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88" r:id="rId2"/>
    <p:sldId id="256" r:id="rId3"/>
    <p:sldId id="257" r:id="rId4"/>
    <p:sldId id="258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85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ibre Franklin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64674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464a34e3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a464a34e3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a464a34e3a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b1339cbb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b1339cbb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fb1339cbbb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fb1339cbbb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fb1339cbbb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fb1339cbbb_0_1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87657a87d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487657a87d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2487657a87d_0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87657a87d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487657a87d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g2487657a87d_0_1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fb1339cbb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fb1339cbb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fb1339cbbb_0_1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fb1339cbbb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fb1339cbbb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fb1339cbbb_0_1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fb1339cbbb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fb1339cbbb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fb1339cbbb_0_1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fb1339cbbb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fb1339cbbb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fb1339cbbb_0_2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fb1339cbb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fb1339cbb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gfb1339cbbb_0_2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87657a87d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87657a87d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2487657a87d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87657a87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487657a87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g2487657a87d_0_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87657a87d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487657a87d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2487657a87d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87657a87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487657a87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2487657a87d_0_6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87657a87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87657a87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2487657a87d_0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487657a87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487657a87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487657a87d_0_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87657a87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487657a87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g2487657a87d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87657a87d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487657a87d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g2487657a87d_0_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87657a87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2487657a87d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2487657a87d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87657a87d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487657a87d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2487657a87d_0_1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e9547884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e9547884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g9e9547884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87657a87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87657a87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2487657a87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487657a87d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487657a87d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g2487657a87d_0_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87657a87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87657a87d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2487657a87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fb1339cb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fb1339cb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fb1339cbb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A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b1339cbbb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fb1339cbbb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fb1339cbbb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 rot="5400000">
            <a:off x="1927950" y="129450"/>
            <a:ext cx="4526100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marL="1828800" lvl="3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marL="1828800" lvl="3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 rtl="0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○"/>
              <a:defRPr/>
            </a:lvl3pPr>
            <a:lvl4pPr marL="1828800" lvl="3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⚫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ación" type="twoTxTwoObj">
  <p:cSld name="TWO_OBJECTS_WITH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457200" y="5486400"/>
            <a:ext cx="40401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2"/>
          </p:nvPr>
        </p:nvSpPr>
        <p:spPr>
          <a:xfrm>
            <a:off x="4645025" y="5486400"/>
            <a:ext cx="40419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accent1"/>
                </a:solidFill>
              </a:defRPr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3"/>
          </p:nvPr>
        </p:nvSpPr>
        <p:spPr>
          <a:xfrm>
            <a:off x="457200" y="1516912"/>
            <a:ext cx="40401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 rtl="0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marL="1828800" lvl="3" indent="-320039" algn="l" rtl="0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4"/>
          </p:nvPr>
        </p:nvSpPr>
        <p:spPr>
          <a:xfrm>
            <a:off x="4645025" y="1516912"/>
            <a:ext cx="40419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 rtl="0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2pPr>
            <a:lvl3pPr marL="1371600" lvl="2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○"/>
              <a:defRPr sz="1800"/>
            </a:lvl3pPr>
            <a:lvl4pPr marL="1828800" lvl="3" indent="-320039" algn="l" rtl="0">
              <a:spcBef>
                <a:spcPts val="320"/>
              </a:spcBef>
              <a:spcAft>
                <a:spcPts val="0"/>
              </a:spcAft>
              <a:buSzPts val="1440"/>
              <a:buChar char="⚫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2999840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0" y="4752126"/>
            <a:ext cx="9144000" cy="2112962"/>
          </a:xfrm>
          <a:custGeom>
            <a:avLst/>
            <a:gdLst/>
            <a:ahLst/>
            <a:cxnLst/>
            <a:rect l="l" t="t" r="r" b="b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10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5"/>
          <p:cNvSpPr/>
          <p:nvPr/>
        </p:nvSpPr>
        <p:spPr>
          <a:xfrm>
            <a:off x="6105525" y="0"/>
            <a:ext cx="3038475" cy="6858002"/>
          </a:xfrm>
          <a:custGeom>
            <a:avLst/>
            <a:gdLst/>
            <a:ahLst/>
            <a:cxnLst/>
            <a:rect l="l" t="t" r="r" b="b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"/>
          <p:cNvSpPr txBox="1">
            <a:spLocks noGrp="1"/>
          </p:cNvSpPr>
          <p:nvPr>
            <p:ph type="ctrTitle"/>
          </p:nvPr>
        </p:nvSpPr>
        <p:spPr>
          <a:xfrm>
            <a:off x="429064" y="3337560"/>
            <a:ext cx="6480000" cy="23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4600"/>
              <a:buFont typeface="Libre Franklin"/>
              <a:buNone/>
              <a:defRPr b="1" cap="none">
                <a:solidFill>
                  <a:srgbClr val="9FD4E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1"/>
          </p:nvPr>
        </p:nvSpPr>
        <p:spPr>
          <a:xfrm>
            <a:off x="433050" y="1544812"/>
            <a:ext cx="64800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45700" bIns="0" anchor="b" anchorCtr="0">
            <a:noAutofit/>
          </a:bodyPr>
          <a:lstStyle>
            <a:lvl1pPr lvl="0" algn="r" rtl="0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62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bg>
      <p:bgPr>
        <a:gradFill>
          <a:gsLst>
            <a:gs pos="0">
              <a:srgbClr val="262626"/>
            </a:gs>
            <a:gs pos="30000">
              <a:srgbClr val="2E2E2E"/>
            </a:gs>
            <a:gs pos="100000">
              <a:srgbClr val="7C7C7C"/>
            </a:gs>
          </a:gsLst>
          <a:lin ang="1299984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4752126"/>
            <a:ext cx="9144000" cy="2112962"/>
          </a:xfrm>
          <a:custGeom>
            <a:avLst/>
            <a:gdLst/>
            <a:ahLst/>
            <a:cxnLst/>
            <a:rect l="l" t="t" r="r" b="b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10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6105525" y="0"/>
            <a:ext cx="3038475" cy="6858002"/>
          </a:xfrm>
          <a:custGeom>
            <a:avLst/>
            <a:gdLst/>
            <a:ahLst/>
            <a:cxnLst/>
            <a:rect l="l" t="t" r="r" b="b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85800" y="3583837"/>
            <a:ext cx="6629400" cy="18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ts val="4200"/>
              <a:buFont typeface="Libre Franklin"/>
              <a:buNone/>
              <a:defRPr sz="4200" b="1" cap="none">
                <a:solidFill>
                  <a:srgbClr val="9FD4E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85800" y="2485800"/>
            <a:ext cx="66294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SzPts val="162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SzPts val="13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54330" algn="l" rtl="0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marL="1371600" lvl="2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marL="1828800" lvl="3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2"/>
          </p:nvPr>
        </p:nvSpPr>
        <p:spPr>
          <a:xfrm>
            <a:off x="4267200" y="1600200"/>
            <a:ext cx="3657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 rtl="0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54330" algn="l" rtl="0">
              <a:spcBef>
                <a:spcPts val="440"/>
              </a:spcBef>
              <a:spcAft>
                <a:spcPts val="0"/>
              </a:spcAft>
              <a:buSzPts val="1980"/>
              <a:buChar char="⚫"/>
              <a:defRPr sz="2200"/>
            </a:lvl2pPr>
            <a:lvl3pPr marL="1371600" lvl="2" indent="-336550" algn="l" rtl="0">
              <a:spcBef>
                <a:spcPts val="400"/>
              </a:spcBef>
              <a:spcAft>
                <a:spcPts val="0"/>
              </a:spcAft>
              <a:buSzPts val="1700"/>
              <a:buChar char="○"/>
              <a:defRPr sz="2000"/>
            </a:lvl3pPr>
            <a:lvl4pPr marL="1828800" lvl="3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⚫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457200" y="1185528"/>
            <a:ext cx="3200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bre Franklin"/>
              <a:buNone/>
              <a:defRPr sz="18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457200" y="214424"/>
            <a:ext cx="2743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b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457200" y="1981200"/>
            <a:ext cx="70866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 rtl="0">
              <a:spcBef>
                <a:spcPts val="560"/>
              </a:spcBef>
              <a:spcAft>
                <a:spcPts val="0"/>
              </a:spcAft>
              <a:buSzPts val="2240"/>
              <a:buChar char="⦿"/>
              <a:defRPr sz="2800"/>
            </a:lvl1pPr>
            <a:lvl2pPr marL="914400" lvl="1" indent="-365760" algn="l" rtl="0">
              <a:spcBef>
                <a:spcPts val="480"/>
              </a:spcBef>
              <a:spcAft>
                <a:spcPts val="0"/>
              </a:spcAft>
              <a:buSzPts val="2160"/>
              <a:buChar char="⚫"/>
              <a:defRPr sz="2400"/>
            </a:lvl2pPr>
            <a:lvl3pPr marL="1371600" lvl="2" indent="-347344" algn="l" rtl="0">
              <a:spcBef>
                <a:spcPts val="440"/>
              </a:spcBef>
              <a:spcAft>
                <a:spcPts val="0"/>
              </a:spcAft>
              <a:buSzPts val="1870"/>
              <a:buChar char="○"/>
              <a:defRPr sz="2200"/>
            </a:lvl3pPr>
            <a:lvl4pPr marL="1828800" lvl="3" indent="-342900" algn="l" rtl="0">
              <a:spcBef>
                <a:spcPts val="400"/>
              </a:spcBef>
              <a:spcAft>
                <a:spcPts val="0"/>
              </a:spcAft>
              <a:buSzPts val="1800"/>
              <a:buChar char="⚫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156448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title"/>
          </p:nvPr>
        </p:nvSpPr>
        <p:spPr>
          <a:xfrm>
            <a:off x="5556732" y="1705709"/>
            <a:ext cx="3054000" cy="12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Libre Franklin"/>
              <a:buNone/>
              <a:defRPr sz="2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>
            <a:spLocks noGrp="1"/>
          </p:cNvSpPr>
          <p:nvPr>
            <p:ph type="pic" idx="2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rgbClr val="2B2B2B"/>
          </a:solidFill>
          <a:ln w="50800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52000" dist="345000" dir="5400000" sx="-80000" sy="-18000" rotWithShape="0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1"/>
          </p:nvPr>
        </p:nvSpPr>
        <p:spPr>
          <a:xfrm>
            <a:off x="5556734" y="2998765"/>
            <a:ext cx="3054000" cy="26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228600" algn="l" rtl="0">
              <a:spcBef>
                <a:spcPts val="240"/>
              </a:spcBef>
              <a:spcAft>
                <a:spcPts val="0"/>
              </a:spcAft>
              <a:buSzPts val="960"/>
              <a:buFont typeface="Arial"/>
              <a:buNone/>
              <a:defRPr sz="12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SzPts val="1080"/>
              <a:buFont typeface="Arial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SzPts val="850"/>
              <a:buFont typeface="Arial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SzPts val="810"/>
              <a:buFont typeface="Arial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-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752126"/>
            <a:ext cx="9144000" cy="2112962"/>
          </a:xfrm>
          <a:custGeom>
            <a:avLst/>
            <a:gdLst/>
            <a:ahLst/>
            <a:cxnLst/>
            <a:rect l="l" t="t" r="r" b="b"/>
            <a:pathLst>
              <a:path w="5760" h="1331" extrusionOk="0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7B7B7B">
              <a:alpha val="44710"/>
            </a:srgbClr>
          </a:solidFill>
          <a:ln>
            <a:noFill/>
          </a:ln>
          <a:effectLst>
            <a:outerShdw blurRad="50800" dist="44450" dir="16200000" algn="ctr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7315200" y="0"/>
            <a:ext cx="1828798" cy="6858002"/>
          </a:xfrm>
          <a:custGeom>
            <a:avLst/>
            <a:gdLst/>
            <a:ahLst/>
            <a:cxnLst/>
            <a:rect l="l" t="t" r="r" b="b"/>
            <a:pathLst>
              <a:path w="1914" h="4329" extrusionOk="0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5A5A5A">
              <a:alpha val="40000"/>
            </a:srgbClr>
          </a:solidFill>
          <a:ln>
            <a:noFill/>
          </a:ln>
          <a:effectLst>
            <a:outerShdw blurRad="50800" dist="50800" dir="10800000" algn="ctr" rotWithShape="0">
              <a:srgbClr val="000000">
                <a:alpha val="4471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  <a:defRPr sz="46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340"/>
              <a:buFont typeface="Noto Sans Symbols"/>
              <a:buChar char="⚫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8139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⚫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422064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124200" y="6422064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153400" y="6422064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u="none">
                <a:solidFill>
                  <a:srgbClr val="9A99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457200" y="881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lang="es-AR" sz="3000" b="1">
                <a:solidFill>
                  <a:schemeClr val="dk1"/>
                </a:solidFill>
              </a:rPr>
              <a:t>CONSTITUCION NACIONAL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155900" y="1018650"/>
            <a:ext cx="8653200" cy="5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28879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875" dirty="0"/>
          </a:p>
          <a:p>
            <a:pPr marL="420624" lvl="0" indent="-460247" algn="just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⦿"/>
            </a:pPr>
            <a:endParaRPr lang="es-AR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0624" lvl="0" indent="-460247" algn="just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⦿"/>
            </a:pPr>
            <a:r>
              <a:rPr lang="es-AR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Artículo 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41.- Todos los habitantes gozan del derecho a un ambiente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sano, equilibrado, apto para el desarrollo humano 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que las actividades productivas satisfagan 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necesidades presentes sin comprometer las de las generaciones futuras; 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tienen el deber de preservarlo. El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daño ambiental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generará prioritariamente la obligación de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recomponer, 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según lo establezca la ley</a:t>
            </a:r>
            <a:r>
              <a:rPr lang="es-AR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indent="0" algn="just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ts val="3000"/>
              <a:buNone/>
            </a:pPr>
            <a:endParaRPr lang="es-A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0624" lvl="0" indent="-460247" algn="just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⦿"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15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/>
          <p:nvPr/>
        </p:nvSpPr>
        <p:spPr>
          <a:xfrm>
            <a:off x="335850" y="197500"/>
            <a:ext cx="8472300" cy="6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 DE RESPONSABILIDAD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que degrade el ambiente es responsable de los costos de las acciones de </a:t>
            </a:r>
            <a:r>
              <a:rPr lang="es-AR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prevencion y reparación</a:t>
            </a:r>
            <a:endParaRPr sz="2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 DE SUBSIDIARIEDAD</a:t>
            </a: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	</a:t>
            </a:r>
            <a:r>
              <a:rPr lang="es-AR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Estado naciona</a:t>
            </a: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tiene la obligación de colaborar con                                                                 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los particulares en la proteccion ambiental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 DE SUSTENTABILIDAD</a:t>
            </a: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aprovechamiento de los recursos naturales no debe            comprometer las posibilidades de generaciones futuras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 DE SOLIDARIDAD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Nacion y los Estados provinciales</a:t>
            </a: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serán responsables de la prevencion y mitigacion de los </a:t>
            </a:r>
            <a:r>
              <a:rPr lang="es-AR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efectos ambientales transfronterizos</a:t>
            </a: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adeversos de su propio accionar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 DE COOPERACION</a:t>
            </a:r>
            <a:endParaRPr sz="2600" b="1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recursos naturales compartidos seran usados en forma equitativa y racional</a:t>
            </a:r>
            <a:endParaRPr sz="2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/>
        </p:nvSpPr>
        <p:spPr>
          <a:xfrm>
            <a:off x="383275" y="205325"/>
            <a:ext cx="8596500" cy="51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INSTRUMENTOS DE LA POLITICA Y LA GESTION AMBIENTAL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1.- Ordenamiento ambiental del territoriio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2.- Evaluacion del impacto ambiental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3.- Sistema de control de las actividades antropicas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4.- La educacion ambiental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5.- El sistema de diagnostico e informacion ambiental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6.- El regimen economico de promocion del desarrollo sustentable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3"/>
          <p:cNvSpPr txBox="1"/>
          <p:nvPr/>
        </p:nvSpPr>
        <p:spPr>
          <a:xfrm>
            <a:off x="479100" y="314850"/>
            <a:ext cx="8213400" cy="5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ORDENAMIENTO AMBIENTAL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llevara a cabo a traves del Consejo Federal del Medio Ambiente (COFEMA).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Ordenamiento Ambiental del Territorio (OAT) es una herramienta de política ambiental, que puede ser </a:t>
            </a:r>
            <a:r>
              <a:rPr lang="es-AR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caracterizada como “mecanismo de comando y control”,</a:t>
            </a: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tanto se consolida a través de regulaciones estatales directas que resultan obligatorias para todos, y que tiene por objeto la organización espacial de las actividades en un ámbito territorial determinado. </a:t>
            </a:r>
            <a:endParaRPr sz="2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4"/>
          <p:cNvSpPr txBox="1"/>
          <p:nvPr/>
        </p:nvSpPr>
        <p:spPr>
          <a:xfrm>
            <a:off x="479100" y="314850"/>
            <a:ext cx="8213400" cy="48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ORDENAMIENTO AMBIENTAL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 reflejar las prioridades y valoraciones que la comunidad ha asignado a las diversas áreas de su entorno, como así también las políticas productivas, educativas, culturales y de esparcimiento, entre otras, como producto de una amplia participación. para constituirse en una herramienta clave para la mejor protección de los intereses colectivos e individuales, desplegando, frente a posibles conflictos, toda su eficacia. 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/>
        </p:nvSpPr>
        <p:spPr>
          <a:xfrm>
            <a:off x="479100" y="314850"/>
            <a:ext cx="8213400" cy="524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EVALUACION DE IMPACTO AMBIENTAL</a:t>
            </a: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 obra que en el territorio de la Nación sea susceptible de degradar el ambiente , afectar la calidad de vida de la poblacion en forma significativa estará sujeta a un procedimiento de evaluacion de impacto ambiental previo a su ejecucion.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estudios de impacto ambiental deberan contener como minimo una descripcion detallada del proyecto de obra, la identificacion de las consecuencias sobre el ambiente y las acciones destinadas a mitigar los efectos negativos.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/>
        </p:nvSpPr>
        <p:spPr>
          <a:xfrm>
            <a:off x="657050" y="410650"/>
            <a:ext cx="7843800" cy="58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</a:rPr>
              <a:t>INFORMACION AMBIENTAL</a:t>
            </a:r>
            <a:r>
              <a:rPr lang="es-AR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</a:rPr>
              <a:t>Las personas fisicas y jurídicas publicas o privadas deberan proporcionar la informacion relacionada con la calidad ambiental referida a las actividades que desarrollen.Todo habitante podrá obtener de las autoridades la informacion ambiental que administren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</a:rPr>
              <a:t>PARTICIPACION CIUDADANA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</a:rPr>
              <a:t>Deberá asegurarse principalmente en los procedimientos de evaluacion de impacto ambiental y en los programas de ordenamiento ambiental del territorio en las etapas de planificacion y evaluacion de resultados. 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7"/>
          <p:cNvSpPr txBox="1"/>
          <p:nvPr/>
        </p:nvSpPr>
        <p:spPr>
          <a:xfrm>
            <a:off x="692200" y="509800"/>
            <a:ext cx="7884600" cy="5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SEGURO AMBIENTAL Y FONDO DE RESTAURACION</a:t>
            </a:r>
            <a:r>
              <a:rPr lang="es-A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 persona fisica o jurídica publica o privada que realice actividades riesgosas para el ambiente debera contratar un seguro de cobertura para garantizar la recomposicion del daño que pudiere producir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FEDERAL AMBIENTAL</a:t>
            </a:r>
            <a:r>
              <a:rPr lang="es-A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Consejo Federal de Medio Ambiente (COFEMA) tendra a su cargo coordinar la politica ambiental entre el Gobierno Nacional los gobiernos provinciales y la Ciudad Autonoma de Bs As.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8"/>
          <p:cNvSpPr txBox="1"/>
          <p:nvPr/>
        </p:nvSpPr>
        <p:spPr>
          <a:xfrm>
            <a:off x="410650" y="396975"/>
            <a:ext cx="8226900" cy="6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DAÑO AMBIENTAL</a:t>
            </a:r>
            <a:r>
              <a:rPr lang="es-AR" sz="2400">
                <a:solidFill>
                  <a:schemeClr val="dk1"/>
                </a:solidFill>
              </a:rPr>
              <a:t>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toda alteración relevante que modifique negativamente el ambiente, sus recursos, el equilibrio de los ecosistemas o los bienes o valores colectivos.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que cause daño ambiental sera responsable de su restablecimiento al estado anterior a su produccion.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no ser posible deberá depositar la indemnización sustitutiva en el Fondo de Compensacion ambiental 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responsabilidad civil o penal por daño ambiental es independiente de la administrativa.Se presume la responsabilidad del autor del daño ambiental si está en infraccion a las normas ambientales administrativas.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9"/>
          <p:cNvSpPr txBox="1"/>
          <p:nvPr/>
        </p:nvSpPr>
        <p:spPr>
          <a:xfrm>
            <a:off x="328525" y="232700"/>
            <a:ext cx="8610300" cy="6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Producido el daño ambiental colectivo podran requerir la recomposición del ambiente dañado: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afectado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Defensor del Pueblo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asociaciones no gubernamentales de defensa ambiental de conformidad al art. 43 de la CN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Estado Nacional Provincial o Municipal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➔"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en la comision del daño ambiental colectivo hubieren participado dos o mas personas o no fuere posible determinar precisamente la medida del daño aportado por cada responsable, todos </a:t>
            </a:r>
            <a:r>
              <a:rPr lang="es-AR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seran responsables solidariamente</a:t>
            </a: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reparacion frente a la sociedad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➔"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el caso de que el daño sea producido por </a:t>
            </a:r>
            <a:r>
              <a:rPr lang="es-AR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personas jurídicas</a:t>
            </a: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s-AR" sz="2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responsabilidad se hará extensiva a sus autoridades y profesionales en la medida de su participacio</a:t>
            </a: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/>
        </p:nvSpPr>
        <p:spPr>
          <a:xfrm>
            <a:off x="506475" y="1437300"/>
            <a:ext cx="7939500" cy="31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</a:rPr>
              <a:t>FONDO DE COMPENSACION AMBIENTAL</a:t>
            </a:r>
            <a:r>
              <a:rPr lang="es-AR" sz="2700">
                <a:solidFill>
                  <a:schemeClr val="dk1"/>
                </a:solidFill>
              </a:rPr>
              <a:t> </a:t>
            </a: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700">
                <a:solidFill>
                  <a:schemeClr val="dk1"/>
                </a:solidFill>
              </a:rPr>
              <a:t>Sera administrado por la autoridad competente de cada jurisdicción destinado a garantizar la calidad ambiental la prevención y mitigación de efectos nocivos o peligrosos sobre el ambiente, la atención de emergencias ambientales .</a:t>
            </a:r>
            <a:endParaRPr sz="27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457200" y="881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lang="es-AR" sz="3000" b="1">
                <a:solidFill>
                  <a:schemeClr val="dk1"/>
                </a:solidFill>
              </a:rPr>
              <a:t>CONSTITUCION NACIONAL</a:t>
            </a:r>
            <a:endParaRPr sz="3000" b="1">
              <a:solidFill>
                <a:schemeClr val="dk1"/>
              </a:solidFill>
            </a:endParaRPr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155900" y="1018650"/>
            <a:ext cx="8653200" cy="5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28879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endParaRPr sz="1875" dirty="0"/>
          </a:p>
          <a:p>
            <a:pPr marL="420624" indent="-460247" algn="just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ts val="3000"/>
              <a:buFont typeface="Calibri"/>
              <a:buChar char="⦿"/>
            </a:pPr>
            <a:endParaRPr lang="es-AR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0624" indent="-460247" algn="just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ts val="3000"/>
              <a:buFont typeface="Calibri"/>
              <a:buChar char="⦿"/>
            </a:pPr>
            <a:endParaRPr lang="es-AR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0624" indent="-460247" algn="just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ts val="3000"/>
              <a:buFont typeface="Calibri"/>
              <a:buChar char="⦿"/>
            </a:pPr>
            <a:endParaRPr lang="es-AR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0624" indent="-460247" algn="just">
              <a:lnSpc>
                <a:spcPct val="80000"/>
              </a:lnSpc>
              <a:spcBef>
                <a:spcPts val="450"/>
              </a:spcBef>
              <a:buClr>
                <a:schemeClr val="dk1"/>
              </a:buClr>
              <a:buSzPts val="3000"/>
              <a:buFont typeface="Calibri"/>
              <a:buChar char="⦿"/>
            </a:pPr>
            <a:r>
              <a:rPr lang="es-AR" sz="3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autoridades proveerán 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 protección de este derecho, a la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utilización racional de los recursos naturales,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preservación del patrimonio natural y cultural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 diversidad biológica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a la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y educación ambientales.</a:t>
            </a:r>
          </a:p>
          <a:p>
            <a:pPr marL="420624" lvl="0" indent="-460247" algn="just" rtl="0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⦿"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lang="es-AR">
                <a:solidFill>
                  <a:schemeClr val="dk1"/>
                </a:solidFill>
              </a:rPr>
              <a:t>LEYES AMBIENTALES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s-AR">
                <a:solidFill>
                  <a:schemeClr val="dk1"/>
                </a:solidFill>
              </a:rPr>
              <a:t>Leyes Nacionales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3" name="Google Shape;283;p41"/>
          <p:cNvSpPr txBox="1">
            <a:spLocks noGrp="1"/>
          </p:cNvSpPr>
          <p:nvPr>
            <p:ph type="body" idx="2"/>
          </p:nvPr>
        </p:nvSpPr>
        <p:spPr>
          <a:xfrm>
            <a:off x="4645025" y="5486400"/>
            <a:ext cx="404177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s-AR">
                <a:solidFill>
                  <a:schemeClr val="dk1"/>
                </a:solidFill>
              </a:rPr>
              <a:t>Leyes Provinciales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4" name="Google Shape;284;p41"/>
          <p:cNvSpPr txBox="1">
            <a:spLocks noGrp="1"/>
          </p:cNvSpPr>
          <p:nvPr>
            <p:ph type="body" idx="3"/>
          </p:nvPr>
        </p:nvSpPr>
        <p:spPr>
          <a:xfrm>
            <a:off x="457200" y="1516912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spcBef>
                <a:spcPts val="0"/>
              </a:spcBef>
              <a:spcAft>
                <a:spcPts val="0"/>
              </a:spcAft>
              <a:buSzPts val="1920"/>
              <a:buChar char="⦿"/>
            </a:pPr>
            <a:r>
              <a:rPr lang="es-AR"/>
              <a:t> </a:t>
            </a:r>
            <a:r>
              <a:rPr lang="es-AR" sz="2000">
                <a:solidFill>
                  <a:schemeClr val="dk1"/>
                </a:solidFill>
              </a:rPr>
              <a:t>Ley 25675 General del Ambiente</a:t>
            </a:r>
            <a:endParaRPr sz="2600">
              <a:solidFill>
                <a:schemeClr val="dk1"/>
              </a:solidFill>
            </a:endParaRPr>
          </a:p>
          <a:p>
            <a:pPr marL="420624" lvl="0" indent="-39674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40"/>
              <a:buChar char="⦿"/>
            </a:pPr>
            <a:r>
              <a:rPr lang="es-AR" sz="2000">
                <a:solidFill>
                  <a:schemeClr val="dk1"/>
                </a:solidFill>
              </a:rPr>
              <a:t>Ley 25612 de Residuos Industriales</a:t>
            </a:r>
            <a:endParaRPr sz="2600">
              <a:solidFill>
                <a:schemeClr val="dk1"/>
              </a:solidFill>
            </a:endParaRPr>
          </a:p>
          <a:p>
            <a:pPr marL="420624" lvl="0" indent="-39674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40"/>
              <a:buChar char="⦿"/>
            </a:pPr>
            <a:r>
              <a:rPr lang="es-AR" sz="2000">
                <a:solidFill>
                  <a:schemeClr val="dk1"/>
                </a:solidFill>
              </a:rPr>
              <a:t>Ley 24051 de Residuos Peligrosos</a:t>
            </a:r>
            <a:endParaRPr sz="2600">
              <a:solidFill>
                <a:schemeClr val="dk1"/>
              </a:solidFill>
            </a:endParaRPr>
          </a:p>
          <a:p>
            <a:pPr marL="420624" lvl="0" indent="-39674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40"/>
              <a:buChar char="⦿"/>
            </a:pPr>
            <a:r>
              <a:rPr lang="es-AR" sz="2000">
                <a:solidFill>
                  <a:schemeClr val="dk1"/>
                </a:solidFill>
              </a:rPr>
              <a:t>Ley 25916 de Residuos Domiciliarios</a:t>
            </a:r>
            <a:endParaRPr sz="2600">
              <a:solidFill>
                <a:schemeClr val="dk1"/>
              </a:solidFill>
            </a:endParaRPr>
          </a:p>
          <a:p>
            <a:pPr marL="420624" lvl="0" indent="-39674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40"/>
              <a:buChar char="⦿"/>
            </a:pPr>
            <a:r>
              <a:rPr lang="es-AR" sz="2000">
                <a:solidFill>
                  <a:schemeClr val="dk1"/>
                </a:solidFill>
              </a:rPr>
              <a:t>Ley 25831 Informacion Publica Ambiental</a:t>
            </a:r>
            <a:endParaRPr sz="2600">
              <a:solidFill>
                <a:schemeClr val="dk1"/>
              </a:solidFill>
            </a:endParaRPr>
          </a:p>
          <a:p>
            <a:pPr marL="420624" lvl="0" indent="-292608" algn="l" rtl="0">
              <a:spcBef>
                <a:spcPts val="360"/>
              </a:spcBef>
              <a:spcAft>
                <a:spcPts val="0"/>
              </a:spcAft>
              <a:buSzPts val="1440"/>
              <a:buNone/>
            </a:pPr>
            <a:endParaRPr sz="2000"/>
          </a:p>
          <a:p>
            <a:pPr marL="420624" lvl="0" indent="-262128" algn="l" rtl="0">
              <a:spcBef>
                <a:spcPts val="480"/>
              </a:spcBef>
              <a:spcAft>
                <a:spcPts val="0"/>
              </a:spcAft>
              <a:buSzPts val="1920"/>
              <a:buNone/>
            </a:pPr>
            <a:endParaRPr/>
          </a:p>
        </p:txBody>
      </p:sp>
      <p:sp>
        <p:nvSpPr>
          <p:cNvPr id="285" name="Google Shape;285;p41"/>
          <p:cNvSpPr txBox="1">
            <a:spLocks noGrp="1"/>
          </p:cNvSpPr>
          <p:nvPr>
            <p:ph type="body" idx="4"/>
          </p:nvPr>
        </p:nvSpPr>
        <p:spPr>
          <a:xfrm>
            <a:off x="4202400" y="1516900"/>
            <a:ext cx="4845600" cy="3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9674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40"/>
              <a:buChar char="⦿"/>
            </a:pPr>
            <a:r>
              <a:rPr lang="es-AR" sz="2000">
                <a:solidFill>
                  <a:schemeClr val="dk1"/>
                </a:solidFill>
              </a:rPr>
              <a:t>Ley 5063 General del Medio Ambiente</a:t>
            </a:r>
            <a:endParaRPr sz="2600">
              <a:solidFill>
                <a:schemeClr val="dk1"/>
              </a:solidFill>
            </a:endParaRPr>
          </a:p>
          <a:p>
            <a:pPr marL="420624" lvl="0" indent="-39674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40"/>
              <a:buChar char="⦿"/>
            </a:pPr>
            <a:r>
              <a:rPr lang="es-AR" sz="2000">
                <a:solidFill>
                  <a:schemeClr val="dk1"/>
                </a:solidFill>
              </a:rPr>
              <a:t>Decreto Reglamentario 5980/06 Evaluación de Impacto Ambiental y Normas Tecnicas de Calidad Ambiental para la protección de la Atmosfera de las Aguas y del Suelo</a:t>
            </a:r>
            <a:endParaRPr sz="2600">
              <a:solidFill>
                <a:schemeClr val="dk1"/>
              </a:solidFill>
            </a:endParaRPr>
          </a:p>
          <a:p>
            <a:pPr marL="420624" lvl="0" indent="-39674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40"/>
              <a:buChar char="⦿"/>
            </a:pPr>
            <a:r>
              <a:rPr lang="es-AR" sz="2000">
                <a:solidFill>
                  <a:schemeClr val="dk1"/>
                </a:solidFill>
              </a:rPr>
              <a:t>Ley 5011 de Adhesion a la Ley 24051 y su Decreto Regl 6002/06</a:t>
            </a:r>
            <a:endParaRPr sz="2600">
              <a:solidFill>
                <a:schemeClr val="dk1"/>
              </a:solidFill>
            </a:endParaRPr>
          </a:p>
          <a:p>
            <a:pPr marL="420624" lvl="0" indent="-396747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640"/>
              <a:buChar char="⦿"/>
            </a:pPr>
            <a:r>
              <a:rPr lang="es-AR" sz="2000">
                <a:solidFill>
                  <a:schemeClr val="dk1"/>
                </a:solidFill>
              </a:rPr>
              <a:t>Ley 5954 Gestion Integral de Residuos  Solidos Urbanos (GIRSU)</a:t>
            </a:r>
            <a:endParaRPr sz="2600">
              <a:solidFill>
                <a:schemeClr val="dk1"/>
              </a:solidFill>
            </a:endParaRPr>
          </a:p>
          <a:p>
            <a:pPr marL="420624" lvl="0" indent="-292608" algn="l" rtl="0">
              <a:spcBef>
                <a:spcPts val="360"/>
              </a:spcBef>
              <a:spcAft>
                <a:spcPts val="0"/>
              </a:spcAft>
              <a:buSzPts val="1440"/>
              <a:buNone/>
            </a:pP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body" idx="1"/>
          </p:nvPr>
        </p:nvSpPr>
        <p:spPr>
          <a:xfrm>
            <a:off x="457200" y="452425"/>
            <a:ext cx="8151300" cy="6190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01275"/>
            <a:ext cx="8237250" cy="567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6" name="Google Shape;13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936438"/>
            <a:ext cx="7467600" cy="518986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9"/>
          <p:cNvSpPr txBox="1"/>
          <p:nvPr/>
        </p:nvSpPr>
        <p:spPr>
          <a:xfrm>
            <a:off x="402042" y="171250"/>
            <a:ext cx="88380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100">
                <a:latin typeface="Calibri"/>
                <a:ea typeface="Calibri"/>
                <a:cs typeface="Calibri"/>
                <a:sym typeface="Calibri"/>
              </a:rPr>
              <a:t>DEFINICION</a:t>
            </a:r>
            <a:endParaRPr sz="4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body" idx="1"/>
          </p:nvPr>
        </p:nvSpPr>
        <p:spPr>
          <a:xfrm>
            <a:off x="557625" y="466775"/>
            <a:ext cx="7467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4" name="Google Shape;14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625" y="1059050"/>
            <a:ext cx="7143750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0"/>
          <p:cNvSpPr txBox="1"/>
          <p:nvPr/>
        </p:nvSpPr>
        <p:spPr>
          <a:xfrm>
            <a:off x="1000125" y="390575"/>
            <a:ext cx="7288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latin typeface="Calibri"/>
                <a:ea typeface="Calibri"/>
                <a:cs typeface="Calibri"/>
                <a:sym typeface="Calibri"/>
              </a:rPr>
              <a:t>MANIFIESTO POLITICO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2" name="Google Shape;15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2280925"/>
            <a:ext cx="7143750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928375" y="659975"/>
            <a:ext cx="77046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SUSTENTABILIDAD SOCIAL</a:t>
            </a: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SE BUSCA LA COHERENCIA ENTRE EL CRECIMIENTO ECONOMICO Y MATERIAL DE LA POBLACION Y LA EXPLOTACION DE LOS RECURSOS NATURALES.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887" y="1289725"/>
            <a:ext cx="7616226" cy="514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2"/>
          <p:cNvSpPr txBox="1"/>
          <p:nvPr/>
        </p:nvSpPr>
        <p:spPr>
          <a:xfrm>
            <a:off x="582138" y="186500"/>
            <a:ext cx="7690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latin typeface="Calibri"/>
                <a:ea typeface="Calibri"/>
                <a:cs typeface="Calibri"/>
                <a:sym typeface="Calibri"/>
              </a:rPr>
              <a:t>CRECIMIENTO DEMOGRAFICO PROPORCIONAL</a:t>
            </a:r>
            <a:endParaRPr sz="2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8" name="Google Shape;16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599" y="1390350"/>
            <a:ext cx="7578201" cy="49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274" y="972656"/>
            <a:ext cx="7661451" cy="535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596" y="1059946"/>
            <a:ext cx="8034474" cy="53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26"/>
          <p:cNvPicPr preferRelativeResize="0"/>
          <p:nvPr/>
        </p:nvPicPr>
        <p:blipFill rotWithShape="1">
          <a:blip r:embed="rId3">
            <a:alphaModFix/>
          </a:blip>
          <a:srcRect t="5230" r="5571" b="-5229"/>
          <a:stretch/>
        </p:blipFill>
        <p:spPr>
          <a:xfrm>
            <a:off x="619125" y="1749406"/>
            <a:ext cx="7143750" cy="4526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932575" y="616925"/>
            <a:ext cx="7403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latin typeface="Calibri"/>
                <a:ea typeface="Calibri"/>
                <a:cs typeface="Calibri"/>
                <a:sym typeface="Calibri"/>
              </a:rPr>
              <a:t>EJE 2: SUSTENTABILIDAD AMBIENTAL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871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Libre Franklin"/>
              <a:buNone/>
            </a:pPr>
            <a:r>
              <a:rPr lang="es-AR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CONSTITUCION NACIONAL</a:t>
            </a:r>
            <a:endParaRPr sz="3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4"/>
          <p:cNvSpPr txBox="1">
            <a:spLocks noGrp="1"/>
          </p:cNvSpPr>
          <p:nvPr>
            <p:ph type="body" idx="1"/>
          </p:nvPr>
        </p:nvSpPr>
        <p:spPr>
          <a:xfrm>
            <a:off x="283580" y="1229810"/>
            <a:ext cx="7467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20624" lvl="0" indent="-38404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⦿"/>
            </a:pP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 a la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Nación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dictar las normas que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contengan los presupuestos mínimos de protección, 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a las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provincias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las </a:t>
            </a:r>
            <a:r>
              <a:rPr lang="es-AR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necesarias para complementarlas,</a:t>
            </a: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sin que aquéllas alteren las jurisdicciones locales.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0624" lvl="0" indent="-38404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⦿"/>
            </a:pPr>
            <a:r>
              <a:rPr lang="es-A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 prohíbe el ingreso al territorio nacional de residuos actual o potencialmente peligrosos, y de los radiactivos.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0624" lvl="0" indent="-231647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25" y="1858237"/>
            <a:ext cx="7143750" cy="401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7"/>
          <p:cNvSpPr txBox="1"/>
          <p:nvPr/>
        </p:nvSpPr>
        <p:spPr>
          <a:xfrm>
            <a:off x="920550" y="631275"/>
            <a:ext cx="7302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>
                <a:latin typeface="Calibri"/>
                <a:ea typeface="Calibri"/>
                <a:cs typeface="Calibri"/>
                <a:sym typeface="Calibri"/>
              </a:rPr>
              <a:t>EJE 3. SUSTENTABILIDAD ECONOMICA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37601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457200" y="71725"/>
            <a:ext cx="7467600" cy="10617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900"/>
              <a:t> </a:t>
            </a:r>
            <a:r>
              <a:rPr lang="es-AR" sz="3000" b="1">
                <a:solidFill>
                  <a:schemeClr val="dk2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LEY  DE PRESUPUESTOS MINIMOS</a:t>
            </a:r>
            <a:endParaRPr sz="3000" b="1">
              <a:solidFill>
                <a:schemeClr val="dk2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1"/>
          </p:nvPr>
        </p:nvSpPr>
        <p:spPr>
          <a:xfrm>
            <a:off x="457200" y="961275"/>
            <a:ext cx="7467600" cy="5165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A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</a:t>
            </a:r>
            <a:r>
              <a:rPr lang="es-A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 norma </a:t>
            </a:r>
            <a:r>
              <a:rPr lang="es-AR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04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●"/>
            </a:pPr>
            <a:r>
              <a:rPr lang="es-A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concede una </a:t>
            </a:r>
            <a:r>
              <a:rPr lang="es-AR" sz="3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tutela ambiental uniforme o común para todo el territorio nacional </a:t>
            </a:r>
            <a:endParaRPr sz="36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2004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alibri"/>
              <a:buChar char="●"/>
            </a:pPr>
            <a:r>
              <a:rPr lang="es-A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tiene por </a:t>
            </a:r>
            <a:r>
              <a:rPr lang="es-AR" sz="36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objeto imponer condiciones necesarias para asegurar la protección ambiental.</a:t>
            </a:r>
            <a:endParaRPr sz="3600"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AR" sz="3200" dirty="0">
                <a:solidFill>
                  <a:schemeClr val="dk1"/>
                </a:solidFill>
              </a:rPr>
              <a:t> </a:t>
            </a:r>
            <a:endParaRPr sz="3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/>
        </p:nvSpPr>
        <p:spPr>
          <a:xfrm>
            <a:off x="0" y="0"/>
            <a:ext cx="8436300" cy="53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 NACIONALES</a:t>
            </a:r>
            <a:endParaRPr sz="1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36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 25.675  </a:t>
            </a:r>
            <a:r>
              <a:rPr lang="es-AR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ESTABLECE PRESUPUESTOS MINIMOS PARA EL LOGRO DE UNA GESTION SUSTENTABLE Y ADECUADA DEL AMBIENTE, LA PRESERVACION Y PROTECCION DE LA DIVERSIDAD BIOLOGICA Y LA IMPLEMENTACION DEL DESARROLLO SUSTENTABLE. (ART 1)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313725" y="217263"/>
            <a:ext cx="7467600" cy="1143000"/>
          </a:xfrm>
          <a:prstGeom prst="rect">
            <a:avLst/>
          </a:prstGeom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SUSTENTABILIDAD</a:t>
            </a:r>
            <a:endParaRPr sz="19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DESARROLLO SUSTENTABLE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EL QUE SATISFACE LAS NECESIDADES PRESENTES SIN COMPROMETER LA CAPACIDAD DE LAS GENERACIONES FUTURAS PARA SATISFACER SUS PROPIAS NECESIDADES.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- ECONOMICO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 EJES             -ECOLOGICO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-SOCIAL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/>
          <p:nvPr/>
        </p:nvSpPr>
        <p:spPr>
          <a:xfrm>
            <a:off x="561300" y="283500"/>
            <a:ext cx="8021400" cy="68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 DE LA POLITICA AMBIENTAL NACIONAL 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arenR"/>
            </a:pPr>
            <a:r>
              <a:rPr lang="es-A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Asegurar la preservación, conservación, recuperación y mejoramiento de la calidad de los recursos ambientales , en la realización de las diferentes actividades antrópicas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arenR"/>
            </a:pPr>
            <a:r>
              <a:rPr lang="es-A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el mejoramiento de la calidad de vida de las generaciones presentes y futuras en forma prioritaria.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arenR"/>
            </a:pPr>
            <a:r>
              <a:rPr lang="es-A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Fomentar la participación social en los procesos de toma de decisión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arenR"/>
            </a:pPr>
            <a:r>
              <a:rPr lang="es-A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el uso racional y sustentable de los recursos naturales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000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AutoNum type="alphaLcParenR"/>
            </a:pPr>
            <a:r>
              <a:rPr lang="es-A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Mantener el equilibrio de los sistemas ecológicos</a:t>
            </a:r>
            <a:endParaRPr sz="2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lphaLcParenR"/>
            </a:pPr>
            <a:r>
              <a:rPr lang="es-AR" sz="2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Asegurar la conservación de la diversidad </a:t>
            </a:r>
            <a:r>
              <a:rPr lang="es-A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biológica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/>
          <p:nvPr/>
        </p:nvSpPr>
        <p:spPr>
          <a:xfrm>
            <a:off x="314850" y="396975"/>
            <a:ext cx="8473200" cy="60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g)	Prevenir los efectos nocivos o peligrosos que las actividades antrópicas generan sobre el ambiente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h) 	Promover cambios en los valores y conductas sociales que posibiliten el desarrollo sustentable a través de una educación ambiental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i)	Organizar e integrar la información ambiental y asegurar el libre acceso de la población a la misma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j)	Establecer un sistema federal de coordinación interjurisdiccional para la implementacion de politicas ambientales 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k)	Establecer mecanismos adecuados para la minimización de riesgos ambientales para prevenir emergencias ambientales y recomponer los daños causados por la contaminación.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/>
        </p:nvSpPr>
        <p:spPr>
          <a:xfrm>
            <a:off x="260075" y="219025"/>
            <a:ext cx="8688900" cy="65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PRINCIPIOS DE LA POLITICA AMBIENTAL 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ARTICULO 4 DE LA LEY GENERAL DEL AMBIENTE 25675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 DE CONGRUENCIA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legislacion provincial y municipal ambiental debe adecuarse a la Ley 25675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 DE PREVENCIÓN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problemas ambientales deben prevenirse de manera prioritaria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 PRECAUTORIO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 peligro de daño irreversible no se postergará la adopcion de medidas eficaces para impedir la degradacion del medio ambiente por ausencia de certeza o informacion.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937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Char char="●"/>
            </a:pPr>
            <a:r>
              <a:rPr lang="es-A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PRINCIPIO DE EQUIDAD INTERGENERACIONAL</a:t>
            </a:r>
            <a:endParaRPr sz="2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responsables de la proteccion ambiental velarán por el uso y goce apropiado del ambiente por las futuras generaciones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sp>
        <p:nvSpPr>
          <p:cNvPr id="216" name="Google Shape;216;p30"/>
          <p:cNvSpPr txBox="1"/>
          <p:nvPr/>
        </p:nvSpPr>
        <p:spPr>
          <a:xfrm>
            <a:off x="3755150" y="2433275"/>
            <a:ext cx="7337100" cy="8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o">
  <a:themeElements>
    <a:clrScheme name="Técnico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1287</Words>
  <Application>Microsoft Office PowerPoint</Application>
  <PresentationFormat>Presentación en pantalla (4:3)</PresentationFormat>
  <Paragraphs>157</Paragraphs>
  <Slides>31</Slides>
  <Notes>31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6" baseType="lpstr">
      <vt:lpstr>Calibri</vt:lpstr>
      <vt:lpstr>Noto Sans Symbols</vt:lpstr>
      <vt:lpstr>Libre Franklin</vt:lpstr>
      <vt:lpstr>Arial</vt:lpstr>
      <vt:lpstr>Técnico</vt:lpstr>
      <vt:lpstr>CONSTITUCION NACIONAL</vt:lpstr>
      <vt:lpstr>CONSTITUCION NACIONAL</vt:lpstr>
      <vt:lpstr>CONSTITUCION NACIONAL</vt:lpstr>
      <vt:lpstr> LEY  DE PRESUPUESTOS MINIMOS</vt:lpstr>
      <vt:lpstr>Presentación de PowerPoint</vt:lpstr>
      <vt:lpstr>SUSTENTABILIDAD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LEYES AMBIENTALES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CONSTITUCION NACIONAL</dc:title>
  <cp:lastModifiedBy>maria laura apaza</cp:lastModifiedBy>
  <cp:revision>6</cp:revision>
  <dcterms:modified xsi:type="dcterms:W3CDTF">2023-10-09T12:42:14Z</dcterms:modified>
</cp:coreProperties>
</file>