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48" r:id="rId3"/>
    <p:sldId id="315" r:id="rId4"/>
    <p:sldId id="345" r:id="rId5"/>
    <p:sldId id="346" r:id="rId6"/>
    <p:sldId id="347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44" r:id="rId18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2" autoAdjust="0"/>
    <p:restoredTop sz="94660"/>
  </p:normalViewPr>
  <p:slideViewPr>
    <p:cSldViewPr>
      <p:cViewPr>
        <p:scale>
          <a:sx n="60" d="100"/>
          <a:sy n="60" d="100"/>
        </p:scale>
        <p:origin x="960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F816-57B7-4E10-8D18-617957F975A8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17495-9B6D-4D2D-BDD5-135DB309C2E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7276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26/05/2020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mtClean="0">
                <a:solidFill>
                  <a:schemeClr val="bg1"/>
                </a:solidFill>
              </a:rPr>
              <a:t>Redes I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smtClean="0">
                <a:solidFill>
                  <a:schemeClr val="bg1"/>
                </a:solidFill>
              </a:rPr>
              <a:t>Unidad 6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6690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El crecimiento de las redes LAN nos lleva a considerar conectar en </a:t>
            </a:r>
            <a:r>
              <a:rPr lang="es-AR" u="sng" dirty="0" smtClean="0">
                <a:solidFill>
                  <a:schemeClr val="bg1"/>
                </a:solidFill>
              </a:rPr>
              <a:t>cascada</a:t>
            </a:r>
            <a:r>
              <a:rPr lang="es-AR" dirty="0" smtClean="0">
                <a:solidFill>
                  <a:schemeClr val="bg1"/>
                </a:solidFill>
              </a:rPr>
              <a:t> los </a:t>
            </a:r>
            <a:r>
              <a:rPr lang="es-AR" dirty="0" err="1" smtClean="0">
                <a:solidFill>
                  <a:schemeClr val="bg1"/>
                </a:solidFill>
              </a:rPr>
              <a:t>hubs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928802"/>
            <a:ext cx="725805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Comparten el Ancho de Banda con todos los dispositivos conectados a él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No son dispositivos inteligentes operan en la capa1 y no filtran el tráfico.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La mayoría de las LAN usan “BROADCAST” para que cada dispositivo conectado a el, vea los paquetes enviados a través del medio de comunicación.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¿Cuáles son las desventajas de los </a:t>
            </a:r>
            <a:r>
              <a:rPr lang="es-AR" dirty="0" err="1" smtClean="0">
                <a:solidFill>
                  <a:schemeClr val="bg1"/>
                </a:solidFill>
              </a:rPr>
              <a:t>Hubs</a:t>
            </a:r>
            <a:r>
              <a:rPr lang="es-AR" dirty="0" smtClean="0">
                <a:solidFill>
                  <a:schemeClr val="bg1"/>
                </a:solidFill>
              </a:rPr>
              <a:t>?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Veamos cómo se realiza la comunicación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625" y="1705769"/>
            <a:ext cx="752475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2643174" y="5857892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Todos los equipos verán el paquete sólo el 2 responderá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Puentes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5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285860"/>
            <a:ext cx="76771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2500298" y="5786454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Host1 envía paquete a Host2, sólo los hosts del segmento de red verán el paquete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Switch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450" y="1677194"/>
            <a:ext cx="803910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2771800" y="5811044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La ventaja del </a:t>
            </a:r>
            <a:r>
              <a:rPr lang="es-AR" dirty="0" err="1" smtClean="0">
                <a:solidFill>
                  <a:schemeClr val="bg1"/>
                </a:solidFill>
              </a:rPr>
              <a:t>switch</a:t>
            </a:r>
            <a:r>
              <a:rPr lang="es-AR" dirty="0" smtClean="0">
                <a:solidFill>
                  <a:schemeClr val="bg1"/>
                </a:solidFill>
              </a:rPr>
              <a:t> : a cada segmento de red le dedica un ancho de banda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No detiene el flujo de </a:t>
            </a:r>
            <a:r>
              <a:rPr lang="es-AR" dirty="0" err="1" smtClean="0">
                <a:solidFill>
                  <a:schemeClr val="bg1"/>
                </a:solidFill>
              </a:rPr>
              <a:t>broadcast</a:t>
            </a:r>
            <a:r>
              <a:rPr lang="es-AR" dirty="0" smtClean="0">
                <a:solidFill>
                  <a:schemeClr val="bg1"/>
                </a:solidFill>
              </a:rPr>
              <a:t> por lo tanto envía esta información a todos los segmentos de la red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Switch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786058"/>
            <a:ext cx="6143668" cy="3421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Filtra el tráfico basado en las direcciones </a:t>
            </a:r>
            <a:r>
              <a:rPr lang="es-AR" dirty="0" err="1" smtClean="0">
                <a:solidFill>
                  <a:schemeClr val="bg1"/>
                </a:solidFill>
              </a:rPr>
              <a:t>IP’s</a:t>
            </a:r>
            <a:r>
              <a:rPr lang="es-AR" dirty="0" smtClean="0">
                <a:solidFill>
                  <a:schemeClr val="bg1"/>
                </a:solidFill>
              </a:rPr>
              <a:t>, la que informa a que segmento de la LAN pertenece el datagrama.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Ruteador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2857496"/>
            <a:ext cx="6143668" cy="330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AR" sz="4400" dirty="0" smtClean="0"/>
          </a:p>
          <a:p>
            <a:pPr algn="ctr">
              <a:buNone/>
            </a:pPr>
            <a:r>
              <a:rPr lang="es-AR" sz="4400" dirty="0" smtClean="0">
                <a:solidFill>
                  <a:schemeClr val="bg1"/>
                </a:solidFill>
              </a:rPr>
              <a:t>Preguntas</a:t>
            </a:r>
          </a:p>
          <a:p>
            <a:pPr algn="ctr">
              <a:buNone/>
            </a:pPr>
            <a:r>
              <a:rPr lang="es-AR" sz="9600" b="1" dirty="0" smtClean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Repetidores: retransmiten la señal a nivel físico, bit a bit (</a:t>
            </a:r>
            <a:r>
              <a:rPr lang="es-AR" dirty="0" err="1" smtClean="0">
                <a:solidFill>
                  <a:schemeClr val="bg1"/>
                </a:solidFill>
              </a:rPr>
              <a:t>ej</a:t>
            </a:r>
            <a:r>
              <a:rPr lang="es-AR" dirty="0" smtClean="0">
                <a:solidFill>
                  <a:schemeClr val="bg1"/>
                </a:solidFill>
              </a:rPr>
              <a:t>, Ethernet, </a:t>
            </a:r>
            <a:r>
              <a:rPr lang="es-AR" dirty="0" err="1" smtClean="0">
                <a:solidFill>
                  <a:schemeClr val="bg1"/>
                </a:solidFill>
              </a:rPr>
              <a:t>sdH</a:t>
            </a:r>
            <a:r>
              <a:rPr lang="es-AR" dirty="0" smtClean="0">
                <a:solidFill>
                  <a:schemeClr val="bg1"/>
                </a:solidFill>
              </a:rPr>
              <a:t>,..)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Amplificadores: similares a los repetidores pero actúan sobre la señal de forma analógica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Puentes:  analizan la trama a nivel de enlace. Permiten constituir </a:t>
            </a:r>
            <a:r>
              <a:rPr lang="es-AR" smtClean="0">
                <a:solidFill>
                  <a:schemeClr val="bg1"/>
                </a:solidFill>
              </a:rPr>
              <a:t>redes </a:t>
            </a:r>
            <a:r>
              <a:rPr lang="es-AR" smtClean="0">
                <a:solidFill>
                  <a:schemeClr val="bg1"/>
                </a:solidFill>
              </a:rPr>
              <a:t>rudimentarias </a:t>
            </a:r>
            <a:r>
              <a:rPr lang="es-AR" dirty="0" smtClean="0">
                <a:solidFill>
                  <a:schemeClr val="bg1"/>
                </a:solidFill>
              </a:rPr>
              <a:t>(LAN-WAN)</a:t>
            </a:r>
          </a:p>
          <a:p>
            <a:r>
              <a:rPr lang="es-AR" dirty="0" err="1" smtClean="0">
                <a:solidFill>
                  <a:schemeClr val="bg1"/>
                </a:solidFill>
              </a:rPr>
              <a:t>Routers</a:t>
            </a:r>
            <a:r>
              <a:rPr lang="es-AR" dirty="0" smtClean="0">
                <a:solidFill>
                  <a:schemeClr val="bg1"/>
                </a:solidFill>
              </a:rPr>
              <a:t>: interconectan a nivel de red. Son prácticamente necesarios cuando se realiza una conexión WAN. Generalmente soportan múltiples protocolos.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Pasarelas: Actúan sobre nivel de transporte o niveles superiores (aplicación)</a:t>
            </a:r>
          </a:p>
          <a:p>
            <a:r>
              <a:rPr lang="es-AR" dirty="0" err="1" smtClean="0">
                <a:solidFill>
                  <a:schemeClr val="bg1"/>
                </a:solidFill>
              </a:rPr>
              <a:t>NICs</a:t>
            </a:r>
            <a:r>
              <a:rPr lang="es-AR" dirty="0" smtClean="0">
                <a:solidFill>
                  <a:schemeClr val="bg1"/>
                </a:solidFill>
              </a:rPr>
              <a:t>: tarjetas de red</a:t>
            </a:r>
          </a:p>
          <a:p>
            <a:r>
              <a:rPr lang="es-AR" dirty="0" err="1" smtClean="0">
                <a:solidFill>
                  <a:schemeClr val="bg1"/>
                </a:solidFill>
              </a:rPr>
              <a:t>Modems</a:t>
            </a:r>
            <a:r>
              <a:rPr lang="es-AR" dirty="0" smtClean="0">
                <a:solidFill>
                  <a:schemeClr val="bg1"/>
                </a:solidFill>
              </a:rPr>
              <a:t>: dispositivos analógicos de interconexión vía telefónica</a:t>
            </a:r>
          </a:p>
          <a:p>
            <a:r>
              <a:rPr lang="es-AR" smtClean="0">
                <a:solidFill>
                  <a:schemeClr val="bg1"/>
                </a:solidFill>
              </a:rPr>
              <a:t>Dispositivos </a:t>
            </a:r>
            <a:r>
              <a:rPr lang="es-AR" smtClean="0">
                <a:solidFill>
                  <a:schemeClr val="bg1"/>
                </a:solidFill>
              </a:rPr>
              <a:t>Inalámbricos</a:t>
            </a:r>
            <a:endParaRPr lang="es-AR" dirty="0" smtClean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Dispositivos</a:t>
            </a:r>
            <a:r>
              <a:rPr lang="es-AR" dirty="0" smtClean="0"/>
              <a:t> 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sz="2800" dirty="0" smtClean="0">
                <a:solidFill>
                  <a:schemeClr val="bg1"/>
                </a:solidFill>
              </a:rPr>
              <a:t>La Ethernet se rige por los estándares IEEE 802.3.</a:t>
            </a:r>
            <a:endParaRPr lang="es-ES" sz="2800" dirty="0" smtClean="0">
              <a:solidFill>
                <a:schemeClr val="bg1"/>
              </a:solidFill>
            </a:endParaRPr>
          </a:p>
          <a:p>
            <a:r>
              <a:rPr lang="es-ES" sz="2800" dirty="0" smtClean="0">
                <a:solidFill>
                  <a:schemeClr val="bg1"/>
                </a:solidFill>
              </a:rPr>
              <a:t>Actualmente hay cuatro velocidades de datos para el funcionamiento con cables de fibra óptica y de par trenzado: </a:t>
            </a:r>
          </a:p>
          <a:p>
            <a:pPr lvl="1"/>
            <a:r>
              <a:rPr lang="es-ES" sz="2400" dirty="0" smtClean="0">
                <a:solidFill>
                  <a:schemeClr val="bg1"/>
                </a:solidFill>
              </a:rPr>
              <a:t>10 Mbps - Ethernet 10Base-T</a:t>
            </a:r>
          </a:p>
          <a:p>
            <a:pPr lvl="1"/>
            <a:r>
              <a:rPr lang="es-ES" sz="2400" dirty="0" smtClean="0">
                <a:solidFill>
                  <a:schemeClr val="bg1"/>
                </a:solidFill>
              </a:rPr>
              <a:t>100 Mbps - </a:t>
            </a:r>
            <a:r>
              <a:rPr lang="es-ES" sz="2400" dirty="0" err="1" smtClean="0">
                <a:solidFill>
                  <a:schemeClr val="bg1"/>
                </a:solidFill>
              </a:rPr>
              <a:t>Fast</a:t>
            </a:r>
            <a:r>
              <a:rPr lang="es-ES" sz="2400" dirty="0" smtClean="0">
                <a:solidFill>
                  <a:schemeClr val="bg1"/>
                </a:solidFill>
              </a:rPr>
              <a:t> Ethernet </a:t>
            </a:r>
          </a:p>
          <a:p>
            <a:pPr lvl="1"/>
            <a:r>
              <a:rPr lang="es-ES" sz="2400" dirty="0" smtClean="0">
                <a:solidFill>
                  <a:schemeClr val="bg1"/>
                </a:solidFill>
              </a:rPr>
              <a:t>1000 Mbps - </a:t>
            </a:r>
            <a:r>
              <a:rPr lang="es-ES" sz="2400" dirty="0" err="1" smtClean="0">
                <a:solidFill>
                  <a:schemeClr val="bg1"/>
                </a:solidFill>
              </a:rPr>
              <a:t>Gigabit</a:t>
            </a:r>
            <a:r>
              <a:rPr lang="es-ES" sz="2400" dirty="0" smtClean="0">
                <a:solidFill>
                  <a:schemeClr val="bg1"/>
                </a:solidFill>
              </a:rPr>
              <a:t> Ethernet </a:t>
            </a:r>
          </a:p>
          <a:p>
            <a:pPr lvl="1"/>
            <a:r>
              <a:rPr lang="es-ES" sz="2400" dirty="0" smtClean="0">
                <a:solidFill>
                  <a:schemeClr val="bg1"/>
                </a:solidFill>
              </a:rPr>
              <a:t>10 </a:t>
            </a:r>
            <a:r>
              <a:rPr lang="es-ES" sz="2400" dirty="0" err="1" smtClean="0">
                <a:solidFill>
                  <a:schemeClr val="bg1"/>
                </a:solidFill>
              </a:rPr>
              <a:t>Gbps</a:t>
            </a:r>
            <a:r>
              <a:rPr lang="es-ES" sz="2400" dirty="0" smtClean="0">
                <a:solidFill>
                  <a:schemeClr val="bg1"/>
                </a:solidFill>
              </a:rPr>
              <a:t> - 10 </a:t>
            </a:r>
            <a:r>
              <a:rPr lang="es-ES" sz="2400" dirty="0" err="1" smtClean="0">
                <a:solidFill>
                  <a:schemeClr val="bg1"/>
                </a:solidFill>
              </a:rPr>
              <a:t>Gigabit</a:t>
            </a:r>
            <a:r>
              <a:rPr lang="es-ES" sz="2400" dirty="0" smtClean="0">
                <a:solidFill>
                  <a:schemeClr val="bg1"/>
                </a:solidFill>
              </a:rPr>
              <a:t> Ethernet </a:t>
            </a:r>
            <a:endParaRPr lang="es-AR" sz="2400" b="1" dirty="0" smtClean="0">
              <a:solidFill>
                <a:schemeClr val="bg1"/>
              </a:solidFill>
            </a:endParaRPr>
          </a:p>
          <a:p>
            <a:r>
              <a:rPr lang="es-AR" sz="2800" b="1" dirty="0" smtClean="0">
                <a:solidFill>
                  <a:schemeClr val="bg1"/>
                </a:solidFill>
              </a:rPr>
              <a:t>A mayores velocidades la codificación y decodificación de los datos es más compleja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400" dirty="0" smtClean="0">
                <a:solidFill>
                  <a:schemeClr val="bg1"/>
                </a:solidFill>
              </a:rPr>
              <a:t>Velocidades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Evolución de los dispositivos LAN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7" y="1743869"/>
            <a:ext cx="797242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Las </a:t>
            </a:r>
            <a:r>
              <a:rPr lang="es-AR" dirty="0" err="1" smtClean="0">
                <a:solidFill>
                  <a:schemeClr val="bg1"/>
                </a:solidFill>
              </a:rPr>
              <a:t>NICs</a:t>
            </a:r>
            <a:r>
              <a:rPr lang="es-AR" dirty="0" smtClean="0">
                <a:solidFill>
                  <a:schemeClr val="bg1"/>
                </a:solidFill>
              </a:rPr>
              <a:t> permiten a las computadoras acceder al medio de transmisión de datos empleando la dirección MAC.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MAC significa  Control de Acceso al Medio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Las </a:t>
            </a:r>
            <a:r>
              <a:rPr lang="es-AR" dirty="0" err="1" smtClean="0">
                <a:solidFill>
                  <a:schemeClr val="bg1"/>
                </a:solidFill>
              </a:rPr>
              <a:t>NICs</a:t>
            </a:r>
            <a:r>
              <a:rPr lang="es-AR" dirty="0" smtClean="0">
                <a:solidFill>
                  <a:schemeClr val="bg1"/>
                </a:solidFill>
              </a:rPr>
              <a:t> operan en la capa 2 del modelo OSI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Especificaciones de una NIC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4143380"/>
            <a:ext cx="8258204" cy="1863911"/>
          </a:xfrm>
        </p:spPr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Para conectar 2 computadoras debemos …..</a:t>
            </a:r>
          </a:p>
          <a:p>
            <a:pPr lvl="1"/>
            <a:r>
              <a:rPr lang="es-AR" dirty="0" smtClean="0">
                <a:solidFill>
                  <a:schemeClr val="bg1"/>
                </a:solidFill>
              </a:rPr>
              <a:t>Instalar una tarjeta de red en cada estación</a:t>
            </a:r>
          </a:p>
          <a:p>
            <a:pPr lvl="1"/>
            <a:r>
              <a:rPr lang="es-AR" dirty="0" smtClean="0">
                <a:solidFill>
                  <a:schemeClr val="bg1"/>
                </a:solidFill>
              </a:rPr>
              <a:t>Conectar las </a:t>
            </a:r>
            <a:r>
              <a:rPr lang="es-AR" dirty="0" err="1" smtClean="0">
                <a:solidFill>
                  <a:schemeClr val="bg1"/>
                </a:solidFill>
              </a:rPr>
              <a:t>PC’s</a:t>
            </a:r>
            <a:r>
              <a:rPr lang="es-AR" dirty="0" smtClean="0">
                <a:solidFill>
                  <a:schemeClr val="bg1"/>
                </a:solidFill>
              </a:rPr>
              <a:t> con un cable cruzado</a:t>
            </a:r>
          </a:p>
          <a:p>
            <a:pPr lvl="1"/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NICs</a:t>
            </a:r>
            <a:r>
              <a:rPr lang="es-AR" dirty="0" smtClean="0">
                <a:solidFill>
                  <a:schemeClr val="bg1"/>
                </a:solidFill>
              </a:rPr>
              <a:t>, Repetidores, </a:t>
            </a:r>
            <a:r>
              <a:rPr lang="es-AR" dirty="0" err="1" smtClean="0">
                <a:solidFill>
                  <a:schemeClr val="bg1"/>
                </a:solidFill>
              </a:rPr>
              <a:t>Hubs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857364"/>
            <a:ext cx="15906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857364"/>
            <a:ext cx="15906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2214554"/>
            <a:ext cx="7048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2214554"/>
            <a:ext cx="7048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10 Conector recto"/>
          <p:cNvCxnSpPr/>
          <p:nvPr/>
        </p:nvCxnSpPr>
        <p:spPr>
          <a:xfrm>
            <a:off x="2786050" y="2428868"/>
            <a:ext cx="314327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Repetidores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5325" y="1916832"/>
            <a:ext cx="775335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Repetidores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9664" y="1285860"/>
            <a:ext cx="690085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4000504"/>
            <a:ext cx="73437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Hubs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237" y="1481138"/>
            <a:ext cx="698552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11522</TotalTime>
  <Words>416</Words>
  <Application>Microsoft Office PowerPoint</Application>
  <PresentationFormat>Presentación en pantalla (4:3)</PresentationFormat>
  <Paragraphs>49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Calibri</vt:lpstr>
      <vt:lpstr>Lucida Sans Unicode</vt:lpstr>
      <vt:lpstr>Verdana</vt:lpstr>
      <vt:lpstr>Wingdings 2</vt:lpstr>
      <vt:lpstr>Wingdings 3</vt:lpstr>
      <vt:lpstr>Concurrencia</vt:lpstr>
      <vt:lpstr>Redes I</vt:lpstr>
      <vt:lpstr>Dispositivos </vt:lpstr>
      <vt:lpstr>Velocidades</vt:lpstr>
      <vt:lpstr>Evolución de los dispositivos LAN</vt:lpstr>
      <vt:lpstr>Especificaciones de una NIC</vt:lpstr>
      <vt:lpstr>NICs, Repetidores, Hubs</vt:lpstr>
      <vt:lpstr>Repetidores</vt:lpstr>
      <vt:lpstr>Repetidores</vt:lpstr>
      <vt:lpstr>Hubs</vt:lpstr>
      <vt:lpstr>El crecimiento de las redes LAN nos lleva a considerar conectar en cascada los hubs</vt:lpstr>
      <vt:lpstr>¿Cuáles son las desventajas de los Hubs?</vt:lpstr>
      <vt:lpstr>Veamos cómo se realiza la comunicación</vt:lpstr>
      <vt:lpstr>Puentes</vt:lpstr>
      <vt:lpstr>Switch</vt:lpstr>
      <vt:lpstr>Switch</vt:lpstr>
      <vt:lpstr>Ruteador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titi</dc:creator>
  <cp:lastModifiedBy>Consuelo Gomez</cp:lastModifiedBy>
  <cp:revision>21</cp:revision>
  <dcterms:created xsi:type="dcterms:W3CDTF">2010-04-04T23:16:09Z</dcterms:created>
  <dcterms:modified xsi:type="dcterms:W3CDTF">2020-05-26T15:55:03Z</dcterms:modified>
</cp:coreProperties>
</file>