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0"/>
  </p:notesMasterIdLst>
  <p:sldIdLst>
    <p:sldId id="423" r:id="rId2"/>
    <p:sldId id="424" r:id="rId3"/>
    <p:sldId id="425" r:id="rId4"/>
    <p:sldId id="426" r:id="rId5"/>
    <p:sldId id="427" r:id="rId6"/>
    <p:sldId id="341" r:id="rId7"/>
    <p:sldId id="428" r:id="rId8"/>
    <p:sldId id="343" r:id="rId9"/>
    <p:sldId id="344" r:id="rId10"/>
    <p:sldId id="345" r:id="rId11"/>
    <p:sldId id="256" r:id="rId12"/>
    <p:sldId id="312" r:id="rId13"/>
    <p:sldId id="315" r:id="rId14"/>
    <p:sldId id="303" r:id="rId15"/>
    <p:sldId id="304" r:id="rId16"/>
    <p:sldId id="309" r:id="rId17"/>
    <p:sldId id="297" r:id="rId18"/>
    <p:sldId id="298" r:id="rId19"/>
    <p:sldId id="306" r:id="rId20"/>
    <p:sldId id="287" r:id="rId21"/>
    <p:sldId id="284" r:id="rId22"/>
    <p:sldId id="340" r:id="rId23"/>
    <p:sldId id="286" r:id="rId24"/>
    <p:sldId id="342" r:id="rId25"/>
    <p:sldId id="259" r:id="rId26"/>
    <p:sldId id="260" r:id="rId27"/>
    <p:sldId id="262" r:id="rId28"/>
    <p:sldId id="272" r:id="rId29"/>
    <p:sldId id="277" r:id="rId30"/>
    <p:sldId id="267" r:id="rId31"/>
    <p:sldId id="264" r:id="rId32"/>
    <p:sldId id="268" r:id="rId33"/>
    <p:sldId id="276" r:id="rId34"/>
    <p:sldId id="278" r:id="rId35"/>
    <p:sldId id="279" r:id="rId36"/>
    <p:sldId id="280" r:id="rId37"/>
    <p:sldId id="273" r:id="rId38"/>
    <p:sldId id="275" r:id="rId39"/>
    <p:sldId id="308" r:id="rId40"/>
    <p:sldId id="307" r:id="rId41"/>
    <p:sldId id="313" r:id="rId42"/>
    <p:sldId id="314"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288" r:id="rId68"/>
    <p:sldId id="293" r:id="rId69"/>
    <p:sldId id="292" r:id="rId70"/>
    <p:sldId id="290" r:id="rId71"/>
    <p:sldId id="291" r:id="rId72"/>
    <p:sldId id="289" r:id="rId73"/>
    <p:sldId id="363" r:id="rId74"/>
    <p:sldId id="366" r:id="rId75"/>
    <p:sldId id="418" r:id="rId76"/>
    <p:sldId id="367" r:id="rId77"/>
    <p:sldId id="452" r:id="rId78"/>
    <p:sldId id="454" r:id="rId79"/>
    <p:sldId id="455" r:id="rId80"/>
    <p:sldId id="456" r:id="rId81"/>
    <p:sldId id="457" r:id="rId82"/>
    <p:sldId id="458" r:id="rId83"/>
    <p:sldId id="459" r:id="rId84"/>
    <p:sldId id="461" r:id="rId85"/>
    <p:sldId id="462" r:id="rId86"/>
    <p:sldId id="463" r:id="rId87"/>
    <p:sldId id="464" r:id="rId88"/>
    <p:sldId id="465" r:id="rId89"/>
    <p:sldId id="466" r:id="rId90"/>
    <p:sldId id="467" r:id="rId91"/>
    <p:sldId id="468" r:id="rId92"/>
    <p:sldId id="469" r:id="rId93"/>
    <p:sldId id="368" r:id="rId94"/>
    <p:sldId id="369" r:id="rId95"/>
    <p:sldId id="370" r:id="rId96"/>
    <p:sldId id="419" r:id="rId97"/>
    <p:sldId id="473" r:id="rId98"/>
    <p:sldId id="474" r:id="rId99"/>
    <p:sldId id="475" r:id="rId100"/>
    <p:sldId id="476" r:id="rId101"/>
    <p:sldId id="445" r:id="rId102"/>
    <p:sldId id="380" r:id="rId103"/>
    <p:sldId id="372" r:id="rId104"/>
    <p:sldId id="373" r:id="rId105"/>
    <p:sldId id="374" r:id="rId106"/>
    <p:sldId id="446" r:id="rId107"/>
    <p:sldId id="375" r:id="rId108"/>
    <p:sldId id="376" r:id="rId109"/>
    <p:sldId id="377" r:id="rId110"/>
    <p:sldId id="378" r:id="rId111"/>
    <p:sldId id="381" r:id="rId112"/>
    <p:sldId id="379" r:id="rId113"/>
    <p:sldId id="422" r:id="rId114"/>
    <p:sldId id="496" r:id="rId115"/>
    <p:sldId id="497" r:id="rId116"/>
    <p:sldId id="498" r:id="rId117"/>
    <p:sldId id="499" r:id="rId118"/>
    <p:sldId id="382" r:id="rId119"/>
    <p:sldId id="500" r:id="rId120"/>
    <p:sldId id="501" r:id="rId121"/>
    <p:sldId id="429" r:id="rId122"/>
    <p:sldId id="430" r:id="rId123"/>
    <p:sldId id="431" r:id="rId124"/>
    <p:sldId id="383" r:id="rId125"/>
    <p:sldId id="384" r:id="rId126"/>
    <p:sldId id="385" r:id="rId127"/>
    <p:sldId id="386" r:id="rId128"/>
    <p:sldId id="387" r:id="rId129"/>
    <p:sldId id="388" r:id="rId130"/>
    <p:sldId id="389" r:id="rId131"/>
    <p:sldId id="390" r:id="rId132"/>
    <p:sldId id="440" r:id="rId133"/>
    <p:sldId id="432" r:id="rId134"/>
    <p:sldId id="433" r:id="rId135"/>
    <p:sldId id="434" r:id="rId136"/>
    <p:sldId id="435" r:id="rId137"/>
    <p:sldId id="436" r:id="rId138"/>
    <p:sldId id="437" r:id="rId139"/>
    <p:sldId id="394" r:id="rId140"/>
    <p:sldId id="438" r:id="rId141"/>
    <p:sldId id="439" r:id="rId142"/>
    <p:sldId id="441" r:id="rId143"/>
    <p:sldId id="447" r:id="rId144"/>
    <p:sldId id="448" r:id="rId145"/>
    <p:sldId id="449" r:id="rId146"/>
    <p:sldId id="450" r:id="rId147"/>
    <p:sldId id="442" r:id="rId148"/>
    <p:sldId id="443" r:id="rId149"/>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FFFF00"/>
    <a:srgbClr val="FFCC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9"/>
  </p:normalViewPr>
  <p:slideViewPr>
    <p:cSldViewPr>
      <p:cViewPr varScale="1">
        <p:scale>
          <a:sx n="86" d="100"/>
          <a:sy n="86" d="100"/>
        </p:scale>
        <p:origin x="1382" y="5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89.xml"/><Relationship Id="rId3" Type="http://schemas.openxmlformats.org/officeDocument/2006/relationships/slide" Target="slides/slide84.xml"/><Relationship Id="rId7" Type="http://schemas.openxmlformats.org/officeDocument/2006/relationships/slide" Target="slides/slide88.xml"/><Relationship Id="rId2" Type="http://schemas.openxmlformats.org/officeDocument/2006/relationships/slide" Target="slides/slide83.xml"/><Relationship Id="rId1" Type="http://schemas.openxmlformats.org/officeDocument/2006/relationships/slide" Target="slides/slide73.xml"/><Relationship Id="rId6" Type="http://schemas.openxmlformats.org/officeDocument/2006/relationships/slide" Target="slides/slide87.xml"/><Relationship Id="rId5" Type="http://schemas.openxmlformats.org/officeDocument/2006/relationships/slide" Target="slides/slide86.xml"/><Relationship Id="rId10" Type="http://schemas.openxmlformats.org/officeDocument/2006/relationships/slide" Target="slides/slide91.xml"/><Relationship Id="rId4" Type="http://schemas.openxmlformats.org/officeDocument/2006/relationships/slide" Target="slides/slide85.xml"/><Relationship Id="rId9"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2800" b="1" dirty="0"/>
            <a:t>Valor Presente Neto (VPN</a:t>
          </a:r>
          <a:r>
            <a:rPr lang="es-ES" sz="3600" b="1" dirty="0"/>
            <a:t>)</a:t>
          </a:r>
          <a:endParaRPr lang="es-ES" sz="4800" b="1" dirty="0"/>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13352" custLinFactNeighborY="-32475">
        <dgm:presLayoutVars>
          <dgm:chMax val="0"/>
          <dgm:bulletEnabled val="1"/>
        </dgm:presLayoutVars>
      </dgm:prSet>
      <dgm:spPr/>
    </dgm:pt>
  </dgm:ptLst>
  <dgm:cxnLst>
    <dgm:cxn modelId="{E18E5BC3-0EA9-4700-A04C-64331B21BE89}" type="presOf" srcId="{1A98E448-A7E8-42DE-BF97-7E505E4F5657}" destId="{0122FA5B-2996-400A-ACC4-B58A66A9DE3C}"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898246EC-A86F-4AE1-B8AE-5870B40ACFC3}" type="presOf" srcId="{F516AE3E-A040-43DC-A2AE-D6C30FF77D00}" destId="{F39F6AA3-2498-4DF1-B3F3-92673C927D78}" srcOrd="0" destOrd="0" presId="urn:microsoft.com/office/officeart/2005/8/layout/vList2"/>
    <dgm:cxn modelId="{5FAF3F06-2368-40DB-BED3-30425A78375B}"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2800" b="1" dirty="0"/>
            <a:t>Valor Presente Neto (VPN</a:t>
          </a:r>
          <a:r>
            <a:rPr lang="es-ES" sz="3600" b="1" dirty="0"/>
            <a:t>)</a:t>
          </a:r>
          <a:endParaRPr lang="es-ES" sz="4800" b="1" dirty="0"/>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19879" custLinFactNeighborY="-3318">
        <dgm:presLayoutVars>
          <dgm:chMax val="0"/>
          <dgm:bulletEnabled val="1"/>
        </dgm:presLayoutVars>
      </dgm:prSet>
      <dgm:spPr/>
    </dgm:pt>
  </dgm:ptLst>
  <dgm:cxnLst>
    <dgm:cxn modelId="{88579115-EF20-4940-B770-DB20E5622606}" type="presOf" srcId="{1A98E448-A7E8-42DE-BF97-7E505E4F5657}" destId="{0122FA5B-2996-400A-ACC4-B58A66A9DE3C}" srcOrd="0" destOrd="0" presId="urn:microsoft.com/office/officeart/2005/8/layout/vList2"/>
    <dgm:cxn modelId="{AA320318-A95F-4555-A353-8DBCE4C16216}" type="presOf" srcId="{F516AE3E-A040-43DC-A2AE-D6C30FF77D00}" destId="{F39F6AA3-2498-4DF1-B3F3-92673C927D78}"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4CA768E8-7A1F-480A-B7E3-0726C1597389}"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2800" b="1" dirty="0"/>
            <a:t>Valor Presente Neto (VAN</a:t>
          </a:r>
          <a:r>
            <a:rPr lang="es-ES" sz="3600" b="1" dirty="0"/>
            <a:t>)</a:t>
          </a:r>
          <a:endParaRPr lang="es-ES" sz="4800" b="1" dirty="0"/>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Y="803">
        <dgm:presLayoutVars>
          <dgm:chMax val="0"/>
          <dgm:bulletEnabled val="1"/>
        </dgm:presLayoutVars>
      </dgm:prSet>
      <dgm:spPr/>
    </dgm:pt>
  </dgm:ptLst>
  <dgm:cxnLst>
    <dgm:cxn modelId="{2F74581F-1446-4718-AB31-C411CA8189DB}" type="presOf" srcId="{F516AE3E-A040-43DC-A2AE-D6C30FF77D00}" destId="{F39F6AA3-2498-4DF1-B3F3-92673C927D78}" srcOrd="0" destOrd="0" presId="urn:microsoft.com/office/officeart/2005/8/layout/vList2"/>
    <dgm:cxn modelId="{41854071-1D7B-43AA-946F-C75C030179B0}" type="presOf" srcId="{1A98E448-A7E8-42DE-BF97-7E505E4F5657}" destId="{0122FA5B-2996-400A-ACC4-B58A66A9DE3C}"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E5012FED-FB27-49B6-A045-4852A7E33734}"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just"/>
          <a:r>
            <a:rPr lang="es-ES" sz="3200" b="1" dirty="0"/>
            <a:t>Determinar el VAN para cada Alternativa</a:t>
          </a:r>
          <a:endParaRPr lang="es-ES" sz="4400" b="1" dirty="0"/>
        </a:p>
      </dgm:t>
    </dgm:pt>
    <dgm:pt modelId="{527826E7-1DE1-48D4-8F1A-14CC67E99F50}" type="parTrans" cxnId="{51A9C9E1-B4B9-440F-A8CF-A21A2743BA03}">
      <dgm:prSet/>
      <dgm:spPr/>
      <dgm:t>
        <a:bodyPr/>
        <a:lstStyle/>
        <a:p>
          <a:pPr algn="just"/>
          <a:endParaRPr lang="es-ES"/>
        </a:p>
      </dgm:t>
    </dgm:pt>
    <dgm:pt modelId="{FB4706E3-F5E5-4CF5-BA3B-F7C696C405CA}" type="sibTrans" cxnId="{51A9C9E1-B4B9-440F-A8CF-A21A2743BA03}">
      <dgm:prSet/>
      <dgm:spPr/>
      <dgm:t>
        <a:bodyPr/>
        <a:lstStyle/>
        <a:p>
          <a:pPr algn="just"/>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8889" custLinFactNeighborY="29928">
        <dgm:presLayoutVars>
          <dgm:chMax val="0"/>
          <dgm:bulletEnabled val="1"/>
        </dgm:presLayoutVars>
      </dgm:prSet>
      <dgm:spPr/>
    </dgm:pt>
  </dgm:ptLst>
  <dgm:cxnLst>
    <dgm:cxn modelId="{927CB342-CEC7-4082-8D63-B40A96378522}" type="presOf" srcId="{1A98E448-A7E8-42DE-BF97-7E505E4F5657}" destId="{0122FA5B-2996-400A-ACC4-B58A66A9DE3C}" srcOrd="0" destOrd="0" presId="urn:microsoft.com/office/officeart/2005/8/layout/vList2"/>
    <dgm:cxn modelId="{3A204186-4655-4717-9D66-83066C05738D}" type="presOf" srcId="{F516AE3E-A040-43DC-A2AE-D6C30FF77D00}" destId="{F39F6AA3-2498-4DF1-B3F3-92673C927D78}"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7503D9AA-FB03-4367-BB3D-EA14873AC4A4}"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4400" b="0" dirty="0">
              <a:effectLst>
                <a:outerShdw blurRad="38100" dist="38100" dir="2700000" algn="tl">
                  <a:srgbClr val="000000">
                    <a:alpha val="43137"/>
                  </a:srgbClr>
                </a:outerShdw>
              </a:effectLst>
            </a:rPr>
            <a:t>Tasa Interna de Retorno (TIR)</a:t>
          </a:r>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847" custLinFactNeighborY="24">
        <dgm:presLayoutVars>
          <dgm:chMax val="0"/>
          <dgm:bulletEnabled val="1"/>
        </dgm:presLayoutVars>
      </dgm:prSet>
      <dgm:spPr/>
    </dgm:pt>
  </dgm:ptLst>
  <dgm:cxnLst>
    <dgm:cxn modelId="{E4C1534D-BE21-44C4-9A7B-FDA1DE766E0B}" type="presOf" srcId="{1A98E448-A7E8-42DE-BF97-7E505E4F5657}" destId="{0122FA5B-2996-400A-ACC4-B58A66A9DE3C}"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D31BB5E4-335B-42E5-B7F6-FDB6ED9B2FDF}" type="presOf" srcId="{F516AE3E-A040-43DC-A2AE-D6C30FF77D00}" destId="{F39F6AA3-2498-4DF1-B3F3-92673C927D78}" srcOrd="0" destOrd="0" presId="urn:microsoft.com/office/officeart/2005/8/layout/vList2"/>
    <dgm:cxn modelId="{980F9703-86F7-4133-9537-C3582FBC7B68}"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4000" b="1" dirty="0"/>
            <a:t>Tasa Interna de Retorno (TIR)</a:t>
          </a:r>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855" custLinFactNeighborY="21">
        <dgm:presLayoutVars>
          <dgm:chMax val="0"/>
          <dgm:bulletEnabled val="1"/>
        </dgm:presLayoutVars>
      </dgm:prSet>
      <dgm:spPr/>
    </dgm:pt>
  </dgm:ptLst>
  <dgm:cxnLst>
    <dgm:cxn modelId="{C119E54F-C264-4865-B275-02D0A66143DB}" type="presOf" srcId="{1A98E448-A7E8-42DE-BF97-7E505E4F5657}" destId="{0122FA5B-2996-400A-ACC4-B58A66A9DE3C}" srcOrd="0" destOrd="0" presId="urn:microsoft.com/office/officeart/2005/8/layout/vList2"/>
    <dgm:cxn modelId="{7D7BEAC5-0846-4B00-8BDC-34310DC8DE09}" type="presOf" srcId="{F516AE3E-A040-43DC-A2AE-D6C30FF77D00}" destId="{F39F6AA3-2498-4DF1-B3F3-92673C927D78}"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18794743-5035-42CC-A25B-B47963BBE266}"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4000" b="0" dirty="0">
              <a:effectLst>
                <a:outerShdw blurRad="38100" dist="38100" dir="2700000" algn="tl">
                  <a:srgbClr val="000000">
                    <a:alpha val="43137"/>
                  </a:srgbClr>
                </a:outerShdw>
              </a:effectLst>
            </a:rPr>
            <a:t>Tasa Interna de Retorno (TIR)</a:t>
          </a:r>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Y="6425" custLinFactNeighborX="-13141" custLinFactNeighborY="100000">
        <dgm:presLayoutVars>
          <dgm:chMax val="0"/>
          <dgm:bulletEnabled val="1"/>
        </dgm:presLayoutVars>
      </dgm:prSet>
      <dgm:spPr/>
    </dgm:pt>
  </dgm:ptLst>
  <dgm:cxnLst>
    <dgm:cxn modelId="{EEA7D10C-16E3-4B46-9EFD-B57D8220AEA3}" type="presOf" srcId="{1A98E448-A7E8-42DE-BF97-7E505E4F5657}" destId="{0122FA5B-2996-400A-ACC4-B58A66A9DE3C}"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89CA9EE5-ECB5-4DAC-BA38-70596E1C338A}" type="presOf" srcId="{F516AE3E-A040-43DC-A2AE-D6C30FF77D00}" destId="{F39F6AA3-2498-4DF1-B3F3-92673C927D78}" srcOrd="0" destOrd="0" presId="urn:microsoft.com/office/officeart/2005/8/layout/vList2"/>
    <dgm:cxn modelId="{0478517C-6589-4EE2-B124-E3D0E694017F}"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3600" b="1" dirty="0"/>
            <a:t>Tasa Interna de Retorno (TIR)</a:t>
          </a:r>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12203" custLinFactNeighborY="-4390">
        <dgm:presLayoutVars>
          <dgm:chMax val="0"/>
          <dgm:bulletEnabled val="1"/>
        </dgm:presLayoutVars>
      </dgm:prSet>
      <dgm:spPr/>
    </dgm:pt>
  </dgm:ptLst>
  <dgm:cxnLst>
    <dgm:cxn modelId="{ED542409-FAE0-4E16-84F8-5C0C51A99C38}" type="presOf" srcId="{1A98E448-A7E8-42DE-BF97-7E505E4F5657}" destId="{0122FA5B-2996-400A-ACC4-B58A66A9DE3C}" srcOrd="0" destOrd="0" presId="urn:microsoft.com/office/officeart/2005/8/layout/vList2"/>
    <dgm:cxn modelId="{FAA19685-6E4C-4585-89F3-FFC6E6094A28}" type="presOf" srcId="{F516AE3E-A040-43DC-A2AE-D6C30FF77D00}" destId="{F39F6AA3-2498-4DF1-B3F3-92673C927D78}"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CC6DEACB-E55D-4C55-85B6-04E1E89C46B5}"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98E448-A7E8-42DE-BF97-7E505E4F56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F516AE3E-A040-43DC-A2AE-D6C30FF77D00}">
      <dgm:prSet phldrT="[Text]" custT="1"/>
      <dgm:spPr/>
      <dgm:t>
        <a:bodyPr/>
        <a:lstStyle/>
        <a:p>
          <a:pPr algn="ctr"/>
          <a:r>
            <a:rPr lang="es-ES" sz="3200" b="0" dirty="0">
              <a:effectLst>
                <a:outerShdw blurRad="38100" dist="38100" dir="2700000" algn="tl">
                  <a:srgbClr val="000000">
                    <a:alpha val="43137"/>
                  </a:srgbClr>
                </a:outerShdw>
              </a:effectLst>
            </a:rPr>
            <a:t>Tasa Interna de Retorno (TIR)</a:t>
          </a:r>
        </a:p>
      </dgm:t>
    </dgm:pt>
    <dgm:pt modelId="{527826E7-1DE1-48D4-8F1A-14CC67E99F50}" type="parTrans" cxnId="{51A9C9E1-B4B9-440F-A8CF-A21A2743BA03}">
      <dgm:prSet/>
      <dgm:spPr/>
      <dgm:t>
        <a:bodyPr/>
        <a:lstStyle/>
        <a:p>
          <a:endParaRPr lang="es-ES"/>
        </a:p>
      </dgm:t>
    </dgm:pt>
    <dgm:pt modelId="{FB4706E3-F5E5-4CF5-BA3B-F7C696C405CA}" type="sibTrans" cxnId="{51A9C9E1-B4B9-440F-A8CF-A21A2743BA03}">
      <dgm:prSet/>
      <dgm:spPr/>
      <dgm:t>
        <a:bodyPr/>
        <a:lstStyle/>
        <a:p>
          <a:endParaRPr lang="es-ES"/>
        </a:p>
      </dgm:t>
    </dgm:pt>
    <dgm:pt modelId="{0122FA5B-2996-400A-ACC4-B58A66A9DE3C}" type="pres">
      <dgm:prSet presAssocID="{1A98E448-A7E8-42DE-BF97-7E505E4F5657}" presName="linear" presStyleCnt="0">
        <dgm:presLayoutVars>
          <dgm:animLvl val="lvl"/>
          <dgm:resizeHandles val="exact"/>
        </dgm:presLayoutVars>
      </dgm:prSet>
      <dgm:spPr/>
    </dgm:pt>
    <dgm:pt modelId="{F39F6AA3-2498-4DF1-B3F3-92673C927D78}" type="pres">
      <dgm:prSet presAssocID="{F516AE3E-A040-43DC-A2AE-D6C30FF77D00}" presName="parentText" presStyleLbl="node1" presStyleIdx="0" presStyleCnt="1" custLinFactNeighborX="-3448" custLinFactNeighborY="885">
        <dgm:presLayoutVars>
          <dgm:chMax val="0"/>
          <dgm:bulletEnabled val="1"/>
        </dgm:presLayoutVars>
      </dgm:prSet>
      <dgm:spPr/>
    </dgm:pt>
  </dgm:ptLst>
  <dgm:cxnLst>
    <dgm:cxn modelId="{9A394284-C2ED-49C7-AC67-CDAC6112E003}" type="presOf" srcId="{F516AE3E-A040-43DC-A2AE-D6C30FF77D00}" destId="{F39F6AA3-2498-4DF1-B3F3-92673C927D78}" srcOrd="0" destOrd="0" presId="urn:microsoft.com/office/officeart/2005/8/layout/vList2"/>
    <dgm:cxn modelId="{00400EC9-596A-4850-9463-96A96166EBC6}" type="presOf" srcId="{1A98E448-A7E8-42DE-BF97-7E505E4F5657}" destId="{0122FA5B-2996-400A-ACC4-B58A66A9DE3C}" srcOrd="0" destOrd="0" presId="urn:microsoft.com/office/officeart/2005/8/layout/vList2"/>
    <dgm:cxn modelId="{51A9C9E1-B4B9-440F-A8CF-A21A2743BA03}" srcId="{1A98E448-A7E8-42DE-BF97-7E505E4F5657}" destId="{F516AE3E-A040-43DC-A2AE-D6C30FF77D00}" srcOrd="0" destOrd="0" parTransId="{527826E7-1DE1-48D4-8F1A-14CC67E99F50}" sibTransId="{FB4706E3-F5E5-4CF5-BA3B-F7C696C405CA}"/>
    <dgm:cxn modelId="{83F38F5D-24A4-4F59-A272-AA96D112B45A}" type="presParOf" srcId="{0122FA5B-2996-400A-ACC4-B58A66A9DE3C}" destId="{F39F6AA3-2498-4DF1-B3F3-92673C927D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0"/>
          <a:ext cx="5760640" cy="84240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Valor Presente Neto (VPN</a:t>
          </a:r>
          <a:r>
            <a:rPr lang="es-ES" sz="3600" b="1" kern="1200" dirty="0"/>
            <a:t>)</a:t>
          </a:r>
          <a:endParaRPr lang="es-ES" sz="4800" b="1" kern="1200" dirty="0"/>
        </a:p>
      </dsp:txBody>
      <dsp:txXfrm>
        <a:off x="41123" y="41123"/>
        <a:ext cx="5678394"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0"/>
          <a:ext cx="5760640" cy="84240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Valor Presente Neto (VPN</a:t>
          </a:r>
          <a:r>
            <a:rPr lang="es-ES" sz="3600" b="1" kern="1200" dirty="0"/>
            <a:t>)</a:t>
          </a:r>
          <a:endParaRPr lang="es-ES" sz="4800" b="1" kern="1200" dirty="0"/>
        </a:p>
      </dsp:txBody>
      <dsp:txXfrm>
        <a:off x="41123" y="41123"/>
        <a:ext cx="567839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6889"/>
          <a:ext cx="6882558" cy="84240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Valor Presente Neto (VAN</a:t>
          </a:r>
          <a:r>
            <a:rPr lang="es-ES" sz="3600" b="1" kern="1200" dirty="0"/>
            <a:t>)</a:t>
          </a:r>
          <a:endParaRPr lang="es-ES" sz="4800" b="1" kern="1200" dirty="0"/>
        </a:p>
      </dsp:txBody>
      <dsp:txXfrm>
        <a:off x="41123" y="48012"/>
        <a:ext cx="6800312" cy="760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181843"/>
          <a:ext cx="6192688" cy="86580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b="1" kern="1200" dirty="0"/>
            <a:t>Determinar el VAN para cada Alternativa</a:t>
          </a:r>
          <a:endParaRPr lang="es-ES" sz="4400" b="1" kern="1200" dirty="0"/>
        </a:p>
      </dsp:txBody>
      <dsp:txXfrm>
        <a:off x="42265" y="224108"/>
        <a:ext cx="6108158" cy="781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308"/>
          <a:ext cx="7704856" cy="84898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b="0" kern="1200" dirty="0">
              <a:effectLst>
                <a:outerShdw blurRad="38100" dist="38100" dir="2700000" algn="tl">
                  <a:srgbClr val="000000">
                    <a:alpha val="43137"/>
                  </a:srgbClr>
                </a:outerShdw>
              </a:effectLst>
            </a:rPr>
            <a:t>Tasa Interna de Retorno (TIR)</a:t>
          </a:r>
        </a:p>
      </dsp:txBody>
      <dsp:txXfrm>
        <a:off x="41444" y="41752"/>
        <a:ext cx="7621968" cy="766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125"/>
          <a:ext cx="7815242" cy="849164"/>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b="1" kern="1200" dirty="0"/>
            <a:t>Tasa Interna de Retorno (TIR)</a:t>
          </a:r>
        </a:p>
      </dsp:txBody>
      <dsp:txXfrm>
        <a:off x="41453" y="41578"/>
        <a:ext cx="7732336" cy="7662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125"/>
          <a:ext cx="7671226" cy="849164"/>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b="0" kern="1200" dirty="0">
              <a:effectLst>
                <a:outerShdw blurRad="38100" dist="38100" dir="2700000" algn="tl">
                  <a:srgbClr val="000000">
                    <a:alpha val="43137"/>
                  </a:srgbClr>
                </a:outerShdw>
              </a:effectLst>
            </a:rPr>
            <a:t>Tasa Interna de Retorno (TIR)</a:t>
          </a:r>
        </a:p>
      </dsp:txBody>
      <dsp:txXfrm>
        <a:off x="41453" y="41578"/>
        <a:ext cx="7588320" cy="766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0"/>
          <a:ext cx="6575821" cy="848889"/>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Tasa Interna de Retorno (TIR)</a:t>
          </a:r>
        </a:p>
      </dsp:txBody>
      <dsp:txXfrm>
        <a:off x="41439" y="41439"/>
        <a:ext cx="6492943" cy="7660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6AA3-2498-4DF1-B3F3-92673C927D78}">
      <dsp:nvSpPr>
        <dsp:cNvPr id="0" name=""/>
        <dsp:cNvSpPr/>
      </dsp:nvSpPr>
      <dsp:spPr>
        <a:xfrm>
          <a:off x="0" y="6889"/>
          <a:ext cx="6048672" cy="84240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0" kern="1200" dirty="0">
              <a:effectLst>
                <a:outerShdw blurRad="38100" dist="38100" dir="2700000" algn="tl">
                  <a:srgbClr val="000000">
                    <a:alpha val="43137"/>
                  </a:srgbClr>
                </a:outerShdw>
              </a:effectLst>
            </a:rPr>
            <a:t>Tasa Interna de Retorno (TIR)</a:t>
          </a:r>
        </a:p>
      </dsp:txBody>
      <dsp:txXfrm>
        <a:off x="41123" y="48012"/>
        <a:ext cx="5966426"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F9945-BAAD-4DDA-9CEA-953D3B078674}" type="datetimeFigureOut">
              <a:rPr lang="es-AR" smtClean="0"/>
              <a:t>26/6/2023</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CFB2-CD6D-423E-B9FA-7B6542A5B861}" type="slidenum">
              <a:rPr lang="es-AR" smtClean="0"/>
              <a:t>‹Nº›</a:t>
            </a:fld>
            <a:endParaRPr lang="es-AR"/>
          </a:p>
        </p:txBody>
      </p:sp>
    </p:spTree>
    <p:extLst>
      <p:ext uri="{BB962C8B-B14F-4D97-AF65-F5344CB8AC3E}">
        <p14:creationId xmlns:p14="http://schemas.microsoft.com/office/powerpoint/2010/main" val="346461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0972A98-AFD5-4800-BFFD-70BC951AA83C}" type="slidenum">
              <a:rPr lang="es-ES_tradnl" smtClean="0"/>
              <a:pPr/>
              <a:t>73</a:t>
            </a:fld>
            <a:endParaRPr lang="es-ES_tradnl"/>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s-ES_tradnl"/>
          </a:p>
        </p:txBody>
      </p:sp>
    </p:spTree>
    <p:extLst>
      <p:ext uri="{BB962C8B-B14F-4D97-AF65-F5344CB8AC3E}">
        <p14:creationId xmlns:p14="http://schemas.microsoft.com/office/powerpoint/2010/main" val="31499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2961014D-53FD-4B03-9AD4-468CBEC623A4}" type="slidenum">
              <a:rPr lang="es-ES" smtClean="0">
                <a:latin typeface="Calibri" pitchFamily="34" charset="0"/>
                <a:ea typeface="ＭＳ Ｐゴシック" pitchFamily="34" charset="-128"/>
              </a:rPr>
              <a:pPr/>
              <a:t>122</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292829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870478B6-D646-421A-9B84-3464E74E2ADD}" type="slidenum">
              <a:rPr lang="es-ES" smtClean="0">
                <a:latin typeface="Calibri" pitchFamily="34" charset="0"/>
                <a:ea typeface="ＭＳ Ｐゴシック" pitchFamily="34" charset="-128"/>
              </a:rPr>
              <a:pPr/>
              <a:t>123</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31493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528C7A4B-CC2C-4B0C-ADA3-ECEA31267285}" type="slidenum">
              <a:rPr lang="es-ES" smtClean="0">
                <a:latin typeface="Calibri" pitchFamily="34" charset="0"/>
                <a:ea typeface="ＭＳ Ｐゴシック" pitchFamily="34" charset="-128"/>
              </a:rPr>
              <a:pPr/>
              <a:t>113</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416040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3D74CAD4-AE65-47EC-AE81-B04EB38E2ACC}" type="slidenum">
              <a:rPr lang="es-ES" smtClean="0">
                <a:latin typeface="Calibri" pitchFamily="34" charset="0"/>
                <a:ea typeface="ＭＳ Ｐゴシック" pitchFamily="34" charset="-128"/>
              </a:rPr>
              <a:pPr/>
              <a:t>114</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105735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BFB42AEF-8F94-4D36-96CB-68EFC77EA55A}" type="slidenum">
              <a:rPr lang="es-ES" smtClean="0">
                <a:latin typeface="Calibri" pitchFamily="34" charset="0"/>
                <a:ea typeface="ＭＳ Ｐゴシック" pitchFamily="34" charset="-128"/>
              </a:rPr>
              <a:pPr/>
              <a:t>115</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406254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F18C84B7-BBF1-4060-9D5B-5B643F4DF19F}" type="slidenum">
              <a:rPr lang="es-ES" smtClean="0">
                <a:latin typeface="Calibri" pitchFamily="34" charset="0"/>
                <a:ea typeface="ＭＳ Ｐゴシック" pitchFamily="34" charset="-128"/>
              </a:rPr>
              <a:pPr/>
              <a:t>116</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245581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es-AR">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21F1AF73-5F40-453C-913B-C00832BD36B3}" type="slidenum">
              <a:rPr lang="es-ES" smtClean="0">
                <a:latin typeface="Calibri" pitchFamily="34" charset="0"/>
                <a:ea typeface="ＭＳ Ｐゴシック" pitchFamily="34" charset="-128"/>
              </a:rPr>
              <a:pPr/>
              <a:t>117</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185344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s-AR">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3A07B152-7D72-4378-8576-17F3340702B8}" type="slidenum">
              <a:rPr lang="es-ES" smtClean="0">
                <a:latin typeface="Calibri" pitchFamily="34" charset="0"/>
                <a:ea typeface="ＭＳ Ｐゴシック" pitchFamily="34" charset="-128"/>
              </a:rPr>
              <a:pPr/>
              <a:t>119</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170807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s-AR">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FC3EC96A-CE23-4E3A-B4B4-79A809058B29}" type="slidenum">
              <a:rPr lang="es-ES" smtClean="0">
                <a:latin typeface="Calibri" pitchFamily="34" charset="0"/>
                <a:ea typeface="ＭＳ Ｐゴシック" pitchFamily="34" charset="-128"/>
              </a:rPr>
              <a:pPr/>
              <a:t>120</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408416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s-AR">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1C782246-3645-4457-B1D4-71F7069BBE64}" type="slidenum">
              <a:rPr lang="es-ES" smtClean="0">
                <a:latin typeface="Calibri" pitchFamily="34" charset="0"/>
                <a:ea typeface="ＭＳ Ｐゴシック" pitchFamily="34" charset="-128"/>
              </a:rPr>
              <a:pPr/>
              <a:t>121</a:t>
            </a:fld>
            <a:endParaRPr lang="es-ES">
              <a:latin typeface="Calibri" pitchFamily="34" charset="0"/>
              <a:ea typeface="ＭＳ Ｐゴシック" pitchFamily="34" charset="-128"/>
            </a:endParaRPr>
          </a:p>
        </p:txBody>
      </p:sp>
    </p:spTree>
    <p:extLst>
      <p:ext uri="{BB962C8B-B14F-4D97-AF65-F5344CB8AC3E}">
        <p14:creationId xmlns:p14="http://schemas.microsoft.com/office/powerpoint/2010/main" val="138090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01C12B-32AC-445D-B279-B8D0C52BF7C0}" type="slidenum">
              <a:rPr lang="es-ES" smtClean="0"/>
              <a:pPr/>
              <a:t>‹Nº›</a:t>
            </a:fld>
            <a:endParaRPr lang="es-ES"/>
          </a:p>
        </p:txBody>
      </p:sp>
    </p:spTree>
    <p:extLst>
      <p:ext uri="{BB962C8B-B14F-4D97-AF65-F5344CB8AC3E}">
        <p14:creationId xmlns:p14="http://schemas.microsoft.com/office/powerpoint/2010/main" val="6564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72600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18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269591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644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60831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A2DCCF-B48A-4C24-89D3-16DE4A70AAE1}" type="slidenum">
              <a:rPr lang="es-ES" smtClean="0"/>
              <a:pPr/>
              <a:t>‹Nº›</a:t>
            </a:fld>
            <a:endParaRPr lang="es-ES"/>
          </a:p>
        </p:txBody>
      </p:sp>
    </p:spTree>
    <p:extLst>
      <p:ext uri="{BB962C8B-B14F-4D97-AF65-F5344CB8AC3E}">
        <p14:creationId xmlns:p14="http://schemas.microsoft.com/office/powerpoint/2010/main" val="5499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A2182B-B516-43D7-96AD-6CCDBB7D6AC1}" type="slidenum">
              <a:rPr lang="es-ES" smtClean="0"/>
              <a:pPr/>
              <a:t>‹Nº›</a:t>
            </a:fld>
            <a:endParaRPr lang="es-ES"/>
          </a:p>
        </p:txBody>
      </p:sp>
    </p:spTree>
    <p:extLst>
      <p:ext uri="{BB962C8B-B14F-4D97-AF65-F5344CB8AC3E}">
        <p14:creationId xmlns:p14="http://schemas.microsoft.com/office/powerpoint/2010/main" val="173420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73163" y="457200"/>
            <a:ext cx="7772400" cy="1143000"/>
          </a:xfrm>
        </p:spPr>
        <p:txBody>
          <a:bodyPr/>
          <a:lstStyle/>
          <a:p>
            <a:r>
              <a:rPr lang="es-ES"/>
              <a:t>Haga clic para modificar el estilo de título del patrón</a:t>
            </a:r>
            <a:endParaRPr lang="es-AR"/>
          </a:p>
        </p:txBody>
      </p:sp>
      <p:sp>
        <p:nvSpPr>
          <p:cNvPr id="3" name="2 Marcador de imágenes prediseñadas"/>
          <p:cNvSpPr>
            <a:spLocks noGrp="1"/>
          </p:cNvSpPr>
          <p:nvPr>
            <p:ph type="clipArt" sz="half" idx="1"/>
          </p:nvPr>
        </p:nvSpPr>
        <p:spPr>
          <a:xfrm>
            <a:off x="1173163" y="1981200"/>
            <a:ext cx="3810000" cy="4114800"/>
          </a:xfrm>
        </p:spPr>
        <p:txBody>
          <a:bodyPr/>
          <a:lstStyle/>
          <a:p>
            <a:endParaRPr lang="es-AR"/>
          </a:p>
        </p:txBody>
      </p:sp>
      <p:sp>
        <p:nvSpPr>
          <p:cNvPr id="4" name="3 Marcador de texto"/>
          <p:cNvSpPr>
            <a:spLocks noGrp="1"/>
          </p:cNvSpPr>
          <p:nvPr>
            <p:ph type="body" sz="half" idx="2"/>
          </p:nvPr>
        </p:nvSpPr>
        <p:spPr>
          <a:xfrm>
            <a:off x="5135563"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1173163" y="6265863"/>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814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10400" y="6248400"/>
            <a:ext cx="1905000" cy="457200"/>
          </a:xfrm>
        </p:spPr>
        <p:txBody>
          <a:bodyPr/>
          <a:lstStyle>
            <a:lvl1pPr>
              <a:defRPr/>
            </a:lvl1pPr>
          </a:lstStyle>
          <a:p>
            <a:fld id="{6CF8DC20-2F1A-4885-BAF5-715C342041E6}" type="slidenum">
              <a:rPr lang="es-ES"/>
              <a:pPr/>
              <a:t>‹Nº›</a:t>
            </a:fld>
            <a:endParaRPr lang="es-ES"/>
          </a:p>
        </p:txBody>
      </p:sp>
    </p:spTree>
    <p:extLst>
      <p:ext uri="{BB962C8B-B14F-4D97-AF65-F5344CB8AC3E}">
        <p14:creationId xmlns:p14="http://schemas.microsoft.com/office/powerpoint/2010/main" val="870797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1169988" y="1946275"/>
            <a:ext cx="7772400" cy="4114800"/>
          </a:xfrm>
        </p:spPr>
        <p:txBody>
          <a:bodyPr/>
          <a:lstStyle/>
          <a:p>
            <a:pPr lvl="0"/>
            <a:endParaRPr lang="es-ES" noProof="0"/>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CD0DD418-611A-4662-BF02-0E287ACB732A}" type="slidenum">
              <a:rPr lang="es-ES_tradnl"/>
              <a:pPr>
                <a:defRPr/>
              </a:pPr>
              <a:t>‹Nº›</a:t>
            </a:fld>
            <a:endParaRPr lang="es-ES_tradnl"/>
          </a:p>
        </p:txBody>
      </p:sp>
    </p:spTree>
    <p:extLst>
      <p:ext uri="{BB962C8B-B14F-4D97-AF65-F5344CB8AC3E}">
        <p14:creationId xmlns:p14="http://schemas.microsoft.com/office/powerpoint/2010/main" val="22840670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1169988" y="1946275"/>
            <a:ext cx="7772400" cy="4114800"/>
          </a:xfrm>
        </p:spPr>
        <p:txBody>
          <a:bodyPr/>
          <a:lstStyle/>
          <a:p>
            <a:pPr lvl="0"/>
            <a:endParaRPr lang="es-ES" noProof="0"/>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0014D50D-D10A-4321-BF58-13FBA491417C}" type="slidenum">
              <a:rPr lang="es-ES_tradnl"/>
              <a:pPr>
                <a:defRPr/>
              </a:pPr>
              <a:t>‹Nº›</a:t>
            </a:fld>
            <a:endParaRPr lang="es-ES_tradnl"/>
          </a:p>
        </p:txBody>
      </p:sp>
    </p:spTree>
    <p:extLst>
      <p:ext uri="{BB962C8B-B14F-4D97-AF65-F5344CB8AC3E}">
        <p14:creationId xmlns:p14="http://schemas.microsoft.com/office/powerpoint/2010/main" val="17240145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44E6AD7-B970-4508-93BD-5D3C825540A6}" type="slidenum">
              <a:rPr lang="es-ES" smtClean="0"/>
              <a:pPr/>
              <a:t>‹Nº›</a:t>
            </a:fld>
            <a:endParaRPr lang="es-ES"/>
          </a:p>
        </p:txBody>
      </p:sp>
    </p:spTree>
    <p:extLst>
      <p:ext uri="{BB962C8B-B14F-4D97-AF65-F5344CB8AC3E}">
        <p14:creationId xmlns:p14="http://schemas.microsoft.com/office/powerpoint/2010/main" val="17999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C7D19-D62F-45AD-89CB-F51043F4B078}" type="slidenum">
              <a:rPr lang="es-ES" smtClean="0"/>
              <a:pPr/>
              <a:t>‹Nº›</a:t>
            </a:fld>
            <a:endParaRPr lang="es-ES"/>
          </a:p>
        </p:txBody>
      </p:sp>
    </p:spTree>
    <p:extLst>
      <p:ext uri="{BB962C8B-B14F-4D97-AF65-F5344CB8AC3E}">
        <p14:creationId xmlns:p14="http://schemas.microsoft.com/office/powerpoint/2010/main" val="415569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311D8E-2DA0-4853-A863-640E0923A7EB}" type="slidenum">
              <a:rPr lang="es-ES" smtClean="0"/>
              <a:pPr/>
              <a:t>‹Nº›</a:t>
            </a:fld>
            <a:endParaRPr lang="es-ES"/>
          </a:p>
        </p:txBody>
      </p:sp>
    </p:spTree>
    <p:extLst>
      <p:ext uri="{BB962C8B-B14F-4D97-AF65-F5344CB8AC3E}">
        <p14:creationId xmlns:p14="http://schemas.microsoft.com/office/powerpoint/2010/main" val="237205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516741-67CA-4298-8824-61F0C4BCFFB0}" type="slidenum">
              <a:rPr lang="es-ES" smtClean="0"/>
              <a:pPr/>
              <a:t>‹Nº›</a:t>
            </a:fld>
            <a:endParaRPr lang="es-ES"/>
          </a:p>
        </p:txBody>
      </p:sp>
    </p:spTree>
    <p:extLst>
      <p:ext uri="{BB962C8B-B14F-4D97-AF65-F5344CB8AC3E}">
        <p14:creationId xmlns:p14="http://schemas.microsoft.com/office/powerpoint/2010/main" val="200835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9802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30BBC6C-09A6-43CD-81E6-A9AAAC7CEB7B}" type="slidenum">
              <a:rPr lang="es-ES" smtClean="0"/>
              <a:pPr/>
              <a:t>‹Nº›</a:t>
            </a:fld>
            <a:endParaRPr lang="es-ES"/>
          </a:p>
        </p:txBody>
      </p:sp>
    </p:spTree>
    <p:extLst>
      <p:ext uri="{BB962C8B-B14F-4D97-AF65-F5344CB8AC3E}">
        <p14:creationId xmlns:p14="http://schemas.microsoft.com/office/powerpoint/2010/main" val="246517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6B337B-F95A-42F9-9478-B8352E26AC80}" type="slidenum">
              <a:rPr lang="es-ES" smtClean="0"/>
              <a:pPr/>
              <a:t>‹Nº›</a:t>
            </a:fld>
            <a:endParaRPr lang="es-ES"/>
          </a:p>
        </p:txBody>
      </p:sp>
    </p:spTree>
    <p:extLst>
      <p:ext uri="{BB962C8B-B14F-4D97-AF65-F5344CB8AC3E}">
        <p14:creationId xmlns:p14="http://schemas.microsoft.com/office/powerpoint/2010/main" val="114057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5DD6F3-3A91-4E42-908C-EA74D98BF15D}" type="slidenum">
              <a:rPr lang="es-ES" smtClean="0"/>
              <a:pPr/>
              <a:t>‹Nº›</a:t>
            </a:fld>
            <a:endParaRPr lang="es-ES"/>
          </a:p>
        </p:txBody>
      </p:sp>
    </p:spTree>
    <p:extLst>
      <p:ext uri="{BB962C8B-B14F-4D97-AF65-F5344CB8AC3E}">
        <p14:creationId xmlns:p14="http://schemas.microsoft.com/office/powerpoint/2010/main" val="28142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12ABC18-35D6-4801-B249-4DDE373E35D5}" type="slidenum">
              <a:rPr lang="es-ES" smtClean="0"/>
              <a:pPr/>
              <a:t>‹Nº›</a:t>
            </a:fld>
            <a:endParaRPr lang="es-ES"/>
          </a:p>
        </p:txBody>
      </p:sp>
    </p:spTree>
    <p:extLst>
      <p:ext uri="{BB962C8B-B14F-4D97-AF65-F5344CB8AC3E}">
        <p14:creationId xmlns:p14="http://schemas.microsoft.com/office/powerpoint/2010/main" val="21556127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oleObject" Target="../embeddings/oleObject31.bin"/><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33.bin"/><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4.wmf"/></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35.bin"/><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5.wmf"/><Relationship Id="rId9" Type="http://schemas.microsoft.com/office/2007/relationships/diagramDrawing" Target="../diagrams/drawing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6.wmf"/></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oleObject" Target="../embeddings/oleObject39.bin"/><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41.bin"/><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93.wmf"/><Relationship Id="rId4"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96.wmf"/><Relationship Id="rId4" Type="http://schemas.openxmlformats.org/officeDocument/2006/relationships/oleObject" Target="../embeddings/oleObject46.bin"/></Relationships>
</file>

<file path=ppt/slides/_rels/slide13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oleObject" Target="../embeddings/oleObject47.bin"/><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48.bin"/><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49.bin"/><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50.bin"/><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51.bin"/><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definicion.de/interes" TargetMode="External"/><Relationship Id="rId2" Type="http://schemas.openxmlformats.org/officeDocument/2006/relationships/hyperlink" Target="http://definicion.de/tasa" TargetMode="External"/><Relationship Id="rId1" Type="http://schemas.openxmlformats.org/officeDocument/2006/relationships/slideLayout" Target="../slideLayouts/slideLayout2.xml"/><Relationship Id="rId5" Type="http://schemas.openxmlformats.org/officeDocument/2006/relationships/hyperlink" Target="http://definicion.de/dinero" TargetMode="External"/><Relationship Id="rId4" Type="http://schemas.openxmlformats.org/officeDocument/2006/relationships/hyperlink" Target="http://definicion.de/tasa-de-interes/"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es.wikipedia.org/wiki/Banco_central" TargetMode="External"/><Relationship Id="rId2" Type="http://schemas.openxmlformats.org/officeDocument/2006/relationships/hyperlink" Target="http://es.wikipedia.org/wiki/Capital_(econom%C3%ADa)"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oleObject" Target="../embeddings/oleObject6.bin"/><Relationship Id="rId1" Type="http://schemas.openxmlformats.org/officeDocument/2006/relationships/slideLayout" Target="../slideLayouts/slideLayout1.xml"/><Relationship Id="rId6" Type="http://schemas.openxmlformats.org/officeDocument/2006/relationships/oleObject" Target="../embeddings/oleObject8.bin"/><Relationship Id="rId5" Type="http://schemas.openxmlformats.org/officeDocument/2006/relationships/image" Target="../media/image58.png"/><Relationship Id="rId4" Type="http://schemas.openxmlformats.org/officeDocument/2006/relationships/oleObject" Target="../embeddings/oleObject7.bin"/><Relationship Id="rId9"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0.bin"/><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oleObject" Target="../embeddings/oleObject13.bin"/><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oleObject" Target="../embeddings/oleObject15.bin"/><Relationship Id="rId1" Type="http://schemas.openxmlformats.org/officeDocument/2006/relationships/slideLayout" Target="../slideLayouts/slideLayout1.xml"/><Relationship Id="rId6" Type="http://schemas.openxmlformats.org/officeDocument/2006/relationships/oleObject" Target="../embeddings/oleObject17.bin"/><Relationship Id="rId5" Type="http://schemas.openxmlformats.org/officeDocument/2006/relationships/image" Target="../media/image67.png"/><Relationship Id="rId4" Type="http://schemas.openxmlformats.org/officeDocument/2006/relationships/oleObject" Target="../embeddings/oleObject16.bin"/><Relationship Id="rId9" Type="http://schemas.openxmlformats.org/officeDocument/2006/relationships/image" Target="../media/image69.png"/></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oleObject" Target="../embeddings/oleObject19.bin"/><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oleObject" Target="../embeddings/oleObject20.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22.bin"/></Relationships>
</file>

<file path=ppt/slides/_rels/slide9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oleObject" Target="../embeddings/oleObject24.bin"/></Relationships>
</file>

<file path=ppt/slides/_rels/slide95.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6.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75.wmf"/><Relationship Id="rId4" Type="http://schemas.openxmlformats.org/officeDocument/2006/relationships/oleObject" Target="../embeddings/oleObject26.bin"/></Relationships>
</file>

<file path=ppt/slides/_rels/slide96.xml.rels><?xml version="1.0" encoding="UTF-8" standalone="yes"?>
<Relationships xmlns="http://schemas.openxmlformats.org/package/2006/relationships"><Relationship Id="rId2" Type="http://schemas.openxmlformats.org/officeDocument/2006/relationships/hyperlink" Target="http://definicion.de/capita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28.bin"/><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oleObject" Target="../embeddings/oleObject29.bin"/><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oleObject" Target="../embeddings/oleObject30.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92AC2-FF19-545F-DC16-1C06E4FB23E7}"/>
              </a:ext>
            </a:extLst>
          </p:cNvPr>
          <p:cNvSpPr>
            <a:spLocks noGrp="1"/>
          </p:cNvSpPr>
          <p:nvPr>
            <p:ph type="title"/>
          </p:nvPr>
        </p:nvSpPr>
        <p:spPr>
          <a:xfrm>
            <a:off x="550589" y="306733"/>
            <a:ext cx="7467600" cy="1143000"/>
          </a:xfrm>
        </p:spPr>
        <p:txBody>
          <a:bodyPr/>
          <a:lstStyle/>
          <a:p>
            <a:r>
              <a:rPr lang="es-AR" dirty="0"/>
              <a:t>LA INTERNACIONALIZACIÓN</a:t>
            </a:r>
          </a:p>
        </p:txBody>
      </p:sp>
      <p:pic>
        <p:nvPicPr>
          <p:cNvPr id="5" name="Marcador de contenido 4">
            <a:extLst>
              <a:ext uri="{FF2B5EF4-FFF2-40B4-BE49-F238E27FC236}">
                <a16:creationId xmlns:a16="http://schemas.microsoft.com/office/drawing/2014/main" id="{A8A01BF7-0872-72DC-4DD4-AF762F0FCF48}"/>
              </a:ext>
            </a:extLst>
          </p:cNvPr>
          <p:cNvPicPr>
            <a:picLocks noGrp="1" noChangeAspect="1"/>
          </p:cNvPicPr>
          <p:nvPr>
            <p:ph sz="quarter" idx="1"/>
          </p:nvPr>
        </p:nvPicPr>
        <p:blipFill>
          <a:blip r:embed="rId2"/>
          <a:stretch>
            <a:fillRect/>
          </a:stretch>
        </p:blipFill>
        <p:spPr>
          <a:xfrm>
            <a:off x="894137" y="1025671"/>
            <a:ext cx="5867400" cy="942975"/>
          </a:xfrm>
        </p:spPr>
      </p:pic>
      <p:sp>
        <p:nvSpPr>
          <p:cNvPr id="7" name="CuadroTexto 6">
            <a:extLst>
              <a:ext uri="{FF2B5EF4-FFF2-40B4-BE49-F238E27FC236}">
                <a16:creationId xmlns:a16="http://schemas.microsoft.com/office/drawing/2014/main" id="{678929B1-170D-D38D-E6BB-8E78374F6036}"/>
              </a:ext>
            </a:extLst>
          </p:cNvPr>
          <p:cNvSpPr txBox="1"/>
          <p:nvPr/>
        </p:nvSpPr>
        <p:spPr>
          <a:xfrm>
            <a:off x="179512" y="1980775"/>
            <a:ext cx="7943006" cy="923330"/>
          </a:xfrm>
          <a:prstGeom prst="rect">
            <a:avLst/>
          </a:prstGeom>
          <a:noFill/>
        </p:spPr>
        <p:txBody>
          <a:bodyPr wrap="square">
            <a:spAutoFit/>
          </a:bodyPr>
          <a:lstStyle/>
          <a:p>
            <a:r>
              <a:rPr lang="es-AR" dirty="0"/>
              <a:t>El gran avance de internet, la comunicación directa, los movimientos migratorios, los avances en transportes etc. han provocado un gran parecido en estilos de vida, costumbres o formas de vestir</a:t>
            </a:r>
          </a:p>
        </p:txBody>
      </p:sp>
      <p:pic>
        <p:nvPicPr>
          <p:cNvPr id="9" name="Imagen 8">
            <a:extLst>
              <a:ext uri="{FF2B5EF4-FFF2-40B4-BE49-F238E27FC236}">
                <a16:creationId xmlns:a16="http://schemas.microsoft.com/office/drawing/2014/main" id="{A5BCA4C8-85AB-C659-D351-832ACE7A1C24}"/>
              </a:ext>
            </a:extLst>
          </p:cNvPr>
          <p:cNvPicPr>
            <a:picLocks noChangeAspect="1"/>
          </p:cNvPicPr>
          <p:nvPr/>
        </p:nvPicPr>
        <p:blipFill>
          <a:blip r:embed="rId3"/>
          <a:stretch>
            <a:fillRect/>
          </a:stretch>
        </p:blipFill>
        <p:spPr>
          <a:xfrm>
            <a:off x="1030064" y="3657066"/>
            <a:ext cx="5905500" cy="771525"/>
          </a:xfrm>
          <a:prstGeom prst="rect">
            <a:avLst/>
          </a:prstGeom>
        </p:spPr>
      </p:pic>
      <p:pic>
        <p:nvPicPr>
          <p:cNvPr id="11" name="Imagen 10">
            <a:extLst>
              <a:ext uri="{FF2B5EF4-FFF2-40B4-BE49-F238E27FC236}">
                <a16:creationId xmlns:a16="http://schemas.microsoft.com/office/drawing/2014/main" id="{CF36760A-266C-7285-B5B4-A0193BA53DB7}"/>
              </a:ext>
            </a:extLst>
          </p:cNvPr>
          <p:cNvPicPr>
            <a:picLocks noChangeAspect="1"/>
          </p:cNvPicPr>
          <p:nvPr/>
        </p:nvPicPr>
        <p:blipFill>
          <a:blip r:embed="rId4"/>
          <a:stretch>
            <a:fillRect/>
          </a:stretch>
        </p:blipFill>
        <p:spPr>
          <a:xfrm>
            <a:off x="323528" y="5308454"/>
            <a:ext cx="6762750" cy="1047750"/>
          </a:xfrm>
          <a:prstGeom prst="rect">
            <a:avLst/>
          </a:prstGeom>
        </p:spPr>
      </p:pic>
      <p:pic>
        <p:nvPicPr>
          <p:cNvPr id="13" name="Imagen 12">
            <a:extLst>
              <a:ext uri="{FF2B5EF4-FFF2-40B4-BE49-F238E27FC236}">
                <a16:creationId xmlns:a16="http://schemas.microsoft.com/office/drawing/2014/main" id="{7319B3BA-3CF5-B5D4-F96D-FCF33F5EEC4C}"/>
              </a:ext>
            </a:extLst>
          </p:cNvPr>
          <p:cNvPicPr>
            <a:picLocks noChangeAspect="1"/>
          </p:cNvPicPr>
          <p:nvPr/>
        </p:nvPicPr>
        <p:blipFill>
          <a:blip r:embed="rId5"/>
          <a:stretch>
            <a:fillRect/>
          </a:stretch>
        </p:blipFill>
        <p:spPr>
          <a:xfrm>
            <a:off x="2339752" y="4457559"/>
            <a:ext cx="3286125" cy="638175"/>
          </a:xfrm>
          <a:prstGeom prst="rect">
            <a:avLst/>
          </a:prstGeom>
        </p:spPr>
      </p:pic>
    </p:spTree>
    <p:extLst>
      <p:ext uri="{BB962C8B-B14F-4D97-AF65-F5344CB8AC3E}">
        <p14:creationId xmlns:p14="http://schemas.microsoft.com/office/powerpoint/2010/main" val="400873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0"/>
            <a:ext cx="7901880" cy="1399032"/>
          </a:xfrm>
        </p:spPr>
        <p:txBody>
          <a:bodyPr>
            <a:normAutofit/>
          </a:bodyPr>
          <a:lstStyle/>
          <a:p>
            <a:r>
              <a:rPr lang="es-ES" sz="2800" b="1" dirty="0">
                <a:latin typeface="Arial" pitchFamily="34" charset="0"/>
                <a:cs typeface="Arial" pitchFamily="34" charset="0"/>
              </a:rPr>
              <a:t>Recursos Tecnológicos</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203548" y="686998"/>
            <a:ext cx="7104756" cy="4525963"/>
          </a:xfrm>
        </p:spPr>
        <p:txBody>
          <a:bodyPr>
            <a:noAutofit/>
          </a:bodyPr>
          <a:lstStyle/>
          <a:p>
            <a:pPr marL="0"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Un recurso tecnológico, por lo tanto, es un medio que se vale de la tecnología para cumplir con su propósito. Los recursos tecnológicos pueden ser tangibles (como una computadora, una impresora u otra máquina) o intangibles (un sistema, una aplicación virtual).</a:t>
            </a:r>
          </a:p>
          <a:p>
            <a:pPr marL="64008" indent="0" algn="just">
              <a:buNone/>
            </a:pPr>
            <a:br>
              <a:rPr lang="es-MX" sz="2800" dirty="0">
                <a:latin typeface="Arial" pitchFamily="34" charset="0"/>
                <a:cs typeface="Arial" pitchFamily="34" charset="0"/>
              </a:rPr>
            </a:br>
            <a:br>
              <a:rPr lang="es-MX" sz="2800" dirty="0">
                <a:latin typeface="Arial" pitchFamily="34" charset="0"/>
                <a:cs typeface="Arial" pitchFamily="34" charset="0"/>
              </a:rPr>
            </a:br>
            <a:endParaRPr lang="es-MX" sz="2800" dirty="0">
              <a:latin typeface="Arial" pitchFamily="34" charset="0"/>
              <a:cs typeface="Arial" pitchFamily="34" charset="0"/>
            </a:endParaRPr>
          </a:p>
        </p:txBody>
      </p:sp>
      <p:sp>
        <p:nvSpPr>
          <p:cNvPr id="5" name="AutoShape 2" descr="data:image/jpeg;base64,/9j/4AAQSkZJRgABAQAAAQABAAD/2wCEAAkGBxQQEBQQEBQUDxUUFBQQFBUVFBQYFBUUFRUWFxUYFRQYHCogGBwlGxUVITEhJSkrLy4uFx8zODMtNygtLisBCgoKDg0OGxAQGy8mHyQsLCwsLCwuMC8sLCwsLCwsLCwsLCwsLCwsLC8sLCwsLCwsLCwsLCwsLCwsLCwsNywsLP/AABEIAOEA4QMBIgACEQEDEQH/xAAcAAABBQEBAQAAAAAAAAAAAAACAAEDBQYEBwj/xABOEAACAQIDBQMGCQYLCAMAAAABAgMAEQQSIQUGMUFREyJhBzJxgZGxFCNCUnOSobLRJTNicnTSFRdTY2SCoqPBwuEkNYOT0+Lw8UOks//EABkBAAIDAQAAAAAAAAAAAAAAAAABAgMEBf/EACsRAAICAQQBAgUEAwAAAAAAAAABAgMRBBIhMRNBUQUiMlJxFGGB4UKxwf/aAAwDAQACEQMRAD8A9IFEBTCiFZyweiAphRAUwHAohSFEBTAQFFSogKYhAUqe1PTFkYCntTgUVqYA2pWorU9AA2prUZ8dK5nx8Y4uPVc+6mot9Ii5Rj2ya1Naub+FIvnH6rfhUseLjbzXB9OnvqTrmu0RVsH0w7U1SEUJFQLALUxFHQkUhgEUNqkIoWFIZGRQEVIaEikABoTRmhNIAaVPSoAQohTCiFADijFMBRCmA4FGKYUQpiHFOKa1EBUhCAogKQFPagBU9OBRAUADauLF48J3V7zfYPxpbRxVu4vHmenh6apcdjEgUM5OpyqoF2ZuiqOJrTXVFLfPozTnOcvHUssnkLSG7kt7vUKcQVVYXbDtMkbJFDmNsrzL21vo1HHwNaRI6vhfGS+Uqu0dlTSs7f8AJm8btFUYoqmQi4J1tccQAqlmtexIFgdL30qXAYlZrgAqwF7HmAbEg87G1wbEXFwLisRvlhZBFckgRvaQeNlUX6nNme3SYMOJrQbm4ORWiVzmZVzMeNltIBc9DmiUHn2Rt5tZ46qbsx6HWu+FUx03kT5NTBI8fmm46HUf6VZ4fEh/A9Pw61zNFULR21GhHCr5wjP8nHhOVf4LQimNR4WfONdGHH8alIrDKLi8M3RkpLKAIpjRUxqJMjIoTUhFAaTGRmhNGaA1EBqVPSoAQohQijFABCiWhFGtSAIUQphT0xDijAoRRimIVEBQPIFFzVfPK7cyo6D8asrqciqdigWwFBO+RS3Th6eVUD4Xnxrow0RAsSSONrm3sq/9Olzkp/UN8YBSMnU6k6msjjZy8zSZshZ5II25xQwrmndf0iSBetXs3akUzmNSVkXUxyKySW6hWAzL4i4rqGyITxiT/wCTl/K/nPrW1qOpjKaSRq+H3Q08nKSy2YfZeLjw8sJkb4OHyyLGkSscj+YZ5m7xJ4m3CvQxHXDid3sPLIkjxgtGAF1IFl80EDQgeNWo425/bVNMZV5TL9dfXftlFPOOc/8AP7POPK86rFCgAzyOcxtqUjFwCeYzMDWk3DdZNnwyAAMVtIQNWdO4Sep7oqDfDco7RlSTt+xCJkC9nm1LEk3zDjp7Ks90N3jgIDAZO2GdpFOXLlDAXFrnmCfXUVu8rfoaLbKXoY1qXzJ5wdOIxMSHK8kaHozqDwvwJ6VyPtCH+Wi6/nE4Hhzqs2pudh8di55Z2ZSjQhbEAXEQINjz1ql2luBs2JGTO7P2bAKt2txYBiAbZmte/Gr/ACtHKdSZrg+Rgw1HvBq0PWq2CL4qP9RPuiu7C+YB009lO/DSkRp+VuIRpjRGhrKaQTQGjNC1IZGaA1IaA1EYNKlSoAQoxQijFABCjFAKkFSQDiiFMKgxGIy91dW91ThFyeEVzmorLOkuBxNqYTg8Ln1VxxQkm51PjXckVXuqK7KVZJ9EMgub+yq9tpQhsucX9Bt9a1qn3gJXDsV52B9BIBqhw5T4MxK3I0JtrmPA3rm6v4hOqzxV44ju5/0jbp9HGyHknnl44NGqX4ajjWV26+Kw20oJBIpwk2XDusmkcbG/EgaMx80niTlPKr3dNi0TA6hXKr6LAke0mrjFYRJUaKVRIjgqysLgg8Qa6Gl1flrjZjtGa7T+Kxw9jKbf3cVFRoM0YEiqAlycO7EKk0HHIAxXMg7rKWuOui2LO8uHjklQxSMozoQRlcaMNeVwbeFqodh7pz4THtNHinkw8i2aOUs73AsgDE/JHBuNhY341sAtW2SWMZyRUTL+ULbiYHASSPK+HZwYYXRMzCZkdksDoPMOp4Vm8PuRjTCu0Tj3G0fggjDdnCYghXMIz3bk6/nON9a328GzjicLNh0ZY2kjeNWZA4UspFyp48awkW7211UbLGKAwvwXL8LESdqr5cvYjv5rfp2vl531qhsmkX/ky3gXHbPjYSviJI1WKd3TK3a5QxHRrAgX5261rLVWbr7LbCYODDOyyNFGsbMiBFJUW0UdBYX52vVpSGZfeHZszT54EnGYLmeHEBASosMyM4tYcwDTw7qIy3xJaRjckLLIALixu1wZG6s2vorSyyqouxC8tSBr66hGJRjZXVj0DAn2A00DOcYdUUKoCgCwApomCgg6a3rocVySCrUtywUN7XkmNMa4u0K6j2V0xShxcesdKqnU48+hZXapPHqEaFqI0JqouANAaOgNRGDTUVNSAQoxQCjFABCpBUYqQVIQM0uRS3Th6eVcUKEgseOpv41JtE+YvUk+z/3XRho9LeFq2VLbXn3Mdr3WY9gMPAuVAQTdVJNze5Av3uP20OGUFATdic1ySSdGI4nwFSYTBzgKGkhAAAyiJzwFtWMgv7BTrs6ZUCrLECL8YXYG5J/lR1qh5NPBLg4s0bK93GeVNST3Q7AC51OlVzbsjVRK6oTcrZb/AFrVcbPgZI7PlLFnY5b5e8xbS+vOltGRkhkdNWWN2X0hSRpVNunqtw5rJZXdOv6GRYfsYMsCsiH5KFlzG/OxNyTXblrBFBJ3FAKnrrnJ+Ux+UTxuetazd5mMADHPleSNW45lRyo1PG1rX8KtiklhdEHy8sl2vtSHCQtPiHEUa2BJubk6AADUk9BVFF5QcE8YkidpbmxQIQ625srWsOnXXoapfLdio1wUUTE9q8ytEBwsgPaFvDK1vSy15fuuwzOPlEAjxAvf3imGD6PwmJWWNZEN1cBlPgfDlRyyqguxCjqTaqXcvGCXBx2AXJeIgcLrz9YIPtodu4Vi2fOuXkpaxFvmrzqdcVKWG8FVs3COUsnfDteNpOzFxc2DaZSa7mNgT0BNZAYJiL20AuSLG3srSbMZ2h7+pN8pJ1KkaFuh1Pqtzqy6uEeYsq09s5ZUkfLuM3gx22WSHFz9qqEuvcjUKSLHzFF9BzvQTYGbZjpjMLLleM91sqkqWBU6MCDoTxFXOyfJztjDyBxgyeRHbYfUf8yu/bm5e18QgQYIovE/HYf/AKlUGrg9M8lG3Z8ds4T4p+1k7WRM2VVuosRcKAOfSr3FYpSyjM2QZi7R8iBZVL+aCSb6n5NUHkq2BNgtm/B8XH2TmWRimZW7rADUqSNbHnU+8k08keHw8ORgrFJxa7rkIVWyjUArc6danlpFeE2W8MMjlghVgFSQZyASj5rNnS6nzTpb161zYPF2KyC4DAEg9DSSKRYkiQHRJIWdiFOSRgbqik+bY2uRxOlPiE0rRSnJNS6Mt7UWnHsuWoDQYR7xqfC3s0/wozWGSw8G6LykwKA0dAagTGpU1KkAhRioxRigAxRigo1qSA5NoDvRn9Ye234V3YWufFx5l04jUeqpME9xWyDzXj2Mcliz8nXjMdHh4zLM6xINCzGwueA9NUKeUHZ7Nl7e3K5jkC/WK2rM+U+ftJkw0hJj7MSBNQCxZhfTiRYeivP8XsOWNvNcoRccC48CBqPXWfVJ0wjPcufTPJs0F+kslZXcppx54WU/7PouKUOoZSGVgCCNQQeBBrKb9YHG4oxYTC2iglv8ImDd4KLdy3EAjpx4aDjB5LtqSTYd4pQ1oSiIWXKchU2XgL2tx8a1m0HkVC8WVioLFSpJcDXKpDCxOtib0oyUlkphNTW5J/z2VWB3UhiRI1aayqF1kPesLXJ4i/QEVdRRhFCqAqqLAAWAA4ACq5NuKQGEbkEXBD4fUafzviPbXTgNoLMXVVZclr3KEXN9LoxF9L26EHmKkTKLe/ciHackUk0ksZiRkURlLWcgknMp17ork3c8nGHwOIXExSzuyhlyuYypDCxuAoNXm9e1zhMOZEALkhEvwBN9T6ACa8txG3sS7Zmnlv8AouVH1VsKsjW5cnO1fxGGnltayz2gKBwFvVUOIwaSEM4uQLDU/wCBrGbi7zSyy/Bp27S6lkc2zArxDHmLc+OlbiVwqlm0CgsT4DU1CS2dmnT3w1EN0Tjk2PEeRHoY/wCNdkUYVQq6ACw9FYnbm8D/AAhOyJCNkA7xGt9bqDrxHGtzWPTa1ahyUel6+5plVsKnaW2Gik7KPDT4khFdjF2NlDFgoPaSLqcjcOlch25Nx/g/Gf8A1f8Ar1R76YmSPGfFSSx3jwyns5oowQ08im4k4mxNiOF7nSuDYM8k8hSbGYmFexne5xEBuyTZB5oNrLxvx4jSteSODeYfECWNJFuA6LIAeIDAEA2561FK1gT/AOGodhH/AGPDH+jw/wD5rTbQQkaAniDY626j/TWqtbdZTp5TqjmS6RCMVKaTfA3aBhf7Dx9dcuI4U8CqDcAgkcy3AeDcONM65iFHOr/hmpd+njZJpv1x+35M2qhtm4o7sCLRL6L+0k1KacCwAHIWoWNVTeW2bYLCSBNAaI0BqBMalSpqQCFEKAUQoAkFEKAUQpgSCoWGQ5hqOfh/pUoogashPayucFJEGM2dBiwpkHeS+SRTaRL2vlb1cKqTuSCxJxDWOvmLm9t7fZVxJhgdVJQ+HD1igySjgyn2j8aVul097Uprn9xVXW0Z2+vsdmytmx4ZMkV7E3Ysbsx4XJ/DSu3PVPab9D6x/dpik3VPrH8KujVCKwmsEJXSby0yqwM8ZRmXE5FV5VyiOQiNUcgIxBsCqogI5ZavtiiNYVaOTthJ8d2t79pn1DX5jLlA8AK5exm6p9Zv3aQw03VPrN+7UvHH7iLsl9rOza2DTExGJyRexBHEMOBF+Po8awmM3GlvaMxcRrmddNb9wg+HOtf8Gm6p9Zvwri2zPJhcPJiZLFIlzsFJLW8AQB9tTikv8jLqNPG/64M4txNiDDmSWZWWYExWPmhdDmU879fD01rcQVdGRuDKUPWzCx99Z7aWJfDrGz2IkljgXKSbNKbKTcDTrXccJN1T6zfhSlGEu2Tog6YKEYsqTuksesElzz7YZrdMpW1v/OFaqGSyqCcxAAJ6kDU2qq+CTdU+sfwpHCzdU+s37tZqdDp6ZOUOMmiV9ku0yq3p3flxU4lhkgUZY1Ilizm8cjOLHkDexHOqmDdDFRm4lwR7sia4a4tI+cm3UHQdBpWq+CzdU+s37tN8Em6p9Y/hWjxw+4j5Z/ayfARdlBFESGMcaRk9cihb/ZUOMF9VNiL6dfwofgsvVPrH8KQwDnznA9Fz76jdRTdW67HwyMZ2KWVE44gb5muWOgGllF+Atx5a+FWWGgy6nifsFSQYZU4DXqeNGTVFca6alTSsRRcoSlLfZ2NQGiJoKiXjE0BpzQGogKlSpUAMKcUAohQBIKIVGKod7t7YtmopkBkeS4iQEAsR1J4C5W58eZ0poDSqaIV4btPyt49ZAsUOHW+oUCSQ+s3GvqrS7jeVZcZOuFxcQw8rnKjqTkZ/msraoTy1OtSwxZPTxTigBoqADBogajFODTESU96AGnoAMGs95Qj+S8X9CfeKvqz/AJQP92Yv6I+8UALfI/E4T9twn3q0hasxvgfisL+24T71aS9ABXpr0NKgBUiazu/O3XwOF7eIKzdpGlmBtZr34Ea6VdwS5kVuGZQ1ulxegCW9CTSpjSAY0xrCb6eUI4B2gWA9qCCpl0ikjI8+NlNzroQbW1rEy+VfHE90YdR07Nj/AJ6i5IsUGz25jQmvKti+VOYWOLhjZDxeLMrr45CSGHgCD6a9MwOMWeJJozdXUMpuDofRSUk+glFx7JjQmnNCaCIqVNSoAEUQoAaIUgJBXn2/e7smN2lhwyFsMIk7VgwBBWSVrLrfXugkcAeWlb8VHiIrjNzHD0c6Um0uCUUm+TB4ntIcSmDwMOGwucEh2jdndUsZCuRcotcau19eGorh2jshsTtAII4XMU8EyyorrNEnaBgJGtkcEK4Gt+Ghr0KDDGRrqAWQWBNrgPxyk9ba+qoNlw5pS4FgOJ+cRfLrz4kiqYyeU8GlxWHyXt6Kor0YNajGGKe9AKcGmAd6e9BT0xBXqg3/AD+TMV9EfeKvb1Qb/H8mYr6I+8UANvgfisL+24T71aMms1vefisL+2YT71aK9ABXpE0N6VAGM8rf+7v+PF/mrV4H81H9Gn3RWG8sG00XDx4Uhi8riUG3dCxmxueveFbjAn4qP6NPuigZ0XoaVCTSAzm/uwlxmFswLNGyuoDWuMy5x61vXneC3PjlincJCHjewQtiSqdkT2yyXIYkWI0Atlr2SRcwKnmCPbVJgcO3aMgHe7zNqBe5sxPW99fTWe1tNYNNP0sw2C3cgxeAZo8PHE5XPC8bSESEC6/nLMASLEMPXzrZbhYWSHZ8Uc65HDTXW4NgZnI1GhFtfXXbFBYiMAKF7lgLAAdB0qxjQKABwFKvOWFzWEiLFEZWW4BKmwvrwrnwuJzXueSW9JBv7qhxkQINh3s17+GtQ4FTnAPLvewED31W7HvSJKpbGy1vSpqVajKADRg1ySKc1xzqDaWN7GJ5T8hSwv1A0HrNqp8nOMF3iys5Id496cPs9QZ2OZhdY0F5GHUDkPEkCsh/GzmbLBgy443ecKbeIVGA9tZHyhN8Ixq4iMl1xEcZUE6oyDI8Z6WIzf1786j2fCqKVXWxsx6nn+FXJZZDhI9gkxyKsEyXkw88ckgkzKHGRc9uzA17oc2vcZDpV3hWQopjIKEZlK6gg8wa8Rwm8TYWJIWBIgxceKiH6DLIk6XPJgw9ZatPuZtg4WK4Yy4YSGJ+ZiuT2cgHzWA1HUHna4oRT4JT3OCkz04GnvUKSggEEEEXBBFiDwo1a/CmVEoNVZxbnHiEN8WuGaRlsNXaVQhvx0COPWasb1S4C7bRxTfMhwsQ9JM0h+8tMC/Bp71GGogaBB3rP7+n8mYr6I+8Ve3qh39P5MxX0R94pgNvefisL+2YT71aK9Zze8/FYX9swn3q0JNABXpqG9IGkB4dvFHLjI5dpyOO5ifgvZ20VBbJkPrN/Teva8Cfio/o0+6K8nwWz5cRsvERQIZW/hDNlFr2AFzrXq2GUqiKeIVVPpAANNgTE016a9AXHUe2ojCJqv2niYoyucjO2YIAQGIVSzf1QFJJPC1Dtva6YWIyN3iTlRB5zueAFeUb07TeOWYzveZ4DARxEbSsmdV6BYg6m3N6TSa5J1puSSN1tXeA4LDYedow0+IQOsBlAVUKhmJkCE6d0ebxbjpXBhPKStx8Iw0kQPy4mWZR4kWVvYDWM2ntU4zEviDoiqsMI+bEgsAB42zHxY1mcXK8ErBCQp7wXlr4em9PbGK4BtyfJ6Jtjet0xUs2HkEkJykA6owyLew4g3v0rb7uzyS4dJp0WJ5BmCC/dU+be/MjW3KvPd0925cakGIlVBAzM7i/eZUJsCtuDEdeF69UJpSjHtC3SXAr0qampCABri21slcXEYmZ4wSGutuI4XB4jwrsBogaQzyffDd19nxCcsswzdmrAEMpYGxIOltLaHpVDs0WiXxFz6Tr/jXqXlKw3a7LxAHFAk31HUn+zmry3Z8qlQARwHuqyLyJ9B4vDiRbc+RrS+T+QJOuHkAZJ4jA6ngTbMPcw/rVQ5aPC7QWCWKTMLpIj6amwNzoPCpNC3PGDv3+wy7MliRGaQSKzjMQMoU2tpx41S7L31mwxYxInetfNcnS/AgjrXqib87NmNnlUcvjYnUW/WZbfbWA3z2LHBKs2GKSYecF42QhlVh5yBhpbUEeB8Kpsk0uS2pJvAS+VjGAWyQH0q371T7J8qRiMryYcSSSuHYq+VbKgRQFIPIfbWUy+FLL4VV5v2LfAjd/xxf0U/8ANH7tHD5Xsxt8Ft/xf+2sDl8K0m4OyYsVijFOmdeyZ7XK6gqBqpB5mnG3LSFKlKLZo4/KuLjNhmC88sgJt4AqAfbVnvDvTh8bhJsNhmeWaVBGiCKS5ZiOdrADmTpVhFuLgFIb4ODbWzPIw9YLWNaKOJV81VXloAK0ZRlKXfFWGHicBnEOIw8z5VLMER+8Qo1Nr305VX7U8o2EiQmIvOwbKFCsnXUs40Gnp8K1t64to7KgxCGOaJJFJzG4sb66gjUHU6+NGQMF/Gv/AEb+9/7aq5fLDNmOXDRBb6Zncn1kVtjuFgP5D+8l/erxgr4VXZZtLqq92clzu95Q5cEjpHDG4kkaYlma4LW0FuWlXq+WF8ljhlz2OokOUH5JykX6c6xGTwp8vhVXnLfAi9m8qGMa35sW6Jx9OtUmI3mZ2Z3UXYljY2Fz4UOTwr0Tc7B4TAQDFY54Y5JheNZCuZYuRVOJLcb24W8alCxyfCIzrUVydO5ezIhhU2pIS5EbyhDbKhUkXB5nu6emsBtGEzusjnUszuepbU/bW83o33wcuEkw+GclmsoAikVLZgWsSoHC/CsSrhhoQfXWhLPZQpNPKEotoNAKpt4V1VvAj3EVd5a5EjE+KwsI1LYiIEfol1DfZeiXQR7PbdiYP4PhoYBp2cSJ6wov9t66yadzUZNVjHvT0FKgAAaMGowacGkBz7aw3bYWeI/LhkT2oQPtrxyfZquBbum1hbh6xXtwNVrbvYYkkxC5N9CwHsB0qElLKcWWwlFJqSPE5dmSDlm9B/wqEwMOKsPUa9g2hu/CkseVQFkYRhbtobE3vfwq1XdvDW/NA/1m/GrFKa7wQar9MnhBXqPbV5ufhe2hx0PzETFKOQaNiHIHUoxHqFa3yp4BIsPhuzUIqyOth+koPH+rVN5JFDY6dDwbDsp9BZPxqcvmgQi8SyilMFN2NXE2EysVPFSVPpBtUfYVzMnSKvsa1nk1jtjCf5l/vJVP2FaTcKLLiif5tvetSg/mRCz6GejA0r0ANPet5zwr0r0N6V6AHY6V4GYK95Y6V422HrNqH0atN6lT2NLsatOwpfB6z5NJDsbZfb4iKHk7qp/VvdvsBqj21N2uNxMh1+OkVfBVcqg9AVQK9I3Bwd8XnPyEYj0my+4mvL5TeWU9ZHP9omtmlXDZj1L5wOEJ5E+qpFwjngjey3vr23Zuw4XwuGEsYZkgiS9yDYIONjrUe1N38OkTOqBcgLnVtQBw41a5yzwVJQ9TyCHZLnzzlHtNafc7Zq/DYLD82zSA+IRvx91bfZ+7eH7MF0DlgGvdhYEAgca78HsuGAlokCEixOpNump0qpqbfLLlKtReEdpNATSJoSamUj3pUN6VAAg04NADTg0hkgNEDXFtHaCYeMyymwHgSSbE2AHooFnkZAyNCMwDC5YixFxrUsCObeKfLNgR87E2/u21Phwq+vWH21iGSeL4TiYY3cmPDhM1g5y3LacL5Bc6XtWgwk8wA7WTDnrlzCm1wLJT+VSLNgVb5kyN7Vdf81ZTySn8oyfQN96OtFv9tdHwkmGJVpM0Tdy5UDPe5PI6Wt+kK8+2DtiXZ+J+ERKst1KMjaXU2JseIOgN6W9L5WSVbayjc7ZhAxEo/Tb7TeuHsxUj7SGKJxAUx9p3spNyvK1/VQ3rnS7Z0Y9IHsxV7ueoGIP6je8VSXq73QP+0H6NvetOv60Rs+hm2BpUN6V66Bzgr09BelegB2OleYyRivTGNeZsay6j0NWm9SPsxTiMU96e9ZjVg1G5EYBlb9Qe814sQS0gHEuwHpJNb+fe58AjRwxCWSTvKzHuJbTVRq3HhcVh9nqVdXcZvjFcgc+8CQPTW6majDkxXVylNtH0Mi5VCjkAo9QtVZvPLkwWJbU2hkOnHzTQYbbKzhmieMKGKd7MGuOq6Wqr29jJEiaSaeCKBdXyZs5+aBxJOa2gq5LkoL/Zz3giPWKM/wBgVKTWe2E03YoY5oJYioaM97NkOoHL7a7sZtQYcp27IFc5QVzE3sTw6acaGh5LImhJpX9dCTURj3p6C9KkANPQA0VRGQ4zARzKUlUOp4qdQfVQNsxDzYeuuqnBqWRFXNu5E5Ba5Km6k8QfCgfdmM/Lf21cA0V6eQwZyXcqBzdiSeFz0FJtyMObXubaajlWjvT3o7ApYN1IVAUEgDgOVdC7uQjqas7096W1ew9z9yvXYMA+SDXRhtmRRnMihTwuONq6L096NqDc/cMGnvQXpXqREO9K9BelekA7C/Gq9tiQfMAruvSvSaT7Gm10VrbAhPybVG27cR6irW9K9G1ew9z9zPYnc2CQ3a7W4XFRNuPhyALmw1A5CtLemvRhCyzPw7oRILKzKOOnjx51Md2YiMpZmB0IPA1c3pr08iwVsOw40AVSwAAAA4ADgBRy7IicAOucAhhm1sRwI8a7r0xNLIwVQDhT3pU16QD3pqalSGDRClSoAcU9KlQIenFKlUgHFPSpUwHFKlSoEPSpUqAFSpUqAFT01KgBUqVKgBCmNKlQAqalSoGMaY0qVIBqY01KkwEaY01KkMVKl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66805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313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Compuesto</a:t>
            </a:r>
          </a:p>
        </p:txBody>
      </p:sp>
      <p:sp>
        <p:nvSpPr>
          <p:cNvPr id="18436" name="Text Box 3"/>
          <p:cNvSpPr txBox="1">
            <a:spLocks noChangeArrowheads="1"/>
          </p:cNvSpPr>
          <p:nvPr/>
        </p:nvSpPr>
        <p:spPr bwMode="auto">
          <a:xfrm>
            <a:off x="654978" y="1241045"/>
            <a:ext cx="6120035" cy="641350"/>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Revisemos cuidadosamente el siguiente desarrollo de la fórmula para interés compuesto :</a:t>
            </a:r>
          </a:p>
        </p:txBody>
      </p:sp>
      <p:graphicFrame>
        <p:nvGraphicFramePr>
          <p:cNvPr id="38917" name="Object 5"/>
          <p:cNvGraphicFramePr>
            <a:graphicFrameLocks noGrp="1" noChangeAspect="1"/>
          </p:cNvGraphicFramePr>
          <p:nvPr>
            <p:ph type="subTitle" idx="1"/>
            <p:extLst>
              <p:ext uri="{D42A27DB-BD31-4B8C-83A1-F6EECF244321}">
                <p14:modId xmlns:p14="http://schemas.microsoft.com/office/powerpoint/2010/main" val="3886382228"/>
              </p:ext>
            </p:extLst>
          </p:nvPr>
        </p:nvGraphicFramePr>
        <p:xfrm>
          <a:off x="409721" y="2276872"/>
          <a:ext cx="6610551" cy="4103687"/>
        </p:xfrm>
        <a:graphic>
          <a:graphicData uri="http://schemas.openxmlformats.org/presentationml/2006/ole">
            <mc:AlternateContent xmlns:mc="http://schemas.openxmlformats.org/markup-compatibility/2006">
              <mc:Choice xmlns:v="urn:schemas-microsoft-com:vml" Requires="v">
                <p:oleObj name="Imagen de mapa de bits" r:id="rId2" imgW="4686954" imgH="3666667" progId="Paint.Picture">
                  <p:embed/>
                </p:oleObj>
              </mc:Choice>
              <mc:Fallback>
                <p:oleObj name="Imagen de mapa de bits" r:id="rId2" imgW="4686954" imgH="3666667" progId="Paint.Picture">
                  <p:embed/>
                  <p:pic>
                    <p:nvPicPr>
                      <p:cNvPr id="3891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21" y="2276872"/>
                        <a:ext cx="6610551" cy="4103687"/>
                      </a:xfrm>
                      <a:prstGeom prst="rect">
                        <a:avLst/>
                      </a:prstGeom>
                      <a:noFill/>
                    </p:spPr>
                  </p:pic>
                </p:oleObj>
              </mc:Fallback>
            </mc:AlternateContent>
          </a:graphicData>
        </a:graphic>
      </p:graphicFrame>
      <p:sp>
        <p:nvSpPr>
          <p:cNvPr id="38918" name="AutoShape 6"/>
          <p:cNvSpPr>
            <a:spLocks noChangeArrowheads="1"/>
          </p:cNvSpPr>
          <p:nvPr/>
        </p:nvSpPr>
        <p:spPr bwMode="auto">
          <a:xfrm>
            <a:off x="899592" y="2564904"/>
            <a:ext cx="5400675" cy="2017713"/>
          </a:xfrm>
          <a:prstGeom prst="flowChartAlternateProcess">
            <a:avLst/>
          </a:prstGeom>
          <a:solidFill>
            <a:srgbClr val="FFFF00"/>
          </a:solidFill>
          <a:ln w="9525">
            <a:solidFill>
              <a:schemeClr val="tx1"/>
            </a:solidFill>
            <a:miter lim="800000"/>
            <a:headEnd/>
            <a:tailEnd/>
          </a:ln>
          <a:effectLst/>
        </p:spPr>
        <p:txBody>
          <a:bodyPr wrap="none" anchor="ctr"/>
          <a:lstStyle/>
          <a:p>
            <a:pPr>
              <a:defRPr/>
            </a:pPr>
            <a:r>
              <a:rPr lang="es-MX" sz="2400">
                <a:effectLst>
                  <a:outerShdw blurRad="38100" dist="38100" dir="2700000" algn="tl">
                    <a:srgbClr val="FFFFFF"/>
                  </a:outerShdw>
                </a:effectLst>
              </a:rPr>
              <a:t>Recuerda que el exponente de</a:t>
            </a:r>
          </a:p>
          <a:p>
            <a:pPr>
              <a:defRPr/>
            </a:pPr>
            <a:r>
              <a:rPr lang="es-MX" sz="2400">
                <a:effectLst>
                  <a:outerShdw blurRad="38100" dist="38100" dir="2700000" algn="tl">
                    <a:srgbClr val="FFFFFF"/>
                  </a:outerShdw>
                </a:effectLst>
              </a:rPr>
              <a:t>(1+i) es igual al número de</a:t>
            </a:r>
          </a:p>
          <a:p>
            <a:pPr>
              <a:defRPr/>
            </a:pPr>
            <a:r>
              <a:rPr lang="es-MX" sz="2400">
                <a:effectLst>
                  <a:outerShdw blurRad="38100" dist="38100" dir="2700000" algn="tl">
                    <a:srgbClr val="FFFFFF"/>
                  </a:outerShdw>
                </a:effectLst>
              </a:rPr>
              <a:t>períodos.</a:t>
            </a:r>
          </a:p>
        </p:txBody>
      </p:sp>
    </p:spTree>
    <p:extLst>
      <p:ext uri="{BB962C8B-B14F-4D97-AF65-F5344CB8AC3E}">
        <p14:creationId xmlns:p14="http://schemas.microsoft.com/office/powerpoint/2010/main" val="51548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diamond(in)">
                                      <p:cBhvr>
                                        <p:cTn id="11"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a:t>Métodos de Evaluación </a:t>
            </a:r>
          </a:p>
        </p:txBody>
      </p:sp>
      <p:pic>
        <p:nvPicPr>
          <p:cNvPr id="134146" name="Picture 2"/>
          <p:cNvPicPr>
            <a:picLocks noChangeAspect="1" noChangeArrowheads="1"/>
          </p:cNvPicPr>
          <p:nvPr/>
        </p:nvPicPr>
        <p:blipFill>
          <a:blip r:embed="rId2" cstate="print"/>
          <a:srcRect l="35139" t="24235" r="18926" b="33438"/>
          <a:stretch>
            <a:fillRect/>
          </a:stretch>
        </p:blipFill>
        <p:spPr bwMode="auto">
          <a:xfrm>
            <a:off x="251521" y="1628800"/>
            <a:ext cx="7056784" cy="4104456"/>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s-EC" sz="2800" dirty="0">
                <a:solidFill>
                  <a:schemeClr val="tx1"/>
                </a:solidFill>
              </a:rPr>
              <a:t>Criterios de Evaluación Financiera y Económica</a:t>
            </a:r>
            <a:r>
              <a:rPr lang="es-EC" dirty="0">
                <a:solidFill>
                  <a:schemeClr val="tx1"/>
                </a:solidFill>
              </a:rPr>
              <a:t> </a:t>
            </a:r>
            <a:endParaRPr lang="es-ES_tradnl" dirty="0">
              <a:solidFill>
                <a:schemeClr val="tx1"/>
              </a:solidFill>
            </a:endParaRPr>
          </a:p>
        </p:txBody>
      </p:sp>
      <p:sp>
        <p:nvSpPr>
          <p:cNvPr id="26627" name="Rectangle 3"/>
          <p:cNvSpPr>
            <a:spLocks noGrp="1" noChangeArrowheads="1"/>
          </p:cNvSpPr>
          <p:nvPr>
            <p:ph idx="1"/>
          </p:nvPr>
        </p:nvSpPr>
        <p:spPr>
          <a:xfrm>
            <a:off x="323528" y="1772816"/>
            <a:ext cx="7128792" cy="4800600"/>
          </a:xfrm>
        </p:spPr>
        <p:txBody>
          <a:bodyPr>
            <a:normAutofit lnSpcReduction="10000"/>
          </a:bodyPr>
          <a:lstStyle/>
          <a:p>
            <a:pPr algn="just">
              <a:buFont typeface="Wingdings" pitchFamily="2" charset="2"/>
              <a:buChar char="n"/>
              <a:defRPr/>
            </a:pPr>
            <a:r>
              <a:rPr lang="es-EC" sz="2400" b="1" dirty="0"/>
              <a:t>Objetivo</a:t>
            </a:r>
            <a:r>
              <a:rPr lang="es-EC" sz="2400" dirty="0"/>
              <a:t>: Selección de proyectos que optimicen la utilización recursos  </a:t>
            </a:r>
            <a:r>
              <a:rPr lang="es-EC" sz="2400" dirty="0">
                <a:sym typeface="Directions MT" pitchFamily="2" charset="2"/>
              </a:rPr>
              <a:t>para lograr </a:t>
            </a:r>
            <a:r>
              <a:rPr lang="es-EC" sz="2400" dirty="0"/>
              <a:t>objetivos del inversionista.</a:t>
            </a:r>
          </a:p>
          <a:p>
            <a:pPr lvl="1">
              <a:buFont typeface="Wingdings" pitchFamily="2" charset="2"/>
              <a:buChar char="u"/>
              <a:defRPr/>
            </a:pPr>
            <a:r>
              <a:rPr lang="es-EC" sz="2000" dirty="0"/>
              <a:t>Inv. Privados: Generalmente la  rentabilidad.</a:t>
            </a:r>
          </a:p>
          <a:p>
            <a:pPr>
              <a:buFont typeface="Wingdings" pitchFamily="2" charset="2"/>
              <a:buChar char="n"/>
              <a:defRPr/>
            </a:pPr>
            <a:r>
              <a:rPr lang="es-EC" sz="2400" dirty="0"/>
              <a:t>Criterios Mas usados para evaluación Financiera:</a:t>
            </a:r>
          </a:p>
          <a:p>
            <a:pPr lvl="1" algn="just">
              <a:buFont typeface="Wingdings" pitchFamily="2" charset="2"/>
              <a:buChar char="u"/>
              <a:defRPr/>
            </a:pPr>
            <a:r>
              <a:rPr lang="es-EC" sz="2000" dirty="0"/>
              <a:t>El valor actual neto</a:t>
            </a:r>
          </a:p>
          <a:p>
            <a:pPr lvl="1" algn="just">
              <a:buFont typeface="Wingdings" pitchFamily="2" charset="2"/>
              <a:buChar char="u"/>
              <a:defRPr/>
            </a:pPr>
            <a:r>
              <a:rPr lang="es-EC" sz="2000" dirty="0"/>
              <a:t>La tasa interna de retorno</a:t>
            </a:r>
          </a:p>
          <a:p>
            <a:pPr lvl="1" algn="just">
              <a:buFont typeface="Wingdings" pitchFamily="2" charset="2"/>
              <a:buChar char="u"/>
              <a:defRPr/>
            </a:pPr>
            <a:r>
              <a:rPr lang="es-EC" sz="2000" dirty="0"/>
              <a:t>El periodo de recuperación de la inversión</a:t>
            </a:r>
          </a:p>
          <a:p>
            <a:pPr lvl="1" algn="just">
              <a:buFont typeface="Wingdings" pitchFamily="2" charset="2"/>
              <a:buChar char="u"/>
              <a:defRPr/>
            </a:pPr>
            <a:r>
              <a:rPr lang="es-EC" sz="2000" dirty="0"/>
              <a:t>El periodo de recuperación descontado</a:t>
            </a:r>
          </a:p>
          <a:p>
            <a:pPr lvl="1" algn="just">
              <a:buFont typeface="Wingdings" pitchFamily="2" charset="2"/>
              <a:buChar char="u"/>
              <a:defRPr/>
            </a:pPr>
            <a:r>
              <a:rPr lang="es-EC" sz="2000" dirty="0"/>
              <a:t>La tasa de retorno contable</a:t>
            </a:r>
          </a:p>
          <a:p>
            <a:pPr lvl="1" algn="just">
              <a:buFont typeface="Wingdings" pitchFamily="2" charset="2"/>
              <a:buChar char="u"/>
              <a:defRPr/>
            </a:pPr>
            <a:r>
              <a:rPr lang="es-EC" sz="2000" dirty="0"/>
              <a:t>La relación entre el beneficio y el costo</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ES_tradnl" sz="2800"/>
              <a:t>Costo de Oportunidad</a:t>
            </a:r>
          </a:p>
        </p:txBody>
      </p:sp>
      <p:sp>
        <p:nvSpPr>
          <p:cNvPr id="12291" name="Rectangle 3"/>
          <p:cNvSpPr>
            <a:spLocks noGrp="1" noChangeArrowheads="1"/>
          </p:cNvSpPr>
          <p:nvPr>
            <p:ph idx="1"/>
          </p:nvPr>
        </p:nvSpPr>
        <p:spPr>
          <a:xfrm>
            <a:off x="467544" y="1556792"/>
            <a:ext cx="6696744" cy="4176464"/>
          </a:xfrm>
        </p:spPr>
        <p:txBody>
          <a:bodyPr>
            <a:normAutofit fontScale="85000" lnSpcReduction="10000"/>
          </a:bodyPr>
          <a:lstStyle/>
          <a:p>
            <a:pPr>
              <a:buFont typeface="Wingdings" pitchFamily="2" charset="2"/>
              <a:buChar char="n"/>
              <a:defRPr/>
            </a:pPr>
            <a:r>
              <a:rPr lang="es-EC" sz="2000" dirty="0"/>
              <a:t>El costo que tengo al no invertir mi dinero en una oportunidad que tengo actualmente</a:t>
            </a:r>
          </a:p>
          <a:p>
            <a:pPr algn="just">
              <a:buFont typeface="Wingdings" pitchFamily="2" charset="2"/>
              <a:buChar char="n"/>
              <a:defRPr/>
            </a:pPr>
            <a:r>
              <a:rPr lang="es-EC" sz="2000" dirty="0" err="1"/>
              <a:t>ej</a:t>
            </a:r>
            <a:r>
              <a:rPr lang="es-EC" sz="2000" dirty="0"/>
              <a:t>: oportunidad de colocar $100 en banco con 12% interés.</a:t>
            </a:r>
          </a:p>
          <a:p>
            <a:pPr lvl="1" algn="just">
              <a:buFont typeface="Wingdings" pitchFamily="2" charset="2"/>
              <a:buChar char="u"/>
              <a:defRPr/>
            </a:pPr>
            <a:r>
              <a:rPr lang="es-EC" sz="2000" dirty="0"/>
              <a:t>Cualquier oportunidad de inversión compararla con esta oportunidad.</a:t>
            </a:r>
          </a:p>
          <a:p>
            <a:pPr lvl="1" algn="just">
              <a:buFont typeface="Wingdings" pitchFamily="2" charset="2"/>
              <a:buChar char="u"/>
              <a:defRPr/>
            </a:pPr>
            <a:r>
              <a:rPr lang="es-EC" sz="2000" dirty="0"/>
              <a:t>Rentabilidad real = diferencia entre las dos</a:t>
            </a:r>
          </a:p>
          <a:p>
            <a:pPr algn="just">
              <a:buFont typeface="Wingdings" pitchFamily="2" charset="2"/>
              <a:buChar char="n"/>
              <a:defRPr/>
            </a:pPr>
            <a:r>
              <a:rPr lang="es-EC" sz="2000" dirty="0"/>
              <a:t>Esquema Inversionista Proyecto:</a:t>
            </a:r>
          </a:p>
          <a:p>
            <a:pPr lvl="1" algn="just">
              <a:buFont typeface="Wingdings" pitchFamily="2" charset="2"/>
              <a:buChar char="u"/>
              <a:defRPr/>
            </a:pPr>
            <a:r>
              <a:rPr lang="es-EC" sz="2000" dirty="0"/>
              <a:t>Invertir: Retorno del Proyecto &gt; </a:t>
            </a:r>
            <a:r>
              <a:rPr lang="es-EC" sz="2000" b="1" dirty="0"/>
              <a:t>“Tasa Mínima de Retorno”</a:t>
            </a:r>
            <a:endParaRPr lang="es-EC" sz="2000" dirty="0"/>
          </a:p>
          <a:p>
            <a:pPr lvl="1" algn="just">
              <a:buFont typeface="Wingdings" pitchFamily="2" charset="2"/>
              <a:buChar char="u"/>
              <a:defRPr/>
            </a:pPr>
            <a:r>
              <a:rPr lang="es-EC" sz="2000" dirty="0"/>
              <a:t>Tasa Mínima de Retorno (Costo de Oportunidad) es punto de aceptación o rechazo de una inversión</a:t>
            </a:r>
          </a:p>
          <a:p>
            <a:pPr algn="just">
              <a:buFont typeface="Wingdings" pitchFamily="2" charset="2"/>
              <a:buChar char="n"/>
              <a:defRPr/>
            </a:pPr>
            <a:r>
              <a:rPr lang="es-EC" sz="2000" dirty="0"/>
              <a:t>Esquema Prestamista – prestatario:</a:t>
            </a:r>
          </a:p>
          <a:p>
            <a:pPr lvl="1">
              <a:buFont typeface="Wingdings" pitchFamily="2" charset="2"/>
              <a:buChar char="u"/>
              <a:defRPr/>
            </a:pPr>
            <a:r>
              <a:rPr lang="es-EC" sz="2000" dirty="0"/>
              <a:t>Prestar: Tasa Interés &lt; </a:t>
            </a:r>
            <a:r>
              <a:rPr lang="es-EC" sz="2000" b="1" dirty="0"/>
              <a:t>“Costo de Oportunidad”</a:t>
            </a:r>
            <a:endParaRPr lang="es-EC" sz="2000"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_tradnl" sz="2800"/>
              <a:t>Costo de Oportunidad (cont.)</a:t>
            </a:r>
          </a:p>
        </p:txBody>
      </p:sp>
      <p:sp>
        <p:nvSpPr>
          <p:cNvPr id="13315" name="Rectangle 3"/>
          <p:cNvSpPr>
            <a:spLocks noGrp="1" noChangeArrowheads="1"/>
          </p:cNvSpPr>
          <p:nvPr>
            <p:ph idx="1"/>
          </p:nvPr>
        </p:nvSpPr>
        <p:spPr>
          <a:xfrm>
            <a:off x="467544" y="1628800"/>
            <a:ext cx="6489768" cy="4104456"/>
          </a:xfrm>
        </p:spPr>
        <p:txBody>
          <a:bodyPr>
            <a:normAutofit fontScale="92500" lnSpcReduction="10000"/>
          </a:bodyPr>
          <a:lstStyle/>
          <a:p>
            <a:pPr>
              <a:buFont typeface="Wingdings" pitchFamily="2" charset="2"/>
              <a:buChar char="n"/>
              <a:defRPr/>
            </a:pPr>
            <a:r>
              <a:rPr lang="es-EC" sz="2000" dirty="0"/>
              <a:t>Costo de oportunidad depende  de muchos factores:</a:t>
            </a:r>
          </a:p>
          <a:p>
            <a:pPr lvl="1">
              <a:buFont typeface="Wingdings" pitchFamily="2" charset="2"/>
              <a:buChar char="u"/>
              <a:defRPr/>
            </a:pPr>
            <a:r>
              <a:rPr lang="es-EC" sz="2000" dirty="0"/>
              <a:t>Riesgo</a:t>
            </a:r>
          </a:p>
          <a:p>
            <a:pPr lvl="1">
              <a:buFont typeface="Wingdings" pitchFamily="2" charset="2"/>
              <a:buChar char="u"/>
              <a:defRPr/>
            </a:pPr>
            <a:r>
              <a:rPr lang="es-EC" sz="2000" dirty="0"/>
              <a:t>Situación macroeconómica</a:t>
            </a:r>
          </a:p>
          <a:p>
            <a:pPr lvl="1">
              <a:buFont typeface="Wingdings" pitchFamily="2" charset="2"/>
              <a:buChar char="u"/>
              <a:defRPr/>
            </a:pPr>
            <a:r>
              <a:rPr lang="es-EC" sz="2000" dirty="0"/>
              <a:t>Estado económico del sector  de operación</a:t>
            </a:r>
          </a:p>
          <a:p>
            <a:pPr lvl="1">
              <a:buFont typeface="Wingdings" pitchFamily="2" charset="2"/>
              <a:buChar char="u"/>
              <a:defRPr/>
            </a:pPr>
            <a:r>
              <a:rPr lang="es-EC" sz="2000" dirty="0"/>
              <a:t>Nivel de  oportunidades del inversionista</a:t>
            </a:r>
          </a:p>
          <a:p>
            <a:pPr lvl="1">
              <a:buFont typeface="Wingdings" pitchFamily="2" charset="2"/>
              <a:buChar char="u"/>
              <a:defRPr/>
            </a:pPr>
            <a:r>
              <a:rPr lang="es-EC" sz="2000" dirty="0"/>
              <a:t>Posición frente al riesgo</a:t>
            </a:r>
          </a:p>
          <a:p>
            <a:pPr lvl="1">
              <a:buFont typeface="Wingdings" pitchFamily="2" charset="2"/>
              <a:buChar char="u"/>
              <a:defRPr/>
            </a:pPr>
            <a:r>
              <a:rPr lang="es-EC" sz="2000" dirty="0"/>
              <a:t>Nivel de inversión</a:t>
            </a:r>
          </a:p>
          <a:p>
            <a:pPr lvl="1">
              <a:buFont typeface="Wingdings" pitchFamily="2" charset="2"/>
              <a:buChar char="u"/>
              <a:defRPr/>
            </a:pPr>
            <a:r>
              <a:rPr lang="es-EC" sz="2000" dirty="0"/>
              <a:t>etc...</a:t>
            </a:r>
          </a:p>
          <a:p>
            <a:pPr>
              <a:buFont typeface="Wingdings" pitchFamily="2" charset="2"/>
              <a:buChar char="n"/>
              <a:defRPr/>
            </a:pPr>
            <a:r>
              <a:rPr lang="es-EC" sz="2000" dirty="0"/>
              <a:t>En cada instante, para cada proyecto y para cada inversionista puede existir un costo de oportunidad diferente.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_tradnl" sz="2800"/>
              <a:t>Equivalencia</a:t>
            </a:r>
          </a:p>
        </p:txBody>
      </p:sp>
      <p:sp>
        <p:nvSpPr>
          <p:cNvPr id="14339" name="Rectangle 3"/>
          <p:cNvSpPr>
            <a:spLocks noGrp="1" noChangeArrowheads="1"/>
          </p:cNvSpPr>
          <p:nvPr>
            <p:ph idx="1"/>
          </p:nvPr>
        </p:nvSpPr>
        <p:spPr>
          <a:xfrm>
            <a:off x="467544" y="1700808"/>
            <a:ext cx="6489768" cy="4032448"/>
          </a:xfrm>
        </p:spPr>
        <p:txBody>
          <a:bodyPr>
            <a:normAutofit/>
          </a:bodyPr>
          <a:lstStyle/>
          <a:p>
            <a:pPr algn="just">
              <a:buFont typeface="Wingdings" pitchFamily="2" charset="2"/>
              <a:buChar char="n"/>
              <a:defRPr/>
            </a:pPr>
            <a:r>
              <a:rPr lang="es-EC" sz="2000" dirty="0"/>
              <a:t>Valor del Dinero en el Tiempo, y Costo de Oportunidad: llevan a concepto de </a:t>
            </a:r>
            <a:r>
              <a:rPr lang="es-EC" sz="2000" b="1" dirty="0"/>
              <a:t>“equivalencia”.</a:t>
            </a:r>
            <a:endParaRPr lang="es-EC" sz="2000" dirty="0"/>
          </a:p>
          <a:p>
            <a:pPr algn="just">
              <a:buFont typeface="Wingdings" pitchFamily="2" charset="2"/>
              <a:buChar char="n"/>
              <a:defRPr/>
            </a:pPr>
            <a:r>
              <a:rPr lang="es-EC" sz="2000" dirty="0"/>
              <a:t>Distintas cantidades de dinero, en distintos momentos del tiempo pueden tener igual valor financieramente</a:t>
            </a:r>
          </a:p>
          <a:p>
            <a:pPr algn="just">
              <a:buFont typeface="Wingdings" pitchFamily="2" charset="2"/>
              <a:buChar char="n"/>
              <a:defRPr/>
            </a:pPr>
            <a:r>
              <a:rPr lang="es-EC" sz="2000" dirty="0" err="1"/>
              <a:t>Ej</a:t>
            </a:r>
            <a:r>
              <a:rPr lang="es-EC" sz="2000" dirty="0"/>
              <a:t>:</a:t>
            </a:r>
          </a:p>
          <a:p>
            <a:pPr lvl="1" algn="just">
              <a:buFont typeface="Wingdings" pitchFamily="2" charset="2"/>
              <a:buChar char="u"/>
              <a:defRPr/>
            </a:pPr>
            <a:r>
              <a:rPr lang="es-EC" sz="2000" dirty="0"/>
              <a:t>Si su costo de oportunidad es del 15%</a:t>
            </a:r>
          </a:p>
          <a:p>
            <a:pPr lvl="1" algn="just">
              <a:buFont typeface="Wingdings" pitchFamily="2" charset="2"/>
              <a:buChar char="u"/>
              <a:defRPr/>
            </a:pPr>
            <a:r>
              <a:rPr lang="es-EC" sz="2000" dirty="0"/>
              <a:t>$100 hoy = $115 después de un año</a:t>
            </a:r>
          </a:p>
          <a:p>
            <a:pPr lvl="1" algn="just">
              <a:buFont typeface="Wingdings" pitchFamily="2" charset="2"/>
              <a:buChar char="u"/>
              <a:defRPr/>
            </a:pPr>
            <a:r>
              <a:rPr lang="es-EC" sz="2000" dirty="0"/>
              <a:t>De cualquier forma al siguiente año tendrá los $115</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6347714" cy="1320800"/>
          </a:xfrm>
        </p:spPr>
        <p:txBody>
          <a:bodyPr>
            <a:normAutofit/>
          </a:bodyPr>
          <a:lstStyle/>
          <a:p>
            <a:r>
              <a:rPr lang="es-AR" sz="4000" dirty="0"/>
              <a:t>Método del flujo de caja (Cash </a:t>
            </a:r>
            <a:r>
              <a:rPr lang="es-AR" sz="4000" dirty="0" err="1"/>
              <a:t>Flow</a:t>
            </a:r>
            <a:r>
              <a:rPr lang="es-AR" sz="4000" dirty="0"/>
              <a:t>)</a:t>
            </a:r>
            <a:endParaRPr lang="es-AR" dirty="0"/>
          </a:p>
        </p:txBody>
      </p:sp>
      <p:sp>
        <p:nvSpPr>
          <p:cNvPr id="3" name="2 Rectángulo"/>
          <p:cNvSpPr/>
          <p:nvPr/>
        </p:nvSpPr>
        <p:spPr>
          <a:xfrm>
            <a:off x="251520" y="1916832"/>
            <a:ext cx="7272808" cy="4493538"/>
          </a:xfrm>
          <a:prstGeom prst="rect">
            <a:avLst/>
          </a:prstGeom>
        </p:spPr>
        <p:txBody>
          <a:bodyPr wrap="square">
            <a:spAutoFit/>
          </a:bodyPr>
          <a:lstStyle/>
          <a:p>
            <a:pPr algn="just"/>
            <a:r>
              <a:rPr lang="es-AR" sz="2200" dirty="0">
                <a:latin typeface="+mn-lt"/>
              </a:rPr>
              <a:t>Este método ofrece una información de dinámica de la empresa y es un instrumento contable que refleja el flujo de los fondos generados internamente, obtenidos de una relación de entradas y salidas de dinero (ingresos y gastos pagables) y proporciona una medida de la autofinanciación.</a:t>
            </a:r>
          </a:p>
          <a:p>
            <a:pPr algn="just"/>
            <a:endParaRPr lang="es-AR" sz="2200" dirty="0">
              <a:latin typeface="+mn-lt"/>
            </a:endParaRPr>
          </a:p>
          <a:p>
            <a:pPr algn="ctr"/>
            <a:r>
              <a:rPr lang="es-AR" sz="2200" i="1" dirty="0">
                <a:latin typeface="+mn-lt"/>
              </a:rPr>
              <a:t>Flujo de Caja </a:t>
            </a:r>
            <a:r>
              <a:rPr lang="es-AR" sz="2200" i="1" dirty="0" err="1">
                <a:latin typeface="+mn-lt"/>
              </a:rPr>
              <a:t>Ec</a:t>
            </a:r>
            <a:r>
              <a:rPr lang="es-AR" sz="2200" i="1" dirty="0">
                <a:latin typeface="+mn-lt"/>
              </a:rPr>
              <a:t> = Utilidad Neta + Gastos no Desembolsables</a:t>
            </a:r>
          </a:p>
          <a:p>
            <a:pPr algn="just"/>
            <a:endParaRPr lang="es-AR" sz="2200" dirty="0">
              <a:latin typeface="+mn-lt"/>
            </a:endParaRPr>
          </a:p>
          <a:p>
            <a:pPr algn="just"/>
            <a:r>
              <a:rPr lang="es-AR" sz="2200" dirty="0">
                <a:latin typeface="+mn-lt"/>
              </a:rPr>
              <a:t>Los gastos no desembolsables son: amortización de activos fijos intangibles; depreciación de los activos fijos tangibles; amortización de gastos diferidos; </a:t>
            </a:r>
            <a:r>
              <a:rPr lang="es-AR" sz="2200" dirty="0" err="1">
                <a:latin typeface="+mn-lt"/>
              </a:rPr>
              <a:t>etc</a:t>
            </a:r>
            <a:endParaRPr lang="es-AR" sz="2200" dirty="0">
              <a:latin typeface="+mn-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_tradnl" sz="2800"/>
              <a:t>Flujo de Caja y </a:t>
            </a:r>
            <a:br>
              <a:rPr lang="es-ES_tradnl" sz="2800"/>
            </a:br>
            <a:r>
              <a:rPr lang="es-ES_tradnl" sz="2800"/>
              <a:t>Diagrama de Flujo de Caja</a:t>
            </a:r>
          </a:p>
        </p:txBody>
      </p:sp>
      <p:sp>
        <p:nvSpPr>
          <p:cNvPr id="15363" name="Rectangle 3"/>
          <p:cNvSpPr>
            <a:spLocks noGrp="1" noChangeArrowheads="1"/>
          </p:cNvSpPr>
          <p:nvPr>
            <p:ph idx="1"/>
          </p:nvPr>
        </p:nvSpPr>
        <p:spPr>
          <a:xfrm>
            <a:off x="179512" y="1772816"/>
            <a:ext cx="7498080" cy="4800600"/>
          </a:xfrm>
        </p:spPr>
        <p:txBody>
          <a:bodyPr/>
          <a:lstStyle/>
          <a:p>
            <a:pPr algn="just">
              <a:buFont typeface="Wingdings" pitchFamily="2" charset="2"/>
              <a:buChar char="n"/>
              <a:defRPr/>
            </a:pPr>
            <a:r>
              <a:rPr lang="es-EC" sz="2000" b="1" dirty="0"/>
              <a:t>“Flujo de caja”</a:t>
            </a:r>
            <a:r>
              <a:rPr lang="es-EC" sz="2000" dirty="0"/>
              <a:t>: detalle de ingresos y egresos </a:t>
            </a:r>
            <a:r>
              <a:rPr lang="es-EC" sz="2000" u="sng" dirty="0"/>
              <a:t>en el tiempo</a:t>
            </a:r>
            <a:r>
              <a:rPr lang="es-EC" sz="2000" dirty="0"/>
              <a:t>.</a:t>
            </a:r>
          </a:p>
          <a:p>
            <a:pPr algn="just">
              <a:buFont typeface="Wingdings" pitchFamily="2" charset="2"/>
              <a:buChar char="n"/>
              <a:defRPr/>
            </a:pPr>
            <a:r>
              <a:rPr lang="es-EC" sz="2000" b="1" dirty="0"/>
              <a:t>“Diagrama de Flujo de Caja”:</a:t>
            </a:r>
            <a:r>
              <a:rPr lang="es-EC" sz="2000" dirty="0"/>
              <a:t> Representación gráfica.</a:t>
            </a:r>
          </a:p>
          <a:p>
            <a:pPr lvl="1" algn="just">
              <a:buFont typeface="Wingdings" pitchFamily="2" charset="2"/>
              <a:buChar char="u"/>
              <a:defRPr/>
            </a:pPr>
            <a:r>
              <a:rPr lang="es-EC" sz="2000" dirty="0"/>
              <a:t>Sobre una escala de tiempo horizontal</a:t>
            </a:r>
          </a:p>
          <a:p>
            <a:pPr lvl="1" algn="just">
              <a:buFont typeface="Wingdings" pitchFamily="2" charset="2"/>
              <a:buChar char="u"/>
              <a:defRPr/>
            </a:pPr>
            <a:r>
              <a:rPr lang="es-EC" sz="2000" dirty="0"/>
              <a:t>Puntos equidistantes</a:t>
            </a:r>
          </a:p>
          <a:p>
            <a:pPr lvl="1" algn="just">
              <a:buFont typeface="Wingdings" pitchFamily="2" charset="2"/>
              <a:buChar char="u"/>
              <a:defRPr/>
            </a:pPr>
            <a:r>
              <a:rPr lang="es-EC" sz="2000" dirty="0"/>
              <a:t>Ingresos </a:t>
            </a:r>
            <a:r>
              <a:rPr lang="es-EC" sz="2000" b="1" dirty="0">
                <a:ea typeface="MS Gothic" pitchFamily="49" charset="-128"/>
              </a:rPr>
              <a:t>↑</a:t>
            </a:r>
            <a:endParaRPr lang="es-EC" sz="2000" dirty="0">
              <a:ea typeface="MS Gothic" pitchFamily="49" charset="-128"/>
            </a:endParaRPr>
          </a:p>
          <a:p>
            <a:pPr lvl="1" algn="just">
              <a:buFont typeface="Wingdings" pitchFamily="2" charset="2"/>
              <a:buChar char="u"/>
              <a:defRPr/>
            </a:pPr>
            <a:r>
              <a:rPr lang="es-EC" sz="2000" dirty="0"/>
              <a:t>Egresos</a:t>
            </a:r>
            <a:r>
              <a:rPr lang="es-EC" sz="2000" b="1" dirty="0">
                <a:ea typeface="MS Gothic" pitchFamily="49" charset="-128"/>
              </a:rPr>
              <a:t>↓</a:t>
            </a:r>
            <a:endParaRPr lang="es-EC" sz="2000" dirty="0"/>
          </a:p>
          <a:p>
            <a:pPr lvl="1" algn="just">
              <a:buFont typeface="Wingdings" pitchFamily="2" charset="2"/>
              <a:buChar char="u"/>
              <a:defRPr/>
            </a:pPr>
            <a:r>
              <a:rPr lang="es-EC" sz="2000" dirty="0"/>
              <a:t>Flechas proporcionales en longitud al valor.</a:t>
            </a:r>
          </a:p>
          <a:p>
            <a:pPr lvl="1" algn="just">
              <a:buFont typeface="Wingdings" pitchFamily="2" charset="2"/>
              <a:buChar char="u"/>
              <a:defRPr/>
            </a:pPr>
            <a:r>
              <a:rPr lang="es-EC" sz="2000" dirty="0"/>
              <a:t>Se asume que flujo de efectivo ocurre solo al final de cada período.</a:t>
            </a:r>
          </a:p>
          <a:p>
            <a:pPr lvl="1" algn="just">
              <a:buFont typeface="Wingdings" pitchFamily="2" charset="2"/>
              <a:buChar char="u"/>
              <a:defRPr/>
            </a:pPr>
            <a:r>
              <a:rPr lang="es-EC" sz="2000" dirty="0"/>
              <a:t>El primer punto se conoce como momento 0.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505999" y="723900"/>
            <a:ext cx="6347713" cy="1320800"/>
          </a:xfrm>
        </p:spPr>
        <p:txBody>
          <a:bodyPr/>
          <a:lstStyle/>
          <a:p>
            <a:r>
              <a:rPr lang="es-ES_tradnl" sz="2800" dirty="0"/>
              <a:t>Diagrama de Flujo de Caja</a:t>
            </a:r>
          </a:p>
        </p:txBody>
      </p:sp>
      <p:sp>
        <p:nvSpPr>
          <p:cNvPr id="16406" name="Rectangle 22"/>
          <p:cNvSpPr>
            <a:spLocks noGrp="1" noChangeArrowheads="1"/>
          </p:cNvSpPr>
          <p:nvPr>
            <p:ph idx="1"/>
          </p:nvPr>
        </p:nvSpPr>
        <p:spPr>
          <a:xfrm>
            <a:off x="9858" y="1955006"/>
            <a:ext cx="7592392" cy="4171950"/>
          </a:xfrm>
        </p:spPr>
        <p:txBody>
          <a:bodyPr/>
          <a:lstStyle/>
          <a:p>
            <a:pPr>
              <a:buFont typeface="Wingdings" pitchFamily="2" charset="2"/>
              <a:buChar char="n"/>
              <a:defRPr/>
            </a:pPr>
            <a:r>
              <a:rPr lang="es-EC" sz="2000" dirty="0"/>
              <a:t>Invertir $100 hoy, recibir $30 / año los siguientes 4 años:</a:t>
            </a:r>
            <a:endParaRPr lang="es-EC" dirty="0"/>
          </a:p>
          <a:p>
            <a:pPr>
              <a:buFont typeface="Wingdings" pitchFamily="2" charset="2"/>
              <a:buChar char="n"/>
              <a:defRPr/>
            </a:pPr>
            <a:endParaRPr lang="es-ES_tradnl" dirty="0"/>
          </a:p>
          <a:p>
            <a:pPr>
              <a:buNone/>
              <a:defRPr/>
            </a:pPr>
            <a:endParaRPr lang="es-ES_tradnl" dirty="0"/>
          </a:p>
          <a:p>
            <a:pPr>
              <a:buFont typeface="Wingdings" pitchFamily="2" charset="2"/>
              <a:buChar char="n"/>
              <a:defRPr/>
            </a:pPr>
            <a:endParaRPr lang="es-ES_tradnl" dirty="0"/>
          </a:p>
          <a:p>
            <a:pPr>
              <a:buFont typeface="Wingdings" pitchFamily="2" charset="2"/>
              <a:buChar char="n"/>
              <a:defRPr/>
            </a:pPr>
            <a:endParaRPr lang="es-EC" sz="2000" dirty="0"/>
          </a:p>
          <a:p>
            <a:pPr>
              <a:buFont typeface="Wingdings" pitchFamily="2" charset="2"/>
              <a:buChar char="n"/>
              <a:defRPr/>
            </a:pPr>
            <a:r>
              <a:rPr lang="es-EC" sz="2000" dirty="0"/>
              <a:t>Prestar $100 hoy, pagar $30 / año los siguientes 4 años:</a:t>
            </a:r>
            <a:endParaRPr lang="es-EC" dirty="0"/>
          </a:p>
          <a:p>
            <a:pPr>
              <a:buFont typeface="Wingdings" pitchFamily="2" charset="2"/>
              <a:buChar char="n"/>
              <a:defRPr/>
            </a:pPr>
            <a:endParaRPr lang="es-ES_tradnl" dirty="0"/>
          </a:p>
        </p:txBody>
      </p:sp>
      <p:grpSp>
        <p:nvGrpSpPr>
          <p:cNvPr id="32772" name="Group 7"/>
          <p:cNvGrpSpPr>
            <a:grpSpLocks/>
          </p:cNvGrpSpPr>
          <p:nvPr/>
        </p:nvGrpSpPr>
        <p:grpSpPr bwMode="auto">
          <a:xfrm>
            <a:off x="1093019" y="2362200"/>
            <a:ext cx="5410200" cy="1524000"/>
            <a:chOff x="2304" y="13248"/>
            <a:chExt cx="4608" cy="1584"/>
          </a:xfrm>
        </p:grpSpPr>
        <p:sp>
          <p:nvSpPr>
            <p:cNvPr id="32790" name="Line 8"/>
            <p:cNvSpPr>
              <a:spLocks noChangeShapeType="1"/>
            </p:cNvSpPr>
            <p:nvPr/>
          </p:nvSpPr>
          <p:spPr bwMode="auto">
            <a:xfrm>
              <a:off x="2304" y="13680"/>
              <a:ext cx="4608" cy="0"/>
            </a:xfrm>
            <a:prstGeom prst="line">
              <a:avLst/>
            </a:prstGeom>
            <a:noFill/>
            <a:ln w="9525">
              <a:solidFill>
                <a:srgbClr val="000000"/>
              </a:solidFill>
              <a:round/>
              <a:headEnd/>
              <a:tailEnd/>
            </a:ln>
          </p:spPr>
          <p:txBody>
            <a:bodyPr/>
            <a:lstStyle/>
            <a:p>
              <a:endParaRPr lang="es-AR"/>
            </a:p>
          </p:txBody>
        </p:sp>
        <p:sp>
          <p:nvSpPr>
            <p:cNvPr id="32791" name="Line 9"/>
            <p:cNvSpPr>
              <a:spLocks noChangeShapeType="1"/>
            </p:cNvSpPr>
            <p:nvPr/>
          </p:nvSpPr>
          <p:spPr bwMode="auto">
            <a:xfrm>
              <a:off x="2304" y="13680"/>
              <a:ext cx="0" cy="1152"/>
            </a:xfrm>
            <a:prstGeom prst="line">
              <a:avLst/>
            </a:prstGeom>
            <a:noFill/>
            <a:ln w="9525">
              <a:solidFill>
                <a:srgbClr val="000000"/>
              </a:solidFill>
              <a:round/>
              <a:headEnd/>
              <a:tailEnd type="triangle" w="med" len="med"/>
            </a:ln>
          </p:spPr>
          <p:txBody>
            <a:bodyPr/>
            <a:lstStyle/>
            <a:p>
              <a:endParaRPr lang="es-AR"/>
            </a:p>
          </p:txBody>
        </p:sp>
        <p:sp>
          <p:nvSpPr>
            <p:cNvPr id="32792" name="Line 10"/>
            <p:cNvSpPr>
              <a:spLocks noChangeShapeType="1"/>
            </p:cNvSpPr>
            <p:nvPr/>
          </p:nvSpPr>
          <p:spPr bwMode="auto">
            <a:xfrm flipV="1">
              <a:off x="3456" y="13248"/>
              <a:ext cx="0" cy="432"/>
            </a:xfrm>
            <a:prstGeom prst="line">
              <a:avLst/>
            </a:prstGeom>
            <a:noFill/>
            <a:ln w="9525">
              <a:solidFill>
                <a:srgbClr val="000000"/>
              </a:solidFill>
              <a:round/>
              <a:headEnd/>
              <a:tailEnd type="triangle" w="med" len="med"/>
            </a:ln>
          </p:spPr>
          <p:txBody>
            <a:bodyPr/>
            <a:lstStyle/>
            <a:p>
              <a:endParaRPr lang="es-AR"/>
            </a:p>
          </p:txBody>
        </p:sp>
        <p:sp>
          <p:nvSpPr>
            <p:cNvPr id="32793" name="Line 11"/>
            <p:cNvSpPr>
              <a:spLocks noChangeShapeType="1"/>
            </p:cNvSpPr>
            <p:nvPr/>
          </p:nvSpPr>
          <p:spPr bwMode="auto">
            <a:xfrm flipV="1">
              <a:off x="4608" y="13248"/>
              <a:ext cx="0" cy="432"/>
            </a:xfrm>
            <a:prstGeom prst="line">
              <a:avLst/>
            </a:prstGeom>
            <a:noFill/>
            <a:ln w="9525">
              <a:solidFill>
                <a:srgbClr val="000000"/>
              </a:solidFill>
              <a:round/>
              <a:headEnd/>
              <a:tailEnd type="triangle" w="med" len="med"/>
            </a:ln>
          </p:spPr>
          <p:txBody>
            <a:bodyPr/>
            <a:lstStyle/>
            <a:p>
              <a:endParaRPr lang="es-AR"/>
            </a:p>
          </p:txBody>
        </p:sp>
        <p:sp>
          <p:nvSpPr>
            <p:cNvPr id="32794" name="Line 12"/>
            <p:cNvSpPr>
              <a:spLocks noChangeShapeType="1"/>
            </p:cNvSpPr>
            <p:nvPr/>
          </p:nvSpPr>
          <p:spPr bwMode="auto">
            <a:xfrm flipV="1">
              <a:off x="5760" y="13248"/>
              <a:ext cx="0" cy="432"/>
            </a:xfrm>
            <a:prstGeom prst="line">
              <a:avLst/>
            </a:prstGeom>
            <a:noFill/>
            <a:ln w="9525">
              <a:solidFill>
                <a:srgbClr val="000000"/>
              </a:solidFill>
              <a:round/>
              <a:headEnd/>
              <a:tailEnd type="triangle" w="med" len="med"/>
            </a:ln>
          </p:spPr>
          <p:txBody>
            <a:bodyPr/>
            <a:lstStyle/>
            <a:p>
              <a:endParaRPr lang="es-AR"/>
            </a:p>
          </p:txBody>
        </p:sp>
        <p:sp>
          <p:nvSpPr>
            <p:cNvPr id="32795" name="Line 13"/>
            <p:cNvSpPr>
              <a:spLocks noChangeShapeType="1"/>
            </p:cNvSpPr>
            <p:nvPr/>
          </p:nvSpPr>
          <p:spPr bwMode="auto">
            <a:xfrm flipV="1">
              <a:off x="6912" y="13248"/>
              <a:ext cx="0" cy="432"/>
            </a:xfrm>
            <a:prstGeom prst="line">
              <a:avLst/>
            </a:prstGeom>
            <a:noFill/>
            <a:ln w="9525">
              <a:solidFill>
                <a:srgbClr val="000000"/>
              </a:solidFill>
              <a:round/>
              <a:headEnd/>
              <a:tailEnd type="triangle" w="med" len="med"/>
            </a:ln>
          </p:spPr>
          <p:txBody>
            <a:bodyPr/>
            <a:lstStyle/>
            <a:p>
              <a:endParaRPr lang="es-AR"/>
            </a:p>
          </p:txBody>
        </p:sp>
      </p:grpSp>
      <p:grpSp>
        <p:nvGrpSpPr>
          <p:cNvPr id="32773" name="Group 14"/>
          <p:cNvGrpSpPr>
            <a:grpSpLocks/>
          </p:cNvGrpSpPr>
          <p:nvPr/>
        </p:nvGrpSpPr>
        <p:grpSpPr bwMode="auto">
          <a:xfrm flipV="1">
            <a:off x="793304" y="4800600"/>
            <a:ext cx="5638800" cy="1371600"/>
            <a:chOff x="2304" y="13248"/>
            <a:chExt cx="4608" cy="1584"/>
          </a:xfrm>
        </p:grpSpPr>
        <p:sp>
          <p:nvSpPr>
            <p:cNvPr id="32784" name="Line 15"/>
            <p:cNvSpPr>
              <a:spLocks noChangeShapeType="1"/>
            </p:cNvSpPr>
            <p:nvPr/>
          </p:nvSpPr>
          <p:spPr bwMode="auto">
            <a:xfrm>
              <a:off x="2304" y="13680"/>
              <a:ext cx="4608" cy="0"/>
            </a:xfrm>
            <a:prstGeom prst="line">
              <a:avLst/>
            </a:prstGeom>
            <a:noFill/>
            <a:ln w="9525">
              <a:solidFill>
                <a:srgbClr val="000000"/>
              </a:solidFill>
              <a:round/>
              <a:headEnd/>
              <a:tailEnd/>
            </a:ln>
          </p:spPr>
          <p:txBody>
            <a:bodyPr/>
            <a:lstStyle/>
            <a:p>
              <a:endParaRPr lang="es-AR"/>
            </a:p>
          </p:txBody>
        </p:sp>
        <p:sp>
          <p:nvSpPr>
            <p:cNvPr id="32785" name="Line 16"/>
            <p:cNvSpPr>
              <a:spLocks noChangeShapeType="1"/>
            </p:cNvSpPr>
            <p:nvPr/>
          </p:nvSpPr>
          <p:spPr bwMode="auto">
            <a:xfrm>
              <a:off x="2304" y="13680"/>
              <a:ext cx="0" cy="1152"/>
            </a:xfrm>
            <a:prstGeom prst="line">
              <a:avLst/>
            </a:prstGeom>
            <a:noFill/>
            <a:ln w="9525">
              <a:solidFill>
                <a:srgbClr val="000000"/>
              </a:solidFill>
              <a:round/>
              <a:headEnd/>
              <a:tailEnd type="triangle" w="med" len="med"/>
            </a:ln>
          </p:spPr>
          <p:txBody>
            <a:bodyPr/>
            <a:lstStyle/>
            <a:p>
              <a:endParaRPr lang="es-AR"/>
            </a:p>
          </p:txBody>
        </p:sp>
        <p:sp>
          <p:nvSpPr>
            <p:cNvPr id="32786" name="Line 17"/>
            <p:cNvSpPr>
              <a:spLocks noChangeShapeType="1"/>
            </p:cNvSpPr>
            <p:nvPr/>
          </p:nvSpPr>
          <p:spPr bwMode="auto">
            <a:xfrm flipV="1">
              <a:off x="3456" y="13248"/>
              <a:ext cx="0" cy="432"/>
            </a:xfrm>
            <a:prstGeom prst="line">
              <a:avLst/>
            </a:prstGeom>
            <a:noFill/>
            <a:ln w="9525">
              <a:solidFill>
                <a:srgbClr val="000000"/>
              </a:solidFill>
              <a:round/>
              <a:headEnd/>
              <a:tailEnd type="triangle" w="med" len="med"/>
            </a:ln>
          </p:spPr>
          <p:txBody>
            <a:bodyPr/>
            <a:lstStyle/>
            <a:p>
              <a:endParaRPr lang="es-AR"/>
            </a:p>
          </p:txBody>
        </p:sp>
        <p:sp>
          <p:nvSpPr>
            <p:cNvPr id="32787" name="Line 18"/>
            <p:cNvSpPr>
              <a:spLocks noChangeShapeType="1"/>
            </p:cNvSpPr>
            <p:nvPr/>
          </p:nvSpPr>
          <p:spPr bwMode="auto">
            <a:xfrm flipV="1">
              <a:off x="4608" y="13248"/>
              <a:ext cx="0" cy="432"/>
            </a:xfrm>
            <a:prstGeom prst="line">
              <a:avLst/>
            </a:prstGeom>
            <a:noFill/>
            <a:ln w="9525">
              <a:solidFill>
                <a:srgbClr val="000000"/>
              </a:solidFill>
              <a:round/>
              <a:headEnd/>
              <a:tailEnd type="triangle" w="med" len="med"/>
            </a:ln>
          </p:spPr>
          <p:txBody>
            <a:bodyPr/>
            <a:lstStyle/>
            <a:p>
              <a:endParaRPr lang="es-AR"/>
            </a:p>
          </p:txBody>
        </p:sp>
        <p:sp>
          <p:nvSpPr>
            <p:cNvPr id="32788" name="Line 19"/>
            <p:cNvSpPr>
              <a:spLocks noChangeShapeType="1"/>
            </p:cNvSpPr>
            <p:nvPr/>
          </p:nvSpPr>
          <p:spPr bwMode="auto">
            <a:xfrm flipV="1">
              <a:off x="5760" y="13248"/>
              <a:ext cx="0" cy="432"/>
            </a:xfrm>
            <a:prstGeom prst="line">
              <a:avLst/>
            </a:prstGeom>
            <a:noFill/>
            <a:ln w="9525">
              <a:solidFill>
                <a:srgbClr val="000000"/>
              </a:solidFill>
              <a:round/>
              <a:headEnd/>
              <a:tailEnd type="triangle" w="med" len="med"/>
            </a:ln>
          </p:spPr>
          <p:txBody>
            <a:bodyPr/>
            <a:lstStyle/>
            <a:p>
              <a:endParaRPr lang="es-AR"/>
            </a:p>
          </p:txBody>
        </p:sp>
        <p:sp>
          <p:nvSpPr>
            <p:cNvPr id="32789" name="Line 20"/>
            <p:cNvSpPr>
              <a:spLocks noChangeShapeType="1"/>
            </p:cNvSpPr>
            <p:nvPr/>
          </p:nvSpPr>
          <p:spPr bwMode="auto">
            <a:xfrm flipV="1">
              <a:off x="6912" y="13248"/>
              <a:ext cx="0" cy="432"/>
            </a:xfrm>
            <a:prstGeom prst="line">
              <a:avLst/>
            </a:prstGeom>
            <a:noFill/>
            <a:ln w="9525">
              <a:solidFill>
                <a:srgbClr val="000000"/>
              </a:solidFill>
              <a:round/>
              <a:headEnd/>
              <a:tailEnd type="triangle" w="med" len="med"/>
            </a:ln>
          </p:spPr>
          <p:txBody>
            <a:bodyPr/>
            <a:lstStyle/>
            <a:p>
              <a:endParaRPr lang="es-AR"/>
            </a:p>
          </p:txBody>
        </p:sp>
      </p:grpSp>
      <p:sp>
        <p:nvSpPr>
          <p:cNvPr id="32774" name="Text Box 23"/>
          <p:cNvSpPr txBox="1">
            <a:spLocks noChangeArrowheads="1"/>
          </p:cNvSpPr>
          <p:nvPr/>
        </p:nvSpPr>
        <p:spPr bwMode="auto">
          <a:xfrm>
            <a:off x="467544" y="3313113"/>
            <a:ext cx="641350" cy="366712"/>
          </a:xfrm>
          <a:prstGeom prst="rect">
            <a:avLst/>
          </a:prstGeom>
          <a:noFill/>
          <a:ln w="9525">
            <a:noFill/>
            <a:miter lim="800000"/>
            <a:headEnd/>
            <a:tailEnd/>
          </a:ln>
        </p:spPr>
        <p:txBody>
          <a:bodyPr wrap="none">
            <a:spAutoFit/>
          </a:bodyPr>
          <a:lstStyle/>
          <a:p>
            <a:r>
              <a:rPr lang="es-ES_tradnl" sz="1800" b="1">
                <a:latin typeface="Arial" charset="0"/>
              </a:rPr>
              <a:t>-100</a:t>
            </a:r>
            <a:endParaRPr lang="es-ES_tradnl"/>
          </a:p>
        </p:txBody>
      </p:sp>
      <p:sp>
        <p:nvSpPr>
          <p:cNvPr id="32775" name="Text Box 24"/>
          <p:cNvSpPr txBox="1">
            <a:spLocks noChangeArrowheads="1"/>
          </p:cNvSpPr>
          <p:nvPr/>
        </p:nvSpPr>
        <p:spPr bwMode="auto">
          <a:xfrm>
            <a:off x="107504" y="5043488"/>
            <a:ext cx="698500" cy="366712"/>
          </a:xfrm>
          <a:prstGeom prst="rect">
            <a:avLst/>
          </a:prstGeom>
          <a:noFill/>
          <a:ln w="9525">
            <a:noFill/>
            <a:miter lim="800000"/>
            <a:headEnd/>
            <a:tailEnd/>
          </a:ln>
        </p:spPr>
        <p:txBody>
          <a:bodyPr wrap="none">
            <a:spAutoFit/>
          </a:bodyPr>
          <a:lstStyle/>
          <a:p>
            <a:r>
              <a:rPr lang="es-ES_tradnl" sz="1800" b="1">
                <a:latin typeface="Arial" charset="0"/>
              </a:rPr>
              <a:t>+100</a:t>
            </a:r>
            <a:endParaRPr lang="es-ES_tradnl"/>
          </a:p>
        </p:txBody>
      </p:sp>
      <p:sp>
        <p:nvSpPr>
          <p:cNvPr id="32776" name="Text Box 25"/>
          <p:cNvSpPr txBox="1">
            <a:spLocks noChangeArrowheads="1"/>
          </p:cNvSpPr>
          <p:nvPr/>
        </p:nvSpPr>
        <p:spPr bwMode="auto">
          <a:xfrm>
            <a:off x="1747069" y="2376488"/>
            <a:ext cx="571500" cy="366712"/>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77" name="Text Box 26"/>
          <p:cNvSpPr txBox="1">
            <a:spLocks noChangeArrowheads="1"/>
          </p:cNvSpPr>
          <p:nvPr/>
        </p:nvSpPr>
        <p:spPr bwMode="auto">
          <a:xfrm>
            <a:off x="3188519" y="2362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78" name="Text Box 27"/>
          <p:cNvSpPr txBox="1">
            <a:spLocks noChangeArrowheads="1"/>
          </p:cNvSpPr>
          <p:nvPr/>
        </p:nvSpPr>
        <p:spPr bwMode="auto">
          <a:xfrm>
            <a:off x="4636319" y="2362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79" name="Text Box 28"/>
          <p:cNvSpPr txBox="1">
            <a:spLocks noChangeArrowheads="1"/>
          </p:cNvSpPr>
          <p:nvPr/>
        </p:nvSpPr>
        <p:spPr bwMode="auto">
          <a:xfrm>
            <a:off x="5969819" y="2362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80" name="Text Box 29"/>
          <p:cNvSpPr txBox="1">
            <a:spLocks noChangeArrowheads="1"/>
          </p:cNvSpPr>
          <p:nvPr/>
        </p:nvSpPr>
        <p:spPr bwMode="auto">
          <a:xfrm>
            <a:off x="1402904" y="5957888"/>
            <a:ext cx="514350" cy="366712"/>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81" name="Text Box 30"/>
          <p:cNvSpPr txBox="1">
            <a:spLocks noChangeArrowheads="1"/>
          </p:cNvSpPr>
          <p:nvPr/>
        </p:nvSpPr>
        <p:spPr bwMode="auto">
          <a:xfrm>
            <a:off x="2844354" y="5943600"/>
            <a:ext cx="51435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82" name="Text Box 31"/>
          <p:cNvSpPr txBox="1">
            <a:spLocks noChangeArrowheads="1"/>
          </p:cNvSpPr>
          <p:nvPr/>
        </p:nvSpPr>
        <p:spPr bwMode="auto">
          <a:xfrm>
            <a:off x="4292154" y="5943600"/>
            <a:ext cx="51435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32783" name="Text Box 32"/>
          <p:cNvSpPr txBox="1">
            <a:spLocks noChangeArrowheads="1"/>
          </p:cNvSpPr>
          <p:nvPr/>
        </p:nvSpPr>
        <p:spPr bwMode="auto">
          <a:xfrm>
            <a:off x="5625654" y="5943600"/>
            <a:ext cx="51435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s-ES_tradnl" sz="2800"/>
              <a:t>Valor Actual</a:t>
            </a:r>
          </a:p>
        </p:txBody>
      </p:sp>
      <p:sp>
        <p:nvSpPr>
          <p:cNvPr id="21532" name="Rectangle 28"/>
          <p:cNvSpPr>
            <a:spLocks noGrp="1" noChangeArrowheads="1"/>
          </p:cNvSpPr>
          <p:nvPr>
            <p:ph idx="1"/>
          </p:nvPr>
        </p:nvSpPr>
        <p:spPr>
          <a:xfrm>
            <a:off x="395536" y="1488613"/>
            <a:ext cx="6912768" cy="5180747"/>
          </a:xfrm>
        </p:spPr>
        <p:txBody>
          <a:bodyPr>
            <a:normAutofit fontScale="77500" lnSpcReduction="20000"/>
          </a:bodyPr>
          <a:lstStyle/>
          <a:p>
            <a:pPr>
              <a:buFont typeface="Wingdings" pitchFamily="2" charset="2"/>
              <a:buChar char="n"/>
              <a:defRPr/>
            </a:pPr>
            <a:r>
              <a:rPr lang="es-EC" sz="2900" dirty="0"/>
              <a:t>No se puede comparar dinero en distintos puntos porque su valor es distinto en cada punto.</a:t>
            </a:r>
          </a:p>
          <a:p>
            <a:pPr>
              <a:buFont typeface="Wingdings" pitchFamily="2" charset="2"/>
              <a:buChar char="n"/>
              <a:defRPr/>
            </a:pPr>
            <a:r>
              <a:rPr lang="es-EC" sz="2900" dirty="0"/>
              <a:t>Se usa</a:t>
            </a:r>
          </a:p>
          <a:p>
            <a:pPr lvl="1">
              <a:buFont typeface="Wingdings" pitchFamily="2" charset="2"/>
              <a:buChar char="u"/>
              <a:defRPr/>
            </a:pPr>
            <a:r>
              <a:rPr lang="es-EC" sz="2600" dirty="0"/>
              <a:t>El concepto de </a:t>
            </a:r>
            <a:r>
              <a:rPr lang="es-EC" sz="2600" b="1" dirty="0"/>
              <a:t>“equivalencia”.</a:t>
            </a:r>
            <a:endParaRPr lang="es-EC" sz="2600" dirty="0"/>
          </a:p>
          <a:p>
            <a:pPr lvl="1">
              <a:buFont typeface="Wingdings" pitchFamily="2" charset="2"/>
              <a:buChar char="u"/>
              <a:defRPr/>
            </a:pPr>
            <a:r>
              <a:rPr lang="es-EC" sz="2600" dirty="0"/>
              <a:t>Convertir todos los futuros ingresos y egresos a unidades presentes.</a:t>
            </a:r>
          </a:p>
          <a:p>
            <a:pPr>
              <a:buFont typeface="Wingdings" pitchFamily="2" charset="2"/>
              <a:buChar char="n"/>
              <a:defRPr/>
            </a:pPr>
            <a:r>
              <a:rPr lang="es-EC" sz="2900" dirty="0"/>
              <a:t>Esto se conoce como </a:t>
            </a:r>
            <a:r>
              <a:rPr lang="es-EC" sz="2900" b="1" dirty="0"/>
              <a:t>“Valor Actual”</a:t>
            </a:r>
            <a:r>
              <a:rPr lang="es-EC" sz="2900" dirty="0"/>
              <a:t> o </a:t>
            </a:r>
            <a:r>
              <a:rPr lang="es-EC" sz="2900" b="1" dirty="0"/>
              <a:t>“Valor Presente” </a:t>
            </a:r>
            <a:endParaRPr lang="es-EC" sz="2900" dirty="0"/>
          </a:p>
          <a:p>
            <a:pPr>
              <a:buFont typeface="Wingdings" pitchFamily="2" charset="2"/>
              <a:buChar char="n"/>
              <a:defRPr/>
            </a:pPr>
            <a:r>
              <a:rPr lang="es-EC" sz="2900" dirty="0"/>
              <a:t>Valor Actual (VA) </a:t>
            </a:r>
            <a:r>
              <a:rPr lang="es-EC" sz="2900" dirty="0">
                <a:ea typeface="MS Gothic" pitchFamily="49" charset="-128"/>
              </a:rPr>
              <a:t>⇒ </a:t>
            </a:r>
            <a:r>
              <a:rPr lang="es-EC" sz="2900" dirty="0"/>
              <a:t>multiplicando el pago futuro por un </a:t>
            </a:r>
            <a:r>
              <a:rPr lang="es-EC" sz="2900" b="1" dirty="0"/>
              <a:t>“Factor de Descuento”</a:t>
            </a:r>
            <a:r>
              <a:rPr lang="es-EC" sz="2900" dirty="0"/>
              <a:t> despejado de la fórmula del interés compuesto:</a:t>
            </a:r>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lvl="1">
              <a:buFont typeface="Wingdings" pitchFamily="2" charset="2"/>
              <a:buChar char="u"/>
              <a:defRPr/>
            </a:pPr>
            <a:endParaRPr lang="es-EC" sz="1600" b="1" i="1" dirty="0"/>
          </a:p>
          <a:p>
            <a:pPr lvl="1">
              <a:buFont typeface="Wingdings" pitchFamily="2" charset="2"/>
              <a:buChar char="u"/>
              <a:defRPr/>
            </a:pPr>
            <a:r>
              <a:rPr lang="es-EC" sz="1600" b="1" i="1" dirty="0"/>
              <a:t>r</a:t>
            </a:r>
            <a:r>
              <a:rPr lang="es-EC" sz="1600" dirty="0"/>
              <a:t> = Costo de Oportunidad o Tasa de Descuento</a:t>
            </a:r>
          </a:p>
        </p:txBody>
      </p:sp>
      <p:graphicFrame>
        <p:nvGraphicFramePr>
          <p:cNvPr id="5122" name="Object 2"/>
          <p:cNvGraphicFramePr>
            <a:graphicFrameLocks noChangeAspect="1"/>
          </p:cNvGraphicFramePr>
          <p:nvPr>
            <p:extLst>
              <p:ext uri="{D42A27DB-BD31-4B8C-83A1-F6EECF244321}">
                <p14:modId xmlns:p14="http://schemas.microsoft.com/office/powerpoint/2010/main" val="106113665"/>
              </p:ext>
            </p:extLst>
          </p:nvPr>
        </p:nvGraphicFramePr>
        <p:xfrm>
          <a:off x="2051720" y="5229200"/>
          <a:ext cx="3810000" cy="982662"/>
        </p:xfrm>
        <a:graphic>
          <a:graphicData uri="http://schemas.openxmlformats.org/presentationml/2006/ole">
            <mc:AlternateContent xmlns:mc="http://schemas.openxmlformats.org/markup-compatibility/2006">
              <mc:Choice xmlns:v="urn:schemas-microsoft-com:vml" Requires="v">
                <p:oleObj name="Equation" r:id="rId2" imgW="1625400" imgH="419040" progId="Equation.3">
                  <p:embed/>
                </p:oleObj>
              </mc:Choice>
              <mc:Fallback>
                <p:oleObj name="Equation" r:id="rId2" imgW="1625400" imgH="419040" progId="Equation.3">
                  <p:embed/>
                  <p:pic>
                    <p:nvPicPr>
                      <p:cNvPr id="51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229200"/>
                        <a:ext cx="381000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556792"/>
            <a:ext cx="6604216" cy="1569660"/>
          </a:xfrm>
        </p:spPr>
        <p:txBody>
          <a:bodyPr/>
          <a:lstStyle/>
          <a:p>
            <a:pPr algn="ctr"/>
            <a:r>
              <a:rPr lang="es-AR" sz="4800" b="1" dirty="0">
                <a:latin typeface="Tekton" pitchFamily="34" charset="0"/>
              </a:rPr>
              <a:t>Introducción al Planeamiento Estratégico</a:t>
            </a:r>
            <a:endParaRPr lang="es-ES" sz="4800" b="1" dirty="0">
              <a:latin typeface="Tekton" pitchFamily="34" charset="0"/>
            </a:endParaRPr>
          </a:p>
        </p:txBody>
      </p:sp>
      <p:sp>
        <p:nvSpPr>
          <p:cNvPr id="2051" name="Rectangle 3"/>
          <p:cNvSpPr>
            <a:spLocks noGrp="1" noChangeArrowheads="1"/>
          </p:cNvSpPr>
          <p:nvPr>
            <p:ph type="subTitle" idx="1"/>
          </p:nvPr>
        </p:nvSpPr>
        <p:spPr>
          <a:xfrm>
            <a:off x="1166813" y="3886200"/>
            <a:ext cx="5976955" cy="1752600"/>
          </a:xfrm>
        </p:spPr>
        <p:txBody>
          <a:bodyPr/>
          <a:lstStyle/>
          <a:p>
            <a:r>
              <a:rPr lang="es-AR" sz="2800" dirty="0"/>
              <a:t>Apuntes de Clase</a:t>
            </a:r>
          </a:p>
          <a:p>
            <a:r>
              <a:rPr lang="es-AR" sz="2800" dirty="0"/>
              <a:t>Cátedra Economía. Minas y Química</a:t>
            </a:r>
          </a:p>
          <a:p>
            <a:r>
              <a:rPr lang="es-AR" sz="2800" dirty="0"/>
              <a:t> Facultad de Ingeniería. </a:t>
            </a:r>
            <a:r>
              <a:rPr lang="es-AR" sz="2800" dirty="0" err="1"/>
              <a:t>U.N.Ju</a:t>
            </a:r>
            <a:endParaRPr lang="es-ES" sz="2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42674" y="319553"/>
            <a:ext cx="6366408" cy="1143000"/>
          </a:xfrm>
        </p:spPr>
        <p:txBody>
          <a:bodyPr/>
          <a:lstStyle/>
          <a:p>
            <a:pPr algn="ctr"/>
            <a:r>
              <a:rPr lang="es-ES_tradnl" sz="2800" dirty="0"/>
              <a:t>Flujo de Caja Descontado</a:t>
            </a:r>
          </a:p>
        </p:txBody>
      </p:sp>
      <p:sp>
        <p:nvSpPr>
          <p:cNvPr id="22534" name="Rectangle 6"/>
          <p:cNvSpPr>
            <a:spLocks noGrp="1" noChangeArrowheads="1"/>
          </p:cNvSpPr>
          <p:nvPr>
            <p:ph sz="half" idx="1"/>
          </p:nvPr>
        </p:nvSpPr>
        <p:spPr>
          <a:xfrm>
            <a:off x="369615" y="862292"/>
            <a:ext cx="4013200" cy="2686050"/>
          </a:xfrm>
        </p:spPr>
        <p:txBody>
          <a:bodyPr/>
          <a:lstStyle/>
          <a:p>
            <a:pPr>
              <a:buFont typeface="Wingdings" pitchFamily="2" charset="2"/>
              <a:buChar char="n"/>
              <a:defRPr/>
            </a:pPr>
            <a:r>
              <a:rPr lang="es-ES_tradnl" sz="2400" dirty="0"/>
              <a:t>Considerando</a:t>
            </a:r>
            <a:endParaRPr lang="es-ES_tradnl" sz="2000" dirty="0"/>
          </a:p>
          <a:p>
            <a:pPr lvl="1">
              <a:buFont typeface="Wingdings" pitchFamily="2" charset="2"/>
              <a:buChar char="u"/>
              <a:defRPr/>
            </a:pPr>
            <a:r>
              <a:rPr lang="es-ES_tradnl" sz="2000" b="1" i="1" dirty="0"/>
              <a:t>r</a:t>
            </a:r>
            <a:r>
              <a:rPr lang="es-ES_tradnl" sz="2000" b="1" dirty="0"/>
              <a:t>  = 12%</a:t>
            </a:r>
            <a:endParaRPr lang="es-ES_tradnl" sz="1800" dirty="0"/>
          </a:p>
          <a:p>
            <a:pPr>
              <a:buFont typeface="Wingdings" pitchFamily="2" charset="2"/>
              <a:buChar char="n"/>
              <a:defRPr/>
            </a:pPr>
            <a:r>
              <a:rPr lang="es-ES_tradnl" sz="2000" dirty="0"/>
              <a:t>Año 0:</a:t>
            </a:r>
          </a:p>
          <a:p>
            <a:pPr lvl="1">
              <a:buFont typeface="Wingdings" pitchFamily="2" charset="2"/>
              <a:buChar char="u"/>
              <a:defRPr/>
            </a:pPr>
            <a:r>
              <a:rPr lang="es-EC" sz="1800" dirty="0"/>
              <a:t>-100/(1+0.12)</a:t>
            </a:r>
            <a:r>
              <a:rPr lang="es-EC" sz="1800" baseline="30000" dirty="0"/>
              <a:t>0</a:t>
            </a:r>
            <a:r>
              <a:rPr lang="es-EC" sz="1800" dirty="0"/>
              <a:t> =</a:t>
            </a:r>
            <a:r>
              <a:rPr lang="es-EC" sz="1800" b="1" dirty="0"/>
              <a:t>-100</a:t>
            </a:r>
            <a:r>
              <a:rPr lang="es-EC" sz="1800" dirty="0"/>
              <a:t> </a:t>
            </a:r>
          </a:p>
          <a:p>
            <a:pPr>
              <a:buFont typeface="Wingdings" pitchFamily="2" charset="2"/>
              <a:buChar char="n"/>
              <a:defRPr/>
            </a:pPr>
            <a:r>
              <a:rPr lang="es-ES_tradnl" sz="2000" dirty="0"/>
              <a:t>Año 1:</a:t>
            </a:r>
          </a:p>
          <a:p>
            <a:pPr lvl="1">
              <a:buFont typeface="Wingdings" pitchFamily="2" charset="2"/>
              <a:buChar char="u"/>
              <a:defRPr/>
            </a:pPr>
            <a:r>
              <a:rPr lang="es-EC" sz="1800" dirty="0"/>
              <a:t>+30/(1+0.12)</a:t>
            </a:r>
            <a:r>
              <a:rPr lang="es-EC" sz="1800" baseline="30000" dirty="0"/>
              <a:t>1</a:t>
            </a:r>
            <a:r>
              <a:rPr lang="es-EC" sz="1800" dirty="0"/>
              <a:t> =</a:t>
            </a:r>
            <a:r>
              <a:rPr lang="es-EC" sz="1800" b="1" dirty="0"/>
              <a:t>+26.8</a:t>
            </a:r>
            <a:endParaRPr lang="es-ES_tradnl" sz="1800" dirty="0"/>
          </a:p>
          <a:p>
            <a:pPr>
              <a:buFont typeface="Wingdings" pitchFamily="2" charset="2"/>
              <a:buChar char="n"/>
              <a:defRPr/>
            </a:pPr>
            <a:endParaRPr lang="es-ES_tradnl" dirty="0"/>
          </a:p>
        </p:txBody>
      </p:sp>
      <p:sp>
        <p:nvSpPr>
          <p:cNvPr id="22535" name="Rectangle 7"/>
          <p:cNvSpPr>
            <a:spLocks noGrp="1" noChangeArrowheads="1"/>
          </p:cNvSpPr>
          <p:nvPr>
            <p:ph sz="half" idx="2"/>
          </p:nvPr>
        </p:nvSpPr>
        <p:spPr>
          <a:xfrm>
            <a:off x="4468540" y="907421"/>
            <a:ext cx="4013200" cy="2686050"/>
          </a:xfrm>
        </p:spPr>
        <p:txBody>
          <a:bodyPr/>
          <a:lstStyle/>
          <a:p>
            <a:pPr>
              <a:buFont typeface="Wingdings" pitchFamily="2" charset="2"/>
              <a:buChar char="n"/>
              <a:defRPr/>
            </a:pPr>
            <a:r>
              <a:rPr lang="es-ES_tradnl" sz="2000" dirty="0"/>
              <a:t>Año 2:</a:t>
            </a:r>
          </a:p>
          <a:p>
            <a:pPr lvl="1">
              <a:buFont typeface="Wingdings" pitchFamily="2" charset="2"/>
              <a:buChar char="u"/>
              <a:defRPr/>
            </a:pPr>
            <a:r>
              <a:rPr lang="es-EC" sz="1800" dirty="0"/>
              <a:t>+30/(1+0.12)</a:t>
            </a:r>
            <a:r>
              <a:rPr lang="es-EC" sz="1800" baseline="30000" dirty="0"/>
              <a:t>2</a:t>
            </a:r>
            <a:r>
              <a:rPr lang="es-EC" sz="1800" dirty="0"/>
              <a:t> =</a:t>
            </a:r>
            <a:r>
              <a:rPr lang="es-EC" sz="1800" b="1" dirty="0"/>
              <a:t>+23.9</a:t>
            </a:r>
            <a:endParaRPr lang="es-ES_tradnl" sz="1800" dirty="0"/>
          </a:p>
          <a:p>
            <a:pPr>
              <a:buFont typeface="Wingdings" pitchFamily="2" charset="2"/>
              <a:buChar char="n"/>
              <a:defRPr/>
            </a:pPr>
            <a:r>
              <a:rPr lang="es-ES_tradnl" sz="2000" dirty="0"/>
              <a:t>Año 3:</a:t>
            </a:r>
          </a:p>
          <a:p>
            <a:pPr lvl="1">
              <a:buFont typeface="Wingdings" pitchFamily="2" charset="2"/>
              <a:buChar char="u"/>
              <a:defRPr/>
            </a:pPr>
            <a:r>
              <a:rPr lang="es-EC" sz="1800" dirty="0"/>
              <a:t>+30/(1+0.12)</a:t>
            </a:r>
            <a:r>
              <a:rPr lang="es-EC" sz="1800" baseline="30000" dirty="0"/>
              <a:t>3</a:t>
            </a:r>
            <a:r>
              <a:rPr lang="es-EC" sz="1800" dirty="0"/>
              <a:t> =</a:t>
            </a:r>
            <a:r>
              <a:rPr lang="es-EC" sz="1800" b="1" dirty="0"/>
              <a:t>+21.4</a:t>
            </a:r>
            <a:endParaRPr lang="es-ES_tradnl" sz="1800" dirty="0"/>
          </a:p>
          <a:p>
            <a:pPr>
              <a:buFont typeface="Wingdings" pitchFamily="2" charset="2"/>
              <a:buChar char="n"/>
              <a:defRPr/>
            </a:pPr>
            <a:r>
              <a:rPr lang="es-ES_tradnl" sz="2000" dirty="0"/>
              <a:t>Año 4:</a:t>
            </a:r>
          </a:p>
          <a:p>
            <a:pPr lvl="1">
              <a:buFont typeface="Wingdings" pitchFamily="2" charset="2"/>
              <a:buChar char="u"/>
              <a:defRPr/>
            </a:pPr>
            <a:r>
              <a:rPr lang="es-EC" sz="1800" dirty="0"/>
              <a:t>+30/(1+0.12)</a:t>
            </a:r>
            <a:r>
              <a:rPr lang="es-EC" sz="1800" baseline="30000" dirty="0"/>
              <a:t>4</a:t>
            </a:r>
            <a:r>
              <a:rPr lang="es-EC" sz="1800" dirty="0"/>
              <a:t> =</a:t>
            </a:r>
            <a:r>
              <a:rPr lang="es-EC" sz="1800" b="1" dirty="0"/>
              <a:t>+19.1</a:t>
            </a:r>
            <a:endParaRPr lang="es-ES_tradnl" dirty="0"/>
          </a:p>
        </p:txBody>
      </p:sp>
      <p:graphicFrame>
        <p:nvGraphicFramePr>
          <p:cNvPr id="6146" name="Object 2"/>
          <p:cNvGraphicFramePr>
            <a:graphicFrameLocks noGrp="1" noChangeAspect="1"/>
          </p:cNvGraphicFramePr>
          <p:nvPr>
            <p:ph type="tbl" idx="4294967295"/>
            <p:extLst>
              <p:ext uri="{D42A27DB-BD31-4B8C-83A1-F6EECF244321}">
                <p14:modId xmlns:p14="http://schemas.microsoft.com/office/powerpoint/2010/main" val="4062809917"/>
              </p:ext>
            </p:extLst>
          </p:nvPr>
        </p:nvGraphicFramePr>
        <p:xfrm>
          <a:off x="369614" y="5455280"/>
          <a:ext cx="6637657" cy="1763382"/>
        </p:xfrm>
        <a:graphic>
          <a:graphicData uri="http://schemas.openxmlformats.org/presentationml/2006/ole">
            <mc:AlternateContent xmlns:mc="http://schemas.openxmlformats.org/markup-compatibility/2006">
              <mc:Choice xmlns:v="urn:schemas-microsoft-com:vml" Requires="v">
                <p:oleObj name="Document" r:id="rId2" imgW="8299440" imgH="2008800" progId="Word.Document.8">
                  <p:embed/>
                </p:oleObj>
              </mc:Choice>
              <mc:Fallback>
                <p:oleObj name="Document" r:id="rId2" imgW="8299440" imgH="2008800" progId="Word.Document.8">
                  <p:embed/>
                  <p:pic>
                    <p:nvPicPr>
                      <p:cNvPr id="61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14" y="5455280"/>
                        <a:ext cx="6637657" cy="1763382"/>
                      </a:xfrm>
                      <a:prstGeom prst="rect">
                        <a:avLst/>
                      </a:prstGeom>
                      <a:noFill/>
                    </p:spPr>
                  </p:pic>
                </p:oleObj>
              </mc:Fallback>
            </mc:AlternateContent>
          </a:graphicData>
        </a:graphic>
      </p:graphicFrame>
      <p:grpSp>
        <p:nvGrpSpPr>
          <p:cNvPr id="2" name="Group 7">
            <a:extLst>
              <a:ext uri="{FF2B5EF4-FFF2-40B4-BE49-F238E27FC236}">
                <a16:creationId xmlns:a16="http://schemas.microsoft.com/office/drawing/2014/main" id="{E63A1E13-8AF9-8A8A-CF1C-0462503BBF95}"/>
              </a:ext>
            </a:extLst>
          </p:cNvPr>
          <p:cNvGrpSpPr>
            <a:grpSpLocks/>
          </p:cNvGrpSpPr>
          <p:nvPr/>
        </p:nvGrpSpPr>
        <p:grpSpPr bwMode="auto">
          <a:xfrm>
            <a:off x="1597075" y="3705200"/>
            <a:ext cx="5410200" cy="1524000"/>
            <a:chOff x="2304" y="13248"/>
            <a:chExt cx="4608" cy="1584"/>
          </a:xfrm>
        </p:grpSpPr>
        <p:sp>
          <p:nvSpPr>
            <p:cNvPr id="3" name="Line 8">
              <a:extLst>
                <a:ext uri="{FF2B5EF4-FFF2-40B4-BE49-F238E27FC236}">
                  <a16:creationId xmlns:a16="http://schemas.microsoft.com/office/drawing/2014/main" id="{0B4E5465-427D-A4EB-EE8A-107729AB12E4}"/>
                </a:ext>
              </a:extLst>
            </p:cNvPr>
            <p:cNvSpPr>
              <a:spLocks noChangeShapeType="1"/>
            </p:cNvSpPr>
            <p:nvPr/>
          </p:nvSpPr>
          <p:spPr bwMode="auto">
            <a:xfrm>
              <a:off x="2304" y="13680"/>
              <a:ext cx="4608" cy="0"/>
            </a:xfrm>
            <a:prstGeom prst="line">
              <a:avLst/>
            </a:prstGeom>
            <a:noFill/>
            <a:ln w="9525">
              <a:solidFill>
                <a:srgbClr val="000000"/>
              </a:solidFill>
              <a:round/>
              <a:headEnd/>
              <a:tailEnd/>
            </a:ln>
          </p:spPr>
          <p:txBody>
            <a:bodyPr/>
            <a:lstStyle/>
            <a:p>
              <a:endParaRPr lang="es-AR"/>
            </a:p>
          </p:txBody>
        </p:sp>
        <p:sp>
          <p:nvSpPr>
            <p:cNvPr id="4" name="Line 9">
              <a:extLst>
                <a:ext uri="{FF2B5EF4-FFF2-40B4-BE49-F238E27FC236}">
                  <a16:creationId xmlns:a16="http://schemas.microsoft.com/office/drawing/2014/main" id="{7791CD15-A274-20D7-818F-3D37AE528E23}"/>
                </a:ext>
              </a:extLst>
            </p:cNvPr>
            <p:cNvSpPr>
              <a:spLocks noChangeShapeType="1"/>
            </p:cNvSpPr>
            <p:nvPr/>
          </p:nvSpPr>
          <p:spPr bwMode="auto">
            <a:xfrm>
              <a:off x="2304" y="13680"/>
              <a:ext cx="0" cy="1152"/>
            </a:xfrm>
            <a:prstGeom prst="line">
              <a:avLst/>
            </a:prstGeom>
            <a:noFill/>
            <a:ln w="9525">
              <a:solidFill>
                <a:srgbClr val="000000"/>
              </a:solidFill>
              <a:round/>
              <a:headEnd/>
              <a:tailEnd type="triangle" w="med" len="med"/>
            </a:ln>
          </p:spPr>
          <p:txBody>
            <a:bodyPr/>
            <a:lstStyle/>
            <a:p>
              <a:endParaRPr lang="es-AR"/>
            </a:p>
          </p:txBody>
        </p:sp>
        <p:sp>
          <p:nvSpPr>
            <p:cNvPr id="5" name="Line 10">
              <a:extLst>
                <a:ext uri="{FF2B5EF4-FFF2-40B4-BE49-F238E27FC236}">
                  <a16:creationId xmlns:a16="http://schemas.microsoft.com/office/drawing/2014/main" id="{FA4C6015-23B0-2AF3-DDCF-5D7B41FD60BA}"/>
                </a:ext>
              </a:extLst>
            </p:cNvPr>
            <p:cNvSpPr>
              <a:spLocks noChangeShapeType="1"/>
            </p:cNvSpPr>
            <p:nvPr/>
          </p:nvSpPr>
          <p:spPr bwMode="auto">
            <a:xfrm flipV="1">
              <a:off x="3456" y="13248"/>
              <a:ext cx="0" cy="432"/>
            </a:xfrm>
            <a:prstGeom prst="line">
              <a:avLst/>
            </a:prstGeom>
            <a:noFill/>
            <a:ln w="9525">
              <a:solidFill>
                <a:srgbClr val="000000"/>
              </a:solidFill>
              <a:round/>
              <a:headEnd/>
              <a:tailEnd type="triangle" w="med" len="med"/>
            </a:ln>
          </p:spPr>
          <p:txBody>
            <a:bodyPr/>
            <a:lstStyle/>
            <a:p>
              <a:endParaRPr lang="es-AR"/>
            </a:p>
          </p:txBody>
        </p:sp>
        <p:sp>
          <p:nvSpPr>
            <p:cNvPr id="6" name="Line 11">
              <a:extLst>
                <a:ext uri="{FF2B5EF4-FFF2-40B4-BE49-F238E27FC236}">
                  <a16:creationId xmlns:a16="http://schemas.microsoft.com/office/drawing/2014/main" id="{479F86AE-9AF4-EB16-1626-74FC0C20E1AE}"/>
                </a:ext>
              </a:extLst>
            </p:cNvPr>
            <p:cNvSpPr>
              <a:spLocks noChangeShapeType="1"/>
            </p:cNvSpPr>
            <p:nvPr/>
          </p:nvSpPr>
          <p:spPr bwMode="auto">
            <a:xfrm flipV="1">
              <a:off x="4608" y="13248"/>
              <a:ext cx="0" cy="432"/>
            </a:xfrm>
            <a:prstGeom prst="line">
              <a:avLst/>
            </a:prstGeom>
            <a:noFill/>
            <a:ln w="9525">
              <a:solidFill>
                <a:srgbClr val="000000"/>
              </a:solidFill>
              <a:round/>
              <a:headEnd/>
              <a:tailEnd type="triangle" w="med" len="med"/>
            </a:ln>
          </p:spPr>
          <p:txBody>
            <a:bodyPr/>
            <a:lstStyle/>
            <a:p>
              <a:endParaRPr lang="es-AR"/>
            </a:p>
          </p:txBody>
        </p:sp>
        <p:sp>
          <p:nvSpPr>
            <p:cNvPr id="7" name="Line 12">
              <a:extLst>
                <a:ext uri="{FF2B5EF4-FFF2-40B4-BE49-F238E27FC236}">
                  <a16:creationId xmlns:a16="http://schemas.microsoft.com/office/drawing/2014/main" id="{F83A3A20-CD40-7C66-2103-76380A6A9FC0}"/>
                </a:ext>
              </a:extLst>
            </p:cNvPr>
            <p:cNvSpPr>
              <a:spLocks noChangeShapeType="1"/>
            </p:cNvSpPr>
            <p:nvPr/>
          </p:nvSpPr>
          <p:spPr bwMode="auto">
            <a:xfrm flipV="1">
              <a:off x="5760" y="13248"/>
              <a:ext cx="0" cy="432"/>
            </a:xfrm>
            <a:prstGeom prst="line">
              <a:avLst/>
            </a:prstGeom>
            <a:noFill/>
            <a:ln w="9525">
              <a:solidFill>
                <a:srgbClr val="000000"/>
              </a:solidFill>
              <a:round/>
              <a:headEnd/>
              <a:tailEnd type="triangle" w="med" len="med"/>
            </a:ln>
          </p:spPr>
          <p:txBody>
            <a:bodyPr/>
            <a:lstStyle/>
            <a:p>
              <a:endParaRPr lang="es-AR"/>
            </a:p>
          </p:txBody>
        </p:sp>
        <p:sp>
          <p:nvSpPr>
            <p:cNvPr id="8" name="Line 13">
              <a:extLst>
                <a:ext uri="{FF2B5EF4-FFF2-40B4-BE49-F238E27FC236}">
                  <a16:creationId xmlns:a16="http://schemas.microsoft.com/office/drawing/2014/main" id="{CCBD8008-3AFF-F951-1697-8A0E96080D9C}"/>
                </a:ext>
              </a:extLst>
            </p:cNvPr>
            <p:cNvSpPr>
              <a:spLocks noChangeShapeType="1"/>
            </p:cNvSpPr>
            <p:nvPr/>
          </p:nvSpPr>
          <p:spPr bwMode="auto">
            <a:xfrm flipV="1">
              <a:off x="6912" y="13248"/>
              <a:ext cx="0" cy="432"/>
            </a:xfrm>
            <a:prstGeom prst="line">
              <a:avLst/>
            </a:prstGeom>
            <a:noFill/>
            <a:ln w="9525">
              <a:solidFill>
                <a:srgbClr val="000000"/>
              </a:solidFill>
              <a:round/>
              <a:headEnd/>
              <a:tailEnd type="triangle" w="med" len="med"/>
            </a:ln>
          </p:spPr>
          <p:txBody>
            <a:bodyPr/>
            <a:lstStyle/>
            <a:p>
              <a:endParaRPr lang="es-AR"/>
            </a:p>
          </p:txBody>
        </p:sp>
      </p:grpSp>
      <p:sp>
        <p:nvSpPr>
          <p:cNvPr id="9" name="Text Box 23">
            <a:extLst>
              <a:ext uri="{FF2B5EF4-FFF2-40B4-BE49-F238E27FC236}">
                <a16:creationId xmlns:a16="http://schemas.microsoft.com/office/drawing/2014/main" id="{4F08BD12-D0E3-F5FA-1A85-B9EEC9B15D86}"/>
              </a:ext>
            </a:extLst>
          </p:cNvPr>
          <p:cNvSpPr txBox="1">
            <a:spLocks noChangeArrowheads="1"/>
          </p:cNvSpPr>
          <p:nvPr/>
        </p:nvSpPr>
        <p:spPr bwMode="auto">
          <a:xfrm>
            <a:off x="971600" y="4656113"/>
            <a:ext cx="641350" cy="366712"/>
          </a:xfrm>
          <a:prstGeom prst="rect">
            <a:avLst/>
          </a:prstGeom>
          <a:noFill/>
          <a:ln w="9525">
            <a:noFill/>
            <a:miter lim="800000"/>
            <a:headEnd/>
            <a:tailEnd/>
          </a:ln>
        </p:spPr>
        <p:txBody>
          <a:bodyPr wrap="none">
            <a:spAutoFit/>
          </a:bodyPr>
          <a:lstStyle/>
          <a:p>
            <a:r>
              <a:rPr lang="es-ES_tradnl" sz="1800" b="1">
                <a:latin typeface="Arial" charset="0"/>
              </a:rPr>
              <a:t>-100</a:t>
            </a:r>
            <a:endParaRPr lang="es-ES_tradnl"/>
          </a:p>
        </p:txBody>
      </p:sp>
      <p:sp>
        <p:nvSpPr>
          <p:cNvPr id="10" name="Text Box 25">
            <a:extLst>
              <a:ext uri="{FF2B5EF4-FFF2-40B4-BE49-F238E27FC236}">
                <a16:creationId xmlns:a16="http://schemas.microsoft.com/office/drawing/2014/main" id="{E519A10C-FA47-72F8-889E-95281891272D}"/>
              </a:ext>
            </a:extLst>
          </p:cNvPr>
          <p:cNvSpPr txBox="1">
            <a:spLocks noChangeArrowheads="1"/>
          </p:cNvSpPr>
          <p:nvPr/>
        </p:nvSpPr>
        <p:spPr bwMode="auto">
          <a:xfrm>
            <a:off x="2251125" y="3719488"/>
            <a:ext cx="571500" cy="366712"/>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11" name="Text Box 26">
            <a:extLst>
              <a:ext uri="{FF2B5EF4-FFF2-40B4-BE49-F238E27FC236}">
                <a16:creationId xmlns:a16="http://schemas.microsoft.com/office/drawing/2014/main" id="{113F558A-4EE0-1BB1-1EA5-82FC8997E13A}"/>
              </a:ext>
            </a:extLst>
          </p:cNvPr>
          <p:cNvSpPr txBox="1">
            <a:spLocks noChangeArrowheads="1"/>
          </p:cNvSpPr>
          <p:nvPr/>
        </p:nvSpPr>
        <p:spPr bwMode="auto">
          <a:xfrm>
            <a:off x="3692575" y="3705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12" name="Text Box 27">
            <a:extLst>
              <a:ext uri="{FF2B5EF4-FFF2-40B4-BE49-F238E27FC236}">
                <a16:creationId xmlns:a16="http://schemas.microsoft.com/office/drawing/2014/main" id="{144F453C-20B6-D140-576F-C4D02B933EA1}"/>
              </a:ext>
            </a:extLst>
          </p:cNvPr>
          <p:cNvSpPr txBox="1">
            <a:spLocks noChangeArrowheads="1"/>
          </p:cNvSpPr>
          <p:nvPr/>
        </p:nvSpPr>
        <p:spPr bwMode="auto">
          <a:xfrm>
            <a:off x="5140375" y="3705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
        <p:nvSpPr>
          <p:cNvPr id="13" name="Text Box 28">
            <a:extLst>
              <a:ext uri="{FF2B5EF4-FFF2-40B4-BE49-F238E27FC236}">
                <a16:creationId xmlns:a16="http://schemas.microsoft.com/office/drawing/2014/main" id="{09F6EEB4-981B-F054-DA49-9FEB1B7ACAF2}"/>
              </a:ext>
            </a:extLst>
          </p:cNvPr>
          <p:cNvSpPr txBox="1">
            <a:spLocks noChangeArrowheads="1"/>
          </p:cNvSpPr>
          <p:nvPr/>
        </p:nvSpPr>
        <p:spPr bwMode="auto">
          <a:xfrm>
            <a:off x="6473875" y="3705200"/>
            <a:ext cx="571500" cy="366713"/>
          </a:xfrm>
          <a:prstGeom prst="rect">
            <a:avLst/>
          </a:prstGeom>
          <a:noFill/>
          <a:ln w="9525">
            <a:noFill/>
            <a:miter lim="800000"/>
            <a:headEnd/>
            <a:tailEnd/>
          </a:ln>
        </p:spPr>
        <p:txBody>
          <a:bodyPr wrap="none">
            <a:spAutoFit/>
          </a:bodyPr>
          <a:lstStyle/>
          <a:p>
            <a:r>
              <a:rPr lang="es-ES_tradnl" sz="1800" b="1">
                <a:latin typeface="Arial" charset="0"/>
              </a:rPr>
              <a:t>+30</a:t>
            </a:r>
            <a:endParaRPr lang="es-ES_tradnl"/>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_tradnl" sz="2800" dirty="0"/>
              <a:t>Valor Actual Neto</a:t>
            </a:r>
          </a:p>
        </p:txBody>
      </p:sp>
      <p:sp>
        <p:nvSpPr>
          <p:cNvPr id="27651" name="Rectangle 3"/>
          <p:cNvSpPr>
            <a:spLocks noGrp="1" noChangeArrowheads="1"/>
          </p:cNvSpPr>
          <p:nvPr>
            <p:ph idx="1"/>
          </p:nvPr>
        </p:nvSpPr>
        <p:spPr/>
        <p:txBody>
          <a:bodyPr>
            <a:normAutofit lnSpcReduction="10000"/>
          </a:bodyPr>
          <a:lstStyle/>
          <a:p>
            <a:pPr>
              <a:buFont typeface="Wingdings" pitchFamily="2" charset="2"/>
              <a:buChar char="n"/>
              <a:defRPr/>
            </a:pPr>
            <a:r>
              <a:rPr lang="es-EC" sz="2400" dirty="0"/>
              <a:t>La regla del Valor Actual Neto (VAN) es  el principal criterio de selección. </a:t>
            </a:r>
          </a:p>
          <a:p>
            <a:pPr>
              <a:buFont typeface="Wingdings" pitchFamily="2" charset="2"/>
              <a:buChar char="n"/>
              <a:defRPr/>
            </a:pPr>
            <a:endParaRPr lang="es-EC" sz="2400" dirty="0"/>
          </a:p>
          <a:p>
            <a:pPr>
              <a:buFont typeface="Monotype Sorts" pitchFamily="2" charset="2"/>
              <a:buNone/>
              <a:defRPr/>
            </a:pPr>
            <a:r>
              <a:rPr lang="es-EC" sz="2400" b="1" dirty="0"/>
              <a:t>Regla:</a:t>
            </a:r>
            <a:endParaRPr lang="es-EC" sz="2400" dirty="0"/>
          </a:p>
          <a:p>
            <a:pPr>
              <a:buFont typeface="Wingdings" pitchFamily="2" charset="2"/>
              <a:buChar char="n"/>
              <a:defRPr/>
            </a:pPr>
            <a:r>
              <a:rPr lang="es-EC" sz="2400" dirty="0"/>
              <a:t>Se deben de Aceptar Proyectos que tienen VAN Positivo.</a:t>
            </a:r>
          </a:p>
          <a:p>
            <a:pPr>
              <a:buNone/>
              <a:defRPr/>
            </a:pPr>
            <a:endParaRPr lang="es-EC" sz="2400" dirty="0"/>
          </a:p>
          <a:p>
            <a:pPr>
              <a:buFont typeface="Wingdings" pitchFamily="2" charset="2"/>
              <a:buChar char="n"/>
              <a:defRPr/>
            </a:pPr>
            <a:r>
              <a:rPr lang="es-EC" sz="2400" dirty="0"/>
              <a:t>Decidiendo entre Varios Proyectos, Se escogerá el que  tenga mayor VAN</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s-ES_tradnl" sz="2800"/>
              <a:t>Valor Actual Neto</a:t>
            </a:r>
          </a:p>
        </p:txBody>
      </p:sp>
      <p:sp>
        <p:nvSpPr>
          <p:cNvPr id="23555" name="Rectangle 3"/>
          <p:cNvSpPr>
            <a:spLocks noGrp="1" noChangeArrowheads="1"/>
          </p:cNvSpPr>
          <p:nvPr>
            <p:ph idx="1"/>
          </p:nvPr>
        </p:nvSpPr>
        <p:spPr>
          <a:xfrm>
            <a:off x="609599" y="1608490"/>
            <a:ext cx="6347714" cy="3880773"/>
          </a:xfrm>
        </p:spPr>
        <p:txBody>
          <a:bodyPr/>
          <a:lstStyle/>
          <a:p>
            <a:pPr>
              <a:buFont typeface="Wingdings" pitchFamily="2" charset="2"/>
              <a:buChar char="n"/>
              <a:defRPr/>
            </a:pPr>
            <a:r>
              <a:rPr lang="es-EC" sz="2000" dirty="0"/>
              <a:t>El concepto del flujo de caja descontado </a:t>
            </a:r>
            <a:r>
              <a:rPr lang="es-EC" sz="2000" dirty="0">
                <a:sym typeface="Directions MT" pitchFamily="2" charset="2"/>
              </a:rPr>
              <a:t></a:t>
            </a:r>
            <a:r>
              <a:rPr lang="es-EC" sz="2000" dirty="0"/>
              <a:t> </a:t>
            </a:r>
            <a:r>
              <a:rPr lang="es-EC" sz="2000" b="1" dirty="0"/>
              <a:t>“Valor Actual Neto”</a:t>
            </a:r>
            <a:r>
              <a:rPr lang="es-EC" sz="2000" dirty="0"/>
              <a:t> (VAN) o </a:t>
            </a:r>
            <a:r>
              <a:rPr lang="es-EC" sz="2000" b="1" dirty="0"/>
              <a:t>“Valor Presente Neto”</a:t>
            </a:r>
            <a:r>
              <a:rPr lang="es-EC" sz="2000" dirty="0"/>
              <a:t> (VPN).</a:t>
            </a:r>
          </a:p>
          <a:p>
            <a:pPr>
              <a:buFont typeface="Wingdings" pitchFamily="2" charset="2"/>
              <a:buChar char="n"/>
              <a:defRPr/>
            </a:pPr>
            <a:r>
              <a:rPr lang="es-EC" sz="2000" dirty="0"/>
              <a:t>Suma de valores positivos y negativos del flujo de caja descontado.</a:t>
            </a:r>
          </a:p>
          <a:p>
            <a:pPr>
              <a:buFont typeface="Wingdings" pitchFamily="2" charset="2"/>
              <a:buChar char="n"/>
              <a:defRPr/>
            </a:pPr>
            <a:r>
              <a:rPr lang="es-EC" sz="2000" dirty="0"/>
              <a:t>Utilidad (o perdida) en moneda de actual de una inversión.</a:t>
            </a:r>
          </a:p>
          <a:p>
            <a:pPr>
              <a:buFont typeface="Wingdings" pitchFamily="2" charset="2"/>
              <a:buChar char="n"/>
              <a:defRPr/>
            </a:pPr>
            <a:endParaRPr lang="es-EC" sz="2000" dirty="0"/>
          </a:p>
        </p:txBody>
      </p:sp>
      <p:graphicFrame>
        <p:nvGraphicFramePr>
          <p:cNvPr id="23556" name="Object 2"/>
          <p:cNvGraphicFramePr>
            <a:graphicFrameLocks noChangeAspect="1"/>
          </p:cNvGraphicFramePr>
          <p:nvPr>
            <p:extLst>
              <p:ext uri="{D42A27DB-BD31-4B8C-83A1-F6EECF244321}">
                <p14:modId xmlns:p14="http://schemas.microsoft.com/office/powerpoint/2010/main" val="2391090520"/>
              </p:ext>
            </p:extLst>
          </p:nvPr>
        </p:nvGraphicFramePr>
        <p:xfrm>
          <a:off x="1475656" y="4479103"/>
          <a:ext cx="4464496" cy="1540814"/>
        </p:xfrm>
        <a:graphic>
          <a:graphicData uri="http://schemas.openxmlformats.org/presentationml/2006/ole">
            <mc:AlternateContent xmlns:mc="http://schemas.openxmlformats.org/markup-compatibility/2006">
              <mc:Choice xmlns:v="urn:schemas-microsoft-com:vml" Requires="v">
                <p:oleObj name="Equation" r:id="rId3" imgW="1130040" imgH="431640" progId="Equation.3">
                  <p:embed/>
                </p:oleObj>
              </mc:Choice>
              <mc:Fallback>
                <p:oleObj name="Equation" r:id="rId3" imgW="1130040" imgH="431640" progId="Equation.3">
                  <p:embed/>
                  <p:pic>
                    <p:nvPicPr>
                      <p:cNvPr id="235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479103"/>
                        <a:ext cx="4464496" cy="1540814"/>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1027634"/>
              </p:ext>
            </p:extLst>
          </p:nvPr>
        </p:nvGraphicFramePr>
        <p:xfrm>
          <a:off x="899592" y="256070"/>
          <a:ext cx="5760640"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1122958" y="5693418"/>
            <a:ext cx="5068724" cy="58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rgbClr val="002060"/>
                </a:solidFill>
                <a:ea typeface="ＭＳ Ｐゴシック" charset="-128"/>
              </a:rPr>
              <a:t>Determinar VPN sí  i=10%</a:t>
            </a:r>
          </a:p>
        </p:txBody>
      </p:sp>
      <p:sp>
        <p:nvSpPr>
          <p:cNvPr id="14340" name="TextBox 17"/>
          <p:cNvSpPr txBox="1">
            <a:spLocks noChangeArrowheads="1"/>
          </p:cNvSpPr>
          <p:nvPr/>
        </p:nvSpPr>
        <p:spPr bwMode="auto">
          <a:xfrm>
            <a:off x="-252536" y="3789040"/>
            <a:ext cx="8501062" cy="647700"/>
          </a:xfrm>
          <a:prstGeom prst="rect">
            <a:avLst/>
          </a:prstGeom>
          <a:noFill/>
          <a:ln w="9525">
            <a:noFill/>
            <a:miter lim="800000"/>
            <a:headEnd/>
            <a:tailEnd/>
          </a:ln>
        </p:spPr>
        <p:txBody>
          <a:bodyPr wrap="square">
            <a:spAutoFit/>
          </a:bodyPr>
          <a:lstStyle/>
          <a:p>
            <a:r>
              <a:rPr lang="es-ES" sz="3600" b="1" dirty="0">
                <a:latin typeface="Calibri" pitchFamily="34" charset="0"/>
              </a:rPr>
              <a:t>  0               1                        2                     3  </a:t>
            </a:r>
            <a:r>
              <a:rPr lang="es-ES" sz="2800" b="1" dirty="0">
                <a:latin typeface="Calibri" pitchFamily="34" charset="0"/>
              </a:rPr>
              <a:t>años</a:t>
            </a:r>
          </a:p>
        </p:txBody>
      </p:sp>
      <p:cxnSp>
        <p:nvCxnSpPr>
          <p:cNvPr id="15" name="Straight Connector 14"/>
          <p:cNvCxnSpPr>
            <a:cxnSpLocks noChangeShapeType="1"/>
          </p:cNvCxnSpPr>
          <p:nvPr/>
        </p:nvCxnSpPr>
        <p:spPr bwMode="auto">
          <a:xfrm flipV="1">
            <a:off x="292149" y="3855715"/>
            <a:ext cx="6810201" cy="21654"/>
          </a:xfrm>
          <a:prstGeom prst="line">
            <a:avLst/>
          </a:prstGeom>
          <a:noFill/>
          <a:ln w="38100">
            <a:solidFill>
              <a:srgbClr val="9BBB59"/>
            </a:solidFill>
            <a:round/>
            <a:headEnd/>
            <a:tailEnd/>
          </a:ln>
          <a:effectLst>
            <a:outerShdw dist="23000" dir="5400000" rotWithShape="0">
              <a:srgbClr val="808080">
                <a:alpha val="34999"/>
              </a:srgbClr>
            </a:outerShdw>
          </a:effectLst>
        </p:spPr>
      </p:cxnSp>
      <p:cxnSp>
        <p:nvCxnSpPr>
          <p:cNvPr id="18" name="Straight Connector 17"/>
          <p:cNvCxnSpPr>
            <a:cxnSpLocks noChangeShapeType="1"/>
          </p:cNvCxnSpPr>
          <p:nvPr/>
        </p:nvCxnSpPr>
        <p:spPr bwMode="auto">
          <a:xfrm rot="5400000">
            <a:off x="-238870" y="4408388"/>
            <a:ext cx="1063625" cy="1587"/>
          </a:xfrm>
          <a:prstGeom prst="line">
            <a:avLst/>
          </a:prstGeom>
          <a:noFill/>
          <a:ln w="38100">
            <a:solidFill>
              <a:srgbClr val="9BBB59"/>
            </a:solidFill>
            <a:round/>
            <a:headEnd type="none" w="med" len="med"/>
            <a:tailEnd type="triangle" w="med" len="med"/>
          </a:ln>
          <a:effectLst>
            <a:outerShdw dist="23000" dir="5400000" rotWithShape="0">
              <a:srgbClr val="808080">
                <a:alpha val="34999"/>
              </a:srgbClr>
            </a:outerShdw>
          </a:effectLst>
        </p:spPr>
      </p:cxnSp>
      <p:cxnSp>
        <p:nvCxnSpPr>
          <p:cNvPr id="19" name="Straight Connector 18"/>
          <p:cNvCxnSpPr>
            <a:cxnSpLocks noChangeShapeType="1"/>
          </p:cNvCxnSpPr>
          <p:nvPr/>
        </p:nvCxnSpPr>
        <p:spPr bwMode="auto">
          <a:xfrm rot="16200000" flipH="1">
            <a:off x="1323056" y="3180234"/>
            <a:ext cx="1330325" cy="11112"/>
          </a:xfrm>
          <a:prstGeom prst="line">
            <a:avLst/>
          </a:prstGeom>
          <a:noFill/>
          <a:ln w="38100">
            <a:solidFill>
              <a:srgbClr val="9BBB59"/>
            </a:solidFill>
            <a:round/>
            <a:headEnd type="triangle" w="med" len="med"/>
            <a:tailEnd type="none" w="med" len="med"/>
          </a:ln>
          <a:effectLst>
            <a:outerShdw dist="23000" dir="5400000" rotWithShape="0">
              <a:srgbClr val="808080">
                <a:alpha val="34999"/>
              </a:srgbClr>
            </a:outerShdw>
          </a:effectLst>
        </p:spPr>
      </p:cxnSp>
      <p:cxnSp>
        <p:nvCxnSpPr>
          <p:cNvPr id="20" name="Straight Connector 19"/>
          <p:cNvCxnSpPr>
            <a:cxnSpLocks noChangeShapeType="1"/>
          </p:cNvCxnSpPr>
          <p:nvPr/>
        </p:nvCxnSpPr>
        <p:spPr bwMode="auto">
          <a:xfrm rot="16200000" flipH="1">
            <a:off x="4063875" y="3181027"/>
            <a:ext cx="1330325" cy="9525"/>
          </a:xfrm>
          <a:prstGeom prst="line">
            <a:avLst/>
          </a:prstGeom>
          <a:noFill/>
          <a:ln w="38100">
            <a:solidFill>
              <a:srgbClr val="9BBB59"/>
            </a:solidFill>
            <a:round/>
            <a:headEnd type="triangle" w="med" len="med"/>
            <a:tailEnd type="none" w="med" len="med"/>
          </a:ln>
          <a:effectLst>
            <a:outerShdw dist="23000" dir="5400000" rotWithShape="0">
              <a:srgbClr val="808080">
                <a:alpha val="34999"/>
              </a:srgbClr>
            </a:outerShdw>
          </a:effectLst>
        </p:spPr>
      </p:cxnSp>
      <p:cxnSp>
        <p:nvCxnSpPr>
          <p:cNvPr id="21" name="Straight Connector 20"/>
          <p:cNvCxnSpPr>
            <a:cxnSpLocks noChangeShapeType="1"/>
          </p:cNvCxnSpPr>
          <p:nvPr/>
        </p:nvCxnSpPr>
        <p:spPr bwMode="auto">
          <a:xfrm rot="16200000" flipH="1">
            <a:off x="6408613" y="3181027"/>
            <a:ext cx="1330325" cy="9525"/>
          </a:xfrm>
          <a:prstGeom prst="line">
            <a:avLst/>
          </a:prstGeom>
          <a:noFill/>
          <a:ln w="38100">
            <a:solidFill>
              <a:srgbClr val="9BBB59"/>
            </a:solidFill>
            <a:round/>
            <a:headEnd type="triangle" w="med" len="med"/>
            <a:tailEnd type="none" w="med" len="med"/>
          </a:ln>
          <a:effectLst>
            <a:outerShdw dist="23000" dir="5400000" rotWithShape="0">
              <a:srgbClr val="808080">
                <a:alpha val="34999"/>
              </a:srgbClr>
            </a:outerShdw>
          </a:effectLst>
        </p:spPr>
      </p:cxnSp>
      <p:sp>
        <p:nvSpPr>
          <p:cNvPr id="22" name="Rectangle 21"/>
          <p:cNvSpPr/>
          <p:nvPr/>
        </p:nvSpPr>
        <p:spPr>
          <a:xfrm>
            <a:off x="364157" y="4684591"/>
            <a:ext cx="14509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solidFill>
                  <a:schemeClr val="tx1"/>
                </a:solidFill>
                <a:ea typeface="ＭＳ Ｐゴシック" charset="-128"/>
              </a:rPr>
              <a:t>65.000</a:t>
            </a:r>
          </a:p>
        </p:txBody>
      </p:sp>
      <p:sp>
        <p:nvSpPr>
          <p:cNvPr id="23" name="Rectangle 22"/>
          <p:cNvSpPr/>
          <p:nvPr/>
        </p:nvSpPr>
        <p:spPr>
          <a:xfrm>
            <a:off x="6156176" y="1988813"/>
            <a:ext cx="1420108" cy="487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solidFill>
                  <a:srgbClr val="002060"/>
                </a:solidFill>
                <a:ea typeface="ＭＳ Ｐゴシック" charset="-128"/>
              </a:rPr>
              <a:t>50.000</a:t>
            </a:r>
          </a:p>
        </p:txBody>
      </p:sp>
      <p:sp>
        <p:nvSpPr>
          <p:cNvPr id="24" name="Rectangle 23"/>
          <p:cNvSpPr/>
          <p:nvPr/>
        </p:nvSpPr>
        <p:spPr>
          <a:xfrm>
            <a:off x="3866306" y="2016373"/>
            <a:ext cx="1439156" cy="432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solidFill>
                  <a:srgbClr val="002060"/>
                </a:solidFill>
                <a:ea typeface="ＭＳ Ｐゴシック" charset="-128"/>
              </a:rPr>
              <a:t>30.000</a:t>
            </a:r>
          </a:p>
        </p:txBody>
      </p:sp>
      <p:sp>
        <p:nvSpPr>
          <p:cNvPr id="25" name="Rectangle 24"/>
          <p:cNvSpPr/>
          <p:nvPr/>
        </p:nvSpPr>
        <p:spPr>
          <a:xfrm>
            <a:off x="1231415" y="1961256"/>
            <a:ext cx="1467728" cy="487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rgbClr val="002060"/>
                </a:solidFill>
                <a:ea typeface="ＭＳ Ｐゴシック" charset="-128"/>
              </a:rPr>
              <a:t>20.000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79512" y="2409294"/>
            <a:ext cx="7308304" cy="1420377"/>
            <a:chOff x="496286" y="2379877"/>
            <a:chExt cx="8572560" cy="1643074"/>
          </a:xfrm>
        </p:grpSpPr>
        <p:sp>
          <p:nvSpPr>
            <p:cNvPr id="6" name="Rounded Rectangle 5"/>
            <p:cNvSpPr/>
            <p:nvPr/>
          </p:nvSpPr>
          <p:spPr>
            <a:xfrm>
              <a:off x="496286" y="2379877"/>
              <a:ext cx="8572560" cy="1643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3200" b="1">
                <a:solidFill>
                  <a:schemeClr val="bg1"/>
                </a:solidFill>
              </a:endParaRPr>
            </a:p>
          </p:txBody>
        </p:sp>
        <p:graphicFrame>
          <p:nvGraphicFramePr>
            <p:cNvPr id="3074" name="Object 2"/>
            <p:cNvGraphicFramePr>
              <a:graphicFrameLocks/>
            </p:cNvGraphicFramePr>
            <p:nvPr>
              <p:extLst>
                <p:ext uri="{D42A27DB-BD31-4B8C-83A1-F6EECF244321}">
                  <p14:modId xmlns:p14="http://schemas.microsoft.com/office/powerpoint/2010/main" val="1486492130"/>
                </p:ext>
              </p:extLst>
            </p:nvPr>
          </p:nvGraphicFramePr>
          <p:xfrm>
            <a:off x="496286" y="2517200"/>
            <a:ext cx="8445816" cy="1368425"/>
          </p:xfrm>
          <a:graphic>
            <a:graphicData uri="http://schemas.openxmlformats.org/presentationml/2006/ole">
              <mc:AlternateContent xmlns:mc="http://schemas.openxmlformats.org/markup-compatibility/2006">
                <mc:Choice xmlns:v="urn:schemas-microsoft-com:vml" Requires="v">
                  <p:oleObj name="Equation" r:id="rId3" imgW="3098520" imgH="431640" progId="Equation.3">
                    <p:embed/>
                  </p:oleObj>
                </mc:Choice>
                <mc:Fallback>
                  <p:oleObj name="Equation" r:id="rId3" imgW="3098520" imgH="431640" progId="Equation.3">
                    <p:embed/>
                    <p:pic>
                      <p:nvPicPr>
                        <p:cNvPr id="3074"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86" y="2517200"/>
                          <a:ext cx="8445816"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 name="Rectangle 6"/>
          <p:cNvSpPr/>
          <p:nvPr/>
        </p:nvSpPr>
        <p:spPr>
          <a:xfrm>
            <a:off x="1547664" y="4653136"/>
            <a:ext cx="5000625" cy="928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400" dirty="0">
                <a:solidFill>
                  <a:srgbClr val="002060"/>
                </a:solidFill>
                <a:ea typeface="ＭＳ Ｐゴシック" charset="-128"/>
              </a:rPr>
              <a:t>VPN= 15.540,95</a:t>
            </a:r>
          </a:p>
        </p:txBody>
      </p:sp>
      <p:graphicFrame>
        <p:nvGraphicFramePr>
          <p:cNvPr id="8" name="Diagram 3"/>
          <p:cNvGraphicFramePr/>
          <p:nvPr>
            <p:extLst>
              <p:ext uri="{D42A27DB-BD31-4B8C-83A1-F6EECF244321}">
                <p14:modId xmlns:p14="http://schemas.microsoft.com/office/powerpoint/2010/main" val="1660458240"/>
              </p:ext>
            </p:extLst>
          </p:nvPr>
        </p:nvGraphicFramePr>
        <p:xfrm>
          <a:off x="1475656" y="357166"/>
          <a:ext cx="5760640" cy="8492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6529" y="5419391"/>
            <a:ext cx="6500812" cy="707886"/>
          </a:xfrm>
          <a:prstGeom prst="rect">
            <a:avLst/>
          </a:prstGeom>
          <a:noFill/>
        </p:spPr>
        <p:txBody>
          <a:bodyPr>
            <a:spAutoFit/>
          </a:bodyPr>
          <a:lstStyle/>
          <a:p>
            <a:pPr>
              <a:defRPr/>
            </a:pPr>
            <a:r>
              <a:rPr lang="es-ES" sz="4000" dirty="0">
                <a:latin typeface="+mn-lt"/>
              </a:rPr>
              <a:t>Si VAN = 0 : Indiferente</a:t>
            </a:r>
          </a:p>
        </p:txBody>
      </p:sp>
      <p:sp>
        <p:nvSpPr>
          <p:cNvPr id="8" name="TextBox 7"/>
          <p:cNvSpPr txBox="1"/>
          <p:nvPr/>
        </p:nvSpPr>
        <p:spPr>
          <a:xfrm>
            <a:off x="1907704" y="3529125"/>
            <a:ext cx="5072062" cy="707886"/>
          </a:xfrm>
          <a:prstGeom prst="rect">
            <a:avLst/>
          </a:prstGeom>
          <a:noFill/>
        </p:spPr>
        <p:txBody>
          <a:bodyPr>
            <a:spAutoFit/>
          </a:bodyPr>
          <a:lstStyle/>
          <a:p>
            <a:pPr>
              <a:defRPr/>
            </a:pPr>
            <a:r>
              <a:rPr lang="es-ES" sz="4000" dirty="0">
                <a:latin typeface="+mn-lt"/>
              </a:rPr>
              <a:t>Si VAN &gt; 0 : Acepto</a:t>
            </a:r>
          </a:p>
        </p:txBody>
      </p:sp>
      <p:sp>
        <p:nvSpPr>
          <p:cNvPr id="9" name="TextBox 8"/>
          <p:cNvSpPr txBox="1"/>
          <p:nvPr/>
        </p:nvSpPr>
        <p:spPr>
          <a:xfrm>
            <a:off x="1803750" y="4474258"/>
            <a:ext cx="5857875" cy="707886"/>
          </a:xfrm>
          <a:prstGeom prst="rect">
            <a:avLst/>
          </a:prstGeom>
          <a:noFill/>
        </p:spPr>
        <p:txBody>
          <a:bodyPr>
            <a:spAutoFit/>
          </a:bodyPr>
          <a:lstStyle/>
          <a:p>
            <a:pPr>
              <a:defRPr/>
            </a:pPr>
            <a:r>
              <a:rPr lang="es-ES" sz="4000" dirty="0">
                <a:latin typeface="+mn-lt"/>
              </a:rPr>
              <a:t>Si VAN &lt;  0 : Rechazo</a:t>
            </a:r>
          </a:p>
        </p:txBody>
      </p:sp>
      <p:sp>
        <p:nvSpPr>
          <p:cNvPr id="10" name="TextBox 9"/>
          <p:cNvSpPr txBox="1"/>
          <p:nvPr/>
        </p:nvSpPr>
        <p:spPr>
          <a:xfrm>
            <a:off x="323528" y="1482933"/>
            <a:ext cx="7313439" cy="2123658"/>
          </a:xfrm>
          <a:prstGeom prst="rect">
            <a:avLst/>
          </a:prstGeom>
          <a:noFill/>
        </p:spPr>
        <p:txBody>
          <a:bodyPr wrap="square">
            <a:spAutoFit/>
          </a:bodyPr>
          <a:lstStyle/>
          <a:p>
            <a:pPr algn="just">
              <a:defRPr/>
            </a:pPr>
            <a:r>
              <a:rPr lang="es-ES" sz="3200" dirty="0">
                <a:latin typeface="+mn-lt"/>
              </a:rPr>
              <a:t>Se actualiza el flujo de caja o de fondos del proyecto al año “0”, utilizando la tasa de interés del inversionista.</a:t>
            </a:r>
          </a:p>
          <a:p>
            <a:pPr>
              <a:defRPr/>
            </a:pPr>
            <a:endParaRPr lang="es-ES" sz="3600" dirty="0">
              <a:solidFill>
                <a:srgbClr val="FFFF00"/>
              </a:solidFill>
              <a:latin typeface="+mn-lt"/>
            </a:endParaRPr>
          </a:p>
        </p:txBody>
      </p:sp>
      <p:graphicFrame>
        <p:nvGraphicFramePr>
          <p:cNvPr id="11" name="Diagram 3"/>
          <p:cNvGraphicFramePr/>
          <p:nvPr>
            <p:extLst>
              <p:ext uri="{D42A27DB-BD31-4B8C-83A1-F6EECF244321}">
                <p14:modId xmlns:p14="http://schemas.microsoft.com/office/powerpoint/2010/main" val="2629475778"/>
              </p:ext>
            </p:extLst>
          </p:nvPr>
        </p:nvGraphicFramePr>
        <p:xfrm>
          <a:off x="179512" y="396396"/>
          <a:ext cx="6882558"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16946011"/>
              </p:ext>
            </p:extLst>
          </p:nvPr>
        </p:nvGraphicFramePr>
        <p:xfrm>
          <a:off x="755576" y="365132"/>
          <a:ext cx="6192688" cy="104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75496258"/>
              </p:ext>
            </p:extLst>
          </p:nvPr>
        </p:nvGraphicFramePr>
        <p:xfrm>
          <a:off x="179512" y="2636912"/>
          <a:ext cx="7749479" cy="2374901"/>
        </p:xfrm>
        <a:graphic>
          <a:graphicData uri="http://schemas.openxmlformats.org/drawingml/2006/table">
            <a:tbl>
              <a:tblPr/>
              <a:tblGrid>
                <a:gridCol w="691918">
                  <a:extLst>
                    <a:ext uri="{9D8B030D-6E8A-4147-A177-3AD203B41FA5}">
                      <a16:colId xmlns:a16="http://schemas.microsoft.com/office/drawing/2014/main" val="20000"/>
                    </a:ext>
                  </a:extLst>
                </a:gridCol>
                <a:gridCol w="830301">
                  <a:extLst>
                    <a:ext uri="{9D8B030D-6E8A-4147-A177-3AD203B41FA5}">
                      <a16:colId xmlns:a16="http://schemas.microsoft.com/office/drawing/2014/main" val="20001"/>
                    </a:ext>
                  </a:extLst>
                </a:gridCol>
                <a:gridCol w="1176260">
                  <a:extLst>
                    <a:ext uri="{9D8B030D-6E8A-4147-A177-3AD203B41FA5}">
                      <a16:colId xmlns:a16="http://schemas.microsoft.com/office/drawing/2014/main" val="20002"/>
                    </a:ext>
                  </a:extLst>
                </a:gridCol>
                <a:gridCol w="968685">
                  <a:extLst>
                    <a:ext uri="{9D8B030D-6E8A-4147-A177-3AD203B41FA5}">
                      <a16:colId xmlns:a16="http://schemas.microsoft.com/office/drawing/2014/main" val="20003"/>
                    </a:ext>
                  </a:extLst>
                </a:gridCol>
                <a:gridCol w="1037877">
                  <a:extLst>
                    <a:ext uri="{9D8B030D-6E8A-4147-A177-3AD203B41FA5}">
                      <a16:colId xmlns:a16="http://schemas.microsoft.com/office/drawing/2014/main" val="20004"/>
                    </a:ext>
                  </a:extLst>
                </a:gridCol>
                <a:gridCol w="1037876">
                  <a:extLst>
                    <a:ext uri="{9D8B030D-6E8A-4147-A177-3AD203B41FA5}">
                      <a16:colId xmlns:a16="http://schemas.microsoft.com/office/drawing/2014/main" val="20005"/>
                    </a:ext>
                  </a:extLst>
                </a:gridCol>
                <a:gridCol w="830301">
                  <a:extLst>
                    <a:ext uri="{9D8B030D-6E8A-4147-A177-3AD203B41FA5}">
                      <a16:colId xmlns:a16="http://schemas.microsoft.com/office/drawing/2014/main" val="20006"/>
                    </a:ext>
                  </a:extLst>
                </a:gridCol>
                <a:gridCol w="1176261">
                  <a:extLst>
                    <a:ext uri="{9D8B030D-6E8A-4147-A177-3AD203B41FA5}">
                      <a16:colId xmlns:a16="http://schemas.microsoft.com/office/drawing/2014/main" val="20007"/>
                    </a:ext>
                  </a:extLst>
                </a:gridCol>
              </a:tblGrid>
              <a:tr h="752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err="1">
                          <a:ln>
                            <a:noFill/>
                          </a:ln>
                          <a:solidFill>
                            <a:srgbClr val="000000"/>
                          </a:solidFill>
                          <a:effectLst/>
                          <a:latin typeface="Calibri" charset="0"/>
                          <a:ea typeface="ＭＳ Ｐゴシック" charset="-128"/>
                        </a:rPr>
                        <a:t>Alt</a:t>
                      </a:r>
                      <a:r>
                        <a:rPr kumimoji="0" lang="es-ES" sz="2000" b="1" i="0" u="none" strike="noStrike" cap="none" normalizeH="0" baseline="0" dirty="0">
                          <a:ln>
                            <a:noFill/>
                          </a:ln>
                          <a:solidFill>
                            <a:srgbClr val="000000"/>
                          </a:solidFill>
                          <a:effectLst/>
                          <a:latin typeface="Calibri" charset="0"/>
                          <a:ea typeface="ＭＳ Ｐゴシック" charset="-128"/>
                        </a:rPr>
                        <a:t>.</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Tasa</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Inversión</a:t>
                      </a:r>
                    </a:p>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Inicial</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Año 1</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Año 2</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Año 3</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Año 4</a:t>
                      </a:r>
                    </a:p>
                  </a:txBody>
                  <a:tcPr marL="8643" marR="8643" marT="8643" marB="0" anchor="b"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Año 5</a:t>
                      </a:r>
                    </a:p>
                  </a:txBody>
                  <a:tcPr marL="8643" marR="8643" marT="8643" marB="0" anchor="b" horzOverflow="overflow">
                    <a:lnL>
                      <a:noFill/>
                    </a:lnL>
                    <a:lnR>
                      <a:noFill/>
                    </a:lnR>
                    <a:lnT>
                      <a:noFill/>
                    </a:lnT>
                    <a:lnB>
                      <a:noFill/>
                    </a:lnB>
                    <a:lnTlToBr>
                      <a:noFill/>
                    </a:lnTlToBr>
                    <a:lnBlToTr>
                      <a:noFill/>
                    </a:lnBlToTr>
                    <a:solidFill>
                      <a:srgbClr val="FF9900"/>
                    </a:solidFill>
                  </a:tcPr>
                </a:tc>
                <a:extLst>
                  <a:ext uri="{0D108BD9-81ED-4DB2-BD59-A6C34878D82A}">
                    <a16:rowId xmlns:a16="http://schemas.microsoft.com/office/drawing/2014/main" val="10000"/>
                  </a:ext>
                </a:extLst>
              </a:tr>
              <a:tr h="811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A</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20%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FF0000"/>
                          </a:solidFill>
                          <a:effectLst/>
                          <a:latin typeface="Arial" charset="0"/>
                          <a:ea typeface="ＭＳ Ｐゴシック" charset="-128"/>
                        </a:rPr>
                        <a:t>-35000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charset="0"/>
                          <a:ea typeface="ＭＳ Ｐゴシック" charset="-128"/>
                        </a:rPr>
                        <a:t>-6000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18000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20000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28000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charset="0"/>
                          <a:ea typeface="ＭＳ Ｐゴシック" charset="-128"/>
                        </a:rPr>
                        <a:t>32000</a:t>
                      </a:r>
                    </a:p>
                  </a:txBody>
                  <a:tcPr marL="8643" marR="8643" marT="8643" marB="0" anchor="b" horzOverflow="overflow">
                    <a:lnL>
                      <a:noFill/>
                    </a:lnL>
                    <a:lnR>
                      <a:noFill/>
                    </a:lnR>
                    <a:lnT>
                      <a:noFill/>
                    </a:lnT>
                    <a:lnB>
                      <a:noFill/>
                    </a:lnB>
                    <a:lnTlToBr>
                      <a:noFill/>
                    </a:lnTlToBr>
                    <a:lnBlToTr>
                      <a:noFill/>
                    </a:lnBlToTr>
                    <a:solidFill>
                      <a:srgbClr val="00FFFF"/>
                    </a:solidFill>
                  </a:tcPr>
                </a:tc>
                <a:extLst>
                  <a:ext uri="{0D108BD9-81ED-4DB2-BD59-A6C34878D82A}">
                    <a16:rowId xmlns:a16="http://schemas.microsoft.com/office/drawing/2014/main" val="10001"/>
                  </a:ext>
                </a:extLst>
              </a:tr>
              <a:tr h="811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B</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20%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FF0000"/>
                          </a:solidFill>
                          <a:effectLst/>
                          <a:latin typeface="Arial" charset="0"/>
                          <a:ea typeface="ＭＳ Ｐゴシック" charset="-128"/>
                        </a:rPr>
                        <a:t>-30000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charset="0"/>
                          <a:ea typeface="ＭＳ Ｐゴシック" charset="-128"/>
                        </a:rPr>
                        <a:t>9500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12000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15000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00"/>
                          </a:solidFill>
                          <a:effectLst/>
                          <a:latin typeface="Calibri" charset="0"/>
                          <a:ea typeface="ＭＳ Ｐゴシック" charset="-128"/>
                        </a:rPr>
                        <a:t>20000</a:t>
                      </a:r>
                    </a:p>
                  </a:txBody>
                  <a:tcPr marL="8643" marR="8643" marT="8643" marB="0" anchor="b" horzOverflow="overflow">
                    <a:lnL>
                      <a:noFill/>
                    </a:lnL>
                    <a:lnR>
                      <a:noFill/>
                    </a:lnR>
                    <a:lnT>
                      <a:noFill/>
                    </a:lnT>
                    <a:lnB>
                      <a:noFill/>
                    </a:lnB>
                    <a:lnTlToBr>
                      <a:noFill/>
                    </a:lnTlToBr>
                    <a:lnBlToTr>
                      <a:noFill/>
                    </a:lnBlToTr>
                    <a:solidFill>
                      <a:srgbClr val="00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charset="0"/>
                          <a:ea typeface="ＭＳ Ｐゴシック" charset="-128"/>
                        </a:rPr>
                        <a:t>30000</a:t>
                      </a:r>
                    </a:p>
                  </a:txBody>
                  <a:tcPr marL="8643" marR="8643" marT="8643" marB="0" anchor="b" horzOverflow="overflow">
                    <a:lnL>
                      <a:noFill/>
                    </a:lnL>
                    <a:lnR>
                      <a:noFill/>
                    </a:lnR>
                    <a:lnT>
                      <a:noFill/>
                    </a:lnT>
                    <a:lnB>
                      <a:noFill/>
                    </a:lnB>
                    <a:lnTlToBr>
                      <a:noFill/>
                    </a:lnTlToBr>
                    <a:lnBlToTr>
                      <a:noFill/>
                    </a:lnBlToTr>
                    <a:solidFill>
                      <a:srgbClr val="00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2662544"/>
            <a:ext cx="7572375" cy="584775"/>
          </a:xfrm>
          <a:prstGeom prst="rect">
            <a:avLst/>
          </a:prstGeom>
          <a:noFill/>
        </p:spPr>
        <p:txBody>
          <a:bodyPr>
            <a:spAutoFit/>
          </a:bodyPr>
          <a:lstStyle/>
          <a:p>
            <a:pPr>
              <a:defRPr/>
            </a:pPr>
            <a:r>
              <a:rPr lang="es-ES" sz="3200" dirty="0">
                <a:latin typeface="+mn-lt"/>
              </a:rPr>
              <a:t>Selecciono la de mayor  VPN </a:t>
            </a:r>
          </a:p>
        </p:txBody>
      </p:sp>
      <p:sp>
        <p:nvSpPr>
          <p:cNvPr id="10" name="TextBox 9"/>
          <p:cNvSpPr txBox="1"/>
          <p:nvPr/>
        </p:nvSpPr>
        <p:spPr>
          <a:xfrm>
            <a:off x="251520" y="1598393"/>
            <a:ext cx="7313439" cy="1077218"/>
          </a:xfrm>
          <a:prstGeom prst="rect">
            <a:avLst/>
          </a:prstGeom>
          <a:noFill/>
        </p:spPr>
        <p:txBody>
          <a:bodyPr wrap="square">
            <a:spAutoFit/>
          </a:bodyPr>
          <a:lstStyle/>
          <a:p>
            <a:pPr algn="just">
              <a:defRPr/>
            </a:pPr>
            <a:r>
              <a:rPr lang="es-ES" sz="3200" dirty="0">
                <a:latin typeface="+mn-lt"/>
              </a:rPr>
              <a:t>Para seleccionar  una entre varias alternativas </a:t>
            </a:r>
          </a:p>
        </p:txBody>
      </p:sp>
      <p:grpSp>
        <p:nvGrpSpPr>
          <p:cNvPr id="5" name="4 Grupo"/>
          <p:cNvGrpSpPr/>
          <p:nvPr/>
        </p:nvGrpSpPr>
        <p:grpSpPr>
          <a:xfrm>
            <a:off x="1187624" y="476672"/>
            <a:ext cx="6882558" cy="842400"/>
            <a:chOff x="0" y="6889"/>
            <a:chExt cx="6882558" cy="842400"/>
          </a:xfrm>
        </p:grpSpPr>
        <p:sp>
          <p:nvSpPr>
            <p:cNvPr id="6" name="5 Rectángulo redondeado"/>
            <p:cNvSpPr/>
            <p:nvPr/>
          </p:nvSpPr>
          <p:spPr>
            <a:xfrm>
              <a:off x="0" y="6889"/>
              <a:ext cx="6882558" cy="84240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41123" y="48012"/>
              <a:ext cx="6800312" cy="760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a:t>Valor Presente Neto (VPN</a:t>
              </a:r>
              <a:r>
                <a:rPr lang="es-ES" sz="3600" b="1" kern="1200" dirty="0"/>
                <a:t>)</a:t>
              </a:r>
              <a:endParaRPr lang="es-ES" sz="4800" b="1" kern="1200" dirty="0"/>
            </a:p>
          </p:txBody>
        </p:sp>
      </p:grpSp>
      <p:graphicFrame>
        <p:nvGraphicFramePr>
          <p:cNvPr id="9" name="Table 4"/>
          <p:cNvGraphicFramePr>
            <a:graphicFrameLocks noGrp="1"/>
          </p:cNvGraphicFramePr>
          <p:nvPr>
            <p:extLst>
              <p:ext uri="{D42A27DB-BD31-4B8C-83A1-F6EECF244321}">
                <p14:modId xmlns:p14="http://schemas.microsoft.com/office/powerpoint/2010/main" val="2508508262"/>
              </p:ext>
            </p:extLst>
          </p:nvPr>
        </p:nvGraphicFramePr>
        <p:xfrm>
          <a:off x="-34259" y="3556123"/>
          <a:ext cx="7918627" cy="1428758"/>
        </p:xfrm>
        <a:graphic>
          <a:graphicData uri="http://schemas.openxmlformats.org/drawingml/2006/table">
            <a:tbl>
              <a:tblPr/>
              <a:tblGrid>
                <a:gridCol w="3814171">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714379">
                <a:tc>
                  <a:txBody>
                    <a:bodyPr/>
                    <a:lstStyle/>
                    <a:p>
                      <a:pPr algn="ctr" fontAlgn="b"/>
                      <a:r>
                        <a:rPr lang="es-ES" sz="3200" b="1" i="0" u="none" strike="noStrike">
                          <a:solidFill>
                            <a:srgbClr val="000000"/>
                          </a:solidFill>
                          <a:latin typeface="Calibri"/>
                        </a:rPr>
                        <a:t>ALTERNATIVA   </a:t>
                      </a:r>
                    </a:p>
                  </a:txBody>
                  <a:tcPr marL="9525" marR="9525" marT="9525" marB="0" anchor="b">
                    <a:lnL>
                      <a:noFill/>
                    </a:lnL>
                    <a:lnR>
                      <a:noFill/>
                    </a:lnR>
                    <a:lnT>
                      <a:noFill/>
                    </a:lnT>
                    <a:lnB>
                      <a:noFill/>
                    </a:lnB>
                    <a:solidFill>
                      <a:srgbClr val="FF9900"/>
                    </a:solidFill>
                  </a:tcPr>
                </a:tc>
                <a:tc>
                  <a:txBody>
                    <a:bodyPr/>
                    <a:lstStyle/>
                    <a:p>
                      <a:pPr algn="ctr" fontAlgn="b"/>
                      <a:r>
                        <a:rPr lang="es-ES" sz="3200" b="0" i="0" u="none" strike="noStrike">
                          <a:solidFill>
                            <a:srgbClr val="000000"/>
                          </a:solidFill>
                          <a:latin typeface="Calibri"/>
                        </a:rPr>
                        <a:t>A</a:t>
                      </a:r>
                    </a:p>
                  </a:txBody>
                  <a:tcPr marL="9525" marR="9525" marT="9525" marB="0" anchor="b">
                    <a:lnL>
                      <a:noFill/>
                    </a:lnL>
                    <a:lnR>
                      <a:noFill/>
                    </a:lnR>
                    <a:lnT>
                      <a:noFill/>
                    </a:lnT>
                    <a:lnB>
                      <a:noFill/>
                    </a:lnB>
                    <a:solidFill>
                      <a:srgbClr val="FF9900"/>
                    </a:solidFill>
                  </a:tcPr>
                </a:tc>
                <a:tc>
                  <a:txBody>
                    <a:bodyPr/>
                    <a:lstStyle/>
                    <a:p>
                      <a:pPr algn="ctr" fontAlgn="b"/>
                      <a:r>
                        <a:rPr lang="es-ES" sz="3200" b="0" i="0" u="none" strike="noStrike" dirty="0">
                          <a:solidFill>
                            <a:srgbClr val="000000"/>
                          </a:solidFill>
                          <a:latin typeface="Calibri"/>
                        </a:rPr>
                        <a:t>B</a:t>
                      </a:r>
                    </a:p>
                  </a:txBody>
                  <a:tcPr marL="9525" marR="9525" marT="9525" marB="0" anchor="b">
                    <a:lnL>
                      <a:noFill/>
                    </a:lnL>
                    <a:lnR>
                      <a:noFill/>
                    </a:lnR>
                    <a:lnT>
                      <a:noFill/>
                    </a:lnT>
                    <a:lnB>
                      <a:noFill/>
                    </a:lnB>
                    <a:solidFill>
                      <a:srgbClr val="FF9900"/>
                    </a:solidFill>
                  </a:tcPr>
                </a:tc>
                <a:extLst>
                  <a:ext uri="{0D108BD9-81ED-4DB2-BD59-A6C34878D82A}">
                    <a16:rowId xmlns:a16="http://schemas.microsoft.com/office/drawing/2014/main" val="10000"/>
                  </a:ext>
                </a:extLst>
              </a:tr>
              <a:tr h="714379">
                <a:tc>
                  <a:txBody>
                    <a:bodyPr/>
                    <a:lstStyle/>
                    <a:p>
                      <a:pPr algn="ctr" fontAlgn="b"/>
                      <a:r>
                        <a:rPr lang="es-ES" sz="3200" b="1" i="0" u="none" strike="noStrike" dirty="0">
                          <a:solidFill>
                            <a:srgbClr val="000000"/>
                          </a:solidFill>
                          <a:latin typeface="Calibri"/>
                        </a:rPr>
                        <a:t>VPN  </a:t>
                      </a:r>
                    </a:p>
                  </a:txBody>
                  <a:tcPr marL="9525" marR="9525" marT="9525" marB="0" anchor="b">
                    <a:lnL>
                      <a:noFill/>
                    </a:lnL>
                    <a:lnR>
                      <a:noFill/>
                    </a:lnR>
                    <a:lnT>
                      <a:noFill/>
                    </a:lnT>
                    <a:lnB>
                      <a:noFill/>
                    </a:lnB>
                    <a:solidFill>
                      <a:srgbClr val="FFCC00"/>
                    </a:solidFill>
                  </a:tcPr>
                </a:tc>
                <a:tc>
                  <a:txBody>
                    <a:bodyPr/>
                    <a:lstStyle/>
                    <a:p>
                      <a:pPr algn="ctr" fontAlgn="b"/>
                      <a:r>
                        <a:rPr lang="es-ES" sz="3200" b="0" i="0" u="none" strike="noStrike">
                          <a:solidFill>
                            <a:srgbClr val="000000"/>
                          </a:solidFill>
                          <a:latin typeface="Calibri"/>
                        </a:rPr>
                        <a:t>10.437,24</a:t>
                      </a:r>
                    </a:p>
                  </a:txBody>
                  <a:tcPr marL="9525" marR="9525" marT="9525" marB="0" anchor="b">
                    <a:lnL>
                      <a:noFill/>
                    </a:lnL>
                    <a:lnR>
                      <a:noFill/>
                    </a:lnR>
                    <a:lnT>
                      <a:noFill/>
                    </a:lnT>
                    <a:lnB>
                      <a:noFill/>
                    </a:lnB>
                    <a:solidFill>
                      <a:srgbClr val="FFFF99"/>
                    </a:solidFill>
                  </a:tcPr>
                </a:tc>
                <a:tc>
                  <a:txBody>
                    <a:bodyPr/>
                    <a:lstStyle/>
                    <a:p>
                      <a:pPr algn="ctr" fontAlgn="b"/>
                      <a:r>
                        <a:rPr lang="es-ES" sz="3200" b="0" i="0" u="none" strike="noStrike" dirty="0">
                          <a:solidFill>
                            <a:srgbClr val="000000"/>
                          </a:solidFill>
                          <a:latin typeface="Calibri"/>
                        </a:rPr>
                        <a:t>16.631,94</a:t>
                      </a:r>
                    </a:p>
                  </a:txBody>
                  <a:tcPr marL="9525" marR="9525" marT="9525" marB="0" anchor="b">
                    <a:lnL>
                      <a:noFill/>
                    </a:lnL>
                    <a:lnR>
                      <a:noFill/>
                    </a:lnR>
                    <a:lnT>
                      <a:noFill/>
                    </a:lnT>
                    <a:lnB>
                      <a:noFill/>
                    </a:lnB>
                    <a:solidFill>
                      <a:srgbClr val="FFFF99"/>
                    </a:solidFill>
                  </a:tcPr>
                </a:tc>
                <a:extLst>
                  <a:ext uri="{0D108BD9-81ED-4DB2-BD59-A6C34878D82A}">
                    <a16:rowId xmlns:a16="http://schemas.microsoft.com/office/drawing/2014/main" val="10001"/>
                  </a:ext>
                </a:extLst>
              </a:tr>
            </a:tbl>
          </a:graphicData>
        </a:graphic>
      </p:graphicFrame>
      <p:sp>
        <p:nvSpPr>
          <p:cNvPr id="11" name="TextBox 5"/>
          <p:cNvSpPr txBox="1"/>
          <p:nvPr/>
        </p:nvSpPr>
        <p:spPr>
          <a:xfrm>
            <a:off x="323528" y="5426115"/>
            <a:ext cx="7858125" cy="646331"/>
          </a:xfrm>
          <a:prstGeom prst="rect">
            <a:avLst/>
          </a:prstGeom>
          <a:noFill/>
        </p:spPr>
        <p:txBody>
          <a:bodyPr>
            <a:spAutoFit/>
          </a:bodyPr>
          <a:lstStyle/>
          <a:p>
            <a:pPr>
              <a:defRPr/>
            </a:pPr>
            <a:r>
              <a:rPr lang="es-ES" sz="3600" dirty="0">
                <a:latin typeface="+mn-lt"/>
              </a:rPr>
              <a:t>Selecciono la  Alternativa “B”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_tradnl" sz="2800"/>
              <a:t>Tasa Interna de Retorno (TIR)</a:t>
            </a:r>
          </a:p>
        </p:txBody>
      </p:sp>
      <p:sp>
        <p:nvSpPr>
          <p:cNvPr id="28675" name="Rectangle 3"/>
          <p:cNvSpPr>
            <a:spLocks noGrp="1" noChangeArrowheads="1"/>
          </p:cNvSpPr>
          <p:nvPr>
            <p:ph idx="1"/>
          </p:nvPr>
        </p:nvSpPr>
        <p:spPr>
          <a:xfrm>
            <a:off x="606640" y="1772816"/>
            <a:ext cx="7061704" cy="4176464"/>
          </a:xfrm>
        </p:spPr>
        <p:txBody>
          <a:bodyPr>
            <a:normAutofit/>
          </a:bodyPr>
          <a:lstStyle/>
          <a:p>
            <a:pPr>
              <a:buFont typeface="Wingdings" pitchFamily="2" charset="2"/>
              <a:buChar char="n"/>
              <a:defRPr/>
            </a:pPr>
            <a:r>
              <a:rPr lang="es-EC" sz="2000" dirty="0"/>
              <a:t>La tasa de descuento que hace que VAN = 0</a:t>
            </a:r>
          </a:p>
          <a:p>
            <a:pPr lvl="1">
              <a:buFont typeface="Wingdings" pitchFamily="2" charset="2"/>
              <a:buChar char="u"/>
              <a:defRPr/>
            </a:pPr>
            <a:r>
              <a:rPr lang="es-EC" sz="1800" dirty="0"/>
              <a:t>La tasa de descuento a la que el proyecto sería apenas rentable</a:t>
            </a:r>
          </a:p>
          <a:p>
            <a:pPr>
              <a:buFont typeface="Wingdings" pitchFamily="2" charset="2"/>
              <a:buChar char="n"/>
              <a:defRPr/>
            </a:pPr>
            <a:r>
              <a:rPr lang="es-EC" sz="2000" dirty="0"/>
              <a:t>Generalmente indica la rentabilidad esperada del proyecto</a:t>
            </a:r>
          </a:p>
          <a:p>
            <a:pPr>
              <a:buFont typeface="Monotype Sorts" pitchFamily="2" charset="2"/>
              <a:buNone/>
              <a:defRPr/>
            </a:pPr>
            <a:r>
              <a:rPr lang="es-EC" sz="2000" b="1" dirty="0"/>
              <a:t>Regla:</a:t>
            </a:r>
            <a:endParaRPr lang="es-EC" sz="2000" dirty="0"/>
          </a:p>
          <a:p>
            <a:pPr>
              <a:buFont typeface="Wingdings" pitchFamily="2" charset="2"/>
              <a:buChar char="n"/>
              <a:defRPr/>
            </a:pPr>
            <a:r>
              <a:rPr lang="es-EC" sz="2000" dirty="0"/>
              <a:t>Se aceptan Proyectos que tienen TIR &gt; Costo de Oportunidad</a:t>
            </a:r>
          </a:p>
          <a:p>
            <a:pPr>
              <a:buFont typeface="Wingdings" pitchFamily="2" charset="2"/>
              <a:buChar char="n"/>
              <a:defRPr/>
            </a:pPr>
            <a:r>
              <a:rPr lang="es-EC" sz="2000" dirty="0"/>
              <a:t>Decidiendo entre Varios Proyectos, Se escogerá el que  tenga mayor TIR</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43608" y="365132"/>
          <a:ext cx="7704856"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437307" y="4332312"/>
            <a:ext cx="7310834" cy="3495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rot="5400000">
            <a:off x="-93712" y="4863331"/>
            <a:ext cx="1063625" cy="1587"/>
          </a:xfrm>
          <a:prstGeom prst="line">
            <a:avLst/>
          </a:prstGeom>
          <a:ln>
            <a:solidFill>
              <a:schemeClr val="accent5">
                <a:lumMod val="60000"/>
                <a:lumOff val="40000"/>
              </a:schemeClr>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rot="16200000" flipH="1">
            <a:off x="1146349" y="3609987"/>
            <a:ext cx="1330325" cy="9525"/>
          </a:xfrm>
          <a:prstGeom prst="line">
            <a:avLst/>
          </a:prstGeom>
          <a:ln>
            <a:solidFill>
              <a:schemeClr val="accent2">
                <a:lumMod val="50000"/>
              </a:schemeClr>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rot="16200000" flipH="1">
            <a:off x="2806898" y="3621137"/>
            <a:ext cx="1330325" cy="9525"/>
          </a:xfrm>
          <a:prstGeom prst="line">
            <a:avLst/>
          </a:prstGeom>
          <a:ln>
            <a:solidFill>
              <a:schemeClr val="accent2">
                <a:lumMod val="50000"/>
              </a:schemeClr>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rot="16200000" flipH="1">
            <a:off x="6280385" y="3636187"/>
            <a:ext cx="1330325" cy="9525"/>
          </a:xfrm>
          <a:prstGeom prst="line">
            <a:avLst/>
          </a:prstGeom>
          <a:ln>
            <a:solidFill>
              <a:srgbClr val="00206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365299" y="5412432"/>
            <a:ext cx="14509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solidFill>
                  <a:srgbClr val="FF0000"/>
                </a:solidFill>
              </a:rPr>
              <a:t>50.000</a:t>
            </a:r>
          </a:p>
        </p:txBody>
      </p:sp>
      <p:sp>
        <p:nvSpPr>
          <p:cNvPr id="13" name="Rectangle 12"/>
          <p:cNvSpPr/>
          <p:nvPr/>
        </p:nvSpPr>
        <p:spPr>
          <a:xfrm>
            <a:off x="6156176" y="2552693"/>
            <a:ext cx="13573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rgbClr val="002060"/>
                </a:solidFill>
              </a:rPr>
              <a:t>45.000</a:t>
            </a:r>
          </a:p>
        </p:txBody>
      </p:sp>
      <p:sp>
        <p:nvSpPr>
          <p:cNvPr id="14" name="Rectangle 13"/>
          <p:cNvSpPr/>
          <p:nvPr/>
        </p:nvSpPr>
        <p:spPr>
          <a:xfrm>
            <a:off x="4523878" y="2577270"/>
            <a:ext cx="13573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rgbClr val="002060"/>
                </a:solidFill>
              </a:rPr>
              <a:t>45.000</a:t>
            </a:r>
          </a:p>
        </p:txBody>
      </p:sp>
      <p:sp>
        <p:nvSpPr>
          <p:cNvPr id="15" name="Rectangle 14"/>
          <p:cNvSpPr/>
          <p:nvPr/>
        </p:nvSpPr>
        <p:spPr>
          <a:xfrm>
            <a:off x="1128092" y="2532112"/>
            <a:ext cx="135731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rgbClr val="002060"/>
                </a:solidFill>
              </a:rPr>
              <a:t>15.000</a:t>
            </a:r>
          </a:p>
        </p:txBody>
      </p:sp>
      <p:sp>
        <p:nvSpPr>
          <p:cNvPr id="21516" name="TextBox 15"/>
          <p:cNvSpPr txBox="1">
            <a:spLocks noChangeArrowheads="1"/>
          </p:cNvSpPr>
          <p:nvPr/>
        </p:nvSpPr>
        <p:spPr bwMode="auto">
          <a:xfrm>
            <a:off x="107504" y="4437112"/>
            <a:ext cx="8358187" cy="523875"/>
          </a:xfrm>
          <a:prstGeom prst="rect">
            <a:avLst/>
          </a:prstGeom>
          <a:noFill/>
          <a:ln w="9525">
            <a:noFill/>
            <a:miter lim="800000"/>
            <a:headEnd/>
            <a:tailEnd/>
          </a:ln>
        </p:spPr>
        <p:txBody>
          <a:bodyPr wrap="square">
            <a:spAutoFit/>
          </a:bodyPr>
          <a:lstStyle/>
          <a:p>
            <a:r>
              <a:rPr lang="es-ES" sz="2800" b="1" dirty="0"/>
              <a:t>   0            1                 2                 3                  4  </a:t>
            </a:r>
            <a:r>
              <a:rPr lang="es-ES" sz="2600" b="1" dirty="0"/>
              <a:t>años</a:t>
            </a:r>
          </a:p>
        </p:txBody>
      </p:sp>
      <p:cxnSp>
        <p:nvCxnSpPr>
          <p:cNvPr id="18" name="Straight Connector 17"/>
          <p:cNvCxnSpPr/>
          <p:nvPr/>
        </p:nvCxnSpPr>
        <p:spPr>
          <a:xfrm rot="16200000" flipH="1">
            <a:off x="4474658" y="3672621"/>
            <a:ext cx="1330325" cy="9525"/>
          </a:xfrm>
          <a:prstGeom prst="line">
            <a:avLst/>
          </a:prstGeom>
          <a:ln>
            <a:solidFill>
              <a:srgbClr val="00206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19" name="Rectangle 18"/>
          <p:cNvSpPr/>
          <p:nvPr/>
        </p:nvSpPr>
        <p:spPr>
          <a:xfrm>
            <a:off x="2795854" y="2539386"/>
            <a:ext cx="13573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rgbClr val="002060"/>
                </a:solidFill>
              </a:rPr>
              <a:t>20.000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556792"/>
            <a:ext cx="6624736" cy="2160591"/>
          </a:xfrm>
          <a:prstGeom prst="rect">
            <a:avLst/>
          </a:prstGeom>
        </p:spPr>
        <p:txBody>
          <a:bodyPr wrap="square">
            <a:spAutoFit/>
          </a:bodyPr>
          <a:lstStyle/>
          <a:p>
            <a:pPr lvl="0" algn="just">
              <a:spcBef>
                <a:spcPct val="30000"/>
              </a:spcBef>
            </a:pPr>
            <a:r>
              <a:rPr lang="es-ES_tradnl" altLang="es-AR" b="1" dirty="0">
                <a:solidFill>
                  <a:srgbClr val="000000"/>
                </a:solidFill>
                <a:latin typeface="Tahoma" pitchFamily="34" charset="0"/>
              </a:rPr>
              <a:t>“El 94% de las Empresas que arrancan un negocio sin contar con un plan de negocios, están condenadas al fracaso”</a:t>
            </a:r>
          </a:p>
          <a:p>
            <a:pPr lvl="0" algn="just">
              <a:spcBef>
                <a:spcPct val="30000"/>
              </a:spcBef>
            </a:pPr>
            <a:endParaRPr lang="es-ES_tradnl" altLang="es-AR" b="1" dirty="0">
              <a:solidFill>
                <a:srgbClr val="000000"/>
              </a:solidFill>
              <a:latin typeface="Tahoma" pitchFamily="34" charset="0"/>
            </a:endParaRPr>
          </a:p>
          <a:p>
            <a:pPr lvl="0" algn="just">
              <a:spcBef>
                <a:spcPct val="30000"/>
              </a:spcBef>
            </a:pPr>
            <a:r>
              <a:rPr lang="es-ES_tradnl" altLang="es-AR" b="1" dirty="0">
                <a:solidFill>
                  <a:srgbClr val="000000"/>
                </a:solidFill>
                <a:latin typeface="Tahoma" pitchFamily="34" charset="0"/>
              </a:rPr>
              <a:t>		</a:t>
            </a:r>
            <a:r>
              <a:rPr lang="es-ES_tradnl" altLang="es-AR" b="1" dirty="0">
                <a:solidFill>
                  <a:srgbClr val="3333CC"/>
                </a:solidFill>
                <a:latin typeface="Tahoma" pitchFamily="34" charset="0"/>
              </a:rPr>
              <a:t>El Universal Junio 27, 2005</a:t>
            </a:r>
          </a:p>
        </p:txBody>
      </p:sp>
    </p:spTree>
    <p:extLst>
      <p:ext uri="{BB962C8B-B14F-4D97-AF65-F5344CB8AC3E}">
        <p14:creationId xmlns:p14="http://schemas.microsoft.com/office/powerpoint/2010/main" val="29811211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71600" y="365132"/>
          <a:ext cx="7815242"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7"/>
          <p:cNvGrpSpPr>
            <a:grpSpLocks/>
          </p:cNvGrpSpPr>
          <p:nvPr/>
        </p:nvGrpSpPr>
        <p:grpSpPr bwMode="auto">
          <a:xfrm>
            <a:off x="236746" y="2060848"/>
            <a:ext cx="7200800" cy="3225527"/>
            <a:chOff x="0" y="2214554"/>
            <a:chExt cx="9144000" cy="3429024"/>
          </a:xfrm>
        </p:grpSpPr>
        <p:sp>
          <p:nvSpPr>
            <p:cNvPr id="20" name="Rounded Rectangle 19"/>
            <p:cNvSpPr/>
            <p:nvPr/>
          </p:nvSpPr>
          <p:spPr>
            <a:xfrm>
              <a:off x="0" y="2214554"/>
              <a:ext cx="9144000" cy="34290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3200">
                <a:solidFill>
                  <a:schemeClr val="tx1"/>
                </a:solidFill>
              </a:endParaRPr>
            </a:p>
          </p:txBody>
        </p:sp>
        <p:graphicFrame>
          <p:nvGraphicFramePr>
            <p:cNvPr id="4098" name="Object 3"/>
            <p:cNvGraphicFramePr>
              <a:graphicFrameLocks noChangeAspect="1"/>
            </p:cNvGraphicFramePr>
            <p:nvPr>
              <p:extLst>
                <p:ext uri="{D42A27DB-BD31-4B8C-83A1-F6EECF244321}">
                  <p14:modId xmlns:p14="http://schemas.microsoft.com/office/powerpoint/2010/main" val="1449894156"/>
                </p:ext>
              </p:extLst>
            </p:nvPr>
          </p:nvGraphicFramePr>
          <p:xfrm>
            <a:off x="201641" y="2750411"/>
            <a:ext cx="8688359" cy="2143140"/>
          </p:xfrm>
          <a:graphic>
            <a:graphicData uri="http://schemas.openxmlformats.org/presentationml/2006/ole">
              <mc:AlternateContent xmlns:mc="http://schemas.openxmlformats.org/markup-compatibility/2006">
                <mc:Choice xmlns:v="urn:schemas-microsoft-com:vml" Requires="v">
                  <p:oleObj name="Equation" r:id="rId8" imgW="1739880" imgH="406080" progId="">
                    <p:embed/>
                  </p:oleObj>
                </mc:Choice>
                <mc:Fallback>
                  <p:oleObj name="Equation" r:id="rId8" imgW="1739880" imgH="406080" progId="">
                    <p:embed/>
                    <p:pic>
                      <p:nvPicPr>
                        <p:cNvPr id="4098"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41" y="2750411"/>
                          <a:ext cx="8688359" cy="2143140"/>
                        </a:xfrm>
                        <a:prstGeom prst="rect">
                          <a:avLst/>
                        </a:prstGeom>
                        <a:noFill/>
                        <a:ln>
                          <a:noFill/>
                        </a:ln>
                        <a:effectLst/>
                      </p:spPr>
                    </p:pic>
                  </p:oleObj>
                </mc:Fallback>
              </mc:AlternateContent>
            </a:graphicData>
          </a:graphic>
        </p:graphicFrame>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5034050"/>
              </p:ext>
            </p:extLst>
          </p:nvPr>
        </p:nvGraphicFramePr>
        <p:xfrm>
          <a:off x="107504" y="1412776"/>
          <a:ext cx="7671226"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ounded Rectangle 19"/>
          <p:cNvSpPr/>
          <p:nvPr/>
        </p:nvSpPr>
        <p:spPr>
          <a:xfrm>
            <a:off x="1979712" y="3140968"/>
            <a:ext cx="5000625" cy="20002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tx1"/>
                </a:solidFill>
              </a:rPr>
              <a:t>TIR=38,95%</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958838" y="2666407"/>
            <a:ext cx="6500813" cy="2653803"/>
            <a:chOff x="1643063" y="3357563"/>
            <a:chExt cx="6500812" cy="2653803"/>
          </a:xfrm>
        </p:grpSpPr>
        <p:sp>
          <p:nvSpPr>
            <p:cNvPr id="7" name="TextBox 6"/>
            <p:cNvSpPr txBox="1"/>
            <p:nvPr/>
          </p:nvSpPr>
          <p:spPr>
            <a:xfrm>
              <a:off x="1643063" y="5241925"/>
              <a:ext cx="6500812" cy="769441"/>
            </a:xfrm>
            <a:prstGeom prst="rect">
              <a:avLst/>
            </a:prstGeom>
            <a:noFill/>
          </p:spPr>
          <p:txBody>
            <a:bodyPr>
              <a:spAutoFit/>
            </a:bodyPr>
            <a:lstStyle/>
            <a:p>
              <a:pPr>
                <a:defRPr/>
              </a:pPr>
              <a:r>
                <a:rPr lang="es-ES" sz="4400">
                  <a:latin typeface="+mn-lt"/>
                </a:rPr>
                <a:t>Si TIR = TI: Indiferente</a:t>
              </a:r>
            </a:p>
          </p:txBody>
        </p:sp>
        <p:sp>
          <p:nvSpPr>
            <p:cNvPr id="8" name="TextBox 7"/>
            <p:cNvSpPr txBox="1"/>
            <p:nvPr/>
          </p:nvSpPr>
          <p:spPr>
            <a:xfrm>
              <a:off x="1928813" y="3357563"/>
              <a:ext cx="5072062" cy="769441"/>
            </a:xfrm>
            <a:prstGeom prst="rect">
              <a:avLst/>
            </a:prstGeom>
            <a:noFill/>
          </p:spPr>
          <p:txBody>
            <a:bodyPr>
              <a:spAutoFit/>
            </a:bodyPr>
            <a:lstStyle/>
            <a:p>
              <a:pPr>
                <a:defRPr/>
              </a:pPr>
              <a:r>
                <a:rPr lang="es-ES" sz="4400">
                  <a:latin typeface="+mn-lt"/>
                </a:rPr>
                <a:t>Si TIR &gt; TI: Acepto</a:t>
              </a:r>
            </a:p>
          </p:txBody>
        </p:sp>
        <p:sp>
          <p:nvSpPr>
            <p:cNvPr id="9" name="TextBox 8"/>
            <p:cNvSpPr txBox="1"/>
            <p:nvPr/>
          </p:nvSpPr>
          <p:spPr>
            <a:xfrm>
              <a:off x="1857376" y="4313238"/>
              <a:ext cx="5857874" cy="769441"/>
            </a:xfrm>
            <a:prstGeom prst="rect">
              <a:avLst/>
            </a:prstGeom>
            <a:noFill/>
          </p:spPr>
          <p:txBody>
            <a:bodyPr>
              <a:spAutoFit/>
            </a:bodyPr>
            <a:lstStyle/>
            <a:p>
              <a:pPr>
                <a:defRPr/>
              </a:pPr>
              <a:r>
                <a:rPr lang="es-ES" sz="4400" dirty="0">
                  <a:latin typeface="+mn-lt"/>
                </a:rPr>
                <a:t>Si TIR &lt; TI: Rechazo</a:t>
              </a:r>
            </a:p>
          </p:txBody>
        </p:sp>
      </p:grpSp>
      <p:sp>
        <p:nvSpPr>
          <p:cNvPr id="10" name="TextBox 9"/>
          <p:cNvSpPr txBox="1"/>
          <p:nvPr/>
        </p:nvSpPr>
        <p:spPr>
          <a:xfrm>
            <a:off x="2196" y="1515279"/>
            <a:ext cx="7457455" cy="954107"/>
          </a:xfrm>
          <a:prstGeom prst="rect">
            <a:avLst/>
          </a:prstGeom>
          <a:noFill/>
        </p:spPr>
        <p:txBody>
          <a:bodyPr wrap="square">
            <a:spAutoFit/>
          </a:bodyPr>
          <a:lstStyle/>
          <a:p>
            <a:pPr algn="ctr">
              <a:defRPr/>
            </a:pPr>
            <a:r>
              <a:rPr lang="es-ES" sz="2800" dirty="0">
                <a:latin typeface="+mn-lt"/>
              </a:rPr>
              <a:t>Se iguala el VPN a 0 y se despeja la tasa de interés. Este valor corresponde a la TIR.</a:t>
            </a:r>
          </a:p>
        </p:txBody>
      </p:sp>
      <p:graphicFrame>
        <p:nvGraphicFramePr>
          <p:cNvPr id="11" name="Diagram 10"/>
          <p:cNvGraphicFramePr/>
          <p:nvPr>
            <p:extLst>
              <p:ext uri="{D42A27DB-BD31-4B8C-83A1-F6EECF244321}">
                <p14:modId xmlns:p14="http://schemas.microsoft.com/office/powerpoint/2010/main" val="1192251256"/>
              </p:ext>
            </p:extLst>
          </p:nvPr>
        </p:nvGraphicFramePr>
        <p:xfrm>
          <a:off x="401241" y="412525"/>
          <a:ext cx="6575822"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500844" y="5546153"/>
            <a:ext cx="6303404" cy="1152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TI es la Tasa del Inversionista, conocida también como el “Costo de Oportunidad”</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117776328"/>
              </p:ext>
            </p:extLst>
          </p:nvPr>
        </p:nvGraphicFramePr>
        <p:xfrm>
          <a:off x="1043608" y="365132"/>
          <a:ext cx="6048672" cy="8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62371169"/>
              </p:ext>
            </p:extLst>
          </p:nvPr>
        </p:nvGraphicFramePr>
        <p:xfrm>
          <a:off x="323528" y="1363638"/>
          <a:ext cx="7920877" cy="4763481"/>
        </p:xfrm>
        <a:graphic>
          <a:graphicData uri="http://schemas.openxmlformats.org/drawingml/2006/table">
            <a:tbl>
              <a:tblPr/>
              <a:tblGrid>
                <a:gridCol w="11521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80117">
                  <a:extLst>
                    <a:ext uri="{9D8B030D-6E8A-4147-A177-3AD203B41FA5}">
                      <a16:colId xmlns:a16="http://schemas.microsoft.com/office/drawing/2014/main" val="20006"/>
                    </a:ext>
                  </a:extLst>
                </a:gridCol>
              </a:tblGrid>
              <a:tr h="395309">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DBEEF3"/>
                    </a:solidFill>
                  </a:tcPr>
                </a:tc>
                <a:tc>
                  <a:txBody>
                    <a:bodyPr/>
                    <a:lstStyle/>
                    <a:p>
                      <a:pPr algn="ctr" fontAlgn="b"/>
                      <a:r>
                        <a:rPr lang="es-ES" sz="1600" b="0" i="0" u="none" strike="noStrike" dirty="0">
                          <a:solidFill>
                            <a:srgbClr val="000000"/>
                          </a:solidFill>
                          <a:latin typeface="+mn-lt"/>
                        </a:rPr>
                        <a:t>Tasa (%) de Descuento</a:t>
                      </a:r>
                    </a:p>
                  </a:txBody>
                  <a:tcPr marL="8643" marR="8643" marT="8643" marB="0" anchor="b">
                    <a:lnL>
                      <a:noFill/>
                    </a:lnL>
                    <a:lnR>
                      <a:noFill/>
                    </a:lnR>
                    <a:lnT>
                      <a:noFill/>
                    </a:lnT>
                    <a:lnB>
                      <a:noFill/>
                    </a:lnB>
                    <a:solidFill>
                      <a:srgbClr val="CCFFFF"/>
                    </a:solidFill>
                  </a:tcPr>
                </a:tc>
                <a:tc>
                  <a:txBody>
                    <a:bodyPr/>
                    <a:lstStyle/>
                    <a:p>
                      <a:pPr algn="ctr" fontAlgn="b"/>
                      <a:r>
                        <a:rPr lang="es-ES" sz="1600" b="0" i="0" u="none" strike="noStrike" dirty="0">
                          <a:solidFill>
                            <a:srgbClr val="000000"/>
                          </a:solidFill>
                          <a:latin typeface="+mn-lt"/>
                        </a:rPr>
                        <a:t>Inversión</a:t>
                      </a:r>
                      <a:r>
                        <a:rPr lang="es-ES" sz="1600" b="0" i="0" u="none" strike="noStrike" baseline="0" dirty="0">
                          <a:solidFill>
                            <a:srgbClr val="000000"/>
                          </a:solidFill>
                          <a:latin typeface="+mn-lt"/>
                        </a:rPr>
                        <a:t> Inicial</a:t>
                      </a:r>
                      <a:endParaRPr lang="es-ES" sz="1600" b="0" i="0" u="none" strike="noStrike" dirty="0">
                        <a:solidFill>
                          <a:srgbClr val="000000"/>
                        </a:solidFill>
                        <a:latin typeface="+mn-lt"/>
                      </a:endParaRPr>
                    </a:p>
                  </a:txBody>
                  <a:tcPr marL="8643" marR="8643" marT="8643" marB="0" anchor="b">
                    <a:lnL>
                      <a:noFill/>
                    </a:lnL>
                    <a:lnR>
                      <a:noFill/>
                    </a:lnR>
                    <a:lnT>
                      <a:noFill/>
                    </a:lnT>
                    <a:lnB>
                      <a:noFill/>
                    </a:lnB>
                    <a:solidFill>
                      <a:srgbClr val="CCFFFF"/>
                    </a:solidFill>
                  </a:tcPr>
                </a:tc>
                <a:tc>
                  <a:txBody>
                    <a:bodyPr/>
                    <a:lstStyle/>
                    <a:p>
                      <a:pPr algn="ctr" fontAlgn="b"/>
                      <a:r>
                        <a:rPr lang="es-ES" sz="1600" b="0" i="0" u="none" strike="noStrike" dirty="0">
                          <a:solidFill>
                            <a:srgbClr val="000000"/>
                          </a:solidFill>
                          <a:latin typeface="+mn-lt"/>
                        </a:rPr>
                        <a:t>Flujo </a:t>
                      </a:r>
                      <a:r>
                        <a:rPr lang="es-ES" sz="1600" b="0" i="0" u="none" strike="noStrike" dirty="0">
                          <a:solidFill>
                            <a:srgbClr val="FF0000"/>
                          </a:solidFill>
                          <a:latin typeface="+mn-lt"/>
                        </a:rPr>
                        <a:t>1º</a:t>
                      </a:r>
                      <a:r>
                        <a:rPr lang="es-ES" sz="1600" b="0" i="0" u="none" strike="noStrike" dirty="0">
                          <a:solidFill>
                            <a:srgbClr val="000000"/>
                          </a:solidFill>
                          <a:latin typeface="+mn-lt"/>
                        </a:rPr>
                        <a:t> año</a:t>
                      </a:r>
                    </a:p>
                  </a:txBody>
                  <a:tcPr marL="8643" marR="8643" marT="8643" marB="0" anchor="b">
                    <a:lnL>
                      <a:noFill/>
                    </a:lnL>
                    <a:lnR>
                      <a:noFill/>
                    </a:lnR>
                    <a:lnT>
                      <a:noFill/>
                    </a:lnT>
                    <a:lnB>
                      <a:noFill/>
                    </a:lnB>
                    <a:solidFill>
                      <a:srgbClr val="CCFFFF"/>
                    </a:solidFill>
                  </a:tcPr>
                </a:tc>
                <a:tc>
                  <a:txBody>
                    <a:bodyPr/>
                    <a:lstStyle/>
                    <a:p>
                      <a:pPr algn="ctr" fontAlgn="b"/>
                      <a:r>
                        <a:rPr lang="es-ES" sz="1600" b="0" i="0" u="none" strike="noStrike" dirty="0">
                          <a:solidFill>
                            <a:srgbClr val="000000"/>
                          </a:solidFill>
                          <a:latin typeface="+mn-lt"/>
                        </a:rPr>
                        <a:t>Flujo </a:t>
                      </a:r>
                      <a:r>
                        <a:rPr lang="es-ES" sz="1600" b="0" i="0" u="none" strike="noStrike" dirty="0">
                          <a:solidFill>
                            <a:srgbClr val="FF0000"/>
                          </a:solidFill>
                          <a:latin typeface="+mn-lt"/>
                        </a:rPr>
                        <a:t>2º</a:t>
                      </a:r>
                      <a:r>
                        <a:rPr lang="es-ES" sz="1600" b="0" i="0" u="none" strike="noStrike" dirty="0">
                          <a:solidFill>
                            <a:srgbClr val="000000"/>
                          </a:solidFill>
                          <a:latin typeface="+mn-lt"/>
                        </a:rPr>
                        <a:t> año</a:t>
                      </a:r>
                    </a:p>
                  </a:txBody>
                  <a:tcPr marL="8643" marR="8643" marT="8643" marB="0" anchor="b">
                    <a:lnL>
                      <a:noFill/>
                    </a:lnL>
                    <a:lnR>
                      <a:noFill/>
                    </a:lnR>
                    <a:lnT>
                      <a:noFill/>
                    </a:lnT>
                    <a:lnB>
                      <a:noFill/>
                    </a:lnB>
                    <a:solidFill>
                      <a:srgbClr val="CCFFFF"/>
                    </a:solidFill>
                  </a:tcPr>
                </a:tc>
                <a:tc>
                  <a:txBody>
                    <a:bodyPr/>
                    <a:lstStyle/>
                    <a:p>
                      <a:pPr algn="ctr" fontAlgn="b"/>
                      <a:r>
                        <a:rPr lang="es-ES" sz="1600" b="0" i="0" u="none" strike="noStrike" dirty="0">
                          <a:solidFill>
                            <a:srgbClr val="000000"/>
                          </a:solidFill>
                          <a:latin typeface="+mn-lt"/>
                        </a:rPr>
                        <a:t>Flujo  </a:t>
                      </a:r>
                      <a:r>
                        <a:rPr lang="es-ES" sz="1600" b="0" i="0" u="none" strike="noStrike" dirty="0">
                          <a:solidFill>
                            <a:srgbClr val="FF0000"/>
                          </a:solidFill>
                          <a:latin typeface="+mn-lt"/>
                        </a:rPr>
                        <a:t>3º</a:t>
                      </a:r>
                      <a:r>
                        <a:rPr lang="es-ES" sz="1600" b="0" i="0" u="none" strike="noStrike" dirty="0">
                          <a:solidFill>
                            <a:srgbClr val="000000"/>
                          </a:solidFill>
                          <a:latin typeface="+mn-lt"/>
                        </a:rPr>
                        <a:t> año</a:t>
                      </a:r>
                    </a:p>
                  </a:txBody>
                  <a:tcPr marL="8643" marR="8643" marT="8643" marB="0" anchor="b">
                    <a:lnL>
                      <a:noFill/>
                    </a:lnL>
                    <a:lnR>
                      <a:noFill/>
                    </a:lnR>
                    <a:lnT>
                      <a:noFill/>
                    </a:lnT>
                    <a:lnB>
                      <a:noFill/>
                    </a:lnB>
                    <a:solidFill>
                      <a:srgbClr val="CCFFFF"/>
                    </a:solidFill>
                  </a:tcPr>
                </a:tc>
                <a:tc>
                  <a:txBody>
                    <a:bodyPr/>
                    <a:lstStyle/>
                    <a:p>
                      <a:pPr algn="ctr" fontAlgn="b"/>
                      <a:r>
                        <a:rPr lang="es-ES" sz="1600" b="0" i="0" u="none" strike="noStrike" dirty="0">
                          <a:solidFill>
                            <a:srgbClr val="000000"/>
                          </a:solidFill>
                          <a:latin typeface="+mn-lt"/>
                        </a:rPr>
                        <a:t>Flujo </a:t>
                      </a:r>
                      <a:r>
                        <a:rPr lang="es-ES" sz="1600" b="0" i="0" u="none" strike="noStrike" dirty="0">
                          <a:solidFill>
                            <a:srgbClr val="FF0000"/>
                          </a:solidFill>
                          <a:latin typeface="+mn-lt"/>
                        </a:rPr>
                        <a:t>4º</a:t>
                      </a:r>
                      <a:r>
                        <a:rPr lang="es-ES" sz="1600" b="0" i="0" u="none" strike="noStrike" dirty="0">
                          <a:solidFill>
                            <a:srgbClr val="000000"/>
                          </a:solidFill>
                          <a:latin typeface="+mn-lt"/>
                        </a:rPr>
                        <a:t> año</a:t>
                      </a:r>
                    </a:p>
                  </a:txBody>
                  <a:tcPr marL="8643" marR="8643" marT="8643" marB="0" anchor="b">
                    <a:lnL>
                      <a:noFill/>
                    </a:lnL>
                    <a:lnR>
                      <a:noFill/>
                    </a:lnR>
                    <a:lnT>
                      <a:noFill/>
                    </a:lnT>
                    <a:lnB>
                      <a:noFill/>
                    </a:lnB>
                    <a:solidFill>
                      <a:srgbClr val="CCFFFF"/>
                    </a:solidFill>
                  </a:tcPr>
                </a:tc>
                <a:extLst>
                  <a:ext uri="{0D108BD9-81ED-4DB2-BD59-A6C34878D82A}">
                    <a16:rowId xmlns:a16="http://schemas.microsoft.com/office/drawing/2014/main" val="10000"/>
                  </a:ext>
                </a:extLst>
              </a:tr>
              <a:tr h="350288">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ctr"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CCFFFF"/>
                    </a:solidFill>
                  </a:tcPr>
                </a:tc>
                <a:tc>
                  <a:txBody>
                    <a:bodyPr/>
                    <a:lstStyle/>
                    <a:p>
                      <a:pPr algn="ctr"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CCFFFF"/>
                    </a:solidFill>
                  </a:tcPr>
                </a:tc>
                <a:tc>
                  <a:txBody>
                    <a:bodyPr/>
                    <a:lstStyle/>
                    <a:p>
                      <a:pPr algn="ctr"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CCFFFF"/>
                    </a:solidFill>
                  </a:tcPr>
                </a:tc>
                <a:tc>
                  <a:txBody>
                    <a:bodyPr/>
                    <a:lstStyle/>
                    <a:p>
                      <a:pPr algn="ctr"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CCFFFF"/>
                    </a:solidFill>
                  </a:tcPr>
                </a:tc>
                <a:tc>
                  <a:txBody>
                    <a:bodyPr/>
                    <a:lstStyle/>
                    <a:p>
                      <a:pPr algn="ctr"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CCFFFF"/>
                    </a:solidFill>
                  </a:tcPr>
                </a:tc>
                <a:tc>
                  <a:txBody>
                    <a:bodyPr/>
                    <a:lstStyle/>
                    <a:p>
                      <a:pPr algn="ctr"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CCFFFF"/>
                    </a:solidFill>
                  </a:tcPr>
                </a:tc>
                <a:extLst>
                  <a:ext uri="{0D108BD9-81ED-4DB2-BD59-A6C34878D82A}">
                    <a16:rowId xmlns:a16="http://schemas.microsoft.com/office/drawing/2014/main" val="10001"/>
                  </a:ext>
                </a:extLst>
              </a:tr>
              <a:tr h="700576">
                <a:tc>
                  <a:txBody>
                    <a:bodyPr/>
                    <a:lstStyle/>
                    <a:p>
                      <a:pPr algn="ctr" fontAlgn="b"/>
                      <a:r>
                        <a:rPr lang="es-ES" sz="1600" b="0" i="0" u="none" strike="noStrike" dirty="0">
                          <a:solidFill>
                            <a:srgbClr val="000000"/>
                          </a:solidFill>
                          <a:latin typeface="+mn-lt"/>
                        </a:rPr>
                        <a:t>Alternativa</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Tasa de descuento</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Desembolso</a:t>
                      </a:r>
                      <a:br>
                        <a:rPr lang="es-ES" sz="1600" b="0" i="0" u="none" strike="noStrike" dirty="0">
                          <a:solidFill>
                            <a:srgbClr val="000000"/>
                          </a:solidFill>
                          <a:latin typeface="+mn-lt"/>
                        </a:rPr>
                      </a:br>
                      <a:r>
                        <a:rPr lang="es-ES" sz="1600" b="0" i="0" u="none" strike="noStrike" dirty="0">
                          <a:solidFill>
                            <a:srgbClr val="000000"/>
                          </a:solidFill>
                          <a:latin typeface="+mn-lt"/>
                        </a:rPr>
                        <a:t>Inicial</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Año 1</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Año 2</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Año 3</a:t>
                      </a:r>
                    </a:p>
                  </a:txBody>
                  <a:tcPr marL="8643" marR="8643" marT="8643" marB="0" anchor="b">
                    <a:lnL>
                      <a:noFill/>
                    </a:lnL>
                    <a:lnR>
                      <a:noFill/>
                    </a:lnR>
                    <a:lnT>
                      <a:noFill/>
                    </a:lnT>
                    <a:lnB>
                      <a:noFill/>
                    </a:lnB>
                    <a:solidFill>
                      <a:srgbClr val="FF9900"/>
                    </a:solidFill>
                  </a:tcPr>
                </a:tc>
                <a:tc>
                  <a:txBody>
                    <a:bodyPr/>
                    <a:lstStyle/>
                    <a:p>
                      <a:pPr algn="ctr" fontAlgn="b"/>
                      <a:r>
                        <a:rPr lang="es-ES" sz="1600" b="0" i="0" u="none" strike="noStrike" dirty="0">
                          <a:solidFill>
                            <a:srgbClr val="000000"/>
                          </a:solidFill>
                          <a:latin typeface="+mn-lt"/>
                        </a:rPr>
                        <a:t>Año 4</a:t>
                      </a:r>
                    </a:p>
                  </a:txBody>
                  <a:tcPr marL="8643" marR="8643" marT="8643" marB="0" anchor="b">
                    <a:lnL>
                      <a:noFill/>
                    </a:lnL>
                    <a:lnR>
                      <a:noFill/>
                    </a:lnR>
                    <a:lnT>
                      <a:noFill/>
                    </a:lnT>
                    <a:lnB>
                      <a:noFill/>
                    </a:lnB>
                    <a:solidFill>
                      <a:srgbClr val="FF9900"/>
                    </a:solidFill>
                  </a:tcPr>
                </a:tc>
                <a:extLst>
                  <a:ext uri="{0D108BD9-81ED-4DB2-BD59-A6C34878D82A}">
                    <a16:rowId xmlns:a16="http://schemas.microsoft.com/office/drawing/2014/main" val="10002"/>
                  </a:ext>
                </a:extLst>
              </a:tr>
              <a:tr h="350288">
                <a:tc>
                  <a:txBody>
                    <a:bodyPr/>
                    <a:lstStyle/>
                    <a:p>
                      <a:pPr algn="ctr" fontAlgn="b"/>
                      <a:r>
                        <a:rPr lang="es-ES" sz="1800" b="1" i="0" u="none" strike="noStrike">
                          <a:solidFill>
                            <a:srgbClr val="000000"/>
                          </a:solidFill>
                          <a:latin typeface="+mn-lt"/>
                        </a:rPr>
                        <a:t>A</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30,00%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FF0000"/>
                          </a:solidFill>
                          <a:latin typeface="+mn-lt"/>
                        </a:rPr>
                        <a:t>-95000,00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75000,00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80000,00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80000,00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90000,00</a:t>
                      </a:r>
                    </a:p>
                  </a:txBody>
                  <a:tcPr marL="8643" marR="8643" marT="8643" marB="0" anchor="b">
                    <a:lnL>
                      <a:noFill/>
                    </a:lnL>
                    <a:lnR>
                      <a:noFill/>
                    </a:lnR>
                    <a:lnT>
                      <a:noFill/>
                    </a:lnT>
                    <a:lnB>
                      <a:noFill/>
                    </a:lnB>
                    <a:solidFill>
                      <a:srgbClr val="00FFFF"/>
                    </a:solidFill>
                  </a:tcPr>
                </a:tc>
                <a:extLst>
                  <a:ext uri="{0D108BD9-81ED-4DB2-BD59-A6C34878D82A}">
                    <a16:rowId xmlns:a16="http://schemas.microsoft.com/office/drawing/2014/main" val="10003"/>
                  </a:ext>
                </a:extLst>
              </a:tr>
              <a:tr h="350288">
                <a:tc>
                  <a:txBody>
                    <a:bodyPr/>
                    <a:lstStyle/>
                    <a:p>
                      <a:pPr algn="ctr" fontAlgn="b"/>
                      <a:r>
                        <a:rPr lang="es-ES" sz="1800" b="1" i="0" u="none" strike="noStrike">
                          <a:solidFill>
                            <a:srgbClr val="000000"/>
                          </a:solidFill>
                          <a:latin typeface="+mn-lt"/>
                        </a:rPr>
                        <a:t>B</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30,00%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FF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55000,00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50000,00</a:t>
                      </a:r>
                    </a:p>
                  </a:txBody>
                  <a:tcPr marL="8643" marR="8643" marT="8643" marB="0" anchor="b">
                    <a:lnL>
                      <a:noFill/>
                    </a:lnL>
                    <a:lnR>
                      <a:noFill/>
                    </a:lnR>
                    <a:lnT>
                      <a:noFill/>
                    </a:lnT>
                    <a:lnB>
                      <a:noFill/>
                    </a:lnB>
                    <a:solidFill>
                      <a:srgbClr val="00FFFF"/>
                    </a:solidFill>
                  </a:tcPr>
                </a:tc>
                <a:extLst>
                  <a:ext uri="{0D108BD9-81ED-4DB2-BD59-A6C34878D82A}">
                    <a16:rowId xmlns:a16="http://schemas.microsoft.com/office/drawing/2014/main" val="10004"/>
                  </a:ext>
                </a:extLst>
              </a:tr>
              <a:tr h="350288">
                <a:tc>
                  <a:txBody>
                    <a:bodyPr/>
                    <a:lstStyle/>
                    <a:p>
                      <a:pPr algn="ctr" fontAlgn="b"/>
                      <a:r>
                        <a:rPr lang="es-ES" sz="1800" b="1" i="0" u="none" strike="noStrike">
                          <a:solidFill>
                            <a:srgbClr val="000000"/>
                          </a:solidFill>
                          <a:latin typeface="+mn-lt"/>
                        </a:rPr>
                        <a:t>C</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30,00%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FF0000"/>
                          </a:solidFill>
                          <a:latin typeface="+mn-lt"/>
                        </a:rPr>
                        <a:t>-55000,00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60000,00</a:t>
                      </a:r>
                    </a:p>
                  </a:txBody>
                  <a:tcPr marL="8643" marR="8643" marT="8643" marB="0" anchor="b">
                    <a:lnL>
                      <a:noFill/>
                    </a:lnL>
                    <a:lnR>
                      <a:noFill/>
                    </a:lnR>
                    <a:lnT>
                      <a:noFill/>
                    </a:lnT>
                    <a:lnB>
                      <a:noFill/>
                    </a:lnB>
                    <a:solidFill>
                      <a:srgbClr val="00FFFF"/>
                    </a:solidFill>
                  </a:tcPr>
                </a:tc>
                <a:extLst>
                  <a:ext uri="{0D108BD9-81ED-4DB2-BD59-A6C34878D82A}">
                    <a16:rowId xmlns:a16="http://schemas.microsoft.com/office/drawing/2014/main" val="10005"/>
                  </a:ext>
                </a:extLst>
              </a:tr>
              <a:tr h="350288">
                <a:tc>
                  <a:txBody>
                    <a:bodyPr/>
                    <a:lstStyle/>
                    <a:p>
                      <a:pPr algn="ctr" fontAlgn="b"/>
                      <a:r>
                        <a:rPr lang="es-ES" sz="1800" b="1" i="0" u="none" strike="noStrike">
                          <a:solidFill>
                            <a:srgbClr val="000000"/>
                          </a:solidFill>
                          <a:latin typeface="+mn-lt"/>
                        </a:rPr>
                        <a:t>D</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35,00%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FF0000"/>
                          </a:solidFill>
                          <a:latin typeface="+mn-lt"/>
                        </a:rPr>
                        <a:t>-60000,00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50000,00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45000,00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50000,00</a:t>
                      </a:r>
                    </a:p>
                  </a:txBody>
                  <a:tcPr marL="8643" marR="8643" marT="8643" marB="0" anchor="b">
                    <a:lnL>
                      <a:noFill/>
                    </a:lnL>
                    <a:lnR>
                      <a:noFill/>
                    </a:lnR>
                    <a:lnT>
                      <a:noFill/>
                    </a:lnT>
                    <a:lnB>
                      <a:noFill/>
                    </a:lnB>
                    <a:solidFill>
                      <a:srgbClr val="00FFFF"/>
                    </a:solidFill>
                  </a:tcPr>
                </a:tc>
                <a:tc>
                  <a:txBody>
                    <a:bodyPr/>
                    <a:lstStyle/>
                    <a:p>
                      <a:pPr algn="ctr" fontAlgn="b"/>
                      <a:r>
                        <a:rPr lang="es-ES" sz="1800" b="0" i="0" u="none" strike="noStrike">
                          <a:solidFill>
                            <a:srgbClr val="000000"/>
                          </a:solidFill>
                          <a:latin typeface="+mn-lt"/>
                        </a:rPr>
                        <a:t>85000,00</a:t>
                      </a:r>
                    </a:p>
                  </a:txBody>
                  <a:tcPr marL="8643" marR="8643" marT="8643" marB="0" anchor="b">
                    <a:lnL>
                      <a:noFill/>
                    </a:lnL>
                    <a:lnR>
                      <a:noFill/>
                    </a:lnR>
                    <a:lnT>
                      <a:noFill/>
                    </a:lnT>
                    <a:lnB>
                      <a:noFill/>
                    </a:lnB>
                    <a:solidFill>
                      <a:srgbClr val="00FFFF"/>
                    </a:solidFill>
                  </a:tcPr>
                </a:tc>
                <a:extLst>
                  <a:ext uri="{0D108BD9-81ED-4DB2-BD59-A6C34878D82A}">
                    <a16:rowId xmlns:a16="http://schemas.microsoft.com/office/drawing/2014/main" val="10006"/>
                  </a:ext>
                </a:extLst>
              </a:tr>
              <a:tr h="350288">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350288">
                <a:tc gridSpan="2">
                  <a:txBody>
                    <a:bodyPr/>
                    <a:lstStyle/>
                    <a:p>
                      <a:pPr algn="r" fontAlgn="b"/>
                      <a:r>
                        <a:rPr lang="es-ES" sz="1800" b="0" i="0" u="none" strike="noStrike" dirty="0">
                          <a:solidFill>
                            <a:srgbClr val="000000"/>
                          </a:solidFill>
                          <a:latin typeface="+mn-lt"/>
                        </a:rPr>
                        <a:t>ALTERNATIVA    =   </a:t>
                      </a:r>
                    </a:p>
                  </a:txBody>
                  <a:tcPr marL="8643" marR="8643" marT="8643" marB="0" anchor="b">
                    <a:lnL>
                      <a:noFill/>
                    </a:lnL>
                    <a:lnR>
                      <a:noFill/>
                    </a:lnR>
                    <a:lnT>
                      <a:noFill/>
                    </a:lnT>
                    <a:lnB>
                      <a:noFill/>
                    </a:lnB>
                    <a:solidFill>
                      <a:srgbClr val="FF9900"/>
                    </a:solidFill>
                  </a:tcPr>
                </a:tc>
                <a:tc hMerge="1">
                  <a:txBody>
                    <a:bodyPr/>
                    <a:lstStyle/>
                    <a:p>
                      <a:endParaRPr lang="es-ES"/>
                    </a:p>
                  </a:txBody>
                  <a:tcPr/>
                </a:tc>
                <a:tc>
                  <a:txBody>
                    <a:bodyPr/>
                    <a:lstStyle/>
                    <a:p>
                      <a:pPr algn="ctr" fontAlgn="b"/>
                      <a:r>
                        <a:rPr lang="es-ES" sz="1800" b="0" i="0" u="none" strike="noStrike" dirty="0">
                          <a:solidFill>
                            <a:srgbClr val="000000"/>
                          </a:solidFill>
                          <a:latin typeface="+mn-lt"/>
                        </a:rPr>
                        <a:t>A</a:t>
                      </a:r>
                    </a:p>
                  </a:txBody>
                  <a:tcPr marL="8643" marR="8643" marT="8643" marB="0" anchor="b">
                    <a:lnL>
                      <a:noFill/>
                    </a:lnL>
                    <a:lnR>
                      <a:noFill/>
                    </a:lnR>
                    <a:lnT>
                      <a:noFill/>
                    </a:lnT>
                    <a:lnB>
                      <a:noFill/>
                    </a:lnB>
                    <a:solidFill>
                      <a:srgbClr val="FF9900"/>
                    </a:solidFill>
                  </a:tcPr>
                </a:tc>
                <a:tc>
                  <a:txBody>
                    <a:bodyPr/>
                    <a:lstStyle/>
                    <a:p>
                      <a:pPr algn="ctr" fontAlgn="b"/>
                      <a:r>
                        <a:rPr lang="es-ES" sz="1800" b="0" i="0" u="none" strike="noStrike" dirty="0">
                          <a:solidFill>
                            <a:srgbClr val="000000"/>
                          </a:solidFill>
                          <a:latin typeface="+mn-lt"/>
                        </a:rPr>
                        <a:t>B</a:t>
                      </a:r>
                    </a:p>
                  </a:txBody>
                  <a:tcPr marL="8643" marR="8643" marT="8643" marB="0" anchor="b">
                    <a:lnL>
                      <a:noFill/>
                    </a:lnL>
                    <a:lnR>
                      <a:noFill/>
                    </a:lnR>
                    <a:lnT>
                      <a:noFill/>
                    </a:lnT>
                    <a:lnB>
                      <a:noFill/>
                    </a:lnB>
                    <a:solidFill>
                      <a:srgbClr val="FF9900"/>
                    </a:solidFill>
                  </a:tcPr>
                </a:tc>
                <a:tc>
                  <a:txBody>
                    <a:bodyPr/>
                    <a:lstStyle/>
                    <a:p>
                      <a:pPr algn="ctr" fontAlgn="b"/>
                      <a:r>
                        <a:rPr lang="es-ES" sz="1800" b="0" i="0" u="none" strike="noStrike" dirty="0">
                          <a:solidFill>
                            <a:srgbClr val="000000"/>
                          </a:solidFill>
                          <a:latin typeface="+mn-lt"/>
                        </a:rPr>
                        <a:t>C</a:t>
                      </a:r>
                    </a:p>
                  </a:txBody>
                  <a:tcPr marL="8643" marR="8643" marT="8643" marB="0" anchor="b">
                    <a:lnL>
                      <a:noFill/>
                    </a:lnL>
                    <a:lnR>
                      <a:noFill/>
                    </a:lnR>
                    <a:lnT>
                      <a:noFill/>
                    </a:lnT>
                    <a:lnB>
                      <a:noFill/>
                    </a:lnB>
                    <a:solidFill>
                      <a:srgbClr val="FF9900"/>
                    </a:solidFill>
                  </a:tcPr>
                </a:tc>
                <a:tc>
                  <a:txBody>
                    <a:bodyPr/>
                    <a:lstStyle/>
                    <a:p>
                      <a:pPr algn="ctr" fontAlgn="b"/>
                      <a:r>
                        <a:rPr lang="es-ES" sz="1800" b="0" i="0" u="none" strike="noStrike" dirty="0">
                          <a:solidFill>
                            <a:srgbClr val="000000"/>
                          </a:solidFill>
                          <a:latin typeface="+mn-lt"/>
                        </a:rPr>
                        <a:t>D</a:t>
                      </a:r>
                    </a:p>
                  </a:txBody>
                  <a:tcPr marL="8643" marR="8643" marT="8643" marB="0" anchor="b">
                    <a:lnL>
                      <a:noFill/>
                    </a:lnL>
                    <a:lnR>
                      <a:noFill/>
                    </a:lnR>
                    <a:lnT>
                      <a:noFill/>
                    </a:lnT>
                    <a:lnB>
                      <a:noFill/>
                    </a:lnB>
                    <a:solidFill>
                      <a:srgbClr val="FF9900"/>
                    </a:solidFill>
                  </a:tcPr>
                </a:tc>
                <a:tc>
                  <a:txBody>
                    <a:bodyPr/>
                    <a:lstStyle/>
                    <a:p>
                      <a:pPr algn="l" fontAlgn="b"/>
                      <a:r>
                        <a:rPr lang="es-ES" sz="1800" b="0" i="0" u="none" strike="noStrike">
                          <a:solidFill>
                            <a:srgbClr val="000000"/>
                          </a:solidFill>
                          <a:latin typeface="+mn-lt"/>
                        </a:rPr>
                        <a:t> </a:t>
                      </a:r>
                    </a:p>
                  </a:txBody>
                  <a:tcPr marL="8643" marR="8643" marT="8643"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350288">
                <a:tc gridSpan="2">
                  <a:txBody>
                    <a:bodyPr/>
                    <a:lstStyle/>
                    <a:p>
                      <a:pPr algn="ctr" fontAlgn="b"/>
                      <a:r>
                        <a:rPr lang="es-ES" sz="1800" b="0" i="0" u="none" strike="noStrike" dirty="0">
                          <a:solidFill>
                            <a:srgbClr val="000000"/>
                          </a:solidFill>
                          <a:latin typeface="+mn-lt"/>
                        </a:rPr>
                        <a:t>Valor Presente Neto VPN  =</a:t>
                      </a:r>
                    </a:p>
                  </a:txBody>
                  <a:tcPr marL="8643" marR="8643" marT="8643" marB="0" anchor="b">
                    <a:lnL>
                      <a:noFill/>
                    </a:lnL>
                    <a:lnR>
                      <a:noFill/>
                    </a:lnR>
                    <a:lnT>
                      <a:noFill/>
                    </a:lnT>
                    <a:lnB>
                      <a:noFill/>
                    </a:lnB>
                    <a:solidFill>
                      <a:srgbClr val="FFCC00"/>
                    </a:solidFill>
                  </a:tcPr>
                </a:tc>
                <a:tc hMerge="1">
                  <a:txBody>
                    <a:bodyPr/>
                    <a:lstStyle/>
                    <a:p>
                      <a:endParaRPr lang="es-ES"/>
                    </a:p>
                  </a:txBody>
                  <a:tcPr/>
                </a:tc>
                <a:tc>
                  <a:txBody>
                    <a:bodyPr/>
                    <a:lstStyle/>
                    <a:p>
                      <a:pPr algn="ctr" fontAlgn="b"/>
                      <a:r>
                        <a:rPr lang="es-ES" sz="1800" b="0" i="0" u="none" strike="noStrike" dirty="0">
                          <a:solidFill>
                            <a:srgbClr val="000000"/>
                          </a:solidFill>
                          <a:latin typeface="+mn-lt"/>
                        </a:rPr>
                        <a:t>77954,38</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dirty="0">
                          <a:solidFill>
                            <a:srgbClr val="000000"/>
                          </a:solidFill>
                          <a:latin typeface="+mn-lt"/>
                        </a:rPr>
                        <a:t>67155,91</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dirty="0">
                          <a:solidFill>
                            <a:srgbClr val="000000"/>
                          </a:solidFill>
                          <a:latin typeface="+mn-lt"/>
                        </a:rPr>
                        <a:t>74974,44</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dirty="0">
                          <a:solidFill>
                            <a:srgbClr val="000000"/>
                          </a:solidFill>
                          <a:latin typeface="+mn-lt"/>
                        </a:rPr>
                        <a:t>47641,30</a:t>
                      </a:r>
                    </a:p>
                  </a:txBody>
                  <a:tcPr marL="8643" marR="8643" marT="8643" marB="0" anchor="b">
                    <a:lnL>
                      <a:noFill/>
                    </a:lnL>
                    <a:lnR>
                      <a:noFill/>
                    </a:lnR>
                    <a:lnT>
                      <a:noFill/>
                    </a:lnT>
                    <a:lnB>
                      <a:noFill/>
                    </a:lnB>
                    <a:solidFill>
                      <a:srgbClr val="FFFF99"/>
                    </a:solidFill>
                  </a:tcPr>
                </a:tc>
                <a:tc>
                  <a:txBody>
                    <a:bodyPr/>
                    <a:lstStyle/>
                    <a:p>
                      <a:pPr algn="l"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350288">
                <a:tc gridSpan="2">
                  <a:txBody>
                    <a:bodyPr/>
                    <a:lstStyle/>
                    <a:p>
                      <a:pPr algn="ctr" fontAlgn="b"/>
                      <a:r>
                        <a:rPr lang="es-ES" sz="1800" b="0" i="0" u="none" strike="noStrike" dirty="0">
                          <a:solidFill>
                            <a:srgbClr val="000000"/>
                          </a:solidFill>
                          <a:latin typeface="+mn-lt"/>
                        </a:rPr>
                        <a:t>Tasa Interna de Retorno TIR  =</a:t>
                      </a:r>
                    </a:p>
                  </a:txBody>
                  <a:tcPr marL="8643" marR="8643" marT="8643" marB="0" anchor="b">
                    <a:lnL>
                      <a:noFill/>
                    </a:lnL>
                    <a:lnR>
                      <a:noFill/>
                    </a:lnR>
                    <a:lnT>
                      <a:noFill/>
                    </a:lnT>
                    <a:lnB>
                      <a:noFill/>
                    </a:lnB>
                    <a:solidFill>
                      <a:srgbClr val="FFCC00"/>
                    </a:solidFill>
                  </a:tcPr>
                </a:tc>
                <a:tc hMerge="1">
                  <a:txBody>
                    <a:bodyPr/>
                    <a:lstStyle/>
                    <a:p>
                      <a:endParaRPr lang="es-ES"/>
                    </a:p>
                  </a:txBody>
                  <a:tcPr/>
                </a:tc>
                <a:tc>
                  <a:txBody>
                    <a:bodyPr/>
                    <a:lstStyle/>
                    <a:p>
                      <a:pPr algn="ctr" fontAlgn="b"/>
                      <a:r>
                        <a:rPr lang="es-ES" sz="1800" b="0" i="0" u="none" strike="noStrike">
                          <a:solidFill>
                            <a:srgbClr val="000000"/>
                          </a:solidFill>
                          <a:latin typeface="+mn-lt"/>
                        </a:rPr>
                        <a:t>73,55%</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a:solidFill>
                            <a:srgbClr val="000000"/>
                          </a:solidFill>
                          <a:latin typeface="+mn-lt"/>
                        </a:rPr>
                        <a:t>92,61%</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a:solidFill>
                            <a:srgbClr val="000000"/>
                          </a:solidFill>
                          <a:latin typeface="+mn-lt"/>
                        </a:rPr>
                        <a:t>102,62%</a:t>
                      </a:r>
                    </a:p>
                  </a:txBody>
                  <a:tcPr marL="8643" marR="8643" marT="8643" marB="0" anchor="b">
                    <a:lnL>
                      <a:noFill/>
                    </a:lnL>
                    <a:lnR>
                      <a:noFill/>
                    </a:lnR>
                    <a:lnT>
                      <a:noFill/>
                    </a:lnT>
                    <a:lnB>
                      <a:noFill/>
                    </a:lnB>
                    <a:solidFill>
                      <a:srgbClr val="FFFF99"/>
                    </a:solidFill>
                  </a:tcPr>
                </a:tc>
                <a:tc>
                  <a:txBody>
                    <a:bodyPr/>
                    <a:lstStyle/>
                    <a:p>
                      <a:pPr algn="ctr" fontAlgn="b"/>
                      <a:r>
                        <a:rPr lang="es-ES" sz="1800" b="0" i="0" u="none" strike="noStrike">
                          <a:solidFill>
                            <a:srgbClr val="000000"/>
                          </a:solidFill>
                          <a:latin typeface="+mn-lt"/>
                        </a:rPr>
                        <a:t>77,43%</a:t>
                      </a:r>
                    </a:p>
                  </a:txBody>
                  <a:tcPr marL="8643" marR="8643" marT="8643" marB="0" anchor="b">
                    <a:lnL>
                      <a:noFill/>
                    </a:lnL>
                    <a:lnR>
                      <a:noFill/>
                    </a:lnR>
                    <a:lnT>
                      <a:noFill/>
                    </a:lnT>
                    <a:lnB>
                      <a:noFill/>
                    </a:lnB>
                    <a:solidFill>
                      <a:srgbClr val="FFFF99"/>
                    </a:solidFill>
                  </a:tcPr>
                </a:tc>
                <a:tc>
                  <a:txBody>
                    <a:bodyPr/>
                    <a:lstStyle/>
                    <a:p>
                      <a:pPr algn="l" fontAlgn="b"/>
                      <a:r>
                        <a:rPr lang="es-ES" sz="1800" b="0" i="0" u="none" strike="noStrike" dirty="0">
                          <a:solidFill>
                            <a:srgbClr val="000000"/>
                          </a:solidFill>
                          <a:latin typeface="+mn-lt"/>
                        </a:rPr>
                        <a:t> </a:t>
                      </a:r>
                    </a:p>
                  </a:txBody>
                  <a:tcPr marL="8643" marR="8643" marT="8643" marB="0" anchor="b">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3528" y="212576"/>
            <a:ext cx="7818072" cy="1143000"/>
          </a:xfrm>
        </p:spPr>
        <p:txBody>
          <a:bodyPr>
            <a:normAutofit fontScale="90000"/>
          </a:bodyPr>
          <a:lstStyle/>
          <a:p>
            <a:r>
              <a:rPr lang="es-EC" sz="2700" dirty="0">
                <a:solidFill>
                  <a:schemeClr val="accent2">
                    <a:lumMod val="75000"/>
                  </a:schemeClr>
                </a:solidFill>
              </a:rPr>
              <a:t>Usar TIR como regla principal presenta algunos problemas:</a:t>
            </a:r>
            <a:br>
              <a:rPr lang="es-EC" sz="2800" dirty="0">
                <a:solidFill>
                  <a:schemeClr val="accent2">
                    <a:lumMod val="75000"/>
                  </a:schemeClr>
                </a:solidFill>
              </a:rPr>
            </a:br>
            <a:r>
              <a:rPr lang="es-ES_tradnl" sz="2800" dirty="0">
                <a:solidFill>
                  <a:schemeClr val="accent2">
                    <a:lumMod val="75000"/>
                  </a:schemeClr>
                </a:solidFill>
              </a:rPr>
              <a:t>TIR, Problema 1.No reconoce el monto de la Inversión</a:t>
            </a:r>
          </a:p>
        </p:txBody>
      </p:sp>
      <p:sp>
        <p:nvSpPr>
          <p:cNvPr id="29699" name="Rectangle 3"/>
          <p:cNvSpPr>
            <a:spLocks noGrp="1" noChangeArrowheads="1"/>
          </p:cNvSpPr>
          <p:nvPr>
            <p:ph idx="1"/>
          </p:nvPr>
        </p:nvSpPr>
        <p:spPr>
          <a:xfrm>
            <a:off x="395536" y="1839119"/>
            <a:ext cx="7498080" cy="4800600"/>
          </a:xfrm>
        </p:spPr>
        <p:txBody>
          <a:bodyPr/>
          <a:lstStyle/>
          <a:p>
            <a:pPr>
              <a:buFont typeface="Wingdings" pitchFamily="2" charset="2"/>
              <a:buChar char="n"/>
              <a:defRPr/>
            </a:pPr>
            <a:r>
              <a:rPr lang="es-EC" sz="2000" dirty="0"/>
              <a:t>El resultado del TIR nos indica porcentualmente una rentabilidad, y no el valor que se espera del proyecto.</a:t>
            </a:r>
          </a:p>
          <a:p>
            <a:pPr>
              <a:buFont typeface="Wingdings" pitchFamily="2" charset="2"/>
              <a:buChar char="n"/>
              <a:defRPr/>
            </a:pPr>
            <a:r>
              <a:rPr lang="es-EC" sz="2000" dirty="0"/>
              <a:t>Si tenemos los siguientes proyectos </a:t>
            </a:r>
            <a:r>
              <a:rPr lang="es-EC" sz="2000" u="sng" dirty="0"/>
              <a:t>excluyentes</a:t>
            </a:r>
            <a:r>
              <a:rPr lang="es-EC" sz="2000" dirty="0"/>
              <a:t> entre sí:</a:t>
            </a:r>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r>
              <a:rPr lang="es-EC" sz="2000" dirty="0"/>
              <a:t>TIR : Proyecto A</a:t>
            </a:r>
          </a:p>
          <a:p>
            <a:pPr>
              <a:buFont typeface="Wingdings" pitchFamily="2" charset="2"/>
              <a:buChar char="n"/>
              <a:defRPr/>
            </a:pPr>
            <a:r>
              <a:rPr lang="es-EC" sz="2000" dirty="0"/>
              <a:t>VAN: Proyecto B</a:t>
            </a:r>
            <a:endParaRPr lang="es-EC" dirty="0"/>
          </a:p>
        </p:txBody>
      </p:sp>
      <p:graphicFrame>
        <p:nvGraphicFramePr>
          <p:cNvPr id="8194" name="Object 2"/>
          <p:cNvGraphicFramePr>
            <a:graphicFrameLocks noChangeAspect="1"/>
          </p:cNvGraphicFramePr>
          <p:nvPr>
            <p:extLst>
              <p:ext uri="{D42A27DB-BD31-4B8C-83A1-F6EECF244321}">
                <p14:modId xmlns:p14="http://schemas.microsoft.com/office/powerpoint/2010/main" val="2233314554"/>
              </p:ext>
            </p:extLst>
          </p:nvPr>
        </p:nvGraphicFramePr>
        <p:xfrm>
          <a:off x="-252536" y="3284984"/>
          <a:ext cx="8214816" cy="2036762"/>
        </p:xfrm>
        <a:graphic>
          <a:graphicData uri="http://schemas.openxmlformats.org/presentationml/2006/ole">
            <mc:AlternateContent xmlns:mc="http://schemas.openxmlformats.org/markup-compatibility/2006">
              <mc:Choice xmlns:v="urn:schemas-microsoft-com:vml" Requires="v">
                <p:oleObj name="Document" r:id="rId2" imgW="3994920" imgH="911160" progId="Word.Document.8">
                  <p:embed/>
                </p:oleObj>
              </mc:Choice>
              <mc:Fallback>
                <p:oleObj name="Document" r:id="rId2" imgW="3994920" imgH="911160" progId="Word.Document.8">
                  <p:embed/>
                  <p:pic>
                    <p:nvPicPr>
                      <p:cNvPr id="81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3284984"/>
                        <a:ext cx="8214816"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s-ES_tradnl" sz="2800" dirty="0">
                <a:solidFill>
                  <a:schemeClr val="accent2">
                    <a:lumMod val="75000"/>
                  </a:schemeClr>
                </a:solidFill>
              </a:rPr>
              <a:t>TIR, Problema 2.-</a:t>
            </a:r>
            <a:br>
              <a:rPr lang="es-ES_tradnl" sz="2800" dirty="0">
                <a:solidFill>
                  <a:schemeClr val="accent2">
                    <a:lumMod val="75000"/>
                  </a:schemeClr>
                </a:solidFill>
              </a:rPr>
            </a:br>
            <a:r>
              <a:rPr lang="es-ES_tradnl" sz="2800" dirty="0">
                <a:solidFill>
                  <a:schemeClr val="accent2">
                    <a:lumMod val="75000"/>
                  </a:schemeClr>
                </a:solidFill>
              </a:rPr>
              <a:t>Hay Flujos Que No Tienen TIR</a:t>
            </a:r>
          </a:p>
        </p:txBody>
      </p:sp>
      <p:sp>
        <p:nvSpPr>
          <p:cNvPr id="30723" name="Rectangle 3"/>
          <p:cNvSpPr>
            <a:spLocks noGrp="1" noChangeArrowheads="1"/>
          </p:cNvSpPr>
          <p:nvPr>
            <p:ph idx="1"/>
          </p:nvPr>
        </p:nvSpPr>
        <p:spPr/>
        <p:txBody>
          <a:bodyPr>
            <a:normAutofit lnSpcReduction="10000"/>
          </a:bodyPr>
          <a:lstStyle/>
          <a:p>
            <a:pPr>
              <a:buFont typeface="Wingdings" pitchFamily="2" charset="2"/>
              <a:buChar char="n"/>
              <a:defRPr/>
            </a:pPr>
            <a:r>
              <a:rPr lang="es-EC" sz="2000" dirty="0"/>
              <a:t>Hay flujos (más de un cambio de signo) que no tienen TIR</a:t>
            </a:r>
          </a:p>
          <a:p>
            <a:pPr lvl="1">
              <a:buFont typeface="Wingdings" pitchFamily="2" charset="2"/>
              <a:buChar char="u"/>
              <a:defRPr/>
            </a:pPr>
            <a:r>
              <a:rPr lang="es-EC" sz="1800" dirty="0"/>
              <a:t>No hay tasa de descuento que haga cero al VAN</a:t>
            </a:r>
          </a:p>
          <a:p>
            <a:pPr>
              <a:buFont typeface="Wingdings" pitchFamily="2" charset="2"/>
              <a:buChar char="n"/>
              <a:defRPr/>
            </a:pPr>
            <a:r>
              <a:rPr lang="es-EC" sz="2000" dirty="0"/>
              <a:t>Por ejemplo el Siguiente Proyecto:</a:t>
            </a:r>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lgn="r">
              <a:buFont typeface="Monotype Sorts" pitchFamily="2" charset="2"/>
              <a:buNone/>
              <a:defRPr/>
            </a:pPr>
            <a:r>
              <a:rPr lang="es-EC" sz="2000" b="1" dirty="0"/>
              <a:t>...</a:t>
            </a: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p:txBody>
      </p:sp>
      <p:graphicFrame>
        <p:nvGraphicFramePr>
          <p:cNvPr id="9218" name="Object 2"/>
          <p:cNvGraphicFramePr>
            <a:graphicFrameLocks noChangeAspect="1"/>
          </p:cNvGraphicFramePr>
          <p:nvPr>
            <p:extLst>
              <p:ext uri="{D42A27DB-BD31-4B8C-83A1-F6EECF244321}">
                <p14:modId xmlns:p14="http://schemas.microsoft.com/office/powerpoint/2010/main" val="4085435714"/>
              </p:ext>
            </p:extLst>
          </p:nvPr>
        </p:nvGraphicFramePr>
        <p:xfrm>
          <a:off x="609599" y="4081494"/>
          <a:ext cx="6224736" cy="1778000"/>
        </p:xfrm>
        <a:graphic>
          <a:graphicData uri="http://schemas.openxmlformats.org/presentationml/2006/ole">
            <mc:AlternateContent xmlns:mc="http://schemas.openxmlformats.org/markup-compatibility/2006">
              <mc:Choice xmlns:v="urn:schemas-microsoft-com:vml" Requires="v">
                <p:oleObj name="Document" r:id="rId2" imgW="2015640" imgH="685800" progId="Word.Document.8">
                  <p:embed/>
                </p:oleObj>
              </mc:Choice>
              <mc:Fallback>
                <p:oleObj name="Document" r:id="rId2" imgW="2015640" imgH="685800" progId="Word.Document.8">
                  <p:embed/>
                  <p:pic>
                    <p:nvPicPr>
                      <p:cNvPr id="92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4081494"/>
                        <a:ext cx="6224736"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type="chart" idx="1"/>
            <p:extLst>
              <p:ext uri="{D42A27DB-BD31-4B8C-83A1-F6EECF244321}">
                <p14:modId xmlns:p14="http://schemas.microsoft.com/office/powerpoint/2010/main" val="1597831233"/>
              </p:ext>
            </p:extLst>
          </p:nvPr>
        </p:nvGraphicFramePr>
        <p:xfrm>
          <a:off x="-183653" y="1700808"/>
          <a:ext cx="8229600" cy="5011737"/>
        </p:xfrm>
        <a:graphic>
          <a:graphicData uri="http://schemas.openxmlformats.org/presentationml/2006/ole">
            <mc:AlternateContent xmlns:mc="http://schemas.openxmlformats.org/markup-compatibility/2006">
              <mc:Choice xmlns:v="urn:schemas-microsoft-com:vml" Requires="v">
                <p:oleObj name="Worksheet" r:id="rId2" imgW="4833000" imgH="2938680" progId="">
                  <p:embed/>
                </p:oleObj>
              </mc:Choice>
              <mc:Fallback>
                <p:oleObj name="Worksheet" r:id="rId2" imgW="4833000" imgH="2938680" progId="">
                  <p:embed/>
                  <p:pic>
                    <p:nvPicPr>
                      <p:cNvPr id="102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53" y="1700808"/>
                        <a:ext cx="8229600" cy="5011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Rectangle 3"/>
          <p:cNvSpPr>
            <a:spLocks noGrp="1" noChangeArrowheads="1"/>
          </p:cNvSpPr>
          <p:nvPr>
            <p:ph type="body" idx="4294967295"/>
          </p:nvPr>
        </p:nvSpPr>
        <p:spPr>
          <a:xfrm>
            <a:off x="0" y="1885950"/>
            <a:ext cx="8178800" cy="4171950"/>
          </a:xfrm>
        </p:spPr>
        <p:txBody>
          <a:bodyPr/>
          <a:lstStyle/>
          <a:p>
            <a:pPr>
              <a:buFont typeface="Wingdings" pitchFamily="2" charset="2"/>
              <a:buChar char="n"/>
              <a:defRPr/>
            </a:pPr>
            <a:endParaRPr lang="es-EC" sz="2000"/>
          </a:p>
          <a:p>
            <a:pPr>
              <a:buFont typeface="Wingdings" pitchFamily="2" charset="2"/>
              <a:buChar char="n"/>
              <a:defRPr/>
            </a:pPr>
            <a:endParaRPr lang="es-EC" sz="2000"/>
          </a:p>
          <a:p>
            <a:pPr>
              <a:buFont typeface="Wingdings" pitchFamily="2" charset="2"/>
              <a:buChar char="n"/>
              <a:defRPr/>
            </a:pPr>
            <a:endParaRPr lang="es-EC" sz="2000"/>
          </a:p>
          <a:p>
            <a:pPr>
              <a:buFont typeface="Wingdings" pitchFamily="2" charset="2"/>
              <a:buChar char="n"/>
              <a:defRPr/>
            </a:pPr>
            <a:endParaRPr lang="es-EC" sz="2000"/>
          </a:p>
          <a:p>
            <a:pPr>
              <a:buFont typeface="Wingdings" pitchFamily="2" charset="2"/>
              <a:buChar char="n"/>
              <a:defRPr/>
            </a:pPr>
            <a:endParaRPr lang="es-EC" sz="2000"/>
          </a:p>
        </p:txBody>
      </p:sp>
      <p:sp>
        <p:nvSpPr>
          <p:cNvPr id="6" name="5 Rectángulo"/>
          <p:cNvSpPr/>
          <p:nvPr/>
        </p:nvSpPr>
        <p:spPr>
          <a:xfrm>
            <a:off x="323528" y="384021"/>
            <a:ext cx="7215238" cy="1200329"/>
          </a:xfrm>
          <a:prstGeom prst="rect">
            <a:avLst/>
          </a:prstGeom>
        </p:spPr>
        <p:txBody>
          <a:bodyPr wrap="square">
            <a:spAutoFit/>
          </a:bodyPr>
          <a:lstStyle/>
          <a:p>
            <a:pPr>
              <a:buFont typeface="Wingdings" pitchFamily="2" charset="2"/>
              <a:buChar char="n"/>
              <a:defRPr/>
            </a:pPr>
            <a:r>
              <a:rPr lang="es-EC" dirty="0"/>
              <a:t>Al aumentar la tasa de descuento desde 0,  su VAN disminuye, hasta que en alrededor de 145% llega a un mínimo de cerca de 7, luego de lo cual vuelve a subir :</a:t>
            </a: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r>
              <a:rPr lang="es-ES_tradnl" sz="2800"/>
              <a:t>TIR, Problema 3.-</a:t>
            </a:r>
            <a:br>
              <a:rPr lang="es-ES_tradnl" sz="2800"/>
            </a:br>
            <a:r>
              <a:rPr lang="es-ES_tradnl" sz="2800"/>
              <a:t>No todos los Flujos Declinan al aumentar la Tasa de Descuento</a:t>
            </a:r>
          </a:p>
        </p:txBody>
      </p:sp>
      <p:sp>
        <p:nvSpPr>
          <p:cNvPr id="33795" name="Rectangle 3"/>
          <p:cNvSpPr>
            <a:spLocks noGrp="1" noChangeArrowheads="1"/>
          </p:cNvSpPr>
          <p:nvPr>
            <p:ph idx="1"/>
          </p:nvPr>
        </p:nvSpPr>
        <p:spPr/>
        <p:txBody>
          <a:bodyPr>
            <a:normAutofit fontScale="92500" lnSpcReduction="10000"/>
          </a:bodyPr>
          <a:lstStyle/>
          <a:p>
            <a:pPr>
              <a:buFont typeface="Wingdings" pitchFamily="2" charset="2"/>
              <a:buChar char="n"/>
              <a:defRPr/>
            </a:pPr>
            <a:r>
              <a:rPr lang="es-EC" sz="2000" dirty="0"/>
              <a:t>La TIR solo nos indica en donde la ecuación del VAN cruza el eje x.</a:t>
            </a:r>
          </a:p>
          <a:p>
            <a:pPr lvl="1">
              <a:buFont typeface="Wingdings" pitchFamily="2" charset="2"/>
              <a:buChar char="u"/>
              <a:defRPr/>
            </a:pPr>
            <a:r>
              <a:rPr lang="es-EC" sz="1800" dirty="0"/>
              <a:t>No distingue si va subiendo o bajando </a:t>
            </a:r>
          </a:p>
          <a:p>
            <a:pPr>
              <a:buFont typeface="Wingdings" pitchFamily="2" charset="2"/>
              <a:buChar char="n"/>
              <a:defRPr/>
            </a:pPr>
            <a:r>
              <a:rPr lang="es-EC" sz="2000" dirty="0"/>
              <a:t>Por ejemplo el Siguiente Proyecto:</a:t>
            </a:r>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r>
              <a:rPr lang="es-EC" sz="2000" dirty="0"/>
              <a:t>Prestando Dinero deseamos una tasa menor.</a:t>
            </a:r>
          </a:p>
          <a:p>
            <a:pPr lvl="1">
              <a:buFont typeface="Wingdings" pitchFamily="2" charset="2"/>
              <a:buChar char="u"/>
              <a:defRPr/>
            </a:pPr>
            <a:r>
              <a:rPr lang="es-EC" sz="1800" dirty="0"/>
              <a:t>Aquí, el VAN y la tasa de descuento son proporcionales:</a:t>
            </a:r>
          </a:p>
          <a:p>
            <a:pPr>
              <a:buFont typeface="Wingdings" pitchFamily="2" charset="2"/>
              <a:buChar char="n"/>
              <a:defRPr/>
            </a:pPr>
            <a:endParaRPr lang="es-EC" sz="2000" dirty="0"/>
          </a:p>
          <a:p>
            <a:pPr>
              <a:buFont typeface="Wingdings" pitchFamily="2" charset="2"/>
              <a:buChar char="n"/>
              <a:defRPr/>
            </a:pPr>
            <a:endParaRPr lang="es-EC" sz="20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520754820"/>
              </p:ext>
            </p:extLst>
          </p:nvPr>
        </p:nvGraphicFramePr>
        <p:xfrm>
          <a:off x="2555776" y="3789040"/>
          <a:ext cx="3146425" cy="1573212"/>
        </p:xfrm>
        <a:graphic>
          <a:graphicData uri="http://schemas.openxmlformats.org/presentationml/2006/ole">
            <mc:AlternateContent xmlns:mc="http://schemas.openxmlformats.org/markup-compatibility/2006">
              <mc:Choice xmlns:v="urn:schemas-microsoft-com:vml" Requires="v">
                <p:oleObj name="Document" r:id="rId2" imgW="1344960" imgH="685800" progId="Word.Document.8">
                  <p:embed/>
                </p:oleObj>
              </mc:Choice>
              <mc:Fallback>
                <p:oleObj name="Document" r:id="rId2" imgW="1344960" imgH="685800" progId="Word.Document.8">
                  <p:embed/>
                  <p:pic>
                    <p:nvPicPr>
                      <p:cNvPr id="112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89040"/>
                        <a:ext cx="3146425"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95536" y="548680"/>
            <a:ext cx="6624736" cy="1143000"/>
          </a:xfrm>
        </p:spPr>
        <p:txBody>
          <a:bodyPr>
            <a:normAutofit fontScale="90000"/>
          </a:bodyPr>
          <a:lstStyle/>
          <a:p>
            <a:r>
              <a:rPr lang="es-ES_tradnl" sz="2800" dirty="0"/>
              <a:t>TIR, Problema 3.-</a:t>
            </a:r>
            <a:br>
              <a:rPr lang="es-ES_tradnl" sz="2800" dirty="0"/>
            </a:br>
            <a:r>
              <a:rPr lang="es-ES_tradnl" sz="2800" dirty="0"/>
              <a:t>No todos los Flujos Declinan al aumentar la Tasa de Descuento</a:t>
            </a:r>
          </a:p>
        </p:txBody>
      </p:sp>
      <p:graphicFrame>
        <p:nvGraphicFramePr>
          <p:cNvPr id="12290" name="Object 2"/>
          <p:cNvGraphicFramePr>
            <a:graphicFrameLocks noGrp="1" noChangeAspect="1"/>
          </p:cNvGraphicFramePr>
          <p:nvPr>
            <p:ph type="chart" idx="1"/>
            <p:extLst>
              <p:ext uri="{D42A27DB-BD31-4B8C-83A1-F6EECF244321}">
                <p14:modId xmlns:p14="http://schemas.microsoft.com/office/powerpoint/2010/main" val="2868010565"/>
              </p:ext>
            </p:extLst>
          </p:nvPr>
        </p:nvGraphicFramePr>
        <p:xfrm>
          <a:off x="-180528" y="1916832"/>
          <a:ext cx="8113713" cy="4743450"/>
        </p:xfrm>
        <a:graphic>
          <a:graphicData uri="http://schemas.openxmlformats.org/presentationml/2006/ole">
            <mc:AlternateContent xmlns:mc="http://schemas.openxmlformats.org/markup-compatibility/2006">
              <mc:Choice xmlns:v="urn:schemas-microsoft-com:vml" Requires="v">
                <p:oleObj name="Worksheet" r:id="rId2" imgW="5051520" imgH="2948400" progId="">
                  <p:embed/>
                </p:oleObj>
              </mc:Choice>
              <mc:Fallback>
                <p:oleObj name="Worksheet" r:id="rId2" imgW="5051520" imgH="2948400" progId="">
                  <p:embed/>
                  <p:pic>
                    <p:nvPicPr>
                      <p:cNvPr id="122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916832"/>
                        <a:ext cx="8113713" cy="474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s-ES_tradnl" sz="2800"/>
              <a:t>TIR, Problema 4.-</a:t>
            </a:r>
            <a:br>
              <a:rPr lang="es-ES_tradnl" sz="2800"/>
            </a:br>
            <a:r>
              <a:rPr lang="es-ES_tradnl" sz="2800"/>
              <a:t>Hay Flujos con mas de una TIR</a:t>
            </a:r>
          </a:p>
        </p:txBody>
      </p:sp>
      <p:sp>
        <p:nvSpPr>
          <p:cNvPr id="36872" name="Rectangle 8"/>
          <p:cNvSpPr>
            <a:spLocks noGrp="1" noChangeArrowheads="1"/>
          </p:cNvSpPr>
          <p:nvPr>
            <p:ph idx="1"/>
          </p:nvPr>
        </p:nvSpPr>
        <p:spPr>
          <a:xfrm>
            <a:off x="609598" y="2160590"/>
            <a:ext cx="7274769" cy="4436762"/>
          </a:xfrm>
        </p:spPr>
        <p:txBody>
          <a:bodyPr>
            <a:normAutofit fontScale="62500" lnSpcReduction="20000"/>
          </a:bodyPr>
          <a:lstStyle/>
          <a:p>
            <a:pPr>
              <a:buFont typeface="Wingdings" pitchFamily="2" charset="2"/>
              <a:buChar char="n"/>
              <a:defRPr/>
            </a:pPr>
            <a:endParaRPr lang="es-ES_tradnl" sz="1800" dirty="0"/>
          </a:p>
          <a:p>
            <a:pPr>
              <a:buFont typeface="Wingdings" pitchFamily="2" charset="2"/>
              <a:buChar char="n"/>
              <a:defRPr/>
            </a:pPr>
            <a:endParaRPr lang="es-ES_tradnl" sz="1800" dirty="0"/>
          </a:p>
          <a:p>
            <a:pPr>
              <a:buFont typeface="Wingdings" pitchFamily="2" charset="2"/>
              <a:buChar char="n"/>
              <a:defRPr/>
            </a:pPr>
            <a:endParaRPr lang="es-ES_tradnl" sz="1800" dirty="0"/>
          </a:p>
          <a:p>
            <a:pPr>
              <a:buFont typeface="Wingdings" pitchFamily="2" charset="2"/>
              <a:buChar char="n"/>
              <a:defRPr/>
            </a:pPr>
            <a:endParaRPr lang="es-ES_tradnl" sz="1800" dirty="0"/>
          </a:p>
          <a:p>
            <a:pPr>
              <a:buFont typeface="Wingdings" pitchFamily="2" charset="2"/>
              <a:buChar char="n"/>
              <a:defRPr/>
            </a:pPr>
            <a:r>
              <a:rPr lang="es-ES_tradnl" sz="2300" dirty="0"/>
              <a:t>Calculando Matemáticamente:</a:t>
            </a:r>
          </a:p>
          <a:p>
            <a:pPr>
              <a:buFont typeface="Wingdings" pitchFamily="2" charset="2"/>
              <a:buChar char="n"/>
              <a:defRPr/>
            </a:pPr>
            <a:endParaRPr lang="es-ES_tradnl" sz="2300" dirty="0"/>
          </a:p>
          <a:p>
            <a:pPr>
              <a:buFont typeface="Wingdings" pitchFamily="2" charset="2"/>
              <a:buChar char="n"/>
              <a:defRPr/>
            </a:pPr>
            <a:endParaRPr lang="es-ES_tradnl" sz="2300" dirty="0"/>
          </a:p>
          <a:p>
            <a:pPr>
              <a:buFont typeface="Wingdings" pitchFamily="2" charset="2"/>
              <a:buChar char="n"/>
              <a:defRPr/>
            </a:pPr>
            <a:endParaRPr lang="es-ES_tradnl" sz="2300" dirty="0"/>
          </a:p>
          <a:p>
            <a:pPr>
              <a:buFont typeface="Wingdings" pitchFamily="2" charset="2"/>
              <a:buChar char="n"/>
              <a:defRPr/>
            </a:pPr>
            <a:r>
              <a:rPr lang="es-ES_tradnl" sz="2300" dirty="0"/>
              <a:t>y remplazando:</a:t>
            </a:r>
          </a:p>
          <a:p>
            <a:pPr>
              <a:buFont typeface="Wingdings" pitchFamily="2" charset="2"/>
              <a:buChar char="n"/>
              <a:defRPr/>
            </a:pPr>
            <a:endParaRPr lang="es-ES_tradnl" sz="2300" dirty="0"/>
          </a:p>
          <a:p>
            <a:pPr>
              <a:buFont typeface="Wingdings" pitchFamily="2" charset="2"/>
              <a:buChar char="n"/>
              <a:defRPr/>
            </a:pPr>
            <a:endParaRPr lang="es-ES_tradnl" sz="2300" dirty="0"/>
          </a:p>
          <a:p>
            <a:pPr>
              <a:buFont typeface="Wingdings" pitchFamily="2" charset="2"/>
              <a:buChar char="n"/>
              <a:defRPr/>
            </a:pPr>
            <a:endParaRPr lang="es-ES_tradnl" sz="2300" dirty="0"/>
          </a:p>
          <a:p>
            <a:pPr>
              <a:buFont typeface="Wingdings" pitchFamily="2" charset="2"/>
              <a:buChar char="n"/>
              <a:defRPr/>
            </a:pPr>
            <a:r>
              <a:rPr lang="es-ES_tradnl" sz="2300" dirty="0"/>
              <a:t>despejando:</a:t>
            </a:r>
          </a:p>
          <a:p>
            <a:pPr algn="ctr">
              <a:buFont typeface="Monotype Sorts" pitchFamily="2" charset="2"/>
              <a:buNone/>
              <a:defRPr/>
            </a:pPr>
            <a:r>
              <a:rPr lang="es-EC" sz="2900" dirty="0"/>
              <a:t>400(1 + </a:t>
            </a:r>
            <a:r>
              <a:rPr lang="es-EC" sz="2900" i="1" dirty="0"/>
              <a:t>r </a:t>
            </a:r>
            <a:r>
              <a:rPr lang="es-EC" sz="2900" dirty="0"/>
              <a:t>)</a:t>
            </a:r>
            <a:r>
              <a:rPr lang="es-EC" sz="2900" baseline="30000" dirty="0"/>
              <a:t>2 </a:t>
            </a:r>
            <a:r>
              <a:rPr lang="es-EC" sz="2900" dirty="0"/>
              <a:t>- 2500(1 + </a:t>
            </a:r>
            <a:r>
              <a:rPr lang="es-EC" sz="2900" i="1" dirty="0"/>
              <a:t>r </a:t>
            </a:r>
            <a:r>
              <a:rPr lang="es-EC" sz="2900" dirty="0"/>
              <a:t>)+ 2500 = 0</a:t>
            </a:r>
          </a:p>
          <a:p>
            <a:pPr algn="r">
              <a:buFont typeface="Monotype Sorts" pitchFamily="2" charset="2"/>
              <a:buNone/>
              <a:defRPr/>
            </a:pPr>
            <a:r>
              <a:rPr lang="es-EC" sz="2000" b="1" dirty="0"/>
              <a:t>...</a:t>
            </a:r>
            <a:endParaRPr lang="es-ES_tradnl" sz="1800" dirty="0"/>
          </a:p>
        </p:txBody>
      </p:sp>
      <p:graphicFrame>
        <p:nvGraphicFramePr>
          <p:cNvPr id="13314" name="Object 2"/>
          <p:cNvGraphicFramePr>
            <a:graphicFrameLocks noChangeAspect="1"/>
          </p:cNvGraphicFramePr>
          <p:nvPr>
            <p:extLst>
              <p:ext uri="{D42A27DB-BD31-4B8C-83A1-F6EECF244321}">
                <p14:modId xmlns:p14="http://schemas.microsoft.com/office/powerpoint/2010/main" val="873138849"/>
              </p:ext>
            </p:extLst>
          </p:nvPr>
        </p:nvGraphicFramePr>
        <p:xfrm>
          <a:off x="1143000" y="1793776"/>
          <a:ext cx="5867400" cy="1419200"/>
        </p:xfrm>
        <a:graphic>
          <a:graphicData uri="http://schemas.openxmlformats.org/presentationml/2006/ole">
            <mc:AlternateContent xmlns:mc="http://schemas.openxmlformats.org/markup-compatibility/2006">
              <mc:Choice xmlns:v="urn:schemas-microsoft-com:vml" Requires="v">
                <p:oleObj name="Document" r:id="rId2" imgW="2854800" imgH="685800" progId="Word.Document.8">
                  <p:embed/>
                </p:oleObj>
              </mc:Choice>
              <mc:Fallback>
                <p:oleObj name="Document" r:id="rId2" imgW="2854800" imgH="685800" progId="Word.Document.8">
                  <p:embed/>
                  <p:pic>
                    <p:nvPicPr>
                      <p:cNvPr id="133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93776"/>
                        <a:ext cx="5867400" cy="1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extLst>
              <p:ext uri="{D42A27DB-BD31-4B8C-83A1-F6EECF244321}">
                <p14:modId xmlns:p14="http://schemas.microsoft.com/office/powerpoint/2010/main" val="955592184"/>
              </p:ext>
            </p:extLst>
          </p:nvPr>
        </p:nvGraphicFramePr>
        <p:xfrm>
          <a:off x="3419872" y="3584648"/>
          <a:ext cx="2819400" cy="628650"/>
        </p:xfrm>
        <a:graphic>
          <a:graphicData uri="http://schemas.openxmlformats.org/presentationml/2006/ole">
            <mc:AlternateContent xmlns:mc="http://schemas.openxmlformats.org/markup-compatibility/2006">
              <mc:Choice xmlns:v="urn:schemas-microsoft-com:vml" Requires="v">
                <p:oleObj name="Equation" r:id="rId4" imgW="1879560" imgH="419040" progId="Equation.3">
                  <p:embed/>
                </p:oleObj>
              </mc:Choice>
              <mc:Fallback>
                <p:oleObj name="Equation" r:id="rId4" imgW="1879560" imgH="419040" progId="Equation.3">
                  <p:embed/>
                  <p:pic>
                    <p:nvPicPr>
                      <p:cNvPr id="133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584648"/>
                        <a:ext cx="2819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371600" y="4648200"/>
          <a:ext cx="5410200" cy="611188"/>
        </p:xfrm>
        <a:graphic>
          <a:graphicData uri="http://schemas.openxmlformats.org/presentationml/2006/ole">
            <mc:AlternateContent xmlns:mc="http://schemas.openxmlformats.org/markup-compatibility/2006">
              <mc:Choice xmlns:v="urn:schemas-microsoft-com:vml" Requires="v">
                <p:oleObj name="Equation" r:id="rId6" imgW="3924000" imgH="444240" progId="Equation.3">
                  <p:embed/>
                </p:oleObj>
              </mc:Choice>
              <mc:Fallback>
                <p:oleObj name="Equation" r:id="rId6" imgW="3924000" imgH="444240" progId="Equation.3">
                  <p:embed/>
                  <p:pic>
                    <p:nvPicPr>
                      <p:cNvPr id="1331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648200"/>
                        <a:ext cx="54102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77" t="34515" r="40896" b="16312"/>
          <a:stretch/>
        </p:blipFill>
        <p:spPr bwMode="auto">
          <a:xfrm>
            <a:off x="251520" y="1052737"/>
            <a:ext cx="70567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7460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s-ES_tradnl" sz="2800" dirty="0"/>
              <a:t>TIR, Problema 4.-</a:t>
            </a:r>
            <a:br>
              <a:rPr lang="es-ES_tradnl" sz="2800" dirty="0"/>
            </a:br>
            <a:r>
              <a:rPr lang="es-ES_tradnl" sz="2800" dirty="0"/>
              <a:t>Hay Flujos con más de una TIR</a:t>
            </a:r>
          </a:p>
        </p:txBody>
      </p:sp>
      <p:sp>
        <p:nvSpPr>
          <p:cNvPr id="37894" name="Rectangle 6"/>
          <p:cNvSpPr>
            <a:spLocks noGrp="1" noChangeArrowheads="1"/>
          </p:cNvSpPr>
          <p:nvPr>
            <p:ph idx="1"/>
          </p:nvPr>
        </p:nvSpPr>
        <p:spPr>
          <a:xfrm>
            <a:off x="609598" y="2160590"/>
            <a:ext cx="6914729" cy="4220738"/>
          </a:xfrm>
        </p:spPr>
        <p:txBody>
          <a:bodyPr>
            <a:normAutofit fontScale="92500" lnSpcReduction="20000"/>
          </a:bodyPr>
          <a:lstStyle/>
          <a:p>
            <a:pPr>
              <a:buFont typeface="Wingdings" pitchFamily="2" charset="2"/>
              <a:buChar char="n"/>
              <a:defRPr/>
            </a:pPr>
            <a:r>
              <a:rPr lang="es-ES_tradnl" sz="1800" dirty="0"/>
              <a:t>Lo que corresponde a una ecuación del tipo:</a:t>
            </a:r>
          </a:p>
          <a:p>
            <a:pPr algn="ctr">
              <a:buFont typeface="Monotype Sorts" pitchFamily="2" charset="2"/>
              <a:buNone/>
              <a:defRPr/>
            </a:pPr>
            <a:r>
              <a:rPr lang="es-EC" sz="2000" b="1" i="1" dirty="0"/>
              <a:t>a x</a:t>
            </a:r>
            <a:r>
              <a:rPr lang="es-EC" sz="2000" b="1" i="1" baseline="30000" dirty="0"/>
              <a:t>2 </a:t>
            </a:r>
            <a:r>
              <a:rPr lang="es-EC" sz="2000" b="1" i="1" dirty="0"/>
              <a:t>+ b x + c = 0</a:t>
            </a:r>
          </a:p>
          <a:p>
            <a:pPr>
              <a:buFont typeface="Wingdings" pitchFamily="2" charset="2"/>
              <a:buChar char="n"/>
              <a:defRPr/>
            </a:pPr>
            <a:r>
              <a:rPr lang="es-ES_tradnl" sz="2000" dirty="0"/>
              <a:t>En donde :</a:t>
            </a:r>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r>
              <a:rPr lang="es-ES_tradnl" sz="2000" dirty="0"/>
              <a:t>o sea:</a:t>
            </a:r>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r>
              <a:rPr lang="es-ES_tradnl" sz="2000" dirty="0"/>
              <a:t>Teniendo entonces:</a:t>
            </a:r>
          </a:p>
          <a:p>
            <a:pPr lvl="1" algn="just">
              <a:buFont typeface="Wingdings" pitchFamily="2" charset="2"/>
              <a:buChar char="u"/>
              <a:defRPr/>
            </a:pPr>
            <a:r>
              <a:rPr lang="es-EC" sz="1800" dirty="0"/>
              <a:t>r</a:t>
            </a:r>
            <a:r>
              <a:rPr lang="es-EC" sz="1800" baseline="-25000" dirty="0"/>
              <a:t>1</a:t>
            </a:r>
            <a:r>
              <a:rPr lang="es-EC" sz="1800" dirty="0"/>
              <a:t> = (2500 +1500)/800 –1 = 400%</a:t>
            </a:r>
          </a:p>
          <a:p>
            <a:pPr lvl="1" algn="just">
              <a:buFont typeface="Wingdings" pitchFamily="2" charset="2"/>
              <a:buChar char="u"/>
              <a:defRPr/>
            </a:pPr>
            <a:r>
              <a:rPr lang="es-EC" sz="1800" dirty="0"/>
              <a:t>r</a:t>
            </a:r>
            <a:r>
              <a:rPr lang="es-EC" sz="1800" baseline="-25000" dirty="0"/>
              <a:t>2</a:t>
            </a:r>
            <a:r>
              <a:rPr lang="es-EC" sz="1800" dirty="0"/>
              <a:t> = (2500 - 1500)/800 –1 =   25%</a:t>
            </a:r>
            <a:endParaRPr lang="es-ES_tradnl" sz="1800" dirty="0"/>
          </a:p>
        </p:txBody>
      </p:sp>
      <p:graphicFrame>
        <p:nvGraphicFramePr>
          <p:cNvPr id="14338" name="Object 2"/>
          <p:cNvGraphicFramePr>
            <a:graphicFrameLocks noChangeAspect="1"/>
          </p:cNvGraphicFramePr>
          <p:nvPr/>
        </p:nvGraphicFramePr>
        <p:xfrm>
          <a:off x="3124200" y="2895600"/>
          <a:ext cx="2438400" cy="868363"/>
        </p:xfrm>
        <a:graphic>
          <a:graphicData uri="http://schemas.openxmlformats.org/presentationml/2006/ole">
            <mc:AlternateContent xmlns:mc="http://schemas.openxmlformats.org/markup-compatibility/2006">
              <mc:Choice xmlns:v="urn:schemas-microsoft-com:vml" Requires="v">
                <p:oleObj name="Equation" r:id="rId2" imgW="1244520" imgH="444240" progId="Equation.3">
                  <p:embed/>
                </p:oleObj>
              </mc:Choice>
              <mc:Fallback>
                <p:oleObj name="Equation" r:id="rId2" imgW="1244520" imgH="444240" progId="Equation.3">
                  <p:embed/>
                  <p:pic>
                    <p:nvPicPr>
                      <p:cNvPr id="143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24384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2209800" y="4176713"/>
          <a:ext cx="5105400" cy="700087"/>
        </p:xfrm>
        <a:graphic>
          <a:graphicData uri="http://schemas.openxmlformats.org/presentationml/2006/ole">
            <mc:AlternateContent xmlns:mc="http://schemas.openxmlformats.org/markup-compatibility/2006">
              <mc:Choice xmlns:v="urn:schemas-microsoft-com:vml" Requires="v">
                <p:oleObj name="Equation" r:id="rId4" imgW="3504960" imgH="482400" progId="Equation.3">
                  <p:embed/>
                </p:oleObj>
              </mc:Choice>
              <mc:Fallback>
                <p:oleObj name="Equation" r:id="rId4" imgW="3504960" imgH="482400" progId="Equation.3">
                  <p:embed/>
                  <p:pic>
                    <p:nvPicPr>
                      <p:cNvPr id="143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76713"/>
                        <a:ext cx="510540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s-ES_tradnl" sz="2800"/>
              <a:t>TIR, Problema 4.-</a:t>
            </a:r>
            <a:br>
              <a:rPr lang="es-ES_tradnl" sz="2800"/>
            </a:br>
            <a:r>
              <a:rPr lang="es-ES_tradnl" sz="2800"/>
              <a:t>Hay Flujos con mas de una TIR</a:t>
            </a:r>
          </a:p>
        </p:txBody>
      </p:sp>
      <p:graphicFrame>
        <p:nvGraphicFramePr>
          <p:cNvPr id="15362" name="Object 2"/>
          <p:cNvGraphicFramePr>
            <a:graphicFrameLocks noGrp="1" noChangeAspect="1"/>
          </p:cNvGraphicFramePr>
          <p:nvPr>
            <p:ph type="chart" idx="1"/>
          </p:nvPr>
        </p:nvGraphicFramePr>
        <p:xfrm>
          <a:off x="500063" y="1830388"/>
          <a:ext cx="8262937" cy="4837112"/>
        </p:xfrm>
        <a:graphic>
          <a:graphicData uri="http://schemas.openxmlformats.org/presentationml/2006/ole">
            <mc:AlternateContent xmlns:mc="http://schemas.openxmlformats.org/markup-compatibility/2006">
              <mc:Choice xmlns:v="urn:schemas-microsoft-com:vml" Requires="v">
                <p:oleObj name="Worksheet" r:id="rId2" imgW="5060880" imgH="2957760" progId="">
                  <p:embed/>
                </p:oleObj>
              </mc:Choice>
              <mc:Fallback>
                <p:oleObj name="Worksheet" r:id="rId2" imgW="5060880" imgH="2957760" progId="">
                  <p:embed/>
                  <p:pic>
                    <p:nvPicPr>
                      <p:cNvPr id="153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830388"/>
                        <a:ext cx="8262937" cy="483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066800" y="1746920"/>
            <a:ext cx="5881464" cy="4431983"/>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dirty="0"/>
          </a:p>
          <a:p>
            <a:pPr marL="101600" indent="-101600" algn="just">
              <a:buClr>
                <a:srgbClr val="D62626"/>
              </a:buClr>
              <a:buFontTx/>
              <a:buChar char="•"/>
            </a:pPr>
            <a:r>
              <a:rPr lang="es-ES_tradnl" dirty="0"/>
              <a:t>Cuando los resultados del VAN contraponen a los de la TIR; la decisión se hace en base al VAN.</a:t>
            </a:r>
          </a:p>
          <a:p>
            <a:pPr marL="101600" indent="-101600" algn="just">
              <a:buClr>
                <a:srgbClr val="D62626"/>
              </a:buClr>
              <a:buFontTx/>
              <a:buChar char="•"/>
            </a:pPr>
            <a:endParaRPr lang="es-ES_tradnl" dirty="0"/>
          </a:p>
          <a:p>
            <a:pPr marL="101600" indent="-101600" algn="just">
              <a:buClr>
                <a:srgbClr val="D62626"/>
              </a:buClr>
              <a:buFontTx/>
              <a:buChar char="•"/>
            </a:pPr>
            <a:r>
              <a:rPr lang="es-ES_tradnl" dirty="0"/>
              <a:t>Si se trata de aceptar o rechazar una inversión, independiente, sin restricción de capital; la TIR determinará las mismas decisiones que el VAN</a:t>
            </a:r>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p:txBody>
      </p:sp>
      <p:sp>
        <p:nvSpPr>
          <p:cNvPr id="111619" name="Text Box 3"/>
          <p:cNvSpPr txBox="1">
            <a:spLocks noChangeArrowheads="1"/>
          </p:cNvSpPr>
          <p:nvPr/>
        </p:nvSpPr>
        <p:spPr bwMode="auto">
          <a:xfrm>
            <a:off x="971600" y="836712"/>
            <a:ext cx="5387610"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Comparación VAN v / s TIR</a:t>
            </a:r>
          </a:p>
        </p:txBody>
      </p:sp>
    </p:spTree>
    <p:extLst>
      <p:ext uri="{BB962C8B-B14F-4D97-AF65-F5344CB8AC3E}">
        <p14:creationId xmlns:p14="http://schemas.microsoft.com/office/powerpoint/2010/main" val="24257126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33535" y="980728"/>
            <a:ext cx="7350968" cy="3708708"/>
          </a:xfrm>
          <a:prstGeom prst="rect">
            <a:avLst/>
          </a:prstGeom>
          <a:noFill/>
          <a:ln w="25400">
            <a:solidFill>
              <a:srgbClr val="4B9D35"/>
            </a:solidFill>
            <a:miter lim="800000"/>
            <a:headEnd/>
            <a:tailEnd/>
          </a:ln>
          <a:effectLst/>
        </p:spPr>
        <p:txBody>
          <a:bodyPr wrap="square">
            <a:spAutoFit/>
          </a:bodyPr>
          <a:lstStyle/>
          <a:p>
            <a:pPr marL="101600" indent="-101600" algn="just">
              <a:buClr>
                <a:srgbClr val="D62626"/>
              </a:buClr>
              <a:buFontTx/>
              <a:buChar char="•"/>
            </a:pPr>
            <a:r>
              <a:rPr lang="es-ES_tradnl" dirty="0"/>
              <a:t>Consiste en obtener la relación entre los beneficios actualizados del proyecto y los costos actualizados de proyecto.</a:t>
            </a:r>
          </a:p>
          <a:p>
            <a:pPr algn="just">
              <a:buClr>
                <a:srgbClr val="D62626"/>
              </a:buClr>
            </a:pPr>
            <a:endParaRPr lang="es-ES_tradnl" sz="1100" dirty="0"/>
          </a:p>
          <a:p>
            <a:pPr marL="101600" indent="-101600" algn="just">
              <a:buClr>
                <a:srgbClr val="D62626"/>
              </a:buClr>
              <a:buFontTx/>
              <a:buChar char="•"/>
            </a:pPr>
            <a:r>
              <a:rPr lang="es-ES_tradnl" dirty="0"/>
              <a:t>Si ésta razón es mayor que uno, es decir los beneficios actualizados son mayores que los costos actualizados.</a:t>
            </a:r>
          </a:p>
          <a:p>
            <a:pPr algn="just">
              <a:buClr>
                <a:srgbClr val="D62626"/>
              </a:buClr>
            </a:pPr>
            <a:endParaRPr lang="es-ES_tradnl" sz="1200" dirty="0"/>
          </a:p>
          <a:p>
            <a:pPr marL="101600" indent="-101600" algn="ctr">
              <a:buClr>
                <a:srgbClr val="D62626"/>
              </a:buClr>
            </a:pPr>
            <a:r>
              <a:rPr lang="es-ES_tradnl" sz="5400" dirty="0">
                <a:sym typeface="Symbol" charset="2"/>
              </a:rPr>
              <a:t></a:t>
            </a:r>
            <a:endParaRPr lang="es-ES_tradnl" sz="2000" dirty="0"/>
          </a:p>
          <a:p>
            <a:pPr marL="101600" indent="-101600" algn="ctr">
              <a:buClr>
                <a:srgbClr val="D62626"/>
              </a:buClr>
            </a:pPr>
            <a:r>
              <a:rPr lang="es-ES_tradnl" dirty="0"/>
              <a:t>“El proyecto es económicamente factible”</a:t>
            </a:r>
          </a:p>
          <a:p>
            <a:pPr algn="just">
              <a:buClr>
                <a:srgbClr val="D62626"/>
              </a:buClr>
            </a:pPr>
            <a:endParaRPr lang="es-ES_tradnl" sz="1000" dirty="0"/>
          </a:p>
        </p:txBody>
      </p:sp>
      <p:sp>
        <p:nvSpPr>
          <p:cNvPr id="103427" name="Text Box 1027"/>
          <p:cNvSpPr txBox="1">
            <a:spLocks noChangeArrowheads="1"/>
          </p:cNvSpPr>
          <p:nvPr/>
        </p:nvSpPr>
        <p:spPr bwMode="auto">
          <a:xfrm>
            <a:off x="971600" y="404664"/>
            <a:ext cx="5409203"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dirty="0"/>
              <a:t>Razón Beneficio Costo</a:t>
            </a:r>
          </a:p>
        </p:txBody>
      </p:sp>
      <p:sp>
        <p:nvSpPr>
          <p:cNvPr id="3" name="CuadroTexto 2">
            <a:extLst>
              <a:ext uri="{FF2B5EF4-FFF2-40B4-BE49-F238E27FC236}">
                <a16:creationId xmlns:a16="http://schemas.microsoft.com/office/drawing/2014/main" id="{258A6E8C-1BDE-784B-FFFA-2595D3A8E262}"/>
              </a:ext>
            </a:extLst>
          </p:cNvPr>
          <p:cNvSpPr txBox="1"/>
          <p:nvPr/>
        </p:nvSpPr>
        <p:spPr>
          <a:xfrm>
            <a:off x="327829" y="4907776"/>
            <a:ext cx="6696744" cy="1938992"/>
          </a:xfrm>
          <a:prstGeom prst="rect">
            <a:avLst/>
          </a:prstGeom>
          <a:noFill/>
        </p:spPr>
        <p:txBody>
          <a:bodyPr wrap="square">
            <a:spAutoFit/>
          </a:bodyPr>
          <a:lstStyle/>
          <a:p>
            <a:r>
              <a:rPr lang="es-EC" dirty="0"/>
              <a:t>Antes de calcular una relación de beneficio costo, todos los beneficios y costos que se utilizarán en el cálculo deben de convertirse a una unidad monetaria común, en otras palabras descontarse con el costo de oportunidad</a:t>
            </a:r>
            <a:endParaRPr lang="es-A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683568" y="1412776"/>
            <a:ext cx="6349008" cy="4681538"/>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_tradnl"/>
          </a:p>
          <a:p>
            <a:pPr marL="101600" indent="-101600">
              <a:spcBef>
                <a:spcPct val="50000"/>
              </a:spcBef>
              <a:buFontTx/>
              <a:buChar char="•"/>
            </a:pPr>
            <a:endParaRPr lang="es-ES_tradnl"/>
          </a:p>
          <a:p>
            <a:pPr marL="101600" indent="-101600">
              <a:spcBef>
                <a:spcPct val="50000"/>
              </a:spcBef>
              <a:buFontTx/>
              <a:buChar char="•"/>
            </a:pPr>
            <a:endParaRPr lang="es-ES_tradnl"/>
          </a:p>
          <a:p>
            <a:pPr marL="101600" indent="-101600">
              <a:spcBef>
                <a:spcPct val="50000"/>
              </a:spcBef>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p:txBody>
      </p:sp>
      <p:sp>
        <p:nvSpPr>
          <p:cNvPr id="104451" name="Text Box 3"/>
          <p:cNvSpPr txBox="1">
            <a:spLocks noChangeArrowheads="1"/>
          </p:cNvSpPr>
          <p:nvPr/>
        </p:nvSpPr>
        <p:spPr bwMode="auto">
          <a:xfrm>
            <a:off x="1835696" y="620688"/>
            <a:ext cx="4536504"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dirty="0"/>
              <a:t>Razón Beneficio Costo</a:t>
            </a:r>
          </a:p>
        </p:txBody>
      </p:sp>
      <p:graphicFrame>
        <p:nvGraphicFramePr>
          <p:cNvPr id="104453" name="Object 5"/>
          <p:cNvGraphicFramePr>
            <a:graphicFrameLocks noChangeAspect="1"/>
          </p:cNvGraphicFramePr>
          <p:nvPr>
            <p:extLst>
              <p:ext uri="{D42A27DB-BD31-4B8C-83A1-F6EECF244321}">
                <p14:modId xmlns:p14="http://schemas.microsoft.com/office/powerpoint/2010/main" val="3911079071"/>
              </p:ext>
            </p:extLst>
          </p:nvPr>
        </p:nvGraphicFramePr>
        <p:xfrm>
          <a:off x="1979712" y="1643001"/>
          <a:ext cx="3460750" cy="2405063"/>
        </p:xfrm>
        <a:graphic>
          <a:graphicData uri="http://schemas.openxmlformats.org/presentationml/2006/ole">
            <mc:AlternateContent xmlns:mc="http://schemas.openxmlformats.org/markup-compatibility/2006">
              <mc:Choice xmlns:v="urn:schemas-microsoft-com:vml" Requires="v">
                <p:oleObj name="Ecuación" r:id="rId2" imgW="1130040" imgH="888840" progId="Equation.3">
                  <p:embed/>
                </p:oleObj>
              </mc:Choice>
              <mc:Fallback>
                <p:oleObj name="Ecuación" r:id="rId2" imgW="1130040" imgH="888840" progId="Equation.3">
                  <p:embed/>
                  <p:pic>
                    <p:nvPicPr>
                      <p:cNvPr id="1044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43001"/>
                        <a:ext cx="3460750" cy="240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4" name="Text Box 6"/>
          <p:cNvSpPr txBox="1">
            <a:spLocks noChangeArrowheads="1"/>
          </p:cNvSpPr>
          <p:nvPr/>
        </p:nvSpPr>
        <p:spPr bwMode="auto">
          <a:xfrm>
            <a:off x="1547664" y="4378487"/>
            <a:ext cx="5105400" cy="1598964"/>
          </a:xfrm>
          <a:prstGeom prst="rect">
            <a:avLst/>
          </a:prstGeom>
          <a:noFill/>
          <a:ln w="9525">
            <a:noFill/>
            <a:miter lim="800000"/>
            <a:headEnd/>
            <a:tailEnd/>
          </a:ln>
          <a:effectLst/>
        </p:spPr>
        <p:txBody>
          <a:bodyPr>
            <a:spAutoFit/>
          </a:bodyPr>
          <a:lstStyle/>
          <a:p>
            <a:pPr>
              <a:lnSpc>
                <a:spcPct val="60000"/>
              </a:lnSpc>
              <a:spcBef>
                <a:spcPct val="50000"/>
              </a:spcBef>
            </a:pPr>
            <a:endParaRPr lang="es-ES_tradnl" sz="2000" dirty="0"/>
          </a:p>
          <a:p>
            <a:pPr>
              <a:lnSpc>
                <a:spcPct val="60000"/>
              </a:lnSpc>
              <a:spcBef>
                <a:spcPct val="50000"/>
              </a:spcBef>
            </a:pPr>
            <a:r>
              <a:rPr lang="es-ES_tradnl" sz="2000" dirty="0"/>
              <a:t>Sí:	</a:t>
            </a:r>
          </a:p>
          <a:p>
            <a:pPr>
              <a:lnSpc>
                <a:spcPct val="60000"/>
              </a:lnSpc>
              <a:spcBef>
                <a:spcPct val="50000"/>
              </a:spcBef>
            </a:pPr>
            <a:r>
              <a:rPr lang="es-ES_tradnl" sz="2000" dirty="0"/>
              <a:t>	 R</a:t>
            </a:r>
            <a:r>
              <a:rPr lang="es-ES_tradnl" sz="1200" dirty="0"/>
              <a:t>B / C</a:t>
            </a:r>
            <a:r>
              <a:rPr lang="es-ES_tradnl" sz="2000" dirty="0"/>
              <a:t> &gt; 1 </a:t>
            </a:r>
            <a:r>
              <a:rPr lang="es-ES_tradnl" sz="2000" dirty="0">
                <a:sym typeface="Symbol" charset="2"/>
              </a:rPr>
              <a:t></a:t>
            </a:r>
            <a:r>
              <a:rPr lang="es-ES_tradnl" sz="2000" dirty="0"/>
              <a:t>  Proyecto Rentable </a:t>
            </a:r>
          </a:p>
          <a:p>
            <a:pPr>
              <a:lnSpc>
                <a:spcPct val="60000"/>
              </a:lnSpc>
              <a:spcBef>
                <a:spcPct val="50000"/>
              </a:spcBef>
            </a:pPr>
            <a:r>
              <a:rPr lang="es-ES_tradnl" sz="2000" dirty="0"/>
              <a:t>	 R</a:t>
            </a:r>
            <a:r>
              <a:rPr lang="es-ES_tradnl" sz="1200" dirty="0"/>
              <a:t>B / C</a:t>
            </a:r>
            <a:r>
              <a:rPr lang="es-ES_tradnl" sz="2000" dirty="0"/>
              <a:t> &lt; 1 </a:t>
            </a:r>
            <a:r>
              <a:rPr lang="es-ES_tradnl" sz="2000" dirty="0">
                <a:sym typeface="Symbol" charset="2"/>
              </a:rPr>
              <a:t></a:t>
            </a:r>
            <a:r>
              <a:rPr lang="es-ES_tradnl" sz="2000" dirty="0"/>
              <a:t>  Proyecto NO Rentable </a:t>
            </a:r>
          </a:p>
          <a:p>
            <a:pPr>
              <a:lnSpc>
                <a:spcPct val="40000"/>
              </a:lnSpc>
              <a:spcBef>
                <a:spcPct val="50000"/>
              </a:spcBef>
            </a:pPr>
            <a:endParaRPr lang="es-ES_tradnl" sz="20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95536" y="1646262"/>
            <a:ext cx="6234236" cy="4591050"/>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Clr>
                <a:srgbClr val="D62626"/>
              </a:buClr>
              <a:buFontTx/>
              <a:buChar char="•"/>
            </a:pPr>
            <a:r>
              <a:rPr lang="es-ES_tradnl" dirty="0"/>
              <a:t>Proyecto A:</a:t>
            </a:r>
          </a:p>
          <a:p>
            <a:pPr marL="663575" lvl="1" indent="-206375" algn="just">
              <a:buClr>
                <a:srgbClr val="D62626"/>
              </a:buClr>
              <a:buFontTx/>
              <a:buChar char="»"/>
            </a:pPr>
            <a:r>
              <a:rPr lang="es-ES_tradnl" dirty="0"/>
              <a:t>B = 100</a:t>
            </a:r>
          </a:p>
          <a:p>
            <a:pPr marL="663575" lvl="1" indent="-206375" algn="just">
              <a:buClr>
                <a:srgbClr val="D62626"/>
              </a:buClr>
              <a:buFontTx/>
              <a:buChar char="»"/>
            </a:pPr>
            <a:r>
              <a:rPr lang="es-ES_tradnl" dirty="0"/>
              <a:t>C = 60</a:t>
            </a:r>
          </a:p>
          <a:p>
            <a:pPr marL="663575" lvl="1" indent="-206375" algn="just">
              <a:buClr>
                <a:srgbClr val="D62626"/>
              </a:buClr>
              <a:buFontTx/>
              <a:buChar char="»"/>
            </a:pPr>
            <a:r>
              <a:rPr lang="es-ES_tradnl" dirty="0"/>
              <a:t>R </a:t>
            </a:r>
            <a:r>
              <a:rPr lang="es-ES_tradnl" sz="1200" dirty="0"/>
              <a:t>B / C</a:t>
            </a:r>
            <a:r>
              <a:rPr lang="es-ES_tradnl" dirty="0"/>
              <a:t> = 1,67</a:t>
            </a:r>
          </a:p>
          <a:p>
            <a:pPr marL="663575" lvl="1" indent="-206375" algn="just">
              <a:buClr>
                <a:srgbClr val="D62626"/>
              </a:buClr>
              <a:buFontTx/>
              <a:buChar char="»"/>
            </a:pPr>
            <a:r>
              <a:rPr lang="es-ES_tradnl" dirty="0"/>
              <a:t>VAN = 40</a:t>
            </a:r>
          </a:p>
          <a:p>
            <a:pPr marL="101600" indent="-101600" algn="just">
              <a:buClr>
                <a:srgbClr val="D62626"/>
              </a:buClr>
            </a:pPr>
            <a:r>
              <a:rPr lang="es-ES_tradnl" sz="4000" dirty="0">
                <a:sym typeface="Symbol" charset="2"/>
              </a:rPr>
              <a:t>				</a:t>
            </a:r>
            <a:r>
              <a:rPr lang="es-ES_tradnl" sz="5400" dirty="0">
                <a:sym typeface="Symbol" charset="2"/>
              </a:rPr>
              <a:t></a:t>
            </a:r>
            <a:endParaRPr lang="es-ES_tradnl" dirty="0"/>
          </a:p>
          <a:p>
            <a:pPr marL="101600" indent="-101600" algn="just">
              <a:buClr>
                <a:srgbClr val="D62626"/>
              </a:buClr>
              <a:buFontTx/>
              <a:buChar char="•"/>
            </a:pPr>
            <a:r>
              <a:rPr lang="es-ES_tradnl" dirty="0"/>
              <a:t>Proyecto B:</a:t>
            </a:r>
          </a:p>
          <a:p>
            <a:pPr marL="663575" lvl="1" indent="-206375">
              <a:buClr>
                <a:srgbClr val="D62626"/>
              </a:buClr>
              <a:buFontTx/>
              <a:buChar char="»"/>
            </a:pPr>
            <a:r>
              <a:rPr lang="es-ES_tradnl" dirty="0"/>
              <a:t>BA = 1.000</a:t>
            </a:r>
          </a:p>
          <a:p>
            <a:pPr marL="663575" lvl="1" indent="-206375">
              <a:buClr>
                <a:srgbClr val="D62626"/>
              </a:buClr>
              <a:buFontTx/>
              <a:buChar char="»"/>
            </a:pPr>
            <a:r>
              <a:rPr lang="es-ES_tradnl" dirty="0"/>
              <a:t>CA = 800</a:t>
            </a:r>
          </a:p>
          <a:p>
            <a:pPr marL="663575" lvl="1" indent="-206375">
              <a:buClr>
                <a:srgbClr val="D62626"/>
              </a:buClr>
              <a:buFontTx/>
              <a:buChar char="»"/>
            </a:pPr>
            <a:r>
              <a:rPr lang="es-ES_tradnl" dirty="0"/>
              <a:t>R </a:t>
            </a:r>
            <a:r>
              <a:rPr lang="es-ES_tradnl" sz="1200" dirty="0"/>
              <a:t>B / C</a:t>
            </a:r>
            <a:r>
              <a:rPr lang="es-ES_tradnl" dirty="0"/>
              <a:t> = 1,25</a:t>
            </a:r>
          </a:p>
          <a:p>
            <a:pPr marL="663575" lvl="1" indent="-206375">
              <a:buClr>
                <a:srgbClr val="D62626"/>
              </a:buClr>
              <a:buFontTx/>
              <a:buChar char="»"/>
            </a:pPr>
            <a:r>
              <a:rPr lang="es-ES_tradnl" dirty="0"/>
              <a:t>VAN = 200</a:t>
            </a:r>
          </a:p>
        </p:txBody>
      </p:sp>
      <p:sp>
        <p:nvSpPr>
          <p:cNvPr id="105477" name="Text Box 5"/>
          <p:cNvSpPr txBox="1">
            <a:spLocks noChangeArrowheads="1"/>
          </p:cNvSpPr>
          <p:nvPr/>
        </p:nvSpPr>
        <p:spPr bwMode="auto">
          <a:xfrm>
            <a:off x="1979712" y="620688"/>
            <a:ext cx="4752528"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Razón Beneficio Costo</a:t>
            </a:r>
          </a:p>
        </p:txBody>
      </p:sp>
      <p:sp>
        <p:nvSpPr>
          <p:cNvPr id="105478" name="Text Box 6"/>
          <p:cNvSpPr txBox="1">
            <a:spLocks noChangeArrowheads="1"/>
          </p:cNvSpPr>
          <p:nvPr/>
        </p:nvSpPr>
        <p:spPr bwMode="auto">
          <a:xfrm>
            <a:off x="3275856" y="3284984"/>
            <a:ext cx="3048000" cy="1666675"/>
          </a:xfrm>
          <a:prstGeom prst="rect">
            <a:avLst/>
          </a:prstGeom>
          <a:noFill/>
          <a:ln w="9525">
            <a:noFill/>
            <a:miter lim="800000"/>
            <a:headEnd/>
            <a:tailEnd/>
          </a:ln>
          <a:effectLst/>
        </p:spPr>
        <p:txBody>
          <a:bodyPr>
            <a:spAutoFit/>
          </a:bodyPr>
          <a:lstStyle/>
          <a:p>
            <a:pPr>
              <a:lnSpc>
                <a:spcPct val="60000"/>
              </a:lnSpc>
              <a:spcBef>
                <a:spcPct val="50000"/>
              </a:spcBef>
            </a:pPr>
            <a:endParaRPr lang="es-ES_tradnl" sz="2000" dirty="0"/>
          </a:p>
          <a:p>
            <a:pPr>
              <a:lnSpc>
                <a:spcPct val="60000"/>
              </a:lnSpc>
              <a:spcBef>
                <a:spcPct val="50000"/>
              </a:spcBef>
            </a:pPr>
            <a:r>
              <a:rPr lang="es-ES_tradnl" sz="2000" dirty="0"/>
              <a:t>	 </a:t>
            </a:r>
            <a:r>
              <a:rPr lang="es-ES_tradnl" dirty="0"/>
              <a:t>R</a:t>
            </a:r>
            <a:r>
              <a:rPr lang="es-ES_tradnl" sz="2000" dirty="0"/>
              <a:t> </a:t>
            </a:r>
            <a:r>
              <a:rPr lang="es-ES_tradnl" sz="1200" dirty="0"/>
              <a:t>(B / C)A</a:t>
            </a:r>
            <a:r>
              <a:rPr lang="es-ES_tradnl" sz="2000" dirty="0"/>
              <a:t> &gt; </a:t>
            </a:r>
            <a:r>
              <a:rPr lang="es-ES_tradnl" dirty="0"/>
              <a:t>R</a:t>
            </a:r>
            <a:r>
              <a:rPr lang="es-ES_tradnl" sz="2000" dirty="0"/>
              <a:t> </a:t>
            </a:r>
            <a:r>
              <a:rPr lang="es-ES_tradnl" sz="1200" dirty="0"/>
              <a:t>(B / C)B</a:t>
            </a:r>
          </a:p>
          <a:p>
            <a:pPr>
              <a:lnSpc>
                <a:spcPct val="60000"/>
              </a:lnSpc>
              <a:spcBef>
                <a:spcPct val="50000"/>
              </a:spcBef>
            </a:pPr>
            <a:r>
              <a:rPr lang="es-ES_tradnl" sz="2000" dirty="0"/>
              <a:t> </a:t>
            </a:r>
          </a:p>
          <a:p>
            <a:pPr>
              <a:lnSpc>
                <a:spcPct val="60000"/>
              </a:lnSpc>
              <a:spcBef>
                <a:spcPct val="50000"/>
              </a:spcBef>
            </a:pPr>
            <a:r>
              <a:rPr lang="es-ES_tradnl" sz="2000" dirty="0"/>
              <a:t>	 VAN </a:t>
            </a:r>
            <a:r>
              <a:rPr lang="es-ES_tradnl" sz="1200" dirty="0"/>
              <a:t>B </a:t>
            </a:r>
            <a:r>
              <a:rPr lang="es-ES_tradnl" sz="2000" dirty="0"/>
              <a:t>&gt; VAN</a:t>
            </a:r>
            <a:r>
              <a:rPr lang="es-ES_tradnl" sz="1200" dirty="0"/>
              <a:t>A</a:t>
            </a:r>
            <a:endParaRPr lang="es-ES_tradnl" sz="2000" dirty="0"/>
          </a:p>
          <a:p>
            <a:pPr>
              <a:lnSpc>
                <a:spcPct val="40000"/>
              </a:lnSpc>
              <a:spcBef>
                <a:spcPct val="50000"/>
              </a:spcBef>
            </a:pPr>
            <a:endParaRPr lang="es-ES_tradnl" sz="2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88640" y="2204864"/>
            <a:ext cx="7278960" cy="2954655"/>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a:p>
          <a:p>
            <a:pPr marL="101600" indent="-101600" algn="just">
              <a:buClr>
                <a:srgbClr val="D62626"/>
              </a:buClr>
              <a:buFontTx/>
              <a:buChar char="•"/>
            </a:pPr>
            <a:r>
              <a:rPr lang="es-ES_tradnl"/>
              <a:t>Indica la decisión de emprender o no un determinado proyecto.</a:t>
            </a:r>
          </a:p>
          <a:p>
            <a:pPr marL="101600" indent="-101600" algn="just">
              <a:buClr>
                <a:srgbClr val="D62626"/>
              </a:buClr>
              <a:buFontTx/>
              <a:buChar char="•"/>
            </a:pPr>
            <a:endParaRPr lang="es-ES_tradnl"/>
          </a:p>
          <a:p>
            <a:pPr marL="101600" indent="-101600" algn="just">
              <a:buClr>
                <a:srgbClr val="D62626"/>
              </a:buClr>
              <a:buFontTx/>
              <a:buChar char="•"/>
            </a:pPr>
            <a:r>
              <a:rPr lang="es-ES_tradnl"/>
              <a:t>No determina cual es el  proyecto más rentable.</a:t>
            </a:r>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p:txBody>
      </p:sp>
      <p:sp>
        <p:nvSpPr>
          <p:cNvPr id="106499" name="Text Box 3"/>
          <p:cNvSpPr txBox="1">
            <a:spLocks noChangeArrowheads="1"/>
          </p:cNvSpPr>
          <p:nvPr/>
        </p:nvSpPr>
        <p:spPr bwMode="auto">
          <a:xfrm>
            <a:off x="1043608" y="1124744"/>
            <a:ext cx="5356216"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Razón Beneficio Costo</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51520" y="1556792"/>
            <a:ext cx="7681664" cy="4801314"/>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dirty="0"/>
          </a:p>
          <a:p>
            <a:pPr marL="101600" indent="-101600" algn="just">
              <a:buClr>
                <a:srgbClr val="D62626"/>
              </a:buClr>
              <a:buFontTx/>
              <a:buChar char="•"/>
            </a:pPr>
            <a:r>
              <a:rPr lang="es-ES_tradnl" dirty="0"/>
              <a:t>Corresponde al período de tiempo necesario para que el flujo de caja del proyecto cubra el monto total de la inversión.</a:t>
            </a:r>
          </a:p>
          <a:p>
            <a:pPr marL="101600" indent="-101600" algn="just">
              <a:buClr>
                <a:srgbClr val="D62626"/>
              </a:buClr>
              <a:buFontTx/>
              <a:buChar char="•"/>
            </a:pPr>
            <a:endParaRPr lang="es-ES_tradnl" dirty="0"/>
          </a:p>
          <a:p>
            <a:pPr marL="101600" indent="-101600" algn="just">
              <a:buClr>
                <a:srgbClr val="D62626"/>
              </a:buClr>
              <a:buFontTx/>
              <a:buChar char="•"/>
            </a:pPr>
            <a:r>
              <a:rPr lang="es-ES_tradnl" dirty="0"/>
              <a:t>Método muy utilizado por los evaluadores y empresarios.</a:t>
            </a:r>
          </a:p>
          <a:p>
            <a:pPr marL="101600" indent="-101600" algn="just">
              <a:buClr>
                <a:srgbClr val="D62626"/>
              </a:buClr>
              <a:buFontTx/>
              <a:buChar char="•"/>
            </a:pPr>
            <a:endParaRPr lang="es-ES_tradnl" dirty="0"/>
          </a:p>
          <a:p>
            <a:pPr marL="101600" indent="-101600" algn="just">
              <a:buClr>
                <a:srgbClr val="D62626"/>
              </a:buClr>
              <a:buFontTx/>
              <a:buChar char="•"/>
            </a:pPr>
            <a:r>
              <a:rPr lang="es-ES_tradnl" dirty="0"/>
              <a:t>Sencillo de determinar.</a:t>
            </a:r>
          </a:p>
          <a:p>
            <a:pPr marL="101600" indent="-101600" algn="just">
              <a:buClr>
                <a:srgbClr val="D62626"/>
              </a:buClr>
              <a:buFontTx/>
              <a:buChar char="•"/>
            </a:pPr>
            <a:endParaRPr lang="es-ES_tradnl" dirty="0"/>
          </a:p>
          <a:p>
            <a:pPr marL="101600" indent="-101600" algn="just">
              <a:buClr>
                <a:srgbClr val="D62626"/>
              </a:buClr>
              <a:buFontTx/>
              <a:buChar char="•"/>
            </a:pPr>
            <a:r>
              <a:rPr lang="es-ES_tradnl" dirty="0"/>
              <a:t>El </a:t>
            </a:r>
            <a:r>
              <a:rPr lang="es-ES_tradnl" dirty="0" err="1"/>
              <a:t>Payback</a:t>
            </a:r>
            <a:r>
              <a:rPr lang="es-ES_tradnl" dirty="0"/>
              <a:t> se produce cuando el flujo de caja actualizado y acumulado es igual a cero.</a:t>
            </a:r>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p:txBody>
      </p:sp>
      <p:sp>
        <p:nvSpPr>
          <p:cNvPr id="107523" name="Text Box 3"/>
          <p:cNvSpPr txBox="1">
            <a:spLocks noChangeArrowheads="1"/>
          </p:cNvSpPr>
          <p:nvPr/>
        </p:nvSpPr>
        <p:spPr bwMode="auto">
          <a:xfrm>
            <a:off x="1043608" y="620688"/>
            <a:ext cx="5943600" cy="461665"/>
          </a:xfrm>
          <a:prstGeom prst="rect">
            <a:avLst/>
          </a:prstGeom>
          <a:noFill/>
          <a:ln w="25400">
            <a:solidFill>
              <a:srgbClr val="333399"/>
            </a:solidFill>
            <a:miter lim="800000"/>
            <a:headEnd type="none" w="sm" len="sm"/>
            <a:tailEnd type="none" w="sm" len="sm"/>
          </a:ln>
          <a:effectLst/>
        </p:spPr>
        <p:txBody>
          <a:bodyPr>
            <a:spAutoFit/>
          </a:bodyPr>
          <a:lstStyle/>
          <a:p>
            <a:pPr algn="ctr">
              <a:spcBef>
                <a:spcPct val="50000"/>
              </a:spcBef>
            </a:pPr>
            <a:r>
              <a:rPr lang="es-ES_tradnl" b="1"/>
              <a:t>Payback: Período de Recuperación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06376" y="2132856"/>
            <a:ext cx="5256584" cy="3403600"/>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endParaRPr lang="es-ES_tradnl"/>
          </a:p>
          <a:p>
            <a:pPr marL="101600" indent="-101600" algn="just">
              <a:buClr>
                <a:srgbClr val="D62626"/>
              </a:buClr>
              <a:buFontTx/>
              <a:buChar char="•"/>
            </a:pPr>
            <a:r>
              <a:rPr lang="es-ES_tradnl"/>
              <a:t>Donde T</a:t>
            </a:r>
            <a:r>
              <a:rPr lang="es-ES_tradnl" sz="1200"/>
              <a:t>p</a:t>
            </a:r>
            <a:r>
              <a:rPr lang="es-ES_tradnl"/>
              <a:t> = Payback</a:t>
            </a:r>
          </a:p>
          <a:p>
            <a:pPr marL="101600" indent="-101600" algn="just">
              <a:buClr>
                <a:srgbClr val="D62626"/>
              </a:buClr>
              <a:buFontTx/>
              <a:buChar char="•"/>
            </a:pPr>
            <a:endParaRPr lang="es-ES_tradnl"/>
          </a:p>
        </p:txBody>
      </p:sp>
      <p:sp>
        <p:nvSpPr>
          <p:cNvPr id="108547" name="Text Box 3"/>
          <p:cNvSpPr txBox="1">
            <a:spLocks noChangeArrowheads="1"/>
          </p:cNvSpPr>
          <p:nvPr/>
        </p:nvSpPr>
        <p:spPr bwMode="auto">
          <a:xfrm>
            <a:off x="755576" y="936036"/>
            <a:ext cx="5943600" cy="461665"/>
          </a:xfrm>
          <a:prstGeom prst="rect">
            <a:avLst/>
          </a:prstGeom>
          <a:noFill/>
          <a:ln w="25400">
            <a:solidFill>
              <a:srgbClr val="333399"/>
            </a:solidFill>
            <a:miter lim="800000"/>
            <a:headEnd type="none" w="sm" len="sm"/>
            <a:tailEnd type="none" w="sm" len="sm"/>
          </a:ln>
          <a:effectLst/>
        </p:spPr>
        <p:txBody>
          <a:bodyPr>
            <a:spAutoFit/>
          </a:bodyPr>
          <a:lstStyle/>
          <a:p>
            <a:pPr algn="ctr">
              <a:spcBef>
                <a:spcPct val="50000"/>
              </a:spcBef>
            </a:pPr>
            <a:r>
              <a:rPr lang="es-ES_tradnl" b="1" dirty="0" err="1"/>
              <a:t>Payback</a:t>
            </a:r>
            <a:r>
              <a:rPr lang="es-ES_tradnl" b="1" dirty="0"/>
              <a:t>: Período de Recuperación</a:t>
            </a:r>
          </a:p>
        </p:txBody>
      </p:sp>
      <p:graphicFrame>
        <p:nvGraphicFramePr>
          <p:cNvPr id="108549" name="Object 5"/>
          <p:cNvGraphicFramePr>
            <a:graphicFrameLocks noChangeAspect="1"/>
          </p:cNvGraphicFramePr>
          <p:nvPr>
            <p:extLst>
              <p:ext uri="{D42A27DB-BD31-4B8C-83A1-F6EECF244321}">
                <p14:modId xmlns:p14="http://schemas.microsoft.com/office/powerpoint/2010/main" val="3244305739"/>
              </p:ext>
            </p:extLst>
          </p:nvPr>
        </p:nvGraphicFramePr>
        <p:xfrm>
          <a:off x="1979712" y="2492896"/>
          <a:ext cx="3109913" cy="1458912"/>
        </p:xfrm>
        <a:graphic>
          <a:graphicData uri="http://schemas.openxmlformats.org/presentationml/2006/ole">
            <mc:AlternateContent xmlns:mc="http://schemas.openxmlformats.org/markup-compatibility/2006">
              <mc:Choice xmlns:v="urn:schemas-microsoft-com:vml" Requires="v">
                <p:oleObj name="Ecuación" r:id="rId2" imgW="863280" imgH="457200" progId="Equation.3">
                  <p:embed/>
                </p:oleObj>
              </mc:Choice>
              <mc:Fallback>
                <p:oleObj name="Ecuación" r:id="rId2" imgW="863280" imgH="457200" progId="Equation.3">
                  <p:embed/>
                  <p:pic>
                    <p:nvPicPr>
                      <p:cNvPr id="10854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492896"/>
                        <a:ext cx="3109913"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39552" y="764704"/>
            <a:ext cx="7772400" cy="1143000"/>
          </a:xfrm>
        </p:spPr>
        <p:txBody>
          <a:bodyPr/>
          <a:lstStyle/>
          <a:p>
            <a:r>
              <a:rPr lang="es-ES_tradnl" sz="2800" dirty="0"/>
              <a:t>Periodo de Recuperación de Inversión</a:t>
            </a:r>
          </a:p>
        </p:txBody>
      </p:sp>
      <p:graphicFrame>
        <p:nvGraphicFramePr>
          <p:cNvPr id="18434" name="Object 2"/>
          <p:cNvGraphicFramePr>
            <a:graphicFrameLocks noGrp="1" noChangeAspect="1"/>
          </p:cNvGraphicFramePr>
          <p:nvPr>
            <p:ph type="tbl" idx="1"/>
          </p:nvPr>
        </p:nvGraphicFramePr>
        <p:xfrm>
          <a:off x="0" y="2420888"/>
          <a:ext cx="7845425" cy="2557463"/>
        </p:xfrm>
        <a:graphic>
          <a:graphicData uri="http://schemas.openxmlformats.org/presentationml/2006/ole">
            <mc:AlternateContent xmlns:mc="http://schemas.openxmlformats.org/markup-compatibility/2006">
              <mc:Choice xmlns:v="urn:schemas-microsoft-com:vml" Requires="v">
                <p:oleObj name="Document" r:id="rId2" imgW="4192920" imgH="1366560" progId="Word.Document.8">
                  <p:embed/>
                </p:oleObj>
              </mc:Choice>
              <mc:Fallback>
                <p:oleObj name="Document" r:id="rId2" imgW="4192920" imgH="1366560" progId="Word.Document.8">
                  <p:embed/>
                  <p:pic>
                    <p:nvPicPr>
                      <p:cNvPr id="1843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8"/>
                        <a:ext cx="7845425"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69339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Grp="1" noChangeArrowheads="1"/>
          </p:cNvSpPr>
          <p:nvPr>
            <p:ph idx="1"/>
          </p:nvPr>
        </p:nvSpPr>
        <p:spPr bwMode="auto">
          <a:xfrm>
            <a:off x="-108520" y="1772816"/>
            <a:ext cx="7772400" cy="1323439"/>
          </a:xfrm>
          <a:prstGeom prst="rect">
            <a:avLst/>
          </a:prstGeom>
          <a:noFill/>
          <a:ln w="9525">
            <a:noFill/>
            <a:miter lim="800000"/>
            <a:headEnd/>
            <a:tailEnd/>
          </a:ln>
          <a:effectLst/>
        </p:spPr>
        <p:txBody>
          <a:bodyPr>
            <a:spAutoFit/>
          </a:bodyPr>
          <a:lstStyle/>
          <a:p>
            <a:pPr algn="ctr">
              <a:spcBef>
                <a:spcPct val="50000"/>
              </a:spcBef>
              <a:buNone/>
            </a:pPr>
            <a:r>
              <a:rPr lang="es-MX" b="1" dirty="0">
                <a:solidFill>
                  <a:schemeClr val="accent2"/>
                </a:solidFill>
                <a:latin typeface="Comic Sans MS" pitchFamily="66" charset="0"/>
              </a:rPr>
              <a:t>Aprendizaje Organizacional</a:t>
            </a:r>
          </a:p>
          <a:p>
            <a:pPr algn="ctr">
              <a:spcBef>
                <a:spcPct val="50000"/>
              </a:spcBef>
              <a:buNone/>
            </a:pPr>
            <a:r>
              <a:rPr lang="es-MX" b="1" dirty="0">
                <a:solidFill>
                  <a:schemeClr val="accent2"/>
                </a:solidFill>
                <a:latin typeface="Comic Sans MS" pitchFamily="66" charset="0"/>
              </a:rPr>
              <a:t>Crecer = Cambiar = Aprender</a:t>
            </a:r>
          </a:p>
        </p:txBody>
      </p:sp>
      <p:sp>
        <p:nvSpPr>
          <p:cNvPr id="6" name="Text Box 2"/>
          <p:cNvSpPr txBox="1">
            <a:spLocks noChangeArrowheads="1"/>
          </p:cNvSpPr>
          <p:nvPr/>
        </p:nvSpPr>
        <p:spPr bwMode="auto">
          <a:xfrm>
            <a:off x="683568" y="3284984"/>
            <a:ext cx="6781800" cy="2308324"/>
          </a:xfrm>
          <a:prstGeom prst="rect">
            <a:avLst/>
          </a:prstGeom>
          <a:noFill/>
          <a:ln w="9525">
            <a:noFill/>
            <a:miter lim="800000"/>
            <a:headEnd/>
            <a:tailEnd/>
          </a:ln>
          <a:effectLst/>
        </p:spPr>
        <p:txBody>
          <a:bodyPr wrap="square">
            <a:spAutoFit/>
          </a:bodyPr>
          <a:lstStyle/>
          <a:p>
            <a:pPr>
              <a:spcBef>
                <a:spcPct val="50000"/>
              </a:spcBef>
            </a:pPr>
            <a:r>
              <a:rPr lang="es-MX" b="1" dirty="0">
                <a:solidFill>
                  <a:srgbClr val="FF3300"/>
                </a:solidFill>
                <a:latin typeface="Calibri" pitchFamily="34" charset="0"/>
              </a:rPr>
              <a:t>….Lo que sirvió para sobrevivir no necesariamente sirve para crecer</a:t>
            </a:r>
            <a:endParaRPr lang="es-ES" b="1" i="1" dirty="0">
              <a:solidFill>
                <a:srgbClr val="FF3300"/>
              </a:solidFill>
              <a:latin typeface="Calibri" pitchFamily="34" charset="0"/>
            </a:endParaRPr>
          </a:p>
          <a:p>
            <a:pPr>
              <a:spcBef>
                <a:spcPct val="50000"/>
              </a:spcBef>
            </a:pPr>
            <a:r>
              <a:rPr lang="es-MX" b="1" dirty="0">
                <a:solidFill>
                  <a:srgbClr val="009999"/>
                </a:solidFill>
                <a:effectLst>
                  <a:outerShdw blurRad="38100" dist="38100" dir="2700000" algn="tl">
                    <a:srgbClr val="C0C0C0"/>
                  </a:outerShdw>
                </a:effectLst>
                <a:latin typeface="Calibri" pitchFamily="34" charset="0"/>
              </a:rPr>
              <a:t>… </a:t>
            </a:r>
            <a:r>
              <a:rPr lang="es-MX" b="1" dirty="0">
                <a:solidFill>
                  <a:srgbClr val="009999"/>
                </a:solidFill>
                <a:latin typeface="Calibri" pitchFamily="34" charset="0"/>
              </a:rPr>
              <a:t>La organización capaz de enfrentar el futuro no cree en si misma por lo que es...</a:t>
            </a:r>
          </a:p>
          <a:p>
            <a:pPr>
              <a:spcBef>
                <a:spcPct val="50000"/>
              </a:spcBef>
            </a:pPr>
            <a:r>
              <a:rPr lang="es-MX" b="1" i="1" dirty="0">
                <a:solidFill>
                  <a:srgbClr val="FF3300"/>
                </a:solidFill>
                <a:latin typeface="Calibri" pitchFamily="34" charset="0"/>
              </a:rPr>
              <a:t>….sino por su capacidad para dejar de ser lo que es</a:t>
            </a:r>
          </a:p>
        </p:txBody>
      </p:sp>
      <p:sp>
        <p:nvSpPr>
          <p:cNvPr id="7" name="6 Rectángulo"/>
          <p:cNvSpPr/>
          <p:nvPr/>
        </p:nvSpPr>
        <p:spPr>
          <a:xfrm>
            <a:off x="683568" y="404664"/>
            <a:ext cx="6072230" cy="1077218"/>
          </a:xfrm>
          <a:prstGeom prst="rect">
            <a:avLst/>
          </a:prstGeom>
        </p:spPr>
        <p:txBody>
          <a:bodyPr wrap="square">
            <a:spAutoFit/>
          </a:bodyPr>
          <a:lstStyle/>
          <a:p>
            <a:pPr marL="342900" lvl="0" indent="-342900" algn="ctr">
              <a:spcBef>
                <a:spcPct val="50000"/>
              </a:spcBef>
              <a:buClr>
                <a:srgbClr val="0099CC"/>
              </a:buClr>
              <a:buSzPct val="80000"/>
            </a:pPr>
            <a:r>
              <a:rPr lang="es-MX" sz="3200" b="1" kern="0" dirty="0">
                <a:solidFill>
                  <a:srgbClr val="0070C0"/>
                </a:solidFill>
                <a:latin typeface="Comic Sans MS" pitchFamily="66" charset="0"/>
              </a:rPr>
              <a:t>PLANEAMIENTO SISTEMICO EVOLUTIVO </a:t>
            </a:r>
            <a:endParaRPr lang="es-ES" sz="3200" b="1" kern="0" dirty="0">
              <a:solidFill>
                <a:srgbClr val="0070C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47328" y="1916832"/>
            <a:ext cx="7753672" cy="4498975"/>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_tradnl" dirty="0"/>
          </a:p>
          <a:p>
            <a:pPr marL="101600" indent="-101600" algn="just">
              <a:buClr>
                <a:srgbClr val="D62626"/>
              </a:buClr>
              <a:buFontTx/>
              <a:buChar char="•"/>
            </a:pPr>
            <a:r>
              <a:rPr lang="es-ES_tradnl" dirty="0"/>
              <a:t>Si se decide abandonar el proyecto, el tiempo de pago debe considerar el valor residual del mismo.</a:t>
            </a:r>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endParaRPr lang="es-ES_tradnl" dirty="0"/>
          </a:p>
          <a:p>
            <a:pPr marL="101600" indent="-101600" algn="just">
              <a:buClr>
                <a:srgbClr val="D62626"/>
              </a:buClr>
              <a:buFontTx/>
              <a:buChar char="•"/>
            </a:pPr>
            <a:r>
              <a:rPr lang="es-ES_tradnl" dirty="0"/>
              <a:t>Donde </a:t>
            </a:r>
            <a:r>
              <a:rPr lang="es-ES_tradnl" dirty="0" err="1"/>
              <a:t>T`</a:t>
            </a:r>
            <a:r>
              <a:rPr lang="es-ES_tradnl" sz="1200" dirty="0" err="1"/>
              <a:t>p</a:t>
            </a:r>
            <a:r>
              <a:rPr lang="es-ES_tradnl" dirty="0"/>
              <a:t> = </a:t>
            </a:r>
            <a:r>
              <a:rPr lang="es-ES_tradnl" dirty="0" err="1"/>
              <a:t>Payback</a:t>
            </a:r>
            <a:r>
              <a:rPr lang="es-ES_tradnl" dirty="0"/>
              <a:t> con abandono del proyecto(el proyecto se vende)</a:t>
            </a:r>
          </a:p>
          <a:p>
            <a:pPr marL="101600" indent="-101600" algn="just">
              <a:buClr>
                <a:srgbClr val="D62626"/>
              </a:buClr>
              <a:buFontTx/>
              <a:buChar char="•"/>
            </a:pPr>
            <a:endParaRPr lang="es-ES_tradnl" dirty="0"/>
          </a:p>
        </p:txBody>
      </p:sp>
      <p:sp>
        <p:nvSpPr>
          <p:cNvPr id="109571" name="Text Box 3"/>
          <p:cNvSpPr txBox="1">
            <a:spLocks noChangeArrowheads="1"/>
          </p:cNvSpPr>
          <p:nvPr/>
        </p:nvSpPr>
        <p:spPr bwMode="auto">
          <a:xfrm>
            <a:off x="1115616" y="908720"/>
            <a:ext cx="5943600" cy="461665"/>
          </a:xfrm>
          <a:prstGeom prst="rect">
            <a:avLst/>
          </a:prstGeom>
          <a:noFill/>
          <a:ln w="25400">
            <a:solidFill>
              <a:srgbClr val="333399"/>
            </a:solidFill>
            <a:miter lim="800000"/>
            <a:headEnd type="none" w="sm" len="sm"/>
            <a:tailEnd type="none" w="sm" len="sm"/>
          </a:ln>
          <a:effectLst/>
        </p:spPr>
        <p:txBody>
          <a:bodyPr>
            <a:spAutoFit/>
          </a:bodyPr>
          <a:lstStyle/>
          <a:p>
            <a:pPr algn="ctr">
              <a:spcBef>
                <a:spcPct val="50000"/>
              </a:spcBef>
            </a:pPr>
            <a:r>
              <a:rPr lang="es-ES_tradnl" b="1"/>
              <a:t>Payback: Período de Recuperación</a:t>
            </a:r>
          </a:p>
        </p:txBody>
      </p:sp>
      <p:graphicFrame>
        <p:nvGraphicFramePr>
          <p:cNvPr id="109574" name="Object 6"/>
          <p:cNvGraphicFramePr>
            <a:graphicFrameLocks noChangeAspect="1"/>
          </p:cNvGraphicFramePr>
          <p:nvPr>
            <p:extLst>
              <p:ext uri="{D42A27DB-BD31-4B8C-83A1-F6EECF244321}">
                <p14:modId xmlns:p14="http://schemas.microsoft.com/office/powerpoint/2010/main" val="439174203"/>
              </p:ext>
            </p:extLst>
          </p:nvPr>
        </p:nvGraphicFramePr>
        <p:xfrm>
          <a:off x="1259632" y="3212976"/>
          <a:ext cx="5453063" cy="1458913"/>
        </p:xfrm>
        <a:graphic>
          <a:graphicData uri="http://schemas.openxmlformats.org/presentationml/2006/ole">
            <mc:AlternateContent xmlns:mc="http://schemas.openxmlformats.org/markup-compatibility/2006">
              <mc:Choice xmlns:v="urn:schemas-microsoft-com:vml" Requires="v">
                <p:oleObj name="Ecuación" r:id="rId2" imgW="1511280" imgH="457200" progId="Equation.3">
                  <p:embed/>
                </p:oleObj>
              </mc:Choice>
              <mc:Fallback>
                <p:oleObj name="Ecuación" r:id="rId2" imgW="1511280" imgH="457200" progId="Equation.3">
                  <p:embed/>
                  <p:pic>
                    <p:nvPicPr>
                      <p:cNvPr id="10957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2976"/>
                        <a:ext cx="5453063" cy="145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7302" y="1628800"/>
            <a:ext cx="7609656" cy="4773613"/>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dirty="0"/>
          </a:p>
          <a:p>
            <a:pPr marL="101600" indent="-101600" algn="just">
              <a:buClr>
                <a:srgbClr val="D62626"/>
              </a:buClr>
              <a:buFontTx/>
              <a:buChar char="•"/>
            </a:pPr>
            <a:r>
              <a:rPr lang="es-ES_tradnl" dirty="0"/>
              <a:t>Características:</a:t>
            </a:r>
          </a:p>
          <a:p>
            <a:pPr marL="663575" lvl="1" indent="-206375" algn="just">
              <a:buClr>
                <a:srgbClr val="D62626"/>
              </a:buClr>
              <a:buFontTx/>
              <a:buChar char="»"/>
            </a:pPr>
            <a:r>
              <a:rPr lang="es-ES_tradnl" dirty="0"/>
              <a:t>Muy utilizado por firmas e instituciones que disponen de muchas alternativas de inversión, con recursos financieros limitados y desean eliminar proyectos con maduración más retardada.</a:t>
            </a:r>
          </a:p>
          <a:p>
            <a:pPr marL="663575" lvl="1" indent="-206375" algn="just">
              <a:buClr>
                <a:srgbClr val="D62626"/>
              </a:buClr>
              <a:buFontTx/>
              <a:buChar char="»"/>
            </a:pPr>
            <a:r>
              <a:rPr lang="es-ES_tradnl" dirty="0"/>
              <a:t>Útil donde existe riesgo de obsolescencia debido a cambios tecnológicos.</a:t>
            </a:r>
          </a:p>
          <a:p>
            <a:pPr marL="663575" lvl="1" indent="-206375" algn="just">
              <a:buClr>
                <a:srgbClr val="D62626"/>
              </a:buClr>
              <a:buFontTx/>
              <a:buChar char="»"/>
            </a:pPr>
            <a:r>
              <a:rPr lang="es-ES_tradnl" dirty="0"/>
              <a:t>Este método introduce el largo de vida de la inversión y el costo del capital, transformándose en una regla de decisiones similar a la del valor actual de los beneficios netos.</a:t>
            </a:r>
          </a:p>
          <a:p>
            <a:pPr marL="101600" indent="-101600" algn="just">
              <a:buClr>
                <a:srgbClr val="D62626"/>
              </a:buClr>
              <a:buFontTx/>
              <a:buChar char="•"/>
            </a:pPr>
            <a:endParaRPr lang="es-ES_tradnl" dirty="0"/>
          </a:p>
        </p:txBody>
      </p:sp>
      <p:sp>
        <p:nvSpPr>
          <p:cNvPr id="110595" name="Text Box 3"/>
          <p:cNvSpPr txBox="1">
            <a:spLocks noChangeArrowheads="1"/>
          </p:cNvSpPr>
          <p:nvPr/>
        </p:nvSpPr>
        <p:spPr bwMode="auto">
          <a:xfrm>
            <a:off x="1052351" y="692696"/>
            <a:ext cx="5599558"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Payback: Período de Recuperación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683568" y="1412776"/>
            <a:ext cx="6400800" cy="3532188"/>
          </a:xfrm>
          <a:prstGeom prst="rect">
            <a:avLst/>
          </a:prstGeom>
          <a:noFill/>
          <a:ln w="25400">
            <a:solidFill>
              <a:srgbClr val="333399"/>
            </a:solidFill>
            <a:miter lim="800000"/>
            <a:headEnd type="none" w="sm" len="sm"/>
            <a:tailEnd type="none" w="sm" len="sm"/>
          </a:ln>
          <a:effectLst/>
        </p:spPr>
        <p:txBody>
          <a:bodyPr>
            <a:spAutoFit/>
          </a:bodyPr>
          <a:lstStyle/>
          <a:p>
            <a:pPr algn="ctr">
              <a:spcBef>
                <a:spcPct val="50000"/>
              </a:spcBef>
            </a:pPr>
            <a:endParaRPr lang="es-ES_tradnl" sz="3200" b="1"/>
          </a:p>
          <a:p>
            <a:pPr algn="ctr">
              <a:spcBef>
                <a:spcPct val="50000"/>
              </a:spcBef>
            </a:pPr>
            <a:r>
              <a:rPr lang="es-ES_tradnl" sz="3200" b="1"/>
              <a:t>INDICADORES ECONÓMICOS</a:t>
            </a:r>
          </a:p>
          <a:p>
            <a:pPr algn="ctr">
              <a:spcBef>
                <a:spcPct val="50000"/>
              </a:spcBef>
            </a:pPr>
            <a:r>
              <a:rPr lang="es-ES_tradnl" sz="3200" b="1"/>
              <a:t> PARA ANÁLISIS </a:t>
            </a:r>
          </a:p>
          <a:p>
            <a:pPr algn="ctr">
              <a:spcBef>
                <a:spcPct val="50000"/>
              </a:spcBef>
            </a:pPr>
            <a:r>
              <a:rPr lang="es-ES_tradnl" sz="3200" b="1"/>
              <a:t>DE PROYECTOS</a:t>
            </a:r>
          </a:p>
          <a:p>
            <a:pPr algn="ctr">
              <a:spcBef>
                <a:spcPct val="50000"/>
              </a:spcBef>
            </a:pPr>
            <a:r>
              <a:rPr lang="es-ES_tradnl" sz="3200" b="1"/>
              <a:t>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VENTAJAS Y DESVENTAJAS</a:t>
            </a:r>
          </a:p>
        </p:txBody>
      </p:sp>
      <p:sp>
        <p:nvSpPr>
          <p:cNvPr id="3" name="2 Marcador de contenido"/>
          <p:cNvSpPr>
            <a:spLocks noGrp="1"/>
          </p:cNvSpPr>
          <p:nvPr>
            <p:ph idx="1"/>
          </p:nvPr>
        </p:nvSpPr>
        <p:spPr/>
        <p:txBody>
          <a:bodyPr>
            <a:normAutofit/>
          </a:bodyPr>
          <a:lstStyle/>
          <a:p>
            <a:r>
              <a:rPr lang="es-AR" dirty="0"/>
              <a:t>Ventajas del VAN</a:t>
            </a:r>
          </a:p>
          <a:p>
            <a:pPr>
              <a:buNone/>
            </a:pPr>
            <a:r>
              <a:rPr lang="es-AR" dirty="0"/>
              <a:t>Tiene en cuanta el Valor total descontado considerando el riesgo</a:t>
            </a:r>
          </a:p>
          <a:p>
            <a:pPr>
              <a:buNone/>
            </a:pPr>
            <a:r>
              <a:rPr lang="es-AR" dirty="0"/>
              <a:t>Refleja la incorporación de valor</a:t>
            </a:r>
          </a:p>
          <a:p>
            <a:r>
              <a:rPr lang="es-AR" dirty="0"/>
              <a:t>Desventajas del VAN</a:t>
            </a:r>
          </a:p>
          <a:p>
            <a:pPr marL="82296" indent="0">
              <a:buNone/>
            </a:pPr>
            <a:r>
              <a:rPr lang="es-AR" dirty="0"/>
              <a:t>No mide la tasa de rentabilidad del proyecto</a:t>
            </a:r>
          </a:p>
          <a:p>
            <a:pPr marL="82296" indent="0">
              <a:buNone/>
            </a:pPr>
            <a:r>
              <a:rPr lang="es-AR" dirty="0"/>
              <a:t>Trabaja sobre el supuesto de reinversión de los FFN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0"/>
            <a:ext cx="7498080" cy="1143000"/>
          </a:xfrm>
        </p:spPr>
        <p:txBody>
          <a:bodyPr/>
          <a:lstStyle/>
          <a:p>
            <a:r>
              <a:rPr lang="es-AR" dirty="0"/>
              <a:t>VENTAJAS Y DESVENTAJAS </a:t>
            </a:r>
          </a:p>
        </p:txBody>
      </p:sp>
      <p:sp>
        <p:nvSpPr>
          <p:cNvPr id="3" name="2 Marcador de contenido"/>
          <p:cNvSpPr>
            <a:spLocks noGrp="1"/>
          </p:cNvSpPr>
          <p:nvPr>
            <p:ph idx="1"/>
          </p:nvPr>
        </p:nvSpPr>
        <p:spPr>
          <a:xfrm>
            <a:off x="1000100" y="1428736"/>
            <a:ext cx="7862150" cy="5105416"/>
          </a:xfrm>
        </p:spPr>
        <p:txBody>
          <a:bodyPr>
            <a:normAutofit/>
          </a:bodyPr>
          <a:lstStyle/>
          <a:p>
            <a:r>
              <a:rPr lang="es-AR" dirty="0"/>
              <a:t>Ventajas de TIR</a:t>
            </a:r>
          </a:p>
          <a:p>
            <a:pPr algn="just">
              <a:buNone/>
            </a:pPr>
            <a:r>
              <a:rPr lang="es-AR" dirty="0"/>
              <a:t>Tiene en cuanta el Valor total descontado</a:t>
            </a:r>
          </a:p>
          <a:p>
            <a:pPr algn="just">
              <a:buNone/>
            </a:pPr>
            <a:r>
              <a:rPr lang="es-AR" dirty="0"/>
              <a:t>Tiene en cuenta el riesgo</a:t>
            </a:r>
          </a:p>
          <a:p>
            <a:pPr algn="just">
              <a:buNone/>
            </a:pPr>
            <a:r>
              <a:rPr lang="es-AR" dirty="0"/>
              <a:t>Es la verdadera tasa de rentabilidad o rendimiento del proyecto </a:t>
            </a:r>
          </a:p>
          <a:p>
            <a:pPr algn="just">
              <a:buNone/>
            </a:pPr>
            <a:endParaRPr lang="es-AR" dirty="0"/>
          </a:p>
          <a:p>
            <a:pPr algn="just"/>
            <a:r>
              <a:rPr lang="es-AR" dirty="0"/>
              <a:t>Desventajas de TIR</a:t>
            </a:r>
          </a:p>
          <a:p>
            <a:pPr algn="just">
              <a:buNone/>
            </a:pPr>
            <a:r>
              <a:rPr lang="es-AR" dirty="0"/>
              <a:t>No refleja la contribución económica al valor de la empresa</a:t>
            </a:r>
          </a:p>
          <a:p>
            <a:pPr algn="just">
              <a:buNone/>
            </a:pPr>
            <a:r>
              <a:rPr lang="es-AR" dirty="0"/>
              <a:t>Cálculo dificultoso en caso de FFN distintos</a:t>
            </a:r>
          </a:p>
          <a:p>
            <a:pPr algn="just">
              <a:buNone/>
            </a:pPr>
            <a:r>
              <a:rPr lang="es-AR" dirty="0"/>
              <a:t>Supone la reinversión de los FFN</a:t>
            </a:r>
          </a:p>
          <a:p>
            <a:pPr algn="just">
              <a:buNone/>
            </a:pPr>
            <a:r>
              <a:rPr lang="es-AR" dirty="0"/>
              <a:t>No distingue préstamos y endeudamientos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Cálculo del VPN con Excel</a:t>
            </a:r>
          </a:p>
        </p:txBody>
      </p:sp>
      <p:pic>
        <p:nvPicPr>
          <p:cNvPr id="141314" name="Picture 2"/>
          <p:cNvPicPr>
            <a:picLocks noGrp="1" noChangeAspect="1" noChangeArrowheads="1"/>
          </p:cNvPicPr>
          <p:nvPr>
            <p:ph idx="1"/>
          </p:nvPr>
        </p:nvPicPr>
        <p:blipFill>
          <a:blip r:embed="rId2" cstate="print"/>
          <a:srcRect/>
          <a:stretch>
            <a:fillRect/>
          </a:stretch>
        </p:blipFill>
        <p:spPr bwMode="auto">
          <a:xfrm>
            <a:off x="609599" y="1628800"/>
            <a:ext cx="6912768" cy="4071503"/>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Cálculo de la TIR con Excel</a:t>
            </a:r>
          </a:p>
        </p:txBody>
      </p:sp>
      <p:pic>
        <p:nvPicPr>
          <p:cNvPr id="142338" name="Picture 2"/>
          <p:cNvPicPr>
            <a:picLocks noGrp="1" noChangeAspect="1" noChangeArrowheads="1"/>
          </p:cNvPicPr>
          <p:nvPr>
            <p:ph idx="1"/>
          </p:nvPr>
        </p:nvPicPr>
        <p:blipFill>
          <a:blip r:embed="rId2" cstate="print"/>
          <a:srcRect/>
          <a:stretch>
            <a:fillRect/>
          </a:stretch>
        </p:blipFill>
        <p:spPr bwMode="auto">
          <a:xfrm>
            <a:off x="275257" y="1700808"/>
            <a:ext cx="7016396" cy="3888432"/>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07504" y="1832915"/>
            <a:ext cx="7344816" cy="4431983"/>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a:p>
          <a:p>
            <a:pPr marL="101600" indent="-101600" algn="just">
              <a:buClr>
                <a:srgbClr val="D62626"/>
              </a:buClr>
              <a:buFontTx/>
              <a:buChar char="•"/>
            </a:pPr>
            <a:r>
              <a:rPr lang="es-ES_tradnl"/>
              <a:t>Para carteras compuestas  por 2 o más alternativas de inversión, las cuales son mutuamente excluyentes entre sí:</a:t>
            </a:r>
          </a:p>
          <a:p>
            <a:pPr marL="101600" indent="-101600" algn="just">
              <a:buClr>
                <a:srgbClr val="D62626"/>
              </a:buClr>
              <a:buFontTx/>
              <a:buChar char="•"/>
            </a:pPr>
            <a:endParaRPr lang="es-ES_tradnl"/>
          </a:p>
          <a:p>
            <a:pPr marL="663575" lvl="1" indent="-206375" algn="just">
              <a:buClr>
                <a:srgbClr val="D62626"/>
              </a:buClr>
              <a:buFontTx/>
              <a:buChar char="»"/>
            </a:pPr>
            <a:r>
              <a:rPr lang="es-ES_tradnl"/>
              <a:t>El criterio de la TIR puede dar recomendaciones menos correctas que la regla del VAN.</a:t>
            </a:r>
          </a:p>
          <a:p>
            <a:pPr marL="663575" lvl="1" indent="-206375" algn="just">
              <a:buClr>
                <a:srgbClr val="D62626"/>
              </a:buClr>
              <a:buFontTx/>
              <a:buChar char="»"/>
            </a:pPr>
            <a:endParaRPr lang="es-ES_tradnl"/>
          </a:p>
          <a:p>
            <a:pPr marL="663575" lvl="1" indent="-206375" algn="just">
              <a:buClr>
                <a:srgbClr val="D62626"/>
              </a:buClr>
              <a:buFontTx/>
              <a:buChar char="»"/>
            </a:pPr>
            <a:r>
              <a:rPr lang="es-ES_tradnl"/>
              <a:t>Esto puede suceder cuando el tamaño de las inversiones sea diferente o cuando el horizonte de evaluación de los proyectos sea diferente.</a:t>
            </a:r>
          </a:p>
          <a:p>
            <a:pPr marL="101600" indent="-101600" algn="just">
              <a:buClr>
                <a:srgbClr val="D62626"/>
              </a:buClr>
              <a:buFontTx/>
              <a:buChar char="•"/>
            </a:pPr>
            <a:endParaRPr lang="es-ES_tradnl"/>
          </a:p>
        </p:txBody>
      </p:sp>
      <p:sp>
        <p:nvSpPr>
          <p:cNvPr id="112643" name="Text Box 3"/>
          <p:cNvSpPr txBox="1">
            <a:spLocks noChangeArrowheads="1"/>
          </p:cNvSpPr>
          <p:nvPr/>
        </p:nvSpPr>
        <p:spPr bwMode="auto">
          <a:xfrm>
            <a:off x="827584" y="836712"/>
            <a:ext cx="5811506"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Proyectos Mutuamente Excluyentes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79512" y="1020348"/>
            <a:ext cx="7704856" cy="5539978"/>
          </a:xfrm>
          <a:prstGeom prst="rect">
            <a:avLst/>
          </a:prstGeom>
          <a:noFill/>
          <a:ln w="25400">
            <a:solidFill>
              <a:srgbClr val="4B9D35"/>
            </a:solidFill>
            <a:miter lim="800000"/>
            <a:headEnd/>
            <a:tailEnd/>
          </a:ln>
          <a:effectLst/>
        </p:spPr>
        <p:txBody>
          <a:bodyPr wrap="square">
            <a:spAutoFit/>
          </a:bodyPr>
          <a:lstStyle/>
          <a:p>
            <a:pPr marL="101600" indent="-101600">
              <a:spcBef>
                <a:spcPct val="50000"/>
              </a:spcBef>
              <a:buFontTx/>
              <a:buChar char="•"/>
            </a:pPr>
            <a:endParaRPr lang="es-ES" sz="1800" dirty="0"/>
          </a:p>
          <a:p>
            <a:pPr marL="101600" indent="-101600" algn="just">
              <a:buClr>
                <a:srgbClr val="D62626"/>
              </a:buClr>
              <a:buFontTx/>
              <a:buChar char="•"/>
            </a:pPr>
            <a:r>
              <a:rPr lang="es-ES_tradnl" dirty="0"/>
              <a:t>Proyectos con tamaños de inversiones son diferentes.</a:t>
            </a:r>
          </a:p>
          <a:p>
            <a:pPr marL="101600" indent="-101600" algn="just">
              <a:buClr>
                <a:srgbClr val="D62626"/>
              </a:buClr>
              <a:buFontTx/>
              <a:buChar char="•"/>
            </a:pPr>
            <a:endParaRPr lang="es-ES_tradnl" dirty="0"/>
          </a:p>
          <a:p>
            <a:pPr marL="663575" lvl="1" indent="-206375" algn="just">
              <a:buClr>
                <a:srgbClr val="D62626"/>
              </a:buClr>
              <a:buFontTx/>
              <a:buChar char="»"/>
            </a:pPr>
            <a:r>
              <a:rPr lang="es-ES_tradnl" dirty="0"/>
              <a:t>Si existen más de dos inversiones mutuamente excluyentes se debe efectuar una eliminación por etapas. </a:t>
            </a:r>
          </a:p>
          <a:p>
            <a:pPr marL="663575" lvl="1" indent="-206375" algn="just">
              <a:buClr>
                <a:srgbClr val="D62626"/>
              </a:buClr>
              <a:buFontTx/>
              <a:buChar char="»"/>
            </a:pPr>
            <a:r>
              <a:rPr lang="es-ES_tradnl" dirty="0"/>
              <a:t>Usar el criterio del VAN.</a:t>
            </a:r>
          </a:p>
          <a:p>
            <a:pPr marL="101600" indent="-101600" algn="just">
              <a:buClr>
                <a:srgbClr val="D62626"/>
              </a:buClr>
              <a:buFontTx/>
              <a:buChar char="•"/>
            </a:pPr>
            <a:endParaRPr lang="es-ES_tradnl" dirty="0"/>
          </a:p>
          <a:p>
            <a:pPr marL="101600" indent="-101600" algn="just">
              <a:buClr>
                <a:srgbClr val="D62626"/>
              </a:buClr>
              <a:buFontTx/>
              <a:buChar char="•"/>
            </a:pPr>
            <a:r>
              <a:rPr lang="es-ES_tradnl" dirty="0"/>
              <a:t>Proyectos con horizonte de evaluación diferente:</a:t>
            </a:r>
          </a:p>
          <a:p>
            <a:pPr marL="663575" lvl="1" indent="-206375" algn="just">
              <a:buClr>
                <a:srgbClr val="D62626"/>
              </a:buClr>
              <a:buFontTx/>
              <a:buChar char="•"/>
            </a:pPr>
            <a:endParaRPr lang="es-ES_tradnl" dirty="0"/>
          </a:p>
          <a:p>
            <a:pPr marL="663575" lvl="1" indent="-206375" algn="just">
              <a:buClr>
                <a:srgbClr val="D62626"/>
              </a:buClr>
              <a:buFontTx/>
              <a:buChar char="»"/>
            </a:pPr>
            <a:r>
              <a:rPr lang="es-ES_tradnl" dirty="0"/>
              <a:t>La manera de subsanar esta discrepancia consiste en considerar los flujos de los beneficios netos de ambos proyectos en un período de tiempo común, capitalizándolos y actualizándolos a la tasa de interés pertinente.</a:t>
            </a:r>
          </a:p>
        </p:txBody>
      </p:sp>
      <p:sp>
        <p:nvSpPr>
          <p:cNvPr id="113667" name="Text Box 3"/>
          <p:cNvSpPr txBox="1">
            <a:spLocks noChangeArrowheads="1"/>
          </p:cNvSpPr>
          <p:nvPr/>
        </p:nvSpPr>
        <p:spPr bwMode="auto">
          <a:xfrm>
            <a:off x="2071670" y="285728"/>
            <a:ext cx="5652545" cy="461665"/>
          </a:xfrm>
          <a:prstGeom prst="rect">
            <a:avLst/>
          </a:prstGeom>
          <a:noFill/>
          <a:ln w="25400">
            <a:solidFill>
              <a:srgbClr val="333399"/>
            </a:solidFill>
            <a:miter lim="800000"/>
            <a:headEnd type="none" w="sm" len="sm"/>
            <a:tailEnd type="none" w="sm" len="sm"/>
          </a:ln>
          <a:effectLst/>
        </p:spPr>
        <p:txBody>
          <a:bodyPr wrap="square">
            <a:spAutoFit/>
          </a:bodyPr>
          <a:lstStyle/>
          <a:p>
            <a:pPr algn="ctr">
              <a:spcBef>
                <a:spcPct val="50000"/>
              </a:spcBef>
            </a:pPr>
            <a:r>
              <a:rPr lang="es-ES_tradnl" b="1"/>
              <a:t>Proyectos Mutuamente Excluyentes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6626697" cy="1320800"/>
          </a:xfrm>
        </p:spPr>
        <p:txBody>
          <a:bodyPr>
            <a:normAutofit fontScale="90000"/>
          </a:bodyPr>
          <a:lstStyle/>
          <a:p>
            <a:r>
              <a:rPr lang="es-AR" sz="2800" dirty="0">
                <a:latin typeface="Aharoni" pitchFamily="2" charset="-79"/>
                <a:cs typeface="Aharoni" pitchFamily="2" charset="-79"/>
              </a:rPr>
              <a:t>Pensamiento estratégico….</a:t>
            </a:r>
            <a:br>
              <a:rPr lang="es-AR" sz="2800" dirty="0">
                <a:latin typeface="Aharoni" pitchFamily="2" charset="-79"/>
                <a:cs typeface="Aharoni" pitchFamily="2" charset="-79"/>
              </a:rPr>
            </a:br>
            <a:br>
              <a:rPr lang="es-AR" sz="2800" dirty="0">
                <a:latin typeface="Aharoni" pitchFamily="2" charset="-79"/>
                <a:cs typeface="Aharoni" pitchFamily="2" charset="-79"/>
              </a:rPr>
            </a:br>
            <a:r>
              <a:rPr lang="es-AR" sz="2800" dirty="0">
                <a:latin typeface="Aharoni" pitchFamily="2" charset="-79"/>
                <a:cs typeface="Aharoni" pitchFamily="2" charset="-79"/>
              </a:rPr>
              <a:t>Aprender a </a:t>
            </a:r>
            <a:r>
              <a:rPr lang="es-AR" sz="2800" dirty="0">
                <a:solidFill>
                  <a:srgbClr val="0070C0"/>
                </a:solidFill>
                <a:latin typeface="Aharoni" pitchFamily="2" charset="-79"/>
                <a:cs typeface="Aharoni" pitchFamily="2" charset="-79"/>
              </a:rPr>
              <a:t>SER</a:t>
            </a:r>
            <a:r>
              <a:rPr lang="es-AR" sz="2800" dirty="0">
                <a:latin typeface="Aharoni" pitchFamily="2" charset="-79"/>
                <a:cs typeface="Aharoni" pitchFamily="2" charset="-79"/>
              </a:rPr>
              <a:t> antes de aprender a </a:t>
            </a:r>
            <a:r>
              <a:rPr lang="es-AR" sz="2800" dirty="0">
                <a:solidFill>
                  <a:srgbClr val="0070C0"/>
                </a:solidFill>
                <a:latin typeface="Aharoni" pitchFamily="2" charset="-79"/>
                <a:cs typeface="Aharoni" pitchFamily="2" charset="-79"/>
              </a:rPr>
              <a:t>HACER</a:t>
            </a:r>
          </a:p>
        </p:txBody>
      </p:sp>
      <p:sp>
        <p:nvSpPr>
          <p:cNvPr id="7" name="Text Box 2"/>
          <p:cNvSpPr txBox="1">
            <a:spLocks noChangeArrowheads="1"/>
          </p:cNvSpPr>
          <p:nvPr/>
        </p:nvSpPr>
        <p:spPr bwMode="auto">
          <a:xfrm>
            <a:off x="211555" y="2204864"/>
            <a:ext cx="7143800" cy="4154984"/>
          </a:xfrm>
          <a:prstGeom prst="rect">
            <a:avLst/>
          </a:prstGeom>
          <a:noFill/>
          <a:ln w="9525">
            <a:noFill/>
            <a:miter lim="800000"/>
            <a:headEnd/>
            <a:tailEnd/>
          </a:ln>
          <a:effectLst/>
        </p:spPr>
        <p:txBody>
          <a:bodyPr wrap="square">
            <a:spAutoFit/>
          </a:bodyPr>
          <a:lstStyle/>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  Necesidad de ser competente, no significa “enfocarse” en derrotar la competencia/s</a:t>
            </a:r>
          </a:p>
          <a:p>
            <a:pPr algn="ctr">
              <a:spcBef>
                <a:spcPct val="50000"/>
              </a:spcBef>
            </a:pPr>
            <a:endParaRPr lang="es-MX" b="1" dirty="0">
              <a:solidFill>
                <a:srgbClr val="009999"/>
              </a:solidFill>
              <a:effectLst>
                <a:outerShdw blurRad="38100" dist="38100" dir="2700000" algn="tl">
                  <a:srgbClr val="C0C0C0"/>
                </a:outerShdw>
              </a:effectLst>
              <a:latin typeface="Trebuchet MS" pitchFamily="34" charset="0"/>
            </a:endParaRPr>
          </a:p>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a:t>
            </a:r>
            <a:r>
              <a:rPr lang="es-MX" b="1" dirty="0">
                <a:solidFill>
                  <a:srgbClr val="009999"/>
                </a:solidFill>
                <a:latin typeface="Comic Sans MS" pitchFamily="66" charset="0"/>
              </a:rPr>
              <a:t>Una organización tiene </a:t>
            </a:r>
            <a:r>
              <a:rPr lang="es-MX" b="1" dirty="0">
                <a:solidFill>
                  <a:schemeClr val="accent2">
                    <a:lumMod val="75000"/>
                  </a:schemeClr>
                </a:solidFill>
                <a:latin typeface="Comic Sans MS" pitchFamily="66" charset="0"/>
              </a:rPr>
              <a:t>“</a:t>
            </a:r>
            <a:r>
              <a:rPr lang="es-MX" b="1" i="1" u="sng" dirty="0">
                <a:solidFill>
                  <a:schemeClr val="accent2">
                    <a:lumMod val="75000"/>
                  </a:schemeClr>
                </a:solidFill>
                <a:latin typeface="Comic Sans MS" pitchFamily="66" charset="0"/>
              </a:rPr>
              <a:t>competencia</a:t>
            </a:r>
            <a:r>
              <a:rPr lang="es-MX" b="1" i="1" dirty="0">
                <a:solidFill>
                  <a:schemeClr val="accent2">
                    <a:lumMod val="75000"/>
                  </a:schemeClr>
                </a:solidFill>
                <a:latin typeface="Comic Sans MS" pitchFamily="66" charset="0"/>
              </a:rPr>
              <a:t>” </a:t>
            </a:r>
            <a:r>
              <a:rPr lang="es-MX" b="1" dirty="0">
                <a:solidFill>
                  <a:schemeClr val="accent2">
                    <a:lumMod val="75000"/>
                  </a:schemeClr>
                </a:solidFill>
                <a:latin typeface="Comic Sans MS" pitchFamily="66" charset="0"/>
              </a:rPr>
              <a:t> </a:t>
            </a:r>
            <a:r>
              <a:rPr lang="es-MX" b="1" dirty="0">
                <a:solidFill>
                  <a:srgbClr val="009999"/>
                </a:solidFill>
                <a:latin typeface="Comic Sans MS" pitchFamily="66" charset="0"/>
              </a:rPr>
              <a:t>para enfrentar el cambio...,</a:t>
            </a:r>
          </a:p>
          <a:p>
            <a:pPr algn="ctr">
              <a:spcBef>
                <a:spcPct val="50000"/>
              </a:spcBef>
            </a:pPr>
            <a:r>
              <a:rPr lang="es-MX" b="1" dirty="0">
                <a:solidFill>
                  <a:srgbClr val="FF0000"/>
                </a:solidFill>
                <a:latin typeface="Comic Sans MS" pitchFamily="66" charset="0"/>
              </a:rPr>
              <a:t>... cuando puede </a:t>
            </a:r>
            <a:r>
              <a:rPr lang="es-MX" b="1" dirty="0">
                <a:solidFill>
                  <a:srgbClr val="009999"/>
                </a:solidFill>
                <a:latin typeface="Comic Sans MS" pitchFamily="66" charset="0"/>
              </a:rPr>
              <a:t>“</a:t>
            </a:r>
            <a:r>
              <a:rPr lang="es-MX" b="1" i="1" u="sng" dirty="0">
                <a:solidFill>
                  <a:srgbClr val="009999"/>
                </a:solidFill>
                <a:latin typeface="Comic Sans MS" pitchFamily="66" charset="0"/>
              </a:rPr>
              <a:t>aprender”</a:t>
            </a:r>
            <a:r>
              <a:rPr lang="es-MX" b="1" dirty="0">
                <a:solidFill>
                  <a:srgbClr val="FF0000"/>
                </a:solidFill>
                <a:latin typeface="Comic Sans MS" pitchFamily="66" charset="0"/>
              </a:rPr>
              <a:t> a ser distinta</a:t>
            </a:r>
          </a:p>
          <a:p>
            <a:pPr algn="ctr">
              <a:spcBef>
                <a:spcPct val="50000"/>
              </a:spcBef>
            </a:pPr>
            <a:r>
              <a:rPr lang="es-MX" b="1" dirty="0">
                <a:solidFill>
                  <a:srgbClr val="FF0000"/>
                </a:solidFill>
                <a:latin typeface="Comic Sans MS" pitchFamily="66" charset="0"/>
              </a:rPr>
              <a:t>…se es distinta cuando se logran </a:t>
            </a:r>
            <a:r>
              <a:rPr lang="es-MX" b="1" u="sng" dirty="0">
                <a:solidFill>
                  <a:srgbClr val="FF0000"/>
                </a:solidFill>
                <a:latin typeface="Comic Sans MS" pitchFamily="66" charset="0"/>
              </a:rPr>
              <a:t>VENTAJAS COMPETITIVAS</a:t>
            </a:r>
            <a:r>
              <a:rPr lang="es-MX" b="1" dirty="0">
                <a:solidFill>
                  <a:srgbClr val="FF0000"/>
                </a:solidFill>
                <a:latin typeface="Comic Sans MS" pitchFamily="66" charset="0"/>
              </a:rPr>
              <a:t>, a través de la generación  </a:t>
            </a:r>
            <a:r>
              <a:rPr lang="es-MX" b="1" u="sng" dirty="0">
                <a:solidFill>
                  <a:srgbClr val="FF0000"/>
                </a:solidFill>
                <a:latin typeface="Comic Sans MS" pitchFamily="66" charset="0"/>
              </a:rPr>
              <a:t>VALOR AGREGADO</a:t>
            </a:r>
            <a:endParaRPr lang="es-ES" b="1" u="sng" dirty="0">
              <a:solidFill>
                <a:srgbClr val="FF0000"/>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8" t="48268" r="4896" b="5860"/>
          <a:stretch/>
        </p:blipFill>
        <p:spPr bwMode="auto">
          <a:xfrm>
            <a:off x="251520" y="980728"/>
            <a:ext cx="698477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5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Grp="1" noChangeArrowheads="1"/>
          </p:cNvSpPr>
          <p:nvPr>
            <p:ph type="title"/>
          </p:nvPr>
        </p:nvSpPr>
        <p:spPr>
          <a:xfrm>
            <a:off x="899592" y="188640"/>
            <a:ext cx="6120680" cy="936103"/>
          </a:xfrm>
          <a:solidFill>
            <a:srgbClr val="FFFFFF"/>
          </a:solidFill>
          <a:ln w="57150" cmpd="thinThick">
            <a:solidFill>
              <a:srgbClr val="000000"/>
            </a:solidFill>
          </a:ln>
        </p:spPr>
        <p:txBody>
          <a:bodyPr>
            <a:normAutofit fontScale="90000"/>
          </a:bodyPr>
          <a:lstStyle/>
          <a:p>
            <a:pPr algn="ctr" eaLnBrk="0" hangingPunct="0"/>
            <a:br>
              <a:rPr lang="es-AR" sz="2400" b="1" u="sng" dirty="0">
                <a:solidFill>
                  <a:schemeClr val="tx1"/>
                </a:solidFill>
              </a:rPr>
            </a:br>
            <a:r>
              <a:rPr lang="es-ES" sz="2400" b="1" dirty="0">
                <a:solidFill>
                  <a:schemeClr val="tx1"/>
                </a:solidFill>
                <a:latin typeface="Calibri" pitchFamily="34" charset="0"/>
              </a:rPr>
              <a:t>PLAN =  FINES  +  MEDIOS</a:t>
            </a:r>
            <a:br>
              <a:rPr lang="es-ES" sz="2400" b="1" dirty="0">
                <a:solidFill>
                  <a:schemeClr val="tx1"/>
                </a:solidFill>
                <a:latin typeface="Calibri" pitchFamily="34" charset="0"/>
              </a:rPr>
            </a:br>
            <a:endParaRPr lang="es-ES" sz="2400" dirty="0">
              <a:solidFill>
                <a:schemeClr val="tx1"/>
              </a:solidFill>
              <a:latin typeface="Calibri" pitchFamily="34" charset="0"/>
            </a:endParaRPr>
          </a:p>
        </p:txBody>
      </p:sp>
      <p:graphicFrame>
        <p:nvGraphicFramePr>
          <p:cNvPr id="58370" name="Object 2"/>
          <p:cNvGraphicFramePr>
            <a:graphicFrameLocks noGrp="1" noChangeAspect="1"/>
          </p:cNvGraphicFramePr>
          <p:nvPr>
            <p:ph idx="1"/>
            <p:extLst>
              <p:ext uri="{D42A27DB-BD31-4B8C-83A1-F6EECF244321}">
                <p14:modId xmlns:p14="http://schemas.microsoft.com/office/powerpoint/2010/main" val="2516714330"/>
              </p:ext>
            </p:extLst>
          </p:nvPr>
        </p:nvGraphicFramePr>
        <p:xfrm>
          <a:off x="1907704" y="1052736"/>
          <a:ext cx="4630737" cy="6194425"/>
        </p:xfrm>
        <a:graphic>
          <a:graphicData uri="http://schemas.openxmlformats.org/presentationml/2006/ole">
            <mc:AlternateContent xmlns:mc="http://schemas.openxmlformats.org/markup-compatibility/2006">
              <mc:Choice xmlns:v="urn:schemas-microsoft-com:vml" Requires="v">
                <p:oleObj name="Document" r:id="rId2" imgW="5034155" imgH="6734151" progId="Word.Document.8">
                  <p:embed/>
                </p:oleObj>
              </mc:Choice>
              <mc:Fallback>
                <p:oleObj name="Document" r:id="rId2" imgW="5034155" imgH="6734151" progId="Word.Document.8">
                  <p:embed/>
                  <p:pic>
                    <p:nvPicPr>
                      <p:cNvPr id="0" name="Picture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052736"/>
                        <a:ext cx="4630737" cy="619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type="ctrTitle" idx="4294967295"/>
          </p:nvPr>
        </p:nvPicPr>
        <p:blipFill>
          <a:blip r:embed="rId2" cstate="print"/>
          <a:srcRect/>
          <a:stretch>
            <a:fillRect/>
          </a:stretch>
        </p:blipFill>
        <p:spPr>
          <a:xfrm>
            <a:off x="158793" y="908720"/>
            <a:ext cx="7239000" cy="7696200"/>
          </a:xfrm>
          <a:noFill/>
          <a:ln/>
        </p:spPr>
      </p:pic>
      <p:sp>
        <p:nvSpPr>
          <p:cNvPr id="59395" name="Text Box 3"/>
          <p:cNvSpPr txBox="1">
            <a:spLocks noChangeArrowheads="1"/>
          </p:cNvSpPr>
          <p:nvPr/>
        </p:nvSpPr>
        <p:spPr bwMode="auto">
          <a:xfrm>
            <a:off x="179512" y="116632"/>
            <a:ext cx="6715172" cy="461665"/>
          </a:xfrm>
          <a:prstGeom prst="rect">
            <a:avLst/>
          </a:prstGeom>
          <a:noFill/>
          <a:ln w="9525">
            <a:noFill/>
            <a:miter lim="800000"/>
            <a:headEnd/>
            <a:tailEnd/>
          </a:ln>
          <a:effectLst/>
        </p:spPr>
        <p:txBody>
          <a:bodyPr wrap="square">
            <a:spAutoFit/>
          </a:bodyPr>
          <a:lstStyle/>
          <a:p>
            <a:pPr algn="ctr">
              <a:spcBef>
                <a:spcPct val="50000"/>
              </a:spcBef>
            </a:pPr>
            <a:r>
              <a:rPr lang="es-AR" b="1" u="sng" dirty="0">
                <a:latin typeface="Tahoma" pitchFamily="34" charset="0"/>
              </a:rPr>
              <a:t>ANALISIS  y PLANEAMIENTO ESTRATEGIO </a:t>
            </a:r>
            <a:endParaRPr lang="es-ES" b="1" u="sng" dirty="0">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6768752" cy="1320800"/>
          </a:xfrm>
        </p:spPr>
        <p:txBody>
          <a:bodyPr>
            <a:normAutofit fontScale="90000"/>
          </a:bodyPr>
          <a:lstStyle/>
          <a:p>
            <a:r>
              <a:rPr lang="es-AR" sz="3200" b="1" dirty="0">
                <a:latin typeface="+mn-lt"/>
              </a:rPr>
              <a:t>LAS VENTAJAS COMPETITIVAS Y CADENA DE VALOR </a:t>
            </a:r>
            <a:br>
              <a:rPr lang="es-AR" sz="3200" dirty="0">
                <a:latin typeface="+mn-lt"/>
              </a:rPr>
            </a:br>
            <a:endParaRPr lang="es-AR" sz="3200" dirty="0">
              <a:latin typeface="+mn-lt"/>
            </a:endParaRPr>
          </a:p>
        </p:txBody>
      </p:sp>
      <p:sp>
        <p:nvSpPr>
          <p:cNvPr id="3" name="2 Marcador de contenido"/>
          <p:cNvSpPr>
            <a:spLocks noGrp="1"/>
          </p:cNvSpPr>
          <p:nvPr>
            <p:ph idx="1"/>
          </p:nvPr>
        </p:nvSpPr>
        <p:spPr>
          <a:xfrm>
            <a:off x="191352" y="1484784"/>
            <a:ext cx="7056784" cy="4683224"/>
          </a:xfrm>
        </p:spPr>
        <p:txBody>
          <a:bodyPr>
            <a:normAutofit/>
          </a:bodyPr>
          <a:lstStyle/>
          <a:p>
            <a:pPr algn="just"/>
            <a:r>
              <a:rPr lang="es-MX" sz="2000" dirty="0"/>
              <a:t>Una </a:t>
            </a:r>
            <a:r>
              <a:rPr lang="es-MX" sz="2000" b="1" u="sng" dirty="0">
                <a:solidFill>
                  <a:srgbClr val="FF0000"/>
                </a:solidFill>
              </a:rPr>
              <a:t>ventaja competitiva</a:t>
            </a:r>
            <a:r>
              <a:rPr lang="es-MX" sz="2000" u="sng" dirty="0">
                <a:solidFill>
                  <a:srgbClr val="FF0000"/>
                </a:solidFill>
              </a:rPr>
              <a:t> </a:t>
            </a:r>
            <a:r>
              <a:rPr lang="es-MX" sz="2000" dirty="0"/>
              <a:t>se define como un atributo superior y estratégico que un producto o marca tiene sobre sus rivales en el marco de su industria de competencia. Es decir, es aquello en lo que una empresa es mejor que sus competidores y con lo que es capaz de entregar mayor valor a sus clientes. Entonces, desarrollar conscientemente una ventaja competitiva es esencial para cualquiera que desee sobresalir de la competencia y atraer a un mayor número de clientes. </a:t>
            </a:r>
          </a:p>
          <a:p>
            <a:pPr marL="0" indent="0">
              <a:buNone/>
            </a:pPr>
            <a:endParaRPr lang="es-MX" sz="1000" dirty="0"/>
          </a:p>
          <a:p>
            <a:pPr algn="just"/>
            <a:r>
              <a:rPr lang="es-MX" sz="2000" dirty="0"/>
              <a:t>Para hacer sustentable dicha ventaja, es esencial ofrecer productos con un mayor </a:t>
            </a:r>
            <a:r>
              <a:rPr lang="es-MX" sz="2000" b="1" u="sng" dirty="0">
                <a:solidFill>
                  <a:srgbClr val="FF0000"/>
                </a:solidFill>
              </a:rPr>
              <a:t>valor agregado</a:t>
            </a:r>
            <a:r>
              <a:rPr lang="es-MX" sz="2000" dirty="0"/>
              <a:t>, así como tener procesos y/u ofrecer un servicio al cliente que no puedan ser duplicados o imitados por la competencia</a:t>
            </a:r>
            <a:endParaRPr lang="es-AR" sz="20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A024A4-B191-A795-D1AF-A612CFCDD96A}"/>
              </a:ext>
            </a:extLst>
          </p:cNvPr>
          <p:cNvSpPr>
            <a:spLocks noGrp="1"/>
          </p:cNvSpPr>
          <p:nvPr>
            <p:ph sz="quarter" idx="1"/>
          </p:nvPr>
        </p:nvSpPr>
        <p:spPr>
          <a:xfrm>
            <a:off x="107504" y="584684"/>
            <a:ext cx="6984776" cy="5688632"/>
          </a:xfrm>
        </p:spPr>
        <p:txBody>
          <a:bodyPr>
            <a:normAutofit fontScale="62500" lnSpcReduction="20000"/>
          </a:bodyPr>
          <a:lstStyle/>
          <a:p>
            <a:pPr algn="just"/>
            <a:r>
              <a:rPr lang="es-AR" dirty="0"/>
              <a:t>1</a:t>
            </a:r>
            <a:r>
              <a:rPr lang="es-AR" sz="2600" dirty="0"/>
              <a:t>. </a:t>
            </a:r>
            <a:r>
              <a:rPr lang="es-AR" sz="2600" b="1" dirty="0">
                <a:solidFill>
                  <a:schemeClr val="accent2">
                    <a:lumMod val="50000"/>
                  </a:schemeClr>
                </a:solidFill>
              </a:rPr>
              <a:t>La empresa se convierte en exportadora</a:t>
            </a:r>
            <a:r>
              <a:rPr lang="es-AR" sz="2600" dirty="0"/>
              <a:t>. Normalmente la empresa empieza con ventas esporádicas en el exterior, en ocasiones no buscadas. Cuando estas exportaciones pasan a ser más habituales, suele contarse con la ayuda de algunas empresas distribuidoras del otro país. Otra opción es la venta directa a través de agentes.</a:t>
            </a:r>
          </a:p>
          <a:p>
            <a:pPr marL="0" indent="0" algn="just">
              <a:buNone/>
            </a:pPr>
            <a:endParaRPr lang="es-AR" sz="2600" dirty="0"/>
          </a:p>
          <a:p>
            <a:pPr algn="just"/>
            <a:r>
              <a:rPr lang="es-AR" sz="2600" b="1" dirty="0">
                <a:solidFill>
                  <a:schemeClr val="accent2">
                    <a:lumMod val="50000"/>
                  </a:schemeClr>
                </a:solidFill>
              </a:rPr>
              <a:t>2. La empresa se convierte en internacional (sucursales</a:t>
            </a:r>
            <a:r>
              <a:rPr lang="es-AR" sz="2600" dirty="0"/>
              <a:t>). Sucede cuando la empresa abre establecimientos propios para la venta de sus productos que reciben el nombre de sucursales. Este paso supone un gran paso, ya que es necesario invertir en recursos materiales y humanos</a:t>
            </a:r>
          </a:p>
          <a:p>
            <a:pPr marL="0" indent="0" algn="just">
              <a:buNone/>
            </a:pPr>
            <a:endParaRPr lang="es-AR" sz="2600" dirty="0"/>
          </a:p>
          <a:p>
            <a:pPr algn="just"/>
            <a:r>
              <a:rPr lang="es-AR" sz="2600" b="1" dirty="0">
                <a:solidFill>
                  <a:schemeClr val="accent2">
                    <a:lumMod val="50000"/>
                  </a:schemeClr>
                </a:solidFill>
              </a:rPr>
              <a:t>3. La empresa se convierte en multinacional </a:t>
            </a:r>
            <a:r>
              <a:rPr lang="es-AR" sz="2600" b="1" dirty="0"/>
              <a:t>(filiales</a:t>
            </a:r>
            <a:r>
              <a:rPr lang="es-AR" sz="2600" dirty="0"/>
              <a:t>). Ocurre cuando se crean filiales en otros países para llevar a cabo no sólo la venta sino también la producción y</a:t>
            </a:r>
          </a:p>
          <a:p>
            <a:pPr marL="0" indent="0" algn="just">
              <a:buNone/>
            </a:pPr>
            <a:r>
              <a:rPr lang="es-AR" sz="2600" dirty="0"/>
              <a:t>otras actividades más amplias como finanzas, publicidad etc.. Normalmente estas filiales dependen de la matriz principal en la toma de decisiones.</a:t>
            </a:r>
          </a:p>
          <a:p>
            <a:endParaRPr lang="es-AR" sz="2600" dirty="0"/>
          </a:p>
          <a:p>
            <a:pPr algn="just"/>
            <a:r>
              <a:rPr lang="es-AR" sz="2600" b="1" dirty="0">
                <a:solidFill>
                  <a:schemeClr val="accent2">
                    <a:lumMod val="50000"/>
                  </a:schemeClr>
                </a:solidFill>
              </a:rPr>
              <a:t>4. La empresa se convierte en global</a:t>
            </a:r>
            <a:r>
              <a:rPr lang="es-AR" sz="2600" dirty="0"/>
              <a:t>. En esta última fase, la empresa pierde su “nacionalidad” y se convierte global. Por este motivo las diferentes actividades de producción, investigación, venta etc. se llevan en aquellos lugares que la </a:t>
            </a:r>
            <a:r>
              <a:rPr lang="es-AR" sz="2600" dirty="0" err="1"/>
              <a:t>empresaconsidera</a:t>
            </a:r>
            <a:r>
              <a:rPr lang="es-AR" sz="2600" dirty="0"/>
              <a:t> más convenientes, sin importar el lugar</a:t>
            </a:r>
          </a:p>
        </p:txBody>
      </p:sp>
    </p:spTree>
    <p:extLst>
      <p:ext uri="{BB962C8B-B14F-4D97-AF65-F5344CB8AC3E}">
        <p14:creationId xmlns:p14="http://schemas.microsoft.com/office/powerpoint/2010/main" val="124825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133" name="Rectangle 135">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34" name="Group 137">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9" name="Straight Connector 138">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135" name="Straight Connector 139">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13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8131" name="Rectangle 3"/>
          <p:cNvSpPr>
            <a:spLocks noGrp="1" noChangeArrowheads="1"/>
          </p:cNvSpPr>
          <p:nvPr>
            <p:ph type="subTitle" idx="1"/>
          </p:nvPr>
        </p:nvSpPr>
        <p:spPr>
          <a:xfrm>
            <a:off x="1130300" y="4050833"/>
            <a:ext cx="5825202" cy="1096899"/>
          </a:xfrm>
        </p:spPr>
        <p:txBody>
          <a:bodyPr>
            <a:normAutofit/>
          </a:bodyPr>
          <a:lstStyle/>
          <a:p>
            <a:r>
              <a:rPr lang="es-AR" sz="2800" b="1" dirty="0">
                <a:solidFill>
                  <a:schemeClr val="tx1"/>
                </a:solidFill>
              </a:rPr>
              <a:t>ETAPAS</a:t>
            </a:r>
            <a:endParaRPr lang="es-ES" sz="2800" b="1" dirty="0">
              <a:solidFill>
                <a:schemeClr val="tx1"/>
              </a:solidFill>
            </a:endParaRPr>
          </a:p>
        </p:txBody>
      </p:sp>
      <p:sp>
        <p:nvSpPr>
          <p:cNvPr id="48130" name="Rectangle 2"/>
          <p:cNvSpPr>
            <a:spLocks noGrp="1" noChangeArrowheads="1"/>
          </p:cNvSpPr>
          <p:nvPr>
            <p:ph type="ctrTitle"/>
          </p:nvPr>
        </p:nvSpPr>
        <p:spPr>
          <a:xfrm>
            <a:off x="1130300" y="2404534"/>
            <a:ext cx="5825202" cy="1646302"/>
          </a:xfrm>
        </p:spPr>
        <p:txBody>
          <a:bodyPr>
            <a:normAutofit/>
          </a:bodyPr>
          <a:lstStyle/>
          <a:p>
            <a:pPr>
              <a:lnSpc>
                <a:spcPct val="90000"/>
              </a:lnSpc>
            </a:pPr>
            <a:r>
              <a:rPr lang="es-AR" b="1">
                <a:latin typeface="Tekton" pitchFamily="34" charset="0"/>
              </a:rPr>
              <a:t>PLANEAMIENTO ESTRATEGICO</a:t>
            </a:r>
            <a:endParaRPr lang="es-ES" b="1">
              <a:latin typeface="Tekton"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48131">
                                            <p:txEl>
                                              <p:pRg st="0" end="0"/>
                                            </p:txEl>
                                          </p:spTgt>
                                        </p:tgtEl>
                                        <p:attrNameLst>
                                          <p:attrName>style.visibility</p:attrName>
                                        </p:attrNameLst>
                                      </p:cBhvr>
                                      <p:to>
                                        <p:strVal val="visible"/>
                                      </p:to>
                                    </p:set>
                                    <p:animEffect transition="in" filter="fade">
                                      <p:cBhvr>
                                        <p:cTn id="10" dur="1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402440" y="1844824"/>
            <a:ext cx="7543800" cy="4419600"/>
          </a:xfrm>
        </p:spPr>
        <p:txBody>
          <a:bodyPr/>
          <a:lstStyle/>
          <a:p>
            <a:r>
              <a:rPr lang="es-AR" sz="2400" b="1" u="sng" dirty="0">
                <a:solidFill>
                  <a:schemeClr val="tx2"/>
                </a:solidFill>
                <a:latin typeface="Verdana" pitchFamily="34" charset="0"/>
                <a:cs typeface="Times New Roman" pitchFamily="18" charset="0"/>
              </a:rPr>
              <a:t>Etapa previa:</a:t>
            </a:r>
            <a:r>
              <a:rPr lang="es-AR" sz="1800" b="1" u="sng"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ctr">
              <a:buFont typeface="Wingdings" pitchFamily="2" charset="2"/>
              <a:buNone/>
            </a:pPr>
            <a:endParaRPr lang="es-AR" dirty="0">
              <a:latin typeface="Verdana" pitchFamily="34" charset="0"/>
              <a:cs typeface="Times New Roman" pitchFamily="18" charset="0"/>
            </a:endParaRPr>
          </a:p>
          <a:p>
            <a:pPr algn="ctr">
              <a:buFont typeface="Wingdings" pitchFamily="2" charset="2"/>
              <a:buNone/>
            </a:pPr>
            <a:endParaRPr lang="es-AR" sz="2400" b="1" dirty="0">
              <a:solidFill>
                <a:srgbClr val="FF0000"/>
              </a:solidFill>
              <a:latin typeface="Verdana" pitchFamily="34" charset="0"/>
              <a:cs typeface="Times New Roman" pitchFamily="18" charset="0"/>
            </a:endParaRPr>
          </a:p>
          <a:p>
            <a:pPr algn="ctr">
              <a:buFont typeface="Wingdings" pitchFamily="2" charset="2"/>
              <a:buNone/>
              <a:tabLst>
                <a:tab pos="355600" algn="l"/>
              </a:tabLst>
            </a:pPr>
            <a:r>
              <a:rPr lang="es-AR" sz="2400" b="1" dirty="0">
                <a:solidFill>
                  <a:schemeClr val="accent2">
                    <a:lumMod val="75000"/>
                  </a:schemeClr>
                </a:solidFill>
                <a:latin typeface="Verdana" pitchFamily="34" charset="0"/>
                <a:cs typeface="Times New Roman" pitchFamily="18" charset="0"/>
              </a:rPr>
              <a:t>Definición de visión y misión organizacional</a:t>
            </a:r>
            <a:endParaRPr lang="es-AR" sz="2400" b="1" dirty="0">
              <a:solidFill>
                <a:schemeClr val="accent2">
                  <a:lumMod val="75000"/>
                </a:schemeClr>
              </a:solidFill>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p>
          <a:p>
            <a:pPr algn="ctr">
              <a:buFont typeface="Wingdings" pitchFamily="2" charset="2"/>
              <a:buNone/>
            </a:pPr>
            <a:endParaRPr lang="es-AR" sz="1800" dirty="0">
              <a:latin typeface="Verdana" pitchFamily="34" charset="0"/>
              <a:cs typeface="Times New Roman" pitchFamily="18" charset="0"/>
            </a:endParaRPr>
          </a:p>
        </p:txBody>
      </p:sp>
      <p:sp>
        <p:nvSpPr>
          <p:cNvPr id="5" name="Rectangle 5"/>
          <p:cNvSpPr txBox="1">
            <a:spLocks noChangeArrowheads="1"/>
          </p:cNvSpPr>
          <p:nvPr/>
        </p:nvSpPr>
        <p:spPr bwMode="auto">
          <a:xfrm>
            <a:off x="395536" y="476672"/>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658" name="Picture 2" descr="Misión Visión Y Valores De Una Empresa">
            <a:extLst>
              <a:ext uri="{FF2B5EF4-FFF2-40B4-BE49-F238E27FC236}">
                <a16:creationId xmlns:a16="http://schemas.microsoft.com/office/drawing/2014/main" id="{D45BC99C-4AA1-44E6-AB7F-3490A4BF1E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2446" y="1131994"/>
            <a:ext cx="6120514"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6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043608" y="676275"/>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47106" name="Rectangle 2"/>
          <p:cNvSpPr>
            <a:spLocks noGrp="1" noChangeArrowheads="1"/>
          </p:cNvSpPr>
          <p:nvPr>
            <p:ph idx="1"/>
          </p:nvPr>
        </p:nvSpPr>
        <p:spPr>
          <a:xfrm>
            <a:off x="467544" y="1484784"/>
            <a:ext cx="6984776" cy="5257800"/>
          </a:xfrm>
        </p:spPr>
        <p:txBody>
          <a:bodyPr>
            <a:normAutofit/>
          </a:bodyPr>
          <a:lstStyle/>
          <a:p>
            <a:pPr algn="just">
              <a:buFont typeface="Wingdings" pitchFamily="2" charset="2"/>
              <a:buNone/>
            </a:pP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400" b="1" dirty="0">
                <a:solidFill>
                  <a:schemeClr val="accent2">
                    <a:lumMod val="75000"/>
                  </a:schemeClr>
                </a:solidFill>
                <a:latin typeface="Verdana" pitchFamily="34" charset="0"/>
                <a:cs typeface="Times New Roman" pitchFamily="18" charset="0"/>
              </a:rPr>
              <a:t>Definición de misión </a:t>
            </a:r>
            <a:endParaRPr lang="es-AR" sz="1400" dirty="0">
              <a:solidFill>
                <a:schemeClr val="accent2">
                  <a:lumMod val="75000"/>
                </a:schemeClr>
              </a:solidFill>
              <a:latin typeface="Verdana" pitchFamily="34" charset="0"/>
              <a:cs typeface="Times New Roman" pitchFamily="18" charset="0"/>
            </a:endParaRPr>
          </a:p>
          <a:p>
            <a:pPr algn="just">
              <a:buFont typeface="Wingdings" pitchFamily="2" charset="2"/>
              <a:buNone/>
            </a:pPr>
            <a:r>
              <a:rPr lang="es-ES" sz="2000" dirty="0">
                <a:latin typeface="Verdana" pitchFamily="34" charset="0"/>
                <a:cs typeface="Times New Roman" pitchFamily="18" charset="0"/>
              </a:rPr>
              <a:t>Una vez que la organización conoce su razón de ser, la siguiente pregunta clave a la que se debe dar respuesta es: ¿Qué es imprescindible para cumplir con su objeto social? </a:t>
            </a:r>
          </a:p>
          <a:p>
            <a:pPr algn="just">
              <a:buFont typeface="Wingdings" pitchFamily="2" charset="2"/>
              <a:buNone/>
            </a:pPr>
            <a:endParaRPr lang="es-ES" sz="2000" dirty="0">
              <a:latin typeface="Verdana" pitchFamily="34" charset="0"/>
              <a:cs typeface="Times New Roman" pitchFamily="18" charset="0"/>
            </a:endParaRPr>
          </a:p>
          <a:p>
            <a:pPr algn="just">
              <a:lnSpc>
                <a:spcPct val="90000"/>
              </a:lnSpc>
              <a:buFont typeface="Wingdings" pitchFamily="2" charset="2"/>
              <a:buNone/>
            </a:pPr>
            <a:r>
              <a:rPr lang="es-AR" sz="2400" b="1" dirty="0">
                <a:solidFill>
                  <a:schemeClr val="accent2">
                    <a:lumMod val="75000"/>
                  </a:schemeClr>
                </a:solidFill>
                <a:latin typeface="Verdana" pitchFamily="34" charset="0"/>
                <a:cs typeface="Times New Roman" pitchFamily="18" charset="0"/>
              </a:rPr>
              <a:t>Definición de visión </a:t>
            </a:r>
          </a:p>
          <a:p>
            <a:pPr algn="just">
              <a:lnSpc>
                <a:spcPct val="90000"/>
              </a:lnSpc>
              <a:buFont typeface="Wingdings" pitchFamily="2" charset="2"/>
              <a:buNone/>
            </a:pPr>
            <a:endParaRPr lang="es-AR" sz="1400" dirty="0">
              <a:solidFill>
                <a:schemeClr val="accent2">
                  <a:lumMod val="75000"/>
                </a:schemeClr>
              </a:solidFill>
              <a:latin typeface="Verdana" pitchFamily="34" charset="0"/>
              <a:cs typeface="Times New Roman" pitchFamily="18" charset="0"/>
            </a:endParaRPr>
          </a:p>
          <a:p>
            <a:pPr algn="just">
              <a:lnSpc>
                <a:spcPct val="90000"/>
              </a:lnSpc>
              <a:buFont typeface="Wingdings" pitchFamily="2" charset="2"/>
              <a:buNone/>
            </a:pPr>
            <a:r>
              <a:rPr lang="es-ES" sz="2000" dirty="0">
                <a:latin typeface="Verdana" pitchFamily="34" charset="0"/>
                <a:cs typeface="Times New Roman" pitchFamily="18" charset="0"/>
              </a:rPr>
              <a:t>La </a:t>
            </a:r>
            <a:r>
              <a:rPr lang="es-ES" sz="2000" b="1" dirty="0">
                <a:latin typeface="Verdana" pitchFamily="34" charset="0"/>
                <a:cs typeface="Times New Roman" pitchFamily="18" charset="0"/>
              </a:rPr>
              <a:t>visión</a:t>
            </a:r>
            <a:r>
              <a:rPr lang="es-ES" sz="2000" dirty="0">
                <a:latin typeface="Verdana" pitchFamily="34" charset="0"/>
                <a:cs typeface="Times New Roman" pitchFamily="18" charset="0"/>
              </a:rPr>
              <a:t> es un conjunto de valores y creencias que se expresan a través de la definición de un estado deseado ideal que se pretende alcanzar. </a:t>
            </a:r>
          </a:p>
          <a:p>
            <a:pPr algn="just">
              <a:buFont typeface="Wingdings" pitchFamily="2" charset="2"/>
              <a:buNone/>
            </a:pPr>
            <a:endParaRPr lang="es-AR" sz="2000" dirty="0">
              <a:latin typeface="Verdana" pitchFamily="34" charset="0"/>
              <a:cs typeface="Times New Roman" pitchFamily="18" charset="0"/>
            </a:endParaRPr>
          </a:p>
          <a:p>
            <a:pPr algn="just">
              <a:buFont typeface="Wingdings" pitchFamily="2" charset="2"/>
              <a:buNone/>
            </a:pPr>
            <a:endParaRPr lang="es-AR" sz="2000" dirty="0">
              <a:latin typeface="Verdana"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2" name="Straight Connector 10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Isosceles Triangle 11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3" name="Rectangle 11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6" name="Straight Connector 11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6" name="Rectangle 12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Caracteristicas De Una Buena Misión Y Visión Empresarial">
            <a:extLst>
              <a:ext uri="{FF2B5EF4-FFF2-40B4-BE49-F238E27FC236}">
                <a16:creationId xmlns:a16="http://schemas.microsoft.com/office/drawing/2014/main" id="{EFA28F2C-C8C6-4C56-BFF1-C34606D87A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8016" y="1131994"/>
            <a:ext cx="6720368"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297880" y="297280"/>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5123" name="Rectangle 3"/>
          <p:cNvSpPr>
            <a:spLocks noGrp="1" noChangeArrowheads="1"/>
          </p:cNvSpPr>
          <p:nvPr>
            <p:ph idx="1"/>
          </p:nvPr>
        </p:nvSpPr>
        <p:spPr>
          <a:xfrm>
            <a:off x="310068" y="980728"/>
            <a:ext cx="7056784" cy="5286388"/>
          </a:xfrm>
        </p:spPr>
        <p:txBody>
          <a:bodyPr>
            <a:normAutofit lnSpcReduction="10000"/>
          </a:bodyPr>
          <a:lstStyle/>
          <a:p>
            <a:pPr algn="just">
              <a:lnSpc>
                <a:spcPct val="90000"/>
              </a:lnSpc>
            </a:pPr>
            <a:r>
              <a:rPr lang="es-AR" sz="2000" b="1" u="sng" dirty="0">
                <a:solidFill>
                  <a:schemeClr val="tx2"/>
                </a:solidFill>
                <a:latin typeface="Verdana" pitchFamily="34" charset="0"/>
                <a:cs typeface="Times New Roman" pitchFamily="18" charset="0"/>
              </a:rPr>
              <a:t>1er.  Etapa:</a:t>
            </a:r>
            <a:r>
              <a:rPr lang="es-AR" sz="1600" b="1" u="sng" dirty="0">
                <a:solidFill>
                  <a:schemeClr val="tx2"/>
                </a:solidFill>
                <a:latin typeface="Verdana" pitchFamily="34" charset="0"/>
                <a:cs typeface="Times New Roman" pitchFamily="18" charset="0"/>
              </a:rPr>
              <a:t> </a:t>
            </a:r>
            <a:endParaRPr lang="es-AR" sz="1600" dirty="0">
              <a:solidFill>
                <a:schemeClr val="tx2"/>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ctr">
              <a:lnSpc>
                <a:spcPct val="90000"/>
              </a:lnSpc>
              <a:buFont typeface="Wingdings" pitchFamily="2" charset="2"/>
              <a:buNone/>
            </a:pPr>
            <a:r>
              <a:rPr lang="es-AR" sz="16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IDENTIFICAR  EL CONTEXTO Y MEDIO AMBIENTE</a:t>
            </a:r>
            <a:endParaRPr lang="es-AR" sz="20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el contexto existen una serie de factores o circunstancias, que de manera directa o indirecta influyen y condicionan la acción de una empresa. Esos factores generalmente se denominan variables, pues el comportamiento de esos factores no permanece  estable a través del tiempo.</a:t>
            </a: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general se pueden identificar  o clasificar estas variables en dos tipos o conjuntos, según la incidencia positiva o negativa sobre la organización o empresa.</a:t>
            </a:r>
          </a:p>
          <a:p>
            <a:pPr algn="just">
              <a:lnSpc>
                <a:spcPct val="90000"/>
              </a:lnSpc>
              <a:buFont typeface="Wingdings" pitchFamily="2" charset="2"/>
              <a:buNone/>
            </a:pPr>
            <a:r>
              <a:rPr lang="es-AR" dirty="0">
                <a:latin typeface="Verdana" pitchFamily="34" charset="0"/>
                <a:cs typeface="Times New Roman" pitchFamily="18" charset="0"/>
              </a:rPr>
              <a:t>	Las variables que influyen o pueden influir positivamente se las denomina </a:t>
            </a:r>
            <a:r>
              <a:rPr lang="es-AR" b="1" dirty="0">
                <a:latin typeface="Verdana" pitchFamily="34" charset="0"/>
                <a:cs typeface="Times New Roman" pitchFamily="18" charset="0"/>
              </a:rPr>
              <a:t>oportunidades</a:t>
            </a:r>
            <a:r>
              <a:rPr lang="es-AR" dirty="0">
                <a:latin typeface="Verdana" pitchFamily="34" charset="0"/>
                <a:cs typeface="Times New Roman" pitchFamily="18" charset="0"/>
              </a:rPr>
              <a:t>. Luego por oposición, las variables negativas se las denominan </a:t>
            </a:r>
            <a:r>
              <a:rPr lang="es-AR" b="1" dirty="0">
                <a:latin typeface="Verdana" pitchFamily="34" charset="0"/>
                <a:cs typeface="Times New Roman" pitchFamily="18" charset="0"/>
              </a:rPr>
              <a:t>amenazas</a:t>
            </a:r>
            <a:r>
              <a:rPr lang="es-AR" dirty="0">
                <a:latin typeface="Verdana" pitchFamily="34" charset="0"/>
                <a:cs typeface="Times New Roman" pitchFamily="18" charset="0"/>
              </a:rPr>
              <a:t>.</a:t>
            </a:r>
          </a:p>
          <a:p>
            <a:pPr algn="just">
              <a:lnSpc>
                <a:spcPct val="90000"/>
              </a:lnSpc>
              <a:buFont typeface="Wingdings" pitchFamily="2" charset="2"/>
              <a:buNone/>
            </a:pPr>
            <a:r>
              <a:rPr lang="es-AR" dirty="0">
                <a:cs typeface="Times New Roman" pitchFamily="18" charset="0"/>
              </a:rPr>
              <a:t>	</a:t>
            </a:r>
            <a:r>
              <a:rPr lang="es-AR" b="1" dirty="0">
                <a:solidFill>
                  <a:srgbClr val="FF0066"/>
                </a:solidFill>
                <a:cs typeface="Times New Roman" pitchFamily="18" charset="0"/>
              </a:rPr>
              <a:t>MEDIO/  CONTEXTO general /  ENTORNO Especifico</a:t>
            </a:r>
          </a:p>
          <a:p>
            <a:pPr>
              <a:lnSpc>
                <a:spcPct val="90000"/>
              </a:lnSpc>
              <a:buFont typeface="Wingdings" pitchFamily="2" charset="2"/>
              <a:buNone/>
            </a:pPr>
            <a:endParaRPr lang="es-ES" sz="1600" b="1" dirty="0">
              <a:solidFill>
                <a:srgbClr val="FFCC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179512" y="548680"/>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6147" name="Rectangle 3"/>
          <p:cNvSpPr>
            <a:spLocks noGrp="1" noChangeArrowheads="1"/>
          </p:cNvSpPr>
          <p:nvPr>
            <p:ph idx="1"/>
          </p:nvPr>
        </p:nvSpPr>
        <p:spPr>
          <a:xfrm>
            <a:off x="214032" y="1700808"/>
            <a:ext cx="7696200" cy="4419600"/>
          </a:xfrm>
        </p:spPr>
        <p:txBody>
          <a:bodyPr/>
          <a:lstStyle/>
          <a:p>
            <a:pPr algn="just"/>
            <a:endParaRPr lang="es-AR" sz="1800" b="1" u="sng" dirty="0">
              <a:latin typeface="Verdana" pitchFamily="34" charset="0"/>
              <a:cs typeface="Times New Roman" pitchFamily="18" charset="0"/>
            </a:endParaRPr>
          </a:p>
          <a:p>
            <a:pPr algn="just"/>
            <a:r>
              <a:rPr lang="es-AR" sz="2000" b="1" u="sng" dirty="0">
                <a:solidFill>
                  <a:schemeClr val="tx1"/>
                </a:solidFill>
                <a:latin typeface="Verdana" pitchFamily="34" charset="0"/>
                <a:cs typeface="Times New Roman" pitchFamily="18" charset="0"/>
              </a:rPr>
              <a:t>2da.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ANALIZAR  LAS OPORTUNIDADES  Y/O  AMENAZAS</a:t>
            </a:r>
            <a:endParaRPr lang="es-AR" sz="2000" b="1" dirty="0">
              <a:solidFill>
                <a:schemeClr val="accent2">
                  <a:lumMod val="75000"/>
                </a:schemeClr>
              </a:solidFill>
              <a:cs typeface="Times New Roman" pitchFamily="18" charset="0"/>
            </a:endParaRPr>
          </a:p>
          <a:p>
            <a:pPr algn="just">
              <a:buFont typeface="Wingdings" pitchFamily="2" charset="2"/>
              <a:buNone/>
            </a:pPr>
            <a:r>
              <a:rPr lang="es-AR" sz="1800" dirty="0">
                <a:solidFill>
                  <a:schemeClr val="accent2">
                    <a:lumMod val="75000"/>
                  </a:schemeClr>
                </a:solidFill>
                <a:latin typeface="Verdana" pitchFamily="34" charset="0"/>
                <a:cs typeface="Times New Roman" pitchFamily="18" charset="0"/>
              </a:rPr>
              <a:t> </a:t>
            </a:r>
            <a:endParaRPr lang="es-AR" sz="1800" dirty="0">
              <a:solidFill>
                <a:schemeClr val="accent2">
                  <a:lumMod val="75000"/>
                </a:schemeClr>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Significa estudiar la </a:t>
            </a:r>
            <a:r>
              <a:rPr lang="es-AR" sz="1800" b="1" dirty="0">
                <a:latin typeface="Verdana" pitchFamily="34" charset="0"/>
                <a:cs typeface="Times New Roman" pitchFamily="18" charset="0"/>
              </a:rPr>
              <a:t>posibilidad de ocurrencia</a:t>
            </a:r>
            <a:r>
              <a:rPr lang="es-AR" sz="1800" dirty="0">
                <a:latin typeface="Verdana" pitchFamily="34" charset="0"/>
                <a:cs typeface="Times New Roman" pitchFamily="18" charset="0"/>
              </a:rPr>
              <a:t> de cada acontecimiento en términos de tiempo posible de presentación o existencia; y el </a:t>
            </a:r>
            <a:r>
              <a:rPr lang="es-AR" sz="1800" b="1" dirty="0">
                <a:latin typeface="Verdana" pitchFamily="34" charset="0"/>
                <a:cs typeface="Times New Roman" pitchFamily="18" charset="0"/>
              </a:rPr>
              <a:t>nivel de impacto</a:t>
            </a:r>
            <a:r>
              <a:rPr lang="es-AR" sz="1800" dirty="0">
                <a:latin typeface="Verdana" pitchFamily="34" charset="0"/>
                <a:cs typeface="Times New Roman" pitchFamily="18" charset="0"/>
              </a:rPr>
              <a:t> o consecuencias posibles de concretarse tal o cual circunstancia.</a:t>
            </a:r>
            <a:endParaRPr lang="es-AR" sz="1800" dirty="0">
              <a:cs typeface="Times New Roman" pitchFamily="18" charset="0"/>
            </a:endParaRPr>
          </a:p>
          <a:p>
            <a:endParaRPr lang="es-E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9552" y="1731741"/>
            <a:ext cx="6705600" cy="4419600"/>
          </a:xfrm>
        </p:spPr>
        <p:txBody>
          <a:bodyPr/>
          <a:lstStyle/>
          <a:p>
            <a:pPr algn="just">
              <a:lnSpc>
                <a:spcPct val="90000"/>
              </a:lnSpc>
              <a:buFont typeface="Wingdings" pitchFamily="2" charset="2"/>
              <a:buNone/>
            </a:pPr>
            <a:r>
              <a:rPr lang="es-AR" sz="2000" u="sng" dirty="0">
                <a:ln w="0"/>
                <a:solidFill>
                  <a:schemeClr val="tx1"/>
                </a:solidFill>
                <a:effectLst>
                  <a:outerShdw blurRad="38100" dist="19050" dir="2700000" algn="tl" rotWithShape="0">
                    <a:schemeClr val="dk1">
                      <a:alpha val="40000"/>
                    </a:schemeClr>
                  </a:outerShdw>
                </a:effectLst>
                <a:latin typeface="Verdana" pitchFamily="34" charset="0"/>
                <a:cs typeface="Times New Roman" pitchFamily="18" charset="0"/>
              </a:rPr>
              <a:t>3er.  Etapa</a:t>
            </a:r>
            <a:r>
              <a:rPr lang="es-AR" sz="2000" b="1" u="sng" dirty="0">
                <a:solidFill>
                  <a:schemeClr val="bg2"/>
                </a:solidFill>
                <a:latin typeface="Verdana" pitchFamily="34" charset="0"/>
                <a:cs typeface="Times New Roman" pitchFamily="18" charset="0"/>
              </a:rPr>
              <a:t>:</a:t>
            </a:r>
            <a:r>
              <a:rPr lang="es-AR" sz="1800" b="1" u="sng"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2200" b="1" dirty="0">
                <a:solidFill>
                  <a:schemeClr val="accent2">
                    <a:lumMod val="75000"/>
                  </a:schemeClr>
                </a:solidFill>
                <a:latin typeface="Verdana" pitchFamily="34" charset="0"/>
                <a:cs typeface="Times New Roman" pitchFamily="18" charset="0"/>
              </a:rPr>
              <a:t>IDENTIFICAR  EL  AMBIENTE  INTERNO</a:t>
            </a:r>
            <a:endParaRPr lang="es-AR" sz="22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Este paso consiste en establecer, detallar y reconocer los </a:t>
            </a:r>
            <a:r>
              <a:rPr lang="es-AR" sz="1800" b="1" dirty="0">
                <a:latin typeface="Verdana" pitchFamily="34" charset="0"/>
                <a:cs typeface="Times New Roman" pitchFamily="18" charset="0"/>
              </a:rPr>
              <a:t>puntos fuertes</a:t>
            </a:r>
            <a:r>
              <a:rPr lang="es-AR" sz="1800" dirty="0">
                <a:latin typeface="Verdana" pitchFamily="34" charset="0"/>
                <a:cs typeface="Times New Roman" pitchFamily="18" charset="0"/>
              </a:rPr>
              <a:t> y los </a:t>
            </a:r>
            <a:r>
              <a:rPr lang="es-AR" sz="1800" b="1" dirty="0">
                <a:latin typeface="Verdana" pitchFamily="34" charset="0"/>
                <a:cs typeface="Times New Roman" pitchFamily="18" charset="0"/>
              </a:rPr>
              <a:t>puntos débiles</a:t>
            </a:r>
            <a:r>
              <a:rPr lang="es-AR" sz="1800" dirty="0">
                <a:latin typeface="Verdana" pitchFamily="34" charset="0"/>
                <a:cs typeface="Times New Roman" pitchFamily="18" charset="0"/>
              </a:rPr>
              <a:t> de una organización o empresa. De manera de aprovechar al máximo los contenidos valorativos claves (mejor producto, mejor servicio, mejor calidad, mejor atención, etc.) con respecto a la competencia.</a:t>
            </a:r>
          </a:p>
          <a:p>
            <a:pPr algn="just">
              <a:lnSpc>
                <a:spcPct val="90000"/>
              </a:lnSpc>
              <a:buFont typeface="Wingdings" pitchFamily="2" charset="2"/>
              <a:buNone/>
            </a:pPr>
            <a:endParaRPr lang="es-AR" sz="1800" dirty="0">
              <a:latin typeface="Verdana" pitchFamily="34" charset="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FORTALEZAS:	</a:t>
            </a:r>
            <a:r>
              <a:rPr lang="es-AR" sz="1800" b="1" i="1" dirty="0">
                <a:solidFill>
                  <a:srgbClr val="FF0066"/>
                </a:solidFill>
                <a:latin typeface="Verdana" pitchFamily="34" charset="0"/>
                <a:cs typeface="Times New Roman" pitchFamily="18" charset="0"/>
              </a:rPr>
              <a:t>Usarlas</a:t>
            </a:r>
          </a:p>
          <a:p>
            <a:pPr algn="just">
              <a:lnSpc>
                <a:spcPct val="90000"/>
              </a:lnSpc>
              <a:buFont typeface="Wingdings" pitchFamily="2" charset="2"/>
              <a:buNone/>
            </a:pPr>
            <a:r>
              <a:rPr lang="es-AR" sz="1800" b="1" dirty="0">
                <a:solidFill>
                  <a:srgbClr val="FF0066"/>
                </a:solidFill>
                <a:latin typeface="Verdana" pitchFamily="34" charset="0"/>
                <a:cs typeface="Times New Roman" pitchFamily="18" charset="0"/>
              </a:rPr>
              <a:t>	DEBILIDADES:	</a:t>
            </a:r>
            <a:r>
              <a:rPr lang="es-AR" sz="1800" b="1" i="1" dirty="0">
                <a:solidFill>
                  <a:srgbClr val="FF0066"/>
                </a:solidFill>
                <a:latin typeface="Verdana" pitchFamily="34" charset="0"/>
                <a:cs typeface="Times New Roman" pitchFamily="18" charset="0"/>
              </a:rPr>
              <a:t>Eliminarlas – Reducirlas</a:t>
            </a:r>
          </a:p>
          <a:p>
            <a:pPr algn="just">
              <a:lnSpc>
                <a:spcPct val="90000"/>
              </a:lnSpc>
              <a:buFont typeface="Wingdings" pitchFamily="2" charset="2"/>
              <a:buNone/>
            </a:pPr>
            <a:endParaRPr lang="es-AR" sz="1800" dirty="0">
              <a:cs typeface="Times New Roman" pitchFamily="18" charset="0"/>
            </a:endParaRPr>
          </a:p>
        </p:txBody>
      </p:sp>
      <p:sp>
        <p:nvSpPr>
          <p:cNvPr id="8232" name="Rectangle 40"/>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323528" y="395636"/>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9552" y="1754188"/>
            <a:ext cx="7010400" cy="4419600"/>
          </a:xfrm>
        </p:spPr>
        <p:txBody>
          <a:bodyPr>
            <a:normAutofit lnSpcReduction="10000"/>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4ta.  Etapa: </a:t>
            </a:r>
          </a:p>
          <a:p>
            <a:pPr algn="just">
              <a:buFont typeface="Wingdings" pitchFamily="2" charset="2"/>
              <a:buNone/>
            </a:pPr>
            <a:endParaRPr lang="es-AR" sz="2000" b="1" u="sng" dirty="0">
              <a:solidFill>
                <a:schemeClr val="bg2"/>
              </a:solidFill>
              <a:latin typeface="Verdana" pitchFamily="34" charset="0"/>
              <a:cs typeface="Times New Roman" pitchFamily="18" charset="0"/>
            </a:endParaRPr>
          </a:p>
          <a:p>
            <a:pPr algn="just">
              <a:buFont typeface="Wingdings" pitchFamily="2" charset="2"/>
              <a:buNone/>
            </a:pPr>
            <a:r>
              <a:rPr lang="es-AR" sz="2200" b="1" dirty="0">
                <a:solidFill>
                  <a:schemeClr val="accent2">
                    <a:lumMod val="75000"/>
                  </a:schemeClr>
                </a:solidFill>
                <a:latin typeface="Verdana" pitchFamily="34" charset="0"/>
                <a:cs typeface="Times New Roman" pitchFamily="18" charset="0"/>
              </a:rPr>
              <a:t>ANALIZAR EL AMBIENTE INTERNO</a:t>
            </a:r>
          </a:p>
          <a:p>
            <a:pPr algn="just">
              <a:buFont typeface="Wingdings" pitchFamily="2" charset="2"/>
              <a:buNone/>
            </a:pPr>
            <a:endParaRPr lang="es-AR" sz="2200" b="1" dirty="0">
              <a:latin typeface="Verdana" pitchFamily="34" charset="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En esta etapa se debe hacer un estudio comparativo sobre el desempeño observado 	o </a:t>
            </a:r>
            <a:r>
              <a:rPr lang="es-AR" sz="1800" i="1" dirty="0">
                <a:latin typeface="Verdana" pitchFamily="34" charset="0"/>
                <a:cs typeface="Times New Roman" pitchFamily="18" charset="0"/>
              </a:rPr>
              <a:t>performance</a:t>
            </a:r>
            <a:r>
              <a:rPr lang="es-AR" sz="1800" dirty="0">
                <a:latin typeface="Verdana" pitchFamily="34" charset="0"/>
                <a:cs typeface="Times New Roman" pitchFamily="18" charset="0"/>
              </a:rPr>
              <a:t> entre las diferentes actividades de la empresa (operativas, financieras, de gestión, </a:t>
            </a:r>
            <a:r>
              <a:rPr lang="es-AR" sz="1800" dirty="0" err="1">
                <a:latin typeface="Verdana" pitchFamily="34" charset="0"/>
                <a:cs typeface="Times New Roman" pitchFamily="18" charset="0"/>
              </a:rPr>
              <a:t>etc</a:t>
            </a:r>
            <a:r>
              <a:rPr lang="es-AR" sz="1800" dirty="0">
                <a:latin typeface="Verdana" pitchFamily="34" charset="0"/>
                <a:cs typeface="Times New Roman" pitchFamily="18" charset="0"/>
              </a:rPr>
              <a:t>,) y su importancia como generadora de ventajas competitivas  -relativa actual- en el mundo  de los negocios, según sector competitivo, rubro y/o actividad especifica.</a:t>
            </a: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2048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349052" y="548680"/>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Grp="1" noChangeAspect="1" noChangeArrowheads="1"/>
          </p:cNvPicPr>
          <p:nvPr>
            <p:ph type="clipArt" sz="half" idx="1"/>
          </p:nvPr>
        </p:nvPicPr>
        <p:blipFill>
          <a:blip r:embed="rId2" cstate="print">
            <a:grayscl/>
            <a:biLevel thresh="50000"/>
          </a:blip>
          <a:srcRect/>
          <a:stretch>
            <a:fillRect/>
          </a:stretch>
        </p:blipFill>
        <p:spPr>
          <a:xfrm>
            <a:off x="395536" y="1981200"/>
            <a:ext cx="2530475" cy="3352800"/>
          </a:xfrm>
          <a:noFill/>
          <a:ln/>
        </p:spPr>
      </p:pic>
      <p:sp>
        <p:nvSpPr>
          <p:cNvPr id="33796" name="Rectangle 4"/>
          <p:cNvSpPr>
            <a:spLocks noGrp="1" noChangeArrowheads="1"/>
          </p:cNvSpPr>
          <p:nvPr>
            <p:ph type="body" sz="half" idx="2"/>
          </p:nvPr>
        </p:nvSpPr>
        <p:spPr>
          <a:xfrm>
            <a:off x="2986336" y="1600200"/>
            <a:ext cx="4371975" cy="4135438"/>
          </a:xfrm>
        </p:spPr>
        <p:txBody>
          <a:bodyPr>
            <a:normAutofit fontScale="92500" lnSpcReduction="10000"/>
          </a:bodyPr>
          <a:lstStyle/>
          <a:p>
            <a:pPr algn="just"/>
            <a:endParaRPr lang="es-AR" sz="1800" dirty="0">
              <a:latin typeface="Verdana" pitchFamily="34" charset="0"/>
              <a:cs typeface="Times New Roman" pitchFamily="18" charset="0"/>
            </a:endParaRPr>
          </a:p>
          <a:p>
            <a:pPr algn="just"/>
            <a:endParaRPr lang="es-AR" sz="1800" dirty="0">
              <a:latin typeface="Verdana" pitchFamily="34" charset="0"/>
              <a:cs typeface="Times New Roman" pitchFamily="18" charset="0"/>
            </a:endParaRPr>
          </a:p>
          <a:p>
            <a:pPr algn="just"/>
            <a:r>
              <a:rPr lang="es-AR" sz="2000" dirty="0">
                <a:latin typeface="Verdana" pitchFamily="34" charset="0"/>
                <a:cs typeface="Times New Roman" pitchFamily="18" charset="0"/>
              </a:rPr>
              <a:t>Recién a partir del cumplimiento de los pasos o reglas precedentes, se esta en condiciones de plantearse los objetivos, y /o metas deseadas o posibles por la sociedad, empresa o compañía.</a:t>
            </a:r>
          </a:p>
          <a:p>
            <a:pPr algn="just">
              <a:buFont typeface="Wingdings" pitchFamily="2" charset="2"/>
              <a:buNone/>
            </a:pPr>
            <a:r>
              <a:rPr lang="es-AR" sz="2000" dirty="0">
                <a:latin typeface="Verdana" pitchFamily="34" charset="0"/>
                <a:cs typeface="Times New Roman" pitchFamily="18" charset="0"/>
              </a:rPr>
              <a:t>	-	CAMINAR</a:t>
            </a:r>
          </a:p>
          <a:p>
            <a:pPr algn="just">
              <a:buFont typeface="Wingdings" pitchFamily="2" charset="2"/>
              <a:buNone/>
            </a:pPr>
            <a:r>
              <a:rPr lang="es-AR" sz="2000" dirty="0">
                <a:latin typeface="Verdana" pitchFamily="34" charset="0"/>
                <a:cs typeface="Times New Roman" pitchFamily="18" charset="0"/>
              </a:rPr>
              <a:t>	-	OBSERVAR</a:t>
            </a:r>
          </a:p>
          <a:p>
            <a:pPr algn="just">
              <a:buFont typeface="Wingdings" pitchFamily="2" charset="2"/>
              <a:buNone/>
            </a:pPr>
            <a:r>
              <a:rPr lang="es-AR" sz="2000" dirty="0">
                <a:latin typeface="Verdana" pitchFamily="34" charset="0"/>
                <a:cs typeface="Times New Roman" pitchFamily="18" charset="0"/>
              </a:rPr>
              <a:t>	-	ACTUAR</a:t>
            </a:r>
            <a:endParaRPr lang="es-AR" sz="2000" dirty="0">
              <a:cs typeface="Times New Roman" pitchFamily="18" charset="0"/>
            </a:endParaRPr>
          </a:p>
          <a:p>
            <a:endParaRPr lang="es-E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DAAB0-CA16-6846-7FCE-B8796723470A}"/>
              </a:ext>
            </a:extLst>
          </p:cNvPr>
          <p:cNvSpPr>
            <a:spLocks noGrp="1"/>
          </p:cNvSpPr>
          <p:nvPr>
            <p:ph type="title"/>
          </p:nvPr>
        </p:nvSpPr>
        <p:spPr/>
        <p:txBody>
          <a:bodyPr/>
          <a:lstStyle/>
          <a:p>
            <a:r>
              <a:rPr lang="es-AR" dirty="0"/>
              <a:t>Las multinacionales</a:t>
            </a:r>
          </a:p>
        </p:txBody>
      </p:sp>
      <p:pic>
        <p:nvPicPr>
          <p:cNvPr id="5" name="Marcador de contenido 4">
            <a:extLst>
              <a:ext uri="{FF2B5EF4-FFF2-40B4-BE49-F238E27FC236}">
                <a16:creationId xmlns:a16="http://schemas.microsoft.com/office/drawing/2014/main" id="{AFF9B74E-24C8-B323-61A6-704722991D3B}"/>
              </a:ext>
            </a:extLst>
          </p:cNvPr>
          <p:cNvPicPr>
            <a:picLocks noGrp="1" noChangeAspect="1"/>
          </p:cNvPicPr>
          <p:nvPr>
            <p:ph sz="quarter" idx="1"/>
          </p:nvPr>
        </p:nvPicPr>
        <p:blipFill>
          <a:blip r:embed="rId2"/>
          <a:stretch>
            <a:fillRect/>
          </a:stretch>
        </p:blipFill>
        <p:spPr>
          <a:xfrm>
            <a:off x="377770" y="1700808"/>
            <a:ext cx="6811369" cy="1080120"/>
          </a:xfrm>
        </p:spPr>
      </p:pic>
      <p:pic>
        <p:nvPicPr>
          <p:cNvPr id="7" name="Imagen 6">
            <a:extLst>
              <a:ext uri="{FF2B5EF4-FFF2-40B4-BE49-F238E27FC236}">
                <a16:creationId xmlns:a16="http://schemas.microsoft.com/office/drawing/2014/main" id="{B7309D71-AC6E-0776-0DD7-8A385F9CB394}"/>
              </a:ext>
            </a:extLst>
          </p:cNvPr>
          <p:cNvPicPr>
            <a:picLocks noChangeAspect="1"/>
          </p:cNvPicPr>
          <p:nvPr/>
        </p:nvPicPr>
        <p:blipFill>
          <a:blip r:embed="rId3"/>
          <a:stretch>
            <a:fillRect/>
          </a:stretch>
        </p:blipFill>
        <p:spPr>
          <a:xfrm>
            <a:off x="827584" y="3212976"/>
            <a:ext cx="6257925" cy="3200400"/>
          </a:xfrm>
          <a:prstGeom prst="rect">
            <a:avLst/>
          </a:prstGeom>
        </p:spPr>
      </p:pic>
    </p:spTree>
    <p:extLst>
      <p:ext uri="{BB962C8B-B14F-4D97-AF65-F5344CB8AC3E}">
        <p14:creationId xmlns:p14="http://schemas.microsoft.com/office/powerpoint/2010/main" val="1968677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33400" y="1481392"/>
            <a:ext cx="7162800" cy="4419600"/>
          </a:xfrm>
        </p:spPr>
        <p:txBody>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5ta.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r>
              <a:rPr lang="es-AR" sz="2200" b="1" dirty="0">
                <a:solidFill>
                  <a:srgbClr val="FF0066"/>
                </a:solidFill>
                <a:latin typeface="Verdana" pitchFamily="34" charset="0"/>
                <a:cs typeface="Times New Roman" pitchFamily="18" charset="0"/>
              </a:rPr>
              <a:t>DEFINIR OBJETIVO Y METAS</a:t>
            </a:r>
            <a:endParaRPr lang="es-AR" sz="2200" b="1" dirty="0">
              <a:solidFill>
                <a:srgbClr val="FF0066"/>
              </a:solidFill>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Objetivo: implica el estado deseado futuro de la organización o empresa, también se lo puede definir como el futuro pretendido. Su estudio implica una </a:t>
            </a:r>
            <a:r>
              <a:rPr lang="es-AR" sz="1800" b="1" dirty="0">
                <a:latin typeface="Verdana" pitchFamily="34" charset="0"/>
                <a:cs typeface="Times New Roman" pitchFamily="18" charset="0"/>
              </a:rPr>
              <a:t>condición presente</a:t>
            </a:r>
            <a:r>
              <a:rPr lang="es-AR" sz="1800" dirty="0">
                <a:latin typeface="Verdana" pitchFamily="34" charset="0"/>
                <a:cs typeface="Times New Roman" pitchFamily="18" charset="0"/>
              </a:rPr>
              <a:t>, una </a:t>
            </a:r>
            <a:r>
              <a:rPr lang="es-AR" sz="1800" b="1" dirty="0">
                <a:latin typeface="Verdana" pitchFamily="34" charset="0"/>
                <a:cs typeface="Times New Roman" pitchFamily="18" charset="0"/>
              </a:rPr>
              <a:t>dirección</a:t>
            </a:r>
            <a:r>
              <a:rPr lang="es-AR" sz="1800" dirty="0">
                <a:latin typeface="Verdana" pitchFamily="34" charset="0"/>
                <a:cs typeface="Times New Roman" pitchFamily="18" charset="0"/>
              </a:rPr>
              <a:t>  y un estado </a:t>
            </a:r>
            <a:r>
              <a:rPr lang="es-AR" sz="1800" b="1" dirty="0">
                <a:latin typeface="Verdana" pitchFamily="34" charset="0"/>
                <a:cs typeface="Times New Roman" pitchFamily="18" charset="0"/>
              </a:rPr>
              <a:t>futuro deseado</a:t>
            </a:r>
            <a:r>
              <a:rPr lang="es-AR" sz="1800" dirty="0">
                <a:latin typeface="Verdana" pitchFamily="34" charset="0"/>
                <a:cs typeface="Times New Roman" pitchFamily="18" charset="0"/>
              </a:rPr>
              <a:t>.</a:t>
            </a:r>
            <a:endParaRPr lang="es-AR" sz="1800" dirty="0">
              <a:cs typeface="Times New Roman" pitchFamily="18" charset="0"/>
            </a:endParaRPr>
          </a:p>
          <a:p>
            <a:pPr>
              <a:buFont typeface="Wingdings" pitchFamily="2" charset="2"/>
              <a:buNone/>
            </a:pPr>
            <a:endParaRPr lang="es-ES" sz="1800" dirty="0"/>
          </a:p>
        </p:txBody>
      </p:sp>
      <p:sp>
        <p:nvSpPr>
          <p:cNvPr id="13317" name="Rectangle 5"/>
          <p:cNvSpPr>
            <a:spLocks noChangeArrowheads="1"/>
          </p:cNvSpPr>
          <p:nvPr/>
        </p:nvSpPr>
        <p:spPr bwMode="auto">
          <a:xfrm>
            <a:off x="-1234801" y="5776913"/>
            <a:ext cx="9046145" cy="800219"/>
          </a:xfrm>
          <a:prstGeom prst="rect">
            <a:avLst/>
          </a:prstGeom>
          <a:noFill/>
          <a:ln w="9525">
            <a:noFill/>
            <a:miter lim="800000"/>
            <a:headEnd/>
            <a:tailEnd/>
          </a:ln>
          <a:effectLst/>
        </p:spPr>
        <p:txBody>
          <a:bodyPr wrap="square">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13320" name="Line 8"/>
          <p:cNvSpPr>
            <a:spLocks noChangeShapeType="1"/>
          </p:cNvSpPr>
          <p:nvPr/>
        </p:nvSpPr>
        <p:spPr bwMode="auto">
          <a:xfrm>
            <a:off x="1376019" y="5867400"/>
            <a:ext cx="4146150" cy="0"/>
          </a:xfrm>
          <a:prstGeom prst="line">
            <a:avLst/>
          </a:prstGeom>
          <a:noFill/>
          <a:ln w="12700">
            <a:solidFill>
              <a:schemeClr val="tx1"/>
            </a:solidFill>
            <a:prstDash val="dash"/>
            <a:round/>
            <a:headEnd type="none" w="sm" len="sm"/>
            <a:tailEnd type="triangle" w="sm" len="sm"/>
          </a:ln>
          <a:effectLst/>
        </p:spPr>
        <p:txBody>
          <a:bodyPr wrap="none"/>
          <a:lstStyle/>
          <a:p>
            <a:endParaRPr lang="es-AR"/>
          </a:p>
        </p:txBody>
      </p:sp>
      <p:sp>
        <p:nvSpPr>
          <p:cNvPr id="13321" name="Line 9"/>
          <p:cNvSpPr>
            <a:spLocks noChangeShapeType="1"/>
          </p:cNvSpPr>
          <p:nvPr/>
        </p:nvSpPr>
        <p:spPr bwMode="auto">
          <a:xfrm flipV="1">
            <a:off x="1384173" y="5257799"/>
            <a:ext cx="4899996" cy="574795"/>
          </a:xfrm>
          <a:prstGeom prst="line">
            <a:avLst/>
          </a:prstGeom>
          <a:noFill/>
          <a:ln w="12700" cap="sq">
            <a:solidFill>
              <a:schemeClr val="tx1"/>
            </a:solidFill>
            <a:round/>
            <a:headEnd type="none" w="sm" len="sm"/>
            <a:tailEnd type="triangle" w="sm" len="sm"/>
          </a:ln>
          <a:effectLst/>
        </p:spPr>
        <p:txBody>
          <a:bodyPr wrap="none"/>
          <a:lstStyle/>
          <a:p>
            <a:endParaRPr lang="es-AR"/>
          </a:p>
        </p:txBody>
      </p:sp>
      <p:sp>
        <p:nvSpPr>
          <p:cNvPr id="13322" name="Oval 10"/>
          <p:cNvSpPr>
            <a:spLocks noChangeArrowheads="1"/>
          </p:cNvSpPr>
          <p:nvPr/>
        </p:nvSpPr>
        <p:spPr bwMode="auto">
          <a:xfrm>
            <a:off x="1182031" y="5715000"/>
            <a:ext cx="301538" cy="28739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s-AR"/>
          </a:p>
        </p:txBody>
      </p:sp>
      <p:sp>
        <p:nvSpPr>
          <p:cNvPr id="13323" name="Oval 11"/>
          <p:cNvSpPr>
            <a:spLocks noChangeArrowheads="1"/>
          </p:cNvSpPr>
          <p:nvPr/>
        </p:nvSpPr>
        <p:spPr bwMode="auto">
          <a:xfrm>
            <a:off x="6365262" y="5105400"/>
            <a:ext cx="452307" cy="502946"/>
          </a:xfrm>
          <a:prstGeom prst="ellipse">
            <a:avLst/>
          </a:prstGeom>
          <a:solidFill>
            <a:srgbClr val="FF0000"/>
          </a:solidFill>
          <a:ln w="12700" cap="sq">
            <a:solidFill>
              <a:schemeClr val="tx1"/>
            </a:solidFill>
            <a:round/>
            <a:headEnd type="none" w="sm" len="sm"/>
            <a:tailEnd type="none" w="sm" len="sm"/>
          </a:ln>
          <a:effectLst/>
        </p:spPr>
        <p:txBody>
          <a:bodyPr wrap="none" anchor="ctr"/>
          <a:lstStyle/>
          <a:p>
            <a:pPr algn="ctr"/>
            <a:endParaRPr lang="es-AR">
              <a:solidFill>
                <a:srgbClr val="FF0066"/>
              </a:solidFill>
            </a:endParaRPr>
          </a:p>
        </p:txBody>
      </p:sp>
      <p:sp>
        <p:nvSpPr>
          <p:cNvPr id="13324" name="Oval 12"/>
          <p:cNvSpPr>
            <a:spLocks noChangeArrowheads="1"/>
          </p:cNvSpPr>
          <p:nvPr/>
        </p:nvSpPr>
        <p:spPr bwMode="auto">
          <a:xfrm>
            <a:off x="5601631" y="5715000"/>
            <a:ext cx="301538" cy="287398"/>
          </a:xfrm>
          <a:prstGeom prst="ellipse">
            <a:avLst/>
          </a:prstGeom>
          <a:noFill/>
          <a:ln w="12700" cap="sq">
            <a:solidFill>
              <a:schemeClr val="tx1"/>
            </a:solidFill>
            <a:round/>
            <a:headEnd type="none" w="sm" len="sm"/>
            <a:tailEnd type="none" w="sm" len="sm"/>
          </a:ln>
          <a:effectLst/>
        </p:spPr>
        <p:txBody>
          <a:bodyPr wrap="none" anchor="ctr"/>
          <a:lstStyle/>
          <a:p>
            <a:endParaRPr lang="es-AR"/>
          </a:p>
        </p:txBody>
      </p:sp>
      <p:sp>
        <p:nvSpPr>
          <p:cNvPr id="13325" name="Text Box 13"/>
          <p:cNvSpPr txBox="1">
            <a:spLocks noChangeArrowheads="1"/>
          </p:cNvSpPr>
          <p:nvPr/>
        </p:nvSpPr>
        <p:spPr bwMode="auto">
          <a:xfrm>
            <a:off x="1115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Presente</a:t>
            </a:r>
            <a:endParaRPr lang="es-ES" sz="1800" b="1">
              <a:latin typeface="Tahoma" pitchFamily="34" charset="0"/>
            </a:endParaRPr>
          </a:p>
        </p:txBody>
      </p:sp>
      <p:sp>
        <p:nvSpPr>
          <p:cNvPr id="13326" name="Text Box 14"/>
          <p:cNvSpPr txBox="1">
            <a:spLocks noChangeArrowheads="1"/>
          </p:cNvSpPr>
          <p:nvPr/>
        </p:nvSpPr>
        <p:spPr bwMode="auto">
          <a:xfrm>
            <a:off x="6068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Futuro</a:t>
            </a:r>
            <a:endParaRPr lang="es-ES" sz="1800" b="1">
              <a:latin typeface="Tahoma" pitchFamily="34" charset="0"/>
            </a:endParaRPr>
          </a:p>
        </p:txBody>
      </p:sp>
      <p:sp>
        <p:nvSpPr>
          <p:cNvPr id="13" name="Rectangle 5"/>
          <p:cNvSpPr txBox="1">
            <a:spLocks noChangeArrowheads="1"/>
          </p:cNvSpPr>
          <p:nvPr/>
        </p:nvSpPr>
        <p:spPr bwMode="auto">
          <a:xfrm>
            <a:off x="107504" y="259556"/>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s-AR"/>
              <a:t>Planeamiento Estrategico</a:t>
            </a:r>
            <a:endParaRPr lang="es-ES"/>
          </a:p>
        </p:txBody>
      </p:sp>
      <p:sp>
        <p:nvSpPr>
          <p:cNvPr id="10243" name="Rectangle 3"/>
          <p:cNvSpPr>
            <a:spLocks noGrp="1" noChangeArrowheads="1"/>
          </p:cNvSpPr>
          <p:nvPr>
            <p:ph idx="1"/>
          </p:nvPr>
        </p:nvSpPr>
        <p:spPr/>
        <p:txBody>
          <a:bodyPr>
            <a:normAutofit fontScale="85000" lnSpcReduction="20000"/>
          </a:bodyPr>
          <a:lstStyle/>
          <a:p>
            <a:pPr algn="just">
              <a:lnSpc>
                <a:spcPct val="90000"/>
              </a:lnSpc>
            </a:pPr>
            <a:r>
              <a:rPr lang="es-AR" sz="2000" b="1" dirty="0">
                <a:latin typeface="Verdana" pitchFamily="34" charset="0"/>
                <a:cs typeface="Times New Roman" pitchFamily="18" charset="0"/>
              </a:rPr>
              <a:t>Los objetivos se corresponden a cambios deseados </a:t>
            </a:r>
            <a:r>
              <a:rPr lang="es-AR" sz="2000" b="1" u="sng" dirty="0">
                <a:latin typeface="Verdana" pitchFamily="34" charset="0"/>
                <a:cs typeface="Times New Roman" pitchFamily="18" charset="0"/>
              </a:rPr>
              <a:t>cualitativos </a:t>
            </a:r>
            <a:r>
              <a:rPr lang="es-AR" sz="2000" b="1" dirty="0">
                <a:latin typeface="Verdana" pitchFamily="34" charset="0"/>
                <a:cs typeface="Times New Roman" pitchFamily="18" charset="0"/>
              </a:rPr>
              <a:t> en una empresa.</a:t>
            </a:r>
            <a:endParaRPr lang="es-AR" sz="2000" b="1" dirty="0">
              <a:cs typeface="Times New Roman" pitchFamily="18" charset="0"/>
            </a:endParaRPr>
          </a:p>
          <a:p>
            <a:pPr algn="just">
              <a:lnSpc>
                <a:spcPct val="90000"/>
              </a:lnSpc>
              <a:buFont typeface="Wingdings" pitchFamily="2" charset="2"/>
              <a:buNone/>
            </a:pPr>
            <a:r>
              <a:rPr lang="es-AR" sz="2000" b="1" dirty="0">
                <a:latin typeface="Verdana" pitchFamily="34" charset="0"/>
                <a:cs typeface="Times New Roman" pitchFamily="18" charset="0"/>
              </a:rPr>
              <a:t>			</a:t>
            </a: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Tipos de  objetivos genéricos</a:t>
            </a:r>
            <a:r>
              <a:rPr lang="es-AR" sz="1400" dirty="0">
                <a:latin typeface="Verdana" pitchFamily="34" charset="0"/>
                <a:cs typeface="Times New Roman" pitchFamily="18" charset="0"/>
              </a:rPr>
              <a:t>:</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br>
              <a:rPr lang="es-ES" sz="1400" dirty="0"/>
            </a:br>
            <a:r>
              <a:rPr lang="es-AR" sz="1400" dirty="0">
                <a:latin typeface="Verdana" pitchFamily="34" charset="0"/>
                <a:cs typeface="Times New Roman" pitchFamily="18" charset="0"/>
              </a:rPr>
              <a:t>	</a:t>
            </a:r>
            <a:r>
              <a:rPr lang="es-AR" sz="2000" dirty="0">
                <a:latin typeface="Verdana" pitchFamily="34" charset="0"/>
                <a:cs typeface="Times New Roman" pitchFamily="18" charset="0"/>
              </a:rPr>
              <a:t>			      - </a:t>
            </a:r>
            <a:r>
              <a:rPr lang="es-AR" sz="2000" b="1" dirty="0">
                <a:latin typeface="Verdana" pitchFamily="34" charset="0"/>
                <a:cs typeface="Times New Roman" pitchFamily="18" charset="0"/>
              </a:rPr>
              <a:t>Supervivencia</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400" b="1" dirty="0">
                <a:solidFill>
                  <a:srgbClr val="FF0066"/>
                </a:solidFill>
                <a:latin typeface="Verdana" pitchFamily="34" charset="0"/>
                <a:cs typeface="Times New Roman" pitchFamily="18" charset="0"/>
              </a:rPr>
              <a:t>		OBJETIVO 	</a:t>
            </a:r>
            <a:r>
              <a:rPr lang="es-AR" sz="2000" b="1" dirty="0">
                <a:latin typeface="Verdana" pitchFamily="34" charset="0"/>
                <a:cs typeface="Times New Roman" pitchFamily="18" charset="0"/>
              </a:rPr>
              <a:t>- Crecimiento</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Beneficio Económico</a:t>
            </a:r>
            <a:endParaRPr lang="es-AR" sz="2000" b="1"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0245" name="AutoShape 5"/>
          <p:cNvSpPr>
            <a:spLocks noChangeArrowheads="1"/>
          </p:cNvSpPr>
          <p:nvPr/>
        </p:nvSpPr>
        <p:spPr bwMode="auto">
          <a:xfrm>
            <a:off x="1295400" y="3657600"/>
            <a:ext cx="914400" cy="914400"/>
          </a:xfrm>
          <a:prstGeom prst="lightningBolt">
            <a:avLst/>
          </a:prstGeom>
          <a:solidFill>
            <a:schemeClr val="accent1"/>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9326" y="476672"/>
            <a:ext cx="6096000" cy="1143000"/>
          </a:xfrm>
        </p:spPr>
        <p:txBody>
          <a:bodyPr/>
          <a:lstStyle/>
          <a:p>
            <a:r>
              <a:rPr lang="es-AR" dirty="0"/>
              <a:t>Planeamiento </a:t>
            </a:r>
            <a:r>
              <a:rPr lang="es-AR" dirty="0" err="1"/>
              <a:t>Estrategico</a:t>
            </a:r>
            <a:endParaRPr lang="es-ES" dirty="0"/>
          </a:p>
        </p:txBody>
      </p:sp>
      <p:sp>
        <p:nvSpPr>
          <p:cNvPr id="14339" name="Rectangle 3"/>
          <p:cNvSpPr>
            <a:spLocks noGrp="1" noChangeArrowheads="1"/>
          </p:cNvSpPr>
          <p:nvPr>
            <p:ph idx="1"/>
          </p:nvPr>
        </p:nvSpPr>
        <p:spPr>
          <a:xfrm>
            <a:off x="611566" y="1848653"/>
            <a:ext cx="6347714" cy="3880773"/>
          </a:xfrm>
        </p:spPr>
        <p:txBody>
          <a:bodyPr>
            <a:normAutofit fontScale="62500" lnSpcReduction="20000"/>
          </a:bodyPr>
          <a:lstStyle/>
          <a:p>
            <a:pPr algn="just">
              <a:lnSpc>
                <a:spcPct val="90000"/>
              </a:lnSpc>
            </a:pPr>
            <a:r>
              <a:rPr lang="es-AR" sz="3400" dirty="0">
                <a:latin typeface="Verdana" pitchFamily="34" charset="0"/>
                <a:cs typeface="Times New Roman" pitchFamily="18" charset="0"/>
              </a:rPr>
              <a:t>Desde otro punto de vista los objetivos se corresponden a cambios </a:t>
            </a:r>
            <a:r>
              <a:rPr lang="es-AR" sz="3400" u="sng" dirty="0">
                <a:solidFill>
                  <a:srgbClr val="FF0066"/>
                </a:solidFill>
                <a:latin typeface="Verdana" pitchFamily="34" charset="0"/>
                <a:cs typeface="Times New Roman" pitchFamily="18" charset="0"/>
              </a:rPr>
              <a:t>cuantitativos</a:t>
            </a:r>
            <a:r>
              <a:rPr lang="es-AR" sz="3400" dirty="0">
                <a:latin typeface="Verdana" pitchFamily="34" charset="0"/>
                <a:cs typeface="Times New Roman" pitchFamily="18" charset="0"/>
              </a:rPr>
              <a:t> o Metas  en una empresa.</a:t>
            </a:r>
            <a:endParaRPr lang="es-AR" sz="34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2900" dirty="0">
                <a:latin typeface="Verdana" pitchFamily="34" charset="0"/>
                <a:cs typeface="Times New Roman" pitchFamily="18" charset="0"/>
              </a:rPr>
              <a:t>Requisitos:</a:t>
            </a:r>
            <a:endParaRPr lang="es-AR" sz="29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br>
              <a:rPr lang="es-ES" sz="1400" dirty="0"/>
            </a:br>
            <a:r>
              <a:rPr lang="es-AR" sz="1400" dirty="0">
                <a:latin typeface="Verdana" pitchFamily="34" charset="0"/>
                <a:cs typeface="Times New Roman" pitchFamily="18" charset="0"/>
              </a:rPr>
              <a:t>	</a:t>
            </a:r>
            <a:r>
              <a:rPr lang="es-AR" sz="2000" dirty="0">
                <a:latin typeface="Verdana" pitchFamily="34" charset="0"/>
                <a:cs typeface="Times New Roman" pitchFamily="18" charset="0"/>
              </a:rPr>
              <a:t>				- </a:t>
            </a:r>
            <a:r>
              <a:rPr lang="es-AR" sz="2700" b="1" dirty="0">
                <a:latin typeface="Verdana" pitchFamily="34" charset="0"/>
                <a:cs typeface="Times New Roman" pitchFamily="18" charset="0"/>
              </a:rPr>
              <a:t>Intención</a:t>
            </a:r>
            <a:endParaRPr lang="es-AR" sz="27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cs typeface="Times New Roman" pitchFamily="18" charset="0"/>
              </a:rPr>
              <a:t>    </a:t>
            </a:r>
            <a:r>
              <a:rPr lang="es-AR" sz="2400" b="1" dirty="0">
                <a:solidFill>
                  <a:srgbClr val="FF0066"/>
                </a:solidFill>
                <a:cs typeface="Times New Roman" pitchFamily="18" charset="0"/>
              </a:rPr>
              <a:t>  		             </a:t>
            </a:r>
            <a:r>
              <a:rPr lang="es-AR" sz="2400" b="1" dirty="0">
                <a:solidFill>
                  <a:srgbClr val="FF0066"/>
                </a:solidFill>
                <a:latin typeface="Verdana" pitchFamily="34" charset="0"/>
                <a:cs typeface="Times New Roman" pitchFamily="18" charset="0"/>
              </a:rPr>
              <a:t>META</a:t>
            </a:r>
            <a:r>
              <a:rPr lang="es-AR" sz="2000" b="1" dirty="0">
                <a:solidFill>
                  <a:srgbClr val="FF0066"/>
                </a:solidFill>
                <a:latin typeface="Verdana" pitchFamily="34" charset="0"/>
                <a:cs typeface="Times New Roman" pitchFamily="18" charset="0"/>
              </a:rPr>
              <a:t> 	</a:t>
            </a: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Medida</a:t>
            </a: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Plazo</a:t>
            </a: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4340" name="AutoShape 4"/>
          <p:cNvSpPr>
            <a:spLocks noChangeArrowheads="1"/>
          </p:cNvSpPr>
          <p:nvPr/>
        </p:nvSpPr>
        <p:spPr bwMode="auto">
          <a:xfrm>
            <a:off x="1547664" y="3789039"/>
            <a:ext cx="936104" cy="720080"/>
          </a:xfrm>
          <a:prstGeom prst="lightningBolt">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7401" y="512228"/>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2771" name="Rectangle 3"/>
          <p:cNvSpPr>
            <a:spLocks noGrp="1" noChangeArrowheads="1"/>
          </p:cNvSpPr>
          <p:nvPr>
            <p:ph idx="1"/>
          </p:nvPr>
        </p:nvSpPr>
        <p:spPr>
          <a:xfrm>
            <a:off x="188853" y="1747827"/>
            <a:ext cx="7239000" cy="4760168"/>
          </a:xfrm>
        </p:spPr>
        <p:txBody>
          <a:bodyPr>
            <a:normAutofit fontScale="40000" lnSpcReduction="20000"/>
          </a:bodyPr>
          <a:lstStyle/>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4500" dirty="0">
                <a:solidFill>
                  <a:srgbClr val="FF0066"/>
                </a:solidFill>
                <a:latin typeface="Verdana" pitchFamily="34" charset="0"/>
                <a:cs typeface="Times New Roman" pitchFamily="18" charset="0"/>
              </a:rPr>
              <a:t> </a:t>
            </a:r>
            <a:r>
              <a:rPr lang="es-AR" sz="4500" b="1" dirty="0">
                <a:solidFill>
                  <a:srgbClr val="FF0066"/>
                </a:solidFill>
                <a:latin typeface="Verdana" pitchFamily="34" charset="0"/>
                <a:cs typeface="Times New Roman" pitchFamily="18" charset="0"/>
              </a:rPr>
              <a:t>PENETRACION DEL MERCADO</a:t>
            </a:r>
          </a:p>
          <a:p>
            <a:pPr algn="just">
              <a:lnSpc>
                <a:spcPct val="90000"/>
              </a:lnSpc>
              <a:buFont typeface="Wingdings" pitchFamily="2" charset="2"/>
              <a:buNone/>
            </a:pPr>
            <a:endParaRPr lang="es-AR" sz="23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800" b="1" dirty="0">
              <a:solidFill>
                <a:srgbClr val="FFCC66"/>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-Incrementando la demanda actual,  (mayor participación porcentual)</a:t>
            </a:r>
          </a:p>
          <a:p>
            <a:pPr marL="0" indent="0" algn="just">
              <a:lnSpc>
                <a:spcPct val="90000"/>
              </a:lnSpc>
              <a:buNone/>
            </a:pPr>
            <a:endParaRPr lang="es-AR" sz="2300" dirty="0">
              <a:solidFill>
                <a:schemeClr val="tx2"/>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-Mejorando las propuestas de MKT ( publicidad, RR.PP, mensaje, creatividad, medio)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-Mayor segmentación</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-Creando mayores o nuevos usos del bien o servicio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-Realizando promociones, descuentos o  bonificaciones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-Añadir servicios accesorios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Estrategias de precios: por pago efectivo, por volumen, por temporada, etc.</a:t>
            </a:r>
          </a:p>
          <a:p>
            <a:pPr marL="0" indent="0" algn="just">
              <a:lnSpc>
                <a:spcPct val="90000"/>
              </a:lnSpc>
              <a:buNone/>
            </a:pPr>
            <a:endParaRPr lang="es-AR" sz="1800" b="1" dirty="0">
              <a:solidFill>
                <a:schemeClr val="tx2"/>
              </a:solidFill>
              <a:cs typeface="Times New Roman" pitchFamily="18" charset="0"/>
            </a:endParaRPr>
          </a:p>
          <a:p>
            <a:pPr algn="just">
              <a:lnSpc>
                <a:spcPct val="90000"/>
              </a:lnSpc>
              <a:buFont typeface="Wingdings" pitchFamily="2" charset="2"/>
              <a:buNone/>
            </a:pPr>
            <a:r>
              <a:rPr lang="es-AR" sz="1800" dirty="0">
                <a:solidFill>
                  <a:srgbClr val="FFCC66"/>
                </a:solidFill>
                <a:latin typeface="Verdana" pitchFamily="34" charset="0"/>
                <a:cs typeface="Times New Roman" pitchFamily="18" charset="0"/>
              </a:rPr>
              <a:t> </a:t>
            </a:r>
            <a:endParaRPr lang="es-AR" sz="1800" dirty="0">
              <a:solidFill>
                <a:srgbClr val="FFCC66"/>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p>
        </p:txBody>
      </p:sp>
      <p:sp>
        <p:nvSpPr>
          <p:cNvPr id="32773"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2774" name="AutoShape 6"/>
          <p:cNvSpPr>
            <a:spLocks noChangeArrowheads="1"/>
          </p:cNvSpPr>
          <p:nvPr/>
        </p:nvSpPr>
        <p:spPr bwMode="auto">
          <a:xfrm>
            <a:off x="4858514" y="1227959"/>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504" y="457200"/>
            <a:ext cx="7772400" cy="914400"/>
          </a:xfrm>
        </p:spPr>
        <p:txBody>
          <a:bodyPr/>
          <a:lstStyle/>
          <a:p>
            <a:r>
              <a:rPr lang="es-AR" sz="3600" b="1">
                <a:latin typeface="Verdana" pitchFamily="34" charset="0"/>
              </a:rPr>
              <a:t>ESTRATEGIAS GENERICAS</a:t>
            </a:r>
            <a:endParaRPr lang="es-ES" sz="3600" b="1">
              <a:latin typeface="Verdana" pitchFamily="34" charset="0"/>
            </a:endParaRPr>
          </a:p>
        </p:txBody>
      </p:sp>
      <p:sp>
        <p:nvSpPr>
          <p:cNvPr id="35843" name="Rectangle 3"/>
          <p:cNvSpPr>
            <a:spLocks noGrp="1" noChangeArrowheads="1"/>
          </p:cNvSpPr>
          <p:nvPr>
            <p:ph idx="1"/>
          </p:nvPr>
        </p:nvSpPr>
        <p:spPr>
          <a:xfrm>
            <a:off x="382141" y="1676400"/>
            <a:ext cx="7239000" cy="4419600"/>
          </a:xfrm>
        </p:spPr>
        <p:txBody>
          <a:bodyPr/>
          <a:lstStyle/>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2000" b="1" dirty="0">
                <a:solidFill>
                  <a:srgbClr val="FF0066"/>
                </a:solidFill>
                <a:latin typeface="Verdana" pitchFamily="34" charset="0"/>
                <a:cs typeface="Times New Roman" pitchFamily="18" charset="0"/>
              </a:rPr>
              <a:t>DESARROLLO  DEL MERCADO</a:t>
            </a:r>
          </a:p>
          <a:p>
            <a:pPr algn="just">
              <a:buFont typeface="Wingdings" pitchFamily="2" charset="2"/>
              <a:buNone/>
            </a:pPr>
            <a:endParaRPr lang="es-AR" sz="2000" b="1" dirty="0">
              <a:solidFill>
                <a:srgbClr val="FF0000"/>
              </a:solidFill>
              <a:latin typeface="Verdana" pitchFamily="34" charset="0"/>
              <a:cs typeface="Times New Roman" pitchFamily="18" charset="0"/>
            </a:endParaRPr>
          </a:p>
          <a:p>
            <a:pPr algn="just">
              <a:buFont typeface="Wingdings" pitchFamily="2" charset="2"/>
              <a:buChar char="ü"/>
            </a:pPr>
            <a:r>
              <a:rPr lang="es-AR" sz="1800" b="1" dirty="0">
                <a:solidFill>
                  <a:schemeClr val="tx2"/>
                </a:solidFill>
                <a:latin typeface="Verdana" pitchFamily="34" charset="0"/>
                <a:cs typeface="Times New Roman" pitchFamily="18" charset="0"/>
              </a:rPr>
              <a:t>Búsqueda de nuevos mercados geográficos, </a:t>
            </a:r>
          </a:p>
          <a:p>
            <a:pPr algn="just">
              <a:buFont typeface="Wingdings" pitchFamily="2" charset="2"/>
              <a:buChar char="ü"/>
            </a:pPr>
            <a:r>
              <a:rPr lang="es-AR" sz="1800" b="1" dirty="0">
                <a:solidFill>
                  <a:schemeClr val="tx2"/>
                </a:solidFill>
                <a:latin typeface="Verdana" pitchFamily="34" charset="0"/>
                <a:cs typeface="Times New Roman" pitchFamily="18" charset="0"/>
              </a:rPr>
              <a:t>Extensión de los canales de distribución (nuevos)</a:t>
            </a:r>
          </a:p>
          <a:p>
            <a:pPr algn="just">
              <a:buFont typeface="Wingdings" pitchFamily="2" charset="2"/>
              <a:buChar char="ü"/>
            </a:pPr>
            <a:r>
              <a:rPr lang="es-AR" sz="1800" b="1" dirty="0">
                <a:solidFill>
                  <a:schemeClr val="tx2"/>
                </a:solidFill>
                <a:latin typeface="Verdana" pitchFamily="34" charset="0"/>
                <a:cs typeface="Times New Roman" pitchFamily="18" charset="0"/>
              </a:rPr>
              <a:t>Globalización. Estrategia global</a:t>
            </a:r>
          </a:p>
          <a:p>
            <a:pPr algn="just">
              <a:buFont typeface="Wingdings" pitchFamily="2" charset="2"/>
              <a:buChar char="ü"/>
            </a:pPr>
            <a:r>
              <a:rPr lang="es-AR" sz="1800" b="1" i="1" dirty="0">
                <a:solidFill>
                  <a:schemeClr val="tx2"/>
                </a:solidFill>
                <a:latin typeface="Verdana" pitchFamily="34" charset="0"/>
                <a:cs typeface="Times New Roman" pitchFamily="18" charset="0"/>
              </a:rPr>
              <a:t>Home </a:t>
            </a:r>
            <a:r>
              <a:rPr lang="es-AR" sz="1800" b="1" i="1" dirty="0" err="1">
                <a:solidFill>
                  <a:schemeClr val="tx2"/>
                </a:solidFill>
                <a:latin typeface="Verdana" pitchFamily="34" charset="0"/>
                <a:cs typeface="Times New Roman" pitchFamily="18" charset="0"/>
              </a:rPr>
              <a:t>basic</a:t>
            </a:r>
            <a:r>
              <a:rPr lang="es-AR" sz="1800" b="1" dirty="0">
                <a:solidFill>
                  <a:schemeClr val="tx2"/>
                </a:solidFill>
                <a:latin typeface="Verdana" pitchFamily="34" charset="0"/>
                <a:cs typeface="Times New Roman" pitchFamily="18" charset="0"/>
              </a:rPr>
              <a:t>/lugar de base</a:t>
            </a:r>
          </a:p>
          <a:p>
            <a:pPr algn="just">
              <a:buFont typeface="Wingdings" pitchFamily="2" charset="2"/>
              <a:buChar char="ü"/>
            </a:pPr>
            <a:r>
              <a:rPr lang="es-AR" sz="1800" b="1" dirty="0">
                <a:solidFill>
                  <a:schemeClr val="tx2"/>
                </a:solidFill>
                <a:latin typeface="Verdana" pitchFamily="34" charset="0"/>
                <a:cs typeface="Times New Roman" pitchFamily="18" charset="0"/>
              </a:rPr>
              <a:t>Franquicias y/o socios comerciales</a:t>
            </a: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3584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5847" name="AutoShape 7"/>
          <p:cNvSpPr>
            <a:spLocks noChangeArrowheads="1"/>
          </p:cNvSpPr>
          <p:nvPr/>
        </p:nvSpPr>
        <p:spPr bwMode="auto">
          <a:xfrm>
            <a:off x="5030341" y="160020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a:solidFill>
                  <a:schemeClr val="bg1"/>
                </a:solidFill>
                <a:latin typeface="Tahoma" pitchFamily="34" charset="0"/>
              </a:rPr>
              <a:t>¿ Como se concreta ?</a:t>
            </a:r>
            <a:endParaRPr lang="es-ES" sz="1800" b="1">
              <a:solidFill>
                <a:schemeClr val="bg1"/>
              </a:solidFill>
              <a:latin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6512" y="457200"/>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6867" name="Rectangle 3"/>
          <p:cNvSpPr>
            <a:spLocks noGrp="1" noChangeArrowheads="1"/>
          </p:cNvSpPr>
          <p:nvPr>
            <p:ph idx="1"/>
          </p:nvPr>
        </p:nvSpPr>
        <p:spPr>
          <a:xfrm>
            <a:off x="265981" y="2276872"/>
            <a:ext cx="7239000" cy="4419600"/>
          </a:xfrm>
        </p:spPr>
        <p:txBody>
          <a:bodyPr>
            <a:normAutofit fontScale="925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DESARROLLO DEL PRODUCTO</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Char char="ü"/>
            </a:pPr>
            <a:r>
              <a:rPr lang="es-AR" sz="1600" b="1" dirty="0">
                <a:solidFill>
                  <a:schemeClr val="tx2"/>
                </a:solidFill>
                <a:latin typeface="Verdana" pitchFamily="34" charset="0"/>
                <a:cs typeface="Times New Roman" pitchFamily="18" charset="0"/>
              </a:rPr>
              <a:t>-</a:t>
            </a:r>
            <a:r>
              <a:rPr lang="es-AR" sz="1800" b="1" dirty="0">
                <a:solidFill>
                  <a:schemeClr val="tx2"/>
                </a:solidFill>
                <a:latin typeface="Verdana" pitchFamily="34" charset="0"/>
                <a:cs typeface="Times New Roman" pitchFamily="18" charset="0"/>
              </a:rPr>
              <a:t>Nuevos productos </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Adquisición:(por compra de una nueva empresa). Patentes licencias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Por desarrollo propio investigación y desarrollo (grandes empresas)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Productos y/o también/imitación</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 Líneas de productos o servicios relacionados</a:t>
            </a:r>
            <a:endParaRPr lang="es-AR" sz="1800" b="1" dirty="0">
              <a:solidFill>
                <a:schemeClr val="tx2"/>
              </a:solidFill>
              <a:cs typeface="Times New Roman" pitchFamily="18" charset="0"/>
            </a:endParaRPr>
          </a:p>
          <a:p>
            <a:pPr marL="0" indent="0" algn="just">
              <a:lnSpc>
                <a:spcPct val="90000"/>
              </a:lnSpc>
              <a:buNone/>
            </a:pP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p>
        </p:txBody>
      </p:sp>
      <p:sp>
        <p:nvSpPr>
          <p:cNvPr id="36871" name="AutoShape 7"/>
          <p:cNvSpPr>
            <a:spLocks noChangeArrowheads="1"/>
          </p:cNvSpPr>
          <p:nvPr/>
        </p:nvSpPr>
        <p:spPr bwMode="auto">
          <a:xfrm>
            <a:off x="4886325" y="160020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a:solidFill>
                  <a:schemeClr val="bg1"/>
                </a:solidFill>
                <a:latin typeface="Tahoma" pitchFamily="34" charset="0"/>
              </a:rPr>
              <a:t>¿ Como se concreta ?</a:t>
            </a:r>
            <a:endParaRPr lang="es-ES" sz="1800" b="1">
              <a:solidFill>
                <a:schemeClr val="bg1"/>
              </a:solidFill>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7534" y="188641"/>
            <a:ext cx="7772400" cy="79375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7891" name="Rectangle 3"/>
          <p:cNvSpPr>
            <a:spLocks noGrp="1" noChangeArrowheads="1"/>
          </p:cNvSpPr>
          <p:nvPr>
            <p:ph idx="1"/>
          </p:nvPr>
        </p:nvSpPr>
        <p:spPr>
          <a:xfrm>
            <a:off x="157534" y="1196752"/>
            <a:ext cx="7239000" cy="5472608"/>
          </a:xfrm>
        </p:spPr>
        <p:txBody>
          <a:bodyPr>
            <a:normAutofit fontScale="250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nSpc>
                <a:spcPct val="90000"/>
              </a:lnSpc>
              <a:buFont typeface="Wingdings" pitchFamily="2" charset="2"/>
              <a:buNone/>
            </a:pPr>
            <a:r>
              <a:rPr lang="es-AR" sz="6400" b="1" dirty="0">
                <a:solidFill>
                  <a:srgbClr val="FF0066"/>
                </a:solidFill>
                <a:latin typeface="Verdana" pitchFamily="34" charset="0"/>
                <a:cs typeface="Times New Roman" pitchFamily="18" charset="0"/>
              </a:rPr>
              <a:t>DIVERSIFICACION</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r>
              <a:rPr lang="es-AR" sz="7200" b="1" dirty="0">
                <a:latin typeface="Verdana" panose="020B0604030504040204" pitchFamily="34" charset="0"/>
                <a:ea typeface="Verdana" panose="020B0604030504040204" pitchFamily="34" charset="0"/>
              </a:rPr>
              <a:t>Vertical: </a:t>
            </a:r>
            <a:r>
              <a:rPr lang="es-AR" sz="7200" dirty="0">
                <a:latin typeface="Verdana" panose="020B0604030504040204" pitchFamily="34" charset="0"/>
                <a:ea typeface="Verdana" panose="020B0604030504040204" pitchFamily="34" charset="0"/>
              </a:rPr>
              <a:t>En estos casos, las empresas entran de lleno a la elaboración de productos a los que antes accedía tras operaciones en el mercado. Es decir, en cierta manera se convierte en su propio cliente o proveedor. No es necesario que salga en busca de dichos productos, pues ya forman parte de su cadena productiva.</a:t>
            </a:r>
          </a:p>
          <a:p>
            <a:pPr algn="just"/>
            <a:r>
              <a:rPr lang="es-AR" sz="7200" b="1" dirty="0">
                <a:latin typeface="Verdana" panose="020B0604030504040204" pitchFamily="34" charset="0"/>
                <a:ea typeface="Verdana" panose="020B0604030504040204" pitchFamily="34" charset="0"/>
              </a:rPr>
              <a:t>Concéntrica: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refiere a  la adición de productos nuevos pero relacionados con la actividad fundamental de la empresa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a:t>
            </a:r>
          </a:p>
          <a:p>
            <a:pPr algn="just">
              <a:lnSpc>
                <a:spcPct val="90000"/>
              </a:lnSpc>
            </a:pP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Horizontal: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se basa en la creación o incorporación de productos nuevos, no relacionados con el producto principal, destinada a los clientes actuales</a:t>
            </a:r>
          </a:p>
          <a:p>
            <a:pPr algn="just">
              <a:lnSpc>
                <a:spcPct val="90000"/>
              </a:lnSpc>
            </a:pP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Conglemerada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o </a:t>
            </a: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multiple</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consiste en la incorporación de productos nuevos no relacionados, pero en este caso son destinados a clientes potenciales (futuros clientes)</a:t>
            </a:r>
          </a:p>
          <a:p>
            <a:pPr algn="just">
              <a:lnSpc>
                <a:spcPct val="90000"/>
              </a:lnSpc>
              <a:buFont typeface="Wingdings" pitchFamily="2" charset="2"/>
              <a:buChar char="ü"/>
            </a:pPr>
            <a:r>
              <a:rPr lang="es-AR" sz="7200" b="1" dirty="0">
                <a:solidFill>
                  <a:schemeClr val="tx2"/>
                </a:solidFill>
                <a:latin typeface="Verdana" panose="020B0604030504040204" pitchFamily="34" charset="0"/>
                <a:ea typeface="Verdana" panose="020B0604030504040204" pitchFamily="34" charset="0"/>
                <a:cs typeface="Times New Roman" pitchFamily="18" charset="0"/>
              </a:rPr>
              <a:t>Tipo de asociatividad:  </a:t>
            </a:r>
            <a:r>
              <a:rPr lang="es-AR" sz="7200" dirty="0">
                <a:solidFill>
                  <a:schemeClr val="tx2"/>
                </a:solidFill>
                <a:latin typeface="Verdana" panose="020B0604030504040204" pitchFamily="34" charset="0"/>
                <a:ea typeface="Verdana" panose="020B0604030504040204" pitchFamily="34" charset="0"/>
                <a:cs typeface="Times New Roman" pitchFamily="18" charset="0"/>
              </a:rPr>
              <a:t>Fusiones, Adquisiciones , </a:t>
            </a:r>
            <a:r>
              <a:rPr lang="es-AR" sz="7200" dirty="0" err="1">
                <a:solidFill>
                  <a:schemeClr val="tx2"/>
                </a:solidFill>
                <a:latin typeface="Verdana" panose="020B0604030504040204" pitchFamily="34" charset="0"/>
                <a:ea typeface="Verdana" panose="020B0604030504040204" pitchFamily="34" charset="0"/>
                <a:cs typeface="Times New Roman" pitchFamily="18" charset="0"/>
              </a:rPr>
              <a:t>join</a:t>
            </a:r>
            <a:r>
              <a:rPr lang="es-AR" sz="7200" dirty="0">
                <a:solidFill>
                  <a:schemeClr val="tx2"/>
                </a:solidFill>
                <a:latin typeface="Verdana" panose="020B0604030504040204" pitchFamily="34" charset="0"/>
                <a:ea typeface="Verdana" panose="020B0604030504040204" pitchFamily="34" charset="0"/>
                <a:cs typeface="Times New Roman" pitchFamily="18" charset="0"/>
              </a:rPr>
              <a:t> ventures,	Consorcios de exportación</a:t>
            </a:r>
          </a:p>
          <a:p>
            <a:pPr algn="just">
              <a:lnSpc>
                <a:spcPct val="90000"/>
              </a:lnSpc>
              <a:buFont typeface="Wingdings" pitchFamily="2" charset="2"/>
              <a:buChar char="ü"/>
            </a:pPr>
            <a:endParaRPr lang="es-AR" sz="2600" b="1" dirty="0">
              <a:solidFill>
                <a:schemeClr val="tx2"/>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latin typeface="Verdana" pitchFamily="34" charset="0"/>
              <a:cs typeface="Times New Roman" pitchFamily="18" charset="0"/>
            </a:endParaRPr>
          </a:p>
        </p:txBody>
      </p:sp>
      <p:sp>
        <p:nvSpPr>
          <p:cNvPr id="37893" name="Rectangle 5"/>
          <p:cNvSpPr>
            <a:spLocks noChangeArrowheads="1"/>
          </p:cNvSpPr>
          <p:nvPr/>
        </p:nvSpPr>
        <p:spPr bwMode="auto">
          <a:xfrm>
            <a:off x="-756592"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7895" name="AutoShape 7"/>
          <p:cNvSpPr>
            <a:spLocks noChangeArrowheads="1"/>
          </p:cNvSpPr>
          <p:nvPr/>
        </p:nvSpPr>
        <p:spPr bwMode="auto">
          <a:xfrm>
            <a:off x="4977007" y="764704"/>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504" y="452438"/>
            <a:ext cx="7349207" cy="1155700"/>
          </a:xfrm>
          <a:noFill/>
        </p:spPr>
        <p:txBody>
          <a:bodyPr>
            <a:normAutofit fontScale="90000"/>
          </a:bodyPr>
          <a:lstStyle/>
          <a:p>
            <a:r>
              <a:rPr lang="es-AR" sz="4000" b="1" dirty="0">
                <a:latin typeface="Verdana" pitchFamily="34" charset="0"/>
                <a:cs typeface="Times New Roman" pitchFamily="18" charset="0"/>
              </a:rPr>
              <a:t>  </a:t>
            </a:r>
            <a:r>
              <a:rPr lang="es-AR" sz="4000" b="1" u="sng" dirty="0">
                <a:latin typeface="Verdana" pitchFamily="34" charset="0"/>
                <a:cs typeface="Times New Roman" pitchFamily="18" charset="0"/>
              </a:rPr>
              <a:t>Planeamiento Estratégico</a:t>
            </a:r>
            <a:r>
              <a:rPr lang="es-ES" sz="4000" b="1" dirty="0"/>
              <a:t> </a:t>
            </a:r>
          </a:p>
        </p:txBody>
      </p:sp>
      <p:sp>
        <p:nvSpPr>
          <p:cNvPr id="21517" name="Rectangle 13"/>
          <p:cNvSpPr>
            <a:spLocks noChangeArrowheads="1"/>
          </p:cNvSpPr>
          <p:nvPr/>
        </p:nvSpPr>
        <p:spPr bwMode="auto">
          <a:xfrm>
            <a:off x="220663" y="1893912"/>
            <a:ext cx="36576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a:t>
            </a:r>
          </a:p>
          <a:p>
            <a:pPr algn="ctr"/>
            <a:r>
              <a:rPr lang="es-AR" sz="1800" b="1" dirty="0">
                <a:latin typeface="Verdana" pitchFamily="34" charset="0"/>
                <a:cs typeface="Times New Roman" pitchFamily="18" charset="0"/>
              </a:rPr>
              <a:t> Contexto y Medio</a:t>
            </a:r>
          </a:p>
          <a:p>
            <a:pPr eaLnBrk="0" hangingPunct="0"/>
            <a:endParaRPr lang="es-AR" sz="1800" b="1" dirty="0">
              <a:solidFill>
                <a:srgbClr val="FF0066"/>
              </a:solidFill>
              <a:latin typeface="Verdana" pitchFamily="34" charset="0"/>
            </a:endParaRPr>
          </a:p>
        </p:txBody>
      </p:sp>
      <p:sp>
        <p:nvSpPr>
          <p:cNvPr id="21516" name="Rectangle 12"/>
          <p:cNvSpPr>
            <a:spLocks noChangeArrowheads="1"/>
          </p:cNvSpPr>
          <p:nvPr/>
        </p:nvSpPr>
        <p:spPr bwMode="auto">
          <a:xfrm>
            <a:off x="1973263" y="3722712"/>
            <a:ext cx="4114800" cy="6096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el Medio Interno</a:t>
            </a:r>
          </a:p>
          <a:p>
            <a:pPr eaLnBrk="0" hangingPunct="0"/>
            <a:endParaRPr lang="es-AR" sz="1800" dirty="0">
              <a:solidFill>
                <a:srgbClr val="FF0066"/>
              </a:solidFill>
              <a:latin typeface="Verdana" pitchFamily="34" charset="0"/>
            </a:endParaRPr>
          </a:p>
        </p:txBody>
      </p:sp>
      <p:sp>
        <p:nvSpPr>
          <p:cNvPr id="21510" name="Rectangle 6"/>
          <p:cNvSpPr>
            <a:spLocks noChangeArrowheads="1"/>
          </p:cNvSpPr>
          <p:nvPr/>
        </p:nvSpPr>
        <p:spPr bwMode="auto">
          <a:xfrm>
            <a:off x="3421063" y="5475312"/>
            <a:ext cx="4038600" cy="7318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Definir Objetivos, Metas y Estrategias</a:t>
            </a:r>
          </a:p>
          <a:p>
            <a:pPr eaLnBrk="0" hangingPunct="0"/>
            <a:endParaRPr lang="es-AR" sz="1800" b="1" dirty="0">
              <a:solidFill>
                <a:srgbClr val="FF0066"/>
              </a:solidFill>
            </a:endParaRPr>
          </a:p>
        </p:txBody>
      </p:sp>
      <p:sp>
        <p:nvSpPr>
          <p:cNvPr id="21512" name="Rectangle 8"/>
          <p:cNvSpPr>
            <a:spLocks noChangeArrowheads="1"/>
          </p:cNvSpPr>
          <p:nvPr/>
        </p:nvSpPr>
        <p:spPr bwMode="auto">
          <a:xfrm>
            <a:off x="1058863" y="2808312"/>
            <a:ext cx="41148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Oportunidades y Amenazas</a:t>
            </a:r>
          </a:p>
        </p:txBody>
      </p:sp>
      <p:sp>
        <p:nvSpPr>
          <p:cNvPr id="21513" name="Rectangle 9"/>
          <p:cNvSpPr>
            <a:spLocks noChangeArrowheads="1"/>
          </p:cNvSpPr>
          <p:nvPr/>
        </p:nvSpPr>
        <p:spPr bwMode="auto">
          <a:xfrm>
            <a:off x="2963863" y="4560912"/>
            <a:ext cx="3810000" cy="6937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Puntos Fuertes y Puntos Débiles</a:t>
            </a:r>
          </a:p>
        </p:txBody>
      </p:sp>
      <p:sp>
        <p:nvSpPr>
          <p:cNvPr id="21526" name="AutoShape 22"/>
          <p:cNvSpPr>
            <a:spLocks noChangeArrowheads="1"/>
          </p:cNvSpPr>
          <p:nvPr/>
        </p:nvSpPr>
        <p:spPr bwMode="auto">
          <a:xfrm>
            <a:off x="107503" y="2808312"/>
            <a:ext cx="646559"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2" name="AutoShape 28"/>
          <p:cNvSpPr>
            <a:spLocks noChangeArrowheads="1"/>
          </p:cNvSpPr>
          <p:nvPr/>
        </p:nvSpPr>
        <p:spPr bwMode="auto">
          <a:xfrm>
            <a:off x="2125663" y="54753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3" name="AutoShape 29"/>
          <p:cNvSpPr>
            <a:spLocks noChangeArrowheads="1"/>
          </p:cNvSpPr>
          <p:nvPr/>
        </p:nvSpPr>
        <p:spPr bwMode="auto">
          <a:xfrm>
            <a:off x="1516063" y="45609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4" name="AutoShape 30"/>
          <p:cNvSpPr>
            <a:spLocks noChangeArrowheads="1"/>
          </p:cNvSpPr>
          <p:nvPr/>
        </p:nvSpPr>
        <p:spPr bwMode="auto">
          <a:xfrm>
            <a:off x="830263" y="37227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3648" y="116632"/>
            <a:ext cx="5616624" cy="1584176"/>
          </a:xfrm>
          <a:noFill/>
        </p:spPr>
        <p:txBody>
          <a:bodyPr>
            <a:normAutofit fontScale="90000"/>
          </a:bodyPr>
          <a:lstStyle/>
          <a:p>
            <a:pPr algn="ctr"/>
            <a:br>
              <a:rPr lang="es-AR" sz="1000"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r>
              <a:rPr lang="es-AR" sz="3600" b="1" u="sng" dirty="0">
                <a:solidFill>
                  <a:schemeClr val="tx1"/>
                </a:solidFill>
                <a:latin typeface="Tekton" pitchFamily="34" charset="0"/>
                <a:cs typeface="Times New Roman" pitchFamily="18" charset="0"/>
              </a:rPr>
              <a:t>Matriz F.O.D.A. (S.W.O.T.)</a:t>
            </a: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sp>
        <p:nvSpPr>
          <p:cNvPr id="91137" name="Rectangle 1"/>
          <p:cNvSpPr>
            <a:spLocks noChangeArrowheads="1"/>
          </p:cNvSpPr>
          <p:nvPr/>
        </p:nvSpPr>
        <p:spPr bwMode="auto">
          <a:xfrm>
            <a:off x="251520" y="2022264"/>
            <a:ext cx="7272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Análisis FODA es un concepto muy simple y claro, pero detrás de su simpleza residen conceptos fundamentales de la Administración.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Tenemos un objetivo: convertir los datos del universo (según lo percibimos) en información, procesada y lista para la toma de decisiones (estratégicas en este caso).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lang="es-ES" sz="2000" dirty="0">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En términos de sistemas, tenemos un conjunto inicial de datos (universo a analizar), un proceso (análisis FODA) y un producto, que es la información para la toma de decisiones </a:t>
            </a:r>
            <a:r>
              <a:rPr kumimoji="0" lang="es-ES" sz="2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informe FODA que resulta del análisis FODA).</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304800"/>
            <a:ext cx="7086600" cy="531912"/>
          </a:xfrm>
          <a:noFill/>
        </p:spPr>
        <p:txBody>
          <a:bodyPr>
            <a:normAutofit fontScale="90000"/>
          </a:bodyPr>
          <a:lstStyle/>
          <a:p>
            <a:pPr algn="ctr"/>
            <a:br>
              <a:rPr lang="es-AR" sz="1000" b="1" u="sng" dirty="0">
                <a:solidFill>
                  <a:schemeClr val="tx1"/>
                </a:solidFill>
                <a:latin typeface="Tekton" pitchFamily="34" charset="0"/>
                <a:cs typeface="Times New Roman" pitchFamily="18" charset="0"/>
              </a:rPr>
            </a:br>
            <a:r>
              <a:rPr lang="es-AR" b="1" u="sng" dirty="0">
                <a:solidFill>
                  <a:schemeClr val="tx1"/>
                </a:solidFill>
                <a:latin typeface="Tekton" pitchFamily="34" charset="0"/>
                <a:cs typeface="Times New Roman" pitchFamily="18" charset="0"/>
              </a:rPr>
              <a:t>Matriz F.O.D.A. (S.W.O.T.)</a:t>
            </a:r>
            <a:br>
              <a:rPr lang="es-AR" b="1" u="sng" dirty="0">
                <a:solidFill>
                  <a:schemeClr val="tx1"/>
                </a:solidFill>
                <a:latin typeface="Tekton" pitchFamily="34" charset="0"/>
                <a:cs typeface="Times New Roman" pitchFamily="18" charset="0"/>
              </a:rPr>
            </a:br>
            <a:br>
              <a:rPr lang="es-ES"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sp>
        <p:nvSpPr>
          <p:cNvPr id="91137" name="Rectangle 1"/>
          <p:cNvSpPr>
            <a:spLocks noChangeArrowheads="1"/>
          </p:cNvSpPr>
          <p:nvPr/>
        </p:nvSpPr>
        <p:spPr bwMode="auto">
          <a:xfrm>
            <a:off x="467544" y="1225689"/>
            <a:ext cx="71683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800" dirty="0">
                <a:latin typeface="Century Gothic" pitchFamily="34" charset="0"/>
              </a:rPr>
              <a:t>..</a:t>
            </a:r>
            <a:r>
              <a:rPr lang="es-ES" sz="1800" dirty="0">
                <a:latin typeface="+mn-lt"/>
              </a:rPr>
              <a:t>no nos olvidemos que el análisis FODA no es mas que una cuestión de posición competitiva frente  a la competencia y frente a factores o variables que condicionan a todo el sector en donde la empresa esta inserta</a:t>
            </a:r>
            <a:endParaRPr lang="es-AR" sz="1800" dirty="0">
              <a:latin typeface="+mn-lt"/>
            </a:endParaRPr>
          </a:p>
          <a:p>
            <a:pPr algn="just"/>
            <a:r>
              <a:rPr lang="es-ES" sz="1800" dirty="0">
                <a:latin typeface="+mn-lt"/>
              </a:rPr>
              <a:t>Luego, el éxito dependerá no solo del análisis de situación, sino también de las acciones ( y la actitud) para concretar lo posible (IDEAS) en verdades (ACCION).</a:t>
            </a:r>
            <a:endParaRPr lang="es-AR" sz="1800" dirty="0">
              <a:latin typeface="+mn-lt"/>
            </a:endParaRPr>
          </a:p>
          <a:p>
            <a:pPr algn="just"/>
            <a:r>
              <a:rPr lang="es-ES" sz="1800" dirty="0">
                <a:latin typeface="+mn-lt"/>
              </a:rPr>
              <a:t> </a:t>
            </a:r>
            <a:endParaRPr lang="es-AR" sz="1800" dirty="0">
              <a:latin typeface="+mn-lt"/>
            </a:endParaRPr>
          </a:p>
          <a:p>
            <a:pPr algn="just"/>
            <a:r>
              <a:rPr lang="es-ES" sz="1800" b="1" dirty="0">
                <a:solidFill>
                  <a:srgbClr val="FF0000"/>
                </a:solidFill>
                <a:latin typeface="+mn-lt"/>
              </a:rPr>
              <a:t>Qué me diferencia de los demás/otros?</a:t>
            </a:r>
            <a:endParaRPr lang="es-AR" sz="1800" b="1" dirty="0">
              <a:solidFill>
                <a:srgbClr val="FF0000"/>
              </a:solidFill>
              <a:latin typeface="+mn-lt"/>
            </a:endParaRPr>
          </a:p>
          <a:p>
            <a:pPr algn="just"/>
            <a:r>
              <a:rPr lang="es-ES" sz="1800" b="1" dirty="0">
                <a:solidFill>
                  <a:srgbClr val="FF0000"/>
                </a:solidFill>
                <a:latin typeface="+mn-lt"/>
              </a:rPr>
              <a:t>Qué cosas hago yo mejor que los otros?</a:t>
            </a:r>
            <a:endParaRPr lang="es-AR" sz="1800" b="1" dirty="0">
              <a:solidFill>
                <a:srgbClr val="FF0000"/>
              </a:solidFill>
              <a:latin typeface="+mn-lt"/>
            </a:endParaRPr>
          </a:p>
          <a:p>
            <a:pPr algn="just"/>
            <a:r>
              <a:rPr lang="es-ES" sz="1800" b="1" dirty="0">
                <a:solidFill>
                  <a:srgbClr val="FF0000"/>
                </a:solidFill>
                <a:latin typeface="+mn-lt"/>
              </a:rPr>
              <a:t>En qué tengo que mejorar?</a:t>
            </a:r>
            <a:endParaRPr lang="es-AR" sz="1800" b="1" dirty="0">
              <a:solidFill>
                <a:srgbClr val="FF0000"/>
              </a:solidFill>
              <a:latin typeface="+mn-lt"/>
            </a:endParaRPr>
          </a:p>
          <a:p>
            <a:pPr algn="just"/>
            <a:r>
              <a:rPr lang="es-ES" sz="1800" b="1" dirty="0">
                <a:solidFill>
                  <a:srgbClr val="FF0000"/>
                </a:solidFill>
                <a:latin typeface="+mn-lt"/>
              </a:rPr>
              <a:t>Qué cosas dependen de mi, para crecer y triunfar?</a:t>
            </a:r>
            <a:endParaRPr lang="es-AR" sz="1800" b="1" dirty="0">
              <a:solidFill>
                <a:srgbClr val="FF0000"/>
              </a:solidFill>
              <a:latin typeface="+mn-lt"/>
            </a:endParaRPr>
          </a:p>
          <a:p>
            <a:pPr algn="just"/>
            <a:r>
              <a:rPr lang="es-ES" sz="1800" b="1" dirty="0">
                <a:solidFill>
                  <a:srgbClr val="FF0000"/>
                </a:solidFill>
                <a:latin typeface="+mn-lt"/>
              </a:rPr>
              <a:t>Con quiénes tengo que relacionarme, para desarrollarme y crecer?</a:t>
            </a:r>
            <a:endParaRPr lang="es-AR" sz="1800" b="1" dirty="0">
              <a:solidFill>
                <a:srgbClr val="FF0000"/>
              </a:solidFill>
              <a:latin typeface="+mn-lt"/>
            </a:endParaRPr>
          </a:p>
          <a:p>
            <a:pPr algn="just"/>
            <a:r>
              <a:rPr lang="es-ES" sz="1800" b="1" dirty="0">
                <a:solidFill>
                  <a:srgbClr val="FF0000"/>
                </a:solidFill>
                <a:latin typeface="+mn-lt"/>
              </a:rPr>
              <a:t>En qué tengo que capacitarme más?</a:t>
            </a:r>
            <a:endParaRPr lang="es-AR" sz="1800" b="1" dirty="0">
              <a:solidFill>
                <a:srgbClr val="FF0000"/>
              </a:solidFill>
              <a:latin typeface="+mn-lt"/>
            </a:endParaRPr>
          </a:p>
          <a:p>
            <a:pPr algn="just"/>
            <a:r>
              <a:rPr lang="es-ES" sz="1800" b="1" dirty="0">
                <a:solidFill>
                  <a:srgbClr val="FF0000"/>
                </a:solidFill>
                <a:latin typeface="+mn-lt"/>
              </a:rPr>
              <a:t>Qué conocimientos son necesarios, para competir mejor?</a:t>
            </a:r>
            <a:endParaRPr lang="es-AR" sz="1800" b="1" dirty="0">
              <a:solidFill>
                <a:srgbClr val="FF0000"/>
              </a:solidFill>
              <a:latin typeface="+mn-lt"/>
            </a:endParaRPr>
          </a:p>
          <a:p>
            <a:pPr algn="just"/>
            <a:endParaRPr lang="es-ES" sz="1800" dirty="0">
              <a:latin typeface="+mn-lt"/>
            </a:endParaRPr>
          </a:p>
          <a:p>
            <a:pPr algn="just"/>
            <a:r>
              <a:rPr lang="es-ES" sz="1800" dirty="0">
                <a:latin typeface="+mn-lt"/>
              </a:rPr>
              <a:t>Estas y otras tantas preguntas, nos posicionan respecto al análisis FODA. Ahora nos resta planear y posicionarnos hacia donde queremos ir</a:t>
            </a:r>
            <a:endParaRPr kumimoji="0" lang="es-ES" sz="1800" b="0" i="0" u="none" strike="noStrike" cap="none" normalizeH="0" baseline="0" dirty="0">
              <a:ln>
                <a:noFill/>
              </a:ln>
              <a:solidFill>
                <a:schemeClr val="tx1"/>
              </a:solidFill>
              <a:effectLst/>
              <a:latin typeface="+mn-l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atin typeface="Arial" pitchFamily="34" charset="0"/>
                <a:cs typeface="Arial" pitchFamily="34" charset="0"/>
              </a:rPr>
              <a:t>Recursos de una empresa</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1259632" y="1893600"/>
            <a:ext cx="6821760" cy="4800600"/>
          </a:xfrm>
        </p:spPr>
        <p:txBody>
          <a:bodyPr/>
          <a:lstStyle/>
          <a:p>
            <a:pPr marL="0" indent="0">
              <a:buNone/>
            </a:pPr>
            <a:r>
              <a:rPr lang="es-ES" dirty="0">
                <a:latin typeface="Arial" pitchFamily="34" charset="0"/>
                <a:cs typeface="Arial" pitchFamily="34" charset="0"/>
              </a:rPr>
              <a:t>− Recursos Humanos.</a:t>
            </a:r>
            <a:br>
              <a:rPr lang="es-MX" dirty="0">
                <a:latin typeface="Arial" pitchFamily="34" charset="0"/>
                <a:cs typeface="Arial" pitchFamily="34" charset="0"/>
              </a:rPr>
            </a:br>
            <a:r>
              <a:rPr lang="es-ES" dirty="0">
                <a:latin typeface="Arial" pitchFamily="34" charset="0"/>
                <a:cs typeface="Arial" pitchFamily="34" charset="0"/>
              </a:rPr>
              <a:t>− Recursos Financieros.</a:t>
            </a:r>
            <a:br>
              <a:rPr lang="es-MX" dirty="0">
                <a:latin typeface="Arial" pitchFamily="34" charset="0"/>
                <a:cs typeface="Arial" pitchFamily="34" charset="0"/>
              </a:rPr>
            </a:br>
            <a:r>
              <a:rPr lang="es-ES" dirty="0">
                <a:latin typeface="Arial" pitchFamily="34" charset="0"/>
                <a:cs typeface="Arial" pitchFamily="34" charset="0"/>
              </a:rPr>
              <a:t>− Recursos Materiales.</a:t>
            </a:r>
            <a:br>
              <a:rPr lang="es-MX" dirty="0">
                <a:latin typeface="Arial" pitchFamily="34" charset="0"/>
                <a:cs typeface="Arial" pitchFamily="34" charset="0"/>
              </a:rPr>
            </a:br>
            <a:r>
              <a:rPr lang="es-ES" dirty="0">
                <a:latin typeface="Arial" pitchFamily="34" charset="0"/>
                <a:cs typeface="Arial" pitchFamily="34" charset="0"/>
              </a:rPr>
              <a:t>− Recursos Mercadológicos.</a:t>
            </a:r>
            <a:br>
              <a:rPr lang="es-MX" dirty="0">
                <a:latin typeface="Arial" pitchFamily="34" charset="0"/>
                <a:cs typeface="Arial" pitchFamily="34" charset="0"/>
              </a:rPr>
            </a:br>
            <a:r>
              <a:rPr lang="es-ES" dirty="0">
                <a:latin typeface="Arial" pitchFamily="34" charset="0"/>
                <a:cs typeface="Arial" pitchFamily="34" charset="0"/>
              </a:rPr>
              <a:t>− Recursos Tecnológicos.</a:t>
            </a:r>
            <a:endParaRPr lang="es-MX" dirty="0">
              <a:latin typeface="Arial" pitchFamily="34" charset="0"/>
              <a:cs typeface="Arial" pitchFamily="34" charset="0"/>
            </a:endParaRPr>
          </a:p>
        </p:txBody>
      </p:sp>
      <p:pic>
        <p:nvPicPr>
          <p:cNvPr id="2050" name="Picture 2" descr="https://encrypted-tbn2.gstatic.com/images?q=tbn:ANd9GcRSlC2Z6NMFjPFQUVfasuoJ70t-PjKAs7fEvVYVgJVwRf7J02v_DE5hhe3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30400"/>
            <a:ext cx="2171094"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WFhUXGBgZGRcXGB0cHxwcGxgeGBsXHB0ZHCghGhwlHBgYITEhJSkrLi4uGB8zODMsNygtLisBCgoKDg0OGxAQGzAkICQ0LC4tLzQvLC8wNDIvLzAsLC8uLDQsLC8sNCwvLCwsLDQtLDQsLCwsLCwsLCwsLCwsLP/AABEIAKgBDgMBEQACEQEDEQH/xAAcAAABBQEBAQAAAAAAAAAAAAAAAwQFBgcIAgH/xABFEAACAQIDBQUGAwQIBQUBAAABAgMAEQQSIQUGMUFRBxNhcYEiMkKRobEUUsEjYnKCCDNTkqKy0fAVFmPh8SREc8LSQ//EABsBAQADAQEBAQAAAAAAAAAAAAACAwQFAQYH/8QAPREAAgECBAMECAUCBAcAAAAAAAECAxEEEiExQVFhBRNxgSIykaGxwdHwFDNCUuEVIwYkgvFDU3KSosLi/9oADAMBAAIRAxEAPwDcaAKAKAKAKAKAKAQxWMjjF5HRB+8wH3qUYSlsrkZTjHd2IiffHBJxxCH+G5+wq9YSs/0lEsZQX6kIf894H+1/wt/pUvwNbkQ/H0P3DrDb2YN+GIj9Tb71CWFrR3iyyOLoy2kiXhnVxdGDDqpBHzFUNNaMvUk9UKV4ehQBQBQBQBQFT7Qt5WwkOWIgTP7pIvlF9WtzoB1uXtibExEzKAykDMOBuL28wCL+dAWKgCgCgGuM2jFELySIg/eYCoynGO7LqWHq1XanFvwQ32VtyDElhE4YqbEcD52OtvGowqxnsy3E4GvhknUjZMkqsMgUAUAUAUAUAw2ttqDCqGxEqRA8M7AX8utAJbK3hwuJ0gnjkPRWF/lx5UBKUAUAUAUAUAUBU94d/MPh7qn7aTop9kHxb/S9baOBqVNXojDXx9OnotWUyTejaGObJACv7sItbzc8PmK3rDYeirz9/wBDnvFYiu8sPd9R/gOzWaQ5sTMFJ4ge23qxNvvVc+0YR0hH5FkOzJy1qS+ZYMJ2c4NPe7yT+JrfRQKyy7QrPayNcezaK3uyTj3PwS/+3T1ufuapeLrP9RcsHQX6UfJdzcE3/t0HlcfY16sZWX6g8HQf6UMG3Aw6nNC80DdY3/1vVn4+o1aaT8UVf0+mneDcfBi4g2hh/dkjxaD4XHdv6MLg+tRzYepunH3ollxFPZqXuY/2ZvBHK3dsGhm/spRZvNeTjxFV1KEorMtVzRbTxEZPK9Hyf3qS9UF4UAUB5kkCi5IA8aAom392/wAXL3wZi491W90jl6Dj6UBctl4BYIljXlxPU8z86Ad0AUBWN/dr9zhmRS4eSygqpNgzWOo0Bte1+dZ8TUywtzOx2LhO+xCk7Wjrq1wV9viZniMT3TTSRxsrxlcssrmRlHAIBYrfjxOl65zeVtpariz7GFLvYwhOV4yveMVZPrwdjxFjcRhxFiFYuZXch+RYGzC1uvzudKKU4WkuJKVDD4jPQkrKKSt0tp9+817dfbq4yESAZXHsyIeKsOI8uYrqUaqqRufB9o4GWDrOD1W6fNExVpgCgCgCgGm1seuHhkmbVY1LEeXKgOaO0/fH/ik0LiJ4lSMgK5FzmN8wty0tQETutC/f5kNjGjvr4Cw1GoNyLGgOscACIkzG5yrcnrbWgF6AKAKA5u7X+0HEzYuTDQyNFBEchCEqXYcSxGtr6AUBnuE23iIgRHPKoPFQ7WPmL2NShJxd0RnBTWV7G4dlu6X43DJisVorE5Y10zAG2ZjyB6CuhLtGeSyWvM50ezIZ7t6cEaBtDePBYFe7BUEf/wA4gCfW3A+dZY0K9Z3s31ZoniaFBZfciJG39o4rXDYXukPB5TYnx1t9K9lhIR/Mq26RV/e/oUrEYip+XCy5s+ru7tGTWXFIvgAW/UCqXQwfFSl4yZJUcTL1ppeQ3xeyVh/rdowhr2syJe/rIDVbw+Cf/C97Jfhqn7/d/J42YY5WyRYqCRvyqzRt6auD8qongMJL1c0fB3JKjUXFP3fUm1wuLj9128m9r666fKs8sLiKf5VTN4k0poWi3heM5cRGVP5h97c/Q1XHHzg8teNiSqNaSRJukGLjsQsi+PEH7qa6dDEJ+lTkSlGFRWeo1jWXDcS00HjrIny/rF/xedaG41Oj9z+nwIJSp9V719fiSsMyuoZSGUi4I1BFUtNOzLk01dCleHpz32z74NicQcLE37GMgGx95xxN+nL0oBfsb3wmixC4OTPNFKcqkm5ja2p11yED0oDY9r704XDXEkq5h8Cm7fIcPWqp1oQ3ZvwvZmKxOtODtz4FXn7Q+80hADHgAMzeZJIRfmfrWZ4u+kTtQ/w9k1qvT2L5tlb3h3jxLi6lwtuPeX/yBVA+fnWerWmzsYHs7Cwdna/h9bv4EBLNnjC3TMT7TvKS2h8dAPKqG7q3zOpGGSblrbglFJffiONj7OMsM4YyjImeNQDkYg3IJ4dbVKEM0Xfy5FWKxKpVabiou7tJ6Zlc0vdnYSS7LhicakFwejEm3pyPUV0KVJSopM+P7Qx06Xac6kXpovLQpWxpZtm4pnZSFDZZU5FfzKTxsNR1FZKblRnd+Z9Fi4Ue0sMoRetrxfXk/HZmxYadZEV0IZWAII5g11U01dHwFSnKnJwkrNCtekAoAoCpdqWL7vZ0vViq/NhQHNW3pc09uSqiD0UX+pNAWHs/w2eR/FoI/wC/ML/RTQHUAFqA+0AUA12nj0gjaWQ2VRc/oB1JqdOEpyUY7kKlSNOLlLZHIW+0ufHTyWsJHLgE30bWp16XdTykKFZVYKZB1SXHQ/ZRg8XitmQx98IsOpcZo/6xvaN1v8AF7VqpzpU4p2zS9yMlSFWrJq+WPvf0NC2RuthcN/VxAt+dvabzueHpUKuJq1PWZOlhaVL1UTVUGggt8p5kw5MIbj7RQXYLY3It42F7G170BA7j7GwEiZxlmmOr95qVvyAPEDhm1vQC238OkmLhw8EUavGRI7hQMvHKNBwtdj1sBz0AutAJYnDrIuV1DDxqE6cZq0lc8aT3KxtDY0mHPe4djYcRzH/6FcmthJ0H3lF6fftKJQcdYknsTbom9l7LJ9D5ePhWrCY1VfRlo/iThUzaMcyR9yxdD7LG7p483Xoeo5+fHp5sytL2nuXK7x9hWO07fBcHg3yE97ICieBI1b0FVlhzhPHZFlLqxkznKDdlymxLjle+nWgLXuns+aNTKD3NxbO5toeOXmSdNBWLE1JXyxdlxZ9R2LgqGXva0c8n6sd/N8vMm8Ju5LOw7tWI+J3BUX8L6tWOOHlN6e0+ir9sUMNF940nwind+fBF43d3CW15pSNbZY1C382YE/K1a4YO3rP2HzuK/wASOelKHnJ39ysi3YbdXCpb9lntwMhLkeWYm1aFQguBx6nauKn+q3gkvgPl2VADcQxg9cg/0qfdx5Gd4qu1ZzftY7Ci1radKmUXd7nyOMKAFAAHACvLWEpOTu9yH3h2IJ1JABbLlIPB1/KehHENyPhVVWnmRvwONdCSTel79U+f1XFFP3X2odn4j8HKT3LvaPP7yMeTcsp6jTnWWjPupZHtwO/2jhV2hQ/FU/XivSts1043XU0qugfIBQBQGYdueOywQRD45LnyUGgOf2fM5J5kmgNK7I8Jmki/exI+UcTN97UB0LQBQBQGM9oe8/4iUorWgiJ1vozDi56jkP8AvXcwlBUYZ5bv3HAxmIdaeSGy97MS25jhNKXA04DyHOuXiayq1HJHXwtF0qai9xtg8G8rBI1ZmJAsoJ4m3Ks5oOxt1tipg8LFCiKmVRmyi12t7TeZNAS1AFAFAUveTArBjMJNEMjSSBHtoDdluSOuUsP/ABQDnabfhtpRSn+rxK90x6SL7nzBA/loCyYrGRxDNJIiDq7BR8yaATTaMbKGRg6sLgrqCOoPAigEZNo9B86AiThkzFsoBJvp18OlULDUlLMo6kckb3se5JbAknhqTV5I597Qd4TjcWcp/ZR+ynTTi3rQDfc7d58diQirdVszE8AB7oPrqa8le2hZRUHNd56vHn5G7bH3ThiId/2sn5n4L4KvACqYYeKeaWrOlie16tSHdUlkhyXHxfEsKgDoKvOSelcdaAkZZlVczMFUakkgAeprxtLclGEpu0VdlR2x2hQRMEhVsQxNvY4dNDb2tdNKyzxcYu0dTu4X/D1erFyqtQXXf2cPMr//ADtiMVIIow6F2CKYwBa+l2Zr8PADnVH4mc3ZHV/omHwsHUqNOyu7v4JW3NNwsRRFUsWIABY8SepropWVj46pNSm5JWvwEcftBIQM51PuqNWbwAGpryU1Hcso4edZ+itFu+C8WVDbOOfFrlZUjha6A5RJI5/LFyzeIuBY61kqSdRW2Xv8jvYShDCSzRblNa72iusunR2b5Fu2PE6QRrJq4QA31Og59TWqCaikzhYqcJ1pShs27DypmcKAwzt8xv8A6mFOSRs3q2lAZDCKA2rsYwmuGPRcRKfVhGPuaA2egCgKN2u73/8ADsEchHfTXSMeFvab0B+ZFWU2k8z4FdROSyricyY/a0s2jtp+UaCp1cTUq+syujhaVL1UMKoNBN7obzzbOxAxEFiQLMrXysp4g2P15UB1fuhvCm0MJHiY9A41X8rDRl9DQEzQHwmgKjvh2i4TZziOYu0hUMFRb6EkcTpyNAZvt7taGLGaGDJ+HIlUu18xBtYgWsOfGgKlje0/G4qRO/de6DAlFXKPO/HS9AVreGaUzOJJXl19lnYklTqCb+FAbp2Q7T77ZkYJ9qJmiP8ALZl/wstAXO9AGlAUHta3n/Dwfh4zaSYG/UJwJ9aAxVE4AAkm2g5k8F9TQHQfZ1u1+CwoBH7WT25D4kaL5AUBbAhoD0IqAhNs7wLE/cwr32IPCNeXixHuiqKldReWOr5HWwXZcq0O+rPJT/c+PhzHGzd22nyy49zK44QjSJLfu/EfE1GNFy9Ko79OBZV7ThRTpYKOVfufrPz4eRQt/cQ34pnW8YRlSK3sghPeZf5idaw4lvPfbkfU9i04/hlCXpXTcuO+1/I89npllx0FySkeewPAAKdAB/EKYXNKouh7253VLBVLbyt8f4NS25t5ICIwymVhcKTwH5iBqfADU10qlVR04nxeDwE66ztPIuPyXDxvoiBwWz8TiWLMpjQ8Xl999bn9mLZE6JcfvXqiMJz1enj9Dp1cRhcMssXma4R2X+ri+b/7bFowGyki11Z7Wztxt0FtFHgABWmNNROLWxU6umy5L71fVj+pmYKAKA507bsTmxjj94AeSqAfrf5UBnUXAmgOhuyXCZSR/Z4aFfJnLSt/mA9KA0qgCgOZu3za5m2l3fwQIEHmdW+th6VOcXFK/iQhJSbt4Ga1AmFAFAbt/Rt2uSuJwpPArKv8wysPL2VPrQG1vwoCJfGDoaAxDt5wZM0U9tCuT/fkf81AZ1sYX74f9CQ/K1qAjqAlp17+ASfHFZX8VJ9lvMaj/wAUBovYJjfaxMB5hJFHldW+hHyoDYxHQDfaeLTDxPLIbKgJP+lAc2bwbXbGYiSd+Z0HQfCtATe7OyTFImIlykoFlWM87/EbHkOVZ61dQWm52OzuyamIn/cTUefXgjftlY1Z0zLoeaniOnoeIPOrYTU1cwYrCyoTyvbg/v3j8LUzMV3eja7qy4XDa4iXn/ZqdC56VmrVXfJDd+47PZmCpyi8Vify4/8Ak+Q+3e2AmFTT25G1eQ8WPPXkKnSoqmuvMzY/tGpi566RW0Vsifwp0I8auOeZj2jiSfFKkUcjmMZcqxsQb2YnNa1r2HpXNxV5Tslsfbdg93QwrnUklm1u2uGm3hqL7mbFx0QIESxG7hXkF8ofLdrA+0fYAA0r2hTqx4WK+1sbgKru5uS0ulxtey203d2XPYu7MWHYyEtLO2rTSasfLko8q106MYO+75nz2L7Tq4iKpr0YLaK2/km6uOcFAFAFAFAZN2mbp4VsVFIyuzyZsylzlso5Dlc+NARabhYKaNR3RjY/FGxB49DcGgNA7PNhnDRykyGXO+jMAGyqMoBtoeHEUBbaA8TyhFZjwUEnyAvXqV3Y8bsrnH+++PM2JZjx1J82OY/etmOa7xRXBWMWAT7vO/1O5X6xG4KAKAvnYrtn8NtSIE2Wa8R8293/ABW+dAdT0BXplszDxNAVLtR2Ys+zZ7+9GveKfFeXrwoDFdytkvLiUjaOTu5bxsyi2UPoW9qw040BZtpdkGJScpEe8iOqvw/lbgAR560BdML2WRfgUw7G0hfPI4JF/wB3TiAAB8zzoCf3S3Fw+AYvFcsVyk25etyeHWgLUEoDGe2jejO4wcR9lbGS3NuS+lAVfcfdKTHvIE0WFcxPJn+FPW1QnfK8u5fhXTVeDq+rdX8CTfESRsM2jJdSOBGuq+VcNyknrwP1SNKlUj6OqlZ9OjLZubtoqETOveL/AFZJtmW92gfoeJQngT00rXh6trK+vD6fQ4Ha+BUnKeV5X63R8Jr/ANlx8dTTYMajRd6D7OUsb8rcQfEWNdJTTjmPiZ4ecKvdPe9vbsQW5WELq+MfWTEEkX+GMGygdNNaow8bp1Hu/gdXtmsoSjhIerTVvGXFlntWk4gpBx8xQDmgCgCgGbbRXWwZrX90X4cbdfS9Wd3zaRV3q4JscYedXUMpuDzqEouLsycZKSuhSvCQUAUBkXarvJDBjo0kLXWG/srf32I5fwmgPOx98ME5VRLlPAZ1KjQX4kWoDUNgrbDx87i9x46/rQD+gIneybJg8Q3/AE2+ot+tXYZXqxXUoxLtRk+hyFt6MrPJf81/Q8Klik1WlcjhGnRjYj6zmkKAKAe7ElyYmBvyyxn5ODQHa1AQm0FtIfGxoBtNArqUcZlbQg86A+4TAxx+5Gi+SgUA8UUB7AoD0BQEBvxvAuBwjyE2cgrGOrW0PpxoDm2MSTyX1eSRrKOJLGgOlNyd3k2fg1jt7ds8rdWtc/Lh6UBXd/NhLKoxsC5iv9YoHG3xEdRz8LVgxdC/px8z6z/D/ajX+Vqy0fqvl08ypSQRSr3uV0JF2jHBjwLxnhobXU9axtRkr/fkfRxqVqUu6unwT5cbS8Vsx/sHaWIXD4nCojOHB11umaysTyF+nPWraMp5ZU0r3MfaGHwvfUsXUko5beDtqjUd283cKCLAWVfIAD73rqRVkkfA15upUlN8WyUtUioAbEHxoB1QEedsR5iq5nKmzFFJAI4i/M+AvVqoy3eniyt1F4nnamIzYdzGb3UgW8uHga8UHGaUg5ZoNxFsDlMMfCxRbfKlRPOzyk13cfAbbNOWaVeTBZLeJurW88oPmaPWCfLQR0qNc9SVqstCgCgOXu17F97tjEfuGOP+6gv9SaAh4Y7xgc3LW9SEH60B1dsjDCKCKMaBURfkoFAO6AhN9R/6HEf/ABmtGF/Oj4mfF/kS8DmTfPBXCygcNG8uR/31rf2jSulNeZz+za1m6b8ipVyDsBQBQHpGIII4jUUB2BuDt38dgIJyQWZQHt+ddG+tAPNrr7SnqPt/5oBmtALLQCyigFAKA+SyBFLMbKoJJ6AC5NAc7dou9B2liQI9IE9lb8LX1kPhz9KAtvYzukGdsbIPYQlYL6Xtxkt9BQGxsoIseBoCEwkbQy92QTG/C/PTj8uNAnbVDaTcuC7hWkSNzdo1IA1420uARoRWZ4aOttuR2Y9uV7RcknJbSe/S/OwpidkJDGkOHjyqTc25kcMx5nxNXQpxgrRRzsTi62Jnnqyu/vbkTuGhCIFHIVMzilAeX4GgIbeHbSgiBZMhYAyMASyqfhQKCS7crDQXPStWHouXptXXDq/ouPsKK1RL0b2HGCxQdMuFVe6T2cxvxHEBdDpzJ51mqubm77mynClCCcr67JcuojsjFiRp1PHMp04EABWZTz1Bv0N6lKUrRjLdfDgQdKKvOm7xengxtuzEJs4f2u5yxoDwAA425knifCtVeTik4/q1ZzqEYzk1JXy6IVwmIEWLKMQqd2SLngDqRc8gVa3hVM2nRc3w3LYJquoLitPvyJFsbNLrAgCf2knP+FdDbxNqwZqlT1NFzf0+p0csIetq+S+o4wOLYt3clswGYMugYXtwPAg8RXtOcszhPdceaPKkI2U4bfAes1gT0q8pOQt4MX32NxEv5pZD8jb9KAnN28H3mLwkPV4gR694foKA6iFAFAMNvYfvMNMn5o3A88pt9asoyy1IvqVVo5qcl0Oad558uHb96w+ddvHSy0X1OFgIZqy6alBrgH0QUAUAUBuX9HHb39fg2PSWMfRwP8JoDY9rJdQehoCNWgFkoBZKAUFAZt2yb09zD+EjPtyj2yOSdP5tfSgMq3c2VJiZUw8fvSkBtPdQHU38r+OlAdG7JOHwsS4dGssQC63PDjrzoCThxCv7rA+RoCM2jtJs/dxC7dbc+gv96ATXA4m1+9semY0AJj5YWCzC68Mw+9+dASeKxqRqGY6HhbW9AR3/ABpnNo4yfP8A7UBLoSQLixtqKAiZUihkaUxku4AL9LWAGugJ6+AqrE4urSppKN4rUqahGWZ8ePD+Cu7L2yhzRo5j7xmQlQWayyOWYBQbsQQt/Wq6GPhlUJQlda7c+HP3HQxGEq1KrdP9sddraddPAsELR99CsVsgjlQAaW91rEHUHS+vWrO/jUqb68SKpSp0pRa5Mj9mY0YfFYkNqGsVUDnx9PfrVia8I0IX3OdhqE5YidtvtkZjnM2KjeWwjzZSo0IHyuTdvPXgKz0cJVxEW6rst1H72+PgMT2pQw0l3UW+EpWbS8+PloXtsVFFGtj7NgEC3YnoAOJNeSlGmrP2GqF6vpR1vrcR2ZA5ZpZBlLaKnHKt762+Inpw0qNOMsznLjw5InOSsoRPu8eK7rC4iQ/BFI3yUmrio5CwYLHXifuT/rQGldl+G7zbEXSMSv8A3U7tfqb+lAdCUAUAUByv2qYY4ec4e1gruR/D8P0NdLG1s9OHXU5mBo5Ks+mhRK5p0woAoAoDWOw/A91tWMHMHOGkZgRoLlcpU/ECKA6C2iPYPpQEStAKrQCy0Az27tZMJA80h9lFJt1PICgOaNrbRkxU0k8tyWNz0HRfLlQG0dkG6/4eD8TKv7Wbhfiqch68aAvc+z43N2QX6i4P0oBsuzFiJkUt7IY29KAb7txXDueJNv1P3FASpxiWJzrYGx159KAQx4WWFiCCLEg+IoBvsYCSEBwDYkC/+/GgJKONVFlAA8BQHq9ARO3oHeCRYzZiLX04X148NL61ODpqX9z1eJVWV6bRWtz2iw0mKEhU5LLdVuSSzH2QNSTpWWhPvJtZr8m31Ov3TnhaUI8lfySSfsA46RtoJlURZlYC9mI9lhc2NibAaAnzqFSVGVdRpu7W7+Xn15FsYQhhZfqt5cvMThZ/xgQ3LG0bOouTcXzrc+ybfLXpXQw9Cn3Tq7u7tfhZ216/aPn+1qzhXp0aT9Ga4brV3T5abdNdyR3wniTu1jOsRDADUC2ttOJuAfTWsn49U5uEPSlLReP3/JfUwkFSUqryQj8BxsjZs7kTOoGpZM1zYE3ByqdBe5tfnwqudGbq5nurb87alOHrVu6yQioxu997NtrThp5lpws5OjWvxuOBHUX4eVWxk75XuThN5sslqVTtgxndbJxOti4VB/MwH2vVhac27GS8ifxX+Wv6UBrfYThM2JxMx+FFUHxZix+woDaqAKAKAx7ts3USWWLEEH2lKMQeY1F/MX/u10MJShWi4S3WxzsZVqUJKcNnuZPvJsmGKAFEs2YDNc8LG4Nz5fKp43DQpwUoIhgcVOpNxmyq1zDqBQFo7Nt348fj48PLmyMHJymx0UkfW1AdP7A3Ww+Eysi3kWJIu8bVsiXsPDjrbjQEti1ujeVAQy0AstAKrQGKdsO9HfzDCxn9nEfbtzfpx4DTlxoCI7Ot1zjcUoYfsYrNL4m9wnrbh50B0QigAAaAaAUB7FAJ4iVQDnIAOmvjQENsqTupTGT7JOh+x9eFAI7QwS9+qDg9ifC5N/saAdbTlWKMQx8W0t4E/rQDrZxVFEeYZhxF+ZoB5moD5moDydaNXBmEMCwbSnEtsuhB1twuCVBsQAeenhXNsqUu6UMyeiW7NuMrujgqLg1GLdnouv0Hu09tQJPhnS90JXKAQGuw59LMTWtUVDJay5pWuvGxDDYrPhsQ7ba8bPR2sJSxTS+1HmeVnLZgcoWwNlHIErw1v5VbWbrWUbQg9LtvXqkt1fnZeJzcFhpwj3tRek9bNel87X57pacBs7NlCLHI7sLNcgD+HKuthxIrRguzqdB5pT157LyZjrN4+plzt5d0laK82/ndssGF2xi0RbQmwOXvHc8h0JselhUXh8NeUpVXe/2rbaHTpRpU4WlO9tLiuBl2pKTIEjjB0W9uBIubXPG16uhLBStJXf35E49xJ51cq3bmJo8HEsuIZ+8kHsZVC3UFr3C3+tVTqRasope36hyT2Rkmxxa7flRj6nQfeqiJu/YVgsuCkk5ySsPRAF+96A0mgCgCgI7b+ylxUDwt8Q0PRhwPzq2jVdKakiqtSVWDgznTe3BMsU0cgs6cR0Kmu1irToNrxOFhL08Qk99jOK4B9EFAaf8A0e8Jn2kz/wBnEx+ZAoDpSgPEw9k+R+1AQi0AqpoBntvaAghZzxtYeZoDF8buuJA00ZYSO4SJPe7yUn2hduQHE+NAa7uPu4uAwqxaZ29qRurEfYcKAsN6ATxKllIVspPA9KAjY9igm7uW/wB9TQH3bOHARWXQpYDy6fOgGU+PBlEoX3VtYkcddfrQDzY8Nx3rasxOp5UB62hs4OSwNm+hP6UAlgsY6sI5ePI/74+dASeagPSGgKNv5st2xMUiAEMhBubWZbe14nL/AJRUHDNdRdm0/Pp5nuMqUv6dU73eLi4+LdrdPHhcgdt4K0Ecue/7QAL4kgG99RpYjwquMYNqcEvRazWXt9q9rKuzsbUr5u8ss0WrXa2T0S/c93wtsTku13WEQuoTLzUj2j72YjQhs1rcia8rOVeq5v8AJWv/AM/6eKWpTj60qVOHdyvKasuny14e1kfh9sJGy692rAAvYlr3J058dDbpU40/x1HIlbK7q99rcHwfutpctp9lYmlRyRstbuV99PaunTiTp3lwirZRK7DQyFfc6qgJsD0t6mtMezK+VJWv1exZTwOW3MkI99AAqx4aZhl0vb9LkmtEMBGEVFzRo7lcWZf257XkmOESSLuvZaQLmudTlFxYWPHSqKsYRlaLuVSSTsiiYIWjc/wL9c36CqiJ0l2XYTutl4VeZVnPm7s//wBqAtVAFAFAFAZn20bs95hZcVGPbRD3g/Mo+LzH28q10sRlpypvZ7GOths1WNSO63OaKyGwKA2X+jdgicRiZfhVFTzLEnTyA+ory6vYG/V6D4w0oCBFAKA0BQu0fHlnSBGsban8t+LnyH1oB9uTshm7ueUEJEgTDo3EA+9K37zE8eNAXbNQBmoAzUAZqAi9uhiosLgXJPSgIMLfh9KAs+E0RRw0FAK5qA8k0AZqAUhNARu9eHZsOWQAvGQ4B4EcGB/lJ+VVVoOUNPdv1t1a0Pf7bi41XaL4724ptaXSer6XKDJs/EOys6MubVibHRCGsAD4a+F+NYa0614qgvR4R01535+bPKGGoYNylWqRlJqSja+js9btK3ottdbExsv8KwdsQueQ6Lm1Fhre590foPGtM+1IYeDvNuV9UufJLbTa/M53Z+GlTlKSTs0squ3pts+LtfomhxhtgYaSQK8MYSSxQr15HMNRrp8utY6FfEylF15ySleyzc9l8juU6lVQunqt0x3NulLhzfCS5Nb5W90+ZAtc9SvrXQcJr1ZGlY6lV0xEL9Vv9+ZJbK2tiMt5IVksSr90csisPeBR9DbTVWNwbgV7GUraoqrYeipWjK3FX2ae1mvmlYxLtn2ouI2n7N8qRotmBBB1ZgQdQdasTvqYpwcHlZW4kvGiji7n9FH3r0idXbHw3dQRRj4UVfkooB5QBQBQBQEDv4t9nYsf9CT/ACmgOOqAKA6R7Ddmw/8ADFsw71neRspsyk+yvj7qjwqNbD3Scl4P+StShNtJ6o0Hv5YvfXvF/Og9ofxLz8x8qz56tP1lmXNb+a+h7drfUcYfHxv7ri/TgfkdathWpz2Z6pJkVILE+Zq0kfHewJPIE/KgKRsnd98RiXnxA/Zkj2T8ViSF/h1uevCgL4NOFAfc1AGagPmagDNQHkm9AIrCie0AB4143bc8lJRV3ohQv40ug5Jatnx3AFzoKNpas8nOMFeTshF8Yo5/Fl01sfHpUHVivgZ542jDjxy6a69eQQ4oMSBxHH52pCqpNrkKGLhWm4Ldb+2w7gNWGoc2uCDwItRO2x5KKkmnxKkYAZWjZbuvAWsrC2uYngLa6dDWF5o03WjaTTaas9OevDy95zoqMsX3NXVK2RcL2tfrtx5ETj9nRrNcIJEBs2hCBhxVG4kgHiOHpaq1hFhZwlV9WftV+PPr11O7GVfJeE7SWvO65NcbrT2Dn/lwAGXDPIhAuYm1/eFiPK99eFW4nAyUGk72bs1x+j/3NX9RjVjFySafH6+HIm8Bt3EmP20Rl4d4QQL8ycl7DnqBepYetKdNN78SmeHot6N+Gn8E9saJO70dZCxLMwtqT9tLD0rRBWRnxE3KVmrJKyXRHMe/2I7zauLa9wJCAT0VQv6VMoHO7WE7zGYKLq8d/Vs5+lAdS0AUAUAUAUBFb14fvMFiUHxQyD/CaA4xoBTDwl3VF95iFHmTYUBsD7MxOzmQEPEygBXU6G3RhofKvoqLpVaaitUfNVlVpVHJ6PmXTYnaWQAuKjzfvx2v5lT+hrHV7N4035M20e03tUXmi34XaGCxgBVo3PQ6MPnZhXJxGB/5kPP+Towq0quzTPMseUlRwGgrxKysi8TmiDjK2oPEV6BQGgPt6A8s4HE2868bS3IynGHrOwhJjVDhNST05edVutFTUOJkqY6nCvGhq5Plw8RvjNqBTZRmI4+FVVcSou0dTJjO14UZZKazNb8kAx5L2t7JFwdb8PHxoq7crcBHtGUq1kvQaunrf7voR8uMltqx6jS3hyrNKtUtucarjsWoq83zWlvvrfQVQERlmJYScb8uhvxqauqeaWqZpgpRwzqVW5Rqb34cnff706ozOZBe59hbkctOY8/0quTdRb7Iy1qk8VDMpP0I3a4acV4/LwFP2j6lSwIsengfTjpU/wC5LVq5d/m6+ri5Jqz5dH5buwS4KWxuAeGt/wAvTxNJUKuun2j2r2fjGpXSe3H9u1lzY9wELK2oOqgm/wCbnWijCUXrxXvOp2fQq0ql5J2lFN/9XEkoTrWk647Q0BR9+fxBnCRqzLlD3S4IUGzLceI48QGtY1twtOLWeb02s9n4/Q0U8Jh6yUpO043yt7X4f7DzZmOTHQmOMRxd3oY7arl4ZTexHK9YsfhK801Np5uOpZUhLDSz1Hfm+HXwJDc9czSC4ZYxkv8AmObNfyHC/W9KbcKaoz9eO/VW0fnt5GKmlkc4+rJtx6c/fdroSqIFxIH51INtNU91tP3Tb+UVml6FZNfqTXs1Ll6VN34fM943ZMXtSMBcAksPZJAHMra/rV7imI16kVa+ntOTp3zzSsPidrerG1SK27u7L92Y4USbZi6RB2/ux5B/moeHRFAFAFAFAFAN9oi8Un8Df5TQHElAW/sn2X+I2phlIBVW7xgeia/e1AdX4nDJIpWRVdTxVgCPka9jJxd0yMoqStJXKjtbs5w0lzEWhbw9pf7p/Qit1PtCpH1tTDV7OpS9XQqmN7OcWhuhjkHUNlPyb/WtsO0KT3ujDPs2sn6NmXDYsDxwRpKCHVQGBNzfzrk4hqVSTjsdjDqUaUVLcVxs2XL51jrTy2M2Or91lvzGuMxzfDbLwB5nrbyNUVa8/wBOxz8Z2jWTvStl2T4vnbwZ4ixRTMGYsbC1+vOoxquF1J3KqWMnh3OFSTk9LX58Ru+GOZUY3uMxPHl41W6bzKLfUyVMJU72FGcr31b34fe/wPuBms+Zr2CkXJ6cvlXtGdpZpcj3A4jJW72peyTV2+XDlt9RRdnM5Y8AeF/+3KpLDym29uRdHsurXlOb9FPa/wB7C8uziIwq6tcXNWSwzUMsdzVV7KlHDqnT1ldXex7xGz82QX0AIPrzHrUp4fNZF2I7MdTu0nok0/PivMcphVCBDqPGrVSjkyPY2wwdNUFQlqke44FUWCgX46cfPrUo04xVkiynhqNNOMYpJ76b+PMUqZeFAFAfCxGoFyOA6+FeN2VwQ2M29iFlWKOFS3F/eYJpe2YhQT4WqU50VQdSMtXpFaXb221atxNFGknFuppyJLZe8MTXjxH7ORRrm0B0vofhNuR+teUoznC+9m07c07EquFlFZo6orcuxhtCSWSFe6QaCW2rW6gakk8xqBbrXTjUeHilPV8i2FdQjkrJTjydn8eXXysSmAxEkREciFTEoAljsbITpmX40vztcdBxrBXw8azVSMrP70/h+R66cZRzU3o+D+XJ9PY2WjZ0Kn9qHEhYe+LWt0FuArLHD5J5ptuW2vDwXAyVJNeha3Qab643ucBipPywyH1ykD71cVHKeyI7sniw+mtAax2E4XPi8TMfhSw/na/2FAbdQBQBQBQBQDXarWglPSN/8poDiagNc/o+7aw8EuJWdooyyoUd7BuJBUMeWoNqA6FRgQCCCDwIoD1QBQERjx7Z9PtQEfjML3mUXsAbn/SqqtLPYxYzCficqvZJ3Z8kwSnLce7wFHRi7X4Cp2fRqON1pHZH38IucvzP+707qOfPxJfgqXfus1qxTuhfNYXta/hU8sb3tqXdzTz95ZX2v0ARDQWFhw0pljyPVRppJKKsttD3Uiw+0AUAAUAosDH4T8qA9LhXPwmgFV2e3UCgFF2b1b6UAw2ywiyIgLyyEqi3HS5Y9FA41Lu5ShJxdrK/34koxuKbvbOjw+H97NcFndiePE8T7KjXTlakqsa7VSMUr8kr/wAslOTkyq4zZh2lKpjBXD2OaTTM4Hsgr4NbQHTS/Sr8NJYWpVvq/R05O2vutf2GqjXlh115EpgGnwKiOwkhW+p0yDjrYEr63HiK9k41nfZnsu6xGq9GXL7++hOYTCmRxMwCjKQgBvbNYlrjTWwqqTSjlXO5nlKMafdrXW7+QkuH7mdSmgka0ijgSQSJAOAa4sbca9vni77r7sSUnVptS3js+nL6EB204vu9kTi9s5RPm4v9ARVJmOeNlCxv+VGb1tYfU0Bt/YHg8uEmk/PLYeSKB9yaA1GgCgCgCgCgEMdh+8jdL2zqy36XFr0BxzvXsQ4HFzYZnDmJsuYC17gMDa5toaAn9y+z19qRM+HxEQkQ2eKQEEA+6wIvcGx+VAbf2a7nY7AaYjG97GFyrAASq9CGbUeQFAX+gCgI/Gx+16UA3MZoBNhbiRQCRkXqKAVSMngrH0t96AXTAueNh6/6UAuuzhzJ9NKAWXBJ0oD2MOo+EfKgFAKA+0AUAUAUBXtro0c6z2LKqsjqvvBWKkSL1ylbEDWx8LHTQyzhKm3ZuzT8OHmWQs04iUWKbEsFhjPdMf2kkisqkcwqMBmc8L8B48KplglRbk55XyTT199iVsvrFhw2HWNcqAKByFUwgoqyKm77nqSIHz6ipnhGDZrRkmFsl9SoF0J65T7p/hOtWZ7+tqXd7m9dX68RzhcG2YPKwZwLCwsB5C518aOataKEqiy5YKye5mv9IfF5cFDHf35h/hBNVlJjGF0SQ+Cr8zf9KA6O7JcD3Oy8OCLFw0h/nYsPpagLhQBQBQBQBQBQFU3k7O8Bj5e+xEJMlrFlZkv55SLnxoBbdXcXB7Od3wsbKzqFYl2bQG/xHTWgLLQBQBQHwqKAAKAQbBISSVBJoBVIwOAA8hQHugCgCgCgCgCgCgCgCgCgPLoDxFAfQKA+0AUAUAUAjisJHKMsiK46MoYfWgIPGbjbPlvmwsWvGy2+1AT2GgWNFRBlVQFUDkALAUApQBQ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679032"/>
            <a:ext cx="257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58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374073"/>
            <a:ext cx="6552728" cy="914400"/>
          </a:xfrm>
          <a:solidFill>
            <a:schemeClr val="accent1"/>
          </a:solidFill>
        </p:spPr>
        <p:txBody>
          <a:bodyPr>
            <a:normAutofit fontScale="90000"/>
          </a:bodyPr>
          <a:lstStyle/>
          <a:p>
            <a:pPr algn="ctr"/>
            <a:br>
              <a:rPr lang="es-AR" sz="1000"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r>
              <a:rPr lang="es-AR" sz="3600" b="1" u="sng" dirty="0">
                <a:solidFill>
                  <a:schemeClr val="tx1"/>
                </a:solidFill>
                <a:latin typeface="Tekton" pitchFamily="34" charset="0"/>
                <a:cs typeface="Times New Roman" pitchFamily="18" charset="0"/>
              </a:rPr>
              <a:t>Matriz F.O.D.A. (S.W.O.T.)</a:t>
            </a: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grpSp>
        <p:nvGrpSpPr>
          <p:cNvPr id="2" name="Group 37"/>
          <p:cNvGrpSpPr>
            <a:grpSpLocks/>
          </p:cNvGrpSpPr>
          <p:nvPr/>
        </p:nvGrpSpPr>
        <p:grpSpPr bwMode="auto">
          <a:xfrm>
            <a:off x="986828" y="1928459"/>
            <a:ext cx="5980113" cy="1981200"/>
            <a:chOff x="-4" y="860"/>
            <a:chExt cx="3767" cy="1294"/>
          </a:xfrm>
        </p:grpSpPr>
        <p:grpSp>
          <p:nvGrpSpPr>
            <p:cNvPr id="3" name="Group 35"/>
            <p:cNvGrpSpPr>
              <a:grpSpLocks/>
            </p:cNvGrpSpPr>
            <p:nvPr/>
          </p:nvGrpSpPr>
          <p:grpSpPr bwMode="auto">
            <a:xfrm>
              <a:off x="0" y="864"/>
              <a:ext cx="3759" cy="1286"/>
              <a:chOff x="0" y="864"/>
              <a:chExt cx="3759" cy="1286"/>
            </a:xfrm>
          </p:grpSpPr>
          <p:grpSp>
            <p:nvGrpSpPr>
              <p:cNvPr id="4" name="Group 18"/>
              <p:cNvGrpSpPr>
                <a:grpSpLocks/>
              </p:cNvGrpSpPr>
              <p:nvPr/>
            </p:nvGrpSpPr>
            <p:grpSpPr bwMode="auto">
              <a:xfrm>
                <a:off x="0" y="864"/>
                <a:ext cx="1253" cy="442"/>
                <a:chOff x="0" y="864"/>
                <a:chExt cx="1253" cy="442"/>
              </a:xfrm>
            </p:grpSpPr>
            <p:sp>
              <p:nvSpPr>
                <p:cNvPr id="31752" name="Rectangle 8"/>
                <p:cNvSpPr>
                  <a:spLocks noChangeArrowheads="1"/>
                </p:cNvSpPr>
                <p:nvPr/>
              </p:nvSpPr>
              <p:spPr bwMode="auto">
                <a:xfrm>
                  <a:off x="28" y="864"/>
                  <a:ext cx="1197" cy="442"/>
                </a:xfrm>
                <a:prstGeom prst="rect">
                  <a:avLst/>
                </a:prstGeom>
                <a:noFill/>
                <a:ln w="12700" cap="sq">
                  <a:noFill/>
                  <a:miter lim="800000"/>
                  <a:headEnd type="none" w="sm" len="sm"/>
                  <a:tailEnd type="none" w="sm" len="sm"/>
                </a:ln>
                <a:effectLst/>
              </p:spPr>
              <p:txBody>
                <a:bodyPr/>
                <a:lstStyle/>
                <a:p>
                  <a:pPr algn="ctr"/>
                  <a:r>
                    <a:rPr lang="es-AR" sz="1600" b="1" u="sng">
                      <a:solidFill>
                        <a:srgbClr val="FF0000"/>
                      </a:solidFill>
                      <a:latin typeface="Tahoma" pitchFamily="34" charset="0"/>
                      <a:cs typeface="Tahoma" pitchFamily="34" charset="0"/>
                    </a:rPr>
                    <a:t>Identificación Operativa  1</a:t>
                  </a:r>
                  <a:endParaRPr lang="es-AR" sz="2000" b="1" u="sng">
                    <a:solidFill>
                      <a:srgbClr val="FF0000"/>
                    </a:solidFill>
                    <a:cs typeface="Times New Roman" pitchFamily="18" charset="0"/>
                  </a:endParaRPr>
                </a:p>
                <a:p>
                  <a:pPr algn="ctr" eaLnBrk="0" hangingPunct="0"/>
                  <a:endParaRPr lang="es-AR"/>
                </a:p>
              </p:txBody>
            </p:sp>
            <p:sp>
              <p:nvSpPr>
                <p:cNvPr id="31761" name="Rectangle 17"/>
                <p:cNvSpPr>
                  <a:spLocks noChangeArrowheads="1"/>
                </p:cNvSpPr>
                <p:nvPr/>
              </p:nvSpPr>
              <p:spPr bwMode="auto">
                <a:xfrm>
                  <a:off x="0"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5" name="Group 20"/>
              <p:cNvGrpSpPr>
                <a:grpSpLocks/>
              </p:cNvGrpSpPr>
              <p:nvPr/>
            </p:nvGrpSpPr>
            <p:grpSpPr bwMode="auto">
              <a:xfrm>
                <a:off x="1253" y="864"/>
                <a:ext cx="1253" cy="442"/>
                <a:chOff x="1253" y="864"/>
                <a:chExt cx="1253" cy="442"/>
              </a:xfrm>
            </p:grpSpPr>
            <p:sp>
              <p:nvSpPr>
                <p:cNvPr id="31753" name="Rectangle 9"/>
                <p:cNvSpPr>
                  <a:spLocks noChangeArrowheads="1"/>
                </p:cNvSpPr>
                <p:nvPr/>
              </p:nvSpPr>
              <p:spPr bwMode="auto">
                <a:xfrm>
                  <a:off x="1281" y="864"/>
                  <a:ext cx="1197" cy="442"/>
                </a:xfrm>
                <a:prstGeom prst="rect">
                  <a:avLst/>
                </a:prstGeom>
                <a:noFill/>
                <a:ln w="12700" cap="sq">
                  <a:noFill/>
                  <a:miter lim="800000"/>
                  <a:headEnd type="none" w="sm" len="sm"/>
                  <a:tailEnd type="none" w="sm" len="sm"/>
                </a:ln>
                <a:effectLst/>
              </p:spPr>
              <p:txBody>
                <a:bodyPr anchor="ctr"/>
                <a:lstStyle/>
                <a:p>
                  <a:pPr algn="ctr"/>
                  <a:r>
                    <a:rPr lang="es-AR" sz="1800" b="1">
                      <a:latin typeface="Tahoma" pitchFamily="34" charset="0"/>
                      <a:cs typeface="Tahoma" pitchFamily="34" charset="0"/>
                    </a:rPr>
                    <a:t>Fortalezas</a:t>
                  </a:r>
                  <a:endParaRPr lang="es-AR" sz="1800" b="1" u="sng">
                    <a:solidFill>
                      <a:srgbClr val="FF0000"/>
                    </a:solidFill>
                    <a:cs typeface="Times New Roman" pitchFamily="18" charset="0"/>
                  </a:endParaRPr>
                </a:p>
                <a:p>
                  <a:pPr algn="ctr" eaLnBrk="0" hangingPunct="0"/>
                  <a:endParaRPr lang="es-AR" sz="1800" b="1"/>
                </a:p>
              </p:txBody>
            </p:sp>
            <p:sp>
              <p:nvSpPr>
                <p:cNvPr id="31763" name="Rectangle 19"/>
                <p:cNvSpPr>
                  <a:spLocks noChangeArrowheads="1"/>
                </p:cNvSpPr>
                <p:nvPr/>
              </p:nvSpPr>
              <p:spPr bwMode="auto">
                <a:xfrm>
                  <a:off x="1253"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6" name="Group 22"/>
              <p:cNvGrpSpPr>
                <a:grpSpLocks/>
              </p:cNvGrpSpPr>
              <p:nvPr/>
            </p:nvGrpSpPr>
            <p:grpSpPr bwMode="auto">
              <a:xfrm>
                <a:off x="2506" y="864"/>
                <a:ext cx="1253" cy="442"/>
                <a:chOff x="2506" y="864"/>
                <a:chExt cx="1253" cy="442"/>
              </a:xfrm>
            </p:grpSpPr>
            <p:sp>
              <p:nvSpPr>
                <p:cNvPr id="31754" name="Rectangle 10"/>
                <p:cNvSpPr>
                  <a:spLocks noChangeArrowheads="1"/>
                </p:cNvSpPr>
                <p:nvPr/>
              </p:nvSpPr>
              <p:spPr bwMode="auto">
                <a:xfrm>
                  <a:off x="2534" y="864"/>
                  <a:ext cx="1197" cy="442"/>
                </a:xfrm>
                <a:prstGeom prst="rect">
                  <a:avLst/>
                </a:prstGeom>
                <a:noFill/>
                <a:ln w="12700" cap="sq">
                  <a:noFill/>
                  <a:miter lim="800000"/>
                  <a:headEnd type="none" w="sm" len="sm"/>
                  <a:tailEnd type="none" w="sm" len="sm"/>
                </a:ln>
                <a:effectLst/>
              </p:spPr>
              <p:txBody>
                <a:bodyPr anchor="ctr"/>
                <a:lstStyle/>
                <a:p>
                  <a:pPr algn="ctr"/>
                  <a:r>
                    <a:rPr lang="es-AR" sz="1800" b="1">
                      <a:latin typeface="Tahoma" pitchFamily="34" charset="0"/>
                      <a:cs typeface="Tahoma" pitchFamily="34" charset="0"/>
                    </a:rPr>
                    <a:t>Debilidades</a:t>
                  </a:r>
                  <a:endParaRPr lang="es-AR" sz="1800" b="1" u="sng">
                    <a:solidFill>
                      <a:srgbClr val="FF0000"/>
                    </a:solidFill>
                    <a:cs typeface="Times New Roman" pitchFamily="18" charset="0"/>
                  </a:endParaRPr>
                </a:p>
                <a:p>
                  <a:pPr algn="ctr" eaLnBrk="0" hangingPunct="0"/>
                  <a:endParaRPr lang="es-AR" sz="1800" b="1"/>
                </a:p>
              </p:txBody>
            </p:sp>
            <p:sp>
              <p:nvSpPr>
                <p:cNvPr id="31765" name="Rectangle 21"/>
                <p:cNvSpPr>
                  <a:spLocks noChangeArrowheads="1"/>
                </p:cNvSpPr>
                <p:nvPr/>
              </p:nvSpPr>
              <p:spPr bwMode="auto">
                <a:xfrm>
                  <a:off x="2506"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7" name="Group 24"/>
              <p:cNvGrpSpPr>
                <a:grpSpLocks/>
              </p:cNvGrpSpPr>
              <p:nvPr/>
            </p:nvGrpSpPr>
            <p:grpSpPr bwMode="auto">
              <a:xfrm>
                <a:off x="0" y="1306"/>
                <a:ext cx="1253" cy="422"/>
                <a:chOff x="0" y="1306"/>
                <a:chExt cx="1253" cy="422"/>
              </a:xfrm>
            </p:grpSpPr>
            <p:sp>
              <p:nvSpPr>
                <p:cNvPr id="31755" name="Rectangle 11"/>
                <p:cNvSpPr>
                  <a:spLocks noChangeArrowheads="1"/>
                </p:cNvSpPr>
                <p:nvPr/>
              </p:nvSpPr>
              <p:spPr bwMode="auto">
                <a:xfrm>
                  <a:off x="28" y="1306"/>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b="1"/>
                </a:p>
              </p:txBody>
            </p:sp>
            <p:sp>
              <p:nvSpPr>
                <p:cNvPr id="31767" name="Rectangle 23"/>
                <p:cNvSpPr>
                  <a:spLocks noChangeArrowheads="1"/>
                </p:cNvSpPr>
                <p:nvPr/>
              </p:nvSpPr>
              <p:spPr bwMode="auto">
                <a:xfrm>
                  <a:off x="0"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8" name="Group 26"/>
              <p:cNvGrpSpPr>
                <a:grpSpLocks/>
              </p:cNvGrpSpPr>
              <p:nvPr/>
            </p:nvGrpSpPr>
            <p:grpSpPr bwMode="auto">
              <a:xfrm>
                <a:off x="1253" y="1306"/>
                <a:ext cx="1253" cy="422"/>
                <a:chOff x="1253" y="1306"/>
                <a:chExt cx="1253" cy="422"/>
              </a:xfrm>
            </p:grpSpPr>
            <p:sp>
              <p:nvSpPr>
                <p:cNvPr id="31756" name="Rectangle 12"/>
                <p:cNvSpPr>
                  <a:spLocks noChangeArrowheads="1"/>
                </p:cNvSpPr>
                <p:nvPr/>
              </p:nvSpPr>
              <p:spPr bwMode="auto">
                <a:xfrm>
                  <a:off x="1281" y="1306"/>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Maxi -Maxi</a:t>
                  </a:r>
                  <a:endParaRPr lang="es-AR" sz="2000" b="1" u="sng">
                    <a:solidFill>
                      <a:srgbClr val="FF0000"/>
                    </a:solidFill>
                    <a:cs typeface="Times New Roman" pitchFamily="18" charset="0"/>
                  </a:endParaRPr>
                </a:p>
                <a:p>
                  <a:pPr algn="ctr" eaLnBrk="0" hangingPunct="0"/>
                  <a:endParaRPr lang="es-AR"/>
                </a:p>
              </p:txBody>
            </p:sp>
            <p:sp>
              <p:nvSpPr>
                <p:cNvPr id="31769" name="Rectangle 25"/>
                <p:cNvSpPr>
                  <a:spLocks noChangeArrowheads="1"/>
                </p:cNvSpPr>
                <p:nvPr/>
              </p:nvSpPr>
              <p:spPr bwMode="auto">
                <a:xfrm>
                  <a:off x="1253"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9" name="Group 28"/>
              <p:cNvGrpSpPr>
                <a:grpSpLocks/>
              </p:cNvGrpSpPr>
              <p:nvPr/>
            </p:nvGrpSpPr>
            <p:grpSpPr bwMode="auto">
              <a:xfrm>
                <a:off x="2506" y="1306"/>
                <a:ext cx="1253" cy="422"/>
                <a:chOff x="2506" y="1306"/>
                <a:chExt cx="1253" cy="422"/>
              </a:xfrm>
            </p:grpSpPr>
            <p:sp>
              <p:nvSpPr>
                <p:cNvPr id="31757" name="Rectangle 13"/>
                <p:cNvSpPr>
                  <a:spLocks noChangeArrowheads="1"/>
                </p:cNvSpPr>
                <p:nvPr/>
              </p:nvSpPr>
              <p:spPr bwMode="auto">
                <a:xfrm>
                  <a:off x="2534" y="1306"/>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Mini -Maxi</a:t>
                  </a:r>
                  <a:endParaRPr lang="es-AR" sz="2000" b="1" u="sng">
                    <a:solidFill>
                      <a:srgbClr val="FF0000"/>
                    </a:solidFill>
                    <a:cs typeface="Times New Roman" pitchFamily="18" charset="0"/>
                  </a:endParaRPr>
                </a:p>
                <a:p>
                  <a:pPr algn="ctr" eaLnBrk="0" hangingPunct="0"/>
                  <a:endParaRPr lang="es-AR"/>
                </a:p>
              </p:txBody>
            </p:sp>
            <p:sp>
              <p:nvSpPr>
                <p:cNvPr id="31771" name="Rectangle 27"/>
                <p:cNvSpPr>
                  <a:spLocks noChangeArrowheads="1"/>
                </p:cNvSpPr>
                <p:nvPr/>
              </p:nvSpPr>
              <p:spPr bwMode="auto">
                <a:xfrm>
                  <a:off x="2506"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0" name="Group 30"/>
              <p:cNvGrpSpPr>
                <a:grpSpLocks/>
              </p:cNvGrpSpPr>
              <p:nvPr/>
            </p:nvGrpSpPr>
            <p:grpSpPr bwMode="auto">
              <a:xfrm>
                <a:off x="0" y="1728"/>
                <a:ext cx="1253" cy="422"/>
                <a:chOff x="0" y="1728"/>
                <a:chExt cx="1253" cy="422"/>
              </a:xfrm>
            </p:grpSpPr>
            <p:sp>
              <p:nvSpPr>
                <p:cNvPr id="31758" name="Rectangle 14"/>
                <p:cNvSpPr>
                  <a:spLocks noChangeArrowheads="1"/>
                </p:cNvSpPr>
                <p:nvPr/>
              </p:nvSpPr>
              <p:spPr bwMode="auto">
                <a:xfrm>
                  <a:off x="28" y="1728"/>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sz="1800"/>
                </a:p>
              </p:txBody>
            </p:sp>
            <p:sp>
              <p:nvSpPr>
                <p:cNvPr id="31773" name="Rectangle 29"/>
                <p:cNvSpPr>
                  <a:spLocks noChangeArrowheads="1"/>
                </p:cNvSpPr>
                <p:nvPr/>
              </p:nvSpPr>
              <p:spPr bwMode="auto">
                <a:xfrm>
                  <a:off x="0"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1" name="Group 32"/>
              <p:cNvGrpSpPr>
                <a:grpSpLocks/>
              </p:cNvGrpSpPr>
              <p:nvPr/>
            </p:nvGrpSpPr>
            <p:grpSpPr bwMode="auto">
              <a:xfrm>
                <a:off x="1253" y="1728"/>
                <a:ext cx="1253" cy="422"/>
                <a:chOff x="1253" y="1728"/>
                <a:chExt cx="1253" cy="422"/>
              </a:xfrm>
            </p:grpSpPr>
            <p:sp>
              <p:nvSpPr>
                <p:cNvPr id="31759" name="Rectangle 15"/>
                <p:cNvSpPr>
                  <a:spLocks noChangeArrowheads="1"/>
                </p:cNvSpPr>
                <p:nvPr/>
              </p:nvSpPr>
              <p:spPr bwMode="auto">
                <a:xfrm>
                  <a:off x="1281" y="172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Maxi -Mini</a:t>
                  </a:r>
                  <a:endParaRPr lang="es-AR" sz="2000" b="1" u="sng">
                    <a:solidFill>
                      <a:srgbClr val="FF0000"/>
                    </a:solidFill>
                    <a:cs typeface="Times New Roman" pitchFamily="18" charset="0"/>
                  </a:endParaRPr>
                </a:p>
                <a:p>
                  <a:pPr algn="ctr" eaLnBrk="0" hangingPunct="0"/>
                  <a:endParaRPr lang="es-AR"/>
                </a:p>
              </p:txBody>
            </p:sp>
            <p:sp>
              <p:nvSpPr>
                <p:cNvPr id="31775" name="Rectangle 31"/>
                <p:cNvSpPr>
                  <a:spLocks noChangeArrowheads="1"/>
                </p:cNvSpPr>
                <p:nvPr/>
              </p:nvSpPr>
              <p:spPr bwMode="auto">
                <a:xfrm>
                  <a:off x="1253"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2" name="Group 34"/>
              <p:cNvGrpSpPr>
                <a:grpSpLocks/>
              </p:cNvGrpSpPr>
              <p:nvPr/>
            </p:nvGrpSpPr>
            <p:grpSpPr bwMode="auto">
              <a:xfrm>
                <a:off x="2506" y="1728"/>
                <a:ext cx="1253" cy="422"/>
                <a:chOff x="2506" y="1728"/>
                <a:chExt cx="1253" cy="422"/>
              </a:xfrm>
            </p:grpSpPr>
            <p:sp>
              <p:nvSpPr>
                <p:cNvPr id="31760" name="Rectangle 16"/>
                <p:cNvSpPr>
                  <a:spLocks noChangeArrowheads="1"/>
                </p:cNvSpPr>
                <p:nvPr/>
              </p:nvSpPr>
              <p:spPr bwMode="auto">
                <a:xfrm>
                  <a:off x="2534" y="172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Mini -Mini</a:t>
                  </a:r>
                  <a:endParaRPr lang="es-AR" sz="2000" b="1" u="sng">
                    <a:solidFill>
                      <a:srgbClr val="FF0000"/>
                    </a:solidFill>
                    <a:cs typeface="Times New Roman" pitchFamily="18" charset="0"/>
                  </a:endParaRPr>
                </a:p>
                <a:p>
                  <a:pPr algn="ctr" eaLnBrk="0" hangingPunct="0"/>
                  <a:endParaRPr lang="es-AR"/>
                </a:p>
              </p:txBody>
            </p:sp>
            <p:sp>
              <p:nvSpPr>
                <p:cNvPr id="31777" name="Rectangle 33"/>
                <p:cNvSpPr>
                  <a:spLocks noChangeArrowheads="1"/>
                </p:cNvSpPr>
                <p:nvPr/>
              </p:nvSpPr>
              <p:spPr bwMode="auto">
                <a:xfrm>
                  <a:off x="2506"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780" name="Rectangle 36"/>
            <p:cNvSpPr>
              <a:spLocks noChangeArrowheads="1"/>
            </p:cNvSpPr>
            <p:nvPr/>
          </p:nvSpPr>
          <p:spPr bwMode="auto">
            <a:xfrm>
              <a:off x="-4" y="860"/>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grpSp>
        <p:nvGrpSpPr>
          <p:cNvPr id="13" name="Group 68"/>
          <p:cNvGrpSpPr>
            <a:grpSpLocks/>
          </p:cNvGrpSpPr>
          <p:nvPr/>
        </p:nvGrpSpPr>
        <p:grpSpPr bwMode="auto">
          <a:xfrm>
            <a:off x="971600" y="4293096"/>
            <a:ext cx="5980113" cy="2133600"/>
            <a:chOff x="-4" y="2822"/>
            <a:chExt cx="3767" cy="1294"/>
          </a:xfrm>
        </p:grpSpPr>
        <p:grpSp>
          <p:nvGrpSpPr>
            <p:cNvPr id="14" name="Group 66"/>
            <p:cNvGrpSpPr>
              <a:grpSpLocks/>
            </p:cNvGrpSpPr>
            <p:nvPr/>
          </p:nvGrpSpPr>
          <p:grpSpPr bwMode="auto">
            <a:xfrm>
              <a:off x="0" y="2826"/>
              <a:ext cx="3759" cy="1286"/>
              <a:chOff x="0" y="2826"/>
              <a:chExt cx="3759" cy="1286"/>
            </a:xfrm>
          </p:grpSpPr>
          <p:grpSp>
            <p:nvGrpSpPr>
              <p:cNvPr id="15" name="Group 49"/>
              <p:cNvGrpSpPr>
                <a:grpSpLocks/>
              </p:cNvGrpSpPr>
              <p:nvPr/>
            </p:nvGrpSpPr>
            <p:grpSpPr bwMode="auto">
              <a:xfrm>
                <a:off x="0" y="2826"/>
                <a:ext cx="1253" cy="442"/>
                <a:chOff x="0" y="2826"/>
                <a:chExt cx="1253" cy="442"/>
              </a:xfrm>
            </p:grpSpPr>
            <p:sp>
              <p:nvSpPr>
                <p:cNvPr id="31783" name="Rectangle 39"/>
                <p:cNvSpPr>
                  <a:spLocks noChangeArrowheads="1"/>
                </p:cNvSpPr>
                <p:nvPr/>
              </p:nvSpPr>
              <p:spPr bwMode="auto">
                <a:xfrm>
                  <a:off x="28" y="2826"/>
                  <a:ext cx="1197" cy="442"/>
                </a:xfrm>
                <a:prstGeom prst="rect">
                  <a:avLst/>
                </a:prstGeom>
                <a:noFill/>
                <a:ln w="12700" cap="sq">
                  <a:noFill/>
                  <a:miter lim="800000"/>
                  <a:headEnd type="none" w="sm" len="sm"/>
                  <a:tailEnd type="none" w="sm" len="sm"/>
                </a:ln>
                <a:effectLst/>
              </p:spPr>
              <p:txBody>
                <a:bodyPr/>
                <a:lstStyle/>
                <a:p>
                  <a:pPr algn="ctr"/>
                  <a:r>
                    <a:rPr lang="es-AR" sz="1600" b="1" u="sng">
                      <a:solidFill>
                        <a:srgbClr val="FF0000"/>
                      </a:solidFill>
                      <a:latin typeface="Tahoma" pitchFamily="34" charset="0"/>
                      <a:cs typeface="Tahoma" pitchFamily="34" charset="0"/>
                    </a:rPr>
                    <a:t>Identificación Operativa  2</a:t>
                  </a:r>
                  <a:endParaRPr lang="es-AR" sz="2000" b="1" u="sng">
                    <a:solidFill>
                      <a:srgbClr val="FF0000"/>
                    </a:solidFill>
                    <a:cs typeface="Times New Roman" pitchFamily="18" charset="0"/>
                  </a:endParaRPr>
                </a:p>
                <a:p>
                  <a:pPr algn="ctr" eaLnBrk="0" hangingPunct="0"/>
                  <a:endParaRPr lang="es-AR"/>
                </a:p>
              </p:txBody>
            </p:sp>
            <p:sp>
              <p:nvSpPr>
                <p:cNvPr id="31792" name="Rectangle 48"/>
                <p:cNvSpPr>
                  <a:spLocks noChangeArrowheads="1"/>
                </p:cNvSpPr>
                <p:nvPr/>
              </p:nvSpPr>
              <p:spPr bwMode="auto">
                <a:xfrm>
                  <a:off x="0"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6" name="Group 51"/>
              <p:cNvGrpSpPr>
                <a:grpSpLocks/>
              </p:cNvGrpSpPr>
              <p:nvPr/>
            </p:nvGrpSpPr>
            <p:grpSpPr bwMode="auto">
              <a:xfrm>
                <a:off x="1253" y="2826"/>
                <a:ext cx="1253" cy="442"/>
                <a:chOff x="1253" y="2826"/>
                <a:chExt cx="1253" cy="442"/>
              </a:xfrm>
            </p:grpSpPr>
            <p:sp>
              <p:nvSpPr>
                <p:cNvPr id="31784" name="Rectangle 40"/>
                <p:cNvSpPr>
                  <a:spLocks noChangeArrowheads="1"/>
                </p:cNvSpPr>
                <p:nvPr/>
              </p:nvSpPr>
              <p:spPr bwMode="auto">
                <a:xfrm>
                  <a:off x="1281" y="2826"/>
                  <a:ext cx="1197" cy="44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Fortalezas</a:t>
                  </a:r>
                  <a:endParaRPr lang="es-AR" sz="1800" b="1" u="sng">
                    <a:solidFill>
                      <a:srgbClr val="FF0000"/>
                    </a:solidFill>
                    <a:cs typeface="Times New Roman" pitchFamily="18" charset="0"/>
                  </a:endParaRPr>
                </a:p>
                <a:p>
                  <a:pPr algn="ctr" eaLnBrk="0" hangingPunct="0"/>
                  <a:endParaRPr lang="es-AR" sz="1800"/>
                </a:p>
              </p:txBody>
            </p:sp>
            <p:sp>
              <p:nvSpPr>
                <p:cNvPr id="31794" name="Rectangle 50"/>
                <p:cNvSpPr>
                  <a:spLocks noChangeArrowheads="1"/>
                </p:cNvSpPr>
                <p:nvPr/>
              </p:nvSpPr>
              <p:spPr bwMode="auto">
                <a:xfrm>
                  <a:off x="1253"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7" name="Group 53"/>
              <p:cNvGrpSpPr>
                <a:grpSpLocks/>
              </p:cNvGrpSpPr>
              <p:nvPr/>
            </p:nvGrpSpPr>
            <p:grpSpPr bwMode="auto">
              <a:xfrm>
                <a:off x="2506" y="2826"/>
                <a:ext cx="1253" cy="442"/>
                <a:chOff x="2506" y="2826"/>
                <a:chExt cx="1253" cy="442"/>
              </a:xfrm>
            </p:grpSpPr>
            <p:sp>
              <p:nvSpPr>
                <p:cNvPr id="31785" name="Rectangle 41"/>
                <p:cNvSpPr>
                  <a:spLocks noChangeArrowheads="1"/>
                </p:cNvSpPr>
                <p:nvPr/>
              </p:nvSpPr>
              <p:spPr bwMode="auto">
                <a:xfrm>
                  <a:off x="2534" y="2826"/>
                  <a:ext cx="1197" cy="44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Debilidades</a:t>
                  </a:r>
                  <a:endParaRPr lang="es-AR" sz="1800" b="1" u="sng">
                    <a:solidFill>
                      <a:srgbClr val="FF0000"/>
                    </a:solidFill>
                    <a:cs typeface="Times New Roman" pitchFamily="18" charset="0"/>
                  </a:endParaRPr>
                </a:p>
                <a:p>
                  <a:pPr algn="ctr" eaLnBrk="0" hangingPunct="0"/>
                  <a:endParaRPr lang="es-AR"/>
                </a:p>
              </p:txBody>
            </p:sp>
            <p:sp>
              <p:nvSpPr>
                <p:cNvPr id="31796" name="Rectangle 52"/>
                <p:cNvSpPr>
                  <a:spLocks noChangeArrowheads="1"/>
                </p:cNvSpPr>
                <p:nvPr/>
              </p:nvSpPr>
              <p:spPr bwMode="auto">
                <a:xfrm>
                  <a:off x="2506"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8" name="Group 55"/>
              <p:cNvGrpSpPr>
                <a:grpSpLocks/>
              </p:cNvGrpSpPr>
              <p:nvPr/>
            </p:nvGrpSpPr>
            <p:grpSpPr bwMode="auto">
              <a:xfrm>
                <a:off x="0" y="3268"/>
                <a:ext cx="1253" cy="422"/>
                <a:chOff x="0" y="3268"/>
                <a:chExt cx="1253" cy="422"/>
              </a:xfrm>
            </p:grpSpPr>
            <p:sp>
              <p:nvSpPr>
                <p:cNvPr id="31786" name="Rectangle 42"/>
                <p:cNvSpPr>
                  <a:spLocks noChangeArrowheads="1"/>
                </p:cNvSpPr>
                <p:nvPr/>
              </p:nvSpPr>
              <p:spPr bwMode="auto">
                <a:xfrm>
                  <a:off x="28" y="3268"/>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a:p>
              </p:txBody>
            </p:sp>
            <p:sp>
              <p:nvSpPr>
                <p:cNvPr id="31798" name="Rectangle 54"/>
                <p:cNvSpPr>
                  <a:spLocks noChangeArrowheads="1"/>
                </p:cNvSpPr>
                <p:nvPr/>
              </p:nvSpPr>
              <p:spPr bwMode="auto">
                <a:xfrm>
                  <a:off x="0"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9" name="Group 57"/>
              <p:cNvGrpSpPr>
                <a:grpSpLocks/>
              </p:cNvGrpSpPr>
              <p:nvPr/>
            </p:nvGrpSpPr>
            <p:grpSpPr bwMode="auto">
              <a:xfrm>
                <a:off x="1253" y="3268"/>
                <a:ext cx="1253" cy="422"/>
                <a:chOff x="1253" y="3268"/>
                <a:chExt cx="1253" cy="422"/>
              </a:xfrm>
            </p:grpSpPr>
            <p:sp>
              <p:nvSpPr>
                <p:cNvPr id="31787" name="Rectangle 43"/>
                <p:cNvSpPr>
                  <a:spLocks noChangeArrowheads="1"/>
                </p:cNvSpPr>
                <p:nvPr/>
              </p:nvSpPr>
              <p:spPr bwMode="auto">
                <a:xfrm>
                  <a:off x="1281" y="326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Agresiva</a:t>
                  </a:r>
                  <a:endParaRPr lang="es-AR" sz="2000" b="1" u="sng">
                    <a:solidFill>
                      <a:srgbClr val="FF0000"/>
                    </a:solidFill>
                    <a:cs typeface="Times New Roman" pitchFamily="18" charset="0"/>
                  </a:endParaRPr>
                </a:p>
                <a:p>
                  <a:pPr algn="ctr" eaLnBrk="0" hangingPunct="0"/>
                  <a:endParaRPr lang="es-AR"/>
                </a:p>
              </p:txBody>
            </p:sp>
            <p:sp>
              <p:nvSpPr>
                <p:cNvPr id="31800" name="Rectangle 56"/>
                <p:cNvSpPr>
                  <a:spLocks noChangeArrowheads="1"/>
                </p:cNvSpPr>
                <p:nvPr/>
              </p:nvSpPr>
              <p:spPr bwMode="auto">
                <a:xfrm>
                  <a:off x="1253"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0" name="Group 59"/>
              <p:cNvGrpSpPr>
                <a:grpSpLocks/>
              </p:cNvGrpSpPr>
              <p:nvPr/>
            </p:nvGrpSpPr>
            <p:grpSpPr bwMode="auto">
              <a:xfrm>
                <a:off x="2506" y="3268"/>
                <a:ext cx="1253" cy="422"/>
                <a:chOff x="2506" y="3268"/>
                <a:chExt cx="1253" cy="422"/>
              </a:xfrm>
            </p:grpSpPr>
            <p:sp>
              <p:nvSpPr>
                <p:cNvPr id="31788" name="Rectangle 44"/>
                <p:cNvSpPr>
                  <a:spLocks noChangeArrowheads="1"/>
                </p:cNvSpPr>
                <p:nvPr/>
              </p:nvSpPr>
              <p:spPr bwMode="auto">
                <a:xfrm>
                  <a:off x="2534" y="326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Adaptativa</a:t>
                  </a:r>
                  <a:endParaRPr lang="es-AR" sz="2000" b="1" u="sng">
                    <a:solidFill>
                      <a:srgbClr val="FF0000"/>
                    </a:solidFill>
                    <a:cs typeface="Times New Roman" pitchFamily="18" charset="0"/>
                  </a:endParaRPr>
                </a:p>
                <a:p>
                  <a:pPr algn="ctr" eaLnBrk="0" hangingPunct="0"/>
                  <a:endParaRPr lang="es-AR"/>
                </a:p>
              </p:txBody>
            </p:sp>
            <p:sp>
              <p:nvSpPr>
                <p:cNvPr id="31802" name="Rectangle 58"/>
                <p:cNvSpPr>
                  <a:spLocks noChangeArrowheads="1"/>
                </p:cNvSpPr>
                <p:nvPr/>
              </p:nvSpPr>
              <p:spPr bwMode="auto">
                <a:xfrm>
                  <a:off x="2506"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1" name="Group 61"/>
              <p:cNvGrpSpPr>
                <a:grpSpLocks/>
              </p:cNvGrpSpPr>
              <p:nvPr/>
            </p:nvGrpSpPr>
            <p:grpSpPr bwMode="auto">
              <a:xfrm>
                <a:off x="0" y="3690"/>
                <a:ext cx="1253" cy="422"/>
                <a:chOff x="0" y="3690"/>
                <a:chExt cx="1253" cy="422"/>
              </a:xfrm>
            </p:grpSpPr>
            <p:sp>
              <p:nvSpPr>
                <p:cNvPr id="31789" name="Rectangle 45"/>
                <p:cNvSpPr>
                  <a:spLocks noChangeArrowheads="1"/>
                </p:cNvSpPr>
                <p:nvPr/>
              </p:nvSpPr>
              <p:spPr bwMode="auto">
                <a:xfrm>
                  <a:off x="28" y="3690"/>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a:p>
              </p:txBody>
            </p:sp>
            <p:sp>
              <p:nvSpPr>
                <p:cNvPr id="31804" name="Rectangle 60"/>
                <p:cNvSpPr>
                  <a:spLocks noChangeArrowheads="1"/>
                </p:cNvSpPr>
                <p:nvPr/>
              </p:nvSpPr>
              <p:spPr bwMode="auto">
                <a:xfrm>
                  <a:off x="0"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2" name="Group 63"/>
              <p:cNvGrpSpPr>
                <a:grpSpLocks/>
              </p:cNvGrpSpPr>
              <p:nvPr/>
            </p:nvGrpSpPr>
            <p:grpSpPr bwMode="auto">
              <a:xfrm>
                <a:off x="1253" y="3690"/>
                <a:ext cx="1253" cy="422"/>
                <a:chOff x="1253" y="3690"/>
                <a:chExt cx="1253" cy="422"/>
              </a:xfrm>
            </p:grpSpPr>
            <p:sp>
              <p:nvSpPr>
                <p:cNvPr id="31790" name="Rectangle 46"/>
                <p:cNvSpPr>
                  <a:spLocks noChangeArrowheads="1"/>
                </p:cNvSpPr>
                <p:nvPr/>
              </p:nvSpPr>
              <p:spPr bwMode="auto">
                <a:xfrm>
                  <a:off x="1281"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Ofensiva</a:t>
                  </a:r>
                  <a:endParaRPr lang="es-AR" sz="2000" b="1" u="sng">
                    <a:solidFill>
                      <a:srgbClr val="FF0000"/>
                    </a:solidFill>
                    <a:cs typeface="Times New Roman" pitchFamily="18" charset="0"/>
                  </a:endParaRPr>
                </a:p>
                <a:p>
                  <a:pPr algn="ctr" eaLnBrk="0" hangingPunct="0"/>
                  <a:endParaRPr lang="es-AR"/>
                </a:p>
              </p:txBody>
            </p:sp>
            <p:sp>
              <p:nvSpPr>
                <p:cNvPr id="31806" name="Rectangle 62"/>
                <p:cNvSpPr>
                  <a:spLocks noChangeArrowheads="1"/>
                </p:cNvSpPr>
                <p:nvPr/>
              </p:nvSpPr>
              <p:spPr bwMode="auto">
                <a:xfrm>
                  <a:off x="1253"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3" name="Group 65"/>
              <p:cNvGrpSpPr>
                <a:grpSpLocks/>
              </p:cNvGrpSpPr>
              <p:nvPr/>
            </p:nvGrpSpPr>
            <p:grpSpPr bwMode="auto">
              <a:xfrm>
                <a:off x="2506" y="3690"/>
                <a:ext cx="1253" cy="422"/>
                <a:chOff x="2506" y="3690"/>
                <a:chExt cx="1253" cy="422"/>
              </a:xfrm>
            </p:grpSpPr>
            <p:sp>
              <p:nvSpPr>
                <p:cNvPr id="31791" name="Rectangle 47"/>
                <p:cNvSpPr>
                  <a:spLocks noChangeArrowheads="1"/>
                </p:cNvSpPr>
                <p:nvPr/>
              </p:nvSpPr>
              <p:spPr bwMode="auto">
                <a:xfrm>
                  <a:off x="2534"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Defensiva</a:t>
                  </a:r>
                  <a:endParaRPr lang="es-AR" sz="2000" b="1" u="sng">
                    <a:solidFill>
                      <a:srgbClr val="FF0000"/>
                    </a:solidFill>
                    <a:cs typeface="Times New Roman" pitchFamily="18" charset="0"/>
                  </a:endParaRPr>
                </a:p>
                <a:p>
                  <a:pPr algn="ctr" eaLnBrk="0" hangingPunct="0"/>
                  <a:endParaRPr lang="es-AR"/>
                </a:p>
              </p:txBody>
            </p:sp>
            <p:sp>
              <p:nvSpPr>
                <p:cNvPr id="31808" name="Rectangle 64"/>
                <p:cNvSpPr>
                  <a:spLocks noChangeArrowheads="1"/>
                </p:cNvSpPr>
                <p:nvPr/>
              </p:nvSpPr>
              <p:spPr bwMode="auto">
                <a:xfrm>
                  <a:off x="2506"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811" name="Rectangle 67"/>
            <p:cNvSpPr>
              <a:spLocks noChangeArrowheads="1"/>
            </p:cNvSpPr>
            <p:nvPr/>
          </p:nvSpPr>
          <p:spPr bwMode="auto">
            <a:xfrm>
              <a:off x="-4" y="2822"/>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412776"/>
            <a:ext cx="7002524" cy="5016758"/>
          </a:xfrm>
          <a:prstGeom prst="rect">
            <a:avLst/>
          </a:prstGeom>
        </p:spPr>
        <p:txBody>
          <a:bodyPr wrap="square">
            <a:spAutoFit/>
          </a:bodyPr>
          <a:lstStyle/>
          <a:p>
            <a:pPr marL="342900" indent="-342900">
              <a:buFont typeface="Wingdings" panose="05000000000000000000" pitchFamily="2" charset="2"/>
              <a:buChar char="q"/>
            </a:pPr>
            <a:r>
              <a:rPr lang="es-AR" sz="2000" b="1" dirty="0">
                <a:solidFill>
                  <a:srgbClr val="0070C0"/>
                </a:solidFill>
                <a:latin typeface="Arial" panose="020B0604020202020204" pitchFamily="34" charset="0"/>
                <a:cs typeface="Arial" panose="020B0604020202020204" pitchFamily="34" charset="0"/>
              </a:rPr>
              <a:t>La Estrategia DA (Mini-Mini</a:t>
            </a:r>
            <a:r>
              <a:rPr lang="es-AR" sz="2000" dirty="0">
                <a:solidFill>
                  <a:srgbClr val="0070C0"/>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En general, el objetivo de la estrategia DA (Debilidades –vs- Amenazas), es el de minimizar tanto las debilidades como las amenazas. Una institución que estuviera enfrentada sólo con amenazas externas y con debilidades internas, pudiera encontrarse en una situación totalmente precaria. De hecho, tal institución tendría que luchar por su supervivencia o llegar hasta su liquidación.</a:t>
            </a:r>
          </a:p>
          <a:p>
            <a:pPr algn="just"/>
            <a:endParaRPr lang="es-A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AR" sz="2000" b="1" dirty="0">
                <a:solidFill>
                  <a:srgbClr val="0070C0"/>
                </a:solidFill>
                <a:latin typeface="Arial" panose="020B0604020202020204" pitchFamily="34" charset="0"/>
                <a:cs typeface="Arial" panose="020B0604020202020204" pitchFamily="34" charset="0"/>
              </a:rPr>
              <a:t>La Estrategia DO (Mini-Maxi</a:t>
            </a:r>
            <a:r>
              <a:rPr lang="es-AR" sz="2000" dirty="0">
                <a:solidFill>
                  <a:srgbClr val="0070C0"/>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	La segunda estrategia, DO (Debilidades –vs- Oportunidades), intenta minimizar las debilidades y maximizar las oportunidades. Una institución podría identificar oportunidades en el medio ambiente externo pero tener debilidades organizacionales que le eviten aprovechar las ventajas del mercado </a:t>
            </a:r>
          </a:p>
        </p:txBody>
      </p:sp>
      <p:sp>
        <p:nvSpPr>
          <p:cNvPr id="4" name="CuadroTexto 3">
            <a:extLst>
              <a:ext uri="{FF2B5EF4-FFF2-40B4-BE49-F238E27FC236}">
                <a16:creationId xmlns:a16="http://schemas.microsoft.com/office/drawing/2014/main" id="{662CDCFE-DA8B-9EC5-40A6-DB3F036FF085}"/>
              </a:ext>
            </a:extLst>
          </p:cNvPr>
          <p:cNvSpPr txBox="1"/>
          <p:nvPr/>
        </p:nvSpPr>
        <p:spPr>
          <a:xfrm>
            <a:off x="1529913" y="620688"/>
            <a:ext cx="4589754"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2400" b="0" i="0" u="none" strike="noStrike" kern="0" cap="none" spc="0" normalizeH="0" baseline="0" noProof="0" dirty="0">
                <a:ln>
                  <a:noFill/>
                </a:ln>
                <a:solidFill>
                  <a:prstClr val="black"/>
                </a:solidFill>
                <a:effectLst/>
                <a:uLnTx/>
                <a:uFillTx/>
                <a:latin typeface="Calibri"/>
                <a:ea typeface="+mj-ea"/>
                <a:cs typeface="+mj-cs"/>
              </a:rPr>
              <a:t>Estrategia DA -DO</a:t>
            </a:r>
            <a:endParaRPr kumimoji="0" lang="es-AR" sz="10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9055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40768"/>
            <a:ext cx="7038528" cy="4770537"/>
          </a:xfrm>
          <a:prstGeom prst="rect">
            <a:avLst/>
          </a:prstGeom>
        </p:spPr>
        <p:txBody>
          <a:bodyPr wrap="square">
            <a:spAutoFit/>
          </a:bodyPr>
          <a:lstStyle/>
          <a:p>
            <a:pPr marL="342900" indent="-342900" algn="just">
              <a:lnSpc>
                <a:spcPct val="80000"/>
              </a:lnSpc>
              <a:buFont typeface="Wingdings" panose="05000000000000000000" pitchFamily="2" charset="2"/>
              <a:buChar char="q"/>
            </a:pPr>
            <a:r>
              <a:rPr lang="es-MX" altLang="es-AR" sz="2000" dirty="0">
                <a:solidFill>
                  <a:srgbClr val="0000CC"/>
                </a:solidFill>
                <a:latin typeface="Arial" panose="020B0604020202020204" pitchFamily="34" charset="0"/>
                <a:cs typeface="Arial" panose="020B0604020202020204" pitchFamily="34" charset="0"/>
              </a:rPr>
              <a:t>La Estrategia FA (Maxi-Mini).</a:t>
            </a:r>
            <a:r>
              <a:rPr lang="es-MX" altLang="es-AR" sz="2000" dirty="0">
                <a:latin typeface="Arial" panose="020B0604020202020204" pitchFamily="34" charset="0"/>
                <a:cs typeface="Arial" panose="020B0604020202020204" pitchFamily="34" charset="0"/>
              </a:rPr>
              <a:t>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Esta estrategia FA (Fortalezas –vs-Amenazas), se basa en las fortalezas de la institución que pueden copar con las amenazas del medio ambiente externo. Su objetivo es maximizar las primeras mientras se minimizan las segundas. Esto, sin embargo, no significa necesariamente que una institución fuerte tenga que dedicarse a buscar amenazas en el medio ambiente externo para enfrentarlas. Por lo contrario, las fortalezas de una institución deben ser usadas con mucho cuidado y discreción.</a:t>
            </a:r>
          </a:p>
          <a:p>
            <a:pPr algn="just">
              <a:lnSpc>
                <a:spcPct val="80000"/>
              </a:lnSpc>
            </a:pPr>
            <a:endParaRPr lang="es-MX" altLang="es-AR"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q"/>
            </a:pPr>
            <a:r>
              <a:rPr lang="es-MX" altLang="es-AR" sz="2000" dirty="0">
                <a:solidFill>
                  <a:srgbClr val="0000CC"/>
                </a:solidFill>
                <a:latin typeface="Arial" panose="020B0604020202020204" pitchFamily="34" charset="0"/>
                <a:cs typeface="Arial" panose="020B0604020202020204" pitchFamily="34" charset="0"/>
              </a:rPr>
              <a:t>La Estrategia FO (Maxi-Maxi).</a:t>
            </a:r>
            <a:r>
              <a:rPr lang="es-MX" altLang="es-AR" sz="2000" dirty="0">
                <a:latin typeface="Arial" panose="020B0604020202020204" pitchFamily="34" charset="0"/>
                <a:cs typeface="Arial" panose="020B0604020202020204" pitchFamily="34" charset="0"/>
              </a:rPr>
              <a:t>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A cualquier institución le agradaría estar siempre en la situación donde pudiera maximizar tanto sus fortalezas como sus oportunidades, es decir aplicar siempre la estrategia FO (Fortalezas –vs- Oportunidades) Tales instituciones podrían echar mano de sus fortalezas, utilizando recursos para aprovechar la oportunidad del mercado para sus productos y servicios.</a:t>
            </a:r>
          </a:p>
        </p:txBody>
      </p:sp>
      <p:sp>
        <p:nvSpPr>
          <p:cNvPr id="3" name="2 Rectángulo"/>
          <p:cNvSpPr/>
          <p:nvPr/>
        </p:nvSpPr>
        <p:spPr>
          <a:xfrm>
            <a:off x="1907704" y="188640"/>
            <a:ext cx="475252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3600" b="0" i="0" u="none" strike="noStrike" kern="0" cap="none" spc="0" normalizeH="0" baseline="0" noProof="0" dirty="0">
                <a:ln>
                  <a:noFill/>
                </a:ln>
                <a:solidFill>
                  <a:prstClr val="black"/>
                </a:solidFill>
                <a:effectLst/>
                <a:uLnTx/>
                <a:uFillTx/>
                <a:latin typeface="Calibri"/>
                <a:ea typeface="+mj-ea"/>
                <a:cs typeface="+mj-cs"/>
              </a:rPr>
              <a:t>Estrategia FA -FO</a:t>
            </a:r>
            <a:endParaRPr kumimoji="0" lang="es-AR"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73876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69"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3670"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671"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672"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367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5"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7"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666" name="Rectangle 2"/>
          <p:cNvSpPr>
            <a:spLocks noGrp="1" noChangeArrowheads="1"/>
          </p:cNvSpPr>
          <p:nvPr>
            <p:ph type="title"/>
          </p:nvPr>
        </p:nvSpPr>
        <p:spPr>
          <a:xfrm>
            <a:off x="5386292" y="609600"/>
            <a:ext cx="3384742" cy="2227730"/>
          </a:xfrm>
        </p:spPr>
        <p:txBody>
          <a:bodyPr anchor="ctr">
            <a:normAutofit/>
          </a:bodyPr>
          <a:lstStyle/>
          <a:p>
            <a:r>
              <a:rPr lang="es-ES" altLang="es-AR" sz="2800" dirty="0">
                <a:solidFill>
                  <a:srgbClr val="FFFFFF"/>
                </a:solidFill>
                <a:cs typeface="Times New Roman" pitchFamily="18" charset="0"/>
              </a:rPr>
              <a:t>Caso 1: Cómo reaccionar ante una situación desfavorable</a:t>
            </a:r>
            <a:r>
              <a:rPr lang="es-ES" altLang="es-AR" sz="2800" dirty="0">
                <a:solidFill>
                  <a:srgbClr val="FFFFFF"/>
                </a:solidFill>
              </a:rPr>
              <a:t> </a:t>
            </a:r>
          </a:p>
        </p:txBody>
      </p:sp>
      <p:pic>
        <p:nvPicPr>
          <p:cNvPr id="2" name="Imagen 1">
            <a:extLst>
              <a:ext uri="{FF2B5EF4-FFF2-40B4-BE49-F238E27FC236}">
                <a16:creationId xmlns:a16="http://schemas.microsoft.com/office/drawing/2014/main" id="{C07FE65A-0811-4FB1-BCF4-F8F782608BDB}"/>
              </a:ext>
            </a:extLst>
          </p:cNvPr>
          <p:cNvPicPr>
            <a:picLocks noChangeAspect="1"/>
          </p:cNvPicPr>
          <p:nvPr/>
        </p:nvPicPr>
        <p:blipFill>
          <a:blip r:embed="rId2"/>
          <a:stretch>
            <a:fillRect/>
          </a:stretch>
        </p:blipFill>
        <p:spPr>
          <a:xfrm>
            <a:off x="559977" y="2562102"/>
            <a:ext cx="2892580" cy="2126046"/>
          </a:xfrm>
          <a:prstGeom prst="rect">
            <a:avLst/>
          </a:prstGeom>
        </p:spPr>
      </p:pic>
      <p:sp>
        <p:nvSpPr>
          <p:cNvPr id="113667" name="Rectangle 3"/>
          <p:cNvSpPr>
            <a:spLocks noGrp="1" noChangeArrowheads="1"/>
          </p:cNvSpPr>
          <p:nvPr>
            <p:ph idx="1"/>
          </p:nvPr>
        </p:nvSpPr>
        <p:spPr>
          <a:xfrm>
            <a:off x="5386293" y="2837328"/>
            <a:ext cx="3456558" cy="3616007"/>
          </a:xfrm>
        </p:spPr>
        <p:txBody>
          <a:bodyPr anchor="t">
            <a:normAutofit fontScale="92500" lnSpcReduction="20000"/>
          </a:bodyPr>
          <a:lstStyle/>
          <a:p>
            <a:pPr marL="0" indent="0">
              <a:buFont typeface="Wingdings" pitchFamily="2" charset="2"/>
              <a:buNone/>
            </a:pPr>
            <a:r>
              <a:rPr lang="es-ES" altLang="es-AR" sz="2400" dirty="0">
                <a:solidFill>
                  <a:srgbClr val="FFFFFF"/>
                </a:solidFill>
                <a:cs typeface="Times New Roman" pitchFamily="18" charset="0"/>
              </a:rPr>
              <a:t>Un joven de la ciudad se fue al campo y le compró un burro a un viejo campesino por $100 . El anciano acordó entregarle el animal al día siguiente, pero al día siguiente el campesino le dijo:</a:t>
            </a:r>
          </a:p>
          <a:p>
            <a:pPr marL="0" indent="0">
              <a:buFont typeface="Wingdings" pitchFamily="2" charset="2"/>
              <a:buNone/>
            </a:pPr>
            <a:r>
              <a:rPr lang="es-ES" altLang="es-AR" sz="2400" dirty="0">
                <a:solidFill>
                  <a:srgbClr val="FFFFFF"/>
                </a:solidFill>
                <a:cs typeface="Times New Roman" pitchFamily="18" charset="0"/>
              </a:rPr>
              <a:t>- Lo siento, hijo, pero tengo malas noticias. El burro murió.</a:t>
            </a:r>
            <a:endParaRPr lang="es-ES" altLang="es-AR" sz="2400" dirty="0">
              <a:solidFill>
                <a:srgbClr val="FFFFFF"/>
              </a:solidFill>
            </a:endParaRPr>
          </a:p>
        </p:txBody>
      </p:sp>
    </p:spTree>
    <p:extLst>
      <p:ext uri="{BB962C8B-B14F-4D97-AF65-F5344CB8AC3E}">
        <p14:creationId xmlns:p14="http://schemas.microsoft.com/office/powerpoint/2010/main" val="2420200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a:xfrm>
            <a:off x="179512" y="836712"/>
            <a:ext cx="7416824" cy="4680520"/>
          </a:xfrm>
          <a:noFill/>
          <a:ln>
            <a:noFill/>
            <a:miter lim="800000"/>
            <a:headEnd/>
            <a:tailEnd/>
          </a:ln>
        </p:spPr>
        <p:txBody>
          <a:bodyPr/>
          <a:lstStyle/>
          <a:p>
            <a:pPr marL="0" indent="0" algn="just">
              <a:lnSpc>
                <a:spcPct val="90000"/>
              </a:lnSpc>
              <a:buNone/>
            </a:pPr>
            <a:r>
              <a:rPr lang="es-ES" altLang="es-AR" sz="2800" dirty="0">
                <a:solidFill>
                  <a:schemeClr val="tx1"/>
                </a:solidFill>
                <a:cs typeface="Times New Roman" pitchFamily="18" charset="0"/>
              </a:rPr>
              <a:t>- Bueno, entonces, devuélvame mi dinero.</a:t>
            </a:r>
          </a:p>
          <a:p>
            <a:pPr marL="0" indent="0" algn="just">
              <a:lnSpc>
                <a:spcPct val="90000"/>
              </a:lnSpc>
              <a:buNone/>
            </a:pPr>
            <a:r>
              <a:rPr lang="es-ES" altLang="es-AR" sz="2800" dirty="0">
                <a:solidFill>
                  <a:schemeClr val="tx1"/>
                </a:solidFill>
                <a:cs typeface="Times New Roman" pitchFamily="18" charset="0"/>
              </a:rPr>
              <a:t>- No puedo, lo he gastado ya.</a:t>
            </a:r>
          </a:p>
          <a:p>
            <a:pPr marL="0" indent="0" algn="just">
              <a:lnSpc>
                <a:spcPct val="90000"/>
              </a:lnSpc>
              <a:buNone/>
            </a:pPr>
            <a:r>
              <a:rPr lang="es-ES" altLang="es-AR" sz="2800" dirty="0">
                <a:solidFill>
                  <a:schemeClr val="tx1"/>
                </a:solidFill>
                <a:cs typeface="Times New Roman" pitchFamily="18" charset="0"/>
              </a:rPr>
              <a:t>- Bien, da igual, entrégueme el burro.</a:t>
            </a:r>
          </a:p>
          <a:p>
            <a:pPr marL="0" indent="0" algn="just">
              <a:lnSpc>
                <a:spcPct val="90000"/>
              </a:lnSpc>
              <a:buNone/>
            </a:pPr>
            <a:r>
              <a:rPr lang="es-ES" altLang="es-AR" sz="2800" dirty="0">
                <a:solidFill>
                  <a:schemeClr val="tx1"/>
                </a:solidFill>
                <a:cs typeface="Times New Roman" pitchFamily="18" charset="0"/>
              </a:rPr>
              <a:t>- Y ¿para qué? ¿qué va a hacer con él?</a:t>
            </a:r>
          </a:p>
          <a:p>
            <a:pPr marL="0" indent="0" algn="just">
              <a:lnSpc>
                <a:spcPct val="90000"/>
              </a:lnSpc>
              <a:buNone/>
            </a:pPr>
            <a:r>
              <a:rPr lang="es-ES" altLang="es-AR" sz="2800" dirty="0">
                <a:solidFill>
                  <a:schemeClr val="tx1"/>
                </a:solidFill>
                <a:cs typeface="Times New Roman" pitchFamily="18" charset="0"/>
              </a:rPr>
              <a:t>- Lo voy a rifar.</a:t>
            </a:r>
          </a:p>
          <a:p>
            <a:pPr marL="0" indent="0" algn="just">
              <a:lnSpc>
                <a:spcPct val="90000"/>
              </a:lnSpc>
              <a:buNone/>
            </a:pPr>
            <a:r>
              <a:rPr lang="es-ES" altLang="es-AR" sz="2800" dirty="0">
                <a:solidFill>
                  <a:schemeClr val="tx1"/>
                </a:solidFill>
                <a:cs typeface="Times New Roman" pitchFamily="18" charset="0"/>
              </a:rPr>
              <a:t>- ¡Estás loco! ¿Cómo vas a rifar un burro muerto?</a:t>
            </a:r>
          </a:p>
          <a:p>
            <a:pPr marL="0" indent="0" algn="just">
              <a:lnSpc>
                <a:spcPct val="90000"/>
              </a:lnSpc>
              <a:buNone/>
            </a:pPr>
            <a:r>
              <a:rPr lang="es-ES" altLang="es-AR" sz="2800" dirty="0">
                <a:solidFill>
                  <a:schemeClr val="tx1"/>
                </a:solidFill>
                <a:cs typeface="Times New Roman" pitchFamily="18" charset="0"/>
              </a:rPr>
              <a:t>- Es que no voy a decir a nadie que está muerto, por supuesto.</a:t>
            </a:r>
          </a:p>
        </p:txBody>
      </p:sp>
      <p:pic>
        <p:nvPicPr>
          <p:cNvPr id="2" name="Imagen 1">
            <a:extLst>
              <a:ext uri="{FF2B5EF4-FFF2-40B4-BE49-F238E27FC236}">
                <a16:creationId xmlns:a16="http://schemas.microsoft.com/office/drawing/2014/main" id="{6D072573-65D3-4203-84D4-122A176E86EC}"/>
              </a:ext>
            </a:extLst>
          </p:cNvPr>
          <p:cNvPicPr>
            <a:picLocks noChangeAspect="1"/>
          </p:cNvPicPr>
          <p:nvPr/>
        </p:nvPicPr>
        <p:blipFill rotWithShape="1">
          <a:blip r:embed="rId2"/>
          <a:srcRect t="7794" b="6475"/>
          <a:stretch/>
        </p:blipFill>
        <p:spPr>
          <a:xfrm>
            <a:off x="4355976" y="5157192"/>
            <a:ext cx="1906299" cy="1224136"/>
          </a:xfrm>
          <a:prstGeom prst="rect">
            <a:avLst/>
          </a:prstGeom>
        </p:spPr>
      </p:pic>
    </p:spTree>
    <p:extLst>
      <p:ext uri="{BB962C8B-B14F-4D97-AF65-F5344CB8AC3E}">
        <p14:creationId xmlns:p14="http://schemas.microsoft.com/office/powerpoint/2010/main" val="21233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251520" y="989261"/>
            <a:ext cx="7769651" cy="4879477"/>
          </a:xfrm>
          <a:ln>
            <a:noFill/>
            <a:miter lim="800000"/>
            <a:headEnd/>
            <a:tailEnd/>
          </a:ln>
        </p:spPr>
        <p:txBody>
          <a:bodyPr>
            <a:normAutofit/>
          </a:bodyPr>
          <a:lstStyle/>
          <a:p>
            <a:pPr marL="0" indent="0">
              <a:lnSpc>
                <a:spcPct val="90000"/>
              </a:lnSpc>
              <a:buFont typeface="Wingdings" pitchFamily="2" charset="2"/>
              <a:buNone/>
            </a:pPr>
            <a:r>
              <a:rPr lang="es-ES" altLang="es-AR" sz="3200" dirty="0">
                <a:solidFill>
                  <a:schemeClr val="tx1"/>
                </a:solidFill>
                <a:cs typeface="Times New Roman" pitchFamily="18" charset="0"/>
              </a:rPr>
              <a:t>Un mes después de este suceso se volvieron a encontrar el viejo vendedor y el joven comprador.</a:t>
            </a:r>
          </a:p>
          <a:p>
            <a:pPr marL="0" indent="0">
              <a:lnSpc>
                <a:spcPct val="90000"/>
              </a:lnSpc>
              <a:buFont typeface="Wingdings" pitchFamily="2" charset="2"/>
              <a:buNone/>
            </a:pPr>
            <a:r>
              <a:rPr lang="es-ES" altLang="es-AR" sz="3200" dirty="0">
                <a:solidFill>
                  <a:schemeClr val="tx1"/>
                </a:solidFill>
                <a:cs typeface="Times New Roman" pitchFamily="18" charset="0"/>
              </a:rPr>
              <a:t>- ¿Qué pasó con el burro?</a:t>
            </a:r>
          </a:p>
          <a:p>
            <a:pPr marL="0" indent="0">
              <a:lnSpc>
                <a:spcPct val="90000"/>
              </a:lnSpc>
              <a:buFont typeface="Wingdings" pitchFamily="2" charset="2"/>
              <a:buNone/>
            </a:pPr>
            <a:r>
              <a:rPr lang="es-ES" altLang="es-AR" sz="3200" dirty="0">
                <a:solidFill>
                  <a:schemeClr val="tx1"/>
                </a:solidFill>
                <a:cs typeface="Times New Roman" pitchFamily="18" charset="0"/>
              </a:rPr>
              <a:t>- Lo rifé. Vendí 500 boletas a $2 y gané $998.</a:t>
            </a:r>
          </a:p>
          <a:p>
            <a:pPr marL="0" indent="0">
              <a:lnSpc>
                <a:spcPct val="90000"/>
              </a:lnSpc>
              <a:buFont typeface="Wingdings" pitchFamily="2" charset="2"/>
              <a:buNone/>
            </a:pPr>
            <a:r>
              <a:rPr lang="es-ES" altLang="es-AR" sz="3200" dirty="0">
                <a:solidFill>
                  <a:schemeClr val="tx1"/>
                </a:solidFill>
                <a:cs typeface="Times New Roman" pitchFamily="18" charset="0"/>
              </a:rPr>
              <a:t>- ¡¡¿Y nadie se quejó?!!</a:t>
            </a:r>
          </a:p>
          <a:p>
            <a:pPr marL="0" indent="0">
              <a:lnSpc>
                <a:spcPct val="90000"/>
              </a:lnSpc>
              <a:buFont typeface="Wingdings" pitchFamily="2" charset="2"/>
              <a:buNone/>
            </a:pPr>
            <a:r>
              <a:rPr lang="es-ES" altLang="es-AR" sz="3200" dirty="0">
                <a:solidFill>
                  <a:schemeClr val="tx1"/>
                </a:solidFill>
                <a:cs typeface="Times New Roman" pitchFamily="18" charset="0"/>
              </a:rPr>
              <a:t>- Sólo el ganador, pero a él le devolví sus $2.</a:t>
            </a:r>
            <a:endParaRPr lang="es-ES" altLang="es-AR" sz="3200" dirty="0">
              <a:solidFill>
                <a:schemeClr val="tx1"/>
              </a:solidFill>
            </a:endParaRPr>
          </a:p>
        </p:txBody>
      </p:sp>
      <p:pic>
        <p:nvPicPr>
          <p:cNvPr id="2" name="Imagen 1">
            <a:extLst>
              <a:ext uri="{FF2B5EF4-FFF2-40B4-BE49-F238E27FC236}">
                <a16:creationId xmlns:a16="http://schemas.microsoft.com/office/drawing/2014/main" id="{639754DB-FC2D-46FC-9F13-A8BA85A1D4BD}"/>
              </a:ext>
            </a:extLst>
          </p:cNvPr>
          <p:cNvPicPr>
            <a:picLocks noChangeAspect="1"/>
          </p:cNvPicPr>
          <p:nvPr/>
        </p:nvPicPr>
        <p:blipFill>
          <a:blip r:embed="rId2"/>
          <a:stretch>
            <a:fillRect/>
          </a:stretch>
        </p:blipFill>
        <p:spPr>
          <a:xfrm>
            <a:off x="4283968" y="5297729"/>
            <a:ext cx="2376264" cy="1555684"/>
          </a:xfrm>
          <a:prstGeom prst="rect">
            <a:avLst/>
          </a:prstGeom>
        </p:spPr>
      </p:pic>
    </p:spTree>
    <p:extLst>
      <p:ext uri="{BB962C8B-B14F-4D97-AF65-F5344CB8AC3E}">
        <p14:creationId xmlns:p14="http://schemas.microsoft.com/office/powerpoint/2010/main" val="138725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619672" y="1331913"/>
            <a:ext cx="7067128" cy="496887"/>
          </a:xfrm>
        </p:spPr>
        <p:txBody>
          <a:bodyPr>
            <a:normAutofit fontScale="90000"/>
          </a:bodyPr>
          <a:lstStyle/>
          <a:p>
            <a:r>
              <a:rPr lang="es-ES" altLang="es-AR" u="sng">
                <a:solidFill>
                  <a:srgbClr val="225C28"/>
                </a:solidFill>
                <a:cs typeface="Times New Roman" pitchFamily="18" charset="0"/>
              </a:rPr>
              <a:t>Conclusión</a:t>
            </a:r>
            <a:r>
              <a:rPr lang="es-ES" altLang="es-AR"/>
              <a:t> </a:t>
            </a:r>
          </a:p>
        </p:txBody>
      </p:sp>
      <p:sp>
        <p:nvSpPr>
          <p:cNvPr id="116739" name="Rectangle 3"/>
          <p:cNvSpPr>
            <a:spLocks noGrp="1" noChangeArrowheads="1"/>
          </p:cNvSpPr>
          <p:nvPr>
            <p:ph idx="1"/>
          </p:nvPr>
        </p:nvSpPr>
        <p:spPr>
          <a:xfrm>
            <a:off x="539552" y="2132856"/>
            <a:ext cx="6995120" cy="2590800"/>
          </a:xfrm>
        </p:spPr>
        <p:txBody>
          <a:bodyPr>
            <a:normAutofit/>
          </a:bodyPr>
          <a:lstStyle/>
          <a:p>
            <a:pPr marL="0" indent="0">
              <a:buFont typeface="Wingdings" pitchFamily="2" charset="2"/>
              <a:buNone/>
            </a:pPr>
            <a:r>
              <a:rPr lang="es-ES" altLang="es-AR" sz="2800" dirty="0">
                <a:solidFill>
                  <a:schemeClr val="tx1"/>
                </a:solidFill>
                <a:cs typeface="Times New Roman" pitchFamily="18" charset="0"/>
              </a:rPr>
              <a:t>Éste es un ejemplo de cómo convertir una situación desfavorable en un éxito</a:t>
            </a:r>
            <a:r>
              <a:rPr lang="es-ES_tradnl" altLang="es-AR" sz="2800" dirty="0">
                <a:solidFill>
                  <a:schemeClr val="tx1"/>
                </a:solidFill>
              </a:rPr>
              <a:t>.</a:t>
            </a:r>
            <a:endParaRPr lang="es-ES" altLang="es-AR" sz="2800" dirty="0">
              <a:solidFill>
                <a:schemeClr val="tx1"/>
              </a:solidFill>
            </a:endParaRPr>
          </a:p>
        </p:txBody>
      </p:sp>
      <p:pic>
        <p:nvPicPr>
          <p:cNvPr id="2" name="Imagen 1">
            <a:extLst>
              <a:ext uri="{FF2B5EF4-FFF2-40B4-BE49-F238E27FC236}">
                <a16:creationId xmlns:a16="http://schemas.microsoft.com/office/drawing/2014/main" id="{9E8E0252-68F7-49FB-BEA3-0968E4DF3E65}"/>
              </a:ext>
            </a:extLst>
          </p:cNvPr>
          <p:cNvPicPr>
            <a:picLocks noChangeAspect="1"/>
          </p:cNvPicPr>
          <p:nvPr/>
        </p:nvPicPr>
        <p:blipFill>
          <a:blip r:embed="rId2"/>
          <a:stretch>
            <a:fillRect/>
          </a:stretch>
        </p:blipFill>
        <p:spPr>
          <a:xfrm>
            <a:off x="2699792" y="3652093"/>
            <a:ext cx="2880320" cy="2880320"/>
          </a:xfrm>
          <a:prstGeom prst="rect">
            <a:avLst/>
          </a:prstGeom>
        </p:spPr>
      </p:pic>
    </p:spTree>
    <p:extLst>
      <p:ext uri="{BB962C8B-B14F-4D97-AF65-F5344CB8AC3E}">
        <p14:creationId xmlns:p14="http://schemas.microsoft.com/office/powerpoint/2010/main" val="413101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08000" y="609600"/>
            <a:ext cx="6447501" cy="1320800"/>
          </a:xfrm>
        </p:spPr>
        <p:txBody>
          <a:bodyPr anchor="t">
            <a:normAutofit/>
          </a:bodyPr>
          <a:lstStyle/>
          <a:p>
            <a:r>
              <a:rPr lang="es-ES" altLang="es-AR">
                <a:cs typeface="Times New Roman" pitchFamily="18" charset="0"/>
              </a:rPr>
              <a:t>Caso 2: Sobre la información correcta y veraz</a:t>
            </a:r>
            <a:r>
              <a:rPr lang="es-ES" altLang="es-AR"/>
              <a:t> </a:t>
            </a:r>
          </a:p>
        </p:txBody>
      </p:sp>
      <p:sp>
        <p:nvSpPr>
          <p:cNvPr id="117763" name="Rectangle 3"/>
          <p:cNvSpPr>
            <a:spLocks noGrp="1" noChangeArrowheads="1"/>
          </p:cNvSpPr>
          <p:nvPr>
            <p:ph idx="1"/>
          </p:nvPr>
        </p:nvSpPr>
        <p:spPr>
          <a:xfrm>
            <a:off x="508000" y="2160589"/>
            <a:ext cx="3915323" cy="3880773"/>
          </a:xfrm>
        </p:spPr>
        <p:txBody>
          <a:bodyPr>
            <a:normAutofit/>
          </a:bodyPr>
          <a:lstStyle/>
          <a:p>
            <a:pPr marL="0" indent="0" algn="just">
              <a:buFont typeface="Wingdings" pitchFamily="2" charset="2"/>
              <a:buNone/>
            </a:pPr>
            <a:r>
              <a:rPr lang="es-ES" altLang="es-AR" dirty="0">
                <a:cs typeface="Times New Roman" pitchFamily="18" charset="0"/>
              </a:rPr>
              <a:t>Un reo, condenado a cadena perpetua por asesinato premeditado y alevoso, se </a:t>
            </a:r>
            <a:r>
              <a:rPr lang="es-ES_tradnl" altLang="es-AR" dirty="0">
                <a:cs typeface="Times New Roman" pitchFamily="18" charset="0"/>
              </a:rPr>
              <a:t>fuga</a:t>
            </a:r>
            <a:r>
              <a:rPr lang="es-ES" altLang="es-AR" dirty="0">
                <a:cs typeface="Times New Roman" pitchFamily="18" charset="0"/>
              </a:rPr>
              <a:t> de la prisión después de </a:t>
            </a:r>
            <a:r>
              <a:rPr lang="es-ES_tradnl" altLang="es-AR" dirty="0">
                <a:cs typeface="Times New Roman" pitchFamily="18" charset="0"/>
              </a:rPr>
              <a:t>estar </a:t>
            </a:r>
            <a:r>
              <a:rPr lang="es-ES" altLang="es-AR" dirty="0">
                <a:cs typeface="Times New Roman" pitchFamily="18" charset="0"/>
              </a:rPr>
              <a:t>22 años en la cárcel</a:t>
            </a:r>
            <a:r>
              <a:rPr lang="es-ES_tradnl" altLang="es-AR" dirty="0">
                <a:cs typeface="Times New Roman" pitchFamily="18" charset="0"/>
              </a:rPr>
              <a:t>.</a:t>
            </a:r>
            <a:endParaRPr lang="es-ES" altLang="es-AR" dirty="0">
              <a:cs typeface="Times New Roman" pitchFamily="18" charset="0"/>
            </a:endParaRPr>
          </a:p>
          <a:p>
            <a:pPr marL="0" indent="0" algn="just">
              <a:buFont typeface="Wingdings" pitchFamily="2" charset="2"/>
              <a:buNone/>
            </a:pPr>
            <a:r>
              <a:rPr lang="es-ES" altLang="es-AR" dirty="0">
                <a:cs typeface="Times New Roman" pitchFamily="18" charset="0"/>
              </a:rPr>
              <a:t>Al huir entra en una casa en la que duerme una joven pareja. El reo ata al hombre en una silla y a la mujer en la cama.</a:t>
            </a:r>
            <a:r>
              <a:rPr lang="es-ES_tradnl" altLang="es-AR" dirty="0">
                <a:cs typeface="Times New Roman" pitchFamily="18" charset="0"/>
              </a:rPr>
              <a:t> </a:t>
            </a:r>
            <a:r>
              <a:rPr lang="es-ES" altLang="es-AR" dirty="0">
                <a:cs typeface="Times New Roman" pitchFamily="18" charset="0"/>
              </a:rPr>
              <a:t>A continuación, acerca su rostro al cuello de la mujer y sale de la habitación.</a:t>
            </a:r>
            <a:endParaRPr lang="es-ES" altLang="es-AR" dirty="0"/>
          </a:p>
        </p:txBody>
      </p:sp>
      <p:pic>
        <p:nvPicPr>
          <p:cNvPr id="59394" name="Picture 2" descr="En los últimos tres meses se escapó un preso por día | Información |  Argentina">
            <a:extLst>
              <a:ext uri="{FF2B5EF4-FFF2-40B4-BE49-F238E27FC236}">
                <a16:creationId xmlns:a16="http://schemas.microsoft.com/office/drawing/2014/main" id="{7B61FBCF-1D0E-4DFC-9861-48143375E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88" t="5564" r="31951"/>
          <a:stretch/>
        </p:blipFill>
        <p:spPr bwMode="auto">
          <a:xfrm>
            <a:off x="4860032" y="1595831"/>
            <a:ext cx="2359152" cy="36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4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a:xfrm>
            <a:off x="251520" y="1066800"/>
            <a:ext cx="7543800" cy="4306416"/>
          </a:xfrm>
          <a:ln>
            <a:noFill/>
            <a:miter lim="800000"/>
            <a:headEnd/>
            <a:tailEnd/>
          </a:ln>
        </p:spPr>
        <p:txBody>
          <a:bodyPr>
            <a:normAutofit/>
          </a:bodyPr>
          <a:lstStyle/>
          <a:p>
            <a:pPr marL="0" indent="0" algn="just">
              <a:buFont typeface="Wingdings" pitchFamily="2" charset="2"/>
              <a:buNone/>
            </a:pPr>
            <a:r>
              <a:rPr lang="es-ES" altLang="es-AR" sz="2800" dirty="0">
                <a:solidFill>
                  <a:schemeClr val="tx1"/>
                </a:solidFill>
                <a:cs typeface="Times New Roman" pitchFamily="18" charset="0"/>
              </a:rPr>
              <a:t>Arrastrando la silla, el hombre se acerca desesperadamente a su mujer y le dice:</a:t>
            </a:r>
          </a:p>
          <a:p>
            <a:pPr marL="0" indent="0" algn="just">
              <a:buFont typeface="Wingdings" pitchFamily="2" charset="2"/>
              <a:buNone/>
            </a:pPr>
            <a:r>
              <a:rPr lang="es-ES" altLang="es-AR" sz="2800" dirty="0">
                <a:solidFill>
                  <a:schemeClr val="tx1"/>
                </a:solidFill>
                <a:cs typeface="Times New Roman" pitchFamily="18" charset="0"/>
              </a:rPr>
              <a:t>- Mi amor, este hombre no ha visto una mujer en años. L</a:t>
            </a:r>
            <a:r>
              <a:rPr lang="es-ES_tradnl" altLang="es-AR" sz="2800" dirty="0">
                <a:solidFill>
                  <a:schemeClr val="tx1"/>
                </a:solidFill>
                <a:cs typeface="Times New Roman" pitchFamily="18" charset="0"/>
              </a:rPr>
              <a:t>o</a:t>
            </a:r>
            <a:r>
              <a:rPr lang="es-ES" altLang="es-AR" sz="2800" dirty="0">
                <a:solidFill>
                  <a:schemeClr val="tx1"/>
                </a:solidFill>
                <a:cs typeface="Times New Roman" pitchFamily="18" charset="0"/>
              </a:rPr>
              <a:t> vi besando tu cuello y, aprovechando que ha salido, quiero pedirte que cooperes con él y hagas todo lo que te pida. No lo rechaces. No lo hagas enojar.</a:t>
            </a:r>
          </a:p>
          <a:p>
            <a:pPr marL="0" indent="0" algn="just">
              <a:buFont typeface="Wingdings" pitchFamily="2" charset="2"/>
              <a:buNone/>
            </a:pPr>
            <a:r>
              <a:rPr lang="es-ES" altLang="es-AR" sz="2800" dirty="0">
                <a:solidFill>
                  <a:schemeClr val="tx1"/>
                </a:solidFill>
                <a:cs typeface="Times New Roman" pitchFamily="18" charset="0"/>
              </a:rPr>
              <a:t>¡Nuestras vidas dependen de ello! Sé fuerte, mi vida; yo te amo.</a:t>
            </a:r>
            <a:endParaRPr lang="es-ES" altLang="es-AR" sz="2800" dirty="0">
              <a:solidFill>
                <a:schemeClr val="tx1"/>
              </a:solidFill>
            </a:endParaRPr>
          </a:p>
        </p:txBody>
      </p:sp>
    </p:spTree>
    <p:extLst>
      <p:ext uri="{BB962C8B-B14F-4D97-AF65-F5344CB8AC3E}">
        <p14:creationId xmlns:p14="http://schemas.microsoft.com/office/powerpoint/2010/main" val="1622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2" descr="Cosas de soltera que hago aunque tengo novio - VIX">
            <a:extLst>
              <a:ext uri="{FF2B5EF4-FFF2-40B4-BE49-F238E27FC236}">
                <a16:creationId xmlns:a16="http://schemas.microsoft.com/office/drawing/2014/main" id="{36DB30CB-EAA6-4A9C-BF1D-042930739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6" r="25587"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idx="1"/>
          </p:nvPr>
        </p:nvSpPr>
        <p:spPr>
          <a:xfrm>
            <a:off x="279252" y="980729"/>
            <a:ext cx="3572668" cy="5060634"/>
          </a:xfrm>
        </p:spPr>
        <p:txBody>
          <a:bodyPr>
            <a:normAutofit lnSpcReduction="10000"/>
          </a:bodyPr>
          <a:lstStyle/>
          <a:p>
            <a:pPr marL="0" indent="0">
              <a:lnSpc>
                <a:spcPct val="90000"/>
              </a:lnSpc>
              <a:buFont typeface="Wingdings" pitchFamily="2" charset="2"/>
              <a:buNone/>
            </a:pPr>
            <a:r>
              <a:rPr lang="es-ES" altLang="es-AR" sz="2400" dirty="0">
                <a:cs typeface="Times New Roman" pitchFamily="18" charset="0"/>
              </a:rPr>
              <a:t>La joven esposa le dice al marido:</a:t>
            </a:r>
          </a:p>
          <a:p>
            <a:pPr marL="0" indent="0">
              <a:lnSpc>
                <a:spcPct val="90000"/>
              </a:lnSpc>
              <a:buFont typeface="Wingdings" pitchFamily="2" charset="2"/>
              <a:buNone/>
            </a:pPr>
            <a:r>
              <a:rPr lang="es-ES" altLang="es-AR" sz="2400" dirty="0">
                <a:cs typeface="Times New Roman" pitchFamily="18" charset="0"/>
              </a:rPr>
              <a:t>- Querido, estoy complacida de que pienses así. Efectivamente, ese hombre no ha visto en muchos años una mujer, pero no estaba besando mi cuello. Estaba diciéndome al oído que la cárcel lo había cambiado.</a:t>
            </a:r>
          </a:p>
          <a:p>
            <a:pPr marL="0" indent="0">
              <a:lnSpc>
                <a:spcPct val="90000"/>
              </a:lnSpc>
              <a:buFont typeface="Wingdings" pitchFamily="2" charset="2"/>
              <a:buNone/>
            </a:pPr>
            <a:r>
              <a:rPr lang="es-ES" altLang="es-AR" sz="2400" dirty="0">
                <a:cs typeface="Times New Roman" pitchFamily="18" charset="0"/>
              </a:rPr>
              <a:t>¡Sé fuerte, mi vida! ¡¡Yo también te amo!!</a:t>
            </a:r>
            <a:endParaRPr lang="es-ES" altLang="es-AR" sz="2400" dirty="0"/>
          </a:p>
        </p:txBody>
      </p:sp>
      <p:cxnSp>
        <p:nvCxnSpPr>
          <p:cNvPr id="72" name="Straight Connector 7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387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399032"/>
          </a:xfrm>
        </p:spPr>
        <p:txBody>
          <a:bodyPr>
            <a:normAutofit/>
          </a:bodyPr>
          <a:lstStyle/>
          <a:p>
            <a:pPr algn="l"/>
            <a:r>
              <a:rPr lang="es-ES" sz="2400" b="1" dirty="0">
                <a:latin typeface="Arial" pitchFamily="34" charset="0"/>
                <a:cs typeface="Arial" pitchFamily="34" charset="0"/>
              </a:rPr>
              <a:t>Recursos Humanos (Capital intelectual)</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149655" y="1469999"/>
            <a:ext cx="7355160" cy="4525963"/>
          </a:xfrm>
        </p:spPr>
        <p:txBody>
          <a:bodyPr>
            <a:normAutofit/>
          </a:bodyPr>
          <a:lstStyle/>
          <a:p>
            <a:pPr marL="0" indent="0">
              <a:buNone/>
            </a:pPr>
            <a:endParaRPr lang="es-ES" dirty="0">
              <a:latin typeface="Arial" pitchFamily="34" charset="0"/>
              <a:cs typeface="Arial" pitchFamily="34" charset="0"/>
            </a:endParaRPr>
          </a:p>
          <a:p>
            <a:pPr marL="0" indent="0" algn="just">
              <a:buNone/>
            </a:pPr>
            <a:r>
              <a:rPr lang="es-MX" dirty="0">
                <a:latin typeface="Arial" pitchFamily="34" charset="0"/>
                <a:cs typeface="Arial" pitchFamily="34" charset="0"/>
              </a:rPr>
              <a:t>Se denomina recurso humano al  trabajo que aporta el conjunto de los empleados o colaboradores de esa organización. </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Pero lo más frecuente es llamar así ala función que se ocupa de seleccionar, contratar, formar, emplear y retener a los colaboradores de la organización.</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Generalmente la función de Recursos Humanos está compuesta por áreas tales como reclutamiento y selección, contratación, capacitación, administración o gestión del personal durante la permanencia en la empresa.</a:t>
            </a:r>
          </a:p>
        </p:txBody>
      </p:sp>
      <p:sp>
        <p:nvSpPr>
          <p:cNvPr id="4" name="AutoShape 2"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641" y="5293163"/>
            <a:ext cx="29718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51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834" name="Rectangle 2"/>
          <p:cNvSpPr>
            <a:spLocks noGrp="1" noChangeArrowheads="1"/>
          </p:cNvSpPr>
          <p:nvPr>
            <p:ph type="title"/>
          </p:nvPr>
        </p:nvSpPr>
        <p:spPr>
          <a:xfrm>
            <a:off x="5386292" y="609600"/>
            <a:ext cx="3384742" cy="2227730"/>
          </a:xfrm>
        </p:spPr>
        <p:txBody>
          <a:bodyPr anchor="ctr">
            <a:normAutofit/>
          </a:bodyPr>
          <a:lstStyle/>
          <a:p>
            <a:r>
              <a:rPr lang="es-ES" altLang="es-AR" u="sng">
                <a:solidFill>
                  <a:srgbClr val="FFFFFF"/>
                </a:solidFill>
                <a:cs typeface="Times New Roman" pitchFamily="18" charset="0"/>
              </a:rPr>
              <a:t>Conclusión</a:t>
            </a:r>
            <a:r>
              <a:rPr lang="es-ES" altLang="es-AR">
                <a:solidFill>
                  <a:srgbClr val="FFFFFF"/>
                </a:solidFill>
              </a:rPr>
              <a:t> </a:t>
            </a:r>
          </a:p>
        </p:txBody>
      </p:sp>
      <p:pic>
        <p:nvPicPr>
          <p:cNvPr id="2" name="Imagen 1">
            <a:extLst>
              <a:ext uri="{FF2B5EF4-FFF2-40B4-BE49-F238E27FC236}">
                <a16:creationId xmlns:a16="http://schemas.microsoft.com/office/drawing/2014/main" id="{6E1CB075-98D0-432D-A705-73C4F1E40DCF}"/>
              </a:ext>
            </a:extLst>
          </p:cNvPr>
          <p:cNvPicPr>
            <a:picLocks noChangeAspect="1"/>
          </p:cNvPicPr>
          <p:nvPr/>
        </p:nvPicPr>
        <p:blipFill>
          <a:blip r:embed="rId2"/>
          <a:stretch>
            <a:fillRect/>
          </a:stretch>
        </p:blipFill>
        <p:spPr>
          <a:xfrm>
            <a:off x="567938" y="2578711"/>
            <a:ext cx="2892580" cy="1789477"/>
          </a:xfrm>
          <a:prstGeom prst="rect">
            <a:avLst/>
          </a:prstGeom>
        </p:spPr>
      </p:pic>
      <p:sp>
        <p:nvSpPr>
          <p:cNvPr id="120835" name="Rectangle 3"/>
          <p:cNvSpPr>
            <a:spLocks noGrp="1" noChangeArrowheads="1"/>
          </p:cNvSpPr>
          <p:nvPr>
            <p:ph idx="1"/>
          </p:nvPr>
        </p:nvSpPr>
        <p:spPr>
          <a:xfrm>
            <a:off x="5386293" y="2361702"/>
            <a:ext cx="3384741" cy="3317938"/>
          </a:xfrm>
        </p:spPr>
        <p:txBody>
          <a:bodyPr anchor="t">
            <a:normAutofit fontScale="92500" lnSpcReduction="20000"/>
          </a:bodyPr>
          <a:lstStyle/>
          <a:p>
            <a:pPr marL="0" indent="0">
              <a:buFont typeface="Wingdings" pitchFamily="2" charset="2"/>
              <a:buNone/>
            </a:pPr>
            <a:r>
              <a:rPr lang="es-ES" altLang="es-AR" sz="2600" dirty="0">
                <a:solidFill>
                  <a:srgbClr val="FFFFFF"/>
                </a:solidFill>
                <a:cs typeface="Times New Roman" pitchFamily="18" charset="0"/>
              </a:rPr>
              <a:t>No estar informado verazmente puede acarrear serios inconvenientes. La información pronta y exacta es fundamental para sortear con éxito el ataque de la competencia desleal y así evitar ingratas sorpresas</a:t>
            </a:r>
            <a:r>
              <a:rPr lang="es-ES" altLang="es-AR" dirty="0">
                <a:solidFill>
                  <a:srgbClr val="FFFFFF"/>
                </a:solidFill>
                <a:cs typeface="Times New Roman" pitchFamily="18" charset="0"/>
              </a:rPr>
              <a:t>.</a:t>
            </a:r>
            <a:r>
              <a:rPr lang="es-ES" altLang="es-AR" dirty="0">
                <a:solidFill>
                  <a:srgbClr val="FFFFFF"/>
                </a:solidFill>
              </a:rPr>
              <a:t> </a:t>
            </a:r>
          </a:p>
        </p:txBody>
      </p:sp>
    </p:spTree>
    <p:extLst>
      <p:ext uri="{BB962C8B-B14F-4D97-AF65-F5344CB8AC3E}">
        <p14:creationId xmlns:p14="http://schemas.microsoft.com/office/powerpoint/2010/main" val="2689258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Rectangle 8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Shape 9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858" name="Rectangle 2"/>
          <p:cNvSpPr>
            <a:spLocks noGrp="1" noChangeArrowheads="1"/>
          </p:cNvSpPr>
          <p:nvPr>
            <p:ph type="title"/>
          </p:nvPr>
        </p:nvSpPr>
        <p:spPr>
          <a:xfrm>
            <a:off x="5386292" y="609600"/>
            <a:ext cx="3384742" cy="2227730"/>
          </a:xfrm>
        </p:spPr>
        <p:txBody>
          <a:bodyPr anchor="ctr">
            <a:normAutofit/>
          </a:bodyPr>
          <a:lstStyle/>
          <a:p>
            <a:r>
              <a:rPr lang="es-ES" altLang="es-AR">
                <a:solidFill>
                  <a:srgbClr val="FFFFFF"/>
                </a:solidFill>
                <a:latin typeface="Tahoma" pitchFamily="34" charset="0"/>
                <a:cs typeface="Times New Roman" pitchFamily="18" charset="0"/>
              </a:rPr>
              <a:t>Caso 3: Sobre los planes estratégicos</a:t>
            </a:r>
            <a:r>
              <a:rPr lang="es-ES" altLang="es-AR">
                <a:solidFill>
                  <a:srgbClr val="FFFFFF"/>
                </a:solidFill>
              </a:rPr>
              <a:t> </a:t>
            </a:r>
          </a:p>
        </p:txBody>
      </p:sp>
      <p:pic>
        <p:nvPicPr>
          <p:cNvPr id="2" name="Imagen 1">
            <a:extLst>
              <a:ext uri="{FF2B5EF4-FFF2-40B4-BE49-F238E27FC236}">
                <a16:creationId xmlns:a16="http://schemas.microsoft.com/office/drawing/2014/main" id="{6053A8E5-2A9F-4C81-A3D3-097FB9102289}"/>
              </a:ext>
            </a:extLst>
          </p:cNvPr>
          <p:cNvPicPr>
            <a:picLocks noChangeAspect="1"/>
          </p:cNvPicPr>
          <p:nvPr/>
        </p:nvPicPr>
        <p:blipFill rotWithShape="1">
          <a:blip r:embed="rId2"/>
          <a:srcRect l="17453" r="10205"/>
          <a:stretch/>
        </p:blipFill>
        <p:spPr>
          <a:xfrm>
            <a:off x="567938" y="1804084"/>
            <a:ext cx="2892580" cy="3338730"/>
          </a:xfrm>
          <a:prstGeom prst="rect">
            <a:avLst/>
          </a:prstGeom>
        </p:spPr>
      </p:pic>
      <p:sp>
        <p:nvSpPr>
          <p:cNvPr id="121859" name="Rectangle 3"/>
          <p:cNvSpPr>
            <a:spLocks noGrp="1" noChangeArrowheads="1"/>
          </p:cNvSpPr>
          <p:nvPr>
            <p:ph idx="1"/>
          </p:nvPr>
        </p:nvSpPr>
        <p:spPr>
          <a:xfrm>
            <a:off x="5386293" y="2837329"/>
            <a:ext cx="3384741" cy="3317938"/>
          </a:xfrm>
        </p:spPr>
        <p:txBody>
          <a:bodyPr anchor="t">
            <a:normAutofit/>
          </a:bodyPr>
          <a:lstStyle/>
          <a:p>
            <a:pPr marL="0" indent="0">
              <a:buFont typeface="Wingdings" pitchFamily="2" charset="2"/>
              <a:buNone/>
            </a:pPr>
            <a:r>
              <a:rPr lang="es-ES" altLang="es-AR">
                <a:solidFill>
                  <a:srgbClr val="FFFFFF"/>
                </a:solidFill>
                <a:latin typeface="Tahoma" pitchFamily="34" charset="0"/>
                <a:cs typeface="Times New Roman" pitchFamily="18" charset="0"/>
              </a:rPr>
              <a:t>Un muchacho entra en una farmacia y dice al farmacéutico:</a:t>
            </a:r>
          </a:p>
          <a:p>
            <a:pPr marL="0" indent="0">
              <a:buFont typeface="Wingdings" pitchFamily="2" charset="2"/>
              <a:buNone/>
            </a:pPr>
            <a:r>
              <a:rPr lang="es-ES" altLang="es-AR">
                <a:solidFill>
                  <a:srgbClr val="FFFFFF"/>
                </a:solidFill>
                <a:latin typeface="Tahoma" pitchFamily="34" charset="0"/>
                <a:cs typeface="Times New Roman" pitchFamily="18" charset="0"/>
              </a:rPr>
              <a:t>- Señor, deme un preservativo. Mi novia me ha invitado esta noche a cenar en su casa y creo que habrá acción esta noche</a:t>
            </a:r>
            <a:endParaRPr lang="es-ES" altLang="es-AR">
              <a:solidFill>
                <a:srgbClr val="FFFFFF"/>
              </a:solidFill>
              <a:latin typeface="Tahoma" pitchFamily="34" charset="0"/>
            </a:endParaRPr>
          </a:p>
        </p:txBody>
      </p:sp>
    </p:spTree>
    <p:extLst>
      <p:ext uri="{BB962C8B-B14F-4D97-AF65-F5344CB8AC3E}">
        <p14:creationId xmlns:p14="http://schemas.microsoft.com/office/powerpoint/2010/main" val="2987644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0ECC9C-A2F5-4258-AEE5-E5B282F04B77}"/>
              </a:ext>
            </a:extLst>
          </p:cNvPr>
          <p:cNvPicPr>
            <a:picLocks noChangeAspect="1"/>
          </p:cNvPicPr>
          <p:nvPr/>
        </p:nvPicPr>
        <p:blipFill rotWithShape="1">
          <a:blip r:embed="rId2"/>
          <a:srcRect l="13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22882" name="Rectangle 2"/>
          <p:cNvSpPr>
            <a:spLocks noGrp="1" noChangeArrowheads="1"/>
          </p:cNvSpPr>
          <p:nvPr>
            <p:ph idx="1"/>
          </p:nvPr>
        </p:nvSpPr>
        <p:spPr>
          <a:xfrm>
            <a:off x="508000" y="1268761"/>
            <a:ext cx="2888342" cy="4772602"/>
          </a:xfrm>
        </p:spPr>
        <p:txBody>
          <a:bodyPr>
            <a:normAutofit fontScale="92500"/>
          </a:bodyPr>
          <a:lstStyle/>
          <a:p>
            <a:pPr marL="0" indent="0">
              <a:buFont typeface="Wingdings" pitchFamily="2" charset="2"/>
              <a:buNone/>
            </a:pPr>
            <a:r>
              <a:rPr lang="es-ES" altLang="es-AR" sz="2400" dirty="0">
                <a:latin typeface="Tahoma" pitchFamily="34" charset="0"/>
                <a:cs typeface="Times New Roman" pitchFamily="18" charset="0"/>
              </a:rPr>
              <a:t>El boticario le despacha el preservativo y cuando el joven va a salir, vuelve sobre sus pasos y dice:</a:t>
            </a:r>
          </a:p>
          <a:p>
            <a:pPr marL="0" indent="0">
              <a:buFont typeface="Wingdings" pitchFamily="2" charset="2"/>
              <a:buNone/>
            </a:pPr>
            <a:r>
              <a:rPr lang="es-ES" altLang="es-AR" sz="2400" dirty="0">
                <a:latin typeface="Tahoma" pitchFamily="34" charset="0"/>
                <a:cs typeface="Times New Roman" pitchFamily="18" charset="0"/>
              </a:rPr>
              <a:t>- Será mejor que me dé usted otro porque la hermana de mi novia, siempre me guiña el ojo, y como voy a ir a cenar a su casa…</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931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idx="1"/>
          </p:nvPr>
        </p:nvSpPr>
        <p:spPr>
          <a:xfrm>
            <a:off x="251520" y="1052736"/>
            <a:ext cx="7057281" cy="3886200"/>
          </a:xfrm>
        </p:spPr>
        <p:txBody>
          <a:bodyPr/>
          <a:lstStyle/>
          <a:p>
            <a:pPr marL="0" indent="0" algn="just">
              <a:buFont typeface="Wingdings" pitchFamily="2" charset="2"/>
              <a:buNone/>
            </a:pPr>
            <a:r>
              <a:rPr lang="es-ES" altLang="es-AR" sz="3200" dirty="0">
                <a:solidFill>
                  <a:schemeClr val="tx1"/>
                </a:solidFill>
                <a:latin typeface="Tahoma" pitchFamily="34" charset="0"/>
                <a:cs typeface="Times New Roman" pitchFamily="18" charset="0"/>
              </a:rPr>
              <a:t>Luego piensa un momento y dice…</a:t>
            </a:r>
          </a:p>
          <a:p>
            <a:pPr marL="0" indent="0" algn="just">
              <a:buFont typeface="Wingdings" pitchFamily="2" charset="2"/>
              <a:buNone/>
            </a:pPr>
            <a:r>
              <a:rPr lang="es-ES" altLang="es-AR" sz="3200" dirty="0">
                <a:solidFill>
                  <a:schemeClr val="tx1"/>
                </a:solidFill>
                <a:latin typeface="Tahoma" pitchFamily="34" charset="0"/>
                <a:cs typeface="Times New Roman" pitchFamily="18" charset="0"/>
              </a:rPr>
              <a:t>- </a:t>
            </a:r>
            <a:r>
              <a:rPr lang="es-ES" altLang="es-AR" sz="3200" dirty="0" err="1">
                <a:solidFill>
                  <a:schemeClr val="tx1"/>
                </a:solidFill>
                <a:latin typeface="Tahoma" pitchFamily="34" charset="0"/>
                <a:cs typeface="Times New Roman" pitchFamily="18" charset="0"/>
              </a:rPr>
              <a:t>Déme</a:t>
            </a:r>
            <a:r>
              <a:rPr lang="es-ES" altLang="es-AR" sz="3200" dirty="0">
                <a:solidFill>
                  <a:schemeClr val="tx1"/>
                </a:solidFill>
                <a:latin typeface="Tahoma" pitchFamily="34" charset="0"/>
                <a:cs typeface="Times New Roman" pitchFamily="18" charset="0"/>
              </a:rPr>
              <a:t> uno más</a:t>
            </a:r>
            <a:r>
              <a:rPr lang="es-ES_tradnl" altLang="es-AR" sz="3200" dirty="0">
                <a:solidFill>
                  <a:schemeClr val="tx1"/>
                </a:solidFill>
                <a:latin typeface="Tahoma" pitchFamily="34" charset="0"/>
                <a:cs typeface="Times New Roman" pitchFamily="18" charset="0"/>
              </a:rPr>
              <a:t>,</a:t>
            </a:r>
            <a:r>
              <a:rPr lang="es-ES" altLang="es-AR" sz="3200" dirty="0">
                <a:solidFill>
                  <a:schemeClr val="tx1"/>
                </a:solidFill>
                <a:latin typeface="Tahoma" pitchFamily="34" charset="0"/>
                <a:cs typeface="Times New Roman" pitchFamily="18" charset="0"/>
              </a:rPr>
              <a:t> porque la madre de mi chica, que está de muerte la señora, cuando no está mi novia delante, me hace insinuaciones y como voy a ir a cenar a su casa esta noche</a:t>
            </a:r>
            <a:r>
              <a:rPr lang="es-ES" altLang="es-AR" dirty="0">
                <a:solidFill>
                  <a:schemeClr val="bg2"/>
                </a:solidFill>
                <a:latin typeface="Tahoma" pitchFamily="34" charset="0"/>
                <a:cs typeface="Times New Roman" pitchFamily="18" charset="0"/>
              </a:rPr>
              <a:t>…</a:t>
            </a:r>
            <a:endParaRPr lang="es-ES" altLang="es-AR" dirty="0">
              <a:solidFill>
                <a:schemeClr val="bg2"/>
              </a:solidFill>
              <a:latin typeface="Tahoma" pitchFamily="34" charset="0"/>
            </a:endParaRPr>
          </a:p>
        </p:txBody>
      </p:sp>
      <p:pic>
        <p:nvPicPr>
          <p:cNvPr id="3" name="Imagen 2">
            <a:extLst>
              <a:ext uri="{FF2B5EF4-FFF2-40B4-BE49-F238E27FC236}">
                <a16:creationId xmlns:a16="http://schemas.microsoft.com/office/drawing/2014/main" id="{AF8501F2-700A-4D72-A278-774F35EF29A6}"/>
              </a:ext>
            </a:extLst>
          </p:cNvPr>
          <p:cNvPicPr>
            <a:picLocks noChangeAspect="1"/>
          </p:cNvPicPr>
          <p:nvPr/>
        </p:nvPicPr>
        <p:blipFill rotWithShape="1">
          <a:blip r:embed="rId2"/>
          <a:srcRect l="17453" r="10205"/>
          <a:stretch/>
        </p:blipFill>
        <p:spPr>
          <a:xfrm>
            <a:off x="3275856" y="4437112"/>
            <a:ext cx="1921499" cy="2217870"/>
          </a:xfrm>
          <a:prstGeom prst="rect">
            <a:avLst/>
          </a:prstGeom>
        </p:spPr>
      </p:pic>
    </p:spTree>
    <p:extLst>
      <p:ext uri="{BB962C8B-B14F-4D97-AF65-F5344CB8AC3E}">
        <p14:creationId xmlns:p14="http://schemas.microsoft.com/office/powerpoint/2010/main" val="3128014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a:xfrm>
            <a:off x="251520" y="908720"/>
            <a:ext cx="7488832" cy="5334000"/>
          </a:xfrm>
          <a:ln>
            <a:noFill/>
            <a:miter lim="800000"/>
            <a:headEnd/>
            <a:tailEnd/>
          </a:ln>
        </p:spPr>
        <p:txBody>
          <a:bodyPr>
            <a:normAutofit/>
          </a:bodyPr>
          <a:lstStyle/>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Llega la hora de la cena y el muchacho tiene a un lado a su novia, al otro a la hermana y enfrente la mamá de ambas.</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En ese instante llega el padre, que se sienta al frente de la mesa.</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El muchacho baja la cabeza y empieza a rezar:</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 - Señor, te damos gracias por los alimentos </a:t>
            </a:r>
            <a:r>
              <a:rPr lang="es-ES_tradnl" altLang="es-AR" sz="2800" dirty="0">
                <a:solidFill>
                  <a:schemeClr val="tx1"/>
                </a:solidFill>
                <a:latin typeface="Tahoma" pitchFamily="34" charset="0"/>
                <a:cs typeface="Times New Roman" pitchFamily="18" charset="0"/>
              </a:rPr>
              <a:t>B</a:t>
            </a:r>
            <a:r>
              <a:rPr lang="es-ES" altLang="es-AR" sz="2800" dirty="0" err="1">
                <a:solidFill>
                  <a:schemeClr val="tx1"/>
                </a:solidFill>
                <a:latin typeface="Tahoma" pitchFamily="34" charset="0"/>
                <a:cs typeface="Times New Roman" pitchFamily="18" charset="0"/>
              </a:rPr>
              <a:t>endícenos</a:t>
            </a:r>
            <a:r>
              <a:rPr lang="es-ES" altLang="es-AR" sz="2800" dirty="0">
                <a:solidFill>
                  <a:schemeClr val="tx1"/>
                </a:solidFill>
                <a:latin typeface="Tahoma" pitchFamily="34" charset="0"/>
                <a:cs typeface="Times New Roman" pitchFamily="18" charset="0"/>
              </a:rPr>
              <a:t> a todos… </a:t>
            </a:r>
            <a:r>
              <a:rPr lang="es-ES_tradnl" altLang="es-AR" sz="2800" dirty="0">
                <a:solidFill>
                  <a:schemeClr val="tx1"/>
                </a:solidFill>
                <a:latin typeface="Tahoma" pitchFamily="34" charset="0"/>
                <a:cs typeface="Times New Roman" pitchFamily="18" charset="0"/>
              </a:rPr>
              <a:t>Y</a:t>
            </a:r>
            <a:r>
              <a:rPr lang="es-ES" altLang="es-AR" sz="2800" dirty="0">
                <a:solidFill>
                  <a:schemeClr val="tx1"/>
                </a:solidFill>
                <a:latin typeface="Tahoma" pitchFamily="34" charset="0"/>
                <a:cs typeface="Times New Roman" pitchFamily="18" charset="0"/>
              </a:rPr>
              <a:t> perdónanos si en algo te hemos ofendido…</a:t>
            </a:r>
          </a:p>
        </p:txBody>
      </p:sp>
      <p:pic>
        <p:nvPicPr>
          <p:cNvPr id="67586" name="Picture 2" descr="Familia rezando en la mesa | Foto Premium">
            <a:extLst>
              <a:ext uri="{FF2B5EF4-FFF2-40B4-BE49-F238E27FC236}">
                <a16:creationId xmlns:a16="http://schemas.microsoft.com/office/drawing/2014/main" id="{516EAB76-D24A-43F0-B918-8DFC6FCC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01317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6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a:xfrm>
            <a:off x="251520" y="1124744"/>
            <a:ext cx="7543800" cy="4724400"/>
          </a:xfrm>
          <a:ln>
            <a:noFill/>
            <a:miter lim="800000"/>
            <a:headEnd/>
            <a:tailEnd/>
          </a:ln>
        </p:spPr>
        <p:txBody>
          <a:bodyPr>
            <a:normAutofit/>
          </a:bodyPr>
          <a:lstStyle/>
          <a:p>
            <a:pPr marL="0" indent="0">
              <a:buFont typeface="Wingdings" pitchFamily="2" charset="2"/>
              <a:buNone/>
            </a:pPr>
            <a:r>
              <a:rPr lang="es-ES" altLang="es-AR" sz="3200" dirty="0">
                <a:solidFill>
                  <a:schemeClr val="tx1"/>
                </a:solidFill>
                <a:latin typeface="Tahoma" pitchFamily="34" charset="0"/>
                <a:cs typeface="Times New Roman" pitchFamily="18" charset="0"/>
              </a:rPr>
              <a:t>Pasa un minuto y el chico sigue rezando:</a:t>
            </a:r>
          </a:p>
          <a:p>
            <a:pPr marL="0" indent="0">
              <a:buFont typeface="Wingdings" pitchFamily="2" charset="2"/>
              <a:buNone/>
            </a:pPr>
            <a:r>
              <a:rPr lang="es-ES" altLang="es-AR" sz="3200" dirty="0">
                <a:solidFill>
                  <a:schemeClr val="tx1"/>
                </a:solidFill>
                <a:latin typeface="Tahoma" pitchFamily="34" charset="0"/>
                <a:cs typeface="Times New Roman" pitchFamily="18" charset="0"/>
              </a:rPr>
              <a:t>- ¡Gracias Señor!</a:t>
            </a:r>
          </a:p>
          <a:p>
            <a:pPr marL="0" indent="0">
              <a:buFont typeface="Wingdings" pitchFamily="2" charset="2"/>
              <a:buNone/>
            </a:pPr>
            <a:r>
              <a:rPr lang="es-ES" altLang="es-AR" sz="3200" dirty="0">
                <a:solidFill>
                  <a:schemeClr val="tx1"/>
                </a:solidFill>
                <a:latin typeface="Tahoma" pitchFamily="34" charset="0"/>
                <a:cs typeface="Times New Roman" pitchFamily="18" charset="0"/>
              </a:rPr>
              <a:t>A los diez minutos de rezos y oraciones la novia le dice:</a:t>
            </a:r>
          </a:p>
          <a:p>
            <a:pPr marL="0" indent="0">
              <a:buFont typeface="Wingdings" pitchFamily="2" charset="2"/>
              <a:buNone/>
            </a:pPr>
            <a:r>
              <a:rPr lang="es-ES" altLang="es-AR" sz="3200" dirty="0">
                <a:solidFill>
                  <a:schemeClr val="tx1"/>
                </a:solidFill>
                <a:latin typeface="Tahoma" pitchFamily="34" charset="0"/>
                <a:cs typeface="Times New Roman" pitchFamily="18" charset="0"/>
              </a:rPr>
              <a:t> -No sabía que fueras tan religioso…</a:t>
            </a:r>
          </a:p>
          <a:p>
            <a:pPr marL="0" indent="0">
              <a:buFont typeface="Wingdings" pitchFamily="2" charset="2"/>
              <a:buNone/>
            </a:pPr>
            <a:r>
              <a:rPr lang="es-ES" altLang="es-AR" sz="3200" dirty="0">
                <a:solidFill>
                  <a:schemeClr val="tx1"/>
                </a:solidFill>
                <a:latin typeface="Tahoma" pitchFamily="34" charset="0"/>
                <a:cs typeface="Times New Roman" pitchFamily="18" charset="0"/>
              </a:rPr>
              <a:t>- ¡¡Ni yo que tu padre era el farmacéutico!!</a:t>
            </a:r>
            <a:r>
              <a:rPr lang="es-ES" altLang="es-AR" sz="3200" dirty="0">
                <a:solidFill>
                  <a:schemeClr val="tx1"/>
                </a:solidFill>
                <a:latin typeface="Tahoma" pitchFamily="34" charset="0"/>
              </a:rPr>
              <a:t> </a:t>
            </a:r>
          </a:p>
        </p:txBody>
      </p:sp>
      <p:pic>
        <p:nvPicPr>
          <p:cNvPr id="68610" name="Picture 2" descr="African Man Praying Home Fotos e Imágenes de stock - Alamy">
            <a:extLst>
              <a:ext uri="{FF2B5EF4-FFF2-40B4-BE49-F238E27FC236}">
                <a16:creationId xmlns:a16="http://schemas.microsoft.com/office/drawing/2014/main" id="{07774069-7A6D-4E48-8DAB-E70080AE5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725144"/>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77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978" name="Rectangle 2"/>
          <p:cNvSpPr>
            <a:spLocks noGrp="1" noChangeArrowheads="1"/>
          </p:cNvSpPr>
          <p:nvPr>
            <p:ph type="title"/>
          </p:nvPr>
        </p:nvSpPr>
        <p:spPr>
          <a:xfrm>
            <a:off x="5386292" y="609600"/>
            <a:ext cx="3384742" cy="1451248"/>
          </a:xfrm>
        </p:spPr>
        <p:txBody>
          <a:bodyPr anchor="ctr">
            <a:normAutofit/>
          </a:bodyPr>
          <a:lstStyle/>
          <a:p>
            <a:r>
              <a:rPr lang="es-ES_tradnl" altLang="es-AR" u="sng" dirty="0">
                <a:solidFill>
                  <a:srgbClr val="FFFFFF"/>
                </a:solidFill>
              </a:rPr>
              <a:t>Conclusión</a:t>
            </a:r>
            <a:endParaRPr lang="es-ES" altLang="es-AR" u="sng" dirty="0">
              <a:solidFill>
                <a:srgbClr val="FFFFFF"/>
              </a:solidFill>
            </a:endParaRPr>
          </a:p>
        </p:txBody>
      </p:sp>
      <p:pic>
        <p:nvPicPr>
          <p:cNvPr id="69634" name="Picture 2" descr="Hombre de negocios diciendo secreto a su colega | Foto Premium">
            <a:extLst>
              <a:ext uri="{FF2B5EF4-FFF2-40B4-BE49-F238E27FC236}">
                <a16:creationId xmlns:a16="http://schemas.microsoft.com/office/drawing/2014/main" id="{E3F06C00-DCB5-4431-B9FE-26BF2FC445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2511009"/>
            <a:ext cx="2892580" cy="1924880"/>
          </a:xfrm>
          <a:prstGeom prst="rect">
            <a:avLst/>
          </a:prstGeom>
          <a:noFill/>
          <a:extLst>
            <a:ext uri="{909E8E84-426E-40DD-AFC4-6F175D3DCCD1}">
              <a14:hiddenFill xmlns:a14="http://schemas.microsoft.com/office/drawing/2010/main">
                <a:solidFill>
                  <a:srgbClr val="FFFFFF"/>
                </a:solidFill>
              </a14:hiddenFill>
            </a:ext>
          </a:extLst>
        </p:spPr>
      </p:pic>
      <p:sp>
        <p:nvSpPr>
          <p:cNvPr id="126979" name="Rectangle 3"/>
          <p:cNvSpPr>
            <a:spLocks noGrp="1" noChangeArrowheads="1"/>
          </p:cNvSpPr>
          <p:nvPr>
            <p:ph idx="1"/>
          </p:nvPr>
        </p:nvSpPr>
        <p:spPr>
          <a:xfrm>
            <a:off x="5386293" y="2020941"/>
            <a:ext cx="3384741" cy="3734379"/>
          </a:xfrm>
        </p:spPr>
        <p:txBody>
          <a:bodyPr anchor="t">
            <a:normAutofit lnSpcReduction="10000"/>
          </a:bodyPr>
          <a:lstStyle/>
          <a:p>
            <a:pPr marL="0" indent="0">
              <a:buFont typeface="Wingdings" pitchFamily="2" charset="2"/>
              <a:buNone/>
            </a:pPr>
            <a:r>
              <a:rPr lang="es-ES" altLang="es-AR" sz="2800" dirty="0">
                <a:solidFill>
                  <a:srgbClr val="FFFFFF"/>
                </a:solidFill>
                <a:cs typeface="Times New Roman" pitchFamily="18" charset="0"/>
              </a:rPr>
              <a:t>No comente los planes estratégicos de la empresa a desconocidos porque la falta de confidencialidad puede destruir su propia organización</a:t>
            </a:r>
            <a:r>
              <a:rPr lang="es-ES_tradnl" altLang="es-AR" dirty="0">
                <a:solidFill>
                  <a:srgbClr val="FFFFFF"/>
                </a:solidFill>
              </a:rPr>
              <a:t>.</a:t>
            </a:r>
            <a:endParaRPr lang="es-ES" altLang="es-AR" dirty="0">
              <a:solidFill>
                <a:srgbClr val="FFFFFF"/>
              </a:solidFill>
            </a:endParaRPr>
          </a:p>
        </p:txBody>
      </p:sp>
    </p:spTree>
    <p:extLst>
      <p:ext uri="{BB962C8B-B14F-4D97-AF65-F5344CB8AC3E}">
        <p14:creationId xmlns:p14="http://schemas.microsoft.com/office/powerpoint/2010/main" val="287652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68DCCF25-14FF-4559-83F4-A3A753FCB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r="29986" b="-2"/>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28002" name="Rectangle 2"/>
          <p:cNvSpPr>
            <a:spLocks noGrp="1" noChangeArrowheads="1"/>
          </p:cNvSpPr>
          <p:nvPr>
            <p:ph type="title"/>
          </p:nvPr>
        </p:nvSpPr>
        <p:spPr>
          <a:xfrm>
            <a:off x="507999" y="609600"/>
            <a:ext cx="2888343" cy="1320800"/>
          </a:xfrm>
        </p:spPr>
        <p:txBody>
          <a:bodyPr>
            <a:normAutofit/>
          </a:bodyPr>
          <a:lstStyle/>
          <a:p>
            <a:r>
              <a:rPr lang="es-ES" altLang="es-AR" sz="3300">
                <a:latin typeface="Tahoma" pitchFamily="34" charset="0"/>
                <a:cs typeface="Times New Roman" pitchFamily="18" charset="0"/>
              </a:rPr>
              <a:t>Caso 4: Quien habla último…</a:t>
            </a:r>
            <a:r>
              <a:rPr lang="es-ES" altLang="es-AR" sz="3300">
                <a:latin typeface="Tahoma" pitchFamily="34" charset="0"/>
              </a:rPr>
              <a:t> </a:t>
            </a:r>
          </a:p>
        </p:txBody>
      </p:sp>
      <p:sp>
        <p:nvSpPr>
          <p:cNvPr id="128003" name="Rectangle 3"/>
          <p:cNvSpPr>
            <a:spLocks noGrp="1" noChangeArrowheads="1"/>
          </p:cNvSpPr>
          <p:nvPr>
            <p:ph idx="1"/>
          </p:nvPr>
        </p:nvSpPr>
        <p:spPr>
          <a:xfrm>
            <a:off x="508000" y="2160589"/>
            <a:ext cx="2888342" cy="3880773"/>
          </a:xfrm>
        </p:spPr>
        <p:txBody>
          <a:bodyPr>
            <a:normAutofit fontScale="92500"/>
          </a:bodyPr>
          <a:lstStyle/>
          <a:p>
            <a:pPr marL="0" indent="0">
              <a:buFont typeface="Wingdings" pitchFamily="2" charset="2"/>
              <a:buNone/>
            </a:pPr>
            <a:r>
              <a:rPr lang="es-ES" altLang="es-AR" sz="2400" dirty="0">
                <a:latin typeface="Tahoma" pitchFamily="34" charset="0"/>
                <a:cs typeface="Times New Roman" pitchFamily="18" charset="0"/>
              </a:rPr>
              <a:t>Un vendedor, un empleado administrativo y el gerente van a almorzar y, tirada en el suelo, encuentran una antigua lámpara de aceite. La frotan y aparece un Genio envuelto en una nube de humo.</a:t>
            </a:r>
            <a:endParaRPr lang="es-ES" altLang="es-AR" sz="2400" dirty="0">
              <a:latin typeface="Tahoma" pitchFamily="34" charset="0"/>
            </a:endParaRPr>
          </a:p>
        </p:txBody>
      </p:sp>
      <p:cxnSp>
        <p:nvCxnSpPr>
          <p:cNvPr id="136" name="Straight Connector 13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09326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28"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466" name="Picture 2" descr="El hombre se relaja en la playa. el hombre tiene vacaciones. vacaciones en  la playa. ilustración de dibujos animados plana | Vector Premium">
            <a:extLst>
              <a:ext uri="{FF2B5EF4-FFF2-40B4-BE49-F238E27FC236}">
                <a16:creationId xmlns:a16="http://schemas.microsoft.com/office/drawing/2014/main" id="{67B79DE7-7D13-446C-972C-3BF5B817E3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1967993"/>
            <a:ext cx="2892580" cy="3010912"/>
          </a:xfrm>
          <a:prstGeom prst="rect">
            <a:avLst/>
          </a:prstGeom>
          <a:noFill/>
          <a:extLst>
            <a:ext uri="{909E8E84-426E-40DD-AFC4-6F175D3DCCD1}">
              <a14:hiddenFill xmlns:a14="http://schemas.microsoft.com/office/drawing/2010/main">
                <a:solidFill>
                  <a:srgbClr val="FFFFFF"/>
                </a:solidFill>
              </a14:hiddenFill>
            </a:ext>
          </a:extLst>
        </p:spPr>
      </p:pic>
      <p:sp>
        <p:nvSpPr>
          <p:cNvPr id="129026" name="Rectangle 2"/>
          <p:cNvSpPr>
            <a:spLocks noGrp="1" noChangeArrowheads="1"/>
          </p:cNvSpPr>
          <p:nvPr>
            <p:ph idx="1"/>
          </p:nvPr>
        </p:nvSpPr>
        <p:spPr>
          <a:xfrm>
            <a:off x="5386293" y="1124744"/>
            <a:ext cx="3384741" cy="5030523"/>
          </a:xfrm>
        </p:spPr>
        <p:txBody>
          <a:bodyPr anchor="t">
            <a:normAutofit/>
          </a:bodyPr>
          <a:lstStyle/>
          <a:p>
            <a:pPr marL="0" indent="0">
              <a:buFont typeface="Wingdings" pitchFamily="2" charset="2"/>
              <a:buNone/>
            </a:pPr>
            <a:r>
              <a:rPr lang="es-ES" altLang="es-AR" dirty="0">
                <a:solidFill>
                  <a:srgbClr val="FFFFFF"/>
                </a:solidFill>
                <a:cs typeface="Times New Roman" pitchFamily="18" charset="0"/>
              </a:rPr>
              <a:t>- </a:t>
            </a:r>
            <a:r>
              <a:rPr lang="es-ES" altLang="es-AR" sz="2400" dirty="0">
                <a:solidFill>
                  <a:srgbClr val="FFFFFF"/>
                </a:solidFill>
                <a:cs typeface="Times New Roman" pitchFamily="18" charset="0"/>
              </a:rPr>
              <a:t>Como generalmente otorgo tres deseos, les voy a dar uno a cada uno, dice el Genio.</a:t>
            </a:r>
          </a:p>
          <a:p>
            <a:pPr marL="0" indent="0">
              <a:buFont typeface="Wingdings" pitchFamily="2" charset="2"/>
              <a:buNone/>
            </a:pPr>
            <a:r>
              <a:rPr lang="es-ES" altLang="es-AR" sz="2400" dirty="0">
                <a:solidFill>
                  <a:srgbClr val="FFFFFF"/>
                </a:solidFill>
                <a:cs typeface="Times New Roman" pitchFamily="18" charset="0"/>
              </a:rPr>
              <a:t>- ¡A mi primero! ¡Yo primero! Porfía el empleado administrativo. Quiero estar de vacaciones en el Caribe y … </a:t>
            </a:r>
            <a:r>
              <a:rPr lang="es-ES_tradnl" altLang="es-AR" sz="2400" dirty="0">
                <a:solidFill>
                  <a:srgbClr val="FFFFFF"/>
                </a:solidFill>
                <a:cs typeface="Times New Roman" pitchFamily="18" charset="0"/>
              </a:rPr>
              <a:t>¡</a:t>
            </a:r>
            <a:r>
              <a:rPr lang="es-ES" altLang="es-AR" sz="2400" dirty="0">
                <a:solidFill>
                  <a:srgbClr val="FFFFFF"/>
                </a:solidFill>
                <a:cs typeface="Times New Roman" pitchFamily="18" charset="0"/>
              </a:rPr>
              <a:t>Puf</a:t>
            </a:r>
            <a:r>
              <a:rPr lang="es-ES_tradnl" altLang="es-AR" sz="2400" dirty="0">
                <a:solidFill>
                  <a:srgbClr val="FFFFFF"/>
                </a:solidFill>
                <a:cs typeface="Times New Roman" pitchFamily="18" charset="0"/>
              </a:rPr>
              <a:t>f! </a:t>
            </a:r>
            <a:r>
              <a:rPr lang="es-ES" altLang="es-AR" sz="2400" dirty="0">
                <a:solidFill>
                  <a:srgbClr val="FFFFFF"/>
                </a:solidFill>
                <a:cs typeface="Times New Roman" pitchFamily="18" charset="0"/>
              </a:rPr>
              <a:t>…¡</a:t>
            </a:r>
            <a:r>
              <a:rPr lang="es-ES_tradnl" altLang="es-AR" sz="2400" dirty="0">
                <a:solidFill>
                  <a:srgbClr val="FFFFFF"/>
                </a:solidFill>
                <a:cs typeface="Times New Roman" pitchFamily="18" charset="0"/>
              </a:rPr>
              <a:t>D</a:t>
            </a:r>
            <a:r>
              <a:rPr lang="es-ES" altLang="es-AR" sz="2400" dirty="0" err="1">
                <a:solidFill>
                  <a:srgbClr val="FFFFFF"/>
                </a:solidFill>
                <a:cs typeface="Times New Roman" pitchFamily="18" charset="0"/>
              </a:rPr>
              <a:t>esaparece</a:t>
            </a:r>
            <a:r>
              <a:rPr lang="es-ES" altLang="es-AR" sz="2400" dirty="0">
                <a:solidFill>
                  <a:srgbClr val="FFFFFF"/>
                </a:solidFill>
                <a:cs typeface="Times New Roman" pitchFamily="18" charset="0"/>
              </a:rPr>
              <a:t>!</a:t>
            </a:r>
            <a:endParaRPr lang="es-ES" altLang="es-AR" sz="2400" dirty="0">
              <a:solidFill>
                <a:srgbClr val="FFFFFF"/>
              </a:solidFill>
            </a:endParaRPr>
          </a:p>
        </p:txBody>
      </p:sp>
    </p:spTree>
    <p:extLst>
      <p:ext uri="{BB962C8B-B14F-4D97-AF65-F5344CB8AC3E}">
        <p14:creationId xmlns:p14="http://schemas.microsoft.com/office/powerpoint/2010/main" val="467361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490" name="Picture 2" descr="Ilustración de Hombre Y Mujer Enjoyig Vacaciones De Verano Beber Cócteles  En La Playa De La Barra Sentado Bajo Palmeras Ilustración Vectorial De  Dibujos Animados Coloridos y más Vectores Libres de Derechos">
            <a:extLst>
              <a:ext uri="{FF2B5EF4-FFF2-40B4-BE49-F238E27FC236}">
                <a16:creationId xmlns:a16="http://schemas.microsoft.com/office/drawing/2014/main" id="{A9213FD5-495F-43AC-820C-FC809401E9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2096330"/>
            <a:ext cx="2892580" cy="2754239"/>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idx="1"/>
          </p:nvPr>
        </p:nvSpPr>
        <p:spPr>
          <a:xfrm>
            <a:off x="5386293" y="1628800"/>
            <a:ext cx="3384741" cy="4526467"/>
          </a:xfrm>
        </p:spPr>
        <p:txBody>
          <a:bodyPr anchor="t">
            <a:normAutofit lnSpcReduction="10000"/>
          </a:bodyPr>
          <a:lstStyle/>
          <a:p>
            <a:pPr marL="0" indent="0">
              <a:buFont typeface="Wingdings" pitchFamily="2" charset="2"/>
              <a:buNone/>
            </a:pPr>
            <a:r>
              <a:rPr lang="es-ES" altLang="es-AR" sz="2400" dirty="0">
                <a:solidFill>
                  <a:srgbClr val="FFFFFF"/>
                </a:solidFill>
                <a:cs typeface="Times New Roman" pitchFamily="18" charset="0"/>
              </a:rPr>
              <a:t>Sin salir de su asombro, el vendedor grita:</a:t>
            </a:r>
            <a:endParaRPr lang="es-ES_tradnl" altLang="es-AR" sz="2400" dirty="0">
              <a:solidFill>
                <a:srgbClr val="FFFFFF"/>
              </a:solidFill>
              <a:cs typeface="Times New Roman" pitchFamily="18" charset="0"/>
            </a:endParaRPr>
          </a:p>
          <a:p>
            <a:pPr marL="0" indent="0">
              <a:buFont typeface="Wingdings" pitchFamily="2" charset="2"/>
              <a:buNone/>
            </a:pPr>
            <a:r>
              <a:rPr lang="es-ES_tradnl" altLang="es-AR" sz="2400" dirty="0">
                <a:solidFill>
                  <a:srgbClr val="FFFFFF"/>
                </a:solidFill>
                <a:cs typeface="Times New Roman" pitchFamily="18" charset="0"/>
              </a:rPr>
              <a:t>- </a:t>
            </a:r>
            <a:r>
              <a:rPr lang="es-ES" altLang="es-AR" sz="2400" dirty="0">
                <a:solidFill>
                  <a:srgbClr val="FFFFFF"/>
                </a:solidFill>
                <a:cs typeface="Times New Roman" pitchFamily="18" charset="0"/>
              </a:rPr>
              <a:t>¡Ahora a mi! … Quiero estar en </a:t>
            </a:r>
            <a:r>
              <a:rPr lang="es-ES" altLang="es-AR" sz="2400" dirty="0" err="1">
                <a:solidFill>
                  <a:srgbClr val="FFFFFF"/>
                </a:solidFill>
                <a:cs typeface="Times New Roman" pitchFamily="18" charset="0"/>
              </a:rPr>
              <a:t>Hawai</a:t>
            </a:r>
            <a:r>
              <a:rPr lang="es-ES" altLang="es-AR" sz="2400" dirty="0">
                <a:solidFill>
                  <a:srgbClr val="FFFFFF"/>
                </a:solidFill>
                <a:cs typeface="Times New Roman" pitchFamily="18" charset="0"/>
              </a:rPr>
              <a:t>, descansando en la playa con mi masajista personal, con una inagotable provisión de cerveza y con una top </a:t>
            </a:r>
            <a:r>
              <a:rPr lang="es-ES" altLang="es-AR" sz="2400" dirty="0" err="1">
                <a:solidFill>
                  <a:srgbClr val="FFFFFF"/>
                </a:solidFill>
                <a:cs typeface="Times New Roman" pitchFamily="18" charset="0"/>
              </a:rPr>
              <a:t>model</a:t>
            </a:r>
            <a:r>
              <a:rPr lang="es-ES" altLang="es-AR" sz="2400" dirty="0">
                <a:solidFill>
                  <a:srgbClr val="FFFFFF"/>
                </a:solidFill>
                <a:cs typeface="Times New Roman" pitchFamily="18" charset="0"/>
              </a:rPr>
              <a:t>. Y … </a:t>
            </a:r>
            <a:r>
              <a:rPr lang="es-ES_tradnl" altLang="es-AR" sz="2400" dirty="0">
                <a:solidFill>
                  <a:srgbClr val="FFFFFF"/>
                </a:solidFill>
                <a:cs typeface="Times New Roman" pitchFamily="18" charset="0"/>
              </a:rPr>
              <a:t>¡</a:t>
            </a:r>
            <a:r>
              <a:rPr lang="es-ES" altLang="es-AR" sz="2400" dirty="0">
                <a:solidFill>
                  <a:srgbClr val="FFFFFF"/>
                </a:solidFill>
                <a:cs typeface="Times New Roman" pitchFamily="18" charset="0"/>
              </a:rPr>
              <a:t>Puf</a:t>
            </a:r>
            <a:r>
              <a:rPr lang="es-ES_tradnl" altLang="es-AR" sz="2400" dirty="0">
                <a:solidFill>
                  <a:srgbClr val="FFFFFF"/>
                </a:solidFill>
                <a:cs typeface="Times New Roman" pitchFamily="18" charset="0"/>
              </a:rPr>
              <a:t>! </a:t>
            </a:r>
            <a:r>
              <a:rPr lang="es-ES" altLang="es-AR" sz="2400" dirty="0">
                <a:solidFill>
                  <a:srgbClr val="FFFFFF"/>
                </a:solidFill>
                <a:cs typeface="Times New Roman" pitchFamily="18" charset="0"/>
              </a:rPr>
              <a:t>… ¡</a:t>
            </a:r>
            <a:r>
              <a:rPr lang="es-ES_tradnl" altLang="es-AR" sz="2400" dirty="0">
                <a:solidFill>
                  <a:srgbClr val="FFFFFF"/>
                </a:solidFill>
                <a:cs typeface="Times New Roman" pitchFamily="18" charset="0"/>
              </a:rPr>
              <a:t>D</a:t>
            </a:r>
            <a:r>
              <a:rPr lang="es-ES" altLang="es-AR" sz="2400" dirty="0" err="1">
                <a:solidFill>
                  <a:srgbClr val="FFFFFF"/>
                </a:solidFill>
                <a:cs typeface="Times New Roman" pitchFamily="18" charset="0"/>
              </a:rPr>
              <a:t>esaparece</a:t>
            </a:r>
            <a:r>
              <a:rPr lang="es-ES" altLang="es-AR" sz="2400" dirty="0">
                <a:solidFill>
                  <a:srgbClr val="FFFFFF"/>
                </a:solidFill>
                <a:cs typeface="Times New Roman" pitchFamily="18" charset="0"/>
              </a:rPr>
              <a:t>!</a:t>
            </a:r>
            <a:endParaRPr lang="es-ES" altLang="es-AR" sz="2400" dirty="0">
              <a:solidFill>
                <a:srgbClr val="FFFFFF"/>
              </a:solidFill>
            </a:endParaRPr>
          </a:p>
        </p:txBody>
      </p:sp>
    </p:spTree>
    <p:extLst>
      <p:ext uri="{BB962C8B-B14F-4D97-AF65-F5344CB8AC3E}">
        <p14:creationId xmlns:p14="http://schemas.microsoft.com/office/powerpoint/2010/main" val="391081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MX" sz="2800" b="1" dirty="0">
                <a:latin typeface="Arial" pitchFamily="34" charset="0"/>
                <a:cs typeface="Arial" pitchFamily="34" charset="0"/>
              </a:rPr>
              <a:t>Características de recursos humanos</a:t>
            </a:r>
          </a:p>
          <a:p>
            <a:pPr lvl="1"/>
            <a:r>
              <a:rPr lang="es-MX" dirty="0">
                <a:latin typeface="Arial" pitchFamily="34" charset="0"/>
                <a:cs typeface="Arial" pitchFamily="34" charset="0"/>
              </a:rPr>
              <a:t>Valiosos</a:t>
            </a:r>
          </a:p>
          <a:p>
            <a:pPr lvl="1"/>
            <a:r>
              <a:rPr lang="es-MX" dirty="0">
                <a:latin typeface="Arial" pitchFamily="34" charset="0"/>
                <a:cs typeface="Arial" pitchFamily="34" charset="0"/>
              </a:rPr>
              <a:t>Escasos</a:t>
            </a:r>
          </a:p>
          <a:p>
            <a:pPr lvl="1"/>
            <a:r>
              <a:rPr lang="es-MX" dirty="0">
                <a:latin typeface="Arial" pitchFamily="34" charset="0"/>
                <a:cs typeface="Arial" pitchFamily="34" charset="0"/>
              </a:rPr>
              <a:t>Difíciles de imitar</a:t>
            </a:r>
          </a:p>
          <a:p>
            <a:pPr lvl="1"/>
            <a:r>
              <a:rPr lang="es-MX" dirty="0">
                <a:latin typeface="Arial" pitchFamily="34" charset="0"/>
                <a:cs typeface="Arial" pitchFamily="34" charset="0"/>
              </a:rPr>
              <a:t>No son propiedad de la empresa</a:t>
            </a:r>
          </a:p>
          <a:p>
            <a:pPr marL="877824" lvl="2" indent="0">
              <a:buNone/>
            </a:pPr>
            <a:endParaRPr lang="es-MX" dirty="0">
              <a:latin typeface="Arial" pitchFamily="34" charset="0"/>
              <a:cs typeface="Arial" pitchFamily="34" charset="0"/>
            </a:endParaRPr>
          </a:p>
        </p:txBody>
      </p:sp>
      <p:sp>
        <p:nvSpPr>
          <p:cNvPr id="2" name="AutoShape 2" descr="data:image/jpeg;base64,/9j/4AAQSkZJRgABAQAAAQABAAD/2wCEAAkGBxATEhQUEhQSFRQUFxcVFxUUFBUUFRkUGBgWGBgUFxgYHCggGB0lGxYXIjEhJSksLi4uFyA1ODMsNygtLiwBCgoKDg0MFBAPFCscFBksLDcsLCs3KyssKywrLCwsLDcrKysrLCsrLCsrLCsrKysrKysrKysrKysrKysrKysrK//AABEIALsBDgMBIgACEQEDEQH/xAAcAAEAAAcBAAAAAAAAAAAAAAAAAQIDBQYHCAT/xABGEAABBAECAgYFCQYEBAcAAAABAAIDEQQSIQUxBgcTQVFxIjJhgZEIFCNCUpKhscIVYnKCosFDstHwJDRz4TNjZHSTo8P/xAAWAQEBAQAAAAAAAAAAAAAAAAAAAQL/xAAaEQEBAAMBAQAAAAAAAAAAAAAAARExQSEC/9oADAMBAAIRAxEAPwDeKIiAiIgIiICIiAiIgIiICIiAiIgIiICIiAiIgIiICIiAiIgIiICIiAiIgIiICIiAiIgIiICIiAiIgIiICIiAiKFoIoiICIiAiIgIoWloIoiICIiAiIgIiICIiAiIgIiICIiDycV4hFjxPmlcGRxtLnuPc0fmfZ7VrbG69eGukDHR5LGE12jmsIA+0WtcXV7lQ+UVxsx4cOMOeTIXO/gh0mj5ucw/ylc8g7oO3ceZr2te0hzXAOa4GwWkWCCOYIVRYn1UZJk4RhOO1RaN/CNzmD8GrLEBERAREQWTpnx4YOFPlFursmjS3xe5wYwH2anC/Za57g65eMtm1uljcy7MJhjDK+zYGseeq/Nb160eEvyuF5cUdayxrwCaB7J7ZS2zysMI8yuSWtsgDe6A9/cg7R4FxNuTjw5DBTZo2yAHmA4A0fK69y96svQvh0mPg40EpBfFExjqNiwOQPeBy9yvSAiIgIiINUdd/TvJwexgxHhksrTI99Bzmxg6WhocCPSOrf8AdWIdWnWrnHMihzZe2ine2MFzWh0b3GmuBaBYLiAQfMV33v5SXCSY8XKFU1z4HePpjWz/ACP+IWr+rPh3b8Uw2WBUzZDZA2j+koXzJ01XtQddoiICIiAiIgIiICIiAiIgIiIC8HG+NY2JEZsmRsUY21O7z4NA3cduQBK960R8pPidvxMcEei18zh3+kQxh9nqvQYV1s9L28RzNcV9hE0Mi1DSSOb3kd2px+DWrCQhCgg6c6ieNRTcMihDwZccvY9ljUGl7nsdX2acBfiCtjrlfqX41824pBZpk947vOStH/2BnxK6oCAsP411mcJxZjDNkVI3ZwYx8gYfBxY0gHxHMLLZnU1x8AT+C4kyZC5znE2XOJs87JtB2dwTjWPlxCXGkbJGeTm3zHMEEAtO42O+6xbrL6w28KEQ7B00k2stGsMYAzSDqNE/WGwHvCxT5NkwOPmM3sSscfCnMIG/j6J/BYV1+cX7biZjHq40bIvYXu+kcR98D+VBc+Dda+bmcSxI5gxmM+ZrHQxNvXr9BusuNuAc4Gh4ciVesLolw6Djs2qEmGLG+eNjL2uYx+oA3H6waLBDT6vM7VWlODZvYZEMw37KSOShsTocHV+CuvEeluRJlZWSDpdlNljcOdQyDT2fuYAB5INt9EOvGAgR58b2G3fTRjW3TZLdbB6QIFDbVdWtt8J4pBkxNmgkbJG71XtNg1sR7CDtRXFNrob5OvHBJiTYpPpwSa2jl9FJ+dPDr/iCDbiKllTtYxz3mmtBc4nkGgWT8AuSOl/TXLzsl8zpJGssiONri1rI79EUDV1zPefcg68WD9bfS6ThuGJIdPbSyCNmoagNi5z676Da83BWLqG6Wy5cEmPO8vkx9JY9xJe6J17OJ5lrhV+BCsfyl5/+RZY/x3kd/wDghp/zfBBqTj3SXNzHB2VPJKRyDjTW/wALG01vuCtcchBBFgg2CDRB7iD3FSIg211b9beVFLFj5rjNA5zWCVx+ljumhxcfXaDV3vV7nkuiVw4uyuh3FPnWDjTnnLCxzv49ID/6gUF5REQEREBERAREQEREBERAXLfXjm9rxecd0TY4hvfJgcfLd5XUi5V62uCZUPEciSaMhk8rnxSV6DmnkA7lYHNp3QWzrGwBBnyRAVUeOT4ajjwlxH8xcsZV56V8ffnTnIla1shbGxwbem2MDNQB5XV0rMg94xJ4mQ5IBa17nGOQfbjIuvaCQV2D0e4uzKxYcltaZY2yfwkj0mnyNj3LlDH4w+bEh4eQNskSRv5FvaDQ5hFbjUWuvzHhWbdKs92Fw75tBJKxjyY2tEjqp1ukJF9+4P8AGpkbgl6x+CjU05sBqwaJcD5ECj7lzV0n4I5uWW48bzFkVNitaxxL4JfSjDRVmgdPmFj1rbfDenkONPiUXOONwwwamu+j7csZII9N04XGGE8y5/7oVGT9CuJ4fBeGTNmfH8+jJknxxIDIZXV2UYHsaWA1dHUtDcRzJJ5pJZDb5XukeRsC5zi40PMqnk5L5Hue9xc97i9zjzLnEkk+ZJWT9X+Hjy/P+1YHOj4flSxE8myNZ61d5omvCrQYmoKJUEEzGEkAWSTQA3N+Cybq56Tfs7OjnNmMgxyhu5MTquvaCGur91W7ojKG52G48m5MDj5CRhW5enPVPjtyPnkTg2Fz9UuORtqJ/wAMjk0u5tPLejyAC+9Y/S3GyODZL8KeOQvaxjg1w1hj3sD9TPWb6JN2O9czlZ32uTnZn7PxmxxsdI6EBkY2Y0kOe41yABNClceuToPDw8YZxmnszGYnvJJc6Zp1a3nlbg47D7PsCDxdSPFHQcVhb9XIa+F3vGpp++xvxKufyiMwv4jHHe0WOwV4Oe57j+Gle3J6Bt/ZmFmYrmRZzIBOY9TQZmAlwe1p5vDSPMbc6Vl4m5mfw92S9jRMwH0hzthFizuWlu9HkoNcoolQVBdM9QGbr4UGX/4M0jOXIOIk/WuZl0N8m4f8Fk/+4/8AzYg26iIgIiICIiAiIgIiICIiAvLxHh0M8bopo2SRv2cx4Dmn3Hv9vcvUoFBxh0nxGQ5mVFGKZHPNGwWTTGyOa0WdzsBurYs062ejUmFnya3B4yS/Ja5oIAEkklsN94r8QsLQXPo0y8vHH/mxn4OB/srx1h8R7TJ7MerCNP8AMd3f2HuVv6GMvNgv7ZPwaSvHxuF7MiZr/WD3X7bJN+8b+9To8CjqKgioLMeqtoOa9p9V2LltdfLSYJLtYcs36A4rhi8VyQ0u7LDMIArb5wdDn7+DGuv2H2oMIRRcmk8+7x/35j4oIxSFpDmmi0gg+BG4K626V5QfgxvBsSGJ1+wtLgVyQul8XN7XgmCSfSa2JjgdnBzGPbuO71VLoc7cb/5if/qyf5ysq6s8uOd7+G5bz81ywQzehFkjeOZl7NJot/e1AFYrx8f8Tkf9aX/O5eFriDY5hUZD054/88y5JWhoiZUUDQKDceOxGKIu6338fYrr0Pl1YGdH3hrnez0mEfoWErK+g0noZjN7djucP5bH6wpRiigq+TiSR0JGPYTy1tLb8rCoKgunOoLE0cJa6gO1llffjREdn7le5c04mM+R7Y2Aue9zWNaOZc40B8SF2H0O4H8xw4cXVr7JtF+nTqJcXE1ZrcnvQXpERAREQEREBERAREQEREBERBqb5RHBhJhRZAHpY8uknwjl2Pn6bY/92udguvusjGZJwvNa/wBUQSPvwLBrafi0LkFBupj4YzFEOya1rHOJLmjSIwAKv6xLgPeVrPptntly5C0Npvoamm9Wn61jY/6AKyugcGhxa4NPI0aPkeSpKSAiKZrSeSogCt38X4NHiYuTDANLTivc7xdcHaHV4kb/AAWA9EuiD5HCWdpbGDYY4U55HsPJvnzW4JHnMmdbQNUUjSAb2ELm/ipaObllHSDBDOGcMkA3m+duP8srGj3UB8Vi4WyOsvH0cL4EPHHmf9/sH/qVGGdFoWvy4GuFgyDby3/st6/Mx827b0tRm7Ovq0GB1142StQ9VvCTk8RiZ3MbLIfH0I3Fv9elbZflSCLsSKbr7SiCHatIHfyFLP0rSPS5zDmT6OWs/eoa/wCrUrOrpxbhmS173yxSMtxcSWkt3JPrDZWtaQWYdAeIRxDIFfTGNz2OO7SGAnRWx577Heu6t8PVXHlLXA2R3HSaOkinAH2gke9BtjjHBZOIjCij2dNI0l1WGMMbnPd7gPeaC1PkQlj3MdzaS0+YJB/JdNdWWCGkOaHaGwhrHOHMHT30BdDdc69KYtGblN+zkTN+EjgpNDf/AFJ9HcM8Nxsl0EJnLpXCUxtMg0yvaKcRYoNC2esQ6o8bs+D4TfGNz/8A5Hvf+pZeqCIiAiIgIiIIWlqS0tBPaWpLS0E9paktRtBNaWpLS0GM9aGRo4Tmnxhc379M/UuR1171g8Nfk8Ny4Yxb3xHSLAtzSHhtk0L01v4rkJBdcXNPzSeNzjpLoi0X9YF36QfwVqCzLpd1fZPDsWKbIfFcz9AjZqJA0F1ucQN+6q7+axvgXDXZORBA27mkZHYF1qcAXeQBv3INpdDeg8X7MjzJmRvdK4kNkjBIZqLW0TYo6b5d6z/gvQhr4mPD2RhwBDWR8geW9j8ld+lkLIcKOKMBrGmONoGwDWtNCvJquvRiW8WH2N0/dJbf4LOPVWiLoPF9aV58g1v52r5w7hccERjZZHpEk8yT3mvZt7l7rUDvt47K4RxEtxdeOM2PB4OwcmRFo8hHAP7BadW3uvvMY6LhbWm6gdJXdpeIQ0/0uVHg+TxFq4o8/YxpHf1xN/Ut/cQ4BjTOL5GW4gDUHObsOWwNLR/yb4AczKf3tgDfvyNP6AugbQYtndAcSRjmF0ul4LSLaRR82rmDpXwKTCypsaTnE4gH7TDux482kFdbdI+OQ4ePJkTmmRjkObnH1WN8STsuVePcUyuK5j5S0ukk9VjfVZGNg0E8gBzJ5kk96DwdG+BzZmTFjwi3yuq+5rebnu9gFk+Sk4/wp+JkzY7yHOheWFzbokd4vddK9WPQCHhsWskSZMrRrkrZrTR7KPwbdWeZIB7gBpPrqw+z4vk8qk7OQfzRtv8AEFBuPqK4o6fhnpkl0c8rHOJsm9Mt+X0te5c7dKZdWblO+1kTH4yOK2X1H9LGY8GbjOIa/RJkw2dnPZHTmedNaR4gO8FqKRxJs2SdyTzvxQdgdX7NPDMEf+lgP3o2n+6yC1aOikWjCxGH6uPA34RtCuloJ7S1JaWgntLUlpaCe0tS2oWgktLVPUmpBUtLVPUmpBUtLVPUmpBUtLVPUmpBS4lM1kMrnkNa1jyXE0AA02SfBcl9AeHtn4jiROrS6Zl33hp1FvvqveugOurOfHwmfRq+kdHES3ua51uvwBA0/wAw8VofgvCsyIYudjxSyVK5w0RvcA6FzTRLb2N+zkUG0PlF5bHQYzGusslfrqyGks2BPIHY7c9lgfU5wiWbiEb2NtsOpzjrLAHFjwy3Ntw3s7DupSdM+lz+IFsUTXVJIyQtIGt05Dmhgo7gayB486Cz3qW6L5eFNNJkNDNcbWtYHB5Jsk3pJAofmnBlXSfGy2Mb2rtURdYGsvp9OoW4B3K/YvZwPDzzE0atMY3a3tOzJB3u2Mca376U/TUkxMLqBLxQ5nk6/wA1eeH6mxtLaLS0fADZZm1W3hnFclssrXxzPY3kAWvcCDRcHODS8Eg13q+4fEopL0O3b6zSC17f4mncKWFzbJsWe7l+atkGJIc18ttLC3RQu9NNoX46rVRyGFlHTvJc84QPJmBiMb5aL/MleHpLBjnNljwopBGJDHHG4ue8kHTyI1W53JvPcBZN1r8Blg+YudG5sfzOCHUS0ntWB2tjq7xY9ioyj5NjPTzneDYG/eMp/Stg9MenjcPGdkRwvmaHCMO9SPWbqz6xAo7geG+6xrqKwcb9nzSQdoyaV3ZTOcdTQ9gcWOj2G1S3W5u9+SxLrozZ8fscAOJho5JPLU4lzGsrvDdBd5yewKDyHL4j0ky2xbRQxgPdWp0MQrSX0T6TjRoe091lZmOhzOHlsMdO7SvT+u88vS8Nzy5K69TvDWY2BHprtMgCZ5O16h6I58g2h8T3q59JSPnWPqO9gmvDWK/EFKPZjcHywwGSUOcBs0vl2A5AFjwPwWqOs/o8+Xs8nIlbC4nsG9s4+lXptaDuQGgutxvmAaW6OJjKbC8Yxi7bT9GZQ4xh37+neua0nxnq847mTa8uaAnkCXu0tb3hjGsof32tMDWWfhywP0P2IFggggtPJzXDmCqGPA+RzWMaXOcQ1rWi3Fx2AAG5K3Zx7q4M4hZrjaIQ6OhrvSWgNcD4tc29JG4J3C1/jdFOMYmSx8WPJ2kTw5j2NEjSQdiDyojx/BUdTYjdMbAeYa0fAAKrat/Bp5n48LshgjmdG0yMbya8gamjyPmvZqQVLS1T1JqQVLS1T1JqQVLS1T1JqQU7S1T1JqQVLS1T1JqQVLS1T1JqQVLS1T1JqQUeJQNkicxwDgRu1wBBHgQeasnDMGOMMiiY1kY2DGgBoBNnb2myr+92xVnjNEHwQeCXonw/He2SDGhjfZ9JrRYsd3hz7l68STQ8O8Ofl3r3Z8rXAV4rxaUF24jCx7PSa11biwDz229xVbGoMaBsAFbG5BoAk7KduURyJQXR1HmAVBoA5Cl4GZTj3/gq8U98+aC2OgYXay1urnq0jVfnzXt4jG0htgEVyIsfj5rz0vRkmw3/AH3BA4YA0kAACuQ2Cp8c6P4eYGjKhZKGG26gbHK6IIIBobKfENO9yrnI8EFE8KiDGtjaGBoAaB6oAFAV3ADbZW97C124FiudHluP9VcZMyvBW51k2eZQXbDzQ/Y7O/A+SpcTnqgPNW5hINjmFNK8uNncoK2BHbiTvQJ38VTBXswmUHDx/wC68dILzG+wPIfkp7Xngd6LfIKpqQVLS1T1JqQVLS1T1JqQVLTUqepQ1IKdpap2loKlpap2loKlpap2loKlpap2loGQfRK8AC9snIry0gl0ppXoaVKWoKOlNKq6U0oKQavVyOypUpwgkpVJDs1S0onkEEGbFVK2VMBTm0HkLE0qq4bqGlBT0oGKpSmYEFeA/kvLJzPmV6InBUX8yg9cB9EeSntUITsp7QVLS1TtLQVLS1TtLQVLS1TtLQU7S1BEEbUbUqIJrULUEQRtLUEQHHZU6U5UEBimpShTIFJSIgUlIiCCKKIIKJ5IoFBLSiGqKIJaSlMoFBI3ZQUyIJ4zsp7VFVEE1palRBG0tQRBG0tQR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0892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419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idx="1"/>
          </p:nvPr>
        </p:nvSpPr>
        <p:spPr>
          <a:xfrm>
            <a:off x="4139952" y="1785381"/>
            <a:ext cx="3048329" cy="3880773"/>
          </a:xfrm>
        </p:spPr>
        <p:txBody>
          <a:bodyPr>
            <a:normAutofit lnSpcReduction="10000"/>
          </a:bodyPr>
          <a:lstStyle/>
          <a:p>
            <a:pPr marL="0" indent="0">
              <a:buFont typeface="Wingdings" pitchFamily="2" charset="2"/>
              <a:buNone/>
            </a:pPr>
            <a:r>
              <a:rPr lang="es-ES" altLang="es-AR" dirty="0">
                <a:cs typeface="Times New Roman" pitchFamily="18" charset="0"/>
              </a:rPr>
              <a:t>- </a:t>
            </a:r>
            <a:r>
              <a:rPr lang="es-ES" altLang="es-AR" sz="2800" dirty="0">
                <a:cs typeface="Times New Roman" pitchFamily="18" charset="0"/>
              </a:rPr>
              <a:t>Bueno, ahora te toca a ti, le dice el Genio al gerente.</a:t>
            </a:r>
          </a:p>
          <a:p>
            <a:pPr marL="0" indent="0">
              <a:buFont typeface="Wingdings" pitchFamily="2" charset="2"/>
              <a:buNone/>
            </a:pPr>
            <a:r>
              <a:rPr lang="es-ES" altLang="es-AR" sz="2800" dirty="0">
                <a:cs typeface="Times New Roman" pitchFamily="18" charset="0"/>
              </a:rPr>
              <a:t>- Quiero que esos dos vuelvan a trabajar después del almuerzo, dice el gerente.</a:t>
            </a:r>
            <a:endParaRPr lang="es-ES" altLang="es-AR" sz="2800" dirty="0"/>
          </a:p>
        </p:txBody>
      </p:sp>
      <p:pic>
        <p:nvPicPr>
          <p:cNvPr id="64514" name="Picture 2" descr="Trabajo Duro. Cansado Infeliz Trabajador De Oficina Hombre Carácter  Tratando De Trabajar. Vector Ilustración De Dibujos Animados Plana  Ilustraciones Vectoriales, Clip Art Vectorizado Libre De Derechos. Image  75149421.">
            <a:extLst>
              <a:ext uri="{FF2B5EF4-FFF2-40B4-BE49-F238E27FC236}">
                <a16:creationId xmlns:a16="http://schemas.microsoft.com/office/drawing/2014/main" id="{57F75C1B-0896-4005-9786-9EB145A5F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08" r="24279" b="1"/>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3885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8" name="Rectangle 1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Freeform: Shape 1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098" name="Rectangle 2"/>
          <p:cNvSpPr>
            <a:spLocks noGrp="1" noChangeArrowheads="1"/>
          </p:cNvSpPr>
          <p:nvPr>
            <p:ph type="title"/>
          </p:nvPr>
        </p:nvSpPr>
        <p:spPr>
          <a:xfrm>
            <a:off x="5386292" y="609600"/>
            <a:ext cx="3384742" cy="2227730"/>
          </a:xfrm>
        </p:spPr>
        <p:txBody>
          <a:bodyPr anchor="ctr">
            <a:normAutofit/>
          </a:bodyPr>
          <a:lstStyle/>
          <a:p>
            <a:r>
              <a:rPr lang="es-ES_tradnl" altLang="es-AR" u="sng">
                <a:solidFill>
                  <a:srgbClr val="FFFFFF"/>
                </a:solidFill>
              </a:rPr>
              <a:t>Conclusión</a:t>
            </a:r>
            <a:endParaRPr lang="es-ES" altLang="es-AR" u="sng">
              <a:solidFill>
                <a:srgbClr val="FFFFFF"/>
              </a:solidFill>
            </a:endParaRPr>
          </a:p>
        </p:txBody>
      </p:sp>
      <p:pic>
        <p:nvPicPr>
          <p:cNvPr id="65538" name="Picture 2" descr="Cumpleaños jefe">
            <a:extLst>
              <a:ext uri="{FF2B5EF4-FFF2-40B4-BE49-F238E27FC236}">
                <a16:creationId xmlns:a16="http://schemas.microsoft.com/office/drawing/2014/main" id="{ED0C1878-2847-48C1-9F92-8FF4D70934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670" y="1168399"/>
            <a:ext cx="2863115" cy="4610101"/>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idx="1"/>
          </p:nvPr>
        </p:nvSpPr>
        <p:spPr>
          <a:xfrm>
            <a:off x="5386293" y="2837329"/>
            <a:ext cx="3384741" cy="3317938"/>
          </a:xfrm>
        </p:spPr>
        <p:txBody>
          <a:bodyPr anchor="t">
            <a:normAutofit/>
          </a:bodyPr>
          <a:lstStyle/>
          <a:p>
            <a:pPr marL="0" indent="0">
              <a:buFont typeface="Wingdings" pitchFamily="2" charset="2"/>
              <a:buNone/>
            </a:pPr>
            <a:r>
              <a:rPr lang="es-ES" altLang="es-AR" sz="3200" dirty="0">
                <a:solidFill>
                  <a:srgbClr val="FFFFFF"/>
                </a:solidFill>
                <a:cs typeface="Times New Roman" pitchFamily="18" charset="0"/>
              </a:rPr>
              <a:t>Siempre hay que dejar que el jefe hable el primero</a:t>
            </a:r>
            <a:r>
              <a:rPr lang="es-ES_tradnl" altLang="es-AR" dirty="0">
                <a:solidFill>
                  <a:srgbClr val="FFFFFF"/>
                </a:solidFill>
              </a:rPr>
              <a:t>.</a:t>
            </a:r>
            <a:endParaRPr lang="es-ES" altLang="es-AR" dirty="0">
              <a:solidFill>
                <a:srgbClr val="FFFFFF"/>
              </a:solidFill>
            </a:endParaRPr>
          </a:p>
        </p:txBody>
      </p:sp>
    </p:spTree>
    <p:extLst>
      <p:ext uri="{BB962C8B-B14F-4D97-AF65-F5344CB8AC3E}">
        <p14:creationId xmlns:p14="http://schemas.microsoft.com/office/powerpoint/2010/main" val="1743485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B5D44021-9B98-4993-BAA5-560EE78D3084}"/>
              </a:ext>
            </a:extLst>
          </p:cNvPr>
          <p:cNvSpPr>
            <a:spLocks noGrp="1"/>
          </p:cNvSpPr>
          <p:nvPr>
            <p:ph type="title"/>
          </p:nvPr>
        </p:nvSpPr>
        <p:spPr>
          <a:xfrm>
            <a:off x="737237" y="802591"/>
            <a:ext cx="2894817" cy="2239210"/>
          </a:xfrm>
        </p:spPr>
        <p:txBody>
          <a:bodyPr vert="horz" lIns="91440" tIns="45720" rIns="91440" bIns="45720" rtlCol="0" anchor="b">
            <a:normAutofit/>
          </a:bodyPr>
          <a:lstStyle/>
          <a:p>
            <a:pPr>
              <a:lnSpc>
                <a:spcPct val="90000"/>
              </a:lnSpc>
            </a:pPr>
            <a:r>
              <a:rPr lang="en-US" sz="4000" dirty="0"/>
              <a:t>Caso 5 : </a:t>
            </a:r>
            <a:r>
              <a:rPr lang="en-US" sz="4000" dirty="0" err="1"/>
              <a:t>Estar</a:t>
            </a:r>
            <a:r>
              <a:rPr lang="en-US" sz="4000" dirty="0"/>
              <a:t> bien </a:t>
            </a:r>
            <a:r>
              <a:rPr lang="en-US" sz="4000" dirty="0" err="1"/>
              <a:t>informado</a:t>
            </a:r>
            <a:r>
              <a:rPr lang="en-US" sz="4000" dirty="0"/>
              <a:t> </a:t>
            </a:r>
          </a:p>
        </p:txBody>
      </p:sp>
      <p:pic>
        <p:nvPicPr>
          <p:cNvPr id="7" name="Imagen 6">
            <a:extLst>
              <a:ext uri="{FF2B5EF4-FFF2-40B4-BE49-F238E27FC236}">
                <a16:creationId xmlns:a16="http://schemas.microsoft.com/office/drawing/2014/main" id="{2EA34BC0-4A88-43C6-8155-E91A62924F5C}"/>
              </a:ext>
            </a:extLst>
          </p:cNvPr>
          <p:cNvPicPr>
            <a:picLocks noChangeAspect="1"/>
          </p:cNvPicPr>
          <p:nvPr/>
        </p:nvPicPr>
        <p:blipFill rotWithShape="1">
          <a:blip r:embed="rId2"/>
          <a:srcRect r="2062"/>
          <a:stretch/>
        </p:blipFill>
        <p:spPr>
          <a:xfrm>
            <a:off x="3743862" y="1336277"/>
            <a:ext cx="4558809" cy="4215982"/>
          </a:xfrm>
          <a:prstGeom prst="rect">
            <a:avLst/>
          </a:prstGeom>
        </p:spPr>
      </p:pic>
      <p:pic>
        <p:nvPicPr>
          <p:cNvPr id="9" name="Imagen 8">
            <a:extLst>
              <a:ext uri="{FF2B5EF4-FFF2-40B4-BE49-F238E27FC236}">
                <a16:creationId xmlns:a16="http://schemas.microsoft.com/office/drawing/2014/main" id="{781C1F08-1458-48E7-AC37-E2143491D1E7}"/>
              </a:ext>
            </a:extLst>
          </p:cNvPr>
          <p:cNvPicPr>
            <a:picLocks noChangeAspect="1"/>
          </p:cNvPicPr>
          <p:nvPr/>
        </p:nvPicPr>
        <p:blipFill>
          <a:blip r:embed="rId3"/>
          <a:stretch>
            <a:fillRect/>
          </a:stretch>
        </p:blipFill>
        <p:spPr>
          <a:xfrm>
            <a:off x="617416" y="3816200"/>
            <a:ext cx="2322386" cy="1770819"/>
          </a:xfrm>
          <a:prstGeom prst="rect">
            <a:avLst/>
          </a:prstGeom>
        </p:spPr>
      </p:pic>
    </p:spTree>
    <p:extLst>
      <p:ext uri="{BB962C8B-B14F-4D97-AF65-F5344CB8AC3E}">
        <p14:creationId xmlns:p14="http://schemas.microsoft.com/office/powerpoint/2010/main" val="1109283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28">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9" name="Rectangle 38">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contenido 3">
            <a:extLst>
              <a:ext uri="{FF2B5EF4-FFF2-40B4-BE49-F238E27FC236}">
                <a16:creationId xmlns:a16="http://schemas.microsoft.com/office/drawing/2014/main" id="{C265F08F-072C-4A63-AF7C-88E76C69C554}"/>
              </a:ext>
            </a:extLst>
          </p:cNvPr>
          <p:cNvPicPr>
            <a:picLocks noChangeAspect="1"/>
          </p:cNvPicPr>
          <p:nvPr/>
        </p:nvPicPr>
        <p:blipFill>
          <a:blip r:embed="rId2"/>
          <a:stretch>
            <a:fillRect/>
          </a:stretch>
        </p:blipFill>
        <p:spPr>
          <a:xfrm>
            <a:off x="843196" y="1306707"/>
            <a:ext cx="3487503" cy="4253052"/>
          </a:xfrm>
          <a:prstGeom prst="rect">
            <a:avLst/>
          </a:prstGeom>
        </p:spPr>
      </p:pic>
      <p:cxnSp>
        <p:nvCxnSpPr>
          <p:cNvPr id="41" name="Straight Connector 40">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75FC573-78B4-43E8-A856-95F6A2FE6DA0}"/>
              </a:ext>
            </a:extLst>
          </p:cNvPr>
          <p:cNvPicPr>
            <a:picLocks noChangeAspect="1"/>
          </p:cNvPicPr>
          <p:nvPr/>
        </p:nvPicPr>
        <p:blipFill>
          <a:blip r:embed="rId3"/>
          <a:stretch>
            <a:fillRect/>
          </a:stretch>
        </p:blipFill>
        <p:spPr>
          <a:xfrm>
            <a:off x="4591181" y="1916832"/>
            <a:ext cx="4195058" cy="2592288"/>
          </a:xfrm>
          <a:prstGeom prst="rect">
            <a:avLst/>
          </a:prstGeom>
        </p:spPr>
      </p:pic>
    </p:spTree>
    <p:extLst>
      <p:ext uri="{BB962C8B-B14F-4D97-AF65-F5344CB8AC3E}">
        <p14:creationId xmlns:p14="http://schemas.microsoft.com/office/powerpoint/2010/main" val="4282818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13EA2-CF9E-4013-806A-B0159F423208}"/>
              </a:ext>
            </a:extLst>
          </p:cNvPr>
          <p:cNvSpPr>
            <a:spLocks noGrp="1"/>
          </p:cNvSpPr>
          <p:nvPr>
            <p:ph type="title"/>
          </p:nvPr>
        </p:nvSpPr>
        <p:spPr/>
        <p:txBody>
          <a:bodyPr/>
          <a:lstStyle/>
          <a:p>
            <a:endParaRPr lang="es-AR"/>
          </a:p>
        </p:txBody>
      </p:sp>
      <p:pic>
        <p:nvPicPr>
          <p:cNvPr id="5" name="Imagen 4">
            <a:extLst>
              <a:ext uri="{FF2B5EF4-FFF2-40B4-BE49-F238E27FC236}">
                <a16:creationId xmlns:a16="http://schemas.microsoft.com/office/drawing/2014/main" id="{D3C485D7-7F3C-415A-8FCB-861AD658F0B0}"/>
              </a:ext>
            </a:extLst>
          </p:cNvPr>
          <p:cNvPicPr>
            <a:picLocks noChangeAspect="1"/>
          </p:cNvPicPr>
          <p:nvPr/>
        </p:nvPicPr>
        <p:blipFill>
          <a:blip r:embed="rId2"/>
          <a:stretch>
            <a:fillRect/>
          </a:stretch>
        </p:blipFill>
        <p:spPr>
          <a:xfrm>
            <a:off x="395537" y="816637"/>
            <a:ext cx="6561776" cy="4340555"/>
          </a:xfrm>
          <a:prstGeom prst="rect">
            <a:avLst/>
          </a:prstGeom>
        </p:spPr>
      </p:pic>
      <p:pic>
        <p:nvPicPr>
          <p:cNvPr id="6" name="Marcador de contenido 3">
            <a:extLst>
              <a:ext uri="{FF2B5EF4-FFF2-40B4-BE49-F238E27FC236}">
                <a16:creationId xmlns:a16="http://schemas.microsoft.com/office/drawing/2014/main" id="{FE07B83D-ABD2-47E5-A79B-B239F5DEBAF6}"/>
              </a:ext>
            </a:extLst>
          </p:cNvPr>
          <p:cNvPicPr>
            <a:picLocks noGrp="1" noChangeAspect="1"/>
          </p:cNvPicPr>
          <p:nvPr>
            <p:ph idx="1"/>
          </p:nvPr>
        </p:nvPicPr>
        <p:blipFill>
          <a:blip r:embed="rId3"/>
          <a:stretch>
            <a:fillRect/>
          </a:stretch>
        </p:blipFill>
        <p:spPr>
          <a:xfrm>
            <a:off x="5004048" y="4927601"/>
            <a:ext cx="1562100" cy="1905000"/>
          </a:xfrm>
          <a:prstGeom prst="rect">
            <a:avLst/>
          </a:prstGeom>
        </p:spPr>
      </p:pic>
    </p:spTree>
    <p:extLst>
      <p:ext uri="{BB962C8B-B14F-4D97-AF65-F5344CB8AC3E}">
        <p14:creationId xmlns:p14="http://schemas.microsoft.com/office/powerpoint/2010/main" val="1320927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E139D-FE1B-42D8-9134-24833CC63133}"/>
              </a:ext>
            </a:extLst>
          </p:cNvPr>
          <p:cNvSpPr>
            <a:spLocks noGrp="1"/>
          </p:cNvSpPr>
          <p:nvPr>
            <p:ph type="title"/>
          </p:nvPr>
        </p:nvSpPr>
        <p:spPr/>
        <p:txBody>
          <a:bodyPr/>
          <a:lstStyle/>
          <a:p>
            <a:endParaRPr lang="es-AR"/>
          </a:p>
        </p:txBody>
      </p:sp>
      <p:pic>
        <p:nvPicPr>
          <p:cNvPr id="7" name="Marcador de contenido 6">
            <a:extLst>
              <a:ext uri="{FF2B5EF4-FFF2-40B4-BE49-F238E27FC236}">
                <a16:creationId xmlns:a16="http://schemas.microsoft.com/office/drawing/2014/main" id="{036050A9-EB10-47F8-A1B6-5D0796D372D0}"/>
              </a:ext>
            </a:extLst>
          </p:cNvPr>
          <p:cNvPicPr>
            <a:picLocks noGrp="1" noChangeAspect="1"/>
          </p:cNvPicPr>
          <p:nvPr>
            <p:ph idx="1"/>
          </p:nvPr>
        </p:nvPicPr>
        <p:blipFill>
          <a:blip r:embed="rId2">
            <a:duotone>
              <a:prstClr val="black"/>
              <a:schemeClr val="accent2">
                <a:tint val="45000"/>
                <a:satMod val="400000"/>
              </a:schemeClr>
            </a:duotone>
          </a:blip>
          <a:stretch>
            <a:fillRect/>
          </a:stretch>
        </p:blipFill>
        <p:spPr>
          <a:xfrm>
            <a:off x="610134" y="5085184"/>
            <a:ext cx="6348413" cy="1035968"/>
          </a:xfrm>
        </p:spPr>
      </p:pic>
      <p:pic>
        <p:nvPicPr>
          <p:cNvPr id="5" name="Imagen 4">
            <a:extLst>
              <a:ext uri="{FF2B5EF4-FFF2-40B4-BE49-F238E27FC236}">
                <a16:creationId xmlns:a16="http://schemas.microsoft.com/office/drawing/2014/main" id="{CA79F9B4-062E-41EB-9C02-15213A965A43}"/>
              </a:ext>
            </a:extLst>
          </p:cNvPr>
          <p:cNvPicPr>
            <a:picLocks noChangeAspect="1"/>
          </p:cNvPicPr>
          <p:nvPr/>
        </p:nvPicPr>
        <p:blipFill>
          <a:blip r:embed="rId3"/>
          <a:stretch>
            <a:fillRect/>
          </a:stretch>
        </p:blipFill>
        <p:spPr>
          <a:xfrm>
            <a:off x="323529" y="611095"/>
            <a:ext cx="6912768" cy="4200525"/>
          </a:xfrm>
          <a:prstGeom prst="rect">
            <a:avLst/>
          </a:prstGeom>
        </p:spPr>
      </p:pic>
    </p:spTree>
    <p:extLst>
      <p:ext uri="{BB962C8B-B14F-4D97-AF65-F5344CB8AC3E}">
        <p14:creationId xmlns:p14="http://schemas.microsoft.com/office/powerpoint/2010/main" val="3541698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l arte de la estrategia : Estrategias de información. Estar bien informado">
            <a:extLst>
              <a:ext uri="{FF2B5EF4-FFF2-40B4-BE49-F238E27FC236}">
                <a16:creationId xmlns:a16="http://schemas.microsoft.com/office/drawing/2014/main" id="{D0EBF7DD-967E-46B4-AF59-EA93409F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96702"/>
            <a:ext cx="3810000" cy="31908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C168FB7-2A2A-4236-9C2B-527942B38949}"/>
              </a:ext>
            </a:extLst>
          </p:cNvPr>
          <p:cNvPicPr>
            <a:picLocks noChangeAspect="1"/>
          </p:cNvPicPr>
          <p:nvPr/>
        </p:nvPicPr>
        <p:blipFill>
          <a:blip r:embed="rId3"/>
          <a:stretch>
            <a:fillRect/>
          </a:stretch>
        </p:blipFill>
        <p:spPr>
          <a:xfrm>
            <a:off x="26818" y="141085"/>
            <a:ext cx="6777430" cy="2855867"/>
          </a:xfrm>
          <a:prstGeom prst="rect">
            <a:avLst/>
          </a:prstGeom>
        </p:spPr>
      </p:pic>
    </p:spTree>
    <p:extLst>
      <p:ext uri="{BB962C8B-B14F-4D97-AF65-F5344CB8AC3E}">
        <p14:creationId xmlns:p14="http://schemas.microsoft.com/office/powerpoint/2010/main" val="3312944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98" name="Picture 146"/>
          <p:cNvPicPr>
            <a:picLocks noChangeAspect="1" noChangeArrowheads="1"/>
          </p:cNvPicPr>
          <p:nvPr/>
        </p:nvPicPr>
        <p:blipFill>
          <a:blip r:embed="rId2" cstate="print"/>
          <a:srcRect/>
          <a:stretch>
            <a:fillRect/>
          </a:stretch>
        </p:blipFill>
        <p:spPr bwMode="auto">
          <a:xfrm>
            <a:off x="251520" y="548680"/>
            <a:ext cx="7239000" cy="5976664"/>
          </a:xfrm>
          <a:prstGeom prst="rect">
            <a:avLst/>
          </a:prstGeom>
          <a:noFill/>
          <a:ln w="12700" cap="sq">
            <a:noFill/>
            <a:miter lim="800000"/>
            <a:headEnd type="none" w="sm" len="sm"/>
            <a:tailEnd type="none" w="sm" len="sm"/>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cstate="print"/>
          <a:srcRect/>
          <a:stretch>
            <a:fillRect/>
          </a:stretch>
        </p:blipFill>
        <p:spPr bwMode="auto">
          <a:xfrm>
            <a:off x="107504" y="620688"/>
            <a:ext cx="7344816" cy="5638800"/>
          </a:xfrm>
          <a:prstGeom prst="rect">
            <a:avLst/>
          </a:prstGeom>
          <a:noFill/>
          <a:ln w="12700" cap="sq">
            <a:noFill/>
            <a:miter lim="800000"/>
            <a:headEnd type="none" w="sm" len="sm"/>
            <a:tailEnd type="none" w="sm" len="sm"/>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07504" y="620688"/>
            <a:ext cx="7560840" cy="5913438"/>
          </a:xfrm>
          <a:prstGeom prst="rect">
            <a:avLst/>
          </a:prstGeom>
          <a:noFill/>
          <a:ln w="12700" cap="sq">
            <a:noFill/>
            <a:miter lim="800000"/>
            <a:headEnd type="none" w="sm" len="sm"/>
            <a:tailEnd type="none" w="sm" len="sm"/>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836712"/>
            <a:ext cx="8229600" cy="1399032"/>
          </a:xfrm>
        </p:spPr>
        <p:txBody>
          <a:bodyPr>
            <a:normAutofit/>
          </a:bodyPr>
          <a:lstStyle/>
          <a:p>
            <a:r>
              <a:rPr lang="es-ES" sz="2400" b="1" dirty="0">
                <a:latin typeface="Arial" pitchFamily="34" charset="0"/>
                <a:cs typeface="Arial" pitchFamily="34" charset="0"/>
              </a:rPr>
              <a:t>Recursos Financieros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457200" y="1939624"/>
            <a:ext cx="6275040" cy="3145560"/>
          </a:xfrm>
        </p:spPr>
        <p:txBody>
          <a:bodyPr>
            <a:normAutofit/>
          </a:bodyPr>
          <a:lstStyle/>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Los recursos financieros son los activos que tienen algún grado de liquidez. </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El dinero en efectivo, los créditos, los depósitos en entidades financieras, las divisas y las tenencias de acciones y bonos forman parte de los recursos financieros.</a:t>
            </a:r>
            <a:br>
              <a:rPr lang="es-MX" dirty="0">
                <a:latin typeface="Arial" pitchFamily="34" charset="0"/>
                <a:cs typeface="Arial" pitchFamily="34" charset="0"/>
              </a:rPr>
            </a:b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SEhUUExQWFhUXFxYYFxgYGBgYGBgdGRgcHRYXGBgYHCggGRolHRUXITEhJSkrLi4uFx80ODMsNygtLisBCgoKDg0OGxAQGywkICQuNywsLCwsLCwsLCwsLCwsLDAsLCwsLCwsLCwsLCwsLCwsLywsLCwsLCwsLCwsLCwsLP/AABEIALIBGwMBIgACEQEDEQH/xAAcAAABBQEBAQAAAAAAAAAAAAAAAwQFBgcCAQj/xABMEAACAAMFAwgECQkHBAMAAAABAgADEQQFEiExBkFREyIyYXGBkaEHQrHRFBZSVGJyksHSFyMzU4Kis+HwFTRDdJPC8SRjc7Kj4vL/xAAaAQACAwEBAAAAAAAAAAAAAAAAAwEEBQIG/8QANhEAAgIBAwEEBwYGAwAAAAAAAAECAxEEEiExBUFRgRMUIjJhcZFTobHB4fEVI1KSovAzQtH/2gAMAwEAAhEDEQA/ANS+Odh+cJ4N7oPjnYfnCeDe6MNgicC97Ny+Odh+cJ4N7oPjnYfnCeDe6MNggwG9m5fHOw/OE8G90HxzsPzhPBvdGGx6IMBvZuPxzsPzhPBvdB8c7D84Twb3Rh0EGA3s3H452H5wng3ug+Odh+cJ4N7ow6kEGA3s3H452H5wng3ug+Odh+cJ4N7ow8KTkIeSbqmt6pA4n+qwYDezZPjnYfnCeDe6D452H5wng3ujG590zV9WvZDNlIyIpBgN5vd2bQ2a0OUkzVdgpYgV0BAJzHFh4xKRkXol/vr/AOXf+JKjXYg7TyEEEEBIQQQQAEEEEABBETtTbzIszspoxoqngSdfCp7oz6y7QT0bFyr131OIHtVqjwpFa3UxrltaHV0uayjV4Ipt37anSagPWmR+w33GLFYL6kzskcYvknmt4HOO4X1z6M5lVKPVEhBBBDhZy7gCpNBDdrwljVqeMI3+1LO53ClezEK+UZyluYl0x1oX55FAPk5CmXfv1jnd7aiM2fynPwNNS3Szo49nthdHB0IPYYzb+0aYS1SPzQY1oDjA5wArlvhaw39jYqoGRYDUdEitBT6QzhNdzk8Y78C7s17eMtmiwRUrBfBVhiYYc6rWpPDU5Z9US0naOSTQkqesZeUWtr8CI5a5RLwR4DHscknzdBHoEe0yru4x0IPKQR7Dq77HypbM0VcRAFWPUo4wANaQQ+vA2aUJImO0ppwJUtmK5ZNTTpCGUADq7rA05iAaAak7uESl22GzuzqGaYyUxagCtdKa6RVDtQbFaACuKW6Co3ghjnFw2avCRPxzZAIzUOKUzzOnHMwA0RsyxymVmkzVbDUlTrlqO6I+kNp+xs2XNFos84TELkuoybCxOIZGjDM5ZGHIgJJ/ZVUKuRQsGoeIA/nXwhOXPtAtqrMOGU2MKtVAaikggatpGaStoJtmtU0y2yxtl37vCL9s1tqLTMWUyUY79O/L+UAOOBXbi/5ljaSyCqvjDA/RpSmX0j4RFrtIlsQUGF1OY0NP66zFsv8Au+zTlVbUoIqcBJIod9GGhy8orL7FLZGaZJcshHRbMrnWoYaiAhYwWz0Tf31/8u/8SVGuRkXom/vr/wCXf+JKjQNtLeZNlcqaM5CA8MWv7oaF2SUU5eA6tbuCPvXaV3cy7PQAGhmEVqd4Qad5/nCMi6Z0zNpsyvEs3viKuEDm1jQLPTCKRj7532YbwXppVR4RVTaLVZW6fKLwc1r2NqD/AFSLLdN5JaJYdOxlOqneDCd7KuA1inbN3hyVuEv1ZwYU+koxKfIjvh1F0q7PRyeUcSirIbksM0KCCCNQqlJ9IlszlS9wDTGHYKL98UVJRAyJ78x5++Jvay18paZp3YhLXsl5t+8B9qIcRh3z3WNmnVHbBIA5Go7xn5a+2F5U+oyIIG45090JQMgOuvHQ+MKGE9YNoJ0qgVzTg3PXwOY7jFjsG2IOU2WR9KWcQ71NGHnGfUYaEHqb8Q90L2dixpQhqgUy36UIh0NRZDoxUqYS7jQ7/vCXOsU/knVjg0BzGY1BzEZbeyNLDAOSGAqQKV1yy3Vi83FYmtJtAxEIE5FDurSmLr3n9qI7ai55kqWDMwlQoQFa6g1zr2Rp6ecrHGbRUuxCuUMleW2TMKHDzFSVWmHOiDXfpw0hxYVEya7gg5OaK2hJShyz3EQmsxAuAmhIQD7CwjdUgJy5BP6MDMfT/mY4qjmeV4iJPNkMnFstrLiocJDqtTU5GlTlCkq0THKATAxZicSjQKKkUJOdaDvhrZXIl4hSqk11zpv7aeyFLmbFapYOpmJWn0sIYeHsi/yi7xg3JRSPYIIWUj5vJhylvWZZkPwhASzYOTxfnAoChGlsMqgmulCAYbQjKsaKxdVAY6n3cO7WOhAvDO2SQ7LgtQs89KlMVQrBtQSOtRx7IexG3pdCziGqwdRzSNOIBB64CUXa9LPJcYLUZZliXo36TFvdTqMuG+K0Ii7LZp0xg9pdiVqAuKoI1z7yYlYAG820WFy0i1rzsir6Fajc27TTyiz7GXbIs6OLPNaapYHnUJGWQyAjPtobkmzZnKSyDkBhJocu3LfHNz7Qz7CplnCjE4iGFa8DkaUyMBOMrg0a7ZtmsUplE3HQs5qampNc6ZKo+6K/WIK77LOmM7ThRWJIGQBqa1oM/GJ2Ahntguux2pJkufhDiY2FgcLrX6XbnQwvc2wZs1oSdLn40B6LDnU+sMjpwEZxfE8pappBKnFqCQfKJrZvaKbystTNqpYVrQGmuvdAS08GmbVXGbZLRBM5MrMV8QFTQAg06+dEk0pZcmhPNRQKnU0FAO2Ie/r/AJQkO0uYA60I+0Ae3ImKgL4mz6c5mFQMRyA44V4030gOcMv/AKKR/wBc/wDl3/iS4ufpFkFrJiHqTEY9ma/74pfonP8A1z/5d/4kqNYtEhZisjCqsCCOIOsKthvi4j6pbWmZDd1tZSKZ9UW2w7UYRRhEJfVyPZSagmV6szgOD8D5GIRraNcWIcV53jTSMGdcoyw+Gaq2zXiW+99psa4VEQezsl3t9mO4M7HsVG+8gRBzL2TRQWcmgABNT1bzGj7B3A8lTPnik2YKBf1aa4frE0J7AIdpqZSsT82cWSjCDLbDW9LWJUp3O4GnWdw8YdRS9qLz5R+TU8xNetuPYNPGNW+30cM9/cUa4b5YKaxalGzFS1Os6nthIpw8Dr7j/WUTLSgYbTbHGIaWSPjoQq8kjr/rdvHdCeD/AIPv98BJ6DDixGmKZ8gEjt6K/vEGGrGnbEld9l5RpUkf4kwE/VTf4lvswYb4QN4WS/bI2LkrKgOrc8/taeVIlZ8hXUq6hlOoIqPOO1WgoNBHsb8I7YpLuMmT3Ntme7RbHTQ7TJBHJ1xFAaUA1AHYKREyRL5CZTJvWIGdC/N7d0awRFM2suVJaM8pDV+lQ5VBBGum/wAI4jUoyyicuU4/Az4SShIocz3ZjXzhxslLxW2Vn68vL7PuhFp5xNWvNYmhO7SmfV90TOxlgBtEhlIJqGIGdABmTwi03ktz4RrMEEEKKR85pJY6KT2AmOuQf5DfZPujlb4tMrmypaMutSaGp1jr4y2z9TL+0Io2XatSajWmu7kyp26lSajBNfMOQb5LeBjzkW+S3gY9+M1s/Uy/tD3x78Z7Z+oT7Q98cesaz7Jf3foc+n1f2a+pzyTfJPgYBLPA+Bjv40Wz5un21/FB8abX83X7S/iiPWdZ9kv7v0D1jVfZL6nOA8D4GGFtuSVNbFMQk0pWrDLuPXEl8arV82H2l/FHvxptPzYfaH4on1rV/Y/5foHrOq+y/wAhJU0FDSJ17gG5z3iv3xELtTaKitmH2h+KLe0wDUgdpjM7Q7Q1dbjiOz6PP3GfrdbqoOPG36PJTL12GWaSxC4j6ykqe8EUMVi8NiJ9n/OIrTaHohc8wc6qTXwjUJ96yU6UxR3xHztrLMNHxfVFfZC6e1da/wDpnyZFPamr/p3eTMxslimTX5N5byqgmrK27PQgRbLLYhKQKDXrMTMza4HoSJjdooPOkMbRfM19LPLXrYivlWNenWaifvUteZpV6y+fWprzLV6Jv76/+Xf+JKjXYyL0SsTbXxUr8HmaafpJca7GjnJp1vMTmZShxUpTOulN9a7ozbaDZyVabRLSQnJI5qcOStQ8+YZfRoBkDQVMdyf+otk12YsvKFVzNMINAKcMosUq3SpFsmCZRcaJgcnKijNOrPPrjNnerZqHRZ6l6MHWsrrge3NsvZbKcUmSqtpiNWbxbTuiVnTlQVYgD+shxMRZv1JlVktiO9yDgXrY/dFWvna+XXk7Oxmzq0xtoK5EyweaTwOQ35gGHz1NcFiIuNU5vksN/X8EUolRMYZVoCq6FiK1XqrTyin5ildDw17SOFcqxC2WVNM6ZMJ5MuQVU89WG4FtS3HfWp0iRk2ih/OkIzZ1rzKDQKxpoBoc9TGfdbKyWWW4VqCwO1NcxCiLXsGZhBDiGIDDXTLMjcSOJ16q0hUnDWpHaDl114UPd1wk7wJFTvFese73eEJNZw2mcOxHLIDnoeIyP9dsAEa9mO7Pq6/fFn2HsmKfMmbpSiWvb6xH732oiy2BMWrklZeW/e1OqviRF32auz4PIVD0jzm7Tu7hQd0WtJXusz4Cb54jjxJWCPGNBUxEzNpLOMlZnIqKIjNmNRWlNeuNcoEvHhFdYqV9bbcgmP4O9NBiZV8lxGGcrbOdNl4pUtAeurAHxFYhvBOCy2vZ6zzDVpQqeFR5DKFrvuaTINZaUNKVqTQcBXTuikttFbXQuJiihIKJLGIH5NHrXxhGRe091xTbRNl10DFEzG/m5U6olSyuCW30NLgiH2dvtbSpFV5RekAciNMYHAkHsIiYgOSjfkws366f4y/wQfkws366f4y/wReYInJG1FG/JjZv10/xl/gg/JhZv10/xl/gi8wRGQ2oo35MbN+un+Mv8EH5MbN+un+Mv8EXmCANqKN+TGz/AK6f4y/wR7+TKz/rZ/jL/BF4ggyG1FHb0ZWc/wCNP8Zf4IZfkhsp6VptbdsxPuQRosEcyjGXVHLrg+qM9T0Q2IaNN7+TPtSHC+i+zDSbOHYZf4IvUESkkTsj4FF/JhZ/10/xl/gg/JfZv10/xl/gi9QRJO1Fa2b2Mk2KaZsuZMZihSjlKULKa81Qa8wRZG0j2CAlcGN2C1tKJ7TXtBzi22dUtslx/iIKo2hBG49URO0ll5G0zQBkx5Rex9f3g0d+j2YfhE0EnnJiz8MurIRguvE9r8TTcsw3IkL82ZedIlvZJjkkAlZkxsLA0NKaaVFMtYzaZZiloJnqAyHDRaUqNTXQtn5UrGt2i9OQsaBemykLTdmanuikWlkYDLlCcRA40BxE79/bipwMOu2LG1dVyRS58p+I5kzsVVAIVaVBBUltQCDnQbuup4R08sZqeeKc5SK66Cp140PEZ7oZWGaZsmU9eiOTBBHKIV9RgcpiUI3aajKsLSp6ylrMaozJmahida00avd1xWwMOgrivJMKaFWBqn1aZjLQEEcKQrItCCorQr0gdQONN44Eax6k7FmTQnQA5gbgOzzJJjiZLR8pgV8B1pmp6xqp0zHXpSAOnA4XMVAC1zpu7/eNYWWUa0fm0FWNagClSe4bj2QwEyahBAExfVaoDLwLbnUa1FDloc4kJFkaa62ddTRprcAM6Hs1I+UQN0EYttJESaxkldl7By834Q60RObKU9WnhqfpE8IuUJWaQstFRRRVFAOyFCY3KalXHH1M2ye55PH0NeEULaZEl4pZXEJnOFGwEZ7yCDQ6788UX5hlFPvOykgvhDsFApmac7OlP2oacoqU6jSeRMtOTBqoq7Mudag5HfxhjiNlVaIzKQQajCKAEgnWvjEvNvMj11ljq6X7lWH7VIr963nJowOJyQRVmC1r1DET4iOJrKJi8MbTtpCH0CqRngx5nRa0Oescz73Y6S2PXgX2mGCTS+BeZKqR0UxMKZ6tnu+VD+0TJA6bsx4swr98RX3kyJv0bXm8y8EUigwTCc+C5ZDTOkbLGVeim1yWtToiqWEpmDUqwGJQQGoKA1GXVGqww4CCCCAAggggAIIIIACCCEbTakliruqjrIEQ2ksslJt4R1aJ6opZyAo1JiIl7U2c6ll7VP3VhlfW0VndCgR5vDCtKHcQW90V6UoZQSmEnUGlR4GMLX9qyqmlS4td/fyaum0EZRzamn9C8S79s50mr31Hth3Itct+g6t2MD7IoMiwcowVVJJ4HzPARcLjudbOp3u2p/2jqh3Z+v1GplzBbe98itVpqKY8SefDglIgtpdrbNYDLFocgzK0CqWIA1YgZgZgROx817X2yZbbVNnswILFUGdFRSQgHdmesmN6ir0j56GPfb6NcdTb7Ht7d03o2uWDwcmWf3wInbLbpU39HMR/qsrewx8rtZHG7wIMaH6C7urbJ80inJSQmm+a1fZKP2obbp4wjuyKq1LnLa0Xv0h2XKVMHFpZ7xiXzU+MQuyE0Jak+krL94++LjtlJxWSZ9HC4/ZYE+VYzqUSGQgkEMKEajcDHntYtlu7zNvT+1Xt8h/eXTdZpICFlGoIVWJGGm/flqTEdyiij6EjpnCTTcswLSo6xTuh8l/2girTVIyBxAZE+qarQEaa0rlrHq33OL4OTl1pWpQAa7jhoe7vpFTLHYaIiRMmLMokkNiD0VGrhZhUOCB8obxoAI0G6NmEQAzAGc5nLKu/XXtyiurf1olkZSak5AChNNdFHUO+H9k24AxcpKcsKkhVY08tOuJWG+UcWb2uCU2isc2TKabYwgdVOJStcQ1qPpLn2gkcIob26a82WTNxMW/OVRUYLhrjDAGsugPEdEUrEhfnpDZ1ZJcvBkalmoadmRr1RBLZZ0yXKll5aswrRgcUlRmXVhwWhKniozOnclHPHQK4yS9osMueoUzFAzOFRxYb2AyqOkePNEXLZ67hZZBeZ02GJydRwWvHPPrJiE2PulZjCZhpJk82Up3kZ4jxNTiJ4nqi122kxSlKqciTvHAD74sUqNMPSzfyEXz3PavMr9ptpZsali3D5PYRlTz7YY2y8WUibOmUK9EDKnUo4w6vG3S5VJUlccylFRffuH0jl26RAXjMlWZle1MJtof9HJFcCV3t1dZ13AxjynZJvl88/qWI7cLgvezd8fCZWIqUYagilRuYdRiubRmYomcmVCqswMpAoRoRpXTPuji7NonlFcREx5jABEpSlcyPkgdeeWYiYvVFxPymFUILVPRoRnXt9seg0WpV1fL5XUp217JfAyJbFNmHnMT1LU+ZoR4R7Ns6IpXCteuhNdxJ/lHN6XtMdmUGihiAN2uXNXmiG3wGYVxEDiDMIUHsGhi4+glEVaJruK5c3fSo5p6qDdDtrFXpPSu5aD2ZwSLBibCuOcVY1SUjNXqoBWmY4xbLs2Mts1QRI5EEA1mELTtXNge6OYHUhf0T2MpbSUBAMtsdTmRUU1+lSNiinbF7GvY5jTZk0OxQphUHCKkEmppXojcIuMdnAQQQQAEEEeEwAewQk1oQasviIjr0vpUAEsh5jZADMDtp7ITbfXVFykxkKpzeIoUvi9RJFBnMPRX7z1e2IBNn501i8ygJ1Lmp8Bp2RM3RdJU8rOOKac8/V/n7N0Q/pG23S7ZNFwtaZgPJIdBxmPT1B5nLiRR9TnrXuvyl3R/OXx/As+srTLFXXvl/58PxJSzbNSx0mZuoc0eWfnCF53NWYiSlCihxHcM9Sd5jDrB6TbylGvwnlBWtJiIw16gCB1AxfNhvSfPts82adKlg8lNflELLTAteia8eMWrOxqNmxRSXHK6/V8laHaU925tv8CSvvalbJM5CyFSyH887DFib5A7N9N+W4x3ZPSI4/SSVbrVivkaxDNcsk+qQeon76wxvG6xKlu4Y81S1CNabqiPQ16GmqtQUVhHmp9o22WOW55Zo9j2oSfZbRPVWTkVetaarLx5EHgRGCLkBGjXW/JbPT3Os53HbjmCX7AYzesKoik5Y8S7fJtR3dcfid1jXPQtYsNkmzjrOnvT6ssCWO6que+MemzcILHcCfAVj6G2Iu74PYLNKOqykLfWYYn/eYxxq5eykM0cfabHe0QrZZ+VfzUz/ANTGXpop35HzjYGFRQxl91SFV5suYAxTmqWNBUGlTHne0VjEjd0kuoy5REU5AjEQF+WWJwjrB48KwMpUKKAjXCpowpqyVOYFdO4V0h1tBdTWZJcwIXTCuCYoWqEqMjXJfYYrlzfnSwxkEmsya4pQDogCug1pvYj5IipKDh7xZi1PlClut7LNKoQ70pXD0RuWmlcySTvOkPbDd0yZVWzmDN3LEcnXRFYaZagb6D1TC1l5CUMUpS71wo7b23lRpQDMnrA3wiZOIlecMObgEYmJ9cA9/bxrlC9zfTgZhLqRtpshklnorqhpiIxy+ObbjmMj4mJ+5breY4Q/pZtDMJ/w06WA9Z6bcSUG6OZUoYBMKkIhpKlsM2INQXB1z55/ZHCL9spdJky8b5zZmbE6gHOnbvPX2RY09btlh+ZXus2r/f8AeB9OliRZyqCgRcvf98QVstU6fzZdJcugxTNS1dQo98WthXIxBWjZzGMHKlZWfNXJiD6pavR7ItazTTt2qHQp1zis7iqWi8llVlWNcUw9OaedQ9Z9ZurQeURsjZWYzGYec7Ztjzx9p3HrjSbDcUmUAFQUESCoBoAIZVo64R2+PUiVrbyUu5rvYuSJWF6KtWFAg9Yk6GvVrFotV3K8rk251BvpnxB6jwiEn7fWMOUVzMKmjYFZgvCpAIzofAxYbvtqT5YmS2DI2hHnHWn09dOdvVhZOUuWUGx+j6azF5kyVIBJOGSpZwDu5R8wezKJ+79hLHLOJkM5uM1i1f2cl8os8EWhQlZ7OksYUVVHBQAPAQrBBAAQQQQAEEUT+0LY56T9ygf7Yr9v2uSW7S5trIZTRlDMaHeDgqPdGT/FHL3Kpvy/c0HoFH37IrzNMvW9UkDnZsdFGp9w64rVtsFqtJDuKD1VJAA7jv7c4qV47TohwyG5R8sU7Mqv0ZeLMni5GWg4xD7TbYWyZZzJE8qr81mCgORTohhSgO/f1xc/hl+thuue1d0E+fN4+7uKX8Tp0tmypbn/AFY48ufvHl4bTWOTMaW0zEVOFigxJXeAw1poacIsdg2ssUmRysmYs+eeaqgMMBp6wYAgcTqdBGEvYmUZUIHD3RoPo+lJNsS4lBImTRWmfSqM9fWixouwdLVamk214/sV9d23qJVPpjpwWay7e2pcyyOODIPAYaH2xTdt70FstRmsig4EUgc7o13kZa6RN37dyy5LzEqCoyGo1A++KPWNydcYy6LJi02znFvc8fEQexId1Ow++Jj0NZ26c3Cxzz4lB/uiOY5HsMS3oYT89a24WUj7U1PdCLV7UV8S3W/Ym/h+TNErEVtTMpZZnXhHiwiUivbcTKWcAas48lJ9tI0beIMw6VmyPzJPaluRuKwy9DMMtiO1WmHzKxnNY0P0utya2Kzj1JTEjsCKvsaM5rGfR7mfE2r/AH8eA6u6x8vOkydeVmykP1Swx/uBo+mwIwb0V2LlbzlEioky5s3voJa/xWPdG9RU1UszwXNJHEM+IRm21VkwWqdlzZiBu3ECG8wY0mKLt4PzynjKHkx98ZWtjmrzNLTPEy32BA0iWCAQZaAgioIwjKkUu9ti5dn5SZIlYlfUEkiUK1JVBTEOGdV6xpZ9kZxaySi2oBXuViB5ARMQ2Vcbq1k4U5VyeDI0lEPjdsQoFTKgUdeep45eyHJUNMVABiXnMxr+bFKgVGmWZ6qCkW6/dncVZkkUbVk3NxK8D1aGKtZrDVhZ5S4XmGszIjCK6GuY4nsAjKsonCW1/uXY2xkskts1d/wibypH5mVkgPrHWp6/WPaBui8QhYbIsqWstBkop28SesmF41qKlXDHf3lGye95CCCELRakTpHM6DUnsH3w4WLw1vSzmZJmS1NGdGUHgSCB7YYzL8BJVaYhuJBP2Qfvgk2ua2it2mijuBFT26QAZTfNzWozgPgjc3TmVGVKiWV9tfCNS2Ru95MlsahC748A9XmqOwElScuPGFGWeTQAAccbe6C0S7XT828qv08RFO4VrCoVKLyNna5LAw2w2yl2EpLC8rPmVKy8WGijpTHahwoKHOm48CR7c+2Uuagachs9dGd5bSmqBTBNRiCM99M4qdp2Tt023TLRaEs7q+FaYmKlENUltUBll4gGYAZnXENXm0V71kuj2eWr9B3as2zoaDmvyeFwSCAFcJ0gdIaKNFVqiozB0j2M72ZslpQyDKmKLO7nBKBmHk5bFnABx4FwrlhwnMgVEaJAAQQQQAYtt9e09LOFlPgDsVdh0qEaK3q1oanXsjI7RIZFru0FPKPoq97jWYMMxAw4EVHb/OKjeXo6kzBRS6DgDUGhr61SO2LNM4bPiVroT3p9wtYClokSpjKDjlo3XUqK59tYpe1Ujk7QVHRoCo4VGfmDGjXfcjSpSpLAKpkANw1pTvin7cXe5mKwU5IcWWgU1z8Y1JTjKpS7+DDrrlXc4tPHOCpkVBEWb0Uv/wBNNXhOJ8ZafhisAxPeix6G1JwaWf8A3H+0RxD/AJY+f4DruaJeX4lt2hFbNO+ofIiM3BjS76FbPO/8beyMzEMv99CdJ7j+YTDzT2H2RN+h40NsPGXJXxmE/wC2IGeea31T7In/AESCi2o8eRHhjP3iK0lmyPz/ADLyeKbPl+RoFYgtoE5S0WOV8uctewug9hMTdYhycV6WUfIUv4ByPMCLmqeK2ZejjuuQ29L1qx3hhGkuVLXvNW9jCKVWJXa+0cpbbQ3/AHCo/YAX/bERFWpYgkadrzNv4mpeg+yf3uf9KVIX9kF2/ir9mNYikeiWx8nd8mozmcpPJ/8AI5Ev/wCMDwEXeMy15m2alUdsEgiibeP+fUcJQ82Pui9xmW1Np5S0zjuBEsfsDP8AeJjP1ssV48WXNMszLtsktLJJ7CfFiYl4Y3FLw2eSP+2nmIfRZrWIJfATN5kwjnAK1oK0pWmdOFY6gjs5CKza9rKsws8sTApoXLYUrvANDih/tdOZLFaGUVYSmpTsz8qxQL3sAKSkwnkBybqQMSsDLqVcA1BZmLYvpHgQQC1LtgcLCZKMqZiCjEaqxYVHJ73OmQFMxmcxDuxXdMfnTCVrrnzz2tu7B5Q22e2RlymlzpmcxFoi+pKBHRUaVHEUiwW63y5K45sxZa8WIA7BXUwAc2W75cvoqB17z2nfDoLEBaNtbvl9O1yV6i4B8NYdXZtLZLQwWRaZMxiKhUmKWIGtBWsGQwS1ICIZTr2kIxRpqBhqMQqOGLh3xG3pthZbORyj0WoBfIKCdBUkVPZENpdSUm+hPUiKa4pYM5lrWccTgkkE4Quh0FFUU6o9k7SWVgpWfLIbNTiFD/Ryh4LfLxYMYxDI9tAaV0rQjxiSDMZc1rrvAqssrKmhmQAASiAMUyXrRJgplQCvMJJB5up2a0LMRXQhkdQysNCCKgjuMRV72mxzEdJ8yTQHCwcrkSDlnvoT5xXbq2XexyOSe2TGsiE8mEHOoxJGJtMIxUwgEZddIALhYb2kT2dZM6VMaWaOEdWKHgwU805HXgYeR83bNWd7rtL2kOKyJriYuQEySTzqZaEGSw6yDH0bInK6q6mqsAykaEEVB8DAA1nWWmQNa+q2nbUZr2xH2mw03Z/1pTURODzhG2sMNCKk6D7+qIwBX7NJ1A7Ya3pYwVoRXUGuda6xLEcdflb++mohta1bo5EnSvtqN0OjZxhiJV85RQLdsXIc81TLPFDl9k1EebO7IfBWmYGxs+bE5VocgB1Vi7iTQZiEpS8/LeIsQtkmn4Fe2mMouPiVm9rOwlTAykcx930TGYWmzmXQMCCRWkb68nIxUr62ekzzz15wyBBIP/EPnqd0k2irTpNkWkzJbUeY31T7IsvorBEubX1mBHYop7SfCH9v9H7MCJc3I5HEMwN9CMie6Je5rlNnqAObhAFBw/4gjNStjg6ti46eeSUiFu1wbzmMdJcqnjh95iZEUmfbmlzbTMHrl17hkPP2RZ1z9jHiUOzV/Nz4IgJ87G7OfWZm8ST98JOpIovSOS9pyXzIgESWzMkPbLOp05QMf2KsPNV8YVN7Ytl2C3SSPoS4EWTKWUAaS1WWKCooihBp9WvfEuDEVcaihNRXQDfTjEnOOR8PHIe2Mc2Tm1TgiM50VSx7hWMgmzDVcWrEs3aasT4mNF22tfJ2Vl3zCEHf0v3QYzS8mYOqqM2qK8BkSfAe2MzXSzNRL2lj7LZa7HtPaCilRLVFUAVBNcORqajeN0XK5rdy8lJlKYq5bsiRUdRpFJ2d2bednMxLJripoXPVwHX4RoMqWFAVRQAUAGgA0EO0npH7UnwJv2LiJ1BBBF0rnE2WGUqwqrAgg6EHIgxSL3u17MZSBlaSZqhKk8ooBxcm2VGXImtRuFNSb1Ff2wsxdZJGizc+qqMFP2sPjABSbR6SpqTijKBTM1oRQ76AA0A52uYB3xGpddrvKe9ptLclJDMqA5tRSR+bWuFEqtaknFrvBiu3pc2Kc9eaQSpI52Jc1zUmqt2ZdUK3nfNtkygEngy1yJCBXUaAFhmB9IUPthTks4Y3a8ZRYp1w2SVMMsAFlUvMJwkoMqGYzAkFsyKmuRisX3Jky6T05ro4KMhEosRpnSgoMyae2hjltoMurOVFalGQtLLfKLqtST8sknOIu9ZImgTsNSpClSxYDIUIAIABJGmRrpWFpPOTp7cJIlJu1CYhWc4UA86WueI5s6szA4jmoLA4a4hWmGHuz9ltFvKSnwSLMARIWYszk5jDUIAwd2oSal+NOqIkWoqVJlocJxDmjEpXPEjUxKwpiFSQcJBB1gvKbiTCZjhgcVauRiGlVHD5WRy7DErAPJb53o7+DglecK4sncYTpVFWhFe89Zju5drhZ1aRMU1lY3xk6oWrWpzqCWGetBERc+2Fpw8mxM/KnPUv9mbrXqcHtMQlpkPyucvCDoScWLU0J4ZnI8TEtd6OV4Msluv2XPDll5JJjVCZCZhxAIcI6GJmAzprvoYv1zXups01J+JZEuWME1zUkCqtkoqFBoAaZ5xlcvZz4RaJjOSMJALE0HNWi+ZqB1RO7VyrLyYkpMrPNeUmqSMjk0t6EIZeQqtTp6sMrTSyyJtN4Qxvy0rNkyxZleZakxS8PNKTpWI4FaTXlGISYVqBpkdARquwK22VYJEubICuisuFnGJVDtyanPcmEccoYeiC24pLSvgwl8nQcuqYVnZkGrUGNgRXEKggg5aRoUdizlzCLWWu/PxHhuELgQEwARdokFdRXszr3awilND/APnq7ImFFcz3Dh/OPJslW6QB9vcd0AEJOSmunH3cYQkyQXBIzPl1RKiyEk4TzQcg2YJ39eXGOGs5BrhIpnxHcR98dKTXU4cMjeZJ/o++Ifka5kdnZFgUh68AKk6jshmEqTDdyYlRa6ka0kUyjixy8yeGXvh/aZWXWchBY7PkadWsSnyEl7I2m2NX1Uduh8opl+7LiYrLLIU7iQTqamvd7Y0VkoCSNx64jls9a+fbHcpt45FwrisvHUxa27L2mV/h4xxTneWvlEnsLdjNNaYVIw83MEUJzOvdGsy7COEP7LduI1I5vgcsvaPOCy5uGGTVQoz3IaXPWqgioJAoc4sLrmoHHjuGe/rpCcmyYOjTvAr4iFFJLZjQe05/+o8YqFwpXpBmkzpSbgjN3k//AF849sVyraZNcIq1AXJzQLrQa1MW68rslzwBMWtNDoR2GI2zbOtK/RWh1HAqrRm36Wcrd/VfPBbhclXt6MYDZbCebOmU+s1fbD/ZifMJnIWLy0YKjtmSc8QrvAy8YcrdLNlNnzHHyRRAe3CKkd8SUqUFAVQAoyAGQENo08oT3N8eAudmY46ncEEEXRAQja7OJiMjaMKdnAjrBoe6FoIAMh2xuuZKmcqoXEGpOBrShGTigJwtQdhqIirudJjFXUVpUA5140BFTu3RsV83QloWhyYAgNTcdQeIMZTeNyqlsly5rMJQDllLBVxgc1Qa5nnKwOdQp13c7E3k73vGBhel3qoLywFYUqAKK4JzVl0PUdYqtos5xuEwiTVTUmgyzoOqp8sovd07NrOEzE8hKMKYgB7D5g74abTbJ8nKabjkuqAkhZlQBvbC5rUDrbsiHBhGSXUpaW5aGi4jpiGIqK5fJyyJHeYc2C7eXLCpoBiPWWP/ACe4CEps4MAssrhGXOcZHfRSaDuEd3ZZpxnoEelVYsVoQqClSQNTVgADSpMcqPJ3KTZOrLSUgzVFA9YhQO9oQtUzGoVMLY6BChVq0OeGhIO/z7DP3PshMmUfFKlrvaawnTn62zFO4gDriyTdj7K0oFJy/CENZc8FVdTnRdahKnNamorxjtRFtlau/Y52UGealjzVU4ndty4a95L9EZkbxf8AZjYmTZhjmKsycd5AKp9GWDp1tqeoZCm3ffTSZNlvDG2KZMazzJRI5MAOwolMgtUJDZAA1yzjVbLa0mKGRgQQDkc8+IiUsEN5F4IIIkgI8pBBAB7BBBAB4BSPYIIAOVlgEkAVOppme2OeQX5I8BBBAByZC16K6HcI6ElRoo8BBBE5IwetKXgPAQm1mStcC1rwEewQZDB0JK/JHgI7VQNBTsggiCT2PAIIIAPYIIIACCCCAAggggAIIIIACI213ZJc8+TLb6yKfaI8ggAZzLks3zeT/pp7oT/sCy/NpH+kn4YIIAEv7Gs4b+7yd3+GnX1Q6Fx2b5vJ/wBJPdBBAB3/AGBZfm0j/Sl/hheVcVlp/dpH+knugggAWFz2f9RJ/wBNPdDiRZUToIq/VUD2R7BAAr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725144"/>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8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370730" y="528638"/>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04" name="Rectangle 4"/>
          <p:cNvSpPr>
            <a:spLocks noChangeArrowheads="1"/>
          </p:cNvSpPr>
          <p:nvPr/>
        </p:nvSpPr>
        <p:spPr bwMode="auto">
          <a:xfrm>
            <a:off x="4947493" y="825500"/>
            <a:ext cx="249872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Se deben  identificar, </a:t>
            </a:r>
            <a:endParaRPr lang="es-ES" sz="1600"/>
          </a:p>
        </p:txBody>
      </p:sp>
      <p:sp>
        <p:nvSpPr>
          <p:cNvPr id="51205" name="Rectangle 5"/>
          <p:cNvSpPr>
            <a:spLocks noChangeArrowheads="1"/>
          </p:cNvSpPr>
          <p:nvPr/>
        </p:nvSpPr>
        <p:spPr bwMode="auto">
          <a:xfrm>
            <a:off x="4947493" y="1092200"/>
            <a:ext cx="2509837"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analizar y evaluar las </a:t>
            </a:r>
            <a:endParaRPr lang="es-ES" sz="1600"/>
          </a:p>
        </p:txBody>
      </p:sp>
      <p:sp>
        <p:nvSpPr>
          <p:cNvPr id="51206" name="Rectangle 6"/>
          <p:cNvSpPr>
            <a:spLocks noChangeArrowheads="1"/>
          </p:cNvSpPr>
          <p:nvPr/>
        </p:nvSpPr>
        <p:spPr bwMode="auto">
          <a:xfrm>
            <a:off x="4947493" y="1360488"/>
            <a:ext cx="2908300" cy="258762"/>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posibles incorporaciones</a:t>
            </a:r>
            <a:r>
              <a:rPr lang="es-ES" sz="1700" b="1">
                <a:solidFill>
                  <a:srgbClr val="000000"/>
                </a:solidFill>
                <a:latin typeface="Verdana" pitchFamily="34" charset="0"/>
              </a:rPr>
              <a:t> </a:t>
            </a:r>
            <a:endParaRPr lang="es-ES"/>
          </a:p>
        </p:txBody>
      </p:sp>
      <p:sp>
        <p:nvSpPr>
          <p:cNvPr id="51207" name="Rectangle 7"/>
          <p:cNvSpPr>
            <a:spLocks noChangeArrowheads="1"/>
          </p:cNvSpPr>
          <p:nvPr/>
        </p:nvSpPr>
        <p:spPr bwMode="auto">
          <a:xfrm>
            <a:off x="4947493" y="1627188"/>
            <a:ext cx="24161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hacia </a:t>
            </a:r>
            <a:r>
              <a:rPr lang="es-AR" sz="1600" b="1">
                <a:solidFill>
                  <a:srgbClr val="000000"/>
                </a:solidFill>
                <a:latin typeface="Verdana" pitchFamily="34" charset="0"/>
              </a:rPr>
              <a:t>a</a:t>
            </a:r>
            <a:r>
              <a:rPr lang="es-ES" sz="1600" b="1">
                <a:solidFill>
                  <a:srgbClr val="000000"/>
                </a:solidFill>
                <a:latin typeface="Verdana" pitchFamily="34" charset="0"/>
              </a:rPr>
              <a:t>de</a:t>
            </a:r>
            <a:r>
              <a:rPr lang="es-AR" sz="1600" b="1">
                <a:solidFill>
                  <a:srgbClr val="000000"/>
                </a:solidFill>
                <a:latin typeface="Verdana" pitchFamily="34" charset="0"/>
              </a:rPr>
              <a:t>lante de los</a:t>
            </a:r>
            <a:endParaRPr lang="es-ES" sz="1600"/>
          </a:p>
        </p:txBody>
      </p:sp>
      <p:sp>
        <p:nvSpPr>
          <p:cNvPr id="51209" name="Rectangle 9"/>
          <p:cNvSpPr>
            <a:spLocks noChangeArrowheads="1"/>
          </p:cNvSpPr>
          <p:nvPr/>
        </p:nvSpPr>
        <p:spPr bwMode="auto">
          <a:xfrm>
            <a:off x="4947493" y="1895475"/>
            <a:ext cx="29368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actuales proveedores del </a:t>
            </a:r>
            <a:endParaRPr lang="es-ES" sz="1600"/>
          </a:p>
        </p:txBody>
      </p:sp>
      <p:sp>
        <p:nvSpPr>
          <p:cNvPr id="51210" name="Rectangle 10"/>
          <p:cNvSpPr>
            <a:spLocks noChangeArrowheads="1"/>
          </p:cNvSpPr>
          <p:nvPr/>
        </p:nvSpPr>
        <p:spPr bwMode="auto">
          <a:xfrm>
            <a:off x="4947493" y="2159000"/>
            <a:ext cx="2622550"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sector industrial como </a:t>
            </a:r>
            <a:endParaRPr lang="es-ES" sz="1600"/>
          </a:p>
        </p:txBody>
      </p:sp>
      <p:sp>
        <p:nvSpPr>
          <p:cNvPr id="51211" name="Rectangle 11"/>
          <p:cNvSpPr>
            <a:spLocks noChangeArrowheads="1"/>
          </p:cNvSpPr>
          <p:nvPr/>
        </p:nvSpPr>
        <p:spPr bwMode="auto">
          <a:xfrm>
            <a:off x="4947493" y="2427288"/>
            <a:ext cx="2524125" cy="258762"/>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futuros competidores</a:t>
            </a:r>
            <a:r>
              <a:rPr lang="es-ES" sz="1700" b="1">
                <a:solidFill>
                  <a:srgbClr val="000000"/>
                </a:solidFill>
                <a:latin typeface="Verdana" pitchFamily="34" charset="0"/>
              </a:rPr>
              <a:t> </a:t>
            </a:r>
            <a:endParaRPr lang="es-ES"/>
          </a:p>
        </p:txBody>
      </p:sp>
      <p:sp>
        <p:nvSpPr>
          <p:cNvPr id="51212" name="Rectangle 12"/>
          <p:cNvSpPr>
            <a:spLocks noChangeArrowheads="1"/>
          </p:cNvSpPr>
          <p:nvPr/>
        </p:nvSpPr>
        <p:spPr bwMode="auto">
          <a:xfrm>
            <a:off x="4947493" y="2693988"/>
            <a:ext cx="9937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directos.</a:t>
            </a:r>
            <a:endParaRPr lang="es-ES" sz="1600"/>
          </a:p>
        </p:txBody>
      </p:sp>
      <p:sp>
        <p:nvSpPr>
          <p:cNvPr id="51213" name="Rectangle 13"/>
          <p:cNvSpPr>
            <a:spLocks noChangeArrowheads="1"/>
          </p:cNvSpPr>
          <p:nvPr/>
        </p:nvSpPr>
        <p:spPr bwMode="auto">
          <a:xfrm>
            <a:off x="5838080" y="2693988"/>
            <a:ext cx="168275" cy="315912"/>
          </a:xfrm>
          <a:prstGeom prst="rect">
            <a:avLst/>
          </a:prstGeom>
          <a:noFill/>
          <a:ln w="9525">
            <a:noFill/>
            <a:miter lim="800000"/>
            <a:headEnd/>
            <a:tailEnd/>
          </a:ln>
        </p:spPr>
        <p:txBody>
          <a:bodyPr wrap="none" lIns="0" tIns="0" rIns="0" bIns="0">
            <a:spAutoFit/>
          </a:bodyPr>
          <a:lstStyle/>
          <a:p>
            <a:r>
              <a:rPr lang="es-ES" sz="1700" b="1">
                <a:solidFill>
                  <a:srgbClr val="000000"/>
                </a:solidFill>
                <a:latin typeface="Verdana" pitchFamily="34" charset="0"/>
              </a:rPr>
              <a:t> </a:t>
            </a:r>
            <a:endParaRPr lang="es-ES"/>
          </a:p>
        </p:txBody>
      </p:sp>
      <p:sp>
        <p:nvSpPr>
          <p:cNvPr id="51214" name="Rectangle 14"/>
          <p:cNvSpPr>
            <a:spLocks noChangeArrowheads="1"/>
          </p:cNvSpPr>
          <p:nvPr/>
        </p:nvSpPr>
        <p:spPr bwMode="auto">
          <a:xfrm>
            <a:off x="1897905" y="29575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5" name="Rectangle 15"/>
          <p:cNvSpPr>
            <a:spLocks noChangeArrowheads="1"/>
          </p:cNvSpPr>
          <p:nvPr/>
        </p:nvSpPr>
        <p:spPr bwMode="auto">
          <a:xfrm>
            <a:off x="2013793" y="3249613"/>
            <a:ext cx="98742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Analizar:</a:t>
            </a:r>
            <a:endParaRPr lang="es-ES"/>
          </a:p>
        </p:txBody>
      </p:sp>
      <p:sp>
        <p:nvSpPr>
          <p:cNvPr id="51216" name="Rectangle 16"/>
          <p:cNvSpPr>
            <a:spLocks noChangeArrowheads="1"/>
          </p:cNvSpPr>
          <p:nvPr/>
        </p:nvSpPr>
        <p:spPr bwMode="auto">
          <a:xfrm>
            <a:off x="2901205" y="32496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7" name="Rectangle 17"/>
          <p:cNvSpPr>
            <a:spLocks noChangeArrowheads="1"/>
          </p:cNvSpPr>
          <p:nvPr/>
        </p:nvSpPr>
        <p:spPr bwMode="auto">
          <a:xfrm>
            <a:off x="2013793" y="35417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8" name="Rectangle 18"/>
          <p:cNvSpPr>
            <a:spLocks noChangeArrowheads="1"/>
          </p:cNvSpPr>
          <p:nvPr/>
        </p:nvSpPr>
        <p:spPr bwMode="auto">
          <a:xfrm>
            <a:off x="2248743" y="383698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19" name="Rectangle 19"/>
          <p:cNvSpPr>
            <a:spLocks noChangeArrowheads="1"/>
          </p:cNvSpPr>
          <p:nvPr/>
        </p:nvSpPr>
        <p:spPr bwMode="auto">
          <a:xfrm>
            <a:off x="2340818" y="383698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0" name="Rectangle 20"/>
          <p:cNvSpPr>
            <a:spLocks noChangeArrowheads="1"/>
          </p:cNvSpPr>
          <p:nvPr/>
        </p:nvSpPr>
        <p:spPr bwMode="auto">
          <a:xfrm>
            <a:off x="2702768" y="3810000"/>
            <a:ext cx="3687762"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Concentración de proveedores</a:t>
            </a:r>
            <a:endParaRPr lang="es-ES"/>
          </a:p>
        </p:txBody>
      </p:sp>
      <p:sp>
        <p:nvSpPr>
          <p:cNvPr id="51221" name="Rectangle 21"/>
          <p:cNvSpPr>
            <a:spLocks noChangeArrowheads="1"/>
          </p:cNvSpPr>
          <p:nvPr/>
        </p:nvSpPr>
        <p:spPr bwMode="auto">
          <a:xfrm>
            <a:off x="5749180" y="383222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22" name="Rectangle 22"/>
          <p:cNvSpPr>
            <a:spLocks noChangeArrowheads="1"/>
          </p:cNvSpPr>
          <p:nvPr/>
        </p:nvSpPr>
        <p:spPr bwMode="auto">
          <a:xfrm>
            <a:off x="2248743" y="412908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23" name="Rectangle 23"/>
          <p:cNvSpPr>
            <a:spLocks noChangeArrowheads="1"/>
          </p:cNvSpPr>
          <p:nvPr/>
        </p:nvSpPr>
        <p:spPr bwMode="auto">
          <a:xfrm>
            <a:off x="2340818" y="412908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4" name="Rectangle 24"/>
          <p:cNvSpPr>
            <a:spLocks noChangeArrowheads="1"/>
          </p:cNvSpPr>
          <p:nvPr/>
        </p:nvSpPr>
        <p:spPr bwMode="auto">
          <a:xfrm>
            <a:off x="2715468" y="4124325"/>
            <a:ext cx="4013200"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Costo relativo en el total de producción</a:t>
            </a:r>
            <a:endParaRPr lang="es-ES"/>
          </a:p>
        </p:txBody>
      </p:sp>
      <p:sp>
        <p:nvSpPr>
          <p:cNvPr id="51225" name="Rectangle 25"/>
          <p:cNvSpPr>
            <a:spLocks noChangeArrowheads="1"/>
          </p:cNvSpPr>
          <p:nvPr/>
        </p:nvSpPr>
        <p:spPr bwMode="auto">
          <a:xfrm>
            <a:off x="6630243" y="412432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26" name="Rectangle 26"/>
          <p:cNvSpPr>
            <a:spLocks noChangeArrowheads="1"/>
          </p:cNvSpPr>
          <p:nvPr/>
        </p:nvSpPr>
        <p:spPr bwMode="auto">
          <a:xfrm>
            <a:off x="2248743" y="4419600"/>
            <a:ext cx="207962" cy="350838"/>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27" name="Rectangle 27"/>
          <p:cNvSpPr>
            <a:spLocks noChangeArrowheads="1"/>
          </p:cNvSpPr>
          <p:nvPr/>
        </p:nvSpPr>
        <p:spPr bwMode="auto">
          <a:xfrm>
            <a:off x="2340818" y="4419600"/>
            <a:ext cx="168275" cy="350838"/>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8" name="Rectangle 28"/>
          <p:cNvSpPr>
            <a:spLocks noChangeArrowheads="1"/>
          </p:cNvSpPr>
          <p:nvPr/>
        </p:nvSpPr>
        <p:spPr bwMode="auto">
          <a:xfrm>
            <a:off x="2715468" y="4416425"/>
            <a:ext cx="4624387"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Diferencias propias entre proveedores</a:t>
            </a:r>
            <a:endParaRPr lang="es-ES"/>
          </a:p>
        </p:txBody>
      </p:sp>
      <p:sp>
        <p:nvSpPr>
          <p:cNvPr id="51229" name="Rectangle 29"/>
          <p:cNvSpPr>
            <a:spLocks noChangeArrowheads="1"/>
          </p:cNvSpPr>
          <p:nvPr/>
        </p:nvSpPr>
        <p:spPr bwMode="auto">
          <a:xfrm>
            <a:off x="2715468" y="4703763"/>
            <a:ext cx="1579562"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materia prima </a:t>
            </a:r>
            <a:endParaRPr lang="es-ES"/>
          </a:p>
        </p:txBody>
      </p:sp>
      <p:sp>
        <p:nvSpPr>
          <p:cNvPr id="51230" name="Rectangle 30"/>
          <p:cNvSpPr>
            <a:spLocks noChangeArrowheads="1"/>
          </p:cNvSpPr>
          <p:nvPr/>
        </p:nvSpPr>
        <p:spPr bwMode="auto">
          <a:xfrm>
            <a:off x="4195018" y="4703763"/>
            <a:ext cx="188912"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a:t>
            </a:r>
            <a:endParaRPr lang="es-ES"/>
          </a:p>
        </p:txBody>
      </p:sp>
      <p:sp>
        <p:nvSpPr>
          <p:cNvPr id="51231" name="Rectangle 31"/>
          <p:cNvSpPr>
            <a:spLocks noChangeArrowheads="1"/>
          </p:cNvSpPr>
          <p:nvPr/>
        </p:nvSpPr>
        <p:spPr bwMode="auto">
          <a:xfrm>
            <a:off x="4285505" y="4703763"/>
            <a:ext cx="950913"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calidad)</a:t>
            </a:r>
            <a:endParaRPr lang="es-ES"/>
          </a:p>
        </p:txBody>
      </p:sp>
      <p:sp>
        <p:nvSpPr>
          <p:cNvPr id="51232" name="Rectangle 32"/>
          <p:cNvSpPr>
            <a:spLocks noChangeArrowheads="1"/>
          </p:cNvSpPr>
          <p:nvPr/>
        </p:nvSpPr>
        <p:spPr bwMode="auto">
          <a:xfrm>
            <a:off x="5136405" y="470376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33" name="Rectangle 33"/>
          <p:cNvSpPr>
            <a:spLocks noChangeArrowheads="1"/>
          </p:cNvSpPr>
          <p:nvPr/>
        </p:nvSpPr>
        <p:spPr bwMode="auto">
          <a:xfrm>
            <a:off x="2248743" y="499903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34" name="Rectangle 34"/>
          <p:cNvSpPr>
            <a:spLocks noChangeArrowheads="1"/>
          </p:cNvSpPr>
          <p:nvPr/>
        </p:nvSpPr>
        <p:spPr bwMode="auto">
          <a:xfrm>
            <a:off x="2340818" y="499903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36" name="Rectangle 36"/>
          <p:cNvSpPr>
            <a:spLocks noChangeArrowheads="1"/>
          </p:cNvSpPr>
          <p:nvPr/>
        </p:nvSpPr>
        <p:spPr bwMode="auto">
          <a:xfrm>
            <a:off x="2809130" y="4995863"/>
            <a:ext cx="3883025" cy="288925"/>
          </a:xfrm>
          <a:prstGeom prst="rect">
            <a:avLst/>
          </a:prstGeom>
          <a:noFill/>
          <a:ln w="9525">
            <a:noFill/>
            <a:miter lim="800000"/>
            <a:headEnd/>
            <a:tailEnd/>
          </a:ln>
        </p:spPr>
        <p:txBody>
          <a:bodyPr wrap="none" lIns="0" tIns="0" rIns="0" bIns="0">
            <a:spAutoFit/>
          </a:bodyPr>
          <a:lstStyle/>
          <a:p>
            <a:r>
              <a:rPr lang="es-AR" sz="1900">
                <a:solidFill>
                  <a:srgbClr val="000000"/>
                </a:solidFill>
                <a:latin typeface="Verdana" pitchFamily="34" charset="0"/>
              </a:rPr>
              <a:t>Precencia </a:t>
            </a:r>
            <a:r>
              <a:rPr lang="es-ES" sz="1900">
                <a:solidFill>
                  <a:srgbClr val="000000"/>
                </a:solidFill>
                <a:latin typeface="Verdana" pitchFamily="34" charset="0"/>
              </a:rPr>
              <a:t>de insumos sustitutos</a:t>
            </a:r>
            <a:endParaRPr lang="es-ES"/>
          </a:p>
        </p:txBody>
      </p:sp>
      <p:sp>
        <p:nvSpPr>
          <p:cNvPr id="51237" name="Rectangle 37"/>
          <p:cNvSpPr>
            <a:spLocks noChangeArrowheads="1"/>
          </p:cNvSpPr>
          <p:nvPr/>
        </p:nvSpPr>
        <p:spPr bwMode="auto">
          <a:xfrm>
            <a:off x="2715468" y="5286375"/>
            <a:ext cx="4752975"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(no todo los insumos tienen sustitutos)</a:t>
            </a:r>
          </a:p>
        </p:txBody>
      </p:sp>
      <p:sp>
        <p:nvSpPr>
          <p:cNvPr id="51238" name="Rectangle 38"/>
          <p:cNvSpPr>
            <a:spLocks noChangeArrowheads="1"/>
          </p:cNvSpPr>
          <p:nvPr/>
        </p:nvSpPr>
        <p:spPr bwMode="auto">
          <a:xfrm>
            <a:off x="5358655" y="52863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39" name="Rectangle 39"/>
          <p:cNvSpPr>
            <a:spLocks noChangeArrowheads="1"/>
          </p:cNvSpPr>
          <p:nvPr/>
        </p:nvSpPr>
        <p:spPr bwMode="auto">
          <a:xfrm>
            <a:off x="2248743" y="558323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40" name="Rectangle 40"/>
          <p:cNvSpPr>
            <a:spLocks noChangeArrowheads="1"/>
          </p:cNvSpPr>
          <p:nvPr/>
        </p:nvSpPr>
        <p:spPr bwMode="auto">
          <a:xfrm>
            <a:off x="2340818" y="558323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41" name="Rectangle 41"/>
          <p:cNvSpPr>
            <a:spLocks noChangeArrowheads="1"/>
          </p:cNvSpPr>
          <p:nvPr/>
        </p:nvSpPr>
        <p:spPr bwMode="auto">
          <a:xfrm>
            <a:off x="2715468" y="5578475"/>
            <a:ext cx="4164012"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Monopolio naturales o económicos</a:t>
            </a:r>
            <a:endParaRPr lang="es-ES"/>
          </a:p>
        </p:txBody>
      </p:sp>
      <p:sp>
        <p:nvSpPr>
          <p:cNvPr id="51242" name="Rectangle 42"/>
          <p:cNvSpPr>
            <a:spLocks noChangeArrowheads="1"/>
          </p:cNvSpPr>
          <p:nvPr/>
        </p:nvSpPr>
        <p:spPr bwMode="auto">
          <a:xfrm>
            <a:off x="7325568" y="55784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43" name="Rectangle 43"/>
          <p:cNvSpPr>
            <a:spLocks noChangeArrowheads="1"/>
          </p:cNvSpPr>
          <p:nvPr/>
        </p:nvSpPr>
        <p:spPr bwMode="auto">
          <a:xfrm>
            <a:off x="4026743" y="58705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grpSp>
        <p:nvGrpSpPr>
          <p:cNvPr id="51246" name="Group 46"/>
          <p:cNvGrpSpPr>
            <a:grpSpLocks/>
          </p:cNvGrpSpPr>
          <p:nvPr/>
        </p:nvGrpSpPr>
        <p:grpSpPr bwMode="auto">
          <a:xfrm>
            <a:off x="65930" y="914400"/>
            <a:ext cx="1582738" cy="879475"/>
            <a:chOff x="1006" y="646"/>
            <a:chExt cx="997" cy="455"/>
          </a:xfrm>
        </p:grpSpPr>
        <p:sp>
          <p:nvSpPr>
            <p:cNvPr id="51244" name="Rectangle 44"/>
            <p:cNvSpPr>
              <a:spLocks noChangeArrowheads="1"/>
            </p:cNvSpPr>
            <p:nvPr/>
          </p:nvSpPr>
          <p:spPr bwMode="auto">
            <a:xfrm>
              <a:off x="1006" y="646"/>
              <a:ext cx="997" cy="455"/>
            </a:xfrm>
            <a:prstGeom prst="rect">
              <a:avLst/>
            </a:prstGeom>
            <a:solidFill>
              <a:srgbClr val="FFFFFF"/>
            </a:solidFill>
            <a:ln w="15875">
              <a:solidFill>
                <a:srgbClr val="000000"/>
              </a:solidFill>
              <a:miter lim="800000"/>
              <a:headEnd/>
              <a:tailEnd/>
            </a:ln>
          </p:spPr>
          <p:txBody>
            <a:bodyPr/>
            <a:lstStyle/>
            <a:p>
              <a:endParaRPr lang="es-AR"/>
            </a:p>
          </p:txBody>
        </p:sp>
        <p:sp>
          <p:nvSpPr>
            <p:cNvPr id="51245" name="Rectangle 45"/>
            <p:cNvSpPr>
              <a:spLocks noChangeArrowheads="1"/>
            </p:cNvSpPr>
            <p:nvPr/>
          </p:nvSpPr>
          <p:spPr bwMode="auto">
            <a:xfrm>
              <a:off x="1027" y="671"/>
              <a:ext cx="955" cy="405"/>
            </a:xfrm>
            <a:prstGeom prst="rect">
              <a:avLst/>
            </a:prstGeom>
            <a:noFill/>
            <a:ln w="15875">
              <a:solidFill>
                <a:srgbClr val="000000"/>
              </a:solidFill>
              <a:miter lim="800000"/>
              <a:headEnd/>
              <a:tailEnd/>
            </a:ln>
          </p:spPr>
          <p:txBody>
            <a:bodyPr/>
            <a:lstStyle/>
            <a:p>
              <a:endParaRPr lang="es-AR"/>
            </a:p>
          </p:txBody>
        </p:sp>
      </p:grpSp>
      <p:sp>
        <p:nvSpPr>
          <p:cNvPr id="51247" name="Rectangle 47"/>
          <p:cNvSpPr>
            <a:spLocks noChangeArrowheads="1"/>
          </p:cNvSpPr>
          <p:nvPr/>
        </p:nvSpPr>
        <p:spPr bwMode="auto">
          <a:xfrm>
            <a:off x="173880" y="1123950"/>
            <a:ext cx="1339850" cy="304800"/>
          </a:xfrm>
          <a:prstGeom prst="rect">
            <a:avLst/>
          </a:prstGeom>
          <a:noFill/>
          <a:ln w="9525">
            <a:noFill/>
            <a:miter lim="800000"/>
            <a:headEnd/>
            <a:tailEnd/>
          </a:ln>
        </p:spPr>
        <p:txBody>
          <a:bodyPr wrap="none" lIns="0" tIns="0" rIns="0" bIns="0">
            <a:spAutoFit/>
          </a:bodyPr>
          <a:lstStyle/>
          <a:p>
            <a:r>
              <a:rPr lang="es-ES" sz="2000" b="1">
                <a:solidFill>
                  <a:srgbClr val="000000"/>
                </a:solidFill>
              </a:rPr>
              <a:t>Provee</a:t>
            </a:r>
            <a:r>
              <a:rPr lang="es-AR" sz="2000" b="1">
                <a:solidFill>
                  <a:srgbClr val="000000"/>
                </a:solidFill>
              </a:rPr>
              <a:t>dores</a:t>
            </a:r>
            <a:endParaRPr lang="es-ES" sz="2000"/>
          </a:p>
        </p:txBody>
      </p:sp>
      <p:sp>
        <p:nvSpPr>
          <p:cNvPr id="51250" name="Rectangle 50"/>
          <p:cNvSpPr>
            <a:spLocks noChangeArrowheads="1"/>
          </p:cNvSpPr>
          <p:nvPr/>
        </p:nvSpPr>
        <p:spPr bwMode="auto">
          <a:xfrm>
            <a:off x="1632793" y="1511300"/>
            <a:ext cx="247650" cy="466725"/>
          </a:xfrm>
          <a:prstGeom prst="rect">
            <a:avLst/>
          </a:prstGeom>
          <a:noFill/>
          <a:ln w="9525">
            <a:noFill/>
            <a:miter lim="800000"/>
            <a:headEnd/>
            <a:tailEnd/>
          </a:ln>
        </p:spPr>
        <p:txBody>
          <a:bodyPr wrap="none" lIns="0" tIns="0" rIns="0" bIns="0">
            <a:spAutoFit/>
          </a:bodyPr>
          <a:lstStyle/>
          <a:p>
            <a:r>
              <a:rPr lang="es-ES" sz="2500" b="1">
                <a:solidFill>
                  <a:srgbClr val="000000"/>
                </a:solidFill>
                <a:latin typeface="Verdana" pitchFamily="34" charset="0"/>
              </a:rPr>
              <a:t> </a:t>
            </a:r>
            <a:endParaRPr lang="es-ES"/>
          </a:p>
        </p:txBody>
      </p:sp>
      <p:grpSp>
        <p:nvGrpSpPr>
          <p:cNvPr id="51255" name="Group 55"/>
          <p:cNvGrpSpPr>
            <a:grpSpLocks/>
          </p:cNvGrpSpPr>
          <p:nvPr/>
        </p:nvGrpSpPr>
        <p:grpSpPr bwMode="auto">
          <a:xfrm>
            <a:off x="2580530" y="973138"/>
            <a:ext cx="1751013" cy="893762"/>
            <a:chOff x="2575" y="613"/>
            <a:chExt cx="1103" cy="563"/>
          </a:xfrm>
        </p:grpSpPr>
        <p:sp>
          <p:nvSpPr>
            <p:cNvPr id="51251" name="Rectangle 51"/>
            <p:cNvSpPr>
              <a:spLocks noChangeArrowheads="1"/>
            </p:cNvSpPr>
            <p:nvPr/>
          </p:nvSpPr>
          <p:spPr bwMode="auto">
            <a:xfrm>
              <a:off x="2627" y="676"/>
              <a:ext cx="999" cy="438"/>
            </a:xfrm>
            <a:prstGeom prst="rect">
              <a:avLst/>
            </a:prstGeom>
            <a:solidFill>
              <a:srgbClr val="CCFFCC"/>
            </a:solidFill>
            <a:ln w="15875">
              <a:solidFill>
                <a:srgbClr val="000000"/>
              </a:solidFill>
              <a:miter lim="800000"/>
              <a:headEnd/>
              <a:tailEnd/>
            </a:ln>
          </p:spPr>
          <p:txBody>
            <a:bodyPr/>
            <a:lstStyle/>
            <a:p>
              <a:endParaRPr lang="es-AR"/>
            </a:p>
          </p:txBody>
        </p:sp>
        <p:sp>
          <p:nvSpPr>
            <p:cNvPr id="51252" name="Rectangle 52"/>
            <p:cNvSpPr>
              <a:spLocks noChangeArrowheads="1"/>
            </p:cNvSpPr>
            <p:nvPr/>
          </p:nvSpPr>
          <p:spPr bwMode="auto">
            <a:xfrm>
              <a:off x="2575" y="613"/>
              <a:ext cx="1103" cy="563"/>
            </a:xfrm>
            <a:prstGeom prst="rect">
              <a:avLst/>
            </a:prstGeom>
            <a:solidFill>
              <a:srgbClr val="CCFFCC"/>
            </a:solidFill>
            <a:ln w="15875">
              <a:solidFill>
                <a:srgbClr val="000000"/>
              </a:solidFill>
              <a:miter lim="800000"/>
              <a:headEnd/>
              <a:tailEnd/>
            </a:ln>
          </p:spPr>
          <p:txBody>
            <a:bodyPr/>
            <a:lstStyle/>
            <a:p>
              <a:endParaRPr lang="es-AR"/>
            </a:p>
          </p:txBody>
        </p:sp>
        <p:sp>
          <p:nvSpPr>
            <p:cNvPr id="51253" name="Rectangle 53"/>
            <p:cNvSpPr>
              <a:spLocks noChangeArrowheads="1"/>
            </p:cNvSpPr>
            <p:nvPr/>
          </p:nvSpPr>
          <p:spPr bwMode="auto">
            <a:xfrm>
              <a:off x="2602" y="646"/>
              <a:ext cx="1053" cy="503"/>
            </a:xfrm>
            <a:prstGeom prst="rect">
              <a:avLst/>
            </a:prstGeom>
            <a:noFill/>
            <a:ln w="33338">
              <a:solidFill>
                <a:srgbClr val="000000"/>
              </a:solidFill>
              <a:miter lim="800000"/>
              <a:headEnd/>
              <a:tailEnd/>
            </a:ln>
          </p:spPr>
          <p:txBody>
            <a:bodyPr/>
            <a:lstStyle/>
            <a:p>
              <a:endParaRPr lang="es-AR"/>
            </a:p>
          </p:txBody>
        </p:sp>
        <p:sp>
          <p:nvSpPr>
            <p:cNvPr id="51254" name="Rectangle 54"/>
            <p:cNvSpPr>
              <a:spLocks noChangeArrowheads="1"/>
            </p:cNvSpPr>
            <p:nvPr/>
          </p:nvSpPr>
          <p:spPr bwMode="auto">
            <a:xfrm>
              <a:off x="2627" y="676"/>
              <a:ext cx="1001" cy="440"/>
            </a:xfrm>
            <a:prstGeom prst="rect">
              <a:avLst/>
            </a:prstGeom>
            <a:noFill/>
            <a:ln w="15875">
              <a:solidFill>
                <a:srgbClr val="000000"/>
              </a:solidFill>
              <a:miter lim="800000"/>
              <a:headEnd/>
              <a:tailEnd/>
            </a:ln>
          </p:spPr>
          <p:txBody>
            <a:bodyPr/>
            <a:lstStyle/>
            <a:p>
              <a:endParaRPr lang="es-AR"/>
            </a:p>
          </p:txBody>
        </p:sp>
      </p:grpSp>
      <p:sp>
        <p:nvSpPr>
          <p:cNvPr id="51256" name="Rectangle 56"/>
          <p:cNvSpPr>
            <a:spLocks noChangeArrowheads="1"/>
          </p:cNvSpPr>
          <p:nvPr/>
        </p:nvSpPr>
        <p:spPr bwMode="auto">
          <a:xfrm>
            <a:off x="2732930" y="1152525"/>
            <a:ext cx="1508125" cy="212725"/>
          </a:xfrm>
          <a:prstGeom prst="rect">
            <a:avLst/>
          </a:prstGeom>
          <a:noFill/>
          <a:ln w="9525">
            <a:noFill/>
            <a:miter lim="800000"/>
            <a:headEnd/>
            <a:tailEnd/>
          </a:ln>
        </p:spPr>
        <p:txBody>
          <a:bodyPr wrap="none" lIns="0" tIns="0" rIns="0" bIns="0">
            <a:spAutoFit/>
          </a:bodyPr>
          <a:lstStyle/>
          <a:p>
            <a:r>
              <a:rPr lang="es-ES" sz="1400" b="1">
                <a:solidFill>
                  <a:srgbClr val="000000"/>
                </a:solidFill>
              </a:rPr>
              <a:t>COMPETIDORES </a:t>
            </a:r>
            <a:endParaRPr lang="es-ES"/>
          </a:p>
        </p:txBody>
      </p:sp>
      <p:sp>
        <p:nvSpPr>
          <p:cNvPr id="51257" name="Rectangle 57"/>
          <p:cNvSpPr>
            <a:spLocks noChangeArrowheads="1"/>
          </p:cNvSpPr>
          <p:nvPr/>
        </p:nvSpPr>
        <p:spPr bwMode="auto">
          <a:xfrm>
            <a:off x="2885330" y="1363663"/>
            <a:ext cx="969963" cy="212725"/>
          </a:xfrm>
          <a:prstGeom prst="rect">
            <a:avLst/>
          </a:prstGeom>
          <a:noFill/>
          <a:ln w="9525">
            <a:noFill/>
            <a:miter lim="800000"/>
            <a:headEnd/>
            <a:tailEnd/>
          </a:ln>
        </p:spPr>
        <p:txBody>
          <a:bodyPr wrap="none" lIns="0" tIns="0" rIns="0" bIns="0">
            <a:spAutoFit/>
          </a:bodyPr>
          <a:lstStyle/>
          <a:p>
            <a:r>
              <a:rPr lang="es-ES" sz="1400" b="1">
                <a:solidFill>
                  <a:srgbClr val="000000"/>
                </a:solidFill>
              </a:rPr>
              <a:t>ACTUALES</a:t>
            </a:r>
            <a:endParaRPr lang="es-ES"/>
          </a:p>
        </p:txBody>
      </p:sp>
      <p:sp>
        <p:nvSpPr>
          <p:cNvPr id="51258" name="Rectangle 58"/>
          <p:cNvSpPr>
            <a:spLocks noChangeArrowheads="1"/>
          </p:cNvSpPr>
          <p:nvPr/>
        </p:nvSpPr>
        <p:spPr bwMode="auto">
          <a:xfrm>
            <a:off x="4288680" y="1363663"/>
            <a:ext cx="106363" cy="263525"/>
          </a:xfrm>
          <a:prstGeom prst="rect">
            <a:avLst/>
          </a:prstGeom>
          <a:noFill/>
          <a:ln w="9525">
            <a:noFill/>
            <a:miter lim="800000"/>
            <a:headEnd/>
            <a:tailEnd/>
          </a:ln>
        </p:spPr>
        <p:txBody>
          <a:bodyPr wrap="none" lIns="0" tIns="0" rIns="0" bIns="0">
            <a:spAutoFit/>
          </a:bodyPr>
          <a:lstStyle/>
          <a:p>
            <a:r>
              <a:rPr lang="es-ES" sz="1400" b="1">
                <a:solidFill>
                  <a:srgbClr val="000000"/>
                </a:solidFill>
              </a:rPr>
              <a:t> </a:t>
            </a:r>
            <a:endParaRPr lang="es-ES"/>
          </a:p>
        </p:txBody>
      </p:sp>
      <p:sp>
        <p:nvSpPr>
          <p:cNvPr id="51259" name="Freeform 59"/>
          <p:cNvSpPr>
            <a:spLocks/>
          </p:cNvSpPr>
          <p:nvPr/>
        </p:nvSpPr>
        <p:spPr bwMode="auto">
          <a:xfrm>
            <a:off x="1742330" y="1204913"/>
            <a:ext cx="715963" cy="287337"/>
          </a:xfrm>
          <a:custGeom>
            <a:avLst/>
            <a:gdLst/>
            <a:ahLst/>
            <a:cxnLst>
              <a:cxn ang="0">
                <a:pos x="113" y="181"/>
              </a:cxn>
              <a:cxn ang="0">
                <a:pos x="113" y="136"/>
              </a:cxn>
              <a:cxn ang="0">
                <a:pos x="451" y="133"/>
              </a:cxn>
              <a:cxn ang="0">
                <a:pos x="451" y="43"/>
              </a:cxn>
              <a:cxn ang="0">
                <a:pos x="113" y="45"/>
              </a:cxn>
              <a:cxn ang="0">
                <a:pos x="113" y="0"/>
              </a:cxn>
              <a:cxn ang="0">
                <a:pos x="0" y="90"/>
              </a:cxn>
              <a:cxn ang="0">
                <a:pos x="113" y="181"/>
              </a:cxn>
            </a:cxnLst>
            <a:rect l="0" t="0" r="r" b="b"/>
            <a:pathLst>
              <a:path w="451" h="181">
                <a:moveTo>
                  <a:pt x="113" y="181"/>
                </a:moveTo>
                <a:lnTo>
                  <a:pt x="113" y="136"/>
                </a:lnTo>
                <a:lnTo>
                  <a:pt x="451" y="133"/>
                </a:lnTo>
                <a:lnTo>
                  <a:pt x="451" y="43"/>
                </a:lnTo>
                <a:lnTo>
                  <a:pt x="113" y="45"/>
                </a:lnTo>
                <a:lnTo>
                  <a:pt x="113" y="0"/>
                </a:lnTo>
                <a:lnTo>
                  <a:pt x="0" y="90"/>
                </a:lnTo>
                <a:lnTo>
                  <a:pt x="113" y="181"/>
                </a:lnTo>
                <a:close/>
              </a:path>
            </a:pathLst>
          </a:custGeom>
          <a:solidFill>
            <a:srgbClr val="CC99FF"/>
          </a:solidFill>
          <a:ln w="12700">
            <a:solidFill>
              <a:srgbClr val="000000"/>
            </a:solidFill>
            <a:prstDash val="solid"/>
            <a:round/>
            <a:headEnd/>
            <a:tailEnd/>
          </a:ln>
        </p:spPr>
        <p:txBody>
          <a:bodyPr/>
          <a:lstStyle/>
          <a:p>
            <a:endParaRPr lang="es-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35496" y="476672"/>
            <a:ext cx="7467600" cy="6145213"/>
          </a:xfrm>
          <a:prstGeom prst="rect">
            <a:avLst/>
          </a:prstGeom>
          <a:noFill/>
          <a:ln w="12700" cap="sq">
            <a:noFill/>
            <a:miter lim="800000"/>
            <a:headEnd type="none" w="sm" len="sm"/>
            <a:tailEnd type="none" w="sm" len="sm"/>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8" name="Picture 12"/>
          <p:cNvPicPr>
            <a:picLocks noChangeAspect="1" noChangeArrowheads="1"/>
          </p:cNvPicPr>
          <p:nvPr/>
        </p:nvPicPr>
        <p:blipFill>
          <a:blip r:embed="rId2" cstate="print"/>
          <a:srcRect/>
          <a:stretch>
            <a:fillRect/>
          </a:stretch>
        </p:blipFill>
        <p:spPr bwMode="auto">
          <a:xfrm>
            <a:off x="611560" y="692696"/>
            <a:ext cx="6997700" cy="5864225"/>
          </a:xfrm>
          <a:prstGeom prst="rect">
            <a:avLst/>
          </a:prstGeom>
          <a:noFill/>
          <a:ln w="12700" cap="sq">
            <a:noFill/>
            <a:miter lim="800000"/>
            <a:headEnd type="none" w="sm" len="sm"/>
            <a:tailEnd type="none" w="sm" len="sm"/>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9"/>
          <p:cNvSpPr/>
          <p:nvPr/>
        </p:nvSpPr>
        <p:spPr>
          <a:xfrm>
            <a:off x="827584" y="1916832"/>
            <a:ext cx="6643687" cy="785812"/>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chemeClr val="tx1"/>
                </a:solidFill>
                <a:ea typeface="ＭＳ Ｐゴシック" charset="-128"/>
              </a:rPr>
              <a:t>Evaluación</a:t>
            </a:r>
            <a:r>
              <a:rPr lang="en-US" sz="3200" b="1" dirty="0">
                <a:solidFill>
                  <a:schemeClr val="tx1"/>
                </a:solidFill>
                <a:ea typeface="ＭＳ Ｐゴシック" charset="-128"/>
              </a:rPr>
              <a:t>  de </a:t>
            </a:r>
            <a:r>
              <a:rPr lang="en-US" sz="3200" b="1" dirty="0" err="1">
                <a:solidFill>
                  <a:schemeClr val="tx1"/>
                </a:solidFill>
                <a:ea typeface="ＭＳ Ｐゴシック" charset="-128"/>
              </a:rPr>
              <a:t>Proyectos</a:t>
            </a:r>
            <a:endParaRPr lang="es-ES" sz="3200" b="1" dirty="0">
              <a:solidFill>
                <a:schemeClr val="tx1"/>
              </a:solidFill>
              <a:ea typeface="ＭＳ Ｐゴシック" charset="-128"/>
            </a:endParaRPr>
          </a:p>
        </p:txBody>
      </p:sp>
      <p:sp>
        <p:nvSpPr>
          <p:cNvPr id="8" name="مستطيل مستدير الزوايا 9"/>
          <p:cNvSpPr/>
          <p:nvPr/>
        </p:nvSpPr>
        <p:spPr>
          <a:xfrm>
            <a:off x="836470" y="3619575"/>
            <a:ext cx="6643688" cy="107156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solidFill>
                  <a:schemeClr val="tx1"/>
                </a:solidFill>
                <a:ea typeface="ＭＳ Ｐゴシック" charset="-128"/>
              </a:rPr>
              <a:t>Técnicas de Selección de Alternativas</a:t>
            </a:r>
          </a:p>
        </p:txBody>
      </p:sp>
      <p:sp>
        <p:nvSpPr>
          <p:cNvPr id="3" name="Título 2">
            <a:extLst>
              <a:ext uri="{FF2B5EF4-FFF2-40B4-BE49-F238E27FC236}">
                <a16:creationId xmlns:a16="http://schemas.microsoft.com/office/drawing/2014/main" id="{E425BEDE-8521-C102-7547-665363D6FD41}"/>
              </a:ext>
            </a:extLst>
          </p:cNvPr>
          <p:cNvSpPr>
            <a:spLocks noGrp="1"/>
          </p:cNvSpPr>
          <p:nvPr>
            <p:ph type="ctrTitle"/>
          </p:nvPr>
        </p:nvSpPr>
        <p:spPr/>
        <p:txBody>
          <a:bodyPr/>
          <a:lstStyle/>
          <a:p>
            <a:endParaRPr lang="es-AR"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658" y="2135384"/>
            <a:ext cx="7772400" cy="1143000"/>
          </a:xfrm>
        </p:spPr>
        <p:txBody>
          <a:bodyPr>
            <a:noAutofit/>
          </a:bodyPr>
          <a:lstStyle/>
          <a:p>
            <a:pPr algn="ctr"/>
            <a:r>
              <a:rPr lang="es-AR" sz="4000" noProof="1">
                <a:solidFill>
                  <a:srgbClr val="FF0000"/>
                </a:solidFill>
              </a:rPr>
              <a:t>Más Vale Pajaro en Mano que Cien Volando</a:t>
            </a:r>
            <a:endParaRPr lang="es-ES_tradnl" sz="4000" dirty="0">
              <a:solidFill>
                <a:srgbClr val="FF0000"/>
              </a:solidFill>
            </a:endParaRPr>
          </a:p>
        </p:txBody>
      </p:sp>
      <p:sp>
        <p:nvSpPr>
          <p:cNvPr id="4099" name="Rectangle 3"/>
          <p:cNvSpPr>
            <a:spLocks noGrp="1" noChangeArrowheads="1"/>
          </p:cNvSpPr>
          <p:nvPr>
            <p:ph type="subTitle" idx="1"/>
          </p:nvPr>
        </p:nvSpPr>
        <p:spPr>
          <a:xfrm>
            <a:off x="467544" y="3903400"/>
            <a:ext cx="6400800" cy="1771650"/>
          </a:xfrm>
        </p:spPr>
        <p:txBody>
          <a:bodyPr/>
          <a:lstStyle/>
          <a:p>
            <a:pPr algn="ctr">
              <a:defRPr/>
            </a:pPr>
            <a:r>
              <a:rPr lang="es-EC" dirty="0">
                <a:solidFill>
                  <a:schemeClr val="tx1"/>
                </a:solidFill>
              </a:rPr>
              <a:t>Esto es Cierto...  pero</a:t>
            </a:r>
          </a:p>
          <a:p>
            <a:pPr algn="ctr">
              <a:defRPr/>
            </a:pPr>
            <a:r>
              <a:rPr lang="es-EC" u="sng" dirty="0">
                <a:solidFill>
                  <a:schemeClr val="tx1"/>
                </a:solidFill>
              </a:rPr>
              <a:t>Solo al Costo de Oportunidad Apropiado</a:t>
            </a:r>
            <a:endParaRPr lang="es-ES_tradnl" dirty="0">
              <a:solidFill>
                <a:schemeClr val="tx1"/>
              </a:solidFill>
            </a:endParaRPr>
          </a:p>
          <a:p>
            <a:pPr algn="ctr">
              <a:defRPr/>
            </a:pPr>
            <a:endParaRPr lang="es-ES_tradnl" dirty="0"/>
          </a:p>
        </p:txBody>
      </p:sp>
      <p:sp>
        <p:nvSpPr>
          <p:cNvPr id="4100" name="Text Box 4"/>
          <p:cNvSpPr txBox="1">
            <a:spLocks noChangeArrowheads="1"/>
          </p:cNvSpPr>
          <p:nvPr/>
        </p:nvSpPr>
        <p:spPr bwMode="auto">
          <a:xfrm>
            <a:off x="1259632" y="5733256"/>
            <a:ext cx="4641850" cy="457200"/>
          </a:xfrm>
          <a:prstGeom prst="rect">
            <a:avLst/>
          </a:prstGeom>
          <a:noFill/>
          <a:ln w="9525">
            <a:noFill/>
            <a:miter lim="800000"/>
            <a:headEnd/>
            <a:tailEnd/>
          </a:ln>
        </p:spPr>
        <p:txBody>
          <a:bodyPr wrap="none">
            <a:spAutoFit/>
          </a:bodyPr>
          <a:lstStyle/>
          <a:p>
            <a:pPr algn="ctr"/>
            <a:r>
              <a:rPr lang="es-ES_tradnl" dirty="0">
                <a:latin typeface="Arial" charset="0"/>
              </a:rPr>
              <a:t>Valor  del Dinero en el Tiempo ...</a:t>
            </a:r>
            <a:endParaRPr lang="es-ES_trad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3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4100">
                                            <p:txEl>
                                              <p:pRg st="0" end="0"/>
                                            </p:txEl>
                                          </p:spTgt>
                                        </p:tgtEl>
                                        <p:attrNameLst>
                                          <p:attrName>style.visibility</p:attrName>
                                        </p:attrNameLst>
                                      </p:cBhvr>
                                      <p:to>
                                        <p:strVal val="visible"/>
                                      </p:to>
                                    </p:set>
                                    <p:anim calcmode="lin" valueType="num">
                                      <p:cBhvr additive="base">
                                        <p:cTn id="25" dur="75" fill="hold"/>
                                        <p:tgtEl>
                                          <p:spTgt spid="4100">
                                            <p:txEl>
                                              <p:pRg st="0" end="0"/>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410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P spid="4099" grpId="0" build="p" autoUpdateAnimBg="0"/>
      <p:bldP spid="4100"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dirty="0"/>
              <a:t>Tasa de Interés</a:t>
            </a:r>
            <a:endParaRPr lang="es-AR" sz="4000" dirty="0"/>
          </a:p>
        </p:txBody>
      </p:sp>
      <p:sp>
        <p:nvSpPr>
          <p:cNvPr id="5" name="4 Rectángulo"/>
          <p:cNvSpPr/>
          <p:nvPr/>
        </p:nvSpPr>
        <p:spPr>
          <a:xfrm>
            <a:off x="323528" y="1700808"/>
            <a:ext cx="7056784" cy="5262979"/>
          </a:xfrm>
          <a:prstGeom prst="rect">
            <a:avLst/>
          </a:prstGeom>
        </p:spPr>
        <p:txBody>
          <a:bodyPr wrap="square">
            <a:spAutoFit/>
          </a:bodyPr>
          <a:lstStyle/>
          <a:p>
            <a:pPr algn="just"/>
            <a:r>
              <a:rPr lang="es-AR" b="0" i="0" dirty="0">
                <a:solidFill>
                  <a:srgbClr val="000000"/>
                </a:solidFill>
                <a:latin typeface="Georgia"/>
              </a:rPr>
              <a:t>La relación entre dos magnitudes se conoce como</a:t>
            </a:r>
            <a:r>
              <a:rPr lang="es-AR" b="0" i="0" dirty="0">
                <a:solidFill>
                  <a:srgbClr val="0070C0"/>
                </a:solidFill>
                <a:latin typeface="Georgia"/>
              </a:rPr>
              <a:t> </a:t>
            </a:r>
            <a:r>
              <a:rPr lang="es-AR" b="1" i="0" u="none" strike="noStrike" dirty="0">
                <a:solidFill>
                  <a:srgbClr val="0070C0"/>
                </a:solidFill>
                <a:latin typeface="Georgia"/>
                <a:hlinkClick r:id="rId2"/>
              </a:rPr>
              <a:t>tasa</a:t>
            </a:r>
            <a:r>
              <a:rPr lang="es-AR" b="0" i="0" dirty="0">
                <a:solidFill>
                  <a:srgbClr val="0070C0"/>
                </a:solidFill>
                <a:latin typeface="Georgia"/>
              </a:rPr>
              <a:t> </a:t>
            </a:r>
            <a:r>
              <a:rPr lang="es-AR" b="0" i="0" dirty="0">
                <a:solidFill>
                  <a:srgbClr val="000000"/>
                </a:solidFill>
                <a:latin typeface="Georgia"/>
              </a:rPr>
              <a:t>y expresa la relación que existe entre una cantidad y la frecuencia de un determinado fenómeno. </a:t>
            </a:r>
          </a:p>
          <a:p>
            <a:pPr algn="just"/>
            <a:r>
              <a:rPr lang="es-AR" b="0" i="0" dirty="0">
                <a:solidFill>
                  <a:srgbClr val="000000"/>
                </a:solidFill>
                <a:latin typeface="Georgia"/>
              </a:rPr>
              <a:t>El </a:t>
            </a:r>
            <a:r>
              <a:rPr lang="es-AR" b="1" i="0" u="none" strike="noStrike" dirty="0">
                <a:solidFill>
                  <a:srgbClr val="BB4B0D"/>
                </a:solidFill>
                <a:latin typeface="Georgia"/>
                <a:hlinkClick r:id="rId3"/>
              </a:rPr>
              <a:t>interés</a:t>
            </a:r>
            <a:r>
              <a:rPr lang="es-AR" b="1" i="0" dirty="0">
                <a:solidFill>
                  <a:srgbClr val="000000"/>
                </a:solidFill>
                <a:latin typeface="Georgia"/>
              </a:rPr>
              <a:t>,</a:t>
            </a:r>
            <a:r>
              <a:rPr lang="es-AR" b="0" i="0" dirty="0">
                <a:solidFill>
                  <a:srgbClr val="000000"/>
                </a:solidFill>
                <a:latin typeface="Georgia"/>
              </a:rPr>
              <a:t> por otra parte, es el valor, la utilidad, el provecho o la ganancia de algo.</a:t>
            </a:r>
          </a:p>
          <a:p>
            <a:pPr algn="just"/>
            <a:endParaRPr lang="es-AR" b="0" i="0" dirty="0">
              <a:solidFill>
                <a:srgbClr val="000000"/>
              </a:solidFill>
              <a:latin typeface="Georgia"/>
            </a:endParaRPr>
          </a:p>
          <a:p>
            <a:pPr algn="just"/>
            <a:r>
              <a:rPr lang="es-AR" b="0" i="0" dirty="0">
                <a:solidFill>
                  <a:srgbClr val="000000"/>
                </a:solidFill>
                <a:latin typeface="Georgia"/>
              </a:rPr>
              <a:t>Estos dos conceptos nos permiten acercarnos a la noción de </a:t>
            </a:r>
            <a:r>
              <a:rPr lang="es-AR" b="1" i="0" u="none" strike="noStrike" dirty="0">
                <a:solidFill>
                  <a:srgbClr val="BB4B0D"/>
                </a:solidFill>
                <a:latin typeface="Georgia"/>
                <a:hlinkClick r:id="rId4"/>
              </a:rPr>
              <a:t>tasa de interés</a:t>
            </a:r>
            <a:r>
              <a:rPr lang="es-AR" b="0" i="0" dirty="0">
                <a:solidFill>
                  <a:srgbClr val="000000"/>
                </a:solidFill>
                <a:latin typeface="Georgia"/>
              </a:rPr>
              <a:t>, que es el precio del </a:t>
            </a:r>
            <a:r>
              <a:rPr lang="es-AR" b="1" i="0" u="none" strike="noStrike" dirty="0">
                <a:solidFill>
                  <a:srgbClr val="BB4B0D"/>
                </a:solidFill>
                <a:latin typeface="Georgia"/>
                <a:hlinkClick r:id="rId5"/>
              </a:rPr>
              <a:t>dinero</a:t>
            </a:r>
            <a:r>
              <a:rPr lang="es-AR" b="0" i="0" dirty="0">
                <a:solidFill>
                  <a:srgbClr val="000000"/>
                </a:solidFill>
                <a:latin typeface="Georgia"/>
              </a:rPr>
              <a:t> que se paga o se cobra para pedirlo o cederlo por un periodo determinado.</a:t>
            </a:r>
          </a:p>
          <a:p>
            <a:br>
              <a:rPr lang="es-AR" b="0" i="0" dirty="0">
                <a:solidFill>
                  <a:srgbClr val="000000"/>
                </a:solidFill>
                <a:latin typeface="Georgia"/>
              </a:rPr>
            </a:br>
            <a:br>
              <a:rPr lang="es-AR" b="0" i="0" dirty="0">
                <a:solidFill>
                  <a:srgbClr val="000000"/>
                </a:solidFill>
                <a:latin typeface="Georgia"/>
              </a:rPr>
            </a:br>
            <a:endParaRPr lang="es-A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600" y="476672"/>
            <a:ext cx="7884368" cy="1143000"/>
          </a:xfrm>
        </p:spPr>
        <p:txBody>
          <a:bodyPr/>
          <a:lstStyle/>
          <a:p>
            <a:r>
              <a:rPr lang="es-ES_tradnl" sz="2800" dirty="0"/>
              <a:t>Tasas de Interés</a:t>
            </a:r>
          </a:p>
        </p:txBody>
      </p:sp>
      <p:sp>
        <p:nvSpPr>
          <p:cNvPr id="7171" name="Rectangle 3"/>
          <p:cNvSpPr>
            <a:spLocks noGrp="1" noChangeArrowheads="1"/>
          </p:cNvSpPr>
          <p:nvPr>
            <p:ph idx="1"/>
          </p:nvPr>
        </p:nvSpPr>
        <p:spPr>
          <a:xfrm>
            <a:off x="179512" y="1402672"/>
            <a:ext cx="7376864" cy="4896544"/>
          </a:xfrm>
        </p:spPr>
        <p:txBody>
          <a:bodyPr>
            <a:normAutofit/>
          </a:bodyPr>
          <a:lstStyle/>
          <a:p>
            <a:pPr>
              <a:buFont typeface="Wingdings" pitchFamily="2" charset="2"/>
              <a:buChar char="n"/>
              <a:defRPr/>
            </a:pPr>
            <a:r>
              <a:rPr lang="es-EC" sz="2000" dirty="0"/>
              <a:t>Costo de tener el dinero en este momento en vez de en el futuro.</a:t>
            </a:r>
          </a:p>
          <a:p>
            <a:pPr>
              <a:buFont typeface="Wingdings" pitchFamily="2" charset="2"/>
              <a:buChar char="n"/>
              <a:defRPr/>
            </a:pPr>
            <a:r>
              <a:rPr lang="es-EC" sz="2000" dirty="0"/>
              <a:t>Cantidad que se paga por emplear el dinero ajeno.</a:t>
            </a:r>
          </a:p>
          <a:p>
            <a:pPr lvl="1" algn="just">
              <a:buFont typeface="Wingdings" pitchFamily="2" charset="2"/>
              <a:buChar char="u"/>
              <a:defRPr/>
            </a:pPr>
            <a:r>
              <a:rPr lang="es-EC" sz="2000" dirty="0"/>
              <a:t>Compensar oportunidad usarlo en otra actividad: rendimiento financiero.</a:t>
            </a:r>
          </a:p>
          <a:p>
            <a:pPr algn="just">
              <a:buFont typeface="Wingdings" pitchFamily="2" charset="2"/>
              <a:buChar char="n"/>
              <a:defRPr/>
            </a:pPr>
            <a:r>
              <a:rPr lang="es-EC" sz="2000" dirty="0"/>
              <a:t>Repone  el retorno que el dueño ganaría de hubiese invertido en vez de prestarlo. </a:t>
            </a:r>
          </a:p>
          <a:p>
            <a:pPr algn="just">
              <a:buFont typeface="Wingdings" pitchFamily="2" charset="2"/>
              <a:buChar char="n"/>
              <a:defRPr/>
            </a:pPr>
            <a:r>
              <a:rPr lang="es-EC" sz="2000" dirty="0"/>
              <a:t>Para analizar efectos de dinero en el tiempo: 2 esquemas:</a:t>
            </a:r>
          </a:p>
          <a:p>
            <a:pPr algn="just">
              <a:buFont typeface="Wingdings" pitchFamily="2" charset="2"/>
              <a:buChar char="n"/>
              <a:defRPr/>
            </a:pPr>
            <a:r>
              <a:rPr lang="es-EC" sz="2000" dirty="0"/>
              <a:t>Prestamista – prestatario, el interés toma el nombre de “</a:t>
            </a:r>
            <a:r>
              <a:rPr lang="es-EC" sz="2000" b="1" dirty="0"/>
              <a:t>Costo de Capital</a:t>
            </a:r>
            <a:r>
              <a:rPr lang="es-EC" sz="2000" dirty="0"/>
              <a:t>”. </a:t>
            </a:r>
          </a:p>
          <a:p>
            <a:pPr algn="just">
              <a:buFont typeface="Wingdings" pitchFamily="2" charset="2"/>
              <a:buChar char="n"/>
              <a:defRPr/>
            </a:pPr>
            <a:r>
              <a:rPr lang="es-EC" sz="2000" dirty="0"/>
              <a:t>Inversionista – proyecto, el interés toma el nombre de “</a:t>
            </a:r>
            <a:r>
              <a:rPr lang="es-EC" sz="2000" b="1" dirty="0"/>
              <a:t>Tasa de retorno</a:t>
            </a:r>
            <a:r>
              <a:rPr lang="es-EC" sz="2000" dirty="0"/>
              <a:t>” o “</a:t>
            </a:r>
            <a:r>
              <a:rPr lang="es-EC" sz="2000" b="1" dirty="0">
                <a:solidFill>
                  <a:srgbClr val="FF0000"/>
                </a:solidFill>
              </a:rPr>
              <a:t>Rentabilidad</a:t>
            </a:r>
            <a:r>
              <a:rPr lang="es-EC" sz="2000" dirty="0"/>
              <a:t>”</a:t>
            </a:r>
            <a:endParaRPr lang="es-ES_tradnl" sz="20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ctrTitle"/>
          </p:nvPr>
        </p:nvSpPr>
        <p:spPr>
          <a:xfrm>
            <a:off x="-1548680" y="692696"/>
            <a:ext cx="7772400" cy="577850"/>
          </a:xfrm>
        </p:spPr>
        <p:txBody>
          <a:bodyPr>
            <a:normAutofit fontScale="90000"/>
          </a:bodyPr>
          <a:lstStyle/>
          <a:p>
            <a:pPr eaLnBrk="1" hangingPunct="1"/>
            <a:r>
              <a:rPr lang="es-MX" sz="4000" u="sng" dirty="0"/>
              <a:t>Tasa de Interés</a:t>
            </a:r>
          </a:p>
        </p:txBody>
      </p:sp>
      <p:sp>
        <p:nvSpPr>
          <p:cNvPr id="37891" name="Rectangle 1027"/>
          <p:cNvSpPr>
            <a:spLocks noGrp="1" noChangeArrowheads="1"/>
          </p:cNvSpPr>
          <p:nvPr>
            <p:ph type="subTitle" idx="1"/>
          </p:nvPr>
        </p:nvSpPr>
        <p:spPr>
          <a:xfrm>
            <a:off x="755576" y="1628800"/>
            <a:ext cx="6552728" cy="4752950"/>
          </a:xfrm>
        </p:spPr>
        <p:txBody>
          <a:bodyPr/>
          <a:lstStyle/>
          <a:p>
            <a:pPr algn="just" eaLnBrk="1" hangingPunct="1">
              <a:lnSpc>
                <a:spcPct val="80000"/>
              </a:lnSpc>
            </a:pPr>
            <a:r>
              <a:rPr lang="es-ES" sz="2400" dirty="0">
                <a:solidFill>
                  <a:schemeClr val="tx1"/>
                </a:solidFill>
              </a:rPr>
              <a:t>La </a:t>
            </a:r>
            <a:r>
              <a:rPr lang="es-ES" sz="2400" b="1" dirty="0">
                <a:solidFill>
                  <a:schemeClr val="tx1"/>
                </a:solidFill>
              </a:rPr>
              <a:t>tasa de interés</a:t>
            </a:r>
            <a:r>
              <a:rPr lang="es-ES" sz="2400" dirty="0">
                <a:solidFill>
                  <a:schemeClr val="tx1"/>
                </a:solidFill>
              </a:rPr>
              <a:t> es el porcentaje al que está invertido un </a:t>
            </a:r>
            <a:r>
              <a:rPr lang="es-ES" sz="2400" b="1" i="1" dirty="0">
                <a:solidFill>
                  <a:schemeClr val="tx1"/>
                </a:solidFill>
                <a:hlinkClick r:id="rId2" tooltip="Capital (economía)">
                  <a:extLst>
                    <a:ext uri="{A12FA001-AC4F-418D-AE19-62706E023703}">
                      <ahyp:hlinkClr xmlns:ahyp="http://schemas.microsoft.com/office/drawing/2018/hyperlinkcolor" val="tx"/>
                    </a:ext>
                  </a:extLst>
                </a:hlinkClick>
              </a:rPr>
              <a:t>capital</a:t>
            </a:r>
            <a:r>
              <a:rPr lang="es-ES" sz="2400" dirty="0">
                <a:solidFill>
                  <a:schemeClr val="tx1"/>
                </a:solidFill>
              </a:rPr>
              <a:t> en una unidad de tiempo, determinando lo que se refiere como "el precio del dinero en el mercado financiero".</a:t>
            </a:r>
          </a:p>
          <a:p>
            <a:pPr algn="just" eaLnBrk="1" hangingPunct="1">
              <a:lnSpc>
                <a:spcPct val="80000"/>
              </a:lnSpc>
            </a:pPr>
            <a:endParaRPr lang="es-ES" sz="2400" dirty="0">
              <a:solidFill>
                <a:schemeClr val="tx1"/>
              </a:solidFill>
            </a:endParaRPr>
          </a:p>
          <a:p>
            <a:pPr algn="just" eaLnBrk="1" hangingPunct="1">
              <a:lnSpc>
                <a:spcPct val="80000"/>
              </a:lnSpc>
            </a:pPr>
            <a:r>
              <a:rPr lang="es-ES" sz="2400" dirty="0">
                <a:solidFill>
                  <a:schemeClr val="tx1"/>
                </a:solidFill>
              </a:rPr>
              <a:t>La tasa de interés es fijada por el </a:t>
            </a:r>
            <a:r>
              <a:rPr lang="es-ES" sz="2400" dirty="0">
                <a:solidFill>
                  <a:schemeClr val="tx1"/>
                </a:solidFill>
                <a:hlinkClick r:id="rId3" tooltip="Banco central">
                  <a:extLst>
                    <a:ext uri="{A12FA001-AC4F-418D-AE19-62706E023703}">
                      <ahyp:hlinkClr xmlns:ahyp="http://schemas.microsoft.com/office/drawing/2018/hyperlinkcolor" val="tx"/>
                    </a:ext>
                  </a:extLst>
                </a:hlinkClick>
              </a:rPr>
              <a:t>Banco central</a:t>
            </a:r>
            <a:r>
              <a:rPr lang="es-ES" sz="2400" dirty="0">
                <a:solidFill>
                  <a:schemeClr val="tx1"/>
                </a:solidFill>
              </a:rPr>
              <a:t> de cada país a los otros bancos y estos, a su vez, la fijan a las personas por los préstamos otorgados.</a:t>
            </a:r>
          </a:p>
          <a:p>
            <a:pPr algn="just" eaLnBrk="1" hangingPunct="1">
              <a:lnSpc>
                <a:spcPct val="80000"/>
              </a:lnSpc>
            </a:pPr>
            <a:endParaRPr lang="es-ES" sz="2400" dirty="0">
              <a:solidFill>
                <a:schemeClr val="tx1"/>
              </a:solidFill>
            </a:endParaRPr>
          </a:p>
          <a:p>
            <a:pPr algn="just" eaLnBrk="1" hangingPunct="1">
              <a:lnSpc>
                <a:spcPct val="80000"/>
              </a:lnSpc>
            </a:pPr>
            <a:r>
              <a:rPr lang="es-ES" sz="2400" dirty="0">
                <a:solidFill>
                  <a:schemeClr val="tx1"/>
                </a:solidFill>
              </a:rPr>
              <a:t>Una tasa de interés alta incentiva al ahorro y una tasa de interés baja incentiva al consumo.</a:t>
            </a:r>
            <a:endParaRPr lang="es-MX" sz="2400" dirty="0">
              <a:solidFill>
                <a:schemeClr val="tx1"/>
              </a:solidFill>
            </a:endParaRPr>
          </a:p>
        </p:txBody>
      </p:sp>
    </p:spTree>
    <p:extLst>
      <p:ext uri="{BB962C8B-B14F-4D97-AF65-F5344CB8AC3E}">
        <p14:creationId xmlns:p14="http://schemas.microsoft.com/office/powerpoint/2010/main" val="772635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827088" y="404813"/>
            <a:ext cx="7772400" cy="577850"/>
          </a:xfrm>
        </p:spPr>
        <p:txBody>
          <a:bodyPr>
            <a:normAutofit fontScale="90000"/>
          </a:bodyPr>
          <a:lstStyle/>
          <a:p>
            <a:pPr algn="ctr" eaLnBrk="1" hangingPunct="1"/>
            <a:r>
              <a:rPr lang="es-MX" sz="3200" b="1" u="sng" dirty="0"/>
              <a:t>Interés Simple</a:t>
            </a:r>
          </a:p>
        </p:txBody>
      </p:sp>
      <p:graphicFrame>
        <p:nvGraphicFramePr>
          <p:cNvPr id="3074" name="Object 5"/>
          <p:cNvGraphicFramePr>
            <a:graphicFrameLocks noGrp="1" noChangeAspect="1"/>
          </p:cNvGraphicFramePr>
          <p:nvPr>
            <p:ph type="subTitle" idx="1"/>
            <p:extLst>
              <p:ext uri="{D42A27DB-BD31-4B8C-83A1-F6EECF244321}">
                <p14:modId xmlns:p14="http://schemas.microsoft.com/office/powerpoint/2010/main" val="2290666593"/>
              </p:ext>
            </p:extLst>
          </p:nvPr>
        </p:nvGraphicFramePr>
        <p:xfrm>
          <a:off x="611561" y="2276872"/>
          <a:ext cx="6408712" cy="4032250"/>
        </p:xfrm>
        <a:graphic>
          <a:graphicData uri="http://schemas.openxmlformats.org/presentationml/2006/ole">
            <mc:AlternateContent xmlns:mc="http://schemas.openxmlformats.org/markup-compatibility/2006">
              <mc:Choice xmlns:v="urn:schemas-microsoft-com:vml" Requires="v">
                <p:oleObj name="Imagen de mapa de bits" r:id="rId2" imgW="4019048" imgH="2476190" progId="PBrush">
                  <p:embed/>
                </p:oleObj>
              </mc:Choice>
              <mc:Fallback>
                <p:oleObj name="Imagen de mapa de bits" r:id="rId2" imgW="4019048" imgH="2476190" progId="PBrush">
                  <p:embed/>
                  <p:pic>
                    <p:nvPicPr>
                      <p:cNvPr id="307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2276872"/>
                        <a:ext cx="6408712" cy="4032250"/>
                      </a:xfrm>
                      <a:prstGeom prst="rect">
                        <a:avLst/>
                      </a:prstGeom>
                      <a:noFill/>
                    </p:spPr>
                  </p:pic>
                </p:oleObj>
              </mc:Fallback>
            </mc:AlternateContent>
          </a:graphicData>
        </a:graphic>
      </p:graphicFrame>
      <p:sp>
        <p:nvSpPr>
          <p:cNvPr id="3076" name="Text Box 6"/>
          <p:cNvSpPr txBox="1">
            <a:spLocks noChangeArrowheads="1"/>
          </p:cNvSpPr>
          <p:nvPr/>
        </p:nvSpPr>
        <p:spPr bwMode="auto">
          <a:xfrm>
            <a:off x="791779" y="1309092"/>
            <a:ext cx="6048275" cy="641350"/>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Si un amigo(a) te pide un préstamo de $10.000, podemos decir que el CAPITAL que has prestado es de $10.000.</a:t>
            </a:r>
          </a:p>
        </p:txBody>
      </p:sp>
    </p:spTree>
    <p:extLst>
      <p:ext uri="{BB962C8B-B14F-4D97-AF65-F5344CB8AC3E}">
        <p14:creationId xmlns:p14="http://schemas.microsoft.com/office/powerpoint/2010/main" val="3748822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827088" y="404813"/>
            <a:ext cx="7772400" cy="577850"/>
          </a:xfrm>
        </p:spPr>
        <p:txBody>
          <a:bodyPr>
            <a:normAutofit fontScale="90000"/>
          </a:bodyPr>
          <a:lstStyle/>
          <a:p>
            <a:pPr algn="ctr" eaLnBrk="1" hangingPunct="1"/>
            <a:r>
              <a:rPr lang="es-MX" sz="3600" b="1" u="sng" dirty="0"/>
              <a:t>Interés Simple</a:t>
            </a:r>
          </a:p>
        </p:txBody>
      </p:sp>
      <p:sp>
        <p:nvSpPr>
          <p:cNvPr id="4100" name="Text Box 4"/>
          <p:cNvSpPr txBox="1">
            <a:spLocks noChangeArrowheads="1"/>
          </p:cNvSpPr>
          <p:nvPr/>
        </p:nvSpPr>
        <p:spPr bwMode="auto">
          <a:xfrm>
            <a:off x="684213" y="1484313"/>
            <a:ext cx="6408067" cy="641350"/>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Si tu amigo(a) promete devolverte $11.000 en un mes más, podemos decir que obtendrás un interés de $1.000.</a:t>
            </a:r>
          </a:p>
        </p:txBody>
      </p:sp>
      <p:graphicFrame>
        <p:nvGraphicFramePr>
          <p:cNvPr id="4098" name="Object 5"/>
          <p:cNvGraphicFramePr>
            <a:graphicFrameLocks noGrp="1" noChangeAspect="1"/>
          </p:cNvGraphicFramePr>
          <p:nvPr>
            <p:ph type="subTitle" idx="1"/>
            <p:extLst>
              <p:ext uri="{D42A27DB-BD31-4B8C-83A1-F6EECF244321}">
                <p14:modId xmlns:p14="http://schemas.microsoft.com/office/powerpoint/2010/main" val="2629133666"/>
              </p:ext>
            </p:extLst>
          </p:nvPr>
        </p:nvGraphicFramePr>
        <p:xfrm>
          <a:off x="684213" y="2349500"/>
          <a:ext cx="6264051" cy="3959225"/>
        </p:xfrm>
        <a:graphic>
          <a:graphicData uri="http://schemas.openxmlformats.org/presentationml/2006/ole">
            <mc:AlternateContent xmlns:mc="http://schemas.openxmlformats.org/markup-compatibility/2006">
              <mc:Choice xmlns:v="urn:schemas-microsoft-com:vml" Requires="v">
                <p:oleObj name="Imagen de mapa de bits" r:id="rId2" imgW="4029637" imgH="2486372" progId="PBrush">
                  <p:embed/>
                </p:oleObj>
              </mc:Choice>
              <mc:Fallback>
                <p:oleObj name="Imagen de mapa de bits" r:id="rId2" imgW="4029637" imgH="2486372" progId="PBrush">
                  <p:embed/>
                  <p:pic>
                    <p:nvPicPr>
                      <p:cNvPr id="40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6264051" cy="3959225"/>
                      </a:xfrm>
                      <a:prstGeom prst="rect">
                        <a:avLst/>
                      </a:prstGeom>
                      <a:noFill/>
                    </p:spPr>
                  </p:pic>
                </p:oleObj>
              </mc:Fallback>
            </mc:AlternateContent>
          </a:graphicData>
        </a:graphic>
      </p:graphicFrame>
    </p:spTree>
    <p:extLst>
      <p:ext uri="{BB962C8B-B14F-4D97-AF65-F5344CB8AC3E}">
        <p14:creationId xmlns:p14="http://schemas.microsoft.com/office/powerpoint/2010/main" val="102088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5998" y="260648"/>
            <a:ext cx="7467600" cy="1143000"/>
          </a:xfrm>
        </p:spPr>
        <p:txBody>
          <a:bodyPr/>
          <a:lstStyle/>
          <a:p>
            <a:r>
              <a:rPr lang="es-ES" sz="2400" b="1" dirty="0">
                <a:latin typeface="Arial" pitchFamily="34" charset="0"/>
                <a:cs typeface="Arial" pitchFamily="34" charset="0"/>
              </a:rPr>
              <a:t>Recursos Materiales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155575" y="1192510"/>
            <a:ext cx="6851104" cy="4572000"/>
          </a:xfrm>
        </p:spPr>
        <p:txBody>
          <a:bodyPr>
            <a:normAutofit fontScale="92500" lnSpcReduction="20000"/>
          </a:bodyPr>
          <a:lstStyle/>
          <a:p>
            <a:pPr marL="64008" indent="0" algn="just">
              <a:buNone/>
            </a:pPr>
            <a:endParaRPr lang="es-MX" dirty="0">
              <a:latin typeface="Arial" pitchFamily="34" charset="0"/>
              <a:cs typeface="Arial" pitchFamily="34" charset="0"/>
            </a:endParaRPr>
          </a:p>
          <a:p>
            <a:pPr marL="64008" indent="0" algn="just">
              <a:buNone/>
            </a:pPr>
            <a:r>
              <a:rPr lang="es-MX" dirty="0">
                <a:latin typeface="Arial" pitchFamily="34" charset="0"/>
                <a:cs typeface="Arial" pitchFamily="34" charset="0"/>
              </a:rPr>
              <a:t>Los recursos materiales son los bienes tangibles que la organización puede utilizar para el logro de sus objetivos. En los recursos materiales podemos encontrar los siguientes elementos:</a:t>
            </a:r>
          </a:p>
          <a:p>
            <a:pPr marL="64008" indent="0">
              <a:buNone/>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 Maquinarias</a:t>
            </a:r>
            <a:br>
              <a:rPr lang="es-MX" dirty="0">
                <a:latin typeface="Arial" pitchFamily="34" charset="0"/>
                <a:cs typeface="Arial" pitchFamily="34" charset="0"/>
              </a:rPr>
            </a:br>
            <a:r>
              <a:rPr lang="es-MX" dirty="0">
                <a:latin typeface="Arial" pitchFamily="34" charset="0"/>
                <a:cs typeface="Arial" pitchFamily="34" charset="0"/>
              </a:rPr>
              <a:t>- Inmuebles</a:t>
            </a:r>
            <a:br>
              <a:rPr lang="es-MX" dirty="0">
                <a:latin typeface="Arial" pitchFamily="34" charset="0"/>
                <a:cs typeface="Arial" pitchFamily="34" charset="0"/>
              </a:rPr>
            </a:br>
            <a:r>
              <a:rPr lang="es-MX" dirty="0">
                <a:latin typeface="Arial" pitchFamily="34" charset="0"/>
                <a:cs typeface="Arial" pitchFamily="34" charset="0"/>
              </a:rPr>
              <a:t>- Insumos</a:t>
            </a:r>
            <a:br>
              <a:rPr lang="es-MX" dirty="0">
                <a:latin typeface="Arial" pitchFamily="34" charset="0"/>
                <a:cs typeface="Arial" pitchFamily="34" charset="0"/>
              </a:rPr>
            </a:br>
            <a:r>
              <a:rPr lang="es-MX" dirty="0">
                <a:latin typeface="Arial" pitchFamily="34" charset="0"/>
                <a:cs typeface="Arial" pitchFamily="34" charset="0"/>
              </a:rPr>
              <a:t>- Productos terminados</a:t>
            </a:r>
            <a:br>
              <a:rPr lang="es-MX" dirty="0">
                <a:latin typeface="Arial" pitchFamily="34" charset="0"/>
                <a:cs typeface="Arial" pitchFamily="34" charset="0"/>
              </a:rPr>
            </a:br>
            <a:r>
              <a:rPr lang="es-MX" dirty="0">
                <a:latin typeface="Arial" pitchFamily="34" charset="0"/>
                <a:cs typeface="Arial" pitchFamily="34" charset="0"/>
              </a:rPr>
              <a:t>- Elementos de oficina</a:t>
            </a:r>
            <a:br>
              <a:rPr lang="es-MX" dirty="0">
                <a:latin typeface="Arial" pitchFamily="34" charset="0"/>
                <a:cs typeface="Arial" pitchFamily="34" charset="0"/>
              </a:rPr>
            </a:br>
            <a:r>
              <a:rPr lang="es-MX" dirty="0">
                <a:latin typeface="Arial" pitchFamily="34" charset="0"/>
                <a:cs typeface="Arial" pitchFamily="34" charset="0"/>
              </a:rPr>
              <a:t>- Instrumentos y herramientas</a:t>
            </a:r>
          </a:p>
          <a:p>
            <a:pPr marL="64008" indent="0">
              <a:buNone/>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Contar con los recursos materiales adecuados es un elemento clave en la gestión de las organizaciones. </a:t>
            </a:r>
          </a:p>
          <a:p>
            <a:pPr marL="0" indent="0">
              <a:buNone/>
            </a:pP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QEBUUEhQSFBUVFBUUFhQXFxcVGBgVFxcXFxUVFRgYHCggGBolHBUUITEhJSkrLi4uFx8zODMsNygtLisBCgoKDg0OGxAQGywkHyUsLCwsLCwsLCwsLCwsLCwsLCwsLCwsLCwsLCwsLCwsLCwsLCwsNCwsLCwsLCw3LDcsOP/AABEIALwA8AMBIgACEQEDEQH/xAAcAAABBQEBAQAAAAAAAAAAAAAAAgMEBQYHAQj/xAA/EAABAwIEAwUFBwMCBgMAAAABAAIRAwQFEiExBkFREyJhcYEHMpGhsRQVI0JSYtEzcsEk4RaCkqLC8ENTY//EABoBAAIDAQEAAAAAAAAAAAAAAAAEAQIDBQb/xAAsEQACAgEEAAYBAgcAAAAAAAAAAQIDEQQSITEFEyJBUWEjFDIVM0JxgZGx/9oADAMBAAIRAxEAPwDMSiUjMiU2LC5SqbC4w0EnoBJTUruXBnDtK0t2ODQajmhznkSdRMDoNVWUtqLRjk4tc2z6TstRpa6AYIgwdkzKtMXunXt64iSalXK0b6TlaFI4zwIWNwKYMtcwOB+R+YUqQYKOUSkSiVJUXKJSJRKAFyiUiUSgBcolIlEoAXKJSJRKAFyiUiUZkALlEpEolAC5RKRKJQAuUSkSjMgBcolIlAKAFyiVcWPC1zWALaZAOxOipqrS1xadwSD6aKWmuyqkn0eyiUiUZlBYblErU2GPWTqDaVzawWiO0p7kdTPNV5tbOqfw67qWujarf/IaKu75LbSmldD4a4wqtptEzlhpB8Nv/fBZOrw1WjNTy1W9abg/6J/hm3y1XisHsa2m5ztNe70n1VZyjtyyV6eWaGi+2r3BrQ2k5ri/tGHQEfrY701BWf40x37bc5hGVjQxpHON3esp3ie6pOptdb+7UkO0gnLG/wAVmJVapRl6kyHNNcDkolNyiVsQOSvJSJRKAFypFlaPrOy02lx8P8qPRpl7g0buIA8zouvcLYdTtaYygT+rr1PqqSltJjHJS4N7NHPAdcVMv7WjVai29n1k0ahzj1JVkLxei7WLmzVRSK2v7P7Jw0a5viCs3jHsygE29XN+1wW3+1rw3aFJhhHC8Rw+pbvy1Glp+R8lfY5wsKNnRuaTzUD2gvkARO0eEyFveI7Knc0iHiSBM8/PzCxeAYgYqYbWykHOyk87h24A6g8lpvyU24ZjZRK9uaJpvLHbtJBTcrXvkoxyV5KRmU2ywqtW/p0nu8QDHxRkgiytJwZh1C4e5tV4a7TIHaA9fVRavCF40T2DyP2w76KZwvwbWuq0VG1KNNsFznNLT5NnmpjLbyUmlJYyQuLLVlG5cynlgATlMiVThy7T9w2dBuVtux8buf3ifMndUtzwXZ1XhwFWlrqxhkHykaKzbl6sFFOMfSZ5nFWIXNM06YJEQ5zGwfUrNXtlVpH8VjmzzI39V2tlsyjSFOixtJg5kgT4mdysdxxiFBtt2Qc19Qme6QY8VMUmiiniWEc7lEpEozLMZG5RKblGZBI9RrFhlji09WktPxC1WFYjc1KD3OD68EMAy5iP1EkCVj8y6rwRS7GgwbFwzHzdr9IWGorU4OPyDi5raZ67vGUzTpuZk7gMEdd9D6J20w+ndvDaRYXHYCPoVB9o9xnvPJgCi8Auy3zXSRDHnTyXN/hrjzGXAp+lw8ZLq/4LqUo7QMAPj3vQCZ8l6OCKoEst6tTxfUbS+AAJ+K6RhOFCo8VqhzR7jTsPHzV3Vts3NO1p18ZY7CpRXZxW44PeB36VSj4h4rM9YAcPmoVDgu5qasFNw8HD4rtjsJB3d8v91T3mFttnh7T3Ce8I0HUx5fRa72WcUc4wzg65o16b3hkNcCe9y5rbW9N7WgGO6APeC1X3O07wfT/dH3Mzw+H+6hyTJUcGa7UgwdE4KyRdFoqlsgHkDpp4dU62iqlhJrJLqye7BRK9RrTEy79Le874DZADd1dQ0+UAdSdAFzLieqWXtTKSHMc0Ajk5rW6/FdBdXlwcILs0U2jUZupI94+WgXOuLT/raw6Oj4ASVpX2VkWfFLBcUqV4wf1Blqgcqgif/fFZiVoeDrtr+0tKh7lwBkn8tUTlI89vgqS5sn082ZpAa7KXEGJ6StYJt7SjWeTUezfhsXtwXVATSpAF37ifdb8iuh37jbvcGw0SA0bNE6CfBZzA7s0LHLaFzHa5iAC81MpidDz5K0se1faOfdB+YHN3xBLQGu26A5ljPKlhl4425ROuMap0GTVrB5GsUxA9TJVRYe0O3fVyuD2A7PmR6grGcTcTNrAso+6d3REjoFlpW8MJdC0q23nJ9GNDarczHNeORGqoONMVdY2uamO+92UO6eK5hwpxJVtK7CHEsLgHNOxBMFdu4hwSnfW5pvmCJBG4PIhEpbcL2KKrPLOAXWJVapmpUe4+JKjZlP4iwd9lWNN5zc2u6hVkqW2axS7QuUSkSvJUFhEolNyiUASbSnnqNb+pwHxK6lY3IBgEeA8BsuY4Nctp12PfOUHWNfVaq1db9sK32inoI96Pl1Wc1kvEp+Mq2a8qeED5I4OfF0D0a4ny5qqxW77WvUeNnPJHlOnyhW/AbQ68AOxY8fEQrY4I9zvuG1B2YHRSw9Zm2qPouNJ3vt92fzs5Fvj4KbTxProfFZqKfRaTaLh1RVGMVQabx0aT/H1SKmIE6Nlx6BR7ZwfVayZGaXuGrczdW0weZnU+Slx2rkiOWzTUWw0A7gAfJLQCvVianPsUq1BXcQzPTkggiRIJ66Lw3dGBDKjTzAzj6GE5fNrMrvfTGZskFvqUt2KCNaLp59wH5hSQhlt3RMy2o7w/EP1MKBd06tYZWN7Knz2bp4xoPUq1Zig/+l08u4B8yq7ELetXH4hFKmN5IAjx5IATaBrMopHO891pGwG3c/lYPiS0z3Vao5zadIPyh7vzQADkG7jIOy2N3iLLel+BLqjhAcRrHUA7N8eawNTDde0uahPSTJPXK3kn9FpvMeZcIV1FuxY9xmzuWsdmZSdUiMrnSO9OhyhaXHKhqNZXqVMvd1pAT3vFuwnxWausV7uSkMjfmeklTeGqgqOdRedKugJP/wAg90+uyU8SioWKVb4O54NZGdTrksP/AKiBTxes3NkqOZmMkNJbr6J+24juaYIFZ5BBBDjmEHfdQL+3NN7mkQQYhRpVo2eat3uc7Uad0TcfYczIlNyiVohccDl0zAvaUadEMqNktESuX5kSrxklw1lGc693KeDQcW48b2sHxAAgeqo5TeZEqJSy8loR2rA5KJTcolVLCJRKblEoAclEpuUSgBeZaf2cib9g/a76LKytf7Lbdzr8OAOVjXZjyEjRZXWxrg5S6RaEXKWEdxxttN4AeAcus9PVYY8Y06lc06bS6JGfQtMfUKL7ROMjbkUaJaap79QuEtZTG5cPHaFlbCtTydtTpmm6oNGE6DxbOwK8jZO6380spP8AbydemEVwdS4dp/bqZe6q4NDi002NFPbqRqQpePYMAyaQyAD8sjKRs4QlcKsp2ts1heMx7z/7j/CuDiFI/navSU79i3diFm3c8FJgGOu/p1/eGgdyK0ocshi9vTa7PTcCPpPI+H0VrhN8coBMjbxHgVoVMTxHi32e8MPgxMHQHU8wlf8AGQIG0+bTPxWV9pdq+riEUwT+GDOwGp3KrbThxxEuL3Hw0Hkma6HJZF53KPBuf+NAOQ/7Qqa8x9lw+K1Qtb+0Fyg0+G6hHdbH1+aU7heqTzTEdPXF8swlqJyXCImJ8QtbLaLc0bPIWVubp1QkuJJWruMBcDAzQNvHxUGrgTzt/wBwCZkty2xeEZbnF5kjOSpFnUIdpMjURvI6KdWwCqNmk+LdQodHDqxfDGlzm6wIKQ1WnkoPJ0vD9XGN0WaDidza1KlcggGp3H9O0A1PkRqoV/a0avZU7OnUfWiXnNmDj4dOabNu4SxwgQHZT+U7H11Rw3iL7K8D6bQ47Qdo5z0XHhOUXhHq79PXOGZLOOikuCaZIcCHAkEHQg9CpNfF6bqApii1rwSe0BMnwT2OXn2u6qvIEudOggJdTCmU6eZ2i9fpqoQpUpnh75RVjjErxIieiJSJRK5djTk9vRtHrkclEpuUSqEjkryUiUSgBuUSkSiVBIuUSkSiUAOMBJAAknQDxXZ+H7dlhh2Zkdo5uZ7gM/e8QNSBroFzjgFo+2sc5rXNZ3jmMAeI6nRdMqYvRdTJoOYWgkEN0gzqCORXm/H7LfTBRe3PJ0NDVGT5Zz/EcEFasaz3QHnNUbObPHu5Hfo8OS9rV874Gw0gcvBLxzFACRoOgA1J8ArXg/gy4qPIqUXUGZRUFRzg7MXco3lZVVXXQTx10hxzrqeDyjh7qzT+NXYeRa9xHqJVJi+G39v3hVrVGfrY92n9wmQujuwCrb7gPb+pv+RuvKY/hYrxHVaOWLY5iTLS0XrMHhnIqN/dVJDalw6BqA5508dVseA8fumMcHgvZs0u3nm3xH0WkvaVOnTLWtDC8/k7p6zomWW8BpjeV6bwq16ut3SjiPt9nC1uKZqqLy/f6H7ezdXqFz9XHc/4Wtw7A2BuoUPArcBauizRNXXN8FaqkuWMU7JjR7oTFayaZgBTymax0WCbyaySKG5wxg3j01VTeWTYMME9Tr8lpK4UN1CU3CTQtOOejC3rXgwSfoPkqG9wsP1ZLH8iNPjC6BieG5gY0jn0WUquA0b5En/HRNqakhVx2sydmDSrZa8DNIM7kf4KfuMFgOLXlxdz206KXi9iKo197kfFQcExIyaVTRzdBPPwVKNPTGzdjkdt8R1Mq9m7grrl2QaAteBGYRr6K14YtLV1X/X1He5OWToTsCRzUjE7YOEiJ8dATyVS7Cok1M0zr5pTxzWbVGMX/o5yt2o9rYAK9at9iOalTaXjOdS0bweZWflWdW9fbtdTpvjNuQdY5hVMpLRym4Zl/gdok5RyxcolIlEps2FyiUiUSgkRKJSJRKAFyglIletfBB6GUAdFwt9CzsJy5q1XQNe2DIGryD+UA6eqruArKpe3HZMJbSac9WoNCW/pjqSqHiPHn3rw5wDYEADkIiB4KTwVjFe3uqbKD47WoxjmkAh2saz5lYutSypGim10dnwbgG2oXJrkuqO/I18EM8R1Pmtcx+Y6bDn49Aqp15Ejxj66pnEuIG2tGpWeB2dNgIj3if0x8PireXtXAZzyTMVcWiQQB4/ys9f1mU2jOWhxlw8Wjchc9q+1ivUf+JRpGkd2Cc0f3TutLxm9tWjb1mPApuE5Y7zgQC3XkB0WOq0j1UFSvd8/2LQ1CpbsfsuCDQvDcVjAJ6DwWss7ZpEPPoN/jsubUMScxwyd0TsOfmVusGvw8AjfmF3I0qFSqhwlwcPe5WOcu2ai2fk0ADR8Z9VZ0bpU1GtIT9N6RnUdGFpcGqma9ZMZ5IPVQbutqVnCvLJnYO1K6eouA1d8Oqp61wKertXcm9PF38KDcYxzJHiVv5Tl0ZK1Lss8ZrB0xoOi53jVfs6rYgBxiToPVXN7jQIgGVk8cPas15JumpwXIvbYpPgdNbOTtppuqLiC3IIqt3bv/KtbWAweSYqw6QdjosrPg0hyi5wxn2q1aSe9EB5Eg9WPB2PQqA3D3VHOY4kkMcWgn8wGgTXA+IGj2lB+xOZvpv8A4+Cm3F41lZj3TlDgXZd4nX5LyOrjKu7bngVsW2SOeF07olTMddTNzV7GeyL3Fk/pJUCV3oftR1l0LlEpEolXJFyiUiUSgBMolJQoAVKJSUIAVK3vsx4cp3DvtL6jpoVWxTaI1ADgXHp/CwC0PB/FDsOfUIZ2gqNALSYEgktd8ypA7sHd4E7TqonEuENubarRJDS9sB3IOGoPxWe4L4wbfhzXhrKzdcg2c082zufBaaoCRB7zTy5wtOyTjNHgC+dUydkAJ/qSCwDrPMLU8W/gijbtPdo0w0HqeZXS/trGsgAztsuV8bv/ANSZnYbrbSL8grq/5ZQtf3lp8HucqyAfqrixrQuhFcnNkb+zxI+at6N110XPaN9G3xV1bYmSQNXEwI5kqJ0J8lo344NzZVc5yjfcKsxG47IHm/5N/wB0xb4o2i+JBqZSXcw2BOXzVPi16Cc0yHjMD9fgUnCrM/oYnb6PsrLy9cXHU+JVbd3JI3SrisFW17gLpxj9CMpC6NaZSqzZafJVrbjUwrmxp5gZ6LK57Ua0rcV1u0lnhKXQty89GjVzuQC1VLAiykH1RkY7UHcn+0dVn8Zrz3WDKwbN6nq7qVzJ2bujowhjsqKTc+I02tOVroaOW+mq6TiPs4f2ZgseegJB9CuWVauS6ouHJzTp4OC+iqWPtMZ2PptOgecrmzyDi0nL6pLU1RbTaNqoRlnKPmbiDCXWtUtdMGSCd/EHxCrJXW/bph7W5KgEEvHzaZ+gXIoVoPg0awKlEq3tOF7ioJDMo/dofgomJYTVt/6jdORGoVsoMMhyvJXiEEGi+7x0R93jorVCw5Niq+7x0R93jorVCOQKr7vHRH3eOitUI5Ac4SZSt7plWtIa2SIH5uU+C6Rf4zSpUe1nO2QAGwSSeQXM17KvGe1YKtZOk4Nxja1ajKZZVa55ABcG5ZO0kOWY9rFDJeN/dTn4GFnQYMjQ9QmcVqPqd97nPPMucXH5pnS24t5F9XDNZWE6yp9tXUJtIuKsreyMLqb0pHL2NofZUJgDUkwB1KvnXH2RuVpmu4d48qQP5R+/qeSgZPsjZia7h3elJp5/3n5KqDjuSf8AJK1j+R/RjNOBcYZck1H6n+k/X0VvhFua9HId299n/k36LNYI+azh/wDk/wCi6Lwjby1pG+iz1U1BcGunr3mfuMEMbLNYlali7peYWzKToFzriU0aJkUxUd1f7o/5RuladY5cDF2kUUYqhZ1bgl7WgDYvPcYPMq2tcQo27Yae2fzcRFMH9oOrvVUeKYjUq++4kDZo0aPJo0CqLm41ACvY3LsrWlHo3lxjb6jBneXAbA7DyWcvbnMVVfaztKUypKV2oa3M8qUjUuGNbvy+q095xPWs2kPY57YIc2dCOY1Xvsvww3F86ppFJsyRIk6AEfFdHvOEKVZ3aXJpimzvOa0QCBr3yeSW1L9SQxpumzDcbXLq9lZCoDmdTFQg7wGw2fin+CuEKTWi4ui1rSRkDvqBzO3kvHPGKYk0NEUy4NaOlJvQcpATGO4lcC/qEAhlN3Z0wPytbpp09EsMHXMKdbHu0QyQNRHejrrqqHjzhilWoOe1jQdnQIkHYx1Cwdzx8KTYqlwe3Vj4MtcOh6HYjxXX7yp2lqSRGamD5SAUAfNjsNgwRtovPu8dFc3LgXuI2LnEeUptWIG86M6YzozoIH86M6YzozoAfzozpjOjOgB/OjOmM6M6AH869BB0Ox0UfOvWvUp4eSGsrDLDCbME7gEaEO0+C6FR4ZNCi2sSxxIBDeQJ2K5xSrhpDum469FY1OJnFoBcSBs2dB5J1ylNJoTUVBtMvsQwUuklzJOpJcN/FUbsGY0/iV2+TGlx+cBOWWMhw1Tr3Bx0V4XyjxkpOmMucBhDLenXAZTqPJa8ZnkAbH8rf5WxwLFSGiA1gjZohZnDbYdswjrHxBCurG1IEItnu7Jrg49Gqfi2YZSdDp5HksHxIcziCNiZV7Vt3Qq+9t+1af1tH/U3+Ql4eno3l6lyc0xGnJMaKrZRc0Eu8x/lbG8swq64oD0K38xmPlmfATmaGpRpZSUqhTzGTsFouFllHlvCOrezuvaWFlnq16YqVDmc0GXRybG8qr4v41N4Oyoh1OhznR1TzjZvgsXI6Be5lzZvc8j8Ftjg3HsraHXrid20XEecgLdXuDNL3PDA8O1ImHB3Vs6arlnA+MNtL2m95hhmm49A7ST5GF2xzY1GoOoKozRHPz7PhcXDX1WhlJpzFpILnRsIGgC1nGeJi2snu2MZWD9x0EeSsqtUU2l9QhjGiXOOgAXGuN+Kvt9YBkijTnIP1ExL3fBQgbKFpgL3OmM6M6uVGMyMyj50Z1bBBIzIzKPnRnRgCRmRmUfOjOjAEjMjMo+dGdGAJGZGdR86M6MAS21FX3tNzdRMfRPtenWPTVHwK3/JEw285LUWFxKzVbD5OZhg9OSetb00zDwQmPIeeTKN0WjoOG1oIPQgrW272hx8/rquY2WJiN1fNxmGtdP7T5jb5Jn9Hu6I87Bt7iqI5LP4hUjUGDKrTjsjdQbzEwealaHHZD1CHMQIqgubAd+ZvX9zf4WZrVYT11iGuh1HRQbmsamrgJ6jSfNZS02GQ70QapzuPRPAwkkwm3OSuol/Sjahc5Y9mRmUfOjOkhwkZlf4Txve2rMlOtmaNAHjPHgDusxnRnRgMl1jPENzeH/UVXPHJg7rB/yhVuZR86M6MASMyMyj50Z0YAYzrzOmMyMykqP50Z0zK8zIAfzozpmUSgB7OjOmZRmQA/nXmdMZl7mQA/nTjaiiApTSrwbRSSyWFOqnhUB3hVmcp6mV0K72uBGyldkvsG8gR5J6kSARmMHkfqo7SnQm43GHly+RQBH5ygkcySvCm3KXfgjym+2LNSNky+qm6hTLylLb5Pg3roSFPqJsvTbikSufY22PwjgezozpjMvcyzLj2de50xK8zIAfzr3Oo+ZGZAD+dGdMyvMy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5005248"/>
            <a:ext cx="2286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72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827088" y="404813"/>
            <a:ext cx="7772400" cy="577850"/>
          </a:xfrm>
        </p:spPr>
        <p:txBody>
          <a:bodyPr>
            <a:normAutofit fontScale="90000"/>
          </a:bodyPr>
          <a:lstStyle/>
          <a:p>
            <a:pPr algn="ctr" eaLnBrk="1" hangingPunct="1"/>
            <a:r>
              <a:rPr lang="es-MX" sz="3600" b="1" u="sng" dirty="0"/>
              <a:t>Interés Simple</a:t>
            </a:r>
          </a:p>
        </p:txBody>
      </p:sp>
      <p:sp>
        <p:nvSpPr>
          <p:cNvPr id="5124" name="Text Box 3"/>
          <p:cNvSpPr txBox="1">
            <a:spLocks noChangeArrowheads="1"/>
          </p:cNvSpPr>
          <p:nvPr/>
        </p:nvSpPr>
        <p:spPr bwMode="auto">
          <a:xfrm>
            <a:off x="684213" y="1484313"/>
            <a:ext cx="6336059" cy="641350"/>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Si tu amigo(a) promete devolverte $11.000 en un mes más, podemos decir que obtendrás un interés de $1.000.</a:t>
            </a:r>
          </a:p>
        </p:txBody>
      </p:sp>
      <p:graphicFrame>
        <p:nvGraphicFramePr>
          <p:cNvPr id="5122" name="Object 1024"/>
          <p:cNvGraphicFramePr>
            <a:graphicFrameLocks noGrp="1" noChangeAspect="1"/>
          </p:cNvGraphicFramePr>
          <p:nvPr>
            <p:ph type="subTitle" idx="1"/>
            <p:extLst>
              <p:ext uri="{D42A27DB-BD31-4B8C-83A1-F6EECF244321}">
                <p14:modId xmlns:p14="http://schemas.microsoft.com/office/powerpoint/2010/main" val="3594913186"/>
              </p:ext>
            </p:extLst>
          </p:nvPr>
        </p:nvGraphicFramePr>
        <p:xfrm>
          <a:off x="827088" y="2420938"/>
          <a:ext cx="6193184" cy="3960812"/>
        </p:xfrm>
        <a:graphic>
          <a:graphicData uri="http://schemas.openxmlformats.org/presentationml/2006/ole">
            <mc:AlternateContent xmlns:mc="http://schemas.openxmlformats.org/markup-compatibility/2006">
              <mc:Choice xmlns:v="urn:schemas-microsoft-com:vml" Requires="v">
                <p:oleObj name="Imagen de mapa de bits" r:id="rId2" imgW="4029637" imgH="2438095" progId="PBrush">
                  <p:embed/>
                </p:oleObj>
              </mc:Choice>
              <mc:Fallback>
                <p:oleObj name="Imagen de mapa de bits" r:id="rId2" imgW="4029637" imgH="2438095" progId="PBrush">
                  <p:embed/>
                  <p:pic>
                    <p:nvPicPr>
                      <p:cNvPr id="5122"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6193184" cy="3960812"/>
                      </a:xfrm>
                      <a:prstGeom prst="rect">
                        <a:avLst/>
                      </a:prstGeom>
                      <a:noFill/>
                    </p:spPr>
                  </p:pic>
                </p:oleObj>
              </mc:Fallback>
            </mc:AlternateContent>
          </a:graphicData>
        </a:graphic>
      </p:graphicFrame>
    </p:spTree>
    <p:extLst>
      <p:ext uri="{BB962C8B-B14F-4D97-AF65-F5344CB8AC3E}">
        <p14:creationId xmlns:p14="http://schemas.microsoft.com/office/powerpoint/2010/main" val="2866456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Simple</a:t>
            </a:r>
          </a:p>
        </p:txBody>
      </p:sp>
      <p:sp>
        <p:nvSpPr>
          <p:cNvPr id="6148" name="Text Box 3"/>
          <p:cNvSpPr txBox="1">
            <a:spLocks noChangeArrowheads="1"/>
          </p:cNvSpPr>
          <p:nvPr/>
        </p:nvSpPr>
        <p:spPr bwMode="auto">
          <a:xfrm>
            <a:off x="900112" y="981075"/>
            <a:ext cx="6264176" cy="2308324"/>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Pero además hay otro concepto importante asociado a los dos anteriores.</a:t>
            </a:r>
          </a:p>
          <a:p>
            <a:pPr algn="l">
              <a:spcBef>
                <a:spcPct val="50000"/>
              </a:spcBef>
            </a:pPr>
            <a:r>
              <a:rPr lang="es-MX" sz="1800" b="0" dirty="0">
                <a:solidFill>
                  <a:srgbClr val="FF0000"/>
                </a:solidFill>
                <a:latin typeface="Arial" pitchFamily="34" charset="0"/>
              </a:rPr>
              <a:t>LA TASA DE INTERÉS</a:t>
            </a:r>
            <a:r>
              <a:rPr lang="es-MX" sz="1800" b="0" dirty="0">
                <a:latin typeface="Arial" pitchFamily="34" charset="0"/>
              </a:rPr>
              <a:t>, que es el porcentaje que representa el interés sobre el capital en un periodo determinado.</a:t>
            </a:r>
          </a:p>
          <a:p>
            <a:pPr algn="l">
              <a:spcBef>
                <a:spcPct val="50000"/>
              </a:spcBef>
            </a:pPr>
            <a:r>
              <a:rPr lang="es-MX" sz="1800" b="0" dirty="0">
                <a:latin typeface="Arial" pitchFamily="34" charset="0"/>
              </a:rPr>
              <a:t>A este concepto de tasa de interés, también se le denomina RENTABILIDAD en renta fija.</a:t>
            </a:r>
          </a:p>
        </p:txBody>
      </p:sp>
      <p:graphicFrame>
        <p:nvGraphicFramePr>
          <p:cNvPr id="6146" name="Object 5"/>
          <p:cNvGraphicFramePr>
            <a:graphicFrameLocks noGrp="1" noChangeAspect="1"/>
          </p:cNvGraphicFramePr>
          <p:nvPr>
            <p:ph type="subTitle" idx="1"/>
            <p:extLst>
              <p:ext uri="{D42A27DB-BD31-4B8C-83A1-F6EECF244321}">
                <p14:modId xmlns:p14="http://schemas.microsoft.com/office/powerpoint/2010/main" val="3157575457"/>
              </p:ext>
            </p:extLst>
          </p:nvPr>
        </p:nvGraphicFramePr>
        <p:xfrm>
          <a:off x="755650" y="2924175"/>
          <a:ext cx="6120606" cy="3600450"/>
        </p:xfrm>
        <a:graphic>
          <a:graphicData uri="http://schemas.openxmlformats.org/presentationml/2006/ole">
            <mc:AlternateContent xmlns:mc="http://schemas.openxmlformats.org/markup-compatibility/2006">
              <mc:Choice xmlns:v="urn:schemas-microsoft-com:vml" Requires="v">
                <p:oleObj name="Imagen de mapa de bits" r:id="rId2" imgW="3419952" imgH="2523810" progId="PBrush">
                  <p:embed/>
                </p:oleObj>
              </mc:Choice>
              <mc:Fallback>
                <p:oleObj name="Imagen de mapa de bits" r:id="rId2" imgW="3419952" imgH="2523810" progId="PBrush">
                  <p:embed/>
                  <p:pic>
                    <p:nvPicPr>
                      <p:cNvPr id="614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924175"/>
                        <a:ext cx="6120606" cy="3600450"/>
                      </a:xfrm>
                      <a:prstGeom prst="rect">
                        <a:avLst/>
                      </a:prstGeom>
                      <a:noFill/>
                    </p:spPr>
                  </p:pic>
                </p:oleObj>
              </mc:Fallback>
            </mc:AlternateContent>
          </a:graphicData>
        </a:graphic>
      </p:graphicFrame>
    </p:spTree>
    <p:extLst>
      <p:ext uri="{BB962C8B-B14F-4D97-AF65-F5344CB8AC3E}">
        <p14:creationId xmlns:p14="http://schemas.microsoft.com/office/powerpoint/2010/main" val="2588246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Simple</a:t>
            </a:r>
          </a:p>
        </p:txBody>
      </p:sp>
      <p:sp>
        <p:nvSpPr>
          <p:cNvPr id="7175" name="Text Box 3"/>
          <p:cNvSpPr txBox="1">
            <a:spLocks noChangeArrowheads="1"/>
          </p:cNvSpPr>
          <p:nvPr/>
        </p:nvSpPr>
        <p:spPr bwMode="auto">
          <a:xfrm>
            <a:off x="684213" y="1196975"/>
            <a:ext cx="6480075" cy="915988"/>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En consecuencia, tenemos tres conceptos básicos que serán permanentemente empleados en operaciones crediticias, Inversiones y Finanzas en general.</a:t>
            </a:r>
          </a:p>
        </p:txBody>
      </p:sp>
      <p:graphicFrame>
        <p:nvGraphicFramePr>
          <p:cNvPr id="7170" name="Object 1024"/>
          <p:cNvGraphicFramePr>
            <a:graphicFrameLocks noGrp="1" noChangeAspect="1"/>
          </p:cNvGraphicFramePr>
          <p:nvPr>
            <p:ph type="subTitle" idx="1"/>
          </p:nvPr>
        </p:nvGraphicFramePr>
        <p:xfrm>
          <a:off x="2987675" y="2636838"/>
          <a:ext cx="3024188" cy="1055687"/>
        </p:xfrm>
        <a:graphic>
          <a:graphicData uri="http://schemas.openxmlformats.org/presentationml/2006/ole">
            <mc:AlternateContent xmlns:mc="http://schemas.openxmlformats.org/markup-compatibility/2006">
              <mc:Choice xmlns:v="urn:schemas-microsoft-com:vml" Requires="v">
                <p:oleObj name="Imagen de mapa de bits" r:id="rId2" imgW="1333333" imgH="409632" progId="PBrush">
                  <p:embed/>
                </p:oleObj>
              </mc:Choice>
              <mc:Fallback>
                <p:oleObj name="Imagen de mapa de bits" r:id="rId2" imgW="1333333" imgH="409632" progId="PBrush">
                  <p:embed/>
                  <p:pic>
                    <p:nvPicPr>
                      <p:cNvPr id="717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636838"/>
                        <a:ext cx="3024188" cy="105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025"/>
          <p:cNvGraphicFramePr>
            <a:graphicFrameLocks noChangeAspect="1"/>
          </p:cNvGraphicFramePr>
          <p:nvPr>
            <p:extLst>
              <p:ext uri="{D42A27DB-BD31-4B8C-83A1-F6EECF244321}">
                <p14:modId xmlns:p14="http://schemas.microsoft.com/office/powerpoint/2010/main" val="3538862857"/>
              </p:ext>
            </p:extLst>
          </p:nvPr>
        </p:nvGraphicFramePr>
        <p:xfrm>
          <a:off x="6228184" y="3036887"/>
          <a:ext cx="1318592" cy="2513013"/>
        </p:xfrm>
        <a:graphic>
          <a:graphicData uri="http://schemas.openxmlformats.org/presentationml/2006/ole">
            <mc:AlternateContent xmlns:mc="http://schemas.openxmlformats.org/markup-compatibility/2006">
              <mc:Choice xmlns:v="urn:schemas-microsoft-com:vml" Requires="v">
                <p:oleObj name="Imagen de mapa de bits" r:id="rId4" imgW="952633" imgH="1504762" progId="PBrush">
                  <p:embed/>
                </p:oleObj>
              </mc:Choice>
              <mc:Fallback>
                <p:oleObj name="Imagen de mapa de bits" r:id="rId4" imgW="952633" imgH="1504762" progId="PBrush">
                  <p:embed/>
                  <p:pic>
                    <p:nvPicPr>
                      <p:cNvPr id="7171"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036887"/>
                        <a:ext cx="1318592" cy="2513013"/>
                      </a:xfrm>
                      <a:prstGeom prst="rect">
                        <a:avLst/>
                      </a:prstGeom>
                      <a:noFill/>
                      <a:ln>
                        <a:noFill/>
                      </a:ln>
                      <a:effectLst/>
                    </p:spPr>
                  </p:pic>
                </p:oleObj>
              </mc:Fallback>
            </mc:AlternateContent>
          </a:graphicData>
        </a:graphic>
      </p:graphicFrame>
      <p:graphicFrame>
        <p:nvGraphicFramePr>
          <p:cNvPr id="7172" name="Object 1026"/>
          <p:cNvGraphicFramePr>
            <a:graphicFrameLocks noChangeAspect="1"/>
          </p:cNvGraphicFramePr>
          <p:nvPr/>
        </p:nvGraphicFramePr>
        <p:xfrm>
          <a:off x="2987675" y="4941888"/>
          <a:ext cx="3097213" cy="1008062"/>
        </p:xfrm>
        <a:graphic>
          <a:graphicData uri="http://schemas.openxmlformats.org/presentationml/2006/ole">
            <mc:AlternateContent xmlns:mc="http://schemas.openxmlformats.org/markup-compatibility/2006">
              <mc:Choice xmlns:v="urn:schemas-microsoft-com:vml" Requires="v">
                <p:oleObj name="Imagen de mapa de bits" r:id="rId6" imgW="1324160" imgH="447856" progId="PBrush">
                  <p:embed/>
                </p:oleObj>
              </mc:Choice>
              <mc:Fallback>
                <p:oleObj name="Imagen de mapa de bits" r:id="rId6" imgW="1324160" imgH="447856" progId="PBrush">
                  <p:embed/>
                  <p:pic>
                    <p:nvPicPr>
                      <p:cNvPr id="7172" name="Object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941888"/>
                        <a:ext cx="309721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1027"/>
          <p:cNvGraphicFramePr>
            <a:graphicFrameLocks noChangeAspect="1"/>
          </p:cNvGraphicFramePr>
          <p:nvPr/>
        </p:nvGraphicFramePr>
        <p:xfrm>
          <a:off x="2987675" y="3789363"/>
          <a:ext cx="3024188" cy="1008062"/>
        </p:xfrm>
        <a:graphic>
          <a:graphicData uri="http://schemas.openxmlformats.org/presentationml/2006/ole">
            <mc:AlternateContent xmlns:mc="http://schemas.openxmlformats.org/markup-compatibility/2006">
              <mc:Choice xmlns:v="urn:schemas-microsoft-com:vml" Requires="v">
                <p:oleObj name="Imagen de mapa de bits" r:id="rId8" imgW="1343212" imgH="466543" progId="PBrush">
                  <p:embed/>
                </p:oleObj>
              </mc:Choice>
              <mc:Fallback>
                <p:oleObj name="Imagen de mapa de bits" r:id="rId8" imgW="1343212" imgH="466543" progId="PBrush">
                  <p:embed/>
                  <p:pic>
                    <p:nvPicPr>
                      <p:cNvPr id="7173"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3789363"/>
                        <a:ext cx="30241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Text Box 11"/>
          <p:cNvSpPr txBox="1">
            <a:spLocks noChangeArrowheads="1"/>
          </p:cNvSpPr>
          <p:nvPr/>
        </p:nvSpPr>
        <p:spPr bwMode="auto">
          <a:xfrm>
            <a:off x="395288" y="2565400"/>
            <a:ext cx="2160587" cy="366713"/>
          </a:xfrm>
          <a:prstGeom prst="rect">
            <a:avLst/>
          </a:prstGeom>
          <a:noFill/>
          <a:ln w="9525">
            <a:noFill/>
            <a:miter lim="800000"/>
            <a:headEnd/>
            <a:tailEnd/>
          </a:ln>
        </p:spPr>
        <p:txBody>
          <a:bodyPr>
            <a:spAutoFit/>
          </a:bodyPr>
          <a:lstStyle/>
          <a:p>
            <a:pPr algn="l">
              <a:spcBef>
                <a:spcPct val="50000"/>
              </a:spcBef>
            </a:pPr>
            <a:r>
              <a:rPr lang="es-MX" sz="1800" b="0">
                <a:latin typeface="Arial" pitchFamily="34" charset="0"/>
              </a:rPr>
              <a:t>Así abreviaremos :</a:t>
            </a:r>
          </a:p>
        </p:txBody>
      </p:sp>
      <p:sp>
        <p:nvSpPr>
          <p:cNvPr id="20492" name="Rectangle 12"/>
          <p:cNvSpPr>
            <a:spLocks noChangeArrowheads="1"/>
          </p:cNvSpPr>
          <p:nvPr/>
        </p:nvSpPr>
        <p:spPr bwMode="auto">
          <a:xfrm>
            <a:off x="792566" y="3362326"/>
            <a:ext cx="5334000" cy="2057400"/>
          </a:xfrm>
          <a:prstGeom prst="rect">
            <a:avLst/>
          </a:prstGeom>
          <a:solidFill>
            <a:schemeClr val="accent1"/>
          </a:solidFill>
          <a:ln w="9525">
            <a:solidFill>
              <a:schemeClr val="tx1"/>
            </a:solidFill>
            <a:miter lim="800000"/>
            <a:headEnd/>
            <a:tailEnd/>
          </a:ln>
        </p:spPr>
        <p:txBody>
          <a:bodyPr wrap="none" anchor="ctr"/>
          <a:lstStyle/>
          <a:p>
            <a:r>
              <a:rPr lang="es-CL" sz="1800" b="0" dirty="0">
                <a:latin typeface="Arial" pitchFamily="34" charset="0"/>
              </a:rPr>
              <a:t>No confundas interés con tasa de interés. Como</a:t>
            </a:r>
          </a:p>
          <a:p>
            <a:r>
              <a:rPr lang="es-CL" sz="1800" b="0" dirty="0">
                <a:latin typeface="Arial" pitchFamily="34" charset="0"/>
              </a:rPr>
              <a:t>ves son muy diferentes. Cuando ustedes consultan</a:t>
            </a:r>
          </a:p>
          <a:p>
            <a:r>
              <a:rPr lang="es-CL" sz="1800" b="0" dirty="0">
                <a:latin typeface="Arial" pitchFamily="34" charset="0"/>
              </a:rPr>
              <a:t>por rentabilidad, puedes asociarla con el concepto</a:t>
            </a:r>
          </a:p>
          <a:p>
            <a:r>
              <a:rPr lang="es-CL" sz="1800" b="0" dirty="0">
                <a:latin typeface="Arial" pitchFamily="34" charset="0"/>
              </a:rPr>
              <a:t>de TASA DE INTERÉS.</a:t>
            </a:r>
            <a:endParaRPr lang="es-ES" sz="1800" b="0" dirty="0">
              <a:latin typeface="Arial" pitchFamily="34" charset="0"/>
            </a:endParaRPr>
          </a:p>
        </p:txBody>
      </p:sp>
    </p:spTree>
    <p:extLst>
      <p:ext uri="{BB962C8B-B14F-4D97-AF65-F5344CB8AC3E}">
        <p14:creationId xmlns:p14="http://schemas.microsoft.com/office/powerpoint/2010/main" val="938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500" fill="hold"/>
                                        <p:tgtEl>
                                          <p:spTgt spid="20492"/>
                                        </p:tgtEl>
                                        <p:attrNameLst>
                                          <p:attrName>ppt_x</p:attrName>
                                        </p:attrNameLst>
                                      </p:cBhvr>
                                      <p:tavLst>
                                        <p:tav tm="0">
                                          <p:val>
                                            <p:strVal val="0-#ppt_w/2"/>
                                          </p:val>
                                        </p:tav>
                                        <p:tav tm="100000">
                                          <p:val>
                                            <p:strVal val="#ppt_x"/>
                                          </p:val>
                                        </p:tav>
                                      </p:tavLst>
                                    </p:anim>
                                    <p:anim calcmode="lin" valueType="num">
                                      <p:cBhvr additive="base">
                                        <p:cTn id="8" dur="500" fill="hold"/>
                                        <p:tgtEl>
                                          <p:spTgt spid="20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Simple</a:t>
            </a:r>
          </a:p>
        </p:txBody>
      </p:sp>
      <p:sp>
        <p:nvSpPr>
          <p:cNvPr id="8196" name="Text Box 3"/>
          <p:cNvSpPr txBox="1">
            <a:spLocks noChangeArrowheads="1"/>
          </p:cNvSpPr>
          <p:nvPr/>
        </p:nvSpPr>
        <p:spPr bwMode="auto">
          <a:xfrm>
            <a:off x="684213" y="981075"/>
            <a:ext cx="7704137" cy="366713"/>
          </a:xfrm>
          <a:prstGeom prst="rect">
            <a:avLst/>
          </a:prstGeom>
          <a:noFill/>
          <a:ln w="9525">
            <a:noFill/>
            <a:miter lim="800000"/>
            <a:headEnd/>
            <a:tailEnd/>
          </a:ln>
        </p:spPr>
        <p:txBody>
          <a:bodyPr>
            <a:spAutoFit/>
          </a:bodyPr>
          <a:lstStyle/>
          <a:p>
            <a:pPr algn="l">
              <a:spcBef>
                <a:spcPct val="50000"/>
              </a:spcBef>
            </a:pPr>
            <a:r>
              <a:rPr lang="es-MX" sz="1800" b="0">
                <a:latin typeface="Arial" pitchFamily="34" charset="0"/>
              </a:rPr>
              <a:t>EJEMPLO : Imagina que vas al banco y ..............</a:t>
            </a:r>
          </a:p>
        </p:txBody>
      </p:sp>
      <p:graphicFrame>
        <p:nvGraphicFramePr>
          <p:cNvPr id="8194" name="Object 5"/>
          <p:cNvGraphicFramePr>
            <a:graphicFrameLocks noGrp="1" noChangeAspect="1"/>
          </p:cNvGraphicFramePr>
          <p:nvPr>
            <p:ph type="subTitle" idx="1"/>
            <p:extLst>
              <p:ext uri="{D42A27DB-BD31-4B8C-83A1-F6EECF244321}">
                <p14:modId xmlns:p14="http://schemas.microsoft.com/office/powerpoint/2010/main" val="386632906"/>
              </p:ext>
            </p:extLst>
          </p:nvPr>
        </p:nvGraphicFramePr>
        <p:xfrm>
          <a:off x="653645" y="1772816"/>
          <a:ext cx="6438635" cy="4495800"/>
        </p:xfrm>
        <a:graphic>
          <a:graphicData uri="http://schemas.openxmlformats.org/presentationml/2006/ole">
            <mc:AlternateContent xmlns:mc="http://schemas.openxmlformats.org/markup-compatibility/2006">
              <mc:Choice xmlns:v="urn:schemas-microsoft-com:vml" Requires="v">
                <p:oleObj name="Imagen de mapa de bits" r:id="rId2" imgW="4013280" imgH="2502000" progId="Paint.Picture">
                  <p:embed/>
                </p:oleObj>
              </mc:Choice>
              <mc:Fallback>
                <p:oleObj name="Imagen de mapa de bits" r:id="rId2" imgW="4013280" imgH="2502000" progId="Paint.Picture">
                  <p:embed/>
                  <p:pic>
                    <p:nvPicPr>
                      <p:cNvPr id="8194" name="Object 5"/>
                      <p:cNvPicPr>
                        <a:picLocks noChangeAspect="1" noChangeArrowheads="1"/>
                      </p:cNvPicPr>
                      <p:nvPr/>
                    </p:nvPicPr>
                    <p:blipFill>
                      <a:blip r:embed="rId3"/>
                      <a:srcRect/>
                      <a:stretch>
                        <a:fillRect/>
                      </a:stretch>
                    </p:blipFill>
                    <p:spPr bwMode="auto">
                      <a:xfrm>
                        <a:off x="653645" y="1772816"/>
                        <a:ext cx="6438635" cy="4495800"/>
                      </a:xfrm>
                      <a:prstGeom prst="rect">
                        <a:avLst/>
                      </a:prstGeom>
                      <a:noFill/>
                    </p:spPr>
                  </p:pic>
                </p:oleObj>
              </mc:Fallback>
            </mc:AlternateContent>
          </a:graphicData>
        </a:graphic>
      </p:graphicFrame>
    </p:spTree>
    <p:extLst>
      <p:ext uri="{BB962C8B-B14F-4D97-AF65-F5344CB8AC3E}">
        <p14:creationId xmlns:p14="http://schemas.microsoft.com/office/powerpoint/2010/main" val="1638418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1259632" y="92819"/>
            <a:ext cx="5396136" cy="577850"/>
          </a:xfrm>
        </p:spPr>
        <p:txBody>
          <a:bodyPr>
            <a:normAutofit fontScale="90000"/>
          </a:bodyPr>
          <a:lstStyle/>
          <a:p>
            <a:pPr algn="ctr" eaLnBrk="1" hangingPunct="1"/>
            <a:r>
              <a:rPr lang="es-MX" sz="3600" b="1" u="sng" dirty="0"/>
              <a:t>Interés Simple</a:t>
            </a:r>
          </a:p>
        </p:txBody>
      </p:sp>
      <p:sp>
        <p:nvSpPr>
          <p:cNvPr id="10244" name="Text Box 3"/>
          <p:cNvSpPr txBox="1">
            <a:spLocks noChangeArrowheads="1"/>
          </p:cNvSpPr>
          <p:nvPr/>
        </p:nvSpPr>
        <p:spPr bwMode="auto">
          <a:xfrm>
            <a:off x="971600" y="794028"/>
            <a:ext cx="6462025" cy="1338828"/>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Interés que se obtiene en un periodo determinado y no se </a:t>
            </a:r>
            <a:r>
              <a:rPr lang="es-MX" sz="1800" b="0" dirty="0" err="1">
                <a:latin typeface="Arial" pitchFamily="34" charset="0"/>
              </a:rPr>
              <a:t>incorppora</a:t>
            </a:r>
            <a:r>
              <a:rPr lang="es-MX" sz="1800" b="0" dirty="0">
                <a:latin typeface="Arial" pitchFamily="34" charset="0"/>
              </a:rPr>
              <a:t> al capital. El capital no se modifica y el interés es directamente proporcional al tiempo</a:t>
            </a:r>
          </a:p>
          <a:p>
            <a:pPr algn="l">
              <a:spcBef>
                <a:spcPct val="50000"/>
              </a:spcBef>
            </a:pPr>
            <a:r>
              <a:rPr lang="es-MX" sz="1800" dirty="0">
                <a:latin typeface="Arial" pitchFamily="34" charset="0"/>
              </a:rPr>
              <a:t>REVISEMOS EL SIGUIENTE GRÁFICO :</a:t>
            </a:r>
          </a:p>
        </p:txBody>
      </p:sp>
      <p:graphicFrame>
        <p:nvGraphicFramePr>
          <p:cNvPr id="10242" name="Object 5"/>
          <p:cNvGraphicFramePr>
            <a:graphicFrameLocks noGrp="1" noChangeAspect="1"/>
          </p:cNvGraphicFramePr>
          <p:nvPr>
            <p:ph type="subTitle" idx="1"/>
            <p:extLst>
              <p:ext uri="{D42A27DB-BD31-4B8C-83A1-F6EECF244321}">
                <p14:modId xmlns:p14="http://schemas.microsoft.com/office/powerpoint/2010/main" val="2519693062"/>
              </p:ext>
            </p:extLst>
          </p:nvPr>
        </p:nvGraphicFramePr>
        <p:xfrm>
          <a:off x="827584" y="2256215"/>
          <a:ext cx="6022039" cy="4241954"/>
        </p:xfrm>
        <a:graphic>
          <a:graphicData uri="http://schemas.openxmlformats.org/presentationml/2006/ole">
            <mc:AlternateContent xmlns:mc="http://schemas.openxmlformats.org/markup-compatibility/2006">
              <mc:Choice xmlns:v="urn:schemas-microsoft-com:vml" Requires="v">
                <p:oleObj name="Imagen de mapa de bits" r:id="rId2" imgW="4439270" imgH="3476190" progId="PBrush">
                  <p:embed/>
                </p:oleObj>
              </mc:Choice>
              <mc:Fallback>
                <p:oleObj name="Imagen de mapa de bits" r:id="rId2" imgW="4439270" imgH="3476190" progId="PBrush">
                  <p:embed/>
                  <p:pic>
                    <p:nvPicPr>
                      <p:cNvPr id="1024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56215"/>
                        <a:ext cx="6022039" cy="4241954"/>
                      </a:xfrm>
                      <a:prstGeom prst="rect">
                        <a:avLst/>
                      </a:prstGeom>
                      <a:noFill/>
                    </p:spPr>
                  </p:pic>
                </p:oleObj>
              </mc:Fallback>
            </mc:AlternateContent>
          </a:graphicData>
        </a:graphic>
      </p:graphicFrame>
    </p:spTree>
    <p:extLst>
      <p:ext uri="{BB962C8B-B14F-4D97-AF65-F5344CB8AC3E}">
        <p14:creationId xmlns:p14="http://schemas.microsoft.com/office/powerpoint/2010/main" val="30956587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Simple</a:t>
            </a:r>
          </a:p>
        </p:txBody>
      </p:sp>
      <p:sp>
        <p:nvSpPr>
          <p:cNvPr id="39939" name="Text Box 3"/>
          <p:cNvSpPr txBox="1">
            <a:spLocks noChangeArrowheads="1"/>
          </p:cNvSpPr>
          <p:nvPr/>
        </p:nvSpPr>
        <p:spPr bwMode="auto">
          <a:xfrm>
            <a:off x="685800" y="1905000"/>
            <a:ext cx="6766520" cy="2862322"/>
          </a:xfrm>
          <a:prstGeom prst="rect">
            <a:avLst/>
          </a:prstGeom>
          <a:noFill/>
          <a:ln w="9525">
            <a:noFill/>
            <a:miter lim="800000"/>
            <a:headEnd/>
            <a:tailEnd/>
          </a:ln>
        </p:spPr>
        <p:txBody>
          <a:bodyPr wrap="square">
            <a:spAutoFit/>
          </a:bodyPr>
          <a:lstStyle/>
          <a:p>
            <a:pPr algn="ctr">
              <a:spcBef>
                <a:spcPct val="50000"/>
              </a:spcBef>
            </a:pPr>
            <a:r>
              <a:rPr lang="es-MX" sz="4000" b="0" dirty="0">
                <a:latin typeface="Arial" pitchFamily="34" charset="0"/>
              </a:rPr>
              <a:t>En el </a:t>
            </a:r>
            <a:r>
              <a:rPr lang="es-MX" sz="4000" b="0" u="sng" dirty="0">
                <a:latin typeface="Arial" pitchFamily="34" charset="0"/>
              </a:rPr>
              <a:t>interés simple</a:t>
            </a:r>
            <a:r>
              <a:rPr lang="es-MX" sz="4000" b="0" dirty="0">
                <a:latin typeface="Arial" pitchFamily="34" charset="0"/>
              </a:rPr>
              <a:t>,</a:t>
            </a:r>
          </a:p>
          <a:p>
            <a:pPr algn="ctr">
              <a:spcBef>
                <a:spcPct val="50000"/>
              </a:spcBef>
            </a:pPr>
            <a:r>
              <a:rPr lang="es-MX" sz="4000" b="0" dirty="0">
                <a:latin typeface="Arial" pitchFamily="34" charset="0"/>
              </a:rPr>
              <a:t> el </a:t>
            </a:r>
            <a:r>
              <a:rPr lang="es-MX" sz="4000" b="0" dirty="0">
                <a:solidFill>
                  <a:srgbClr val="FF0000"/>
                </a:solidFill>
                <a:latin typeface="Arial" pitchFamily="34" charset="0"/>
              </a:rPr>
              <a:t>Capital</a:t>
            </a:r>
            <a:r>
              <a:rPr lang="es-MX" sz="4000" b="0" dirty="0">
                <a:latin typeface="Arial" pitchFamily="34" charset="0"/>
              </a:rPr>
              <a:t> y la </a:t>
            </a:r>
            <a:r>
              <a:rPr lang="es-MX" sz="4000" b="0" dirty="0">
                <a:solidFill>
                  <a:srgbClr val="FF0000"/>
                </a:solidFill>
                <a:latin typeface="Arial" pitchFamily="34" charset="0"/>
              </a:rPr>
              <a:t>Ganancia</a:t>
            </a:r>
            <a:r>
              <a:rPr lang="es-MX" sz="4000" b="0" dirty="0">
                <a:latin typeface="Arial" pitchFamily="34" charset="0"/>
              </a:rPr>
              <a:t> por el interés permanece invariable en el tiempo.</a:t>
            </a:r>
            <a:endParaRPr lang="es-MX" sz="4000" dirty="0">
              <a:latin typeface="Arial" pitchFamily="34" charset="0"/>
            </a:endParaRPr>
          </a:p>
        </p:txBody>
      </p:sp>
    </p:spTree>
    <p:extLst>
      <p:ext uri="{BB962C8B-B14F-4D97-AF65-F5344CB8AC3E}">
        <p14:creationId xmlns:p14="http://schemas.microsoft.com/office/powerpoint/2010/main" val="1175109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6"/>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Simple</a:t>
            </a:r>
          </a:p>
        </p:txBody>
      </p:sp>
      <p:sp>
        <p:nvSpPr>
          <p:cNvPr id="11268" name="Text Box 1027"/>
          <p:cNvSpPr txBox="1">
            <a:spLocks noChangeArrowheads="1"/>
          </p:cNvSpPr>
          <p:nvPr/>
        </p:nvSpPr>
        <p:spPr bwMode="auto">
          <a:xfrm>
            <a:off x="684213" y="981074"/>
            <a:ext cx="6480075" cy="1061829"/>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Analicemos el caso de un Capital de $10.000 colocado a una Tasa de Interés de 8% anual durante 5 años :</a:t>
            </a:r>
          </a:p>
          <a:p>
            <a:pPr algn="l">
              <a:spcBef>
                <a:spcPct val="50000"/>
              </a:spcBef>
            </a:pPr>
            <a:r>
              <a:rPr lang="es-MX" sz="1800" b="0" dirty="0">
                <a:latin typeface="Arial" pitchFamily="34" charset="0"/>
              </a:rPr>
              <a:t>Veamos ahora cómo funciona, en el siguiente gráfico :</a:t>
            </a:r>
            <a:endParaRPr lang="es-MX" sz="1800" dirty="0">
              <a:latin typeface="Arial" pitchFamily="34" charset="0"/>
            </a:endParaRPr>
          </a:p>
        </p:txBody>
      </p:sp>
      <p:graphicFrame>
        <p:nvGraphicFramePr>
          <p:cNvPr id="11266" name="Object 1028"/>
          <p:cNvGraphicFramePr>
            <a:graphicFrameLocks noGrp="1" noChangeAspect="1"/>
          </p:cNvGraphicFramePr>
          <p:nvPr>
            <p:ph type="subTitle" idx="1"/>
            <p:extLst>
              <p:ext uri="{D42A27DB-BD31-4B8C-83A1-F6EECF244321}">
                <p14:modId xmlns:p14="http://schemas.microsoft.com/office/powerpoint/2010/main" val="3483322699"/>
              </p:ext>
            </p:extLst>
          </p:nvPr>
        </p:nvGraphicFramePr>
        <p:xfrm>
          <a:off x="705941" y="2185777"/>
          <a:ext cx="6674371" cy="3886200"/>
        </p:xfrm>
        <a:graphic>
          <a:graphicData uri="http://schemas.openxmlformats.org/presentationml/2006/ole">
            <mc:AlternateContent xmlns:mc="http://schemas.openxmlformats.org/markup-compatibility/2006">
              <mc:Choice xmlns:v="urn:schemas-microsoft-com:vml" Requires="v">
                <p:oleObj name="Imagen de mapa de bits" r:id="rId2" imgW="5009524" imgH="2180952" progId="PBrush">
                  <p:embed/>
                </p:oleObj>
              </mc:Choice>
              <mc:Fallback>
                <p:oleObj name="Imagen de mapa de bits" r:id="rId2" imgW="5009524" imgH="2180952" progId="PBrush">
                  <p:embed/>
                  <p:pic>
                    <p:nvPicPr>
                      <p:cNvPr id="11266"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41" y="2185777"/>
                        <a:ext cx="6674371" cy="3886200"/>
                      </a:xfrm>
                      <a:prstGeom prst="rect">
                        <a:avLst/>
                      </a:prstGeom>
                      <a:noFill/>
                    </p:spPr>
                  </p:pic>
                </p:oleObj>
              </mc:Fallback>
            </mc:AlternateContent>
          </a:graphicData>
        </a:graphic>
      </p:graphicFrame>
      <p:sp>
        <p:nvSpPr>
          <p:cNvPr id="2" name="Rectángulo 1"/>
          <p:cNvSpPr/>
          <p:nvPr/>
        </p:nvSpPr>
        <p:spPr>
          <a:xfrm>
            <a:off x="1979712" y="6239069"/>
            <a:ext cx="4572000" cy="369332"/>
          </a:xfrm>
          <a:prstGeom prst="rect">
            <a:avLst/>
          </a:prstGeom>
        </p:spPr>
        <p:txBody>
          <a:bodyPr>
            <a:spAutoFit/>
          </a:bodyPr>
          <a:lstStyle/>
          <a:p>
            <a:r>
              <a:rPr lang="es-AR" sz="1800" dirty="0"/>
              <a:t>I=$4000</a:t>
            </a:r>
          </a:p>
        </p:txBody>
      </p:sp>
    </p:spTree>
    <p:extLst>
      <p:ext uri="{BB962C8B-B14F-4D97-AF65-F5344CB8AC3E}">
        <p14:creationId xmlns:p14="http://schemas.microsoft.com/office/powerpoint/2010/main" val="976696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39750" y="260350"/>
            <a:ext cx="7772400" cy="577850"/>
          </a:xfrm>
        </p:spPr>
        <p:txBody>
          <a:bodyPr>
            <a:normAutofit fontScale="90000"/>
          </a:bodyPr>
          <a:lstStyle/>
          <a:p>
            <a:pPr eaLnBrk="1" hangingPunct="1"/>
            <a:r>
              <a:rPr lang="es-MX" sz="3600" b="1" u="sng"/>
              <a:t>Interés Simple</a:t>
            </a:r>
          </a:p>
        </p:txBody>
      </p:sp>
      <p:sp>
        <p:nvSpPr>
          <p:cNvPr id="40963" name="Text Box 3"/>
          <p:cNvSpPr txBox="1">
            <a:spLocks noChangeArrowheads="1"/>
          </p:cNvSpPr>
          <p:nvPr/>
        </p:nvSpPr>
        <p:spPr bwMode="auto">
          <a:xfrm>
            <a:off x="685800" y="1143000"/>
            <a:ext cx="7924800" cy="1466850"/>
          </a:xfrm>
          <a:prstGeom prst="rect">
            <a:avLst/>
          </a:prstGeom>
          <a:noFill/>
          <a:ln w="9525">
            <a:noFill/>
            <a:miter lim="800000"/>
            <a:headEnd/>
            <a:tailEnd/>
          </a:ln>
        </p:spPr>
        <p:txBody>
          <a:bodyPr>
            <a:spAutoFit/>
          </a:bodyPr>
          <a:lstStyle/>
          <a:p>
            <a:pPr algn="l">
              <a:spcBef>
                <a:spcPct val="50000"/>
              </a:spcBef>
            </a:pPr>
            <a:r>
              <a:rPr lang="es-MX" sz="1800" b="0">
                <a:latin typeface="Arial" pitchFamily="34" charset="0"/>
              </a:rPr>
              <a:t>En el ejemplo anterior, notaste que el </a:t>
            </a:r>
            <a:r>
              <a:rPr lang="es-MX" sz="1800">
                <a:solidFill>
                  <a:srgbClr val="FF0000"/>
                </a:solidFill>
                <a:latin typeface="Arial" pitchFamily="34" charset="0"/>
              </a:rPr>
              <a:t>interés simple</a:t>
            </a:r>
            <a:r>
              <a:rPr lang="es-MX" sz="1800" b="0">
                <a:latin typeface="Arial" pitchFamily="34" charset="0"/>
              </a:rPr>
              <a:t> era de $800.</a:t>
            </a:r>
          </a:p>
          <a:p>
            <a:pPr algn="l">
              <a:spcBef>
                <a:spcPct val="50000"/>
              </a:spcBef>
            </a:pPr>
            <a:r>
              <a:rPr lang="es-MX" sz="1800" b="0">
                <a:latin typeface="Arial" pitchFamily="34" charset="0"/>
              </a:rPr>
              <a:t>Ello es así porque el interés simple es directamente proporcional al Capital, a la tasa de interés y al número de períodos.</a:t>
            </a:r>
          </a:p>
          <a:p>
            <a:pPr algn="l">
              <a:spcBef>
                <a:spcPct val="50000"/>
              </a:spcBef>
            </a:pPr>
            <a:r>
              <a:rPr lang="es-MX" sz="1800" b="0">
                <a:latin typeface="Arial" pitchFamily="34" charset="0"/>
              </a:rPr>
              <a:t>Matemáticamente, ello se expresa de la siguiente forma:</a:t>
            </a:r>
            <a:endParaRPr lang="es-MX" sz="1800">
              <a:latin typeface="Arial" pitchFamily="34" charset="0"/>
            </a:endParaRPr>
          </a:p>
        </p:txBody>
      </p:sp>
      <p:sp>
        <p:nvSpPr>
          <p:cNvPr id="27654" name="Oval 6"/>
          <p:cNvSpPr>
            <a:spLocks noChangeArrowheads="1"/>
          </p:cNvSpPr>
          <p:nvPr/>
        </p:nvSpPr>
        <p:spPr bwMode="auto">
          <a:xfrm>
            <a:off x="762000" y="4267200"/>
            <a:ext cx="1001688" cy="817984"/>
          </a:xfrm>
          <a:prstGeom prst="ellipse">
            <a:avLst/>
          </a:prstGeom>
          <a:solidFill>
            <a:schemeClr val="accent1"/>
          </a:solidFill>
          <a:ln w="9525">
            <a:solidFill>
              <a:schemeClr val="tx1"/>
            </a:solidFill>
            <a:round/>
            <a:headEnd/>
            <a:tailEnd/>
          </a:ln>
          <a:effectLst/>
        </p:spPr>
        <p:txBody>
          <a:bodyPr wrap="none" anchor="ctr"/>
          <a:lstStyle/>
          <a:p>
            <a:pPr>
              <a:defRPr/>
            </a:pPr>
            <a:r>
              <a:rPr lang="es-CL">
                <a:effectLst>
                  <a:outerShdw blurRad="38100" dist="38100" dir="2700000" algn="tl">
                    <a:srgbClr val="FFFFFF"/>
                  </a:outerShdw>
                </a:effectLst>
              </a:rPr>
              <a:t>I</a:t>
            </a:r>
            <a:endParaRPr lang="es-ES">
              <a:effectLst>
                <a:outerShdw blurRad="38100" dist="38100" dir="2700000" algn="tl">
                  <a:srgbClr val="FFFFFF"/>
                </a:outerShdw>
              </a:effectLst>
            </a:endParaRPr>
          </a:p>
        </p:txBody>
      </p:sp>
      <p:sp>
        <p:nvSpPr>
          <p:cNvPr id="27656" name="Oval 8"/>
          <p:cNvSpPr>
            <a:spLocks noChangeArrowheads="1"/>
          </p:cNvSpPr>
          <p:nvPr/>
        </p:nvSpPr>
        <p:spPr bwMode="auto">
          <a:xfrm>
            <a:off x="762000" y="5410200"/>
            <a:ext cx="1001688" cy="817984"/>
          </a:xfrm>
          <a:prstGeom prst="ellipse">
            <a:avLst/>
          </a:prstGeom>
          <a:solidFill>
            <a:schemeClr val="accent1"/>
          </a:solidFill>
          <a:ln w="9525">
            <a:solidFill>
              <a:schemeClr val="tx1"/>
            </a:solidFill>
            <a:round/>
            <a:headEnd/>
            <a:tailEnd/>
          </a:ln>
          <a:effectLst/>
        </p:spPr>
        <p:txBody>
          <a:bodyPr wrap="none" anchor="ctr"/>
          <a:lstStyle/>
          <a:p>
            <a:pPr>
              <a:defRPr/>
            </a:pPr>
            <a:r>
              <a:rPr lang="es-CL" dirty="0">
                <a:effectLst>
                  <a:outerShdw blurRad="38100" dist="38100" dir="2700000" algn="tl">
                    <a:srgbClr val="FFFFFF"/>
                  </a:outerShdw>
                </a:effectLst>
              </a:rPr>
              <a:t>C</a:t>
            </a:r>
            <a:endParaRPr lang="es-ES" dirty="0">
              <a:effectLst>
                <a:outerShdw blurRad="38100" dist="38100" dir="2700000" algn="tl">
                  <a:srgbClr val="FFFFFF"/>
                </a:outerShdw>
              </a:effectLst>
            </a:endParaRPr>
          </a:p>
        </p:txBody>
      </p:sp>
      <p:sp>
        <p:nvSpPr>
          <p:cNvPr id="27662" name="Oval 14"/>
          <p:cNvSpPr>
            <a:spLocks noChangeArrowheads="1"/>
          </p:cNvSpPr>
          <p:nvPr/>
        </p:nvSpPr>
        <p:spPr bwMode="auto">
          <a:xfrm>
            <a:off x="4876800" y="4267200"/>
            <a:ext cx="703312" cy="817984"/>
          </a:xfrm>
          <a:prstGeom prst="ellipse">
            <a:avLst/>
          </a:prstGeom>
          <a:solidFill>
            <a:schemeClr val="accent1"/>
          </a:solidFill>
          <a:ln w="9525">
            <a:solidFill>
              <a:schemeClr val="tx1"/>
            </a:solidFill>
            <a:round/>
            <a:headEnd/>
            <a:tailEnd/>
          </a:ln>
          <a:effectLst/>
        </p:spPr>
        <p:txBody>
          <a:bodyPr wrap="none" anchor="ctr"/>
          <a:lstStyle/>
          <a:p>
            <a:pPr>
              <a:defRPr/>
            </a:pPr>
            <a:r>
              <a:rPr lang="es-CL">
                <a:effectLst>
                  <a:outerShdw blurRad="38100" dist="38100" dir="2700000" algn="tl">
                    <a:srgbClr val="FFFFFF"/>
                  </a:outerShdw>
                </a:effectLst>
                <a:latin typeface="Monotype Corsiva" pitchFamily="66" charset="0"/>
              </a:rPr>
              <a:t>i</a:t>
            </a:r>
            <a:endParaRPr lang="es-ES">
              <a:effectLst>
                <a:outerShdw blurRad="38100" dist="38100" dir="2700000" algn="tl">
                  <a:srgbClr val="FFFFFF"/>
                </a:outerShdw>
              </a:effectLst>
              <a:latin typeface="Monotype Corsiva" pitchFamily="66" charset="0"/>
            </a:endParaRPr>
          </a:p>
        </p:txBody>
      </p:sp>
      <p:sp>
        <p:nvSpPr>
          <p:cNvPr id="27663" name="Oval 15"/>
          <p:cNvSpPr>
            <a:spLocks noChangeArrowheads="1"/>
          </p:cNvSpPr>
          <p:nvPr/>
        </p:nvSpPr>
        <p:spPr bwMode="auto">
          <a:xfrm>
            <a:off x="4876800" y="5410200"/>
            <a:ext cx="703312" cy="817984"/>
          </a:xfrm>
          <a:prstGeom prst="ellipse">
            <a:avLst/>
          </a:prstGeom>
          <a:solidFill>
            <a:schemeClr val="accent1"/>
          </a:solidFill>
          <a:ln w="9525">
            <a:solidFill>
              <a:schemeClr val="tx1"/>
            </a:solidFill>
            <a:round/>
            <a:headEnd/>
            <a:tailEnd/>
          </a:ln>
          <a:effectLst/>
        </p:spPr>
        <p:txBody>
          <a:bodyPr wrap="none" anchor="ctr"/>
          <a:lstStyle/>
          <a:p>
            <a:pPr>
              <a:defRPr/>
            </a:pPr>
            <a:r>
              <a:rPr lang="es-CL">
                <a:effectLst>
                  <a:outerShdw blurRad="38100" dist="38100" dir="2700000" algn="tl">
                    <a:srgbClr val="FFFFFF"/>
                  </a:outerShdw>
                </a:effectLst>
              </a:rPr>
              <a:t>n</a:t>
            </a:r>
            <a:endParaRPr lang="es-ES">
              <a:effectLst>
                <a:outerShdw blurRad="38100" dist="38100" dir="2700000" algn="tl">
                  <a:srgbClr val="FFFFFF"/>
                </a:outerShdw>
              </a:effectLst>
            </a:endParaRPr>
          </a:p>
        </p:txBody>
      </p:sp>
      <p:sp>
        <p:nvSpPr>
          <p:cNvPr id="27665" name="AutoShape 17"/>
          <p:cNvSpPr>
            <a:spLocks noChangeArrowheads="1"/>
          </p:cNvSpPr>
          <p:nvPr/>
        </p:nvSpPr>
        <p:spPr bwMode="auto">
          <a:xfrm>
            <a:off x="2389432" y="2828925"/>
            <a:ext cx="2513012" cy="851297"/>
          </a:xfrm>
          <a:prstGeom prst="roundRect">
            <a:avLst>
              <a:gd name="adj" fmla="val 16667"/>
            </a:avLst>
          </a:prstGeom>
          <a:solidFill>
            <a:schemeClr val="accent1"/>
          </a:solidFill>
          <a:ln w="9525">
            <a:solidFill>
              <a:schemeClr val="tx1"/>
            </a:solidFill>
            <a:round/>
            <a:headEnd/>
            <a:tailEnd/>
          </a:ln>
          <a:effectLst/>
        </p:spPr>
        <p:txBody>
          <a:bodyPr wrap="square">
            <a:spAutoFit/>
          </a:bodyPr>
          <a:lstStyle/>
          <a:p>
            <a:pPr algn="ctr">
              <a:defRPr/>
            </a:pPr>
            <a:r>
              <a:rPr lang="es-CL" sz="3200" dirty="0">
                <a:effectLst>
                  <a:outerShdw blurRad="38100" dist="38100" dir="2700000" algn="tl">
                    <a:srgbClr val="FFFFFF"/>
                  </a:outerShdw>
                </a:effectLst>
              </a:rPr>
              <a:t>I</a:t>
            </a:r>
            <a:r>
              <a:rPr lang="es-CL" dirty="0">
                <a:effectLst>
                  <a:outerShdw blurRad="38100" dist="38100" dir="2700000" algn="tl">
                    <a:srgbClr val="FFFFFF"/>
                  </a:outerShdw>
                </a:effectLst>
              </a:rPr>
              <a:t> = </a:t>
            </a:r>
            <a:r>
              <a:rPr lang="es-CL" sz="3200" dirty="0">
                <a:effectLst>
                  <a:outerShdw blurRad="38100" dist="38100" dir="2700000" algn="tl">
                    <a:srgbClr val="FFFFFF"/>
                  </a:outerShdw>
                </a:effectLst>
              </a:rPr>
              <a:t>C</a:t>
            </a:r>
            <a:r>
              <a:rPr lang="es-CL" dirty="0">
                <a:effectLst>
                  <a:outerShdw blurRad="38100" dist="38100" dir="2700000" algn="tl">
                    <a:srgbClr val="FFFFFF"/>
                  </a:outerShdw>
                </a:effectLst>
              </a:rPr>
              <a:t> </a:t>
            </a:r>
            <a:r>
              <a:rPr lang="es-CL" sz="2000" dirty="0">
                <a:effectLst>
                  <a:outerShdw blurRad="38100" dist="38100" dir="2700000" algn="tl">
                    <a:srgbClr val="FFFFFF"/>
                  </a:outerShdw>
                </a:effectLst>
              </a:rPr>
              <a:t>x</a:t>
            </a:r>
            <a:r>
              <a:rPr lang="es-CL" sz="1800" dirty="0">
                <a:effectLst>
                  <a:outerShdw blurRad="38100" dist="38100" dir="2700000" algn="tl">
                    <a:srgbClr val="FFFFFF"/>
                  </a:outerShdw>
                </a:effectLst>
              </a:rPr>
              <a:t> </a:t>
            </a:r>
            <a:r>
              <a:rPr lang="es-CL" sz="4400" dirty="0">
                <a:effectLst>
                  <a:outerShdw blurRad="38100" dist="38100" dir="2700000" algn="tl">
                    <a:srgbClr val="FFFFFF"/>
                  </a:outerShdw>
                </a:effectLst>
                <a:latin typeface="Monotype Corsiva" pitchFamily="66" charset="0"/>
              </a:rPr>
              <a:t>i</a:t>
            </a:r>
            <a:r>
              <a:rPr lang="es-CL" sz="4400" dirty="0">
                <a:effectLst>
                  <a:outerShdw blurRad="38100" dist="38100" dir="2700000" algn="tl">
                    <a:srgbClr val="FFFFFF"/>
                  </a:outerShdw>
                </a:effectLst>
              </a:rPr>
              <a:t> </a:t>
            </a:r>
            <a:r>
              <a:rPr lang="es-CL" sz="2000" dirty="0">
                <a:effectLst>
                  <a:outerShdw blurRad="38100" dist="38100" dir="2700000" algn="tl">
                    <a:srgbClr val="FFFFFF"/>
                  </a:outerShdw>
                </a:effectLst>
              </a:rPr>
              <a:t>x</a:t>
            </a:r>
            <a:r>
              <a:rPr lang="es-CL" sz="1800" dirty="0">
                <a:effectLst>
                  <a:outerShdw blurRad="38100" dist="38100" dir="2700000" algn="tl">
                    <a:srgbClr val="FFFFFF"/>
                  </a:outerShdw>
                </a:effectLst>
              </a:rPr>
              <a:t> </a:t>
            </a:r>
            <a:r>
              <a:rPr lang="es-CL" sz="3200" dirty="0">
                <a:effectLst>
                  <a:outerShdw blurRad="38100" dist="38100" dir="2700000" algn="tl">
                    <a:srgbClr val="FFFFFF"/>
                  </a:outerShdw>
                </a:effectLst>
              </a:rPr>
              <a:t>n</a:t>
            </a:r>
            <a:endParaRPr lang="es-ES" dirty="0">
              <a:effectLst>
                <a:outerShdw blurRad="38100" dist="38100" dir="2700000" algn="tl">
                  <a:srgbClr val="FFFFFF"/>
                </a:outerShdw>
              </a:effectLst>
            </a:endParaRPr>
          </a:p>
        </p:txBody>
      </p:sp>
      <p:sp>
        <p:nvSpPr>
          <p:cNvPr id="27666" name="Text Box 18"/>
          <p:cNvSpPr txBox="1">
            <a:spLocks noChangeArrowheads="1"/>
          </p:cNvSpPr>
          <p:nvPr/>
        </p:nvSpPr>
        <p:spPr bwMode="auto">
          <a:xfrm>
            <a:off x="1828800" y="4648200"/>
            <a:ext cx="2514600" cy="366713"/>
          </a:xfrm>
          <a:prstGeom prst="rect">
            <a:avLst/>
          </a:prstGeom>
          <a:noFill/>
          <a:ln w="9525">
            <a:noFill/>
            <a:miter lim="800000"/>
            <a:headEnd/>
            <a:tailEnd/>
          </a:ln>
          <a:effectLst/>
        </p:spPr>
        <p:txBody>
          <a:bodyPr>
            <a:spAutoFit/>
          </a:bodyPr>
          <a:lstStyle/>
          <a:p>
            <a:pPr algn="l">
              <a:spcBef>
                <a:spcPct val="50000"/>
              </a:spcBef>
              <a:defRPr/>
            </a:pPr>
            <a:r>
              <a:rPr lang="es-CL" sz="1800">
                <a:effectLst>
                  <a:outerShdw blurRad="38100" dist="38100" dir="2700000" algn="tl">
                    <a:srgbClr val="C0C0C0"/>
                  </a:outerShdw>
                </a:effectLst>
              </a:rPr>
              <a:t>Interés Simple</a:t>
            </a:r>
            <a:endParaRPr lang="es-ES" sz="1800">
              <a:effectLst>
                <a:outerShdw blurRad="38100" dist="38100" dir="2700000" algn="tl">
                  <a:srgbClr val="C0C0C0"/>
                </a:outerShdw>
              </a:effectLst>
            </a:endParaRPr>
          </a:p>
        </p:txBody>
      </p:sp>
      <p:sp>
        <p:nvSpPr>
          <p:cNvPr id="27667" name="Text Box 19"/>
          <p:cNvSpPr txBox="1">
            <a:spLocks noChangeArrowheads="1"/>
          </p:cNvSpPr>
          <p:nvPr/>
        </p:nvSpPr>
        <p:spPr bwMode="auto">
          <a:xfrm>
            <a:off x="1828800" y="5791200"/>
            <a:ext cx="2514600" cy="366713"/>
          </a:xfrm>
          <a:prstGeom prst="rect">
            <a:avLst/>
          </a:prstGeom>
          <a:noFill/>
          <a:ln w="9525">
            <a:noFill/>
            <a:miter lim="800000"/>
            <a:headEnd/>
            <a:tailEnd/>
          </a:ln>
          <a:effectLst/>
        </p:spPr>
        <p:txBody>
          <a:bodyPr>
            <a:spAutoFit/>
          </a:bodyPr>
          <a:lstStyle/>
          <a:p>
            <a:pPr algn="l">
              <a:spcBef>
                <a:spcPct val="50000"/>
              </a:spcBef>
              <a:defRPr/>
            </a:pPr>
            <a:r>
              <a:rPr lang="es-CL" sz="1800">
                <a:effectLst>
                  <a:outerShdw blurRad="38100" dist="38100" dir="2700000" algn="tl">
                    <a:srgbClr val="C0C0C0"/>
                  </a:outerShdw>
                </a:effectLst>
              </a:rPr>
              <a:t>Capital</a:t>
            </a:r>
            <a:endParaRPr lang="es-ES" sz="1800">
              <a:effectLst>
                <a:outerShdw blurRad="38100" dist="38100" dir="2700000" algn="tl">
                  <a:srgbClr val="C0C0C0"/>
                </a:outerShdw>
              </a:effectLst>
            </a:endParaRPr>
          </a:p>
        </p:txBody>
      </p:sp>
      <p:sp>
        <p:nvSpPr>
          <p:cNvPr id="27668" name="Text Box 20"/>
          <p:cNvSpPr txBox="1">
            <a:spLocks noChangeArrowheads="1"/>
          </p:cNvSpPr>
          <p:nvPr/>
        </p:nvSpPr>
        <p:spPr bwMode="auto">
          <a:xfrm>
            <a:off x="5943600" y="4648200"/>
            <a:ext cx="2514600" cy="366713"/>
          </a:xfrm>
          <a:prstGeom prst="rect">
            <a:avLst/>
          </a:prstGeom>
          <a:noFill/>
          <a:ln w="9525">
            <a:noFill/>
            <a:miter lim="800000"/>
            <a:headEnd/>
            <a:tailEnd/>
          </a:ln>
          <a:effectLst/>
        </p:spPr>
        <p:txBody>
          <a:bodyPr>
            <a:spAutoFit/>
          </a:bodyPr>
          <a:lstStyle/>
          <a:p>
            <a:pPr algn="l">
              <a:spcBef>
                <a:spcPct val="50000"/>
              </a:spcBef>
              <a:defRPr/>
            </a:pPr>
            <a:r>
              <a:rPr lang="es-CL" sz="1800">
                <a:effectLst>
                  <a:outerShdw blurRad="38100" dist="38100" dir="2700000" algn="tl">
                    <a:srgbClr val="C0C0C0"/>
                  </a:outerShdw>
                </a:effectLst>
              </a:rPr>
              <a:t>Tasa de interés</a:t>
            </a:r>
            <a:endParaRPr lang="es-ES" sz="1800">
              <a:effectLst>
                <a:outerShdw blurRad="38100" dist="38100" dir="2700000" algn="tl">
                  <a:srgbClr val="C0C0C0"/>
                </a:outerShdw>
              </a:effectLst>
            </a:endParaRPr>
          </a:p>
        </p:txBody>
      </p:sp>
      <p:sp>
        <p:nvSpPr>
          <p:cNvPr id="27669" name="Text Box 21"/>
          <p:cNvSpPr txBox="1">
            <a:spLocks noChangeArrowheads="1"/>
          </p:cNvSpPr>
          <p:nvPr/>
        </p:nvSpPr>
        <p:spPr bwMode="auto">
          <a:xfrm>
            <a:off x="5943600" y="5791200"/>
            <a:ext cx="2514600" cy="366713"/>
          </a:xfrm>
          <a:prstGeom prst="rect">
            <a:avLst/>
          </a:prstGeom>
          <a:noFill/>
          <a:ln w="9525">
            <a:noFill/>
            <a:miter lim="800000"/>
            <a:headEnd/>
            <a:tailEnd/>
          </a:ln>
          <a:effectLst/>
        </p:spPr>
        <p:txBody>
          <a:bodyPr>
            <a:spAutoFit/>
          </a:bodyPr>
          <a:lstStyle/>
          <a:p>
            <a:pPr algn="l">
              <a:spcBef>
                <a:spcPct val="50000"/>
              </a:spcBef>
              <a:defRPr/>
            </a:pPr>
            <a:r>
              <a:rPr lang="es-CL" sz="1800">
                <a:effectLst>
                  <a:outerShdw blurRad="38100" dist="38100" dir="2700000" algn="tl">
                    <a:srgbClr val="C0C0C0"/>
                  </a:outerShdw>
                </a:effectLst>
              </a:rPr>
              <a:t>Período</a:t>
            </a:r>
            <a:endParaRPr lang="es-ES" sz="1800">
              <a:effectLst>
                <a:outerShdw blurRad="38100" dist="38100" dir="2700000" algn="tl">
                  <a:srgbClr val="C0C0C0"/>
                </a:outerShdw>
              </a:effectLst>
            </a:endParaRPr>
          </a:p>
        </p:txBody>
      </p:sp>
    </p:spTree>
    <p:extLst>
      <p:ext uri="{BB962C8B-B14F-4D97-AF65-F5344CB8AC3E}">
        <p14:creationId xmlns:p14="http://schemas.microsoft.com/office/powerpoint/2010/main" val="33465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65"/>
                                        </p:tgtEl>
                                        <p:attrNameLst>
                                          <p:attrName>style.visibility</p:attrName>
                                        </p:attrNameLst>
                                      </p:cBhvr>
                                      <p:to>
                                        <p:strVal val="visible"/>
                                      </p:to>
                                    </p:set>
                                    <p:anim calcmode="lin" valueType="num">
                                      <p:cBhvr additive="base">
                                        <p:cTn id="7" dur="500" fill="hold"/>
                                        <p:tgtEl>
                                          <p:spTgt spid="27665"/>
                                        </p:tgtEl>
                                        <p:attrNameLst>
                                          <p:attrName>ppt_x</p:attrName>
                                        </p:attrNameLst>
                                      </p:cBhvr>
                                      <p:tavLst>
                                        <p:tav tm="0">
                                          <p:val>
                                            <p:strVal val="0-#ppt_w/2"/>
                                          </p:val>
                                        </p:tav>
                                        <p:tav tm="100000">
                                          <p:val>
                                            <p:strVal val="#ppt_x"/>
                                          </p:val>
                                        </p:tav>
                                      </p:tavLst>
                                    </p:anim>
                                    <p:anim calcmode="lin" valueType="num">
                                      <p:cBhvr additive="base">
                                        <p:cTn id="8" dur="500"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additive="base">
                                        <p:cTn id="13" dur="500" fill="hold"/>
                                        <p:tgtEl>
                                          <p:spTgt spid="27654"/>
                                        </p:tgtEl>
                                        <p:attrNameLst>
                                          <p:attrName>ppt_x</p:attrName>
                                        </p:attrNameLst>
                                      </p:cBhvr>
                                      <p:tavLst>
                                        <p:tav tm="0">
                                          <p:val>
                                            <p:strVal val="0-#ppt_w/2"/>
                                          </p:val>
                                        </p:tav>
                                        <p:tav tm="100000">
                                          <p:val>
                                            <p:strVal val="#ppt_x"/>
                                          </p:val>
                                        </p:tav>
                                      </p:tavLst>
                                    </p:anim>
                                    <p:anim calcmode="lin" valueType="num">
                                      <p:cBhvr additive="base">
                                        <p:cTn id="14"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anim calcmode="lin" valueType="num">
                                      <p:cBhvr additive="base">
                                        <p:cTn id="19" dur="500" fill="hold"/>
                                        <p:tgtEl>
                                          <p:spTgt spid="27656"/>
                                        </p:tgtEl>
                                        <p:attrNameLst>
                                          <p:attrName>ppt_x</p:attrName>
                                        </p:attrNameLst>
                                      </p:cBhvr>
                                      <p:tavLst>
                                        <p:tav tm="0">
                                          <p:val>
                                            <p:strVal val="0-#ppt_w/2"/>
                                          </p:val>
                                        </p:tav>
                                        <p:tav tm="100000">
                                          <p:val>
                                            <p:strVal val="#ppt_x"/>
                                          </p:val>
                                        </p:tav>
                                      </p:tavLst>
                                    </p:anim>
                                    <p:anim calcmode="lin" valueType="num">
                                      <p:cBhvr additive="base">
                                        <p:cTn id="20"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62"/>
                                        </p:tgtEl>
                                        <p:attrNameLst>
                                          <p:attrName>style.visibility</p:attrName>
                                        </p:attrNameLst>
                                      </p:cBhvr>
                                      <p:to>
                                        <p:strVal val="visible"/>
                                      </p:to>
                                    </p:set>
                                    <p:anim calcmode="lin" valueType="num">
                                      <p:cBhvr additive="base">
                                        <p:cTn id="25" dur="500" fill="hold"/>
                                        <p:tgtEl>
                                          <p:spTgt spid="27662"/>
                                        </p:tgtEl>
                                        <p:attrNameLst>
                                          <p:attrName>ppt_x</p:attrName>
                                        </p:attrNameLst>
                                      </p:cBhvr>
                                      <p:tavLst>
                                        <p:tav tm="0">
                                          <p:val>
                                            <p:strVal val="0-#ppt_w/2"/>
                                          </p:val>
                                        </p:tav>
                                        <p:tav tm="100000">
                                          <p:val>
                                            <p:strVal val="#ppt_x"/>
                                          </p:val>
                                        </p:tav>
                                      </p:tavLst>
                                    </p:anim>
                                    <p:anim calcmode="lin" valueType="num">
                                      <p:cBhvr additive="base">
                                        <p:cTn id="26" dur="500" fill="hold"/>
                                        <p:tgtEl>
                                          <p:spTgt spid="276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3"/>
                                        </p:tgtEl>
                                        <p:attrNameLst>
                                          <p:attrName>style.visibility</p:attrName>
                                        </p:attrNameLst>
                                      </p:cBhvr>
                                      <p:to>
                                        <p:strVal val="visible"/>
                                      </p:to>
                                    </p:set>
                                    <p:anim calcmode="lin" valueType="num">
                                      <p:cBhvr additive="base">
                                        <p:cTn id="31" dur="500" fill="hold"/>
                                        <p:tgtEl>
                                          <p:spTgt spid="27663"/>
                                        </p:tgtEl>
                                        <p:attrNameLst>
                                          <p:attrName>ppt_x</p:attrName>
                                        </p:attrNameLst>
                                      </p:cBhvr>
                                      <p:tavLst>
                                        <p:tav tm="0">
                                          <p:val>
                                            <p:strVal val="0-#ppt_w/2"/>
                                          </p:val>
                                        </p:tav>
                                        <p:tav tm="100000">
                                          <p:val>
                                            <p:strVal val="#ppt_x"/>
                                          </p:val>
                                        </p:tav>
                                      </p:tavLst>
                                    </p:anim>
                                    <p:anim calcmode="lin" valueType="num">
                                      <p:cBhvr additive="base">
                                        <p:cTn id="32" dur="500" fill="hold"/>
                                        <p:tgtEl>
                                          <p:spTgt spid="2766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66"/>
                                        </p:tgtEl>
                                        <p:attrNameLst>
                                          <p:attrName>style.visibility</p:attrName>
                                        </p:attrNameLst>
                                      </p:cBhvr>
                                      <p:to>
                                        <p:strVal val="visible"/>
                                      </p:to>
                                    </p:set>
                                    <p:anim calcmode="lin" valueType="num">
                                      <p:cBhvr additive="base">
                                        <p:cTn id="37" dur="500" fill="hold"/>
                                        <p:tgtEl>
                                          <p:spTgt spid="27666"/>
                                        </p:tgtEl>
                                        <p:attrNameLst>
                                          <p:attrName>ppt_x</p:attrName>
                                        </p:attrNameLst>
                                      </p:cBhvr>
                                      <p:tavLst>
                                        <p:tav tm="0">
                                          <p:val>
                                            <p:strVal val="0-#ppt_w/2"/>
                                          </p:val>
                                        </p:tav>
                                        <p:tav tm="100000">
                                          <p:val>
                                            <p:strVal val="#ppt_x"/>
                                          </p:val>
                                        </p:tav>
                                      </p:tavLst>
                                    </p:anim>
                                    <p:anim calcmode="lin" valueType="num">
                                      <p:cBhvr additive="base">
                                        <p:cTn id="38"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67"/>
                                        </p:tgtEl>
                                        <p:attrNameLst>
                                          <p:attrName>style.visibility</p:attrName>
                                        </p:attrNameLst>
                                      </p:cBhvr>
                                      <p:to>
                                        <p:strVal val="visible"/>
                                      </p:to>
                                    </p:set>
                                    <p:anim calcmode="lin" valueType="num">
                                      <p:cBhvr additive="base">
                                        <p:cTn id="43" dur="500" fill="hold"/>
                                        <p:tgtEl>
                                          <p:spTgt spid="27667"/>
                                        </p:tgtEl>
                                        <p:attrNameLst>
                                          <p:attrName>ppt_x</p:attrName>
                                        </p:attrNameLst>
                                      </p:cBhvr>
                                      <p:tavLst>
                                        <p:tav tm="0">
                                          <p:val>
                                            <p:strVal val="0-#ppt_w/2"/>
                                          </p:val>
                                        </p:tav>
                                        <p:tav tm="100000">
                                          <p:val>
                                            <p:strVal val="#ppt_x"/>
                                          </p:val>
                                        </p:tav>
                                      </p:tavLst>
                                    </p:anim>
                                    <p:anim calcmode="lin" valueType="num">
                                      <p:cBhvr additive="base">
                                        <p:cTn id="44" dur="500" fill="hold"/>
                                        <p:tgtEl>
                                          <p:spTgt spid="2766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68"/>
                                        </p:tgtEl>
                                        <p:attrNameLst>
                                          <p:attrName>style.visibility</p:attrName>
                                        </p:attrNameLst>
                                      </p:cBhvr>
                                      <p:to>
                                        <p:strVal val="visible"/>
                                      </p:to>
                                    </p:set>
                                    <p:anim calcmode="lin" valueType="num">
                                      <p:cBhvr additive="base">
                                        <p:cTn id="49" dur="500" fill="hold"/>
                                        <p:tgtEl>
                                          <p:spTgt spid="27668"/>
                                        </p:tgtEl>
                                        <p:attrNameLst>
                                          <p:attrName>ppt_x</p:attrName>
                                        </p:attrNameLst>
                                      </p:cBhvr>
                                      <p:tavLst>
                                        <p:tav tm="0">
                                          <p:val>
                                            <p:strVal val="0-#ppt_w/2"/>
                                          </p:val>
                                        </p:tav>
                                        <p:tav tm="100000">
                                          <p:val>
                                            <p:strVal val="#ppt_x"/>
                                          </p:val>
                                        </p:tav>
                                      </p:tavLst>
                                    </p:anim>
                                    <p:anim calcmode="lin" valueType="num">
                                      <p:cBhvr additive="base">
                                        <p:cTn id="50" dur="500" fill="hold"/>
                                        <p:tgtEl>
                                          <p:spTgt spid="2766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69"/>
                                        </p:tgtEl>
                                        <p:attrNameLst>
                                          <p:attrName>style.visibility</p:attrName>
                                        </p:attrNameLst>
                                      </p:cBhvr>
                                      <p:to>
                                        <p:strVal val="visible"/>
                                      </p:to>
                                    </p:set>
                                    <p:anim calcmode="lin" valueType="num">
                                      <p:cBhvr additive="base">
                                        <p:cTn id="55" dur="500" fill="hold"/>
                                        <p:tgtEl>
                                          <p:spTgt spid="27669"/>
                                        </p:tgtEl>
                                        <p:attrNameLst>
                                          <p:attrName>ppt_x</p:attrName>
                                        </p:attrNameLst>
                                      </p:cBhvr>
                                      <p:tavLst>
                                        <p:tav tm="0">
                                          <p:val>
                                            <p:strVal val="0-#ppt_w/2"/>
                                          </p:val>
                                        </p:tav>
                                        <p:tav tm="100000">
                                          <p:val>
                                            <p:strVal val="#ppt_x"/>
                                          </p:val>
                                        </p:tav>
                                      </p:tavLst>
                                    </p:anim>
                                    <p:anim calcmode="lin" valueType="num">
                                      <p:cBhvr additive="base">
                                        <p:cTn id="56" dur="500" fill="hold"/>
                                        <p:tgtEl>
                                          <p:spTgt spid="27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autoUpdateAnimBg="0"/>
      <p:bldP spid="27656" grpId="0" animBg="1" autoUpdateAnimBg="0"/>
      <p:bldP spid="27662" grpId="0" animBg="1" autoUpdateAnimBg="0"/>
      <p:bldP spid="27663" grpId="0" animBg="1" autoUpdateAnimBg="0"/>
      <p:bldP spid="27665" grpId="0" animBg="1" autoUpdateAnimBg="0"/>
      <p:bldP spid="27666" grpId="0" autoUpdateAnimBg="0"/>
      <p:bldP spid="27667" grpId="0" autoUpdateAnimBg="0"/>
      <p:bldP spid="27668" grpId="0" autoUpdateAnimBg="0"/>
      <p:bldP spid="27669"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9750" y="260350"/>
            <a:ext cx="7772400" cy="577850"/>
          </a:xfrm>
        </p:spPr>
        <p:txBody>
          <a:bodyPr>
            <a:normAutofit fontScale="90000"/>
          </a:bodyPr>
          <a:lstStyle/>
          <a:p>
            <a:pPr algn="ctr" eaLnBrk="1" hangingPunct="1"/>
            <a:r>
              <a:rPr lang="es-MX" sz="3600" b="1" u="sng" dirty="0"/>
              <a:t>Interés Simple</a:t>
            </a:r>
          </a:p>
        </p:txBody>
      </p:sp>
      <p:sp>
        <p:nvSpPr>
          <p:cNvPr id="41987" name="Text Box 3"/>
          <p:cNvSpPr txBox="1">
            <a:spLocks noChangeArrowheads="1"/>
          </p:cNvSpPr>
          <p:nvPr/>
        </p:nvSpPr>
        <p:spPr bwMode="auto">
          <a:xfrm>
            <a:off x="685800" y="1219200"/>
            <a:ext cx="7704138" cy="366713"/>
          </a:xfrm>
          <a:prstGeom prst="rect">
            <a:avLst/>
          </a:prstGeom>
          <a:noFill/>
          <a:ln w="9525">
            <a:noFill/>
            <a:miter lim="800000"/>
            <a:headEnd/>
            <a:tailEnd/>
          </a:ln>
        </p:spPr>
        <p:txBody>
          <a:bodyPr>
            <a:spAutoFit/>
          </a:bodyPr>
          <a:lstStyle/>
          <a:p>
            <a:pPr algn="l">
              <a:spcBef>
                <a:spcPct val="50000"/>
              </a:spcBef>
            </a:pPr>
            <a:r>
              <a:rPr lang="es-MX" sz="1800" b="0">
                <a:latin typeface="Arial" pitchFamily="34" charset="0"/>
              </a:rPr>
              <a:t>El interés Simple posee las siguientes características :</a:t>
            </a:r>
          </a:p>
        </p:txBody>
      </p:sp>
      <p:sp>
        <p:nvSpPr>
          <p:cNvPr id="21510" name="AutoShape 6"/>
          <p:cNvSpPr>
            <a:spLocks noChangeArrowheads="1"/>
          </p:cNvSpPr>
          <p:nvPr/>
        </p:nvSpPr>
        <p:spPr bwMode="auto">
          <a:xfrm>
            <a:off x="762000" y="1991308"/>
            <a:ext cx="3233936" cy="10668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2800">
                <a:effectLst>
                  <a:outerShdw blurRad="38100" dist="38100" dir="2700000" algn="tl">
                    <a:srgbClr val="FFFFFF"/>
                  </a:outerShdw>
                </a:effectLst>
              </a:rPr>
              <a:t>A mayor</a:t>
            </a:r>
          </a:p>
          <a:p>
            <a:pPr>
              <a:defRPr/>
            </a:pPr>
            <a:r>
              <a:rPr lang="es-CL" sz="2800">
                <a:effectLst>
                  <a:outerShdw blurRad="38100" dist="38100" dir="2700000" algn="tl">
                    <a:srgbClr val="FFFFFF"/>
                  </a:outerShdw>
                </a:effectLst>
              </a:rPr>
              <a:t>C A P I T A L</a:t>
            </a:r>
            <a:endParaRPr lang="es-ES" sz="2800">
              <a:effectLst>
                <a:outerShdw blurRad="38100" dist="38100" dir="2700000" algn="tl">
                  <a:srgbClr val="FFFFFF"/>
                </a:outerShdw>
              </a:effectLst>
            </a:endParaRPr>
          </a:p>
        </p:txBody>
      </p:sp>
      <p:sp>
        <p:nvSpPr>
          <p:cNvPr id="21511" name="AutoShape 7"/>
          <p:cNvSpPr>
            <a:spLocks noChangeArrowheads="1"/>
          </p:cNvSpPr>
          <p:nvPr/>
        </p:nvSpPr>
        <p:spPr bwMode="auto">
          <a:xfrm>
            <a:off x="762000" y="3581400"/>
            <a:ext cx="3305944" cy="9906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2800" dirty="0">
                <a:effectLst>
                  <a:outerShdw blurRad="38100" dist="38100" dir="2700000" algn="tl">
                    <a:srgbClr val="FFFFFF"/>
                  </a:outerShdw>
                </a:effectLst>
              </a:rPr>
              <a:t>A mayor </a:t>
            </a:r>
          </a:p>
          <a:p>
            <a:pPr>
              <a:defRPr/>
            </a:pPr>
            <a:r>
              <a:rPr lang="es-CL" sz="2800" dirty="0">
                <a:effectLst>
                  <a:outerShdw blurRad="38100" dist="38100" dir="2700000" algn="tl">
                    <a:srgbClr val="FFFFFF"/>
                  </a:outerShdw>
                </a:effectLst>
              </a:rPr>
              <a:t>TASA DE INTERÉS</a:t>
            </a:r>
            <a:endParaRPr lang="es-ES" sz="2800" dirty="0">
              <a:effectLst>
                <a:outerShdw blurRad="38100" dist="38100" dir="2700000" algn="tl">
                  <a:srgbClr val="FFFFFF"/>
                </a:outerShdw>
              </a:effectLst>
            </a:endParaRPr>
          </a:p>
        </p:txBody>
      </p:sp>
      <p:sp>
        <p:nvSpPr>
          <p:cNvPr id="21512" name="AutoShape 8"/>
          <p:cNvSpPr>
            <a:spLocks noChangeArrowheads="1"/>
          </p:cNvSpPr>
          <p:nvPr/>
        </p:nvSpPr>
        <p:spPr bwMode="auto">
          <a:xfrm>
            <a:off x="762000" y="5029200"/>
            <a:ext cx="3305944" cy="10668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2800" dirty="0">
                <a:effectLst>
                  <a:outerShdw blurRad="38100" dist="38100" dir="2700000" algn="tl">
                    <a:srgbClr val="FFFFFF"/>
                  </a:outerShdw>
                </a:effectLst>
              </a:rPr>
              <a:t>A mayor</a:t>
            </a:r>
          </a:p>
          <a:p>
            <a:pPr>
              <a:defRPr/>
            </a:pPr>
            <a:r>
              <a:rPr lang="es-CL" sz="2800" dirty="0" err="1">
                <a:effectLst>
                  <a:outerShdw blurRad="38100" dist="38100" dir="2700000" algn="tl">
                    <a:srgbClr val="FFFFFF"/>
                  </a:outerShdw>
                </a:effectLst>
              </a:rPr>
              <a:t>N°</a:t>
            </a:r>
            <a:r>
              <a:rPr lang="es-CL" sz="2800" dirty="0">
                <a:effectLst>
                  <a:outerShdw blurRad="38100" dist="38100" dir="2700000" algn="tl">
                    <a:srgbClr val="FFFFFF"/>
                  </a:outerShdw>
                </a:effectLst>
              </a:rPr>
              <a:t> DE PERÍODOS</a:t>
            </a:r>
            <a:endParaRPr lang="es-ES" sz="2800" dirty="0">
              <a:effectLst>
                <a:outerShdw blurRad="38100" dist="38100" dir="2700000" algn="tl">
                  <a:srgbClr val="FFFFFF"/>
                </a:outerShdw>
              </a:effectLst>
            </a:endParaRPr>
          </a:p>
        </p:txBody>
      </p:sp>
      <p:sp>
        <p:nvSpPr>
          <p:cNvPr id="21513" name="AutoShape 9"/>
          <p:cNvSpPr>
            <a:spLocks noChangeArrowheads="1"/>
          </p:cNvSpPr>
          <p:nvPr/>
        </p:nvSpPr>
        <p:spPr bwMode="auto">
          <a:xfrm>
            <a:off x="4283968" y="2193947"/>
            <a:ext cx="14478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1514" name="AutoShape 10"/>
          <p:cNvSpPr>
            <a:spLocks noChangeArrowheads="1"/>
          </p:cNvSpPr>
          <p:nvPr/>
        </p:nvSpPr>
        <p:spPr bwMode="auto">
          <a:xfrm>
            <a:off x="4352158" y="3665537"/>
            <a:ext cx="14478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1515" name="AutoShape 11"/>
          <p:cNvSpPr>
            <a:spLocks noChangeArrowheads="1"/>
          </p:cNvSpPr>
          <p:nvPr/>
        </p:nvSpPr>
        <p:spPr bwMode="auto">
          <a:xfrm>
            <a:off x="4283968" y="5143500"/>
            <a:ext cx="14478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1516" name="Text Box 12"/>
          <p:cNvSpPr txBox="1">
            <a:spLocks noChangeArrowheads="1"/>
          </p:cNvSpPr>
          <p:nvPr/>
        </p:nvSpPr>
        <p:spPr bwMode="auto">
          <a:xfrm>
            <a:off x="5796136" y="2414609"/>
            <a:ext cx="2667000" cy="396875"/>
          </a:xfrm>
          <a:prstGeom prst="rect">
            <a:avLst/>
          </a:prstGeom>
          <a:noFill/>
          <a:ln w="9525">
            <a:noFill/>
            <a:miter lim="800000"/>
            <a:headEnd/>
            <a:tailEnd/>
          </a:ln>
          <a:effectLst/>
        </p:spPr>
        <p:txBody>
          <a:bodyPr>
            <a:spAutoFit/>
          </a:bodyPr>
          <a:lstStyle/>
          <a:p>
            <a:pPr>
              <a:spcBef>
                <a:spcPct val="50000"/>
              </a:spcBef>
              <a:defRPr/>
            </a:pPr>
            <a:r>
              <a:rPr lang="es-CL" sz="2000" dirty="0">
                <a:solidFill>
                  <a:srgbClr val="FF0000"/>
                </a:solidFill>
                <a:effectLst>
                  <a:outerShdw blurRad="38100" dist="38100" dir="2700000" algn="tl">
                    <a:srgbClr val="C0C0C0"/>
                  </a:outerShdw>
                </a:effectLst>
              </a:rPr>
              <a:t>Mayor INTERÉS</a:t>
            </a:r>
            <a:endParaRPr lang="es-ES" sz="2000" dirty="0">
              <a:solidFill>
                <a:srgbClr val="FF0000"/>
              </a:solidFill>
              <a:effectLst>
                <a:outerShdw blurRad="38100" dist="38100" dir="2700000" algn="tl">
                  <a:srgbClr val="C0C0C0"/>
                </a:outerShdw>
              </a:effectLst>
            </a:endParaRPr>
          </a:p>
        </p:txBody>
      </p:sp>
      <p:sp>
        <p:nvSpPr>
          <p:cNvPr id="21517" name="Text Box 13"/>
          <p:cNvSpPr txBox="1">
            <a:spLocks noChangeArrowheads="1"/>
          </p:cNvSpPr>
          <p:nvPr/>
        </p:nvSpPr>
        <p:spPr bwMode="auto">
          <a:xfrm>
            <a:off x="5940152" y="3886199"/>
            <a:ext cx="2667000" cy="396875"/>
          </a:xfrm>
          <a:prstGeom prst="rect">
            <a:avLst/>
          </a:prstGeom>
          <a:noFill/>
          <a:ln w="9525">
            <a:noFill/>
            <a:miter lim="800000"/>
            <a:headEnd/>
            <a:tailEnd/>
          </a:ln>
          <a:effectLst/>
        </p:spPr>
        <p:txBody>
          <a:bodyPr>
            <a:spAutoFit/>
          </a:bodyPr>
          <a:lstStyle/>
          <a:p>
            <a:pPr>
              <a:spcBef>
                <a:spcPct val="50000"/>
              </a:spcBef>
              <a:defRPr/>
            </a:pPr>
            <a:r>
              <a:rPr lang="es-CL" sz="2000" dirty="0">
                <a:effectLst>
                  <a:outerShdw blurRad="38100" dist="38100" dir="2700000" algn="tl">
                    <a:srgbClr val="C0C0C0"/>
                  </a:outerShdw>
                </a:effectLst>
              </a:rPr>
              <a:t>Mayor INTERÉS</a:t>
            </a:r>
            <a:endParaRPr lang="es-ES" sz="2000" dirty="0">
              <a:effectLst>
                <a:outerShdw blurRad="38100" dist="38100" dir="2700000" algn="tl">
                  <a:srgbClr val="C0C0C0"/>
                </a:outerShdw>
              </a:effectLst>
            </a:endParaRPr>
          </a:p>
        </p:txBody>
      </p:sp>
      <p:sp>
        <p:nvSpPr>
          <p:cNvPr id="21518" name="Text Box 14"/>
          <p:cNvSpPr txBox="1">
            <a:spLocks noChangeArrowheads="1"/>
          </p:cNvSpPr>
          <p:nvPr/>
        </p:nvSpPr>
        <p:spPr bwMode="auto">
          <a:xfrm>
            <a:off x="5947792" y="5354090"/>
            <a:ext cx="2667000" cy="396875"/>
          </a:xfrm>
          <a:prstGeom prst="rect">
            <a:avLst/>
          </a:prstGeom>
          <a:noFill/>
          <a:ln w="9525">
            <a:noFill/>
            <a:miter lim="800000"/>
            <a:headEnd/>
            <a:tailEnd/>
          </a:ln>
          <a:effectLst/>
        </p:spPr>
        <p:txBody>
          <a:bodyPr>
            <a:spAutoFit/>
          </a:bodyPr>
          <a:lstStyle/>
          <a:p>
            <a:pPr>
              <a:spcBef>
                <a:spcPct val="50000"/>
              </a:spcBef>
              <a:defRPr/>
            </a:pPr>
            <a:r>
              <a:rPr lang="es-CL" sz="2000" dirty="0">
                <a:solidFill>
                  <a:schemeClr val="accent2"/>
                </a:solidFill>
                <a:effectLst>
                  <a:outerShdw blurRad="38100" dist="38100" dir="2700000" algn="tl">
                    <a:srgbClr val="C0C0C0"/>
                  </a:outerShdw>
                </a:effectLst>
              </a:rPr>
              <a:t>Mayor INTERÉS</a:t>
            </a:r>
            <a:endParaRPr lang="es-ES" sz="2000"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30684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 calcmode="lin" valueType="num">
                                      <p:cBhvr additive="base">
                                        <p:cTn id="7" dur="500" fill="hold"/>
                                        <p:tgtEl>
                                          <p:spTgt spid="21516"/>
                                        </p:tgtEl>
                                        <p:attrNameLst>
                                          <p:attrName>ppt_x</p:attrName>
                                        </p:attrNameLst>
                                      </p:cBhvr>
                                      <p:tavLst>
                                        <p:tav tm="0">
                                          <p:val>
                                            <p:strVal val="0-#ppt_w/2"/>
                                          </p:val>
                                        </p:tav>
                                        <p:tav tm="100000">
                                          <p:val>
                                            <p:strVal val="#ppt_x"/>
                                          </p:val>
                                        </p:tav>
                                      </p:tavLst>
                                    </p:anim>
                                    <p:anim calcmode="lin" valueType="num">
                                      <p:cBhvr additive="base">
                                        <p:cTn id="8" dur="500" fill="hold"/>
                                        <p:tgtEl>
                                          <p:spTgt spid="215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7"/>
                                        </p:tgtEl>
                                        <p:attrNameLst>
                                          <p:attrName>style.visibility</p:attrName>
                                        </p:attrNameLst>
                                      </p:cBhvr>
                                      <p:to>
                                        <p:strVal val="visible"/>
                                      </p:to>
                                    </p:set>
                                    <p:anim calcmode="lin" valueType="num">
                                      <p:cBhvr additive="base">
                                        <p:cTn id="13" dur="500" fill="hold"/>
                                        <p:tgtEl>
                                          <p:spTgt spid="21517"/>
                                        </p:tgtEl>
                                        <p:attrNameLst>
                                          <p:attrName>ppt_x</p:attrName>
                                        </p:attrNameLst>
                                      </p:cBhvr>
                                      <p:tavLst>
                                        <p:tav tm="0">
                                          <p:val>
                                            <p:strVal val="0-#ppt_w/2"/>
                                          </p:val>
                                        </p:tav>
                                        <p:tav tm="100000">
                                          <p:val>
                                            <p:strVal val="#ppt_x"/>
                                          </p:val>
                                        </p:tav>
                                      </p:tavLst>
                                    </p:anim>
                                    <p:anim calcmode="lin" valueType="num">
                                      <p:cBhvr additive="base">
                                        <p:cTn id="14" dur="500" fill="hold"/>
                                        <p:tgtEl>
                                          <p:spTgt spid="215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8"/>
                                        </p:tgtEl>
                                        <p:attrNameLst>
                                          <p:attrName>style.visibility</p:attrName>
                                        </p:attrNameLst>
                                      </p:cBhvr>
                                      <p:to>
                                        <p:strVal val="visible"/>
                                      </p:to>
                                    </p:set>
                                    <p:anim calcmode="lin" valueType="num">
                                      <p:cBhvr additive="base">
                                        <p:cTn id="19" dur="500" fill="hold"/>
                                        <p:tgtEl>
                                          <p:spTgt spid="21518"/>
                                        </p:tgtEl>
                                        <p:attrNameLst>
                                          <p:attrName>ppt_x</p:attrName>
                                        </p:attrNameLst>
                                      </p:cBhvr>
                                      <p:tavLst>
                                        <p:tav tm="0">
                                          <p:val>
                                            <p:strVal val="0-#ppt_w/2"/>
                                          </p:val>
                                        </p:tav>
                                        <p:tav tm="100000">
                                          <p:val>
                                            <p:strVal val="#ppt_x"/>
                                          </p:val>
                                        </p:tav>
                                      </p:tavLst>
                                    </p:anim>
                                    <p:anim calcmode="lin" valueType="num">
                                      <p:cBhvr additive="base">
                                        <p:cTn id="20" dur="500" fill="hold"/>
                                        <p:tgtEl>
                                          <p:spTgt spid="215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utoUpdateAnimBg="0"/>
      <p:bldP spid="21517" grpId="0" autoUpdateAnimBg="0"/>
      <p:bldP spid="2151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684213" y="260350"/>
            <a:ext cx="7772400" cy="577850"/>
          </a:xfrm>
        </p:spPr>
        <p:txBody>
          <a:bodyPr>
            <a:normAutofit fontScale="90000"/>
          </a:bodyPr>
          <a:lstStyle/>
          <a:p>
            <a:pPr algn="ctr" eaLnBrk="1" hangingPunct="1"/>
            <a:r>
              <a:rPr lang="es-MX" sz="3600" b="1" u="sng" dirty="0"/>
              <a:t>Interés Simple</a:t>
            </a:r>
          </a:p>
        </p:txBody>
      </p:sp>
      <p:sp>
        <p:nvSpPr>
          <p:cNvPr id="12293" name="Text Box 3"/>
          <p:cNvSpPr txBox="1">
            <a:spLocks noChangeArrowheads="1"/>
          </p:cNvSpPr>
          <p:nvPr/>
        </p:nvSpPr>
        <p:spPr bwMode="auto">
          <a:xfrm>
            <a:off x="684213" y="981075"/>
            <a:ext cx="7200155" cy="1741488"/>
          </a:xfrm>
          <a:prstGeom prst="rect">
            <a:avLst/>
          </a:prstGeom>
          <a:noFill/>
          <a:ln w="9525">
            <a:noFill/>
            <a:miter lim="800000"/>
            <a:headEnd/>
            <a:tailEnd/>
          </a:ln>
        </p:spPr>
        <p:txBody>
          <a:bodyPr wrap="square">
            <a:spAutoFit/>
          </a:bodyPr>
          <a:lstStyle/>
          <a:p>
            <a:pPr algn="l">
              <a:spcBef>
                <a:spcPct val="50000"/>
              </a:spcBef>
            </a:pPr>
            <a:r>
              <a:rPr lang="es-MX" sz="1800" dirty="0">
                <a:solidFill>
                  <a:srgbClr val="3333FF"/>
                </a:solidFill>
                <a:latin typeface="Arial" pitchFamily="34" charset="0"/>
              </a:rPr>
              <a:t>Ejercicio 1 : </a:t>
            </a:r>
          </a:p>
          <a:p>
            <a:pPr algn="l">
              <a:spcBef>
                <a:spcPct val="50000"/>
              </a:spcBef>
            </a:pPr>
            <a:r>
              <a:rPr lang="es-MX" sz="1800" b="0" dirty="0">
                <a:latin typeface="Arial" pitchFamily="34" charset="0"/>
              </a:rPr>
              <a:t>Si depositas en una cuenta de ahorro $100.000 al 6% anual y mantienes este ahorro </a:t>
            </a:r>
            <a:r>
              <a:rPr lang="es-MX" sz="1800" b="0" dirty="0" err="1">
                <a:latin typeface="Arial" pitchFamily="34" charset="0"/>
              </a:rPr>
              <a:t>durantes</a:t>
            </a:r>
            <a:r>
              <a:rPr lang="es-MX" sz="1800" b="0" dirty="0">
                <a:latin typeface="Arial" pitchFamily="34" charset="0"/>
              </a:rPr>
              <a:t> 5 años...</a:t>
            </a:r>
          </a:p>
          <a:p>
            <a:pPr algn="l">
              <a:spcBef>
                <a:spcPct val="50000"/>
              </a:spcBef>
            </a:pPr>
            <a:r>
              <a:rPr lang="es-MX" sz="1800" b="0" dirty="0">
                <a:latin typeface="Arial" pitchFamily="34" charset="0"/>
              </a:rPr>
              <a:t>¿ Cuánto interés recibirás al final del quinto año, si el interés a recibir es de tipo “SIMPLE” ?</a:t>
            </a:r>
            <a:endParaRPr lang="es-MX" sz="1800" dirty="0">
              <a:latin typeface="Arial" pitchFamily="34" charset="0"/>
            </a:endParaRPr>
          </a:p>
        </p:txBody>
      </p:sp>
      <p:graphicFrame>
        <p:nvGraphicFramePr>
          <p:cNvPr id="28677" name="Object 5"/>
          <p:cNvGraphicFramePr>
            <a:graphicFrameLocks noGrp="1" noChangeAspect="1"/>
          </p:cNvGraphicFramePr>
          <p:nvPr>
            <p:ph type="subTitle" idx="1"/>
          </p:nvPr>
        </p:nvGraphicFramePr>
        <p:xfrm>
          <a:off x="762000" y="2819400"/>
          <a:ext cx="1828800" cy="3581400"/>
        </p:xfrm>
        <a:graphic>
          <a:graphicData uri="http://schemas.openxmlformats.org/presentationml/2006/ole">
            <mc:AlternateContent xmlns:mc="http://schemas.openxmlformats.org/markup-compatibility/2006">
              <mc:Choice xmlns:v="urn:schemas-microsoft-com:vml" Requires="v">
                <p:oleObj name="Imagen de mapa de bits" r:id="rId2" imgW="1419048" imgH="2534004" progId="PBrush">
                  <p:embed/>
                </p:oleObj>
              </mc:Choice>
              <mc:Fallback>
                <p:oleObj name="Imagen de mapa de bits" r:id="rId2" imgW="1419048" imgH="2534004" progId="PBrush">
                  <p:embed/>
                  <p:pic>
                    <p:nvPicPr>
                      <p:cNvPr id="286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8288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6"/>
          <p:cNvGraphicFramePr>
            <a:graphicFrameLocks noChangeAspect="1"/>
          </p:cNvGraphicFramePr>
          <p:nvPr/>
        </p:nvGraphicFramePr>
        <p:xfrm>
          <a:off x="304800" y="304800"/>
          <a:ext cx="495300" cy="409575"/>
        </p:xfrm>
        <a:graphic>
          <a:graphicData uri="http://schemas.openxmlformats.org/presentationml/2006/ole">
            <mc:AlternateContent xmlns:mc="http://schemas.openxmlformats.org/markup-compatibility/2006">
              <mc:Choice xmlns:v="urn:schemas-microsoft-com:vml" Requires="v">
                <p:oleObj name="Imagen de mapa de bits" r:id="rId4" imgW="495369" imgH="409632" progId="PBrush">
                  <p:embed/>
                </p:oleObj>
              </mc:Choice>
              <mc:Fallback>
                <p:oleObj name="Imagen de mapa de bits" r:id="rId4" imgW="495369" imgH="409632" progId="PBrush">
                  <p:embed/>
                  <p:pic>
                    <p:nvPicPr>
                      <p:cNvPr id="1229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495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AutoShape 7"/>
          <p:cNvSpPr>
            <a:spLocks noChangeArrowheads="1"/>
          </p:cNvSpPr>
          <p:nvPr/>
        </p:nvSpPr>
        <p:spPr bwMode="auto">
          <a:xfrm>
            <a:off x="2590800" y="31242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8680" name="AutoShape 8"/>
          <p:cNvSpPr>
            <a:spLocks noChangeArrowheads="1"/>
          </p:cNvSpPr>
          <p:nvPr/>
        </p:nvSpPr>
        <p:spPr bwMode="auto">
          <a:xfrm>
            <a:off x="2590800" y="43434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8681" name="AutoShape 9"/>
          <p:cNvSpPr>
            <a:spLocks noChangeArrowheads="1"/>
          </p:cNvSpPr>
          <p:nvPr/>
        </p:nvSpPr>
        <p:spPr bwMode="auto">
          <a:xfrm>
            <a:off x="2590800" y="55626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28683" name="AutoShape 11"/>
          <p:cNvSpPr>
            <a:spLocks noChangeArrowheads="1"/>
          </p:cNvSpPr>
          <p:nvPr/>
        </p:nvSpPr>
        <p:spPr bwMode="auto">
          <a:xfrm>
            <a:off x="3429000" y="2743200"/>
            <a:ext cx="3519264"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a:effectLst>
                  <a:outerShdw blurRad="38100" dist="38100" dir="2700000" algn="tl">
                    <a:srgbClr val="FFFFFF"/>
                  </a:outerShdw>
                </a:effectLst>
              </a:rPr>
              <a:t>Seleccionamos la fórmula :</a:t>
            </a:r>
          </a:p>
          <a:p>
            <a:pPr>
              <a:defRPr/>
            </a:pPr>
            <a:r>
              <a:rPr lang="es-CL" sz="1400">
                <a:effectLst>
                  <a:outerShdw blurRad="38100" dist="38100" dir="2700000" algn="tl">
                    <a:srgbClr val="FFFFFF"/>
                  </a:outerShdw>
                </a:effectLst>
              </a:rPr>
              <a:t> </a:t>
            </a:r>
          </a:p>
          <a:p>
            <a:pPr>
              <a:defRPr/>
            </a:pPr>
            <a:r>
              <a:rPr lang="es-CL" sz="2400">
                <a:solidFill>
                  <a:srgbClr val="FF0000"/>
                </a:solidFill>
                <a:effectLst>
                  <a:outerShdw blurRad="38100" dist="38100" dir="2700000" algn="tl">
                    <a:srgbClr val="000000"/>
                  </a:outerShdw>
                </a:effectLst>
              </a:rPr>
              <a:t>I = C x i x n</a:t>
            </a:r>
            <a:endParaRPr lang="es-ES" sz="2400">
              <a:solidFill>
                <a:srgbClr val="FF0000"/>
              </a:solidFill>
              <a:effectLst>
                <a:outerShdw blurRad="38100" dist="38100" dir="2700000" algn="tl">
                  <a:srgbClr val="000000"/>
                </a:outerShdw>
              </a:effectLst>
            </a:endParaRPr>
          </a:p>
        </p:txBody>
      </p:sp>
      <p:sp>
        <p:nvSpPr>
          <p:cNvPr id="28684" name="AutoShape 12"/>
          <p:cNvSpPr>
            <a:spLocks noChangeArrowheads="1"/>
          </p:cNvSpPr>
          <p:nvPr/>
        </p:nvSpPr>
        <p:spPr bwMode="auto">
          <a:xfrm>
            <a:off x="3429000" y="4038600"/>
            <a:ext cx="3519264"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dirty="0">
                <a:effectLst>
                  <a:outerShdw blurRad="38100" dist="38100" dir="2700000" algn="tl">
                    <a:srgbClr val="FFFFFF"/>
                  </a:outerShdw>
                </a:effectLst>
              </a:rPr>
              <a:t>Reemplazando los valores en la fórmula :</a:t>
            </a:r>
          </a:p>
          <a:p>
            <a:pPr>
              <a:defRPr/>
            </a:pPr>
            <a:endParaRPr lang="es-CL" sz="1400" dirty="0">
              <a:effectLst>
                <a:outerShdw blurRad="38100" dist="38100" dir="2700000" algn="tl">
                  <a:srgbClr val="FFFFFF"/>
                </a:outerShdw>
              </a:effectLst>
            </a:endParaRPr>
          </a:p>
          <a:p>
            <a:pPr>
              <a:defRPr/>
            </a:pPr>
            <a:r>
              <a:rPr lang="es-CL" sz="1400" dirty="0">
                <a:effectLst>
                  <a:outerShdw blurRad="38100" dist="38100" dir="2700000" algn="tl">
                    <a:srgbClr val="FFFFFF"/>
                  </a:outerShdw>
                </a:effectLst>
              </a:rPr>
              <a:t> </a:t>
            </a:r>
            <a:r>
              <a:rPr lang="es-CL" sz="2400" dirty="0">
                <a:solidFill>
                  <a:srgbClr val="FF0000"/>
                </a:solidFill>
                <a:effectLst>
                  <a:outerShdw blurRad="38100" dist="38100" dir="2700000" algn="tl">
                    <a:srgbClr val="000000"/>
                  </a:outerShdw>
                </a:effectLst>
              </a:rPr>
              <a:t>I = 100.000 x 0.06 x 5</a:t>
            </a:r>
            <a:endParaRPr lang="es-ES" sz="2400" dirty="0">
              <a:solidFill>
                <a:srgbClr val="FF0000"/>
              </a:solidFill>
              <a:effectLst>
                <a:outerShdw blurRad="38100" dist="38100" dir="2700000" algn="tl">
                  <a:srgbClr val="000000"/>
                </a:outerShdw>
              </a:effectLst>
            </a:endParaRPr>
          </a:p>
        </p:txBody>
      </p:sp>
      <p:sp>
        <p:nvSpPr>
          <p:cNvPr id="28685" name="AutoShape 13"/>
          <p:cNvSpPr>
            <a:spLocks noChangeArrowheads="1"/>
          </p:cNvSpPr>
          <p:nvPr/>
        </p:nvSpPr>
        <p:spPr bwMode="auto">
          <a:xfrm>
            <a:off x="3429000" y="5334000"/>
            <a:ext cx="3519264"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a:effectLst>
                  <a:outerShdw blurRad="38100" dist="38100" dir="2700000" algn="tl">
                    <a:srgbClr val="FFFFFF"/>
                  </a:outerShdw>
                </a:effectLst>
              </a:rPr>
              <a:t>Efectuando los cálculos se obtiene :</a:t>
            </a:r>
          </a:p>
          <a:p>
            <a:pPr>
              <a:defRPr/>
            </a:pPr>
            <a:endParaRPr lang="es-CL" sz="1400">
              <a:effectLst>
                <a:outerShdw blurRad="38100" dist="38100" dir="2700000" algn="tl">
                  <a:srgbClr val="FFFFFF"/>
                </a:outerShdw>
              </a:effectLst>
            </a:endParaRPr>
          </a:p>
          <a:p>
            <a:pPr>
              <a:defRPr/>
            </a:pPr>
            <a:r>
              <a:rPr lang="es-CL" sz="1400">
                <a:effectLst>
                  <a:outerShdw blurRad="38100" dist="38100" dir="2700000" algn="tl">
                    <a:srgbClr val="FFFFFF"/>
                  </a:outerShdw>
                </a:effectLst>
              </a:rPr>
              <a:t> </a:t>
            </a:r>
            <a:r>
              <a:rPr lang="es-CL" sz="2400">
                <a:solidFill>
                  <a:srgbClr val="FF0000"/>
                </a:solidFill>
                <a:effectLst>
                  <a:outerShdw blurRad="38100" dist="38100" dir="2700000" algn="tl">
                    <a:srgbClr val="000000"/>
                  </a:outerShdw>
                </a:effectLst>
              </a:rPr>
              <a:t>I = $ 30.000</a:t>
            </a:r>
            <a:endParaRPr lang="es-ES" sz="2400">
              <a:solidFill>
                <a:srgbClr val="FF0000"/>
              </a:solidFill>
              <a:effectLst>
                <a:outerShdw blurRad="38100" dist="38100" dir="2700000" algn="tl">
                  <a:srgbClr val="000000"/>
                </a:outerShdw>
              </a:effectLst>
            </a:endParaRPr>
          </a:p>
        </p:txBody>
      </p:sp>
      <p:sp>
        <p:nvSpPr>
          <p:cNvPr id="28687" name="AutoShape 15"/>
          <p:cNvSpPr>
            <a:spLocks noChangeArrowheads="1"/>
          </p:cNvSpPr>
          <p:nvPr/>
        </p:nvSpPr>
        <p:spPr bwMode="auto">
          <a:xfrm>
            <a:off x="684213" y="2695848"/>
            <a:ext cx="7003504" cy="2209800"/>
          </a:xfrm>
          <a:prstGeom prst="flowChartAlternateProcess">
            <a:avLst/>
          </a:prstGeom>
          <a:solidFill>
            <a:schemeClr val="accent1">
              <a:lumMod val="20000"/>
              <a:lumOff val="80000"/>
            </a:schemeClr>
          </a:solidFill>
          <a:ln w="9525">
            <a:solidFill>
              <a:schemeClr val="tx1"/>
            </a:solidFill>
            <a:miter lim="800000"/>
            <a:headEnd/>
            <a:tailEnd/>
          </a:ln>
        </p:spPr>
        <p:txBody>
          <a:bodyPr wrap="none" anchor="ctr"/>
          <a:lstStyle/>
          <a:p>
            <a:pPr algn="l"/>
            <a:r>
              <a:rPr lang="es-CL" sz="2000" dirty="0">
                <a:solidFill>
                  <a:srgbClr val="002060"/>
                </a:solidFill>
              </a:rPr>
              <a:t>Es necesario precisar que la tasa de interés (i) se expresa</a:t>
            </a:r>
          </a:p>
          <a:p>
            <a:pPr algn="l"/>
            <a:r>
              <a:rPr lang="es-CL" sz="2000" dirty="0">
                <a:solidFill>
                  <a:srgbClr val="002060"/>
                </a:solidFill>
              </a:rPr>
              <a:t>en porcentaje (%) y para usarla en una fórmula, es</a:t>
            </a:r>
          </a:p>
          <a:p>
            <a:pPr algn="l"/>
            <a:r>
              <a:rPr lang="es-CL" sz="2000" dirty="0">
                <a:solidFill>
                  <a:srgbClr val="002060"/>
                </a:solidFill>
              </a:rPr>
              <a:t>necesario expresarla en decimales.</a:t>
            </a:r>
          </a:p>
          <a:p>
            <a:pPr algn="l"/>
            <a:endParaRPr lang="es-CL" sz="2000" dirty="0">
              <a:solidFill>
                <a:srgbClr val="002060"/>
              </a:solidFill>
            </a:endParaRPr>
          </a:p>
          <a:p>
            <a:pPr algn="l"/>
            <a:r>
              <a:rPr lang="es-CL" sz="2000" dirty="0">
                <a:solidFill>
                  <a:srgbClr val="002060"/>
                </a:solidFill>
              </a:rPr>
              <a:t>Por Ejemplo :</a:t>
            </a:r>
          </a:p>
          <a:p>
            <a:pPr algn="l"/>
            <a:r>
              <a:rPr lang="es-CL" sz="2000" dirty="0">
                <a:solidFill>
                  <a:srgbClr val="002060"/>
                </a:solidFill>
              </a:rPr>
              <a:t>6% = 0,06 (6 Dividido por 100)</a:t>
            </a:r>
            <a:endParaRPr lang="es-ES" sz="2000" dirty="0">
              <a:solidFill>
                <a:srgbClr val="002060"/>
              </a:solidFill>
            </a:endParaRPr>
          </a:p>
        </p:txBody>
      </p:sp>
    </p:spTree>
    <p:extLst>
      <p:ext uri="{BB962C8B-B14F-4D97-AF65-F5344CB8AC3E}">
        <p14:creationId xmlns:p14="http://schemas.microsoft.com/office/powerpoint/2010/main" val="36768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0-#ppt_w/2"/>
                                          </p:val>
                                        </p:tav>
                                        <p:tav tm="100000">
                                          <p:val>
                                            <p:strVal val="#ppt_x"/>
                                          </p:val>
                                        </p:tav>
                                      </p:tavLst>
                                    </p:anim>
                                    <p:anim calcmode="lin" valueType="num">
                                      <p:cBhvr additive="base">
                                        <p:cTn id="8"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additive="base">
                                        <p:cTn id="13" dur="500" fill="hold"/>
                                        <p:tgtEl>
                                          <p:spTgt spid="28683"/>
                                        </p:tgtEl>
                                        <p:attrNameLst>
                                          <p:attrName>ppt_x</p:attrName>
                                        </p:attrNameLst>
                                      </p:cBhvr>
                                      <p:tavLst>
                                        <p:tav tm="0">
                                          <p:val>
                                            <p:strVal val="0-#ppt_w/2"/>
                                          </p:val>
                                        </p:tav>
                                        <p:tav tm="100000">
                                          <p:val>
                                            <p:strVal val="#ppt_x"/>
                                          </p:val>
                                        </p:tav>
                                      </p:tavLst>
                                    </p:anim>
                                    <p:anim calcmode="lin" valueType="num">
                                      <p:cBhvr additive="base">
                                        <p:cTn id="14"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84"/>
                                        </p:tgtEl>
                                        <p:attrNameLst>
                                          <p:attrName>style.visibility</p:attrName>
                                        </p:attrNameLst>
                                      </p:cBhvr>
                                      <p:to>
                                        <p:strVal val="visible"/>
                                      </p:to>
                                    </p:set>
                                    <p:anim calcmode="lin" valueType="num">
                                      <p:cBhvr additive="base">
                                        <p:cTn id="19" dur="500" fill="hold"/>
                                        <p:tgtEl>
                                          <p:spTgt spid="28684"/>
                                        </p:tgtEl>
                                        <p:attrNameLst>
                                          <p:attrName>ppt_x</p:attrName>
                                        </p:attrNameLst>
                                      </p:cBhvr>
                                      <p:tavLst>
                                        <p:tav tm="0">
                                          <p:val>
                                            <p:strVal val="0-#ppt_w/2"/>
                                          </p:val>
                                        </p:tav>
                                        <p:tav tm="100000">
                                          <p:val>
                                            <p:strVal val="#ppt_x"/>
                                          </p:val>
                                        </p:tav>
                                      </p:tavLst>
                                    </p:anim>
                                    <p:anim calcmode="lin" valueType="num">
                                      <p:cBhvr additive="base">
                                        <p:cTn id="20"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85"/>
                                        </p:tgtEl>
                                        <p:attrNameLst>
                                          <p:attrName>style.visibility</p:attrName>
                                        </p:attrNameLst>
                                      </p:cBhvr>
                                      <p:to>
                                        <p:strVal val="visible"/>
                                      </p:to>
                                    </p:set>
                                    <p:anim calcmode="lin" valueType="num">
                                      <p:cBhvr additive="base">
                                        <p:cTn id="25" dur="500" fill="hold"/>
                                        <p:tgtEl>
                                          <p:spTgt spid="28685"/>
                                        </p:tgtEl>
                                        <p:attrNameLst>
                                          <p:attrName>ppt_x</p:attrName>
                                        </p:attrNameLst>
                                      </p:cBhvr>
                                      <p:tavLst>
                                        <p:tav tm="0">
                                          <p:val>
                                            <p:strVal val="0-#ppt_w/2"/>
                                          </p:val>
                                        </p:tav>
                                        <p:tav tm="100000">
                                          <p:val>
                                            <p:strVal val="#ppt_x"/>
                                          </p:val>
                                        </p:tav>
                                      </p:tavLst>
                                    </p:anim>
                                    <p:anim calcmode="lin" valueType="num">
                                      <p:cBhvr additive="base">
                                        <p:cTn id="26"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87"/>
                                        </p:tgtEl>
                                        <p:attrNameLst>
                                          <p:attrName>style.visibility</p:attrName>
                                        </p:attrNameLst>
                                      </p:cBhvr>
                                      <p:to>
                                        <p:strVal val="visible"/>
                                      </p:to>
                                    </p:set>
                                    <p:anim calcmode="lin" valueType="num">
                                      <p:cBhvr additive="base">
                                        <p:cTn id="31" dur="500" fill="hold"/>
                                        <p:tgtEl>
                                          <p:spTgt spid="28687"/>
                                        </p:tgtEl>
                                        <p:attrNameLst>
                                          <p:attrName>ppt_x</p:attrName>
                                        </p:attrNameLst>
                                      </p:cBhvr>
                                      <p:tavLst>
                                        <p:tav tm="0">
                                          <p:val>
                                            <p:strVal val="0-#ppt_w/2"/>
                                          </p:val>
                                        </p:tav>
                                        <p:tav tm="100000">
                                          <p:val>
                                            <p:strVal val="#ppt_x"/>
                                          </p:val>
                                        </p:tav>
                                      </p:tavLst>
                                    </p:anim>
                                    <p:anim calcmode="lin" valueType="num">
                                      <p:cBhvr additive="base">
                                        <p:cTn id="32" dur="500" fill="hold"/>
                                        <p:tgtEl>
                                          <p:spTgt spid="286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autoUpdateAnimBg="0"/>
      <p:bldP spid="28684" grpId="0" animBg="1" autoUpdateAnimBg="0"/>
      <p:bldP spid="28685" grpId="0" animBg="1" autoUpdateAnimBg="0"/>
      <p:bldP spid="2868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6200"/>
            <a:ext cx="8229600" cy="1399032"/>
          </a:xfrm>
        </p:spPr>
        <p:txBody>
          <a:bodyPr>
            <a:normAutofit/>
          </a:bodyPr>
          <a:lstStyle/>
          <a:p>
            <a:r>
              <a:rPr lang="es-ES" sz="2400" b="1" dirty="0">
                <a:latin typeface="Arial" pitchFamily="34" charset="0"/>
                <a:cs typeface="Arial" pitchFamily="34" charset="0"/>
              </a:rPr>
              <a:t>Recursos </a:t>
            </a:r>
            <a:r>
              <a:rPr lang="es-ES" sz="2400" b="1" dirty="0" err="1">
                <a:latin typeface="Arial" pitchFamily="34" charset="0"/>
                <a:cs typeface="Arial" pitchFamily="34" charset="0"/>
              </a:rPr>
              <a:t>Mercadotecnicos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755576" y="2564904"/>
            <a:ext cx="6408712" cy="4525963"/>
          </a:xfrm>
        </p:spPr>
        <p:txBody>
          <a:bodyPr>
            <a:normAutofit/>
          </a:bodyPr>
          <a:lstStyle/>
          <a:p>
            <a:pPr marL="64008"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Constituyen los medios por los cuales las organizaciones, localizan entran en contacto e influyen en los clientes o usuarios. Promoción, publicidad, desarrollo de nuevos productos, fijación de precios, estudios de mercado, etc. </a:t>
            </a:r>
          </a:p>
        </p:txBody>
      </p:sp>
      <p:pic>
        <p:nvPicPr>
          <p:cNvPr id="14338" name="Picture 2" descr="https://encrypted-tbn3.gstatic.com/images?q=tbn:ANd9GcTqmlsAwd2RpnWFlofL_HLRwExjonb2Wcyg_LtLohPk6N1i7x9Dd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512" y="965037"/>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038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8" name="Rectangle 1026"/>
          <p:cNvSpPr>
            <a:spLocks noGrp="1" noChangeArrowheads="1"/>
          </p:cNvSpPr>
          <p:nvPr>
            <p:ph type="ctrTitle"/>
          </p:nvPr>
        </p:nvSpPr>
        <p:spPr>
          <a:xfrm>
            <a:off x="1219200" y="260350"/>
            <a:ext cx="7380288" cy="577850"/>
          </a:xfrm>
        </p:spPr>
        <p:txBody>
          <a:bodyPr>
            <a:normAutofit fontScale="90000"/>
          </a:bodyPr>
          <a:lstStyle/>
          <a:p>
            <a:pPr eaLnBrk="1" hangingPunct="1"/>
            <a:r>
              <a:rPr lang="es-MX" sz="3600" b="1" u="sng" dirty="0"/>
              <a:t>Interés Simple</a:t>
            </a:r>
          </a:p>
        </p:txBody>
      </p:sp>
      <p:sp>
        <p:nvSpPr>
          <p:cNvPr id="13319" name="Text Box 1027"/>
          <p:cNvSpPr txBox="1">
            <a:spLocks noChangeArrowheads="1"/>
          </p:cNvSpPr>
          <p:nvPr/>
        </p:nvSpPr>
        <p:spPr bwMode="auto">
          <a:xfrm>
            <a:off x="1219200" y="981075"/>
            <a:ext cx="6017096" cy="1477328"/>
          </a:xfrm>
          <a:prstGeom prst="rect">
            <a:avLst/>
          </a:prstGeom>
          <a:noFill/>
          <a:ln w="9525">
            <a:noFill/>
            <a:miter lim="800000"/>
            <a:headEnd/>
            <a:tailEnd/>
          </a:ln>
        </p:spPr>
        <p:txBody>
          <a:bodyPr wrap="square">
            <a:spAutoFit/>
          </a:bodyPr>
          <a:lstStyle/>
          <a:p>
            <a:pPr algn="l">
              <a:spcBef>
                <a:spcPct val="50000"/>
              </a:spcBef>
            </a:pPr>
            <a:r>
              <a:rPr lang="es-MX" sz="1800" dirty="0">
                <a:solidFill>
                  <a:schemeClr val="accent2"/>
                </a:solidFill>
                <a:latin typeface="Arial" pitchFamily="34" charset="0"/>
              </a:rPr>
              <a:t>A modo de práctica, resolvamos los siguientes ejercicios </a:t>
            </a:r>
          </a:p>
          <a:p>
            <a:pPr algn="l">
              <a:spcBef>
                <a:spcPct val="50000"/>
              </a:spcBef>
            </a:pPr>
            <a:r>
              <a:rPr lang="es-MX" sz="1800" b="0" dirty="0">
                <a:latin typeface="Arial" pitchFamily="34" charset="0"/>
              </a:rPr>
              <a:t>¿ Qué capital colocado al 24% anual producirá al cabo de 6 meses $ 24.000 de Interés ?</a:t>
            </a:r>
          </a:p>
          <a:p>
            <a:pPr algn="l">
              <a:spcBef>
                <a:spcPct val="50000"/>
              </a:spcBef>
            </a:pPr>
            <a:r>
              <a:rPr lang="es-MX" sz="1800" dirty="0">
                <a:latin typeface="Arial" pitchFamily="34" charset="0"/>
              </a:rPr>
              <a:t>¿ Qué fórmula usaras ?</a:t>
            </a:r>
          </a:p>
        </p:txBody>
      </p:sp>
      <p:graphicFrame>
        <p:nvGraphicFramePr>
          <p:cNvPr id="29701" name="Object 1029"/>
          <p:cNvGraphicFramePr>
            <a:graphicFrameLocks noGrp="1" noChangeAspect="1"/>
          </p:cNvGraphicFramePr>
          <p:nvPr>
            <p:ph type="subTitle" idx="1"/>
            <p:extLst>
              <p:ext uri="{D42A27DB-BD31-4B8C-83A1-F6EECF244321}">
                <p14:modId xmlns:p14="http://schemas.microsoft.com/office/powerpoint/2010/main" val="2853687363"/>
              </p:ext>
            </p:extLst>
          </p:nvPr>
        </p:nvGraphicFramePr>
        <p:xfrm>
          <a:off x="762000" y="2743200"/>
          <a:ext cx="6474296" cy="790575"/>
        </p:xfrm>
        <a:graphic>
          <a:graphicData uri="http://schemas.openxmlformats.org/presentationml/2006/ole">
            <mc:AlternateContent xmlns:mc="http://schemas.openxmlformats.org/markup-compatibility/2006">
              <mc:Choice xmlns:v="urn:schemas-microsoft-com:vml" Requires="v">
                <p:oleObj name="Imagen de mapa de bits" r:id="rId2" imgW="4780952" imgH="590476" progId="PBrush">
                  <p:embed/>
                </p:oleObj>
              </mc:Choice>
              <mc:Fallback>
                <p:oleObj name="Imagen de mapa de bits" r:id="rId2" imgW="4780952" imgH="590476" progId="PBrush">
                  <p:embed/>
                  <p:pic>
                    <p:nvPicPr>
                      <p:cNvPr id="29701" name="Object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6474296" cy="790575"/>
                      </a:xfrm>
                      <a:prstGeom prst="rect">
                        <a:avLst/>
                      </a:prstGeom>
                      <a:noFill/>
                    </p:spPr>
                  </p:pic>
                </p:oleObj>
              </mc:Fallback>
            </mc:AlternateContent>
          </a:graphicData>
        </a:graphic>
      </p:graphicFrame>
      <p:graphicFrame>
        <p:nvGraphicFramePr>
          <p:cNvPr id="13315" name="Object 1030"/>
          <p:cNvGraphicFramePr>
            <a:graphicFrameLocks noChangeAspect="1"/>
          </p:cNvGraphicFramePr>
          <p:nvPr/>
        </p:nvGraphicFramePr>
        <p:xfrm>
          <a:off x="228600" y="228600"/>
          <a:ext cx="466725" cy="419100"/>
        </p:xfrm>
        <a:graphic>
          <a:graphicData uri="http://schemas.openxmlformats.org/presentationml/2006/ole">
            <mc:AlternateContent xmlns:mc="http://schemas.openxmlformats.org/markup-compatibility/2006">
              <mc:Choice xmlns:v="urn:schemas-microsoft-com:vml" Requires="v">
                <p:oleObj name="Imagen de mapa de bits" r:id="rId4" imgW="466543" imgH="419048" progId="PBrush">
                  <p:embed/>
                </p:oleObj>
              </mc:Choice>
              <mc:Fallback>
                <p:oleObj name="Imagen de mapa de bits" r:id="rId4" imgW="466543" imgH="419048" progId="PBrush">
                  <p:embed/>
                  <p:pic>
                    <p:nvPicPr>
                      <p:cNvPr id="13315"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466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1031"/>
          <p:cNvGraphicFramePr>
            <a:graphicFrameLocks noChangeAspect="1"/>
          </p:cNvGraphicFramePr>
          <p:nvPr/>
        </p:nvGraphicFramePr>
        <p:xfrm>
          <a:off x="1219200" y="4724400"/>
          <a:ext cx="1590675" cy="542925"/>
        </p:xfrm>
        <a:graphic>
          <a:graphicData uri="http://schemas.openxmlformats.org/presentationml/2006/ole">
            <mc:AlternateContent xmlns:mc="http://schemas.openxmlformats.org/markup-compatibility/2006">
              <mc:Choice xmlns:v="urn:schemas-microsoft-com:vml" Requires="v">
                <p:oleObj name="Imagen de mapa de bits" r:id="rId6" imgW="1590897" imgH="542857" progId="PBrush">
                  <p:embed/>
                </p:oleObj>
              </mc:Choice>
              <mc:Fallback>
                <p:oleObj name="Imagen de mapa de bits" r:id="rId6" imgW="1590897" imgH="542857" progId="PBrush">
                  <p:embed/>
                  <p:pic>
                    <p:nvPicPr>
                      <p:cNvPr id="29703" name="Object 10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724400"/>
                        <a:ext cx="15906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1032"/>
          <p:cNvSpPr txBox="1">
            <a:spLocks noChangeArrowheads="1"/>
          </p:cNvSpPr>
          <p:nvPr/>
        </p:nvSpPr>
        <p:spPr bwMode="auto">
          <a:xfrm>
            <a:off x="914400" y="3886200"/>
            <a:ext cx="7162800" cy="519113"/>
          </a:xfrm>
          <a:prstGeom prst="rect">
            <a:avLst/>
          </a:prstGeom>
          <a:noFill/>
          <a:ln w="9525">
            <a:noFill/>
            <a:miter lim="800000"/>
            <a:headEnd/>
            <a:tailEnd/>
          </a:ln>
          <a:effectLst/>
        </p:spPr>
        <p:txBody>
          <a:bodyPr>
            <a:spAutoFit/>
          </a:bodyPr>
          <a:lstStyle/>
          <a:p>
            <a:pPr>
              <a:spcBef>
                <a:spcPct val="50000"/>
              </a:spcBef>
              <a:defRPr/>
            </a:pPr>
            <a:r>
              <a:rPr lang="es-CL" sz="2800">
                <a:effectLst>
                  <a:outerShdw blurRad="38100" dist="38100" dir="2700000" algn="tl">
                    <a:srgbClr val="C0C0C0"/>
                  </a:outerShdw>
                </a:effectLst>
              </a:rPr>
              <a:t>Verificando fórmula.....</a:t>
            </a:r>
            <a:endParaRPr lang="es-ES" sz="2800">
              <a:effectLst>
                <a:outerShdw blurRad="38100" dist="38100" dir="2700000" algn="tl">
                  <a:srgbClr val="C0C0C0"/>
                </a:outerShdw>
              </a:effectLst>
            </a:endParaRPr>
          </a:p>
        </p:txBody>
      </p:sp>
      <p:sp>
        <p:nvSpPr>
          <p:cNvPr id="29705" name="Text Box 1033"/>
          <p:cNvSpPr txBox="1">
            <a:spLocks noChangeArrowheads="1"/>
          </p:cNvSpPr>
          <p:nvPr/>
        </p:nvSpPr>
        <p:spPr bwMode="auto">
          <a:xfrm>
            <a:off x="838200" y="5562600"/>
            <a:ext cx="6038056" cy="584775"/>
          </a:xfrm>
          <a:prstGeom prst="rect">
            <a:avLst/>
          </a:prstGeom>
          <a:noFill/>
          <a:ln w="9525">
            <a:noFill/>
            <a:miter lim="800000"/>
            <a:headEnd/>
            <a:tailEnd/>
          </a:ln>
        </p:spPr>
        <p:txBody>
          <a:bodyPr wrap="square">
            <a:spAutoFit/>
          </a:bodyPr>
          <a:lstStyle/>
          <a:p>
            <a:pPr>
              <a:spcBef>
                <a:spcPct val="50000"/>
              </a:spcBef>
            </a:pPr>
            <a:r>
              <a:rPr lang="es-CL" sz="1600" dirty="0"/>
              <a:t>Correcto, en este caso la </a:t>
            </a:r>
            <a:r>
              <a:rPr lang="es-CL" sz="1600" dirty="0">
                <a:solidFill>
                  <a:srgbClr val="FF0000"/>
                </a:solidFill>
              </a:rPr>
              <a:t>incógnita es el Capital</a:t>
            </a:r>
            <a:r>
              <a:rPr lang="es-CL" sz="1600" dirty="0"/>
              <a:t>, al despejarla de la fórmula de Interés Simple obtenemos la fórmula seleccionada.</a:t>
            </a:r>
            <a:endParaRPr lang="es-ES" sz="1600" dirty="0"/>
          </a:p>
        </p:txBody>
      </p:sp>
      <p:graphicFrame>
        <p:nvGraphicFramePr>
          <p:cNvPr id="29706" name="Object 1034"/>
          <p:cNvGraphicFramePr>
            <a:graphicFrameLocks noChangeAspect="1"/>
          </p:cNvGraphicFramePr>
          <p:nvPr/>
        </p:nvGraphicFramePr>
        <p:xfrm>
          <a:off x="3200400" y="4724400"/>
          <a:ext cx="1514475" cy="600075"/>
        </p:xfrm>
        <a:graphic>
          <a:graphicData uri="http://schemas.openxmlformats.org/presentationml/2006/ole">
            <mc:AlternateContent xmlns:mc="http://schemas.openxmlformats.org/markup-compatibility/2006">
              <mc:Choice xmlns:v="urn:schemas-microsoft-com:vml" Requires="v">
                <p:oleObj name="Imagen de mapa de bits" r:id="rId8" imgW="1514686" imgH="600159" progId="PBrush">
                  <p:embed/>
                </p:oleObj>
              </mc:Choice>
              <mc:Fallback>
                <p:oleObj name="Imagen de mapa de bits" r:id="rId8" imgW="1514686" imgH="600159" progId="PBrush">
                  <p:embed/>
                  <p:pic>
                    <p:nvPicPr>
                      <p:cNvPr id="29706" name="Object 1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724400"/>
                        <a:ext cx="15144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8" name="AutoShape 1036"/>
          <p:cNvSpPr>
            <a:spLocks noChangeArrowheads="1"/>
          </p:cNvSpPr>
          <p:nvPr/>
        </p:nvSpPr>
        <p:spPr bwMode="auto">
          <a:xfrm>
            <a:off x="4953000" y="4648200"/>
            <a:ext cx="2715344" cy="685800"/>
          </a:xfrm>
          <a:prstGeom prst="flowChartAlternateProcess">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r>
              <a:rPr lang="es-CL" sz="1400" dirty="0">
                <a:effectLst>
                  <a:outerShdw blurRad="38100" dist="38100" dir="2700000" algn="tl">
                    <a:srgbClr val="FFFFFF"/>
                  </a:outerShdw>
                </a:effectLst>
              </a:rPr>
              <a:t>En este caso “n” = 6 meses o para</a:t>
            </a:r>
          </a:p>
          <a:p>
            <a:pPr>
              <a:defRPr/>
            </a:pPr>
            <a:r>
              <a:rPr lang="es-CL" sz="1400" dirty="0">
                <a:effectLst>
                  <a:outerShdw blurRad="38100" dist="38100" dir="2700000" algn="tl">
                    <a:srgbClr val="FFFFFF"/>
                  </a:outerShdw>
                </a:effectLst>
              </a:rPr>
              <a:t>“homogeneizar”, 0,5 años.</a:t>
            </a:r>
            <a:endParaRPr lang="es-ES" sz="1400" dirty="0">
              <a:effectLst>
                <a:outerShdw blurRad="38100" dist="38100" dir="2700000" algn="tl">
                  <a:srgbClr val="FFFFFF"/>
                </a:outerShdw>
              </a:effectLst>
            </a:endParaRPr>
          </a:p>
        </p:txBody>
      </p:sp>
      <p:sp>
        <p:nvSpPr>
          <p:cNvPr id="29709" name="AutoShape 1037"/>
          <p:cNvSpPr>
            <a:spLocks noChangeArrowheads="1"/>
          </p:cNvSpPr>
          <p:nvPr/>
        </p:nvSpPr>
        <p:spPr bwMode="auto">
          <a:xfrm>
            <a:off x="1219200" y="3762375"/>
            <a:ext cx="1993032" cy="1841004"/>
          </a:xfrm>
          <a:prstGeom prst="flowChartAlternateProcess">
            <a:avLst/>
          </a:prstGeom>
          <a:solidFill>
            <a:srgbClr val="FFFF00"/>
          </a:solidFill>
          <a:ln w="9525">
            <a:solidFill>
              <a:schemeClr val="tx1"/>
            </a:solidFill>
            <a:miter lim="800000"/>
            <a:headEnd/>
            <a:tailEnd/>
          </a:ln>
          <a:effectLst/>
        </p:spPr>
        <p:txBody>
          <a:bodyPr wrap="none" anchor="ctr"/>
          <a:lstStyle/>
          <a:p>
            <a:pPr>
              <a:defRPr/>
            </a:pPr>
            <a:r>
              <a:rPr lang="es-CL" dirty="0">
                <a:effectLst>
                  <a:outerShdw blurRad="38100" dist="38100" dir="2700000" algn="tl">
                    <a:srgbClr val="FFFFFF"/>
                  </a:outerShdw>
                </a:effectLst>
              </a:rPr>
              <a:t>$200.000 es el</a:t>
            </a:r>
          </a:p>
          <a:p>
            <a:pPr>
              <a:defRPr/>
            </a:pPr>
            <a:r>
              <a:rPr lang="es-CL" dirty="0">
                <a:effectLst>
                  <a:outerShdw blurRad="38100" dist="38100" dir="2700000" algn="tl">
                    <a:srgbClr val="FFFFFF"/>
                  </a:outerShdw>
                </a:effectLst>
              </a:rPr>
              <a:t>CAPITAL</a:t>
            </a:r>
            <a:endParaRPr lang="es-ES" dirty="0">
              <a:effectLst>
                <a:outerShdw blurRad="38100" dist="38100" dir="2700000" algn="tl">
                  <a:srgbClr val="FFFFFF"/>
                </a:outerShdw>
              </a:effectLst>
            </a:endParaRPr>
          </a:p>
        </p:txBody>
      </p:sp>
    </p:spTree>
    <p:extLst>
      <p:ext uri="{BB962C8B-B14F-4D97-AF65-F5344CB8AC3E}">
        <p14:creationId xmlns:p14="http://schemas.microsoft.com/office/powerpoint/2010/main" val="15298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9704"/>
                                        </p:tgtEl>
                                        <p:attrNameLst>
                                          <p:attrName>style.visibility</p:attrName>
                                        </p:attrNameLst>
                                      </p:cBhvr>
                                      <p:to>
                                        <p:strVal val="visible"/>
                                      </p:to>
                                    </p:set>
                                    <p:anim calcmode="lin" valueType="num">
                                      <p:cBhvr>
                                        <p:cTn id="13" dur="5000" fill="hold"/>
                                        <p:tgtEl>
                                          <p:spTgt spid="29704"/>
                                        </p:tgtEl>
                                        <p:attrNameLst>
                                          <p:attrName>ppt_w</p:attrName>
                                        </p:attrNameLst>
                                      </p:cBhvr>
                                      <p:tavLst>
                                        <p:tav tm="0" fmla="#ppt_w*sin(2.5*pi*$)">
                                          <p:val>
                                            <p:fltVal val="0"/>
                                          </p:val>
                                        </p:tav>
                                        <p:tav tm="100000">
                                          <p:val>
                                            <p:fltVal val="1"/>
                                          </p:val>
                                        </p:tav>
                                      </p:tavLst>
                                    </p:anim>
                                    <p:anim calcmode="lin" valueType="num">
                                      <p:cBhvr>
                                        <p:cTn id="14" dur="5000" fill="hold"/>
                                        <p:tgtEl>
                                          <p:spTgt spid="2970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additive="base">
                                        <p:cTn id="19" dur="500" fill="hold"/>
                                        <p:tgtEl>
                                          <p:spTgt spid="29703"/>
                                        </p:tgtEl>
                                        <p:attrNameLst>
                                          <p:attrName>ppt_x</p:attrName>
                                        </p:attrNameLst>
                                      </p:cBhvr>
                                      <p:tavLst>
                                        <p:tav tm="0">
                                          <p:val>
                                            <p:strVal val="0-#ppt_w/2"/>
                                          </p:val>
                                        </p:tav>
                                        <p:tav tm="100000">
                                          <p:val>
                                            <p:strVal val="#ppt_x"/>
                                          </p:val>
                                        </p:tav>
                                      </p:tavLst>
                                    </p:anim>
                                    <p:anim calcmode="lin" valueType="num">
                                      <p:cBhvr additive="base">
                                        <p:cTn id="20"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5"/>
                                        </p:tgtEl>
                                        <p:attrNameLst>
                                          <p:attrName>style.visibility</p:attrName>
                                        </p:attrNameLst>
                                      </p:cBhvr>
                                      <p:to>
                                        <p:strVal val="visible"/>
                                      </p:to>
                                    </p:set>
                                    <p:anim calcmode="lin" valueType="num">
                                      <p:cBhvr additive="base">
                                        <p:cTn id="25" dur="500" fill="hold"/>
                                        <p:tgtEl>
                                          <p:spTgt spid="29705"/>
                                        </p:tgtEl>
                                        <p:attrNameLst>
                                          <p:attrName>ppt_x</p:attrName>
                                        </p:attrNameLst>
                                      </p:cBhvr>
                                      <p:tavLst>
                                        <p:tav tm="0">
                                          <p:val>
                                            <p:strVal val="0-#ppt_w/2"/>
                                          </p:val>
                                        </p:tav>
                                        <p:tav tm="100000">
                                          <p:val>
                                            <p:strVal val="#ppt_x"/>
                                          </p:val>
                                        </p:tav>
                                      </p:tavLst>
                                    </p:anim>
                                    <p:anim calcmode="lin" valueType="num">
                                      <p:cBhvr additive="base">
                                        <p:cTn id="26" dur="500" fill="hold"/>
                                        <p:tgtEl>
                                          <p:spTgt spid="29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9706"/>
                                        </p:tgtEl>
                                        <p:attrNameLst>
                                          <p:attrName>style.visibility</p:attrName>
                                        </p:attrNameLst>
                                      </p:cBhvr>
                                      <p:to>
                                        <p:strVal val="visible"/>
                                      </p:to>
                                    </p:set>
                                    <p:anim calcmode="lin" valueType="num">
                                      <p:cBhvr additive="base">
                                        <p:cTn id="31" dur="500" fill="hold"/>
                                        <p:tgtEl>
                                          <p:spTgt spid="29706"/>
                                        </p:tgtEl>
                                        <p:attrNameLst>
                                          <p:attrName>ppt_x</p:attrName>
                                        </p:attrNameLst>
                                      </p:cBhvr>
                                      <p:tavLst>
                                        <p:tav tm="0">
                                          <p:val>
                                            <p:strVal val="0-#ppt_w/2"/>
                                          </p:val>
                                        </p:tav>
                                        <p:tav tm="100000">
                                          <p:val>
                                            <p:strVal val="#ppt_x"/>
                                          </p:val>
                                        </p:tav>
                                      </p:tavLst>
                                    </p:anim>
                                    <p:anim calcmode="lin" valueType="num">
                                      <p:cBhvr additive="base">
                                        <p:cTn id="32" dur="500" fill="hold"/>
                                        <p:tgtEl>
                                          <p:spTgt spid="297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08"/>
                                        </p:tgtEl>
                                        <p:attrNameLst>
                                          <p:attrName>style.visibility</p:attrName>
                                        </p:attrNameLst>
                                      </p:cBhvr>
                                      <p:to>
                                        <p:strVal val="visible"/>
                                      </p:to>
                                    </p:set>
                                    <p:anim calcmode="lin" valueType="num">
                                      <p:cBhvr additive="base">
                                        <p:cTn id="37" dur="500" fill="hold"/>
                                        <p:tgtEl>
                                          <p:spTgt spid="29708"/>
                                        </p:tgtEl>
                                        <p:attrNameLst>
                                          <p:attrName>ppt_x</p:attrName>
                                        </p:attrNameLst>
                                      </p:cBhvr>
                                      <p:tavLst>
                                        <p:tav tm="0">
                                          <p:val>
                                            <p:strVal val="0-#ppt_w/2"/>
                                          </p:val>
                                        </p:tav>
                                        <p:tav tm="100000">
                                          <p:val>
                                            <p:strVal val="#ppt_x"/>
                                          </p:val>
                                        </p:tav>
                                      </p:tavLst>
                                    </p:anim>
                                    <p:anim calcmode="lin" valueType="num">
                                      <p:cBhvr additive="base">
                                        <p:cTn id="38"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09"/>
                                        </p:tgtEl>
                                        <p:attrNameLst>
                                          <p:attrName>style.visibility</p:attrName>
                                        </p:attrNameLst>
                                      </p:cBhvr>
                                      <p:to>
                                        <p:strVal val="visible"/>
                                      </p:to>
                                    </p:set>
                                    <p:anim calcmode="lin" valueType="num">
                                      <p:cBhvr additive="base">
                                        <p:cTn id="43" dur="500" fill="hold"/>
                                        <p:tgtEl>
                                          <p:spTgt spid="29709"/>
                                        </p:tgtEl>
                                        <p:attrNameLst>
                                          <p:attrName>ppt_x</p:attrName>
                                        </p:attrNameLst>
                                      </p:cBhvr>
                                      <p:tavLst>
                                        <p:tav tm="0">
                                          <p:val>
                                            <p:strVal val="0-#ppt_w/2"/>
                                          </p:val>
                                        </p:tav>
                                        <p:tav tm="100000">
                                          <p:val>
                                            <p:strVal val="#ppt_x"/>
                                          </p:val>
                                        </p:tav>
                                      </p:tavLst>
                                    </p:anim>
                                    <p:anim calcmode="lin" valueType="num">
                                      <p:cBhvr additive="base">
                                        <p:cTn id="44" dur="500" fill="hold"/>
                                        <p:tgtEl>
                                          <p:spTgt spid="29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utoUpdateAnimBg="0"/>
      <p:bldP spid="29705" grpId="0" autoUpdateAnimBg="0"/>
      <p:bldP spid="29708" grpId="0" animBg="1" autoUpdateAnimBg="0"/>
      <p:bldP spid="29709"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827088" y="260350"/>
            <a:ext cx="7772400" cy="577850"/>
          </a:xfrm>
        </p:spPr>
        <p:txBody>
          <a:bodyPr>
            <a:normAutofit fontScale="90000"/>
          </a:bodyPr>
          <a:lstStyle/>
          <a:p>
            <a:pPr eaLnBrk="1" hangingPunct="1"/>
            <a:r>
              <a:rPr lang="es-MX" sz="3600" b="1" u="sng"/>
              <a:t>Interés Simple</a:t>
            </a:r>
          </a:p>
        </p:txBody>
      </p:sp>
      <p:sp>
        <p:nvSpPr>
          <p:cNvPr id="14341" name="Text Box 3"/>
          <p:cNvSpPr txBox="1">
            <a:spLocks noChangeArrowheads="1"/>
          </p:cNvSpPr>
          <p:nvPr/>
        </p:nvSpPr>
        <p:spPr bwMode="auto">
          <a:xfrm>
            <a:off x="684213" y="981075"/>
            <a:ext cx="7704137" cy="1741488"/>
          </a:xfrm>
          <a:prstGeom prst="rect">
            <a:avLst/>
          </a:prstGeom>
          <a:noFill/>
          <a:ln w="9525">
            <a:noFill/>
            <a:miter lim="800000"/>
            <a:headEnd/>
            <a:tailEnd/>
          </a:ln>
        </p:spPr>
        <p:txBody>
          <a:bodyPr>
            <a:spAutoFit/>
          </a:bodyPr>
          <a:lstStyle/>
          <a:p>
            <a:pPr algn="l">
              <a:spcBef>
                <a:spcPct val="50000"/>
              </a:spcBef>
            </a:pPr>
            <a:r>
              <a:rPr lang="es-MX" sz="1800">
                <a:solidFill>
                  <a:srgbClr val="3333FF"/>
                </a:solidFill>
                <a:latin typeface="Arial" pitchFamily="34" charset="0"/>
              </a:rPr>
              <a:t>Ejercicio 2 :</a:t>
            </a:r>
            <a:r>
              <a:rPr lang="es-MX" sz="1800">
                <a:latin typeface="Arial" pitchFamily="34" charset="0"/>
              </a:rPr>
              <a:t> </a:t>
            </a:r>
          </a:p>
          <a:p>
            <a:pPr algn="l">
              <a:spcBef>
                <a:spcPct val="50000"/>
              </a:spcBef>
            </a:pPr>
            <a:r>
              <a:rPr lang="es-MX" sz="1800" b="0">
                <a:latin typeface="Arial" pitchFamily="34" charset="0"/>
              </a:rPr>
              <a:t>Si depositas en una cuenta de ahorro $100.000 al 6% anual y mantienes este ahorro durantes 5 días...</a:t>
            </a:r>
          </a:p>
          <a:p>
            <a:pPr algn="l">
              <a:spcBef>
                <a:spcPct val="50000"/>
              </a:spcBef>
            </a:pPr>
            <a:r>
              <a:rPr lang="es-MX" sz="1800" b="0">
                <a:solidFill>
                  <a:srgbClr val="3333FF"/>
                </a:solidFill>
                <a:latin typeface="Arial" pitchFamily="34" charset="0"/>
              </a:rPr>
              <a:t>¿ Cuánto interés recibirás al final del quinto día, si el interés a recibir es de tipo “SIMPLE” ?</a:t>
            </a:r>
            <a:endParaRPr lang="es-MX" sz="1800">
              <a:solidFill>
                <a:srgbClr val="3333FF"/>
              </a:solidFill>
              <a:latin typeface="Arial" pitchFamily="34" charset="0"/>
            </a:endParaRPr>
          </a:p>
        </p:txBody>
      </p:sp>
      <p:graphicFrame>
        <p:nvGraphicFramePr>
          <p:cNvPr id="32772" name="Object 4"/>
          <p:cNvGraphicFramePr>
            <a:graphicFrameLocks noGrp="1" noChangeAspect="1"/>
          </p:cNvGraphicFramePr>
          <p:nvPr>
            <p:ph type="subTitle" idx="1"/>
          </p:nvPr>
        </p:nvGraphicFramePr>
        <p:xfrm>
          <a:off x="762000" y="2819400"/>
          <a:ext cx="1828800" cy="3581400"/>
        </p:xfrm>
        <a:graphic>
          <a:graphicData uri="http://schemas.openxmlformats.org/presentationml/2006/ole">
            <mc:AlternateContent xmlns:mc="http://schemas.openxmlformats.org/markup-compatibility/2006">
              <mc:Choice xmlns:v="urn:schemas-microsoft-com:vml" Requires="v">
                <p:oleObj name="Imagen de mapa de bits" r:id="rId2" imgW="1419048" imgH="2534004" progId="PBrush">
                  <p:embed/>
                </p:oleObj>
              </mc:Choice>
              <mc:Fallback>
                <p:oleObj name="Imagen de mapa de bits" r:id="rId2" imgW="1419048" imgH="2534004" progId="PBrush">
                  <p:embed/>
                  <p:pic>
                    <p:nvPicPr>
                      <p:cNvPr id="327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8288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nvGraphicFramePr>
        <p:xfrm>
          <a:off x="304800" y="304800"/>
          <a:ext cx="495300" cy="409575"/>
        </p:xfrm>
        <a:graphic>
          <a:graphicData uri="http://schemas.openxmlformats.org/presentationml/2006/ole">
            <mc:AlternateContent xmlns:mc="http://schemas.openxmlformats.org/markup-compatibility/2006">
              <mc:Choice xmlns:v="urn:schemas-microsoft-com:vml" Requires="v">
                <p:oleObj name="Imagen de mapa de bits" r:id="rId4" imgW="495369" imgH="409632" progId="PBrush">
                  <p:embed/>
                </p:oleObj>
              </mc:Choice>
              <mc:Fallback>
                <p:oleObj name="Imagen de mapa de bits" r:id="rId4" imgW="495369" imgH="409632" progId="PBrush">
                  <p:embed/>
                  <p:pic>
                    <p:nvPicPr>
                      <p:cNvPr id="1433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495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4" name="AutoShape 6"/>
          <p:cNvSpPr>
            <a:spLocks noChangeArrowheads="1"/>
          </p:cNvSpPr>
          <p:nvPr/>
        </p:nvSpPr>
        <p:spPr bwMode="auto">
          <a:xfrm>
            <a:off x="2590800" y="31242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32775" name="AutoShape 7"/>
          <p:cNvSpPr>
            <a:spLocks noChangeArrowheads="1"/>
          </p:cNvSpPr>
          <p:nvPr/>
        </p:nvSpPr>
        <p:spPr bwMode="auto">
          <a:xfrm>
            <a:off x="2590800" y="43434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32776" name="AutoShape 8"/>
          <p:cNvSpPr>
            <a:spLocks noChangeArrowheads="1"/>
          </p:cNvSpPr>
          <p:nvPr/>
        </p:nvSpPr>
        <p:spPr bwMode="auto">
          <a:xfrm>
            <a:off x="2590800" y="5562600"/>
            <a:ext cx="762000" cy="533400"/>
          </a:xfrm>
          <a:prstGeom prst="leftRight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pPr>
              <a:defRPr/>
            </a:pPr>
            <a:endParaRPr lang="es-MX">
              <a:effectLst>
                <a:outerShdw blurRad="38100" dist="38100" dir="2700000" algn="tl">
                  <a:srgbClr val="000000">
                    <a:alpha val="43137"/>
                  </a:srgbClr>
                </a:outerShdw>
              </a:effectLst>
            </a:endParaRPr>
          </a:p>
        </p:txBody>
      </p:sp>
      <p:sp>
        <p:nvSpPr>
          <p:cNvPr id="32777" name="AutoShape 9"/>
          <p:cNvSpPr>
            <a:spLocks noChangeArrowheads="1"/>
          </p:cNvSpPr>
          <p:nvPr/>
        </p:nvSpPr>
        <p:spPr bwMode="auto">
          <a:xfrm>
            <a:off x="3429001" y="2743200"/>
            <a:ext cx="3447256"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a:effectLst>
                  <a:outerShdw blurRad="38100" dist="38100" dir="2700000" algn="tl">
                    <a:srgbClr val="FFFFFF"/>
                  </a:outerShdw>
                </a:effectLst>
              </a:rPr>
              <a:t>Seleccionamos la fórmula :</a:t>
            </a:r>
          </a:p>
          <a:p>
            <a:pPr>
              <a:defRPr/>
            </a:pPr>
            <a:endParaRPr lang="es-CL" sz="1400">
              <a:effectLst>
                <a:outerShdw blurRad="38100" dist="38100" dir="2700000" algn="tl">
                  <a:srgbClr val="FFFFFF"/>
                </a:outerShdw>
              </a:effectLst>
            </a:endParaRPr>
          </a:p>
          <a:p>
            <a:pPr>
              <a:defRPr/>
            </a:pPr>
            <a:r>
              <a:rPr lang="es-CL" sz="1400">
                <a:effectLst>
                  <a:outerShdw blurRad="38100" dist="38100" dir="2700000" algn="tl">
                    <a:srgbClr val="FFFFFF"/>
                  </a:outerShdw>
                </a:effectLst>
              </a:rPr>
              <a:t> </a:t>
            </a:r>
            <a:r>
              <a:rPr lang="es-CL" sz="2400">
                <a:solidFill>
                  <a:srgbClr val="FF0000"/>
                </a:solidFill>
                <a:effectLst>
                  <a:outerShdw blurRad="38100" dist="38100" dir="2700000" algn="tl">
                    <a:srgbClr val="000000"/>
                  </a:outerShdw>
                </a:effectLst>
              </a:rPr>
              <a:t>I = C x i x n / 360</a:t>
            </a:r>
            <a:endParaRPr lang="es-ES" sz="2400">
              <a:solidFill>
                <a:srgbClr val="FF0000"/>
              </a:solidFill>
              <a:effectLst>
                <a:outerShdw blurRad="38100" dist="38100" dir="2700000" algn="tl">
                  <a:srgbClr val="000000"/>
                </a:outerShdw>
              </a:effectLst>
            </a:endParaRPr>
          </a:p>
        </p:txBody>
      </p:sp>
      <p:sp>
        <p:nvSpPr>
          <p:cNvPr id="32778" name="AutoShape 10"/>
          <p:cNvSpPr>
            <a:spLocks noChangeArrowheads="1"/>
          </p:cNvSpPr>
          <p:nvPr/>
        </p:nvSpPr>
        <p:spPr bwMode="auto">
          <a:xfrm>
            <a:off x="3429000" y="4038600"/>
            <a:ext cx="3663279"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a:effectLst>
                  <a:outerShdw blurRad="38100" dist="38100" dir="2700000" algn="tl">
                    <a:srgbClr val="FFFFFF"/>
                  </a:outerShdw>
                </a:effectLst>
              </a:rPr>
              <a:t>Reemplazando los valores en la fórmula :</a:t>
            </a:r>
          </a:p>
          <a:p>
            <a:pPr>
              <a:defRPr/>
            </a:pPr>
            <a:endParaRPr lang="es-CL" sz="1400">
              <a:effectLst>
                <a:outerShdw blurRad="38100" dist="38100" dir="2700000" algn="tl">
                  <a:srgbClr val="FFFFFF"/>
                </a:outerShdw>
              </a:effectLst>
            </a:endParaRPr>
          </a:p>
          <a:p>
            <a:pPr>
              <a:defRPr/>
            </a:pPr>
            <a:r>
              <a:rPr lang="es-CL" sz="1400">
                <a:effectLst>
                  <a:outerShdw blurRad="38100" dist="38100" dir="2700000" algn="tl">
                    <a:srgbClr val="FFFFFF"/>
                  </a:outerShdw>
                </a:effectLst>
              </a:rPr>
              <a:t> </a:t>
            </a:r>
            <a:r>
              <a:rPr lang="es-CL" sz="2400">
                <a:solidFill>
                  <a:srgbClr val="FF0000"/>
                </a:solidFill>
                <a:effectLst>
                  <a:outerShdw blurRad="38100" dist="38100" dir="2700000" algn="tl">
                    <a:srgbClr val="000000"/>
                  </a:outerShdw>
                </a:effectLst>
              </a:rPr>
              <a:t>I = 100.000 x 0.06 x 5 / 360</a:t>
            </a:r>
            <a:endParaRPr lang="es-ES" sz="2400">
              <a:solidFill>
                <a:srgbClr val="FF0000"/>
              </a:solidFill>
              <a:effectLst>
                <a:outerShdw blurRad="38100" dist="38100" dir="2700000" algn="tl">
                  <a:srgbClr val="000000"/>
                </a:outerShdw>
              </a:effectLst>
            </a:endParaRPr>
          </a:p>
        </p:txBody>
      </p:sp>
      <p:sp>
        <p:nvSpPr>
          <p:cNvPr id="32779" name="AutoShape 11"/>
          <p:cNvSpPr>
            <a:spLocks noChangeArrowheads="1"/>
          </p:cNvSpPr>
          <p:nvPr/>
        </p:nvSpPr>
        <p:spPr bwMode="auto">
          <a:xfrm>
            <a:off x="3429001" y="5334000"/>
            <a:ext cx="3591272" cy="1219200"/>
          </a:xfrm>
          <a:prstGeom prst="flowChartAlternateProcess">
            <a:avLst/>
          </a:prstGeom>
          <a:solidFill>
            <a:schemeClr val="accent1"/>
          </a:solidFill>
          <a:ln w="9525">
            <a:solidFill>
              <a:schemeClr val="tx1"/>
            </a:solidFill>
            <a:miter lim="800000"/>
            <a:headEnd/>
            <a:tailEnd/>
          </a:ln>
          <a:effectLst/>
        </p:spPr>
        <p:txBody>
          <a:bodyPr wrap="none" anchor="ctr"/>
          <a:lstStyle/>
          <a:p>
            <a:pPr>
              <a:defRPr/>
            </a:pPr>
            <a:r>
              <a:rPr lang="es-CL" sz="1400">
                <a:effectLst>
                  <a:outerShdw blurRad="38100" dist="38100" dir="2700000" algn="tl">
                    <a:srgbClr val="FFFFFF"/>
                  </a:outerShdw>
                </a:effectLst>
              </a:rPr>
              <a:t>Efectuando los cálculos se obtiene :</a:t>
            </a:r>
          </a:p>
          <a:p>
            <a:pPr>
              <a:defRPr/>
            </a:pPr>
            <a:endParaRPr lang="es-CL" sz="1400">
              <a:effectLst>
                <a:outerShdw blurRad="38100" dist="38100" dir="2700000" algn="tl">
                  <a:srgbClr val="FFFFFF"/>
                </a:outerShdw>
              </a:effectLst>
            </a:endParaRPr>
          </a:p>
          <a:p>
            <a:pPr>
              <a:defRPr/>
            </a:pPr>
            <a:r>
              <a:rPr lang="es-CL" sz="1400">
                <a:effectLst>
                  <a:outerShdw blurRad="38100" dist="38100" dir="2700000" algn="tl">
                    <a:srgbClr val="FFFFFF"/>
                  </a:outerShdw>
                </a:effectLst>
              </a:rPr>
              <a:t> </a:t>
            </a:r>
            <a:r>
              <a:rPr lang="es-CL" sz="2400">
                <a:solidFill>
                  <a:srgbClr val="FF0000"/>
                </a:solidFill>
                <a:effectLst>
                  <a:outerShdw blurRad="38100" dist="38100" dir="2700000" algn="tl">
                    <a:srgbClr val="000000"/>
                  </a:outerShdw>
                </a:effectLst>
              </a:rPr>
              <a:t>I = $ 83,3</a:t>
            </a:r>
            <a:endParaRPr lang="es-ES" sz="2400">
              <a:solidFill>
                <a:srgbClr val="FF0000"/>
              </a:solidFill>
              <a:effectLst>
                <a:outerShdw blurRad="38100" dist="38100" dir="2700000" algn="tl">
                  <a:srgbClr val="000000"/>
                </a:outerShdw>
              </a:effectLst>
            </a:endParaRPr>
          </a:p>
        </p:txBody>
      </p:sp>
      <p:sp>
        <p:nvSpPr>
          <p:cNvPr id="32781" name="Oval 13"/>
          <p:cNvSpPr>
            <a:spLocks noChangeArrowheads="1"/>
          </p:cNvSpPr>
          <p:nvPr/>
        </p:nvSpPr>
        <p:spPr bwMode="auto">
          <a:xfrm>
            <a:off x="1547664" y="2722563"/>
            <a:ext cx="4464966" cy="3251200"/>
          </a:xfrm>
          <a:prstGeom prst="ellipse">
            <a:avLst/>
          </a:prstGeom>
          <a:solidFill>
            <a:srgbClr val="FFFF00"/>
          </a:solidFill>
          <a:ln w="9525">
            <a:solidFill>
              <a:schemeClr val="tx1"/>
            </a:solidFill>
            <a:round/>
            <a:headEnd/>
            <a:tailEnd/>
          </a:ln>
          <a:effectLst/>
        </p:spPr>
        <p:txBody>
          <a:bodyPr wrap="none" anchor="ctr"/>
          <a:lstStyle/>
          <a:p>
            <a:pPr>
              <a:defRPr/>
            </a:pPr>
            <a:r>
              <a:rPr lang="es-MX" sz="1800" dirty="0">
                <a:effectLst>
                  <a:outerShdw blurRad="38100" dist="38100" dir="2700000" algn="tl">
                    <a:srgbClr val="FFFFFF"/>
                  </a:outerShdw>
                </a:effectLst>
              </a:rPr>
              <a:t>El interés que obtendría usted es de</a:t>
            </a:r>
          </a:p>
          <a:p>
            <a:pPr>
              <a:defRPr/>
            </a:pPr>
            <a:r>
              <a:rPr lang="es-MX" sz="2800" dirty="0">
                <a:effectLst>
                  <a:outerShdw blurRad="38100" dist="38100" dir="2700000" algn="tl">
                    <a:srgbClr val="FFFFFF"/>
                  </a:outerShdw>
                </a:effectLst>
              </a:rPr>
              <a:t>$83</a:t>
            </a:r>
          </a:p>
        </p:txBody>
      </p:sp>
    </p:spTree>
    <p:extLst>
      <p:ext uri="{BB962C8B-B14F-4D97-AF65-F5344CB8AC3E}">
        <p14:creationId xmlns:p14="http://schemas.microsoft.com/office/powerpoint/2010/main" val="28166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0-#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7"/>
                                        </p:tgtEl>
                                        <p:attrNameLst>
                                          <p:attrName>style.visibility</p:attrName>
                                        </p:attrNameLst>
                                      </p:cBhvr>
                                      <p:to>
                                        <p:strVal val="visible"/>
                                      </p:to>
                                    </p:set>
                                    <p:anim calcmode="lin" valueType="num">
                                      <p:cBhvr additive="base">
                                        <p:cTn id="13" dur="500" fill="hold"/>
                                        <p:tgtEl>
                                          <p:spTgt spid="32777"/>
                                        </p:tgtEl>
                                        <p:attrNameLst>
                                          <p:attrName>ppt_x</p:attrName>
                                        </p:attrNameLst>
                                      </p:cBhvr>
                                      <p:tavLst>
                                        <p:tav tm="0">
                                          <p:val>
                                            <p:strVal val="0-#ppt_w/2"/>
                                          </p:val>
                                        </p:tav>
                                        <p:tav tm="100000">
                                          <p:val>
                                            <p:strVal val="#ppt_x"/>
                                          </p:val>
                                        </p:tav>
                                      </p:tavLst>
                                    </p:anim>
                                    <p:anim calcmode="lin" valueType="num">
                                      <p:cBhvr additive="base">
                                        <p:cTn id="14"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8"/>
                                        </p:tgtEl>
                                        <p:attrNameLst>
                                          <p:attrName>style.visibility</p:attrName>
                                        </p:attrNameLst>
                                      </p:cBhvr>
                                      <p:to>
                                        <p:strVal val="visible"/>
                                      </p:to>
                                    </p:set>
                                    <p:anim calcmode="lin" valueType="num">
                                      <p:cBhvr additive="base">
                                        <p:cTn id="19" dur="500" fill="hold"/>
                                        <p:tgtEl>
                                          <p:spTgt spid="32778"/>
                                        </p:tgtEl>
                                        <p:attrNameLst>
                                          <p:attrName>ppt_x</p:attrName>
                                        </p:attrNameLst>
                                      </p:cBhvr>
                                      <p:tavLst>
                                        <p:tav tm="0">
                                          <p:val>
                                            <p:strVal val="0-#ppt_w/2"/>
                                          </p:val>
                                        </p:tav>
                                        <p:tav tm="100000">
                                          <p:val>
                                            <p:strVal val="#ppt_x"/>
                                          </p:val>
                                        </p:tav>
                                      </p:tavLst>
                                    </p:anim>
                                    <p:anim calcmode="lin" valueType="num">
                                      <p:cBhvr additive="base">
                                        <p:cTn id="20"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9"/>
                                        </p:tgtEl>
                                        <p:attrNameLst>
                                          <p:attrName>style.visibility</p:attrName>
                                        </p:attrNameLst>
                                      </p:cBhvr>
                                      <p:to>
                                        <p:strVal val="visible"/>
                                      </p:to>
                                    </p:set>
                                    <p:anim calcmode="lin" valueType="num">
                                      <p:cBhvr additive="base">
                                        <p:cTn id="25" dur="500" fill="hold"/>
                                        <p:tgtEl>
                                          <p:spTgt spid="32779"/>
                                        </p:tgtEl>
                                        <p:attrNameLst>
                                          <p:attrName>ppt_x</p:attrName>
                                        </p:attrNameLst>
                                      </p:cBhvr>
                                      <p:tavLst>
                                        <p:tav tm="0">
                                          <p:val>
                                            <p:strVal val="0-#ppt_w/2"/>
                                          </p:val>
                                        </p:tav>
                                        <p:tav tm="100000">
                                          <p:val>
                                            <p:strVal val="#ppt_x"/>
                                          </p:val>
                                        </p:tav>
                                      </p:tavLst>
                                    </p:anim>
                                    <p:anim calcmode="lin" valueType="num">
                                      <p:cBhvr additive="base">
                                        <p:cTn id="26" dur="500" fill="hold"/>
                                        <p:tgtEl>
                                          <p:spTgt spid="327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autoUpdateAnimBg="0"/>
      <p:bldP spid="32778" grpId="0" animBg="1" autoUpdateAnimBg="0"/>
      <p:bldP spid="32779" grpId="0" animBg="1" autoUpdateAnimBg="0"/>
      <p:bldP spid="3278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11188" y="188913"/>
            <a:ext cx="7772400" cy="577850"/>
          </a:xfrm>
        </p:spPr>
        <p:txBody>
          <a:bodyPr>
            <a:normAutofit fontScale="90000"/>
          </a:bodyPr>
          <a:lstStyle/>
          <a:p>
            <a:pPr algn="ctr" eaLnBrk="1" hangingPunct="1"/>
            <a:r>
              <a:rPr lang="es-MX" sz="3600" b="1" u="sng" dirty="0"/>
              <a:t>Interés Simple</a:t>
            </a:r>
          </a:p>
        </p:txBody>
      </p:sp>
      <p:sp>
        <p:nvSpPr>
          <p:cNvPr id="8196" name="AutoShape 4"/>
          <p:cNvSpPr>
            <a:spLocks noChangeArrowheads="1"/>
          </p:cNvSpPr>
          <p:nvPr/>
        </p:nvSpPr>
        <p:spPr bwMode="auto">
          <a:xfrm>
            <a:off x="1187624" y="1268760"/>
            <a:ext cx="5832003" cy="2808089"/>
          </a:xfrm>
          <a:prstGeom prst="roundRect">
            <a:avLst>
              <a:gd name="adj" fmla="val 16667"/>
            </a:avLst>
          </a:prstGeom>
          <a:solidFill>
            <a:schemeClr val="folHlink"/>
          </a:solidFill>
          <a:ln w="9525">
            <a:solidFill>
              <a:schemeClr val="tx1"/>
            </a:solidFill>
            <a:round/>
            <a:headEnd/>
            <a:tailEnd/>
          </a:ln>
          <a:effectLst/>
        </p:spPr>
        <p:txBody>
          <a:bodyPr wrap="none" anchor="ctr"/>
          <a:lstStyle/>
          <a:p>
            <a:pPr>
              <a:defRPr/>
            </a:pPr>
            <a:r>
              <a:rPr lang="es-MX" sz="2400" dirty="0">
                <a:solidFill>
                  <a:srgbClr val="FF0000"/>
                </a:solidFill>
                <a:effectLst>
                  <a:outerShdw blurRad="38100" dist="38100" dir="2700000" algn="tl">
                    <a:srgbClr val="000000"/>
                  </a:outerShdw>
                </a:effectLst>
              </a:rPr>
              <a:t>Los ejemplos y actividades que verás, se</a:t>
            </a:r>
          </a:p>
          <a:p>
            <a:pPr>
              <a:defRPr/>
            </a:pPr>
            <a:r>
              <a:rPr lang="es-MX" sz="2400" dirty="0">
                <a:solidFill>
                  <a:srgbClr val="FF0000"/>
                </a:solidFill>
                <a:effectLst>
                  <a:outerShdw blurRad="38100" dist="38100" dir="2700000" algn="tl">
                    <a:srgbClr val="000000"/>
                  </a:outerShdw>
                </a:effectLst>
              </a:rPr>
              <a:t>basan en el llamado tiempo ajustado, o</a:t>
            </a:r>
          </a:p>
          <a:p>
            <a:pPr>
              <a:defRPr/>
            </a:pPr>
            <a:r>
              <a:rPr lang="es-MX" sz="2400" dirty="0">
                <a:solidFill>
                  <a:srgbClr val="FF0000"/>
                </a:solidFill>
                <a:effectLst>
                  <a:outerShdw blurRad="38100" dist="38100" dir="2700000" algn="tl">
                    <a:srgbClr val="000000"/>
                  </a:outerShdw>
                </a:effectLst>
              </a:rPr>
              <a:t>Tiempo comercial, que considera cada mes</a:t>
            </a:r>
          </a:p>
          <a:p>
            <a:pPr>
              <a:defRPr/>
            </a:pPr>
            <a:r>
              <a:rPr lang="es-MX" sz="2400" dirty="0">
                <a:solidFill>
                  <a:srgbClr val="FF0000"/>
                </a:solidFill>
                <a:effectLst>
                  <a:outerShdw blurRad="38100" dist="38100" dir="2700000" algn="tl">
                    <a:srgbClr val="000000"/>
                  </a:outerShdw>
                </a:effectLst>
              </a:rPr>
              <a:t>como de 30 días. El denominado tiempo real</a:t>
            </a:r>
          </a:p>
          <a:p>
            <a:pPr>
              <a:defRPr/>
            </a:pPr>
            <a:r>
              <a:rPr lang="es-MX" sz="2400" dirty="0">
                <a:solidFill>
                  <a:srgbClr val="FF0000"/>
                </a:solidFill>
                <a:effectLst>
                  <a:outerShdw blurRad="38100" dist="38100" dir="2700000" algn="tl">
                    <a:srgbClr val="000000"/>
                  </a:outerShdw>
                </a:effectLst>
              </a:rPr>
              <a:t>que tiene meses de entre 28 y 31 días, no se</a:t>
            </a:r>
          </a:p>
          <a:p>
            <a:pPr>
              <a:defRPr/>
            </a:pPr>
            <a:r>
              <a:rPr lang="es-MX" sz="2400" dirty="0">
                <a:solidFill>
                  <a:srgbClr val="FF0000"/>
                </a:solidFill>
                <a:effectLst>
                  <a:outerShdw blurRad="38100" dist="38100" dir="2700000" algn="tl">
                    <a:srgbClr val="000000"/>
                  </a:outerShdw>
                </a:effectLst>
              </a:rPr>
              <a:t>usará por razones prácticas.</a:t>
            </a:r>
          </a:p>
        </p:txBody>
      </p:sp>
      <p:sp>
        <p:nvSpPr>
          <p:cNvPr id="2" name="AutoShape 3">
            <a:extLst>
              <a:ext uri="{FF2B5EF4-FFF2-40B4-BE49-F238E27FC236}">
                <a16:creationId xmlns:a16="http://schemas.microsoft.com/office/drawing/2014/main" id="{1F54CE0C-B63B-65E4-775C-5DE2942AE79F}"/>
              </a:ext>
            </a:extLst>
          </p:cNvPr>
          <p:cNvSpPr>
            <a:spLocks noChangeArrowheads="1"/>
          </p:cNvSpPr>
          <p:nvPr/>
        </p:nvSpPr>
        <p:spPr bwMode="auto">
          <a:xfrm>
            <a:off x="323528" y="4653136"/>
            <a:ext cx="5832003" cy="1511945"/>
          </a:xfrm>
          <a:prstGeom prst="roundRect">
            <a:avLst>
              <a:gd name="adj" fmla="val 16667"/>
            </a:avLst>
          </a:prstGeom>
          <a:solidFill>
            <a:srgbClr val="FF9900"/>
          </a:solidFill>
          <a:ln w="9525">
            <a:solidFill>
              <a:schemeClr val="tx1"/>
            </a:solidFill>
            <a:round/>
            <a:headEnd/>
            <a:tailEnd/>
          </a:ln>
          <a:effectLst/>
        </p:spPr>
        <p:txBody>
          <a:bodyPr wrap="none" anchor="ctr"/>
          <a:lstStyle/>
          <a:p>
            <a:pPr>
              <a:defRPr/>
            </a:pPr>
            <a:r>
              <a:rPr lang="es-MX" sz="2400" dirty="0">
                <a:solidFill>
                  <a:srgbClr val="3333FF"/>
                </a:solidFill>
                <a:effectLst>
                  <a:outerShdw blurRad="38100" dist="38100" dir="2700000" algn="tl">
                    <a:srgbClr val="000000"/>
                  </a:outerShdw>
                </a:effectLst>
              </a:rPr>
              <a:t>OJO :</a:t>
            </a:r>
          </a:p>
          <a:p>
            <a:pPr>
              <a:defRPr/>
            </a:pPr>
            <a:endParaRPr lang="es-MX" sz="1200" dirty="0">
              <a:solidFill>
                <a:srgbClr val="3333FF"/>
              </a:solidFill>
              <a:effectLst>
                <a:outerShdw blurRad="38100" dist="38100" dir="2700000" algn="tl">
                  <a:srgbClr val="000000"/>
                </a:outerShdw>
              </a:effectLst>
            </a:endParaRPr>
          </a:p>
          <a:p>
            <a:pPr>
              <a:defRPr/>
            </a:pPr>
            <a:r>
              <a:rPr lang="es-MX" sz="2400" dirty="0">
                <a:solidFill>
                  <a:srgbClr val="3333FF"/>
                </a:solidFill>
                <a:effectLst>
                  <a:outerShdw blurRad="38100" dist="38100" dir="2700000" algn="tl">
                    <a:srgbClr val="000000"/>
                  </a:outerShdw>
                </a:effectLst>
              </a:rPr>
              <a:t>Debemos igualar las unidades de tiempo en</a:t>
            </a:r>
          </a:p>
          <a:p>
            <a:pPr>
              <a:defRPr/>
            </a:pPr>
            <a:r>
              <a:rPr lang="es-MX" sz="2400" dirty="0">
                <a:solidFill>
                  <a:srgbClr val="3333FF"/>
                </a:solidFill>
                <a:effectLst>
                  <a:outerShdw blurRad="38100" dist="38100" dir="2700000" algn="tl">
                    <a:srgbClr val="000000"/>
                  </a:outerShdw>
                </a:effectLst>
              </a:rPr>
              <a:t>que están expresadas la tasa y el período.</a:t>
            </a:r>
          </a:p>
        </p:txBody>
      </p:sp>
    </p:spTree>
    <p:extLst>
      <p:ext uri="{BB962C8B-B14F-4D97-AF65-F5344CB8AC3E}">
        <p14:creationId xmlns:p14="http://schemas.microsoft.com/office/powerpoint/2010/main" val="25593285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15616" y="332656"/>
            <a:ext cx="7772400" cy="1143000"/>
          </a:xfrm>
        </p:spPr>
        <p:txBody>
          <a:bodyPr/>
          <a:lstStyle/>
          <a:p>
            <a:r>
              <a:rPr lang="es-ES_tradnl" sz="2800" dirty="0"/>
              <a:t>Tasa de Interés Simple</a:t>
            </a:r>
          </a:p>
        </p:txBody>
      </p:sp>
      <p:sp>
        <p:nvSpPr>
          <p:cNvPr id="8195" name="Rectangle 3"/>
          <p:cNvSpPr>
            <a:spLocks noGrp="1" noChangeArrowheads="1"/>
          </p:cNvSpPr>
          <p:nvPr>
            <p:ph idx="1"/>
          </p:nvPr>
        </p:nvSpPr>
        <p:spPr>
          <a:xfrm>
            <a:off x="467544" y="1340768"/>
            <a:ext cx="8028384" cy="4392488"/>
          </a:xfrm>
        </p:spPr>
        <p:txBody>
          <a:bodyPr>
            <a:normAutofit lnSpcReduction="10000"/>
          </a:bodyPr>
          <a:lstStyle/>
          <a:p>
            <a:pPr>
              <a:buFont typeface="Wingdings" pitchFamily="2" charset="2"/>
              <a:buChar char="n"/>
              <a:defRPr/>
            </a:pPr>
            <a:r>
              <a:rPr lang="es-EC" sz="2000" dirty="0"/>
              <a:t>Cantidad a pagar: Interés + Valor original. </a:t>
            </a:r>
          </a:p>
          <a:p>
            <a:pPr>
              <a:buFont typeface="Wingdings" pitchFamily="2" charset="2"/>
              <a:buChar char="n"/>
              <a:defRPr/>
            </a:pPr>
            <a:r>
              <a:rPr lang="es-EC" sz="2000" dirty="0"/>
              <a:t>Relación interés / Valor Original: </a:t>
            </a:r>
            <a:r>
              <a:rPr lang="es-EC" sz="2000" b="1" dirty="0"/>
              <a:t>“Tasa de Interés”</a:t>
            </a:r>
            <a:r>
              <a:rPr lang="es-EC" sz="2000" dirty="0"/>
              <a:t>:</a:t>
            </a:r>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r>
              <a:rPr lang="es-ES_tradnl" sz="2000" dirty="0"/>
              <a:t>Despejando podemos obtener la fórmula de </a:t>
            </a:r>
            <a:r>
              <a:rPr lang="es-ES_tradnl" sz="2000" b="1" dirty="0"/>
              <a:t>“Valor Futuro”</a:t>
            </a:r>
            <a:r>
              <a:rPr lang="es-ES_tradnl" sz="2000" dirty="0"/>
              <a:t>:</a:t>
            </a:r>
          </a:p>
          <a:p>
            <a:pPr>
              <a:buFont typeface="Wingdings" pitchFamily="2" charset="2"/>
              <a:buChar char="n"/>
              <a:defRPr/>
            </a:pPr>
            <a:endParaRPr lang="es-ES_tradnl" sz="2000" dirty="0"/>
          </a:p>
          <a:p>
            <a:pPr>
              <a:buFont typeface="Wingdings" pitchFamily="2" charset="2"/>
              <a:buChar char="n"/>
              <a:defRPr/>
            </a:pPr>
            <a:endParaRPr lang="es-ES_tradnl" sz="2000" dirty="0"/>
          </a:p>
          <a:p>
            <a:pPr lvl="1">
              <a:buFont typeface="Wingdings" pitchFamily="2" charset="2"/>
              <a:buChar char="u"/>
              <a:defRPr/>
            </a:pPr>
            <a:r>
              <a:rPr lang="es-EC" sz="1800" dirty="0"/>
              <a:t>VF: valor futuro del dinero </a:t>
            </a:r>
          </a:p>
          <a:p>
            <a:pPr lvl="1">
              <a:buFont typeface="Wingdings" pitchFamily="2" charset="2"/>
              <a:buChar char="u"/>
              <a:defRPr/>
            </a:pPr>
            <a:r>
              <a:rPr lang="es-EC" sz="1800" dirty="0"/>
              <a:t>VA: Valor Actual </a:t>
            </a:r>
          </a:p>
          <a:p>
            <a:pPr lvl="1">
              <a:buFont typeface="Wingdings" pitchFamily="2" charset="2"/>
              <a:buChar char="u"/>
              <a:defRPr/>
            </a:pPr>
            <a:r>
              <a:rPr lang="es-EC" sz="1800" i="1" dirty="0"/>
              <a:t>i</a:t>
            </a:r>
            <a:r>
              <a:rPr lang="es-EC" sz="1800" dirty="0"/>
              <a:t>: tasa de interés</a:t>
            </a:r>
            <a:endParaRPr lang="es-ES_tradnl" dirty="0"/>
          </a:p>
        </p:txBody>
      </p:sp>
      <p:graphicFrame>
        <p:nvGraphicFramePr>
          <p:cNvPr id="1027" name="Object 3"/>
          <p:cNvGraphicFramePr>
            <a:graphicFrameLocks noChangeAspect="1"/>
          </p:cNvGraphicFramePr>
          <p:nvPr>
            <p:extLst>
              <p:ext uri="{D42A27DB-BD31-4B8C-83A1-F6EECF244321}">
                <p14:modId xmlns:p14="http://schemas.microsoft.com/office/powerpoint/2010/main" val="3299757"/>
              </p:ext>
            </p:extLst>
          </p:nvPr>
        </p:nvGraphicFramePr>
        <p:xfrm>
          <a:off x="3059832" y="3931369"/>
          <a:ext cx="2209800" cy="447675"/>
        </p:xfrm>
        <a:graphic>
          <a:graphicData uri="http://schemas.openxmlformats.org/presentationml/2006/ole">
            <mc:AlternateContent xmlns:mc="http://schemas.openxmlformats.org/markup-compatibility/2006">
              <mc:Choice xmlns:v="urn:schemas-microsoft-com:vml" Requires="v">
                <p:oleObj name="Equation" r:id="rId2" imgW="1002960" imgH="203040" progId="Equation.3">
                  <p:embed/>
                </p:oleObj>
              </mc:Choice>
              <mc:Fallback>
                <p:oleObj name="Equation" r:id="rId2" imgW="1002960" imgH="203040" progId="Equation.3">
                  <p:embed/>
                  <p:pic>
                    <p:nvPicPr>
                      <p:cNvPr id="10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931369"/>
                        <a:ext cx="2209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2"/>
          <p:cNvGraphicFramePr>
            <a:graphicFrameLocks noChangeAspect="1"/>
          </p:cNvGraphicFramePr>
          <p:nvPr>
            <p:extLst>
              <p:ext uri="{D42A27DB-BD31-4B8C-83A1-F6EECF244321}">
                <p14:modId xmlns:p14="http://schemas.microsoft.com/office/powerpoint/2010/main" val="3848671907"/>
              </p:ext>
            </p:extLst>
          </p:nvPr>
        </p:nvGraphicFramePr>
        <p:xfrm>
          <a:off x="3059832" y="2382044"/>
          <a:ext cx="1676400" cy="866775"/>
        </p:xfrm>
        <a:graphic>
          <a:graphicData uri="http://schemas.openxmlformats.org/presentationml/2006/ole">
            <mc:AlternateContent xmlns:mc="http://schemas.openxmlformats.org/markup-compatibility/2006">
              <mc:Choice xmlns:v="urn:schemas-microsoft-com:vml" Requires="v">
                <p:oleObj name="Equation" r:id="rId4" imgW="761760" imgH="393480" progId="Equation.3">
                  <p:embed/>
                </p:oleObj>
              </mc:Choice>
              <mc:Fallback>
                <p:oleObj name="Equation" r:id="rId4" imgW="761760" imgH="393480" progId="Equation.3">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382044"/>
                        <a:ext cx="16764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s-ES_tradnl" sz="2800"/>
              <a:t>Tasas de Interés Simple</a:t>
            </a:r>
            <a:br>
              <a:rPr lang="es-ES_tradnl" sz="2800"/>
            </a:br>
            <a:r>
              <a:rPr lang="es-ES_tradnl" sz="2800"/>
              <a:t>Ejemplos</a:t>
            </a:r>
          </a:p>
        </p:txBody>
      </p:sp>
      <p:sp>
        <p:nvSpPr>
          <p:cNvPr id="10243" name="Rectangle 3"/>
          <p:cNvSpPr>
            <a:spLocks noGrp="1" noChangeArrowheads="1"/>
          </p:cNvSpPr>
          <p:nvPr>
            <p:ph idx="1"/>
          </p:nvPr>
        </p:nvSpPr>
        <p:spPr>
          <a:xfrm>
            <a:off x="609598" y="1772816"/>
            <a:ext cx="6347714" cy="3880773"/>
          </a:xfrm>
        </p:spPr>
        <p:txBody>
          <a:bodyPr/>
          <a:lstStyle/>
          <a:p>
            <a:pPr algn="just">
              <a:buFont typeface="Wingdings" pitchFamily="2" charset="2"/>
              <a:buChar char="n"/>
              <a:defRPr/>
            </a:pPr>
            <a:r>
              <a:rPr lang="es-EC" sz="2000" dirty="0"/>
              <a:t>Cual es el interés que cobra un banco si, por  prestarnos $100, debemos  devolver $120 después de un año?:</a:t>
            </a:r>
            <a:endParaRPr lang="es-ES_tradnl" sz="2000" dirty="0"/>
          </a:p>
          <a:p>
            <a:pPr>
              <a:buFont typeface="Wingdings" pitchFamily="2" charset="2"/>
              <a:buChar char="n"/>
              <a:defRPr/>
            </a:pPr>
            <a:endParaRPr lang="es-ES_tradnl" sz="2000" dirty="0"/>
          </a:p>
          <a:p>
            <a:pPr>
              <a:buFont typeface="Wingdings" pitchFamily="2" charset="2"/>
              <a:buChar char="n"/>
              <a:defRPr/>
            </a:pPr>
            <a:endParaRPr lang="es-ES_tradnl" sz="2000" dirty="0"/>
          </a:p>
          <a:p>
            <a:pPr>
              <a:buFont typeface="Wingdings" pitchFamily="2" charset="2"/>
              <a:buChar char="n"/>
              <a:defRPr/>
            </a:pPr>
            <a:endParaRPr lang="es-EC" sz="2000" dirty="0"/>
          </a:p>
          <a:p>
            <a:pPr>
              <a:buNone/>
              <a:defRPr/>
            </a:pPr>
            <a:endParaRPr lang="es-EC" sz="2000" dirty="0"/>
          </a:p>
          <a:p>
            <a:pPr algn="just">
              <a:buFont typeface="Wingdings" pitchFamily="2" charset="2"/>
              <a:buChar char="n"/>
              <a:defRPr/>
            </a:pPr>
            <a:r>
              <a:rPr lang="es-EC" sz="2000" dirty="0"/>
              <a:t>Colocamos $100 por un año en un depósito que paga el 12% de interés simple anual, el valor que recibiremos después de un año es de </a:t>
            </a:r>
            <a:endParaRPr lang="es-ES_tradnl" sz="2000" dirty="0"/>
          </a:p>
          <a:p>
            <a:pPr>
              <a:buNone/>
              <a:defRPr/>
            </a:pPr>
            <a:endParaRPr lang="es-ES_tradnl" sz="2000" dirty="0"/>
          </a:p>
        </p:txBody>
      </p:sp>
      <p:graphicFrame>
        <p:nvGraphicFramePr>
          <p:cNvPr id="2050" name="Object 2"/>
          <p:cNvGraphicFramePr>
            <a:graphicFrameLocks noChangeAspect="1"/>
          </p:cNvGraphicFramePr>
          <p:nvPr>
            <p:extLst>
              <p:ext uri="{D42A27DB-BD31-4B8C-83A1-F6EECF244321}">
                <p14:modId xmlns:p14="http://schemas.microsoft.com/office/powerpoint/2010/main" val="2728081102"/>
              </p:ext>
            </p:extLst>
          </p:nvPr>
        </p:nvGraphicFramePr>
        <p:xfrm>
          <a:off x="2051720" y="3093616"/>
          <a:ext cx="4079875" cy="895350"/>
        </p:xfrm>
        <a:graphic>
          <a:graphicData uri="http://schemas.openxmlformats.org/presentationml/2006/ole">
            <mc:AlternateContent xmlns:mc="http://schemas.openxmlformats.org/markup-compatibility/2006">
              <mc:Choice xmlns:v="urn:schemas-microsoft-com:vml" Requires="v">
                <p:oleObj name="Equation" r:id="rId2" imgW="1854000" imgH="406080" progId="Equation.3">
                  <p:embed/>
                </p:oleObj>
              </mc:Choice>
              <mc:Fallback>
                <p:oleObj name="Equation" r:id="rId2" imgW="1854000" imgH="406080" progId="Equation.3">
                  <p:embed/>
                  <p:pic>
                    <p:nvPicPr>
                      <p:cNvPr id="2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093616"/>
                        <a:ext cx="40798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2342703801"/>
              </p:ext>
            </p:extLst>
          </p:nvPr>
        </p:nvGraphicFramePr>
        <p:xfrm>
          <a:off x="971600" y="5800725"/>
          <a:ext cx="5799137" cy="447675"/>
        </p:xfrm>
        <a:graphic>
          <a:graphicData uri="http://schemas.openxmlformats.org/presentationml/2006/ole">
            <mc:AlternateContent xmlns:mc="http://schemas.openxmlformats.org/markup-compatibility/2006">
              <mc:Choice xmlns:v="urn:schemas-microsoft-com:vml" Requires="v">
                <p:oleObj name="Equation" r:id="rId4" imgW="2628720" imgH="203040" progId="Equation.3">
                  <p:embed/>
                </p:oleObj>
              </mc:Choice>
              <mc:Fallback>
                <p:oleObj name="Equation" r:id="rId4" imgW="2628720" imgH="203040" progId="Equation.3">
                  <p:embed/>
                  <p:pic>
                    <p:nvPicPr>
                      <p:cNvPr id="20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800725"/>
                        <a:ext cx="5799137"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331640" y="0"/>
            <a:ext cx="7498080" cy="1143000"/>
          </a:xfrm>
        </p:spPr>
        <p:txBody>
          <a:bodyPr/>
          <a:lstStyle/>
          <a:p>
            <a:r>
              <a:rPr lang="es-ES_tradnl" sz="2800" dirty="0"/>
              <a:t>Tasa de Interés Compuesto</a:t>
            </a:r>
          </a:p>
        </p:txBody>
      </p:sp>
      <p:sp>
        <p:nvSpPr>
          <p:cNvPr id="9219" name="Rectangle 3"/>
          <p:cNvSpPr>
            <a:spLocks noGrp="1" noChangeArrowheads="1"/>
          </p:cNvSpPr>
          <p:nvPr>
            <p:ph idx="1"/>
          </p:nvPr>
        </p:nvSpPr>
        <p:spPr>
          <a:xfrm>
            <a:off x="396152" y="982700"/>
            <a:ext cx="7426072" cy="5544616"/>
          </a:xfrm>
        </p:spPr>
        <p:txBody>
          <a:bodyPr/>
          <a:lstStyle/>
          <a:p>
            <a:pPr>
              <a:buFont typeface="Wingdings" pitchFamily="2" charset="2"/>
              <a:buChar char="n"/>
              <a:defRPr/>
            </a:pPr>
            <a:r>
              <a:rPr lang="es-EC" sz="2000" dirty="0"/>
              <a:t>En el ejemplo anterior supongamos que al pasar el primer año colocamos el total del dinero por otro año mas:</a:t>
            </a:r>
          </a:p>
          <a:p>
            <a:pPr marL="82296" indent="0">
              <a:buNone/>
              <a:defRPr/>
            </a:pPr>
            <a:r>
              <a:rPr lang="es-EC" sz="2000" dirty="0"/>
              <a:t>o, lo que es lo mismo:</a:t>
            </a:r>
          </a:p>
          <a:p>
            <a:pPr>
              <a:buFont typeface="Wingdings" pitchFamily="2" charset="2"/>
              <a:buChar char="n"/>
              <a:defRPr/>
            </a:pPr>
            <a:endParaRPr lang="es-EC" sz="2000" dirty="0"/>
          </a:p>
          <a:p>
            <a:pPr>
              <a:buFont typeface="Wingdings" pitchFamily="2" charset="2"/>
              <a:buChar char="n"/>
              <a:defRPr/>
            </a:pPr>
            <a:endParaRPr lang="es-EC" sz="2000" dirty="0"/>
          </a:p>
          <a:p>
            <a:pPr>
              <a:buFont typeface="Wingdings" pitchFamily="2" charset="2"/>
              <a:buChar char="n"/>
              <a:defRPr/>
            </a:pPr>
            <a:r>
              <a:rPr lang="es-EC" sz="2000" dirty="0"/>
              <a:t>Generalizando, la fórmula del valor futuro con interés compuesto:</a:t>
            </a:r>
          </a:p>
          <a:p>
            <a:pPr>
              <a:buFont typeface="Wingdings" pitchFamily="2" charset="2"/>
              <a:buChar char="n"/>
              <a:defRPr/>
            </a:pPr>
            <a:endParaRPr lang="es-EC" sz="2000" dirty="0"/>
          </a:p>
          <a:p>
            <a:pPr lvl="1">
              <a:buFont typeface="Wingdings" pitchFamily="2" charset="2"/>
              <a:buNone/>
              <a:defRPr/>
            </a:pPr>
            <a:endParaRPr lang="es-EC" sz="1800" dirty="0"/>
          </a:p>
          <a:p>
            <a:pPr lvl="1">
              <a:buFont typeface="Wingdings" pitchFamily="2" charset="2"/>
              <a:buChar char="u"/>
              <a:defRPr/>
            </a:pPr>
            <a:r>
              <a:rPr lang="es-EC" sz="1800" dirty="0"/>
              <a:t>n= número  de períodos</a:t>
            </a:r>
            <a:endParaRPr lang="es-ES_tradnl" dirty="0"/>
          </a:p>
          <a:p>
            <a:pPr>
              <a:buFont typeface="Wingdings" pitchFamily="2" charset="2"/>
              <a:buChar char="n"/>
              <a:defRPr/>
            </a:pPr>
            <a:r>
              <a:rPr lang="es-ES_tradnl" sz="2000" dirty="0"/>
              <a:t>Interés Simple es un caso especial en donde n=1</a:t>
            </a:r>
            <a:endParaRPr lang="es-ES_tradnl" dirty="0"/>
          </a:p>
        </p:txBody>
      </p:sp>
      <p:graphicFrame>
        <p:nvGraphicFramePr>
          <p:cNvPr id="3074" name="Object 2"/>
          <p:cNvGraphicFramePr>
            <a:graphicFrameLocks noChangeAspect="1"/>
          </p:cNvGraphicFramePr>
          <p:nvPr>
            <p:extLst>
              <p:ext uri="{D42A27DB-BD31-4B8C-83A1-F6EECF244321}">
                <p14:modId xmlns:p14="http://schemas.microsoft.com/office/powerpoint/2010/main" val="1487339774"/>
              </p:ext>
            </p:extLst>
          </p:nvPr>
        </p:nvGraphicFramePr>
        <p:xfrm>
          <a:off x="899592" y="2283965"/>
          <a:ext cx="6218238" cy="447675"/>
        </p:xfrm>
        <a:graphic>
          <a:graphicData uri="http://schemas.openxmlformats.org/presentationml/2006/ole">
            <mc:AlternateContent xmlns:mc="http://schemas.openxmlformats.org/markup-compatibility/2006">
              <mc:Choice xmlns:v="urn:schemas-microsoft-com:vml" Requires="v">
                <p:oleObj name="Equation" r:id="rId2" imgW="2819160" imgH="203040" progId="Equation.3">
                  <p:embed/>
                </p:oleObj>
              </mc:Choice>
              <mc:Fallback>
                <p:oleObj name="Equation" r:id="rId2" imgW="2819160" imgH="203040" progId="Equation.3">
                  <p:embed/>
                  <p:pic>
                    <p:nvPicPr>
                      <p:cNvPr id="30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83965"/>
                        <a:ext cx="6218238"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4292001522"/>
              </p:ext>
            </p:extLst>
          </p:nvPr>
        </p:nvGraphicFramePr>
        <p:xfrm>
          <a:off x="396152" y="3714340"/>
          <a:ext cx="7776864" cy="508000"/>
        </p:xfrm>
        <a:graphic>
          <a:graphicData uri="http://schemas.openxmlformats.org/presentationml/2006/ole">
            <mc:AlternateContent xmlns:mc="http://schemas.openxmlformats.org/markup-compatibility/2006">
              <mc:Choice xmlns:v="urn:schemas-microsoft-com:vml" Requires="v">
                <p:oleObj name="Equation" r:id="rId4" imgW="3670200" imgH="228600" progId="Equation.3">
                  <p:embed/>
                </p:oleObj>
              </mc:Choice>
              <mc:Fallback>
                <p:oleObj name="Equation" r:id="rId4" imgW="3670200" imgH="228600" progId="Equation.3">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152" y="3714340"/>
                        <a:ext cx="7776864"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712006922"/>
              </p:ext>
            </p:extLst>
          </p:nvPr>
        </p:nvGraphicFramePr>
        <p:xfrm>
          <a:off x="1907704" y="5661248"/>
          <a:ext cx="3657600" cy="784225"/>
        </p:xfrm>
        <a:graphic>
          <a:graphicData uri="http://schemas.openxmlformats.org/presentationml/2006/ole">
            <mc:AlternateContent xmlns:mc="http://schemas.openxmlformats.org/markup-compatibility/2006">
              <mc:Choice xmlns:v="urn:schemas-microsoft-com:vml" Requires="v">
                <p:oleObj name="Equation" r:id="rId6" imgW="1066680" imgH="228600" progId="Equation.3">
                  <p:embed/>
                </p:oleObj>
              </mc:Choice>
              <mc:Fallback>
                <p:oleObj name="Equation" r:id="rId6" imgW="1066680" imgH="228600" progId="Equation.3">
                  <p:embed/>
                  <p:pic>
                    <p:nvPicPr>
                      <p:cNvPr id="30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5661248"/>
                        <a:ext cx="3657600" cy="784225"/>
                      </a:xfrm>
                      <a:prstGeom prst="rect">
                        <a:avLst/>
                      </a:prstGeom>
                      <a:solidFill>
                        <a:schemeClr val="accent2">
                          <a:alpha val="50000"/>
                        </a:scheme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dirty="0"/>
              <a:t>Tasa Nominal y Efectiva</a:t>
            </a:r>
            <a:endParaRPr lang="es-AR" sz="4000" dirty="0"/>
          </a:p>
        </p:txBody>
      </p:sp>
      <p:sp>
        <p:nvSpPr>
          <p:cNvPr id="3" name="2 Marcador de contenido"/>
          <p:cNvSpPr>
            <a:spLocks noGrp="1"/>
          </p:cNvSpPr>
          <p:nvPr>
            <p:ph idx="1"/>
          </p:nvPr>
        </p:nvSpPr>
        <p:spPr>
          <a:xfrm>
            <a:off x="251520" y="1556792"/>
            <a:ext cx="7498080" cy="4800600"/>
          </a:xfrm>
        </p:spPr>
        <p:txBody>
          <a:bodyPr>
            <a:normAutofit/>
          </a:bodyPr>
          <a:lstStyle/>
          <a:p>
            <a:pPr fontAlgn="base"/>
            <a:r>
              <a:rPr lang="es-AR" dirty="0"/>
              <a:t>La </a:t>
            </a:r>
            <a:r>
              <a:rPr lang="es-AR" b="1" dirty="0"/>
              <a:t>tasa de interés nominal</a:t>
            </a:r>
            <a:r>
              <a:rPr lang="es-AR" dirty="0"/>
              <a:t> es aquella que refleja la rentabilidad o el costo de un producto financiero de manera periódica.</a:t>
            </a:r>
          </a:p>
          <a:p>
            <a:pPr fontAlgn="base"/>
            <a:r>
              <a:rPr lang="es-AR" dirty="0"/>
              <a:t>La </a:t>
            </a:r>
            <a:r>
              <a:rPr lang="es-AR" b="1" dirty="0"/>
              <a:t>tasa efectiva</a:t>
            </a:r>
            <a:r>
              <a:rPr lang="es-AR" dirty="0"/>
              <a:t>, en cambio, señala la tasa a la que efectivamente está colocado el </a:t>
            </a:r>
            <a:r>
              <a:rPr lang="es-AR" b="1" dirty="0">
                <a:hlinkClick r:id="rId2"/>
              </a:rPr>
              <a:t>capital</a:t>
            </a:r>
            <a:endParaRPr lang="es-AR" dirty="0"/>
          </a:p>
          <a:p>
            <a:pPr>
              <a:buNone/>
            </a:pPr>
            <a:endParaRPr lang="es-A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827088" y="404813"/>
            <a:ext cx="7772400" cy="577850"/>
          </a:xfrm>
        </p:spPr>
        <p:txBody>
          <a:bodyPr>
            <a:normAutofit fontScale="90000"/>
          </a:bodyPr>
          <a:lstStyle/>
          <a:p>
            <a:pPr eaLnBrk="1" hangingPunct="1"/>
            <a:r>
              <a:rPr lang="es-MX" sz="3200" b="1" u="sng"/>
              <a:t>Interés Compuesto</a:t>
            </a:r>
          </a:p>
        </p:txBody>
      </p:sp>
      <p:sp>
        <p:nvSpPr>
          <p:cNvPr id="15364" name="Text Box 4"/>
          <p:cNvSpPr txBox="1">
            <a:spLocks noChangeArrowheads="1"/>
          </p:cNvSpPr>
          <p:nvPr/>
        </p:nvSpPr>
        <p:spPr bwMode="auto">
          <a:xfrm>
            <a:off x="1116013" y="1196975"/>
            <a:ext cx="7488237" cy="915988"/>
          </a:xfrm>
          <a:prstGeom prst="rect">
            <a:avLst/>
          </a:prstGeom>
          <a:noFill/>
          <a:ln w="9525">
            <a:noFill/>
            <a:miter lim="800000"/>
            <a:headEnd/>
            <a:tailEnd/>
          </a:ln>
        </p:spPr>
        <p:txBody>
          <a:bodyPr>
            <a:spAutoFit/>
          </a:bodyPr>
          <a:lstStyle/>
          <a:p>
            <a:pPr algn="l">
              <a:spcBef>
                <a:spcPct val="50000"/>
              </a:spcBef>
            </a:pPr>
            <a:r>
              <a:rPr lang="es-MX" sz="1800" b="0">
                <a:latin typeface="Arial" pitchFamily="34" charset="0"/>
              </a:rPr>
              <a:t>El interés simple es necesario de conocer, pero en la práctica se emplea muy poco. La gran mayoría de los cálculos financieros se basan en lo que se denomina </a:t>
            </a:r>
            <a:r>
              <a:rPr lang="es-MX" sz="1800">
                <a:solidFill>
                  <a:srgbClr val="3333FF"/>
                </a:solidFill>
                <a:latin typeface="Arial" pitchFamily="34" charset="0"/>
              </a:rPr>
              <a:t>INTERÉS COMPUESTO</a:t>
            </a:r>
            <a:r>
              <a:rPr lang="es-MX" sz="1800" b="0">
                <a:latin typeface="Arial" pitchFamily="34" charset="0"/>
              </a:rPr>
              <a:t>.</a:t>
            </a:r>
          </a:p>
        </p:txBody>
      </p:sp>
      <p:graphicFrame>
        <p:nvGraphicFramePr>
          <p:cNvPr id="34821" name="Object 5"/>
          <p:cNvGraphicFramePr>
            <a:graphicFrameLocks noGrp="1" noChangeAspect="1"/>
          </p:cNvGraphicFramePr>
          <p:nvPr>
            <p:ph type="subTitle" idx="1"/>
          </p:nvPr>
        </p:nvGraphicFramePr>
        <p:xfrm>
          <a:off x="1785938" y="2276476"/>
          <a:ext cx="5450358" cy="3916262"/>
        </p:xfrm>
        <a:graphic>
          <a:graphicData uri="http://schemas.openxmlformats.org/presentationml/2006/ole">
            <mc:AlternateContent xmlns:mc="http://schemas.openxmlformats.org/markup-compatibility/2006">
              <mc:Choice xmlns:v="urn:schemas-microsoft-com:vml" Requires="v">
                <p:oleObj name="Imagen de mapa de bits" r:id="rId2" imgW="3340080" imgH="2400480" progId="Paint.Picture">
                  <p:embed/>
                </p:oleObj>
              </mc:Choice>
              <mc:Fallback>
                <p:oleObj name="Imagen de mapa de bits" r:id="rId2" imgW="3340080" imgH="2400480" progId="Paint.Picture">
                  <p:embed/>
                  <p:pic>
                    <p:nvPicPr>
                      <p:cNvPr id="34821" name="Object 5"/>
                      <p:cNvPicPr>
                        <a:picLocks noChangeAspect="1" noChangeArrowheads="1"/>
                      </p:cNvPicPr>
                      <p:nvPr/>
                    </p:nvPicPr>
                    <p:blipFill>
                      <a:blip r:embed="rId3"/>
                      <a:srcRect/>
                      <a:stretch>
                        <a:fillRect/>
                      </a:stretch>
                    </p:blipFill>
                    <p:spPr bwMode="auto">
                      <a:xfrm>
                        <a:off x="1785938" y="2276476"/>
                        <a:ext cx="5450358" cy="3916262"/>
                      </a:xfrm>
                      <a:prstGeom prst="rect">
                        <a:avLst/>
                      </a:prstGeom>
                      <a:noFill/>
                    </p:spPr>
                  </p:pic>
                </p:oleObj>
              </mc:Fallback>
            </mc:AlternateContent>
          </a:graphicData>
        </a:graphic>
      </p:graphicFrame>
      <p:sp>
        <p:nvSpPr>
          <p:cNvPr id="34822" name="AutoShape 6"/>
          <p:cNvSpPr>
            <a:spLocks noChangeArrowheads="1"/>
          </p:cNvSpPr>
          <p:nvPr/>
        </p:nvSpPr>
        <p:spPr bwMode="auto">
          <a:xfrm>
            <a:off x="3708400" y="2205038"/>
            <a:ext cx="2808288" cy="2089150"/>
          </a:xfrm>
          <a:prstGeom prst="wedgeRoundRectCallout">
            <a:avLst>
              <a:gd name="adj1" fmla="val 98420"/>
              <a:gd name="adj2" fmla="val 22445"/>
              <a:gd name="adj3" fmla="val 16667"/>
            </a:avLst>
          </a:prstGeom>
          <a:solidFill>
            <a:srgbClr val="FFFF00"/>
          </a:solidFill>
          <a:ln w="9525">
            <a:solidFill>
              <a:schemeClr val="tx1"/>
            </a:solidFill>
            <a:miter lim="800000"/>
            <a:headEnd/>
            <a:tailEnd/>
          </a:ln>
          <a:effectLst/>
        </p:spPr>
        <p:txBody>
          <a:bodyPr anchor="ctr"/>
          <a:lstStyle/>
          <a:p>
            <a:pPr>
              <a:defRPr/>
            </a:pPr>
            <a:r>
              <a:rPr lang="es-MX" sz="1800">
                <a:effectLst>
                  <a:outerShdw blurRad="38100" dist="38100" dir="2700000" algn="tl">
                    <a:srgbClr val="FFFFFF"/>
                  </a:outerShdw>
                </a:effectLst>
              </a:rPr>
              <a:t>Al final de cada período el capital varía, y por consiguiente, el interés que se generará será mayor.</a:t>
            </a:r>
          </a:p>
        </p:txBody>
      </p:sp>
    </p:spTree>
    <p:extLst>
      <p:ext uri="{BB962C8B-B14F-4D97-AF65-F5344CB8AC3E}">
        <p14:creationId xmlns:p14="http://schemas.microsoft.com/office/powerpoint/2010/main" val="41602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482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anim calcmode="lin" valueType="num">
                                      <p:cBhvr additive="base">
                                        <p:cTn id="15" dur="500" fill="hold"/>
                                        <p:tgtEl>
                                          <p:spTgt spid="34822"/>
                                        </p:tgtEl>
                                        <p:attrNameLst>
                                          <p:attrName>ppt_x</p:attrName>
                                        </p:attrNameLst>
                                      </p:cBhvr>
                                      <p:tavLst>
                                        <p:tav tm="0">
                                          <p:val>
                                            <p:strVal val="#ppt_x"/>
                                          </p:val>
                                        </p:tav>
                                        <p:tav tm="100000">
                                          <p:val>
                                            <p:strVal val="#ppt_x"/>
                                          </p:val>
                                        </p:tav>
                                      </p:tavLst>
                                    </p:anim>
                                    <p:anim calcmode="lin" valueType="num">
                                      <p:cBhvr additive="base">
                                        <p:cTn id="16"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Compuesto</a:t>
            </a:r>
          </a:p>
        </p:txBody>
      </p:sp>
      <p:sp>
        <p:nvSpPr>
          <p:cNvPr id="16388" name="Text Box 3"/>
          <p:cNvSpPr txBox="1">
            <a:spLocks noChangeArrowheads="1"/>
          </p:cNvSpPr>
          <p:nvPr/>
        </p:nvSpPr>
        <p:spPr bwMode="auto">
          <a:xfrm>
            <a:off x="684213" y="981075"/>
            <a:ext cx="6192043" cy="915988"/>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Lo más importante que debes recordar es que para efectuar el cálculo de cada período, el nuevo capital es = al anterior más el interés ganado en el período.</a:t>
            </a:r>
          </a:p>
        </p:txBody>
      </p:sp>
      <p:graphicFrame>
        <p:nvGraphicFramePr>
          <p:cNvPr id="35845" name="Object 5"/>
          <p:cNvGraphicFramePr>
            <a:graphicFrameLocks noGrp="1" noChangeAspect="1"/>
          </p:cNvGraphicFramePr>
          <p:nvPr>
            <p:ph type="subTitle" idx="1"/>
            <p:extLst>
              <p:ext uri="{D42A27DB-BD31-4B8C-83A1-F6EECF244321}">
                <p14:modId xmlns:p14="http://schemas.microsoft.com/office/powerpoint/2010/main" val="4055300823"/>
              </p:ext>
            </p:extLst>
          </p:nvPr>
        </p:nvGraphicFramePr>
        <p:xfrm>
          <a:off x="539552" y="2043146"/>
          <a:ext cx="6696744" cy="4032150"/>
        </p:xfrm>
        <a:graphic>
          <a:graphicData uri="http://schemas.openxmlformats.org/presentationml/2006/ole">
            <mc:AlternateContent xmlns:mc="http://schemas.openxmlformats.org/markup-compatibility/2006">
              <mc:Choice xmlns:v="urn:schemas-microsoft-com:vml" Requires="v">
                <p:oleObj name="Imagen de mapa de bits" r:id="rId2" imgW="5323810" imgH="3666667" progId="PBrush">
                  <p:embed/>
                </p:oleObj>
              </mc:Choice>
              <mc:Fallback>
                <p:oleObj name="Imagen de mapa de bits" r:id="rId2" imgW="5323810" imgH="3666667" progId="PBrush">
                  <p:embed/>
                  <p:pic>
                    <p:nvPicPr>
                      <p:cNvPr id="3584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43146"/>
                        <a:ext cx="6696744" cy="4032150"/>
                      </a:xfrm>
                      <a:prstGeom prst="rect">
                        <a:avLst/>
                      </a:prstGeom>
                      <a:noFill/>
                    </p:spPr>
                  </p:pic>
                </p:oleObj>
              </mc:Fallback>
            </mc:AlternateContent>
          </a:graphicData>
        </a:graphic>
      </p:graphicFrame>
    </p:spTree>
    <p:extLst>
      <p:ext uri="{BB962C8B-B14F-4D97-AF65-F5344CB8AC3E}">
        <p14:creationId xmlns:p14="http://schemas.microsoft.com/office/powerpoint/2010/main" val="39768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ox(in)">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xfrm>
            <a:off x="827088" y="260350"/>
            <a:ext cx="7772400" cy="577850"/>
          </a:xfrm>
        </p:spPr>
        <p:txBody>
          <a:bodyPr>
            <a:normAutofit fontScale="90000"/>
          </a:bodyPr>
          <a:lstStyle/>
          <a:p>
            <a:pPr algn="ctr" eaLnBrk="1" hangingPunct="1"/>
            <a:r>
              <a:rPr lang="es-MX" sz="3600" b="1" u="sng" dirty="0"/>
              <a:t>Interés Compuesto</a:t>
            </a:r>
          </a:p>
        </p:txBody>
      </p:sp>
      <p:sp>
        <p:nvSpPr>
          <p:cNvPr id="17412" name="Text Box 3"/>
          <p:cNvSpPr txBox="1">
            <a:spLocks noChangeArrowheads="1"/>
          </p:cNvSpPr>
          <p:nvPr/>
        </p:nvSpPr>
        <p:spPr bwMode="auto">
          <a:xfrm>
            <a:off x="684213" y="981075"/>
            <a:ext cx="6048027" cy="641350"/>
          </a:xfrm>
          <a:prstGeom prst="rect">
            <a:avLst/>
          </a:prstGeom>
          <a:noFill/>
          <a:ln w="9525">
            <a:noFill/>
            <a:miter lim="800000"/>
            <a:headEnd/>
            <a:tailEnd/>
          </a:ln>
        </p:spPr>
        <p:txBody>
          <a:bodyPr wrap="square">
            <a:spAutoFit/>
          </a:bodyPr>
          <a:lstStyle/>
          <a:p>
            <a:pPr algn="l">
              <a:spcBef>
                <a:spcPct val="50000"/>
              </a:spcBef>
            </a:pPr>
            <a:r>
              <a:rPr lang="es-MX" sz="1800" b="0" dirty="0">
                <a:latin typeface="Arial" pitchFamily="34" charset="0"/>
              </a:rPr>
              <a:t>Revisemos cuidadosamente el siguiente desarrollo de la fórmula para interés compuesto :</a:t>
            </a:r>
          </a:p>
        </p:txBody>
      </p:sp>
      <p:graphicFrame>
        <p:nvGraphicFramePr>
          <p:cNvPr id="17410" name="Object 5"/>
          <p:cNvGraphicFramePr>
            <a:graphicFrameLocks noGrp="1" noChangeAspect="1"/>
          </p:cNvGraphicFramePr>
          <p:nvPr>
            <p:ph type="subTitle" idx="1"/>
            <p:extLst>
              <p:ext uri="{D42A27DB-BD31-4B8C-83A1-F6EECF244321}">
                <p14:modId xmlns:p14="http://schemas.microsoft.com/office/powerpoint/2010/main" val="2115764770"/>
              </p:ext>
            </p:extLst>
          </p:nvPr>
        </p:nvGraphicFramePr>
        <p:xfrm>
          <a:off x="853727" y="1988840"/>
          <a:ext cx="6192043" cy="4313561"/>
        </p:xfrm>
        <a:graphic>
          <a:graphicData uri="http://schemas.openxmlformats.org/presentationml/2006/ole">
            <mc:AlternateContent xmlns:mc="http://schemas.openxmlformats.org/markup-compatibility/2006">
              <mc:Choice xmlns:v="urn:schemas-microsoft-com:vml" Requires="v">
                <p:oleObj name="Imagen de mapa de bits" r:id="rId2" imgW="4580952" imgH="3467584" progId="PBrush">
                  <p:embed/>
                </p:oleObj>
              </mc:Choice>
              <mc:Fallback>
                <p:oleObj name="Imagen de mapa de bits" r:id="rId2" imgW="4580952" imgH="3467584" progId="PBrush">
                  <p:embed/>
                  <p:pic>
                    <p:nvPicPr>
                      <p:cNvPr id="1741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27" y="1988840"/>
                        <a:ext cx="6192043" cy="4313561"/>
                      </a:xfrm>
                      <a:prstGeom prst="rect">
                        <a:avLst/>
                      </a:prstGeom>
                      <a:noFill/>
                    </p:spPr>
                  </p:pic>
                </p:oleObj>
              </mc:Fallback>
            </mc:AlternateContent>
          </a:graphicData>
        </a:graphic>
      </p:graphicFrame>
    </p:spTree>
    <p:extLst>
      <p:ext uri="{BB962C8B-B14F-4D97-AF65-F5344CB8AC3E}">
        <p14:creationId xmlns:p14="http://schemas.microsoft.com/office/powerpoint/2010/main" val="43196408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6261</TotalTime>
  <Words>7329</Words>
  <Application>Microsoft Office PowerPoint</Application>
  <PresentationFormat>Presentación en pantalla (4:3)</PresentationFormat>
  <Paragraphs>1028</Paragraphs>
  <Slides>148</Slides>
  <Notes>11</Notes>
  <HiddenSlides>0</HiddenSlides>
  <MMClips>0</MMClips>
  <ScaleCrop>false</ScaleCrop>
  <HeadingPairs>
    <vt:vector size="8" baseType="variant">
      <vt:variant>
        <vt:lpstr>Fuentes usadas</vt:lpstr>
      </vt:variant>
      <vt:variant>
        <vt:i4>16</vt:i4>
      </vt:variant>
      <vt:variant>
        <vt:lpstr>Tema</vt:lpstr>
      </vt:variant>
      <vt:variant>
        <vt:i4>1</vt:i4>
      </vt:variant>
      <vt:variant>
        <vt:lpstr>Servidores OLE incrustados</vt:lpstr>
      </vt:variant>
      <vt:variant>
        <vt:i4>5</vt:i4>
      </vt:variant>
      <vt:variant>
        <vt:lpstr>Títulos de diapositiva</vt:lpstr>
      </vt:variant>
      <vt:variant>
        <vt:i4>148</vt:i4>
      </vt:variant>
    </vt:vector>
  </HeadingPairs>
  <TitlesOfParts>
    <vt:vector size="170" baseType="lpstr">
      <vt:lpstr>Aharoni</vt:lpstr>
      <vt:lpstr>Arial</vt:lpstr>
      <vt:lpstr>Calibri</vt:lpstr>
      <vt:lpstr>Century Gothic</vt:lpstr>
      <vt:lpstr>Comic Sans MS</vt:lpstr>
      <vt:lpstr>Georgia</vt:lpstr>
      <vt:lpstr>Monotype Corsiva</vt:lpstr>
      <vt:lpstr>Monotype Sorts</vt:lpstr>
      <vt:lpstr>Symbol</vt:lpstr>
      <vt:lpstr>Tahoma</vt:lpstr>
      <vt:lpstr>Tekton</vt:lpstr>
      <vt:lpstr>Times New Roman</vt:lpstr>
      <vt:lpstr>Trebuchet MS</vt:lpstr>
      <vt:lpstr>Verdana</vt:lpstr>
      <vt:lpstr>Wingdings</vt:lpstr>
      <vt:lpstr>Wingdings 3</vt:lpstr>
      <vt:lpstr>Faceta</vt:lpstr>
      <vt:lpstr>Document</vt:lpstr>
      <vt:lpstr>Imagen de mapa de bits</vt:lpstr>
      <vt:lpstr>Equation</vt:lpstr>
      <vt:lpstr>Worksheet</vt:lpstr>
      <vt:lpstr>Ecuación</vt:lpstr>
      <vt:lpstr>LA INTERNACIONALIZACIÓN</vt:lpstr>
      <vt:lpstr>Presentación de PowerPoint</vt:lpstr>
      <vt:lpstr>Las multinacionales</vt:lpstr>
      <vt:lpstr>Recursos de una empresa</vt:lpstr>
      <vt:lpstr>Recursos Humanos (Capital intelectual)</vt:lpstr>
      <vt:lpstr>Presentación de PowerPoint</vt:lpstr>
      <vt:lpstr>Recursos Financieros</vt:lpstr>
      <vt:lpstr>Recursos Materiales</vt:lpstr>
      <vt:lpstr>Recursos Mercadotecnicos</vt:lpstr>
      <vt:lpstr>Recursos Tecnológicos</vt:lpstr>
      <vt:lpstr>Introducción al Planeamiento Estratégico</vt:lpstr>
      <vt:lpstr>Presentación de PowerPoint</vt:lpstr>
      <vt:lpstr>Presentación de PowerPoint</vt:lpstr>
      <vt:lpstr>Presentación de PowerPoint</vt:lpstr>
      <vt:lpstr>Pensamiento estratégico….  Aprender a SER antes de aprender a HACER</vt:lpstr>
      <vt:lpstr>Presentación de PowerPoint</vt:lpstr>
      <vt:lpstr> PLAN =  FINES  +  MEDIOS </vt:lpstr>
      <vt:lpstr>Presentación de PowerPoint</vt:lpstr>
      <vt:lpstr>LAS VENTAJAS COMPETITIVAS Y CADENA DE VALOR  </vt:lpstr>
      <vt:lpstr>PLANEAMIENTO ESTRATEGICO</vt:lpstr>
      <vt:lpstr>Presentación de PowerPoint</vt:lpstr>
      <vt:lpstr>Presentación de PowerPoint</vt:lpstr>
      <vt:lpstr>Planeamiento Estratégico. Etapas</vt:lpstr>
      <vt:lpstr>Presentación de PowerPoint</vt:lpstr>
      <vt:lpstr>Planeamiento Estratégico. Etapas</vt:lpstr>
      <vt:lpstr>Planeamiento Estratégico. Etapas</vt:lpstr>
      <vt:lpstr>Presentación de PowerPoint</vt:lpstr>
      <vt:lpstr>Presentación de PowerPoint</vt:lpstr>
      <vt:lpstr>Presentación de PowerPoint</vt:lpstr>
      <vt:lpstr>Presentación de PowerPoint</vt:lpstr>
      <vt:lpstr>Planeamiento Estrategico</vt:lpstr>
      <vt:lpstr>Planeamiento Estrategico</vt:lpstr>
      <vt:lpstr>ESTRATEGIAS GENERICAS</vt:lpstr>
      <vt:lpstr>ESTRATEGIAS GENERICAS</vt:lpstr>
      <vt:lpstr>ESTRATEGIAS GENERICAS</vt:lpstr>
      <vt:lpstr>ESTRATEGIAS GENERICAS</vt:lpstr>
      <vt:lpstr>  Planeamiento Estratégico </vt:lpstr>
      <vt:lpstr>  Matriz F.O.D.A. (S.W.O.T.) </vt:lpstr>
      <vt:lpstr> Matriz F.O.D.A. (S.W.O.T.)   </vt:lpstr>
      <vt:lpstr>  Matriz F.O.D.A. (S.W.O.T.) </vt:lpstr>
      <vt:lpstr>Presentación de PowerPoint</vt:lpstr>
      <vt:lpstr>Presentación de PowerPoint</vt:lpstr>
      <vt:lpstr>Caso 1: Cómo reaccionar ante una situación desfavorable </vt:lpstr>
      <vt:lpstr>Presentación de PowerPoint</vt:lpstr>
      <vt:lpstr>Presentación de PowerPoint</vt:lpstr>
      <vt:lpstr>Conclusión </vt:lpstr>
      <vt:lpstr>Caso 2: Sobre la información correcta y veraz </vt:lpstr>
      <vt:lpstr>Presentación de PowerPoint</vt:lpstr>
      <vt:lpstr>Presentación de PowerPoint</vt:lpstr>
      <vt:lpstr>Conclusión </vt:lpstr>
      <vt:lpstr>Caso 3: Sobre los planes estratégicos </vt:lpstr>
      <vt:lpstr>Presentación de PowerPoint</vt:lpstr>
      <vt:lpstr>Presentación de PowerPoint</vt:lpstr>
      <vt:lpstr>Presentación de PowerPoint</vt:lpstr>
      <vt:lpstr>Presentación de PowerPoint</vt:lpstr>
      <vt:lpstr>Conclusión</vt:lpstr>
      <vt:lpstr>Caso 4: Quien habla último… </vt:lpstr>
      <vt:lpstr>Presentación de PowerPoint</vt:lpstr>
      <vt:lpstr>Presentación de PowerPoint</vt:lpstr>
      <vt:lpstr>Presentación de PowerPoint</vt:lpstr>
      <vt:lpstr>Conclusión</vt:lpstr>
      <vt:lpstr>Caso 5 : Estar bien informado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Más Vale Pajaro en Mano que Cien Volando</vt:lpstr>
      <vt:lpstr>Tasa de Interés</vt:lpstr>
      <vt:lpstr>Tasas de Interés</vt:lpstr>
      <vt:lpstr>Tasa de Interés</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Interés Simple</vt:lpstr>
      <vt:lpstr>Tasa de Interés Simple</vt:lpstr>
      <vt:lpstr>Tasas de Interés Simple Ejemplos</vt:lpstr>
      <vt:lpstr>Tasa de Interés Compuesto</vt:lpstr>
      <vt:lpstr>Tasa Nominal y Efectiva</vt:lpstr>
      <vt:lpstr>Interés Compuesto</vt:lpstr>
      <vt:lpstr>Interés Compuesto</vt:lpstr>
      <vt:lpstr>Interés Compuesto</vt:lpstr>
      <vt:lpstr>Interés Compuesto</vt:lpstr>
      <vt:lpstr>Métodos de Evaluación </vt:lpstr>
      <vt:lpstr>Criterios de Evaluación Financiera y Económica </vt:lpstr>
      <vt:lpstr>Costo de Oportunidad</vt:lpstr>
      <vt:lpstr>Costo de Oportunidad (cont.)</vt:lpstr>
      <vt:lpstr>Equivalencia</vt:lpstr>
      <vt:lpstr>Método del flujo de caja (Cash Flow)</vt:lpstr>
      <vt:lpstr>Flujo de Caja y  Diagrama de Flujo de Caja</vt:lpstr>
      <vt:lpstr>Diagrama de Flujo de Caja</vt:lpstr>
      <vt:lpstr>Valor Actual</vt:lpstr>
      <vt:lpstr>Flujo de Caja Descontado</vt:lpstr>
      <vt:lpstr>Valor Actual Neto</vt:lpstr>
      <vt:lpstr>Valor Actual Neto</vt:lpstr>
      <vt:lpstr>Presentación de PowerPoint</vt:lpstr>
      <vt:lpstr>Presentación de PowerPoint</vt:lpstr>
      <vt:lpstr>Presentación de PowerPoint</vt:lpstr>
      <vt:lpstr>Presentación de PowerPoint</vt:lpstr>
      <vt:lpstr>Presentación de PowerPoint</vt:lpstr>
      <vt:lpstr>Tasa Interna de Retorno (TIR)</vt:lpstr>
      <vt:lpstr>Presentación de PowerPoint</vt:lpstr>
      <vt:lpstr>Presentación de PowerPoint</vt:lpstr>
      <vt:lpstr>Presentación de PowerPoint</vt:lpstr>
      <vt:lpstr>Presentación de PowerPoint</vt:lpstr>
      <vt:lpstr>Presentación de PowerPoint</vt:lpstr>
      <vt:lpstr>Usar TIR como regla principal presenta algunos problemas: TIR, Problema 1.No reconoce el monto de la Inversión</vt:lpstr>
      <vt:lpstr>TIR, Problema 2.- Hay Flujos Que No Tienen TIR</vt:lpstr>
      <vt:lpstr>Presentación de PowerPoint</vt:lpstr>
      <vt:lpstr>TIR, Problema 3.- No todos los Flujos Declinan al aumentar la Tasa de Descuento</vt:lpstr>
      <vt:lpstr>TIR, Problema 3.- No todos los Flujos Declinan al aumentar la Tasa de Descuento</vt:lpstr>
      <vt:lpstr>TIR, Problema 4.- Hay Flujos con mas de una TIR</vt:lpstr>
      <vt:lpstr>TIR, Problema 4.- Hay Flujos con más de una TIR</vt:lpstr>
      <vt:lpstr>TIR, Problema 4.- Hay Flujos con mas de una TIR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Periodo de Recuperación de Inversión</vt:lpstr>
      <vt:lpstr>Presentación de PowerPoint</vt:lpstr>
      <vt:lpstr>Presentación de PowerPoint</vt:lpstr>
      <vt:lpstr>Presentación de PowerPoint</vt:lpstr>
      <vt:lpstr>VENTAJAS Y DESVENTAJAS</vt:lpstr>
      <vt:lpstr>VENTAJAS Y DESVENTAJAS </vt:lpstr>
      <vt:lpstr>Cálculo del VPN con Excel</vt:lpstr>
      <vt:lpstr>Cálculo de la TIR con Excel</vt:lpstr>
      <vt:lpstr>Presentación de PowerPoint</vt:lpstr>
      <vt:lpstr>Presentación de PowerPoint</vt:lpstr>
    </vt:vector>
  </TitlesOfParts>
  <Company>OVERCLOCK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ESTRATEGICO</dc:title>
  <dc:creator>OVK</dc:creator>
  <cp:lastModifiedBy>Fabiana Valdiviezo</cp:lastModifiedBy>
  <cp:revision>119</cp:revision>
  <dcterms:created xsi:type="dcterms:W3CDTF">2003-03-30T19:03:18Z</dcterms:created>
  <dcterms:modified xsi:type="dcterms:W3CDTF">2023-06-27T00:31:32Z</dcterms:modified>
</cp:coreProperties>
</file>