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1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7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5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9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1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0A02B-94D6-4372-B330-748F60623D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107B-2D62-42E7-8325-E152FF43B9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8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1874436"/>
            <a:ext cx="81381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/>
              <a:t>PROCESO CLORO-SODA</a:t>
            </a:r>
            <a:endParaRPr lang="es-ES" sz="4500" b="1" dirty="0"/>
          </a:p>
        </p:txBody>
      </p:sp>
    </p:spTree>
    <p:extLst>
      <p:ext uri="{BB962C8B-B14F-4D97-AF65-F5344CB8AC3E}">
        <p14:creationId xmlns:p14="http://schemas.microsoft.com/office/powerpoint/2010/main" val="42065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-4464"/>
            <a:ext cx="81381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>
                <a:solidFill>
                  <a:srgbClr val="FF0000"/>
                </a:solidFill>
              </a:rPr>
              <a:t>CELDAS DE DIAFRAGMA</a:t>
            </a:r>
            <a:endParaRPr lang="es-ES" sz="4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6637"/>
            <a:ext cx="7381820" cy="50142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889" y="5927417"/>
            <a:ext cx="6477000" cy="88236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455783" y="5558085"/>
            <a:ext cx="469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Ejercicio</a:t>
            </a:r>
            <a:r>
              <a:rPr lang="es-ES" dirty="0" smtClean="0"/>
              <a:t>: cuánto vale el potencial de esta celda?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8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5503" y="52247"/>
            <a:ext cx="62529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PROCESO CLORO-SODA</a:t>
            </a:r>
            <a:endParaRPr lang="es-ES" sz="5000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1345474"/>
            <a:ext cx="9111469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Proceso electrolítico más importante a nivel mundial</a:t>
            </a:r>
          </a:p>
          <a:p>
            <a:endParaRPr lang="es-ES" sz="2500" dirty="0"/>
          </a:p>
          <a:p>
            <a:r>
              <a:rPr lang="es-ES" sz="2500" dirty="0" smtClean="0"/>
              <a:t>65 millones de toneladas de Cl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 producidas anualmente en el mundo</a:t>
            </a:r>
          </a:p>
          <a:p>
            <a:endParaRPr lang="es-ES" sz="2500" dirty="0"/>
          </a:p>
          <a:p>
            <a:r>
              <a:rPr lang="es-ES" sz="2500" dirty="0" smtClean="0"/>
              <a:t>~ 2 x 10</a:t>
            </a:r>
            <a:r>
              <a:rPr lang="es-ES" sz="2500" baseline="30000" dirty="0" smtClean="0"/>
              <a:t>8</a:t>
            </a:r>
            <a:r>
              <a:rPr lang="es-ES" sz="2500" dirty="0" smtClean="0"/>
              <a:t> </a:t>
            </a:r>
            <a:r>
              <a:rPr lang="es-ES" sz="2500" dirty="0" err="1" smtClean="0"/>
              <a:t>MWh</a:t>
            </a:r>
            <a:endParaRPr lang="es-ES" sz="2500" dirty="0" smtClean="0"/>
          </a:p>
          <a:p>
            <a:endParaRPr lang="es-ES" sz="2500" dirty="0"/>
          </a:p>
          <a:p>
            <a:r>
              <a:rPr lang="es-ES" sz="2500" dirty="0"/>
              <a:t>~ </a:t>
            </a:r>
            <a:r>
              <a:rPr lang="es-ES" sz="2500" dirty="0" smtClean="0"/>
              <a:t>4km</a:t>
            </a:r>
            <a:r>
              <a:rPr lang="es-ES" sz="2500" baseline="30000" dirty="0" smtClean="0"/>
              <a:t>2</a:t>
            </a:r>
            <a:r>
              <a:rPr lang="es-ES" sz="2500" dirty="0" smtClean="0"/>
              <a:t> de electrodos</a:t>
            </a:r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52400" y="5626100"/>
            <a:ext cx="842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Ejercicio integrador</a:t>
            </a:r>
            <a:r>
              <a:rPr lang="es-ES" dirty="0" smtClean="0"/>
              <a:t>: chequear si las 3 magnitudes dadas más arriba son coherentes entre sí (aproximadamente, o sea en orden de magnitud). Pueden usar parámetros operacionales standard que consideren necesarios del capítulo 3 del libro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5631181" y="3136900"/>
            <a:ext cx="3652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Interesante</a:t>
            </a:r>
            <a:r>
              <a:rPr lang="es-ES" dirty="0" smtClean="0"/>
              <a:t>: leer secciones 3.2.1 y 3.2.2. que no serán comentadas en clase, pero son relevantes para entender las 3 tecnologías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7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2738312"/>
            <a:ext cx="8784975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46490" y="3625979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66527" y="1422529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287790" y="1433642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466527" y="1439992"/>
            <a:ext cx="1603375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81039" y="1439992"/>
            <a:ext cx="302400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76252" y="1024066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281040" y="1200279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7524328" y="4176016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7528202" y="3812485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7587966" y="5201373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310557" y="3599586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973505" y="4029016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1150302" y="3826202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509278" y="4774664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358650" y="5921856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375012" y="5754470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90" name="AutoShape 67"/>
          <p:cNvCxnSpPr>
            <a:cxnSpLocks noChangeShapeType="1"/>
          </p:cNvCxnSpPr>
          <p:nvPr/>
        </p:nvCxnSpPr>
        <p:spPr bwMode="auto">
          <a:xfrm>
            <a:off x="3834007" y="4590924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4528914" y="2756534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4502720" y="2730374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94" name="Rectángulo 93"/>
          <p:cNvSpPr/>
          <p:nvPr/>
        </p:nvSpPr>
        <p:spPr>
          <a:xfrm>
            <a:off x="3580405" y="3879396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2688494" y="6488668"/>
            <a:ext cx="365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Membrana de intercambio catiónico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3" name="AutoShape 47"/>
          <p:cNvSpPr>
            <a:spLocks noChangeArrowheads="1"/>
          </p:cNvSpPr>
          <p:nvPr/>
        </p:nvSpPr>
        <p:spPr bwMode="auto">
          <a:xfrm rot="10800000">
            <a:off x="2786172" y="3879396"/>
            <a:ext cx="336154" cy="1131888"/>
          </a:xfrm>
          <a:prstGeom prst="curvedLeftArrow">
            <a:avLst>
              <a:gd name="adj1" fmla="val 42695"/>
              <a:gd name="adj2" fmla="val 148760"/>
              <a:gd name="adj3" fmla="val 33333"/>
            </a:avLst>
          </a:prstGeom>
          <a:solidFill>
            <a:schemeClr val="accent2">
              <a:lumMod val="75000"/>
            </a:schemeClr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B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Rectangle 51"/>
          <p:cNvSpPr>
            <a:spLocks noChangeArrowheads="1"/>
          </p:cNvSpPr>
          <p:nvPr/>
        </p:nvSpPr>
        <p:spPr bwMode="auto">
          <a:xfrm>
            <a:off x="2968161" y="4967083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5" name="Rectangle 52"/>
          <p:cNvSpPr>
            <a:spLocks noChangeArrowheads="1"/>
          </p:cNvSpPr>
          <p:nvPr/>
        </p:nvSpPr>
        <p:spPr bwMode="auto">
          <a:xfrm>
            <a:off x="2885776" y="3133849"/>
            <a:ext cx="2047565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½ O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+ 2H</a:t>
            </a:r>
            <a:r>
              <a:rPr lang="es-ES" altLang="fr-FR" sz="2500" b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+2</a:t>
            </a:r>
            <a:r>
              <a:rPr lang="es-ES" altLang="fr-FR" sz="25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1166913"/>
            <a:ext cx="8173297" cy="559287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520267" y="1603389"/>
            <a:ext cx="34374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FF0000"/>
                </a:solidFill>
              </a:rPr>
              <a:t>¿cómo puedo hacer disminuir cada uno de estos términos?</a:t>
            </a:r>
            <a:endParaRPr lang="en-GB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0"/>
            <a:ext cx="9093421" cy="123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46" y="487172"/>
            <a:ext cx="8050507" cy="588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589053" y="0"/>
            <a:ext cx="46217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DISMUTACIÓN</a:t>
            </a:r>
            <a:endParaRPr lang="en-GB" sz="5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1" y="533311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2Cl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				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1.358 V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2ClO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+ 2H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+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s-E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+ 2OH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		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0.421 V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Reacción global:  2Cl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OH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2ClO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+ 2H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    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0.937 V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03" y="861774"/>
            <a:ext cx="8661400" cy="182256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4" y="2758384"/>
            <a:ext cx="8685839" cy="18220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989164" y="22828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pH =0</a:t>
            </a:r>
            <a:endParaRPr lang="en-GB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464" y="4264274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pH = 14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74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-97390"/>
            <a:ext cx="81381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>
                <a:solidFill>
                  <a:srgbClr val="FF0000"/>
                </a:solidFill>
              </a:rPr>
              <a:t>CELDAS DE MERCURIO</a:t>
            </a:r>
            <a:endParaRPr lang="es-ES" sz="4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062963"/>
            <a:ext cx="7905726" cy="43042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85" y="6397786"/>
            <a:ext cx="6696212" cy="4970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87440"/>
            <a:ext cx="6477000" cy="88236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455783" y="5558085"/>
            <a:ext cx="469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Ejercicio</a:t>
            </a:r>
            <a:r>
              <a:rPr lang="es-ES" dirty="0" smtClean="0"/>
              <a:t>: cuánto vale el potencial de esta celda?</a:t>
            </a:r>
            <a:endParaRPr lang="en-GB" dirty="0"/>
          </a:p>
        </p:txBody>
      </p:sp>
      <p:sp>
        <p:nvSpPr>
          <p:cNvPr id="3" name="Rectángulo 2"/>
          <p:cNvSpPr/>
          <p:nvPr/>
        </p:nvSpPr>
        <p:spPr>
          <a:xfrm>
            <a:off x="270485" y="5373419"/>
            <a:ext cx="367119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es-ES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↔  Cl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</a:p>
          <a:p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s-ES" sz="25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Hg + </a:t>
            </a:r>
            <a:r>
              <a:rPr lang="es-ES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endParaRPr lang="en-GB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V="1">
            <a:off x="-2560320" y="3035330"/>
            <a:ext cx="134155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" y="1616949"/>
            <a:ext cx="84702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  	2Cl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↔  Cl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1.36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↔ 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0.99 V (pH =4)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  	4OH- ↔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0.40 V (pH = 14)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" y="3106846"/>
            <a:ext cx="89939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2H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↔ 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-0.24 V  (pH = 4)</a:t>
            </a:r>
            <a:endParaRPr lang="es-E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4OH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0.40 V (pH = 14)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-0.84 V (pH = 14)</a:t>
            </a:r>
            <a:endParaRPr lang="es-E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Na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 = -2.71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 + 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E = -1.85 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2400" y="5727700"/>
            <a:ext cx="8921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Ejercicio integrador</a:t>
            </a:r>
            <a:r>
              <a:rPr lang="es-ES" dirty="0" smtClean="0"/>
              <a:t>: calcular la corriente neta de reducción para la reacción competitiva de reducción de H</a:t>
            </a:r>
            <a:r>
              <a:rPr lang="es-ES" baseline="-25000" dirty="0" smtClean="0"/>
              <a:t>2</a:t>
            </a:r>
            <a:r>
              <a:rPr lang="es-ES" dirty="0" smtClean="0"/>
              <a:t> sobre un electrodo de Hg a pH = 4 usando ecuaciones y parámetros dados en el capítulo 1 del libro. En función de su respuesta, es coherente que la reacción más rápida sea la reacción 8?</a:t>
            </a:r>
            <a:endParaRPr lang="en-GB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4" y="0"/>
            <a:ext cx="8693426" cy="118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181" y="-1405176"/>
            <a:ext cx="6513534" cy="9314364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856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249</Words>
  <Application>Microsoft Office PowerPoint</Application>
  <PresentationFormat>Presentación en pantalla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Microsoft YaHei</vt:lpstr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21</cp:revision>
  <dcterms:created xsi:type="dcterms:W3CDTF">2020-09-08T16:56:53Z</dcterms:created>
  <dcterms:modified xsi:type="dcterms:W3CDTF">2021-09-09T15:35:33Z</dcterms:modified>
</cp:coreProperties>
</file>