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56" r:id="rId1"/>
  </p:sldMasterIdLst>
  <p:notesMasterIdLst>
    <p:notesMasterId r:id="rId16"/>
  </p:notesMasterIdLst>
  <p:sldIdLst>
    <p:sldId id="256" r:id="rId2"/>
    <p:sldId id="311" r:id="rId3"/>
    <p:sldId id="316" r:id="rId4"/>
    <p:sldId id="312" r:id="rId5"/>
    <p:sldId id="313" r:id="rId6"/>
    <p:sldId id="314" r:id="rId7"/>
    <p:sldId id="315" r:id="rId8"/>
    <p:sldId id="307" r:id="rId9"/>
    <p:sldId id="309" r:id="rId10"/>
    <p:sldId id="310" r:id="rId11"/>
    <p:sldId id="295" r:id="rId12"/>
    <p:sldId id="278" r:id="rId13"/>
    <p:sldId id="298" r:id="rId14"/>
    <p:sldId id="306" r:id="rId15"/>
  </p:sldIdLst>
  <p:sldSz cx="9144000" cy="6858000" type="screen4x3"/>
  <p:notesSz cx="7027863" cy="9309100"/>
  <p:defaultTextStyle>
    <a:defPPr>
      <a:defRPr lang="en-US"/>
    </a:defPPr>
    <a:lvl1pPr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Rockwell" panose="02060603020205020403" pitchFamily="18" charset="0"/>
        <a:ea typeface="+mn-ea"/>
        <a:cs typeface="+mn-cs"/>
      </a:defRPr>
    </a:lvl1pPr>
    <a:lvl2pPr marL="4572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Rockwell" panose="02060603020205020403" pitchFamily="18" charset="0"/>
        <a:ea typeface="+mn-ea"/>
        <a:cs typeface="+mn-cs"/>
      </a:defRPr>
    </a:lvl2pPr>
    <a:lvl3pPr marL="9144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Rockwell" panose="02060603020205020403" pitchFamily="18" charset="0"/>
        <a:ea typeface="+mn-ea"/>
        <a:cs typeface="+mn-cs"/>
      </a:defRPr>
    </a:lvl3pPr>
    <a:lvl4pPr marL="13716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Rockwell" panose="02060603020205020403" pitchFamily="18" charset="0"/>
        <a:ea typeface="+mn-ea"/>
        <a:cs typeface="+mn-cs"/>
      </a:defRPr>
    </a:lvl4pPr>
    <a:lvl5pPr marL="18288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Rockwell" panose="02060603020205020403" pitchFamily="18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Rockwell" panose="02060603020205020403" pitchFamily="18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Rockwell" panose="02060603020205020403" pitchFamily="18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Rockwell" panose="02060603020205020403" pitchFamily="18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Rockwell" panose="02060603020205020403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00"/>
    <a:srgbClr val="FFCC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15" autoAdjust="0"/>
    <p:restoredTop sz="94660"/>
  </p:normalViewPr>
  <p:slideViewPr>
    <p:cSldViewPr>
      <p:cViewPr varScale="1">
        <p:scale>
          <a:sx n="68" d="100"/>
          <a:sy n="68" d="100"/>
        </p:scale>
        <p:origin x="1344" y="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482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981450" y="0"/>
            <a:ext cx="304482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7B1F9728-296D-48A9-B70E-81A268DC9CAC}" type="datetimeFigureOut">
              <a:rPr lang="en-US"/>
              <a:pPr>
                <a:defRPr/>
              </a:pPr>
              <a:t>10/19/2025</a:t>
            </a:fld>
            <a:endParaRPr lang="en-U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419225" y="1163638"/>
            <a:ext cx="4189413" cy="31416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703263" y="4479925"/>
            <a:ext cx="5621337" cy="36655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noProof="0"/>
              <a:t>Editar el estilo de texto del patrón</a:t>
            </a:r>
          </a:p>
          <a:p>
            <a:pPr lvl="1"/>
            <a:r>
              <a:rPr lang="es-ES" noProof="0"/>
              <a:t>Segundo nivel</a:t>
            </a:r>
          </a:p>
          <a:p>
            <a:pPr lvl="2"/>
            <a:r>
              <a:rPr lang="es-ES" noProof="0"/>
              <a:t>Tercer nivel</a:t>
            </a:r>
          </a:p>
          <a:p>
            <a:pPr lvl="3"/>
            <a:r>
              <a:rPr lang="es-ES" noProof="0"/>
              <a:t>Cuarto nivel</a:t>
            </a:r>
          </a:p>
          <a:p>
            <a:pPr lvl="4"/>
            <a:r>
              <a:rPr lang="es-ES" noProof="0"/>
              <a:t>Quinto nivel</a:t>
            </a:r>
            <a:endParaRPr lang="en-US" noProof="0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842375"/>
            <a:ext cx="304482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981450" y="8842375"/>
            <a:ext cx="304482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AFD77B07-7175-4EB5-9F33-77403D72797D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Marcador de imagen de diapositiva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1987" name="Marcador de nota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77129CA-47C2-4755-96E1-D49C75CC830C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/>
          <p:nvPr/>
        </p:nvSpPr>
        <p:spPr>
          <a:xfrm>
            <a:off x="685800" y="1346947"/>
            <a:ext cx="7772400" cy="80683"/>
          </a:xfrm>
          <a:prstGeom prst="rect">
            <a:avLst/>
          </a:prstGeom>
          <a:blipFill dpi="0" rotWithShape="1">
            <a:blip r:embed="rId2">
              <a:alphaModFix amt="80000"/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" name="Rectangle 7"/>
          <p:cNvSpPr/>
          <p:nvPr/>
        </p:nvSpPr>
        <p:spPr>
          <a:xfrm>
            <a:off x="685800" y="4282763"/>
            <a:ext cx="7772400" cy="80683"/>
          </a:xfrm>
          <a:prstGeom prst="rect">
            <a:avLst/>
          </a:prstGeom>
          <a:blipFill dpi="0" rotWithShape="1">
            <a:blip r:embed="rId2">
              <a:alphaModFix amt="80000"/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8"/>
          <p:cNvSpPr/>
          <p:nvPr/>
        </p:nvSpPr>
        <p:spPr>
          <a:xfrm>
            <a:off x="685800" y="1484779"/>
            <a:ext cx="7772400" cy="2743200"/>
          </a:xfrm>
          <a:prstGeom prst="rect">
            <a:avLst/>
          </a:prstGeom>
          <a:blipFill dpi="0" rotWithShape="1">
            <a:blip r:embed="rId2">
              <a:alphaModFix amt="80000"/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7" name="Group 9"/>
          <p:cNvGrpSpPr>
            <a:grpSpLocks noChangeAspect="1"/>
          </p:cNvGrpSpPr>
          <p:nvPr/>
        </p:nvGrpSpPr>
        <p:grpSpPr bwMode="auto">
          <a:xfrm>
            <a:off x="7234238" y="4106863"/>
            <a:ext cx="914400" cy="914400"/>
            <a:chOff x="9685338" y="4460675"/>
            <a:chExt cx="1080904" cy="1080902"/>
          </a:xfrm>
        </p:grpSpPr>
        <p:sp>
          <p:nvSpPr>
            <p:cNvPr id="8" name="Oval 10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3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9" name="Oval 11"/>
            <p:cNvSpPr>
              <a:spLocks noChangeArrowheads="1"/>
            </p:cNvSpPr>
            <p:nvPr/>
          </p:nvSpPr>
          <p:spPr bwMode="auto">
            <a:xfrm>
              <a:off x="9794179" y="4569516"/>
              <a:ext cx="863222" cy="863220"/>
            </a:xfrm>
            <a:prstGeom prst="ellipse">
              <a:avLst/>
            </a:prstGeom>
            <a:noFill/>
            <a:ln w="25400" algn="ctr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Rockwell" panose="02060603020205020403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Rockwell" panose="02060603020205020403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Rockwell" panose="02060603020205020403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Rockwell" panose="02060603020205020403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Rockwell" panose="02060603020205020403" pitchFamily="18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Rockwell" panose="02060603020205020403" pitchFamily="18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Rockwell" panose="02060603020205020403" pitchFamily="18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Rockwell" panose="02060603020205020403" pitchFamily="18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Rockwell" panose="02060603020205020403" pitchFamily="18" charset="0"/>
                </a:defRPr>
              </a:lvl9pPr>
            </a:lstStyle>
            <a:p>
              <a:pPr>
                <a:defRPr/>
              </a:pPr>
              <a:endParaRPr lang="en-US" alt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88670" y="1432223"/>
            <a:ext cx="7593330" cy="3035808"/>
          </a:xfrm>
        </p:spPr>
        <p:txBody>
          <a:bodyPr>
            <a:noAutofit/>
          </a:bodyPr>
          <a:lstStyle>
            <a:lvl1pPr algn="l">
              <a:lnSpc>
                <a:spcPct val="80000"/>
              </a:lnSpc>
              <a:defRPr sz="6400" b="0" cap="all" baseline="0">
                <a:blipFill dpi="0" rotWithShape="1">
                  <a:blip r:embed="rId3"/>
                  <a:srcRect/>
                  <a:tile tx="6350" ty="-127000" sx="65000" sy="64000" flip="none" algn="tl"/>
                </a:blip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02386" y="4389120"/>
            <a:ext cx="5918454" cy="1069848"/>
          </a:xfrm>
        </p:spPr>
        <p:txBody>
          <a:bodyPr>
            <a:normAutofit/>
          </a:bodyPr>
          <a:lstStyle>
            <a:lvl1pPr marL="0" indent="0" algn="l">
              <a:buNone/>
              <a:defRPr sz="1800" b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es-ES"/>
              <a:t>Haga clic para editar el estilo de subtítulo del patrón</a:t>
            </a:r>
            <a:endParaRPr lang="en-US" dirty="0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12800" y="6272213"/>
            <a:ext cx="4745038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243763" y="4227513"/>
            <a:ext cx="895350" cy="639762"/>
          </a:xfrm>
        </p:spPr>
        <p:txBody>
          <a:bodyPr/>
          <a:lstStyle>
            <a:lvl1pPr>
              <a:defRPr sz="2800" b="1"/>
            </a:lvl1pPr>
          </a:lstStyle>
          <a:p>
            <a:pPr>
              <a:defRPr/>
            </a:pPr>
            <a:fld id="{324E2C8D-ED92-488B-B28C-87B80352DF4A}" type="slidenum">
              <a:rPr lang="es-ES" altLang="en-US"/>
              <a:pPr>
                <a:defRPr/>
              </a:pPr>
              <a:t>‹Nº›</a:t>
            </a:fld>
            <a:endParaRPr lang="es-ES" altLang="en-US"/>
          </a:p>
        </p:txBody>
      </p:sp>
    </p:spTree>
    <p:extLst>
      <p:ext uri="{BB962C8B-B14F-4D97-AF65-F5344CB8AC3E}">
        <p14:creationId xmlns:p14="http://schemas.microsoft.com/office/powerpoint/2010/main" val="14113177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C15D33-A4A8-4E4C-8D1C-D7C097F3737E}" type="slidenum">
              <a:rPr lang="es-ES" altLang="en-US"/>
              <a:pPr>
                <a:defRPr/>
              </a:pPr>
              <a:t>‹Nº›</a:t>
            </a:fld>
            <a:endParaRPr lang="es-ES" altLang="en-US"/>
          </a:p>
        </p:txBody>
      </p:sp>
    </p:spTree>
    <p:extLst>
      <p:ext uri="{BB962C8B-B14F-4D97-AF65-F5344CB8AC3E}">
        <p14:creationId xmlns:p14="http://schemas.microsoft.com/office/powerpoint/2010/main" val="24271771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533400"/>
            <a:ext cx="1914525" cy="5638800"/>
          </a:xfrm>
        </p:spPr>
        <p:txBody>
          <a:bodyPr vert="eaVert"/>
          <a:lstStyle>
            <a:lvl1pPr>
              <a:defRPr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00100" y="533400"/>
            <a:ext cx="5629275" cy="5638800"/>
          </a:xfrm>
        </p:spPr>
        <p:txBody>
          <a:bodyPr vert="eaVer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3D7DBE-DBC1-4549-BBAF-738490F073C9}" type="slidenum">
              <a:rPr lang="es-ES" altLang="en-US"/>
              <a:pPr>
                <a:defRPr/>
              </a:pPr>
              <a:t>‹Nº›</a:t>
            </a:fld>
            <a:endParaRPr lang="es-ES" altLang="en-US"/>
          </a:p>
        </p:txBody>
      </p:sp>
    </p:spTree>
    <p:extLst>
      <p:ext uri="{BB962C8B-B14F-4D97-AF65-F5344CB8AC3E}">
        <p14:creationId xmlns:p14="http://schemas.microsoft.com/office/powerpoint/2010/main" val="17149244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55507E-36F9-460E-9CDE-7A6DBD6257AE}" type="slidenum">
              <a:rPr lang="es-ES" altLang="en-US"/>
              <a:pPr>
                <a:defRPr/>
              </a:pPr>
              <a:t>‹Nº›</a:t>
            </a:fld>
            <a:endParaRPr lang="es-ES" altLang="en-US"/>
          </a:p>
        </p:txBody>
      </p:sp>
    </p:spTree>
    <p:extLst>
      <p:ext uri="{BB962C8B-B14F-4D97-AF65-F5344CB8AC3E}">
        <p14:creationId xmlns:p14="http://schemas.microsoft.com/office/powerpoint/2010/main" val="31180373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/>
          <p:nvPr/>
        </p:nvSpPr>
        <p:spPr>
          <a:xfrm>
            <a:off x="0" y="4917989"/>
            <a:ext cx="9144000" cy="1940010"/>
          </a:xfrm>
          <a:prstGeom prst="rect">
            <a:avLst/>
          </a:prstGeom>
          <a:blipFill dpi="0" rotWithShape="1">
            <a:blip r:embed="rId2">
              <a:alphaModFix amt="80000"/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5" name="Group 7"/>
          <p:cNvGrpSpPr>
            <a:grpSpLocks noChangeAspect="1"/>
          </p:cNvGrpSpPr>
          <p:nvPr/>
        </p:nvGrpSpPr>
        <p:grpSpPr bwMode="auto">
          <a:xfrm>
            <a:off x="633413" y="2430463"/>
            <a:ext cx="914400" cy="914400"/>
            <a:chOff x="9685338" y="4460675"/>
            <a:chExt cx="1080904" cy="1080902"/>
          </a:xfrm>
        </p:grpSpPr>
        <p:sp>
          <p:nvSpPr>
            <p:cNvPr id="6" name="Oval 8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3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7" name="Oval 9"/>
            <p:cNvSpPr>
              <a:spLocks noChangeArrowheads="1"/>
            </p:cNvSpPr>
            <p:nvPr/>
          </p:nvSpPr>
          <p:spPr bwMode="auto">
            <a:xfrm>
              <a:off x="9794179" y="4569516"/>
              <a:ext cx="863222" cy="863220"/>
            </a:xfrm>
            <a:prstGeom prst="ellipse">
              <a:avLst/>
            </a:prstGeom>
            <a:noFill/>
            <a:ln w="25400" algn="ctr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Rockwell" panose="02060603020205020403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Rockwell" panose="02060603020205020403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Rockwell" panose="02060603020205020403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Rockwell" panose="02060603020205020403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Rockwell" panose="02060603020205020403" pitchFamily="18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Rockwell" panose="02060603020205020403" pitchFamily="18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Rockwell" panose="02060603020205020403" pitchFamily="18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Rockwell" panose="02060603020205020403" pitchFamily="18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Rockwell" panose="02060603020205020403" pitchFamily="18" charset="0"/>
                </a:defRPr>
              </a:lvl9pPr>
            </a:lstStyle>
            <a:p>
              <a:pPr>
                <a:defRPr/>
              </a:pPr>
              <a:endParaRPr lang="en-US" alt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25346" y="1225296"/>
            <a:ext cx="6960870" cy="3520440"/>
          </a:xfrm>
        </p:spPr>
        <p:txBody>
          <a:bodyPr/>
          <a:lstStyle>
            <a:lvl1pPr>
              <a:lnSpc>
                <a:spcPct val="80000"/>
              </a:lnSpc>
              <a:defRPr sz="64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24330" y="5020056"/>
            <a:ext cx="6789420" cy="1066800"/>
          </a:xfrm>
        </p:spPr>
        <p:txBody>
          <a:bodyPr>
            <a:normAutofit/>
          </a:bodyPr>
          <a:lstStyle>
            <a:lvl1pPr marL="0" indent="0">
              <a:buNone/>
              <a:defRPr sz="1800" b="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>
          <a:xfrm>
            <a:off x="6445250" y="6272213"/>
            <a:ext cx="1982788" cy="365125"/>
          </a:xfrm>
        </p:spPr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636713" y="6272213"/>
            <a:ext cx="4745037" cy="365125"/>
          </a:xfrm>
        </p:spPr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6113" y="2508250"/>
            <a:ext cx="890587" cy="720725"/>
          </a:xfrm>
        </p:spPr>
        <p:txBody>
          <a:bodyPr/>
          <a:lstStyle>
            <a:lvl1pPr>
              <a:defRPr sz="2800"/>
            </a:lvl1pPr>
          </a:lstStyle>
          <a:p>
            <a:pPr>
              <a:defRPr/>
            </a:pPr>
            <a:fld id="{B4642058-2B27-4F3C-9F22-7519B37ABA2D}" type="slidenum">
              <a:rPr lang="es-ES" altLang="en-US"/>
              <a:pPr>
                <a:defRPr/>
              </a:pPr>
              <a:t>‹Nº›</a:t>
            </a:fld>
            <a:endParaRPr lang="es-ES" altLang="en-US"/>
          </a:p>
        </p:txBody>
      </p:sp>
    </p:spTree>
    <p:extLst>
      <p:ext uri="{BB962C8B-B14F-4D97-AF65-F5344CB8AC3E}">
        <p14:creationId xmlns:p14="http://schemas.microsoft.com/office/powerpoint/2010/main" val="2635886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194560"/>
            <a:ext cx="365760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92218" y="2194560"/>
            <a:ext cx="365760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816730-AC1E-405C-9F30-8D0D0D588304}" type="slidenum">
              <a:rPr lang="es-ES" altLang="en-US"/>
              <a:pPr>
                <a:defRPr/>
              </a:pPr>
              <a:t>‹Nº›</a:t>
            </a:fld>
            <a:endParaRPr lang="es-ES" altLang="en-US"/>
          </a:p>
        </p:txBody>
      </p:sp>
    </p:spTree>
    <p:extLst>
      <p:ext uri="{BB962C8B-B14F-4D97-AF65-F5344CB8AC3E}">
        <p14:creationId xmlns:p14="http://schemas.microsoft.com/office/powerpoint/2010/main" val="16182849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048256"/>
            <a:ext cx="365760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2743200"/>
            <a:ext cx="365760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20793" y="2048256"/>
            <a:ext cx="365760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20793" y="2743200"/>
            <a:ext cx="365760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D64264-B191-4224-A7D8-A33ADBBCD15E}" type="slidenum">
              <a:rPr lang="es-ES" altLang="en-US"/>
              <a:pPr>
                <a:defRPr/>
              </a:pPr>
              <a:t>‹Nº›</a:t>
            </a:fld>
            <a:endParaRPr lang="es-ES" altLang="en-US"/>
          </a:p>
        </p:txBody>
      </p:sp>
    </p:spTree>
    <p:extLst>
      <p:ext uri="{BB962C8B-B14F-4D97-AF65-F5344CB8AC3E}">
        <p14:creationId xmlns:p14="http://schemas.microsoft.com/office/powerpoint/2010/main" val="12044165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AA385E-19A8-4264-AFDF-6931094CC4C8}" type="slidenum">
              <a:rPr lang="es-ES" altLang="en-US"/>
              <a:pPr>
                <a:defRPr/>
              </a:pPr>
              <a:t>‹Nº›</a:t>
            </a:fld>
            <a:endParaRPr lang="es-ES" altLang="en-US"/>
          </a:p>
        </p:txBody>
      </p:sp>
    </p:spTree>
    <p:extLst>
      <p:ext uri="{BB962C8B-B14F-4D97-AF65-F5344CB8AC3E}">
        <p14:creationId xmlns:p14="http://schemas.microsoft.com/office/powerpoint/2010/main" val="37117828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51A0F9-85B9-466D-AD32-E04808C7383E}" type="slidenum">
              <a:rPr lang="es-ES" altLang="en-US"/>
              <a:pPr>
                <a:defRPr/>
              </a:pPr>
              <a:t>‹Nº›</a:t>
            </a:fld>
            <a:endParaRPr lang="es-ES" altLang="en-US"/>
          </a:p>
        </p:txBody>
      </p:sp>
    </p:spTree>
    <p:extLst>
      <p:ext uri="{BB962C8B-B14F-4D97-AF65-F5344CB8AC3E}">
        <p14:creationId xmlns:p14="http://schemas.microsoft.com/office/powerpoint/2010/main" val="22840038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/>
          <p:nvPr/>
        </p:nvSpPr>
        <p:spPr>
          <a:xfrm>
            <a:off x="6227806" y="1"/>
            <a:ext cx="2916194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6" name="Group 11"/>
          <p:cNvGrpSpPr>
            <a:grpSpLocks/>
          </p:cNvGrpSpPr>
          <p:nvPr/>
        </p:nvGrpSpPr>
        <p:grpSpPr bwMode="auto">
          <a:xfrm>
            <a:off x="8523288" y="6254750"/>
            <a:ext cx="392112" cy="393700"/>
            <a:chOff x="8532189" y="5068824"/>
            <a:chExt cx="393192" cy="393192"/>
          </a:xfrm>
        </p:grpSpPr>
        <p:sp>
          <p:nvSpPr>
            <p:cNvPr id="7" name="Oval 12"/>
            <p:cNvSpPr>
              <a:spLocks noChangeAspect="1"/>
            </p:cNvSpPr>
            <p:nvPr/>
          </p:nvSpPr>
          <p:spPr>
            <a:xfrm>
              <a:off x="8532189" y="5068824"/>
              <a:ext cx="393192" cy="393192"/>
            </a:xfrm>
            <a:prstGeom prst="ellipse">
              <a:avLst/>
            </a:prstGeom>
            <a:blipFill dpi="0" rotWithShape="1">
              <a:blip r:embed="rId3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8" name="Oval 13"/>
            <p:cNvSpPr>
              <a:spLocks noChangeAspect="1"/>
            </p:cNvSpPr>
            <p:nvPr/>
          </p:nvSpPr>
          <p:spPr bwMode="auto">
            <a:xfrm>
              <a:off x="8568802" y="5105290"/>
              <a:ext cx="319967" cy="320261"/>
            </a:xfrm>
            <a:prstGeom prst="ellipse">
              <a:avLst/>
            </a:prstGeom>
            <a:noFill/>
            <a:ln w="12700" algn="ctr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Rockwell" panose="02060603020205020403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Rockwell" panose="02060603020205020403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Rockwell" panose="02060603020205020403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Rockwell" panose="02060603020205020403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Rockwell" panose="02060603020205020403" pitchFamily="18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Rockwell" panose="02060603020205020403" pitchFamily="18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Rockwell" panose="02060603020205020403" pitchFamily="18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Rockwell" panose="02060603020205020403" pitchFamily="18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Rockwell" panose="02060603020205020403" pitchFamily="18" charset="0"/>
                </a:defRPr>
              </a:lvl9pPr>
            </a:lstStyle>
            <a:p>
              <a:pPr>
                <a:defRPr/>
              </a:pPr>
              <a:endParaRPr lang="en-US" alt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12230" y="685800"/>
            <a:ext cx="2400300" cy="1737360"/>
          </a:xfrm>
        </p:spPr>
        <p:txBody>
          <a:bodyPr anchor="b"/>
          <a:lstStyle>
            <a:lvl1pPr>
              <a:defRPr sz="28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685800"/>
            <a:ext cx="5033772" cy="5020056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12230" y="2423160"/>
            <a:ext cx="24003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35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365AA9-8B75-44E8-B271-A494B5169D39}" type="slidenum">
              <a:rPr lang="es-ES" altLang="en-US"/>
              <a:pPr>
                <a:defRPr/>
              </a:pPr>
              <a:t>‹Nº›</a:t>
            </a:fld>
            <a:endParaRPr lang="es-ES" altLang="en-US"/>
          </a:p>
        </p:txBody>
      </p:sp>
    </p:spTree>
    <p:extLst>
      <p:ext uri="{BB962C8B-B14F-4D97-AF65-F5344CB8AC3E}">
        <p14:creationId xmlns:p14="http://schemas.microsoft.com/office/powerpoint/2010/main" val="4187139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0"/>
          <p:cNvSpPr/>
          <p:nvPr/>
        </p:nvSpPr>
        <p:spPr>
          <a:xfrm>
            <a:off x="6227806" y="1"/>
            <a:ext cx="2916194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6" name="Group 11"/>
          <p:cNvGrpSpPr>
            <a:grpSpLocks/>
          </p:cNvGrpSpPr>
          <p:nvPr/>
        </p:nvGrpSpPr>
        <p:grpSpPr bwMode="auto">
          <a:xfrm>
            <a:off x="8523288" y="6254750"/>
            <a:ext cx="392112" cy="393700"/>
            <a:chOff x="8532189" y="5068824"/>
            <a:chExt cx="393192" cy="393192"/>
          </a:xfrm>
        </p:grpSpPr>
        <p:sp>
          <p:nvSpPr>
            <p:cNvPr id="7" name="Oval 12"/>
            <p:cNvSpPr>
              <a:spLocks noChangeAspect="1"/>
            </p:cNvSpPr>
            <p:nvPr/>
          </p:nvSpPr>
          <p:spPr>
            <a:xfrm>
              <a:off x="8532189" y="5068824"/>
              <a:ext cx="393192" cy="393192"/>
            </a:xfrm>
            <a:prstGeom prst="ellipse">
              <a:avLst/>
            </a:prstGeom>
            <a:blipFill dpi="0" rotWithShape="1">
              <a:blip r:embed="rId3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8" name="Oval 13"/>
            <p:cNvSpPr>
              <a:spLocks noChangeAspect="1"/>
            </p:cNvSpPr>
            <p:nvPr/>
          </p:nvSpPr>
          <p:spPr bwMode="auto">
            <a:xfrm>
              <a:off x="8568802" y="5105290"/>
              <a:ext cx="319967" cy="320261"/>
            </a:xfrm>
            <a:prstGeom prst="ellipse">
              <a:avLst/>
            </a:prstGeom>
            <a:noFill/>
            <a:ln w="12700" algn="ctr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Rockwell" panose="02060603020205020403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Rockwell" panose="02060603020205020403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Rockwell" panose="02060603020205020403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Rockwell" panose="02060603020205020403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Rockwell" panose="02060603020205020403" pitchFamily="18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Rockwell" panose="02060603020205020403" pitchFamily="18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Rockwell" panose="02060603020205020403" pitchFamily="18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Rockwell" panose="02060603020205020403" pitchFamily="18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Rockwell" panose="02060603020205020403" pitchFamily="18" charset="0"/>
                </a:defRPr>
              </a:lvl9pPr>
            </a:lstStyle>
            <a:p>
              <a:pPr>
                <a:defRPr/>
              </a:pPr>
              <a:endParaRPr lang="en-US" alt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12230" y="685800"/>
            <a:ext cx="2400300" cy="1737360"/>
          </a:xfrm>
        </p:spPr>
        <p:txBody>
          <a:bodyPr anchor="b"/>
          <a:lstStyle>
            <a:lvl1pPr>
              <a:defRPr sz="28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6227805" cy="6858000"/>
          </a:xfrm>
          <a:solidFill>
            <a:schemeClr val="tx2">
              <a:lumMod val="20000"/>
              <a:lumOff val="80000"/>
            </a:schemeClr>
          </a:solidFill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s-ES" noProof="0"/>
              <a:t>Haga clic en el icono para agregar una imagen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12230" y="2423160"/>
            <a:ext cx="24003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35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9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A9D7A9-2D53-4918-B324-C9E9EEFFD0B9}" type="slidenum">
              <a:rPr lang="es-ES" altLang="en-US"/>
              <a:pPr>
                <a:defRPr/>
              </a:pPr>
              <a:t>‹Nº›</a:t>
            </a:fld>
            <a:endParaRPr lang="es-ES" altLang="en-US"/>
          </a:p>
        </p:txBody>
      </p:sp>
    </p:spTree>
    <p:extLst>
      <p:ext uri="{BB962C8B-B14F-4D97-AF65-F5344CB8AC3E}">
        <p14:creationId xmlns:p14="http://schemas.microsoft.com/office/powerpoint/2010/main" val="25841415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4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11"/>
          <p:cNvGrpSpPr>
            <a:grpSpLocks/>
          </p:cNvGrpSpPr>
          <p:nvPr/>
        </p:nvGrpSpPr>
        <p:grpSpPr bwMode="auto">
          <a:xfrm>
            <a:off x="8523288" y="6254750"/>
            <a:ext cx="392112" cy="393700"/>
            <a:chOff x="8532189" y="5068824"/>
            <a:chExt cx="393192" cy="393192"/>
          </a:xfrm>
        </p:grpSpPr>
        <p:sp>
          <p:nvSpPr>
            <p:cNvPr id="8" name="Oval 7"/>
            <p:cNvSpPr>
              <a:spLocks noChangeAspect="1"/>
            </p:cNvSpPr>
            <p:nvPr/>
          </p:nvSpPr>
          <p:spPr>
            <a:xfrm>
              <a:off x="8532189" y="5068824"/>
              <a:ext cx="393192" cy="393192"/>
            </a:xfrm>
            <a:prstGeom prst="ellipse">
              <a:avLst/>
            </a:prstGeom>
            <a:blipFill dpi="0" rotWithShape="1">
              <a:blip r:embed="rId1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35" name="Oval 8"/>
            <p:cNvSpPr>
              <a:spLocks noChangeAspect="1"/>
            </p:cNvSpPr>
            <p:nvPr/>
          </p:nvSpPr>
          <p:spPr bwMode="auto">
            <a:xfrm>
              <a:off x="8568802" y="5105290"/>
              <a:ext cx="319967" cy="320261"/>
            </a:xfrm>
            <a:prstGeom prst="ellipse">
              <a:avLst/>
            </a:prstGeom>
            <a:noFill/>
            <a:ln w="12700" algn="ctr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Rockwell" panose="02060603020205020403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Rockwell" panose="02060603020205020403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Rockwell" panose="02060603020205020403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Rockwell" panose="02060603020205020403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Rockwell" panose="02060603020205020403" pitchFamily="18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Rockwell" panose="02060603020205020403" pitchFamily="18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Rockwell" panose="02060603020205020403" pitchFamily="18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Rockwell" panose="02060603020205020403" pitchFamily="18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Rockwell" panose="02060603020205020403" pitchFamily="18" charset="0"/>
                </a:defRPr>
              </a:lvl9pPr>
            </a:lstStyle>
            <a:p>
              <a:pPr>
                <a:defRPr/>
              </a:pPr>
              <a:endParaRPr lang="en-US" alt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0" y="484188"/>
            <a:ext cx="7772400" cy="16097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85800" y="2120900"/>
            <a:ext cx="7772400" cy="405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en-US"/>
              <a:t>Editar el estilo de texto del patrón</a:t>
            </a:r>
          </a:p>
          <a:p>
            <a:pPr lvl="1"/>
            <a:r>
              <a:rPr lang="es-ES" altLang="en-US"/>
              <a:t>Segundo nivel</a:t>
            </a:r>
          </a:p>
          <a:p>
            <a:pPr lvl="2"/>
            <a:r>
              <a:rPr lang="es-ES" altLang="en-US"/>
              <a:t>Tercer nivel</a:t>
            </a:r>
          </a:p>
          <a:p>
            <a:pPr lvl="3"/>
            <a:r>
              <a:rPr lang="es-ES" altLang="en-US"/>
              <a:t>Cuarto nivel</a:t>
            </a:r>
          </a:p>
          <a:p>
            <a:pPr lvl="4"/>
            <a:r>
              <a:rPr lang="es-ES" altLang="en-US"/>
              <a:t>Quinto nivel</a:t>
            </a:r>
            <a:endParaRPr lang="en-US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2813" y="6272213"/>
            <a:ext cx="2454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000">
                <a:solidFill>
                  <a:schemeClr val="accent1">
                    <a:lumMod val="5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272213"/>
            <a:ext cx="47450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000">
                <a:solidFill>
                  <a:schemeClr val="accent1">
                    <a:lumMod val="5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83600" y="6272213"/>
            <a:ext cx="4794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100" b="1" spc="-70" baseline="0">
                <a:solidFill>
                  <a:srgbClr val="FFFFFF"/>
                </a:solidFill>
                <a:latin typeface="+mn-lt"/>
              </a:defRPr>
            </a:lvl1pPr>
          </a:lstStyle>
          <a:p>
            <a:pPr>
              <a:defRPr/>
            </a:pPr>
            <a:fld id="{EC011631-2435-4F51-942F-11AAF8FE9CE3}" type="slidenum">
              <a:rPr lang="es-ES" altLang="en-US"/>
              <a:pPr>
                <a:defRPr/>
              </a:pPr>
              <a:t>‹Nº›</a:t>
            </a:fld>
            <a:endParaRPr lang="es-E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78" r:id="rId1"/>
    <p:sldLayoutId id="2147484070" r:id="rId2"/>
    <p:sldLayoutId id="2147484079" r:id="rId3"/>
    <p:sldLayoutId id="2147484071" r:id="rId4"/>
    <p:sldLayoutId id="2147484072" r:id="rId5"/>
    <p:sldLayoutId id="2147484073" r:id="rId6"/>
    <p:sldLayoutId id="2147484074" r:id="rId7"/>
    <p:sldLayoutId id="2147484080" r:id="rId8"/>
    <p:sldLayoutId id="2147484081" r:id="rId9"/>
    <p:sldLayoutId id="2147484075" r:id="rId10"/>
    <p:sldLayoutId id="2147484076" r:id="rId11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200" kern="1200" cap="all">
          <a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tile tx="6350" ty="-127000" sx="65000" sy="64000" flip="none" algn="tl"/>
          </a:blip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Rockwell Condensed" panose="02060603050405020104" pitchFamily="18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Rockwell Condensed" panose="02060603050405020104" pitchFamily="18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Rockwell Condensed" panose="02060603050405020104" pitchFamily="18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Rockwell Condensed" panose="02060603050405020104" pitchFamily="18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Rockwell Condensed" panose="02060603050405020104" pitchFamily="18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Rockwell Condensed" panose="02060603050405020104" pitchFamily="18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Rockwell Condensed" panose="02060603050405020104" pitchFamily="18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Rockwell Condensed" panose="02060603050405020104" pitchFamily="18" charset="0"/>
        </a:defRPr>
      </a:lvl9pPr>
    </p:titleStyle>
    <p:bodyStyle>
      <a:lvl1pPr marL="182563" indent="-182563" algn="l" rtl="0" eaLnBrk="0" fontAlgn="base" hangingPunct="0">
        <a:lnSpc>
          <a:spcPct val="90000"/>
        </a:lnSpc>
        <a:spcBef>
          <a:spcPts val="1200"/>
        </a:spcBef>
        <a:spcAft>
          <a:spcPct val="0"/>
        </a:spcAft>
        <a:buClr>
          <a:srgbClr val="9E3611"/>
        </a:buClr>
        <a:buSzPct val="85000"/>
        <a:buFont typeface="Wingdings" panose="05000000000000000000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563" algn="l" rtl="0" eaLnBrk="0" fontAlgn="base" hangingPunct="0">
        <a:lnSpc>
          <a:spcPct val="90000"/>
        </a:lnSpc>
        <a:spcBef>
          <a:spcPts val="400"/>
        </a:spcBef>
        <a:spcAft>
          <a:spcPts val="200"/>
        </a:spcAft>
        <a:buClr>
          <a:srgbClr val="9E3611"/>
        </a:buClr>
        <a:buSzPct val="85000"/>
        <a:buFont typeface="Wingdings" panose="05000000000000000000" pitchFamily="2" charset="2"/>
        <a:buChar char="§"/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730250" indent="-182563" algn="l" rtl="0" eaLnBrk="0" fontAlgn="base" hangingPunct="0">
        <a:lnSpc>
          <a:spcPct val="90000"/>
        </a:lnSpc>
        <a:spcBef>
          <a:spcPts val="400"/>
        </a:spcBef>
        <a:spcAft>
          <a:spcPts val="200"/>
        </a:spcAft>
        <a:buClr>
          <a:srgbClr val="9E3611"/>
        </a:buClr>
        <a:buSzPct val="85000"/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04888" indent="-182563" algn="l" rtl="0" eaLnBrk="0" fontAlgn="base" hangingPunct="0">
        <a:lnSpc>
          <a:spcPct val="90000"/>
        </a:lnSpc>
        <a:spcBef>
          <a:spcPts val="400"/>
        </a:spcBef>
        <a:spcAft>
          <a:spcPts val="200"/>
        </a:spcAft>
        <a:buClr>
          <a:srgbClr val="9E3611"/>
        </a:buClr>
        <a:buSzPct val="85000"/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279525" indent="-182563" algn="l" rtl="0" eaLnBrk="0" fontAlgn="base" hangingPunct="0">
        <a:lnSpc>
          <a:spcPct val="90000"/>
        </a:lnSpc>
        <a:spcBef>
          <a:spcPts val="400"/>
        </a:spcBef>
        <a:spcAft>
          <a:spcPts val="200"/>
        </a:spcAft>
        <a:buClr>
          <a:srgbClr val="9E3611"/>
        </a:buClr>
        <a:buSzPct val="85000"/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hyperlink" Target="http://www.itma.es/esp/02/equipamiento/idi/fotos/normal/foto16_1.jpg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1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788988" y="1431925"/>
            <a:ext cx="7593012" cy="3036888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s-ES" dirty="0">
                <a:solidFill>
                  <a:schemeClr val="bg1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Materiales Refractarios</a:t>
            </a:r>
            <a:br>
              <a:rPr lang="es-ES" dirty="0">
                <a:solidFill>
                  <a:schemeClr val="bg1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</a:br>
            <a:r>
              <a:rPr lang="es-ES" sz="2800">
                <a:solidFill>
                  <a:schemeClr val="bg1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parte 3</a:t>
            </a:r>
            <a:endParaRPr lang="es-ES" dirty="0">
              <a:solidFill>
                <a:schemeClr val="bg1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801688" y="4389438"/>
            <a:ext cx="5919787" cy="1069975"/>
          </a:xfrm>
        </p:spPr>
        <p:txBody>
          <a:bodyPr/>
          <a:lstStyle/>
          <a:p>
            <a:pPr eaLnBrk="1" hangingPunct="1"/>
            <a:r>
              <a:rPr lang="es-ES" altLang="en-US" dirty="0"/>
              <a:t>Cátedra Materiales para Ingeniería</a:t>
            </a:r>
          </a:p>
          <a:p>
            <a:pPr eaLnBrk="1" hangingPunct="1"/>
            <a:r>
              <a:rPr lang="es-ES" altLang="en-US" sz="2400" dirty="0"/>
              <a:t>Ing. Teresa Antequera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624"/>
    </mc:Choice>
    <mc:Fallback xmlns="">
      <p:transition spd="slow" advTm="7624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75EE5B62-BBAF-4439-B20C-5F3F2E723DDC}"/>
              </a:ext>
            </a:extLst>
          </p:cNvPr>
          <p:cNvSpPr txBox="1"/>
          <p:nvPr/>
        </p:nvSpPr>
        <p:spPr>
          <a:xfrm>
            <a:off x="179512" y="585300"/>
            <a:ext cx="4608513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b="1" dirty="0"/>
              <a:t>La porosidad deteriora las propiedades mecánicas</a:t>
            </a:r>
            <a:r>
              <a:rPr lang="es-AR" dirty="0"/>
              <a:t>.</a:t>
            </a:r>
          </a:p>
          <a:p>
            <a:endParaRPr lang="es-AR" dirty="0"/>
          </a:p>
          <a:p>
            <a:r>
              <a:rPr lang="es-AR" dirty="0"/>
              <a:t>La magnitud del módulo elástico E, disminuye con la fracción volumétrica de porosidad P</a:t>
            </a:r>
          </a:p>
          <a:p>
            <a:endParaRPr lang="es-AR" dirty="0"/>
          </a:p>
          <a:p>
            <a:r>
              <a:rPr lang="es-AR" dirty="0"/>
              <a:t> </a:t>
            </a:r>
            <a:r>
              <a:rPr lang="es-AR" b="1" dirty="0"/>
              <a:t>E= E</a:t>
            </a:r>
            <a:r>
              <a:rPr lang="es-AR" b="1" baseline="-25000" dirty="0"/>
              <a:t>0</a:t>
            </a:r>
            <a:r>
              <a:rPr lang="es-AR" b="1" dirty="0"/>
              <a:t> (1- 1,9P + 0,9P</a:t>
            </a:r>
            <a:r>
              <a:rPr lang="es-AR" b="1" baseline="30000" dirty="0"/>
              <a:t>2</a:t>
            </a:r>
            <a:r>
              <a:rPr lang="es-AR" b="1" dirty="0"/>
              <a:t> </a:t>
            </a:r>
            <a:r>
              <a:rPr lang="es-AR" dirty="0"/>
              <a:t>)</a:t>
            </a:r>
          </a:p>
          <a:p>
            <a:endParaRPr lang="es-AR" dirty="0"/>
          </a:p>
          <a:p>
            <a:r>
              <a:rPr lang="es-AR" dirty="0"/>
              <a:t>Donde </a:t>
            </a:r>
            <a:r>
              <a:rPr lang="es-AR" dirty="0" err="1"/>
              <a:t>Eo</a:t>
            </a:r>
            <a:r>
              <a:rPr lang="es-AR" dirty="0"/>
              <a:t> es el módulo de elasticidad</a:t>
            </a: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C2F40EE8-5ABA-4C75-A2FB-BF5B50D8861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88025" y="585300"/>
            <a:ext cx="4340728" cy="2847079"/>
          </a:xfrm>
          <a:prstGeom prst="rect">
            <a:avLst/>
          </a:prstGeom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673239AE-310B-4D62-9C9D-B71BBFF929B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9037" y="3429000"/>
            <a:ext cx="4346825" cy="3249450"/>
          </a:xfrm>
          <a:prstGeom prst="rect">
            <a:avLst/>
          </a:prstGeom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B35E65C5-8729-49B4-BEAE-BFB19731BFCE}"/>
              </a:ext>
            </a:extLst>
          </p:cNvPr>
          <p:cNvSpPr txBox="1"/>
          <p:nvPr/>
        </p:nvSpPr>
        <p:spPr>
          <a:xfrm>
            <a:off x="5014173" y="3547309"/>
            <a:ext cx="3888432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dirty="0"/>
              <a:t>Ecuación de </a:t>
            </a:r>
            <a:r>
              <a:rPr lang="es-AR" dirty="0" err="1"/>
              <a:t>Ryshkewitch</a:t>
            </a:r>
            <a:endParaRPr lang="es-AR" dirty="0"/>
          </a:p>
          <a:p>
            <a:r>
              <a:rPr lang="es-AR" dirty="0"/>
              <a:t>La resistencia mecánica disminuye exponencialmente con la fracción volumétrica de poros P.</a:t>
            </a:r>
          </a:p>
          <a:p>
            <a:endParaRPr lang="es-AR" dirty="0"/>
          </a:p>
          <a:p>
            <a:r>
              <a:rPr lang="el-GR" dirty="0"/>
              <a:t> </a:t>
            </a:r>
            <a:r>
              <a:rPr lang="el-GR" sz="2000" b="1" dirty="0"/>
              <a:t>σ</a:t>
            </a:r>
            <a:r>
              <a:rPr lang="es-AR" sz="2000" b="1" dirty="0" err="1"/>
              <a:t>rf</a:t>
            </a:r>
            <a:r>
              <a:rPr lang="es-AR" sz="2000" b="1" dirty="0"/>
              <a:t> = </a:t>
            </a:r>
            <a:r>
              <a:rPr lang="el-GR" sz="2000" b="1" dirty="0"/>
              <a:t>σ</a:t>
            </a:r>
            <a:r>
              <a:rPr lang="el-GR" sz="2000" b="1" baseline="-25000" dirty="0"/>
              <a:t>0</a:t>
            </a:r>
            <a:r>
              <a:rPr lang="es-AR" sz="2000" b="1" dirty="0" err="1"/>
              <a:t>exp</a:t>
            </a:r>
            <a:r>
              <a:rPr lang="es-AR" sz="2000" b="1" dirty="0"/>
              <a:t>(-</a:t>
            </a:r>
            <a:r>
              <a:rPr lang="es-AR" sz="2000" b="1" dirty="0" err="1"/>
              <a:t>nP</a:t>
            </a:r>
            <a:r>
              <a:rPr lang="es-AR" sz="2000" b="1" dirty="0"/>
              <a:t>)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05F9675F-38E1-49F7-8EE2-87734CDD1739}"/>
              </a:ext>
            </a:extLst>
          </p:cNvPr>
          <p:cNvSpPr txBox="1"/>
          <p:nvPr/>
        </p:nvSpPr>
        <p:spPr>
          <a:xfrm>
            <a:off x="4819239" y="5414075"/>
            <a:ext cx="4309514" cy="1107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l-GR" dirty="0"/>
              <a:t>σ</a:t>
            </a:r>
            <a:r>
              <a:rPr lang="el-GR" baseline="-25000" dirty="0"/>
              <a:t>0</a:t>
            </a:r>
            <a:r>
              <a:rPr lang="es-AR" baseline="-25000" dirty="0"/>
              <a:t>  </a:t>
            </a:r>
            <a:r>
              <a:rPr lang="el-GR" dirty="0"/>
              <a:t> </a:t>
            </a:r>
            <a:r>
              <a:rPr lang="es-AR" dirty="0"/>
              <a:t>y  n son constantes experimentales</a:t>
            </a:r>
          </a:p>
          <a:p>
            <a:r>
              <a:rPr lang="es-AR" sz="1200" dirty="0"/>
              <a:t>𝜎0: resistencia teórica del material sin porosidad</a:t>
            </a:r>
          </a:p>
          <a:p>
            <a:r>
              <a:rPr lang="es-AR" sz="1200" dirty="0"/>
              <a:t>𝑏: constante que mide la sensibilidad de la resistencia a la porosidad</a:t>
            </a:r>
          </a:p>
          <a:p>
            <a:r>
              <a:rPr lang="es-AR" sz="1200" dirty="0"/>
              <a:t>𝑃: fracción de porosidad (0–1).</a:t>
            </a: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2A96F9BD-0A90-44AF-BC03-6A750773F88C}"/>
              </a:ext>
            </a:extLst>
          </p:cNvPr>
          <p:cNvSpPr txBox="1"/>
          <p:nvPr/>
        </p:nvSpPr>
        <p:spPr>
          <a:xfrm>
            <a:off x="3779913" y="87823"/>
            <a:ext cx="20162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2400" dirty="0"/>
              <a:t>Porosidad</a:t>
            </a:r>
          </a:p>
        </p:txBody>
      </p:sp>
    </p:spTree>
    <p:extLst>
      <p:ext uri="{BB962C8B-B14F-4D97-AF65-F5344CB8AC3E}">
        <p14:creationId xmlns:p14="http://schemas.microsoft.com/office/powerpoint/2010/main" val="15727871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82385"/>
    </mc:Choice>
    <mc:Fallback xmlns="">
      <p:transition spd="slow" advTm="182385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323850" y="260350"/>
            <a:ext cx="8640763" cy="320087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AR" sz="3200" dirty="0">
                <a:solidFill>
                  <a:srgbClr val="0070C0"/>
                </a:solidFill>
                <a:latin typeface="+mj-lt"/>
              </a:rPr>
              <a:t>Resistencia a la deformación bajo carga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AR" dirty="0">
                <a:latin typeface="Arial" charset="0"/>
              </a:rPr>
              <a:t>La acción combinada de cargas y temperaturas elevadas da lugar a fenómenos de fluencia lenta o </a:t>
            </a:r>
            <a:r>
              <a:rPr lang="es-AR" dirty="0" err="1">
                <a:latin typeface="Arial" charset="0"/>
              </a:rPr>
              <a:t>creep</a:t>
            </a:r>
            <a:r>
              <a:rPr lang="es-AR" dirty="0">
                <a:latin typeface="Arial" charset="0"/>
              </a:rPr>
              <a:t>, similares a los encontrados en los materiales metálicos: deformaciones crecientes con el tiempo.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AR" dirty="0">
              <a:latin typeface="Arial" charset="0"/>
            </a:endParaRPr>
          </a:p>
          <a:p>
            <a:pPr marL="285750" indent="-285750" algn="just" eaLnBrk="1" fontAlgn="auto" hangingPunct="1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es-AR" sz="2000" b="1" dirty="0">
                <a:solidFill>
                  <a:srgbClr val="0070C0"/>
                </a:solidFill>
                <a:latin typeface="Bradley Hand ITC" pitchFamily="66" charset="0"/>
                <a:ea typeface="Verdana" pitchFamily="34" charset="0"/>
                <a:cs typeface="Verdana" pitchFamily="34" charset="0"/>
              </a:rPr>
              <a:t>En los ensayos estándar de resistencia bajo carga suele emplearse una carga constante de 2 Kg/cm</a:t>
            </a:r>
            <a:r>
              <a:rPr lang="es-AR" sz="2000" b="1" baseline="30000" dirty="0">
                <a:solidFill>
                  <a:srgbClr val="0070C0"/>
                </a:solidFill>
                <a:latin typeface="Bradley Hand ITC" pitchFamily="66" charset="0"/>
                <a:ea typeface="Verdana" pitchFamily="34" charset="0"/>
                <a:cs typeface="Verdana" pitchFamily="34" charset="0"/>
              </a:rPr>
              <a:t>2</a:t>
            </a:r>
            <a:r>
              <a:rPr lang="es-AR" sz="2000" b="1" dirty="0">
                <a:solidFill>
                  <a:srgbClr val="0070C0"/>
                </a:solidFill>
                <a:latin typeface="Bradley Hand ITC" pitchFamily="66" charset="0"/>
                <a:ea typeface="Verdana" pitchFamily="34" charset="0"/>
                <a:cs typeface="Verdana" pitchFamily="34" charset="0"/>
              </a:rPr>
              <a:t>, determinándose la temperatura a la cual el refractario sufre una deformación dada (normalmente del 0.5%), en un tiempo de 100 o 1000 horas.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AR" b="1" dirty="0">
              <a:solidFill>
                <a:srgbClr val="0070C0"/>
              </a:solidFill>
              <a:latin typeface="Bradley Hand ITC" pitchFamily="66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0FE26A7C-3BC5-4F2C-96B2-2F179699562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1651" t="23387" r="57875" b="21987"/>
          <a:stretch/>
        </p:blipFill>
        <p:spPr>
          <a:xfrm>
            <a:off x="3923928" y="2924944"/>
            <a:ext cx="2592288" cy="388843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38339"/>
    </mc:Choice>
    <mc:Fallback xmlns="">
      <p:transition spd="slow" advTm="238339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466" name="Rectangle 2"/>
          <p:cNvSpPr>
            <a:spLocks noGrp="1" noChangeArrowheads="1"/>
          </p:cNvSpPr>
          <p:nvPr>
            <p:ph type="title"/>
          </p:nvPr>
        </p:nvSpPr>
        <p:spPr>
          <a:xfrm>
            <a:off x="755650" y="115888"/>
            <a:ext cx="8278813" cy="1609725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s-ES" sz="2800" dirty="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Resistencia al ataque químico. Resistencia a las escorias</a:t>
            </a:r>
          </a:p>
        </p:txBody>
      </p:sp>
      <p:sp>
        <p:nvSpPr>
          <p:cNvPr id="43011" name="Rectangle 3"/>
          <p:cNvSpPr>
            <a:spLocks noGrp="1" noChangeArrowheads="1"/>
          </p:cNvSpPr>
          <p:nvPr>
            <p:ph idx="1"/>
          </p:nvPr>
        </p:nvSpPr>
        <p:spPr>
          <a:xfrm>
            <a:off x="179388" y="2544763"/>
            <a:ext cx="4392612" cy="2403475"/>
          </a:xfrm>
        </p:spPr>
        <p:txBody>
          <a:bodyPr/>
          <a:lstStyle/>
          <a:p>
            <a:pPr algn="just" eaLnBrk="1" hangingPunct="1"/>
            <a:r>
              <a:rPr lang="es-ES" altLang="en-US" sz="1600" b="1"/>
              <a:t>La resistencia al ataque por fundidos, especialmente las escorias siderúrgicas, resulta imprescindible tanto como criterio de aceptación y rechazo de productos refractarios, como herramienta en la investigación de mecanismos de ataque previa a la formulación de nuevos materiales o a la reformulación de los existentes de acuerdo con las nuevas exigencias de los procesos industriales</a:t>
            </a:r>
            <a:r>
              <a:rPr lang="es-ES" altLang="en-US" sz="1600"/>
              <a:t> </a:t>
            </a:r>
          </a:p>
        </p:txBody>
      </p:sp>
      <p:pic>
        <p:nvPicPr>
          <p:cNvPr id="43012" name="Picture 5" descr="Horno rotatorio de ataque por escorias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463" y="1196975"/>
            <a:ext cx="3959225" cy="5137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15728"/>
    </mc:Choice>
    <mc:Fallback xmlns="">
      <p:transition spd="slow" advTm="315728"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1 CuadroTexto"/>
          <p:cNvSpPr txBox="1">
            <a:spLocks noChangeArrowheads="1"/>
          </p:cNvSpPr>
          <p:nvPr/>
        </p:nvSpPr>
        <p:spPr bwMode="auto">
          <a:xfrm>
            <a:off x="539750" y="188913"/>
            <a:ext cx="8424863" cy="1076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AR" altLang="en-US" sz="3200" dirty="0">
                <a:latin typeface="+mj-lt"/>
              </a:rPr>
              <a:t>Ensayo para la determinación de la resistencia al ataque químico</a:t>
            </a:r>
          </a:p>
        </p:txBody>
      </p:sp>
      <p:pic>
        <p:nvPicPr>
          <p:cNvPr id="4403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2076450"/>
            <a:ext cx="2344738" cy="2705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4036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0338" y="1916113"/>
            <a:ext cx="2992437" cy="3721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4037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405"/>
          <a:stretch>
            <a:fillRect/>
          </a:stretch>
        </p:blipFill>
        <p:spPr bwMode="auto">
          <a:xfrm>
            <a:off x="5795963" y="2100263"/>
            <a:ext cx="2395537" cy="2546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4038" name="CuadroTexto 1"/>
          <p:cNvSpPr txBox="1">
            <a:spLocks noChangeArrowheads="1"/>
          </p:cNvSpPr>
          <p:nvPr/>
        </p:nvSpPr>
        <p:spPr bwMode="auto">
          <a:xfrm>
            <a:off x="3440113" y="5805488"/>
            <a:ext cx="151288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9pPr>
          </a:lstStyle>
          <a:p>
            <a:pPr eaLnBrk="1" hangingPunct="1"/>
            <a:r>
              <a:rPr lang="es-ES" altLang="en-US" b="1">
                <a:solidFill>
                  <a:srgbClr val="0070C0"/>
                </a:solidFill>
              </a:rPr>
              <a:t>Finger test</a:t>
            </a:r>
            <a:endParaRPr lang="en-US" altLang="en-US" b="1">
              <a:solidFill>
                <a:srgbClr val="0070C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83638"/>
    </mc:Choice>
    <mc:Fallback xmlns="">
      <p:transition spd="slow" advTm="183638"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CuadroTexto 1"/>
          <p:cNvSpPr txBox="1">
            <a:spLocks noChangeArrowheads="1"/>
          </p:cNvSpPr>
          <p:nvPr/>
        </p:nvSpPr>
        <p:spPr bwMode="auto">
          <a:xfrm>
            <a:off x="1042988" y="2781300"/>
            <a:ext cx="74168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9pPr>
          </a:lstStyle>
          <a:p>
            <a:pPr algn="ctr"/>
            <a:r>
              <a:rPr lang="es-ES" altLang="en-US" sz="2400" dirty="0"/>
              <a:t>Materiales para Ingeniería  - Ingeniería Química</a:t>
            </a:r>
          </a:p>
          <a:p>
            <a:pPr algn="ctr"/>
            <a:r>
              <a:rPr lang="es-ES" altLang="en-US" sz="2400" dirty="0"/>
              <a:t>Cátedra de Materiales – Tercera Parte</a:t>
            </a:r>
            <a:endParaRPr lang="en-US" altLang="en-US" sz="24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143"/>
    </mc:Choice>
    <mc:Fallback xmlns="">
      <p:transition spd="slow" advTm="3143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5934F67B-8842-4FA3-8C0F-168ADD857A91}"/>
              </a:ext>
            </a:extLst>
          </p:cNvPr>
          <p:cNvSpPr txBox="1"/>
          <p:nvPr/>
        </p:nvSpPr>
        <p:spPr>
          <a:xfrm>
            <a:off x="323528" y="220892"/>
            <a:ext cx="84969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3200" dirty="0">
                <a:latin typeface="Rockwell Condensed" panose="02060603050405020104" pitchFamily="18" charset="0"/>
              </a:rPr>
              <a:t>Propiedades de los materiales refractarios y formas de control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68DC0052-6482-476A-B605-DF479CBC99B1}"/>
              </a:ext>
            </a:extLst>
          </p:cNvPr>
          <p:cNvSpPr txBox="1"/>
          <p:nvPr/>
        </p:nvSpPr>
        <p:spPr>
          <a:xfrm>
            <a:off x="323528" y="805667"/>
            <a:ext cx="84969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es-AR" sz="2400" dirty="0">
                <a:solidFill>
                  <a:srgbClr val="0070C0"/>
                </a:solidFill>
              </a:rPr>
              <a:t>Temperatura de fusión y ablandamiento - Refractariedad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D5C473F2-0541-45F7-A32C-50FEC83525E1}"/>
              </a:ext>
            </a:extLst>
          </p:cNvPr>
          <p:cNvSpPr txBox="1"/>
          <p:nvPr/>
        </p:nvSpPr>
        <p:spPr>
          <a:xfrm>
            <a:off x="323528" y="1232056"/>
            <a:ext cx="8496944" cy="22190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82563" marR="0" lvl="0" indent="-182563" algn="just" defTabSz="914400" rtl="0" eaLnBrk="1" fontAlgn="base" latinLnBrk="0" hangingPunct="1">
              <a:lnSpc>
                <a:spcPct val="90000"/>
              </a:lnSpc>
              <a:spcBef>
                <a:spcPts val="1200"/>
              </a:spcBef>
              <a:spcAft>
                <a:spcPct val="0"/>
              </a:spcAft>
              <a:buClr>
                <a:srgbClr val="9E3611"/>
              </a:buClr>
              <a:buSzPct val="85000"/>
              <a:buFont typeface="Wingdings" panose="05000000000000000000" pitchFamily="2" charset="2"/>
              <a:buChar char="§"/>
              <a:tabLst/>
              <a:defRPr/>
            </a:pPr>
            <a:r>
              <a:rPr kumimoji="0" lang="es-ES" alt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rPr>
              <a:t>Refractariedad</a:t>
            </a:r>
          </a:p>
          <a:p>
            <a:pPr marL="182563" marR="0" lvl="0" indent="-182563" algn="just" defTabSz="914400" rtl="0" eaLnBrk="1" fontAlgn="base" latinLnBrk="0" hangingPunct="1">
              <a:lnSpc>
                <a:spcPct val="90000"/>
              </a:lnSpc>
              <a:spcBef>
                <a:spcPts val="1200"/>
              </a:spcBef>
              <a:spcAft>
                <a:spcPct val="0"/>
              </a:spcAft>
              <a:buClr>
                <a:srgbClr val="9E3611"/>
              </a:buClr>
              <a:buSzPct val="85000"/>
              <a:buFont typeface="Wingdings" panose="05000000000000000000" pitchFamily="2" charset="2"/>
              <a:buNone/>
              <a:tabLst/>
              <a:defRPr/>
            </a:pPr>
            <a:r>
              <a:rPr kumimoji="0" lang="es-ES" alt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rPr>
              <a:t>Indica la temperatura a la cual el material se deforma por ablandamiento, a medida que se incrementa la temperatura</a:t>
            </a:r>
          </a:p>
          <a:p>
            <a:pPr marL="182563" marR="0" lvl="0" indent="-182563" algn="just" defTabSz="914400" rtl="0" eaLnBrk="1" fontAlgn="base" latinLnBrk="0" hangingPunct="1">
              <a:lnSpc>
                <a:spcPct val="90000"/>
              </a:lnSpc>
              <a:spcBef>
                <a:spcPts val="1200"/>
              </a:spcBef>
              <a:spcAft>
                <a:spcPct val="0"/>
              </a:spcAft>
              <a:buClr>
                <a:srgbClr val="9E3611"/>
              </a:buClr>
              <a:buSzPct val="85000"/>
              <a:buFont typeface="Wingdings" panose="05000000000000000000" pitchFamily="2" charset="2"/>
              <a:buNone/>
              <a:tabLst/>
              <a:defRPr/>
            </a:pPr>
            <a:r>
              <a:rPr kumimoji="0" lang="es-ES" alt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rPr>
              <a:t>Depende de </a:t>
            </a:r>
          </a:p>
          <a:p>
            <a:pPr marL="182563" marR="0" lvl="0" indent="-182563" algn="just" defTabSz="914400" rtl="0" eaLnBrk="1" fontAlgn="base" latinLnBrk="0" hangingPunct="1">
              <a:lnSpc>
                <a:spcPct val="90000"/>
              </a:lnSpc>
              <a:spcBef>
                <a:spcPts val="1200"/>
              </a:spcBef>
              <a:spcAft>
                <a:spcPct val="0"/>
              </a:spcAft>
              <a:buClr>
                <a:srgbClr val="9E3611"/>
              </a:buClr>
              <a:buSzPct val="85000"/>
              <a:buFont typeface="Wingdings" panose="05000000000000000000" pitchFamily="2" charset="2"/>
              <a:buChar char="§"/>
              <a:tabLst/>
              <a:defRPr/>
            </a:pPr>
            <a:r>
              <a:rPr kumimoji="0" lang="es-ES" alt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rPr>
              <a:t>El efecto de la composición</a:t>
            </a:r>
          </a:p>
          <a:p>
            <a:pPr marL="182563" marR="0" lvl="0" indent="-182563" algn="just" defTabSz="914400" rtl="0" eaLnBrk="1" fontAlgn="base" latinLnBrk="0" hangingPunct="1">
              <a:lnSpc>
                <a:spcPct val="90000"/>
              </a:lnSpc>
              <a:spcBef>
                <a:spcPts val="1200"/>
              </a:spcBef>
              <a:spcAft>
                <a:spcPct val="0"/>
              </a:spcAft>
              <a:buClr>
                <a:srgbClr val="9E3611"/>
              </a:buClr>
              <a:buSzPct val="85000"/>
              <a:buFont typeface="Wingdings" panose="05000000000000000000" pitchFamily="2" charset="2"/>
              <a:buChar char="§"/>
              <a:tabLst/>
              <a:defRPr/>
            </a:pPr>
            <a:r>
              <a:rPr kumimoji="0" lang="es-ES" alt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rPr>
              <a:t>El efecto de la velocidad de calentamiento</a:t>
            </a:r>
          </a:p>
          <a:p>
            <a:pPr marL="182563" marR="0" lvl="0" indent="-182563" algn="just" defTabSz="914400" rtl="0" eaLnBrk="1" fontAlgn="base" latinLnBrk="0" hangingPunct="1">
              <a:lnSpc>
                <a:spcPct val="90000"/>
              </a:lnSpc>
              <a:spcBef>
                <a:spcPts val="1200"/>
              </a:spcBef>
              <a:spcAft>
                <a:spcPct val="0"/>
              </a:spcAft>
              <a:buClr>
                <a:srgbClr val="9E3611"/>
              </a:buClr>
              <a:buSzPct val="85000"/>
              <a:buFont typeface="Wingdings" panose="05000000000000000000" pitchFamily="2" charset="2"/>
              <a:buChar char="§"/>
              <a:tabLst/>
              <a:defRPr/>
            </a:pPr>
            <a:r>
              <a:rPr kumimoji="0" lang="es-ES" alt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rPr>
              <a:t>Efecto de la microestructura</a:t>
            </a: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EC57FF25-9EFE-420B-9F81-555F00F0A0D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49476" y="3284984"/>
            <a:ext cx="445047" cy="792549"/>
          </a:xfrm>
          <a:prstGeom prst="rect">
            <a:avLst/>
          </a:prstGeom>
        </p:spPr>
      </p:pic>
      <p:sp>
        <p:nvSpPr>
          <p:cNvPr id="8" name="Text Box 10">
            <a:extLst>
              <a:ext uri="{FF2B5EF4-FFF2-40B4-BE49-F238E27FC236}">
                <a16:creationId xmlns:a16="http://schemas.microsoft.com/office/drawing/2014/main" id="{CDE8E50A-A3BD-4A7F-9BD2-53D83CA1BA4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49251" y="3769887"/>
            <a:ext cx="1800225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fontAlgn="auto" hangingPunct="1">
              <a:spcBef>
                <a:spcPct val="50000"/>
              </a:spcBef>
              <a:spcAft>
                <a:spcPts val="0"/>
              </a:spcAft>
              <a:defRPr/>
            </a:pPr>
            <a:r>
              <a:rPr lang="es-ES" sz="1400" b="1" dirty="0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Formación de fase líquida</a:t>
            </a:r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17C75891-9E2F-4188-A93C-EC04F806CE5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56109" y="3946346"/>
            <a:ext cx="896190" cy="164606"/>
          </a:xfrm>
          <a:prstGeom prst="rect">
            <a:avLst/>
          </a:prstGeom>
        </p:spPr>
      </p:pic>
      <p:sp>
        <p:nvSpPr>
          <p:cNvPr id="11" name="CuadroTexto 10">
            <a:extLst>
              <a:ext uri="{FF2B5EF4-FFF2-40B4-BE49-F238E27FC236}">
                <a16:creationId xmlns:a16="http://schemas.microsoft.com/office/drawing/2014/main" id="{FAF006CC-54EB-450B-B851-399F49721DF3}"/>
              </a:ext>
            </a:extLst>
          </p:cNvPr>
          <p:cNvSpPr txBox="1"/>
          <p:nvPr/>
        </p:nvSpPr>
        <p:spPr>
          <a:xfrm>
            <a:off x="509099" y="3807212"/>
            <a:ext cx="1218269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s-ES" sz="1400" b="1" i="0" u="none" strike="noStrike" kern="1200" cap="none" spc="0" normalizeH="0" baseline="0" noProof="0" dirty="0">
                <a:ln>
                  <a:noFill/>
                </a:ln>
                <a:solidFill>
                  <a:srgbClr val="96A9A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charset="0"/>
                <a:ea typeface="+mn-ea"/>
                <a:cs typeface="+mn-cs"/>
              </a:rPr>
              <a:t>Rango de fusión</a:t>
            </a:r>
            <a:endParaRPr lang="es-AR" dirty="0"/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7E3BD811-FCE4-4922-A3F0-E5ADC5982C87}"/>
              </a:ext>
            </a:extLst>
          </p:cNvPr>
          <p:cNvSpPr txBox="1"/>
          <p:nvPr/>
        </p:nvSpPr>
        <p:spPr>
          <a:xfrm>
            <a:off x="509099" y="4606173"/>
            <a:ext cx="4572000" cy="206518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82563" marR="0" lvl="0" indent="-182563" algn="l" defTabSz="914400" rtl="0" eaLnBrk="1" fontAlgn="base" latinLnBrk="0" hangingPunct="1">
              <a:lnSpc>
                <a:spcPct val="90000"/>
              </a:lnSpc>
              <a:spcBef>
                <a:spcPts val="1200"/>
              </a:spcBef>
              <a:spcAft>
                <a:spcPct val="0"/>
              </a:spcAft>
              <a:buClr>
                <a:srgbClr val="9E3611"/>
              </a:buClr>
              <a:buSzPct val="85000"/>
              <a:buFont typeface="Wingdings" panose="05000000000000000000" pitchFamily="2" charset="2"/>
              <a:buNone/>
              <a:tabLst/>
              <a:defRPr/>
            </a:pPr>
            <a:r>
              <a:rPr kumimoji="0" lang="es-ES" alt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rPr>
              <a:t>Punto de fusión                     óxidos simples</a:t>
            </a:r>
          </a:p>
          <a:p>
            <a:pPr marL="182563" marR="0" lvl="0" indent="-182563" algn="l" defTabSz="914400" rtl="0" eaLnBrk="1" fontAlgn="base" latinLnBrk="0" hangingPunct="1">
              <a:lnSpc>
                <a:spcPct val="90000"/>
              </a:lnSpc>
              <a:spcBef>
                <a:spcPts val="1200"/>
              </a:spcBef>
              <a:spcAft>
                <a:spcPct val="0"/>
              </a:spcAft>
              <a:buClr>
                <a:srgbClr val="9E3611"/>
              </a:buClr>
              <a:buSzPct val="85000"/>
              <a:buFont typeface="Wingdings" panose="05000000000000000000" pitchFamily="2" charset="2"/>
              <a:buNone/>
              <a:tabLst/>
              <a:defRPr/>
            </a:pPr>
            <a:r>
              <a:rPr kumimoji="0" lang="es-ES" alt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rPr>
              <a:t>Punto de reblandecimiento                   materiales refractarios</a:t>
            </a:r>
          </a:p>
          <a:p>
            <a:pPr marL="182563" marR="0" lvl="0" indent="-182563" algn="l" defTabSz="914400" rtl="0" eaLnBrk="1" fontAlgn="base" latinLnBrk="0" hangingPunct="1">
              <a:lnSpc>
                <a:spcPct val="90000"/>
              </a:lnSpc>
              <a:spcBef>
                <a:spcPts val="1200"/>
              </a:spcBef>
              <a:spcAft>
                <a:spcPct val="0"/>
              </a:spcAft>
              <a:buClr>
                <a:srgbClr val="9E3611"/>
              </a:buClr>
              <a:buSzPct val="85000"/>
              <a:buFont typeface="Wingdings" panose="05000000000000000000" pitchFamily="2" charset="2"/>
              <a:buChar char="§"/>
              <a:tabLst/>
              <a:defRPr/>
            </a:pPr>
            <a:r>
              <a:rPr kumimoji="0" lang="es-ES" alt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rPr>
              <a:t>Determinación de la refractariedad</a:t>
            </a:r>
          </a:p>
          <a:p>
            <a:pPr marL="182563" marR="0" lvl="0" indent="-182563" algn="l" defTabSz="914400" rtl="0" eaLnBrk="1" fontAlgn="base" latinLnBrk="0" hangingPunct="1">
              <a:lnSpc>
                <a:spcPct val="90000"/>
              </a:lnSpc>
              <a:spcBef>
                <a:spcPts val="1200"/>
              </a:spcBef>
              <a:spcAft>
                <a:spcPct val="0"/>
              </a:spcAft>
              <a:buClr>
                <a:srgbClr val="9E3611"/>
              </a:buClr>
              <a:buSzPct val="85000"/>
              <a:buFont typeface="Wingdings" panose="05000000000000000000" pitchFamily="2" charset="2"/>
              <a:buBlip>
                <a:blip r:embed="rId4"/>
              </a:buBlip>
              <a:tabLst/>
              <a:defRPr/>
            </a:pPr>
            <a:r>
              <a:rPr kumimoji="0" lang="es-ES" alt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rPr>
              <a:t>Por comparación con los conos </a:t>
            </a:r>
            <a:r>
              <a:rPr kumimoji="0" lang="es-ES" alt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rPr>
              <a:t>pirométricos</a:t>
            </a:r>
            <a:r>
              <a:rPr kumimoji="0" lang="es-ES" alt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rPr>
              <a:t> (ASTM C-24)</a:t>
            </a:r>
          </a:p>
          <a:p>
            <a:pPr marL="182563" marR="0" lvl="0" indent="-182563" algn="l" defTabSz="914400" rtl="0" eaLnBrk="1" fontAlgn="base" latinLnBrk="0" hangingPunct="1">
              <a:lnSpc>
                <a:spcPct val="90000"/>
              </a:lnSpc>
              <a:spcBef>
                <a:spcPts val="1200"/>
              </a:spcBef>
              <a:spcAft>
                <a:spcPct val="0"/>
              </a:spcAft>
              <a:buClr>
                <a:srgbClr val="9E3611"/>
              </a:buClr>
              <a:buSzPct val="85000"/>
              <a:buFont typeface="Wingdings" panose="05000000000000000000" pitchFamily="2" charset="2"/>
              <a:buBlip>
                <a:blip r:embed="rId4"/>
              </a:buBlip>
              <a:tabLst/>
              <a:defRPr/>
            </a:pPr>
            <a:r>
              <a:rPr kumimoji="0" lang="es-ES" alt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rPr>
              <a:t>Mediante pirómetros ópticos</a:t>
            </a:r>
          </a:p>
        </p:txBody>
      </p:sp>
      <p:sp>
        <p:nvSpPr>
          <p:cNvPr id="14" name="Flecha: a la derecha 13">
            <a:extLst>
              <a:ext uri="{FF2B5EF4-FFF2-40B4-BE49-F238E27FC236}">
                <a16:creationId xmlns:a16="http://schemas.microsoft.com/office/drawing/2014/main" id="{0F4C5831-7798-4839-84EA-CACBE4FB82AD}"/>
              </a:ext>
            </a:extLst>
          </p:cNvPr>
          <p:cNvSpPr/>
          <p:nvPr/>
        </p:nvSpPr>
        <p:spPr>
          <a:xfrm>
            <a:off x="1979712" y="4653136"/>
            <a:ext cx="720080" cy="21602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15" name="Flecha: a la derecha 14">
            <a:extLst>
              <a:ext uri="{FF2B5EF4-FFF2-40B4-BE49-F238E27FC236}">
                <a16:creationId xmlns:a16="http://schemas.microsoft.com/office/drawing/2014/main" id="{ED10D893-C45F-4E8C-B500-26AD3779DB7A}"/>
              </a:ext>
            </a:extLst>
          </p:cNvPr>
          <p:cNvSpPr/>
          <p:nvPr/>
        </p:nvSpPr>
        <p:spPr>
          <a:xfrm>
            <a:off x="2867107" y="5013176"/>
            <a:ext cx="768789" cy="21602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pic>
        <p:nvPicPr>
          <p:cNvPr id="16" name="Imagen 15">
            <a:extLst>
              <a:ext uri="{FF2B5EF4-FFF2-40B4-BE49-F238E27FC236}">
                <a16:creationId xmlns:a16="http://schemas.microsoft.com/office/drawing/2014/main" id="{A9C09F92-129E-4788-92AC-DE67F99F983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50552" y="1984885"/>
            <a:ext cx="2493856" cy="2674680"/>
          </a:xfrm>
          <a:prstGeom prst="rect">
            <a:avLst/>
          </a:prstGeom>
        </p:spPr>
      </p:pic>
      <p:pic>
        <p:nvPicPr>
          <p:cNvPr id="17" name="Imagen 16">
            <a:extLst>
              <a:ext uri="{FF2B5EF4-FFF2-40B4-BE49-F238E27FC236}">
                <a16:creationId xmlns:a16="http://schemas.microsoft.com/office/drawing/2014/main" id="{C62FA4A5-4F7D-400D-B2B5-F496D38684A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785508" y="4782581"/>
            <a:ext cx="2517866" cy="18289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51115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66500"/>
    </mc:Choice>
    <mc:Fallback xmlns="">
      <p:transition spd="slow" advTm="166500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B2DD72E1-63BF-73C7-6838-284283ECDBD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35897" y="620688"/>
            <a:ext cx="4608512" cy="3456384"/>
          </a:xfrm>
          <a:prstGeom prst="rect">
            <a:avLst/>
          </a:prstGeom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id="{A6EDD1E8-2197-A161-9CB2-53B12CC1F9B5}"/>
              </a:ext>
            </a:extLst>
          </p:cNvPr>
          <p:cNvSpPr txBox="1"/>
          <p:nvPr/>
        </p:nvSpPr>
        <p:spPr>
          <a:xfrm>
            <a:off x="395536" y="764704"/>
            <a:ext cx="2952328" cy="31393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AR" b="1" dirty="0"/>
              <a:t>La línea de </a:t>
            </a:r>
            <a:r>
              <a:rPr lang="es-AR" b="1" dirty="0" err="1"/>
              <a:t>líquidus</a:t>
            </a:r>
            <a:r>
              <a:rPr lang="es-AR" b="1" dirty="0"/>
              <a:t> </a:t>
            </a:r>
            <a:r>
              <a:rPr lang="es-AR" dirty="0"/>
              <a:t>en un diagrama de fases binario (como el </a:t>
            </a:r>
            <a:r>
              <a:rPr lang="es-AR" dirty="0" err="1"/>
              <a:t>SiO</a:t>
            </a:r>
            <a:r>
              <a:rPr lang="es-AR" dirty="0"/>
              <a:t>₂–</a:t>
            </a:r>
            <a:r>
              <a:rPr lang="es-AR" dirty="0" err="1"/>
              <a:t>Al₂O</a:t>
            </a:r>
            <a:r>
              <a:rPr lang="es-AR" dirty="0"/>
              <a:t>₃) representa el límite superior de temperatura a partir del cual una mezcla comienza a solidificarse. Por encima de esta línea, el sistema está completamente en estado líquido.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EE8787EC-2441-D6C3-3211-E89DA1B85622}"/>
              </a:ext>
            </a:extLst>
          </p:cNvPr>
          <p:cNvSpPr txBox="1"/>
          <p:nvPr/>
        </p:nvSpPr>
        <p:spPr>
          <a:xfrm>
            <a:off x="1979712" y="0"/>
            <a:ext cx="40324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2800" dirty="0"/>
              <a:t>Conceptos importantes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5793050F-5A57-5AC0-8A98-317514E731C3}"/>
              </a:ext>
            </a:extLst>
          </p:cNvPr>
          <p:cNvSpPr txBox="1"/>
          <p:nvPr/>
        </p:nvSpPr>
        <p:spPr>
          <a:xfrm>
            <a:off x="414198" y="4078559"/>
            <a:ext cx="8046234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s-AR" b="1" dirty="0"/>
              <a:t>La refractariedad </a:t>
            </a:r>
            <a:r>
              <a:rPr lang="es-AR" dirty="0"/>
              <a:t>es la capacidad de un material para resistir altas temperaturas sin fundirse ni descomponerse. Se mide como la temperatura máxima a la que el material mantiene su forma y propiedades físicas.</a:t>
            </a: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8CFEE3C2-E144-73F0-5802-958E73C3FC80}"/>
              </a:ext>
            </a:extLst>
          </p:cNvPr>
          <p:cNvSpPr txBox="1"/>
          <p:nvPr/>
        </p:nvSpPr>
        <p:spPr>
          <a:xfrm>
            <a:off x="414198" y="5248733"/>
            <a:ext cx="8046234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AR" b="1" dirty="0"/>
              <a:t>Temperatura de trabajo de materiales  refractarios</a:t>
            </a:r>
            <a:r>
              <a:rPr lang="es-AR" dirty="0"/>
              <a:t>: Es la temperatura máxima a la que un ladrillo refractario puede operar de forma continua sin perder su integridad estructural ni funcional.</a:t>
            </a:r>
          </a:p>
        </p:txBody>
      </p:sp>
    </p:spTree>
    <p:extLst>
      <p:ext uri="{BB962C8B-B14F-4D97-AF65-F5344CB8AC3E}">
        <p14:creationId xmlns:p14="http://schemas.microsoft.com/office/powerpoint/2010/main" val="178147783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18206A55-6A66-4393-AE72-93E19BC1C91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2422" y="0"/>
            <a:ext cx="5547841" cy="6840305"/>
          </a:xfrm>
          <a:prstGeom prst="rect">
            <a:avLst/>
          </a:prstGeom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17249824-2C7F-476C-B0C3-EABA8611095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6376"/>
          <a:stretch/>
        </p:blipFill>
        <p:spPr>
          <a:xfrm>
            <a:off x="5508104" y="293197"/>
            <a:ext cx="3635896" cy="2231329"/>
          </a:xfrm>
          <a:prstGeom prst="rect">
            <a:avLst/>
          </a:prstGeom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56644E24-7075-4BF2-BE67-F66E61666DC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46879" y="2524526"/>
            <a:ext cx="2597121" cy="2597121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A699F3B0-B3FE-477C-B202-65166EB1D564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4944" t="11287" r="13920" b="8957"/>
          <a:stretch/>
        </p:blipFill>
        <p:spPr>
          <a:xfrm>
            <a:off x="5724128" y="5163540"/>
            <a:ext cx="2597121" cy="17218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52317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20215"/>
    </mc:Choice>
    <mc:Fallback xmlns="">
      <p:transition spd="slow" advTm="220215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5D4EAA79-D68C-424D-B8F6-DFDCFFBA8802}"/>
              </a:ext>
            </a:extLst>
          </p:cNvPr>
          <p:cNvSpPr txBox="1"/>
          <p:nvPr/>
        </p:nvSpPr>
        <p:spPr>
          <a:xfrm>
            <a:off x="467544" y="404664"/>
            <a:ext cx="8208912" cy="249299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q"/>
            </a:pPr>
            <a:r>
              <a:rPr lang="es-AR" sz="2400" dirty="0">
                <a:solidFill>
                  <a:srgbClr val="0070C0"/>
                </a:solidFill>
              </a:rPr>
              <a:t>Resistencia al choque térmico</a:t>
            </a:r>
          </a:p>
          <a:p>
            <a:endParaRPr lang="es-AR" sz="2400" dirty="0">
              <a:solidFill>
                <a:srgbClr val="0070C0"/>
              </a:solidFill>
            </a:endParaRPr>
          </a:p>
          <a:p>
            <a:r>
              <a:rPr lang="es-AR" dirty="0"/>
              <a:t> La resistencia al choque térmico es una función</a:t>
            </a:r>
          </a:p>
          <a:p>
            <a:r>
              <a:rPr lang="es-AR" dirty="0"/>
              <a:t> 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s-AR" dirty="0"/>
              <a:t>Del coeficiente de expansión térmica, 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s-AR" dirty="0"/>
              <a:t>De la resistencia mecánica 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s-AR" dirty="0"/>
              <a:t>Del módulo de elasticidad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s-AR" dirty="0"/>
              <a:t>De la existencia de transformaciones polimórficas.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6B5FABE8-3300-4FEB-86DD-E7612106306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1560" y="3218878"/>
            <a:ext cx="5084505" cy="3164098"/>
          </a:xfrm>
          <a:prstGeom prst="rect">
            <a:avLst/>
          </a:prstGeom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040FB477-F2EA-4242-B0E2-6B0C2F4A9DF3}"/>
              </a:ext>
            </a:extLst>
          </p:cNvPr>
          <p:cNvSpPr txBox="1"/>
          <p:nvPr/>
        </p:nvSpPr>
        <p:spPr>
          <a:xfrm>
            <a:off x="6156176" y="3785264"/>
            <a:ext cx="2160240" cy="20313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AR" sz="1400" dirty="0"/>
              <a:t>La sílice sufre transformaciones cristalográficas durante el calentamiento:</a:t>
            </a:r>
          </a:p>
          <a:p>
            <a:r>
              <a:rPr lang="es-AR" sz="1400" dirty="0"/>
              <a:t> a 573 </a:t>
            </a:r>
            <a:r>
              <a:rPr lang="es-AR" sz="1400" dirty="0" err="1"/>
              <a:t>ºC</a:t>
            </a:r>
            <a:r>
              <a:rPr lang="es-AR" sz="1400" dirty="0"/>
              <a:t> (cuarzo α  a  cuarzo β), a 870 </a:t>
            </a:r>
            <a:r>
              <a:rPr lang="es-AR" sz="1400" dirty="0" err="1"/>
              <a:t>ºC</a:t>
            </a:r>
            <a:r>
              <a:rPr lang="es-AR" sz="1400" dirty="0"/>
              <a:t> (cuarzo β  a </a:t>
            </a:r>
            <a:r>
              <a:rPr lang="es-AR" sz="1400" dirty="0" err="1"/>
              <a:t>tridimita</a:t>
            </a:r>
            <a:r>
              <a:rPr lang="es-AR" sz="1400" dirty="0"/>
              <a:t>), y a 1470 </a:t>
            </a:r>
            <a:r>
              <a:rPr lang="es-AR" sz="1400" dirty="0" err="1"/>
              <a:t>ºC</a:t>
            </a:r>
            <a:r>
              <a:rPr lang="es-AR" sz="1400" dirty="0"/>
              <a:t> (</a:t>
            </a:r>
            <a:r>
              <a:rPr lang="es-AR" sz="1400" dirty="0" err="1"/>
              <a:t>tridimita</a:t>
            </a:r>
            <a:r>
              <a:rPr lang="es-AR" sz="1400" dirty="0"/>
              <a:t> a cristobalita)</a:t>
            </a:r>
          </a:p>
        </p:txBody>
      </p:sp>
    </p:spTree>
    <p:extLst>
      <p:ext uri="{BB962C8B-B14F-4D97-AF65-F5344CB8AC3E}">
        <p14:creationId xmlns:p14="http://schemas.microsoft.com/office/powerpoint/2010/main" val="20245759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298"/>
    </mc:Choice>
    <mc:Fallback xmlns="">
      <p:transition spd="slow" advTm="7298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17155240-2953-44A3-8075-17789DD89A64}"/>
              </a:ext>
            </a:extLst>
          </p:cNvPr>
          <p:cNvSpPr txBox="1"/>
          <p:nvPr/>
        </p:nvSpPr>
        <p:spPr>
          <a:xfrm>
            <a:off x="611560" y="253601"/>
            <a:ext cx="51125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b="1" dirty="0" err="1"/>
              <a:t>Spalling</a:t>
            </a:r>
            <a:r>
              <a:rPr lang="es-AR" b="1" dirty="0"/>
              <a:t>, desconchado o descantillado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846197FF-A82C-44D6-87AF-C52C734FC168}"/>
              </a:ext>
            </a:extLst>
          </p:cNvPr>
          <p:cNvSpPr txBox="1"/>
          <p:nvPr/>
        </p:nvSpPr>
        <p:spPr>
          <a:xfrm>
            <a:off x="755576" y="1100769"/>
            <a:ext cx="266429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es-AR" dirty="0" err="1"/>
              <a:t>Spalling</a:t>
            </a:r>
            <a:r>
              <a:rPr lang="es-AR" dirty="0"/>
              <a:t> térmico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s-AR" dirty="0" err="1"/>
              <a:t>Spalling</a:t>
            </a:r>
            <a:r>
              <a:rPr lang="es-AR" dirty="0"/>
              <a:t> mecánico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s-AR" dirty="0" err="1"/>
              <a:t>Spalling</a:t>
            </a:r>
            <a:r>
              <a:rPr lang="es-AR" dirty="0"/>
              <a:t> estructural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A617CB4E-7BC2-46D1-96B8-92FA46D547C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9054" t="45801" r="54724" b="14303"/>
          <a:stretch/>
        </p:blipFill>
        <p:spPr>
          <a:xfrm>
            <a:off x="3743908" y="735360"/>
            <a:ext cx="2389046" cy="1973560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63BE8736-BFEF-4D05-BC93-45AEC8FF65D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3150" t="45801" r="7479" b="14303"/>
          <a:stretch/>
        </p:blipFill>
        <p:spPr>
          <a:xfrm>
            <a:off x="6228184" y="735359"/>
            <a:ext cx="2596788" cy="1973559"/>
          </a:xfrm>
          <a:prstGeom prst="rect">
            <a:avLst/>
          </a:prstGeom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57E6832C-EAD0-481A-AB58-2CA892EAD8EE}"/>
              </a:ext>
            </a:extLst>
          </p:cNvPr>
          <p:cNvSpPr txBox="1"/>
          <p:nvPr/>
        </p:nvSpPr>
        <p:spPr>
          <a:xfrm>
            <a:off x="611560" y="2863588"/>
            <a:ext cx="8213412" cy="2369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dirty="0"/>
              <a:t>La resistencia al choque térmico se puede medir experimentalmente por uno de los siguientes métodos: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es-AR" sz="1600" dirty="0"/>
              <a:t>Por relación de módulos de rotura a la flexión (IRAM 12616)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es-AR" sz="1600" dirty="0"/>
              <a:t> Determinación del máximo salto de temperatura que pueda soportar una pieza sin fracturarse al sumergirla en agua a temperatura ambiente. Se determina por el número de sucesivos ciclos térmicos: inmersión en agua desde una temperatura dada  de calentamiento, que es capaz de aguantar sin fracturarse (vidrios y refractarios)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es-AR" sz="1600" dirty="0"/>
              <a:t>Determinación de un índice analítico de resistencia al choque térmico</a:t>
            </a:r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2682D02A-3AB8-407B-A1F9-10CC69AB3A1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5895" t="85255" r="58928" b="-3737"/>
          <a:stretch/>
        </p:blipFill>
        <p:spPr>
          <a:xfrm>
            <a:off x="4718266" y="5352707"/>
            <a:ext cx="1224135" cy="552090"/>
          </a:xfrm>
          <a:prstGeom prst="rect">
            <a:avLst/>
          </a:prstGeom>
        </p:spPr>
      </p:pic>
      <p:sp>
        <p:nvSpPr>
          <p:cNvPr id="10" name="CuadroTexto 9">
            <a:extLst>
              <a:ext uri="{FF2B5EF4-FFF2-40B4-BE49-F238E27FC236}">
                <a16:creationId xmlns:a16="http://schemas.microsoft.com/office/drawing/2014/main" id="{1C82DAB0-DC20-4A93-85B3-62A23FCCCC0A}"/>
              </a:ext>
            </a:extLst>
          </p:cNvPr>
          <p:cNvSpPr txBox="1"/>
          <p:nvPr/>
        </p:nvSpPr>
        <p:spPr>
          <a:xfrm>
            <a:off x="683568" y="5285246"/>
            <a:ext cx="4392488" cy="10618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AR" sz="900" dirty="0"/>
              <a:t>donde:</a:t>
            </a:r>
          </a:p>
          <a:p>
            <a:r>
              <a:rPr lang="es-AR" sz="900" dirty="0"/>
              <a:t>k: Conductividad. térmica</a:t>
            </a:r>
          </a:p>
          <a:p>
            <a:r>
              <a:rPr lang="es-AR" sz="900" dirty="0"/>
              <a:t>R: Carga de rotura</a:t>
            </a:r>
          </a:p>
          <a:p>
            <a:r>
              <a:rPr lang="es-AR" sz="900" dirty="0"/>
              <a:t>α: Coeficiente de dilatación</a:t>
            </a:r>
          </a:p>
          <a:p>
            <a:r>
              <a:rPr lang="es-AR" sz="900" dirty="0"/>
              <a:t>E: Modulo de Young</a:t>
            </a:r>
          </a:p>
          <a:p>
            <a:r>
              <a:rPr lang="es-AR" sz="900" dirty="0"/>
              <a:t>Ce: Calor especifico</a:t>
            </a:r>
          </a:p>
          <a:p>
            <a:r>
              <a:rPr lang="es-AR" sz="900" dirty="0"/>
              <a:t>Una alta carga de rotura R permite soportar tensiones más altas sin fractura</a:t>
            </a:r>
          </a:p>
        </p:txBody>
      </p:sp>
    </p:spTree>
    <p:extLst>
      <p:ext uri="{BB962C8B-B14F-4D97-AF65-F5344CB8AC3E}">
        <p14:creationId xmlns:p14="http://schemas.microsoft.com/office/powerpoint/2010/main" val="21351226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88450"/>
    </mc:Choice>
    <mc:Fallback xmlns="">
      <p:transition spd="slow" advTm="288450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9CFFBE48-B033-4060-8B6D-036837104BF5}"/>
              </a:ext>
            </a:extLst>
          </p:cNvPr>
          <p:cNvSpPr txBox="1"/>
          <p:nvPr/>
        </p:nvSpPr>
        <p:spPr>
          <a:xfrm>
            <a:off x="755576" y="332656"/>
            <a:ext cx="70567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q"/>
            </a:pPr>
            <a:r>
              <a:rPr lang="es-AR" sz="2400" dirty="0">
                <a:solidFill>
                  <a:srgbClr val="0070C0"/>
                </a:solidFill>
              </a:rPr>
              <a:t>Resistencia Mecánica a baja temperatura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D18E6CBD-F848-490C-B753-FC97D5910957}"/>
              </a:ext>
            </a:extLst>
          </p:cNvPr>
          <p:cNvSpPr txBox="1"/>
          <p:nvPr/>
        </p:nvSpPr>
        <p:spPr>
          <a:xfrm>
            <a:off x="755576" y="794388"/>
            <a:ext cx="7992888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endParaRPr lang="es-AR" dirty="0"/>
          </a:p>
          <a:p>
            <a:pPr algn="just"/>
            <a:r>
              <a:rPr lang="es-AR" dirty="0"/>
              <a:t>Existen dos tipos de ensayos para determinar la resistencia: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AR" dirty="0"/>
              <a:t>Ensayo de resistencia a la compresión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AR" dirty="0"/>
              <a:t>Determinación del módulo de elasticidad y carga de rotura a la flexión</a:t>
            </a: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BF989AC4-497A-44D2-A60E-37360900E58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1600" y="2382415"/>
            <a:ext cx="3182388" cy="725487"/>
          </a:xfrm>
          <a:prstGeom prst="rect">
            <a:avLst/>
          </a:prstGeom>
        </p:spPr>
      </p:pic>
      <p:sp>
        <p:nvSpPr>
          <p:cNvPr id="7" name="Rectángulo 3">
            <a:extLst>
              <a:ext uri="{FF2B5EF4-FFF2-40B4-BE49-F238E27FC236}">
                <a16:creationId xmlns:a16="http://schemas.microsoft.com/office/drawing/2014/main" id="{E09FD06D-A2FD-4781-ABF4-A40A30B20205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48064" y="2237951"/>
            <a:ext cx="3294063" cy="1014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s-ES" altLang="en-US" sz="1200" dirty="0"/>
              <a:t>Rf = Resistencia a la rotura por flexión en Kg/cm2</a:t>
            </a:r>
          </a:p>
          <a:p>
            <a:r>
              <a:rPr lang="es-ES" altLang="en-US" sz="1200" dirty="0"/>
              <a:t>G = Carga de rotura en Kg</a:t>
            </a:r>
          </a:p>
          <a:p>
            <a:r>
              <a:rPr lang="es-ES" altLang="en-US" sz="1200" dirty="0"/>
              <a:t>L = Distancia entre apoyos en cm</a:t>
            </a:r>
          </a:p>
          <a:p>
            <a:r>
              <a:rPr lang="es-ES" altLang="en-US" sz="1200" dirty="0"/>
              <a:t>a = ancho de probeta en cm</a:t>
            </a:r>
          </a:p>
          <a:p>
            <a:r>
              <a:rPr lang="es-ES" altLang="en-US" sz="1200" dirty="0"/>
              <a:t>e = espesor de la probeta en cm </a:t>
            </a: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B009012C-A9E2-42FE-A1C1-CF45FFC20ED4}"/>
              </a:ext>
            </a:extLst>
          </p:cNvPr>
          <p:cNvSpPr txBox="1"/>
          <p:nvPr/>
        </p:nvSpPr>
        <p:spPr>
          <a:xfrm>
            <a:off x="755576" y="3298710"/>
            <a:ext cx="68407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q"/>
            </a:pPr>
            <a:r>
              <a:rPr lang="es-AR" sz="2400" dirty="0">
                <a:solidFill>
                  <a:srgbClr val="0070C0"/>
                </a:solidFill>
              </a:rPr>
              <a:t>Resistencia a la abrasión</a:t>
            </a:r>
          </a:p>
        </p:txBody>
      </p:sp>
      <p:pic>
        <p:nvPicPr>
          <p:cNvPr id="10" name="Imagen 9">
            <a:extLst>
              <a:ext uri="{FF2B5EF4-FFF2-40B4-BE49-F238E27FC236}">
                <a16:creationId xmlns:a16="http://schemas.microsoft.com/office/drawing/2014/main" id="{1FF7F873-A4B1-4E37-A52B-9543065561C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0863" t="35993" r="43113" b="27590"/>
          <a:stretch/>
        </p:blipFill>
        <p:spPr>
          <a:xfrm>
            <a:off x="2309931" y="3760375"/>
            <a:ext cx="4884177" cy="2775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03530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73960"/>
    </mc:Choice>
    <mc:Fallback xmlns="">
      <p:transition spd="slow" advTm="273960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F6C2003B-D8D0-4E34-B3FC-75F8EC799382}"/>
              </a:ext>
            </a:extLst>
          </p:cNvPr>
          <p:cNvSpPr txBox="1"/>
          <p:nvPr/>
        </p:nvSpPr>
        <p:spPr>
          <a:xfrm>
            <a:off x="683568" y="78870"/>
            <a:ext cx="7632848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AR" sz="3200" dirty="0">
                <a:latin typeface="Rockwell Condensed" panose="02060603050405020104" pitchFamily="18" charset="0"/>
              </a:rPr>
              <a:t>Propiedades de los materiales refractarios</a:t>
            </a:r>
          </a:p>
        </p:txBody>
      </p:sp>
      <p:pic>
        <p:nvPicPr>
          <p:cNvPr id="14" name="Imagen 13">
            <a:extLst>
              <a:ext uri="{FF2B5EF4-FFF2-40B4-BE49-F238E27FC236}">
                <a16:creationId xmlns:a16="http://schemas.microsoft.com/office/drawing/2014/main" id="{EECD8277-0E00-405E-B927-AA9ED60D85A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900" t="24788" r="87800" b="68209"/>
          <a:stretch/>
        </p:blipFill>
        <p:spPr>
          <a:xfrm>
            <a:off x="4357676" y="622010"/>
            <a:ext cx="1008112" cy="630070"/>
          </a:xfrm>
          <a:prstGeom prst="rect">
            <a:avLst/>
          </a:prstGeom>
        </p:spPr>
      </p:pic>
      <p:sp>
        <p:nvSpPr>
          <p:cNvPr id="16" name="CuadroTexto 15">
            <a:extLst>
              <a:ext uri="{FF2B5EF4-FFF2-40B4-BE49-F238E27FC236}">
                <a16:creationId xmlns:a16="http://schemas.microsoft.com/office/drawing/2014/main" id="{8A8D137C-CA87-431F-B3AC-31BCC9CAF47D}"/>
              </a:ext>
            </a:extLst>
          </p:cNvPr>
          <p:cNvSpPr txBox="1"/>
          <p:nvPr/>
        </p:nvSpPr>
        <p:spPr>
          <a:xfrm>
            <a:off x="807492" y="706531"/>
            <a:ext cx="29707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dirty="0"/>
              <a:t>Densidad de un material</a:t>
            </a:r>
          </a:p>
        </p:txBody>
      </p:sp>
      <p:sp>
        <p:nvSpPr>
          <p:cNvPr id="17" name="CuadroTexto 16">
            <a:extLst>
              <a:ext uri="{FF2B5EF4-FFF2-40B4-BE49-F238E27FC236}">
                <a16:creationId xmlns:a16="http://schemas.microsoft.com/office/drawing/2014/main" id="{578480DA-37A2-4852-A152-2849FC0E4499}"/>
              </a:ext>
            </a:extLst>
          </p:cNvPr>
          <p:cNvSpPr txBox="1"/>
          <p:nvPr/>
        </p:nvSpPr>
        <p:spPr>
          <a:xfrm>
            <a:off x="842174" y="1361631"/>
            <a:ext cx="67541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b="1" dirty="0">
                <a:solidFill>
                  <a:srgbClr val="00B050"/>
                </a:solidFill>
              </a:rPr>
              <a:t>Masa probeta= Masa sólido + Masa aire ≅ Masa sólido</a:t>
            </a:r>
          </a:p>
        </p:txBody>
      </p:sp>
      <p:sp>
        <p:nvSpPr>
          <p:cNvPr id="19" name="CuadroTexto 18">
            <a:extLst>
              <a:ext uri="{FF2B5EF4-FFF2-40B4-BE49-F238E27FC236}">
                <a16:creationId xmlns:a16="http://schemas.microsoft.com/office/drawing/2014/main" id="{FA5523FE-0993-45DF-8268-00D8DD05BBCB}"/>
              </a:ext>
            </a:extLst>
          </p:cNvPr>
          <p:cNvSpPr txBox="1"/>
          <p:nvPr/>
        </p:nvSpPr>
        <p:spPr>
          <a:xfrm>
            <a:off x="858840" y="1873055"/>
            <a:ext cx="7488832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b="1" dirty="0" err="1">
                <a:solidFill>
                  <a:srgbClr val="00B050"/>
                </a:solidFill>
              </a:rPr>
              <a:t>Vt</a:t>
            </a:r>
            <a:r>
              <a:rPr lang="es-AR" b="1" dirty="0">
                <a:solidFill>
                  <a:srgbClr val="00B050"/>
                </a:solidFill>
              </a:rPr>
              <a:t> = </a:t>
            </a:r>
            <a:r>
              <a:rPr lang="es-AR" b="1" dirty="0" err="1">
                <a:solidFill>
                  <a:srgbClr val="00B050"/>
                </a:solidFill>
              </a:rPr>
              <a:t>Vm</a:t>
            </a:r>
            <a:r>
              <a:rPr lang="es-AR" b="1" dirty="0">
                <a:solidFill>
                  <a:srgbClr val="00B050"/>
                </a:solidFill>
              </a:rPr>
              <a:t> + </a:t>
            </a:r>
            <a:r>
              <a:rPr lang="es-AR" b="1" dirty="0" err="1">
                <a:solidFill>
                  <a:srgbClr val="00B050"/>
                </a:solidFill>
              </a:rPr>
              <a:t>Vpc</a:t>
            </a:r>
            <a:r>
              <a:rPr lang="es-AR" b="1" dirty="0">
                <a:solidFill>
                  <a:srgbClr val="00B050"/>
                </a:solidFill>
              </a:rPr>
              <a:t> + </a:t>
            </a:r>
            <a:r>
              <a:rPr lang="es-AR" b="1" dirty="0" err="1">
                <a:solidFill>
                  <a:srgbClr val="00B050"/>
                </a:solidFill>
              </a:rPr>
              <a:t>Vpa</a:t>
            </a:r>
            <a:endParaRPr lang="es-AR" b="1" dirty="0">
              <a:solidFill>
                <a:srgbClr val="00B050"/>
              </a:solidFill>
            </a:endParaRPr>
          </a:p>
          <a:p>
            <a:endParaRPr lang="es-AR" b="1" dirty="0">
              <a:solidFill>
                <a:srgbClr val="00B050"/>
              </a:solidFill>
            </a:endParaRPr>
          </a:p>
          <a:p>
            <a:r>
              <a:rPr lang="es-AR" sz="1400" dirty="0" err="1"/>
              <a:t>Vm</a:t>
            </a:r>
            <a:r>
              <a:rPr lang="es-AR" sz="1400" dirty="0"/>
              <a:t> = Volumen ocupado por la masa del material (volumen másico)</a:t>
            </a:r>
          </a:p>
          <a:p>
            <a:r>
              <a:rPr lang="es-AR" sz="1400" dirty="0" err="1"/>
              <a:t>Vpc</a:t>
            </a:r>
            <a:r>
              <a:rPr lang="es-AR" sz="1400" dirty="0"/>
              <a:t> = Volumen ocupado por los poros cerrados (no comunicados con el exterior)</a:t>
            </a:r>
          </a:p>
          <a:p>
            <a:r>
              <a:rPr lang="es-AR" sz="1400" dirty="0" err="1"/>
              <a:t>Vpa</a:t>
            </a:r>
            <a:r>
              <a:rPr lang="es-AR" sz="1400" dirty="0"/>
              <a:t> = Volumen ocupado por los poros abiertos (accesibles desde el exterior)</a:t>
            </a:r>
          </a:p>
        </p:txBody>
      </p:sp>
      <p:pic>
        <p:nvPicPr>
          <p:cNvPr id="21" name="Imagen 20">
            <a:extLst>
              <a:ext uri="{FF2B5EF4-FFF2-40B4-BE49-F238E27FC236}">
                <a16:creationId xmlns:a16="http://schemas.microsoft.com/office/drawing/2014/main" id="{FF21A364-A4F1-45EA-B18F-3C69BC882B0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7492" y="3258389"/>
            <a:ext cx="3463520" cy="2215634"/>
          </a:xfrm>
          <a:prstGeom prst="rect">
            <a:avLst/>
          </a:prstGeom>
        </p:spPr>
      </p:pic>
      <p:sp>
        <p:nvSpPr>
          <p:cNvPr id="22" name="CuadroTexto 21">
            <a:extLst>
              <a:ext uri="{FF2B5EF4-FFF2-40B4-BE49-F238E27FC236}">
                <a16:creationId xmlns:a16="http://schemas.microsoft.com/office/drawing/2014/main" id="{06ACABA2-087F-42FD-8FC5-876EAFF64084}"/>
              </a:ext>
            </a:extLst>
          </p:cNvPr>
          <p:cNvSpPr txBox="1"/>
          <p:nvPr/>
        </p:nvSpPr>
        <p:spPr>
          <a:xfrm>
            <a:off x="1490709" y="5566694"/>
            <a:ext cx="231514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b="1" dirty="0">
                <a:solidFill>
                  <a:srgbClr val="00B050"/>
                </a:solidFill>
              </a:rPr>
              <a:t>Va = </a:t>
            </a:r>
            <a:r>
              <a:rPr lang="es-AR" b="1" dirty="0" err="1">
                <a:solidFill>
                  <a:srgbClr val="00B050"/>
                </a:solidFill>
              </a:rPr>
              <a:t>Vm</a:t>
            </a:r>
            <a:r>
              <a:rPr lang="es-AR" b="1" dirty="0">
                <a:solidFill>
                  <a:srgbClr val="00B050"/>
                </a:solidFill>
              </a:rPr>
              <a:t> + </a:t>
            </a:r>
            <a:r>
              <a:rPr lang="es-AR" b="1" dirty="0" err="1">
                <a:solidFill>
                  <a:srgbClr val="00B050"/>
                </a:solidFill>
              </a:rPr>
              <a:t>Vpc</a:t>
            </a:r>
            <a:endParaRPr lang="es-AR" b="1" dirty="0">
              <a:solidFill>
                <a:srgbClr val="00B050"/>
              </a:solidFill>
            </a:endParaRPr>
          </a:p>
          <a:p>
            <a:r>
              <a:rPr lang="es-AR" sz="1400" dirty="0"/>
              <a:t>Va = Volumen aparente</a:t>
            </a:r>
          </a:p>
        </p:txBody>
      </p:sp>
      <p:pic>
        <p:nvPicPr>
          <p:cNvPr id="24" name="Imagen 23">
            <a:extLst>
              <a:ext uri="{FF2B5EF4-FFF2-40B4-BE49-F238E27FC236}">
                <a16:creationId xmlns:a16="http://schemas.microsoft.com/office/drawing/2014/main" id="{2C77927C-34CB-442B-8C4A-2ED2FB8C9943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8102" t="45799" r="60237" b="24788"/>
          <a:stretch/>
        </p:blipFill>
        <p:spPr>
          <a:xfrm>
            <a:off x="5220072" y="3258388"/>
            <a:ext cx="3524690" cy="26908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12031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98462"/>
    </mc:Choice>
    <mc:Fallback xmlns="">
      <p:transition spd="slow" advTm="198462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10463B84-2EDA-40F5-BB69-4DAE7CA8FAAB}"/>
              </a:ext>
            </a:extLst>
          </p:cNvPr>
          <p:cNvSpPr txBox="1"/>
          <p:nvPr/>
        </p:nvSpPr>
        <p:spPr>
          <a:xfrm>
            <a:off x="971600" y="404664"/>
            <a:ext cx="6552728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AR" sz="3200" dirty="0">
                <a:latin typeface="Rockwell Condensed" panose="02060603050405020104" pitchFamily="18" charset="0"/>
              </a:rPr>
              <a:t>Propiedades de los materiales refractarios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16BFA9F4-81FD-4188-B784-4CC3D4C47945}"/>
              </a:ext>
            </a:extLst>
          </p:cNvPr>
          <p:cNvSpPr txBox="1"/>
          <p:nvPr/>
        </p:nvSpPr>
        <p:spPr>
          <a:xfrm>
            <a:off x="971600" y="1340768"/>
            <a:ext cx="777281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dirty="0"/>
              <a:t>De la misma forma que se han definido tres densidades, existen sus correspondientes porosidades</a:t>
            </a: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1FF72895-BDEF-42F9-8F61-DCC195328F5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3775" t="47199" r="46850" b="41595"/>
          <a:stretch/>
        </p:blipFill>
        <p:spPr>
          <a:xfrm>
            <a:off x="1115616" y="2149067"/>
            <a:ext cx="6264696" cy="1002353"/>
          </a:xfrm>
          <a:prstGeom prst="rect">
            <a:avLst/>
          </a:prstGeom>
        </p:spPr>
      </p:pic>
      <p:sp>
        <p:nvSpPr>
          <p:cNvPr id="8" name="CuadroTexto 7">
            <a:extLst>
              <a:ext uri="{FF2B5EF4-FFF2-40B4-BE49-F238E27FC236}">
                <a16:creationId xmlns:a16="http://schemas.microsoft.com/office/drawing/2014/main" id="{45C2460B-8320-4C5E-9D3E-04FA90144E7C}"/>
              </a:ext>
            </a:extLst>
          </p:cNvPr>
          <p:cNvSpPr txBox="1"/>
          <p:nvPr/>
        </p:nvSpPr>
        <p:spPr>
          <a:xfrm>
            <a:off x="971600" y="4149080"/>
            <a:ext cx="7772814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s-AR" dirty="0"/>
              <a:t>A menos que se recurra a procesos muy costosos, todos los refractarios producidos tienen una cierta cantidad de poros, cuyo número, tamaño y continuidad tendrán una influencia muy importante en el comportamiento del material refractario.</a:t>
            </a: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6C3FBEC2-AE1C-432D-9E93-4484995C4415}"/>
              </a:ext>
            </a:extLst>
          </p:cNvPr>
          <p:cNvSpPr txBox="1"/>
          <p:nvPr/>
        </p:nvSpPr>
        <p:spPr>
          <a:xfrm>
            <a:off x="1115616" y="3151420"/>
            <a:ext cx="345638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dirty="0" err="1"/>
              <a:t>Pa</a:t>
            </a:r>
            <a:r>
              <a:rPr lang="es-AR" dirty="0"/>
              <a:t>: Porosidad abierta</a:t>
            </a:r>
          </a:p>
          <a:p>
            <a:r>
              <a:rPr lang="es-AR" dirty="0"/>
              <a:t>P</a:t>
            </a:r>
            <a:r>
              <a:rPr lang="es-AR" baseline="-25000" dirty="0"/>
              <a:t>c</a:t>
            </a:r>
            <a:r>
              <a:rPr lang="es-AR" dirty="0"/>
              <a:t>: Porosidad cerrada</a:t>
            </a:r>
          </a:p>
          <a:p>
            <a:r>
              <a:rPr lang="es-AR" dirty="0"/>
              <a:t>P</a:t>
            </a:r>
            <a:r>
              <a:rPr lang="es-AR" baseline="-25000" dirty="0"/>
              <a:t>T</a:t>
            </a:r>
            <a:r>
              <a:rPr lang="es-AR" dirty="0"/>
              <a:t>: porosidad total</a:t>
            </a:r>
          </a:p>
        </p:txBody>
      </p:sp>
    </p:spTree>
    <p:extLst>
      <p:ext uri="{BB962C8B-B14F-4D97-AF65-F5344CB8AC3E}">
        <p14:creationId xmlns:p14="http://schemas.microsoft.com/office/powerpoint/2010/main" val="41431568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2838"/>
    </mc:Choice>
    <mc:Fallback xmlns="">
      <p:transition spd="slow" advTm="92838"/>
    </mc:Fallback>
  </mc:AlternateContent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ipo de madera">
  <a:themeElements>
    <a:clrScheme name="Tipo de madera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Tipo de madera">
      <a:majorFont>
        <a:latin typeface="Rockwell Condensed" panose="02060603050405020104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 panose="02060603020205020403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ipo de madera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hade val="63000"/>
              </a:schemeClr>
              <a:schemeClr val="phClr">
                <a:tint val="10000"/>
                <a:satMod val="150000"/>
              </a:schemeClr>
            </a:duotone>
          </a:blip>
          <a:tile tx="0" ty="0" sx="60000" sy="59000" flip="none" algn="tl"/>
        </a:blipFill>
        <a:blipFill rotWithShape="1">
          <a:blip xmlns:r="http://schemas.openxmlformats.org/officeDocument/2006/relationships" r:embed="rId1">
            <a:duotone>
              <a:schemeClr val="phClr">
                <a:shade val="36000"/>
                <a:satMod val="120000"/>
              </a:schemeClr>
              <a:schemeClr val="phClr">
                <a:tint val="40000"/>
              </a:schemeClr>
            </a:duotone>
          </a:blip>
          <a:tile tx="0" ty="0" sx="60000" sy="59000" flip="none" algn="tl"/>
        </a:blip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softEdge rad="12700"/>
          </a:effectLst>
        </a:effectStyle>
        <a:effectStyle>
          <a:effectLst>
            <a:outerShdw blurRad="50800" dist="19050" dir="5400000" algn="tl" rotWithShape="0">
              <a:srgbClr val="000000">
                <a:alpha val="60000"/>
              </a:srgbClr>
            </a:outerShdw>
            <a:softEdge rad="12700"/>
          </a:effectLst>
        </a:effectStyle>
      </a:effectStyleLst>
      <a:bgFillStyleLst>
        <a:solidFill>
          <a:schemeClr val="phClr"/>
        </a:solidFill>
        <a:solidFill>
          <a:schemeClr val="phClr">
            <a:shade val="97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5000"/>
                <a:shade val="58000"/>
                <a:satMod val="120000"/>
              </a:schemeClr>
              <a:schemeClr val="phClr">
                <a:tint val="50000"/>
                <a:shade val="96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ood Type" id="{7ACABC62-BF99-48CF-A9DC-4DB89C7B13DC}" vid="{142A1326-48AB-42A9-8428-CB14AA30176D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Madera</Template>
  <TotalTime>4522</TotalTime>
  <Words>940</Words>
  <Application>Microsoft Office PowerPoint</Application>
  <PresentationFormat>Presentación en pantalla (4:3)</PresentationFormat>
  <Paragraphs>101</Paragraphs>
  <Slides>14</Slides>
  <Notes>1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14</vt:i4>
      </vt:variant>
    </vt:vector>
  </HeadingPairs>
  <TitlesOfParts>
    <vt:vector size="21" baseType="lpstr">
      <vt:lpstr>Arial</vt:lpstr>
      <vt:lpstr>Bradley Hand ITC</vt:lpstr>
      <vt:lpstr>Calibri</vt:lpstr>
      <vt:lpstr>Rockwell</vt:lpstr>
      <vt:lpstr>Rockwell Condensed</vt:lpstr>
      <vt:lpstr>Wingdings</vt:lpstr>
      <vt:lpstr>Tipo de madera</vt:lpstr>
      <vt:lpstr>Materiales Refractarios parte 3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Resistencia al ataque químico. Resistencia a las escorias</vt:lpstr>
      <vt:lpstr>Presentación de PowerPoint</vt:lpstr>
      <vt:lpstr>Presentación de PowerPoint</vt:lpstr>
    </vt:vector>
  </TitlesOfParts>
  <Company>FIUNJU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Materiales Refractarios</dc:title>
  <dc:creator>Teresa Antequera</dc:creator>
  <cp:lastModifiedBy>tessantequera@gmail.com</cp:lastModifiedBy>
  <cp:revision>146</cp:revision>
  <dcterms:created xsi:type="dcterms:W3CDTF">2008-10-13T15:42:57Z</dcterms:created>
  <dcterms:modified xsi:type="dcterms:W3CDTF">2025-10-19T07:07:16Z</dcterms:modified>
</cp:coreProperties>
</file>