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4" r:id="rId8"/>
    <p:sldId id="265" r:id="rId9"/>
    <p:sldId id="267" r:id="rId10"/>
    <p:sldId id="268" r:id="rId11"/>
    <p:sldId id="269" r:id="rId12"/>
    <p:sldId id="270" r:id="rId13"/>
    <p:sldId id="271" r:id="rId14"/>
    <p:sldId id="279" r:id="rId15"/>
    <p:sldId id="277" r:id="rId16"/>
    <p:sldId id="278" r:id="rId17"/>
    <p:sldId id="272" r:id="rId18"/>
    <p:sldId id="273" r:id="rId19"/>
    <p:sldId id="274" r:id="rId20"/>
    <p:sldId id="275" r:id="rId21"/>
    <p:sldId id="276" r:id="rId22"/>
    <p:sldId id="280" r:id="rId23"/>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99"/>
    <p:restoredTop sz="93076"/>
  </p:normalViewPr>
  <p:slideViewPr>
    <p:cSldViewPr snapToGrid="0" snapToObjects="1">
      <p:cViewPr varScale="1">
        <p:scale>
          <a:sx n="102" d="100"/>
          <a:sy n="102" d="100"/>
        </p:scale>
        <p:origin x="216" y="552"/>
      </p:cViewPr>
      <p:guideLst/>
    </p:cSldViewPr>
  </p:slideViewPr>
  <p:outlineViewPr>
    <p:cViewPr>
      <p:scale>
        <a:sx n="33" d="100"/>
        <a:sy n="33" d="100"/>
      </p:scale>
      <p:origin x="0" y="-17592"/>
    </p:cViewPr>
  </p:outlineViewPr>
  <p:notesTextViewPr>
    <p:cViewPr>
      <p:scale>
        <a:sx n="1" d="1"/>
        <a:sy n="1" d="1"/>
      </p:scale>
      <p:origin x="0" y="0"/>
    </p:cViewPr>
  </p:notesTextViewPr>
  <p:notesViewPr>
    <p:cSldViewPr snapToGrid="0" snapToObjects="1">
      <p:cViewPr varScale="1">
        <p:scale>
          <a:sx n="97" d="100"/>
          <a:sy n="97" d="100"/>
        </p:scale>
        <p:origin x="2400" y="2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S_tradnl" smtClean="0"/>
              <a:t>TRABAJO PRACTICO Nº 2</a:t>
            </a:r>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68AC6D-B7D3-2B4C-8B66-1D4E62B395F6}" type="datetimeFigureOut">
              <a:rPr lang="es-ES_tradnl" smtClean="0"/>
              <a:t>7/4/20</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94E665-26F8-8443-A26F-EF60EA9BB5AE}" type="slidenum">
              <a:rPr lang="es-ES_tradnl" smtClean="0"/>
              <a:t>‹Nr.›</a:t>
            </a:fld>
            <a:endParaRPr lang="es-ES_tradnl"/>
          </a:p>
        </p:txBody>
      </p:sp>
    </p:spTree>
    <p:extLst>
      <p:ext uri="{BB962C8B-B14F-4D97-AF65-F5344CB8AC3E}">
        <p14:creationId xmlns:p14="http://schemas.microsoft.com/office/powerpoint/2010/main" val="97664202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S_tradnl" smtClean="0"/>
              <a:t>TRABAJO PRACTICO Nº 2</a:t>
            </a:r>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C7DC9-F1F4-2A42-89C3-5F115286D6F8}" type="datetimeFigureOut">
              <a:rPr lang="es-ES_tradnl" smtClean="0"/>
              <a:t>7/4/20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2AC33-F258-E040-AE5E-627BBA1FB552}" type="slidenum">
              <a:rPr lang="es-ES_tradnl" smtClean="0"/>
              <a:t>‹Nr.›</a:t>
            </a:fld>
            <a:endParaRPr lang="es-ES_tradnl"/>
          </a:p>
        </p:txBody>
      </p:sp>
    </p:spTree>
    <p:extLst>
      <p:ext uri="{BB962C8B-B14F-4D97-AF65-F5344CB8AC3E}">
        <p14:creationId xmlns:p14="http://schemas.microsoft.com/office/powerpoint/2010/main" val="66358742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b="1" dirty="0" smtClean="0"/>
              <a:t>En las redes de ordenadores, los datos a intercambiar siempre están disponibles en forma de señal digital. No obstante, para su transmisión podemos optar por la utilización de señales digitales o analógicas. </a:t>
            </a:r>
          </a:p>
          <a:p>
            <a:endParaRPr lang="es-ES_tradnl" dirty="0"/>
          </a:p>
        </p:txBody>
      </p:sp>
      <p:sp>
        <p:nvSpPr>
          <p:cNvPr id="4" name="Marcador de número de diapositiva 3"/>
          <p:cNvSpPr>
            <a:spLocks noGrp="1"/>
          </p:cNvSpPr>
          <p:nvPr>
            <p:ph type="sldNum" sz="quarter" idx="10"/>
          </p:nvPr>
        </p:nvSpPr>
        <p:spPr/>
        <p:txBody>
          <a:bodyPr/>
          <a:lstStyle/>
          <a:p>
            <a:fld id="{6422AC33-F258-E040-AE5E-627BBA1FB552}" type="slidenum">
              <a:rPr lang="es-ES_tradnl" smtClean="0"/>
              <a:t>2</a:t>
            </a:fld>
            <a:endParaRPr lang="es-ES_tradnl" dirty="0"/>
          </a:p>
        </p:txBody>
      </p:sp>
      <p:sp>
        <p:nvSpPr>
          <p:cNvPr id="5" name="Marcador de encabezado 4"/>
          <p:cNvSpPr>
            <a:spLocks noGrp="1"/>
          </p:cNvSpPr>
          <p:nvPr>
            <p:ph type="hdr" sz="quarter" idx="11"/>
          </p:nvPr>
        </p:nvSpPr>
        <p:spPr/>
        <p:txBody>
          <a:bodyPr/>
          <a:lstStyle/>
          <a:p>
            <a:r>
              <a:rPr lang="es-ES_tradnl" smtClean="0"/>
              <a:t>TRABAJO PRACTICO Nº 2</a:t>
            </a:r>
            <a:endParaRPr lang="es-ES_tradnl"/>
          </a:p>
        </p:txBody>
      </p:sp>
    </p:spTree>
    <p:extLst>
      <p:ext uri="{BB962C8B-B14F-4D97-AF65-F5344CB8AC3E}">
        <p14:creationId xmlns:p14="http://schemas.microsoft.com/office/powerpoint/2010/main" val="51131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smtClean="0"/>
              <a:t>Características</a:t>
            </a:r>
            <a:r>
              <a:rPr lang="es-ES_tradnl" dirty="0" smtClean="0">
                <a:effectLst/>
              </a:rPr>
              <a:t> </a:t>
            </a:r>
          </a:p>
          <a:p>
            <a:pPr lvl="1" algn="just"/>
            <a:r>
              <a:rPr lang="es-ES_tradnl" dirty="0" smtClean="0"/>
              <a:t>Bit. En las comunicaciones de datos, el objetivo es enviar bits de datos. Un bit es la entidad más pequeña que puede representar un elemento de información. Símbolo. En una comunicación de datos digitales, los bits son transportados por símbolos (variaciones de voltaje). Un símbolo es la unidad más corta (en cuanto a tiempo) de una señal digital. En otras palabras, los bits son transportados; los símbolos son los portadores</a:t>
            </a:r>
          </a:p>
          <a:p>
            <a:pPr marL="0" marR="0" lvl="1" indent="0" algn="l" defTabSz="914400" rtl="0" eaLnBrk="1" fontAlgn="auto" latinLnBrk="0" hangingPunct="1">
              <a:lnSpc>
                <a:spcPct val="100000"/>
              </a:lnSpc>
              <a:spcBef>
                <a:spcPts val="0"/>
              </a:spcBef>
              <a:spcAft>
                <a:spcPts val="0"/>
              </a:spcAft>
              <a:buClrTx/>
              <a:buSzTx/>
              <a:buFontTx/>
              <a:buNone/>
              <a:tabLst/>
              <a:defRPr/>
            </a:pPr>
            <a:r>
              <a:rPr lang="es-ES_tradnl" b="1" dirty="0" smtClean="0"/>
              <a:t> Símbolo</a:t>
            </a:r>
            <a:r>
              <a:rPr lang="es-ES_tradnl" dirty="0" smtClean="0"/>
              <a:t>: En una comunicación de datos digitales, los bits son transportados por símbolos (variaciones de voltaje). Un símbolo es la unidad más corta (en cuanto a tiempo) de una señal digital. En otras palabras, los bits son transportados; los símbolos son los portadores</a:t>
            </a:r>
          </a:p>
          <a:p>
            <a:endParaRPr lang="es-ES_tradnl" dirty="0"/>
          </a:p>
        </p:txBody>
      </p:sp>
      <p:sp>
        <p:nvSpPr>
          <p:cNvPr id="4" name="Marcador de número de diapositiva 3"/>
          <p:cNvSpPr>
            <a:spLocks noGrp="1"/>
          </p:cNvSpPr>
          <p:nvPr>
            <p:ph type="sldNum" sz="quarter" idx="10"/>
          </p:nvPr>
        </p:nvSpPr>
        <p:spPr/>
        <p:txBody>
          <a:bodyPr/>
          <a:lstStyle/>
          <a:p>
            <a:fld id="{6422AC33-F258-E040-AE5E-627BBA1FB552}" type="slidenum">
              <a:rPr lang="es-ES_tradnl" smtClean="0"/>
              <a:t>3</a:t>
            </a:fld>
            <a:endParaRPr lang="es-ES_tradnl" dirty="0"/>
          </a:p>
        </p:txBody>
      </p:sp>
      <p:sp>
        <p:nvSpPr>
          <p:cNvPr id="5" name="Marcador de encabezado 4"/>
          <p:cNvSpPr>
            <a:spLocks noGrp="1"/>
          </p:cNvSpPr>
          <p:nvPr>
            <p:ph type="hdr" sz="quarter" idx="11"/>
          </p:nvPr>
        </p:nvSpPr>
        <p:spPr/>
        <p:txBody>
          <a:bodyPr/>
          <a:lstStyle/>
          <a:p>
            <a:r>
              <a:rPr lang="es-ES_tradnl" smtClean="0"/>
              <a:t>TRABAJO PRACTICO Nº 2</a:t>
            </a:r>
            <a:endParaRPr lang="es-ES_tradnl"/>
          </a:p>
        </p:txBody>
      </p:sp>
    </p:spTree>
    <p:extLst>
      <p:ext uri="{BB962C8B-B14F-4D97-AF65-F5344CB8AC3E}">
        <p14:creationId xmlns:p14="http://schemas.microsoft.com/office/powerpoint/2010/main" val="103123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 </a:t>
            </a:r>
            <a:r>
              <a:rPr lang="es-ES_tradnl" b="1" dirty="0" smtClean="0"/>
              <a:t>Elemento de datos</a:t>
            </a:r>
            <a:r>
              <a:rPr lang="es-ES_tradnl" dirty="0" smtClean="0"/>
              <a:t>: Es la unidad más pequeña que representa un elemento de información (el bit). Es lo que se necesita enviar. Son transportados. </a:t>
            </a:r>
          </a:p>
          <a:p>
            <a:endParaRPr lang="es-ES_tradnl" dirty="0"/>
          </a:p>
        </p:txBody>
      </p:sp>
      <p:sp>
        <p:nvSpPr>
          <p:cNvPr id="4" name="Marcador de número de diapositiva 3"/>
          <p:cNvSpPr>
            <a:spLocks noGrp="1"/>
          </p:cNvSpPr>
          <p:nvPr>
            <p:ph type="sldNum" sz="quarter" idx="10"/>
          </p:nvPr>
        </p:nvSpPr>
        <p:spPr/>
        <p:txBody>
          <a:bodyPr/>
          <a:lstStyle/>
          <a:p>
            <a:fld id="{6422AC33-F258-E040-AE5E-627BBA1FB552}" type="slidenum">
              <a:rPr lang="es-ES_tradnl" smtClean="0"/>
              <a:t>4</a:t>
            </a:fld>
            <a:endParaRPr lang="es-ES_tradnl" dirty="0"/>
          </a:p>
        </p:txBody>
      </p:sp>
      <p:sp>
        <p:nvSpPr>
          <p:cNvPr id="5" name="Marcador de encabezado 4"/>
          <p:cNvSpPr>
            <a:spLocks noGrp="1"/>
          </p:cNvSpPr>
          <p:nvPr>
            <p:ph type="hdr" sz="quarter" idx="11"/>
          </p:nvPr>
        </p:nvSpPr>
        <p:spPr/>
        <p:txBody>
          <a:bodyPr/>
          <a:lstStyle/>
          <a:p>
            <a:r>
              <a:rPr lang="es-ES_tradnl" smtClean="0"/>
              <a:t>TRABAJO PRACTICO Nº 2</a:t>
            </a:r>
            <a:endParaRPr lang="es-ES_tradnl"/>
          </a:p>
        </p:txBody>
      </p:sp>
    </p:spTree>
    <p:extLst>
      <p:ext uri="{BB962C8B-B14F-4D97-AF65-F5344CB8AC3E}">
        <p14:creationId xmlns:p14="http://schemas.microsoft.com/office/powerpoint/2010/main" val="199522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b="1" dirty="0" smtClean="0"/>
              <a:t>Ancho de banda:</a:t>
            </a:r>
            <a:r>
              <a:rPr lang="es-ES_tradnl" dirty="0" smtClean="0"/>
              <a:t> o Aunque el ancho de banda real de una señal digital es infinito, el ancho de banda efectivo es finito. o La tasa de baudios, determina el ancho de banda requerido para una señal digital. Se puede decir que el ancho de banda es proporcional a la tasa de señales o tasa de baudios. o El ancho de banda mínimo se define como: </a:t>
            </a:r>
            <a:r>
              <a:rPr lang="es-ES_tradnl" dirty="0" err="1" smtClean="0"/>
              <a:t>Bmin</a:t>
            </a:r>
            <a:r>
              <a:rPr lang="es-ES_tradnl" dirty="0" smtClean="0"/>
              <a:t>=c*N*1/r o Conociendo el ancho de banda del canal, se puede obtener la tasa de datos máxima: </a:t>
            </a:r>
            <a:r>
              <a:rPr lang="es-ES_tradnl" dirty="0" err="1" smtClean="0"/>
              <a:t>Nmax</a:t>
            </a:r>
            <a:r>
              <a:rPr lang="es-ES_tradnl" dirty="0" smtClean="0"/>
              <a:t>=1/c*B*r</a:t>
            </a:r>
          </a:p>
          <a:p>
            <a:endParaRPr lang="es-ES_tradnl" dirty="0"/>
          </a:p>
        </p:txBody>
      </p:sp>
      <p:sp>
        <p:nvSpPr>
          <p:cNvPr id="4" name="Marcador de número de diapositiva 3"/>
          <p:cNvSpPr>
            <a:spLocks noGrp="1"/>
          </p:cNvSpPr>
          <p:nvPr>
            <p:ph type="sldNum" sz="quarter" idx="10"/>
          </p:nvPr>
        </p:nvSpPr>
        <p:spPr/>
        <p:txBody>
          <a:bodyPr/>
          <a:lstStyle/>
          <a:p>
            <a:fld id="{6422AC33-F258-E040-AE5E-627BBA1FB552}" type="slidenum">
              <a:rPr lang="es-ES_tradnl" smtClean="0"/>
              <a:t>6</a:t>
            </a:fld>
            <a:endParaRPr lang="es-ES_tradnl"/>
          </a:p>
        </p:txBody>
      </p:sp>
      <p:sp>
        <p:nvSpPr>
          <p:cNvPr id="5" name="Marcador de encabezado 4"/>
          <p:cNvSpPr>
            <a:spLocks noGrp="1"/>
          </p:cNvSpPr>
          <p:nvPr>
            <p:ph type="hdr" sz="quarter" idx="11"/>
          </p:nvPr>
        </p:nvSpPr>
        <p:spPr/>
        <p:txBody>
          <a:bodyPr/>
          <a:lstStyle/>
          <a:p>
            <a:r>
              <a:rPr lang="es-ES_tradnl" smtClean="0"/>
              <a:t>TRABAJO PRACTICO Nº 2</a:t>
            </a:r>
            <a:endParaRPr lang="es-ES_tradnl"/>
          </a:p>
        </p:txBody>
      </p:sp>
    </p:spTree>
    <p:extLst>
      <p:ext uri="{BB962C8B-B14F-4D97-AF65-F5344CB8AC3E}">
        <p14:creationId xmlns:p14="http://schemas.microsoft.com/office/powerpoint/2010/main" val="206118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_tradnl" smtClean="0"/>
              <a:t>Para interpretar correctamente las señales recibidas, los intervalos de bits del receptor deben corresponder exactamente con los del transmisor. Si el reloj de receptor es más rápido o más lento, los intervalos no coincidirán y el receptor podría malinterpretar las señales. Una señal digital con </a:t>
            </a:r>
            <a:r>
              <a:rPr lang="es-ES_tradnl" err="1" smtClean="0"/>
              <a:t>autosincronización</a:t>
            </a:r>
            <a:r>
              <a:rPr lang="es-ES_tradnl" smtClean="0"/>
              <a:t> incluye información sobre el tiempo en los datos transmitidos. Esto se consigue con transiciones en la señal que alerten al receptor del comienzo, de la mitad o del fin de un pulso. Si el reloj de receptor no está sincronizado, estas transiciones pueden reiniciar el reloj.</a:t>
            </a:r>
          </a:p>
          <a:p>
            <a:pPr algn="just"/>
            <a:endParaRPr lang="es-ES_tradnl"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mtClean="0"/>
              <a:t>Una señal digital con </a:t>
            </a:r>
            <a:r>
              <a:rPr lang="es-ES_tradnl" err="1" smtClean="0"/>
              <a:t>autosincronización</a:t>
            </a:r>
            <a:r>
              <a:rPr lang="es-ES_tradnl" smtClean="0"/>
              <a:t> incluye información sobre el tiempo en los datos transmitidos. Esto se consigue con transiciones en la señal que alerten al receptor del comienzo, de la mitad o del fin de un pulso. Si el reloj de receptor no está sincronizado, estas transiciones pueden reiniciar el reloj.</a:t>
            </a:r>
          </a:p>
          <a:p>
            <a:endParaRPr lang="es-ES_tradnl"/>
          </a:p>
        </p:txBody>
      </p:sp>
      <p:sp>
        <p:nvSpPr>
          <p:cNvPr id="4" name="Marcador de número de diapositiva 3"/>
          <p:cNvSpPr>
            <a:spLocks noGrp="1"/>
          </p:cNvSpPr>
          <p:nvPr>
            <p:ph type="sldNum" sz="quarter" idx="10"/>
          </p:nvPr>
        </p:nvSpPr>
        <p:spPr/>
        <p:txBody>
          <a:bodyPr/>
          <a:lstStyle/>
          <a:p>
            <a:fld id="{6422AC33-F258-E040-AE5E-627BBA1FB552}" type="slidenum">
              <a:rPr lang="es-ES_tradnl" smtClean="0"/>
              <a:t>7</a:t>
            </a:fld>
            <a:endParaRPr lang="es-ES_tradnl"/>
          </a:p>
        </p:txBody>
      </p:sp>
      <p:sp>
        <p:nvSpPr>
          <p:cNvPr id="5" name="Marcador de encabezado 4"/>
          <p:cNvSpPr>
            <a:spLocks noGrp="1"/>
          </p:cNvSpPr>
          <p:nvPr>
            <p:ph type="hdr" sz="quarter" idx="11"/>
          </p:nvPr>
        </p:nvSpPr>
        <p:spPr/>
        <p:txBody>
          <a:bodyPr/>
          <a:lstStyle/>
          <a:p>
            <a:r>
              <a:rPr lang="es-ES_tradnl" smtClean="0"/>
              <a:t>TRABAJO PRACTICO Nº 2</a:t>
            </a:r>
            <a:endParaRPr lang="es-ES_tradnl"/>
          </a:p>
        </p:txBody>
      </p:sp>
    </p:spTree>
    <p:extLst>
      <p:ext uri="{BB962C8B-B14F-4D97-AF65-F5344CB8AC3E}">
        <p14:creationId xmlns:p14="http://schemas.microsoft.com/office/powerpoint/2010/main" val="155050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BB6D5EEB-EE62-B744-A6BC-3F7CDD9803F2}" type="datetime1">
              <a:rPr lang="es-AR" smtClean="0"/>
              <a:t>7/4/20</a:t>
            </a:fld>
            <a:endParaRPr lang="es-ES_tradnl"/>
          </a:p>
        </p:txBody>
      </p:sp>
      <p:sp>
        <p:nvSpPr>
          <p:cNvPr id="5" name="Marcador de pie de página 4"/>
          <p:cNvSpPr>
            <a:spLocks noGrp="1"/>
          </p:cNvSpPr>
          <p:nvPr>
            <p:ph type="ftr" sz="quarter" idx="11"/>
          </p:nvPr>
        </p:nvSpPr>
        <p:spPr/>
        <p:txBody>
          <a:bodyPr/>
          <a:lstStyle/>
          <a:p>
            <a:r>
              <a:rPr lang="pt-BR" smtClean="0"/>
              <a:t>REDES 1-2020</a:t>
            </a:r>
            <a:endParaRPr lang="es-ES_tradnl"/>
          </a:p>
        </p:txBody>
      </p:sp>
      <p:sp>
        <p:nvSpPr>
          <p:cNvPr id="6" name="Marcador de número de diapositiva 5"/>
          <p:cNvSpPr>
            <a:spLocks noGrp="1"/>
          </p:cNvSpPr>
          <p:nvPr>
            <p:ph type="sldNum" sz="quarter" idx="12"/>
          </p:nvPr>
        </p:nvSpPr>
        <p:spPr/>
        <p:txBody>
          <a:bodyPr/>
          <a:lstStyle/>
          <a:p>
            <a:fld id="{ED999711-B436-C446-9A3C-FBC02C690EA9}" type="slidenum">
              <a:rPr lang="es-ES_tradnl" smtClean="0"/>
              <a:t>‹Nr.›</a:t>
            </a:fld>
            <a:endParaRPr lang="es-ES_tradnl"/>
          </a:p>
        </p:txBody>
      </p:sp>
    </p:spTree>
    <p:extLst>
      <p:ext uri="{BB962C8B-B14F-4D97-AF65-F5344CB8AC3E}">
        <p14:creationId xmlns:p14="http://schemas.microsoft.com/office/powerpoint/2010/main" val="1405725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B59D71-A0E4-D948-B10C-A84440998E8F}" type="datetime1">
              <a:rPr lang="es-AR" smtClean="0"/>
              <a:t>7/4/20</a:t>
            </a:fld>
            <a:endParaRPr lang="es-ES_tradnl"/>
          </a:p>
        </p:txBody>
      </p:sp>
      <p:sp>
        <p:nvSpPr>
          <p:cNvPr id="5" name="Marcador de pie de página 4"/>
          <p:cNvSpPr>
            <a:spLocks noGrp="1"/>
          </p:cNvSpPr>
          <p:nvPr>
            <p:ph type="ftr" sz="quarter" idx="11"/>
          </p:nvPr>
        </p:nvSpPr>
        <p:spPr/>
        <p:txBody>
          <a:bodyPr/>
          <a:lstStyle/>
          <a:p>
            <a:r>
              <a:rPr lang="pt-BR" smtClean="0"/>
              <a:t>REDES 1-2020</a:t>
            </a:r>
            <a:endParaRPr lang="es-ES_tradnl"/>
          </a:p>
        </p:txBody>
      </p:sp>
      <p:sp>
        <p:nvSpPr>
          <p:cNvPr id="6" name="Marcador de número de diapositiva 5"/>
          <p:cNvSpPr>
            <a:spLocks noGrp="1"/>
          </p:cNvSpPr>
          <p:nvPr>
            <p:ph type="sldNum" sz="quarter" idx="12"/>
          </p:nvPr>
        </p:nvSpPr>
        <p:spPr/>
        <p:txBody>
          <a:bodyPr/>
          <a:lstStyle/>
          <a:p>
            <a:fld id="{ED999711-B436-C446-9A3C-FBC02C690EA9}" type="slidenum">
              <a:rPr lang="es-ES_tradnl" smtClean="0"/>
              <a:t>‹Nr.›</a:t>
            </a:fld>
            <a:endParaRPr lang="es-ES_tradnl"/>
          </a:p>
        </p:txBody>
      </p:sp>
    </p:spTree>
    <p:extLst>
      <p:ext uri="{BB962C8B-B14F-4D97-AF65-F5344CB8AC3E}">
        <p14:creationId xmlns:p14="http://schemas.microsoft.com/office/powerpoint/2010/main" val="134253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9E4761B0-82A8-7846-9E5B-5CD49812005A}" type="datetime1">
              <a:rPr lang="es-AR" smtClean="0"/>
              <a:t>7/4/20</a:t>
            </a:fld>
            <a:endParaRPr lang="es-ES_tradnl"/>
          </a:p>
        </p:txBody>
      </p:sp>
      <p:sp>
        <p:nvSpPr>
          <p:cNvPr id="5" name="Marcador de pie de página 4"/>
          <p:cNvSpPr>
            <a:spLocks noGrp="1"/>
          </p:cNvSpPr>
          <p:nvPr>
            <p:ph type="ftr" sz="quarter" idx="11"/>
          </p:nvPr>
        </p:nvSpPr>
        <p:spPr/>
        <p:txBody>
          <a:bodyPr/>
          <a:lstStyle/>
          <a:p>
            <a:r>
              <a:rPr lang="pt-BR" smtClean="0"/>
              <a:t>REDES 1-2020</a:t>
            </a:r>
            <a:endParaRPr lang="es-ES_tradnl"/>
          </a:p>
        </p:txBody>
      </p:sp>
      <p:sp>
        <p:nvSpPr>
          <p:cNvPr id="6" name="Marcador de número de diapositiva 5"/>
          <p:cNvSpPr>
            <a:spLocks noGrp="1"/>
          </p:cNvSpPr>
          <p:nvPr>
            <p:ph type="sldNum" sz="quarter" idx="12"/>
          </p:nvPr>
        </p:nvSpPr>
        <p:spPr/>
        <p:txBody>
          <a:bodyPr/>
          <a:lstStyle/>
          <a:p>
            <a:fld id="{ED999711-B436-C446-9A3C-FBC02C690EA9}" type="slidenum">
              <a:rPr lang="es-ES_tradnl" smtClean="0"/>
              <a:t>‹Nr.›</a:t>
            </a:fld>
            <a:endParaRPr lang="es-ES_tradnl"/>
          </a:p>
        </p:txBody>
      </p:sp>
    </p:spTree>
    <p:extLst>
      <p:ext uri="{BB962C8B-B14F-4D97-AF65-F5344CB8AC3E}">
        <p14:creationId xmlns:p14="http://schemas.microsoft.com/office/powerpoint/2010/main" val="30402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C46FFF4-CABA-FF40-8F49-B47DF1931DBC}" type="datetime1">
              <a:rPr lang="es-AR" smtClean="0"/>
              <a:t>7/4/20</a:t>
            </a:fld>
            <a:endParaRPr lang="es-ES_tradnl"/>
          </a:p>
        </p:txBody>
      </p:sp>
      <p:sp>
        <p:nvSpPr>
          <p:cNvPr id="5" name="Marcador de pie de página 4"/>
          <p:cNvSpPr>
            <a:spLocks noGrp="1"/>
          </p:cNvSpPr>
          <p:nvPr>
            <p:ph type="ftr" sz="quarter" idx="11"/>
          </p:nvPr>
        </p:nvSpPr>
        <p:spPr/>
        <p:txBody>
          <a:bodyPr/>
          <a:lstStyle/>
          <a:p>
            <a:r>
              <a:rPr lang="pt-BR" smtClean="0"/>
              <a:t>REDES 1-2020</a:t>
            </a:r>
            <a:endParaRPr lang="es-ES_tradnl"/>
          </a:p>
        </p:txBody>
      </p:sp>
      <p:sp>
        <p:nvSpPr>
          <p:cNvPr id="6" name="Marcador de número de diapositiva 5"/>
          <p:cNvSpPr>
            <a:spLocks noGrp="1"/>
          </p:cNvSpPr>
          <p:nvPr>
            <p:ph type="sldNum" sz="quarter" idx="12"/>
          </p:nvPr>
        </p:nvSpPr>
        <p:spPr/>
        <p:txBody>
          <a:bodyPr/>
          <a:lstStyle/>
          <a:p>
            <a:fld id="{ED999711-B436-C446-9A3C-FBC02C690EA9}" type="slidenum">
              <a:rPr lang="es-ES_tradnl" smtClean="0"/>
              <a:t>‹Nr.›</a:t>
            </a:fld>
            <a:endParaRPr lang="es-ES_tradnl"/>
          </a:p>
        </p:txBody>
      </p:sp>
    </p:spTree>
    <p:extLst>
      <p:ext uri="{BB962C8B-B14F-4D97-AF65-F5344CB8AC3E}">
        <p14:creationId xmlns:p14="http://schemas.microsoft.com/office/powerpoint/2010/main" val="15656006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los estilos de texto del patrón</a:t>
            </a:r>
          </a:p>
        </p:txBody>
      </p:sp>
      <p:sp>
        <p:nvSpPr>
          <p:cNvPr id="4" name="Marcador de fecha 3"/>
          <p:cNvSpPr>
            <a:spLocks noGrp="1"/>
          </p:cNvSpPr>
          <p:nvPr>
            <p:ph type="dt" sz="half" idx="10"/>
          </p:nvPr>
        </p:nvSpPr>
        <p:spPr/>
        <p:txBody>
          <a:bodyPr/>
          <a:lstStyle/>
          <a:p>
            <a:fld id="{2CFF1463-0428-8E4B-B129-C90AC79BF284}" type="datetime1">
              <a:rPr lang="es-AR" smtClean="0"/>
              <a:t>7/4/20</a:t>
            </a:fld>
            <a:endParaRPr lang="es-ES_tradnl"/>
          </a:p>
        </p:txBody>
      </p:sp>
      <p:sp>
        <p:nvSpPr>
          <p:cNvPr id="5" name="Marcador de pie de página 4"/>
          <p:cNvSpPr>
            <a:spLocks noGrp="1"/>
          </p:cNvSpPr>
          <p:nvPr>
            <p:ph type="ftr" sz="quarter" idx="11"/>
          </p:nvPr>
        </p:nvSpPr>
        <p:spPr/>
        <p:txBody>
          <a:bodyPr/>
          <a:lstStyle/>
          <a:p>
            <a:r>
              <a:rPr lang="pt-BR" smtClean="0"/>
              <a:t>REDES 1-2020</a:t>
            </a:r>
            <a:endParaRPr lang="es-ES_tradnl"/>
          </a:p>
        </p:txBody>
      </p:sp>
      <p:sp>
        <p:nvSpPr>
          <p:cNvPr id="6" name="Marcador de número de diapositiva 5"/>
          <p:cNvSpPr>
            <a:spLocks noGrp="1"/>
          </p:cNvSpPr>
          <p:nvPr>
            <p:ph type="sldNum" sz="quarter" idx="12"/>
          </p:nvPr>
        </p:nvSpPr>
        <p:spPr/>
        <p:txBody>
          <a:bodyPr/>
          <a:lstStyle/>
          <a:p>
            <a:fld id="{ED999711-B436-C446-9A3C-FBC02C690EA9}" type="slidenum">
              <a:rPr lang="es-ES_tradnl" smtClean="0"/>
              <a:t>‹Nr.›</a:t>
            </a:fld>
            <a:endParaRPr lang="es-ES_tradnl"/>
          </a:p>
        </p:txBody>
      </p:sp>
    </p:spTree>
    <p:extLst>
      <p:ext uri="{BB962C8B-B14F-4D97-AF65-F5344CB8AC3E}">
        <p14:creationId xmlns:p14="http://schemas.microsoft.com/office/powerpoint/2010/main" val="207997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4FF4DFE9-E802-8143-B7B6-3E1C000625A6}" type="datetime1">
              <a:rPr lang="es-AR" smtClean="0"/>
              <a:t>7/4/20</a:t>
            </a:fld>
            <a:endParaRPr lang="es-ES_tradnl"/>
          </a:p>
        </p:txBody>
      </p:sp>
      <p:sp>
        <p:nvSpPr>
          <p:cNvPr id="6" name="Marcador de pie de página 5"/>
          <p:cNvSpPr>
            <a:spLocks noGrp="1"/>
          </p:cNvSpPr>
          <p:nvPr>
            <p:ph type="ftr" sz="quarter" idx="11"/>
          </p:nvPr>
        </p:nvSpPr>
        <p:spPr/>
        <p:txBody>
          <a:bodyPr/>
          <a:lstStyle/>
          <a:p>
            <a:r>
              <a:rPr lang="pt-BR" smtClean="0"/>
              <a:t>REDES 1-2020</a:t>
            </a:r>
            <a:endParaRPr lang="es-ES_tradnl"/>
          </a:p>
        </p:txBody>
      </p:sp>
      <p:sp>
        <p:nvSpPr>
          <p:cNvPr id="7" name="Marcador de número de diapositiva 6"/>
          <p:cNvSpPr>
            <a:spLocks noGrp="1"/>
          </p:cNvSpPr>
          <p:nvPr>
            <p:ph type="sldNum" sz="quarter" idx="12"/>
          </p:nvPr>
        </p:nvSpPr>
        <p:spPr/>
        <p:txBody>
          <a:bodyPr/>
          <a:lstStyle/>
          <a:p>
            <a:fld id="{ED999711-B436-C446-9A3C-FBC02C690EA9}" type="slidenum">
              <a:rPr lang="es-ES_tradnl" smtClean="0"/>
              <a:t>‹Nr.›</a:t>
            </a:fld>
            <a:endParaRPr lang="es-ES_tradnl"/>
          </a:p>
        </p:txBody>
      </p:sp>
    </p:spTree>
    <p:extLst>
      <p:ext uri="{BB962C8B-B14F-4D97-AF65-F5344CB8AC3E}">
        <p14:creationId xmlns:p14="http://schemas.microsoft.com/office/powerpoint/2010/main" val="143960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A1FD4B53-507C-5E4B-8B95-171026F794B2}" type="datetime1">
              <a:rPr lang="es-AR" smtClean="0"/>
              <a:t>7/4/20</a:t>
            </a:fld>
            <a:endParaRPr lang="es-ES_tradnl"/>
          </a:p>
        </p:txBody>
      </p:sp>
      <p:sp>
        <p:nvSpPr>
          <p:cNvPr id="8" name="Marcador de pie de página 7"/>
          <p:cNvSpPr>
            <a:spLocks noGrp="1"/>
          </p:cNvSpPr>
          <p:nvPr>
            <p:ph type="ftr" sz="quarter" idx="11"/>
          </p:nvPr>
        </p:nvSpPr>
        <p:spPr/>
        <p:txBody>
          <a:bodyPr/>
          <a:lstStyle/>
          <a:p>
            <a:r>
              <a:rPr lang="pt-BR" smtClean="0"/>
              <a:t>REDES 1-2020</a:t>
            </a:r>
            <a:endParaRPr lang="es-ES_tradnl"/>
          </a:p>
        </p:txBody>
      </p:sp>
      <p:sp>
        <p:nvSpPr>
          <p:cNvPr id="9" name="Marcador de número de diapositiva 8"/>
          <p:cNvSpPr>
            <a:spLocks noGrp="1"/>
          </p:cNvSpPr>
          <p:nvPr>
            <p:ph type="sldNum" sz="quarter" idx="12"/>
          </p:nvPr>
        </p:nvSpPr>
        <p:spPr/>
        <p:txBody>
          <a:bodyPr/>
          <a:lstStyle/>
          <a:p>
            <a:fld id="{ED999711-B436-C446-9A3C-FBC02C690EA9}" type="slidenum">
              <a:rPr lang="es-ES_tradnl" smtClean="0"/>
              <a:t>‹Nr.›</a:t>
            </a:fld>
            <a:endParaRPr lang="es-ES_tradnl"/>
          </a:p>
        </p:txBody>
      </p:sp>
    </p:spTree>
    <p:extLst>
      <p:ext uri="{BB962C8B-B14F-4D97-AF65-F5344CB8AC3E}">
        <p14:creationId xmlns:p14="http://schemas.microsoft.com/office/powerpoint/2010/main" val="194098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D85D0FCB-6C39-B24E-9A49-F1089854D877}" type="datetime1">
              <a:rPr lang="es-AR" smtClean="0"/>
              <a:t>7/4/20</a:t>
            </a:fld>
            <a:endParaRPr lang="es-ES_tradnl"/>
          </a:p>
        </p:txBody>
      </p:sp>
      <p:sp>
        <p:nvSpPr>
          <p:cNvPr id="4" name="Marcador de pie de página 3"/>
          <p:cNvSpPr>
            <a:spLocks noGrp="1"/>
          </p:cNvSpPr>
          <p:nvPr>
            <p:ph type="ftr" sz="quarter" idx="11"/>
          </p:nvPr>
        </p:nvSpPr>
        <p:spPr/>
        <p:txBody>
          <a:bodyPr/>
          <a:lstStyle/>
          <a:p>
            <a:r>
              <a:rPr lang="pt-BR" smtClean="0"/>
              <a:t>REDES 1-2020</a:t>
            </a:r>
            <a:endParaRPr lang="es-ES_tradnl"/>
          </a:p>
        </p:txBody>
      </p:sp>
      <p:sp>
        <p:nvSpPr>
          <p:cNvPr id="5" name="Marcador de número de diapositiva 4"/>
          <p:cNvSpPr>
            <a:spLocks noGrp="1"/>
          </p:cNvSpPr>
          <p:nvPr>
            <p:ph type="sldNum" sz="quarter" idx="12"/>
          </p:nvPr>
        </p:nvSpPr>
        <p:spPr/>
        <p:txBody>
          <a:bodyPr/>
          <a:lstStyle/>
          <a:p>
            <a:fld id="{ED999711-B436-C446-9A3C-FBC02C690EA9}" type="slidenum">
              <a:rPr lang="es-ES_tradnl" smtClean="0"/>
              <a:t>‹Nr.›</a:t>
            </a:fld>
            <a:endParaRPr lang="es-ES_tradnl"/>
          </a:p>
        </p:txBody>
      </p:sp>
    </p:spTree>
    <p:extLst>
      <p:ext uri="{BB962C8B-B14F-4D97-AF65-F5344CB8AC3E}">
        <p14:creationId xmlns:p14="http://schemas.microsoft.com/office/powerpoint/2010/main" val="1937962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D7626D6-C584-7547-873C-EA13B7F02C15}" type="datetime1">
              <a:rPr lang="es-AR" smtClean="0"/>
              <a:t>7/4/20</a:t>
            </a:fld>
            <a:endParaRPr lang="es-ES_tradnl"/>
          </a:p>
        </p:txBody>
      </p:sp>
      <p:sp>
        <p:nvSpPr>
          <p:cNvPr id="3" name="Marcador de pie de página 2"/>
          <p:cNvSpPr>
            <a:spLocks noGrp="1"/>
          </p:cNvSpPr>
          <p:nvPr>
            <p:ph type="ftr" sz="quarter" idx="11"/>
          </p:nvPr>
        </p:nvSpPr>
        <p:spPr/>
        <p:txBody>
          <a:bodyPr/>
          <a:lstStyle/>
          <a:p>
            <a:r>
              <a:rPr lang="pt-BR" smtClean="0"/>
              <a:t>REDES 1-2020</a:t>
            </a:r>
            <a:endParaRPr lang="es-ES_tradnl"/>
          </a:p>
        </p:txBody>
      </p:sp>
      <p:sp>
        <p:nvSpPr>
          <p:cNvPr id="4" name="Marcador de número de diapositiva 3"/>
          <p:cNvSpPr>
            <a:spLocks noGrp="1"/>
          </p:cNvSpPr>
          <p:nvPr>
            <p:ph type="sldNum" sz="quarter" idx="12"/>
          </p:nvPr>
        </p:nvSpPr>
        <p:spPr/>
        <p:txBody>
          <a:bodyPr/>
          <a:lstStyle/>
          <a:p>
            <a:fld id="{ED999711-B436-C446-9A3C-FBC02C690EA9}" type="slidenum">
              <a:rPr lang="es-ES_tradnl" smtClean="0"/>
              <a:t>‹Nr.›</a:t>
            </a:fld>
            <a:endParaRPr lang="es-ES_tradnl"/>
          </a:p>
        </p:txBody>
      </p:sp>
    </p:spTree>
    <p:extLst>
      <p:ext uri="{BB962C8B-B14F-4D97-AF65-F5344CB8AC3E}">
        <p14:creationId xmlns:p14="http://schemas.microsoft.com/office/powerpoint/2010/main" val="44706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los estilos de texto del patrón</a:t>
            </a:r>
          </a:p>
        </p:txBody>
      </p:sp>
      <p:sp>
        <p:nvSpPr>
          <p:cNvPr id="5" name="Marcador de fecha 4"/>
          <p:cNvSpPr>
            <a:spLocks noGrp="1"/>
          </p:cNvSpPr>
          <p:nvPr>
            <p:ph type="dt" sz="half" idx="10"/>
          </p:nvPr>
        </p:nvSpPr>
        <p:spPr/>
        <p:txBody>
          <a:bodyPr/>
          <a:lstStyle/>
          <a:p>
            <a:fld id="{358BBC6B-CEE0-BA41-991E-9E829835112E}" type="datetime1">
              <a:rPr lang="es-AR" smtClean="0"/>
              <a:t>7/4/20</a:t>
            </a:fld>
            <a:endParaRPr lang="es-ES_tradnl"/>
          </a:p>
        </p:txBody>
      </p:sp>
      <p:sp>
        <p:nvSpPr>
          <p:cNvPr id="6" name="Marcador de pie de página 5"/>
          <p:cNvSpPr>
            <a:spLocks noGrp="1"/>
          </p:cNvSpPr>
          <p:nvPr>
            <p:ph type="ftr" sz="quarter" idx="11"/>
          </p:nvPr>
        </p:nvSpPr>
        <p:spPr/>
        <p:txBody>
          <a:bodyPr/>
          <a:lstStyle/>
          <a:p>
            <a:r>
              <a:rPr lang="pt-BR" smtClean="0"/>
              <a:t>REDES 1-2020</a:t>
            </a:r>
            <a:endParaRPr lang="es-ES_tradnl"/>
          </a:p>
        </p:txBody>
      </p:sp>
      <p:sp>
        <p:nvSpPr>
          <p:cNvPr id="7" name="Marcador de número de diapositiva 6"/>
          <p:cNvSpPr>
            <a:spLocks noGrp="1"/>
          </p:cNvSpPr>
          <p:nvPr>
            <p:ph type="sldNum" sz="quarter" idx="12"/>
          </p:nvPr>
        </p:nvSpPr>
        <p:spPr/>
        <p:txBody>
          <a:bodyPr/>
          <a:lstStyle/>
          <a:p>
            <a:fld id="{ED999711-B436-C446-9A3C-FBC02C690EA9}" type="slidenum">
              <a:rPr lang="es-ES_tradnl" smtClean="0"/>
              <a:t>‹Nr.›</a:t>
            </a:fld>
            <a:endParaRPr lang="es-ES_tradnl"/>
          </a:p>
        </p:txBody>
      </p:sp>
    </p:spTree>
    <p:extLst>
      <p:ext uri="{BB962C8B-B14F-4D97-AF65-F5344CB8AC3E}">
        <p14:creationId xmlns:p14="http://schemas.microsoft.com/office/powerpoint/2010/main" val="186821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Haga clic para modificar el estilo de título del patrón</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los estilos de texto del patrón</a:t>
            </a:r>
          </a:p>
        </p:txBody>
      </p:sp>
      <p:sp>
        <p:nvSpPr>
          <p:cNvPr id="5" name="Marcador de fecha 4"/>
          <p:cNvSpPr>
            <a:spLocks noGrp="1"/>
          </p:cNvSpPr>
          <p:nvPr>
            <p:ph type="dt" sz="half" idx="10"/>
          </p:nvPr>
        </p:nvSpPr>
        <p:spPr/>
        <p:txBody>
          <a:bodyPr/>
          <a:lstStyle/>
          <a:p>
            <a:fld id="{6A542F00-B278-DC4D-B77A-0C9E744CC38B}" type="datetime1">
              <a:rPr lang="es-AR" smtClean="0"/>
              <a:t>7/4/20</a:t>
            </a:fld>
            <a:endParaRPr lang="es-ES_tradnl"/>
          </a:p>
        </p:txBody>
      </p:sp>
      <p:sp>
        <p:nvSpPr>
          <p:cNvPr id="6" name="Marcador de pie de página 5"/>
          <p:cNvSpPr>
            <a:spLocks noGrp="1"/>
          </p:cNvSpPr>
          <p:nvPr>
            <p:ph type="ftr" sz="quarter" idx="11"/>
          </p:nvPr>
        </p:nvSpPr>
        <p:spPr/>
        <p:txBody>
          <a:bodyPr/>
          <a:lstStyle/>
          <a:p>
            <a:r>
              <a:rPr lang="pt-BR" smtClean="0"/>
              <a:t>REDES 1-2020</a:t>
            </a:r>
            <a:endParaRPr lang="es-ES_tradnl"/>
          </a:p>
        </p:txBody>
      </p:sp>
      <p:sp>
        <p:nvSpPr>
          <p:cNvPr id="7" name="Marcador de número de diapositiva 6"/>
          <p:cNvSpPr>
            <a:spLocks noGrp="1"/>
          </p:cNvSpPr>
          <p:nvPr>
            <p:ph type="sldNum" sz="quarter" idx="12"/>
          </p:nvPr>
        </p:nvSpPr>
        <p:spPr/>
        <p:txBody>
          <a:bodyPr/>
          <a:lstStyle/>
          <a:p>
            <a:fld id="{ED999711-B436-C446-9A3C-FBC02C690EA9}" type="slidenum">
              <a:rPr lang="es-ES_tradnl" smtClean="0"/>
              <a:t>‹Nr.›</a:t>
            </a:fld>
            <a:endParaRPr lang="es-ES_tradnl"/>
          </a:p>
        </p:txBody>
      </p:sp>
    </p:spTree>
    <p:extLst>
      <p:ext uri="{BB962C8B-B14F-4D97-AF65-F5344CB8AC3E}">
        <p14:creationId xmlns:p14="http://schemas.microsoft.com/office/powerpoint/2010/main" val="6722945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84AC4-24AC-0E4E-AAA8-349156DB15DF}" type="datetime1">
              <a:rPr lang="es-AR" smtClean="0"/>
              <a:t>7/4/20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smtClean="0"/>
              <a:t>REDES 1-2020</a:t>
            </a:r>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99711-B436-C446-9A3C-FBC02C690EA9}" type="slidenum">
              <a:rPr lang="es-ES_tradnl" smtClean="0"/>
              <a:t>‹Nr.›</a:t>
            </a:fld>
            <a:endParaRPr lang="es-ES_tradnl"/>
          </a:p>
        </p:txBody>
      </p:sp>
    </p:spTree>
    <p:extLst>
      <p:ext uri="{BB962C8B-B14F-4D97-AF65-F5344CB8AC3E}">
        <p14:creationId xmlns:p14="http://schemas.microsoft.com/office/powerpoint/2010/main" val="638949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4204569" y="3013172"/>
            <a:ext cx="3782861" cy="2833494"/>
          </a:xfrm>
          <a:prstGeom prst="rect">
            <a:avLst/>
          </a:prstGeom>
          <a:noFill/>
          <a:ln>
            <a:noFill/>
          </a:ln>
        </p:spPr>
      </p:pic>
      <p:sp>
        <p:nvSpPr>
          <p:cNvPr id="2" name="Título 1"/>
          <p:cNvSpPr>
            <a:spLocks noGrp="1"/>
          </p:cNvSpPr>
          <p:nvPr>
            <p:ph type="ctrTitle"/>
          </p:nvPr>
        </p:nvSpPr>
        <p:spPr/>
        <p:txBody>
          <a:bodyPr>
            <a:normAutofit fontScale="90000"/>
          </a:bodyPr>
          <a:lstStyle/>
          <a:p>
            <a:r>
              <a:rPr lang="es-ES_tradnl" b="1" dirty="0">
                <a:latin typeface="Palatino" charset="0"/>
                <a:ea typeface="Palatino" charset="0"/>
                <a:cs typeface="Palatino" charset="0"/>
              </a:rPr>
              <a:t>LA TRANSMISIÓN ANALÓGICA Y DIGITAL</a:t>
            </a:r>
            <a:br>
              <a:rPr lang="es-ES_tradnl" b="1" dirty="0">
                <a:latin typeface="Palatino" charset="0"/>
                <a:ea typeface="Palatino" charset="0"/>
                <a:cs typeface="Palatino" charset="0"/>
              </a:rPr>
            </a:br>
            <a:endParaRPr lang="es-ES_tradnl" b="1" dirty="0">
              <a:latin typeface="Palatino" charset="0"/>
              <a:ea typeface="Palatino" charset="0"/>
              <a:cs typeface="Palatino" charset="0"/>
            </a:endParaRPr>
          </a:p>
        </p:txBody>
      </p:sp>
      <p:sp>
        <p:nvSpPr>
          <p:cNvPr id="3" name="Subtítulo 2"/>
          <p:cNvSpPr>
            <a:spLocks noGrp="1"/>
          </p:cNvSpPr>
          <p:nvPr>
            <p:ph type="subTitle" idx="1"/>
          </p:nvPr>
        </p:nvSpPr>
        <p:spPr>
          <a:xfrm>
            <a:off x="1524000" y="3602038"/>
            <a:ext cx="9144000" cy="2244628"/>
          </a:xfrm>
        </p:spPr>
        <p:txBody>
          <a:bodyPr/>
          <a:lstStyle/>
          <a:p>
            <a:endParaRPr lang="es-ES_tradnl" dirty="0"/>
          </a:p>
        </p:txBody>
      </p:sp>
    </p:spTree>
    <p:extLst>
      <p:ext uri="{BB962C8B-B14F-4D97-AF65-F5344CB8AC3E}">
        <p14:creationId xmlns:p14="http://schemas.microsoft.com/office/powerpoint/2010/main" val="847300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latin typeface="Palatino" charset="0"/>
                <a:ea typeface="Palatino" charset="0"/>
                <a:cs typeface="Palatino" charset="0"/>
              </a:rPr>
              <a:t>ESQUEMAS DE CODIFICACION</a:t>
            </a:r>
          </a:p>
        </p:txBody>
      </p:sp>
      <p:pic>
        <p:nvPicPr>
          <p:cNvPr id="4" name="Marcador de contenido 3" descr="/Users/carolinabrouchy/Desktop/NRZ-NRI.png"/>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424763" y="1892595"/>
            <a:ext cx="7591139" cy="3945372"/>
          </a:xfrm>
          <a:prstGeom prst="rect">
            <a:avLst/>
          </a:prstGeom>
          <a:noFill/>
          <a:ln>
            <a:noFill/>
          </a:ln>
        </p:spPr>
      </p:pic>
      <p:sp>
        <p:nvSpPr>
          <p:cNvPr id="3" name="Marcador de pie de página 2"/>
          <p:cNvSpPr>
            <a:spLocks noGrp="1"/>
          </p:cNvSpPr>
          <p:nvPr>
            <p:ph type="ftr" sz="quarter" idx="11"/>
          </p:nvPr>
        </p:nvSpPr>
        <p:spPr/>
        <p:txBody>
          <a:bodyPr/>
          <a:lstStyle/>
          <a:p>
            <a:r>
              <a:rPr lang="pt-BR" smtClean="0"/>
              <a:t>REDES 1-2020</a:t>
            </a:r>
            <a:endParaRPr lang="es-ES_tradnl"/>
          </a:p>
        </p:txBody>
      </p:sp>
      <p:pic>
        <p:nvPicPr>
          <p:cNvPr id="5" name="Imagen 4"/>
          <p:cNvPicPr>
            <a:picLocks noChangeAspect="1"/>
          </p:cNvPicPr>
          <p:nvPr/>
        </p:nvPicPr>
        <p:blipFill>
          <a:blip r:embed="rId3">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Tree>
    <p:extLst>
      <p:ext uri="{BB962C8B-B14F-4D97-AF65-F5344CB8AC3E}">
        <p14:creationId xmlns:p14="http://schemas.microsoft.com/office/powerpoint/2010/main" val="1111815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latin typeface="Palatino" charset="0"/>
                <a:ea typeface="Palatino" charset="0"/>
                <a:cs typeface="Palatino" charset="0"/>
              </a:rPr>
              <a:t>ESQUEMAS DE CODIFICACION</a:t>
            </a:r>
          </a:p>
        </p:txBody>
      </p:sp>
      <p:sp>
        <p:nvSpPr>
          <p:cNvPr id="3" name="Marcador de contenido 2"/>
          <p:cNvSpPr>
            <a:spLocks noGrp="1"/>
          </p:cNvSpPr>
          <p:nvPr>
            <p:ph idx="1"/>
          </p:nvPr>
        </p:nvSpPr>
        <p:spPr/>
        <p:txBody>
          <a:bodyPr>
            <a:normAutofit fontScale="77500" lnSpcReduction="20000"/>
          </a:bodyPr>
          <a:lstStyle/>
          <a:p>
            <a:pPr algn="just"/>
            <a:r>
              <a:rPr lang="es-ES_tradnl" b="1" dirty="0"/>
              <a:t>Manchester:</a:t>
            </a:r>
            <a:r>
              <a:rPr lang="es-ES_tradnl" dirty="0"/>
              <a:t> Los valores lógicos no se representan como niveles de la señal, sino como transiciones en mitad de la celda de bit. Un flanco de bajada representa un cero y un flanco de subida un </a:t>
            </a:r>
            <a:r>
              <a:rPr lang="es-ES_tradnl" dirty="0" smtClean="0"/>
              <a:t>uno.(Utilizado </a:t>
            </a:r>
            <a:r>
              <a:rPr lang="es-ES_tradnl" dirty="0"/>
              <a:t>por </a:t>
            </a:r>
            <a:r>
              <a:rPr lang="es-ES_tradnl" dirty="0">
                <a:solidFill>
                  <a:srgbClr val="FF40FF"/>
                </a:solidFill>
              </a:rPr>
              <a:t>IEEE 802.3 </a:t>
            </a:r>
            <a:r>
              <a:rPr lang="es-ES_tradnl" dirty="0"/>
              <a:t>(LAN Ethernet con bus CSMA/CD</a:t>
            </a:r>
            <a:r>
              <a:rPr lang="es-ES_tradnl" dirty="0" smtClean="0"/>
              <a:t>))</a:t>
            </a:r>
            <a:r>
              <a:rPr lang="es-ES_tradnl" dirty="0"/>
              <a:t/>
            </a:r>
            <a:br>
              <a:rPr lang="es-ES_tradnl" dirty="0"/>
            </a:br>
            <a:endParaRPr lang="es-ES_tradnl" dirty="0" smtClean="0"/>
          </a:p>
          <a:p>
            <a:pPr algn="just"/>
            <a:r>
              <a:rPr lang="es-ES_tradnl" b="1" dirty="0" smtClean="0"/>
              <a:t>Manchester </a:t>
            </a:r>
            <a:r>
              <a:rPr lang="es-ES_tradnl" b="1" dirty="0"/>
              <a:t>diferencial:</a:t>
            </a:r>
            <a:r>
              <a:rPr lang="es-ES_tradnl" dirty="0"/>
              <a:t> Manteniendo las transiciones realizadas en el método Manchester, en este método introduce la codificación diferencial. Al comienzo del intervalo de bit, la señal se invierte si se transmite un cero, y no cambia si se transmite un uno. Utilizado por </a:t>
            </a:r>
            <a:r>
              <a:rPr lang="es-ES_tradnl" dirty="0">
                <a:solidFill>
                  <a:srgbClr val="FF40FF"/>
                </a:solidFill>
              </a:rPr>
              <a:t>IEEE 802.5 </a:t>
            </a:r>
            <a:r>
              <a:rPr lang="es-ES_tradnl" dirty="0"/>
              <a:t>(LAN paso de testigo en anillo).</a:t>
            </a:r>
            <a:endParaRPr lang="es-ES_tradnl" dirty="0" smtClean="0"/>
          </a:p>
          <a:p>
            <a:pPr algn="just"/>
            <a:r>
              <a:rPr lang="es-ES_tradnl" dirty="0"/>
              <a:t>En la codificación Manchester siempre hay una transición en mitad del intervalo de duración del bit (la mitad del bit se encarga de la sincronización). En Manchester diferencial la transición en mitad del intervalo se utiliza sólo como sincronización y es la presencia de un cambio de tensión al inicio del bit lo que señala la presencia de un 1.</a:t>
            </a:r>
          </a:p>
          <a:p>
            <a:pPr algn="just"/>
            <a:r>
              <a:rPr lang="es-ES_tradnl" b="1" dirty="0">
                <a:solidFill>
                  <a:srgbClr val="0070C0"/>
                </a:solidFill>
              </a:rPr>
              <a:t>Ventajas</a:t>
            </a:r>
            <a:r>
              <a:rPr lang="es-ES_tradnl" b="1" dirty="0"/>
              <a:t>:</a:t>
            </a:r>
            <a:r>
              <a:rPr lang="es-ES_tradnl" dirty="0"/>
              <a:t> sincronización</a:t>
            </a:r>
            <a:r>
              <a:rPr lang="es-ES_tradnl" dirty="0" smtClean="0"/>
              <a:t>, no </a:t>
            </a:r>
            <a:r>
              <a:rPr lang="es-ES_tradnl" dirty="0"/>
              <a:t>tiene componente en continua, detección de errores. </a:t>
            </a:r>
            <a:r>
              <a:rPr lang="es-ES_tradnl" b="1" dirty="0">
                <a:solidFill>
                  <a:srgbClr val="0070C0"/>
                </a:solidFill>
              </a:rPr>
              <a:t>Desventajas</a:t>
            </a:r>
            <a:r>
              <a:rPr lang="es-ES_tradnl" b="1" dirty="0"/>
              <a:t>:</a:t>
            </a:r>
            <a:r>
              <a:rPr lang="es-ES_tradnl" dirty="0"/>
              <a:t> se necesita mayor ancho de banda</a:t>
            </a:r>
            <a:r>
              <a:rPr lang="es-ES_tradnl" dirty="0" smtClean="0"/>
              <a:t>.</a:t>
            </a:r>
            <a:br>
              <a:rPr lang="es-ES_tradnl" dirty="0" smtClean="0"/>
            </a:br>
            <a:endParaRPr lang="es-ES_tradnl" dirty="0" smtClean="0"/>
          </a:p>
          <a:p>
            <a:endParaRPr lang="es-ES_tradnl" dirty="0"/>
          </a:p>
        </p:txBody>
      </p:sp>
      <p:sp>
        <p:nvSpPr>
          <p:cNvPr id="4" name="Marcador de pie de página 3"/>
          <p:cNvSpPr>
            <a:spLocks noGrp="1"/>
          </p:cNvSpPr>
          <p:nvPr>
            <p:ph type="ftr" sz="quarter" idx="11"/>
          </p:nvPr>
        </p:nvSpPr>
        <p:spPr/>
        <p:txBody>
          <a:bodyPr/>
          <a:lstStyle/>
          <a:p>
            <a:r>
              <a:rPr lang="pt-BR" smtClean="0"/>
              <a:t>REDES 1-2020</a:t>
            </a:r>
            <a:endParaRPr lang="es-ES_tradnl"/>
          </a:p>
        </p:txBody>
      </p:sp>
      <p:pic>
        <p:nvPicPr>
          <p:cNvPr id="5" name="Imagen 4"/>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Tree>
    <p:extLst>
      <p:ext uri="{BB962C8B-B14F-4D97-AF65-F5344CB8AC3E}">
        <p14:creationId xmlns:p14="http://schemas.microsoft.com/office/powerpoint/2010/main" val="1883254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latin typeface="Palatino" charset="0"/>
                <a:ea typeface="Palatino" charset="0"/>
                <a:cs typeface="Palatino" charset="0"/>
              </a:rPr>
              <a:t>ESQUEMAS DE CODIFICACION</a:t>
            </a:r>
          </a:p>
        </p:txBody>
      </p:sp>
      <p:pic>
        <p:nvPicPr>
          <p:cNvPr id="4" name="Marcador de contenido 3" descr="/Users/carolinabrouchy/Desktop/MANCHESTE-MANCHdiferencial.png"/>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871331" y="1690688"/>
            <a:ext cx="7535716" cy="4765124"/>
          </a:xfrm>
          <a:prstGeom prst="rect">
            <a:avLst/>
          </a:prstGeom>
          <a:noFill/>
          <a:ln>
            <a:noFill/>
          </a:ln>
        </p:spPr>
      </p:pic>
      <p:sp>
        <p:nvSpPr>
          <p:cNvPr id="3" name="Marcador de pie de página 2"/>
          <p:cNvSpPr>
            <a:spLocks noGrp="1"/>
          </p:cNvSpPr>
          <p:nvPr>
            <p:ph type="ftr" sz="quarter" idx="11"/>
          </p:nvPr>
        </p:nvSpPr>
        <p:spPr/>
        <p:txBody>
          <a:bodyPr/>
          <a:lstStyle/>
          <a:p>
            <a:r>
              <a:rPr lang="pt-BR" smtClean="0"/>
              <a:t>REDES 1-2020</a:t>
            </a:r>
            <a:endParaRPr lang="es-ES_tradnl"/>
          </a:p>
        </p:txBody>
      </p:sp>
      <p:pic>
        <p:nvPicPr>
          <p:cNvPr id="5" name="Imagen 4"/>
          <p:cNvPicPr>
            <a:picLocks noChangeAspect="1"/>
          </p:cNvPicPr>
          <p:nvPr/>
        </p:nvPicPr>
        <p:blipFill>
          <a:blip r:embed="rId3">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Tree>
    <p:extLst>
      <p:ext uri="{BB962C8B-B14F-4D97-AF65-F5344CB8AC3E}">
        <p14:creationId xmlns:p14="http://schemas.microsoft.com/office/powerpoint/2010/main" val="690963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10169007" y="130946"/>
            <a:ext cx="2022993" cy="1515292"/>
          </a:xfrm>
          <a:prstGeom prst="rect">
            <a:avLst/>
          </a:prstGeom>
          <a:noFill/>
          <a:ln>
            <a:noFill/>
          </a:ln>
        </p:spPr>
      </p:pic>
      <p:sp>
        <p:nvSpPr>
          <p:cNvPr id="2" name="Título 1"/>
          <p:cNvSpPr>
            <a:spLocks noGrp="1"/>
          </p:cNvSpPr>
          <p:nvPr>
            <p:ph type="title"/>
          </p:nvPr>
        </p:nvSpPr>
        <p:spPr>
          <a:xfrm>
            <a:off x="325677" y="588723"/>
            <a:ext cx="9757466" cy="1114157"/>
          </a:xfrm>
        </p:spPr>
        <p:txBody>
          <a:bodyPr>
            <a:normAutofit fontScale="90000"/>
          </a:bodyPr>
          <a:lstStyle/>
          <a:p>
            <a:r>
              <a:rPr lang="es-ES_tradnl" sz="4000" b="1" dirty="0">
                <a:latin typeface="Palatino" charset="0"/>
                <a:ea typeface="Palatino" charset="0"/>
                <a:cs typeface="Palatino" charset="0"/>
              </a:rPr>
              <a:t>INFORMACIÓN DIGITAL Y TRANSMISIÓN DE SEÑAL ANALÓGICA</a:t>
            </a:r>
            <a:r>
              <a:rPr lang="es-ES_tradnl" b="1" dirty="0">
                <a:latin typeface="Palatino" charset="0"/>
                <a:ea typeface="Palatino" charset="0"/>
                <a:cs typeface="Palatino" charset="0"/>
              </a:rPr>
              <a:t/>
            </a:r>
            <a:br>
              <a:rPr lang="es-ES_tradnl" b="1" dirty="0">
                <a:latin typeface="Palatino" charset="0"/>
                <a:ea typeface="Palatino" charset="0"/>
                <a:cs typeface="Palatino" charset="0"/>
              </a:rPr>
            </a:br>
            <a:endParaRPr lang="es-ES_tradnl" dirty="0">
              <a:latin typeface="Palatino" charset="0"/>
              <a:ea typeface="Palatino" charset="0"/>
              <a:cs typeface="Palatino" charset="0"/>
            </a:endParaRPr>
          </a:p>
        </p:txBody>
      </p:sp>
      <p:sp>
        <p:nvSpPr>
          <p:cNvPr id="3" name="Marcador de contenido 2"/>
          <p:cNvSpPr>
            <a:spLocks noGrp="1"/>
          </p:cNvSpPr>
          <p:nvPr>
            <p:ph idx="1"/>
          </p:nvPr>
        </p:nvSpPr>
        <p:spPr/>
        <p:txBody>
          <a:bodyPr/>
          <a:lstStyle/>
          <a:p>
            <a:r>
              <a:rPr lang="es-ES_tradnl" dirty="0"/>
              <a:t>Al proceso por el cual obtenemos una señal analógica a partir de unos datos digitales se le denomina </a:t>
            </a:r>
            <a:r>
              <a:rPr lang="es-ES_tradnl" b="1" dirty="0">
                <a:solidFill>
                  <a:srgbClr val="0070C0"/>
                </a:solidFill>
              </a:rPr>
              <a:t>modulación</a:t>
            </a:r>
            <a:r>
              <a:rPr lang="es-ES_tradnl" dirty="0"/>
              <a:t>. Esta señal la transmitimos y el receptor debe realizar el proceso contrario, denominado </a:t>
            </a:r>
            <a:r>
              <a:rPr lang="es-ES_tradnl" b="1" dirty="0">
                <a:solidFill>
                  <a:srgbClr val="0070C0"/>
                </a:solidFill>
              </a:rPr>
              <a:t>demodulación</a:t>
            </a:r>
            <a:r>
              <a:rPr lang="es-ES_tradnl" dirty="0"/>
              <a:t> para recuperar la información. El módem es el encargado de realizar dicho proceso. </a:t>
            </a:r>
          </a:p>
          <a:p>
            <a:endParaRPr lang="es-ES_tradnl" dirty="0"/>
          </a:p>
        </p:txBody>
      </p:sp>
      <p:pic>
        <p:nvPicPr>
          <p:cNvPr id="4" name="Imagen 3" descr="/Users/carolinabrouchy/Desktop/codificacion-señal analogica.png"/>
          <p:cNvPicPr/>
          <p:nvPr/>
        </p:nvPicPr>
        <p:blipFill>
          <a:blip r:embed="rId3">
            <a:extLst>
              <a:ext uri="{28A0092B-C50C-407E-A947-70E740481C1C}">
                <a14:useLocalDpi xmlns:a14="http://schemas.microsoft.com/office/drawing/2010/main"/>
              </a:ext>
            </a:extLst>
          </a:blip>
          <a:srcRect/>
          <a:stretch>
            <a:fillRect/>
          </a:stretch>
        </p:blipFill>
        <p:spPr bwMode="auto">
          <a:xfrm>
            <a:off x="2763079" y="4277526"/>
            <a:ext cx="6269258" cy="1646196"/>
          </a:xfrm>
          <a:prstGeom prst="rect">
            <a:avLst/>
          </a:prstGeom>
          <a:noFill/>
          <a:ln>
            <a:noFill/>
          </a:ln>
        </p:spPr>
      </p:pic>
      <p:sp>
        <p:nvSpPr>
          <p:cNvPr id="5" name="Marcador de pie de página 4"/>
          <p:cNvSpPr>
            <a:spLocks noGrp="1"/>
          </p:cNvSpPr>
          <p:nvPr>
            <p:ph type="ftr" sz="quarter" idx="11"/>
          </p:nvPr>
        </p:nvSpPr>
        <p:spPr/>
        <p:txBody>
          <a:bodyPr/>
          <a:lstStyle/>
          <a:p>
            <a:r>
              <a:rPr lang="pt-BR" smtClean="0"/>
              <a:t>REDES 1-2020</a:t>
            </a:r>
            <a:endParaRPr lang="es-ES_tradnl"/>
          </a:p>
        </p:txBody>
      </p:sp>
      <p:pic>
        <p:nvPicPr>
          <p:cNvPr id="6" name="Imagen 5"/>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Tree>
    <p:extLst>
      <p:ext uri="{BB962C8B-B14F-4D97-AF65-F5344CB8AC3E}">
        <p14:creationId xmlns:p14="http://schemas.microsoft.com/office/powerpoint/2010/main" val="927264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
        <p:nvSpPr>
          <p:cNvPr id="2" name="Título 1"/>
          <p:cNvSpPr>
            <a:spLocks noGrp="1"/>
          </p:cNvSpPr>
          <p:nvPr>
            <p:ph type="title"/>
          </p:nvPr>
        </p:nvSpPr>
        <p:spPr>
          <a:xfrm>
            <a:off x="872357" y="563674"/>
            <a:ext cx="10222282" cy="1325563"/>
          </a:xfrm>
        </p:spPr>
        <p:txBody>
          <a:bodyPr>
            <a:normAutofit fontScale="90000"/>
          </a:bodyPr>
          <a:lstStyle/>
          <a:p>
            <a:r>
              <a:rPr lang="es-ES_tradnl" b="1" dirty="0">
                <a:latin typeface="Palatino" charset="0"/>
                <a:ea typeface="Palatino" charset="0"/>
                <a:cs typeface="Palatino" charset="0"/>
              </a:rPr>
              <a:t>INFORMACIÓN DIGITAL Y TRANSMISIÓN DE SEÑAL ANALÓGICA</a:t>
            </a:r>
            <a:br>
              <a:rPr lang="es-ES_tradnl" b="1" dirty="0">
                <a:latin typeface="Palatino" charset="0"/>
                <a:ea typeface="Palatino" charset="0"/>
                <a:cs typeface="Palatino" charset="0"/>
              </a:rPr>
            </a:br>
            <a:endParaRPr lang="es-ES_tradnl" dirty="0">
              <a:latin typeface="Palatino" charset="0"/>
              <a:ea typeface="Palatino" charset="0"/>
              <a:cs typeface="Palatino" charset="0"/>
            </a:endParaRPr>
          </a:p>
        </p:txBody>
      </p:sp>
      <p:pic>
        <p:nvPicPr>
          <p:cNvPr id="6" name="Marcador de contenido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72357" y="1747693"/>
            <a:ext cx="7936056" cy="2560410"/>
          </a:xfrm>
        </p:spPr>
      </p:pic>
      <p:pic>
        <p:nvPicPr>
          <p:cNvPr id="7" name="Imagen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6621" y="4333155"/>
            <a:ext cx="10588487" cy="1793139"/>
          </a:xfrm>
          <a:prstGeom prst="rect">
            <a:avLst/>
          </a:prstGeom>
        </p:spPr>
      </p:pic>
      <p:sp>
        <p:nvSpPr>
          <p:cNvPr id="3" name="Marcador de pie de página 2"/>
          <p:cNvSpPr>
            <a:spLocks noGrp="1"/>
          </p:cNvSpPr>
          <p:nvPr>
            <p:ph type="ftr" sz="quarter" idx="11"/>
          </p:nvPr>
        </p:nvSpPr>
        <p:spPr/>
        <p:txBody>
          <a:bodyPr/>
          <a:lstStyle/>
          <a:p>
            <a:r>
              <a:rPr lang="pt-BR" smtClean="0"/>
              <a:t>REDES 1-2020</a:t>
            </a:r>
            <a:endParaRPr lang="es-ES_tradnl"/>
          </a:p>
        </p:txBody>
      </p:sp>
    </p:spTree>
    <p:extLst>
      <p:ext uri="{BB962C8B-B14F-4D97-AF65-F5344CB8AC3E}">
        <p14:creationId xmlns:p14="http://schemas.microsoft.com/office/powerpoint/2010/main" val="1045585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
        <p:nvSpPr>
          <p:cNvPr id="2" name="Título 1"/>
          <p:cNvSpPr>
            <a:spLocks noGrp="1"/>
          </p:cNvSpPr>
          <p:nvPr>
            <p:ph type="title"/>
          </p:nvPr>
        </p:nvSpPr>
        <p:spPr>
          <a:xfrm>
            <a:off x="825674" y="514557"/>
            <a:ext cx="10034392" cy="1325563"/>
          </a:xfrm>
        </p:spPr>
        <p:txBody>
          <a:bodyPr>
            <a:normAutofit fontScale="90000"/>
          </a:bodyPr>
          <a:lstStyle/>
          <a:p>
            <a:r>
              <a:rPr lang="es-ES_tradnl" b="1" dirty="0">
                <a:latin typeface="Palatino" charset="0"/>
                <a:ea typeface="Palatino" charset="0"/>
                <a:cs typeface="Palatino" charset="0"/>
              </a:rPr>
              <a:t>INFORMACIÓN DIGITAL Y TRANSMISIÓN DE SEÑAL ANALÓGICA</a:t>
            </a:r>
            <a:br>
              <a:rPr lang="es-ES_tradnl" b="1" dirty="0">
                <a:latin typeface="Palatino" charset="0"/>
                <a:ea typeface="Palatino" charset="0"/>
                <a:cs typeface="Palatino" charset="0"/>
              </a:rPr>
            </a:br>
            <a:endParaRPr lang="es-ES_tradnl" dirty="0">
              <a:latin typeface="Palatino" charset="0"/>
              <a:ea typeface="Palatino" charset="0"/>
              <a:cs typeface="Palatino" charset="0"/>
            </a:endParaRPr>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01041" y="1690688"/>
            <a:ext cx="11222163" cy="186453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1041" y="3315115"/>
            <a:ext cx="11213210" cy="2327461"/>
          </a:xfrm>
          <a:prstGeom prst="rect">
            <a:avLst/>
          </a:prstGeom>
        </p:spPr>
      </p:pic>
      <p:sp>
        <p:nvSpPr>
          <p:cNvPr id="3" name="Marcador de pie de página 2"/>
          <p:cNvSpPr>
            <a:spLocks noGrp="1"/>
          </p:cNvSpPr>
          <p:nvPr>
            <p:ph type="ftr" sz="quarter" idx="11"/>
          </p:nvPr>
        </p:nvSpPr>
        <p:spPr/>
        <p:txBody>
          <a:bodyPr/>
          <a:lstStyle/>
          <a:p>
            <a:r>
              <a:rPr lang="pt-BR" smtClean="0"/>
              <a:t>REDES 1-2020</a:t>
            </a:r>
            <a:endParaRPr lang="es-ES_tradnl"/>
          </a:p>
        </p:txBody>
      </p:sp>
    </p:spTree>
    <p:extLst>
      <p:ext uri="{BB962C8B-B14F-4D97-AF65-F5344CB8AC3E}">
        <p14:creationId xmlns:p14="http://schemas.microsoft.com/office/powerpoint/2010/main" val="643187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
        <p:nvSpPr>
          <p:cNvPr id="2" name="Título 1"/>
          <p:cNvSpPr>
            <a:spLocks noGrp="1"/>
          </p:cNvSpPr>
          <p:nvPr>
            <p:ph type="title"/>
          </p:nvPr>
        </p:nvSpPr>
        <p:spPr>
          <a:xfrm>
            <a:off x="847305" y="490385"/>
            <a:ext cx="10247334" cy="1325563"/>
          </a:xfrm>
        </p:spPr>
        <p:txBody>
          <a:bodyPr>
            <a:normAutofit fontScale="90000"/>
          </a:bodyPr>
          <a:lstStyle/>
          <a:p>
            <a:r>
              <a:rPr lang="es-ES_tradnl" b="1" dirty="0">
                <a:latin typeface="Palatino" charset="0"/>
                <a:ea typeface="Palatino" charset="0"/>
                <a:cs typeface="Palatino" charset="0"/>
              </a:rPr>
              <a:t>INFORMACIÓN DIGITAL Y TRANSMISIÓN DE SEÑAL ANALÓGICA</a:t>
            </a:r>
            <a:r>
              <a:rPr lang="es-ES_tradnl" b="1" dirty="0"/>
              <a:t/>
            </a:r>
            <a:br>
              <a:rPr lang="es-ES_tradnl" b="1" dirty="0"/>
            </a:br>
            <a:endParaRPr lang="es-ES_tradnl"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80997" y="1646238"/>
            <a:ext cx="9352722" cy="5036082"/>
          </a:xfrm>
        </p:spPr>
      </p:pic>
      <p:sp>
        <p:nvSpPr>
          <p:cNvPr id="3" name="Marcador de pie de página 2"/>
          <p:cNvSpPr>
            <a:spLocks noGrp="1"/>
          </p:cNvSpPr>
          <p:nvPr>
            <p:ph type="ftr" sz="quarter" idx="11"/>
          </p:nvPr>
        </p:nvSpPr>
        <p:spPr/>
        <p:txBody>
          <a:bodyPr/>
          <a:lstStyle/>
          <a:p>
            <a:r>
              <a:rPr lang="pt-BR" smtClean="0"/>
              <a:t>REDES 1-2020</a:t>
            </a:r>
            <a:endParaRPr lang="es-ES_tradnl"/>
          </a:p>
        </p:txBody>
      </p:sp>
    </p:spTree>
    <p:extLst>
      <p:ext uri="{BB962C8B-B14F-4D97-AF65-F5344CB8AC3E}">
        <p14:creationId xmlns:p14="http://schemas.microsoft.com/office/powerpoint/2010/main" val="325076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
        <p:nvSpPr>
          <p:cNvPr id="2" name="Título 1"/>
          <p:cNvSpPr>
            <a:spLocks noGrp="1"/>
          </p:cNvSpPr>
          <p:nvPr>
            <p:ph type="title"/>
          </p:nvPr>
        </p:nvSpPr>
        <p:spPr>
          <a:xfrm>
            <a:off x="838200" y="500062"/>
            <a:ext cx="10147126" cy="1325563"/>
          </a:xfrm>
        </p:spPr>
        <p:txBody>
          <a:bodyPr>
            <a:normAutofit fontScale="90000"/>
          </a:bodyPr>
          <a:lstStyle/>
          <a:p>
            <a:r>
              <a:rPr lang="es-ES_tradnl" b="1" dirty="0">
                <a:latin typeface="Palatino" charset="0"/>
                <a:ea typeface="Palatino" charset="0"/>
                <a:cs typeface="Palatino" charset="0"/>
              </a:rPr>
              <a:t>INFORMACIÓN DIGITAL Y TRANSMISIÓN DE SEÑAL ANALÓGICA</a:t>
            </a:r>
            <a:br>
              <a:rPr lang="es-ES_tradnl" b="1" dirty="0">
                <a:latin typeface="Palatino" charset="0"/>
                <a:ea typeface="Palatino" charset="0"/>
                <a:cs typeface="Palatino" charset="0"/>
              </a:rPr>
            </a:br>
            <a:endParaRPr lang="es-ES_tradnl" dirty="0">
              <a:latin typeface="Palatino" charset="0"/>
              <a:ea typeface="Palatino" charset="0"/>
              <a:cs typeface="Palatino" charset="0"/>
            </a:endParaRPr>
          </a:p>
        </p:txBody>
      </p:sp>
      <p:sp>
        <p:nvSpPr>
          <p:cNvPr id="3" name="Marcador de contenido 2"/>
          <p:cNvSpPr>
            <a:spLocks noGrp="1"/>
          </p:cNvSpPr>
          <p:nvPr>
            <p:ph idx="1"/>
          </p:nvPr>
        </p:nvSpPr>
        <p:spPr/>
        <p:txBody>
          <a:bodyPr/>
          <a:lstStyle/>
          <a:p>
            <a:pPr algn="just"/>
            <a:r>
              <a:rPr lang="es-ES_tradnl" b="1" dirty="0"/>
              <a:t>FSK</a:t>
            </a:r>
            <a:r>
              <a:rPr lang="es-ES_tradnl" dirty="0"/>
              <a:t> </a:t>
            </a:r>
            <a:r>
              <a:rPr lang="es-ES_tradnl" b="1" dirty="0">
                <a:solidFill>
                  <a:srgbClr val="0070C0"/>
                </a:solidFill>
              </a:rPr>
              <a:t>(Modulación por desplazamiento de la frecuencia): </a:t>
            </a:r>
            <a:r>
              <a:rPr lang="es-ES_tradnl" dirty="0"/>
              <a:t>Se modifica la frecuencia de la portadora según el valor de bit a transmitir.</a:t>
            </a:r>
          </a:p>
          <a:p>
            <a:pPr lvl="1"/>
            <a:endParaRPr lang="es-ES_tradnl" dirty="0"/>
          </a:p>
        </p:txBody>
      </p:sp>
      <p:pic>
        <p:nvPicPr>
          <p:cNvPr id="4" name="Imagen 3" descr="/Users/carolinabrouchy/Desktop/EJEMPLO FSK.png"/>
          <p:cNvPicPr/>
          <p:nvPr/>
        </p:nvPicPr>
        <p:blipFill>
          <a:blip r:embed="rId3">
            <a:extLst>
              <a:ext uri="{28A0092B-C50C-407E-A947-70E740481C1C}">
                <a14:useLocalDpi xmlns:a14="http://schemas.microsoft.com/office/drawing/2010/main"/>
              </a:ext>
            </a:extLst>
          </a:blip>
          <a:srcRect/>
          <a:stretch>
            <a:fillRect/>
          </a:stretch>
        </p:blipFill>
        <p:spPr bwMode="auto">
          <a:xfrm>
            <a:off x="2484783" y="2854961"/>
            <a:ext cx="6090354" cy="3322002"/>
          </a:xfrm>
          <a:prstGeom prst="rect">
            <a:avLst/>
          </a:prstGeom>
          <a:noFill/>
          <a:ln>
            <a:noFill/>
          </a:ln>
        </p:spPr>
      </p:pic>
      <p:sp>
        <p:nvSpPr>
          <p:cNvPr id="5" name="Marcador de pie de página 4"/>
          <p:cNvSpPr>
            <a:spLocks noGrp="1"/>
          </p:cNvSpPr>
          <p:nvPr>
            <p:ph type="ftr" sz="quarter" idx="11"/>
          </p:nvPr>
        </p:nvSpPr>
        <p:spPr/>
        <p:txBody>
          <a:bodyPr/>
          <a:lstStyle/>
          <a:p>
            <a:r>
              <a:rPr lang="pt-BR" smtClean="0"/>
              <a:t>REDES 1-2020</a:t>
            </a:r>
            <a:endParaRPr lang="es-ES_tradnl"/>
          </a:p>
        </p:txBody>
      </p:sp>
    </p:spTree>
    <p:extLst>
      <p:ext uri="{BB962C8B-B14F-4D97-AF65-F5344CB8AC3E}">
        <p14:creationId xmlns:p14="http://schemas.microsoft.com/office/powerpoint/2010/main" val="2006091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
        <p:nvSpPr>
          <p:cNvPr id="2" name="Título 1"/>
          <p:cNvSpPr>
            <a:spLocks noGrp="1"/>
          </p:cNvSpPr>
          <p:nvPr>
            <p:ph type="title"/>
          </p:nvPr>
        </p:nvSpPr>
        <p:spPr>
          <a:xfrm>
            <a:off x="838200" y="500062"/>
            <a:ext cx="10234808" cy="1325563"/>
          </a:xfrm>
        </p:spPr>
        <p:txBody>
          <a:bodyPr>
            <a:normAutofit fontScale="90000"/>
          </a:bodyPr>
          <a:lstStyle/>
          <a:p>
            <a:r>
              <a:rPr lang="es-ES_tradnl" b="1">
                <a:latin typeface="Palatino" charset="0"/>
                <a:ea typeface="Palatino" charset="0"/>
                <a:cs typeface="Palatino" charset="0"/>
              </a:rPr>
              <a:t>INFORMACIÓN DIGITAL Y TRANSMISIÓN DE SEÑAL ANALÓGICA</a:t>
            </a:r>
            <a:r>
              <a:rPr lang="es-ES_tradnl" b="1"/>
              <a:t/>
            </a:r>
            <a:br>
              <a:rPr lang="es-ES_tradnl" b="1"/>
            </a:br>
            <a:endParaRPr lang="es-ES_tradnl"/>
          </a:p>
        </p:txBody>
      </p:sp>
      <p:sp>
        <p:nvSpPr>
          <p:cNvPr id="3" name="Marcador de contenido 2"/>
          <p:cNvSpPr>
            <a:spLocks noGrp="1"/>
          </p:cNvSpPr>
          <p:nvPr>
            <p:ph idx="1"/>
          </p:nvPr>
        </p:nvSpPr>
        <p:spPr/>
        <p:txBody>
          <a:bodyPr/>
          <a:lstStyle/>
          <a:p>
            <a:pPr algn="just"/>
            <a:r>
              <a:rPr lang="es-ES_tradnl" b="1" dirty="0"/>
              <a:t>ASK</a:t>
            </a:r>
            <a:r>
              <a:rPr lang="es-ES_tradnl" dirty="0"/>
              <a:t> </a:t>
            </a:r>
            <a:r>
              <a:rPr lang="es-ES_tradnl" b="1" dirty="0">
                <a:solidFill>
                  <a:srgbClr val="0070C0"/>
                </a:solidFill>
              </a:rPr>
              <a:t>(modulación por desplazamiento de la amplitud): </a:t>
            </a:r>
            <a:r>
              <a:rPr lang="es-ES_tradnl" dirty="0"/>
              <a:t>En esta técnica no se modifica la frecuencia de la portadora sino su amplitud. Los dos valores binarios se representan mediante diferentes niveles de amplitud de esta </a:t>
            </a:r>
            <a:r>
              <a:rPr lang="es-ES_tradnl" dirty="0" smtClean="0"/>
              <a:t>señal</a:t>
            </a:r>
          </a:p>
          <a:p>
            <a:pPr algn="just"/>
            <a:endParaRPr lang="es-ES_tradnl" dirty="0" smtClean="0"/>
          </a:p>
          <a:p>
            <a:endParaRPr lang="es-ES_tradnl" dirty="0"/>
          </a:p>
          <a:p>
            <a:endParaRPr lang="es-ES_tradnl" dirty="0"/>
          </a:p>
        </p:txBody>
      </p:sp>
      <p:pic>
        <p:nvPicPr>
          <p:cNvPr id="4" name="Imagen 3" descr="/Users/carolinabrouchy/Desktop/ejemplo señal ASK.png"/>
          <p:cNvPicPr/>
          <p:nvPr/>
        </p:nvPicPr>
        <p:blipFill>
          <a:blip r:embed="rId3">
            <a:extLst>
              <a:ext uri="{28A0092B-C50C-407E-A947-70E740481C1C}">
                <a14:useLocalDpi xmlns:a14="http://schemas.microsoft.com/office/drawing/2010/main"/>
              </a:ext>
            </a:extLst>
          </a:blip>
          <a:srcRect/>
          <a:stretch>
            <a:fillRect/>
          </a:stretch>
        </p:blipFill>
        <p:spPr bwMode="auto">
          <a:xfrm>
            <a:off x="2919353" y="3350110"/>
            <a:ext cx="5397500" cy="3187700"/>
          </a:xfrm>
          <a:prstGeom prst="rect">
            <a:avLst/>
          </a:prstGeom>
          <a:noFill/>
          <a:ln>
            <a:noFill/>
          </a:ln>
        </p:spPr>
      </p:pic>
      <p:sp>
        <p:nvSpPr>
          <p:cNvPr id="5" name="Marcador de pie de página 4"/>
          <p:cNvSpPr>
            <a:spLocks noGrp="1"/>
          </p:cNvSpPr>
          <p:nvPr>
            <p:ph type="ftr" sz="quarter" idx="11"/>
          </p:nvPr>
        </p:nvSpPr>
        <p:spPr/>
        <p:txBody>
          <a:bodyPr/>
          <a:lstStyle/>
          <a:p>
            <a:r>
              <a:rPr lang="pt-BR" smtClean="0"/>
              <a:t>REDES 1-2020</a:t>
            </a:r>
            <a:endParaRPr lang="es-ES_tradnl"/>
          </a:p>
        </p:txBody>
      </p:sp>
    </p:spTree>
    <p:extLst>
      <p:ext uri="{BB962C8B-B14F-4D97-AF65-F5344CB8AC3E}">
        <p14:creationId xmlns:p14="http://schemas.microsoft.com/office/powerpoint/2010/main" val="121829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
        <p:nvSpPr>
          <p:cNvPr id="2" name="Título 1"/>
          <p:cNvSpPr>
            <a:spLocks noGrp="1"/>
          </p:cNvSpPr>
          <p:nvPr>
            <p:ph type="title"/>
          </p:nvPr>
        </p:nvSpPr>
        <p:spPr>
          <a:xfrm>
            <a:off x="838200" y="500062"/>
            <a:ext cx="10172178" cy="1325563"/>
          </a:xfrm>
        </p:spPr>
        <p:txBody>
          <a:bodyPr>
            <a:normAutofit fontScale="90000"/>
          </a:bodyPr>
          <a:lstStyle/>
          <a:p>
            <a:r>
              <a:rPr lang="es-ES_tradnl" b="1" dirty="0">
                <a:latin typeface="Palatino" charset="0"/>
                <a:ea typeface="Palatino" charset="0"/>
                <a:cs typeface="Palatino" charset="0"/>
              </a:rPr>
              <a:t>INFORMACIÓN DIGITAL Y TRANSMISIÓN DE SEÑAL ANALÓGICA</a:t>
            </a:r>
            <a:br>
              <a:rPr lang="es-ES_tradnl" b="1" dirty="0">
                <a:latin typeface="Palatino" charset="0"/>
                <a:ea typeface="Palatino" charset="0"/>
                <a:cs typeface="Palatino" charset="0"/>
              </a:rPr>
            </a:br>
            <a:endParaRPr lang="es-ES_tradnl" dirty="0">
              <a:latin typeface="Palatino" charset="0"/>
              <a:ea typeface="Palatino" charset="0"/>
              <a:cs typeface="Palatino" charset="0"/>
            </a:endParaRPr>
          </a:p>
        </p:txBody>
      </p:sp>
      <p:sp>
        <p:nvSpPr>
          <p:cNvPr id="3" name="Marcador de contenido 2"/>
          <p:cNvSpPr>
            <a:spLocks noGrp="1"/>
          </p:cNvSpPr>
          <p:nvPr>
            <p:ph idx="1"/>
          </p:nvPr>
        </p:nvSpPr>
        <p:spPr/>
        <p:txBody>
          <a:bodyPr/>
          <a:lstStyle/>
          <a:p>
            <a:pPr algn="just"/>
            <a:r>
              <a:rPr lang="es-ES_tradnl" b="1" dirty="0"/>
              <a:t>PSK </a:t>
            </a:r>
            <a:r>
              <a:rPr lang="es-ES_tradnl" b="1" dirty="0">
                <a:solidFill>
                  <a:srgbClr val="0070C0"/>
                </a:solidFill>
              </a:rPr>
              <a:t>(Modulación por desplazamiento de fase): </a:t>
            </a:r>
            <a:r>
              <a:rPr lang="es-ES_tradnl" dirty="0"/>
              <a:t>La frecuencia y la amplitud se mantiene constantes y se varía la fase de la portadora para representar los niveles uno y cero con distintos ángulos de fase.</a:t>
            </a:r>
          </a:p>
          <a:p>
            <a:pPr algn="just"/>
            <a:endParaRPr lang="es-ES_tradnl" dirty="0"/>
          </a:p>
        </p:txBody>
      </p:sp>
      <p:pic>
        <p:nvPicPr>
          <p:cNvPr id="4" name="Imagen 3" descr="/Users/carolinabrouchy/Desktop/EJEMPLO DE PSK.png"/>
          <p:cNvPicPr/>
          <p:nvPr/>
        </p:nvPicPr>
        <p:blipFill>
          <a:blip r:embed="rId3">
            <a:extLst>
              <a:ext uri="{28A0092B-C50C-407E-A947-70E740481C1C}">
                <a14:useLocalDpi xmlns:a14="http://schemas.microsoft.com/office/drawing/2010/main"/>
              </a:ext>
            </a:extLst>
          </a:blip>
          <a:srcRect/>
          <a:stretch>
            <a:fillRect/>
          </a:stretch>
        </p:blipFill>
        <p:spPr bwMode="auto">
          <a:xfrm>
            <a:off x="2454966" y="3061253"/>
            <a:ext cx="6072808" cy="3250648"/>
          </a:xfrm>
          <a:prstGeom prst="rect">
            <a:avLst/>
          </a:prstGeom>
          <a:noFill/>
          <a:ln>
            <a:noFill/>
          </a:ln>
        </p:spPr>
      </p:pic>
      <p:sp>
        <p:nvSpPr>
          <p:cNvPr id="5" name="Marcador de pie de página 4"/>
          <p:cNvSpPr>
            <a:spLocks noGrp="1"/>
          </p:cNvSpPr>
          <p:nvPr>
            <p:ph type="ftr" sz="quarter" idx="11"/>
          </p:nvPr>
        </p:nvSpPr>
        <p:spPr/>
        <p:txBody>
          <a:bodyPr/>
          <a:lstStyle/>
          <a:p>
            <a:r>
              <a:rPr lang="pt-BR" smtClean="0"/>
              <a:t>REDES 1-2020</a:t>
            </a:r>
            <a:endParaRPr lang="es-ES_tradnl"/>
          </a:p>
        </p:txBody>
      </p:sp>
    </p:spTree>
    <p:extLst>
      <p:ext uri="{BB962C8B-B14F-4D97-AF65-F5344CB8AC3E}">
        <p14:creationId xmlns:p14="http://schemas.microsoft.com/office/powerpoint/2010/main" val="249270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
        <p:nvSpPr>
          <p:cNvPr id="2" name="Título 1"/>
          <p:cNvSpPr>
            <a:spLocks noGrp="1"/>
          </p:cNvSpPr>
          <p:nvPr>
            <p:ph type="title"/>
          </p:nvPr>
        </p:nvSpPr>
        <p:spPr>
          <a:xfrm>
            <a:off x="838200" y="365125"/>
            <a:ext cx="9244943" cy="1325563"/>
          </a:xfrm>
        </p:spPr>
        <p:txBody>
          <a:bodyPr/>
          <a:lstStyle/>
          <a:p>
            <a:r>
              <a:rPr lang="es-ES_tradnl" b="1" dirty="0">
                <a:latin typeface="Palatino" charset="0"/>
                <a:ea typeface="Palatino" charset="0"/>
                <a:cs typeface="Palatino" charset="0"/>
              </a:rPr>
              <a:t>LA TRANSMISIÓN ANALÓGICA Y DIGITAL</a:t>
            </a:r>
            <a:endParaRPr lang="es-ES_tradnl" dirty="0">
              <a:latin typeface="Palatino" charset="0"/>
              <a:ea typeface="Palatino" charset="0"/>
              <a:cs typeface="Palatino" charset="0"/>
            </a:endParaRPr>
          </a:p>
        </p:txBody>
      </p:sp>
      <p:pic>
        <p:nvPicPr>
          <p:cNvPr id="5" name="Marcador de contenido 4"/>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1156015" y="1558461"/>
            <a:ext cx="8838589" cy="4734215"/>
          </a:xfrm>
        </p:spPr>
      </p:pic>
      <p:sp>
        <p:nvSpPr>
          <p:cNvPr id="6" name="Marcador de pie de página 5"/>
          <p:cNvSpPr>
            <a:spLocks noGrp="1"/>
          </p:cNvSpPr>
          <p:nvPr>
            <p:ph type="ftr" sz="quarter" idx="11"/>
          </p:nvPr>
        </p:nvSpPr>
        <p:spPr/>
        <p:txBody>
          <a:bodyPr/>
          <a:lstStyle/>
          <a:p>
            <a:r>
              <a:rPr lang="pt-BR" smtClean="0"/>
              <a:t>REDES 1-2020</a:t>
            </a:r>
            <a:endParaRPr lang="es-ES_tradnl"/>
          </a:p>
        </p:txBody>
      </p:sp>
    </p:spTree>
    <p:extLst>
      <p:ext uri="{BB962C8B-B14F-4D97-AF65-F5344CB8AC3E}">
        <p14:creationId xmlns:p14="http://schemas.microsoft.com/office/powerpoint/2010/main" val="154691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4633" y="373142"/>
            <a:ext cx="10515600" cy="1325563"/>
          </a:xfrm>
        </p:spPr>
        <p:txBody>
          <a:bodyPr/>
          <a:lstStyle/>
          <a:p>
            <a:r>
              <a:rPr lang="es-ES_tradnl" b="1" dirty="0" smtClean="0">
                <a:latin typeface="Palatino" charset="0"/>
                <a:ea typeface="Palatino" charset="0"/>
                <a:cs typeface="Palatino" charset="0"/>
              </a:rPr>
              <a:t>CONTROL DE ACCESO AL MEDIO </a:t>
            </a:r>
            <a:endParaRPr lang="es-ES_tradnl" b="1" dirty="0">
              <a:latin typeface="Palatino" charset="0"/>
              <a:ea typeface="Palatino" charset="0"/>
              <a:cs typeface="Palatino" charset="0"/>
            </a:endParaRPr>
          </a:p>
        </p:txBody>
      </p:sp>
      <p:pic>
        <p:nvPicPr>
          <p:cNvPr id="4" name="Marcador de contenido 3" descr="../../topologias-ogicas.png"/>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708464" y="1715135"/>
            <a:ext cx="3727832" cy="4608354"/>
          </a:xfrm>
          <a:prstGeom prst="rect">
            <a:avLst/>
          </a:prstGeom>
          <a:noFill/>
          <a:ln>
            <a:noFill/>
          </a:ln>
        </p:spPr>
      </p:pic>
      <p:pic>
        <p:nvPicPr>
          <p:cNvPr id="5" name="Imagen 4" descr="../../Captura%20de%20pantalla%202020-04-05%20a%20la(s)%2019.16.26.png"/>
          <p:cNvPicPr/>
          <p:nvPr/>
        </p:nvPicPr>
        <p:blipFill>
          <a:blip r:embed="rId3">
            <a:extLst>
              <a:ext uri="{28A0092B-C50C-407E-A947-70E740481C1C}">
                <a14:useLocalDpi xmlns:a14="http://schemas.microsoft.com/office/drawing/2010/main"/>
              </a:ext>
            </a:extLst>
          </a:blip>
          <a:srcRect/>
          <a:stretch>
            <a:fillRect/>
          </a:stretch>
        </p:blipFill>
        <p:spPr bwMode="auto">
          <a:xfrm>
            <a:off x="6096000" y="1695530"/>
            <a:ext cx="3602990" cy="4644390"/>
          </a:xfrm>
          <a:prstGeom prst="rect">
            <a:avLst/>
          </a:prstGeom>
          <a:noFill/>
          <a:ln>
            <a:noFill/>
          </a:ln>
        </p:spPr>
      </p:pic>
      <p:sp>
        <p:nvSpPr>
          <p:cNvPr id="3" name="Marcador de pie de página 2"/>
          <p:cNvSpPr>
            <a:spLocks noGrp="1"/>
          </p:cNvSpPr>
          <p:nvPr>
            <p:ph type="ftr" sz="quarter" idx="11"/>
          </p:nvPr>
        </p:nvSpPr>
        <p:spPr/>
        <p:txBody>
          <a:bodyPr/>
          <a:lstStyle/>
          <a:p>
            <a:r>
              <a:rPr lang="pt-BR" smtClean="0"/>
              <a:t>REDES 1-2020</a:t>
            </a:r>
            <a:endParaRPr lang="es-ES_tradnl"/>
          </a:p>
        </p:txBody>
      </p:sp>
      <p:pic>
        <p:nvPicPr>
          <p:cNvPr id="6" name="Imagen 5"/>
          <p:cNvPicPr>
            <a:picLocks noChangeAspect="1"/>
          </p:cNvPicPr>
          <p:nvPr/>
        </p:nvPicPr>
        <p:blipFill>
          <a:blip r:embed="rId4">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Tree>
    <p:extLst>
      <p:ext uri="{BB962C8B-B14F-4D97-AF65-F5344CB8AC3E}">
        <p14:creationId xmlns:p14="http://schemas.microsoft.com/office/powerpoint/2010/main" val="1458584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3" name="Marcador de contenido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s-ES_tradnl" sz="3600" b="1" dirty="0" smtClean="0">
              <a:solidFill>
                <a:srgbClr val="0070C0"/>
              </a:solidFill>
              <a:latin typeface="Palatino" charset="0"/>
              <a:ea typeface="Palatino" charset="0"/>
              <a:cs typeface="Palatino"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_tradnl" sz="3600" b="1" dirty="0">
              <a:solidFill>
                <a:srgbClr val="0070C0"/>
              </a:solidFill>
              <a:latin typeface="Palatino" charset="0"/>
              <a:ea typeface="Palatino" charset="0"/>
              <a:cs typeface="Palatino"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_tradnl" sz="3600" b="1" dirty="0" smtClean="0">
                <a:solidFill>
                  <a:srgbClr val="0070C0"/>
                </a:solidFill>
                <a:latin typeface="Palatino" charset="0"/>
                <a:ea typeface="Palatino" charset="0"/>
                <a:cs typeface="Palatino" charset="0"/>
              </a:rPr>
              <a:t>¿</a:t>
            </a:r>
            <a:r>
              <a:rPr lang="es-ES_tradnl" sz="4000" b="1" dirty="0" smtClean="0">
                <a:solidFill>
                  <a:srgbClr val="0070C0"/>
                </a:solidFill>
                <a:latin typeface="Palatino" charset="0"/>
                <a:ea typeface="Palatino" charset="0"/>
                <a:cs typeface="Palatino" charset="0"/>
              </a:rPr>
              <a:t>PREGUNTAS</a:t>
            </a:r>
            <a:r>
              <a:rPr lang="es-ES_tradnl" sz="3600" b="1" dirty="0" smtClean="0">
                <a:solidFill>
                  <a:srgbClr val="0070C0"/>
                </a:solidFill>
                <a:latin typeface="Palatino" charset="0"/>
                <a:ea typeface="Palatino" charset="0"/>
                <a:cs typeface="Palatino" charset="0"/>
              </a:rPr>
              <a:t>?</a:t>
            </a:r>
            <a:endParaRPr lang="es-ES_tradnl" sz="3600" b="1" dirty="0">
              <a:solidFill>
                <a:srgbClr val="0070C0"/>
              </a:solidFill>
              <a:latin typeface="Palatino" charset="0"/>
              <a:ea typeface="Palatino" charset="0"/>
              <a:cs typeface="Palatino" charset="0"/>
            </a:endParaRPr>
          </a:p>
        </p:txBody>
      </p:sp>
      <p:sp>
        <p:nvSpPr>
          <p:cNvPr id="4" name="Marcador de pie de página 3"/>
          <p:cNvSpPr>
            <a:spLocks noGrp="1"/>
          </p:cNvSpPr>
          <p:nvPr>
            <p:ph type="ftr" sz="quarter" idx="11"/>
          </p:nvPr>
        </p:nvSpPr>
        <p:spPr/>
        <p:txBody>
          <a:bodyPr/>
          <a:lstStyle/>
          <a:p>
            <a:r>
              <a:rPr lang="pt-BR" smtClean="0"/>
              <a:t>REDES 1-2020</a:t>
            </a:r>
            <a:endParaRPr lang="es-ES_tradnl"/>
          </a:p>
        </p:txBody>
      </p:sp>
      <p:pic>
        <p:nvPicPr>
          <p:cNvPr id="5" name="Imagen 4"/>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Tree>
    <p:extLst>
      <p:ext uri="{BB962C8B-B14F-4D97-AF65-F5344CB8AC3E}">
        <p14:creationId xmlns:p14="http://schemas.microsoft.com/office/powerpoint/2010/main" val="8469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lstStyle/>
          <a:p>
            <a:endParaRPr lang="es-ES_tradnl"/>
          </a:p>
        </p:txBody>
      </p:sp>
      <p:sp>
        <p:nvSpPr>
          <p:cNvPr id="4" name="Marcador de pie de página 3"/>
          <p:cNvSpPr>
            <a:spLocks noGrp="1"/>
          </p:cNvSpPr>
          <p:nvPr>
            <p:ph type="ftr" sz="quarter" idx="11"/>
          </p:nvPr>
        </p:nvSpPr>
        <p:spPr/>
        <p:txBody>
          <a:bodyPr/>
          <a:lstStyle/>
          <a:p>
            <a:r>
              <a:rPr lang="pt-BR" smtClean="0"/>
              <a:t>REDES 1-2020</a:t>
            </a:r>
            <a:endParaRPr lang="es-ES_tradnl"/>
          </a:p>
        </p:txBody>
      </p:sp>
    </p:spTree>
    <p:extLst>
      <p:ext uri="{BB962C8B-B14F-4D97-AF65-F5344CB8AC3E}">
        <p14:creationId xmlns:p14="http://schemas.microsoft.com/office/powerpoint/2010/main" val="55133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
        <p:nvSpPr>
          <p:cNvPr id="2" name="Título 1"/>
          <p:cNvSpPr>
            <a:spLocks noGrp="1"/>
          </p:cNvSpPr>
          <p:nvPr>
            <p:ph type="title"/>
          </p:nvPr>
        </p:nvSpPr>
        <p:spPr>
          <a:xfrm>
            <a:off x="537882" y="365125"/>
            <a:ext cx="9879106" cy="1325563"/>
          </a:xfrm>
        </p:spPr>
        <p:txBody>
          <a:bodyPr>
            <a:normAutofit fontScale="90000"/>
          </a:bodyPr>
          <a:lstStyle/>
          <a:p>
            <a:r>
              <a:rPr lang="es-ES_tradnl" b="1" dirty="0">
                <a:latin typeface="Palatino" charset="0"/>
                <a:ea typeface="Palatino" charset="0"/>
                <a:cs typeface="Palatino" charset="0"/>
              </a:rPr>
              <a:t>INFORMACIÓN DIGITAL Y TRANSMISIÓN DE SEÑAL DIGITAL</a:t>
            </a:r>
            <a:r>
              <a:rPr lang="es-ES_tradnl" b="1" dirty="0"/>
              <a:t/>
            </a:r>
            <a:br>
              <a:rPr lang="es-ES_tradnl" b="1" dirty="0"/>
            </a:br>
            <a:endParaRPr lang="es-ES_tradnl" dirty="0"/>
          </a:p>
        </p:txBody>
      </p:sp>
      <p:sp>
        <p:nvSpPr>
          <p:cNvPr id="3" name="Marcador de contenido 2"/>
          <p:cNvSpPr>
            <a:spLocks noGrp="1"/>
          </p:cNvSpPr>
          <p:nvPr>
            <p:ph idx="1"/>
          </p:nvPr>
        </p:nvSpPr>
        <p:spPr/>
        <p:txBody>
          <a:bodyPr>
            <a:normAutofit fontScale="92500" lnSpcReduction="10000"/>
          </a:bodyPr>
          <a:lstStyle/>
          <a:p>
            <a:endParaRPr lang="es-ES_tradnl" b="1" dirty="0" smtClean="0"/>
          </a:p>
          <a:p>
            <a:endParaRPr lang="es-ES_tradnl" b="1" dirty="0" smtClean="0"/>
          </a:p>
          <a:p>
            <a:endParaRPr lang="es-ES_tradnl" b="1" dirty="0"/>
          </a:p>
          <a:p>
            <a:endParaRPr lang="es-ES_tradnl" b="1" dirty="0" smtClean="0"/>
          </a:p>
          <a:p>
            <a:endParaRPr lang="es-ES_tradnl" b="1" dirty="0"/>
          </a:p>
          <a:p>
            <a:endParaRPr lang="es-ES_tradnl" b="1" dirty="0" smtClean="0"/>
          </a:p>
          <a:p>
            <a:r>
              <a:rPr lang="es-ES_tradnl" b="1" dirty="0" smtClean="0"/>
              <a:t>Características</a:t>
            </a:r>
            <a:r>
              <a:rPr lang="es-ES_tradnl" dirty="0" smtClean="0">
                <a:effectLst/>
              </a:rPr>
              <a:t> </a:t>
            </a:r>
          </a:p>
          <a:p>
            <a:pPr lvl="1" algn="just"/>
            <a:r>
              <a:rPr lang="es-ES_tradnl" b="1" dirty="0" smtClean="0"/>
              <a:t>Bit:</a:t>
            </a:r>
            <a:r>
              <a:rPr lang="es-ES_tradnl" dirty="0" smtClean="0"/>
              <a:t> Un </a:t>
            </a:r>
            <a:r>
              <a:rPr lang="es-ES_tradnl" dirty="0"/>
              <a:t>bit es la entidad más pequeña que puede representar un </a:t>
            </a:r>
            <a:r>
              <a:rPr lang="es-ES_tradnl" i="1" dirty="0">
                <a:solidFill>
                  <a:schemeClr val="accent1"/>
                </a:solidFill>
              </a:rPr>
              <a:t>elemento de información</a:t>
            </a:r>
            <a:r>
              <a:rPr lang="es-ES_tradnl" i="1" dirty="0" smtClean="0">
                <a:solidFill>
                  <a:schemeClr val="accent1"/>
                </a:solidFill>
              </a:rPr>
              <a:t>.</a:t>
            </a:r>
          </a:p>
          <a:p>
            <a:pPr lvl="1" algn="just"/>
            <a:r>
              <a:rPr lang="es-ES_tradnl" b="1" dirty="0" smtClean="0"/>
              <a:t> Símbolo</a:t>
            </a:r>
            <a:r>
              <a:rPr lang="es-ES_tradnl" dirty="0"/>
              <a:t>:</a:t>
            </a:r>
            <a:r>
              <a:rPr lang="es-ES_tradnl" dirty="0" smtClean="0"/>
              <a:t> los </a:t>
            </a:r>
            <a:r>
              <a:rPr lang="es-ES_tradnl" dirty="0"/>
              <a:t>bits son transportados por símbolos (</a:t>
            </a:r>
            <a:r>
              <a:rPr lang="es-ES_tradnl" i="1" dirty="0">
                <a:solidFill>
                  <a:schemeClr val="accent1"/>
                </a:solidFill>
              </a:rPr>
              <a:t>variaciones de voltaje</a:t>
            </a:r>
            <a:r>
              <a:rPr lang="es-ES_tradnl" dirty="0"/>
              <a:t>). </a:t>
            </a:r>
            <a:endParaRPr lang="es-ES_tradnl" dirty="0" smtClean="0"/>
          </a:p>
          <a:p>
            <a:endParaRPr lang="es-ES_tradnl" dirty="0"/>
          </a:p>
          <a:p>
            <a:endParaRPr lang="es-ES_tradnl" dirty="0"/>
          </a:p>
        </p:txBody>
      </p:sp>
      <p:pic>
        <p:nvPicPr>
          <p:cNvPr id="5" name="Imagen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08922" y="1547883"/>
            <a:ext cx="8040204" cy="2755619"/>
          </a:xfrm>
          <a:prstGeom prst="rect">
            <a:avLst/>
          </a:prstGeom>
        </p:spPr>
      </p:pic>
      <p:sp>
        <p:nvSpPr>
          <p:cNvPr id="4" name="Marcador de pie de página 3"/>
          <p:cNvSpPr>
            <a:spLocks noGrp="1"/>
          </p:cNvSpPr>
          <p:nvPr>
            <p:ph type="ftr" sz="quarter" idx="11"/>
          </p:nvPr>
        </p:nvSpPr>
        <p:spPr/>
        <p:txBody>
          <a:bodyPr/>
          <a:lstStyle/>
          <a:p>
            <a:r>
              <a:rPr lang="pt-BR" smtClean="0"/>
              <a:t>REDES 1-2020</a:t>
            </a:r>
            <a:endParaRPr lang="es-ES_tradnl"/>
          </a:p>
        </p:txBody>
      </p:sp>
    </p:spTree>
    <p:extLst>
      <p:ext uri="{BB962C8B-B14F-4D97-AF65-F5344CB8AC3E}">
        <p14:creationId xmlns:p14="http://schemas.microsoft.com/office/powerpoint/2010/main" val="213997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alphaModFix amt="85000"/>
            <a:extLst>
              <a:ext uri="{28A0092B-C50C-407E-A947-70E740481C1C}">
                <a14:useLocalDpi xmlns:a14="http://schemas.microsoft.com/office/drawing/2010/main"/>
              </a:ext>
            </a:extLst>
          </a:blip>
          <a:stretch>
            <a:fillRect/>
          </a:stretch>
        </p:blipFill>
        <p:spPr>
          <a:xfrm>
            <a:off x="10083143" y="143472"/>
            <a:ext cx="2022993" cy="1515292"/>
          </a:xfrm>
          <a:prstGeom prst="rect">
            <a:avLst/>
          </a:prstGeom>
          <a:noFill/>
          <a:ln>
            <a:noFill/>
          </a:ln>
        </p:spPr>
      </p:pic>
      <p:sp>
        <p:nvSpPr>
          <p:cNvPr id="2" name="Título 1"/>
          <p:cNvSpPr>
            <a:spLocks noGrp="1"/>
          </p:cNvSpPr>
          <p:nvPr>
            <p:ph type="title"/>
          </p:nvPr>
        </p:nvSpPr>
        <p:spPr>
          <a:xfrm>
            <a:off x="838200" y="365125"/>
            <a:ext cx="9244943" cy="1325563"/>
          </a:xfrm>
        </p:spPr>
        <p:txBody>
          <a:bodyPr/>
          <a:lstStyle/>
          <a:p>
            <a:r>
              <a:rPr lang="es-ES_tradnl" dirty="0">
                <a:latin typeface="Palatino" charset="0"/>
                <a:ea typeface="Palatino" charset="0"/>
                <a:cs typeface="Palatino" charset="0"/>
              </a:rPr>
              <a:t>CARACTERISTICAS DE UNA SEÑAL DIGITAL</a:t>
            </a:r>
          </a:p>
        </p:txBody>
      </p:sp>
      <p:sp>
        <p:nvSpPr>
          <p:cNvPr id="3" name="Marcador de contenido 2"/>
          <p:cNvSpPr>
            <a:spLocks noGrp="1"/>
          </p:cNvSpPr>
          <p:nvPr>
            <p:ph idx="1"/>
          </p:nvPr>
        </p:nvSpPr>
        <p:spPr/>
        <p:txBody>
          <a:bodyPr/>
          <a:lstStyle/>
          <a:p>
            <a:pPr algn="just"/>
            <a:r>
              <a:rPr lang="es-ES_tradnl" sz="3200" b="1" u="sng" dirty="0"/>
              <a:t>Elemento de señal frente a elemento de datos: </a:t>
            </a:r>
            <a:endParaRPr lang="es-ES_tradnl" sz="3200" b="1" u="sng" dirty="0" smtClean="0"/>
          </a:p>
          <a:p>
            <a:pPr algn="just"/>
            <a:r>
              <a:rPr lang="es-ES_tradnl" dirty="0" smtClean="0"/>
              <a:t> </a:t>
            </a:r>
            <a:r>
              <a:rPr lang="es-ES_tradnl" b="1" dirty="0"/>
              <a:t>Elemento de datos</a:t>
            </a:r>
            <a:r>
              <a:rPr lang="es-ES_tradnl" dirty="0"/>
              <a:t>: Es la unidad más pequeña que representa un elemento de información (</a:t>
            </a:r>
            <a:r>
              <a:rPr lang="es-ES_tradnl" i="1" dirty="0">
                <a:solidFill>
                  <a:srgbClr val="FF40FF"/>
                </a:solidFill>
              </a:rPr>
              <a:t>el bit</a:t>
            </a:r>
            <a:r>
              <a:rPr lang="es-ES_tradnl" dirty="0"/>
              <a:t>). </a:t>
            </a:r>
            <a:endParaRPr lang="es-ES_tradnl" dirty="0" smtClean="0"/>
          </a:p>
          <a:p>
            <a:pPr algn="just"/>
            <a:r>
              <a:rPr lang="es-ES_tradnl" b="1" dirty="0" smtClean="0"/>
              <a:t>Elemento </a:t>
            </a:r>
            <a:r>
              <a:rPr lang="es-ES_tradnl" b="1" dirty="0"/>
              <a:t>de señal:</a:t>
            </a:r>
            <a:r>
              <a:rPr lang="es-ES_tradnl" dirty="0"/>
              <a:t> Transporta elementos de datos. Es lo que se envía. </a:t>
            </a:r>
            <a:r>
              <a:rPr lang="es-ES_tradnl" i="1" dirty="0">
                <a:solidFill>
                  <a:srgbClr val="FF40FF"/>
                </a:solidFill>
              </a:rPr>
              <a:t>Son los portadores</a:t>
            </a:r>
            <a:r>
              <a:rPr lang="es-ES_tradnl" dirty="0"/>
              <a:t>. </a:t>
            </a:r>
            <a:endParaRPr lang="es-ES_tradnl" dirty="0" smtClean="0"/>
          </a:p>
          <a:p>
            <a:pPr algn="just"/>
            <a:r>
              <a:rPr lang="es-ES_tradnl" b="1" dirty="0" smtClean="0"/>
              <a:t>Tasa </a:t>
            </a:r>
            <a:r>
              <a:rPr lang="es-ES_tradnl" b="1" dirty="0"/>
              <a:t>‘r’: </a:t>
            </a:r>
            <a:r>
              <a:rPr lang="es-ES_tradnl" dirty="0"/>
              <a:t>Es el número de elementos de datos (número de bits), transportados por cada elemento de señal (</a:t>
            </a:r>
            <a:r>
              <a:rPr lang="es-ES_tradnl" i="1" dirty="0">
                <a:solidFill>
                  <a:srgbClr val="FF40FF"/>
                </a:solidFill>
              </a:rPr>
              <a:t>número de transiciones</a:t>
            </a:r>
            <a:r>
              <a:rPr lang="es-ES_tradnl" i="1" dirty="0"/>
              <a:t>).</a:t>
            </a:r>
          </a:p>
          <a:p>
            <a:pPr algn="just"/>
            <a:endParaRPr lang="es-ES_tradnl" dirty="0"/>
          </a:p>
        </p:txBody>
      </p:sp>
      <p:sp>
        <p:nvSpPr>
          <p:cNvPr id="4" name="Marcador de pie de página 3"/>
          <p:cNvSpPr>
            <a:spLocks noGrp="1"/>
          </p:cNvSpPr>
          <p:nvPr>
            <p:ph type="ftr" sz="quarter" idx="11"/>
          </p:nvPr>
        </p:nvSpPr>
        <p:spPr/>
        <p:txBody>
          <a:bodyPr/>
          <a:lstStyle/>
          <a:p>
            <a:r>
              <a:rPr lang="pt-BR" smtClean="0"/>
              <a:t>REDES 1-2020</a:t>
            </a:r>
            <a:endParaRPr lang="es-ES_tradnl"/>
          </a:p>
        </p:txBody>
      </p:sp>
    </p:spTree>
    <p:extLst>
      <p:ext uri="{BB962C8B-B14F-4D97-AF65-F5344CB8AC3E}">
        <p14:creationId xmlns:p14="http://schemas.microsoft.com/office/powerpoint/2010/main" val="2122287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9470721" cy="1325563"/>
          </a:xfrm>
        </p:spPr>
        <p:txBody>
          <a:bodyPr/>
          <a:lstStyle/>
          <a:p>
            <a:r>
              <a:rPr lang="es-ES_tradnl" dirty="0">
                <a:latin typeface="Palatino" charset="0"/>
                <a:ea typeface="Palatino" charset="0"/>
                <a:cs typeface="Palatino" charset="0"/>
              </a:rPr>
              <a:t>CARACTERISTICAS DE UNA SEÑAL DIGITAL</a:t>
            </a:r>
          </a:p>
        </p:txBody>
      </p:sp>
      <p:pic>
        <p:nvPicPr>
          <p:cNvPr id="4" name="Marcador de contenido 3" descr="/Users/carolinabrouchy/Desktop/elemento de señal y de datos.png"/>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701208" y="1690688"/>
            <a:ext cx="8059479" cy="4527232"/>
          </a:xfrm>
          <a:prstGeom prst="rect">
            <a:avLst/>
          </a:prstGeom>
          <a:noFill/>
          <a:ln>
            <a:noFill/>
          </a:ln>
        </p:spPr>
      </p:pic>
      <p:sp>
        <p:nvSpPr>
          <p:cNvPr id="3" name="Marcador de pie de página 2"/>
          <p:cNvSpPr>
            <a:spLocks noGrp="1"/>
          </p:cNvSpPr>
          <p:nvPr>
            <p:ph type="ftr" sz="quarter" idx="11"/>
          </p:nvPr>
        </p:nvSpPr>
        <p:spPr/>
        <p:txBody>
          <a:bodyPr/>
          <a:lstStyle/>
          <a:p>
            <a:r>
              <a:rPr lang="pt-BR" smtClean="0"/>
              <a:t>REDES 1-2020</a:t>
            </a:r>
            <a:endParaRPr lang="es-ES_tradnl"/>
          </a:p>
        </p:txBody>
      </p:sp>
      <p:pic>
        <p:nvPicPr>
          <p:cNvPr id="5" name="Imagen 4"/>
          <p:cNvPicPr>
            <a:picLocks noChangeAspect="1"/>
          </p:cNvPicPr>
          <p:nvPr/>
        </p:nvPicPr>
        <p:blipFill>
          <a:blip r:embed="rId3">
            <a:alphaModFix amt="85000"/>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Tree>
    <p:extLst>
      <p:ext uri="{BB962C8B-B14F-4D97-AF65-F5344CB8AC3E}">
        <p14:creationId xmlns:p14="http://schemas.microsoft.com/office/powerpoint/2010/main" val="860375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9608507" cy="1325563"/>
          </a:xfrm>
        </p:spPr>
        <p:txBody>
          <a:bodyPr/>
          <a:lstStyle/>
          <a:p>
            <a:r>
              <a:rPr lang="es-ES_tradnl" dirty="0">
                <a:latin typeface="Palatino" charset="0"/>
                <a:ea typeface="Palatino" charset="0"/>
                <a:cs typeface="Palatino" charset="0"/>
              </a:rPr>
              <a:t>CARACTERISTICAS DE UNA SEÑAL DIGITAL</a:t>
            </a:r>
          </a:p>
        </p:txBody>
      </p:sp>
      <p:sp>
        <p:nvSpPr>
          <p:cNvPr id="3" name="Marcador de contenido 2"/>
          <p:cNvSpPr>
            <a:spLocks noGrp="1"/>
          </p:cNvSpPr>
          <p:nvPr>
            <p:ph idx="1"/>
          </p:nvPr>
        </p:nvSpPr>
        <p:spPr/>
        <p:txBody>
          <a:bodyPr>
            <a:normAutofit lnSpcReduction="10000"/>
          </a:bodyPr>
          <a:lstStyle/>
          <a:p>
            <a:pPr algn="just"/>
            <a:r>
              <a:rPr lang="es-ES_tradnl" dirty="0" smtClean="0"/>
              <a:t>CAPACIDAD </a:t>
            </a:r>
            <a:r>
              <a:rPr lang="es-ES_tradnl" dirty="0"/>
              <a:t>DEL </a:t>
            </a:r>
            <a:r>
              <a:rPr lang="es-ES_tradnl" dirty="0" smtClean="0"/>
              <a:t>CANAL: </a:t>
            </a:r>
            <a:r>
              <a:rPr lang="es-ES_tradnl" dirty="0"/>
              <a:t>ES LA VELOCIDAD A LA QUE SE PUEDEN TRANSMITIR LOS DATOS. </a:t>
            </a:r>
            <a:endParaRPr lang="es-ES_tradnl" dirty="0" smtClean="0"/>
          </a:p>
          <a:p>
            <a:pPr algn="just"/>
            <a:r>
              <a:rPr lang="es-ES_tradnl" dirty="0" smtClean="0"/>
              <a:t> </a:t>
            </a:r>
            <a:r>
              <a:rPr lang="es-ES_tradnl" dirty="0"/>
              <a:t>LOS CONCEPTOS RELACIONADOS CON LA CAPACIDAD SON: </a:t>
            </a:r>
            <a:endParaRPr lang="es-ES_tradnl" dirty="0" smtClean="0"/>
          </a:p>
          <a:p>
            <a:pPr lvl="1" algn="just"/>
            <a:r>
              <a:rPr lang="es-ES_tradnl" dirty="0" smtClean="0">
                <a:solidFill>
                  <a:srgbClr val="0070C0"/>
                </a:solidFill>
              </a:rPr>
              <a:t>VELOCIDAD </a:t>
            </a:r>
            <a:r>
              <a:rPr lang="es-ES_tradnl" dirty="0">
                <a:solidFill>
                  <a:srgbClr val="0070C0"/>
                </a:solidFill>
              </a:rPr>
              <a:t>DE LOS DATOS</a:t>
            </a:r>
            <a:r>
              <a:rPr lang="es-ES_tradnl" dirty="0"/>
              <a:t>: ES LA VELOCIDAD EXPRESADA EN BITS/SEG (BPS), A LA QUE SE PUEDEN TRANSMITIR LOS DATOS. </a:t>
            </a:r>
            <a:endParaRPr lang="es-ES_tradnl" dirty="0" smtClean="0"/>
          </a:p>
          <a:p>
            <a:pPr lvl="1" algn="just"/>
            <a:r>
              <a:rPr lang="es-ES_tradnl" dirty="0">
                <a:solidFill>
                  <a:srgbClr val="0070C0"/>
                </a:solidFill>
              </a:rPr>
              <a:t>A</a:t>
            </a:r>
            <a:r>
              <a:rPr lang="es-ES_tradnl" dirty="0" smtClean="0">
                <a:solidFill>
                  <a:srgbClr val="0070C0"/>
                </a:solidFill>
              </a:rPr>
              <a:t>NCHO </a:t>
            </a:r>
            <a:r>
              <a:rPr lang="es-ES_tradnl" dirty="0">
                <a:solidFill>
                  <a:srgbClr val="0070C0"/>
                </a:solidFill>
              </a:rPr>
              <a:t>DE BANDA</a:t>
            </a:r>
            <a:r>
              <a:rPr lang="es-ES_tradnl" dirty="0"/>
              <a:t>: ES EL ANCHO DE BANDA DE LA SEÑAL TRANSMITIDA QUE ESTARÁ LIMITADO POR EL TRANSMISOR Y POR LA NATURALEZA DEL MEDIO DE TRANSMISIÓN; SE MIDE EN CICLOS/SEG (HZ). </a:t>
            </a:r>
            <a:endParaRPr lang="es-ES_tradnl" dirty="0" smtClean="0"/>
          </a:p>
          <a:p>
            <a:pPr lvl="1" algn="just"/>
            <a:r>
              <a:rPr lang="es-ES_tradnl" dirty="0" smtClean="0">
                <a:solidFill>
                  <a:srgbClr val="0070C0"/>
                </a:solidFill>
              </a:rPr>
              <a:t>RUIDO</a:t>
            </a:r>
            <a:r>
              <a:rPr lang="es-ES_tradnl" dirty="0">
                <a:solidFill>
                  <a:srgbClr val="0070C0"/>
                </a:solidFill>
              </a:rPr>
              <a:t>:</a:t>
            </a:r>
            <a:r>
              <a:rPr lang="es-ES_tradnl" dirty="0"/>
              <a:t> NIVEL MEDIO DEL RUIDO A TRAVÉS DEL CAMINO DE TRANSMISIÓN. </a:t>
            </a:r>
            <a:endParaRPr lang="es-ES_tradnl" dirty="0" smtClean="0"/>
          </a:p>
          <a:p>
            <a:pPr lvl="1" algn="just"/>
            <a:r>
              <a:rPr lang="es-ES_tradnl" dirty="0">
                <a:solidFill>
                  <a:srgbClr val="0070C0"/>
                </a:solidFill>
              </a:rPr>
              <a:t>T</a:t>
            </a:r>
            <a:r>
              <a:rPr lang="es-ES_tradnl" dirty="0" smtClean="0">
                <a:solidFill>
                  <a:srgbClr val="0070C0"/>
                </a:solidFill>
              </a:rPr>
              <a:t>ASA </a:t>
            </a:r>
            <a:r>
              <a:rPr lang="es-ES_tradnl" dirty="0">
                <a:solidFill>
                  <a:srgbClr val="0070C0"/>
                </a:solidFill>
              </a:rPr>
              <a:t>DE ERRORES</a:t>
            </a:r>
            <a:r>
              <a:rPr lang="es-ES_tradnl" dirty="0"/>
              <a:t>: ES LA RAZÓN A LA QUE OCURREN LOS ERRORES, CONSIDERÁNDOSE UN ERROR CUANDO SE RECIBE UN 1 HABIÉNDOSE TRANSMITIDO UN 0 O VICEVERSA.</a:t>
            </a:r>
            <a:endParaRPr lang="es-ES_tradnl" b="1" dirty="0"/>
          </a:p>
          <a:p>
            <a:pPr algn="just"/>
            <a:endParaRPr lang="es-ES_tradnl" dirty="0"/>
          </a:p>
        </p:txBody>
      </p:sp>
      <p:sp>
        <p:nvSpPr>
          <p:cNvPr id="4" name="Marcador de pie de página 3"/>
          <p:cNvSpPr>
            <a:spLocks noGrp="1"/>
          </p:cNvSpPr>
          <p:nvPr>
            <p:ph type="ftr" sz="quarter" idx="11"/>
          </p:nvPr>
        </p:nvSpPr>
        <p:spPr/>
        <p:txBody>
          <a:bodyPr/>
          <a:lstStyle/>
          <a:p>
            <a:r>
              <a:rPr lang="pt-BR" smtClean="0"/>
              <a:t>REDES 1-2020</a:t>
            </a:r>
            <a:endParaRPr lang="es-ES_tradnl"/>
          </a:p>
        </p:txBody>
      </p:sp>
      <p:pic>
        <p:nvPicPr>
          <p:cNvPr id="5" name="Imagen 4"/>
          <p:cNvPicPr>
            <a:picLocks noChangeAspect="1"/>
          </p:cNvPicPr>
          <p:nvPr/>
        </p:nvPicPr>
        <p:blipFill>
          <a:blip r:embed="rId3">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Tree>
    <p:extLst>
      <p:ext uri="{BB962C8B-B14F-4D97-AF65-F5344CB8AC3E}">
        <p14:creationId xmlns:p14="http://schemas.microsoft.com/office/powerpoint/2010/main" val="1291670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9357986" cy="1325563"/>
          </a:xfrm>
        </p:spPr>
        <p:txBody>
          <a:bodyPr/>
          <a:lstStyle/>
          <a:p>
            <a:r>
              <a:rPr lang="es-ES_tradnl">
                <a:latin typeface="Palatino" charset="0"/>
                <a:ea typeface="Palatino" charset="0"/>
                <a:cs typeface="Palatino" charset="0"/>
              </a:rPr>
              <a:t>CARACTERISTICAS DE UNA SEÑAL DIGITAL</a:t>
            </a:r>
            <a:endParaRPr lang="es-ES_tradnl" dirty="0"/>
          </a:p>
        </p:txBody>
      </p:sp>
      <p:sp>
        <p:nvSpPr>
          <p:cNvPr id="3" name="Marcador de contenido 2"/>
          <p:cNvSpPr>
            <a:spLocks noGrp="1"/>
          </p:cNvSpPr>
          <p:nvPr>
            <p:ph idx="1"/>
          </p:nvPr>
        </p:nvSpPr>
        <p:spPr/>
        <p:txBody>
          <a:bodyPr>
            <a:normAutofit/>
          </a:bodyPr>
          <a:lstStyle/>
          <a:p>
            <a:pPr algn="just"/>
            <a:r>
              <a:rPr lang="es-ES_tradnl" b="1" dirty="0" smtClean="0">
                <a:solidFill>
                  <a:srgbClr val="0070C0"/>
                </a:solidFill>
              </a:rPr>
              <a:t>AUTOSINCRONIZACIÓN:</a:t>
            </a:r>
            <a:r>
              <a:rPr lang="es-ES_tradnl" dirty="0" smtClean="0"/>
              <a:t> LOS INTERVALOS DE BITS DEL RECEPTOR DEBEN CORRESPONDER EXACTAMENTE CON LOS DEL TRANSMISOR. SI EL RELOJ DE RECEPTOR ES MÁS RÁPIDO O MÁS LENTO, LOS INTERVALOS NO COINCIDIRÁN Y EL RECEPTOR PODRÍA MALINTERPRETAR LAS SEÑALES. </a:t>
            </a:r>
            <a:endParaRPr lang="es-ES_tradnl" dirty="0"/>
          </a:p>
        </p:txBody>
      </p:sp>
      <p:sp>
        <p:nvSpPr>
          <p:cNvPr id="4" name="Marcador de pie de página 3"/>
          <p:cNvSpPr>
            <a:spLocks noGrp="1"/>
          </p:cNvSpPr>
          <p:nvPr>
            <p:ph type="ftr" sz="quarter" idx="11"/>
          </p:nvPr>
        </p:nvSpPr>
        <p:spPr/>
        <p:txBody>
          <a:bodyPr/>
          <a:lstStyle/>
          <a:p>
            <a:r>
              <a:rPr lang="pt-BR" smtClean="0"/>
              <a:t>REDES 1-2020</a:t>
            </a:r>
            <a:endParaRPr lang="es-ES_tradnl"/>
          </a:p>
        </p:txBody>
      </p:sp>
      <p:pic>
        <p:nvPicPr>
          <p:cNvPr id="5" name="Imagen 4"/>
          <p:cNvPicPr>
            <a:picLocks noChangeAspect="1"/>
          </p:cNvPicPr>
          <p:nvPr/>
        </p:nvPicPr>
        <p:blipFill>
          <a:blip r:embed="rId3">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Tree>
    <p:extLst>
      <p:ext uri="{BB962C8B-B14F-4D97-AF65-F5344CB8AC3E}">
        <p14:creationId xmlns:p14="http://schemas.microsoft.com/office/powerpoint/2010/main" val="597020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
        <p:nvSpPr>
          <p:cNvPr id="2" name="Título 1"/>
          <p:cNvSpPr>
            <a:spLocks noGrp="1"/>
          </p:cNvSpPr>
          <p:nvPr>
            <p:ph type="title"/>
          </p:nvPr>
        </p:nvSpPr>
        <p:spPr>
          <a:xfrm>
            <a:off x="838200" y="365125"/>
            <a:ext cx="9483247" cy="1325563"/>
          </a:xfrm>
        </p:spPr>
        <p:txBody>
          <a:bodyPr/>
          <a:lstStyle/>
          <a:p>
            <a:r>
              <a:rPr lang="es-ES_tradnl" dirty="0">
                <a:latin typeface="Palatino" charset="0"/>
                <a:ea typeface="Palatino" charset="0"/>
                <a:cs typeface="Palatino" charset="0"/>
              </a:rPr>
              <a:t>CARACTERISTICAS DE UNA SEÑAL </a:t>
            </a:r>
            <a:r>
              <a:rPr lang="es-ES_tradnl" dirty="0" smtClean="0">
                <a:latin typeface="Palatino" charset="0"/>
                <a:ea typeface="Palatino" charset="0"/>
                <a:cs typeface="Palatino" charset="0"/>
              </a:rPr>
              <a:t>DIGITAL</a:t>
            </a:r>
            <a:endParaRPr lang="es-ES_tradnl" dirty="0">
              <a:latin typeface="Palatino" charset="0"/>
              <a:ea typeface="Palatino" charset="0"/>
              <a:cs typeface="Palatino" charset="0"/>
            </a:endParaRPr>
          </a:p>
        </p:txBody>
      </p:sp>
      <p:sp>
        <p:nvSpPr>
          <p:cNvPr id="3" name="Marcador de contenido 2"/>
          <p:cNvSpPr>
            <a:spLocks noGrp="1"/>
          </p:cNvSpPr>
          <p:nvPr>
            <p:ph idx="1"/>
          </p:nvPr>
        </p:nvSpPr>
        <p:spPr/>
        <p:txBody>
          <a:bodyPr/>
          <a:lstStyle/>
          <a:p>
            <a:endParaRPr lang="es-ES_tradnl" dirty="0"/>
          </a:p>
        </p:txBody>
      </p:sp>
      <p:pic>
        <p:nvPicPr>
          <p:cNvPr id="4" name="Imagen 3" descr="/Users/carolinabrouchy/Desktop/efecto falta de sncronizacion.png"/>
          <p:cNvPicPr/>
          <p:nvPr/>
        </p:nvPicPr>
        <p:blipFill>
          <a:blip r:embed="rId3">
            <a:extLst>
              <a:ext uri="{28A0092B-C50C-407E-A947-70E740481C1C}">
                <a14:useLocalDpi xmlns:a14="http://schemas.microsoft.com/office/drawing/2010/main"/>
              </a:ext>
            </a:extLst>
          </a:blip>
          <a:srcRect/>
          <a:stretch>
            <a:fillRect/>
          </a:stretch>
        </p:blipFill>
        <p:spPr bwMode="auto">
          <a:xfrm>
            <a:off x="2693506" y="1970667"/>
            <a:ext cx="6344326" cy="4061253"/>
          </a:xfrm>
          <a:prstGeom prst="rect">
            <a:avLst/>
          </a:prstGeom>
          <a:noFill/>
          <a:ln>
            <a:noFill/>
          </a:ln>
        </p:spPr>
      </p:pic>
      <p:sp>
        <p:nvSpPr>
          <p:cNvPr id="5" name="Marcador de pie de página 4"/>
          <p:cNvSpPr>
            <a:spLocks noGrp="1"/>
          </p:cNvSpPr>
          <p:nvPr>
            <p:ph type="ftr" sz="quarter" idx="11"/>
          </p:nvPr>
        </p:nvSpPr>
        <p:spPr/>
        <p:txBody>
          <a:bodyPr/>
          <a:lstStyle/>
          <a:p>
            <a:r>
              <a:rPr lang="pt-BR" smtClean="0"/>
              <a:t>REDES 1-2020</a:t>
            </a:r>
            <a:endParaRPr lang="es-ES_tradnl"/>
          </a:p>
        </p:txBody>
      </p:sp>
    </p:spTree>
    <p:extLst>
      <p:ext uri="{BB962C8B-B14F-4D97-AF65-F5344CB8AC3E}">
        <p14:creationId xmlns:p14="http://schemas.microsoft.com/office/powerpoint/2010/main" val="1236257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latin typeface="Palatino" charset="0"/>
                <a:ea typeface="Palatino" charset="0"/>
                <a:cs typeface="Palatino" charset="0"/>
              </a:rPr>
              <a:t>ESQUEMAS DE CODIFICACION</a:t>
            </a:r>
            <a:endParaRPr lang="es-ES_tradnl" dirty="0">
              <a:latin typeface="Palatino" charset="0"/>
              <a:ea typeface="Palatino" charset="0"/>
              <a:cs typeface="Palatino" charset="0"/>
            </a:endParaRPr>
          </a:p>
        </p:txBody>
      </p:sp>
      <p:sp>
        <p:nvSpPr>
          <p:cNvPr id="3" name="Marcador de contenido 2"/>
          <p:cNvSpPr>
            <a:spLocks noGrp="1"/>
          </p:cNvSpPr>
          <p:nvPr>
            <p:ph idx="1"/>
          </p:nvPr>
        </p:nvSpPr>
        <p:spPr/>
        <p:txBody>
          <a:bodyPr>
            <a:normAutofit fontScale="92500" lnSpcReduction="10000"/>
          </a:bodyPr>
          <a:lstStyle/>
          <a:p>
            <a:pPr algn="just"/>
            <a:r>
              <a:rPr lang="es-ES_tradnl" b="1" dirty="0"/>
              <a:t>NRZ (No </a:t>
            </a:r>
            <a:r>
              <a:rPr lang="es-ES_tradnl" b="1" dirty="0" err="1"/>
              <a:t>Return</a:t>
            </a:r>
            <a:r>
              <a:rPr lang="es-ES_tradnl" b="1" dirty="0"/>
              <a:t> to Zero):</a:t>
            </a:r>
            <a:r>
              <a:rPr lang="es-ES_tradnl" dirty="0"/>
              <a:t> Es el método que empleamos para representar la evolución de una señal digital en un cronograma. Cada nivel lógico 0 y 1 toma un valor distinto de </a:t>
            </a:r>
            <a:r>
              <a:rPr lang="es-ES_tradnl" dirty="0" smtClean="0"/>
              <a:t>tensión.</a:t>
            </a:r>
          </a:p>
          <a:p>
            <a:pPr lvl="1" algn="just"/>
            <a:r>
              <a:rPr lang="es-ES_tradnl" b="1" dirty="0" smtClean="0">
                <a:solidFill>
                  <a:srgbClr val="0070C0"/>
                </a:solidFill>
              </a:rPr>
              <a:t>Ventajas</a:t>
            </a:r>
            <a:r>
              <a:rPr lang="es-ES_tradnl" b="1" dirty="0"/>
              <a:t>:</a:t>
            </a:r>
            <a:r>
              <a:rPr lang="es-ES_tradnl" dirty="0"/>
              <a:t> sencillez, fácil de implementar, uso eficaz del ancho de banda. </a:t>
            </a:r>
            <a:endParaRPr lang="es-ES_tradnl" dirty="0" smtClean="0"/>
          </a:p>
          <a:p>
            <a:pPr lvl="1" algn="just"/>
            <a:r>
              <a:rPr lang="es-ES_tradnl" b="1" dirty="0" smtClean="0">
                <a:solidFill>
                  <a:srgbClr val="0070C0"/>
                </a:solidFill>
              </a:rPr>
              <a:t>Desventajas</a:t>
            </a:r>
            <a:r>
              <a:rPr lang="es-ES_tradnl" b="1" dirty="0"/>
              <a:t>:</a:t>
            </a:r>
            <a:r>
              <a:rPr lang="es-ES_tradnl" dirty="0"/>
              <a:t> presencia de componente en continua, ausencia de capacidad de sincronización</a:t>
            </a:r>
            <a:r>
              <a:rPr lang="es-ES_tradnl" dirty="0" smtClean="0"/>
              <a:t>.</a:t>
            </a:r>
            <a:r>
              <a:rPr lang="es-ES_tradnl" b="1" dirty="0"/>
              <a:t> </a:t>
            </a:r>
            <a:endParaRPr lang="es-ES_tradnl" dirty="0" smtClean="0"/>
          </a:p>
          <a:p>
            <a:pPr algn="just"/>
            <a:r>
              <a:rPr lang="es-ES_tradnl" b="1" dirty="0" smtClean="0"/>
              <a:t>NRZI </a:t>
            </a:r>
            <a:r>
              <a:rPr lang="es-ES_tradnl" b="1" dirty="0"/>
              <a:t>(No </a:t>
            </a:r>
            <a:r>
              <a:rPr lang="es-ES_tradnl" b="1" dirty="0" err="1"/>
              <a:t>Return</a:t>
            </a:r>
            <a:r>
              <a:rPr lang="es-ES_tradnl" b="1" dirty="0"/>
              <a:t> to Zero </a:t>
            </a:r>
            <a:r>
              <a:rPr lang="es-ES_tradnl" b="1" dirty="0" err="1"/>
              <a:t>Inverted</a:t>
            </a:r>
            <a:r>
              <a:rPr lang="es-ES_tradnl" b="1" dirty="0"/>
              <a:t>):</a:t>
            </a:r>
            <a:r>
              <a:rPr lang="es-ES_tradnl" dirty="0"/>
              <a:t> La señal no cambia si se transmite un </a:t>
            </a:r>
            <a:r>
              <a:rPr lang="es-ES_tradnl" dirty="0" smtClean="0"/>
              <a:t>cero, </a:t>
            </a:r>
            <a:r>
              <a:rPr lang="es-ES_tradnl" dirty="0"/>
              <a:t>y se invierte si se transmite un </a:t>
            </a:r>
            <a:r>
              <a:rPr lang="es-ES_tradnl" dirty="0" smtClean="0"/>
              <a:t>uno</a:t>
            </a:r>
            <a:r>
              <a:rPr lang="es-ES_tradnl" dirty="0" smtClean="0"/>
              <a:t>.</a:t>
            </a:r>
          </a:p>
          <a:p>
            <a:pPr lvl="1" algn="just"/>
            <a:r>
              <a:rPr lang="es-ES_tradnl" dirty="0" smtClean="0"/>
              <a:t> </a:t>
            </a:r>
            <a:r>
              <a:rPr lang="es-ES_tradnl" b="1" dirty="0" smtClean="0">
                <a:solidFill>
                  <a:srgbClr val="0070C0"/>
                </a:solidFill>
              </a:rPr>
              <a:t>Ventajas</a:t>
            </a:r>
            <a:r>
              <a:rPr lang="es-ES_tradnl" b="1" dirty="0"/>
              <a:t>:</a:t>
            </a:r>
            <a:r>
              <a:rPr lang="es-ES_tradnl" dirty="0"/>
              <a:t> no hay problemas de sincronización con cadenas de 1 (aunque sí con cadenas de 0), no hay componente en continua, ancho de banda menor que en NRZ, la alternancia de pulsos permite la detección de errores</a:t>
            </a:r>
            <a:r>
              <a:rPr lang="es-ES_tradnl" dirty="0" smtClean="0"/>
              <a:t>.</a:t>
            </a:r>
          </a:p>
          <a:p>
            <a:pPr lvl="1" algn="just"/>
            <a:r>
              <a:rPr lang="es-ES_tradnl" dirty="0"/>
              <a:t> </a:t>
            </a:r>
            <a:r>
              <a:rPr lang="es-ES_tradnl" b="1" dirty="0">
                <a:solidFill>
                  <a:srgbClr val="0070C0"/>
                </a:solidFill>
              </a:rPr>
              <a:t>Desventajas</a:t>
            </a:r>
            <a:r>
              <a:rPr lang="es-ES_tradnl" b="1" dirty="0"/>
              <a:t>:</a:t>
            </a:r>
            <a:r>
              <a:rPr lang="es-ES_tradnl" dirty="0"/>
              <a:t> hay aún problemas de </a:t>
            </a:r>
            <a:r>
              <a:rPr lang="es-ES_tradnl" dirty="0" smtClean="0"/>
              <a:t>sincronización.</a:t>
            </a:r>
            <a:endParaRPr lang="es-ES_tradnl" dirty="0"/>
          </a:p>
          <a:p>
            <a:pPr algn="just"/>
            <a:endParaRPr lang="es-ES_tradnl" dirty="0"/>
          </a:p>
          <a:p>
            <a:endParaRPr lang="es-ES_tradnl" dirty="0" smtClean="0"/>
          </a:p>
          <a:p>
            <a:endParaRPr lang="es-ES_tradnl" dirty="0"/>
          </a:p>
        </p:txBody>
      </p:sp>
      <p:sp>
        <p:nvSpPr>
          <p:cNvPr id="4" name="Marcador de pie de página 3"/>
          <p:cNvSpPr>
            <a:spLocks noGrp="1"/>
          </p:cNvSpPr>
          <p:nvPr>
            <p:ph type="ftr" sz="quarter" idx="11"/>
          </p:nvPr>
        </p:nvSpPr>
        <p:spPr/>
        <p:txBody>
          <a:bodyPr/>
          <a:lstStyle/>
          <a:p>
            <a:r>
              <a:rPr lang="pt-BR" smtClean="0"/>
              <a:t>REDES 1-2020</a:t>
            </a:r>
            <a:endParaRPr lang="es-ES_tradnl"/>
          </a:p>
        </p:txBody>
      </p:sp>
      <p:pic>
        <p:nvPicPr>
          <p:cNvPr id="5" name="Imagen 4"/>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10083143" y="130946"/>
            <a:ext cx="2022993" cy="1515292"/>
          </a:xfrm>
          <a:prstGeom prst="rect">
            <a:avLst/>
          </a:prstGeom>
          <a:noFill/>
          <a:ln>
            <a:noFill/>
          </a:ln>
        </p:spPr>
      </p:pic>
    </p:spTree>
    <p:extLst>
      <p:ext uri="{BB962C8B-B14F-4D97-AF65-F5344CB8AC3E}">
        <p14:creationId xmlns:p14="http://schemas.microsoft.com/office/powerpoint/2010/main" val="1663816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1725</TotalTime>
  <Words>933</Words>
  <Application>Microsoft Macintosh PowerPoint</Application>
  <PresentationFormat>Panorámica</PresentationFormat>
  <Paragraphs>99</Paragraphs>
  <Slides>22</Slides>
  <Notes>5</Notes>
  <HiddenSlides>2</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Calibri</vt:lpstr>
      <vt:lpstr>Calibri Light</vt:lpstr>
      <vt:lpstr>Palatino</vt:lpstr>
      <vt:lpstr>Arial</vt:lpstr>
      <vt:lpstr>Tema de Office</vt:lpstr>
      <vt:lpstr>LA TRANSMISIÓN ANALÓGICA Y DIGITAL </vt:lpstr>
      <vt:lpstr>LA TRANSMISIÓN ANALÓGICA Y DIGITAL</vt:lpstr>
      <vt:lpstr>INFORMACIÓN DIGITAL Y TRANSMISIÓN DE SEÑAL DIGITAL </vt:lpstr>
      <vt:lpstr>CARACTERISTICAS DE UNA SEÑAL DIGITAL</vt:lpstr>
      <vt:lpstr>CARACTERISTICAS DE UNA SEÑAL DIGITAL</vt:lpstr>
      <vt:lpstr>CARACTERISTICAS DE UNA SEÑAL DIGITAL</vt:lpstr>
      <vt:lpstr>CARACTERISTICAS DE UNA SEÑAL DIGITAL</vt:lpstr>
      <vt:lpstr>CARACTERISTICAS DE UNA SEÑAL DIGITAL</vt:lpstr>
      <vt:lpstr>ESQUEMAS DE CODIFICACION</vt:lpstr>
      <vt:lpstr>ESQUEMAS DE CODIFICACION</vt:lpstr>
      <vt:lpstr>ESQUEMAS DE CODIFICACION</vt:lpstr>
      <vt:lpstr>ESQUEMAS DE CODIFICACION</vt:lpstr>
      <vt:lpstr>INFORMACIÓN DIGITAL Y TRANSMISIÓN DE SEÑAL ANALÓGICA </vt:lpstr>
      <vt:lpstr>INFORMACIÓN DIGITAL Y TRANSMISIÓN DE SEÑAL ANALÓGICA </vt:lpstr>
      <vt:lpstr>INFORMACIÓN DIGITAL Y TRANSMISIÓN DE SEÑAL ANALÓGICA </vt:lpstr>
      <vt:lpstr>INFORMACIÓN DIGITAL Y TRANSMISIÓN DE SEÑAL ANALÓGICA </vt:lpstr>
      <vt:lpstr>INFORMACIÓN DIGITAL Y TRANSMISIÓN DE SEÑAL ANALÓGICA </vt:lpstr>
      <vt:lpstr>INFORMACIÓN DIGITAL Y TRANSMISIÓN DE SEÑAL ANALÓGICA </vt:lpstr>
      <vt:lpstr>INFORMACIÓN DIGITAL Y TRANSMISIÓN DE SEÑAL ANALÓGICA </vt:lpstr>
      <vt:lpstr>CONTROL DE ACCESO AL MEDIO </vt:lpstr>
      <vt:lpstr>Presentación de PowerPoint</vt:lpstr>
      <vt:lpstr>Presentación de PowerPoint</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TRANSMISIÓN ANALÓGICA Y DIGITAL </dc:title>
  <dc:creator>Usuario de Microsoft Office</dc:creator>
  <cp:lastModifiedBy>Usuario de Microsoft Office</cp:lastModifiedBy>
  <cp:revision>34</cp:revision>
  <dcterms:created xsi:type="dcterms:W3CDTF">2020-04-07T12:52:12Z</dcterms:created>
  <dcterms:modified xsi:type="dcterms:W3CDTF">2020-04-08T17:52:14Z</dcterms:modified>
</cp:coreProperties>
</file>