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4"/>
  </p:notesMasterIdLst>
  <p:sldIdLst>
    <p:sldId id="256" r:id="rId2"/>
    <p:sldId id="384" r:id="rId3"/>
    <p:sldId id="428" r:id="rId4"/>
    <p:sldId id="429" r:id="rId5"/>
    <p:sldId id="431" r:id="rId6"/>
    <p:sldId id="432" r:id="rId7"/>
    <p:sldId id="433" r:id="rId8"/>
    <p:sldId id="434" r:id="rId9"/>
    <p:sldId id="469" r:id="rId10"/>
    <p:sldId id="435" r:id="rId11"/>
    <p:sldId id="438" r:id="rId12"/>
    <p:sldId id="439" r:id="rId13"/>
    <p:sldId id="436" r:id="rId14"/>
    <p:sldId id="456" r:id="rId15"/>
    <p:sldId id="457" r:id="rId16"/>
    <p:sldId id="462" r:id="rId17"/>
    <p:sldId id="463" r:id="rId18"/>
    <p:sldId id="437" r:id="rId19"/>
    <p:sldId id="440" r:id="rId20"/>
    <p:sldId id="464" r:id="rId21"/>
    <p:sldId id="441" r:id="rId22"/>
    <p:sldId id="442" r:id="rId23"/>
    <p:sldId id="443" r:id="rId24"/>
    <p:sldId id="444" r:id="rId25"/>
    <p:sldId id="445" r:id="rId26"/>
    <p:sldId id="446" r:id="rId27"/>
    <p:sldId id="458" r:id="rId28"/>
    <p:sldId id="459" r:id="rId29"/>
    <p:sldId id="466" r:id="rId30"/>
    <p:sldId id="460" r:id="rId31"/>
    <p:sldId id="461" r:id="rId32"/>
    <p:sldId id="465" r:id="rId33"/>
    <p:sldId id="430" r:id="rId34"/>
    <p:sldId id="427" r:id="rId35"/>
    <p:sldId id="404" r:id="rId36"/>
    <p:sldId id="420" r:id="rId37"/>
    <p:sldId id="447" r:id="rId38"/>
    <p:sldId id="448" r:id="rId39"/>
    <p:sldId id="449" r:id="rId40"/>
    <p:sldId id="450" r:id="rId41"/>
    <p:sldId id="467" r:id="rId42"/>
    <p:sldId id="45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D6"/>
    <a:srgbClr val="A697DD"/>
    <a:srgbClr val="9BC9D9"/>
    <a:srgbClr val="BCBCBC"/>
    <a:srgbClr val="E9D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A752-F248-49FE-B7BC-8226508461D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724C-E03E-46DC-BFF0-BA3FD51257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B4-575D-4180-BB12-07E24E114C8C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FCC-C34E-4300-808B-DFBB0BE997AE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F31-009A-4150-826C-B1C720B21037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F85-F439-4DD5-B926-CBBCA4EE06EF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EE9-214B-40E4-8C63-A1D8141A3848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3E1-B50C-4106-8524-46033B6C04A8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7B5D-5103-4408-A6C2-F087649F607F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265-D2FE-4653-A48F-FA940DB569B9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A24C-50FD-4210-9AFC-325693131E5C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65A-A65B-41D9-BE6D-F775832419DA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BFD-2BF2-432B-A649-A68574F34025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513-282F-46C9-81FC-256EF73FD558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88D-BA7F-4E69-BC57-78DACD27CD4B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D422-CE50-44CA-9C13-0B2DB60E6F25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DD4A-6129-4126-B70E-C5859200F867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B4AE-A3EA-49A4-BA6D-534A65A4F282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C7A7-0BE3-4A85-95DA-86695B56AD29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6126" y="5360950"/>
            <a:ext cx="8915399" cy="699802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1" dirty="0" smtClean="0"/>
              <a:t>PROCESAMIENTO DE MINERALES II</a:t>
            </a:r>
            <a:endParaRPr lang="en-US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632" y="303658"/>
            <a:ext cx="9935285" cy="1878836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TÉCNICO UNIVERSITARIO EN PROCESAMIENTO DE MINERALES</a:t>
            </a:r>
          </a:p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INGENIERÍA DE MINAS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52" y="142875"/>
            <a:ext cx="1646859" cy="17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956039" y="5934531"/>
            <a:ext cx="5937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TEMA: CONCENTRACIÓN MAGNETICA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51" y="1435261"/>
            <a:ext cx="6338432" cy="393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2" name="1 Rectángulo"/>
          <p:cNvSpPr/>
          <p:nvPr/>
        </p:nvSpPr>
        <p:spPr>
          <a:xfrm>
            <a:off x="815317" y="2140971"/>
            <a:ext cx="5230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15316" y="1916163"/>
            <a:ext cx="5157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a) Separador de Tambor Tipo CONCURRENTE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5316" y="10335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94" y="1171462"/>
            <a:ext cx="4496456" cy="222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52771" y="232968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El </a:t>
            </a:r>
            <a:r>
              <a:rPr lang="es-AR" dirty="0"/>
              <a:t>tambor magnético gira en la misma dirección que posee la pulpa entrante a la </a:t>
            </a:r>
            <a:r>
              <a:rPr lang="es-AR" dirty="0" smtClean="0"/>
              <a:t>batea </a:t>
            </a:r>
            <a:r>
              <a:rPr lang="es-AR" dirty="0"/>
              <a:t>y pasa a través de una abertura donde se comprime y desagua antes de dejar el </a:t>
            </a:r>
            <a:r>
              <a:rPr lang="es-AR" dirty="0" smtClean="0"/>
              <a:t>separador.</a:t>
            </a:r>
          </a:p>
          <a:p>
            <a:endParaRPr lang="es-AR" dirty="0" smtClean="0"/>
          </a:p>
          <a:p>
            <a:r>
              <a:rPr lang="es-AR" dirty="0" smtClean="0"/>
              <a:t>Se usa para </a:t>
            </a:r>
            <a:r>
              <a:rPr lang="es-AR" dirty="0"/>
              <a:t>producir un concentrado magnético de alta ley a partir de materiales relativamente gruesos </a:t>
            </a:r>
            <a:r>
              <a:rPr lang="es-AR" dirty="0" smtClean="0"/>
              <a:t>(5 </a:t>
            </a:r>
            <a:r>
              <a:rPr lang="es-AR" dirty="0"/>
              <a:t>mm</a:t>
            </a:r>
            <a:r>
              <a:rPr lang="es-AR" dirty="0" smtClean="0"/>
              <a:t>).</a:t>
            </a:r>
          </a:p>
          <a:p>
            <a:endParaRPr lang="es-AR" dirty="0" smtClean="0"/>
          </a:p>
          <a:p>
            <a:r>
              <a:rPr lang="es-AR" dirty="0" smtClean="0"/>
              <a:t>La </a:t>
            </a:r>
            <a:r>
              <a:rPr lang="es-AR" dirty="0"/>
              <a:t>intensidad de campo magnético utilizada en este tipo de diseño es del orden de 700 G. </a:t>
            </a:r>
            <a:r>
              <a:rPr lang="es-AR" b="1" dirty="0">
                <a:solidFill>
                  <a:srgbClr val="FF0000"/>
                </a:solidFill>
              </a:rPr>
              <a:t>Se usa ampliamente en los sistemas de recuperación de medios </a:t>
            </a:r>
            <a:r>
              <a:rPr lang="es-AR" b="1" dirty="0" smtClean="0">
                <a:solidFill>
                  <a:srgbClr val="FF0000"/>
                </a:solidFill>
              </a:rPr>
              <a:t>densos.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6" y="3584795"/>
            <a:ext cx="4949824" cy="31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9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556009" y="10335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0474" y="1699145"/>
            <a:ext cx="5157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a) Separador de Tambor Tipo CONCURRENTE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36" y="1679896"/>
            <a:ext cx="6747441" cy="50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3" y="2812489"/>
            <a:ext cx="4821808" cy="21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Arco"/>
          <p:cNvSpPr/>
          <p:nvPr/>
        </p:nvSpPr>
        <p:spPr>
          <a:xfrm>
            <a:off x="7779231" y="5020277"/>
            <a:ext cx="1169314" cy="914401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168322" y="5154311"/>
            <a:ext cx="4951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Se introduce agua en la máquina para proporcionar una corriente que mantiene la pulpa en suspensión</a:t>
            </a:r>
          </a:p>
        </p:txBody>
      </p:sp>
    </p:spTree>
    <p:extLst>
      <p:ext uri="{BB962C8B-B14F-4D97-AF65-F5344CB8AC3E}">
        <p14:creationId xmlns:p14="http://schemas.microsoft.com/office/powerpoint/2010/main" val="3078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815316" y="10335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81570" y="1962162"/>
            <a:ext cx="5963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786993" y="1777496"/>
            <a:ext cx="577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b) Separador Magnético Tipo </a:t>
            </a:r>
            <a:r>
              <a:rPr lang="es-AR" b="1" dirty="0">
                <a:solidFill>
                  <a:srgbClr val="FF0000"/>
                </a:solidFill>
              </a:rPr>
              <a:t>CONTRA-ROTACIÓN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99" y="902148"/>
            <a:ext cx="3581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38" y="3429000"/>
            <a:ext cx="5448328" cy="31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25360" y="2285327"/>
            <a:ext cx="59343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La </a:t>
            </a:r>
            <a:r>
              <a:rPr lang="es-AR" dirty="0"/>
              <a:t>alimentación fluye en dirección opuesta a la rotación</a:t>
            </a:r>
            <a:r>
              <a:rPr lang="es-AR" dirty="0" smtClean="0"/>
              <a:t>. El </a:t>
            </a:r>
            <a:r>
              <a:rPr lang="es-AR" dirty="0"/>
              <a:t>material magnético se adhiere a la superficie del tambor y sale por la descarga de concentrado prácticamente de forma </a:t>
            </a:r>
            <a:r>
              <a:rPr lang="es-AR" dirty="0" smtClean="0"/>
              <a:t>inmediata y </a:t>
            </a:r>
            <a:r>
              <a:rPr lang="es-AR" dirty="0"/>
              <a:t>la pulpa recorre todo el arco magnético, por lo que posee una gran capacidad de recuperación. 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Se usa en etapa  </a:t>
            </a:r>
            <a:r>
              <a:rPr lang="es-AR" dirty="0" err="1"/>
              <a:t>Rougher</a:t>
            </a:r>
            <a:r>
              <a:rPr lang="es-AR" dirty="0"/>
              <a:t> en concentración </a:t>
            </a:r>
            <a:r>
              <a:rPr lang="es-AR" dirty="0" smtClean="0"/>
              <a:t>magnética de </a:t>
            </a:r>
            <a:r>
              <a:rPr lang="es-AR" dirty="0"/>
              <a:t>minerales de </a:t>
            </a:r>
            <a:r>
              <a:rPr lang="es-AR" dirty="0" smtClean="0"/>
              <a:t>Fe, </a:t>
            </a:r>
            <a:r>
              <a:rPr lang="es-AR" dirty="0"/>
              <a:t>donde se desea obtener altas recuperaciones y no es requerido obtener un concentrado de alta calidad</a:t>
            </a:r>
            <a:r>
              <a:rPr lang="es-AR" dirty="0" smtClean="0"/>
              <a:t>.</a:t>
            </a:r>
          </a:p>
          <a:p>
            <a:r>
              <a:rPr lang="es-AR" dirty="0" smtClean="0"/>
              <a:t> 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La granulometría  pueden variar entre  </a:t>
            </a:r>
            <a:r>
              <a:rPr lang="es-AR" dirty="0">
                <a:solidFill>
                  <a:srgbClr val="FF0000"/>
                </a:solidFill>
              </a:rPr>
              <a:t>4 </a:t>
            </a:r>
            <a:r>
              <a:rPr lang="es-AR" dirty="0" smtClean="0">
                <a:solidFill>
                  <a:srgbClr val="FF0000"/>
                </a:solidFill>
              </a:rPr>
              <a:t>mm a </a:t>
            </a:r>
            <a:r>
              <a:rPr lang="es-AR" dirty="0">
                <a:solidFill>
                  <a:srgbClr val="FF0000"/>
                </a:solidFill>
              </a:rPr>
              <a:t>0,5 mm </a:t>
            </a:r>
          </a:p>
        </p:txBody>
      </p:sp>
    </p:spTree>
    <p:extLst>
      <p:ext uri="{BB962C8B-B14F-4D97-AF65-F5344CB8AC3E}">
        <p14:creationId xmlns:p14="http://schemas.microsoft.com/office/powerpoint/2010/main" val="23519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2" name="1 Rectángulo"/>
          <p:cNvSpPr/>
          <p:nvPr/>
        </p:nvSpPr>
        <p:spPr>
          <a:xfrm>
            <a:off x="828964" y="1856265"/>
            <a:ext cx="5858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endParaRPr lang="es-AR" dirty="0"/>
          </a:p>
          <a:p>
            <a:r>
              <a:rPr lang="es-AR" dirty="0" smtClean="0"/>
              <a:t>Las colas van </a:t>
            </a:r>
            <a:r>
              <a:rPr lang="es-AR" dirty="0"/>
              <a:t>en sentido contrario al giro del tambor al momento de abandonar el separador magnético. 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En </a:t>
            </a:r>
            <a:r>
              <a:rPr lang="es-AR" dirty="0"/>
              <a:t>este diseño, la </a:t>
            </a:r>
            <a:r>
              <a:rPr lang="es-AR" dirty="0" smtClean="0"/>
              <a:t>las </a:t>
            </a:r>
            <a:r>
              <a:rPr lang="es-AR" dirty="0"/>
              <a:t>colas son forzadas a viajar en dirección opuesta a la rotación del </a:t>
            </a:r>
            <a:r>
              <a:rPr lang="es-AR" dirty="0" smtClean="0"/>
              <a:t>tambor </a:t>
            </a:r>
            <a:r>
              <a:rPr lang="es-AR" dirty="0"/>
              <a:t>y se descargan en el interior del canal de colas</a:t>
            </a:r>
            <a:r>
              <a:rPr lang="es-AR" dirty="0" smtClean="0"/>
              <a:t>.</a:t>
            </a:r>
          </a:p>
          <a:p>
            <a:r>
              <a:rPr lang="es-AR" dirty="0"/>
              <a:t>Es </a:t>
            </a:r>
            <a:r>
              <a:rPr lang="es-AR" dirty="0" smtClean="0"/>
              <a:t>usado en </a:t>
            </a:r>
            <a:r>
              <a:rPr lang="es-AR" dirty="0"/>
              <a:t>etapas finales de </a:t>
            </a:r>
            <a:r>
              <a:rPr lang="es-AR" dirty="0" smtClean="0"/>
              <a:t>concentración.  </a:t>
            </a:r>
          </a:p>
          <a:p>
            <a:endParaRPr lang="es-AR" dirty="0"/>
          </a:p>
          <a:p>
            <a:r>
              <a:rPr lang="es-AR" dirty="0"/>
              <a:t>Estos tambores funcionan de manera eficiente para material </a:t>
            </a:r>
            <a:r>
              <a:rPr lang="es-AR" dirty="0" err="1"/>
              <a:t>particulado</a:t>
            </a:r>
            <a:r>
              <a:rPr lang="es-AR" dirty="0"/>
              <a:t> fino </a:t>
            </a:r>
            <a:r>
              <a:rPr lang="es-AR" dirty="0" smtClean="0">
                <a:solidFill>
                  <a:srgbClr val="FF0000"/>
                </a:solidFill>
              </a:rPr>
              <a:t>&lt; a </a:t>
            </a:r>
            <a:r>
              <a:rPr lang="es-AR" dirty="0">
                <a:solidFill>
                  <a:srgbClr val="FF0000"/>
                </a:solidFill>
              </a:rPr>
              <a:t>100 </a:t>
            </a:r>
            <a:r>
              <a:rPr lang="es-AR" dirty="0" err="1">
                <a:solidFill>
                  <a:srgbClr val="FF0000"/>
                </a:solidFill>
              </a:rPr>
              <a:t>μm</a:t>
            </a:r>
            <a:r>
              <a:rPr lang="es-AR" dirty="0">
                <a:solidFill>
                  <a:srgbClr val="FF0000"/>
                </a:solidFill>
              </a:rPr>
              <a:t> y con una intensidad de campo magnético del orden de 700 </a:t>
            </a:r>
            <a:r>
              <a:rPr lang="es-AR" dirty="0" smtClean="0">
                <a:solidFill>
                  <a:srgbClr val="FF0000"/>
                </a:solidFill>
              </a:rPr>
              <a:t>G.</a:t>
            </a:r>
            <a:endParaRPr lang="es-AR" dirty="0">
              <a:solidFill>
                <a:srgbClr val="FF0000"/>
              </a:solidFill>
            </a:endParaRPr>
          </a:p>
          <a:p>
            <a:endParaRPr lang="es-AR" dirty="0"/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711285" y="1821793"/>
            <a:ext cx="7037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c) Separador de Tambor del Tipo CONTRA CORRIENTE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5316" y="10396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609" y="1039672"/>
            <a:ext cx="3543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82" y="3142824"/>
            <a:ext cx="5142387" cy="335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815316" y="10396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05" y="709684"/>
            <a:ext cx="4841789" cy="589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83932" y="1780932"/>
            <a:ext cx="66356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 smtClean="0"/>
          </a:p>
          <a:p>
            <a:endParaRPr lang="es-AR" b="1" dirty="0">
              <a:solidFill>
                <a:srgbClr val="FF0000"/>
              </a:solidFill>
            </a:endParaRPr>
          </a:p>
          <a:p>
            <a:r>
              <a:rPr lang="es-AR" b="1" dirty="0" smtClean="0"/>
              <a:t>Intensidad del Campo Magnético</a:t>
            </a:r>
          </a:p>
          <a:p>
            <a:endParaRPr lang="es-AR" b="1" dirty="0" smtClean="0"/>
          </a:p>
          <a:p>
            <a:r>
              <a:rPr lang="es-AR" b="1" dirty="0" smtClean="0"/>
              <a:t>Diseño del Tanque del equipo</a:t>
            </a:r>
          </a:p>
          <a:p>
            <a:endParaRPr lang="es-AR" b="1" dirty="0" smtClean="0"/>
          </a:p>
          <a:p>
            <a:r>
              <a:rPr lang="es-AR" b="1" dirty="0" smtClean="0"/>
              <a:t>Rotación del Equipo Separador</a:t>
            </a:r>
          </a:p>
          <a:p>
            <a:endParaRPr lang="es-AR" b="1" dirty="0" smtClean="0"/>
          </a:p>
          <a:p>
            <a:r>
              <a:rPr lang="es-AR" b="1" dirty="0" smtClean="0"/>
              <a:t>Diámetro del Tambor del Equipo</a:t>
            </a:r>
          </a:p>
          <a:p>
            <a:endParaRPr lang="es-AR" b="1" dirty="0" smtClean="0"/>
          </a:p>
          <a:p>
            <a:r>
              <a:rPr lang="es-AR" b="1" dirty="0" smtClean="0"/>
              <a:t>Flujo másico de alimentación (Rapidez de alimentación)</a:t>
            </a:r>
          </a:p>
          <a:p>
            <a:endParaRPr lang="es-AR" b="1" dirty="0" smtClean="0"/>
          </a:p>
          <a:p>
            <a:r>
              <a:rPr lang="es-AR" b="1" dirty="0" smtClean="0"/>
              <a:t>Granulometría de las partículas</a:t>
            </a:r>
          </a:p>
          <a:p>
            <a:endParaRPr lang="es-AR" b="1" dirty="0" smtClean="0"/>
          </a:p>
          <a:p>
            <a:r>
              <a:rPr lang="es-AR" b="1" dirty="0" smtClean="0"/>
              <a:t>Porcentaje de Sólidos en la Pulpa</a:t>
            </a:r>
          </a:p>
          <a:p>
            <a:endParaRPr lang="es-AR" b="1" dirty="0" smtClean="0"/>
          </a:p>
          <a:p>
            <a:endParaRPr lang="es-AR" b="1" dirty="0" smtClean="0"/>
          </a:p>
          <a:p>
            <a:endParaRPr lang="es-AR" dirty="0"/>
          </a:p>
        </p:txBody>
      </p:sp>
      <p:sp>
        <p:nvSpPr>
          <p:cNvPr id="2" name="1 Rectángulo"/>
          <p:cNvSpPr/>
          <p:nvPr/>
        </p:nvSpPr>
        <p:spPr>
          <a:xfrm>
            <a:off x="815316" y="1754561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Variables Operativas</a:t>
            </a:r>
          </a:p>
        </p:txBody>
      </p:sp>
    </p:spTree>
    <p:extLst>
      <p:ext uri="{BB962C8B-B14F-4D97-AF65-F5344CB8AC3E}">
        <p14:creationId xmlns:p14="http://schemas.microsoft.com/office/powerpoint/2010/main" val="4280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815317" y="1039672"/>
            <a:ext cx="3524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01" y="1212770"/>
            <a:ext cx="4490786" cy="564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7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20" y="1310268"/>
            <a:ext cx="5281684" cy="53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815317" y="1039672"/>
            <a:ext cx="3524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pic>
        <p:nvPicPr>
          <p:cNvPr id="5" name="y2mate.com - Metso LIMS Magnetic Separator CTC Function_36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5611" y="1378425"/>
            <a:ext cx="8831616" cy="49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848399" y="1028555"/>
            <a:ext cx="6201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dirty="0" smtClean="0"/>
              <a:t>Se </a:t>
            </a:r>
            <a:r>
              <a:rPr lang="es-AR" dirty="0"/>
              <a:t>aplican en el tratamiento de productos </a:t>
            </a:r>
            <a:r>
              <a:rPr lang="es-AR" dirty="0" smtClean="0"/>
              <a:t>de granulometría finas de </a:t>
            </a:r>
            <a:r>
              <a:rPr lang="es-AR" dirty="0"/>
              <a:t>pequeños porcentajes de contaminantes ferrosos débilmente magnéticos, contenidos en el producto. </a:t>
            </a:r>
            <a:endParaRPr lang="es-AR" dirty="0" smtClean="0"/>
          </a:p>
          <a:p>
            <a:r>
              <a:rPr lang="es-AR" dirty="0" smtClean="0"/>
              <a:t>Operan </a:t>
            </a:r>
            <a:r>
              <a:rPr lang="es-AR" dirty="0"/>
              <a:t>con matrices de separación y generan campos magnéticos de alta intensidad (hasta 10.000 Gauss</a:t>
            </a:r>
            <a:r>
              <a:rPr lang="es-AR" dirty="0" smtClean="0"/>
              <a:t>). </a:t>
            </a:r>
          </a:p>
          <a:p>
            <a:r>
              <a:rPr lang="es-AR" dirty="0"/>
              <a:t>El material a limpiar se hace pasar a través de este elemento, en el que son recogidas las partes magnéticas. Periódicamente, el elemento filtrante tiene que ser desmontado y limpiado, para sacar las partículas magnéticas acumuladas.</a:t>
            </a:r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881570" y="1360943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FILTROS MAGNÉTICOS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81570" y="56287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Son utilizado </a:t>
            </a:r>
            <a:r>
              <a:rPr lang="es-AR" dirty="0"/>
              <a:t>principalmente en la industria del caolín para </a:t>
            </a:r>
            <a:r>
              <a:rPr lang="es-AR" dirty="0" smtClean="0"/>
              <a:t>eliminar partículas </a:t>
            </a:r>
            <a:r>
              <a:rPr lang="es-AR" dirty="0"/>
              <a:t>del tamaño de una micra que contienen hierro.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68" y="842328"/>
            <a:ext cx="3996713" cy="498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734429" y="6014535"/>
            <a:ext cx="34483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Diámetro Matriz  ferromagnética, 2 m</a:t>
            </a:r>
          </a:p>
          <a:p>
            <a:r>
              <a:rPr lang="es-AR" sz="1400" b="1" dirty="0" smtClean="0">
                <a:solidFill>
                  <a:srgbClr val="FF0000"/>
                </a:solidFill>
              </a:rPr>
              <a:t>Operan </a:t>
            </a:r>
            <a:r>
              <a:rPr lang="es-AR" sz="1400" b="1" dirty="0">
                <a:solidFill>
                  <a:srgbClr val="FF0000"/>
                </a:solidFill>
              </a:rPr>
              <a:t>con campos de 2 </a:t>
            </a:r>
            <a:r>
              <a:rPr lang="es-AR" sz="1400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es-AR" sz="1400" b="1" dirty="0" smtClean="0">
                <a:solidFill>
                  <a:srgbClr val="FF0000"/>
                </a:solidFill>
              </a:rPr>
              <a:t>Capacidad, 10 a 80 </a:t>
            </a:r>
            <a:r>
              <a:rPr lang="es-AR" sz="1400" b="1" dirty="0" err="1" smtClean="0">
                <a:solidFill>
                  <a:srgbClr val="FF0000"/>
                </a:solidFill>
              </a:rPr>
              <a:t>Tn</a:t>
            </a:r>
            <a:r>
              <a:rPr lang="es-AR" sz="1400" b="1" dirty="0" smtClean="0">
                <a:solidFill>
                  <a:srgbClr val="FF0000"/>
                </a:solidFill>
              </a:rPr>
              <a:t>/H</a:t>
            </a:r>
            <a:endParaRPr lang="es-A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59" y="863719"/>
            <a:ext cx="4384441" cy="501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81569" y="2042784"/>
            <a:ext cx="58230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Eliminación de Pirita (Azufre) del Carbón mineral</a:t>
            </a:r>
          </a:p>
          <a:p>
            <a:endParaRPr lang="es-AR" dirty="0" smtClean="0"/>
          </a:p>
          <a:p>
            <a:r>
              <a:rPr lang="es-AR" dirty="0" smtClean="0"/>
              <a:t>Nueva tecnología para eliminar el azufre </a:t>
            </a:r>
            <a:r>
              <a:rPr lang="es-AR" dirty="0" err="1" smtClean="0"/>
              <a:t>pirítico</a:t>
            </a:r>
            <a:r>
              <a:rPr lang="es-AR" dirty="0" smtClean="0"/>
              <a:t> del carbón mineral con el fin de cumplir las políticas ambientales de emisión de azufre.</a:t>
            </a:r>
          </a:p>
          <a:p>
            <a:endParaRPr lang="es-AR" dirty="0" smtClean="0"/>
          </a:p>
          <a:p>
            <a:r>
              <a:rPr lang="es-AR" dirty="0" smtClean="0"/>
              <a:t>Un pulpa con </a:t>
            </a:r>
            <a:r>
              <a:rPr lang="es-AR" dirty="0"/>
              <a:t>carbón pulverizado </a:t>
            </a:r>
            <a:r>
              <a:rPr lang="es-AR" dirty="0" smtClean="0"/>
              <a:t>con tamaño </a:t>
            </a:r>
            <a:r>
              <a:rPr lang="es-AR" dirty="0"/>
              <a:t>de partícula </a:t>
            </a:r>
            <a:r>
              <a:rPr lang="es-AR" dirty="0" smtClean="0"/>
              <a:t>&lt; a </a:t>
            </a:r>
            <a:r>
              <a:rPr lang="es-AR" dirty="0"/>
              <a:t>50 </a:t>
            </a:r>
            <a:r>
              <a:rPr lang="es-AR" dirty="0" smtClean="0"/>
              <a:t>µm </a:t>
            </a:r>
            <a:r>
              <a:rPr lang="es-AR" dirty="0"/>
              <a:t>y bajo contenido de </a:t>
            </a:r>
            <a:r>
              <a:rPr lang="es-AR" dirty="0" smtClean="0"/>
              <a:t>cenizas (</a:t>
            </a:r>
            <a:r>
              <a:rPr lang="es-AR" dirty="0"/>
              <a:t>2-6%) dispersos en una suspensión acuosa, con </a:t>
            </a:r>
            <a:r>
              <a:rPr lang="es-AR" dirty="0" smtClean="0"/>
              <a:t>un densidad </a:t>
            </a:r>
            <a:r>
              <a:rPr lang="es-AR" dirty="0"/>
              <a:t>de pulpa </a:t>
            </a:r>
            <a:r>
              <a:rPr lang="es-AR" dirty="0" smtClean="0"/>
              <a:t> entre </a:t>
            </a:r>
            <a:r>
              <a:rPr lang="es-AR" dirty="0"/>
              <a:t>50 y 80% de </a:t>
            </a:r>
            <a:r>
              <a:rPr lang="es-AR" dirty="0" smtClean="0"/>
              <a:t>sólidos</a:t>
            </a:r>
            <a:r>
              <a:rPr lang="es-AR" dirty="0"/>
              <a:t> </a:t>
            </a:r>
            <a:r>
              <a:rPr lang="es-AR" dirty="0" smtClean="0"/>
              <a:t>se hace pasar por el HGMS. (separador magnético de alto gradiente).</a:t>
            </a:r>
          </a:p>
        </p:txBody>
      </p:sp>
      <p:sp>
        <p:nvSpPr>
          <p:cNvPr id="5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881570" y="1360943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FILTROS MAGNÉTICOS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14" name="Rectángulo 5"/>
          <p:cNvSpPr/>
          <p:nvPr/>
        </p:nvSpPr>
        <p:spPr>
          <a:xfrm>
            <a:off x="881570" y="189415"/>
            <a:ext cx="423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DE MINERALES</a:t>
            </a:r>
            <a:endParaRPr lang="en-US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23" y="1031656"/>
            <a:ext cx="9254836" cy="550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rco"/>
          <p:cNvSpPr/>
          <p:nvPr/>
        </p:nvSpPr>
        <p:spPr>
          <a:xfrm>
            <a:off x="5115494" y="5290803"/>
            <a:ext cx="2031539" cy="441258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7507691" y="3782399"/>
            <a:ext cx="1199408" cy="21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65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2" name="1 Rectángulo"/>
          <p:cNvSpPr/>
          <p:nvPr/>
        </p:nvSpPr>
        <p:spPr>
          <a:xfrm>
            <a:off x="3240891" y="3244334"/>
            <a:ext cx="5710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https://www.youtube.com/watch?v=esy0LclzLNg</a:t>
            </a:r>
          </a:p>
        </p:txBody>
      </p:sp>
    </p:spTree>
    <p:extLst>
      <p:ext uri="{BB962C8B-B14F-4D97-AF65-F5344CB8AC3E}">
        <p14:creationId xmlns:p14="http://schemas.microsoft.com/office/powerpoint/2010/main" val="33234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557767" y="1220464"/>
            <a:ext cx="6867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endParaRPr lang="es-AR" dirty="0"/>
          </a:p>
          <a:p>
            <a:r>
              <a:rPr lang="es-AR" dirty="0" smtClean="0"/>
              <a:t>Estos equipos continuos aparecieron con el fin de beneficiar </a:t>
            </a:r>
            <a:r>
              <a:rPr lang="es-AR" dirty="0"/>
              <a:t>grandes masas de </a:t>
            </a:r>
            <a:r>
              <a:rPr lang="es-AR" dirty="0">
                <a:solidFill>
                  <a:srgbClr val="FF0000"/>
                </a:solidFill>
              </a:rPr>
              <a:t>menas débilmente magnéticas, principalmente</a:t>
            </a:r>
            <a:r>
              <a:rPr lang="es-AR" dirty="0"/>
              <a:t> menas de </a:t>
            </a:r>
            <a:r>
              <a:rPr lang="es-AR" dirty="0" smtClean="0"/>
              <a:t>Fe, </a:t>
            </a:r>
            <a:r>
              <a:rPr lang="es-AR" dirty="0"/>
              <a:t>con alta recuperación, </a:t>
            </a:r>
            <a:r>
              <a:rPr lang="es-AR" dirty="0" smtClean="0"/>
              <a:t>en </a:t>
            </a:r>
            <a:r>
              <a:rPr lang="es-AR" dirty="0"/>
              <a:t>las fracciones ultra-finas </a:t>
            </a:r>
            <a:r>
              <a:rPr lang="es-AR" dirty="0" smtClean="0"/>
              <a:t>(&lt; </a:t>
            </a:r>
            <a:r>
              <a:rPr lang="es-AR" dirty="0"/>
              <a:t>que 200 mallas</a:t>
            </a:r>
            <a:r>
              <a:rPr lang="es-AR" dirty="0" smtClean="0"/>
              <a:t>)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302451" y="1382637"/>
            <a:ext cx="6908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SEPARADORES MAGNÉTICO DE ALTA INTENSIDAD EN </a:t>
            </a:r>
            <a:r>
              <a:rPr lang="es-AR" b="1" dirty="0" smtClean="0">
                <a:solidFill>
                  <a:srgbClr val="FF0000"/>
                </a:solidFill>
              </a:rPr>
              <a:t>HÚMEDO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16980" y="3251789"/>
            <a:ext cx="69080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Están formados por: </a:t>
            </a:r>
            <a:endParaRPr lang="es-AR" dirty="0"/>
          </a:p>
          <a:p>
            <a:r>
              <a:rPr lang="es-AR" dirty="0" smtClean="0"/>
              <a:t>•</a:t>
            </a:r>
            <a:r>
              <a:rPr lang="es-AR" dirty="0"/>
              <a:t>Una bobina </a:t>
            </a:r>
            <a:r>
              <a:rPr lang="es-AR" dirty="0" smtClean="0"/>
              <a:t>electro-magnética que </a:t>
            </a:r>
            <a:r>
              <a:rPr lang="es-AR" dirty="0"/>
              <a:t>actúa como fuente de campo magnético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r>
              <a:rPr lang="es-AR" dirty="0"/>
              <a:t>•Un anillo circular </a:t>
            </a:r>
            <a:r>
              <a:rPr lang="es-AR" dirty="0" smtClean="0"/>
              <a:t>que </a:t>
            </a:r>
            <a:r>
              <a:rPr lang="es-AR" dirty="0"/>
              <a:t>gira </a:t>
            </a:r>
            <a:r>
              <a:rPr lang="es-AR" dirty="0" smtClean="0"/>
              <a:t>entre </a:t>
            </a:r>
            <a:r>
              <a:rPr lang="es-AR" dirty="0"/>
              <a:t>los polos creados por las bobinas y que contiene </a:t>
            </a:r>
            <a:r>
              <a:rPr lang="es-AR" dirty="0" smtClean="0"/>
              <a:t>la matriz magnética.</a:t>
            </a:r>
          </a:p>
          <a:p>
            <a:endParaRPr lang="es-AR" dirty="0" smtClean="0"/>
          </a:p>
          <a:p>
            <a:r>
              <a:rPr lang="es-AR" dirty="0" smtClean="0"/>
              <a:t>•Dispositivo </a:t>
            </a:r>
            <a:r>
              <a:rPr lang="es-AR" dirty="0"/>
              <a:t>para la alimentación de la pulpa y agua de lavado(tanto la alimentación como el lavado con agua se pueden hacer en varios puntos en el mismo rotor</a:t>
            </a:r>
            <a:r>
              <a:rPr lang="es-AR" dirty="0" smtClean="0"/>
              <a:t>).</a:t>
            </a:r>
          </a:p>
          <a:p>
            <a:endParaRPr lang="es-AR" dirty="0"/>
          </a:p>
          <a:p>
            <a:r>
              <a:rPr lang="es-AR" dirty="0" smtClean="0"/>
              <a:t>•</a:t>
            </a:r>
            <a:r>
              <a:rPr lang="es-AR" dirty="0"/>
              <a:t>D</a:t>
            </a:r>
            <a:r>
              <a:rPr lang="es-AR" dirty="0" smtClean="0"/>
              <a:t>ispositivos </a:t>
            </a:r>
            <a:r>
              <a:rPr lang="es-AR" dirty="0"/>
              <a:t>colectores para productos magnéticos, no magnéticos y productos medios, cuando éstos existen.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56" y="842328"/>
            <a:ext cx="4938041" cy="376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42" y="4461444"/>
            <a:ext cx="2652286" cy="239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721093" y="1211660"/>
            <a:ext cx="6908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SEPARADORES MAGNÉTICO DE ALTA INTENSIDAD EN </a:t>
            </a:r>
            <a:r>
              <a:rPr lang="es-AR" b="1" dirty="0" smtClean="0">
                <a:solidFill>
                  <a:srgbClr val="FF0000"/>
                </a:solidFill>
              </a:rPr>
              <a:t>HÚMEDO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81570" y="1737587"/>
            <a:ext cx="4867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Existen en el mercado diferentes modelos de separadores magnéticos de </a:t>
            </a:r>
            <a:r>
              <a:rPr lang="es-AR" dirty="0" smtClean="0"/>
              <a:t>alta intensidad por </a:t>
            </a:r>
            <a:r>
              <a:rPr lang="es-AR" dirty="0"/>
              <a:t>vía húmeda (WHIMS Jones, </a:t>
            </a:r>
            <a:r>
              <a:rPr lang="es-AR" dirty="0" err="1" smtClean="0"/>
              <a:t>Readings</a:t>
            </a:r>
            <a:r>
              <a:rPr lang="es-AR" dirty="0" smtClean="0"/>
              <a:t> WHIMS</a:t>
            </a:r>
            <a:r>
              <a:rPr lang="es-AR" dirty="0"/>
              <a:t>, Krupp-Sol 24/14, </a:t>
            </a:r>
            <a:r>
              <a:rPr lang="es-AR" dirty="0" err="1"/>
              <a:t>Boxmag</a:t>
            </a:r>
            <a:r>
              <a:rPr lang="es-AR" dirty="0"/>
              <a:t>-Rapid SHW1</a:t>
            </a:r>
            <a:r>
              <a:rPr lang="es-AR" dirty="0" smtClean="0"/>
              <a:t>).</a:t>
            </a:r>
          </a:p>
          <a:p>
            <a:endParaRPr lang="es-A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98" y="480343"/>
            <a:ext cx="4453291" cy="33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93" y="3491913"/>
            <a:ext cx="3273900" cy="326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192370" y="4807465"/>
            <a:ext cx="4999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Todos ellos trabajan en continuo a través de un sistema giratorio tipo carrusel. La diferencia entre uno y otro es el sistema que compone </a:t>
            </a:r>
            <a:r>
              <a:rPr lang="es-AR" dirty="0">
                <a:solidFill>
                  <a:srgbClr val="FF0000"/>
                </a:solidFill>
              </a:rPr>
              <a:t>la matriz ferromagnética sobre la cual se recolectan las partículas minerales.</a:t>
            </a:r>
          </a:p>
        </p:txBody>
      </p:sp>
      <p:sp>
        <p:nvSpPr>
          <p:cNvPr id="7" name="6 Flecha arriba"/>
          <p:cNvSpPr/>
          <p:nvPr/>
        </p:nvSpPr>
        <p:spPr>
          <a:xfrm>
            <a:off x="9745423" y="3835289"/>
            <a:ext cx="220639" cy="7950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40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2" name="1 Rectángulo"/>
          <p:cNvSpPr/>
          <p:nvPr/>
        </p:nvSpPr>
        <p:spPr>
          <a:xfrm>
            <a:off x="577755" y="1675684"/>
            <a:ext cx="68602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b="1" dirty="0">
              <a:solidFill>
                <a:srgbClr val="FF0000"/>
              </a:solidFill>
            </a:endParaRPr>
          </a:p>
          <a:p>
            <a:r>
              <a:rPr lang="es-AR" dirty="0" smtClean="0"/>
              <a:t>Contiene </a:t>
            </a:r>
            <a:r>
              <a:rPr lang="es-AR" dirty="0"/>
              <a:t>un </a:t>
            </a:r>
            <a:r>
              <a:rPr lang="es-AR" dirty="0" smtClean="0"/>
              <a:t>bastidor fabricado </a:t>
            </a:r>
            <a:r>
              <a:rPr lang="es-AR" dirty="0"/>
              <a:t>de acero estructural. Los bloques-imanes con forma de yugos </a:t>
            </a:r>
            <a:r>
              <a:rPr lang="es-AR" dirty="0" smtClean="0"/>
              <a:t>se encuentran </a:t>
            </a:r>
            <a:r>
              <a:rPr lang="es-AR" dirty="0"/>
              <a:t>soldados a este bastidor, con los sistemas de electroimanes </a:t>
            </a:r>
            <a:r>
              <a:rPr lang="es-AR" dirty="0" smtClean="0"/>
              <a:t>protegidos y </a:t>
            </a:r>
            <a:r>
              <a:rPr lang="es-AR" dirty="0"/>
              <a:t>refrigerados por </a:t>
            </a:r>
            <a:r>
              <a:rPr lang="es-AR" dirty="0" smtClean="0"/>
              <a:t>aire. </a:t>
            </a:r>
          </a:p>
          <a:p>
            <a:endParaRPr lang="es-AR" dirty="0" smtClean="0"/>
          </a:p>
          <a:p>
            <a:r>
              <a:rPr lang="es-AR" dirty="0" smtClean="0"/>
              <a:t>La </a:t>
            </a:r>
            <a:r>
              <a:rPr lang="es-AR" dirty="0"/>
              <a:t>separación de los minerales se lleva a cabo en los módulos de </a:t>
            </a:r>
            <a:r>
              <a:rPr lang="es-AR" dirty="0" smtClean="0"/>
              <a:t>separación que </a:t>
            </a:r>
            <a:r>
              <a:rPr lang="es-AR" dirty="0"/>
              <a:t>se sitúan en la periferia de los discos giratorios. Estos discos </a:t>
            </a:r>
            <a:r>
              <a:rPr lang="es-AR" dirty="0" smtClean="0"/>
              <a:t>se presentan </a:t>
            </a:r>
            <a:r>
              <a:rPr lang="es-AR" dirty="0"/>
              <a:t>en tándem uno encima de otro con todos los sistemas duplicados. 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La pulpa </a:t>
            </a:r>
            <a:r>
              <a:rPr lang="es-AR" dirty="0"/>
              <a:t>mineral se vierte </a:t>
            </a:r>
            <a:r>
              <a:rPr lang="es-AR" dirty="0" smtClean="0"/>
              <a:t>a </a:t>
            </a:r>
            <a:r>
              <a:rPr lang="es-AR" dirty="0"/>
              <a:t>través de un sistema de </a:t>
            </a:r>
            <a:r>
              <a:rPr lang="es-AR" dirty="0" smtClean="0"/>
              <a:t>alimentación formado </a:t>
            </a:r>
            <a:r>
              <a:rPr lang="es-AR" dirty="0"/>
              <a:t>por un sistema tubería-canalón perfectamente ajustado a la parte </a:t>
            </a:r>
            <a:r>
              <a:rPr lang="es-AR" dirty="0" smtClean="0"/>
              <a:t>superior de </a:t>
            </a:r>
            <a:r>
              <a:rPr lang="es-AR" dirty="0"/>
              <a:t>los módulos para que la pulpa entre perfectamente sin reboses entre las </a:t>
            </a:r>
            <a:r>
              <a:rPr lang="es-AR" dirty="0" smtClean="0"/>
              <a:t>placas acanaladas</a:t>
            </a:r>
            <a:r>
              <a:rPr lang="es-AR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47" y="389470"/>
            <a:ext cx="4535740" cy="612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8698" y="1306352"/>
            <a:ext cx="41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Separador magnético WHIMS Jones</a:t>
            </a:r>
          </a:p>
        </p:txBody>
      </p:sp>
    </p:spTree>
    <p:extLst>
      <p:ext uri="{BB962C8B-B14F-4D97-AF65-F5344CB8AC3E}">
        <p14:creationId xmlns:p14="http://schemas.microsoft.com/office/powerpoint/2010/main" val="18295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0" y="589525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513299" y="1347295"/>
            <a:ext cx="41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Separador magnético WHIMS Jones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4" y="1112232"/>
            <a:ext cx="2552131" cy="189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9526" y="1716627"/>
            <a:ext cx="6427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Las partículas débilmente magnéticas son retenidas por placas, mientras que la suspensión no magnética restante pasa directamente a través de las cajas de </a:t>
            </a:r>
            <a:r>
              <a:rPr lang="es-AR" dirty="0" smtClean="0"/>
              <a:t>placas </a:t>
            </a:r>
            <a:r>
              <a:rPr lang="es-AR" dirty="0"/>
              <a:t>y </a:t>
            </a:r>
            <a:r>
              <a:rPr lang="es-AR" dirty="0" smtClean="0"/>
              <a:t>son recogidas en la parte inferior pero antes de </a:t>
            </a:r>
            <a:r>
              <a:rPr lang="es-AR" dirty="0"/>
              <a:t>abandonar el </a:t>
            </a:r>
            <a:r>
              <a:rPr lang="es-AR" dirty="0" smtClean="0"/>
              <a:t>campo se </a:t>
            </a:r>
            <a:r>
              <a:rPr lang="es-AR" dirty="0"/>
              <a:t>lavan con agua a baja presión y se recogen como producto.</a:t>
            </a:r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66" y="3651319"/>
            <a:ext cx="42291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9525" y="3625153"/>
            <a:ext cx="6427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Cuando los módulos de placas </a:t>
            </a:r>
            <a:r>
              <a:rPr lang="es-AR" dirty="0"/>
              <a:t>lleguen a un punto a mitad de </a:t>
            </a:r>
            <a:r>
              <a:rPr lang="es-AR" dirty="0" smtClean="0"/>
              <a:t>camino entre </a:t>
            </a:r>
            <a:r>
              <a:rPr lang="es-AR" dirty="0"/>
              <a:t>los dos polos magnéticos, donde el </a:t>
            </a:r>
            <a:r>
              <a:rPr lang="es-AR" dirty="0" smtClean="0"/>
              <a:t>campo magnético </a:t>
            </a:r>
            <a:r>
              <a:rPr lang="es-AR" dirty="0"/>
              <a:t>es esencialmente cero, las partículas magnéticas </a:t>
            </a:r>
            <a:r>
              <a:rPr lang="es-AR" dirty="0" smtClean="0"/>
              <a:t>son lavado </a:t>
            </a:r>
            <a:r>
              <a:rPr lang="es-AR" dirty="0"/>
              <a:t>con agua limpia a alta </a:t>
            </a:r>
            <a:r>
              <a:rPr lang="es-AR" dirty="0" smtClean="0"/>
              <a:t>presión (5 </a:t>
            </a:r>
            <a:r>
              <a:rPr lang="es-AR" dirty="0"/>
              <a:t>bar </a:t>
            </a:r>
            <a:r>
              <a:rPr lang="es-AR" dirty="0" smtClean="0"/>
              <a:t>) </a:t>
            </a:r>
            <a:r>
              <a:rPr lang="es-AR" dirty="0"/>
              <a:t>para conseguir el </a:t>
            </a:r>
            <a:r>
              <a:rPr lang="es-AR" dirty="0" smtClean="0"/>
              <a:t>desprendimiento </a:t>
            </a:r>
            <a:r>
              <a:rPr lang="es-AR" dirty="0"/>
              <a:t>y recuperación de todas las partículas débilmente magnéticas que estaban adheridas a la matriz ferromagnética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7256033" y="3059946"/>
            <a:ext cx="4935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b="1" dirty="0" smtClean="0"/>
              <a:t>Intensidad de Campo, 2 T</a:t>
            </a:r>
          </a:p>
          <a:p>
            <a:r>
              <a:rPr lang="es-AR" sz="1600" b="1" dirty="0" smtClean="0"/>
              <a:t>Consumo agua,4 </a:t>
            </a:r>
            <a:r>
              <a:rPr lang="es-AR" sz="1600" b="1" dirty="0" err="1" smtClean="0"/>
              <a:t>Tn</a:t>
            </a:r>
            <a:r>
              <a:rPr lang="es-AR" sz="1600" b="1" dirty="0" smtClean="0"/>
              <a:t> /</a:t>
            </a:r>
            <a:r>
              <a:rPr lang="es-AR" sz="1600" b="1" dirty="0" err="1" smtClean="0"/>
              <a:t>Tn</a:t>
            </a:r>
            <a:r>
              <a:rPr lang="es-AR" sz="1600" b="1" dirty="0" smtClean="0"/>
              <a:t> sólidos, 90% se recicla</a:t>
            </a:r>
            <a:endParaRPr lang="es-AR" sz="16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534" y="34387"/>
            <a:ext cx="2952466" cy="29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5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513299" y="1347295"/>
            <a:ext cx="41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Separador magnético WHIMS Jones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28305" y="5789848"/>
            <a:ext cx="7447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El equipo puede </a:t>
            </a:r>
            <a:r>
              <a:rPr lang="es-AR" dirty="0"/>
              <a:t>recuperar partículas </a:t>
            </a:r>
            <a:r>
              <a:rPr lang="es-AR" dirty="0" smtClean="0"/>
              <a:t>débilmente magnéticas </a:t>
            </a:r>
            <a:r>
              <a:rPr lang="es-AR" dirty="0"/>
              <a:t>con diámetros </a:t>
            </a:r>
            <a:r>
              <a:rPr lang="es-AR" dirty="0" smtClean="0"/>
              <a:t>&lt; </a:t>
            </a:r>
            <a:r>
              <a:rPr lang="es-AR" dirty="0"/>
              <a:t>a 2 mm, dependiendo de la aplicación. </a:t>
            </a:r>
            <a:endParaRPr lang="es-AR" dirty="0" smtClean="0"/>
          </a:p>
          <a:p>
            <a:endParaRPr lang="es-A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2" y="2044132"/>
            <a:ext cx="11166930" cy="360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2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513299" y="1347295"/>
            <a:ext cx="41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Separador magnético WHIMS Jones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13299" y="1716627"/>
            <a:ext cx="56281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•Producción </a:t>
            </a:r>
            <a:r>
              <a:rPr lang="es-AR" dirty="0"/>
              <a:t>de </a:t>
            </a:r>
            <a:r>
              <a:rPr lang="es-AR" dirty="0" smtClean="0"/>
              <a:t>concentrado magnético (</a:t>
            </a:r>
            <a:r>
              <a:rPr lang="es-AR" dirty="0" err="1" smtClean="0"/>
              <a:t>hematita</a:t>
            </a:r>
            <a:r>
              <a:rPr lang="es-AR" dirty="0"/>
              <a:t>, </a:t>
            </a:r>
            <a:r>
              <a:rPr lang="es-AR" dirty="0" err="1"/>
              <a:t>pirrotita</a:t>
            </a:r>
            <a:r>
              <a:rPr lang="es-AR" dirty="0"/>
              <a:t>, siderita, ilmenita, menas de </a:t>
            </a:r>
            <a:r>
              <a:rPr lang="es-AR" dirty="0" smtClean="0"/>
              <a:t>Cr, Mn, </a:t>
            </a:r>
            <a:r>
              <a:rPr lang="es-AR" dirty="0"/>
              <a:t>tungsteno, </a:t>
            </a:r>
            <a:r>
              <a:rPr lang="es-AR" dirty="0" smtClean="0"/>
              <a:t>Zn, Ni, tantalio/niobio) </a:t>
            </a:r>
          </a:p>
          <a:p>
            <a:endParaRPr lang="es-AR" dirty="0" smtClean="0"/>
          </a:p>
          <a:p>
            <a:r>
              <a:rPr lang="es-AR" dirty="0" smtClean="0"/>
              <a:t>•Incremento de ley </a:t>
            </a:r>
            <a:r>
              <a:rPr lang="es-AR" dirty="0"/>
              <a:t>por </a:t>
            </a:r>
            <a:r>
              <a:rPr lang="es-AR" dirty="0" smtClean="0"/>
              <a:t>remoción </a:t>
            </a:r>
            <a:r>
              <a:rPr lang="es-AR" dirty="0"/>
              <a:t>de impurezas cuando el mineral no magnético es el producto </a:t>
            </a:r>
            <a:r>
              <a:rPr lang="es-AR" dirty="0" smtClean="0"/>
              <a:t>(apatita</a:t>
            </a:r>
            <a:r>
              <a:rPr lang="es-AR" dirty="0"/>
              <a:t>, arcilla, talco, caolín, feldespato, carbón, barita, </a:t>
            </a:r>
            <a:r>
              <a:rPr lang="es-AR" dirty="0" smtClean="0"/>
              <a:t>bauxita</a:t>
            </a:r>
            <a:r>
              <a:rPr lang="es-AR" dirty="0"/>
              <a:t>, casiterita, etc</a:t>
            </a:r>
            <a:r>
              <a:rPr lang="es-AR" dirty="0" smtClean="0"/>
              <a:t>.).</a:t>
            </a:r>
          </a:p>
          <a:p>
            <a:endParaRPr lang="es-AR" dirty="0"/>
          </a:p>
          <a:p>
            <a:r>
              <a:rPr lang="es-AR" dirty="0"/>
              <a:t>•Recuperación de ilmenita, granate, cromita y </a:t>
            </a:r>
            <a:r>
              <a:rPr lang="es-AR" dirty="0" err="1"/>
              <a:t>monacita</a:t>
            </a:r>
            <a:r>
              <a:rPr lang="es-AR" dirty="0"/>
              <a:t> dentro de los magnéticos, y rutilo, </a:t>
            </a:r>
            <a:r>
              <a:rPr lang="es-AR" dirty="0" smtClean="0"/>
              <a:t>y </a:t>
            </a:r>
            <a:r>
              <a:rPr lang="es-AR" dirty="0"/>
              <a:t>zircón </a:t>
            </a:r>
            <a:r>
              <a:rPr lang="es-AR" dirty="0" smtClean="0"/>
              <a:t>en las </a:t>
            </a:r>
            <a:r>
              <a:rPr lang="es-AR" dirty="0"/>
              <a:t>fracciones no magnéticas de </a:t>
            </a:r>
            <a:r>
              <a:rPr lang="es-AR" dirty="0" smtClean="0"/>
              <a:t>minerales </a:t>
            </a:r>
            <a:r>
              <a:rPr lang="es-AR" dirty="0"/>
              <a:t>presentes en arenas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69" y="1211660"/>
            <a:ext cx="5077753" cy="36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41493" y="489837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•Recuperación de finos </a:t>
            </a:r>
            <a:r>
              <a:rPr lang="es-AR" dirty="0" smtClean="0"/>
              <a:t>de menas </a:t>
            </a:r>
            <a:r>
              <a:rPr lang="es-AR" dirty="0"/>
              <a:t>de Fe (</a:t>
            </a:r>
            <a:r>
              <a:rPr lang="es-AR" dirty="0" err="1"/>
              <a:t>Hematita</a:t>
            </a:r>
            <a:r>
              <a:rPr lang="es-AR" dirty="0"/>
              <a:t>, </a:t>
            </a:r>
            <a:r>
              <a:rPr lang="es-AR" dirty="0" err="1"/>
              <a:t>Taconita</a:t>
            </a:r>
            <a:r>
              <a:rPr lang="es-AR" dirty="0"/>
              <a:t> y limonita)</a:t>
            </a:r>
          </a:p>
          <a:p>
            <a:endParaRPr lang="es-AR" dirty="0"/>
          </a:p>
          <a:p>
            <a:r>
              <a:rPr lang="es-AR" dirty="0"/>
              <a:t>•Remoción de gangas magnéticas desde casiterita, menas de tungsteno, arenas de vidrio y una variedad de productos de la industria de minerales.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91193" y="927345"/>
            <a:ext cx="4724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b="1" dirty="0"/>
              <a:t>Separador magnético WHIMS </a:t>
            </a:r>
            <a:r>
              <a:rPr lang="es-AR" sz="1400" b="1" dirty="0" smtClean="0"/>
              <a:t>Jones, planta en Brasil</a:t>
            </a:r>
            <a:endParaRPr lang="es-AR" sz="1400" b="1" dirty="0"/>
          </a:p>
        </p:txBody>
      </p:sp>
    </p:spTree>
    <p:extLst>
      <p:ext uri="{BB962C8B-B14F-4D97-AF65-F5344CB8AC3E}">
        <p14:creationId xmlns:p14="http://schemas.microsoft.com/office/powerpoint/2010/main" val="15839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8" y="1678043"/>
            <a:ext cx="10603943" cy="434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21093" y="1211660"/>
            <a:ext cx="6908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SEPARADORES MAGNÉTICO DE ALTA INTENSIDAD EN </a:t>
            </a:r>
            <a:r>
              <a:rPr lang="es-AR" b="1" dirty="0" smtClean="0">
                <a:solidFill>
                  <a:srgbClr val="FF0000"/>
                </a:solidFill>
              </a:rPr>
              <a:t>HÚMEDO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44234" y="6027003"/>
            <a:ext cx="9341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aseline="30000" dirty="0"/>
              <a:t>que  se  requiere  un  campo  magnético  aplicado  </a:t>
            </a:r>
            <a:r>
              <a:rPr lang="es-AR" baseline="30000" dirty="0" smtClean="0"/>
              <a:t>mayor para </a:t>
            </a:r>
            <a:r>
              <a:rPr lang="es-AR" baseline="30000" dirty="0"/>
              <a:t>recuperar las partículas más finas debido a que el </a:t>
            </a:r>
            <a:r>
              <a:rPr lang="es-AR" baseline="30000" dirty="0" err="1"/>
              <a:t>efec</a:t>
            </a:r>
            <a:r>
              <a:rPr lang="es-AR" baseline="30000" dirty="0"/>
              <a:t>­ to de la fuerza de arrastre en competencia es mayor. La fi­ gura </a:t>
            </a:r>
            <a:r>
              <a:rPr lang="es-AR" i="1" baseline="30000" dirty="0"/>
              <a:t>14.25b  </a:t>
            </a:r>
            <a:r>
              <a:rPr lang="es-AR" baseline="30000" dirty="0"/>
              <a:t>muestra que si se ha de lograr una capacidad </a:t>
            </a:r>
            <a:r>
              <a:rPr lang="es-AR" baseline="30000" dirty="0" smtClean="0"/>
              <a:t>mayor. La </a:t>
            </a:r>
            <a:r>
              <a:rPr lang="es-AR" baseline="30000" dirty="0"/>
              <a:t>figura 14.25c muestra el efecto del tiempo de carga del cartucho, es decir, el tiempo durante el cual se hace pasar alimentación nueva a través del cartucho antes de iniciar el ciclo de inundación. </a:t>
            </a:r>
          </a:p>
        </p:txBody>
      </p:sp>
    </p:spTree>
    <p:extLst>
      <p:ext uri="{BB962C8B-B14F-4D97-AF65-F5344CB8AC3E}">
        <p14:creationId xmlns:p14="http://schemas.microsoft.com/office/powerpoint/2010/main" val="70345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721093" y="1211660"/>
            <a:ext cx="6908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SEPARADORES MAGNÉTICO DE ALTA INTENSIDAD EN </a:t>
            </a:r>
            <a:r>
              <a:rPr lang="es-AR" b="1" dirty="0" smtClean="0">
                <a:solidFill>
                  <a:srgbClr val="FF0000"/>
                </a:solidFill>
              </a:rPr>
              <a:t>HÚMEDO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21093" y="1602433"/>
            <a:ext cx="7133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Wet High Intensity Magnetic Separation of Kaolin Suspension</a:t>
            </a:r>
            <a:endParaRPr lang="es-AR" b="1" dirty="0"/>
          </a:p>
        </p:txBody>
      </p:sp>
      <p:sp>
        <p:nvSpPr>
          <p:cNvPr id="7" name="6 Rectángulo"/>
          <p:cNvSpPr/>
          <p:nvPr/>
        </p:nvSpPr>
        <p:spPr>
          <a:xfrm>
            <a:off x="721093" y="1981034"/>
            <a:ext cx="8320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Upgrading of Low Grade Egyptian Kaolin Ore Using Magnetic Separation </a:t>
            </a:r>
            <a:endParaRPr lang="es-A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2" y="2627052"/>
            <a:ext cx="5585251" cy="401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45" y="2754501"/>
            <a:ext cx="5402653" cy="389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8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2" name="1 Rectángulo"/>
          <p:cNvSpPr/>
          <p:nvPr/>
        </p:nvSpPr>
        <p:spPr>
          <a:xfrm>
            <a:off x="3048000" y="3105835"/>
            <a:ext cx="7815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https://www.youtube.com/watch?v=YgW0HEHyQxs&amp;t=72s</a:t>
            </a:r>
          </a:p>
        </p:txBody>
      </p:sp>
    </p:spTree>
    <p:extLst>
      <p:ext uri="{BB962C8B-B14F-4D97-AF65-F5344CB8AC3E}">
        <p14:creationId xmlns:p14="http://schemas.microsoft.com/office/powerpoint/2010/main" val="40136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544346" y="14716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En función de la influencia </a:t>
            </a:r>
            <a:r>
              <a:rPr lang="es-AR" dirty="0"/>
              <a:t>de la </a:t>
            </a:r>
            <a:r>
              <a:rPr lang="es-AR" b="1" dirty="0" smtClean="0">
                <a:solidFill>
                  <a:srgbClr val="FF0000"/>
                </a:solidFill>
                <a:latin typeface="AR BERKLEY" panose="02000000000000000000" pitchFamily="2" charset="0"/>
                <a:ea typeface="Gungsuh" panose="02030600000101010101" pitchFamily="18" charset="-127"/>
                <a:cs typeface="Aharoni" panose="02010803020104030203" pitchFamily="2" charset="-79"/>
              </a:rPr>
              <a:t>X</a:t>
            </a:r>
            <a:r>
              <a:rPr lang="es-AR" b="1" dirty="0" smtClean="0">
                <a:solidFill>
                  <a:srgbClr val="FF0000"/>
                </a:solidFill>
              </a:rPr>
              <a:t> </a:t>
            </a:r>
            <a:r>
              <a:rPr lang="es-AR" dirty="0"/>
              <a:t>en la magnitud de </a:t>
            </a:r>
            <a:r>
              <a:rPr lang="es-AR" dirty="0" smtClean="0"/>
              <a:t>las </a:t>
            </a:r>
            <a:r>
              <a:rPr lang="es-AR" dirty="0"/>
              <a:t>fuerzas </a:t>
            </a:r>
            <a:r>
              <a:rPr lang="es-AR" dirty="0" smtClean="0"/>
              <a:t>magnéticas que  </a:t>
            </a:r>
            <a:r>
              <a:rPr lang="es-AR" dirty="0"/>
              <a:t>interactúan sobre </a:t>
            </a:r>
            <a:r>
              <a:rPr lang="es-AR" dirty="0" smtClean="0"/>
              <a:t>las </a:t>
            </a:r>
            <a:r>
              <a:rPr lang="es-AR" dirty="0"/>
              <a:t>partículas </a:t>
            </a:r>
            <a:r>
              <a:rPr lang="es-AR" dirty="0" smtClean="0"/>
              <a:t>a separar</a:t>
            </a:r>
            <a:r>
              <a:rPr lang="es-AR" dirty="0"/>
              <a:t>, se </a:t>
            </a:r>
            <a:r>
              <a:rPr lang="es-AR" dirty="0" smtClean="0"/>
              <a:t>tienen dos </a:t>
            </a:r>
            <a:r>
              <a:rPr lang="es-AR" dirty="0"/>
              <a:t>procesos de </a:t>
            </a:r>
            <a:r>
              <a:rPr lang="es-AR" dirty="0" smtClean="0"/>
              <a:t>separación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1646531" y="774089"/>
            <a:ext cx="421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/>
              <a:t>Procesos de Separación Magnética</a:t>
            </a:r>
            <a:endParaRPr lang="es-AR" b="1" dirty="0"/>
          </a:p>
        </p:txBody>
      </p:sp>
      <p:sp>
        <p:nvSpPr>
          <p:cNvPr id="6" name="5 Rectángulo"/>
          <p:cNvSpPr/>
          <p:nvPr/>
        </p:nvSpPr>
        <p:spPr>
          <a:xfrm>
            <a:off x="661062" y="29176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Separación de baja intensidad</a:t>
            </a:r>
          </a:p>
          <a:p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18109" y="2502132"/>
            <a:ext cx="7732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Se usa </a:t>
            </a:r>
            <a:r>
              <a:rPr lang="es-AR" dirty="0"/>
              <a:t>para separar especies ferromagnéticas </a:t>
            </a:r>
            <a:r>
              <a:rPr lang="es-AR" dirty="0" smtClean="0"/>
              <a:t>o paramagnéticas de </a:t>
            </a:r>
            <a:r>
              <a:rPr lang="es-AR" dirty="0"/>
              <a:t>las especies diamagnéticas</a:t>
            </a:r>
            <a:r>
              <a:rPr lang="es-AR" dirty="0" smtClean="0"/>
              <a:t>. La </a:t>
            </a:r>
            <a:r>
              <a:rPr lang="es-AR" dirty="0"/>
              <a:t>intensidad de </a:t>
            </a:r>
            <a:r>
              <a:rPr lang="es-AR" dirty="0" smtClean="0"/>
              <a:t>campo  magnético (a </a:t>
            </a:r>
            <a:r>
              <a:rPr lang="es-AR" dirty="0"/>
              <a:t>5 cm de la </a:t>
            </a:r>
            <a:r>
              <a:rPr lang="es-AR" dirty="0" smtClean="0"/>
              <a:t>superficie del tambor</a:t>
            </a:r>
            <a:r>
              <a:rPr lang="es-AR" dirty="0"/>
              <a:t>) generalmente </a:t>
            </a:r>
            <a:r>
              <a:rPr lang="es-AR" dirty="0" smtClean="0"/>
              <a:t>es de </a:t>
            </a:r>
            <a:r>
              <a:rPr lang="es-AR" dirty="0"/>
              <a:t>0,05 T.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61062" y="4810370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Separación de alta intensidad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318109" y="4597020"/>
            <a:ext cx="7623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Se usa para </a:t>
            </a:r>
            <a:r>
              <a:rPr lang="es-AR" dirty="0"/>
              <a:t>separar </a:t>
            </a:r>
            <a:r>
              <a:rPr lang="es-AR" dirty="0" smtClean="0"/>
              <a:t>especies paramagnéticas </a:t>
            </a:r>
            <a:r>
              <a:rPr lang="es-AR" dirty="0"/>
              <a:t>de especies diamagnéticas</a:t>
            </a:r>
            <a:r>
              <a:rPr lang="es-AR" dirty="0" smtClean="0"/>
              <a:t>. La </a:t>
            </a:r>
            <a:r>
              <a:rPr lang="es-AR" dirty="0"/>
              <a:t>intensidad de campo (a 5 cm de la superficie del tambor</a:t>
            </a:r>
            <a:r>
              <a:rPr lang="es-AR" dirty="0" smtClean="0"/>
              <a:t>) generalmente </a:t>
            </a:r>
            <a:r>
              <a:rPr lang="es-AR" dirty="0"/>
              <a:t>es de 2 T</a:t>
            </a:r>
          </a:p>
        </p:txBody>
      </p:sp>
    </p:spTree>
    <p:extLst>
      <p:ext uri="{BB962C8B-B14F-4D97-AF65-F5344CB8AC3E}">
        <p14:creationId xmlns:p14="http://schemas.microsoft.com/office/powerpoint/2010/main" val="4412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480654" y="1058998"/>
            <a:ext cx="6056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Es la </a:t>
            </a:r>
            <a:r>
              <a:rPr lang="es-AR" dirty="0"/>
              <a:t>aglomeración de partículas ferromagnéticas </a:t>
            </a:r>
            <a:r>
              <a:rPr lang="es-AR" dirty="0" smtClean="0"/>
              <a:t>sometidas a un </a:t>
            </a:r>
            <a:r>
              <a:rPr lang="es-AR" dirty="0"/>
              <a:t>campo magnético externo</a:t>
            </a:r>
            <a:r>
              <a:rPr lang="es-AR" dirty="0" smtClean="0"/>
              <a:t>. Se logra haciendo pasar una pulpa entre un  magneto. Debido </a:t>
            </a:r>
            <a:r>
              <a:rPr lang="es-AR" dirty="0"/>
              <a:t>a su </a:t>
            </a:r>
            <a:r>
              <a:rPr lang="es-AR" dirty="0" smtClean="0"/>
              <a:t>proximidad, </a:t>
            </a:r>
            <a:r>
              <a:rPr lang="es-AR" dirty="0"/>
              <a:t>se atraen entre sí y comienzan a formar agregados de diferentes tamaños y formas</a:t>
            </a:r>
            <a:r>
              <a:rPr lang="es-AR" dirty="0" smtClean="0"/>
              <a:t>.</a:t>
            </a:r>
          </a:p>
          <a:p>
            <a:r>
              <a:rPr lang="es-AR" dirty="0" smtClean="0"/>
              <a:t>Se usa para la concentración de magnetita y en depuración de aguas de desecho de las plantas  de acero (incrementar tiempo de sedimentación).</a:t>
            </a:r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1601337" y="7496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 smtClean="0"/>
              <a:t>FLOCULACIÓN MAGNÉTICA</a:t>
            </a:r>
            <a:endParaRPr lang="es-A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00" y="1395946"/>
            <a:ext cx="5439314" cy="313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35079" y="4530969"/>
            <a:ext cx="114231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Aplicación</a:t>
            </a:r>
          </a:p>
          <a:p>
            <a:r>
              <a:rPr lang="es-AR" dirty="0" smtClean="0"/>
              <a:t>Separación </a:t>
            </a:r>
            <a:r>
              <a:rPr lang="es-AR" dirty="0"/>
              <a:t>por floculación magnética </a:t>
            </a:r>
            <a:r>
              <a:rPr lang="es-AR" dirty="0" err="1"/>
              <a:t>ultrafina</a:t>
            </a:r>
            <a:r>
              <a:rPr lang="es-AR" dirty="0"/>
              <a:t> (MFS) al mineral crudo (29,85% Fe), se obtuvo un concentrado con 74,12% de Fe con 81,45% de recuperación de hierro. </a:t>
            </a:r>
            <a:r>
              <a:rPr lang="es-AR" dirty="0">
                <a:solidFill>
                  <a:srgbClr val="FF0000"/>
                </a:solidFill>
              </a:rPr>
              <a:t>La recuperación de hierro aumentó en un 6,68% en comparación con la separación magnética convencional (CMS). </a:t>
            </a:r>
            <a:r>
              <a:rPr lang="es-AR" dirty="0"/>
              <a:t>La alta eficiencia en el beneficio se puede atribuir a un aumento de la fuerza magnética en los minerales de hierro </a:t>
            </a:r>
            <a:r>
              <a:rPr lang="es-AR" dirty="0" smtClean="0"/>
              <a:t>micro-fino </a:t>
            </a:r>
            <a:r>
              <a:rPr lang="es-AR" dirty="0"/>
              <a:t>(&lt; 20 µm en forma de </a:t>
            </a:r>
            <a:r>
              <a:rPr lang="es-AR" dirty="0" err="1" smtClean="0"/>
              <a:t>flóculos</a:t>
            </a:r>
            <a:r>
              <a:rPr lang="es-AR" dirty="0" smtClean="0"/>
              <a:t>, mayor presencia de la fase de Fe metálico).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15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68" y="1072780"/>
            <a:ext cx="8139394" cy="568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Arco"/>
          <p:cNvSpPr/>
          <p:nvPr/>
        </p:nvSpPr>
        <p:spPr>
          <a:xfrm>
            <a:off x="4992664" y="1214651"/>
            <a:ext cx="2336184" cy="1146413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1601337" y="7496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 smtClean="0"/>
              <a:t>FLOCULACIÓN MAGNÉTICA</a:t>
            </a:r>
            <a:endParaRPr lang="es-AR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4804012" y="934281"/>
            <a:ext cx="723331" cy="4987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9770659" y="5007036"/>
            <a:ext cx="24213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/>
              <a:t>El proceso general de Planta </a:t>
            </a:r>
            <a:r>
              <a:rPr lang="es-AR" sz="1200" dirty="0" smtClean="0"/>
              <a:t>Magnetita. Un </a:t>
            </a:r>
            <a:r>
              <a:rPr lang="es-AR" sz="1200" dirty="0"/>
              <a:t>sistema de recuperación de hierro desde el relave de cobre proveniente de CCMC, partiendo con leyes entre 7 y 10%, para obtener finalmente concentrados con un contenido mínimo de 66%.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0555" y="1787857"/>
            <a:ext cx="2213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b="1" dirty="0" smtClean="0"/>
              <a:t>Concentración Magnética Primaria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72955" y="4519684"/>
            <a:ext cx="2213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b="1" dirty="0" smtClean="0"/>
              <a:t>Molienda y Clasificación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030871" y="652228"/>
            <a:ext cx="2213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b="1" dirty="0" smtClean="0"/>
              <a:t>Deslamado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570793" y="575793"/>
            <a:ext cx="2213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b="1" dirty="0" smtClean="0"/>
              <a:t>Concentración Magnética Secundaria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0031104" y="1433015"/>
            <a:ext cx="2213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b="1" dirty="0" smtClean="0"/>
              <a:t>Flotación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6332561" y="934281"/>
            <a:ext cx="3295935" cy="16528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333767" y="4658183"/>
            <a:ext cx="1683224" cy="449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1762836" y="2111697"/>
            <a:ext cx="1403445" cy="3585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9498842" y="1745481"/>
            <a:ext cx="915537" cy="4987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1601337" y="7496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 smtClean="0"/>
              <a:t>FLOCULACIÓN MAGNÉTICA</a:t>
            </a:r>
            <a:endParaRPr lang="es-AR" dirty="0"/>
          </a:p>
        </p:txBody>
      </p:sp>
      <p:sp>
        <p:nvSpPr>
          <p:cNvPr id="2" name="1 Rectángulo"/>
          <p:cNvSpPr/>
          <p:nvPr/>
        </p:nvSpPr>
        <p:spPr>
          <a:xfrm>
            <a:off x="3108643" y="3244334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https://www.youtube.com/watch?v=8iYNFmmm6ro</a:t>
            </a:r>
          </a:p>
        </p:txBody>
      </p:sp>
    </p:spTree>
    <p:extLst>
      <p:ext uri="{BB962C8B-B14F-4D97-AF65-F5344CB8AC3E}">
        <p14:creationId xmlns:p14="http://schemas.microsoft.com/office/powerpoint/2010/main" val="22838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1714083" y="760441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DES-MAGNETIZACIÓN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75" y="1675684"/>
            <a:ext cx="4754314" cy="402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49062" y="164481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Tiene como función despolarizar  a las pulpas ferromagnéticas debido a:</a:t>
            </a:r>
          </a:p>
          <a:p>
            <a:endParaRPr lang="es-AR" dirty="0"/>
          </a:p>
          <a:p>
            <a:r>
              <a:rPr lang="es-AR" dirty="0" smtClean="0"/>
              <a:t>. </a:t>
            </a:r>
            <a:r>
              <a:rPr lang="es-AR" b="1" dirty="0" smtClean="0">
                <a:solidFill>
                  <a:srgbClr val="FF0000"/>
                </a:solidFill>
              </a:rPr>
              <a:t>Posible floculación magnética de las partículas al pasar por un separador magnético.</a:t>
            </a: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r>
              <a:rPr lang="es-AR" b="1" dirty="0" smtClean="0">
                <a:solidFill>
                  <a:srgbClr val="FF0000"/>
                </a:solidFill>
              </a:rPr>
              <a:t>. Evitar la reducción de la eficiencia de los procesos siguientes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881570" y="46134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Se usan Bobinas Des-</a:t>
            </a:r>
            <a:r>
              <a:rPr lang="es-AR" dirty="0" err="1" smtClean="0"/>
              <a:t>magnetizantes</a:t>
            </a:r>
            <a:r>
              <a:rPr lang="es-AR" dirty="0" smtClean="0"/>
              <a:t> que utilizan corriente alterna para generar un campo magnético oscilatorio de intensidad decreciente. 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94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4" y="1275636"/>
            <a:ext cx="5524615" cy="50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26927" y="6282955"/>
            <a:ext cx="5405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b="1" dirty="0" err="1" smtClean="0">
                <a:solidFill>
                  <a:srgbClr val="FF0000"/>
                </a:solidFill>
              </a:rPr>
              <a:t>Hc</a:t>
            </a:r>
            <a:r>
              <a:rPr lang="es-AR" sz="1200" b="1" dirty="0" smtClean="0">
                <a:solidFill>
                  <a:srgbClr val="FF0000"/>
                </a:solidFill>
              </a:rPr>
              <a:t>, campo aplicado que vence la remanencia y la Inducción es nula.</a:t>
            </a:r>
          </a:p>
          <a:p>
            <a:r>
              <a:rPr lang="es-AR" sz="1200" b="1" dirty="0" err="1" smtClean="0">
                <a:solidFill>
                  <a:srgbClr val="FF0000"/>
                </a:solidFill>
              </a:rPr>
              <a:t>Hci</a:t>
            </a:r>
            <a:r>
              <a:rPr lang="es-AR" sz="1200" b="1" dirty="0" smtClean="0">
                <a:solidFill>
                  <a:srgbClr val="FF0000"/>
                </a:solidFill>
              </a:rPr>
              <a:t>, campo aplicado que vence la polarización magnética </a:t>
            </a:r>
            <a:endParaRPr lang="es-AR" sz="12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40" y="974786"/>
            <a:ext cx="4131860" cy="57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714083" y="760441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DES-MAGNETIZACIÓN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51" y="1129773"/>
            <a:ext cx="5043688" cy="572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14083" y="760441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DES-MAGNETIZACIÓN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9" name="8 Arco"/>
          <p:cNvSpPr/>
          <p:nvPr/>
        </p:nvSpPr>
        <p:spPr>
          <a:xfrm>
            <a:off x="6742995" y="5950424"/>
            <a:ext cx="1213650" cy="805218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74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62" y="1116126"/>
            <a:ext cx="7191538" cy="533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Arco"/>
          <p:cNvSpPr/>
          <p:nvPr/>
        </p:nvSpPr>
        <p:spPr>
          <a:xfrm>
            <a:off x="3655183" y="4230806"/>
            <a:ext cx="1517318" cy="696037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1604901" y="756608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DES-MAGNETIZACIÓN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95218" y="203063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673288" y="1010355"/>
            <a:ext cx="5900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 smtClean="0">
                <a:solidFill>
                  <a:srgbClr val="FF0000"/>
                </a:solidFill>
              </a:rPr>
              <a:t>SEPARADORES </a:t>
            </a:r>
            <a:r>
              <a:rPr lang="es-AR" b="1" dirty="0">
                <a:solidFill>
                  <a:srgbClr val="FF0000"/>
                </a:solidFill>
              </a:rPr>
              <a:t>MAGNÉTICOS DE BANDA TRANSVERSAL DE ALTA INTENSIDAD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43207" y="815032"/>
            <a:ext cx="511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</a:t>
            </a:r>
            <a:r>
              <a:rPr lang="es-AR" b="1" dirty="0" smtClean="0"/>
              <a:t>SECA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94" y="1472020"/>
            <a:ext cx="5153602" cy="345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14489" y="1913747"/>
            <a:ext cx="55451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/>
              <a:t>El </a:t>
            </a:r>
            <a:r>
              <a:rPr lang="es-AR" dirty="0" smtClean="0"/>
              <a:t>equipo recoge </a:t>
            </a:r>
            <a:r>
              <a:rPr lang="es-AR" dirty="0"/>
              <a:t>los materiales magnéticos y los quita de la cinta de alimentación descargándolos en un lado. La concentración es por elevación </a:t>
            </a:r>
            <a:r>
              <a:rPr lang="es-AR" dirty="0" smtClean="0"/>
              <a:t>directa </a:t>
            </a:r>
            <a:r>
              <a:rPr lang="es-AR" dirty="0"/>
              <a:t>y el producto magnético es limpio y libre de materiales no </a:t>
            </a:r>
            <a:r>
              <a:rPr lang="es-AR" dirty="0" smtClean="0"/>
              <a:t>magnéticos.</a:t>
            </a:r>
          </a:p>
          <a:p>
            <a:endParaRPr lang="es-AR" dirty="0" smtClean="0"/>
          </a:p>
          <a:p>
            <a:r>
              <a:rPr lang="es-AR" dirty="0" smtClean="0"/>
              <a:t>Son </a:t>
            </a:r>
            <a:r>
              <a:rPr lang="es-AR" dirty="0"/>
              <a:t>equipos de baja </a:t>
            </a:r>
            <a:r>
              <a:rPr lang="es-AR" dirty="0" smtClean="0"/>
              <a:t>capacidad y quedaron obsoletos. </a:t>
            </a:r>
          </a:p>
          <a:p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3378531" y="4939842"/>
            <a:ext cx="6960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•Recuperación de minerales finos no magnéticos (rutilo) desde relaves magnéticos molidos.</a:t>
            </a:r>
          </a:p>
          <a:p>
            <a:r>
              <a:rPr lang="es-AR" dirty="0"/>
              <a:t>•Concentración de minerales no magnéticos (casiterita) desde minerales magnéticos.</a:t>
            </a:r>
          </a:p>
          <a:p>
            <a:r>
              <a:rPr lang="es-AR" dirty="0"/>
              <a:t>•Producción de wolframita, tantalita y otros minerales magnéticos de alto valor unitario</a:t>
            </a:r>
          </a:p>
        </p:txBody>
      </p:sp>
    </p:spTree>
    <p:extLst>
      <p:ext uri="{BB962C8B-B14F-4D97-AF65-F5344CB8AC3E}">
        <p14:creationId xmlns:p14="http://schemas.microsoft.com/office/powerpoint/2010/main" val="2762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743207" y="815032"/>
            <a:ext cx="511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</a:t>
            </a:r>
            <a:r>
              <a:rPr lang="es-AR" b="1" dirty="0" smtClean="0"/>
              <a:t>SECA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474121" y="999698"/>
            <a:ext cx="7018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MAGNÉTICOS DE RODILLO DE ALTA INTENSIDAD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4120" y="1651800"/>
            <a:ext cx="74142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Es </a:t>
            </a:r>
            <a:r>
              <a:rPr lang="es-AR" dirty="0"/>
              <a:t>usado tanto en operaciones de purificación como de </a:t>
            </a:r>
            <a:r>
              <a:rPr lang="es-AR" dirty="0" smtClean="0"/>
              <a:t>concentración.</a:t>
            </a:r>
          </a:p>
          <a:p>
            <a:r>
              <a:rPr lang="es-AR" dirty="0" smtClean="0"/>
              <a:t>Son </a:t>
            </a:r>
            <a:r>
              <a:rPr lang="es-AR" dirty="0"/>
              <a:t>fabricados con varias combinaciones de rodillos de tal forma que los no magnéticos van siendo retratados en etapas sucesivas</a:t>
            </a:r>
            <a:r>
              <a:rPr lang="es-AR" dirty="0" smtClean="0"/>
              <a:t>. </a:t>
            </a:r>
            <a:r>
              <a:rPr lang="es-AR" dirty="0" smtClean="0">
                <a:solidFill>
                  <a:srgbClr val="FF0000"/>
                </a:solidFill>
              </a:rPr>
              <a:t>El </a:t>
            </a:r>
            <a:r>
              <a:rPr lang="es-AR" dirty="0">
                <a:solidFill>
                  <a:srgbClr val="FF0000"/>
                </a:solidFill>
              </a:rPr>
              <a:t>material </a:t>
            </a:r>
            <a:r>
              <a:rPr lang="es-AR" dirty="0" smtClean="0">
                <a:solidFill>
                  <a:srgbClr val="FF0000"/>
                </a:solidFill>
              </a:rPr>
              <a:t>debe </a:t>
            </a:r>
            <a:r>
              <a:rPr lang="es-AR" dirty="0">
                <a:solidFill>
                  <a:srgbClr val="FF0000"/>
                </a:solidFill>
              </a:rPr>
              <a:t>encontrarse en el rango de granulométrico de 8 a 150 </a:t>
            </a:r>
            <a:r>
              <a:rPr lang="es-AR" dirty="0" smtClean="0">
                <a:solidFill>
                  <a:srgbClr val="FF0000"/>
                </a:solidFill>
              </a:rPr>
              <a:t>mallas.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589524"/>
            <a:ext cx="4166052" cy="587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4121" y="3683125"/>
            <a:ext cx="7018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Se </a:t>
            </a:r>
            <a:r>
              <a:rPr lang="es-AR" dirty="0" smtClean="0"/>
              <a:t>alcanzan </a:t>
            </a:r>
            <a:r>
              <a:rPr lang="es-AR" dirty="0"/>
              <a:t>intensidades de campo de hasta 2,2 T en el espacio entre el poste de alimentación y el </a:t>
            </a:r>
            <a:r>
              <a:rPr lang="es-AR" dirty="0" err="1" smtClean="0"/>
              <a:t>rollo.El</a:t>
            </a:r>
            <a:r>
              <a:rPr lang="es-AR" dirty="0" smtClean="0"/>
              <a:t> </a:t>
            </a:r>
            <a:r>
              <a:rPr lang="es-AR" dirty="0"/>
              <a:t>espacio entre el polo de alimentación y el rotor es </a:t>
            </a:r>
            <a:r>
              <a:rPr lang="es-AR" dirty="0" smtClean="0"/>
              <a:t>ajustable y </a:t>
            </a:r>
            <a:r>
              <a:rPr lang="es-AR" dirty="0"/>
              <a:t>generalmente se disminuye de polo a polo para tomar sucesivamente de productos más débilmente magnéticos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4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743207" y="815032"/>
            <a:ext cx="511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</a:t>
            </a:r>
            <a:r>
              <a:rPr lang="es-AR" b="1" dirty="0" smtClean="0"/>
              <a:t>SECA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399059" y="1039503"/>
            <a:ext cx="6928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 smtClean="0">
                <a:solidFill>
                  <a:srgbClr val="FF0000"/>
                </a:solidFill>
              </a:rPr>
              <a:t>Separador </a:t>
            </a:r>
            <a:r>
              <a:rPr lang="es-AR" b="1" dirty="0">
                <a:solidFill>
                  <a:srgbClr val="FF0000"/>
                </a:solidFill>
              </a:rPr>
              <a:t>magnético de rodillos de tierras </a:t>
            </a:r>
            <a:r>
              <a:rPr lang="es-AR" b="1" dirty="0" smtClean="0">
                <a:solidFill>
                  <a:srgbClr val="FF0000"/>
                </a:solidFill>
              </a:rPr>
              <a:t>raras  </a:t>
            </a:r>
            <a:r>
              <a:rPr lang="es-AR" b="1" dirty="0">
                <a:solidFill>
                  <a:srgbClr val="FF0000"/>
                </a:solidFill>
              </a:rPr>
              <a:t>(RE-Roll</a:t>
            </a:r>
            <a:r>
              <a:rPr lang="es-AR" b="1" dirty="0" smtClean="0">
                <a:solidFill>
                  <a:srgbClr val="FF0000"/>
                </a:solidFill>
              </a:rPr>
              <a:t>)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66" y="692908"/>
            <a:ext cx="4197952" cy="5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05050" y="1362668"/>
            <a:ext cx="64644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Construido </a:t>
            </a:r>
            <a:r>
              <a:rPr lang="es-AR" dirty="0"/>
              <a:t>con imanes de tierras raras, de alta intensidad y de elevado gradiente, se fabrica con rodillos de 5”hasta 60”de ancho y </a:t>
            </a:r>
            <a:r>
              <a:rPr lang="es-AR" dirty="0" smtClean="0"/>
              <a:t>con diámetros hasta 12”.</a:t>
            </a:r>
          </a:p>
          <a:p>
            <a:r>
              <a:rPr lang="es-AR" dirty="0" smtClean="0"/>
              <a:t>Se </a:t>
            </a:r>
            <a:r>
              <a:rPr lang="es-AR" dirty="0"/>
              <a:t>encuentran disponibles con 1, 2 o 3 rodillos, posicionados en cascada en </a:t>
            </a:r>
            <a:r>
              <a:rPr lang="es-AR" dirty="0" smtClean="0"/>
              <a:t>el mismo </a:t>
            </a:r>
            <a:r>
              <a:rPr lang="es-AR" dirty="0"/>
              <a:t>equipamiento y son recomendados para la separación </a:t>
            </a:r>
            <a:r>
              <a:rPr lang="es-AR" dirty="0" smtClean="0"/>
              <a:t>de minerales </a:t>
            </a:r>
            <a:r>
              <a:rPr lang="es-AR" dirty="0"/>
              <a:t>débilmente magnéticos.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18698" y="4027946"/>
            <a:ext cx="6708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 smtClean="0"/>
              <a:t>Aplicaciones </a:t>
            </a:r>
            <a:endParaRPr lang="es-AR" b="1" dirty="0"/>
          </a:p>
          <a:p>
            <a:r>
              <a:rPr lang="es-AR" dirty="0"/>
              <a:t>•Remoción de </a:t>
            </a:r>
            <a:r>
              <a:rPr lang="es-AR" dirty="0" smtClean="0"/>
              <a:t>ilmenita desde </a:t>
            </a:r>
            <a:r>
              <a:rPr lang="es-AR" dirty="0"/>
              <a:t>concentrados de rutilo.</a:t>
            </a:r>
          </a:p>
          <a:p>
            <a:r>
              <a:rPr lang="es-AR" dirty="0"/>
              <a:t>•Limpieza magnética final del zircón.</a:t>
            </a:r>
          </a:p>
          <a:p>
            <a:r>
              <a:rPr lang="es-AR" dirty="0"/>
              <a:t>•Remoción de contaminaciones de </a:t>
            </a:r>
            <a:r>
              <a:rPr lang="es-AR" dirty="0" smtClean="0"/>
              <a:t>Fe </a:t>
            </a:r>
            <a:r>
              <a:rPr lang="es-AR" dirty="0"/>
              <a:t>desde arenas vidriosas y minerales de </a:t>
            </a:r>
            <a:r>
              <a:rPr lang="es-AR" dirty="0" smtClean="0"/>
              <a:t>Fe </a:t>
            </a:r>
            <a:r>
              <a:rPr lang="es-AR" dirty="0"/>
              <a:t>desde productos industriales</a:t>
            </a:r>
            <a:r>
              <a:rPr lang="es-AR" dirty="0" smtClean="0"/>
              <a:t>.</a:t>
            </a:r>
          </a:p>
          <a:p>
            <a:r>
              <a:rPr lang="es-AR" dirty="0"/>
              <a:t>•Remoción </a:t>
            </a:r>
            <a:r>
              <a:rPr lang="es-AR" dirty="0" smtClean="0"/>
              <a:t>de </a:t>
            </a:r>
            <a:r>
              <a:rPr lang="es-AR" dirty="0"/>
              <a:t>cromita y </a:t>
            </a:r>
            <a:r>
              <a:rPr lang="es-AR" dirty="0" err="1" smtClean="0"/>
              <a:t>pirrotita</a:t>
            </a:r>
            <a:r>
              <a:rPr lang="es-AR" dirty="0" smtClean="0"/>
              <a:t> en </a:t>
            </a:r>
            <a:r>
              <a:rPr lang="es-AR" dirty="0"/>
              <a:t>concentrados diamantíferos o en concentración misma de cromita, wolframita, titanio, rutilo y manganeso.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435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1587689" y="5895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 smtClean="0"/>
              <a:t>Principales Usos de la Separación Magnética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881572" y="1235856"/>
            <a:ext cx="5751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 smtClean="0">
                <a:solidFill>
                  <a:srgbClr val="FF0000"/>
                </a:solidFill>
              </a:rPr>
              <a:t>Separación </a:t>
            </a:r>
            <a:r>
              <a:rPr lang="es-AR" b="1" dirty="0">
                <a:solidFill>
                  <a:srgbClr val="FF0000"/>
                </a:solidFill>
              </a:rPr>
              <a:t>de fragmentos metálicos </a:t>
            </a:r>
            <a:endParaRPr lang="es-AR" b="1" dirty="0" smtClean="0">
              <a:solidFill>
                <a:srgbClr val="FF0000"/>
              </a:solidFill>
            </a:endParaRPr>
          </a:p>
          <a:p>
            <a:r>
              <a:rPr lang="es-AR" dirty="0"/>
              <a:t>Se usan para proteger equipos, tales como trituradoras, pulverizadores, etc. Son aplicados sobre materiales secos o materiales con humedad superficial. Los separadores más usados son</a:t>
            </a:r>
            <a:endParaRPr lang="es-AR" b="1" dirty="0">
              <a:solidFill>
                <a:srgbClr val="FF0000"/>
              </a:solidFill>
            </a:endParaRP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r>
              <a:rPr lang="es-AR" b="1" dirty="0" smtClean="0">
                <a:solidFill>
                  <a:srgbClr val="FF0000"/>
                </a:solidFill>
              </a:rPr>
              <a:t>	</a:t>
            </a:r>
            <a:endParaRPr lang="es-AR" b="1" i="1" dirty="0"/>
          </a:p>
        </p:txBody>
      </p:sp>
      <p:sp>
        <p:nvSpPr>
          <p:cNvPr id="7" name="6 Rectángulo"/>
          <p:cNvSpPr/>
          <p:nvPr/>
        </p:nvSpPr>
        <p:spPr>
          <a:xfrm>
            <a:off x="8188657" y="1507024"/>
            <a:ext cx="40306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Tambores </a:t>
            </a:r>
            <a:r>
              <a:rPr lang="es-AR" b="1" dirty="0">
                <a:solidFill>
                  <a:srgbClr val="FF0000"/>
                </a:solidFill>
              </a:rPr>
              <a:t>o poleas magnéticas, electroimanes suspendidos, placas magnéticas, parrillas magnéticas y detectores de </a:t>
            </a:r>
            <a:r>
              <a:rPr lang="es-AR" b="1" dirty="0" smtClean="0">
                <a:solidFill>
                  <a:srgbClr val="FF0000"/>
                </a:solidFill>
              </a:rPr>
              <a:t>metales.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300114" y="3913512"/>
            <a:ext cx="3589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i="1" dirty="0">
                <a:solidFill>
                  <a:srgbClr val="FF0000"/>
                </a:solidFill>
              </a:rPr>
              <a:t>Separadores por Vía </a:t>
            </a:r>
            <a:r>
              <a:rPr lang="es-AR" b="1" i="1" dirty="0" smtClean="0">
                <a:solidFill>
                  <a:srgbClr val="FF0000"/>
                </a:solidFill>
              </a:rPr>
              <a:t>Húmeda</a:t>
            </a:r>
            <a:endParaRPr lang="es-AR" b="1" i="1" dirty="0">
              <a:solidFill>
                <a:srgbClr val="FF0000"/>
              </a:solidFill>
            </a:endParaRPr>
          </a:p>
          <a:p>
            <a:r>
              <a:rPr lang="es-AR" b="1" i="1" dirty="0">
                <a:solidFill>
                  <a:srgbClr val="FF0000"/>
                </a:solidFill>
              </a:rPr>
              <a:t>	</a:t>
            </a:r>
          </a:p>
          <a:p>
            <a:r>
              <a:rPr lang="es-AR" b="1" i="1" dirty="0" smtClean="0">
                <a:solidFill>
                  <a:srgbClr val="FF0000"/>
                </a:solidFill>
              </a:rPr>
              <a:t>Separadores </a:t>
            </a:r>
            <a:r>
              <a:rPr lang="es-AR" b="1" i="1" dirty="0">
                <a:solidFill>
                  <a:srgbClr val="FF0000"/>
                </a:solidFill>
              </a:rPr>
              <a:t>por Vía Seca</a:t>
            </a:r>
            <a:endParaRPr lang="es-AR" b="1" i="1" dirty="0"/>
          </a:p>
        </p:txBody>
      </p:sp>
      <p:sp>
        <p:nvSpPr>
          <p:cNvPr id="4" name="3 Rectángulo"/>
          <p:cNvSpPr/>
          <p:nvPr/>
        </p:nvSpPr>
        <p:spPr>
          <a:xfrm>
            <a:off x="881571" y="39282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Procesos de concentración y purificación </a:t>
            </a:r>
            <a:r>
              <a:rPr lang="es-AR" b="1" dirty="0" smtClean="0">
                <a:solidFill>
                  <a:srgbClr val="FF0000"/>
                </a:solidFill>
              </a:rPr>
              <a:t>magnética</a:t>
            </a:r>
          </a:p>
          <a:p>
            <a:r>
              <a:rPr lang="es-AR" dirty="0"/>
              <a:t>La purificación implica la eliminación de pequeñas cantidades de partículas magnéticas desde una gran cantidad de material de alimentación no magnético. </a:t>
            </a:r>
          </a:p>
          <a:p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7332960" y="2026966"/>
            <a:ext cx="524972" cy="218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derecha"/>
          <p:cNvSpPr/>
          <p:nvPr/>
        </p:nvSpPr>
        <p:spPr>
          <a:xfrm>
            <a:off x="7240605" y="4265816"/>
            <a:ext cx="524972" cy="218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27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4" grpId="0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743207" y="815032"/>
            <a:ext cx="511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</a:t>
            </a:r>
            <a:r>
              <a:rPr lang="es-AR" b="1" dirty="0" smtClean="0"/>
              <a:t>SECA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557994" y="1061029"/>
            <a:ext cx="711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MAGNÉTICOS DE TAMBOR DE BAJA INTENSIDAD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5685" y="2239623"/>
            <a:ext cx="5185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La separación </a:t>
            </a:r>
            <a:r>
              <a:rPr lang="es-AR" dirty="0" smtClean="0"/>
              <a:t>está limitada principalmente </a:t>
            </a:r>
            <a:r>
              <a:rPr lang="es-AR" dirty="0"/>
              <a:t>a la concentración de menas de hierro </a:t>
            </a:r>
            <a:r>
              <a:rPr lang="es-AR" dirty="0" err="1"/>
              <a:t>magnetíticos</a:t>
            </a:r>
            <a:r>
              <a:rPr lang="es-AR" dirty="0"/>
              <a:t>, purificación de escorias finamente </a:t>
            </a:r>
            <a:r>
              <a:rPr lang="es-AR" dirty="0" smtClean="0"/>
              <a:t>molidas. Por </a:t>
            </a:r>
            <a:r>
              <a:rPr lang="es-AR" dirty="0"/>
              <a:t>debajo del rango de tamaño de 0,5 </a:t>
            </a:r>
            <a:r>
              <a:rPr lang="es-AR" dirty="0" smtClean="0"/>
              <a:t>cm el proceso tiende </a:t>
            </a:r>
            <a:r>
              <a:rPr lang="es-AR" dirty="0"/>
              <a:t>a ser reemplazado por métodos húmedos</a:t>
            </a:r>
            <a:r>
              <a:rPr lang="es-AR" dirty="0" smtClean="0"/>
              <a:t>, que </a:t>
            </a:r>
            <a:r>
              <a:rPr lang="es-AR" dirty="0"/>
              <a:t>producen </a:t>
            </a:r>
            <a:r>
              <a:rPr lang="es-AR" dirty="0" smtClean="0"/>
              <a:t>menos </a:t>
            </a:r>
            <a:r>
              <a:rPr lang="es-AR" dirty="0"/>
              <a:t>pérdida de polvo y </a:t>
            </a:r>
            <a:r>
              <a:rPr lang="es-AR" dirty="0" smtClean="0"/>
              <a:t>generalmente un </a:t>
            </a:r>
            <a:r>
              <a:rPr lang="es-AR" dirty="0"/>
              <a:t>producto más limpio.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10" y="1857515"/>
            <a:ext cx="6431784" cy="3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743207" y="815032"/>
            <a:ext cx="511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</a:t>
            </a:r>
            <a:r>
              <a:rPr lang="es-AR" b="1" dirty="0" smtClean="0"/>
              <a:t>SECA</a:t>
            </a:r>
            <a:endParaRPr lang="es-AR" dirty="0"/>
          </a:p>
        </p:txBody>
      </p:sp>
      <p:sp>
        <p:nvSpPr>
          <p:cNvPr id="2" name="1 Rectángulo"/>
          <p:cNvSpPr/>
          <p:nvPr/>
        </p:nvSpPr>
        <p:spPr>
          <a:xfrm>
            <a:off x="3135093" y="3244334"/>
            <a:ext cx="592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https://www.youtube.com/watch?v=40k4MZpXZNY</a:t>
            </a:r>
          </a:p>
        </p:txBody>
      </p:sp>
    </p:spTree>
    <p:extLst>
      <p:ext uri="{BB962C8B-B14F-4D97-AF65-F5344CB8AC3E}">
        <p14:creationId xmlns:p14="http://schemas.microsoft.com/office/powerpoint/2010/main" val="14947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743207" y="815032"/>
            <a:ext cx="511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</a:t>
            </a:r>
            <a:r>
              <a:rPr lang="es-AR" b="1" dirty="0" smtClean="0"/>
              <a:t>SECA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522802" y="1184364"/>
            <a:ext cx="8471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MAGNÉTICOS DE TAMBOR DE MEDIANA Y ALTA INTENSIDAD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2802" y="1566880"/>
            <a:ext cx="75972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Se tienen equipos </a:t>
            </a:r>
            <a:r>
              <a:rPr lang="es-AR" dirty="0"/>
              <a:t>separadores de tambor de alta intensidad con </a:t>
            </a:r>
            <a:r>
              <a:rPr lang="es-AR" dirty="0">
                <a:solidFill>
                  <a:srgbClr val="FF0000"/>
                </a:solidFill>
              </a:rPr>
              <a:t>magnetos permanentes de tierras </a:t>
            </a:r>
            <a:r>
              <a:rPr lang="es-AR" dirty="0" smtClean="0">
                <a:solidFill>
                  <a:srgbClr val="FF0000"/>
                </a:solidFill>
              </a:rPr>
              <a:t>raras.</a:t>
            </a:r>
            <a:endParaRPr lang="es-AR" dirty="0" smtClean="0"/>
          </a:p>
          <a:p>
            <a:r>
              <a:rPr lang="es-AR" dirty="0" smtClean="0"/>
              <a:t>La INBRÁS-ERIEZ </a:t>
            </a:r>
            <a:r>
              <a:rPr lang="es-AR" dirty="0"/>
              <a:t>ofrece unidades de potencia media de diámetro 12”y en unidades de alta potencia de 15”a 20”. </a:t>
            </a:r>
            <a:endParaRPr lang="es-AR" dirty="0" smtClean="0"/>
          </a:p>
          <a:p>
            <a:r>
              <a:rPr lang="es-AR" dirty="0" smtClean="0"/>
              <a:t>Este </a:t>
            </a:r>
            <a:r>
              <a:rPr lang="es-AR" dirty="0"/>
              <a:t>separador se aplica en </a:t>
            </a:r>
            <a:r>
              <a:rPr lang="es-AR" dirty="0" smtClean="0"/>
              <a:t>la </a:t>
            </a:r>
            <a:r>
              <a:rPr lang="es-AR" dirty="0"/>
              <a:t>concentración de minerales medianamente magnéticos (unidades de diámetro 12”) o de minerales débilmente magnéticos (unidades de 15”y 24”de diámetro). </a:t>
            </a:r>
            <a:endParaRPr lang="es-AR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522802" y="4287782"/>
            <a:ext cx="75972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La separación en seco de alta intensidad </a:t>
            </a:r>
            <a:r>
              <a:rPr lang="es-AR" dirty="0" smtClean="0"/>
              <a:t>pierde eficiencia para  </a:t>
            </a:r>
            <a:r>
              <a:rPr lang="es-AR" dirty="0"/>
              <a:t>minerales </a:t>
            </a:r>
            <a:r>
              <a:rPr lang="es-AR" dirty="0" smtClean="0"/>
              <a:t>finos &lt; a 75 micrones por generación de polvos, corrientes </a:t>
            </a:r>
            <a:r>
              <a:rPr lang="es-AR" dirty="0"/>
              <a:t>de aire, adherencia partícula-partícula, y adhesión del rotor de partículas.</a:t>
            </a:r>
          </a:p>
          <a:p>
            <a:r>
              <a:rPr lang="es-AR" dirty="0"/>
              <a:t>Sin duda el mayor avance en el campo de separación magnética fue el desarrollo de separadores magnéticos continuos húmedos de alta </a:t>
            </a:r>
            <a:r>
              <a:rPr lang="es-AR" dirty="0" smtClean="0"/>
              <a:t>intensidad.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1830695"/>
            <a:ext cx="3883997" cy="347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6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629796" y="1227667"/>
            <a:ext cx="56277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Los separadores </a:t>
            </a:r>
            <a:r>
              <a:rPr lang="es-AR" dirty="0"/>
              <a:t>magnéticos por vía húmeda </a:t>
            </a:r>
            <a:r>
              <a:rPr lang="es-AR" dirty="0" smtClean="0"/>
              <a:t>más </a:t>
            </a:r>
            <a:r>
              <a:rPr lang="es-AR" dirty="0"/>
              <a:t>frecuentemente usados</a:t>
            </a:r>
            <a:r>
              <a:rPr lang="es-AR" dirty="0" smtClean="0"/>
              <a:t>:</a:t>
            </a:r>
          </a:p>
          <a:p>
            <a:endParaRPr lang="es-AR" dirty="0"/>
          </a:p>
          <a:p>
            <a:endParaRPr lang="es-AR" b="1" dirty="0" smtClean="0">
              <a:solidFill>
                <a:srgbClr val="FF0000"/>
              </a:solidFill>
            </a:endParaRPr>
          </a:p>
          <a:p>
            <a:r>
              <a:rPr lang="es-AR" b="1" dirty="0" smtClean="0">
                <a:solidFill>
                  <a:srgbClr val="FF0000"/>
                </a:solidFill>
              </a:rPr>
              <a:t>• Separadores </a:t>
            </a:r>
            <a:r>
              <a:rPr lang="es-AR" b="1" dirty="0">
                <a:solidFill>
                  <a:srgbClr val="FF0000"/>
                </a:solidFill>
              </a:rPr>
              <a:t>de tambor con magnetos </a:t>
            </a:r>
            <a:endParaRPr lang="es-AR" b="1" dirty="0" smtClean="0">
              <a:solidFill>
                <a:srgbClr val="FF0000"/>
              </a:solidFill>
            </a:endParaRPr>
          </a:p>
          <a:p>
            <a:r>
              <a:rPr lang="es-AR" b="1" dirty="0">
                <a:solidFill>
                  <a:srgbClr val="FF0000"/>
                </a:solidFill>
              </a:rPr>
              <a:t> </a:t>
            </a:r>
            <a:r>
              <a:rPr lang="es-AR" b="1" dirty="0" smtClean="0">
                <a:solidFill>
                  <a:srgbClr val="FF0000"/>
                </a:solidFill>
              </a:rPr>
              <a:t>  permanentes y electro-magnetos</a:t>
            </a: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>
              <a:solidFill>
                <a:srgbClr val="FF0000"/>
              </a:solidFill>
            </a:endParaRPr>
          </a:p>
          <a:p>
            <a:r>
              <a:rPr lang="es-AR" b="1" dirty="0" smtClean="0">
                <a:solidFill>
                  <a:srgbClr val="FF0000"/>
                </a:solidFill>
              </a:rPr>
              <a:t>• Filtros magnéticos</a:t>
            </a: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>
              <a:solidFill>
                <a:srgbClr val="FF0000"/>
              </a:solidFill>
            </a:endParaRPr>
          </a:p>
          <a:p>
            <a:r>
              <a:rPr lang="es-AR" b="1" dirty="0" smtClean="0">
                <a:solidFill>
                  <a:srgbClr val="FF0000"/>
                </a:solidFill>
              </a:rPr>
              <a:t>• Separadores </a:t>
            </a:r>
            <a:r>
              <a:rPr lang="es-AR" b="1" dirty="0">
                <a:solidFill>
                  <a:srgbClr val="FF0000"/>
                </a:solidFill>
              </a:rPr>
              <a:t>magnéticos de alta </a:t>
            </a:r>
            <a:r>
              <a:rPr lang="es-AR" b="1" dirty="0" smtClean="0">
                <a:solidFill>
                  <a:srgbClr val="FF0000"/>
                </a:solidFill>
              </a:rPr>
              <a:t>intensidad</a:t>
            </a:r>
          </a:p>
          <a:p>
            <a:r>
              <a:rPr lang="es-AR" b="1" dirty="0">
                <a:solidFill>
                  <a:srgbClr val="FF0000"/>
                </a:solidFill>
              </a:rPr>
              <a:t> </a:t>
            </a:r>
            <a:r>
              <a:rPr lang="es-AR" b="1" dirty="0" smtClean="0">
                <a:solidFill>
                  <a:srgbClr val="FF0000"/>
                </a:solidFill>
              </a:rPr>
              <a:t>  por vía húmeda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7115033" y="2058072"/>
            <a:ext cx="5076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Son </a:t>
            </a:r>
            <a:r>
              <a:rPr lang="es-AR" dirty="0"/>
              <a:t>equipos utilizados como unidades de recuperación en plantas de medios densos, en la concentración de minerales de hierro </a:t>
            </a:r>
            <a:r>
              <a:rPr lang="es-AR" dirty="0" smtClean="0"/>
              <a:t>ferromagnéticos.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7115033" y="3643864"/>
            <a:ext cx="5127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Son </a:t>
            </a:r>
            <a:r>
              <a:rPr lang="es-AR" dirty="0"/>
              <a:t>utilizados para eliminar o separar partículas ferromagnéticas finas de los líquidos o suspensiones de líquidos.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15033" y="5313358"/>
            <a:ext cx="533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/>
              <a:t>S</a:t>
            </a:r>
            <a:r>
              <a:rPr lang="es-AR" dirty="0" smtClean="0"/>
              <a:t>on </a:t>
            </a:r>
            <a:r>
              <a:rPr lang="es-AR" dirty="0"/>
              <a:t>aplicados para la separación de materiales débilmente magnéticos de los sólidos contenidos en suspensión líquida.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5882184" y="2796736"/>
            <a:ext cx="750628" cy="2729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derecha"/>
          <p:cNvSpPr/>
          <p:nvPr/>
        </p:nvSpPr>
        <p:spPr>
          <a:xfrm>
            <a:off x="5904928" y="4244028"/>
            <a:ext cx="750628" cy="2729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derecha"/>
          <p:cNvSpPr/>
          <p:nvPr/>
        </p:nvSpPr>
        <p:spPr>
          <a:xfrm>
            <a:off x="5904928" y="5685552"/>
            <a:ext cx="750628" cy="2729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65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710359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618698" y="1048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00335" y="1685374"/>
            <a:ext cx="6094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/>
              <a:t>En </a:t>
            </a:r>
            <a:r>
              <a:rPr lang="es-AR" dirty="0" smtClean="0"/>
              <a:t>los </a:t>
            </a:r>
            <a:r>
              <a:rPr lang="es-AR" dirty="0"/>
              <a:t>separadores se pueden </a:t>
            </a:r>
            <a:r>
              <a:rPr lang="es-AR" dirty="0" smtClean="0"/>
              <a:t>usar </a:t>
            </a:r>
            <a:r>
              <a:rPr lang="es-AR" dirty="0"/>
              <a:t>magnetos permanentes o </a:t>
            </a:r>
            <a:r>
              <a:rPr lang="es-AR" dirty="0" smtClean="0"/>
              <a:t>electro-magnetos, pero la </a:t>
            </a:r>
            <a:r>
              <a:rPr lang="es-AR" dirty="0"/>
              <a:t>tendencia actual es </a:t>
            </a:r>
            <a:r>
              <a:rPr lang="es-AR" dirty="0" smtClean="0"/>
              <a:t>el uso de magnetos </a:t>
            </a:r>
            <a:r>
              <a:rPr lang="es-AR" dirty="0"/>
              <a:t>permanentes debido a los avances </a:t>
            </a:r>
            <a:r>
              <a:rPr lang="es-AR" dirty="0" smtClean="0"/>
              <a:t> tecnológicos.</a:t>
            </a:r>
          </a:p>
          <a:p>
            <a:endParaRPr lang="es-AR" dirty="0"/>
          </a:p>
          <a:p>
            <a:r>
              <a:rPr lang="es-AR" dirty="0" smtClean="0"/>
              <a:t>En </a:t>
            </a:r>
            <a:r>
              <a:rPr lang="es-AR" dirty="0"/>
              <a:t>el mercado están disponibles los separadores de baja intensidad y los de alta intensidad</a:t>
            </a:r>
            <a:r>
              <a:rPr lang="es-AR" dirty="0" smtClean="0"/>
              <a:t>. </a:t>
            </a:r>
          </a:p>
          <a:p>
            <a:endParaRPr lang="es-AR" dirty="0"/>
          </a:p>
          <a:p>
            <a:r>
              <a:rPr lang="es-AR" b="1" dirty="0" smtClean="0">
                <a:solidFill>
                  <a:srgbClr val="FF0000"/>
                </a:solidFill>
              </a:rPr>
              <a:t>Equipos de </a:t>
            </a:r>
            <a:r>
              <a:rPr lang="es-AR" b="1" dirty="0">
                <a:solidFill>
                  <a:srgbClr val="FF0000"/>
                </a:solidFill>
              </a:rPr>
              <a:t>baja intensidad son fabricados con imanes </a:t>
            </a:r>
            <a:r>
              <a:rPr lang="es-AR" b="1" dirty="0" smtClean="0">
                <a:solidFill>
                  <a:srgbClr val="FF0000"/>
                </a:solidFill>
              </a:rPr>
              <a:t>permanentes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b="1" dirty="0" smtClean="0">
                <a:solidFill>
                  <a:srgbClr val="FF0000"/>
                </a:solidFill>
              </a:rPr>
              <a:t>Equipos </a:t>
            </a:r>
            <a:r>
              <a:rPr lang="es-AR" b="1" dirty="0">
                <a:solidFill>
                  <a:srgbClr val="FF0000"/>
                </a:solidFill>
              </a:rPr>
              <a:t>de alto gradiente (con tierras </a:t>
            </a:r>
            <a:r>
              <a:rPr lang="es-AR" b="1" dirty="0" smtClean="0">
                <a:solidFill>
                  <a:srgbClr val="FF0000"/>
                </a:solidFill>
              </a:rPr>
              <a:t>raras)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08461" y="3883295"/>
            <a:ext cx="4435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separación magnética de minerales fuertemente </a:t>
            </a:r>
            <a:r>
              <a:rPr lang="es-AR" dirty="0" smtClean="0"/>
              <a:t>magnéticos (magnetita </a:t>
            </a:r>
            <a:r>
              <a:rPr lang="es-AR" dirty="0"/>
              <a:t>y martita.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234451" y="4978780"/>
            <a:ext cx="4783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separación </a:t>
            </a:r>
            <a:r>
              <a:rPr lang="es-AR" dirty="0"/>
              <a:t>magnética de minerales débilmente magnéticos, contaminantes de menas de casiterita, cobre u otros o; para la concentración magnética de minerales magnéticos como </a:t>
            </a:r>
            <a:r>
              <a:rPr lang="es-AR" dirty="0" err="1" smtClean="0"/>
              <a:t>hematita</a:t>
            </a:r>
            <a:r>
              <a:rPr lang="es-AR" dirty="0" smtClean="0"/>
              <a:t> </a:t>
            </a:r>
            <a:r>
              <a:rPr lang="es-AR" dirty="0"/>
              <a:t>e ilmenita. 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6119453" y="5580966"/>
            <a:ext cx="750628" cy="2729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derecha"/>
          <p:cNvSpPr/>
          <p:nvPr/>
        </p:nvSpPr>
        <p:spPr>
          <a:xfrm>
            <a:off x="6064154" y="4184345"/>
            <a:ext cx="750628" cy="2729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16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680151" y="1941226"/>
            <a:ext cx="5693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Consisten en </a:t>
            </a:r>
            <a:r>
              <a:rPr lang="es-AR" dirty="0"/>
              <a:t>un tambor rotatorio no magnético </a:t>
            </a:r>
            <a:r>
              <a:rPr lang="es-AR" dirty="0" smtClean="0"/>
              <a:t>disponibles en </a:t>
            </a:r>
            <a:r>
              <a:rPr lang="es-AR" dirty="0"/>
              <a:t>tamaños con diámetros de 24”a 48”y con anchos de hasta 120</a:t>
            </a:r>
            <a:r>
              <a:rPr lang="es-AR" dirty="0" smtClean="0"/>
              <a:t>”.</a:t>
            </a:r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Se </a:t>
            </a:r>
            <a:r>
              <a:rPr lang="es-AR" dirty="0"/>
              <a:t>dividen en tres tipos: </a:t>
            </a:r>
            <a:endParaRPr lang="es-AR" dirty="0" smtClean="0"/>
          </a:p>
          <a:p>
            <a:endParaRPr lang="es-AR" dirty="0" smtClean="0"/>
          </a:p>
          <a:p>
            <a:r>
              <a:rPr lang="es-AR" b="1" dirty="0" smtClean="0">
                <a:solidFill>
                  <a:srgbClr val="FF0000"/>
                </a:solidFill>
              </a:rPr>
              <a:t>Concurrentes</a:t>
            </a:r>
            <a:r>
              <a:rPr lang="es-AR" b="1" dirty="0">
                <a:solidFill>
                  <a:srgbClr val="FF0000"/>
                </a:solidFill>
              </a:rPr>
              <a:t>, </a:t>
            </a:r>
            <a:r>
              <a:rPr lang="es-AR" b="1" dirty="0" smtClean="0">
                <a:solidFill>
                  <a:srgbClr val="FF0000"/>
                </a:solidFill>
              </a:rPr>
              <a:t>Contra-rotación </a:t>
            </a:r>
            <a:r>
              <a:rPr lang="es-AR" b="1" dirty="0">
                <a:solidFill>
                  <a:srgbClr val="FF0000"/>
                </a:solidFill>
              </a:rPr>
              <a:t>y </a:t>
            </a:r>
            <a:r>
              <a:rPr lang="es-AR" b="1" dirty="0" smtClean="0">
                <a:solidFill>
                  <a:srgbClr val="FF0000"/>
                </a:solidFill>
              </a:rPr>
              <a:t>Contracorriente.</a:t>
            </a:r>
          </a:p>
          <a:p>
            <a:endParaRPr lang="es-AR" dirty="0" smtClean="0"/>
          </a:p>
          <a:p>
            <a:r>
              <a:rPr lang="es-AR" dirty="0" smtClean="0"/>
              <a:t>Se diferencian en </a:t>
            </a:r>
            <a:r>
              <a:rPr lang="es-AR" dirty="0"/>
              <a:t>el diseño del estanque y en la dirección del flujo de alimentación en relación a la rotación del tambor.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8698" y="1048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4" y="1211660"/>
            <a:ext cx="5747299" cy="462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618698" y="1048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8698" y="1724505"/>
            <a:ext cx="54100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Los equipos contienen </a:t>
            </a:r>
            <a:r>
              <a:rPr lang="es-AR" dirty="0"/>
              <a:t>tres a seis magnetos estacionarios de polaridad alternada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 smtClean="0"/>
              <a:t>La </a:t>
            </a:r>
            <a:r>
              <a:rPr lang="es-AR" dirty="0"/>
              <a:t>separación se realiza mediante el principio de “levantamiento”. Los magnetos levantan las partículas magnéticas y las fijan al tambor, las transportan fuera del campo, dejando la ganga en el compartimiento de colas</a:t>
            </a:r>
            <a:r>
              <a:rPr lang="es-AR" dirty="0" smtClean="0"/>
              <a:t>.</a:t>
            </a:r>
          </a:p>
          <a:p>
            <a:endParaRPr lang="es-A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70" y="1507306"/>
            <a:ext cx="4721819" cy="517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845376" y="786825"/>
            <a:ext cx="3666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sz="1400" b="1" dirty="0">
                <a:solidFill>
                  <a:srgbClr val="FF0000"/>
                </a:solidFill>
              </a:rPr>
              <a:t>CONFIGURACIONES DE LOS MAGNETOS</a:t>
            </a:r>
            <a:endParaRPr lang="es-A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5963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MAGNÉTICA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48951" y="842328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SEPARADORES MAGNÉTICOS POR VÍA HUMEDA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618698" y="1048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SEPARADORES DE TAMBOR POR VÍA HÚMEDA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2" y="1534794"/>
            <a:ext cx="4472698" cy="50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8698" y="1569127"/>
            <a:ext cx="5631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 smtClean="0">
                <a:solidFill>
                  <a:srgbClr val="FF0000"/>
                </a:solidFill>
              </a:rPr>
              <a:t>Configuraciones de los MAGNETOS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82222" y="27489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En este tipo de separador se obtienen intensidades de campo de hasta 7000 G en la superficie de los polos.</a:t>
            </a:r>
          </a:p>
        </p:txBody>
      </p:sp>
    </p:spTree>
    <p:extLst>
      <p:ext uri="{BB962C8B-B14F-4D97-AF65-F5344CB8AC3E}">
        <p14:creationId xmlns:p14="http://schemas.microsoft.com/office/powerpoint/2010/main" val="25714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18887</TotalTime>
  <Words>3034</Words>
  <Application>Microsoft Office PowerPoint</Application>
  <PresentationFormat>Personalizado</PresentationFormat>
  <Paragraphs>342</Paragraphs>
  <Slides>42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Espiral</vt:lpstr>
      <vt:lpstr>PROCESAMIENTO DE MINERALES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MINERALES I</dc:title>
  <dc:creator>usuario</dc:creator>
  <cp:lastModifiedBy>Ricardo Lamas</cp:lastModifiedBy>
  <cp:revision>812</cp:revision>
  <dcterms:created xsi:type="dcterms:W3CDTF">2020-05-22T09:26:34Z</dcterms:created>
  <dcterms:modified xsi:type="dcterms:W3CDTF">2020-11-06T18:36:55Z</dcterms:modified>
</cp:coreProperties>
</file>