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58" r:id="rId4"/>
    <p:sldId id="259" r:id="rId5"/>
    <p:sldId id="261" r:id="rId6"/>
    <p:sldId id="262" r:id="rId7"/>
    <p:sldId id="263" r:id="rId8"/>
    <p:sldId id="264" r:id="rId9"/>
    <p:sldId id="265" r:id="rId10"/>
    <p:sldId id="266" r:id="rId11"/>
    <p:sldId id="260" r:id="rId1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68F"/>
    <a:srgbClr val="DCB894"/>
    <a:srgbClr val="E8D1BA"/>
    <a:srgbClr val="D2A578"/>
    <a:srgbClr val="DF8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EB48C-5DA3-1693-7BB5-486FF98BFCF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0AECF657-D82B-321C-E3DD-8AB57FB98A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840B2D42-519B-ED83-7F57-F3C3D13BEC58}"/>
              </a:ext>
            </a:extLst>
          </p:cNvPr>
          <p:cNvSpPr>
            <a:spLocks noGrp="1"/>
          </p:cNvSpPr>
          <p:nvPr>
            <p:ph type="dt" sz="half" idx="10"/>
          </p:nvPr>
        </p:nvSpPr>
        <p:spPr/>
        <p:txBody>
          <a:bodyPr/>
          <a:lstStyle/>
          <a:p>
            <a:fld id="{B61BEF0D-F0BB-DE4B-95CE-6DB70DBA9567}" type="datetimeFigureOut">
              <a:rPr lang="en-US" smtClean="0"/>
              <a:pPr/>
              <a:t>5/27/2025</a:t>
            </a:fld>
            <a:endParaRPr lang="en-US" dirty="0"/>
          </a:p>
        </p:txBody>
      </p:sp>
      <p:sp>
        <p:nvSpPr>
          <p:cNvPr id="5" name="Marcador de pie de página 4">
            <a:extLst>
              <a:ext uri="{FF2B5EF4-FFF2-40B4-BE49-F238E27FC236}">
                <a16:creationId xmlns:a16="http://schemas.microsoft.com/office/drawing/2014/main" id="{ECBCD142-2914-1811-9ACA-D4291BBA5192}"/>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7956FFFC-1016-C721-B468-7C4038AA0C11}"/>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82515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B9FF9-C8BA-3D56-AE8F-B5E4FD4B2B81}"/>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519253E4-E9F5-F68E-99CE-7D865A0C7C9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6F7AEE6-C295-C341-85F2-C4829C58E218}"/>
              </a:ext>
            </a:extLst>
          </p:cNvPr>
          <p:cNvSpPr>
            <a:spLocks noGrp="1"/>
          </p:cNvSpPr>
          <p:nvPr>
            <p:ph type="dt" sz="half" idx="10"/>
          </p:nvPr>
        </p:nvSpPr>
        <p:spPr/>
        <p:txBody>
          <a:bodyPr/>
          <a:lstStyle/>
          <a:p>
            <a:fld id="{B61BEF0D-F0BB-DE4B-95CE-6DB70DBA9567}" type="datetimeFigureOut">
              <a:rPr lang="en-US" smtClean="0"/>
              <a:pPr/>
              <a:t>5/27/2025</a:t>
            </a:fld>
            <a:endParaRPr lang="en-US" dirty="0"/>
          </a:p>
        </p:txBody>
      </p:sp>
      <p:sp>
        <p:nvSpPr>
          <p:cNvPr id="5" name="Marcador de pie de página 4">
            <a:extLst>
              <a:ext uri="{FF2B5EF4-FFF2-40B4-BE49-F238E27FC236}">
                <a16:creationId xmlns:a16="http://schemas.microsoft.com/office/drawing/2014/main" id="{CC9653D1-370A-983B-FA33-BA08BFA5D43B}"/>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6DC89D1E-B4A2-0D5C-F9C1-B31A1BB7CC83}"/>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311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C30AC8-1EF0-7AD5-59D0-F1F83DF918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AC7D904F-03BC-00B7-51B3-174D1837DF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3174F02-3D98-8C2F-953B-7C544AA5F141}"/>
              </a:ext>
            </a:extLst>
          </p:cNvPr>
          <p:cNvSpPr>
            <a:spLocks noGrp="1"/>
          </p:cNvSpPr>
          <p:nvPr>
            <p:ph type="dt" sz="half" idx="10"/>
          </p:nvPr>
        </p:nvSpPr>
        <p:spPr/>
        <p:txBody>
          <a:bodyPr/>
          <a:lstStyle/>
          <a:p>
            <a:fld id="{B61BEF0D-F0BB-DE4B-95CE-6DB70DBA9567}" type="datetimeFigureOut">
              <a:rPr lang="en-US" smtClean="0"/>
              <a:pPr/>
              <a:t>5/27/2025</a:t>
            </a:fld>
            <a:endParaRPr lang="en-US" dirty="0"/>
          </a:p>
        </p:txBody>
      </p:sp>
      <p:sp>
        <p:nvSpPr>
          <p:cNvPr id="5" name="Marcador de pie de página 4">
            <a:extLst>
              <a:ext uri="{FF2B5EF4-FFF2-40B4-BE49-F238E27FC236}">
                <a16:creationId xmlns:a16="http://schemas.microsoft.com/office/drawing/2014/main" id="{21CAFEAF-5CD3-9ED1-51CC-0CCB6C4444E6}"/>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C09B4491-F111-7B2B-E0A1-8AAD1AC9C2E0}"/>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0132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EF7707-4C92-E2C2-ED66-113219119EC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3ACDCAD7-63D7-9C4C-D2BD-960797BDE9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C5ED95A1-5A06-41F8-CFA3-98851F944E4B}"/>
              </a:ext>
            </a:extLst>
          </p:cNvPr>
          <p:cNvSpPr>
            <a:spLocks noGrp="1"/>
          </p:cNvSpPr>
          <p:nvPr>
            <p:ph type="dt" sz="half" idx="10"/>
          </p:nvPr>
        </p:nvSpPr>
        <p:spPr/>
        <p:txBody>
          <a:bodyPr/>
          <a:lstStyle/>
          <a:p>
            <a:fld id="{B61BEF0D-F0BB-DE4B-95CE-6DB70DBA9567}" type="datetimeFigureOut">
              <a:rPr lang="en-US" smtClean="0"/>
              <a:pPr/>
              <a:t>5/27/2025</a:t>
            </a:fld>
            <a:endParaRPr lang="en-US" dirty="0"/>
          </a:p>
        </p:txBody>
      </p:sp>
      <p:sp>
        <p:nvSpPr>
          <p:cNvPr id="5" name="Marcador de pie de página 4">
            <a:extLst>
              <a:ext uri="{FF2B5EF4-FFF2-40B4-BE49-F238E27FC236}">
                <a16:creationId xmlns:a16="http://schemas.microsoft.com/office/drawing/2014/main" id="{D9059980-B381-9D3F-5978-FE738F0F9CDE}"/>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C3A1F04B-D71E-1269-8F1F-0CD4DBF9499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695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59B70B-D2DF-EFCF-9970-5B7D5790449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EC17EAC-126B-4B6A-6AA4-6A184292E2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0F3F49-DC50-983B-B7C0-E4B8C514BCF7}"/>
              </a:ext>
            </a:extLst>
          </p:cNvPr>
          <p:cNvSpPr>
            <a:spLocks noGrp="1"/>
          </p:cNvSpPr>
          <p:nvPr>
            <p:ph type="dt" sz="half" idx="10"/>
          </p:nvPr>
        </p:nvSpPr>
        <p:spPr/>
        <p:txBody>
          <a:bodyPr/>
          <a:lstStyle/>
          <a:p>
            <a:fld id="{B61BEF0D-F0BB-DE4B-95CE-6DB70DBA9567}" type="datetimeFigureOut">
              <a:rPr lang="en-US" smtClean="0"/>
              <a:pPr/>
              <a:t>5/27/2025</a:t>
            </a:fld>
            <a:endParaRPr lang="en-US" dirty="0"/>
          </a:p>
        </p:txBody>
      </p:sp>
      <p:sp>
        <p:nvSpPr>
          <p:cNvPr id="5" name="Marcador de pie de página 4">
            <a:extLst>
              <a:ext uri="{FF2B5EF4-FFF2-40B4-BE49-F238E27FC236}">
                <a16:creationId xmlns:a16="http://schemas.microsoft.com/office/drawing/2014/main" id="{72C09DFD-A58A-2BBB-0301-805B735286B2}"/>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DA7DE37D-40BF-160E-C98F-7616F43AC755}"/>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585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CCDE8-9F8B-5054-F227-D8BC9C6075C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650EF17A-75FF-C248-6958-4545ED36827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C8ECC94C-8854-8CA9-9EDA-DF22E422F1D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E8243817-723F-BB18-C424-DCC891160CEF}"/>
              </a:ext>
            </a:extLst>
          </p:cNvPr>
          <p:cNvSpPr>
            <a:spLocks noGrp="1"/>
          </p:cNvSpPr>
          <p:nvPr>
            <p:ph type="dt" sz="half" idx="10"/>
          </p:nvPr>
        </p:nvSpPr>
        <p:spPr/>
        <p:txBody>
          <a:bodyPr/>
          <a:lstStyle/>
          <a:p>
            <a:fld id="{B61BEF0D-F0BB-DE4B-95CE-6DB70DBA9567}" type="datetimeFigureOut">
              <a:rPr lang="en-US" smtClean="0"/>
              <a:pPr/>
              <a:t>5/27/2025</a:t>
            </a:fld>
            <a:endParaRPr lang="en-US" dirty="0"/>
          </a:p>
        </p:txBody>
      </p:sp>
      <p:sp>
        <p:nvSpPr>
          <p:cNvPr id="6" name="Marcador de pie de página 5">
            <a:extLst>
              <a:ext uri="{FF2B5EF4-FFF2-40B4-BE49-F238E27FC236}">
                <a16:creationId xmlns:a16="http://schemas.microsoft.com/office/drawing/2014/main" id="{3AE0D5BC-822E-8E12-F841-27C560A17276}"/>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4673505F-3239-B19C-DAC4-FFBA85BA959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9051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C783E-C5CA-80A1-0861-93CCAEB97C6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631EDF2-6220-E652-5E4B-5472EFE66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CEDEF7-B015-6015-B8D5-7BA504A1A6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E4E489DE-A4CA-DEAA-54B7-7308300E90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63969B3-DF92-2068-37D6-72922FD64BE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0EB0174B-3B38-464E-425D-0F310F238E6E}"/>
              </a:ext>
            </a:extLst>
          </p:cNvPr>
          <p:cNvSpPr>
            <a:spLocks noGrp="1"/>
          </p:cNvSpPr>
          <p:nvPr>
            <p:ph type="dt" sz="half" idx="10"/>
          </p:nvPr>
        </p:nvSpPr>
        <p:spPr/>
        <p:txBody>
          <a:bodyPr/>
          <a:lstStyle/>
          <a:p>
            <a:fld id="{B61BEF0D-F0BB-DE4B-95CE-6DB70DBA9567}" type="datetimeFigureOut">
              <a:rPr lang="en-US" smtClean="0"/>
              <a:pPr/>
              <a:t>5/27/2025</a:t>
            </a:fld>
            <a:endParaRPr lang="en-US" dirty="0"/>
          </a:p>
        </p:txBody>
      </p:sp>
      <p:sp>
        <p:nvSpPr>
          <p:cNvPr id="8" name="Marcador de pie de página 7">
            <a:extLst>
              <a:ext uri="{FF2B5EF4-FFF2-40B4-BE49-F238E27FC236}">
                <a16:creationId xmlns:a16="http://schemas.microsoft.com/office/drawing/2014/main" id="{E7B5840E-82D8-9D50-DF7E-1E5B919CE0F0}"/>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28D91027-784B-9F8B-91B0-0490985EBD54}"/>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8812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1F5134-C7EB-8514-B2C9-BDFC3717487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35667661-EB90-0580-E23A-1A5B239605D9}"/>
              </a:ext>
            </a:extLst>
          </p:cNvPr>
          <p:cNvSpPr>
            <a:spLocks noGrp="1"/>
          </p:cNvSpPr>
          <p:nvPr>
            <p:ph type="dt" sz="half" idx="10"/>
          </p:nvPr>
        </p:nvSpPr>
        <p:spPr/>
        <p:txBody>
          <a:bodyPr/>
          <a:lstStyle/>
          <a:p>
            <a:fld id="{B61BEF0D-F0BB-DE4B-95CE-6DB70DBA9567}" type="datetimeFigureOut">
              <a:rPr lang="en-US" smtClean="0"/>
              <a:pPr/>
              <a:t>5/27/2025</a:t>
            </a:fld>
            <a:endParaRPr lang="en-US" dirty="0"/>
          </a:p>
        </p:txBody>
      </p:sp>
      <p:sp>
        <p:nvSpPr>
          <p:cNvPr id="4" name="Marcador de pie de página 3">
            <a:extLst>
              <a:ext uri="{FF2B5EF4-FFF2-40B4-BE49-F238E27FC236}">
                <a16:creationId xmlns:a16="http://schemas.microsoft.com/office/drawing/2014/main" id="{DCA5638C-B713-DCE2-2621-57D0FFEF7673}"/>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2363469F-17E9-9402-1FA6-0F3725C9B8C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8728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8428851-46F5-8E09-385B-C854F05B4749}"/>
              </a:ext>
            </a:extLst>
          </p:cNvPr>
          <p:cNvSpPr>
            <a:spLocks noGrp="1"/>
          </p:cNvSpPr>
          <p:nvPr>
            <p:ph type="dt" sz="half" idx="10"/>
          </p:nvPr>
        </p:nvSpPr>
        <p:spPr/>
        <p:txBody>
          <a:bodyPr/>
          <a:lstStyle/>
          <a:p>
            <a:fld id="{B61BEF0D-F0BB-DE4B-95CE-6DB70DBA9567}" type="datetimeFigureOut">
              <a:rPr lang="en-US" smtClean="0"/>
              <a:pPr/>
              <a:t>5/27/2025</a:t>
            </a:fld>
            <a:endParaRPr lang="en-US" dirty="0"/>
          </a:p>
        </p:txBody>
      </p:sp>
      <p:sp>
        <p:nvSpPr>
          <p:cNvPr id="3" name="Marcador de pie de página 2">
            <a:extLst>
              <a:ext uri="{FF2B5EF4-FFF2-40B4-BE49-F238E27FC236}">
                <a16:creationId xmlns:a16="http://schemas.microsoft.com/office/drawing/2014/main" id="{0416191B-BF31-9047-4506-DCA8A11A64CC}"/>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B6808526-1706-3263-A485-A26E6509CBF4}"/>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4022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77C00C-7836-5A17-4057-859B62A881E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9ACF693-4224-0F76-5BC3-916331C451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F2ABEA64-5E8A-AD18-2A79-8796B6590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A66C04-8645-B9D4-28B1-5E1F144EE2EA}"/>
              </a:ext>
            </a:extLst>
          </p:cNvPr>
          <p:cNvSpPr>
            <a:spLocks noGrp="1"/>
          </p:cNvSpPr>
          <p:nvPr>
            <p:ph type="dt" sz="half" idx="10"/>
          </p:nvPr>
        </p:nvSpPr>
        <p:spPr/>
        <p:txBody>
          <a:bodyPr/>
          <a:lstStyle/>
          <a:p>
            <a:fld id="{B61BEF0D-F0BB-DE4B-95CE-6DB70DBA9567}" type="datetimeFigureOut">
              <a:rPr lang="en-US" smtClean="0"/>
              <a:pPr/>
              <a:t>5/27/2025</a:t>
            </a:fld>
            <a:endParaRPr lang="en-US" dirty="0"/>
          </a:p>
        </p:txBody>
      </p:sp>
      <p:sp>
        <p:nvSpPr>
          <p:cNvPr id="6" name="Marcador de pie de página 5">
            <a:extLst>
              <a:ext uri="{FF2B5EF4-FFF2-40B4-BE49-F238E27FC236}">
                <a16:creationId xmlns:a16="http://schemas.microsoft.com/office/drawing/2014/main" id="{8F9A5509-3F4B-64DB-7A1C-028D60E1E578}"/>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E2DC36D2-64CA-0143-3F21-85C5F6BC592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2751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82F95B-6FA7-A6FA-DF2C-CB55B0D3BE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E0CBB7CA-CD2E-1750-396C-13E5EF3C8B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BA17F83A-3CED-F38E-A5CC-51DDF1B43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1EA1E3E-C8F7-D774-6325-1BCD3B9321B1}"/>
              </a:ext>
            </a:extLst>
          </p:cNvPr>
          <p:cNvSpPr>
            <a:spLocks noGrp="1"/>
          </p:cNvSpPr>
          <p:nvPr>
            <p:ph type="dt" sz="half" idx="10"/>
          </p:nvPr>
        </p:nvSpPr>
        <p:spPr/>
        <p:txBody>
          <a:bodyPr/>
          <a:lstStyle/>
          <a:p>
            <a:fld id="{B61BEF0D-F0BB-DE4B-95CE-6DB70DBA9567}" type="datetimeFigureOut">
              <a:rPr lang="en-US" smtClean="0"/>
              <a:pPr/>
              <a:t>5/27/2025</a:t>
            </a:fld>
            <a:endParaRPr lang="en-US" dirty="0"/>
          </a:p>
        </p:txBody>
      </p:sp>
      <p:sp>
        <p:nvSpPr>
          <p:cNvPr id="6" name="Marcador de pie de página 5">
            <a:extLst>
              <a:ext uri="{FF2B5EF4-FFF2-40B4-BE49-F238E27FC236}">
                <a16:creationId xmlns:a16="http://schemas.microsoft.com/office/drawing/2014/main" id="{000A28AD-486F-B093-5AD4-6EC78862BF02}"/>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F212816F-69DA-A5AA-9FC6-EDAAB72CCEC4}"/>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0321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C90B51E-9B55-A36E-3CCE-284D3DAD4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E01C7A77-6869-CB14-4EC6-5442F82966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0B0FB0E4-B13F-799C-FB87-AEB799F93B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5/27/2025</a:t>
            </a:fld>
            <a:endParaRPr lang="en-US" dirty="0"/>
          </a:p>
        </p:txBody>
      </p:sp>
      <p:sp>
        <p:nvSpPr>
          <p:cNvPr id="5" name="Marcador de pie de página 4">
            <a:extLst>
              <a:ext uri="{FF2B5EF4-FFF2-40B4-BE49-F238E27FC236}">
                <a16:creationId xmlns:a16="http://schemas.microsoft.com/office/drawing/2014/main" id="{FFC5D9CA-0AD3-7C4B-F930-9FDFD4C8B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9157932D-9C8F-46D3-CB28-B42041B00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0602908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C95A0-D0FA-1BA4-03E4-6EF441D6024A}"/>
              </a:ext>
            </a:extLst>
          </p:cNvPr>
          <p:cNvSpPr>
            <a:spLocks noGrp="1"/>
          </p:cNvSpPr>
          <p:nvPr>
            <p:ph type="ctrTitle"/>
          </p:nvPr>
        </p:nvSpPr>
        <p:spPr>
          <a:xfrm>
            <a:off x="1889759" y="2919009"/>
            <a:ext cx="8745415" cy="1019981"/>
          </a:xfrm>
        </p:spPr>
        <p:txBody>
          <a:bodyPr>
            <a:normAutofit/>
          </a:bodyPr>
          <a:lstStyle/>
          <a:p>
            <a:r>
              <a:rPr lang="es-AR" sz="6600" b="1" u="sng" dirty="0">
                <a:solidFill>
                  <a:schemeClr val="bg1"/>
                </a:solidFill>
              </a:rPr>
              <a:t>Espíritu Emprendedor</a:t>
            </a:r>
          </a:p>
        </p:txBody>
      </p:sp>
      <p:sp>
        <p:nvSpPr>
          <p:cNvPr id="3" name="Subtítulo 2">
            <a:extLst>
              <a:ext uri="{FF2B5EF4-FFF2-40B4-BE49-F238E27FC236}">
                <a16:creationId xmlns:a16="http://schemas.microsoft.com/office/drawing/2014/main" id="{742F7D02-6264-BB78-F87E-01CAEA26860F}"/>
              </a:ext>
            </a:extLst>
          </p:cNvPr>
          <p:cNvSpPr>
            <a:spLocks noGrp="1"/>
          </p:cNvSpPr>
          <p:nvPr>
            <p:ph type="subTitle" idx="1"/>
          </p:nvPr>
        </p:nvSpPr>
        <p:spPr>
          <a:xfrm>
            <a:off x="3017520" y="6120229"/>
            <a:ext cx="6156960" cy="702676"/>
          </a:xfrm>
        </p:spPr>
        <p:txBody>
          <a:bodyPr>
            <a:normAutofit/>
          </a:bodyPr>
          <a:lstStyle/>
          <a:p>
            <a:r>
              <a:rPr lang="es-AR" b="1" dirty="0">
                <a:solidFill>
                  <a:schemeClr val="bg1"/>
                </a:solidFill>
              </a:rPr>
              <a:t>Introducción a la Ingeniería Industrial</a:t>
            </a:r>
          </a:p>
        </p:txBody>
      </p:sp>
    </p:spTree>
    <p:extLst>
      <p:ext uri="{BB962C8B-B14F-4D97-AF65-F5344CB8AC3E}">
        <p14:creationId xmlns:p14="http://schemas.microsoft.com/office/powerpoint/2010/main" val="1401738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56F8327-52CA-F100-D205-C88E4876C3C5}"/>
              </a:ext>
            </a:extLst>
          </p:cNvPr>
          <p:cNvPicPr>
            <a:picLocks noChangeAspect="1"/>
          </p:cNvPicPr>
          <p:nvPr/>
        </p:nvPicPr>
        <p:blipFill>
          <a:blip r:embed="rId2"/>
          <a:stretch>
            <a:fillRect/>
          </a:stretch>
        </p:blipFill>
        <p:spPr>
          <a:xfrm>
            <a:off x="-9379" y="3151163"/>
            <a:ext cx="6678657" cy="3816375"/>
          </a:xfrm>
          <a:prstGeom prst="rect">
            <a:avLst/>
          </a:prstGeom>
        </p:spPr>
      </p:pic>
      <p:pic>
        <p:nvPicPr>
          <p:cNvPr id="9" name="Imagen 8">
            <a:extLst>
              <a:ext uri="{FF2B5EF4-FFF2-40B4-BE49-F238E27FC236}">
                <a16:creationId xmlns:a16="http://schemas.microsoft.com/office/drawing/2014/main" id="{04F44632-6B61-57B9-17F2-942B8DAE80D8}"/>
              </a:ext>
            </a:extLst>
          </p:cNvPr>
          <p:cNvPicPr>
            <a:picLocks noChangeAspect="1"/>
          </p:cNvPicPr>
          <p:nvPr/>
        </p:nvPicPr>
        <p:blipFill>
          <a:blip r:embed="rId3"/>
          <a:stretch>
            <a:fillRect/>
          </a:stretch>
        </p:blipFill>
        <p:spPr>
          <a:xfrm>
            <a:off x="6592874" y="3060"/>
            <a:ext cx="5599126" cy="3148103"/>
          </a:xfrm>
          <a:prstGeom prst="rect">
            <a:avLst/>
          </a:prstGeom>
        </p:spPr>
      </p:pic>
      <p:sp>
        <p:nvSpPr>
          <p:cNvPr id="3" name="CuadroTexto 2">
            <a:extLst>
              <a:ext uri="{FF2B5EF4-FFF2-40B4-BE49-F238E27FC236}">
                <a16:creationId xmlns:a16="http://schemas.microsoft.com/office/drawing/2014/main" id="{E7EEE962-5950-4BAB-7804-EFBBDE68C628}"/>
              </a:ext>
            </a:extLst>
          </p:cNvPr>
          <p:cNvSpPr txBox="1"/>
          <p:nvPr/>
        </p:nvSpPr>
        <p:spPr>
          <a:xfrm>
            <a:off x="852717" y="419911"/>
            <a:ext cx="4468252" cy="1477328"/>
          </a:xfrm>
          <a:prstGeom prst="rect">
            <a:avLst/>
          </a:prstGeom>
          <a:noFill/>
        </p:spPr>
        <p:txBody>
          <a:bodyPr wrap="square">
            <a:spAutoFit/>
          </a:bodyPr>
          <a:lstStyle/>
          <a:p>
            <a:pPr marL="285750" indent="-285750" algn="just">
              <a:buFont typeface="Wingdings" panose="05000000000000000000" pitchFamily="2" charset="2"/>
              <a:buChar char="v"/>
            </a:pPr>
            <a:r>
              <a:rPr lang="es-AR" b="1" dirty="0"/>
              <a:t>El emprendedor nato</a:t>
            </a:r>
            <a:endParaRPr lang="es-AR" dirty="0"/>
          </a:p>
          <a:p>
            <a:pPr algn="just"/>
            <a:r>
              <a:rPr lang="es-AR" dirty="0"/>
              <a:t>Ha nacido para emprender, tiene todas las cualidades necesarias: pasión por lo que hace, fuerza para luchar contra todo y constancia para conseguir objetivos.</a:t>
            </a:r>
          </a:p>
        </p:txBody>
      </p:sp>
      <p:sp>
        <p:nvSpPr>
          <p:cNvPr id="5" name="CuadroTexto 4">
            <a:extLst>
              <a:ext uri="{FF2B5EF4-FFF2-40B4-BE49-F238E27FC236}">
                <a16:creationId xmlns:a16="http://schemas.microsoft.com/office/drawing/2014/main" id="{BFC92AEC-E708-CA6B-53AF-36D2B9B83CAB}"/>
              </a:ext>
            </a:extLst>
          </p:cNvPr>
          <p:cNvSpPr txBox="1"/>
          <p:nvPr/>
        </p:nvSpPr>
        <p:spPr>
          <a:xfrm>
            <a:off x="852717" y="2051763"/>
            <a:ext cx="4468252" cy="923330"/>
          </a:xfrm>
          <a:prstGeom prst="rect">
            <a:avLst/>
          </a:prstGeom>
          <a:noFill/>
        </p:spPr>
        <p:txBody>
          <a:bodyPr wrap="square">
            <a:spAutoFit/>
          </a:bodyPr>
          <a:lstStyle/>
          <a:p>
            <a:pPr marL="285750" indent="-285750" algn="just">
              <a:buFont typeface="Wingdings" panose="05000000000000000000" pitchFamily="2" charset="2"/>
              <a:buChar char="v"/>
            </a:pPr>
            <a:r>
              <a:rPr lang="es-AR" b="1" dirty="0"/>
              <a:t>El oportunista</a:t>
            </a:r>
            <a:endParaRPr lang="es-AR" dirty="0"/>
          </a:p>
          <a:p>
            <a:pPr algn="just"/>
            <a:r>
              <a:rPr lang="es-AR" dirty="0"/>
              <a:t>Toma las oportunidades que sean para transformarlas en resultados más eficientes. </a:t>
            </a:r>
          </a:p>
        </p:txBody>
      </p:sp>
      <p:sp>
        <p:nvSpPr>
          <p:cNvPr id="8" name="CuadroTexto 7">
            <a:extLst>
              <a:ext uri="{FF2B5EF4-FFF2-40B4-BE49-F238E27FC236}">
                <a16:creationId xmlns:a16="http://schemas.microsoft.com/office/drawing/2014/main" id="{CAEF8139-393A-29B9-8569-103BCD1CBB8D}"/>
              </a:ext>
            </a:extLst>
          </p:cNvPr>
          <p:cNvSpPr txBox="1"/>
          <p:nvPr/>
        </p:nvSpPr>
        <p:spPr>
          <a:xfrm>
            <a:off x="6771699" y="2887682"/>
            <a:ext cx="5420301" cy="3970318"/>
          </a:xfrm>
          <a:prstGeom prst="rect">
            <a:avLst/>
          </a:prstGeom>
          <a:noFill/>
        </p:spPr>
        <p:txBody>
          <a:bodyPr wrap="square">
            <a:spAutoFit/>
          </a:bodyPr>
          <a:lstStyle/>
          <a:p>
            <a:endParaRPr lang="es-AR" dirty="0"/>
          </a:p>
          <a:p>
            <a:pPr marL="285750" indent="-285750">
              <a:buFont typeface="Wingdings" panose="05000000000000000000" pitchFamily="2" charset="2"/>
              <a:buChar char="v"/>
            </a:pPr>
            <a:r>
              <a:rPr lang="es-AR" b="1" dirty="0"/>
              <a:t>EL multi emprendedor</a:t>
            </a:r>
          </a:p>
          <a:p>
            <a:pPr algn="just"/>
            <a:r>
              <a:rPr lang="es-AR" dirty="0"/>
              <a:t>no tiene ideas fijas y prefiere ir conociendo diferentes sectores, seguramente tratará de crear varias startups de tecnología, salud, entretenimiento.</a:t>
            </a:r>
          </a:p>
          <a:p>
            <a:pPr algn="just"/>
            <a:endParaRPr lang="es-AR" dirty="0"/>
          </a:p>
          <a:p>
            <a:pPr marL="285750" indent="-285750">
              <a:buFont typeface="Wingdings" panose="05000000000000000000" pitchFamily="2" charset="2"/>
              <a:buChar char="v"/>
            </a:pPr>
            <a:r>
              <a:rPr lang="es-AR" b="1" dirty="0"/>
              <a:t>El inversionista</a:t>
            </a:r>
          </a:p>
          <a:p>
            <a:r>
              <a:rPr lang="es-AR" dirty="0"/>
              <a:t>Busca rentabilizar su dinero con proyectos novedosos.</a:t>
            </a:r>
          </a:p>
          <a:p>
            <a:endParaRPr lang="es-AR" b="1" dirty="0"/>
          </a:p>
          <a:p>
            <a:pPr marL="285750" indent="-285750">
              <a:buFont typeface="Wingdings" panose="05000000000000000000" pitchFamily="2" charset="2"/>
              <a:buChar char="v"/>
            </a:pPr>
            <a:r>
              <a:rPr lang="es-AR" b="1" dirty="0"/>
              <a:t>El emprendedor por azar</a:t>
            </a:r>
          </a:p>
          <a:p>
            <a:r>
              <a:rPr lang="es-AR" dirty="0"/>
              <a:t>La carencia de experiencia hace que este tipo de emprendedor adopte una actitud más proactiva, tenga gran capacidad de adaptación a nuevos escenarios y sepa aprovechar mejor los contratiempos.</a:t>
            </a:r>
          </a:p>
        </p:txBody>
      </p:sp>
    </p:spTree>
    <p:extLst>
      <p:ext uri="{BB962C8B-B14F-4D97-AF65-F5344CB8AC3E}">
        <p14:creationId xmlns:p14="http://schemas.microsoft.com/office/powerpoint/2010/main" val="288727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8A68F"/>
        </a:solidFill>
        <a:effectLst/>
      </p:bgPr>
    </p:bg>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4F897046-D41B-3F5F-F85D-B710B27DA75C}"/>
              </a:ext>
            </a:extLst>
          </p:cNvPr>
          <p:cNvGrpSpPr/>
          <p:nvPr/>
        </p:nvGrpSpPr>
        <p:grpSpPr>
          <a:xfrm>
            <a:off x="3054960" y="430163"/>
            <a:ext cx="6201582" cy="6201582"/>
            <a:chOff x="3054960" y="430163"/>
            <a:chExt cx="6201582" cy="6201582"/>
          </a:xfrm>
        </p:grpSpPr>
        <p:pic>
          <p:nvPicPr>
            <p:cNvPr id="2" name="Imagen 1">
              <a:extLst>
                <a:ext uri="{FF2B5EF4-FFF2-40B4-BE49-F238E27FC236}">
                  <a16:creationId xmlns:a16="http://schemas.microsoft.com/office/drawing/2014/main" id="{4C7E665E-1396-95FD-AB95-4B796DF697C7}"/>
                </a:ext>
              </a:extLst>
            </p:cNvPr>
            <p:cNvPicPr>
              <a:picLocks noChangeAspect="1"/>
            </p:cNvPicPr>
            <p:nvPr/>
          </p:nvPicPr>
          <p:blipFill>
            <a:blip r:embed="rId2"/>
            <a:stretch>
              <a:fillRect/>
            </a:stretch>
          </p:blipFill>
          <p:spPr>
            <a:xfrm>
              <a:off x="3054960" y="430163"/>
              <a:ext cx="6201582" cy="6201582"/>
            </a:xfrm>
            <a:prstGeom prst="rect">
              <a:avLst/>
            </a:prstGeom>
          </p:spPr>
        </p:pic>
        <p:sp>
          <p:nvSpPr>
            <p:cNvPr id="3" name="CuadroTexto 2">
              <a:extLst>
                <a:ext uri="{FF2B5EF4-FFF2-40B4-BE49-F238E27FC236}">
                  <a16:creationId xmlns:a16="http://schemas.microsoft.com/office/drawing/2014/main" id="{E8B58230-B2B8-C57B-58ED-4D6E6721FD78}"/>
                </a:ext>
              </a:extLst>
            </p:cNvPr>
            <p:cNvSpPr txBox="1"/>
            <p:nvPr/>
          </p:nvSpPr>
          <p:spPr>
            <a:xfrm>
              <a:off x="6879102" y="2967335"/>
              <a:ext cx="1828800" cy="461665"/>
            </a:xfrm>
            <a:prstGeom prst="rect">
              <a:avLst/>
            </a:prstGeom>
            <a:noFill/>
          </p:spPr>
          <p:txBody>
            <a:bodyPr wrap="square" rtlCol="0">
              <a:spAutoFit/>
            </a:bodyPr>
            <a:lstStyle/>
            <a:p>
              <a:r>
                <a:rPr lang="es-AR" sz="2400" b="1" cap="all" dirty="0">
                  <a:latin typeface="Bradley Hand ITC" panose="03070402050302030203" pitchFamily="66" charset="0"/>
                </a:rPr>
                <a:t>HACERLO</a:t>
              </a:r>
            </a:p>
          </p:txBody>
        </p:sp>
        <p:sp>
          <p:nvSpPr>
            <p:cNvPr id="4" name="CuadroTexto 3">
              <a:extLst>
                <a:ext uri="{FF2B5EF4-FFF2-40B4-BE49-F238E27FC236}">
                  <a16:creationId xmlns:a16="http://schemas.microsoft.com/office/drawing/2014/main" id="{DBD5B04F-637F-6254-FF21-28C1924F77E4}"/>
                </a:ext>
              </a:extLst>
            </p:cNvPr>
            <p:cNvSpPr txBox="1"/>
            <p:nvPr/>
          </p:nvSpPr>
          <p:spPr>
            <a:xfrm>
              <a:off x="6548511" y="3914085"/>
              <a:ext cx="2489982" cy="461665"/>
            </a:xfrm>
            <a:prstGeom prst="rect">
              <a:avLst/>
            </a:prstGeom>
            <a:noFill/>
          </p:spPr>
          <p:txBody>
            <a:bodyPr wrap="square" rtlCol="0">
              <a:spAutoFit/>
            </a:bodyPr>
            <a:lstStyle/>
            <a:p>
              <a:r>
                <a:rPr lang="es-AR" sz="2400" b="1" dirty="0">
                  <a:latin typeface="Bradley Hand ITC" panose="03070402050302030203" pitchFamily="66" charset="0"/>
                </a:rPr>
                <a:t>WALT DISNEY</a:t>
              </a:r>
            </a:p>
          </p:txBody>
        </p:sp>
      </p:grpSp>
    </p:spTree>
    <p:extLst>
      <p:ext uri="{BB962C8B-B14F-4D97-AF65-F5344CB8AC3E}">
        <p14:creationId xmlns:p14="http://schemas.microsoft.com/office/powerpoint/2010/main" val="349629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225969-6121-6DBA-56C8-12212466901A}"/>
              </a:ext>
            </a:extLst>
          </p:cNvPr>
          <p:cNvSpPr txBox="1"/>
          <p:nvPr/>
        </p:nvSpPr>
        <p:spPr>
          <a:xfrm>
            <a:off x="967154" y="959474"/>
            <a:ext cx="10030265" cy="1015663"/>
          </a:xfrm>
          <a:prstGeom prst="rect">
            <a:avLst/>
          </a:prstGeom>
          <a:noFill/>
        </p:spPr>
        <p:txBody>
          <a:bodyPr wrap="square">
            <a:spAutoFit/>
          </a:bodyPr>
          <a:lstStyle/>
          <a:p>
            <a:pPr algn="ctr"/>
            <a:r>
              <a:rPr lang="es-AR" sz="2000" b="1" i="1" dirty="0">
                <a:solidFill>
                  <a:schemeClr val="bg1"/>
                </a:solidFill>
                <a:highlight>
                  <a:srgbClr val="000000"/>
                </a:highlight>
              </a:rPr>
              <a:t>El espíritu emprendedor es la motivación y la capacidad que tiene una persona, ya sea de forma independiente o dentro de una empresa u organización, de identificar una oportunidad y luchar por ella, de llevar a cabo cambios, de reaccionar con intuición, flexibilidad y apertura.</a:t>
            </a:r>
          </a:p>
        </p:txBody>
      </p:sp>
      <p:sp>
        <p:nvSpPr>
          <p:cNvPr id="4" name="CuadroTexto 3">
            <a:extLst>
              <a:ext uri="{FF2B5EF4-FFF2-40B4-BE49-F238E27FC236}">
                <a16:creationId xmlns:a16="http://schemas.microsoft.com/office/drawing/2014/main" id="{614F996D-523D-5321-DB3B-7CA177B0BB07}"/>
              </a:ext>
            </a:extLst>
          </p:cNvPr>
          <p:cNvSpPr txBox="1"/>
          <p:nvPr/>
        </p:nvSpPr>
        <p:spPr>
          <a:xfrm>
            <a:off x="2307102" y="232167"/>
            <a:ext cx="8510953" cy="584775"/>
          </a:xfrm>
          <a:prstGeom prst="rect">
            <a:avLst/>
          </a:prstGeom>
          <a:noFill/>
        </p:spPr>
        <p:txBody>
          <a:bodyPr wrap="square" rtlCol="0">
            <a:spAutoFit/>
          </a:bodyPr>
          <a:lstStyle/>
          <a:p>
            <a:r>
              <a:rPr lang="es-AR" sz="3200" b="1" dirty="0">
                <a:highlight>
                  <a:srgbClr val="C0C0C0"/>
                </a:highlight>
              </a:rPr>
              <a:t>¿Que entendemos por espíritu emprendedor?</a:t>
            </a:r>
          </a:p>
        </p:txBody>
      </p:sp>
      <p:sp>
        <p:nvSpPr>
          <p:cNvPr id="7" name="CuadroTexto 6">
            <a:extLst>
              <a:ext uri="{FF2B5EF4-FFF2-40B4-BE49-F238E27FC236}">
                <a16:creationId xmlns:a16="http://schemas.microsoft.com/office/drawing/2014/main" id="{3AEB47AA-25EA-05D1-2AD9-491B60C46ABB}"/>
              </a:ext>
            </a:extLst>
          </p:cNvPr>
          <p:cNvSpPr txBox="1"/>
          <p:nvPr/>
        </p:nvSpPr>
        <p:spPr>
          <a:xfrm>
            <a:off x="631288" y="3759479"/>
            <a:ext cx="3351628" cy="2246769"/>
          </a:xfrm>
          <a:prstGeom prst="rect">
            <a:avLst/>
          </a:prstGeom>
          <a:noFill/>
        </p:spPr>
        <p:txBody>
          <a:bodyPr wrap="square">
            <a:spAutoFit/>
          </a:bodyPr>
          <a:lstStyle/>
          <a:p>
            <a:pPr algn="ctr"/>
            <a:r>
              <a:rPr lang="es-AR" sz="2000" b="1" dirty="0">
                <a:solidFill>
                  <a:schemeClr val="bg1"/>
                </a:solidFill>
                <a:highlight>
                  <a:srgbClr val="000000"/>
                </a:highlight>
              </a:rPr>
              <a:t>El espíritu emprendedor es justamente, ver cada reto o dificultad, como una oportunidad para seguir aprendiendo o mejorando, con la finalidad de lograr todas las metas deseadas.</a:t>
            </a:r>
          </a:p>
        </p:txBody>
      </p:sp>
    </p:spTree>
    <p:extLst>
      <p:ext uri="{BB962C8B-B14F-4D97-AF65-F5344CB8AC3E}">
        <p14:creationId xmlns:p14="http://schemas.microsoft.com/office/powerpoint/2010/main" val="81868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67803C6-1E60-8E26-1A03-30F776008AFE}"/>
              </a:ext>
            </a:extLst>
          </p:cNvPr>
          <p:cNvPicPr>
            <a:picLocks noChangeAspect="1"/>
          </p:cNvPicPr>
          <p:nvPr/>
        </p:nvPicPr>
        <p:blipFill>
          <a:blip r:embed="rId2"/>
          <a:srcRect l="26045" r="23524"/>
          <a:stretch/>
        </p:blipFill>
        <p:spPr>
          <a:xfrm>
            <a:off x="-29609" y="0"/>
            <a:ext cx="5907314" cy="6899582"/>
          </a:xfrm>
          <a:prstGeom prst="rect">
            <a:avLst/>
          </a:prstGeom>
        </p:spPr>
      </p:pic>
      <p:pic>
        <p:nvPicPr>
          <p:cNvPr id="10" name="Imagen 9">
            <a:extLst>
              <a:ext uri="{FF2B5EF4-FFF2-40B4-BE49-F238E27FC236}">
                <a16:creationId xmlns:a16="http://schemas.microsoft.com/office/drawing/2014/main" id="{FB9D37B3-5844-E187-4900-F8CCA8AED141}"/>
              </a:ext>
            </a:extLst>
          </p:cNvPr>
          <p:cNvPicPr>
            <a:picLocks noChangeAspect="1"/>
          </p:cNvPicPr>
          <p:nvPr/>
        </p:nvPicPr>
        <p:blipFill>
          <a:blip r:embed="rId3"/>
          <a:srcRect r="39231"/>
          <a:stretch/>
        </p:blipFill>
        <p:spPr>
          <a:xfrm>
            <a:off x="5877705" y="0"/>
            <a:ext cx="6284686" cy="6899582"/>
          </a:xfrm>
          <a:prstGeom prst="rect">
            <a:avLst/>
          </a:prstGeom>
        </p:spPr>
      </p:pic>
      <p:sp>
        <p:nvSpPr>
          <p:cNvPr id="3" name="CuadroTexto 2">
            <a:extLst>
              <a:ext uri="{FF2B5EF4-FFF2-40B4-BE49-F238E27FC236}">
                <a16:creationId xmlns:a16="http://schemas.microsoft.com/office/drawing/2014/main" id="{4F017578-3688-C41F-BAC9-FE4E73D912F6}"/>
              </a:ext>
            </a:extLst>
          </p:cNvPr>
          <p:cNvSpPr txBox="1"/>
          <p:nvPr/>
        </p:nvSpPr>
        <p:spPr>
          <a:xfrm>
            <a:off x="3153240" y="203480"/>
            <a:ext cx="6750827" cy="523220"/>
          </a:xfrm>
          <a:prstGeom prst="rect">
            <a:avLst/>
          </a:prstGeom>
          <a:noFill/>
        </p:spPr>
        <p:txBody>
          <a:bodyPr wrap="square">
            <a:spAutoFit/>
          </a:bodyPr>
          <a:lstStyle/>
          <a:p>
            <a:r>
              <a:rPr lang="es-AR" sz="2800" b="1" u="sng" dirty="0"/>
              <a:t>Características del espíritu emprendedor</a:t>
            </a:r>
          </a:p>
        </p:txBody>
      </p:sp>
      <p:sp>
        <p:nvSpPr>
          <p:cNvPr id="5" name="CuadroTexto 4">
            <a:extLst>
              <a:ext uri="{FF2B5EF4-FFF2-40B4-BE49-F238E27FC236}">
                <a16:creationId xmlns:a16="http://schemas.microsoft.com/office/drawing/2014/main" id="{A0727A82-1F49-F045-D3BC-4B3B9A654F6B}"/>
              </a:ext>
            </a:extLst>
          </p:cNvPr>
          <p:cNvSpPr txBox="1"/>
          <p:nvPr/>
        </p:nvSpPr>
        <p:spPr>
          <a:xfrm>
            <a:off x="1224207" y="4591258"/>
            <a:ext cx="3858066" cy="2308324"/>
          </a:xfrm>
          <a:prstGeom prst="rect">
            <a:avLst/>
          </a:prstGeom>
          <a:noFill/>
        </p:spPr>
        <p:txBody>
          <a:bodyPr wrap="square">
            <a:spAutoFit/>
          </a:bodyPr>
          <a:lstStyle/>
          <a:p>
            <a:r>
              <a:rPr lang="es-AR" b="1" dirty="0">
                <a:highlight>
                  <a:srgbClr val="C0C0C0"/>
                </a:highlight>
              </a:rPr>
              <a:t>Autoconfianza</a:t>
            </a:r>
          </a:p>
          <a:p>
            <a:r>
              <a:rPr lang="es-AR" dirty="0">
                <a:highlight>
                  <a:srgbClr val="C0C0C0"/>
                </a:highlight>
              </a:rPr>
              <a:t>Se trata de una de las características del espíritu emprendedor más importantes. Tener confianza en sí mismo, permite al emprendedor saber quién es, qué desea lograr, y cuáles son sus expectativas a corto, mediano y largo plazo.</a:t>
            </a:r>
          </a:p>
        </p:txBody>
      </p:sp>
      <p:sp>
        <p:nvSpPr>
          <p:cNvPr id="7" name="CuadroTexto 6">
            <a:extLst>
              <a:ext uri="{FF2B5EF4-FFF2-40B4-BE49-F238E27FC236}">
                <a16:creationId xmlns:a16="http://schemas.microsoft.com/office/drawing/2014/main" id="{96F933B1-BF18-6C8A-4BC0-511FC2BCF139}"/>
              </a:ext>
            </a:extLst>
          </p:cNvPr>
          <p:cNvSpPr txBox="1"/>
          <p:nvPr/>
        </p:nvSpPr>
        <p:spPr>
          <a:xfrm>
            <a:off x="6096000" y="1997839"/>
            <a:ext cx="2871570" cy="2862322"/>
          </a:xfrm>
          <a:prstGeom prst="rect">
            <a:avLst/>
          </a:prstGeom>
          <a:noFill/>
        </p:spPr>
        <p:txBody>
          <a:bodyPr wrap="square">
            <a:spAutoFit/>
          </a:bodyPr>
          <a:lstStyle/>
          <a:p>
            <a:pPr algn="ctr"/>
            <a:r>
              <a:rPr lang="es-AR" b="1" dirty="0"/>
              <a:t>Visión futurista</a:t>
            </a:r>
          </a:p>
          <a:p>
            <a:pPr algn="ctr"/>
            <a:r>
              <a:rPr lang="es-AR" dirty="0"/>
              <a:t>Tener un espíritu emprendedor, es ser lo suficientemente visionario para identificar oportunidades en cualquier lugar, incluso en aquellos casos en donde los demás solo ven fracasos, derrotas o problemas.</a:t>
            </a:r>
          </a:p>
        </p:txBody>
      </p:sp>
    </p:spTree>
    <p:extLst>
      <p:ext uri="{BB962C8B-B14F-4D97-AF65-F5344CB8AC3E}">
        <p14:creationId xmlns:p14="http://schemas.microsoft.com/office/powerpoint/2010/main" val="371890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1C3F301-CB7C-92E1-3F03-D8CE9C2CBB56}"/>
              </a:ext>
            </a:extLst>
          </p:cNvPr>
          <p:cNvSpPr txBox="1"/>
          <p:nvPr/>
        </p:nvSpPr>
        <p:spPr>
          <a:xfrm>
            <a:off x="1093763" y="566678"/>
            <a:ext cx="4012809" cy="2308324"/>
          </a:xfrm>
          <a:prstGeom prst="rect">
            <a:avLst/>
          </a:prstGeom>
          <a:noFill/>
        </p:spPr>
        <p:txBody>
          <a:bodyPr wrap="square">
            <a:spAutoFit/>
          </a:bodyPr>
          <a:lstStyle/>
          <a:p>
            <a:pPr algn="ctr"/>
            <a:r>
              <a:rPr lang="es-AR" b="1" dirty="0">
                <a:solidFill>
                  <a:schemeClr val="bg1"/>
                </a:solidFill>
              </a:rPr>
              <a:t>Liderazgo</a:t>
            </a:r>
          </a:p>
          <a:p>
            <a:pPr algn="ctr"/>
            <a:r>
              <a:rPr lang="es-AR" dirty="0">
                <a:solidFill>
                  <a:schemeClr val="bg1"/>
                </a:solidFill>
              </a:rPr>
              <a:t>Es otra de las características del espíritu emprendedor indispensables. Ser un emprendedor exitoso, es ser un buen líder, que inspira a otros, que forma a otros para que se conviertan en líderes, pero también, que sepa ejercer una influencia positiva en la sociedad.</a:t>
            </a:r>
          </a:p>
        </p:txBody>
      </p:sp>
      <p:sp>
        <p:nvSpPr>
          <p:cNvPr id="5" name="CuadroTexto 4">
            <a:extLst>
              <a:ext uri="{FF2B5EF4-FFF2-40B4-BE49-F238E27FC236}">
                <a16:creationId xmlns:a16="http://schemas.microsoft.com/office/drawing/2014/main" id="{4211D397-6C73-0456-1D48-06E5FB303411}"/>
              </a:ext>
            </a:extLst>
          </p:cNvPr>
          <p:cNvSpPr txBox="1"/>
          <p:nvPr/>
        </p:nvSpPr>
        <p:spPr>
          <a:xfrm>
            <a:off x="7789985" y="4155866"/>
            <a:ext cx="3393831" cy="2031325"/>
          </a:xfrm>
          <a:prstGeom prst="rect">
            <a:avLst/>
          </a:prstGeom>
          <a:noFill/>
        </p:spPr>
        <p:txBody>
          <a:bodyPr wrap="square">
            <a:spAutoFit/>
          </a:bodyPr>
          <a:lstStyle/>
          <a:p>
            <a:pPr algn="ctr"/>
            <a:r>
              <a:rPr lang="es-AR" b="1" dirty="0">
                <a:solidFill>
                  <a:schemeClr val="bg1"/>
                </a:solidFill>
              </a:rPr>
              <a:t>Capacidad para tomar decisiones efectivas</a:t>
            </a:r>
          </a:p>
          <a:p>
            <a:pPr algn="ctr"/>
            <a:r>
              <a:rPr lang="es-AR" dirty="0">
                <a:solidFill>
                  <a:schemeClr val="bg1"/>
                </a:solidFill>
              </a:rPr>
              <a:t>Es simplemente poder tomar decisiones efectivas, acertadas y asumir los riesgos y consecuencias que se derivan de cada una de estas decisiones.</a:t>
            </a:r>
          </a:p>
        </p:txBody>
      </p:sp>
      <p:pic>
        <p:nvPicPr>
          <p:cNvPr id="4" name="Imagen 3">
            <a:extLst>
              <a:ext uri="{FF2B5EF4-FFF2-40B4-BE49-F238E27FC236}">
                <a16:creationId xmlns:a16="http://schemas.microsoft.com/office/drawing/2014/main" id="{6E9BD906-2A27-A26A-EC95-34E38CA8C5B4}"/>
              </a:ext>
            </a:extLst>
          </p:cNvPr>
          <p:cNvPicPr>
            <a:picLocks noChangeAspect="1"/>
          </p:cNvPicPr>
          <p:nvPr/>
        </p:nvPicPr>
        <p:blipFill>
          <a:blip r:embed="rId2"/>
          <a:stretch>
            <a:fillRect/>
          </a:stretch>
        </p:blipFill>
        <p:spPr>
          <a:xfrm>
            <a:off x="6091314" y="1"/>
            <a:ext cx="6203849" cy="3545057"/>
          </a:xfrm>
          <a:prstGeom prst="rect">
            <a:avLst/>
          </a:prstGeom>
        </p:spPr>
      </p:pic>
      <p:pic>
        <p:nvPicPr>
          <p:cNvPr id="9" name="Imagen 8">
            <a:extLst>
              <a:ext uri="{FF2B5EF4-FFF2-40B4-BE49-F238E27FC236}">
                <a16:creationId xmlns:a16="http://schemas.microsoft.com/office/drawing/2014/main" id="{89211878-2E5C-B183-9B7B-3110849FCF30}"/>
              </a:ext>
            </a:extLst>
          </p:cNvPr>
          <p:cNvPicPr>
            <a:picLocks noChangeAspect="1"/>
          </p:cNvPicPr>
          <p:nvPr/>
        </p:nvPicPr>
        <p:blipFill>
          <a:blip r:embed="rId3"/>
          <a:stretch>
            <a:fillRect/>
          </a:stretch>
        </p:blipFill>
        <p:spPr>
          <a:xfrm>
            <a:off x="-1" y="3545058"/>
            <a:ext cx="6360341" cy="3329241"/>
          </a:xfrm>
          <a:prstGeom prst="rect">
            <a:avLst/>
          </a:prstGeom>
        </p:spPr>
      </p:pic>
    </p:spTree>
    <p:extLst>
      <p:ext uri="{BB962C8B-B14F-4D97-AF65-F5344CB8AC3E}">
        <p14:creationId xmlns:p14="http://schemas.microsoft.com/office/powerpoint/2010/main" val="353333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F859FC5C-F853-5F31-3179-5993FC913DFE}"/>
              </a:ext>
            </a:extLst>
          </p:cNvPr>
          <p:cNvPicPr>
            <a:picLocks noChangeAspect="1"/>
          </p:cNvPicPr>
          <p:nvPr/>
        </p:nvPicPr>
        <p:blipFill>
          <a:blip r:embed="rId2"/>
          <a:srcRect l="3084" b="3485"/>
          <a:stretch/>
        </p:blipFill>
        <p:spPr>
          <a:xfrm>
            <a:off x="0" y="3824079"/>
            <a:ext cx="7441808" cy="3233683"/>
          </a:xfrm>
          <a:prstGeom prst="rect">
            <a:avLst/>
          </a:prstGeom>
        </p:spPr>
      </p:pic>
      <p:pic>
        <p:nvPicPr>
          <p:cNvPr id="13" name="Imagen 12">
            <a:extLst>
              <a:ext uri="{FF2B5EF4-FFF2-40B4-BE49-F238E27FC236}">
                <a16:creationId xmlns:a16="http://schemas.microsoft.com/office/drawing/2014/main" id="{AC373DD9-470E-B975-70B9-05A0B1E00360}"/>
              </a:ext>
            </a:extLst>
          </p:cNvPr>
          <p:cNvPicPr>
            <a:picLocks noChangeAspect="1"/>
          </p:cNvPicPr>
          <p:nvPr/>
        </p:nvPicPr>
        <p:blipFill>
          <a:blip r:embed="rId3"/>
          <a:srcRect t="1" r="6249" b="-369"/>
          <a:stretch/>
        </p:blipFill>
        <p:spPr>
          <a:xfrm rot="16200000">
            <a:off x="6195623" y="930754"/>
            <a:ext cx="7373193" cy="4880823"/>
          </a:xfrm>
          <a:prstGeom prst="rect">
            <a:avLst/>
          </a:prstGeom>
        </p:spPr>
      </p:pic>
      <p:pic>
        <p:nvPicPr>
          <p:cNvPr id="10" name="Imagen 9">
            <a:extLst>
              <a:ext uri="{FF2B5EF4-FFF2-40B4-BE49-F238E27FC236}">
                <a16:creationId xmlns:a16="http://schemas.microsoft.com/office/drawing/2014/main" id="{9DDA69F0-74AA-0B78-8E54-DFCF6902C697}"/>
              </a:ext>
            </a:extLst>
          </p:cNvPr>
          <p:cNvPicPr>
            <a:picLocks noChangeAspect="1"/>
          </p:cNvPicPr>
          <p:nvPr/>
        </p:nvPicPr>
        <p:blipFill>
          <a:blip r:embed="rId4"/>
          <a:stretch>
            <a:fillRect/>
          </a:stretch>
        </p:blipFill>
        <p:spPr>
          <a:xfrm>
            <a:off x="0" y="-308858"/>
            <a:ext cx="7441808" cy="4139506"/>
          </a:xfrm>
          <a:prstGeom prst="rect">
            <a:avLst/>
          </a:prstGeom>
        </p:spPr>
      </p:pic>
      <p:sp>
        <p:nvSpPr>
          <p:cNvPr id="3" name="CuadroTexto 2">
            <a:extLst>
              <a:ext uri="{FF2B5EF4-FFF2-40B4-BE49-F238E27FC236}">
                <a16:creationId xmlns:a16="http://schemas.microsoft.com/office/drawing/2014/main" id="{A1AC054B-095A-827E-1926-04AC83DAE17B}"/>
              </a:ext>
            </a:extLst>
          </p:cNvPr>
          <p:cNvSpPr txBox="1"/>
          <p:nvPr/>
        </p:nvSpPr>
        <p:spPr>
          <a:xfrm>
            <a:off x="4109103" y="171599"/>
            <a:ext cx="3376246" cy="2862322"/>
          </a:xfrm>
          <a:prstGeom prst="rect">
            <a:avLst/>
          </a:prstGeom>
          <a:noFill/>
        </p:spPr>
        <p:txBody>
          <a:bodyPr wrap="square">
            <a:spAutoFit/>
          </a:bodyPr>
          <a:lstStyle/>
          <a:p>
            <a:pPr algn="ctr"/>
            <a:r>
              <a:rPr lang="es-AR" b="1" dirty="0"/>
              <a:t>Disposición a la innovación y a la creatividad</a:t>
            </a:r>
          </a:p>
          <a:p>
            <a:pPr algn="ctr"/>
            <a:r>
              <a:rPr lang="es-AR" dirty="0"/>
              <a:t>Una persona con espíritu emprendedor, tiene 100% disposición a la creatividad, a la innovación y a buscar siempre nuevas soluciones para encontrar nuevos productos y formas de satisfacer y fidelizar a más clientes.</a:t>
            </a:r>
          </a:p>
        </p:txBody>
      </p:sp>
      <p:sp>
        <p:nvSpPr>
          <p:cNvPr id="6" name="CuadroTexto 5">
            <a:extLst>
              <a:ext uri="{FF2B5EF4-FFF2-40B4-BE49-F238E27FC236}">
                <a16:creationId xmlns:a16="http://schemas.microsoft.com/office/drawing/2014/main" id="{841A8DF0-E746-0753-F044-B3297A107EA0}"/>
              </a:ext>
            </a:extLst>
          </p:cNvPr>
          <p:cNvSpPr txBox="1"/>
          <p:nvPr/>
        </p:nvSpPr>
        <p:spPr>
          <a:xfrm>
            <a:off x="8503446" y="2176394"/>
            <a:ext cx="3376246" cy="2031325"/>
          </a:xfrm>
          <a:prstGeom prst="rect">
            <a:avLst/>
          </a:prstGeom>
          <a:noFill/>
        </p:spPr>
        <p:txBody>
          <a:bodyPr wrap="square">
            <a:spAutoFit/>
          </a:bodyPr>
          <a:lstStyle/>
          <a:p>
            <a:r>
              <a:rPr lang="es-AR" b="1" dirty="0">
                <a:solidFill>
                  <a:schemeClr val="bg1"/>
                </a:solidFill>
              </a:rPr>
              <a:t>Valores y principios</a:t>
            </a:r>
            <a:endParaRPr lang="es-AR" dirty="0">
              <a:solidFill>
                <a:schemeClr val="bg1"/>
              </a:solidFill>
            </a:endParaRPr>
          </a:p>
          <a:p>
            <a:r>
              <a:rPr lang="es-AR" dirty="0">
                <a:solidFill>
                  <a:schemeClr val="bg1"/>
                </a:solidFill>
              </a:rPr>
              <a:t>La ética es fundamental en los emprendedores, debido a que guían el accionar, además de que contribuyen a consolidar la filosofía de la empresa.</a:t>
            </a:r>
          </a:p>
          <a:p>
            <a:endParaRPr lang="es-AR" dirty="0">
              <a:solidFill>
                <a:schemeClr val="bg1"/>
              </a:solidFill>
            </a:endParaRPr>
          </a:p>
        </p:txBody>
      </p:sp>
      <p:sp>
        <p:nvSpPr>
          <p:cNvPr id="8" name="CuadroTexto 7">
            <a:extLst>
              <a:ext uri="{FF2B5EF4-FFF2-40B4-BE49-F238E27FC236}">
                <a16:creationId xmlns:a16="http://schemas.microsoft.com/office/drawing/2014/main" id="{A8F887C6-FFDB-749A-362A-08C25C5EB964}"/>
              </a:ext>
            </a:extLst>
          </p:cNvPr>
          <p:cNvSpPr txBox="1"/>
          <p:nvPr/>
        </p:nvSpPr>
        <p:spPr>
          <a:xfrm>
            <a:off x="333828" y="4585649"/>
            <a:ext cx="2685143" cy="1477328"/>
          </a:xfrm>
          <a:prstGeom prst="rect">
            <a:avLst/>
          </a:prstGeom>
          <a:noFill/>
        </p:spPr>
        <p:txBody>
          <a:bodyPr wrap="square">
            <a:spAutoFit/>
          </a:bodyPr>
          <a:lstStyle/>
          <a:p>
            <a:r>
              <a:rPr lang="es-AR" b="1" dirty="0"/>
              <a:t>Aprenden de sus errores </a:t>
            </a:r>
            <a:r>
              <a:rPr lang="es-AR" dirty="0"/>
              <a:t>El fracaso no es el final, sino que lo usan como impulso para replantearse la estrategia y continuar.</a:t>
            </a:r>
          </a:p>
        </p:txBody>
      </p:sp>
    </p:spTree>
    <p:extLst>
      <p:ext uri="{BB962C8B-B14F-4D97-AF65-F5344CB8AC3E}">
        <p14:creationId xmlns:p14="http://schemas.microsoft.com/office/powerpoint/2010/main" val="179042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2000"/>
            <a:lum/>
          </a:blip>
          <a:srcRect/>
          <a:stretch>
            <a:fillRect t="-9000" b="-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2E601A0-F16F-DA9E-3593-F483D53B1F47}"/>
              </a:ext>
            </a:extLst>
          </p:cNvPr>
          <p:cNvSpPr txBox="1"/>
          <p:nvPr/>
        </p:nvSpPr>
        <p:spPr>
          <a:xfrm>
            <a:off x="1676986" y="2562890"/>
            <a:ext cx="8838028" cy="3170099"/>
          </a:xfrm>
          <a:prstGeom prst="rect">
            <a:avLst/>
          </a:prstGeom>
          <a:noFill/>
        </p:spPr>
        <p:txBody>
          <a:bodyPr wrap="square">
            <a:spAutoFit/>
          </a:bodyPr>
          <a:lstStyle/>
          <a:p>
            <a:r>
              <a:rPr lang="es-AR" sz="2000" dirty="0"/>
              <a:t>La importancia del espíritu emprendedor radica en el hecho de que:</a:t>
            </a:r>
          </a:p>
          <a:p>
            <a:endParaRPr lang="es-AR" sz="2000" dirty="0"/>
          </a:p>
          <a:p>
            <a:pPr marL="285750" indent="-285750">
              <a:buFont typeface="Arial" panose="020B0604020202020204" pitchFamily="34" charset="0"/>
              <a:buChar char="•"/>
            </a:pPr>
            <a:r>
              <a:rPr lang="es-AR" sz="2000" b="1" i="1" dirty="0"/>
              <a:t>Puede empujar a las personas a ser ambiciosas</a:t>
            </a:r>
            <a:r>
              <a:rPr lang="es-AR" sz="2000" dirty="0"/>
              <a:t>(ligado a la capacidad de crecimiento de una persona)</a:t>
            </a:r>
          </a:p>
          <a:p>
            <a:pPr marL="285750" indent="-285750">
              <a:buFont typeface="Arial" panose="020B0604020202020204" pitchFamily="34" charset="0"/>
              <a:buChar char="•"/>
            </a:pPr>
            <a:r>
              <a:rPr lang="es-AR" sz="2000" b="1" i="1" dirty="0"/>
              <a:t>Puede llevar a alguien a buscar el éxito</a:t>
            </a:r>
          </a:p>
          <a:p>
            <a:pPr marL="285750" indent="-285750">
              <a:buFont typeface="Arial" panose="020B0604020202020204" pitchFamily="34" charset="0"/>
              <a:buChar char="•"/>
            </a:pPr>
            <a:r>
              <a:rPr lang="es-AR" sz="2000" b="1" i="1" dirty="0"/>
              <a:t>También se halla en trabajar en la capacidad para escuchar a los otros</a:t>
            </a:r>
          </a:p>
          <a:p>
            <a:pPr marL="285750" indent="-285750">
              <a:buFont typeface="Arial" panose="020B0604020202020204" pitchFamily="34" charset="0"/>
              <a:buChar char="•"/>
            </a:pPr>
            <a:r>
              <a:rPr lang="es-AR" sz="2000" b="1" i="1" dirty="0"/>
              <a:t>Estimula la investigación y desarrollo</a:t>
            </a:r>
          </a:p>
          <a:p>
            <a:pPr marL="285750" indent="-285750">
              <a:buFont typeface="Arial" panose="020B0604020202020204" pitchFamily="34" charset="0"/>
              <a:buChar char="•"/>
            </a:pPr>
            <a:endParaRPr lang="es-AR" sz="2000" b="1" i="1" dirty="0"/>
          </a:p>
          <a:p>
            <a:pPr marL="285750" indent="-285750">
              <a:buFont typeface="Arial" panose="020B0604020202020204" pitchFamily="34" charset="0"/>
              <a:buChar char="•"/>
            </a:pPr>
            <a:endParaRPr lang="es-AR" sz="2000" b="1" i="1" dirty="0"/>
          </a:p>
          <a:p>
            <a:pPr marL="285750" indent="-285750">
              <a:buFont typeface="Arial" panose="020B0604020202020204" pitchFamily="34" charset="0"/>
              <a:buChar char="•"/>
            </a:pPr>
            <a:endParaRPr lang="es-AR" sz="2000" dirty="0"/>
          </a:p>
        </p:txBody>
      </p:sp>
      <p:sp>
        <p:nvSpPr>
          <p:cNvPr id="5" name="CuadroTexto 4">
            <a:extLst>
              <a:ext uri="{FF2B5EF4-FFF2-40B4-BE49-F238E27FC236}">
                <a16:creationId xmlns:a16="http://schemas.microsoft.com/office/drawing/2014/main" id="{53415F8E-4E4B-258B-23E6-15577D13B5EE}"/>
              </a:ext>
            </a:extLst>
          </p:cNvPr>
          <p:cNvSpPr txBox="1"/>
          <p:nvPr/>
        </p:nvSpPr>
        <p:spPr>
          <a:xfrm>
            <a:off x="2978833" y="905996"/>
            <a:ext cx="7374987" cy="584775"/>
          </a:xfrm>
          <a:prstGeom prst="rect">
            <a:avLst/>
          </a:prstGeom>
          <a:noFill/>
        </p:spPr>
        <p:txBody>
          <a:bodyPr wrap="square">
            <a:spAutoFit/>
          </a:bodyPr>
          <a:lstStyle/>
          <a:p>
            <a:r>
              <a:rPr lang="es-AR" sz="3200" b="1" u="sng" dirty="0"/>
              <a:t>Importancia del espíritu emprendedor</a:t>
            </a:r>
          </a:p>
        </p:txBody>
      </p:sp>
    </p:spTree>
    <p:extLst>
      <p:ext uri="{BB962C8B-B14F-4D97-AF65-F5344CB8AC3E}">
        <p14:creationId xmlns:p14="http://schemas.microsoft.com/office/powerpoint/2010/main" val="381752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B2E536-9B42-3E0B-6FD5-5F967D76520D}"/>
              </a:ext>
            </a:extLst>
          </p:cNvPr>
          <p:cNvSpPr txBox="1"/>
          <p:nvPr/>
        </p:nvSpPr>
        <p:spPr>
          <a:xfrm>
            <a:off x="2701510" y="1812162"/>
            <a:ext cx="6788980" cy="3785652"/>
          </a:xfrm>
          <a:prstGeom prst="rect">
            <a:avLst/>
          </a:prstGeom>
          <a:noFill/>
        </p:spPr>
        <p:txBody>
          <a:bodyPr wrap="square">
            <a:spAutoFit/>
          </a:bodyPr>
          <a:lstStyle/>
          <a:p>
            <a:pPr algn="just"/>
            <a:r>
              <a:rPr lang="es-AR" sz="2400" b="1" i="1" u="sng" dirty="0">
                <a:solidFill>
                  <a:srgbClr val="00B050"/>
                </a:solidFill>
              </a:rPr>
              <a:t>VENTAJAS</a:t>
            </a:r>
          </a:p>
          <a:p>
            <a:pPr marL="285750" indent="-285750" algn="just">
              <a:buFont typeface="Arial" panose="020B0604020202020204" pitchFamily="34" charset="0"/>
              <a:buChar char="•"/>
            </a:pPr>
            <a:r>
              <a:rPr lang="es-AR" dirty="0"/>
              <a:t>Inspira a las personas a ser su mejor versión.</a:t>
            </a:r>
          </a:p>
          <a:p>
            <a:pPr marL="285750" indent="-285750" algn="just">
              <a:buFont typeface="Arial" panose="020B0604020202020204" pitchFamily="34" charset="0"/>
              <a:buChar char="•"/>
            </a:pPr>
            <a:r>
              <a:rPr lang="es-AR" dirty="0"/>
              <a:t>Mejora el nivel de vida, ya que usualmente estas personas buscan elevar sus ingresos.</a:t>
            </a:r>
          </a:p>
          <a:p>
            <a:pPr marL="285750" indent="-285750" algn="just">
              <a:buFont typeface="Arial" panose="020B0604020202020204" pitchFamily="34" charset="0"/>
              <a:buChar char="•"/>
            </a:pPr>
            <a:r>
              <a:rPr lang="es-AR" dirty="0"/>
              <a:t>Crea nuevas oportunidades de trabajo y puede ser fundamental para la contratación de personas sin experiencia o que estén iniciando en el mercado laboral.</a:t>
            </a:r>
          </a:p>
          <a:p>
            <a:pPr marL="285750" indent="-285750" algn="just">
              <a:buFont typeface="Arial" panose="020B0604020202020204" pitchFamily="34" charset="0"/>
              <a:buChar char="•"/>
            </a:pPr>
            <a:r>
              <a:rPr lang="es-AR" dirty="0"/>
              <a:t>Propicia que las personas con espíritu emprendedor puedan ser los mejores líderes y jefes.</a:t>
            </a:r>
          </a:p>
          <a:p>
            <a:pPr marL="285750" indent="-285750" algn="just">
              <a:buFont typeface="Arial" panose="020B0604020202020204" pitchFamily="34" charset="0"/>
              <a:buChar char="•"/>
            </a:pPr>
            <a:r>
              <a:rPr lang="es-AR" dirty="0"/>
              <a:t>Garantiza la productividad de una empresa.</a:t>
            </a:r>
          </a:p>
          <a:p>
            <a:pPr marL="285750" indent="-285750" algn="just">
              <a:buFont typeface="Arial" panose="020B0604020202020204" pitchFamily="34" charset="0"/>
              <a:buChar char="•"/>
            </a:pPr>
            <a:r>
              <a:rPr lang="es-AR" dirty="0"/>
              <a:t>Genera un impacto considerable en el desarrollo comunitario.</a:t>
            </a:r>
          </a:p>
          <a:p>
            <a:pPr marL="285750" indent="-285750" algn="just">
              <a:buFont typeface="Arial" panose="020B0604020202020204" pitchFamily="34" charset="0"/>
              <a:buChar char="•"/>
            </a:pPr>
            <a:r>
              <a:rPr lang="es-AR" dirty="0"/>
              <a:t>Favorece tomar en cuenta minorías que usualmente son discriminadas o vulnerables, como los migrantes.</a:t>
            </a:r>
          </a:p>
        </p:txBody>
      </p:sp>
      <p:sp>
        <p:nvSpPr>
          <p:cNvPr id="4" name="CuadroTexto 3">
            <a:extLst>
              <a:ext uri="{FF2B5EF4-FFF2-40B4-BE49-F238E27FC236}">
                <a16:creationId xmlns:a16="http://schemas.microsoft.com/office/drawing/2014/main" id="{1C039594-9778-60F1-F32F-0EA5BC40E794}"/>
              </a:ext>
            </a:extLst>
          </p:cNvPr>
          <p:cNvSpPr txBox="1"/>
          <p:nvPr/>
        </p:nvSpPr>
        <p:spPr>
          <a:xfrm>
            <a:off x="2278965" y="849508"/>
            <a:ext cx="8764174" cy="523220"/>
          </a:xfrm>
          <a:prstGeom prst="rect">
            <a:avLst/>
          </a:prstGeom>
          <a:noFill/>
        </p:spPr>
        <p:txBody>
          <a:bodyPr wrap="square" rtlCol="0">
            <a:spAutoFit/>
          </a:bodyPr>
          <a:lstStyle/>
          <a:p>
            <a:r>
              <a:rPr lang="es-AR" sz="2800" b="1" u="sng" dirty="0"/>
              <a:t>Ventajas y desventajas del espíritu emprendedor</a:t>
            </a:r>
          </a:p>
        </p:txBody>
      </p:sp>
    </p:spTree>
    <p:extLst>
      <p:ext uri="{BB962C8B-B14F-4D97-AF65-F5344CB8AC3E}">
        <p14:creationId xmlns:p14="http://schemas.microsoft.com/office/powerpoint/2010/main" val="47902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8000" b="-8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0453C8-4829-90F7-5AD0-7BFC9D698B5D}"/>
              </a:ext>
            </a:extLst>
          </p:cNvPr>
          <p:cNvSpPr txBox="1"/>
          <p:nvPr/>
        </p:nvSpPr>
        <p:spPr>
          <a:xfrm>
            <a:off x="3104857" y="982176"/>
            <a:ext cx="5700932" cy="4893647"/>
          </a:xfrm>
          <a:prstGeom prst="rect">
            <a:avLst/>
          </a:prstGeom>
          <a:noFill/>
        </p:spPr>
        <p:txBody>
          <a:bodyPr wrap="square">
            <a:spAutoFit/>
          </a:bodyPr>
          <a:lstStyle/>
          <a:p>
            <a:pPr algn="just"/>
            <a:r>
              <a:rPr lang="es-AR" sz="2400" b="1" i="1" dirty="0">
                <a:solidFill>
                  <a:srgbClr val="C00000"/>
                </a:solidFill>
              </a:rPr>
              <a:t>Desventajas </a:t>
            </a:r>
          </a:p>
          <a:p>
            <a:pPr marL="285750" indent="-285750" algn="just">
              <a:buFont typeface="Arial" panose="020B0604020202020204" pitchFamily="34" charset="0"/>
              <a:buChar char="•"/>
            </a:pPr>
            <a:r>
              <a:rPr lang="es-AR" dirty="0"/>
              <a:t>Algunas personas con espíritu emprendedor pueden tener una idea que sienten será un éxito, sin embargo, en caso de que esto no sea así pueden sentirse humillados, lo que trae como consecuencia que desista de la idea de emprender.</a:t>
            </a:r>
          </a:p>
          <a:p>
            <a:pPr marL="285750" indent="-285750" algn="just">
              <a:buFont typeface="Arial" panose="020B0604020202020204" pitchFamily="34" charset="0"/>
              <a:buChar char="•"/>
            </a:pPr>
            <a:r>
              <a:rPr lang="es-AR" dirty="0"/>
              <a:t>Los emprendedores manejan sus propios horarios, pero si no cumplen consigo mismos o son desorganizados pueden tener serias consecuencias laborales.</a:t>
            </a:r>
          </a:p>
          <a:p>
            <a:pPr marL="285750" indent="-285750" algn="just">
              <a:buFont typeface="Arial" panose="020B0604020202020204" pitchFamily="34" charset="0"/>
              <a:buChar char="•"/>
            </a:pPr>
            <a:r>
              <a:rPr lang="es-AR" dirty="0"/>
              <a:t>Los emprendedores o quienes se dejan guiar por el espíritu emprendedor suelen tener una elevada carga de trabajo.</a:t>
            </a:r>
          </a:p>
          <a:p>
            <a:pPr marL="285750" indent="-285750" algn="just">
              <a:buFont typeface="Arial" panose="020B0604020202020204" pitchFamily="34" charset="0"/>
              <a:buChar char="•"/>
            </a:pPr>
            <a:r>
              <a:rPr lang="es-AR" dirty="0"/>
              <a:t>Durante los primeros meses, o incluso años, no gozarás de ingresos fijos o estables.</a:t>
            </a:r>
          </a:p>
          <a:p>
            <a:pPr marL="285750" indent="-285750" algn="just">
              <a:buFont typeface="Arial" panose="020B0604020202020204" pitchFamily="34" charset="0"/>
              <a:buChar char="•"/>
            </a:pPr>
            <a:r>
              <a:rPr lang="es-AR" dirty="0"/>
              <a:t>Puede aumentar los niveles de ansiedad de una persona, afectando su salud mental.</a:t>
            </a:r>
          </a:p>
          <a:p>
            <a:pPr marL="285750" indent="-285750" algn="just">
              <a:buFont typeface="Arial" panose="020B0604020202020204" pitchFamily="34" charset="0"/>
              <a:buChar char="•"/>
            </a:pPr>
            <a:r>
              <a:rPr lang="es-AR" dirty="0"/>
              <a:t>Se pueden elevar las dudas e incertidumbre.</a:t>
            </a:r>
          </a:p>
        </p:txBody>
      </p:sp>
    </p:spTree>
    <p:extLst>
      <p:ext uri="{BB962C8B-B14F-4D97-AF65-F5344CB8AC3E}">
        <p14:creationId xmlns:p14="http://schemas.microsoft.com/office/powerpoint/2010/main" val="4054099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A71646-B000-3AE0-F09E-0B52C616F32E}"/>
              </a:ext>
            </a:extLst>
          </p:cNvPr>
          <p:cNvPicPr>
            <a:picLocks noChangeAspect="1"/>
          </p:cNvPicPr>
          <p:nvPr/>
        </p:nvPicPr>
        <p:blipFill>
          <a:blip r:embed="rId2"/>
          <a:srcRect l="16452" r="23615"/>
          <a:stretch/>
        </p:blipFill>
        <p:spPr>
          <a:xfrm>
            <a:off x="5080000" y="0"/>
            <a:ext cx="7306883" cy="6858000"/>
          </a:xfrm>
          <a:prstGeom prst="rect">
            <a:avLst/>
          </a:prstGeom>
        </p:spPr>
      </p:pic>
      <p:sp>
        <p:nvSpPr>
          <p:cNvPr id="5" name="CuadroTexto 4">
            <a:extLst>
              <a:ext uri="{FF2B5EF4-FFF2-40B4-BE49-F238E27FC236}">
                <a16:creationId xmlns:a16="http://schemas.microsoft.com/office/drawing/2014/main" id="{6F93E7F2-20CE-9D18-2488-71B13BBCD421}"/>
              </a:ext>
            </a:extLst>
          </p:cNvPr>
          <p:cNvSpPr txBox="1"/>
          <p:nvPr/>
        </p:nvSpPr>
        <p:spPr>
          <a:xfrm>
            <a:off x="924951" y="596765"/>
            <a:ext cx="6098344" cy="523220"/>
          </a:xfrm>
          <a:prstGeom prst="rect">
            <a:avLst/>
          </a:prstGeom>
          <a:noFill/>
        </p:spPr>
        <p:txBody>
          <a:bodyPr wrap="square">
            <a:spAutoFit/>
          </a:bodyPr>
          <a:lstStyle/>
          <a:p>
            <a:r>
              <a:rPr lang="es-AR" sz="2400" b="1" u="sng" dirty="0"/>
              <a:t>Tipos de </a:t>
            </a:r>
            <a:r>
              <a:rPr lang="es-AR" sz="2800" b="1" u="sng" dirty="0"/>
              <a:t>emprendedores</a:t>
            </a:r>
            <a:r>
              <a:rPr lang="es-AR" sz="2400" b="1" u="sng" dirty="0"/>
              <a:t>.</a:t>
            </a:r>
          </a:p>
        </p:txBody>
      </p:sp>
      <p:sp>
        <p:nvSpPr>
          <p:cNvPr id="7" name="CuadroTexto 6">
            <a:extLst>
              <a:ext uri="{FF2B5EF4-FFF2-40B4-BE49-F238E27FC236}">
                <a16:creationId xmlns:a16="http://schemas.microsoft.com/office/drawing/2014/main" id="{021796D2-B22C-C204-6075-8E57581FB02C}"/>
              </a:ext>
            </a:extLst>
          </p:cNvPr>
          <p:cNvSpPr txBox="1"/>
          <p:nvPr/>
        </p:nvSpPr>
        <p:spPr>
          <a:xfrm>
            <a:off x="924951" y="1554371"/>
            <a:ext cx="6929512" cy="1477328"/>
          </a:xfrm>
          <a:prstGeom prst="rect">
            <a:avLst/>
          </a:prstGeom>
          <a:noFill/>
        </p:spPr>
        <p:txBody>
          <a:bodyPr wrap="square">
            <a:spAutoFit/>
          </a:bodyPr>
          <a:lstStyle/>
          <a:p>
            <a:pPr marL="285750" indent="-285750">
              <a:buFont typeface="Wingdings" panose="05000000000000000000" pitchFamily="2" charset="2"/>
              <a:buChar char="v"/>
            </a:pPr>
            <a:r>
              <a:rPr lang="es-AR" b="1" dirty="0"/>
              <a:t>El visionario.</a:t>
            </a:r>
          </a:p>
          <a:p>
            <a:r>
              <a:rPr lang="es-AR" dirty="0"/>
              <a:t>Es el tipo de emprendedor que va 3 pasos por delante del resto. Ve las oportunidades cuando nadie más es capaz de hacerlo. </a:t>
            </a:r>
          </a:p>
          <a:p>
            <a:pPr marL="285750" indent="-285750">
              <a:buFont typeface="Wingdings" panose="05000000000000000000" pitchFamily="2" charset="2"/>
              <a:buChar char="v"/>
            </a:pPr>
            <a:endParaRPr lang="es-AR" dirty="0"/>
          </a:p>
        </p:txBody>
      </p:sp>
      <p:sp>
        <p:nvSpPr>
          <p:cNvPr id="10" name="CuadroTexto 9">
            <a:extLst>
              <a:ext uri="{FF2B5EF4-FFF2-40B4-BE49-F238E27FC236}">
                <a16:creationId xmlns:a16="http://schemas.microsoft.com/office/drawing/2014/main" id="{6A3AE5B9-496E-50D8-F5E5-132875BDB0C7}"/>
              </a:ext>
            </a:extLst>
          </p:cNvPr>
          <p:cNvSpPr txBox="1"/>
          <p:nvPr/>
        </p:nvSpPr>
        <p:spPr>
          <a:xfrm>
            <a:off x="924951" y="2940038"/>
            <a:ext cx="6929512" cy="1477328"/>
          </a:xfrm>
          <a:prstGeom prst="rect">
            <a:avLst/>
          </a:prstGeom>
          <a:noFill/>
        </p:spPr>
        <p:txBody>
          <a:bodyPr wrap="square">
            <a:spAutoFit/>
          </a:bodyPr>
          <a:lstStyle/>
          <a:p>
            <a:pPr marL="285750" indent="-285750">
              <a:buFont typeface="Wingdings" panose="05000000000000000000" pitchFamily="2" charset="2"/>
              <a:buChar char="v"/>
            </a:pPr>
            <a:r>
              <a:rPr lang="es-AR" b="1" dirty="0"/>
              <a:t>El persuasivo</a:t>
            </a:r>
            <a:r>
              <a:rPr lang="es-AR" dirty="0"/>
              <a:t>.</a:t>
            </a:r>
          </a:p>
          <a:p>
            <a:r>
              <a:rPr lang="es-AR" dirty="0"/>
              <a:t>Sabes perfectamente que tienes un don especial para convencer a quien tú quieras. ¿Tu punto fuerte? la capacidad comunicativa y de influencia que te hace diferente</a:t>
            </a:r>
          </a:p>
        </p:txBody>
      </p:sp>
      <p:sp>
        <p:nvSpPr>
          <p:cNvPr id="12" name="CuadroTexto 11">
            <a:extLst>
              <a:ext uri="{FF2B5EF4-FFF2-40B4-BE49-F238E27FC236}">
                <a16:creationId xmlns:a16="http://schemas.microsoft.com/office/drawing/2014/main" id="{41CF178E-3F3C-46A4-FBA2-C1D6A872E533}"/>
              </a:ext>
            </a:extLst>
          </p:cNvPr>
          <p:cNvSpPr txBox="1"/>
          <p:nvPr/>
        </p:nvSpPr>
        <p:spPr>
          <a:xfrm>
            <a:off x="924951" y="4806686"/>
            <a:ext cx="6929512" cy="923330"/>
          </a:xfrm>
          <a:prstGeom prst="rect">
            <a:avLst/>
          </a:prstGeom>
          <a:noFill/>
        </p:spPr>
        <p:txBody>
          <a:bodyPr wrap="square">
            <a:spAutoFit/>
          </a:bodyPr>
          <a:lstStyle/>
          <a:p>
            <a:pPr marL="285750" indent="-285750">
              <a:buFont typeface="Wingdings" panose="05000000000000000000" pitchFamily="2" charset="2"/>
              <a:buChar char="v"/>
            </a:pPr>
            <a:r>
              <a:rPr lang="es-AR" b="1" dirty="0"/>
              <a:t>El innovador</a:t>
            </a:r>
            <a:r>
              <a:rPr lang="es-AR" dirty="0"/>
              <a:t>.</a:t>
            </a:r>
          </a:p>
          <a:p>
            <a:r>
              <a:rPr lang="es-AR" dirty="0"/>
              <a:t>Este tipo de emprendedor se cuestiona absolutamente todo además de ser muy observador. </a:t>
            </a:r>
          </a:p>
        </p:txBody>
      </p:sp>
    </p:spTree>
    <p:extLst>
      <p:ext uri="{BB962C8B-B14F-4D97-AF65-F5344CB8AC3E}">
        <p14:creationId xmlns:p14="http://schemas.microsoft.com/office/powerpoint/2010/main" val="27017633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1153</TotalTime>
  <Words>850</Words>
  <Application>Microsoft Office PowerPoint</Application>
  <PresentationFormat>Panorámica</PresentationFormat>
  <Paragraphs>65</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Bradley Hand ITC</vt:lpstr>
      <vt:lpstr>Calibri</vt:lpstr>
      <vt:lpstr>Calibri Light</vt:lpstr>
      <vt:lpstr>Wingdings</vt:lpstr>
      <vt:lpstr>Tema de Office</vt:lpstr>
      <vt:lpstr>Espíritu Emprendedor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Carolina</cp:lastModifiedBy>
  <cp:revision>13</cp:revision>
  <dcterms:created xsi:type="dcterms:W3CDTF">2024-06-11T01:14:20Z</dcterms:created>
  <dcterms:modified xsi:type="dcterms:W3CDTF">2025-05-27T06:01:55Z</dcterms:modified>
</cp:coreProperties>
</file>