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7" r:id="rId3"/>
    <p:sldId id="278" r:id="rId4"/>
    <p:sldId id="279" r:id="rId5"/>
    <p:sldId id="280" r:id="rId6"/>
    <p:sldId id="281" r:id="rId7"/>
    <p:sldId id="275" r:id="rId8"/>
    <p:sldId id="276" r:id="rId9"/>
    <p:sldId id="289" r:id="rId10"/>
    <p:sldId id="260" r:id="rId11"/>
    <p:sldId id="264" r:id="rId12"/>
    <p:sldId id="273" r:id="rId13"/>
    <p:sldId id="282" r:id="rId14"/>
    <p:sldId id="272" r:id="rId15"/>
    <p:sldId id="284" r:id="rId16"/>
    <p:sldId id="285" r:id="rId17"/>
    <p:sldId id="265" r:id="rId18"/>
    <p:sldId id="267" r:id="rId19"/>
    <p:sldId id="266" r:id="rId20"/>
    <p:sldId id="300" r:id="rId21"/>
    <p:sldId id="257" r:id="rId22"/>
    <p:sldId id="258" r:id="rId23"/>
    <p:sldId id="286" r:id="rId24"/>
    <p:sldId id="287" r:id="rId25"/>
    <p:sldId id="293" r:id="rId26"/>
    <p:sldId id="290" r:id="rId27"/>
    <p:sldId id="291" r:id="rId28"/>
    <p:sldId id="292" r:id="rId29"/>
    <p:sldId id="259" r:id="rId30"/>
    <p:sldId id="294" r:id="rId31"/>
    <p:sldId id="288" r:id="rId32"/>
    <p:sldId id="268" r:id="rId33"/>
    <p:sldId id="271" r:id="rId34"/>
    <p:sldId id="269" r:id="rId35"/>
    <p:sldId id="298" r:id="rId36"/>
    <p:sldId id="297" r:id="rId37"/>
    <p:sldId id="295" r:id="rId38"/>
    <p:sldId id="296" r:id="rId39"/>
    <p:sldId id="270" r:id="rId40"/>
    <p:sldId id="302" r:id="rId41"/>
    <p:sldId id="262" r:id="rId42"/>
    <p:sldId id="299" r:id="rId43"/>
    <p:sldId id="263" r:id="rId44"/>
    <p:sldId id="261" r:id="rId45"/>
    <p:sldId id="301" r:id="rId46"/>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A462-330D-4938-A5D3-CB01483C28A0}" type="datetimeFigureOut">
              <a:rPr lang="es-AR" smtClean="0"/>
              <a:t>11/4/2024</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48BE6-EC70-48FE-9C34-07C2455ADE7D}" type="slidenum">
              <a:rPr lang="es-AR" smtClean="0"/>
              <a:t>‹Nº›</a:t>
            </a:fld>
            <a:endParaRPr lang="es-AR"/>
          </a:p>
        </p:txBody>
      </p:sp>
    </p:spTree>
    <p:extLst>
      <p:ext uri="{BB962C8B-B14F-4D97-AF65-F5344CB8AC3E}">
        <p14:creationId xmlns:p14="http://schemas.microsoft.com/office/powerpoint/2010/main" val="293907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27C48BE6-EC70-48FE-9C34-07C2455ADE7D}" type="slidenum">
              <a:rPr lang="es-AR" smtClean="0"/>
              <a:t>11</a:t>
            </a:fld>
            <a:endParaRPr lang="es-AR"/>
          </a:p>
        </p:txBody>
      </p:sp>
    </p:spTree>
    <p:extLst>
      <p:ext uri="{BB962C8B-B14F-4D97-AF65-F5344CB8AC3E}">
        <p14:creationId xmlns:p14="http://schemas.microsoft.com/office/powerpoint/2010/main" val="1310621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27C48BE6-EC70-48FE-9C34-07C2455ADE7D}" type="slidenum">
              <a:rPr lang="es-AR" smtClean="0"/>
              <a:t>13</a:t>
            </a:fld>
            <a:endParaRPr lang="es-AR"/>
          </a:p>
        </p:txBody>
      </p:sp>
    </p:spTree>
    <p:extLst>
      <p:ext uri="{BB962C8B-B14F-4D97-AF65-F5344CB8AC3E}">
        <p14:creationId xmlns:p14="http://schemas.microsoft.com/office/powerpoint/2010/main" val="237194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27C48BE6-EC70-48FE-9C34-07C2455ADE7D}" type="slidenum">
              <a:rPr lang="es-AR" smtClean="0"/>
              <a:t>31</a:t>
            </a:fld>
            <a:endParaRPr lang="es-AR"/>
          </a:p>
        </p:txBody>
      </p:sp>
    </p:spTree>
    <p:extLst>
      <p:ext uri="{BB962C8B-B14F-4D97-AF65-F5344CB8AC3E}">
        <p14:creationId xmlns:p14="http://schemas.microsoft.com/office/powerpoint/2010/main" val="280459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AR"/>
          </a:p>
        </p:txBody>
      </p:sp>
      <p:sp>
        <p:nvSpPr>
          <p:cNvPr id="4" name="Marcador de fecha 3"/>
          <p:cNvSpPr>
            <a:spLocks noGrp="1"/>
          </p:cNvSpPr>
          <p:nvPr>
            <p:ph type="dt" sz="half" idx="10"/>
          </p:nvPr>
        </p:nvSpPr>
        <p:spPr/>
        <p:txBody>
          <a:bodyPr/>
          <a:lstStyle/>
          <a:p>
            <a:fld id="{BEA62D5C-8D64-4DB9-8983-09DECF244E9A}" type="datetimeFigureOut">
              <a:rPr lang="es-AR" smtClean="0"/>
              <a:t>11/4/2024</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767061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EA62D5C-8D64-4DB9-8983-09DECF244E9A}" type="datetimeFigureOut">
              <a:rPr lang="es-AR" smtClean="0"/>
              <a:t>11/4/2024</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227842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EA62D5C-8D64-4DB9-8983-09DECF244E9A}" type="datetimeFigureOut">
              <a:rPr lang="es-AR" smtClean="0"/>
              <a:t>11/4/2024</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239228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BEA62D5C-8D64-4DB9-8983-09DECF244E9A}" type="datetimeFigureOut">
              <a:rPr lang="es-AR" smtClean="0"/>
              <a:t>11/4/2024</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167524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EA62D5C-8D64-4DB9-8983-09DECF244E9A}" type="datetimeFigureOut">
              <a:rPr lang="es-AR" smtClean="0"/>
              <a:t>11/4/2024</a:t>
            </a:fld>
            <a:endParaRPr lang="es-AR"/>
          </a:p>
        </p:txBody>
      </p:sp>
      <p:sp>
        <p:nvSpPr>
          <p:cNvPr id="5" name="Marcador de pie de página 4"/>
          <p:cNvSpPr>
            <a:spLocks noGrp="1"/>
          </p:cNvSpPr>
          <p:nvPr>
            <p:ph type="ftr" sz="quarter" idx="11"/>
          </p:nvPr>
        </p:nvSpPr>
        <p:spPr/>
        <p:txBody>
          <a:bodyPr/>
          <a:lstStyle/>
          <a:p>
            <a:endParaRPr lang="es-AR"/>
          </a:p>
        </p:txBody>
      </p:sp>
      <p:sp>
        <p:nvSpPr>
          <p:cNvPr id="6" name="Marcador de número de diapositiva 5"/>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356410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p:txBody>
          <a:bodyPr/>
          <a:lstStyle/>
          <a:p>
            <a:fld id="{BEA62D5C-8D64-4DB9-8983-09DECF244E9A}" type="datetimeFigureOut">
              <a:rPr lang="es-AR" smtClean="0"/>
              <a:t>11/4/2024</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422272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p:txBody>
          <a:bodyPr/>
          <a:lstStyle/>
          <a:p>
            <a:fld id="{BEA62D5C-8D64-4DB9-8983-09DECF244E9A}" type="datetimeFigureOut">
              <a:rPr lang="es-AR" smtClean="0"/>
              <a:t>11/4/2024</a:t>
            </a:fld>
            <a:endParaRPr lang="es-AR"/>
          </a:p>
        </p:txBody>
      </p:sp>
      <p:sp>
        <p:nvSpPr>
          <p:cNvPr id="8" name="Marcador de pie de página 7"/>
          <p:cNvSpPr>
            <a:spLocks noGrp="1"/>
          </p:cNvSpPr>
          <p:nvPr>
            <p:ph type="ftr" sz="quarter" idx="11"/>
          </p:nvPr>
        </p:nvSpPr>
        <p:spPr/>
        <p:txBody>
          <a:bodyPr/>
          <a:lstStyle/>
          <a:p>
            <a:endParaRPr lang="es-AR"/>
          </a:p>
        </p:txBody>
      </p:sp>
      <p:sp>
        <p:nvSpPr>
          <p:cNvPr id="9" name="Marcador de número de diapositiva 8"/>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231797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p:txBody>
          <a:bodyPr/>
          <a:lstStyle/>
          <a:p>
            <a:fld id="{BEA62D5C-8D64-4DB9-8983-09DECF244E9A}" type="datetimeFigureOut">
              <a:rPr lang="es-AR" smtClean="0"/>
              <a:t>11/4/2024</a:t>
            </a:fld>
            <a:endParaRPr lang="es-AR"/>
          </a:p>
        </p:txBody>
      </p:sp>
      <p:sp>
        <p:nvSpPr>
          <p:cNvPr id="4" name="Marcador de pie de página 3"/>
          <p:cNvSpPr>
            <a:spLocks noGrp="1"/>
          </p:cNvSpPr>
          <p:nvPr>
            <p:ph type="ftr" sz="quarter" idx="11"/>
          </p:nvPr>
        </p:nvSpPr>
        <p:spPr/>
        <p:txBody>
          <a:bodyPr/>
          <a:lstStyle/>
          <a:p>
            <a:endParaRPr lang="es-AR"/>
          </a:p>
        </p:txBody>
      </p:sp>
      <p:sp>
        <p:nvSpPr>
          <p:cNvPr id="5" name="Marcador de número de diapositiva 4"/>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422138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EA62D5C-8D64-4DB9-8983-09DECF244E9A}" type="datetimeFigureOut">
              <a:rPr lang="es-AR" smtClean="0"/>
              <a:t>11/4/2024</a:t>
            </a:fld>
            <a:endParaRPr lang="es-AR"/>
          </a:p>
        </p:txBody>
      </p:sp>
      <p:sp>
        <p:nvSpPr>
          <p:cNvPr id="3" name="Marcador de pie de página 2"/>
          <p:cNvSpPr>
            <a:spLocks noGrp="1"/>
          </p:cNvSpPr>
          <p:nvPr>
            <p:ph type="ftr" sz="quarter" idx="11"/>
          </p:nvPr>
        </p:nvSpPr>
        <p:spPr/>
        <p:txBody>
          <a:bodyPr/>
          <a:lstStyle/>
          <a:p>
            <a:endParaRPr lang="es-AR"/>
          </a:p>
        </p:txBody>
      </p:sp>
      <p:sp>
        <p:nvSpPr>
          <p:cNvPr id="4" name="Marcador de número de diapositiva 3"/>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311127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A62D5C-8D64-4DB9-8983-09DECF244E9A}" type="datetimeFigureOut">
              <a:rPr lang="es-AR" smtClean="0"/>
              <a:t>11/4/2024</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2690245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EA62D5C-8D64-4DB9-8983-09DECF244E9A}" type="datetimeFigureOut">
              <a:rPr lang="es-AR" smtClean="0"/>
              <a:t>11/4/2024</a:t>
            </a:fld>
            <a:endParaRPr lang="es-AR"/>
          </a:p>
        </p:txBody>
      </p:sp>
      <p:sp>
        <p:nvSpPr>
          <p:cNvPr id="6" name="Marcador de pie de página 5"/>
          <p:cNvSpPr>
            <a:spLocks noGrp="1"/>
          </p:cNvSpPr>
          <p:nvPr>
            <p:ph type="ftr" sz="quarter" idx="11"/>
          </p:nvPr>
        </p:nvSpPr>
        <p:spPr/>
        <p:txBody>
          <a:bodyPr/>
          <a:lstStyle/>
          <a:p>
            <a:endParaRPr lang="es-AR"/>
          </a:p>
        </p:txBody>
      </p:sp>
      <p:sp>
        <p:nvSpPr>
          <p:cNvPr id="7" name="Marcador de número de diapositiva 6"/>
          <p:cNvSpPr>
            <a:spLocks noGrp="1"/>
          </p:cNvSpPr>
          <p:nvPr>
            <p:ph type="sldNum" sz="quarter" idx="12"/>
          </p:nvPr>
        </p:nvSpPr>
        <p:spPr/>
        <p:txBody>
          <a:bodyPr/>
          <a:lstStyle/>
          <a:p>
            <a:fld id="{5876307E-E5B5-4AA8-80C0-E11D7F70DC83}" type="slidenum">
              <a:rPr lang="es-AR" smtClean="0"/>
              <a:t>‹Nº›</a:t>
            </a:fld>
            <a:endParaRPr lang="es-AR"/>
          </a:p>
        </p:txBody>
      </p:sp>
    </p:spTree>
    <p:extLst>
      <p:ext uri="{BB962C8B-B14F-4D97-AF65-F5344CB8AC3E}">
        <p14:creationId xmlns:p14="http://schemas.microsoft.com/office/powerpoint/2010/main" val="4265477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62D5C-8D64-4DB9-8983-09DECF244E9A}" type="datetimeFigureOut">
              <a:rPr lang="es-AR" smtClean="0"/>
              <a:t>11/4/2024</a:t>
            </a:fld>
            <a:endParaRPr lang="es-A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6307E-E5B5-4AA8-80C0-E11D7F70DC83}" type="slidenum">
              <a:rPr lang="es-AR" smtClean="0"/>
              <a:t>‹Nº›</a:t>
            </a:fld>
            <a:endParaRPr lang="es-AR"/>
          </a:p>
        </p:txBody>
      </p:sp>
    </p:spTree>
    <p:extLst>
      <p:ext uri="{BB962C8B-B14F-4D97-AF65-F5344CB8AC3E}">
        <p14:creationId xmlns:p14="http://schemas.microsoft.com/office/powerpoint/2010/main" val="976198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3309" t="39327" r="6653"/>
          <a:stretch/>
        </p:blipFill>
        <p:spPr>
          <a:xfrm>
            <a:off x="0" y="0"/>
            <a:ext cx="12115800" cy="6858000"/>
          </a:xfrm>
          <a:prstGeom prst="rect">
            <a:avLst/>
          </a:prstGeom>
        </p:spPr>
      </p:pic>
      <p:sp>
        <p:nvSpPr>
          <p:cNvPr id="2" name="Título 1"/>
          <p:cNvSpPr>
            <a:spLocks noGrp="1"/>
          </p:cNvSpPr>
          <p:nvPr>
            <p:ph type="ctrTitle"/>
          </p:nvPr>
        </p:nvSpPr>
        <p:spPr>
          <a:xfrm>
            <a:off x="1330036" y="4461163"/>
            <a:ext cx="9407238" cy="1849149"/>
          </a:xfrm>
        </p:spPr>
        <p:txBody>
          <a:bodyPr>
            <a:normAutofit/>
          </a:bodyPr>
          <a:lstStyle/>
          <a:p>
            <a:r>
              <a:rPr lang="es-AR" sz="4000" b="1" dirty="0">
                <a:solidFill>
                  <a:schemeClr val="bg1"/>
                </a:solidFill>
                <a:latin typeface="+mn-lt"/>
              </a:rPr>
              <a:t>BIOGEOGRAFÍA ECOLÓGICA</a:t>
            </a:r>
            <a:br>
              <a:rPr lang="es-AR" sz="4000" b="1" dirty="0">
                <a:solidFill>
                  <a:schemeClr val="bg1"/>
                </a:solidFill>
                <a:latin typeface="+mn-lt"/>
              </a:rPr>
            </a:br>
            <a:r>
              <a:rPr lang="es-AR" sz="4000" b="1" dirty="0">
                <a:solidFill>
                  <a:schemeClr val="bg1"/>
                </a:solidFill>
                <a:latin typeface="+mn-lt"/>
              </a:rPr>
              <a:t> E INTRODUCCIÓN A LA  </a:t>
            </a:r>
            <a:br>
              <a:rPr lang="es-AR" sz="4000" b="1" dirty="0">
                <a:solidFill>
                  <a:schemeClr val="bg1"/>
                </a:solidFill>
                <a:latin typeface="+mn-lt"/>
              </a:rPr>
            </a:br>
            <a:r>
              <a:rPr lang="es-AR" sz="4000" b="1" dirty="0">
                <a:solidFill>
                  <a:schemeClr val="bg1"/>
                </a:solidFill>
                <a:latin typeface="+mn-lt"/>
              </a:rPr>
              <a:t>BIOCLIMATOLOGÍA</a:t>
            </a:r>
          </a:p>
        </p:txBody>
      </p:sp>
      <p:sp>
        <p:nvSpPr>
          <p:cNvPr id="3" name="Rectángulo 2">
            <a:extLst>
              <a:ext uri="{FF2B5EF4-FFF2-40B4-BE49-F238E27FC236}">
                <a16:creationId xmlns:a16="http://schemas.microsoft.com/office/drawing/2014/main" id="{2212BF62-6E3E-78E4-A10D-48DB561AF014}"/>
              </a:ext>
            </a:extLst>
          </p:cNvPr>
          <p:cNvSpPr/>
          <p:nvPr/>
        </p:nvSpPr>
        <p:spPr>
          <a:xfrm>
            <a:off x="8775032" y="5746849"/>
            <a:ext cx="2935706" cy="923330"/>
          </a:xfrm>
          <a:prstGeom prst="rect">
            <a:avLst/>
          </a:prstGeom>
        </p:spPr>
        <p:txBody>
          <a:bodyPr wrap="square">
            <a:spAutoFit/>
          </a:bodyPr>
          <a:lstStyle/>
          <a:p>
            <a:pPr algn="ctr">
              <a:spcBef>
                <a:spcPct val="0"/>
              </a:spcBef>
              <a:buFontTx/>
              <a:buNone/>
            </a:pPr>
            <a:r>
              <a:rPr lang="es-MX" altLang="es-AR" b="1" dirty="0">
                <a:effectLst>
                  <a:glow rad="228600">
                    <a:schemeClr val="accent4">
                      <a:satMod val="175000"/>
                      <a:alpha val="40000"/>
                    </a:schemeClr>
                  </a:glow>
                </a:effectLst>
                <a:cs typeface="Arial" panose="020B0604020202020204" pitchFamily="34" charset="0"/>
              </a:rPr>
              <a:t>Dra. Gabriela S. Entrocassi</a:t>
            </a:r>
          </a:p>
          <a:p>
            <a:pPr algn="ctr">
              <a:spcBef>
                <a:spcPct val="0"/>
              </a:spcBef>
              <a:buFontTx/>
              <a:buNone/>
            </a:pPr>
            <a:r>
              <a:rPr lang="es-MX" altLang="es-AR" b="1" dirty="0">
                <a:effectLst>
                  <a:glow rad="228600">
                    <a:schemeClr val="accent4">
                      <a:satMod val="175000"/>
                      <a:alpha val="40000"/>
                    </a:schemeClr>
                  </a:glow>
                </a:effectLst>
                <a:cs typeface="Arial" panose="020B0604020202020204" pitchFamily="34" charset="0"/>
              </a:rPr>
              <a:t>Dra. Claudia M. Martín</a:t>
            </a:r>
          </a:p>
          <a:p>
            <a:pPr algn="ctr">
              <a:spcBef>
                <a:spcPct val="0"/>
              </a:spcBef>
              <a:buFontTx/>
              <a:buNone/>
            </a:pPr>
            <a:r>
              <a:rPr lang="es-MX" altLang="es-AR" b="1" dirty="0">
                <a:effectLst>
                  <a:glow rad="228600">
                    <a:schemeClr val="accent4">
                      <a:satMod val="175000"/>
                      <a:alpha val="40000"/>
                    </a:schemeClr>
                  </a:glow>
                </a:effectLst>
                <a:cs typeface="Arial" panose="020B0604020202020204" pitchFamily="34" charset="0"/>
              </a:rPr>
              <a:t>Lic. María Soledad </a:t>
            </a:r>
            <a:r>
              <a:rPr lang="es-MX" altLang="es-AR" b="1" dirty="0" err="1">
                <a:effectLst>
                  <a:glow rad="228600">
                    <a:schemeClr val="accent4">
                      <a:satMod val="175000"/>
                      <a:alpha val="40000"/>
                    </a:schemeClr>
                  </a:glow>
                </a:effectLst>
                <a:cs typeface="Arial" panose="020B0604020202020204" pitchFamily="34" charset="0"/>
              </a:rPr>
              <a:t>Vilalaba</a:t>
            </a:r>
            <a:endParaRPr lang="es-AR" altLang="es-AR" b="1" dirty="0">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109622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625" t="-916" r="-155" b="162"/>
          <a:stretch/>
        </p:blipFill>
        <p:spPr>
          <a:xfrm>
            <a:off x="-95250" y="-212181"/>
            <a:ext cx="12287250" cy="7124700"/>
          </a:xfrm>
          <a:prstGeom prst="rect">
            <a:avLst/>
          </a:prstGeom>
        </p:spPr>
      </p:pic>
      <p:sp>
        <p:nvSpPr>
          <p:cNvPr id="2" name="Título 1"/>
          <p:cNvSpPr>
            <a:spLocks noGrp="1"/>
          </p:cNvSpPr>
          <p:nvPr>
            <p:ph type="title"/>
          </p:nvPr>
        </p:nvSpPr>
        <p:spPr>
          <a:xfrm>
            <a:off x="918807" y="155507"/>
            <a:ext cx="10515600" cy="2751466"/>
          </a:xfrm>
        </p:spPr>
        <p:txBody>
          <a:bodyPr>
            <a:noAutofit/>
          </a:bodyPr>
          <a:lstStyle/>
          <a:p>
            <a:pPr>
              <a:lnSpc>
                <a:spcPct val="100000"/>
              </a:lnSpc>
            </a:pPr>
            <a:r>
              <a:rPr lang="es-AR" sz="2400" b="1" dirty="0">
                <a:effectLst>
                  <a:glow rad="228600">
                    <a:schemeClr val="accent4">
                      <a:satMod val="175000"/>
                      <a:alpha val="40000"/>
                    </a:schemeClr>
                  </a:glow>
                  <a:outerShdw blurRad="38100" dist="38100" dir="2700000" algn="tl">
                    <a:srgbClr val="000000">
                      <a:alpha val="43137"/>
                    </a:srgbClr>
                  </a:outerShdw>
                </a:effectLst>
              </a:rPr>
              <a:t>FACTORES DEL CLIMA:</a:t>
            </a:r>
            <a:br>
              <a:rPr lang="es-AR" sz="2400" b="1" dirty="0">
                <a:effectLst>
                  <a:glow rad="228600">
                    <a:schemeClr val="accent4">
                      <a:satMod val="175000"/>
                      <a:alpha val="40000"/>
                    </a:schemeClr>
                  </a:glow>
                  <a:outerShdw blurRad="38100" dist="38100" dir="2700000" algn="tl">
                    <a:srgbClr val="000000">
                      <a:alpha val="43137"/>
                    </a:srgbClr>
                  </a:outerShdw>
                </a:effectLst>
              </a:rPr>
            </a:br>
            <a:br>
              <a:rPr lang="es-AR" sz="2400" b="1" dirty="0">
                <a:effectLst>
                  <a:glow rad="228600">
                    <a:schemeClr val="accent4">
                      <a:satMod val="175000"/>
                      <a:alpha val="40000"/>
                    </a:schemeClr>
                  </a:glow>
                  <a:outerShdw blurRad="38100" dist="38100" dir="2700000" algn="tl">
                    <a:srgbClr val="000000">
                      <a:alpha val="43137"/>
                    </a:srgbClr>
                  </a:outerShdw>
                </a:effectLst>
              </a:rPr>
            </a:br>
            <a:r>
              <a:rPr lang="es-AR" sz="2400" b="1" dirty="0">
                <a:effectLst>
                  <a:glow rad="228600">
                    <a:schemeClr val="accent4">
                      <a:satMod val="175000"/>
                      <a:alpha val="40000"/>
                    </a:schemeClr>
                  </a:glow>
                  <a:outerShdw blurRad="38100" dist="38100" dir="2700000" algn="tl">
                    <a:srgbClr val="000000">
                      <a:alpha val="43137"/>
                    </a:srgbClr>
                  </a:outerShdw>
                </a:effectLst>
              </a:rPr>
              <a:t>1- LATITUD</a:t>
            </a:r>
            <a:br>
              <a:rPr lang="es-AR" sz="2400" b="1" dirty="0">
                <a:effectLst>
                  <a:glow rad="228600">
                    <a:schemeClr val="accent4">
                      <a:satMod val="175000"/>
                      <a:alpha val="40000"/>
                    </a:schemeClr>
                  </a:glow>
                  <a:outerShdw blurRad="38100" dist="38100" dir="2700000" algn="tl">
                    <a:srgbClr val="000000">
                      <a:alpha val="43137"/>
                    </a:srgbClr>
                  </a:outerShdw>
                </a:effectLst>
              </a:rPr>
            </a:br>
            <a:r>
              <a:rPr lang="es-AR" sz="2400" b="1" dirty="0">
                <a:effectLst>
                  <a:glow rad="228600">
                    <a:schemeClr val="accent4">
                      <a:satMod val="175000"/>
                      <a:alpha val="40000"/>
                    </a:schemeClr>
                  </a:glow>
                  <a:outerShdw blurRad="38100" dist="38100" dir="2700000" algn="tl">
                    <a:srgbClr val="000000">
                      <a:alpha val="43137"/>
                    </a:srgbClr>
                  </a:outerShdw>
                </a:effectLst>
              </a:rPr>
              <a:t>2- CIRCULACIÓN GENERAL DE LA ATMÓSFERA</a:t>
            </a:r>
            <a:br>
              <a:rPr lang="es-AR" sz="2400" b="1" dirty="0">
                <a:effectLst>
                  <a:glow rad="228600">
                    <a:schemeClr val="accent4">
                      <a:satMod val="175000"/>
                      <a:alpha val="40000"/>
                    </a:schemeClr>
                  </a:glow>
                  <a:outerShdw blurRad="38100" dist="38100" dir="2700000" algn="tl">
                    <a:srgbClr val="000000">
                      <a:alpha val="43137"/>
                    </a:srgbClr>
                  </a:outerShdw>
                </a:effectLst>
              </a:rPr>
            </a:br>
            <a:r>
              <a:rPr lang="es-AR" sz="2400" b="1" dirty="0">
                <a:effectLst>
                  <a:glow rad="228600">
                    <a:schemeClr val="accent4">
                      <a:satMod val="175000"/>
                      <a:alpha val="40000"/>
                    </a:schemeClr>
                  </a:glow>
                  <a:outerShdw blurRad="38100" dist="38100" dir="2700000" algn="tl">
                    <a:srgbClr val="000000">
                      <a:alpha val="43137"/>
                    </a:srgbClr>
                  </a:outerShdw>
                </a:effectLst>
              </a:rPr>
              <a:t>3- CORRIENTES MARINAS</a:t>
            </a:r>
            <a:br>
              <a:rPr lang="es-AR" sz="2400" b="1" dirty="0">
                <a:effectLst>
                  <a:glow rad="228600">
                    <a:schemeClr val="accent4">
                      <a:satMod val="175000"/>
                      <a:alpha val="40000"/>
                    </a:schemeClr>
                  </a:glow>
                  <a:outerShdw blurRad="38100" dist="38100" dir="2700000" algn="tl">
                    <a:srgbClr val="000000">
                      <a:alpha val="43137"/>
                    </a:srgbClr>
                  </a:outerShdw>
                </a:effectLst>
              </a:rPr>
            </a:br>
            <a:r>
              <a:rPr lang="es-AR" sz="2400" b="1" dirty="0">
                <a:effectLst>
                  <a:glow rad="228600">
                    <a:schemeClr val="accent4">
                      <a:satMod val="175000"/>
                      <a:alpha val="40000"/>
                    </a:schemeClr>
                  </a:glow>
                  <a:outerShdw blurRad="38100" dist="38100" dir="2700000" algn="tl">
                    <a:srgbClr val="000000">
                      <a:alpha val="43137"/>
                    </a:srgbClr>
                  </a:outerShdw>
                </a:effectLst>
              </a:rPr>
              <a:t>4-ALTITUD Y RELIEVE</a:t>
            </a:r>
            <a:br>
              <a:rPr lang="es-AR" sz="2400" b="1" dirty="0">
                <a:effectLst>
                  <a:glow rad="228600">
                    <a:schemeClr val="accent4">
                      <a:satMod val="175000"/>
                      <a:alpha val="40000"/>
                    </a:schemeClr>
                  </a:glow>
                  <a:outerShdw blurRad="38100" dist="38100" dir="2700000" algn="tl">
                    <a:srgbClr val="000000">
                      <a:alpha val="43137"/>
                    </a:srgbClr>
                  </a:outerShdw>
                </a:effectLst>
              </a:rPr>
            </a:br>
            <a:r>
              <a:rPr lang="es-AR" sz="2400" b="1" dirty="0">
                <a:effectLst>
                  <a:glow rad="228600">
                    <a:schemeClr val="accent4">
                      <a:satMod val="175000"/>
                      <a:alpha val="40000"/>
                    </a:schemeClr>
                  </a:glow>
                  <a:outerShdw blurRad="38100" dist="38100" dir="2700000" algn="tl">
                    <a:srgbClr val="000000">
                      <a:alpha val="43137"/>
                    </a:srgbClr>
                  </a:outerShdw>
                </a:effectLst>
              </a:rPr>
              <a:t>5- CONTINENTALIDAD Y OCEANIDAD (DISTANCIA AL MAR)</a:t>
            </a:r>
          </a:p>
        </p:txBody>
      </p:sp>
      <p:sp>
        <p:nvSpPr>
          <p:cNvPr id="3" name="Título 1"/>
          <p:cNvSpPr txBox="1">
            <a:spLocks/>
          </p:cNvSpPr>
          <p:nvPr/>
        </p:nvSpPr>
        <p:spPr>
          <a:xfrm>
            <a:off x="4706601" y="3431658"/>
            <a:ext cx="3811758" cy="34399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2400" b="1" dirty="0">
                <a:effectLst>
                  <a:glow rad="228600">
                    <a:schemeClr val="accent6">
                      <a:satMod val="175000"/>
                      <a:alpha val="40000"/>
                    </a:schemeClr>
                  </a:glow>
                  <a:outerShdw blurRad="38100" dist="38100" dir="2700000" algn="tl">
                    <a:srgbClr val="000000">
                      <a:alpha val="43137"/>
                    </a:srgbClr>
                  </a:outerShdw>
                </a:effectLst>
              </a:rPr>
              <a:t>LOS ELEMENTOS DEL CLIMA</a:t>
            </a:r>
            <a:r>
              <a:rPr lang="es-AR" sz="2400" b="1" dirty="0">
                <a:effectLst>
                  <a:glow rad="228600">
                    <a:schemeClr val="accent6">
                      <a:satMod val="175000"/>
                      <a:alpha val="40000"/>
                    </a:schemeClr>
                  </a:glow>
                </a:effectLst>
              </a:rPr>
              <a:t>:</a:t>
            </a:r>
            <a:br>
              <a:rPr lang="es-AR" sz="2400" b="1" dirty="0">
                <a:effectLst>
                  <a:glow rad="228600">
                    <a:schemeClr val="accent6">
                      <a:satMod val="175000"/>
                      <a:alpha val="40000"/>
                    </a:schemeClr>
                  </a:glow>
                </a:effectLst>
              </a:rPr>
            </a:br>
            <a:br>
              <a:rPr lang="es-AR" sz="2400" b="1" dirty="0">
                <a:effectLst>
                  <a:glow rad="228600">
                    <a:schemeClr val="accent6">
                      <a:satMod val="175000"/>
                      <a:alpha val="40000"/>
                    </a:schemeClr>
                  </a:glow>
                </a:effectLst>
              </a:rPr>
            </a:br>
            <a:r>
              <a:rPr lang="es-AR" sz="2400" b="1" dirty="0">
                <a:effectLst>
                  <a:glow rad="228600">
                    <a:schemeClr val="accent6">
                      <a:satMod val="175000"/>
                      <a:alpha val="40000"/>
                    </a:schemeClr>
                  </a:glow>
                  <a:outerShdw blurRad="38100" dist="38100" dir="2700000" algn="tl">
                    <a:srgbClr val="000000">
                      <a:alpha val="43137"/>
                    </a:srgbClr>
                  </a:outerShdw>
                </a:effectLst>
              </a:rPr>
              <a:t>1-RADIACIÓN SOLAR</a:t>
            </a:r>
          </a:p>
          <a:p>
            <a:r>
              <a:rPr lang="es-AR" sz="2400" b="1" dirty="0">
                <a:effectLst>
                  <a:glow rad="228600">
                    <a:schemeClr val="accent6">
                      <a:satMod val="175000"/>
                      <a:alpha val="40000"/>
                    </a:schemeClr>
                  </a:glow>
                  <a:outerShdw blurRad="38100" dist="38100" dir="2700000" algn="tl">
                    <a:srgbClr val="000000">
                      <a:alpha val="43137"/>
                    </a:srgbClr>
                  </a:outerShdw>
                </a:effectLst>
              </a:rPr>
              <a:t>2- TEMPERATURA</a:t>
            </a:r>
          </a:p>
          <a:p>
            <a:r>
              <a:rPr lang="es-AR" sz="2400" b="1" dirty="0">
                <a:effectLst>
                  <a:glow rad="228600">
                    <a:schemeClr val="accent6">
                      <a:satMod val="175000"/>
                      <a:alpha val="40000"/>
                    </a:schemeClr>
                  </a:glow>
                  <a:outerShdw blurRad="38100" dist="38100" dir="2700000" algn="tl">
                    <a:srgbClr val="000000">
                      <a:alpha val="43137"/>
                    </a:srgbClr>
                  </a:outerShdw>
                </a:effectLst>
              </a:rPr>
              <a:t>3-PRECIPITACIÓN</a:t>
            </a:r>
          </a:p>
          <a:p>
            <a:r>
              <a:rPr lang="es-AR" sz="2400" b="1" dirty="0">
                <a:effectLst>
                  <a:glow rad="228600">
                    <a:schemeClr val="accent6">
                      <a:satMod val="175000"/>
                      <a:alpha val="40000"/>
                    </a:schemeClr>
                  </a:glow>
                  <a:outerShdw blurRad="38100" dist="38100" dir="2700000" algn="tl">
                    <a:srgbClr val="000000">
                      <a:alpha val="43137"/>
                    </a:srgbClr>
                  </a:outerShdw>
                </a:effectLst>
              </a:rPr>
              <a:t>4-PRESIÓN</a:t>
            </a:r>
          </a:p>
          <a:p>
            <a:r>
              <a:rPr lang="es-AR" sz="2400" b="1" dirty="0">
                <a:effectLst>
                  <a:glow rad="228600">
                    <a:schemeClr val="accent6">
                      <a:satMod val="175000"/>
                      <a:alpha val="40000"/>
                    </a:schemeClr>
                  </a:glow>
                  <a:outerShdw blurRad="38100" dist="38100" dir="2700000" algn="tl">
                    <a:srgbClr val="000000">
                      <a:alpha val="43137"/>
                    </a:srgbClr>
                  </a:outerShdw>
                </a:effectLst>
              </a:rPr>
              <a:t>5-VIENTOS</a:t>
            </a:r>
            <a:br>
              <a:rPr lang="es-AR" sz="2400" b="1" dirty="0">
                <a:effectLst>
                  <a:glow rad="228600">
                    <a:schemeClr val="accent6">
                      <a:satMod val="175000"/>
                      <a:alpha val="40000"/>
                    </a:schemeClr>
                  </a:glow>
                  <a:outerShdw blurRad="38100" dist="38100" dir="2700000" algn="tl">
                    <a:srgbClr val="000000">
                      <a:alpha val="43137"/>
                    </a:srgbClr>
                  </a:outerShdw>
                </a:effectLst>
              </a:rPr>
            </a:br>
            <a:r>
              <a:rPr lang="es-AR" sz="2400" b="1" dirty="0">
                <a:effectLst>
                  <a:glow rad="228600">
                    <a:schemeClr val="accent6">
                      <a:satMod val="175000"/>
                      <a:alpha val="40000"/>
                    </a:schemeClr>
                  </a:glow>
                  <a:outerShdw blurRad="38100" dist="38100" dir="2700000" algn="tl">
                    <a:srgbClr val="000000">
                      <a:alpha val="43137"/>
                    </a:srgbClr>
                  </a:outerShdw>
                </a:effectLst>
              </a:rPr>
              <a:t>6-HUMEDAD RELATIVA</a:t>
            </a:r>
          </a:p>
        </p:txBody>
      </p:sp>
      <p:sp>
        <p:nvSpPr>
          <p:cNvPr id="4" name="Flecha abajo 3"/>
          <p:cNvSpPr/>
          <p:nvPr/>
        </p:nvSpPr>
        <p:spPr>
          <a:xfrm>
            <a:off x="5772249" y="2994988"/>
            <a:ext cx="552252" cy="55934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Título 1">
            <a:extLst>
              <a:ext uri="{FF2B5EF4-FFF2-40B4-BE49-F238E27FC236}">
                <a16:creationId xmlns:a16="http://schemas.microsoft.com/office/drawing/2014/main" id="{3E05C48E-B126-9116-CFDF-5D0351DE1FDD}"/>
              </a:ext>
            </a:extLst>
          </p:cNvPr>
          <p:cNvSpPr txBox="1">
            <a:spLocks/>
          </p:cNvSpPr>
          <p:nvPr/>
        </p:nvSpPr>
        <p:spPr>
          <a:xfrm>
            <a:off x="6176607" y="2933650"/>
            <a:ext cx="5368920" cy="5593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MX" sz="2000" b="1" dirty="0">
                <a:effectLst>
                  <a:glow rad="228600">
                    <a:schemeClr val="accent1">
                      <a:satMod val="175000"/>
                      <a:alpha val="40000"/>
                    </a:schemeClr>
                  </a:glow>
                </a:effectLst>
                <a:latin typeface="+mn-lt"/>
              </a:rPr>
              <a:t>ESTOS FACTORES SON LOS QUE DETERMINAN:</a:t>
            </a:r>
            <a:endParaRPr lang="es-AR" sz="2000" b="1" dirty="0">
              <a:effectLst>
                <a:glow rad="228600">
                  <a:schemeClr val="accent1">
                    <a:satMod val="175000"/>
                    <a:alpha val="40000"/>
                  </a:schemeClr>
                </a:glow>
              </a:effectLst>
              <a:latin typeface="+mn-lt"/>
            </a:endParaRPr>
          </a:p>
        </p:txBody>
      </p:sp>
    </p:spTree>
    <p:extLst>
      <p:ext uri="{BB962C8B-B14F-4D97-AF65-F5344CB8AC3E}">
        <p14:creationId xmlns:p14="http://schemas.microsoft.com/office/powerpoint/2010/main" val="118542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b="25337"/>
          <a:stretch/>
        </p:blipFill>
        <p:spPr>
          <a:xfrm>
            <a:off x="0" y="0"/>
            <a:ext cx="12192000" cy="6819900"/>
          </a:xfrm>
          <a:prstGeom prst="rect">
            <a:avLst/>
          </a:prstGeom>
        </p:spPr>
      </p:pic>
      <p:sp>
        <p:nvSpPr>
          <p:cNvPr id="2" name="Título 1"/>
          <p:cNvSpPr>
            <a:spLocks noGrp="1"/>
          </p:cNvSpPr>
          <p:nvPr>
            <p:ph type="title"/>
          </p:nvPr>
        </p:nvSpPr>
        <p:spPr>
          <a:xfrm>
            <a:off x="826168" y="361116"/>
            <a:ext cx="10515600" cy="745789"/>
          </a:xfrm>
          <a:solidFill>
            <a:srgbClr val="00B0F0"/>
          </a:solidFill>
        </p:spPr>
        <p:txBody>
          <a:bodyPr>
            <a:normAutofit/>
          </a:bodyPr>
          <a:lstStyle/>
          <a:p>
            <a:pPr algn="ctr"/>
            <a:r>
              <a:rPr lang="es-AR" sz="2400" b="1" dirty="0">
                <a:solidFill>
                  <a:schemeClr val="bg1"/>
                </a:solidFill>
                <a:latin typeface="+mn-lt"/>
              </a:rPr>
              <a:t>RADIACIÓN SOLAR</a:t>
            </a:r>
          </a:p>
        </p:txBody>
      </p:sp>
      <p:sp>
        <p:nvSpPr>
          <p:cNvPr id="3" name="Título 1"/>
          <p:cNvSpPr txBox="1">
            <a:spLocks/>
          </p:cNvSpPr>
          <p:nvPr/>
        </p:nvSpPr>
        <p:spPr>
          <a:xfrm>
            <a:off x="838200" y="1468021"/>
            <a:ext cx="10515600" cy="49523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
            </a:pPr>
            <a:r>
              <a:rPr lang="es-AR" sz="2400" b="1" dirty="0">
                <a:latin typeface="+mn-lt"/>
              </a:rPr>
              <a:t>ES LA ENERGÍA ELECTROMAGNÉTICA PROVENIENTE DEL SOL.</a:t>
            </a:r>
          </a:p>
          <a:p>
            <a:pPr marL="342900" indent="-342900">
              <a:buFont typeface="Wingdings" panose="05000000000000000000" pitchFamily="2" charset="2"/>
              <a:buChar char="§"/>
            </a:pPr>
            <a:endParaRPr lang="es-AR" sz="2400" b="1" dirty="0">
              <a:latin typeface="+mn-lt"/>
            </a:endParaRPr>
          </a:p>
          <a:p>
            <a:pPr marL="342900" indent="-342900">
              <a:buFont typeface="Wingdings" panose="05000000000000000000" pitchFamily="2" charset="2"/>
              <a:buChar char="§"/>
            </a:pPr>
            <a:r>
              <a:rPr lang="es-AR" sz="2400" b="1" dirty="0">
                <a:latin typeface="+mn-lt"/>
              </a:rPr>
              <a:t>LA ATMÓSFERA </a:t>
            </a:r>
            <a:r>
              <a:rPr lang="es-AR" sz="2400" b="1" dirty="0">
                <a:solidFill>
                  <a:srgbClr val="FF0000"/>
                </a:solidFill>
                <a:latin typeface="+mn-lt"/>
              </a:rPr>
              <a:t>ABSORBE</a:t>
            </a:r>
            <a:r>
              <a:rPr lang="es-AR" sz="2400" b="1" dirty="0">
                <a:latin typeface="+mn-lt"/>
              </a:rPr>
              <a:t> LA ENERGÍA DE </a:t>
            </a:r>
            <a:r>
              <a:rPr lang="es-AR" sz="2400" b="1" dirty="0">
                <a:solidFill>
                  <a:srgbClr val="FF0000"/>
                </a:solidFill>
                <a:latin typeface="+mn-lt"/>
              </a:rPr>
              <a:t>ONDA CORTA </a:t>
            </a:r>
            <a:r>
              <a:rPr lang="es-AR" sz="2400" b="1" dirty="0">
                <a:latin typeface="+mn-lt"/>
              </a:rPr>
              <a:t>(inferior a 290 nm: RAYOS GAMMA, X Y UV) (9%) Y DE</a:t>
            </a:r>
            <a:r>
              <a:rPr lang="es-AR" sz="2400" b="1" dirty="0">
                <a:solidFill>
                  <a:srgbClr val="FF0000"/>
                </a:solidFill>
                <a:latin typeface="+mn-lt"/>
              </a:rPr>
              <a:t> ONDA LARGA </a:t>
            </a:r>
            <a:r>
              <a:rPr lang="es-AR" sz="2400" b="1" dirty="0">
                <a:latin typeface="+mn-lt"/>
              </a:rPr>
              <a:t>(mayor de 800 nm: INFRARROJO, ONDAS DE RADIO, RADAR Y MICROONDAS) (49%). </a:t>
            </a:r>
          </a:p>
          <a:p>
            <a:pPr marL="342900" indent="-342900">
              <a:buFont typeface="Wingdings" panose="05000000000000000000" pitchFamily="2" charset="2"/>
              <a:buChar char="§"/>
            </a:pPr>
            <a:endParaRPr lang="es-AR" sz="2400" b="1" dirty="0">
              <a:latin typeface="+mn-lt"/>
            </a:endParaRPr>
          </a:p>
          <a:p>
            <a:pPr marL="342900" indent="-342900">
              <a:buFont typeface="Wingdings" panose="05000000000000000000" pitchFamily="2" charset="2"/>
              <a:buChar char="§"/>
            </a:pPr>
            <a:r>
              <a:rPr lang="es-AR" sz="2400" b="1" dirty="0">
                <a:latin typeface="+mn-lt"/>
              </a:rPr>
              <a:t>MIENTRAS QUE DEJA PASAR LA LUZ VISIBLE (entre 380-710 nm): </a:t>
            </a:r>
            <a:r>
              <a:rPr lang="es-AR" sz="2400" b="1" dirty="0">
                <a:solidFill>
                  <a:srgbClr val="FF0000"/>
                </a:solidFill>
                <a:latin typeface="+mn-lt"/>
              </a:rPr>
              <a:t>ESPECTRO VISIBLE (42%)</a:t>
            </a:r>
            <a:r>
              <a:rPr lang="es-AR" sz="2400" b="1" dirty="0">
                <a:latin typeface="+mn-lt"/>
              </a:rPr>
              <a:t>.</a:t>
            </a:r>
          </a:p>
          <a:p>
            <a:pPr marL="342900" indent="-342900">
              <a:buFont typeface="Wingdings" panose="05000000000000000000" pitchFamily="2" charset="2"/>
              <a:buChar char="§"/>
            </a:pPr>
            <a:endParaRPr lang="es-AR" sz="2400" b="1" dirty="0">
              <a:latin typeface="+mn-lt"/>
            </a:endParaRPr>
          </a:p>
          <a:p>
            <a:pPr marL="342900" indent="-342900">
              <a:buFont typeface="Wingdings" panose="05000000000000000000" pitchFamily="2" charset="2"/>
              <a:buChar char="§"/>
            </a:pPr>
            <a:r>
              <a:rPr lang="es-AR" sz="2400" b="1" dirty="0">
                <a:latin typeface="+mn-lt"/>
              </a:rPr>
              <a:t>EXISTE UNA VENTANA ATMOSFÉRICA (800-110O </a:t>
            </a:r>
            <a:r>
              <a:rPr lang="es-AR" sz="2400" b="1" dirty="0" err="1">
                <a:latin typeface="+mn-lt"/>
              </a:rPr>
              <a:t>nm</a:t>
            </a:r>
            <a:r>
              <a:rPr lang="es-AR" sz="2400" b="1" dirty="0">
                <a:latin typeface="+mn-lt"/>
              </a:rPr>
              <a:t>) QUE DEJA PASAR LA RADIACIÓN DE ONDA CORTA Y LARGA Y LIBERA EL CALOR EMITIDO POR EL PLANETA.</a:t>
            </a:r>
          </a:p>
          <a:p>
            <a:pPr marL="342900" indent="-342900">
              <a:buFont typeface="Wingdings" panose="05000000000000000000" pitchFamily="2" charset="2"/>
              <a:buChar char="§"/>
            </a:pPr>
            <a:endParaRPr lang="es-AR" sz="2400" b="1" dirty="0">
              <a:latin typeface="+mn-lt"/>
            </a:endParaRPr>
          </a:p>
          <a:p>
            <a:pPr marL="342900" indent="-342900">
              <a:buFont typeface="Wingdings" panose="05000000000000000000" pitchFamily="2" charset="2"/>
              <a:buChar char="§"/>
            </a:pPr>
            <a:r>
              <a:rPr lang="es-AR" sz="2400" b="1" dirty="0">
                <a:latin typeface="+mn-lt"/>
              </a:rPr>
              <a:t>LA TIERRA EMITE CALOR QUE ES ABSORBIDO POR EL VAPOR DE AGUA Y CO2 PRESENTES EN LA ATMÓSFERA,  DE ESTA MANER LA TEMPERATURA PROMEDIO GLOBAL SE MANTIENE EN 15°C.</a:t>
            </a:r>
          </a:p>
        </p:txBody>
      </p:sp>
    </p:spTree>
    <p:extLst>
      <p:ext uri="{BB962C8B-B14F-4D97-AF65-F5344CB8AC3E}">
        <p14:creationId xmlns:p14="http://schemas.microsoft.com/office/powerpoint/2010/main" val="18740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49275"/>
          </a:xfrm>
          <a:solidFill>
            <a:srgbClr val="00B0F0"/>
          </a:solidFill>
        </p:spPr>
        <p:txBody>
          <a:bodyPr>
            <a:normAutofit/>
          </a:bodyPr>
          <a:lstStyle/>
          <a:p>
            <a:pPr algn="ctr"/>
            <a:r>
              <a:rPr lang="es-AR" sz="2400" b="1" dirty="0">
                <a:solidFill>
                  <a:schemeClr val="bg1"/>
                </a:solidFill>
                <a:latin typeface="+mn-lt"/>
              </a:rPr>
              <a:t>LA RADIACIÓN SOLAR Y SU ESPECTRO </a:t>
            </a:r>
          </a:p>
        </p:txBody>
      </p:sp>
      <p:pic>
        <p:nvPicPr>
          <p:cNvPr id="6" name="Imagen 5">
            <a:extLst>
              <a:ext uri="{FF2B5EF4-FFF2-40B4-BE49-F238E27FC236}">
                <a16:creationId xmlns:a16="http://schemas.microsoft.com/office/drawing/2014/main" id="{2D126A5A-2883-8F49-58E8-771A8674D014}"/>
              </a:ext>
            </a:extLst>
          </p:cNvPr>
          <p:cNvPicPr>
            <a:picLocks noChangeAspect="1"/>
          </p:cNvPicPr>
          <p:nvPr/>
        </p:nvPicPr>
        <p:blipFill>
          <a:blip r:embed="rId2"/>
          <a:stretch>
            <a:fillRect/>
          </a:stretch>
        </p:blipFill>
        <p:spPr>
          <a:xfrm rot="5400000">
            <a:off x="247973" y="1980863"/>
            <a:ext cx="3861697" cy="2896273"/>
          </a:xfrm>
          <a:prstGeom prst="rect">
            <a:avLst/>
          </a:prstGeom>
        </p:spPr>
      </p:pic>
      <p:pic>
        <p:nvPicPr>
          <p:cNvPr id="8" name="Imagen 7">
            <a:extLst>
              <a:ext uri="{FF2B5EF4-FFF2-40B4-BE49-F238E27FC236}">
                <a16:creationId xmlns:a16="http://schemas.microsoft.com/office/drawing/2014/main" id="{C512F681-CF1E-9403-4AD2-187F61479B71}"/>
              </a:ext>
            </a:extLst>
          </p:cNvPr>
          <p:cNvPicPr>
            <a:picLocks noChangeAspect="1"/>
          </p:cNvPicPr>
          <p:nvPr/>
        </p:nvPicPr>
        <p:blipFill>
          <a:blip r:embed="rId3"/>
          <a:stretch>
            <a:fillRect/>
          </a:stretch>
        </p:blipFill>
        <p:spPr>
          <a:xfrm>
            <a:off x="4102535" y="1498150"/>
            <a:ext cx="7113652" cy="3861697"/>
          </a:xfrm>
          <a:prstGeom prst="rect">
            <a:avLst/>
          </a:prstGeom>
        </p:spPr>
      </p:pic>
    </p:spTree>
    <p:extLst>
      <p:ext uri="{BB962C8B-B14F-4D97-AF65-F5344CB8AC3E}">
        <p14:creationId xmlns:p14="http://schemas.microsoft.com/office/powerpoint/2010/main" val="36478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73B968D-860E-A6C6-F84F-2485395B66D2}"/>
              </a:ext>
            </a:extLst>
          </p:cNvPr>
          <p:cNvPicPr>
            <a:picLocks noChangeAspect="1"/>
          </p:cNvPicPr>
          <p:nvPr/>
        </p:nvPicPr>
        <p:blipFill rotWithShape="1">
          <a:blip r:embed="rId3"/>
          <a:srcRect l="447" t="849" r="8122" b="18833"/>
          <a:stretch/>
        </p:blipFill>
        <p:spPr>
          <a:xfrm>
            <a:off x="1266873" y="1043955"/>
            <a:ext cx="9658254" cy="4770090"/>
          </a:xfrm>
          <a:prstGeom prst="rect">
            <a:avLst/>
          </a:prstGeom>
        </p:spPr>
      </p:pic>
      <p:sp>
        <p:nvSpPr>
          <p:cNvPr id="12" name="Título 1">
            <a:extLst>
              <a:ext uri="{FF2B5EF4-FFF2-40B4-BE49-F238E27FC236}">
                <a16:creationId xmlns:a16="http://schemas.microsoft.com/office/drawing/2014/main" id="{168CD958-F901-59AC-8118-802EE7F71EDC}"/>
              </a:ext>
            </a:extLst>
          </p:cNvPr>
          <p:cNvSpPr txBox="1">
            <a:spLocks/>
          </p:cNvSpPr>
          <p:nvPr/>
        </p:nvSpPr>
        <p:spPr>
          <a:xfrm>
            <a:off x="838200" y="126632"/>
            <a:ext cx="10515600" cy="549275"/>
          </a:xfrm>
          <a:prstGeom prst="rect">
            <a:avLst/>
          </a:prstGeom>
          <a:solidFill>
            <a:srgbClr val="00B0F0"/>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AR" sz="2400" b="1" dirty="0">
                <a:solidFill>
                  <a:schemeClr val="bg1"/>
                </a:solidFill>
                <a:latin typeface="+mn-lt"/>
              </a:rPr>
              <a:t>LA RADIACIÓN SOLAR QUE LLEGA A LA TIERRA</a:t>
            </a:r>
          </a:p>
        </p:txBody>
      </p:sp>
    </p:spTree>
    <p:extLst>
      <p:ext uri="{BB962C8B-B14F-4D97-AF65-F5344CB8AC3E}">
        <p14:creationId xmlns:p14="http://schemas.microsoft.com/office/powerpoint/2010/main" val="178429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952" y="303775"/>
            <a:ext cx="10766096" cy="757822"/>
          </a:xfrm>
          <a:solidFill>
            <a:srgbClr val="00B0F0"/>
          </a:solidFill>
        </p:spPr>
        <p:txBody>
          <a:bodyPr>
            <a:normAutofit/>
          </a:bodyPr>
          <a:lstStyle/>
          <a:p>
            <a:pPr algn="ctr"/>
            <a:r>
              <a:rPr lang="es-MX" sz="2000" b="1" dirty="0">
                <a:solidFill>
                  <a:schemeClr val="bg1"/>
                </a:solidFill>
                <a:latin typeface="+mn-lt"/>
              </a:rPr>
              <a:t>CONSECUENCIAS TÉRMICAS Y ENERGÉTICAS DERIVADAS DE LA INCLINACIÓN DE LOS RAYOS SOLARES</a:t>
            </a:r>
            <a:endParaRPr lang="es-AR" sz="2000" b="1" dirty="0">
              <a:solidFill>
                <a:schemeClr val="bg1"/>
              </a:solidFill>
              <a:latin typeface="+mn-lt"/>
            </a:endParaRPr>
          </a:p>
        </p:txBody>
      </p:sp>
      <p:sp>
        <p:nvSpPr>
          <p:cNvPr id="6" name="CuadroTexto 5">
            <a:extLst>
              <a:ext uri="{FF2B5EF4-FFF2-40B4-BE49-F238E27FC236}">
                <a16:creationId xmlns:a16="http://schemas.microsoft.com/office/drawing/2014/main" id="{5E7FD261-A00F-BF12-929C-9C9F712D02D6}"/>
              </a:ext>
            </a:extLst>
          </p:cNvPr>
          <p:cNvSpPr txBox="1"/>
          <p:nvPr/>
        </p:nvSpPr>
        <p:spPr>
          <a:xfrm>
            <a:off x="775576" y="1366423"/>
            <a:ext cx="10766096" cy="1200329"/>
          </a:xfrm>
          <a:prstGeom prst="rect">
            <a:avLst/>
          </a:prstGeom>
          <a:noFill/>
        </p:spPr>
        <p:txBody>
          <a:bodyPr wrap="square">
            <a:spAutoFit/>
          </a:bodyPr>
          <a:lstStyle/>
          <a:p>
            <a:r>
              <a:rPr lang="es-MX" sz="2400" b="1" dirty="0">
                <a:solidFill>
                  <a:schemeClr val="bg1"/>
                </a:solidFill>
              </a:rPr>
              <a:t>-Los rayos solares inciden en la superficie de la Tierra con diferentes ángulos de inclinación. Pueden ser verticales, es decir, el ángulo formado por el rayo solar con la superficie es de 90°, e incluso, puede ser tangencial (0°). </a:t>
            </a:r>
            <a:endParaRPr lang="es-AR" sz="2400" b="1" dirty="0">
              <a:solidFill>
                <a:schemeClr val="bg1"/>
              </a:solidFill>
            </a:endParaRPr>
          </a:p>
        </p:txBody>
      </p:sp>
      <p:pic>
        <p:nvPicPr>
          <p:cNvPr id="15" name="Imagen 14">
            <a:extLst>
              <a:ext uri="{FF2B5EF4-FFF2-40B4-BE49-F238E27FC236}">
                <a16:creationId xmlns:a16="http://schemas.microsoft.com/office/drawing/2014/main" id="{55D78F66-95A6-BC6A-C86C-10439A2895BB}"/>
              </a:ext>
            </a:extLst>
          </p:cNvPr>
          <p:cNvPicPr>
            <a:picLocks noChangeAspect="1"/>
          </p:cNvPicPr>
          <p:nvPr/>
        </p:nvPicPr>
        <p:blipFill>
          <a:blip r:embed="rId2"/>
          <a:stretch>
            <a:fillRect/>
          </a:stretch>
        </p:blipFill>
        <p:spPr>
          <a:xfrm>
            <a:off x="2867253" y="2783896"/>
            <a:ext cx="6457494" cy="3885441"/>
          </a:xfrm>
          <a:prstGeom prst="rect">
            <a:avLst/>
          </a:prstGeom>
        </p:spPr>
      </p:pic>
    </p:spTree>
    <p:extLst>
      <p:ext uri="{BB962C8B-B14F-4D97-AF65-F5344CB8AC3E}">
        <p14:creationId xmlns:p14="http://schemas.microsoft.com/office/powerpoint/2010/main" val="23053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E0C4038D-E525-6E26-51E5-8A8C40B0A459}"/>
              </a:ext>
            </a:extLst>
          </p:cNvPr>
          <p:cNvSpPr txBox="1"/>
          <p:nvPr/>
        </p:nvSpPr>
        <p:spPr>
          <a:xfrm>
            <a:off x="650315" y="388307"/>
            <a:ext cx="10640846" cy="1200329"/>
          </a:xfrm>
          <a:prstGeom prst="rect">
            <a:avLst/>
          </a:prstGeom>
          <a:noFill/>
        </p:spPr>
        <p:txBody>
          <a:bodyPr wrap="square">
            <a:spAutoFit/>
          </a:bodyPr>
          <a:lstStyle/>
          <a:p>
            <a:r>
              <a:rPr lang="es-MX" sz="2400" b="1" dirty="0">
                <a:solidFill>
                  <a:schemeClr val="bg1"/>
                </a:solidFill>
              </a:rPr>
              <a:t>-Si los rayos son oblicuos la cantidad de energía se distribuye en una </a:t>
            </a:r>
            <a:r>
              <a:rPr lang="es-MX" sz="2400" b="1" dirty="0">
                <a:solidFill>
                  <a:srgbClr val="FFFF00"/>
                </a:solidFill>
              </a:rPr>
              <a:t>mayor unidad de superficie</a:t>
            </a:r>
            <a:r>
              <a:rPr lang="es-MX" sz="2400" b="1" dirty="0">
                <a:solidFill>
                  <a:schemeClr val="bg1"/>
                </a:solidFill>
              </a:rPr>
              <a:t>. Sin embargo, si el rayo es vertical la misma energía se concentra en </a:t>
            </a:r>
            <a:r>
              <a:rPr lang="es-MX" sz="2400" b="1" dirty="0">
                <a:solidFill>
                  <a:srgbClr val="FFFF00"/>
                </a:solidFill>
              </a:rPr>
              <a:t>menos superficie </a:t>
            </a:r>
            <a:r>
              <a:rPr lang="es-MX" sz="2400" b="1" dirty="0">
                <a:solidFill>
                  <a:schemeClr val="bg1"/>
                </a:solidFill>
              </a:rPr>
              <a:t>y por lo tanto ésta se calienta más.</a:t>
            </a:r>
            <a:endParaRPr lang="es-AR" sz="2400" b="1" dirty="0">
              <a:solidFill>
                <a:schemeClr val="bg1"/>
              </a:solidFill>
            </a:endParaRPr>
          </a:p>
        </p:txBody>
      </p:sp>
      <p:sp>
        <p:nvSpPr>
          <p:cNvPr id="12" name="CuadroTexto 11">
            <a:extLst>
              <a:ext uri="{FF2B5EF4-FFF2-40B4-BE49-F238E27FC236}">
                <a16:creationId xmlns:a16="http://schemas.microsoft.com/office/drawing/2014/main" id="{5D0E3AD3-B212-4E9A-FB16-B976B38920EF}"/>
              </a:ext>
            </a:extLst>
          </p:cNvPr>
          <p:cNvSpPr txBox="1"/>
          <p:nvPr/>
        </p:nvSpPr>
        <p:spPr>
          <a:xfrm>
            <a:off x="650315" y="1776741"/>
            <a:ext cx="10515598" cy="1200329"/>
          </a:xfrm>
          <a:prstGeom prst="rect">
            <a:avLst/>
          </a:prstGeom>
          <a:noFill/>
        </p:spPr>
        <p:txBody>
          <a:bodyPr wrap="square">
            <a:spAutoFit/>
          </a:bodyPr>
          <a:lstStyle/>
          <a:p>
            <a:r>
              <a:rPr lang="es-MX" sz="2400" b="1" dirty="0">
                <a:solidFill>
                  <a:schemeClr val="bg1"/>
                </a:solidFill>
              </a:rPr>
              <a:t>-Por lo tanto: el </a:t>
            </a:r>
            <a:r>
              <a:rPr lang="es-MX" sz="2400" b="1" dirty="0">
                <a:solidFill>
                  <a:srgbClr val="FFFF00"/>
                </a:solidFill>
              </a:rPr>
              <a:t>máximo calentamiento </a:t>
            </a:r>
            <a:r>
              <a:rPr lang="es-MX" sz="2400" b="1" dirty="0">
                <a:solidFill>
                  <a:schemeClr val="bg1"/>
                </a:solidFill>
              </a:rPr>
              <a:t>se produce con un ángulo de incidencia de </a:t>
            </a:r>
            <a:r>
              <a:rPr lang="es-MX" sz="2400" b="1" dirty="0">
                <a:solidFill>
                  <a:srgbClr val="FFFF00"/>
                </a:solidFill>
              </a:rPr>
              <a:t>90°</a:t>
            </a:r>
            <a:r>
              <a:rPr lang="es-MX" sz="2400" b="1" dirty="0">
                <a:solidFill>
                  <a:schemeClr val="bg1"/>
                </a:solidFill>
              </a:rPr>
              <a:t>, cuanto </a:t>
            </a:r>
            <a:r>
              <a:rPr lang="es-MX" sz="2400" b="1" dirty="0">
                <a:solidFill>
                  <a:srgbClr val="FFFF00"/>
                </a:solidFill>
              </a:rPr>
              <a:t>menor sea el ángulo </a:t>
            </a:r>
            <a:r>
              <a:rPr lang="es-MX" sz="2400" b="1" dirty="0">
                <a:solidFill>
                  <a:schemeClr val="bg1"/>
                </a:solidFill>
              </a:rPr>
              <a:t>de incidencia (mayor inclinación de los rayos solares), el calentamiento de la superficie terrestre </a:t>
            </a:r>
            <a:r>
              <a:rPr lang="es-MX" sz="2400" b="1" dirty="0">
                <a:solidFill>
                  <a:srgbClr val="FFFF00"/>
                </a:solidFill>
              </a:rPr>
              <a:t>es menor</a:t>
            </a:r>
            <a:r>
              <a:rPr lang="es-MX" sz="2400" b="1" dirty="0">
                <a:solidFill>
                  <a:schemeClr val="bg1"/>
                </a:solidFill>
              </a:rPr>
              <a:t>.</a:t>
            </a:r>
            <a:endParaRPr lang="es-AR" sz="2400" b="1" dirty="0">
              <a:solidFill>
                <a:schemeClr val="bg1"/>
              </a:solidFill>
            </a:endParaRPr>
          </a:p>
        </p:txBody>
      </p:sp>
      <p:pic>
        <p:nvPicPr>
          <p:cNvPr id="2" name="Imagen 1">
            <a:extLst>
              <a:ext uri="{FF2B5EF4-FFF2-40B4-BE49-F238E27FC236}">
                <a16:creationId xmlns:a16="http://schemas.microsoft.com/office/drawing/2014/main" id="{91B1E76E-2A04-B981-FC33-66EA7B878215}"/>
              </a:ext>
            </a:extLst>
          </p:cNvPr>
          <p:cNvPicPr>
            <a:picLocks noChangeAspect="1"/>
          </p:cNvPicPr>
          <p:nvPr/>
        </p:nvPicPr>
        <p:blipFill>
          <a:blip r:embed="rId2"/>
          <a:stretch>
            <a:fillRect/>
          </a:stretch>
        </p:blipFill>
        <p:spPr>
          <a:xfrm>
            <a:off x="3527358" y="3066241"/>
            <a:ext cx="4761512" cy="3576645"/>
          </a:xfrm>
          <a:prstGeom prst="rect">
            <a:avLst/>
          </a:prstGeom>
        </p:spPr>
      </p:pic>
    </p:spTree>
    <p:extLst>
      <p:ext uri="{BB962C8B-B14F-4D97-AF65-F5344CB8AC3E}">
        <p14:creationId xmlns:p14="http://schemas.microsoft.com/office/powerpoint/2010/main" val="14716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C60BAB-089C-DB31-A3C4-DD1EC7984A29}"/>
              </a:ext>
            </a:extLst>
          </p:cNvPr>
          <p:cNvPicPr>
            <a:picLocks noChangeAspect="1"/>
          </p:cNvPicPr>
          <p:nvPr/>
        </p:nvPicPr>
        <p:blipFill rotWithShape="1">
          <a:blip r:embed="rId2"/>
          <a:srcRect l="17877" t="19528" r="18939" b="13042"/>
          <a:stretch/>
        </p:blipFill>
        <p:spPr>
          <a:xfrm>
            <a:off x="4960307" y="2001042"/>
            <a:ext cx="6518741" cy="3911244"/>
          </a:xfrm>
          <a:prstGeom prst="rect">
            <a:avLst/>
          </a:prstGeom>
        </p:spPr>
      </p:pic>
      <p:pic>
        <p:nvPicPr>
          <p:cNvPr id="4" name="Imagen 3">
            <a:extLst>
              <a:ext uri="{FF2B5EF4-FFF2-40B4-BE49-F238E27FC236}">
                <a16:creationId xmlns:a16="http://schemas.microsoft.com/office/drawing/2014/main" id="{48006A99-5562-F87A-ADBB-6AE9E1D59778}"/>
              </a:ext>
            </a:extLst>
          </p:cNvPr>
          <p:cNvPicPr>
            <a:picLocks noChangeAspect="1"/>
          </p:cNvPicPr>
          <p:nvPr/>
        </p:nvPicPr>
        <p:blipFill>
          <a:blip r:embed="rId3"/>
          <a:stretch>
            <a:fillRect/>
          </a:stretch>
        </p:blipFill>
        <p:spPr>
          <a:xfrm>
            <a:off x="459476" y="1132352"/>
            <a:ext cx="4142011" cy="3878059"/>
          </a:xfrm>
          <a:prstGeom prst="rect">
            <a:avLst/>
          </a:prstGeom>
        </p:spPr>
      </p:pic>
      <p:sp>
        <p:nvSpPr>
          <p:cNvPr id="5" name="Título 1">
            <a:extLst>
              <a:ext uri="{FF2B5EF4-FFF2-40B4-BE49-F238E27FC236}">
                <a16:creationId xmlns:a16="http://schemas.microsoft.com/office/drawing/2014/main" id="{39B3E3BE-4289-86BB-AC7D-FB18BD9DC9F8}"/>
              </a:ext>
            </a:extLst>
          </p:cNvPr>
          <p:cNvSpPr txBox="1">
            <a:spLocks/>
          </p:cNvSpPr>
          <p:nvPr/>
        </p:nvSpPr>
        <p:spPr>
          <a:xfrm>
            <a:off x="712952" y="253671"/>
            <a:ext cx="10766096" cy="535469"/>
          </a:xfrm>
          <a:prstGeom prst="rect">
            <a:avLst/>
          </a:prstGeom>
          <a:solidFill>
            <a:srgbClr val="00B0F0"/>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000" b="1" dirty="0">
                <a:solidFill>
                  <a:schemeClr val="bg1"/>
                </a:solidFill>
                <a:latin typeface="+mn-lt"/>
              </a:rPr>
              <a:t>LOS MOVIMIENTOS DE LA TIERRA: ROTACIÓN Y TRASLACIÓN</a:t>
            </a:r>
            <a:endParaRPr lang="es-AR" sz="2000" b="1" dirty="0">
              <a:solidFill>
                <a:schemeClr val="bg1"/>
              </a:solidFill>
              <a:latin typeface="+mn-lt"/>
            </a:endParaRPr>
          </a:p>
        </p:txBody>
      </p:sp>
      <p:sp>
        <p:nvSpPr>
          <p:cNvPr id="6" name="CuadroTexto 5">
            <a:extLst>
              <a:ext uri="{FF2B5EF4-FFF2-40B4-BE49-F238E27FC236}">
                <a16:creationId xmlns:a16="http://schemas.microsoft.com/office/drawing/2014/main" id="{6D70B7EF-0E7A-B084-08A6-E733CAB83729}"/>
              </a:ext>
            </a:extLst>
          </p:cNvPr>
          <p:cNvSpPr txBox="1"/>
          <p:nvPr/>
        </p:nvSpPr>
        <p:spPr>
          <a:xfrm>
            <a:off x="459476" y="1411706"/>
            <a:ext cx="775533" cy="369332"/>
          </a:xfrm>
          <a:prstGeom prst="rect">
            <a:avLst/>
          </a:prstGeom>
          <a:noFill/>
        </p:spPr>
        <p:txBody>
          <a:bodyPr wrap="square" rtlCol="0">
            <a:spAutoFit/>
          </a:bodyPr>
          <a:lstStyle/>
          <a:p>
            <a:r>
              <a:rPr lang="es-MX" dirty="0">
                <a:solidFill>
                  <a:schemeClr val="bg1"/>
                </a:solidFill>
              </a:rPr>
              <a:t>OESTE</a:t>
            </a:r>
            <a:endParaRPr lang="es-AR" dirty="0">
              <a:solidFill>
                <a:schemeClr val="bg1"/>
              </a:solidFill>
            </a:endParaRPr>
          </a:p>
        </p:txBody>
      </p:sp>
      <p:sp>
        <p:nvSpPr>
          <p:cNvPr id="8" name="CuadroTexto 7">
            <a:extLst>
              <a:ext uri="{FF2B5EF4-FFF2-40B4-BE49-F238E27FC236}">
                <a16:creationId xmlns:a16="http://schemas.microsoft.com/office/drawing/2014/main" id="{87AD5A1E-335A-F7D8-A05B-A5C36D3BD62B}"/>
              </a:ext>
            </a:extLst>
          </p:cNvPr>
          <p:cNvSpPr txBox="1"/>
          <p:nvPr/>
        </p:nvSpPr>
        <p:spPr>
          <a:xfrm>
            <a:off x="3846025" y="1411706"/>
            <a:ext cx="623248" cy="369332"/>
          </a:xfrm>
          <a:prstGeom prst="rect">
            <a:avLst/>
          </a:prstGeom>
          <a:noFill/>
        </p:spPr>
        <p:txBody>
          <a:bodyPr wrap="none" rtlCol="0">
            <a:spAutoFit/>
          </a:bodyPr>
          <a:lstStyle/>
          <a:p>
            <a:r>
              <a:rPr lang="es-MX" dirty="0">
                <a:solidFill>
                  <a:schemeClr val="bg1"/>
                </a:solidFill>
              </a:rPr>
              <a:t>ESTE</a:t>
            </a:r>
            <a:endParaRPr lang="es-AR" dirty="0">
              <a:solidFill>
                <a:schemeClr val="bg1"/>
              </a:solidFill>
            </a:endParaRPr>
          </a:p>
        </p:txBody>
      </p:sp>
    </p:spTree>
    <p:extLst>
      <p:ext uri="{BB962C8B-B14F-4D97-AF65-F5344CB8AC3E}">
        <p14:creationId xmlns:p14="http://schemas.microsoft.com/office/powerpoint/2010/main" val="3516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 calcmode="lin" valueType="num">
                                      <p:cBhvr>
                                        <p:cTn id="33" dur="1000" fill="hold"/>
                                        <p:tgtEl>
                                          <p:spTgt spid="3"/>
                                        </p:tgtEl>
                                        <p:attrNameLst>
                                          <p:attrName>style.rotation</p:attrName>
                                        </p:attrNameLst>
                                      </p:cBhvr>
                                      <p:tavLst>
                                        <p:tav tm="0">
                                          <p:val>
                                            <p:fltVal val="90"/>
                                          </p:val>
                                        </p:tav>
                                        <p:tav tm="100000">
                                          <p:val>
                                            <p:fltVal val="0"/>
                                          </p:val>
                                        </p:tav>
                                      </p:tavLst>
                                    </p:anim>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625475"/>
          </a:xfrm>
          <a:solidFill>
            <a:srgbClr val="00B0F0"/>
          </a:solidFill>
        </p:spPr>
        <p:txBody>
          <a:bodyPr>
            <a:normAutofit/>
          </a:bodyPr>
          <a:lstStyle/>
          <a:p>
            <a:pPr algn="ctr"/>
            <a:r>
              <a:rPr lang="es-MX" sz="2000" b="1" dirty="0">
                <a:solidFill>
                  <a:schemeClr val="bg1"/>
                </a:solidFill>
                <a:latin typeface="+mn-lt"/>
              </a:rPr>
              <a:t>CONSECUENCIAS GEOGRÁFICAS DE LA TRASLACIÓN E INCLINACIÓN DEL EJE DE LA TIERRA</a:t>
            </a:r>
            <a:endParaRPr lang="es-AR" sz="2000" b="1" dirty="0">
              <a:solidFill>
                <a:schemeClr val="bg1"/>
              </a:solidFill>
              <a:latin typeface="+mn-lt"/>
            </a:endParaRPr>
          </a:p>
        </p:txBody>
      </p:sp>
      <p:pic>
        <p:nvPicPr>
          <p:cNvPr id="7" name="Imagen 6">
            <a:extLst>
              <a:ext uri="{FF2B5EF4-FFF2-40B4-BE49-F238E27FC236}">
                <a16:creationId xmlns:a16="http://schemas.microsoft.com/office/drawing/2014/main" id="{C94AC0D3-BF11-BF21-607C-5338ADE38578}"/>
              </a:ext>
            </a:extLst>
          </p:cNvPr>
          <p:cNvPicPr>
            <a:picLocks noChangeAspect="1"/>
          </p:cNvPicPr>
          <p:nvPr/>
        </p:nvPicPr>
        <p:blipFill rotWithShape="1">
          <a:blip r:embed="rId2"/>
          <a:srcRect l="10864" r="10584"/>
          <a:stretch/>
        </p:blipFill>
        <p:spPr>
          <a:xfrm>
            <a:off x="3902767" y="1172073"/>
            <a:ext cx="7451033" cy="5320802"/>
          </a:xfrm>
          <a:prstGeom prst="rect">
            <a:avLst/>
          </a:prstGeom>
        </p:spPr>
      </p:pic>
      <p:sp>
        <p:nvSpPr>
          <p:cNvPr id="9" name="CuadroTexto 8">
            <a:extLst>
              <a:ext uri="{FF2B5EF4-FFF2-40B4-BE49-F238E27FC236}">
                <a16:creationId xmlns:a16="http://schemas.microsoft.com/office/drawing/2014/main" id="{E86770A2-1466-7003-3A29-1254AE560F71}"/>
              </a:ext>
            </a:extLst>
          </p:cNvPr>
          <p:cNvSpPr txBox="1"/>
          <p:nvPr/>
        </p:nvSpPr>
        <p:spPr>
          <a:xfrm>
            <a:off x="530697" y="2145923"/>
            <a:ext cx="3463788" cy="3046988"/>
          </a:xfrm>
          <a:prstGeom prst="rect">
            <a:avLst/>
          </a:prstGeom>
          <a:noFill/>
        </p:spPr>
        <p:txBody>
          <a:bodyPr wrap="square">
            <a:spAutoFit/>
          </a:bodyPr>
          <a:lstStyle/>
          <a:p>
            <a:r>
              <a:rPr lang="es-MX" sz="2400" b="1" dirty="0">
                <a:solidFill>
                  <a:schemeClr val="bg1"/>
                </a:solidFill>
              </a:rPr>
              <a:t>La diferente </a:t>
            </a:r>
            <a:r>
              <a:rPr lang="es-MX" sz="2400" b="1" dirty="0">
                <a:solidFill>
                  <a:srgbClr val="FFFF00"/>
                </a:solidFill>
              </a:rPr>
              <a:t>inclinación </a:t>
            </a:r>
            <a:r>
              <a:rPr lang="es-MX" sz="2400" b="1" dirty="0">
                <a:solidFill>
                  <a:schemeClr val="bg1"/>
                </a:solidFill>
              </a:rPr>
              <a:t>de los rayos solares, unido a la </a:t>
            </a:r>
            <a:r>
              <a:rPr lang="es-MX" sz="2400" b="1" dirty="0">
                <a:solidFill>
                  <a:srgbClr val="FFFF00"/>
                </a:solidFill>
              </a:rPr>
              <a:t>inclinación</a:t>
            </a:r>
            <a:r>
              <a:rPr lang="es-MX" sz="2400" b="1" dirty="0">
                <a:solidFill>
                  <a:schemeClr val="bg1"/>
                </a:solidFill>
              </a:rPr>
              <a:t> del eje de la Tierra son los factores que determinan: la </a:t>
            </a:r>
            <a:r>
              <a:rPr lang="es-MX" sz="2400" b="1" dirty="0">
                <a:solidFill>
                  <a:srgbClr val="FFFF00"/>
                </a:solidFill>
                <a:effectLst>
                  <a:outerShdw blurRad="38100" dist="38100" dir="2700000" algn="tl">
                    <a:srgbClr val="000000">
                      <a:alpha val="43137"/>
                    </a:srgbClr>
                  </a:outerShdw>
                </a:effectLst>
              </a:rPr>
              <a:t>ESTACIONALIDAD</a:t>
            </a:r>
            <a:r>
              <a:rPr lang="es-MX" sz="2400" b="1" dirty="0">
                <a:solidFill>
                  <a:schemeClr val="bg1"/>
                </a:solidFill>
              </a:rPr>
              <a:t> y la </a:t>
            </a:r>
            <a:r>
              <a:rPr lang="es-MX" sz="2400" b="1" dirty="0">
                <a:solidFill>
                  <a:srgbClr val="FFFF00"/>
                </a:solidFill>
                <a:effectLst>
                  <a:outerShdw blurRad="38100" dist="38100" dir="2700000" algn="tl">
                    <a:srgbClr val="000000">
                      <a:alpha val="43137"/>
                    </a:srgbClr>
                  </a:outerShdw>
                </a:effectLst>
              </a:rPr>
              <a:t>DESIGUAL DURACIÓN DE LOS DÍAS Y LAS NOCHES</a:t>
            </a:r>
            <a:r>
              <a:rPr lang="es-MX" sz="2400" b="1" dirty="0">
                <a:solidFill>
                  <a:schemeClr val="bg1"/>
                </a:solidFill>
              </a:rPr>
              <a:t>. </a:t>
            </a:r>
            <a:endParaRPr lang="es-AR" sz="2400" b="1" dirty="0">
              <a:solidFill>
                <a:schemeClr val="bg1"/>
              </a:solidFill>
            </a:endParaRPr>
          </a:p>
        </p:txBody>
      </p:sp>
    </p:spTree>
    <p:extLst>
      <p:ext uri="{BB962C8B-B14F-4D97-AF65-F5344CB8AC3E}">
        <p14:creationId xmlns:p14="http://schemas.microsoft.com/office/powerpoint/2010/main" val="24912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7063" y="90826"/>
            <a:ext cx="10515600" cy="587375"/>
          </a:xfrm>
          <a:solidFill>
            <a:srgbClr val="00B0F0"/>
          </a:solidFill>
        </p:spPr>
        <p:txBody>
          <a:bodyPr>
            <a:normAutofit/>
          </a:bodyPr>
          <a:lstStyle/>
          <a:p>
            <a:pPr algn="ctr"/>
            <a:r>
              <a:rPr lang="es-AR" sz="2400" b="1" dirty="0">
                <a:latin typeface="+mn-lt"/>
              </a:rPr>
              <a:t>TRASLACIÓN TERRESTRE: ESTACIONES</a:t>
            </a:r>
          </a:p>
        </p:txBody>
      </p:sp>
      <p:pic>
        <p:nvPicPr>
          <p:cNvPr id="4" name="Imagen 3"/>
          <p:cNvPicPr>
            <a:picLocks noChangeAspect="1"/>
          </p:cNvPicPr>
          <p:nvPr/>
        </p:nvPicPr>
        <p:blipFill>
          <a:blip r:embed="rId2"/>
          <a:stretch>
            <a:fillRect/>
          </a:stretch>
        </p:blipFill>
        <p:spPr>
          <a:xfrm>
            <a:off x="2037348" y="931436"/>
            <a:ext cx="8775030" cy="5835738"/>
          </a:xfrm>
          <a:prstGeom prst="rect">
            <a:avLst/>
          </a:prstGeom>
        </p:spPr>
      </p:pic>
    </p:spTree>
    <p:extLst>
      <p:ext uri="{BB962C8B-B14F-4D97-AF65-F5344CB8AC3E}">
        <p14:creationId xmlns:p14="http://schemas.microsoft.com/office/powerpoint/2010/main" val="397855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6274" y="168442"/>
            <a:ext cx="10487526" cy="764005"/>
          </a:xfrm>
          <a:solidFill>
            <a:srgbClr val="00B0F0"/>
          </a:solidFill>
        </p:spPr>
        <p:txBody>
          <a:bodyPr>
            <a:normAutofit/>
          </a:bodyPr>
          <a:lstStyle/>
          <a:p>
            <a:pPr algn="ctr"/>
            <a:r>
              <a:rPr lang="es-AR" sz="2400" b="1" dirty="0">
                <a:solidFill>
                  <a:schemeClr val="bg1"/>
                </a:solidFill>
                <a:latin typeface="+mn-lt"/>
              </a:rPr>
              <a:t>PARALELOS Y MERIDIANOS DE LA TIERRA: </a:t>
            </a:r>
            <a:r>
              <a:rPr lang="es-AR" sz="2400" b="1" dirty="0">
                <a:solidFill>
                  <a:schemeClr val="bg1"/>
                </a:solidFill>
                <a:effectLst>
                  <a:outerShdw blurRad="38100" dist="38100" dir="2700000" algn="tl">
                    <a:srgbClr val="000000">
                      <a:alpha val="43137"/>
                    </a:srgbClr>
                  </a:outerShdw>
                </a:effectLst>
                <a:latin typeface="+mn-lt"/>
              </a:rPr>
              <a:t>LATITUD Y LONGITUD</a:t>
            </a:r>
          </a:p>
        </p:txBody>
      </p:sp>
      <p:pic>
        <p:nvPicPr>
          <p:cNvPr id="3" name="Imagen 2"/>
          <p:cNvPicPr>
            <a:picLocks noChangeAspect="1"/>
          </p:cNvPicPr>
          <p:nvPr/>
        </p:nvPicPr>
        <p:blipFill rotWithShape="1">
          <a:blip r:embed="rId2"/>
          <a:srcRect l="5314" t="17802" r="5496" b="18742"/>
          <a:stretch/>
        </p:blipFill>
        <p:spPr>
          <a:xfrm>
            <a:off x="1419225" y="1276351"/>
            <a:ext cx="9353550" cy="5143500"/>
          </a:xfrm>
          <a:prstGeom prst="rect">
            <a:avLst/>
          </a:prstGeom>
        </p:spPr>
      </p:pic>
    </p:spTree>
    <p:extLst>
      <p:ext uri="{BB962C8B-B14F-4D97-AF65-F5344CB8AC3E}">
        <p14:creationId xmlns:p14="http://schemas.microsoft.com/office/powerpoint/2010/main" val="416978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luye la geografía en el peligro de extinción de las especies? | Results  In Brief | CORDIS | European Com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l="12456" r="6316"/>
          <a:stretch/>
        </p:blipFill>
        <p:spPr bwMode="auto">
          <a:xfrm>
            <a:off x="0" y="0"/>
            <a:ext cx="742749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427496" y="1278086"/>
            <a:ext cx="4620126" cy="3000821"/>
          </a:xfrm>
          <a:prstGeom prst="rect">
            <a:avLst/>
          </a:prstGeom>
        </p:spPr>
        <p:txBody>
          <a:bodyPr wrap="square">
            <a:spAutoFit/>
          </a:bodyPr>
          <a:lstStyle/>
          <a:p>
            <a:pPr algn="ctr">
              <a:lnSpc>
                <a:spcPct val="150000"/>
              </a:lnSpc>
              <a:spcBef>
                <a:spcPct val="0"/>
              </a:spcBef>
              <a:buFontTx/>
              <a:buNone/>
            </a:pPr>
            <a:r>
              <a:rPr lang="es-AR" altLang="es-AR" b="1" dirty="0">
                <a:solidFill>
                  <a:schemeClr val="bg1"/>
                </a:solidFill>
                <a:cs typeface="Arial" panose="020B0604020202020204" pitchFamily="34" charset="0"/>
              </a:rPr>
              <a:t>LOS BIOGEÓGRAFOS RECONOCEN DOS RAMAS DENTRO DE LA INVESTIGACIÓN BIOGEOGRÁFICA:</a:t>
            </a:r>
          </a:p>
          <a:p>
            <a:pPr algn="ctr">
              <a:spcBef>
                <a:spcPct val="0"/>
              </a:spcBef>
              <a:buFontTx/>
              <a:buNone/>
            </a:pPr>
            <a:endParaRPr lang="es-AR" altLang="es-AR" b="1" dirty="0">
              <a:solidFill>
                <a:schemeClr val="bg1"/>
              </a:solidFill>
              <a:cs typeface="Arial" panose="020B0604020202020204" pitchFamily="34" charset="0"/>
            </a:endParaRPr>
          </a:p>
          <a:p>
            <a:pPr>
              <a:lnSpc>
                <a:spcPct val="150000"/>
              </a:lnSpc>
              <a:spcBef>
                <a:spcPct val="0"/>
              </a:spcBef>
              <a:buFontTx/>
              <a:buNone/>
            </a:pPr>
            <a:r>
              <a:rPr lang="es-AR" altLang="es-AR" sz="2400" b="1" dirty="0">
                <a:solidFill>
                  <a:schemeClr val="bg1"/>
                </a:solidFill>
                <a:cs typeface="Arial" panose="020B0604020202020204" pitchFamily="34" charset="0"/>
              </a:rPr>
              <a:t>1. BIOGEOGRAFÍA HISTÓRICA</a:t>
            </a:r>
          </a:p>
          <a:p>
            <a:pPr>
              <a:lnSpc>
                <a:spcPct val="150000"/>
              </a:lnSpc>
              <a:spcBef>
                <a:spcPct val="0"/>
              </a:spcBef>
              <a:buFontTx/>
              <a:buNone/>
            </a:pPr>
            <a:r>
              <a:rPr lang="es-AR" altLang="es-AR" sz="2400" b="1" dirty="0">
                <a:solidFill>
                  <a:schemeClr val="bg1"/>
                </a:solidFill>
                <a:effectLst>
                  <a:glow rad="228600">
                    <a:schemeClr val="accent4">
                      <a:satMod val="175000"/>
                      <a:alpha val="40000"/>
                    </a:schemeClr>
                  </a:glow>
                </a:effectLst>
                <a:cs typeface="Arial" panose="020B0604020202020204" pitchFamily="34" charset="0"/>
              </a:rPr>
              <a:t>2. BIOGEOGRAFÍA ECOLÓGICA </a:t>
            </a:r>
          </a:p>
          <a:p>
            <a:pPr algn="ctr">
              <a:spcBef>
                <a:spcPct val="0"/>
              </a:spcBef>
              <a:buFontTx/>
              <a:buNone/>
            </a:pPr>
            <a:endParaRPr lang="es-AR" altLang="es-AR" b="1" dirty="0">
              <a:effectLst>
                <a:glow rad="228600">
                  <a:schemeClr val="accent4">
                    <a:satMod val="175000"/>
                    <a:alpha val="40000"/>
                  </a:schemeClr>
                </a:glow>
              </a:effectLst>
              <a:cs typeface="Arial" panose="020B0604020202020204" pitchFamily="34" charset="0"/>
            </a:endParaRPr>
          </a:p>
        </p:txBody>
      </p:sp>
    </p:spTree>
    <p:extLst>
      <p:ext uri="{BB962C8B-B14F-4D97-AF65-F5344CB8AC3E}">
        <p14:creationId xmlns:p14="http://schemas.microsoft.com/office/powerpoint/2010/main" val="278576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485070-52B8-BEB2-D36B-6CAA023F0714}"/>
              </a:ext>
            </a:extLst>
          </p:cNvPr>
          <p:cNvPicPr>
            <a:picLocks noChangeAspect="1"/>
          </p:cNvPicPr>
          <p:nvPr/>
        </p:nvPicPr>
        <p:blipFill rotWithShape="1">
          <a:blip r:embed="rId2"/>
          <a:srcRect r="12101"/>
          <a:stretch/>
        </p:blipFill>
        <p:spPr>
          <a:xfrm>
            <a:off x="0" y="26278"/>
            <a:ext cx="12192000" cy="6935245"/>
          </a:xfrm>
          <a:prstGeom prst="rect">
            <a:avLst/>
          </a:prstGeom>
        </p:spPr>
      </p:pic>
      <p:sp>
        <p:nvSpPr>
          <p:cNvPr id="2" name="Título 1">
            <a:extLst>
              <a:ext uri="{FF2B5EF4-FFF2-40B4-BE49-F238E27FC236}">
                <a16:creationId xmlns:a16="http://schemas.microsoft.com/office/drawing/2014/main" id="{9073AA16-2D3C-42C8-701C-0EC0AD7A7221}"/>
              </a:ext>
            </a:extLst>
          </p:cNvPr>
          <p:cNvSpPr>
            <a:spLocks noGrp="1"/>
          </p:cNvSpPr>
          <p:nvPr>
            <p:ph type="title"/>
          </p:nvPr>
        </p:nvSpPr>
        <p:spPr>
          <a:xfrm>
            <a:off x="4348163" y="0"/>
            <a:ext cx="3873166" cy="863308"/>
          </a:xfrm>
        </p:spPr>
        <p:txBody>
          <a:bodyPr>
            <a:normAutofit/>
          </a:bodyPr>
          <a:lstStyle/>
          <a:p>
            <a:r>
              <a:rPr lang="es-MX" sz="2800" b="1" dirty="0">
                <a:solidFill>
                  <a:schemeClr val="bg1"/>
                </a:solidFill>
                <a:latin typeface="+mn-lt"/>
              </a:rPr>
              <a:t>ATMÓSFERA TERRESTRE</a:t>
            </a:r>
            <a:endParaRPr lang="es-AR" sz="2800" b="1" dirty="0">
              <a:solidFill>
                <a:schemeClr val="bg1"/>
              </a:solidFill>
              <a:latin typeface="+mn-lt"/>
            </a:endParaRPr>
          </a:p>
        </p:txBody>
      </p:sp>
      <p:pic>
        <p:nvPicPr>
          <p:cNvPr id="3" name="Imagen 2">
            <a:extLst>
              <a:ext uri="{FF2B5EF4-FFF2-40B4-BE49-F238E27FC236}">
                <a16:creationId xmlns:a16="http://schemas.microsoft.com/office/drawing/2014/main" id="{AA9FE00B-808D-0640-1B57-EADC7BADE1C2}"/>
              </a:ext>
            </a:extLst>
          </p:cNvPr>
          <p:cNvPicPr>
            <a:picLocks noChangeAspect="1"/>
          </p:cNvPicPr>
          <p:nvPr/>
        </p:nvPicPr>
        <p:blipFill rotWithShape="1">
          <a:blip r:embed="rId3"/>
          <a:srcRect l="16141" t="1" r="18690" b="-7482"/>
          <a:stretch/>
        </p:blipFill>
        <p:spPr>
          <a:xfrm>
            <a:off x="320655" y="1371024"/>
            <a:ext cx="4471234" cy="3687157"/>
          </a:xfrm>
          <a:prstGeom prst="rect">
            <a:avLst/>
          </a:prstGeom>
        </p:spPr>
      </p:pic>
      <p:pic>
        <p:nvPicPr>
          <p:cNvPr id="6" name="Imagen 5">
            <a:extLst>
              <a:ext uri="{FF2B5EF4-FFF2-40B4-BE49-F238E27FC236}">
                <a16:creationId xmlns:a16="http://schemas.microsoft.com/office/drawing/2014/main" id="{70B1E86E-7449-C330-1978-35DDF2CBED76}"/>
              </a:ext>
            </a:extLst>
          </p:cNvPr>
          <p:cNvPicPr>
            <a:picLocks noChangeAspect="1"/>
          </p:cNvPicPr>
          <p:nvPr/>
        </p:nvPicPr>
        <p:blipFill rotWithShape="1">
          <a:blip r:embed="rId4"/>
          <a:srcRect t="-602" r="14477" b="-1"/>
          <a:stretch/>
        </p:blipFill>
        <p:spPr>
          <a:xfrm>
            <a:off x="5112543" y="1371024"/>
            <a:ext cx="6835566" cy="4245755"/>
          </a:xfrm>
          <a:prstGeom prst="rect">
            <a:avLst/>
          </a:prstGeom>
        </p:spPr>
      </p:pic>
      <p:sp>
        <p:nvSpPr>
          <p:cNvPr id="8" name="CuadroTexto 7">
            <a:extLst>
              <a:ext uri="{FF2B5EF4-FFF2-40B4-BE49-F238E27FC236}">
                <a16:creationId xmlns:a16="http://schemas.microsoft.com/office/drawing/2014/main" id="{3547FBA5-7258-A962-DE5F-D10FA4E9FE8C}"/>
              </a:ext>
            </a:extLst>
          </p:cNvPr>
          <p:cNvSpPr txBox="1"/>
          <p:nvPr/>
        </p:nvSpPr>
        <p:spPr>
          <a:xfrm>
            <a:off x="10323096" y="5662690"/>
            <a:ext cx="1868904" cy="276999"/>
          </a:xfrm>
          <a:prstGeom prst="rect">
            <a:avLst/>
          </a:prstGeom>
          <a:noFill/>
        </p:spPr>
        <p:txBody>
          <a:bodyPr wrap="square">
            <a:spAutoFit/>
          </a:bodyPr>
          <a:lstStyle/>
          <a:p>
            <a:r>
              <a:rPr lang="es-AR" sz="1200" dirty="0"/>
              <a:t>https://rea.ceibal.edu.uy/</a:t>
            </a:r>
          </a:p>
        </p:txBody>
      </p:sp>
    </p:spTree>
    <p:extLst>
      <p:ext uri="{BB962C8B-B14F-4D97-AF65-F5344CB8AC3E}">
        <p14:creationId xmlns:p14="http://schemas.microsoft.com/office/powerpoint/2010/main" val="80745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1474" y="176462"/>
            <a:ext cx="10988842" cy="661737"/>
          </a:xfrm>
          <a:solidFill>
            <a:srgbClr val="00B0F0"/>
          </a:solidFill>
        </p:spPr>
        <p:txBody>
          <a:bodyPr>
            <a:normAutofit/>
          </a:bodyPr>
          <a:lstStyle/>
          <a:p>
            <a:pPr algn="ctr"/>
            <a:r>
              <a:rPr lang="es-AR" sz="2400" b="1" dirty="0">
                <a:solidFill>
                  <a:schemeClr val="bg1"/>
                </a:solidFill>
                <a:latin typeface="+mn-lt"/>
              </a:rPr>
              <a:t>¿CÓMO SE DISTRIBUYE EL CALOR EN LA TIERRA?:  </a:t>
            </a:r>
            <a:r>
              <a:rPr lang="es-AR" sz="2400" b="1" dirty="0">
                <a:solidFill>
                  <a:schemeClr val="bg1"/>
                </a:solidFill>
                <a:effectLst>
                  <a:outerShdw blurRad="38100" dist="38100" dir="2700000" algn="tl">
                    <a:srgbClr val="000000">
                      <a:alpha val="43137"/>
                    </a:srgbClr>
                  </a:outerShdw>
                </a:effectLst>
                <a:latin typeface="+mn-lt"/>
              </a:rPr>
              <a:t>ZONAS TÉRMICAS LATITUDINALES</a:t>
            </a:r>
          </a:p>
        </p:txBody>
      </p:sp>
      <p:pic>
        <p:nvPicPr>
          <p:cNvPr id="4" name="Imagen 3"/>
          <p:cNvPicPr>
            <a:picLocks noChangeAspect="1"/>
          </p:cNvPicPr>
          <p:nvPr/>
        </p:nvPicPr>
        <p:blipFill rotWithShape="1">
          <a:blip r:embed="rId2"/>
          <a:srcRect t="3669" r="33752" b="55338"/>
          <a:stretch/>
        </p:blipFill>
        <p:spPr>
          <a:xfrm>
            <a:off x="1133164" y="1066269"/>
            <a:ext cx="6486836" cy="5615269"/>
          </a:xfrm>
          <a:prstGeom prst="rect">
            <a:avLst/>
          </a:prstGeom>
        </p:spPr>
      </p:pic>
      <p:sp>
        <p:nvSpPr>
          <p:cNvPr id="3" name="Título 1">
            <a:extLst>
              <a:ext uri="{FF2B5EF4-FFF2-40B4-BE49-F238E27FC236}">
                <a16:creationId xmlns:a16="http://schemas.microsoft.com/office/drawing/2014/main" id="{64ACEF27-0261-C3BC-81A6-1FD0423D5BC7}"/>
              </a:ext>
            </a:extLst>
          </p:cNvPr>
          <p:cNvSpPr txBox="1">
            <a:spLocks/>
          </p:cNvSpPr>
          <p:nvPr/>
        </p:nvSpPr>
        <p:spPr>
          <a:xfrm>
            <a:off x="7980947" y="1764632"/>
            <a:ext cx="3296653" cy="396240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800" b="1" dirty="0">
                <a:solidFill>
                  <a:schemeClr val="bg1"/>
                </a:solidFill>
                <a:latin typeface="+mn-lt"/>
              </a:rPr>
              <a:t>LA DISTRIBUCIÓN DEL CALOR EN LA TIERRA MUESTRA </a:t>
            </a:r>
            <a:r>
              <a:rPr lang="es-MX" sz="2800" b="1" dirty="0">
                <a:solidFill>
                  <a:srgbClr val="FFFF00"/>
                </a:solidFill>
                <a:latin typeface="+mn-lt"/>
              </a:rPr>
              <a:t>SIMETRÍAS LATITUDINALES </a:t>
            </a:r>
            <a:r>
              <a:rPr lang="es-MX" sz="2800" b="1" dirty="0">
                <a:solidFill>
                  <a:schemeClr val="bg1"/>
                </a:solidFill>
                <a:latin typeface="+mn-lt"/>
              </a:rPr>
              <a:t>QUE DETERMINAN </a:t>
            </a:r>
            <a:r>
              <a:rPr lang="es-MX" sz="2800" b="1" dirty="0">
                <a:solidFill>
                  <a:srgbClr val="FFFF00"/>
                </a:solidFill>
                <a:latin typeface="+mn-lt"/>
              </a:rPr>
              <a:t>FAJAS TÉRMICAS </a:t>
            </a:r>
            <a:r>
              <a:rPr lang="es-MX" sz="2800" b="1" dirty="0">
                <a:solidFill>
                  <a:schemeClr val="bg1"/>
                </a:solidFill>
                <a:latin typeface="+mn-lt"/>
              </a:rPr>
              <a:t>EN AMBOS HEMISFERIOS</a:t>
            </a:r>
            <a:endParaRPr lang="es-AR" sz="2800" b="1" dirty="0">
              <a:solidFill>
                <a:schemeClr val="bg1"/>
              </a:solidFill>
              <a:latin typeface="+mn-lt"/>
            </a:endParaRPr>
          </a:p>
        </p:txBody>
      </p:sp>
    </p:spTree>
    <p:extLst>
      <p:ext uri="{BB962C8B-B14F-4D97-AF65-F5344CB8AC3E}">
        <p14:creationId xmlns:p14="http://schemas.microsoft.com/office/powerpoint/2010/main" val="24809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2303" t="3700" r="15860" b="60469"/>
          <a:stretch/>
        </p:blipFill>
        <p:spPr>
          <a:xfrm>
            <a:off x="1010650" y="972223"/>
            <a:ext cx="7858008" cy="5483171"/>
          </a:xfrm>
          <a:prstGeom prst="rect">
            <a:avLst/>
          </a:prstGeom>
        </p:spPr>
      </p:pic>
      <p:sp>
        <p:nvSpPr>
          <p:cNvPr id="4" name="Título 1"/>
          <p:cNvSpPr>
            <a:spLocks noGrp="1"/>
          </p:cNvSpPr>
          <p:nvPr>
            <p:ph type="title"/>
          </p:nvPr>
        </p:nvSpPr>
        <p:spPr>
          <a:xfrm>
            <a:off x="1010649" y="156808"/>
            <a:ext cx="10713505" cy="664850"/>
          </a:xfrm>
          <a:solidFill>
            <a:srgbClr val="00B0F0"/>
          </a:solidFill>
        </p:spPr>
        <p:txBody>
          <a:bodyPr>
            <a:noAutofit/>
          </a:bodyPr>
          <a:lstStyle/>
          <a:p>
            <a:pPr algn="ctr"/>
            <a:r>
              <a:rPr lang="es-AR" sz="2400" b="1" dirty="0">
                <a:solidFill>
                  <a:schemeClr val="bg1"/>
                </a:solidFill>
                <a:latin typeface="+mn-lt"/>
              </a:rPr>
              <a:t>¿CÓMO SE DISTRIBUYE EL CALOR EN LA TIERRA?</a:t>
            </a:r>
          </a:p>
        </p:txBody>
      </p:sp>
      <p:sp>
        <p:nvSpPr>
          <p:cNvPr id="7" name="CuadroTexto 6">
            <a:extLst>
              <a:ext uri="{FF2B5EF4-FFF2-40B4-BE49-F238E27FC236}">
                <a16:creationId xmlns:a16="http://schemas.microsoft.com/office/drawing/2014/main" id="{6D4BFB9D-C652-D804-84D8-7E4585564215}"/>
              </a:ext>
            </a:extLst>
          </p:cNvPr>
          <p:cNvSpPr txBox="1"/>
          <p:nvPr/>
        </p:nvSpPr>
        <p:spPr>
          <a:xfrm>
            <a:off x="8868658" y="1335942"/>
            <a:ext cx="2855497" cy="3913059"/>
          </a:xfrm>
          <a:prstGeom prst="rect">
            <a:avLst/>
          </a:prstGeom>
          <a:noFill/>
        </p:spPr>
        <p:txBody>
          <a:bodyPr wrap="square">
            <a:spAutoFit/>
          </a:bodyPr>
          <a:lstStyle/>
          <a:p>
            <a:pPr algn="ctr">
              <a:lnSpc>
                <a:spcPct val="150000"/>
              </a:lnSpc>
            </a:pPr>
            <a:r>
              <a:rPr lang="es-AR" sz="2400" b="1" dirty="0">
                <a:solidFill>
                  <a:schemeClr val="bg1"/>
                </a:solidFill>
                <a:latin typeface="+mn-lt"/>
              </a:rPr>
              <a:t>1-POR LA </a:t>
            </a:r>
            <a:r>
              <a:rPr lang="es-AR" sz="2400" b="1" dirty="0">
                <a:solidFill>
                  <a:srgbClr val="FFFF00"/>
                </a:solidFill>
                <a:latin typeface="+mn-lt"/>
              </a:rPr>
              <a:t>CIRCULACIÓN GENERAL DE LA ATMÓSFERA  </a:t>
            </a:r>
          </a:p>
          <a:p>
            <a:pPr algn="ctr">
              <a:lnSpc>
                <a:spcPct val="150000"/>
              </a:lnSpc>
            </a:pPr>
            <a:r>
              <a:rPr lang="es-AR" sz="2400" b="1" dirty="0">
                <a:solidFill>
                  <a:schemeClr val="bg1"/>
                </a:solidFill>
                <a:latin typeface="+mn-lt"/>
              </a:rPr>
              <a:t>Y LOS </a:t>
            </a:r>
            <a:r>
              <a:rPr lang="es-AR" sz="2400" b="1" dirty="0">
                <a:solidFill>
                  <a:srgbClr val="FFFF00"/>
                </a:solidFill>
              </a:rPr>
              <a:t>CINTURONES DE ALTAS Y BAJAS PRESIONES</a:t>
            </a:r>
            <a:endParaRPr lang="es-AR" sz="2400" dirty="0">
              <a:solidFill>
                <a:srgbClr val="FFFF00"/>
              </a:solidFill>
            </a:endParaRPr>
          </a:p>
        </p:txBody>
      </p:sp>
      <p:cxnSp>
        <p:nvCxnSpPr>
          <p:cNvPr id="5" name="Conector recto de flecha 4">
            <a:extLst>
              <a:ext uri="{FF2B5EF4-FFF2-40B4-BE49-F238E27FC236}">
                <a16:creationId xmlns:a16="http://schemas.microsoft.com/office/drawing/2014/main" id="{00CAF20C-FEE5-0981-21AF-D744BC0C5453}"/>
              </a:ext>
            </a:extLst>
          </p:cNvPr>
          <p:cNvCxnSpPr>
            <a:cxnSpLocks/>
          </p:cNvCxnSpPr>
          <p:nvPr/>
        </p:nvCxnSpPr>
        <p:spPr>
          <a:xfrm>
            <a:off x="3676389" y="3985616"/>
            <a:ext cx="2079320" cy="14279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a:extLst>
              <a:ext uri="{FF2B5EF4-FFF2-40B4-BE49-F238E27FC236}">
                <a16:creationId xmlns:a16="http://schemas.microsoft.com/office/drawing/2014/main" id="{6AF58497-F9FB-70CE-DBCC-48D7C3CC4486}"/>
              </a:ext>
            </a:extLst>
          </p:cNvPr>
          <p:cNvCxnSpPr>
            <a:cxnSpLocks/>
          </p:cNvCxnSpPr>
          <p:nvPr/>
        </p:nvCxnSpPr>
        <p:spPr>
          <a:xfrm flipV="1">
            <a:off x="3832964" y="1991638"/>
            <a:ext cx="1766170" cy="15033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FBEFC0EB-A0E0-20FF-CA33-20D719D45377}"/>
              </a:ext>
            </a:extLst>
          </p:cNvPr>
          <p:cNvCxnSpPr>
            <a:cxnSpLocks/>
          </p:cNvCxnSpPr>
          <p:nvPr/>
        </p:nvCxnSpPr>
        <p:spPr>
          <a:xfrm flipH="1" flipV="1">
            <a:off x="2317315" y="4016666"/>
            <a:ext cx="2004164" cy="188758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F344D9C3-141F-E8AF-6D78-95D4D40C42FD}"/>
              </a:ext>
            </a:extLst>
          </p:cNvPr>
          <p:cNvCxnSpPr>
            <a:cxnSpLocks/>
          </p:cNvCxnSpPr>
          <p:nvPr/>
        </p:nvCxnSpPr>
        <p:spPr>
          <a:xfrm flipH="1">
            <a:off x="2317315" y="1559889"/>
            <a:ext cx="2195186" cy="1869111"/>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47EFED48-0690-C537-AA51-7BD9F841F705}"/>
              </a:ext>
            </a:extLst>
          </p:cNvPr>
          <p:cNvSpPr txBox="1"/>
          <p:nvPr/>
        </p:nvSpPr>
        <p:spPr>
          <a:xfrm>
            <a:off x="2147423" y="1081390"/>
            <a:ext cx="878261" cy="369332"/>
          </a:xfrm>
          <a:prstGeom prst="rect">
            <a:avLst/>
          </a:prstGeom>
          <a:noFill/>
          <a:ln>
            <a:solidFill>
              <a:srgbClr val="00B0F0"/>
            </a:solidFill>
          </a:ln>
        </p:spPr>
        <p:txBody>
          <a:bodyPr wrap="square" rtlCol="0">
            <a:spAutoFit/>
          </a:bodyPr>
          <a:lstStyle/>
          <a:p>
            <a:r>
              <a:rPr lang="es-MX" b="1" dirty="0">
                <a:solidFill>
                  <a:srgbClr val="002060"/>
                </a:solidFill>
              </a:rPr>
              <a:t>OESTE</a:t>
            </a:r>
            <a:endParaRPr lang="es-AR" b="1" dirty="0">
              <a:solidFill>
                <a:srgbClr val="002060"/>
              </a:solidFill>
            </a:endParaRPr>
          </a:p>
        </p:txBody>
      </p:sp>
      <p:sp>
        <p:nvSpPr>
          <p:cNvPr id="27" name="CuadroTexto 26">
            <a:extLst>
              <a:ext uri="{FF2B5EF4-FFF2-40B4-BE49-F238E27FC236}">
                <a16:creationId xmlns:a16="http://schemas.microsoft.com/office/drawing/2014/main" id="{2B2FF891-38D4-5229-B612-F4BF7436E4CE}"/>
              </a:ext>
            </a:extLst>
          </p:cNvPr>
          <p:cNvSpPr txBox="1"/>
          <p:nvPr/>
        </p:nvSpPr>
        <p:spPr>
          <a:xfrm>
            <a:off x="5516322" y="1044223"/>
            <a:ext cx="629453" cy="369332"/>
          </a:xfrm>
          <a:prstGeom prst="rect">
            <a:avLst/>
          </a:prstGeom>
          <a:noFill/>
          <a:ln>
            <a:solidFill>
              <a:srgbClr val="00B0F0"/>
            </a:solidFill>
          </a:ln>
        </p:spPr>
        <p:txBody>
          <a:bodyPr wrap="square" rtlCol="0">
            <a:spAutoFit/>
          </a:bodyPr>
          <a:lstStyle/>
          <a:p>
            <a:r>
              <a:rPr lang="es-MX" b="1" dirty="0">
                <a:solidFill>
                  <a:srgbClr val="002060"/>
                </a:solidFill>
              </a:rPr>
              <a:t>ESTE</a:t>
            </a:r>
            <a:endParaRPr lang="es-AR" b="1" dirty="0">
              <a:solidFill>
                <a:srgbClr val="002060"/>
              </a:solidFill>
            </a:endParaRPr>
          </a:p>
        </p:txBody>
      </p:sp>
    </p:spTree>
    <p:extLst>
      <p:ext uri="{BB962C8B-B14F-4D97-AF65-F5344CB8AC3E}">
        <p14:creationId xmlns:p14="http://schemas.microsoft.com/office/powerpoint/2010/main" val="286763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1000" fill="hold"/>
                                        <p:tgtEl>
                                          <p:spTgt spid="26"/>
                                        </p:tgtEl>
                                        <p:attrNameLst>
                                          <p:attrName>ppt_w</p:attrName>
                                        </p:attrNameLst>
                                      </p:cBhvr>
                                      <p:tavLst>
                                        <p:tav tm="0">
                                          <p:val>
                                            <p:fltVal val="0"/>
                                          </p:val>
                                        </p:tav>
                                        <p:tav tm="100000">
                                          <p:val>
                                            <p:strVal val="#ppt_w"/>
                                          </p:val>
                                        </p:tav>
                                      </p:tavLst>
                                    </p:anim>
                                    <p:anim calcmode="lin" valueType="num">
                                      <p:cBhvr>
                                        <p:cTn id="56" dur="1000" fill="hold"/>
                                        <p:tgtEl>
                                          <p:spTgt spid="26"/>
                                        </p:tgtEl>
                                        <p:attrNameLst>
                                          <p:attrName>ppt_h</p:attrName>
                                        </p:attrNameLst>
                                      </p:cBhvr>
                                      <p:tavLst>
                                        <p:tav tm="0">
                                          <p:val>
                                            <p:fltVal val="0"/>
                                          </p:val>
                                        </p:tav>
                                        <p:tav tm="100000">
                                          <p:val>
                                            <p:strVal val="#ppt_h"/>
                                          </p:val>
                                        </p:tav>
                                      </p:tavLst>
                                    </p:anim>
                                    <p:anim calcmode="lin" valueType="num">
                                      <p:cBhvr>
                                        <p:cTn id="57" dur="1000" fill="hold"/>
                                        <p:tgtEl>
                                          <p:spTgt spid="26"/>
                                        </p:tgtEl>
                                        <p:attrNameLst>
                                          <p:attrName>style.rotation</p:attrName>
                                        </p:attrNameLst>
                                      </p:cBhvr>
                                      <p:tavLst>
                                        <p:tav tm="0">
                                          <p:val>
                                            <p:fltVal val="90"/>
                                          </p:val>
                                        </p:tav>
                                        <p:tav tm="100000">
                                          <p:val>
                                            <p:fltVal val="0"/>
                                          </p:val>
                                        </p:tav>
                                      </p:tavLst>
                                    </p:anim>
                                    <p:animEffect transition="in" filter="fade">
                                      <p:cBhvr>
                                        <p:cTn id="58" dur="10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1000" fill="hold"/>
                                        <p:tgtEl>
                                          <p:spTgt spid="27"/>
                                        </p:tgtEl>
                                        <p:attrNameLst>
                                          <p:attrName>ppt_w</p:attrName>
                                        </p:attrNameLst>
                                      </p:cBhvr>
                                      <p:tavLst>
                                        <p:tav tm="0">
                                          <p:val>
                                            <p:fltVal val="0"/>
                                          </p:val>
                                        </p:tav>
                                        <p:tav tm="100000">
                                          <p:val>
                                            <p:strVal val="#ppt_w"/>
                                          </p:val>
                                        </p:tav>
                                      </p:tavLst>
                                    </p:anim>
                                    <p:anim calcmode="lin" valueType="num">
                                      <p:cBhvr>
                                        <p:cTn id="64" dur="1000" fill="hold"/>
                                        <p:tgtEl>
                                          <p:spTgt spid="27"/>
                                        </p:tgtEl>
                                        <p:attrNameLst>
                                          <p:attrName>ppt_h</p:attrName>
                                        </p:attrNameLst>
                                      </p:cBhvr>
                                      <p:tavLst>
                                        <p:tav tm="0">
                                          <p:val>
                                            <p:fltVal val="0"/>
                                          </p:val>
                                        </p:tav>
                                        <p:tav tm="100000">
                                          <p:val>
                                            <p:strVal val="#ppt_h"/>
                                          </p:val>
                                        </p:tav>
                                      </p:tavLst>
                                    </p:anim>
                                    <p:anim calcmode="lin" valueType="num">
                                      <p:cBhvr>
                                        <p:cTn id="65" dur="1000" fill="hold"/>
                                        <p:tgtEl>
                                          <p:spTgt spid="27"/>
                                        </p:tgtEl>
                                        <p:attrNameLst>
                                          <p:attrName>style.rotation</p:attrName>
                                        </p:attrNameLst>
                                      </p:cBhvr>
                                      <p:tavLst>
                                        <p:tav tm="0">
                                          <p:val>
                                            <p:fltVal val="90"/>
                                          </p:val>
                                        </p:tav>
                                        <p:tav tm="100000">
                                          <p:val>
                                            <p:fltVal val="0"/>
                                          </p:val>
                                        </p:tav>
                                      </p:tavLst>
                                    </p:anim>
                                    <p:animEffect transition="in" filter="fade">
                                      <p:cBhvr>
                                        <p:cTn id="66"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6BB1FB-9772-E659-D4B2-6F9A23CCDD80}"/>
              </a:ext>
            </a:extLst>
          </p:cNvPr>
          <p:cNvPicPr>
            <a:picLocks noChangeAspect="1"/>
          </p:cNvPicPr>
          <p:nvPr/>
        </p:nvPicPr>
        <p:blipFill rotWithShape="1">
          <a:blip r:embed="rId2"/>
          <a:srcRect l="17763" t="27826" r="54080" b="21156"/>
          <a:stretch/>
        </p:blipFill>
        <p:spPr>
          <a:xfrm>
            <a:off x="1354103" y="1532207"/>
            <a:ext cx="4527197" cy="4611815"/>
          </a:xfrm>
          <a:prstGeom prst="rect">
            <a:avLst/>
          </a:prstGeom>
        </p:spPr>
      </p:pic>
      <p:sp>
        <p:nvSpPr>
          <p:cNvPr id="5" name="Título 1">
            <a:extLst>
              <a:ext uri="{FF2B5EF4-FFF2-40B4-BE49-F238E27FC236}">
                <a16:creationId xmlns:a16="http://schemas.microsoft.com/office/drawing/2014/main" id="{5918E085-025E-78CA-4AB4-8C814168EAA2}"/>
              </a:ext>
            </a:extLst>
          </p:cNvPr>
          <p:cNvSpPr txBox="1">
            <a:spLocks/>
          </p:cNvSpPr>
          <p:nvPr/>
        </p:nvSpPr>
        <p:spPr>
          <a:xfrm>
            <a:off x="7058525" y="1182331"/>
            <a:ext cx="4443663" cy="2120234"/>
          </a:xfrm>
          <a:prstGeom prst="rect">
            <a:avLst/>
          </a:prstGeom>
          <a:solidFill>
            <a:srgbClr val="00B0F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solidFill>
                  <a:schemeClr val="bg1"/>
                </a:solidFill>
                <a:latin typeface="+mn-lt"/>
              </a:rPr>
              <a:t>AL </a:t>
            </a:r>
            <a:r>
              <a:rPr lang="es-MX" sz="3600" b="1" dirty="0">
                <a:solidFill>
                  <a:srgbClr val="FFFF00"/>
                </a:solidFill>
                <a:latin typeface="+mn-lt"/>
              </a:rPr>
              <a:t>EFECTO CORIOLIS </a:t>
            </a:r>
            <a:r>
              <a:rPr lang="es-MX" sz="3600" b="1" dirty="0">
                <a:solidFill>
                  <a:schemeClr val="bg1"/>
                </a:solidFill>
                <a:latin typeface="+mn-lt"/>
              </a:rPr>
              <a:t>PROVOCADO POR LA ROTACIÓN DE LA TIERRA SOBRE SU EJE</a:t>
            </a:r>
            <a:endParaRPr lang="es-AR" sz="3600" b="1" dirty="0">
              <a:solidFill>
                <a:schemeClr val="bg1"/>
              </a:solidFill>
              <a:latin typeface="+mn-lt"/>
            </a:endParaRPr>
          </a:p>
        </p:txBody>
      </p:sp>
      <p:sp>
        <p:nvSpPr>
          <p:cNvPr id="6" name="Título 1">
            <a:extLst>
              <a:ext uri="{FF2B5EF4-FFF2-40B4-BE49-F238E27FC236}">
                <a16:creationId xmlns:a16="http://schemas.microsoft.com/office/drawing/2014/main" id="{B7E4997D-445F-B523-9E86-64527BE4BB85}"/>
              </a:ext>
            </a:extLst>
          </p:cNvPr>
          <p:cNvSpPr txBox="1">
            <a:spLocks/>
          </p:cNvSpPr>
          <p:nvPr/>
        </p:nvSpPr>
        <p:spPr>
          <a:xfrm>
            <a:off x="212808" y="197850"/>
            <a:ext cx="11766383" cy="664850"/>
          </a:xfrm>
          <a:prstGeom prst="rect">
            <a:avLst/>
          </a:prstGeom>
          <a:solidFill>
            <a:srgbClr val="00B0F0"/>
          </a:solid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AR" sz="2400" b="1" dirty="0">
                <a:solidFill>
                  <a:schemeClr val="bg1"/>
                </a:solidFill>
                <a:latin typeface="+mn-lt"/>
              </a:rPr>
              <a:t>¿A QUÉ SE DEBE ESTA DISTRIBUCIÓN DE LA CIRCULACIÓN GENERAL DE LA ATMÓSFERA?</a:t>
            </a:r>
          </a:p>
        </p:txBody>
      </p:sp>
      <p:sp>
        <p:nvSpPr>
          <p:cNvPr id="8" name="CuadroTexto 7">
            <a:extLst>
              <a:ext uri="{FF2B5EF4-FFF2-40B4-BE49-F238E27FC236}">
                <a16:creationId xmlns:a16="http://schemas.microsoft.com/office/drawing/2014/main" id="{01E90ABC-E476-0C10-ADB3-30B8E7A60663}"/>
              </a:ext>
            </a:extLst>
          </p:cNvPr>
          <p:cNvSpPr txBox="1"/>
          <p:nvPr/>
        </p:nvSpPr>
        <p:spPr>
          <a:xfrm>
            <a:off x="6922168" y="3622197"/>
            <a:ext cx="4716379" cy="2677656"/>
          </a:xfrm>
          <a:prstGeom prst="rect">
            <a:avLst/>
          </a:prstGeom>
          <a:noFill/>
        </p:spPr>
        <p:txBody>
          <a:bodyPr wrap="square">
            <a:spAutoFit/>
          </a:bodyPr>
          <a:lstStyle/>
          <a:p>
            <a:pPr algn="ctr"/>
            <a:r>
              <a:rPr lang="es-MX" sz="2400" b="1" dirty="0">
                <a:solidFill>
                  <a:schemeClr val="bg1"/>
                </a:solidFill>
              </a:rPr>
              <a:t>ES LA DESVIACIÓN QUE SUFRE UN OBJETO  O FLUÍDO</a:t>
            </a:r>
          </a:p>
          <a:p>
            <a:pPr algn="ctr"/>
            <a:r>
              <a:rPr lang="es-MX" sz="2400" b="1" dirty="0">
                <a:solidFill>
                  <a:schemeClr val="bg1"/>
                </a:solidFill>
              </a:rPr>
              <a:t>(VIENTO, CORRIENTES MARINAS, AVIONES, MISILES, ETC.) </a:t>
            </a:r>
          </a:p>
          <a:p>
            <a:pPr algn="ctr"/>
            <a:r>
              <a:rPr lang="es-MX" sz="2400" b="1" dirty="0">
                <a:solidFill>
                  <a:schemeClr val="bg1"/>
                </a:solidFill>
              </a:rPr>
              <a:t>AL MOVERSE CON RESPECTO A LA SUPERFICIE TERRESTRE (QUE ESTÁ CONTINUAMENTE EN ROTACIÓN).</a:t>
            </a:r>
            <a:endParaRPr lang="es-AR" sz="2400" b="1" dirty="0">
              <a:solidFill>
                <a:schemeClr val="bg1"/>
              </a:solidFill>
            </a:endParaRPr>
          </a:p>
        </p:txBody>
      </p:sp>
    </p:spTree>
    <p:extLst>
      <p:ext uri="{BB962C8B-B14F-4D97-AF65-F5344CB8AC3E}">
        <p14:creationId xmlns:p14="http://schemas.microsoft.com/office/powerpoint/2010/main" val="28495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3285DF84-F5DD-AC11-88E6-0EDF229CED50}"/>
              </a:ext>
            </a:extLst>
          </p:cNvPr>
          <p:cNvSpPr txBox="1"/>
          <p:nvPr/>
        </p:nvSpPr>
        <p:spPr>
          <a:xfrm>
            <a:off x="834190" y="368968"/>
            <a:ext cx="10054389" cy="5509200"/>
          </a:xfrm>
          <a:prstGeom prst="rect">
            <a:avLst/>
          </a:prstGeom>
          <a:noFill/>
        </p:spPr>
        <p:txBody>
          <a:bodyPr wrap="square">
            <a:spAutoFit/>
          </a:bodyPr>
          <a:lstStyle/>
          <a:p>
            <a:pPr algn="ctr"/>
            <a:endParaRPr lang="es-MX" sz="3200" b="1" dirty="0">
              <a:solidFill>
                <a:srgbClr val="FFFF00"/>
              </a:solidFill>
            </a:endParaRPr>
          </a:p>
          <a:p>
            <a:pPr algn="ctr"/>
            <a:r>
              <a:rPr lang="es-AR" sz="3200" b="1" dirty="0">
                <a:solidFill>
                  <a:schemeClr val="bg1"/>
                </a:solidFill>
                <a:effectLst>
                  <a:outerShdw blurRad="38100" dist="38100" dir="2700000" algn="tl">
                    <a:srgbClr val="000000">
                      <a:alpha val="43137"/>
                    </a:srgbClr>
                  </a:outerShdw>
                </a:effectLst>
              </a:rPr>
              <a:t>EL EFECTO CORIOLIS :</a:t>
            </a:r>
          </a:p>
          <a:p>
            <a:pPr algn="ctr"/>
            <a:endParaRPr lang="es-AR" sz="3200" b="1" dirty="0">
              <a:solidFill>
                <a:schemeClr val="bg1"/>
              </a:solidFill>
            </a:endParaRPr>
          </a:p>
          <a:p>
            <a:pPr marL="342900" indent="-342900" algn="ctr">
              <a:buFontTx/>
              <a:buChar char="-"/>
            </a:pPr>
            <a:r>
              <a:rPr lang="es-AR" sz="3200" b="1" dirty="0">
                <a:solidFill>
                  <a:schemeClr val="bg1"/>
                </a:solidFill>
              </a:rPr>
              <a:t>PROVOCA QUE  LOS VIENTOS QUE SE DIRIGEN HACIA LOS </a:t>
            </a:r>
            <a:r>
              <a:rPr lang="es-AR" sz="3200" b="1" dirty="0">
                <a:solidFill>
                  <a:srgbClr val="FFFF00"/>
                </a:solidFill>
              </a:rPr>
              <a:t>POLOS SE DESVÍEN HACIA EL ESTE</a:t>
            </a:r>
            <a:r>
              <a:rPr lang="es-AR" sz="3200" b="1" dirty="0">
                <a:solidFill>
                  <a:schemeClr val="bg1"/>
                </a:solidFill>
              </a:rPr>
              <a:t>. </a:t>
            </a:r>
          </a:p>
          <a:p>
            <a:pPr marL="342900" indent="-342900" algn="ctr">
              <a:buFontTx/>
              <a:buChar char="-"/>
            </a:pPr>
            <a:endParaRPr lang="es-AR" sz="3200" b="1" dirty="0">
              <a:solidFill>
                <a:schemeClr val="bg1"/>
              </a:solidFill>
            </a:endParaRPr>
          </a:p>
          <a:p>
            <a:pPr marL="342900" indent="-342900" algn="ctr">
              <a:buFontTx/>
              <a:buChar char="-"/>
            </a:pPr>
            <a:r>
              <a:rPr lang="es-AR" sz="3200" b="1" dirty="0">
                <a:solidFill>
                  <a:schemeClr val="bg1"/>
                </a:solidFill>
              </a:rPr>
              <a:t>Y QUE LOS VIENTOS QUE SE DIRIGEN HACIA </a:t>
            </a:r>
            <a:r>
              <a:rPr lang="es-AR" sz="3200" b="1" dirty="0">
                <a:solidFill>
                  <a:srgbClr val="FFFF00"/>
                </a:solidFill>
              </a:rPr>
              <a:t>EL ECUADOR SE DESVÍEN HACIA EL OESTE</a:t>
            </a:r>
            <a:r>
              <a:rPr lang="es-AR" sz="3200" b="1" dirty="0">
                <a:solidFill>
                  <a:schemeClr val="bg1"/>
                </a:solidFill>
              </a:rPr>
              <a:t>.</a:t>
            </a:r>
          </a:p>
          <a:p>
            <a:pPr marL="342900" indent="-342900" algn="ctr">
              <a:buFontTx/>
              <a:buChar char="-"/>
            </a:pPr>
            <a:endParaRPr lang="es-AR" sz="3200" b="1" dirty="0">
              <a:solidFill>
                <a:schemeClr val="bg1"/>
              </a:solidFill>
            </a:endParaRPr>
          </a:p>
          <a:p>
            <a:pPr marL="342900" indent="-342900" algn="ctr">
              <a:buFontTx/>
              <a:buChar char="-"/>
            </a:pPr>
            <a:r>
              <a:rPr lang="es-AR" sz="3200" b="1" dirty="0">
                <a:solidFill>
                  <a:schemeClr val="bg1"/>
                </a:solidFill>
              </a:rPr>
              <a:t>ESTO AFECTA LOS PATRONES DE DISTRIBUCIÓN DEL CALOR EN LA TIERRA Y, POR ENDE, EL CLIMA.</a:t>
            </a:r>
          </a:p>
        </p:txBody>
      </p:sp>
    </p:spTree>
    <p:extLst>
      <p:ext uri="{BB962C8B-B14F-4D97-AF65-F5344CB8AC3E}">
        <p14:creationId xmlns:p14="http://schemas.microsoft.com/office/powerpoint/2010/main" val="10619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9F07591-1566-F5F4-B8B8-AB05102D2A91}"/>
              </a:ext>
            </a:extLst>
          </p:cNvPr>
          <p:cNvPicPr>
            <a:picLocks noChangeAspect="1"/>
          </p:cNvPicPr>
          <p:nvPr/>
        </p:nvPicPr>
        <p:blipFill rotWithShape="1">
          <a:blip r:embed="rId2"/>
          <a:srcRect b="27769"/>
          <a:stretch/>
        </p:blipFill>
        <p:spPr>
          <a:xfrm>
            <a:off x="183213" y="641684"/>
            <a:ext cx="11825573" cy="6015790"/>
          </a:xfrm>
          <a:prstGeom prst="rect">
            <a:avLst/>
          </a:prstGeom>
        </p:spPr>
      </p:pic>
      <p:sp>
        <p:nvSpPr>
          <p:cNvPr id="2" name="Título 1">
            <a:extLst>
              <a:ext uri="{FF2B5EF4-FFF2-40B4-BE49-F238E27FC236}">
                <a16:creationId xmlns:a16="http://schemas.microsoft.com/office/drawing/2014/main" id="{DAD0C4FF-76F1-093F-8AA8-7EFA4ABD566A}"/>
              </a:ext>
            </a:extLst>
          </p:cNvPr>
          <p:cNvSpPr>
            <a:spLocks noGrp="1"/>
          </p:cNvSpPr>
          <p:nvPr>
            <p:ph type="title"/>
          </p:nvPr>
        </p:nvSpPr>
        <p:spPr>
          <a:xfrm>
            <a:off x="4253163" y="0"/>
            <a:ext cx="3685674" cy="641684"/>
          </a:xfrm>
        </p:spPr>
        <p:txBody>
          <a:bodyPr>
            <a:normAutofit/>
          </a:bodyPr>
          <a:lstStyle/>
          <a:p>
            <a:r>
              <a:rPr lang="es-MX" sz="3200" b="1" dirty="0">
                <a:solidFill>
                  <a:schemeClr val="bg1"/>
                </a:solidFill>
                <a:latin typeface="+mn-lt"/>
              </a:rPr>
              <a:t>PRESIÓN Y VIENTO</a:t>
            </a:r>
            <a:endParaRPr lang="es-AR" sz="3200" b="1" dirty="0">
              <a:solidFill>
                <a:schemeClr val="bg1"/>
              </a:solidFill>
              <a:latin typeface="+mn-lt"/>
            </a:endParaRPr>
          </a:p>
        </p:txBody>
      </p:sp>
      <p:sp>
        <p:nvSpPr>
          <p:cNvPr id="3" name="CuadroTexto 2">
            <a:extLst>
              <a:ext uri="{FF2B5EF4-FFF2-40B4-BE49-F238E27FC236}">
                <a16:creationId xmlns:a16="http://schemas.microsoft.com/office/drawing/2014/main" id="{F83CC4A4-BB23-938B-9973-5C2086AE6DBD}"/>
              </a:ext>
            </a:extLst>
          </p:cNvPr>
          <p:cNvSpPr txBox="1"/>
          <p:nvPr/>
        </p:nvSpPr>
        <p:spPr>
          <a:xfrm>
            <a:off x="417096" y="3429000"/>
            <a:ext cx="10167798" cy="2862322"/>
          </a:xfrm>
          <a:prstGeom prst="rect">
            <a:avLst/>
          </a:prstGeom>
          <a:noFill/>
        </p:spPr>
        <p:txBody>
          <a:bodyPr wrap="square">
            <a:spAutoFit/>
          </a:bodyPr>
          <a:lstStyle/>
          <a:p>
            <a:endParaRPr lang="es-MX" sz="2000" b="1" dirty="0">
              <a:solidFill>
                <a:srgbClr val="FFFF00"/>
              </a:solidFill>
            </a:endParaRPr>
          </a:p>
          <a:p>
            <a:endParaRPr lang="es-AR" sz="2000" b="1" dirty="0">
              <a:solidFill>
                <a:schemeClr val="bg1"/>
              </a:solidFill>
            </a:endParaRPr>
          </a:p>
          <a:p>
            <a:pPr marL="457200" indent="-457200">
              <a:buFontTx/>
              <a:buChar char="-"/>
            </a:pPr>
            <a:endParaRPr lang="es-AR" sz="2000" b="1" dirty="0">
              <a:solidFill>
                <a:srgbClr val="002060"/>
              </a:solidFill>
            </a:endParaRPr>
          </a:p>
          <a:p>
            <a:pPr marL="457200" indent="-457200">
              <a:buFontTx/>
              <a:buChar char="-"/>
            </a:pPr>
            <a:endParaRPr lang="es-AR" sz="2000" b="1" dirty="0">
              <a:solidFill>
                <a:srgbClr val="002060"/>
              </a:solidFill>
            </a:endParaRPr>
          </a:p>
          <a:p>
            <a:pPr marL="457200" indent="-457200">
              <a:buFontTx/>
              <a:buChar char="-"/>
            </a:pPr>
            <a:endParaRPr lang="es-AR" sz="2000" b="1" dirty="0">
              <a:solidFill>
                <a:srgbClr val="002060"/>
              </a:solidFill>
            </a:endParaRPr>
          </a:p>
          <a:p>
            <a:pPr marL="457200" indent="-457200">
              <a:buFontTx/>
              <a:buChar char="-"/>
            </a:pPr>
            <a:r>
              <a:rPr lang="es-AR" sz="2000" b="1" dirty="0">
                <a:solidFill>
                  <a:schemeClr val="bg1"/>
                </a:solidFill>
              </a:rPr>
              <a:t>EL AIRE SE MUEVE DESDE LAS ZONAS DE </a:t>
            </a:r>
            <a:r>
              <a:rPr lang="es-AR" sz="2000" b="1" dirty="0">
                <a:solidFill>
                  <a:srgbClr val="FF0000"/>
                </a:solidFill>
              </a:rPr>
              <a:t>ALTA PRESIÓN </a:t>
            </a:r>
            <a:r>
              <a:rPr lang="es-AR" sz="2000" b="1" dirty="0">
                <a:solidFill>
                  <a:schemeClr val="bg1"/>
                </a:solidFill>
              </a:rPr>
              <a:t>A LAS DE </a:t>
            </a:r>
            <a:r>
              <a:rPr lang="es-AR" sz="2000" b="1" dirty="0">
                <a:solidFill>
                  <a:srgbClr val="FF0000"/>
                </a:solidFill>
              </a:rPr>
              <a:t>BAJA PRESIÓN.</a:t>
            </a:r>
          </a:p>
          <a:p>
            <a:pPr marL="457200" indent="-457200">
              <a:buFontTx/>
              <a:buChar char="-"/>
            </a:pPr>
            <a:r>
              <a:rPr lang="es-AR" sz="2000" b="1" dirty="0">
                <a:solidFill>
                  <a:schemeClr val="bg1"/>
                </a:solidFill>
              </a:rPr>
              <a:t>EL VIENTO ES EL MOVIMIENTO HORIZONTAL DEL AIRE.</a:t>
            </a:r>
          </a:p>
          <a:p>
            <a:pPr marL="457200" indent="-457200">
              <a:buFontTx/>
              <a:buChar char="-"/>
            </a:pPr>
            <a:endParaRPr lang="es-AR" sz="2000" b="1" dirty="0">
              <a:solidFill>
                <a:schemeClr val="bg1"/>
              </a:solidFill>
            </a:endParaRPr>
          </a:p>
          <a:p>
            <a:pPr marL="457200" indent="-457200">
              <a:buFontTx/>
              <a:buChar char="-"/>
            </a:pPr>
            <a:r>
              <a:rPr lang="es-AR" sz="2000" b="1" dirty="0">
                <a:solidFill>
                  <a:schemeClr val="bg1"/>
                </a:solidFill>
              </a:rPr>
              <a:t>POSEE UNA VELOCIDAD Y DIRECCIÓN DETERMINADA.</a:t>
            </a:r>
          </a:p>
        </p:txBody>
      </p:sp>
    </p:spTree>
    <p:extLst>
      <p:ext uri="{BB962C8B-B14F-4D97-AF65-F5344CB8AC3E}">
        <p14:creationId xmlns:p14="http://schemas.microsoft.com/office/powerpoint/2010/main" val="2772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484576-C1D2-A343-5B35-3C44BDDCF456}"/>
              </a:ext>
            </a:extLst>
          </p:cNvPr>
          <p:cNvPicPr>
            <a:picLocks noChangeAspect="1"/>
          </p:cNvPicPr>
          <p:nvPr/>
        </p:nvPicPr>
        <p:blipFill>
          <a:blip r:embed="rId2"/>
          <a:stretch>
            <a:fillRect/>
          </a:stretch>
        </p:blipFill>
        <p:spPr>
          <a:xfrm>
            <a:off x="2486577" y="1348576"/>
            <a:ext cx="9676716" cy="5241554"/>
          </a:xfrm>
          <a:prstGeom prst="rect">
            <a:avLst/>
          </a:prstGeom>
        </p:spPr>
      </p:pic>
      <p:sp>
        <p:nvSpPr>
          <p:cNvPr id="2" name="Título 1">
            <a:extLst>
              <a:ext uri="{FF2B5EF4-FFF2-40B4-BE49-F238E27FC236}">
                <a16:creationId xmlns:a16="http://schemas.microsoft.com/office/drawing/2014/main" id="{6CA21513-CD8F-C168-BA9B-FDAE8C573BFB}"/>
              </a:ext>
            </a:extLst>
          </p:cNvPr>
          <p:cNvSpPr>
            <a:spLocks noGrp="1"/>
          </p:cNvSpPr>
          <p:nvPr>
            <p:ph type="title"/>
          </p:nvPr>
        </p:nvSpPr>
        <p:spPr>
          <a:xfrm>
            <a:off x="2042978" y="371460"/>
            <a:ext cx="9946709" cy="586853"/>
          </a:xfrm>
        </p:spPr>
        <p:txBody>
          <a:bodyPr>
            <a:noAutofit/>
          </a:bodyPr>
          <a:lstStyle/>
          <a:p>
            <a:r>
              <a:rPr lang="es-AR" sz="3200" b="1" dirty="0">
                <a:solidFill>
                  <a:schemeClr val="bg1"/>
                </a:solidFill>
                <a:latin typeface="+mn-lt"/>
              </a:rPr>
              <a:t>LAS ZONAS DE ALTA PRESIÓN: </a:t>
            </a:r>
            <a:r>
              <a:rPr lang="es-MX" sz="3200" b="1" dirty="0">
                <a:solidFill>
                  <a:schemeClr val="bg1"/>
                </a:solidFill>
                <a:effectLst>
                  <a:outerShdw blurRad="38100" dist="38100" dir="2700000" algn="tl">
                    <a:srgbClr val="000000">
                      <a:alpha val="43137"/>
                    </a:srgbClr>
                  </a:outerShdw>
                </a:effectLst>
                <a:latin typeface="+mn-lt"/>
              </a:rPr>
              <a:t>ANTICICLONES</a:t>
            </a:r>
            <a:endParaRPr lang="es-AR" sz="3200" b="1" dirty="0">
              <a:solidFill>
                <a:schemeClr val="bg1"/>
              </a:solidFill>
              <a:effectLst>
                <a:outerShdw blurRad="38100" dist="38100" dir="2700000" algn="tl">
                  <a:srgbClr val="000000">
                    <a:alpha val="43137"/>
                  </a:srgbClr>
                </a:outerShdw>
              </a:effectLst>
              <a:latin typeface="+mn-lt"/>
            </a:endParaRPr>
          </a:p>
        </p:txBody>
      </p:sp>
      <p:sp>
        <p:nvSpPr>
          <p:cNvPr id="9" name="CuadroTexto 8">
            <a:extLst>
              <a:ext uri="{FF2B5EF4-FFF2-40B4-BE49-F238E27FC236}">
                <a16:creationId xmlns:a16="http://schemas.microsoft.com/office/drawing/2014/main" id="{22611A78-DEFB-EB1F-E5B0-6D5F557694FF}"/>
              </a:ext>
            </a:extLst>
          </p:cNvPr>
          <p:cNvSpPr txBox="1"/>
          <p:nvPr/>
        </p:nvSpPr>
        <p:spPr>
          <a:xfrm>
            <a:off x="490603" y="1542250"/>
            <a:ext cx="11210794" cy="4832092"/>
          </a:xfrm>
          <a:prstGeom prst="rect">
            <a:avLst/>
          </a:prstGeom>
          <a:noFill/>
        </p:spPr>
        <p:txBody>
          <a:bodyPr wrap="square">
            <a:spAutoFit/>
          </a:bodyPr>
          <a:lstStyle/>
          <a:p>
            <a:r>
              <a:rPr lang="es-MX" sz="2800" b="1" dirty="0">
                <a:solidFill>
                  <a:schemeClr val="bg1"/>
                </a:solidFill>
              </a:rPr>
              <a:t>-Un anticiclón es una zona de </a:t>
            </a:r>
            <a:r>
              <a:rPr lang="es-MX" sz="2800" b="1" dirty="0">
                <a:solidFill>
                  <a:srgbClr val="FFFF00"/>
                </a:solidFill>
              </a:rPr>
              <a:t>altas presiones </a:t>
            </a:r>
            <a:r>
              <a:rPr lang="es-MX" sz="2800" b="1" dirty="0">
                <a:solidFill>
                  <a:schemeClr val="bg1"/>
                </a:solidFill>
              </a:rPr>
              <a:t>caracterizada por un sistema de circulación de </a:t>
            </a:r>
            <a:r>
              <a:rPr lang="es-MX" sz="2800" b="1" dirty="0">
                <a:solidFill>
                  <a:srgbClr val="FFFF00"/>
                </a:solidFill>
              </a:rPr>
              <a:t>vientos descendentes</a:t>
            </a:r>
            <a:r>
              <a:rPr lang="es-MX" sz="2800" b="1" dirty="0">
                <a:solidFill>
                  <a:schemeClr val="bg1"/>
                </a:solidFill>
              </a:rPr>
              <a:t>.</a:t>
            </a:r>
          </a:p>
          <a:p>
            <a:endParaRPr lang="es-MX" sz="2800" b="1" dirty="0">
              <a:solidFill>
                <a:schemeClr val="bg1"/>
              </a:solidFill>
            </a:endParaRPr>
          </a:p>
          <a:p>
            <a:r>
              <a:rPr lang="es-MX" sz="2800" b="1" dirty="0">
                <a:solidFill>
                  <a:schemeClr val="bg1"/>
                </a:solidFill>
              </a:rPr>
              <a:t>-En el anticiclón la presión atmosférica es </a:t>
            </a:r>
            <a:r>
              <a:rPr lang="es-MX" sz="2800" b="1" dirty="0">
                <a:solidFill>
                  <a:srgbClr val="FFFF00"/>
                </a:solidFill>
              </a:rPr>
              <a:t>mayor</a:t>
            </a:r>
            <a:r>
              <a:rPr lang="es-MX" sz="2800" b="1" dirty="0">
                <a:solidFill>
                  <a:schemeClr val="bg1"/>
                </a:solidFill>
              </a:rPr>
              <a:t> que la presión del aire circundante, y </a:t>
            </a:r>
            <a:r>
              <a:rPr lang="es-MX" sz="2800" b="1" dirty="0">
                <a:solidFill>
                  <a:srgbClr val="FFFF00"/>
                </a:solidFill>
              </a:rPr>
              <a:t>aumenta hacia el centro del anticiclón</a:t>
            </a:r>
            <a:r>
              <a:rPr lang="es-MX" sz="2800" b="1" dirty="0">
                <a:solidFill>
                  <a:schemeClr val="bg1"/>
                </a:solidFill>
              </a:rPr>
              <a:t>.</a:t>
            </a:r>
          </a:p>
          <a:p>
            <a:endParaRPr lang="es-MX" sz="2800" b="1" dirty="0">
              <a:solidFill>
                <a:schemeClr val="bg1"/>
              </a:solidFill>
            </a:endParaRPr>
          </a:p>
          <a:p>
            <a:endParaRPr lang="es-MX" sz="2800" b="1" dirty="0">
              <a:solidFill>
                <a:schemeClr val="bg1"/>
              </a:solidFill>
            </a:endParaRPr>
          </a:p>
          <a:p>
            <a:r>
              <a:rPr lang="es-MX" sz="2800" b="1" dirty="0">
                <a:solidFill>
                  <a:schemeClr val="bg1"/>
                </a:solidFill>
              </a:rPr>
              <a:t>-Los anticiclones se caracterizan por producir condiciones meteorológicas estables: </a:t>
            </a:r>
            <a:r>
              <a:rPr lang="es-MX" sz="2800" b="1" dirty="0">
                <a:solidFill>
                  <a:srgbClr val="FFFF00"/>
                </a:solidFill>
              </a:rPr>
              <a:t>tiempo despejado y libre de lluvias</a:t>
            </a:r>
            <a:r>
              <a:rPr lang="es-MX" sz="2800" b="1" dirty="0">
                <a:solidFill>
                  <a:schemeClr val="bg1"/>
                </a:solidFill>
              </a:rPr>
              <a:t>.</a:t>
            </a:r>
          </a:p>
          <a:p>
            <a:endParaRPr lang="es-MX" sz="2800" b="1" dirty="0">
              <a:solidFill>
                <a:schemeClr val="bg1"/>
              </a:solidFill>
            </a:endParaRPr>
          </a:p>
          <a:p>
            <a:r>
              <a:rPr lang="es-MX" sz="2800" b="1" dirty="0">
                <a:solidFill>
                  <a:schemeClr val="bg1"/>
                </a:solidFill>
              </a:rPr>
              <a:t> </a:t>
            </a:r>
          </a:p>
        </p:txBody>
      </p:sp>
    </p:spTree>
    <p:extLst>
      <p:ext uri="{BB962C8B-B14F-4D97-AF65-F5344CB8AC3E}">
        <p14:creationId xmlns:p14="http://schemas.microsoft.com/office/powerpoint/2010/main" val="21529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38C15CE-47E3-9855-69A6-F94BECE6F692}"/>
              </a:ext>
            </a:extLst>
          </p:cNvPr>
          <p:cNvPicPr>
            <a:picLocks noChangeAspect="1"/>
          </p:cNvPicPr>
          <p:nvPr/>
        </p:nvPicPr>
        <p:blipFill rotWithShape="1">
          <a:blip r:embed="rId2"/>
          <a:srcRect r="2105" b="16686"/>
          <a:stretch/>
        </p:blipFill>
        <p:spPr>
          <a:xfrm>
            <a:off x="-11824" y="0"/>
            <a:ext cx="12215648" cy="6930816"/>
          </a:xfrm>
          <a:prstGeom prst="rect">
            <a:avLst/>
          </a:prstGeom>
        </p:spPr>
      </p:pic>
      <p:sp>
        <p:nvSpPr>
          <p:cNvPr id="3" name="Título 1">
            <a:extLst>
              <a:ext uri="{FF2B5EF4-FFF2-40B4-BE49-F238E27FC236}">
                <a16:creationId xmlns:a16="http://schemas.microsoft.com/office/drawing/2014/main" id="{C14226B7-5265-9E8D-1848-F9CE0330FBCF}"/>
              </a:ext>
            </a:extLst>
          </p:cNvPr>
          <p:cNvSpPr txBox="1">
            <a:spLocks/>
          </p:cNvSpPr>
          <p:nvPr/>
        </p:nvSpPr>
        <p:spPr>
          <a:xfrm>
            <a:off x="2459092" y="426101"/>
            <a:ext cx="7261992" cy="5868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dirty="0">
                <a:solidFill>
                  <a:schemeClr val="bg1"/>
                </a:solidFill>
                <a:latin typeface="+mn-lt"/>
              </a:rPr>
              <a:t>LAS ZONAS DE BAJA PRESIÓN: </a:t>
            </a:r>
            <a:r>
              <a:rPr lang="es-MX" sz="3200" b="1" dirty="0">
                <a:solidFill>
                  <a:schemeClr val="bg1"/>
                </a:solidFill>
                <a:effectLst>
                  <a:outerShdw blurRad="38100" dist="38100" dir="2700000" algn="tl">
                    <a:srgbClr val="000000">
                      <a:alpha val="43137"/>
                    </a:srgbClr>
                  </a:outerShdw>
                </a:effectLst>
                <a:latin typeface="+mn-lt"/>
              </a:rPr>
              <a:t>CICLONES</a:t>
            </a:r>
            <a:endParaRPr lang="es-AR" sz="3200" b="1" dirty="0">
              <a:solidFill>
                <a:schemeClr val="bg1"/>
              </a:solidFill>
              <a:effectLst>
                <a:outerShdw blurRad="38100" dist="38100" dir="2700000" algn="tl">
                  <a:srgbClr val="000000">
                    <a:alpha val="43137"/>
                  </a:srgbClr>
                </a:outerShdw>
              </a:effectLst>
              <a:latin typeface="+mn-lt"/>
            </a:endParaRPr>
          </a:p>
        </p:txBody>
      </p:sp>
      <p:sp>
        <p:nvSpPr>
          <p:cNvPr id="4" name="CuadroTexto 3">
            <a:extLst>
              <a:ext uri="{FF2B5EF4-FFF2-40B4-BE49-F238E27FC236}">
                <a16:creationId xmlns:a16="http://schemas.microsoft.com/office/drawing/2014/main" id="{2164281B-09DC-2897-3F7A-6459F218B313}"/>
              </a:ext>
            </a:extLst>
          </p:cNvPr>
          <p:cNvSpPr txBox="1"/>
          <p:nvPr/>
        </p:nvSpPr>
        <p:spPr>
          <a:xfrm>
            <a:off x="-11824" y="2025908"/>
            <a:ext cx="12203824" cy="4832092"/>
          </a:xfrm>
          <a:prstGeom prst="rect">
            <a:avLst/>
          </a:prstGeom>
          <a:noFill/>
        </p:spPr>
        <p:txBody>
          <a:bodyPr wrap="square">
            <a:spAutoFit/>
          </a:bodyPr>
          <a:lstStyle/>
          <a:p>
            <a:r>
              <a:rPr lang="es-MX" sz="2800" b="1" dirty="0">
                <a:solidFill>
                  <a:schemeClr val="bg1"/>
                </a:solidFill>
              </a:rPr>
              <a:t> -Un ciclón es una zona de </a:t>
            </a:r>
            <a:r>
              <a:rPr lang="es-MX" sz="2800" b="1" dirty="0">
                <a:solidFill>
                  <a:srgbClr val="FFFF00"/>
                </a:solidFill>
              </a:rPr>
              <a:t>bajas presiones  </a:t>
            </a:r>
            <a:r>
              <a:rPr lang="es-MX" sz="2800" b="1" dirty="0">
                <a:solidFill>
                  <a:schemeClr val="bg1"/>
                </a:solidFill>
              </a:rPr>
              <a:t>caracterizada por un sistema de circulación de </a:t>
            </a:r>
            <a:r>
              <a:rPr lang="es-MX" sz="2800" b="1" dirty="0">
                <a:solidFill>
                  <a:srgbClr val="FFFF00"/>
                </a:solidFill>
              </a:rPr>
              <a:t>vientos ascendentes</a:t>
            </a:r>
            <a:r>
              <a:rPr lang="es-MX" sz="2800" b="1" dirty="0">
                <a:solidFill>
                  <a:schemeClr val="bg1"/>
                </a:solidFill>
              </a:rPr>
              <a:t>.</a:t>
            </a:r>
          </a:p>
          <a:p>
            <a:endParaRPr lang="es-MX" sz="2800" b="1" dirty="0">
              <a:solidFill>
                <a:schemeClr val="bg1"/>
              </a:solidFill>
            </a:endParaRPr>
          </a:p>
          <a:p>
            <a:endParaRPr lang="es-MX" sz="2800" b="1" dirty="0">
              <a:solidFill>
                <a:schemeClr val="bg1"/>
              </a:solidFill>
            </a:endParaRPr>
          </a:p>
          <a:p>
            <a:endParaRPr lang="es-MX" sz="2800" b="1" dirty="0">
              <a:solidFill>
                <a:schemeClr val="bg1"/>
              </a:solidFill>
            </a:endParaRPr>
          </a:p>
          <a:p>
            <a:endParaRPr lang="es-MX" sz="2800" b="1" dirty="0">
              <a:solidFill>
                <a:schemeClr val="bg1"/>
              </a:solidFill>
            </a:endParaRPr>
          </a:p>
          <a:p>
            <a:r>
              <a:rPr lang="es-MX" sz="2800" b="1" dirty="0">
                <a:solidFill>
                  <a:schemeClr val="bg1"/>
                </a:solidFill>
              </a:rPr>
              <a:t> -En el ciclón la presión atmosférica es </a:t>
            </a:r>
            <a:r>
              <a:rPr lang="es-MX" sz="2800" b="1" dirty="0">
                <a:solidFill>
                  <a:srgbClr val="FFFF00"/>
                </a:solidFill>
              </a:rPr>
              <a:t>menor</a:t>
            </a:r>
            <a:r>
              <a:rPr lang="es-MX" sz="2800" b="1" dirty="0">
                <a:solidFill>
                  <a:schemeClr val="bg1"/>
                </a:solidFill>
              </a:rPr>
              <a:t> que la presión del aire circundante, y </a:t>
            </a:r>
            <a:r>
              <a:rPr lang="es-MX" sz="2800" b="1" dirty="0">
                <a:solidFill>
                  <a:srgbClr val="FFFF00"/>
                </a:solidFill>
              </a:rPr>
              <a:t>disminuye hacia el centro del ciclón</a:t>
            </a:r>
            <a:r>
              <a:rPr lang="es-MX" sz="2800" b="1" dirty="0">
                <a:solidFill>
                  <a:schemeClr val="bg1"/>
                </a:solidFill>
              </a:rPr>
              <a:t>.</a:t>
            </a:r>
          </a:p>
          <a:p>
            <a:endParaRPr lang="es-MX" sz="2800" b="1" dirty="0">
              <a:solidFill>
                <a:schemeClr val="bg1"/>
              </a:solidFill>
            </a:endParaRPr>
          </a:p>
          <a:p>
            <a:r>
              <a:rPr lang="es-MX" sz="2800" b="1" dirty="0">
                <a:solidFill>
                  <a:schemeClr val="bg1"/>
                </a:solidFill>
              </a:rPr>
              <a:t> -Los ciclones se caracterizan por producir condiciones meteorológicas inestables: </a:t>
            </a:r>
            <a:r>
              <a:rPr lang="es-MX" sz="2800" b="1" dirty="0">
                <a:solidFill>
                  <a:srgbClr val="FFFF00"/>
                </a:solidFill>
              </a:rPr>
              <a:t>tiempo nublado y lluvias</a:t>
            </a:r>
            <a:r>
              <a:rPr lang="es-MX" sz="2800" b="1" dirty="0">
                <a:solidFill>
                  <a:schemeClr val="bg1"/>
                </a:solidFill>
              </a:rPr>
              <a:t>. </a:t>
            </a:r>
          </a:p>
        </p:txBody>
      </p:sp>
    </p:spTree>
    <p:extLst>
      <p:ext uri="{BB962C8B-B14F-4D97-AF65-F5344CB8AC3E}">
        <p14:creationId xmlns:p14="http://schemas.microsoft.com/office/powerpoint/2010/main" val="231674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519548A-B114-E01B-4E5D-C20516C0B762}"/>
              </a:ext>
            </a:extLst>
          </p:cNvPr>
          <p:cNvPicPr>
            <a:picLocks noChangeAspect="1"/>
          </p:cNvPicPr>
          <p:nvPr/>
        </p:nvPicPr>
        <p:blipFill rotWithShape="1">
          <a:blip r:embed="rId2"/>
          <a:srcRect l="1251" t="5118" r="774" b="14644"/>
          <a:stretch/>
        </p:blipFill>
        <p:spPr>
          <a:xfrm>
            <a:off x="199893" y="507948"/>
            <a:ext cx="9104996" cy="5662863"/>
          </a:xfrm>
          <a:prstGeom prst="rect">
            <a:avLst/>
          </a:prstGeom>
        </p:spPr>
      </p:pic>
      <p:sp>
        <p:nvSpPr>
          <p:cNvPr id="4" name="CuadroTexto 3">
            <a:extLst>
              <a:ext uri="{FF2B5EF4-FFF2-40B4-BE49-F238E27FC236}">
                <a16:creationId xmlns:a16="http://schemas.microsoft.com/office/drawing/2014/main" id="{452E0818-7B4D-1549-88E8-ADA59FBA1A21}"/>
              </a:ext>
            </a:extLst>
          </p:cNvPr>
          <p:cNvSpPr txBox="1"/>
          <p:nvPr/>
        </p:nvSpPr>
        <p:spPr>
          <a:xfrm>
            <a:off x="7516591" y="6165411"/>
            <a:ext cx="2154726" cy="276999"/>
          </a:xfrm>
          <a:prstGeom prst="rect">
            <a:avLst/>
          </a:prstGeom>
          <a:noFill/>
        </p:spPr>
        <p:txBody>
          <a:bodyPr wrap="square">
            <a:spAutoFit/>
          </a:bodyPr>
          <a:lstStyle/>
          <a:p>
            <a:r>
              <a:rPr lang="es-AR" sz="1200" dirty="0"/>
              <a:t>https://www.meteovigo.es/</a:t>
            </a:r>
          </a:p>
        </p:txBody>
      </p:sp>
      <p:sp>
        <p:nvSpPr>
          <p:cNvPr id="5" name="Título 1">
            <a:extLst>
              <a:ext uri="{FF2B5EF4-FFF2-40B4-BE49-F238E27FC236}">
                <a16:creationId xmlns:a16="http://schemas.microsoft.com/office/drawing/2014/main" id="{152420E9-BC12-F9C3-03B3-783309CC54E7}"/>
              </a:ext>
            </a:extLst>
          </p:cNvPr>
          <p:cNvSpPr txBox="1">
            <a:spLocks/>
          </p:cNvSpPr>
          <p:nvPr/>
        </p:nvSpPr>
        <p:spPr>
          <a:xfrm>
            <a:off x="9331890" y="2362096"/>
            <a:ext cx="2860110" cy="26283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AR" sz="2800" b="1" dirty="0">
                <a:solidFill>
                  <a:schemeClr val="bg1"/>
                </a:solidFill>
                <a:latin typeface="+mn-lt"/>
              </a:rPr>
              <a:t>ZONAS DE ALTA Y BAJA PRESIÓN:</a:t>
            </a:r>
          </a:p>
          <a:p>
            <a:pPr algn="ctr"/>
            <a:r>
              <a:rPr lang="es-MX" sz="2800" b="1" dirty="0">
                <a:solidFill>
                  <a:schemeClr val="bg1"/>
                </a:solidFill>
                <a:effectLst>
                  <a:outerShdw blurRad="38100" dist="38100" dir="2700000" algn="tl">
                    <a:srgbClr val="000000">
                      <a:alpha val="43137"/>
                    </a:srgbClr>
                  </a:outerShdw>
                </a:effectLst>
                <a:latin typeface="+mn-lt"/>
              </a:rPr>
              <a:t>ANTICICLONES (A) </a:t>
            </a:r>
          </a:p>
          <a:p>
            <a:pPr algn="ctr"/>
            <a:r>
              <a:rPr lang="es-MX" sz="2800" b="1" dirty="0">
                <a:solidFill>
                  <a:schemeClr val="bg1"/>
                </a:solidFill>
                <a:effectLst>
                  <a:outerShdw blurRad="38100" dist="38100" dir="2700000" algn="tl">
                    <a:srgbClr val="000000">
                      <a:alpha val="43137"/>
                    </a:srgbClr>
                  </a:outerShdw>
                </a:effectLst>
                <a:latin typeface="+mn-lt"/>
              </a:rPr>
              <a:t>Y CICLONES (B)</a:t>
            </a:r>
            <a:endParaRPr lang="es-AR" sz="2800" b="1" dirty="0">
              <a:solidFill>
                <a:schemeClr val="bg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69370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674" y="153612"/>
            <a:ext cx="11694693" cy="825463"/>
          </a:xfrm>
          <a:solidFill>
            <a:srgbClr val="00B0F0"/>
          </a:solidFill>
        </p:spPr>
        <p:txBody>
          <a:bodyPr>
            <a:noAutofit/>
          </a:bodyPr>
          <a:lstStyle/>
          <a:p>
            <a:pPr algn="ctr"/>
            <a:r>
              <a:rPr lang="es-AR" sz="2400" b="1" dirty="0">
                <a:solidFill>
                  <a:schemeClr val="bg1"/>
                </a:solidFill>
                <a:latin typeface="+mn-lt"/>
              </a:rPr>
              <a:t>¿CÓMO SE DISTRIBUYE EL CALOR EN LA TIERRA?:</a:t>
            </a:r>
          </a:p>
        </p:txBody>
      </p:sp>
      <p:sp>
        <p:nvSpPr>
          <p:cNvPr id="4" name="CuadroTexto 3">
            <a:extLst>
              <a:ext uri="{FF2B5EF4-FFF2-40B4-BE49-F238E27FC236}">
                <a16:creationId xmlns:a16="http://schemas.microsoft.com/office/drawing/2014/main" id="{D967C3CD-7898-EBEA-4B5B-4A8C3E1F7A43}"/>
              </a:ext>
            </a:extLst>
          </p:cNvPr>
          <p:cNvSpPr txBox="1"/>
          <p:nvPr/>
        </p:nvSpPr>
        <p:spPr>
          <a:xfrm>
            <a:off x="10074441" y="2426805"/>
            <a:ext cx="2005263" cy="671851"/>
          </a:xfrm>
          <a:prstGeom prst="rect">
            <a:avLst/>
          </a:prstGeom>
          <a:noFill/>
        </p:spPr>
        <p:txBody>
          <a:bodyPr wrap="square">
            <a:spAutoFit/>
          </a:bodyPr>
          <a:lstStyle/>
          <a:p>
            <a:pPr algn="ctr">
              <a:lnSpc>
                <a:spcPct val="150000"/>
              </a:lnSpc>
            </a:pPr>
            <a:endParaRPr lang="es-AR" sz="2800" b="1" dirty="0">
              <a:solidFill>
                <a:srgbClr val="FFFF00"/>
              </a:solidFill>
            </a:endParaRPr>
          </a:p>
        </p:txBody>
      </p:sp>
      <p:pic>
        <p:nvPicPr>
          <p:cNvPr id="5" name="Imagen 4">
            <a:extLst>
              <a:ext uri="{FF2B5EF4-FFF2-40B4-BE49-F238E27FC236}">
                <a16:creationId xmlns:a16="http://schemas.microsoft.com/office/drawing/2014/main" id="{7755AF2F-D249-BFDD-A5A1-700DF30C0ABE}"/>
              </a:ext>
            </a:extLst>
          </p:cNvPr>
          <p:cNvPicPr>
            <a:picLocks noChangeAspect="1"/>
          </p:cNvPicPr>
          <p:nvPr/>
        </p:nvPicPr>
        <p:blipFill>
          <a:blip r:embed="rId2"/>
          <a:stretch>
            <a:fillRect/>
          </a:stretch>
        </p:blipFill>
        <p:spPr>
          <a:xfrm>
            <a:off x="256674" y="1046540"/>
            <a:ext cx="9689803" cy="5450514"/>
          </a:xfrm>
          <a:prstGeom prst="rect">
            <a:avLst/>
          </a:prstGeom>
        </p:spPr>
      </p:pic>
      <p:sp>
        <p:nvSpPr>
          <p:cNvPr id="3" name="CuadroTexto 2">
            <a:extLst>
              <a:ext uri="{FF2B5EF4-FFF2-40B4-BE49-F238E27FC236}">
                <a16:creationId xmlns:a16="http://schemas.microsoft.com/office/drawing/2014/main" id="{1FF1816A-034C-4192-5144-DC7667FAFC56}"/>
              </a:ext>
            </a:extLst>
          </p:cNvPr>
          <p:cNvSpPr txBox="1"/>
          <p:nvPr/>
        </p:nvSpPr>
        <p:spPr>
          <a:xfrm>
            <a:off x="10098502" y="2923263"/>
            <a:ext cx="2005264" cy="1697068"/>
          </a:xfrm>
          <a:prstGeom prst="rect">
            <a:avLst/>
          </a:prstGeom>
          <a:noFill/>
        </p:spPr>
        <p:txBody>
          <a:bodyPr wrap="square">
            <a:spAutoFit/>
          </a:bodyPr>
          <a:lstStyle/>
          <a:p>
            <a:pPr algn="ctr">
              <a:lnSpc>
                <a:spcPct val="150000"/>
              </a:lnSpc>
            </a:pPr>
            <a:r>
              <a:rPr lang="es-AR" sz="2400" b="1" dirty="0">
                <a:solidFill>
                  <a:schemeClr val="bg1"/>
                </a:solidFill>
                <a:latin typeface="+mn-lt"/>
              </a:rPr>
              <a:t>2- POR LAS </a:t>
            </a:r>
            <a:r>
              <a:rPr lang="es-AR" sz="2400" b="1" dirty="0">
                <a:solidFill>
                  <a:srgbClr val="FFFF00"/>
                </a:solidFill>
              </a:rPr>
              <a:t>CORRIENTES MARINAS</a:t>
            </a:r>
            <a:endParaRPr lang="es-AR" sz="2400" dirty="0">
              <a:solidFill>
                <a:srgbClr val="FFFF00"/>
              </a:solidFill>
            </a:endParaRPr>
          </a:p>
        </p:txBody>
      </p:sp>
    </p:spTree>
    <p:extLst>
      <p:ext uri="{BB962C8B-B14F-4D97-AF65-F5344CB8AC3E}">
        <p14:creationId xmlns:p14="http://schemas.microsoft.com/office/powerpoint/2010/main" val="91646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ncón Verde: La Biosfe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662057" cy="6662058"/>
          </a:xfrm>
          <a:prstGeom prst="rect">
            <a:avLst/>
          </a:prstGeom>
          <a:noFill/>
          <a:extLst>
            <a:ext uri="{909E8E84-426E-40DD-AFC4-6F175D3DCCD1}">
              <a14:hiddenFill xmlns:a14="http://schemas.microsoft.com/office/drawing/2010/main">
                <a:solidFill>
                  <a:srgbClr val="FFFFFF"/>
                </a:solidFill>
              </a14:hiddenFill>
            </a:ext>
          </a:extLst>
        </p:spPr>
      </p:pic>
      <p:sp>
        <p:nvSpPr>
          <p:cNvPr id="2" name="5 Rectángulo"/>
          <p:cNvSpPr>
            <a:spLocks noChangeArrowheads="1"/>
          </p:cNvSpPr>
          <p:nvPr/>
        </p:nvSpPr>
        <p:spPr bwMode="auto">
          <a:xfrm>
            <a:off x="6774350" y="761094"/>
            <a:ext cx="5159830" cy="5139869"/>
          </a:xfrm>
          <a:prstGeom prst="rect">
            <a:avLst/>
          </a:prstGeom>
          <a:noFill/>
          <a:ln>
            <a:noFill/>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s-AR" altLang="es-AR" b="1" dirty="0">
                <a:solidFill>
                  <a:schemeClr val="bg1"/>
                </a:solidFill>
                <a:latin typeface="+mn-lt"/>
                <a:cs typeface="Arial" panose="020B0604020202020204" pitchFamily="34" charset="0"/>
              </a:rPr>
              <a:t>BIOGEOGRAFÍA ECOLÓGICA </a:t>
            </a:r>
          </a:p>
          <a:p>
            <a:pPr algn="ctr">
              <a:spcBef>
                <a:spcPct val="0"/>
              </a:spcBef>
              <a:buFontTx/>
              <a:buNone/>
            </a:pPr>
            <a:endParaRPr lang="es-AR" altLang="es-AR" sz="2800" b="1" dirty="0">
              <a:solidFill>
                <a:schemeClr val="bg1"/>
              </a:solidFill>
              <a:latin typeface="+mn-lt"/>
              <a:cs typeface="Arial" panose="020B0604020202020204" pitchFamily="34" charset="0"/>
            </a:endParaRPr>
          </a:p>
          <a:p>
            <a:pPr algn="ctr">
              <a:lnSpc>
                <a:spcPct val="150000"/>
              </a:lnSpc>
              <a:spcBef>
                <a:spcPct val="0"/>
              </a:spcBef>
              <a:buNone/>
            </a:pPr>
            <a:r>
              <a:rPr lang="es-AR" altLang="es-AR" b="1" dirty="0">
                <a:solidFill>
                  <a:schemeClr val="bg1"/>
                </a:solidFill>
                <a:latin typeface="+mn-lt"/>
                <a:cs typeface="Arial" panose="020B0604020202020204" pitchFamily="34" charset="0"/>
              </a:rPr>
              <a:t>Estudia </a:t>
            </a:r>
            <a:r>
              <a:rPr lang="es-AR" altLang="es-AR" b="1" dirty="0">
                <a:solidFill>
                  <a:schemeClr val="bg1"/>
                </a:solidFill>
                <a:effectLst>
                  <a:glow rad="228600">
                    <a:schemeClr val="accent4">
                      <a:satMod val="175000"/>
                      <a:alpha val="40000"/>
                    </a:schemeClr>
                  </a:glow>
                </a:effectLst>
                <a:latin typeface="+mn-lt"/>
                <a:cs typeface="Arial" panose="020B0604020202020204" pitchFamily="34" charset="0"/>
              </a:rPr>
              <a:t>cómo</a:t>
            </a:r>
            <a:r>
              <a:rPr lang="es-AR" altLang="es-AR" b="1" dirty="0">
                <a:solidFill>
                  <a:schemeClr val="bg1"/>
                </a:solidFill>
                <a:latin typeface="+mn-lt"/>
                <a:cs typeface="Arial" panose="020B0604020202020204" pitchFamily="34" charset="0"/>
              </a:rPr>
              <a:t> los procesos ecológicos, que suceden en escalas </a:t>
            </a:r>
            <a:r>
              <a:rPr lang="es-AR" altLang="es-AR" b="1" dirty="0">
                <a:solidFill>
                  <a:schemeClr val="bg1"/>
                </a:solidFill>
                <a:effectLst>
                  <a:glow rad="228600">
                    <a:schemeClr val="accent4">
                      <a:satMod val="175000"/>
                      <a:alpha val="40000"/>
                    </a:schemeClr>
                  </a:glow>
                </a:effectLst>
                <a:latin typeface="+mn-lt"/>
                <a:cs typeface="Arial" panose="020B0604020202020204" pitchFamily="34" charset="0"/>
              </a:rPr>
              <a:t>cortas </a:t>
            </a:r>
            <a:r>
              <a:rPr lang="es-AR" altLang="es-AR" b="1" dirty="0">
                <a:solidFill>
                  <a:schemeClr val="bg1"/>
                </a:solidFill>
                <a:latin typeface="+mn-lt"/>
                <a:cs typeface="Arial" panose="020B0604020202020204" pitchFamily="34" charset="0"/>
              </a:rPr>
              <a:t>de tiempo, actúan sobre la </a:t>
            </a:r>
            <a:r>
              <a:rPr lang="es-AR" altLang="es-AR" b="1" dirty="0">
                <a:solidFill>
                  <a:schemeClr val="bg1"/>
                </a:solidFill>
                <a:effectLst>
                  <a:glow rad="228600">
                    <a:schemeClr val="accent4">
                      <a:satMod val="175000"/>
                      <a:alpha val="40000"/>
                    </a:schemeClr>
                  </a:glow>
                </a:effectLst>
                <a:latin typeface="+mn-lt"/>
                <a:cs typeface="Arial" panose="020B0604020202020204" pitchFamily="34" charset="0"/>
              </a:rPr>
              <a:t>distribución</a:t>
            </a:r>
            <a:r>
              <a:rPr lang="es-AR" altLang="es-AR" b="1" dirty="0">
                <a:solidFill>
                  <a:schemeClr val="bg1"/>
                </a:solidFill>
                <a:latin typeface="+mn-lt"/>
                <a:cs typeface="Arial" panose="020B0604020202020204" pitchFamily="34" charset="0"/>
              </a:rPr>
              <a:t> de los organismos. </a:t>
            </a:r>
          </a:p>
          <a:p>
            <a:pPr>
              <a:spcBef>
                <a:spcPct val="0"/>
              </a:spcBef>
            </a:pPr>
            <a:endParaRPr lang="es-AR" altLang="es-AR" sz="2800" dirty="0">
              <a:solidFill>
                <a:schemeClr val="bg1"/>
              </a:solidFill>
              <a:latin typeface="+mn-lt"/>
              <a:cs typeface="Arial" panose="020B0604020202020204" pitchFamily="34" charset="0"/>
            </a:endParaRPr>
          </a:p>
        </p:txBody>
      </p:sp>
    </p:spTree>
    <p:extLst>
      <p:ext uri="{BB962C8B-B14F-4D97-AF65-F5344CB8AC3E}">
        <p14:creationId xmlns:p14="http://schemas.microsoft.com/office/powerpoint/2010/main" val="287863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0406FD-DCE1-43F7-707E-E9B3A545C298}"/>
              </a:ext>
            </a:extLst>
          </p:cNvPr>
          <p:cNvPicPr>
            <a:picLocks noChangeAspect="1"/>
          </p:cNvPicPr>
          <p:nvPr/>
        </p:nvPicPr>
        <p:blipFill>
          <a:blip r:embed="rId2"/>
          <a:stretch>
            <a:fillRect/>
          </a:stretch>
        </p:blipFill>
        <p:spPr>
          <a:xfrm>
            <a:off x="16214" y="-48126"/>
            <a:ext cx="12175786" cy="6867144"/>
          </a:xfrm>
          <a:prstGeom prst="rect">
            <a:avLst/>
          </a:prstGeom>
        </p:spPr>
      </p:pic>
      <p:sp>
        <p:nvSpPr>
          <p:cNvPr id="2" name="Título 1">
            <a:extLst>
              <a:ext uri="{FF2B5EF4-FFF2-40B4-BE49-F238E27FC236}">
                <a16:creationId xmlns:a16="http://schemas.microsoft.com/office/drawing/2014/main" id="{EBAFBB00-1C9F-C705-960F-4B21073EE0FD}"/>
              </a:ext>
            </a:extLst>
          </p:cNvPr>
          <p:cNvSpPr>
            <a:spLocks noGrp="1"/>
          </p:cNvSpPr>
          <p:nvPr>
            <p:ph type="title"/>
          </p:nvPr>
        </p:nvSpPr>
        <p:spPr>
          <a:xfrm>
            <a:off x="4251158" y="320843"/>
            <a:ext cx="3689684" cy="802104"/>
          </a:xfrm>
        </p:spPr>
        <p:txBody>
          <a:bodyPr>
            <a:normAutofit/>
          </a:bodyPr>
          <a:lstStyle/>
          <a:p>
            <a:r>
              <a:rPr lang="es-MX" sz="2800" b="1" dirty="0">
                <a:solidFill>
                  <a:schemeClr val="bg1"/>
                </a:solidFill>
                <a:latin typeface="+mn-lt"/>
              </a:rPr>
              <a:t>CORRIENTES MARINAS</a:t>
            </a:r>
            <a:endParaRPr lang="es-AR" sz="2800" b="1" dirty="0">
              <a:solidFill>
                <a:schemeClr val="bg1"/>
              </a:solidFill>
              <a:latin typeface="+mn-lt"/>
            </a:endParaRPr>
          </a:p>
        </p:txBody>
      </p:sp>
      <p:sp>
        <p:nvSpPr>
          <p:cNvPr id="3" name="CuadroTexto 2">
            <a:extLst>
              <a:ext uri="{FF2B5EF4-FFF2-40B4-BE49-F238E27FC236}">
                <a16:creationId xmlns:a16="http://schemas.microsoft.com/office/drawing/2014/main" id="{EC26C8BA-D66F-3999-3BAA-12AC964B4E96}"/>
              </a:ext>
            </a:extLst>
          </p:cNvPr>
          <p:cNvSpPr txBox="1"/>
          <p:nvPr/>
        </p:nvSpPr>
        <p:spPr>
          <a:xfrm>
            <a:off x="498710" y="1164134"/>
            <a:ext cx="11210794" cy="5693866"/>
          </a:xfrm>
          <a:prstGeom prst="rect">
            <a:avLst/>
          </a:prstGeom>
          <a:noFill/>
        </p:spPr>
        <p:txBody>
          <a:bodyPr wrap="square">
            <a:spAutoFit/>
          </a:bodyPr>
          <a:lstStyle/>
          <a:p>
            <a:pPr marL="457200" indent="-457200">
              <a:buFontTx/>
              <a:buChar char="-"/>
            </a:pPr>
            <a:r>
              <a:rPr lang="es-MX" sz="2800" b="1" dirty="0"/>
              <a:t>Los motores de las corrientes marinas son los </a:t>
            </a:r>
            <a:r>
              <a:rPr lang="es-MX" sz="2800" b="1" dirty="0">
                <a:solidFill>
                  <a:srgbClr val="FF0000"/>
                </a:solidFill>
              </a:rPr>
              <a:t>vientos y las diferencias de densidad del agua</a:t>
            </a:r>
            <a:r>
              <a:rPr lang="es-MX" sz="2800" b="1" dirty="0"/>
              <a:t>, que a su vez depende de la temperatura y de la salinidad del agua.</a:t>
            </a:r>
          </a:p>
          <a:p>
            <a:pPr marL="457200" indent="-457200">
              <a:buFontTx/>
              <a:buChar char="-"/>
            </a:pPr>
            <a:endParaRPr lang="es-MX" sz="2800" b="1" dirty="0"/>
          </a:p>
          <a:p>
            <a:pPr marL="457200" indent="-457200">
              <a:buFontTx/>
              <a:buChar char="-"/>
            </a:pPr>
            <a:r>
              <a:rPr lang="es-MX" sz="2800" b="1" dirty="0"/>
              <a:t>En el Hemisferio Sur y en las latitudes templadas y subtropicales del Hemisferio Norte, </a:t>
            </a:r>
            <a:r>
              <a:rPr lang="es-MX" sz="2800" b="1" dirty="0">
                <a:solidFill>
                  <a:srgbClr val="FF0000"/>
                </a:solidFill>
              </a:rPr>
              <a:t>las costas occidentales están bañadas por corrientes frías, mientras que las orientales por corrientes cálidas.</a:t>
            </a:r>
          </a:p>
          <a:p>
            <a:pPr marL="457200" indent="-457200">
              <a:buFontTx/>
              <a:buChar char="-"/>
            </a:pPr>
            <a:endParaRPr lang="es-MX" sz="2800" b="1" dirty="0"/>
          </a:p>
          <a:p>
            <a:pPr marL="457200" indent="-457200">
              <a:buFontTx/>
              <a:buChar char="-"/>
            </a:pPr>
            <a:r>
              <a:rPr lang="es-MX" sz="2800" b="1" dirty="0">
                <a:solidFill>
                  <a:schemeClr val="bg1"/>
                </a:solidFill>
              </a:rPr>
              <a:t>Mientras que en las latitudes </a:t>
            </a:r>
            <a:r>
              <a:rPr lang="es-MX" sz="2800" b="1" dirty="0" err="1">
                <a:solidFill>
                  <a:schemeClr val="bg1"/>
                </a:solidFill>
              </a:rPr>
              <a:t>altotempladas</a:t>
            </a:r>
            <a:r>
              <a:rPr lang="es-MX" sz="2800" b="1" dirty="0">
                <a:solidFill>
                  <a:schemeClr val="bg1"/>
                </a:solidFill>
              </a:rPr>
              <a:t> y boreales del Hemisferio Norte sucede lo contrario, es decir, </a:t>
            </a:r>
            <a:r>
              <a:rPr lang="es-MX" sz="2800" b="1" dirty="0">
                <a:solidFill>
                  <a:srgbClr val="FF0000"/>
                </a:solidFill>
              </a:rPr>
              <a:t>las costas occidentales están bañadas por corrientes cálidas, mientras que las orientales por corrientes frías.</a:t>
            </a:r>
          </a:p>
          <a:p>
            <a:r>
              <a:rPr lang="es-MX" sz="2800" b="1" dirty="0">
                <a:solidFill>
                  <a:schemeClr val="bg1"/>
                </a:solidFill>
              </a:rPr>
              <a:t> </a:t>
            </a:r>
          </a:p>
        </p:txBody>
      </p:sp>
    </p:spTree>
    <p:extLst>
      <p:ext uri="{BB962C8B-B14F-4D97-AF65-F5344CB8AC3E}">
        <p14:creationId xmlns:p14="http://schemas.microsoft.com/office/powerpoint/2010/main" val="19641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7E41BE7-9201-D37A-D4F6-DB0425887718}"/>
              </a:ext>
            </a:extLst>
          </p:cNvPr>
          <p:cNvPicPr>
            <a:picLocks noChangeAspect="1"/>
          </p:cNvPicPr>
          <p:nvPr/>
        </p:nvPicPr>
        <p:blipFill>
          <a:blip r:embed="rId3"/>
          <a:stretch>
            <a:fillRect/>
          </a:stretch>
        </p:blipFill>
        <p:spPr>
          <a:xfrm>
            <a:off x="1645084" y="1221596"/>
            <a:ext cx="8354082" cy="4709861"/>
          </a:xfrm>
          <a:prstGeom prst="rect">
            <a:avLst/>
          </a:prstGeom>
        </p:spPr>
      </p:pic>
      <p:sp>
        <p:nvSpPr>
          <p:cNvPr id="3" name="CuadroTexto 2">
            <a:extLst>
              <a:ext uri="{FF2B5EF4-FFF2-40B4-BE49-F238E27FC236}">
                <a16:creationId xmlns:a16="http://schemas.microsoft.com/office/drawing/2014/main" id="{BD8F805B-3DDB-4616-FB56-859605593AA0}"/>
              </a:ext>
            </a:extLst>
          </p:cNvPr>
          <p:cNvSpPr txBox="1"/>
          <p:nvPr/>
        </p:nvSpPr>
        <p:spPr>
          <a:xfrm>
            <a:off x="563671" y="0"/>
            <a:ext cx="11248373" cy="6494085"/>
          </a:xfrm>
          <a:prstGeom prst="rect">
            <a:avLst/>
          </a:prstGeom>
          <a:noFill/>
        </p:spPr>
        <p:txBody>
          <a:bodyPr wrap="square">
            <a:spAutoFit/>
          </a:bodyPr>
          <a:lstStyle/>
          <a:p>
            <a:pPr algn="ctr">
              <a:lnSpc>
                <a:spcPct val="150000"/>
              </a:lnSpc>
            </a:pPr>
            <a:r>
              <a:rPr lang="es-MX" sz="2400" b="1" dirty="0">
                <a:solidFill>
                  <a:schemeClr val="bg1"/>
                </a:solidFill>
              </a:rPr>
              <a:t>ENTONCES…. LA RADIACIÓN SOLAR SE DISTRIBUYE EN LA TIERRA EN FORMA DE ENERGÍA CALÓRICA</a:t>
            </a:r>
          </a:p>
          <a:p>
            <a:pPr algn="ctr"/>
            <a:endParaRPr lang="es-MX" sz="2800" b="1" dirty="0">
              <a:solidFill>
                <a:schemeClr val="bg1"/>
              </a:solidFill>
            </a:endParaRPr>
          </a:p>
          <a:p>
            <a:pPr algn="ctr"/>
            <a:endParaRPr lang="es-MX" sz="2800" b="1" dirty="0">
              <a:solidFill>
                <a:schemeClr val="bg1"/>
              </a:solidFill>
            </a:endParaRPr>
          </a:p>
          <a:p>
            <a:pPr algn="ctr"/>
            <a:endParaRPr lang="es-MX" sz="2800" b="1" dirty="0">
              <a:solidFill>
                <a:schemeClr val="accent5">
                  <a:lumMod val="50000"/>
                </a:schemeClr>
              </a:solidFill>
            </a:endParaRPr>
          </a:p>
          <a:p>
            <a:pPr algn="ctr"/>
            <a:endParaRPr lang="es-MX" sz="2800" b="1" dirty="0">
              <a:solidFill>
                <a:schemeClr val="accent5">
                  <a:lumMod val="50000"/>
                </a:schemeClr>
              </a:solidFill>
            </a:endParaRPr>
          </a:p>
          <a:p>
            <a:pPr algn="ctr"/>
            <a:endParaRPr lang="es-MX" sz="2800" b="1" dirty="0">
              <a:solidFill>
                <a:schemeClr val="accent5">
                  <a:lumMod val="50000"/>
                </a:schemeClr>
              </a:solidFill>
            </a:endParaRPr>
          </a:p>
          <a:p>
            <a:pPr algn="ctr"/>
            <a:endParaRPr lang="es-MX" sz="2800" b="1" dirty="0">
              <a:solidFill>
                <a:schemeClr val="accent5">
                  <a:lumMod val="50000"/>
                </a:schemeClr>
              </a:solidFill>
            </a:endParaRPr>
          </a:p>
          <a:p>
            <a:r>
              <a:rPr lang="es-MX" sz="2800" b="1" dirty="0"/>
              <a:t>                                                            </a:t>
            </a:r>
          </a:p>
          <a:p>
            <a:r>
              <a:rPr lang="es-MX" sz="2800" b="1" dirty="0">
                <a:solidFill>
                  <a:srgbClr val="002060"/>
                </a:solidFill>
              </a:rPr>
              <a:t>                                                             </a:t>
            </a:r>
            <a:r>
              <a:rPr lang="es-MX" sz="2000" b="1" dirty="0">
                <a:solidFill>
                  <a:srgbClr val="002060"/>
                </a:solidFill>
              </a:rPr>
              <a:t>Y LA TEMPERATURA?</a:t>
            </a:r>
          </a:p>
          <a:p>
            <a:endParaRPr lang="es-MX" sz="2000" b="1" dirty="0">
              <a:solidFill>
                <a:srgbClr val="002060"/>
              </a:solidFill>
            </a:endParaRPr>
          </a:p>
          <a:p>
            <a:endParaRPr lang="es-MX" sz="2000" b="1" dirty="0">
              <a:solidFill>
                <a:srgbClr val="002060"/>
              </a:solidFill>
            </a:endParaRPr>
          </a:p>
          <a:p>
            <a:endParaRPr lang="es-MX" sz="2000" b="1" dirty="0">
              <a:solidFill>
                <a:srgbClr val="002060"/>
              </a:solidFill>
            </a:endParaRPr>
          </a:p>
          <a:p>
            <a:endParaRPr lang="es-MX" sz="2000" b="1" dirty="0">
              <a:solidFill>
                <a:srgbClr val="002060"/>
              </a:solidFill>
            </a:endParaRPr>
          </a:p>
          <a:p>
            <a:endParaRPr lang="es-MX" sz="2000" b="1" dirty="0">
              <a:solidFill>
                <a:srgbClr val="002060"/>
              </a:solidFill>
            </a:endParaRPr>
          </a:p>
          <a:p>
            <a:pPr algn="ctr"/>
            <a:r>
              <a:rPr lang="es-MX" sz="2000" b="1" dirty="0">
                <a:solidFill>
                  <a:schemeClr val="bg1"/>
                </a:solidFill>
              </a:rPr>
              <a:t>LA TEMPERATURA ES UNA MAGNITUD FÍSICA QUE EXPRESA LA CANTIDAD DE CALOR DE UN CUERPO</a:t>
            </a:r>
            <a:endParaRPr lang="es-MX" sz="2000" b="1" dirty="0">
              <a:solidFill>
                <a:srgbClr val="002060"/>
              </a:solidFill>
            </a:endParaRPr>
          </a:p>
        </p:txBody>
      </p:sp>
    </p:spTree>
    <p:extLst>
      <p:ext uri="{BB962C8B-B14F-4D97-AF65-F5344CB8AC3E}">
        <p14:creationId xmlns:p14="http://schemas.microsoft.com/office/powerpoint/2010/main" val="7823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p:cTn id="1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p:cTn id="23"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anim calcmode="lin" valueType="num">
                                      <p:cBhvr>
                                        <p:cTn id="31"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49D69A-002F-92D0-8926-5D35C7E00F5A}"/>
              </a:ext>
            </a:extLst>
          </p:cNvPr>
          <p:cNvPicPr>
            <a:picLocks noChangeAspect="1"/>
          </p:cNvPicPr>
          <p:nvPr/>
        </p:nvPicPr>
        <p:blipFill rotWithShape="1">
          <a:blip r:embed="rId2"/>
          <a:srcRect b="20000"/>
          <a:stretch/>
        </p:blipFill>
        <p:spPr>
          <a:xfrm>
            <a:off x="0" y="0"/>
            <a:ext cx="12192000" cy="6858000"/>
          </a:xfrm>
          <a:prstGeom prst="rect">
            <a:avLst/>
          </a:prstGeom>
        </p:spPr>
      </p:pic>
      <p:sp>
        <p:nvSpPr>
          <p:cNvPr id="2" name="Título 1"/>
          <p:cNvSpPr>
            <a:spLocks noGrp="1"/>
          </p:cNvSpPr>
          <p:nvPr>
            <p:ph type="title"/>
          </p:nvPr>
        </p:nvSpPr>
        <p:spPr>
          <a:xfrm>
            <a:off x="1243047" y="228044"/>
            <a:ext cx="10151696" cy="469787"/>
          </a:xfrm>
          <a:solidFill>
            <a:srgbClr val="00B0F0"/>
          </a:solidFill>
        </p:spPr>
        <p:txBody>
          <a:bodyPr>
            <a:noAutofit/>
          </a:bodyPr>
          <a:lstStyle/>
          <a:p>
            <a:pPr algn="ctr"/>
            <a:r>
              <a:rPr lang="es-AR" sz="2400" b="1" dirty="0">
                <a:solidFill>
                  <a:schemeClr val="bg1"/>
                </a:solidFill>
                <a:latin typeface="+mn-lt"/>
              </a:rPr>
              <a:t>EL AGUA EN LA BIOSFERA</a:t>
            </a:r>
          </a:p>
        </p:txBody>
      </p:sp>
      <p:pic>
        <p:nvPicPr>
          <p:cNvPr id="3" name="Imagen 2"/>
          <p:cNvPicPr>
            <a:picLocks noChangeAspect="1"/>
          </p:cNvPicPr>
          <p:nvPr/>
        </p:nvPicPr>
        <p:blipFill rotWithShape="1">
          <a:blip r:embed="rId3"/>
          <a:srcRect l="50657" t="77320" b="1687"/>
          <a:stretch/>
        </p:blipFill>
        <p:spPr>
          <a:xfrm>
            <a:off x="5330707" y="2618278"/>
            <a:ext cx="6740129" cy="4011678"/>
          </a:xfrm>
          <a:prstGeom prst="rect">
            <a:avLst/>
          </a:prstGeom>
        </p:spPr>
      </p:pic>
      <p:sp>
        <p:nvSpPr>
          <p:cNvPr id="6" name="Elipse 5">
            <a:extLst>
              <a:ext uri="{FF2B5EF4-FFF2-40B4-BE49-F238E27FC236}">
                <a16:creationId xmlns:a16="http://schemas.microsoft.com/office/drawing/2014/main" id="{8EE6400A-2E42-D6A2-E0EE-FFBBA214330A}"/>
              </a:ext>
            </a:extLst>
          </p:cNvPr>
          <p:cNvSpPr/>
          <p:nvPr/>
        </p:nvSpPr>
        <p:spPr>
          <a:xfrm>
            <a:off x="11117179" y="3737811"/>
            <a:ext cx="655716" cy="288757"/>
          </a:xfrm>
          <a:prstGeom prst="ellipse">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40527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9086" y="372979"/>
            <a:ext cx="10504714" cy="653143"/>
          </a:xfrm>
          <a:solidFill>
            <a:srgbClr val="00B0F0"/>
          </a:solidFill>
        </p:spPr>
        <p:txBody>
          <a:bodyPr>
            <a:normAutofit/>
          </a:bodyPr>
          <a:lstStyle/>
          <a:p>
            <a:pPr algn="ctr"/>
            <a:r>
              <a:rPr lang="es-AR" sz="2400" b="1" dirty="0">
                <a:solidFill>
                  <a:schemeClr val="bg1"/>
                </a:solidFill>
                <a:latin typeface="+mn-lt"/>
              </a:rPr>
              <a:t>CICLO DEL AGUA EN LA BIOSFERA</a:t>
            </a:r>
          </a:p>
        </p:txBody>
      </p:sp>
      <p:pic>
        <p:nvPicPr>
          <p:cNvPr id="3" name="Imagen 2"/>
          <p:cNvPicPr>
            <a:picLocks noChangeAspect="1"/>
          </p:cNvPicPr>
          <p:nvPr/>
        </p:nvPicPr>
        <p:blipFill rotWithShape="1">
          <a:blip r:embed="rId2"/>
          <a:srcRect l="4440" t="2835" r="3779" b="62880"/>
          <a:stretch/>
        </p:blipFill>
        <p:spPr>
          <a:xfrm>
            <a:off x="849085" y="1171074"/>
            <a:ext cx="10504713" cy="5489558"/>
          </a:xfrm>
          <a:prstGeom prst="rect">
            <a:avLst/>
          </a:prstGeom>
        </p:spPr>
      </p:pic>
    </p:spTree>
    <p:extLst>
      <p:ext uri="{BB962C8B-B14F-4D97-AF65-F5344CB8AC3E}">
        <p14:creationId xmlns:p14="http://schemas.microsoft.com/office/powerpoint/2010/main" val="167900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06286" y="118598"/>
            <a:ext cx="10047514" cy="391885"/>
          </a:xfrm>
          <a:solidFill>
            <a:srgbClr val="00B0F0"/>
          </a:solidFill>
        </p:spPr>
        <p:txBody>
          <a:bodyPr>
            <a:normAutofit/>
          </a:bodyPr>
          <a:lstStyle/>
          <a:p>
            <a:pPr algn="ctr"/>
            <a:r>
              <a:rPr lang="es-AR" sz="2000" b="1" dirty="0">
                <a:solidFill>
                  <a:schemeClr val="bg1"/>
                </a:solidFill>
                <a:latin typeface="+mn-lt"/>
              </a:rPr>
              <a:t>DSITRIBUCIÓN GENRAL DE LAS PRECIPITACIONES EN LA TIERRA</a:t>
            </a:r>
          </a:p>
        </p:txBody>
      </p:sp>
      <p:pic>
        <p:nvPicPr>
          <p:cNvPr id="3" name="Imagen 2"/>
          <p:cNvPicPr>
            <a:picLocks noChangeAspect="1"/>
          </p:cNvPicPr>
          <p:nvPr/>
        </p:nvPicPr>
        <p:blipFill rotWithShape="1">
          <a:blip r:embed="rId2"/>
          <a:srcRect l="1375" t="3298" r="1749" b="56240"/>
          <a:stretch/>
        </p:blipFill>
        <p:spPr>
          <a:xfrm>
            <a:off x="1886952" y="969643"/>
            <a:ext cx="8418095" cy="4918713"/>
          </a:xfrm>
          <a:prstGeom prst="rect">
            <a:avLst/>
          </a:prstGeom>
        </p:spPr>
      </p:pic>
    </p:spTree>
    <p:extLst>
      <p:ext uri="{BB962C8B-B14F-4D97-AF65-F5344CB8AC3E}">
        <p14:creationId xmlns:p14="http://schemas.microsoft.com/office/powerpoint/2010/main" val="34256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6B5EAD0-9076-48CE-A382-BE42876865A7}"/>
              </a:ext>
            </a:extLst>
          </p:cNvPr>
          <p:cNvPicPr>
            <a:picLocks noChangeAspect="1"/>
          </p:cNvPicPr>
          <p:nvPr/>
        </p:nvPicPr>
        <p:blipFill rotWithShape="1">
          <a:blip r:embed="rId2"/>
          <a:srcRect r="-319" b="1375"/>
          <a:stretch/>
        </p:blipFill>
        <p:spPr>
          <a:xfrm>
            <a:off x="1300162" y="1043182"/>
            <a:ext cx="9591676" cy="5305936"/>
          </a:xfrm>
          <a:prstGeom prst="rect">
            <a:avLst/>
          </a:prstGeom>
        </p:spPr>
      </p:pic>
      <p:sp>
        <p:nvSpPr>
          <p:cNvPr id="6" name="CuadroTexto 5">
            <a:extLst>
              <a:ext uri="{FF2B5EF4-FFF2-40B4-BE49-F238E27FC236}">
                <a16:creationId xmlns:a16="http://schemas.microsoft.com/office/drawing/2014/main" id="{467353A6-3404-1FC2-1F60-322432E0C78C}"/>
              </a:ext>
            </a:extLst>
          </p:cNvPr>
          <p:cNvSpPr txBox="1"/>
          <p:nvPr/>
        </p:nvSpPr>
        <p:spPr>
          <a:xfrm>
            <a:off x="8794500" y="6314105"/>
            <a:ext cx="2643521" cy="276999"/>
          </a:xfrm>
          <a:prstGeom prst="rect">
            <a:avLst/>
          </a:prstGeom>
          <a:noFill/>
        </p:spPr>
        <p:txBody>
          <a:bodyPr wrap="square">
            <a:spAutoFit/>
          </a:bodyPr>
          <a:lstStyle/>
          <a:p>
            <a:r>
              <a:rPr lang="es-AR" sz="1200" dirty="0"/>
              <a:t>https://noticiasdelaciencia.com/</a:t>
            </a:r>
          </a:p>
        </p:txBody>
      </p:sp>
      <p:sp>
        <p:nvSpPr>
          <p:cNvPr id="7" name="Título 1">
            <a:extLst>
              <a:ext uri="{FF2B5EF4-FFF2-40B4-BE49-F238E27FC236}">
                <a16:creationId xmlns:a16="http://schemas.microsoft.com/office/drawing/2014/main" id="{2CE47A27-007B-2BFA-94F1-629146EE3079}"/>
              </a:ext>
            </a:extLst>
          </p:cNvPr>
          <p:cNvSpPr txBox="1">
            <a:spLocks/>
          </p:cNvSpPr>
          <p:nvPr/>
        </p:nvSpPr>
        <p:spPr>
          <a:xfrm>
            <a:off x="2758490" y="171998"/>
            <a:ext cx="8133348" cy="6737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400" b="1" dirty="0">
                <a:solidFill>
                  <a:schemeClr val="bg1"/>
                </a:solidFill>
                <a:latin typeface="+mn-lt"/>
              </a:rPr>
              <a:t>MAPA  MUNDIAL DE PRECIPITACIONES Y NIEVE</a:t>
            </a:r>
            <a:endParaRPr lang="es-AR" sz="2400" b="1" dirty="0">
              <a:solidFill>
                <a:schemeClr val="bg1"/>
              </a:solidFill>
              <a:latin typeface="+mn-lt"/>
            </a:endParaRPr>
          </a:p>
        </p:txBody>
      </p:sp>
    </p:spTree>
    <p:extLst>
      <p:ext uri="{BB962C8B-B14F-4D97-AF65-F5344CB8AC3E}">
        <p14:creationId xmlns:p14="http://schemas.microsoft.com/office/powerpoint/2010/main" val="384970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5F383B-E5C4-9971-56D3-6C6BC53CE675}"/>
              </a:ext>
            </a:extLst>
          </p:cNvPr>
          <p:cNvSpPr>
            <a:spLocks noGrp="1"/>
          </p:cNvSpPr>
          <p:nvPr>
            <p:ph type="title"/>
          </p:nvPr>
        </p:nvSpPr>
        <p:spPr>
          <a:xfrm>
            <a:off x="1961481" y="120316"/>
            <a:ext cx="8133348" cy="673768"/>
          </a:xfrm>
        </p:spPr>
        <p:txBody>
          <a:bodyPr>
            <a:normAutofit/>
          </a:bodyPr>
          <a:lstStyle/>
          <a:p>
            <a:r>
              <a:rPr lang="es-MX" sz="2400" b="1" dirty="0">
                <a:solidFill>
                  <a:schemeClr val="bg1"/>
                </a:solidFill>
                <a:latin typeface="+mn-lt"/>
              </a:rPr>
              <a:t>ZONAS EXTREMADAMENTE HÚMEDAS Y ÁRIDAS DE LA TIERRA</a:t>
            </a:r>
            <a:endParaRPr lang="es-AR" sz="2400" b="1" dirty="0">
              <a:solidFill>
                <a:schemeClr val="bg1"/>
              </a:solidFill>
              <a:latin typeface="+mn-lt"/>
            </a:endParaRPr>
          </a:p>
        </p:txBody>
      </p:sp>
      <p:pic>
        <p:nvPicPr>
          <p:cNvPr id="4" name="Imagen 3">
            <a:extLst>
              <a:ext uri="{FF2B5EF4-FFF2-40B4-BE49-F238E27FC236}">
                <a16:creationId xmlns:a16="http://schemas.microsoft.com/office/drawing/2014/main" id="{C525F02D-BA7B-F3D2-3C77-0806BF3EDDF2}"/>
              </a:ext>
            </a:extLst>
          </p:cNvPr>
          <p:cNvPicPr>
            <a:picLocks noChangeAspect="1"/>
          </p:cNvPicPr>
          <p:nvPr/>
        </p:nvPicPr>
        <p:blipFill rotWithShape="1">
          <a:blip r:embed="rId2"/>
          <a:srcRect l="23947" t="27123" r="29079" b="13901"/>
          <a:stretch/>
        </p:blipFill>
        <p:spPr>
          <a:xfrm>
            <a:off x="2113213" y="954505"/>
            <a:ext cx="7965574" cy="5622758"/>
          </a:xfrm>
          <a:prstGeom prst="rect">
            <a:avLst/>
          </a:prstGeom>
        </p:spPr>
      </p:pic>
    </p:spTree>
    <p:extLst>
      <p:ext uri="{BB962C8B-B14F-4D97-AF65-F5344CB8AC3E}">
        <p14:creationId xmlns:p14="http://schemas.microsoft.com/office/powerpoint/2010/main" val="423074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6A8DD40-90C5-AA3B-6263-5F33A01F26C3}"/>
              </a:ext>
            </a:extLst>
          </p:cNvPr>
          <p:cNvPicPr>
            <a:picLocks noChangeAspect="1"/>
          </p:cNvPicPr>
          <p:nvPr/>
        </p:nvPicPr>
        <p:blipFill rotWithShape="1">
          <a:blip r:embed="rId2"/>
          <a:srcRect b="15794"/>
          <a:stretch/>
        </p:blipFill>
        <p:spPr>
          <a:xfrm>
            <a:off x="1" y="0"/>
            <a:ext cx="12191999" cy="6858000"/>
          </a:xfrm>
          <a:prstGeom prst="rect">
            <a:avLst/>
          </a:prstGeom>
        </p:spPr>
      </p:pic>
      <p:sp>
        <p:nvSpPr>
          <p:cNvPr id="3" name="CuadroTexto 2">
            <a:extLst>
              <a:ext uri="{FF2B5EF4-FFF2-40B4-BE49-F238E27FC236}">
                <a16:creationId xmlns:a16="http://schemas.microsoft.com/office/drawing/2014/main" id="{4B5D9406-8383-28C9-9D6C-B219646FB572}"/>
              </a:ext>
            </a:extLst>
          </p:cNvPr>
          <p:cNvSpPr txBox="1"/>
          <p:nvPr/>
        </p:nvSpPr>
        <p:spPr>
          <a:xfrm>
            <a:off x="597567" y="2163827"/>
            <a:ext cx="10515600" cy="4524315"/>
          </a:xfrm>
          <a:prstGeom prst="rect">
            <a:avLst/>
          </a:prstGeom>
          <a:noFill/>
        </p:spPr>
        <p:txBody>
          <a:bodyPr wrap="square">
            <a:spAutoFit/>
          </a:bodyPr>
          <a:lstStyle/>
          <a:p>
            <a:pPr algn="ctr"/>
            <a:r>
              <a:rPr lang="es-MX" sz="2400" b="1" dirty="0">
                <a:solidFill>
                  <a:schemeClr val="bg1"/>
                </a:solidFill>
              </a:rPr>
              <a:t> </a:t>
            </a:r>
          </a:p>
          <a:p>
            <a:pPr algn="ctr"/>
            <a:endParaRPr lang="es-MX" sz="2400" b="1" dirty="0">
              <a:solidFill>
                <a:schemeClr val="bg1"/>
              </a:solidFill>
            </a:endParaRPr>
          </a:p>
          <a:p>
            <a:pPr algn="ctr"/>
            <a:r>
              <a:rPr lang="es-MX" sz="2400" b="1" dirty="0">
                <a:solidFill>
                  <a:schemeClr val="bg1"/>
                </a:solidFill>
              </a:rPr>
              <a:t>EN LAS LATITUDES SUBTROPICALES DE LA TIERRA, </a:t>
            </a:r>
          </a:p>
          <a:p>
            <a:pPr algn="ctr"/>
            <a:r>
              <a:rPr lang="es-MX" sz="2400" b="1" dirty="0">
                <a:solidFill>
                  <a:schemeClr val="bg1"/>
                </a:solidFill>
              </a:rPr>
              <a:t>EL EFECTO DE LAS </a:t>
            </a:r>
            <a:r>
              <a:rPr lang="es-MX" sz="2400" b="1" dirty="0">
                <a:solidFill>
                  <a:srgbClr val="00B0F0"/>
                </a:solidFill>
              </a:rPr>
              <a:t>CORRIENTES MARINAS FRÍAS + ANTICICLÓN </a:t>
            </a:r>
          </a:p>
          <a:p>
            <a:pPr marL="457200" indent="-457200">
              <a:buFontTx/>
              <a:buChar char="-"/>
            </a:pPr>
            <a:endParaRPr lang="es-MX" sz="2400" b="1" dirty="0">
              <a:solidFill>
                <a:schemeClr val="bg1"/>
              </a:solidFill>
            </a:endParaRPr>
          </a:p>
          <a:p>
            <a:pPr marL="457200" indent="-457200">
              <a:buFontTx/>
              <a:buChar char="-"/>
            </a:pPr>
            <a:endParaRPr lang="es-MX" sz="2400" b="1" dirty="0">
              <a:solidFill>
                <a:schemeClr val="bg1"/>
              </a:solidFill>
            </a:endParaRPr>
          </a:p>
          <a:p>
            <a:pPr algn="ctr"/>
            <a:endParaRPr lang="es-MX" sz="2400" b="1" dirty="0">
              <a:solidFill>
                <a:schemeClr val="bg1"/>
              </a:solidFill>
            </a:endParaRPr>
          </a:p>
          <a:p>
            <a:pPr algn="ctr"/>
            <a:r>
              <a:rPr lang="es-MX" sz="2400" b="1" dirty="0">
                <a:solidFill>
                  <a:schemeClr val="bg1"/>
                </a:solidFill>
              </a:rPr>
              <a:t>ORIGINA</a:t>
            </a:r>
          </a:p>
          <a:p>
            <a:pPr algn="ctr"/>
            <a:endParaRPr lang="es-MX" sz="2400" b="1" dirty="0">
              <a:solidFill>
                <a:schemeClr val="bg1"/>
              </a:solidFill>
            </a:endParaRPr>
          </a:p>
          <a:p>
            <a:pPr algn="ctr"/>
            <a:r>
              <a:rPr lang="es-MX" sz="2400" b="1" dirty="0">
                <a:solidFill>
                  <a:schemeClr val="bg1"/>
                </a:solidFill>
              </a:rPr>
              <a:t>DESIERTOS EN LAS COSTAS OCCIDENTALES DE LOS CONTINENTES : </a:t>
            </a:r>
          </a:p>
          <a:p>
            <a:pPr algn="ctr"/>
            <a:r>
              <a:rPr lang="es-MX" sz="2400" b="1" dirty="0">
                <a:solidFill>
                  <a:schemeClr val="bg1"/>
                </a:solidFill>
              </a:rPr>
              <a:t>Desiertos de Baja California, Atacama, Namibia, Kalahari,  Australiano Central y Occidental, Sahara y del SO asiático.</a:t>
            </a:r>
          </a:p>
        </p:txBody>
      </p:sp>
      <p:sp>
        <p:nvSpPr>
          <p:cNvPr id="4" name="Flecha: a la derecha 3">
            <a:extLst>
              <a:ext uri="{FF2B5EF4-FFF2-40B4-BE49-F238E27FC236}">
                <a16:creationId xmlns:a16="http://schemas.microsoft.com/office/drawing/2014/main" id="{FCF5CA5D-6A46-B10D-74E4-5DE580E4DB80}"/>
              </a:ext>
            </a:extLst>
          </p:cNvPr>
          <p:cNvSpPr/>
          <p:nvPr/>
        </p:nvSpPr>
        <p:spPr>
          <a:xfrm rot="5400000">
            <a:off x="5497615" y="4069873"/>
            <a:ext cx="715505" cy="481262"/>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solidFill>
                <a:srgbClr val="FFC000"/>
              </a:solidFill>
            </a:endParaRPr>
          </a:p>
        </p:txBody>
      </p:sp>
      <p:sp>
        <p:nvSpPr>
          <p:cNvPr id="7" name="CuadroTexto 6">
            <a:extLst>
              <a:ext uri="{FF2B5EF4-FFF2-40B4-BE49-F238E27FC236}">
                <a16:creationId xmlns:a16="http://schemas.microsoft.com/office/drawing/2014/main" id="{508D8227-350D-B772-A0FE-2C109918C5FC}"/>
              </a:ext>
            </a:extLst>
          </p:cNvPr>
          <p:cNvSpPr txBox="1"/>
          <p:nvPr/>
        </p:nvSpPr>
        <p:spPr>
          <a:xfrm>
            <a:off x="1820779" y="0"/>
            <a:ext cx="8799093" cy="523220"/>
          </a:xfrm>
          <a:prstGeom prst="rect">
            <a:avLst/>
          </a:prstGeom>
          <a:noFill/>
        </p:spPr>
        <p:txBody>
          <a:bodyPr wrap="square">
            <a:spAutoFit/>
          </a:bodyPr>
          <a:lstStyle/>
          <a:p>
            <a:r>
              <a:rPr lang="es-MX" sz="2800" b="1" dirty="0">
                <a:solidFill>
                  <a:schemeClr val="bg1"/>
                </a:solidFill>
              </a:rPr>
              <a:t>ÁREAS DEFICITARIAS PLUVIOMÉTRICAS DE LA TIERRA</a:t>
            </a:r>
            <a:endParaRPr lang="es-AR" sz="2800" dirty="0"/>
          </a:p>
        </p:txBody>
      </p:sp>
    </p:spTree>
    <p:extLst>
      <p:ext uri="{BB962C8B-B14F-4D97-AF65-F5344CB8AC3E}">
        <p14:creationId xmlns:p14="http://schemas.microsoft.com/office/powerpoint/2010/main" val="418158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2F16D296-5239-430A-4379-3C3534CD7720}"/>
              </a:ext>
            </a:extLst>
          </p:cNvPr>
          <p:cNvPicPr>
            <a:picLocks noChangeAspect="1"/>
          </p:cNvPicPr>
          <p:nvPr/>
        </p:nvPicPr>
        <p:blipFill rotWithShape="1">
          <a:blip r:embed="rId2"/>
          <a:srcRect t="-1" r="11111" b="-1"/>
          <a:stretch/>
        </p:blipFill>
        <p:spPr>
          <a:xfrm>
            <a:off x="0" y="0"/>
            <a:ext cx="12192000" cy="6858000"/>
          </a:xfrm>
          <a:prstGeom prst="rect">
            <a:avLst/>
          </a:prstGeom>
        </p:spPr>
      </p:pic>
      <p:pic>
        <p:nvPicPr>
          <p:cNvPr id="16" name="Imagen 15">
            <a:extLst>
              <a:ext uri="{FF2B5EF4-FFF2-40B4-BE49-F238E27FC236}">
                <a16:creationId xmlns:a16="http://schemas.microsoft.com/office/drawing/2014/main" id="{82798528-F80C-5E22-0674-ED7A04922814}"/>
              </a:ext>
            </a:extLst>
          </p:cNvPr>
          <p:cNvPicPr>
            <a:picLocks noChangeAspect="1"/>
          </p:cNvPicPr>
          <p:nvPr/>
        </p:nvPicPr>
        <p:blipFill>
          <a:blip r:embed="rId3"/>
          <a:stretch>
            <a:fillRect/>
          </a:stretch>
        </p:blipFill>
        <p:spPr>
          <a:xfrm>
            <a:off x="1945959" y="2300494"/>
            <a:ext cx="8300081" cy="3638202"/>
          </a:xfrm>
          <a:prstGeom prst="rect">
            <a:avLst/>
          </a:prstGeom>
        </p:spPr>
      </p:pic>
      <p:sp>
        <p:nvSpPr>
          <p:cNvPr id="18" name="CuadroTexto 17">
            <a:extLst>
              <a:ext uri="{FF2B5EF4-FFF2-40B4-BE49-F238E27FC236}">
                <a16:creationId xmlns:a16="http://schemas.microsoft.com/office/drawing/2014/main" id="{FAC69D03-4B07-3CB6-A3E5-618EC34A2982}"/>
              </a:ext>
            </a:extLst>
          </p:cNvPr>
          <p:cNvSpPr txBox="1"/>
          <p:nvPr/>
        </p:nvSpPr>
        <p:spPr>
          <a:xfrm>
            <a:off x="9567408" y="6527861"/>
            <a:ext cx="1796715" cy="276999"/>
          </a:xfrm>
          <a:prstGeom prst="rect">
            <a:avLst/>
          </a:prstGeom>
          <a:noFill/>
        </p:spPr>
        <p:txBody>
          <a:bodyPr wrap="square">
            <a:spAutoFit/>
          </a:bodyPr>
          <a:lstStyle/>
          <a:p>
            <a:r>
              <a:rPr lang="es-AR" sz="1200" dirty="0"/>
              <a:t>https://ocw.unican.es/</a:t>
            </a:r>
          </a:p>
        </p:txBody>
      </p:sp>
      <p:sp>
        <p:nvSpPr>
          <p:cNvPr id="20" name="CuadroTexto 19">
            <a:extLst>
              <a:ext uri="{FF2B5EF4-FFF2-40B4-BE49-F238E27FC236}">
                <a16:creationId xmlns:a16="http://schemas.microsoft.com/office/drawing/2014/main" id="{FE1E95F0-FFA7-BBC7-F3E2-61E02E1464C4}"/>
              </a:ext>
            </a:extLst>
          </p:cNvPr>
          <p:cNvSpPr txBox="1"/>
          <p:nvPr/>
        </p:nvSpPr>
        <p:spPr>
          <a:xfrm>
            <a:off x="2787865" y="68529"/>
            <a:ext cx="6616270" cy="523220"/>
          </a:xfrm>
          <a:prstGeom prst="rect">
            <a:avLst/>
          </a:prstGeom>
          <a:noFill/>
        </p:spPr>
        <p:txBody>
          <a:bodyPr wrap="square">
            <a:spAutoFit/>
          </a:bodyPr>
          <a:lstStyle/>
          <a:p>
            <a:r>
              <a:rPr lang="es-MX" sz="2800" b="1" dirty="0">
                <a:solidFill>
                  <a:schemeClr val="accent4">
                    <a:lumMod val="50000"/>
                  </a:schemeClr>
                </a:solidFill>
              </a:rPr>
              <a:t>LOS PRINCIPALES DESIERTOS DE LA TIERRA</a:t>
            </a:r>
            <a:endParaRPr lang="es-AR" sz="2800" b="1" dirty="0">
              <a:solidFill>
                <a:schemeClr val="accent4">
                  <a:lumMod val="50000"/>
                </a:schemeClr>
              </a:solidFill>
            </a:endParaRPr>
          </a:p>
        </p:txBody>
      </p:sp>
    </p:spTree>
    <p:extLst>
      <p:ext uri="{BB962C8B-B14F-4D97-AF65-F5344CB8AC3E}">
        <p14:creationId xmlns:p14="http://schemas.microsoft.com/office/powerpoint/2010/main" val="87892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85370"/>
          </a:xfrm>
          <a:solidFill>
            <a:srgbClr val="00B0F0"/>
          </a:solidFill>
        </p:spPr>
        <p:txBody>
          <a:bodyPr>
            <a:normAutofit/>
          </a:bodyPr>
          <a:lstStyle/>
          <a:p>
            <a:pPr algn="ctr"/>
            <a:r>
              <a:rPr lang="es-AR" sz="2400" b="1" dirty="0">
                <a:solidFill>
                  <a:schemeClr val="bg1"/>
                </a:solidFill>
                <a:latin typeface="+mn-lt"/>
              </a:rPr>
              <a:t>GRADIENTES LATITUDINALES DE NIEVES PERPETUAS EN LA TIERRA</a:t>
            </a:r>
          </a:p>
        </p:txBody>
      </p:sp>
      <p:pic>
        <p:nvPicPr>
          <p:cNvPr id="3" name="Imagen 2"/>
          <p:cNvPicPr>
            <a:picLocks noChangeAspect="1"/>
          </p:cNvPicPr>
          <p:nvPr/>
        </p:nvPicPr>
        <p:blipFill rotWithShape="1">
          <a:blip r:embed="rId2"/>
          <a:srcRect l="30633" t="52892" b="20408"/>
          <a:stretch/>
        </p:blipFill>
        <p:spPr>
          <a:xfrm>
            <a:off x="1090810" y="1167063"/>
            <a:ext cx="10010380" cy="5390147"/>
          </a:xfrm>
          <a:prstGeom prst="rect">
            <a:avLst/>
          </a:prstGeom>
        </p:spPr>
      </p:pic>
    </p:spTree>
    <p:extLst>
      <p:ext uri="{BB962C8B-B14F-4D97-AF65-F5344CB8AC3E}">
        <p14:creationId xmlns:p14="http://schemas.microsoft.com/office/powerpoint/2010/main" val="4164416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176: 1.1 La Biogeografía. Concepto y consideraciones previas"/>
          <p:cNvPicPr>
            <a:picLocks noChangeAspect="1" noChangeArrowheads="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Cement/>
                    </a14:imgEffect>
                    <a14:imgEffect>
                      <a14:saturation sat="33000"/>
                    </a14:imgEffect>
                  </a14:imgLayer>
                </a14:imgProps>
              </a:ext>
              <a:ext uri="{28A0092B-C50C-407E-A947-70E740481C1C}">
                <a14:useLocalDpi xmlns:a14="http://schemas.microsoft.com/office/drawing/2010/main" val="0"/>
              </a:ext>
            </a:extLst>
          </a:blip>
          <a:srcRect l="934" r="3067"/>
          <a:stretch/>
        </p:blipFill>
        <p:spPr bwMode="auto">
          <a:xfrm>
            <a:off x="114300" y="704850"/>
            <a:ext cx="11925300"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txBox="1">
            <a:spLocks/>
          </p:cNvSpPr>
          <p:nvPr/>
        </p:nvSpPr>
        <p:spPr>
          <a:xfrm>
            <a:off x="1085850" y="133350"/>
            <a:ext cx="9505950" cy="6305550"/>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altLang="es-AR" sz="2800" b="1" dirty="0">
                <a:latin typeface="+mn-lt"/>
                <a:cs typeface="Arial" panose="020B0604020202020204" pitchFamily="34" charset="0"/>
              </a:rPr>
              <a:t>                                           </a:t>
            </a:r>
            <a:r>
              <a:rPr lang="es-AR" altLang="es-AR" sz="2800" b="1" dirty="0">
                <a:solidFill>
                  <a:schemeClr val="bg1"/>
                </a:solidFill>
                <a:latin typeface="+mn-lt"/>
                <a:cs typeface="Arial" panose="020B0604020202020204" pitchFamily="34" charset="0"/>
              </a:rPr>
              <a:t>GRADIENTE LATITUDINAL </a:t>
            </a:r>
            <a:br>
              <a:rPr lang="es-AR" altLang="es-AR" sz="2800" b="1" dirty="0">
                <a:latin typeface="+mn-lt"/>
                <a:cs typeface="Arial" panose="020B0604020202020204" pitchFamily="34" charset="0"/>
              </a:rPr>
            </a:br>
            <a:br>
              <a:rPr lang="es-AR" altLang="es-AR" sz="2800" b="1" dirty="0">
                <a:latin typeface="+mn-lt"/>
                <a:cs typeface="Arial" panose="020B0604020202020204" pitchFamily="34" charset="0"/>
              </a:rPr>
            </a:br>
            <a:r>
              <a:rPr lang="es-AR" altLang="es-AR" sz="2800" b="1" dirty="0">
                <a:latin typeface="+mn-lt"/>
                <a:cs typeface="Arial" panose="020B0604020202020204" pitchFamily="34" charset="0"/>
              </a:rPr>
              <a:t> * La diversidad </a:t>
            </a:r>
            <a:r>
              <a:rPr lang="es-AR" altLang="es-AR" sz="2800" b="1" dirty="0">
                <a:effectLst>
                  <a:glow rad="228600">
                    <a:schemeClr val="accent1">
                      <a:satMod val="175000"/>
                      <a:alpha val="40000"/>
                    </a:schemeClr>
                  </a:glow>
                </a:effectLst>
                <a:latin typeface="+mn-lt"/>
                <a:cs typeface="Arial" panose="020B0604020202020204" pitchFamily="34" charset="0"/>
              </a:rPr>
              <a:t>aumenta</a:t>
            </a:r>
            <a:r>
              <a:rPr lang="es-AR" altLang="es-AR" sz="2800" b="1" dirty="0">
                <a:latin typeface="+mn-lt"/>
                <a:cs typeface="Arial" panose="020B0604020202020204" pitchFamily="34" charset="0"/>
              </a:rPr>
              <a:t> de manera general </a:t>
            </a:r>
            <a:r>
              <a:rPr lang="es-AR" altLang="es-AR" sz="2800" b="1" dirty="0">
                <a:effectLst>
                  <a:glow rad="228600">
                    <a:schemeClr val="accent1">
                      <a:satMod val="175000"/>
                      <a:alpha val="40000"/>
                    </a:schemeClr>
                  </a:glow>
                </a:effectLst>
                <a:latin typeface="+mn-lt"/>
                <a:cs typeface="Arial" panose="020B0604020202020204" pitchFamily="34" charset="0"/>
              </a:rPr>
              <a:t>desde los polos al Ecuador</a:t>
            </a:r>
            <a:r>
              <a:rPr lang="es-AR" altLang="es-AR" sz="2800" b="1" dirty="0">
                <a:latin typeface="+mn-lt"/>
                <a:cs typeface="Arial" panose="020B0604020202020204" pitchFamily="34" charset="0"/>
              </a:rPr>
              <a:t>.</a:t>
            </a:r>
            <a:br>
              <a:rPr lang="es-AR" altLang="es-AR" sz="2800" b="1" dirty="0">
                <a:latin typeface="+mn-lt"/>
                <a:cs typeface="Arial" panose="020B0604020202020204" pitchFamily="34" charset="0"/>
              </a:rPr>
            </a:br>
            <a:br>
              <a:rPr lang="es-AR" altLang="es-AR" sz="2800" b="1" dirty="0">
                <a:latin typeface="+mn-lt"/>
                <a:cs typeface="Arial" panose="020B0604020202020204" pitchFamily="34" charset="0"/>
              </a:rPr>
            </a:br>
            <a:r>
              <a:rPr lang="es-AR" altLang="es-AR" sz="2800" b="1" dirty="0">
                <a:latin typeface="+mn-lt"/>
                <a:cs typeface="Arial" panose="020B0604020202020204" pitchFamily="34" charset="0"/>
              </a:rPr>
              <a:t> * Este gradiente latitudinal de diversidad se verifica para todos los componentes:</a:t>
            </a:r>
          </a:p>
          <a:p>
            <a:r>
              <a:rPr lang="es-AR" altLang="es-AR" sz="2800" b="1" dirty="0">
                <a:latin typeface="+mn-lt"/>
                <a:cs typeface="Arial" panose="020B0604020202020204" pitchFamily="34" charset="0"/>
              </a:rPr>
              <a:t> </a:t>
            </a:r>
          </a:p>
          <a:p>
            <a:r>
              <a:rPr lang="es-AR" altLang="es-AR" sz="2800" b="1" dirty="0">
                <a:latin typeface="+mn-lt"/>
                <a:cs typeface="Arial" panose="020B0604020202020204" pitchFamily="34" charset="0"/>
              </a:rPr>
              <a:t>* </a:t>
            </a:r>
            <a:r>
              <a:rPr lang="es-AR" altLang="es-AR" sz="2800" b="1" dirty="0">
                <a:solidFill>
                  <a:srgbClr val="002060"/>
                </a:solidFill>
                <a:latin typeface="+mn-lt"/>
                <a:cs typeface="Arial" panose="020B0604020202020204" pitchFamily="34" charset="0"/>
              </a:rPr>
              <a:t>Diversidad alfa </a:t>
            </a:r>
            <a:r>
              <a:rPr lang="es-AR" altLang="es-AR" sz="2800" b="1" dirty="0">
                <a:latin typeface="+mn-lt"/>
                <a:cs typeface="Arial" panose="020B0604020202020204" pitchFamily="34" charset="0"/>
              </a:rPr>
              <a:t>(diversidad en una única localidad).</a:t>
            </a:r>
          </a:p>
          <a:p>
            <a:endParaRPr lang="es-AR" altLang="es-AR" sz="2800" b="1" dirty="0">
              <a:latin typeface="+mn-lt"/>
              <a:cs typeface="Arial" panose="020B0604020202020204" pitchFamily="34" charset="0"/>
            </a:endParaRPr>
          </a:p>
          <a:p>
            <a:r>
              <a:rPr lang="es-AR" altLang="es-AR" sz="2800" b="1" dirty="0">
                <a:latin typeface="+mn-lt"/>
                <a:cs typeface="Arial" panose="020B0604020202020204" pitchFamily="34" charset="0"/>
              </a:rPr>
              <a:t>* </a:t>
            </a:r>
            <a:r>
              <a:rPr lang="es-AR" altLang="es-AR" sz="2800" b="1" dirty="0">
                <a:solidFill>
                  <a:srgbClr val="002060"/>
                </a:solidFill>
                <a:latin typeface="+mn-lt"/>
                <a:cs typeface="Arial" panose="020B0604020202020204" pitchFamily="34" charset="0"/>
              </a:rPr>
              <a:t>Diversidad beta </a:t>
            </a:r>
            <a:r>
              <a:rPr lang="es-AR" altLang="es-AR" sz="2800" b="1" dirty="0">
                <a:latin typeface="+mn-lt"/>
                <a:cs typeface="Arial" panose="020B0604020202020204" pitchFamily="34" charset="0"/>
              </a:rPr>
              <a:t>(similitud y recambio de especies entre localidades).</a:t>
            </a:r>
          </a:p>
          <a:p>
            <a:pPr marL="342900" indent="-342900">
              <a:buFont typeface="Arial" panose="020B0604020202020204" pitchFamily="34" charset="0"/>
              <a:buChar char="•"/>
            </a:pPr>
            <a:endParaRPr lang="es-AR" altLang="es-AR" sz="2800" b="1" dirty="0">
              <a:latin typeface="+mn-lt"/>
              <a:cs typeface="Arial" panose="020B0604020202020204" pitchFamily="34" charset="0"/>
            </a:endParaRPr>
          </a:p>
          <a:p>
            <a:r>
              <a:rPr lang="es-AR" altLang="es-AR" sz="2800" b="1" dirty="0">
                <a:latin typeface="+mn-lt"/>
                <a:cs typeface="Arial" panose="020B0604020202020204" pitchFamily="34" charset="0"/>
              </a:rPr>
              <a:t> * </a:t>
            </a:r>
            <a:r>
              <a:rPr lang="es-AR" altLang="es-AR" sz="2800" b="1" dirty="0">
                <a:solidFill>
                  <a:srgbClr val="002060"/>
                </a:solidFill>
                <a:latin typeface="+mn-lt"/>
                <a:cs typeface="Arial" panose="020B0604020202020204" pitchFamily="34" charset="0"/>
              </a:rPr>
              <a:t>Diversidad gama </a:t>
            </a:r>
            <a:r>
              <a:rPr lang="es-AR" altLang="es-AR" sz="2800" b="1" dirty="0">
                <a:latin typeface="+mn-lt"/>
                <a:cs typeface="Arial" panose="020B0604020202020204" pitchFamily="34" charset="0"/>
              </a:rPr>
              <a:t>(diversidad de especies a escala de paisaje o regional).</a:t>
            </a:r>
          </a:p>
          <a:p>
            <a:endParaRPr lang="es-AR" altLang="es-AR" sz="2800" dirty="0">
              <a:latin typeface="+mn-lt"/>
              <a:cs typeface="Arial" panose="020B0604020202020204" pitchFamily="34" charset="0"/>
            </a:endParaRPr>
          </a:p>
          <a:p>
            <a:endParaRPr lang="es-AR" sz="2800" dirty="0">
              <a:latin typeface="+mn-lt"/>
              <a:cs typeface="Arial" panose="020B0604020202020204" pitchFamily="34" charset="0"/>
            </a:endParaRPr>
          </a:p>
          <a:p>
            <a:br>
              <a:rPr lang="es-AR" altLang="es-AR" sz="2800" dirty="0">
                <a:latin typeface="+mn-lt"/>
                <a:cs typeface="Arial" panose="020B0604020202020204" pitchFamily="34" charset="0"/>
              </a:rPr>
            </a:br>
            <a:endParaRPr lang="es-AR" sz="2800" dirty="0">
              <a:latin typeface="+mn-lt"/>
              <a:cs typeface="Arial" panose="020B0604020202020204" pitchFamily="34" charset="0"/>
            </a:endParaRPr>
          </a:p>
          <a:p>
            <a:endParaRPr lang="es-AR" sz="2800" dirty="0">
              <a:latin typeface="+mn-lt"/>
              <a:cs typeface="Arial" panose="020B0604020202020204" pitchFamily="34" charset="0"/>
            </a:endParaRPr>
          </a:p>
          <a:p>
            <a:r>
              <a:rPr lang="es-AR" sz="2800" dirty="0">
                <a:latin typeface="+mn-lt"/>
                <a:cs typeface="Arial" panose="020B0604020202020204" pitchFamily="34" charset="0"/>
              </a:rPr>
              <a:t>: </a:t>
            </a:r>
          </a:p>
          <a:p>
            <a:endParaRPr lang="es-AR" altLang="es-AR" sz="2800" dirty="0">
              <a:latin typeface="+mn-lt"/>
              <a:cs typeface="Arial" panose="020B0604020202020204" pitchFamily="34" charset="0"/>
            </a:endParaRPr>
          </a:p>
        </p:txBody>
      </p:sp>
    </p:spTree>
    <p:extLst>
      <p:ext uri="{BB962C8B-B14F-4D97-AF65-F5344CB8AC3E}">
        <p14:creationId xmlns:p14="http://schemas.microsoft.com/office/powerpoint/2010/main" val="1597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7A69168-6D6C-4202-52EC-F3BE2C304E55}"/>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Lst>
          </a:blip>
          <a:stretch>
            <a:fillRect/>
          </a:stretch>
        </p:blipFill>
        <p:spPr>
          <a:xfrm>
            <a:off x="498710" y="189760"/>
            <a:ext cx="11194580" cy="6489061"/>
          </a:xfrm>
          <a:prstGeom prst="rect">
            <a:avLst/>
          </a:prstGeom>
        </p:spPr>
      </p:pic>
      <p:sp>
        <p:nvSpPr>
          <p:cNvPr id="2" name="Título 1">
            <a:extLst>
              <a:ext uri="{FF2B5EF4-FFF2-40B4-BE49-F238E27FC236}">
                <a16:creationId xmlns:a16="http://schemas.microsoft.com/office/drawing/2014/main" id="{E19CF898-CDF5-C5DD-602B-959E5C908EBC}"/>
              </a:ext>
            </a:extLst>
          </p:cNvPr>
          <p:cNvSpPr>
            <a:spLocks noGrp="1"/>
          </p:cNvSpPr>
          <p:nvPr>
            <p:ph type="title"/>
          </p:nvPr>
        </p:nvSpPr>
        <p:spPr>
          <a:xfrm>
            <a:off x="4041209" y="310235"/>
            <a:ext cx="4109581" cy="561801"/>
          </a:xfrm>
        </p:spPr>
        <p:txBody>
          <a:bodyPr>
            <a:normAutofit/>
          </a:bodyPr>
          <a:lstStyle/>
          <a:p>
            <a:r>
              <a:rPr lang="es-MX" sz="2800" b="1" dirty="0">
                <a:solidFill>
                  <a:srgbClr val="FF0066"/>
                </a:solidFill>
                <a:effectLst>
                  <a:outerShdw blurRad="38100" dist="38100" dir="2700000" algn="tl">
                    <a:srgbClr val="000000">
                      <a:alpha val="43137"/>
                    </a:srgbClr>
                  </a:outerShdw>
                </a:effectLst>
                <a:latin typeface="+mn-lt"/>
              </a:rPr>
              <a:t>HUMEDAD RELATIVA</a:t>
            </a:r>
            <a:endParaRPr lang="es-AR" sz="2800" b="1" dirty="0">
              <a:solidFill>
                <a:srgbClr val="FF0066"/>
              </a:solidFill>
              <a:effectLst>
                <a:outerShdw blurRad="38100" dist="38100" dir="2700000" algn="tl">
                  <a:srgbClr val="000000">
                    <a:alpha val="43137"/>
                  </a:srgbClr>
                </a:outerShdw>
              </a:effectLst>
              <a:latin typeface="+mn-lt"/>
            </a:endParaRPr>
          </a:p>
        </p:txBody>
      </p:sp>
      <p:sp>
        <p:nvSpPr>
          <p:cNvPr id="3" name="CuadroTexto 2">
            <a:extLst>
              <a:ext uri="{FF2B5EF4-FFF2-40B4-BE49-F238E27FC236}">
                <a16:creationId xmlns:a16="http://schemas.microsoft.com/office/drawing/2014/main" id="{64F36A69-5D27-433E-718A-B5EB75405006}"/>
              </a:ext>
            </a:extLst>
          </p:cNvPr>
          <p:cNvSpPr txBox="1"/>
          <p:nvPr/>
        </p:nvSpPr>
        <p:spPr>
          <a:xfrm>
            <a:off x="482496" y="872036"/>
            <a:ext cx="11210794" cy="6370975"/>
          </a:xfrm>
          <a:prstGeom prst="rect">
            <a:avLst/>
          </a:prstGeom>
          <a:noFill/>
        </p:spPr>
        <p:txBody>
          <a:bodyPr wrap="square">
            <a:spAutoFit/>
          </a:bodyPr>
          <a:lstStyle/>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r>
              <a:rPr lang="es-MX" sz="2400" b="1" dirty="0">
                <a:solidFill>
                  <a:srgbClr val="FF0066"/>
                </a:solidFill>
                <a:effectLst>
                  <a:outerShdw blurRad="38100" dist="38100" dir="2700000" algn="tl">
                    <a:srgbClr val="000000">
                      <a:alpha val="43137"/>
                    </a:srgbClr>
                  </a:outerShdw>
                </a:effectLst>
              </a:rPr>
              <a:t>La Humedad Relativa (HR) es la cantidad de vapor de agua contenido en la atmósfera  expresada en </a:t>
            </a:r>
            <a:r>
              <a:rPr lang="es-MX" sz="2400" b="1" dirty="0" err="1">
                <a:solidFill>
                  <a:srgbClr val="FF0066"/>
                </a:solidFill>
                <a:effectLst>
                  <a:outerShdw blurRad="38100" dist="38100" dir="2700000" algn="tl">
                    <a:srgbClr val="000000">
                      <a:alpha val="43137"/>
                    </a:srgbClr>
                  </a:outerShdw>
                </a:effectLst>
              </a:rPr>
              <a:t>porcentage</a:t>
            </a:r>
            <a:r>
              <a:rPr lang="es-MX" sz="2400" b="1" dirty="0">
                <a:solidFill>
                  <a:srgbClr val="FF0066"/>
                </a:solidFill>
                <a:effectLst>
                  <a:outerShdw blurRad="38100" dist="38100" dir="2700000" algn="tl">
                    <a:srgbClr val="000000">
                      <a:alpha val="43137"/>
                    </a:srgbClr>
                  </a:outerShdw>
                </a:effectLst>
              </a:rPr>
              <a:t> (%).</a:t>
            </a:r>
          </a:p>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r>
              <a:rPr lang="es-MX" sz="2400" b="1" dirty="0">
                <a:solidFill>
                  <a:srgbClr val="FF0066"/>
                </a:solidFill>
                <a:effectLst>
                  <a:outerShdw blurRad="38100" dist="38100" dir="2700000" algn="tl">
                    <a:srgbClr val="000000">
                      <a:alpha val="43137"/>
                    </a:srgbClr>
                  </a:outerShdw>
                </a:effectLst>
              </a:rPr>
              <a:t>La HR se comporta de manera inversa respecto a la Temperatura: disminuye con altas temperaturas, cielo despejado, durante el día y en zonas continentales.</a:t>
            </a:r>
          </a:p>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r>
              <a:rPr lang="es-MX" sz="2400" b="1" dirty="0">
                <a:solidFill>
                  <a:srgbClr val="FF0066"/>
                </a:solidFill>
                <a:effectLst>
                  <a:outerShdw blurRad="38100" dist="38100" dir="2700000" algn="tl">
                    <a:srgbClr val="000000">
                      <a:alpha val="43137"/>
                    </a:srgbClr>
                  </a:outerShdw>
                </a:effectLst>
              </a:rPr>
              <a:t>La HR aumenta con el descenso de la temperatura, en zonas costeras y con días nublados.</a:t>
            </a:r>
          </a:p>
          <a:p>
            <a:pPr marL="457200" indent="-457200">
              <a:buFontTx/>
              <a:buChar char="-"/>
            </a:pPr>
            <a:endParaRPr lang="es-MX" sz="2400" b="1" dirty="0">
              <a:solidFill>
                <a:srgbClr val="FF0066"/>
              </a:solidFill>
              <a:effectLst>
                <a:outerShdw blurRad="38100" dist="38100" dir="2700000" algn="tl">
                  <a:srgbClr val="000000">
                    <a:alpha val="43137"/>
                  </a:srgbClr>
                </a:outerShdw>
              </a:effectLst>
            </a:endParaRPr>
          </a:p>
          <a:p>
            <a:pPr marL="457200" indent="-457200">
              <a:buFontTx/>
              <a:buChar char="-"/>
            </a:pPr>
            <a:r>
              <a:rPr lang="es-MX" sz="2400" b="1" dirty="0">
                <a:solidFill>
                  <a:srgbClr val="FF0066"/>
                </a:solidFill>
                <a:effectLst>
                  <a:outerShdw blurRad="38100" dist="38100" dir="2700000" algn="tl">
                    <a:srgbClr val="000000">
                      <a:alpha val="43137"/>
                    </a:srgbClr>
                  </a:outerShdw>
                </a:effectLst>
              </a:rPr>
              <a:t>Una HR = 100% indica que ha llegado a su punto límite de saturación. A a partir de ese punto, todo excedente de vapor de agua se condensa (se convierte en líquido).</a:t>
            </a:r>
          </a:p>
          <a:p>
            <a:pPr marL="457200" indent="-457200">
              <a:buFontTx/>
              <a:buChar char="-"/>
            </a:pPr>
            <a:endParaRPr lang="es-MX" sz="2400" b="1" dirty="0">
              <a:solidFill>
                <a:srgbClr val="FF0066"/>
              </a:solidFill>
            </a:endParaRPr>
          </a:p>
          <a:p>
            <a:pPr marL="457200" indent="-457200">
              <a:buFontTx/>
              <a:buChar char="-"/>
            </a:pPr>
            <a:endParaRPr lang="es-MX" sz="2400" b="1" dirty="0">
              <a:solidFill>
                <a:srgbClr val="FF0066"/>
              </a:solidFill>
            </a:endParaRPr>
          </a:p>
          <a:p>
            <a:pPr marL="457200" indent="-457200">
              <a:buFontTx/>
              <a:buChar char="-"/>
            </a:pPr>
            <a:endParaRPr lang="es-MX" sz="2400" b="1" dirty="0">
              <a:solidFill>
                <a:srgbClr val="FF0066"/>
              </a:solidFill>
            </a:endParaRPr>
          </a:p>
        </p:txBody>
      </p:sp>
    </p:spTree>
    <p:extLst>
      <p:ext uri="{BB962C8B-B14F-4D97-AF65-F5344CB8AC3E}">
        <p14:creationId xmlns:p14="http://schemas.microsoft.com/office/powerpoint/2010/main" val="55799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8809" t="20405" r="14584" b="20964"/>
          <a:stretch/>
        </p:blipFill>
        <p:spPr>
          <a:xfrm>
            <a:off x="32657" y="-32657"/>
            <a:ext cx="12181114" cy="6858000"/>
          </a:xfrm>
          <a:prstGeom prst="rect">
            <a:avLst/>
          </a:prstGeom>
        </p:spPr>
      </p:pic>
      <p:sp>
        <p:nvSpPr>
          <p:cNvPr id="2" name="Título 1"/>
          <p:cNvSpPr>
            <a:spLocks noGrp="1"/>
          </p:cNvSpPr>
          <p:nvPr>
            <p:ph type="title"/>
          </p:nvPr>
        </p:nvSpPr>
        <p:spPr>
          <a:xfrm>
            <a:off x="838200" y="134191"/>
            <a:ext cx="10515600" cy="631162"/>
          </a:xfrm>
          <a:solidFill>
            <a:srgbClr val="00B0F0"/>
          </a:solidFill>
        </p:spPr>
        <p:txBody>
          <a:bodyPr>
            <a:normAutofit/>
          </a:bodyPr>
          <a:lstStyle/>
          <a:p>
            <a:pPr algn="ctr"/>
            <a:r>
              <a:rPr lang="es-AR" sz="2800" b="1" dirty="0">
                <a:solidFill>
                  <a:schemeClr val="bg1"/>
                </a:solidFill>
                <a:latin typeface="+mn-lt"/>
              </a:rPr>
              <a:t>ALTITUD Y RELIEVE</a:t>
            </a:r>
          </a:p>
        </p:txBody>
      </p:sp>
      <p:sp>
        <p:nvSpPr>
          <p:cNvPr id="3" name="Marcador de contenido 2"/>
          <p:cNvSpPr>
            <a:spLocks noGrp="1"/>
          </p:cNvSpPr>
          <p:nvPr>
            <p:ph idx="1"/>
          </p:nvPr>
        </p:nvSpPr>
        <p:spPr>
          <a:xfrm>
            <a:off x="838200" y="1264509"/>
            <a:ext cx="10515600" cy="5061677"/>
          </a:xfrm>
        </p:spPr>
        <p:txBody>
          <a:bodyPr>
            <a:noAutofit/>
          </a:bodyPr>
          <a:lstStyle/>
          <a:p>
            <a:r>
              <a:rPr lang="es-AR" sz="2000" b="1" dirty="0">
                <a:solidFill>
                  <a:schemeClr val="bg1"/>
                </a:solidFill>
              </a:rPr>
              <a:t>GRADIENTE PROMEDIO DE DISMINUCIÓN TÉRMICA DE 0.6°C CADA 100 METROS CON LA ALTITUD.</a:t>
            </a:r>
          </a:p>
          <a:p>
            <a:endParaRPr lang="es-AR" sz="2000" b="1" dirty="0">
              <a:solidFill>
                <a:schemeClr val="bg1"/>
              </a:solidFill>
            </a:endParaRPr>
          </a:p>
          <a:p>
            <a:r>
              <a:rPr lang="es-AR" sz="2000" b="1" dirty="0">
                <a:solidFill>
                  <a:schemeClr val="bg1"/>
                </a:solidFill>
              </a:rPr>
              <a:t>GRADIENTE DE DISMINUCIÓN TÉRMICA DE 0.5°C CON AIRE SATURADO DE HUMEDAD.</a:t>
            </a:r>
          </a:p>
          <a:p>
            <a:endParaRPr lang="es-AR" sz="2000" b="1" dirty="0">
              <a:solidFill>
                <a:schemeClr val="bg1"/>
              </a:solidFill>
            </a:endParaRPr>
          </a:p>
          <a:p>
            <a:r>
              <a:rPr lang="es-AR" sz="2000" b="1" dirty="0">
                <a:solidFill>
                  <a:schemeClr val="bg1"/>
                </a:solidFill>
              </a:rPr>
              <a:t>GRADIENTE DE DISMINUCIÓN TÉRMICA DE 1°C CON AIRE SECO.</a:t>
            </a:r>
          </a:p>
          <a:p>
            <a:endParaRPr lang="es-AR" sz="2000" b="1" dirty="0">
              <a:solidFill>
                <a:schemeClr val="bg1"/>
              </a:solidFill>
            </a:endParaRPr>
          </a:p>
          <a:p>
            <a:r>
              <a:rPr lang="es-AR" sz="2000" b="1" dirty="0">
                <a:solidFill>
                  <a:schemeClr val="bg1"/>
                </a:solidFill>
              </a:rPr>
              <a:t>PRESENCIA Y DIRECCIÓN DE LOS CORDONES MONTAÑOSOS.</a:t>
            </a:r>
          </a:p>
          <a:p>
            <a:endParaRPr lang="es-AR" sz="2000" b="1" dirty="0">
              <a:solidFill>
                <a:schemeClr val="bg1"/>
              </a:solidFill>
            </a:endParaRPr>
          </a:p>
          <a:p>
            <a:r>
              <a:rPr lang="es-AR" sz="2000" b="1" dirty="0">
                <a:solidFill>
                  <a:schemeClr val="bg1"/>
                </a:solidFill>
              </a:rPr>
              <a:t>ORIENTACIÓN Y PENDIENTE DE LAS LADERAS.</a:t>
            </a:r>
          </a:p>
          <a:p>
            <a:endParaRPr lang="es-AR" sz="2000" b="1" dirty="0">
              <a:solidFill>
                <a:schemeClr val="bg1"/>
              </a:solidFill>
            </a:endParaRPr>
          </a:p>
          <a:p>
            <a:r>
              <a:rPr lang="es-AR" sz="2000" b="1" dirty="0">
                <a:solidFill>
                  <a:schemeClr val="bg1"/>
                </a:solidFill>
              </a:rPr>
              <a:t>CUANTO MAS COMPLEJO ES EL RELIEVE, MAYOR ES LA DIVERSIDAD CLIMÁTICA Y LA BIODIVERSIDAD.</a:t>
            </a:r>
          </a:p>
          <a:p>
            <a:endParaRPr lang="es-AR" sz="2000" b="1" dirty="0">
              <a:solidFill>
                <a:schemeClr val="bg1"/>
              </a:solidFill>
            </a:endParaRPr>
          </a:p>
        </p:txBody>
      </p:sp>
    </p:spTree>
    <p:extLst>
      <p:ext uri="{BB962C8B-B14F-4D97-AF65-F5344CB8AC3E}">
        <p14:creationId xmlns:p14="http://schemas.microsoft.com/office/powerpoint/2010/main" val="141361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387A8BF-1C3F-6E64-B782-65A8D182C086}"/>
              </a:ext>
            </a:extLst>
          </p:cNvPr>
          <p:cNvSpPr txBox="1">
            <a:spLocks/>
          </p:cNvSpPr>
          <p:nvPr/>
        </p:nvSpPr>
        <p:spPr>
          <a:xfrm>
            <a:off x="838200" y="1264509"/>
            <a:ext cx="10515600" cy="50616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AR" sz="2000" b="1" dirty="0">
              <a:solidFill>
                <a:schemeClr val="bg1"/>
              </a:solidFill>
            </a:endParaRPr>
          </a:p>
        </p:txBody>
      </p:sp>
      <p:sp>
        <p:nvSpPr>
          <p:cNvPr id="5" name="CuadroTexto 4">
            <a:extLst>
              <a:ext uri="{FF2B5EF4-FFF2-40B4-BE49-F238E27FC236}">
                <a16:creationId xmlns:a16="http://schemas.microsoft.com/office/drawing/2014/main" id="{6EE969D3-9A15-72E5-CD90-63C5C787D851}"/>
              </a:ext>
            </a:extLst>
          </p:cNvPr>
          <p:cNvSpPr txBox="1"/>
          <p:nvPr/>
        </p:nvSpPr>
        <p:spPr>
          <a:xfrm>
            <a:off x="531395" y="856357"/>
            <a:ext cx="6896100" cy="5632311"/>
          </a:xfrm>
          <a:prstGeom prst="rect">
            <a:avLst/>
          </a:prstGeom>
          <a:noFill/>
        </p:spPr>
        <p:txBody>
          <a:bodyPr wrap="square">
            <a:spAutoFit/>
          </a:bodyPr>
          <a:lstStyle/>
          <a:p>
            <a:pPr marL="285750" indent="-285750" algn="ctr">
              <a:buFontTx/>
              <a:buChar char="-"/>
            </a:pPr>
            <a:r>
              <a:rPr lang="es-MX" sz="2400" b="1" dirty="0">
                <a:solidFill>
                  <a:schemeClr val="bg1"/>
                </a:solidFill>
              </a:rPr>
              <a:t>Una masa de aire asciende por la ladera de una montaña (barlovento), una vez pasado el nivel de condensación (600 msnm)  la masa de aire se enfría y expande y el vapor de agua contenido condensa y precipita en forma de lluvia, nieve o granizo.</a:t>
            </a:r>
          </a:p>
          <a:p>
            <a:pPr marL="285750" indent="-285750" algn="ctr">
              <a:buFontTx/>
              <a:buChar char="-"/>
            </a:pPr>
            <a:endParaRPr lang="es-MX" sz="2400" b="1" dirty="0">
              <a:solidFill>
                <a:schemeClr val="bg1"/>
              </a:solidFill>
            </a:endParaRPr>
          </a:p>
          <a:p>
            <a:pPr marL="285750" indent="-285750" algn="ctr">
              <a:buFontTx/>
              <a:buChar char="-"/>
            </a:pPr>
            <a:r>
              <a:rPr lang="es-MX" sz="2400" b="1" dirty="0">
                <a:solidFill>
                  <a:schemeClr val="bg1"/>
                </a:solidFill>
              </a:rPr>
              <a:t>Si la masa de aire ha perdido suficiente humedad, descenderá por la ladera de sotavento (“sombra de lluvia”) calentándose  progresivamente, hasta alcanzar la base de la montaña con una temperatura superior a la que tenía cuando comenzó a ascender, a la misma altitud, por la ladera de barlovento. Este fenómeno se conoce como </a:t>
            </a:r>
            <a:r>
              <a:rPr lang="es-MX" sz="2400" b="1" dirty="0">
                <a:solidFill>
                  <a:srgbClr val="FFFF00"/>
                </a:solidFill>
              </a:rPr>
              <a:t>Efecto </a:t>
            </a:r>
            <a:r>
              <a:rPr lang="es-MX" sz="2400" b="1" dirty="0" err="1">
                <a:solidFill>
                  <a:srgbClr val="FFFF00"/>
                </a:solidFill>
              </a:rPr>
              <a:t>Foehn</a:t>
            </a:r>
            <a:r>
              <a:rPr lang="es-MX" sz="2400" b="1" dirty="0">
                <a:solidFill>
                  <a:schemeClr val="bg1"/>
                </a:solidFill>
              </a:rPr>
              <a:t>.</a:t>
            </a:r>
            <a:endParaRPr lang="es-AR" sz="2400" dirty="0"/>
          </a:p>
        </p:txBody>
      </p:sp>
      <p:pic>
        <p:nvPicPr>
          <p:cNvPr id="8" name="Imagen 7">
            <a:extLst>
              <a:ext uri="{FF2B5EF4-FFF2-40B4-BE49-F238E27FC236}">
                <a16:creationId xmlns:a16="http://schemas.microsoft.com/office/drawing/2014/main" id="{C7455933-16FA-BFCC-CA67-F8135032F8F9}"/>
              </a:ext>
            </a:extLst>
          </p:cNvPr>
          <p:cNvPicPr>
            <a:picLocks noChangeAspect="1"/>
          </p:cNvPicPr>
          <p:nvPr/>
        </p:nvPicPr>
        <p:blipFill rotWithShape="1">
          <a:blip r:embed="rId2"/>
          <a:srcRect l="18300" t="21055" r="7921" b="6530"/>
          <a:stretch/>
        </p:blipFill>
        <p:spPr>
          <a:xfrm>
            <a:off x="7840578" y="2049379"/>
            <a:ext cx="4219074" cy="2759242"/>
          </a:xfrm>
          <a:prstGeom prst="rect">
            <a:avLst/>
          </a:prstGeom>
        </p:spPr>
      </p:pic>
      <p:sp>
        <p:nvSpPr>
          <p:cNvPr id="11" name="Título 1">
            <a:extLst>
              <a:ext uri="{FF2B5EF4-FFF2-40B4-BE49-F238E27FC236}">
                <a16:creationId xmlns:a16="http://schemas.microsoft.com/office/drawing/2014/main" id="{D09C227F-5BBB-9A1D-1842-94F6F3F44560}"/>
              </a:ext>
            </a:extLst>
          </p:cNvPr>
          <p:cNvSpPr>
            <a:spLocks noGrp="1"/>
          </p:cNvSpPr>
          <p:nvPr>
            <p:ph type="title"/>
          </p:nvPr>
        </p:nvSpPr>
        <p:spPr>
          <a:xfrm>
            <a:off x="531395" y="183446"/>
            <a:ext cx="11528257" cy="510430"/>
          </a:xfrm>
          <a:solidFill>
            <a:srgbClr val="00B0F0"/>
          </a:solidFill>
        </p:spPr>
        <p:txBody>
          <a:bodyPr>
            <a:normAutofit/>
          </a:bodyPr>
          <a:lstStyle/>
          <a:p>
            <a:pPr algn="ctr"/>
            <a:r>
              <a:rPr lang="es-AR" sz="2000" b="1" dirty="0">
                <a:solidFill>
                  <a:schemeClr val="bg1"/>
                </a:solidFill>
                <a:latin typeface="+mn-lt"/>
              </a:rPr>
              <a:t>PRECIPITACIONES OROGRÁFICAS Y EFECTO FOEHN </a:t>
            </a:r>
          </a:p>
        </p:txBody>
      </p:sp>
    </p:spTree>
    <p:extLst>
      <p:ext uri="{BB962C8B-B14F-4D97-AF65-F5344CB8AC3E}">
        <p14:creationId xmlns:p14="http://schemas.microsoft.com/office/powerpoint/2010/main" val="265322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2632" y="183445"/>
            <a:ext cx="10463462" cy="665641"/>
          </a:xfrm>
          <a:solidFill>
            <a:srgbClr val="00B0F0"/>
          </a:solidFill>
        </p:spPr>
        <p:txBody>
          <a:bodyPr>
            <a:normAutofit/>
          </a:bodyPr>
          <a:lstStyle/>
          <a:p>
            <a:pPr algn="ctr"/>
            <a:r>
              <a:rPr lang="es-AR" sz="2400" b="1" dirty="0">
                <a:solidFill>
                  <a:schemeClr val="bg1"/>
                </a:solidFill>
                <a:latin typeface="+mn-lt"/>
              </a:rPr>
              <a:t>PRECIPITACIONES OROGRÁFICAS Y EFECTO FOEHN </a:t>
            </a:r>
          </a:p>
        </p:txBody>
      </p:sp>
      <p:pic>
        <p:nvPicPr>
          <p:cNvPr id="3" name="Imagen 2"/>
          <p:cNvPicPr>
            <a:picLocks noChangeAspect="1"/>
          </p:cNvPicPr>
          <p:nvPr/>
        </p:nvPicPr>
        <p:blipFill rotWithShape="1">
          <a:blip r:embed="rId2"/>
          <a:srcRect l="34887" t="75163"/>
          <a:stretch/>
        </p:blipFill>
        <p:spPr>
          <a:xfrm>
            <a:off x="1089152" y="1037947"/>
            <a:ext cx="10350547" cy="5523273"/>
          </a:xfrm>
          <a:prstGeom prst="rect">
            <a:avLst/>
          </a:prstGeom>
        </p:spPr>
      </p:pic>
    </p:spTree>
    <p:extLst>
      <p:ext uri="{BB962C8B-B14F-4D97-AF65-F5344CB8AC3E}">
        <p14:creationId xmlns:p14="http://schemas.microsoft.com/office/powerpoint/2010/main" val="87751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4650" b="3576"/>
          <a:stretch/>
        </p:blipFill>
        <p:spPr>
          <a:xfrm>
            <a:off x="5438273" y="1187356"/>
            <a:ext cx="5598695" cy="5138187"/>
          </a:xfrm>
          <a:prstGeom prst="rect">
            <a:avLst/>
          </a:prstGeom>
        </p:spPr>
      </p:pic>
      <p:sp>
        <p:nvSpPr>
          <p:cNvPr id="2" name="Título 1"/>
          <p:cNvSpPr>
            <a:spLocks noGrp="1"/>
          </p:cNvSpPr>
          <p:nvPr>
            <p:ph type="title"/>
          </p:nvPr>
        </p:nvSpPr>
        <p:spPr>
          <a:xfrm>
            <a:off x="1247633" y="13649"/>
            <a:ext cx="10515600" cy="586852"/>
          </a:xfrm>
          <a:solidFill>
            <a:srgbClr val="00B0F0"/>
          </a:solidFill>
        </p:spPr>
        <p:txBody>
          <a:bodyPr>
            <a:normAutofit/>
          </a:bodyPr>
          <a:lstStyle/>
          <a:p>
            <a:pPr algn="ctr"/>
            <a:r>
              <a:rPr lang="es-AR" sz="2400" b="1" dirty="0">
                <a:solidFill>
                  <a:schemeClr val="bg1"/>
                </a:solidFill>
                <a:latin typeface="+mn-lt"/>
              </a:rPr>
              <a:t>CONTINENTALIDAD Y OCEANIDAD</a:t>
            </a:r>
            <a:endParaRPr lang="es-AR" sz="2400" dirty="0">
              <a:solidFill>
                <a:schemeClr val="bg1"/>
              </a:solidFill>
              <a:latin typeface="+mn-lt"/>
            </a:endParaRPr>
          </a:p>
        </p:txBody>
      </p:sp>
      <p:sp>
        <p:nvSpPr>
          <p:cNvPr id="3" name="Título 1"/>
          <p:cNvSpPr txBox="1">
            <a:spLocks/>
          </p:cNvSpPr>
          <p:nvPr/>
        </p:nvSpPr>
        <p:spPr>
          <a:xfrm>
            <a:off x="838200" y="1187356"/>
            <a:ext cx="3643952" cy="550687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ctr">
              <a:lnSpc>
                <a:spcPct val="150000"/>
              </a:lnSpc>
              <a:buFont typeface="Arial" panose="020B0604020202020204" pitchFamily="34" charset="0"/>
              <a:buChar char="•"/>
            </a:pPr>
            <a:r>
              <a:rPr lang="es-AR" sz="2000" b="1" dirty="0">
                <a:solidFill>
                  <a:schemeClr val="bg1"/>
                </a:solidFill>
                <a:latin typeface="+mn-lt"/>
              </a:rPr>
              <a:t>HETEROGENEIDAD DE LA SUPERFICIE TERRESTRE: </a:t>
            </a:r>
          </a:p>
          <a:p>
            <a:pPr marL="342900" indent="-342900" algn="ctr">
              <a:lnSpc>
                <a:spcPct val="150000"/>
              </a:lnSpc>
              <a:buFont typeface="Arial" panose="020B0604020202020204" pitchFamily="34" charset="0"/>
              <a:buChar char="•"/>
            </a:pPr>
            <a:r>
              <a:rPr lang="es-AR" sz="2000" b="1" dirty="0">
                <a:solidFill>
                  <a:schemeClr val="bg1"/>
                </a:solidFill>
                <a:latin typeface="+mn-lt"/>
              </a:rPr>
              <a:t>70 % OCUPADA POR OCÉANOS Y 30 % POR CONTINENTES</a:t>
            </a:r>
          </a:p>
          <a:p>
            <a:pPr algn="ctr">
              <a:lnSpc>
                <a:spcPct val="150000"/>
              </a:lnSpc>
            </a:pPr>
            <a:endParaRPr lang="es-AR" sz="2000" b="1" dirty="0">
              <a:solidFill>
                <a:schemeClr val="bg1"/>
              </a:solidFill>
              <a:latin typeface="+mn-lt"/>
            </a:endParaRPr>
          </a:p>
          <a:p>
            <a:pPr algn="ctr">
              <a:lnSpc>
                <a:spcPct val="150000"/>
              </a:lnSpc>
            </a:pPr>
            <a:r>
              <a:rPr lang="es-AR" sz="2000" b="1" dirty="0">
                <a:solidFill>
                  <a:schemeClr val="bg1"/>
                </a:solidFill>
                <a:latin typeface="+mn-lt"/>
              </a:rPr>
              <a:t>* LAS MASAS OCÉANICAS POSEEN UN COMPORTAMIENTO TÉRMICO CONSERVADOR = </a:t>
            </a:r>
            <a:r>
              <a:rPr lang="es-AR" sz="2000" b="1" dirty="0">
                <a:solidFill>
                  <a:srgbClr val="FFFF00"/>
                </a:solidFill>
                <a:latin typeface="+mn-lt"/>
              </a:rPr>
              <a:t>MAYOR OCEANIDAD.</a:t>
            </a:r>
          </a:p>
          <a:p>
            <a:pPr algn="ctr">
              <a:lnSpc>
                <a:spcPct val="150000"/>
              </a:lnSpc>
            </a:pPr>
            <a:endParaRPr lang="es-AR" sz="2000" b="1" dirty="0">
              <a:solidFill>
                <a:schemeClr val="bg1"/>
              </a:solidFill>
              <a:latin typeface="+mn-lt"/>
            </a:endParaRPr>
          </a:p>
          <a:p>
            <a:pPr algn="ctr">
              <a:lnSpc>
                <a:spcPct val="150000"/>
              </a:lnSpc>
            </a:pPr>
            <a:r>
              <a:rPr lang="es-AR" sz="2000" b="1" dirty="0">
                <a:solidFill>
                  <a:schemeClr val="bg1"/>
                </a:solidFill>
                <a:latin typeface="+mn-lt"/>
              </a:rPr>
              <a:t>* LOS CONTINENTES POSEEN MAYORES CONTRASTES TÉRMICOS = </a:t>
            </a:r>
            <a:r>
              <a:rPr lang="es-AR" sz="2000" b="1" dirty="0">
                <a:solidFill>
                  <a:srgbClr val="FFFF00"/>
                </a:solidFill>
                <a:latin typeface="+mn-lt"/>
              </a:rPr>
              <a:t>MAYOR CONTINENTALIDAD.</a:t>
            </a:r>
          </a:p>
        </p:txBody>
      </p:sp>
    </p:spTree>
    <p:extLst>
      <p:ext uri="{BB962C8B-B14F-4D97-AF65-F5344CB8AC3E}">
        <p14:creationId xmlns:p14="http://schemas.microsoft.com/office/powerpoint/2010/main" val="8347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3"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64B6940-2692-C13C-E4A4-7252BFE993D2}"/>
              </a:ext>
            </a:extLst>
          </p:cNvPr>
          <p:cNvPicPr>
            <a:picLocks noChangeAspect="1"/>
          </p:cNvPicPr>
          <p:nvPr/>
        </p:nvPicPr>
        <p:blipFill>
          <a:blip r:embed="rId2"/>
          <a:stretch>
            <a:fillRect/>
          </a:stretch>
        </p:blipFill>
        <p:spPr>
          <a:xfrm>
            <a:off x="989557" y="655567"/>
            <a:ext cx="9887810" cy="6005984"/>
          </a:xfrm>
          <a:prstGeom prst="rect">
            <a:avLst/>
          </a:prstGeom>
        </p:spPr>
      </p:pic>
      <p:sp>
        <p:nvSpPr>
          <p:cNvPr id="4" name="Título 1">
            <a:extLst>
              <a:ext uri="{FF2B5EF4-FFF2-40B4-BE49-F238E27FC236}">
                <a16:creationId xmlns:a16="http://schemas.microsoft.com/office/drawing/2014/main" id="{2B5A4F30-16E3-AD3D-8077-A60C2DD01255}"/>
              </a:ext>
            </a:extLst>
          </p:cNvPr>
          <p:cNvSpPr txBox="1">
            <a:spLocks/>
          </p:cNvSpPr>
          <p:nvPr/>
        </p:nvSpPr>
        <p:spPr>
          <a:xfrm>
            <a:off x="989556" y="112295"/>
            <a:ext cx="9887811" cy="433137"/>
          </a:xfrm>
          <a:prstGeom prst="rect">
            <a:avLst/>
          </a:prstGeom>
          <a:solidFill>
            <a:srgbClr val="00B0F0"/>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AR" sz="2400" b="1">
                <a:solidFill>
                  <a:schemeClr val="bg1"/>
                </a:solidFill>
                <a:latin typeface="+mn-lt"/>
              </a:rPr>
              <a:t>FACTORES Y ELEMENTOS DEL CLIMA:  COMPORTAMIENTO</a:t>
            </a:r>
            <a:endParaRPr lang="es-AR" sz="2400" b="1" dirty="0">
              <a:solidFill>
                <a:schemeClr val="bg1"/>
              </a:solidFill>
              <a:latin typeface="+mn-lt"/>
            </a:endParaRPr>
          </a:p>
        </p:txBody>
      </p:sp>
    </p:spTree>
    <p:extLst>
      <p:ext uri="{BB962C8B-B14F-4D97-AF65-F5344CB8AC3E}">
        <p14:creationId xmlns:p14="http://schemas.microsoft.com/office/powerpoint/2010/main" val="193413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ía internacional de las Montañas. | Revista de aventura y naturale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0104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39819" y="550545"/>
            <a:ext cx="10460181" cy="5411610"/>
          </a:xfrm>
          <a:prstGeom prst="rect">
            <a:avLst/>
          </a:prstGeom>
        </p:spPr>
        <p:txBody>
          <a:bodyPr wrap="square">
            <a:spAutoFit/>
          </a:bodyPr>
          <a:lstStyle/>
          <a:p>
            <a:pPr algn="ctr"/>
            <a:r>
              <a:rPr lang="es-AR" sz="2800" b="1" dirty="0">
                <a:solidFill>
                  <a:schemeClr val="bg1"/>
                </a:solidFill>
                <a:cs typeface="Arial" panose="020B0604020202020204" pitchFamily="34" charset="0"/>
              </a:rPr>
              <a:t>GRADIENTE ALTITUDINAL</a:t>
            </a:r>
          </a:p>
          <a:p>
            <a:endParaRPr lang="es-AR" sz="2800" b="1" dirty="0">
              <a:solidFill>
                <a:schemeClr val="bg1"/>
              </a:solidFill>
              <a:cs typeface="Arial" panose="020B0604020202020204" pitchFamily="34" charset="0"/>
            </a:endParaRPr>
          </a:p>
          <a:p>
            <a:endParaRPr lang="es-AR" sz="2800" b="1" dirty="0">
              <a:solidFill>
                <a:schemeClr val="bg1"/>
              </a:solidFill>
              <a:cs typeface="Arial" panose="020B0604020202020204" pitchFamily="34" charset="0"/>
            </a:endParaRPr>
          </a:p>
          <a:p>
            <a:endParaRPr lang="es-AR" sz="2800" b="1" dirty="0">
              <a:solidFill>
                <a:schemeClr val="bg1"/>
              </a:solidFill>
              <a:cs typeface="Arial" panose="020B0604020202020204" pitchFamily="34" charset="0"/>
            </a:endParaRPr>
          </a:p>
          <a:p>
            <a:endParaRPr lang="es-AR" sz="2800" b="1" dirty="0">
              <a:solidFill>
                <a:schemeClr val="bg1"/>
              </a:solidFill>
              <a:cs typeface="Arial" panose="020B0604020202020204" pitchFamily="34" charset="0"/>
            </a:endParaRPr>
          </a:p>
          <a:p>
            <a:pPr>
              <a:lnSpc>
                <a:spcPct val="150000"/>
              </a:lnSpc>
            </a:pPr>
            <a:r>
              <a:rPr lang="es-AR" sz="2800" b="1" dirty="0">
                <a:solidFill>
                  <a:schemeClr val="bg1"/>
                </a:solidFill>
                <a:cs typeface="Arial" panose="020B0604020202020204" pitchFamily="34" charset="0"/>
              </a:rPr>
              <a:t>* Presencia de cinturones o fajas altitudinales en ambientes de montaña que determinan la </a:t>
            </a:r>
            <a:r>
              <a:rPr lang="es-AR" sz="2800" b="1" dirty="0">
                <a:solidFill>
                  <a:schemeClr val="bg1"/>
                </a:solidFill>
                <a:effectLst>
                  <a:glow rad="228600">
                    <a:schemeClr val="accent1">
                      <a:satMod val="175000"/>
                      <a:alpha val="40000"/>
                    </a:schemeClr>
                  </a:glow>
                </a:effectLst>
                <a:cs typeface="Arial" panose="020B0604020202020204" pitchFamily="34" charset="0"/>
              </a:rPr>
              <a:t>distribución, abundancia y diversidad </a:t>
            </a:r>
            <a:r>
              <a:rPr lang="es-AR" sz="2800" b="1" dirty="0">
                <a:solidFill>
                  <a:schemeClr val="bg1"/>
                </a:solidFill>
                <a:cs typeface="Arial" panose="020B0604020202020204" pitchFamily="34" charset="0"/>
              </a:rPr>
              <a:t>de las especies.</a:t>
            </a:r>
          </a:p>
          <a:p>
            <a:pPr>
              <a:lnSpc>
                <a:spcPct val="150000"/>
              </a:lnSpc>
            </a:pPr>
            <a:r>
              <a:rPr lang="es-AR" altLang="es-AR" sz="2800" b="1" dirty="0">
                <a:solidFill>
                  <a:schemeClr val="bg1"/>
                </a:solidFill>
                <a:cs typeface="Arial" panose="020B0604020202020204" pitchFamily="34" charset="0"/>
              </a:rPr>
              <a:t>* La diversidad </a:t>
            </a:r>
            <a:r>
              <a:rPr lang="es-AR" altLang="es-AR" sz="2800" b="1" dirty="0">
                <a:solidFill>
                  <a:schemeClr val="bg1"/>
                </a:solidFill>
                <a:effectLst>
                  <a:glow rad="228600">
                    <a:schemeClr val="accent1">
                      <a:satMod val="175000"/>
                      <a:alpha val="40000"/>
                    </a:schemeClr>
                  </a:glow>
                </a:effectLst>
                <a:cs typeface="Arial" panose="020B0604020202020204" pitchFamily="34" charset="0"/>
              </a:rPr>
              <a:t>disminuye</a:t>
            </a:r>
            <a:r>
              <a:rPr lang="es-AR" altLang="es-AR" sz="2800" b="1" dirty="0">
                <a:solidFill>
                  <a:schemeClr val="bg1"/>
                </a:solidFill>
                <a:cs typeface="Arial" panose="020B0604020202020204" pitchFamily="34" charset="0"/>
              </a:rPr>
              <a:t> de manera general  con el </a:t>
            </a:r>
            <a:r>
              <a:rPr lang="es-AR" altLang="es-AR" sz="2800" b="1" dirty="0">
                <a:solidFill>
                  <a:schemeClr val="bg1"/>
                </a:solidFill>
                <a:effectLst>
                  <a:glow rad="228600">
                    <a:schemeClr val="accent1">
                      <a:satMod val="175000"/>
                      <a:alpha val="40000"/>
                    </a:schemeClr>
                  </a:glow>
                </a:effectLst>
                <a:cs typeface="Arial" panose="020B0604020202020204" pitchFamily="34" charset="0"/>
              </a:rPr>
              <a:t>aumento</a:t>
            </a:r>
            <a:r>
              <a:rPr lang="es-AR" altLang="es-AR" sz="2800" b="1" dirty="0">
                <a:solidFill>
                  <a:schemeClr val="bg1"/>
                </a:solidFill>
                <a:cs typeface="Arial" panose="020B0604020202020204" pitchFamily="34" charset="0"/>
              </a:rPr>
              <a:t> </a:t>
            </a:r>
            <a:r>
              <a:rPr lang="es-AR" altLang="es-AR" sz="2800" b="1" dirty="0">
                <a:solidFill>
                  <a:schemeClr val="bg1"/>
                </a:solidFill>
                <a:effectLst>
                  <a:glow rad="228600">
                    <a:schemeClr val="accent1">
                      <a:satMod val="175000"/>
                      <a:alpha val="40000"/>
                    </a:schemeClr>
                  </a:glow>
                </a:effectLst>
                <a:cs typeface="Arial" panose="020B0604020202020204" pitchFamily="34" charset="0"/>
              </a:rPr>
              <a:t>de la altitud.</a:t>
            </a:r>
            <a:endParaRPr lang="es-AR" sz="2800" dirty="0">
              <a:effectLst>
                <a:glow rad="228600">
                  <a:schemeClr val="accent1">
                    <a:satMod val="175000"/>
                    <a:alpha val="40000"/>
                  </a:schemeClr>
                </a:glow>
              </a:effectLst>
            </a:endParaRPr>
          </a:p>
        </p:txBody>
      </p:sp>
    </p:spTree>
    <p:extLst>
      <p:ext uri="{BB962C8B-B14F-4D97-AF65-F5344CB8AC3E}">
        <p14:creationId xmlns:p14="http://schemas.microsoft.com/office/powerpoint/2010/main" val="6359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5133975" y="996210"/>
            <a:ext cx="6762750" cy="19565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s-AR" sz="2400" b="1" dirty="0">
                <a:solidFill>
                  <a:schemeClr val="bg1"/>
                </a:solidFill>
                <a:effectLst/>
                <a:latin typeface="+mn-lt"/>
              </a:rPr>
              <a:t>LA BIOGEOGRAFÍA ECOLÓGICA ESTÁ ESTRECHAMENTE RELACIONADA CON LA </a:t>
            </a:r>
            <a:r>
              <a:rPr lang="es-AR" sz="2400" b="1" dirty="0">
                <a:solidFill>
                  <a:schemeClr val="bg1"/>
                </a:solidFill>
                <a:effectLst>
                  <a:glow rad="228600">
                    <a:schemeClr val="accent4">
                      <a:satMod val="175000"/>
                      <a:alpha val="40000"/>
                    </a:schemeClr>
                  </a:glow>
                </a:effectLst>
                <a:latin typeface="+mn-lt"/>
              </a:rPr>
              <a:t>BIOCLIMATOLOGÍA</a:t>
            </a:r>
            <a:endParaRPr lang="es-AR" sz="2400" b="1" dirty="0">
              <a:solidFill>
                <a:schemeClr val="bg1"/>
              </a:solidFill>
              <a:effectLst/>
              <a:latin typeface="+mn-lt"/>
            </a:endParaRPr>
          </a:p>
        </p:txBody>
      </p:sp>
      <p:sp>
        <p:nvSpPr>
          <p:cNvPr id="3" name="Rectángulo 2"/>
          <p:cNvSpPr/>
          <p:nvPr/>
        </p:nvSpPr>
        <p:spPr>
          <a:xfrm>
            <a:off x="485775" y="3421172"/>
            <a:ext cx="11410950" cy="2970685"/>
          </a:xfrm>
          <a:prstGeom prst="rect">
            <a:avLst/>
          </a:prstGeom>
        </p:spPr>
        <p:txBody>
          <a:bodyPr wrap="square">
            <a:spAutoFit/>
          </a:bodyPr>
          <a:lstStyle/>
          <a:p>
            <a:pPr algn="ctr">
              <a:lnSpc>
                <a:spcPct val="150000"/>
              </a:lnSpc>
            </a:pPr>
            <a:r>
              <a:rPr lang="es-AR" sz="2400" b="1" dirty="0">
                <a:solidFill>
                  <a:schemeClr val="bg1"/>
                </a:solidFill>
                <a:effectLst/>
              </a:rPr>
              <a:t>LA DISTRIBUCIÓN DE LOS SERES VIVOS ESTÁ DETERMINADA POR FACTORES  GEOGRÁFICOS  Y BIOLÓGICOS (interacciones </a:t>
            </a:r>
            <a:r>
              <a:rPr lang="es-AR" sz="2400" b="1" dirty="0" err="1">
                <a:solidFill>
                  <a:schemeClr val="bg1"/>
                </a:solidFill>
                <a:effectLst/>
              </a:rPr>
              <a:t>intra</a:t>
            </a:r>
            <a:r>
              <a:rPr lang="es-AR" sz="2400" b="1" dirty="0">
                <a:solidFill>
                  <a:schemeClr val="bg1"/>
                </a:solidFill>
                <a:effectLst/>
              </a:rPr>
              <a:t> e </a:t>
            </a:r>
            <a:r>
              <a:rPr lang="es-AR" sz="2400" b="1" dirty="0" err="1">
                <a:solidFill>
                  <a:schemeClr val="bg1"/>
                </a:solidFill>
                <a:effectLst/>
              </a:rPr>
              <a:t>interespecíficas</a:t>
            </a:r>
            <a:r>
              <a:rPr lang="es-AR" sz="2400" b="1" dirty="0">
                <a:solidFill>
                  <a:schemeClr val="bg1"/>
                </a:solidFill>
                <a:effectLst/>
              </a:rPr>
              <a:t>).</a:t>
            </a:r>
          </a:p>
          <a:p>
            <a:pPr algn="ctr">
              <a:lnSpc>
                <a:spcPct val="150000"/>
              </a:lnSpc>
            </a:pPr>
            <a:endParaRPr lang="es-AR" sz="2400" b="1" dirty="0">
              <a:solidFill>
                <a:schemeClr val="bg1"/>
              </a:solidFill>
              <a:effectLst/>
            </a:endParaRPr>
          </a:p>
          <a:p>
            <a:pPr algn="ctr">
              <a:lnSpc>
                <a:spcPct val="150000"/>
              </a:lnSpc>
            </a:pPr>
            <a:r>
              <a:rPr lang="es-AR" sz="2400" b="1" dirty="0">
                <a:solidFill>
                  <a:schemeClr val="bg1"/>
                </a:solidFill>
                <a:effectLst/>
              </a:rPr>
              <a:t>ENTRE LOS FACTORES GEOGRÁFICOS MÁS IMPORTANTES SE ENCUENTRA:</a:t>
            </a:r>
          </a:p>
          <a:p>
            <a:pPr marL="285750" indent="-285750" algn="ctr">
              <a:lnSpc>
                <a:spcPct val="150000"/>
              </a:lnSpc>
              <a:buFont typeface="Arial" panose="020B0604020202020204" pitchFamily="34" charset="0"/>
              <a:buChar char="•"/>
            </a:pPr>
            <a:r>
              <a:rPr lang="es-AR" sz="3200" b="1" dirty="0">
                <a:solidFill>
                  <a:schemeClr val="bg1"/>
                </a:solidFill>
                <a:effectLst>
                  <a:glow rad="228600">
                    <a:schemeClr val="accent4">
                      <a:satMod val="175000"/>
                      <a:alpha val="40000"/>
                    </a:schemeClr>
                  </a:glow>
                </a:effectLst>
              </a:rPr>
              <a:t>EL CLIMA: FACTORES Y ELEMENTOS DEL CLIMA</a:t>
            </a:r>
          </a:p>
        </p:txBody>
      </p:sp>
      <p:pic>
        <p:nvPicPr>
          <p:cNvPr id="5126" name="Picture 6" descr="TIPOS DE CLIMAS | Clasificación, nombres y caracteristic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266700"/>
            <a:ext cx="4324350" cy="296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8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592" t="327" r="1909" b="6178"/>
          <a:stretch/>
        </p:blipFill>
        <p:spPr>
          <a:xfrm>
            <a:off x="-168443" y="0"/>
            <a:ext cx="12410194" cy="7098632"/>
          </a:xfrm>
          <a:prstGeom prst="rect">
            <a:avLst/>
          </a:prstGeom>
        </p:spPr>
      </p:pic>
      <p:sp>
        <p:nvSpPr>
          <p:cNvPr id="2" name="Título 1"/>
          <p:cNvSpPr>
            <a:spLocks noGrp="1"/>
          </p:cNvSpPr>
          <p:nvPr>
            <p:ph type="title"/>
          </p:nvPr>
        </p:nvSpPr>
        <p:spPr>
          <a:xfrm>
            <a:off x="778854" y="4495968"/>
            <a:ext cx="10515600" cy="2362032"/>
          </a:xfrm>
        </p:spPr>
        <p:txBody>
          <a:bodyPr>
            <a:normAutofit/>
          </a:bodyPr>
          <a:lstStyle/>
          <a:p>
            <a:pPr algn="ctr">
              <a:lnSpc>
                <a:spcPct val="150000"/>
              </a:lnSpc>
            </a:pPr>
            <a:r>
              <a:rPr lang="es-AR" sz="2800" b="1" dirty="0">
                <a:effectLst>
                  <a:glow rad="228600">
                    <a:schemeClr val="accent1">
                      <a:satMod val="175000"/>
                      <a:alpha val="40000"/>
                    </a:schemeClr>
                  </a:glow>
                </a:effectLst>
                <a:latin typeface="+mn-lt"/>
              </a:rPr>
              <a:t>LA BIOCLIMATOLOGÍA ES LA CIENCIA QUE ESTUDIA LAS RELACIONES ENTRE EL CLIMA Y LA ABUNDANCIA Y DISTRIBUCIÓN DE LOS ORGANISMOS EN LA TIERRA</a:t>
            </a:r>
          </a:p>
        </p:txBody>
      </p:sp>
    </p:spTree>
    <p:extLst>
      <p:ext uri="{BB962C8B-B14F-4D97-AF65-F5344CB8AC3E}">
        <p14:creationId xmlns:p14="http://schemas.microsoft.com/office/powerpoint/2010/main" val="41912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336" y="111473"/>
            <a:ext cx="10639927" cy="697831"/>
          </a:xfrm>
          <a:solidFill>
            <a:srgbClr val="00B0F0"/>
          </a:solidFill>
        </p:spPr>
        <p:txBody>
          <a:bodyPr>
            <a:normAutofit/>
          </a:bodyPr>
          <a:lstStyle/>
          <a:p>
            <a:pPr algn="ctr"/>
            <a:r>
              <a:rPr lang="es-AR" sz="2400" b="1" dirty="0">
                <a:solidFill>
                  <a:schemeClr val="bg1"/>
                </a:solidFill>
                <a:latin typeface="+mn-lt"/>
              </a:rPr>
              <a:t>DIFERENCIAS ENTRE CLIMA Y TIEMPO</a:t>
            </a:r>
          </a:p>
        </p:txBody>
      </p:sp>
      <p:sp>
        <p:nvSpPr>
          <p:cNvPr id="3" name="Título 1"/>
          <p:cNvSpPr txBox="1">
            <a:spLocks/>
          </p:cNvSpPr>
          <p:nvPr/>
        </p:nvSpPr>
        <p:spPr>
          <a:xfrm>
            <a:off x="890336" y="1017244"/>
            <a:ext cx="10639927" cy="5729283"/>
          </a:xfrm>
          <a:prstGeom prst="rect">
            <a:avLst/>
          </a:prstGeom>
          <a:solidFill>
            <a:schemeClr val="accent4">
              <a:lumMod val="40000"/>
              <a:lumOff val="60000"/>
            </a:schemeClr>
          </a:solidFill>
          <a:effectLst>
            <a:glow rad="63500">
              <a:schemeClr val="accent2">
                <a:satMod val="175000"/>
                <a:alpha val="40000"/>
              </a:schemeClr>
            </a:glo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70000"/>
              </a:lnSpc>
              <a:buFont typeface="Arial" panose="020B0604020202020204" pitchFamily="34" charset="0"/>
              <a:buChar char="•"/>
            </a:pPr>
            <a:r>
              <a:rPr lang="es-AR" sz="2200" b="1" dirty="0">
                <a:solidFill>
                  <a:srgbClr val="0070C0"/>
                </a:solidFill>
                <a:latin typeface="+mn-lt"/>
              </a:rPr>
              <a:t>EL CLIMA ES EL CONJUNTO DE CARACTERÍSTICAS METEOROLÓGICAS </a:t>
            </a:r>
          </a:p>
          <a:p>
            <a:pPr>
              <a:lnSpc>
                <a:spcPct val="170000"/>
              </a:lnSpc>
            </a:pPr>
            <a:r>
              <a:rPr lang="es-AR" sz="2200" b="1" dirty="0">
                <a:solidFill>
                  <a:srgbClr val="0070C0"/>
                </a:solidFill>
                <a:latin typeface="+mn-lt"/>
              </a:rPr>
              <a:t>     (DE TEMPERATURA, PRECIPITACIÓN, PRESIÓN, HUMEDAD RELATIVA, ETC.) </a:t>
            </a:r>
          </a:p>
          <a:p>
            <a:pPr>
              <a:lnSpc>
                <a:spcPct val="170000"/>
              </a:lnSpc>
            </a:pPr>
            <a:r>
              <a:rPr lang="es-AR" sz="2200" b="1" dirty="0">
                <a:solidFill>
                  <a:srgbClr val="0070C0"/>
                </a:solidFill>
                <a:latin typeface="+mn-lt"/>
              </a:rPr>
              <a:t>     QUE DEFINEN EL ESTADO MEDIO DE LA ATMÓSFERA, EN UN   LUGAR</a:t>
            </a:r>
          </a:p>
          <a:p>
            <a:pPr>
              <a:lnSpc>
                <a:spcPct val="170000"/>
              </a:lnSpc>
            </a:pPr>
            <a:r>
              <a:rPr lang="es-AR" sz="2200" b="1" dirty="0">
                <a:solidFill>
                  <a:srgbClr val="0070C0"/>
                </a:solidFill>
                <a:latin typeface="+mn-lt"/>
              </a:rPr>
              <a:t>     DETERMINADO Y DURANTE UN PERÍODO LARGO DE TIEMPO  (decenas y centenas de</a:t>
            </a:r>
          </a:p>
          <a:p>
            <a:pPr>
              <a:lnSpc>
                <a:spcPct val="170000"/>
              </a:lnSpc>
            </a:pPr>
            <a:r>
              <a:rPr lang="es-AR" sz="2200" b="1" dirty="0">
                <a:solidFill>
                  <a:srgbClr val="0070C0"/>
                </a:solidFill>
                <a:latin typeface="+mn-lt"/>
              </a:rPr>
              <a:t>     años). </a:t>
            </a:r>
          </a:p>
          <a:p>
            <a:pPr marL="342900" indent="-342900">
              <a:lnSpc>
                <a:spcPct val="170000"/>
              </a:lnSpc>
              <a:buFont typeface="Arial" panose="020B0604020202020204" pitchFamily="34" charset="0"/>
              <a:buChar char="•"/>
            </a:pPr>
            <a:endParaRPr lang="es-AR" sz="2200" b="1" dirty="0">
              <a:solidFill>
                <a:srgbClr val="0070C0"/>
              </a:solidFill>
              <a:latin typeface="+mn-lt"/>
            </a:endParaRPr>
          </a:p>
          <a:p>
            <a:pPr marL="342900" indent="-342900">
              <a:lnSpc>
                <a:spcPct val="170000"/>
              </a:lnSpc>
              <a:buFont typeface="Arial" panose="020B0604020202020204" pitchFamily="34" charset="0"/>
              <a:buChar char="•"/>
            </a:pPr>
            <a:r>
              <a:rPr lang="es-AR" sz="2200" b="1" dirty="0">
                <a:latin typeface="+mn-lt"/>
              </a:rPr>
              <a:t>POR LO TANTO,</a:t>
            </a:r>
            <a:r>
              <a:rPr lang="es-AR" sz="2200" b="1" dirty="0">
                <a:solidFill>
                  <a:srgbClr val="0070C0"/>
                </a:solidFill>
                <a:latin typeface="+mn-lt"/>
              </a:rPr>
              <a:t> EL </a:t>
            </a:r>
            <a:r>
              <a:rPr lang="es-AR" sz="2200" b="1" dirty="0">
                <a:solidFill>
                  <a:srgbClr val="0070C0"/>
                </a:solidFill>
                <a:effectLst>
                  <a:glow rad="228600">
                    <a:schemeClr val="accent1">
                      <a:satMod val="175000"/>
                      <a:alpha val="40000"/>
                    </a:schemeClr>
                  </a:glow>
                </a:effectLst>
                <a:latin typeface="+mn-lt"/>
              </a:rPr>
              <a:t>CLIMA</a:t>
            </a:r>
            <a:r>
              <a:rPr lang="es-AR" sz="2200" b="1" dirty="0">
                <a:solidFill>
                  <a:srgbClr val="0070C0"/>
                </a:solidFill>
                <a:latin typeface="+mn-lt"/>
              </a:rPr>
              <a:t> ES EL ESTADO PROMEDIO DE LA CAPA INFERIOR DE LA ATMÓSFERA</a:t>
            </a:r>
            <a:r>
              <a:rPr lang="es-AR" sz="2200" b="1" dirty="0">
                <a:latin typeface="+mn-lt"/>
              </a:rPr>
              <a:t>.</a:t>
            </a:r>
          </a:p>
          <a:p>
            <a:pPr marL="342900" indent="-342900">
              <a:lnSpc>
                <a:spcPct val="170000"/>
              </a:lnSpc>
              <a:buFont typeface="Arial" panose="020B0604020202020204" pitchFamily="34" charset="0"/>
              <a:buChar char="•"/>
            </a:pPr>
            <a:r>
              <a:rPr lang="es-AR" sz="2200" b="1" dirty="0">
                <a:latin typeface="+mn-lt"/>
              </a:rPr>
              <a:t>CIENCIA QUE ESTUDIA EL CLIMA: </a:t>
            </a:r>
            <a:r>
              <a:rPr lang="es-AR" sz="2200" b="1" dirty="0">
                <a:solidFill>
                  <a:srgbClr val="0070C0"/>
                </a:solidFill>
                <a:latin typeface="+mn-lt"/>
              </a:rPr>
              <a:t>CLIMATOLOGÍA</a:t>
            </a:r>
            <a:endParaRPr lang="es-AR" sz="2200" b="1" dirty="0">
              <a:latin typeface="+mn-lt"/>
            </a:endParaRPr>
          </a:p>
          <a:p>
            <a:pPr>
              <a:lnSpc>
                <a:spcPct val="170000"/>
              </a:lnSpc>
            </a:pPr>
            <a:r>
              <a:rPr lang="es-AR" sz="2200" b="1" dirty="0">
                <a:latin typeface="+mn-lt"/>
              </a:rPr>
              <a:t> </a:t>
            </a:r>
          </a:p>
        </p:txBody>
      </p:sp>
    </p:spTree>
    <p:extLst>
      <p:ext uri="{BB962C8B-B14F-4D97-AF65-F5344CB8AC3E}">
        <p14:creationId xmlns:p14="http://schemas.microsoft.com/office/powerpoint/2010/main" val="15307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713983" y="428577"/>
            <a:ext cx="11016696" cy="5696650"/>
          </a:xfrm>
          <a:prstGeom prst="rect">
            <a:avLst/>
          </a:prstGeom>
          <a:solidFill>
            <a:schemeClr val="accent4">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panose="020B0604020202020204" pitchFamily="34" charset="0"/>
              <a:buChar char="•"/>
            </a:pPr>
            <a:r>
              <a:rPr lang="es-AR" sz="3200" b="1" dirty="0">
                <a:solidFill>
                  <a:srgbClr val="0070C0"/>
                </a:solidFill>
                <a:latin typeface="+mn-lt"/>
              </a:rPr>
              <a:t>EL </a:t>
            </a:r>
            <a:r>
              <a:rPr lang="es-AR" sz="3200" b="1" dirty="0">
                <a:solidFill>
                  <a:srgbClr val="0070C0"/>
                </a:solidFill>
                <a:effectLst>
                  <a:glow rad="228600">
                    <a:schemeClr val="accent1">
                      <a:satMod val="175000"/>
                      <a:alpha val="40000"/>
                    </a:schemeClr>
                  </a:glow>
                </a:effectLst>
                <a:latin typeface="+mn-lt"/>
              </a:rPr>
              <a:t>TIEMPO</a:t>
            </a:r>
            <a:r>
              <a:rPr lang="es-AR" sz="3200" b="1" dirty="0">
                <a:solidFill>
                  <a:srgbClr val="0070C0"/>
                </a:solidFill>
                <a:latin typeface="+mn-lt"/>
              </a:rPr>
              <a:t> ES EL ESTADO DE LA ATMÓSFERA EN UN MOMENTO (FECHA) Y LUGAR DETERMINADO. </a:t>
            </a:r>
          </a:p>
          <a:p>
            <a:pPr marL="285750" indent="-285750">
              <a:lnSpc>
                <a:spcPct val="150000"/>
              </a:lnSpc>
              <a:buFont typeface="Arial" panose="020B0604020202020204" pitchFamily="34" charset="0"/>
              <a:buChar char="•"/>
            </a:pPr>
            <a:r>
              <a:rPr lang="es-AR" sz="3200" b="1" dirty="0">
                <a:latin typeface="+mn-lt"/>
              </a:rPr>
              <a:t>ESTÁ DADO POR UNA COMBINACIÓN DE ELEMENTOS DEL CLIMA (PRESIÓN, TEMPERATURA, PRECIPITACIÓN, HUMEDAD, VIENTO Y NUBOSIDAD).</a:t>
            </a:r>
          </a:p>
          <a:p>
            <a:pPr marL="285750" indent="-285750">
              <a:lnSpc>
                <a:spcPct val="150000"/>
              </a:lnSpc>
              <a:buFont typeface="Arial" panose="020B0604020202020204" pitchFamily="34" charset="0"/>
              <a:buChar char="•"/>
            </a:pPr>
            <a:r>
              <a:rPr lang="es-AR" sz="3200" b="1" dirty="0">
                <a:latin typeface="+mn-lt"/>
              </a:rPr>
              <a:t> PUEDE VARIAR EN DÍAS, HORAS O MINUTOS. </a:t>
            </a:r>
          </a:p>
          <a:p>
            <a:pPr marL="285750" indent="-285750">
              <a:lnSpc>
                <a:spcPct val="150000"/>
              </a:lnSpc>
              <a:buFont typeface="Arial" panose="020B0604020202020204" pitchFamily="34" charset="0"/>
              <a:buChar char="•"/>
            </a:pPr>
            <a:r>
              <a:rPr lang="es-AR" sz="3200" b="1" dirty="0">
                <a:latin typeface="+mn-lt"/>
              </a:rPr>
              <a:t>CIENCIA QUE ESTUDIA </a:t>
            </a:r>
            <a:r>
              <a:rPr lang="es-AR" sz="3200" b="1">
                <a:latin typeface="+mn-lt"/>
              </a:rPr>
              <a:t>EL TIEMPO:  </a:t>
            </a:r>
            <a:r>
              <a:rPr lang="es-AR" sz="3200" b="1" dirty="0">
                <a:solidFill>
                  <a:srgbClr val="0070C0"/>
                </a:solidFill>
                <a:latin typeface="+mn-lt"/>
              </a:rPr>
              <a:t>METEOROLOGÍA</a:t>
            </a:r>
          </a:p>
        </p:txBody>
      </p:sp>
    </p:spTree>
    <p:extLst>
      <p:ext uri="{BB962C8B-B14F-4D97-AF65-F5344CB8AC3E}">
        <p14:creationId xmlns:p14="http://schemas.microsoft.com/office/powerpoint/2010/main" val="83376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1829</Words>
  <Application>Microsoft Office PowerPoint</Application>
  <PresentationFormat>Panorámica</PresentationFormat>
  <Paragraphs>219</Paragraphs>
  <Slides>45</Slides>
  <Notes>3</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Arial</vt:lpstr>
      <vt:lpstr>Calibri</vt:lpstr>
      <vt:lpstr>Calibri Light</vt:lpstr>
      <vt:lpstr>Wingdings</vt:lpstr>
      <vt:lpstr>Tema de Office</vt:lpstr>
      <vt:lpstr>BIOGEOGRAFÍA ECOLÓGICA  E INTRODUCCIÓN A LA   BIOCLIMATOLOGÍA</vt:lpstr>
      <vt:lpstr>Presentación de PowerPoint</vt:lpstr>
      <vt:lpstr>Presentación de PowerPoint</vt:lpstr>
      <vt:lpstr>Presentación de PowerPoint</vt:lpstr>
      <vt:lpstr>Presentación de PowerPoint</vt:lpstr>
      <vt:lpstr>Presentación de PowerPoint</vt:lpstr>
      <vt:lpstr>LA BIOCLIMATOLOGÍA ES LA CIENCIA QUE ESTUDIA LAS RELACIONES ENTRE EL CLIMA Y LA ABUNDANCIA Y DISTRIBUCIÓN DE LOS ORGANISMOS EN LA TIERRA</vt:lpstr>
      <vt:lpstr>DIFERENCIAS ENTRE CLIMA Y TIEMPO</vt:lpstr>
      <vt:lpstr>Presentación de PowerPoint</vt:lpstr>
      <vt:lpstr>FACTORES DEL CLIMA:  1- LATITUD 2- CIRCULACIÓN GENERAL DE LA ATMÓSFERA 3- CORRIENTES MARINAS 4-ALTITUD Y RELIEVE 5- CONTINENTALIDAD Y OCEANIDAD (DISTANCIA AL MAR)</vt:lpstr>
      <vt:lpstr>RADIACIÓN SOLAR</vt:lpstr>
      <vt:lpstr>LA RADIACIÓN SOLAR Y SU ESPECTRO </vt:lpstr>
      <vt:lpstr>Presentación de PowerPoint</vt:lpstr>
      <vt:lpstr>CONSECUENCIAS TÉRMICAS Y ENERGÉTICAS DERIVADAS DE LA INCLINACIÓN DE LOS RAYOS SOLARES</vt:lpstr>
      <vt:lpstr>Presentación de PowerPoint</vt:lpstr>
      <vt:lpstr>Presentación de PowerPoint</vt:lpstr>
      <vt:lpstr>CONSECUENCIAS GEOGRÁFICAS DE LA TRASLACIÓN E INCLINACIÓN DEL EJE DE LA TIERRA</vt:lpstr>
      <vt:lpstr>TRASLACIÓN TERRESTRE: ESTACIONES</vt:lpstr>
      <vt:lpstr>PARALELOS Y MERIDIANOS DE LA TIERRA: LATITUD Y LONGITUD</vt:lpstr>
      <vt:lpstr>ATMÓSFERA TERRESTRE</vt:lpstr>
      <vt:lpstr>¿CÓMO SE DISTRIBUYE EL CALOR EN LA TIERRA?:  ZONAS TÉRMICAS LATITUDINALES</vt:lpstr>
      <vt:lpstr>¿CÓMO SE DISTRIBUYE EL CALOR EN LA TIERRA?</vt:lpstr>
      <vt:lpstr>Presentación de PowerPoint</vt:lpstr>
      <vt:lpstr>Presentación de PowerPoint</vt:lpstr>
      <vt:lpstr>PRESIÓN Y VIENTO</vt:lpstr>
      <vt:lpstr>LAS ZONAS DE ALTA PRESIÓN: ANTICICLONES</vt:lpstr>
      <vt:lpstr>Presentación de PowerPoint</vt:lpstr>
      <vt:lpstr>Presentación de PowerPoint</vt:lpstr>
      <vt:lpstr>¿CÓMO SE DISTRIBUYE EL CALOR EN LA TIERRA?:</vt:lpstr>
      <vt:lpstr>CORRIENTES MARINAS</vt:lpstr>
      <vt:lpstr>Presentación de PowerPoint</vt:lpstr>
      <vt:lpstr>EL AGUA EN LA BIOSFERA</vt:lpstr>
      <vt:lpstr>CICLO DEL AGUA EN LA BIOSFERA</vt:lpstr>
      <vt:lpstr>DSITRIBUCIÓN GENRAL DE LAS PRECIPITACIONES EN LA TIERRA</vt:lpstr>
      <vt:lpstr>Presentación de PowerPoint</vt:lpstr>
      <vt:lpstr>ZONAS EXTREMADAMENTE HÚMEDAS Y ÁRIDAS DE LA TIERRA</vt:lpstr>
      <vt:lpstr>Presentación de PowerPoint</vt:lpstr>
      <vt:lpstr>Presentación de PowerPoint</vt:lpstr>
      <vt:lpstr>GRADIENTES LATITUDINALES DE NIEVES PERPETUAS EN LA TIERRA</vt:lpstr>
      <vt:lpstr>HUMEDAD RELATIVA</vt:lpstr>
      <vt:lpstr>ALTITUD Y RELIEVE</vt:lpstr>
      <vt:lpstr>PRECIPITACIONES OROGRÁFICAS Y EFECTO FOEHN </vt:lpstr>
      <vt:lpstr>PRECIPITACIONES OROGRÁFICAS Y EFECTO FOEHN </vt:lpstr>
      <vt:lpstr>CONTINENTALIDAD Y OCEANIDAD</vt:lpstr>
      <vt:lpstr>Presentación de PowerPoint</vt:lpstr>
    </vt:vector>
  </TitlesOfParts>
  <Company>InKulpado666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Gabi Entrocassi</cp:lastModifiedBy>
  <cp:revision>150</cp:revision>
  <dcterms:created xsi:type="dcterms:W3CDTF">2020-05-11T18:30:30Z</dcterms:created>
  <dcterms:modified xsi:type="dcterms:W3CDTF">2024-04-11T12:29:03Z</dcterms:modified>
</cp:coreProperties>
</file>