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67" r:id="rId3"/>
    <p:sldId id="312" r:id="rId4"/>
    <p:sldId id="311" r:id="rId5"/>
    <p:sldId id="278" r:id="rId6"/>
    <p:sldId id="279" r:id="rId7"/>
    <p:sldId id="308" r:id="rId8"/>
    <p:sldId id="271" r:id="rId9"/>
    <p:sldId id="315" r:id="rId10"/>
    <p:sldId id="273" r:id="rId11"/>
    <p:sldId id="277" r:id="rId12"/>
    <p:sldId id="318" r:id="rId13"/>
    <p:sldId id="319" r:id="rId14"/>
    <p:sldId id="32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71" autoAdjust="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31771-0A5A-4542-9C04-656E0A0A2ADA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E16C5-0C34-4FAE-AD5E-90F9D60829F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53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E16C5-0C34-4FAE-AD5E-90F9D60829F8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13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04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5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673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23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998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655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9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0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157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45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154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44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4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51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988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181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460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C378CB-4DA5-43FC-8383-F485E83BAF47}" type="datetimeFigureOut">
              <a:rPr lang="es-AR" smtClean="0"/>
              <a:t>1/10/2025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5D06B7-1B36-4109-915D-D66FB55D26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8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Materiales Cerámicos</a:t>
            </a:r>
            <a:br>
              <a:rPr lang="es-AR" dirty="0"/>
            </a:br>
            <a:r>
              <a:rPr lang="es-AR" sz="2400" dirty="0"/>
              <a:t>parte 2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Cátedra: Ingeniería de materiales</a:t>
            </a:r>
          </a:p>
          <a:p>
            <a:r>
              <a:rPr lang="es-AR" dirty="0"/>
              <a:t>Ing. Teresa Antequera</a:t>
            </a:r>
          </a:p>
          <a:p>
            <a:r>
              <a:rPr lang="es-AR" dirty="0"/>
              <a:t>Facultad de Ingeniería - </a:t>
            </a:r>
            <a:r>
              <a:rPr lang="es-AR" dirty="0" err="1"/>
              <a:t>UNJu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189">
            <a:off x="22323" y="209033"/>
            <a:ext cx="3124836" cy="23653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7765">
            <a:off x="162008" y="2569060"/>
            <a:ext cx="3096833" cy="22025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6765">
            <a:off x="281563" y="4775814"/>
            <a:ext cx="3628184" cy="12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7"/>
    </mc:Choice>
    <mc:Fallback xmlns="">
      <p:transition spd="slow" advTm="99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2513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Estructura de los silicatos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10" y="2749810"/>
            <a:ext cx="4145348" cy="26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680520" cy="21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01B7D8-8905-4505-8418-E7BA747988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5" t="43973" r="72837" b="42658"/>
          <a:stretch/>
        </p:blipFill>
        <p:spPr>
          <a:xfrm>
            <a:off x="301959" y="620688"/>
            <a:ext cx="3804040" cy="13681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8E8150-8378-4C7D-8F25-C3C186CE34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44" t="34290" r="39045" b="42997"/>
          <a:stretch/>
        </p:blipFill>
        <p:spPr>
          <a:xfrm>
            <a:off x="708091" y="2118788"/>
            <a:ext cx="2991776" cy="17435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7AD865-5E89-486C-8FDD-34B0C6CAB8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75" t="66085" r="44487" b="10774"/>
          <a:stretch/>
        </p:blipFill>
        <p:spPr>
          <a:xfrm>
            <a:off x="1095877" y="3861048"/>
            <a:ext cx="2216204" cy="17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71"/>
    </mc:Choice>
    <mc:Fallback xmlns="">
      <p:transition spd="slow" advTm="1714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6161" y="332656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Polimorfismo</a:t>
            </a: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endParaRPr lang="es-AR" dirty="0">
              <a:latin typeface="Century Gothic" panose="020B0502020202020204" pitchFamily="34" charset="0"/>
            </a:endParaRPr>
          </a:p>
          <a:p>
            <a:r>
              <a:rPr lang="es-AR" dirty="0">
                <a:latin typeface="Century Gothic" panose="020B0502020202020204" pitchFamily="34" charset="0"/>
              </a:rPr>
              <a:t>                               1170°C                         2370°C</a:t>
            </a:r>
          </a:p>
          <a:p>
            <a:r>
              <a:rPr lang="es-AR" dirty="0">
                <a:latin typeface="Century Gothic" panose="020B0502020202020204" pitchFamily="34" charset="0"/>
              </a:rPr>
              <a:t>ZrO2 monoclínico                   tetragonal                   cúbico</a:t>
            </a:r>
          </a:p>
          <a:p>
            <a:endParaRPr lang="es-AR" dirty="0">
              <a:latin typeface="Century Gothic" panose="020B0502020202020204" pitchFamily="34" charset="0"/>
            </a:endParaRPr>
          </a:p>
          <a:p>
            <a:r>
              <a:rPr lang="es-AR" dirty="0">
                <a:latin typeface="Century Gothic" panose="020B0502020202020204" pitchFamily="34" charset="0"/>
              </a:rPr>
              <a:t>Transformación </a:t>
            </a:r>
            <a:r>
              <a:rPr lang="es-AR" dirty="0" err="1">
                <a:latin typeface="Century Gothic" panose="020B0502020202020204" pitchFamily="34" charset="0"/>
              </a:rPr>
              <a:t>desplazativa</a:t>
            </a:r>
            <a:r>
              <a:rPr lang="es-AR" dirty="0">
                <a:latin typeface="Century Gothic" panose="020B0502020202020204" pitchFamily="34" charset="0"/>
              </a:rPr>
              <a:t> o martensítica: ligeras alteraciones de la estructura cristalina. Ej.: ZrO2 t →m.</a:t>
            </a:r>
          </a:p>
          <a:p>
            <a:endParaRPr lang="es-AR" dirty="0">
              <a:latin typeface="Century Gothic" panose="020B0502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0" y="764704"/>
            <a:ext cx="5577120" cy="281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2915816" y="4437112"/>
            <a:ext cx="115212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5220072" y="4437112"/>
            <a:ext cx="115212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13"/>
    </mc:Choice>
    <mc:Fallback xmlns="">
      <p:transition spd="slow" advTm="1385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57CC4F-12DE-4BB1-B45E-94E7EE64815A}"/>
              </a:ext>
            </a:extLst>
          </p:cNvPr>
          <p:cNvSpPr txBox="1"/>
          <p:nvPr/>
        </p:nvSpPr>
        <p:spPr>
          <a:xfrm>
            <a:off x="3599631" y="1886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Century Gothic" panose="020B0502020202020204" pitchFamily="34" charset="0"/>
              </a:rPr>
              <a:t>Vidrio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B36AC8-D324-4A41-933F-C9FB3D34B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41596" r="77562" b="17746"/>
          <a:stretch/>
        </p:blipFill>
        <p:spPr>
          <a:xfrm>
            <a:off x="611560" y="591936"/>
            <a:ext cx="2592288" cy="39604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51B336-5E21-4783-BD2A-DA3AAC573C56}"/>
              </a:ext>
            </a:extLst>
          </p:cNvPr>
          <p:cNvSpPr txBox="1"/>
          <p:nvPr/>
        </p:nvSpPr>
        <p:spPr>
          <a:xfrm>
            <a:off x="323528" y="486916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AR" sz="1600" dirty="0">
                <a:latin typeface="Century Gothic" panose="020B0502020202020204" pitchFamily="34" charset="0"/>
              </a:rPr>
              <a:t>Cristal organizado de SiO</a:t>
            </a:r>
            <a:r>
              <a:rPr lang="es-AR" sz="1600" baseline="-25000" dirty="0">
                <a:latin typeface="Century Gothic" panose="020B0502020202020204" pitchFamily="34" charset="0"/>
              </a:rPr>
              <a:t>2</a:t>
            </a:r>
          </a:p>
          <a:p>
            <a:pPr marL="342900" indent="-342900">
              <a:buAutoNum type="alphaLcParenR"/>
            </a:pPr>
            <a:r>
              <a:rPr lang="es-AR" sz="1600" dirty="0">
                <a:latin typeface="Century Gothic" panose="020B0502020202020204" pitchFamily="34" charset="0"/>
              </a:rPr>
              <a:t>SiO</a:t>
            </a:r>
            <a:r>
              <a:rPr lang="es-AR" sz="1600" baseline="-25000" dirty="0">
                <a:latin typeface="Century Gothic" panose="020B0502020202020204" pitchFamily="34" charset="0"/>
              </a:rPr>
              <a:t>2</a:t>
            </a:r>
            <a:r>
              <a:rPr lang="es-AR" sz="1600" dirty="0">
                <a:latin typeface="Century Gothic" panose="020B0502020202020204" pitchFamily="34" charset="0"/>
              </a:rPr>
              <a:t> en estado vítreo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57A9E7-E6A4-4D27-BC41-C4A893343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6" t="47199" r="42913" b="21987"/>
          <a:stretch/>
        </p:blipFill>
        <p:spPr>
          <a:xfrm>
            <a:off x="3976397" y="588750"/>
            <a:ext cx="3870822" cy="378419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D1B6AC-348A-45AE-AD37-5B4533352B4C}"/>
              </a:ext>
            </a:extLst>
          </p:cNvPr>
          <p:cNvSpPr txBox="1"/>
          <p:nvPr/>
        </p:nvSpPr>
        <p:spPr>
          <a:xfrm>
            <a:off x="3958278" y="4395523"/>
            <a:ext cx="479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Century Gothic" panose="020B0502020202020204" pitchFamily="34" charset="0"/>
              </a:rPr>
              <a:t>Dependiendo de la velocidad de enfriamiento, se puede obtener un sólido cristalino o un sólido amorfo. Tm: temperatura de fusión; Tv: temperatura de transición vítrea</a:t>
            </a:r>
          </a:p>
        </p:txBody>
      </p:sp>
    </p:spTree>
    <p:extLst>
      <p:ext uri="{BB962C8B-B14F-4D97-AF65-F5344CB8AC3E}">
        <p14:creationId xmlns:p14="http://schemas.microsoft.com/office/powerpoint/2010/main" val="4041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2"/>
    </mc:Choice>
    <mc:Fallback xmlns="">
      <p:transition spd="slow" advTm="2236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9367A2-D000-4732-98FE-EA80FD117212}"/>
              </a:ext>
            </a:extLst>
          </p:cNvPr>
          <p:cNvSpPr txBox="1"/>
          <p:nvPr/>
        </p:nvSpPr>
        <p:spPr>
          <a:xfrm>
            <a:off x="97160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Century Gothic" panose="020B0502020202020204" pitchFamily="34" charset="0"/>
              </a:rPr>
              <a:t>Imperfecciones en las estructuras cristalinas cerámicas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907E3F-5790-4ABE-82A7-9144D13957AB}"/>
              </a:ext>
            </a:extLst>
          </p:cNvPr>
          <p:cNvSpPr txBox="1"/>
          <p:nvPr/>
        </p:nvSpPr>
        <p:spPr>
          <a:xfrm>
            <a:off x="1115616" y="105273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>
                <a:latin typeface="Century Gothic" panose="020B0502020202020204" pitchFamily="34" charset="0"/>
              </a:rPr>
              <a:t>Defectos puntuales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>
                <a:latin typeface="Century Gothic" panose="020B0502020202020204" pitchFamily="34" charset="0"/>
              </a:rPr>
              <a:t>Dislocaciones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>
                <a:latin typeface="Century Gothic" panose="020B0502020202020204" pitchFamily="34" charset="0"/>
              </a:rPr>
              <a:t>Defectos superficiales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>
                <a:latin typeface="Century Gothic" panose="020B0502020202020204" pitchFamily="34" charset="0"/>
              </a:rPr>
              <a:t>Porosidad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8B983A-9A3B-40A9-9CE5-84EEB3959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37394" r="42125" b="39257"/>
          <a:stretch/>
        </p:blipFill>
        <p:spPr>
          <a:xfrm>
            <a:off x="3743908" y="2256906"/>
            <a:ext cx="4683551" cy="32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74"/>
    </mc:Choice>
    <mc:Fallback xmlns="">
      <p:transition spd="slow" advTm="10107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2EECFE-AF4F-4CE1-83B5-320D1D4C1448}"/>
              </a:ext>
            </a:extLst>
          </p:cNvPr>
          <p:cNvSpPr txBox="1"/>
          <p:nvPr/>
        </p:nvSpPr>
        <p:spPr>
          <a:xfrm>
            <a:off x="1115616" y="33265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Century Gothic" panose="020B0502020202020204" pitchFamily="34" charset="0"/>
              </a:rPr>
              <a:t>Degradación de materiales cerámicos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3D0C43-A199-4BC4-9E94-1C9BCA97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998" y="1052736"/>
            <a:ext cx="2076450" cy="2209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47350A-5310-4AC3-9E80-A2E3AC05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52801" r="40658" b="21987"/>
          <a:stretch/>
        </p:blipFill>
        <p:spPr>
          <a:xfrm>
            <a:off x="6527998" y="3433118"/>
            <a:ext cx="2190222" cy="16520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95C4F4-92C4-4129-8CD4-E3CCE8EB5BC1}"/>
              </a:ext>
            </a:extLst>
          </p:cNvPr>
          <p:cNvSpPr txBox="1"/>
          <p:nvPr/>
        </p:nvSpPr>
        <p:spPr>
          <a:xfrm>
            <a:off x="17407" y="908720"/>
            <a:ext cx="55627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400" dirty="0">
                <a:latin typeface="Century Gothic" panose="020B0502020202020204" pitchFamily="34" charset="0"/>
              </a:rPr>
              <a:t>1. Un cerámico con características ácidas tiende a ser atacado por un medio de carácter básico (por ejemplo, los cerámicos a base de SiO2, que es ácido, son atacados por so-luciones de NaOH). Lo mismo se aplica a la inversa, un cerámico básico (MgO) es atacado en contacto con medios ácidos;</a:t>
            </a:r>
          </a:p>
          <a:p>
            <a:pPr marL="342900" indent="-342900" algn="just">
              <a:buAutoNum type="arabicPeriod"/>
            </a:pPr>
            <a:endParaRPr lang="es-AR" sz="1400" dirty="0">
              <a:latin typeface="Century Gothic" panose="020B0502020202020204" pitchFamily="34" charset="0"/>
            </a:endParaRPr>
          </a:p>
          <a:p>
            <a:pPr algn="just"/>
            <a:r>
              <a:rPr lang="es-AR" sz="1400" dirty="0">
                <a:latin typeface="Century Gothic" panose="020B0502020202020204" pitchFamily="34" charset="0"/>
              </a:rPr>
              <a:t>2. La presión de vapor de materiales covalentes es,      generalmente, más alta que la de materiales iónicos y, por lo tanto, dichos materiales tienden a evaporarse o a sublimar más rápidamente;</a:t>
            </a:r>
          </a:p>
          <a:p>
            <a:pPr algn="just"/>
            <a:endParaRPr lang="es-AR" sz="1400" dirty="0">
              <a:latin typeface="Century Gothic" panose="020B0502020202020204" pitchFamily="34" charset="0"/>
            </a:endParaRPr>
          </a:p>
          <a:p>
            <a:pPr algn="just"/>
            <a:r>
              <a:rPr lang="es-AR" sz="1400" dirty="0">
                <a:latin typeface="Century Gothic" panose="020B0502020202020204" pitchFamily="34" charset="0"/>
              </a:rPr>
              <a:t>3. los materiales iónicos tienden a ser solubles en solventes polares, en tanto que los mate-riales covalentes lo son en solventes no polares;</a:t>
            </a:r>
          </a:p>
          <a:p>
            <a:pPr algn="just"/>
            <a:endParaRPr lang="es-AR" sz="1400" dirty="0">
              <a:latin typeface="Century Gothic" panose="020B0502020202020204" pitchFamily="34" charset="0"/>
            </a:endParaRPr>
          </a:p>
          <a:p>
            <a:pPr algn="just"/>
            <a:r>
              <a:rPr lang="es-AR" sz="1400" dirty="0">
                <a:latin typeface="Century Gothic" panose="020B0502020202020204" pitchFamily="34" charset="0"/>
              </a:rPr>
              <a:t>4. la solubilidad de sólidos en líquidos aumenta al aumentar la temperatura.</a:t>
            </a:r>
          </a:p>
        </p:txBody>
      </p:sp>
    </p:spTree>
    <p:extLst>
      <p:ext uri="{BB962C8B-B14F-4D97-AF65-F5344CB8AC3E}">
        <p14:creationId xmlns:p14="http://schemas.microsoft.com/office/powerpoint/2010/main" val="7287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63"/>
    </mc:Choice>
    <mc:Fallback xmlns="">
      <p:transition spd="slow" advTm="25596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7792DE-4480-4E88-A6CF-44F6211C3F6F}"/>
              </a:ext>
            </a:extLst>
          </p:cNvPr>
          <p:cNvSpPr txBox="1"/>
          <p:nvPr/>
        </p:nvSpPr>
        <p:spPr>
          <a:xfrm>
            <a:off x="1331640" y="2276872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Century Gothic" panose="020B0502020202020204" pitchFamily="34" charset="0"/>
              </a:rPr>
              <a:t>Materiales cerámicos 2025</a:t>
            </a:r>
          </a:p>
          <a:p>
            <a:pPr algn="ctr"/>
            <a:r>
              <a:rPr lang="es-AR" sz="2000" b="1" dirty="0">
                <a:latin typeface="Century Gothic" panose="020B0502020202020204" pitchFamily="34" charset="0"/>
              </a:rPr>
              <a:t>Parte 2</a:t>
            </a:r>
          </a:p>
          <a:p>
            <a:pPr algn="ctr"/>
            <a:r>
              <a:rPr lang="es-AR" sz="2000" b="1" dirty="0">
                <a:latin typeface="Century Gothic" panose="020B0502020202020204" pitchFamily="34" charset="0"/>
              </a:rPr>
              <a:t> Ingeniería de Materiales</a:t>
            </a:r>
          </a:p>
        </p:txBody>
      </p:sp>
    </p:spTree>
    <p:extLst>
      <p:ext uri="{BB962C8B-B14F-4D97-AF65-F5344CB8AC3E}">
        <p14:creationId xmlns:p14="http://schemas.microsoft.com/office/powerpoint/2010/main" val="29838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"/>
    </mc:Choice>
    <mc:Fallback xmlns="">
      <p:transition spd="slow" advTm="68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Propiedades de los materiales cerámicos: Generalidades</a:t>
            </a:r>
          </a:p>
          <a:p>
            <a:pPr algn="just"/>
            <a:endParaRPr lang="es-AR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6462"/>
          <a:stretch/>
        </p:blipFill>
        <p:spPr>
          <a:xfrm>
            <a:off x="323528" y="511805"/>
            <a:ext cx="7704856" cy="55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29"/>
    </mc:Choice>
    <mc:Fallback xmlns="">
      <p:transition spd="slow" advTm="1770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1560" y="692696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Propiedades de los materiales cerámicos</a:t>
            </a: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Los materiales cerámicos se caracterizan por las siguientes propiedades:</a:t>
            </a:r>
          </a:p>
          <a:p>
            <a:r>
              <a:rPr lang="es-ES" dirty="0">
                <a:latin typeface="Century Gothic" panose="020B0502020202020204" pitchFamily="34" charset="0"/>
              </a:rPr>
              <a:t>• Son muy duros y presentan una gran resistencia mecánica al rozamiento, al desgaste y a la cizalladura;</a:t>
            </a:r>
          </a:p>
          <a:p>
            <a:r>
              <a:rPr lang="es-ES" dirty="0">
                <a:latin typeface="Century Gothic" panose="020B0502020202020204" pitchFamily="34" charset="0"/>
              </a:rPr>
              <a:t>• Soportan altas temperaturas;</a:t>
            </a:r>
          </a:p>
          <a:p>
            <a:r>
              <a:rPr lang="es-ES" dirty="0">
                <a:latin typeface="Century Gothic" panose="020B0502020202020204" pitchFamily="34" charset="0"/>
              </a:rPr>
              <a:t>• Tienen gran estabilidad química y son resistentes a la corrosión;</a:t>
            </a:r>
          </a:p>
          <a:p>
            <a:r>
              <a:rPr lang="es-ES" dirty="0">
                <a:latin typeface="Century Gothic" panose="020B0502020202020204" pitchFamily="34" charset="0"/>
              </a:rPr>
              <a:t>• Poseen una gran variedad de comportamientos eléctricos;</a:t>
            </a:r>
          </a:p>
          <a:p>
            <a:r>
              <a:rPr lang="es-ES" dirty="0">
                <a:latin typeface="Century Gothic" panose="020B0502020202020204" pitchFamily="34" charset="0"/>
              </a:rPr>
              <a:t>• Los materiales cerámicos son materiales ligeros. Su densidad varía según el tipo de cerámica y el grado de porosidad que presenten.</a:t>
            </a:r>
          </a:p>
        </p:txBody>
      </p:sp>
    </p:spTree>
    <p:extLst>
      <p:ext uri="{BB962C8B-B14F-4D97-AF65-F5344CB8AC3E}">
        <p14:creationId xmlns:p14="http://schemas.microsoft.com/office/powerpoint/2010/main" val="7602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300"/>
    </mc:Choice>
    <mc:Fallback xmlns="">
      <p:transition spd="slow" advTm="294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706" t="12594" r="41698" b="24407"/>
          <a:stretch/>
        </p:blipFill>
        <p:spPr>
          <a:xfrm>
            <a:off x="2123728" y="260648"/>
            <a:ext cx="4320480" cy="321524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07482"/>
              </p:ext>
            </p:extLst>
          </p:nvPr>
        </p:nvGraphicFramePr>
        <p:xfrm>
          <a:off x="1115616" y="3645024"/>
          <a:ext cx="60960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905910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969287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17823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AR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Propiedad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Al</a:t>
                      </a:r>
                      <a:r>
                        <a:rPr lang="es-AR" baseline="-25000" dirty="0"/>
                        <a:t>2</a:t>
                      </a:r>
                      <a:r>
                        <a:rPr lang="es-AR" dirty="0"/>
                        <a:t>O</a:t>
                      </a:r>
                      <a:r>
                        <a:rPr lang="es-AR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22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Punto de fusión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20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3*10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Conductividad</a:t>
                      </a:r>
                    </a:p>
                    <a:p>
                      <a:r>
                        <a:rPr lang="es-AR" dirty="0"/>
                        <a:t>Ohm</a:t>
                      </a:r>
                      <a:r>
                        <a:rPr lang="es-AR" baseline="30000" dirty="0"/>
                        <a:t>-1</a:t>
                      </a:r>
                      <a:r>
                        <a:rPr lang="es-AR" dirty="0"/>
                        <a:t>cm</a:t>
                      </a:r>
                      <a:r>
                        <a:rPr lang="es-A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>
                          <a:latin typeface="Times New Roman"/>
                          <a:cs typeface="Times New Roman"/>
                        </a:rPr>
                        <a:t>~ 10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02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>
                          <a:latin typeface="Times New Roman"/>
                          <a:cs typeface="Times New Roman"/>
                        </a:rPr>
                        <a:t>&lt;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Dureza Mohs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30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9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62"/>
    </mc:Choice>
    <mc:Fallback xmlns="">
      <p:transition spd="slow" advTm="8026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68760"/>
            <a:ext cx="34838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Efecto de la porosidad sobre la resistencia de la alúmina pura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133" t="44094" r="67157" b="32281"/>
          <a:stretch/>
        </p:blipFill>
        <p:spPr>
          <a:xfrm>
            <a:off x="683568" y="1016732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07"/>
    </mc:Choice>
    <mc:Fallback xmlns="">
      <p:transition spd="slow" advTm="1043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1505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4046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  <a:latin typeface="Century Gothic" panose="020B0502020202020204" pitchFamily="34" charset="0"/>
              </a:rPr>
              <a:t>Efecto del tamaño de grano sobre la resistencia de la alúmina</a:t>
            </a:r>
          </a:p>
        </p:txBody>
      </p:sp>
    </p:spTree>
    <p:extLst>
      <p:ext uri="{BB962C8B-B14F-4D97-AF65-F5344CB8AC3E}">
        <p14:creationId xmlns:p14="http://schemas.microsoft.com/office/powerpoint/2010/main" val="17365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09"/>
    </mc:Choice>
    <mc:Fallback xmlns="">
      <p:transition spd="slow" advTm="1215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4766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Tenacidad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0630" t="24406" r="32844" b="15547"/>
          <a:stretch/>
        </p:blipFill>
        <p:spPr>
          <a:xfrm>
            <a:off x="1979712" y="980728"/>
            <a:ext cx="4534754" cy="41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91"/>
    </mc:Choice>
    <mc:Fallback xmlns="">
      <p:transition spd="slow" advTm="695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23728" y="332656"/>
            <a:ext cx="564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dirty="0">
                <a:latin typeface="Century Gothic" panose="020B0502020202020204" pitchFamily="34" charset="0"/>
              </a:rPr>
              <a:t>Enlaces en los materiales cerámicos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73199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24258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93458" y="3883114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Iónico</a:t>
            </a:r>
            <a:r>
              <a:rPr lang="en-US" dirty="0"/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72861" y="3850678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Covalente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45"/>
    </mc:Choice>
    <mc:Fallback xmlns="">
      <p:transition spd="slow" advTm="570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9E35F7-DFA1-4A86-9C1F-09BDC89AF874}"/>
              </a:ext>
            </a:extLst>
          </p:cNvPr>
          <p:cNvSpPr txBox="1"/>
          <p:nvPr/>
        </p:nvSpPr>
        <p:spPr>
          <a:xfrm>
            <a:off x="755576" y="11663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Century Gothic" panose="020B0502020202020204" pitchFamily="34" charset="0"/>
              </a:rPr>
              <a:t>Estructura cristalina de los materiales cerámicos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D3F2D5-ECF6-4B8F-9E90-74EA314BAA82}"/>
              </a:ext>
            </a:extLst>
          </p:cNvPr>
          <p:cNvSpPr txBox="1"/>
          <p:nvPr/>
        </p:nvSpPr>
        <p:spPr>
          <a:xfrm>
            <a:off x="899592" y="692696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latin typeface="Century Gothic" panose="020B0502020202020204" pitchFamily="34" charset="0"/>
              </a:rPr>
              <a:t>Estructura Perovskita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latin typeface="Century Gothic" panose="020B0502020202020204" pitchFamily="34" charset="0"/>
              </a:rPr>
              <a:t>Estructura Corindón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latin typeface="Century Gothic" panose="020B0502020202020204" pitchFamily="34" charset="0"/>
              </a:rPr>
              <a:t>Estructura espinel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latin typeface="Century Gothic" panose="020B0502020202020204" pitchFamily="34" charset="0"/>
              </a:rPr>
              <a:t>Estructura del grafito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latin typeface="Century Gothic" panose="020B0502020202020204" pitchFamily="34" charset="0"/>
              </a:rPr>
              <a:t>Estructura de silicatos: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>
                <a:latin typeface="Century Gothic" panose="020B0502020202020204" pitchFamily="34" charset="0"/>
              </a:rPr>
              <a:t>Estructura de anillos y cadenas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>
                <a:latin typeface="Century Gothic" panose="020B0502020202020204" pitchFamily="34" charset="0"/>
              </a:rPr>
              <a:t>Estructura laminares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>
                <a:latin typeface="Century Gothic" panose="020B0502020202020204" pitchFamily="34" charset="0"/>
              </a:rPr>
              <a:t>Estructura de entramados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0A4B86-9BBB-481C-9013-EB2E2FC85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47236" r="38975" b="28242"/>
          <a:stretch/>
        </p:blipFill>
        <p:spPr>
          <a:xfrm>
            <a:off x="4878847" y="494863"/>
            <a:ext cx="3365561" cy="21043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C62EA6-CF43-4DC2-A9AF-289B05F27E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29" t="41675" r="72837" b="37394"/>
          <a:stretch/>
        </p:blipFill>
        <p:spPr>
          <a:xfrm>
            <a:off x="466993" y="2921997"/>
            <a:ext cx="3211536" cy="20841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922DEBC-FED4-49EE-9266-89172385F433}"/>
              </a:ext>
            </a:extLst>
          </p:cNvPr>
          <p:cNvSpPr txBox="1"/>
          <p:nvPr/>
        </p:nvSpPr>
        <p:spPr>
          <a:xfrm>
            <a:off x="5882255" y="2553603"/>
            <a:ext cx="135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Century Gothic" panose="020B0502020202020204" pitchFamily="34" charset="0"/>
              </a:rPr>
              <a:t>Perovskita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C40D1A-E8E0-4C17-9B8E-CCAE358529C2}"/>
              </a:ext>
            </a:extLst>
          </p:cNvPr>
          <p:cNvSpPr txBox="1"/>
          <p:nvPr/>
        </p:nvSpPr>
        <p:spPr>
          <a:xfrm>
            <a:off x="1194865" y="514727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Century Gothic" panose="020B0502020202020204" pitchFamily="34" charset="0"/>
              </a:rPr>
              <a:t>Corindón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ADCF41-9A0E-4AFE-B80C-62BA5A925F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4" t="39259" r="72837" b="24101"/>
          <a:stretch/>
        </p:blipFill>
        <p:spPr>
          <a:xfrm>
            <a:off x="3658326" y="2938325"/>
            <a:ext cx="2712639" cy="264086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F5FEBD8-1818-42D3-A30D-1973F2D2B8EF}"/>
              </a:ext>
            </a:extLst>
          </p:cNvPr>
          <p:cNvSpPr txBox="1"/>
          <p:nvPr/>
        </p:nvSpPr>
        <p:spPr>
          <a:xfrm>
            <a:off x="3707904" y="395155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Century Gothic" panose="020B0502020202020204" pitchFamily="34" charset="0"/>
              </a:rPr>
              <a:t>Espinel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31DC30C-E9FA-4E23-BDCC-1F98FF9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88" t="48271" r="46644" b="29942"/>
          <a:stretch/>
        </p:blipFill>
        <p:spPr>
          <a:xfrm>
            <a:off x="6360199" y="2892157"/>
            <a:ext cx="2442385" cy="13681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68ECCFB-D722-4AE4-99A5-19A0B9CC4FC5}"/>
              </a:ext>
            </a:extLst>
          </p:cNvPr>
          <p:cNvSpPr txBox="1"/>
          <p:nvPr/>
        </p:nvSpPr>
        <p:spPr>
          <a:xfrm>
            <a:off x="7156265" y="426480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Century Gothic" panose="020B0502020202020204" pitchFamily="34" charset="0"/>
              </a:rPr>
              <a:t>Grafito</a:t>
            </a:r>
          </a:p>
        </p:txBody>
      </p:sp>
    </p:spTree>
    <p:extLst>
      <p:ext uri="{BB962C8B-B14F-4D97-AF65-F5344CB8AC3E}">
        <p14:creationId xmlns:p14="http://schemas.microsoft.com/office/powerpoint/2010/main" val="740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08"/>
    </mc:Choice>
    <mc:Fallback xmlns="">
      <p:transition spd="slow" advTm="128708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4341</TotalTime>
  <Words>433</Words>
  <Application>Microsoft Office PowerPoint</Application>
  <PresentationFormat>Presentación en pantalla (4:3)</PresentationFormat>
  <Paragraphs>84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Impact</vt:lpstr>
      <vt:lpstr>Times New Roman</vt:lpstr>
      <vt:lpstr>Wingdings</vt:lpstr>
      <vt:lpstr>Evento principal</vt:lpstr>
      <vt:lpstr>Materiales Cerámicos parte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</dc:creator>
  <cp:lastModifiedBy>tessantequera@gmail.com</cp:lastModifiedBy>
  <cp:revision>161</cp:revision>
  <dcterms:created xsi:type="dcterms:W3CDTF">2012-05-12T23:02:46Z</dcterms:created>
  <dcterms:modified xsi:type="dcterms:W3CDTF">2025-10-02T01:53:04Z</dcterms:modified>
</cp:coreProperties>
</file>