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51"/>
  </p:notesMasterIdLst>
  <p:sldIdLst>
    <p:sldId id="269" r:id="rId2"/>
    <p:sldId id="270" r:id="rId3"/>
    <p:sldId id="331" r:id="rId4"/>
    <p:sldId id="330" r:id="rId5"/>
    <p:sldId id="272" r:id="rId6"/>
    <p:sldId id="273" r:id="rId7"/>
    <p:sldId id="274" r:id="rId8"/>
    <p:sldId id="276" r:id="rId9"/>
    <p:sldId id="275" r:id="rId10"/>
    <p:sldId id="277" r:id="rId11"/>
    <p:sldId id="278" r:id="rId12"/>
    <p:sldId id="279" r:id="rId13"/>
    <p:sldId id="280" r:id="rId14"/>
    <p:sldId id="281" r:id="rId15"/>
    <p:sldId id="282" r:id="rId16"/>
    <p:sldId id="319" r:id="rId17"/>
    <p:sldId id="283" r:id="rId18"/>
    <p:sldId id="284" r:id="rId19"/>
    <p:sldId id="285" r:id="rId20"/>
    <p:sldId id="333" r:id="rId21"/>
    <p:sldId id="320" r:id="rId22"/>
    <p:sldId id="286" r:id="rId23"/>
    <p:sldId id="287"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9" r:id="rId39"/>
    <p:sldId id="310" r:id="rId40"/>
    <p:sldId id="321" r:id="rId41"/>
    <p:sldId id="322" r:id="rId42"/>
    <p:sldId id="311" r:id="rId43"/>
    <p:sldId id="326" r:id="rId44"/>
    <p:sldId id="327" r:id="rId45"/>
    <p:sldId id="312" r:id="rId46"/>
    <p:sldId id="313" r:id="rId47"/>
    <p:sldId id="316" r:id="rId48"/>
    <p:sldId id="328" r:id="rId49"/>
    <p:sldId id="31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46" d="100"/>
          <a:sy n="46" d="100"/>
        </p:scale>
        <p:origin x="-69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AE1DB-087B-40A6-8EC7-3C0297833E60}" type="datetimeFigureOut">
              <a:rPr lang="es-AR" smtClean="0"/>
              <a:pPr/>
              <a:t>08/04/2025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035CB-AE8D-4D15-9C7E-D955503D474A}" type="slidenum">
              <a:rPr lang="es-AR" smtClean="0"/>
              <a:pPr/>
              <a:t>‹Nº›</a:t>
            </a:fld>
            <a:endParaRPr lang="es-AR"/>
          </a:p>
        </p:txBody>
      </p:sp>
    </p:spTree>
    <p:extLst>
      <p:ext uri="{BB962C8B-B14F-4D97-AF65-F5344CB8AC3E}">
        <p14:creationId xmlns:p14="http://schemas.microsoft.com/office/powerpoint/2010/main" xmlns="" val="117250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p:spPr>
        <p:txBody>
          <a:bodyPr/>
          <a:lstStyle/>
          <a:p>
            <a:fld id="{DA233174-9D77-4550-9B5E-176560607E5E}" type="slidenum">
              <a:rPr lang="en-US" altLang="en-US" smtClean="0">
                <a:solidFill>
                  <a:srgbClr val="000000"/>
                </a:solidFill>
              </a:rPr>
              <a:pPr/>
              <a:t>4</a:t>
            </a:fld>
            <a:endParaRPr lang="en-US" altLang="en-US">
              <a:solidFill>
                <a:srgbClr val="000000"/>
              </a:solidFill>
            </a:endParaRPr>
          </a:p>
        </p:txBody>
      </p:sp>
      <p:sp>
        <p:nvSpPr>
          <p:cNvPr id="112643"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2644"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2</a:t>
            </a:r>
          </a:p>
        </p:txBody>
      </p:sp>
      <p:sp>
        <p:nvSpPr>
          <p:cNvPr id="112645"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2646"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2647" name="Rectangle 6"/>
          <p:cNvSpPr>
            <a:spLocks noGrp="1" noRot="1" noChangeAspect="1" noChangeArrowheads="1" noTextEdit="1"/>
          </p:cNvSpPr>
          <p:nvPr>
            <p:ph type="sldImg"/>
          </p:nvPr>
        </p:nvSpPr>
        <p:spPr>
          <a:xfrm>
            <a:off x="393700" y="692150"/>
            <a:ext cx="6072188" cy="3416300"/>
          </a:xfrm>
          <a:solidFill>
            <a:srgbClr val="FFFFFF"/>
          </a:solidFill>
          <a:ln cap="flat"/>
        </p:spPr>
      </p:sp>
      <p:sp>
        <p:nvSpPr>
          <p:cNvPr id="112648"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 xmlns:p14="http://schemas.microsoft.com/office/powerpoint/2010/main" val="34358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p:spPr>
        <p:txBody>
          <a:bodyPr/>
          <a:lstStyle/>
          <a:p>
            <a:fld id="{FFDA5B27-174A-4272-AA19-5764AF0D66CC}" type="slidenum">
              <a:rPr lang="en-US" altLang="en-US" smtClean="0">
                <a:solidFill>
                  <a:srgbClr val="000000"/>
                </a:solidFill>
              </a:rPr>
              <a:pPr/>
              <a:t>15</a:t>
            </a:fld>
            <a:endParaRPr lang="en-US" altLang="en-US" smtClean="0">
              <a:solidFill>
                <a:srgbClr val="000000"/>
              </a:solidFill>
            </a:endParaRPr>
          </a:p>
        </p:txBody>
      </p:sp>
      <p:sp>
        <p:nvSpPr>
          <p:cNvPr id="12288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8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2288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8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87"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88"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22889"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90"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91" name="Rectangle 10"/>
          <p:cNvSpPr>
            <a:spLocks noGrp="1" noRot="1" noChangeAspect="1" noChangeArrowheads="1" noTextEdit="1"/>
          </p:cNvSpPr>
          <p:nvPr>
            <p:ph type="sldImg"/>
          </p:nvPr>
        </p:nvSpPr>
        <p:spPr>
          <a:xfrm>
            <a:off x="395288" y="692150"/>
            <a:ext cx="6070600" cy="3416300"/>
          </a:xfrm>
          <a:ln cap="flat"/>
        </p:spPr>
      </p:sp>
      <p:sp>
        <p:nvSpPr>
          <p:cNvPr id="122892"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396229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p:spPr>
        <p:txBody>
          <a:bodyPr/>
          <a:lstStyle/>
          <a:p>
            <a:r>
              <a:rPr lang="es-ES" smtClean="0">
                <a:solidFill>
                  <a:srgbClr val="000000"/>
                </a:solidFill>
              </a:rPr>
              <a:t>Tema 3 / epígrafe 3.2.3.- La elasticidad de la demanda</a:t>
            </a:r>
          </a:p>
        </p:txBody>
      </p:sp>
      <p:sp>
        <p:nvSpPr>
          <p:cNvPr id="121859" name="Rectangle 6"/>
          <p:cNvSpPr>
            <a:spLocks noGrp="1" noChangeArrowheads="1"/>
          </p:cNvSpPr>
          <p:nvPr>
            <p:ph type="ftr" sz="quarter" idx="4"/>
          </p:nvPr>
        </p:nvSpPr>
        <p:spPr>
          <a:noFill/>
        </p:spPr>
        <p:txBody>
          <a:bodyPr/>
          <a:lstStyle/>
          <a:p>
            <a:r>
              <a:rPr lang="es-ES" smtClean="0">
                <a:solidFill>
                  <a:srgbClr val="000000"/>
                </a:solidFill>
              </a:rPr>
              <a:t>Introducción a la Economía (Grupo B)</a:t>
            </a:r>
          </a:p>
        </p:txBody>
      </p:sp>
      <p:sp>
        <p:nvSpPr>
          <p:cNvPr id="121860" name="Rectangle 7"/>
          <p:cNvSpPr>
            <a:spLocks noGrp="1" noChangeArrowheads="1"/>
          </p:cNvSpPr>
          <p:nvPr>
            <p:ph type="sldNum" sz="quarter" idx="5"/>
          </p:nvPr>
        </p:nvSpPr>
        <p:spPr>
          <a:noFill/>
        </p:spPr>
        <p:txBody>
          <a:bodyPr/>
          <a:lstStyle/>
          <a:p>
            <a:fld id="{FCC796E5-CA18-458B-AFC3-D15BC0AEE186}" type="slidenum">
              <a:rPr lang="es-ES" smtClean="0">
                <a:solidFill>
                  <a:srgbClr val="000000"/>
                </a:solidFill>
              </a:rPr>
              <a:pPr/>
              <a:t>17</a:t>
            </a:fld>
            <a:endParaRPr lang="es-ES" smtClean="0">
              <a:solidFill>
                <a:srgbClr val="000000"/>
              </a:solidFill>
            </a:endParaRPr>
          </a:p>
        </p:txBody>
      </p:sp>
      <p:sp>
        <p:nvSpPr>
          <p:cNvPr id="121861" name="Rectangle 2"/>
          <p:cNvSpPr>
            <a:spLocks noGrp="1" noRot="1" noChangeAspect="1" noChangeArrowheads="1" noTextEdit="1"/>
          </p:cNvSpPr>
          <p:nvPr>
            <p:ph type="sldImg"/>
          </p:nvPr>
        </p:nvSpPr>
        <p:spPr>
          <a:xfrm>
            <a:off x="393700" y="692150"/>
            <a:ext cx="6070600" cy="3416300"/>
          </a:xfrm>
          <a:ln/>
        </p:spPr>
      </p:sp>
      <p:sp>
        <p:nvSpPr>
          <p:cNvPr id="121862"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xmlns="" val="96649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p:spPr>
        <p:txBody>
          <a:bodyPr/>
          <a:lstStyle/>
          <a:p>
            <a:r>
              <a:rPr lang="es-ES" smtClean="0">
                <a:solidFill>
                  <a:srgbClr val="000000"/>
                </a:solidFill>
              </a:rPr>
              <a:t>Tema 3 / epígrafe 3.2.3.- La elasticidad de la demanda</a:t>
            </a:r>
          </a:p>
        </p:txBody>
      </p:sp>
      <p:sp>
        <p:nvSpPr>
          <p:cNvPr id="123907" name="Rectangle 6"/>
          <p:cNvSpPr>
            <a:spLocks noGrp="1" noChangeArrowheads="1"/>
          </p:cNvSpPr>
          <p:nvPr>
            <p:ph type="ftr" sz="quarter" idx="4"/>
          </p:nvPr>
        </p:nvSpPr>
        <p:spPr>
          <a:noFill/>
        </p:spPr>
        <p:txBody>
          <a:bodyPr/>
          <a:lstStyle/>
          <a:p>
            <a:r>
              <a:rPr lang="es-ES" smtClean="0">
                <a:solidFill>
                  <a:srgbClr val="000000"/>
                </a:solidFill>
              </a:rPr>
              <a:t>Introducción a la Economía (Grupo B)</a:t>
            </a:r>
          </a:p>
        </p:txBody>
      </p:sp>
      <p:sp>
        <p:nvSpPr>
          <p:cNvPr id="123908" name="Rectangle 7"/>
          <p:cNvSpPr>
            <a:spLocks noGrp="1" noChangeArrowheads="1"/>
          </p:cNvSpPr>
          <p:nvPr>
            <p:ph type="sldNum" sz="quarter" idx="5"/>
          </p:nvPr>
        </p:nvSpPr>
        <p:spPr>
          <a:noFill/>
        </p:spPr>
        <p:txBody>
          <a:bodyPr/>
          <a:lstStyle/>
          <a:p>
            <a:fld id="{FB63B11C-9B9E-4674-B31E-78700A0487BC}" type="slidenum">
              <a:rPr lang="es-ES" smtClean="0">
                <a:solidFill>
                  <a:srgbClr val="000000"/>
                </a:solidFill>
              </a:rPr>
              <a:pPr/>
              <a:t>18</a:t>
            </a:fld>
            <a:endParaRPr lang="es-ES" smtClean="0">
              <a:solidFill>
                <a:srgbClr val="000000"/>
              </a:solidFill>
            </a:endParaRPr>
          </a:p>
        </p:txBody>
      </p:sp>
      <p:sp>
        <p:nvSpPr>
          <p:cNvPr id="123909" name="Rectangle 2"/>
          <p:cNvSpPr>
            <a:spLocks noGrp="1" noRot="1" noChangeAspect="1" noChangeArrowheads="1" noTextEdit="1"/>
          </p:cNvSpPr>
          <p:nvPr>
            <p:ph type="sldImg"/>
          </p:nvPr>
        </p:nvSpPr>
        <p:spPr>
          <a:xfrm>
            <a:off x="393700" y="692150"/>
            <a:ext cx="6070600" cy="3416300"/>
          </a:xfrm>
          <a:ln/>
        </p:spPr>
      </p:sp>
      <p:sp>
        <p:nvSpPr>
          <p:cNvPr id="123910"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xmlns="" val="291176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p:spPr>
        <p:txBody>
          <a:bodyPr/>
          <a:lstStyle/>
          <a:p>
            <a:r>
              <a:rPr lang="es-ES" smtClean="0">
                <a:solidFill>
                  <a:srgbClr val="000000"/>
                </a:solidFill>
              </a:rPr>
              <a:t>Tema 3 / epígrafe 3.2.3.- La elasticidad de la demanda</a:t>
            </a:r>
          </a:p>
        </p:txBody>
      </p:sp>
      <p:sp>
        <p:nvSpPr>
          <p:cNvPr id="124931" name="Rectangle 6"/>
          <p:cNvSpPr>
            <a:spLocks noGrp="1" noChangeArrowheads="1"/>
          </p:cNvSpPr>
          <p:nvPr>
            <p:ph type="ftr" sz="quarter" idx="4"/>
          </p:nvPr>
        </p:nvSpPr>
        <p:spPr>
          <a:noFill/>
        </p:spPr>
        <p:txBody>
          <a:bodyPr/>
          <a:lstStyle/>
          <a:p>
            <a:r>
              <a:rPr lang="es-ES" smtClean="0">
                <a:solidFill>
                  <a:srgbClr val="000000"/>
                </a:solidFill>
              </a:rPr>
              <a:t>Introducción a la Economía (Grupo B)</a:t>
            </a:r>
          </a:p>
        </p:txBody>
      </p:sp>
      <p:sp>
        <p:nvSpPr>
          <p:cNvPr id="124932" name="Rectangle 7"/>
          <p:cNvSpPr>
            <a:spLocks noGrp="1" noChangeArrowheads="1"/>
          </p:cNvSpPr>
          <p:nvPr>
            <p:ph type="sldNum" sz="quarter" idx="5"/>
          </p:nvPr>
        </p:nvSpPr>
        <p:spPr>
          <a:noFill/>
        </p:spPr>
        <p:txBody>
          <a:bodyPr/>
          <a:lstStyle/>
          <a:p>
            <a:fld id="{1ABE6813-0ADD-447F-9769-F7E2F1D0DA39}" type="slidenum">
              <a:rPr lang="es-ES" smtClean="0">
                <a:solidFill>
                  <a:srgbClr val="000000"/>
                </a:solidFill>
              </a:rPr>
              <a:pPr/>
              <a:t>19</a:t>
            </a:fld>
            <a:endParaRPr lang="es-ES" smtClean="0">
              <a:solidFill>
                <a:srgbClr val="000000"/>
              </a:solidFill>
            </a:endParaRPr>
          </a:p>
        </p:txBody>
      </p:sp>
      <p:sp>
        <p:nvSpPr>
          <p:cNvPr id="124933" name="Rectangle 2"/>
          <p:cNvSpPr>
            <a:spLocks noGrp="1" noRot="1" noChangeAspect="1" noChangeArrowheads="1" noTextEdit="1"/>
          </p:cNvSpPr>
          <p:nvPr>
            <p:ph type="sldImg"/>
          </p:nvPr>
        </p:nvSpPr>
        <p:spPr>
          <a:xfrm>
            <a:off x="393700" y="692150"/>
            <a:ext cx="6070600" cy="3416300"/>
          </a:xfrm>
          <a:ln/>
        </p:spPr>
      </p:sp>
      <p:sp>
        <p:nvSpPr>
          <p:cNvPr id="124934"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xmlns="" val="71356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p:spPr>
        <p:txBody>
          <a:bodyPr/>
          <a:lstStyle/>
          <a:p>
            <a:fld id="{6ED1B37E-87C1-450B-9672-AB4B1DE82C42}" type="slidenum">
              <a:rPr lang="en-US" altLang="en-US" smtClean="0">
                <a:solidFill>
                  <a:srgbClr val="000000"/>
                </a:solidFill>
              </a:rPr>
              <a:pPr/>
              <a:t>22</a:t>
            </a:fld>
            <a:endParaRPr lang="en-US" altLang="en-US" smtClean="0">
              <a:solidFill>
                <a:srgbClr val="000000"/>
              </a:solidFill>
            </a:endParaRPr>
          </a:p>
        </p:txBody>
      </p:sp>
      <p:sp>
        <p:nvSpPr>
          <p:cNvPr id="125955"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5956"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19</a:t>
            </a:r>
          </a:p>
        </p:txBody>
      </p:sp>
      <p:sp>
        <p:nvSpPr>
          <p:cNvPr id="125957"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5958"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5959" name="Rectangle 6"/>
          <p:cNvSpPr>
            <a:spLocks noGrp="1" noRot="1" noChangeAspect="1" noChangeArrowheads="1" noTextEdit="1"/>
          </p:cNvSpPr>
          <p:nvPr>
            <p:ph type="sldImg"/>
          </p:nvPr>
        </p:nvSpPr>
        <p:spPr>
          <a:xfrm>
            <a:off x="393700" y="692150"/>
            <a:ext cx="6072188" cy="3416300"/>
          </a:xfrm>
          <a:solidFill>
            <a:srgbClr val="FFFFFF"/>
          </a:solidFill>
          <a:ln cap="flat"/>
        </p:spPr>
      </p:sp>
      <p:sp>
        <p:nvSpPr>
          <p:cNvPr id="125960" name="Rectangle 7"/>
          <p:cNvSpPr>
            <a:spLocks noGrp="1" noChangeArrowheads="1"/>
          </p:cNvSpPr>
          <p:nvPr>
            <p:ph type="body" idx="1"/>
          </p:nvPr>
        </p:nvSpPr>
        <p:spPr>
          <a:noFill/>
          <a:ln/>
        </p:spPr>
        <p:txBody>
          <a:bodyPr lIns="92066" tIns="46033" rIns="92066" bIns="46033"/>
          <a:lstStyle/>
          <a:p>
            <a:endParaRPr lang="es-ES_tradnl" altLang="en-US" smtClean="0"/>
          </a:p>
        </p:txBody>
      </p:sp>
    </p:spTree>
    <p:extLst>
      <p:ext uri="{BB962C8B-B14F-4D97-AF65-F5344CB8AC3E}">
        <p14:creationId xmlns:p14="http://schemas.microsoft.com/office/powerpoint/2010/main" xmlns="" val="77445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p:spPr>
        <p:txBody>
          <a:bodyPr/>
          <a:lstStyle/>
          <a:p>
            <a:fld id="{A2C44DF4-D4C9-4FAE-8A04-52BBFDB98A14}" type="slidenum">
              <a:rPr lang="en-US" altLang="en-US" smtClean="0">
                <a:solidFill>
                  <a:srgbClr val="000000"/>
                </a:solidFill>
              </a:rPr>
              <a:pPr/>
              <a:t>26</a:t>
            </a:fld>
            <a:endParaRPr lang="en-US" altLang="en-US" smtClean="0">
              <a:solidFill>
                <a:srgbClr val="000000"/>
              </a:solidFill>
            </a:endParaRPr>
          </a:p>
        </p:txBody>
      </p:sp>
      <p:sp>
        <p:nvSpPr>
          <p:cNvPr id="129027"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9028"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29029"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9030"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9031" name="Rectangle 6"/>
          <p:cNvSpPr>
            <a:spLocks noGrp="1" noRot="1" noChangeAspect="1" noChangeArrowheads="1" noTextEdit="1"/>
          </p:cNvSpPr>
          <p:nvPr>
            <p:ph type="sldImg"/>
          </p:nvPr>
        </p:nvSpPr>
        <p:spPr>
          <a:xfrm>
            <a:off x="395288" y="692150"/>
            <a:ext cx="6070600" cy="3416300"/>
          </a:xfrm>
          <a:ln cap="flat"/>
        </p:spPr>
      </p:sp>
      <p:sp>
        <p:nvSpPr>
          <p:cNvPr id="129032" name="Rectangle 7"/>
          <p:cNvSpPr>
            <a:spLocks noGrp="1" noChangeArrowheads="1"/>
          </p:cNvSpPr>
          <p:nvPr>
            <p:ph type="body" idx="1"/>
          </p:nvPr>
        </p:nvSpPr>
        <p:spPr>
          <a:noFill/>
          <a:ln/>
        </p:spPr>
        <p:txBody>
          <a:bodyPr lIns="92066" tIns="46033" rIns="92066" bIns="46033"/>
          <a:lstStyle/>
          <a:p>
            <a:endParaRPr lang="es-ES_tradnl" altLang="en-US" smtClean="0"/>
          </a:p>
        </p:txBody>
      </p:sp>
    </p:spTree>
    <p:extLst>
      <p:ext uri="{BB962C8B-B14F-4D97-AF65-F5344CB8AC3E}">
        <p14:creationId xmlns:p14="http://schemas.microsoft.com/office/powerpoint/2010/main" xmlns="" val="300037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p:spPr>
        <p:txBody>
          <a:bodyPr/>
          <a:lstStyle/>
          <a:p>
            <a:fld id="{AFFC081B-63F4-4794-99BE-9C1B8F2AFDA9}" type="slidenum">
              <a:rPr lang="en-US" altLang="en-US" smtClean="0">
                <a:solidFill>
                  <a:srgbClr val="000000"/>
                </a:solidFill>
              </a:rPr>
              <a:pPr/>
              <a:t>27</a:t>
            </a:fld>
            <a:endParaRPr lang="en-US" altLang="en-US" smtClean="0">
              <a:solidFill>
                <a:srgbClr val="000000"/>
              </a:solidFill>
            </a:endParaRPr>
          </a:p>
        </p:txBody>
      </p:sp>
      <p:sp>
        <p:nvSpPr>
          <p:cNvPr id="130051"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0052"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30053"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0054"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0055" name="Rectangle 6"/>
          <p:cNvSpPr>
            <a:spLocks noGrp="1" noRot="1" noChangeAspect="1" noChangeArrowheads="1" noTextEdit="1"/>
          </p:cNvSpPr>
          <p:nvPr>
            <p:ph type="sldImg"/>
          </p:nvPr>
        </p:nvSpPr>
        <p:spPr>
          <a:xfrm>
            <a:off x="395288" y="692150"/>
            <a:ext cx="6070600" cy="3416300"/>
          </a:xfrm>
          <a:ln cap="flat"/>
        </p:spPr>
      </p:sp>
      <p:sp>
        <p:nvSpPr>
          <p:cNvPr id="130056" name="Rectangle 7"/>
          <p:cNvSpPr>
            <a:spLocks noGrp="1" noChangeArrowheads="1"/>
          </p:cNvSpPr>
          <p:nvPr>
            <p:ph type="body" idx="1"/>
          </p:nvPr>
        </p:nvSpPr>
        <p:spPr>
          <a:noFill/>
          <a:ln/>
        </p:spPr>
        <p:txBody>
          <a:bodyPr lIns="92066" tIns="46033" rIns="92066" bIns="46033"/>
          <a:lstStyle/>
          <a:p>
            <a:endParaRPr lang="es-ES_tradnl" altLang="en-US" smtClean="0"/>
          </a:p>
        </p:txBody>
      </p:sp>
    </p:spTree>
    <p:extLst>
      <p:ext uri="{BB962C8B-B14F-4D97-AF65-F5344CB8AC3E}">
        <p14:creationId xmlns:p14="http://schemas.microsoft.com/office/powerpoint/2010/main" xmlns="" val="8748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p:spPr>
        <p:txBody>
          <a:bodyPr/>
          <a:lstStyle/>
          <a:p>
            <a:fld id="{BF07BBC2-41EC-4687-9658-2CE926CB6F6C}" type="slidenum">
              <a:rPr lang="en-US" altLang="en-US" smtClean="0">
                <a:solidFill>
                  <a:srgbClr val="000000"/>
                </a:solidFill>
              </a:rPr>
              <a:pPr/>
              <a:t>28</a:t>
            </a:fld>
            <a:endParaRPr lang="en-US" altLang="en-US" smtClean="0">
              <a:solidFill>
                <a:srgbClr val="000000"/>
              </a:solidFill>
            </a:endParaRPr>
          </a:p>
        </p:txBody>
      </p:sp>
      <p:sp>
        <p:nvSpPr>
          <p:cNvPr id="131075"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1076"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31077"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1078"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1079" name="Rectangle 6"/>
          <p:cNvSpPr>
            <a:spLocks noGrp="1" noRot="1" noChangeAspect="1" noChangeArrowheads="1" noTextEdit="1"/>
          </p:cNvSpPr>
          <p:nvPr>
            <p:ph type="sldImg"/>
          </p:nvPr>
        </p:nvSpPr>
        <p:spPr>
          <a:xfrm>
            <a:off x="395288" y="692150"/>
            <a:ext cx="6070600" cy="3416300"/>
          </a:xfrm>
          <a:ln cap="flat"/>
        </p:spPr>
      </p:sp>
      <p:sp>
        <p:nvSpPr>
          <p:cNvPr id="131080" name="Rectangle 7"/>
          <p:cNvSpPr>
            <a:spLocks noGrp="1" noChangeArrowheads="1"/>
          </p:cNvSpPr>
          <p:nvPr>
            <p:ph type="body" idx="1"/>
          </p:nvPr>
        </p:nvSpPr>
        <p:spPr>
          <a:noFill/>
          <a:ln/>
        </p:spPr>
        <p:txBody>
          <a:bodyPr lIns="92066" tIns="46033" rIns="92066" bIns="46033"/>
          <a:lstStyle/>
          <a:p>
            <a:endParaRPr lang="es-ES_tradnl" altLang="en-US" smtClean="0"/>
          </a:p>
        </p:txBody>
      </p:sp>
    </p:spTree>
    <p:extLst>
      <p:ext uri="{BB962C8B-B14F-4D97-AF65-F5344CB8AC3E}">
        <p14:creationId xmlns:p14="http://schemas.microsoft.com/office/powerpoint/2010/main" xmlns="" val="3610538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115D94F0-02F8-482B-A701-D68D70B3F6F0}" type="slidenum">
              <a:rPr lang="en-US" altLang="en-US" smtClean="0">
                <a:solidFill>
                  <a:srgbClr val="000000"/>
                </a:solidFill>
              </a:rPr>
              <a:pPr/>
              <a:t>29</a:t>
            </a:fld>
            <a:endParaRPr lang="en-US" altLang="en-US" smtClean="0">
              <a:solidFill>
                <a:srgbClr val="000000"/>
              </a:solidFill>
            </a:endParaRPr>
          </a:p>
        </p:txBody>
      </p:sp>
      <p:sp>
        <p:nvSpPr>
          <p:cNvPr id="132099"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2100"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32101"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2102"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2103" name="Rectangle 6"/>
          <p:cNvSpPr>
            <a:spLocks noGrp="1" noRot="1" noChangeAspect="1" noChangeArrowheads="1" noTextEdit="1"/>
          </p:cNvSpPr>
          <p:nvPr>
            <p:ph type="sldImg"/>
          </p:nvPr>
        </p:nvSpPr>
        <p:spPr>
          <a:xfrm>
            <a:off x="395288" y="692150"/>
            <a:ext cx="6070600" cy="3416300"/>
          </a:xfrm>
          <a:ln cap="flat"/>
        </p:spPr>
      </p:sp>
      <p:sp>
        <p:nvSpPr>
          <p:cNvPr id="132104" name="Rectangle 7"/>
          <p:cNvSpPr>
            <a:spLocks noGrp="1" noChangeArrowheads="1"/>
          </p:cNvSpPr>
          <p:nvPr>
            <p:ph type="body" idx="1"/>
          </p:nvPr>
        </p:nvSpPr>
        <p:spPr>
          <a:noFill/>
          <a:ln/>
        </p:spPr>
        <p:txBody>
          <a:bodyPr lIns="92066" tIns="46033" rIns="92066" bIns="46033"/>
          <a:lstStyle/>
          <a:p>
            <a:endParaRPr lang="es-ES_tradnl" altLang="en-US" smtClean="0"/>
          </a:p>
        </p:txBody>
      </p:sp>
    </p:spTree>
    <p:extLst>
      <p:ext uri="{BB962C8B-B14F-4D97-AF65-F5344CB8AC3E}">
        <p14:creationId xmlns:p14="http://schemas.microsoft.com/office/powerpoint/2010/main" xmlns="" val="2013333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p:spPr>
        <p:txBody>
          <a:bodyPr/>
          <a:lstStyle/>
          <a:p>
            <a:fld id="{B7896E76-08F9-4ED5-9855-726295D928B6}" type="slidenum">
              <a:rPr lang="en-US" altLang="en-US" smtClean="0">
                <a:solidFill>
                  <a:srgbClr val="000000"/>
                </a:solidFill>
              </a:rPr>
              <a:pPr/>
              <a:t>30</a:t>
            </a:fld>
            <a:endParaRPr lang="en-US" altLang="en-US" smtClean="0">
              <a:solidFill>
                <a:srgbClr val="000000"/>
              </a:solidFill>
            </a:endParaRPr>
          </a:p>
        </p:txBody>
      </p:sp>
      <p:sp>
        <p:nvSpPr>
          <p:cNvPr id="133123"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3124"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33125"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3126"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3127" name="Rectangle 6"/>
          <p:cNvSpPr>
            <a:spLocks noGrp="1" noRot="1" noChangeAspect="1" noChangeArrowheads="1" noTextEdit="1"/>
          </p:cNvSpPr>
          <p:nvPr>
            <p:ph type="sldImg"/>
          </p:nvPr>
        </p:nvSpPr>
        <p:spPr>
          <a:xfrm>
            <a:off x="395288" y="692150"/>
            <a:ext cx="6070600" cy="3416300"/>
          </a:xfrm>
          <a:ln cap="flat"/>
        </p:spPr>
      </p:sp>
      <p:sp>
        <p:nvSpPr>
          <p:cNvPr id="133128" name="Rectangle 7"/>
          <p:cNvSpPr>
            <a:spLocks noGrp="1" noChangeArrowheads="1"/>
          </p:cNvSpPr>
          <p:nvPr>
            <p:ph type="body" idx="1"/>
          </p:nvPr>
        </p:nvSpPr>
        <p:spPr>
          <a:noFill/>
          <a:ln/>
        </p:spPr>
        <p:txBody>
          <a:bodyPr lIns="92066" tIns="46033" rIns="92066" bIns="46033"/>
          <a:lstStyle/>
          <a:p>
            <a:endParaRPr lang="es-ES_tradnl" altLang="en-US" smtClean="0"/>
          </a:p>
        </p:txBody>
      </p:sp>
    </p:spTree>
    <p:extLst>
      <p:ext uri="{BB962C8B-B14F-4D97-AF65-F5344CB8AC3E}">
        <p14:creationId xmlns:p14="http://schemas.microsoft.com/office/powerpoint/2010/main" xmlns="" val="1579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p:spPr>
        <p:txBody>
          <a:bodyPr/>
          <a:lstStyle/>
          <a:p>
            <a:fld id="{B503073F-3A43-45D9-B985-D0457B94D9AE}" type="slidenum">
              <a:rPr lang="en-US" altLang="en-US" smtClean="0">
                <a:solidFill>
                  <a:srgbClr val="000000"/>
                </a:solidFill>
              </a:rPr>
              <a:pPr/>
              <a:t>5</a:t>
            </a:fld>
            <a:endParaRPr lang="en-US" altLang="en-US" smtClean="0">
              <a:solidFill>
                <a:srgbClr val="000000"/>
              </a:solidFill>
            </a:endParaRPr>
          </a:p>
        </p:txBody>
      </p:sp>
      <p:sp>
        <p:nvSpPr>
          <p:cNvPr id="113667"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3668"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4</a:t>
            </a:r>
          </a:p>
        </p:txBody>
      </p:sp>
      <p:sp>
        <p:nvSpPr>
          <p:cNvPr id="113669"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3670"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3671" name="Rectangle 6"/>
          <p:cNvSpPr>
            <a:spLocks noGrp="1" noRot="1" noChangeAspect="1" noChangeArrowheads="1" noTextEdit="1"/>
          </p:cNvSpPr>
          <p:nvPr>
            <p:ph type="sldImg"/>
          </p:nvPr>
        </p:nvSpPr>
        <p:spPr>
          <a:xfrm>
            <a:off x="393700" y="692150"/>
            <a:ext cx="6072188" cy="3416300"/>
          </a:xfrm>
          <a:solidFill>
            <a:srgbClr val="FFFFFF"/>
          </a:solidFill>
          <a:ln cap="flat"/>
        </p:spPr>
      </p:sp>
      <p:sp>
        <p:nvSpPr>
          <p:cNvPr id="113672" name="Rectangle 7"/>
          <p:cNvSpPr>
            <a:spLocks noGrp="1" noChangeArrowheads="1"/>
          </p:cNvSpPr>
          <p:nvPr>
            <p:ph type="body" idx="1"/>
          </p:nvPr>
        </p:nvSpPr>
        <p:spPr>
          <a:noFill/>
          <a:ln/>
        </p:spPr>
        <p:txBody>
          <a:bodyPr lIns="92066" tIns="46033" rIns="92066" bIns="46033"/>
          <a:lstStyle/>
          <a:p>
            <a:endParaRPr lang="es-ES_tradnl" altLang="en-US" smtClean="0"/>
          </a:p>
        </p:txBody>
      </p:sp>
    </p:spTree>
    <p:extLst>
      <p:ext uri="{BB962C8B-B14F-4D97-AF65-F5344CB8AC3E}">
        <p14:creationId xmlns:p14="http://schemas.microsoft.com/office/powerpoint/2010/main" xmlns="" val="97381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p:spPr>
        <p:txBody>
          <a:bodyPr/>
          <a:lstStyle/>
          <a:p>
            <a:fld id="{9A4DBB63-A6E3-4B08-ADC2-27B97ECD2285}" type="slidenum">
              <a:rPr lang="en-US" altLang="en-US" smtClean="0">
                <a:solidFill>
                  <a:srgbClr val="000000"/>
                </a:solidFill>
              </a:rPr>
              <a:pPr/>
              <a:t>31</a:t>
            </a:fld>
            <a:endParaRPr lang="en-US" altLang="en-US" smtClean="0">
              <a:solidFill>
                <a:srgbClr val="000000"/>
              </a:solidFill>
            </a:endParaRPr>
          </a:p>
        </p:txBody>
      </p:sp>
      <p:sp>
        <p:nvSpPr>
          <p:cNvPr id="13414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4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414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1"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2"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4153"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4"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5" name="Rectangle 10"/>
          <p:cNvSpPr>
            <a:spLocks noGrp="1" noRot="1" noChangeAspect="1" noChangeArrowheads="1" noTextEdit="1"/>
          </p:cNvSpPr>
          <p:nvPr>
            <p:ph type="sldImg"/>
          </p:nvPr>
        </p:nvSpPr>
        <p:spPr>
          <a:xfrm>
            <a:off x="395288" y="692150"/>
            <a:ext cx="6070600" cy="3416300"/>
          </a:xfrm>
          <a:ln cap="flat"/>
        </p:spPr>
      </p:sp>
      <p:sp>
        <p:nvSpPr>
          <p:cNvPr id="134156"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78200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p:spPr>
        <p:txBody>
          <a:bodyPr/>
          <a:lstStyle/>
          <a:p>
            <a:fld id="{16F7F2AA-2004-4CAE-BE91-1D85DDFA8DCA}" type="slidenum">
              <a:rPr lang="en-US" altLang="en-US" smtClean="0">
                <a:solidFill>
                  <a:srgbClr val="000000"/>
                </a:solidFill>
              </a:rPr>
              <a:pPr/>
              <a:t>32</a:t>
            </a:fld>
            <a:endParaRPr lang="en-US" altLang="en-US" smtClean="0">
              <a:solidFill>
                <a:srgbClr val="000000"/>
              </a:solidFill>
            </a:endParaRPr>
          </a:p>
        </p:txBody>
      </p:sp>
      <p:sp>
        <p:nvSpPr>
          <p:cNvPr id="13517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517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5"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6"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5177"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8"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9" name="Rectangle 10"/>
          <p:cNvSpPr>
            <a:spLocks noGrp="1" noRot="1" noChangeAspect="1" noChangeArrowheads="1" noTextEdit="1"/>
          </p:cNvSpPr>
          <p:nvPr>
            <p:ph type="sldImg"/>
          </p:nvPr>
        </p:nvSpPr>
        <p:spPr>
          <a:xfrm>
            <a:off x="395288" y="692150"/>
            <a:ext cx="6070600" cy="3416300"/>
          </a:xfrm>
          <a:ln cap="flat"/>
        </p:spPr>
      </p:sp>
      <p:sp>
        <p:nvSpPr>
          <p:cNvPr id="135180"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2790175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a:spLocks noGrp="1" noChangeArrowheads="1"/>
          </p:cNvSpPr>
          <p:nvPr>
            <p:ph type="sldNum" sz="quarter" idx="5"/>
          </p:nvPr>
        </p:nvSpPr>
        <p:spPr>
          <a:noFill/>
        </p:spPr>
        <p:txBody>
          <a:bodyPr/>
          <a:lstStyle/>
          <a:p>
            <a:fld id="{0E125A33-23B6-4B35-AC35-347B86FC7149}" type="slidenum">
              <a:rPr lang="en-US" altLang="en-US" smtClean="0">
                <a:solidFill>
                  <a:srgbClr val="000000"/>
                </a:solidFill>
              </a:rPr>
              <a:pPr/>
              <a:t>33</a:t>
            </a:fld>
            <a:endParaRPr lang="en-US" altLang="en-US" smtClean="0">
              <a:solidFill>
                <a:srgbClr val="000000"/>
              </a:solidFill>
            </a:endParaRPr>
          </a:p>
        </p:txBody>
      </p:sp>
      <p:sp>
        <p:nvSpPr>
          <p:cNvPr id="13619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19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619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19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199"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200"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6201"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202"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203" name="Rectangle 10"/>
          <p:cNvSpPr>
            <a:spLocks noGrp="1" noRot="1" noChangeAspect="1" noChangeArrowheads="1" noTextEdit="1"/>
          </p:cNvSpPr>
          <p:nvPr>
            <p:ph type="sldImg"/>
          </p:nvPr>
        </p:nvSpPr>
        <p:spPr>
          <a:xfrm>
            <a:off x="395288" y="692150"/>
            <a:ext cx="6070600" cy="3416300"/>
          </a:xfrm>
          <a:ln cap="flat"/>
        </p:spPr>
      </p:sp>
      <p:sp>
        <p:nvSpPr>
          <p:cNvPr id="136204"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1584966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p:spPr>
        <p:txBody>
          <a:bodyPr/>
          <a:lstStyle/>
          <a:p>
            <a:fld id="{0FDFE400-A07D-4577-8307-F987F01671DC}" type="slidenum">
              <a:rPr lang="en-US" altLang="en-US" smtClean="0">
                <a:solidFill>
                  <a:srgbClr val="000000"/>
                </a:solidFill>
              </a:rPr>
              <a:pPr/>
              <a:t>34</a:t>
            </a:fld>
            <a:endParaRPr lang="en-US" altLang="en-US" smtClean="0">
              <a:solidFill>
                <a:srgbClr val="000000"/>
              </a:solidFill>
            </a:endParaRPr>
          </a:p>
        </p:txBody>
      </p:sp>
      <p:sp>
        <p:nvSpPr>
          <p:cNvPr id="13721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722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3"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4"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7225"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6"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7" name="Rectangle 10"/>
          <p:cNvSpPr>
            <a:spLocks noGrp="1" noRot="1" noChangeAspect="1" noChangeArrowheads="1" noTextEdit="1"/>
          </p:cNvSpPr>
          <p:nvPr>
            <p:ph type="sldImg"/>
          </p:nvPr>
        </p:nvSpPr>
        <p:spPr>
          <a:xfrm>
            <a:off x="395288" y="692150"/>
            <a:ext cx="6070600" cy="3416300"/>
          </a:xfrm>
          <a:ln cap="flat"/>
        </p:spPr>
      </p:sp>
      <p:sp>
        <p:nvSpPr>
          <p:cNvPr id="137228"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49633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p>
            <a:fld id="{BCE67906-9C03-40D2-AC43-BC7DA1B62108}" type="slidenum">
              <a:rPr lang="en-US" altLang="en-US" smtClean="0">
                <a:solidFill>
                  <a:srgbClr val="000000"/>
                </a:solidFill>
              </a:rPr>
              <a:pPr/>
              <a:t>35</a:t>
            </a:fld>
            <a:endParaRPr lang="en-US" altLang="en-US" smtClean="0">
              <a:solidFill>
                <a:srgbClr val="000000"/>
              </a:solidFill>
            </a:endParaRPr>
          </a:p>
        </p:txBody>
      </p:sp>
      <p:sp>
        <p:nvSpPr>
          <p:cNvPr id="13824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4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824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4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47"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48"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8249"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50"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51" name="Rectangle 10"/>
          <p:cNvSpPr>
            <a:spLocks noGrp="1" noRot="1" noChangeAspect="1" noChangeArrowheads="1" noTextEdit="1"/>
          </p:cNvSpPr>
          <p:nvPr>
            <p:ph type="sldImg"/>
          </p:nvPr>
        </p:nvSpPr>
        <p:spPr>
          <a:xfrm>
            <a:off x="395288" y="692150"/>
            <a:ext cx="6070600" cy="3416300"/>
          </a:xfrm>
          <a:ln cap="flat"/>
        </p:spPr>
      </p:sp>
      <p:sp>
        <p:nvSpPr>
          <p:cNvPr id="138252"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1860906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E5393B59-08F3-4093-8A33-7D61343B46CD}" type="slidenum">
              <a:rPr lang="en-US" altLang="es-AR">
                <a:solidFill>
                  <a:srgbClr val="000000"/>
                </a:solidFill>
              </a:rPr>
              <a:pPr/>
              <a:t>39</a:t>
            </a:fld>
            <a:endParaRPr lang="en-US" altLang="es-AR">
              <a:solidFill>
                <a:srgbClr val="000000"/>
              </a:solidFill>
            </a:endParaRPr>
          </a:p>
        </p:txBody>
      </p:sp>
      <p:sp>
        <p:nvSpPr>
          <p:cNvPr id="15667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7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049" tIns="0" rIns="19049" bIns="0" anchor="b"/>
          <a:lstStyle/>
          <a:p>
            <a:pPr algn="r" defTabSz="914400" eaLnBrk="0" fontAlgn="base" hangingPunct="0">
              <a:spcBef>
                <a:spcPct val="0"/>
              </a:spcBef>
              <a:spcAft>
                <a:spcPct val="0"/>
              </a:spcAft>
            </a:pPr>
            <a:r>
              <a:rPr lang="en-US" altLang="es-AR" sz="1000" i="1">
                <a:solidFill>
                  <a:srgbClr val="000000"/>
                </a:solidFill>
                <a:latin typeface="Tahoma" pitchFamily="34" charset="0"/>
              </a:rPr>
              <a:t>39</a:t>
            </a:r>
          </a:p>
        </p:txBody>
      </p:sp>
      <p:sp>
        <p:nvSpPr>
          <p:cNvPr id="15667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7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78" name="Rectangle 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79" name="Rectangle 7"/>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049" tIns="0" rIns="19049" bIns="0" anchor="b"/>
          <a:lstStyle/>
          <a:p>
            <a:pPr algn="r" defTabSz="914400" eaLnBrk="0" fontAlgn="base" hangingPunct="0">
              <a:spcBef>
                <a:spcPct val="0"/>
              </a:spcBef>
              <a:spcAft>
                <a:spcPct val="0"/>
              </a:spcAft>
            </a:pPr>
            <a:r>
              <a:rPr lang="en-US" altLang="es-AR" sz="1000" i="1">
                <a:solidFill>
                  <a:srgbClr val="000000"/>
                </a:solidFill>
                <a:latin typeface="Tahoma" pitchFamily="34" charset="0"/>
              </a:rPr>
              <a:t>29</a:t>
            </a:r>
          </a:p>
        </p:txBody>
      </p:sp>
      <p:sp>
        <p:nvSpPr>
          <p:cNvPr id="156680" name="Rectangle 8"/>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81" name="Rectangle 9"/>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82" name="Rectangle 10"/>
          <p:cNvSpPr>
            <a:spLocks noGrp="1" noRot="1" noChangeAspect="1" noChangeArrowheads="1" noTextEdit="1"/>
          </p:cNvSpPr>
          <p:nvPr>
            <p:ph type="sldImg"/>
          </p:nvPr>
        </p:nvSpPr>
        <p:spPr>
          <a:xfrm>
            <a:off x="393700" y="692150"/>
            <a:ext cx="6072188" cy="3416300"/>
          </a:xfrm>
          <a:ln w="12700" cap="flat"/>
        </p:spPr>
      </p:sp>
      <p:sp>
        <p:nvSpPr>
          <p:cNvPr id="156683" name="Rectangle 11"/>
          <p:cNvSpPr>
            <a:spLocks noGrp="1" noChangeArrowheads="1"/>
          </p:cNvSpPr>
          <p:nvPr>
            <p:ph type="body" idx="1"/>
          </p:nvPr>
        </p:nvSpPr>
        <p:spPr>
          <a:ln/>
        </p:spPr>
        <p:txBody>
          <a:bodyPr lIns="92066" tIns="46033" rIns="92066" bIns="46033"/>
          <a:lstStyle/>
          <a:p>
            <a:endParaRPr lang="es-ES" altLang="es-AR"/>
          </a:p>
        </p:txBody>
      </p:sp>
    </p:spTree>
    <p:extLst>
      <p:ext uri="{BB962C8B-B14F-4D97-AF65-F5344CB8AC3E}">
        <p14:creationId xmlns:p14="http://schemas.microsoft.com/office/powerpoint/2010/main" xmlns="" val="2841370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p:spPr>
        <p:txBody>
          <a:bodyPr/>
          <a:lstStyle/>
          <a:p>
            <a:fld id="{34416100-4377-44B9-A065-2724CE82F7A1}" type="slidenum">
              <a:rPr lang="en-US" altLang="en-US" smtClean="0">
                <a:solidFill>
                  <a:srgbClr val="000000"/>
                </a:solidFill>
              </a:rPr>
              <a:pPr/>
              <a:t>40</a:t>
            </a:fld>
            <a:endParaRPr lang="en-US" altLang="en-US" smtClean="0">
              <a:solidFill>
                <a:srgbClr val="000000"/>
              </a:solidFill>
            </a:endParaRPr>
          </a:p>
        </p:txBody>
      </p:sp>
      <p:sp>
        <p:nvSpPr>
          <p:cNvPr id="12697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28</a:t>
            </a:r>
          </a:p>
        </p:txBody>
      </p:sp>
      <p:sp>
        <p:nvSpPr>
          <p:cNvPr id="12698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3"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4"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15</a:t>
            </a:r>
          </a:p>
        </p:txBody>
      </p:sp>
      <p:sp>
        <p:nvSpPr>
          <p:cNvPr id="126985"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6"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7" name="Rectangle 10"/>
          <p:cNvSpPr>
            <a:spLocks noGrp="1" noRot="1" noChangeAspect="1" noChangeArrowheads="1" noTextEdit="1"/>
          </p:cNvSpPr>
          <p:nvPr>
            <p:ph type="sldImg"/>
          </p:nvPr>
        </p:nvSpPr>
        <p:spPr>
          <a:xfrm>
            <a:off x="395288" y="692150"/>
            <a:ext cx="6070600" cy="3416300"/>
          </a:xfrm>
          <a:ln cap="flat"/>
        </p:spPr>
      </p:sp>
      <p:sp>
        <p:nvSpPr>
          <p:cNvPr id="126988"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3299202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p:spPr>
        <p:txBody>
          <a:bodyPr/>
          <a:lstStyle/>
          <a:p>
            <a:fld id="{EF19DA62-469E-4EB8-B44B-BAE97F38E7A5}" type="slidenum">
              <a:rPr lang="en-US" altLang="en-US" smtClean="0">
                <a:solidFill>
                  <a:srgbClr val="000000"/>
                </a:solidFill>
              </a:rPr>
              <a:pPr/>
              <a:t>41</a:t>
            </a:fld>
            <a:endParaRPr lang="en-US" altLang="en-US" smtClean="0">
              <a:solidFill>
                <a:srgbClr val="000000"/>
              </a:solidFill>
            </a:endParaRPr>
          </a:p>
        </p:txBody>
      </p:sp>
      <p:sp>
        <p:nvSpPr>
          <p:cNvPr id="12800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0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27</a:t>
            </a:r>
          </a:p>
        </p:txBody>
      </p:sp>
      <p:sp>
        <p:nvSpPr>
          <p:cNvPr id="12800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0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07"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08"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15</a:t>
            </a:r>
          </a:p>
        </p:txBody>
      </p:sp>
      <p:sp>
        <p:nvSpPr>
          <p:cNvPr id="128009"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10"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11" name="Rectangle 10"/>
          <p:cNvSpPr>
            <a:spLocks noGrp="1" noRot="1" noChangeAspect="1" noChangeArrowheads="1" noTextEdit="1"/>
          </p:cNvSpPr>
          <p:nvPr>
            <p:ph type="sldImg"/>
          </p:nvPr>
        </p:nvSpPr>
        <p:spPr>
          <a:xfrm>
            <a:off x="395288" y="692150"/>
            <a:ext cx="6070600" cy="3416300"/>
          </a:xfrm>
          <a:ln cap="flat"/>
        </p:spPr>
      </p:sp>
      <p:sp>
        <p:nvSpPr>
          <p:cNvPr id="128012"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2889662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DE51133D-E443-47FE-9D69-7F08C8A41133}" type="slidenum">
              <a:rPr lang="en-US" altLang="es-AR">
                <a:solidFill>
                  <a:srgbClr val="000000"/>
                </a:solidFill>
              </a:rPr>
              <a:pPr/>
              <a:t>49</a:t>
            </a:fld>
            <a:endParaRPr lang="en-US" altLang="es-AR">
              <a:solidFill>
                <a:srgbClr val="000000"/>
              </a:solidFill>
            </a:endParaRPr>
          </a:p>
        </p:txBody>
      </p:sp>
      <p:sp>
        <p:nvSpPr>
          <p:cNvPr id="16486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6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049" tIns="0" rIns="19049" bIns="0" anchor="b"/>
          <a:lstStyle/>
          <a:p>
            <a:pPr algn="r" defTabSz="914400" eaLnBrk="0" fontAlgn="base" hangingPunct="0">
              <a:spcBef>
                <a:spcPct val="0"/>
              </a:spcBef>
              <a:spcAft>
                <a:spcPct val="0"/>
              </a:spcAft>
            </a:pPr>
            <a:r>
              <a:rPr lang="en-US" altLang="es-AR" sz="1000" i="1">
                <a:solidFill>
                  <a:srgbClr val="000000"/>
                </a:solidFill>
                <a:latin typeface="Tahoma" pitchFamily="34" charset="0"/>
              </a:rPr>
              <a:t>41</a:t>
            </a:r>
          </a:p>
        </p:txBody>
      </p:sp>
      <p:sp>
        <p:nvSpPr>
          <p:cNvPr id="16486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6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70" name="Rectangle 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71" name="Rectangle 7"/>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049" tIns="0" rIns="19049" bIns="0" anchor="b"/>
          <a:lstStyle/>
          <a:p>
            <a:pPr algn="r" defTabSz="914400" eaLnBrk="0" fontAlgn="base" hangingPunct="0">
              <a:spcBef>
                <a:spcPct val="0"/>
              </a:spcBef>
              <a:spcAft>
                <a:spcPct val="0"/>
              </a:spcAft>
            </a:pPr>
            <a:r>
              <a:rPr lang="en-US" altLang="es-AR" sz="1000" i="1">
                <a:solidFill>
                  <a:srgbClr val="000000"/>
                </a:solidFill>
                <a:latin typeface="Tahoma" pitchFamily="34" charset="0"/>
              </a:rPr>
              <a:t>30</a:t>
            </a:r>
          </a:p>
        </p:txBody>
      </p:sp>
      <p:sp>
        <p:nvSpPr>
          <p:cNvPr id="164872" name="Rectangle 8"/>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73" name="Rectangle 9"/>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74" name="Rectangle 10"/>
          <p:cNvSpPr>
            <a:spLocks noGrp="1" noRot="1" noChangeAspect="1" noChangeArrowheads="1" noTextEdit="1"/>
          </p:cNvSpPr>
          <p:nvPr>
            <p:ph type="sldImg"/>
          </p:nvPr>
        </p:nvSpPr>
        <p:spPr>
          <a:xfrm>
            <a:off x="393700" y="692150"/>
            <a:ext cx="6072188" cy="3416300"/>
          </a:xfrm>
          <a:ln w="12700" cap="flat"/>
        </p:spPr>
      </p:sp>
      <p:sp>
        <p:nvSpPr>
          <p:cNvPr id="164875" name="Rectangle 11"/>
          <p:cNvSpPr>
            <a:spLocks noGrp="1" noChangeArrowheads="1"/>
          </p:cNvSpPr>
          <p:nvPr>
            <p:ph type="body" idx="1"/>
          </p:nvPr>
        </p:nvSpPr>
        <p:spPr>
          <a:ln/>
        </p:spPr>
        <p:txBody>
          <a:bodyPr lIns="92066" tIns="46033" rIns="92066" bIns="46033"/>
          <a:lstStyle/>
          <a:p>
            <a:endParaRPr lang="es-ES" altLang="es-AR"/>
          </a:p>
        </p:txBody>
      </p:sp>
    </p:spTree>
    <p:extLst>
      <p:ext uri="{BB962C8B-B14F-4D97-AF65-F5344CB8AC3E}">
        <p14:creationId xmlns:p14="http://schemas.microsoft.com/office/powerpoint/2010/main" xmlns="" val="130903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p:spPr>
        <p:txBody>
          <a:bodyPr/>
          <a:lstStyle/>
          <a:p>
            <a:fld id="{D29E2EFA-93EF-44A1-ADAE-CA8EA84ED256}" type="slidenum">
              <a:rPr lang="en-US" altLang="en-US" smtClean="0">
                <a:solidFill>
                  <a:srgbClr val="000000"/>
                </a:solidFill>
              </a:rPr>
              <a:pPr/>
              <a:t>6</a:t>
            </a:fld>
            <a:endParaRPr lang="en-US" altLang="en-US" smtClean="0">
              <a:solidFill>
                <a:srgbClr val="000000"/>
              </a:solidFill>
            </a:endParaRPr>
          </a:p>
        </p:txBody>
      </p:sp>
      <p:sp>
        <p:nvSpPr>
          <p:cNvPr id="114691"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4692"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8</a:t>
            </a:r>
          </a:p>
        </p:txBody>
      </p:sp>
      <p:sp>
        <p:nvSpPr>
          <p:cNvPr id="114693"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4694"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4695" name="Rectangle 6"/>
          <p:cNvSpPr>
            <a:spLocks noGrp="1" noRot="1" noChangeAspect="1" noChangeArrowheads="1" noTextEdit="1"/>
          </p:cNvSpPr>
          <p:nvPr>
            <p:ph type="sldImg"/>
          </p:nvPr>
        </p:nvSpPr>
        <p:spPr>
          <a:xfrm>
            <a:off x="393700" y="692150"/>
            <a:ext cx="6072188" cy="3416300"/>
          </a:xfrm>
          <a:solidFill>
            <a:srgbClr val="FFFFFF"/>
          </a:solidFill>
          <a:ln cap="flat"/>
        </p:spPr>
      </p:sp>
      <p:sp>
        <p:nvSpPr>
          <p:cNvPr id="114696" name="Rectangle 7"/>
          <p:cNvSpPr>
            <a:spLocks noGrp="1" noChangeArrowheads="1"/>
          </p:cNvSpPr>
          <p:nvPr>
            <p:ph type="body" idx="1"/>
          </p:nvPr>
        </p:nvSpPr>
        <p:spPr>
          <a:noFill/>
          <a:ln/>
        </p:spPr>
        <p:txBody>
          <a:bodyPr lIns="92066" tIns="46033" rIns="92066" bIns="46033"/>
          <a:lstStyle/>
          <a:p>
            <a:endParaRPr lang="es-ES_tradnl" altLang="en-US" smtClean="0"/>
          </a:p>
        </p:txBody>
      </p:sp>
    </p:spTree>
    <p:extLst>
      <p:ext uri="{BB962C8B-B14F-4D97-AF65-F5344CB8AC3E}">
        <p14:creationId xmlns:p14="http://schemas.microsoft.com/office/powerpoint/2010/main" xmlns="" val="424754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p>
            <a:r>
              <a:rPr lang="es-ES" smtClean="0">
                <a:solidFill>
                  <a:srgbClr val="000000"/>
                </a:solidFill>
              </a:rPr>
              <a:t>Tema 3 / epígrafe 3.2.3.- La elasticidad de la demanda</a:t>
            </a:r>
          </a:p>
        </p:txBody>
      </p:sp>
      <p:sp>
        <p:nvSpPr>
          <p:cNvPr id="115715" name="Rectangle 6"/>
          <p:cNvSpPr>
            <a:spLocks noGrp="1" noChangeArrowheads="1"/>
          </p:cNvSpPr>
          <p:nvPr>
            <p:ph type="ftr" sz="quarter" idx="4"/>
          </p:nvPr>
        </p:nvSpPr>
        <p:spPr>
          <a:noFill/>
        </p:spPr>
        <p:txBody>
          <a:bodyPr/>
          <a:lstStyle/>
          <a:p>
            <a:r>
              <a:rPr lang="es-ES" smtClean="0">
                <a:solidFill>
                  <a:srgbClr val="000000"/>
                </a:solidFill>
              </a:rPr>
              <a:t>Introducción a la Economía (Grupo B)</a:t>
            </a:r>
          </a:p>
        </p:txBody>
      </p:sp>
      <p:sp>
        <p:nvSpPr>
          <p:cNvPr id="115716" name="Rectangle 7"/>
          <p:cNvSpPr>
            <a:spLocks noGrp="1" noChangeArrowheads="1"/>
          </p:cNvSpPr>
          <p:nvPr>
            <p:ph type="sldNum" sz="quarter" idx="5"/>
          </p:nvPr>
        </p:nvSpPr>
        <p:spPr>
          <a:noFill/>
        </p:spPr>
        <p:txBody>
          <a:bodyPr/>
          <a:lstStyle/>
          <a:p>
            <a:fld id="{B21DC879-4E7C-41A9-B378-CB0B361E60DE}" type="slidenum">
              <a:rPr lang="es-ES" smtClean="0">
                <a:solidFill>
                  <a:srgbClr val="000000"/>
                </a:solidFill>
              </a:rPr>
              <a:pPr/>
              <a:t>9</a:t>
            </a:fld>
            <a:endParaRPr lang="es-ES" smtClean="0">
              <a:solidFill>
                <a:srgbClr val="000000"/>
              </a:solidFill>
            </a:endParaRPr>
          </a:p>
        </p:txBody>
      </p:sp>
      <p:sp>
        <p:nvSpPr>
          <p:cNvPr id="115717" name="Rectangle 2"/>
          <p:cNvSpPr>
            <a:spLocks noGrp="1" noRot="1" noChangeAspect="1" noChangeArrowheads="1" noTextEdit="1"/>
          </p:cNvSpPr>
          <p:nvPr>
            <p:ph type="sldImg"/>
          </p:nvPr>
        </p:nvSpPr>
        <p:spPr>
          <a:xfrm>
            <a:off x="393700" y="692150"/>
            <a:ext cx="6070600" cy="3416300"/>
          </a:xfrm>
          <a:ln/>
        </p:spPr>
      </p:sp>
      <p:sp>
        <p:nvSpPr>
          <p:cNvPr id="115718"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xmlns="" val="70341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p>
            <a:r>
              <a:rPr lang="es-ES" smtClean="0">
                <a:solidFill>
                  <a:srgbClr val="000000"/>
                </a:solidFill>
              </a:rPr>
              <a:t>Tema 3 / epígrafe 3.2.3.- La elasticidad de la demanda</a:t>
            </a:r>
          </a:p>
        </p:txBody>
      </p:sp>
      <p:sp>
        <p:nvSpPr>
          <p:cNvPr id="116739" name="Rectangle 6"/>
          <p:cNvSpPr>
            <a:spLocks noGrp="1" noChangeArrowheads="1"/>
          </p:cNvSpPr>
          <p:nvPr>
            <p:ph type="ftr" sz="quarter" idx="4"/>
          </p:nvPr>
        </p:nvSpPr>
        <p:spPr>
          <a:noFill/>
        </p:spPr>
        <p:txBody>
          <a:bodyPr/>
          <a:lstStyle/>
          <a:p>
            <a:r>
              <a:rPr lang="es-ES" smtClean="0">
                <a:solidFill>
                  <a:srgbClr val="000000"/>
                </a:solidFill>
              </a:rPr>
              <a:t>Introducción a la Economía (Grupo B)</a:t>
            </a:r>
          </a:p>
        </p:txBody>
      </p:sp>
      <p:sp>
        <p:nvSpPr>
          <p:cNvPr id="116740" name="Rectangle 7"/>
          <p:cNvSpPr>
            <a:spLocks noGrp="1" noChangeArrowheads="1"/>
          </p:cNvSpPr>
          <p:nvPr>
            <p:ph type="sldNum" sz="quarter" idx="5"/>
          </p:nvPr>
        </p:nvSpPr>
        <p:spPr>
          <a:noFill/>
        </p:spPr>
        <p:txBody>
          <a:bodyPr/>
          <a:lstStyle/>
          <a:p>
            <a:fld id="{A3441506-8EBC-4CF8-910F-78A695FCB7BD}" type="slidenum">
              <a:rPr lang="es-ES" smtClean="0">
                <a:solidFill>
                  <a:srgbClr val="000000"/>
                </a:solidFill>
              </a:rPr>
              <a:pPr/>
              <a:t>10</a:t>
            </a:fld>
            <a:endParaRPr lang="es-ES" smtClean="0">
              <a:solidFill>
                <a:srgbClr val="000000"/>
              </a:solidFill>
            </a:endParaRPr>
          </a:p>
        </p:txBody>
      </p:sp>
      <p:sp>
        <p:nvSpPr>
          <p:cNvPr id="116741" name="Rectangle 2"/>
          <p:cNvSpPr>
            <a:spLocks noGrp="1" noRot="1" noChangeAspect="1" noChangeArrowheads="1" noTextEdit="1"/>
          </p:cNvSpPr>
          <p:nvPr>
            <p:ph type="sldImg"/>
          </p:nvPr>
        </p:nvSpPr>
        <p:spPr>
          <a:xfrm>
            <a:off x="393700" y="692150"/>
            <a:ext cx="6070600" cy="3416300"/>
          </a:xfrm>
          <a:ln/>
        </p:spPr>
      </p:sp>
      <p:sp>
        <p:nvSpPr>
          <p:cNvPr id="116742"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xmlns="" val="2053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p:spPr>
        <p:txBody>
          <a:bodyPr/>
          <a:lstStyle/>
          <a:p>
            <a:fld id="{B4DB15D1-A0A9-4F64-8B9A-85435BE42287}" type="slidenum">
              <a:rPr lang="en-US" altLang="en-US" smtClean="0">
                <a:solidFill>
                  <a:srgbClr val="000000"/>
                </a:solidFill>
              </a:rPr>
              <a:pPr/>
              <a:t>11</a:t>
            </a:fld>
            <a:endParaRPr lang="en-US" altLang="en-US" smtClean="0">
              <a:solidFill>
                <a:srgbClr val="000000"/>
              </a:solidFill>
            </a:endParaRPr>
          </a:p>
        </p:txBody>
      </p:sp>
      <p:sp>
        <p:nvSpPr>
          <p:cNvPr id="11776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6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1776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6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67"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68"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17769"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70"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71" name="Rectangle 10"/>
          <p:cNvSpPr>
            <a:spLocks noGrp="1" noRot="1" noChangeAspect="1" noChangeArrowheads="1" noTextEdit="1"/>
          </p:cNvSpPr>
          <p:nvPr>
            <p:ph type="sldImg"/>
          </p:nvPr>
        </p:nvSpPr>
        <p:spPr>
          <a:xfrm>
            <a:off x="395288" y="692150"/>
            <a:ext cx="6070600" cy="3416300"/>
          </a:xfrm>
          <a:ln cap="flat"/>
        </p:spPr>
      </p:sp>
      <p:sp>
        <p:nvSpPr>
          <p:cNvPr id="117772"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323482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p:spPr>
        <p:txBody>
          <a:bodyPr/>
          <a:lstStyle/>
          <a:p>
            <a:fld id="{FF54C6E2-0F56-46F2-AC8D-B9D9F4AF3EA3}" type="slidenum">
              <a:rPr lang="en-US" altLang="en-US" smtClean="0">
                <a:solidFill>
                  <a:srgbClr val="000000"/>
                </a:solidFill>
              </a:rPr>
              <a:pPr/>
              <a:t>12</a:t>
            </a:fld>
            <a:endParaRPr lang="en-US" altLang="en-US" smtClean="0">
              <a:solidFill>
                <a:srgbClr val="000000"/>
              </a:solidFill>
            </a:endParaRPr>
          </a:p>
        </p:txBody>
      </p:sp>
      <p:sp>
        <p:nvSpPr>
          <p:cNvPr id="11878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8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1878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1"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2"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18793"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4"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5" name="Rectangle 10"/>
          <p:cNvSpPr>
            <a:spLocks noGrp="1" noRot="1" noChangeAspect="1" noChangeArrowheads="1" noTextEdit="1"/>
          </p:cNvSpPr>
          <p:nvPr>
            <p:ph type="sldImg"/>
          </p:nvPr>
        </p:nvSpPr>
        <p:spPr>
          <a:xfrm>
            <a:off x="395288" y="692150"/>
            <a:ext cx="6070600" cy="3416300"/>
          </a:xfrm>
          <a:ln cap="flat"/>
        </p:spPr>
      </p:sp>
      <p:sp>
        <p:nvSpPr>
          <p:cNvPr id="118796"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2699136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sldNum" sz="quarter" idx="5"/>
          </p:nvPr>
        </p:nvSpPr>
        <p:spPr>
          <a:noFill/>
        </p:spPr>
        <p:txBody>
          <a:bodyPr/>
          <a:lstStyle/>
          <a:p>
            <a:fld id="{4D5531ED-572C-4A0C-8947-8F92113834A7}" type="slidenum">
              <a:rPr lang="en-US" altLang="en-US" smtClean="0">
                <a:solidFill>
                  <a:srgbClr val="000000"/>
                </a:solidFill>
              </a:rPr>
              <a:pPr/>
              <a:t>13</a:t>
            </a:fld>
            <a:endParaRPr lang="en-US" altLang="en-US" smtClean="0">
              <a:solidFill>
                <a:srgbClr val="000000"/>
              </a:solidFill>
            </a:endParaRPr>
          </a:p>
        </p:txBody>
      </p:sp>
      <p:sp>
        <p:nvSpPr>
          <p:cNvPr id="11981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1981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5"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6"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19817"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8"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9" name="Rectangle 10"/>
          <p:cNvSpPr>
            <a:spLocks noGrp="1" noRot="1" noChangeAspect="1" noChangeArrowheads="1" noTextEdit="1"/>
          </p:cNvSpPr>
          <p:nvPr>
            <p:ph type="sldImg"/>
          </p:nvPr>
        </p:nvSpPr>
        <p:spPr>
          <a:xfrm>
            <a:off x="395288" y="692150"/>
            <a:ext cx="6070600" cy="3416300"/>
          </a:xfrm>
          <a:ln cap="flat"/>
        </p:spPr>
      </p:sp>
      <p:sp>
        <p:nvSpPr>
          <p:cNvPr id="119820"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163066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p:spPr>
        <p:txBody>
          <a:bodyPr/>
          <a:lstStyle/>
          <a:p>
            <a:fld id="{9167B6D3-9111-4C84-9D88-63C3F8677223}" type="slidenum">
              <a:rPr lang="en-US" altLang="en-US" smtClean="0">
                <a:solidFill>
                  <a:srgbClr val="000000"/>
                </a:solidFill>
              </a:rPr>
              <a:pPr/>
              <a:t>14</a:t>
            </a:fld>
            <a:endParaRPr lang="en-US" altLang="en-US" smtClean="0">
              <a:solidFill>
                <a:srgbClr val="000000"/>
              </a:solidFill>
            </a:endParaRPr>
          </a:p>
        </p:txBody>
      </p:sp>
      <p:sp>
        <p:nvSpPr>
          <p:cNvPr id="12083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3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2083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3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39"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40"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20841"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42"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43" name="Rectangle 10"/>
          <p:cNvSpPr>
            <a:spLocks noGrp="1" noRot="1" noChangeAspect="1" noChangeArrowheads="1" noTextEdit="1"/>
          </p:cNvSpPr>
          <p:nvPr>
            <p:ph type="sldImg"/>
          </p:nvPr>
        </p:nvSpPr>
        <p:spPr>
          <a:xfrm>
            <a:off x="395288" y="692150"/>
            <a:ext cx="6070600" cy="3416300"/>
          </a:xfrm>
          <a:ln cap="flat"/>
        </p:spPr>
      </p:sp>
      <p:sp>
        <p:nvSpPr>
          <p:cNvPr id="120844" name="Rectangle 11"/>
          <p:cNvSpPr>
            <a:spLocks noGrp="1" noChangeArrowheads="1"/>
          </p:cNvSpPr>
          <p:nvPr>
            <p:ph type="body" idx="1"/>
          </p:nvPr>
        </p:nvSpPr>
        <p:spPr>
          <a:noFill/>
          <a:ln/>
        </p:spPr>
        <p:txBody>
          <a:bodyPr lIns="92066" tIns="46033" rIns="92066" bIns="46033"/>
          <a:lstStyle/>
          <a:p>
            <a:endParaRPr lang="es-ES" smtClean="0"/>
          </a:p>
        </p:txBody>
      </p:sp>
    </p:spTree>
    <p:extLst>
      <p:ext uri="{BB962C8B-B14F-4D97-AF65-F5344CB8AC3E}">
        <p14:creationId xmlns:p14="http://schemas.microsoft.com/office/powerpoint/2010/main" xmlns="" val="415975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pPr>
              <a:defRPr/>
            </a:pPr>
            <a:fld id="{31C336E2-ADF8-49BD-A0F4-47C7608A6437}"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ABB00145-D864-4632-97A6-AE63B2EEDF46}"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197686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pPr>
              <a:defRPr/>
            </a:pPr>
            <a:fld id="{2597E8DE-B5AE-495C-9EB3-F6C28F858AD9}"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F49B6D4D-EE8E-44DF-A9CE-F616DFA379C7}"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301451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pPr>
              <a:defRPr/>
            </a:pPr>
            <a:fld id="{CD74C5FF-E26C-47C9-ADC8-B024D8FA883B}"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FAE4FF79-B825-4874-8DDE-07050F383506}"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2144691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609600" y="6245225"/>
            <a:ext cx="2844800" cy="476250"/>
          </a:xfrm>
        </p:spPr>
        <p:txBody>
          <a:bodyPr/>
          <a:lstStyle>
            <a:lvl1pPr>
              <a:defRPr/>
            </a:lvl1pPr>
          </a:lstStyle>
          <a:p>
            <a:pPr>
              <a:defRPr/>
            </a:pPr>
            <a:endParaRPr lang="es-ES">
              <a:solidFill>
                <a:prstClr val="black">
                  <a:tint val="75000"/>
                </a:prstClr>
              </a:solidFill>
            </a:endParaRPr>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pPr>
              <a:defRPr/>
            </a:pPr>
            <a:fld id="{5171A7A2-C3C7-4A52-BBA0-BAB118D3C11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xmlns="" val="11961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pPr>
              <a:defRPr/>
            </a:pPr>
            <a:fld id="{3DF819E7-7D9B-41DB-8038-BC3FEFB83F54}"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5A957E44-0705-4322-8281-D9A302BC06CE}"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290577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a:defRPr/>
            </a:pPr>
            <a:fld id="{2B095408-32F1-49A2-A366-8D08BF00F207}"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FCA92246-C3CB-4EC2-BB9A-B7B63F9E17F6}"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218606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pPr>
              <a:defRPr/>
            </a:pPr>
            <a:fld id="{2F688AA7-E05C-41D6-BDB0-E5966BF9C906}"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4FD8B5E5-622D-42B8-AC61-E047845CDDBE}"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378815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pPr>
              <a:defRPr/>
            </a:pPr>
            <a:fld id="{2D138135-9EFB-457C-A5BC-799CAB4485FC}"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8" name="Marcador de pie de página 7"/>
          <p:cNvSpPr>
            <a:spLocks noGrp="1"/>
          </p:cNvSpPr>
          <p:nvPr>
            <p:ph type="ftr" sz="quarter" idx="11"/>
          </p:nvPr>
        </p:nvSpPr>
        <p:spPr/>
        <p:txBody>
          <a:bodyPr/>
          <a:lstStyle/>
          <a:p>
            <a:pPr>
              <a:defRPr/>
            </a:pPr>
            <a:endParaRPr lang="en-US">
              <a:solidFill>
                <a:prstClr val="black">
                  <a:tint val="75000"/>
                </a:prstClr>
              </a:solidFill>
            </a:endParaRPr>
          </a:p>
        </p:txBody>
      </p:sp>
      <p:sp>
        <p:nvSpPr>
          <p:cNvPr id="9" name="Marcador de número de diapositiva 8"/>
          <p:cNvSpPr>
            <a:spLocks noGrp="1"/>
          </p:cNvSpPr>
          <p:nvPr>
            <p:ph type="sldNum" sz="quarter" idx="12"/>
          </p:nvPr>
        </p:nvSpPr>
        <p:spPr/>
        <p:txBody>
          <a:bodyPr/>
          <a:lstStyle/>
          <a:p>
            <a:pPr>
              <a:defRPr/>
            </a:pPr>
            <a:fld id="{5DC713F7-B7FD-4770-8161-BC122644E27A}"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96889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pPr>
              <a:defRPr/>
            </a:pPr>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pPr>
              <a:defRPr/>
            </a:pPr>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pPr>
              <a:defRPr/>
            </a:pPr>
            <a:fld id="{3B9BF23D-1E79-43D3-8E44-FDBB42F66A1C}"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xmlns="" val="178151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0ABF2DC2-7359-4888-AE0F-E073D8A9781F}"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3" name="Marcador de pie de página 2"/>
          <p:cNvSpPr>
            <a:spLocks noGrp="1"/>
          </p:cNvSpPr>
          <p:nvPr>
            <p:ph type="ftr" sz="quarter" idx="11"/>
          </p:nvPr>
        </p:nvSpPr>
        <p:spPr/>
        <p:txBody>
          <a:bodyPr/>
          <a:lstStyle/>
          <a:p>
            <a:pPr>
              <a:defRPr/>
            </a:pPr>
            <a:endParaRPr lang="en-US">
              <a:solidFill>
                <a:prstClr val="black">
                  <a:tint val="75000"/>
                </a:prstClr>
              </a:solidFill>
            </a:endParaRPr>
          </a:p>
        </p:txBody>
      </p:sp>
      <p:sp>
        <p:nvSpPr>
          <p:cNvPr id="4" name="Marcador de número de diapositiva 3"/>
          <p:cNvSpPr>
            <a:spLocks noGrp="1"/>
          </p:cNvSpPr>
          <p:nvPr>
            <p:ph type="sldNum" sz="quarter" idx="12"/>
          </p:nvPr>
        </p:nvSpPr>
        <p:spPr/>
        <p:txBody>
          <a:bodyPr/>
          <a:lstStyle/>
          <a:p>
            <a:pPr>
              <a:defRPr/>
            </a:pPr>
            <a:fld id="{FC414786-DA7F-4EEE-A16B-73378AE611E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408645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fld id="{3341C5DF-EFD8-4DB2-9B44-E50838157D9E}"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1C4A4BB4-1E39-4C21-A879-4D5E952B774B}"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200736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fld id="{FA755361-0226-4F46-9144-67A793CDBB84}" type="datetimeFigureOut">
              <a:rPr lang="en-US" smtClean="0">
                <a:solidFill>
                  <a:prstClr val="black">
                    <a:tint val="75000"/>
                  </a:prstClr>
                </a:solidFill>
              </a:rPr>
              <a:pPr>
                <a:defRPr/>
              </a:pPr>
              <a:t>4/8/2025</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CB18B327-0E14-4BBC-AA7C-92E94B21F4DB}"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100363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es-ES" i="1">
              <a:solidFill>
                <a:prstClr val="black">
                  <a:tint val="75000"/>
                </a:prstClr>
              </a:solidFill>
              <a:latin typeface="Tahoma" pitchFamily="34" charset="0"/>
            </a:endParaRPr>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eaLnBrk="0" fontAlgn="base" hangingPunct="0">
              <a:spcBef>
                <a:spcPct val="0"/>
              </a:spcBef>
              <a:spcAft>
                <a:spcPct val="0"/>
              </a:spcAft>
              <a:defRPr/>
            </a:pPr>
            <a:endParaRPr lang="es-ES" i="1">
              <a:solidFill>
                <a:prstClr val="black">
                  <a:tint val="75000"/>
                </a:prstClr>
              </a:solidFill>
              <a:latin typeface="Tahoma" pitchFamily="34" charset="0"/>
            </a:endParaRPr>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3B9BF23D-1E79-43D3-8E44-FDBB42F66A1C}" type="slidenum">
              <a:rPr lang="es-ES" i="1" smtClean="0">
                <a:solidFill>
                  <a:prstClr val="black">
                    <a:tint val="75000"/>
                  </a:prstClr>
                </a:solidFill>
                <a:latin typeface="Tahoma" pitchFamily="34" charset="0"/>
              </a:rPr>
              <a:pPr defTabSz="914400" eaLnBrk="0" fontAlgn="base" hangingPunct="0">
                <a:spcBef>
                  <a:spcPct val="0"/>
                </a:spcBef>
                <a:spcAft>
                  <a:spcPct val="0"/>
                </a:spcAft>
                <a:defRPr/>
              </a:pPr>
              <a:t>‹Nº›</a:t>
            </a:fld>
            <a:endParaRPr lang="es-ES" i="1">
              <a:solidFill>
                <a:prstClr val="black">
                  <a:tint val="75000"/>
                </a:prstClr>
              </a:solidFill>
              <a:latin typeface="Tahoma" pitchFamily="34" charset="0"/>
            </a:endParaRPr>
          </a:p>
        </p:txBody>
      </p:sp>
    </p:spTree>
    <p:extLst>
      <p:ext uri="{BB962C8B-B14F-4D97-AF65-F5344CB8AC3E}">
        <p14:creationId xmlns:p14="http://schemas.microsoft.com/office/powerpoint/2010/main" xmlns="" val="1914467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524000" y="0"/>
            <a:ext cx="9144000" cy="2128838"/>
          </a:xfrm>
          <a:prstGeom prst="rect">
            <a:avLst/>
          </a:prstGeom>
          <a:solidFill>
            <a:srgbClr val="FFEFCE"/>
          </a:solidFill>
          <a:ln w="2857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54275" name="Oval 4"/>
          <p:cNvSpPr>
            <a:spLocks noChangeArrowheads="1"/>
          </p:cNvSpPr>
          <p:nvPr/>
        </p:nvSpPr>
        <p:spPr bwMode="auto">
          <a:xfrm rot="5400000">
            <a:off x="5559425" y="1028700"/>
            <a:ext cx="1066800" cy="1828800"/>
          </a:xfrm>
          <a:prstGeom prst="ellipse">
            <a:avLst/>
          </a:prstGeom>
          <a:solidFill>
            <a:srgbClr val="FFEFCE"/>
          </a:solidFill>
          <a:ln w="28575">
            <a:noFill/>
            <a:round/>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aphicFrame>
        <p:nvGraphicFramePr>
          <p:cNvPr id="54276" name="Object 5"/>
          <p:cNvGraphicFramePr>
            <a:graphicFrameLocks noChangeAspect="1"/>
          </p:cNvGraphicFramePr>
          <p:nvPr/>
        </p:nvGraphicFramePr>
        <p:xfrm>
          <a:off x="2894014" y="2155825"/>
          <a:ext cx="6397625" cy="3805238"/>
        </p:xfrm>
        <a:graphic>
          <a:graphicData uri="http://schemas.openxmlformats.org/presentationml/2006/ole">
            <p:oleObj spid="_x0000_s1030" name="Image" r:id="rId3" imgW="6836569" imgH="4066361" progId="">
              <p:embed/>
            </p:oleObj>
          </a:graphicData>
        </a:graphic>
      </p:graphicFrame>
      <p:sp>
        <p:nvSpPr>
          <p:cNvPr id="54277" name="Text Box 6"/>
          <p:cNvSpPr txBox="1">
            <a:spLocks noChangeArrowheads="1"/>
          </p:cNvSpPr>
          <p:nvPr/>
        </p:nvSpPr>
        <p:spPr bwMode="auto">
          <a:xfrm>
            <a:off x="1589088" y="712788"/>
            <a:ext cx="9010650" cy="830262"/>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sz="2400" b="1" dirty="0">
                <a:solidFill>
                  <a:prstClr val="black"/>
                </a:solidFill>
                <a:latin typeface="Tahoma" pitchFamily="34" charset="0"/>
              </a:rPr>
              <a:t>ELASTICIDAD </a:t>
            </a:r>
          </a:p>
          <a:p>
            <a:pPr algn="ctr" defTabSz="914400" eaLnBrk="0" fontAlgn="base" hangingPunct="0">
              <a:spcBef>
                <a:spcPct val="0"/>
              </a:spcBef>
              <a:spcAft>
                <a:spcPct val="0"/>
              </a:spcAft>
            </a:pPr>
            <a:r>
              <a:rPr lang="en-US" altLang="en-US" sz="2400" b="1" dirty="0">
                <a:solidFill>
                  <a:prstClr val="black"/>
                </a:solidFill>
                <a:latin typeface="Tahoma" pitchFamily="34" charset="0"/>
              </a:rPr>
              <a:t>DE LA DEMANDA Y LA OFERTA </a:t>
            </a:r>
          </a:p>
        </p:txBody>
      </p:sp>
    </p:spTree>
    <p:extLst>
      <p:ext uri="{BB962C8B-B14F-4D97-AF65-F5344CB8AC3E}">
        <p14:creationId xmlns:p14="http://schemas.microsoft.com/office/powerpoint/2010/main" xmlns="" val="1246662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38414" y="0"/>
            <a:ext cx="6100786" cy="785794"/>
          </a:xfrm>
        </p:spPr>
        <p:txBody>
          <a:bodyPr/>
          <a:lstStyle/>
          <a:p>
            <a:pPr eaLnBrk="1" hangingPunct="1">
              <a:defRPr/>
            </a:pPr>
            <a:r>
              <a:rPr lang="es-ES_tradnl" sz="2400" u="sng" dirty="0"/>
              <a:t>La elasticidad precio de la demanda</a:t>
            </a:r>
            <a:endParaRPr lang="es-ES" sz="2400" u="sng" dirty="0"/>
          </a:p>
        </p:txBody>
      </p:sp>
      <p:sp>
        <p:nvSpPr>
          <p:cNvPr id="62467" name="Line 4"/>
          <p:cNvSpPr>
            <a:spLocks noChangeShapeType="1"/>
          </p:cNvSpPr>
          <p:nvPr/>
        </p:nvSpPr>
        <p:spPr bwMode="auto">
          <a:xfrm>
            <a:off x="4419600" y="6629400"/>
            <a:ext cx="62484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2468" name="Text Box 36"/>
          <p:cNvSpPr txBox="1">
            <a:spLocks noChangeArrowheads="1"/>
          </p:cNvSpPr>
          <p:nvPr/>
        </p:nvSpPr>
        <p:spPr bwMode="auto">
          <a:xfrm>
            <a:off x="1919288" y="785814"/>
            <a:ext cx="8748712" cy="5019675"/>
          </a:xfrm>
          <a:prstGeom prst="rect">
            <a:avLst/>
          </a:prstGeom>
          <a:noFill/>
          <a:ln w="9525">
            <a:noFill/>
            <a:miter lim="800000"/>
            <a:headEnd/>
            <a:tailEnd/>
          </a:ln>
        </p:spPr>
        <p:txBody>
          <a:bodyPr>
            <a:spAutoFit/>
          </a:bodyPr>
          <a:lstStyle/>
          <a:p>
            <a:pPr marL="457200" indent="-457200" algn="just" defTabSz="914400" eaLnBrk="0" fontAlgn="base" hangingPunct="0">
              <a:spcBef>
                <a:spcPct val="50000"/>
              </a:spcBef>
              <a:spcAft>
                <a:spcPct val="0"/>
              </a:spcAft>
              <a:buFont typeface="Lucida Sans Unicode" pitchFamily="34" charset="0"/>
              <a:buAutoNum type="arabicPeriod"/>
            </a:pPr>
            <a:r>
              <a:rPr lang="es-ES_tradnl" sz="2400" b="1">
                <a:solidFill>
                  <a:prstClr val="black"/>
                </a:solidFill>
                <a:latin typeface="Book Antiqua" pitchFamily="18" charset="0"/>
              </a:rPr>
              <a:t>Demanda elástica</a:t>
            </a:r>
            <a:r>
              <a:rPr lang="es-ES_tradnl" sz="2400">
                <a:solidFill>
                  <a:prstClr val="black"/>
                </a:solidFill>
                <a:latin typeface="Book Antiqua" pitchFamily="18" charset="0"/>
              </a:rPr>
              <a:t>, si la elasticidad de la demanda con respecto a su precio es superior a la unidad </a:t>
            </a:r>
            <a:r>
              <a:rPr lang="es-ES_tradnl" sz="2400" b="1">
                <a:solidFill>
                  <a:prstClr val="black"/>
                </a:solidFill>
                <a:latin typeface="Book Antiqua" pitchFamily="18" charset="0"/>
              </a:rPr>
              <a:t>(E</a:t>
            </a:r>
            <a:r>
              <a:rPr lang="es-ES_tradnl" sz="2400" b="1" baseline="-25000">
                <a:solidFill>
                  <a:prstClr val="black"/>
                </a:solidFill>
                <a:latin typeface="Book Antiqua" pitchFamily="18" charset="0"/>
              </a:rPr>
              <a:t>p </a:t>
            </a:r>
            <a:r>
              <a:rPr lang="es-ES_tradnl" sz="2400" b="1">
                <a:solidFill>
                  <a:prstClr val="black"/>
                </a:solidFill>
                <a:latin typeface="Book Antiqua" pitchFamily="18" charset="0"/>
              </a:rPr>
              <a:t>&gt; 1).</a:t>
            </a:r>
            <a:r>
              <a:rPr lang="es-ES_tradnl" sz="2400">
                <a:solidFill>
                  <a:prstClr val="black"/>
                </a:solidFill>
                <a:latin typeface="Book Antiqua" pitchFamily="18" charset="0"/>
              </a:rPr>
              <a:t> La variación de la cantidad demandada es porcentualmente superior a la del precio.</a:t>
            </a:r>
          </a:p>
          <a:p>
            <a:pPr marL="457200" indent="-457200" algn="just" defTabSz="914400" eaLnBrk="0" fontAlgn="base" hangingPunct="0">
              <a:spcBef>
                <a:spcPct val="50000"/>
              </a:spcBef>
              <a:spcAft>
                <a:spcPct val="0"/>
              </a:spcAft>
            </a:pPr>
            <a:r>
              <a:rPr lang="es-ES_tradnl" sz="2400" b="1">
                <a:solidFill>
                  <a:prstClr val="black"/>
                </a:solidFill>
                <a:latin typeface="Book Antiqua" pitchFamily="18" charset="0"/>
              </a:rPr>
              <a:t>2. Demanda inelástica</a:t>
            </a:r>
            <a:r>
              <a:rPr lang="es-ES_tradnl" sz="2400">
                <a:solidFill>
                  <a:prstClr val="black"/>
                </a:solidFill>
                <a:latin typeface="Book Antiqua" pitchFamily="18" charset="0"/>
              </a:rPr>
              <a:t>, si la elasticidad de la demanda con respecto a su precio es inferior a la unidad </a:t>
            </a:r>
            <a:r>
              <a:rPr lang="es-ES_tradnl" sz="2400" b="1">
                <a:solidFill>
                  <a:prstClr val="black"/>
                </a:solidFill>
                <a:latin typeface="Book Antiqua" pitchFamily="18" charset="0"/>
              </a:rPr>
              <a:t>(E</a:t>
            </a:r>
            <a:r>
              <a:rPr lang="es-ES_tradnl" sz="2400" b="1" baseline="-25000">
                <a:solidFill>
                  <a:prstClr val="black"/>
                </a:solidFill>
                <a:latin typeface="Book Antiqua" pitchFamily="18" charset="0"/>
              </a:rPr>
              <a:t>p </a:t>
            </a:r>
            <a:r>
              <a:rPr lang="es-ES_tradnl" sz="2400" b="1">
                <a:solidFill>
                  <a:prstClr val="black"/>
                </a:solidFill>
                <a:latin typeface="Book Antiqua" pitchFamily="18" charset="0"/>
              </a:rPr>
              <a:t>&lt; 1).</a:t>
            </a:r>
            <a:r>
              <a:rPr lang="es-ES_tradnl" sz="2400">
                <a:solidFill>
                  <a:prstClr val="black"/>
                </a:solidFill>
                <a:latin typeface="Book Antiqua" pitchFamily="18" charset="0"/>
              </a:rPr>
              <a:t> La variación de la cantidad demandada es porcentualmente inferior a la del precio.</a:t>
            </a:r>
          </a:p>
          <a:p>
            <a:pPr marL="457200" indent="-457200" algn="just" defTabSz="914400" eaLnBrk="0" fontAlgn="base" hangingPunct="0">
              <a:spcBef>
                <a:spcPct val="50000"/>
              </a:spcBef>
              <a:spcAft>
                <a:spcPct val="0"/>
              </a:spcAft>
            </a:pPr>
            <a:r>
              <a:rPr lang="es-ES_tradnl" sz="2400" b="1">
                <a:solidFill>
                  <a:prstClr val="black"/>
                </a:solidFill>
                <a:latin typeface="Book Antiqua" pitchFamily="18" charset="0"/>
              </a:rPr>
              <a:t>3. Demanda de elasticidad unitaria</a:t>
            </a:r>
            <a:r>
              <a:rPr lang="es-ES_tradnl" sz="2400">
                <a:solidFill>
                  <a:prstClr val="black"/>
                </a:solidFill>
                <a:latin typeface="Book Antiqua" pitchFamily="18" charset="0"/>
              </a:rPr>
              <a:t>, si la elasticidad de la demanda de un bien con respecto a su precio es igual a la unidad </a:t>
            </a:r>
            <a:r>
              <a:rPr lang="es-ES_tradnl" sz="2400" b="1">
                <a:solidFill>
                  <a:prstClr val="black"/>
                </a:solidFill>
                <a:latin typeface="Book Antiqua" pitchFamily="18" charset="0"/>
              </a:rPr>
              <a:t>(E</a:t>
            </a:r>
            <a:r>
              <a:rPr lang="es-ES_tradnl" sz="2400" b="1" baseline="-25000">
                <a:solidFill>
                  <a:prstClr val="black"/>
                </a:solidFill>
                <a:latin typeface="Book Antiqua" pitchFamily="18" charset="0"/>
              </a:rPr>
              <a:t>p </a:t>
            </a:r>
            <a:r>
              <a:rPr lang="es-ES_tradnl" sz="2400" b="1">
                <a:solidFill>
                  <a:prstClr val="black"/>
                </a:solidFill>
                <a:latin typeface="Book Antiqua" pitchFamily="18" charset="0"/>
              </a:rPr>
              <a:t>= 1). </a:t>
            </a:r>
            <a:r>
              <a:rPr lang="es-ES_tradnl" sz="2400">
                <a:solidFill>
                  <a:prstClr val="black"/>
                </a:solidFill>
                <a:latin typeface="Book Antiqua" pitchFamily="18" charset="0"/>
              </a:rPr>
              <a:t>La variación de la cantidad demandada es porcentualmente igual a la del precio.</a:t>
            </a:r>
            <a:endParaRPr lang="es-ES" sz="2400" b="1">
              <a:solidFill>
                <a:prstClr val="black"/>
              </a:solidFill>
              <a:latin typeface="Book Antiqua" pitchFamily="18" charset="0"/>
            </a:endParaRPr>
          </a:p>
        </p:txBody>
      </p:sp>
    </p:spTree>
    <p:extLst>
      <p:ext uri="{BB962C8B-B14F-4D97-AF65-F5344CB8AC3E}">
        <p14:creationId xmlns:p14="http://schemas.microsoft.com/office/powerpoint/2010/main" xmlns="" val="3360186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2666976" y="228600"/>
            <a:ext cx="7543824" cy="1371600"/>
          </a:xfrm>
        </p:spPr>
        <p:txBody>
          <a:bodyPr vert="horz" lIns="92075" tIns="46038" rIns="92075" bIns="46038" rtlCol="0" anchor="ctr">
            <a:normAutofit/>
          </a:bodyPr>
          <a:lstStyle/>
          <a:p>
            <a:pPr eaLnBrk="1" hangingPunct="1">
              <a:defRPr/>
            </a:pPr>
            <a:r>
              <a:rPr lang="en-US" sz="2800" dirty="0" err="1">
                <a:latin typeface="Book Antiqua" pitchFamily="18" charset="0"/>
              </a:rPr>
              <a:t>Demanda</a:t>
            </a:r>
            <a:r>
              <a:rPr lang="en-US" sz="2800" dirty="0">
                <a:latin typeface="Book Antiqua" pitchFamily="18" charset="0"/>
              </a:rPr>
              <a:t> </a:t>
            </a:r>
            <a:r>
              <a:rPr lang="en-US" sz="2800" dirty="0" err="1">
                <a:latin typeface="Book Antiqua" pitchFamily="18" charset="0"/>
              </a:rPr>
              <a:t>Elástica</a:t>
            </a:r>
            <a:r>
              <a:rPr lang="en-US" sz="2800" dirty="0">
                <a:latin typeface="Book Antiqua" pitchFamily="18" charset="0"/>
              </a:rPr>
              <a:t/>
            </a:r>
            <a:br>
              <a:rPr lang="en-US" sz="2800" dirty="0">
                <a:latin typeface="Book Antiqua" pitchFamily="18" charset="0"/>
              </a:rPr>
            </a:br>
            <a:r>
              <a:rPr lang="en-US" sz="2800" dirty="0" err="1">
                <a:latin typeface="Book Antiqua" pitchFamily="18" charset="0"/>
              </a:rPr>
              <a:t>Elasticidad</a:t>
            </a:r>
            <a:r>
              <a:rPr lang="en-US" sz="2800" dirty="0">
                <a:latin typeface="Book Antiqua" pitchFamily="18" charset="0"/>
              </a:rPr>
              <a:t> &gt; 1</a:t>
            </a:r>
            <a:endParaRPr lang="en-US" sz="2800" dirty="0">
              <a:effectLst>
                <a:outerShdw blurRad="38100" dist="38100" dir="2700000" algn="tl">
                  <a:srgbClr val="C0C0C0"/>
                </a:outerShdw>
              </a:effectLst>
              <a:latin typeface="Book Antiqua" pitchFamily="18" charset="0"/>
            </a:endParaRPr>
          </a:p>
        </p:txBody>
      </p:sp>
      <p:sp>
        <p:nvSpPr>
          <p:cNvPr id="63491" name="Line 3"/>
          <p:cNvSpPr>
            <a:spLocks noChangeShapeType="1"/>
          </p:cNvSpPr>
          <p:nvPr/>
        </p:nvSpPr>
        <p:spPr bwMode="auto">
          <a:xfrm>
            <a:off x="3429000" y="1905000"/>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3492" name="Line 4"/>
          <p:cNvSpPr>
            <a:spLocks noChangeShapeType="1"/>
          </p:cNvSpPr>
          <p:nvPr/>
        </p:nvSpPr>
        <p:spPr bwMode="auto">
          <a:xfrm>
            <a:off x="3429000" y="5715000"/>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3493" name="Rectangle 5"/>
          <p:cNvSpPr>
            <a:spLocks noChangeArrowheads="1"/>
          </p:cNvSpPr>
          <p:nvPr/>
        </p:nvSpPr>
        <p:spPr bwMode="auto">
          <a:xfrm>
            <a:off x="8382000" y="5638801"/>
            <a:ext cx="1168400"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3494"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124200" y="3657601"/>
            <a:ext cx="4267200" cy="442913"/>
            <a:chOff x="1008" y="2304"/>
            <a:chExt cx="2688" cy="279"/>
          </a:xfrm>
        </p:grpSpPr>
        <p:sp>
          <p:nvSpPr>
            <p:cNvPr id="63514" name="Rectangle 8"/>
            <p:cNvSpPr>
              <a:spLocks noChangeArrowheads="1"/>
            </p:cNvSpPr>
            <p:nvPr/>
          </p:nvSpPr>
          <p:spPr bwMode="auto">
            <a:xfrm>
              <a:off x="1008" y="2304"/>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3515" name="Line 9"/>
            <p:cNvSpPr>
              <a:spLocks noChangeShapeType="1"/>
            </p:cNvSpPr>
            <p:nvPr/>
          </p:nvSpPr>
          <p:spPr bwMode="auto">
            <a:xfrm>
              <a:off x="1200" y="2448"/>
              <a:ext cx="2496"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2971800" y="2819401"/>
            <a:ext cx="2819400" cy="442913"/>
            <a:chOff x="912" y="1776"/>
            <a:chExt cx="1776" cy="279"/>
          </a:xfrm>
        </p:grpSpPr>
        <p:sp>
          <p:nvSpPr>
            <p:cNvPr id="63512" name="Rectangle 11"/>
            <p:cNvSpPr>
              <a:spLocks noChangeArrowheads="1"/>
            </p:cNvSpPr>
            <p:nvPr/>
          </p:nvSpPr>
          <p:spPr bwMode="auto">
            <a:xfrm>
              <a:off x="912" y="1776"/>
              <a:ext cx="284" cy="279"/>
            </a:xfrm>
            <a:prstGeom prst="rect">
              <a:avLst/>
            </a:prstGeom>
            <a:noFill/>
            <a:ln w="12700">
              <a:noFill/>
              <a:miter lim="800000"/>
              <a:headEnd type="none" w="sm" len="sm"/>
              <a:tailEnd type="none" w="sm" len="sm"/>
            </a:ln>
          </p:spPr>
          <p:txBody>
            <a:bodyPr>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63513" name="Line 12"/>
            <p:cNvSpPr>
              <a:spLocks noChangeShapeType="1"/>
            </p:cNvSpPr>
            <p:nvPr/>
          </p:nvSpPr>
          <p:spPr bwMode="auto">
            <a:xfrm>
              <a:off x="1200" y="1872"/>
              <a:ext cx="1488"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828800" y="3003551"/>
            <a:ext cx="2057400" cy="1138238"/>
            <a:chOff x="192" y="1892"/>
            <a:chExt cx="1296" cy="717"/>
          </a:xfrm>
        </p:grpSpPr>
        <p:sp>
          <p:nvSpPr>
            <p:cNvPr id="63510" name="Rectangle 14"/>
            <p:cNvSpPr>
              <a:spLocks noChangeArrowheads="1"/>
            </p:cNvSpPr>
            <p:nvPr/>
          </p:nvSpPr>
          <p:spPr bwMode="auto">
            <a:xfrm>
              <a:off x="192" y="1892"/>
              <a:ext cx="959"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
              </a:r>
              <a:br>
                <a:rPr lang="en-US" sz="2000" b="1">
                  <a:solidFill>
                    <a:srgbClr val="000000"/>
                  </a:solidFill>
                  <a:latin typeface="Arial Narrow" pitchFamily="34" charset="0"/>
                </a:rPr>
              </a:br>
              <a:r>
                <a:rPr lang="en-US" sz="2000" b="1">
                  <a:solidFill>
                    <a:srgbClr val="000000"/>
                  </a:solidFill>
                  <a:latin typeface="Arial Narrow" pitchFamily="34" charset="0"/>
                </a:rPr>
                <a:t>1. Un 22% de</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incremento</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en el precio...</a:t>
              </a:r>
            </a:p>
          </p:txBody>
        </p:sp>
        <p:sp>
          <p:nvSpPr>
            <p:cNvPr id="63511" name="AutoShape 15"/>
            <p:cNvSpPr>
              <a:spLocks noChangeArrowheads="1"/>
            </p:cNvSpPr>
            <p:nvPr/>
          </p:nvSpPr>
          <p:spPr bwMode="auto">
            <a:xfrm>
              <a:off x="1344" y="2016"/>
              <a:ext cx="144" cy="336"/>
            </a:xfrm>
            <a:prstGeom prst="upArrow">
              <a:avLst>
                <a:gd name="adj1" fmla="val 50000"/>
                <a:gd name="adj2" fmla="val 58333"/>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grpSp>
        <p:nvGrpSpPr>
          <p:cNvPr id="5" name="Group 16"/>
          <p:cNvGrpSpPr>
            <a:grpSpLocks/>
          </p:cNvGrpSpPr>
          <p:nvPr/>
        </p:nvGrpSpPr>
        <p:grpSpPr bwMode="auto">
          <a:xfrm>
            <a:off x="5486401" y="2514601"/>
            <a:ext cx="4843463" cy="2043113"/>
            <a:chOff x="2496" y="1584"/>
            <a:chExt cx="3051" cy="1287"/>
          </a:xfrm>
        </p:grpSpPr>
        <p:sp>
          <p:nvSpPr>
            <p:cNvPr id="63508" name="Rectangle 17"/>
            <p:cNvSpPr>
              <a:spLocks noChangeArrowheads="1"/>
            </p:cNvSpPr>
            <p:nvPr/>
          </p:nvSpPr>
          <p:spPr bwMode="auto">
            <a:xfrm>
              <a:off x="4752" y="2592"/>
              <a:ext cx="79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Demanda</a:t>
              </a:r>
            </a:p>
          </p:txBody>
        </p:sp>
        <p:sp>
          <p:nvSpPr>
            <p:cNvPr id="63509" name="Freeform 18"/>
            <p:cNvSpPr>
              <a:spLocks/>
            </p:cNvSpPr>
            <p:nvPr/>
          </p:nvSpPr>
          <p:spPr bwMode="auto">
            <a:xfrm>
              <a:off x="2496" y="1584"/>
              <a:ext cx="2160" cy="1152"/>
            </a:xfrm>
            <a:custGeom>
              <a:avLst/>
              <a:gdLst>
                <a:gd name="T0" fmla="*/ 0 w 1296"/>
                <a:gd name="T1" fmla="*/ 0 h 1248"/>
                <a:gd name="T2" fmla="*/ 144 w 1296"/>
                <a:gd name="T3" fmla="*/ 384 h 1248"/>
                <a:gd name="T4" fmla="*/ 576 w 1296"/>
                <a:gd name="T5" fmla="*/ 816 h 1248"/>
                <a:gd name="T6" fmla="*/ 1296 w 1296"/>
                <a:gd name="T7" fmla="*/ 1248 h 1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248">
                  <a:moveTo>
                    <a:pt x="0" y="0"/>
                  </a:moveTo>
                  <a:cubicBezTo>
                    <a:pt x="24" y="124"/>
                    <a:pt x="48" y="248"/>
                    <a:pt x="144" y="384"/>
                  </a:cubicBezTo>
                  <a:cubicBezTo>
                    <a:pt x="240" y="520"/>
                    <a:pt x="384" y="672"/>
                    <a:pt x="576" y="816"/>
                  </a:cubicBezTo>
                  <a:cubicBezTo>
                    <a:pt x="768" y="960"/>
                    <a:pt x="1032" y="1104"/>
                    <a:pt x="1296" y="1248"/>
                  </a:cubicBezTo>
                </a:path>
              </a:pathLst>
            </a:custGeom>
            <a:noFill/>
            <a:ln w="57150" cap="flat" cmpd="sng">
              <a:solidFill>
                <a:srgbClr val="000099"/>
              </a:solidFill>
              <a:prstDash val="solid"/>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7162800" y="3886201"/>
            <a:ext cx="584200" cy="2271713"/>
            <a:chOff x="3552" y="2448"/>
            <a:chExt cx="368" cy="1431"/>
          </a:xfrm>
        </p:grpSpPr>
        <p:sp>
          <p:nvSpPr>
            <p:cNvPr id="63506" name="Rectangle 20"/>
            <p:cNvSpPr>
              <a:spLocks noChangeArrowheads="1"/>
            </p:cNvSpPr>
            <p:nvPr/>
          </p:nvSpPr>
          <p:spPr bwMode="auto">
            <a:xfrm>
              <a:off x="3552"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sp>
          <p:nvSpPr>
            <p:cNvPr id="63507" name="Line 21"/>
            <p:cNvSpPr>
              <a:spLocks noChangeShapeType="1"/>
            </p:cNvSpPr>
            <p:nvPr/>
          </p:nvSpPr>
          <p:spPr bwMode="auto">
            <a:xfrm>
              <a:off x="3696" y="2448"/>
              <a:ext cx="0" cy="115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7" name="Group 22"/>
          <p:cNvGrpSpPr>
            <a:grpSpLocks/>
          </p:cNvGrpSpPr>
          <p:nvPr/>
        </p:nvGrpSpPr>
        <p:grpSpPr bwMode="auto">
          <a:xfrm>
            <a:off x="5486400" y="2971801"/>
            <a:ext cx="603250" cy="3186113"/>
            <a:chOff x="2496" y="1872"/>
            <a:chExt cx="380" cy="2007"/>
          </a:xfrm>
        </p:grpSpPr>
        <p:sp>
          <p:nvSpPr>
            <p:cNvPr id="63504" name="Line 23"/>
            <p:cNvSpPr>
              <a:spLocks noChangeShapeType="1"/>
            </p:cNvSpPr>
            <p:nvPr/>
          </p:nvSpPr>
          <p:spPr bwMode="auto">
            <a:xfrm>
              <a:off x="2640" y="1872"/>
              <a:ext cx="0" cy="1728"/>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3505" name="Rectangle 24"/>
            <p:cNvSpPr>
              <a:spLocks noChangeArrowheads="1"/>
            </p:cNvSpPr>
            <p:nvPr/>
          </p:nvSpPr>
          <p:spPr bwMode="auto">
            <a:xfrm>
              <a:off x="2496" y="3600"/>
              <a:ext cx="380" cy="279"/>
            </a:xfrm>
            <a:prstGeom prst="rect">
              <a:avLst/>
            </a:prstGeom>
            <a:noFill/>
            <a:ln w="12700">
              <a:noFill/>
              <a:miter lim="800000"/>
              <a:headEnd type="none" w="sm" len="sm"/>
              <a:tailEnd type="none" w="sm" len="sm"/>
            </a:ln>
          </p:spPr>
          <p:txBody>
            <a:bodyPr>
              <a:spAutoFit/>
            </a:bodyPr>
            <a:lstStyle/>
            <a:p>
              <a:pPr defTabSz="914400" eaLnBrk="0" fontAlgn="base" hangingPunct="0">
                <a:spcBef>
                  <a:spcPct val="0"/>
                </a:spcBef>
                <a:spcAft>
                  <a:spcPct val="0"/>
                </a:spcAft>
              </a:pPr>
              <a:r>
                <a:rPr lang="en-US" sz="2300" b="1">
                  <a:solidFill>
                    <a:srgbClr val="000000"/>
                  </a:solidFill>
                  <a:latin typeface="Arial Narrow" pitchFamily="34" charset="0"/>
                </a:rPr>
                <a:t>50</a:t>
              </a:r>
            </a:p>
          </p:txBody>
        </p:sp>
      </p:grpSp>
      <p:grpSp>
        <p:nvGrpSpPr>
          <p:cNvPr id="8" name="Group 25"/>
          <p:cNvGrpSpPr>
            <a:grpSpLocks/>
          </p:cNvGrpSpPr>
          <p:nvPr/>
        </p:nvGrpSpPr>
        <p:grpSpPr bwMode="auto">
          <a:xfrm>
            <a:off x="3733801" y="5410201"/>
            <a:ext cx="5961063" cy="1052513"/>
            <a:chOff x="1392" y="3408"/>
            <a:chExt cx="3755" cy="663"/>
          </a:xfrm>
        </p:grpSpPr>
        <p:sp>
          <p:nvSpPr>
            <p:cNvPr id="63502" name="Rectangle 26"/>
            <p:cNvSpPr>
              <a:spLocks noChangeArrowheads="1"/>
            </p:cNvSpPr>
            <p:nvPr/>
          </p:nvSpPr>
          <p:spPr bwMode="auto">
            <a:xfrm>
              <a:off x="1392" y="3792"/>
              <a:ext cx="375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...genera una disminución de 67% en la cantidad</a:t>
              </a:r>
            </a:p>
          </p:txBody>
        </p:sp>
        <p:sp>
          <p:nvSpPr>
            <p:cNvPr id="63503" name="AutoShape 27"/>
            <p:cNvSpPr>
              <a:spLocks noChangeArrowheads="1"/>
            </p:cNvSpPr>
            <p:nvPr/>
          </p:nvSpPr>
          <p:spPr bwMode="auto">
            <a:xfrm>
              <a:off x="2784" y="3408"/>
              <a:ext cx="768" cy="144"/>
            </a:xfrm>
            <a:prstGeom prst="leftArrow">
              <a:avLst>
                <a:gd name="adj1" fmla="val 50000"/>
                <a:gd name="adj2" fmla="val 133333"/>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xmlns="" val="1492550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2666976" y="457200"/>
            <a:ext cx="7543824" cy="1066800"/>
          </a:xfrm>
        </p:spPr>
        <p:txBody>
          <a:bodyPr vert="horz" lIns="92075" tIns="46038" rIns="92075" bIns="46038" rtlCol="0" anchor="ctr">
            <a:normAutofit/>
          </a:bodyPr>
          <a:lstStyle/>
          <a:p>
            <a:pPr eaLnBrk="1" hangingPunct="1">
              <a:defRPr/>
            </a:pPr>
            <a:r>
              <a:rPr lang="en-US" sz="2800" dirty="0" err="1">
                <a:latin typeface="Book Antiqua" pitchFamily="18" charset="0"/>
              </a:rPr>
              <a:t>Demanda</a:t>
            </a:r>
            <a:r>
              <a:rPr lang="en-US" sz="2800" dirty="0">
                <a:latin typeface="Book Antiqua" pitchFamily="18" charset="0"/>
              </a:rPr>
              <a:t> de </a:t>
            </a:r>
            <a:r>
              <a:rPr lang="en-US" sz="2800" dirty="0" err="1">
                <a:latin typeface="Book Antiqua" pitchFamily="18" charset="0"/>
              </a:rPr>
              <a:t>Elasticidad</a:t>
            </a:r>
            <a:r>
              <a:rPr lang="en-US" sz="2800" dirty="0">
                <a:latin typeface="Book Antiqua" pitchFamily="18" charset="0"/>
              </a:rPr>
              <a:t> </a:t>
            </a:r>
            <a:r>
              <a:rPr lang="en-US" sz="2800" dirty="0" err="1">
                <a:latin typeface="Book Antiqua" pitchFamily="18" charset="0"/>
              </a:rPr>
              <a:t>Unitaria</a:t>
            </a:r>
            <a:r>
              <a:rPr lang="en-US" sz="2800" dirty="0">
                <a:latin typeface="Book Antiqua" pitchFamily="18" charset="0"/>
              </a:rPr>
              <a:t> </a:t>
            </a:r>
            <a:br>
              <a:rPr lang="en-US" sz="2800" dirty="0">
                <a:latin typeface="Book Antiqua" pitchFamily="18" charset="0"/>
              </a:rPr>
            </a:br>
            <a:r>
              <a:rPr lang="en-US" sz="2800" dirty="0" err="1">
                <a:latin typeface="Book Antiqua" pitchFamily="18" charset="0"/>
              </a:rPr>
              <a:t>Elasticidad</a:t>
            </a:r>
            <a:r>
              <a:rPr lang="en-US" sz="2800" dirty="0">
                <a:latin typeface="Book Antiqua" pitchFamily="18" charset="0"/>
              </a:rPr>
              <a:t> = 1</a:t>
            </a:r>
            <a:endParaRPr lang="en-US" sz="2800" dirty="0">
              <a:effectLst>
                <a:outerShdw blurRad="38100" dist="38100" dir="2700000" algn="tl">
                  <a:srgbClr val="C0C0C0"/>
                </a:outerShdw>
              </a:effectLst>
              <a:latin typeface="Book Antiqua" pitchFamily="18" charset="0"/>
            </a:endParaRPr>
          </a:p>
        </p:txBody>
      </p:sp>
      <p:sp>
        <p:nvSpPr>
          <p:cNvPr id="64515" name="Line 3"/>
          <p:cNvSpPr>
            <a:spLocks noChangeShapeType="1"/>
          </p:cNvSpPr>
          <p:nvPr/>
        </p:nvSpPr>
        <p:spPr bwMode="auto">
          <a:xfrm>
            <a:off x="3429000" y="1905000"/>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4516" name="Line 4"/>
          <p:cNvSpPr>
            <a:spLocks noChangeShapeType="1"/>
          </p:cNvSpPr>
          <p:nvPr/>
        </p:nvSpPr>
        <p:spPr bwMode="auto">
          <a:xfrm>
            <a:off x="3429000" y="5715000"/>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4517" name="Rectangle 5"/>
          <p:cNvSpPr>
            <a:spLocks noChangeArrowheads="1"/>
          </p:cNvSpPr>
          <p:nvPr/>
        </p:nvSpPr>
        <p:spPr bwMode="auto">
          <a:xfrm>
            <a:off x="8382000" y="5638801"/>
            <a:ext cx="1168400"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4518"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124200" y="3581401"/>
            <a:ext cx="3581400" cy="442913"/>
            <a:chOff x="1008" y="2256"/>
            <a:chExt cx="2256" cy="279"/>
          </a:xfrm>
        </p:grpSpPr>
        <p:sp>
          <p:nvSpPr>
            <p:cNvPr id="64538" name="Rectangle 8"/>
            <p:cNvSpPr>
              <a:spLocks noChangeArrowheads="1"/>
            </p:cNvSpPr>
            <p:nvPr/>
          </p:nvSpPr>
          <p:spPr bwMode="auto">
            <a:xfrm>
              <a:off x="1008" y="2256"/>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4539" name="Line 9"/>
            <p:cNvSpPr>
              <a:spLocks noChangeShapeType="1"/>
            </p:cNvSpPr>
            <p:nvPr/>
          </p:nvSpPr>
          <p:spPr bwMode="auto">
            <a:xfrm>
              <a:off x="1200" y="2400"/>
              <a:ext cx="206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2971800" y="2895601"/>
            <a:ext cx="2819400" cy="442913"/>
            <a:chOff x="912" y="1824"/>
            <a:chExt cx="1776" cy="279"/>
          </a:xfrm>
        </p:grpSpPr>
        <p:sp>
          <p:nvSpPr>
            <p:cNvPr id="64536" name="Rectangle 11"/>
            <p:cNvSpPr>
              <a:spLocks noChangeArrowheads="1"/>
            </p:cNvSpPr>
            <p:nvPr/>
          </p:nvSpPr>
          <p:spPr bwMode="auto">
            <a:xfrm>
              <a:off x="912" y="1824"/>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64537" name="Line 12"/>
            <p:cNvSpPr>
              <a:spLocks noChangeShapeType="1"/>
            </p:cNvSpPr>
            <p:nvPr/>
          </p:nvSpPr>
          <p:spPr bwMode="auto">
            <a:xfrm>
              <a:off x="1200" y="1968"/>
              <a:ext cx="1488"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828800" y="3003551"/>
            <a:ext cx="2057400" cy="1138238"/>
            <a:chOff x="192" y="1892"/>
            <a:chExt cx="1296" cy="717"/>
          </a:xfrm>
        </p:grpSpPr>
        <p:sp>
          <p:nvSpPr>
            <p:cNvPr id="64534" name="Rectangle 14"/>
            <p:cNvSpPr>
              <a:spLocks noChangeArrowheads="1"/>
            </p:cNvSpPr>
            <p:nvPr/>
          </p:nvSpPr>
          <p:spPr bwMode="auto">
            <a:xfrm>
              <a:off x="192" y="1892"/>
              <a:ext cx="959"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
              </a:r>
              <a:br>
                <a:rPr lang="en-US" sz="2000" b="1">
                  <a:solidFill>
                    <a:srgbClr val="000000"/>
                  </a:solidFill>
                  <a:latin typeface="Arial Narrow" pitchFamily="34" charset="0"/>
                </a:rPr>
              </a:br>
              <a:r>
                <a:rPr lang="en-US" sz="2000" b="1">
                  <a:solidFill>
                    <a:srgbClr val="000000"/>
                  </a:solidFill>
                  <a:latin typeface="Arial Narrow" pitchFamily="34" charset="0"/>
                </a:rPr>
                <a:t>1. Un 22% de</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incremento</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en el precio...</a:t>
              </a:r>
            </a:p>
          </p:txBody>
        </p:sp>
        <p:sp>
          <p:nvSpPr>
            <p:cNvPr id="64535" name="AutoShape 15"/>
            <p:cNvSpPr>
              <a:spLocks noChangeArrowheads="1"/>
            </p:cNvSpPr>
            <p:nvPr/>
          </p:nvSpPr>
          <p:spPr bwMode="auto">
            <a:xfrm>
              <a:off x="1344" y="2016"/>
              <a:ext cx="144" cy="336"/>
            </a:xfrm>
            <a:prstGeom prst="upArrow">
              <a:avLst>
                <a:gd name="adj1" fmla="val 50000"/>
                <a:gd name="adj2" fmla="val 58333"/>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grpSp>
        <p:nvGrpSpPr>
          <p:cNvPr id="5" name="Group 16"/>
          <p:cNvGrpSpPr>
            <a:grpSpLocks/>
          </p:cNvGrpSpPr>
          <p:nvPr/>
        </p:nvGrpSpPr>
        <p:grpSpPr bwMode="auto">
          <a:xfrm>
            <a:off x="5486401" y="2514601"/>
            <a:ext cx="4081463" cy="2119313"/>
            <a:chOff x="2496" y="1584"/>
            <a:chExt cx="2571" cy="1335"/>
          </a:xfrm>
        </p:grpSpPr>
        <p:sp>
          <p:nvSpPr>
            <p:cNvPr id="64532" name="Rectangle 17"/>
            <p:cNvSpPr>
              <a:spLocks noChangeArrowheads="1"/>
            </p:cNvSpPr>
            <p:nvPr/>
          </p:nvSpPr>
          <p:spPr bwMode="auto">
            <a:xfrm>
              <a:off x="4272" y="2640"/>
              <a:ext cx="79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Demanda</a:t>
              </a:r>
            </a:p>
          </p:txBody>
        </p:sp>
        <p:sp>
          <p:nvSpPr>
            <p:cNvPr id="64533" name="Freeform 18"/>
            <p:cNvSpPr>
              <a:spLocks/>
            </p:cNvSpPr>
            <p:nvPr/>
          </p:nvSpPr>
          <p:spPr bwMode="auto">
            <a:xfrm>
              <a:off x="2496" y="1584"/>
              <a:ext cx="1584" cy="1152"/>
            </a:xfrm>
            <a:custGeom>
              <a:avLst/>
              <a:gdLst>
                <a:gd name="T0" fmla="*/ 0 w 1296"/>
                <a:gd name="T1" fmla="*/ 0 h 1248"/>
                <a:gd name="T2" fmla="*/ 144 w 1296"/>
                <a:gd name="T3" fmla="*/ 384 h 1248"/>
                <a:gd name="T4" fmla="*/ 576 w 1296"/>
                <a:gd name="T5" fmla="*/ 816 h 1248"/>
                <a:gd name="T6" fmla="*/ 1296 w 1296"/>
                <a:gd name="T7" fmla="*/ 1248 h 1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248">
                  <a:moveTo>
                    <a:pt x="0" y="0"/>
                  </a:moveTo>
                  <a:cubicBezTo>
                    <a:pt x="24" y="124"/>
                    <a:pt x="48" y="248"/>
                    <a:pt x="144" y="384"/>
                  </a:cubicBezTo>
                  <a:cubicBezTo>
                    <a:pt x="240" y="520"/>
                    <a:pt x="384" y="672"/>
                    <a:pt x="576" y="816"/>
                  </a:cubicBezTo>
                  <a:cubicBezTo>
                    <a:pt x="768" y="960"/>
                    <a:pt x="1032" y="1104"/>
                    <a:pt x="1296" y="1248"/>
                  </a:cubicBezTo>
                </a:path>
              </a:pathLst>
            </a:custGeom>
            <a:noFill/>
            <a:ln w="57150" cap="flat" cmpd="sng">
              <a:solidFill>
                <a:srgbClr val="000099"/>
              </a:solidFill>
              <a:prstDash val="solid"/>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6553200" y="3810001"/>
            <a:ext cx="584200" cy="2347913"/>
            <a:chOff x="3168" y="2400"/>
            <a:chExt cx="368" cy="1479"/>
          </a:xfrm>
        </p:grpSpPr>
        <p:sp>
          <p:nvSpPr>
            <p:cNvPr id="64530" name="Rectangle 20"/>
            <p:cNvSpPr>
              <a:spLocks noChangeArrowheads="1"/>
            </p:cNvSpPr>
            <p:nvPr/>
          </p:nvSpPr>
          <p:spPr bwMode="auto">
            <a:xfrm>
              <a:off x="3168"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sp>
          <p:nvSpPr>
            <p:cNvPr id="64531" name="Line 21"/>
            <p:cNvSpPr>
              <a:spLocks noChangeShapeType="1"/>
            </p:cNvSpPr>
            <p:nvPr/>
          </p:nvSpPr>
          <p:spPr bwMode="auto">
            <a:xfrm>
              <a:off x="3312" y="2400"/>
              <a:ext cx="0" cy="120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7" name="Group 22"/>
          <p:cNvGrpSpPr>
            <a:grpSpLocks/>
          </p:cNvGrpSpPr>
          <p:nvPr/>
        </p:nvGrpSpPr>
        <p:grpSpPr bwMode="auto">
          <a:xfrm>
            <a:off x="5486400" y="3124201"/>
            <a:ext cx="450850" cy="3033713"/>
            <a:chOff x="2496" y="1968"/>
            <a:chExt cx="284" cy="1911"/>
          </a:xfrm>
        </p:grpSpPr>
        <p:sp>
          <p:nvSpPr>
            <p:cNvPr id="64528" name="Line 23"/>
            <p:cNvSpPr>
              <a:spLocks noChangeShapeType="1"/>
            </p:cNvSpPr>
            <p:nvPr/>
          </p:nvSpPr>
          <p:spPr bwMode="auto">
            <a:xfrm>
              <a:off x="2688" y="1968"/>
              <a:ext cx="0" cy="163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4529" name="Rectangle 24"/>
            <p:cNvSpPr>
              <a:spLocks noChangeArrowheads="1"/>
            </p:cNvSpPr>
            <p:nvPr/>
          </p:nvSpPr>
          <p:spPr bwMode="auto">
            <a:xfrm>
              <a:off x="2496" y="3600"/>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80</a:t>
              </a:r>
            </a:p>
          </p:txBody>
        </p:sp>
      </p:grpSp>
      <p:grpSp>
        <p:nvGrpSpPr>
          <p:cNvPr id="8" name="Group 25"/>
          <p:cNvGrpSpPr>
            <a:grpSpLocks/>
          </p:cNvGrpSpPr>
          <p:nvPr/>
        </p:nvGrpSpPr>
        <p:grpSpPr bwMode="auto">
          <a:xfrm>
            <a:off x="3657601" y="5410201"/>
            <a:ext cx="5827713" cy="1052513"/>
            <a:chOff x="1344" y="3408"/>
            <a:chExt cx="3671" cy="663"/>
          </a:xfrm>
        </p:grpSpPr>
        <p:sp>
          <p:nvSpPr>
            <p:cNvPr id="64526" name="Rectangle 26"/>
            <p:cNvSpPr>
              <a:spLocks noChangeArrowheads="1"/>
            </p:cNvSpPr>
            <p:nvPr/>
          </p:nvSpPr>
          <p:spPr bwMode="auto">
            <a:xfrm>
              <a:off x="1344" y="3792"/>
              <a:ext cx="3671"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...genera un 22% de disminución en la cantidad</a:t>
              </a:r>
            </a:p>
          </p:txBody>
        </p:sp>
        <p:sp>
          <p:nvSpPr>
            <p:cNvPr id="64527" name="AutoShape 27"/>
            <p:cNvSpPr>
              <a:spLocks noChangeArrowheads="1"/>
            </p:cNvSpPr>
            <p:nvPr/>
          </p:nvSpPr>
          <p:spPr bwMode="auto">
            <a:xfrm>
              <a:off x="2688" y="3408"/>
              <a:ext cx="576" cy="144"/>
            </a:xfrm>
            <a:prstGeom prst="leftArrow">
              <a:avLst>
                <a:gd name="adj1" fmla="val 50000"/>
                <a:gd name="adj2" fmla="val 1000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xmlns="" val="787329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2595538" y="457200"/>
            <a:ext cx="7691462" cy="1143000"/>
          </a:xfrm>
        </p:spPr>
        <p:txBody>
          <a:bodyPr vert="horz" lIns="92075" tIns="46038" rIns="92075" bIns="46038" rtlCol="0" anchor="ctr">
            <a:normAutofit/>
          </a:bodyPr>
          <a:lstStyle/>
          <a:p>
            <a:pPr eaLnBrk="1" hangingPunct="1">
              <a:defRPr/>
            </a:pPr>
            <a:r>
              <a:rPr lang="en-US" sz="2800" dirty="0" err="1">
                <a:latin typeface="Book Antiqua" pitchFamily="18" charset="0"/>
              </a:rPr>
              <a:t>Demanda</a:t>
            </a:r>
            <a:r>
              <a:rPr lang="en-US" sz="2800" dirty="0">
                <a:latin typeface="Book Antiqua" pitchFamily="18" charset="0"/>
              </a:rPr>
              <a:t> </a:t>
            </a:r>
            <a:r>
              <a:rPr lang="en-US" sz="2800" dirty="0" err="1">
                <a:latin typeface="Book Antiqua" pitchFamily="18" charset="0"/>
              </a:rPr>
              <a:t>Inelástica</a:t>
            </a:r>
            <a:r>
              <a:rPr lang="en-US" sz="2800" dirty="0">
                <a:latin typeface="Book Antiqua" pitchFamily="18" charset="0"/>
              </a:rPr>
              <a:t/>
            </a:r>
            <a:br>
              <a:rPr lang="en-US" sz="2800" dirty="0">
                <a:latin typeface="Book Antiqua" pitchFamily="18" charset="0"/>
              </a:rPr>
            </a:br>
            <a:r>
              <a:rPr lang="en-US" sz="2800" dirty="0" err="1">
                <a:latin typeface="Book Antiqua" pitchFamily="18" charset="0"/>
              </a:rPr>
              <a:t>Elasticidad</a:t>
            </a:r>
            <a:r>
              <a:rPr lang="en-US" sz="2800" dirty="0">
                <a:latin typeface="Book Antiqua" pitchFamily="18" charset="0"/>
              </a:rPr>
              <a:t> &lt; 1</a:t>
            </a:r>
            <a:endParaRPr lang="en-US" sz="2800" dirty="0">
              <a:effectLst>
                <a:outerShdw blurRad="38100" dist="38100" dir="2700000" algn="tl">
                  <a:srgbClr val="C0C0C0"/>
                </a:outerShdw>
              </a:effectLst>
              <a:latin typeface="Book Antiqua" pitchFamily="18" charset="0"/>
            </a:endParaRPr>
          </a:p>
        </p:txBody>
      </p:sp>
      <p:sp>
        <p:nvSpPr>
          <p:cNvPr id="65539" name="Line 3"/>
          <p:cNvSpPr>
            <a:spLocks noChangeShapeType="1"/>
          </p:cNvSpPr>
          <p:nvPr/>
        </p:nvSpPr>
        <p:spPr bwMode="auto">
          <a:xfrm>
            <a:off x="3429000" y="1905000"/>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5540" name="Line 4"/>
          <p:cNvSpPr>
            <a:spLocks noChangeShapeType="1"/>
          </p:cNvSpPr>
          <p:nvPr/>
        </p:nvSpPr>
        <p:spPr bwMode="auto">
          <a:xfrm>
            <a:off x="3429000" y="5715000"/>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5541" name="Rectangle 5"/>
          <p:cNvSpPr>
            <a:spLocks noChangeArrowheads="1"/>
          </p:cNvSpPr>
          <p:nvPr/>
        </p:nvSpPr>
        <p:spPr bwMode="auto">
          <a:xfrm>
            <a:off x="8382000" y="5638801"/>
            <a:ext cx="1168400"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5542"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124200" y="3581401"/>
            <a:ext cx="3200400" cy="442913"/>
            <a:chOff x="1008" y="2256"/>
            <a:chExt cx="2016" cy="279"/>
          </a:xfrm>
        </p:grpSpPr>
        <p:sp>
          <p:nvSpPr>
            <p:cNvPr id="65562" name="Rectangle 8"/>
            <p:cNvSpPr>
              <a:spLocks noChangeArrowheads="1"/>
            </p:cNvSpPr>
            <p:nvPr/>
          </p:nvSpPr>
          <p:spPr bwMode="auto">
            <a:xfrm>
              <a:off x="1008" y="2256"/>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5563" name="Line 9"/>
            <p:cNvSpPr>
              <a:spLocks noChangeShapeType="1"/>
            </p:cNvSpPr>
            <p:nvPr/>
          </p:nvSpPr>
          <p:spPr bwMode="auto">
            <a:xfrm>
              <a:off x="1200" y="2400"/>
              <a:ext cx="182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2971800" y="2895601"/>
            <a:ext cx="2743200" cy="442913"/>
            <a:chOff x="912" y="1824"/>
            <a:chExt cx="1728" cy="279"/>
          </a:xfrm>
        </p:grpSpPr>
        <p:sp>
          <p:nvSpPr>
            <p:cNvPr id="65560" name="Rectangle 11"/>
            <p:cNvSpPr>
              <a:spLocks noChangeArrowheads="1"/>
            </p:cNvSpPr>
            <p:nvPr/>
          </p:nvSpPr>
          <p:spPr bwMode="auto">
            <a:xfrm>
              <a:off x="912" y="1824"/>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65561" name="Line 12"/>
            <p:cNvSpPr>
              <a:spLocks noChangeShapeType="1"/>
            </p:cNvSpPr>
            <p:nvPr/>
          </p:nvSpPr>
          <p:spPr bwMode="auto">
            <a:xfrm>
              <a:off x="1200" y="1968"/>
              <a:ext cx="1440"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828800" y="3003551"/>
            <a:ext cx="1981200" cy="1138238"/>
            <a:chOff x="192" y="1892"/>
            <a:chExt cx="1248" cy="717"/>
          </a:xfrm>
        </p:grpSpPr>
        <p:sp>
          <p:nvSpPr>
            <p:cNvPr id="65558" name="Rectangle 14"/>
            <p:cNvSpPr>
              <a:spLocks noChangeArrowheads="1"/>
            </p:cNvSpPr>
            <p:nvPr/>
          </p:nvSpPr>
          <p:spPr bwMode="auto">
            <a:xfrm>
              <a:off x="192" y="1892"/>
              <a:ext cx="959"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
              </a:r>
              <a:br>
                <a:rPr lang="en-US" sz="2000" b="1">
                  <a:solidFill>
                    <a:srgbClr val="000000"/>
                  </a:solidFill>
                  <a:latin typeface="Arial Narrow" pitchFamily="34" charset="0"/>
                </a:rPr>
              </a:br>
              <a:r>
                <a:rPr lang="en-US" sz="2000" b="1">
                  <a:solidFill>
                    <a:srgbClr val="000000"/>
                  </a:solidFill>
                  <a:latin typeface="Arial Narrow" pitchFamily="34" charset="0"/>
                </a:rPr>
                <a:t>1. Un 22% de</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incremento</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en el precio...</a:t>
              </a:r>
            </a:p>
          </p:txBody>
        </p:sp>
        <p:sp>
          <p:nvSpPr>
            <p:cNvPr id="65559" name="AutoShape 15"/>
            <p:cNvSpPr>
              <a:spLocks noChangeArrowheads="1"/>
            </p:cNvSpPr>
            <p:nvPr/>
          </p:nvSpPr>
          <p:spPr bwMode="auto">
            <a:xfrm>
              <a:off x="1344" y="2016"/>
              <a:ext cx="96" cy="336"/>
            </a:xfrm>
            <a:prstGeom prst="upArrow">
              <a:avLst>
                <a:gd name="adj1" fmla="val 50000"/>
                <a:gd name="adj2" fmla="val 875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grpSp>
        <p:nvGrpSpPr>
          <p:cNvPr id="5" name="Group 16"/>
          <p:cNvGrpSpPr>
            <a:grpSpLocks/>
          </p:cNvGrpSpPr>
          <p:nvPr/>
        </p:nvGrpSpPr>
        <p:grpSpPr bwMode="auto">
          <a:xfrm>
            <a:off x="5486401" y="2514601"/>
            <a:ext cx="3319463" cy="2119313"/>
            <a:chOff x="2496" y="1584"/>
            <a:chExt cx="2091" cy="1335"/>
          </a:xfrm>
        </p:grpSpPr>
        <p:sp>
          <p:nvSpPr>
            <p:cNvPr id="65556" name="Rectangle 17"/>
            <p:cNvSpPr>
              <a:spLocks noChangeArrowheads="1"/>
            </p:cNvSpPr>
            <p:nvPr/>
          </p:nvSpPr>
          <p:spPr bwMode="auto">
            <a:xfrm>
              <a:off x="3792" y="2640"/>
              <a:ext cx="79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Demanda</a:t>
              </a:r>
            </a:p>
          </p:txBody>
        </p:sp>
        <p:sp>
          <p:nvSpPr>
            <p:cNvPr id="65557" name="Freeform 18"/>
            <p:cNvSpPr>
              <a:spLocks/>
            </p:cNvSpPr>
            <p:nvPr/>
          </p:nvSpPr>
          <p:spPr bwMode="auto">
            <a:xfrm>
              <a:off x="2496" y="1584"/>
              <a:ext cx="1296" cy="1248"/>
            </a:xfrm>
            <a:custGeom>
              <a:avLst/>
              <a:gdLst>
                <a:gd name="T0" fmla="*/ 0 w 1296"/>
                <a:gd name="T1" fmla="*/ 0 h 1248"/>
                <a:gd name="T2" fmla="*/ 144 w 1296"/>
                <a:gd name="T3" fmla="*/ 384 h 1248"/>
                <a:gd name="T4" fmla="*/ 576 w 1296"/>
                <a:gd name="T5" fmla="*/ 816 h 1248"/>
                <a:gd name="T6" fmla="*/ 1296 w 1296"/>
                <a:gd name="T7" fmla="*/ 1248 h 1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248">
                  <a:moveTo>
                    <a:pt x="0" y="0"/>
                  </a:moveTo>
                  <a:cubicBezTo>
                    <a:pt x="24" y="124"/>
                    <a:pt x="48" y="248"/>
                    <a:pt x="144" y="384"/>
                  </a:cubicBezTo>
                  <a:cubicBezTo>
                    <a:pt x="240" y="520"/>
                    <a:pt x="384" y="672"/>
                    <a:pt x="576" y="816"/>
                  </a:cubicBezTo>
                  <a:cubicBezTo>
                    <a:pt x="768" y="960"/>
                    <a:pt x="1032" y="1104"/>
                    <a:pt x="1296" y="1248"/>
                  </a:cubicBezTo>
                </a:path>
              </a:pathLst>
            </a:custGeom>
            <a:noFill/>
            <a:ln w="57150" cap="flat" cmpd="sng">
              <a:solidFill>
                <a:srgbClr val="000099"/>
              </a:solidFill>
              <a:prstDash val="solid"/>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6096000" y="3810001"/>
            <a:ext cx="584200" cy="2347913"/>
            <a:chOff x="2880" y="2400"/>
            <a:chExt cx="368" cy="1479"/>
          </a:xfrm>
        </p:grpSpPr>
        <p:sp>
          <p:nvSpPr>
            <p:cNvPr id="65554" name="Rectangle 20"/>
            <p:cNvSpPr>
              <a:spLocks noChangeArrowheads="1"/>
            </p:cNvSpPr>
            <p:nvPr/>
          </p:nvSpPr>
          <p:spPr bwMode="auto">
            <a:xfrm>
              <a:off x="2880"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sp>
          <p:nvSpPr>
            <p:cNvPr id="65555" name="Line 21"/>
            <p:cNvSpPr>
              <a:spLocks noChangeShapeType="1"/>
            </p:cNvSpPr>
            <p:nvPr/>
          </p:nvSpPr>
          <p:spPr bwMode="auto">
            <a:xfrm>
              <a:off x="3072" y="2400"/>
              <a:ext cx="0" cy="120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7" name="Group 22"/>
          <p:cNvGrpSpPr>
            <a:grpSpLocks/>
          </p:cNvGrpSpPr>
          <p:nvPr/>
        </p:nvGrpSpPr>
        <p:grpSpPr bwMode="auto">
          <a:xfrm>
            <a:off x="5486400" y="3124201"/>
            <a:ext cx="450850" cy="3033713"/>
            <a:chOff x="2496" y="1968"/>
            <a:chExt cx="284" cy="1911"/>
          </a:xfrm>
        </p:grpSpPr>
        <p:sp>
          <p:nvSpPr>
            <p:cNvPr id="65552" name="Line 23"/>
            <p:cNvSpPr>
              <a:spLocks noChangeShapeType="1"/>
            </p:cNvSpPr>
            <p:nvPr/>
          </p:nvSpPr>
          <p:spPr bwMode="auto">
            <a:xfrm>
              <a:off x="2640" y="1968"/>
              <a:ext cx="0" cy="163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5553" name="Rectangle 24"/>
            <p:cNvSpPr>
              <a:spLocks noChangeArrowheads="1"/>
            </p:cNvSpPr>
            <p:nvPr/>
          </p:nvSpPr>
          <p:spPr bwMode="auto">
            <a:xfrm>
              <a:off x="2496" y="3600"/>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90</a:t>
              </a:r>
            </a:p>
          </p:txBody>
        </p:sp>
      </p:grpSp>
      <p:grpSp>
        <p:nvGrpSpPr>
          <p:cNvPr id="8" name="Group 25"/>
          <p:cNvGrpSpPr>
            <a:grpSpLocks/>
          </p:cNvGrpSpPr>
          <p:nvPr/>
        </p:nvGrpSpPr>
        <p:grpSpPr bwMode="auto">
          <a:xfrm>
            <a:off x="3657600" y="5486401"/>
            <a:ext cx="6027738" cy="976313"/>
            <a:chOff x="1344" y="3456"/>
            <a:chExt cx="3797" cy="615"/>
          </a:xfrm>
        </p:grpSpPr>
        <p:sp>
          <p:nvSpPr>
            <p:cNvPr id="65550" name="Rectangle 26"/>
            <p:cNvSpPr>
              <a:spLocks noChangeArrowheads="1"/>
            </p:cNvSpPr>
            <p:nvPr/>
          </p:nvSpPr>
          <p:spPr bwMode="auto">
            <a:xfrm>
              <a:off x="1344" y="3792"/>
              <a:ext cx="3797"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...genera una disminución de 11% en la cantidad.</a:t>
              </a:r>
            </a:p>
          </p:txBody>
        </p:sp>
        <p:sp>
          <p:nvSpPr>
            <p:cNvPr id="65551" name="AutoShape 27"/>
            <p:cNvSpPr>
              <a:spLocks noChangeArrowheads="1"/>
            </p:cNvSpPr>
            <p:nvPr/>
          </p:nvSpPr>
          <p:spPr bwMode="auto">
            <a:xfrm>
              <a:off x="2688" y="3456"/>
              <a:ext cx="288" cy="96"/>
            </a:xfrm>
            <a:prstGeom prst="leftArrow">
              <a:avLst>
                <a:gd name="adj1" fmla="val 50000"/>
                <a:gd name="adj2" fmla="val 750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xmlns="" val="29974374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2738414" y="642918"/>
            <a:ext cx="7624786" cy="785818"/>
          </a:xfrm>
        </p:spPr>
        <p:txBody>
          <a:bodyPr vert="horz" lIns="92075" tIns="46038" rIns="92075" bIns="46038" rtlCol="0" anchor="ctr">
            <a:normAutofit fontScale="90000"/>
          </a:bodyPr>
          <a:lstStyle/>
          <a:p>
            <a:pPr eaLnBrk="1" hangingPunct="1">
              <a:defRPr/>
            </a:pPr>
            <a:r>
              <a:rPr lang="en-US" sz="2800" dirty="0">
                <a:latin typeface="Book Antiqua" pitchFamily="18" charset="0"/>
              </a:rPr>
              <a:t/>
            </a:r>
            <a:br>
              <a:rPr lang="en-US" sz="2800" dirty="0">
                <a:latin typeface="Book Antiqua" pitchFamily="18" charset="0"/>
              </a:rPr>
            </a:br>
            <a:r>
              <a:rPr lang="en-US" sz="2800" dirty="0">
                <a:latin typeface="Book Antiqua" pitchFamily="18" charset="0"/>
              </a:rPr>
              <a:t>                                 </a:t>
            </a:r>
            <a:r>
              <a:rPr lang="en-US" sz="2800" dirty="0" err="1">
                <a:latin typeface="Book Antiqua" pitchFamily="18" charset="0"/>
              </a:rPr>
              <a:t>Casos</a:t>
            </a:r>
            <a:r>
              <a:rPr lang="en-US" sz="2800" dirty="0">
                <a:latin typeface="Book Antiqua" pitchFamily="18" charset="0"/>
              </a:rPr>
              <a:t> </a:t>
            </a:r>
            <a:r>
              <a:rPr lang="en-US" sz="2800" dirty="0" err="1">
                <a:latin typeface="Book Antiqua" pitchFamily="18" charset="0"/>
              </a:rPr>
              <a:t>extremos</a:t>
            </a:r>
            <a:r>
              <a:rPr lang="en-US" sz="2800" dirty="0">
                <a:latin typeface="Book Antiqua" pitchFamily="18" charset="0"/>
              </a:rPr>
              <a:t/>
            </a:r>
            <a:br>
              <a:rPr lang="en-US" sz="2800" dirty="0">
                <a:latin typeface="Book Antiqua" pitchFamily="18" charset="0"/>
              </a:rPr>
            </a:br>
            <a:r>
              <a:rPr lang="en-US" sz="2800" dirty="0" err="1">
                <a:latin typeface="Book Antiqua" pitchFamily="18" charset="0"/>
              </a:rPr>
              <a:t>Demanda</a:t>
            </a:r>
            <a:r>
              <a:rPr lang="en-US" sz="2800" dirty="0">
                <a:latin typeface="Book Antiqua" pitchFamily="18" charset="0"/>
              </a:rPr>
              <a:t> </a:t>
            </a:r>
            <a:r>
              <a:rPr lang="en-US" sz="2800" dirty="0" err="1">
                <a:latin typeface="Book Antiqua" pitchFamily="18" charset="0"/>
              </a:rPr>
              <a:t>Perfectamente</a:t>
            </a:r>
            <a:r>
              <a:rPr lang="en-US" sz="2800" dirty="0">
                <a:latin typeface="Book Antiqua" pitchFamily="18" charset="0"/>
              </a:rPr>
              <a:t> </a:t>
            </a:r>
            <a:r>
              <a:rPr lang="en-US" sz="2800" dirty="0" err="1">
                <a:latin typeface="Book Antiqua" pitchFamily="18" charset="0"/>
              </a:rPr>
              <a:t>Inelástica</a:t>
            </a:r>
            <a:r>
              <a:rPr lang="en-US" sz="2800" dirty="0">
                <a:latin typeface="Book Antiqua" pitchFamily="18" charset="0"/>
              </a:rPr>
              <a:t/>
            </a:r>
            <a:br>
              <a:rPr lang="en-US" sz="2800" dirty="0">
                <a:latin typeface="Book Antiqua" pitchFamily="18" charset="0"/>
              </a:rPr>
            </a:br>
            <a:r>
              <a:rPr lang="en-US" sz="2800" dirty="0" err="1">
                <a:latin typeface="Book Antiqua" pitchFamily="18" charset="0"/>
              </a:rPr>
              <a:t>Elasticidad</a:t>
            </a:r>
            <a:r>
              <a:rPr lang="en-US" sz="2800" dirty="0">
                <a:latin typeface="Book Antiqua" pitchFamily="18" charset="0"/>
              </a:rPr>
              <a:t> = 0  </a:t>
            </a:r>
            <a:br>
              <a:rPr lang="en-US" sz="2800" dirty="0">
                <a:latin typeface="Book Antiqua" pitchFamily="18" charset="0"/>
              </a:rPr>
            </a:br>
            <a:r>
              <a:rPr lang="es-ES" sz="2800" dirty="0"/>
              <a:t/>
            </a:r>
            <a:br>
              <a:rPr lang="es-ES" sz="2800" dirty="0"/>
            </a:br>
            <a:endParaRPr lang="en-US" sz="2800" dirty="0">
              <a:effectLst>
                <a:outerShdw blurRad="38100" dist="38100" dir="2700000" algn="tl">
                  <a:srgbClr val="C0C0C0"/>
                </a:outerShdw>
              </a:effectLst>
              <a:latin typeface="Book Antiqua" pitchFamily="18" charset="0"/>
            </a:endParaRPr>
          </a:p>
        </p:txBody>
      </p:sp>
      <p:sp>
        <p:nvSpPr>
          <p:cNvPr id="66563" name="Line 3"/>
          <p:cNvSpPr>
            <a:spLocks noChangeShapeType="1"/>
          </p:cNvSpPr>
          <p:nvPr/>
        </p:nvSpPr>
        <p:spPr bwMode="auto">
          <a:xfrm>
            <a:off x="3429000" y="1905000"/>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6564" name="Line 4"/>
          <p:cNvSpPr>
            <a:spLocks noChangeShapeType="1"/>
          </p:cNvSpPr>
          <p:nvPr/>
        </p:nvSpPr>
        <p:spPr bwMode="auto">
          <a:xfrm>
            <a:off x="3429000" y="5715000"/>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6565" name="Rectangle 5"/>
          <p:cNvSpPr>
            <a:spLocks noChangeArrowheads="1"/>
          </p:cNvSpPr>
          <p:nvPr/>
        </p:nvSpPr>
        <p:spPr bwMode="auto">
          <a:xfrm>
            <a:off x="8382000" y="5638801"/>
            <a:ext cx="1168400"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6566"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124200" y="3581401"/>
            <a:ext cx="2590800" cy="442913"/>
            <a:chOff x="1008" y="2256"/>
            <a:chExt cx="1632" cy="279"/>
          </a:xfrm>
        </p:grpSpPr>
        <p:sp>
          <p:nvSpPr>
            <p:cNvPr id="66579" name="Rectangle 8"/>
            <p:cNvSpPr>
              <a:spLocks noChangeArrowheads="1"/>
            </p:cNvSpPr>
            <p:nvPr/>
          </p:nvSpPr>
          <p:spPr bwMode="auto">
            <a:xfrm>
              <a:off x="1008" y="2256"/>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6580" name="Line 9"/>
            <p:cNvSpPr>
              <a:spLocks noChangeShapeType="1"/>
            </p:cNvSpPr>
            <p:nvPr/>
          </p:nvSpPr>
          <p:spPr bwMode="auto">
            <a:xfrm>
              <a:off x="1200" y="2400"/>
              <a:ext cx="1440"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2971800" y="2895601"/>
            <a:ext cx="2743200" cy="442913"/>
            <a:chOff x="912" y="1824"/>
            <a:chExt cx="1728" cy="279"/>
          </a:xfrm>
        </p:grpSpPr>
        <p:sp>
          <p:nvSpPr>
            <p:cNvPr id="66577" name="Rectangle 11"/>
            <p:cNvSpPr>
              <a:spLocks noChangeArrowheads="1"/>
            </p:cNvSpPr>
            <p:nvPr/>
          </p:nvSpPr>
          <p:spPr bwMode="auto">
            <a:xfrm>
              <a:off x="912" y="1824"/>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66578" name="Line 12"/>
            <p:cNvSpPr>
              <a:spLocks noChangeShapeType="1"/>
            </p:cNvSpPr>
            <p:nvPr/>
          </p:nvSpPr>
          <p:spPr bwMode="auto">
            <a:xfrm>
              <a:off x="1248" y="1968"/>
              <a:ext cx="1392"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5410200" y="1828801"/>
            <a:ext cx="1874838" cy="4329113"/>
            <a:chOff x="2448" y="1152"/>
            <a:chExt cx="1181" cy="2727"/>
          </a:xfrm>
        </p:grpSpPr>
        <p:sp>
          <p:nvSpPr>
            <p:cNvPr id="66574" name="Rectangle 14"/>
            <p:cNvSpPr>
              <a:spLocks noChangeArrowheads="1"/>
            </p:cNvSpPr>
            <p:nvPr/>
          </p:nvSpPr>
          <p:spPr bwMode="auto">
            <a:xfrm>
              <a:off x="2688" y="1152"/>
              <a:ext cx="941"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Demanda</a:t>
              </a:r>
            </a:p>
          </p:txBody>
        </p:sp>
        <p:sp>
          <p:nvSpPr>
            <p:cNvPr id="66575" name="Line 15"/>
            <p:cNvSpPr>
              <a:spLocks noChangeShapeType="1"/>
            </p:cNvSpPr>
            <p:nvPr/>
          </p:nvSpPr>
          <p:spPr bwMode="auto">
            <a:xfrm flipV="1">
              <a:off x="2640" y="1296"/>
              <a:ext cx="0" cy="2304"/>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6576" name="Rectangle 16"/>
            <p:cNvSpPr>
              <a:spLocks noChangeArrowheads="1"/>
            </p:cNvSpPr>
            <p:nvPr/>
          </p:nvSpPr>
          <p:spPr bwMode="auto">
            <a:xfrm>
              <a:off x="2448"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grpSp>
      <p:sp>
        <p:nvSpPr>
          <p:cNvPr id="667665" name="Rectangle 17"/>
          <p:cNvSpPr>
            <a:spLocks noChangeArrowheads="1"/>
          </p:cNvSpPr>
          <p:nvPr/>
        </p:nvSpPr>
        <p:spPr bwMode="auto">
          <a:xfrm>
            <a:off x="3657601" y="6019800"/>
            <a:ext cx="6156325" cy="446088"/>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a:t>
            </a:r>
            <a:r>
              <a:rPr lang="en-US" sz="2000" b="1">
                <a:solidFill>
                  <a:srgbClr val="000000"/>
                </a:solidFill>
                <a:latin typeface="Book Antiqua" pitchFamily="18" charset="0"/>
              </a:rPr>
              <a:t>deja la cantidad demandada sin cambio alguno</a:t>
            </a:r>
          </a:p>
        </p:txBody>
      </p:sp>
      <p:grpSp>
        <p:nvGrpSpPr>
          <p:cNvPr id="5" name="Group 18"/>
          <p:cNvGrpSpPr>
            <a:grpSpLocks/>
          </p:cNvGrpSpPr>
          <p:nvPr/>
        </p:nvGrpSpPr>
        <p:grpSpPr bwMode="auto">
          <a:xfrm>
            <a:off x="1524000" y="3071814"/>
            <a:ext cx="2127250" cy="1138237"/>
            <a:chOff x="100" y="1935"/>
            <a:chExt cx="1340" cy="717"/>
          </a:xfrm>
        </p:grpSpPr>
        <p:sp>
          <p:nvSpPr>
            <p:cNvPr id="66572" name="Rectangle 19"/>
            <p:cNvSpPr>
              <a:spLocks noChangeArrowheads="1"/>
            </p:cNvSpPr>
            <p:nvPr/>
          </p:nvSpPr>
          <p:spPr bwMode="auto">
            <a:xfrm>
              <a:off x="100" y="1935"/>
              <a:ext cx="1291" cy="717"/>
            </a:xfrm>
            <a:prstGeom prst="rect">
              <a:avLst/>
            </a:prstGeom>
            <a:noFill/>
            <a:ln w="12700">
              <a:noFill/>
              <a:miter lim="800000"/>
              <a:headEnd type="none" w="sm" len="sm"/>
              <a:tailEnd type="none" w="sm" len="sm"/>
            </a:ln>
          </p:spPr>
          <p:txBody>
            <a:bodyPr>
              <a:spAutoFit/>
            </a:bodyPr>
            <a:lstStyle/>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
              </a:r>
              <a:br>
                <a:rPr lang="en-US" sz="2000" b="1">
                  <a:solidFill>
                    <a:srgbClr val="000000"/>
                  </a:solidFill>
                  <a:latin typeface="Arial Narrow" pitchFamily="34" charset="0"/>
                </a:rPr>
              </a:br>
              <a:r>
                <a:rPr lang="en-US" sz="2000" b="1">
                  <a:solidFill>
                    <a:srgbClr val="000000"/>
                  </a:solidFill>
                  <a:latin typeface="Arial Narrow" pitchFamily="34" charset="0"/>
                </a:rPr>
                <a:t>1. </a:t>
              </a:r>
              <a:r>
                <a:rPr lang="en-US" b="1">
                  <a:solidFill>
                    <a:srgbClr val="000000"/>
                  </a:solidFill>
                  <a:latin typeface="Book Antiqua" pitchFamily="18" charset="0"/>
                </a:rPr>
                <a:t>Un incremento </a:t>
              </a:r>
              <a:br>
                <a:rPr lang="en-US" b="1">
                  <a:solidFill>
                    <a:srgbClr val="000000"/>
                  </a:solidFill>
                  <a:latin typeface="Book Antiqua" pitchFamily="18" charset="0"/>
                </a:rPr>
              </a:br>
              <a:r>
                <a:rPr lang="en-US" b="1">
                  <a:solidFill>
                    <a:srgbClr val="000000"/>
                  </a:solidFill>
                  <a:latin typeface="Book Antiqua" pitchFamily="18" charset="0"/>
                </a:rPr>
                <a:t>en el precio</a:t>
              </a:r>
              <a:r>
                <a:rPr lang="en-US" sz="2000" b="1">
                  <a:solidFill>
                    <a:srgbClr val="000000"/>
                  </a:solidFill>
                  <a:latin typeface="Arial Narrow" pitchFamily="34" charset="0"/>
                </a:rPr>
                <a:t>...</a:t>
              </a:r>
              <a:br>
                <a:rPr lang="en-US" sz="2000" b="1">
                  <a:solidFill>
                    <a:srgbClr val="000000"/>
                  </a:solidFill>
                  <a:latin typeface="Arial Narrow" pitchFamily="34" charset="0"/>
                </a:rPr>
              </a:br>
              <a:endParaRPr lang="en-US" sz="2000" b="1">
                <a:solidFill>
                  <a:srgbClr val="000000"/>
                </a:solidFill>
                <a:latin typeface="Arial Narrow" pitchFamily="34" charset="0"/>
              </a:endParaRPr>
            </a:p>
          </p:txBody>
        </p:sp>
        <p:sp>
          <p:nvSpPr>
            <p:cNvPr id="66573" name="AutoShape 20"/>
            <p:cNvSpPr>
              <a:spLocks noChangeArrowheads="1"/>
            </p:cNvSpPr>
            <p:nvPr/>
          </p:nvSpPr>
          <p:spPr bwMode="auto">
            <a:xfrm>
              <a:off x="1344" y="2016"/>
              <a:ext cx="96" cy="336"/>
            </a:xfrm>
            <a:prstGeom prst="upArrow">
              <a:avLst>
                <a:gd name="adj1" fmla="val 50000"/>
                <a:gd name="adj2" fmla="val 875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xmlns="" val="1194655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7665"/>
                                        </p:tgtEl>
                                        <p:attrNameLst>
                                          <p:attrName>style.visibility</p:attrName>
                                        </p:attrNameLst>
                                      </p:cBhvr>
                                      <p:to>
                                        <p:strVal val="visible"/>
                                      </p:to>
                                    </p:set>
                                    <p:animEffect transition="in" filter="dissolve">
                                      <p:cBhvr>
                                        <p:cTn id="27" dur="500"/>
                                        <p:tgtEl>
                                          <p:spTgt spid="667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6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2738414" y="381000"/>
            <a:ext cx="7572428" cy="976298"/>
          </a:xfrm>
        </p:spPr>
        <p:txBody>
          <a:bodyPr vert="horz" lIns="92075" tIns="46038" rIns="92075" bIns="46038" rtlCol="0" anchor="ctr">
            <a:normAutofit fontScale="90000"/>
          </a:bodyPr>
          <a:lstStyle/>
          <a:p>
            <a:pPr eaLnBrk="1" hangingPunct="1">
              <a:defRPr/>
            </a:pPr>
            <a:r>
              <a:rPr lang="en-US" sz="2800" dirty="0">
                <a:latin typeface="Book Antiqua" pitchFamily="18" charset="0"/>
              </a:rPr>
              <a:t>                              </a:t>
            </a:r>
            <a:r>
              <a:rPr lang="en-US" sz="2800" dirty="0" err="1">
                <a:latin typeface="Book Antiqua" pitchFamily="18" charset="0"/>
              </a:rPr>
              <a:t>Casos</a:t>
            </a:r>
            <a:r>
              <a:rPr lang="en-US" sz="2800" dirty="0">
                <a:latin typeface="Book Antiqua" pitchFamily="18" charset="0"/>
              </a:rPr>
              <a:t> </a:t>
            </a:r>
            <a:r>
              <a:rPr lang="en-US" sz="2800" dirty="0" err="1">
                <a:latin typeface="Book Antiqua" pitchFamily="18" charset="0"/>
              </a:rPr>
              <a:t>extremos</a:t>
            </a:r>
            <a:r>
              <a:rPr lang="en-US" sz="2800" dirty="0">
                <a:latin typeface="Book Antiqua" pitchFamily="18" charset="0"/>
              </a:rPr>
              <a:t/>
            </a:r>
            <a:br>
              <a:rPr lang="en-US" sz="2800" dirty="0">
                <a:latin typeface="Book Antiqua" pitchFamily="18" charset="0"/>
              </a:rPr>
            </a:br>
            <a:r>
              <a:rPr lang="en-US" sz="2800" dirty="0" err="1">
                <a:latin typeface="Book Antiqua" pitchFamily="18" charset="0"/>
              </a:rPr>
              <a:t>Demanda</a:t>
            </a:r>
            <a:r>
              <a:rPr lang="en-US" sz="2800" dirty="0">
                <a:latin typeface="Book Antiqua" pitchFamily="18" charset="0"/>
              </a:rPr>
              <a:t> </a:t>
            </a:r>
            <a:r>
              <a:rPr lang="en-US" sz="2800" dirty="0" err="1">
                <a:latin typeface="Book Antiqua" pitchFamily="18" charset="0"/>
              </a:rPr>
              <a:t>Perfectamente</a:t>
            </a:r>
            <a:r>
              <a:rPr lang="en-US" sz="2800" dirty="0">
                <a:latin typeface="Book Antiqua" pitchFamily="18" charset="0"/>
              </a:rPr>
              <a:t> </a:t>
            </a:r>
            <a:r>
              <a:rPr lang="en-US" sz="2800" dirty="0" err="1">
                <a:latin typeface="Book Antiqua" pitchFamily="18" charset="0"/>
              </a:rPr>
              <a:t>Elástica</a:t>
            </a:r>
            <a:r>
              <a:rPr lang="en-US" sz="2800" dirty="0">
                <a:latin typeface="Book Antiqua" pitchFamily="18" charset="0"/>
              </a:rPr>
              <a:t/>
            </a:r>
            <a:br>
              <a:rPr lang="en-US" sz="2800" dirty="0">
                <a:latin typeface="Book Antiqua" pitchFamily="18" charset="0"/>
              </a:rPr>
            </a:br>
            <a:r>
              <a:rPr lang="en-US" sz="2400" dirty="0" err="1">
                <a:latin typeface="Book Antiqua" pitchFamily="18" charset="0"/>
              </a:rPr>
              <a:t>Elasticidad</a:t>
            </a:r>
            <a:r>
              <a:rPr lang="en-US" sz="2800" dirty="0">
                <a:latin typeface="Book Antiqua" pitchFamily="18" charset="0"/>
              </a:rPr>
              <a:t> = </a:t>
            </a:r>
            <a:r>
              <a:rPr lang="en-US" sz="2800" dirty="0">
                <a:latin typeface="Book Antiqua" pitchFamily="18" charset="0"/>
                <a:sym typeface="Symbol" pitchFamily="18" charset="2"/>
              </a:rPr>
              <a:t></a:t>
            </a:r>
            <a:br>
              <a:rPr lang="en-US" sz="2800" dirty="0">
                <a:latin typeface="Book Antiqua" pitchFamily="18" charset="0"/>
                <a:sym typeface="Symbol" pitchFamily="18" charset="2"/>
              </a:rPr>
            </a:br>
            <a:r>
              <a:rPr lang="en-US" sz="2800" dirty="0" err="1">
                <a:latin typeface="Book Antiqua" pitchFamily="18" charset="0"/>
                <a:sym typeface="Symbol" pitchFamily="18" charset="2"/>
              </a:rPr>
              <a:t>Ejemplo</a:t>
            </a:r>
            <a:r>
              <a:rPr lang="en-US" sz="2800" dirty="0">
                <a:latin typeface="Book Antiqua" pitchFamily="18" charset="0"/>
                <a:sym typeface="Symbol" pitchFamily="18" charset="2"/>
              </a:rPr>
              <a:t> : </a:t>
            </a:r>
            <a:r>
              <a:rPr lang="en-US" sz="2800" dirty="0" err="1">
                <a:latin typeface="Book Antiqua" pitchFamily="18" charset="0"/>
                <a:sym typeface="Symbol" pitchFamily="18" charset="2"/>
              </a:rPr>
              <a:t>empresa</a:t>
            </a:r>
            <a:r>
              <a:rPr lang="en-US" sz="2800" dirty="0">
                <a:latin typeface="Book Antiqua" pitchFamily="18" charset="0"/>
                <a:sym typeface="Symbol" pitchFamily="18" charset="2"/>
              </a:rPr>
              <a:t> de </a:t>
            </a:r>
            <a:r>
              <a:rPr lang="en-US" sz="2800" dirty="0" err="1">
                <a:latin typeface="Book Antiqua" pitchFamily="18" charset="0"/>
                <a:sym typeface="Symbol" pitchFamily="18" charset="2"/>
              </a:rPr>
              <a:t>competencia</a:t>
            </a:r>
            <a:r>
              <a:rPr lang="en-US" sz="2800" dirty="0">
                <a:latin typeface="Book Antiqua" pitchFamily="18" charset="0"/>
                <a:sym typeface="Symbol" pitchFamily="18" charset="2"/>
              </a:rPr>
              <a:t> perfecta</a:t>
            </a:r>
            <a:endParaRPr lang="en-US" sz="2800" dirty="0">
              <a:effectLst>
                <a:outerShdw blurRad="38100" dist="38100" dir="2700000" algn="tl">
                  <a:srgbClr val="C0C0C0"/>
                </a:outerShdw>
              </a:effectLst>
              <a:latin typeface="Book Antiqua" pitchFamily="18" charset="0"/>
            </a:endParaRPr>
          </a:p>
        </p:txBody>
      </p:sp>
      <p:sp>
        <p:nvSpPr>
          <p:cNvPr id="68611" name="Line 3"/>
          <p:cNvSpPr>
            <a:spLocks noChangeShapeType="1"/>
          </p:cNvSpPr>
          <p:nvPr/>
        </p:nvSpPr>
        <p:spPr bwMode="auto">
          <a:xfrm>
            <a:off x="3429000" y="1905000"/>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8612" name="Line 4"/>
          <p:cNvSpPr>
            <a:spLocks noChangeShapeType="1"/>
          </p:cNvSpPr>
          <p:nvPr/>
        </p:nvSpPr>
        <p:spPr bwMode="auto">
          <a:xfrm>
            <a:off x="3429000" y="5715000"/>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8613" name="Rectangle 5"/>
          <p:cNvSpPr>
            <a:spLocks noChangeArrowheads="1"/>
          </p:cNvSpPr>
          <p:nvPr/>
        </p:nvSpPr>
        <p:spPr bwMode="auto">
          <a:xfrm>
            <a:off x="8382000" y="5638801"/>
            <a:ext cx="1208088"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8614"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2971801" y="3505201"/>
            <a:ext cx="6900863" cy="519113"/>
            <a:chOff x="912" y="2208"/>
            <a:chExt cx="4347" cy="327"/>
          </a:xfrm>
        </p:grpSpPr>
        <p:sp>
          <p:nvSpPr>
            <p:cNvPr id="68625" name="Rectangle 8"/>
            <p:cNvSpPr>
              <a:spLocks noChangeArrowheads="1"/>
            </p:cNvSpPr>
            <p:nvPr/>
          </p:nvSpPr>
          <p:spPr bwMode="auto">
            <a:xfrm>
              <a:off x="4464" y="2208"/>
              <a:ext cx="79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Demanda</a:t>
              </a:r>
            </a:p>
          </p:txBody>
        </p:sp>
        <p:sp>
          <p:nvSpPr>
            <p:cNvPr id="68626" name="Rectangle 9"/>
            <p:cNvSpPr>
              <a:spLocks noChangeArrowheads="1"/>
            </p:cNvSpPr>
            <p:nvPr/>
          </p:nvSpPr>
          <p:spPr bwMode="auto">
            <a:xfrm>
              <a:off x="912" y="2256"/>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8627" name="Line 10"/>
            <p:cNvSpPr>
              <a:spLocks noChangeShapeType="1"/>
            </p:cNvSpPr>
            <p:nvPr/>
          </p:nvSpPr>
          <p:spPr bwMode="auto">
            <a:xfrm>
              <a:off x="1200" y="2400"/>
              <a:ext cx="3120" cy="0"/>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1"/>
          <p:cNvGrpSpPr>
            <a:grpSpLocks/>
          </p:cNvGrpSpPr>
          <p:nvPr/>
        </p:nvGrpSpPr>
        <p:grpSpPr bwMode="auto">
          <a:xfrm>
            <a:off x="3429001" y="2362200"/>
            <a:ext cx="4492625" cy="920750"/>
            <a:chOff x="1200" y="1488"/>
            <a:chExt cx="2830" cy="580"/>
          </a:xfrm>
        </p:grpSpPr>
        <p:sp>
          <p:nvSpPr>
            <p:cNvPr id="68623" name="Rectangle 12"/>
            <p:cNvSpPr>
              <a:spLocks noChangeArrowheads="1"/>
            </p:cNvSpPr>
            <p:nvPr/>
          </p:nvSpPr>
          <p:spPr bwMode="auto">
            <a:xfrm>
              <a:off x="1536" y="1488"/>
              <a:ext cx="2494" cy="580"/>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1. </a:t>
              </a:r>
              <a:r>
                <a:rPr lang="en-US" sz="2000">
                  <a:solidFill>
                    <a:srgbClr val="000000"/>
                  </a:solidFill>
                  <a:latin typeface="Book Antiqua" pitchFamily="18" charset="0"/>
                </a:rPr>
                <a:t>A cualquier precio por encima </a:t>
              </a:r>
              <a:br>
                <a:rPr lang="en-US" sz="2000">
                  <a:solidFill>
                    <a:srgbClr val="000000"/>
                  </a:solidFill>
                  <a:latin typeface="Book Antiqua" pitchFamily="18" charset="0"/>
                </a:rPr>
              </a:br>
              <a:r>
                <a:rPr lang="en-US" sz="2000">
                  <a:solidFill>
                    <a:srgbClr val="000000"/>
                  </a:solidFill>
                  <a:latin typeface="Book Antiqua" pitchFamily="18" charset="0"/>
                </a:rPr>
                <a:t>de 4, la cantidad demandada</a:t>
              </a:r>
              <a:br>
                <a:rPr lang="en-US" sz="2000">
                  <a:solidFill>
                    <a:srgbClr val="000000"/>
                  </a:solidFill>
                  <a:latin typeface="Book Antiqua" pitchFamily="18" charset="0"/>
                </a:rPr>
              </a:br>
              <a:r>
                <a:rPr lang="en-US" sz="2000">
                  <a:solidFill>
                    <a:srgbClr val="000000"/>
                  </a:solidFill>
                  <a:latin typeface="Book Antiqua" pitchFamily="18" charset="0"/>
                </a:rPr>
                <a:t>es cero.</a:t>
              </a:r>
            </a:p>
          </p:txBody>
        </p:sp>
        <p:sp>
          <p:nvSpPr>
            <p:cNvPr id="68624" name="Line 13"/>
            <p:cNvSpPr>
              <a:spLocks noChangeShapeType="1"/>
            </p:cNvSpPr>
            <p:nvPr/>
          </p:nvSpPr>
          <p:spPr bwMode="auto">
            <a:xfrm flipV="1">
              <a:off x="1200" y="1776"/>
              <a:ext cx="336" cy="144"/>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4"/>
          <p:cNvGrpSpPr>
            <a:grpSpLocks/>
          </p:cNvGrpSpPr>
          <p:nvPr/>
        </p:nvGrpSpPr>
        <p:grpSpPr bwMode="auto">
          <a:xfrm>
            <a:off x="5105400" y="3810000"/>
            <a:ext cx="3244850" cy="1454150"/>
            <a:chOff x="2256" y="2400"/>
            <a:chExt cx="2044" cy="916"/>
          </a:xfrm>
        </p:grpSpPr>
        <p:sp>
          <p:nvSpPr>
            <p:cNvPr id="68621" name="Rectangle 15"/>
            <p:cNvSpPr>
              <a:spLocks noChangeArrowheads="1"/>
            </p:cNvSpPr>
            <p:nvPr/>
          </p:nvSpPr>
          <p:spPr bwMode="auto">
            <a:xfrm>
              <a:off x="2256" y="2736"/>
              <a:ext cx="2044" cy="580"/>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2. </a:t>
              </a:r>
              <a:r>
                <a:rPr lang="en-US" sz="2000">
                  <a:solidFill>
                    <a:srgbClr val="000000"/>
                  </a:solidFill>
                  <a:latin typeface="Book Antiqua" pitchFamily="18" charset="0"/>
                </a:rPr>
                <a:t>Al precio exacto de 4,</a:t>
              </a:r>
            </a:p>
            <a:p>
              <a:pPr defTabSz="914400" eaLnBrk="0" fontAlgn="base" hangingPunct="0">
                <a:lnSpc>
                  <a:spcPct val="85000"/>
                </a:lnSpc>
                <a:spcBef>
                  <a:spcPct val="0"/>
                </a:spcBef>
                <a:spcAft>
                  <a:spcPct val="0"/>
                </a:spcAft>
              </a:pPr>
              <a:r>
                <a:rPr lang="en-US" sz="2000">
                  <a:solidFill>
                    <a:srgbClr val="000000"/>
                  </a:solidFill>
                  <a:latin typeface="Book Antiqua" pitchFamily="18" charset="0"/>
                </a:rPr>
                <a:t>los consumidores compran</a:t>
              </a:r>
              <a:br>
                <a:rPr lang="en-US" sz="2000">
                  <a:solidFill>
                    <a:srgbClr val="000000"/>
                  </a:solidFill>
                  <a:latin typeface="Book Antiqua" pitchFamily="18" charset="0"/>
                </a:rPr>
              </a:br>
              <a:r>
                <a:rPr lang="en-US" sz="2000">
                  <a:solidFill>
                    <a:srgbClr val="000000"/>
                  </a:solidFill>
                  <a:latin typeface="Book Antiqua" pitchFamily="18" charset="0"/>
                </a:rPr>
                <a:t>cualquier cantidad.</a:t>
              </a:r>
            </a:p>
          </p:txBody>
        </p:sp>
        <p:sp>
          <p:nvSpPr>
            <p:cNvPr id="68622" name="Line 16"/>
            <p:cNvSpPr>
              <a:spLocks noChangeShapeType="1"/>
            </p:cNvSpPr>
            <p:nvPr/>
          </p:nvSpPr>
          <p:spPr bwMode="auto">
            <a:xfrm>
              <a:off x="2640" y="2400"/>
              <a:ext cx="96" cy="336"/>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5" name="Group 17"/>
          <p:cNvGrpSpPr>
            <a:grpSpLocks/>
          </p:cNvGrpSpPr>
          <p:nvPr/>
        </p:nvGrpSpPr>
        <p:grpSpPr bwMode="auto">
          <a:xfrm>
            <a:off x="2209801" y="4419600"/>
            <a:ext cx="3844925" cy="2065338"/>
            <a:chOff x="432" y="2784"/>
            <a:chExt cx="2422" cy="1301"/>
          </a:xfrm>
        </p:grpSpPr>
        <p:sp>
          <p:nvSpPr>
            <p:cNvPr id="68619" name="Rectangle 18"/>
            <p:cNvSpPr>
              <a:spLocks noChangeArrowheads="1"/>
            </p:cNvSpPr>
            <p:nvPr/>
          </p:nvSpPr>
          <p:spPr bwMode="auto">
            <a:xfrm>
              <a:off x="432" y="3648"/>
              <a:ext cx="2422" cy="437"/>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3.</a:t>
              </a:r>
              <a:r>
                <a:rPr lang="en-US" sz="2300" b="1">
                  <a:solidFill>
                    <a:srgbClr val="000000"/>
                  </a:solidFill>
                  <a:latin typeface="Arial Narrow" pitchFamily="34" charset="0"/>
                </a:rPr>
                <a:t> </a:t>
              </a:r>
              <a:r>
                <a:rPr lang="en-US" sz="2000">
                  <a:solidFill>
                    <a:srgbClr val="000000"/>
                  </a:solidFill>
                  <a:latin typeface="Book Antiqua" pitchFamily="18" charset="0"/>
                </a:rPr>
                <a:t>A precios por debajo de 4, la</a:t>
              </a:r>
              <a:br>
                <a:rPr lang="en-US" sz="2000">
                  <a:solidFill>
                    <a:srgbClr val="000000"/>
                  </a:solidFill>
                  <a:latin typeface="Book Antiqua" pitchFamily="18" charset="0"/>
                </a:rPr>
              </a:br>
              <a:r>
                <a:rPr lang="en-US" sz="2000">
                  <a:solidFill>
                    <a:srgbClr val="000000"/>
                  </a:solidFill>
                  <a:latin typeface="Book Antiqua" pitchFamily="18" charset="0"/>
                </a:rPr>
                <a:t>cantidad demandada es infinita</a:t>
              </a:r>
              <a:r>
                <a:rPr lang="en-US" sz="2300">
                  <a:solidFill>
                    <a:srgbClr val="000000"/>
                  </a:solidFill>
                  <a:latin typeface="Arial Narrow" pitchFamily="34" charset="0"/>
                </a:rPr>
                <a:t>.</a:t>
              </a:r>
            </a:p>
          </p:txBody>
        </p:sp>
        <p:sp>
          <p:nvSpPr>
            <p:cNvPr id="68620" name="Line 19"/>
            <p:cNvSpPr>
              <a:spLocks noChangeShapeType="1"/>
            </p:cNvSpPr>
            <p:nvPr/>
          </p:nvSpPr>
          <p:spPr bwMode="auto">
            <a:xfrm flipV="1">
              <a:off x="768" y="2784"/>
              <a:ext cx="432" cy="864"/>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spTree>
    <p:extLst>
      <p:ext uri="{BB962C8B-B14F-4D97-AF65-F5344CB8AC3E}">
        <p14:creationId xmlns:p14="http://schemas.microsoft.com/office/powerpoint/2010/main" xmlns="" val="2608150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7265" y="300842"/>
            <a:ext cx="11176001" cy="6017032"/>
          </a:xfrm>
          <a:prstGeom prst="rect">
            <a:avLst/>
          </a:prstGeom>
        </p:spPr>
        <p:txBody>
          <a:bodyPr wrap="square">
            <a:spAutoFit/>
          </a:bodyPr>
          <a:lstStyle/>
          <a:p>
            <a:r>
              <a:rPr lang="es-AR" sz="3600" b="1" dirty="0" smtClean="0"/>
              <a:t>Factores </a:t>
            </a:r>
            <a:r>
              <a:rPr lang="es-AR" sz="3600" b="1" dirty="0"/>
              <a:t>que afectan la elasticidad–precio de la demanda</a:t>
            </a:r>
            <a:r>
              <a:rPr lang="es-AR" dirty="0" smtClean="0"/>
              <a:t>,  </a:t>
            </a:r>
            <a:endParaRPr lang="es-AR" dirty="0"/>
          </a:p>
          <a:p>
            <a:endParaRPr lang="es-AR" sz="1100" dirty="0" smtClean="0"/>
          </a:p>
          <a:p>
            <a:pPr marL="285750" indent="-285750">
              <a:buFont typeface="Wingdings" panose="05000000000000000000" pitchFamily="2" charset="2"/>
              <a:buChar char="Ø"/>
            </a:pPr>
            <a:r>
              <a:rPr lang="es-AR" sz="2000" b="1" i="1" dirty="0" smtClean="0"/>
              <a:t>Naturaleza </a:t>
            </a:r>
            <a:r>
              <a:rPr lang="es-AR" sz="2000" b="1" i="1" dirty="0"/>
              <a:t>de las necesidades que satisface el bien</a:t>
            </a:r>
            <a:r>
              <a:rPr lang="es-AR" sz="2000" dirty="0"/>
              <a:t>. Si se trata de un bien de primera necesidad, es de esperar que los valores de la elasticidad–precio sean bajos, pues difícilmente se puede dejar de consumir, por lo que las variaciones en la cantidad demandada ante cambios en el precio serán pequeñas. Por el contrario, los bienes de lujo suelen presentar una demanda más elástica, pues los compradores pueden abstenerse de adquirirlos cuando sus precios suben. </a:t>
            </a:r>
          </a:p>
          <a:p>
            <a:endParaRPr lang="es-AR" dirty="0" smtClean="0"/>
          </a:p>
          <a:p>
            <a:pPr marL="285750" indent="-285750">
              <a:buFont typeface="Wingdings" panose="05000000000000000000" pitchFamily="2" charset="2"/>
              <a:buChar char="Ø"/>
            </a:pPr>
            <a:r>
              <a:rPr lang="es-AR" dirty="0" smtClean="0"/>
              <a:t> </a:t>
            </a:r>
            <a:r>
              <a:rPr lang="es-AR" sz="2000" b="1" i="1" dirty="0"/>
              <a:t>Disponibilidad de bienes sustitutos</a:t>
            </a:r>
            <a:r>
              <a:rPr lang="es-AR" sz="2000" dirty="0"/>
              <a:t>. Los bienes que tienen buenos sustitutos tienden a  tener  una demanda más elástica que aquellos que no los tienen, pues ante un aumento del precio los demandantes pueden reemplazar el bien por  alguno de sus sustitutos. </a:t>
            </a:r>
            <a:endParaRPr lang="es-AR" sz="2000" dirty="0" smtClean="0"/>
          </a:p>
          <a:p>
            <a:pPr marL="285750" indent="-285750">
              <a:buFont typeface="Wingdings" panose="05000000000000000000" pitchFamily="2" charset="2"/>
              <a:buChar char="Ø"/>
            </a:pPr>
            <a:endParaRPr lang="es-AR" sz="2000" dirty="0" smtClean="0"/>
          </a:p>
          <a:p>
            <a:pPr marL="285750" indent="-285750">
              <a:buFont typeface="Wingdings" panose="05000000000000000000" pitchFamily="2" charset="2"/>
              <a:buChar char="Ø"/>
            </a:pPr>
            <a:r>
              <a:rPr lang="es-AR" sz="2000" dirty="0" smtClean="0"/>
              <a:t> </a:t>
            </a:r>
            <a:r>
              <a:rPr lang="es-AR" sz="2000" b="1" i="1" dirty="0"/>
              <a:t>Proporción del ingreso gastado en el bien</a:t>
            </a:r>
            <a:r>
              <a:rPr lang="es-AR" sz="2000" dirty="0"/>
              <a:t>. Los bienes que representan un gasto importante en el presupuesto del consumidor, tienen una demanda más elástica que aquellos de poca importancia en el presupuesto.  </a:t>
            </a:r>
            <a:endParaRPr lang="es-AR" sz="2000" dirty="0" smtClean="0"/>
          </a:p>
          <a:p>
            <a:endParaRPr lang="es-AR" sz="2000" dirty="0"/>
          </a:p>
          <a:p>
            <a:pPr marL="285750" indent="-285750">
              <a:buFont typeface="Wingdings" panose="05000000000000000000" pitchFamily="2" charset="2"/>
              <a:buChar char="Ø"/>
            </a:pPr>
            <a:r>
              <a:rPr lang="es-AR" sz="2000" b="1" i="1" dirty="0" smtClean="0"/>
              <a:t>Período </a:t>
            </a:r>
            <a:r>
              <a:rPr lang="es-AR" sz="2000" b="1" i="1" dirty="0"/>
              <a:t>de tiempo considerado</a:t>
            </a:r>
            <a:r>
              <a:rPr lang="es-AR" sz="2000" dirty="0"/>
              <a:t>. En general, cuanto mayor es el período  de tiempo en el que se analiza o estudia la demanda de un bien, mayor es la elasticidad-precio de la demanda. Esto se debe a que el consumidor requiere de cierto tiempo para adaptarse a los cambios en los precios.</a:t>
            </a:r>
          </a:p>
        </p:txBody>
      </p:sp>
    </p:spTree>
    <p:extLst>
      <p:ext uri="{BB962C8B-B14F-4D97-AF65-F5344CB8AC3E}">
        <p14:creationId xmlns:p14="http://schemas.microsoft.com/office/powerpoint/2010/main" xmlns="" val="329754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666976" y="228600"/>
            <a:ext cx="6172224" cy="685800"/>
          </a:xfrm>
        </p:spPr>
        <p:txBody>
          <a:bodyPr/>
          <a:lstStyle/>
          <a:p>
            <a:pPr eaLnBrk="1" hangingPunct="1">
              <a:defRPr/>
            </a:pPr>
            <a:r>
              <a:rPr lang="es-ES_tradnl" sz="2400" u="sng" dirty="0"/>
              <a:t>La elasticidad precio de la demanda</a:t>
            </a:r>
            <a:endParaRPr lang="es-ES" sz="2400" u="sng" dirty="0"/>
          </a:p>
        </p:txBody>
      </p:sp>
      <p:sp>
        <p:nvSpPr>
          <p:cNvPr id="67587" name="Text Box 5"/>
          <p:cNvSpPr txBox="1">
            <a:spLocks noChangeArrowheads="1"/>
          </p:cNvSpPr>
          <p:nvPr/>
        </p:nvSpPr>
        <p:spPr bwMode="auto">
          <a:xfrm>
            <a:off x="1524000" y="928688"/>
            <a:ext cx="9144000" cy="830262"/>
          </a:xfrm>
          <a:prstGeom prst="rect">
            <a:avLst/>
          </a:prstGeom>
          <a:solidFill>
            <a:srgbClr val="DDDDDD"/>
          </a:solidFill>
          <a:ln w="9525">
            <a:noFill/>
            <a:miter lim="800000"/>
            <a:headEnd/>
            <a:tailEnd/>
          </a:ln>
        </p:spPr>
        <p:txBody>
          <a:bodyPr>
            <a:spAutoFit/>
          </a:bodyPr>
          <a:lstStyle/>
          <a:p>
            <a:pPr algn="ctr" defTabSz="914400" eaLnBrk="0" fontAlgn="base" hangingPunct="0">
              <a:spcBef>
                <a:spcPct val="50000"/>
              </a:spcBef>
              <a:spcAft>
                <a:spcPct val="0"/>
              </a:spcAft>
            </a:pPr>
            <a:r>
              <a:rPr lang="es-ES_tradnl" sz="2400">
                <a:solidFill>
                  <a:prstClr val="black"/>
                </a:solidFill>
                <a:latin typeface="Book Antiqua" pitchFamily="18" charset="0"/>
              </a:rPr>
              <a:t>¿Qué bienes tienen una demanda elástica y cuáles una demanda inelástica?</a:t>
            </a:r>
            <a:endParaRPr lang="es-ES" sz="2400">
              <a:solidFill>
                <a:prstClr val="black"/>
              </a:solidFill>
              <a:latin typeface="Book Antiqua" pitchFamily="18" charset="0"/>
            </a:endParaRPr>
          </a:p>
        </p:txBody>
      </p:sp>
      <p:sp>
        <p:nvSpPr>
          <p:cNvPr id="67588" name="Text Box 7"/>
          <p:cNvSpPr txBox="1">
            <a:spLocks noChangeArrowheads="1"/>
          </p:cNvSpPr>
          <p:nvPr/>
        </p:nvSpPr>
        <p:spPr bwMode="auto">
          <a:xfrm>
            <a:off x="1614489" y="2060575"/>
            <a:ext cx="8963025" cy="3786188"/>
          </a:xfrm>
          <a:prstGeom prst="rect">
            <a:avLst/>
          </a:prstGeom>
          <a:noFill/>
          <a:ln w="9525">
            <a:noFill/>
            <a:miter lim="800000"/>
            <a:headEnd/>
            <a:tailEnd/>
          </a:ln>
        </p:spPr>
        <p:txBody>
          <a:bodyPr>
            <a:spAutoFit/>
          </a:bodyPr>
          <a:lstStyle/>
          <a:p>
            <a:pPr marL="457200" indent="-457200" algn="just" defTabSz="914400" eaLnBrk="0" fontAlgn="base" hangingPunct="0">
              <a:spcBef>
                <a:spcPct val="50000"/>
              </a:spcBef>
              <a:spcAft>
                <a:spcPct val="0"/>
              </a:spcAft>
              <a:buFontTx/>
              <a:buAutoNum type="arabicPeriod"/>
            </a:pPr>
            <a:r>
              <a:rPr lang="es-ES_tradnl" sz="2000">
                <a:solidFill>
                  <a:prstClr val="black"/>
                </a:solidFill>
                <a:latin typeface="Arial" charset="0"/>
                <a:cs typeface="Arial" charset="0"/>
              </a:rPr>
              <a:t>Los bienes que el consumidor considera imprescindibles tienen una demanda más elástica que los bienes más superfluos</a:t>
            </a:r>
          </a:p>
          <a:p>
            <a:pPr marL="457200" indent="-457200" algn="just" defTabSz="914400" eaLnBrk="0" fontAlgn="base" hangingPunct="0">
              <a:spcBef>
                <a:spcPct val="50000"/>
              </a:spcBef>
              <a:spcAft>
                <a:spcPct val="0"/>
              </a:spcAft>
              <a:buFontTx/>
              <a:buAutoNum type="arabicPeriod"/>
            </a:pPr>
            <a:r>
              <a:rPr lang="es-ES_tradnl" sz="2000">
                <a:solidFill>
                  <a:prstClr val="black"/>
                </a:solidFill>
                <a:latin typeface="Arial" charset="0"/>
                <a:cs typeface="Arial" charset="0"/>
              </a:rPr>
              <a:t>Los bienes con más y mejores sustitutivos tienen una demanda más elástica que los bienes que carecen de sustitutivos</a:t>
            </a:r>
          </a:p>
          <a:p>
            <a:pPr marL="457200" indent="-457200" algn="just" defTabSz="914400" eaLnBrk="0" fontAlgn="base" hangingPunct="0">
              <a:spcBef>
                <a:spcPct val="50000"/>
              </a:spcBef>
              <a:spcAft>
                <a:spcPct val="0"/>
              </a:spcAft>
              <a:buFontTx/>
              <a:buAutoNum type="arabicPeriod"/>
            </a:pPr>
            <a:r>
              <a:rPr lang="es-ES_tradnl" sz="2000">
                <a:solidFill>
                  <a:prstClr val="black"/>
                </a:solidFill>
                <a:latin typeface="Arial" charset="0"/>
                <a:cs typeface="Arial" charset="0"/>
              </a:rPr>
              <a:t>A largo plazo las demandas son más elásticas que a corto plazo</a:t>
            </a:r>
          </a:p>
          <a:p>
            <a:pPr marL="457200" indent="-457200" algn="just" defTabSz="914400" eaLnBrk="0" fontAlgn="base" hangingPunct="0">
              <a:spcBef>
                <a:spcPct val="50000"/>
              </a:spcBef>
              <a:spcAft>
                <a:spcPct val="0"/>
              </a:spcAft>
              <a:buFontTx/>
              <a:buAutoNum type="arabicPeriod"/>
            </a:pPr>
            <a:r>
              <a:rPr lang="es-ES_tradnl" sz="2000">
                <a:solidFill>
                  <a:prstClr val="black"/>
                </a:solidFill>
                <a:latin typeface="Arial" charset="0"/>
                <a:cs typeface="Arial" charset="0"/>
              </a:rPr>
              <a:t>Los productos que crean adicción tienen demandas muy inelásticas en el corto plazo</a:t>
            </a:r>
          </a:p>
          <a:p>
            <a:pPr marL="457200" indent="-457200" algn="just" defTabSz="914400" eaLnBrk="0" fontAlgn="base" hangingPunct="0">
              <a:spcBef>
                <a:spcPct val="50000"/>
              </a:spcBef>
              <a:spcAft>
                <a:spcPct val="0"/>
              </a:spcAft>
              <a:buFontTx/>
              <a:buAutoNum type="arabicPeriod"/>
            </a:pPr>
            <a:r>
              <a:rPr lang="es-ES_tradnl" sz="2000">
                <a:solidFill>
                  <a:prstClr val="black"/>
                </a:solidFill>
                <a:latin typeface="Arial" charset="0"/>
                <a:cs typeface="Arial" charset="0"/>
              </a:rPr>
              <a:t>Los bienes en los que el consumidor se gasta una parte importante de su presupuesto suelen tener una demanda más elástica que aquellos en los que la porción del gasto es insignificante</a:t>
            </a:r>
            <a:endParaRPr lang="es-ES" sz="2000">
              <a:solidFill>
                <a:prstClr val="black"/>
              </a:solidFill>
              <a:latin typeface="Arial" charset="0"/>
              <a:cs typeface="Arial" charset="0"/>
            </a:endParaRPr>
          </a:p>
        </p:txBody>
      </p:sp>
      <p:sp>
        <p:nvSpPr>
          <p:cNvPr id="67589" name="Line 8"/>
          <p:cNvSpPr>
            <a:spLocks noChangeShapeType="1"/>
          </p:cNvSpPr>
          <p:nvPr/>
        </p:nvSpPr>
        <p:spPr bwMode="auto">
          <a:xfrm>
            <a:off x="3200400" y="1752600"/>
            <a:ext cx="6477000" cy="0"/>
          </a:xfrm>
          <a:prstGeom prst="line">
            <a:avLst/>
          </a:prstGeom>
          <a:noFill/>
          <a:ln w="38100">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xmlns="" val="2809437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666976" y="228600"/>
            <a:ext cx="6172224" cy="685800"/>
          </a:xfrm>
        </p:spPr>
        <p:txBody>
          <a:bodyPr/>
          <a:lstStyle/>
          <a:p>
            <a:pPr eaLnBrk="1" hangingPunct="1">
              <a:defRPr/>
            </a:pPr>
            <a:r>
              <a:rPr lang="es-ES_tradnl" sz="2400" u="sng" dirty="0"/>
              <a:t>La elasticidad de la demanda</a:t>
            </a:r>
            <a:endParaRPr lang="es-ES" sz="2400" u="sng" dirty="0"/>
          </a:p>
        </p:txBody>
      </p:sp>
      <p:sp>
        <p:nvSpPr>
          <p:cNvPr id="69636" name="Text Box 6"/>
          <p:cNvSpPr txBox="1">
            <a:spLocks noChangeArrowheads="1"/>
          </p:cNvSpPr>
          <p:nvPr/>
        </p:nvSpPr>
        <p:spPr bwMode="auto">
          <a:xfrm>
            <a:off x="2738438" y="2889785"/>
            <a:ext cx="1371600" cy="707886"/>
          </a:xfrm>
          <a:prstGeom prst="rect">
            <a:avLst/>
          </a:prstGeom>
          <a:noFill/>
          <a:ln w="9525">
            <a:noFill/>
            <a:miter lim="800000"/>
            <a:headEnd/>
            <a:tailEnd/>
          </a:ln>
        </p:spPr>
        <p:txBody>
          <a:bodyPr>
            <a:spAutoFit/>
          </a:bodyPr>
          <a:lstStyle/>
          <a:p>
            <a:pPr algn="just" defTabSz="914400" eaLnBrk="0" fontAlgn="base" hangingPunct="0">
              <a:spcBef>
                <a:spcPct val="50000"/>
              </a:spcBef>
              <a:spcAft>
                <a:spcPct val="0"/>
              </a:spcAft>
            </a:pPr>
            <a:r>
              <a:rPr lang="es-ES_tradnl" sz="4000" i="1" dirty="0" err="1" smtClean="0">
                <a:solidFill>
                  <a:prstClr val="black"/>
                </a:solidFill>
                <a:latin typeface="Tahoma" pitchFamily="34" charset="0"/>
              </a:rPr>
              <a:t>E</a:t>
            </a:r>
            <a:r>
              <a:rPr lang="es-ES_tradnl" sz="4000" i="1" baseline="-25000" dirty="0" err="1" smtClean="0">
                <a:solidFill>
                  <a:prstClr val="black"/>
                </a:solidFill>
                <a:latin typeface="Tahoma" pitchFamily="34" charset="0"/>
              </a:rPr>
              <a:t>qp</a:t>
            </a:r>
            <a:r>
              <a:rPr lang="es-ES_tradnl" sz="4000" i="1" dirty="0" smtClean="0">
                <a:solidFill>
                  <a:prstClr val="black"/>
                </a:solidFill>
                <a:latin typeface="Tahoma" pitchFamily="34" charset="0"/>
              </a:rPr>
              <a:t>= </a:t>
            </a:r>
            <a:endParaRPr lang="es-ES" sz="4000" i="1" baseline="-25000" dirty="0">
              <a:solidFill>
                <a:prstClr val="black"/>
              </a:solidFill>
              <a:latin typeface="Tahoma" pitchFamily="34" charset="0"/>
            </a:endParaRPr>
          </a:p>
        </p:txBody>
      </p:sp>
      <p:sp>
        <p:nvSpPr>
          <p:cNvPr id="69637" name="Line 8"/>
          <p:cNvSpPr>
            <a:spLocks noChangeShapeType="1"/>
          </p:cNvSpPr>
          <p:nvPr/>
        </p:nvSpPr>
        <p:spPr bwMode="auto">
          <a:xfrm>
            <a:off x="4095750" y="3318409"/>
            <a:ext cx="57150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9638" name="Text Box 9"/>
          <p:cNvSpPr txBox="1">
            <a:spLocks noChangeArrowheads="1"/>
          </p:cNvSpPr>
          <p:nvPr/>
        </p:nvSpPr>
        <p:spPr bwMode="auto">
          <a:xfrm>
            <a:off x="4167188" y="2961222"/>
            <a:ext cx="5638800" cy="39687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000" i="1">
                <a:solidFill>
                  <a:prstClr val="black"/>
                </a:solidFill>
                <a:latin typeface="Tahoma" pitchFamily="34" charset="0"/>
              </a:rPr>
              <a:t>Variación porcentual de la cantidad demandada</a:t>
            </a:r>
            <a:endParaRPr lang="es-ES" sz="2000" i="1">
              <a:solidFill>
                <a:prstClr val="black"/>
              </a:solidFill>
              <a:latin typeface="Tahoma" pitchFamily="34" charset="0"/>
            </a:endParaRPr>
          </a:p>
        </p:txBody>
      </p:sp>
      <p:sp>
        <p:nvSpPr>
          <p:cNvPr id="69639" name="Text Box 10"/>
          <p:cNvSpPr txBox="1">
            <a:spLocks noChangeArrowheads="1"/>
          </p:cNvSpPr>
          <p:nvPr/>
        </p:nvSpPr>
        <p:spPr bwMode="auto">
          <a:xfrm>
            <a:off x="4238625" y="3389847"/>
            <a:ext cx="5638800" cy="39687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000" i="1">
                <a:solidFill>
                  <a:prstClr val="black"/>
                </a:solidFill>
                <a:latin typeface="Tahoma" pitchFamily="34" charset="0"/>
              </a:rPr>
              <a:t>Variación porcentual del precio</a:t>
            </a:r>
            <a:endParaRPr lang="es-ES" sz="2000" i="1">
              <a:solidFill>
                <a:prstClr val="black"/>
              </a:solidFill>
              <a:latin typeface="Tahoma" pitchFamily="34" charset="0"/>
            </a:endParaRPr>
          </a:p>
        </p:txBody>
      </p:sp>
      <p:sp>
        <p:nvSpPr>
          <p:cNvPr id="69640" name="Text Box 11"/>
          <p:cNvSpPr txBox="1">
            <a:spLocks noChangeArrowheads="1"/>
          </p:cNvSpPr>
          <p:nvPr/>
        </p:nvSpPr>
        <p:spPr bwMode="auto">
          <a:xfrm>
            <a:off x="1305984" y="4462996"/>
            <a:ext cx="4214813" cy="368300"/>
          </a:xfrm>
          <a:prstGeom prst="rect">
            <a:avLst/>
          </a:prstGeom>
          <a:noFill/>
          <a:ln w="9525">
            <a:noFill/>
            <a:miter lim="800000"/>
            <a:headEnd/>
            <a:tailEnd/>
          </a:ln>
        </p:spPr>
        <p:txBody>
          <a:bodyPr>
            <a:spAutoFit/>
          </a:bodyPr>
          <a:lstStyle/>
          <a:p>
            <a:pPr algn="just" defTabSz="914400" eaLnBrk="0" fontAlgn="base" hangingPunct="0">
              <a:spcBef>
                <a:spcPct val="50000"/>
              </a:spcBef>
              <a:spcAft>
                <a:spcPct val="0"/>
              </a:spcAft>
            </a:pPr>
            <a:r>
              <a:rPr lang="es-ES_tradnl">
                <a:solidFill>
                  <a:prstClr val="black"/>
                </a:solidFill>
                <a:latin typeface="Book Antiqua" pitchFamily="18" charset="0"/>
              </a:rPr>
              <a:t>  Variación porcentual de la cantidad</a:t>
            </a:r>
            <a:r>
              <a:rPr lang="es-ES_tradnl" baseline="-25000">
                <a:solidFill>
                  <a:prstClr val="black"/>
                </a:solidFill>
                <a:latin typeface="Book Antiqua" pitchFamily="18" charset="0"/>
              </a:rPr>
              <a:t> </a:t>
            </a:r>
            <a:r>
              <a:rPr lang="es-ES_tradnl">
                <a:solidFill>
                  <a:prstClr val="black"/>
                </a:solidFill>
                <a:latin typeface="Book Antiqua" pitchFamily="18" charset="0"/>
              </a:rPr>
              <a:t>= </a:t>
            </a:r>
            <a:endParaRPr lang="es-ES" baseline="-25000">
              <a:solidFill>
                <a:prstClr val="black"/>
              </a:solidFill>
              <a:latin typeface="Book Antiqua" pitchFamily="18" charset="0"/>
            </a:endParaRPr>
          </a:p>
        </p:txBody>
      </p:sp>
      <p:sp>
        <p:nvSpPr>
          <p:cNvPr id="69641" name="Line 12"/>
          <p:cNvSpPr>
            <a:spLocks noChangeShapeType="1"/>
          </p:cNvSpPr>
          <p:nvPr/>
        </p:nvSpPr>
        <p:spPr bwMode="auto">
          <a:xfrm>
            <a:off x="5477933" y="4605871"/>
            <a:ext cx="41148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9642" name="Text Box 13"/>
          <p:cNvSpPr txBox="1">
            <a:spLocks noChangeArrowheads="1"/>
          </p:cNvSpPr>
          <p:nvPr/>
        </p:nvSpPr>
        <p:spPr bwMode="auto">
          <a:xfrm>
            <a:off x="5325533" y="4177246"/>
            <a:ext cx="4267200" cy="3683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a:solidFill>
                  <a:prstClr val="black"/>
                </a:solidFill>
                <a:latin typeface="Book Antiqua" pitchFamily="18" charset="0"/>
              </a:rPr>
              <a:t>(cantidad final – cantidad inicial)</a:t>
            </a:r>
            <a:endParaRPr lang="es-ES">
              <a:solidFill>
                <a:prstClr val="black"/>
              </a:solidFill>
              <a:latin typeface="Book Antiqua" pitchFamily="18" charset="0"/>
            </a:endParaRPr>
          </a:p>
        </p:txBody>
      </p:sp>
      <p:sp>
        <p:nvSpPr>
          <p:cNvPr id="69643" name="Text Box 14"/>
          <p:cNvSpPr txBox="1">
            <a:spLocks noChangeArrowheads="1"/>
          </p:cNvSpPr>
          <p:nvPr/>
        </p:nvSpPr>
        <p:spPr bwMode="auto">
          <a:xfrm>
            <a:off x="5020733" y="4657471"/>
            <a:ext cx="4572000" cy="78422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dirty="0">
                <a:solidFill>
                  <a:prstClr val="black"/>
                </a:solidFill>
                <a:latin typeface="Book Antiqua" pitchFamily="18" charset="0"/>
              </a:rPr>
              <a:t>(cantidad inicial + cantidad final) </a:t>
            </a:r>
          </a:p>
          <a:p>
            <a:pPr algn="ctr" defTabSz="914400" eaLnBrk="0" fontAlgn="base" hangingPunct="0">
              <a:spcBef>
                <a:spcPct val="50000"/>
              </a:spcBef>
              <a:spcAft>
                <a:spcPct val="0"/>
              </a:spcAft>
            </a:pPr>
            <a:r>
              <a:rPr lang="es-ES_tradnl" dirty="0">
                <a:solidFill>
                  <a:prstClr val="black"/>
                </a:solidFill>
                <a:latin typeface="Book Antiqua" pitchFamily="18" charset="0"/>
              </a:rPr>
              <a:t> 2</a:t>
            </a:r>
            <a:endParaRPr lang="es-ES" dirty="0">
              <a:solidFill>
                <a:prstClr val="black"/>
              </a:solidFill>
              <a:latin typeface="Book Antiqua" pitchFamily="18" charset="0"/>
            </a:endParaRPr>
          </a:p>
        </p:txBody>
      </p:sp>
      <p:sp>
        <p:nvSpPr>
          <p:cNvPr id="69644" name="Text Box 15"/>
          <p:cNvSpPr txBox="1">
            <a:spLocks noChangeArrowheads="1"/>
          </p:cNvSpPr>
          <p:nvPr/>
        </p:nvSpPr>
        <p:spPr bwMode="auto">
          <a:xfrm>
            <a:off x="1377421" y="5747285"/>
            <a:ext cx="4191000" cy="369887"/>
          </a:xfrm>
          <a:prstGeom prst="rect">
            <a:avLst/>
          </a:prstGeom>
          <a:noFill/>
          <a:ln w="9525">
            <a:noFill/>
            <a:miter lim="800000"/>
            <a:headEnd/>
            <a:tailEnd/>
          </a:ln>
        </p:spPr>
        <p:txBody>
          <a:bodyPr>
            <a:spAutoFit/>
          </a:bodyPr>
          <a:lstStyle/>
          <a:p>
            <a:pPr algn="just" defTabSz="914400" eaLnBrk="0" fontAlgn="base" hangingPunct="0">
              <a:spcBef>
                <a:spcPct val="50000"/>
              </a:spcBef>
              <a:spcAft>
                <a:spcPct val="0"/>
              </a:spcAft>
            </a:pPr>
            <a:r>
              <a:rPr lang="es-ES_tradnl" dirty="0">
                <a:solidFill>
                  <a:prstClr val="black"/>
                </a:solidFill>
                <a:latin typeface="Book Antiqua" pitchFamily="18" charset="0"/>
              </a:rPr>
              <a:t>       Variación porcentual del precio </a:t>
            </a:r>
            <a:r>
              <a:rPr lang="es-ES_tradnl" baseline="-25000" dirty="0">
                <a:solidFill>
                  <a:prstClr val="black"/>
                </a:solidFill>
                <a:latin typeface="Book Antiqua" pitchFamily="18" charset="0"/>
              </a:rPr>
              <a:t> </a:t>
            </a:r>
            <a:r>
              <a:rPr lang="es-ES_tradnl" dirty="0">
                <a:solidFill>
                  <a:prstClr val="black"/>
                </a:solidFill>
                <a:latin typeface="Book Antiqua" pitchFamily="18" charset="0"/>
              </a:rPr>
              <a:t>= </a:t>
            </a:r>
            <a:endParaRPr lang="es-ES" baseline="-25000" dirty="0">
              <a:solidFill>
                <a:prstClr val="black"/>
              </a:solidFill>
              <a:latin typeface="Book Antiqua" pitchFamily="18" charset="0"/>
            </a:endParaRPr>
          </a:p>
        </p:txBody>
      </p:sp>
      <p:sp>
        <p:nvSpPr>
          <p:cNvPr id="69645" name="Line 16"/>
          <p:cNvSpPr>
            <a:spLocks noChangeShapeType="1"/>
          </p:cNvSpPr>
          <p:nvPr/>
        </p:nvSpPr>
        <p:spPr bwMode="auto">
          <a:xfrm>
            <a:off x="5663671" y="5961596"/>
            <a:ext cx="3929062"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9646" name="Text Box 17"/>
          <p:cNvSpPr txBox="1">
            <a:spLocks noChangeArrowheads="1"/>
          </p:cNvSpPr>
          <p:nvPr/>
        </p:nvSpPr>
        <p:spPr bwMode="auto">
          <a:xfrm>
            <a:off x="4401609" y="5604410"/>
            <a:ext cx="5191125" cy="369887"/>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a:solidFill>
                  <a:prstClr val="black"/>
                </a:solidFill>
                <a:latin typeface="Book Antiqua" pitchFamily="18" charset="0"/>
              </a:rPr>
              <a:t>	(precio final – precio inicial)</a:t>
            </a:r>
            <a:endParaRPr lang="es-ES">
              <a:solidFill>
                <a:prstClr val="black"/>
              </a:solidFill>
              <a:latin typeface="Book Antiqua" pitchFamily="18" charset="0"/>
            </a:endParaRPr>
          </a:p>
        </p:txBody>
      </p:sp>
      <p:sp>
        <p:nvSpPr>
          <p:cNvPr id="69647" name="Text Box 18"/>
          <p:cNvSpPr txBox="1">
            <a:spLocks noChangeArrowheads="1"/>
          </p:cNvSpPr>
          <p:nvPr/>
        </p:nvSpPr>
        <p:spPr bwMode="auto">
          <a:xfrm>
            <a:off x="5235046" y="5961597"/>
            <a:ext cx="4572000" cy="78422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a:solidFill>
                  <a:prstClr val="black"/>
                </a:solidFill>
                <a:latin typeface="Book Antiqua" pitchFamily="18" charset="0"/>
              </a:rPr>
              <a:t>(precio inicial + precio final) </a:t>
            </a:r>
          </a:p>
          <a:p>
            <a:pPr algn="ctr" defTabSz="914400" eaLnBrk="0" fontAlgn="base" hangingPunct="0">
              <a:spcBef>
                <a:spcPct val="50000"/>
              </a:spcBef>
              <a:spcAft>
                <a:spcPct val="0"/>
              </a:spcAft>
            </a:pPr>
            <a:r>
              <a:rPr lang="es-ES_tradnl">
                <a:solidFill>
                  <a:prstClr val="black"/>
                </a:solidFill>
                <a:latin typeface="Book Antiqua" pitchFamily="18" charset="0"/>
              </a:rPr>
              <a:t> 2</a:t>
            </a:r>
            <a:endParaRPr lang="es-ES">
              <a:solidFill>
                <a:prstClr val="black"/>
              </a:solidFill>
              <a:latin typeface="Book Antiqua" pitchFamily="18" charset="0"/>
            </a:endParaRPr>
          </a:p>
        </p:txBody>
      </p:sp>
      <p:sp>
        <p:nvSpPr>
          <p:cNvPr id="69648" name="Line 12"/>
          <p:cNvSpPr>
            <a:spLocks noChangeShapeType="1"/>
          </p:cNvSpPr>
          <p:nvPr/>
        </p:nvSpPr>
        <p:spPr bwMode="auto">
          <a:xfrm flipV="1">
            <a:off x="5655945" y="5015977"/>
            <a:ext cx="3500437"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9649" name="Line 12"/>
          <p:cNvSpPr>
            <a:spLocks noChangeShapeType="1"/>
          </p:cNvSpPr>
          <p:nvPr/>
        </p:nvSpPr>
        <p:spPr bwMode="auto">
          <a:xfrm>
            <a:off x="5949422" y="6390221"/>
            <a:ext cx="3214687"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8" name="Text Box 5"/>
          <p:cNvSpPr txBox="1">
            <a:spLocks noChangeArrowheads="1"/>
          </p:cNvSpPr>
          <p:nvPr/>
        </p:nvSpPr>
        <p:spPr bwMode="auto">
          <a:xfrm>
            <a:off x="283633" y="954189"/>
            <a:ext cx="11624734" cy="2431435"/>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pPr>
            <a:r>
              <a:rPr lang="es-ES_tradnl" sz="2000" b="1" i="1" dirty="0">
                <a:solidFill>
                  <a:prstClr val="black"/>
                </a:solidFill>
              </a:rPr>
              <a:t>¿</a:t>
            </a:r>
            <a:r>
              <a:rPr lang="es-ES_tradnl" sz="2000" b="1" dirty="0">
                <a:solidFill>
                  <a:prstClr val="black"/>
                </a:solidFill>
              </a:rPr>
              <a:t>Cómo puede calcularse la elasticidad de la demanda con respecto al precio?</a:t>
            </a:r>
            <a:r>
              <a:rPr lang="es-ES_tradnl" sz="2000" b="1" i="1" dirty="0">
                <a:solidFill>
                  <a:prstClr val="black"/>
                </a:solidFill>
              </a:rPr>
              <a:t>(método arco</a:t>
            </a:r>
            <a:r>
              <a:rPr lang="es-ES_tradnl" sz="2000" b="1" i="1" dirty="0" smtClean="0">
                <a:solidFill>
                  <a:prstClr val="black"/>
                </a:solidFill>
              </a:rPr>
              <a:t>)</a:t>
            </a:r>
          </a:p>
          <a:p>
            <a:pPr algn="just" defTabSz="914400" eaLnBrk="0" fontAlgn="base" hangingPunct="0">
              <a:spcBef>
                <a:spcPct val="50000"/>
              </a:spcBef>
              <a:spcAft>
                <a:spcPct val="0"/>
              </a:spcAft>
            </a:pPr>
            <a:r>
              <a:rPr lang="es-AR" sz="2000" dirty="0">
                <a:solidFill>
                  <a:prstClr val="black"/>
                </a:solidFill>
              </a:rPr>
              <a:t>Método arco: la elasticidad de la demanda se calcula con el método arco cuando las variaciones de precio y cantidades son grandes. El resultado del cálculo de la elasticidad por el método arco se considera una aproximación (lo que se calcula es una aproximación de la elasticidad en el punto medio de precios y cantidades).</a:t>
            </a:r>
          </a:p>
          <a:p>
            <a:pPr algn="ctr" defTabSz="914400" eaLnBrk="0" fontAlgn="base" hangingPunct="0">
              <a:spcBef>
                <a:spcPct val="50000"/>
              </a:spcBef>
              <a:spcAft>
                <a:spcPct val="0"/>
              </a:spcAft>
            </a:pPr>
            <a:endParaRPr lang="es-ES" sz="2800" dirty="0">
              <a:solidFill>
                <a:prstClr val="black"/>
              </a:solidFill>
              <a:latin typeface="Tahoma" pitchFamily="34" charset="0"/>
            </a:endParaRPr>
          </a:p>
        </p:txBody>
      </p:sp>
      <p:sp>
        <p:nvSpPr>
          <p:cNvPr id="2" name="Abrir corchete 1"/>
          <p:cNvSpPr/>
          <p:nvPr/>
        </p:nvSpPr>
        <p:spPr>
          <a:xfrm>
            <a:off x="5568421" y="4677310"/>
            <a:ext cx="95250" cy="78422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0" name="Abrir corchete 19"/>
          <p:cNvSpPr/>
          <p:nvPr/>
        </p:nvSpPr>
        <p:spPr>
          <a:xfrm>
            <a:off x="5749396" y="5998108"/>
            <a:ext cx="95250" cy="78422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 name="Cerrar corchete 2"/>
          <p:cNvSpPr/>
          <p:nvPr/>
        </p:nvSpPr>
        <p:spPr>
          <a:xfrm>
            <a:off x="9110663" y="4677310"/>
            <a:ext cx="45719" cy="70167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AR" dirty="0" smtClean="0"/>
              <a:t>  </a:t>
            </a:r>
            <a:endParaRPr lang="es-AR" dirty="0"/>
          </a:p>
        </p:txBody>
      </p:sp>
      <p:sp>
        <p:nvSpPr>
          <p:cNvPr id="27" name="Cerrar corchete 26"/>
          <p:cNvSpPr/>
          <p:nvPr/>
        </p:nvSpPr>
        <p:spPr>
          <a:xfrm>
            <a:off x="9187605" y="6039382"/>
            <a:ext cx="45719" cy="70167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AR" dirty="0" smtClean="0"/>
              <a:t>  </a:t>
            </a:r>
            <a:endParaRPr lang="es-AR" dirty="0"/>
          </a:p>
        </p:txBody>
      </p:sp>
    </p:spTree>
    <p:extLst>
      <p:ext uri="{BB962C8B-B14F-4D97-AF65-F5344CB8AC3E}">
        <p14:creationId xmlns:p14="http://schemas.microsoft.com/office/powerpoint/2010/main" xmlns="" val="688565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2666976" y="228600"/>
            <a:ext cx="6172224" cy="685800"/>
          </a:xfrm>
        </p:spPr>
        <p:txBody>
          <a:bodyPr/>
          <a:lstStyle/>
          <a:p>
            <a:pPr eaLnBrk="1" hangingPunct="1">
              <a:defRPr/>
            </a:pPr>
            <a:r>
              <a:rPr lang="es-ES_tradnl" sz="2400" u="sng" dirty="0"/>
              <a:t>La elasticidad precio de la demanda</a:t>
            </a:r>
            <a:endParaRPr lang="es-ES" sz="2400" u="sng" dirty="0"/>
          </a:p>
        </p:txBody>
      </p:sp>
      <p:sp>
        <p:nvSpPr>
          <p:cNvPr id="70660" name="Text Box 7"/>
          <p:cNvSpPr txBox="1">
            <a:spLocks noChangeArrowheads="1"/>
          </p:cNvSpPr>
          <p:nvPr/>
        </p:nvSpPr>
        <p:spPr bwMode="auto">
          <a:xfrm>
            <a:off x="2777067" y="1693334"/>
            <a:ext cx="1371600" cy="701675"/>
          </a:xfrm>
          <a:prstGeom prst="rect">
            <a:avLst/>
          </a:prstGeom>
          <a:noFill/>
          <a:ln w="9525">
            <a:noFill/>
            <a:miter lim="800000"/>
            <a:headEnd/>
            <a:tailEnd/>
          </a:ln>
        </p:spPr>
        <p:txBody>
          <a:bodyPr>
            <a:spAutoFit/>
          </a:bodyPr>
          <a:lstStyle/>
          <a:p>
            <a:pPr algn="just" defTabSz="914400" eaLnBrk="0" fontAlgn="base" hangingPunct="0">
              <a:spcBef>
                <a:spcPct val="50000"/>
              </a:spcBef>
              <a:spcAft>
                <a:spcPct val="0"/>
              </a:spcAft>
            </a:pPr>
            <a:r>
              <a:rPr lang="es-ES_tradnl" sz="4000">
                <a:solidFill>
                  <a:prstClr val="black"/>
                </a:solidFill>
                <a:latin typeface="Book Antiqua" pitchFamily="18" charset="0"/>
              </a:rPr>
              <a:t>E</a:t>
            </a:r>
            <a:r>
              <a:rPr lang="es-ES_tradnl" sz="4000" baseline="-25000">
                <a:solidFill>
                  <a:prstClr val="black"/>
                </a:solidFill>
                <a:latin typeface="Book Antiqua" pitchFamily="18" charset="0"/>
              </a:rPr>
              <a:t>p </a:t>
            </a:r>
            <a:r>
              <a:rPr lang="es-ES_tradnl" sz="4000">
                <a:solidFill>
                  <a:prstClr val="black"/>
                </a:solidFill>
                <a:latin typeface="Book Antiqua" pitchFamily="18" charset="0"/>
              </a:rPr>
              <a:t>= </a:t>
            </a:r>
            <a:endParaRPr lang="es-ES" sz="4000" baseline="-25000">
              <a:solidFill>
                <a:prstClr val="black"/>
              </a:solidFill>
              <a:latin typeface="Book Antiqua" pitchFamily="18" charset="0"/>
            </a:endParaRPr>
          </a:p>
        </p:txBody>
      </p:sp>
      <p:sp>
        <p:nvSpPr>
          <p:cNvPr id="70662" name="Line 9"/>
          <p:cNvSpPr>
            <a:spLocks noChangeShapeType="1"/>
          </p:cNvSpPr>
          <p:nvPr/>
        </p:nvSpPr>
        <p:spPr bwMode="auto">
          <a:xfrm>
            <a:off x="4301067" y="2074333"/>
            <a:ext cx="34290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70663" name="Text Box 10"/>
          <p:cNvSpPr txBox="1">
            <a:spLocks noChangeArrowheads="1"/>
          </p:cNvSpPr>
          <p:nvPr/>
        </p:nvSpPr>
        <p:spPr bwMode="auto">
          <a:xfrm>
            <a:off x="5291667" y="1083734"/>
            <a:ext cx="1524000" cy="5191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800">
                <a:solidFill>
                  <a:prstClr val="black"/>
                </a:solidFill>
                <a:latin typeface="Book Antiqua" pitchFamily="18" charset="0"/>
              </a:rPr>
              <a:t>q</a:t>
            </a:r>
            <a:r>
              <a:rPr lang="es-ES_tradnl" sz="2800" baseline="-25000">
                <a:solidFill>
                  <a:prstClr val="black"/>
                </a:solidFill>
                <a:latin typeface="Book Antiqua" pitchFamily="18" charset="0"/>
              </a:rPr>
              <a:t>2</a:t>
            </a:r>
            <a:r>
              <a:rPr lang="es-ES_tradnl" sz="2800">
                <a:solidFill>
                  <a:prstClr val="black"/>
                </a:solidFill>
                <a:latin typeface="Book Antiqua" pitchFamily="18" charset="0"/>
              </a:rPr>
              <a:t> – q</a:t>
            </a:r>
            <a:r>
              <a:rPr lang="es-ES_tradnl" sz="2800" baseline="-25000">
                <a:solidFill>
                  <a:prstClr val="black"/>
                </a:solidFill>
                <a:latin typeface="Book Antiqua" pitchFamily="18" charset="0"/>
              </a:rPr>
              <a:t>1</a:t>
            </a:r>
            <a:endParaRPr lang="es-ES" sz="2800" baseline="-25000">
              <a:solidFill>
                <a:prstClr val="black"/>
              </a:solidFill>
              <a:latin typeface="Book Antiqua" pitchFamily="18" charset="0"/>
            </a:endParaRPr>
          </a:p>
        </p:txBody>
      </p:sp>
      <p:sp>
        <p:nvSpPr>
          <p:cNvPr id="70664" name="Line 11"/>
          <p:cNvSpPr>
            <a:spLocks noChangeShapeType="1"/>
          </p:cNvSpPr>
          <p:nvPr/>
        </p:nvSpPr>
        <p:spPr bwMode="auto">
          <a:xfrm>
            <a:off x="5139267" y="1617133"/>
            <a:ext cx="19812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70665" name="Text Box 12"/>
          <p:cNvSpPr txBox="1">
            <a:spLocks noChangeArrowheads="1"/>
          </p:cNvSpPr>
          <p:nvPr/>
        </p:nvSpPr>
        <p:spPr bwMode="auto">
          <a:xfrm>
            <a:off x="4986867" y="1540934"/>
            <a:ext cx="2514600" cy="5191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800" dirty="0">
                <a:solidFill>
                  <a:prstClr val="black"/>
                </a:solidFill>
                <a:latin typeface="Book Antiqua" pitchFamily="18" charset="0"/>
              </a:rPr>
              <a:t>(</a:t>
            </a:r>
            <a:r>
              <a:rPr lang="es-ES_tradnl" sz="2800" dirty="0" smtClean="0">
                <a:solidFill>
                  <a:prstClr val="black"/>
                </a:solidFill>
                <a:latin typeface="Book Antiqua" pitchFamily="18" charset="0"/>
              </a:rPr>
              <a:t>q</a:t>
            </a:r>
            <a:r>
              <a:rPr lang="es-ES_tradnl" sz="2800" baseline="-25000" dirty="0">
                <a:solidFill>
                  <a:prstClr val="black"/>
                </a:solidFill>
                <a:latin typeface="Book Antiqua" pitchFamily="18" charset="0"/>
              </a:rPr>
              <a:t>2</a:t>
            </a:r>
            <a:r>
              <a:rPr lang="es-ES_tradnl" sz="2800" baseline="-25000" dirty="0" smtClean="0">
                <a:solidFill>
                  <a:prstClr val="black"/>
                </a:solidFill>
                <a:latin typeface="Book Antiqua" pitchFamily="18" charset="0"/>
              </a:rPr>
              <a:t> </a:t>
            </a:r>
            <a:r>
              <a:rPr lang="es-ES_tradnl" sz="2800" dirty="0">
                <a:solidFill>
                  <a:prstClr val="black"/>
                </a:solidFill>
                <a:latin typeface="Book Antiqua" pitchFamily="18" charset="0"/>
              </a:rPr>
              <a:t>+ </a:t>
            </a:r>
            <a:r>
              <a:rPr lang="es-ES_tradnl" sz="2800" dirty="0" smtClean="0">
                <a:solidFill>
                  <a:prstClr val="black"/>
                </a:solidFill>
                <a:latin typeface="Book Antiqua" pitchFamily="18" charset="0"/>
              </a:rPr>
              <a:t>q</a:t>
            </a:r>
            <a:r>
              <a:rPr lang="es-ES_tradnl" sz="2800" baseline="-25000" dirty="0">
                <a:solidFill>
                  <a:prstClr val="black"/>
                </a:solidFill>
                <a:latin typeface="Book Antiqua" pitchFamily="18" charset="0"/>
              </a:rPr>
              <a:t>1</a:t>
            </a:r>
            <a:r>
              <a:rPr lang="es-ES_tradnl" sz="2800" dirty="0" smtClean="0">
                <a:solidFill>
                  <a:prstClr val="black"/>
                </a:solidFill>
                <a:latin typeface="Book Antiqua" pitchFamily="18" charset="0"/>
              </a:rPr>
              <a:t>) </a:t>
            </a:r>
            <a:r>
              <a:rPr lang="es-ES_tradnl" sz="2800" dirty="0">
                <a:solidFill>
                  <a:prstClr val="black"/>
                </a:solidFill>
                <a:latin typeface="Book Antiqua" pitchFamily="18" charset="0"/>
              </a:rPr>
              <a:t>/ 2</a:t>
            </a:r>
            <a:endParaRPr lang="es-ES" sz="2800" dirty="0">
              <a:solidFill>
                <a:prstClr val="black"/>
              </a:solidFill>
              <a:latin typeface="Book Antiqua" pitchFamily="18" charset="0"/>
            </a:endParaRPr>
          </a:p>
        </p:txBody>
      </p:sp>
      <p:sp>
        <p:nvSpPr>
          <p:cNvPr id="70666" name="Text Box 13"/>
          <p:cNvSpPr txBox="1">
            <a:spLocks noChangeArrowheads="1"/>
          </p:cNvSpPr>
          <p:nvPr/>
        </p:nvSpPr>
        <p:spPr bwMode="auto">
          <a:xfrm>
            <a:off x="5291667" y="2074334"/>
            <a:ext cx="1524000" cy="5191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800">
                <a:solidFill>
                  <a:prstClr val="black"/>
                </a:solidFill>
                <a:latin typeface="Book Antiqua" pitchFamily="18" charset="0"/>
              </a:rPr>
              <a:t>p</a:t>
            </a:r>
            <a:r>
              <a:rPr lang="es-ES_tradnl" sz="2800" baseline="-25000">
                <a:solidFill>
                  <a:prstClr val="black"/>
                </a:solidFill>
                <a:latin typeface="Book Antiqua" pitchFamily="18" charset="0"/>
              </a:rPr>
              <a:t>2</a:t>
            </a:r>
            <a:r>
              <a:rPr lang="es-ES_tradnl" sz="2800">
                <a:solidFill>
                  <a:prstClr val="black"/>
                </a:solidFill>
                <a:latin typeface="Book Antiqua" pitchFamily="18" charset="0"/>
              </a:rPr>
              <a:t> – p</a:t>
            </a:r>
            <a:r>
              <a:rPr lang="es-ES_tradnl" sz="2800" baseline="-25000">
                <a:solidFill>
                  <a:prstClr val="black"/>
                </a:solidFill>
                <a:latin typeface="Book Antiqua" pitchFamily="18" charset="0"/>
              </a:rPr>
              <a:t>1</a:t>
            </a:r>
            <a:endParaRPr lang="es-ES" sz="2800" baseline="-25000">
              <a:solidFill>
                <a:prstClr val="black"/>
              </a:solidFill>
              <a:latin typeface="Book Antiqua" pitchFamily="18" charset="0"/>
            </a:endParaRPr>
          </a:p>
        </p:txBody>
      </p:sp>
      <p:sp>
        <p:nvSpPr>
          <p:cNvPr id="70667" name="Line 16"/>
          <p:cNvSpPr>
            <a:spLocks noChangeShapeType="1"/>
          </p:cNvSpPr>
          <p:nvPr/>
        </p:nvSpPr>
        <p:spPr bwMode="auto">
          <a:xfrm>
            <a:off x="3920067" y="2074333"/>
            <a:ext cx="2286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70668" name="Text Box 17"/>
          <p:cNvSpPr txBox="1">
            <a:spLocks noChangeArrowheads="1"/>
          </p:cNvSpPr>
          <p:nvPr/>
        </p:nvSpPr>
        <p:spPr bwMode="auto">
          <a:xfrm>
            <a:off x="1786467" y="2683934"/>
            <a:ext cx="8534400" cy="523875"/>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endParaRPr lang="es-ES" sz="2800">
              <a:solidFill>
                <a:prstClr val="black"/>
              </a:solidFill>
              <a:latin typeface="Book Antiqua" pitchFamily="18" charset="0"/>
            </a:endParaRPr>
          </a:p>
        </p:txBody>
      </p:sp>
      <p:sp>
        <p:nvSpPr>
          <p:cNvPr id="70670" name="Line 22"/>
          <p:cNvSpPr>
            <a:spLocks noChangeShapeType="1"/>
          </p:cNvSpPr>
          <p:nvPr/>
        </p:nvSpPr>
        <p:spPr bwMode="auto">
          <a:xfrm>
            <a:off x="5139267" y="2683933"/>
            <a:ext cx="19812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70671" name="Text Box 23"/>
          <p:cNvSpPr txBox="1">
            <a:spLocks noChangeArrowheads="1"/>
          </p:cNvSpPr>
          <p:nvPr/>
        </p:nvSpPr>
        <p:spPr bwMode="auto">
          <a:xfrm>
            <a:off x="4986867" y="2607734"/>
            <a:ext cx="2514600" cy="5191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800" dirty="0">
                <a:solidFill>
                  <a:prstClr val="black"/>
                </a:solidFill>
                <a:latin typeface="Book Antiqua" pitchFamily="18" charset="0"/>
              </a:rPr>
              <a:t>(</a:t>
            </a:r>
            <a:r>
              <a:rPr lang="es-ES_tradnl" sz="2800" dirty="0" smtClean="0">
                <a:solidFill>
                  <a:prstClr val="black"/>
                </a:solidFill>
                <a:latin typeface="Book Antiqua" pitchFamily="18" charset="0"/>
              </a:rPr>
              <a:t>p</a:t>
            </a:r>
            <a:r>
              <a:rPr lang="es-ES_tradnl" sz="2800" baseline="-25000" dirty="0">
                <a:solidFill>
                  <a:prstClr val="black"/>
                </a:solidFill>
                <a:latin typeface="Book Antiqua" pitchFamily="18" charset="0"/>
              </a:rPr>
              <a:t>2</a:t>
            </a:r>
            <a:r>
              <a:rPr lang="es-ES_tradnl" sz="2800" baseline="-25000" dirty="0" smtClean="0">
                <a:solidFill>
                  <a:prstClr val="black"/>
                </a:solidFill>
                <a:latin typeface="Book Antiqua" pitchFamily="18" charset="0"/>
              </a:rPr>
              <a:t> </a:t>
            </a:r>
            <a:r>
              <a:rPr lang="es-ES_tradnl" sz="2800" dirty="0">
                <a:solidFill>
                  <a:prstClr val="black"/>
                </a:solidFill>
                <a:latin typeface="Book Antiqua" pitchFamily="18" charset="0"/>
              </a:rPr>
              <a:t>+ </a:t>
            </a:r>
            <a:r>
              <a:rPr lang="es-ES_tradnl" sz="2800" dirty="0" smtClean="0">
                <a:solidFill>
                  <a:prstClr val="black"/>
                </a:solidFill>
                <a:latin typeface="Book Antiqua" pitchFamily="18" charset="0"/>
              </a:rPr>
              <a:t>p</a:t>
            </a:r>
            <a:r>
              <a:rPr lang="es-ES_tradnl" sz="2800" baseline="-25000" dirty="0">
                <a:solidFill>
                  <a:prstClr val="black"/>
                </a:solidFill>
                <a:latin typeface="Book Antiqua" pitchFamily="18" charset="0"/>
              </a:rPr>
              <a:t>1</a:t>
            </a:r>
            <a:r>
              <a:rPr lang="es-ES_tradnl" sz="2800" dirty="0" smtClean="0">
                <a:solidFill>
                  <a:prstClr val="black"/>
                </a:solidFill>
                <a:latin typeface="Book Antiqua" pitchFamily="18" charset="0"/>
              </a:rPr>
              <a:t>) </a:t>
            </a:r>
            <a:r>
              <a:rPr lang="es-ES_tradnl" sz="2800" dirty="0">
                <a:solidFill>
                  <a:prstClr val="black"/>
                </a:solidFill>
                <a:latin typeface="Book Antiqua" pitchFamily="18" charset="0"/>
              </a:rPr>
              <a:t>/ 2</a:t>
            </a:r>
            <a:endParaRPr lang="es-ES" sz="2800" dirty="0">
              <a:solidFill>
                <a:prstClr val="black"/>
              </a:solidFill>
              <a:latin typeface="Book Antiqua" pitchFamily="18" charset="0"/>
            </a:endParaRPr>
          </a:p>
        </p:txBody>
      </p:sp>
      <p:pic>
        <p:nvPicPr>
          <p:cNvPr id="16" name="1 Imagen" descr="http://www.auladeeconomia.com/coefelasticidad.gif"/>
          <p:cNvPicPr>
            <a:picLocks noChangeAspect="1" noChangeArrowheads="1"/>
          </p:cNvPicPr>
          <p:nvPr/>
        </p:nvPicPr>
        <p:blipFill rotWithShape="1">
          <a:blip r:embed="rId3" cstate="print"/>
          <a:srcRect l="-672" t="48612" r="-1595" b="490"/>
          <a:stretch/>
        </p:blipFill>
        <p:spPr bwMode="auto">
          <a:xfrm>
            <a:off x="2071687" y="3843868"/>
            <a:ext cx="7732712" cy="2638956"/>
          </a:xfrm>
          <a:prstGeom prst="rect">
            <a:avLst/>
          </a:prstGeom>
          <a:noFill/>
          <a:ln w="9525">
            <a:noFill/>
            <a:miter lim="800000"/>
            <a:headEnd/>
            <a:tailEnd/>
          </a:ln>
        </p:spPr>
      </p:pic>
    </p:spTree>
    <p:extLst>
      <p:ext uri="{BB962C8B-B14F-4D97-AF65-F5344CB8AC3E}">
        <p14:creationId xmlns:p14="http://schemas.microsoft.com/office/powerpoint/2010/main" xmlns="" val="1997539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2552700" y="188914"/>
            <a:ext cx="8115300" cy="6217087"/>
          </a:xfrm>
          <a:prstGeom prst="rect">
            <a:avLst/>
          </a:prstGeom>
          <a:noFill/>
          <a:ln w="12700">
            <a:noFill/>
            <a:miter lim="800000"/>
            <a:headEnd type="none" w="sm" len="sm"/>
            <a:tailEnd type="none" w="sm" len="sm"/>
          </a:ln>
        </p:spPr>
        <p:txBody>
          <a:bodyPr>
            <a:spAutoFit/>
          </a:bodyPr>
          <a:lstStyle/>
          <a:p>
            <a:pPr defTabSz="914400" eaLnBrk="0" fontAlgn="base" hangingPunct="0">
              <a:spcBef>
                <a:spcPct val="50000"/>
              </a:spcBef>
              <a:spcAft>
                <a:spcPct val="0"/>
              </a:spcAft>
            </a:pPr>
            <a:endParaRPr lang="es-ES" sz="2400">
              <a:solidFill>
                <a:prstClr val="black"/>
              </a:solidFill>
              <a:latin typeface="Book Antiqua" pitchFamily="18" charset="0"/>
            </a:endParaRPr>
          </a:p>
          <a:p>
            <a:pPr defTabSz="914400" eaLnBrk="0" fontAlgn="base" hangingPunct="0">
              <a:spcBef>
                <a:spcPct val="50000"/>
              </a:spcBef>
              <a:spcAft>
                <a:spcPct val="0"/>
              </a:spcAft>
            </a:pPr>
            <a:r>
              <a:rPr lang="es-ES" sz="2400">
                <a:solidFill>
                  <a:prstClr val="black"/>
                </a:solidFill>
                <a:latin typeface="Book Antiqua" pitchFamily="18" charset="0"/>
              </a:rPr>
              <a:t>TEMA 3. LA ELASTICIDAD Y SU APLICACIÓN</a:t>
            </a:r>
          </a:p>
          <a:p>
            <a:pPr defTabSz="914400" eaLnBrk="0" fontAlgn="base" hangingPunct="0">
              <a:spcBef>
                <a:spcPct val="0"/>
              </a:spcBef>
              <a:spcAft>
                <a:spcPct val="0"/>
              </a:spcAft>
            </a:pPr>
            <a:endParaRPr lang="es-ES" sz="2400">
              <a:solidFill>
                <a:prstClr val="black"/>
              </a:solidFill>
              <a:latin typeface="Book Antiqua" pitchFamily="18" charset="0"/>
            </a:endParaRPr>
          </a:p>
          <a:p>
            <a:pPr defTabSz="914400" eaLnBrk="0" fontAlgn="base" hangingPunct="0">
              <a:spcBef>
                <a:spcPct val="0"/>
              </a:spcBef>
              <a:spcAft>
                <a:spcPct val="0"/>
              </a:spcAft>
            </a:pPr>
            <a:r>
              <a:rPr lang="es-ES" sz="2800">
                <a:solidFill>
                  <a:prstClr val="black"/>
                </a:solidFill>
                <a:latin typeface="Book Antiqua" pitchFamily="18" charset="0"/>
              </a:rPr>
              <a:t>3.1 La elasticidad de la demanda con respecto al precio.</a:t>
            </a:r>
          </a:p>
          <a:p>
            <a:pPr defTabSz="914400" eaLnBrk="0" fontAlgn="base" hangingPunct="0">
              <a:spcBef>
                <a:spcPct val="0"/>
              </a:spcBef>
              <a:spcAft>
                <a:spcPct val="0"/>
              </a:spcAft>
            </a:pPr>
            <a:r>
              <a:rPr lang="es-ES" sz="2800">
                <a:solidFill>
                  <a:prstClr val="black"/>
                </a:solidFill>
                <a:latin typeface="Book Antiqua" pitchFamily="18" charset="0"/>
              </a:rPr>
              <a:t>3.2 Otras elasticidades de la demanda.</a:t>
            </a:r>
          </a:p>
          <a:p>
            <a:pPr defTabSz="914400" eaLnBrk="0" fontAlgn="base" hangingPunct="0">
              <a:spcBef>
                <a:spcPct val="0"/>
              </a:spcBef>
              <a:spcAft>
                <a:spcPct val="0"/>
              </a:spcAft>
            </a:pPr>
            <a:r>
              <a:rPr lang="es-ES" sz="2800">
                <a:solidFill>
                  <a:prstClr val="black"/>
                </a:solidFill>
                <a:latin typeface="Book Antiqua" pitchFamily="18" charset="0"/>
              </a:rPr>
              <a:t>3.3 La elasticidad de la oferta.</a:t>
            </a:r>
          </a:p>
          <a:p>
            <a:pPr defTabSz="914400" eaLnBrk="0" fontAlgn="base" hangingPunct="0">
              <a:spcBef>
                <a:spcPct val="0"/>
              </a:spcBef>
              <a:spcAft>
                <a:spcPct val="0"/>
              </a:spcAft>
            </a:pPr>
            <a:r>
              <a:rPr lang="es-ES" sz="2800">
                <a:solidFill>
                  <a:prstClr val="black"/>
                </a:solidFill>
                <a:latin typeface="Book Antiqua" pitchFamily="18" charset="0"/>
              </a:rPr>
              <a:t>3.4 (*) Aplicaciones de la oferta, la demanda y la elasticidad.</a:t>
            </a:r>
          </a:p>
          <a:p>
            <a:pPr defTabSz="914400" eaLnBrk="0" fontAlgn="base" hangingPunct="0">
              <a:spcBef>
                <a:spcPct val="0"/>
              </a:spcBef>
              <a:spcAft>
                <a:spcPct val="0"/>
              </a:spcAft>
            </a:pPr>
            <a:endParaRPr lang="es-ES" sz="1400">
              <a:solidFill>
                <a:prstClr val="black"/>
              </a:solidFill>
              <a:latin typeface="Book Antiqua" pitchFamily="18" charset="0"/>
            </a:endParaRPr>
          </a:p>
          <a:p>
            <a:pPr defTabSz="914400" eaLnBrk="0" fontAlgn="base" hangingPunct="0">
              <a:spcBef>
                <a:spcPct val="0"/>
              </a:spcBef>
              <a:spcAft>
                <a:spcPct val="0"/>
              </a:spcAft>
            </a:pPr>
            <a:r>
              <a:rPr lang="es-ES" sz="2400">
                <a:solidFill>
                  <a:prstClr val="black"/>
                </a:solidFill>
                <a:latin typeface="Book Antiqua" pitchFamily="18" charset="0"/>
              </a:rPr>
              <a:t>Bibliografía:</a:t>
            </a:r>
          </a:p>
          <a:p>
            <a:pPr defTabSz="914400" eaLnBrk="0" fontAlgn="base" hangingPunct="0">
              <a:spcBef>
                <a:spcPct val="0"/>
              </a:spcBef>
              <a:spcAft>
                <a:spcPct val="0"/>
              </a:spcAft>
            </a:pPr>
            <a:r>
              <a:rPr lang="es-ES" sz="2000">
                <a:solidFill>
                  <a:prstClr val="black"/>
                </a:solidFill>
                <a:latin typeface="Book Antiqua" pitchFamily="18" charset="0"/>
              </a:rPr>
              <a:t>Mankiw, Cap. 5 y 6(parte)</a:t>
            </a:r>
            <a:r>
              <a:rPr lang="es-ES" sz="2800">
                <a:solidFill>
                  <a:prstClr val="black"/>
                </a:solidFill>
                <a:latin typeface="Book Antiqua" pitchFamily="18" charset="0"/>
              </a:rPr>
              <a:t>.</a:t>
            </a:r>
          </a:p>
          <a:p>
            <a:pPr defTabSz="914400" eaLnBrk="0" fontAlgn="base" hangingPunct="0">
              <a:spcBef>
                <a:spcPct val="0"/>
              </a:spcBef>
              <a:spcAft>
                <a:spcPct val="0"/>
              </a:spcAft>
            </a:pPr>
            <a:r>
              <a:rPr lang="es-ES_tradnl" sz="2000">
                <a:solidFill>
                  <a:prstClr val="black"/>
                </a:solidFill>
                <a:latin typeface="Book Antiqua" pitchFamily="18" charset="0"/>
              </a:rPr>
              <a:t>Mochon y Becker</a:t>
            </a:r>
          </a:p>
          <a:p>
            <a:pPr defTabSz="914400" eaLnBrk="0" fontAlgn="base" hangingPunct="0">
              <a:spcBef>
                <a:spcPct val="50000"/>
              </a:spcBef>
              <a:spcAft>
                <a:spcPct val="0"/>
              </a:spcAft>
            </a:pPr>
            <a:r>
              <a:rPr lang="es-ES_tradnl" sz="2000">
                <a:solidFill>
                  <a:prstClr val="black"/>
                </a:solidFill>
                <a:latin typeface="Book Antiqua" pitchFamily="18" charset="0"/>
              </a:rPr>
              <a:t>Pérez Enrri</a:t>
            </a:r>
          </a:p>
          <a:p>
            <a:pPr defTabSz="914400" eaLnBrk="0" fontAlgn="base" hangingPunct="0">
              <a:spcBef>
                <a:spcPct val="50000"/>
              </a:spcBef>
              <a:spcAft>
                <a:spcPct val="0"/>
              </a:spcAft>
            </a:pPr>
            <a:r>
              <a:rPr lang="es-ES_tradnl" sz="2000">
                <a:solidFill>
                  <a:prstClr val="black"/>
                </a:solidFill>
                <a:latin typeface="Book Antiqua" pitchFamily="18" charset="0"/>
              </a:rPr>
              <a:t>Leftwich</a:t>
            </a:r>
            <a:endParaRPr lang="es-ES" sz="2000">
              <a:solidFill>
                <a:prstClr val="black"/>
              </a:solidFill>
              <a:latin typeface="Book Antiqua" pitchFamily="18" charset="0"/>
            </a:endParaRPr>
          </a:p>
        </p:txBody>
      </p:sp>
    </p:spTree>
    <p:extLst>
      <p:ext uri="{BB962C8B-B14F-4D97-AF65-F5344CB8AC3E}">
        <p14:creationId xmlns:p14="http://schemas.microsoft.com/office/powerpoint/2010/main" xmlns="" val="2435739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B405C75-5B98-1982-9057-17FFDC882C84}"/>
              </a:ext>
            </a:extLst>
          </p:cNvPr>
          <p:cNvSpPr>
            <a:spLocks noGrp="1"/>
          </p:cNvSpPr>
          <p:nvPr>
            <p:ph type="title"/>
          </p:nvPr>
        </p:nvSpPr>
        <p:spPr/>
        <p:txBody>
          <a:bodyPr/>
          <a:lstStyle/>
          <a:p>
            <a:pPr algn="ctr"/>
            <a:r>
              <a:rPr lang="es-AR" b="1" dirty="0"/>
              <a:t>Elasticidad de demanda y sus efectos en los ingresos</a:t>
            </a:r>
          </a:p>
        </p:txBody>
      </p:sp>
      <p:pic>
        <p:nvPicPr>
          <p:cNvPr id="4" name="Imagen 3">
            <a:extLst>
              <a:ext uri="{FF2B5EF4-FFF2-40B4-BE49-F238E27FC236}">
                <a16:creationId xmlns="" xmlns:a16="http://schemas.microsoft.com/office/drawing/2014/main" id="{8BA58D8E-0CFA-D10B-CBA7-44044D0AF870}"/>
              </a:ext>
            </a:extLst>
          </p:cNvPr>
          <p:cNvPicPr>
            <a:picLocks noChangeAspect="1"/>
          </p:cNvPicPr>
          <p:nvPr/>
        </p:nvPicPr>
        <p:blipFill>
          <a:blip r:embed="rId2"/>
          <a:stretch>
            <a:fillRect/>
          </a:stretch>
        </p:blipFill>
        <p:spPr>
          <a:xfrm>
            <a:off x="1360394" y="2260892"/>
            <a:ext cx="10536954" cy="3308577"/>
          </a:xfrm>
          <a:prstGeom prst="rect">
            <a:avLst/>
          </a:prstGeom>
        </p:spPr>
      </p:pic>
    </p:spTree>
    <p:extLst>
      <p:ext uri="{BB962C8B-B14F-4D97-AF65-F5344CB8AC3E}">
        <p14:creationId xmlns="" xmlns:p14="http://schemas.microsoft.com/office/powerpoint/2010/main" val="2785980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073" y="0"/>
            <a:ext cx="10515600" cy="997527"/>
          </a:xfrm>
        </p:spPr>
        <p:txBody>
          <a:bodyPr/>
          <a:lstStyle/>
          <a:p>
            <a:r>
              <a:rPr lang="es-AR" dirty="0" smtClean="0"/>
              <a:t>Elasticidad- precio y su </a:t>
            </a:r>
            <a:r>
              <a:rPr lang="es-AR" dirty="0" err="1" smtClean="0"/>
              <a:t>realción</a:t>
            </a:r>
            <a:r>
              <a:rPr lang="es-AR" dirty="0" smtClean="0"/>
              <a:t> con el Ingreso</a:t>
            </a:r>
            <a:endParaRPr lang="es-AR" dirty="0"/>
          </a:p>
        </p:txBody>
      </p:sp>
      <p:sp>
        <p:nvSpPr>
          <p:cNvPr id="3" name="Marcador de contenido 2"/>
          <p:cNvSpPr>
            <a:spLocks noGrp="1"/>
          </p:cNvSpPr>
          <p:nvPr>
            <p:ph idx="1"/>
          </p:nvPr>
        </p:nvSpPr>
        <p:spPr>
          <a:xfrm>
            <a:off x="694265" y="886595"/>
            <a:ext cx="11032067" cy="4351338"/>
          </a:xfrm>
        </p:spPr>
        <p:txBody>
          <a:bodyPr>
            <a:normAutofit/>
          </a:bodyPr>
          <a:lstStyle/>
          <a:p>
            <a:r>
              <a:rPr lang="es-AR" sz="2800" dirty="0" smtClean="0"/>
              <a:t>El empresario </a:t>
            </a:r>
            <a:r>
              <a:rPr lang="es-AR" sz="2800" dirty="0"/>
              <a:t>considera necesario obtener mayores ingresos por la venta de un </a:t>
            </a:r>
            <a:r>
              <a:rPr lang="es-AR" sz="2800" dirty="0" smtClean="0"/>
              <a:t>determinado bien</a:t>
            </a:r>
            <a:endParaRPr lang="es-AR" sz="2800" dirty="0"/>
          </a:p>
        </p:txBody>
      </p:sp>
      <p:pic>
        <p:nvPicPr>
          <p:cNvPr id="4" name="Imagen 3"/>
          <p:cNvPicPr>
            <a:picLocks noChangeAspect="1"/>
          </p:cNvPicPr>
          <p:nvPr/>
        </p:nvPicPr>
        <p:blipFill rotWithShape="1">
          <a:blip r:embed="rId2"/>
          <a:srcRect l="31319" t="23580" r="31667" b="50000"/>
          <a:stretch/>
        </p:blipFill>
        <p:spPr>
          <a:xfrm>
            <a:off x="2379133" y="1901824"/>
            <a:ext cx="8085667" cy="3246405"/>
          </a:xfrm>
          <a:prstGeom prst="rect">
            <a:avLst/>
          </a:prstGeom>
        </p:spPr>
      </p:pic>
      <p:sp>
        <p:nvSpPr>
          <p:cNvPr id="5" name="Rectángulo 4"/>
          <p:cNvSpPr/>
          <p:nvPr/>
        </p:nvSpPr>
        <p:spPr>
          <a:xfrm>
            <a:off x="561109" y="5361447"/>
            <a:ext cx="11326091" cy="1200329"/>
          </a:xfrm>
          <a:prstGeom prst="rect">
            <a:avLst/>
          </a:prstGeom>
        </p:spPr>
        <p:txBody>
          <a:bodyPr wrap="square">
            <a:spAutoFit/>
          </a:bodyPr>
          <a:lstStyle/>
          <a:p>
            <a:r>
              <a:rPr lang="es-AR" sz="2400" dirty="0"/>
              <a:t>En el gráfico </a:t>
            </a:r>
            <a:r>
              <a:rPr lang="es-AR" sz="2400" dirty="0" smtClean="0"/>
              <a:t> </a:t>
            </a:r>
            <a:r>
              <a:rPr lang="es-AR" sz="2400" dirty="0"/>
              <a:t>(1) se observa que si disminuye el precio del bien X de PA a PB, el ingreso total no se modifica (igual área). En cambio, en el gráfico II.6 (2), ante la misma situación, el ingreso es mayor (área menor); y en el gráfico II.6 (3), el ingreso es menor</a:t>
            </a:r>
          </a:p>
        </p:txBody>
      </p:sp>
    </p:spTree>
    <p:extLst>
      <p:ext uri="{BB962C8B-B14F-4D97-AF65-F5344CB8AC3E}">
        <p14:creationId xmlns:p14="http://schemas.microsoft.com/office/powerpoint/2010/main" xmlns="" val="360255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p:txBody>
          <a:bodyPr/>
          <a:lstStyle/>
          <a:p>
            <a:pPr marL="533400" indent="-533400">
              <a:lnSpc>
                <a:spcPct val="80000"/>
              </a:lnSpc>
              <a:buNone/>
            </a:pPr>
            <a:endParaRPr lang="en-US" altLang="en-US" sz="2800">
              <a:solidFill>
                <a:schemeClr val="bg1"/>
              </a:solidFill>
              <a:latin typeface="Book Antiqua" pitchFamily="18" charset="0"/>
              <a:sym typeface="Symbol" pitchFamily="18" charset="2"/>
            </a:endParaRPr>
          </a:p>
          <a:p>
            <a:pPr marL="533400" indent="-533400">
              <a:lnSpc>
                <a:spcPct val="80000"/>
              </a:lnSpc>
              <a:buNone/>
            </a:pPr>
            <a:r>
              <a:rPr lang="en-US" altLang="en-US" sz="2800">
                <a:solidFill>
                  <a:schemeClr val="bg1"/>
                </a:solidFill>
                <a:latin typeface="Book Antiqua" pitchFamily="18" charset="0"/>
              </a:rPr>
              <a:t>	</a:t>
            </a:r>
          </a:p>
          <a:p>
            <a:pPr marL="533400" indent="-533400">
              <a:lnSpc>
                <a:spcPct val="80000"/>
              </a:lnSpc>
              <a:buFont typeface="Wingdings 2" pitchFamily="18" charset="2"/>
              <a:buChar char=""/>
            </a:pPr>
            <a:endParaRPr lang="en-US" altLang="en-US" sz="2400">
              <a:solidFill>
                <a:schemeClr val="bg1"/>
              </a:solidFill>
              <a:latin typeface="Book Antiqua" pitchFamily="18" charset="0"/>
            </a:endParaRPr>
          </a:p>
          <a:p>
            <a:pPr marL="533400" indent="-533400">
              <a:lnSpc>
                <a:spcPct val="80000"/>
              </a:lnSpc>
              <a:buFont typeface="Wingdings 2" pitchFamily="18" charset="2"/>
              <a:buChar char=""/>
            </a:pPr>
            <a:endParaRPr lang="en-US" altLang="en-US" sz="2400">
              <a:solidFill>
                <a:schemeClr val="bg1"/>
              </a:solidFill>
              <a:latin typeface="Book Antiqua" pitchFamily="18" charset="0"/>
            </a:endParaRPr>
          </a:p>
          <a:p>
            <a:pPr marL="533400" indent="-533400">
              <a:lnSpc>
                <a:spcPct val="80000"/>
              </a:lnSpc>
              <a:buNone/>
            </a:pPr>
            <a:r>
              <a:rPr lang="en-US" altLang="en-US" sz="2400">
                <a:solidFill>
                  <a:schemeClr val="bg1"/>
                </a:solidFill>
                <a:latin typeface="Book Antiqua" pitchFamily="18" charset="0"/>
              </a:rPr>
              <a:t>			</a:t>
            </a:r>
          </a:p>
          <a:p>
            <a:pPr marL="533400" indent="-533400" algn="ctr">
              <a:lnSpc>
                <a:spcPct val="80000"/>
              </a:lnSpc>
              <a:buNone/>
            </a:pPr>
            <a:endParaRPr lang="en-US" altLang="en-US" sz="2800">
              <a:solidFill>
                <a:schemeClr val="bg1"/>
              </a:solidFill>
              <a:latin typeface="Book Antiqua" pitchFamily="18" charset="0"/>
            </a:endParaRPr>
          </a:p>
          <a:p>
            <a:pPr marL="533400" indent="-533400">
              <a:lnSpc>
                <a:spcPct val="80000"/>
              </a:lnSpc>
              <a:buFont typeface="Wingdings 2" pitchFamily="18" charset="2"/>
              <a:buChar char=""/>
            </a:pPr>
            <a:endParaRPr lang="en-US" altLang="en-US" sz="2800">
              <a:solidFill>
                <a:schemeClr val="bg1"/>
              </a:solidFill>
              <a:latin typeface="Book Antiqua" pitchFamily="18" charset="0"/>
            </a:endParaRPr>
          </a:p>
        </p:txBody>
      </p:sp>
      <p:sp>
        <p:nvSpPr>
          <p:cNvPr id="24579" name="Rectangle 3"/>
          <p:cNvSpPr>
            <a:spLocks noChangeArrowheads="1"/>
          </p:cNvSpPr>
          <p:nvPr/>
        </p:nvSpPr>
        <p:spPr bwMode="auto">
          <a:xfrm>
            <a:off x="3000375" y="404813"/>
            <a:ext cx="184150" cy="46196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defRPr/>
            </a:pPr>
            <a:endParaRPr lang="es-ES" sz="2400" dirty="0">
              <a:solidFill>
                <a:prstClr val="black"/>
              </a:solidFill>
              <a:effectLst>
                <a:outerShdw blurRad="38100" dist="38100" dir="2700000" algn="tl">
                  <a:srgbClr val="000000">
                    <a:alpha val="43137"/>
                  </a:srgbClr>
                </a:outerShdw>
              </a:effectLst>
              <a:latin typeface="Book Antiqua" pitchFamily="18" charset="0"/>
            </a:endParaRPr>
          </a:p>
        </p:txBody>
      </p:sp>
      <p:sp>
        <p:nvSpPr>
          <p:cNvPr id="71684" name="Line 4"/>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aphicFrame>
        <p:nvGraphicFramePr>
          <p:cNvPr id="2" name="1 Tabla"/>
          <p:cNvGraphicFramePr>
            <a:graphicFrameLocks noGrp="1"/>
          </p:cNvGraphicFramePr>
          <p:nvPr/>
        </p:nvGraphicFramePr>
        <p:xfrm>
          <a:off x="2244726" y="1412875"/>
          <a:ext cx="8064897" cy="4824536"/>
        </p:xfrm>
        <a:graphic>
          <a:graphicData uri="http://schemas.openxmlformats.org/drawingml/2006/table">
            <a:tbl>
              <a:tblPr firstRow="1" firstCol="1" bandRow="1">
                <a:tableStyleId>{5C22544A-7EE6-4342-B048-85BDC9FD1C3A}</a:tableStyleId>
              </a:tblPr>
              <a:tblGrid>
                <a:gridCol w="2688299"/>
                <a:gridCol w="2688299"/>
                <a:gridCol w="2688299"/>
              </a:tblGrid>
              <a:tr h="925227">
                <a:tc>
                  <a:txBody>
                    <a:bodyPr/>
                    <a:lstStyle/>
                    <a:p>
                      <a:pPr>
                        <a:lnSpc>
                          <a:spcPct val="115000"/>
                        </a:lnSpc>
                      </a:pPr>
                      <a:endParaRPr lang="es-ES" sz="1100" dirty="0">
                        <a:effectLst/>
                        <a:latin typeface="Calibri"/>
                      </a:endParaRPr>
                    </a:p>
                  </a:txBody>
                  <a:tcPr marL="9525" marR="9525" marT="9525" marB="9525" anchor="ctr"/>
                </a:tc>
                <a:tc gridSpan="2">
                  <a:txBody>
                    <a:bodyPr/>
                    <a:lstStyle/>
                    <a:p>
                      <a:pPr algn="ctr">
                        <a:lnSpc>
                          <a:spcPct val="115000"/>
                        </a:lnSpc>
                        <a:spcAft>
                          <a:spcPts val="0"/>
                        </a:spcAft>
                      </a:pPr>
                      <a:r>
                        <a:rPr lang="es-ES_tradnl" sz="2400" dirty="0">
                          <a:effectLst/>
                        </a:rPr>
                        <a:t>Ingreso total (IT)</a:t>
                      </a:r>
                      <a:endParaRPr lang="es-ES" sz="3200" dirty="0">
                        <a:effectLst/>
                        <a:latin typeface="Calibri"/>
                        <a:ea typeface="Calibri"/>
                        <a:cs typeface="Times New Roman"/>
                      </a:endParaRPr>
                    </a:p>
                  </a:txBody>
                  <a:tcPr marL="9525" marR="9525" marT="9525" marB="9525" anchor="ctr"/>
                </a:tc>
                <a:tc hMerge="1">
                  <a:txBody>
                    <a:bodyPr/>
                    <a:lstStyle/>
                    <a:p>
                      <a:endParaRPr lang="es-ES"/>
                    </a:p>
                  </a:txBody>
                  <a:tcPr/>
                </a:tc>
              </a:tr>
              <a:tr h="1020386">
                <a:tc>
                  <a:txBody>
                    <a:bodyPr/>
                    <a:lstStyle/>
                    <a:p>
                      <a:pPr>
                        <a:lnSpc>
                          <a:spcPct val="115000"/>
                        </a:lnSpc>
                      </a:pPr>
                      <a:endParaRPr lang="es-ES" sz="1100">
                        <a:effectLst/>
                        <a:latin typeface="Calibri"/>
                      </a:endParaRPr>
                    </a:p>
                  </a:txBody>
                  <a:tcPr marL="9525" marR="9525" marT="9525" marB="9525" anchor="ctr"/>
                </a:tc>
                <a:tc>
                  <a:txBody>
                    <a:bodyPr/>
                    <a:lstStyle/>
                    <a:p>
                      <a:pPr algn="ctr">
                        <a:lnSpc>
                          <a:spcPct val="115000"/>
                        </a:lnSpc>
                        <a:spcAft>
                          <a:spcPts val="0"/>
                        </a:spcAft>
                      </a:pPr>
                      <a:r>
                        <a:rPr lang="es-ES_tradnl" sz="2000" dirty="0">
                          <a:effectLst/>
                        </a:rPr>
                        <a:t>INCREMENTO DE PRECIOS</a:t>
                      </a:r>
                      <a:endParaRPr lang="es-ES" sz="28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000" dirty="0">
                          <a:effectLst/>
                        </a:rPr>
                        <a:t>DISMINUCIÓN DE PRECIOS</a:t>
                      </a:r>
                      <a:endParaRPr lang="es-ES" sz="2800" dirty="0">
                        <a:effectLst/>
                        <a:latin typeface="Calibri"/>
                        <a:ea typeface="Calibri"/>
                        <a:cs typeface="Times New Roman"/>
                      </a:endParaRPr>
                    </a:p>
                  </a:txBody>
                  <a:tcPr marL="9525" marR="9525" marT="9525" marB="9525" anchor="ctr"/>
                </a:tc>
              </a:tr>
              <a:tr h="959641">
                <a:tc>
                  <a:txBody>
                    <a:bodyPr/>
                    <a:lstStyle/>
                    <a:p>
                      <a:pPr algn="ctr">
                        <a:lnSpc>
                          <a:spcPct val="115000"/>
                        </a:lnSpc>
                        <a:spcAft>
                          <a:spcPts val="0"/>
                        </a:spcAft>
                      </a:pPr>
                      <a:r>
                        <a:rPr lang="es-ES_tradnl" sz="2000" dirty="0">
                          <a:effectLst/>
                        </a:rPr>
                        <a:t>ELÁSTICA</a:t>
                      </a:r>
                      <a:endParaRPr lang="es-ES" sz="28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effectLst/>
                        </a:rPr>
                        <a:t>IT </a:t>
                      </a:r>
                      <a:r>
                        <a:rPr lang="es-ES" sz="2400" dirty="0">
                          <a:effectLst/>
                        </a:rPr>
                        <a:t>disminuye</a:t>
                      </a:r>
                      <a:endParaRPr lang="es-ES" sz="32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effectLst/>
                        </a:rPr>
                        <a:t>IT </a:t>
                      </a:r>
                      <a:r>
                        <a:rPr lang="es-ES" sz="2400" dirty="0">
                          <a:effectLst/>
                        </a:rPr>
                        <a:t>aumenta</a:t>
                      </a:r>
                      <a:endParaRPr lang="es-ES" sz="3200" dirty="0">
                        <a:effectLst/>
                        <a:latin typeface="Calibri"/>
                        <a:ea typeface="Calibri"/>
                        <a:cs typeface="Times New Roman"/>
                      </a:endParaRPr>
                    </a:p>
                  </a:txBody>
                  <a:tcPr marL="9525" marR="9525" marT="9525" marB="9525" anchor="ctr"/>
                </a:tc>
              </a:tr>
              <a:tr h="959641">
                <a:tc>
                  <a:txBody>
                    <a:bodyPr/>
                    <a:lstStyle/>
                    <a:p>
                      <a:pPr algn="ctr">
                        <a:lnSpc>
                          <a:spcPct val="115000"/>
                        </a:lnSpc>
                        <a:spcAft>
                          <a:spcPts val="0"/>
                        </a:spcAft>
                      </a:pPr>
                      <a:r>
                        <a:rPr lang="es-ES_tradnl" sz="2000" dirty="0">
                          <a:effectLst/>
                        </a:rPr>
                        <a:t>UNITARIAMENTE ELÁSTICA</a:t>
                      </a:r>
                      <a:endParaRPr lang="es-ES" sz="28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a:effectLst/>
                        </a:rPr>
                        <a:t>IT sin cambio</a:t>
                      </a:r>
                      <a:endParaRPr lang="es-ES" sz="32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effectLst/>
                        </a:rPr>
                        <a:t>IT sin cambio</a:t>
                      </a:r>
                      <a:endParaRPr lang="es-ES" sz="3200" dirty="0">
                        <a:effectLst/>
                        <a:latin typeface="Calibri"/>
                        <a:ea typeface="Calibri"/>
                        <a:cs typeface="Times New Roman"/>
                      </a:endParaRPr>
                    </a:p>
                  </a:txBody>
                  <a:tcPr marL="9525" marR="9525" marT="9525" marB="9525" anchor="ctr"/>
                </a:tc>
              </a:tr>
              <a:tr h="959641">
                <a:tc>
                  <a:txBody>
                    <a:bodyPr/>
                    <a:lstStyle/>
                    <a:p>
                      <a:pPr algn="ctr">
                        <a:lnSpc>
                          <a:spcPct val="115000"/>
                        </a:lnSpc>
                        <a:spcAft>
                          <a:spcPts val="0"/>
                        </a:spcAft>
                      </a:pPr>
                      <a:r>
                        <a:rPr lang="es-ES_tradnl" sz="2000" dirty="0">
                          <a:effectLst/>
                        </a:rPr>
                        <a:t>INELÁSTICA</a:t>
                      </a:r>
                      <a:endParaRPr lang="es-ES" sz="28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effectLst/>
                        </a:rPr>
                        <a:t>IT </a:t>
                      </a:r>
                      <a:r>
                        <a:rPr lang="es-ES" sz="2400" dirty="0">
                          <a:effectLst/>
                        </a:rPr>
                        <a:t>aumenta</a:t>
                      </a:r>
                      <a:endParaRPr lang="es-ES" sz="32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effectLst/>
                        </a:rPr>
                        <a:t>IT disminuye</a:t>
                      </a:r>
                      <a:endParaRPr lang="es-ES" sz="3200" dirty="0">
                        <a:effectLst/>
                        <a:latin typeface="Calibri"/>
                        <a:ea typeface="Calibri"/>
                        <a:cs typeface="Times New Roman"/>
                      </a:endParaRPr>
                    </a:p>
                  </a:txBody>
                  <a:tcPr marL="9525" marR="9525" marT="9525" marB="9525" anchor="ctr"/>
                </a:tc>
              </a:tr>
            </a:tbl>
          </a:graphicData>
        </a:graphic>
      </p:graphicFrame>
      <p:sp>
        <p:nvSpPr>
          <p:cNvPr id="71710" name="3 Rectángulo"/>
          <p:cNvSpPr>
            <a:spLocks noChangeArrowheads="1"/>
          </p:cNvSpPr>
          <p:nvPr/>
        </p:nvSpPr>
        <p:spPr bwMode="auto">
          <a:xfrm>
            <a:off x="2351088" y="322264"/>
            <a:ext cx="7129462" cy="587375"/>
          </a:xfrm>
          <a:prstGeom prst="rect">
            <a:avLst/>
          </a:prstGeom>
          <a:noFill/>
          <a:ln w="9525">
            <a:noFill/>
            <a:miter lim="800000"/>
            <a:headEnd/>
            <a:tailEnd/>
          </a:ln>
        </p:spPr>
        <p:txBody>
          <a:bodyPr>
            <a:spAutoFit/>
          </a:bodyPr>
          <a:lstStyle/>
          <a:p>
            <a:pPr algn="ctr" defTabSz="914400" eaLnBrk="0" fontAlgn="base" hangingPunct="0">
              <a:lnSpc>
                <a:spcPct val="115000"/>
              </a:lnSpc>
              <a:spcBef>
                <a:spcPct val="0"/>
              </a:spcBef>
              <a:spcAft>
                <a:spcPts val="1000"/>
              </a:spcAft>
            </a:pPr>
            <a:r>
              <a:rPr lang="es-ES_tradnl" sz="2800" b="1" i="1">
                <a:solidFill>
                  <a:srgbClr val="000033"/>
                </a:solidFill>
                <a:latin typeface="Arial" charset="0"/>
                <a:cs typeface="Times New Roman" pitchFamily="18" charset="0"/>
              </a:rPr>
              <a:t>ELASTICIDAD Y EL INGRESO</a:t>
            </a:r>
            <a:endParaRPr lang="es-ES" sz="3600" i="1">
              <a:solidFill>
                <a:prstClr val="black"/>
              </a:solidFill>
              <a:ea typeface="Calibri" pitchFamily="34" charset="0"/>
              <a:cs typeface="Times New Roman" pitchFamily="18" charset="0"/>
            </a:endParaRPr>
          </a:p>
        </p:txBody>
      </p:sp>
    </p:spTree>
    <p:extLst>
      <p:ext uri="{BB962C8B-B14F-4D97-AF65-F5344CB8AC3E}">
        <p14:creationId xmlns:p14="http://schemas.microsoft.com/office/powerpoint/2010/main" xmlns="" val="210576442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4 Imagen" descr="http://www.auladeeconomia.com/elasticidad-IT.gif"/>
          <p:cNvPicPr>
            <a:picLocks noChangeAspect="1" noChangeArrowheads="1"/>
          </p:cNvPicPr>
          <p:nvPr/>
        </p:nvPicPr>
        <p:blipFill>
          <a:blip r:embed="rId2" cstate="print"/>
          <a:srcRect/>
          <a:stretch>
            <a:fillRect/>
          </a:stretch>
        </p:blipFill>
        <p:spPr bwMode="auto">
          <a:xfrm>
            <a:off x="1194570" y="537344"/>
            <a:ext cx="5274734" cy="4378157"/>
          </a:xfrm>
          <a:prstGeom prst="rect">
            <a:avLst/>
          </a:prstGeom>
          <a:noFill/>
          <a:ln w="9525">
            <a:noFill/>
            <a:miter lim="800000"/>
            <a:headEnd/>
            <a:tailEnd/>
          </a:ln>
        </p:spPr>
      </p:pic>
      <p:sp>
        <p:nvSpPr>
          <p:cNvPr id="2" name="Rectángulo 1"/>
          <p:cNvSpPr/>
          <p:nvPr/>
        </p:nvSpPr>
        <p:spPr>
          <a:xfrm>
            <a:off x="785475" y="5219468"/>
            <a:ext cx="6976533" cy="1200329"/>
          </a:xfrm>
          <a:prstGeom prst="rect">
            <a:avLst/>
          </a:prstGeom>
        </p:spPr>
        <p:txBody>
          <a:bodyPr wrap="square">
            <a:spAutoFit/>
          </a:bodyPr>
          <a:lstStyle/>
          <a:p>
            <a:r>
              <a:rPr lang="es-AR" sz="2400" dirty="0"/>
              <a:t>Si  | </a:t>
            </a:r>
            <a:r>
              <a:rPr lang="es-AR" sz="2400" dirty="0" err="1" smtClean="0"/>
              <a:t>E</a:t>
            </a:r>
            <a:r>
              <a:rPr lang="es-AR" sz="2400" baseline="-25000" dirty="0" err="1" smtClean="0"/>
              <a:t>QPx</a:t>
            </a:r>
            <a:r>
              <a:rPr lang="es-AR" sz="2400" dirty="0"/>
              <a:t>| &gt;1,   el </a:t>
            </a:r>
            <a:r>
              <a:rPr lang="es-AR" sz="2400" dirty="0" err="1"/>
              <a:t>IMg</a:t>
            </a:r>
            <a:r>
              <a:rPr lang="es-AR" sz="2400" dirty="0"/>
              <a:t> &gt;  0;  entonces si </a:t>
            </a:r>
            <a:r>
              <a:rPr lang="es-AR" sz="2400" dirty="0" err="1"/>
              <a:t>Px</a:t>
            </a:r>
            <a:r>
              <a:rPr lang="es-AR" sz="2400" dirty="0"/>
              <a:t>  ↓  ,  IT ↑. </a:t>
            </a:r>
          </a:p>
          <a:p>
            <a:r>
              <a:rPr lang="es-AR" sz="2400" dirty="0"/>
              <a:t>Si  | </a:t>
            </a:r>
            <a:r>
              <a:rPr lang="es-AR" sz="2400" dirty="0" err="1" smtClean="0"/>
              <a:t>E</a:t>
            </a:r>
            <a:r>
              <a:rPr lang="es-AR" sz="2400" baseline="-25000" dirty="0" err="1" smtClean="0"/>
              <a:t>QPx</a:t>
            </a:r>
            <a:r>
              <a:rPr lang="es-AR" sz="2400" dirty="0"/>
              <a:t>| &lt; 1,  el </a:t>
            </a:r>
            <a:r>
              <a:rPr lang="es-AR" sz="2400" dirty="0" err="1"/>
              <a:t>IMg</a:t>
            </a:r>
            <a:r>
              <a:rPr lang="es-AR" sz="2400" dirty="0"/>
              <a:t> &lt;  0,  entonces si </a:t>
            </a:r>
            <a:r>
              <a:rPr lang="es-AR" sz="2400" dirty="0" err="1"/>
              <a:t>Px</a:t>
            </a:r>
            <a:r>
              <a:rPr lang="es-AR" sz="2400" dirty="0"/>
              <a:t> ↓  ,  IT ↓. </a:t>
            </a:r>
          </a:p>
          <a:p>
            <a:r>
              <a:rPr lang="es-AR" sz="2400" dirty="0"/>
              <a:t>Si  | </a:t>
            </a:r>
            <a:r>
              <a:rPr lang="es-AR" sz="2400" dirty="0" err="1" smtClean="0"/>
              <a:t>E</a:t>
            </a:r>
            <a:r>
              <a:rPr lang="es-AR" sz="2400" baseline="-25000" dirty="0" err="1" smtClean="0"/>
              <a:t>QPx</a:t>
            </a:r>
            <a:r>
              <a:rPr lang="es-AR" sz="2400" dirty="0"/>
              <a:t>| =1,   el </a:t>
            </a:r>
            <a:r>
              <a:rPr lang="es-AR" sz="2400" dirty="0" err="1"/>
              <a:t>IMg</a:t>
            </a:r>
            <a:r>
              <a:rPr lang="es-AR" sz="2400" dirty="0"/>
              <a:t> =  0,  entonces si </a:t>
            </a:r>
            <a:r>
              <a:rPr lang="es-AR" sz="2400" dirty="0" err="1"/>
              <a:t>Px</a:t>
            </a:r>
            <a:r>
              <a:rPr lang="es-AR" sz="2400" dirty="0"/>
              <a:t> ↓  ,  IT ↔ </a:t>
            </a:r>
          </a:p>
        </p:txBody>
      </p:sp>
      <p:sp>
        <p:nvSpPr>
          <p:cNvPr id="3" name="Rectángulo 2"/>
          <p:cNvSpPr/>
          <p:nvPr/>
        </p:nvSpPr>
        <p:spPr>
          <a:xfrm>
            <a:off x="7714673" y="858844"/>
            <a:ext cx="4207163" cy="4893647"/>
          </a:xfrm>
          <a:prstGeom prst="rect">
            <a:avLst/>
          </a:prstGeom>
        </p:spPr>
        <p:txBody>
          <a:bodyPr wrap="square">
            <a:spAutoFit/>
          </a:bodyPr>
          <a:lstStyle/>
          <a:p>
            <a:r>
              <a:rPr lang="es-AR" sz="2400" dirty="0">
                <a:solidFill>
                  <a:srgbClr val="222222"/>
                </a:solidFill>
                <a:latin typeface="Arial" panose="020B0604020202020204" pitchFamily="34" charset="0"/>
              </a:rPr>
              <a:t>Los gráficos muestran la relación entre la demanda y el ingreso total para una curva de demanda lineal. A medida que el precio decrece en el tramo elástico, el ingreso total se incrementa, pero en el tramo inelástico, el ingreso total decrece. El ingreso total se maximiza en la cantidad donde la elasticidad demanda precio es igual a 1.</a:t>
            </a:r>
            <a:endParaRPr lang="es-AR" sz="2400" dirty="0"/>
          </a:p>
        </p:txBody>
      </p:sp>
    </p:spTree>
    <p:extLst>
      <p:ext uri="{BB962C8B-B14F-4D97-AF65-F5344CB8AC3E}">
        <p14:creationId xmlns:p14="http://schemas.microsoft.com/office/powerpoint/2010/main" xmlns="" val="914039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4100" y="274320"/>
            <a:ext cx="8143900" cy="797226"/>
          </a:xfrm>
        </p:spPr>
        <p:txBody>
          <a:bodyPr>
            <a:noAutofit/>
          </a:bodyPr>
          <a:lstStyle/>
          <a:p>
            <a:pPr algn="just" eaLnBrk="1" hangingPunct="1">
              <a:defRPr/>
            </a:pPr>
            <a:r>
              <a:rPr lang="es-ES_tradnl" altLang="en-US" sz="2400" dirty="0">
                <a:latin typeface="Book Antiqua" pitchFamily="18" charset="0"/>
              </a:rPr>
              <a:t>3.</a:t>
            </a:r>
            <a:r>
              <a:rPr lang="en-US" altLang="en-US" sz="2400" dirty="0">
                <a:latin typeface="Book Antiqua" pitchFamily="18" charset="0"/>
              </a:rPr>
              <a:t>2</a:t>
            </a:r>
            <a:r>
              <a:rPr lang="es-ES_tradnl" altLang="en-US" sz="2400" dirty="0">
                <a:latin typeface="Book Antiqua" pitchFamily="18" charset="0"/>
              </a:rPr>
              <a:t> </a:t>
            </a:r>
            <a:r>
              <a:rPr lang="en-US" altLang="en-US" sz="2400" dirty="0" err="1">
                <a:latin typeface="Book Antiqua" pitchFamily="18" charset="0"/>
              </a:rPr>
              <a:t>Otras</a:t>
            </a:r>
            <a:r>
              <a:rPr lang="en-US" altLang="en-US" sz="2400" dirty="0">
                <a:latin typeface="Book Antiqua" pitchFamily="18" charset="0"/>
              </a:rPr>
              <a:t> </a:t>
            </a:r>
            <a:r>
              <a:rPr lang="en-US" altLang="en-US" sz="2400" dirty="0" err="1">
                <a:latin typeface="Book Antiqua" pitchFamily="18" charset="0"/>
              </a:rPr>
              <a:t>elasticidades</a:t>
            </a:r>
            <a:r>
              <a:rPr lang="en-US" altLang="en-US" sz="2400" dirty="0">
                <a:latin typeface="Book Antiqua" pitchFamily="18" charset="0"/>
              </a:rPr>
              <a:t> de la </a:t>
            </a:r>
            <a:r>
              <a:rPr lang="en-US" altLang="en-US" sz="2400" dirty="0" err="1">
                <a:latin typeface="Book Antiqua" pitchFamily="18" charset="0"/>
              </a:rPr>
              <a:t>demanda</a:t>
            </a:r>
            <a:r>
              <a:rPr lang="en-US" altLang="en-US" sz="2400" dirty="0">
                <a:latin typeface="Book Antiqua" pitchFamily="18" charset="0"/>
              </a:rPr>
              <a:t> </a:t>
            </a:r>
            <a:endParaRPr lang="es-ES" sz="2400" dirty="0">
              <a:latin typeface="Book Antiqua" pitchFamily="18" charset="0"/>
            </a:endParaRPr>
          </a:p>
        </p:txBody>
      </p:sp>
      <p:sp>
        <p:nvSpPr>
          <p:cNvPr id="78851" name="2 Rectángulo"/>
          <p:cNvSpPr>
            <a:spLocks noChangeArrowheads="1"/>
          </p:cNvSpPr>
          <p:nvPr/>
        </p:nvSpPr>
        <p:spPr bwMode="auto">
          <a:xfrm>
            <a:off x="2667001" y="928688"/>
            <a:ext cx="7858125" cy="572464"/>
          </a:xfrm>
          <a:prstGeom prst="rect">
            <a:avLst/>
          </a:prstGeom>
          <a:noFill/>
          <a:ln w="9525">
            <a:noFill/>
            <a:miter lim="800000"/>
            <a:headEnd/>
            <a:tailEnd/>
          </a:ln>
        </p:spPr>
        <p:txBody>
          <a:bodyPr>
            <a:spAutoFit/>
          </a:bodyPr>
          <a:lstStyle/>
          <a:p>
            <a:pPr marL="457200" indent="-457200" algn="just" defTabSz="914400" eaLnBrk="0" fontAlgn="base" hangingPunct="0">
              <a:lnSpc>
                <a:spcPct val="130000"/>
              </a:lnSpc>
              <a:spcBef>
                <a:spcPct val="20000"/>
              </a:spcBef>
              <a:spcAft>
                <a:spcPct val="0"/>
              </a:spcAft>
              <a:buFontTx/>
              <a:buAutoNum type="arabicPeriod"/>
            </a:pPr>
            <a:endParaRPr lang="es-ES_tradnl" sz="2400">
              <a:solidFill>
                <a:prstClr val="black"/>
              </a:solidFill>
              <a:latin typeface="Book Antiqua" pitchFamily="18" charset="0"/>
            </a:endParaRPr>
          </a:p>
        </p:txBody>
      </p:sp>
      <p:sp>
        <p:nvSpPr>
          <p:cNvPr id="78852" name="3 Rectángulo"/>
          <p:cNvSpPr>
            <a:spLocks noChangeArrowheads="1"/>
          </p:cNvSpPr>
          <p:nvPr/>
        </p:nvSpPr>
        <p:spPr bwMode="auto">
          <a:xfrm>
            <a:off x="2595564" y="1428750"/>
            <a:ext cx="8072437" cy="1816100"/>
          </a:xfrm>
          <a:prstGeom prst="rect">
            <a:avLst/>
          </a:prstGeom>
          <a:noFill/>
          <a:ln w="9525">
            <a:noFill/>
            <a:miter lim="800000"/>
            <a:headEnd/>
            <a:tailEnd/>
          </a:ln>
        </p:spPr>
        <p:txBody>
          <a:bodyPr>
            <a:spAutoFit/>
          </a:bodyPr>
          <a:lstStyle/>
          <a:p>
            <a:pPr algn="just" defTabSz="914400" eaLnBrk="0" fontAlgn="base" hangingPunct="0">
              <a:spcBef>
                <a:spcPct val="0"/>
              </a:spcBef>
              <a:spcAft>
                <a:spcPct val="0"/>
              </a:spcAft>
            </a:pPr>
            <a:r>
              <a:rPr lang="es-ES" sz="2800" b="1">
                <a:solidFill>
                  <a:prstClr val="black"/>
                </a:solidFill>
                <a:latin typeface="Book Antiqua" pitchFamily="18" charset="0"/>
              </a:rPr>
              <a:t>Elasticidad-renta de la demanda (</a:t>
            </a:r>
            <a:r>
              <a:rPr lang="es-ES_tradnl" sz="2800" b="1">
                <a:solidFill>
                  <a:prstClr val="black"/>
                </a:solidFill>
                <a:latin typeface="Book Antiqua" pitchFamily="18" charset="0"/>
                <a:cs typeface="Arial" charset="0"/>
              </a:rPr>
              <a:t>E</a:t>
            </a:r>
            <a:r>
              <a:rPr lang="es-ES" sz="2800" b="1" baseline="-25000">
                <a:solidFill>
                  <a:prstClr val="black"/>
                </a:solidFill>
                <a:latin typeface="Book Antiqua" pitchFamily="18" charset="0"/>
                <a:cs typeface="Arial" charset="0"/>
              </a:rPr>
              <a:t>R</a:t>
            </a:r>
            <a:r>
              <a:rPr lang="es-ES" sz="2800" b="1">
                <a:solidFill>
                  <a:prstClr val="black"/>
                </a:solidFill>
                <a:latin typeface="Book Antiqua" pitchFamily="18" charset="0"/>
                <a:cs typeface="Arial" charset="0"/>
              </a:rPr>
              <a:t>): </a:t>
            </a:r>
            <a:r>
              <a:rPr lang="es-ES" sz="2800">
                <a:solidFill>
                  <a:prstClr val="black"/>
                </a:solidFill>
                <a:latin typeface="Book Antiqua" pitchFamily="18" charset="0"/>
                <a:cs typeface="Arial" charset="0"/>
              </a:rPr>
              <a:t>	medida del grado en que la cantidad demandada de un bien responde a una variación porcentual de la renta de los consumidores.</a:t>
            </a:r>
          </a:p>
        </p:txBody>
      </p:sp>
      <p:graphicFrame>
        <p:nvGraphicFramePr>
          <p:cNvPr id="78853" name="Object 2"/>
          <p:cNvGraphicFramePr>
            <a:graphicFrameLocks noChangeAspect="1"/>
          </p:cNvGraphicFramePr>
          <p:nvPr/>
        </p:nvGraphicFramePr>
        <p:xfrm>
          <a:off x="6054726" y="4460876"/>
          <a:ext cx="371475" cy="703263"/>
        </p:xfrm>
        <a:graphic>
          <a:graphicData uri="http://schemas.openxmlformats.org/presentationml/2006/ole">
            <p:oleObj spid="_x0000_s3082" name="Ecuación" r:id="rId3" imgW="114151" imgH="215619" progId="Equation.3">
              <p:embed/>
            </p:oleObj>
          </a:graphicData>
        </a:graphic>
      </p:graphicFrame>
      <p:graphicFrame>
        <p:nvGraphicFramePr>
          <p:cNvPr id="78854" name="Object 3"/>
          <p:cNvGraphicFramePr>
            <a:graphicFrameLocks noChangeAspect="1"/>
          </p:cNvGraphicFramePr>
          <p:nvPr/>
        </p:nvGraphicFramePr>
        <p:xfrm>
          <a:off x="4400551" y="4081464"/>
          <a:ext cx="3560763" cy="1449387"/>
        </p:xfrm>
        <a:graphic>
          <a:graphicData uri="http://schemas.openxmlformats.org/presentationml/2006/ole">
            <p:oleObj spid="_x0000_s3083" name="Ecuación" r:id="rId4" imgW="1091726" imgH="444307" progId="Equation.3">
              <p:embed/>
            </p:oleObj>
          </a:graphicData>
        </a:graphic>
      </p:graphicFrame>
    </p:spTree>
    <p:extLst>
      <p:ext uri="{BB962C8B-B14F-4D97-AF65-F5344CB8AC3E}">
        <p14:creationId xmlns:p14="http://schemas.microsoft.com/office/powerpoint/2010/main" xmlns="" val="4173692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_tradnl" altLang="en-US" sz="2800" dirty="0">
                <a:latin typeface="Book Antiqua" pitchFamily="18" charset="0"/>
              </a:rPr>
              <a:t>3.</a:t>
            </a:r>
            <a:r>
              <a:rPr lang="en-US" altLang="en-US" sz="2800" dirty="0">
                <a:latin typeface="Book Antiqua" pitchFamily="18" charset="0"/>
              </a:rPr>
              <a:t>2 </a:t>
            </a:r>
            <a:r>
              <a:rPr lang="en-US" altLang="en-US" sz="2800" dirty="0" err="1">
                <a:latin typeface="Book Antiqua" pitchFamily="18" charset="0"/>
              </a:rPr>
              <a:t>Otras</a:t>
            </a:r>
            <a:r>
              <a:rPr lang="en-US" altLang="en-US" sz="2800" dirty="0">
                <a:latin typeface="Book Antiqua" pitchFamily="18" charset="0"/>
              </a:rPr>
              <a:t> </a:t>
            </a:r>
            <a:r>
              <a:rPr lang="en-US" altLang="en-US" sz="2800" dirty="0" err="1">
                <a:latin typeface="Book Antiqua" pitchFamily="18" charset="0"/>
              </a:rPr>
              <a:t>elasticidades</a:t>
            </a:r>
            <a:r>
              <a:rPr lang="en-US" altLang="en-US" sz="2800" dirty="0">
                <a:latin typeface="Book Antiqua" pitchFamily="18" charset="0"/>
              </a:rPr>
              <a:t> de la </a:t>
            </a:r>
            <a:r>
              <a:rPr lang="en-US" altLang="en-US" sz="2800" dirty="0" err="1">
                <a:latin typeface="Book Antiqua" pitchFamily="18" charset="0"/>
              </a:rPr>
              <a:t>demanda</a:t>
            </a:r>
            <a:endParaRPr lang="es-ES" sz="2800" dirty="0">
              <a:latin typeface="Book Antiqua" pitchFamily="18" charset="0"/>
            </a:endParaRPr>
          </a:p>
        </p:txBody>
      </p:sp>
      <p:sp>
        <p:nvSpPr>
          <p:cNvPr id="79874" name="2 Marcador de contenido"/>
          <p:cNvSpPr>
            <a:spLocks noGrp="1"/>
          </p:cNvSpPr>
          <p:nvPr>
            <p:ph idx="1"/>
          </p:nvPr>
        </p:nvSpPr>
        <p:spPr>
          <a:xfrm>
            <a:off x="1870364" y="1447800"/>
            <a:ext cx="8797637" cy="4800600"/>
          </a:xfrm>
        </p:spPr>
        <p:txBody>
          <a:bodyPr/>
          <a:lstStyle/>
          <a:p>
            <a:pPr eaLnBrk="1" hangingPunct="1">
              <a:lnSpc>
                <a:spcPct val="90000"/>
              </a:lnSpc>
              <a:buFontTx/>
              <a:buNone/>
            </a:pPr>
            <a:r>
              <a:rPr lang="es-ES" sz="2800" dirty="0">
                <a:latin typeface="Book Antiqua" pitchFamily="18" charset="0"/>
              </a:rPr>
              <a:t>En función de la elasticidad-renta de la demanda, los bienes pueden clasificarse en: </a:t>
            </a:r>
          </a:p>
          <a:p>
            <a:pPr eaLnBrk="1" hangingPunct="1">
              <a:lnSpc>
                <a:spcPct val="90000"/>
              </a:lnSpc>
              <a:buFontTx/>
              <a:buNone/>
            </a:pPr>
            <a:endParaRPr lang="es-ES" sz="2800" dirty="0">
              <a:latin typeface="Book Antiqua" pitchFamily="18" charset="0"/>
            </a:endParaRPr>
          </a:p>
          <a:p>
            <a:pPr eaLnBrk="1" hangingPunct="1">
              <a:lnSpc>
                <a:spcPct val="90000"/>
              </a:lnSpc>
            </a:pPr>
            <a:r>
              <a:rPr lang="es-ES" sz="2800" dirty="0">
                <a:latin typeface="Book Antiqua" pitchFamily="18" charset="0"/>
              </a:rPr>
              <a:t>Bienes </a:t>
            </a:r>
            <a:r>
              <a:rPr lang="es-ES" sz="2800" dirty="0" err="1">
                <a:latin typeface="Book Antiqua" pitchFamily="18" charset="0"/>
              </a:rPr>
              <a:t>INFERIORes</a:t>
            </a:r>
            <a:r>
              <a:rPr lang="es-ES" sz="2800" dirty="0">
                <a:latin typeface="Book Antiqua" pitchFamily="18" charset="0"/>
              </a:rPr>
              <a:t>: si </a:t>
            </a:r>
            <a:r>
              <a:rPr lang="es-ES_tradnl" sz="2800" dirty="0">
                <a:latin typeface="Book Antiqua" pitchFamily="18" charset="0"/>
              </a:rPr>
              <a:t>E</a:t>
            </a:r>
            <a:r>
              <a:rPr lang="es-ES" sz="2800" baseline="-25000" dirty="0">
                <a:latin typeface="Book Antiqua" pitchFamily="18" charset="0"/>
              </a:rPr>
              <a:t>R</a:t>
            </a:r>
            <a:r>
              <a:rPr lang="es-ES" sz="2800" dirty="0">
                <a:latin typeface="Book Antiqua" pitchFamily="18" charset="0"/>
              </a:rPr>
              <a:t> &lt; 0</a:t>
            </a:r>
          </a:p>
          <a:p>
            <a:pPr eaLnBrk="1" hangingPunct="1">
              <a:lnSpc>
                <a:spcPct val="90000"/>
              </a:lnSpc>
              <a:buFont typeface="Wingdings 3" pitchFamily="18" charset="2"/>
              <a:buNone/>
            </a:pPr>
            <a:endParaRPr lang="el-GR" sz="2800" dirty="0">
              <a:latin typeface="Book Antiqua" pitchFamily="18" charset="0"/>
            </a:endParaRPr>
          </a:p>
          <a:p>
            <a:pPr eaLnBrk="1" hangingPunct="1">
              <a:lnSpc>
                <a:spcPct val="90000"/>
              </a:lnSpc>
            </a:pPr>
            <a:r>
              <a:rPr lang="es-ES" sz="2800" dirty="0">
                <a:latin typeface="Book Antiqua" pitchFamily="18" charset="0"/>
              </a:rPr>
              <a:t>Bienes </a:t>
            </a:r>
            <a:r>
              <a:rPr lang="es-ES" sz="2800" dirty="0" err="1">
                <a:latin typeface="Book Antiqua" pitchFamily="18" charset="0"/>
              </a:rPr>
              <a:t>NORMALes</a:t>
            </a:r>
            <a:r>
              <a:rPr lang="es-ES" sz="2800" dirty="0">
                <a:latin typeface="Book Antiqua" pitchFamily="18" charset="0"/>
              </a:rPr>
              <a:t>: si </a:t>
            </a:r>
            <a:r>
              <a:rPr lang="es-ES_tradnl" sz="2800" dirty="0">
                <a:latin typeface="Book Antiqua" pitchFamily="18" charset="0"/>
              </a:rPr>
              <a:t>E</a:t>
            </a:r>
            <a:r>
              <a:rPr lang="es-ES" sz="2800" baseline="-25000" dirty="0">
                <a:latin typeface="Book Antiqua" pitchFamily="18" charset="0"/>
              </a:rPr>
              <a:t>R</a:t>
            </a:r>
            <a:r>
              <a:rPr lang="es-ES" sz="2800" dirty="0">
                <a:latin typeface="Book Antiqua" pitchFamily="18" charset="0"/>
              </a:rPr>
              <a:t> &gt; 0</a:t>
            </a:r>
          </a:p>
          <a:p>
            <a:pPr eaLnBrk="1" hangingPunct="1">
              <a:lnSpc>
                <a:spcPct val="90000"/>
              </a:lnSpc>
              <a:buFontTx/>
              <a:buNone/>
            </a:pPr>
            <a:r>
              <a:rPr lang="es-ES" sz="2800" dirty="0">
                <a:latin typeface="Book Antiqua" pitchFamily="18" charset="0"/>
              </a:rPr>
              <a:t>			</a:t>
            </a:r>
          </a:p>
          <a:p>
            <a:pPr eaLnBrk="1" hangingPunct="1">
              <a:lnSpc>
                <a:spcPct val="90000"/>
              </a:lnSpc>
              <a:buFontTx/>
              <a:buNone/>
            </a:pPr>
            <a:r>
              <a:rPr lang="es-ES" sz="2800" dirty="0">
                <a:latin typeface="Book Antiqua" pitchFamily="18" charset="0"/>
              </a:rPr>
              <a:t>		- de PRIMERA NECESIDAD: si   0 &lt; </a:t>
            </a:r>
            <a:r>
              <a:rPr lang="es-ES_tradnl" sz="2800" dirty="0">
                <a:latin typeface="Book Antiqua" pitchFamily="18" charset="0"/>
              </a:rPr>
              <a:t>E</a:t>
            </a:r>
            <a:r>
              <a:rPr lang="es-ES" sz="2800" baseline="-25000" dirty="0">
                <a:latin typeface="Book Antiqua" pitchFamily="18" charset="0"/>
              </a:rPr>
              <a:t>R</a:t>
            </a:r>
            <a:r>
              <a:rPr lang="es-ES" sz="2800" dirty="0">
                <a:latin typeface="Book Antiqua" pitchFamily="18" charset="0"/>
              </a:rPr>
              <a:t> &lt; 1</a:t>
            </a:r>
          </a:p>
          <a:p>
            <a:pPr eaLnBrk="1" hangingPunct="1">
              <a:lnSpc>
                <a:spcPct val="90000"/>
              </a:lnSpc>
              <a:buFontTx/>
              <a:buNone/>
            </a:pPr>
            <a:r>
              <a:rPr lang="es-ES" sz="2800" dirty="0">
                <a:latin typeface="Book Antiqua" pitchFamily="18" charset="0"/>
              </a:rPr>
              <a:t>		- de LUJO: si 1 &lt; </a:t>
            </a:r>
            <a:r>
              <a:rPr lang="es-ES_tradnl" sz="2800" dirty="0">
                <a:latin typeface="Book Antiqua" pitchFamily="18" charset="0"/>
              </a:rPr>
              <a:t>E</a:t>
            </a:r>
            <a:r>
              <a:rPr lang="es-ES" sz="2800" baseline="-25000" dirty="0">
                <a:latin typeface="Book Antiqua" pitchFamily="18" charset="0"/>
              </a:rPr>
              <a:t>R</a:t>
            </a:r>
            <a:endParaRPr lang="es-ES" sz="2800" dirty="0">
              <a:latin typeface="Book Antiqua" pitchFamily="18" charset="0"/>
            </a:endParaRPr>
          </a:p>
          <a:p>
            <a:pPr eaLnBrk="1" hangingPunct="1">
              <a:lnSpc>
                <a:spcPct val="90000"/>
              </a:lnSpc>
              <a:buFont typeface="Wingdings 3" pitchFamily="18" charset="2"/>
              <a:buNone/>
            </a:pPr>
            <a:endParaRPr lang="es-ES" sz="2800" dirty="0">
              <a:latin typeface="Book Antiqua" pitchFamily="18" charset="0"/>
            </a:endParaRPr>
          </a:p>
        </p:txBody>
      </p:sp>
    </p:spTree>
    <p:extLst>
      <p:ext uri="{BB962C8B-B14F-4D97-AF65-F5344CB8AC3E}">
        <p14:creationId xmlns:p14="http://schemas.microsoft.com/office/powerpoint/2010/main" xmlns="" val="1246955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695299" name="Rectangle 3"/>
          <p:cNvSpPr>
            <a:spLocks noGrp="1" noChangeArrowheads="1"/>
          </p:cNvSpPr>
          <p:nvPr>
            <p:ph type="title"/>
          </p:nvPr>
        </p:nvSpPr>
        <p:spPr>
          <a:xfrm>
            <a:off x="2666976" y="0"/>
            <a:ext cx="7481912" cy="1143000"/>
          </a:xfrm>
        </p:spPr>
        <p:txBody>
          <a:bodyPr/>
          <a:lstStyle/>
          <a:p>
            <a:pPr eaLnBrk="1" hangingPunct="1">
              <a:defRPr/>
            </a:pPr>
            <a:r>
              <a:rPr lang="es-ES_tradnl" altLang="en-US" sz="2400" dirty="0"/>
              <a:t>3.</a:t>
            </a:r>
            <a:r>
              <a:rPr lang="en-US" altLang="en-US" sz="2400" dirty="0"/>
              <a:t>2</a:t>
            </a:r>
            <a:r>
              <a:rPr lang="es-ES_tradnl" altLang="en-US" sz="2400" dirty="0"/>
              <a:t> </a:t>
            </a:r>
            <a:r>
              <a:rPr lang="en-US" altLang="en-US" sz="2400" dirty="0" err="1"/>
              <a:t>Otras</a:t>
            </a:r>
            <a:r>
              <a:rPr lang="en-US" altLang="en-US" sz="2400" dirty="0"/>
              <a:t> </a:t>
            </a:r>
            <a:r>
              <a:rPr lang="en-US" altLang="en-US" sz="2400" dirty="0" err="1"/>
              <a:t>elasticidades</a:t>
            </a:r>
            <a:r>
              <a:rPr lang="en-US" altLang="en-US" sz="2400" dirty="0"/>
              <a:t> de la </a:t>
            </a:r>
            <a:r>
              <a:rPr lang="en-US" altLang="en-US" sz="2400" dirty="0" err="1"/>
              <a:t>demanda</a:t>
            </a:r>
            <a:r>
              <a:rPr lang="en-US" altLang="en-US" sz="2400" dirty="0"/>
              <a:t> </a:t>
            </a:r>
            <a:endParaRPr lang="es-ES_tradnl" altLang="en-US" sz="2400" dirty="0"/>
          </a:p>
        </p:txBody>
      </p:sp>
      <p:sp>
        <p:nvSpPr>
          <p:cNvPr id="80900" name="Rectangle 4"/>
          <p:cNvSpPr>
            <a:spLocks noGrp="1" noChangeArrowheads="1"/>
          </p:cNvSpPr>
          <p:nvPr>
            <p:ph type="body" sz="half" idx="1"/>
          </p:nvPr>
        </p:nvSpPr>
        <p:spPr>
          <a:xfrm>
            <a:off x="2595563" y="1484314"/>
            <a:ext cx="7759700" cy="2549525"/>
          </a:xfrm>
        </p:spPr>
        <p:txBody>
          <a:bodyPr/>
          <a:lstStyle/>
          <a:p>
            <a:pPr algn="just" eaLnBrk="1" hangingPunct="1">
              <a:buFontTx/>
              <a:buNone/>
            </a:pPr>
            <a:r>
              <a:rPr lang="es-ES" sz="2800" b="1" dirty="0">
                <a:latin typeface="Book Antiqua" pitchFamily="18" charset="0"/>
              </a:rPr>
              <a:t>Elasticidad-cruzada de la demanda (</a:t>
            </a:r>
            <a:r>
              <a:rPr lang="es-ES_tradnl" sz="2800" b="1" dirty="0">
                <a:latin typeface="Book Antiqua" pitchFamily="18" charset="0"/>
                <a:cs typeface="Arial" charset="0"/>
              </a:rPr>
              <a:t>E</a:t>
            </a:r>
            <a:r>
              <a:rPr lang="es-ES" sz="2800" b="1" baseline="-25000" dirty="0" err="1">
                <a:latin typeface="Book Antiqua" pitchFamily="18" charset="0"/>
                <a:cs typeface="Arial" charset="0"/>
              </a:rPr>
              <a:t>xy</a:t>
            </a:r>
            <a:r>
              <a:rPr lang="es-ES" sz="2800" b="1" dirty="0">
                <a:latin typeface="Book Antiqua" pitchFamily="18" charset="0"/>
                <a:cs typeface="Arial" charset="0"/>
              </a:rPr>
              <a:t>): </a:t>
            </a:r>
            <a:r>
              <a:rPr lang="es-ES" sz="2800" dirty="0">
                <a:latin typeface="Book Antiqua" pitchFamily="18" charset="0"/>
                <a:cs typeface="Arial" charset="0"/>
              </a:rPr>
              <a:t>medida del grado en que la cantidad demandada de un bien responde a una variación porcentual en el precio de otro bien.</a:t>
            </a:r>
          </a:p>
          <a:p>
            <a:pPr algn="just" eaLnBrk="1" hangingPunct="1">
              <a:buFontTx/>
              <a:buNone/>
            </a:pPr>
            <a:endParaRPr lang="es-ES" sz="2800" dirty="0">
              <a:solidFill>
                <a:schemeClr val="bg1"/>
              </a:solidFill>
              <a:cs typeface="Arial" charset="0"/>
            </a:endParaRPr>
          </a:p>
        </p:txBody>
      </p:sp>
      <p:graphicFrame>
        <p:nvGraphicFramePr>
          <p:cNvPr id="80901" name="Object 6"/>
          <p:cNvGraphicFramePr>
            <a:graphicFrameLocks noGrp="1" noChangeAspect="1"/>
          </p:cNvGraphicFramePr>
          <p:nvPr>
            <p:ph sz="half" idx="2"/>
          </p:nvPr>
        </p:nvGraphicFramePr>
        <p:xfrm>
          <a:off x="3719513" y="4149725"/>
          <a:ext cx="5189537" cy="1062038"/>
        </p:xfrm>
        <a:graphic>
          <a:graphicData uri="http://schemas.openxmlformats.org/presentationml/2006/ole">
            <p:oleObj spid="_x0000_s4102" name="Ecuación" r:id="rId4" imgW="2171700" imgH="444500" progId="Equation.3">
              <p:embed/>
            </p:oleObj>
          </a:graphicData>
        </a:graphic>
      </p:graphicFrame>
      <p:sp>
        <p:nvSpPr>
          <p:cNvPr id="80902" name="Line 5"/>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xmlns="" val="32177046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697347" name="Rectangle 3"/>
          <p:cNvSpPr>
            <a:spLocks noGrp="1" noChangeArrowheads="1"/>
          </p:cNvSpPr>
          <p:nvPr>
            <p:ph type="title"/>
          </p:nvPr>
        </p:nvSpPr>
        <p:spPr>
          <a:xfrm>
            <a:off x="2666976" y="0"/>
            <a:ext cx="7554937" cy="785794"/>
          </a:xfrm>
        </p:spPr>
        <p:txBody>
          <a:bodyPr/>
          <a:lstStyle/>
          <a:p>
            <a:pPr eaLnBrk="1" hangingPunct="1">
              <a:defRPr/>
            </a:pPr>
            <a:r>
              <a:rPr lang="es-ES_tradnl" altLang="en-US" sz="2400" dirty="0">
                <a:latin typeface="Book Antiqua" pitchFamily="18" charset="0"/>
              </a:rPr>
              <a:t>3.</a:t>
            </a:r>
            <a:r>
              <a:rPr lang="en-US" altLang="en-US" sz="2400" dirty="0">
                <a:latin typeface="Book Antiqua" pitchFamily="18" charset="0"/>
              </a:rPr>
              <a:t>2 </a:t>
            </a:r>
            <a:r>
              <a:rPr lang="en-US" altLang="en-US" sz="2400" dirty="0" err="1">
                <a:latin typeface="Book Antiqua" pitchFamily="18" charset="0"/>
              </a:rPr>
              <a:t>Otras</a:t>
            </a:r>
            <a:r>
              <a:rPr lang="en-US" altLang="en-US" sz="2400" dirty="0">
                <a:latin typeface="Book Antiqua" pitchFamily="18" charset="0"/>
              </a:rPr>
              <a:t> </a:t>
            </a:r>
            <a:r>
              <a:rPr lang="en-US" altLang="en-US" sz="2400" dirty="0" err="1">
                <a:latin typeface="Book Antiqua" pitchFamily="18" charset="0"/>
              </a:rPr>
              <a:t>elasticidades</a:t>
            </a:r>
            <a:r>
              <a:rPr lang="en-US" altLang="en-US" sz="2400" dirty="0">
                <a:latin typeface="Book Antiqua" pitchFamily="18" charset="0"/>
              </a:rPr>
              <a:t> de la </a:t>
            </a:r>
            <a:r>
              <a:rPr lang="en-US" altLang="en-US" sz="2400" dirty="0" err="1">
                <a:latin typeface="Book Antiqua" pitchFamily="18" charset="0"/>
              </a:rPr>
              <a:t>demanda</a:t>
            </a:r>
            <a:endParaRPr lang="es-ES_tradnl" altLang="en-US" sz="2400" dirty="0">
              <a:latin typeface="Book Antiqua" pitchFamily="18" charset="0"/>
            </a:endParaRPr>
          </a:p>
        </p:txBody>
      </p:sp>
      <p:sp>
        <p:nvSpPr>
          <p:cNvPr id="81923" name="Rectangle 5"/>
          <p:cNvSpPr>
            <a:spLocks noGrp="1" noChangeArrowheads="1"/>
          </p:cNvSpPr>
          <p:nvPr>
            <p:ph idx="1"/>
          </p:nvPr>
        </p:nvSpPr>
        <p:spPr>
          <a:xfrm>
            <a:off x="1524001" y="620689"/>
            <a:ext cx="10051472" cy="5857875"/>
          </a:xfrm>
        </p:spPr>
        <p:txBody>
          <a:bodyPr/>
          <a:lstStyle/>
          <a:p>
            <a:pPr algn="just" eaLnBrk="1" hangingPunct="1">
              <a:buFontTx/>
              <a:buNone/>
            </a:pPr>
            <a:r>
              <a:rPr lang="es-ES" sz="2400" dirty="0">
                <a:latin typeface="Arial" charset="0"/>
                <a:cs typeface="Arial" charset="0"/>
              </a:rPr>
              <a:t>La elasticidad-precio cruzada nos permite afirmar si dos bienes son SUSTITUTIVOS o COMPLEMENTARIOS:</a:t>
            </a:r>
          </a:p>
          <a:p>
            <a:pPr algn="just" eaLnBrk="1" hangingPunct="1">
              <a:buFontTx/>
              <a:buNone/>
            </a:pPr>
            <a:endParaRPr lang="es-ES" sz="1000" dirty="0">
              <a:latin typeface="Arial" charset="0"/>
              <a:cs typeface="Arial" charset="0"/>
            </a:endParaRPr>
          </a:p>
          <a:p>
            <a:pPr algn="just" eaLnBrk="1" hangingPunct="1"/>
            <a:r>
              <a:rPr lang="es-ES" sz="2400" dirty="0">
                <a:latin typeface="Arial" charset="0"/>
                <a:cs typeface="Arial" charset="0"/>
              </a:rPr>
              <a:t>Dos bienes X e Y son SUSTITUTIVOS si </a:t>
            </a:r>
            <a:r>
              <a:rPr lang="es-ES_tradnl" sz="2400" dirty="0">
                <a:latin typeface="Arial" charset="0"/>
                <a:cs typeface="Arial" charset="0"/>
              </a:rPr>
              <a:t>E</a:t>
            </a:r>
            <a:r>
              <a:rPr lang="es-ES" sz="2400" baseline="-25000" dirty="0" err="1">
                <a:latin typeface="Arial" charset="0"/>
                <a:cs typeface="Arial" charset="0"/>
              </a:rPr>
              <a:t>xy</a:t>
            </a:r>
            <a:r>
              <a:rPr lang="es-ES" sz="2400" dirty="0">
                <a:latin typeface="Arial" charset="0"/>
                <a:cs typeface="Arial" charset="0"/>
              </a:rPr>
              <a:t> &gt; 0</a:t>
            </a:r>
          </a:p>
          <a:p>
            <a:pPr algn="just" eaLnBrk="1" hangingPunct="1">
              <a:buFont typeface="Wingdings 3" pitchFamily="18" charset="2"/>
              <a:buNone/>
            </a:pPr>
            <a:r>
              <a:rPr lang="es-ES_tradnl" sz="2400" dirty="0">
                <a:solidFill>
                  <a:srgbClr val="FF0000"/>
                </a:solidFill>
                <a:latin typeface="Arial" charset="0"/>
                <a:cs typeface="Arial" charset="0"/>
              </a:rPr>
              <a:t>Elasticidad cruzada positiva </a:t>
            </a:r>
            <a:r>
              <a:rPr lang="es-ES_tradnl" sz="2400" dirty="0">
                <a:latin typeface="Arial" charset="0"/>
                <a:cs typeface="Arial" charset="0"/>
              </a:rPr>
              <a:t>(aumenta el  precio del bien Y, y aumenta la demanda del bien X / se reduce el precio del bien Y, y se reduce la demanda del bien X)</a:t>
            </a:r>
            <a:endParaRPr lang="es-ES" sz="2400" dirty="0">
              <a:latin typeface="Arial" charset="0"/>
              <a:cs typeface="Arial" charset="0"/>
            </a:endParaRPr>
          </a:p>
          <a:p>
            <a:pPr algn="just" eaLnBrk="1" hangingPunct="1">
              <a:buFontTx/>
              <a:buNone/>
            </a:pPr>
            <a:endParaRPr lang="es-ES" sz="1000" dirty="0">
              <a:latin typeface="Arial" charset="0"/>
              <a:cs typeface="Arial" charset="0"/>
            </a:endParaRPr>
          </a:p>
          <a:p>
            <a:pPr algn="just" eaLnBrk="1" hangingPunct="1"/>
            <a:r>
              <a:rPr lang="es-ES" sz="2400" dirty="0">
                <a:latin typeface="Arial" charset="0"/>
                <a:cs typeface="Arial" charset="0"/>
              </a:rPr>
              <a:t>Dos bienes X e Y son COMPLEMENTARIOS si </a:t>
            </a:r>
            <a:r>
              <a:rPr lang="es-ES_tradnl" sz="2400" dirty="0">
                <a:latin typeface="Arial" charset="0"/>
                <a:cs typeface="Arial" charset="0"/>
              </a:rPr>
              <a:t>E</a:t>
            </a:r>
            <a:r>
              <a:rPr lang="es-ES" sz="2400" baseline="-25000" dirty="0" err="1">
                <a:latin typeface="Arial" charset="0"/>
                <a:cs typeface="Arial" charset="0"/>
              </a:rPr>
              <a:t>xy</a:t>
            </a:r>
            <a:r>
              <a:rPr lang="es-ES" sz="2400" dirty="0">
                <a:latin typeface="Arial" charset="0"/>
                <a:cs typeface="Arial" charset="0"/>
              </a:rPr>
              <a:t> &lt; 0</a:t>
            </a:r>
            <a:endParaRPr lang="el-GR" sz="2400" dirty="0">
              <a:latin typeface="Arial" charset="0"/>
              <a:cs typeface="Arial" charset="0"/>
            </a:endParaRPr>
          </a:p>
          <a:p>
            <a:pPr algn="just" eaLnBrk="1" hangingPunct="1">
              <a:buFont typeface="Wingdings 3" pitchFamily="18" charset="2"/>
              <a:buNone/>
            </a:pPr>
            <a:r>
              <a:rPr lang="es-ES_tradnl" sz="2400" dirty="0">
                <a:solidFill>
                  <a:srgbClr val="CC3300"/>
                </a:solidFill>
                <a:latin typeface="Arial" charset="0"/>
                <a:cs typeface="Arial" charset="0"/>
              </a:rPr>
              <a:t>Elasticidad cruzada negativa</a:t>
            </a:r>
            <a:r>
              <a:rPr lang="es-ES_tradnl" sz="2400" dirty="0">
                <a:latin typeface="Arial" charset="0"/>
                <a:cs typeface="Arial" charset="0"/>
              </a:rPr>
              <a:t> (aumenta el  precio del bien Y </a:t>
            </a:r>
            <a:r>
              <a:rPr lang="es-ES_tradnl" sz="2400" dirty="0" err="1">
                <a:latin typeface="Arial" charset="0"/>
                <a:cs typeface="Arial" charset="0"/>
              </a:rPr>
              <a:t>y</a:t>
            </a:r>
            <a:r>
              <a:rPr lang="es-ES_tradnl" sz="2400" dirty="0">
                <a:latin typeface="Arial" charset="0"/>
                <a:cs typeface="Arial" charset="0"/>
              </a:rPr>
              <a:t> disminuye la demanda del bien X / se reduce el precio del bien Y,  y aumenta la demanda del bien X)</a:t>
            </a:r>
          </a:p>
          <a:p>
            <a:pPr algn="just" eaLnBrk="1" hangingPunct="1">
              <a:buFont typeface="Wingdings 3" pitchFamily="18" charset="2"/>
              <a:buNone/>
            </a:pPr>
            <a:endParaRPr lang="es-ES_tradnl" sz="1000" dirty="0">
              <a:solidFill>
                <a:srgbClr val="CC3300"/>
              </a:solidFill>
              <a:latin typeface="Arial" charset="0"/>
              <a:cs typeface="Arial" charset="0"/>
            </a:endParaRPr>
          </a:p>
          <a:p>
            <a:pPr algn="just" eaLnBrk="1" hangingPunct="1">
              <a:buFont typeface="Wingdings 3" pitchFamily="18" charset="2"/>
              <a:buNone/>
            </a:pPr>
            <a:r>
              <a:rPr lang="es-ES_tradnl" sz="2400" dirty="0">
                <a:solidFill>
                  <a:srgbClr val="CC3300"/>
                </a:solidFill>
                <a:latin typeface="Arial" charset="0"/>
                <a:cs typeface="Arial" charset="0"/>
              </a:rPr>
              <a:t>Elasticidad cruzada nula</a:t>
            </a:r>
            <a:r>
              <a:rPr lang="es-ES_tradnl" sz="2400" dirty="0">
                <a:latin typeface="Arial" charset="0"/>
                <a:cs typeface="Arial" charset="0"/>
              </a:rPr>
              <a:t> (aumenta el  precio del bien Y, y no cambia la demanda del bien X / se reduce el precio del bien Y, y no cambia la demanda del bien X)</a:t>
            </a:r>
            <a:endParaRPr lang="es-ES" sz="2400" dirty="0">
              <a:latin typeface="Arial" charset="0"/>
              <a:cs typeface="Arial" charset="0"/>
            </a:endParaRPr>
          </a:p>
          <a:p>
            <a:pPr eaLnBrk="1" hangingPunct="1">
              <a:buFontTx/>
              <a:buNone/>
            </a:pPr>
            <a:endParaRPr lang="es-ES" sz="2400" dirty="0">
              <a:solidFill>
                <a:schemeClr val="bg1"/>
              </a:solidFill>
            </a:endParaRPr>
          </a:p>
          <a:p>
            <a:pPr eaLnBrk="1" hangingPunct="1">
              <a:buFontTx/>
              <a:buNone/>
            </a:pPr>
            <a:endParaRPr lang="el-GR" sz="2800" dirty="0">
              <a:solidFill>
                <a:schemeClr val="bg1"/>
              </a:solidFill>
            </a:endParaRPr>
          </a:p>
        </p:txBody>
      </p:sp>
      <p:sp>
        <p:nvSpPr>
          <p:cNvPr id="81925" name="Line 4"/>
          <p:cNvSpPr>
            <a:spLocks noChangeShapeType="1"/>
          </p:cNvSpPr>
          <p:nvPr/>
        </p:nvSpPr>
        <p:spPr bwMode="auto">
          <a:xfrm>
            <a:off x="1524000" y="620688"/>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xmlns="" val="27537137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700419" name="Rectangle 3"/>
          <p:cNvSpPr>
            <a:spLocks noGrp="1" noChangeArrowheads="1"/>
          </p:cNvSpPr>
          <p:nvPr>
            <p:ph type="title"/>
          </p:nvPr>
        </p:nvSpPr>
        <p:spPr>
          <a:xfrm>
            <a:off x="2666976" y="0"/>
            <a:ext cx="7410474" cy="1143000"/>
          </a:xfrm>
        </p:spPr>
        <p:txBody>
          <a:bodyPr/>
          <a:lstStyle/>
          <a:p>
            <a:pPr eaLnBrk="1" hangingPunct="1">
              <a:defRPr/>
            </a:pPr>
            <a:r>
              <a:rPr lang="es-ES_tradnl" altLang="en-US" sz="2400" dirty="0">
                <a:latin typeface="Book Antiqua" pitchFamily="18" charset="0"/>
              </a:rPr>
              <a:t>3.</a:t>
            </a:r>
            <a:r>
              <a:rPr lang="en-US" altLang="en-US" sz="2400" dirty="0">
                <a:latin typeface="Book Antiqua" pitchFamily="18" charset="0"/>
              </a:rPr>
              <a:t>3</a:t>
            </a:r>
            <a:r>
              <a:rPr lang="es-ES_tradnl" altLang="en-US" sz="2400" dirty="0">
                <a:latin typeface="Book Antiqua" pitchFamily="18" charset="0"/>
              </a:rPr>
              <a:t> L</a:t>
            </a:r>
            <a:r>
              <a:rPr lang="en-US" altLang="en-US" sz="2400" dirty="0">
                <a:latin typeface="Book Antiqua" pitchFamily="18" charset="0"/>
              </a:rPr>
              <a:t>a </a:t>
            </a:r>
            <a:r>
              <a:rPr lang="en-US" altLang="en-US" sz="2400" dirty="0" err="1">
                <a:latin typeface="Book Antiqua" pitchFamily="18" charset="0"/>
              </a:rPr>
              <a:t>elasticidad</a:t>
            </a:r>
            <a:r>
              <a:rPr lang="en-US" altLang="en-US" sz="2400" dirty="0">
                <a:latin typeface="Book Antiqua" pitchFamily="18" charset="0"/>
              </a:rPr>
              <a:t> de la </a:t>
            </a:r>
            <a:r>
              <a:rPr lang="en-US" altLang="en-US" sz="2400" dirty="0" err="1">
                <a:latin typeface="Book Antiqua" pitchFamily="18" charset="0"/>
              </a:rPr>
              <a:t>oferta</a:t>
            </a:r>
            <a:endParaRPr lang="es-ES_tradnl" altLang="en-US" sz="2400" dirty="0">
              <a:latin typeface="Book Antiqua" pitchFamily="18" charset="0"/>
            </a:endParaRPr>
          </a:p>
        </p:txBody>
      </p:sp>
      <p:sp>
        <p:nvSpPr>
          <p:cNvPr id="82948" name="Rectangle 4"/>
          <p:cNvSpPr>
            <a:spLocks noGrp="1" noChangeArrowheads="1"/>
          </p:cNvSpPr>
          <p:nvPr>
            <p:ph type="body" sz="half" idx="1"/>
          </p:nvPr>
        </p:nvSpPr>
        <p:spPr>
          <a:xfrm>
            <a:off x="2667000" y="1052514"/>
            <a:ext cx="7615238" cy="1944687"/>
          </a:xfrm>
        </p:spPr>
        <p:txBody>
          <a:bodyPr/>
          <a:lstStyle/>
          <a:p>
            <a:pPr algn="just" eaLnBrk="1" hangingPunct="1">
              <a:buFontTx/>
              <a:buNone/>
            </a:pPr>
            <a:r>
              <a:rPr lang="es-ES" sz="2800" b="1">
                <a:latin typeface="Book Antiqua" pitchFamily="18" charset="0"/>
              </a:rPr>
              <a:t>Elasticidad precio de la oferta (</a:t>
            </a:r>
            <a:r>
              <a:rPr lang="el-GR" sz="2800" b="1">
                <a:latin typeface="Book Antiqua" pitchFamily="18" charset="0"/>
                <a:cs typeface="Arial" charset="0"/>
              </a:rPr>
              <a:t>ε</a:t>
            </a:r>
            <a:r>
              <a:rPr lang="es-ES" sz="2800" b="1" baseline="-25000">
                <a:latin typeface="Book Antiqua" pitchFamily="18" charset="0"/>
                <a:cs typeface="Arial" charset="0"/>
              </a:rPr>
              <a:t>p</a:t>
            </a:r>
            <a:r>
              <a:rPr lang="es-ES" sz="2800" b="1">
                <a:latin typeface="Book Antiqua" pitchFamily="18" charset="0"/>
                <a:cs typeface="Arial" charset="0"/>
              </a:rPr>
              <a:t>): </a:t>
            </a:r>
          </a:p>
          <a:p>
            <a:pPr algn="just" eaLnBrk="1" hangingPunct="1">
              <a:buFontTx/>
              <a:buNone/>
            </a:pPr>
            <a:r>
              <a:rPr lang="es-ES" sz="2800">
                <a:latin typeface="Book Antiqua" pitchFamily="18" charset="0"/>
                <a:cs typeface="Arial" charset="0"/>
              </a:rPr>
              <a:t>	medida del grado en que la cantidad ofrecida de un bien responde a una variación porcentual de su precio. </a:t>
            </a:r>
          </a:p>
          <a:p>
            <a:pPr algn="ctr" eaLnBrk="1" hangingPunct="1">
              <a:buFontTx/>
              <a:buNone/>
            </a:pPr>
            <a:endParaRPr lang="es-ES" sz="2800">
              <a:solidFill>
                <a:schemeClr val="bg1"/>
              </a:solidFill>
              <a:cs typeface="Arial" charset="0"/>
            </a:endParaRPr>
          </a:p>
          <a:p>
            <a:pPr algn="ctr" eaLnBrk="1" hangingPunct="1">
              <a:buFontTx/>
              <a:buNone/>
            </a:pPr>
            <a:endParaRPr lang="es-ES" sz="2800">
              <a:solidFill>
                <a:schemeClr val="bg1"/>
              </a:solidFill>
              <a:cs typeface="Arial" charset="0"/>
            </a:endParaRPr>
          </a:p>
          <a:p>
            <a:pPr algn="ctr" eaLnBrk="1" hangingPunct="1">
              <a:buFontTx/>
              <a:buNone/>
            </a:pPr>
            <a:endParaRPr lang="es-ES" sz="2800">
              <a:solidFill>
                <a:schemeClr val="bg1"/>
              </a:solidFill>
              <a:cs typeface="Arial" charset="0"/>
            </a:endParaRPr>
          </a:p>
        </p:txBody>
      </p:sp>
      <p:graphicFrame>
        <p:nvGraphicFramePr>
          <p:cNvPr id="82949" name="Object 6"/>
          <p:cNvGraphicFramePr>
            <a:graphicFrameLocks noGrp="1" noChangeAspect="1"/>
          </p:cNvGraphicFramePr>
          <p:nvPr>
            <p:ph sz="half" idx="2"/>
          </p:nvPr>
        </p:nvGraphicFramePr>
        <p:xfrm>
          <a:off x="4217988" y="3500438"/>
          <a:ext cx="3754437" cy="1766887"/>
        </p:xfrm>
        <a:graphic>
          <a:graphicData uri="http://schemas.openxmlformats.org/presentationml/2006/ole">
            <p:oleObj spid="_x0000_s5126" name="Ecuación" r:id="rId4" imgW="863225" imgH="406224" progId="Equation.3">
              <p:embed/>
            </p:oleObj>
          </a:graphicData>
        </a:graphic>
      </p:graphicFrame>
      <p:sp>
        <p:nvSpPr>
          <p:cNvPr id="82950" name="Line 5"/>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xmlns="" val="26068393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702467" name="Rectangle 3"/>
          <p:cNvSpPr>
            <a:spLocks noGrp="1" noChangeArrowheads="1"/>
          </p:cNvSpPr>
          <p:nvPr>
            <p:ph type="title"/>
          </p:nvPr>
        </p:nvSpPr>
        <p:spPr>
          <a:xfrm>
            <a:off x="2666976" y="0"/>
            <a:ext cx="7554937" cy="1143000"/>
          </a:xfrm>
        </p:spPr>
        <p:txBody>
          <a:bodyPr/>
          <a:lstStyle/>
          <a:p>
            <a:pPr eaLnBrk="1" hangingPunct="1">
              <a:defRPr/>
            </a:pPr>
            <a:r>
              <a:rPr lang="es-ES_tradnl" altLang="en-US" sz="2400" dirty="0">
                <a:latin typeface="Book Antiqua" pitchFamily="18" charset="0"/>
              </a:rPr>
              <a:t>3.</a:t>
            </a:r>
            <a:r>
              <a:rPr lang="en-US" altLang="en-US" sz="2400" dirty="0">
                <a:latin typeface="Book Antiqua" pitchFamily="18" charset="0"/>
              </a:rPr>
              <a:t>3</a:t>
            </a:r>
            <a:r>
              <a:rPr lang="es-ES_tradnl" altLang="en-US" sz="2400" dirty="0">
                <a:latin typeface="Book Antiqua" pitchFamily="18" charset="0"/>
              </a:rPr>
              <a:t> L</a:t>
            </a:r>
            <a:r>
              <a:rPr lang="en-US" altLang="en-US" sz="2400" dirty="0">
                <a:latin typeface="Book Antiqua" pitchFamily="18" charset="0"/>
              </a:rPr>
              <a:t>a </a:t>
            </a:r>
            <a:r>
              <a:rPr lang="en-US" altLang="en-US" sz="2400" dirty="0" err="1">
                <a:latin typeface="Book Antiqua" pitchFamily="18" charset="0"/>
              </a:rPr>
              <a:t>elasticidad</a:t>
            </a:r>
            <a:r>
              <a:rPr lang="en-US" altLang="en-US" sz="2400" dirty="0">
                <a:latin typeface="Book Antiqua" pitchFamily="18" charset="0"/>
              </a:rPr>
              <a:t> de la </a:t>
            </a:r>
            <a:r>
              <a:rPr lang="en-US" altLang="en-US" sz="2400" dirty="0" err="1">
                <a:latin typeface="Book Antiqua" pitchFamily="18" charset="0"/>
              </a:rPr>
              <a:t>oferta</a:t>
            </a:r>
            <a:endParaRPr lang="es-ES_tradnl" altLang="en-US" sz="2400" dirty="0">
              <a:latin typeface="Book Antiqua" pitchFamily="18" charset="0"/>
            </a:endParaRPr>
          </a:p>
        </p:txBody>
      </p:sp>
      <p:graphicFrame>
        <p:nvGraphicFramePr>
          <p:cNvPr id="83971" name="Object 7"/>
          <p:cNvGraphicFramePr>
            <a:graphicFrameLocks noGrp="1" noChangeAspect="1"/>
          </p:cNvGraphicFramePr>
          <p:nvPr>
            <p:ph idx="1"/>
          </p:nvPr>
        </p:nvGraphicFramePr>
        <p:xfrm>
          <a:off x="3359150" y="2876550"/>
          <a:ext cx="4679950" cy="1247775"/>
        </p:xfrm>
        <a:graphic>
          <a:graphicData uri="http://schemas.openxmlformats.org/presentationml/2006/ole">
            <p:oleObj spid="_x0000_s6150" name="Ecuación" r:id="rId4" imgW="1523339" imgH="406224" progId="Equation.3">
              <p:embed/>
            </p:oleObj>
          </a:graphicData>
        </a:graphic>
      </p:graphicFrame>
      <p:sp>
        <p:nvSpPr>
          <p:cNvPr id="83973" name="Line 4"/>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3974" name="Text Box 5"/>
          <p:cNvSpPr txBox="1">
            <a:spLocks noChangeArrowheads="1"/>
          </p:cNvSpPr>
          <p:nvPr/>
        </p:nvSpPr>
        <p:spPr bwMode="auto">
          <a:xfrm>
            <a:off x="2738438" y="4797425"/>
            <a:ext cx="7929562" cy="1200150"/>
          </a:xfrm>
          <a:prstGeom prst="rect">
            <a:avLst/>
          </a:prstGeom>
          <a:noFill/>
          <a:ln w="12700">
            <a:solidFill>
              <a:schemeClr val="bg1"/>
            </a:solidFill>
            <a:miter lim="800000"/>
            <a:headEnd type="none" w="sm" len="sm"/>
            <a:tailEnd type="none" w="sm" len="sm"/>
          </a:ln>
        </p:spPr>
        <p:txBody>
          <a:bodyPr>
            <a:spAutoFit/>
          </a:bodyPr>
          <a:lstStyle/>
          <a:p>
            <a:pPr algn="just" defTabSz="914400" eaLnBrk="0" fontAlgn="base" hangingPunct="0">
              <a:spcBef>
                <a:spcPct val="50000"/>
              </a:spcBef>
              <a:spcAft>
                <a:spcPct val="0"/>
              </a:spcAft>
            </a:pPr>
            <a:r>
              <a:rPr lang="es-ES" sz="2400">
                <a:solidFill>
                  <a:prstClr val="black"/>
                </a:solidFill>
                <a:latin typeface="Book Antiqua" pitchFamily="18" charset="0"/>
              </a:rPr>
              <a:t>! Ojo ! La variación porcentual de la cantidad siempre tiene aquí el mismo signo que la variación porcentual del precio (ley de la oferta).</a:t>
            </a:r>
            <a:endParaRPr lang="es-ES" sz="2400" baseline="-25000">
              <a:solidFill>
                <a:prstClr val="black"/>
              </a:solidFill>
              <a:latin typeface="Book Antiqua" pitchFamily="18" charset="0"/>
            </a:endParaRPr>
          </a:p>
        </p:txBody>
      </p:sp>
      <p:sp>
        <p:nvSpPr>
          <p:cNvPr id="83975" name="Text Box 6"/>
          <p:cNvSpPr txBox="1">
            <a:spLocks noChangeArrowheads="1"/>
          </p:cNvSpPr>
          <p:nvPr/>
        </p:nvSpPr>
        <p:spPr bwMode="auto">
          <a:xfrm>
            <a:off x="2595564" y="1341438"/>
            <a:ext cx="7500937" cy="1200150"/>
          </a:xfrm>
          <a:prstGeom prst="rect">
            <a:avLst/>
          </a:prstGeom>
          <a:noFill/>
          <a:ln w="12700">
            <a:noFill/>
            <a:miter lim="800000"/>
            <a:headEnd type="none" w="sm" len="sm"/>
            <a:tailEnd type="none" w="sm" len="sm"/>
          </a:ln>
        </p:spPr>
        <p:txBody>
          <a:bodyPr>
            <a:spAutoFit/>
          </a:bodyPr>
          <a:lstStyle/>
          <a:p>
            <a:pPr algn="just" defTabSz="914400" eaLnBrk="0" fontAlgn="base" hangingPunct="0">
              <a:spcBef>
                <a:spcPct val="50000"/>
              </a:spcBef>
              <a:spcAft>
                <a:spcPct val="0"/>
              </a:spcAft>
            </a:pPr>
            <a:r>
              <a:rPr lang="es-ES" sz="2400">
                <a:solidFill>
                  <a:prstClr val="black"/>
                </a:solidFill>
                <a:latin typeface="Book Antiqua" pitchFamily="18" charset="0"/>
              </a:rPr>
              <a:t>Ejemplo: supongamos que aumenta un 10% el precio del helado, lo que hace aumentar la cantidad ofrecida en un 15 % ¿cuál es la elasticidad-precio de la oferta?</a:t>
            </a:r>
            <a:endParaRPr lang="es-ES" sz="2400">
              <a:solidFill>
                <a:srgbClr val="FFFF00"/>
              </a:solidFill>
              <a:latin typeface="Tahoma" pitchFamily="34" charset="0"/>
            </a:endParaRPr>
          </a:p>
        </p:txBody>
      </p:sp>
    </p:spTree>
    <p:extLst>
      <p:ext uri="{BB962C8B-B14F-4D97-AF65-F5344CB8AC3E}">
        <p14:creationId xmlns:p14="http://schemas.microsoft.com/office/powerpoint/2010/main" xmlns="" val="23381577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E162174-1957-4C1C-BBB8-D14334888E02}"/>
              </a:ext>
            </a:extLst>
          </p:cNvPr>
          <p:cNvSpPr>
            <a:spLocks noGrp="1"/>
          </p:cNvSpPr>
          <p:nvPr>
            <p:ph type="title"/>
          </p:nvPr>
        </p:nvSpPr>
        <p:spPr/>
        <p:txBody>
          <a:bodyPr/>
          <a:lstStyle/>
          <a:p>
            <a:endParaRPr lang="es-AR"/>
          </a:p>
        </p:txBody>
      </p:sp>
      <p:pic>
        <p:nvPicPr>
          <p:cNvPr id="7" name="Marcador de contenido 6">
            <a:extLst>
              <a:ext uri="{FF2B5EF4-FFF2-40B4-BE49-F238E27FC236}">
                <a16:creationId xmlns="" xmlns:a16="http://schemas.microsoft.com/office/drawing/2014/main" id="{94C02162-C78D-4129-AC0F-A11F205D9316}"/>
              </a:ext>
            </a:extLst>
          </p:cNvPr>
          <p:cNvPicPr>
            <a:picLocks noGrp="1" noChangeAspect="1"/>
          </p:cNvPicPr>
          <p:nvPr>
            <p:ph idx="1"/>
          </p:nvPr>
        </p:nvPicPr>
        <p:blipFill>
          <a:blip r:embed="rId2"/>
          <a:stretch>
            <a:fillRect/>
          </a:stretch>
        </p:blipFill>
        <p:spPr>
          <a:xfrm>
            <a:off x="891859" y="3486094"/>
            <a:ext cx="3420545" cy="2582861"/>
          </a:xfrm>
        </p:spPr>
      </p:pic>
      <p:pic>
        <p:nvPicPr>
          <p:cNvPr id="5" name="Imagen 4">
            <a:extLst>
              <a:ext uri="{FF2B5EF4-FFF2-40B4-BE49-F238E27FC236}">
                <a16:creationId xmlns="" xmlns:a16="http://schemas.microsoft.com/office/drawing/2014/main" id="{69430B10-6AC9-4F5E-A1BD-046DCB867BB8}"/>
              </a:ext>
            </a:extLst>
          </p:cNvPr>
          <p:cNvPicPr>
            <a:picLocks noChangeAspect="1"/>
          </p:cNvPicPr>
          <p:nvPr/>
        </p:nvPicPr>
        <p:blipFill>
          <a:blip r:embed="rId3"/>
          <a:stretch>
            <a:fillRect/>
          </a:stretch>
        </p:blipFill>
        <p:spPr>
          <a:xfrm>
            <a:off x="891859" y="39810"/>
            <a:ext cx="10703424" cy="3228975"/>
          </a:xfrm>
          <a:prstGeom prst="rect">
            <a:avLst/>
          </a:prstGeom>
        </p:spPr>
      </p:pic>
      <p:pic>
        <p:nvPicPr>
          <p:cNvPr id="9" name="Imagen 8">
            <a:extLst>
              <a:ext uri="{FF2B5EF4-FFF2-40B4-BE49-F238E27FC236}">
                <a16:creationId xmlns="" xmlns:a16="http://schemas.microsoft.com/office/drawing/2014/main" id="{7B5F514A-9774-4065-A912-5A84972F1704}"/>
              </a:ext>
            </a:extLst>
          </p:cNvPr>
          <p:cNvPicPr>
            <a:picLocks noChangeAspect="1"/>
          </p:cNvPicPr>
          <p:nvPr/>
        </p:nvPicPr>
        <p:blipFill>
          <a:blip r:embed="rId4"/>
          <a:stretch>
            <a:fillRect/>
          </a:stretch>
        </p:blipFill>
        <p:spPr>
          <a:xfrm>
            <a:off x="8086219" y="3486094"/>
            <a:ext cx="3550655" cy="2437624"/>
          </a:xfrm>
          <a:prstGeom prst="rect">
            <a:avLst/>
          </a:prstGeom>
        </p:spPr>
      </p:pic>
      <p:pic>
        <p:nvPicPr>
          <p:cNvPr id="11" name="Imagen 10">
            <a:extLst>
              <a:ext uri="{FF2B5EF4-FFF2-40B4-BE49-F238E27FC236}">
                <a16:creationId xmlns="" xmlns:a16="http://schemas.microsoft.com/office/drawing/2014/main" id="{EB2BCF95-8FAD-499A-B327-A8FB80F05145}"/>
              </a:ext>
            </a:extLst>
          </p:cNvPr>
          <p:cNvPicPr>
            <a:picLocks noChangeAspect="1"/>
          </p:cNvPicPr>
          <p:nvPr/>
        </p:nvPicPr>
        <p:blipFill>
          <a:blip r:embed="rId5"/>
          <a:stretch>
            <a:fillRect/>
          </a:stretch>
        </p:blipFill>
        <p:spPr>
          <a:xfrm>
            <a:off x="838200" y="5568594"/>
            <a:ext cx="10798674" cy="1146476"/>
          </a:xfrm>
          <a:prstGeom prst="rect">
            <a:avLst/>
          </a:prstGeom>
        </p:spPr>
      </p:pic>
      <p:sp>
        <p:nvSpPr>
          <p:cNvPr id="8" name="CuadroTexto 7">
            <a:extLst>
              <a:ext uri="{FF2B5EF4-FFF2-40B4-BE49-F238E27FC236}">
                <a16:creationId xmlns="" xmlns:a16="http://schemas.microsoft.com/office/drawing/2014/main" id="{5AC910DC-86EA-480B-8B8F-938F1B8A0E74}"/>
              </a:ext>
            </a:extLst>
          </p:cNvPr>
          <p:cNvSpPr txBox="1"/>
          <p:nvPr/>
        </p:nvSpPr>
        <p:spPr>
          <a:xfrm>
            <a:off x="4508938" y="3650181"/>
            <a:ext cx="3420545" cy="2031325"/>
          </a:xfrm>
          <a:prstGeom prst="rect">
            <a:avLst/>
          </a:prstGeom>
          <a:noFill/>
        </p:spPr>
        <p:txBody>
          <a:bodyPr wrap="square">
            <a:spAutoFit/>
          </a:bodyPr>
          <a:lstStyle/>
          <a:p>
            <a:pPr algn="just" eaLnBrk="1" hangingPunct="1">
              <a:buFont typeface="Wingdings 2" pitchFamily="18" charset="2"/>
              <a:buNone/>
            </a:pPr>
            <a:r>
              <a:rPr lang="es-ES" sz="1800" b="1" dirty="0">
                <a:solidFill>
                  <a:schemeClr val="accent1">
                    <a:lumMod val="60000"/>
                    <a:lumOff val="40000"/>
                  </a:schemeClr>
                </a:solidFill>
                <a:latin typeface="Arial" pitchFamily="34" charset="0"/>
                <a:cs typeface="Arial" pitchFamily="34" charset="0"/>
              </a:rPr>
              <a:t>Por el contrario, existen bienes y servicios que, con un pequeño cambio en el precio, la cantidad demanda difiere en una proporción muy significativa. </a:t>
            </a:r>
          </a:p>
          <a:p>
            <a:pPr algn="just" eaLnBrk="1" hangingPunct="1">
              <a:buFont typeface="Wingdings 2" pitchFamily="18" charset="2"/>
              <a:buNone/>
            </a:pPr>
            <a:endParaRPr lang="es-ES" sz="1800" dirty="0">
              <a:latin typeface="Book Antiqua" pitchFamily="18" charset="0"/>
            </a:endParaRPr>
          </a:p>
        </p:txBody>
      </p:sp>
    </p:spTree>
    <p:extLst>
      <p:ext uri="{BB962C8B-B14F-4D97-AF65-F5344CB8AC3E}">
        <p14:creationId xmlns="" xmlns:p14="http://schemas.microsoft.com/office/powerpoint/2010/main" val="2327987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710659" name="Rectangle 3"/>
          <p:cNvSpPr>
            <a:spLocks noGrp="1" noChangeArrowheads="1"/>
          </p:cNvSpPr>
          <p:nvPr>
            <p:ph type="title"/>
          </p:nvPr>
        </p:nvSpPr>
        <p:spPr>
          <a:xfrm>
            <a:off x="2738414" y="0"/>
            <a:ext cx="7483499" cy="1143000"/>
          </a:xfrm>
        </p:spPr>
        <p:txBody>
          <a:bodyPr/>
          <a:lstStyle/>
          <a:p>
            <a:pPr eaLnBrk="1" hangingPunct="1">
              <a:defRPr/>
            </a:pPr>
            <a:r>
              <a:rPr lang="es-ES_tradnl" altLang="en-US" sz="2400" dirty="0">
                <a:latin typeface="Book Antiqua" pitchFamily="18" charset="0"/>
              </a:rPr>
              <a:t>3.</a:t>
            </a:r>
            <a:r>
              <a:rPr lang="en-US" altLang="en-US" sz="2400" dirty="0">
                <a:latin typeface="Book Antiqua" pitchFamily="18" charset="0"/>
              </a:rPr>
              <a:t>3</a:t>
            </a:r>
            <a:r>
              <a:rPr lang="es-ES_tradnl" altLang="en-US" sz="2400" dirty="0">
                <a:latin typeface="Book Antiqua" pitchFamily="18" charset="0"/>
              </a:rPr>
              <a:t> L</a:t>
            </a:r>
            <a:r>
              <a:rPr lang="en-US" altLang="en-US" sz="2400" dirty="0">
                <a:latin typeface="Book Antiqua" pitchFamily="18" charset="0"/>
              </a:rPr>
              <a:t>a </a:t>
            </a:r>
            <a:r>
              <a:rPr lang="en-US" altLang="en-US" sz="2400" dirty="0" err="1">
                <a:latin typeface="Book Antiqua" pitchFamily="18" charset="0"/>
              </a:rPr>
              <a:t>elasticidad</a:t>
            </a:r>
            <a:r>
              <a:rPr lang="en-US" altLang="en-US" sz="2400" dirty="0">
                <a:latin typeface="Book Antiqua" pitchFamily="18" charset="0"/>
              </a:rPr>
              <a:t> de la </a:t>
            </a:r>
            <a:r>
              <a:rPr lang="en-US" altLang="en-US" sz="2400" dirty="0" err="1">
                <a:latin typeface="Book Antiqua" pitchFamily="18" charset="0"/>
              </a:rPr>
              <a:t>oferta</a:t>
            </a:r>
            <a:endParaRPr lang="es-ES_tradnl" altLang="en-US" sz="2400" dirty="0">
              <a:latin typeface="Book Antiqua" pitchFamily="18" charset="0"/>
            </a:endParaRPr>
          </a:p>
        </p:txBody>
      </p:sp>
      <p:sp>
        <p:nvSpPr>
          <p:cNvPr id="84995" name="Rectangle 4"/>
          <p:cNvSpPr>
            <a:spLocks noGrp="1" noChangeArrowheads="1"/>
          </p:cNvSpPr>
          <p:nvPr>
            <p:ph idx="1"/>
          </p:nvPr>
        </p:nvSpPr>
        <p:spPr>
          <a:xfrm>
            <a:off x="2595564" y="1052514"/>
            <a:ext cx="8072437" cy="5184775"/>
          </a:xfrm>
        </p:spPr>
        <p:txBody>
          <a:bodyPr/>
          <a:lstStyle/>
          <a:p>
            <a:pPr eaLnBrk="1" hangingPunct="1">
              <a:buFontTx/>
              <a:buNone/>
            </a:pPr>
            <a:r>
              <a:rPr lang="es-ES" sz="2800" dirty="0">
                <a:latin typeface="Book Antiqua" pitchFamily="18" charset="0"/>
              </a:rPr>
              <a:t>Hablaremos de:</a:t>
            </a:r>
          </a:p>
          <a:p>
            <a:pPr eaLnBrk="1" hangingPunct="1">
              <a:buFontTx/>
              <a:buNone/>
            </a:pPr>
            <a:endParaRPr lang="es-ES" sz="2800" dirty="0">
              <a:latin typeface="Book Antiqua" pitchFamily="18" charset="0"/>
            </a:endParaRPr>
          </a:p>
          <a:p>
            <a:pPr eaLnBrk="1" hangingPunct="1">
              <a:buFontTx/>
              <a:buNone/>
            </a:pPr>
            <a:r>
              <a:rPr lang="es-ES" sz="2800" dirty="0">
                <a:latin typeface="Book Antiqua" pitchFamily="18" charset="0"/>
              </a:rPr>
              <a:t>	Oferta ELÁSTICA si </a:t>
            </a:r>
            <a:r>
              <a:rPr lang="el-GR" sz="2800" dirty="0" smtClean="0">
                <a:latin typeface="Book Antiqua" pitchFamily="18" charset="0"/>
                <a:cs typeface="Arial" charset="0"/>
              </a:rPr>
              <a:t>ε</a:t>
            </a:r>
            <a:r>
              <a:rPr lang="es-AR" sz="2800" baseline="-25000" dirty="0" err="1" smtClean="0">
                <a:latin typeface="Book Antiqua" pitchFamily="18" charset="0"/>
                <a:cs typeface="Arial" charset="0"/>
              </a:rPr>
              <a:t>Qo</a:t>
            </a:r>
            <a:r>
              <a:rPr lang="el-GR" sz="2800" baseline="-25000" dirty="0" smtClean="0">
                <a:latin typeface="Book Antiqua" pitchFamily="18" charset="0"/>
                <a:cs typeface="Arial" charset="0"/>
              </a:rPr>
              <a:t>p</a:t>
            </a:r>
            <a:r>
              <a:rPr lang="es-ES" sz="2800" dirty="0" smtClean="0">
                <a:latin typeface="Book Antiqua" pitchFamily="18" charset="0"/>
                <a:cs typeface="Arial" charset="0"/>
              </a:rPr>
              <a:t> </a:t>
            </a:r>
            <a:r>
              <a:rPr lang="es-ES" sz="2800" dirty="0">
                <a:latin typeface="Book Antiqua" pitchFamily="18" charset="0"/>
                <a:cs typeface="Arial" charset="0"/>
              </a:rPr>
              <a:t>&gt; 1</a:t>
            </a:r>
          </a:p>
          <a:p>
            <a:pPr eaLnBrk="1" hangingPunct="1">
              <a:buFontTx/>
              <a:buNone/>
            </a:pPr>
            <a:endParaRPr lang="es-ES" sz="2800" dirty="0">
              <a:latin typeface="Book Antiqua" pitchFamily="18" charset="0"/>
              <a:cs typeface="Arial" charset="0"/>
            </a:endParaRPr>
          </a:p>
          <a:p>
            <a:pPr>
              <a:buNone/>
            </a:pPr>
            <a:r>
              <a:rPr lang="es-ES" sz="2800" dirty="0">
                <a:latin typeface="Book Antiqua" pitchFamily="18" charset="0"/>
                <a:cs typeface="Arial" charset="0"/>
              </a:rPr>
              <a:t>	Oferta</a:t>
            </a:r>
            <a:r>
              <a:rPr lang="es-ES" sz="2800" dirty="0">
                <a:latin typeface="Book Antiqua" pitchFamily="18" charset="0"/>
              </a:rPr>
              <a:t> INELÁSTICA si </a:t>
            </a:r>
            <a:r>
              <a:rPr lang="el-GR" sz="2800" dirty="0" smtClean="0">
                <a:latin typeface="Book Antiqua" pitchFamily="18" charset="0"/>
                <a:cs typeface="Arial" charset="0"/>
              </a:rPr>
              <a:t>ε</a:t>
            </a:r>
            <a:r>
              <a:rPr lang="es-AR" sz="2800" baseline="-25000" dirty="0">
                <a:latin typeface="Book Antiqua" pitchFamily="18" charset="0"/>
                <a:cs typeface="Arial" charset="0"/>
              </a:rPr>
              <a:t> </a:t>
            </a:r>
            <a:r>
              <a:rPr lang="es-AR" sz="2800" baseline="-25000" dirty="0" err="1" smtClean="0">
                <a:latin typeface="Book Antiqua" pitchFamily="18" charset="0"/>
                <a:cs typeface="Arial" charset="0"/>
              </a:rPr>
              <a:t>Qo</a:t>
            </a:r>
            <a:r>
              <a:rPr lang="el-GR" sz="2800" baseline="-25000" dirty="0" smtClean="0">
                <a:latin typeface="Book Antiqua" pitchFamily="18" charset="0"/>
                <a:cs typeface="Arial" charset="0"/>
              </a:rPr>
              <a:t>p</a:t>
            </a:r>
            <a:r>
              <a:rPr lang="es-ES" sz="2800" dirty="0" smtClean="0">
                <a:latin typeface="Book Antiqua" pitchFamily="18" charset="0"/>
                <a:cs typeface="Arial" charset="0"/>
              </a:rPr>
              <a:t> </a:t>
            </a:r>
            <a:r>
              <a:rPr lang="es-ES" sz="2800" dirty="0">
                <a:latin typeface="Book Antiqua" pitchFamily="18" charset="0"/>
                <a:cs typeface="Arial" charset="0"/>
              </a:rPr>
              <a:t>&lt; 1</a:t>
            </a:r>
          </a:p>
          <a:p>
            <a:pPr eaLnBrk="1" hangingPunct="1">
              <a:buFontTx/>
              <a:buNone/>
            </a:pPr>
            <a:endParaRPr lang="es-ES" sz="2800" dirty="0">
              <a:latin typeface="Book Antiqua" pitchFamily="18" charset="0"/>
              <a:cs typeface="Arial" charset="0"/>
            </a:endParaRPr>
          </a:p>
          <a:p>
            <a:pPr>
              <a:buNone/>
            </a:pPr>
            <a:r>
              <a:rPr lang="es-ES" sz="2800" dirty="0">
                <a:latin typeface="Book Antiqua" pitchFamily="18" charset="0"/>
                <a:cs typeface="Arial" charset="0"/>
              </a:rPr>
              <a:t>	Oferta de ELASTICIDAD UNITARIA si </a:t>
            </a:r>
            <a:r>
              <a:rPr lang="el-GR" sz="2800" dirty="0" smtClean="0">
                <a:latin typeface="Book Antiqua" pitchFamily="18" charset="0"/>
                <a:cs typeface="Arial" charset="0"/>
              </a:rPr>
              <a:t>ε</a:t>
            </a:r>
            <a:r>
              <a:rPr lang="es-AR" sz="2800" baseline="-25000" dirty="0">
                <a:latin typeface="Book Antiqua" pitchFamily="18" charset="0"/>
                <a:cs typeface="Arial" charset="0"/>
              </a:rPr>
              <a:t> </a:t>
            </a:r>
            <a:r>
              <a:rPr lang="es-AR" sz="2800" baseline="-25000" dirty="0" err="1" smtClean="0">
                <a:latin typeface="Book Antiqua" pitchFamily="18" charset="0"/>
                <a:cs typeface="Arial" charset="0"/>
              </a:rPr>
              <a:t>Qo</a:t>
            </a:r>
            <a:r>
              <a:rPr lang="el-GR" sz="2800" baseline="-25000" dirty="0" smtClean="0">
                <a:latin typeface="Book Antiqua" pitchFamily="18" charset="0"/>
                <a:cs typeface="Arial" charset="0"/>
              </a:rPr>
              <a:t>p</a:t>
            </a:r>
            <a:r>
              <a:rPr lang="es-ES" sz="2800" dirty="0" smtClean="0">
                <a:latin typeface="Book Antiqua" pitchFamily="18" charset="0"/>
                <a:cs typeface="Arial" charset="0"/>
              </a:rPr>
              <a:t> </a:t>
            </a:r>
            <a:r>
              <a:rPr lang="es-ES" sz="2800" dirty="0">
                <a:latin typeface="Book Antiqua" pitchFamily="18" charset="0"/>
                <a:cs typeface="Arial" charset="0"/>
              </a:rPr>
              <a:t>= 1</a:t>
            </a:r>
          </a:p>
          <a:p>
            <a:pPr eaLnBrk="1" hangingPunct="1">
              <a:buFontTx/>
              <a:buNone/>
            </a:pPr>
            <a:endParaRPr lang="es-ES_tradnl" sz="2800" dirty="0">
              <a:latin typeface="Book Antiqua" pitchFamily="18" charset="0"/>
              <a:cs typeface="Arial" charset="0"/>
            </a:endParaRPr>
          </a:p>
          <a:p>
            <a:pPr algn="ctr" eaLnBrk="1" hangingPunct="1">
              <a:buFontTx/>
              <a:buNone/>
            </a:pPr>
            <a:r>
              <a:rPr lang="es-ES_tradnl" sz="2800" dirty="0">
                <a:latin typeface="Book Antiqua" pitchFamily="18" charset="0"/>
                <a:cs typeface="Arial" charset="0"/>
              </a:rPr>
              <a:t>Veamos gráficamente</a:t>
            </a:r>
            <a:endParaRPr lang="es-ES" sz="2800" dirty="0">
              <a:latin typeface="Book Antiqua" pitchFamily="18" charset="0"/>
              <a:cs typeface="Arial" charset="0"/>
            </a:endParaRPr>
          </a:p>
        </p:txBody>
      </p:sp>
      <p:sp>
        <p:nvSpPr>
          <p:cNvPr id="84997" name="Line 5"/>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xmlns="" val="40292731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2595538" y="381000"/>
            <a:ext cx="8072462" cy="1143000"/>
          </a:xfrm>
        </p:spPr>
        <p:txBody>
          <a:bodyPr vert="horz" lIns="92075" tIns="46038" rIns="92075" bIns="46038" rtlCol="0" anchor="ctr">
            <a:normAutofit/>
          </a:bodyPr>
          <a:lstStyle/>
          <a:p>
            <a:pPr eaLnBrk="1" hangingPunct="1">
              <a:defRPr/>
            </a:pPr>
            <a:r>
              <a:rPr lang="en-US" sz="3200" dirty="0" err="1">
                <a:latin typeface="Book Antiqua" pitchFamily="18" charset="0"/>
              </a:rPr>
              <a:t>Oferta</a:t>
            </a:r>
            <a:r>
              <a:rPr lang="en-US" sz="3200" dirty="0">
                <a:latin typeface="Book Antiqua" pitchFamily="18" charset="0"/>
              </a:rPr>
              <a:t> </a:t>
            </a:r>
            <a:r>
              <a:rPr lang="en-US" sz="3200" dirty="0" err="1">
                <a:latin typeface="Book Antiqua" pitchFamily="18" charset="0"/>
              </a:rPr>
              <a:t>Elástica</a:t>
            </a:r>
            <a:r>
              <a:rPr lang="en-US" sz="3200" dirty="0">
                <a:latin typeface="Book Antiqua" pitchFamily="18" charset="0"/>
              </a:rPr>
              <a:t/>
            </a:r>
            <a:br>
              <a:rPr lang="en-US" sz="3200" dirty="0">
                <a:latin typeface="Book Antiqua" pitchFamily="18" charset="0"/>
              </a:rPr>
            </a:br>
            <a:r>
              <a:rPr lang="en-US" sz="2400" dirty="0" err="1">
                <a:latin typeface="Book Antiqua" pitchFamily="18" charset="0"/>
              </a:rPr>
              <a:t>Elasticidad</a:t>
            </a:r>
            <a:r>
              <a:rPr lang="en-US" sz="2400" dirty="0">
                <a:latin typeface="Book Antiqua" pitchFamily="18" charset="0"/>
              </a:rPr>
              <a:t> &gt; 1</a:t>
            </a:r>
            <a:endParaRPr lang="en-US" sz="3200" dirty="0">
              <a:effectLst>
                <a:outerShdw blurRad="38100" dist="38100" dir="2700000" algn="tl">
                  <a:srgbClr val="C0C0C0"/>
                </a:outerShdw>
              </a:effectLst>
              <a:latin typeface="Book Antiqua" pitchFamily="18" charset="0"/>
            </a:endParaRPr>
          </a:p>
        </p:txBody>
      </p:sp>
      <p:sp>
        <p:nvSpPr>
          <p:cNvPr id="86019" name="Line 3"/>
          <p:cNvSpPr>
            <a:spLocks noChangeShapeType="1"/>
          </p:cNvSpPr>
          <p:nvPr/>
        </p:nvSpPr>
        <p:spPr bwMode="auto">
          <a:xfrm>
            <a:off x="3981450" y="1928813"/>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6020" name="Line 4"/>
          <p:cNvSpPr>
            <a:spLocks noChangeShapeType="1"/>
          </p:cNvSpPr>
          <p:nvPr/>
        </p:nvSpPr>
        <p:spPr bwMode="auto">
          <a:xfrm>
            <a:off x="3981450" y="5738813"/>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6021" name="Rectangle 5"/>
          <p:cNvSpPr>
            <a:spLocks noChangeArrowheads="1"/>
          </p:cNvSpPr>
          <p:nvPr/>
        </p:nvSpPr>
        <p:spPr bwMode="auto">
          <a:xfrm>
            <a:off x="9240838" y="5397500"/>
            <a:ext cx="1427162" cy="446088"/>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Cantidad</a:t>
            </a:r>
          </a:p>
        </p:txBody>
      </p:sp>
      <p:sp>
        <p:nvSpPr>
          <p:cNvPr id="86022" name="Rectangle 6"/>
          <p:cNvSpPr>
            <a:spLocks noChangeArrowheads="1"/>
          </p:cNvSpPr>
          <p:nvPr/>
        </p:nvSpPr>
        <p:spPr bwMode="auto">
          <a:xfrm>
            <a:off x="3143251" y="1776414"/>
            <a:ext cx="1020763" cy="446087"/>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Precio</a:t>
            </a:r>
          </a:p>
        </p:txBody>
      </p:sp>
      <p:grpSp>
        <p:nvGrpSpPr>
          <p:cNvPr id="2" name="Group 7"/>
          <p:cNvGrpSpPr>
            <a:grpSpLocks/>
          </p:cNvGrpSpPr>
          <p:nvPr/>
        </p:nvGrpSpPr>
        <p:grpSpPr bwMode="auto">
          <a:xfrm>
            <a:off x="3676650" y="3757614"/>
            <a:ext cx="2438400" cy="446087"/>
            <a:chOff x="1008" y="2352"/>
            <a:chExt cx="1536" cy="281"/>
          </a:xfrm>
        </p:grpSpPr>
        <p:sp>
          <p:nvSpPr>
            <p:cNvPr id="86042" name="Rectangle 8"/>
            <p:cNvSpPr>
              <a:spLocks noChangeArrowheads="1"/>
            </p:cNvSpPr>
            <p:nvPr/>
          </p:nvSpPr>
          <p:spPr bwMode="auto">
            <a:xfrm>
              <a:off x="1008" y="2352"/>
              <a:ext cx="209"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4</a:t>
              </a:r>
            </a:p>
          </p:txBody>
        </p:sp>
        <p:sp>
          <p:nvSpPr>
            <p:cNvPr id="86043" name="Line 9"/>
            <p:cNvSpPr>
              <a:spLocks noChangeShapeType="1"/>
            </p:cNvSpPr>
            <p:nvPr/>
          </p:nvSpPr>
          <p:spPr bwMode="auto">
            <a:xfrm>
              <a:off x="1200" y="2496"/>
              <a:ext cx="134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3524250" y="2919414"/>
            <a:ext cx="5181600" cy="446087"/>
            <a:chOff x="912" y="1824"/>
            <a:chExt cx="3264" cy="281"/>
          </a:xfrm>
        </p:grpSpPr>
        <p:sp>
          <p:nvSpPr>
            <p:cNvPr id="86040" name="Rectangle 11"/>
            <p:cNvSpPr>
              <a:spLocks noChangeArrowheads="1"/>
            </p:cNvSpPr>
            <p:nvPr/>
          </p:nvSpPr>
          <p:spPr bwMode="auto">
            <a:xfrm>
              <a:off x="912" y="1824"/>
              <a:ext cx="302"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$5</a:t>
              </a:r>
            </a:p>
          </p:txBody>
        </p:sp>
        <p:sp>
          <p:nvSpPr>
            <p:cNvPr id="86041" name="Line 12"/>
            <p:cNvSpPr>
              <a:spLocks noChangeShapeType="1"/>
            </p:cNvSpPr>
            <p:nvPr/>
          </p:nvSpPr>
          <p:spPr bwMode="auto">
            <a:xfrm>
              <a:off x="1200" y="1968"/>
              <a:ext cx="2976"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952625" y="3000375"/>
            <a:ext cx="1981200" cy="1138238"/>
            <a:chOff x="192" y="1892"/>
            <a:chExt cx="1248" cy="717"/>
          </a:xfrm>
        </p:grpSpPr>
        <p:sp>
          <p:nvSpPr>
            <p:cNvPr id="86038" name="Rectangle 14"/>
            <p:cNvSpPr>
              <a:spLocks noChangeArrowheads="1"/>
            </p:cNvSpPr>
            <p:nvPr/>
          </p:nvSpPr>
          <p:spPr bwMode="auto">
            <a:xfrm>
              <a:off x="192" y="1892"/>
              <a:ext cx="1068"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1. Un 22% de</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incremento</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en el</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precio...</a:t>
              </a:r>
            </a:p>
          </p:txBody>
        </p:sp>
        <p:sp>
          <p:nvSpPr>
            <p:cNvPr id="86039" name="AutoShape 15"/>
            <p:cNvSpPr>
              <a:spLocks noChangeArrowheads="1"/>
            </p:cNvSpPr>
            <p:nvPr/>
          </p:nvSpPr>
          <p:spPr bwMode="auto">
            <a:xfrm>
              <a:off x="1344" y="2016"/>
              <a:ext cx="96" cy="384"/>
            </a:xfrm>
            <a:prstGeom prst="upArrow">
              <a:avLst>
                <a:gd name="adj1" fmla="val 50000"/>
                <a:gd name="adj2" fmla="val 1000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Book Antiqua" pitchFamily="18" charset="0"/>
              </a:endParaRPr>
            </a:p>
          </p:txBody>
        </p:sp>
      </p:grpSp>
      <p:grpSp>
        <p:nvGrpSpPr>
          <p:cNvPr id="5" name="Group 16"/>
          <p:cNvGrpSpPr>
            <a:grpSpLocks/>
          </p:cNvGrpSpPr>
          <p:nvPr/>
        </p:nvGrpSpPr>
        <p:grpSpPr bwMode="auto">
          <a:xfrm>
            <a:off x="8477251" y="3148014"/>
            <a:ext cx="627063" cy="3036887"/>
            <a:chOff x="4032" y="1968"/>
            <a:chExt cx="395" cy="1913"/>
          </a:xfrm>
        </p:grpSpPr>
        <p:sp>
          <p:nvSpPr>
            <p:cNvPr id="86036" name="Rectangle 17"/>
            <p:cNvSpPr>
              <a:spLocks noChangeArrowheads="1"/>
            </p:cNvSpPr>
            <p:nvPr/>
          </p:nvSpPr>
          <p:spPr bwMode="auto">
            <a:xfrm>
              <a:off x="4032"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200</a:t>
              </a:r>
            </a:p>
          </p:txBody>
        </p:sp>
        <p:sp>
          <p:nvSpPr>
            <p:cNvPr id="86037" name="Line 18"/>
            <p:cNvSpPr>
              <a:spLocks noChangeShapeType="1"/>
            </p:cNvSpPr>
            <p:nvPr/>
          </p:nvSpPr>
          <p:spPr bwMode="auto">
            <a:xfrm>
              <a:off x="4176" y="1968"/>
              <a:ext cx="0" cy="163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5810251" y="3986214"/>
            <a:ext cx="627063" cy="2198687"/>
            <a:chOff x="2352" y="2496"/>
            <a:chExt cx="395" cy="1385"/>
          </a:xfrm>
        </p:grpSpPr>
        <p:sp>
          <p:nvSpPr>
            <p:cNvPr id="86034" name="Line 20"/>
            <p:cNvSpPr>
              <a:spLocks noChangeShapeType="1"/>
            </p:cNvSpPr>
            <p:nvPr/>
          </p:nvSpPr>
          <p:spPr bwMode="auto">
            <a:xfrm>
              <a:off x="2544" y="2496"/>
              <a:ext cx="0" cy="1104"/>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6035" name="Rectangle 21"/>
            <p:cNvSpPr>
              <a:spLocks noChangeArrowheads="1"/>
            </p:cNvSpPr>
            <p:nvPr/>
          </p:nvSpPr>
          <p:spPr bwMode="auto">
            <a:xfrm>
              <a:off x="2352"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100</a:t>
              </a:r>
            </a:p>
          </p:txBody>
        </p:sp>
      </p:grpSp>
      <p:grpSp>
        <p:nvGrpSpPr>
          <p:cNvPr id="7" name="Group 22"/>
          <p:cNvGrpSpPr>
            <a:grpSpLocks/>
          </p:cNvGrpSpPr>
          <p:nvPr/>
        </p:nvGrpSpPr>
        <p:grpSpPr bwMode="auto">
          <a:xfrm>
            <a:off x="4438650" y="2386013"/>
            <a:ext cx="5549900" cy="2209800"/>
            <a:chOff x="1488" y="1488"/>
            <a:chExt cx="3496" cy="1392"/>
          </a:xfrm>
        </p:grpSpPr>
        <p:sp>
          <p:nvSpPr>
            <p:cNvPr id="86032" name="Rectangle 23"/>
            <p:cNvSpPr>
              <a:spLocks noChangeArrowheads="1"/>
            </p:cNvSpPr>
            <p:nvPr/>
          </p:nvSpPr>
          <p:spPr bwMode="auto">
            <a:xfrm>
              <a:off x="4320" y="1488"/>
              <a:ext cx="664"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Oferta</a:t>
              </a:r>
            </a:p>
          </p:txBody>
        </p:sp>
        <p:sp>
          <p:nvSpPr>
            <p:cNvPr id="86033" name="Line 24"/>
            <p:cNvSpPr>
              <a:spLocks noChangeShapeType="1"/>
            </p:cNvSpPr>
            <p:nvPr/>
          </p:nvSpPr>
          <p:spPr bwMode="auto">
            <a:xfrm flipV="1">
              <a:off x="1488" y="1824"/>
              <a:ext cx="3120" cy="1056"/>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8" name="Group 25"/>
          <p:cNvGrpSpPr>
            <a:grpSpLocks/>
          </p:cNvGrpSpPr>
          <p:nvPr/>
        </p:nvGrpSpPr>
        <p:grpSpPr bwMode="auto">
          <a:xfrm>
            <a:off x="3648075" y="5445125"/>
            <a:ext cx="6802438" cy="1047750"/>
            <a:chOff x="1344" y="3408"/>
            <a:chExt cx="4285" cy="660"/>
          </a:xfrm>
        </p:grpSpPr>
        <p:sp>
          <p:nvSpPr>
            <p:cNvPr id="86030" name="Rectangle 26"/>
            <p:cNvSpPr>
              <a:spLocks noChangeArrowheads="1"/>
            </p:cNvSpPr>
            <p:nvPr/>
          </p:nvSpPr>
          <p:spPr bwMode="auto">
            <a:xfrm>
              <a:off x="1344" y="3816"/>
              <a:ext cx="4285" cy="25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000" b="1">
                  <a:solidFill>
                    <a:srgbClr val="000000"/>
                  </a:solidFill>
                  <a:latin typeface="Book Antiqua" pitchFamily="18" charset="0"/>
                </a:rPr>
                <a:t>2. ...genera un 67% de incremento en la cantidad ofrecida</a:t>
              </a:r>
            </a:p>
          </p:txBody>
        </p:sp>
        <p:sp>
          <p:nvSpPr>
            <p:cNvPr id="86031" name="AutoShape 27"/>
            <p:cNvSpPr>
              <a:spLocks noChangeArrowheads="1"/>
            </p:cNvSpPr>
            <p:nvPr/>
          </p:nvSpPr>
          <p:spPr bwMode="auto">
            <a:xfrm>
              <a:off x="2640" y="3408"/>
              <a:ext cx="1488" cy="144"/>
            </a:xfrm>
            <a:prstGeom prst="rightArrow">
              <a:avLst>
                <a:gd name="adj1" fmla="val 50000"/>
                <a:gd name="adj2" fmla="val 258333"/>
              </a:avLst>
            </a:prstGeom>
            <a:solidFill>
              <a:srgbClr val="FC0128"/>
            </a:solidFill>
            <a:ln w="12700">
              <a:solidFill>
                <a:srgbClr val="FC0128"/>
              </a:solidFill>
              <a:miter lim="800000"/>
              <a:headEnd type="none" w="sm" len="sm"/>
              <a:tailEnd type="none" w="sm" len="sm"/>
            </a:ln>
          </p:spPr>
          <p:txBody>
            <a:bodyPr wrap="none" anchor="ctr"/>
            <a:lstStyle/>
            <a:p>
              <a:pPr algn="ctr" defTabSz="914400" eaLnBrk="0" fontAlgn="base" hangingPunct="0">
                <a:spcBef>
                  <a:spcPct val="0"/>
                </a:spcBef>
                <a:spcAft>
                  <a:spcPct val="0"/>
                </a:spcAft>
              </a:pPr>
              <a:endParaRPr lang="es-ES" sz="2400">
                <a:solidFill>
                  <a:srgbClr val="FC0128"/>
                </a:solidFill>
                <a:latin typeface="Book Antiqua" pitchFamily="18" charset="0"/>
              </a:endParaRPr>
            </a:p>
          </p:txBody>
        </p:sp>
      </p:grpSp>
    </p:spTree>
    <p:extLst>
      <p:ext uri="{BB962C8B-B14F-4D97-AF65-F5344CB8AC3E}">
        <p14:creationId xmlns:p14="http://schemas.microsoft.com/office/powerpoint/2010/main" xmlns="" val="2906486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2666976" y="357166"/>
            <a:ext cx="8001024" cy="1143000"/>
          </a:xfrm>
        </p:spPr>
        <p:txBody>
          <a:bodyPr vert="horz" lIns="92075" tIns="46038" rIns="92075" bIns="46038" rtlCol="0" anchor="ctr">
            <a:normAutofit/>
          </a:bodyPr>
          <a:lstStyle/>
          <a:p>
            <a:pPr eaLnBrk="1" hangingPunct="1">
              <a:defRPr/>
            </a:pPr>
            <a:r>
              <a:rPr lang="en-US" sz="3200" dirty="0" err="1">
                <a:latin typeface="Book Antiqua" pitchFamily="18" charset="0"/>
              </a:rPr>
              <a:t>Oferta</a:t>
            </a:r>
            <a:r>
              <a:rPr lang="en-US" sz="3200" dirty="0">
                <a:latin typeface="Book Antiqua" pitchFamily="18" charset="0"/>
              </a:rPr>
              <a:t> </a:t>
            </a:r>
            <a:r>
              <a:rPr lang="en-US" sz="3200" dirty="0" err="1">
                <a:latin typeface="Book Antiqua" pitchFamily="18" charset="0"/>
              </a:rPr>
              <a:t>Inelástica</a:t>
            </a:r>
            <a:r>
              <a:rPr lang="en-US" sz="3200" dirty="0">
                <a:latin typeface="Book Antiqua" pitchFamily="18" charset="0"/>
              </a:rPr>
              <a:t/>
            </a:r>
            <a:br>
              <a:rPr lang="en-US" sz="3200" dirty="0">
                <a:latin typeface="Book Antiqua" pitchFamily="18" charset="0"/>
              </a:rPr>
            </a:br>
            <a:r>
              <a:rPr lang="en-US" sz="2400" dirty="0" err="1">
                <a:latin typeface="Book Antiqua" pitchFamily="18" charset="0"/>
              </a:rPr>
              <a:t>Elasticidad</a:t>
            </a:r>
            <a:r>
              <a:rPr lang="en-US" sz="2400" dirty="0">
                <a:latin typeface="Book Antiqua" pitchFamily="18" charset="0"/>
              </a:rPr>
              <a:t> &lt; 1</a:t>
            </a:r>
            <a:endParaRPr lang="en-US" sz="3200" dirty="0">
              <a:effectLst>
                <a:outerShdw blurRad="38100" dist="38100" dir="2700000" algn="tl">
                  <a:srgbClr val="C0C0C0"/>
                </a:outerShdw>
              </a:effectLst>
              <a:latin typeface="Book Antiqua" pitchFamily="18" charset="0"/>
            </a:endParaRPr>
          </a:p>
        </p:txBody>
      </p:sp>
      <p:sp>
        <p:nvSpPr>
          <p:cNvPr id="87043" name="Line 3"/>
          <p:cNvSpPr>
            <a:spLocks noChangeShapeType="1"/>
          </p:cNvSpPr>
          <p:nvPr/>
        </p:nvSpPr>
        <p:spPr bwMode="auto">
          <a:xfrm>
            <a:off x="3857625" y="1909763"/>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7044" name="Line 4"/>
          <p:cNvSpPr>
            <a:spLocks noChangeShapeType="1"/>
          </p:cNvSpPr>
          <p:nvPr/>
        </p:nvSpPr>
        <p:spPr bwMode="auto">
          <a:xfrm>
            <a:off x="3857625" y="5719763"/>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7045" name="Rectangle 5"/>
          <p:cNvSpPr>
            <a:spLocks noChangeArrowheads="1"/>
          </p:cNvSpPr>
          <p:nvPr/>
        </p:nvSpPr>
        <p:spPr bwMode="auto">
          <a:xfrm>
            <a:off x="8348663" y="5638800"/>
            <a:ext cx="1427162" cy="446088"/>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Cantidad</a:t>
            </a:r>
          </a:p>
        </p:txBody>
      </p:sp>
      <p:sp>
        <p:nvSpPr>
          <p:cNvPr id="87046" name="Rectangle 6"/>
          <p:cNvSpPr>
            <a:spLocks noChangeArrowheads="1"/>
          </p:cNvSpPr>
          <p:nvPr/>
        </p:nvSpPr>
        <p:spPr bwMode="auto">
          <a:xfrm>
            <a:off x="3019426" y="1757364"/>
            <a:ext cx="1019175" cy="446087"/>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Precio</a:t>
            </a:r>
          </a:p>
        </p:txBody>
      </p:sp>
      <p:grpSp>
        <p:nvGrpSpPr>
          <p:cNvPr id="2" name="Group 7"/>
          <p:cNvGrpSpPr>
            <a:grpSpLocks/>
          </p:cNvGrpSpPr>
          <p:nvPr/>
        </p:nvGrpSpPr>
        <p:grpSpPr bwMode="auto">
          <a:xfrm>
            <a:off x="3552825" y="3586164"/>
            <a:ext cx="2185988" cy="446087"/>
            <a:chOff x="1008" y="2256"/>
            <a:chExt cx="1632" cy="281"/>
          </a:xfrm>
        </p:grpSpPr>
        <p:sp>
          <p:nvSpPr>
            <p:cNvPr id="87066" name="Rectangle 8"/>
            <p:cNvSpPr>
              <a:spLocks noChangeArrowheads="1"/>
            </p:cNvSpPr>
            <p:nvPr/>
          </p:nvSpPr>
          <p:spPr bwMode="auto">
            <a:xfrm>
              <a:off x="1008" y="2256"/>
              <a:ext cx="248"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4</a:t>
              </a:r>
            </a:p>
          </p:txBody>
        </p:sp>
        <p:sp>
          <p:nvSpPr>
            <p:cNvPr id="87067" name="Line 9"/>
            <p:cNvSpPr>
              <a:spLocks noChangeShapeType="1"/>
            </p:cNvSpPr>
            <p:nvPr/>
          </p:nvSpPr>
          <p:spPr bwMode="auto">
            <a:xfrm>
              <a:off x="1200" y="2400"/>
              <a:ext cx="1440"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3400426" y="2900364"/>
            <a:ext cx="2981325" cy="446087"/>
            <a:chOff x="912" y="1824"/>
            <a:chExt cx="2112" cy="281"/>
          </a:xfrm>
        </p:grpSpPr>
        <p:sp>
          <p:nvSpPr>
            <p:cNvPr id="87064" name="Rectangle 11"/>
            <p:cNvSpPr>
              <a:spLocks noChangeArrowheads="1"/>
            </p:cNvSpPr>
            <p:nvPr/>
          </p:nvSpPr>
          <p:spPr bwMode="auto">
            <a:xfrm>
              <a:off x="912" y="1824"/>
              <a:ext cx="340"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$5</a:t>
              </a:r>
            </a:p>
          </p:txBody>
        </p:sp>
        <p:sp>
          <p:nvSpPr>
            <p:cNvPr id="87065" name="Line 12"/>
            <p:cNvSpPr>
              <a:spLocks noChangeShapeType="1"/>
            </p:cNvSpPr>
            <p:nvPr/>
          </p:nvSpPr>
          <p:spPr bwMode="auto">
            <a:xfrm>
              <a:off x="1200" y="1968"/>
              <a:ext cx="182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738313" y="2857501"/>
            <a:ext cx="2195512" cy="1177925"/>
            <a:chOff x="57" y="1827"/>
            <a:chExt cx="1383" cy="742"/>
          </a:xfrm>
        </p:grpSpPr>
        <p:sp>
          <p:nvSpPr>
            <p:cNvPr id="87062" name="Rectangle 14"/>
            <p:cNvSpPr>
              <a:spLocks noChangeArrowheads="1"/>
            </p:cNvSpPr>
            <p:nvPr/>
          </p:nvSpPr>
          <p:spPr bwMode="auto">
            <a:xfrm>
              <a:off x="57" y="1827"/>
              <a:ext cx="1074" cy="742"/>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1.</a:t>
              </a:r>
              <a:r>
                <a:rPr lang="en-US" sz="2300" b="1">
                  <a:solidFill>
                    <a:srgbClr val="000000"/>
                  </a:solidFill>
                  <a:latin typeface="Book Antiqua" pitchFamily="18" charset="0"/>
                </a:rPr>
                <a:t> </a:t>
              </a:r>
              <a:r>
                <a:rPr lang="en-US" sz="2000" b="1">
                  <a:solidFill>
                    <a:srgbClr val="000000"/>
                  </a:solidFill>
                  <a:latin typeface="Book Antiqua" pitchFamily="18" charset="0"/>
                </a:rPr>
                <a:t>Un 22% de</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incremento</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en el </a:t>
              </a:r>
              <a:br>
                <a:rPr lang="en-US" sz="2000" b="1">
                  <a:solidFill>
                    <a:srgbClr val="000000"/>
                  </a:solidFill>
                  <a:latin typeface="Book Antiqua" pitchFamily="18" charset="0"/>
                </a:rPr>
              </a:br>
              <a:r>
                <a:rPr lang="en-US" sz="2000" b="1">
                  <a:solidFill>
                    <a:srgbClr val="000000"/>
                  </a:solidFill>
                  <a:latin typeface="Book Antiqua" pitchFamily="18" charset="0"/>
                </a:rPr>
                <a:t>precio...</a:t>
              </a:r>
            </a:p>
          </p:txBody>
        </p:sp>
        <p:sp>
          <p:nvSpPr>
            <p:cNvPr id="87063" name="AutoShape 15"/>
            <p:cNvSpPr>
              <a:spLocks noChangeArrowheads="1"/>
            </p:cNvSpPr>
            <p:nvPr/>
          </p:nvSpPr>
          <p:spPr bwMode="auto">
            <a:xfrm>
              <a:off x="1344" y="2016"/>
              <a:ext cx="96" cy="336"/>
            </a:xfrm>
            <a:prstGeom prst="upArrow">
              <a:avLst>
                <a:gd name="adj1" fmla="val 50000"/>
                <a:gd name="adj2" fmla="val 875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Book Antiqua" pitchFamily="18" charset="0"/>
              </a:endParaRPr>
            </a:p>
          </p:txBody>
        </p:sp>
      </p:grpSp>
      <p:grpSp>
        <p:nvGrpSpPr>
          <p:cNvPr id="5" name="Group 16"/>
          <p:cNvGrpSpPr>
            <a:grpSpLocks/>
          </p:cNvGrpSpPr>
          <p:nvPr/>
        </p:nvGrpSpPr>
        <p:grpSpPr bwMode="auto">
          <a:xfrm>
            <a:off x="6096001" y="3124200"/>
            <a:ext cx="627063" cy="3036888"/>
            <a:chOff x="2880" y="1968"/>
            <a:chExt cx="395" cy="1913"/>
          </a:xfrm>
        </p:grpSpPr>
        <p:sp>
          <p:nvSpPr>
            <p:cNvPr id="87060" name="Rectangle 17"/>
            <p:cNvSpPr>
              <a:spLocks noChangeArrowheads="1"/>
            </p:cNvSpPr>
            <p:nvPr/>
          </p:nvSpPr>
          <p:spPr bwMode="auto">
            <a:xfrm>
              <a:off x="2880"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110</a:t>
              </a:r>
            </a:p>
          </p:txBody>
        </p:sp>
        <p:sp>
          <p:nvSpPr>
            <p:cNvPr id="87061" name="Line 18"/>
            <p:cNvSpPr>
              <a:spLocks noChangeShapeType="1"/>
            </p:cNvSpPr>
            <p:nvPr/>
          </p:nvSpPr>
          <p:spPr bwMode="auto">
            <a:xfrm>
              <a:off x="3024" y="1968"/>
              <a:ext cx="0" cy="163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5486401" y="3810000"/>
            <a:ext cx="627063" cy="2351088"/>
            <a:chOff x="2496" y="2400"/>
            <a:chExt cx="395" cy="1481"/>
          </a:xfrm>
        </p:grpSpPr>
        <p:sp>
          <p:nvSpPr>
            <p:cNvPr id="87058" name="Line 20"/>
            <p:cNvSpPr>
              <a:spLocks noChangeShapeType="1"/>
            </p:cNvSpPr>
            <p:nvPr/>
          </p:nvSpPr>
          <p:spPr bwMode="auto">
            <a:xfrm>
              <a:off x="2640" y="2400"/>
              <a:ext cx="0" cy="120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7059" name="Rectangle 21"/>
            <p:cNvSpPr>
              <a:spLocks noChangeArrowheads="1"/>
            </p:cNvSpPr>
            <p:nvPr/>
          </p:nvSpPr>
          <p:spPr bwMode="auto">
            <a:xfrm>
              <a:off x="2496"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100</a:t>
              </a:r>
            </a:p>
          </p:txBody>
        </p:sp>
      </p:grpSp>
      <p:grpSp>
        <p:nvGrpSpPr>
          <p:cNvPr id="7" name="Group 22"/>
          <p:cNvGrpSpPr>
            <a:grpSpLocks/>
          </p:cNvGrpSpPr>
          <p:nvPr/>
        </p:nvGrpSpPr>
        <p:grpSpPr bwMode="auto">
          <a:xfrm>
            <a:off x="4738689" y="2071688"/>
            <a:ext cx="3830637" cy="2971800"/>
            <a:chOff x="1755" y="1302"/>
            <a:chExt cx="2413" cy="1872"/>
          </a:xfrm>
        </p:grpSpPr>
        <p:sp>
          <p:nvSpPr>
            <p:cNvPr id="87056" name="Rectangle 23"/>
            <p:cNvSpPr>
              <a:spLocks noChangeArrowheads="1"/>
            </p:cNvSpPr>
            <p:nvPr/>
          </p:nvSpPr>
          <p:spPr bwMode="auto">
            <a:xfrm>
              <a:off x="3504" y="1392"/>
              <a:ext cx="664"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Oferta</a:t>
              </a:r>
            </a:p>
          </p:txBody>
        </p:sp>
        <p:sp>
          <p:nvSpPr>
            <p:cNvPr id="87057" name="Line 24"/>
            <p:cNvSpPr>
              <a:spLocks noChangeShapeType="1"/>
            </p:cNvSpPr>
            <p:nvPr/>
          </p:nvSpPr>
          <p:spPr bwMode="auto">
            <a:xfrm flipV="1">
              <a:off x="1755" y="1302"/>
              <a:ext cx="1584" cy="1872"/>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8" name="Group 25"/>
          <p:cNvGrpSpPr>
            <a:grpSpLocks/>
          </p:cNvGrpSpPr>
          <p:nvPr/>
        </p:nvGrpSpPr>
        <p:grpSpPr bwMode="auto">
          <a:xfrm>
            <a:off x="3648075" y="5589588"/>
            <a:ext cx="6802438" cy="1047750"/>
            <a:chOff x="1344" y="3408"/>
            <a:chExt cx="4285" cy="660"/>
          </a:xfrm>
        </p:grpSpPr>
        <p:sp>
          <p:nvSpPr>
            <p:cNvPr id="87054" name="Rectangle 26"/>
            <p:cNvSpPr>
              <a:spLocks noChangeArrowheads="1"/>
            </p:cNvSpPr>
            <p:nvPr/>
          </p:nvSpPr>
          <p:spPr bwMode="auto">
            <a:xfrm>
              <a:off x="1344" y="3816"/>
              <a:ext cx="4285" cy="25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000" b="1">
                  <a:solidFill>
                    <a:srgbClr val="000000"/>
                  </a:solidFill>
                  <a:latin typeface="Book Antiqua" pitchFamily="18" charset="0"/>
                </a:rPr>
                <a:t>2. ...genera un incremento de 10% en la cantidad ofrecida</a:t>
              </a:r>
            </a:p>
          </p:txBody>
        </p:sp>
        <p:sp>
          <p:nvSpPr>
            <p:cNvPr id="87055" name="AutoShape 27"/>
            <p:cNvSpPr>
              <a:spLocks noChangeArrowheads="1"/>
            </p:cNvSpPr>
            <p:nvPr/>
          </p:nvSpPr>
          <p:spPr bwMode="auto">
            <a:xfrm>
              <a:off x="2688" y="3408"/>
              <a:ext cx="288" cy="144"/>
            </a:xfrm>
            <a:prstGeom prst="rightArrow">
              <a:avLst>
                <a:gd name="adj1" fmla="val 50000"/>
                <a:gd name="adj2" fmla="val 500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Book Antiqua" pitchFamily="18" charset="0"/>
              </a:endParaRPr>
            </a:p>
          </p:txBody>
        </p:sp>
      </p:grpSp>
    </p:spTree>
    <p:extLst>
      <p:ext uri="{BB962C8B-B14F-4D97-AF65-F5344CB8AC3E}">
        <p14:creationId xmlns:p14="http://schemas.microsoft.com/office/powerpoint/2010/main" xmlns="" val="65494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2595538" y="381000"/>
            <a:ext cx="8072462" cy="1143000"/>
          </a:xfrm>
        </p:spPr>
        <p:txBody>
          <a:bodyPr vert="horz" lIns="92075" tIns="46038" rIns="92075" bIns="46038" rtlCol="0" anchor="ctr">
            <a:normAutofit/>
          </a:bodyPr>
          <a:lstStyle/>
          <a:p>
            <a:pPr eaLnBrk="1" hangingPunct="1">
              <a:defRPr/>
            </a:pPr>
            <a:r>
              <a:rPr lang="en-US" sz="3200" dirty="0" err="1">
                <a:latin typeface="Book Antiqua" pitchFamily="18" charset="0"/>
              </a:rPr>
              <a:t>Oferta</a:t>
            </a:r>
            <a:r>
              <a:rPr lang="en-US" sz="3200" dirty="0">
                <a:latin typeface="Book Antiqua" pitchFamily="18" charset="0"/>
              </a:rPr>
              <a:t> con </a:t>
            </a:r>
            <a:r>
              <a:rPr lang="en-US" sz="3200" dirty="0" err="1">
                <a:latin typeface="Book Antiqua" pitchFamily="18" charset="0"/>
              </a:rPr>
              <a:t>Elasticidad</a:t>
            </a:r>
            <a:r>
              <a:rPr lang="en-US" sz="3200" dirty="0">
                <a:latin typeface="Book Antiqua" pitchFamily="18" charset="0"/>
              </a:rPr>
              <a:t> </a:t>
            </a:r>
            <a:r>
              <a:rPr lang="en-US" sz="3200" dirty="0" err="1">
                <a:latin typeface="Book Antiqua" pitchFamily="18" charset="0"/>
              </a:rPr>
              <a:t>Unitaria</a:t>
            </a:r>
            <a:r>
              <a:rPr lang="en-US" sz="3200" dirty="0">
                <a:latin typeface="Book Antiqua" pitchFamily="18" charset="0"/>
              </a:rPr>
              <a:t/>
            </a:r>
            <a:br>
              <a:rPr lang="en-US" sz="3200" dirty="0">
                <a:latin typeface="Book Antiqua" pitchFamily="18" charset="0"/>
              </a:rPr>
            </a:br>
            <a:r>
              <a:rPr lang="en-US" sz="2400" dirty="0" err="1">
                <a:latin typeface="Book Antiqua" pitchFamily="18" charset="0"/>
              </a:rPr>
              <a:t>Elasticidad</a:t>
            </a:r>
            <a:r>
              <a:rPr lang="en-US" sz="2400" dirty="0">
                <a:latin typeface="Book Antiqua" pitchFamily="18" charset="0"/>
              </a:rPr>
              <a:t> = 1</a:t>
            </a:r>
            <a:endParaRPr lang="en-US" sz="3200" dirty="0">
              <a:effectLst>
                <a:outerShdw blurRad="38100" dist="38100" dir="2700000" algn="tl">
                  <a:srgbClr val="C0C0C0"/>
                </a:outerShdw>
              </a:effectLst>
              <a:latin typeface="Book Antiqua" pitchFamily="18" charset="0"/>
            </a:endParaRPr>
          </a:p>
        </p:txBody>
      </p:sp>
      <p:sp>
        <p:nvSpPr>
          <p:cNvPr id="88067" name="Line 3"/>
          <p:cNvSpPr>
            <a:spLocks noChangeShapeType="1"/>
          </p:cNvSpPr>
          <p:nvPr/>
        </p:nvSpPr>
        <p:spPr bwMode="auto">
          <a:xfrm>
            <a:off x="3943350" y="1843088"/>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8068" name="Line 4"/>
          <p:cNvSpPr>
            <a:spLocks noChangeShapeType="1"/>
          </p:cNvSpPr>
          <p:nvPr/>
        </p:nvSpPr>
        <p:spPr bwMode="auto">
          <a:xfrm>
            <a:off x="3943350" y="5653088"/>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8069" name="Rectangle 5"/>
          <p:cNvSpPr>
            <a:spLocks noChangeArrowheads="1"/>
          </p:cNvSpPr>
          <p:nvPr/>
        </p:nvSpPr>
        <p:spPr bwMode="auto">
          <a:xfrm>
            <a:off x="8896351" y="5576889"/>
            <a:ext cx="1427163" cy="446087"/>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Cantidad</a:t>
            </a:r>
          </a:p>
        </p:txBody>
      </p:sp>
      <p:sp>
        <p:nvSpPr>
          <p:cNvPr id="88070" name="Rectangle 6"/>
          <p:cNvSpPr>
            <a:spLocks noChangeArrowheads="1"/>
          </p:cNvSpPr>
          <p:nvPr/>
        </p:nvSpPr>
        <p:spPr bwMode="auto">
          <a:xfrm>
            <a:off x="3105151" y="1690689"/>
            <a:ext cx="1019175" cy="446087"/>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Precio</a:t>
            </a:r>
          </a:p>
        </p:txBody>
      </p:sp>
      <p:grpSp>
        <p:nvGrpSpPr>
          <p:cNvPr id="2" name="Group 7"/>
          <p:cNvGrpSpPr>
            <a:grpSpLocks/>
          </p:cNvGrpSpPr>
          <p:nvPr/>
        </p:nvGrpSpPr>
        <p:grpSpPr bwMode="auto">
          <a:xfrm>
            <a:off x="3638550" y="3595689"/>
            <a:ext cx="2528888" cy="446087"/>
            <a:chOff x="1008" y="2304"/>
            <a:chExt cx="1776" cy="281"/>
          </a:xfrm>
        </p:grpSpPr>
        <p:sp>
          <p:nvSpPr>
            <p:cNvPr id="88090" name="Rectangle 8"/>
            <p:cNvSpPr>
              <a:spLocks noChangeArrowheads="1"/>
            </p:cNvSpPr>
            <p:nvPr/>
          </p:nvSpPr>
          <p:spPr bwMode="auto">
            <a:xfrm>
              <a:off x="1008" y="2304"/>
              <a:ext cx="233"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4</a:t>
              </a:r>
            </a:p>
          </p:txBody>
        </p:sp>
        <p:sp>
          <p:nvSpPr>
            <p:cNvPr id="88091" name="Line 9"/>
            <p:cNvSpPr>
              <a:spLocks noChangeShapeType="1"/>
            </p:cNvSpPr>
            <p:nvPr/>
          </p:nvSpPr>
          <p:spPr bwMode="auto">
            <a:xfrm>
              <a:off x="1200" y="2448"/>
              <a:ext cx="158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3486150" y="2833689"/>
            <a:ext cx="3824288" cy="446087"/>
            <a:chOff x="912" y="1824"/>
            <a:chExt cx="2592" cy="281"/>
          </a:xfrm>
        </p:grpSpPr>
        <p:sp>
          <p:nvSpPr>
            <p:cNvPr id="88088" name="Rectangle 11"/>
            <p:cNvSpPr>
              <a:spLocks noChangeArrowheads="1"/>
            </p:cNvSpPr>
            <p:nvPr/>
          </p:nvSpPr>
          <p:spPr bwMode="auto">
            <a:xfrm>
              <a:off x="912" y="1824"/>
              <a:ext cx="32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$5</a:t>
              </a:r>
            </a:p>
          </p:txBody>
        </p:sp>
        <p:sp>
          <p:nvSpPr>
            <p:cNvPr id="88089" name="Line 12"/>
            <p:cNvSpPr>
              <a:spLocks noChangeShapeType="1"/>
            </p:cNvSpPr>
            <p:nvPr/>
          </p:nvSpPr>
          <p:spPr bwMode="auto">
            <a:xfrm>
              <a:off x="1200" y="1968"/>
              <a:ext cx="230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881188" y="2857500"/>
            <a:ext cx="2214562" cy="1138238"/>
            <a:chOff x="93" y="1869"/>
            <a:chExt cx="1395" cy="717"/>
          </a:xfrm>
        </p:grpSpPr>
        <p:sp>
          <p:nvSpPr>
            <p:cNvPr id="88086" name="Rectangle 14"/>
            <p:cNvSpPr>
              <a:spLocks noChangeArrowheads="1"/>
            </p:cNvSpPr>
            <p:nvPr/>
          </p:nvSpPr>
          <p:spPr bwMode="auto">
            <a:xfrm>
              <a:off x="93" y="1869"/>
              <a:ext cx="1068"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1. Un 22% de</a:t>
              </a:r>
            </a:p>
            <a:p>
              <a:pPr defTabSz="914400" eaLnBrk="0" fontAlgn="base" hangingPunct="0">
                <a:lnSpc>
                  <a:spcPct val="85000"/>
                </a:lnSpc>
                <a:spcBef>
                  <a:spcPct val="0"/>
                </a:spcBef>
                <a:spcAft>
                  <a:spcPct val="0"/>
                </a:spcAft>
              </a:pPr>
              <a:r>
                <a:rPr lang="en-US" b="1">
                  <a:solidFill>
                    <a:srgbClr val="000000"/>
                  </a:solidFill>
                  <a:latin typeface="Book Antiqua" pitchFamily="18" charset="0"/>
                </a:rPr>
                <a:t>incremento</a:t>
              </a:r>
              <a:endParaRPr lang="en-US" sz="2000" b="1">
                <a:solidFill>
                  <a:srgbClr val="000000"/>
                </a:solidFill>
                <a:latin typeface="Book Antiqua" pitchFamily="18" charset="0"/>
              </a:endParaRP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en el </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precio....</a:t>
              </a:r>
            </a:p>
          </p:txBody>
        </p:sp>
        <p:sp>
          <p:nvSpPr>
            <p:cNvPr id="88087" name="AutoShape 15"/>
            <p:cNvSpPr>
              <a:spLocks noChangeArrowheads="1"/>
            </p:cNvSpPr>
            <p:nvPr/>
          </p:nvSpPr>
          <p:spPr bwMode="auto">
            <a:xfrm>
              <a:off x="1344" y="2016"/>
              <a:ext cx="144" cy="336"/>
            </a:xfrm>
            <a:prstGeom prst="upArrow">
              <a:avLst>
                <a:gd name="adj1" fmla="val 50000"/>
                <a:gd name="adj2" fmla="val 58333"/>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Book Antiqua" pitchFamily="18" charset="0"/>
              </a:endParaRPr>
            </a:p>
          </p:txBody>
        </p:sp>
      </p:grpSp>
      <p:grpSp>
        <p:nvGrpSpPr>
          <p:cNvPr id="5" name="Group 16"/>
          <p:cNvGrpSpPr>
            <a:grpSpLocks/>
          </p:cNvGrpSpPr>
          <p:nvPr/>
        </p:nvGrpSpPr>
        <p:grpSpPr bwMode="auto">
          <a:xfrm>
            <a:off x="6953251" y="3071814"/>
            <a:ext cx="627063" cy="2960687"/>
            <a:chOff x="3264" y="2016"/>
            <a:chExt cx="395" cy="1865"/>
          </a:xfrm>
        </p:grpSpPr>
        <p:sp>
          <p:nvSpPr>
            <p:cNvPr id="88084" name="Rectangle 17"/>
            <p:cNvSpPr>
              <a:spLocks noChangeArrowheads="1"/>
            </p:cNvSpPr>
            <p:nvPr/>
          </p:nvSpPr>
          <p:spPr bwMode="auto">
            <a:xfrm>
              <a:off x="3264"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125</a:t>
              </a:r>
            </a:p>
          </p:txBody>
        </p:sp>
        <p:sp>
          <p:nvSpPr>
            <p:cNvPr id="88085" name="Line 18"/>
            <p:cNvSpPr>
              <a:spLocks noChangeShapeType="1"/>
            </p:cNvSpPr>
            <p:nvPr/>
          </p:nvSpPr>
          <p:spPr bwMode="auto">
            <a:xfrm>
              <a:off x="3456" y="2016"/>
              <a:ext cx="0" cy="1584"/>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5810251" y="3857625"/>
            <a:ext cx="627063" cy="2274888"/>
            <a:chOff x="2592" y="2448"/>
            <a:chExt cx="395" cy="1433"/>
          </a:xfrm>
        </p:grpSpPr>
        <p:sp>
          <p:nvSpPr>
            <p:cNvPr id="88082" name="Line 20"/>
            <p:cNvSpPr>
              <a:spLocks noChangeShapeType="1"/>
            </p:cNvSpPr>
            <p:nvPr/>
          </p:nvSpPr>
          <p:spPr bwMode="auto">
            <a:xfrm>
              <a:off x="2784" y="2448"/>
              <a:ext cx="0" cy="1104"/>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8083" name="Rectangle 21"/>
            <p:cNvSpPr>
              <a:spLocks noChangeArrowheads="1"/>
            </p:cNvSpPr>
            <p:nvPr/>
          </p:nvSpPr>
          <p:spPr bwMode="auto">
            <a:xfrm>
              <a:off x="2592"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100</a:t>
              </a:r>
            </a:p>
          </p:txBody>
        </p:sp>
      </p:grpSp>
      <p:grpSp>
        <p:nvGrpSpPr>
          <p:cNvPr id="7" name="Group 22"/>
          <p:cNvGrpSpPr>
            <a:grpSpLocks/>
          </p:cNvGrpSpPr>
          <p:nvPr/>
        </p:nvGrpSpPr>
        <p:grpSpPr bwMode="auto">
          <a:xfrm>
            <a:off x="4167188" y="1857375"/>
            <a:ext cx="5854700" cy="3276600"/>
            <a:chOff x="1296" y="1344"/>
            <a:chExt cx="3688" cy="2064"/>
          </a:xfrm>
        </p:grpSpPr>
        <p:sp>
          <p:nvSpPr>
            <p:cNvPr id="88080" name="Rectangle 23"/>
            <p:cNvSpPr>
              <a:spLocks noChangeArrowheads="1"/>
            </p:cNvSpPr>
            <p:nvPr/>
          </p:nvSpPr>
          <p:spPr bwMode="auto">
            <a:xfrm>
              <a:off x="4320" y="1344"/>
              <a:ext cx="664"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Oferta</a:t>
              </a:r>
            </a:p>
          </p:txBody>
        </p:sp>
        <p:sp>
          <p:nvSpPr>
            <p:cNvPr id="88081" name="Line 24"/>
            <p:cNvSpPr>
              <a:spLocks noChangeShapeType="1"/>
            </p:cNvSpPr>
            <p:nvPr/>
          </p:nvSpPr>
          <p:spPr bwMode="auto">
            <a:xfrm flipV="1">
              <a:off x="1296" y="1440"/>
              <a:ext cx="2976" cy="1968"/>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8" name="Group 25"/>
          <p:cNvGrpSpPr>
            <a:grpSpLocks/>
          </p:cNvGrpSpPr>
          <p:nvPr/>
        </p:nvGrpSpPr>
        <p:grpSpPr bwMode="auto">
          <a:xfrm>
            <a:off x="3865564" y="5214938"/>
            <a:ext cx="6802437" cy="1200150"/>
            <a:chOff x="1344" y="3312"/>
            <a:chExt cx="4285" cy="756"/>
          </a:xfrm>
        </p:grpSpPr>
        <p:sp>
          <p:nvSpPr>
            <p:cNvPr id="88078" name="Rectangle 26"/>
            <p:cNvSpPr>
              <a:spLocks noChangeArrowheads="1"/>
            </p:cNvSpPr>
            <p:nvPr/>
          </p:nvSpPr>
          <p:spPr bwMode="auto">
            <a:xfrm>
              <a:off x="1344" y="3816"/>
              <a:ext cx="4285" cy="25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000" b="1">
                  <a:solidFill>
                    <a:srgbClr val="000000"/>
                  </a:solidFill>
                  <a:latin typeface="Book Antiqua" pitchFamily="18" charset="0"/>
                </a:rPr>
                <a:t>2. ...genera un incremento de 22% en la cantidad ofrecida</a:t>
              </a:r>
              <a:endParaRPr lang="en-US" sz="2300" b="1">
                <a:solidFill>
                  <a:srgbClr val="000000"/>
                </a:solidFill>
                <a:latin typeface="Book Antiqua" pitchFamily="18" charset="0"/>
              </a:endParaRPr>
            </a:p>
          </p:txBody>
        </p:sp>
        <p:sp>
          <p:nvSpPr>
            <p:cNvPr id="88079" name="AutoShape 27"/>
            <p:cNvSpPr>
              <a:spLocks noChangeArrowheads="1"/>
            </p:cNvSpPr>
            <p:nvPr/>
          </p:nvSpPr>
          <p:spPr bwMode="auto">
            <a:xfrm>
              <a:off x="2832" y="3312"/>
              <a:ext cx="576" cy="144"/>
            </a:xfrm>
            <a:prstGeom prst="rightArrow">
              <a:avLst>
                <a:gd name="adj1" fmla="val 50000"/>
                <a:gd name="adj2" fmla="val 100000"/>
              </a:avLst>
            </a:prstGeom>
            <a:solidFill>
              <a:srgbClr val="FC0128"/>
            </a:solidFill>
            <a:ln w="12700">
              <a:solidFill>
                <a:srgbClr val="FC0128"/>
              </a:solidFill>
              <a:miter lim="800000"/>
              <a:headEnd type="none" w="sm" len="sm"/>
              <a:tailEnd type="none" w="sm" len="sm"/>
            </a:ln>
          </p:spPr>
          <p:txBody>
            <a:bodyPr wrap="none" anchor="ctr"/>
            <a:lstStyle/>
            <a:p>
              <a:pPr algn="ctr" defTabSz="914400" eaLnBrk="0" fontAlgn="base" hangingPunct="0">
                <a:spcBef>
                  <a:spcPct val="0"/>
                </a:spcBef>
                <a:spcAft>
                  <a:spcPct val="0"/>
                </a:spcAft>
              </a:pPr>
              <a:endParaRPr lang="es-ES" sz="2400">
                <a:solidFill>
                  <a:srgbClr val="FC0128"/>
                </a:solidFill>
                <a:latin typeface="Book Antiqua" pitchFamily="18" charset="0"/>
              </a:endParaRPr>
            </a:p>
          </p:txBody>
        </p:sp>
      </p:grpSp>
    </p:spTree>
    <p:extLst>
      <p:ext uri="{BB962C8B-B14F-4D97-AF65-F5344CB8AC3E}">
        <p14:creationId xmlns:p14="http://schemas.microsoft.com/office/powerpoint/2010/main" xmlns="" val="2924392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2595538" y="381000"/>
            <a:ext cx="8072462" cy="1143000"/>
          </a:xfrm>
        </p:spPr>
        <p:txBody>
          <a:bodyPr vert="horz" lIns="92075" tIns="46038" rIns="92075" bIns="46038" rtlCol="0" anchor="ctr">
            <a:noAutofit/>
          </a:bodyPr>
          <a:lstStyle/>
          <a:p>
            <a:pPr eaLnBrk="1" hangingPunct="1">
              <a:defRPr/>
            </a:pPr>
            <a:r>
              <a:rPr lang="en-US" sz="3200" dirty="0" err="1">
                <a:latin typeface="Book Antiqua" pitchFamily="18" charset="0"/>
              </a:rPr>
              <a:t>Oferta</a:t>
            </a:r>
            <a:r>
              <a:rPr lang="en-US" sz="3200" dirty="0">
                <a:latin typeface="Book Antiqua" pitchFamily="18" charset="0"/>
              </a:rPr>
              <a:t> </a:t>
            </a:r>
            <a:r>
              <a:rPr lang="en-US" sz="3200" dirty="0" err="1">
                <a:latin typeface="Book Antiqua" pitchFamily="18" charset="0"/>
              </a:rPr>
              <a:t>Perfectamente</a:t>
            </a:r>
            <a:r>
              <a:rPr lang="en-US" sz="3200" dirty="0">
                <a:latin typeface="Book Antiqua" pitchFamily="18" charset="0"/>
              </a:rPr>
              <a:t> </a:t>
            </a:r>
            <a:r>
              <a:rPr lang="en-US" sz="3200" dirty="0" err="1">
                <a:latin typeface="Book Antiqua" pitchFamily="18" charset="0"/>
              </a:rPr>
              <a:t>Elástica</a:t>
            </a:r>
            <a:r>
              <a:rPr lang="en-US" sz="3200" dirty="0">
                <a:latin typeface="Book Antiqua" pitchFamily="18" charset="0"/>
              </a:rPr>
              <a:t/>
            </a:r>
            <a:br>
              <a:rPr lang="en-US" sz="3200" dirty="0">
                <a:latin typeface="Book Antiqua" pitchFamily="18" charset="0"/>
              </a:rPr>
            </a:br>
            <a:r>
              <a:rPr lang="en-US" sz="2400" dirty="0" err="1">
                <a:latin typeface="Book Antiqua" pitchFamily="18" charset="0"/>
              </a:rPr>
              <a:t>Elasticidad</a:t>
            </a:r>
            <a:r>
              <a:rPr lang="en-US" sz="2400" dirty="0">
                <a:latin typeface="Book Antiqua" pitchFamily="18" charset="0"/>
              </a:rPr>
              <a:t> = </a:t>
            </a:r>
            <a:r>
              <a:rPr lang="en-US" sz="3200" dirty="0">
                <a:latin typeface="Book Antiqua" pitchFamily="18" charset="0"/>
                <a:sym typeface="Symbol" pitchFamily="18" charset="2"/>
              </a:rPr>
              <a:t></a:t>
            </a:r>
            <a:endParaRPr lang="en-US" sz="3200" dirty="0">
              <a:effectLst>
                <a:outerShdw blurRad="38100" dist="38100" dir="2700000" algn="tl">
                  <a:srgbClr val="C0C0C0"/>
                </a:outerShdw>
              </a:effectLst>
              <a:latin typeface="Book Antiqua" pitchFamily="18" charset="0"/>
            </a:endParaRPr>
          </a:p>
        </p:txBody>
      </p:sp>
      <p:sp>
        <p:nvSpPr>
          <p:cNvPr id="89091" name="Line 3"/>
          <p:cNvSpPr>
            <a:spLocks noChangeShapeType="1"/>
          </p:cNvSpPr>
          <p:nvPr/>
        </p:nvSpPr>
        <p:spPr bwMode="auto">
          <a:xfrm>
            <a:off x="3429000" y="1905000"/>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9092" name="Line 4"/>
          <p:cNvSpPr>
            <a:spLocks noChangeShapeType="1"/>
          </p:cNvSpPr>
          <p:nvPr/>
        </p:nvSpPr>
        <p:spPr bwMode="auto">
          <a:xfrm>
            <a:off x="3429000" y="5715000"/>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9093" name="Rectangle 5"/>
          <p:cNvSpPr>
            <a:spLocks noChangeArrowheads="1"/>
          </p:cNvSpPr>
          <p:nvPr/>
        </p:nvSpPr>
        <p:spPr bwMode="auto">
          <a:xfrm>
            <a:off x="8543925" y="5373688"/>
            <a:ext cx="1208088"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89094" name="Rectangle 6"/>
          <p:cNvSpPr>
            <a:spLocks noChangeArrowheads="1"/>
          </p:cNvSpPr>
          <p:nvPr/>
        </p:nvSpPr>
        <p:spPr bwMode="auto">
          <a:xfrm>
            <a:off x="2495551" y="1700213"/>
            <a:ext cx="917575"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2971800" y="3505201"/>
            <a:ext cx="6527800" cy="519113"/>
            <a:chOff x="912" y="2208"/>
            <a:chExt cx="4112" cy="327"/>
          </a:xfrm>
        </p:grpSpPr>
        <p:sp>
          <p:nvSpPr>
            <p:cNvPr id="89105" name="Rectangle 8"/>
            <p:cNvSpPr>
              <a:spLocks noChangeArrowheads="1"/>
            </p:cNvSpPr>
            <p:nvPr/>
          </p:nvSpPr>
          <p:spPr bwMode="auto">
            <a:xfrm>
              <a:off x="4464" y="2208"/>
              <a:ext cx="56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Oferta</a:t>
              </a:r>
            </a:p>
          </p:txBody>
        </p:sp>
        <p:sp>
          <p:nvSpPr>
            <p:cNvPr id="89106" name="Rectangle 9"/>
            <p:cNvSpPr>
              <a:spLocks noChangeArrowheads="1"/>
            </p:cNvSpPr>
            <p:nvPr/>
          </p:nvSpPr>
          <p:spPr bwMode="auto">
            <a:xfrm>
              <a:off x="912" y="2256"/>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89107" name="Line 10"/>
            <p:cNvSpPr>
              <a:spLocks noChangeShapeType="1"/>
            </p:cNvSpPr>
            <p:nvPr/>
          </p:nvSpPr>
          <p:spPr bwMode="auto">
            <a:xfrm>
              <a:off x="1200" y="2400"/>
              <a:ext cx="3120" cy="0"/>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1"/>
          <p:cNvGrpSpPr>
            <a:grpSpLocks/>
          </p:cNvGrpSpPr>
          <p:nvPr/>
        </p:nvGrpSpPr>
        <p:grpSpPr bwMode="auto">
          <a:xfrm>
            <a:off x="3429000" y="2362201"/>
            <a:ext cx="4649788" cy="987425"/>
            <a:chOff x="1200" y="1488"/>
            <a:chExt cx="2929" cy="622"/>
          </a:xfrm>
        </p:grpSpPr>
        <p:sp>
          <p:nvSpPr>
            <p:cNvPr id="89103" name="Rectangle 12"/>
            <p:cNvSpPr>
              <a:spLocks noChangeArrowheads="1"/>
            </p:cNvSpPr>
            <p:nvPr/>
          </p:nvSpPr>
          <p:spPr bwMode="auto">
            <a:xfrm>
              <a:off x="1536" y="1488"/>
              <a:ext cx="2593" cy="622"/>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1. Para cualquier precio</a:t>
              </a:r>
              <a:br>
                <a:rPr lang="en-US" sz="2300">
                  <a:solidFill>
                    <a:srgbClr val="000000"/>
                  </a:solidFill>
                  <a:latin typeface="Arial Narrow" pitchFamily="34" charset="0"/>
                </a:rPr>
              </a:br>
              <a:r>
                <a:rPr lang="en-US" sz="2300">
                  <a:solidFill>
                    <a:srgbClr val="000000"/>
                  </a:solidFill>
                  <a:latin typeface="Arial Narrow" pitchFamily="34" charset="0"/>
                </a:rPr>
                <a:t>por encima de 4, la cantidad ofrecida</a:t>
              </a:r>
              <a:br>
                <a:rPr lang="en-US" sz="2300">
                  <a:solidFill>
                    <a:srgbClr val="000000"/>
                  </a:solidFill>
                  <a:latin typeface="Arial Narrow" pitchFamily="34" charset="0"/>
                </a:rPr>
              </a:br>
              <a:r>
                <a:rPr lang="en-US" sz="2300">
                  <a:solidFill>
                    <a:srgbClr val="000000"/>
                  </a:solidFill>
                  <a:latin typeface="Arial Narrow" pitchFamily="34" charset="0"/>
                </a:rPr>
                <a:t>es infinita.</a:t>
              </a:r>
            </a:p>
          </p:txBody>
        </p:sp>
        <p:sp>
          <p:nvSpPr>
            <p:cNvPr id="89104" name="Line 13"/>
            <p:cNvSpPr>
              <a:spLocks noChangeShapeType="1"/>
            </p:cNvSpPr>
            <p:nvPr/>
          </p:nvSpPr>
          <p:spPr bwMode="auto">
            <a:xfrm flipV="1">
              <a:off x="1200" y="1776"/>
              <a:ext cx="336" cy="144"/>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4"/>
          <p:cNvGrpSpPr>
            <a:grpSpLocks/>
          </p:cNvGrpSpPr>
          <p:nvPr/>
        </p:nvGrpSpPr>
        <p:grpSpPr bwMode="auto">
          <a:xfrm>
            <a:off x="5105400" y="3810001"/>
            <a:ext cx="2755900" cy="1520825"/>
            <a:chOff x="2256" y="2400"/>
            <a:chExt cx="1736" cy="958"/>
          </a:xfrm>
        </p:grpSpPr>
        <p:sp>
          <p:nvSpPr>
            <p:cNvPr id="89101" name="Rectangle 15"/>
            <p:cNvSpPr>
              <a:spLocks noChangeArrowheads="1"/>
            </p:cNvSpPr>
            <p:nvPr/>
          </p:nvSpPr>
          <p:spPr bwMode="auto">
            <a:xfrm>
              <a:off x="2256" y="2736"/>
              <a:ext cx="1736" cy="622"/>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2. Al precio exacto de 4,</a:t>
              </a:r>
            </a:p>
            <a:p>
              <a:pPr defTabSz="914400" eaLnBrk="0" fontAlgn="base" hangingPunct="0">
                <a:lnSpc>
                  <a:spcPct val="85000"/>
                </a:lnSpc>
                <a:spcBef>
                  <a:spcPct val="0"/>
                </a:spcBef>
                <a:spcAft>
                  <a:spcPct val="0"/>
                </a:spcAft>
              </a:pPr>
              <a:r>
                <a:rPr lang="en-US" sz="2300">
                  <a:solidFill>
                    <a:srgbClr val="000000"/>
                  </a:solidFill>
                  <a:latin typeface="Arial Narrow" pitchFamily="34" charset="0"/>
                </a:rPr>
                <a:t>los productores ofrecen</a:t>
              </a:r>
              <a:br>
                <a:rPr lang="en-US" sz="2300">
                  <a:solidFill>
                    <a:srgbClr val="000000"/>
                  </a:solidFill>
                  <a:latin typeface="Arial Narrow" pitchFamily="34" charset="0"/>
                </a:rPr>
              </a:br>
              <a:r>
                <a:rPr lang="en-US" sz="2300">
                  <a:solidFill>
                    <a:srgbClr val="000000"/>
                  </a:solidFill>
                  <a:latin typeface="Arial Narrow" pitchFamily="34" charset="0"/>
                </a:rPr>
                <a:t>cualquier cantidad.</a:t>
              </a:r>
            </a:p>
          </p:txBody>
        </p:sp>
        <p:sp>
          <p:nvSpPr>
            <p:cNvPr id="89102" name="Line 16"/>
            <p:cNvSpPr>
              <a:spLocks noChangeShapeType="1"/>
            </p:cNvSpPr>
            <p:nvPr/>
          </p:nvSpPr>
          <p:spPr bwMode="auto">
            <a:xfrm>
              <a:off x="2640" y="2400"/>
              <a:ext cx="96" cy="336"/>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5" name="Group 17"/>
          <p:cNvGrpSpPr>
            <a:grpSpLocks/>
          </p:cNvGrpSpPr>
          <p:nvPr/>
        </p:nvGrpSpPr>
        <p:grpSpPr bwMode="auto">
          <a:xfrm>
            <a:off x="2209800" y="4419601"/>
            <a:ext cx="4516438" cy="2060575"/>
            <a:chOff x="432" y="2784"/>
            <a:chExt cx="2845" cy="1298"/>
          </a:xfrm>
        </p:grpSpPr>
        <p:sp>
          <p:nvSpPr>
            <p:cNvPr id="89099" name="Rectangle 18"/>
            <p:cNvSpPr>
              <a:spLocks noChangeArrowheads="1"/>
            </p:cNvSpPr>
            <p:nvPr/>
          </p:nvSpPr>
          <p:spPr bwMode="auto">
            <a:xfrm>
              <a:off x="432" y="3648"/>
              <a:ext cx="2845" cy="434"/>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3. Para cualquier precio por debajo de 4,</a:t>
              </a:r>
            </a:p>
            <a:p>
              <a:pPr defTabSz="914400" eaLnBrk="0" fontAlgn="base" hangingPunct="0">
                <a:lnSpc>
                  <a:spcPct val="85000"/>
                </a:lnSpc>
                <a:spcBef>
                  <a:spcPct val="0"/>
                </a:spcBef>
                <a:spcAft>
                  <a:spcPct val="0"/>
                </a:spcAft>
              </a:pPr>
              <a:r>
                <a:rPr lang="en-US" sz="2300">
                  <a:solidFill>
                    <a:srgbClr val="000000"/>
                  </a:solidFill>
                  <a:latin typeface="Arial Narrow" pitchFamily="34" charset="0"/>
                </a:rPr>
                <a:t>la cantidad ofrecida es cero.</a:t>
              </a:r>
            </a:p>
          </p:txBody>
        </p:sp>
        <p:sp>
          <p:nvSpPr>
            <p:cNvPr id="89100" name="Line 19"/>
            <p:cNvSpPr>
              <a:spLocks noChangeShapeType="1"/>
            </p:cNvSpPr>
            <p:nvPr/>
          </p:nvSpPr>
          <p:spPr bwMode="auto">
            <a:xfrm flipV="1">
              <a:off x="768" y="2784"/>
              <a:ext cx="432" cy="864"/>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spTree>
    <p:extLst>
      <p:ext uri="{BB962C8B-B14F-4D97-AF65-F5344CB8AC3E}">
        <p14:creationId xmlns:p14="http://schemas.microsoft.com/office/powerpoint/2010/main" xmlns="" val="2330490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2738414" y="457200"/>
            <a:ext cx="7929586" cy="1143000"/>
          </a:xfrm>
        </p:spPr>
        <p:txBody>
          <a:bodyPr vert="horz" lIns="92075" tIns="46038" rIns="92075" bIns="46038" rtlCol="0" anchor="ctr">
            <a:noAutofit/>
          </a:bodyPr>
          <a:lstStyle/>
          <a:p>
            <a:pPr eaLnBrk="1" hangingPunct="1">
              <a:defRPr/>
            </a:pPr>
            <a:r>
              <a:rPr lang="en-US" sz="3200" dirty="0" err="1">
                <a:latin typeface="Book Antiqua" pitchFamily="18" charset="0"/>
              </a:rPr>
              <a:t>Oferta</a:t>
            </a:r>
            <a:r>
              <a:rPr lang="en-US" sz="3200" dirty="0">
                <a:latin typeface="Book Antiqua" pitchFamily="18" charset="0"/>
              </a:rPr>
              <a:t> </a:t>
            </a:r>
            <a:r>
              <a:rPr lang="en-US" sz="3200" dirty="0" err="1">
                <a:latin typeface="Book Antiqua" pitchFamily="18" charset="0"/>
              </a:rPr>
              <a:t>Perfectamente</a:t>
            </a:r>
            <a:r>
              <a:rPr lang="en-US" sz="3200" dirty="0">
                <a:latin typeface="Book Antiqua" pitchFamily="18" charset="0"/>
              </a:rPr>
              <a:t> </a:t>
            </a:r>
            <a:r>
              <a:rPr lang="en-US" sz="3200" dirty="0" err="1">
                <a:latin typeface="Book Antiqua" pitchFamily="18" charset="0"/>
              </a:rPr>
              <a:t>Inelástica</a:t>
            </a:r>
            <a:r>
              <a:rPr lang="en-US" sz="3200" dirty="0">
                <a:latin typeface="Book Antiqua" pitchFamily="18" charset="0"/>
              </a:rPr>
              <a:t/>
            </a:r>
            <a:br>
              <a:rPr lang="en-US" sz="3200" dirty="0">
                <a:latin typeface="Book Antiqua" pitchFamily="18" charset="0"/>
              </a:rPr>
            </a:br>
            <a:r>
              <a:rPr lang="en-US" sz="3200" dirty="0">
                <a:latin typeface="Book Antiqua" pitchFamily="18" charset="0"/>
              </a:rPr>
              <a:t>	</a:t>
            </a:r>
            <a:r>
              <a:rPr lang="en-US" sz="2400" dirty="0" err="1">
                <a:latin typeface="Book Antiqua" pitchFamily="18" charset="0"/>
              </a:rPr>
              <a:t>Elasticidad</a:t>
            </a:r>
            <a:r>
              <a:rPr lang="en-US" sz="2400" dirty="0">
                <a:latin typeface="Book Antiqua" pitchFamily="18" charset="0"/>
              </a:rPr>
              <a:t> = 0</a:t>
            </a:r>
            <a:endParaRPr lang="en-US" sz="3200" dirty="0">
              <a:effectLst>
                <a:outerShdw blurRad="38100" dist="38100" dir="2700000" algn="tl">
                  <a:srgbClr val="C0C0C0"/>
                </a:outerShdw>
              </a:effectLst>
              <a:latin typeface="Book Antiqua" pitchFamily="18" charset="0"/>
            </a:endParaRPr>
          </a:p>
        </p:txBody>
      </p:sp>
      <p:sp>
        <p:nvSpPr>
          <p:cNvPr id="90115" name="Line 3"/>
          <p:cNvSpPr>
            <a:spLocks noChangeShapeType="1"/>
          </p:cNvSpPr>
          <p:nvPr/>
        </p:nvSpPr>
        <p:spPr bwMode="auto">
          <a:xfrm>
            <a:off x="4257675" y="1862138"/>
            <a:ext cx="0" cy="381000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90116" name="Line 4"/>
          <p:cNvSpPr>
            <a:spLocks noChangeShapeType="1"/>
          </p:cNvSpPr>
          <p:nvPr/>
        </p:nvSpPr>
        <p:spPr bwMode="auto">
          <a:xfrm>
            <a:off x="4257675" y="5672138"/>
            <a:ext cx="5181600" cy="0"/>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90117" name="Rectangle 5"/>
          <p:cNvSpPr>
            <a:spLocks noChangeArrowheads="1"/>
          </p:cNvSpPr>
          <p:nvPr/>
        </p:nvSpPr>
        <p:spPr bwMode="auto">
          <a:xfrm>
            <a:off x="9210675" y="5595938"/>
            <a:ext cx="1208088"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90118" name="Rectangle 6"/>
          <p:cNvSpPr>
            <a:spLocks noChangeArrowheads="1"/>
          </p:cNvSpPr>
          <p:nvPr/>
        </p:nvSpPr>
        <p:spPr bwMode="auto">
          <a:xfrm>
            <a:off x="3419476" y="1709738"/>
            <a:ext cx="917575"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952875" y="3538538"/>
            <a:ext cx="2590800" cy="442912"/>
            <a:chOff x="1008" y="2256"/>
            <a:chExt cx="1632" cy="279"/>
          </a:xfrm>
        </p:grpSpPr>
        <p:sp>
          <p:nvSpPr>
            <p:cNvPr id="90131" name="Rectangle 8"/>
            <p:cNvSpPr>
              <a:spLocks noChangeArrowheads="1"/>
            </p:cNvSpPr>
            <p:nvPr/>
          </p:nvSpPr>
          <p:spPr bwMode="auto">
            <a:xfrm>
              <a:off x="1008" y="2256"/>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90132" name="Line 9"/>
            <p:cNvSpPr>
              <a:spLocks noChangeShapeType="1"/>
            </p:cNvSpPr>
            <p:nvPr/>
          </p:nvSpPr>
          <p:spPr bwMode="auto">
            <a:xfrm>
              <a:off x="1200" y="2400"/>
              <a:ext cx="1440"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3800475" y="2852738"/>
            <a:ext cx="2743200" cy="442912"/>
            <a:chOff x="912" y="1824"/>
            <a:chExt cx="1728" cy="279"/>
          </a:xfrm>
        </p:grpSpPr>
        <p:sp>
          <p:nvSpPr>
            <p:cNvPr id="90129" name="Rectangle 11"/>
            <p:cNvSpPr>
              <a:spLocks noChangeArrowheads="1"/>
            </p:cNvSpPr>
            <p:nvPr/>
          </p:nvSpPr>
          <p:spPr bwMode="auto">
            <a:xfrm>
              <a:off x="912" y="1824"/>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90130" name="Line 12"/>
            <p:cNvSpPr>
              <a:spLocks noChangeShapeType="1"/>
            </p:cNvSpPr>
            <p:nvPr/>
          </p:nvSpPr>
          <p:spPr bwMode="auto">
            <a:xfrm>
              <a:off x="1248" y="1968"/>
              <a:ext cx="1392"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6238875" y="1785938"/>
            <a:ext cx="1270000" cy="4329112"/>
            <a:chOff x="2448" y="1152"/>
            <a:chExt cx="800" cy="2727"/>
          </a:xfrm>
        </p:grpSpPr>
        <p:sp>
          <p:nvSpPr>
            <p:cNvPr id="90126" name="Rectangle 14"/>
            <p:cNvSpPr>
              <a:spLocks noChangeArrowheads="1"/>
            </p:cNvSpPr>
            <p:nvPr/>
          </p:nvSpPr>
          <p:spPr bwMode="auto">
            <a:xfrm>
              <a:off x="2688" y="1152"/>
              <a:ext cx="56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Oferta</a:t>
              </a:r>
            </a:p>
          </p:txBody>
        </p:sp>
        <p:sp>
          <p:nvSpPr>
            <p:cNvPr id="90127" name="Line 15"/>
            <p:cNvSpPr>
              <a:spLocks noChangeShapeType="1"/>
            </p:cNvSpPr>
            <p:nvPr/>
          </p:nvSpPr>
          <p:spPr bwMode="auto">
            <a:xfrm flipV="1">
              <a:off x="2640" y="1296"/>
              <a:ext cx="0" cy="2304"/>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90128" name="Rectangle 16"/>
            <p:cNvSpPr>
              <a:spLocks noChangeArrowheads="1"/>
            </p:cNvSpPr>
            <p:nvPr/>
          </p:nvSpPr>
          <p:spPr bwMode="auto">
            <a:xfrm>
              <a:off x="2448"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grpSp>
      <p:sp>
        <p:nvSpPr>
          <p:cNvPr id="722961" name="Rectangle 17"/>
          <p:cNvSpPr>
            <a:spLocks noChangeArrowheads="1"/>
          </p:cNvSpPr>
          <p:nvPr/>
        </p:nvSpPr>
        <p:spPr bwMode="auto">
          <a:xfrm>
            <a:off x="3689350" y="5891213"/>
            <a:ext cx="3498850"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a:t>
            </a:r>
            <a:r>
              <a:rPr lang="en-US" sz="2000" b="1">
                <a:solidFill>
                  <a:srgbClr val="000000"/>
                </a:solidFill>
                <a:latin typeface="Arial Narrow" pitchFamily="34" charset="0"/>
              </a:rPr>
              <a:t>...no altera la cantidad ofrecida</a:t>
            </a:r>
            <a:endParaRPr lang="en-US" sz="2300" b="1">
              <a:solidFill>
                <a:srgbClr val="000000"/>
              </a:solidFill>
              <a:latin typeface="Arial Narrow" pitchFamily="34" charset="0"/>
            </a:endParaRPr>
          </a:p>
        </p:txBody>
      </p:sp>
      <p:grpSp>
        <p:nvGrpSpPr>
          <p:cNvPr id="5" name="Group 18"/>
          <p:cNvGrpSpPr>
            <a:grpSpLocks/>
          </p:cNvGrpSpPr>
          <p:nvPr/>
        </p:nvGrpSpPr>
        <p:grpSpPr bwMode="auto">
          <a:xfrm>
            <a:off x="2352675" y="2954338"/>
            <a:ext cx="1981200" cy="1166812"/>
            <a:chOff x="192" y="1872"/>
            <a:chExt cx="1248" cy="735"/>
          </a:xfrm>
        </p:grpSpPr>
        <p:sp>
          <p:nvSpPr>
            <p:cNvPr id="90124" name="Rectangle 19"/>
            <p:cNvSpPr>
              <a:spLocks noChangeArrowheads="1"/>
            </p:cNvSpPr>
            <p:nvPr/>
          </p:nvSpPr>
          <p:spPr bwMode="auto">
            <a:xfrm>
              <a:off x="192" y="1872"/>
              <a:ext cx="951" cy="735"/>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endParaRPr lang="en-US" sz="2300" b="1">
                <a:solidFill>
                  <a:srgbClr val="000000"/>
                </a:solidFill>
                <a:latin typeface="Arial Narrow" pitchFamily="34" charset="0"/>
              </a:endParaRP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1. Un </a:t>
              </a:r>
              <a:br>
                <a:rPr lang="en-US" sz="2000" b="1">
                  <a:solidFill>
                    <a:srgbClr val="000000"/>
                  </a:solidFill>
                  <a:latin typeface="Arial Narrow" pitchFamily="34" charset="0"/>
                </a:rPr>
              </a:br>
              <a:r>
                <a:rPr lang="en-US" sz="2000" b="1">
                  <a:solidFill>
                    <a:srgbClr val="000000"/>
                  </a:solidFill>
                  <a:latin typeface="Arial Narrow" pitchFamily="34" charset="0"/>
                </a:rPr>
                <a:t>incremento</a:t>
              </a:r>
              <a:br>
                <a:rPr lang="en-US" sz="2000" b="1">
                  <a:solidFill>
                    <a:srgbClr val="000000"/>
                  </a:solidFill>
                  <a:latin typeface="Arial Narrow" pitchFamily="34" charset="0"/>
                </a:rPr>
              </a:br>
              <a:r>
                <a:rPr lang="en-US" sz="2000" b="1">
                  <a:solidFill>
                    <a:srgbClr val="000000"/>
                  </a:solidFill>
                  <a:latin typeface="Arial Narrow" pitchFamily="34" charset="0"/>
                </a:rPr>
                <a:t>en el precio...</a:t>
              </a:r>
            </a:p>
          </p:txBody>
        </p:sp>
        <p:sp>
          <p:nvSpPr>
            <p:cNvPr id="90125" name="AutoShape 20"/>
            <p:cNvSpPr>
              <a:spLocks noChangeArrowheads="1"/>
            </p:cNvSpPr>
            <p:nvPr/>
          </p:nvSpPr>
          <p:spPr bwMode="auto">
            <a:xfrm>
              <a:off x="1344" y="2016"/>
              <a:ext cx="96" cy="336"/>
            </a:xfrm>
            <a:prstGeom prst="upArrow">
              <a:avLst>
                <a:gd name="adj1" fmla="val 50000"/>
                <a:gd name="adj2" fmla="val 875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xmlns="" val="3924575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22961"/>
                                        </p:tgtEl>
                                        <p:attrNameLst>
                                          <p:attrName>style.visibility</p:attrName>
                                        </p:attrNameLst>
                                      </p:cBhvr>
                                      <p:to>
                                        <p:strVal val="visible"/>
                                      </p:to>
                                    </p:set>
                                    <p:animEffect transition="in" filter="dissolve">
                                      <p:cBhvr>
                                        <p:cTn id="27" dur="500"/>
                                        <p:tgtEl>
                                          <p:spTgt spid="722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6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_tradnl" sz="2700" dirty="0">
                <a:latin typeface="Arial" charset="0"/>
              </a:rPr>
              <a:t>Factores que determinan la elasticidad - precio de la oferta</a:t>
            </a:r>
            <a:endParaRPr lang="es-ES" dirty="0"/>
          </a:p>
        </p:txBody>
      </p:sp>
      <p:sp>
        <p:nvSpPr>
          <p:cNvPr id="3" name="2 Marcador de contenido"/>
          <p:cNvSpPr>
            <a:spLocks noGrp="1"/>
          </p:cNvSpPr>
          <p:nvPr>
            <p:ph idx="1"/>
          </p:nvPr>
        </p:nvSpPr>
        <p:spPr/>
        <p:txBody>
          <a:bodyPr/>
          <a:lstStyle/>
          <a:p>
            <a:pPr marL="457200" indent="-457200" algn="just">
              <a:lnSpc>
                <a:spcPct val="130000"/>
              </a:lnSpc>
              <a:spcBef>
                <a:spcPct val="20000"/>
              </a:spcBef>
              <a:buFontTx/>
              <a:buAutoNum type="arabicPeriod"/>
              <a:defRPr/>
            </a:pPr>
            <a:r>
              <a:rPr lang="es-ES_tradnl" sz="2800" dirty="0">
                <a:latin typeface="Arial" pitchFamily="34" charset="0"/>
                <a:cs typeface="Arial" pitchFamily="34" charset="0"/>
              </a:rPr>
              <a:t>Posibilidades de sustitución de insumos</a:t>
            </a:r>
          </a:p>
          <a:p>
            <a:pPr marL="457200" lvl="1" indent="-457200" algn="just">
              <a:lnSpc>
                <a:spcPct val="130000"/>
              </a:lnSpc>
              <a:spcBef>
                <a:spcPct val="20000"/>
              </a:spcBef>
              <a:buSzPct val="80000"/>
              <a:buNone/>
              <a:defRPr/>
            </a:pPr>
            <a:r>
              <a:rPr lang="es-ES_tradnl" sz="2400" dirty="0">
                <a:latin typeface="Arial" pitchFamily="34" charset="0"/>
                <a:cs typeface="Arial" pitchFamily="34" charset="0"/>
              </a:rPr>
              <a:t>Conforme los insumos pueden ser sustituidos por otros, los productores se hacen más sensibles a los cambios en los precios y en las cantidades ofertadas. Por lo tanto, conforme la </a:t>
            </a:r>
            <a:r>
              <a:rPr lang="es-ES_tradnl" sz="2400" dirty="0" err="1">
                <a:latin typeface="Arial" pitchFamily="34" charset="0"/>
                <a:cs typeface="Arial" pitchFamily="34" charset="0"/>
              </a:rPr>
              <a:t>sustituibilidad</a:t>
            </a:r>
            <a:r>
              <a:rPr lang="es-ES_tradnl" sz="2400" dirty="0">
                <a:latin typeface="Arial" pitchFamily="34" charset="0"/>
                <a:cs typeface="Arial" pitchFamily="34" charset="0"/>
              </a:rPr>
              <a:t> de insumos aumenta, la oferta se vuelve más elástica. </a:t>
            </a:r>
          </a:p>
          <a:p>
            <a:pPr marL="457200" lvl="1" indent="-457200" algn="just">
              <a:lnSpc>
                <a:spcPct val="130000"/>
              </a:lnSpc>
              <a:spcBef>
                <a:spcPct val="20000"/>
              </a:spcBef>
              <a:buSzPct val="80000"/>
              <a:buNone/>
              <a:defRPr/>
            </a:pPr>
            <a:r>
              <a:rPr lang="es-ES_tradnl" sz="2400" dirty="0">
                <a:latin typeface="Arial" pitchFamily="34" charset="0"/>
                <a:cs typeface="Arial" pitchFamily="34" charset="0"/>
              </a:rPr>
              <a:t>Ejemplo: bienes elásticos son el maíz</a:t>
            </a:r>
          </a:p>
          <a:p>
            <a:pPr marL="457200" lvl="1" indent="-457200" algn="just">
              <a:lnSpc>
                <a:spcPct val="130000"/>
              </a:lnSpc>
              <a:spcBef>
                <a:spcPct val="20000"/>
              </a:spcBef>
              <a:buSzPct val="80000"/>
              <a:buNone/>
              <a:defRPr/>
            </a:pPr>
            <a:r>
              <a:rPr lang="es-ES_tradnl" sz="2400" dirty="0">
                <a:latin typeface="Arial" pitchFamily="34" charset="0"/>
                <a:cs typeface="Arial" pitchFamily="34" charset="0"/>
              </a:rPr>
              <a:t>                bienes inelásticos las obras de arte.</a:t>
            </a:r>
          </a:p>
          <a:p>
            <a:pPr marL="457200" indent="-457200" algn="just">
              <a:lnSpc>
                <a:spcPct val="130000"/>
              </a:lnSpc>
              <a:spcBef>
                <a:spcPct val="20000"/>
              </a:spcBef>
              <a:buNone/>
              <a:defRPr/>
            </a:pPr>
            <a:endParaRPr lang="es-ES_tradnl" sz="2800" dirty="0">
              <a:latin typeface="Book Antiqua" pitchFamily="18" charset="0"/>
            </a:endParaRPr>
          </a:p>
          <a:p>
            <a:pPr eaLnBrk="1" hangingPunct="1">
              <a:defRPr/>
            </a:pPr>
            <a:endParaRPr lang="es-ES" dirty="0"/>
          </a:p>
        </p:txBody>
      </p:sp>
    </p:spTree>
    <p:extLst>
      <p:ext uri="{BB962C8B-B14F-4D97-AF65-F5344CB8AC3E}">
        <p14:creationId xmlns:p14="http://schemas.microsoft.com/office/powerpoint/2010/main" xmlns="" val="3029309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59100" y="274638"/>
            <a:ext cx="7499350" cy="868346"/>
          </a:xfrm>
        </p:spPr>
        <p:txBody>
          <a:bodyPr/>
          <a:lstStyle/>
          <a:p>
            <a:pPr eaLnBrk="1" hangingPunct="1">
              <a:defRPr/>
            </a:pPr>
            <a:r>
              <a:rPr lang="es-ES_tradnl" sz="2400" dirty="0">
                <a:latin typeface="Book Antiqua" pitchFamily="18" charset="0"/>
              </a:rPr>
              <a:t>2.</a:t>
            </a:r>
            <a:r>
              <a:rPr lang="es-ES_tradnl" sz="2800" dirty="0">
                <a:latin typeface="Book Antiqua" pitchFamily="18" charset="0"/>
              </a:rPr>
              <a:t> Marco temporal de la oferta</a:t>
            </a:r>
            <a:endParaRPr lang="es-ES" sz="2800" dirty="0">
              <a:latin typeface="Book Antiqua" pitchFamily="18" charset="0"/>
            </a:endParaRPr>
          </a:p>
        </p:txBody>
      </p:sp>
      <p:sp>
        <p:nvSpPr>
          <p:cNvPr id="3" name="2 Marcador de contenido"/>
          <p:cNvSpPr>
            <a:spLocks noGrp="1"/>
          </p:cNvSpPr>
          <p:nvPr>
            <p:ph idx="1"/>
          </p:nvPr>
        </p:nvSpPr>
        <p:spPr>
          <a:xfrm>
            <a:off x="1847850" y="1285875"/>
            <a:ext cx="8820150" cy="5214938"/>
          </a:xfrm>
        </p:spPr>
        <p:txBody>
          <a:bodyPr/>
          <a:lstStyle/>
          <a:p>
            <a:pPr marL="533400" indent="-533400" algn="just">
              <a:buNone/>
              <a:defRPr/>
            </a:pPr>
            <a:r>
              <a:rPr lang="es-ES_tradnl" sz="2400" dirty="0">
                <a:latin typeface="Arial" pitchFamily="34" charset="0"/>
                <a:cs typeface="Arial" pitchFamily="34" charset="0"/>
              </a:rPr>
              <a:t>Conforme trascurre el tiempo, la elasticidad de la oferta aumenta. </a:t>
            </a:r>
          </a:p>
          <a:p>
            <a:pPr marL="533400" indent="-533400" algn="just">
              <a:buNone/>
              <a:defRPr/>
            </a:pPr>
            <a:r>
              <a:rPr lang="es-ES_tradnl" sz="2400" dirty="0">
                <a:latin typeface="Arial" pitchFamily="34" charset="0"/>
                <a:cs typeface="Arial" pitchFamily="34" charset="0"/>
              </a:rPr>
              <a:t>Por ejemplo, en el corto plazo la oferta de las frutas es inelástica. </a:t>
            </a:r>
          </a:p>
          <a:p>
            <a:pPr marL="533400" indent="-533400" algn="just">
              <a:buNone/>
              <a:defRPr/>
            </a:pPr>
            <a:r>
              <a:rPr lang="es-ES_tradnl" sz="2400" dirty="0">
                <a:latin typeface="Arial" pitchFamily="34" charset="0"/>
                <a:cs typeface="Arial" pitchFamily="34" charset="0"/>
              </a:rPr>
              <a:t>A mediano plazo: curva de oferta muestra la respuesta de la cantidad ofrecida aun cambio en el precio, después de haber intentado </a:t>
            </a:r>
            <a:r>
              <a:rPr lang="es-ES_tradnl" sz="2400" b="1" i="1" dirty="0">
                <a:latin typeface="Arial" pitchFamily="34" charset="0"/>
                <a:cs typeface="Arial" pitchFamily="34" charset="0"/>
              </a:rPr>
              <a:t>algunos</a:t>
            </a:r>
            <a:r>
              <a:rPr lang="es-ES_tradnl" sz="2400" dirty="0">
                <a:latin typeface="Arial" pitchFamily="34" charset="0"/>
                <a:cs typeface="Arial" pitchFamily="34" charset="0"/>
              </a:rPr>
              <a:t> ajustes por medios tecnológicos. </a:t>
            </a:r>
          </a:p>
          <a:p>
            <a:pPr marL="533400" indent="-533400" algn="just">
              <a:buNone/>
              <a:defRPr/>
            </a:pPr>
            <a:endParaRPr lang="es-ES_tradnl" sz="1200" dirty="0">
              <a:latin typeface="Arial" pitchFamily="34" charset="0"/>
              <a:cs typeface="Arial" pitchFamily="34" charset="0"/>
            </a:endParaRPr>
          </a:p>
          <a:p>
            <a:pPr marL="533400" indent="-533400" algn="just">
              <a:buNone/>
              <a:defRPr/>
            </a:pPr>
            <a:r>
              <a:rPr lang="es-ES_tradnl" sz="2400" dirty="0">
                <a:latin typeface="Arial" pitchFamily="34" charset="0"/>
                <a:cs typeface="Arial" pitchFamily="34" charset="0"/>
              </a:rPr>
              <a:t>A largo plazo, la curva de oferta muestra la respuesta de la cantidad ofrecida a un cambio en el precio, después de haber intentado </a:t>
            </a:r>
            <a:r>
              <a:rPr lang="es-ES_tradnl" sz="2400" b="1" i="1" dirty="0">
                <a:latin typeface="Arial" pitchFamily="34" charset="0"/>
                <a:cs typeface="Arial" pitchFamily="34" charset="0"/>
              </a:rPr>
              <a:t>todos</a:t>
            </a:r>
            <a:r>
              <a:rPr lang="es-ES_tradnl" sz="2400" dirty="0">
                <a:latin typeface="Arial" pitchFamily="34" charset="0"/>
                <a:cs typeface="Arial" pitchFamily="34" charset="0"/>
              </a:rPr>
              <a:t> los ajustes por medios tecnológicos. </a:t>
            </a:r>
          </a:p>
          <a:p>
            <a:pPr eaLnBrk="1" hangingPunct="1">
              <a:defRPr/>
            </a:pPr>
            <a:endParaRPr lang="es-ES" dirty="0">
              <a:latin typeface="Arial" pitchFamily="34" charset="0"/>
              <a:cs typeface="Arial" pitchFamily="34" charset="0"/>
            </a:endParaRPr>
          </a:p>
        </p:txBody>
      </p:sp>
    </p:spTree>
    <p:extLst>
      <p:ext uri="{BB962C8B-B14F-4D97-AF65-F5344CB8AC3E}">
        <p14:creationId xmlns:p14="http://schemas.microsoft.com/office/powerpoint/2010/main" xmlns="" val="1785356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2057400" y="152400"/>
            <a:ext cx="8382000" cy="76200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0" fontAlgn="base" hangingPunct="0">
              <a:lnSpc>
                <a:spcPct val="90000"/>
              </a:lnSpc>
              <a:spcBef>
                <a:spcPct val="0"/>
              </a:spcBef>
              <a:spcAft>
                <a:spcPct val="0"/>
              </a:spcAft>
            </a:pPr>
            <a:r>
              <a:rPr lang="en-GB" altLang="es-AR" sz="3200" i="1" dirty="0" err="1">
                <a:solidFill>
                  <a:srgbClr val="000099"/>
                </a:solidFill>
                <a:latin typeface="Arial" panose="020B0604020202020204" pitchFamily="34" charset="0"/>
              </a:rPr>
              <a:t>E</a:t>
            </a:r>
            <a:r>
              <a:rPr lang="en-GB" altLang="es-AR" sz="3200" i="1" dirty="0" err="1">
                <a:solidFill>
                  <a:srgbClr val="000099"/>
                </a:solidFill>
                <a:latin typeface="Verdana" panose="020B0604030504040204" pitchFamily="34" charset="0"/>
              </a:rPr>
              <a:t>lasticidades</a:t>
            </a:r>
            <a:r>
              <a:rPr lang="en-GB" altLang="es-AR" sz="3200" i="1" dirty="0">
                <a:solidFill>
                  <a:srgbClr val="000099"/>
                </a:solidFill>
                <a:latin typeface="Verdana" panose="020B0604030504040204" pitchFamily="34" charset="0"/>
              </a:rPr>
              <a:t> de la </a:t>
            </a:r>
            <a:r>
              <a:rPr lang="en-GB" altLang="es-AR" sz="3200" i="1" dirty="0" err="1">
                <a:solidFill>
                  <a:srgbClr val="000099"/>
                </a:solidFill>
                <a:latin typeface="Verdana" panose="020B0604030504040204" pitchFamily="34" charset="0"/>
              </a:rPr>
              <a:t>demanda</a:t>
            </a:r>
            <a:endParaRPr lang="en-GB" altLang="es-AR" sz="3200" i="1" dirty="0">
              <a:solidFill>
                <a:srgbClr val="000099"/>
              </a:solidFill>
              <a:latin typeface="Arial" panose="020B0604020202020204" pitchFamily="34" charset="0"/>
            </a:endParaRPr>
          </a:p>
        </p:txBody>
      </p:sp>
      <p:sp>
        <p:nvSpPr>
          <p:cNvPr id="165891" name="Text Box 3"/>
          <p:cNvSpPr txBox="1">
            <a:spLocks noChangeArrowheads="1"/>
          </p:cNvSpPr>
          <p:nvPr/>
        </p:nvSpPr>
        <p:spPr bwMode="auto">
          <a:xfrm>
            <a:off x="1981200" y="1292257"/>
            <a:ext cx="8458200" cy="525401"/>
          </a:xfrm>
          <a:prstGeom prst="rect">
            <a:avLst/>
          </a:prstGeom>
          <a:solidFill>
            <a:srgbClr val="0000E0"/>
          </a:solidFill>
          <a:ln w="28575">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spcBef>
                <a:spcPct val="50000"/>
              </a:spcBef>
              <a:spcAft>
                <a:spcPct val="0"/>
              </a:spcAft>
            </a:pPr>
            <a:r>
              <a:rPr lang="en-GB" altLang="es-AR" sz="2800" i="1" dirty="0" err="1" smtClean="0">
                <a:solidFill>
                  <a:prstClr val="white"/>
                </a:solidFill>
                <a:latin typeface="Verdana" panose="020B0604030504040204" pitchFamily="34" charset="0"/>
              </a:rPr>
              <a:t>Elasticiad-precio</a:t>
            </a:r>
            <a:r>
              <a:rPr lang="en-GB" altLang="es-AR" sz="2800" i="1" dirty="0" smtClean="0">
                <a:solidFill>
                  <a:prstClr val="white"/>
                </a:solidFill>
                <a:latin typeface="Verdana" panose="020B0604030504040204" pitchFamily="34" charset="0"/>
              </a:rPr>
              <a:t> </a:t>
            </a:r>
            <a:r>
              <a:rPr lang="en-GB" altLang="es-AR" sz="2800" i="1" dirty="0">
                <a:solidFill>
                  <a:prstClr val="white"/>
                </a:solidFill>
                <a:latin typeface="Verdana" panose="020B0604030504040204" pitchFamily="34" charset="0"/>
              </a:rPr>
              <a:t>de la </a:t>
            </a:r>
            <a:r>
              <a:rPr lang="en-GB" altLang="es-AR" sz="2800" i="1" dirty="0" err="1">
                <a:solidFill>
                  <a:prstClr val="white"/>
                </a:solidFill>
                <a:latin typeface="Verdana" panose="020B0604030504040204" pitchFamily="34" charset="0"/>
              </a:rPr>
              <a:t>demanda</a:t>
            </a:r>
            <a:endParaRPr lang="en-GB" altLang="es-AR" sz="2800" i="1" dirty="0">
              <a:solidFill>
                <a:prstClr val="white"/>
              </a:solidFill>
              <a:latin typeface="Verdana" panose="020B0604030504040204" pitchFamily="34" charset="0"/>
            </a:endParaRPr>
          </a:p>
        </p:txBody>
      </p:sp>
      <p:sp>
        <p:nvSpPr>
          <p:cNvPr id="165892" name="Text Box 4"/>
          <p:cNvSpPr txBox="1">
            <a:spLocks noChangeArrowheads="1"/>
          </p:cNvSpPr>
          <p:nvPr/>
        </p:nvSpPr>
        <p:spPr bwMode="auto">
          <a:xfrm>
            <a:off x="5830888" y="2046289"/>
            <a:ext cx="622584" cy="925511"/>
          </a:xfrm>
          <a:prstGeom prst="rect">
            <a:avLst/>
          </a:prstGeom>
          <a:solidFill>
            <a:srgbClr val="FFFF00"/>
          </a:solidFill>
          <a:ln w="57150">
            <a:solidFill>
              <a:srgbClr val="FF0000"/>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defTabSz="914400" eaLnBrk="0" fontAlgn="base" hangingPunct="0">
              <a:spcBef>
                <a:spcPct val="0"/>
              </a:spcBef>
              <a:spcAft>
                <a:spcPct val="0"/>
              </a:spcAft>
            </a:pPr>
            <a:r>
              <a:rPr lang="en-GB" altLang="es-AR" sz="5400" i="1">
                <a:solidFill>
                  <a:prstClr val="black"/>
                </a:solidFill>
                <a:latin typeface="Verdana" panose="020B0604030504040204" pitchFamily="34" charset="0"/>
              </a:rPr>
              <a:t>1</a:t>
            </a:r>
            <a:endParaRPr lang="en-GB" altLang="es-AR" sz="2800" i="1">
              <a:solidFill>
                <a:prstClr val="black"/>
              </a:solidFill>
              <a:latin typeface="Verdana" panose="020B0604030504040204" pitchFamily="34" charset="0"/>
            </a:endParaRPr>
          </a:p>
        </p:txBody>
      </p:sp>
      <p:grpSp>
        <p:nvGrpSpPr>
          <p:cNvPr id="165893" name="Group 5"/>
          <p:cNvGrpSpPr>
            <a:grpSpLocks/>
          </p:cNvGrpSpPr>
          <p:nvPr/>
        </p:nvGrpSpPr>
        <p:grpSpPr bwMode="auto">
          <a:xfrm>
            <a:off x="1524000" y="2100262"/>
            <a:ext cx="4306888" cy="833438"/>
            <a:chOff x="-48" y="1323"/>
            <a:chExt cx="2713" cy="525"/>
          </a:xfrm>
        </p:grpSpPr>
        <p:sp>
          <p:nvSpPr>
            <p:cNvPr id="165894" name="Text Box 6"/>
            <p:cNvSpPr txBox="1">
              <a:spLocks noChangeArrowheads="1"/>
            </p:cNvSpPr>
            <p:nvPr/>
          </p:nvSpPr>
          <p:spPr bwMode="auto">
            <a:xfrm>
              <a:off x="-48" y="1422"/>
              <a:ext cx="1488" cy="331"/>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spcBef>
                  <a:spcPct val="50000"/>
                </a:spcBef>
                <a:spcAft>
                  <a:spcPct val="0"/>
                </a:spcAft>
              </a:pPr>
              <a:r>
                <a:rPr lang="en-GB" altLang="es-AR" sz="2700" i="1">
                  <a:solidFill>
                    <a:prstClr val="black"/>
                  </a:solidFill>
                  <a:latin typeface="Verdana" panose="020B0604030504040204" pitchFamily="34" charset="0"/>
                </a:rPr>
                <a:t>Inelástica </a:t>
              </a:r>
              <a:r>
                <a:rPr lang="en-GB" altLang="es-AR" sz="2800" i="1">
                  <a:solidFill>
                    <a:prstClr val="black"/>
                  </a:solidFill>
                  <a:latin typeface="Verdana" panose="020B0604030504040204" pitchFamily="34" charset="0"/>
                </a:rPr>
                <a:t>  </a:t>
              </a:r>
            </a:p>
          </p:txBody>
        </p:sp>
        <p:cxnSp>
          <p:nvCxnSpPr>
            <p:cNvPr id="165895" name="AutoShape 7"/>
            <p:cNvCxnSpPr>
              <a:cxnSpLocks noChangeShapeType="1"/>
              <a:stCxn id="165892" idx="1"/>
              <a:endCxn id="165894" idx="3"/>
            </p:cNvCxnSpPr>
            <p:nvPr/>
          </p:nvCxnSpPr>
          <p:spPr bwMode="auto">
            <a:xfrm flipH="1">
              <a:off x="1440" y="1581"/>
              <a:ext cx="1225" cy="7"/>
            </a:xfrm>
            <a:prstGeom prst="straightConnector1">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5896" name="Text Box 8"/>
            <p:cNvSpPr txBox="1">
              <a:spLocks noChangeArrowheads="1"/>
            </p:cNvSpPr>
            <p:nvPr/>
          </p:nvSpPr>
          <p:spPr bwMode="auto">
            <a:xfrm>
              <a:off x="1776" y="1323"/>
              <a:ext cx="672" cy="5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spcBef>
                  <a:spcPct val="50000"/>
                </a:spcBef>
                <a:spcAft>
                  <a:spcPct val="0"/>
                </a:spcAft>
              </a:pPr>
              <a:r>
                <a:rPr lang="en-GB" altLang="es-AR" sz="2000" i="1">
                  <a:solidFill>
                    <a:prstClr val="black"/>
                  </a:solidFill>
                  <a:latin typeface="Verdana" panose="020B0604030504040204" pitchFamily="34" charset="0"/>
                </a:rPr>
                <a:t>Menos de</a:t>
              </a:r>
              <a:r>
                <a:rPr lang="en-GB" altLang="es-AR" sz="2800" i="1">
                  <a:solidFill>
                    <a:prstClr val="black"/>
                  </a:solidFill>
                  <a:latin typeface="Verdana" panose="020B0604030504040204" pitchFamily="34" charset="0"/>
                </a:rPr>
                <a:t>  </a:t>
              </a:r>
            </a:p>
          </p:txBody>
        </p:sp>
      </p:grpSp>
      <p:grpSp>
        <p:nvGrpSpPr>
          <p:cNvPr id="165897" name="Group 9"/>
          <p:cNvGrpSpPr>
            <a:grpSpLocks/>
          </p:cNvGrpSpPr>
          <p:nvPr/>
        </p:nvGrpSpPr>
        <p:grpSpPr bwMode="auto">
          <a:xfrm>
            <a:off x="6453189" y="2017715"/>
            <a:ext cx="3910013" cy="925513"/>
            <a:chOff x="3105" y="1271"/>
            <a:chExt cx="2463" cy="583"/>
          </a:xfrm>
        </p:grpSpPr>
        <p:sp>
          <p:nvSpPr>
            <p:cNvPr id="165898" name="Text Box 10"/>
            <p:cNvSpPr txBox="1">
              <a:spLocks noChangeArrowheads="1"/>
            </p:cNvSpPr>
            <p:nvPr/>
          </p:nvSpPr>
          <p:spPr bwMode="auto">
            <a:xfrm>
              <a:off x="4320" y="1377"/>
              <a:ext cx="1248" cy="409"/>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spcBef>
                  <a:spcPct val="50000"/>
                </a:spcBef>
                <a:spcAft>
                  <a:spcPct val="0"/>
                </a:spcAft>
              </a:pPr>
              <a:r>
                <a:rPr lang="en-GB" altLang="es-AR" sz="3600" i="1">
                  <a:solidFill>
                    <a:prstClr val="black"/>
                  </a:solidFill>
                  <a:latin typeface="Verdana" panose="020B0604030504040204" pitchFamily="34" charset="0"/>
                </a:rPr>
                <a:t>Elástica </a:t>
              </a:r>
              <a:endParaRPr lang="en-GB" altLang="es-AR" sz="2800" i="1">
                <a:solidFill>
                  <a:prstClr val="black"/>
                </a:solidFill>
                <a:latin typeface="Verdana" panose="020B0604030504040204" pitchFamily="34" charset="0"/>
              </a:endParaRPr>
            </a:p>
          </p:txBody>
        </p:sp>
        <p:cxnSp>
          <p:nvCxnSpPr>
            <p:cNvPr id="165899" name="AutoShape 11"/>
            <p:cNvCxnSpPr>
              <a:cxnSpLocks noChangeShapeType="1"/>
              <a:stCxn id="165892" idx="3"/>
              <a:endCxn id="165898" idx="1"/>
            </p:cNvCxnSpPr>
            <p:nvPr/>
          </p:nvCxnSpPr>
          <p:spPr bwMode="auto">
            <a:xfrm>
              <a:off x="3105" y="1581"/>
              <a:ext cx="1215" cy="1"/>
            </a:xfrm>
            <a:prstGeom prst="straightConnector1">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5900" name="Text Box 12"/>
            <p:cNvSpPr txBox="1">
              <a:spLocks noChangeArrowheads="1"/>
            </p:cNvSpPr>
            <p:nvPr/>
          </p:nvSpPr>
          <p:spPr bwMode="auto">
            <a:xfrm>
              <a:off x="3168" y="1271"/>
              <a:ext cx="912" cy="583"/>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lnSpc>
                  <a:spcPct val="110000"/>
                </a:lnSpc>
                <a:spcBef>
                  <a:spcPct val="50000"/>
                </a:spcBef>
                <a:spcAft>
                  <a:spcPct val="0"/>
                </a:spcAft>
              </a:pPr>
              <a:r>
                <a:rPr lang="en-GB" altLang="es-AR" sz="2000" i="1">
                  <a:solidFill>
                    <a:prstClr val="black"/>
                  </a:solidFill>
                  <a:latin typeface="Verdana" panose="020B0604030504040204" pitchFamily="34" charset="0"/>
                </a:rPr>
                <a:t>Más</a:t>
              </a:r>
            </a:p>
            <a:p>
              <a:pPr defTabSz="914400" eaLnBrk="0" fontAlgn="base" hangingPunct="0">
                <a:lnSpc>
                  <a:spcPct val="110000"/>
                </a:lnSpc>
                <a:spcBef>
                  <a:spcPct val="50000"/>
                </a:spcBef>
                <a:spcAft>
                  <a:spcPct val="0"/>
                </a:spcAft>
              </a:pPr>
              <a:r>
                <a:rPr lang="en-GB" altLang="es-AR" sz="2000" i="1">
                  <a:solidFill>
                    <a:prstClr val="black"/>
                  </a:solidFill>
                  <a:latin typeface="Verdana" panose="020B0604030504040204" pitchFamily="34" charset="0"/>
                </a:rPr>
                <a:t>de</a:t>
              </a:r>
            </a:p>
          </p:txBody>
        </p:sp>
      </p:grpSp>
      <p:sp>
        <p:nvSpPr>
          <p:cNvPr id="165901" name="Text Box 13"/>
          <p:cNvSpPr txBox="1">
            <a:spLocks noChangeArrowheads="1"/>
          </p:cNvSpPr>
          <p:nvPr/>
        </p:nvSpPr>
        <p:spPr bwMode="auto">
          <a:xfrm>
            <a:off x="1981200" y="3898932"/>
            <a:ext cx="3352800" cy="525401"/>
          </a:xfrm>
          <a:prstGeom prst="rect">
            <a:avLst/>
          </a:prstGeom>
          <a:solidFill>
            <a:srgbClr val="0000E0"/>
          </a:solidFill>
          <a:ln w="28575">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spcBef>
                <a:spcPct val="50000"/>
              </a:spcBef>
              <a:spcAft>
                <a:spcPct val="0"/>
              </a:spcAft>
            </a:pPr>
            <a:r>
              <a:rPr lang="en-GB" altLang="es-AR" sz="2800" i="1">
                <a:solidFill>
                  <a:prstClr val="white"/>
                </a:solidFill>
                <a:latin typeface="Verdana" panose="020B0604030504040204" pitchFamily="34" charset="0"/>
              </a:rPr>
              <a:t>Elasticidad-renta</a:t>
            </a:r>
            <a:endParaRPr lang="en-GB" altLang="es-AR" sz="2800" i="1">
              <a:solidFill>
                <a:prstClr val="black"/>
              </a:solidFill>
              <a:latin typeface="Verdana" panose="020B0604030504040204" pitchFamily="34" charset="0"/>
            </a:endParaRPr>
          </a:p>
        </p:txBody>
      </p:sp>
      <p:sp>
        <p:nvSpPr>
          <p:cNvPr id="165902" name="Text Box 14"/>
          <p:cNvSpPr txBox="1">
            <a:spLocks noChangeArrowheads="1"/>
          </p:cNvSpPr>
          <p:nvPr/>
        </p:nvSpPr>
        <p:spPr bwMode="auto">
          <a:xfrm>
            <a:off x="1981200" y="5715000"/>
            <a:ext cx="3505200" cy="704850"/>
          </a:xfrm>
          <a:prstGeom prst="rect">
            <a:avLst/>
          </a:prstGeom>
          <a:solidFill>
            <a:srgbClr val="0000E0"/>
          </a:solidFill>
          <a:ln w="28575">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defTabSz="914400" eaLnBrk="0" fontAlgn="base" hangingPunct="0">
              <a:spcBef>
                <a:spcPct val="50000"/>
              </a:spcBef>
              <a:spcAft>
                <a:spcPct val="0"/>
              </a:spcAft>
            </a:pPr>
            <a:r>
              <a:rPr lang="en-GB" altLang="es-AR" sz="2400" i="1">
                <a:solidFill>
                  <a:prstClr val="white"/>
                </a:solidFill>
                <a:latin typeface="Verdana" panose="020B0604030504040204" pitchFamily="34" charset="0"/>
              </a:rPr>
              <a:t>Elasticidad-precio cruzada</a:t>
            </a:r>
            <a:endParaRPr lang="en-GB" altLang="es-AR" sz="2400" i="1">
              <a:solidFill>
                <a:prstClr val="black"/>
              </a:solidFill>
              <a:latin typeface="Verdana" panose="020B0604030504040204" pitchFamily="34" charset="0"/>
            </a:endParaRPr>
          </a:p>
        </p:txBody>
      </p:sp>
      <p:grpSp>
        <p:nvGrpSpPr>
          <p:cNvPr id="165903" name="Group 15"/>
          <p:cNvGrpSpPr>
            <a:grpSpLocks/>
          </p:cNvGrpSpPr>
          <p:nvPr/>
        </p:nvGrpSpPr>
        <p:grpSpPr bwMode="auto">
          <a:xfrm>
            <a:off x="5334001" y="3962400"/>
            <a:ext cx="4495799" cy="838200"/>
            <a:chOff x="2352" y="2496"/>
            <a:chExt cx="2832" cy="528"/>
          </a:xfrm>
        </p:grpSpPr>
        <p:sp>
          <p:nvSpPr>
            <p:cNvPr id="165904" name="Text Box 16"/>
            <p:cNvSpPr txBox="1">
              <a:spLocks noChangeArrowheads="1"/>
            </p:cNvSpPr>
            <p:nvPr/>
          </p:nvSpPr>
          <p:spPr bwMode="auto">
            <a:xfrm>
              <a:off x="3408" y="2676"/>
              <a:ext cx="1776" cy="348"/>
            </a:xfrm>
            <a:prstGeom prst="rect">
              <a:avLst/>
            </a:prstGeom>
            <a:solidFill>
              <a:srgbClr val="FFFF00"/>
            </a:solidFill>
            <a:ln w="28575">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defTabSz="914400" eaLnBrk="0" fontAlgn="base" hangingPunct="0">
                <a:spcBef>
                  <a:spcPct val="50000"/>
                </a:spcBef>
                <a:spcAft>
                  <a:spcPct val="0"/>
                </a:spcAft>
              </a:pPr>
              <a:r>
                <a:rPr lang="en-GB" altLang="es-AR" sz="2800" i="1">
                  <a:solidFill>
                    <a:prstClr val="black"/>
                  </a:solidFill>
                  <a:latin typeface="Verdana" panose="020B0604030504040204" pitchFamily="34" charset="0"/>
                </a:rPr>
                <a:t>Bien inferior</a:t>
              </a:r>
            </a:p>
          </p:txBody>
        </p:sp>
        <p:cxnSp>
          <p:nvCxnSpPr>
            <p:cNvPr id="165905" name="AutoShape 17"/>
            <p:cNvCxnSpPr>
              <a:cxnSpLocks noChangeShapeType="1"/>
              <a:stCxn id="165901" idx="3"/>
              <a:endCxn id="165904" idx="1"/>
            </p:cNvCxnSpPr>
            <p:nvPr/>
          </p:nvCxnSpPr>
          <p:spPr bwMode="auto">
            <a:xfrm>
              <a:off x="2352" y="2622"/>
              <a:ext cx="1056" cy="228"/>
            </a:xfrm>
            <a:prstGeom prst="straightConnector1">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5906" name="Text Box 18"/>
            <p:cNvSpPr txBox="1">
              <a:spLocks noChangeArrowheads="1"/>
            </p:cNvSpPr>
            <p:nvPr/>
          </p:nvSpPr>
          <p:spPr bwMode="auto">
            <a:xfrm>
              <a:off x="2746" y="2496"/>
              <a:ext cx="268" cy="447"/>
            </a:xfrm>
            <a:prstGeom prst="rect">
              <a:avLst/>
            </a:prstGeom>
            <a:solidFill>
              <a:schemeClr val="bg1"/>
            </a:solidFill>
            <a:ln>
              <a:noFill/>
            </a:ln>
            <a:effectLst/>
            <a:extLs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defTabSz="914400" eaLnBrk="0" fontAlgn="base" hangingPunct="0">
                <a:spcBef>
                  <a:spcPct val="0"/>
                </a:spcBef>
                <a:spcAft>
                  <a:spcPct val="0"/>
                </a:spcAft>
              </a:pPr>
              <a:r>
                <a:rPr lang="en-GB" altLang="es-AR" sz="4000" b="1" i="1">
                  <a:solidFill>
                    <a:prstClr val="black"/>
                  </a:solidFill>
                  <a:latin typeface="Verdana" panose="020B0604030504040204" pitchFamily="34" charset="0"/>
                </a:rPr>
                <a:t>-</a:t>
              </a:r>
              <a:endParaRPr lang="en-GB" altLang="es-AR" sz="2800" i="1">
                <a:solidFill>
                  <a:prstClr val="black"/>
                </a:solidFill>
                <a:latin typeface="Verdana" panose="020B0604030504040204" pitchFamily="34" charset="0"/>
              </a:endParaRPr>
            </a:p>
          </p:txBody>
        </p:sp>
      </p:grpSp>
      <p:grpSp>
        <p:nvGrpSpPr>
          <p:cNvPr id="165907" name="Group 19"/>
          <p:cNvGrpSpPr>
            <a:grpSpLocks/>
          </p:cNvGrpSpPr>
          <p:nvPr/>
        </p:nvGrpSpPr>
        <p:grpSpPr bwMode="auto">
          <a:xfrm>
            <a:off x="5424488" y="5843588"/>
            <a:ext cx="4405312" cy="862012"/>
            <a:chOff x="2409" y="3681"/>
            <a:chExt cx="2775" cy="543"/>
          </a:xfrm>
        </p:grpSpPr>
        <p:sp>
          <p:nvSpPr>
            <p:cNvPr id="165908" name="Text Box 20"/>
            <p:cNvSpPr txBox="1">
              <a:spLocks noChangeArrowheads="1"/>
            </p:cNvSpPr>
            <p:nvPr/>
          </p:nvSpPr>
          <p:spPr bwMode="auto">
            <a:xfrm>
              <a:off x="3408" y="3876"/>
              <a:ext cx="1776" cy="348"/>
            </a:xfrm>
            <a:prstGeom prst="rect">
              <a:avLst/>
            </a:prstGeom>
            <a:solidFill>
              <a:srgbClr val="FFFF00"/>
            </a:solidFill>
            <a:ln w="28575">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defTabSz="914400" eaLnBrk="0" fontAlgn="base" hangingPunct="0">
                <a:spcBef>
                  <a:spcPct val="50000"/>
                </a:spcBef>
                <a:spcAft>
                  <a:spcPct val="0"/>
                </a:spcAft>
              </a:pPr>
              <a:r>
                <a:rPr lang="en-GB" altLang="es-AR" sz="2300" i="1">
                  <a:solidFill>
                    <a:prstClr val="black"/>
                  </a:solidFill>
                  <a:latin typeface="Verdana" panose="020B0604030504040204" pitchFamily="34" charset="0"/>
                </a:rPr>
                <a:t>Complementarios  </a:t>
              </a:r>
            </a:p>
          </p:txBody>
        </p:sp>
        <p:cxnSp>
          <p:nvCxnSpPr>
            <p:cNvPr id="165909" name="AutoShape 21"/>
            <p:cNvCxnSpPr>
              <a:cxnSpLocks noChangeShapeType="1"/>
              <a:stCxn id="165902" idx="3"/>
              <a:endCxn id="165908" idx="1"/>
            </p:cNvCxnSpPr>
            <p:nvPr/>
          </p:nvCxnSpPr>
          <p:spPr bwMode="auto">
            <a:xfrm>
              <a:off x="2409" y="3810"/>
              <a:ext cx="990" cy="240"/>
            </a:xfrm>
            <a:prstGeom prst="straightConnector1">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5910" name="Text Box 22"/>
            <p:cNvSpPr txBox="1">
              <a:spLocks noChangeArrowheads="1"/>
            </p:cNvSpPr>
            <p:nvPr/>
          </p:nvSpPr>
          <p:spPr bwMode="auto">
            <a:xfrm>
              <a:off x="2746" y="3681"/>
              <a:ext cx="268" cy="447"/>
            </a:xfrm>
            <a:prstGeom prst="rect">
              <a:avLst/>
            </a:prstGeom>
            <a:solidFill>
              <a:schemeClr val="bg1"/>
            </a:solidFill>
            <a:ln>
              <a:noFill/>
            </a:ln>
            <a:effectLst/>
            <a:extLs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defTabSz="914400" eaLnBrk="0" fontAlgn="base" hangingPunct="0">
                <a:spcBef>
                  <a:spcPct val="0"/>
                </a:spcBef>
                <a:spcAft>
                  <a:spcPct val="0"/>
                </a:spcAft>
              </a:pPr>
              <a:r>
                <a:rPr lang="en-GB" altLang="es-AR" sz="4000" b="1" i="1">
                  <a:solidFill>
                    <a:prstClr val="black"/>
                  </a:solidFill>
                  <a:latin typeface="Verdana" panose="020B0604030504040204" pitchFamily="34" charset="0"/>
                </a:rPr>
                <a:t>-</a:t>
              </a:r>
              <a:endParaRPr lang="en-GB" altLang="es-AR" sz="2800" i="1">
                <a:solidFill>
                  <a:prstClr val="black"/>
                </a:solidFill>
                <a:latin typeface="Verdana" panose="020B0604030504040204" pitchFamily="34" charset="0"/>
              </a:endParaRPr>
            </a:p>
          </p:txBody>
        </p:sp>
      </p:grpSp>
      <p:grpSp>
        <p:nvGrpSpPr>
          <p:cNvPr id="165911" name="Group 23"/>
          <p:cNvGrpSpPr>
            <a:grpSpLocks/>
          </p:cNvGrpSpPr>
          <p:nvPr/>
        </p:nvGrpSpPr>
        <p:grpSpPr bwMode="auto">
          <a:xfrm>
            <a:off x="5334001" y="3419476"/>
            <a:ext cx="4495799" cy="742950"/>
            <a:chOff x="2352" y="2154"/>
            <a:chExt cx="2832" cy="468"/>
          </a:xfrm>
        </p:grpSpPr>
        <p:sp>
          <p:nvSpPr>
            <p:cNvPr id="165912" name="Text Box 24"/>
            <p:cNvSpPr txBox="1">
              <a:spLocks noChangeArrowheads="1"/>
            </p:cNvSpPr>
            <p:nvPr/>
          </p:nvSpPr>
          <p:spPr bwMode="auto">
            <a:xfrm>
              <a:off x="3408" y="2154"/>
              <a:ext cx="1776" cy="348"/>
            </a:xfrm>
            <a:prstGeom prst="rect">
              <a:avLst/>
            </a:prstGeom>
            <a:solidFill>
              <a:srgbClr val="FFFF00"/>
            </a:solidFill>
            <a:ln w="28575">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defTabSz="914400" eaLnBrk="0" fontAlgn="base" hangingPunct="0">
                <a:spcBef>
                  <a:spcPct val="50000"/>
                </a:spcBef>
                <a:spcAft>
                  <a:spcPct val="0"/>
                </a:spcAft>
              </a:pPr>
              <a:r>
                <a:rPr lang="en-GB" altLang="es-AR" sz="2800" i="1">
                  <a:solidFill>
                    <a:prstClr val="black"/>
                  </a:solidFill>
                  <a:latin typeface="Verdana" panose="020B0604030504040204" pitchFamily="34" charset="0"/>
                </a:rPr>
                <a:t>Bien normal</a:t>
              </a:r>
            </a:p>
          </p:txBody>
        </p:sp>
        <p:cxnSp>
          <p:nvCxnSpPr>
            <p:cNvPr id="165913" name="AutoShape 25"/>
            <p:cNvCxnSpPr>
              <a:cxnSpLocks noChangeShapeType="1"/>
              <a:stCxn id="165901" idx="3"/>
              <a:endCxn id="165912" idx="1"/>
            </p:cNvCxnSpPr>
            <p:nvPr/>
          </p:nvCxnSpPr>
          <p:spPr bwMode="auto">
            <a:xfrm flipV="1">
              <a:off x="2352" y="2328"/>
              <a:ext cx="1056" cy="294"/>
            </a:xfrm>
            <a:prstGeom prst="straightConnector1">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5914" name="Text Box 26"/>
            <p:cNvSpPr txBox="1">
              <a:spLocks noChangeArrowheads="1"/>
            </p:cNvSpPr>
            <p:nvPr/>
          </p:nvSpPr>
          <p:spPr bwMode="auto">
            <a:xfrm>
              <a:off x="2746" y="2171"/>
              <a:ext cx="268" cy="370"/>
            </a:xfrm>
            <a:prstGeom prst="rect">
              <a:avLst/>
            </a:prstGeom>
            <a:solidFill>
              <a:schemeClr val="bg1"/>
            </a:solidFill>
            <a:ln>
              <a:noFill/>
            </a:ln>
            <a:effectLst/>
            <a:extLs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000" tIns="46800" rIns="90000" bIns="46800" anchor="ctr">
              <a:spAutoFit/>
            </a:bodyPr>
            <a:lstStyle/>
            <a:p>
              <a:pPr defTabSz="914400" eaLnBrk="0" fontAlgn="base" hangingPunct="0">
                <a:spcBef>
                  <a:spcPct val="0"/>
                </a:spcBef>
                <a:spcAft>
                  <a:spcPct val="0"/>
                </a:spcAft>
              </a:pPr>
              <a:r>
                <a:rPr lang="en-GB" altLang="es-AR" sz="3200" b="1" i="1" dirty="0">
                  <a:solidFill>
                    <a:prstClr val="black"/>
                  </a:solidFill>
                  <a:latin typeface="Verdana" panose="020B0604030504040204" pitchFamily="34" charset="0"/>
                </a:rPr>
                <a:t>+</a:t>
              </a:r>
              <a:endParaRPr lang="en-GB" altLang="es-AR" sz="2000" i="1" dirty="0">
                <a:solidFill>
                  <a:prstClr val="black"/>
                </a:solidFill>
                <a:latin typeface="Verdana" panose="020B0604030504040204" pitchFamily="34" charset="0"/>
              </a:endParaRPr>
            </a:p>
          </p:txBody>
        </p:sp>
      </p:grpSp>
      <p:grpSp>
        <p:nvGrpSpPr>
          <p:cNvPr id="165915" name="Group 27"/>
          <p:cNvGrpSpPr>
            <a:grpSpLocks/>
          </p:cNvGrpSpPr>
          <p:nvPr/>
        </p:nvGrpSpPr>
        <p:grpSpPr bwMode="auto">
          <a:xfrm>
            <a:off x="5424488" y="5238755"/>
            <a:ext cx="4405312" cy="809626"/>
            <a:chOff x="2409" y="3300"/>
            <a:chExt cx="2775" cy="510"/>
          </a:xfrm>
        </p:grpSpPr>
        <p:sp>
          <p:nvSpPr>
            <p:cNvPr id="165916" name="Text Box 28"/>
            <p:cNvSpPr txBox="1">
              <a:spLocks noChangeArrowheads="1"/>
            </p:cNvSpPr>
            <p:nvPr/>
          </p:nvSpPr>
          <p:spPr bwMode="auto">
            <a:xfrm>
              <a:off x="3408" y="3300"/>
              <a:ext cx="1776" cy="348"/>
            </a:xfrm>
            <a:prstGeom prst="rect">
              <a:avLst/>
            </a:prstGeom>
            <a:solidFill>
              <a:srgbClr val="FFFF00"/>
            </a:solidFill>
            <a:ln w="28575">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defTabSz="914400" eaLnBrk="0" fontAlgn="base" hangingPunct="0">
                <a:spcBef>
                  <a:spcPct val="50000"/>
                </a:spcBef>
                <a:spcAft>
                  <a:spcPct val="0"/>
                </a:spcAft>
              </a:pPr>
              <a:r>
                <a:rPr lang="en-GB" altLang="es-AR" sz="2800" i="1">
                  <a:solidFill>
                    <a:prstClr val="black"/>
                  </a:solidFill>
                  <a:latin typeface="Verdana" panose="020B0604030504040204" pitchFamily="34" charset="0"/>
                </a:rPr>
                <a:t>Sustitutivos </a:t>
              </a:r>
            </a:p>
          </p:txBody>
        </p:sp>
        <p:cxnSp>
          <p:nvCxnSpPr>
            <p:cNvPr id="165917" name="AutoShape 29"/>
            <p:cNvCxnSpPr>
              <a:cxnSpLocks noChangeShapeType="1"/>
              <a:stCxn id="165902" idx="3"/>
              <a:endCxn id="165916" idx="1"/>
            </p:cNvCxnSpPr>
            <p:nvPr/>
          </p:nvCxnSpPr>
          <p:spPr bwMode="auto">
            <a:xfrm flipV="1">
              <a:off x="2409" y="3474"/>
              <a:ext cx="990" cy="336"/>
            </a:xfrm>
            <a:prstGeom prst="straightConnector1">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5918" name="Text Box 30"/>
            <p:cNvSpPr txBox="1">
              <a:spLocks noChangeArrowheads="1"/>
            </p:cNvSpPr>
            <p:nvPr/>
          </p:nvSpPr>
          <p:spPr bwMode="auto">
            <a:xfrm>
              <a:off x="2746" y="3381"/>
              <a:ext cx="268" cy="409"/>
            </a:xfrm>
            <a:prstGeom prst="rect">
              <a:avLst/>
            </a:prstGeom>
            <a:solidFill>
              <a:schemeClr val="bg1"/>
            </a:solidFill>
            <a:ln>
              <a:noFill/>
            </a:ln>
            <a:effectLst/>
            <a:extLs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000" tIns="46800" rIns="90000" bIns="46800" anchor="ctr">
              <a:spAutoFit/>
            </a:bodyPr>
            <a:lstStyle/>
            <a:p>
              <a:pPr defTabSz="914400" eaLnBrk="0" fontAlgn="base" hangingPunct="0">
                <a:spcBef>
                  <a:spcPct val="0"/>
                </a:spcBef>
                <a:spcAft>
                  <a:spcPct val="0"/>
                </a:spcAft>
              </a:pPr>
              <a:r>
                <a:rPr lang="en-GB" altLang="es-AR" sz="3600" b="1" i="1" dirty="0">
                  <a:solidFill>
                    <a:prstClr val="black"/>
                  </a:solidFill>
                  <a:latin typeface="Verdana" panose="020B0604030504040204" pitchFamily="34" charset="0"/>
                </a:rPr>
                <a:t>+</a:t>
              </a:r>
              <a:endParaRPr lang="en-GB" altLang="es-AR" sz="2400" i="1" dirty="0">
                <a:solidFill>
                  <a:prstClr val="black"/>
                </a:solidFill>
                <a:latin typeface="Verdana" panose="020B0604030504040204" pitchFamily="34" charset="0"/>
              </a:endParaRPr>
            </a:p>
          </p:txBody>
        </p:sp>
      </p:grpSp>
    </p:spTree>
    <p:extLst>
      <p:ext uri="{BB962C8B-B14F-4D97-AF65-F5344CB8AC3E}">
        <p14:creationId xmlns:p14="http://schemas.microsoft.com/office/powerpoint/2010/main" xmlns="" val="2708809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58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59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59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59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659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autoUpdateAnimBg="0"/>
      <p:bldP spid="165901" grpId="0" animBg="1" autoUpdateAnimBg="0"/>
      <p:bldP spid="16590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565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5652" name="Rectangle 4"/>
          <p:cNvSpPr>
            <a:spLocks noGrp="1" noChangeArrowheads="1"/>
          </p:cNvSpPr>
          <p:nvPr>
            <p:ph type="title"/>
          </p:nvPr>
        </p:nvSpPr>
        <p:spPr>
          <a:solidFill>
            <a:srgbClr val="FFFF00"/>
          </a:solidFill>
          <a:ln w="28575" cap="flat">
            <a:solidFill>
              <a:schemeClr val="tx1"/>
            </a:solidFill>
            <a:miter lim="800000"/>
            <a:headEnd/>
            <a:tailEnd/>
          </a:ln>
        </p:spPr>
        <p:txBody>
          <a:bodyPr vert="horz" lIns="90000" tIns="46800" rIns="90000" bIns="46800" rtlCol="0" anchor="ctr">
            <a:normAutofit/>
          </a:bodyPr>
          <a:lstStyle/>
          <a:p>
            <a:r>
              <a:rPr lang="en-US" altLang="es-AR">
                <a:solidFill>
                  <a:srgbClr val="000099"/>
                </a:solidFill>
              </a:rPr>
              <a:t>La elasticidad y la incidencia de los impuestos.</a:t>
            </a:r>
          </a:p>
        </p:txBody>
      </p:sp>
      <p:sp>
        <p:nvSpPr>
          <p:cNvPr id="155653" name="Rectangle 5"/>
          <p:cNvSpPr>
            <a:spLocks noGrp="1" noChangeArrowheads="1"/>
          </p:cNvSpPr>
          <p:nvPr>
            <p:ph idx="1"/>
          </p:nvPr>
        </p:nvSpPr>
        <p:spPr/>
        <p:txBody>
          <a:bodyPr/>
          <a:lstStyle/>
          <a:p>
            <a:endParaRPr lang="en-US" altLang="es-AR"/>
          </a:p>
          <a:p>
            <a:r>
              <a:rPr lang="en-US" altLang="es-AR"/>
              <a:t>Cómo se reparte la carga del impuesto entre productores y compradores?</a:t>
            </a:r>
          </a:p>
          <a:p>
            <a:endParaRPr lang="en-US" altLang="es-AR"/>
          </a:p>
          <a:p>
            <a:r>
              <a:rPr lang="en-US" altLang="es-AR"/>
              <a:t>La respuesta depende de la elasticidad-precio de la demanda y de la oferta del bien gravado.</a:t>
            </a:r>
          </a:p>
        </p:txBody>
      </p:sp>
    </p:spTree>
    <p:extLst>
      <p:ext uri="{BB962C8B-B14F-4D97-AF65-F5344CB8AC3E}">
        <p14:creationId xmlns:p14="http://schemas.microsoft.com/office/powerpoint/2010/main" xmlns="" val="15410685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9219" name="Rectangle 5"/>
          <p:cNvSpPr>
            <a:spLocks noGrp="1" noChangeArrowheads="1"/>
          </p:cNvSpPr>
          <p:nvPr>
            <p:ph type="title"/>
          </p:nvPr>
        </p:nvSpPr>
        <p:spPr>
          <a:xfrm>
            <a:off x="2018001" y="475241"/>
            <a:ext cx="7929562" cy="858837"/>
          </a:xfrm>
        </p:spPr>
        <p:txBody>
          <a:bodyPr vert="horz" wrap="square" lIns="91440" tIns="45720" rIns="91440" bIns="45720" numCol="1" rtlCol="0" anchor="ctr" anchorCtr="0" compatLnSpc="1">
            <a:prstTxWarp prst="textNoShape">
              <a:avLst/>
            </a:prstTxWarp>
            <a:normAutofit/>
          </a:bodyPr>
          <a:lstStyle/>
          <a:p>
            <a:pPr eaLnBrk="1" hangingPunct="1">
              <a:defRPr/>
            </a:pPr>
            <a:r>
              <a:rPr lang="es-ES_tradnl" altLang="en-US" sz="2400">
                <a:latin typeface="Book Antiqua" pitchFamily="18" charset="0"/>
              </a:rPr>
              <a:t>3.1 L</a:t>
            </a:r>
            <a:r>
              <a:rPr lang="en-US" altLang="en-US" sz="2400">
                <a:latin typeface="Book Antiqua" pitchFamily="18" charset="0"/>
              </a:rPr>
              <a:t>a elasticidad de la demanda con respecto al precio</a:t>
            </a:r>
            <a:endParaRPr lang="es-ES_tradnl" altLang="en-US" sz="2400" dirty="0">
              <a:effectLst>
                <a:outerShdw blurRad="38100" dist="38100" dir="2700000" algn="tl">
                  <a:srgbClr val="C0C0C0"/>
                </a:outerShdw>
              </a:effectLst>
            </a:endParaRPr>
          </a:p>
        </p:txBody>
      </p:sp>
      <p:sp>
        <p:nvSpPr>
          <p:cNvPr id="56323" name="Rectangle 6"/>
          <p:cNvSpPr>
            <a:spLocks noGrp="1" noChangeArrowheads="1"/>
          </p:cNvSpPr>
          <p:nvPr>
            <p:ph idx="1"/>
          </p:nvPr>
        </p:nvSpPr>
        <p:spPr>
          <a:xfrm>
            <a:off x="6548581" y="1196975"/>
            <a:ext cx="5221433" cy="5051425"/>
          </a:xfrm>
        </p:spPr>
        <p:txBody>
          <a:bodyPr>
            <a:normAutofit/>
          </a:bodyPr>
          <a:lstStyle/>
          <a:p>
            <a:pPr algn="just" eaLnBrk="1" hangingPunct="1">
              <a:buFont typeface="Wingdings 2" pitchFamily="18" charset="2"/>
              <a:buNone/>
            </a:pPr>
            <a:endParaRPr lang="es-ES" sz="2600" dirty="0">
              <a:latin typeface="Arial" pitchFamily="34" charset="0"/>
              <a:cs typeface="Arial" pitchFamily="34" charset="0"/>
            </a:endParaRPr>
          </a:p>
          <a:p>
            <a:pPr algn="just" eaLnBrk="1" hangingPunct="1">
              <a:buFont typeface="Wingdings 2" pitchFamily="18" charset="2"/>
              <a:buNone/>
            </a:pPr>
            <a:r>
              <a:rPr lang="es-ES" sz="2600" dirty="0">
                <a:latin typeface="Arial" pitchFamily="34" charset="0"/>
                <a:cs typeface="Arial" pitchFamily="34" charset="0"/>
              </a:rPr>
              <a:t>En el último mes ha aumentado el precio del combustible; sin embargo es evidente que la cantidad demanda ha tenido una variación mucho menor si se compara con el aumento del precio del crudo. Hay productos que a pesar de que se de un aumento muy grande en el precio, la cantidad demanda va a disminuir en forma mínima. </a:t>
            </a:r>
            <a:endParaRPr lang="en-US" altLang="en-US" sz="2800" dirty="0">
              <a:latin typeface="Book Antiqua" pitchFamily="18" charset="0"/>
            </a:endParaRPr>
          </a:p>
          <a:p>
            <a:pPr algn="just" eaLnBrk="1" hangingPunct="1">
              <a:buFont typeface="Wingdings 2" pitchFamily="18" charset="2"/>
              <a:buNone/>
            </a:pPr>
            <a:endParaRPr lang="es-MX" sz="1600" dirty="0">
              <a:latin typeface="Book Antiqua" pitchFamily="18" charset="0"/>
            </a:endParaRPr>
          </a:p>
          <a:p>
            <a:pPr algn="just" eaLnBrk="1" hangingPunct="1">
              <a:buFont typeface="Wingdings 2" pitchFamily="18" charset="2"/>
              <a:buNone/>
            </a:pPr>
            <a:endParaRPr lang="en-US" altLang="en-US" sz="2800" dirty="0">
              <a:latin typeface="Book Antiqua" pitchFamily="18" charset="0"/>
            </a:endParaRPr>
          </a:p>
        </p:txBody>
      </p:sp>
      <p:pic>
        <p:nvPicPr>
          <p:cNvPr id="3" name="Imagen 2">
            <a:extLst>
              <a:ext uri="{FF2B5EF4-FFF2-40B4-BE49-F238E27FC236}">
                <a16:creationId xmlns="" xmlns:a16="http://schemas.microsoft.com/office/drawing/2014/main" id="{1C44CE1F-5622-445A-9392-F4D683948631}"/>
              </a:ext>
            </a:extLst>
          </p:cNvPr>
          <p:cNvPicPr>
            <a:picLocks noChangeAspect="1"/>
          </p:cNvPicPr>
          <p:nvPr/>
        </p:nvPicPr>
        <p:blipFill>
          <a:blip r:embed="rId3"/>
          <a:stretch>
            <a:fillRect/>
          </a:stretch>
        </p:blipFill>
        <p:spPr>
          <a:xfrm>
            <a:off x="525586" y="1668680"/>
            <a:ext cx="5407622" cy="4316484"/>
          </a:xfrm>
          <a:prstGeom prst="rect">
            <a:avLst/>
          </a:prstGeom>
        </p:spPr>
      </p:pic>
    </p:spTree>
    <p:extLst>
      <p:ext uri="{BB962C8B-B14F-4D97-AF65-F5344CB8AC3E}">
        <p14:creationId xmlns="" xmlns:p14="http://schemas.microsoft.com/office/powerpoint/2010/main" val="328577259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Rectángulo"/>
          <p:cNvSpPr>
            <a:spLocks noChangeArrowheads="1"/>
          </p:cNvSpPr>
          <p:nvPr/>
        </p:nvSpPr>
        <p:spPr bwMode="auto">
          <a:xfrm>
            <a:off x="2173288" y="620714"/>
            <a:ext cx="8208962" cy="5445125"/>
          </a:xfrm>
          <a:prstGeom prst="rect">
            <a:avLst/>
          </a:prstGeom>
          <a:noFill/>
          <a:ln w="9525">
            <a:noFill/>
            <a:miter lim="800000"/>
            <a:headEnd/>
            <a:tailEnd/>
          </a:ln>
        </p:spPr>
        <p:txBody>
          <a:bodyPr>
            <a:spAutoFit/>
          </a:bodyPr>
          <a:lstStyle/>
          <a:p>
            <a:pPr algn="just" defTabSz="914400" eaLnBrk="0" fontAlgn="base" hangingPunct="0">
              <a:lnSpc>
                <a:spcPct val="115000"/>
              </a:lnSpc>
              <a:spcBef>
                <a:spcPct val="0"/>
              </a:spcBef>
              <a:spcAft>
                <a:spcPts val="1000"/>
              </a:spcAft>
            </a:pPr>
            <a:r>
              <a:rPr lang="es-ES_tradnl" sz="2800" b="1" i="1" dirty="0">
                <a:solidFill>
                  <a:srgbClr val="000033"/>
                </a:solidFill>
                <a:latin typeface="Arial" charset="0"/>
                <a:cs typeface="Times New Roman" pitchFamily="18" charset="0"/>
              </a:rPr>
              <a:t>ELASTICIDAD Y CARGA TRIBUTARIA</a:t>
            </a:r>
          </a:p>
          <a:p>
            <a:pPr algn="just" defTabSz="914400" eaLnBrk="0" fontAlgn="base" hangingPunct="0">
              <a:lnSpc>
                <a:spcPct val="115000"/>
              </a:lnSpc>
              <a:spcBef>
                <a:spcPct val="0"/>
              </a:spcBef>
              <a:spcAft>
                <a:spcPts val="1000"/>
              </a:spcAft>
            </a:pPr>
            <a:endParaRPr lang="es-ES" sz="2800" i="1" dirty="0">
              <a:solidFill>
                <a:prstClr val="black"/>
              </a:solidFill>
              <a:ea typeface="Calibri" pitchFamily="34" charset="0"/>
              <a:cs typeface="Times New Roman" pitchFamily="18" charset="0"/>
            </a:endParaRPr>
          </a:p>
          <a:p>
            <a:pPr algn="just" defTabSz="914400" eaLnBrk="0" fontAlgn="base" hangingPunct="0">
              <a:lnSpc>
                <a:spcPct val="115000"/>
              </a:lnSpc>
              <a:spcBef>
                <a:spcPct val="0"/>
              </a:spcBef>
              <a:spcAft>
                <a:spcPts val="1000"/>
              </a:spcAft>
            </a:pPr>
            <a:r>
              <a:rPr lang="es-ES_tradnl" sz="2800" dirty="0">
                <a:solidFill>
                  <a:srgbClr val="000033"/>
                </a:solidFill>
                <a:latin typeface="Arial" charset="0"/>
                <a:cs typeface="Times New Roman" pitchFamily="18" charset="0"/>
              </a:rPr>
              <a:t>Suponiendo que la </a:t>
            </a:r>
            <a:r>
              <a:rPr lang="es-ES_tradnl" sz="2800" b="1" dirty="0">
                <a:solidFill>
                  <a:srgbClr val="000033"/>
                </a:solidFill>
                <a:latin typeface="Arial" charset="0"/>
                <a:cs typeface="Times New Roman" pitchFamily="18" charset="0"/>
              </a:rPr>
              <a:t>demanda sea inelástica</a:t>
            </a:r>
            <a:r>
              <a:rPr lang="es-ES_tradnl" sz="2800" dirty="0">
                <a:solidFill>
                  <a:srgbClr val="000033"/>
                </a:solidFill>
                <a:latin typeface="Arial" charset="0"/>
                <a:cs typeface="Times New Roman" pitchFamily="18" charset="0"/>
              </a:rPr>
              <a:t>, con el impuesto sobre las ventas la curva de oferta se desplaza hacia la izquierda, en consecuencia el precio aumenta en forma significativa desde P1 a P2 y la recaudación fiscal es elevada (región P2BCD). Pero la mayor parte de la incidencia recae sobre los consumidores, mientras que una parte mucho menor sobre los productores</a:t>
            </a:r>
            <a:r>
              <a:rPr lang="es-ES_tradnl" sz="2800" i="1" dirty="0">
                <a:solidFill>
                  <a:srgbClr val="000033"/>
                </a:solidFill>
                <a:latin typeface="Arial" charset="0"/>
                <a:cs typeface="Times New Roman" pitchFamily="18" charset="0"/>
              </a:rPr>
              <a:t>.</a:t>
            </a:r>
            <a:endParaRPr lang="es-ES" sz="3600" i="1" dirty="0">
              <a:solidFill>
                <a:prstClr val="black"/>
              </a:solidFill>
              <a:ea typeface="Calibri" pitchFamily="34" charset="0"/>
              <a:cs typeface="Calibri" pitchFamily="34" charset="0"/>
            </a:endParaRPr>
          </a:p>
        </p:txBody>
      </p:sp>
    </p:spTree>
    <p:extLst>
      <p:ext uri="{BB962C8B-B14F-4D97-AF65-F5344CB8AC3E}">
        <p14:creationId xmlns:p14="http://schemas.microsoft.com/office/powerpoint/2010/main" xmlns="" val="29285222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ES"/>
          </a:p>
        </p:txBody>
      </p:sp>
      <p:pic>
        <p:nvPicPr>
          <p:cNvPr id="74755" name="Picture 2"/>
          <p:cNvPicPr>
            <a:picLocks noChangeAspect="1" noChangeArrowheads="1"/>
          </p:cNvPicPr>
          <p:nvPr/>
        </p:nvPicPr>
        <p:blipFill>
          <a:blip r:embed="rId3" cstate="print"/>
          <a:srcRect/>
          <a:stretch>
            <a:fillRect/>
          </a:stretch>
        </p:blipFill>
        <p:spPr bwMode="auto">
          <a:xfrm>
            <a:off x="2704813" y="618260"/>
            <a:ext cx="6875605" cy="5586413"/>
          </a:xfrm>
          <a:prstGeom prst="rect">
            <a:avLst/>
          </a:prstGeom>
          <a:noFill/>
          <a:ln w="12700">
            <a:noFill/>
            <a:miter lim="800000"/>
            <a:headEnd type="none" w="sm" len="sm"/>
            <a:tailEnd type="none" w="sm" len="sm"/>
          </a:ln>
          <a:effectLst/>
        </p:spPr>
      </p:pic>
    </p:spTree>
    <p:extLst>
      <p:ext uri="{BB962C8B-B14F-4D97-AF65-F5344CB8AC3E}">
        <p14:creationId xmlns:p14="http://schemas.microsoft.com/office/powerpoint/2010/main" xmlns="" val="335516810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title"/>
          </p:nvPr>
        </p:nvSpPr>
        <p:spPr>
          <a:xfrm>
            <a:off x="2133600" y="50800"/>
            <a:ext cx="8229600" cy="685800"/>
          </a:xfrm>
        </p:spPr>
        <p:txBody>
          <a:bodyPr/>
          <a:lstStyle/>
          <a:p>
            <a:pPr algn="l">
              <a:lnSpc>
                <a:spcPct val="80000"/>
              </a:lnSpc>
            </a:pPr>
            <a:r>
              <a:rPr lang="en-US" altLang="es-AR" sz="2800">
                <a:solidFill>
                  <a:srgbClr val="000099"/>
                </a:solidFill>
              </a:rPr>
              <a:t>Figura 9. Cómo se reparte la carga impositiva</a:t>
            </a:r>
          </a:p>
        </p:txBody>
      </p:sp>
      <p:sp>
        <p:nvSpPr>
          <p:cNvPr id="157701" name="Rectangle 5"/>
          <p:cNvSpPr>
            <a:spLocks noChangeArrowheads="1"/>
          </p:cNvSpPr>
          <p:nvPr/>
        </p:nvSpPr>
        <p:spPr bwMode="auto">
          <a:xfrm>
            <a:off x="3622675" y="1703388"/>
            <a:ext cx="5657850" cy="4132262"/>
          </a:xfrm>
          <a:prstGeom prst="rect">
            <a:avLst/>
          </a:prstGeom>
          <a:solidFill>
            <a:srgbClr val="F3F6F9"/>
          </a:solidFill>
          <a:ln w="196850">
            <a:solidFill>
              <a:srgbClr val="F3F6F9"/>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02" name="Rectangle 6"/>
          <p:cNvSpPr>
            <a:spLocks noChangeArrowheads="1"/>
          </p:cNvSpPr>
          <p:nvPr/>
        </p:nvSpPr>
        <p:spPr bwMode="auto">
          <a:xfrm>
            <a:off x="3622675" y="1703388"/>
            <a:ext cx="5657850" cy="4132262"/>
          </a:xfrm>
          <a:prstGeom prst="rect">
            <a:avLst/>
          </a:prstGeom>
          <a:solidFill>
            <a:srgbClr val="F2F4F8"/>
          </a:solidFill>
          <a:ln w="177800">
            <a:solidFill>
              <a:srgbClr val="F2F4F8"/>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03" name="Rectangle 7"/>
          <p:cNvSpPr>
            <a:spLocks noChangeArrowheads="1"/>
          </p:cNvSpPr>
          <p:nvPr/>
        </p:nvSpPr>
        <p:spPr bwMode="auto">
          <a:xfrm>
            <a:off x="3622675" y="1703388"/>
            <a:ext cx="5657850" cy="4132262"/>
          </a:xfrm>
          <a:prstGeom prst="rect">
            <a:avLst/>
          </a:prstGeom>
          <a:solidFill>
            <a:srgbClr val="F1F4F7"/>
          </a:solidFill>
          <a:ln w="160338">
            <a:solidFill>
              <a:srgbClr val="F1F4F7"/>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04" name="Rectangle 8"/>
          <p:cNvSpPr>
            <a:spLocks noChangeArrowheads="1"/>
          </p:cNvSpPr>
          <p:nvPr/>
        </p:nvSpPr>
        <p:spPr bwMode="auto">
          <a:xfrm>
            <a:off x="3622675" y="1703388"/>
            <a:ext cx="5657850" cy="4132262"/>
          </a:xfrm>
          <a:prstGeom prst="rect">
            <a:avLst/>
          </a:prstGeom>
          <a:solidFill>
            <a:srgbClr val="F0F2F5"/>
          </a:solidFill>
          <a:ln w="142875">
            <a:solidFill>
              <a:srgbClr val="F0F2F5"/>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05" name="Rectangle 9"/>
          <p:cNvSpPr>
            <a:spLocks noChangeArrowheads="1"/>
          </p:cNvSpPr>
          <p:nvPr/>
        </p:nvSpPr>
        <p:spPr bwMode="auto">
          <a:xfrm>
            <a:off x="3622674" y="1703388"/>
            <a:ext cx="6653439" cy="4479698"/>
          </a:xfrm>
          <a:prstGeom prst="rect">
            <a:avLst/>
          </a:prstGeom>
          <a:solidFill>
            <a:srgbClr val="EEF1F4"/>
          </a:solidFill>
          <a:ln w="125413">
            <a:solidFill>
              <a:srgbClr val="EEF1F4"/>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12" name="Rectangle 16"/>
          <p:cNvSpPr>
            <a:spLocks noChangeArrowheads="1"/>
          </p:cNvSpPr>
          <p:nvPr/>
        </p:nvSpPr>
        <p:spPr bwMode="auto">
          <a:xfrm>
            <a:off x="3595769" y="1502228"/>
            <a:ext cx="6798107" cy="47523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13" name="Freeform 17"/>
          <p:cNvSpPr>
            <a:spLocks/>
          </p:cNvSpPr>
          <p:nvPr/>
        </p:nvSpPr>
        <p:spPr bwMode="auto">
          <a:xfrm>
            <a:off x="3551239" y="1614489"/>
            <a:ext cx="5640387" cy="4149725"/>
          </a:xfrm>
          <a:custGeom>
            <a:avLst/>
            <a:gdLst>
              <a:gd name="T0" fmla="*/ 0 w 3553"/>
              <a:gd name="T1" fmla="*/ 0 h 2614"/>
              <a:gd name="T2" fmla="*/ 0 w 3553"/>
              <a:gd name="T3" fmla="*/ 2614 h 2614"/>
              <a:gd name="T4" fmla="*/ 3553 w 3553"/>
              <a:gd name="T5" fmla="*/ 2614 h 2614"/>
            </a:gdLst>
            <a:ahLst/>
            <a:cxnLst>
              <a:cxn ang="0">
                <a:pos x="T0" y="T1"/>
              </a:cxn>
              <a:cxn ang="0">
                <a:pos x="T2" y="T3"/>
              </a:cxn>
              <a:cxn ang="0">
                <a:pos x="T4" y="T5"/>
              </a:cxn>
            </a:cxnLst>
            <a:rect l="0" t="0" r="r" b="b"/>
            <a:pathLst>
              <a:path w="3553" h="2614">
                <a:moveTo>
                  <a:pt x="0" y="0"/>
                </a:moveTo>
                <a:lnTo>
                  <a:pt x="0" y="2614"/>
                </a:lnTo>
                <a:lnTo>
                  <a:pt x="3553" y="2614"/>
                </a:ln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14" name="Rectangle 18"/>
          <p:cNvSpPr>
            <a:spLocks noChangeArrowheads="1"/>
          </p:cNvSpPr>
          <p:nvPr/>
        </p:nvSpPr>
        <p:spPr bwMode="auto">
          <a:xfrm>
            <a:off x="8413750" y="5788025"/>
            <a:ext cx="8143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a:solidFill>
                  <a:srgbClr val="000000"/>
                </a:solidFill>
                <a:latin typeface="Arial" panose="020B0604020202020204" pitchFamily="34" charset="0"/>
              </a:rPr>
              <a:t>Cantidad</a:t>
            </a:r>
            <a:endParaRPr lang="en-US" altLang="es-AR" sz="2400" i="1">
              <a:solidFill>
                <a:prstClr val="black"/>
              </a:solidFill>
              <a:latin typeface="Tahoma" pitchFamily="34" charset="0"/>
            </a:endParaRPr>
          </a:p>
        </p:txBody>
      </p:sp>
      <p:sp>
        <p:nvSpPr>
          <p:cNvPr id="157715" name="Rectangle 19"/>
          <p:cNvSpPr>
            <a:spLocks noChangeArrowheads="1"/>
          </p:cNvSpPr>
          <p:nvPr/>
        </p:nvSpPr>
        <p:spPr bwMode="auto">
          <a:xfrm>
            <a:off x="3314701" y="5794375"/>
            <a:ext cx="1063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0</a:t>
            </a:r>
            <a:endParaRPr lang="en-US" altLang="es-AR" sz="2400" i="1">
              <a:solidFill>
                <a:prstClr val="black"/>
              </a:solidFill>
              <a:latin typeface="Tahoma" pitchFamily="34" charset="0"/>
            </a:endParaRPr>
          </a:p>
        </p:txBody>
      </p:sp>
      <p:sp>
        <p:nvSpPr>
          <p:cNvPr id="157716" name="Rectangle 20"/>
          <p:cNvSpPr>
            <a:spLocks noChangeArrowheads="1"/>
          </p:cNvSpPr>
          <p:nvPr/>
        </p:nvSpPr>
        <p:spPr bwMode="auto">
          <a:xfrm>
            <a:off x="2819401" y="1676400"/>
            <a:ext cx="58261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a:solidFill>
                  <a:srgbClr val="000000"/>
                </a:solidFill>
                <a:latin typeface="Arial" panose="020B0604020202020204" pitchFamily="34" charset="0"/>
              </a:rPr>
              <a:t>Precio</a:t>
            </a:r>
            <a:endParaRPr lang="en-US" altLang="es-AR" sz="2400" i="1">
              <a:solidFill>
                <a:prstClr val="black"/>
              </a:solidFill>
              <a:latin typeface="Tahoma" pitchFamily="34" charset="0"/>
            </a:endParaRPr>
          </a:p>
        </p:txBody>
      </p:sp>
      <p:grpSp>
        <p:nvGrpSpPr>
          <p:cNvPr id="157717" name="Group 21"/>
          <p:cNvGrpSpPr>
            <a:grpSpLocks/>
          </p:cNvGrpSpPr>
          <p:nvPr/>
        </p:nvGrpSpPr>
        <p:grpSpPr bwMode="auto">
          <a:xfrm>
            <a:off x="5567364" y="1917700"/>
            <a:ext cx="1403271" cy="3352728"/>
            <a:chOff x="2547" y="1208"/>
            <a:chExt cx="930" cy="2213"/>
          </a:xfrm>
        </p:grpSpPr>
        <p:sp>
          <p:nvSpPr>
            <p:cNvPr id="157718" name="Line 22"/>
            <p:cNvSpPr>
              <a:spLocks noChangeShapeType="1"/>
            </p:cNvSpPr>
            <p:nvPr/>
          </p:nvSpPr>
          <p:spPr bwMode="auto">
            <a:xfrm flipH="1" flipV="1">
              <a:off x="2547" y="1208"/>
              <a:ext cx="810" cy="2143"/>
            </a:xfrm>
            <a:prstGeom prst="line">
              <a:avLst/>
            </a:prstGeom>
            <a:noFill/>
            <a:ln w="53975">
              <a:solidFill>
                <a:srgbClr val="004C9F"/>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19" name="Rectangle 23"/>
            <p:cNvSpPr>
              <a:spLocks noChangeArrowheads="1"/>
            </p:cNvSpPr>
            <p:nvPr/>
          </p:nvSpPr>
          <p:spPr bwMode="auto">
            <a:xfrm>
              <a:off x="3385" y="3269"/>
              <a:ext cx="92"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D</a:t>
              </a:r>
              <a:endParaRPr lang="en-US" altLang="es-AR" sz="2400" i="1">
                <a:solidFill>
                  <a:prstClr val="black"/>
                </a:solidFill>
                <a:latin typeface="Tahoma" pitchFamily="34" charset="0"/>
              </a:endParaRPr>
            </a:p>
          </p:txBody>
        </p:sp>
      </p:grpSp>
      <p:grpSp>
        <p:nvGrpSpPr>
          <p:cNvPr id="157720" name="Group 24"/>
          <p:cNvGrpSpPr>
            <a:grpSpLocks/>
          </p:cNvGrpSpPr>
          <p:nvPr/>
        </p:nvGrpSpPr>
        <p:grpSpPr bwMode="auto">
          <a:xfrm>
            <a:off x="4675189" y="2571750"/>
            <a:ext cx="3730625" cy="2800350"/>
            <a:chOff x="1985" y="1620"/>
            <a:chExt cx="2350" cy="1764"/>
          </a:xfrm>
        </p:grpSpPr>
        <p:sp>
          <p:nvSpPr>
            <p:cNvPr id="157721" name="Line 25"/>
            <p:cNvSpPr>
              <a:spLocks noChangeShapeType="1"/>
            </p:cNvSpPr>
            <p:nvPr/>
          </p:nvSpPr>
          <p:spPr bwMode="auto">
            <a:xfrm flipV="1">
              <a:off x="1985" y="1735"/>
              <a:ext cx="2013" cy="1649"/>
            </a:xfrm>
            <a:prstGeom prst="line">
              <a:avLst/>
            </a:prstGeom>
            <a:noFill/>
            <a:ln w="53975">
              <a:solidFill>
                <a:srgbClr val="5F161D"/>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22" name="Rectangle 26"/>
            <p:cNvSpPr>
              <a:spLocks noChangeArrowheads="1"/>
            </p:cNvSpPr>
            <p:nvPr/>
          </p:nvSpPr>
          <p:spPr bwMode="auto">
            <a:xfrm>
              <a:off x="4002" y="1620"/>
              <a:ext cx="3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Oferta</a:t>
              </a:r>
              <a:endParaRPr lang="en-US" altLang="es-AR" sz="2400" i="1">
                <a:solidFill>
                  <a:prstClr val="black"/>
                </a:solidFill>
                <a:latin typeface="Tahoma" pitchFamily="34" charset="0"/>
              </a:endParaRPr>
            </a:p>
          </p:txBody>
        </p:sp>
      </p:grpSp>
      <p:grpSp>
        <p:nvGrpSpPr>
          <p:cNvPr id="157723" name="Group 27"/>
          <p:cNvGrpSpPr>
            <a:grpSpLocks/>
          </p:cNvGrpSpPr>
          <p:nvPr/>
        </p:nvGrpSpPr>
        <p:grpSpPr bwMode="auto">
          <a:xfrm>
            <a:off x="5162551" y="2451101"/>
            <a:ext cx="620713" cy="2030413"/>
            <a:chOff x="2292" y="1544"/>
            <a:chExt cx="391" cy="1279"/>
          </a:xfrm>
        </p:grpSpPr>
        <p:sp>
          <p:nvSpPr>
            <p:cNvPr id="157724" name="Line 28"/>
            <p:cNvSpPr>
              <a:spLocks noChangeShapeType="1"/>
            </p:cNvSpPr>
            <p:nvPr/>
          </p:nvSpPr>
          <p:spPr bwMode="auto">
            <a:xfrm flipV="1">
              <a:off x="2682" y="1544"/>
              <a:ext cx="1" cy="1279"/>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25" name="Freeform 29"/>
            <p:cNvSpPr>
              <a:spLocks/>
            </p:cNvSpPr>
            <p:nvPr/>
          </p:nvSpPr>
          <p:spPr bwMode="auto">
            <a:xfrm>
              <a:off x="2536" y="1578"/>
              <a:ext cx="90" cy="1212"/>
            </a:xfrm>
            <a:custGeom>
              <a:avLst/>
              <a:gdLst>
                <a:gd name="T0" fmla="*/ 8 w 8"/>
                <a:gd name="T1" fmla="*/ 0 h 108"/>
                <a:gd name="T2" fmla="*/ 4 w 8"/>
                <a:gd name="T3" fmla="*/ 5 h 108"/>
                <a:gd name="T4" fmla="*/ 4 w 8"/>
                <a:gd name="T5" fmla="*/ 50 h 108"/>
                <a:gd name="T6" fmla="*/ 0 w 8"/>
                <a:gd name="T7" fmla="*/ 54 h 108"/>
                <a:gd name="T8" fmla="*/ 4 w 8"/>
                <a:gd name="T9" fmla="*/ 58 h 108"/>
                <a:gd name="T10" fmla="*/ 4 w 8"/>
                <a:gd name="T11" fmla="*/ 103 h 108"/>
                <a:gd name="T12" fmla="*/ 8 w 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8" h="108">
                  <a:moveTo>
                    <a:pt x="8" y="0"/>
                  </a:moveTo>
                  <a:cubicBezTo>
                    <a:pt x="6" y="0"/>
                    <a:pt x="4" y="3"/>
                    <a:pt x="4" y="5"/>
                  </a:cubicBezTo>
                  <a:cubicBezTo>
                    <a:pt x="4" y="50"/>
                    <a:pt x="4" y="50"/>
                    <a:pt x="4" y="50"/>
                  </a:cubicBezTo>
                  <a:cubicBezTo>
                    <a:pt x="4" y="52"/>
                    <a:pt x="3" y="54"/>
                    <a:pt x="0" y="54"/>
                  </a:cubicBezTo>
                  <a:cubicBezTo>
                    <a:pt x="3" y="54"/>
                    <a:pt x="4" y="56"/>
                    <a:pt x="4" y="58"/>
                  </a:cubicBezTo>
                  <a:cubicBezTo>
                    <a:pt x="4" y="103"/>
                    <a:pt x="4" y="103"/>
                    <a:pt x="4" y="103"/>
                  </a:cubicBezTo>
                  <a:cubicBezTo>
                    <a:pt x="4" y="105"/>
                    <a:pt x="6" y="108"/>
                    <a:pt x="8" y="108"/>
                  </a:cubicBez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26" name="Rectangle 30"/>
            <p:cNvSpPr>
              <a:spLocks noChangeArrowheads="1"/>
            </p:cNvSpPr>
            <p:nvPr/>
          </p:nvSpPr>
          <p:spPr bwMode="auto">
            <a:xfrm>
              <a:off x="2292" y="2080"/>
              <a:ext cx="19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Tax</a:t>
              </a:r>
              <a:endParaRPr lang="en-US" altLang="es-AR" sz="2400" i="1">
                <a:solidFill>
                  <a:prstClr val="black"/>
                </a:solidFill>
                <a:latin typeface="Tahoma" pitchFamily="34" charset="0"/>
              </a:endParaRPr>
            </a:p>
          </p:txBody>
        </p:sp>
      </p:grpSp>
      <p:grpSp>
        <p:nvGrpSpPr>
          <p:cNvPr id="157727" name="Group 31"/>
          <p:cNvGrpSpPr>
            <a:grpSpLocks/>
          </p:cNvGrpSpPr>
          <p:nvPr/>
        </p:nvGrpSpPr>
        <p:grpSpPr bwMode="auto">
          <a:xfrm>
            <a:off x="2389189" y="4311650"/>
            <a:ext cx="3457575" cy="685800"/>
            <a:chOff x="545" y="2716"/>
            <a:chExt cx="2178" cy="432"/>
          </a:xfrm>
        </p:grpSpPr>
        <p:grpSp>
          <p:nvGrpSpPr>
            <p:cNvPr id="157728" name="Group 32"/>
            <p:cNvGrpSpPr>
              <a:grpSpLocks/>
            </p:cNvGrpSpPr>
            <p:nvPr/>
          </p:nvGrpSpPr>
          <p:grpSpPr bwMode="auto">
            <a:xfrm>
              <a:off x="545" y="2716"/>
              <a:ext cx="2178" cy="432"/>
              <a:chOff x="545" y="2716"/>
              <a:chExt cx="2178" cy="432"/>
            </a:xfrm>
          </p:grpSpPr>
          <p:sp>
            <p:nvSpPr>
              <p:cNvPr id="157729" name="Oval 33"/>
              <p:cNvSpPr>
                <a:spLocks noChangeArrowheads="1"/>
              </p:cNvSpPr>
              <p:nvPr/>
            </p:nvSpPr>
            <p:spPr bwMode="auto">
              <a:xfrm>
                <a:off x="2637" y="2790"/>
                <a:ext cx="86" cy="8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30" name="Line 34"/>
              <p:cNvSpPr>
                <a:spLocks noChangeShapeType="1"/>
              </p:cNvSpPr>
              <p:nvPr/>
            </p:nvSpPr>
            <p:spPr bwMode="auto">
              <a:xfrm flipH="1">
                <a:off x="1277" y="2823"/>
                <a:ext cx="140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31" name="Rectangle 35"/>
              <p:cNvSpPr>
                <a:spLocks noChangeArrowheads="1"/>
              </p:cNvSpPr>
              <p:nvPr/>
            </p:nvSpPr>
            <p:spPr bwMode="auto">
              <a:xfrm>
                <a:off x="545" y="2716"/>
                <a:ext cx="608"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que </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Recibe el</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vendedor</a:t>
                </a:r>
                <a:endParaRPr lang="en-US" altLang="es-AR" sz="2400" i="1">
                  <a:solidFill>
                    <a:prstClr val="black"/>
                  </a:solidFill>
                  <a:latin typeface="Tahoma" pitchFamily="34" charset="0"/>
                </a:endParaRPr>
              </a:p>
            </p:txBody>
          </p:sp>
        </p:grpSp>
        <p:sp>
          <p:nvSpPr>
            <p:cNvPr id="157732" name="Rectangle 36"/>
            <p:cNvSpPr>
              <a:spLocks noChangeArrowheads="1"/>
            </p:cNvSpPr>
            <p:nvPr/>
          </p:nvSpPr>
          <p:spPr bwMode="auto">
            <a:xfrm>
              <a:off x="680" y="2866"/>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grpSp>
      <p:grpSp>
        <p:nvGrpSpPr>
          <p:cNvPr id="157733" name="Group 37"/>
          <p:cNvGrpSpPr>
            <a:grpSpLocks/>
          </p:cNvGrpSpPr>
          <p:nvPr/>
        </p:nvGrpSpPr>
        <p:grpSpPr bwMode="auto">
          <a:xfrm>
            <a:off x="2000251" y="2303463"/>
            <a:ext cx="3846513" cy="457200"/>
            <a:chOff x="300" y="1451"/>
            <a:chExt cx="2423" cy="288"/>
          </a:xfrm>
        </p:grpSpPr>
        <p:sp>
          <p:nvSpPr>
            <p:cNvPr id="157734" name="Oval 38"/>
            <p:cNvSpPr>
              <a:spLocks noChangeArrowheads="1"/>
            </p:cNvSpPr>
            <p:nvPr/>
          </p:nvSpPr>
          <p:spPr bwMode="auto">
            <a:xfrm>
              <a:off x="2637" y="1499"/>
              <a:ext cx="86" cy="8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35" name="Line 39"/>
            <p:cNvSpPr>
              <a:spLocks noChangeShapeType="1"/>
            </p:cNvSpPr>
            <p:nvPr/>
          </p:nvSpPr>
          <p:spPr bwMode="auto">
            <a:xfrm flipH="1">
              <a:off x="1277" y="1544"/>
              <a:ext cx="140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36" name="Rectangle 40"/>
            <p:cNvSpPr>
              <a:spLocks noChangeArrowheads="1"/>
            </p:cNvSpPr>
            <p:nvPr/>
          </p:nvSpPr>
          <p:spPr bwMode="auto">
            <a:xfrm>
              <a:off x="300" y="1451"/>
              <a:ext cx="80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pagado </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Por comprador</a:t>
              </a:r>
              <a:endParaRPr lang="en-US" altLang="es-AR" sz="2400" i="1">
                <a:solidFill>
                  <a:prstClr val="black"/>
                </a:solidFill>
                <a:latin typeface="Tahoma" pitchFamily="34" charset="0"/>
              </a:endParaRPr>
            </a:p>
          </p:txBody>
        </p:sp>
      </p:grpSp>
      <p:sp>
        <p:nvSpPr>
          <p:cNvPr id="157737" name="Rectangle 41"/>
          <p:cNvSpPr>
            <a:spLocks noChangeArrowheads="1"/>
          </p:cNvSpPr>
          <p:nvPr/>
        </p:nvSpPr>
        <p:spPr bwMode="auto">
          <a:xfrm>
            <a:off x="4230543" y="637309"/>
            <a:ext cx="56618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2400" b="1" i="1" dirty="0">
                <a:solidFill>
                  <a:srgbClr val="000000"/>
                </a:solidFill>
                <a:latin typeface="Arial" panose="020B0604020202020204" pitchFamily="34" charset="0"/>
              </a:rPr>
              <a:t>(a) </a:t>
            </a:r>
            <a:r>
              <a:rPr lang="en-US" altLang="es-AR" sz="2400" b="1" i="1" dirty="0" err="1">
                <a:solidFill>
                  <a:srgbClr val="000000"/>
                </a:solidFill>
                <a:latin typeface="Arial" panose="020B0604020202020204" pitchFamily="34" charset="0"/>
              </a:rPr>
              <a:t>Oferta</a:t>
            </a:r>
            <a:r>
              <a:rPr lang="en-US" altLang="es-AR" sz="2400" b="1" i="1" dirty="0">
                <a:solidFill>
                  <a:srgbClr val="000000"/>
                </a:solidFill>
                <a:latin typeface="Arial" panose="020B0604020202020204" pitchFamily="34" charset="0"/>
              </a:rPr>
              <a:t> </a:t>
            </a:r>
            <a:r>
              <a:rPr lang="en-US" altLang="es-AR" sz="2400" b="1" i="1" dirty="0" err="1">
                <a:solidFill>
                  <a:srgbClr val="000000"/>
                </a:solidFill>
                <a:latin typeface="Arial" panose="020B0604020202020204" pitchFamily="34" charset="0"/>
              </a:rPr>
              <a:t>Elástica</a:t>
            </a:r>
            <a:r>
              <a:rPr lang="en-US" altLang="es-AR" sz="2400" b="1" i="1" dirty="0">
                <a:solidFill>
                  <a:srgbClr val="000000"/>
                </a:solidFill>
                <a:latin typeface="Arial" panose="020B0604020202020204" pitchFamily="34" charset="0"/>
              </a:rPr>
              <a:t>, </a:t>
            </a:r>
            <a:r>
              <a:rPr lang="en-US" altLang="es-AR" sz="2400" b="1" i="1" dirty="0" err="1">
                <a:solidFill>
                  <a:srgbClr val="000000"/>
                </a:solidFill>
                <a:latin typeface="Arial" panose="020B0604020202020204" pitchFamily="34" charset="0"/>
              </a:rPr>
              <a:t>Demanda</a:t>
            </a:r>
            <a:r>
              <a:rPr lang="en-US" altLang="es-AR" sz="2400" b="1" i="1" dirty="0">
                <a:solidFill>
                  <a:srgbClr val="000000"/>
                </a:solidFill>
                <a:latin typeface="Arial" panose="020B0604020202020204" pitchFamily="34" charset="0"/>
              </a:rPr>
              <a:t> </a:t>
            </a:r>
            <a:r>
              <a:rPr lang="en-US" altLang="es-AR" sz="2400" b="1" i="1" dirty="0" err="1">
                <a:solidFill>
                  <a:srgbClr val="000000"/>
                </a:solidFill>
                <a:latin typeface="Arial" panose="020B0604020202020204" pitchFamily="34" charset="0"/>
              </a:rPr>
              <a:t>Inelástica</a:t>
            </a:r>
            <a:endParaRPr lang="en-US" altLang="es-AR" sz="2400" i="1" dirty="0">
              <a:solidFill>
                <a:prstClr val="black"/>
              </a:solidFill>
              <a:latin typeface="Tahoma" pitchFamily="34" charset="0"/>
            </a:endParaRPr>
          </a:p>
        </p:txBody>
      </p:sp>
      <p:grpSp>
        <p:nvGrpSpPr>
          <p:cNvPr id="157738" name="Group 42"/>
          <p:cNvGrpSpPr>
            <a:grpSpLocks/>
          </p:cNvGrpSpPr>
          <p:nvPr/>
        </p:nvGrpSpPr>
        <p:grpSpPr bwMode="auto">
          <a:xfrm>
            <a:off x="5853113" y="2505077"/>
            <a:ext cx="3319462" cy="2241551"/>
            <a:chOff x="2727" y="1578"/>
            <a:chExt cx="2091" cy="1412"/>
          </a:xfrm>
        </p:grpSpPr>
        <p:sp>
          <p:nvSpPr>
            <p:cNvPr id="157739" name="Freeform 43"/>
            <p:cNvSpPr>
              <a:spLocks/>
            </p:cNvSpPr>
            <p:nvPr/>
          </p:nvSpPr>
          <p:spPr bwMode="auto">
            <a:xfrm>
              <a:off x="2727" y="1578"/>
              <a:ext cx="90" cy="909"/>
            </a:xfrm>
            <a:custGeom>
              <a:avLst/>
              <a:gdLst>
                <a:gd name="T0" fmla="*/ 0 w 8"/>
                <a:gd name="T1" fmla="*/ 0 h 81"/>
                <a:gd name="T2" fmla="*/ 4 w 8"/>
                <a:gd name="T3" fmla="*/ 6 h 81"/>
                <a:gd name="T4" fmla="*/ 4 w 8"/>
                <a:gd name="T5" fmla="*/ 37 h 81"/>
                <a:gd name="T6" fmla="*/ 8 w 8"/>
                <a:gd name="T7" fmla="*/ 41 h 81"/>
                <a:gd name="T8" fmla="*/ 4 w 8"/>
                <a:gd name="T9" fmla="*/ 45 h 81"/>
                <a:gd name="T10" fmla="*/ 4 w 8"/>
                <a:gd name="T11" fmla="*/ 75 h 81"/>
                <a:gd name="T12" fmla="*/ 0 w 8"/>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8" h="81">
                  <a:moveTo>
                    <a:pt x="0" y="0"/>
                  </a:moveTo>
                  <a:cubicBezTo>
                    <a:pt x="2" y="0"/>
                    <a:pt x="4" y="4"/>
                    <a:pt x="4" y="6"/>
                  </a:cubicBezTo>
                  <a:cubicBezTo>
                    <a:pt x="4" y="37"/>
                    <a:pt x="4" y="37"/>
                    <a:pt x="4" y="37"/>
                  </a:cubicBezTo>
                  <a:cubicBezTo>
                    <a:pt x="4" y="39"/>
                    <a:pt x="6" y="41"/>
                    <a:pt x="8" y="41"/>
                  </a:cubicBezTo>
                  <a:cubicBezTo>
                    <a:pt x="6" y="41"/>
                    <a:pt x="4" y="42"/>
                    <a:pt x="4" y="45"/>
                  </a:cubicBezTo>
                  <a:cubicBezTo>
                    <a:pt x="4" y="75"/>
                    <a:pt x="4" y="75"/>
                    <a:pt x="4" y="75"/>
                  </a:cubicBezTo>
                  <a:cubicBezTo>
                    <a:pt x="4" y="78"/>
                    <a:pt x="2" y="81"/>
                    <a:pt x="0" y="81"/>
                  </a:cubicBezTo>
                </a:path>
              </a:pathLst>
            </a:custGeom>
            <a:noFill/>
            <a:ln w="17463">
              <a:solidFill>
                <a:srgbClr val="0069B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nvGrpSpPr>
            <p:cNvPr id="157740" name="Group 44"/>
            <p:cNvGrpSpPr>
              <a:grpSpLocks/>
            </p:cNvGrpSpPr>
            <p:nvPr/>
          </p:nvGrpSpPr>
          <p:grpSpPr bwMode="auto">
            <a:xfrm>
              <a:off x="2918" y="2049"/>
              <a:ext cx="1900" cy="941"/>
              <a:chOff x="2918" y="2049"/>
              <a:chExt cx="1900" cy="941"/>
            </a:xfrm>
          </p:grpSpPr>
          <p:sp>
            <p:nvSpPr>
              <p:cNvPr id="157741" name="Line 45"/>
              <p:cNvSpPr>
                <a:spLocks noChangeShapeType="1"/>
              </p:cNvSpPr>
              <p:nvPr/>
            </p:nvSpPr>
            <p:spPr bwMode="auto">
              <a:xfrm>
                <a:off x="2918" y="2049"/>
                <a:ext cx="1035" cy="202"/>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42" name="Rectangle 46"/>
              <p:cNvSpPr>
                <a:spLocks noChangeArrowheads="1"/>
              </p:cNvSpPr>
              <p:nvPr/>
            </p:nvSpPr>
            <p:spPr bwMode="auto">
              <a:xfrm>
                <a:off x="3796" y="2139"/>
                <a:ext cx="967" cy="808"/>
              </a:xfrm>
              <a:prstGeom prst="rect">
                <a:avLst/>
              </a:prstGeom>
              <a:solidFill>
                <a:srgbClr val="E1E5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43" name="Rectangle 47"/>
              <p:cNvSpPr>
                <a:spLocks noChangeArrowheads="1"/>
              </p:cNvSpPr>
              <p:nvPr/>
            </p:nvSpPr>
            <p:spPr bwMode="auto">
              <a:xfrm>
                <a:off x="3851" y="2155"/>
                <a:ext cx="967"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dirty="0">
                    <a:solidFill>
                      <a:srgbClr val="000000"/>
                    </a:solidFill>
                    <a:latin typeface="Arial" panose="020B0604020202020204" pitchFamily="34" charset="0"/>
                  </a:rPr>
                  <a:t>2. . . .la </a:t>
                </a:r>
                <a:r>
                  <a:rPr lang="en-US" altLang="es-AR" sz="1500" i="1" dirty="0" err="1">
                    <a:solidFill>
                      <a:srgbClr val="000000"/>
                    </a:solidFill>
                    <a:latin typeface="Arial" panose="020B0604020202020204" pitchFamily="34" charset="0"/>
                  </a:rPr>
                  <a:t>influencia</a:t>
                </a:r>
                <a:r>
                  <a:rPr lang="en-US" altLang="es-AR" sz="1500" i="1" dirty="0">
                    <a:solidFill>
                      <a:srgbClr val="000000"/>
                    </a:solidFill>
                    <a:latin typeface="Arial" panose="020B0604020202020204" pitchFamily="34" charset="0"/>
                  </a:rPr>
                  <a:t> </a:t>
                </a:r>
              </a:p>
              <a:p>
                <a:pPr defTabSz="914400" eaLnBrk="0" fontAlgn="base" hangingPunct="0">
                  <a:spcBef>
                    <a:spcPct val="0"/>
                  </a:spcBef>
                  <a:spcAft>
                    <a:spcPct val="0"/>
                  </a:spcAft>
                </a:pPr>
                <a:r>
                  <a:rPr lang="en-US" altLang="es-AR" sz="1500" i="1" dirty="0">
                    <a:solidFill>
                      <a:srgbClr val="000000"/>
                    </a:solidFill>
                    <a:latin typeface="Arial" panose="020B0604020202020204" pitchFamily="34" charset="0"/>
                  </a:rPr>
                  <a:t>del </a:t>
                </a:r>
                <a:r>
                  <a:rPr lang="en-US" altLang="es-AR" sz="1500" i="1" dirty="0" err="1">
                    <a:solidFill>
                      <a:srgbClr val="000000"/>
                    </a:solidFill>
                    <a:latin typeface="Arial" panose="020B0604020202020204" pitchFamily="34" charset="0"/>
                  </a:rPr>
                  <a:t>impuesto</a:t>
                </a:r>
                <a:r>
                  <a:rPr lang="en-US" altLang="es-AR" sz="1500" i="1" dirty="0">
                    <a:solidFill>
                      <a:srgbClr val="000000"/>
                    </a:solidFill>
                    <a:latin typeface="Arial" panose="020B0604020202020204" pitchFamily="34" charset="0"/>
                  </a:rPr>
                  <a:t> </a:t>
                </a:r>
                <a:r>
                  <a:rPr lang="en-US" altLang="es-AR" sz="1500" i="1" dirty="0" err="1">
                    <a:solidFill>
                      <a:srgbClr val="000000"/>
                    </a:solidFill>
                    <a:latin typeface="Arial" panose="020B0604020202020204" pitchFamily="34" charset="0"/>
                  </a:rPr>
                  <a:t>cae</a:t>
                </a:r>
                <a:r>
                  <a:rPr lang="en-US" altLang="es-AR" sz="1500" i="1" dirty="0">
                    <a:solidFill>
                      <a:srgbClr val="000000"/>
                    </a:solidFill>
                    <a:latin typeface="Arial" panose="020B0604020202020204" pitchFamily="34" charset="0"/>
                  </a:rPr>
                  <a:t> </a:t>
                </a:r>
              </a:p>
              <a:p>
                <a:pPr defTabSz="914400" eaLnBrk="0" fontAlgn="base" hangingPunct="0">
                  <a:spcBef>
                    <a:spcPct val="0"/>
                  </a:spcBef>
                  <a:spcAft>
                    <a:spcPct val="0"/>
                  </a:spcAft>
                </a:pPr>
                <a:r>
                  <a:rPr lang="en-US" altLang="es-AR" sz="1500" i="1" dirty="0" err="1">
                    <a:solidFill>
                      <a:srgbClr val="000000"/>
                    </a:solidFill>
                    <a:latin typeface="Arial" panose="020B0604020202020204" pitchFamily="34" charset="0"/>
                  </a:rPr>
                  <a:t>más</a:t>
                </a:r>
                <a:r>
                  <a:rPr lang="en-US" altLang="es-AR" sz="1500" i="1" dirty="0">
                    <a:solidFill>
                      <a:srgbClr val="000000"/>
                    </a:solidFill>
                    <a:latin typeface="Arial" panose="020B0604020202020204" pitchFamily="34" charset="0"/>
                  </a:rPr>
                  <a:t> </a:t>
                </a:r>
                <a:r>
                  <a:rPr lang="en-US" altLang="es-AR" sz="1500" i="1" dirty="0" err="1">
                    <a:solidFill>
                      <a:srgbClr val="000000"/>
                    </a:solidFill>
                    <a:latin typeface="Arial" panose="020B0604020202020204" pitchFamily="34" charset="0"/>
                  </a:rPr>
                  <a:t>fuerte</a:t>
                </a:r>
                <a:r>
                  <a:rPr lang="en-US" altLang="es-AR" sz="1500" i="1" dirty="0">
                    <a:solidFill>
                      <a:srgbClr val="000000"/>
                    </a:solidFill>
                    <a:latin typeface="Arial" panose="020B0604020202020204" pitchFamily="34" charset="0"/>
                  </a:rPr>
                  <a:t> </a:t>
                </a:r>
                <a:r>
                  <a:rPr lang="en-US" altLang="es-AR" sz="1500" i="1" dirty="0" err="1">
                    <a:solidFill>
                      <a:srgbClr val="000000"/>
                    </a:solidFill>
                    <a:latin typeface="Arial" panose="020B0604020202020204" pitchFamily="34" charset="0"/>
                  </a:rPr>
                  <a:t>sobre</a:t>
                </a:r>
                <a:r>
                  <a:rPr lang="en-US" altLang="es-AR" sz="1500" i="1" dirty="0">
                    <a:solidFill>
                      <a:srgbClr val="000000"/>
                    </a:solidFill>
                    <a:latin typeface="Arial" panose="020B0604020202020204" pitchFamily="34" charset="0"/>
                  </a:rPr>
                  <a:t> </a:t>
                </a:r>
              </a:p>
              <a:p>
                <a:pPr defTabSz="914400" eaLnBrk="0" fontAlgn="base" hangingPunct="0">
                  <a:spcBef>
                    <a:spcPct val="0"/>
                  </a:spcBef>
                  <a:spcAft>
                    <a:spcPct val="0"/>
                  </a:spcAft>
                </a:pPr>
                <a:r>
                  <a:rPr lang="en-US" altLang="es-AR" sz="1500" i="1" dirty="0">
                    <a:solidFill>
                      <a:srgbClr val="000000"/>
                    </a:solidFill>
                    <a:latin typeface="Arial" panose="020B0604020202020204" pitchFamily="34" charset="0"/>
                  </a:rPr>
                  <a:t>el </a:t>
                </a:r>
                <a:r>
                  <a:rPr lang="en-US" altLang="es-AR" sz="1500" i="1" dirty="0" err="1">
                    <a:solidFill>
                      <a:srgbClr val="000000"/>
                    </a:solidFill>
                    <a:latin typeface="Arial" panose="020B0604020202020204" pitchFamily="34" charset="0"/>
                  </a:rPr>
                  <a:t>consumidor</a:t>
                </a:r>
                <a:r>
                  <a:rPr lang="en-US" altLang="es-AR" sz="1500" i="1" dirty="0">
                    <a:solidFill>
                      <a:srgbClr val="000000"/>
                    </a:solidFill>
                    <a:latin typeface="Arial" panose="020B0604020202020204" pitchFamily="34" charset="0"/>
                  </a:rPr>
                  <a:t>…</a:t>
                </a:r>
                <a:endParaRPr lang="en-US" altLang="es-AR" sz="2400" i="1" dirty="0">
                  <a:solidFill>
                    <a:prstClr val="black"/>
                  </a:solidFill>
                  <a:latin typeface="Tahoma" pitchFamily="34" charset="0"/>
                </a:endParaRPr>
              </a:p>
            </p:txBody>
          </p:sp>
          <p:sp>
            <p:nvSpPr>
              <p:cNvPr id="157744" name="Rectangle 48"/>
              <p:cNvSpPr>
                <a:spLocks noChangeArrowheads="1"/>
              </p:cNvSpPr>
              <p:nvPr/>
            </p:nvSpPr>
            <p:spPr bwMode="auto">
              <a:xfrm>
                <a:off x="3851" y="2305"/>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sp>
            <p:nvSpPr>
              <p:cNvPr id="157745" name="Rectangle 49"/>
              <p:cNvSpPr>
                <a:spLocks noChangeArrowheads="1"/>
              </p:cNvSpPr>
              <p:nvPr/>
            </p:nvSpPr>
            <p:spPr bwMode="auto">
              <a:xfrm>
                <a:off x="3851" y="2456"/>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sp>
            <p:nvSpPr>
              <p:cNvPr id="157746" name="Rectangle 50"/>
              <p:cNvSpPr>
                <a:spLocks noChangeArrowheads="1"/>
              </p:cNvSpPr>
              <p:nvPr/>
            </p:nvSpPr>
            <p:spPr bwMode="auto">
              <a:xfrm>
                <a:off x="3851" y="2607"/>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sp>
            <p:nvSpPr>
              <p:cNvPr id="157747" name="Rectangle 51"/>
              <p:cNvSpPr>
                <a:spLocks noChangeArrowheads="1"/>
              </p:cNvSpPr>
              <p:nvPr/>
            </p:nvSpPr>
            <p:spPr bwMode="auto">
              <a:xfrm>
                <a:off x="3851" y="2757"/>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grpSp>
      </p:grpSp>
      <p:grpSp>
        <p:nvGrpSpPr>
          <p:cNvPr id="157748" name="Group 52"/>
          <p:cNvGrpSpPr>
            <a:grpSpLocks/>
          </p:cNvGrpSpPr>
          <p:nvPr/>
        </p:nvGrpSpPr>
        <p:grpSpPr bwMode="auto">
          <a:xfrm>
            <a:off x="6084889" y="1739901"/>
            <a:ext cx="3087687" cy="1192213"/>
            <a:chOff x="2873" y="1096"/>
            <a:chExt cx="1945" cy="751"/>
          </a:xfrm>
        </p:grpSpPr>
        <p:sp>
          <p:nvSpPr>
            <p:cNvPr id="157749" name="Line 53"/>
            <p:cNvSpPr>
              <a:spLocks noChangeShapeType="1"/>
            </p:cNvSpPr>
            <p:nvPr/>
          </p:nvSpPr>
          <p:spPr bwMode="auto">
            <a:xfrm flipH="1" flipV="1">
              <a:off x="3503" y="1432"/>
              <a:ext cx="270" cy="41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50" name="Rectangle 54"/>
            <p:cNvSpPr>
              <a:spLocks noChangeArrowheads="1"/>
            </p:cNvSpPr>
            <p:nvPr/>
          </p:nvSpPr>
          <p:spPr bwMode="auto">
            <a:xfrm>
              <a:off x="2873" y="1096"/>
              <a:ext cx="1732" cy="359"/>
            </a:xfrm>
            <a:prstGeom prst="rect">
              <a:avLst/>
            </a:prstGeom>
            <a:solidFill>
              <a:srgbClr val="E1E5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51" name="Rectangle 55"/>
            <p:cNvSpPr>
              <a:spLocks noChangeArrowheads="1"/>
            </p:cNvSpPr>
            <p:nvPr/>
          </p:nvSpPr>
          <p:spPr bwMode="auto">
            <a:xfrm>
              <a:off x="2917" y="1125"/>
              <a:ext cx="190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1. Cuando la oferta es más elástica</a:t>
              </a:r>
              <a:endParaRPr lang="en-US" altLang="es-AR" sz="2400" i="1">
                <a:solidFill>
                  <a:prstClr val="black"/>
                </a:solidFill>
                <a:latin typeface="Tahoma" pitchFamily="34" charset="0"/>
              </a:endParaRPr>
            </a:p>
          </p:txBody>
        </p:sp>
        <p:sp>
          <p:nvSpPr>
            <p:cNvPr id="157752" name="Rectangle 56"/>
            <p:cNvSpPr>
              <a:spLocks noChangeArrowheads="1"/>
            </p:cNvSpPr>
            <p:nvPr/>
          </p:nvSpPr>
          <p:spPr bwMode="auto">
            <a:xfrm>
              <a:off x="2917" y="1275"/>
              <a:ext cx="1098"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Que la demanda . . .</a:t>
              </a:r>
              <a:endParaRPr lang="en-US" altLang="es-AR" sz="2400" i="1">
                <a:solidFill>
                  <a:prstClr val="black"/>
                </a:solidFill>
                <a:latin typeface="Tahoma" pitchFamily="34" charset="0"/>
              </a:endParaRPr>
            </a:p>
          </p:txBody>
        </p:sp>
      </p:grpSp>
      <p:grpSp>
        <p:nvGrpSpPr>
          <p:cNvPr id="157753" name="Group 57"/>
          <p:cNvGrpSpPr>
            <a:grpSpLocks/>
          </p:cNvGrpSpPr>
          <p:nvPr/>
        </p:nvGrpSpPr>
        <p:grpSpPr bwMode="auto">
          <a:xfrm>
            <a:off x="1752600" y="3810001"/>
            <a:ext cx="4724400" cy="252413"/>
            <a:chOff x="315" y="2426"/>
            <a:chExt cx="2779" cy="135"/>
          </a:xfrm>
        </p:grpSpPr>
        <p:sp>
          <p:nvSpPr>
            <p:cNvPr id="157754" name="Oval 58"/>
            <p:cNvSpPr>
              <a:spLocks noChangeArrowheads="1"/>
            </p:cNvSpPr>
            <p:nvPr/>
          </p:nvSpPr>
          <p:spPr bwMode="auto">
            <a:xfrm>
              <a:off x="3008" y="2475"/>
              <a:ext cx="86" cy="8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55" name="Line 59"/>
            <p:cNvSpPr>
              <a:spLocks noChangeShapeType="1"/>
            </p:cNvSpPr>
            <p:nvPr/>
          </p:nvSpPr>
          <p:spPr bwMode="auto">
            <a:xfrm flipH="1">
              <a:off x="1277" y="2520"/>
              <a:ext cx="176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56" name="Rectangle 60"/>
            <p:cNvSpPr>
              <a:spLocks noChangeArrowheads="1"/>
            </p:cNvSpPr>
            <p:nvPr/>
          </p:nvSpPr>
          <p:spPr bwMode="auto">
            <a:xfrm>
              <a:off x="315" y="2426"/>
              <a:ext cx="98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sin impuesto</a:t>
              </a:r>
              <a:endParaRPr lang="en-US" altLang="es-AR" sz="2400" i="1">
                <a:solidFill>
                  <a:prstClr val="black"/>
                </a:solidFill>
                <a:latin typeface="Tahoma" pitchFamily="34" charset="0"/>
              </a:endParaRPr>
            </a:p>
          </p:txBody>
        </p:sp>
      </p:grpSp>
      <p:sp>
        <p:nvSpPr>
          <p:cNvPr id="157757" name="Line 61"/>
          <p:cNvSpPr>
            <a:spLocks noChangeShapeType="1"/>
          </p:cNvSpPr>
          <p:nvPr/>
        </p:nvSpPr>
        <p:spPr bwMode="auto">
          <a:xfrm flipH="1">
            <a:off x="4487864" y="4267200"/>
            <a:ext cx="922337" cy="928688"/>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nvGrpSpPr>
          <p:cNvPr id="157758" name="Group 62"/>
          <p:cNvGrpSpPr>
            <a:grpSpLocks/>
          </p:cNvGrpSpPr>
          <p:nvPr/>
        </p:nvGrpSpPr>
        <p:grpSpPr bwMode="auto">
          <a:xfrm>
            <a:off x="3810002" y="5053010"/>
            <a:ext cx="1606551" cy="628649"/>
            <a:chOff x="2435" y="3182"/>
            <a:chExt cx="1012" cy="396"/>
          </a:xfrm>
        </p:grpSpPr>
        <p:sp>
          <p:nvSpPr>
            <p:cNvPr id="157759" name="Rectangle 63"/>
            <p:cNvSpPr>
              <a:spLocks noChangeArrowheads="1"/>
            </p:cNvSpPr>
            <p:nvPr/>
          </p:nvSpPr>
          <p:spPr bwMode="auto">
            <a:xfrm>
              <a:off x="2435" y="3182"/>
              <a:ext cx="798" cy="348"/>
            </a:xfrm>
            <a:prstGeom prst="rect">
              <a:avLst/>
            </a:prstGeom>
            <a:solidFill>
              <a:srgbClr val="E1E5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60" name="Rectangle 64"/>
            <p:cNvSpPr>
              <a:spLocks noChangeArrowheads="1"/>
            </p:cNvSpPr>
            <p:nvPr/>
          </p:nvSpPr>
          <p:spPr bwMode="auto">
            <a:xfrm>
              <a:off x="2469" y="3194"/>
              <a:ext cx="97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dirty="0">
                  <a:solidFill>
                    <a:srgbClr val="000000"/>
                  </a:solidFill>
                  <a:latin typeface="Arial" panose="020B0604020202020204" pitchFamily="34" charset="0"/>
                </a:rPr>
                <a:t>3. . . . Que </a:t>
              </a:r>
            </a:p>
            <a:p>
              <a:pPr defTabSz="914400" eaLnBrk="0" fontAlgn="base" hangingPunct="0">
                <a:spcBef>
                  <a:spcPct val="0"/>
                </a:spcBef>
                <a:spcAft>
                  <a:spcPct val="0"/>
                </a:spcAft>
              </a:pPr>
              <a:r>
                <a:rPr lang="en-US" altLang="es-AR" sz="1500" i="1" dirty="0" err="1">
                  <a:solidFill>
                    <a:srgbClr val="000000"/>
                  </a:solidFill>
                  <a:latin typeface="Arial" panose="020B0604020202020204" pitchFamily="34" charset="0"/>
                </a:rPr>
                <a:t>sobre</a:t>
              </a:r>
              <a:r>
                <a:rPr lang="en-US" altLang="es-AR" sz="1500" i="1" dirty="0">
                  <a:solidFill>
                    <a:srgbClr val="000000"/>
                  </a:solidFill>
                  <a:latin typeface="Arial" panose="020B0604020202020204" pitchFamily="34" charset="0"/>
                </a:rPr>
                <a:t> el </a:t>
              </a:r>
              <a:r>
                <a:rPr lang="en-US" altLang="es-AR" sz="1500" i="1" dirty="0" err="1">
                  <a:solidFill>
                    <a:srgbClr val="000000"/>
                  </a:solidFill>
                  <a:latin typeface="Arial" panose="020B0604020202020204" pitchFamily="34" charset="0"/>
                </a:rPr>
                <a:t>productor</a:t>
              </a:r>
              <a:endParaRPr lang="en-US" altLang="es-AR" sz="2400" i="1" dirty="0">
                <a:solidFill>
                  <a:prstClr val="black"/>
                </a:solidFill>
                <a:latin typeface="Tahoma" pitchFamily="34" charset="0"/>
              </a:endParaRPr>
            </a:p>
          </p:txBody>
        </p:sp>
        <p:sp>
          <p:nvSpPr>
            <p:cNvPr id="157761" name="Rectangle 65"/>
            <p:cNvSpPr>
              <a:spLocks noChangeArrowheads="1"/>
            </p:cNvSpPr>
            <p:nvPr/>
          </p:nvSpPr>
          <p:spPr bwMode="auto">
            <a:xfrm>
              <a:off x="2469" y="3345"/>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grpSp>
      <p:sp>
        <p:nvSpPr>
          <p:cNvPr id="157762" name="Freeform 66"/>
          <p:cNvSpPr>
            <a:spLocks/>
          </p:cNvSpPr>
          <p:nvPr/>
        </p:nvSpPr>
        <p:spPr bwMode="auto">
          <a:xfrm rot="10608175">
            <a:off x="5410201" y="4038601"/>
            <a:ext cx="142875" cy="409575"/>
          </a:xfrm>
          <a:custGeom>
            <a:avLst/>
            <a:gdLst>
              <a:gd name="T0" fmla="*/ 0 w 8"/>
              <a:gd name="T1" fmla="*/ 0 h 23"/>
              <a:gd name="T2" fmla="*/ 4 w 8"/>
              <a:gd name="T3" fmla="*/ 5 h 23"/>
              <a:gd name="T4" fmla="*/ 4 w 8"/>
              <a:gd name="T5" fmla="*/ 7 h 23"/>
              <a:gd name="T6" fmla="*/ 8 w 8"/>
              <a:gd name="T7" fmla="*/ 11 h 23"/>
              <a:gd name="T8" fmla="*/ 4 w 8"/>
              <a:gd name="T9" fmla="*/ 15 h 23"/>
              <a:gd name="T10" fmla="*/ 4 w 8"/>
              <a:gd name="T11" fmla="*/ 17 h 23"/>
              <a:gd name="T12" fmla="*/ 0 w 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0"/>
                </a:moveTo>
                <a:cubicBezTo>
                  <a:pt x="2" y="0"/>
                  <a:pt x="4" y="3"/>
                  <a:pt x="4" y="5"/>
                </a:cubicBezTo>
                <a:cubicBezTo>
                  <a:pt x="4" y="7"/>
                  <a:pt x="4" y="7"/>
                  <a:pt x="4" y="7"/>
                </a:cubicBezTo>
                <a:cubicBezTo>
                  <a:pt x="4" y="9"/>
                  <a:pt x="6" y="11"/>
                  <a:pt x="8" y="11"/>
                </a:cubicBezTo>
                <a:cubicBezTo>
                  <a:pt x="6" y="11"/>
                  <a:pt x="4" y="13"/>
                  <a:pt x="4" y="15"/>
                </a:cubicBezTo>
                <a:cubicBezTo>
                  <a:pt x="4" y="17"/>
                  <a:pt x="4" y="17"/>
                  <a:pt x="4" y="17"/>
                </a:cubicBezTo>
                <a:cubicBezTo>
                  <a:pt x="4" y="20"/>
                  <a:pt x="2" y="23"/>
                  <a:pt x="0" y="23"/>
                </a:cubicBezTo>
              </a:path>
            </a:pathLst>
          </a:custGeom>
          <a:noFill/>
          <a:ln w="17463">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7763" name="Rectangle 67"/>
          <p:cNvSpPr>
            <a:spLocks noChangeArrowheads="1"/>
          </p:cNvSpPr>
          <p:nvPr/>
        </p:nvSpPr>
        <p:spPr bwMode="auto">
          <a:xfrm>
            <a:off x="2895600" y="1255714"/>
            <a:ext cx="6858000" cy="268287"/>
          </a:xfrm>
          <a:prstGeom prst="rect">
            <a:avLst/>
          </a:prstGeom>
          <a:solidFill>
            <a:srgbClr val="00FF00"/>
          </a:solidFill>
          <a:ln w="9525">
            <a:solidFill>
              <a:srgbClr val="000080"/>
            </a:solidFill>
            <a:miter lim="800000"/>
            <a:headEnd/>
            <a:tailEnd/>
          </a:ln>
        </p:spPr>
        <p:txBody>
          <a:bodyPr lIns="0" tIns="0" rIns="0" bIns="0">
            <a:spAutoFit/>
          </a:bodyPr>
          <a:lstStyle/>
          <a:p>
            <a:pPr defTabSz="914400" eaLnBrk="0" fontAlgn="base" hangingPunct="0">
              <a:spcBef>
                <a:spcPct val="0"/>
              </a:spcBef>
              <a:spcAft>
                <a:spcPct val="0"/>
              </a:spcAft>
            </a:pPr>
            <a:r>
              <a:rPr lang="en-US" altLang="es-AR" sz="1700" b="1" i="1">
                <a:solidFill>
                  <a:srgbClr val="000000"/>
                </a:solidFill>
                <a:latin typeface="Arial" panose="020B0604020202020204" pitchFamily="34" charset="0"/>
              </a:rPr>
              <a:t>Ej: DEMANDA DE TABACO A CP DESPUÉS DEL IMPUESTO</a:t>
            </a:r>
            <a:endParaRPr lang="en-US" altLang="es-AR" sz="2400" i="1">
              <a:solidFill>
                <a:prstClr val="black"/>
              </a:solidFill>
              <a:latin typeface="Tahoma" pitchFamily="34" charset="0"/>
            </a:endParaRPr>
          </a:p>
        </p:txBody>
      </p:sp>
    </p:spTree>
    <p:extLst>
      <p:ext uri="{BB962C8B-B14F-4D97-AF65-F5344CB8AC3E}">
        <p14:creationId xmlns:p14="http://schemas.microsoft.com/office/powerpoint/2010/main" xmlns="" val="2629901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57720"/>
                                        </p:tgtEl>
                                        <p:attrNameLst>
                                          <p:attrName>style.visibility</p:attrName>
                                        </p:attrNameLst>
                                      </p:cBhvr>
                                      <p:to>
                                        <p:strVal val="visible"/>
                                      </p:to>
                                    </p:set>
                                    <p:animEffect transition="in" filter="strips(upRight)">
                                      <p:cBhvr>
                                        <p:cTn id="7" dur="500"/>
                                        <p:tgtEl>
                                          <p:spTgt spid="1577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57717"/>
                                        </p:tgtEl>
                                        <p:attrNameLst>
                                          <p:attrName>style.visibility</p:attrName>
                                        </p:attrNameLst>
                                      </p:cBhvr>
                                      <p:to>
                                        <p:strVal val="visible"/>
                                      </p:to>
                                    </p:set>
                                    <p:animEffect transition="in" filter="strips(downRight)">
                                      <p:cBhvr>
                                        <p:cTn id="12" dur="500"/>
                                        <p:tgtEl>
                                          <p:spTgt spid="157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7753"/>
                                        </p:tgtEl>
                                        <p:attrNameLst>
                                          <p:attrName>style.visibility</p:attrName>
                                        </p:attrNameLst>
                                      </p:cBhvr>
                                      <p:to>
                                        <p:strVal val="visible"/>
                                      </p:to>
                                    </p:set>
                                    <p:animEffect transition="in" filter="wipe(left)">
                                      <p:cBhvr>
                                        <p:cTn id="17" dur="500"/>
                                        <p:tgtEl>
                                          <p:spTgt spid="1577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57733"/>
                                        </p:tgtEl>
                                        <p:attrNameLst>
                                          <p:attrName>style.visibility</p:attrName>
                                        </p:attrNameLst>
                                      </p:cBhvr>
                                      <p:to>
                                        <p:strVal val="visible"/>
                                      </p:to>
                                    </p:set>
                                    <p:animEffect transition="in" filter="wipe(right)">
                                      <p:cBhvr>
                                        <p:cTn id="22" dur="500"/>
                                        <p:tgtEl>
                                          <p:spTgt spid="1577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57727"/>
                                        </p:tgtEl>
                                        <p:attrNameLst>
                                          <p:attrName>style.visibility</p:attrName>
                                        </p:attrNameLst>
                                      </p:cBhvr>
                                      <p:to>
                                        <p:strVal val="visible"/>
                                      </p:to>
                                    </p:set>
                                    <p:animEffect transition="in" filter="wipe(right)">
                                      <p:cBhvr>
                                        <p:cTn id="27" dur="500"/>
                                        <p:tgtEl>
                                          <p:spTgt spid="1577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57723"/>
                                        </p:tgtEl>
                                        <p:attrNameLst>
                                          <p:attrName>style.visibility</p:attrName>
                                        </p:attrNameLst>
                                      </p:cBhvr>
                                      <p:to>
                                        <p:strVal val="visible"/>
                                      </p:to>
                                    </p:set>
                                    <p:animEffect transition="in" filter="wipe(right)">
                                      <p:cBhvr>
                                        <p:cTn id="32" dur="500"/>
                                        <p:tgtEl>
                                          <p:spTgt spid="1577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57748"/>
                                        </p:tgtEl>
                                        <p:attrNameLst>
                                          <p:attrName>style.visibility</p:attrName>
                                        </p:attrNameLst>
                                      </p:cBhvr>
                                      <p:to>
                                        <p:strVal val="visible"/>
                                      </p:to>
                                    </p:set>
                                    <p:animEffect transition="in" filter="wipe(down)">
                                      <p:cBhvr>
                                        <p:cTn id="37" dur="500"/>
                                        <p:tgtEl>
                                          <p:spTgt spid="1577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57738"/>
                                        </p:tgtEl>
                                        <p:attrNameLst>
                                          <p:attrName>style.visibility</p:attrName>
                                        </p:attrNameLst>
                                      </p:cBhvr>
                                      <p:to>
                                        <p:strVal val="visible"/>
                                      </p:to>
                                    </p:set>
                                    <p:animEffect transition="in" filter="wipe(left)">
                                      <p:cBhvr>
                                        <p:cTn id="42" dur="500"/>
                                        <p:tgtEl>
                                          <p:spTgt spid="157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Rectángulo"/>
          <p:cNvSpPr>
            <a:spLocks noChangeArrowheads="1"/>
          </p:cNvSpPr>
          <p:nvPr/>
        </p:nvSpPr>
        <p:spPr bwMode="auto">
          <a:xfrm>
            <a:off x="2081214" y="404814"/>
            <a:ext cx="8066087" cy="5754687"/>
          </a:xfrm>
          <a:prstGeom prst="rect">
            <a:avLst/>
          </a:prstGeom>
          <a:noFill/>
          <a:ln w="9525">
            <a:noFill/>
            <a:miter lim="800000"/>
            <a:headEnd/>
            <a:tailEnd/>
          </a:ln>
        </p:spPr>
        <p:txBody>
          <a:bodyPr>
            <a:spAutoFit/>
          </a:bodyPr>
          <a:lstStyle/>
          <a:p>
            <a:pPr algn="just" defTabSz="914400" eaLnBrk="0" fontAlgn="base" hangingPunct="0">
              <a:spcBef>
                <a:spcPct val="0"/>
              </a:spcBef>
              <a:spcAft>
                <a:spcPct val="0"/>
              </a:spcAft>
            </a:pPr>
            <a:r>
              <a:rPr lang="es-ES_tradnl" sz="3600" b="1">
                <a:solidFill>
                  <a:srgbClr val="000033"/>
                </a:solidFill>
                <a:latin typeface="Arial" charset="0"/>
                <a:cs typeface="Times New Roman" pitchFamily="18" charset="0"/>
              </a:rPr>
              <a:t>Carga tributaria. Demanda elástica</a:t>
            </a:r>
          </a:p>
          <a:p>
            <a:pPr algn="just" defTabSz="914400" eaLnBrk="0" fontAlgn="base" hangingPunct="0">
              <a:spcBef>
                <a:spcPct val="0"/>
              </a:spcBef>
              <a:spcAft>
                <a:spcPct val="0"/>
              </a:spcAft>
            </a:pPr>
            <a:endParaRPr lang="es-ES_tradnl" sz="2400">
              <a:solidFill>
                <a:srgbClr val="000033"/>
              </a:solidFill>
              <a:latin typeface="Arial" charset="0"/>
              <a:cs typeface="Times New Roman" pitchFamily="18" charset="0"/>
            </a:endParaRPr>
          </a:p>
          <a:p>
            <a:pPr algn="just" defTabSz="914400" eaLnBrk="0" fontAlgn="base" hangingPunct="0">
              <a:spcBef>
                <a:spcPct val="0"/>
              </a:spcBef>
              <a:spcAft>
                <a:spcPct val="0"/>
              </a:spcAft>
            </a:pPr>
            <a:r>
              <a:rPr lang="es-ES_tradnl" sz="2800">
                <a:solidFill>
                  <a:srgbClr val="000033"/>
                </a:solidFill>
                <a:latin typeface="Arial" charset="0"/>
                <a:cs typeface="Times New Roman" pitchFamily="18" charset="0"/>
              </a:rPr>
              <a:t>Si se considerara que la demanda fuera elástica, entonces la mayor parte de la incidencia del impuesto es asumida por los productores. Como se muestra en la gráfica siguiente, el precio sube relativamente poco desde P1 a P2, pero la cantidad cae más fuertemente de Q1 a Q2, y la recaudación fiscal no es tan elevada (región P2BCD). La zona verde corresponde a la proporción del impuesto que afecta </a:t>
            </a:r>
            <a:r>
              <a:rPr lang="es-ES_tradnl" sz="2800">
                <a:solidFill>
                  <a:prstClr val="black"/>
                </a:solidFill>
                <a:latin typeface="Tahoma" pitchFamily="34" charset="0"/>
              </a:rPr>
              <a:t>directamente al productor, y la zona amarilla la que recae sobre los consumidores</a:t>
            </a:r>
            <a:endParaRPr lang="es-ES" sz="2800">
              <a:solidFill>
                <a:prstClr val="black"/>
              </a:solidFill>
              <a:latin typeface="Tahoma" pitchFamily="34" charset="0"/>
            </a:endParaRPr>
          </a:p>
        </p:txBody>
      </p:sp>
    </p:spTree>
    <p:extLst>
      <p:ext uri="{BB962C8B-B14F-4D97-AF65-F5344CB8AC3E}">
        <p14:creationId xmlns:p14="http://schemas.microsoft.com/office/powerpoint/2010/main" xmlns="" val="2237136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hangingPunct="1">
              <a:defRPr/>
            </a:pPr>
            <a:endParaRPr lang="es-ES"/>
          </a:p>
        </p:txBody>
      </p:sp>
      <p:pic>
        <p:nvPicPr>
          <p:cNvPr id="76803" name="3 Marcador de contenido" descr="http://www.auladeeconomia.com/elasticidad6.JPG"/>
          <p:cNvPicPr>
            <a:picLocks noGrp="1"/>
          </p:cNvPicPr>
          <p:nvPr>
            <p:ph idx="1"/>
          </p:nvPr>
        </p:nvPicPr>
        <p:blipFill>
          <a:blip r:embed="rId2" cstate="print"/>
          <a:srcRect/>
          <a:stretch>
            <a:fillRect/>
          </a:stretch>
        </p:blipFill>
        <p:spPr>
          <a:xfrm>
            <a:off x="2855913" y="908050"/>
            <a:ext cx="6769100" cy="5545138"/>
          </a:xfrm>
        </p:spPr>
      </p:pic>
    </p:spTree>
    <p:extLst>
      <p:ext uri="{BB962C8B-B14F-4D97-AF65-F5344CB8AC3E}">
        <p14:creationId xmlns:p14="http://schemas.microsoft.com/office/powerpoint/2010/main" xmlns="" val="2378713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title"/>
          </p:nvPr>
        </p:nvSpPr>
        <p:spPr>
          <a:xfrm>
            <a:off x="2133600" y="50800"/>
            <a:ext cx="8229600" cy="685800"/>
          </a:xfrm>
        </p:spPr>
        <p:txBody>
          <a:bodyPr/>
          <a:lstStyle/>
          <a:p>
            <a:pPr algn="l">
              <a:lnSpc>
                <a:spcPct val="80000"/>
              </a:lnSpc>
            </a:pPr>
            <a:r>
              <a:rPr lang="en-US" altLang="es-AR" sz="2800">
                <a:solidFill>
                  <a:srgbClr val="000099"/>
                </a:solidFill>
              </a:rPr>
              <a:t>Figura 9. Cómo se reparte la carga impositiva</a:t>
            </a:r>
          </a:p>
        </p:txBody>
      </p:sp>
      <p:grpSp>
        <p:nvGrpSpPr>
          <p:cNvPr id="158725" name="Group 5"/>
          <p:cNvGrpSpPr>
            <a:grpSpLocks/>
          </p:cNvGrpSpPr>
          <p:nvPr/>
        </p:nvGrpSpPr>
        <p:grpSpPr bwMode="auto">
          <a:xfrm>
            <a:off x="1752600" y="658813"/>
            <a:ext cx="8001000" cy="5456238"/>
            <a:chOff x="144" y="415"/>
            <a:chExt cx="5040" cy="3437"/>
          </a:xfrm>
        </p:grpSpPr>
        <p:sp>
          <p:nvSpPr>
            <p:cNvPr id="158726" name="Rectangle 6"/>
            <p:cNvSpPr>
              <a:spLocks noChangeArrowheads="1"/>
            </p:cNvSpPr>
            <p:nvPr/>
          </p:nvSpPr>
          <p:spPr bwMode="auto">
            <a:xfrm>
              <a:off x="1322" y="1073"/>
              <a:ext cx="3564" cy="2603"/>
            </a:xfrm>
            <a:prstGeom prst="rect">
              <a:avLst/>
            </a:prstGeom>
            <a:solidFill>
              <a:srgbClr val="F3F6F9"/>
            </a:solidFill>
            <a:ln w="196850">
              <a:solidFill>
                <a:srgbClr val="F3F6F9"/>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27" name="Rectangle 7"/>
            <p:cNvSpPr>
              <a:spLocks noChangeArrowheads="1"/>
            </p:cNvSpPr>
            <p:nvPr/>
          </p:nvSpPr>
          <p:spPr bwMode="auto">
            <a:xfrm>
              <a:off x="1322" y="1073"/>
              <a:ext cx="3564" cy="2603"/>
            </a:xfrm>
            <a:prstGeom prst="rect">
              <a:avLst/>
            </a:prstGeom>
            <a:solidFill>
              <a:srgbClr val="F2F4F8"/>
            </a:solidFill>
            <a:ln w="177800">
              <a:solidFill>
                <a:srgbClr val="F2F4F8"/>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28" name="Rectangle 8"/>
            <p:cNvSpPr>
              <a:spLocks noChangeArrowheads="1"/>
            </p:cNvSpPr>
            <p:nvPr/>
          </p:nvSpPr>
          <p:spPr bwMode="auto">
            <a:xfrm>
              <a:off x="1322" y="1073"/>
              <a:ext cx="3564" cy="2603"/>
            </a:xfrm>
            <a:prstGeom prst="rect">
              <a:avLst/>
            </a:prstGeom>
            <a:solidFill>
              <a:srgbClr val="F1F4F7"/>
            </a:solidFill>
            <a:ln w="160338">
              <a:solidFill>
                <a:srgbClr val="F1F4F7"/>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29" name="Rectangle 9"/>
            <p:cNvSpPr>
              <a:spLocks noChangeArrowheads="1"/>
            </p:cNvSpPr>
            <p:nvPr/>
          </p:nvSpPr>
          <p:spPr bwMode="auto">
            <a:xfrm>
              <a:off x="1322" y="1073"/>
              <a:ext cx="3564" cy="2603"/>
            </a:xfrm>
            <a:prstGeom prst="rect">
              <a:avLst/>
            </a:prstGeom>
            <a:solidFill>
              <a:srgbClr val="F0F2F5"/>
            </a:solidFill>
            <a:ln w="142875">
              <a:solidFill>
                <a:srgbClr val="F0F2F5"/>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0" name="Rectangle 10"/>
            <p:cNvSpPr>
              <a:spLocks noChangeArrowheads="1"/>
            </p:cNvSpPr>
            <p:nvPr/>
          </p:nvSpPr>
          <p:spPr bwMode="auto">
            <a:xfrm>
              <a:off x="1322" y="1073"/>
              <a:ext cx="3564" cy="2603"/>
            </a:xfrm>
            <a:prstGeom prst="rect">
              <a:avLst/>
            </a:prstGeom>
            <a:solidFill>
              <a:srgbClr val="EEF1F4"/>
            </a:solidFill>
            <a:ln w="125413">
              <a:solidFill>
                <a:srgbClr val="EEF1F4"/>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1" name="Rectangle 11"/>
            <p:cNvSpPr>
              <a:spLocks noChangeArrowheads="1"/>
            </p:cNvSpPr>
            <p:nvPr/>
          </p:nvSpPr>
          <p:spPr bwMode="auto">
            <a:xfrm>
              <a:off x="1322" y="1073"/>
              <a:ext cx="3564" cy="2603"/>
            </a:xfrm>
            <a:prstGeom prst="rect">
              <a:avLst/>
            </a:prstGeom>
            <a:solidFill>
              <a:srgbClr val="EDEFF3"/>
            </a:solidFill>
            <a:ln w="106363">
              <a:solidFill>
                <a:srgbClr val="EDEFF3"/>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2" name="Rectangle 12"/>
            <p:cNvSpPr>
              <a:spLocks noChangeArrowheads="1"/>
            </p:cNvSpPr>
            <p:nvPr/>
          </p:nvSpPr>
          <p:spPr bwMode="auto">
            <a:xfrm>
              <a:off x="1322" y="1073"/>
              <a:ext cx="3564" cy="2603"/>
            </a:xfrm>
            <a:prstGeom prst="rect">
              <a:avLst/>
            </a:prstGeom>
            <a:solidFill>
              <a:srgbClr val="EBEEF2"/>
            </a:solidFill>
            <a:ln w="88900">
              <a:solidFill>
                <a:srgbClr val="EBEEF2"/>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3" name="Rectangle 13"/>
            <p:cNvSpPr>
              <a:spLocks noChangeArrowheads="1"/>
            </p:cNvSpPr>
            <p:nvPr/>
          </p:nvSpPr>
          <p:spPr bwMode="auto">
            <a:xfrm>
              <a:off x="1322" y="1073"/>
              <a:ext cx="3564" cy="2603"/>
            </a:xfrm>
            <a:prstGeom prst="rect">
              <a:avLst/>
            </a:prstGeom>
            <a:solidFill>
              <a:srgbClr val="EAECF1"/>
            </a:solidFill>
            <a:ln w="71438">
              <a:solidFill>
                <a:srgbClr val="EAECF1"/>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4" name="Rectangle 14"/>
            <p:cNvSpPr>
              <a:spLocks noChangeArrowheads="1"/>
            </p:cNvSpPr>
            <p:nvPr/>
          </p:nvSpPr>
          <p:spPr bwMode="auto">
            <a:xfrm>
              <a:off x="1322" y="1073"/>
              <a:ext cx="3564" cy="2603"/>
            </a:xfrm>
            <a:prstGeom prst="rect">
              <a:avLst/>
            </a:prstGeom>
            <a:solidFill>
              <a:srgbClr val="E9EBF0"/>
            </a:solidFill>
            <a:ln w="53975">
              <a:solidFill>
                <a:srgbClr val="E9EBF0"/>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5" name="Rectangle 15"/>
            <p:cNvSpPr>
              <a:spLocks noChangeArrowheads="1"/>
            </p:cNvSpPr>
            <p:nvPr/>
          </p:nvSpPr>
          <p:spPr bwMode="auto">
            <a:xfrm>
              <a:off x="1322" y="1073"/>
              <a:ext cx="3564" cy="2603"/>
            </a:xfrm>
            <a:prstGeom prst="rect">
              <a:avLst/>
            </a:prstGeom>
            <a:solidFill>
              <a:srgbClr val="E7EAEF"/>
            </a:solidFill>
            <a:ln w="34925">
              <a:solidFill>
                <a:srgbClr val="E7EAEF"/>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6" name="Rectangle 16"/>
            <p:cNvSpPr>
              <a:spLocks noChangeArrowheads="1"/>
            </p:cNvSpPr>
            <p:nvPr/>
          </p:nvSpPr>
          <p:spPr bwMode="auto">
            <a:xfrm>
              <a:off x="1322" y="1073"/>
              <a:ext cx="3564" cy="2603"/>
            </a:xfrm>
            <a:prstGeom prst="rect">
              <a:avLst/>
            </a:prstGeom>
            <a:solidFill>
              <a:srgbClr val="E6E9EF"/>
            </a:solidFill>
            <a:ln w="17463">
              <a:solidFill>
                <a:srgbClr val="E6E9EF"/>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7" name="Rectangle 17"/>
            <p:cNvSpPr>
              <a:spLocks noChangeArrowheads="1"/>
            </p:cNvSpPr>
            <p:nvPr/>
          </p:nvSpPr>
          <p:spPr bwMode="auto">
            <a:xfrm>
              <a:off x="1277" y="1017"/>
              <a:ext cx="3609" cy="263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8" name="Freeform 18"/>
            <p:cNvSpPr>
              <a:spLocks/>
            </p:cNvSpPr>
            <p:nvPr/>
          </p:nvSpPr>
          <p:spPr bwMode="auto">
            <a:xfrm>
              <a:off x="1277" y="1017"/>
              <a:ext cx="3637" cy="2670"/>
            </a:xfrm>
            <a:custGeom>
              <a:avLst/>
              <a:gdLst>
                <a:gd name="T0" fmla="*/ 0 w 3553"/>
                <a:gd name="T1" fmla="*/ 0 h 2614"/>
                <a:gd name="T2" fmla="*/ 0 w 3553"/>
                <a:gd name="T3" fmla="*/ 2614 h 2614"/>
                <a:gd name="T4" fmla="*/ 3553 w 3553"/>
                <a:gd name="T5" fmla="*/ 2614 h 2614"/>
              </a:gdLst>
              <a:ahLst/>
              <a:cxnLst>
                <a:cxn ang="0">
                  <a:pos x="T0" y="T1"/>
                </a:cxn>
                <a:cxn ang="0">
                  <a:pos x="T2" y="T3"/>
                </a:cxn>
                <a:cxn ang="0">
                  <a:pos x="T4" y="T5"/>
                </a:cxn>
              </a:cxnLst>
              <a:rect l="0" t="0" r="r" b="b"/>
              <a:pathLst>
                <a:path w="3553" h="2614">
                  <a:moveTo>
                    <a:pt x="0" y="0"/>
                  </a:moveTo>
                  <a:lnTo>
                    <a:pt x="0" y="2614"/>
                  </a:lnTo>
                  <a:lnTo>
                    <a:pt x="3553" y="2614"/>
                  </a:ln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39" name="Rectangle 19"/>
            <p:cNvSpPr>
              <a:spLocks noChangeArrowheads="1"/>
            </p:cNvSpPr>
            <p:nvPr/>
          </p:nvSpPr>
          <p:spPr bwMode="auto">
            <a:xfrm>
              <a:off x="4340" y="3646"/>
              <a:ext cx="51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a:solidFill>
                    <a:srgbClr val="000000"/>
                  </a:solidFill>
                  <a:latin typeface="Arial" panose="020B0604020202020204" pitchFamily="34" charset="0"/>
                </a:rPr>
                <a:t>Cantidad</a:t>
              </a:r>
              <a:endParaRPr lang="en-US" altLang="es-AR" sz="2400" i="1">
                <a:solidFill>
                  <a:prstClr val="black"/>
                </a:solidFill>
                <a:latin typeface="Tahoma" pitchFamily="34" charset="0"/>
              </a:endParaRPr>
            </a:p>
          </p:txBody>
        </p:sp>
        <p:sp>
          <p:nvSpPr>
            <p:cNvPr id="158740" name="Rectangle 20"/>
            <p:cNvSpPr>
              <a:spLocks noChangeArrowheads="1"/>
            </p:cNvSpPr>
            <p:nvPr/>
          </p:nvSpPr>
          <p:spPr bwMode="auto">
            <a:xfrm>
              <a:off x="1128" y="3650"/>
              <a:ext cx="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0</a:t>
              </a:r>
              <a:endParaRPr lang="en-US" altLang="es-AR" sz="2400" i="1">
                <a:solidFill>
                  <a:prstClr val="black"/>
                </a:solidFill>
                <a:latin typeface="Tahoma" pitchFamily="34" charset="0"/>
              </a:endParaRPr>
            </a:p>
          </p:txBody>
        </p:sp>
        <p:sp>
          <p:nvSpPr>
            <p:cNvPr id="158741" name="Rectangle 21"/>
            <p:cNvSpPr>
              <a:spLocks noChangeArrowheads="1"/>
            </p:cNvSpPr>
            <p:nvPr/>
          </p:nvSpPr>
          <p:spPr bwMode="auto">
            <a:xfrm>
              <a:off x="816" y="1056"/>
              <a:ext cx="3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a:solidFill>
                    <a:srgbClr val="000000"/>
                  </a:solidFill>
                  <a:latin typeface="Arial" panose="020B0604020202020204" pitchFamily="34" charset="0"/>
                </a:rPr>
                <a:t>Precio</a:t>
              </a:r>
              <a:endParaRPr lang="en-US" altLang="es-AR" sz="2400" i="1">
                <a:solidFill>
                  <a:prstClr val="black"/>
                </a:solidFill>
                <a:latin typeface="Tahoma" pitchFamily="34" charset="0"/>
              </a:endParaRPr>
            </a:p>
          </p:txBody>
        </p:sp>
        <p:grpSp>
          <p:nvGrpSpPr>
            <p:cNvPr id="158742" name="Group 22"/>
            <p:cNvGrpSpPr>
              <a:grpSpLocks/>
            </p:cNvGrpSpPr>
            <p:nvPr/>
          </p:nvGrpSpPr>
          <p:grpSpPr bwMode="auto">
            <a:xfrm>
              <a:off x="2094" y="1536"/>
              <a:ext cx="1726" cy="1630"/>
              <a:chOff x="2547" y="1208"/>
              <a:chExt cx="883" cy="2263"/>
            </a:xfrm>
          </p:grpSpPr>
          <p:sp>
            <p:nvSpPr>
              <p:cNvPr id="158743" name="Line 23"/>
              <p:cNvSpPr>
                <a:spLocks noChangeShapeType="1"/>
              </p:cNvSpPr>
              <p:nvPr/>
            </p:nvSpPr>
            <p:spPr bwMode="auto">
              <a:xfrm flipH="1" flipV="1">
                <a:off x="2547" y="1208"/>
                <a:ext cx="810" cy="2143"/>
              </a:xfrm>
              <a:prstGeom prst="line">
                <a:avLst/>
              </a:prstGeom>
              <a:noFill/>
              <a:ln w="53975">
                <a:solidFill>
                  <a:srgbClr val="004C9F"/>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44" name="Rectangle 24"/>
              <p:cNvSpPr>
                <a:spLocks noChangeArrowheads="1"/>
              </p:cNvSpPr>
              <p:nvPr/>
            </p:nvSpPr>
            <p:spPr bwMode="auto">
              <a:xfrm>
                <a:off x="3385" y="3269"/>
                <a:ext cx="45"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D</a:t>
                </a:r>
                <a:endParaRPr lang="en-US" altLang="es-AR" sz="2400" i="1">
                  <a:solidFill>
                    <a:prstClr val="black"/>
                  </a:solidFill>
                  <a:latin typeface="Tahoma" pitchFamily="34" charset="0"/>
                </a:endParaRPr>
              </a:p>
            </p:txBody>
          </p:sp>
        </p:grpSp>
        <p:grpSp>
          <p:nvGrpSpPr>
            <p:cNvPr id="158745" name="Group 25"/>
            <p:cNvGrpSpPr>
              <a:grpSpLocks/>
            </p:cNvGrpSpPr>
            <p:nvPr/>
          </p:nvGrpSpPr>
          <p:grpSpPr bwMode="auto">
            <a:xfrm>
              <a:off x="1985" y="1620"/>
              <a:ext cx="2350" cy="1764"/>
              <a:chOff x="1985" y="1620"/>
              <a:chExt cx="2350" cy="1764"/>
            </a:xfrm>
          </p:grpSpPr>
          <p:sp>
            <p:nvSpPr>
              <p:cNvPr id="158746" name="Line 26"/>
              <p:cNvSpPr>
                <a:spLocks noChangeShapeType="1"/>
              </p:cNvSpPr>
              <p:nvPr/>
            </p:nvSpPr>
            <p:spPr bwMode="auto">
              <a:xfrm flipV="1">
                <a:off x="1985" y="1735"/>
                <a:ext cx="2013" cy="1649"/>
              </a:xfrm>
              <a:prstGeom prst="line">
                <a:avLst/>
              </a:prstGeom>
              <a:noFill/>
              <a:ln w="53975">
                <a:solidFill>
                  <a:srgbClr val="5F161D"/>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47" name="Rectangle 27"/>
              <p:cNvSpPr>
                <a:spLocks noChangeArrowheads="1"/>
              </p:cNvSpPr>
              <p:nvPr/>
            </p:nvSpPr>
            <p:spPr bwMode="auto">
              <a:xfrm>
                <a:off x="4002" y="1620"/>
                <a:ext cx="3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Oferta</a:t>
                </a:r>
                <a:endParaRPr lang="en-US" altLang="es-AR" sz="2400" i="1">
                  <a:solidFill>
                    <a:prstClr val="black"/>
                  </a:solidFill>
                  <a:latin typeface="Tahoma" pitchFamily="34" charset="0"/>
                </a:endParaRPr>
              </a:p>
            </p:txBody>
          </p:sp>
        </p:grpSp>
        <p:sp>
          <p:nvSpPr>
            <p:cNvPr id="158748" name="Line 28"/>
            <p:cNvSpPr>
              <a:spLocks noChangeShapeType="1"/>
            </p:cNvSpPr>
            <p:nvPr/>
          </p:nvSpPr>
          <p:spPr bwMode="auto">
            <a:xfrm flipV="1">
              <a:off x="2687" y="2112"/>
              <a:ext cx="1" cy="71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49" name="Freeform 29"/>
            <p:cNvSpPr>
              <a:spLocks/>
            </p:cNvSpPr>
            <p:nvPr/>
          </p:nvSpPr>
          <p:spPr bwMode="auto">
            <a:xfrm>
              <a:off x="2539" y="2131"/>
              <a:ext cx="53" cy="317"/>
            </a:xfrm>
            <a:custGeom>
              <a:avLst/>
              <a:gdLst>
                <a:gd name="T0" fmla="*/ 8 w 8"/>
                <a:gd name="T1" fmla="*/ 0 h 108"/>
                <a:gd name="T2" fmla="*/ 4 w 8"/>
                <a:gd name="T3" fmla="*/ 5 h 108"/>
                <a:gd name="T4" fmla="*/ 4 w 8"/>
                <a:gd name="T5" fmla="*/ 50 h 108"/>
                <a:gd name="T6" fmla="*/ 0 w 8"/>
                <a:gd name="T7" fmla="*/ 54 h 108"/>
                <a:gd name="T8" fmla="*/ 4 w 8"/>
                <a:gd name="T9" fmla="*/ 58 h 108"/>
                <a:gd name="T10" fmla="*/ 4 w 8"/>
                <a:gd name="T11" fmla="*/ 103 h 108"/>
                <a:gd name="T12" fmla="*/ 8 w 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8" h="108">
                  <a:moveTo>
                    <a:pt x="8" y="0"/>
                  </a:moveTo>
                  <a:cubicBezTo>
                    <a:pt x="6" y="0"/>
                    <a:pt x="4" y="3"/>
                    <a:pt x="4" y="5"/>
                  </a:cubicBezTo>
                  <a:cubicBezTo>
                    <a:pt x="4" y="50"/>
                    <a:pt x="4" y="50"/>
                    <a:pt x="4" y="50"/>
                  </a:cubicBezTo>
                  <a:cubicBezTo>
                    <a:pt x="4" y="52"/>
                    <a:pt x="3" y="54"/>
                    <a:pt x="0" y="54"/>
                  </a:cubicBezTo>
                  <a:cubicBezTo>
                    <a:pt x="3" y="54"/>
                    <a:pt x="4" y="56"/>
                    <a:pt x="4" y="58"/>
                  </a:cubicBezTo>
                  <a:cubicBezTo>
                    <a:pt x="4" y="103"/>
                    <a:pt x="4" y="103"/>
                    <a:pt x="4" y="103"/>
                  </a:cubicBezTo>
                  <a:cubicBezTo>
                    <a:pt x="4" y="105"/>
                    <a:pt x="6" y="108"/>
                    <a:pt x="8" y="108"/>
                  </a:cubicBez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50" name="Rectangle 30"/>
            <p:cNvSpPr>
              <a:spLocks noChangeArrowheads="1"/>
            </p:cNvSpPr>
            <p:nvPr/>
          </p:nvSpPr>
          <p:spPr bwMode="auto">
            <a:xfrm>
              <a:off x="2064" y="2352"/>
              <a:ext cx="19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Tax</a:t>
              </a:r>
              <a:endParaRPr lang="en-US" altLang="es-AR" sz="2400" i="1">
                <a:solidFill>
                  <a:prstClr val="black"/>
                </a:solidFill>
                <a:latin typeface="Tahoma" pitchFamily="34" charset="0"/>
              </a:endParaRPr>
            </a:p>
          </p:txBody>
        </p:sp>
        <p:grpSp>
          <p:nvGrpSpPr>
            <p:cNvPr id="158751" name="Group 31"/>
            <p:cNvGrpSpPr>
              <a:grpSpLocks/>
            </p:cNvGrpSpPr>
            <p:nvPr/>
          </p:nvGrpSpPr>
          <p:grpSpPr bwMode="auto">
            <a:xfrm>
              <a:off x="545" y="2716"/>
              <a:ext cx="2178" cy="432"/>
              <a:chOff x="545" y="2716"/>
              <a:chExt cx="2178" cy="432"/>
            </a:xfrm>
          </p:grpSpPr>
          <p:grpSp>
            <p:nvGrpSpPr>
              <p:cNvPr id="158752" name="Group 32"/>
              <p:cNvGrpSpPr>
                <a:grpSpLocks/>
              </p:cNvGrpSpPr>
              <p:nvPr/>
            </p:nvGrpSpPr>
            <p:grpSpPr bwMode="auto">
              <a:xfrm>
                <a:off x="545" y="2716"/>
                <a:ext cx="2178" cy="432"/>
                <a:chOff x="545" y="2716"/>
                <a:chExt cx="2178" cy="432"/>
              </a:xfrm>
            </p:grpSpPr>
            <p:sp>
              <p:nvSpPr>
                <p:cNvPr id="158753" name="Oval 33"/>
                <p:cNvSpPr>
                  <a:spLocks noChangeArrowheads="1"/>
                </p:cNvSpPr>
                <p:nvPr/>
              </p:nvSpPr>
              <p:spPr bwMode="auto">
                <a:xfrm>
                  <a:off x="2637" y="2790"/>
                  <a:ext cx="86" cy="8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54" name="Line 34"/>
                <p:cNvSpPr>
                  <a:spLocks noChangeShapeType="1"/>
                </p:cNvSpPr>
                <p:nvPr/>
              </p:nvSpPr>
              <p:spPr bwMode="auto">
                <a:xfrm flipH="1">
                  <a:off x="1277" y="2823"/>
                  <a:ext cx="140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55" name="Rectangle 35"/>
                <p:cNvSpPr>
                  <a:spLocks noChangeArrowheads="1"/>
                </p:cNvSpPr>
                <p:nvPr/>
              </p:nvSpPr>
              <p:spPr bwMode="auto">
                <a:xfrm>
                  <a:off x="545" y="2716"/>
                  <a:ext cx="608"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que </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Recibe el</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vendedor</a:t>
                  </a:r>
                  <a:endParaRPr lang="en-US" altLang="es-AR" sz="2400" i="1">
                    <a:solidFill>
                      <a:prstClr val="black"/>
                    </a:solidFill>
                    <a:latin typeface="Tahoma" pitchFamily="34" charset="0"/>
                  </a:endParaRPr>
                </a:p>
              </p:txBody>
            </p:sp>
          </p:grpSp>
          <p:sp>
            <p:nvSpPr>
              <p:cNvPr id="158756" name="Rectangle 36"/>
              <p:cNvSpPr>
                <a:spLocks noChangeArrowheads="1"/>
              </p:cNvSpPr>
              <p:nvPr/>
            </p:nvSpPr>
            <p:spPr bwMode="auto">
              <a:xfrm>
                <a:off x="680" y="2866"/>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grpSp>
        <p:grpSp>
          <p:nvGrpSpPr>
            <p:cNvPr id="158757" name="Group 37"/>
            <p:cNvGrpSpPr>
              <a:grpSpLocks/>
            </p:cNvGrpSpPr>
            <p:nvPr/>
          </p:nvGrpSpPr>
          <p:grpSpPr bwMode="auto">
            <a:xfrm>
              <a:off x="300" y="2016"/>
              <a:ext cx="2423" cy="288"/>
              <a:chOff x="300" y="1451"/>
              <a:chExt cx="2423" cy="288"/>
            </a:xfrm>
          </p:grpSpPr>
          <p:sp>
            <p:nvSpPr>
              <p:cNvPr id="158758" name="Oval 38"/>
              <p:cNvSpPr>
                <a:spLocks noChangeArrowheads="1"/>
              </p:cNvSpPr>
              <p:nvPr/>
            </p:nvSpPr>
            <p:spPr bwMode="auto">
              <a:xfrm>
                <a:off x="2637" y="1499"/>
                <a:ext cx="86" cy="8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59" name="Line 39"/>
              <p:cNvSpPr>
                <a:spLocks noChangeShapeType="1"/>
              </p:cNvSpPr>
              <p:nvPr/>
            </p:nvSpPr>
            <p:spPr bwMode="auto">
              <a:xfrm flipH="1">
                <a:off x="1277" y="1544"/>
                <a:ext cx="140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60" name="Rectangle 40"/>
              <p:cNvSpPr>
                <a:spLocks noChangeArrowheads="1"/>
              </p:cNvSpPr>
              <p:nvPr/>
            </p:nvSpPr>
            <p:spPr bwMode="auto">
              <a:xfrm>
                <a:off x="300" y="1451"/>
                <a:ext cx="80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pagado </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Por comprador</a:t>
                </a:r>
                <a:endParaRPr lang="en-US" altLang="es-AR" sz="2400" i="1">
                  <a:solidFill>
                    <a:prstClr val="black"/>
                  </a:solidFill>
                  <a:latin typeface="Tahoma" pitchFamily="34" charset="0"/>
                </a:endParaRPr>
              </a:p>
            </p:txBody>
          </p:sp>
        </p:grpSp>
        <p:sp>
          <p:nvSpPr>
            <p:cNvPr id="158761" name="Rectangle 41"/>
            <p:cNvSpPr>
              <a:spLocks noChangeArrowheads="1"/>
            </p:cNvSpPr>
            <p:nvPr/>
          </p:nvSpPr>
          <p:spPr bwMode="auto">
            <a:xfrm>
              <a:off x="1456" y="415"/>
              <a:ext cx="3532"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2000" b="1" i="1" dirty="0">
                  <a:solidFill>
                    <a:srgbClr val="000000"/>
                  </a:solidFill>
                  <a:latin typeface="Arial" panose="020B0604020202020204" pitchFamily="34" charset="0"/>
                </a:rPr>
                <a:t>(a) </a:t>
              </a:r>
              <a:r>
                <a:rPr lang="en-US" altLang="es-AR" sz="2000" b="1" i="1" dirty="0" err="1">
                  <a:solidFill>
                    <a:srgbClr val="000000"/>
                  </a:solidFill>
                  <a:latin typeface="Arial" panose="020B0604020202020204" pitchFamily="34" charset="0"/>
                </a:rPr>
                <a:t>Oferta</a:t>
              </a:r>
              <a:r>
                <a:rPr lang="en-US" altLang="es-AR" sz="2000" b="1" i="1" dirty="0">
                  <a:solidFill>
                    <a:srgbClr val="000000"/>
                  </a:solidFill>
                  <a:latin typeface="Arial" panose="020B0604020202020204" pitchFamily="34" charset="0"/>
                </a:rPr>
                <a:t> </a:t>
              </a:r>
              <a:r>
                <a:rPr lang="en-US" altLang="es-AR" sz="2000" b="1" i="1" dirty="0" err="1">
                  <a:solidFill>
                    <a:srgbClr val="000000"/>
                  </a:solidFill>
                  <a:latin typeface="Arial" panose="020B0604020202020204" pitchFamily="34" charset="0"/>
                </a:rPr>
                <a:t>Elástica</a:t>
              </a:r>
              <a:r>
                <a:rPr lang="en-US" altLang="es-AR" sz="2000" b="1" i="1" dirty="0">
                  <a:solidFill>
                    <a:srgbClr val="000000"/>
                  </a:solidFill>
                  <a:latin typeface="Arial" panose="020B0604020202020204" pitchFamily="34" charset="0"/>
                </a:rPr>
                <a:t>, </a:t>
              </a:r>
              <a:r>
                <a:rPr lang="en-US" altLang="es-AR" sz="2000" b="1" i="1" dirty="0" err="1">
                  <a:solidFill>
                    <a:srgbClr val="000000"/>
                  </a:solidFill>
                  <a:latin typeface="Arial" panose="020B0604020202020204" pitchFamily="34" charset="0"/>
                </a:rPr>
                <a:t>Demanda</a:t>
              </a:r>
              <a:r>
                <a:rPr lang="en-US" altLang="es-AR" sz="2000" b="1" i="1" dirty="0">
                  <a:solidFill>
                    <a:srgbClr val="000000"/>
                  </a:solidFill>
                  <a:latin typeface="Arial" panose="020B0604020202020204" pitchFamily="34" charset="0"/>
                </a:rPr>
                <a:t> </a:t>
              </a:r>
              <a:r>
                <a:rPr lang="en-US" altLang="es-AR" sz="2000" b="1" i="1" dirty="0" err="1">
                  <a:solidFill>
                    <a:srgbClr val="000000"/>
                  </a:solidFill>
                  <a:latin typeface="Arial" panose="020B0604020202020204" pitchFamily="34" charset="0"/>
                </a:rPr>
                <a:t>menos</a:t>
              </a:r>
              <a:r>
                <a:rPr lang="en-US" altLang="es-AR" sz="2000" b="1" i="1" dirty="0">
                  <a:solidFill>
                    <a:srgbClr val="000000"/>
                  </a:solidFill>
                  <a:latin typeface="Arial" panose="020B0604020202020204" pitchFamily="34" charset="0"/>
                </a:rPr>
                <a:t> </a:t>
              </a:r>
              <a:r>
                <a:rPr lang="en-US" altLang="es-AR" sz="2000" b="1" i="1" dirty="0" err="1">
                  <a:solidFill>
                    <a:srgbClr val="000000"/>
                  </a:solidFill>
                  <a:latin typeface="Arial" panose="020B0604020202020204" pitchFamily="34" charset="0"/>
                </a:rPr>
                <a:t>inelástica</a:t>
              </a:r>
              <a:endParaRPr lang="en-US" altLang="es-AR" sz="2000" i="1" dirty="0">
                <a:solidFill>
                  <a:prstClr val="black"/>
                </a:solidFill>
                <a:latin typeface="Tahoma" pitchFamily="34" charset="0"/>
              </a:endParaRPr>
            </a:p>
          </p:txBody>
        </p:sp>
        <p:grpSp>
          <p:nvGrpSpPr>
            <p:cNvPr id="158762" name="Group 42"/>
            <p:cNvGrpSpPr>
              <a:grpSpLocks/>
            </p:cNvGrpSpPr>
            <p:nvPr/>
          </p:nvGrpSpPr>
          <p:grpSpPr bwMode="auto">
            <a:xfrm>
              <a:off x="144" y="2400"/>
              <a:ext cx="2976" cy="159"/>
              <a:chOff x="315" y="2426"/>
              <a:chExt cx="2779" cy="135"/>
            </a:xfrm>
          </p:grpSpPr>
          <p:sp>
            <p:nvSpPr>
              <p:cNvPr id="158763" name="Oval 43"/>
              <p:cNvSpPr>
                <a:spLocks noChangeArrowheads="1"/>
              </p:cNvSpPr>
              <p:nvPr/>
            </p:nvSpPr>
            <p:spPr bwMode="auto">
              <a:xfrm>
                <a:off x="3008" y="2475"/>
                <a:ext cx="86" cy="8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64" name="Line 44"/>
              <p:cNvSpPr>
                <a:spLocks noChangeShapeType="1"/>
              </p:cNvSpPr>
              <p:nvPr/>
            </p:nvSpPr>
            <p:spPr bwMode="auto">
              <a:xfrm flipH="1">
                <a:off x="1277" y="2520"/>
                <a:ext cx="176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65" name="Rectangle 45"/>
              <p:cNvSpPr>
                <a:spLocks noChangeArrowheads="1"/>
              </p:cNvSpPr>
              <p:nvPr/>
            </p:nvSpPr>
            <p:spPr bwMode="auto">
              <a:xfrm>
                <a:off x="315" y="2426"/>
                <a:ext cx="98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sin impuesto</a:t>
                </a:r>
                <a:endParaRPr lang="en-US" altLang="es-AR" sz="2400" i="1">
                  <a:solidFill>
                    <a:prstClr val="black"/>
                  </a:solidFill>
                  <a:latin typeface="Tahoma" pitchFamily="34" charset="0"/>
                </a:endParaRPr>
              </a:p>
            </p:txBody>
          </p:sp>
        </p:grpSp>
        <p:sp>
          <p:nvSpPr>
            <p:cNvPr id="158766" name="Line 46"/>
            <p:cNvSpPr>
              <a:spLocks noChangeShapeType="1"/>
            </p:cNvSpPr>
            <p:nvPr/>
          </p:nvSpPr>
          <p:spPr bwMode="auto">
            <a:xfrm flipH="1">
              <a:off x="1392" y="2688"/>
              <a:ext cx="1056" cy="624"/>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67" name="Rectangle 47"/>
            <p:cNvSpPr>
              <a:spLocks noChangeArrowheads="1"/>
            </p:cNvSpPr>
            <p:nvPr/>
          </p:nvSpPr>
          <p:spPr bwMode="auto">
            <a:xfrm>
              <a:off x="864" y="791"/>
              <a:ext cx="4320" cy="169"/>
            </a:xfrm>
            <a:prstGeom prst="rect">
              <a:avLst/>
            </a:prstGeom>
            <a:solidFill>
              <a:srgbClr val="00FF00"/>
            </a:solidFill>
            <a:ln w="9525">
              <a:solidFill>
                <a:srgbClr val="000080"/>
              </a:solidFill>
              <a:miter lim="800000"/>
              <a:headEnd/>
              <a:tailEnd/>
            </a:ln>
          </p:spPr>
          <p:txBody>
            <a:bodyPr lIns="0" tIns="0" rIns="0" bIns="0">
              <a:spAutoFit/>
            </a:bodyPr>
            <a:lstStyle/>
            <a:p>
              <a:pPr defTabSz="914400" eaLnBrk="0" fontAlgn="base" hangingPunct="0">
                <a:spcBef>
                  <a:spcPct val="0"/>
                </a:spcBef>
                <a:spcAft>
                  <a:spcPct val="0"/>
                </a:spcAft>
              </a:pPr>
              <a:r>
                <a:rPr lang="en-US" altLang="es-AR" sz="1700" b="1" i="1">
                  <a:solidFill>
                    <a:srgbClr val="000000"/>
                  </a:solidFill>
                  <a:latin typeface="Arial" panose="020B0604020202020204" pitchFamily="34" charset="0"/>
                </a:rPr>
                <a:t>Ej: DEMANDA DE TABACO A LP DESPUÉS DEL IMPUESTO</a:t>
              </a:r>
              <a:endParaRPr lang="en-US" altLang="es-AR" sz="2400" i="1">
                <a:solidFill>
                  <a:prstClr val="black"/>
                </a:solidFill>
                <a:latin typeface="Tahoma" pitchFamily="34" charset="0"/>
              </a:endParaRPr>
            </a:p>
          </p:txBody>
        </p:sp>
        <p:sp>
          <p:nvSpPr>
            <p:cNvPr id="158768" name="Freeform 48"/>
            <p:cNvSpPr>
              <a:spLocks/>
            </p:cNvSpPr>
            <p:nvPr/>
          </p:nvSpPr>
          <p:spPr bwMode="auto">
            <a:xfrm>
              <a:off x="2505" y="2523"/>
              <a:ext cx="48" cy="288"/>
            </a:xfrm>
            <a:custGeom>
              <a:avLst/>
              <a:gdLst>
                <a:gd name="T0" fmla="*/ 8 w 8"/>
                <a:gd name="T1" fmla="*/ 0 h 108"/>
                <a:gd name="T2" fmla="*/ 4 w 8"/>
                <a:gd name="T3" fmla="*/ 5 h 108"/>
                <a:gd name="T4" fmla="*/ 4 w 8"/>
                <a:gd name="T5" fmla="*/ 50 h 108"/>
                <a:gd name="T6" fmla="*/ 0 w 8"/>
                <a:gd name="T7" fmla="*/ 54 h 108"/>
                <a:gd name="T8" fmla="*/ 4 w 8"/>
                <a:gd name="T9" fmla="*/ 58 h 108"/>
                <a:gd name="T10" fmla="*/ 4 w 8"/>
                <a:gd name="T11" fmla="*/ 103 h 108"/>
                <a:gd name="T12" fmla="*/ 8 w 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8" h="108">
                  <a:moveTo>
                    <a:pt x="8" y="0"/>
                  </a:moveTo>
                  <a:cubicBezTo>
                    <a:pt x="6" y="0"/>
                    <a:pt x="4" y="3"/>
                    <a:pt x="4" y="5"/>
                  </a:cubicBezTo>
                  <a:cubicBezTo>
                    <a:pt x="4" y="50"/>
                    <a:pt x="4" y="50"/>
                    <a:pt x="4" y="50"/>
                  </a:cubicBezTo>
                  <a:cubicBezTo>
                    <a:pt x="4" y="52"/>
                    <a:pt x="3" y="54"/>
                    <a:pt x="0" y="54"/>
                  </a:cubicBezTo>
                  <a:cubicBezTo>
                    <a:pt x="3" y="54"/>
                    <a:pt x="4" y="56"/>
                    <a:pt x="4" y="58"/>
                  </a:cubicBezTo>
                  <a:cubicBezTo>
                    <a:pt x="4" y="103"/>
                    <a:pt x="4" y="103"/>
                    <a:pt x="4" y="103"/>
                  </a:cubicBezTo>
                  <a:cubicBezTo>
                    <a:pt x="4" y="105"/>
                    <a:pt x="6" y="108"/>
                    <a:pt x="8" y="108"/>
                  </a:cubicBez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69" name="Freeform 49"/>
            <p:cNvSpPr>
              <a:spLocks/>
            </p:cNvSpPr>
            <p:nvPr/>
          </p:nvSpPr>
          <p:spPr bwMode="auto">
            <a:xfrm>
              <a:off x="2400" y="2112"/>
              <a:ext cx="48" cy="720"/>
            </a:xfrm>
            <a:custGeom>
              <a:avLst/>
              <a:gdLst>
                <a:gd name="T0" fmla="*/ 8 w 8"/>
                <a:gd name="T1" fmla="*/ 0 h 108"/>
                <a:gd name="T2" fmla="*/ 4 w 8"/>
                <a:gd name="T3" fmla="*/ 5 h 108"/>
                <a:gd name="T4" fmla="*/ 4 w 8"/>
                <a:gd name="T5" fmla="*/ 50 h 108"/>
                <a:gd name="T6" fmla="*/ 0 w 8"/>
                <a:gd name="T7" fmla="*/ 54 h 108"/>
                <a:gd name="T8" fmla="*/ 4 w 8"/>
                <a:gd name="T9" fmla="*/ 58 h 108"/>
                <a:gd name="T10" fmla="*/ 4 w 8"/>
                <a:gd name="T11" fmla="*/ 103 h 108"/>
                <a:gd name="T12" fmla="*/ 8 w 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8" h="108">
                  <a:moveTo>
                    <a:pt x="8" y="0"/>
                  </a:moveTo>
                  <a:cubicBezTo>
                    <a:pt x="6" y="0"/>
                    <a:pt x="4" y="3"/>
                    <a:pt x="4" y="5"/>
                  </a:cubicBezTo>
                  <a:cubicBezTo>
                    <a:pt x="4" y="50"/>
                    <a:pt x="4" y="50"/>
                    <a:pt x="4" y="50"/>
                  </a:cubicBezTo>
                  <a:cubicBezTo>
                    <a:pt x="4" y="52"/>
                    <a:pt x="3" y="54"/>
                    <a:pt x="0" y="54"/>
                  </a:cubicBezTo>
                  <a:cubicBezTo>
                    <a:pt x="3" y="54"/>
                    <a:pt x="4" y="56"/>
                    <a:pt x="4" y="58"/>
                  </a:cubicBezTo>
                  <a:cubicBezTo>
                    <a:pt x="4" y="103"/>
                    <a:pt x="4" y="103"/>
                    <a:pt x="4" y="103"/>
                  </a:cubicBezTo>
                  <a:cubicBezTo>
                    <a:pt x="4" y="105"/>
                    <a:pt x="6" y="108"/>
                    <a:pt x="8" y="108"/>
                  </a:cubicBezTo>
                </a:path>
              </a:pathLst>
            </a:custGeom>
            <a:noFill/>
            <a:ln w="30226">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70" name="Line 50"/>
            <p:cNvSpPr>
              <a:spLocks noChangeShapeType="1"/>
            </p:cNvSpPr>
            <p:nvPr/>
          </p:nvSpPr>
          <p:spPr bwMode="auto">
            <a:xfrm flipV="1">
              <a:off x="3061" y="2522"/>
              <a:ext cx="1" cy="1099"/>
            </a:xfrm>
            <a:prstGeom prst="line">
              <a:avLst/>
            </a:prstGeom>
            <a:noFill/>
            <a:ln w="222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71" name="Oval 51"/>
            <p:cNvSpPr>
              <a:spLocks noChangeArrowheads="1"/>
            </p:cNvSpPr>
            <p:nvPr/>
          </p:nvSpPr>
          <p:spPr bwMode="auto">
            <a:xfrm>
              <a:off x="3021" y="2487"/>
              <a:ext cx="80" cy="71"/>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72" name="Rectangle 52"/>
            <p:cNvSpPr>
              <a:spLocks noChangeArrowheads="1"/>
            </p:cNvSpPr>
            <p:nvPr/>
          </p:nvSpPr>
          <p:spPr bwMode="auto">
            <a:xfrm>
              <a:off x="3072" y="3687"/>
              <a:ext cx="781"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700" i="1">
                  <a:solidFill>
                    <a:srgbClr val="000000"/>
                  </a:solidFill>
                  <a:latin typeface="Arial" panose="020B0604020202020204" pitchFamily="34" charset="0"/>
                </a:rPr>
                <a:t>Q antes imp.</a:t>
              </a:r>
              <a:endParaRPr lang="en-US" altLang="es-AR" sz="2400" i="1">
                <a:solidFill>
                  <a:prstClr val="black"/>
                </a:solidFill>
                <a:latin typeface="Tahoma" pitchFamily="34" charset="0"/>
              </a:endParaRPr>
            </a:p>
          </p:txBody>
        </p:sp>
        <p:sp>
          <p:nvSpPr>
            <p:cNvPr id="158773" name="Rectangle 53"/>
            <p:cNvSpPr>
              <a:spLocks noChangeArrowheads="1"/>
            </p:cNvSpPr>
            <p:nvPr/>
          </p:nvSpPr>
          <p:spPr bwMode="auto">
            <a:xfrm>
              <a:off x="1968" y="3677"/>
              <a:ext cx="964"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700" i="1">
                  <a:solidFill>
                    <a:srgbClr val="000000"/>
                  </a:solidFill>
                  <a:latin typeface="Arial" panose="020B0604020202020204" pitchFamily="34" charset="0"/>
                </a:rPr>
                <a:t>Q después imp.</a:t>
              </a:r>
              <a:endParaRPr lang="en-US" altLang="es-AR" sz="2400" i="1">
                <a:solidFill>
                  <a:prstClr val="black"/>
                </a:solidFill>
                <a:latin typeface="Tahoma" pitchFamily="34" charset="0"/>
              </a:endParaRPr>
            </a:p>
          </p:txBody>
        </p:sp>
        <p:sp>
          <p:nvSpPr>
            <p:cNvPr id="158774" name="Line 54"/>
            <p:cNvSpPr>
              <a:spLocks noChangeShapeType="1"/>
            </p:cNvSpPr>
            <p:nvPr/>
          </p:nvSpPr>
          <p:spPr bwMode="auto">
            <a:xfrm flipV="1">
              <a:off x="2688" y="2795"/>
              <a:ext cx="1" cy="853"/>
            </a:xfrm>
            <a:prstGeom prst="line">
              <a:avLst/>
            </a:prstGeom>
            <a:noFill/>
            <a:ln w="222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8775" name="Rectangle 55"/>
            <p:cNvSpPr>
              <a:spLocks noChangeArrowheads="1"/>
            </p:cNvSpPr>
            <p:nvPr/>
          </p:nvSpPr>
          <p:spPr bwMode="auto">
            <a:xfrm>
              <a:off x="274" y="3276"/>
              <a:ext cx="1289" cy="294"/>
            </a:xfrm>
            <a:prstGeom prst="rect">
              <a:avLst/>
            </a:prstGeom>
            <a:solidFill>
              <a:srgbClr val="FFFF99"/>
            </a:solidFill>
            <a:ln w="9525">
              <a:solidFill>
                <a:schemeClr val="tx1"/>
              </a:solidFill>
              <a:miter lim="800000"/>
              <a:headEnd/>
              <a:tailEnd/>
            </a:ln>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Parte del impuesto</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Que asume el vendedor</a:t>
              </a:r>
              <a:endParaRPr lang="en-US" altLang="es-AR" sz="2400" i="1">
                <a:solidFill>
                  <a:prstClr val="black"/>
                </a:solidFill>
                <a:latin typeface="Tahoma" pitchFamily="34" charset="0"/>
              </a:endParaRPr>
            </a:p>
          </p:txBody>
        </p:sp>
        <p:sp>
          <p:nvSpPr>
            <p:cNvPr id="158776" name="Rectangle 56"/>
            <p:cNvSpPr>
              <a:spLocks noChangeArrowheads="1"/>
            </p:cNvSpPr>
            <p:nvPr/>
          </p:nvSpPr>
          <p:spPr bwMode="auto">
            <a:xfrm>
              <a:off x="144" y="1488"/>
              <a:ext cx="1362" cy="294"/>
            </a:xfrm>
            <a:prstGeom prst="rect">
              <a:avLst/>
            </a:prstGeom>
            <a:solidFill>
              <a:srgbClr val="FFFF99"/>
            </a:solidFill>
            <a:ln w="9525">
              <a:solidFill>
                <a:schemeClr val="tx1"/>
              </a:solidFill>
              <a:miter lim="800000"/>
              <a:headEnd/>
              <a:tailEnd/>
            </a:ln>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Parte del impuesto</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Que asume el comprador</a:t>
              </a:r>
              <a:endParaRPr lang="en-US" altLang="es-AR" sz="2400" i="1">
                <a:solidFill>
                  <a:prstClr val="black"/>
                </a:solidFill>
                <a:latin typeface="Tahoma" pitchFamily="34" charset="0"/>
              </a:endParaRPr>
            </a:p>
          </p:txBody>
        </p:sp>
        <p:sp>
          <p:nvSpPr>
            <p:cNvPr id="158777" name="Line 57"/>
            <p:cNvSpPr>
              <a:spLocks noChangeShapeType="1"/>
            </p:cNvSpPr>
            <p:nvPr/>
          </p:nvSpPr>
          <p:spPr bwMode="auto">
            <a:xfrm flipH="1" flipV="1">
              <a:off x="1392" y="1488"/>
              <a:ext cx="1152" cy="816"/>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spTree>
    <p:extLst>
      <p:ext uri="{BB962C8B-B14F-4D97-AF65-F5344CB8AC3E}">
        <p14:creationId xmlns:p14="http://schemas.microsoft.com/office/powerpoint/2010/main" xmlns="" val="297177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title"/>
          </p:nvPr>
        </p:nvSpPr>
        <p:spPr>
          <a:xfrm>
            <a:off x="2133600" y="50800"/>
            <a:ext cx="8229600" cy="685800"/>
          </a:xfrm>
        </p:spPr>
        <p:txBody>
          <a:bodyPr/>
          <a:lstStyle/>
          <a:p>
            <a:pPr algn="l">
              <a:lnSpc>
                <a:spcPct val="80000"/>
              </a:lnSpc>
            </a:pPr>
            <a:r>
              <a:rPr lang="en-US" altLang="es-AR" sz="2800">
                <a:solidFill>
                  <a:srgbClr val="000099"/>
                </a:solidFill>
              </a:rPr>
              <a:t>Figura 9. Cómo se reparte la carga impositiva</a:t>
            </a:r>
          </a:p>
        </p:txBody>
      </p:sp>
      <p:sp>
        <p:nvSpPr>
          <p:cNvPr id="159748" name="Text Box 4"/>
          <p:cNvSpPr txBox="1">
            <a:spLocks noChangeArrowheads="1"/>
          </p:cNvSpPr>
          <p:nvPr/>
        </p:nvSpPr>
        <p:spPr bwMode="auto">
          <a:xfrm rot="-21600000">
            <a:off x="8088313" y="6680201"/>
            <a:ext cx="26416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800" b="1" i="1" dirty="0">
                <a:solidFill>
                  <a:prstClr val="white"/>
                </a:solidFill>
                <a:latin typeface="Arial" panose="020B0604020202020204" pitchFamily="34" charset="0"/>
              </a:rPr>
              <a:t>Copyright©2003  Southwestern/Thomson Learning</a:t>
            </a:r>
          </a:p>
        </p:txBody>
      </p:sp>
      <p:grpSp>
        <p:nvGrpSpPr>
          <p:cNvPr id="159749" name="Group 5"/>
          <p:cNvGrpSpPr>
            <a:grpSpLocks/>
          </p:cNvGrpSpPr>
          <p:nvPr/>
        </p:nvGrpSpPr>
        <p:grpSpPr bwMode="auto">
          <a:xfrm>
            <a:off x="1181099" y="588963"/>
            <a:ext cx="9779001" cy="5526088"/>
            <a:chOff x="-216" y="371"/>
            <a:chExt cx="6160" cy="3481"/>
          </a:xfrm>
        </p:grpSpPr>
        <p:sp>
          <p:nvSpPr>
            <p:cNvPr id="159750" name="Rectangle 6"/>
            <p:cNvSpPr>
              <a:spLocks noChangeArrowheads="1"/>
            </p:cNvSpPr>
            <p:nvPr/>
          </p:nvSpPr>
          <p:spPr bwMode="auto">
            <a:xfrm>
              <a:off x="1322" y="1073"/>
              <a:ext cx="3564" cy="2603"/>
            </a:xfrm>
            <a:prstGeom prst="rect">
              <a:avLst/>
            </a:prstGeom>
            <a:solidFill>
              <a:srgbClr val="F3F6F9"/>
            </a:solidFill>
            <a:ln w="196850">
              <a:solidFill>
                <a:srgbClr val="F3F6F9"/>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51" name="Rectangle 7"/>
            <p:cNvSpPr>
              <a:spLocks noChangeArrowheads="1"/>
            </p:cNvSpPr>
            <p:nvPr/>
          </p:nvSpPr>
          <p:spPr bwMode="auto">
            <a:xfrm>
              <a:off x="1322" y="1073"/>
              <a:ext cx="3564" cy="2603"/>
            </a:xfrm>
            <a:prstGeom prst="rect">
              <a:avLst/>
            </a:prstGeom>
            <a:solidFill>
              <a:srgbClr val="F2F4F8"/>
            </a:solidFill>
            <a:ln w="177800">
              <a:solidFill>
                <a:srgbClr val="F2F4F8"/>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52" name="Rectangle 8"/>
            <p:cNvSpPr>
              <a:spLocks noChangeArrowheads="1"/>
            </p:cNvSpPr>
            <p:nvPr/>
          </p:nvSpPr>
          <p:spPr bwMode="auto">
            <a:xfrm>
              <a:off x="1322" y="1073"/>
              <a:ext cx="3564" cy="2603"/>
            </a:xfrm>
            <a:prstGeom prst="rect">
              <a:avLst/>
            </a:prstGeom>
            <a:solidFill>
              <a:srgbClr val="F1F4F7"/>
            </a:solidFill>
            <a:ln w="160338">
              <a:solidFill>
                <a:srgbClr val="F1F4F7"/>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53" name="Rectangle 9"/>
            <p:cNvSpPr>
              <a:spLocks noChangeArrowheads="1"/>
            </p:cNvSpPr>
            <p:nvPr/>
          </p:nvSpPr>
          <p:spPr bwMode="auto">
            <a:xfrm>
              <a:off x="1322" y="1073"/>
              <a:ext cx="3564" cy="2603"/>
            </a:xfrm>
            <a:prstGeom prst="rect">
              <a:avLst/>
            </a:prstGeom>
            <a:solidFill>
              <a:srgbClr val="F0F2F5"/>
            </a:solidFill>
            <a:ln w="142875">
              <a:solidFill>
                <a:srgbClr val="F0F2F5"/>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54" name="Rectangle 10"/>
            <p:cNvSpPr>
              <a:spLocks noChangeArrowheads="1"/>
            </p:cNvSpPr>
            <p:nvPr/>
          </p:nvSpPr>
          <p:spPr bwMode="auto">
            <a:xfrm>
              <a:off x="1322" y="1073"/>
              <a:ext cx="3564" cy="2603"/>
            </a:xfrm>
            <a:prstGeom prst="rect">
              <a:avLst/>
            </a:prstGeom>
            <a:solidFill>
              <a:srgbClr val="EEF1F4"/>
            </a:solidFill>
            <a:ln w="125413">
              <a:solidFill>
                <a:srgbClr val="EEF1F4"/>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55" name="Rectangle 11"/>
            <p:cNvSpPr>
              <a:spLocks noChangeArrowheads="1"/>
            </p:cNvSpPr>
            <p:nvPr/>
          </p:nvSpPr>
          <p:spPr bwMode="auto">
            <a:xfrm>
              <a:off x="1322" y="1073"/>
              <a:ext cx="3564" cy="2603"/>
            </a:xfrm>
            <a:prstGeom prst="rect">
              <a:avLst/>
            </a:prstGeom>
            <a:solidFill>
              <a:srgbClr val="EDEFF3"/>
            </a:solidFill>
            <a:ln w="106363">
              <a:solidFill>
                <a:srgbClr val="EDEFF3"/>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56" name="Rectangle 12"/>
            <p:cNvSpPr>
              <a:spLocks noChangeArrowheads="1"/>
            </p:cNvSpPr>
            <p:nvPr/>
          </p:nvSpPr>
          <p:spPr bwMode="auto">
            <a:xfrm>
              <a:off x="1322" y="1073"/>
              <a:ext cx="3564" cy="2603"/>
            </a:xfrm>
            <a:prstGeom prst="rect">
              <a:avLst/>
            </a:prstGeom>
            <a:solidFill>
              <a:srgbClr val="EBEEF2"/>
            </a:solidFill>
            <a:ln w="88900">
              <a:solidFill>
                <a:srgbClr val="EBEEF2"/>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57" name="Rectangle 13"/>
            <p:cNvSpPr>
              <a:spLocks noChangeArrowheads="1"/>
            </p:cNvSpPr>
            <p:nvPr/>
          </p:nvSpPr>
          <p:spPr bwMode="auto">
            <a:xfrm>
              <a:off x="1322" y="1073"/>
              <a:ext cx="3564" cy="2603"/>
            </a:xfrm>
            <a:prstGeom prst="rect">
              <a:avLst/>
            </a:prstGeom>
            <a:solidFill>
              <a:srgbClr val="EAECF1"/>
            </a:solidFill>
            <a:ln w="71438">
              <a:solidFill>
                <a:srgbClr val="EAECF1"/>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58" name="Rectangle 14"/>
            <p:cNvSpPr>
              <a:spLocks noChangeArrowheads="1"/>
            </p:cNvSpPr>
            <p:nvPr/>
          </p:nvSpPr>
          <p:spPr bwMode="auto">
            <a:xfrm>
              <a:off x="1322" y="1073"/>
              <a:ext cx="3564" cy="2603"/>
            </a:xfrm>
            <a:prstGeom prst="rect">
              <a:avLst/>
            </a:prstGeom>
            <a:solidFill>
              <a:srgbClr val="E9EBF0"/>
            </a:solidFill>
            <a:ln w="53975">
              <a:solidFill>
                <a:srgbClr val="E9EBF0"/>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59" name="Rectangle 15"/>
            <p:cNvSpPr>
              <a:spLocks noChangeArrowheads="1"/>
            </p:cNvSpPr>
            <p:nvPr/>
          </p:nvSpPr>
          <p:spPr bwMode="auto">
            <a:xfrm>
              <a:off x="1322" y="1073"/>
              <a:ext cx="3564" cy="2603"/>
            </a:xfrm>
            <a:prstGeom prst="rect">
              <a:avLst/>
            </a:prstGeom>
            <a:solidFill>
              <a:srgbClr val="E7EAEF"/>
            </a:solidFill>
            <a:ln w="34925">
              <a:solidFill>
                <a:srgbClr val="E7EAEF"/>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60" name="Rectangle 16"/>
            <p:cNvSpPr>
              <a:spLocks noChangeArrowheads="1"/>
            </p:cNvSpPr>
            <p:nvPr/>
          </p:nvSpPr>
          <p:spPr bwMode="auto">
            <a:xfrm>
              <a:off x="1322" y="1073"/>
              <a:ext cx="3564" cy="2603"/>
            </a:xfrm>
            <a:prstGeom prst="rect">
              <a:avLst/>
            </a:prstGeom>
            <a:solidFill>
              <a:srgbClr val="E6E9EF"/>
            </a:solidFill>
            <a:ln w="17463">
              <a:solidFill>
                <a:srgbClr val="E6E9EF"/>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61" name="Rectangle 17"/>
            <p:cNvSpPr>
              <a:spLocks noChangeArrowheads="1"/>
            </p:cNvSpPr>
            <p:nvPr/>
          </p:nvSpPr>
          <p:spPr bwMode="auto">
            <a:xfrm>
              <a:off x="1277" y="1017"/>
              <a:ext cx="3553" cy="26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62" name="Freeform 18"/>
            <p:cNvSpPr>
              <a:spLocks/>
            </p:cNvSpPr>
            <p:nvPr/>
          </p:nvSpPr>
          <p:spPr bwMode="auto">
            <a:xfrm>
              <a:off x="1277" y="1017"/>
              <a:ext cx="3553" cy="2614"/>
            </a:xfrm>
            <a:custGeom>
              <a:avLst/>
              <a:gdLst>
                <a:gd name="T0" fmla="*/ 0 w 3553"/>
                <a:gd name="T1" fmla="*/ 0 h 2614"/>
                <a:gd name="T2" fmla="*/ 0 w 3553"/>
                <a:gd name="T3" fmla="*/ 2614 h 2614"/>
                <a:gd name="T4" fmla="*/ 3553 w 3553"/>
                <a:gd name="T5" fmla="*/ 2614 h 2614"/>
              </a:gdLst>
              <a:ahLst/>
              <a:cxnLst>
                <a:cxn ang="0">
                  <a:pos x="T0" y="T1"/>
                </a:cxn>
                <a:cxn ang="0">
                  <a:pos x="T2" y="T3"/>
                </a:cxn>
                <a:cxn ang="0">
                  <a:pos x="T4" y="T5"/>
                </a:cxn>
              </a:cxnLst>
              <a:rect l="0" t="0" r="r" b="b"/>
              <a:pathLst>
                <a:path w="3553" h="2614">
                  <a:moveTo>
                    <a:pt x="0" y="0"/>
                  </a:moveTo>
                  <a:lnTo>
                    <a:pt x="0" y="2614"/>
                  </a:lnTo>
                  <a:lnTo>
                    <a:pt x="3553" y="2614"/>
                  </a:ln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63" name="Rectangle 19"/>
            <p:cNvSpPr>
              <a:spLocks noChangeArrowheads="1"/>
            </p:cNvSpPr>
            <p:nvPr/>
          </p:nvSpPr>
          <p:spPr bwMode="auto">
            <a:xfrm>
              <a:off x="4340" y="3646"/>
              <a:ext cx="51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a:solidFill>
                    <a:srgbClr val="000000"/>
                  </a:solidFill>
                  <a:latin typeface="Arial" panose="020B0604020202020204" pitchFamily="34" charset="0"/>
                </a:rPr>
                <a:t>Cantidad</a:t>
              </a:r>
              <a:endParaRPr lang="en-US" altLang="es-AR" sz="2400" i="1">
                <a:solidFill>
                  <a:prstClr val="black"/>
                </a:solidFill>
                <a:latin typeface="Tahoma" pitchFamily="34" charset="0"/>
              </a:endParaRPr>
            </a:p>
          </p:txBody>
        </p:sp>
        <p:sp>
          <p:nvSpPr>
            <p:cNvPr id="159764" name="Rectangle 20"/>
            <p:cNvSpPr>
              <a:spLocks noChangeArrowheads="1"/>
            </p:cNvSpPr>
            <p:nvPr/>
          </p:nvSpPr>
          <p:spPr bwMode="auto">
            <a:xfrm>
              <a:off x="1128" y="3650"/>
              <a:ext cx="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0</a:t>
              </a:r>
              <a:endParaRPr lang="en-US" altLang="es-AR" sz="2400" i="1">
                <a:solidFill>
                  <a:prstClr val="black"/>
                </a:solidFill>
                <a:latin typeface="Tahoma" pitchFamily="34" charset="0"/>
              </a:endParaRPr>
            </a:p>
          </p:txBody>
        </p:sp>
        <p:sp>
          <p:nvSpPr>
            <p:cNvPr id="159765" name="Rectangle 21"/>
            <p:cNvSpPr>
              <a:spLocks noChangeArrowheads="1"/>
            </p:cNvSpPr>
            <p:nvPr/>
          </p:nvSpPr>
          <p:spPr bwMode="auto">
            <a:xfrm>
              <a:off x="816" y="1056"/>
              <a:ext cx="3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a:solidFill>
                    <a:srgbClr val="000000"/>
                  </a:solidFill>
                  <a:latin typeface="Arial" panose="020B0604020202020204" pitchFamily="34" charset="0"/>
                </a:rPr>
                <a:t>Precio</a:t>
              </a:r>
              <a:endParaRPr lang="en-US" altLang="es-AR" sz="2400" i="1">
                <a:solidFill>
                  <a:prstClr val="black"/>
                </a:solidFill>
                <a:latin typeface="Tahoma" pitchFamily="34" charset="0"/>
              </a:endParaRPr>
            </a:p>
          </p:txBody>
        </p:sp>
        <p:grpSp>
          <p:nvGrpSpPr>
            <p:cNvPr id="159766" name="Group 22"/>
            <p:cNvGrpSpPr>
              <a:grpSpLocks/>
            </p:cNvGrpSpPr>
            <p:nvPr/>
          </p:nvGrpSpPr>
          <p:grpSpPr bwMode="auto">
            <a:xfrm>
              <a:off x="2094" y="1536"/>
              <a:ext cx="3001" cy="1629"/>
              <a:chOff x="2547" y="1208"/>
              <a:chExt cx="1537" cy="2261"/>
            </a:xfrm>
          </p:grpSpPr>
          <p:sp>
            <p:nvSpPr>
              <p:cNvPr id="159767" name="Line 23"/>
              <p:cNvSpPr>
                <a:spLocks noChangeShapeType="1"/>
              </p:cNvSpPr>
              <p:nvPr/>
            </p:nvSpPr>
            <p:spPr bwMode="auto">
              <a:xfrm flipH="1" flipV="1">
                <a:off x="2547" y="1208"/>
                <a:ext cx="810" cy="2143"/>
              </a:xfrm>
              <a:prstGeom prst="line">
                <a:avLst/>
              </a:prstGeom>
              <a:noFill/>
              <a:ln w="53975">
                <a:solidFill>
                  <a:srgbClr val="004C9F"/>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68" name="Rectangle 24"/>
              <p:cNvSpPr>
                <a:spLocks noChangeArrowheads="1"/>
              </p:cNvSpPr>
              <p:nvPr/>
            </p:nvSpPr>
            <p:spPr bwMode="auto">
              <a:xfrm>
                <a:off x="3386" y="3269"/>
                <a:ext cx="698"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D con imp sin tratamiento</a:t>
                </a:r>
                <a:endParaRPr lang="en-US" altLang="es-AR" sz="2400" i="1">
                  <a:solidFill>
                    <a:prstClr val="black"/>
                  </a:solidFill>
                  <a:latin typeface="Tahoma" pitchFamily="34" charset="0"/>
                </a:endParaRPr>
              </a:p>
            </p:txBody>
          </p:sp>
        </p:grpSp>
        <p:grpSp>
          <p:nvGrpSpPr>
            <p:cNvPr id="159769" name="Group 25"/>
            <p:cNvGrpSpPr>
              <a:grpSpLocks/>
            </p:cNvGrpSpPr>
            <p:nvPr/>
          </p:nvGrpSpPr>
          <p:grpSpPr bwMode="auto">
            <a:xfrm>
              <a:off x="1985" y="1620"/>
              <a:ext cx="2350" cy="1764"/>
              <a:chOff x="1985" y="1620"/>
              <a:chExt cx="2350" cy="1764"/>
            </a:xfrm>
          </p:grpSpPr>
          <p:sp>
            <p:nvSpPr>
              <p:cNvPr id="159770" name="Line 26"/>
              <p:cNvSpPr>
                <a:spLocks noChangeShapeType="1"/>
              </p:cNvSpPr>
              <p:nvPr/>
            </p:nvSpPr>
            <p:spPr bwMode="auto">
              <a:xfrm flipV="1">
                <a:off x="1985" y="1735"/>
                <a:ext cx="2013" cy="1649"/>
              </a:xfrm>
              <a:prstGeom prst="line">
                <a:avLst/>
              </a:prstGeom>
              <a:noFill/>
              <a:ln w="53975">
                <a:solidFill>
                  <a:srgbClr val="5F161D"/>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71" name="Rectangle 27"/>
              <p:cNvSpPr>
                <a:spLocks noChangeArrowheads="1"/>
              </p:cNvSpPr>
              <p:nvPr/>
            </p:nvSpPr>
            <p:spPr bwMode="auto">
              <a:xfrm>
                <a:off x="4002" y="1620"/>
                <a:ext cx="3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dirty="0" err="1">
                    <a:solidFill>
                      <a:srgbClr val="000000"/>
                    </a:solidFill>
                    <a:latin typeface="Arial" panose="020B0604020202020204" pitchFamily="34" charset="0"/>
                  </a:rPr>
                  <a:t>Oferta</a:t>
                </a:r>
                <a:endParaRPr lang="en-US" altLang="es-AR" sz="2400" i="1" dirty="0">
                  <a:solidFill>
                    <a:prstClr val="black"/>
                  </a:solidFill>
                  <a:latin typeface="Tahoma" pitchFamily="34" charset="0"/>
                </a:endParaRPr>
              </a:p>
            </p:txBody>
          </p:sp>
        </p:grpSp>
        <p:sp>
          <p:nvSpPr>
            <p:cNvPr id="159772" name="Line 28"/>
            <p:cNvSpPr>
              <a:spLocks noChangeShapeType="1"/>
            </p:cNvSpPr>
            <p:nvPr/>
          </p:nvSpPr>
          <p:spPr bwMode="auto">
            <a:xfrm flipV="1">
              <a:off x="2687" y="2352"/>
              <a:ext cx="1" cy="47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73" name="Freeform 29"/>
            <p:cNvSpPr>
              <a:spLocks/>
            </p:cNvSpPr>
            <p:nvPr/>
          </p:nvSpPr>
          <p:spPr bwMode="auto">
            <a:xfrm>
              <a:off x="2505" y="2352"/>
              <a:ext cx="53" cy="144"/>
            </a:xfrm>
            <a:custGeom>
              <a:avLst/>
              <a:gdLst>
                <a:gd name="T0" fmla="*/ 8 w 8"/>
                <a:gd name="T1" fmla="*/ 0 h 108"/>
                <a:gd name="T2" fmla="*/ 4 w 8"/>
                <a:gd name="T3" fmla="*/ 5 h 108"/>
                <a:gd name="T4" fmla="*/ 4 w 8"/>
                <a:gd name="T5" fmla="*/ 50 h 108"/>
                <a:gd name="T6" fmla="*/ 0 w 8"/>
                <a:gd name="T7" fmla="*/ 54 h 108"/>
                <a:gd name="T8" fmla="*/ 4 w 8"/>
                <a:gd name="T9" fmla="*/ 58 h 108"/>
                <a:gd name="T10" fmla="*/ 4 w 8"/>
                <a:gd name="T11" fmla="*/ 103 h 108"/>
                <a:gd name="T12" fmla="*/ 8 w 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8" h="108">
                  <a:moveTo>
                    <a:pt x="8" y="0"/>
                  </a:moveTo>
                  <a:cubicBezTo>
                    <a:pt x="6" y="0"/>
                    <a:pt x="4" y="3"/>
                    <a:pt x="4" y="5"/>
                  </a:cubicBezTo>
                  <a:cubicBezTo>
                    <a:pt x="4" y="50"/>
                    <a:pt x="4" y="50"/>
                    <a:pt x="4" y="50"/>
                  </a:cubicBezTo>
                  <a:cubicBezTo>
                    <a:pt x="4" y="52"/>
                    <a:pt x="3" y="54"/>
                    <a:pt x="0" y="54"/>
                  </a:cubicBezTo>
                  <a:cubicBezTo>
                    <a:pt x="3" y="54"/>
                    <a:pt x="4" y="56"/>
                    <a:pt x="4" y="58"/>
                  </a:cubicBezTo>
                  <a:cubicBezTo>
                    <a:pt x="4" y="103"/>
                    <a:pt x="4" y="103"/>
                    <a:pt x="4" y="103"/>
                  </a:cubicBezTo>
                  <a:cubicBezTo>
                    <a:pt x="4" y="105"/>
                    <a:pt x="6" y="108"/>
                    <a:pt x="8" y="108"/>
                  </a:cubicBez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74" name="Rectangle 30"/>
            <p:cNvSpPr>
              <a:spLocks noChangeArrowheads="1"/>
            </p:cNvSpPr>
            <p:nvPr/>
          </p:nvSpPr>
          <p:spPr bwMode="auto">
            <a:xfrm>
              <a:off x="2064" y="2352"/>
              <a:ext cx="19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Tax</a:t>
              </a:r>
              <a:endParaRPr lang="en-US" altLang="es-AR" sz="2400" i="1">
                <a:solidFill>
                  <a:prstClr val="black"/>
                </a:solidFill>
                <a:latin typeface="Tahoma" pitchFamily="34" charset="0"/>
              </a:endParaRPr>
            </a:p>
          </p:txBody>
        </p:sp>
        <p:grpSp>
          <p:nvGrpSpPr>
            <p:cNvPr id="159775" name="Group 31"/>
            <p:cNvGrpSpPr>
              <a:grpSpLocks/>
            </p:cNvGrpSpPr>
            <p:nvPr/>
          </p:nvGrpSpPr>
          <p:grpSpPr bwMode="auto">
            <a:xfrm>
              <a:off x="545" y="2716"/>
              <a:ext cx="2178" cy="432"/>
              <a:chOff x="545" y="2716"/>
              <a:chExt cx="2178" cy="432"/>
            </a:xfrm>
          </p:grpSpPr>
          <p:grpSp>
            <p:nvGrpSpPr>
              <p:cNvPr id="159776" name="Group 32"/>
              <p:cNvGrpSpPr>
                <a:grpSpLocks/>
              </p:cNvGrpSpPr>
              <p:nvPr/>
            </p:nvGrpSpPr>
            <p:grpSpPr bwMode="auto">
              <a:xfrm>
                <a:off x="545" y="2716"/>
                <a:ext cx="2178" cy="432"/>
                <a:chOff x="545" y="2716"/>
                <a:chExt cx="2178" cy="432"/>
              </a:xfrm>
            </p:grpSpPr>
            <p:sp>
              <p:nvSpPr>
                <p:cNvPr id="159777" name="Oval 33"/>
                <p:cNvSpPr>
                  <a:spLocks noChangeArrowheads="1"/>
                </p:cNvSpPr>
                <p:nvPr/>
              </p:nvSpPr>
              <p:spPr bwMode="auto">
                <a:xfrm>
                  <a:off x="2637" y="2790"/>
                  <a:ext cx="86" cy="8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78" name="Line 34"/>
                <p:cNvSpPr>
                  <a:spLocks noChangeShapeType="1"/>
                </p:cNvSpPr>
                <p:nvPr/>
              </p:nvSpPr>
              <p:spPr bwMode="auto">
                <a:xfrm flipH="1">
                  <a:off x="1277" y="2823"/>
                  <a:ext cx="140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79" name="Rectangle 35"/>
                <p:cNvSpPr>
                  <a:spLocks noChangeArrowheads="1"/>
                </p:cNvSpPr>
                <p:nvPr/>
              </p:nvSpPr>
              <p:spPr bwMode="auto">
                <a:xfrm>
                  <a:off x="545" y="2716"/>
                  <a:ext cx="608"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que </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Recibe el</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vendedor</a:t>
                  </a:r>
                  <a:endParaRPr lang="en-US" altLang="es-AR" sz="2400" i="1">
                    <a:solidFill>
                      <a:prstClr val="black"/>
                    </a:solidFill>
                    <a:latin typeface="Tahoma" pitchFamily="34" charset="0"/>
                  </a:endParaRPr>
                </a:p>
              </p:txBody>
            </p:sp>
          </p:grpSp>
          <p:sp>
            <p:nvSpPr>
              <p:cNvPr id="159780" name="Rectangle 36"/>
              <p:cNvSpPr>
                <a:spLocks noChangeArrowheads="1"/>
              </p:cNvSpPr>
              <p:nvPr/>
            </p:nvSpPr>
            <p:spPr bwMode="auto">
              <a:xfrm>
                <a:off x="680" y="2866"/>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grpSp>
        <p:sp>
          <p:nvSpPr>
            <p:cNvPr id="159781" name="Oval 37"/>
            <p:cNvSpPr>
              <a:spLocks noChangeArrowheads="1"/>
            </p:cNvSpPr>
            <p:nvPr/>
          </p:nvSpPr>
          <p:spPr bwMode="auto">
            <a:xfrm>
              <a:off x="2650" y="2304"/>
              <a:ext cx="86" cy="8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82" name="Line 38"/>
            <p:cNvSpPr>
              <a:spLocks noChangeShapeType="1"/>
            </p:cNvSpPr>
            <p:nvPr/>
          </p:nvSpPr>
          <p:spPr bwMode="auto">
            <a:xfrm flipH="1">
              <a:off x="1290" y="2349"/>
              <a:ext cx="140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83" name="Rectangle 39"/>
            <p:cNvSpPr>
              <a:spLocks noChangeArrowheads="1"/>
            </p:cNvSpPr>
            <p:nvPr/>
          </p:nvSpPr>
          <p:spPr bwMode="auto">
            <a:xfrm>
              <a:off x="96" y="2160"/>
              <a:ext cx="120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Ppagado xcomprador</a:t>
              </a:r>
              <a:endParaRPr lang="en-US" altLang="es-AR" sz="2400" i="1">
                <a:solidFill>
                  <a:prstClr val="black"/>
                </a:solidFill>
                <a:latin typeface="Tahoma" pitchFamily="34" charset="0"/>
              </a:endParaRPr>
            </a:p>
          </p:txBody>
        </p:sp>
        <p:sp>
          <p:nvSpPr>
            <p:cNvPr id="159784" name="Rectangle 40"/>
            <p:cNvSpPr>
              <a:spLocks noChangeArrowheads="1"/>
            </p:cNvSpPr>
            <p:nvPr/>
          </p:nvSpPr>
          <p:spPr bwMode="auto">
            <a:xfrm>
              <a:off x="1116" y="371"/>
              <a:ext cx="4245"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2400" b="1" i="1" dirty="0">
                  <a:solidFill>
                    <a:srgbClr val="000000"/>
                  </a:solidFill>
                  <a:latin typeface="Arial" panose="020B0604020202020204" pitchFamily="34" charset="0"/>
                </a:rPr>
                <a:t>(a) </a:t>
              </a:r>
              <a:r>
                <a:rPr lang="en-US" altLang="es-AR" sz="2400" b="1" i="1" dirty="0" err="1">
                  <a:solidFill>
                    <a:srgbClr val="000000"/>
                  </a:solidFill>
                  <a:latin typeface="Arial" panose="020B0604020202020204" pitchFamily="34" charset="0"/>
                </a:rPr>
                <a:t>Oferta</a:t>
              </a:r>
              <a:r>
                <a:rPr lang="en-US" altLang="es-AR" sz="2400" b="1" i="1" dirty="0">
                  <a:solidFill>
                    <a:srgbClr val="000000"/>
                  </a:solidFill>
                  <a:latin typeface="Arial" panose="020B0604020202020204" pitchFamily="34" charset="0"/>
                </a:rPr>
                <a:t> </a:t>
              </a:r>
              <a:r>
                <a:rPr lang="en-US" altLang="es-AR" sz="2400" b="1" i="1" dirty="0" err="1">
                  <a:solidFill>
                    <a:srgbClr val="000000"/>
                  </a:solidFill>
                  <a:latin typeface="Arial" panose="020B0604020202020204" pitchFamily="34" charset="0"/>
                </a:rPr>
                <a:t>Elástica</a:t>
              </a:r>
              <a:r>
                <a:rPr lang="en-US" altLang="es-AR" sz="2400" b="1" i="1" dirty="0">
                  <a:solidFill>
                    <a:srgbClr val="000000"/>
                  </a:solidFill>
                  <a:latin typeface="Arial" panose="020B0604020202020204" pitchFamily="34" charset="0"/>
                </a:rPr>
                <a:t>, </a:t>
              </a:r>
              <a:r>
                <a:rPr lang="en-US" altLang="es-AR" sz="2400" b="1" i="1" dirty="0" err="1">
                  <a:solidFill>
                    <a:srgbClr val="000000"/>
                  </a:solidFill>
                  <a:latin typeface="Arial" panose="020B0604020202020204" pitchFamily="34" charset="0"/>
                </a:rPr>
                <a:t>Demanda</a:t>
              </a:r>
              <a:r>
                <a:rPr lang="en-US" altLang="es-AR" sz="2400" b="1" i="1" dirty="0">
                  <a:solidFill>
                    <a:srgbClr val="000000"/>
                  </a:solidFill>
                  <a:latin typeface="Arial" panose="020B0604020202020204" pitchFamily="34" charset="0"/>
                </a:rPr>
                <a:t> </a:t>
              </a:r>
              <a:r>
                <a:rPr lang="en-US" altLang="es-AR" sz="2400" b="1" i="1" dirty="0" err="1">
                  <a:solidFill>
                    <a:srgbClr val="000000"/>
                  </a:solidFill>
                  <a:latin typeface="Arial" panose="020B0604020202020204" pitchFamily="34" charset="0"/>
                </a:rPr>
                <a:t>menos</a:t>
              </a:r>
              <a:r>
                <a:rPr lang="en-US" altLang="es-AR" sz="2400" b="1" i="1" dirty="0">
                  <a:solidFill>
                    <a:srgbClr val="000000"/>
                  </a:solidFill>
                  <a:latin typeface="Arial" panose="020B0604020202020204" pitchFamily="34" charset="0"/>
                </a:rPr>
                <a:t> </a:t>
              </a:r>
              <a:r>
                <a:rPr lang="en-US" altLang="es-AR" sz="2400" b="1" i="1" dirty="0" err="1">
                  <a:solidFill>
                    <a:srgbClr val="000000"/>
                  </a:solidFill>
                  <a:latin typeface="Arial" panose="020B0604020202020204" pitchFamily="34" charset="0"/>
                </a:rPr>
                <a:t>inelástica</a:t>
              </a:r>
              <a:endParaRPr lang="en-US" altLang="es-AR" sz="2400" i="1" dirty="0">
                <a:solidFill>
                  <a:prstClr val="black"/>
                </a:solidFill>
                <a:latin typeface="Tahoma" pitchFamily="34" charset="0"/>
              </a:endParaRPr>
            </a:p>
          </p:txBody>
        </p:sp>
        <p:grpSp>
          <p:nvGrpSpPr>
            <p:cNvPr id="159785" name="Group 41"/>
            <p:cNvGrpSpPr>
              <a:grpSpLocks/>
            </p:cNvGrpSpPr>
            <p:nvPr/>
          </p:nvGrpSpPr>
          <p:grpSpPr bwMode="auto">
            <a:xfrm>
              <a:off x="144" y="2400"/>
              <a:ext cx="2976" cy="159"/>
              <a:chOff x="315" y="2426"/>
              <a:chExt cx="2779" cy="135"/>
            </a:xfrm>
          </p:grpSpPr>
          <p:sp>
            <p:nvSpPr>
              <p:cNvPr id="159786" name="Oval 42"/>
              <p:cNvSpPr>
                <a:spLocks noChangeArrowheads="1"/>
              </p:cNvSpPr>
              <p:nvPr/>
            </p:nvSpPr>
            <p:spPr bwMode="auto">
              <a:xfrm>
                <a:off x="3008" y="2475"/>
                <a:ext cx="86" cy="8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87" name="Line 43"/>
              <p:cNvSpPr>
                <a:spLocks noChangeShapeType="1"/>
              </p:cNvSpPr>
              <p:nvPr/>
            </p:nvSpPr>
            <p:spPr bwMode="auto">
              <a:xfrm flipH="1">
                <a:off x="1277" y="2520"/>
                <a:ext cx="176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88" name="Rectangle 44"/>
              <p:cNvSpPr>
                <a:spLocks noChangeArrowheads="1"/>
              </p:cNvSpPr>
              <p:nvPr/>
            </p:nvSpPr>
            <p:spPr bwMode="auto">
              <a:xfrm>
                <a:off x="315" y="2426"/>
                <a:ext cx="98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sin impuesto</a:t>
                </a:r>
                <a:endParaRPr lang="en-US" altLang="es-AR" sz="2400" i="1">
                  <a:solidFill>
                    <a:prstClr val="black"/>
                  </a:solidFill>
                  <a:latin typeface="Tahoma" pitchFamily="34" charset="0"/>
                </a:endParaRPr>
              </a:p>
            </p:txBody>
          </p:sp>
        </p:grpSp>
        <p:sp>
          <p:nvSpPr>
            <p:cNvPr id="159789" name="Line 45"/>
            <p:cNvSpPr>
              <a:spLocks noChangeShapeType="1"/>
            </p:cNvSpPr>
            <p:nvPr/>
          </p:nvSpPr>
          <p:spPr bwMode="auto">
            <a:xfrm flipH="1">
              <a:off x="1392" y="2688"/>
              <a:ext cx="1056" cy="624"/>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90" name="Rectangle 46"/>
            <p:cNvSpPr>
              <a:spLocks noChangeArrowheads="1"/>
            </p:cNvSpPr>
            <p:nvPr/>
          </p:nvSpPr>
          <p:spPr bwMode="auto">
            <a:xfrm>
              <a:off x="-216" y="746"/>
              <a:ext cx="6160" cy="165"/>
            </a:xfrm>
            <a:prstGeom prst="rect">
              <a:avLst/>
            </a:prstGeom>
            <a:solidFill>
              <a:srgbClr val="00FF00"/>
            </a:solidFill>
            <a:ln w="9525">
              <a:solidFill>
                <a:srgbClr val="000080"/>
              </a:solidFill>
              <a:miter lim="800000"/>
              <a:headEnd/>
              <a:tailEnd/>
            </a:ln>
          </p:spPr>
          <p:txBody>
            <a:bodyPr wrap="square" lIns="0" tIns="0" rIns="0" bIns="0">
              <a:spAutoFit/>
            </a:bodyPr>
            <a:lstStyle/>
            <a:p>
              <a:pPr defTabSz="914400" eaLnBrk="0" fontAlgn="base" hangingPunct="0">
                <a:spcBef>
                  <a:spcPct val="0"/>
                </a:spcBef>
                <a:spcAft>
                  <a:spcPct val="0"/>
                </a:spcAft>
              </a:pPr>
              <a:r>
                <a:rPr lang="en-US" altLang="es-AR" sz="1700" b="1" i="1" dirty="0" err="1">
                  <a:solidFill>
                    <a:srgbClr val="000000"/>
                  </a:solidFill>
                  <a:latin typeface="Arial" panose="020B0604020202020204" pitchFamily="34" charset="0"/>
                </a:rPr>
                <a:t>Ej</a:t>
              </a:r>
              <a:r>
                <a:rPr lang="en-US" altLang="es-AR" sz="1700" b="1" i="1" dirty="0">
                  <a:solidFill>
                    <a:srgbClr val="000000"/>
                  </a:solidFill>
                  <a:latin typeface="Arial" panose="020B0604020202020204" pitchFamily="34" charset="0"/>
                </a:rPr>
                <a:t>: DEMANDA DE TABACO A LP DESPUÉS DEL IMPUESTO Y CON TRATAMIENTO GRATUITO</a:t>
              </a:r>
              <a:endParaRPr lang="en-US" altLang="es-AR" sz="2400" i="1" dirty="0">
                <a:solidFill>
                  <a:prstClr val="black"/>
                </a:solidFill>
                <a:latin typeface="Tahoma" pitchFamily="34" charset="0"/>
              </a:endParaRPr>
            </a:p>
          </p:txBody>
        </p:sp>
        <p:sp>
          <p:nvSpPr>
            <p:cNvPr id="159791" name="Freeform 47"/>
            <p:cNvSpPr>
              <a:spLocks/>
            </p:cNvSpPr>
            <p:nvPr/>
          </p:nvSpPr>
          <p:spPr bwMode="auto">
            <a:xfrm>
              <a:off x="2505" y="2523"/>
              <a:ext cx="48" cy="288"/>
            </a:xfrm>
            <a:custGeom>
              <a:avLst/>
              <a:gdLst>
                <a:gd name="T0" fmla="*/ 8 w 8"/>
                <a:gd name="T1" fmla="*/ 0 h 108"/>
                <a:gd name="T2" fmla="*/ 4 w 8"/>
                <a:gd name="T3" fmla="*/ 5 h 108"/>
                <a:gd name="T4" fmla="*/ 4 w 8"/>
                <a:gd name="T5" fmla="*/ 50 h 108"/>
                <a:gd name="T6" fmla="*/ 0 w 8"/>
                <a:gd name="T7" fmla="*/ 54 h 108"/>
                <a:gd name="T8" fmla="*/ 4 w 8"/>
                <a:gd name="T9" fmla="*/ 58 h 108"/>
                <a:gd name="T10" fmla="*/ 4 w 8"/>
                <a:gd name="T11" fmla="*/ 103 h 108"/>
                <a:gd name="T12" fmla="*/ 8 w 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8" h="108">
                  <a:moveTo>
                    <a:pt x="8" y="0"/>
                  </a:moveTo>
                  <a:cubicBezTo>
                    <a:pt x="6" y="0"/>
                    <a:pt x="4" y="3"/>
                    <a:pt x="4" y="5"/>
                  </a:cubicBezTo>
                  <a:cubicBezTo>
                    <a:pt x="4" y="50"/>
                    <a:pt x="4" y="50"/>
                    <a:pt x="4" y="50"/>
                  </a:cubicBezTo>
                  <a:cubicBezTo>
                    <a:pt x="4" y="52"/>
                    <a:pt x="3" y="54"/>
                    <a:pt x="0" y="54"/>
                  </a:cubicBezTo>
                  <a:cubicBezTo>
                    <a:pt x="3" y="54"/>
                    <a:pt x="4" y="56"/>
                    <a:pt x="4" y="58"/>
                  </a:cubicBezTo>
                  <a:cubicBezTo>
                    <a:pt x="4" y="103"/>
                    <a:pt x="4" y="103"/>
                    <a:pt x="4" y="103"/>
                  </a:cubicBezTo>
                  <a:cubicBezTo>
                    <a:pt x="4" y="105"/>
                    <a:pt x="6" y="108"/>
                    <a:pt x="8" y="108"/>
                  </a:cubicBez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92" name="Freeform 48"/>
            <p:cNvSpPr>
              <a:spLocks/>
            </p:cNvSpPr>
            <p:nvPr/>
          </p:nvSpPr>
          <p:spPr bwMode="auto">
            <a:xfrm>
              <a:off x="2400" y="2352"/>
              <a:ext cx="48" cy="480"/>
            </a:xfrm>
            <a:custGeom>
              <a:avLst/>
              <a:gdLst>
                <a:gd name="T0" fmla="*/ 8 w 8"/>
                <a:gd name="T1" fmla="*/ 0 h 108"/>
                <a:gd name="T2" fmla="*/ 4 w 8"/>
                <a:gd name="T3" fmla="*/ 5 h 108"/>
                <a:gd name="T4" fmla="*/ 4 w 8"/>
                <a:gd name="T5" fmla="*/ 50 h 108"/>
                <a:gd name="T6" fmla="*/ 0 w 8"/>
                <a:gd name="T7" fmla="*/ 54 h 108"/>
                <a:gd name="T8" fmla="*/ 4 w 8"/>
                <a:gd name="T9" fmla="*/ 58 h 108"/>
                <a:gd name="T10" fmla="*/ 4 w 8"/>
                <a:gd name="T11" fmla="*/ 103 h 108"/>
                <a:gd name="T12" fmla="*/ 8 w 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8" h="108">
                  <a:moveTo>
                    <a:pt x="8" y="0"/>
                  </a:moveTo>
                  <a:cubicBezTo>
                    <a:pt x="6" y="0"/>
                    <a:pt x="4" y="3"/>
                    <a:pt x="4" y="5"/>
                  </a:cubicBezTo>
                  <a:cubicBezTo>
                    <a:pt x="4" y="50"/>
                    <a:pt x="4" y="50"/>
                    <a:pt x="4" y="50"/>
                  </a:cubicBezTo>
                  <a:cubicBezTo>
                    <a:pt x="4" y="52"/>
                    <a:pt x="3" y="54"/>
                    <a:pt x="0" y="54"/>
                  </a:cubicBezTo>
                  <a:cubicBezTo>
                    <a:pt x="3" y="54"/>
                    <a:pt x="4" y="56"/>
                    <a:pt x="4" y="58"/>
                  </a:cubicBezTo>
                  <a:cubicBezTo>
                    <a:pt x="4" y="103"/>
                    <a:pt x="4" y="103"/>
                    <a:pt x="4" y="103"/>
                  </a:cubicBezTo>
                  <a:cubicBezTo>
                    <a:pt x="4" y="105"/>
                    <a:pt x="6" y="108"/>
                    <a:pt x="8" y="108"/>
                  </a:cubicBezTo>
                </a:path>
              </a:pathLst>
            </a:custGeom>
            <a:noFill/>
            <a:ln w="30226">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93" name="Line 49"/>
            <p:cNvSpPr>
              <a:spLocks noChangeShapeType="1"/>
            </p:cNvSpPr>
            <p:nvPr/>
          </p:nvSpPr>
          <p:spPr bwMode="auto">
            <a:xfrm flipV="1">
              <a:off x="3061" y="2522"/>
              <a:ext cx="1" cy="1099"/>
            </a:xfrm>
            <a:prstGeom prst="line">
              <a:avLst/>
            </a:prstGeom>
            <a:noFill/>
            <a:ln w="222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94" name="Oval 50"/>
            <p:cNvSpPr>
              <a:spLocks noChangeArrowheads="1"/>
            </p:cNvSpPr>
            <p:nvPr/>
          </p:nvSpPr>
          <p:spPr bwMode="auto">
            <a:xfrm>
              <a:off x="3021" y="2487"/>
              <a:ext cx="80" cy="71"/>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95" name="Rectangle 51"/>
            <p:cNvSpPr>
              <a:spLocks noChangeArrowheads="1"/>
            </p:cNvSpPr>
            <p:nvPr/>
          </p:nvSpPr>
          <p:spPr bwMode="auto">
            <a:xfrm>
              <a:off x="3072" y="3687"/>
              <a:ext cx="781"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700" i="1">
                  <a:solidFill>
                    <a:srgbClr val="000000"/>
                  </a:solidFill>
                  <a:latin typeface="Arial" panose="020B0604020202020204" pitchFamily="34" charset="0"/>
                </a:rPr>
                <a:t>Q antes imp.</a:t>
              </a:r>
              <a:endParaRPr lang="en-US" altLang="es-AR" sz="2400" i="1">
                <a:solidFill>
                  <a:prstClr val="black"/>
                </a:solidFill>
                <a:latin typeface="Tahoma" pitchFamily="34" charset="0"/>
              </a:endParaRPr>
            </a:p>
          </p:txBody>
        </p:sp>
        <p:sp>
          <p:nvSpPr>
            <p:cNvPr id="159796" name="Rectangle 52"/>
            <p:cNvSpPr>
              <a:spLocks noChangeArrowheads="1"/>
            </p:cNvSpPr>
            <p:nvPr/>
          </p:nvSpPr>
          <p:spPr bwMode="auto">
            <a:xfrm>
              <a:off x="1968" y="3677"/>
              <a:ext cx="964"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700" i="1">
                  <a:solidFill>
                    <a:srgbClr val="000000"/>
                  </a:solidFill>
                  <a:latin typeface="Arial" panose="020B0604020202020204" pitchFamily="34" charset="0"/>
                </a:rPr>
                <a:t>Q después imp.</a:t>
              </a:r>
              <a:endParaRPr lang="en-US" altLang="es-AR" sz="2400" i="1">
                <a:solidFill>
                  <a:prstClr val="black"/>
                </a:solidFill>
                <a:latin typeface="Tahoma" pitchFamily="34" charset="0"/>
              </a:endParaRPr>
            </a:p>
          </p:txBody>
        </p:sp>
        <p:sp>
          <p:nvSpPr>
            <p:cNvPr id="159797" name="Line 53"/>
            <p:cNvSpPr>
              <a:spLocks noChangeShapeType="1"/>
            </p:cNvSpPr>
            <p:nvPr/>
          </p:nvSpPr>
          <p:spPr bwMode="auto">
            <a:xfrm flipV="1">
              <a:off x="2688" y="2795"/>
              <a:ext cx="1" cy="853"/>
            </a:xfrm>
            <a:prstGeom prst="line">
              <a:avLst/>
            </a:prstGeom>
            <a:noFill/>
            <a:ln w="222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798" name="Rectangle 54"/>
            <p:cNvSpPr>
              <a:spLocks noChangeArrowheads="1"/>
            </p:cNvSpPr>
            <p:nvPr/>
          </p:nvSpPr>
          <p:spPr bwMode="auto">
            <a:xfrm>
              <a:off x="274" y="3276"/>
              <a:ext cx="1289" cy="294"/>
            </a:xfrm>
            <a:prstGeom prst="rect">
              <a:avLst/>
            </a:prstGeom>
            <a:solidFill>
              <a:srgbClr val="FFFF99"/>
            </a:solidFill>
            <a:ln w="9525">
              <a:solidFill>
                <a:schemeClr val="tx1"/>
              </a:solidFill>
              <a:miter lim="800000"/>
              <a:headEnd/>
              <a:tailEnd/>
            </a:ln>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Parte del impuesto</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Que asume el vendedor</a:t>
              </a:r>
              <a:endParaRPr lang="en-US" altLang="es-AR" sz="2400" i="1">
                <a:solidFill>
                  <a:prstClr val="black"/>
                </a:solidFill>
                <a:latin typeface="Tahoma" pitchFamily="34" charset="0"/>
              </a:endParaRPr>
            </a:p>
          </p:txBody>
        </p:sp>
        <p:sp>
          <p:nvSpPr>
            <p:cNvPr id="159799" name="Rectangle 55"/>
            <p:cNvSpPr>
              <a:spLocks noChangeArrowheads="1"/>
            </p:cNvSpPr>
            <p:nvPr/>
          </p:nvSpPr>
          <p:spPr bwMode="auto">
            <a:xfrm>
              <a:off x="144" y="1488"/>
              <a:ext cx="1362" cy="294"/>
            </a:xfrm>
            <a:prstGeom prst="rect">
              <a:avLst/>
            </a:prstGeom>
            <a:solidFill>
              <a:srgbClr val="FFFF99"/>
            </a:solidFill>
            <a:ln w="9525">
              <a:solidFill>
                <a:schemeClr val="tx1"/>
              </a:solidFill>
              <a:miter lim="800000"/>
              <a:headEnd/>
              <a:tailEnd/>
            </a:ln>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Parte del impuesto</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Que asume el comprador</a:t>
              </a:r>
              <a:endParaRPr lang="en-US" altLang="es-AR" sz="2400" i="1">
                <a:solidFill>
                  <a:prstClr val="black"/>
                </a:solidFill>
                <a:latin typeface="Tahoma" pitchFamily="34" charset="0"/>
              </a:endParaRPr>
            </a:p>
          </p:txBody>
        </p:sp>
        <p:sp>
          <p:nvSpPr>
            <p:cNvPr id="159800" name="Line 56"/>
            <p:cNvSpPr>
              <a:spLocks noChangeShapeType="1"/>
            </p:cNvSpPr>
            <p:nvPr/>
          </p:nvSpPr>
          <p:spPr bwMode="auto">
            <a:xfrm flipH="1" flipV="1">
              <a:off x="1488" y="1776"/>
              <a:ext cx="1056" cy="651"/>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nvGrpSpPr>
            <p:cNvPr id="159801" name="Group 57"/>
            <p:cNvGrpSpPr>
              <a:grpSpLocks/>
            </p:cNvGrpSpPr>
            <p:nvPr/>
          </p:nvGrpSpPr>
          <p:grpSpPr bwMode="auto">
            <a:xfrm>
              <a:off x="1920" y="1968"/>
              <a:ext cx="3229" cy="1033"/>
              <a:chOff x="2547" y="1208"/>
              <a:chExt cx="1385" cy="2412"/>
            </a:xfrm>
          </p:grpSpPr>
          <p:sp>
            <p:nvSpPr>
              <p:cNvPr id="159802" name="Line 58"/>
              <p:cNvSpPr>
                <a:spLocks noChangeShapeType="1"/>
              </p:cNvSpPr>
              <p:nvPr/>
            </p:nvSpPr>
            <p:spPr bwMode="auto">
              <a:xfrm flipH="1" flipV="1">
                <a:off x="2547" y="1208"/>
                <a:ext cx="810" cy="2143"/>
              </a:xfrm>
              <a:prstGeom prst="line">
                <a:avLst/>
              </a:prstGeom>
              <a:noFill/>
              <a:ln w="53975">
                <a:solidFill>
                  <a:srgbClr val="99CC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9803" name="Rectangle 59"/>
              <p:cNvSpPr>
                <a:spLocks noChangeArrowheads="1"/>
              </p:cNvSpPr>
              <p:nvPr/>
            </p:nvSpPr>
            <p:spPr bwMode="auto">
              <a:xfrm>
                <a:off x="3385" y="3270"/>
                <a:ext cx="547" cy="350"/>
              </a:xfrm>
              <a:prstGeom prst="rect">
                <a:avLst/>
              </a:prstGeom>
              <a:noFill/>
              <a:ln w="9525">
                <a:solidFill>
                  <a:srgbClr val="99CC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D con imp y tratamiento</a:t>
                </a:r>
              </a:p>
            </p:txBody>
          </p:sp>
        </p:grpSp>
      </p:grpSp>
    </p:spTree>
    <p:extLst>
      <p:ext uri="{BB962C8B-B14F-4D97-AF65-F5344CB8AC3E}">
        <p14:creationId xmlns:p14="http://schemas.microsoft.com/office/powerpoint/2010/main" xmlns="" val="1340137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title"/>
          </p:nvPr>
        </p:nvSpPr>
        <p:spPr>
          <a:xfrm>
            <a:off x="2133600" y="50800"/>
            <a:ext cx="8229600" cy="685800"/>
          </a:xfrm>
        </p:spPr>
        <p:txBody>
          <a:bodyPr>
            <a:normAutofit/>
          </a:bodyPr>
          <a:lstStyle/>
          <a:p>
            <a:pPr algn="l">
              <a:lnSpc>
                <a:spcPct val="80000"/>
              </a:lnSpc>
            </a:pPr>
            <a:r>
              <a:rPr lang="en-US" altLang="es-AR" sz="2800">
                <a:solidFill>
                  <a:srgbClr val="000099"/>
                </a:solidFill>
              </a:rPr>
              <a:t>Figura 9. Cómo se reparte la carga del impuesto?</a:t>
            </a:r>
          </a:p>
        </p:txBody>
      </p:sp>
      <p:sp>
        <p:nvSpPr>
          <p:cNvPr id="162820" name="Text Box 4"/>
          <p:cNvSpPr txBox="1">
            <a:spLocks noChangeArrowheads="1"/>
          </p:cNvSpPr>
          <p:nvPr/>
        </p:nvSpPr>
        <p:spPr bwMode="auto">
          <a:xfrm rot="-21600000">
            <a:off x="8088313" y="6680201"/>
            <a:ext cx="26416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800" b="1" i="1">
                <a:solidFill>
                  <a:prstClr val="white"/>
                </a:solidFill>
                <a:latin typeface="Arial" panose="020B0604020202020204" pitchFamily="34" charset="0"/>
              </a:rPr>
              <a:t>Copyright©2003  Southwestern/Thomson Learning</a:t>
            </a:r>
          </a:p>
        </p:txBody>
      </p:sp>
      <p:sp>
        <p:nvSpPr>
          <p:cNvPr id="162821" name="Rectangle 5"/>
          <p:cNvSpPr>
            <a:spLocks noChangeArrowheads="1"/>
          </p:cNvSpPr>
          <p:nvPr/>
        </p:nvSpPr>
        <p:spPr bwMode="auto">
          <a:xfrm>
            <a:off x="3622675" y="1871664"/>
            <a:ext cx="5657850" cy="4149725"/>
          </a:xfrm>
          <a:prstGeom prst="rect">
            <a:avLst/>
          </a:prstGeom>
          <a:solidFill>
            <a:srgbClr val="F3F6F9"/>
          </a:solidFill>
          <a:ln w="196850">
            <a:solidFill>
              <a:srgbClr val="F3F6F9"/>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22" name="Rectangle 6"/>
          <p:cNvSpPr>
            <a:spLocks noChangeArrowheads="1"/>
          </p:cNvSpPr>
          <p:nvPr/>
        </p:nvSpPr>
        <p:spPr bwMode="auto">
          <a:xfrm>
            <a:off x="3622675" y="1871664"/>
            <a:ext cx="5657850" cy="4149725"/>
          </a:xfrm>
          <a:prstGeom prst="rect">
            <a:avLst/>
          </a:prstGeom>
          <a:solidFill>
            <a:srgbClr val="F2F4F8"/>
          </a:solidFill>
          <a:ln w="177800">
            <a:solidFill>
              <a:srgbClr val="F2F4F8"/>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23" name="Rectangle 7"/>
          <p:cNvSpPr>
            <a:spLocks noChangeArrowheads="1"/>
          </p:cNvSpPr>
          <p:nvPr/>
        </p:nvSpPr>
        <p:spPr bwMode="auto">
          <a:xfrm>
            <a:off x="3622675" y="1871664"/>
            <a:ext cx="5657850" cy="4149725"/>
          </a:xfrm>
          <a:prstGeom prst="rect">
            <a:avLst/>
          </a:prstGeom>
          <a:solidFill>
            <a:srgbClr val="F1F4F7"/>
          </a:solidFill>
          <a:ln w="160338">
            <a:solidFill>
              <a:srgbClr val="F1F4F7"/>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24" name="Rectangle 8"/>
          <p:cNvSpPr>
            <a:spLocks noChangeArrowheads="1"/>
          </p:cNvSpPr>
          <p:nvPr/>
        </p:nvSpPr>
        <p:spPr bwMode="auto">
          <a:xfrm>
            <a:off x="3622675" y="1871664"/>
            <a:ext cx="5657850" cy="4149725"/>
          </a:xfrm>
          <a:prstGeom prst="rect">
            <a:avLst/>
          </a:prstGeom>
          <a:solidFill>
            <a:srgbClr val="F0F2F5"/>
          </a:solidFill>
          <a:ln w="142875">
            <a:solidFill>
              <a:srgbClr val="F0F2F5"/>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25" name="Rectangle 9"/>
          <p:cNvSpPr>
            <a:spLocks noChangeArrowheads="1"/>
          </p:cNvSpPr>
          <p:nvPr/>
        </p:nvSpPr>
        <p:spPr bwMode="auto">
          <a:xfrm>
            <a:off x="3622675" y="1871664"/>
            <a:ext cx="5657850" cy="4149725"/>
          </a:xfrm>
          <a:prstGeom prst="rect">
            <a:avLst/>
          </a:prstGeom>
          <a:solidFill>
            <a:srgbClr val="EEF1F4"/>
          </a:solidFill>
          <a:ln w="125413">
            <a:solidFill>
              <a:srgbClr val="EEF1F4"/>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26" name="Rectangle 10"/>
          <p:cNvSpPr>
            <a:spLocks noChangeArrowheads="1"/>
          </p:cNvSpPr>
          <p:nvPr/>
        </p:nvSpPr>
        <p:spPr bwMode="auto">
          <a:xfrm>
            <a:off x="3622675" y="1871664"/>
            <a:ext cx="5657850" cy="4149725"/>
          </a:xfrm>
          <a:prstGeom prst="rect">
            <a:avLst/>
          </a:prstGeom>
          <a:solidFill>
            <a:srgbClr val="EDEFF3"/>
          </a:solidFill>
          <a:ln w="106363">
            <a:solidFill>
              <a:srgbClr val="EDEFF3"/>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27" name="Rectangle 11"/>
          <p:cNvSpPr>
            <a:spLocks noChangeArrowheads="1"/>
          </p:cNvSpPr>
          <p:nvPr/>
        </p:nvSpPr>
        <p:spPr bwMode="auto">
          <a:xfrm>
            <a:off x="3622675" y="1871664"/>
            <a:ext cx="5657850" cy="4149725"/>
          </a:xfrm>
          <a:prstGeom prst="rect">
            <a:avLst/>
          </a:prstGeom>
          <a:solidFill>
            <a:srgbClr val="EBEEF2"/>
          </a:solidFill>
          <a:ln w="88900">
            <a:solidFill>
              <a:srgbClr val="EBEEF2"/>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28" name="Rectangle 12"/>
          <p:cNvSpPr>
            <a:spLocks noChangeArrowheads="1"/>
          </p:cNvSpPr>
          <p:nvPr/>
        </p:nvSpPr>
        <p:spPr bwMode="auto">
          <a:xfrm>
            <a:off x="3622675" y="1871664"/>
            <a:ext cx="5657850" cy="4149725"/>
          </a:xfrm>
          <a:prstGeom prst="rect">
            <a:avLst/>
          </a:prstGeom>
          <a:solidFill>
            <a:srgbClr val="EAECF1"/>
          </a:solidFill>
          <a:ln w="71438">
            <a:solidFill>
              <a:srgbClr val="EAECF1"/>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29" name="Rectangle 13"/>
          <p:cNvSpPr>
            <a:spLocks noChangeArrowheads="1"/>
          </p:cNvSpPr>
          <p:nvPr/>
        </p:nvSpPr>
        <p:spPr bwMode="auto">
          <a:xfrm>
            <a:off x="3622675" y="1871664"/>
            <a:ext cx="5657850" cy="4149725"/>
          </a:xfrm>
          <a:prstGeom prst="rect">
            <a:avLst/>
          </a:prstGeom>
          <a:solidFill>
            <a:srgbClr val="E9EBF0"/>
          </a:solidFill>
          <a:ln w="53975">
            <a:solidFill>
              <a:srgbClr val="E9EBF0"/>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30" name="Rectangle 14"/>
          <p:cNvSpPr>
            <a:spLocks noChangeArrowheads="1"/>
          </p:cNvSpPr>
          <p:nvPr/>
        </p:nvSpPr>
        <p:spPr bwMode="auto">
          <a:xfrm>
            <a:off x="3622675" y="1871664"/>
            <a:ext cx="5657850" cy="4149725"/>
          </a:xfrm>
          <a:prstGeom prst="rect">
            <a:avLst/>
          </a:prstGeom>
          <a:solidFill>
            <a:srgbClr val="E7EAEF"/>
          </a:solidFill>
          <a:ln w="34925">
            <a:solidFill>
              <a:srgbClr val="E7EAEF"/>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31" name="Rectangle 15"/>
          <p:cNvSpPr>
            <a:spLocks noChangeArrowheads="1"/>
          </p:cNvSpPr>
          <p:nvPr/>
        </p:nvSpPr>
        <p:spPr bwMode="auto">
          <a:xfrm>
            <a:off x="3622675" y="1871664"/>
            <a:ext cx="5657850" cy="4149725"/>
          </a:xfrm>
          <a:prstGeom prst="rect">
            <a:avLst/>
          </a:prstGeom>
          <a:solidFill>
            <a:srgbClr val="E6E9EF"/>
          </a:solidFill>
          <a:ln w="17463">
            <a:solidFill>
              <a:srgbClr val="E6E9EF"/>
            </a:solidFill>
            <a:miter lim="800000"/>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32" name="Rectangle 16"/>
          <p:cNvSpPr>
            <a:spLocks noChangeArrowheads="1"/>
          </p:cNvSpPr>
          <p:nvPr/>
        </p:nvSpPr>
        <p:spPr bwMode="auto">
          <a:xfrm>
            <a:off x="3551239" y="1800225"/>
            <a:ext cx="5729287" cy="42211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33" name="Freeform 17"/>
          <p:cNvSpPr>
            <a:spLocks/>
          </p:cNvSpPr>
          <p:nvPr/>
        </p:nvSpPr>
        <p:spPr bwMode="auto">
          <a:xfrm>
            <a:off x="3551239" y="1800226"/>
            <a:ext cx="5640387" cy="4132263"/>
          </a:xfrm>
          <a:custGeom>
            <a:avLst/>
            <a:gdLst>
              <a:gd name="T0" fmla="*/ 0 w 3553"/>
              <a:gd name="T1" fmla="*/ 0 h 2603"/>
              <a:gd name="T2" fmla="*/ 0 w 3553"/>
              <a:gd name="T3" fmla="*/ 2603 h 2603"/>
              <a:gd name="T4" fmla="*/ 3553 w 3553"/>
              <a:gd name="T5" fmla="*/ 2603 h 2603"/>
            </a:gdLst>
            <a:ahLst/>
            <a:cxnLst>
              <a:cxn ang="0">
                <a:pos x="T0" y="T1"/>
              </a:cxn>
              <a:cxn ang="0">
                <a:pos x="T2" y="T3"/>
              </a:cxn>
              <a:cxn ang="0">
                <a:pos x="T4" y="T5"/>
              </a:cxn>
            </a:cxnLst>
            <a:rect l="0" t="0" r="r" b="b"/>
            <a:pathLst>
              <a:path w="3553" h="2603">
                <a:moveTo>
                  <a:pt x="0" y="0"/>
                </a:moveTo>
                <a:lnTo>
                  <a:pt x="0" y="2603"/>
                </a:lnTo>
                <a:lnTo>
                  <a:pt x="3553" y="2603"/>
                </a:ln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34" name="Rectangle 18"/>
          <p:cNvSpPr>
            <a:spLocks noChangeArrowheads="1"/>
          </p:cNvSpPr>
          <p:nvPr/>
        </p:nvSpPr>
        <p:spPr bwMode="auto">
          <a:xfrm>
            <a:off x="8413750" y="6003925"/>
            <a:ext cx="8143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a:solidFill>
                  <a:srgbClr val="000000"/>
                </a:solidFill>
                <a:latin typeface="Arial" panose="020B0604020202020204" pitchFamily="34" charset="0"/>
              </a:rPr>
              <a:t>Cantidad</a:t>
            </a:r>
            <a:endParaRPr lang="en-US" altLang="es-AR" sz="2400" i="1">
              <a:solidFill>
                <a:prstClr val="black"/>
              </a:solidFill>
              <a:latin typeface="Tahoma" pitchFamily="34" charset="0"/>
            </a:endParaRPr>
          </a:p>
        </p:txBody>
      </p:sp>
      <p:sp>
        <p:nvSpPr>
          <p:cNvPr id="162835" name="Rectangle 19"/>
          <p:cNvSpPr>
            <a:spLocks noChangeArrowheads="1"/>
          </p:cNvSpPr>
          <p:nvPr/>
        </p:nvSpPr>
        <p:spPr bwMode="auto">
          <a:xfrm>
            <a:off x="3314701" y="6010275"/>
            <a:ext cx="1063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0</a:t>
            </a:r>
            <a:endParaRPr lang="en-US" altLang="es-AR" sz="2400" i="1">
              <a:solidFill>
                <a:prstClr val="black"/>
              </a:solidFill>
              <a:latin typeface="Tahoma" pitchFamily="34" charset="0"/>
            </a:endParaRPr>
          </a:p>
        </p:txBody>
      </p:sp>
      <p:sp>
        <p:nvSpPr>
          <p:cNvPr id="162836" name="Rectangle 20"/>
          <p:cNvSpPr>
            <a:spLocks noChangeArrowheads="1"/>
          </p:cNvSpPr>
          <p:nvPr/>
        </p:nvSpPr>
        <p:spPr bwMode="auto">
          <a:xfrm>
            <a:off x="2955926" y="1741488"/>
            <a:ext cx="58261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a:solidFill>
                  <a:srgbClr val="000000"/>
                </a:solidFill>
                <a:latin typeface="Arial" panose="020B0604020202020204" pitchFamily="34" charset="0"/>
              </a:rPr>
              <a:t>Precio</a:t>
            </a:r>
            <a:endParaRPr lang="en-US" altLang="es-AR" sz="2400" i="1">
              <a:solidFill>
                <a:prstClr val="black"/>
              </a:solidFill>
              <a:latin typeface="Tahoma" pitchFamily="34" charset="0"/>
            </a:endParaRPr>
          </a:p>
        </p:txBody>
      </p:sp>
      <p:grpSp>
        <p:nvGrpSpPr>
          <p:cNvPr id="162837" name="Group 21"/>
          <p:cNvGrpSpPr>
            <a:grpSpLocks/>
          </p:cNvGrpSpPr>
          <p:nvPr/>
        </p:nvGrpSpPr>
        <p:grpSpPr bwMode="auto">
          <a:xfrm>
            <a:off x="5246689" y="2192339"/>
            <a:ext cx="3686175" cy="2479675"/>
            <a:chOff x="2345" y="1381"/>
            <a:chExt cx="2322" cy="1562"/>
          </a:xfrm>
        </p:grpSpPr>
        <p:sp>
          <p:nvSpPr>
            <p:cNvPr id="162838" name="Line 22"/>
            <p:cNvSpPr>
              <a:spLocks noChangeShapeType="1"/>
            </p:cNvSpPr>
            <p:nvPr/>
          </p:nvSpPr>
          <p:spPr bwMode="auto">
            <a:xfrm>
              <a:off x="2345" y="1381"/>
              <a:ext cx="1777" cy="1481"/>
            </a:xfrm>
            <a:prstGeom prst="line">
              <a:avLst/>
            </a:prstGeom>
            <a:noFill/>
            <a:ln w="53975">
              <a:solidFill>
                <a:srgbClr val="004C9F"/>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39" name="Rectangle 23"/>
            <p:cNvSpPr>
              <a:spLocks noChangeArrowheads="1"/>
            </p:cNvSpPr>
            <p:nvPr/>
          </p:nvSpPr>
          <p:spPr bwMode="auto">
            <a:xfrm>
              <a:off x="4145" y="2799"/>
              <a:ext cx="52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Demanda</a:t>
              </a:r>
              <a:endParaRPr lang="en-US" altLang="es-AR" sz="2400" i="1">
                <a:solidFill>
                  <a:prstClr val="black"/>
                </a:solidFill>
                <a:latin typeface="Tahoma" pitchFamily="34" charset="0"/>
              </a:endParaRPr>
            </a:p>
          </p:txBody>
        </p:sp>
      </p:grpSp>
      <p:grpSp>
        <p:nvGrpSpPr>
          <p:cNvPr id="162840" name="Group 24"/>
          <p:cNvGrpSpPr>
            <a:grpSpLocks/>
          </p:cNvGrpSpPr>
          <p:nvPr/>
        </p:nvGrpSpPr>
        <p:grpSpPr bwMode="auto">
          <a:xfrm>
            <a:off x="5407025" y="2530475"/>
            <a:ext cx="1701800" cy="3098800"/>
            <a:chOff x="2446" y="1594"/>
            <a:chExt cx="1072" cy="1952"/>
          </a:xfrm>
        </p:grpSpPr>
        <p:sp>
          <p:nvSpPr>
            <p:cNvPr id="162841" name="Line 25"/>
            <p:cNvSpPr>
              <a:spLocks noChangeShapeType="1"/>
            </p:cNvSpPr>
            <p:nvPr/>
          </p:nvSpPr>
          <p:spPr bwMode="auto">
            <a:xfrm flipH="1">
              <a:off x="2446" y="1650"/>
              <a:ext cx="709" cy="1896"/>
            </a:xfrm>
            <a:prstGeom prst="line">
              <a:avLst/>
            </a:prstGeom>
            <a:noFill/>
            <a:ln w="53975">
              <a:solidFill>
                <a:srgbClr val="5F161D"/>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42" name="Rectangle 26"/>
            <p:cNvSpPr>
              <a:spLocks noChangeArrowheads="1"/>
            </p:cNvSpPr>
            <p:nvPr/>
          </p:nvSpPr>
          <p:spPr bwMode="auto">
            <a:xfrm>
              <a:off x="3185" y="1594"/>
              <a:ext cx="3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Oferta</a:t>
              </a:r>
              <a:endParaRPr lang="en-US" altLang="es-AR" sz="2400" i="1">
                <a:solidFill>
                  <a:prstClr val="black"/>
                </a:solidFill>
                <a:latin typeface="Tahoma" pitchFamily="34" charset="0"/>
              </a:endParaRPr>
            </a:p>
          </p:txBody>
        </p:sp>
      </p:grpSp>
      <p:grpSp>
        <p:nvGrpSpPr>
          <p:cNvPr id="162843" name="Group 27"/>
          <p:cNvGrpSpPr>
            <a:grpSpLocks/>
          </p:cNvGrpSpPr>
          <p:nvPr/>
        </p:nvGrpSpPr>
        <p:grpSpPr bwMode="auto">
          <a:xfrm>
            <a:off x="4724400" y="2619376"/>
            <a:ext cx="1055688" cy="2030413"/>
            <a:chOff x="2016" y="1650"/>
            <a:chExt cx="665" cy="1279"/>
          </a:xfrm>
        </p:grpSpPr>
        <p:sp>
          <p:nvSpPr>
            <p:cNvPr id="162844" name="Line 28"/>
            <p:cNvSpPr>
              <a:spLocks noChangeShapeType="1"/>
            </p:cNvSpPr>
            <p:nvPr/>
          </p:nvSpPr>
          <p:spPr bwMode="auto">
            <a:xfrm>
              <a:off x="2680" y="1650"/>
              <a:ext cx="1" cy="1279"/>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45" name="Freeform 29"/>
            <p:cNvSpPr>
              <a:spLocks/>
            </p:cNvSpPr>
            <p:nvPr/>
          </p:nvSpPr>
          <p:spPr bwMode="auto">
            <a:xfrm>
              <a:off x="2534" y="1684"/>
              <a:ext cx="90" cy="1223"/>
            </a:xfrm>
            <a:custGeom>
              <a:avLst/>
              <a:gdLst>
                <a:gd name="T0" fmla="*/ 8 w 8"/>
                <a:gd name="T1" fmla="*/ 109 h 109"/>
                <a:gd name="T2" fmla="*/ 4 w 8"/>
                <a:gd name="T3" fmla="*/ 103 h 109"/>
                <a:gd name="T4" fmla="*/ 4 w 8"/>
                <a:gd name="T5" fmla="*/ 58 h 109"/>
                <a:gd name="T6" fmla="*/ 0 w 8"/>
                <a:gd name="T7" fmla="*/ 54 h 109"/>
                <a:gd name="T8" fmla="*/ 4 w 8"/>
                <a:gd name="T9" fmla="*/ 50 h 109"/>
                <a:gd name="T10" fmla="*/ 4 w 8"/>
                <a:gd name="T11" fmla="*/ 6 h 109"/>
                <a:gd name="T12" fmla="*/ 8 w 8"/>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8" h="109">
                  <a:moveTo>
                    <a:pt x="8" y="109"/>
                  </a:moveTo>
                  <a:cubicBezTo>
                    <a:pt x="6" y="109"/>
                    <a:pt x="4" y="106"/>
                    <a:pt x="4" y="103"/>
                  </a:cubicBezTo>
                  <a:cubicBezTo>
                    <a:pt x="4" y="58"/>
                    <a:pt x="4" y="58"/>
                    <a:pt x="4" y="58"/>
                  </a:cubicBezTo>
                  <a:cubicBezTo>
                    <a:pt x="4" y="56"/>
                    <a:pt x="3" y="54"/>
                    <a:pt x="0" y="54"/>
                  </a:cubicBezTo>
                  <a:cubicBezTo>
                    <a:pt x="3" y="54"/>
                    <a:pt x="4" y="53"/>
                    <a:pt x="4" y="50"/>
                  </a:cubicBezTo>
                  <a:cubicBezTo>
                    <a:pt x="4" y="6"/>
                    <a:pt x="4" y="6"/>
                    <a:pt x="4" y="6"/>
                  </a:cubicBezTo>
                  <a:cubicBezTo>
                    <a:pt x="4" y="3"/>
                    <a:pt x="6" y="0"/>
                    <a:pt x="8" y="0"/>
                  </a:cubicBezTo>
                </a:path>
              </a:pathLst>
            </a:custGeom>
            <a:noFill/>
            <a:ln w="174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46" name="Rectangle 30"/>
            <p:cNvSpPr>
              <a:spLocks noChangeArrowheads="1"/>
            </p:cNvSpPr>
            <p:nvPr/>
          </p:nvSpPr>
          <p:spPr bwMode="auto">
            <a:xfrm>
              <a:off x="2016" y="2216"/>
              <a:ext cx="49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Impuesto</a:t>
              </a:r>
              <a:endParaRPr lang="en-US" altLang="es-AR" sz="2400" i="1">
                <a:solidFill>
                  <a:prstClr val="black"/>
                </a:solidFill>
                <a:latin typeface="Tahoma" pitchFamily="34" charset="0"/>
              </a:endParaRPr>
            </a:p>
          </p:txBody>
        </p:sp>
      </p:grpSp>
      <p:grpSp>
        <p:nvGrpSpPr>
          <p:cNvPr id="162847" name="Group 31"/>
          <p:cNvGrpSpPr>
            <a:grpSpLocks/>
          </p:cNvGrpSpPr>
          <p:nvPr/>
        </p:nvGrpSpPr>
        <p:grpSpPr bwMode="auto">
          <a:xfrm>
            <a:off x="2389188" y="4527550"/>
            <a:ext cx="3446462" cy="692150"/>
            <a:chOff x="545" y="2852"/>
            <a:chExt cx="2171" cy="436"/>
          </a:xfrm>
        </p:grpSpPr>
        <p:grpSp>
          <p:nvGrpSpPr>
            <p:cNvPr id="162848" name="Group 32"/>
            <p:cNvGrpSpPr>
              <a:grpSpLocks/>
            </p:cNvGrpSpPr>
            <p:nvPr/>
          </p:nvGrpSpPr>
          <p:grpSpPr bwMode="auto">
            <a:xfrm>
              <a:off x="545" y="2852"/>
              <a:ext cx="2171" cy="436"/>
              <a:chOff x="545" y="2852"/>
              <a:chExt cx="2171" cy="436"/>
            </a:xfrm>
          </p:grpSpPr>
          <p:sp>
            <p:nvSpPr>
              <p:cNvPr id="162849" name="Oval 33"/>
              <p:cNvSpPr>
                <a:spLocks noChangeArrowheads="1"/>
              </p:cNvSpPr>
              <p:nvPr/>
            </p:nvSpPr>
            <p:spPr bwMode="auto">
              <a:xfrm>
                <a:off x="2637" y="2896"/>
                <a:ext cx="79" cy="7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50" name="Line 34"/>
              <p:cNvSpPr>
                <a:spLocks noChangeShapeType="1"/>
              </p:cNvSpPr>
              <p:nvPr/>
            </p:nvSpPr>
            <p:spPr bwMode="auto">
              <a:xfrm flipH="1">
                <a:off x="1277" y="2929"/>
                <a:ext cx="140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51" name="Rectangle 35"/>
              <p:cNvSpPr>
                <a:spLocks noChangeArrowheads="1"/>
              </p:cNvSpPr>
              <p:nvPr/>
            </p:nvSpPr>
            <p:spPr bwMode="auto">
              <a:xfrm>
                <a:off x="545" y="2852"/>
                <a:ext cx="635"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dirty="0" err="1">
                    <a:solidFill>
                      <a:srgbClr val="000000"/>
                    </a:solidFill>
                    <a:latin typeface="Arial" panose="020B0604020202020204" pitchFamily="34" charset="0"/>
                  </a:rPr>
                  <a:t>Precio</a:t>
                </a:r>
                <a:r>
                  <a:rPr lang="en-US" altLang="es-AR" sz="1500" i="1" dirty="0">
                    <a:solidFill>
                      <a:srgbClr val="000000"/>
                    </a:solidFill>
                    <a:latin typeface="Arial" panose="020B0604020202020204" pitchFamily="34" charset="0"/>
                  </a:rPr>
                  <a:t> que</a:t>
                </a:r>
              </a:p>
              <a:p>
                <a:pPr defTabSz="914400" eaLnBrk="0" fontAlgn="base" hangingPunct="0">
                  <a:spcBef>
                    <a:spcPct val="0"/>
                  </a:spcBef>
                  <a:spcAft>
                    <a:spcPct val="0"/>
                  </a:spcAft>
                </a:pPr>
                <a:r>
                  <a:rPr lang="en-US" altLang="es-AR" sz="1500" i="1" dirty="0" err="1">
                    <a:solidFill>
                      <a:srgbClr val="000000"/>
                    </a:solidFill>
                    <a:latin typeface="Arial" panose="020B0604020202020204" pitchFamily="34" charset="0"/>
                  </a:rPr>
                  <a:t>Reciben</a:t>
                </a:r>
                <a:r>
                  <a:rPr lang="en-US" altLang="es-AR" sz="1500" i="1" dirty="0">
                    <a:solidFill>
                      <a:srgbClr val="000000"/>
                    </a:solidFill>
                    <a:latin typeface="Arial" panose="020B0604020202020204" pitchFamily="34" charset="0"/>
                  </a:rPr>
                  <a:t> </a:t>
                </a:r>
                <a:r>
                  <a:rPr lang="en-US" altLang="es-AR" sz="1500" i="1" dirty="0" err="1">
                    <a:solidFill>
                      <a:srgbClr val="000000"/>
                    </a:solidFill>
                    <a:latin typeface="Arial" panose="020B0604020202020204" pitchFamily="34" charset="0"/>
                  </a:rPr>
                  <a:t>los</a:t>
                </a:r>
                <a:endParaRPr lang="en-US" altLang="es-AR" sz="1500" i="1" dirty="0">
                  <a:solidFill>
                    <a:srgbClr val="000000"/>
                  </a:solidFill>
                  <a:latin typeface="Arial" panose="020B0604020202020204" pitchFamily="34" charset="0"/>
                </a:endParaRPr>
              </a:p>
              <a:p>
                <a:pPr defTabSz="914400" eaLnBrk="0" fontAlgn="base" hangingPunct="0">
                  <a:spcBef>
                    <a:spcPct val="0"/>
                  </a:spcBef>
                  <a:spcAft>
                    <a:spcPct val="0"/>
                  </a:spcAft>
                </a:pPr>
                <a:r>
                  <a:rPr lang="en-US" altLang="es-AR" sz="1500" i="1" dirty="0" err="1">
                    <a:solidFill>
                      <a:srgbClr val="000000"/>
                    </a:solidFill>
                    <a:latin typeface="Arial" panose="020B0604020202020204" pitchFamily="34" charset="0"/>
                  </a:rPr>
                  <a:t>vendedores</a:t>
                </a:r>
                <a:endParaRPr lang="en-US" altLang="es-AR" sz="2400" i="1" dirty="0">
                  <a:solidFill>
                    <a:prstClr val="black"/>
                  </a:solidFill>
                  <a:latin typeface="Tahoma" pitchFamily="34" charset="0"/>
                </a:endParaRPr>
              </a:p>
            </p:txBody>
          </p:sp>
        </p:grpSp>
        <p:sp>
          <p:nvSpPr>
            <p:cNvPr id="162852" name="Rectangle 36"/>
            <p:cNvSpPr>
              <a:spLocks noChangeArrowheads="1"/>
            </p:cNvSpPr>
            <p:nvPr/>
          </p:nvSpPr>
          <p:spPr bwMode="auto">
            <a:xfrm>
              <a:off x="680" y="3002"/>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grpSp>
      <p:grpSp>
        <p:nvGrpSpPr>
          <p:cNvPr id="162853" name="Group 37"/>
          <p:cNvGrpSpPr>
            <a:grpSpLocks/>
          </p:cNvGrpSpPr>
          <p:nvPr/>
        </p:nvGrpSpPr>
        <p:grpSpPr bwMode="auto">
          <a:xfrm>
            <a:off x="1905000" y="2286000"/>
            <a:ext cx="3930650" cy="457200"/>
            <a:chOff x="240" y="1440"/>
            <a:chExt cx="2476" cy="288"/>
          </a:xfrm>
        </p:grpSpPr>
        <p:sp>
          <p:nvSpPr>
            <p:cNvPr id="162854" name="Oval 38"/>
            <p:cNvSpPr>
              <a:spLocks noChangeArrowheads="1"/>
            </p:cNvSpPr>
            <p:nvPr/>
          </p:nvSpPr>
          <p:spPr bwMode="auto">
            <a:xfrm>
              <a:off x="2637" y="1617"/>
              <a:ext cx="79" cy="7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55" name="Line 39"/>
            <p:cNvSpPr>
              <a:spLocks noChangeShapeType="1"/>
            </p:cNvSpPr>
            <p:nvPr/>
          </p:nvSpPr>
          <p:spPr bwMode="auto">
            <a:xfrm flipH="1">
              <a:off x="1277" y="1650"/>
              <a:ext cx="140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56" name="Rectangle 40"/>
            <p:cNvSpPr>
              <a:spLocks noChangeArrowheads="1"/>
            </p:cNvSpPr>
            <p:nvPr/>
          </p:nvSpPr>
          <p:spPr bwMode="auto">
            <a:xfrm>
              <a:off x="240" y="1440"/>
              <a:ext cx="98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pagado por</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consumidor</a:t>
              </a:r>
              <a:endParaRPr lang="en-US" altLang="es-AR" sz="2400" i="1">
                <a:solidFill>
                  <a:prstClr val="black"/>
                </a:solidFill>
                <a:latin typeface="Tahoma" pitchFamily="34" charset="0"/>
              </a:endParaRPr>
            </a:p>
          </p:txBody>
        </p:sp>
      </p:grpSp>
      <p:sp>
        <p:nvSpPr>
          <p:cNvPr id="162857" name="Rectangle 41"/>
          <p:cNvSpPr>
            <a:spLocks noChangeArrowheads="1"/>
          </p:cNvSpPr>
          <p:nvPr/>
        </p:nvSpPr>
        <p:spPr bwMode="auto">
          <a:xfrm>
            <a:off x="4704556" y="1346994"/>
            <a:ext cx="34940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dirty="0">
                <a:solidFill>
                  <a:srgbClr val="000000"/>
                </a:solidFill>
                <a:latin typeface="Arial" panose="020B0604020202020204" pitchFamily="34" charset="0"/>
              </a:rPr>
              <a:t>(b) </a:t>
            </a:r>
            <a:r>
              <a:rPr lang="en-US" altLang="es-AR" sz="1500" b="1" i="1" dirty="0" err="1">
                <a:solidFill>
                  <a:srgbClr val="000000"/>
                </a:solidFill>
                <a:latin typeface="Arial" panose="020B0604020202020204" pitchFamily="34" charset="0"/>
              </a:rPr>
              <a:t>Oferta</a:t>
            </a:r>
            <a:r>
              <a:rPr lang="en-US" altLang="es-AR" sz="1500" b="1" i="1" dirty="0">
                <a:solidFill>
                  <a:srgbClr val="000000"/>
                </a:solidFill>
                <a:latin typeface="Arial" panose="020B0604020202020204" pitchFamily="34" charset="0"/>
              </a:rPr>
              <a:t> </a:t>
            </a:r>
            <a:r>
              <a:rPr lang="en-US" altLang="es-AR" sz="1500" b="1" i="1" dirty="0" err="1">
                <a:solidFill>
                  <a:srgbClr val="000000"/>
                </a:solidFill>
                <a:latin typeface="Arial" panose="020B0604020202020204" pitchFamily="34" charset="0"/>
              </a:rPr>
              <a:t>inelástica</a:t>
            </a:r>
            <a:r>
              <a:rPr lang="en-US" altLang="es-AR" sz="1500" b="1" i="1" dirty="0">
                <a:solidFill>
                  <a:srgbClr val="000000"/>
                </a:solidFill>
                <a:latin typeface="Arial" panose="020B0604020202020204" pitchFamily="34" charset="0"/>
              </a:rPr>
              <a:t>, </a:t>
            </a:r>
            <a:r>
              <a:rPr lang="en-US" altLang="es-AR" sz="1500" b="1" i="1" dirty="0" err="1">
                <a:solidFill>
                  <a:srgbClr val="000000"/>
                </a:solidFill>
                <a:latin typeface="Arial" panose="020B0604020202020204" pitchFamily="34" charset="0"/>
              </a:rPr>
              <a:t>Demanda</a:t>
            </a:r>
            <a:r>
              <a:rPr lang="en-US" altLang="es-AR" sz="1500" b="1" i="1" dirty="0">
                <a:solidFill>
                  <a:srgbClr val="000000"/>
                </a:solidFill>
                <a:latin typeface="Arial" panose="020B0604020202020204" pitchFamily="34" charset="0"/>
              </a:rPr>
              <a:t> </a:t>
            </a:r>
            <a:r>
              <a:rPr lang="en-US" altLang="es-AR" sz="1500" b="1" i="1" dirty="0" err="1">
                <a:solidFill>
                  <a:srgbClr val="000000"/>
                </a:solidFill>
                <a:latin typeface="Arial" panose="020B0604020202020204" pitchFamily="34" charset="0"/>
              </a:rPr>
              <a:t>elástica</a:t>
            </a:r>
            <a:endParaRPr lang="en-US" altLang="es-AR" sz="2400" i="1" dirty="0">
              <a:solidFill>
                <a:prstClr val="black"/>
              </a:solidFill>
              <a:latin typeface="Tahoma" pitchFamily="34" charset="0"/>
            </a:endParaRPr>
          </a:p>
        </p:txBody>
      </p:sp>
      <p:grpSp>
        <p:nvGrpSpPr>
          <p:cNvPr id="162858" name="Group 42"/>
          <p:cNvGrpSpPr>
            <a:grpSpLocks/>
          </p:cNvGrpSpPr>
          <p:nvPr/>
        </p:nvGrpSpPr>
        <p:grpSpPr bwMode="auto">
          <a:xfrm>
            <a:off x="5853114" y="2673352"/>
            <a:ext cx="2898775" cy="944563"/>
            <a:chOff x="2727" y="1684"/>
            <a:chExt cx="1826" cy="595"/>
          </a:xfrm>
        </p:grpSpPr>
        <p:sp>
          <p:nvSpPr>
            <p:cNvPr id="162859" name="Freeform 43"/>
            <p:cNvSpPr>
              <a:spLocks/>
            </p:cNvSpPr>
            <p:nvPr/>
          </p:nvSpPr>
          <p:spPr bwMode="auto">
            <a:xfrm>
              <a:off x="2727" y="1684"/>
              <a:ext cx="90" cy="258"/>
            </a:xfrm>
            <a:custGeom>
              <a:avLst/>
              <a:gdLst>
                <a:gd name="T0" fmla="*/ 0 w 8"/>
                <a:gd name="T1" fmla="*/ 23 h 23"/>
                <a:gd name="T2" fmla="*/ 4 w 8"/>
                <a:gd name="T3" fmla="*/ 17 h 23"/>
                <a:gd name="T4" fmla="*/ 4 w 8"/>
                <a:gd name="T5" fmla="*/ 15 h 23"/>
                <a:gd name="T6" fmla="*/ 8 w 8"/>
                <a:gd name="T7" fmla="*/ 11 h 23"/>
                <a:gd name="T8" fmla="*/ 4 w 8"/>
                <a:gd name="T9" fmla="*/ 7 h 23"/>
                <a:gd name="T10" fmla="*/ 4 w 8"/>
                <a:gd name="T11" fmla="*/ 5 h 23"/>
                <a:gd name="T12" fmla="*/ 0 w 8"/>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23"/>
                  </a:moveTo>
                  <a:cubicBezTo>
                    <a:pt x="2" y="23"/>
                    <a:pt x="4" y="19"/>
                    <a:pt x="4" y="17"/>
                  </a:cubicBezTo>
                  <a:cubicBezTo>
                    <a:pt x="4" y="15"/>
                    <a:pt x="4" y="15"/>
                    <a:pt x="4" y="15"/>
                  </a:cubicBezTo>
                  <a:cubicBezTo>
                    <a:pt x="4" y="13"/>
                    <a:pt x="6" y="11"/>
                    <a:pt x="8" y="11"/>
                  </a:cubicBezTo>
                  <a:cubicBezTo>
                    <a:pt x="6" y="11"/>
                    <a:pt x="4" y="9"/>
                    <a:pt x="4" y="7"/>
                  </a:cubicBezTo>
                  <a:cubicBezTo>
                    <a:pt x="4" y="5"/>
                    <a:pt x="4" y="5"/>
                    <a:pt x="4" y="5"/>
                  </a:cubicBezTo>
                  <a:cubicBezTo>
                    <a:pt x="4" y="3"/>
                    <a:pt x="2" y="0"/>
                    <a:pt x="0" y="0"/>
                  </a:cubicBezTo>
                </a:path>
              </a:pathLst>
            </a:custGeom>
            <a:noFill/>
            <a:ln w="17463">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nvGrpSpPr>
            <p:cNvPr id="162860" name="Group 44"/>
            <p:cNvGrpSpPr>
              <a:grpSpLocks/>
            </p:cNvGrpSpPr>
            <p:nvPr/>
          </p:nvGrpSpPr>
          <p:grpSpPr bwMode="auto">
            <a:xfrm>
              <a:off x="2952" y="1830"/>
              <a:ext cx="1601" cy="449"/>
              <a:chOff x="2952" y="1830"/>
              <a:chExt cx="1601" cy="449"/>
            </a:xfrm>
          </p:grpSpPr>
          <p:sp>
            <p:nvSpPr>
              <p:cNvPr id="162861" name="Line 45"/>
              <p:cNvSpPr>
                <a:spLocks noChangeShapeType="1"/>
              </p:cNvSpPr>
              <p:nvPr/>
            </p:nvSpPr>
            <p:spPr bwMode="auto">
              <a:xfrm>
                <a:off x="2952" y="1830"/>
                <a:ext cx="619" cy="134"/>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62" name="Rectangle 46"/>
              <p:cNvSpPr>
                <a:spLocks noChangeArrowheads="1"/>
              </p:cNvSpPr>
              <p:nvPr/>
            </p:nvSpPr>
            <p:spPr bwMode="auto">
              <a:xfrm>
                <a:off x="3537" y="1864"/>
                <a:ext cx="855" cy="358"/>
              </a:xfrm>
              <a:prstGeom prst="rect">
                <a:avLst/>
              </a:prstGeom>
              <a:solidFill>
                <a:srgbClr val="E1E5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63" name="Rectangle 47"/>
              <p:cNvSpPr>
                <a:spLocks noChangeArrowheads="1"/>
              </p:cNvSpPr>
              <p:nvPr/>
            </p:nvSpPr>
            <p:spPr bwMode="auto">
              <a:xfrm>
                <a:off x="3584" y="1896"/>
                <a:ext cx="96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3.. . . Que sobre</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 los consumidores</a:t>
                </a:r>
                <a:endParaRPr lang="en-US" altLang="es-AR" sz="2400" i="1">
                  <a:solidFill>
                    <a:prstClr val="black"/>
                  </a:solidFill>
                  <a:latin typeface="Tahoma" pitchFamily="34" charset="0"/>
                </a:endParaRPr>
              </a:p>
            </p:txBody>
          </p:sp>
          <p:sp>
            <p:nvSpPr>
              <p:cNvPr id="162864" name="Rectangle 48"/>
              <p:cNvSpPr>
                <a:spLocks noChangeArrowheads="1"/>
              </p:cNvSpPr>
              <p:nvPr/>
            </p:nvSpPr>
            <p:spPr bwMode="auto">
              <a:xfrm>
                <a:off x="3584" y="2046"/>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grpSp>
      </p:grpSp>
      <p:grpSp>
        <p:nvGrpSpPr>
          <p:cNvPr id="162865" name="Group 49"/>
          <p:cNvGrpSpPr>
            <a:grpSpLocks/>
          </p:cNvGrpSpPr>
          <p:nvPr/>
        </p:nvGrpSpPr>
        <p:grpSpPr bwMode="auto">
          <a:xfrm>
            <a:off x="5478464" y="1908176"/>
            <a:ext cx="3246437" cy="569913"/>
            <a:chOff x="2491" y="1202"/>
            <a:chExt cx="2045" cy="359"/>
          </a:xfrm>
        </p:grpSpPr>
        <p:sp>
          <p:nvSpPr>
            <p:cNvPr id="162866" name="Line 50"/>
            <p:cNvSpPr>
              <a:spLocks noChangeShapeType="1"/>
            </p:cNvSpPr>
            <p:nvPr/>
          </p:nvSpPr>
          <p:spPr bwMode="auto">
            <a:xfrm flipV="1">
              <a:off x="2491" y="1325"/>
              <a:ext cx="236" cy="123"/>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67" name="Rectangle 51"/>
            <p:cNvSpPr>
              <a:spLocks noChangeArrowheads="1"/>
            </p:cNvSpPr>
            <p:nvPr/>
          </p:nvSpPr>
          <p:spPr bwMode="auto">
            <a:xfrm>
              <a:off x="2705" y="1202"/>
              <a:ext cx="1821" cy="359"/>
            </a:xfrm>
            <a:prstGeom prst="rect">
              <a:avLst/>
            </a:prstGeom>
            <a:solidFill>
              <a:srgbClr val="E1E5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68" name="Rectangle 52"/>
            <p:cNvSpPr>
              <a:spLocks noChangeArrowheads="1"/>
            </p:cNvSpPr>
            <p:nvPr/>
          </p:nvSpPr>
          <p:spPr bwMode="auto">
            <a:xfrm>
              <a:off x="2744" y="1237"/>
              <a:ext cx="179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buFontTx/>
                <a:buAutoNum type="arabicPeriod"/>
              </a:pPr>
              <a:r>
                <a:rPr lang="en-US" altLang="es-AR" sz="1500" i="1">
                  <a:solidFill>
                    <a:srgbClr val="000000"/>
                  </a:solidFill>
                  <a:latin typeface="Arial" panose="020B0604020202020204" pitchFamily="34" charset="0"/>
                </a:rPr>
                <a:t>Cuando la demanda es más</a:t>
              </a:r>
              <a:endParaRPr lang="en-US" altLang="es-AR" i="1">
                <a:solidFill>
                  <a:prstClr val="black"/>
                </a:solidFill>
              </a:endParaRPr>
            </a:p>
          </p:txBody>
        </p:sp>
        <p:sp>
          <p:nvSpPr>
            <p:cNvPr id="162869" name="Rectangle 53"/>
            <p:cNvSpPr>
              <a:spLocks noChangeArrowheads="1"/>
            </p:cNvSpPr>
            <p:nvPr/>
          </p:nvSpPr>
          <p:spPr bwMode="auto">
            <a:xfrm>
              <a:off x="2744" y="1387"/>
              <a:ext cx="126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elástica que la oferta….</a:t>
              </a:r>
            </a:p>
          </p:txBody>
        </p:sp>
      </p:grpSp>
      <p:grpSp>
        <p:nvGrpSpPr>
          <p:cNvPr id="162870" name="Group 54"/>
          <p:cNvGrpSpPr>
            <a:grpSpLocks/>
          </p:cNvGrpSpPr>
          <p:nvPr/>
        </p:nvGrpSpPr>
        <p:grpSpPr bwMode="auto">
          <a:xfrm>
            <a:off x="1828800" y="2984501"/>
            <a:ext cx="4578350" cy="230104"/>
            <a:chOff x="315" y="1880"/>
            <a:chExt cx="2761" cy="153"/>
          </a:xfrm>
        </p:grpSpPr>
        <p:sp>
          <p:nvSpPr>
            <p:cNvPr id="162871" name="Oval 55"/>
            <p:cNvSpPr>
              <a:spLocks noChangeArrowheads="1"/>
            </p:cNvSpPr>
            <p:nvPr/>
          </p:nvSpPr>
          <p:spPr bwMode="auto">
            <a:xfrm>
              <a:off x="3008" y="1920"/>
              <a:ext cx="68" cy="7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72" name="Line 56"/>
            <p:cNvSpPr>
              <a:spLocks noChangeShapeType="1"/>
            </p:cNvSpPr>
            <p:nvPr/>
          </p:nvSpPr>
          <p:spPr bwMode="auto">
            <a:xfrm flipH="1">
              <a:off x="1277" y="1964"/>
              <a:ext cx="1765" cy="1"/>
            </a:xfrm>
            <a:prstGeom prst="line">
              <a:avLst/>
            </a:prstGeom>
            <a:noFill/>
            <a:ln w="17463">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73" name="Rectangle 57"/>
            <p:cNvSpPr>
              <a:spLocks noChangeArrowheads="1"/>
            </p:cNvSpPr>
            <p:nvPr/>
          </p:nvSpPr>
          <p:spPr bwMode="auto">
            <a:xfrm>
              <a:off x="315" y="1880"/>
              <a:ext cx="101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Precio sin impuesto</a:t>
              </a:r>
              <a:endParaRPr lang="en-US" altLang="es-AR" sz="2400" i="1">
                <a:solidFill>
                  <a:prstClr val="black"/>
                </a:solidFill>
                <a:latin typeface="Tahoma" pitchFamily="34" charset="0"/>
              </a:endParaRPr>
            </a:p>
          </p:txBody>
        </p:sp>
      </p:grpSp>
      <p:grpSp>
        <p:nvGrpSpPr>
          <p:cNvPr id="162874" name="Group 58"/>
          <p:cNvGrpSpPr>
            <a:grpSpLocks/>
          </p:cNvGrpSpPr>
          <p:nvPr/>
        </p:nvGrpSpPr>
        <p:grpSpPr bwMode="auto">
          <a:xfrm>
            <a:off x="5853113" y="3154365"/>
            <a:ext cx="1873250" cy="2525713"/>
            <a:chOff x="2727" y="1987"/>
            <a:chExt cx="1180" cy="1591"/>
          </a:xfrm>
        </p:grpSpPr>
        <p:grpSp>
          <p:nvGrpSpPr>
            <p:cNvPr id="162875" name="Group 59"/>
            <p:cNvGrpSpPr>
              <a:grpSpLocks/>
            </p:cNvGrpSpPr>
            <p:nvPr/>
          </p:nvGrpSpPr>
          <p:grpSpPr bwMode="auto">
            <a:xfrm>
              <a:off x="2873" y="2537"/>
              <a:ext cx="1034" cy="1041"/>
              <a:chOff x="2873" y="2537"/>
              <a:chExt cx="1034" cy="1041"/>
            </a:xfrm>
          </p:grpSpPr>
          <p:sp>
            <p:nvSpPr>
              <p:cNvPr id="162876" name="Line 60"/>
              <p:cNvSpPr>
                <a:spLocks noChangeShapeType="1"/>
              </p:cNvSpPr>
              <p:nvPr/>
            </p:nvSpPr>
            <p:spPr bwMode="auto">
              <a:xfrm>
                <a:off x="2873" y="2537"/>
                <a:ext cx="158" cy="280"/>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77" name="Rectangle 61"/>
              <p:cNvSpPr>
                <a:spLocks noChangeArrowheads="1"/>
              </p:cNvSpPr>
              <p:nvPr/>
            </p:nvSpPr>
            <p:spPr bwMode="auto">
              <a:xfrm>
                <a:off x="2896" y="2705"/>
                <a:ext cx="978" cy="808"/>
              </a:xfrm>
              <a:prstGeom prst="rect">
                <a:avLst/>
              </a:prstGeom>
              <a:solidFill>
                <a:srgbClr val="E1E5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2878" name="Rectangle 62"/>
              <p:cNvSpPr>
                <a:spLocks noChangeArrowheads="1"/>
              </p:cNvSpPr>
              <p:nvPr/>
            </p:nvSpPr>
            <p:spPr bwMode="auto">
              <a:xfrm>
                <a:off x="2932" y="2743"/>
                <a:ext cx="975"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2. .  La incidencia </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del impuesto cae </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más fuerte sobre </a:t>
                </a:r>
              </a:p>
              <a:p>
                <a:pPr defTabSz="914400" eaLnBrk="0" fontAlgn="base" hangingPunct="0">
                  <a:spcBef>
                    <a:spcPct val="0"/>
                  </a:spcBef>
                  <a:spcAft>
                    <a:spcPct val="0"/>
                  </a:spcAft>
                </a:pPr>
                <a:r>
                  <a:rPr lang="en-US" altLang="es-AR" sz="1500" i="1">
                    <a:solidFill>
                      <a:srgbClr val="000000"/>
                    </a:solidFill>
                    <a:latin typeface="Arial" panose="020B0604020202020204" pitchFamily="34" charset="0"/>
                  </a:rPr>
                  <a:t>los productores….</a:t>
                </a:r>
                <a:endParaRPr lang="en-US" altLang="es-AR" sz="2400" i="1">
                  <a:solidFill>
                    <a:prstClr val="black"/>
                  </a:solidFill>
                  <a:latin typeface="Tahoma" pitchFamily="34" charset="0"/>
                </a:endParaRPr>
              </a:p>
            </p:txBody>
          </p:sp>
          <p:sp>
            <p:nvSpPr>
              <p:cNvPr id="162879" name="Rectangle 63"/>
              <p:cNvSpPr>
                <a:spLocks noChangeArrowheads="1"/>
              </p:cNvSpPr>
              <p:nvPr/>
            </p:nvSpPr>
            <p:spPr bwMode="auto">
              <a:xfrm>
                <a:off x="2932" y="2893"/>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sp>
            <p:nvSpPr>
              <p:cNvPr id="162880" name="Rectangle 64"/>
              <p:cNvSpPr>
                <a:spLocks noChangeArrowheads="1"/>
              </p:cNvSpPr>
              <p:nvPr/>
            </p:nvSpPr>
            <p:spPr bwMode="auto">
              <a:xfrm>
                <a:off x="2932" y="3044"/>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sp>
            <p:nvSpPr>
              <p:cNvPr id="162881" name="Rectangle 65"/>
              <p:cNvSpPr>
                <a:spLocks noChangeArrowheads="1"/>
              </p:cNvSpPr>
              <p:nvPr/>
            </p:nvSpPr>
            <p:spPr bwMode="auto">
              <a:xfrm>
                <a:off x="2932" y="3195"/>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sp>
            <p:nvSpPr>
              <p:cNvPr id="162882" name="Rectangle 66"/>
              <p:cNvSpPr>
                <a:spLocks noChangeArrowheads="1"/>
              </p:cNvSpPr>
              <p:nvPr/>
            </p:nvSpPr>
            <p:spPr bwMode="auto">
              <a:xfrm>
                <a:off x="2932" y="3345"/>
                <a:ext cx="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endParaRPr lang="es-ES" altLang="es-AR" sz="2400" i="1">
                  <a:solidFill>
                    <a:prstClr val="black"/>
                  </a:solidFill>
                  <a:latin typeface="Tahoma" pitchFamily="34" charset="0"/>
                </a:endParaRPr>
              </a:p>
            </p:txBody>
          </p:sp>
        </p:grpSp>
        <p:sp>
          <p:nvSpPr>
            <p:cNvPr id="162883" name="Freeform 67"/>
            <p:cNvSpPr>
              <a:spLocks/>
            </p:cNvSpPr>
            <p:nvPr/>
          </p:nvSpPr>
          <p:spPr bwMode="auto">
            <a:xfrm>
              <a:off x="2727" y="1987"/>
              <a:ext cx="90" cy="909"/>
            </a:xfrm>
            <a:custGeom>
              <a:avLst/>
              <a:gdLst>
                <a:gd name="T0" fmla="*/ 0 w 8"/>
                <a:gd name="T1" fmla="*/ 81 h 81"/>
                <a:gd name="T2" fmla="*/ 4 w 8"/>
                <a:gd name="T3" fmla="*/ 75 h 81"/>
                <a:gd name="T4" fmla="*/ 4 w 8"/>
                <a:gd name="T5" fmla="*/ 45 h 81"/>
                <a:gd name="T6" fmla="*/ 8 w 8"/>
                <a:gd name="T7" fmla="*/ 41 h 81"/>
                <a:gd name="T8" fmla="*/ 4 w 8"/>
                <a:gd name="T9" fmla="*/ 37 h 81"/>
                <a:gd name="T10" fmla="*/ 4 w 8"/>
                <a:gd name="T11" fmla="*/ 6 h 81"/>
                <a:gd name="T12" fmla="*/ 0 w 8"/>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 h="81">
                  <a:moveTo>
                    <a:pt x="0" y="81"/>
                  </a:moveTo>
                  <a:cubicBezTo>
                    <a:pt x="2" y="81"/>
                    <a:pt x="4" y="78"/>
                    <a:pt x="4" y="75"/>
                  </a:cubicBezTo>
                  <a:cubicBezTo>
                    <a:pt x="4" y="45"/>
                    <a:pt x="4" y="45"/>
                    <a:pt x="4" y="45"/>
                  </a:cubicBezTo>
                  <a:cubicBezTo>
                    <a:pt x="4" y="42"/>
                    <a:pt x="6" y="41"/>
                    <a:pt x="8" y="41"/>
                  </a:cubicBezTo>
                  <a:cubicBezTo>
                    <a:pt x="6" y="41"/>
                    <a:pt x="4" y="39"/>
                    <a:pt x="4" y="37"/>
                  </a:cubicBezTo>
                  <a:cubicBezTo>
                    <a:pt x="4" y="6"/>
                    <a:pt x="4" y="6"/>
                    <a:pt x="4" y="6"/>
                  </a:cubicBezTo>
                  <a:cubicBezTo>
                    <a:pt x="4" y="4"/>
                    <a:pt x="2" y="0"/>
                    <a:pt x="0" y="0"/>
                  </a:cubicBezTo>
                </a:path>
              </a:pathLst>
            </a:custGeom>
            <a:noFill/>
            <a:ln w="17463">
              <a:solidFill>
                <a:srgbClr val="3F002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sp>
        <p:nvSpPr>
          <p:cNvPr id="162884" name="Rectangle 68"/>
          <p:cNvSpPr>
            <a:spLocks noChangeArrowheads="1"/>
          </p:cNvSpPr>
          <p:nvPr/>
        </p:nvSpPr>
        <p:spPr bwMode="auto">
          <a:xfrm>
            <a:off x="1949451" y="756444"/>
            <a:ext cx="8458200" cy="268287"/>
          </a:xfrm>
          <a:prstGeom prst="rect">
            <a:avLst/>
          </a:prstGeom>
          <a:solidFill>
            <a:srgbClr val="00FF00"/>
          </a:solidFill>
          <a:ln w="9525">
            <a:solidFill>
              <a:srgbClr val="000080"/>
            </a:solidFill>
            <a:miter lim="800000"/>
            <a:headEnd/>
            <a:tailEnd/>
          </a:ln>
        </p:spPr>
        <p:txBody>
          <a:bodyPr lIns="0" tIns="0" rIns="0" bIns="0">
            <a:spAutoFit/>
          </a:bodyPr>
          <a:lstStyle/>
          <a:p>
            <a:pPr defTabSz="914400" eaLnBrk="0" fontAlgn="base" hangingPunct="0">
              <a:spcBef>
                <a:spcPct val="0"/>
              </a:spcBef>
              <a:spcAft>
                <a:spcPct val="0"/>
              </a:spcAft>
            </a:pPr>
            <a:r>
              <a:rPr lang="en-US" altLang="es-AR" sz="1700" b="1" i="1" dirty="0" err="1">
                <a:solidFill>
                  <a:srgbClr val="000000"/>
                </a:solidFill>
                <a:latin typeface="Arial" panose="020B0604020202020204" pitchFamily="34" charset="0"/>
              </a:rPr>
              <a:t>Ej</a:t>
            </a:r>
            <a:r>
              <a:rPr lang="en-US" altLang="es-AR" sz="1700" b="1" i="1" dirty="0">
                <a:solidFill>
                  <a:srgbClr val="000000"/>
                </a:solidFill>
                <a:latin typeface="Arial" panose="020B0604020202020204" pitchFamily="34" charset="0"/>
              </a:rPr>
              <a:t>: PRECIO DE DEPARTAMENTOS PLAYA: BIEN DE LUJO; OFERTA INELÁSTICA</a:t>
            </a:r>
            <a:endParaRPr lang="en-US" altLang="es-AR" sz="2400" i="1" dirty="0">
              <a:solidFill>
                <a:prstClr val="black"/>
              </a:solidFill>
              <a:latin typeface="Tahoma" pitchFamily="34" charset="0"/>
            </a:endParaRPr>
          </a:p>
        </p:txBody>
      </p:sp>
    </p:spTree>
    <p:extLst>
      <p:ext uri="{BB962C8B-B14F-4D97-AF65-F5344CB8AC3E}">
        <p14:creationId xmlns:p14="http://schemas.microsoft.com/office/powerpoint/2010/main" xmlns="" val="1338467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62840"/>
                                        </p:tgtEl>
                                        <p:attrNameLst>
                                          <p:attrName>style.visibility</p:attrName>
                                        </p:attrNameLst>
                                      </p:cBhvr>
                                      <p:to>
                                        <p:strVal val="visible"/>
                                      </p:to>
                                    </p:set>
                                    <p:animEffect transition="in" filter="strips(upRight)">
                                      <p:cBhvr>
                                        <p:cTn id="7" dur="500"/>
                                        <p:tgtEl>
                                          <p:spTgt spid="162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62837"/>
                                        </p:tgtEl>
                                        <p:attrNameLst>
                                          <p:attrName>style.visibility</p:attrName>
                                        </p:attrNameLst>
                                      </p:cBhvr>
                                      <p:to>
                                        <p:strVal val="visible"/>
                                      </p:to>
                                    </p:set>
                                    <p:animEffect transition="in" filter="strips(downRight)">
                                      <p:cBhvr>
                                        <p:cTn id="12" dur="500"/>
                                        <p:tgtEl>
                                          <p:spTgt spid="1628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62870"/>
                                        </p:tgtEl>
                                        <p:attrNameLst>
                                          <p:attrName>style.visibility</p:attrName>
                                        </p:attrNameLst>
                                      </p:cBhvr>
                                      <p:to>
                                        <p:strVal val="visible"/>
                                      </p:to>
                                    </p:set>
                                    <p:animEffect transition="in" filter="wipe(right)">
                                      <p:cBhvr>
                                        <p:cTn id="17" dur="500"/>
                                        <p:tgtEl>
                                          <p:spTgt spid="162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6285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162847"/>
                                        </p:tgtEl>
                                        <p:attrNameLst>
                                          <p:attrName>style.visibility</p:attrName>
                                        </p:attrNameLst>
                                      </p:cBhvr>
                                      <p:to>
                                        <p:strVal val="visible"/>
                                      </p:to>
                                    </p:set>
                                    <p:animEffect transition="in" filter="wipe(right)">
                                      <p:cBhvr>
                                        <p:cTn id="26" dur="500"/>
                                        <p:tgtEl>
                                          <p:spTgt spid="1628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628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62865"/>
                                        </p:tgtEl>
                                        <p:attrNameLst>
                                          <p:attrName>style.visibility</p:attrName>
                                        </p:attrNameLst>
                                      </p:cBhvr>
                                      <p:to>
                                        <p:strVal val="visible"/>
                                      </p:to>
                                    </p:set>
                                    <p:animEffect transition="in" filter="wipe(left)">
                                      <p:cBhvr>
                                        <p:cTn id="35" dur="500"/>
                                        <p:tgtEl>
                                          <p:spTgt spid="16286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62874"/>
                                        </p:tgtEl>
                                        <p:attrNameLst>
                                          <p:attrName>style.visibility</p:attrName>
                                        </p:attrNameLst>
                                      </p:cBhvr>
                                      <p:to>
                                        <p:strVal val="visible"/>
                                      </p:to>
                                    </p:set>
                                    <p:animEffect transition="in" filter="wipe(left)">
                                      <p:cBhvr>
                                        <p:cTn id="40" dur="500"/>
                                        <p:tgtEl>
                                          <p:spTgt spid="16287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62858"/>
                                        </p:tgtEl>
                                        <p:attrNameLst>
                                          <p:attrName>style.visibility</p:attrName>
                                        </p:attrNameLst>
                                      </p:cBhvr>
                                      <p:to>
                                        <p:strVal val="visible"/>
                                      </p:to>
                                    </p:set>
                                    <p:animEffect transition="in" filter="wipe(left)">
                                      <p:cBhvr>
                                        <p:cTn id="45" dur="500"/>
                                        <p:tgtEl>
                                          <p:spTgt spid="162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81200" y="274638"/>
            <a:ext cx="8229600" cy="778098"/>
          </a:xfrm>
        </p:spPr>
        <p:txBody>
          <a:bodyPr/>
          <a:lstStyle/>
          <a:p>
            <a:pPr eaLnBrk="1" hangingPunct="1">
              <a:defRPr/>
            </a:pPr>
            <a:r>
              <a:rPr lang="es-ES" sz="3600" dirty="0"/>
              <a:t>Resumen</a:t>
            </a:r>
          </a:p>
        </p:txBody>
      </p:sp>
      <p:sp>
        <p:nvSpPr>
          <p:cNvPr id="77826" name="1 Marcador de contenido"/>
          <p:cNvSpPr>
            <a:spLocks noGrp="1"/>
          </p:cNvSpPr>
          <p:nvPr>
            <p:ph idx="1"/>
          </p:nvPr>
        </p:nvSpPr>
        <p:spPr>
          <a:xfrm>
            <a:off x="644236" y="1052513"/>
            <a:ext cx="11118273" cy="5182032"/>
          </a:xfrm>
        </p:spPr>
        <p:txBody>
          <a:bodyPr>
            <a:normAutofit/>
          </a:bodyPr>
          <a:lstStyle/>
          <a:p>
            <a:pPr algn="just" eaLnBrk="1" hangingPunct="1"/>
            <a:r>
              <a:rPr lang="es-ES_tradnl" sz="2600" dirty="0">
                <a:latin typeface="Arial" charset="0"/>
                <a:cs typeface="Arial" charset="0"/>
              </a:rPr>
              <a:t>Si la curva de </a:t>
            </a:r>
            <a:r>
              <a:rPr lang="es-ES_tradnl" sz="2600" b="1" dirty="0">
                <a:latin typeface="Arial" charset="0"/>
                <a:cs typeface="Arial" charset="0"/>
              </a:rPr>
              <a:t>la oferta es más elástica que </a:t>
            </a:r>
            <a:r>
              <a:rPr lang="es-ES_tradnl" sz="2600" dirty="0">
                <a:latin typeface="Arial" charset="0"/>
                <a:cs typeface="Arial" charset="0"/>
              </a:rPr>
              <a:t>la curva de </a:t>
            </a:r>
            <a:r>
              <a:rPr lang="es-ES_tradnl" sz="2600" b="1" dirty="0">
                <a:latin typeface="Arial" charset="0"/>
                <a:cs typeface="Arial" charset="0"/>
              </a:rPr>
              <a:t>la demanda</a:t>
            </a:r>
            <a:r>
              <a:rPr lang="es-ES_tradnl" sz="2600" dirty="0">
                <a:latin typeface="Arial" charset="0"/>
                <a:cs typeface="Arial" charset="0"/>
              </a:rPr>
              <a:t>, </a:t>
            </a:r>
            <a:r>
              <a:rPr lang="es-ES_tradnl" sz="2600" b="1" dirty="0">
                <a:latin typeface="Arial" charset="0"/>
                <a:cs typeface="Arial" charset="0"/>
              </a:rPr>
              <a:t>los consumidores </a:t>
            </a:r>
            <a:r>
              <a:rPr lang="es-ES_tradnl" sz="2600" dirty="0">
                <a:latin typeface="Arial" charset="0"/>
                <a:cs typeface="Arial" charset="0"/>
              </a:rPr>
              <a:t>contribuyen con </a:t>
            </a:r>
            <a:r>
              <a:rPr lang="es-ES_tradnl" sz="2600" b="1" dirty="0">
                <a:latin typeface="Arial" charset="0"/>
                <a:cs typeface="Arial" charset="0"/>
              </a:rPr>
              <a:t>más carga tributaria</a:t>
            </a:r>
            <a:r>
              <a:rPr lang="es-ES_tradnl" sz="2600" dirty="0">
                <a:latin typeface="Arial" charset="0"/>
                <a:cs typeface="Arial" charset="0"/>
              </a:rPr>
              <a:t>.</a:t>
            </a:r>
            <a:r>
              <a:rPr lang="es-ES" sz="2600" dirty="0">
                <a:latin typeface="Arial" charset="0"/>
                <a:cs typeface="Arial" charset="0"/>
              </a:rPr>
              <a:t> </a:t>
            </a:r>
            <a:endParaRPr lang="es-ES" sz="2600" dirty="0" smtClean="0">
              <a:latin typeface="Arial" charset="0"/>
              <a:cs typeface="Arial" charset="0"/>
            </a:endParaRPr>
          </a:p>
          <a:p>
            <a:pPr algn="just" eaLnBrk="1" hangingPunct="1"/>
            <a:endParaRPr lang="es-ES" sz="2600" dirty="0">
              <a:latin typeface="Arial" charset="0"/>
              <a:cs typeface="Arial" charset="0"/>
            </a:endParaRPr>
          </a:p>
          <a:p>
            <a:pPr algn="just" eaLnBrk="1" hangingPunct="1"/>
            <a:r>
              <a:rPr lang="es-ES_tradnl" sz="2600" dirty="0">
                <a:latin typeface="Arial" charset="0"/>
                <a:cs typeface="Arial" charset="0"/>
              </a:rPr>
              <a:t>Si la curva de la </a:t>
            </a:r>
            <a:r>
              <a:rPr lang="es-ES_tradnl" sz="2600" b="1" dirty="0">
                <a:latin typeface="Arial" charset="0"/>
                <a:cs typeface="Arial" charset="0"/>
              </a:rPr>
              <a:t>demanda es más elástica </a:t>
            </a:r>
            <a:r>
              <a:rPr lang="es-ES_tradnl" sz="2600" dirty="0">
                <a:latin typeface="Arial" charset="0"/>
                <a:cs typeface="Arial" charset="0"/>
              </a:rPr>
              <a:t>que la curva de la </a:t>
            </a:r>
            <a:r>
              <a:rPr lang="es-ES_tradnl" sz="2600" b="1" dirty="0">
                <a:latin typeface="Arial" charset="0"/>
                <a:cs typeface="Arial" charset="0"/>
              </a:rPr>
              <a:t>oferta</a:t>
            </a:r>
            <a:r>
              <a:rPr lang="es-ES_tradnl" sz="2600" dirty="0">
                <a:latin typeface="Arial" charset="0"/>
                <a:cs typeface="Arial" charset="0"/>
              </a:rPr>
              <a:t>, </a:t>
            </a:r>
            <a:r>
              <a:rPr lang="es-ES_tradnl" sz="2600" b="1" dirty="0">
                <a:latin typeface="Arial" charset="0"/>
                <a:cs typeface="Arial" charset="0"/>
              </a:rPr>
              <a:t>los proveedores </a:t>
            </a:r>
            <a:r>
              <a:rPr lang="es-ES_tradnl" sz="2600" dirty="0">
                <a:latin typeface="Arial" charset="0"/>
                <a:cs typeface="Arial" charset="0"/>
              </a:rPr>
              <a:t>contribuyen con </a:t>
            </a:r>
            <a:r>
              <a:rPr lang="es-ES_tradnl" sz="2600" b="1" dirty="0">
                <a:latin typeface="Arial" charset="0"/>
                <a:cs typeface="Arial" charset="0"/>
              </a:rPr>
              <a:t>más carga tributaria</a:t>
            </a:r>
            <a:r>
              <a:rPr lang="es-ES_tradnl" sz="2600" dirty="0">
                <a:latin typeface="Arial" charset="0"/>
                <a:cs typeface="Arial" charset="0"/>
              </a:rPr>
              <a:t>.</a:t>
            </a:r>
            <a:r>
              <a:rPr lang="es-ES" sz="2600" dirty="0">
                <a:latin typeface="Arial" charset="0"/>
                <a:cs typeface="Arial" charset="0"/>
              </a:rPr>
              <a:t> </a:t>
            </a:r>
            <a:endParaRPr lang="es-ES" sz="2600" dirty="0" smtClean="0">
              <a:latin typeface="Arial" charset="0"/>
              <a:cs typeface="Arial" charset="0"/>
            </a:endParaRPr>
          </a:p>
          <a:p>
            <a:pPr algn="just" eaLnBrk="1" hangingPunct="1"/>
            <a:endParaRPr lang="es-ES" sz="2600" dirty="0">
              <a:latin typeface="Arial" charset="0"/>
              <a:cs typeface="Arial" charset="0"/>
            </a:endParaRPr>
          </a:p>
          <a:p>
            <a:pPr algn="just" eaLnBrk="1" hangingPunct="1"/>
            <a:r>
              <a:rPr lang="es-ES_tradnl" sz="2600" dirty="0">
                <a:latin typeface="Arial" charset="0"/>
                <a:cs typeface="Arial" charset="0"/>
              </a:rPr>
              <a:t>Si la curva </a:t>
            </a:r>
            <a:r>
              <a:rPr lang="es-ES_tradnl" sz="2600" b="1" dirty="0">
                <a:latin typeface="Arial" charset="0"/>
                <a:cs typeface="Arial" charset="0"/>
              </a:rPr>
              <a:t>de la oferta (demanda) </a:t>
            </a:r>
            <a:r>
              <a:rPr lang="es-ES_tradnl" sz="2600" dirty="0">
                <a:latin typeface="Arial" charset="0"/>
                <a:cs typeface="Arial" charset="0"/>
              </a:rPr>
              <a:t>es </a:t>
            </a:r>
            <a:r>
              <a:rPr lang="es-ES_tradnl" sz="2600" b="1" dirty="0">
                <a:latin typeface="Arial" charset="0"/>
                <a:cs typeface="Arial" charset="0"/>
              </a:rPr>
              <a:t>perfectamente elástica</a:t>
            </a:r>
            <a:r>
              <a:rPr lang="es-ES_tradnl" sz="2600" dirty="0">
                <a:latin typeface="Arial" charset="0"/>
                <a:cs typeface="Arial" charset="0"/>
              </a:rPr>
              <a:t>, los </a:t>
            </a:r>
            <a:r>
              <a:rPr lang="es-ES_tradnl" sz="2600" b="1" dirty="0">
                <a:latin typeface="Arial" charset="0"/>
                <a:cs typeface="Arial" charset="0"/>
              </a:rPr>
              <a:t>consumidores (proveedores) </a:t>
            </a:r>
            <a:r>
              <a:rPr lang="es-ES_tradnl" sz="2600" dirty="0">
                <a:latin typeface="Arial" charset="0"/>
                <a:cs typeface="Arial" charset="0"/>
              </a:rPr>
              <a:t>contribuyen con </a:t>
            </a:r>
            <a:r>
              <a:rPr lang="es-ES_tradnl" sz="2600" b="1" dirty="0">
                <a:latin typeface="Arial" charset="0"/>
                <a:cs typeface="Arial" charset="0"/>
              </a:rPr>
              <a:t>TODA la carga tributaria</a:t>
            </a:r>
            <a:r>
              <a:rPr lang="es-ES_tradnl" sz="2600" dirty="0">
                <a:latin typeface="Arial" charset="0"/>
                <a:cs typeface="Arial" charset="0"/>
              </a:rPr>
              <a:t>.</a:t>
            </a:r>
            <a:r>
              <a:rPr lang="es-ES" sz="2600" dirty="0">
                <a:latin typeface="Arial" charset="0"/>
                <a:cs typeface="Arial" charset="0"/>
              </a:rPr>
              <a:t> </a:t>
            </a:r>
          </a:p>
          <a:p>
            <a:pPr algn="just" eaLnBrk="1" hangingPunct="1"/>
            <a:r>
              <a:rPr lang="es-ES_tradnl" sz="2600" dirty="0">
                <a:latin typeface="Arial" charset="0"/>
                <a:cs typeface="Arial" charset="0"/>
              </a:rPr>
              <a:t>Si la curva de la oferta (demanda) es </a:t>
            </a:r>
            <a:r>
              <a:rPr lang="es-ES_tradnl" sz="2600" b="1" dirty="0">
                <a:latin typeface="Arial" charset="0"/>
                <a:cs typeface="Arial" charset="0"/>
              </a:rPr>
              <a:t>perfectamente inelástica</a:t>
            </a:r>
            <a:r>
              <a:rPr lang="es-ES_tradnl" sz="2600" dirty="0">
                <a:latin typeface="Arial" charset="0"/>
                <a:cs typeface="Arial" charset="0"/>
              </a:rPr>
              <a:t>, los </a:t>
            </a:r>
            <a:r>
              <a:rPr lang="es-ES_tradnl" sz="2600" b="1" dirty="0">
                <a:latin typeface="Arial" charset="0"/>
                <a:cs typeface="Arial" charset="0"/>
              </a:rPr>
              <a:t>proveedores (consumidores</a:t>
            </a:r>
            <a:r>
              <a:rPr lang="es-ES_tradnl" sz="2600" dirty="0">
                <a:latin typeface="Arial" charset="0"/>
                <a:cs typeface="Arial" charset="0"/>
              </a:rPr>
              <a:t>) contribuyen con </a:t>
            </a:r>
            <a:r>
              <a:rPr lang="es-ES_tradnl" sz="2600" b="1" dirty="0">
                <a:latin typeface="Arial" charset="0"/>
                <a:cs typeface="Arial" charset="0"/>
              </a:rPr>
              <a:t>TODA la carga tributaria</a:t>
            </a:r>
            <a:r>
              <a:rPr lang="es-ES_tradnl" sz="2600" dirty="0">
                <a:latin typeface="Arial" charset="0"/>
                <a:cs typeface="Arial" charset="0"/>
              </a:rPr>
              <a:t>.</a:t>
            </a:r>
            <a:r>
              <a:rPr lang="es-ES" sz="2600" dirty="0">
                <a:latin typeface="Arial" charset="0"/>
                <a:cs typeface="Arial" charset="0"/>
              </a:rPr>
              <a:t> </a:t>
            </a:r>
          </a:p>
          <a:p>
            <a:pPr eaLnBrk="1" hangingPunct="1"/>
            <a:endParaRPr lang="es-ES" dirty="0" smtClean="0"/>
          </a:p>
        </p:txBody>
      </p:sp>
    </p:spTree>
    <p:extLst>
      <p:ext uri="{BB962C8B-B14F-4D97-AF65-F5344CB8AC3E}">
        <p14:creationId xmlns:p14="http://schemas.microsoft.com/office/powerpoint/2010/main" xmlns="" val="36740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8" name="Rectangle 8"/>
          <p:cNvSpPr>
            <a:spLocks noGrp="1" noChangeArrowheads="1"/>
          </p:cNvSpPr>
          <p:nvPr>
            <p:ph type="title"/>
          </p:nvPr>
        </p:nvSpPr>
        <p:spPr>
          <a:xfrm>
            <a:off x="2135188" y="260350"/>
            <a:ext cx="7772400" cy="1143000"/>
          </a:xfrm>
          <a:solidFill>
            <a:srgbClr val="FFFF00"/>
          </a:solidFill>
          <a:ln w="28575" cap="flat">
            <a:solidFill>
              <a:schemeClr val="tx1"/>
            </a:solidFill>
            <a:miter lim="800000"/>
            <a:headEnd/>
            <a:tailEnd/>
          </a:ln>
        </p:spPr>
        <p:txBody>
          <a:bodyPr vert="horz" lIns="90000" tIns="46800" rIns="90000" bIns="46800" rtlCol="0" anchor="ctr">
            <a:normAutofit/>
          </a:bodyPr>
          <a:lstStyle/>
          <a:p>
            <a:r>
              <a:rPr lang="en-US" altLang="es-AR" sz="3200">
                <a:solidFill>
                  <a:srgbClr val="000099"/>
                </a:solidFill>
              </a:rPr>
              <a:t>La elasticidad y la incidencia de los impuestos.</a:t>
            </a:r>
          </a:p>
        </p:txBody>
      </p:sp>
      <p:sp>
        <p:nvSpPr>
          <p:cNvPr id="163842" name="Rectangle 2"/>
          <p:cNvSpPr>
            <a:spLocks noGrp="1" noChangeArrowheads="1"/>
          </p:cNvSpPr>
          <p:nvPr>
            <p:ph idx="1"/>
          </p:nvPr>
        </p:nvSpPr>
        <p:spPr>
          <a:xfrm>
            <a:off x="2711451" y="1916113"/>
            <a:ext cx="6429375" cy="482600"/>
          </a:xfrm>
        </p:spPr>
        <p:txBody>
          <a:bodyPr>
            <a:normAutofit/>
          </a:bodyPr>
          <a:lstStyle/>
          <a:p>
            <a:pPr>
              <a:buFontTx/>
              <a:buNone/>
            </a:pPr>
            <a:r>
              <a:rPr lang="en-US" altLang="es-AR" sz="2800" b="1"/>
              <a:t>Cómo se reparte la carga impositiva?</a:t>
            </a:r>
          </a:p>
        </p:txBody>
      </p:sp>
      <p:sp>
        <p:nvSpPr>
          <p:cNvPr id="163843" name="Rectangle 3"/>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3844" name="Rectangle 4"/>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3845" name="Rectangle 5"/>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aphicFrame>
        <p:nvGraphicFramePr>
          <p:cNvPr id="163846" name="Object 6"/>
          <p:cNvGraphicFramePr>
            <a:graphicFrameLocks/>
          </p:cNvGraphicFramePr>
          <p:nvPr/>
        </p:nvGraphicFramePr>
        <p:xfrm>
          <a:off x="7550150" y="2590800"/>
          <a:ext cx="3117850" cy="3886200"/>
        </p:xfrm>
        <a:graphic>
          <a:graphicData uri="http://schemas.openxmlformats.org/presentationml/2006/ole">
            <p:oleObj spid="_x0000_s7174" name="Clip" r:id="rId4" imgW="2889250" imgH="3348038" progId="">
              <p:embed/>
            </p:oleObj>
          </a:graphicData>
        </a:graphic>
      </p:graphicFrame>
      <p:sp>
        <p:nvSpPr>
          <p:cNvPr id="163847" name="AutoShape 7"/>
          <p:cNvSpPr>
            <a:spLocks noChangeArrowheads="1"/>
          </p:cNvSpPr>
          <p:nvPr/>
        </p:nvSpPr>
        <p:spPr bwMode="auto">
          <a:xfrm>
            <a:off x="1981200" y="1676400"/>
            <a:ext cx="7467600" cy="1143000"/>
          </a:xfrm>
          <a:prstGeom prst="wedgeEllipseCallout">
            <a:avLst>
              <a:gd name="adj1" fmla="val 39773"/>
              <a:gd name="adj2" fmla="val 61806"/>
            </a:avLst>
          </a:prstGeom>
          <a:noFill/>
          <a:ln w="50800">
            <a:solidFill>
              <a:srgbClr val="474A8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ES" altLang="es-AR" sz="3200" i="1">
              <a:solidFill>
                <a:prstClr val="black"/>
              </a:solidFill>
              <a:latin typeface="Tahoma" pitchFamily="34" charset="0"/>
            </a:endParaRPr>
          </a:p>
        </p:txBody>
      </p:sp>
      <p:sp>
        <p:nvSpPr>
          <p:cNvPr id="163849" name="Rectangle 9"/>
          <p:cNvSpPr>
            <a:spLocks noChangeArrowheads="1"/>
          </p:cNvSpPr>
          <p:nvPr/>
        </p:nvSpPr>
        <p:spPr bwMode="auto">
          <a:xfrm>
            <a:off x="1981200" y="3654426"/>
            <a:ext cx="5410200" cy="228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87350" indent="-387350" algn="l">
              <a:defRPr sz="2400">
                <a:solidFill>
                  <a:schemeClr val="tx1"/>
                </a:solidFill>
                <a:latin typeface="Times New Roman" panose="02020603050405020304" pitchFamily="18" charset="0"/>
              </a:defRPr>
            </a:lvl1pPr>
            <a:lvl2pPr marL="57785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20000"/>
              </a:spcBef>
              <a:spcAft>
                <a:spcPct val="0"/>
              </a:spcAft>
              <a:buFontTx/>
              <a:buChar char="•"/>
            </a:pPr>
            <a:r>
              <a:rPr lang="en-US" altLang="es-AR" sz="3600" i="1" dirty="0">
                <a:solidFill>
                  <a:prstClr val="black"/>
                </a:solidFill>
              </a:rPr>
              <a:t>La </a:t>
            </a:r>
            <a:r>
              <a:rPr lang="en-US" altLang="es-AR" sz="3600" b="1" i="1" dirty="0" err="1">
                <a:solidFill>
                  <a:prstClr val="black"/>
                </a:solidFill>
              </a:rPr>
              <a:t>carga</a:t>
            </a:r>
            <a:r>
              <a:rPr lang="en-US" altLang="es-AR" sz="3600" b="1" i="1" dirty="0">
                <a:solidFill>
                  <a:prstClr val="black"/>
                </a:solidFill>
              </a:rPr>
              <a:t> </a:t>
            </a:r>
            <a:r>
              <a:rPr lang="en-US" altLang="es-AR" sz="3600" b="1" i="1" dirty="0" err="1">
                <a:solidFill>
                  <a:prstClr val="black"/>
                </a:solidFill>
              </a:rPr>
              <a:t>impositiva</a:t>
            </a:r>
            <a:r>
              <a:rPr lang="en-US" altLang="es-AR" sz="3600" b="1" i="1" dirty="0">
                <a:solidFill>
                  <a:prstClr val="black"/>
                </a:solidFill>
              </a:rPr>
              <a:t> </a:t>
            </a:r>
            <a:r>
              <a:rPr lang="en-US" altLang="es-AR" sz="3600" i="1" dirty="0" err="1">
                <a:solidFill>
                  <a:prstClr val="black"/>
                </a:solidFill>
              </a:rPr>
              <a:t>recae</a:t>
            </a:r>
            <a:r>
              <a:rPr lang="en-US" altLang="es-AR" sz="3600" i="1" dirty="0">
                <a:solidFill>
                  <a:prstClr val="black"/>
                </a:solidFill>
              </a:rPr>
              <a:t> </a:t>
            </a:r>
            <a:r>
              <a:rPr lang="en-US" altLang="es-AR" sz="3600" i="1" dirty="0" err="1">
                <a:solidFill>
                  <a:prstClr val="black"/>
                </a:solidFill>
              </a:rPr>
              <a:t>más</a:t>
            </a:r>
            <a:r>
              <a:rPr lang="en-US" altLang="es-AR" sz="3600" i="1" dirty="0">
                <a:solidFill>
                  <a:prstClr val="black"/>
                </a:solidFill>
              </a:rPr>
              <a:t> </a:t>
            </a:r>
            <a:r>
              <a:rPr lang="en-US" altLang="es-AR" sz="3600" i="1" dirty="0" err="1">
                <a:solidFill>
                  <a:prstClr val="black"/>
                </a:solidFill>
              </a:rPr>
              <a:t>fuertemente</a:t>
            </a:r>
            <a:r>
              <a:rPr lang="en-US" altLang="es-AR" sz="3600" i="1" dirty="0">
                <a:solidFill>
                  <a:prstClr val="black"/>
                </a:solidFill>
              </a:rPr>
              <a:t> </a:t>
            </a:r>
            <a:r>
              <a:rPr lang="en-US" altLang="es-AR" sz="3600" b="1" i="1" dirty="0" err="1">
                <a:solidFill>
                  <a:prstClr val="black"/>
                </a:solidFill>
              </a:rPr>
              <a:t>sobre</a:t>
            </a:r>
            <a:r>
              <a:rPr lang="en-US" altLang="es-AR" sz="3600" i="1" dirty="0">
                <a:solidFill>
                  <a:prstClr val="black"/>
                </a:solidFill>
              </a:rPr>
              <a:t> la parte del </a:t>
            </a:r>
            <a:r>
              <a:rPr lang="en-US" altLang="es-AR" sz="3600" i="1" dirty="0" err="1">
                <a:solidFill>
                  <a:prstClr val="black"/>
                </a:solidFill>
              </a:rPr>
              <a:t>mercado</a:t>
            </a:r>
            <a:r>
              <a:rPr lang="en-US" altLang="es-AR" sz="3600" i="1" dirty="0">
                <a:solidFill>
                  <a:prstClr val="black"/>
                </a:solidFill>
              </a:rPr>
              <a:t> </a:t>
            </a:r>
            <a:r>
              <a:rPr lang="en-US" altLang="es-AR" sz="3600" i="1" dirty="0" err="1">
                <a:solidFill>
                  <a:prstClr val="black"/>
                </a:solidFill>
              </a:rPr>
              <a:t>que</a:t>
            </a:r>
            <a:r>
              <a:rPr lang="en-US" altLang="es-AR" sz="3600" i="1" dirty="0">
                <a:solidFill>
                  <a:prstClr val="black"/>
                </a:solidFill>
              </a:rPr>
              <a:t> </a:t>
            </a:r>
            <a:r>
              <a:rPr lang="en-US" altLang="es-AR" sz="3600" i="1" dirty="0" err="1">
                <a:solidFill>
                  <a:prstClr val="black"/>
                </a:solidFill>
              </a:rPr>
              <a:t>es</a:t>
            </a:r>
            <a:r>
              <a:rPr lang="en-US" altLang="es-AR" sz="3600" i="1" dirty="0">
                <a:solidFill>
                  <a:prstClr val="black"/>
                </a:solidFill>
              </a:rPr>
              <a:t> </a:t>
            </a:r>
            <a:r>
              <a:rPr lang="en-US" altLang="es-AR" sz="3600" b="1" i="1" dirty="0" err="1">
                <a:solidFill>
                  <a:prstClr val="black"/>
                </a:solidFill>
              </a:rPr>
              <a:t>menos</a:t>
            </a:r>
            <a:r>
              <a:rPr lang="en-US" altLang="es-AR" sz="3600" b="1" i="1" dirty="0">
                <a:solidFill>
                  <a:prstClr val="black"/>
                </a:solidFill>
              </a:rPr>
              <a:t> </a:t>
            </a:r>
            <a:r>
              <a:rPr lang="en-US" altLang="es-AR" sz="3600" b="1" i="1" dirty="0" err="1">
                <a:solidFill>
                  <a:prstClr val="black"/>
                </a:solidFill>
              </a:rPr>
              <a:t>elástica</a:t>
            </a:r>
            <a:r>
              <a:rPr lang="en-US" altLang="es-AR" sz="3600" i="1" dirty="0">
                <a:solidFill>
                  <a:prstClr val="black"/>
                </a:solidFill>
              </a:rPr>
              <a:t>.</a:t>
            </a:r>
          </a:p>
        </p:txBody>
      </p:sp>
    </p:spTree>
    <p:extLst>
      <p:ext uri="{BB962C8B-B14F-4D97-AF65-F5344CB8AC3E}">
        <p14:creationId xmlns:p14="http://schemas.microsoft.com/office/powerpoint/2010/main" xmlns="" val="247080986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9"/>
          <p:cNvSpPr>
            <a:spLocks noGrp="1" noChangeArrowheads="1"/>
          </p:cNvSpPr>
          <p:nvPr>
            <p:ph idx="1"/>
          </p:nvPr>
        </p:nvSpPr>
        <p:spPr>
          <a:xfrm>
            <a:off x="1919288" y="928689"/>
            <a:ext cx="8310562" cy="5462587"/>
          </a:xfrm>
        </p:spPr>
        <p:txBody>
          <a:bodyPr>
            <a:normAutofit lnSpcReduction="10000"/>
          </a:bodyPr>
          <a:lstStyle/>
          <a:p>
            <a:pPr algn="just" eaLnBrk="1" hangingPunct="1">
              <a:lnSpc>
                <a:spcPct val="90000"/>
              </a:lnSpc>
            </a:pPr>
            <a:r>
              <a:rPr lang="en-US" altLang="en-US" sz="2800" dirty="0">
                <a:latin typeface="Arial" charset="0"/>
                <a:cs typeface="Arial" charset="0"/>
              </a:rPr>
              <a:t>ELASTICIDAD: </a:t>
            </a:r>
            <a:r>
              <a:rPr lang="es-ES" altLang="en-US" sz="2800" dirty="0">
                <a:latin typeface="Arial" charset="0"/>
                <a:cs typeface="Arial" charset="0"/>
              </a:rPr>
              <a:t>Es el grado de sensibilidad de la cantidad demandada u ofrecida ante una variación en el precio u otra </a:t>
            </a:r>
            <a:r>
              <a:rPr lang="es-ES" altLang="en-US" sz="2800" dirty="0" err="1">
                <a:latin typeface="Arial" charset="0"/>
                <a:cs typeface="Arial" charset="0"/>
              </a:rPr>
              <a:t>vble</a:t>
            </a:r>
            <a:r>
              <a:rPr lang="es-ES" altLang="en-US" sz="2800" dirty="0">
                <a:latin typeface="Arial" charset="0"/>
                <a:cs typeface="Arial" charset="0"/>
              </a:rPr>
              <a:t> del bien </a:t>
            </a:r>
          </a:p>
          <a:p>
            <a:pPr algn="ctr" eaLnBrk="1" hangingPunct="1">
              <a:lnSpc>
                <a:spcPct val="90000"/>
              </a:lnSpc>
              <a:buFont typeface="Wingdings 3" pitchFamily="18" charset="2"/>
              <a:buNone/>
            </a:pPr>
            <a:endParaRPr lang="es-ES_tradnl" sz="2800" b="1" dirty="0" smtClean="0">
              <a:solidFill>
                <a:schemeClr val="tx2"/>
              </a:solidFill>
              <a:latin typeface="Arial" charset="0"/>
              <a:cs typeface="Arial" charset="0"/>
            </a:endParaRPr>
          </a:p>
          <a:p>
            <a:pPr algn="ctr" eaLnBrk="1" hangingPunct="1">
              <a:lnSpc>
                <a:spcPct val="90000"/>
              </a:lnSpc>
              <a:buFont typeface="Wingdings 3" pitchFamily="18" charset="2"/>
              <a:buNone/>
            </a:pPr>
            <a:r>
              <a:rPr lang="es-ES_tradnl" sz="2800" b="1" dirty="0" smtClean="0">
                <a:solidFill>
                  <a:schemeClr val="tx2"/>
                </a:solidFill>
                <a:latin typeface="Arial" charset="0"/>
                <a:cs typeface="Arial" charset="0"/>
              </a:rPr>
              <a:t>Elasticidad </a:t>
            </a:r>
            <a:r>
              <a:rPr lang="es-ES_tradnl" sz="2800" b="1" dirty="0">
                <a:solidFill>
                  <a:schemeClr val="tx2"/>
                </a:solidFill>
                <a:latin typeface="Arial" charset="0"/>
                <a:cs typeface="Arial" charset="0"/>
              </a:rPr>
              <a:t>– precio de la demanda</a:t>
            </a:r>
            <a:endParaRPr lang="es-ES_tradnl" sz="2800" dirty="0">
              <a:solidFill>
                <a:schemeClr val="tx2"/>
              </a:solidFill>
              <a:latin typeface="Arial" charset="0"/>
              <a:cs typeface="Arial" charset="0"/>
            </a:endParaRPr>
          </a:p>
          <a:p>
            <a:pPr algn="just" eaLnBrk="1" hangingPunct="1">
              <a:buFontTx/>
              <a:buNone/>
            </a:pPr>
            <a:r>
              <a:rPr lang="es-MX" sz="2800" dirty="0">
                <a:latin typeface="Arial" charset="0"/>
                <a:cs typeface="Arial" charset="0"/>
              </a:rPr>
              <a:t>Definición: </a:t>
            </a:r>
            <a:r>
              <a:rPr lang="es-ES" sz="2800" dirty="0">
                <a:latin typeface="Arial" charset="0"/>
                <a:cs typeface="Arial" charset="0"/>
              </a:rPr>
              <a:t>medida del grado en que la cantidad demandada de un bien responde a una variación porcentual de su precio</a:t>
            </a:r>
            <a:endParaRPr lang="es-MX" sz="2800" dirty="0">
              <a:latin typeface="Arial" charset="0"/>
              <a:cs typeface="Arial" charset="0"/>
            </a:endParaRPr>
          </a:p>
          <a:p>
            <a:pPr eaLnBrk="1" hangingPunct="1">
              <a:buFont typeface="Wingdings 3" pitchFamily="18" charset="2"/>
              <a:buNone/>
            </a:pPr>
            <a:r>
              <a:rPr lang="es-ES_tradnl" sz="2800" dirty="0">
                <a:latin typeface="Arial" charset="0"/>
                <a:cs typeface="Arial" charset="0"/>
              </a:rPr>
              <a:t>Se puede calcular el coeficiente de elasticidad precio de la demanda, el cual muestra la variación relativa o porcentual que se daría en la cantidad demandada ante una variación de un 1% en el precio.</a:t>
            </a:r>
            <a:endParaRPr lang="es-ES" sz="2800" dirty="0">
              <a:latin typeface="Arial" charset="0"/>
              <a:cs typeface="Arial" charset="0"/>
            </a:endParaRPr>
          </a:p>
          <a:p>
            <a:pPr eaLnBrk="1" hangingPunct="1">
              <a:buFontTx/>
              <a:buNone/>
            </a:pPr>
            <a:endParaRPr lang="es-MX" sz="2800" dirty="0">
              <a:latin typeface="Arial" charset="0"/>
              <a:cs typeface="Arial" charset="0"/>
            </a:endParaRPr>
          </a:p>
        </p:txBody>
      </p:sp>
      <p:sp>
        <p:nvSpPr>
          <p:cNvPr id="57347"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57348"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57349" name="Rectangle 11"/>
          <p:cNvSpPr>
            <a:spLocks noChangeArrowheads="1"/>
          </p:cNvSpPr>
          <p:nvPr/>
        </p:nvSpPr>
        <p:spPr bwMode="auto">
          <a:xfrm>
            <a:off x="3143250" y="260351"/>
            <a:ext cx="4452938" cy="523875"/>
          </a:xfrm>
          <a:prstGeom prst="rect">
            <a:avLst/>
          </a:prstGeom>
          <a:noFill/>
          <a:ln w="12700">
            <a:noFill/>
            <a:miter lim="800000"/>
            <a:headEnd type="none" w="sm" len="sm"/>
            <a:tailEnd type="none" w="sm" len="sm"/>
          </a:ln>
        </p:spPr>
        <p:txBody>
          <a:bodyPr>
            <a:spAutoFit/>
          </a:bodyPr>
          <a:lstStyle/>
          <a:p>
            <a:pPr defTabSz="914400" eaLnBrk="0" fontAlgn="base" hangingPunct="0">
              <a:spcBef>
                <a:spcPct val="0"/>
              </a:spcBef>
              <a:spcAft>
                <a:spcPct val="0"/>
              </a:spcAft>
            </a:pPr>
            <a:r>
              <a:rPr lang="es-ES_tradnl" sz="2800">
                <a:solidFill>
                  <a:prstClr val="black"/>
                </a:solidFill>
                <a:latin typeface="Book Antiqua" pitchFamily="18" charset="0"/>
              </a:rPr>
              <a:t>Definición</a:t>
            </a:r>
            <a:endParaRPr lang="es-ES" sz="2800">
              <a:solidFill>
                <a:prstClr val="black"/>
              </a:solidFill>
              <a:latin typeface="Book Antiqua" pitchFamily="18" charset="0"/>
            </a:endParaRPr>
          </a:p>
        </p:txBody>
      </p:sp>
      <p:sp>
        <p:nvSpPr>
          <p:cNvPr id="57350" name="Line 12"/>
          <p:cNvSpPr>
            <a:spLocks noChangeShapeType="1"/>
          </p:cNvSpPr>
          <p:nvPr/>
        </p:nvSpPr>
        <p:spPr bwMode="auto">
          <a:xfrm>
            <a:off x="1524000" y="7143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xmlns="" val="2861870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xfrm>
            <a:off x="2959100" y="274638"/>
            <a:ext cx="7499350" cy="796908"/>
          </a:xfrm>
        </p:spPr>
        <p:txBody>
          <a:bodyPr>
            <a:normAutofit/>
          </a:bodyPr>
          <a:lstStyle/>
          <a:p>
            <a:pPr>
              <a:defRPr/>
            </a:pPr>
            <a:r>
              <a:rPr lang="es-ES_tradnl" altLang="en-US" sz="2400" dirty="0"/>
              <a:t>3.1 L</a:t>
            </a:r>
            <a:r>
              <a:rPr lang="en-US" altLang="en-US" sz="2400" dirty="0"/>
              <a:t>a </a:t>
            </a:r>
            <a:r>
              <a:rPr lang="en-US" altLang="en-US" sz="2400" dirty="0" err="1"/>
              <a:t>elasticidad</a:t>
            </a:r>
            <a:r>
              <a:rPr lang="en-US" altLang="en-US" sz="2400" dirty="0"/>
              <a:t> de la </a:t>
            </a:r>
            <a:r>
              <a:rPr lang="en-US" altLang="en-US" sz="2400" dirty="0" err="1"/>
              <a:t>demanda</a:t>
            </a:r>
            <a:r>
              <a:rPr lang="en-US" altLang="en-US" sz="2400" dirty="0"/>
              <a:t> con </a:t>
            </a:r>
            <a:r>
              <a:rPr lang="en-US" altLang="en-US" sz="2400" dirty="0" err="1"/>
              <a:t>respecto</a:t>
            </a:r>
            <a:r>
              <a:rPr lang="en-US" altLang="en-US" sz="2400" dirty="0"/>
              <a:t> al </a:t>
            </a:r>
            <a:r>
              <a:rPr lang="en-US" altLang="en-US" sz="2400" dirty="0" err="1"/>
              <a:t>precio</a:t>
            </a:r>
            <a:endParaRPr lang="en-US" altLang="en-US" sz="2400" dirty="0">
              <a:latin typeface="Book Antiqua" pitchFamily="18" charset="0"/>
            </a:endParaRPr>
          </a:p>
        </p:txBody>
      </p:sp>
      <p:graphicFrame>
        <p:nvGraphicFramePr>
          <p:cNvPr id="59394" name="Object 2"/>
          <p:cNvGraphicFramePr>
            <a:graphicFrameLocks noGrp="1" noChangeAspect="1"/>
          </p:cNvGraphicFramePr>
          <p:nvPr>
            <p:ph idx="1"/>
          </p:nvPr>
        </p:nvGraphicFramePr>
        <p:xfrm>
          <a:off x="5324475" y="1214438"/>
          <a:ext cx="2365375" cy="1214437"/>
        </p:xfrm>
        <a:graphic>
          <a:graphicData uri="http://schemas.openxmlformats.org/presentationml/2006/ole">
            <p:oleObj spid="_x0000_s2060" name="Ecuación" r:id="rId4" imgW="939392" imgH="482391" progId="Equation.3">
              <p:embed/>
            </p:oleObj>
          </a:graphicData>
        </a:graphic>
      </p:graphicFrame>
      <p:sp>
        <p:nvSpPr>
          <p:cNvPr id="59396" name="5 Rectángulo"/>
          <p:cNvSpPr>
            <a:spLocks noChangeArrowheads="1"/>
          </p:cNvSpPr>
          <p:nvPr/>
        </p:nvSpPr>
        <p:spPr bwMode="auto">
          <a:xfrm>
            <a:off x="1566333" y="2428876"/>
            <a:ext cx="8958793" cy="1816100"/>
          </a:xfrm>
          <a:prstGeom prst="rect">
            <a:avLst/>
          </a:prstGeom>
          <a:noFill/>
          <a:ln w="9525">
            <a:noFill/>
            <a:miter lim="800000"/>
            <a:headEnd/>
            <a:tailEnd/>
          </a:ln>
        </p:spPr>
        <p:txBody>
          <a:bodyPr wrap="square">
            <a:spAutoFit/>
          </a:bodyPr>
          <a:lstStyle/>
          <a:p>
            <a:pPr defTabSz="914400" eaLnBrk="0" fontAlgn="base" hangingPunct="0">
              <a:spcBef>
                <a:spcPct val="0"/>
              </a:spcBef>
              <a:spcAft>
                <a:spcPct val="0"/>
              </a:spcAft>
            </a:pPr>
            <a:r>
              <a:rPr lang="es-ES" sz="2800" dirty="0">
                <a:solidFill>
                  <a:prstClr val="black"/>
                </a:solidFill>
                <a:latin typeface="Book Antiqua" pitchFamily="18" charset="0"/>
              </a:rPr>
              <a:t>Supongamos que aumenta un 5% el precio del helado, lo que hace descender la cantidad demandada en un 10 % ¿Cuál será entonces la elasticidad-precio de la demanda?</a:t>
            </a:r>
            <a:endParaRPr lang="es-ES" sz="2800" i="1" dirty="0">
              <a:solidFill>
                <a:prstClr val="black"/>
              </a:solidFill>
              <a:latin typeface="Book Antiqua" pitchFamily="18" charset="0"/>
            </a:endParaRPr>
          </a:p>
        </p:txBody>
      </p:sp>
      <p:graphicFrame>
        <p:nvGraphicFramePr>
          <p:cNvPr id="59397" name="Object 3"/>
          <p:cNvGraphicFramePr>
            <a:graphicFrameLocks noChangeAspect="1"/>
          </p:cNvGraphicFramePr>
          <p:nvPr/>
        </p:nvGraphicFramePr>
        <p:xfrm>
          <a:off x="3216276" y="4357689"/>
          <a:ext cx="6367463" cy="1711325"/>
        </p:xfrm>
        <a:graphic>
          <a:graphicData uri="http://schemas.openxmlformats.org/presentationml/2006/ole">
            <p:oleObj spid="_x0000_s2061" name="Ecuación" r:id="rId5" imgW="1916868" imgH="482391" progId="Equation.3">
              <p:embed/>
            </p:oleObj>
          </a:graphicData>
        </a:graphic>
      </p:graphicFrame>
    </p:spTree>
    <p:extLst>
      <p:ext uri="{BB962C8B-B14F-4D97-AF65-F5344CB8AC3E}">
        <p14:creationId xmlns:p14="http://schemas.microsoft.com/office/powerpoint/2010/main" xmlns="" val="12829877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1 Imagen" descr="http://www.auladeeconomia.com/coefelasticidad.gif"/>
          <p:cNvPicPr>
            <a:picLocks noChangeAspect="1" noChangeArrowheads="1"/>
          </p:cNvPicPr>
          <p:nvPr/>
        </p:nvPicPr>
        <p:blipFill rotWithShape="1">
          <a:blip r:embed="rId2" cstate="print"/>
          <a:srcRect r="21023" b="51878"/>
          <a:stretch/>
        </p:blipFill>
        <p:spPr bwMode="auto">
          <a:xfrm>
            <a:off x="2638954" y="434448"/>
            <a:ext cx="5971645" cy="2495019"/>
          </a:xfrm>
          <a:prstGeom prst="rect">
            <a:avLst/>
          </a:prstGeom>
          <a:noFill/>
          <a:ln w="9525">
            <a:noFill/>
            <a:miter lim="800000"/>
            <a:headEnd/>
            <a:tailEnd/>
          </a:ln>
        </p:spPr>
      </p:pic>
      <p:pic>
        <p:nvPicPr>
          <p:cNvPr id="4" name="Imagen 3"/>
          <p:cNvPicPr>
            <a:picLocks noChangeAspect="1"/>
          </p:cNvPicPr>
          <p:nvPr/>
        </p:nvPicPr>
        <p:blipFill rotWithShape="1">
          <a:blip r:embed="rId3"/>
          <a:srcRect l="32917" t="17778" r="33750" b="51852"/>
          <a:stretch/>
        </p:blipFill>
        <p:spPr>
          <a:xfrm>
            <a:off x="2535475" y="3386666"/>
            <a:ext cx="6178601" cy="3166533"/>
          </a:xfrm>
          <a:prstGeom prst="rect">
            <a:avLst/>
          </a:prstGeom>
        </p:spPr>
      </p:pic>
    </p:spTree>
    <p:extLst>
      <p:ext uri="{BB962C8B-B14F-4D97-AF65-F5344CB8AC3E}">
        <p14:creationId xmlns:p14="http://schemas.microsoft.com/office/powerpoint/2010/main" xmlns="" val="43497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2667000" y="357166"/>
            <a:ext cx="8001000" cy="500066"/>
          </a:xfrm>
        </p:spPr>
        <p:txBody>
          <a:bodyPr>
            <a:noAutofit/>
          </a:bodyPr>
          <a:lstStyle/>
          <a:p>
            <a:pPr>
              <a:defRPr/>
            </a:pPr>
            <a:r>
              <a:rPr lang="es-ES_tradnl" sz="2800" u="sng" dirty="0"/>
              <a:t>La elasticidad precio de la demanda</a:t>
            </a:r>
            <a:endParaRPr lang="en-US" altLang="en-US" sz="2800" u="sng" dirty="0">
              <a:latin typeface="Book Antiqua" pitchFamily="18" charset="0"/>
            </a:endParaRPr>
          </a:p>
        </p:txBody>
      </p:sp>
      <p:sp>
        <p:nvSpPr>
          <p:cNvPr id="61442" name="Rectangle 5"/>
          <p:cNvSpPr>
            <a:spLocks noGrp="1" noChangeArrowheads="1"/>
          </p:cNvSpPr>
          <p:nvPr>
            <p:ph idx="1"/>
          </p:nvPr>
        </p:nvSpPr>
        <p:spPr>
          <a:xfrm>
            <a:off x="2667001" y="1663700"/>
            <a:ext cx="7707313" cy="5194300"/>
          </a:xfrm>
        </p:spPr>
        <p:txBody>
          <a:bodyPr/>
          <a:lstStyle/>
          <a:p>
            <a:pPr indent="-282575">
              <a:buFont typeface="Wingdings 2" pitchFamily="18" charset="2"/>
              <a:buChar char=""/>
            </a:pPr>
            <a:r>
              <a:rPr lang="es-ES_tradnl" sz="2800">
                <a:latin typeface="Book Antiqua" pitchFamily="18" charset="0"/>
              </a:rPr>
              <a:t>Cuanto mayor sea el valor de la elasticidad, mayor es el grado de respuesta de la cantidad demandada ante la variación del precio</a:t>
            </a:r>
          </a:p>
          <a:p>
            <a:pPr indent="-282575">
              <a:buNone/>
            </a:pPr>
            <a:endParaRPr lang="es-ES_tradnl" sz="2800">
              <a:latin typeface="Book Antiqua" pitchFamily="18" charset="0"/>
            </a:endParaRPr>
          </a:p>
          <a:p>
            <a:pPr indent="-282575">
              <a:buFont typeface="Wingdings 2" pitchFamily="18" charset="2"/>
              <a:buChar char=""/>
            </a:pPr>
            <a:r>
              <a:rPr lang="es-ES_tradnl" sz="2800">
                <a:latin typeface="Book Antiqua" pitchFamily="18" charset="0"/>
              </a:rPr>
              <a:t>El valor de la elasticidad permite clasificar los bienes según su sensibilidad ante variaciones de su precio. Se distinguen tres tipos de demanda atendiendo a este valor:</a:t>
            </a:r>
            <a:endParaRPr lang="es-ES" sz="2800">
              <a:latin typeface="Book Antiqua" pitchFamily="18" charset="0"/>
            </a:endParaRPr>
          </a:p>
          <a:p>
            <a:pPr indent="-282575">
              <a:buNone/>
            </a:pPr>
            <a:endParaRPr lang="en-US" altLang="en-US" sz="2800">
              <a:latin typeface="Book Antiqua" pitchFamily="18" charset="0"/>
            </a:endParaRPr>
          </a:p>
        </p:txBody>
      </p:sp>
      <p:sp>
        <p:nvSpPr>
          <p:cNvPr id="61444" name="Line 7"/>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xmlns="" val="37076901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66976" y="228600"/>
            <a:ext cx="6172224" cy="685800"/>
          </a:xfrm>
        </p:spPr>
        <p:txBody>
          <a:bodyPr/>
          <a:lstStyle/>
          <a:p>
            <a:pPr eaLnBrk="1" hangingPunct="1">
              <a:defRPr/>
            </a:pPr>
            <a:r>
              <a:rPr lang="es-ES_tradnl" sz="2400" u="sng" dirty="0">
                <a:latin typeface="Book Antiqua" pitchFamily="18" charset="0"/>
              </a:rPr>
              <a:t>La elasticidad precio de la demanda</a:t>
            </a:r>
            <a:endParaRPr lang="es-ES" sz="2400" u="sng" dirty="0">
              <a:latin typeface="Book Antiqua" pitchFamily="18" charset="0"/>
            </a:endParaRPr>
          </a:p>
        </p:txBody>
      </p:sp>
      <p:sp>
        <p:nvSpPr>
          <p:cNvPr id="60419" name="Line 4"/>
          <p:cNvSpPr>
            <a:spLocks noChangeShapeType="1"/>
          </p:cNvSpPr>
          <p:nvPr/>
        </p:nvSpPr>
        <p:spPr bwMode="auto">
          <a:xfrm>
            <a:off x="4419600" y="6629400"/>
            <a:ext cx="62484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0" name="Text Box 5"/>
          <p:cNvSpPr txBox="1">
            <a:spLocks noChangeArrowheads="1"/>
          </p:cNvSpPr>
          <p:nvPr/>
        </p:nvSpPr>
        <p:spPr bwMode="auto">
          <a:xfrm>
            <a:off x="2667000" y="857251"/>
            <a:ext cx="7786688" cy="892175"/>
          </a:xfrm>
          <a:prstGeom prst="rect">
            <a:avLst/>
          </a:prstGeom>
          <a:noFill/>
          <a:ln w="9525">
            <a:noFill/>
            <a:miter lim="800000"/>
            <a:headEnd/>
            <a:tailEnd/>
          </a:ln>
        </p:spPr>
        <p:txBody>
          <a:bodyPr>
            <a:spAutoFit/>
          </a:bodyPr>
          <a:lstStyle/>
          <a:p>
            <a:pPr algn="just" defTabSz="914400" eaLnBrk="0" fontAlgn="base" hangingPunct="0">
              <a:spcBef>
                <a:spcPct val="50000"/>
              </a:spcBef>
              <a:spcAft>
                <a:spcPct val="0"/>
              </a:spcAft>
            </a:pPr>
            <a:r>
              <a:rPr lang="es-ES_tradnl" sz="2600">
                <a:solidFill>
                  <a:prstClr val="black"/>
                </a:solidFill>
                <a:latin typeface="Book Antiqua" pitchFamily="18" charset="0"/>
              </a:rPr>
              <a:t>Representamos las curvas de demanda de dos bienes distintos</a:t>
            </a:r>
            <a:r>
              <a:rPr lang="es-ES_tradnl" sz="2400">
                <a:solidFill>
                  <a:prstClr val="black"/>
                </a:solidFill>
                <a:latin typeface="Book Antiqua" pitchFamily="18" charset="0"/>
              </a:rPr>
              <a:t>:</a:t>
            </a:r>
            <a:endParaRPr lang="es-ES" sz="2400">
              <a:solidFill>
                <a:prstClr val="black"/>
              </a:solidFill>
              <a:latin typeface="Book Antiqua" pitchFamily="18" charset="0"/>
            </a:endParaRPr>
          </a:p>
        </p:txBody>
      </p:sp>
      <p:sp>
        <p:nvSpPr>
          <p:cNvPr id="60421" name="Line 6"/>
          <p:cNvSpPr>
            <a:spLocks noChangeShapeType="1"/>
          </p:cNvSpPr>
          <p:nvPr/>
        </p:nvSpPr>
        <p:spPr bwMode="auto">
          <a:xfrm>
            <a:off x="3062288" y="2695575"/>
            <a:ext cx="0" cy="2667000"/>
          </a:xfrm>
          <a:prstGeom prst="line">
            <a:avLst/>
          </a:prstGeom>
          <a:noFill/>
          <a:ln w="25400">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2" name="Line 7"/>
          <p:cNvSpPr>
            <a:spLocks noChangeShapeType="1"/>
          </p:cNvSpPr>
          <p:nvPr/>
        </p:nvSpPr>
        <p:spPr bwMode="auto">
          <a:xfrm>
            <a:off x="3062288" y="5324475"/>
            <a:ext cx="2895600" cy="0"/>
          </a:xfrm>
          <a:prstGeom prst="line">
            <a:avLst/>
          </a:prstGeom>
          <a:noFill/>
          <a:ln w="25400">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3" name="Line 8"/>
          <p:cNvSpPr>
            <a:spLocks noChangeShapeType="1"/>
          </p:cNvSpPr>
          <p:nvPr/>
        </p:nvSpPr>
        <p:spPr bwMode="auto">
          <a:xfrm>
            <a:off x="3595688" y="2886075"/>
            <a:ext cx="1143000" cy="1981200"/>
          </a:xfrm>
          <a:prstGeom prst="line">
            <a:avLst/>
          </a:prstGeom>
          <a:noFill/>
          <a:ln w="38100">
            <a:solidFill>
              <a:srgbClr val="FF0000"/>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4" name="Text Box 9"/>
          <p:cNvSpPr txBox="1">
            <a:spLocks noChangeArrowheads="1"/>
          </p:cNvSpPr>
          <p:nvPr/>
        </p:nvSpPr>
        <p:spPr bwMode="auto">
          <a:xfrm>
            <a:off x="2528888" y="26574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Px</a:t>
            </a:r>
            <a:endParaRPr lang="es-ES" sz="1200" i="1">
              <a:solidFill>
                <a:prstClr val="black"/>
              </a:solidFill>
              <a:latin typeface="Tahoma" pitchFamily="34" charset="0"/>
            </a:endParaRPr>
          </a:p>
        </p:txBody>
      </p:sp>
      <p:sp>
        <p:nvSpPr>
          <p:cNvPr id="60425" name="Text Box 10"/>
          <p:cNvSpPr txBox="1">
            <a:spLocks noChangeArrowheads="1"/>
          </p:cNvSpPr>
          <p:nvPr/>
        </p:nvSpPr>
        <p:spPr bwMode="auto">
          <a:xfrm>
            <a:off x="5653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X</a:t>
            </a:r>
            <a:endParaRPr lang="es-ES" sz="1200" i="1">
              <a:solidFill>
                <a:prstClr val="black"/>
              </a:solidFill>
              <a:latin typeface="Tahoma" pitchFamily="34" charset="0"/>
            </a:endParaRPr>
          </a:p>
        </p:txBody>
      </p:sp>
      <p:sp>
        <p:nvSpPr>
          <p:cNvPr id="60426" name="Line 11"/>
          <p:cNvSpPr>
            <a:spLocks noChangeShapeType="1"/>
          </p:cNvSpPr>
          <p:nvPr/>
        </p:nvSpPr>
        <p:spPr bwMode="auto">
          <a:xfrm>
            <a:off x="6491288" y="2695575"/>
            <a:ext cx="0" cy="2667000"/>
          </a:xfrm>
          <a:prstGeom prst="line">
            <a:avLst/>
          </a:prstGeom>
          <a:noFill/>
          <a:ln w="25400">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7" name="Line 12"/>
          <p:cNvSpPr>
            <a:spLocks noChangeShapeType="1"/>
          </p:cNvSpPr>
          <p:nvPr/>
        </p:nvSpPr>
        <p:spPr bwMode="auto">
          <a:xfrm>
            <a:off x="6491288" y="5324475"/>
            <a:ext cx="2895600" cy="0"/>
          </a:xfrm>
          <a:prstGeom prst="line">
            <a:avLst/>
          </a:prstGeom>
          <a:noFill/>
          <a:ln w="25400">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8" name="Text Box 13"/>
          <p:cNvSpPr txBox="1">
            <a:spLocks noChangeArrowheads="1"/>
          </p:cNvSpPr>
          <p:nvPr/>
        </p:nvSpPr>
        <p:spPr bwMode="auto">
          <a:xfrm>
            <a:off x="9082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Y</a:t>
            </a:r>
            <a:endParaRPr lang="es-ES" sz="1200" i="1">
              <a:solidFill>
                <a:prstClr val="black"/>
              </a:solidFill>
              <a:latin typeface="Tahoma" pitchFamily="34" charset="0"/>
            </a:endParaRPr>
          </a:p>
        </p:txBody>
      </p:sp>
      <p:sp>
        <p:nvSpPr>
          <p:cNvPr id="60429" name="Line 14"/>
          <p:cNvSpPr>
            <a:spLocks noChangeShapeType="1"/>
          </p:cNvSpPr>
          <p:nvPr/>
        </p:nvSpPr>
        <p:spPr bwMode="auto">
          <a:xfrm>
            <a:off x="6796088" y="3343275"/>
            <a:ext cx="2362200" cy="1066800"/>
          </a:xfrm>
          <a:prstGeom prst="line">
            <a:avLst/>
          </a:prstGeom>
          <a:noFill/>
          <a:ln w="38100">
            <a:solidFill>
              <a:srgbClr val="003399"/>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0" name="Line 15"/>
          <p:cNvSpPr>
            <a:spLocks noChangeShapeType="1"/>
          </p:cNvSpPr>
          <p:nvPr/>
        </p:nvSpPr>
        <p:spPr bwMode="auto">
          <a:xfrm>
            <a:off x="3062288" y="3571875"/>
            <a:ext cx="2971800" cy="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1" name="Line 16"/>
          <p:cNvSpPr>
            <a:spLocks noChangeShapeType="1"/>
          </p:cNvSpPr>
          <p:nvPr/>
        </p:nvSpPr>
        <p:spPr bwMode="auto">
          <a:xfrm>
            <a:off x="3062288" y="4181475"/>
            <a:ext cx="2971800" cy="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2" name="Line 17"/>
          <p:cNvSpPr>
            <a:spLocks noChangeShapeType="1"/>
          </p:cNvSpPr>
          <p:nvPr/>
        </p:nvSpPr>
        <p:spPr bwMode="auto">
          <a:xfrm>
            <a:off x="3976688" y="3571875"/>
            <a:ext cx="0" cy="175260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3" name="Line 18"/>
          <p:cNvSpPr>
            <a:spLocks noChangeShapeType="1"/>
          </p:cNvSpPr>
          <p:nvPr/>
        </p:nvSpPr>
        <p:spPr bwMode="auto">
          <a:xfrm>
            <a:off x="4357688" y="4181475"/>
            <a:ext cx="0" cy="114300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4" name="Line 19"/>
          <p:cNvSpPr>
            <a:spLocks noChangeShapeType="1"/>
          </p:cNvSpPr>
          <p:nvPr/>
        </p:nvSpPr>
        <p:spPr bwMode="auto">
          <a:xfrm>
            <a:off x="7329488" y="3571875"/>
            <a:ext cx="0" cy="175260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5" name="Line 20"/>
          <p:cNvSpPr>
            <a:spLocks noChangeShapeType="1"/>
          </p:cNvSpPr>
          <p:nvPr/>
        </p:nvSpPr>
        <p:spPr bwMode="auto">
          <a:xfrm>
            <a:off x="8624888" y="4181475"/>
            <a:ext cx="0" cy="114300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6" name="Text Box 21"/>
          <p:cNvSpPr txBox="1">
            <a:spLocks noChangeArrowheads="1"/>
          </p:cNvSpPr>
          <p:nvPr/>
        </p:nvSpPr>
        <p:spPr bwMode="auto">
          <a:xfrm>
            <a:off x="5957888" y="2733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Py</a:t>
            </a:r>
            <a:endParaRPr lang="es-ES" sz="1200" i="1">
              <a:solidFill>
                <a:prstClr val="black"/>
              </a:solidFill>
              <a:latin typeface="Tahoma" pitchFamily="34" charset="0"/>
            </a:endParaRPr>
          </a:p>
        </p:txBody>
      </p:sp>
      <p:sp>
        <p:nvSpPr>
          <p:cNvPr id="60437" name="Text Box 22"/>
          <p:cNvSpPr txBox="1">
            <a:spLocks noChangeArrowheads="1"/>
          </p:cNvSpPr>
          <p:nvPr/>
        </p:nvSpPr>
        <p:spPr bwMode="auto">
          <a:xfrm>
            <a:off x="2528888" y="34194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22</a:t>
            </a:r>
            <a:endParaRPr lang="es-ES" sz="1200" i="1">
              <a:solidFill>
                <a:prstClr val="black"/>
              </a:solidFill>
              <a:latin typeface="Tahoma" pitchFamily="34" charset="0"/>
            </a:endParaRPr>
          </a:p>
        </p:txBody>
      </p:sp>
      <p:sp>
        <p:nvSpPr>
          <p:cNvPr id="60438" name="Text Box 23"/>
          <p:cNvSpPr txBox="1">
            <a:spLocks noChangeArrowheads="1"/>
          </p:cNvSpPr>
          <p:nvPr/>
        </p:nvSpPr>
        <p:spPr bwMode="auto">
          <a:xfrm>
            <a:off x="2528888" y="4043364"/>
            <a:ext cx="457200" cy="274637"/>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20</a:t>
            </a:r>
            <a:endParaRPr lang="es-ES" sz="1200" i="1">
              <a:solidFill>
                <a:prstClr val="black"/>
              </a:solidFill>
              <a:latin typeface="Tahoma" pitchFamily="34" charset="0"/>
            </a:endParaRPr>
          </a:p>
        </p:txBody>
      </p:sp>
      <p:sp>
        <p:nvSpPr>
          <p:cNvPr id="60439" name="Text Box 24"/>
          <p:cNvSpPr txBox="1">
            <a:spLocks noChangeArrowheads="1"/>
          </p:cNvSpPr>
          <p:nvPr/>
        </p:nvSpPr>
        <p:spPr bwMode="auto">
          <a:xfrm>
            <a:off x="5957888" y="34194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22</a:t>
            </a:r>
            <a:endParaRPr lang="es-ES" sz="1200" i="1">
              <a:solidFill>
                <a:prstClr val="black"/>
              </a:solidFill>
              <a:latin typeface="Tahoma" pitchFamily="34" charset="0"/>
            </a:endParaRPr>
          </a:p>
        </p:txBody>
      </p:sp>
      <p:sp>
        <p:nvSpPr>
          <p:cNvPr id="60440" name="Text Box 25"/>
          <p:cNvSpPr txBox="1">
            <a:spLocks noChangeArrowheads="1"/>
          </p:cNvSpPr>
          <p:nvPr/>
        </p:nvSpPr>
        <p:spPr bwMode="auto">
          <a:xfrm>
            <a:off x="5957888" y="4043364"/>
            <a:ext cx="457200" cy="274637"/>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20</a:t>
            </a:r>
            <a:endParaRPr lang="es-ES" sz="1200" i="1">
              <a:solidFill>
                <a:prstClr val="black"/>
              </a:solidFill>
              <a:latin typeface="Tahoma" pitchFamily="34" charset="0"/>
            </a:endParaRPr>
          </a:p>
        </p:txBody>
      </p:sp>
      <p:sp>
        <p:nvSpPr>
          <p:cNvPr id="60441" name="Line 26"/>
          <p:cNvSpPr>
            <a:spLocks noChangeShapeType="1"/>
          </p:cNvSpPr>
          <p:nvPr/>
        </p:nvSpPr>
        <p:spPr bwMode="auto">
          <a:xfrm>
            <a:off x="6491288" y="3571875"/>
            <a:ext cx="838200" cy="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42" name="Line 27"/>
          <p:cNvSpPr>
            <a:spLocks noChangeShapeType="1"/>
          </p:cNvSpPr>
          <p:nvPr/>
        </p:nvSpPr>
        <p:spPr bwMode="auto">
          <a:xfrm>
            <a:off x="6491288" y="4181475"/>
            <a:ext cx="2133600" cy="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43" name="Text Box 28"/>
          <p:cNvSpPr txBox="1">
            <a:spLocks noChangeArrowheads="1"/>
          </p:cNvSpPr>
          <p:nvPr/>
        </p:nvSpPr>
        <p:spPr bwMode="auto">
          <a:xfrm>
            <a:off x="4738688" y="47148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Dx</a:t>
            </a:r>
            <a:endParaRPr lang="es-ES" sz="1200" i="1">
              <a:solidFill>
                <a:prstClr val="black"/>
              </a:solidFill>
              <a:latin typeface="Tahoma" pitchFamily="34" charset="0"/>
            </a:endParaRPr>
          </a:p>
        </p:txBody>
      </p:sp>
      <p:sp>
        <p:nvSpPr>
          <p:cNvPr id="60444" name="Text Box 29"/>
          <p:cNvSpPr txBox="1">
            <a:spLocks noChangeArrowheads="1"/>
          </p:cNvSpPr>
          <p:nvPr/>
        </p:nvSpPr>
        <p:spPr bwMode="auto">
          <a:xfrm>
            <a:off x="9234488" y="43338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Dy</a:t>
            </a:r>
            <a:endParaRPr lang="es-ES" sz="1200" i="1">
              <a:solidFill>
                <a:prstClr val="black"/>
              </a:solidFill>
              <a:latin typeface="Tahoma" pitchFamily="34" charset="0"/>
            </a:endParaRPr>
          </a:p>
        </p:txBody>
      </p:sp>
      <p:sp>
        <p:nvSpPr>
          <p:cNvPr id="60445" name="Text Box 31"/>
          <p:cNvSpPr txBox="1">
            <a:spLocks noChangeArrowheads="1"/>
          </p:cNvSpPr>
          <p:nvPr/>
        </p:nvSpPr>
        <p:spPr bwMode="auto">
          <a:xfrm>
            <a:off x="3748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480</a:t>
            </a:r>
            <a:endParaRPr lang="es-ES" sz="1200" i="1">
              <a:solidFill>
                <a:prstClr val="black"/>
              </a:solidFill>
              <a:latin typeface="Tahoma" pitchFamily="34" charset="0"/>
            </a:endParaRPr>
          </a:p>
        </p:txBody>
      </p:sp>
      <p:sp>
        <p:nvSpPr>
          <p:cNvPr id="60446" name="Text Box 32"/>
          <p:cNvSpPr txBox="1">
            <a:spLocks noChangeArrowheads="1"/>
          </p:cNvSpPr>
          <p:nvPr/>
        </p:nvSpPr>
        <p:spPr bwMode="auto">
          <a:xfrm>
            <a:off x="4129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500</a:t>
            </a:r>
            <a:endParaRPr lang="es-ES" sz="1200" i="1">
              <a:solidFill>
                <a:prstClr val="black"/>
              </a:solidFill>
              <a:latin typeface="Tahoma" pitchFamily="34" charset="0"/>
            </a:endParaRPr>
          </a:p>
        </p:txBody>
      </p:sp>
      <p:sp>
        <p:nvSpPr>
          <p:cNvPr id="60447" name="Text Box 33"/>
          <p:cNvSpPr txBox="1">
            <a:spLocks noChangeArrowheads="1"/>
          </p:cNvSpPr>
          <p:nvPr/>
        </p:nvSpPr>
        <p:spPr bwMode="auto">
          <a:xfrm>
            <a:off x="7177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400</a:t>
            </a:r>
            <a:endParaRPr lang="es-ES" sz="1200" i="1">
              <a:solidFill>
                <a:prstClr val="black"/>
              </a:solidFill>
              <a:latin typeface="Tahoma" pitchFamily="34" charset="0"/>
            </a:endParaRPr>
          </a:p>
        </p:txBody>
      </p:sp>
      <p:sp>
        <p:nvSpPr>
          <p:cNvPr id="60448" name="Text Box 34"/>
          <p:cNvSpPr txBox="1">
            <a:spLocks noChangeArrowheads="1"/>
          </p:cNvSpPr>
          <p:nvPr/>
        </p:nvSpPr>
        <p:spPr bwMode="auto">
          <a:xfrm>
            <a:off x="83962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500</a:t>
            </a:r>
            <a:endParaRPr lang="es-ES" sz="1200" i="1">
              <a:solidFill>
                <a:prstClr val="black"/>
              </a:solidFill>
              <a:latin typeface="Tahoma" pitchFamily="34" charset="0"/>
            </a:endParaRPr>
          </a:p>
        </p:txBody>
      </p:sp>
      <p:sp>
        <p:nvSpPr>
          <p:cNvPr id="60449" name="Text Box 35"/>
          <p:cNvSpPr txBox="1">
            <a:spLocks noChangeArrowheads="1"/>
          </p:cNvSpPr>
          <p:nvPr/>
        </p:nvSpPr>
        <p:spPr bwMode="auto">
          <a:xfrm>
            <a:off x="7710488" y="3190875"/>
            <a:ext cx="1752600" cy="400050"/>
          </a:xfrm>
          <a:prstGeom prst="rect">
            <a:avLst/>
          </a:prstGeom>
          <a:noFill/>
          <a:ln w="9525">
            <a:solidFill>
              <a:schemeClr val="tx1"/>
            </a:solidFill>
            <a:miter lim="800000"/>
            <a:headEnd/>
            <a:tailEnd/>
          </a:ln>
        </p:spPr>
        <p:txBody>
          <a:bodyPr>
            <a:spAutoFit/>
          </a:bodyPr>
          <a:lstStyle/>
          <a:p>
            <a:pPr algn="ctr" defTabSz="914400" eaLnBrk="0" fontAlgn="base" hangingPunct="0">
              <a:spcBef>
                <a:spcPct val="50000"/>
              </a:spcBef>
              <a:spcAft>
                <a:spcPct val="0"/>
              </a:spcAft>
            </a:pPr>
            <a:r>
              <a:rPr lang="es-ES_tradnl" sz="2000" b="1" i="1">
                <a:solidFill>
                  <a:prstClr val="black"/>
                </a:solidFill>
                <a:latin typeface="Book Antiqua" pitchFamily="18" charset="0"/>
              </a:rPr>
              <a:t>Más elástica</a:t>
            </a:r>
            <a:endParaRPr lang="es-ES" sz="2000" b="1" i="1">
              <a:solidFill>
                <a:prstClr val="black"/>
              </a:solidFill>
              <a:latin typeface="Book Antiqua" pitchFamily="18" charset="0"/>
            </a:endParaRPr>
          </a:p>
        </p:txBody>
      </p:sp>
      <p:sp>
        <p:nvSpPr>
          <p:cNvPr id="60450" name="Text Box 36"/>
          <p:cNvSpPr txBox="1">
            <a:spLocks noChangeArrowheads="1"/>
          </p:cNvSpPr>
          <p:nvPr/>
        </p:nvSpPr>
        <p:spPr bwMode="auto">
          <a:xfrm>
            <a:off x="3824288" y="2657475"/>
            <a:ext cx="2057400" cy="400050"/>
          </a:xfrm>
          <a:prstGeom prst="rect">
            <a:avLst/>
          </a:prstGeom>
          <a:noFill/>
          <a:ln w="9525">
            <a:solidFill>
              <a:schemeClr val="tx1"/>
            </a:solidFill>
            <a:miter lim="800000"/>
            <a:headEnd/>
            <a:tailEnd/>
          </a:ln>
        </p:spPr>
        <p:txBody>
          <a:bodyPr>
            <a:spAutoFit/>
          </a:bodyPr>
          <a:lstStyle/>
          <a:p>
            <a:pPr algn="ctr" defTabSz="914400" eaLnBrk="0" fontAlgn="base" hangingPunct="0">
              <a:spcBef>
                <a:spcPct val="50000"/>
              </a:spcBef>
              <a:spcAft>
                <a:spcPct val="0"/>
              </a:spcAft>
            </a:pPr>
            <a:r>
              <a:rPr lang="es-ES_tradnl" sz="2000" b="1" i="1">
                <a:solidFill>
                  <a:prstClr val="black"/>
                </a:solidFill>
                <a:latin typeface="Book Antiqua" pitchFamily="18" charset="0"/>
              </a:rPr>
              <a:t>Menos elástica</a:t>
            </a:r>
            <a:endParaRPr lang="es-ES" sz="2000" b="1" i="1">
              <a:solidFill>
                <a:prstClr val="black"/>
              </a:solidFill>
              <a:latin typeface="Book Antiqua" pitchFamily="18" charset="0"/>
            </a:endParaRPr>
          </a:p>
        </p:txBody>
      </p:sp>
    </p:spTree>
    <p:extLst>
      <p:ext uri="{BB962C8B-B14F-4D97-AF65-F5344CB8AC3E}">
        <p14:creationId xmlns:p14="http://schemas.microsoft.com/office/powerpoint/2010/main" xmlns="" val="103215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TotalTime>
  <Words>2920</Words>
  <Application>Microsoft Office PowerPoint</Application>
  <PresentationFormat>Personalizado</PresentationFormat>
  <Paragraphs>484</Paragraphs>
  <Slides>49</Slides>
  <Notes>28</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49</vt:i4>
      </vt:variant>
    </vt:vector>
  </HeadingPairs>
  <TitlesOfParts>
    <vt:vector size="53" baseType="lpstr">
      <vt:lpstr>Tema de Office</vt:lpstr>
      <vt:lpstr>Image</vt:lpstr>
      <vt:lpstr>Ecuación</vt:lpstr>
      <vt:lpstr>Clip</vt:lpstr>
      <vt:lpstr>Diapositiva 1</vt:lpstr>
      <vt:lpstr>Diapositiva 2</vt:lpstr>
      <vt:lpstr>Diapositiva 3</vt:lpstr>
      <vt:lpstr>3.1 La elasticidad de la demanda con respecto al precio</vt:lpstr>
      <vt:lpstr>Diapositiva 5</vt:lpstr>
      <vt:lpstr>3.1 La elasticidad de la demanda con respecto al precio</vt:lpstr>
      <vt:lpstr>Diapositiva 7</vt:lpstr>
      <vt:lpstr>La elasticidad precio de la demanda</vt:lpstr>
      <vt:lpstr>La elasticidad precio de la demanda</vt:lpstr>
      <vt:lpstr>La elasticidad precio de la demanda</vt:lpstr>
      <vt:lpstr>Demanda Elástica Elasticidad &gt; 1</vt:lpstr>
      <vt:lpstr>Demanda de Elasticidad Unitaria  Elasticidad = 1</vt:lpstr>
      <vt:lpstr>Demanda Inelástica Elasticidad &lt; 1</vt:lpstr>
      <vt:lpstr>                                  Casos extremos Demanda Perfectamente Inelástica Elasticidad = 0    </vt:lpstr>
      <vt:lpstr>                              Casos extremos Demanda Perfectamente Elástica Elasticidad =  Ejemplo : empresa de competencia perfecta</vt:lpstr>
      <vt:lpstr>Diapositiva 16</vt:lpstr>
      <vt:lpstr>La elasticidad precio de la demanda</vt:lpstr>
      <vt:lpstr>La elasticidad de la demanda</vt:lpstr>
      <vt:lpstr>La elasticidad precio de la demanda</vt:lpstr>
      <vt:lpstr>Elasticidad de demanda y sus efectos en los ingresos</vt:lpstr>
      <vt:lpstr>Elasticidad- precio y su realción con el Ingreso</vt:lpstr>
      <vt:lpstr>Diapositiva 22</vt:lpstr>
      <vt:lpstr>Diapositiva 23</vt:lpstr>
      <vt:lpstr>3.2 Otras elasticidades de la demanda </vt:lpstr>
      <vt:lpstr>3.2 Otras elasticidades de la demanda</vt:lpstr>
      <vt:lpstr>3.2 Otras elasticidades de la demanda </vt:lpstr>
      <vt:lpstr>3.2 Otras elasticidades de la demanda</vt:lpstr>
      <vt:lpstr>3.3 La elasticidad de la oferta</vt:lpstr>
      <vt:lpstr>3.3 La elasticidad de la oferta</vt:lpstr>
      <vt:lpstr>3.3 La elasticidad de la oferta</vt:lpstr>
      <vt:lpstr>Oferta Elástica Elasticidad &gt; 1</vt:lpstr>
      <vt:lpstr>Oferta Inelástica Elasticidad &lt; 1</vt:lpstr>
      <vt:lpstr>Oferta con Elasticidad Unitaria Elasticidad = 1</vt:lpstr>
      <vt:lpstr>Oferta Perfectamente Elástica Elasticidad = </vt:lpstr>
      <vt:lpstr>Oferta Perfectamente Inelástica  Elasticidad = 0</vt:lpstr>
      <vt:lpstr>Factores que determinan la elasticidad - precio de la oferta</vt:lpstr>
      <vt:lpstr>2. Marco temporal de la oferta</vt:lpstr>
      <vt:lpstr>Diapositiva 38</vt:lpstr>
      <vt:lpstr>La elasticidad y la incidencia de los impuestos.</vt:lpstr>
      <vt:lpstr>Diapositiva 40</vt:lpstr>
      <vt:lpstr>Diapositiva 41</vt:lpstr>
      <vt:lpstr>Figura 9. Cómo se reparte la carga impositiva</vt:lpstr>
      <vt:lpstr>Diapositiva 43</vt:lpstr>
      <vt:lpstr>Diapositiva 44</vt:lpstr>
      <vt:lpstr>Figura 9. Cómo se reparte la carga impositiva</vt:lpstr>
      <vt:lpstr>Figura 9. Cómo se reparte la carga impositiva</vt:lpstr>
      <vt:lpstr>Figura 9. Cómo se reparte la carga del impuesto?</vt:lpstr>
      <vt:lpstr>Resumen</vt:lpstr>
      <vt:lpstr>La elasticidad y la incidencia de los impuestos.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Secret</cp:lastModifiedBy>
  <cp:revision>12</cp:revision>
  <dcterms:created xsi:type="dcterms:W3CDTF">2018-03-20T15:03:13Z</dcterms:created>
  <dcterms:modified xsi:type="dcterms:W3CDTF">2025-04-08T12:47:54Z</dcterms:modified>
</cp:coreProperties>
</file>