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56" r:id="rId4"/>
  </p:sldMasterIdLst>
  <p:notesMasterIdLst>
    <p:notesMasterId r:id="rId30"/>
  </p:notesMasterIdLst>
  <p:handoutMasterIdLst>
    <p:handoutMasterId r:id="rId31"/>
  </p:handoutMasterIdLst>
  <p:sldIdLst>
    <p:sldId id="446" r:id="rId5"/>
    <p:sldId id="487" r:id="rId6"/>
    <p:sldId id="486" r:id="rId7"/>
    <p:sldId id="482" r:id="rId8"/>
    <p:sldId id="494" r:id="rId9"/>
    <p:sldId id="496" r:id="rId10"/>
    <p:sldId id="502" r:id="rId11"/>
    <p:sldId id="495" r:id="rId12"/>
    <p:sldId id="492" r:id="rId13"/>
    <p:sldId id="493" r:id="rId14"/>
    <p:sldId id="483" r:id="rId15"/>
    <p:sldId id="484" r:id="rId16"/>
    <p:sldId id="461" r:id="rId17"/>
    <p:sldId id="490" r:id="rId18"/>
    <p:sldId id="462" r:id="rId19"/>
    <p:sldId id="498" r:id="rId20"/>
    <p:sldId id="485" r:id="rId21"/>
    <p:sldId id="497" r:id="rId22"/>
    <p:sldId id="489" r:id="rId23"/>
    <p:sldId id="499" r:id="rId24"/>
    <p:sldId id="504" r:id="rId25"/>
    <p:sldId id="488" r:id="rId26"/>
    <p:sldId id="460" r:id="rId27"/>
    <p:sldId id="481" r:id="rId28"/>
    <p:sldId id="50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9A3"/>
    <a:srgbClr val="93C3B0"/>
    <a:srgbClr val="008A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p:normalViewPr>
    <p:restoredLeft sz="20010" autoAdjust="0"/>
    <p:restoredTop sz="86380" autoAdjust="0"/>
  </p:normalViewPr>
  <p:slideViewPr>
    <p:cSldViewPr>
      <p:cViewPr varScale="1">
        <p:scale>
          <a:sx n="74" d="100"/>
          <a:sy n="74" d="100"/>
        </p:scale>
        <p:origin x="1512" y="77"/>
      </p:cViewPr>
      <p:guideLst>
        <p:guide orient="horz" pos="2160"/>
        <p:guide pos="2880"/>
      </p:guideLst>
    </p:cSldViewPr>
  </p:slideViewPr>
  <p:outlineViewPr>
    <p:cViewPr>
      <p:scale>
        <a:sx n="1" d="1"/>
        <a:sy n="1" d="1"/>
      </p:scale>
      <p:origin x="0" y="0"/>
    </p:cViewPr>
  </p:outlineViewPr>
  <p:notesTextViewPr>
    <p:cViewPr>
      <p:scale>
        <a:sx n="100" d="100"/>
        <a:sy n="100" d="100"/>
      </p:scale>
      <p:origin x="0" y="0"/>
    </p:cViewPr>
  </p:notesTextViewPr>
  <p:sorterViewPr>
    <p:cViewPr>
      <p:scale>
        <a:sx n="120" d="100"/>
        <a:sy n="120" d="100"/>
      </p:scale>
      <p:origin x="0" y="786"/>
    </p:cViewPr>
  </p:sorterViewPr>
  <p:notesViewPr>
    <p:cSldViewPr>
      <p:cViewPr varScale="1">
        <p:scale>
          <a:sx n="55" d="100"/>
          <a:sy n="55" d="100"/>
        </p:scale>
        <p:origin x="-283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s-ES" dirty="0"/>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s-ES" smtClean="0"/>
              <a:pPr/>
              <a:t>16/10/2023</a:t>
            </a:fld>
            <a:endParaRPr lang="es-ES" dirty="0"/>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s-ES" dirty="0"/>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s-ES" smtClean="0"/>
              <a:pPr/>
              <a:t>‹Nº›</a:t>
            </a:fld>
            <a:endParaRPr lang="es-ES" dirty="0"/>
          </a:p>
        </p:txBody>
      </p:sp>
    </p:spTree>
    <p:extLst>
      <p:ext uri="{BB962C8B-B14F-4D97-AF65-F5344CB8AC3E}">
        <p14:creationId xmlns:p14="http://schemas.microsoft.com/office/powerpoint/2010/main" val="40944518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s-ES" dirty="0"/>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s-ES"/>
              <a:pPr/>
              <a:t>16/10/2023</a:t>
            </a:fld>
            <a:endParaRPr lang="es-ES" dirty="0"/>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s-ES" dirty="0"/>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s-ES" dirty="0"/>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a:pPr/>
              <a:t>‹Nº›</a:t>
            </a:fld>
            <a:endParaRPr lang="es-ES" dirty="0"/>
          </a:p>
        </p:txBody>
      </p:sp>
    </p:spTree>
    <p:extLst>
      <p:ext uri="{BB962C8B-B14F-4D97-AF65-F5344CB8AC3E}">
        <p14:creationId xmlns:p14="http://schemas.microsoft.com/office/powerpoint/2010/main" val="3836801818"/>
      </p:ext>
    </p:extLst>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11</a:t>
            </a:fld>
            <a:endParaRPr lang="es-ES" dirty="0"/>
          </a:p>
        </p:txBody>
      </p:sp>
    </p:spTree>
    <p:extLst>
      <p:ext uri="{BB962C8B-B14F-4D97-AF65-F5344CB8AC3E}">
        <p14:creationId xmlns:p14="http://schemas.microsoft.com/office/powerpoint/2010/main" val="922143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12</a:t>
            </a:fld>
            <a:endParaRPr lang="es-ES" dirty="0"/>
          </a:p>
        </p:txBody>
      </p:sp>
    </p:spTree>
    <p:extLst>
      <p:ext uri="{BB962C8B-B14F-4D97-AF65-F5344CB8AC3E}">
        <p14:creationId xmlns:p14="http://schemas.microsoft.com/office/powerpoint/2010/main" val="549033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10"/>
          </p:nvPr>
        </p:nvSpPr>
        <p:spPr/>
        <p:txBody>
          <a:bodyPr/>
          <a:lstStyle/>
          <a:p>
            <a:fld id="{CA077768-21C8-4125-A345-258E48D2EED0}" type="slidenum">
              <a:rPr lang="en-US" smtClean="0"/>
              <a:pPr/>
              <a:t>13</a:t>
            </a:fld>
            <a:endParaRPr lang="en-US" dirty="0"/>
          </a:p>
        </p:txBody>
      </p:sp>
    </p:spTree>
    <p:extLst>
      <p:ext uri="{BB962C8B-B14F-4D97-AF65-F5344CB8AC3E}">
        <p14:creationId xmlns:p14="http://schemas.microsoft.com/office/powerpoint/2010/main" val="17244911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16</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17</a:t>
            </a:fld>
            <a:endParaRPr lang="es-ES" dirty="0"/>
          </a:p>
        </p:txBody>
      </p:sp>
    </p:spTree>
    <p:extLst>
      <p:ext uri="{BB962C8B-B14F-4D97-AF65-F5344CB8AC3E}">
        <p14:creationId xmlns:p14="http://schemas.microsoft.com/office/powerpoint/2010/main" val="30956589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18</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19</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20</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21</a:t>
            </a:fld>
            <a:endParaRPr lang="es-ES" dirty="0"/>
          </a:p>
        </p:txBody>
      </p:sp>
    </p:spTree>
    <p:extLst>
      <p:ext uri="{BB962C8B-B14F-4D97-AF65-F5344CB8AC3E}">
        <p14:creationId xmlns:p14="http://schemas.microsoft.com/office/powerpoint/2010/main" val="40812497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22</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4</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5</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6</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7</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8</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9</a:t>
            </a:fld>
            <a:endParaRPr lang="es-ES" dirty="0"/>
          </a:p>
        </p:txBody>
      </p:sp>
    </p:spTree>
    <p:extLst>
      <p:ext uri="{BB962C8B-B14F-4D97-AF65-F5344CB8AC3E}">
        <p14:creationId xmlns:p14="http://schemas.microsoft.com/office/powerpoint/2010/main" val="3124150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10</a:t>
            </a:fld>
            <a:endParaRPr lang="es-ES" dirty="0"/>
          </a:p>
        </p:txBody>
      </p:sp>
    </p:spTree>
    <p:extLst>
      <p:ext uri="{BB962C8B-B14F-4D97-AF65-F5344CB8AC3E}">
        <p14:creationId xmlns:p14="http://schemas.microsoft.com/office/powerpoint/2010/main" val="3124150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ítulo y texto">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s-ES"/>
              <a:t>Haga clic para modificar el estilo de título del patrón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a:t>Haga clic para modificar el estilo de título del patrón</a:t>
            </a:r>
            <a:endParaRPr kumimoji="0" lang="en-U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82B9A3"/>
            </a:gs>
            <a:gs pos="0">
              <a:schemeClr val="accent6">
                <a:lumMod val="0"/>
                <a:lumOff val="100000"/>
              </a:schemeClr>
            </a:gs>
            <a:gs pos="100000">
              <a:srgbClr val="7D9B94">
                <a:lumMod val="0"/>
                <a:lumOff val="100000"/>
              </a:srgb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6" r:id="rId8"/>
    <p:sldLayoutId id="2147483667" r:id="rId9"/>
    <p:sldLayoutId id="2147483668" r:id="rId10"/>
  </p:sldLayoutIdLst>
  <p:hf sldNum="0"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hyperlink" Target="http://es.wikipedia.org/wiki/ECDSA" TargetMode="External"/><Relationship Id="rId13" Type="http://schemas.openxmlformats.org/officeDocument/2006/relationships/hyperlink" Target="http://es.wikipedia.org/w/index.php?title=Firma_de_Feige-Fiat-Shamir&amp;action=edit&amp;redlink=1" TargetMode="External"/><Relationship Id="rId3" Type="http://schemas.openxmlformats.org/officeDocument/2006/relationships/hyperlink" Target="http://es.wikipedia.org/wiki/RSA" TargetMode="External"/><Relationship Id="rId7" Type="http://schemas.openxmlformats.org/officeDocument/2006/relationships/hyperlink" Target="http://es.wikipedia.org/wiki/Esquema_de_firma_ElGamal" TargetMode="External"/><Relationship Id="rId12" Type="http://schemas.openxmlformats.org/officeDocument/2006/relationships/hyperlink" Target="http://es.wikipedia.org/w/index.php?title=Firma_de_Okamoto&amp;action=edit&amp;redlink=1" TargetMode="External"/><Relationship Id="rId2" Type="http://schemas.openxmlformats.org/officeDocument/2006/relationships/image" Target="../media/image5.gif"/><Relationship Id="rId1" Type="http://schemas.openxmlformats.org/officeDocument/2006/relationships/slideLayout" Target="../slideLayouts/slideLayout10.xml"/><Relationship Id="rId6" Type="http://schemas.openxmlformats.org/officeDocument/2006/relationships/hyperlink" Target="http://es.wikipedia.org/w/index.php?title=Firma_de_clave_asim%C3%A9trica_de_Rabin&amp;action=edit&amp;redlink=1" TargetMode="External"/><Relationship Id="rId11" Type="http://schemas.openxmlformats.org/officeDocument/2006/relationships/hyperlink" Target="http://es.wikipedia.org/w/index.php?title=Firma_de_Schnorr&amp;action=edit&amp;redlink=1" TargetMode="External"/><Relationship Id="rId5" Type="http://schemas.openxmlformats.org/officeDocument/2006/relationships/hyperlink" Target="http://es.wikipedia.org/w/index.php?title=Firma_ESING&amp;action=edit&amp;redlink=1" TargetMode="External"/><Relationship Id="rId10" Type="http://schemas.openxmlformats.org/officeDocument/2006/relationships/hyperlink" Target="http://es.wikipedia.org/w/index.php?title=Firma_de_Ohta-Okamoto&amp;action=edit&amp;redlink=1" TargetMode="External"/><Relationship Id="rId4" Type="http://schemas.openxmlformats.org/officeDocument/2006/relationships/hyperlink" Target="http://es.wikipedia.org/wiki/DSA" TargetMode="External"/><Relationship Id="rId9" Type="http://schemas.openxmlformats.org/officeDocument/2006/relationships/hyperlink" Target="http://es.wikipedia.org/w/index.php?title=Firma_de_Guillou-Quisquater&amp;action=edit&amp;redlink=1"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714348" y="1714488"/>
            <a:ext cx="7577814" cy="1470025"/>
          </a:xfrm>
        </p:spPr>
        <p:txBody>
          <a:bodyPr/>
          <a:lstStyle/>
          <a:p>
            <a:pPr algn="ctr"/>
            <a:r>
              <a:rPr lang="es-ES" b="1" dirty="0">
                <a:latin typeface="Arial" pitchFamily="34" charset="0"/>
                <a:cs typeface="Arial" pitchFamily="34" charset="0"/>
              </a:rPr>
              <a:t>Seguridad en Sistemas</a:t>
            </a:r>
            <a:br>
              <a:rPr lang="es-ES" b="1" dirty="0">
                <a:latin typeface="Arial" pitchFamily="34" charset="0"/>
                <a:cs typeface="Arial" pitchFamily="34" charset="0"/>
              </a:rPr>
            </a:br>
            <a:br>
              <a:rPr lang="es-ES" b="1" dirty="0">
                <a:latin typeface="Arial" pitchFamily="34" charset="0"/>
                <a:cs typeface="Arial" pitchFamily="34" charset="0"/>
              </a:rPr>
            </a:br>
            <a:r>
              <a:rPr lang="es-ES" dirty="0">
                <a:latin typeface="Arial" pitchFamily="34" charset="0"/>
                <a:cs typeface="Arial" pitchFamily="34" charset="0"/>
              </a:rPr>
              <a:t>Auditoria Informática</a:t>
            </a:r>
            <a:endParaRPr b="1">
              <a:latin typeface="Arial" pitchFamily="34" charset="0"/>
              <a:cs typeface="Arial" pitchFamily="34" charset="0"/>
            </a:endParaRPr>
          </a:p>
        </p:txBody>
      </p:sp>
      <p:sp>
        <p:nvSpPr>
          <p:cNvPr id="2" name="Subtitle 1"/>
          <p:cNvSpPr>
            <a:spLocks noGrp="1"/>
          </p:cNvSpPr>
          <p:nvPr>
            <p:ph type="subTitle" idx="1"/>
          </p:nvPr>
        </p:nvSpPr>
        <p:spPr>
          <a:xfrm>
            <a:off x="1357290" y="3571876"/>
            <a:ext cx="6194066" cy="925223"/>
          </a:xfrm>
        </p:spPr>
        <p:txBody>
          <a:bodyPr>
            <a:normAutofit/>
          </a:bodyPr>
          <a:lstStyle/>
          <a:p>
            <a:pPr algn="ctr"/>
            <a:r>
              <a:rPr lang="es-ES" b="1" dirty="0">
                <a:latin typeface="Arial" pitchFamily="34" charset="0"/>
                <a:cs typeface="Arial" pitchFamily="34" charset="0"/>
              </a:rPr>
              <a:t>Firma digital- Certificado digital</a:t>
            </a:r>
            <a:endParaRPr dirty="0">
              <a:latin typeface="Arial" pitchFamily="34" charset="0"/>
              <a:cs typeface="Arial" pitchFamily="34" charset="0"/>
            </a:endParaRPr>
          </a:p>
        </p:txBody>
      </p:sp>
      <p:sp>
        <p:nvSpPr>
          <p:cNvPr id="4" name="Subtitle 1"/>
          <p:cNvSpPr txBox="1">
            <a:spLocks/>
          </p:cNvSpPr>
          <p:nvPr/>
        </p:nvSpPr>
        <p:spPr>
          <a:xfrm>
            <a:off x="1214414" y="5286388"/>
            <a:ext cx="6194066" cy="925223"/>
          </a:xfrm>
          <a:prstGeom prst="rect">
            <a:avLst/>
          </a:prstGeom>
        </p:spPr>
        <p:txBody>
          <a:bodyP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800" b="0" i="0" u="none" strike="noStrike" kern="0" cap="none" spc="0" normalizeH="0" baseline="0" noProof="0" dirty="0">
                <a:ln>
                  <a:noFill/>
                </a:ln>
                <a:solidFill>
                  <a:sysClr val="windowText" lastClr="000000"/>
                </a:solidFill>
                <a:effectLst/>
                <a:uLnTx/>
                <a:uFillTx/>
                <a:latin typeface="Arial" pitchFamily="34" charset="0"/>
                <a:cs typeface="Arial" pitchFamily="34" charset="0"/>
              </a:rPr>
              <a:t>Ing. María Aparicio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59237"/>
            <a:ext cx="7429520" cy="500066"/>
          </a:xfrm>
          <a:prstGeom prst="rect">
            <a:avLst/>
          </a:prstGeom>
        </p:spPr>
        <p:txBody>
          <a:bodyPr>
            <a:normAutofit/>
          </a:bodyPr>
          <a:lstStyle/>
          <a:p>
            <a:pPr lvl="0">
              <a:defRPr/>
            </a:pPr>
            <a:r>
              <a:rPr lang="es-AR" sz="2400" b="1" kern="0" dirty="0">
                <a:solidFill>
                  <a:sysClr val="windowText" lastClr="000000"/>
                </a:solidFill>
                <a:latin typeface="Arial" pitchFamily="34" charset="0"/>
                <a:cs typeface="Arial" pitchFamily="34" charset="0"/>
              </a:rPr>
              <a:t>Funcionamiento de la firma digital</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293" y="1844823"/>
            <a:ext cx="8146537" cy="3447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CuadroTexto"/>
          <p:cNvSpPr txBox="1"/>
          <p:nvPr/>
        </p:nvSpPr>
        <p:spPr>
          <a:xfrm>
            <a:off x="314237" y="2798859"/>
            <a:ext cx="284052" cy="307777"/>
          </a:xfrm>
          <a:prstGeom prst="rect">
            <a:avLst/>
          </a:prstGeom>
          <a:noFill/>
        </p:spPr>
        <p:txBody>
          <a:bodyPr wrap="none" rtlCol="0">
            <a:spAutoFit/>
          </a:bodyPr>
          <a:lstStyle/>
          <a:p>
            <a:r>
              <a:rPr lang="es-AR" sz="1400" dirty="0"/>
              <a:t>1</a:t>
            </a:r>
          </a:p>
        </p:txBody>
      </p:sp>
      <p:sp>
        <p:nvSpPr>
          <p:cNvPr id="9" name="8 CuadroTexto"/>
          <p:cNvSpPr txBox="1"/>
          <p:nvPr/>
        </p:nvSpPr>
        <p:spPr>
          <a:xfrm>
            <a:off x="1359245" y="3861047"/>
            <a:ext cx="284052" cy="307777"/>
          </a:xfrm>
          <a:prstGeom prst="rect">
            <a:avLst/>
          </a:prstGeom>
          <a:noFill/>
        </p:spPr>
        <p:txBody>
          <a:bodyPr wrap="none" rtlCol="0">
            <a:spAutoFit/>
          </a:bodyPr>
          <a:lstStyle/>
          <a:p>
            <a:r>
              <a:rPr lang="es-AR" sz="1400" dirty="0"/>
              <a:t>2</a:t>
            </a:r>
          </a:p>
        </p:txBody>
      </p:sp>
      <p:sp>
        <p:nvSpPr>
          <p:cNvPr id="10" name="9 CuadroTexto"/>
          <p:cNvSpPr txBox="1"/>
          <p:nvPr/>
        </p:nvSpPr>
        <p:spPr>
          <a:xfrm>
            <a:off x="2491314" y="3260674"/>
            <a:ext cx="284052" cy="307777"/>
          </a:xfrm>
          <a:prstGeom prst="rect">
            <a:avLst/>
          </a:prstGeom>
          <a:noFill/>
        </p:spPr>
        <p:txBody>
          <a:bodyPr wrap="none" rtlCol="0">
            <a:spAutoFit/>
          </a:bodyPr>
          <a:lstStyle/>
          <a:p>
            <a:r>
              <a:rPr lang="es-AR" sz="1400" dirty="0"/>
              <a:t>3</a:t>
            </a:r>
          </a:p>
        </p:txBody>
      </p:sp>
      <p:sp>
        <p:nvSpPr>
          <p:cNvPr id="11" name="10 CuadroTexto"/>
          <p:cNvSpPr txBox="1"/>
          <p:nvPr/>
        </p:nvSpPr>
        <p:spPr>
          <a:xfrm>
            <a:off x="3886629" y="1936576"/>
            <a:ext cx="284052" cy="307777"/>
          </a:xfrm>
          <a:prstGeom prst="rect">
            <a:avLst/>
          </a:prstGeom>
          <a:noFill/>
        </p:spPr>
        <p:txBody>
          <a:bodyPr wrap="none" rtlCol="0">
            <a:spAutoFit/>
          </a:bodyPr>
          <a:lstStyle/>
          <a:p>
            <a:r>
              <a:rPr lang="es-AR" sz="1400" dirty="0"/>
              <a:t>4</a:t>
            </a:r>
          </a:p>
        </p:txBody>
      </p:sp>
      <p:sp>
        <p:nvSpPr>
          <p:cNvPr id="12" name="11 CuadroTexto"/>
          <p:cNvSpPr txBox="1"/>
          <p:nvPr/>
        </p:nvSpPr>
        <p:spPr>
          <a:xfrm>
            <a:off x="6039765" y="3835769"/>
            <a:ext cx="284052" cy="307777"/>
          </a:xfrm>
          <a:prstGeom prst="rect">
            <a:avLst/>
          </a:prstGeom>
          <a:noFill/>
        </p:spPr>
        <p:txBody>
          <a:bodyPr wrap="none" rtlCol="0">
            <a:spAutoFit/>
          </a:bodyPr>
          <a:lstStyle/>
          <a:p>
            <a:r>
              <a:rPr lang="es-AR" sz="1400" dirty="0"/>
              <a:t>5</a:t>
            </a:r>
          </a:p>
        </p:txBody>
      </p:sp>
      <p:sp>
        <p:nvSpPr>
          <p:cNvPr id="13" name="12 CuadroTexto"/>
          <p:cNvSpPr txBox="1"/>
          <p:nvPr/>
        </p:nvSpPr>
        <p:spPr>
          <a:xfrm>
            <a:off x="5391693" y="1628799"/>
            <a:ext cx="284052" cy="307777"/>
          </a:xfrm>
          <a:prstGeom prst="rect">
            <a:avLst/>
          </a:prstGeom>
          <a:noFill/>
        </p:spPr>
        <p:txBody>
          <a:bodyPr wrap="none" rtlCol="0">
            <a:spAutoFit/>
          </a:bodyPr>
          <a:lstStyle/>
          <a:p>
            <a:r>
              <a:rPr lang="es-AR" sz="1400" dirty="0"/>
              <a:t>6</a:t>
            </a:r>
          </a:p>
        </p:txBody>
      </p:sp>
      <p:sp>
        <p:nvSpPr>
          <p:cNvPr id="14" name="13 CuadroTexto"/>
          <p:cNvSpPr txBox="1"/>
          <p:nvPr/>
        </p:nvSpPr>
        <p:spPr>
          <a:xfrm>
            <a:off x="2491314" y="1690935"/>
            <a:ext cx="284052" cy="307777"/>
          </a:xfrm>
          <a:prstGeom prst="rect">
            <a:avLst/>
          </a:prstGeom>
          <a:noFill/>
        </p:spPr>
        <p:txBody>
          <a:bodyPr wrap="none" rtlCol="0">
            <a:spAutoFit/>
          </a:bodyPr>
          <a:lstStyle/>
          <a:p>
            <a:r>
              <a:rPr lang="es-AR" sz="1400" dirty="0"/>
              <a:t>3</a:t>
            </a:r>
          </a:p>
        </p:txBody>
      </p:sp>
      <p:sp>
        <p:nvSpPr>
          <p:cNvPr id="16" name="15 CuadroTexto"/>
          <p:cNvSpPr txBox="1"/>
          <p:nvPr/>
        </p:nvSpPr>
        <p:spPr>
          <a:xfrm>
            <a:off x="6576187" y="2276052"/>
            <a:ext cx="284052" cy="307777"/>
          </a:xfrm>
          <a:prstGeom prst="rect">
            <a:avLst/>
          </a:prstGeom>
          <a:noFill/>
        </p:spPr>
        <p:txBody>
          <a:bodyPr wrap="none" rtlCol="0">
            <a:spAutoFit/>
          </a:bodyPr>
          <a:lstStyle/>
          <a:p>
            <a:r>
              <a:rPr lang="es-AR" sz="1400" dirty="0"/>
              <a:t>7</a:t>
            </a:r>
          </a:p>
        </p:txBody>
      </p:sp>
    </p:spTree>
    <p:extLst>
      <p:ext uri="{BB962C8B-B14F-4D97-AF65-F5344CB8AC3E}">
        <p14:creationId xmlns:p14="http://schemas.microsoft.com/office/powerpoint/2010/main" val="135180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10" name="Subtitle 1"/>
          <p:cNvSpPr>
            <a:spLocks noGrp="1"/>
          </p:cNvSpPr>
          <p:nvPr>
            <p:ph type="subTitle" idx="4294967295"/>
          </p:nvPr>
        </p:nvSpPr>
        <p:spPr>
          <a:xfrm>
            <a:off x="241637" y="1132653"/>
            <a:ext cx="5286380" cy="500062"/>
          </a:xfrm>
        </p:spPr>
        <p:txBody>
          <a:bodyPr>
            <a:normAutofit/>
          </a:bodyPr>
          <a:lstStyle/>
          <a:p>
            <a:pPr algn="just">
              <a:spcBef>
                <a:spcPts val="600"/>
              </a:spcBef>
              <a:spcAft>
                <a:spcPts val="600"/>
              </a:spcAft>
            </a:pPr>
            <a:r>
              <a:rPr lang="es-ES_tradnl" sz="2000" b="1" dirty="0">
                <a:latin typeface="Arial" pitchFamily="34" charset="0"/>
                <a:cs typeface="Arial" pitchFamily="34" charset="0"/>
              </a:rPr>
              <a:t>Características</a:t>
            </a:r>
          </a:p>
          <a:p>
            <a:pPr algn="just">
              <a:spcBef>
                <a:spcPts val="600"/>
              </a:spcBef>
              <a:spcAft>
                <a:spcPts val="600"/>
              </a:spcAft>
            </a:pPr>
            <a:endParaRPr sz="2000" b="1"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Firma Digital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714348" y="1800393"/>
            <a:ext cx="7929618" cy="39087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b="1" dirty="0">
                <a:latin typeface="Arial" panose="020B0604020202020204" pitchFamily="34" charset="0"/>
                <a:cs typeface="Arial" panose="020B0604020202020204" pitchFamily="34" charset="0"/>
              </a:rPr>
              <a:t>Únicas:</a:t>
            </a:r>
            <a:r>
              <a:rPr lang="es-ES" dirty="0">
                <a:latin typeface="Arial" panose="020B0604020202020204" pitchFamily="34" charset="0"/>
                <a:cs typeface="Arial" panose="020B0604020202020204" pitchFamily="34" charset="0"/>
              </a:rPr>
              <a:t> las firmas deben poder ser generadas solamente por el firmante.</a:t>
            </a:r>
          </a:p>
          <a:p>
            <a:pPr algn="just">
              <a:spcBef>
                <a:spcPts val="600"/>
              </a:spcBef>
              <a:spcAft>
                <a:spcPts val="600"/>
              </a:spcAft>
            </a:pPr>
            <a:r>
              <a:rPr lang="es-ES" b="1" dirty="0">
                <a:latin typeface="Arial" panose="020B0604020202020204" pitchFamily="34" charset="0"/>
                <a:cs typeface="Arial" panose="020B0604020202020204" pitchFamily="34" charset="0"/>
              </a:rPr>
              <a:t>Infalsificables:</a:t>
            </a:r>
            <a:r>
              <a:rPr lang="es-ES" dirty="0">
                <a:latin typeface="Arial" panose="020B0604020202020204" pitchFamily="34" charset="0"/>
                <a:cs typeface="Arial" panose="020B0604020202020204" pitchFamily="34" charset="0"/>
              </a:rPr>
              <a:t> para falsificar una firma digital el atacante tiene que resolver problemas matemáticos de una complejidad muy elevada, es decir, las firmas han de ser computacionalmente seguras. Por tanto la firma debe depender del mensaje en sí.</a:t>
            </a:r>
          </a:p>
          <a:p>
            <a:pPr algn="just">
              <a:spcBef>
                <a:spcPts val="600"/>
              </a:spcBef>
              <a:spcAft>
                <a:spcPts val="600"/>
              </a:spcAft>
            </a:pPr>
            <a:r>
              <a:rPr lang="es-ES" b="1" dirty="0">
                <a:latin typeface="Arial" panose="020B0604020202020204" pitchFamily="34" charset="0"/>
                <a:cs typeface="Arial" panose="020B0604020202020204" pitchFamily="34" charset="0"/>
              </a:rPr>
              <a:t>Verificables:</a:t>
            </a:r>
            <a:r>
              <a:rPr lang="es-ES" dirty="0">
                <a:latin typeface="Arial" panose="020B0604020202020204" pitchFamily="34" charset="0"/>
                <a:cs typeface="Arial" panose="020B0604020202020204" pitchFamily="34" charset="0"/>
              </a:rPr>
              <a:t> las firmas deben ser fácilmente verificables por los receptores de las mismas y, si ello es necesario, también por los jueces o autoridades competentes.</a:t>
            </a:r>
          </a:p>
          <a:p>
            <a:pPr algn="just">
              <a:spcBef>
                <a:spcPts val="600"/>
              </a:spcBef>
              <a:spcAft>
                <a:spcPts val="600"/>
              </a:spcAft>
            </a:pPr>
            <a:r>
              <a:rPr lang="es-ES" b="1" dirty="0">
                <a:latin typeface="Arial" panose="020B0604020202020204" pitchFamily="34" charset="0"/>
                <a:cs typeface="Arial" panose="020B0604020202020204" pitchFamily="34" charset="0"/>
              </a:rPr>
              <a:t>Innegables: </a:t>
            </a:r>
            <a:r>
              <a:rPr lang="es-ES" dirty="0">
                <a:latin typeface="Arial" panose="020B0604020202020204" pitchFamily="34" charset="0"/>
                <a:cs typeface="Arial" panose="020B0604020202020204" pitchFamily="34" charset="0"/>
              </a:rPr>
              <a:t>el firmante no debe ser capaz de negar su propia firma.</a:t>
            </a:r>
          </a:p>
          <a:p>
            <a:pPr algn="just">
              <a:spcBef>
                <a:spcPts val="600"/>
              </a:spcBef>
              <a:spcAft>
                <a:spcPts val="600"/>
              </a:spcAft>
            </a:pPr>
            <a:r>
              <a:rPr lang="es-ES" b="1" dirty="0">
                <a:latin typeface="Arial" panose="020B0604020202020204" pitchFamily="34" charset="0"/>
                <a:cs typeface="Arial" panose="020B0604020202020204" pitchFamily="34" charset="0"/>
              </a:rPr>
              <a:t>Viables:</a:t>
            </a:r>
            <a:r>
              <a:rPr lang="es-ES" dirty="0">
                <a:latin typeface="Arial" panose="020B0604020202020204" pitchFamily="34" charset="0"/>
                <a:cs typeface="Arial" panose="020B0604020202020204" pitchFamily="34" charset="0"/>
              </a:rPr>
              <a:t> las firmas han de ser fáciles de generar por parte del firmante.</a:t>
            </a:r>
          </a:p>
          <a:p>
            <a:pPr algn="just">
              <a:spcBef>
                <a:spcPts val="600"/>
              </a:spcBef>
              <a:spcAft>
                <a:spcPts val="600"/>
              </a:spcAft>
            </a:pPr>
            <a:endParaRPr lang="es-E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48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10" name="Subtitle 1"/>
          <p:cNvSpPr>
            <a:spLocks noGrp="1"/>
          </p:cNvSpPr>
          <p:nvPr>
            <p:ph type="subTitle" idx="4294967295"/>
          </p:nvPr>
        </p:nvSpPr>
        <p:spPr>
          <a:xfrm>
            <a:off x="240315" y="1019746"/>
            <a:ext cx="5286380" cy="500062"/>
          </a:xfrm>
        </p:spPr>
        <p:txBody>
          <a:bodyPr>
            <a:normAutofit/>
          </a:bodyPr>
          <a:lstStyle/>
          <a:p>
            <a:pPr algn="just">
              <a:spcBef>
                <a:spcPts val="600"/>
              </a:spcBef>
              <a:spcAft>
                <a:spcPts val="600"/>
              </a:spcAft>
            </a:pPr>
            <a:r>
              <a:rPr lang="es-ES_tradnl" sz="2000" b="1" dirty="0">
                <a:latin typeface="Arial" pitchFamily="34" charset="0"/>
                <a:cs typeface="Arial" pitchFamily="34" charset="0"/>
              </a:rPr>
              <a:t>Principales Ventajas</a:t>
            </a:r>
          </a:p>
          <a:p>
            <a:pPr algn="just">
              <a:spcBef>
                <a:spcPts val="600"/>
              </a:spcBef>
              <a:spcAft>
                <a:spcPts val="600"/>
              </a:spcAft>
            </a:pPr>
            <a:endParaRPr sz="2000" b="1"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Firma Digital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535753" y="1557880"/>
            <a:ext cx="7929618"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5750" indent="-285750" algn="just">
              <a:spcBef>
                <a:spcPts val="600"/>
              </a:spcBef>
              <a:spcAft>
                <a:spcPts val="600"/>
              </a:spcAft>
              <a:buFont typeface="Wingdings" panose="05000000000000000000" pitchFamily="2" charset="2"/>
              <a:buChar char="Ø"/>
            </a:pPr>
            <a:r>
              <a:rPr lang="es-ES" sz="2000" dirty="0">
                <a:latin typeface="Arial" panose="020B0604020202020204" pitchFamily="34" charset="0"/>
                <a:cs typeface="Arial" panose="020B0604020202020204" pitchFamily="34" charset="0"/>
              </a:rPr>
              <a:t>Brinda seguridad en el intercambio de información crítica.</a:t>
            </a:r>
          </a:p>
          <a:p>
            <a:pPr marL="285750" indent="-285750" algn="just">
              <a:spcBef>
                <a:spcPts val="600"/>
              </a:spcBef>
              <a:spcAft>
                <a:spcPts val="600"/>
              </a:spcAft>
              <a:buFont typeface="Wingdings" panose="05000000000000000000" pitchFamily="2" charset="2"/>
              <a:buChar char="Ø"/>
            </a:pPr>
            <a:endParaRPr lang="es-ES" sz="2000" dirty="0">
              <a:latin typeface="Arial" panose="020B0604020202020204" pitchFamily="34" charset="0"/>
              <a:cs typeface="Arial" panose="020B0604020202020204" pitchFamily="34" charset="0"/>
            </a:endParaRPr>
          </a:p>
          <a:p>
            <a:pPr marL="285750" indent="-285750" algn="just">
              <a:spcBef>
                <a:spcPts val="600"/>
              </a:spcBef>
              <a:spcAft>
                <a:spcPts val="600"/>
              </a:spcAft>
              <a:buFont typeface="Wingdings" panose="05000000000000000000" pitchFamily="2" charset="2"/>
              <a:buChar char="Ø"/>
            </a:pPr>
            <a:r>
              <a:rPr lang="es-ES" sz="2000" dirty="0">
                <a:latin typeface="Arial" panose="020B0604020202020204" pitchFamily="34" charset="0"/>
                <a:cs typeface="Arial" panose="020B0604020202020204" pitchFamily="34" charset="0"/>
              </a:rPr>
              <a:t>Reemplaza a la documentación en papel por su equivalente en formato digital.</a:t>
            </a:r>
          </a:p>
          <a:p>
            <a:pPr marL="285750" indent="-285750" algn="just">
              <a:spcBef>
                <a:spcPts val="600"/>
              </a:spcBef>
              <a:spcAft>
                <a:spcPts val="600"/>
              </a:spcAft>
              <a:buFont typeface="Wingdings" panose="05000000000000000000" pitchFamily="2" charset="2"/>
              <a:buChar char="Ø"/>
            </a:pPr>
            <a:endParaRPr lang="es-ES" sz="2000" dirty="0">
              <a:latin typeface="Arial" panose="020B0604020202020204" pitchFamily="34" charset="0"/>
              <a:cs typeface="Arial" panose="020B0604020202020204" pitchFamily="34" charset="0"/>
            </a:endParaRPr>
          </a:p>
          <a:p>
            <a:pPr marL="285750" indent="-285750" algn="just">
              <a:spcBef>
                <a:spcPts val="600"/>
              </a:spcBef>
              <a:spcAft>
                <a:spcPts val="600"/>
              </a:spcAft>
              <a:buFont typeface="Wingdings" panose="05000000000000000000" pitchFamily="2" charset="2"/>
              <a:buChar char="Ø"/>
            </a:pPr>
            <a:r>
              <a:rPr lang="es-ES" sz="2000" dirty="0">
                <a:latin typeface="Arial" panose="020B0604020202020204" pitchFamily="34" charset="0"/>
                <a:cs typeface="Arial" panose="020B0604020202020204" pitchFamily="34" charset="0"/>
              </a:rPr>
              <a:t>Reduce costos generales y mejora la calidad de servicio.</a:t>
            </a:r>
          </a:p>
          <a:p>
            <a:pPr marL="285750" indent="-285750">
              <a:spcBef>
                <a:spcPts val="600"/>
              </a:spcBef>
              <a:spcAft>
                <a:spcPts val="600"/>
              </a:spcAft>
              <a:buFont typeface="Wingdings" panose="05000000000000000000" pitchFamily="2" charset="2"/>
              <a:buChar char="Ø"/>
            </a:pPr>
            <a:endParaRPr lang="es-ES" sz="2000" dirty="0">
              <a:latin typeface="Arial" panose="020B0604020202020204" pitchFamily="34" charset="0"/>
              <a:cs typeface="Arial" panose="020B0604020202020204" pitchFamily="34" charset="0"/>
            </a:endParaRPr>
          </a:p>
          <a:p>
            <a:pPr marL="285750" indent="-285750">
              <a:spcBef>
                <a:spcPts val="600"/>
              </a:spcBef>
              <a:spcAft>
                <a:spcPts val="600"/>
              </a:spcAft>
              <a:buFont typeface="Wingdings" panose="05000000000000000000" pitchFamily="2" charset="2"/>
              <a:buChar char="Ø"/>
            </a:pPr>
            <a:r>
              <a:rPr lang="es-ES" sz="2000" dirty="0">
                <a:latin typeface="Arial" panose="020B0604020202020204" pitchFamily="34" charset="0"/>
                <a:cs typeface="Arial" panose="020B0604020202020204" pitchFamily="34" charset="0"/>
              </a:rPr>
              <a:t>Mayor velocidad de procesamiento.</a:t>
            </a:r>
          </a:p>
          <a:p>
            <a:pPr marL="285750" indent="-285750">
              <a:spcBef>
                <a:spcPts val="600"/>
              </a:spcBef>
              <a:spcAft>
                <a:spcPts val="600"/>
              </a:spcAft>
              <a:buFont typeface="Wingdings" panose="05000000000000000000" pitchFamily="2" charset="2"/>
              <a:buChar char="Ø"/>
            </a:pPr>
            <a:endParaRPr lang="es-ES" sz="2000" dirty="0">
              <a:latin typeface="Arial" panose="020B0604020202020204" pitchFamily="34" charset="0"/>
              <a:cs typeface="Arial" panose="020B0604020202020204" pitchFamily="34" charset="0"/>
            </a:endParaRPr>
          </a:p>
          <a:p>
            <a:pPr marL="285750" indent="-285750">
              <a:spcBef>
                <a:spcPts val="600"/>
              </a:spcBef>
              <a:spcAft>
                <a:spcPts val="600"/>
              </a:spcAft>
              <a:buFont typeface="Wingdings" panose="05000000000000000000" pitchFamily="2" charset="2"/>
              <a:buChar char="Ø"/>
            </a:pPr>
            <a:r>
              <a:rPr lang="es-ES" sz="2000" dirty="0">
                <a:latin typeface="Arial" panose="020B0604020202020204" pitchFamily="34" charset="0"/>
                <a:cs typeface="Arial" panose="020B0604020202020204" pitchFamily="34" charset="0"/>
              </a:rPr>
              <a:t> Es un pilar fundamental donde apoyar el desarrollo del gobierno.</a:t>
            </a:r>
          </a:p>
        </p:txBody>
      </p:sp>
    </p:spTree>
    <p:extLst>
      <p:ext uri="{BB962C8B-B14F-4D97-AF65-F5344CB8AC3E}">
        <p14:creationId xmlns:p14="http://schemas.microsoft.com/office/powerpoint/2010/main" val="4162943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ubtitle 1"/>
          <p:cNvSpPr txBox="1">
            <a:spLocks/>
          </p:cNvSpPr>
          <p:nvPr/>
        </p:nvSpPr>
        <p:spPr>
          <a:xfrm>
            <a:off x="214282" y="428604"/>
            <a:ext cx="8072494"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Clave privada y publica en criptografía asimétrica</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20" name="19 Rectángulo"/>
          <p:cNvSpPr/>
          <p:nvPr/>
        </p:nvSpPr>
        <p:spPr>
          <a:xfrm>
            <a:off x="500034" y="1371571"/>
            <a:ext cx="7786742" cy="4985980"/>
          </a:xfrm>
          <a:prstGeom prst="rect">
            <a:avLst/>
          </a:prstGeom>
        </p:spPr>
        <p:txBody>
          <a:bodyPr wrap="square">
            <a:spAutoFit/>
          </a:bodyPr>
          <a:lstStyle/>
          <a:p>
            <a:pPr algn="just">
              <a:spcBef>
                <a:spcPts val="600"/>
              </a:spcBef>
              <a:spcAft>
                <a:spcPts val="600"/>
              </a:spcAft>
            </a:pPr>
            <a:r>
              <a:rPr lang="es-AR" dirty="0">
                <a:latin typeface="Arial" pitchFamily="34" charset="0"/>
                <a:cs typeface="Arial" pitchFamily="34" charset="0"/>
              </a:rPr>
              <a:t>En el sistema de criptografía de clave pública la eficacia de las operaciones de cifrado y firma digital se basa en el hecho de que la clave privada solo debe ser conocida por su dueño y la clave pública puede ser dada a conocer a todos los demás con la condición de que no exista confusión entre las claves públicas de diferentes usuarios.</a:t>
            </a:r>
          </a:p>
          <a:p>
            <a:pPr algn="just">
              <a:spcBef>
                <a:spcPts val="600"/>
              </a:spcBef>
              <a:spcAft>
                <a:spcPts val="600"/>
              </a:spcAft>
            </a:pPr>
            <a:r>
              <a:rPr lang="es-AR" dirty="0">
                <a:latin typeface="Arial" pitchFamily="34" charset="0"/>
                <a:cs typeface="Arial" pitchFamily="34" charset="0"/>
              </a:rPr>
              <a:t>A parte de guardarla en la estación de trabajo del usuario, la clave privada suele almacenarse en soportes físicos como ser tarjetas inteligentes o memorias USB, lo cual garantiza la imposibilidad de la duplicación de claves y en caso de pérdida no se podrá hacer uso de ellas porque tanto las tarjetas como las memorias suelen tener una contraseña para su uso.</a:t>
            </a:r>
          </a:p>
          <a:p>
            <a:pPr algn="just">
              <a:spcBef>
                <a:spcPts val="600"/>
              </a:spcBef>
              <a:spcAft>
                <a:spcPts val="600"/>
              </a:spcAft>
            </a:pPr>
            <a:r>
              <a:rPr lang="es-AR" dirty="0">
                <a:latin typeface="Arial" pitchFamily="34" charset="0"/>
                <a:cs typeface="Arial" pitchFamily="34" charset="0"/>
              </a:rPr>
              <a:t>En criptografía simétrica existe el problema de distribuir claves privadas de forma segura. En sistemas de criptografía asimétrica es difícil distribuir claves públicas de manera fiable</a:t>
            </a:r>
            <a:r>
              <a:rPr lang="es-AR" b="1" dirty="0">
                <a:latin typeface="Arial" pitchFamily="34" charset="0"/>
                <a:cs typeface="Arial" pitchFamily="34" charset="0"/>
              </a:rPr>
              <a:t>. La solución a este problema es el certificado digital</a:t>
            </a:r>
            <a:r>
              <a:rPr lang="es-AR" dirty="0">
                <a:latin typeface="Arial" pitchFamily="34" charset="0"/>
                <a:cs typeface="Arial" pitchFamily="34" charset="0"/>
              </a:rPr>
              <a:t>, el cual, asegura que una clave pública pertenece a un usuario en concreto.</a:t>
            </a:r>
            <a:endParaRPr lang="es-ES" dirty="0">
              <a:latin typeface="Arial" pitchFamily="34" charset="0"/>
              <a:cs typeface="Arial" pitchFamily="34" charset="0"/>
            </a:endParaRPr>
          </a:p>
          <a:p>
            <a:pPr algn="just">
              <a:spcBef>
                <a:spcPts val="600"/>
              </a:spcBef>
              <a:spcAft>
                <a:spcPts val="600"/>
              </a:spcAft>
            </a:pPr>
            <a:endParaRPr lang="es-ES"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Certificado Digital</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20" name="19 Rectángulo"/>
          <p:cNvSpPr/>
          <p:nvPr/>
        </p:nvSpPr>
        <p:spPr>
          <a:xfrm>
            <a:off x="785786" y="1357298"/>
            <a:ext cx="7500990" cy="4001095"/>
          </a:xfrm>
          <a:prstGeom prst="rect">
            <a:avLst/>
          </a:prstGeom>
        </p:spPr>
        <p:txBody>
          <a:bodyPr wrap="square">
            <a:spAutoFit/>
          </a:bodyPr>
          <a:lstStyle/>
          <a:p>
            <a:pPr algn="just">
              <a:spcBef>
                <a:spcPts val="600"/>
              </a:spcBef>
              <a:spcAft>
                <a:spcPts val="600"/>
              </a:spcAft>
            </a:pPr>
            <a:r>
              <a:rPr lang="es-ES" dirty="0">
                <a:latin typeface="Arial" pitchFamily="34" charset="0"/>
                <a:cs typeface="Arial" pitchFamily="34" charset="0"/>
              </a:rPr>
              <a:t>Un </a:t>
            </a:r>
            <a:r>
              <a:rPr lang="es-ES" b="1" dirty="0">
                <a:latin typeface="Arial" pitchFamily="34" charset="0"/>
                <a:cs typeface="Arial" pitchFamily="34" charset="0"/>
              </a:rPr>
              <a:t>certificado digital</a:t>
            </a:r>
            <a:r>
              <a:rPr lang="es-ES" dirty="0">
                <a:latin typeface="Arial" pitchFamily="34" charset="0"/>
                <a:cs typeface="Arial" pitchFamily="34" charset="0"/>
              </a:rPr>
              <a:t> o </a:t>
            </a:r>
            <a:r>
              <a:rPr lang="es-ES" b="1" dirty="0">
                <a:latin typeface="Arial" pitchFamily="34" charset="0"/>
                <a:cs typeface="Arial" pitchFamily="34" charset="0"/>
              </a:rPr>
              <a:t>certificado electrónico</a:t>
            </a:r>
            <a:r>
              <a:rPr lang="es-ES" dirty="0">
                <a:latin typeface="Arial" pitchFamily="34" charset="0"/>
                <a:cs typeface="Arial" pitchFamily="34" charset="0"/>
              </a:rPr>
              <a:t> es un fichero informático generado por una entidad de servicios de certificación que asocia unos datos de identidad a una persona física, organismo o empresa confirmando de esta manera su identidad digital en Internet. </a:t>
            </a:r>
          </a:p>
          <a:p>
            <a:pPr algn="just">
              <a:spcBef>
                <a:spcPts val="600"/>
              </a:spcBef>
              <a:spcAft>
                <a:spcPts val="600"/>
              </a:spcAft>
            </a:pPr>
            <a:r>
              <a:rPr lang="es-ES" dirty="0">
                <a:latin typeface="Arial" pitchFamily="34" charset="0"/>
                <a:cs typeface="Arial" pitchFamily="34" charset="0"/>
              </a:rPr>
              <a:t>El certificado digital es válido principalmente para autenticar a un usuario o sitio web en internet por lo que es necesaria la colaboración de un tercero que sea de confianza para cualquiera de las partes que participe en la comunicación. </a:t>
            </a:r>
          </a:p>
          <a:p>
            <a:pPr algn="just">
              <a:spcBef>
                <a:spcPts val="600"/>
              </a:spcBef>
              <a:spcAft>
                <a:spcPts val="600"/>
              </a:spcAft>
            </a:pPr>
            <a:r>
              <a:rPr lang="es-ES" dirty="0">
                <a:latin typeface="Arial" pitchFamily="34" charset="0"/>
                <a:cs typeface="Arial" pitchFamily="34" charset="0"/>
              </a:rPr>
              <a:t>El certificado digital tiene como función principal autenticar al poseedor pero puede servir también para cifrar las comunicaciones y firmar digitalmente. En algunas administraciones públicas y empresas privadas es requerido para poder realizar ciertos trámites que involucren intercambio de información sensible entre las partes.</a:t>
            </a:r>
          </a:p>
        </p:txBody>
      </p:sp>
    </p:spTree>
    <p:extLst>
      <p:ext uri="{BB962C8B-B14F-4D97-AF65-F5344CB8AC3E}">
        <p14:creationId xmlns:p14="http://schemas.microsoft.com/office/powerpoint/2010/main" val="3887324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Certificado Digital</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20" name="19 Rectángulo"/>
          <p:cNvSpPr/>
          <p:nvPr/>
        </p:nvSpPr>
        <p:spPr>
          <a:xfrm>
            <a:off x="785786" y="928670"/>
            <a:ext cx="7500990" cy="5247590"/>
          </a:xfrm>
          <a:prstGeom prst="rect">
            <a:avLst/>
          </a:prstGeom>
        </p:spPr>
        <p:txBody>
          <a:bodyPr wrap="square">
            <a:spAutoFit/>
          </a:bodyPr>
          <a:lstStyle/>
          <a:p>
            <a:r>
              <a:rPr lang="es-ES" dirty="0">
                <a:latin typeface="Arial" pitchFamily="34" charset="0"/>
                <a:cs typeface="Arial" pitchFamily="34" charset="0"/>
              </a:rPr>
              <a:t>La estructura de un certificado digital X.509 v3 es la siguiente:</a:t>
            </a:r>
          </a:p>
          <a:p>
            <a:endParaRPr lang="es-ES" dirty="0">
              <a:latin typeface="Arial" pitchFamily="34" charset="0"/>
              <a:cs typeface="Arial" pitchFamily="34" charset="0"/>
            </a:endParaRPr>
          </a:p>
          <a:p>
            <a:pPr lvl="2" algn="just">
              <a:spcBef>
                <a:spcPts val="600"/>
              </a:spcBef>
              <a:buBlip>
                <a:blip r:embed="rId2"/>
              </a:buBlip>
            </a:pPr>
            <a:r>
              <a:rPr lang="es-ES" dirty="0">
                <a:latin typeface="Arial" pitchFamily="34" charset="0"/>
                <a:cs typeface="Arial" pitchFamily="34" charset="0"/>
              </a:rPr>
              <a:t>Versión</a:t>
            </a:r>
          </a:p>
          <a:p>
            <a:pPr lvl="2" algn="just">
              <a:spcBef>
                <a:spcPts val="600"/>
              </a:spcBef>
              <a:buBlip>
                <a:blip r:embed="rId2"/>
              </a:buBlip>
            </a:pPr>
            <a:r>
              <a:rPr lang="es-ES" dirty="0">
                <a:latin typeface="Arial" pitchFamily="34" charset="0"/>
                <a:cs typeface="Arial" pitchFamily="34" charset="0"/>
              </a:rPr>
              <a:t>Número de serie</a:t>
            </a:r>
          </a:p>
          <a:p>
            <a:pPr lvl="2" algn="just">
              <a:spcBef>
                <a:spcPts val="600"/>
              </a:spcBef>
              <a:buBlip>
                <a:blip r:embed="rId2"/>
              </a:buBlip>
            </a:pPr>
            <a:r>
              <a:rPr lang="es-ES" dirty="0">
                <a:latin typeface="Arial" pitchFamily="34" charset="0"/>
                <a:cs typeface="Arial" pitchFamily="34" charset="0"/>
              </a:rPr>
              <a:t>ID del algoritmo empleado para la firma digital</a:t>
            </a:r>
          </a:p>
          <a:p>
            <a:pPr lvl="2" algn="just">
              <a:spcBef>
                <a:spcPts val="600"/>
              </a:spcBef>
              <a:buBlip>
                <a:blip r:embed="rId2"/>
              </a:buBlip>
            </a:pPr>
            <a:r>
              <a:rPr lang="es-ES" dirty="0">
                <a:latin typeface="Arial" pitchFamily="34" charset="0"/>
                <a:cs typeface="Arial" pitchFamily="34" charset="0"/>
              </a:rPr>
              <a:t>Nombre del Certificador</a:t>
            </a:r>
          </a:p>
          <a:p>
            <a:pPr lvl="2" algn="just">
              <a:spcBef>
                <a:spcPts val="600"/>
              </a:spcBef>
              <a:buBlip>
                <a:blip r:embed="rId2"/>
              </a:buBlip>
            </a:pPr>
            <a:r>
              <a:rPr lang="es-ES" dirty="0">
                <a:latin typeface="Arial" pitchFamily="34" charset="0"/>
                <a:cs typeface="Arial" pitchFamily="34" charset="0"/>
              </a:rPr>
              <a:t>Periodo de Validez</a:t>
            </a:r>
          </a:p>
          <a:p>
            <a:pPr lvl="2" algn="just">
              <a:spcBef>
                <a:spcPts val="600"/>
              </a:spcBef>
              <a:buBlip>
                <a:blip r:embed="rId2"/>
              </a:buBlip>
            </a:pPr>
            <a:r>
              <a:rPr lang="es-ES" dirty="0">
                <a:latin typeface="Arial" pitchFamily="34" charset="0"/>
                <a:cs typeface="Arial" pitchFamily="34" charset="0"/>
              </a:rPr>
              <a:t>Nombre del Sujeto</a:t>
            </a:r>
          </a:p>
          <a:p>
            <a:pPr lvl="2" algn="just">
              <a:spcBef>
                <a:spcPts val="600"/>
              </a:spcBef>
              <a:buBlip>
                <a:blip r:embed="rId2"/>
              </a:buBlip>
            </a:pPr>
            <a:r>
              <a:rPr lang="es-ES" dirty="0">
                <a:latin typeface="Arial" pitchFamily="34" charset="0"/>
                <a:cs typeface="Arial" pitchFamily="34" charset="0"/>
              </a:rPr>
              <a:t>Clave pública del sujeto</a:t>
            </a:r>
          </a:p>
          <a:p>
            <a:pPr lvl="2" algn="just">
              <a:spcBef>
                <a:spcPts val="600"/>
              </a:spcBef>
              <a:buBlip>
                <a:blip r:embed="rId2"/>
              </a:buBlip>
            </a:pPr>
            <a:r>
              <a:rPr lang="es-ES" dirty="0">
                <a:latin typeface="Arial" pitchFamily="34" charset="0"/>
                <a:cs typeface="Arial" pitchFamily="34" charset="0"/>
              </a:rPr>
              <a:t>Identificador único de emisor (opcional)</a:t>
            </a:r>
          </a:p>
          <a:p>
            <a:pPr lvl="2" algn="just">
              <a:spcBef>
                <a:spcPts val="600"/>
              </a:spcBef>
              <a:buBlip>
                <a:blip r:embed="rId2"/>
              </a:buBlip>
            </a:pPr>
            <a:r>
              <a:rPr lang="es-ES" dirty="0">
                <a:latin typeface="Arial" pitchFamily="34" charset="0"/>
                <a:cs typeface="Arial" pitchFamily="34" charset="0"/>
              </a:rPr>
              <a:t>Identificador único de sujeto (opcional)</a:t>
            </a:r>
          </a:p>
          <a:p>
            <a:pPr lvl="2" algn="just">
              <a:spcBef>
                <a:spcPts val="600"/>
              </a:spcBef>
              <a:buBlip>
                <a:blip r:embed="rId2"/>
              </a:buBlip>
            </a:pPr>
            <a:r>
              <a:rPr lang="es-ES" dirty="0">
                <a:latin typeface="Arial" pitchFamily="34" charset="0"/>
                <a:cs typeface="Arial" pitchFamily="34" charset="0"/>
              </a:rPr>
              <a:t>Extensiones (opcional)</a:t>
            </a:r>
          </a:p>
          <a:p>
            <a:pPr lvl="2" algn="just">
              <a:spcBef>
                <a:spcPts val="600"/>
              </a:spcBef>
              <a:buBlip>
                <a:blip r:embed="rId2"/>
              </a:buBlip>
            </a:pPr>
            <a:r>
              <a:rPr lang="es-ES" dirty="0">
                <a:latin typeface="Arial" pitchFamily="34" charset="0"/>
                <a:cs typeface="Arial" pitchFamily="34" charset="0"/>
              </a:rPr>
              <a:t>Algoritmo usado para firmar el certificado</a:t>
            </a:r>
          </a:p>
          <a:p>
            <a:pPr lvl="2" algn="just">
              <a:spcBef>
                <a:spcPts val="600"/>
              </a:spcBef>
              <a:buBlip>
                <a:blip r:embed="rId2"/>
              </a:buBlip>
            </a:pPr>
            <a:r>
              <a:rPr lang="es-ES" dirty="0">
                <a:latin typeface="Arial" pitchFamily="34" charset="0"/>
                <a:cs typeface="Arial" pitchFamily="34" charset="0"/>
              </a:rPr>
              <a:t>Firma digital del certificado</a:t>
            </a:r>
          </a:p>
          <a:p>
            <a:pPr lvl="1" algn="just">
              <a:spcBef>
                <a:spcPts val="600"/>
              </a:spcBef>
              <a:spcAft>
                <a:spcPts val="600"/>
              </a:spcAft>
            </a:pPr>
            <a:endParaRPr lang="es-ES"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1" y="200028"/>
            <a:ext cx="8522357" cy="708692"/>
          </a:xfrm>
          <a:prstGeom prst="rect">
            <a:avLst/>
          </a:prstGeom>
        </p:spPr>
        <p:txBody>
          <a:bodyPr>
            <a:normAutofit fontScale="92500" lnSpcReduction="10000"/>
          </a:bodyPr>
          <a:lstStyle/>
          <a:p>
            <a:pPr lvl="0">
              <a:defRPr/>
            </a:pPr>
            <a:r>
              <a:rPr lang="es-ES" sz="2400" b="1" kern="0" dirty="0">
                <a:solidFill>
                  <a:sysClr val="windowText" lastClr="000000"/>
                </a:solidFill>
                <a:latin typeface="Arial" pitchFamily="34" charset="0"/>
                <a:cs typeface="Arial" pitchFamily="34" charset="0"/>
              </a:rPr>
              <a:t>Infraestructura de firma digital  (</a:t>
            </a:r>
            <a:r>
              <a:rPr lang="es-ES" sz="2400" b="1" kern="0" dirty="0" err="1">
                <a:solidFill>
                  <a:sysClr val="windowText" lastClr="000000"/>
                </a:solidFill>
                <a:latin typeface="Arial" pitchFamily="34" charset="0"/>
                <a:cs typeface="Arial" pitchFamily="34" charset="0"/>
              </a:rPr>
              <a:t>PKIs</a:t>
            </a:r>
            <a:r>
              <a:rPr lang="es-ES" sz="2400" b="1" kern="0" dirty="0">
                <a:solidFill>
                  <a:sysClr val="windowText" lastClr="000000"/>
                </a:solidFill>
                <a:latin typeface="Arial" pitchFamily="34" charset="0"/>
                <a:cs typeface="Arial" pitchFamily="34" charset="0"/>
              </a:rPr>
              <a:t>, </a:t>
            </a:r>
            <a:r>
              <a:rPr lang="es-ES" sz="2400" b="1" kern="0" dirty="0" err="1">
                <a:solidFill>
                  <a:sysClr val="windowText" lastClr="000000"/>
                </a:solidFill>
                <a:latin typeface="Arial" pitchFamily="34" charset="0"/>
                <a:cs typeface="Arial" pitchFamily="34" charset="0"/>
              </a:rPr>
              <a:t>Public</a:t>
            </a:r>
            <a:r>
              <a:rPr lang="es-ES" sz="2400" b="1" kern="0" dirty="0">
                <a:solidFill>
                  <a:sysClr val="windowText" lastClr="000000"/>
                </a:solidFill>
                <a:latin typeface="Arial" pitchFamily="34" charset="0"/>
                <a:cs typeface="Arial" pitchFamily="34" charset="0"/>
              </a:rPr>
              <a:t> Key </a:t>
            </a:r>
            <a:r>
              <a:rPr lang="es-ES" sz="2400" b="1" kern="0" dirty="0" err="1">
                <a:solidFill>
                  <a:sysClr val="windowText" lastClr="000000"/>
                </a:solidFill>
                <a:latin typeface="Arial" pitchFamily="34" charset="0"/>
                <a:cs typeface="Arial" pitchFamily="34" charset="0"/>
              </a:rPr>
              <a:t>Infrastructures</a:t>
            </a:r>
            <a:r>
              <a:rPr lang="es-ES" sz="2400" b="1" kern="0" dirty="0">
                <a:solidFill>
                  <a:sysClr val="windowText" lastClr="000000"/>
                </a:solidFill>
                <a:latin typeface="Arial" pitchFamily="34" charset="0"/>
                <a:cs typeface="Arial" pitchFamily="34" charset="0"/>
              </a:rPr>
              <a:t>, Infraestructura de clave pública)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32056" y="1124744"/>
            <a:ext cx="8287178"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AR" dirty="0">
                <a:latin typeface="Arial" pitchFamily="34" charset="0"/>
                <a:cs typeface="Arial" pitchFamily="34" charset="0"/>
              </a:rPr>
              <a:t>Se denomina "Infraestructura de Firma Digital" al conjunto de leyes, normativa legal complementaria, obligaciones legales, hardware, software, bases de datos, redes, estándares tecnológicos y procedimientos de seguridad que permiten que distintas entidades (individuos u organizaciones) se identifiquen entre sí de manera segura al realizar transacciones en redes (por ej. Internet).</a:t>
            </a:r>
          </a:p>
          <a:p>
            <a:pPr algn="just">
              <a:spcBef>
                <a:spcPts val="600"/>
              </a:spcBef>
              <a:spcAft>
                <a:spcPts val="600"/>
              </a:spcAft>
            </a:pPr>
            <a:r>
              <a:rPr lang="es-AR" b="1" dirty="0">
                <a:latin typeface="Arial" pitchFamily="34" charset="0"/>
                <a:cs typeface="Arial" pitchFamily="34" charset="0"/>
              </a:rPr>
              <a:t>Las </a:t>
            </a:r>
            <a:r>
              <a:rPr lang="es-AR" b="1" dirty="0" err="1">
                <a:latin typeface="Arial" pitchFamily="34" charset="0"/>
                <a:cs typeface="Arial" pitchFamily="34" charset="0"/>
              </a:rPr>
              <a:t>PKIs</a:t>
            </a:r>
            <a:r>
              <a:rPr lang="es-AR" b="1" dirty="0">
                <a:latin typeface="Arial" pitchFamily="34" charset="0"/>
                <a:cs typeface="Arial" pitchFamily="34" charset="0"/>
              </a:rPr>
              <a:t> ofrecen algunos de los siguientes servicios</a:t>
            </a:r>
            <a:r>
              <a:rPr lang="es-AR" dirty="0">
                <a:latin typeface="Arial" pitchFamily="34" charset="0"/>
                <a:cs typeface="Arial" pitchFamily="34" charset="0"/>
              </a:rPr>
              <a:t>:</a:t>
            </a:r>
          </a:p>
          <a:p>
            <a:pPr marL="285750" indent="-285750" algn="just">
              <a:spcBef>
                <a:spcPts val="600"/>
              </a:spcBef>
              <a:spcAft>
                <a:spcPts val="600"/>
              </a:spcAft>
              <a:buFont typeface="Arial" panose="020B0604020202020204" pitchFamily="34" charset="0"/>
              <a:buChar char="•"/>
            </a:pPr>
            <a:r>
              <a:rPr lang="es-AR" dirty="0">
                <a:latin typeface="Arial" pitchFamily="34" charset="0"/>
                <a:cs typeface="Arial" pitchFamily="34" charset="0"/>
              </a:rPr>
              <a:t>Registro de claves: emisión de un nuevo certificado para una clave pública.</a:t>
            </a:r>
          </a:p>
          <a:p>
            <a:pPr marL="285750" indent="-285750" algn="just">
              <a:spcBef>
                <a:spcPts val="600"/>
              </a:spcBef>
              <a:spcAft>
                <a:spcPts val="600"/>
              </a:spcAft>
              <a:buFont typeface="Arial" panose="020B0604020202020204" pitchFamily="34" charset="0"/>
              <a:buChar char="•"/>
            </a:pPr>
            <a:r>
              <a:rPr lang="es-AR" dirty="0">
                <a:latin typeface="Arial" pitchFamily="34" charset="0"/>
                <a:cs typeface="Arial" pitchFamily="34" charset="0"/>
              </a:rPr>
              <a:t>Revocación de certificados: cancelación de un certificado previamente emitido.</a:t>
            </a:r>
          </a:p>
          <a:p>
            <a:pPr marL="285750" indent="-285750" algn="just">
              <a:spcBef>
                <a:spcPts val="600"/>
              </a:spcBef>
              <a:spcAft>
                <a:spcPts val="600"/>
              </a:spcAft>
              <a:buFont typeface="Arial" panose="020B0604020202020204" pitchFamily="34" charset="0"/>
              <a:buChar char="•"/>
            </a:pPr>
            <a:r>
              <a:rPr lang="es-AR" dirty="0">
                <a:latin typeface="Arial" pitchFamily="34" charset="0"/>
                <a:cs typeface="Arial" pitchFamily="34" charset="0"/>
              </a:rPr>
              <a:t>Selección de claves: publicación de la clave pública de los usuarios.</a:t>
            </a:r>
          </a:p>
          <a:p>
            <a:pPr marL="285750" indent="-285750" algn="just">
              <a:spcBef>
                <a:spcPts val="600"/>
              </a:spcBef>
              <a:spcAft>
                <a:spcPts val="600"/>
              </a:spcAft>
              <a:buFont typeface="Arial" panose="020B0604020202020204" pitchFamily="34" charset="0"/>
              <a:buChar char="•"/>
            </a:pPr>
            <a:r>
              <a:rPr lang="es-AR" dirty="0">
                <a:latin typeface="Arial" pitchFamily="34" charset="0"/>
                <a:cs typeface="Arial" pitchFamily="34" charset="0"/>
              </a:rPr>
              <a:t>Evaluación de la confianza: determinación sobre si un certificado es válido y qué operaciones están permitidas para dicho certificado.</a:t>
            </a:r>
          </a:p>
          <a:p>
            <a:pPr marL="285750" indent="-285750" algn="just">
              <a:spcBef>
                <a:spcPts val="600"/>
              </a:spcBef>
              <a:spcAft>
                <a:spcPts val="600"/>
              </a:spcAft>
              <a:buFont typeface="Arial" panose="020B0604020202020204" pitchFamily="34" charset="0"/>
              <a:buChar char="•"/>
            </a:pPr>
            <a:r>
              <a:rPr lang="es-AR" dirty="0">
                <a:latin typeface="Arial" pitchFamily="34" charset="0"/>
                <a:cs typeface="Arial" pitchFamily="34" charset="0"/>
              </a:rPr>
              <a:t>Recuperación de claves: permite recuperar la clave de un usuario.</a:t>
            </a:r>
          </a:p>
        </p:txBody>
      </p:sp>
    </p:spTree>
    <p:extLst>
      <p:ext uri="{BB962C8B-B14F-4D97-AF65-F5344CB8AC3E}">
        <p14:creationId xmlns:p14="http://schemas.microsoft.com/office/powerpoint/2010/main" val="2396252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10" name="Subtitle 1"/>
          <p:cNvSpPr>
            <a:spLocks noGrp="1"/>
          </p:cNvSpPr>
          <p:nvPr>
            <p:ph type="subTitle" idx="4294967295"/>
          </p:nvPr>
        </p:nvSpPr>
        <p:spPr>
          <a:xfrm>
            <a:off x="221724" y="928688"/>
            <a:ext cx="5286380" cy="500062"/>
          </a:xfrm>
        </p:spPr>
        <p:txBody>
          <a:bodyPr>
            <a:normAutofit/>
          </a:bodyPr>
          <a:lstStyle/>
          <a:p>
            <a:pPr algn="just">
              <a:spcBef>
                <a:spcPts val="600"/>
              </a:spcBef>
              <a:spcAft>
                <a:spcPts val="600"/>
              </a:spcAft>
            </a:pPr>
            <a:r>
              <a:rPr lang="es-ES_tradnl" sz="2000" b="1" dirty="0">
                <a:latin typeface="Arial" pitchFamily="34" charset="0"/>
                <a:cs typeface="Arial" pitchFamily="34" charset="0"/>
              </a:rPr>
              <a:t>Marco legal en Argentina</a:t>
            </a:r>
            <a:endParaRPr sz="2000" b="1"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Firma Digital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535753" y="1735080"/>
            <a:ext cx="7929618" cy="35086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1200"/>
              </a:spcAft>
            </a:pPr>
            <a:r>
              <a:rPr lang="es-ES" dirty="0">
                <a:latin typeface="Arial" panose="020B0604020202020204" pitchFamily="34" charset="0"/>
                <a:cs typeface="Arial" panose="020B0604020202020204" pitchFamily="34" charset="0"/>
              </a:rPr>
              <a:t>FIRMA DIGITAL</a:t>
            </a:r>
          </a:p>
          <a:p>
            <a:pPr algn="just">
              <a:spcBef>
                <a:spcPts val="600"/>
              </a:spcBef>
              <a:spcAft>
                <a:spcPts val="1200"/>
              </a:spcAft>
            </a:pPr>
            <a:r>
              <a:rPr lang="es-ES" dirty="0">
                <a:latin typeface="Arial" panose="020B0604020202020204" pitchFamily="34" charset="0"/>
                <a:cs typeface="Arial" panose="020B0604020202020204" pitchFamily="34" charset="0"/>
              </a:rPr>
              <a:t>Ley 25.506</a:t>
            </a:r>
          </a:p>
          <a:p>
            <a:pPr algn="just">
              <a:spcBef>
                <a:spcPts val="600"/>
              </a:spcBef>
              <a:spcAft>
                <a:spcPts val="1200"/>
              </a:spcAft>
            </a:pPr>
            <a:r>
              <a:rPr lang="es-ES" dirty="0">
                <a:latin typeface="Arial" panose="020B0604020202020204" pitchFamily="34" charset="0"/>
                <a:cs typeface="Arial" panose="020B0604020202020204" pitchFamily="34" charset="0"/>
              </a:rPr>
              <a:t>Consideraciones generales. Certificados digitales. Certificador licenciado. Titular de un certificado digital. Organización institucional. Autoridad de aplicación. Sistema de auditoría. Comisión Asesora para la Infraestructura de Firma Digital. Responsabilidad. Sanciones. Disposiciones Complementarias.</a:t>
            </a:r>
          </a:p>
          <a:p>
            <a:pPr algn="just">
              <a:spcBef>
                <a:spcPts val="600"/>
              </a:spcBef>
              <a:spcAft>
                <a:spcPts val="1200"/>
              </a:spcAft>
            </a:pPr>
            <a:r>
              <a:rPr lang="es-ES" dirty="0">
                <a:latin typeface="Arial" panose="020B0604020202020204" pitchFamily="34" charset="0"/>
                <a:cs typeface="Arial" panose="020B0604020202020204" pitchFamily="34" charset="0"/>
              </a:rPr>
              <a:t>Sancionada: Noviembre 14 de 2001.</a:t>
            </a:r>
          </a:p>
          <a:p>
            <a:pPr algn="just">
              <a:spcBef>
                <a:spcPts val="600"/>
              </a:spcBef>
              <a:spcAft>
                <a:spcPts val="1200"/>
              </a:spcAft>
            </a:pPr>
            <a:r>
              <a:rPr lang="es-ES" dirty="0">
                <a:latin typeface="Arial" panose="020B0604020202020204" pitchFamily="34" charset="0"/>
                <a:cs typeface="Arial" panose="020B0604020202020204" pitchFamily="34" charset="0"/>
              </a:rPr>
              <a:t>Promulgada de Hecho: Diciembre 11 de 2001.</a:t>
            </a:r>
          </a:p>
        </p:txBody>
      </p:sp>
    </p:spTree>
    <p:extLst>
      <p:ext uri="{BB962C8B-B14F-4D97-AF65-F5344CB8AC3E}">
        <p14:creationId xmlns:p14="http://schemas.microsoft.com/office/powerpoint/2010/main" val="1579775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50061"/>
            <a:ext cx="7429520" cy="500066"/>
          </a:xfrm>
          <a:prstGeom prst="rect">
            <a:avLst/>
          </a:prstGeom>
        </p:spPr>
        <p:txBody>
          <a:bodyPr>
            <a:normAutofit/>
          </a:bodyPr>
          <a:lstStyle/>
          <a:p>
            <a:pPr lvl="0">
              <a:defRPr/>
            </a:pPr>
            <a:r>
              <a:rPr lang="es-ES" sz="2400" b="1" kern="0" dirty="0">
                <a:solidFill>
                  <a:sysClr val="windowText" lastClr="000000"/>
                </a:solidFill>
                <a:latin typeface="Arial" pitchFamily="34" charset="0"/>
                <a:cs typeface="Arial" pitchFamily="34" charset="0"/>
              </a:rPr>
              <a:t>Firma Digital en Argentina. Ley 25.506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14282" y="1164134"/>
            <a:ext cx="8287178"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AR" dirty="0">
                <a:latin typeface="Arial" pitchFamily="34" charset="0"/>
                <a:cs typeface="Arial" pitchFamily="34" charset="0"/>
              </a:rPr>
              <a:t>La ley 25.506 la define en el art. 2°, como el resultado de aplicar a un documento digital un procedimiento matemático que requiere información de exclusivo conocimiento del firmante, encontrándose esta información bajo su exclusivo control. La firma digital debe ser susceptible de verificación por terceras partes tal que dicha verificación simultáneamente permita identificar al firmante y detectar cualquier alteración del documento digital posterior a su firma. Los procedimientos de firma y verificación a ser utilizados para tales fines serán los determinados por la Autoridad de Aplicación en consonancia con estándares tecnológicos internacionales vigentes.</a:t>
            </a:r>
          </a:p>
          <a:p>
            <a:pPr algn="just">
              <a:spcBef>
                <a:spcPts val="600"/>
              </a:spcBef>
              <a:spcAft>
                <a:spcPts val="600"/>
              </a:spcAft>
            </a:pPr>
            <a:r>
              <a:rPr lang="es-AR" dirty="0">
                <a:latin typeface="Arial" pitchFamily="34" charset="0"/>
                <a:cs typeface="Arial" pitchFamily="34" charset="0"/>
              </a:rPr>
              <a:t>Art. 6: Documento digital. Se entiende por documento digital a la representación de actos o hechos, con independencia del soporte utilizado para su fijación, almacenamiento o archivo. Un documento digital también satisface el requerimiento de escritura.</a:t>
            </a:r>
          </a:p>
          <a:p>
            <a:pPr algn="just">
              <a:spcBef>
                <a:spcPts val="600"/>
              </a:spcBef>
              <a:spcAft>
                <a:spcPts val="600"/>
              </a:spcAft>
            </a:pPr>
            <a:r>
              <a:rPr lang="es-AR" dirty="0">
                <a:latin typeface="Arial" pitchFamily="34" charset="0"/>
                <a:cs typeface="Arial" pitchFamily="34" charset="0"/>
              </a:rPr>
              <a:t>Art. 7: Presunción de autoría. Se presume, salvo prueba en contrario, que toda firma digital pertenece al titular del certificado digital que permite la verificación de dicha firma.</a:t>
            </a:r>
          </a:p>
          <a:p>
            <a:pPr algn="just">
              <a:spcBef>
                <a:spcPts val="600"/>
              </a:spcBef>
              <a:spcAft>
                <a:spcPts val="600"/>
              </a:spcAft>
            </a:pPr>
            <a:endParaRPr lang="es-AR" dirty="0">
              <a:latin typeface="Arial" pitchFamily="34" charset="0"/>
              <a:cs typeface="Arial" pitchFamily="34" charset="0"/>
            </a:endParaRPr>
          </a:p>
          <a:p>
            <a:pPr algn="just">
              <a:spcBef>
                <a:spcPts val="600"/>
              </a:spcBef>
              <a:spcAft>
                <a:spcPts val="600"/>
              </a:spcAft>
            </a:pPr>
            <a:endParaRPr lang="es-ES" dirty="0">
              <a:latin typeface="Arial" pitchFamily="34" charset="0"/>
              <a:cs typeface="Arial" pitchFamily="34" charset="0"/>
            </a:endParaRPr>
          </a:p>
        </p:txBody>
      </p:sp>
    </p:spTree>
    <p:extLst>
      <p:ext uri="{BB962C8B-B14F-4D97-AF65-F5344CB8AC3E}">
        <p14:creationId xmlns:p14="http://schemas.microsoft.com/office/powerpoint/2010/main" val="1385182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57200"/>
            <a:ext cx="7429520" cy="500066"/>
          </a:xfrm>
          <a:prstGeom prst="rect">
            <a:avLst/>
          </a:prstGeom>
        </p:spPr>
        <p:txBody>
          <a:bodyPr>
            <a:normAutofit/>
          </a:bodyPr>
          <a:lstStyle/>
          <a:p>
            <a:pPr lvl="0">
              <a:defRPr/>
            </a:pPr>
            <a:r>
              <a:rPr lang="es-ES" sz="2400" b="1" kern="0" dirty="0">
                <a:solidFill>
                  <a:sysClr val="windowText" lastClr="000000"/>
                </a:solidFill>
                <a:latin typeface="Arial" pitchFamily="34" charset="0"/>
                <a:cs typeface="Arial" pitchFamily="34" charset="0"/>
              </a:rPr>
              <a:t>Firma Digital en Argentina. Ley 25.506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14282" y="1033399"/>
            <a:ext cx="8287178"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AR" dirty="0">
                <a:latin typeface="Arial" pitchFamily="34" charset="0"/>
                <a:cs typeface="Arial" pitchFamily="34" charset="0"/>
              </a:rPr>
              <a:t>Art. 10: Remitente. Presunción.  Cuando un documento digital sea enviado en forma automática por un dispositivo programado y lleve la firma digital del remitente se presumirá, salvo prueba en contrario, que el documento firmado proviene del remitente.</a:t>
            </a:r>
          </a:p>
          <a:p>
            <a:pPr algn="just">
              <a:spcBef>
                <a:spcPts val="600"/>
              </a:spcBef>
              <a:spcAft>
                <a:spcPts val="600"/>
              </a:spcAft>
            </a:pPr>
            <a:r>
              <a:rPr lang="es-AR" dirty="0">
                <a:latin typeface="Arial" pitchFamily="34" charset="0"/>
                <a:cs typeface="Arial" pitchFamily="34" charset="0"/>
              </a:rPr>
              <a:t>Art. 13: Certificado digital. Se entiende por certificado digital al documento firmado digitalmente por un certificador, que vincula los datos de verificación de firma a su titular. </a:t>
            </a:r>
          </a:p>
          <a:p>
            <a:pPr algn="just">
              <a:spcBef>
                <a:spcPts val="600"/>
              </a:spcBef>
              <a:spcAft>
                <a:spcPts val="600"/>
              </a:spcAft>
            </a:pPr>
            <a:r>
              <a:rPr lang="es-AR" dirty="0">
                <a:latin typeface="Arial" pitchFamily="34" charset="0"/>
                <a:cs typeface="Arial" pitchFamily="34" charset="0"/>
              </a:rPr>
              <a:t>Art. 17: Certificador licenciado. Se entiende por certificador licenciado a toda persona de existencia ideal, registro público de contratos u organismo público que expide certificados y presta otros servicios en relación con la firma digital y cuenta con una licencia para ello, otorgada por el Ente Licenciante. </a:t>
            </a:r>
          </a:p>
          <a:p>
            <a:pPr algn="just">
              <a:spcBef>
                <a:spcPts val="600"/>
              </a:spcBef>
              <a:spcAft>
                <a:spcPts val="600"/>
              </a:spcAft>
            </a:pPr>
            <a:endParaRPr lang="es-AR" dirty="0">
              <a:latin typeface="Arial" pitchFamily="34" charset="0"/>
              <a:cs typeface="Arial" pitchFamily="34" charset="0"/>
            </a:endParaRPr>
          </a:p>
          <a:p>
            <a:pPr algn="just">
              <a:spcBef>
                <a:spcPts val="600"/>
              </a:spcBef>
              <a:spcAft>
                <a:spcPts val="600"/>
              </a:spcAft>
            </a:pPr>
            <a:r>
              <a:rPr lang="es-AR" b="1" dirty="0">
                <a:latin typeface="Arial" panose="020B0604020202020204" pitchFamily="34" charset="0"/>
                <a:cs typeface="Arial" panose="020B0604020202020204" pitchFamily="34" charset="0"/>
              </a:rPr>
              <a:t>Autoridad de aplicación</a:t>
            </a:r>
          </a:p>
          <a:p>
            <a:pPr algn="just">
              <a:spcBef>
                <a:spcPts val="600"/>
              </a:spcBef>
              <a:spcAft>
                <a:spcPts val="600"/>
              </a:spcAft>
            </a:pPr>
            <a:r>
              <a:rPr lang="es-AR" dirty="0">
                <a:latin typeface="Arial" panose="020B0604020202020204" pitchFamily="34" charset="0"/>
                <a:cs typeface="Arial" panose="020B0604020202020204" pitchFamily="34" charset="0"/>
              </a:rPr>
              <a:t>La autoridad de aplicación de la ley de firma digital será la Jefatura de Gabinete de Ministros</a:t>
            </a:r>
          </a:p>
        </p:txBody>
      </p:sp>
    </p:spTree>
    <p:extLst>
      <p:ext uri="{BB962C8B-B14F-4D97-AF65-F5344CB8AC3E}">
        <p14:creationId xmlns:p14="http://schemas.microsoft.com/office/powerpoint/2010/main" val="28346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228579"/>
            <a:ext cx="824615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Problemática actual con el intercambio de información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1487633" y="1368547"/>
            <a:ext cx="7092498"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just">
              <a:spcBef>
                <a:spcPts val="600"/>
              </a:spcBef>
              <a:spcAft>
                <a:spcPts val="600"/>
              </a:spcAft>
              <a:buFont typeface="Wingdings" panose="05000000000000000000" pitchFamily="2" charset="2"/>
              <a:buChar char="Ø"/>
            </a:pPr>
            <a:r>
              <a:rPr lang="es-ES" sz="2000" dirty="0">
                <a:latin typeface="Arial" pitchFamily="34" charset="0"/>
                <a:cs typeface="Arial" pitchFamily="34" charset="0"/>
              </a:rPr>
              <a:t>No es posible determinar con certeza el autor</a:t>
            </a:r>
          </a:p>
          <a:p>
            <a:pPr marL="342900" indent="-342900" algn="just">
              <a:spcBef>
                <a:spcPts val="600"/>
              </a:spcBef>
              <a:spcAft>
                <a:spcPts val="600"/>
              </a:spcAft>
              <a:buFont typeface="Wingdings" panose="05000000000000000000" pitchFamily="2" charset="2"/>
              <a:buChar char="Ø"/>
            </a:pPr>
            <a:r>
              <a:rPr lang="es-ES" sz="2000" dirty="0">
                <a:latin typeface="Arial" pitchFamily="34" charset="0"/>
                <a:cs typeface="Arial" pitchFamily="34" charset="0"/>
              </a:rPr>
              <a:t>Un documento electrónico es fácilmente alterable</a:t>
            </a:r>
          </a:p>
          <a:p>
            <a:pPr marL="342900" indent="-342900" algn="just">
              <a:spcBef>
                <a:spcPts val="600"/>
              </a:spcBef>
              <a:spcAft>
                <a:spcPts val="600"/>
              </a:spcAft>
              <a:buFont typeface="Wingdings" panose="05000000000000000000" pitchFamily="2" charset="2"/>
              <a:buChar char="Ø"/>
            </a:pPr>
            <a:r>
              <a:rPr lang="es-ES" sz="2000" dirty="0">
                <a:latin typeface="Arial" pitchFamily="34" charset="0"/>
                <a:cs typeface="Arial" pitchFamily="34" charset="0"/>
              </a:rPr>
              <a:t>Puede ser objeto de repudio</a:t>
            </a:r>
          </a:p>
        </p:txBody>
      </p:sp>
      <p:sp>
        <p:nvSpPr>
          <p:cNvPr id="9" name="Subtitle 1"/>
          <p:cNvSpPr txBox="1">
            <a:spLocks/>
          </p:cNvSpPr>
          <p:nvPr/>
        </p:nvSpPr>
        <p:spPr>
          <a:xfrm>
            <a:off x="338191" y="3133014"/>
            <a:ext cx="824615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Objetivo</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2" name="1 CuadroTexto"/>
          <p:cNvSpPr txBox="1"/>
          <p:nvPr/>
        </p:nvSpPr>
        <p:spPr>
          <a:xfrm>
            <a:off x="872976" y="3738426"/>
            <a:ext cx="7560840" cy="1323439"/>
          </a:xfrm>
          <a:prstGeom prst="rect">
            <a:avLst/>
          </a:prstGeom>
          <a:noFill/>
        </p:spPr>
        <p:txBody>
          <a:bodyPr wrap="square" rtlCol="0">
            <a:spAutoFit/>
          </a:bodyPr>
          <a:lstStyle/>
          <a:p>
            <a:pPr algn="just"/>
            <a:r>
              <a:rPr lang="es-AR" sz="2000" dirty="0">
                <a:latin typeface="Arial" pitchFamily="34" charset="0"/>
                <a:cs typeface="Arial" pitchFamily="34" charset="0"/>
              </a:rPr>
              <a:t>Poder enviar un documento firmado a través de medios electrónicos de manera que ese documento cuente, por lo menos, con las mismas características técnicas de seguridad y legales que tiene un documento firmado </a:t>
            </a:r>
            <a:r>
              <a:rPr lang="es-AR" sz="2000" dirty="0" err="1">
                <a:latin typeface="Arial" pitchFamily="34" charset="0"/>
                <a:cs typeface="Arial" pitchFamily="34" charset="0"/>
              </a:rPr>
              <a:t>hológraficamente</a:t>
            </a:r>
            <a:endParaRPr lang="es-AR" sz="2000" dirty="0">
              <a:latin typeface="Arial" pitchFamily="34" charset="0"/>
              <a:cs typeface="Arial" pitchFamily="34" charset="0"/>
            </a:endParaRPr>
          </a:p>
        </p:txBody>
      </p:sp>
    </p:spTree>
    <p:extLst>
      <p:ext uri="{BB962C8B-B14F-4D97-AF65-F5344CB8AC3E}">
        <p14:creationId xmlns:p14="http://schemas.microsoft.com/office/powerpoint/2010/main" val="369108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571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1" y="116632"/>
            <a:ext cx="6805991" cy="708692"/>
          </a:xfrm>
          <a:prstGeom prst="rect">
            <a:avLst/>
          </a:prstGeom>
        </p:spPr>
        <p:txBody>
          <a:bodyPr>
            <a:normAutofit/>
          </a:bodyPr>
          <a:lstStyle/>
          <a:p>
            <a:pPr lvl="0">
              <a:defRPr/>
            </a:pPr>
            <a:r>
              <a:rPr lang="es-ES" sz="2400" b="1" kern="0" dirty="0">
                <a:solidFill>
                  <a:sysClr val="windowText" lastClr="000000"/>
                </a:solidFill>
                <a:latin typeface="Arial" pitchFamily="34" charset="0"/>
                <a:cs typeface="Arial" pitchFamily="34" charset="0"/>
              </a:rPr>
              <a:t>Infraestructura de firma digital en Argentina</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14280" y="1174224"/>
            <a:ext cx="852235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AR" dirty="0">
                <a:latin typeface="Arial" pitchFamily="34" charset="0"/>
                <a:cs typeface="Arial" pitchFamily="34" charset="0"/>
              </a:rPr>
              <a:t>La Infraestructura de Firma Digital de la República Argentina (IFDRA) está conformada por un conjunto de componentes que interactúan entre sí, permitiendo la emisión de certificados digitales para verificar firmas en condiciones seguras, tanto desde el punto de vista técnico como legal.</a:t>
            </a:r>
          </a:p>
          <a:p>
            <a:pPr algn="just">
              <a:spcBef>
                <a:spcPts val="600"/>
              </a:spcBef>
              <a:spcAft>
                <a:spcPts val="600"/>
              </a:spcAft>
            </a:pPr>
            <a:r>
              <a:rPr lang="es-AR" b="1" dirty="0">
                <a:latin typeface="Arial" panose="020B0604020202020204" pitchFamily="34" charset="0"/>
                <a:cs typeface="Arial" panose="020B0604020202020204" pitchFamily="34" charset="0"/>
              </a:rPr>
              <a:t>Pueden ser certificadores licenciados por ejemplo</a:t>
            </a:r>
            <a:r>
              <a:rPr lang="es-AR" dirty="0">
                <a:latin typeface="Arial" panose="020B0604020202020204" pitchFamily="34" charset="0"/>
                <a:cs typeface="Arial" panose="020B0604020202020204" pitchFamily="34" charset="0"/>
              </a:rPr>
              <a:t>:</a:t>
            </a:r>
          </a:p>
          <a:p>
            <a:pPr marL="742950" lvl="1" indent="-285750" algn="just">
              <a:spcBef>
                <a:spcPts val="600"/>
              </a:spcBef>
              <a:spcAft>
                <a:spcPts val="600"/>
              </a:spcAft>
              <a:buFont typeface="Arial" panose="020B0604020202020204" pitchFamily="34" charset="0"/>
              <a:buChar char="•"/>
            </a:pPr>
            <a:r>
              <a:rPr lang="es-AR" dirty="0">
                <a:latin typeface="Arial" panose="020B0604020202020204" pitchFamily="34" charset="0"/>
                <a:cs typeface="Arial" panose="020B0604020202020204" pitchFamily="34" charset="0"/>
              </a:rPr>
              <a:t>El estado respecto de sus agentes públicos.</a:t>
            </a:r>
          </a:p>
          <a:p>
            <a:pPr marL="742950" lvl="1" indent="-285750" algn="just">
              <a:spcBef>
                <a:spcPts val="600"/>
              </a:spcBef>
              <a:spcAft>
                <a:spcPts val="600"/>
              </a:spcAft>
              <a:buFont typeface="Arial" panose="020B0604020202020204" pitchFamily="34" charset="0"/>
              <a:buChar char="•"/>
            </a:pPr>
            <a:r>
              <a:rPr lang="es-AR" dirty="0">
                <a:latin typeface="Arial" panose="020B0604020202020204" pitchFamily="34" charset="0"/>
                <a:cs typeface="Arial" panose="020B0604020202020204" pitchFamily="34" charset="0"/>
              </a:rPr>
              <a:t>Empresas respecto de sus empleados.</a:t>
            </a:r>
          </a:p>
          <a:p>
            <a:pPr marL="742950" lvl="1" indent="-285750" algn="just">
              <a:spcBef>
                <a:spcPts val="600"/>
              </a:spcBef>
              <a:spcAft>
                <a:spcPts val="600"/>
              </a:spcAft>
              <a:buFont typeface="Arial" panose="020B0604020202020204" pitchFamily="34" charset="0"/>
              <a:buChar char="•"/>
            </a:pPr>
            <a:r>
              <a:rPr lang="es-AR" dirty="0">
                <a:latin typeface="Arial" panose="020B0604020202020204" pitchFamily="34" charset="0"/>
                <a:cs typeface="Arial" panose="020B0604020202020204" pitchFamily="34" charset="0"/>
              </a:rPr>
              <a:t>Colegios profesionales respecto de los matriculados.</a:t>
            </a:r>
          </a:p>
          <a:p>
            <a:pPr marL="742950" lvl="1" indent="-285750" algn="just">
              <a:spcBef>
                <a:spcPts val="600"/>
              </a:spcBef>
              <a:spcAft>
                <a:spcPts val="600"/>
              </a:spcAft>
              <a:buFont typeface="Arial" panose="020B0604020202020204" pitchFamily="34" charset="0"/>
              <a:buChar char="•"/>
            </a:pPr>
            <a:r>
              <a:rPr lang="es-AR" dirty="0">
                <a:latin typeface="Arial" panose="020B0604020202020204" pitchFamily="34" charset="0"/>
                <a:cs typeface="Arial" panose="020B0604020202020204" pitchFamily="34" charset="0"/>
              </a:rPr>
              <a:t>Bancos respecto de sus cliente</a:t>
            </a:r>
          </a:p>
          <a:p>
            <a:pPr marL="742950" lvl="1" indent="-285750">
              <a:spcBef>
                <a:spcPts val="600"/>
              </a:spcBef>
              <a:spcAft>
                <a:spcPts val="600"/>
              </a:spcAft>
              <a:buFont typeface="Arial" panose="020B0604020202020204" pitchFamily="34" charset="0"/>
              <a:buChar char="•"/>
            </a:pPr>
            <a:r>
              <a:rPr lang="es-AR" dirty="0">
                <a:latin typeface="Arial" panose="020B0604020202020204" pitchFamily="34" charset="0"/>
                <a:cs typeface="Arial" panose="020B0604020202020204" pitchFamily="34" charset="0"/>
              </a:rPr>
              <a:t>etc. </a:t>
            </a:r>
          </a:p>
        </p:txBody>
      </p:sp>
    </p:spTree>
    <p:extLst>
      <p:ext uri="{BB962C8B-B14F-4D97-AF65-F5344CB8AC3E}">
        <p14:creationId xmlns:p14="http://schemas.microsoft.com/office/powerpoint/2010/main" val="2998849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571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1947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1" y="116632"/>
            <a:ext cx="8522357" cy="708692"/>
          </a:xfrm>
          <a:prstGeom prst="rect">
            <a:avLst/>
          </a:prstGeom>
        </p:spPr>
        <p:txBody>
          <a:bodyPr>
            <a:normAutofit/>
          </a:bodyPr>
          <a:lstStyle/>
          <a:p>
            <a:pPr lvl="0">
              <a:defRPr/>
            </a:pPr>
            <a:r>
              <a:rPr lang="es-ES" sz="2400" b="1" kern="0" dirty="0">
                <a:solidFill>
                  <a:sysClr val="windowText" lastClr="000000"/>
                </a:solidFill>
                <a:latin typeface="Arial" pitchFamily="34" charset="0"/>
                <a:cs typeface="Arial" pitchFamily="34" charset="0"/>
              </a:rPr>
              <a:t>Infraestructura de firma digital en Argentina</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 name="CuadroTexto 2"/>
          <p:cNvSpPr txBox="1"/>
          <p:nvPr/>
        </p:nvSpPr>
        <p:spPr>
          <a:xfrm>
            <a:off x="214280" y="686147"/>
            <a:ext cx="8522357" cy="5616922"/>
          </a:xfrm>
          <a:prstGeom prst="rect">
            <a:avLst/>
          </a:prstGeom>
          <a:noFill/>
        </p:spPr>
        <p:txBody>
          <a:bodyPr wrap="square" rtlCol="0">
            <a:spAutoFit/>
          </a:bodyPr>
          <a:lstStyle/>
          <a:p>
            <a:pPr>
              <a:spcBef>
                <a:spcPts val="600"/>
              </a:spcBef>
              <a:spcAft>
                <a:spcPts val="600"/>
              </a:spcAft>
            </a:pPr>
            <a:r>
              <a:rPr lang="es-AR" b="1" dirty="0">
                <a:latin typeface="Arial" panose="020B0604020202020204" pitchFamily="34" charset="0"/>
                <a:cs typeface="Arial" panose="020B0604020202020204" pitchFamily="34" charset="0"/>
              </a:rPr>
              <a:t>Ente licenciante</a:t>
            </a:r>
          </a:p>
          <a:p>
            <a:pPr algn="just">
              <a:spcBef>
                <a:spcPts val="600"/>
              </a:spcBef>
              <a:spcAft>
                <a:spcPts val="600"/>
              </a:spcAft>
            </a:pPr>
            <a:r>
              <a:rPr lang="es-ES" dirty="0">
                <a:latin typeface="Arial" panose="020B0604020202020204" pitchFamily="34" charset="0"/>
                <a:cs typeface="Arial" panose="020B0604020202020204" pitchFamily="34" charset="0"/>
              </a:rPr>
              <a:t>La Subsecretaría de Innovación Administrativa actúa </a:t>
            </a:r>
            <a:r>
              <a:rPr lang="es-AR" dirty="0">
                <a:latin typeface="Arial" panose="020B0604020202020204" pitchFamily="34" charset="0"/>
                <a:cs typeface="Arial" panose="020B0604020202020204" pitchFamily="34" charset="0"/>
              </a:rPr>
              <a:t>como </a:t>
            </a:r>
            <a:r>
              <a:rPr lang="es-AR" b="1" dirty="0">
                <a:latin typeface="Arial" panose="020B0604020202020204" pitchFamily="34" charset="0"/>
                <a:cs typeface="Arial" panose="020B0604020202020204" pitchFamily="34" charset="0"/>
              </a:rPr>
              <a:t>Ente Licenciante</a:t>
            </a:r>
            <a:r>
              <a:rPr lang="es-AR" dirty="0">
                <a:latin typeface="Arial" panose="020B0604020202020204" pitchFamily="34" charset="0"/>
                <a:cs typeface="Arial" panose="020B0604020202020204" pitchFamily="34" charset="0"/>
              </a:rPr>
              <a:t> otorgando, denegando o revocando las licencias de los certificadores licenciados y supervisando su accionar.</a:t>
            </a:r>
          </a:p>
          <a:p>
            <a:pPr algn="just">
              <a:spcBef>
                <a:spcPts val="600"/>
              </a:spcBef>
              <a:spcAft>
                <a:spcPts val="600"/>
              </a:spcAft>
            </a:pPr>
            <a:r>
              <a:rPr lang="es-ES" b="1" dirty="0">
                <a:latin typeface="Arial" pitchFamily="34" charset="0"/>
                <a:cs typeface="Arial" pitchFamily="34" charset="0"/>
              </a:rPr>
              <a:t>Certificadores licenciados</a:t>
            </a:r>
            <a:endParaRPr lang="es-AR" b="1" dirty="0">
              <a:latin typeface="Arial" panose="020B0604020202020204" pitchFamily="34" charset="0"/>
              <a:cs typeface="Arial" panose="020B0604020202020204" pitchFamily="34" charset="0"/>
            </a:endParaRPr>
          </a:p>
          <a:p>
            <a:pPr algn="just">
              <a:spcBef>
                <a:spcPts val="600"/>
              </a:spcBef>
              <a:spcAft>
                <a:spcPts val="600"/>
              </a:spcAft>
            </a:pPr>
            <a:r>
              <a:rPr lang="es-ES" dirty="0">
                <a:latin typeface="Arial" pitchFamily="34" charset="0"/>
                <a:cs typeface="Arial" pitchFamily="34" charset="0"/>
              </a:rPr>
              <a:t>Los certificadores licenciados son entidades públicas o privadas que se encuentran habilitados por el Ente Licenciante para emitir certificados digitales, en el marco de la Ley 25.506 de Firma Digital.</a:t>
            </a:r>
            <a:endParaRPr lang="es-AR" dirty="0"/>
          </a:p>
          <a:p>
            <a:r>
              <a:rPr lang="es-ES" dirty="0">
                <a:latin typeface="Arial" pitchFamily="34" charset="0"/>
                <a:cs typeface="Arial" pitchFamily="34" charset="0"/>
              </a:rPr>
              <a:t>A la fecha, han obtenido sus licencias las siguientes entidades:</a:t>
            </a:r>
          </a:p>
          <a:p>
            <a:endParaRPr lang="es-ES" dirty="0">
              <a:latin typeface="Arial" pitchFamily="34" charset="0"/>
              <a:cs typeface="Arial" pitchFamily="34" charset="0"/>
            </a:endParaRPr>
          </a:p>
          <a:p>
            <a:pPr marL="742950" lvl="1" indent="-285750">
              <a:buFont typeface="Arial" panose="020B0604020202020204" pitchFamily="34" charset="0"/>
              <a:buChar char="•"/>
            </a:pPr>
            <a:r>
              <a:rPr lang="es-ES" dirty="0">
                <a:latin typeface="Arial" pitchFamily="34" charset="0"/>
                <a:cs typeface="Arial" pitchFamily="34" charset="0"/>
              </a:rPr>
              <a:t>AFIP – Administración Federal de Ingresos Públicos</a:t>
            </a:r>
          </a:p>
          <a:p>
            <a:pPr marL="742950" lvl="1" indent="-285750">
              <a:buFont typeface="Arial" panose="020B0604020202020204" pitchFamily="34" charset="0"/>
              <a:buChar char="•"/>
            </a:pPr>
            <a:r>
              <a:rPr lang="es-ES" dirty="0" err="1">
                <a:latin typeface="Arial" pitchFamily="34" charset="0"/>
                <a:cs typeface="Arial" pitchFamily="34" charset="0"/>
              </a:rPr>
              <a:t>ANSeS</a:t>
            </a:r>
            <a:r>
              <a:rPr lang="es-ES" dirty="0">
                <a:latin typeface="Arial" pitchFamily="34" charset="0"/>
                <a:cs typeface="Arial" pitchFamily="34" charset="0"/>
              </a:rPr>
              <a:t> – Administración Nacional de la Seguridad Social</a:t>
            </a:r>
          </a:p>
          <a:p>
            <a:pPr marL="742950" lvl="1" indent="-285750">
              <a:buFont typeface="Arial" panose="020B0604020202020204" pitchFamily="34" charset="0"/>
              <a:buChar char="•"/>
            </a:pPr>
            <a:r>
              <a:rPr lang="es-ES" dirty="0">
                <a:latin typeface="Arial" pitchFamily="34" charset="0"/>
                <a:cs typeface="Arial" pitchFamily="34" charset="0"/>
              </a:rPr>
              <a:t>ONTI – Oficina Nacional de Tecnologías de Información</a:t>
            </a:r>
          </a:p>
          <a:p>
            <a:pPr marL="742950" lvl="1" indent="-285750">
              <a:buFont typeface="Arial" panose="020B0604020202020204" pitchFamily="34" charset="0"/>
              <a:buChar char="•"/>
            </a:pPr>
            <a:r>
              <a:rPr lang="es-ES" dirty="0" err="1">
                <a:latin typeface="Arial" pitchFamily="34" charset="0"/>
                <a:cs typeface="Arial" pitchFamily="34" charset="0"/>
              </a:rPr>
              <a:t>Lakaut</a:t>
            </a:r>
            <a:r>
              <a:rPr lang="es-ES" dirty="0">
                <a:latin typeface="Arial" pitchFamily="34" charset="0"/>
                <a:cs typeface="Arial" pitchFamily="34" charset="0"/>
              </a:rPr>
              <a:t> S.A.</a:t>
            </a:r>
          </a:p>
          <a:p>
            <a:pPr marL="742950" lvl="1" indent="-285750">
              <a:buFont typeface="Arial" panose="020B0604020202020204" pitchFamily="34" charset="0"/>
              <a:buChar char="•"/>
            </a:pPr>
            <a:r>
              <a:rPr lang="es-ES" dirty="0">
                <a:latin typeface="Arial" pitchFamily="34" charset="0"/>
                <a:cs typeface="Arial" pitchFamily="34" charset="0"/>
              </a:rPr>
              <a:t>Box Custodia de Archivos S.A.</a:t>
            </a:r>
          </a:p>
          <a:p>
            <a:pPr marL="742950" lvl="1" indent="-285750">
              <a:buFont typeface="Arial" panose="020B0604020202020204" pitchFamily="34" charset="0"/>
              <a:buChar char="•"/>
            </a:pPr>
            <a:r>
              <a:rPr lang="es-ES" dirty="0" err="1">
                <a:latin typeface="Arial" pitchFamily="34" charset="0"/>
                <a:cs typeface="Arial" pitchFamily="34" charset="0"/>
              </a:rPr>
              <a:t>Digilogix</a:t>
            </a:r>
            <a:r>
              <a:rPr lang="es-ES" dirty="0">
                <a:latin typeface="Arial" pitchFamily="34" charset="0"/>
                <a:cs typeface="Arial" pitchFamily="34" charset="0"/>
              </a:rPr>
              <a:t> S.A.</a:t>
            </a:r>
          </a:p>
          <a:p>
            <a:pPr marL="742950" lvl="1" indent="-285750">
              <a:buFont typeface="Arial" panose="020B0604020202020204" pitchFamily="34" charset="0"/>
              <a:buChar char="•"/>
            </a:pPr>
            <a:r>
              <a:rPr lang="es-ES" dirty="0">
                <a:latin typeface="Arial" pitchFamily="34" charset="0"/>
                <a:cs typeface="Arial" pitchFamily="34" charset="0"/>
              </a:rPr>
              <a:t>Tecnología de Valores S.A.</a:t>
            </a:r>
          </a:p>
          <a:p>
            <a:pPr marL="742950" lvl="1" indent="-285750">
              <a:buFont typeface="Arial" panose="020B0604020202020204" pitchFamily="34" charset="0"/>
              <a:buChar char="•"/>
            </a:pPr>
            <a:r>
              <a:rPr lang="es-ES" dirty="0">
                <a:latin typeface="Arial" pitchFamily="34" charset="0"/>
                <a:cs typeface="Arial" pitchFamily="34" charset="0"/>
              </a:rPr>
              <a:t>Ministerio de Modernización</a:t>
            </a:r>
            <a:endParaRPr lang="es-AR" dirty="0">
              <a:latin typeface="Arial" pitchFamily="34" charset="0"/>
              <a:cs typeface="Arial" pitchFamily="34" charset="0"/>
            </a:endParaRPr>
          </a:p>
        </p:txBody>
      </p:sp>
    </p:spTree>
    <p:extLst>
      <p:ext uri="{BB962C8B-B14F-4D97-AF65-F5344CB8AC3E}">
        <p14:creationId xmlns:p14="http://schemas.microsoft.com/office/powerpoint/2010/main" val="2629981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1" y="471490"/>
            <a:ext cx="8522357" cy="500066"/>
          </a:xfrm>
          <a:prstGeom prst="rect">
            <a:avLst/>
          </a:prstGeom>
        </p:spPr>
        <p:txBody>
          <a:bodyPr>
            <a:normAutofit/>
          </a:bodyPr>
          <a:lstStyle/>
          <a:p>
            <a:pPr lvl="0">
              <a:defRPr/>
            </a:pPr>
            <a:r>
              <a:rPr lang="es-AR" sz="2400" b="1" kern="0" dirty="0">
                <a:solidFill>
                  <a:sysClr val="windowText" lastClr="000000"/>
                </a:solidFill>
                <a:latin typeface="Arial" pitchFamily="34" charset="0"/>
                <a:cs typeface="Arial" pitchFamily="34" charset="0"/>
              </a:rPr>
              <a:t>Consideraciones para usuarios de certificados digitales</a:t>
            </a:r>
            <a:r>
              <a:rPr lang="es-ES" sz="2400" b="1" kern="0" dirty="0">
                <a:solidFill>
                  <a:sysClr val="windowText" lastClr="000000"/>
                </a:solidFill>
                <a:latin typeface="Arial" pitchFamily="34" charset="0"/>
                <a:cs typeface="Arial" pitchFamily="34" charset="0"/>
              </a:rPr>
              <a:t>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214282" y="1493495"/>
            <a:ext cx="8522356" cy="3939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5750" indent="-285750" algn="just">
              <a:spcBef>
                <a:spcPts val="600"/>
              </a:spcBef>
              <a:spcAft>
                <a:spcPts val="600"/>
              </a:spcAft>
              <a:buFont typeface="Arial" panose="020B0604020202020204" pitchFamily="34" charset="0"/>
              <a:buChar char="•"/>
            </a:pPr>
            <a:r>
              <a:rPr lang="es-AR" sz="2000" dirty="0">
                <a:latin typeface="Arial" pitchFamily="34" charset="0"/>
                <a:cs typeface="Arial" pitchFamily="34" charset="0"/>
              </a:rPr>
              <a:t>La clave privada es generada, almacenada y utilizada en la estación de trabajo del usuario.</a:t>
            </a:r>
          </a:p>
          <a:p>
            <a:pPr marL="285750" indent="-285750" algn="just">
              <a:spcBef>
                <a:spcPts val="600"/>
              </a:spcBef>
              <a:spcAft>
                <a:spcPts val="600"/>
              </a:spcAft>
              <a:buFont typeface="Arial" panose="020B0604020202020204" pitchFamily="34" charset="0"/>
              <a:buChar char="•"/>
            </a:pPr>
            <a:r>
              <a:rPr lang="es-AR" sz="2000" dirty="0">
                <a:latin typeface="Arial" pitchFamily="34" charset="0"/>
                <a:cs typeface="Arial" pitchFamily="34" charset="0"/>
              </a:rPr>
              <a:t>Se debe proteger la clave privada, para esto se pueden utilizar contraseñas.</a:t>
            </a:r>
          </a:p>
          <a:p>
            <a:pPr marL="285750" indent="-285750" algn="just">
              <a:spcBef>
                <a:spcPts val="600"/>
              </a:spcBef>
              <a:spcAft>
                <a:spcPts val="600"/>
              </a:spcAft>
              <a:buFont typeface="Arial" panose="020B0604020202020204" pitchFamily="34" charset="0"/>
              <a:buChar char="•"/>
            </a:pPr>
            <a:r>
              <a:rPr lang="es-AR" sz="2000" dirty="0">
                <a:latin typeface="Arial" pitchFamily="34" charset="0"/>
                <a:cs typeface="Arial" pitchFamily="34" charset="0"/>
              </a:rPr>
              <a:t>La Autoridad Certificante NO posee copia de la clave privada, por lo tanto no puede restaurarla si se pierde.</a:t>
            </a:r>
          </a:p>
          <a:p>
            <a:pPr marL="285750" indent="-285750" algn="just">
              <a:spcBef>
                <a:spcPts val="600"/>
              </a:spcBef>
              <a:spcAft>
                <a:spcPts val="600"/>
              </a:spcAft>
              <a:buFont typeface="Arial" panose="020B0604020202020204" pitchFamily="34" charset="0"/>
              <a:buChar char="•"/>
            </a:pPr>
            <a:r>
              <a:rPr lang="es-AR" sz="2000" dirty="0">
                <a:latin typeface="Arial" pitchFamily="34" charset="0"/>
                <a:cs typeface="Arial" pitchFamily="34" charset="0"/>
              </a:rPr>
              <a:t>El certificador NO interviene en las comunicaciones entre las partes.</a:t>
            </a:r>
          </a:p>
          <a:p>
            <a:pPr marL="285750" indent="-285750" algn="just">
              <a:spcBef>
                <a:spcPts val="600"/>
              </a:spcBef>
              <a:spcAft>
                <a:spcPts val="600"/>
              </a:spcAft>
              <a:buFont typeface="Arial" panose="020B0604020202020204" pitchFamily="34" charset="0"/>
              <a:buChar char="•"/>
            </a:pPr>
            <a:r>
              <a:rPr lang="es-AR" sz="2000" dirty="0">
                <a:latin typeface="Arial" pitchFamily="34" charset="0"/>
                <a:cs typeface="Arial" pitchFamily="34" charset="0"/>
              </a:rPr>
              <a:t>No es necesario un certificado por cada documento a firmar digitalmente.</a:t>
            </a:r>
          </a:p>
          <a:p>
            <a:pPr marL="285750" indent="-285750" algn="just">
              <a:spcBef>
                <a:spcPts val="600"/>
              </a:spcBef>
              <a:spcAft>
                <a:spcPts val="600"/>
              </a:spcAft>
              <a:buFont typeface="Arial" panose="020B0604020202020204" pitchFamily="34" charset="0"/>
              <a:buChar char="•"/>
            </a:pPr>
            <a:r>
              <a:rPr lang="es-AR" sz="2000" dirty="0">
                <a:latin typeface="Arial" pitchFamily="34" charset="0"/>
                <a:cs typeface="Arial" pitchFamily="34" charset="0"/>
              </a:rPr>
              <a:t>La firma digital no se puede imprimir</a:t>
            </a:r>
          </a:p>
        </p:txBody>
      </p:sp>
    </p:spTree>
    <p:extLst>
      <p:ext uri="{BB962C8B-B14F-4D97-AF65-F5344CB8AC3E}">
        <p14:creationId xmlns:p14="http://schemas.microsoft.com/office/powerpoint/2010/main" val="3337065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Firma Digital – Clave Asimétrica</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20" name="19 Rectángulo"/>
          <p:cNvSpPr/>
          <p:nvPr/>
        </p:nvSpPr>
        <p:spPr>
          <a:xfrm>
            <a:off x="827584" y="857232"/>
            <a:ext cx="7416824" cy="5663089"/>
          </a:xfrm>
          <a:prstGeom prst="rect">
            <a:avLst/>
          </a:prstGeom>
        </p:spPr>
        <p:txBody>
          <a:bodyPr wrap="square">
            <a:spAutoFit/>
          </a:bodyPr>
          <a:lstStyle/>
          <a:p>
            <a:pPr algn="just">
              <a:spcBef>
                <a:spcPts val="600"/>
              </a:spcBef>
              <a:spcAft>
                <a:spcPts val="600"/>
              </a:spcAft>
            </a:pPr>
            <a:r>
              <a:rPr lang="es-ES" dirty="0">
                <a:latin typeface="Arial" pitchFamily="34" charset="0"/>
                <a:cs typeface="Arial" pitchFamily="34" charset="0"/>
              </a:rPr>
              <a:t>Se han propuesto distintos protocolos de firma basados en la Criptografía de clave asimétrica. Los más importantes son los siguientes:</a:t>
            </a:r>
          </a:p>
          <a:p>
            <a:pPr lvl="1" algn="just">
              <a:spcBef>
                <a:spcPts val="600"/>
              </a:spcBef>
              <a:spcAft>
                <a:spcPts val="600"/>
              </a:spcAft>
              <a:buBlip>
                <a:blip r:embed="rId2"/>
              </a:buBlip>
            </a:pPr>
            <a:r>
              <a:rPr lang="es-ES" dirty="0">
                <a:latin typeface="Arial" pitchFamily="34" charset="0"/>
                <a:cs typeface="Arial" pitchFamily="34" charset="0"/>
                <a:hlinkClick r:id="rId3" tooltip="RSA"/>
              </a:rPr>
              <a:t>Firma RSA</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4" tooltip="DSA"/>
              </a:rPr>
              <a:t>Firma DSA</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5" tooltip="Firma ESING (aún no redactado)"/>
              </a:rPr>
              <a:t>Firma ESING</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6" tooltip="Firma de clave asimétrica de Rabin (aún no redactado)"/>
              </a:rPr>
              <a:t>Firma de clave asimétrica de </a:t>
            </a:r>
            <a:r>
              <a:rPr lang="es-ES" dirty="0" err="1">
                <a:latin typeface="Arial" pitchFamily="34" charset="0"/>
                <a:cs typeface="Arial" pitchFamily="34" charset="0"/>
                <a:hlinkClick r:id="rId6" tooltip="Firma de clave asimétrica de Rabin (aún no redactado)"/>
              </a:rPr>
              <a:t>Rabin</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7" tooltip="Esquema de firma ElGamal"/>
              </a:rPr>
              <a:t>Firma </a:t>
            </a:r>
            <a:r>
              <a:rPr lang="es-ES" dirty="0" err="1">
                <a:latin typeface="Arial" pitchFamily="34" charset="0"/>
                <a:cs typeface="Arial" pitchFamily="34" charset="0"/>
                <a:hlinkClick r:id="rId7" tooltip="Esquema de firma ElGamal"/>
              </a:rPr>
              <a:t>ElGamal</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8" tooltip="ECDSA"/>
              </a:rPr>
              <a:t>Firma con curvas elípticas</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9" tooltip="Firma de Guillou-Quisquater (aún no redactado)"/>
              </a:rPr>
              <a:t>Firma de </a:t>
            </a:r>
            <a:r>
              <a:rPr lang="es-ES" dirty="0" err="1">
                <a:latin typeface="Arial" pitchFamily="34" charset="0"/>
                <a:cs typeface="Arial" pitchFamily="34" charset="0"/>
                <a:hlinkClick r:id="rId9" tooltip="Firma de Guillou-Quisquater (aún no redactado)"/>
              </a:rPr>
              <a:t>Guillou-Quisquater</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10" tooltip="Firma de Ohta-Okamoto (aún no redactado)"/>
              </a:rPr>
              <a:t>Firma de </a:t>
            </a:r>
            <a:r>
              <a:rPr lang="es-ES" dirty="0" err="1">
                <a:latin typeface="Arial" pitchFamily="34" charset="0"/>
                <a:cs typeface="Arial" pitchFamily="34" charset="0"/>
                <a:hlinkClick r:id="rId10" tooltip="Firma de Ohta-Okamoto (aún no redactado)"/>
              </a:rPr>
              <a:t>Ohta-Okamoto</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11" tooltip="Firma de Schnorr (aún no redactado)"/>
              </a:rPr>
              <a:t>Firma de </a:t>
            </a:r>
            <a:r>
              <a:rPr lang="es-ES" dirty="0" err="1">
                <a:latin typeface="Arial" pitchFamily="34" charset="0"/>
                <a:cs typeface="Arial" pitchFamily="34" charset="0"/>
                <a:hlinkClick r:id="rId11" tooltip="Firma de Schnorr (aún no redactado)"/>
              </a:rPr>
              <a:t>Schnorr</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12" tooltip="Firma de Okamoto (aún no redactado)"/>
              </a:rPr>
              <a:t>Firma de </a:t>
            </a:r>
            <a:r>
              <a:rPr lang="es-ES" dirty="0" err="1">
                <a:latin typeface="Arial" pitchFamily="34" charset="0"/>
                <a:cs typeface="Arial" pitchFamily="34" charset="0"/>
                <a:hlinkClick r:id="rId12" tooltip="Firma de Okamoto (aún no redactado)"/>
              </a:rPr>
              <a:t>Okamoto</a:t>
            </a:r>
            <a:endParaRPr lang="es-ES" dirty="0">
              <a:latin typeface="Arial" pitchFamily="34" charset="0"/>
              <a:cs typeface="Arial" pitchFamily="34" charset="0"/>
            </a:endParaRPr>
          </a:p>
          <a:p>
            <a:pPr lvl="1" algn="just">
              <a:spcBef>
                <a:spcPts val="600"/>
              </a:spcBef>
              <a:spcAft>
                <a:spcPts val="600"/>
              </a:spcAft>
              <a:buBlip>
                <a:blip r:embed="rId2"/>
              </a:buBlip>
            </a:pPr>
            <a:r>
              <a:rPr lang="es-ES" dirty="0">
                <a:latin typeface="Arial" pitchFamily="34" charset="0"/>
                <a:cs typeface="Arial" pitchFamily="34" charset="0"/>
                <a:hlinkClick r:id="rId13" tooltip="Firma de Feige-Fiat-Shamir (aún no redactado)"/>
              </a:rPr>
              <a:t>Firma de </a:t>
            </a:r>
            <a:r>
              <a:rPr lang="es-ES" dirty="0" err="1">
                <a:latin typeface="Arial" pitchFamily="34" charset="0"/>
                <a:cs typeface="Arial" pitchFamily="34" charset="0"/>
                <a:hlinkClick r:id="rId13" tooltip="Firma de Feige-Fiat-Shamir (aún no redactado)"/>
              </a:rPr>
              <a:t>Feige</a:t>
            </a:r>
            <a:r>
              <a:rPr lang="es-ES" dirty="0">
                <a:latin typeface="Arial" pitchFamily="34" charset="0"/>
                <a:cs typeface="Arial" pitchFamily="34" charset="0"/>
                <a:hlinkClick r:id="rId13" tooltip="Firma de Feige-Fiat-Shamir (aún no redactado)"/>
              </a:rPr>
              <a:t>-Fiat-Shamir</a:t>
            </a:r>
            <a:endParaRPr lang="es-ES"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a:xfrm>
            <a:off x="395536" y="1268760"/>
            <a:ext cx="8229600" cy="4525963"/>
          </a:xfrm>
        </p:spPr>
        <p:txBody>
          <a:bodyPr>
            <a:normAutofit fontScale="92500" lnSpcReduction="10000"/>
          </a:bodyPr>
          <a:lstStyle/>
          <a:p>
            <a:pPr>
              <a:buNone/>
            </a:pPr>
            <a:r>
              <a:rPr lang="es-AR" sz="2000" b="1" dirty="0">
                <a:latin typeface="Arial" pitchFamily="34" charset="0"/>
                <a:cs typeface="Arial" pitchFamily="34" charset="0"/>
              </a:rPr>
              <a:t>BIBLIOGRAFIA</a:t>
            </a:r>
          </a:p>
          <a:p>
            <a:pPr>
              <a:buNone/>
            </a:pPr>
            <a:endParaRPr lang="es-AR" sz="2000" b="1" dirty="0">
              <a:latin typeface="Arial" pitchFamily="34" charset="0"/>
              <a:cs typeface="Arial" pitchFamily="34" charset="0"/>
            </a:endParaRPr>
          </a:p>
          <a:p>
            <a:pPr>
              <a:buNone/>
            </a:pPr>
            <a:r>
              <a:rPr lang="es-AR" sz="2000" dirty="0">
                <a:latin typeface="Arial" pitchFamily="34" charset="0"/>
                <a:cs typeface="Arial" pitchFamily="34" charset="0"/>
              </a:rPr>
              <a:t>Apuntes Ing. </a:t>
            </a:r>
            <a:r>
              <a:rPr lang="es-AR" sz="2000" dirty="0" err="1">
                <a:latin typeface="Arial" pitchFamily="34" charset="0"/>
                <a:cs typeface="Arial" pitchFamily="34" charset="0"/>
              </a:rPr>
              <a:t>Gimenez</a:t>
            </a:r>
            <a:r>
              <a:rPr lang="es-AR" sz="2000" dirty="0">
                <a:latin typeface="Arial" pitchFamily="34" charset="0"/>
                <a:cs typeface="Arial" pitchFamily="34" charset="0"/>
              </a:rPr>
              <a:t>  </a:t>
            </a:r>
          </a:p>
          <a:p>
            <a:pPr>
              <a:buNone/>
            </a:pPr>
            <a:r>
              <a:rPr lang="es-AR" sz="2000" dirty="0">
                <a:latin typeface="Arial" pitchFamily="34" charset="0"/>
                <a:cs typeface="Arial" pitchFamily="34" charset="0"/>
              </a:rPr>
              <a:t>Apuntes Ing. </a:t>
            </a:r>
            <a:r>
              <a:rPr lang="es-AR" sz="2000" dirty="0" err="1">
                <a:latin typeface="Arial" pitchFamily="34" charset="0"/>
                <a:cs typeface="Arial" pitchFamily="34" charset="0"/>
              </a:rPr>
              <a:t>Zackour</a:t>
            </a:r>
            <a:endParaRPr lang="es-AR" sz="2000" dirty="0">
              <a:latin typeface="Arial" pitchFamily="34" charset="0"/>
              <a:cs typeface="Arial" pitchFamily="34" charset="0"/>
            </a:endParaRPr>
          </a:p>
          <a:p>
            <a:pPr>
              <a:buNone/>
            </a:pPr>
            <a:endParaRPr lang="es-AR" sz="2000" dirty="0">
              <a:latin typeface="Arial" pitchFamily="34" charset="0"/>
              <a:cs typeface="Arial" pitchFamily="34" charset="0"/>
            </a:endParaRPr>
          </a:p>
          <a:p>
            <a:pPr>
              <a:buNone/>
            </a:pPr>
            <a:r>
              <a:rPr lang="es-AR" sz="2000" dirty="0">
                <a:latin typeface="Arial" pitchFamily="34" charset="0"/>
                <a:cs typeface="Arial" pitchFamily="34" charset="0"/>
              </a:rPr>
              <a:t>CRIPTOGRAFIA.  Técnicas de desarrollo para profesionales – Ariel </a:t>
            </a:r>
            <a:r>
              <a:rPr lang="es-AR" sz="2000" dirty="0" err="1">
                <a:latin typeface="Arial" pitchFamily="34" charset="0"/>
                <a:cs typeface="Arial" pitchFamily="34" charset="0"/>
              </a:rPr>
              <a:t>Maiorano</a:t>
            </a:r>
            <a:endParaRPr lang="es-AR" sz="2000" dirty="0">
              <a:latin typeface="Arial" pitchFamily="34" charset="0"/>
              <a:cs typeface="Arial" pitchFamily="34" charset="0"/>
            </a:endParaRPr>
          </a:p>
          <a:p>
            <a:pPr>
              <a:buNone/>
            </a:pPr>
            <a:r>
              <a:rPr lang="es-AR" sz="2000" dirty="0">
                <a:latin typeface="Arial" pitchFamily="34" charset="0"/>
                <a:cs typeface="Arial" pitchFamily="34" charset="0"/>
              </a:rPr>
              <a:t>SEGURIDAD DE LA INFORMACION . Redes, Informática y sistemas de Información – Javier </a:t>
            </a:r>
            <a:r>
              <a:rPr lang="es-AR" sz="2000" dirty="0" err="1">
                <a:latin typeface="Arial" pitchFamily="34" charset="0"/>
                <a:cs typeface="Arial" pitchFamily="34" charset="0"/>
              </a:rPr>
              <a:t>Areitio</a:t>
            </a:r>
            <a:r>
              <a:rPr lang="es-AR" sz="2000" dirty="0">
                <a:latin typeface="Arial" pitchFamily="34" charset="0"/>
                <a:cs typeface="Arial" pitchFamily="34" charset="0"/>
              </a:rPr>
              <a:t> (Capitulo 9).</a:t>
            </a:r>
          </a:p>
          <a:p>
            <a:pPr>
              <a:buNone/>
            </a:pPr>
            <a:endParaRPr lang="es-AR" sz="2000" dirty="0">
              <a:latin typeface="Arial" pitchFamily="34" charset="0"/>
              <a:cs typeface="Arial" pitchFamily="34" charset="0"/>
            </a:endParaRPr>
          </a:p>
          <a:p>
            <a:pPr>
              <a:buNone/>
            </a:pPr>
            <a:r>
              <a:rPr lang="es-AR" sz="2000" dirty="0">
                <a:latin typeface="Arial" pitchFamily="34" charset="0"/>
                <a:cs typeface="Arial" pitchFamily="34" charset="0"/>
              </a:rPr>
              <a:t>Firma digital. https://www.argentina.gob.ar/firmadigital/</a:t>
            </a:r>
          </a:p>
          <a:p>
            <a:pPr>
              <a:buNone/>
            </a:pPr>
            <a:endParaRPr lang="es-AR" sz="2000" dirty="0">
              <a:latin typeface="Arial" pitchFamily="34" charset="0"/>
              <a:cs typeface="Arial" pitchFamily="34" charset="0"/>
            </a:endParaRPr>
          </a:p>
          <a:p>
            <a:pPr>
              <a:buNone/>
            </a:pPr>
            <a:r>
              <a:rPr lang="es-AR" sz="2000" dirty="0">
                <a:latin typeface="Arial" pitchFamily="34" charset="0"/>
                <a:cs typeface="Arial" pitchFamily="34" charset="0"/>
              </a:rPr>
              <a:t>Firma digital. Aspectos técnicos y legales. https://www.argentina.gob.ar/sites/default/files/laboratorio.pdf</a:t>
            </a:r>
          </a:p>
          <a:p>
            <a:pPr>
              <a:buNone/>
            </a:pPr>
            <a:endParaRPr lang="es-AR" sz="2000" dirty="0">
              <a:latin typeface="Arial" pitchFamily="34" charset="0"/>
              <a:cs typeface="Arial" pitchFamily="34" charset="0"/>
            </a:endParaRPr>
          </a:p>
          <a:p>
            <a:pPr>
              <a:buNone/>
            </a:pPr>
            <a:endParaRPr lang="es-AR" sz="1800" dirty="0">
              <a:latin typeface="Arial" pitchFamily="34" charset="0"/>
              <a:cs typeface="Arial" pitchFamily="34" charset="0"/>
            </a:endParaRPr>
          </a:p>
        </p:txBody>
      </p:sp>
      <p:sp>
        <p:nvSpPr>
          <p:cNvPr id="3" name="2 Título"/>
          <p:cNvSpPr>
            <a:spLocks noGrp="1"/>
          </p:cNvSpPr>
          <p:nvPr>
            <p:ph type="title"/>
          </p:nvPr>
        </p:nvSpPr>
        <p:spPr>
          <a:xfrm>
            <a:off x="395536" y="332656"/>
            <a:ext cx="8229600" cy="593745"/>
          </a:xfrm>
        </p:spPr>
        <p:txBody>
          <a:bodyPr>
            <a:normAutofit/>
          </a:bodyPr>
          <a:lstStyle/>
          <a:p>
            <a:r>
              <a:rPr lang="es-AR" sz="2800" dirty="0">
                <a:latin typeface="Arial" pitchFamily="34" charset="0"/>
                <a:cs typeface="Arial" pitchFamily="34" charset="0"/>
              </a:rPr>
              <a:t>Criptografía Moderna</a:t>
            </a:r>
          </a:p>
        </p:txBody>
      </p:sp>
    </p:spTree>
    <p:extLst>
      <p:ext uri="{BB962C8B-B14F-4D97-AF65-F5344CB8AC3E}">
        <p14:creationId xmlns:p14="http://schemas.microsoft.com/office/powerpoint/2010/main" val="17612843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oy, la seguridad se entiende cada vez menos en términos militares, y mucho más como la ausencia de conflicto. Es de hecho un fenómeno que abarca el desarrollo económico, la justicia social, la protección del medio ambiente, la democratización, el desarme y el respeto a los derechos humanos (Kofi Ann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909964">
            <a:off x="481850" y="1152294"/>
            <a:ext cx="8096250" cy="3848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8947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10" name="Subtitle 1"/>
          <p:cNvSpPr>
            <a:spLocks noGrp="1"/>
          </p:cNvSpPr>
          <p:nvPr>
            <p:ph type="subTitle" idx="4294967295"/>
          </p:nvPr>
        </p:nvSpPr>
        <p:spPr>
          <a:xfrm>
            <a:off x="214282" y="736493"/>
            <a:ext cx="5286380" cy="500062"/>
          </a:xfrm>
        </p:spPr>
        <p:txBody>
          <a:bodyPr>
            <a:normAutofit/>
          </a:bodyPr>
          <a:lstStyle/>
          <a:p>
            <a:pPr algn="just">
              <a:spcBef>
                <a:spcPts val="600"/>
              </a:spcBef>
              <a:spcAft>
                <a:spcPts val="600"/>
              </a:spcAft>
            </a:pPr>
            <a:r>
              <a:rPr lang="es-ES_tradnl" sz="2000" b="1" dirty="0">
                <a:latin typeface="Arial" pitchFamily="34" charset="0"/>
                <a:cs typeface="Arial" pitchFamily="34" charset="0"/>
              </a:rPr>
              <a:t>Documento electrónico</a:t>
            </a:r>
          </a:p>
          <a:p>
            <a:pPr algn="just">
              <a:spcBef>
                <a:spcPts val="600"/>
              </a:spcBef>
              <a:spcAft>
                <a:spcPts val="600"/>
              </a:spcAft>
            </a:pPr>
            <a:endParaRPr sz="2000" b="1"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22626"/>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Conceptos previos</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607191" y="1159848"/>
            <a:ext cx="792961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itchFamily="34" charset="0"/>
                <a:cs typeface="Arial" pitchFamily="34" charset="0"/>
              </a:rPr>
              <a:t>Es una representación digital de información que puede ser almacenada, procesada y transmitida electrónicamente. Estos documentos pueden incluir texto, imágenes, audio, video u otros tipos de datos. Los documentos electrónicos pueden ser creados y gestionados en formato digital, como archivos PDF, documentos de procesamiento de texto o hojas de cálculo.</a:t>
            </a:r>
          </a:p>
        </p:txBody>
      </p:sp>
      <p:sp>
        <p:nvSpPr>
          <p:cNvPr id="9" name="Subtitle 1"/>
          <p:cNvSpPr txBox="1">
            <a:spLocks/>
          </p:cNvSpPr>
          <p:nvPr/>
        </p:nvSpPr>
        <p:spPr>
          <a:xfrm>
            <a:off x="214282" y="4714865"/>
            <a:ext cx="5286380" cy="50006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just">
              <a:spcAft>
                <a:spcPts val="600"/>
              </a:spcAft>
            </a:pPr>
            <a:r>
              <a:rPr lang="es-ES_tradnl" sz="2000" b="1" dirty="0">
                <a:latin typeface="Arial" pitchFamily="34" charset="0"/>
                <a:cs typeface="Arial" pitchFamily="34" charset="0"/>
              </a:rPr>
              <a:t>Firma digital</a:t>
            </a:r>
          </a:p>
          <a:p>
            <a:pPr algn="just">
              <a:spcAft>
                <a:spcPts val="600"/>
              </a:spcAft>
            </a:pPr>
            <a:endParaRPr lang="es-ES_tradnl" sz="2000" b="1" dirty="0">
              <a:latin typeface="Arial" pitchFamily="34" charset="0"/>
              <a:cs typeface="Arial" pitchFamily="34" charset="0"/>
            </a:endParaRPr>
          </a:p>
        </p:txBody>
      </p:sp>
      <p:sp>
        <p:nvSpPr>
          <p:cNvPr id="11" name="Rectangle 1"/>
          <p:cNvSpPr>
            <a:spLocks noChangeArrowheads="1"/>
          </p:cNvSpPr>
          <p:nvPr/>
        </p:nvSpPr>
        <p:spPr bwMode="auto">
          <a:xfrm>
            <a:off x="597869" y="3006600"/>
            <a:ext cx="7929618"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itchFamily="34" charset="0"/>
                <a:cs typeface="Arial" pitchFamily="34" charset="0"/>
              </a:rPr>
              <a:t>Una firma electrónica es una representación electrónica de una firma manuscrita que se utiliza para verificar la autenticidad de un documento electrónico. Puede variar en complejidad, desde una simple imagen escaneada de una firma hasta firmas generadas por software. Su propósito es proporcionar evidencia de que el documento ha sido aprobado o autorizado por la persona cuya firma electrónica aparece en él.</a:t>
            </a:r>
          </a:p>
        </p:txBody>
      </p:sp>
      <p:sp>
        <p:nvSpPr>
          <p:cNvPr id="12" name="Subtitle 1"/>
          <p:cNvSpPr txBox="1">
            <a:spLocks/>
          </p:cNvSpPr>
          <p:nvPr/>
        </p:nvSpPr>
        <p:spPr>
          <a:xfrm>
            <a:off x="187628" y="2591133"/>
            <a:ext cx="5286380" cy="50006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just">
              <a:spcAft>
                <a:spcPts val="600"/>
              </a:spcAft>
            </a:pPr>
            <a:r>
              <a:rPr lang="es-ES_tradnl" sz="2000" b="1" dirty="0">
                <a:latin typeface="Arial" pitchFamily="34" charset="0"/>
                <a:cs typeface="Arial" pitchFamily="34" charset="0"/>
              </a:rPr>
              <a:t>Firma electrónica</a:t>
            </a:r>
          </a:p>
          <a:p>
            <a:pPr algn="just">
              <a:spcAft>
                <a:spcPts val="600"/>
              </a:spcAft>
            </a:pPr>
            <a:endParaRPr lang="es-ES_tradnl" sz="2000" b="1" dirty="0">
              <a:latin typeface="Arial" pitchFamily="34" charset="0"/>
              <a:cs typeface="Arial" pitchFamily="34" charset="0"/>
            </a:endParaRPr>
          </a:p>
        </p:txBody>
      </p:sp>
      <p:sp>
        <p:nvSpPr>
          <p:cNvPr id="13" name="Rectangle 1"/>
          <p:cNvSpPr>
            <a:spLocks noChangeArrowheads="1"/>
          </p:cNvSpPr>
          <p:nvPr/>
        </p:nvSpPr>
        <p:spPr bwMode="auto">
          <a:xfrm>
            <a:off x="602822" y="5020830"/>
            <a:ext cx="7929618"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anose="020B0604020202020204" pitchFamily="34" charset="0"/>
                <a:cs typeface="Arial" panose="020B0604020202020204" pitchFamily="34" charset="0"/>
              </a:rPr>
              <a:t>Es una forma avanzada y segura de autenticar un documento electrónico utilizando técnicas criptográficas. Para crear una firma digital, se genera un par de claves (pública y privada), y se utiliza un certificado digital emitido por una Autoridad de Certificación de confianza. La firma digital garantiza la autenticidad, la integridad y el no repudio del documento.</a:t>
            </a:r>
          </a:p>
        </p:txBody>
      </p:sp>
    </p:spTree>
    <p:extLst>
      <p:ext uri="{BB962C8B-B14F-4D97-AF65-F5344CB8AC3E}">
        <p14:creationId xmlns:p14="http://schemas.microsoft.com/office/powerpoint/2010/main" val="3627426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26833" y="382769"/>
            <a:ext cx="8509806" cy="934944"/>
          </a:xfrm>
          <a:prstGeom prst="rect">
            <a:avLst/>
          </a:prstGeom>
        </p:spPr>
        <p:txBody>
          <a:bodyPr>
            <a:noAutofit/>
          </a:bodyPr>
          <a:lstStyle/>
          <a:p>
            <a:pPr lvl="0">
              <a:defRPr/>
            </a:pPr>
            <a:r>
              <a:rPr lang="es-AR" sz="2400" b="1" kern="0" dirty="0">
                <a:solidFill>
                  <a:sysClr val="windowText" lastClr="000000"/>
                </a:solidFill>
                <a:latin typeface="Arial" pitchFamily="34" charset="0"/>
                <a:cs typeface="Arial" pitchFamily="34" charset="0"/>
              </a:rPr>
              <a:t>Aplicación de la criptografía asimétrica. </a:t>
            </a:r>
          </a:p>
          <a:p>
            <a:pPr lvl="0">
              <a:defRPr/>
            </a:pPr>
            <a:r>
              <a:rPr lang="es-AR" sz="2400" b="1" kern="0" dirty="0">
                <a:solidFill>
                  <a:sysClr val="windowText" lastClr="000000"/>
                </a:solidFill>
                <a:latin typeface="Arial" pitchFamily="34" charset="0"/>
                <a:cs typeface="Arial" pitchFamily="34" charset="0"/>
              </a:rPr>
              <a:t>Firma digital</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326072" y="1259436"/>
            <a:ext cx="8129448" cy="32470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AR" dirty="0">
                <a:latin typeface="Arial" panose="020B0604020202020204" pitchFamily="34" charset="0"/>
                <a:cs typeface="Arial" panose="020B0604020202020204" pitchFamily="34" charset="0"/>
              </a:rPr>
              <a:t>La criptografía de clave pública (</a:t>
            </a:r>
            <a:r>
              <a:rPr lang="es-AR" dirty="0" err="1">
                <a:latin typeface="Arial" panose="020B0604020202020204" pitchFamily="34" charset="0"/>
                <a:cs typeface="Arial" panose="020B0604020202020204" pitchFamily="34" charset="0"/>
              </a:rPr>
              <a:t>Criptografia</a:t>
            </a:r>
            <a:r>
              <a:rPr lang="es-AR" dirty="0">
                <a:latin typeface="Arial" panose="020B0604020202020204" pitchFamily="34" charset="0"/>
                <a:cs typeface="Arial" panose="020B0604020202020204" pitchFamily="34" charset="0"/>
              </a:rPr>
              <a:t> asimétrica) presenta la ventaja de ofrecer un método que permite el desarrollo de la firma digital. </a:t>
            </a:r>
          </a:p>
          <a:p>
            <a:pPr algn="just">
              <a:spcBef>
                <a:spcPts val="600"/>
              </a:spcBef>
              <a:spcAft>
                <a:spcPts val="600"/>
              </a:spcAft>
            </a:pPr>
            <a:r>
              <a:rPr lang="es-AR" dirty="0">
                <a:latin typeface="Arial" panose="020B0604020202020204" pitchFamily="34" charset="0"/>
                <a:cs typeface="Arial" panose="020B0604020202020204" pitchFamily="34" charset="0"/>
              </a:rPr>
              <a:t>Para quien recibe información (el receptor) es necesario verificar la autenticidad de quien la envía, como así también, asegurarse de que dicha información no ha sido modificada desde el momento en que fue generada, esto se consigue mediante el uso de la firma digital. </a:t>
            </a:r>
          </a:p>
          <a:p>
            <a:pPr algn="just">
              <a:spcBef>
                <a:spcPts val="600"/>
              </a:spcBef>
              <a:spcAft>
                <a:spcPts val="600"/>
              </a:spcAft>
            </a:pPr>
            <a:r>
              <a:rPr lang="es-AR" dirty="0">
                <a:latin typeface="Arial" panose="020B0604020202020204" pitchFamily="34" charset="0"/>
                <a:cs typeface="Arial" panose="020B0604020202020204" pitchFamily="34" charset="0"/>
              </a:rPr>
              <a:t>De esta manera, la firma digital permite verificar </a:t>
            </a:r>
          </a:p>
          <a:p>
            <a:pPr marL="742950" lvl="1" indent="-285750">
              <a:buFont typeface="Wingdings" panose="05000000000000000000" pitchFamily="2" charset="2"/>
              <a:buChar char="Ø"/>
            </a:pPr>
            <a:r>
              <a:rPr lang="es-AR" dirty="0">
                <a:latin typeface="Arial" panose="020B0604020202020204" pitchFamily="34" charset="0"/>
                <a:cs typeface="Arial" panose="020B0604020202020204" pitchFamily="34" charset="0"/>
              </a:rPr>
              <a:t>que el emisor del mensaje es real (</a:t>
            </a:r>
            <a:r>
              <a:rPr lang="es-AR" b="1" dirty="0">
                <a:latin typeface="Arial" panose="020B0604020202020204" pitchFamily="34" charset="0"/>
                <a:cs typeface="Arial" panose="020B0604020202020204" pitchFamily="34" charset="0"/>
              </a:rPr>
              <a:t>autenticación</a:t>
            </a:r>
            <a:r>
              <a:rPr lang="es-AR" dirty="0">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Ø"/>
            </a:pPr>
            <a:r>
              <a:rPr lang="es-AR" dirty="0">
                <a:latin typeface="Arial" panose="020B0604020202020204" pitchFamily="34" charset="0"/>
                <a:cs typeface="Arial" panose="020B0604020202020204" pitchFamily="34" charset="0"/>
              </a:rPr>
              <a:t>que éste no puede negar que envió el mensaje (</a:t>
            </a:r>
            <a:r>
              <a:rPr lang="es-AR" b="1" dirty="0">
                <a:latin typeface="Arial" panose="020B0604020202020204" pitchFamily="34" charset="0"/>
                <a:cs typeface="Arial" panose="020B0604020202020204" pitchFamily="34" charset="0"/>
              </a:rPr>
              <a:t>no repudio</a:t>
            </a:r>
            <a:r>
              <a:rPr lang="es-AR" dirty="0">
                <a:latin typeface="Arial" panose="020B0604020202020204" pitchFamily="34" charset="0"/>
                <a:cs typeface="Arial" panose="020B0604020202020204" pitchFamily="34" charset="0"/>
              </a:rPr>
              <a:t>);</a:t>
            </a:r>
          </a:p>
          <a:p>
            <a:pPr marL="742950" lvl="1" indent="-285750">
              <a:buFont typeface="Wingdings" panose="05000000000000000000" pitchFamily="2" charset="2"/>
              <a:buChar char="Ø"/>
            </a:pPr>
            <a:r>
              <a:rPr lang="es-AR" dirty="0">
                <a:latin typeface="Arial" panose="020B0604020202020204" pitchFamily="34" charset="0"/>
                <a:cs typeface="Arial" panose="020B0604020202020204" pitchFamily="34" charset="0"/>
              </a:rPr>
              <a:t>que el mensaje no ha sido alterado desde su emisión (</a:t>
            </a:r>
            <a:r>
              <a:rPr lang="es-AR" b="1" dirty="0">
                <a:latin typeface="Arial" panose="020B0604020202020204" pitchFamily="34" charset="0"/>
                <a:cs typeface="Arial" panose="020B0604020202020204" pitchFamily="34" charset="0"/>
              </a:rPr>
              <a:t>integridad</a:t>
            </a:r>
            <a:r>
              <a:rPr lang="es-AR" dirty="0">
                <a:latin typeface="Arial" panose="020B0604020202020204" pitchFamily="34" charset="0"/>
                <a:cs typeface="Arial" panose="020B0604020202020204" pitchFamily="34" charset="0"/>
              </a:rPr>
              <a:t>).</a:t>
            </a:r>
          </a:p>
        </p:txBody>
      </p:sp>
      <p:pic>
        <p:nvPicPr>
          <p:cNvPr id="1026" name="Picture 2" descr="Qué_es_una_firma_digital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1380" y="5013176"/>
            <a:ext cx="3312367" cy="1656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62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10" name="Subtitle 1"/>
          <p:cNvSpPr>
            <a:spLocks noGrp="1"/>
          </p:cNvSpPr>
          <p:nvPr>
            <p:ph type="subTitle" idx="4294967295"/>
          </p:nvPr>
        </p:nvSpPr>
        <p:spPr>
          <a:xfrm>
            <a:off x="221724" y="764704"/>
            <a:ext cx="5286380" cy="500062"/>
          </a:xfrm>
        </p:spPr>
        <p:txBody>
          <a:bodyPr>
            <a:normAutofit/>
          </a:bodyPr>
          <a:lstStyle/>
          <a:p>
            <a:pPr algn="just">
              <a:spcBef>
                <a:spcPts val="600"/>
              </a:spcBef>
              <a:spcAft>
                <a:spcPts val="600"/>
              </a:spcAft>
            </a:pPr>
            <a:r>
              <a:rPr lang="es-ES_tradnl" sz="2000" b="1" dirty="0">
                <a:latin typeface="Arial" pitchFamily="34" charset="0"/>
                <a:cs typeface="Arial" pitchFamily="34" charset="0"/>
              </a:rPr>
              <a:t>Definición</a:t>
            </a:r>
          </a:p>
          <a:p>
            <a:pPr algn="just">
              <a:spcBef>
                <a:spcPts val="600"/>
              </a:spcBef>
              <a:spcAft>
                <a:spcPts val="600"/>
              </a:spcAft>
            </a:pPr>
            <a:endParaRPr sz="2000" b="1" dirty="0">
              <a:latin typeface="Arial" pitchFamily="34" charset="0"/>
              <a:cs typeface="Arial" pitchFamily="34" charset="0"/>
            </a:endParaRPr>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264638"/>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Firma Digital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607191" y="1197930"/>
            <a:ext cx="792961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sz="2000" dirty="0">
                <a:latin typeface="Arial" pitchFamily="34" charset="0"/>
                <a:cs typeface="Arial" pitchFamily="34" charset="0"/>
              </a:rPr>
              <a:t>Es un mecanismo criptográfico que permite al receptor de un mensaje firmado digitalmente determinar la entidad originadora de dicho mensaje (autentificación de origen), y confirmar que el mensaje no ha sido alterado desde que fue firmado por el originador (integridad)</a:t>
            </a:r>
          </a:p>
          <a:p>
            <a:pPr algn="just">
              <a:spcBef>
                <a:spcPts val="600"/>
              </a:spcBef>
              <a:spcAft>
                <a:spcPts val="600"/>
              </a:spcAft>
            </a:pPr>
            <a:r>
              <a:rPr lang="es-AR" sz="2000" dirty="0">
                <a:latin typeface="Arial" panose="020B0604020202020204" pitchFamily="34" charset="0"/>
                <a:cs typeface="Arial" panose="020B0604020202020204" pitchFamily="34" charset="0"/>
              </a:rPr>
              <a:t>Es una herramienta tecnológica que permite garantizar la autoría e integridad de los documentos digitales, posibilitando que éstos posean la misma característica que la firma hológrafa (de puño y letra) exclusiva de los documentos en papel. Una firma digital es un conjunto de datos asociados a un mensaje digital que permite garantizar la identidad del firmante y la integridad del mensaje.</a:t>
            </a:r>
            <a:endParaRPr lang="es-ES" sz="2000" dirty="0">
              <a:latin typeface="Arial" pitchFamily="34" charset="0"/>
              <a:cs typeface="Arial" pitchFamily="34" charset="0"/>
            </a:endParaRPr>
          </a:p>
          <a:p>
            <a:pPr algn="just">
              <a:spcBef>
                <a:spcPts val="600"/>
              </a:spcBef>
              <a:spcAft>
                <a:spcPts val="600"/>
              </a:spcAft>
            </a:pPr>
            <a:r>
              <a:rPr lang="es-ES" sz="2000" dirty="0">
                <a:latin typeface="Arial" pitchFamily="34" charset="0"/>
                <a:cs typeface="Arial" pitchFamily="34" charset="0"/>
              </a:rPr>
              <a:t>La firma digital es un instrumento con características técnicas y normativas. Esto significa que existen procedimientos técnicos que permiten la creación y verificación de firmas digitales, y existen documentos normativos que respaldan el valor legal que dichas firmas poseen.</a:t>
            </a:r>
          </a:p>
        </p:txBody>
      </p:sp>
    </p:spTree>
    <p:extLst>
      <p:ext uri="{BB962C8B-B14F-4D97-AF65-F5344CB8AC3E}">
        <p14:creationId xmlns:p14="http://schemas.microsoft.com/office/powerpoint/2010/main" val="978548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lvl="0">
              <a:defRPr/>
            </a:pPr>
            <a:r>
              <a:rPr lang="es-ES" sz="2400" b="1" kern="0" dirty="0">
                <a:solidFill>
                  <a:sysClr val="windowText" lastClr="000000"/>
                </a:solidFill>
                <a:latin typeface="Arial" pitchFamily="34" charset="0"/>
                <a:cs typeface="Arial" pitchFamily="34" charset="0"/>
              </a:rPr>
              <a:t>Firma Digital </a:t>
            </a:r>
            <a:endParaRPr lang="es-ES" sz="2400" kern="0" dirty="0">
              <a:solidFill>
                <a:sysClr val="windowText" lastClr="000000"/>
              </a:solidFill>
              <a:latin typeface="Arial" pitchFamily="34" charset="0"/>
              <a:cs typeface="Arial" pitchFamily="34" charset="0"/>
            </a:endParaRPr>
          </a:p>
        </p:txBody>
      </p:sp>
      <p:sp>
        <p:nvSpPr>
          <p:cNvPr id="3073" name="Rectangle 1"/>
          <p:cNvSpPr>
            <a:spLocks noChangeArrowheads="1"/>
          </p:cNvSpPr>
          <p:nvPr/>
        </p:nvSpPr>
        <p:spPr bwMode="auto">
          <a:xfrm>
            <a:off x="395536" y="1478691"/>
            <a:ext cx="7929618" cy="3939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just">
              <a:spcBef>
                <a:spcPts val="600"/>
              </a:spcBef>
              <a:spcAft>
                <a:spcPts val="600"/>
              </a:spcAft>
              <a:buFont typeface="Wingdings" panose="05000000000000000000" pitchFamily="2" charset="2"/>
              <a:buChar char="q"/>
            </a:pPr>
            <a:r>
              <a:rPr lang="es-AR" sz="2000" dirty="0">
                <a:latin typeface="Arial" pitchFamily="34" charset="0"/>
                <a:cs typeface="Arial" pitchFamily="34" charset="0"/>
              </a:rPr>
              <a:t>Cada titular de una firma digital posee un par de claves asociadas, una privada y otra pública, generada mediante un proceso matemático.</a:t>
            </a:r>
          </a:p>
          <a:p>
            <a:pPr marL="342900" indent="-342900" algn="just">
              <a:spcBef>
                <a:spcPts val="600"/>
              </a:spcBef>
              <a:spcAft>
                <a:spcPts val="600"/>
              </a:spcAft>
              <a:buFont typeface="Wingdings" panose="05000000000000000000" pitchFamily="2" charset="2"/>
              <a:buChar char="q"/>
            </a:pPr>
            <a:r>
              <a:rPr lang="es-AR" sz="2000" dirty="0">
                <a:latin typeface="Arial" pitchFamily="34" charset="0"/>
                <a:cs typeface="Arial" pitchFamily="34" charset="0"/>
              </a:rPr>
              <a:t>La clave PRIVADA es utilizada por su titular para firmar digitalmente un documento o mensaje, es secreta y mantenida por ese titular bajo su exclusiva responsabilidad</a:t>
            </a:r>
          </a:p>
          <a:p>
            <a:pPr marL="342900" indent="-342900" algn="just">
              <a:spcBef>
                <a:spcPts val="600"/>
              </a:spcBef>
              <a:spcAft>
                <a:spcPts val="600"/>
              </a:spcAft>
              <a:buFont typeface="Wingdings" panose="05000000000000000000" pitchFamily="2" charset="2"/>
              <a:buChar char="q"/>
            </a:pPr>
            <a:r>
              <a:rPr lang="es-AR" sz="2000" dirty="0">
                <a:latin typeface="Arial" pitchFamily="34" charset="0"/>
                <a:cs typeface="Arial" pitchFamily="34" charset="0"/>
              </a:rPr>
              <a:t>La clave PÚBLICA es utilizada por el receptor de un documento o mensaje firmado para verificar la integridad y la autenticidad, asegurando el “no repudio”.</a:t>
            </a:r>
          </a:p>
          <a:p>
            <a:pPr marL="342900" indent="-342900" algn="just">
              <a:spcBef>
                <a:spcPts val="600"/>
              </a:spcBef>
              <a:spcAft>
                <a:spcPts val="600"/>
              </a:spcAft>
              <a:buFont typeface="Wingdings" panose="05000000000000000000" pitchFamily="2" charset="2"/>
              <a:buChar char="q"/>
            </a:pPr>
            <a:r>
              <a:rPr lang="es-AR" sz="2000" dirty="0">
                <a:latin typeface="Arial" pitchFamily="34" charset="0"/>
                <a:cs typeface="Arial" pitchFamily="34" charset="0"/>
              </a:rPr>
              <a:t>Ambas claves se encuentran asociadas entre sí por las características especiales del proceso matemático.</a:t>
            </a:r>
          </a:p>
        </p:txBody>
      </p:sp>
    </p:spTree>
    <p:extLst>
      <p:ext uri="{BB962C8B-B14F-4D97-AF65-F5344CB8AC3E}">
        <p14:creationId xmlns:p14="http://schemas.microsoft.com/office/powerpoint/2010/main" val="1040532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La firma digital NO es</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607191" y="1124744"/>
            <a:ext cx="7929618" cy="27084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just">
              <a:spcBef>
                <a:spcPts val="600"/>
              </a:spcBef>
              <a:spcAft>
                <a:spcPts val="600"/>
              </a:spcAft>
              <a:buFont typeface="Wingdings" panose="05000000000000000000" pitchFamily="2" charset="2"/>
              <a:buChar char="Ø"/>
            </a:pPr>
            <a:r>
              <a:rPr lang="es-AR" sz="2000" dirty="0">
                <a:latin typeface="Arial" panose="020B0604020202020204" pitchFamily="34" charset="0"/>
                <a:cs typeface="Arial" pitchFamily="34" charset="0"/>
              </a:rPr>
              <a:t>Una firma digitalizada (una firma manuscrita escaneada)</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Una contraseña o </a:t>
            </a:r>
            <a:r>
              <a:rPr lang="es-AR" sz="2000" dirty="0" err="1">
                <a:latin typeface="Arial" pitchFamily="34" charset="0"/>
                <a:cs typeface="Arial" pitchFamily="34" charset="0"/>
              </a:rPr>
              <a:t>password</a:t>
            </a:r>
            <a:endParaRPr lang="es-AR" sz="2000" dirty="0">
              <a:latin typeface="Arial" pitchFamily="34" charset="0"/>
              <a:cs typeface="Arial" pitchFamily="34" charset="0"/>
            </a:endParaRP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 sistema biométrico</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 sistema de autenticación: este requisito sólo no alcanza</a:t>
            </a:r>
          </a:p>
          <a:p>
            <a:pPr marL="342900" indent="-342900">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Una firma electrónica </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 documento encriptado (solo se garantiza la confidencialidad)</a:t>
            </a:r>
          </a:p>
        </p:txBody>
      </p:sp>
      <p:pic>
        <p:nvPicPr>
          <p:cNvPr id="2050" name="Picture 2" descr="Firma_electrónica_versus_firma_digital_diferencia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4041756"/>
            <a:ext cx="5189437" cy="25947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7237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4500562" y="6550223"/>
            <a:ext cx="4236077" cy="307777"/>
          </a:xfrm>
          <a:prstGeom prst="rect">
            <a:avLst/>
          </a:prstGeom>
          <a:noFill/>
        </p:spPr>
        <p:txBody>
          <a:bodyPr wrap="square" rtlCol="0">
            <a:spAutoFit/>
          </a:bodyPr>
          <a:lstStyle/>
          <a:p>
            <a:r>
              <a:rPr lang="es-ES" sz="1400" dirty="0">
                <a:latin typeface="Arial" pitchFamily="34" charset="0"/>
                <a:cs typeface="Arial" pitchFamily="34" charset="0"/>
              </a:rPr>
              <a:t>Seguridad en sistemas –  Auditoria Informática</a:t>
            </a:r>
            <a:endParaRPr lang="es-ES" dirty="0"/>
          </a:p>
        </p:txBody>
      </p:sp>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428604"/>
            <a:ext cx="7429520" cy="500066"/>
          </a:xfrm>
          <a:prstGeom prst="rect">
            <a:avLst/>
          </a:prstGeo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ES" sz="2400" b="1" kern="0" dirty="0">
                <a:solidFill>
                  <a:sysClr val="windowText" lastClr="000000"/>
                </a:solidFill>
                <a:latin typeface="Arial" pitchFamily="34" charset="0"/>
                <a:cs typeface="Arial" pitchFamily="34" charset="0"/>
              </a:rPr>
              <a:t>¿Que se puede firmar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607191" y="1357274"/>
            <a:ext cx="7929618"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Datos enviados a través de un formulario web</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Una imagen, fotos o música</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Una base de datos</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 disco rígido, un CD o un DVD</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Una página o un sitio de Internet</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Una transacción electrónica o un e-mail</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Una hoja de cálculo o un documento de texto</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El código fuente de un programa o un software</a:t>
            </a:r>
          </a:p>
          <a:p>
            <a:pPr marL="342900" indent="-342900" algn="just">
              <a:spcBef>
                <a:spcPts val="600"/>
              </a:spcBef>
              <a:spcAft>
                <a:spcPts val="600"/>
              </a:spcAft>
              <a:buFont typeface="Wingdings" panose="05000000000000000000" pitchFamily="2" charset="2"/>
              <a:buChar char="Ø"/>
            </a:pPr>
            <a:r>
              <a:rPr lang="es-AR" sz="2000" dirty="0">
                <a:latin typeface="Arial" pitchFamily="34" charset="0"/>
                <a:cs typeface="Arial" pitchFamily="34" charset="0"/>
              </a:rPr>
              <a:t>Uno o varios archivos en general</a:t>
            </a:r>
            <a:endParaRPr lang="es-ES" sz="2000" dirty="0">
              <a:latin typeface="Arial" pitchFamily="34" charset="0"/>
              <a:cs typeface="Arial" pitchFamily="34" charset="0"/>
            </a:endParaRPr>
          </a:p>
        </p:txBody>
      </p:sp>
    </p:spTree>
    <p:extLst>
      <p:ext uri="{BB962C8B-B14F-4D97-AF65-F5344CB8AC3E}">
        <p14:creationId xmlns:p14="http://schemas.microsoft.com/office/powerpoint/2010/main" val="3133071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59237"/>
            <a:ext cx="7429520" cy="500066"/>
          </a:xfrm>
          <a:prstGeom prst="rect">
            <a:avLst/>
          </a:prstGeom>
        </p:spPr>
        <p:txBody>
          <a:bodyPr>
            <a:normAutofit/>
          </a:bodyPr>
          <a:lstStyle/>
          <a:p>
            <a:pPr lvl="0">
              <a:defRPr/>
            </a:pPr>
            <a:r>
              <a:rPr lang="es-AR" sz="2400" b="1" kern="0" dirty="0">
                <a:solidFill>
                  <a:sysClr val="windowText" lastClr="000000"/>
                </a:solidFill>
                <a:latin typeface="Arial" pitchFamily="34" charset="0"/>
                <a:cs typeface="Arial" pitchFamily="34" charset="0"/>
              </a:rPr>
              <a:t>Funcionamiento de la firma digital</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3073" name="Rectangle 1"/>
          <p:cNvSpPr>
            <a:spLocks noChangeArrowheads="1"/>
          </p:cNvSpPr>
          <p:nvPr/>
        </p:nvSpPr>
        <p:spPr bwMode="auto">
          <a:xfrm>
            <a:off x="435838" y="642787"/>
            <a:ext cx="812944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AR" dirty="0"/>
              <a:t>1. </a:t>
            </a:r>
            <a:r>
              <a:rPr lang="es-AR" dirty="0">
                <a:latin typeface="Arial" panose="020B0604020202020204" pitchFamily="34" charset="0"/>
                <a:cs typeface="Arial" panose="020B0604020202020204" pitchFamily="34" charset="0"/>
              </a:rPr>
              <a:t>El emisor aplica la función hash al mensaje M y obtiene un número h(M). Este número representa al mensaje de forma única.</a:t>
            </a:r>
          </a:p>
          <a:p>
            <a:pPr algn="just">
              <a:spcBef>
                <a:spcPts val="600"/>
              </a:spcBef>
              <a:spcAft>
                <a:spcPts val="600"/>
              </a:spcAft>
            </a:pPr>
            <a:r>
              <a:rPr lang="es-AR" dirty="0">
                <a:latin typeface="Arial" panose="020B0604020202020204" pitchFamily="34" charset="0"/>
                <a:cs typeface="Arial" panose="020B0604020202020204" pitchFamily="34" charset="0"/>
              </a:rPr>
              <a:t>2. Sobre este número h(M) el emisor aplica el algoritmo y su propia clave privada obteniendo un criptograma C. Este criptograma representa la firma digital del mensaje.</a:t>
            </a:r>
          </a:p>
          <a:p>
            <a:pPr algn="just">
              <a:spcBef>
                <a:spcPts val="600"/>
              </a:spcBef>
              <a:spcAft>
                <a:spcPts val="600"/>
              </a:spcAft>
            </a:pPr>
            <a:r>
              <a:rPr lang="es-AR" dirty="0">
                <a:latin typeface="Arial" panose="020B0604020202020204" pitchFamily="34" charset="0"/>
                <a:cs typeface="Arial" panose="020B0604020202020204" pitchFamily="34" charset="0"/>
              </a:rPr>
              <a:t>3. El emisor envía el criptograma C y el mensaje original M al receptor por el medio inseguro.</a:t>
            </a:r>
          </a:p>
          <a:p>
            <a:pPr algn="just">
              <a:spcBef>
                <a:spcPts val="600"/>
              </a:spcBef>
              <a:spcAft>
                <a:spcPts val="600"/>
              </a:spcAft>
            </a:pPr>
            <a:r>
              <a:rPr lang="es-AR" dirty="0">
                <a:latin typeface="Arial" panose="020B0604020202020204" pitchFamily="34" charset="0"/>
                <a:cs typeface="Arial" panose="020B0604020202020204" pitchFamily="34" charset="0"/>
              </a:rPr>
              <a:t>4. El receptor recibe M’ y C, ya que no sabe si recibió el mensaje original M o algún otro que fue modificado.</a:t>
            </a:r>
          </a:p>
          <a:p>
            <a:pPr algn="just">
              <a:spcBef>
                <a:spcPts val="600"/>
              </a:spcBef>
              <a:spcAft>
                <a:spcPts val="600"/>
              </a:spcAft>
            </a:pPr>
            <a:r>
              <a:rPr lang="es-AR" dirty="0">
                <a:latin typeface="Arial" panose="020B0604020202020204" pitchFamily="34" charset="0"/>
                <a:cs typeface="Arial" panose="020B0604020202020204" pitchFamily="34" charset="0"/>
              </a:rPr>
              <a:t>5. El receptor aplica el algoritmo con la clave pública del emisor sobre el criptograma C (documento firmado) obteniendo el número h(M), es decir, que recupera el valor que uso el emisor para firmar el mensaje.</a:t>
            </a:r>
          </a:p>
          <a:p>
            <a:pPr algn="just">
              <a:spcBef>
                <a:spcPts val="600"/>
              </a:spcBef>
              <a:spcAft>
                <a:spcPts val="600"/>
              </a:spcAft>
            </a:pPr>
            <a:r>
              <a:rPr lang="es-AR" dirty="0">
                <a:latin typeface="Arial" panose="020B0604020202020204" pitchFamily="34" charset="0"/>
                <a:cs typeface="Arial" panose="020B0604020202020204" pitchFamily="34" charset="0"/>
              </a:rPr>
              <a:t>6. El receptor calcula la función hash con el mensaje M’ recibido obteniendo el número h(M’).</a:t>
            </a:r>
          </a:p>
          <a:p>
            <a:pPr algn="just">
              <a:spcBef>
                <a:spcPts val="600"/>
              </a:spcBef>
              <a:spcAft>
                <a:spcPts val="600"/>
              </a:spcAft>
            </a:pPr>
            <a:r>
              <a:rPr lang="es-AR" dirty="0">
                <a:latin typeface="Arial" panose="020B0604020202020204" pitchFamily="34" charset="0"/>
                <a:cs typeface="Arial" panose="020B0604020202020204" pitchFamily="34" charset="0"/>
              </a:rPr>
              <a:t>7. Si el hash calculado por el receptor h(M’) es igual al hash h(M) se acepta la firma como válida en caso contrario se rechaza. En resumen si h(M’) = h(M) entonces la firma es válida lo que significa que el mensaje no ha sufrido modificaciones y reconoce quien es el autor del mismo.</a:t>
            </a:r>
            <a:endParaRPr lang="es-ES" dirty="0">
              <a:latin typeface="Arial" pitchFamily="34" charset="0"/>
              <a:cs typeface="Arial" pitchFamily="34" charset="0"/>
            </a:endParaRPr>
          </a:p>
        </p:txBody>
      </p:sp>
    </p:spTree>
    <p:extLst>
      <p:ext uri="{BB962C8B-B14F-4D97-AF65-F5344CB8AC3E}">
        <p14:creationId xmlns:p14="http://schemas.microsoft.com/office/powerpoint/2010/main" val="32509705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DE95A0C693CEB341887D38A4A2B58B45040072C752107C5A7B47AA91A1EE638E6F1F" ma:contentTypeVersion="24" ma:contentTypeDescription="Create a new document." ma:contentTypeScope="" ma:versionID="0c22a9e4ee5a4d59bacc0eca4cef97cb"/>
</file>

<file path=customXml/item2.xml><?xml version="1.0" encoding="utf-8"?>
<p:properties xmlns:p="http://schemas.microsoft.com/office/2006/metadata/properties" xmlns:xsi="http://www.w3.org/2001/XMLSchema-instance" xmlns:pc="http://schemas.microsoft.com/office/infopath/2007/PartnerControl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8EF03C4-44DE-46A6-83B9-F81098DF0B89}">
  <ds:schemaRefs>
    <ds:schemaRef ds:uri="http://schemas.microsoft.com/office/2006/metadata/contentType"/>
    <ds:schemaRef ds:uri="http://schemas.microsoft.com/office/2006/metadata/properties/metaAttributes"/>
  </ds:schemaRefs>
</ds:datastoreItem>
</file>

<file path=customXml/itemProps2.xml><?xml version="1.0" encoding="utf-8"?>
<ds:datastoreItem xmlns:ds="http://schemas.openxmlformats.org/officeDocument/2006/customXml" ds:itemID="{E84655DC-E572-4564-A9C9-0B9D8003F12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722D8BD-807B-4A41-93C9-0E581F3C4C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Oriel</Template>
  <TotalTime>9156</TotalTime>
  <Words>2711</Words>
  <Application>Microsoft Office PowerPoint</Application>
  <PresentationFormat>Presentación en pantalla (4:3)</PresentationFormat>
  <Paragraphs>224</Paragraphs>
  <Slides>25</Slides>
  <Notes>19</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25</vt:i4>
      </vt:variant>
    </vt:vector>
  </HeadingPairs>
  <TitlesOfParts>
    <vt:vector size="31" baseType="lpstr">
      <vt:lpstr>Arial</vt:lpstr>
      <vt:lpstr>Calibri</vt:lpstr>
      <vt:lpstr>Century Schoolbook</vt:lpstr>
      <vt:lpstr>Wingdings</vt:lpstr>
      <vt:lpstr>Wingdings 2</vt:lpstr>
      <vt:lpstr>Mirador</vt:lpstr>
      <vt:lpstr>Seguridad en Sistemas  Auditoria Informática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Criptografía Moderna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Tecnologias de la Informacion y de la Comunicacion</dc:title>
  <dc:creator>User OEM</dc:creator>
  <cp:lastModifiedBy>Jose</cp:lastModifiedBy>
  <cp:revision>453</cp:revision>
  <dcterms:created xsi:type="dcterms:W3CDTF">2011-08-28T12:11:05Z</dcterms:created>
  <dcterms:modified xsi:type="dcterms:W3CDTF">2023-10-17T15:58:38Z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