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0" r:id="rId4"/>
    <p:sldId id="261" r:id="rId5"/>
    <p:sldId id="262" r:id="rId6"/>
    <p:sldId id="259" r:id="rId7"/>
    <p:sldId id="263" r:id="rId8"/>
    <p:sldId id="264" r:id="rId9"/>
    <p:sldId id="265" r:id="rId10"/>
    <p:sldId id="266" r:id="rId11"/>
    <p:sldId id="267" r:id="rId12"/>
    <p:sldId id="268" r:id="rId13"/>
    <p:sldId id="269" r:id="rId14"/>
    <p:sldId id="277" r:id="rId15"/>
    <p:sldId id="270" r:id="rId16"/>
    <p:sldId id="271" r:id="rId17"/>
    <p:sldId id="272" r:id="rId18"/>
    <p:sldId id="273" r:id="rId19"/>
    <p:sldId id="275" r:id="rId20"/>
    <p:sldId id="274" r:id="rId21"/>
    <p:sldId id="278" r:id="rId22"/>
    <p:sldId id="279" r:id="rId23"/>
    <p:sldId id="280" r:id="rId24"/>
    <p:sldId id="281" r:id="rId25"/>
    <p:sldId id="287" r:id="rId26"/>
    <p:sldId id="276" r:id="rId27"/>
    <p:sldId id="289" r:id="rId28"/>
    <p:sldId id="282" r:id="rId29"/>
    <p:sldId id="290" r:id="rId30"/>
    <p:sldId id="286" r:id="rId31"/>
    <p:sldId id="283" r:id="rId32"/>
    <p:sldId id="284" r:id="rId33"/>
    <p:sldId id="285"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F6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AD35DE-7BB8-4A25-A5F4-8533780C8F38}" v="28" dt="2024-03-23T22:54:31.5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38" autoAdjust="0"/>
    <p:restoredTop sz="94660"/>
  </p:normalViewPr>
  <p:slideViewPr>
    <p:cSldViewPr snapToGrid="0">
      <p:cViewPr varScale="1">
        <p:scale>
          <a:sx n="86" d="100"/>
          <a:sy n="86" d="100"/>
        </p:scale>
        <p:origin x="566"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3/23/2024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t>3/23/2024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3/23/2024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s-ES"/>
              <a:t>Haga clic para modificar el estilo de título del patrón</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3/23/2024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3/23/2024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3/23/2024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3/23/2024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796027F-7875-4030-9381-8BD8C4F21935}" type="datetimeFigureOut">
              <a:rPr lang="en-US" dirty="0"/>
              <a:t>3/23/2024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796027F-7875-4030-9381-8BD8C4F21935}" type="datetimeFigureOut">
              <a:rPr lang="en-US" dirty="0"/>
              <a:t>3/23/2024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3/23/2024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3/23/2024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3/23/2024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3/23/2024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4509A250-FF31-4206-8172-F9D3106AACB1}" type="datetimeFigureOut">
              <a:rPr lang="en-US" dirty="0"/>
              <a:t>3/23/2024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t>3/23/2024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3/23/2024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hyperlink" Target="http://es.wikipedia.org/wiki/Archivo:Desplazamientos_en_la_FPP.png"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14237F-489F-442C-B5FB-C27E65A272F6}"/>
              </a:ext>
            </a:extLst>
          </p:cNvPr>
          <p:cNvSpPr>
            <a:spLocks noGrp="1"/>
          </p:cNvSpPr>
          <p:nvPr>
            <p:ph type="ctrTitle"/>
          </p:nvPr>
        </p:nvSpPr>
        <p:spPr/>
        <p:txBody>
          <a:bodyPr/>
          <a:lstStyle/>
          <a:p>
            <a:r>
              <a:rPr lang="es-AR" dirty="0"/>
              <a:t>Introducción</a:t>
            </a:r>
          </a:p>
        </p:txBody>
      </p:sp>
      <p:sp>
        <p:nvSpPr>
          <p:cNvPr id="3" name="Subtítulo 2">
            <a:extLst>
              <a:ext uri="{FF2B5EF4-FFF2-40B4-BE49-F238E27FC236}">
                <a16:creationId xmlns:a16="http://schemas.microsoft.com/office/drawing/2014/main" id="{8329D0CF-E1F8-4E91-9F08-3FFF0D83A18C}"/>
              </a:ext>
            </a:extLst>
          </p:cNvPr>
          <p:cNvSpPr>
            <a:spLocks noGrp="1"/>
          </p:cNvSpPr>
          <p:nvPr>
            <p:ph type="subTitle" idx="1"/>
          </p:nvPr>
        </p:nvSpPr>
        <p:spPr/>
        <p:txBody>
          <a:bodyPr/>
          <a:lstStyle/>
          <a:p>
            <a:endParaRPr lang="es-AR"/>
          </a:p>
        </p:txBody>
      </p:sp>
    </p:spTree>
    <p:extLst>
      <p:ext uri="{BB962C8B-B14F-4D97-AF65-F5344CB8AC3E}">
        <p14:creationId xmlns:p14="http://schemas.microsoft.com/office/powerpoint/2010/main" val="4217246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 name="Picture 8">
            <a:extLst>
              <a:ext uri="{FF2B5EF4-FFF2-40B4-BE49-F238E27FC236}">
                <a16:creationId xmlns:a16="http://schemas.microsoft.com/office/drawing/2014/main" id="{73B88195-8D9E-4359-A86C-9456C469F7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30" name="Picture 10">
            <a:extLst>
              <a:ext uri="{FF2B5EF4-FFF2-40B4-BE49-F238E27FC236}">
                <a16:creationId xmlns:a16="http://schemas.microsoft.com/office/drawing/2014/main" id="{03EC48BD-A960-4717-BC76-7E4C982250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1" name="Oval 12">
            <a:extLst>
              <a:ext uri="{FF2B5EF4-FFF2-40B4-BE49-F238E27FC236}">
                <a16:creationId xmlns:a16="http://schemas.microsoft.com/office/drawing/2014/main" id="{7A00717A-7D3C-456B-A779-9D0638878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pic>
        <p:nvPicPr>
          <p:cNvPr id="32" name="Picture 14">
            <a:extLst>
              <a:ext uri="{FF2B5EF4-FFF2-40B4-BE49-F238E27FC236}">
                <a16:creationId xmlns:a16="http://schemas.microsoft.com/office/drawing/2014/main" id="{EEB0E133-CF2F-4AD3-ACA6-03E91BB603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3" name="Picture 16">
            <a:extLst>
              <a:ext uri="{FF2B5EF4-FFF2-40B4-BE49-F238E27FC236}">
                <a16:creationId xmlns:a16="http://schemas.microsoft.com/office/drawing/2014/main" id="{6CD94893-A2D1-401B-A469-D34E425DCE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34" name="Rectangle 18">
            <a:extLst>
              <a:ext uri="{FF2B5EF4-FFF2-40B4-BE49-F238E27FC236}">
                <a16:creationId xmlns:a16="http://schemas.microsoft.com/office/drawing/2014/main" id="{546E6246-28E6-4A2D-B924-24539B8C6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35"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6"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3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8"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s-AR"/>
          </a:p>
        </p:txBody>
      </p:sp>
      <p:sp>
        <p:nvSpPr>
          <p:cNvPr id="2" name="Título 1">
            <a:extLst>
              <a:ext uri="{FF2B5EF4-FFF2-40B4-BE49-F238E27FC236}">
                <a16:creationId xmlns:a16="http://schemas.microsoft.com/office/drawing/2014/main" id="{2D4822C2-6A3A-4028-BC28-E9B560460EBD}"/>
              </a:ext>
            </a:extLst>
          </p:cNvPr>
          <p:cNvSpPr>
            <a:spLocks noGrp="1"/>
          </p:cNvSpPr>
          <p:nvPr>
            <p:ph type="title"/>
          </p:nvPr>
        </p:nvSpPr>
        <p:spPr>
          <a:xfrm>
            <a:off x="195209" y="452718"/>
            <a:ext cx="10366626" cy="1400530"/>
          </a:xfrm>
        </p:spPr>
        <p:txBody>
          <a:bodyPr vert="horz" lIns="91440" tIns="45720" rIns="91440" bIns="45720" rtlCol="0" anchor="ctr">
            <a:normAutofit/>
          </a:bodyPr>
          <a:lstStyle/>
          <a:p>
            <a:r>
              <a:rPr lang="en-US" sz="4200" dirty="0" err="1">
                <a:solidFill>
                  <a:srgbClr val="FFFFFF"/>
                </a:solidFill>
              </a:rPr>
              <a:t>Cómo</a:t>
            </a:r>
            <a:r>
              <a:rPr lang="en-US" sz="4200" dirty="0">
                <a:solidFill>
                  <a:srgbClr val="FFFFFF"/>
                </a:solidFill>
              </a:rPr>
              <a:t> toman la </a:t>
            </a:r>
            <a:r>
              <a:rPr lang="en-US" sz="4200" dirty="0" err="1">
                <a:solidFill>
                  <a:srgbClr val="FFFFFF"/>
                </a:solidFill>
              </a:rPr>
              <a:t>decisión</a:t>
            </a:r>
            <a:r>
              <a:rPr lang="en-US" sz="4200" dirty="0">
                <a:solidFill>
                  <a:srgbClr val="FFFFFF"/>
                </a:solidFill>
              </a:rPr>
              <a:t> las personas?</a:t>
            </a:r>
          </a:p>
        </p:txBody>
      </p:sp>
      <p:sp>
        <p:nvSpPr>
          <p:cNvPr id="28" name="Marcador de pie de página 1">
            <a:extLst>
              <a:ext uri="{FF2B5EF4-FFF2-40B4-BE49-F238E27FC236}">
                <a16:creationId xmlns:a16="http://schemas.microsoft.com/office/drawing/2014/main" id="{47B5041D-0457-49EE-84A8-1784A644B64C}"/>
              </a:ext>
            </a:extLst>
          </p:cNvPr>
          <p:cNvSpPr>
            <a:spLocks noGrp="1"/>
          </p:cNvSpPr>
          <p:nvPr>
            <p:ph type="ftr" sz="quarter" idx="11"/>
          </p:nvPr>
        </p:nvSpPr>
        <p:spPr>
          <a:xfrm>
            <a:off x="590843" y="6365497"/>
            <a:ext cx="6523892" cy="228660"/>
          </a:xfrm>
        </p:spPr>
        <p:txBody>
          <a:bodyPr/>
          <a:lstStyle/>
          <a:p>
            <a:pPr>
              <a:defRPr/>
            </a:pPr>
            <a:r>
              <a:rPr lang="es-ES"/>
              <a:t>Ing. Claudia Valdiviezo Corte</a:t>
            </a:r>
          </a:p>
        </p:txBody>
      </p:sp>
      <p:sp>
        <p:nvSpPr>
          <p:cNvPr id="17" name="CuadroTexto 16">
            <a:extLst>
              <a:ext uri="{FF2B5EF4-FFF2-40B4-BE49-F238E27FC236}">
                <a16:creationId xmlns:a16="http://schemas.microsoft.com/office/drawing/2014/main" id="{51676B65-44BB-4C9C-B613-5757F4A33DCC}"/>
              </a:ext>
            </a:extLst>
          </p:cNvPr>
          <p:cNvSpPr txBox="1"/>
          <p:nvPr/>
        </p:nvSpPr>
        <p:spPr>
          <a:xfrm>
            <a:off x="905164" y="2485935"/>
            <a:ext cx="10523248" cy="646331"/>
          </a:xfrm>
          <a:prstGeom prst="rect">
            <a:avLst/>
          </a:prstGeom>
          <a:noFill/>
        </p:spPr>
        <p:txBody>
          <a:bodyPr wrap="square">
            <a:spAutoFit/>
          </a:bodyPr>
          <a:lstStyle/>
          <a:p>
            <a:pPr marL="285750" indent="-285750">
              <a:buFont typeface="Wingdings" panose="05000000000000000000" pitchFamily="2" charset="2"/>
              <a:buChar char="Ø"/>
            </a:pPr>
            <a:r>
              <a:rPr lang="es-AR" b="1" dirty="0">
                <a:solidFill>
                  <a:schemeClr val="accent6">
                    <a:lumMod val="50000"/>
                  </a:schemeClr>
                </a:solidFill>
              </a:rPr>
              <a:t>EL COSTE DE OPORTUNIDAD </a:t>
            </a:r>
            <a:r>
              <a:rPr lang="es-AR" dirty="0"/>
              <a:t>es aquello a lo que se renuncia al tomar una decisión. El nombre hace referencia a la oportunidad perdida al rechazar una opción</a:t>
            </a:r>
          </a:p>
        </p:txBody>
      </p:sp>
      <p:sp>
        <p:nvSpPr>
          <p:cNvPr id="18" name="CuadroTexto 17">
            <a:extLst>
              <a:ext uri="{FF2B5EF4-FFF2-40B4-BE49-F238E27FC236}">
                <a16:creationId xmlns:a16="http://schemas.microsoft.com/office/drawing/2014/main" id="{0125FD9F-F614-452F-938F-BD16526A20BE}"/>
              </a:ext>
            </a:extLst>
          </p:cNvPr>
          <p:cNvSpPr txBox="1"/>
          <p:nvPr/>
        </p:nvSpPr>
        <p:spPr>
          <a:xfrm>
            <a:off x="905164" y="3217933"/>
            <a:ext cx="10372436" cy="646331"/>
          </a:xfrm>
          <a:prstGeom prst="rect">
            <a:avLst/>
          </a:prstGeom>
          <a:noFill/>
        </p:spPr>
        <p:txBody>
          <a:bodyPr wrap="square">
            <a:spAutoFit/>
          </a:bodyPr>
          <a:lstStyle/>
          <a:p>
            <a:pPr marL="285750" indent="-285750">
              <a:buFont typeface="Wingdings" panose="05000000000000000000" pitchFamily="2" charset="2"/>
              <a:buChar char="Ø"/>
            </a:pPr>
            <a:r>
              <a:rPr lang="es-AR" b="1" dirty="0">
                <a:solidFill>
                  <a:schemeClr val="accent6">
                    <a:lumMod val="50000"/>
                  </a:schemeClr>
                </a:solidFill>
              </a:rPr>
              <a:t>LOS COSTOS IRRECUPERABLES </a:t>
            </a:r>
            <a:r>
              <a:rPr lang="es-AR" dirty="0"/>
              <a:t>con costos del pasado que no influyen en la decisión futura. Tenerlos en cuenta son un error. </a:t>
            </a:r>
          </a:p>
        </p:txBody>
      </p:sp>
      <p:sp>
        <p:nvSpPr>
          <p:cNvPr id="20" name="CuadroTexto 19">
            <a:extLst>
              <a:ext uri="{FF2B5EF4-FFF2-40B4-BE49-F238E27FC236}">
                <a16:creationId xmlns:a16="http://schemas.microsoft.com/office/drawing/2014/main" id="{43BB66EB-01E1-4937-881D-9D19BDD06FC4}"/>
              </a:ext>
            </a:extLst>
          </p:cNvPr>
          <p:cNvSpPr txBox="1"/>
          <p:nvPr/>
        </p:nvSpPr>
        <p:spPr>
          <a:xfrm>
            <a:off x="981725" y="3964469"/>
            <a:ext cx="9580110" cy="1938992"/>
          </a:xfrm>
          <a:prstGeom prst="rect">
            <a:avLst/>
          </a:prstGeom>
          <a:noFill/>
        </p:spPr>
        <p:txBody>
          <a:bodyPr wrap="square">
            <a:spAutoFit/>
          </a:bodyPr>
          <a:lstStyle/>
          <a:p>
            <a:pPr marL="285750" indent="-285750">
              <a:buFont typeface="Wingdings" panose="05000000000000000000" pitchFamily="2" charset="2"/>
              <a:buChar char="Ø"/>
            </a:pPr>
            <a:r>
              <a:rPr lang="es-AR" b="1" dirty="0">
                <a:solidFill>
                  <a:schemeClr val="accent6">
                    <a:lumMod val="50000"/>
                  </a:schemeClr>
                </a:solidFill>
              </a:rPr>
              <a:t>EL BENEFICIO MARGINAL </a:t>
            </a:r>
            <a:r>
              <a:rPr lang="es-AR" dirty="0"/>
              <a:t>me indica el beneficio que he obtenido por repetir la acción una vez más. </a:t>
            </a:r>
            <a:r>
              <a:rPr lang="es-AR" b="1" dirty="0">
                <a:solidFill>
                  <a:schemeClr val="accent6">
                    <a:lumMod val="50000"/>
                  </a:schemeClr>
                </a:solidFill>
              </a:rPr>
              <a:t>EL COSTE MARGINAL </a:t>
            </a:r>
            <a:r>
              <a:rPr lang="es-AR" dirty="0"/>
              <a:t>es el coste de repetir la acción una vez</a:t>
            </a:r>
          </a:p>
          <a:p>
            <a:endParaRPr lang="es-AR" sz="1200" dirty="0"/>
          </a:p>
          <a:p>
            <a:pPr marL="285750" indent="-285750">
              <a:buFont typeface="Wingdings" panose="05000000000000000000" pitchFamily="2" charset="2"/>
              <a:buChar char="Ø"/>
            </a:pPr>
            <a:r>
              <a:rPr lang="es-AR" b="1" dirty="0">
                <a:solidFill>
                  <a:schemeClr val="accent6">
                    <a:lumMod val="50000"/>
                  </a:schemeClr>
                </a:solidFill>
              </a:rPr>
              <a:t>UN INCENTIVO </a:t>
            </a:r>
            <a:r>
              <a:rPr lang="es-AR" dirty="0"/>
              <a:t>es todo aquello que modifique los beneficios o los costes de una decisión, por lo que puede modificar la decisión tomada. UN INCENTIVO es todo aquello que modifique los beneficios o los costes de una decisión, por lo que puede modificar la decisión tomada. </a:t>
            </a:r>
          </a:p>
        </p:txBody>
      </p:sp>
    </p:spTree>
    <p:extLst>
      <p:ext uri="{BB962C8B-B14F-4D97-AF65-F5344CB8AC3E}">
        <p14:creationId xmlns:p14="http://schemas.microsoft.com/office/powerpoint/2010/main" val="12534375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 name="Picture 8">
            <a:extLst>
              <a:ext uri="{FF2B5EF4-FFF2-40B4-BE49-F238E27FC236}">
                <a16:creationId xmlns:a16="http://schemas.microsoft.com/office/drawing/2014/main" id="{73B88195-8D9E-4359-A86C-9456C469F7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30" name="Picture 10">
            <a:extLst>
              <a:ext uri="{FF2B5EF4-FFF2-40B4-BE49-F238E27FC236}">
                <a16:creationId xmlns:a16="http://schemas.microsoft.com/office/drawing/2014/main" id="{03EC48BD-A960-4717-BC76-7E4C982250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1" name="Oval 12">
            <a:extLst>
              <a:ext uri="{FF2B5EF4-FFF2-40B4-BE49-F238E27FC236}">
                <a16:creationId xmlns:a16="http://schemas.microsoft.com/office/drawing/2014/main" id="{7A00717A-7D3C-456B-A779-9D0638878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pic>
        <p:nvPicPr>
          <p:cNvPr id="32" name="Picture 14">
            <a:extLst>
              <a:ext uri="{FF2B5EF4-FFF2-40B4-BE49-F238E27FC236}">
                <a16:creationId xmlns:a16="http://schemas.microsoft.com/office/drawing/2014/main" id="{EEB0E133-CF2F-4AD3-ACA6-03E91BB603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3" name="Picture 16">
            <a:extLst>
              <a:ext uri="{FF2B5EF4-FFF2-40B4-BE49-F238E27FC236}">
                <a16:creationId xmlns:a16="http://schemas.microsoft.com/office/drawing/2014/main" id="{6CD94893-A2D1-401B-A469-D34E425DCE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34" name="Rectangle 18">
            <a:extLst>
              <a:ext uri="{FF2B5EF4-FFF2-40B4-BE49-F238E27FC236}">
                <a16:creationId xmlns:a16="http://schemas.microsoft.com/office/drawing/2014/main" id="{546E6246-28E6-4A2D-B924-24539B8C6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35"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6"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3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8"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s-AR"/>
          </a:p>
        </p:txBody>
      </p:sp>
      <p:sp>
        <p:nvSpPr>
          <p:cNvPr id="2" name="Título 1">
            <a:extLst>
              <a:ext uri="{FF2B5EF4-FFF2-40B4-BE49-F238E27FC236}">
                <a16:creationId xmlns:a16="http://schemas.microsoft.com/office/drawing/2014/main" id="{2D4822C2-6A3A-4028-BC28-E9B560460EBD}"/>
              </a:ext>
            </a:extLst>
          </p:cNvPr>
          <p:cNvSpPr>
            <a:spLocks noGrp="1"/>
          </p:cNvSpPr>
          <p:nvPr>
            <p:ph type="title"/>
          </p:nvPr>
        </p:nvSpPr>
        <p:spPr>
          <a:xfrm>
            <a:off x="1103312" y="452718"/>
            <a:ext cx="8947522" cy="1400530"/>
          </a:xfrm>
        </p:spPr>
        <p:txBody>
          <a:bodyPr vert="horz" lIns="91440" tIns="45720" rIns="91440" bIns="45720" rtlCol="0" anchor="ctr">
            <a:normAutofit/>
          </a:bodyPr>
          <a:lstStyle/>
          <a:p>
            <a:r>
              <a:rPr lang="en-US" sz="4200" dirty="0" err="1">
                <a:solidFill>
                  <a:srgbClr val="FFFFFF"/>
                </a:solidFill>
              </a:rPr>
              <a:t>Método</a:t>
            </a:r>
            <a:r>
              <a:rPr lang="en-US" sz="4200" dirty="0">
                <a:solidFill>
                  <a:srgbClr val="FFFFFF"/>
                </a:solidFill>
              </a:rPr>
              <a:t> </a:t>
            </a:r>
            <a:r>
              <a:rPr lang="en-US" sz="4200" dirty="0" err="1">
                <a:solidFill>
                  <a:srgbClr val="FFFFFF"/>
                </a:solidFill>
              </a:rPr>
              <a:t>científico</a:t>
            </a:r>
            <a:r>
              <a:rPr lang="en-US" sz="4200" dirty="0">
                <a:solidFill>
                  <a:srgbClr val="FFFFFF"/>
                </a:solidFill>
              </a:rPr>
              <a:t> </a:t>
            </a:r>
            <a:r>
              <a:rPr lang="en-US" sz="4200" dirty="0" err="1">
                <a:solidFill>
                  <a:srgbClr val="FFFFFF"/>
                </a:solidFill>
              </a:rPr>
              <a:t>en</a:t>
            </a:r>
            <a:r>
              <a:rPr lang="en-US" sz="4200" dirty="0">
                <a:solidFill>
                  <a:srgbClr val="FFFFFF"/>
                </a:solidFill>
              </a:rPr>
              <a:t> </a:t>
            </a:r>
            <a:r>
              <a:rPr lang="en-US" sz="4200" dirty="0" err="1">
                <a:solidFill>
                  <a:srgbClr val="FFFFFF"/>
                </a:solidFill>
              </a:rPr>
              <a:t>Economía</a:t>
            </a:r>
            <a:endParaRPr lang="en-US" sz="4200" dirty="0">
              <a:solidFill>
                <a:srgbClr val="FFFFFF"/>
              </a:solidFill>
            </a:endParaRPr>
          </a:p>
        </p:txBody>
      </p:sp>
      <p:sp>
        <p:nvSpPr>
          <p:cNvPr id="28" name="Marcador de pie de página 1">
            <a:extLst>
              <a:ext uri="{FF2B5EF4-FFF2-40B4-BE49-F238E27FC236}">
                <a16:creationId xmlns:a16="http://schemas.microsoft.com/office/drawing/2014/main" id="{47B5041D-0457-49EE-84A8-1784A644B64C}"/>
              </a:ext>
            </a:extLst>
          </p:cNvPr>
          <p:cNvSpPr>
            <a:spLocks noGrp="1"/>
          </p:cNvSpPr>
          <p:nvPr>
            <p:ph type="ftr" sz="quarter" idx="11"/>
          </p:nvPr>
        </p:nvSpPr>
        <p:spPr>
          <a:xfrm>
            <a:off x="590843" y="6365497"/>
            <a:ext cx="6523892" cy="228660"/>
          </a:xfrm>
        </p:spPr>
        <p:txBody>
          <a:bodyPr/>
          <a:lstStyle/>
          <a:p>
            <a:pPr>
              <a:defRPr/>
            </a:pPr>
            <a:r>
              <a:rPr lang="es-ES"/>
              <a:t>Ing. Claudia Valdiviezo Corte</a:t>
            </a:r>
          </a:p>
        </p:txBody>
      </p:sp>
      <p:sp>
        <p:nvSpPr>
          <p:cNvPr id="17" name="CuadroTexto 16">
            <a:extLst>
              <a:ext uri="{FF2B5EF4-FFF2-40B4-BE49-F238E27FC236}">
                <a16:creationId xmlns:a16="http://schemas.microsoft.com/office/drawing/2014/main" id="{901D248A-6D59-426E-9C0F-0605435E6779}"/>
              </a:ext>
            </a:extLst>
          </p:cNvPr>
          <p:cNvSpPr txBox="1"/>
          <p:nvPr/>
        </p:nvSpPr>
        <p:spPr>
          <a:xfrm>
            <a:off x="763588" y="2369046"/>
            <a:ext cx="10744920" cy="4093428"/>
          </a:xfrm>
          <a:prstGeom prst="rect">
            <a:avLst/>
          </a:prstGeom>
          <a:noFill/>
        </p:spPr>
        <p:txBody>
          <a:bodyPr wrap="square">
            <a:spAutoFit/>
          </a:bodyPr>
          <a:lstStyle/>
          <a:p>
            <a:r>
              <a:rPr lang="es-AR" sz="2000" dirty="0"/>
              <a:t>La economía usa el método inductivo-deductivo para elaborar hipótesis.</a:t>
            </a:r>
          </a:p>
          <a:p>
            <a:endParaRPr lang="es-AR" sz="2000" dirty="0"/>
          </a:p>
          <a:p>
            <a:r>
              <a:rPr lang="es-AR" sz="2000" dirty="0"/>
              <a:t> </a:t>
            </a:r>
            <a:r>
              <a:rPr lang="es-AR" sz="2000" b="1" dirty="0">
                <a:solidFill>
                  <a:schemeClr val="accent6">
                    <a:lumMod val="50000"/>
                  </a:schemeClr>
                </a:solidFill>
              </a:rPr>
              <a:t>El método inductivo </a:t>
            </a:r>
            <a:r>
              <a:rPr lang="es-AR" sz="2000" dirty="0"/>
              <a:t>consiste en ir de lo particular a lo general. Partimos de casos particulares. Si vemos que cuando baja el precio de las manzanas la gente compra más, y lo mismo ocurre cuando baja el precio de los coches o la vivienda, podemos establecer la hipótesis que cuando bajan los precios, la gente compra más (ley de la demanda) </a:t>
            </a:r>
          </a:p>
          <a:p>
            <a:endParaRPr lang="es-AR" dirty="0"/>
          </a:p>
          <a:p>
            <a:r>
              <a:rPr lang="es-AR" sz="2000" b="1" dirty="0">
                <a:solidFill>
                  <a:schemeClr val="accent6">
                    <a:lumMod val="50000"/>
                  </a:schemeClr>
                </a:solidFill>
              </a:rPr>
              <a:t>El método deductivo </a:t>
            </a:r>
            <a:r>
              <a:rPr lang="es-AR" sz="2000" dirty="0"/>
              <a:t>consiste en ir de lo general a lo particular. Si vemos que todo el mundo (general) tiene un presupuesto limitado y que sus necesidades son ilimitadas, sabremos que la gente siempre que pueda comprará más. Así, podremos deducir que, si bajan los precios, una persona (particular) podrá comprar más productos (ley de la demanda) </a:t>
            </a:r>
          </a:p>
        </p:txBody>
      </p:sp>
    </p:spTree>
    <p:extLst>
      <p:ext uri="{BB962C8B-B14F-4D97-AF65-F5344CB8AC3E}">
        <p14:creationId xmlns:p14="http://schemas.microsoft.com/office/powerpoint/2010/main" val="5464392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pic>
        <p:nvPicPr>
          <p:cNvPr id="60" name="Picture 59">
            <a:extLst>
              <a:ext uri="{FF2B5EF4-FFF2-40B4-BE49-F238E27FC236}">
                <a16:creationId xmlns:a16="http://schemas.microsoft.com/office/drawing/2014/main" id="{C9134821-5D8B-4373-BA74-CFE9AB35A55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62" name="Picture 61">
            <a:extLst>
              <a:ext uri="{FF2B5EF4-FFF2-40B4-BE49-F238E27FC236}">
                <a16:creationId xmlns:a16="http://schemas.microsoft.com/office/drawing/2014/main" id="{5965195F-79F5-4911-907D-13CB3F5343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64" name="Oval 63">
            <a:extLst>
              <a:ext uri="{FF2B5EF4-FFF2-40B4-BE49-F238E27FC236}">
                <a16:creationId xmlns:a16="http://schemas.microsoft.com/office/drawing/2014/main" id="{8A610DC7-FE1B-47B9-8452-CFC389786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pic>
        <p:nvPicPr>
          <p:cNvPr id="66" name="Picture 65">
            <a:extLst>
              <a:ext uri="{FF2B5EF4-FFF2-40B4-BE49-F238E27FC236}">
                <a16:creationId xmlns:a16="http://schemas.microsoft.com/office/drawing/2014/main" id="{2742ADC1-2286-40B7-A3C6-D6C3362FA04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68" name="Picture 67">
            <a:extLst>
              <a:ext uri="{FF2B5EF4-FFF2-40B4-BE49-F238E27FC236}">
                <a16:creationId xmlns:a16="http://schemas.microsoft.com/office/drawing/2014/main" id="{C878FBDC-78F2-4D49-8DB3-1A48CA9F7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70" name="Rectangle 69">
            <a:extLst>
              <a:ext uri="{FF2B5EF4-FFF2-40B4-BE49-F238E27FC236}">
                <a16:creationId xmlns:a16="http://schemas.microsoft.com/office/drawing/2014/main" id="{DC9A0934-0C2C-4565-9290-A345B19BD9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2" name="Título 1">
            <a:extLst>
              <a:ext uri="{FF2B5EF4-FFF2-40B4-BE49-F238E27FC236}">
                <a16:creationId xmlns:a16="http://schemas.microsoft.com/office/drawing/2014/main" id="{2D4822C2-6A3A-4028-BC28-E9B560460EBD}"/>
              </a:ext>
            </a:extLst>
          </p:cNvPr>
          <p:cNvSpPr>
            <a:spLocks noGrp="1"/>
          </p:cNvSpPr>
          <p:nvPr>
            <p:ph type="title"/>
          </p:nvPr>
        </p:nvSpPr>
        <p:spPr>
          <a:xfrm>
            <a:off x="8191925" y="1325880"/>
            <a:ext cx="3352375" cy="3066507"/>
          </a:xfrm>
        </p:spPr>
        <p:txBody>
          <a:bodyPr vert="horz" lIns="91440" tIns="45720" rIns="91440" bIns="45720" rtlCol="0" anchor="b">
            <a:normAutofit/>
          </a:bodyPr>
          <a:lstStyle/>
          <a:p>
            <a:pPr>
              <a:lnSpc>
                <a:spcPct val="90000"/>
              </a:lnSpc>
            </a:pPr>
            <a:r>
              <a:rPr lang="en-US" sz="5000"/>
              <a:t>Ramas</a:t>
            </a:r>
            <a:r>
              <a:rPr lang="en-US" sz="5000" dirty="0"/>
              <a:t> </a:t>
            </a:r>
            <a:br>
              <a:rPr lang="en-US" sz="5000" dirty="0"/>
            </a:br>
            <a:r>
              <a:rPr lang="en-US" sz="5000" dirty="0"/>
              <a:t>de la </a:t>
            </a:r>
            <a:r>
              <a:rPr lang="en-US" sz="5000"/>
              <a:t>Economía</a:t>
            </a:r>
            <a:endParaRPr lang="en-US" sz="5000" dirty="0"/>
          </a:p>
        </p:txBody>
      </p:sp>
      <p:sp>
        <p:nvSpPr>
          <p:cNvPr id="72" name="Rectangle 71">
            <a:extLst>
              <a:ext uri="{FF2B5EF4-FFF2-40B4-BE49-F238E27FC236}">
                <a16:creationId xmlns:a16="http://schemas.microsoft.com/office/drawing/2014/main" id="{87BE56A7-2B14-4ABE-8DF3-40C07E64B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5712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36">
            <a:extLst>
              <a:ext uri="{FF2B5EF4-FFF2-40B4-BE49-F238E27FC236}">
                <a16:creationId xmlns:a16="http://schemas.microsoft.com/office/drawing/2014/main" id="{140D5101-D8FB-4102-A338-49651E971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8" name="Marcador de pie de página 1">
            <a:extLst>
              <a:ext uri="{FF2B5EF4-FFF2-40B4-BE49-F238E27FC236}">
                <a16:creationId xmlns:a16="http://schemas.microsoft.com/office/drawing/2014/main" id="{47B5041D-0457-49EE-84A8-1784A644B64C}"/>
              </a:ext>
            </a:extLst>
          </p:cNvPr>
          <p:cNvSpPr>
            <a:spLocks noGrp="1"/>
          </p:cNvSpPr>
          <p:nvPr>
            <p:ph type="ftr" sz="quarter" idx="11"/>
          </p:nvPr>
        </p:nvSpPr>
        <p:spPr>
          <a:xfrm>
            <a:off x="636915" y="6355080"/>
            <a:ext cx="3859795" cy="304801"/>
          </a:xfrm>
        </p:spPr>
        <p:txBody>
          <a:bodyPr vert="horz" lIns="91440" tIns="45720" rIns="91440" bIns="45720" rtlCol="0" anchor="b">
            <a:normAutofit/>
          </a:bodyPr>
          <a:lstStyle/>
          <a:p>
            <a:pPr defTabSz="914400">
              <a:spcAft>
                <a:spcPts val="600"/>
              </a:spcAft>
              <a:defRPr/>
            </a:pPr>
            <a:r>
              <a:rPr lang="en-US" b="0" i="0" kern="1200">
                <a:solidFill>
                  <a:schemeClr val="accent1"/>
                </a:solidFill>
                <a:latin typeface="+mn-lt"/>
                <a:ea typeface="+mn-ea"/>
                <a:cs typeface="+mn-cs"/>
              </a:rPr>
              <a:t>Ing. Claudia Valdiviezo Corte</a:t>
            </a:r>
          </a:p>
        </p:txBody>
      </p:sp>
      <p:sp>
        <p:nvSpPr>
          <p:cNvPr id="76" name="Freeform 5">
            <a:extLst>
              <a:ext uri="{FF2B5EF4-FFF2-40B4-BE49-F238E27FC236}">
                <a16:creationId xmlns:a16="http://schemas.microsoft.com/office/drawing/2014/main" id="{73E26159-C029-4449-8912-A9B418CC32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708596"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s-AR"/>
          </a:p>
        </p:txBody>
      </p:sp>
      <p:pic>
        <p:nvPicPr>
          <p:cNvPr id="4" name="Imagen 3" descr="Escala de tiempo&#10;&#10;Descripción generada automáticamente">
            <a:extLst>
              <a:ext uri="{FF2B5EF4-FFF2-40B4-BE49-F238E27FC236}">
                <a16:creationId xmlns:a16="http://schemas.microsoft.com/office/drawing/2014/main" id="{C5CA9438-43C9-4D7A-869D-28B7168079C9}"/>
              </a:ext>
            </a:extLst>
          </p:cNvPr>
          <p:cNvPicPr>
            <a:picLocks noChangeAspect="1"/>
          </p:cNvPicPr>
          <p:nvPr/>
        </p:nvPicPr>
        <p:blipFill>
          <a:blip r:embed="rId7"/>
          <a:stretch>
            <a:fillRect/>
          </a:stretch>
        </p:blipFill>
        <p:spPr>
          <a:xfrm>
            <a:off x="159131" y="1325880"/>
            <a:ext cx="7282629" cy="4770120"/>
          </a:xfrm>
          <a:prstGeom prst="rect">
            <a:avLst/>
          </a:prstGeom>
          <a:effectLst/>
        </p:spPr>
      </p:pic>
    </p:spTree>
    <p:extLst>
      <p:ext uri="{BB962C8B-B14F-4D97-AF65-F5344CB8AC3E}">
        <p14:creationId xmlns:p14="http://schemas.microsoft.com/office/powerpoint/2010/main" val="2719931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 name="Picture 8">
            <a:extLst>
              <a:ext uri="{FF2B5EF4-FFF2-40B4-BE49-F238E27FC236}">
                <a16:creationId xmlns:a16="http://schemas.microsoft.com/office/drawing/2014/main" id="{73B88195-8D9E-4359-A86C-9456C469F7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30" name="Picture 10">
            <a:extLst>
              <a:ext uri="{FF2B5EF4-FFF2-40B4-BE49-F238E27FC236}">
                <a16:creationId xmlns:a16="http://schemas.microsoft.com/office/drawing/2014/main" id="{03EC48BD-A960-4717-BC76-7E4C982250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1" name="Oval 12">
            <a:extLst>
              <a:ext uri="{FF2B5EF4-FFF2-40B4-BE49-F238E27FC236}">
                <a16:creationId xmlns:a16="http://schemas.microsoft.com/office/drawing/2014/main" id="{7A00717A-7D3C-456B-A779-9D0638878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pic>
        <p:nvPicPr>
          <p:cNvPr id="32" name="Picture 14">
            <a:extLst>
              <a:ext uri="{FF2B5EF4-FFF2-40B4-BE49-F238E27FC236}">
                <a16:creationId xmlns:a16="http://schemas.microsoft.com/office/drawing/2014/main" id="{EEB0E133-CF2F-4AD3-ACA6-03E91BB603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3" name="Picture 16">
            <a:extLst>
              <a:ext uri="{FF2B5EF4-FFF2-40B4-BE49-F238E27FC236}">
                <a16:creationId xmlns:a16="http://schemas.microsoft.com/office/drawing/2014/main" id="{6CD94893-A2D1-401B-A469-D34E425DCE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34" name="Rectangle 18">
            <a:extLst>
              <a:ext uri="{FF2B5EF4-FFF2-40B4-BE49-F238E27FC236}">
                <a16:creationId xmlns:a16="http://schemas.microsoft.com/office/drawing/2014/main" id="{546E6246-28E6-4A2D-B924-24539B8C6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35"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6"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3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8"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s-AR"/>
          </a:p>
        </p:txBody>
      </p:sp>
      <p:sp>
        <p:nvSpPr>
          <p:cNvPr id="2" name="Título 1">
            <a:extLst>
              <a:ext uri="{FF2B5EF4-FFF2-40B4-BE49-F238E27FC236}">
                <a16:creationId xmlns:a16="http://schemas.microsoft.com/office/drawing/2014/main" id="{2D4822C2-6A3A-4028-BC28-E9B560460EBD}"/>
              </a:ext>
            </a:extLst>
          </p:cNvPr>
          <p:cNvSpPr>
            <a:spLocks noGrp="1"/>
          </p:cNvSpPr>
          <p:nvPr>
            <p:ph type="title"/>
          </p:nvPr>
        </p:nvSpPr>
        <p:spPr>
          <a:xfrm>
            <a:off x="106155" y="8374"/>
            <a:ext cx="11082560" cy="1400530"/>
          </a:xfrm>
        </p:spPr>
        <p:txBody>
          <a:bodyPr vert="horz" lIns="91440" tIns="45720" rIns="91440" bIns="45720" rtlCol="0" anchor="ctr">
            <a:normAutofit/>
          </a:bodyPr>
          <a:lstStyle/>
          <a:p>
            <a:r>
              <a:rPr lang="en-US" sz="4200" dirty="0">
                <a:solidFill>
                  <a:srgbClr val="FFFFFF"/>
                </a:solidFill>
              </a:rPr>
              <a:t>Política </a:t>
            </a:r>
            <a:r>
              <a:rPr lang="en-US" sz="4200" dirty="0" err="1">
                <a:solidFill>
                  <a:srgbClr val="FFFFFF"/>
                </a:solidFill>
              </a:rPr>
              <a:t>Económica</a:t>
            </a:r>
            <a:r>
              <a:rPr lang="en-US" sz="4200" dirty="0">
                <a:solidFill>
                  <a:srgbClr val="FFFFFF"/>
                </a:solidFill>
              </a:rPr>
              <a:t> y Economía Política</a:t>
            </a:r>
          </a:p>
        </p:txBody>
      </p:sp>
      <p:sp>
        <p:nvSpPr>
          <p:cNvPr id="28" name="Marcador de pie de página 1">
            <a:extLst>
              <a:ext uri="{FF2B5EF4-FFF2-40B4-BE49-F238E27FC236}">
                <a16:creationId xmlns:a16="http://schemas.microsoft.com/office/drawing/2014/main" id="{47B5041D-0457-49EE-84A8-1784A644B64C}"/>
              </a:ext>
            </a:extLst>
          </p:cNvPr>
          <p:cNvSpPr>
            <a:spLocks noGrp="1"/>
          </p:cNvSpPr>
          <p:nvPr>
            <p:ph type="ftr" sz="quarter" idx="11"/>
          </p:nvPr>
        </p:nvSpPr>
        <p:spPr>
          <a:xfrm>
            <a:off x="590843" y="6365497"/>
            <a:ext cx="6523892" cy="228660"/>
          </a:xfrm>
        </p:spPr>
        <p:txBody>
          <a:bodyPr/>
          <a:lstStyle/>
          <a:p>
            <a:pPr>
              <a:defRPr/>
            </a:pPr>
            <a:r>
              <a:rPr lang="es-ES"/>
              <a:t>Ing. Claudia Valdiviezo Corte</a:t>
            </a:r>
          </a:p>
        </p:txBody>
      </p:sp>
      <p:sp>
        <p:nvSpPr>
          <p:cNvPr id="17" name="2 Rectángulo">
            <a:extLst>
              <a:ext uri="{FF2B5EF4-FFF2-40B4-BE49-F238E27FC236}">
                <a16:creationId xmlns:a16="http://schemas.microsoft.com/office/drawing/2014/main" id="{7864C677-16D4-447E-8E10-46B77B451935}"/>
              </a:ext>
            </a:extLst>
          </p:cNvPr>
          <p:cNvSpPr/>
          <p:nvPr/>
        </p:nvSpPr>
        <p:spPr>
          <a:xfrm>
            <a:off x="399495" y="2545443"/>
            <a:ext cx="11505459" cy="3662541"/>
          </a:xfrm>
          <a:prstGeom prst="rect">
            <a:avLst/>
          </a:prstGeom>
        </p:spPr>
        <p:txBody>
          <a:bodyPr wrap="square">
            <a:spAutoFit/>
          </a:bodyPr>
          <a:lstStyle/>
          <a:p>
            <a:pPr algn="l"/>
            <a:r>
              <a:rPr lang="es-AR" sz="2400" b="1" dirty="0">
                <a:solidFill>
                  <a:schemeClr val="accent6">
                    <a:lumMod val="50000"/>
                  </a:schemeClr>
                </a:solidFill>
              </a:rPr>
              <a:t>Política Económica</a:t>
            </a:r>
            <a:r>
              <a:rPr lang="es-AR" sz="2400" dirty="0">
                <a:solidFill>
                  <a:schemeClr val="accent6">
                    <a:lumMod val="50000"/>
                  </a:schemeClr>
                </a:solidFill>
              </a:rPr>
              <a:t>, es el conjunto de decisiones y acciones que toma el Estado para influir en la economía. Se centra en la aplicación de instrumentos económicos (impuestos, gasto público, etc.) para alcanzar objetivos específicos (crecimiento económico, estabilidad de precios, etc.).</a:t>
            </a:r>
          </a:p>
          <a:p>
            <a:pPr lvl="0" algn="just"/>
            <a:r>
              <a:rPr lang="es-ES" sz="2000" dirty="0">
                <a:solidFill>
                  <a:schemeClr val="accent6">
                    <a:lumMod val="50000"/>
                  </a:schemeClr>
                </a:solidFill>
              </a:rPr>
              <a:t> </a:t>
            </a:r>
          </a:p>
          <a:p>
            <a:pPr lvl="0" algn="just"/>
            <a:endParaRPr lang="es-ES" sz="2000" dirty="0">
              <a:solidFill>
                <a:schemeClr val="accent6">
                  <a:lumMod val="50000"/>
                </a:schemeClr>
              </a:solidFill>
            </a:endParaRPr>
          </a:p>
          <a:p>
            <a:pPr algn="l"/>
            <a:r>
              <a:rPr lang="es-ES" sz="2400" b="1" dirty="0">
                <a:solidFill>
                  <a:schemeClr val="accent6">
                    <a:lumMod val="50000"/>
                  </a:schemeClr>
                </a:solidFill>
              </a:rPr>
              <a:t>Economía Política </a:t>
            </a:r>
            <a:r>
              <a:rPr lang="es-AR" sz="2400" dirty="0">
                <a:solidFill>
                  <a:schemeClr val="accent6">
                    <a:lumMod val="50000"/>
                  </a:schemeClr>
                </a:solidFill>
              </a:rPr>
              <a:t>estudia las relaciones entre la economía y la política. Se centra en cómo la estructura económica de una sociedad influye en la distribución del poder y la toma de decisiones políticas. Incluye análisis de clases sociales, desigualdad, desarrollo económico, sistemas políticos, etc.</a:t>
            </a:r>
          </a:p>
        </p:txBody>
      </p:sp>
    </p:spTree>
    <p:extLst>
      <p:ext uri="{BB962C8B-B14F-4D97-AF65-F5344CB8AC3E}">
        <p14:creationId xmlns:p14="http://schemas.microsoft.com/office/powerpoint/2010/main" val="4158048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26E32CE1-D113-412E-9933-113646E21F5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3" name="Picture 72">
            <a:extLst>
              <a:ext uri="{FF2B5EF4-FFF2-40B4-BE49-F238E27FC236}">
                <a16:creationId xmlns:a16="http://schemas.microsoft.com/office/drawing/2014/main" id="{117B7C8B-175B-4009-808B-9F66FD108AB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5" name="Oval 74">
            <a:extLst>
              <a:ext uri="{FF2B5EF4-FFF2-40B4-BE49-F238E27FC236}">
                <a16:creationId xmlns:a16="http://schemas.microsoft.com/office/drawing/2014/main" id="{FE5ECD52-6A23-4FF4-8C32-7B5DE9973A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pic>
        <p:nvPicPr>
          <p:cNvPr id="77" name="Picture 76">
            <a:extLst>
              <a:ext uri="{FF2B5EF4-FFF2-40B4-BE49-F238E27FC236}">
                <a16:creationId xmlns:a16="http://schemas.microsoft.com/office/drawing/2014/main" id="{5C3F2B96-5F34-41C9-8E37-A9CD279A42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9" name="Picture 78">
            <a:extLst>
              <a:ext uri="{FF2B5EF4-FFF2-40B4-BE49-F238E27FC236}">
                <a16:creationId xmlns:a16="http://schemas.microsoft.com/office/drawing/2014/main" id="{9A4E02BF-4F0E-44E2-A489-075900B786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81" name="Rectangle 80">
            <a:extLst>
              <a:ext uri="{FF2B5EF4-FFF2-40B4-BE49-F238E27FC236}">
                <a16:creationId xmlns:a16="http://schemas.microsoft.com/office/drawing/2014/main" id="{45624C63-3CCA-4EA6-B822-6E710A82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2" name="Título 1">
            <a:extLst>
              <a:ext uri="{FF2B5EF4-FFF2-40B4-BE49-F238E27FC236}">
                <a16:creationId xmlns:a16="http://schemas.microsoft.com/office/drawing/2014/main" id="{4AF39371-CDDA-4BB0-B220-9A1CB3228148}"/>
              </a:ext>
            </a:extLst>
          </p:cNvPr>
          <p:cNvSpPr>
            <a:spLocks noGrp="1"/>
          </p:cNvSpPr>
          <p:nvPr>
            <p:ph type="title"/>
          </p:nvPr>
        </p:nvSpPr>
        <p:spPr>
          <a:xfrm>
            <a:off x="7561941" y="2484402"/>
            <a:ext cx="3753599" cy="2011398"/>
          </a:xfrm>
        </p:spPr>
        <p:txBody>
          <a:bodyPr vert="horz" lIns="91440" tIns="45720" rIns="91440" bIns="45720" rtlCol="0" anchor="t">
            <a:normAutofit/>
          </a:bodyPr>
          <a:lstStyle/>
          <a:p>
            <a:pPr>
              <a:lnSpc>
                <a:spcPct val="90000"/>
              </a:lnSpc>
            </a:pPr>
            <a:r>
              <a:rPr lang="en-US" sz="3100" dirty="0"/>
              <a:t>Los </a:t>
            </a:r>
            <a:r>
              <a:rPr lang="en-US" sz="3100" dirty="0" err="1"/>
              <a:t>agentes</a:t>
            </a:r>
            <a:r>
              <a:rPr lang="en-US" sz="3100" dirty="0"/>
              <a:t> y </a:t>
            </a:r>
            <a:r>
              <a:rPr lang="en-US" sz="3100" dirty="0" err="1"/>
              <a:t>sistemas</a:t>
            </a:r>
            <a:r>
              <a:rPr lang="en-US" sz="3100" dirty="0"/>
              <a:t> </a:t>
            </a:r>
            <a:r>
              <a:rPr lang="en-US" sz="3100" dirty="0" err="1"/>
              <a:t>económicos</a:t>
            </a:r>
            <a:endParaRPr lang="en-US" sz="3100" dirty="0"/>
          </a:p>
        </p:txBody>
      </p:sp>
      <p:pic>
        <p:nvPicPr>
          <p:cNvPr id="1026" name="Picture 2" descr="Ver las imágenes de origen">
            <a:extLst>
              <a:ext uri="{FF2B5EF4-FFF2-40B4-BE49-F238E27FC236}">
                <a16:creationId xmlns:a16="http://schemas.microsoft.com/office/drawing/2014/main" id="{BACCB6E5-D64C-4F5D-970B-060A09C25B50}"/>
              </a:ext>
            </a:extLst>
          </p:cNvPr>
          <p:cNvPicPr>
            <a:picLocks noGrp="1" noChangeAspect="1" noChangeArrowheads="1"/>
          </p:cNvPicPr>
          <p:nvPr>
            <p:ph type="pic" idx="1"/>
          </p:nvPr>
        </p:nvPicPr>
        <p:blipFill rotWithShape="1">
          <a:blip r:embed="rId7">
            <a:extLst>
              <a:ext uri="{28A0092B-C50C-407E-A947-70E740481C1C}">
                <a14:useLocalDpi xmlns:a14="http://schemas.microsoft.com/office/drawing/2010/main" val="0"/>
              </a:ext>
            </a:extLst>
          </a:blip>
          <a:srcRect l="15059" r="25640" b="-1"/>
          <a:stretch/>
        </p:blipFill>
        <p:spPr bwMode="auto">
          <a:xfrm>
            <a:off x="646532" y="1447800"/>
            <a:ext cx="6407411" cy="4564750"/>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266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 name="Picture 8">
            <a:extLst>
              <a:ext uri="{FF2B5EF4-FFF2-40B4-BE49-F238E27FC236}">
                <a16:creationId xmlns:a16="http://schemas.microsoft.com/office/drawing/2014/main" id="{73B88195-8D9E-4359-A86C-9456C469F7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30" name="Picture 10">
            <a:extLst>
              <a:ext uri="{FF2B5EF4-FFF2-40B4-BE49-F238E27FC236}">
                <a16:creationId xmlns:a16="http://schemas.microsoft.com/office/drawing/2014/main" id="{03EC48BD-A960-4717-BC76-7E4C982250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1" name="Oval 12">
            <a:extLst>
              <a:ext uri="{FF2B5EF4-FFF2-40B4-BE49-F238E27FC236}">
                <a16:creationId xmlns:a16="http://schemas.microsoft.com/office/drawing/2014/main" id="{7A00717A-7D3C-456B-A779-9D0638878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pic>
        <p:nvPicPr>
          <p:cNvPr id="32" name="Picture 14">
            <a:extLst>
              <a:ext uri="{FF2B5EF4-FFF2-40B4-BE49-F238E27FC236}">
                <a16:creationId xmlns:a16="http://schemas.microsoft.com/office/drawing/2014/main" id="{EEB0E133-CF2F-4AD3-ACA6-03E91BB603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3" name="Picture 16">
            <a:extLst>
              <a:ext uri="{FF2B5EF4-FFF2-40B4-BE49-F238E27FC236}">
                <a16:creationId xmlns:a16="http://schemas.microsoft.com/office/drawing/2014/main" id="{6CD94893-A2D1-401B-A469-D34E425DCE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34" name="Rectangle 18">
            <a:extLst>
              <a:ext uri="{FF2B5EF4-FFF2-40B4-BE49-F238E27FC236}">
                <a16:creationId xmlns:a16="http://schemas.microsoft.com/office/drawing/2014/main" id="{546E6246-28E6-4A2D-B924-24539B8C6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35"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6"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3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8"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s-AR"/>
          </a:p>
        </p:txBody>
      </p:sp>
      <p:sp>
        <p:nvSpPr>
          <p:cNvPr id="2" name="Título 1">
            <a:extLst>
              <a:ext uri="{FF2B5EF4-FFF2-40B4-BE49-F238E27FC236}">
                <a16:creationId xmlns:a16="http://schemas.microsoft.com/office/drawing/2014/main" id="{2D4822C2-6A3A-4028-BC28-E9B560460EBD}"/>
              </a:ext>
            </a:extLst>
          </p:cNvPr>
          <p:cNvSpPr>
            <a:spLocks noGrp="1"/>
          </p:cNvSpPr>
          <p:nvPr>
            <p:ph type="title"/>
          </p:nvPr>
        </p:nvSpPr>
        <p:spPr>
          <a:xfrm>
            <a:off x="1103312" y="452718"/>
            <a:ext cx="8947522" cy="1400530"/>
          </a:xfrm>
        </p:spPr>
        <p:txBody>
          <a:bodyPr vert="horz" lIns="91440" tIns="45720" rIns="91440" bIns="45720" rtlCol="0" anchor="ctr">
            <a:normAutofit/>
          </a:bodyPr>
          <a:lstStyle/>
          <a:p>
            <a:r>
              <a:rPr lang="en-US" sz="4200" dirty="0" err="1">
                <a:solidFill>
                  <a:srgbClr val="FFFFFF"/>
                </a:solidFill>
              </a:rPr>
              <a:t>Factores</a:t>
            </a:r>
            <a:r>
              <a:rPr lang="en-US" sz="4200" dirty="0">
                <a:solidFill>
                  <a:srgbClr val="FFFFFF"/>
                </a:solidFill>
              </a:rPr>
              <a:t> </a:t>
            </a:r>
            <a:r>
              <a:rPr lang="en-US" sz="4200" dirty="0" err="1">
                <a:solidFill>
                  <a:srgbClr val="FFFFFF"/>
                </a:solidFill>
              </a:rPr>
              <a:t>Productivos</a:t>
            </a:r>
            <a:endParaRPr lang="en-US" sz="4200" dirty="0">
              <a:solidFill>
                <a:srgbClr val="FFFFFF"/>
              </a:solidFill>
            </a:endParaRPr>
          </a:p>
        </p:txBody>
      </p:sp>
      <p:sp>
        <p:nvSpPr>
          <p:cNvPr id="28" name="Marcador de pie de página 1">
            <a:extLst>
              <a:ext uri="{FF2B5EF4-FFF2-40B4-BE49-F238E27FC236}">
                <a16:creationId xmlns:a16="http://schemas.microsoft.com/office/drawing/2014/main" id="{47B5041D-0457-49EE-84A8-1784A644B64C}"/>
              </a:ext>
            </a:extLst>
          </p:cNvPr>
          <p:cNvSpPr>
            <a:spLocks noGrp="1"/>
          </p:cNvSpPr>
          <p:nvPr>
            <p:ph type="ftr" sz="quarter" idx="11"/>
          </p:nvPr>
        </p:nvSpPr>
        <p:spPr>
          <a:xfrm>
            <a:off x="590843" y="6365497"/>
            <a:ext cx="6523892" cy="228660"/>
          </a:xfrm>
        </p:spPr>
        <p:txBody>
          <a:bodyPr/>
          <a:lstStyle/>
          <a:p>
            <a:pPr>
              <a:defRPr/>
            </a:pPr>
            <a:r>
              <a:rPr lang="es-ES"/>
              <a:t>Ing. Claudia Valdiviezo Corte</a:t>
            </a:r>
          </a:p>
        </p:txBody>
      </p:sp>
      <p:sp>
        <p:nvSpPr>
          <p:cNvPr id="17" name="CuadroTexto 16">
            <a:extLst>
              <a:ext uri="{FF2B5EF4-FFF2-40B4-BE49-F238E27FC236}">
                <a16:creationId xmlns:a16="http://schemas.microsoft.com/office/drawing/2014/main" id="{BD2CB856-9188-41A3-BED2-086163B063CE}"/>
              </a:ext>
            </a:extLst>
          </p:cNvPr>
          <p:cNvSpPr txBox="1"/>
          <p:nvPr/>
        </p:nvSpPr>
        <p:spPr>
          <a:xfrm>
            <a:off x="1103312" y="2435641"/>
            <a:ext cx="10407968" cy="4247317"/>
          </a:xfrm>
          <a:prstGeom prst="rect">
            <a:avLst/>
          </a:prstGeom>
          <a:noFill/>
        </p:spPr>
        <p:txBody>
          <a:bodyPr wrap="square">
            <a:spAutoFit/>
          </a:bodyPr>
          <a:lstStyle/>
          <a:p>
            <a:pPr marL="285750" indent="-285750">
              <a:buFont typeface="Wingdings" panose="05000000000000000000" pitchFamily="2" charset="2"/>
              <a:buChar char="Ø"/>
            </a:pPr>
            <a:r>
              <a:rPr lang="es-AR" b="1" dirty="0">
                <a:solidFill>
                  <a:schemeClr val="accent6">
                    <a:lumMod val="50000"/>
                  </a:schemeClr>
                </a:solidFill>
              </a:rPr>
              <a:t>LOS RECURSOS NATURALES </a:t>
            </a:r>
            <a:r>
              <a:rPr lang="es-AR" dirty="0"/>
              <a:t>son todos los recursos que salen de la naturaleza, Por tanto, no han sido producidos por el ser humano</a:t>
            </a:r>
          </a:p>
          <a:p>
            <a:endParaRPr lang="es-AR" dirty="0"/>
          </a:p>
          <a:p>
            <a:pPr marL="285750" indent="-285750">
              <a:buFont typeface="Wingdings" panose="05000000000000000000" pitchFamily="2" charset="2"/>
              <a:buChar char="Ø"/>
            </a:pPr>
            <a:r>
              <a:rPr lang="es-AR" b="1" dirty="0">
                <a:solidFill>
                  <a:schemeClr val="accent6">
                    <a:lumMod val="50000"/>
                  </a:schemeClr>
                </a:solidFill>
              </a:rPr>
              <a:t>EL TRABAJO </a:t>
            </a:r>
            <a:r>
              <a:rPr lang="es-AR" dirty="0"/>
              <a:t>es el tiempo que el ser humano emplea para producir bienes y servicios. Cuando los trabajadores tienen formación y experiencia que les permite producir más y/o mejor el factor se convierte en CAPITAL HUMANO. </a:t>
            </a:r>
          </a:p>
          <a:p>
            <a:endParaRPr lang="es-AR" dirty="0"/>
          </a:p>
          <a:p>
            <a:pPr marL="285750" indent="-285750">
              <a:buFont typeface="Wingdings" panose="05000000000000000000" pitchFamily="2" charset="2"/>
              <a:buChar char="Ø"/>
            </a:pPr>
            <a:r>
              <a:rPr lang="es-AR" b="1" dirty="0">
                <a:solidFill>
                  <a:schemeClr val="accent6">
                    <a:lumMod val="50000"/>
                  </a:schemeClr>
                </a:solidFill>
              </a:rPr>
              <a:t>EL CAPITAL</a:t>
            </a:r>
            <a:r>
              <a:rPr lang="es-AR" dirty="0"/>
              <a:t> son aquellos bienes que sirven para producir otros bienes. Es un factor clave para el crecimiento de un país.</a:t>
            </a:r>
          </a:p>
          <a:p>
            <a:endParaRPr lang="es-AR" dirty="0"/>
          </a:p>
          <a:p>
            <a:pPr marL="285750" indent="-285750">
              <a:buFont typeface="Wingdings" panose="05000000000000000000" pitchFamily="2" charset="2"/>
              <a:buChar char="Ø"/>
            </a:pPr>
            <a:r>
              <a:rPr lang="es-AR" altLang="es-AR" sz="1800" b="1" dirty="0">
                <a:solidFill>
                  <a:schemeClr val="accent6">
                    <a:lumMod val="50000"/>
                  </a:schemeClr>
                </a:solidFill>
              </a:rPr>
              <a:t>Capacidad Empresarial</a:t>
            </a:r>
            <a:r>
              <a:rPr lang="es-AR" altLang="es-AR" sz="1800" dirty="0"/>
              <a:t>: Con este recurso se pretende significar la complejidad del proceso productivo ya que este recurso considera la forma en que se han de utilizar los demás recursos para obtener el mayor provecho posible en la producción de bienes y servicios</a:t>
            </a:r>
          </a:p>
          <a:p>
            <a:pPr marL="285750" indent="-285750">
              <a:buFont typeface="Wingdings" panose="05000000000000000000" pitchFamily="2" charset="2"/>
              <a:buChar char="Ø"/>
            </a:pPr>
            <a:endParaRPr lang="es-AR" dirty="0"/>
          </a:p>
        </p:txBody>
      </p:sp>
    </p:spTree>
    <p:extLst>
      <p:ext uri="{BB962C8B-B14F-4D97-AF65-F5344CB8AC3E}">
        <p14:creationId xmlns:p14="http://schemas.microsoft.com/office/powerpoint/2010/main" val="23111299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 name="Picture 8">
            <a:extLst>
              <a:ext uri="{FF2B5EF4-FFF2-40B4-BE49-F238E27FC236}">
                <a16:creationId xmlns:a16="http://schemas.microsoft.com/office/drawing/2014/main" id="{73B88195-8D9E-4359-A86C-9456C469F7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30" name="Picture 10">
            <a:extLst>
              <a:ext uri="{FF2B5EF4-FFF2-40B4-BE49-F238E27FC236}">
                <a16:creationId xmlns:a16="http://schemas.microsoft.com/office/drawing/2014/main" id="{03EC48BD-A960-4717-BC76-7E4C982250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1" name="Oval 12">
            <a:extLst>
              <a:ext uri="{FF2B5EF4-FFF2-40B4-BE49-F238E27FC236}">
                <a16:creationId xmlns:a16="http://schemas.microsoft.com/office/drawing/2014/main" id="{7A00717A-7D3C-456B-A779-9D0638878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pic>
        <p:nvPicPr>
          <p:cNvPr id="32" name="Picture 14">
            <a:extLst>
              <a:ext uri="{FF2B5EF4-FFF2-40B4-BE49-F238E27FC236}">
                <a16:creationId xmlns:a16="http://schemas.microsoft.com/office/drawing/2014/main" id="{EEB0E133-CF2F-4AD3-ACA6-03E91BB603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3" name="Picture 16">
            <a:extLst>
              <a:ext uri="{FF2B5EF4-FFF2-40B4-BE49-F238E27FC236}">
                <a16:creationId xmlns:a16="http://schemas.microsoft.com/office/drawing/2014/main" id="{6CD94893-A2D1-401B-A469-D34E425DCE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34" name="Rectangle 18">
            <a:extLst>
              <a:ext uri="{FF2B5EF4-FFF2-40B4-BE49-F238E27FC236}">
                <a16:creationId xmlns:a16="http://schemas.microsoft.com/office/drawing/2014/main" id="{546E6246-28E6-4A2D-B924-24539B8C6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35"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6"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3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8"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s-AR"/>
          </a:p>
        </p:txBody>
      </p:sp>
      <p:sp>
        <p:nvSpPr>
          <p:cNvPr id="2" name="Título 1">
            <a:extLst>
              <a:ext uri="{FF2B5EF4-FFF2-40B4-BE49-F238E27FC236}">
                <a16:creationId xmlns:a16="http://schemas.microsoft.com/office/drawing/2014/main" id="{2D4822C2-6A3A-4028-BC28-E9B560460EBD}"/>
              </a:ext>
            </a:extLst>
          </p:cNvPr>
          <p:cNvSpPr>
            <a:spLocks noGrp="1"/>
          </p:cNvSpPr>
          <p:nvPr>
            <p:ph type="title"/>
          </p:nvPr>
        </p:nvSpPr>
        <p:spPr>
          <a:xfrm>
            <a:off x="1103312" y="452718"/>
            <a:ext cx="8947522" cy="1400530"/>
          </a:xfrm>
        </p:spPr>
        <p:txBody>
          <a:bodyPr vert="horz" lIns="91440" tIns="45720" rIns="91440" bIns="45720" rtlCol="0" anchor="ctr">
            <a:normAutofit/>
          </a:bodyPr>
          <a:lstStyle/>
          <a:p>
            <a:r>
              <a:rPr lang="en-US" sz="4200" dirty="0">
                <a:solidFill>
                  <a:srgbClr val="FFFFFF"/>
                </a:solidFill>
              </a:rPr>
              <a:t>El </a:t>
            </a:r>
            <a:r>
              <a:rPr lang="en-US" sz="4200" dirty="0" err="1">
                <a:solidFill>
                  <a:srgbClr val="FFFFFF"/>
                </a:solidFill>
              </a:rPr>
              <a:t>Problema</a:t>
            </a:r>
            <a:r>
              <a:rPr lang="en-US" sz="4200" dirty="0">
                <a:solidFill>
                  <a:srgbClr val="FFFFFF"/>
                </a:solidFill>
              </a:rPr>
              <a:t> </a:t>
            </a:r>
            <a:r>
              <a:rPr lang="en-US" sz="4200" dirty="0" err="1">
                <a:solidFill>
                  <a:srgbClr val="FFFFFF"/>
                </a:solidFill>
              </a:rPr>
              <a:t>Económico</a:t>
            </a:r>
            <a:endParaRPr lang="en-US" sz="4200" dirty="0">
              <a:solidFill>
                <a:srgbClr val="FFFFFF"/>
              </a:solidFill>
            </a:endParaRPr>
          </a:p>
        </p:txBody>
      </p:sp>
      <p:sp>
        <p:nvSpPr>
          <p:cNvPr id="28" name="Marcador de pie de página 1">
            <a:extLst>
              <a:ext uri="{FF2B5EF4-FFF2-40B4-BE49-F238E27FC236}">
                <a16:creationId xmlns:a16="http://schemas.microsoft.com/office/drawing/2014/main" id="{47B5041D-0457-49EE-84A8-1784A644B64C}"/>
              </a:ext>
            </a:extLst>
          </p:cNvPr>
          <p:cNvSpPr>
            <a:spLocks noGrp="1"/>
          </p:cNvSpPr>
          <p:nvPr>
            <p:ph type="ftr" sz="quarter" idx="11"/>
          </p:nvPr>
        </p:nvSpPr>
        <p:spPr>
          <a:xfrm>
            <a:off x="590843" y="6365497"/>
            <a:ext cx="6523892" cy="228660"/>
          </a:xfrm>
        </p:spPr>
        <p:txBody>
          <a:bodyPr/>
          <a:lstStyle/>
          <a:p>
            <a:pPr>
              <a:defRPr/>
            </a:pPr>
            <a:r>
              <a:rPr lang="es-ES"/>
              <a:t>Ing. Claudia Valdiviezo Corte</a:t>
            </a:r>
          </a:p>
        </p:txBody>
      </p:sp>
      <p:pic>
        <p:nvPicPr>
          <p:cNvPr id="4" name="Imagen 3" descr="Diagrama&#10;&#10;Descripción generada automáticamente">
            <a:extLst>
              <a:ext uri="{FF2B5EF4-FFF2-40B4-BE49-F238E27FC236}">
                <a16:creationId xmlns:a16="http://schemas.microsoft.com/office/drawing/2014/main" id="{110CC9AA-D181-4492-A1DF-9E61173018A7}"/>
              </a:ext>
            </a:extLst>
          </p:cNvPr>
          <p:cNvPicPr>
            <a:picLocks noChangeAspect="1"/>
          </p:cNvPicPr>
          <p:nvPr/>
        </p:nvPicPr>
        <p:blipFill>
          <a:blip r:embed="rId6"/>
          <a:stretch>
            <a:fillRect/>
          </a:stretch>
        </p:blipFill>
        <p:spPr>
          <a:xfrm>
            <a:off x="-418" y="2371829"/>
            <a:ext cx="12192000" cy="4354286"/>
          </a:xfrm>
          <a:prstGeom prst="rect">
            <a:avLst/>
          </a:prstGeom>
        </p:spPr>
      </p:pic>
    </p:spTree>
    <p:extLst>
      <p:ext uri="{BB962C8B-B14F-4D97-AF65-F5344CB8AC3E}">
        <p14:creationId xmlns:p14="http://schemas.microsoft.com/office/powerpoint/2010/main" val="5300278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 name="Picture 8">
            <a:extLst>
              <a:ext uri="{FF2B5EF4-FFF2-40B4-BE49-F238E27FC236}">
                <a16:creationId xmlns:a16="http://schemas.microsoft.com/office/drawing/2014/main" id="{73B88195-8D9E-4359-A86C-9456C469F7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30" name="Picture 10">
            <a:extLst>
              <a:ext uri="{FF2B5EF4-FFF2-40B4-BE49-F238E27FC236}">
                <a16:creationId xmlns:a16="http://schemas.microsoft.com/office/drawing/2014/main" id="{03EC48BD-A960-4717-BC76-7E4C982250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1" name="Oval 12">
            <a:extLst>
              <a:ext uri="{FF2B5EF4-FFF2-40B4-BE49-F238E27FC236}">
                <a16:creationId xmlns:a16="http://schemas.microsoft.com/office/drawing/2014/main" id="{7A00717A-7D3C-456B-A779-9D0638878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pic>
        <p:nvPicPr>
          <p:cNvPr id="32" name="Picture 14">
            <a:extLst>
              <a:ext uri="{FF2B5EF4-FFF2-40B4-BE49-F238E27FC236}">
                <a16:creationId xmlns:a16="http://schemas.microsoft.com/office/drawing/2014/main" id="{EEB0E133-CF2F-4AD3-ACA6-03E91BB603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3" name="Picture 16">
            <a:extLst>
              <a:ext uri="{FF2B5EF4-FFF2-40B4-BE49-F238E27FC236}">
                <a16:creationId xmlns:a16="http://schemas.microsoft.com/office/drawing/2014/main" id="{6CD94893-A2D1-401B-A469-D34E425DCE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34" name="Rectangle 18">
            <a:extLst>
              <a:ext uri="{FF2B5EF4-FFF2-40B4-BE49-F238E27FC236}">
                <a16:creationId xmlns:a16="http://schemas.microsoft.com/office/drawing/2014/main" id="{546E6246-28E6-4A2D-B924-24539B8C6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35"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6"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3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8"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s-AR"/>
          </a:p>
        </p:txBody>
      </p:sp>
      <p:sp>
        <p:nvSpPr>
          <p:cNvPr id="2" name="Título 1">
            <a:extLst>
              <a:ext uri="{FF2B5EF4-FFF2-40B4-BE49-F238E27FC236}">
                <a16:creationId xmlns:a16="http://schemas.microsoft.com/office/drawing/2014/main" id="{2D4822C2-6A3A-4028-BC28-E9B560460EBD}"/>
              </a:ext>
            </a:extLst>
          </p:cNvPr>
          <p:cNvSpPr>
            <a:spLocks noGrp="1"/>
          </p:cNvSpPr>
          <p:nvPr>
            <p:ph type="title"/>
          </p:nvPr>
        </p:nvSpPr>
        <p:spPr>
          <a:xfrm>
            <a:off x="1103312" y="452718"/>
            <a:ext cx="8947522" cy="1400530"/>
          </a:xfrm>
        </p:spPr>
        <p:txBody>
          <a:bodyPr vert="horz" lIns="91440" tIns="45720" rIns="91440" bIns="45720" rtlCol="0" anchor="ctr">
            <a:normAutofit/>
          </a:bodyPr>
          <a:lstStyle/>
          <a:p>
            <a:r>
              <a:rPr lang="en-US" sz="4200" dirty="0" err="1">
                <a:solidFill>
                  <a:srgbClr val="FFFFFF"/>
                </a:solidFill>
              </a:rPr>
              <a:t>Agentes</a:t>
            </a:r>
            <a:r>
              <a:rPr lang="en-US" sz="4200" dirty="0">
                <a:solidFill>
                  <a:srgbClr val="FFFFFF"/>
                </a:solidFill>
              </a:rPr>
              <a:t> </a:t>
            </a:r>
            <a:r>
              <a:rPr lang="en-US" sz="4200" dirty="0" err="1">
                <a:solidFill>
                  <a:srgbClr val="FFFFFF"/>
                </a:solidFill>
              </a:rPr>
              <a:t>económicos</a:t>
            </a:r>
            <a:endParaRPr lang="en-US" sz="4200" dirty="0">
              <a:solidFill>
                <a:srgbClr val="FFFFFF"/>
              </a:solidFill>
            </a:endParaRPr>
          </a:p>
        </p:txBody>
      </p:sp>
      <p:sp>
        <p:nvSpPr>
          <p:cNvPr id="28" name="Marcador de pie de página 1">
            <a:extLst>
              <a:ext uri="{FF2B5EF4-FFF2-40B4-BE49-F238E27FC236}">
                <a16:creationId xmlns:a16="http://schemas.microsoft.com/office/drawing/2014/main" id="{47B5041D-0457-49EE-84A8-1784A644B64C}"/>
              </a:ext>
            </a:extLst>
          </p:cNvPr>
          <p:cNvSpPr>
            <a:spLocks noGrp="1"/>
          </p:cNvSpPr>
          <p:nvPr>
            <p:ph type="ftr" sz="quarter" idx="11"/>
          </p:nvPr>
        </p:nvSpPr>
        <p:spPr>
          <a:xfrm>
            <a:off x="590843" y="6365497"/>
            <a:ext cx="6523892" cy="228660"/>
          </a:xfrm>
        </p:spPr>
        <p:txBody>
          <a:bodyPr/>
          <a:lstStyle/>
          <a:p>
            <a:pPr>
              <a:defRPr/>
            </a:pPr>
            <a:r>
              <a:rPr lang="es-ES"/>
              <a:t>Ing. Claudia Valdiviezo Corte</a:t>
            </a:r>
          </a:p>
        </p:txBody>
      </p:sp>
      <p:sp>
        <p:nvSpPr>
          <p:cNvPr id="17" name="CuadroTexto 16">
            <a:extLst>
              <a:ext uri="{FF2B5EF4-FFF2-40B4-BE49-F238E27FC236}">
                <a16:creationId xmlns:a16="http://schemas.microsoft.com/office/drawing/2014/main" id="{4132016C-8815-43FF-8CE0-D01B881832D5}"/>
              </a:ext>
            </a:extLst>
          </p:cNvPr>
          <p:cNvSpPr txBox="1"/>
          <p:nvPr/>
        </p:nvSpPr>
        <p:spPr>
          <a:xfrm>
            <a:off x="761206" y="2432609"/>
            <a:ext cx="11146314" cy="923330"/>
          </a:xfrm>
          <a:prstGeom prst="rect">
            <a:avLst/>
          </a:prstGeom>
          <a:noFill/>
        </p:spPr>
        <p:txBody>
          <a:bodyPr wrap="square">
            <a:spAutoFit/>
          </a:bodyPr>
          <a:lstStyle/>
          <a:p>
            <a:r>
              <a:rPr lang="es-AR" dirty="0"/>
              <a:t>LOS AGENTES ECONÓMICOS se encargan de decidir qué bienes producir, cómo producirlos y para quién hacerlo. Son las familias, las empresas y el Sector Público.</a:t>
            </a:r>
          </a:p>
          <a:p>
            <a:endParaRPr lang="es-AR" dirty="0"/>
          </a:p>
        </p:txBody>
      </p:sp>
      <p:sp>
        <p:nvSpPr>
          <p:cNvPr id="18" name="Rectangle 2">
            <a:extLst>
              <a:ext uri="{FF2B5EF4-FFF2-40B4-BE49-F238E27FC236}">
                <a16:creationId xmlns:a16="http://schemas.microsoft.com/office/drawing/2014/main" id="{AC026C97-0AEB-4D7F-85E1-1FD81304648F}"/>
              </a:ext>
            </a:extLst>
          </p:cNvPr>
          <p:cNvSpPr txBox="1">
            <a:spLocks noChangeArrowheads="1"/>
          </p:cNvSpPr>
          <p:nvPr/>
        </p:nvSpPr>
        <p:spPr>
          <a:xfrm>
            <a:off x="644302" y="3537357"/>
            <a:ext cx="10249876" cy="1439862"/>
          </a:xfrm>
          <a:prstGeom prst="rect">
            <a:avLst/>
          </a:prstGeom>
        </p:spPr>
        <p:txBody>
          <a:bodyPr anchor="ctr">
            <a:normAutofit fontScale="82500" lnSpcReduction="20000"/>
          </a:bodyPr>
          <a:lstStyle>
            <a:lvl1pPr algn="l" rtl="0"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sz="4300">
                <a:solidFill>
                  <a:srgbClr val="572314"/>
                </a:solidFill>
                <a:latin typeface="Gill Sans MT" pitchFamily="34" charset="0"/>
              </a:defRPr>
            </a:lvl2pPr>
            <a:lvl3pPr algn="l" rtl="0" fontAlgn="base">
              <a:spcBef>
                <a:spcPct val="0"/>
              </a:spcBef>
              <a:spcAft>
                <a:spcPct val="0"/>
              </a:spcAft>
              <a:defRPr sz="4300">
                <a:solidFill>
                  <a:srgbClr val="572314"/>
                </a:solidFill>
                <a:latin typeface="Gill Sans MT" pitchFamily="34" charset="0"/>
              </a:defRPr>
            </a:lvl3pPr>
            <a:lvl4pPr algn="l" rtl="0" fontAlgn="base">
              <a:spcBef>
                <a:spcPct val="0"/>
              </a:spcBef>
              <a:spcAft>
                <a:spcPct val="0"/>
              </a:spcAft>
              <a:defRPr sz="4300">
                <a:solidFill>
                  <a:srgbClr val="572314"/>
                </a:solidFill>
                <a:latin typeface="Gill Sans MT" pitchFamily="34" charset="0"/>
              </a:defRPr>
            </a:lvl4pPr>
            <a:lvl5pPr algn="l" rtl="0" fontAlgn="base">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a:lstStyle>
          <a:p>
            <a:pPr algn="ctr" eaLnBrk="1" fontAlgn="auto" hangingPunct="1">
              <a:spcAft>
                <a:spcPts val="0"/>
              </a:spcAft>
              <a:defRPr/>
            </a:pPr>
            <a:br>
              <a:rPr lang="es-ES" sz="2000" dirty="0">
                <a:solidFill>
                  <a:srgbClr val="4F271C">
                    <a:satMod val="130000"/>
                  </a:srgbClr>
                </a:solidFill>
                <a:latin typeface="Gill Sans MT"/>
              </a:rPr>
            </a:br>
            <a:r>
              <a:rPr lang="es-ES" sz="2400" b="1" dirty="0">
                <a:solidFill>
                  <a:schemeClr val="tx1"/>
                </a:solidFill>
              </a:rPr>
              <a:t>MODELOS ECONÓMICOS</a:t>
            </a:r>
            <a:br>
              <a:rPr lang="es-ES" sz="2400" b="1" dirty="0">
                <a:solidFill>
                  <a:schemeClr val="tx1"/>
                </a:solidFill>
              </a:rPr>
            </a:br>
            <a:br>
              <a:rPr lang="es-ES" sz="2400" b="1" dirty="0">
                <a:solidFill>
                  <a:schemeClr val="tx1"/>
                </a:solidFill>
              </a:rPr>
            </a:br>
            <a:r>
              <a:rPr lang="es-ES" sz="2700" b="1" dirty="0">
                <a:solidFill>
                  <a:schemeClr val="tx1"/>
                </a:solidFill>
              </a:rPr>
              <a:t>Flujo circular y Frontera de Posibilidad de Producción</a:t>
            </a:r>
            <a:br>
              <a:rPr lang="es-ES" sz="2400" b="1" dirty="0">
                <a:solidFill>
                  <a:schemeClr val="tx1"/>
                </a:solidFill>
              </a:rPr>
            </a:br>
            <a:endParaRPr lang="es-ES" sz="2400" b="1" dirty="0">
              <a:solidFill>
                <a:schemeClr val="tx1"/>
              </a:solidFill>
            </a:endParaRPr>
          </a:p>
        </p:txBody>
      </p:sp>
      <p:sp>
        <p:nvSpPr>
          <p:cNvPr id="19" name="Rectangle 3">
            <a:extLst>
              <a:ext uri="{FF2B5EF4-FFF2-40B4-BE49-F238E27FC236}">
                <a16:creationId xmlns:a16="http://schemas.microsoft.com/office/drawing/2014/main" id="{665AA9E9-DE87-43A2-8C62-2FA14D405428}"/>
              </a:ext>
            </a:extLst>
          </p:cNvPr>
          <p:cNvSpPr txBox="1">
            <a:spLocks noChangeArrowheads="1"/>
          </p:cNvSpPr>
          <p:nvPr/>
        </p:nvSpPr>
        <p:spPr bwMode="auto">
          <a:xfrm>
            <a:off x="325120" y="4127934"/>
            <a:ext cx="11653520" cy="2873375"/>
          </a:xfrm>
          <a:prstGeom prst="rect">
            <a:avLst/>
          </a:prstGeom>
          <a:noFill/>
          <a:ln w="50800">
            <a:noFill/>
            <a:miter lim="800000"/>
            <a:headEnd/>
            <a:tailEnd/>
          </a:ln>
        </p:spPr>
        <p:txBody>
          <a:bodyPr/>
          <a:lstStyle>
            <a:lvl1pPr marL="365125" indent="-282575" algn="l" rtl="0" fontAlgn="base">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fontAlgn="base">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fontAlgn="base">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fontAlgn="base">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0" indent="0" algn="ctr" eaLnBrk="1" hangingPunct="1">
              <a:buClr>
                <a:srgbClr val="3891A7"/>
              </a:buClr>
              <a:buFont typeface="Wingdings 2" pitchFamily="18" charset="2"/>
              <a:buNone/>
              <a:defRPr/>
            </a:pPr>
            <a:endParaRPr lang="en-US" sz="2800" dirty="0">
              <a:solidFill>
                <a:sysClr val="windowText" lastClr="000000"/>
              </a:solidFill>
              <a:latin typeface="Book Antiqua" pitchFamily="18" charset="0"/>
            </a:endParaRPr>
          </a:p>
          <a:p>
            <a:pPr marL="0" indent="0" algn="just" eaLnBrk="1" hangingPunct="1">
              <a:buClr>
                <a:srgbClr val="3891A7"/>
              </a:buClr>
              <a:defRPr/>
            </a:pPr>
            <a:endParaRPr lang="en-US" sz="2800" dirty="0">
              <a:solidFill>
                <a:sysClr val="windowText" lastClr="000000"/>
              </a:solidFill>
              <a:latin typeface="Gill Sans MT"/>
            </a:endParaRPr>
          </a:p>
        </p:txBody>
      </p:sp>
    </p:spTree>
    <p:extLst>
      <p:ext uri="{BB962C8B-B14F-4D97-AF65-F5344CB8AC3E}">
        <p14:creationId xmlns:p14="http://schemas.microsoft.com/office/powerpoint/2010/main" val="18617598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pic>
        <p:nvPicPr>
          <p:cNvPr id="83" name="Picture 82">
            <a:extLst>
              <a:ext uri="{FF2B5EF4-FFF2-40B4-BE49-F238E27FC236}">
                <a16:creationId xmlns:a16="http://schemas.microsoft.com/office/drawing/2014/main" id="{C9134821-5D8B-4373-BA74-CFE9AB35A55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85" name="Picture 84">
            <a:extLst>
              <a:ext uri="{FF2B5EF4-FFF2-40B4-BE49-F238E27FC236}">
                <a16:creationId xmlns:a16="http://schemas.microsoft.com/office/drawing/2014/main" id="{5965195F-79F5-4911-907D-13CB3F5343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87" name="Oval 86">
            <a:extLst>
              <a:ext uri="{FF2B5EF4-FFF2-40B4-BE49-F238E27FC236}">
                <a16:creationId xmlns:a16="http://schemas.microsoft.com/office/drawing/2014/main" id="{8A610DC7-FE1B-47B9-8452-CFC389786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pic>
        <p:nvPicPr>
          <p:cNvPr id="89" name="Picture 88">
            <a:extLst>
              <a:ext uri="{FF2B5EF4-FFF2-40B4-BE49-F238E27FC236}">
                <a16:creationId xmlns:a16="http://schemas.microsoft.com/office/drawing/2014/main" id="{2742ADC1-2286-40B7-A3C6-D6C3362FA04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91" name="Picture 90">
            <a:extLst>
              <a:ext uri="{FF2B5EF4-FFF2-40B4-BE49-F238E27FC236}">
                <a16:creationId xmlns:a16="http://schemas.microsoft.com/office/drawing/2014/main" id="{C878FBDC-78F2-4D49-8DB3-1A48CA9F7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93" name="Rectangle 92">
            <a:extLst>
              <a:ext uri="{FF2B5EF4-FFF2-40B4-BE49-F238E27FC236}">
                <a16:creationId xmlns:a16="http://schemas.microsoft.com/office/drawing/2014/main" id="{DC9A0934-0C2C-4565-9290-A345B19BD9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2" name="Título 1">
            <a:extLst>
              <a:ext uri="{FF2B5EF4-FFF2-40B4-BE49-F238E27FC236}">
                <a16:creationId xmlns:a16="http://schemas.microsoft.com/office/drawing/2014/main" id="{2D4822C2-6A3A-4028-BC28-E9B560460EBD}"/>
              </a:ext>
            </a:extLst>
          </p:cNvPr>
          <p:cNvSpPr>
            <a:spLocks noGrp="1"/>
          </p:cNvSpPr>
          <p:nvPr>
            <p:ph type="title"/>
          </p:nvPr>
        </p:nvSpPr>
        <p:spPr>
          <a:xfrm>
            <a:off x="8191925" y="1325880"/>
            <a:ext cx="3352375" cy="3931920"/>
          </a:xfrm>
        </p:spPr>
        <p:txBody>
          <a:bodyPr vert="horz" lIns="91440" tIns="45720" rIns="91440" bIns="45720" rtlCol="0" anchor="b">
            <a:normAutofit/>
          </a:bodyPr>
          <a:lstStyle/>
          <a:p>
            <a:pPr marL="0" indent="0" algn="ctr" eaLnBrk="1" hangingPunct="1">
              <a:buClr>
                <a:srgbClr val="3891A7"/>
              </a:buClr>
              <a:buFont typeface="Wingdings 2" pitchFamily="18" charset="2"/>
              <a:buNone/>
              <a:defRPr/>
            </a:pPr>
            <a:r>
              <a:rPr lang="en-US" sz="2700" dirty="0">
                <a:solidFill>
                  <a:schemeClr val="tx1"/>
                </a:solidFill>
                <a:latin typeface="+mj-lt"/>
              </a:rPr>
              <a:t>DIAGRAMA DEL FLUJO CIRCULAR </a:t>
            </a:r>
            <a:br>
              <a:rPr lang="en-US" sz="4400" dirty="0">
                <a:solidFill>
                  <a:sysClr val="windowText" lastClr="000000"/>
                </a:solidFill>
                <a:latin typeface="+mj-lt"/>
              </a:rPr>
            </a:br>
            <a:r>
              <a:rPr lang="en-US" sz="2000" dirty="0">
                <a:solidFill>
                  <a:schemeClr val="tx1"/>
                </a:solidFill>
                <a:latin typeface="+mj-lt"/>
              </a:rPr>
              <a:t>El  </a:t>
            </a:r>
            <a:r>
              <a:rPr lang="en-US" sz="2000" u="sng" dirty="0" err="1">
                <a:solidFill>
                  <a:schemeClr val="tx1"/>
                </a:solidFill>
                <a:latin typeface="+mj-lt"/>
              </a:rPr>
              <a:t>modelo</a:t>
            </a:r>
            <a:r>
              <a:rPr lang="en-US" sz="2000" u="sng" dirty="0">
                <a:solidFill>
                  <a:schemeClr val="tx1"/>
                </a:solidFill>
                <a:latin typeface="+mj-lt"/>
              </a:rPr>
              <a:t> de </a:t>
            </a:r>
            <a:r>
              <a:rPr lang="en-US" sz="2000" u="sng" dirty="0" err="1">
                <a:solidFill>
                  <a:schemeClr val="tx1"/>
                </a:solidFill>
                <a:latin typeface="+mj-lt"/>
              </a:rPr>
              <a:t>flujo</a:t>
            </a:r>
            <a:r>
              <a:rPr lang="en-US" sz="2000" u="sng" dirty="0">
                <a:solidFill>
                  <a:schemeClr val="tx1"/>
                </a:solidFill>
                <a:latin typeface="+mj-lt"/>
              </a:rPr>
              <a:t> circular</a:t>
            </a:r>
            <a:r>
              <a:rPr lang="en-US" sz="2000" dirty="0">
                <a:solidFill>
                  <a:schemeClr val="tx1"/>
                </a:solidFill>
                <a:latin typeface="+mj-lt"/>
              </a:rPr>
              <a:t> es una forma </a:t>
            </a:r>
            <a:r>
              <a:rPr lang="en-US" sz="2000" dirty="0" err="1">
                <a:solidFill>
                  <a:schemeClr val="tx1"/>
                </a:solidFill>
                <a:latin typeface="+mj-lt"/>
              </a:rPr>
              <a:t>sencilla</a:t>
            </a:r>
            <a:r>
              <a:rPr lang="en-US" sz="2000" dirty="0">
                <a:solidFill>
                  <a:schemeClr val="tx1"/>
                </a:solidFill>
                <a:latin typeface="+mj-lt"/>
              </a:rPr>
              <a:t> para </a:t>
            </a:r>
            <a:r>
              <a:rPr lang="en-US" sz="2000" dirty="0" err="1">
                <a:solidFill>
                  <a:schemeClr val="tx1"/>
                </a:solidFill>
                <a:latin typeface="+mj-lt"/>
              </a:rPr>
              <a:t>visualizar</a:t>
            </a:r>
            <a:r>
              <a:rPr lang="en-US" sz="2000" dirty="0">
                <a:solidFill>
                  <a:schemeClr val="tx1"/>
                </a:solidFill>
                <a:latin typeface="+mj-lt"/>
              </a:rPr>
              <a:t> las </a:t>
            </a:r>
            <a:r>
              <a:rPr lang="en-US" sz="2000" dirty="0" err="1">
                <a:solidFill>
                  <a:schemeClr val="tx1"/>
                </a:solidFill>
                <a:latin typeface="+mj-lt"/>
              </a:rPr>
              <a:t>transacciones</a:t>
            </a:r>
            <a:r>
              <a:rPr lang="en-US" sz="2000" dirty="0">
                <a:solidFill>
                  <a:schemeClr val="tx1"/>
                </a:solidFill>
                <a:latin typeface="+mj-lt"/>
              </a:rPr>
              <a:t> </a:t>
            </a:r>
            <a:r>
              <a:rPr lang="en-US" sz="2000" dirty="0" err="1">
                <a:solidFill>
                  <a:schemeClr val="tx1"/>
                </a:solidFill>
                <a:latin typeface="+mj-lt"/>
              </a:rPr>
              <a:t>económicas</a:t>
            </a:r>
            <a:r>
              <a:rPr lang="en-US" sz="2000" dirty="0">
                <a:solidFill>
                  <a:schemeClr val="tx1"/>
                </a:solidFill>
                <a:latin typeface="+mj-lt"/>
              </a:rPr>
              <a:t> que </a:t>
            </a:r>
            <a:r>
              <a:rPr lang="en-US" sz="2000" dirty="0" err="1">
                <a:solidFill>
                  <a:schemeClr val="tx1"/>
                </a:solidFill>
                <a:latin typeface="+mj-lt"/>
              </a:rPr>
              <a:t>ocurren</a:t>
            </a:r>
            <a:r>
              <a:rPr lang="en-US" sz="2000" dirty="0">
                <a:solidFill>
                  <a:schemeClr val="tx1"/>
                </a:solidFill>
                <a:latin typeface="+mj-lt"/>
              </a:rPr>
              <a:t> entre las </a:t>
            </a:r>
            <a:r>
              <a:rPr lang="en-US" sz="2000" dirty="0" err="1">
                <a:solidFill>
                  <a:schemeClr val="tx1"/>
                </a:solidFill>
                <a:latin typeface="+mj-lt"/>
              </a:rPr>
              <a:t>familias</a:t>
            </a:r>
            <a:r>
              <a:rPr lang="en-US" sz="2000" dirty="0">
                <a:solidFill>
                  <a:schemeClr val="tx1"/>
                </a:solidFill>
                <a:latin typeface="+mj-lt"/>
              </a:rPr>
              <a:t> y las </a:t>
            </a:r>
            <a:r>
              <a:rPr lang="en-US" sz="2000" dirty="0" err="1">
                <a:solidFill>
                  <a:schemeClr val="tx1"/>
                </a:solidFill>
                <a:latin typeface="+mj-lt"/>
              </a:rPr>
              <a:t>empresas</a:t>
            </a:r>
            <a:r>
              <a:rPr lang="en-US" sz="2000" dirty="0">
                <a:solidFill>
                  <a:schemeClr val="tx1"/>
                </a:solidFill>
                <a:latin typeface="+mj-lt"/>
              </a:rPr>
              <a:t> </a:t>
            </a:r>
            <a:r>
              <a:rPr lang="en-US" sz="2000" dirty="0" err="1">
                <a:solidFill>
                  <a:schemeClr val="tx1"/>
                </a:solidFill>
                <a:latin typeface="+mj-lt"/>
              </a:rPr>
              <a:t>en</a:t>
            </a:r>
            <a:r>
              <a:rPr lang="en-US" sz="2000" dirty="0">
                <a:solidFill>
                  <a:schemeClr val="tx1"/>
                </a:solidFill>
                <a:latin typeface="+mj-lt"/>
              </a:rPr>
              <a:t> la </a:t>
            </a:r>
            <a:r>
              <a:rPr lang="en-US" sz="2000" dirty="0" err="1">
                <a:solidFill>
                  <a:schemeClr val="tx1"/>
                </a:solidFill>
                <a:latin typeface="+mj-lt"/>
              </a:rPr>
              <a:t>economía</a:t>
            </a:r>
            <a:r>
              <a:rPr lang="en-US" sz="2000" dirty="0">
                <a:solidFill>
                  <a:schemeClr val="tx1"/>
                </a:solidFill>
                <a:latin typeface="+mj-lt"/>
              </a:rPr>
              <a:t>.</a:t>
            </a:r>
          </a:p>
        </p:txBody>
      </p:sp>
      <p:sp>
        <p:nvSpPr>
          <p:cNvPr id="95" name="Rectangle 94">
            <a:extLst>
              <a:ext uri="{FF2B5EF4-FFF2-40B4-BE49-F238E27FC236}">
                <a16:creationId xmlns:a16="http://schemas.microsoft.com/office/drawing/2014/main" id="{87BE56A7-2B14-4ABE-8DF3-40C07E64B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5712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36">
            <a:extLst>
              <a:ext uri="{FF2B5EF4-FFF2-40B4-BE49-F238E27FC236}">
                <a16:creationId xmlns:a16="http://schemas.microsoft.com/office/drawing/2014/main" id="{140D5101-D8FB-4102-A338-49651E971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8" name="Marcador de pie de página 1">
            <a:extLst>
              <a:ext uri="{FF2B5EF4-FFF2-40B4-BE49-F238E27FC236}">
                <a16:creationId xmlns:a16="http://schemas.microsoft.com/office/drawing/2014/main" id="{47B5041D-0457-49EE-84A8-1784A644B64C}"/>
              </a:ext>
            </a:extLst>
          </p:cNvPr>
          <p:cNvSpPr>
            <a:spLocks noGrp="1"/>
          </p:cNvSpPr>
          <p:nvPr>
            <p:ph type="ftr" sz="quarter" idx="11"/>
          </p:nvPr>
        </p:nvSpPr>
        <p:spPr>
          <a:xfrm>
            <a:off x="636915" y="6355080"/>
            <a:ext cx="3859795" cy="304801"/>
          </a:xfrm>
        </p:spPr>
        <p:txBody>
          <a:bodyPr vert="horz" lIns="91440" tIns="45720" rIns="91440" bIns="45720" rtlCol="0" anchor="b">
            <a:normAutofit/>
          </a:bodyPr>
          <a:lstStyle/>
          <a:p>
            <a:pPr defTabSz="914400">
              <a:spcAft>
                <a:spcPts val="600"/>
              </a:spcAft>
              <a:defRPr/>
            </a:pPr>
            <a:r>
              <a:rPr lang="en-US" b="0" i="0" kern="1200">
                <a:solidFill>
                  <a:schemeClr val="accent1"/>
                </a:solidFill>
                <a:latin typeface="+mn-lt"/>
                <a:ea typeface="+mn-ea"/>
                <a:cs typeface="+mn-cs"/>
              </a:rPr>
              <a:t>Ing. Claudia Valdiviezo Corte</a:t>
            </a:r>
          </a:p>
        </p:txBody>
      </p:sp>
      <p:sp>
        <p:nvSpPr>
          <p:cNvPr id="99" name="Freeform 5">
            <a:extLst>
              <a:ext uri="{FF2B5EF4-FFF2-40B4-BE49-F238E27FC236}">
                <a16:creationId xmlns:a16="http://schemas.microsoft.com/office/drawing/2014/main" id="{73E26159-C029-4449-8912-A9B418CC32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708596"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s-AR"/>
          </a:p>
        </p:txBody>
      </p:sp>
      <p:pic>
        <p:nvPicPr>
          <p:cNvPr id="4" name="Imagen 3" descr="Diagrama&#10;&#10;Descripción generada automáticamente">
            <a:extLst>
              <a:ext uri="{FF2B5EF4-FFF2-40B4-BE49-F238E27FC236}">
                <a16:creationId xmlns:a16="http://schemas.microsoft.com/office/drawing/2014/main" id="{0D916D3A-2DC4-4286-B41A-81EC9C0DDA5F}"/>
              </a:ext>
            </a:extLst>
          </p:cNvPr>
          <p:cNvPicPr>
            <a:picLocks noChangeAspect="1"/>
          </p:cNvPicPr>
          <p:nvPr/>
        </p:nvPicPr>
        <p:blipFill>
          <a:blip r:embed="rId7"/>
          <a:stretch>
            <a:fillRect/>
          </a:stretch>
        </p:blipFill>
        <p:spPr>
          <a:xfrm>
            <a:off x="1" y="1325881"/>
            <a:ext cx="7463680" cy="4591686"/>
          </a:xfrm>
          <a:prstGeom prst="rect">
            <a:avLst/>
          </a:prstGeom>
          <a:effectLst/>
        </p:spPr>
      </p:pic>
    </p:spTree>
    <p:extLst>
      <p:ext uri="{BB962C8B-B14F-4D97-AF65-F5344CB8AC3E}">
        <p14:creationId xmlns:p14="http://schemas.microsoft.com/office/powerpoint/2010/main" val="26726781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C9134821-5D8B-4373-BA74-CFE9AB35A55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45" name="Picture 44">
            <a:extLst>
              <a:ext uri="{FF2B5EF4-FFF2-40B4-BE49-F238E27FC236}">
                <a16:creationId xmlns:a16="http://schemas.microsoft.com/office/drawing/2014/main" id="{5965195F-79F5-4911-907D-13CB3F5343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47" name="Oval 46">
            <a:extLst>
              <a:ext uri="{FF2B5EF4-FFF2-40B4-BE49-F238E27FC236}">
                <a16:creationId xmlns:a16="http://schemas.microsoft.com/office/drawing/2014/main" id="{8A610DC7-FE1B-47B9-8452-CFC389786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pic>
        <p:nvPicPr>
          <p:cNvPr id="49" name="Picture 48">
            <a:extLst>
              <a:ext uri="{FF2B5EF4-FFF2-40B4-BE49-F238E27FC236}">
                <a16:creationId xmlns:a16="http://schemas.microsoft.com/office/drawing/2014/main" id="{2742ADC1-2286-40B7-A3C6-D6C3362FA04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51" name="Picture 50">
            <a:extLst>
              <a:ext uri="{FF2B5EF4-FFF2-40B4-BE49-F238E27FC236}">
                <a16:creationId xmlns:a16="http://schemas.microsoft.com/office/drawing/2014/main" id="{C878FBDC-78F2-4D49-8DB3-1A48CA9F7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53" name="Rectangle 52">
            <a:extLst>
              <a:ext uri="{FF2B5EF4-FFF2-40B4-BE49-F238E27FC236}">
                <a16:creationId xmlns:a16="http://schemas.microsoft.com/office/drawing/2014/main" id="{DC9A0934-0C2C-4565-9290-A345B19BD9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55" name="Freeform 7">
            <a:extLst>
              <a:ext uri="{FF2B5EF4-FFF2-40B4-BE49-F238E27FC236}">
                <a16:creationId xmlns:a16="http://schemas.microsoft.com/office/drawing/2014/main" id="{32454A55-8D0E-4288-BA8C-0F28467A20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ítulo 1">
            <a:extLst>
              <a:ext uri="{FF2B5EF4-FFF2-40B4-BE49-F238E27FC236}">
                <a16:creationId xmlns:a16="http://schemas.microsoft.com/office/drawing/2014/main" id="{2D4822C2-6A3A-4028-BC28-E9B560460EBD}"/>
              </a:ext>
            </a:extLst>
          </p:cNvPr>
          <p:cNvSpPr>
            <a:spLocks noGrp="1"/>
          </p:cNvSpPr>
          <p:nvPr>
            <p:ph type="title"/>
          </p:nvPr>
        </p:nvSpPr>
        <p:spPr>
          <a:xfrm>
            <a:off x="648930" y="629267"/>
            <a:ext cx="9252154" cy="1016654"/>
          </a:xfrm>
        </p:spPr>
        <p:txBody>
          <a:bodyPr vert="horz" lIns="91440" tIns="45720" rIns="91440" bIns="45720" rtlCol="0" anchor="t">
            <a:normAutofit/>
          </a:bodyPr>
          <a:lstStyle/>
          <a:p>
            <a:r>
              <a:rPr lang="en-US" sz="4200"/>
              <a:t>Sistemas Económicos</a:t>
            </a:r>
          </a:p>
        </p:txBody>
      </p:sp>
      <p:sp>
        <p:nvSpPr>
          <p:cNvPr id="57" name="Rectangle 56">
            <a:extLst>
              <a:ext uri="{FF2B5EF4-FFF2-40B4-BE49-F238E27FC236}">
                <a16:creationId xmlns:a16="http://schemas.microsoft.com/office/drawing/2014/main" id="{42BF945A-4452-4881-AF25-582DE1943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
            <a:extLst>
              <a:ext uri="{FF2B5EF4-FFF2-40B4-BE49-F238E27FC236}">
                <a16:creationId xmlns:a16="http://schemas.microsoft.com/office/drawing/2014/main" id="{7BF02DAB-EEF0-487F-A106-B70843EA6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s-AR"/>
          </a:p>
        </p:txBody>
      </p:sp>
      <p:sp>
        <p:nvSpPr>
          <p:cNvPr id="16" name="CuadroTexto 15">
            <a:extLst>
              <a:ext uri="{FF2B5EF4-FFF2-40B4-BE49-F238E27FC236}">
                <a16:creationId xmlns:a16="http://schemas.microsoft.com/office/drawing/2014/main" id="{9989BC6B-A2B6-4E1E-BF3B-BDB844E89014}"/>
              </a:ext>
            </a:extLst>
          </p:cNvPr>
          <p:cNvSpPr txBox="1"/>
          <p:nvPr/>
        </p:nvSpPr>
        <p:spPr>
          <a:xfrm>
            <a:off x="207899" y="2813695"/>
            <a:ext cx="5122606" cy="3658689"/>
          </a:xfrm>
        </p:spPr>
        <p:txBody>
          <a:bodyPr vert="horz" lIns="91440" tIns="45720" rIns="91440" bIns="45720" rtlCol="0">
            <a:normAutofit/>
          </a:bodyPr>
          <a:lstStyle/>
          <a:p>
            <a:pPr>
              <a:spcBef>
                <a:spcPts val="1000"/>
              </a:spcBef>
              <a:buClr>
                <a:schemeClr val="accent1">
                  <a:lumMod val="60000"/>
                  <a:lumOff val="40000"/>
                </a:schemeClr>
              </a:buClr>
              <a:buSzPct val="80000"/>
              <a:buFont typeface="Wingdings 3" charset="2"/>
              <a:buChar char=""/>
            </a:pPr>
            <a:r>
              <a:rPr lang="en-US" dirty="0">
                <a:solidFill>
                  <a:schemeClr val="bg1"/>
                </a:solidFill>
                <a:latin typeface="+mj-lt"/>
                <a:ea typeface="+mj-ea"/>
                <a:cs typeface="+mj-cs"/>
              </a:rPr>
              <a:t>El </a:t>
            </a:r>
            <a:r>
              <a:rPr lang="en-US" dirty="0" err="1">
                <a:solidFill>
                  <a:schemeClr val="bg1"/>
                </a:solidFill>
                <a:latin typeface="+mj-lt"/>
                <a:ea typeface="+mj-ea"/>
                <a:cs typeface="+mj-cs"/>
              </a:rPr>
              <a:t>origen</a:t>
            </a:r>
            <a:r>
              <a:rPr lang="en-US" dirty="0">
                <a:solidFill>
                  <a:schemeClr val="bg1"/>
                </a:solidFill>
                <a:latin typeface="+mj-lt"/>
                <a:ea typeface="+mj-ea"/>
                <a:cs typeface="+mj-cs"/>
              </a:rPr>
              <a:t> de </a:t>
            </a:r>
            <a:r>
              <a:rPr lang="en-US" dirty="0" err="1">
                <a:solidFill>
                  <a:schemeClr val="bg1"/>
                </a:solidFill>
                <a:latin typeface="+mj-lt"/>
                <a:ea typeface="+mj-ea"/>
                <a:cs typeface="+mj-cs"/>
              </a:rPr>
              <a:t>sistema</a:t>
            </a:r>
            <a:r>
              <a:rPr lang="en-US" dirty="0">
                <a:solidFill>
                  <a:schemeClr val="bg1"/>
                </a:solidFill>
                <a:latin typeface="+mj-lt"/>
                <a:ea typeface="+mj-ea"/>
                <a:cs typeface="+mj-cs"/>
              </a:rPr>
              <a:t> </a:t>
            </a:r>
            <a:r>
              <a:rPr lang="en-US" dirty="0" err="1">
                <a:solidFill>
                  <a:schemeClr val="bg1"/>
                </a:solidFill>
                <a:latin typeface="+mj-lt"/>
                <a:ea typeface="+mj-ea"/>
                <a:cs typeface="+mj-cs"/>
              </a:rPr>
              <a:t>económico</a:t>
            </a:r>
            <a:r>
              <a:rPr lang="en-US" dirty="0">
                <a:solidFill>
                  <a:schemeClr val="bg1"/>
                </a:solidFill>
                <a:latin typeface="+mj-lt"/>
                <a:ea typeface="+mj-ea"/>
                <a:cs typeface="+mj-cs"/>
              </a:rPr>
              <a:t> data de 1776 con la </a:t>
            </a:r>
            <a:r>
              <a:rPr lang="en-US" dirty="0" err="1">
                <a:solidFill>
                  <a:schemeClr val="bg1"/>
                </a:solidFill>
                <a:latin typeface="+mj-lt"/>
                <a:ea typeface="+mj-ea"/>
                <a:cs typeface="+mj-cs"/>
              </a:rPr>
              <a:t>obra</a:t>
            </a:r>
            <a:r>
              <a:rPr lang="en-US" dirty="0">
                <a:solidFill>
                  <a:schemeClr val="bg1"/>
                </a:solidFill>
                <a:latin typeface="+mj-lt"/>
                <a:ea typeface="+mj-ea"/>
                <a:cs typeface="+mj-cs"/>
              </a:rPr>
              <a:t> de Adam Smith “la </a:t>
            </a:r>
            <a:r>
              <a:rPr lang="en-US" dirty="0" err="1">
                <a:solidFill>
                  <a:schemeClr val="bg1"/>
                </a:solidFill>
                <a:latin typeface="+mj-lt"/>
                <a:ea typeface="+mj-ea"/>
                <a:cs typeface="+mj-cs"/>
              </a:rPr>
              <a:t>riqueza</a:t>
            </a:r>
            <a:r>
              <a:rPr lang="en-US" dirty="0">
                <a:solidFill>
                  <a:schemeClr val="bg1"/>
                </a:solidFill>
                <a:latin typeface="+mj-lt"/>
                <a:ea typeface="+mj-ea"/>
                <a:cs typeface="+mj-cs"/>
              </a:rPr>
              <a:t> de las </a:t>
            </a:r>
            <a:r>
              <a:rPr lang="en-US" dirty="0" err="1">
                <a:solidFill>
                  <a:schemeClr val="bg1"/>
                </a:solidFill>
                <a:latin typeface="+mj-lt"/>
                <a:ea typeface="+mj-ea"/>
                <a:cs typeface="+mj-cs"/>
              </a:rPr>
              <a:t>naciones</a:t>
            </a:r>
            <a:r>
              <a:rPr lang="en-US" dirty="0">
                <a:solidFill>
                  <a:schemeClr val="bg1"/>
                </a:solidFill>
                <a:latin typeface="+mj-lt"/>
                <a:ea typeface="+mj-ea"/>
                <a:cs typeface="+mj-cs"/>
              </a:rPr>
              <a:t>”. </a:t>
            </a:r>
            <a:r>
              <a:rPr lang="en-US" dirty="0" err="1">
                <a:solidFill>
                  <a:schemeClr val="bg1"/>
                </a:solidFill>
                <a:latin typeface="+mj-lt"/>
                <a:ea typeface="+mj-ea"/>
                <a:cs typeface="+mj-cs"/>
              </a:rPr>
              <a:t>Según</a:t>
            </a:r>
            <a:r>
              <a:rPr lang="en-US" dirty="0">
                <a:solidFill>
                  <a:schemeClr val="bg1"/>
                </a:solidFill>
                <a:latin typeface="+mj-lt"/>
                <a:ea typeface="+mj-ea"/>
                <a:cs typeface="+mj-cs"/>
              </a:rPr>
              <a:t> Smith </a:t>
            </a:r>
            <a:r>
              <a:rPr lang="en-US" dirty="0" err="1">
                <a:solidFill>
                  <a:schemeClr val="bg1"/>
                </a:solidFill>
                <a:latin typeface="+mj-lt"/>
                <a:ea typeface="+mj-ea"/>
                <a:cs typeface="+mj-cs"/>
              </a:rPr>
              <a:t>si</a:t>
            </a:r>
            <a:r>
              <a:rPr lang="en-US" dirty="0">
                <a:solidFill>
                  <a:schemeClr val="bg1"/>
                </a:solidFill>
                <a:latin typeface="+mj-lt"/>
                <a:ea typeface="+mj-ea"/>
                <a:cs typeface="+mj-cs"/>
              </a:rPr>
              <a:t> </a:t>
            </a:r>
            <a:r>
              <a:rPr lang="en-US" dirty="0" err="1">
                <a:solidFill>
                  <a:schemeClr val="bg1"/>
                </a:solidFill>
                <a:latin typeface="+mj-lt"/>
                <a:ea typeface="+mj-ea"/>
                <a:cs typeface="+mj-cs"/>
              </a:rPr>
              <a:t>todos</a:t>
            </a:r>
            <a:r>
              <a:rPr lang="en-US" dirty="0">
                <a:solidFill>
                  <a:schemeClr val="bg1"/>
                </a:solidFill>
                <a:latin typeface="+mj-lt"/>
                <a:ea typeface="+mj-ea"/>
                <a:cs typeface="+mj-cs"/>
              </a:rPr>
              <a:t> los </a:t>
            </a:r>
            <a:r>
              <a:rPr lang="en-US" dirty="0" err="1">
                <a:solidFill>
                  <a:schemeClr val="bg1"/>
                </a:solidFill>
                <a:latin typeface="+mj-lt"/>
                <a:ea typeface="+mj-ea"/>
                <a:cs typeface="+mj-cs"/>
              </a:rPr>
              <a:t>individuos</a:t>
            </a:r>
            <a:r>
              <a:rPr lang="en-US" dirty="0">
                <a:solidFill>
                  <a:schemeClr val="bg1"/>
                </a:solidFill>
                <a:latin typeface="+mj-lt"/>
                <a:ea typeface="+mj-ea"/>
                <a:cs typeface="+mj-cs"/>
              </a:rPr>
              <a:t> </a:t>
            </a:r>
            <a:r>
              <a:rPr lang="en-US" dirty="0" err="1">
                <a:solidFill>
                  <a:schemeClr val="bg1"/>
                </a:solidFill>
                <a:latin typeface="+mj-lt"/>
                <a:ea typeface="+mj-ea"/>
                <a:cs typeface="+mj-cs"/>
              </a:rPr>
              <a:t>persiguen</a:t>
            </a:r>
            <a:r>
              <a:rPr lang="en-US" dirty="0">
                <a:solidFill>
                  <a:schemeClr val="bg1"/>
                </a:solidFill>
                <a:latin typeface="+mj-lt"/>
                <a:ea typeface="+mj-ea"/>
                <a:cs typeface="+mj-cs"/>
              </a:rPr>
              <a:t> </a:t>
            </a:r>
            <a:r>
              <a:rPr lang="en-US" dirty="0" err="1">
                <a:solidFill>
                  <a:schemeClr val="bg1"/>
                </a:solidFill>
                <a:latin typeface="+mj-lt"/>
                <a:ea typeface="+mj-ea"/>
                <a:cs typeface="+mj-cs"/>
              </a:rPr>
              <a:t>su</a:t>
            </a:r>
            <a:r>
              <a:rPr lang="en-US" dirty="0">
                <a:solidFill>
                  <a:schemeClr val="bg1"/>
                </a:solidFill>
                <a:latin typeface="+mj-lt"/>
                <a:ea typeface="+mj-ea"/>
                <a:cs typeface="+mj-cs"/>
              </a:rPr>
              <a:t> </a:t>
            </a:r>
            <a:r>
              <a:rPr lang="en-US" dirty="0" err="1">
                <a:solidFill>
                  <a:schemeClr val="bg1"/>
                </a:solidFill>
                <a:latin typeface="+mj-lt"/>
                <a:ea typeface="+mj-ea"/>
                <a:cs typeface="+mj-cs"/>
              </a:rPr>
              <a:t>bienestar</a:t>
            </a:r>
            <a:r>
              <a:rPr lang="en-US" dirty="0">
                <a:solidFill>
                  <a:schemeClr val="bg1"/>
                </a:solidFill>
                <a:latin typeface="+mj-lt"/>
                <a:ea typeface="+mj-ea"/>
                <a:cs typeface="+mj-cs"/>
              </a:rPr>
              <a:t> personal de </a:t>
            </a:r>
            <a:r>
              <a:rPr lang="en-US" dirty="0" err="1">
                <a:solidFill>
                  <a:schemeClr val="bg1"/>
                </a:solidFill>
                <a:latin typeface="+mj-lt"/>
                <a:ea typeface="+mj-ea"/>
                <a:cs typeface="+mj-cs"/>
              </a:rPr>
              <a:t>manera</a:t>
            </a:r>
            <a:r>
              <a:rPr lang="en-US" dirty="0">
                <a:solidFill>
                  <a:schemeClr val="bg1"/>
                </a:solidFill>
                <a:latin typeface="+mj-lt"/>
                <a:ea typeface="+mj-ea"/>
                <a:cs typeface="+mj-cs"/>
              </a:rPr>
              <a:t> </a:t>
            </a:r>
            <a:r>
              <a:rPr lang="en-US" dirty="0" err="1">
                <a:solidFill>
                  <a:schemeClr val="bg1"/>
                </a:solidFill>
                <a:latin typeface="+mj-lt"/>
                <a:ea typeface="+mj-ea"/>
                <a:cs typeface="+mj-cs"/>
              </a:rPr>
              <a:t>egoísta</a:t>
            </a:r>
            <a:r>
              <a:rPr lang="en-US" dirty="0">
                <a:solidFill>
                  <a:schemeClr val="bg1"/>
                </a:solidFill>
                <a:latin typeface="+mj-lt"/>
                <a:ea typeface="+mj-ea"/>
                <a:cs typeface="+mj-cs"/>
              </a:rPr>
              <a:t>, una “mano invisible”, </a:t>
            </a:r>
            <a:r>
              <a:rPr lang="en-US" dirty="0" err="1">
                <a:solidFill>
                  <a:schemeClr val="bg1"/>
                </a:solidFill>
                <a:latin typeface="+mj-lt"/>
                <a:ea typeface="+mj-ea"/>
                <a:cs typeface="+mj-cs"/>
              </a:rPr>
              <a:t>el</a:t>
            </a:r>
            <a:r>
              <a:rPr lang="en-US" dirty="0">
                <a:solidFill>
                  <a:schemeClr val="bg1"/>
                </a:solidFill>
                <a:latin typeface="+mj-lt"/>
                <a:ea typeface="+mj-ea"/>
                <a:cs typeface="+mj-cs"/>
              </a:rPr>
              <a:t> mercado a </a:t>
            </a:r>
            <a:r>
              <a:rPr lang="en-US" dirty="0" err="1">
                <a:solidFill>
                  <a:schemeClr val="bg1"/>
                </a:solidFill>
                <a:latin typeface="+mj-lt"/>
                <a:ea typeface="+mj-ea"/>
                <a:cs typeface="+mj-cs"/>
              </a:rPr>
              <a:t>través</a:t>
            </a:r>
            <a:r>
              <a:rPr lang="en-US" dirty="0">
                <a:solidFill>
                  <a:schemeClr val="bg1"/>
                </a:solidFill>
                <a:latin typeface="+mj-lt"/>
                <a:ea typeface="+mj-ea"/>
                <a:cs typeface="+mj-cs"/>
              </a:rPr>
              <a:t> de </a:t>
            </a:r>
            <a:r>
              <a:rPr lang="en-US" dirty="0" err="1">
                <a:solidFill>
                  <a:schemeClr val="bg1"/>
                </a:solidFill>
                <a:latin typeface="+mj-lt"/>
                <a:ea typeface="+mj-ea"/>
                <a:cs typeface="+mj-cs"/>
              </a:rPr>
              <a:t>señales</a:t>
            </a:r>
            <a:r>
              <a:rPr lang="en-US" dirty="0">
                <a:solidFill>
                  <a:schemeClr val="bg1"/>
                </a:solidFill>
                <a:latin typeface="+mj-lt"/>
                <a:ea typeface="+mj-ea"/>
                <a:cs typeface="+mj-cs"/>
              </a:rPr>
              <a:t>, </a:t>
            </a:r>
            <a:r>
              <a:rPr lang="en-US" dirty="0" err="1">
                <a:solidFill>
                  <a:schemeClr val="bg1"/>
                </a:solidFill>
                <a:latin typeface="+mj-lt"/>
                <a:ea typeface="+mj-ea"/>
                <a:cs typeface="+mj-cs"/>
              </a:rPr>
              <a:t>permite</a:t>
            </a:r>
            <a:r>
              <a:rPr lang="en-US" dirty="0">
                <a:solidFill>
                  <a:schemeClr val="bg1"/>
                </a:solidFill>
                <a:latin typeface="+mj-lt"/>
                <a:ea typeface="+mj-ea"/>
                <a:cs typeface="+mj-cs"/>
              </a:rPr>
              <a:t> </a:t>
            </a:r>
            <a:r>
              <a:rPr lang="en-US" dirty="0" err="1">
                <a:solidFill>
                  <a:schemeClr val="bg1"/>
                </a:solidFill>
                <a:latin typeface="+mj-lt"/>
                <a:ea typeface="+mj-ea"/>
                <a:cs typeface="+mj-cs"/>
              </a:rPr>
              <a:t>llegar</a:t>
            </a:r>
            <a:r>
              <a:rPr lang="en-US" dirty="0">
                <a:solidFill>
                  <a:schemeClr val="bg1"/>
                </a:solidFill>
                <a:latin typeface="+mj-lt"/>
                <a:ea typeface="+mj-ea"/>
                <a:cs typeface="+mj-cs"/>
              </a:rPr>
              <a:t> al </a:t>
            </a:r>
            <a:r>
              <a:rPr lang="en-US" dirty="0" err="1">
                <a:solidFill>
                  <a:schemeClr val="bg1"/>
                </a:solidFill>
                <a:latin typeface="+mj-lt"/>
                <a:ea typeface="+mj-ea"/>
                <a:cs typeface="+mj-cs"/>
              </a:rPr>
              <a:t>bienestar</a:t>
            </a:r>
            <a:r>
              <a:rPr lang="en-US" dirty="0">
                <a:solidFill>
                  <a:schemeClr val="bg1"/>
                </a:solidFill>
                <a:latin typeface="+mj-lt"/>
                <a:ea typeface="+mj-ea"/>
                <a:cs typeface="+mj-cs"/>
              </a:rPr>
              <a:t> de </a:t>
            </a:r>
            <a:r>
              <a:rPr lang="en-US" dirty="0" err="1">
                <a:solidFill>
                  <a:schemeClr val="bg1"/>
                </a:solidFill>
                <a:latin typeface="+mj-lt"/>
                <a:ea typeface="+mj-ea"/>
                <a:cs typeface="+mj-cs"/>
              </a:rPr>
              <a:t>toda</a:t>
            </a:r>
            <a:r>
              <a:rPr lang="en-US" dirty="0">
                <a:solidFill>
                  <a:schemeClr val="bg1"/>
                </a:solidFill>
                <a:latin typeface="+mj-lt"/>
                <a:ea typeface="+mj-ea"/>
                <a:cs typeface="+mj-cs"/>
              </a:rPr>
              <a:t> la </a:t>
            </a:r>
            <a:r>
              <a:rPr lang="en-US" dirty="0" err="1">
                <a:solidFill>
                  <a:schemeClr val="bg1"/>
                </a:solidFill>
                <a:latin typeface="+mj-lt"/>
                <a:ea typeface="+mj-ea"/>
                <a:cs typeface="+mj-cs"/>
              </a:rPr>
              <a:t>sociedad</a:t>
            </a:r>
            <a:r>
              <a:rPr lang="en-US" dirty="0">
                <a:solidFill>
                  <a:schemeClr val="bg1"/>
                </a:solidFill>
                <a:latin typeface="+mj-lt"/>
                <a:ea typeface="+mj-ea"/>
                <a:cs typeface="+mj-cs"/>
              </a:rPr>
              <a:t>, las </a:t>
            </a:r>
            <a:r>
              <a:rPr lang="en-US" dirty="0" err="1">
                <a:solidFill>
                  <a:schemeClr val="bg1"/>
                </a:solidFill>
                <a:latin typeface="+mj-lt"/>
                <a:ea typeface="+mj-ea"/>
                <a:cs typeface="+mj-cs"/>
              </a:rPr>
              <a:t>señales</a:t>
            </a:r>
            <a:r>
              <a:rPr lang="en-US" dirty="0">
                <a:solidFill>
                  <a:schemeClr val="bg1"/>
                </a:solidFill>
                <a:latin typeface="+mj-lt"/>
                <a:ea typeface="+mj-ea"/>
                <a:cs typeface="+mj-cs"/>
              </a:rPr>
              <a:t> del mercado, </a:t>
            </a:r>
            <a:r>
              <a:rPr lang="en-US" dirty="0" err="1">
                <a:solidFill>
                  <a:schemeClr val="bg1"/>
                </a:solidFill>
                <a:latin typeface="+mj-lt"/>
                <a:ea typeface="+mj-ea"/>
                <a:cs typeface="+mj-cs"/>
              </a:rPr>
              <a:t>guían</a:t>
            </a:r>
            <a:r>
              <a:rPr lang="en-US" dirty="0">
                <a:solidFill>
                  <a:schemeClr val="bg1"/>
                </a:solidFill>
                <a:latin typeface="+mj-lt"/>
                <a:ea typeface="+mj-ea"/>
                <a:cs typeface="+mj-cs"/>
              </a:rPr>
              <a:t> las </a:t>
            </a:r>
            <a:r>
              <a:rPr lang="en-US" dirty="0" err="1">
                <a:solidFill>
                  <a:schemeClr val="bg1"/>
                </a:solidFill>
                <a:latin typeface="+mj-lt"/>
                <a:ea typeface="+mj-ea"/>
                <a:cs typeface="+mj-cs"/>
              </a:rPr>
              <a:t>decisiones</a:t>
            </a:r>
            <a:r>
              <a:rPr lang="en-US" dirty="0">
                <a:solidFill>
                  <a:schemeClr val="bg1"/>
                </a:solidFill>
                <a:latin typeface="+mj-lt"/>
                <a:ea typeface="+mj-ea"/>
                <a:cs typeface="+mj-cs"/>
              </a:rPr>
              <a:t> de las </a:t>
            </a:r>
            <a:r>
              <a:rPr lang="en-US" dirty="0" err="1">
                <a:solidFill>
                  <a:schemeClr val="bg1"/>
                </a:solidFill>
                <a:latin typeface="+mj-lt"/>
                <a:ea typeface="+mj-ea"/>
                <a:cs typeface="+mj-cs"/>
              </a:rPr>
              <a:t>empresas</a:t>
            </a:r>
            <a:r>
              <a:rPr lang="en-US" dirty="0">
                <a:solidFill>
                  <a:schemeClr val="bg1"/>
                </a:solidFill>
                <a:latin typeface="+mj-lt"/>
                <a:ea typeface="+mj-ea"/>
                <a:cs typeface="+mj-cs"/>
              </a:rPr>
              <a:t> </a:t>
            </a:r>
            <a:r>
              <a:rPr lang="en-US" dirty="0" err="1">
                <a:solidFill>
                  <a:schemeClr val="bg1"/>
                </a:solidFill>
                <a:latin typeface="+mj-lt"/>
                <a:ea typeface="+mj-ea"/>
                <a:cs typeface="+mj-cs"/>
              </a:rPr>
              <a:t>indicando</a:t>
            </a:r>
            <a:r>
              <a:rPr lang="en-US" dirty="0">
                <a:solidFill>
                  <a:schemeClr val="bg1"/>
                </a:solidFill>
                <a:latin typeface="+mj-lt"/>
                <a:ea typeface="+mj-ea"/>
                <a:cs typeface="+mj-cs"/>
              </a:rPr>
              <a:t> </a:t>
            </a:r>
            <a:r>
              <a:rPr lang="en-US" dirty="0" err="1">
                <a:solidFill>
                  <a:schemeClr val="bg1"/>
                </a:solidFill>
                <a:latin typeface="+mj-lt"/>
                <a:ea typeface="+mj-ea"/>
                <a:cs typeface="+mj-cs"/>
              </a:rPr>
              <a:t>hacia</a:t>
            </a:r>
            <a:r>
              <a:rPr lang="en-US" dirty="0">
                <a:solidFill>
                  <a:schemeClr val="bg1"/>
                </a:solidFill>
                <a:latin typeface="+mj-lt"/>
                <a:ea typeface="+mj-ea"/>
                <a:cs typeface="+mj-cs"/>
              </a:rPr>
              <a:t> </a:t>
            </a:r>
            <a:r>
              <a:rPr lang="en-US" dirty="0" err="1">
                <a:solidFill>
                  <a:schemeClr val="bg1"/>
                </a:solidFill>
                <a:latin typeface="+mj-lt"/>
                <a:ea typeface="+mj-ea"/>
                <a:cs typeface="+mj-cs"/>
              </a:rPr>
              <a:t>donde</a:t>
            </a:r>
            <a:r>
              <a:rPr lang="en-US" dirty="0">
                <a:solidFill>
                  <a:schemeClr val="bg1"/>
                </a:solidFill>
                <a:latin typeface="+mj-lt"/>
                <a:ea typeface="+mj-ea"/>
                <a:cs typeface="+mj-cs"/>
              </a:rPr>
              <a:t> </a:t>
            </a:r>
            <a:r>
              <a:rPr lang="en-US" dirty="0" err="1">
                <a:solidFill>
                  <a:schemeClr val="bg1"/>
                </a:solidFill>
                <a:latin typeface="+mj-lt"/>
                <a:ea typeface="+mj-ea"/>
                <a:cs typeface="+mj-cs"/>
              </a:rPr>
              <a:t>deben</a:t>
            </a:r>
            <a:r>
              <a:rPr lang="en-US" dirty="0">
                <a:solidFill>
                  <a:schemeClr val="bg1"/>
                </a:solidFill>
                <a:latin typeface="+mj-lt"/>
                <a:ea typeface="+mj-ea"/>
                <a:cs typeface="+mj-cs"/>
              </a:rPr>
              <a:t> </a:t>
            </a:r>
            <a:r>
              <a:rPr lang="en-US" dirty="0" err="1">
                <a:solidFill>
                  <a:schemeClr val="bg1"/>
                </a:solidFill>
                <a:latin typeface="+mj-lt"/>
                <a:ea typeface="+mj-ea"/>
                <a:cs typeface="+mj-cs"/>
              </a:rPr>
              <a:t>dirigir</a:t>
            </a:r>
            <a:r>
              <a:rPr lang="en-US" dirty="0">
                <a:solidFill>
                  <a:schemeClr val="bg1"/>
                </a:solidFill>
                <a:latin typeface="+mj-lt"/>
                <a:ea typeface="+mj-ea"/>
                <a:cs typeface="+mj-cs"/>
              </a:rPr>
              <a:t> sus </a:t>
            </a:r>
            <a:r>
              <a:rPr lang="en-US" dirty="0" err="1">
                <a:solidFill>
                  <a:schemeClr val="bg1"/>
                </a:solidFill>
                <a:latin typeface="+mj-lt"/>
                <a:ea typeface="+mj-ea"/>
                <a:cs typeface="+mj-cs"/>
              </a:rPr>
              <a:t>recursos</a:t>
            </a:r>
            <a:r>
              <a:rPr lang="en-US" dirty="0">
                <a:solidFill>
                  <a:schemeClr val="bg1"/>
                </a:solidFill>
                <a:latin typeface="+mj-lt"/>
                <a:ea typeface="+mj-ea"/>
                <a:cs typeface="+mj-cs"/>
              </a:rPr>
              <a:t>.</a:t>
            </a:r>
          </a:p>
        </p:txBody>
      </p:sp>
      <p:sp>
        <p:nvSpPr>
          <p:cNvPr id="28" name="Marcador de pie de página 1">
            <a:extLst>
              <a:ext uri="{FF2B5EF4-FFF2-40B4-BE49-F238E27FC236}">
                <a16:creationId xmlns:a16="http://schemas.microsoft.com/office/drawing/2014/main" id="{47B5041D-0457-49EE-84A8-1784A644B64C}"/>
              </a:ext>
            </a:extLst>
          </p:cNvPr>
          <p:cNvSpPr>
            <a:spLocks noGrp="1"/>
          </p:cNvSpPr>
          <p:nvPr>
            <p:ph type="ftr" sz="quarter" idx="11"/>
          </p:nvPr>
        </p:nvSpPr>
        <p:spPr>
          <a:xfrm>
            <a:off x="636915" y="6355080"/>
            <a:ext cx="3859795" cy="304801"/>
          </a:xfrm>
        </p:spPr>
        <p:txBody>
          <a:bodyPr vert="horz" lIns="91440" tIns="45720" rIns="91440" bIns="45720" rtlCol="0" anchor="b">
            <a:normAutofit/>
          </a:bodyPr>
          <a:lstStyle/>
          <a:p>
            <a:pPr defTabSz="914400">
              <a:spcAft>
                <a:spcPts val="600"/>
              </a:spcAft>
              <a:defRPr/>
            </a:pPr>
            <a:r>
              <a:rPr lang="en-US" b="0" i="0" kern="1200">
                <a:solidFill>
                  <a:schemeClr val="accent1"/>
                </a:solidFill>
                <a:latin typeface="+mn-lt"/>
                <a:ea typeface="+mn-ea"/>
                <a:cs typeface="+mn-cs"/>
              </a:rPr>
              <a:t>Ing. Claudia Valdiviezo Corte</a:t>
            </a:r>
          </a:p>
        </p:txBody>
      </p:sp>
      <p:pic>
        <p:nvPicPr>
          <p:cNvPr id="4" name="Imagen 3" descr="Escala de tiempo&#10;&#10;Descripción generada automáticamente">
            <a:extLst>
              <a:ext uri="{FF2B5EF4-FFF2-40B4-BE49-F238E27FC236}">
                <a16:creationId xmlns:a16="http://schemas.microsoft.com/office/drawing/2014/main" id="{B745EABC-BA5F-406C-8460-9123DAD13D7E}"/>
              </a:ext>
            </a:extLst>
          </p:cNvPr>
          <p:cNvPicPr>
            <a:picLocks noChangeAspect="1"/>
          </p:cNvPicPr>
          <p:nvPr/>
        </p:nvPicPr>
        <p:blipFill>
          <a:blip r:embed="rId7"/>
          <a:stretch>
            <a:fillRect/>
          </a:stretch>
        </p:blipFill>
        <p:spPr>
          <a:xfrm>
            <a:off x="5611525" y="2371830"/>
            <a:ext cx="6493389" cy="3738352"/>
          </a:xfrm>
          <a:prstGeom prst="rect">
            <a:avLst/>
          </a:prstGeom>
          <a:effectLst/>
        </p:spPr>
      </p:pic>
      <p:sp>
        <p:nvSpPr>
          <p:cNvPr id="6" name="Triángulo rectángulo 5">
            <a:extLst>
              <a:ext uri="{FF2B5EF4-FFF2-40B4-BE49-F238E27FC236}">
                <a16:creationId xmlns:a16="http://schemas.microsoft.com/office/drawing/2014/main" id="{90D995FA-3187-4C51-9841-DDB30BEC674E}"/>
              </a:ext>
            </a:extLst>
          </p:cNvPr>
          <p:cNvSpPr/>
          <p:nvPr/>
        </p:nvSpPr>
        <p:spPr>
          <a:xfrm flipH="1">
            <a:off x="10779759" y="5257800"/>
            <a:ext cx="1325153" cy="859202"/>
          </a:xfrm>
          <a:prstGeom prst="rtTriangl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AR"/>
          </a:p>
        </p:txBody>
      </p:sp>
    </p:spTree>
    <p:extLst>
      <p:ext uri="{BB962C8B-B14F-4D97-AF65-F5344CB8AC3E}">
        <p14:creationId xmlns:p14="http://schemas.microsoft.com/office/powerpoint/2010/main" val="10367394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 name="Picture 8">
            <a:extLst>
              <a:ext uri="{FF2B5EF4-FFF2-40B4-BE49-F238E27FC236}">
                <a16:creationId xmlns:a16="http://schemas.microsoft.com/office/drawing/2014/main" id="{73B88195-8D9E-4359-A86C-9456C469F7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30" name="Picture 10">
            <a:extLst>
              <a:ext uri="{FF2B5EF4-FFF2-40B4-BE49-F238E27FC236}">
                <a16:creationId xmlns:a16="http://schemas.microsoft.com/office/drawing/2014/main" id="{03EC48BD-A960-4717-BC76-7E4C982250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1" name="Oval 12">
            <a:extLst>
              <a:ext uri="{FF2B5EF4-FFF2-40B4-BE49-F238E27FC236}">
                <a16:creationId xmlns:a16="http://schemas.microsoft.com/office/drawing/2014/main" id="{7A00717A-7D3C-456B-A779-9D0638878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pic>
        <p:nvPicPr>
          <p:cNvPr id="32" name="Picture 14">
            <a:extLst>
              <a:ext uri="{FF2B5EF4-FFF2-40B4-BE49-F238E27FC236}">
                <a16:creationId xmlns:a16="http://schemas.microsoft.com/office/drawing/2014/main" id="{EEB0E133-CF2F-4AD3-ACA6-03E91BB603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3" name="Picture 16">
            <a:extLst>
              <a:ext uri="{FF2B5EF4-FFF2-40B4-BE49-F238E27FC236}">
                <a16:creationId xmlns:a16="http://schemas.microsoft.com/office/drawing/2014/main" id="{6CD94893-A2D1-401B-A469-D34E425DCE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34" name="Rectangle 18">
            <a:extLst>
              <a:ext uri="{FF2B5EF4-FFF2-40B4-BE49-F238E27FC236}">
                <a16:creationId xmlns:a16="http://schemas.microsoft.com/office/drawing/2014/main" id="{546E6246-28E6-4A2D-B924-24539B8C6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35"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6"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3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8"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s-AR"/>
          </a:p>
        </p:txBody>
      </p:sp>
      <p:sp>
        <p:nvSpPr>
          <p:cNvPr id="2" name="Título 1">
            <a:extLst>
              <a:ext uri="{FF2B5EF4-FFF2-40B4-BE49-F238E27FC236}">
                <a16:creationId xmlns:a16="http://schemas.microsoft.com/office/drawing/2014/main" id="{2D4822C2-6A3A-4028-BC28-E9B560460EBD}"/>
              </a:ext>
            </a:extLst>
          </p:cNvPr>
          <p:cNvSpPr>
            <a:spLocks noGrp="1"/>
          </p:cNvSpPr>
          <p:nvPr>
            <p:ph type="title"/>
          </p:nvPr>
        </p:nvSpPr>
        <p:spPr>
          <a:xfrm>
            <a:off x="1103312" y="452718"/>
            <a:ext cx="8947522" cy="1400530"/>
          </a:xfrm>
        </p:spPr>
        <p:txBody>
          <a:bodyPr vert="horz" lIns="91440" tIns="45720" rIns="91440" bIns="45720" rtlCol="0" anchor="ctr">
            <a:normAutofit/>
          </a:bodyPr>
          <a:lstStyle/>
          <a:p>
            <a:r>
              <a:rPr lang="en-US" sz="4200" dirty="0">
                <a:solidFill>
                  <a:srgbClr val="FFFFFF"/>
                </a:solidFill>
              </a:rPr>
              <a:t>Para </a:t>
            </a:r>
            <a:r>
              <a:rPr lang="en-US" sz="4200" dirty="0" err="1">
                <a:solidFill>
                  <a:srgbClr val="FFFFFF"/>
                </a:solidFill>
              </a:rPr>
              <a:t>qué</a:t>
            </a:r>
            <a:r>
              <a:rPr lang="en-US" sz="4200" dirty="0">
                <a:solidFill>
                  <a:srgbClr val="FFFFFF"/>
                </a:solidFill>
              </a:rPr>
              <a:t> </a:t>
            </a:r>
            <a:r>
              <a:rPr lang="en-US" sz="4200" dirty="0" err="1">
                <a:solidFill>
                  <a:srgbClr val="FFFFFF"/>
                </a:solidFill>
              </a:rPr>
              <a:t>estudiamos</a:t>
            </a:r>
            <a:r>
              <a:rPr lang="en-US" sz="4200" dirty="0">
                <a:solidFill>
                  <a:srgbClr val="FFFFFF"/>
                </a:solidFill>
              </a:rPr>
              <a:t> </a:t>
            </a:r>
            <a:r>
              <a:rPr lang="en-US" sz="4200" dirty="0" err="1">
                <a:solidFill>
                  <a:srgbClr val="FFFFFF"/>
                </a:solidFill>
              </a:rPr>
              <a:t>Economía</a:t>
            </a:r>
            <a:r>
              <a:rPr lang="en-US" sz="4200" dirty="0">
                <a:solidFill>
                  <a:srgbClr val="FFFFFF"/>
                </a:solidFill>
              </a:rPr>
              <a:t>?</a:t>
            </a:r>
          </a:p>
        </p:txBody>
      </p:sp>
      <p:sp>
        <p:nvSpPr>
          <p:cNvPr id="26" name="Rectangle 3">
            <a:extLst>
              <a:ext uri="{FF2B5EF4-FFF2-40B4-BE49-F238E27FC236}">
                <a16:creationId xmlns:a16="http://schemas.microsoft.com/office/drawing/2014/main" id="{9F2173AF-7E8E-429E-9831-F54763149928}"/>
              </a:ext>
            </a:extLst>
          </p:cNvPr>
          <p:cNvSpPr txBox="1">
            <a:spLocks noChangeArrowheads="1"/>
          </p:cNvSpPr>
          <p:nvPr/>
        </p:nvSpPr>
        <p:spPr>
          <a:xfrm>
            <a:off x="703545" y="2260761"/>
            <a:ext cx="10814200" cy="3997105"/>
          </a:xfrm>
          <a:prstGeom prst="roundRect">
            <a:avLst>
              <a:gd name="adj" fmla="val 1858"/>
            </a:avLst>
          </a:prstGeom>
          <a:effectLst>
            <a:outerShdw blurRad="50800" dist="50800" dir="5400000" algn="tl" rotWithShape="0">
              <a:srgbClr val="000000">
                <a:alpha val="43000"/>
              </a:srgbClr>
            </a:outerShdw>
          </a:effectLst>
        </p:spPr>
        <p:txBody>
          <a:bodyPr vert="horz" lIns="91440" tIns="45720" rIns="91440" bIns="45720" rtlCol="0" anchor="t">
            <a:normAutofit/>
          </a:bodyPr>
          <a:lstStyle>
            <a:lvl1pPr marL="0" indent="0" algn="ctr" defTabSz="457200" rtl="0" eaLnBrk="1" latinLnBrk="0" hangingPunct="1">
              <a:spcBef>
                <a:spcPts val="1000"/>
              </a:spcBef>
              <a:spcAft>
                <a:spcPts val="0"/>
              </a:spcAft>
              <a:buClr>
                <a:schemeClr val="accent1">
                  <a:lumMod val="60000"/>
                  <a:lumOff val="40000"/>
                </a:schemeClr>
              </a:buClr>
              <a:buSzPct val="80000"/>
              <a:buFont typeface="Wingdings 3" charset="2"/>
              <a:buNone/>
              <a:defRPr sz="1600" b="0" i="0" kern="1200">
                <a:solidFill>
                  <a:schemeClr val="tx1"/>
                </a:solidFill>
                <a:latin typeface="+mj-lt"/>
                <a:ea typeface="+mj-ea"/>
                <a:cs typeface="+mj-cs"/>
              </a:defRPr>
            </a:lvl1pPr>
            <a:lvl2pPr marL="457200" indent="0" algn="l" defTabSz="457200" rtl="0" eaLnBrk="1" latinLnBrk="0" hangingPunct="1">
              <a:spcBef>
                <a:spcPts val="1000"/>
              </a:spcBef>
              <a:spcAft>
                <a:spcPts val="0"/>
              </a:spcAft>
              <a:buClr>
                <a:schemeClr val="accent1">
                  <a:lumMod val="60000"/>
                  <a:lumOff val="40000"/>
                </a:schemeClr>
              </a:buClr>
              <a:buSzPct val="80000"/>
              <a:buFont typeface="Wingdings 3" charset="2"/>
              <a:buNone/>
              <a:defRPr sz="1600" b="0"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accent1">
                  <a:lumMod val="60000"/>
                  <a:lumOff val="40000"/>
                </a:schemeClr>
              </a:buClr>
              <a:buSzPct val="80000"/>
              <a:buFont typeface="Wingdings 3" charset="2"/>
              <a:buNone/>
              <a:defRPr sz="1600" b="0"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accent1">
                  <a:lumMod val="60000"/>
                  <a:lumOff val="40000"/>
                </a:schemeClr>
              </a:buClr>
              <a:buSzPct val="80000"/>
              <a:buFont typeface="Wingdings 3" charset="2"/>
              <a:buNone/>
              <a:defRPr sz="1600" b="0"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accent1">
                  <a:lumMod val="60000"/>
                  <a:lumOff val="40000"/>
                </a:schemeClr>
              </a:buClr>
              <a:buSzPct val="80000"/>
              <a:buFont typeface="Wingdings 3" charset="2"/>
              <a:buNone/>
              <a:defRPr sz="1600" b="0"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accent1">
                  <a:lumMod val="60000"/>
                  <a:lumOff val="40000"/>
                </a:schemeClr>
              </a:buClr>
              <a:buSzPct val="80000"/>
              <a:buFont typeface="Wingdings 3" charset="2"/>
              <a:buNone/>
              <a:defRPr sz="1600" b="0"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accent1">
                  <a:lumMod val="60000"/>
                  <a:lumOff val="40000"/>
                </a:schemeClr>
              </a:buClr>
              <a:buSzPct val="80000"/>
              <a:buFont typeface="Wingdings 3" charset="2"/>
              <a:buNone/>
              <a:defRPr sz="1600" b="0"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accent1">
                  <a:lumMod val="60000"/>
                  <a:lumOff val="40000"/>
                </a:schemeClr>
              </a:buClr>
              <a:buSzPct val="80000"/>
              <a:buFont typeface="Wingdings 3" charset="2"/>
              <a:buNone/>
              <a:defRPr sz="1600" b="0"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accent1">
                  <a:lumMod val="60000"/>
                  <a:lumOff val="40000"/>
                </a:schemeClr>
              </a:buClr>
              <a:buSzPct val="80000"/>
              <a:buFont typeface="Wingdings 3" charset="2"/>
              <a:buNone/>
              <a:defRPr sz="1600" b="0" i="0" kern="1200">
                <a:solidFill>
                  <a:schemeClr val="tx1"/>
                </a:solidFill>
                <a:latin typeface="+mj-lt"/>
                <a:ea typeface="+mj-ea"/>
                <a:cs typeface="+mj-cs"/>
              </a:defRPr>
            </a:lvl9pPr>
          </a:lstStyle>
          <a:p>
            <a:pPr algn="just"/>
            <a:r>
              <a:rPr lang="es-ES_tradnl" sz="1800" b="1" dirty="0"/>
              <a:t>PARA APRENDER UN MODO DE PENSAR: </a:t>
            </a:r>
            <a:r>
              <a:rPr lang="es-ES_tradnl" sz="1800" dirty="0"/>
              <a:t>El estudio de la economía nos enseña un modo de pensar y nos ayuda a tomar decisiones.</a:t>
            </a:r>
          </a:p>
          <a:p>
            <a:pPr algn="just"/>
            <a:r>
              <a:rPr lang="es-ES_tradnl" sz="1800" b="1" dirty="0"/>
              <a:t>PARA ENTENDER A LA SOCIEDAD:</a:t>
            </a:r>
            <a:r>
              <a:rPr lang="es-ES_tradnl" sz="1800" dirty="0"/>
              <a:t> No se puede entender como funciona una sociedad sin tener un conocimiento básico de su economía, y no es posible entender la economía de una sociedad sin tener el conocimiento básico de su historia económica. Las decisiones económicas han determinado el carácter de la sociedad. </a:t>
            </a:r>
          </a:p>
          <a:p>
            <a:pPr algn="just"/>
            <a:r>
              <a:rPr lang="es-ES_tradnl" sz="1800" b="1" dirty="0"/>
              <a:t>PARA SER UN VOTANTE INFORMADO: </a:t>
            </a:r>
            <a:r>
              <a:rPr lang="es-ES_tradnl" sz="1800" dirty="0"/>
              <a:t>Cuando participamos en el proceso político, votamos, e indirectamente decidimos, sobre asuntos que requieren un conocimiento básico de economía.  </a:t>
            </a:r>
          </a:p>
          <a:p>
            <a:pPr algn="just"/>
            <a:r>
              <a:rPr lang="es-ES_tradnl" sz="1800" b="1" dirty="0"/>
              <a:t>PARA ENTENDER LOS ASUNTOS MUNDIALES:</a:t>
            </a:r>
            <a:r>
              <a:rPr lang="es-ES_tradnl" sz="1800" dirty="0"/>
              <a:t> Todos los países forman parte del a economía mundial, y la comprensión de las relaciones internacionales comienza con un conocimiento básico de los vínculos económicos entre los países</a:t>
            </a:r>
          </a:p>
        </p:txBody>
      </p:sp>
      <p:sp>
        <p:nvSpPr>
          <p:cNvPr id="28" name="Marcador de pie de página 1">
            <a:extLst>
              <a:ext uri="{FF2B5EF4-FFF2-40B4-BE49-F238E27FC236}">
                <a16:creationId xmlns:a16="http://schemas.microsoft.com/office/drawing/2014/main" id="{47B5041D-0457-49EE-84A8-1784A644B64C}"/>
              </a:ext>
            </a:extLst>
          </p:cNvPr>
          <p:cNvSpPr>
            <a:spLocks noGrp="1"/>
          </p:cNvSpPr>
          <p:nvPr>
            <p:ph type="ftr" sz="quarter" idx="11"/>
          </p:nvPr>
        </p:nvSpPr>
        <p:spPr>
          <a:xfrm>
            <a:off x="590843" y="6365497"/>
            <a:ext cx="6523892" cy="228660"/>
          </a:xfrm>
        </p:spPr>
        <p:txBody>
          <a:bodyPr/>
          <a:lstStyle/>
          <a:p>
            <a:pPr>
              <a:defRPr/>
            </a:pPr>
            <a:r>
              <a:rPr lang="es-ES"/>
              <a:t>Ing. Claudia Valdiviezo Corte</a:t>
            </a:r>
          </a:p>
        </p:txBody>
      </p:sp>
    </p:spTree>
    <p:extLst>
      <p:ext uri="{BB962C8B-B14F-4D97-AF65-F5344CB8AC3E}">
        <p14:creationId xmlns:p14="http://schemas.microsoft.com/office/powerpoint/2010/main" val="33511441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C9134821-5D8B-4373-BA74-CFE9AB35A55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45" name="Picture 44">
            <a:extLst>
              <a:ext uri="{FF2B5EF4-FFF2-40B4-BE49-F238E27FC236}">
                <a16:creationId xmlns:a16="http://schemas.microsoft.com/office/drawing/2014/main" id="{5965195F-79F5-4911-907D-13CB3F5343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47" name="Oval 46">
            <a:extLst>
              <a:ext uri="{FF2B5EF4-FFF2-40B4-BE49-F238E27FC236}">
                <a16:creationId xmlns:a16="http://schemas.microsoft.com/office/drawing/2014/main" id="{8A610DC7-FE1B-47B9-8452-CFC389786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pic>
        <p:nvPicPr>
          <p:cNvPr id="49" name="Picture 48">
            <a:extLst>
              <a:ext uri="{FF2B5EF4-FFF2-40B4-BE49-F238E27FC236}">
                <a16:creationId xmlns:a16="http://schemas.microsoft.com/office/drawing/2014/main" id="{2742ADC1-2286-40B7-A3C6-D6C3362FA04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51" name="Picture 50">
            <a:extLst>
              <a:ext uri="{FF2B5EF4-FFF2-40B4-BE49-F238E27FC236}">
                <a16:creationId xmlns:a16="http://schemas.microsoft.com/office/drawing/2014/main" id="{C878FBDC-78F2-4D49-8DB3-1A48CA9F7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53" name="Rectangle 52">
            <a:extLst>
              <a:ext uri="{FF2B5EF4-FFF2-40B4-BE49-F238E27FC236}">
                <a16:creationId xmlns:a16="http://schemas.microsoft.com/office/drawing/2014/main" id="{DC9A0934-0C2C-4565-9290-A345B19BD9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2" name="Título 1">
            <a:extLst>
              <a:ext uri="{FF2B5EF4-FFF2-40B4-BE49-F238E27FC236}">
                <a16:creationId xmlns:a16="http://schemas.microsoft.com/office/drawing/2014/main" id="{2D4822C2-6A3A-4028-BC28-E9B560460EBD}"/>
              </a:ext>
            </a:extLst>
          </p:cNvPr>
          <p:cNvSpPr>
            <a:spLocks noGrp="1"/>
          </p:cNvSpPr>
          <p:nvPr>
            <p:ph type="title"/>
          </p:nvPr>
        </p:nvSpPr>
        <p:spPr>
          <a:xfrm>
            <a:off x="8191925" y="1325880"/>
            <a:ext cx="3352375" cy="3066507"/>
          </a:xfrm>
        </p:spPr>
        <p:txBody>
          <a:bodyPr vert="horz" lIns="91440" tIns="45720" rIns="91440" bIns="45720" rtlCol="0" anchor="b">
            <a:normAutofit/>
          </a:bodyPr>
          <a:lstStyle/>
          <a:p>
            <a:r>
              <a:rPr lang="en-US" sz="4200" dirty="0"/>
              <a:t>Sistema de libre mercado</a:t>
            </a:r>
          </a:p>
        </p:txBody>
      </p:sp>
      <p:sp>
        <p:nvSpPr>
          <p:cNvPr id="55" name="Rectangle 54">
            <a:extLst>
              <a:ext uri="{FF2B5EF4-FFF2-40B4-BE49-F238E27FC236}">
                <a16:creationId xmlns:a16="http://schemas.microsoft.com/office/drawing/2014/main" id="{87BE56A7-2B14-4ABE-8DF3-40C07E64B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5712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36">
            <a:extLst>
              <a:ext uri="{FF2B5EF4-FFF2-40B4-BE49-F238E27FC236}">
                <a16:creationId xmlns:a16="http://schemas.microsoft.com/office/drawing/2014/main" id="{140D5101-D8FB-4102-A338-49651E971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8" name="Marcador de pie de página 1">
            <a:extLst>
              <a:ext uri="{FF2B5EF4-FFF2-40B4-BE49-F238E27FC236}">
                <a16:creationId xmlns:a16="http://schemas.microsoft.com/office/drawing/2014/main" id="{47B5041D-0457-49EE-84A8-1784A644B64C}"/>
              </a:ext>
            </a:extLst>
          </p:cNvPr>
          <p:cNvSpPr>
            <a:spLocks noGrp="1"/>
          </p:cNvSpPr>
          <p:nvPr>
            <p:ph type="ftr" sz="quarter" idx="11"/>
          </p:nvPr>
        </p:nvSpPr>
        <p:spPr>
          <a:xfrm>
            <a:off x="636915" y="6355080"/>
            <a:ext cx="3859795" cy="304801"/>
          </a:xfrm>
        </p:spPr>
        <p:txBody>
          <a:bodyPr vert="horz" lIns="91440" tIns="45720" rIns="91440" bIns="45720" rtlCol="0" anchor="b">
            <a:normAutofit/>
          </a:bodyPr>
          <a:lstStyle/>
          <a:p>
            <a:pPr defTabSz="914400">
              <a:spcAft>
                <a:spcPts val="600"/>
              </a:spcAft>
              <a:defRPr/>
            </a:pPr>
            <a:r>
              <a:rPr lang="en-US" b="0" i="0" kern="1200">
                <a:solidFill>
                  <a:schemeClr val="accent1"/>
                </a:solidFill>
                <a:latin typeface="+mn-lt"/>
                <a:ea typeface="+mn-ea"/>
                <a:cs typeface="+mn-cs"/>
              </a:rPr>
              <a:t>Ing. Claudia Valdiviezo Corte</a:t>
            </a:r>
          </a:p>
        </p:txBody>
      </p:sp>
      <p:sp>
        <p:nvSpPr>
          <p:cNvPr id="59" name="Freeform 5">
            <a:extLst>
              <a:ext uri="{FF2B5EF4-FFF2-40B4-BE49-F238E27FC236}">
                <a16:creationId xmlns:a16="http://schemas.microsoft.com/office/drawing/2014/main" id="{73E26159-C029-4449-8912-A9B418CC32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708596"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s-AR"/>
          </a:p>
        </p:txBody>
      </p:sp>
      <p:pic>
        <p:nvPicPr>
          <p:cNvPr id="4" name="Imagen 3" descr="Diagrama&#10;&#10;Descripción generada automáticamente">
            <a:extLst>
              <a:ext uri="{FF2B5EF4-FFF2-40B4-BE49-F238E27FC236}">
                <a16:creationId xmlns:a16="http://schemas.microsoft.com/office/drawing/2014/main" id="{8B452D8C-BD86-4324-A042-3E1DB1A21796}"/>
              </a:ext>
            </a:extLst>
          </p:cNvPr>
          <p:cNvPicPr>
            <a:picLocks noChangeAspect="1"/>
          </p:cNvPicPr>
          <p:nvPr/>
        </p:nvPicPr>
        <p:blipFill>
          <a:blip r:embed="rId7"/>
          <a:stretch>
            <a:fillRect/>
          </a:stretch>
        </p:blipFill>
        <p:spPr>
          <a:xfrm>
            <a:off x="86557" y="2202332"/>
            <a:ext cx="7075479" cy="2971700"/>
          </a:xfrm>
          <a:prstGeom prst="rect">
            <a:avLst/>
          </a:prstGeom>
          <a:effectLst/>
        </p:spPr>
      </p:pic>
    </p:spTree>
    <p:extLst>
      <p:ext uri="{BB962C8B-B14F-4D97-AF65-F5344CB8AC3E}">
        <p14:creationId xmlns:p14="http://schemas.microsoft.com/office/powerpoint/2010/main" val="9570863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pic>
        <p:nvPicPr>
          <p:cNvPr id="64" name="Picture 63">
            <a:extLst>
              <a:ext uri="{FF2B5EF4-FFF2-40B4-BE49-F238E27FC236}">
                <a16:creationId xmlns:a16="http://schemas.microsoft.com/office/drawing/2014/main" id="{C9134821-5D8B-4373-BA74-CFE9AB35A55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66" name="Picture 65">
            <a:extLst>
              <a:ext uri="{FF2B5EF4-FFF2-40B4-BE49-F238E27FC236}">
                <a16:creationId xmlns:a16="http://schemas.microsoft.com/office/drawing/2014/main" id="{5965195F-79F5-4911-907D-13CB3F5343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68" name="Oval 67">
            <a:extLst>
              <a:ext uri="{FF2B5EF4-FFF2-40B4-BE49-F238E27FC236}">
                <a16:creationId xmlns:a16="http://schemas.microsoft.com/office/drawing/2014/main" id="{8A610DC7-FE1B-47B9-8452-CFC389786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pic>
        <p:nvPicPr>
          <p:cNvPr id="70" name="Picture 69">
            <a:extLst>
              <a:ext uri="{FF2B5EF4-FFF2-40B4-BE49-F238E27FC236}">
                <a16:creationId xmlns:a16="http://schemas.microsoft.com/office/drawing/2014/main" id="{2742ADC1-2286-40B7-A3C6-D6C3362FA04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2" name="Picture 71">
            <a:extLst>
              <a:ext uri="{FF2B5EF4-FFF2-40B4-BE49-F238E27FC236}">
                <a16:creationId xmlns:a16="http://schemas.microsoft.com/office/drawing/2014/main" id="{C878FBDC-78F2-4D49-8DB3-1A48CA9F7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74" name="Rectangle 73">
            <a:extLst>
              <a:ext uri="{FF2B5EF4-FFF2-40B4-BE49-F238E27FC236}">
                <a16:creationId xmlns:a16="http://schemas.microsoft.com/office/drawing/2014/main" id="{DC9A0934-0C2C-4565-9290-A345B19BD9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2" name="Título 1">
            <a:extLst>
              <a:ext uri="{FF2B5EF4-FFF2-40B4-BE49-F238E27FC236}">
                <a16:creationId xmlns:a16="http://schemas.microsoft.com/office/drawing/2014/main" id="{2D4822C2-6A3A-4028-BC28-E9B560460EBD}"/>
              </a:ext>
            </a:extLst>
          </p:cNvPr>
          <p:cNvSpPr>
            <a:spLocks noGrp="1"/>
          </p:cNvSpPr>
          <p:nvPr>
            <p:ph type="title"/>
          </p:nvPr>
        </p:nvSpPr>
        <p:spPr>
          <a:xfrm>
            <a:off x="8155567" y="1902096"/>
            <a:ext cx="3483961" cy="3066507"/>
          </a:xfrm>
        </p:spPr>
        <p:txBody>
          <a:bodyPr vert="horz" lIns="91440" tIns="45720" rIns="91440" bIns="45720" rtlCol="0" anchor="b">
            <a:noAutofit/>
          </a:bodyPr>
          <a:lstStyle/>
          <a:p>
            <a:r>
              <a:rPr lang="en-US" sz="4100" dirty="0" err="1"/>
              <a:t>Economía</a:t>
            </a:r>
            <a:r>
              <a:rPr lang="en-US" sz="4100" dirty="0"/>
              <a:t> </a:t>
            </a:r>
            <a:r>
              <a:rPr lang="en-US" sz="4100" dirty="0" err="1"/>
              <a:t>dirigida</a:t>
            </a:r>
            <a:r>
              <a:rPr lang="en-US" sz="4100" dirty="0"/>
              <a:t> o de </a:t>
            </a:r>
            <a:r>
              <a:rPr lang="en-US" sz="4100" dirty="0" err="1"/>
              <a:t>planificación</a:t>
            </a:r>
            <a:r>
              <a:rPr lang="en-US" sz="4100" dirty="0"/>
              <a:t> </a:t>
            </a:r>
            <a:r>
              <a:rPr lang="en-US" sz="4100" dirty="0" err="1"/>
              <a:t>centralizada</a:t>
            </a:r>
            <a:endParaRPr lang="en-US" sz="4100" dirty="0"/>
          </a:p>
        </p:txBody>
      </p:sp>
      <p:sp>
        <p:nvSpPr>
          <p:cNvPr id="76" name="Rectangle 75">
            <a:extLst>
              <a:ext uri="{FF2B5EF4-FFF2-40B4-BE49-F238E27FC236}">
                <a16:creationId xmlns:a16="http://schemas.microsoft.com/office/drawing/2014/main" id="{87BE56A7-2B14-4ABE-8DF3-40C07E64B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5712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6">
            <a:extLst>
              <a:ext uri="{FF2B5EF4-FFF2-40B4-BE49-F238E27FC236}">
                <a16:creationId xmlns:a16="http://schemas.microsoft.com/office/drawing/2014/main" id="{140D5101-D8FB-4102-A338-49651E971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8" name="Marcador de pie de página 1">
            <a:extLst>
              <a:ext uri="{FF2B5EF4-FFF2-40B4-BE49-F238E27FC236}">
                <a16:creationId xmlns:a16="http://schemas.microsoft.com/office/drawing/2014/main" id="{47B5041D-0457-49EE-84A8-1784A644B64C}"/>
              </a:ext>
            </a:extLst>
          </p:cNvPr>
          <p:cNvSpPr>
            <a:spLocks noGrp="1"/>
          </p:cNvSpPr>
          <p:nvPr>
            <p:ph type="ftr" sz="quarter" idx="11"/>
          </p:nvPr>
        </p:nvSpPr>
        <p:spPr>
          <a:xfrm>
            <a:off x="636915" y="6355080"/>
            <a:ext cx="3859795" cy="304801"/>
          </a:xfrm>
        </p:spPr>
        <p:txBody>
          <a:bodyPr vert="horz" lIns="91440" tIns="45720" rIns="91440" bIns="45720" rtlCol="0" anchor="b">
            <a:normAutofit/>
          </a:bodyPr>
          <a:lstStyle/>
          <a:p>
            <a:pPr defTabSz="914400">
              <a:spcAft>
                <a:spcPts val="600"/>
              </a:spcAft>
              <a:defRPr/>
            </a:pPr>
            <a:r>
              <a:rPr lang="en-US" b="0" i="0" kern="1200">
                <a:solidFill>
                  <a:schemeClr val="accent1"/>
                </a:solidFill>
                <a:latin typeface="+mn-lt"/>
                <a:ea typeface="+mn-ea"/>
                <a:cs typeface="+mn-cs"/>
              </a:rPr>
              <a:t>Ing. Claudia Valdiviezo Corte</a:t>
            </a:r>
          </a:p>
        </p:txBody>
      </p:sp>
      <p:sp>
        <p:nvSpPr>
          <p:cNvPr id="80" name="Freeform 5">
            <a:extLst>
              <a:ext uri="{FF2B5EF4-FFF2-40B4-BE49-F238E27FC236}">
                <a16:creationId xmlns:a16="http://schemas.microsoft.com/office/drawing/2014/main" id="{73E26159-C029-4449-8912-A9B418CC32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708596"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s-AR"/>
          </a:p>
        </p:txBody>
      </p:sp>
      <p:pic>
        <p:nvPicPr>
          <p:cNvPr id="5" name="Imagen 4" descr="Diagrama&#10;&#10;Descripción generada automáticamente">
            <a:extLst>
              <a:ext uri="{FF2B5EF4-FFF2-40B4-BE49-F238E27FC236}">
                <a16:creationId xmlns:a16="http://schemas.microsoft.com/office/drawing/2014/main" id="{3A73AAE6-3BD2-4B15-98B0-65567D2281C0}"/>
              </a:ext>
            </a:extLst>
          </p:cNvPr>
          <p:cNvPicPr>
            <a:picLocks noChangeAspect="1"/>
          </p:cNvPicPr>
          <p:nvPr/>
        </p:nvPicPr>
        <p:blipFill>
          <a:blip r:embed="rId7"/>
          <a:stretch>
            <a:fillRect/>
          </a:stretch>
        </p:blipFill>
        <p:spPr>
          <a:xfrm>
            <a:off x="76678" y="2083889"/>
            <a:ext cx="7164832" cy="3116701"/>
          </a:xfrm>
          <a:prstGeom prst="rect">
            <a:avLst/>
          </a:prstGeom>
          <a:effectLst/>
        </p:spPr>
      </p:pic>
    </p:spTree>
    <p:extLst>
      <p:ext uri="{BB962C8B-B14F-4D97-AF65-F5344CB8AC3E}">
        <p14:creationId xmlns:p14="http://schemas.microsoft.com/office/powerpoint/2010/main" val="37851036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pic>
        <p:nvPicPr>
          <p:cNvPr id="64" name="Picture 63">
            <a:extLst>
              <a:ext uri="{FF2B5EF4-FFF2-40B4-BE49-F238E27FC236}">
                <a16:creationId xmlns:a16="http://schemas.microsoft.com/office/drawing/2014/main" id="{C9134821-5D8B-4373-BA74-CFE9AB35A55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66" name="Picture 65">
            <a:extLst>
              <a:ext uri="{FF2B5EF4-FFF2-40B4-BE49-F238E27FC236}">
                <a16:creationId xmlns:a16="http://schemas.microsoft.com/office/drawing/2014/main" id="{5965195F-79F5-4911-907D-13CB3F5343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68" name="Oval 67">
            <a:extLst>
              <a:ext uri="{FF2B5EF4-FFF2-40B4-BE49-F238E27FC236}">
                <a16:creationId xmlns:a16="http://schemas.microsoft.com/office/drawing/2014/main" id="{8A610DC7-FE1B-47B9-8452-CFC389786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pic>
        <p:nvPicPr>
          <p:cNvPr id="70" name="Picture 69">
            <a:extLst>
              <a:ext uri="{FF2B5EF4-FFF2-40B4-BE49-F238E27FC236}">
                <a16:creationId xmlns:a16="http://schemas.microsoft.com/office/drawing/2014/main" id="{2742ADC1-2286-40B7-A3C6-D6C3362FA04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2" name="Picture 71">
            <a:extLst>
              <a:ext uri="{FF2B5EF4-FFF2-40B4-BE49-F238E27FC236}">
                <a16:creationId xmlns:a16="http://schemas.microsoft.com/office/drawing/2014/main" id="{C878FBDC-78F2-4D49-8DB3-1A48CA9F7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74" name="Rectangle 73">
            <a:extLst>
              <a:ext uri="{FF2B5EF4-FFF2-40B4-BE49-F238E27FC236}">
                <a16:creationId xmlns:a16="http://schemas.microsoft.com/office/drawing/2014/main" id="{DC9A0934-0C2C-4565-9290-A345B19BD9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2" name="Título 1">
            <a:extLst>
              <a:ext uri="{FF2B5EF4-FFF2-40B4-BE49-F238E27FC236}">
                <a16:creationId xmlns:a16="http://schemas.microsoft.com/office/drawing/2014/main" id="{2D4822C2-6A3A-4028-BC28-E9B560460EBD}"/>
              </a:ext>
            </a:extLst>
          </p:cNvPr>
          <p:cNvSpPr>
            <a:spLocks noGrp="1"/>
          </p:cNvSpPr>
          <p:nvPr>
            <p:ph type="title"/>
          </p:nvPr>
        </p:nvSpPr>
        <p:spPr>
          <a:xfrm>
            <a:off x="8232447" y="908131"/>
            <a:ext cx="3483961" cy="3066507"/>
          </a:xfrm>
        </p:spPr>
        <p:txBody>
          <a:bodyPr vert="horz" lIns="91440" tIns="45720" rIns="91440" bIns="45720" rtlCol="0" anchor="b">
            <a:noAutofit/>
          </a:bodyPr>
          <a:lstStyle/>
          <a:p>
            <a:r>
              <a:rPr lang="en-US" sz="4100" dirty="0"/>
              <a:t>Sistema </a:t>
            </a:r>
            <a:r>
              <a:rPr lang="en-US" sz="4100" dirty="0" err="1"/>
              <a:t>mixto</a:t>
            </a:r>
            <a:endParaRPr lang="en-US" sz="4100" dirty="0"/>
          </a:p>
        </p:txBody>
      </p:sp>
      <p:sp>
        <p:nvSpPr>
          <p:cNvPr id="76" name="Rectangle 75">
            <a:extLst>
              <a:ext uri="{FF2B5EF4-FFF2-40B4-BE49-F238E27FC236}">
                <a16:creationId xmlns:a16="http://schemas.microsoft.com/office/drawing/2014/main" id="{87BE56A7-2B14-4ABE-8DF3-40C07E64B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5712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6">
            <a:extLst>
              <a:ext uri="{FF2B5EF4-FFF2-40B4-BE49-F238E27FC236}">
                <a16:creationId xmlns:a16="http://schemas.microsoft.com/office/drawing/2014/main" id="{140D5101-D8FB-4102-A338-49651E971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8" name="Marcador de pie de página 1">
            <a:extLst>
              <a:ext uri="{FF2B5EF4-FFF2-40B4-BE49-F238E27FC236}">
                <a16:creationId xmlns:a16="http://schemas.microsoft.com/office/drawing/2014/main" id="{47B5041D-0457-49EE-84A8-1784A644B64C}"/>
              </a:ext>
            </a:extLst>
          </p:cNvPr>
          <p:cNvSpPr>
            <a:spLocks noGrp="1"/>
          </p:cNvSpPr>
          <p:nvPr>
            <p:ph type="ftr" sz="quarter" idx="11"/>
          </p:nvPr>
        </p:nvSpPr>
        <p:spPr>
          <a:xfrm>
            <a:off x="636915" y="6355080"/>
            <a:ext cx="3859795" cy="304801"/>
          </a:xfrm>
        </p:spPr>
        <p:txBody>
          <a:bodyPr vert="horz" lIns="91440" tIns="45720" rIns="91440" bIns="45720" rtlCol="0" anchor="b">
            <a:normAutofit/>
          </a:bodyPr>
          <a:lstStyle/>
          <a:p>
            <a:pPr defTabSz="914400">
              <a:spcAft>
                <a:spcPts val="600"/>
              </a:spcAft>
              <a:defRPr/>
            </a:pPr>
            <a:r>
              <a:rPr lang="en-US" b="0" i="0" kern="1200">
                <a:solidFill>
                  <a:schemeClr val="accent1"/>
                </a:solidFill>
                <a:latin typeface="+mn-lt"/>
                <a:ea typeface="+mn-ea"/>
                <a:cs typeface="+mn-cs"/>
              </a:rPr>
              <a:t>Ing. Claudia Valdiviezo Corte</a:t>
            </a:r>
          </a:p>
        </p:txBody>
      </p:sp>
      <p:sp>
        <p:nvSpPr>
          <p:cNvPr id="80" name="Freeform 5">
            <a:extLst>
              <a:ext uri="{FF2B5EF4-FFF2-40B4-BE49-F238E27FC236}">
                <a16:creationId xmlns:a16="http://schemas.microsoft.com/office/drawing/2014/main" id="{73E26159-C029-4449-8912-A9B418CC32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708596"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s-AR"/>
          </a:p>
        </p:txBody>
      </p:sp>
      <p:sp>
        <p:nvSpPr>
          <p:cNvPr id="3" name="Diagrama de flujo: proceso alternativo 2">
            <a:extLst>
              <a:ext uri="{FF2B5EF4-FFF2-40B4-BE49-F238E27FC236}">
                <a16:creationId xmlns:a16="http://schemas.microsoft.com/office/drawing/2014/main" id="{1C9FE8E6-93DA-479F-B38D-D8D93C879E33}"/>
              </a:ext>
            </a:extLst>
          </p:cNvPr>
          <p:cNvSpPr/>
          <p:nvPr/>
        </p:nvSpPr>
        <p:spPr>
          <a:xfrm>
            <a:off x="2321470" y="538480"/>
            <a:ext cx="4507282" cy="555752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t>Decisiones basadas en el mercado. Al igual que en el sistema de economía de mercado, las empresas producen aquellos bienes que demandan las familias ya que son los que generan beneficios. El Estado tiene un papel importante en la producción de bienes. Por un lado, produce bienes no rentables para las empresas (carreteras, puentes etc.) Por otro lado, produce bienes de interés social y general, como educación y sanidad. Si estos bienes fueran solo producidos por las empresas, muchos ciudadanos no podrían pagarlos</a:t>
            </a:r>
          </a:p>
        </p:txBody>
      </p:sp>
      <p:sp>
        <p:nvSpPr>
          <p:cNvPr id="4" name="Elipse 3">
            <a:extLst>
              <a:ext uri="{FF2B5EF4-FFF2-40B4-BE49-F238E27FC236}">
                <a16:creationId xmlns:a16="http://schemas.microsoft.com/office/drawing/2014/main" id="{2EECBF70-482A-4D38-9BBC-718D63217319}"/>
              </a:ext>
            </a:extLst>
          </p:cNvPr>
          <p:cNvSpPr/>
          <p:nvPr/>
        </p:nvSpPr>
        <p:spPr>
          <a:xfrm>
            <a:off x="294640" y="1854820"/>
            <a:ext cx="1813631" cy="1447180"/>
          </a:xfrm>
          <a:prstGeom prst="ellips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t>Qué producir?</a:t>
            </a:r>
          </a:p>
        </p:txBody>
      </p:sp>
    </p:spTree>
    <p:extLst>
      <p:ext uri="{BB962C8B-B14F-4D97-AF65-F5344CB8AC3E}">
        <p14:creationId xmlns:p14="http://schemas.microsoft.com/office/powerpoint/2010/main" val="20292799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pic>
        <p:nvPicPr>
          <p:cNvPr id="64" name="Picture 63">
            <a:extLst>
              <a:ext uri="{FF2B5EF4-FFF2-40B4-BE49-F238E27FC236}">
                <a16:creationId xmlns:a16="http://schemas.microsoft.com/office/drawing/2014/main" id="{C9134821-5D8B-4373-BA74-CFE9AB35A55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66" name="Picture 65">
            <a:extLst>
              <a:ext uri="{FF2B5EF4-FFF2-40B4-BE49-F238E27FC236}">
                <a16:creationId xmlns:a16="http://schemas.microsoft.com/office/drawing/2014/main" id="{5965195F-79F5-4911-907D-13CB3F5343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68" name="Oval 67">
            <a:extLst>
              <a:ext uri="{FF2B5EF4-FFF2-40B4-BE49-F238E27FC236}">
                <a16:creationId xmlns:a16="http://schemas.microsoft.com/office/drawing/2014/main" id="{8A610DC7-FE1B-47B9-8452-CFC389786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pic>
        <p:nvPicPr>
          <p:cNvPr id="70" name="Picture 69">
            <a:extLst>
              <a:ext uri="{FF2B5EF4-FFF2-40B4-BE49-F238E27FC236}">
                <a16:creationId xmlns:a16="http://schemas.microsoft.com/office/drawing/2014/main" id="{2742ADC1-2286-40B7-A3C6-D6C3362FA04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2" name="Picture 71">
            <a:extLst>
              <a:ext uri="{FF2B5EF4-FFF2-40B4-BE49-F238E27FC236}">
                <a16:creationId xmlns:a16="http://schemas.microsoft.com/office/drawing/2014/main" id="{C878FBDC-78F2-4D49-8DB3-1A48CA9F7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74" name="Rectangle 73">
            <a:extLst>
              <a:ext uri="{FF2B5EF4-FFF2-40B4-BE49-F238E27FC236}">
                <a16:creationId xmlns:a16="http://schemas.microsoft.com/office/drawing/2014/main" id="{DC9A0934-0C2C-4565-9290-A345B19BD9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2" name="Título 1">
            <a:extLst>
              <a:ext uri="{FF2B5EF4-FFF2-40B4-BE49-F238E27FC236}">
                <a16:creationId xmlns:a16="http://schemas.microsoft.com/office/drawing/2014/main" id="{2D4822C2-6A3A-4028-BC28-E9B560460EBD}"/>
              </a:ext>
            </a:extLst>
          </p:cNvPr>
          <p:cNvSpPr>
            <a:spLocks noGrp="1"/>
          </p:cNvSpPr>
          <p:nvPr>
            <p:ph type="title"/>
          </p:nvPr>
        </p:nvSpPr>
        <p:spPr>
          <a:xfrm>
            <a:off x="8232447" y="908131"/>
            <a:ext cx="3483961" cy="3066507"/>
          </a:xfrm>
        </p:spPr>
        <p:txBody>
          <a:bodyPr vert="horz" lIns="91440" tIns="45720" rIns="91440" bIns="45720" rtlCol="0" anchor="b">
            <a:noAutofit/>
          </a:bodyPr>
          <a:lstStyle/>
          <a:p>
            <a:r>
              <a:rPr lang="en-US" sz="4100" dirty="0"/>
              <a:t>Sistema </a:t>
            </a:r>
            <a:r>
              <a:rPr lang="en-US" sz="4100" dirty="0" err="1"/>
              <a:t>mixto</a:t>
            </a:r>
            <a:endParaRPr lang="en-US" sz="4100" dirty="0"/>
          </a:p>
        </p:txBody>
      </p:sp>
      <p:sp>
        <p:nvSpPr>
          <p:cNvPr id="76" name="Rectangle 75">
            <a:extLst>
              <a:ext uri="{FF2B5EF4-FFF2-40B4-BE49-F238E27FC236}">
                <a16:creationId xmlns:a16="http://schemas.microsoft.com/office/drawing/2014/main" id="{87BE56A7-2B14-4ABE-8DF3-40C07E64B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5712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6">
            <a:extLst>
              <a:ext uri="{FF2B5EF4-FFF2-40B4-BE49-F238E27FC236}">
                <a16:creationId xmlns:a16="http://schemas.microsoft.com/office/drawing/2014/main" id="{140D5101-D8FB-4102-A338-49651E971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8" name="Marcador de pie de página 1">
            <a:extLst>
              <a:ext uri="{FF2B5EF4-FFF2-40B4-BE49-F238E27FC236}">
                <a16:creationId xmlns:a16="http://schemas.microsoft.com/office/drawing/2014/main" id="{47B5041D-0457-49EE-84A8-1784A644B64C}"/>
              </a:ext>
            </a:extLst>
          </p:cNvPr>
          <p:cNvSpPr>
            <a:spLocks noGrp="1"/>
          </p:cNvSpPr>
          <p:nvPr>
            <p:ph type="ftr" sz="quarter" idx="11"/>
          </p:nvPr>
        </p:nvSpPr>
        <p:spPr>
          <a:xfrm>
            <a:off x="636915" y="6355080"/>
            <a:ext cx="3859795" cy="304801"/>
          </a:xfrm>
        </p:spPr>
        <p:txBody>
          <a:bodyPr vert="horz" lIns="91440" tIns="45720" rIns="91440" bIns="45720" rtlCol="0" anchor="b">
            <a:normAutofit/>
          </a:bodyPr>
          <a:lstStyle/>
          <a:p>
            <a:pPr defTabSz="914400">
              <a:spcAft>
                <a:spcPts val="600"/>
              </a:spcAft>
              <a:defRPr/>
            </a:pPr>
            <a:r>
              <a:rPr lang="en-US" b="0" i="0" kern="1200">
                <a:solidFill>
                  <a:schemeClr val="accent1"/>
                </a:solidFill>
                <a:latin typeface="+mn-lt"/>
                <a:ea typeface="+mn-ea"/>
                <a:cs typeface="+mn-cs"/>
              </a:rPr>
              <a:t>Ing. Claudia Valdiviezo Corte</a:t>
            </a:r>
          </a:p>
        </p:txBody>
      </p:sp>
      <p:sp>
        <p:nvSpPr>
          <p:cNvPr id="80" name="Freeform 5">
            <a:extLst>
              <a:ext uri="{FF2B5EF4-FFF2-40B4-BE49-F238E27FC236}">
                <a16:creationId xmlns:a16="http://schemas.microsoft.com/office/drawing/2014/main" id="{73E26159-C029-4449-8912-A9B418CC32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708596"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s-AR"/>
          </a:p>
        </p:txBody>
      </p:sp>
      <p:sp>
        <p:nvSpPr>
          <p:cNvPr id="3" name="Diagrama de flujo: proceso alternativo 2">
            <a:extLst>
              <a:ext uri="{FF2B5EF4-FFF2-40B4-BE49-F238E27FC236}">
                <a16:creationId xmlns:a16="http://schemas.microsoft.com/office/drawing/2014/main" id="{1C9FE8E6-93DA-479F-B38D-D8D93C879E33}"/>
              </a:ext>
            </a:extLst>
          </p:cNvPr>
          <p:cNvSpPr/>
          <p:nvPr/>
        </p:nvSpPr>
        <p:spPr>
          <a:xfrm>
            <a:off x="2710313" y="851847"/>
            <a:ext cx="3954310" cy="495459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t>Decisiones basadas en el mercado. Las empresas producen siguiendo el principio del beneficio. Elegirán aquella manera con la que puedan vender más y/o producir más barato para ganar el máximo beneficio El Estado. Interviene con empresas públicas, no para conseguir beneficios, sino para satisfacer necesidades de los ciudadanos. </a:t>
            </a:r>
          </a:p>
        </p:txBody>
      </p:sp>
      <p:sp>
        <p:nvSpPr>
          <p:cNvPr id="4" name="Elipse 3">
            <a:extLst>
              <a:ext uri="{FF2B5EF4-FFF2-40B4-BE49-F238E27FC236}">
                <a16:creationId xmlns:a16="http://schemas.microsoft.com/office/drawing/2014/main" id="{2EECBF70-482A-4D38-9BBC-718D63217319}"/>
              </a:ext>
            </a:extLst>
          </p:cNvPr>
          <p:cNvSpPr/>
          <p:nvPr/>
        </p:nvSpPr>
        <p:spPr>
          <a:xfrm>
            <a:off x="294640" y="1854820"/>
            <a:ext cx="1813631" cy="1447180"/>
          </a:xfrm>
          <a:prstGeom prst="ellips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t>Cómo producir?</a:t>
            </a:r>
          </a:p>
        </p:txBody>
      </p:sp>
    </p:spTree>
    <p:extLst>
      <p:ext uri="{BB962C8B-B14F-4D97-AF65-F5344CB8AC3E}">
        <p14:creationId xmlns:p14="http://schemas.microsoft.com/office/powerpoint/2010/main" val="16193034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pic>
        <p:nvPicPr>
          <p:cNvPr id="64" name="Picture 63">
            <a:extLst>
              <a:ext uri="{FF2B5EF4-FFF2-40B4-BE49-F238E27FC236}">
                <a16:creationId xmlns:a16="http://schemas.microsoft.com/office/drawing/2014/main" id="{C9134821-5D8B-4373-BA74-CFE9AB35A55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66" name="Picture 65">
            <a:extLst>
              <a:ext uri="{FF2B5EF4-FFF2-40B4-BE49-F238E27FC236}">
                <a16:creationId xmlns:a16="http://schemas.microsoft.com/office/drawing/2014/main" id="{5965195F-79F5-4911-907D-13CB3F5343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68" name="Oval 67">
            <a:extLst>
              <a:ext uri="{FF2B5EF4-FFF2-40B4-BE49-F238E27FC236}">
                <a16:creationId xmlns:a16="http://schemas.microsoft.com/office/drawing/2014/main" id="{8A610DC7-FE1B-47B9-8452-CFC389786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pic>
        <p:nvPicPr>
          <p:cNvPr id="70" name="Picture 69">
            <a:extLst>
              <a:ext uri="{FF2B5EF4-FFF2-40B4-BE49-F238E27FC236}">
                <a16:creationId xmlns:a16="http://schemas.microsoft.com/office/drawing/2014/main" id="{2742ADC1-2286-40B7-A3C6-D6C3362FA04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2" name="Picture 71">
            <a:extLst>
              <a:ext uri="{FF2B5EF4-FFF2-40B4-BE49-F238E27FC236}">
                <a16:creationId xmlns:a16="http://schemas.microsoft.com/office/drawing/2014/main" id="{C878FBDC-78F2-4D49-8DB3-1A48CA9F7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74" name="Rectangle 73">
            <a:extLst>
              <a:ext uri="{FF2B5EF4-FFF2-40B4-BE49-F238E27FC236}">
                <a16:creationId xmlns:a16="http://schemas.microsoft.com/office/drawing/2014/main" id="{DC9A0934-0C2C-4565-9290-A345B19BD9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2" name="Título 1">
            <a:extLst>
              <a:ext uri="{FF2B5EF4-FFF2-40B4-BE49-F238E27FC236}">
                <a16:creationId xmlns:a16="http://schemas.microsoft.com/office/drawing/2014/main" id="{2D4822C2-6A3A-4028-BC28-E9B560460EBD}"/>
              </a:ext>
            </a:extLst>
          </p:cNvPr>
          <p:cNvSpPr>
            <a:spLocks noGrp="1"/>
          </p:cNvSpPr>
          <p:nvPr>
            <p:ph type="title"/>
          </p:nvPr>
        </p:nvSpPr>
        <p:spPr>
          <a:xfrm>
            <a:off x="8232447" y="908131"/>
            <a:ext cx="3483961" cy="3066507"/>
          </a:xfrm>
        </p:spPr>
        <p:txBody>
          <a:bodyPr vert="horz" lIns="91440" tIns="45720" rIns="91440" bIns="45720" rtlCol="0" anchor="b">
            <a:noAutofit/>
          </a:bodyPr>
          <a:lstStyle/>
          <a:p>
            <a:r>
              <a:rPr lang="en-US" sz="4100" dirty="0"/>
              <a:t>Sistema </a:t>
            </a:r>
            <a:r>
              <a:rPr lang="en-US" sz="4100" dirty="0" err="1"/>
              <a:t>mixto</a:t>
            </a:r>
            <a:endParaRPr lang="en-US" sz="4100" dirty="0"/>
          </a:p>
        </p:txBody>
      </p:sp>
      <p:sp>
        <p:nvSpPr>
          <p:cNvPr id="76" name="Rectangle 75">
            <a:extLst>
              <a:ext uri="{FF2B5EF4-FFF2-40B4-BE49-F238E27FC236}">
                <a16:creationId xmlns:a16="http://schemas.microsoft.com/office/drawing/2014/main" id="{87BE56A7-2B14-4ABE-8DF3-40C07E64B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5712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6">
            <a:extLst>
              <a:ext uri="{FF2B5EF4-FFF2-40B4-BE49-F238E27FC236}">
                <a16:creationId xmlns:a16="http://schemas.microsoft.com/office/drawing/2014/main" id="{140D5101-D8FB-4102-A338-49651E971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8" name="Marcador de pie de página 1">
            <a:extLst>
              <a:ext uri="{FF2B5EF4-FFF2-40B4-BE49-F238E27FC236}">
                <a16:creationId xmlns:a16="http://schemas.microsoft.com/office/drawing/2014/main" id="{47B5041D-0457-49EE-84A8-1784A644B64C}"/>
              </a:ext>
            </a:extLst>
          </p:cNvPr>
          <p:cNvSpPr>
            <a:spLocks noGrp="1"/>
          </p:cNvSpPr>
          <p:nvPr>
            <p:ph type="ftr" sz="quarter" idx="11"/>
          </p:nvPr>
        </p:nvSpPr>
        <p:spPr>
          <a:xfrm>
            <a:off x="636915" y="6355080"/>
            <a:ext cx="3859795" cy="304801"/>
          </a:xfrm>
        </p:spPr>
        <p:txBody>
          <a:bodyPr vert="horz" lIns="91440" tIns="45720" rIns="91440" bIns="45720" rtlCol="0" anchor="b">
            <a:normAutofit/>
          </a:bodyPr>
          <a:lstStyle/>
          <a:p>
            <a:pPr defTabSz="914400">
              <a:spcAft>
                <a:spcPts val="600"/>
              </a:spcAft>
              <a:defRPr/>
            </a:pPr>
            <a:r>
              <a:rPr lang="en-US" b="0" i="0" kern="1200">
                <a:solidFill>
                  <a:schemeClr val="accent1"/>
                </a:solidFill>
                <a:latin typeface="+mn-lt"/>
                <a:ea typeface="+mn-ea"/>
                <a:cs typeface="+mn-cs"/>
              </a:rPr>
              <a:t>Ing. Claudia Valdiviezo Corte</a:t>
            </a:r>
          </a:p>
        </p:txBody>
      </p:sp>
      <p:sp>
        <p:nvSpPr>
          <p:cNvPr id="80" name="Freeform 5">
            <a:extLst>
              <a:ext uri="{FF2B5EF4-FFF2-40B4-BE49-F238E27FC236}">
                <a16:creationId xmlns:a16="http://schemas.microsoft.com/office/drawing/2014/main" id="{73E26159-C029-4449-8912-A9B418CC32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708596"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s-AR"/>
          </a:p>
        </p:txBody>
      </p:sp>
      <p:sp>
        <p:nvSpPr>
          <p:cNvPr id="3" name="Diagrama de flujo: proceso alternativo 2">
            <a:extLst>
              <a:ext uri="{FF2B5EF4-FFF2-40B4-BE49-F238E27FC236}">
                <a16:creationId xmlns:a16="http://schemas.microsoft.com/office/drawing/2014/main" id="{1C9FE8E6-93DA-479F-B38D-D8D93C879E33}"/>
              </a:ext>
            </a:extLst>
          </p:cNvPr>
          <p:cNvSpPr/>
          <p:nvPr/>
        </p:nvSpPr>
        <p:spPr>
          <a:xfrm>
            <a:off x="2321470" y="538480"/>
            <a:ext cx="4507282" cy="555752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t>Decisiones basadas en el mercado. El mercado de factores reparte rentas según la cantidad de factores que tienen los individuos (trabajo, tierras y capital) y el precio de los mismos (según su escasez y contribución a la producción) </a:t>
            </a:r>
          </a:p>
          <a:p>
            <a:pPr algn="ctr"/>
            <a:r>
              <a:rPr lang="es-AR" dirty="0"/>
              <a:t>El Estado interviene buscando una mayor igualdad en la distribución de la renta. Lo que hace es cobrar más impuestos a aquellos que ganan más dinero y dar una serie de ayudas sociales (prestaciones por desempleo, pensiones de jubilación, becas etc.) a aquellos que ganan menos. </a:t>
            </a:r>
          </a:p>
        </p:txBody>
      </p:sp>
      <p:sp>
        <p:nvSpPr>
          <p:cNvPr id="4" name="Elipse 3">
            <a:extLst>
              <a:ext uri="{FF2B5EF4-FFF2-40B4-BE49-F238E27FC236}">
                <a16:creationId xmlns:a16="http://schemas.microsoft.com/office/drawing/2014/main" id="{2EECBF70-482A-4D38-9BBC-718D63217319}"/>
              </a:ext>
            </a:extLst>
          </p:cNvPr>
          <p:cNvSpPr/>
          <p:nvPr/>
        </p:nvSpPr>
        <p:spPr>
          <a:xfrm>
            <a:off x="294640" y="1854820"/>
            <a:ext cx="1813631" cy="1447180"/>
          </a:xfrm>
          <a:prstGeom prst="ellips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t>Para quién producir?</a:t>
            </a:r>
          </a:p>
        </p:txBody>
      </p:sp>
    </p:spTree>
    <p:extLst>
      <p:ext uri="{BB962C8B-B14F-4D97-AF65-F5344CB8AC3E}">
        <p14:creationId xmlns:p14="http://schemas.microsoft.com/office/powerpoint/2010/main" val="577709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 name="Picture 8">
            <a:extLst>
              <a:ext uri="{FF2B5EF4-FFF2-40B4-BE49-F238E27FC236}">
                <a16:creationId xmlns:a16="http://schemas.microsoft.com/office/drawing/2014/main" id="{73B88195-8D9E-4359-A86C-9456C469F7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30" name="Picture 10">
            <a:extLst>
              <a:ext uri="{FF2B5EF4-FFF2-40B4-BE49-F238E27FC236}">
                <a16:creationId xmlns:a16="http://schemas.microsoft.com/office/drawing/2014/main" id="{03EC48BD-A960-4717-BC76-7E4C982250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1" name="Oval 12">
            <a:extLst>
              <a:ext uri="{FF2B5EF4-FFF2-40B4-BE49-F238E27FC236}">
                <a16:creationId xmlns:a16="http://schemas.microsoft.com/office/drawing/2014/main" id="{7A00717A-7D3C-456B-A779-9D0638878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pic>
        <p:nvPicPr>
          <p:cNvPr id="32" name="Picture 14">
            <a:extLst>
              <a:ext uri="{FF2B5EF4-FFF2-40B4-BE49-F238E27FC236}">
                <a16:creationId xmlns:a16="http://schemas.microsoft.com/office/drawing/2014/main" id="{EEB0E133-CF2F-4AD3-ACA6-03E91BB603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3" name="Picture 16">
            <a:extLst>
              <a:ext uri="{FF2B5EF4-FFF2-40B4-BE49-F238E27FC236}">
                <a16:creationId xmlns:a16="http://schemas.microsoft.com/office/drawing/2014/main" id="{6CD94893-A2D1-401B-A469-D34E425DCE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34" name="Rectangle 18">
            <a:extLst>
              <a:ext uri="{FF2B5EF4-FFF2-40B4-BE49-F238E27FC236}">
                <a16:creationId xmlns:a16="http://schemas.microsoft.com/office/drawing/2014/main" id="{546E6246-28E6-4A2D-B924-24539B8C6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35"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6"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3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8"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s-AR"/>
          </a:p>
        </p:txBody>
      </p:sp>
      <p:sp>
        <p:nvSpPr>
          <p:cNvPr id="2" name="Título 1">
            <a:extLst>
              <a:ext uri="{FF2B5EF4-FFF2-40B4-BE49-F238E27FC236}">
                <a16:creationId xmlns:a16="http://schemas.microsoft.com/office/drawing/2014/main" id="{2D4822C2-6A3A-4028-BC28-E9B560460EBD}"/>
              </a:ext>
            </a:extLst>
          </p:cNvPr>
          <p:cNvSpPr>
            <a:spLocks noGrp="1"/>
          </p:cNvSpPr>
          <p:nvPr>
            <p:ph type="title"/>
          </p:nvPr>
        </p:nvSpPr>
        <p:spPr>
          <a:xfrm>
            <a:off x="1103312" y="452718"/>
            <a:ext cx="8947522" cy="1400530"/>
          </a:xfrm>
        </p:spPr>
        <p:txBody>
          <a:bodyPr vert="horz" lIns="91440" tIns="45720" rIns="91440" bIns="45720" rtlCol="0" anchor="ctr">
            <a:normAutofit fontScale="90000"/>
          </a:bodyPr>
          <a:lstStyle/>
          <a:p>
            <a:r>
              <a:rPr lang="es-AR" sz="4400" dirty="0">
                <a:solidFill>
                  <a:schemeClr val="bg1"/>
                </a:solidFill>
              </a:rPr>
              <a:t>PROBLEMAS EN LA ORGANIZACIÓN ECONÓMICA</a:t>
            </a:r>
            <a:endParaRPr lang="en-US" sz="4200" dirty="0">
              <a:solidFill>
                <a:schemeClr val="bg1"/>
              </a:solidFill>
            </a:endParaRPr>
          </a:p>
        </p:txBody>
      </p:sp>
      <p:sp>
        <p:nvSpPr>
          <p:cNvPr id="28" name="Marcador de pie de página 1">
            <a:extLst>
              <a:ext uri="{FF2B5EF4-FFF2-40B4-BE49-F238E27FC236}">
                <a16:creationId xmlns:a16="http://schemas.microsoft.com/office/drawing/2014/main" id="{47B5041D-0457-49EE-84A8-1784A644B64C}"/>
              </a:ext>
            </a:extLst>
          </p:cNvPr>
          <p:cNvSpPr>
            <a:spLocks noGrp="1"/>
          </p:cNvSpPr>
          <p:nvPr>
            <p:ph type="ftr" sz="quarter" idx="11"/>
          </p:nvPr>
        </p:nvSpPr>
        <p:spPr>
          <a:xfrm>
            <a:off x="590843" y="6365497"/>
            <a:ext cx="6523892" cy="228660"/>
          </a:xfrm>
        </p:spPr>
        <p:txBody>
          <a:bodyPr/>
          <a:lstStyle/>
          <a:p>
            <a:pPr>
              <a:defRPr/>
            </a:pPr>
            <a:r>
              <a:rPr lang="es-ES"/>
              <a:t>Ing. Claudia Valdiviezo Corte</a:t>
            </a:r>
          </a:p>
        </p:txBody>
      </p:sp>
      <p:sp>
        <p:nvSpPr>
          <p:cNvPr id="18" name="Rectangle 2">
            <a:extLst>
              <a:ext uri="{FF2B5EF4-FFF2-40B4-BE49-F238E27FC236}">
                <a16:creationId xmlns:a16="http://schemas.microsoft.com/office/drawing/2014/main" id="{AC026C97-0AEB-4D7F-85E1-1FD81304648F}"/>
              </a:ext>
            </a:extLst>
          </p:cNvPr>
          <p:cNvSpPr txBox="1">
            <a:spLocks noChangeArrowheads="1"/>
          </p:cNvSpPr>
          <p:nvPr/>
        </p:nvSpPr>
        <p:spPr>
          <a:xfrm>
            <a:off x="644301" y="2892347"/>
            <a:ext cx="11065477" cy="2553110"/>
          </a:xfrm>
          <a:prstGeom prst="rect">
            <a:avLst/>
          </a:prstGeom>
        </p:spPr>
        <p:txBody>
          <a:bodyPr anchor="ctr">
            <a:normAutofit fontScale="97500"/>
          </a:bodyPr>
          <a:lstStyle>
            <a:lvl1pPr algn="l" rtl="0"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sz="4300">
                <a:solidFill>
                  <a:srgbClr val="572314"/>
                </a:solidFill>
                <a:latin typeface="Gill Sans MT" pitchFamily="34" charset="0"/>
              </a:defRPr>
            </a:lvl2pPr>
            <a:lvl3pPr algn="l" rtl="0" fontAlgn="base">
              <a:spcBef>
                <a:spcPct val="0"/>
              </a:spcBef>
              <a:spcAft>
                <a:spcPct val="0"/>
              </a:spcAft>
              <a:defRPr sz="4300">
                <a:solidFill>
                  <a:srgbClr val="572314"/>
                </a:solidFill>
                <a:latin typeface="Gill Sans MT" pitchFamily="34" charset="0"/>
              </a:defRPr>
            </a:lvl3pPr>
            <a:lvl4pPr algn="l" rtl="0" fontAlgn="base">
              <a:spcBef>
                <a:spcPct val="0"/>
              </a:spcBef>
              <a:spcAft>
                <a:spcPct val="0"/>
              </a:spcAft>
              <a:defRPr sz="4300">
                <a:solidFill>
                  <a:srgbClr val="572314"/>
                </a:solidFill>
                <a:latin typeface="Gill Sans MT" pitchFamily="34" charset="0"/>
              </a:defRPr>
            </a:lvl4pPr>
            <a:lvl5pPr algn="l" rtl="0" fontAlgn="base">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a:lstStyle>
          <a:p>
            <a:pPr algn="just" fontAlgn="auto">
              <a:spcAft>
                <a:spcPts val="0"/>
              </a:spcAft>
              <a:defRPr/>
            </a:pPr>
            <a:br>
              <a:rPr lang="es-ES" sz="2000" dirty="0">
                <a:solidFill>
                  <a:srgbClr val="4F271C">
                    <a:satMod val="130000"/>
                  </a:srgbClr>
                </a:solidFill>
                <a:latin typeface="Gill Sans MT"/>
              </a:rPr>
            </a:br>
            <a:r>
              <a:rPr lang="es-AR" sz="2800" dirty="0"/>
              <a:t>Cada pistola que se fabrica, cada buque de guerra que se bota, cada cohete que se dispara significa, en último término, un hurto a aquellos que pasan hambre y no son alimentados. </a:t>
            </a:r>
          </a:p>
          <a:p>
            <a:pPr algn="just" fontAlgn="auto">
              <a:spcAft>
                <a:spcPts val="0"/>
              </a:spcAft>
              <a:defRPr/>
            </a:pPr>
            <a:endParaRPr lang="es-AR" sz="2800" dirty="0"/>
          </a:p>
          <a:p>
            <a:pPr algn="r" fontAlgn="auto">
              <a:spcAft>
                <a:spcPts val="0"/>
              </a:spcAft>
              <a:defRPr/>
            </a:pPr>
            <a:r>
              <a:rPr lang="es-AR" sz="2800" dirty="0"/>
              <a:t>Presidente Dwight D. Eisenhower</a:t>
            </a:r>
            <a:endParaRPr lang="es-ES" sz="2400" b="1" dirty="0">
              <a:solidFill>
                <a:schemeClr val="tx1"/>
              </a:solidFill>
            </a:endParaRPr>
          </a:p>
        </p:txBody>
      </p:sp>
    </p:spTree>
    <p:extLst>
      <p:ext uri="{BB962C8B-B14F-4D97-AF65-F5344CB8AC3E}">
        <p14:creationId xmlns:p14="http://schemas.microsoft.com/office/powerpoint/2010/main" val="34067530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 name="Picture 8">
            <a:extLst>
              <a:ext uri="{FF2B5EF4-FFF2-40B4-BE49-F238E27FC236}">
                <a16:creationId xmlns:a16="http://schemas.microsoft.com/office/drawing/2014/main" id="{73B88195-8D9E-4359-A86C-9456C469F7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30" name="Picture 10">
            <a:extLst>
              <a:ext uri="{FF2B5EF4-FFF2-40B4-BE49-F238E27FC236}">
                <a16:creationId xmlns:a16="http://schemas.microsoft.com/office/drawing/2014/main" id="{03EC48BD-A960-4717-BC76-7E4C982250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1" name="Oval 12">
            <a:extLst>
              <a:ext uri="{FF2B5EF4-FFF2-40B4-BE49-F238E27FC236}">
                <a16:creationId xmlns:a16="http://schemas.microsoft.com/office/drawing/2014/main" id="{7A00717A-7D3C-456B-A779-9D0638878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pic>
        <p:nvPicPr>
          <p:cNvPr id="32" name="Picture 14">
            <a:extLst>
              <a:ext uri="{FF2B5EF4-FFF2-40B4-BE49-F238E27FC236}">
                <a16:creationId xmlns:a16="http://schemas.microsoft.com/office/drawing/2014/main" id="{EEB0E133-CF2F-4AD3-ACA6-03E91BB603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3" name="Picture 16">
            <a:extLst>
              <a:ext uri="{FF2B5EF4-FFF2-40B4-BE49-F238E27FC236}">
                <a16:creationId xmlns:a16="http://schemas.microsoft.com/office/drawing/2014/main" id="{6CD94893-A2D1-401B-A469-D34E425DCE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34" name="Rectangle 18">
            <a:extLst>
              <a:ext uri="{FF2B5EF4-FFF2-40B4-BE49-F238E27FC236}">
                <a16:creationId xmlns:a16="http://schemas.microsoft.com/office/drawing/2014/main" id="{546E6246-28E6-4A2D-B924-24539B8C6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35"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6"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3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8"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s-AR"/>
          </a:p>
        </p:txBody>
      </p:sp>
      <p:sp>
        <p:nvSpPr>
          <p:cNvPr id="2" name="Título 1">
            <a:extLst>
              <a:ext uri="{FF2B5EF4-FFF2-40B4-BE49-F238E27FC236}">
                <a16:creationId xmlns:a16="http://schemas.microsoft.com/office/drawing/2014/main" id="{2D4822C2-6A3A-4028-BC28-E9B560460EBD}"/>
              </a:ext>
            </a:extLst>
          </p:cNvPr>
          <p:cNvSpPr>
            <a:spLocks noGrp="1"/>
          </p:cNvSpPr>
          <p:nvPr>
            <p:ph type="title"/>
          </p:nvPr>
        </p:nvSpPr>
        <p:spPr>
          <a:xfrm>
            <a:off x="1103312" y="452718"/>
            <a:ext cx="8947522" cy="1400530"/>
          </a:xfrm>
        </p:spPr>
        <p:txBody>
          <a:bodyPr vert="horz" lIns="91440" tIns="45720" rIns="91440" bIns="45720" rtlCol="0" anchor="ctr">
            <a:normAutofit/>
          </a:bodyPr>
          <a:lstStyle/>
          <a:p>
            <a:r>
              <a:rPr lang="en-US" sz="4200" dirty="0">
                <a:solidFill>
                  <a:srgbClr val="FFFFFF"/>
                </a:solidFill>
              </a:rPr>
              <a:t>Frontera de </a:t>
            </a:r>
            <a:r>
              <a:rPr lang="en-US" sz="4200" dirty="0" err="1">
                <a:solidFill>
                  <a:srgbClr val="FFFFFF"/>
                </a:solidFill>
              </a:rPr>
              <a:t>Posibilidad</a:t>
            </a:r>
            <a:r>
              <a:rPr lang="en-US" sz="4200" dirty="0">
                <a:solidFill>
                  <a:srgbClr val="FFFFFF"/>
                </a:solidFill>
              </a:rPr>
              <a:t> de </a:t>
            </a:r>
            <a:r>
              <a:rPr lang="en-US" sz="4200" dirty="0" err="1">
                <a:solidFill>
                  <a:srgbClr val="FFFFFF"/>
                </a:solidFill>
              </a:rPr>
              <a:t>Producción</a:t>
            </a:r>
            <a:endParaRPr lang="en-US" sz="4200" dirty="0">
              <a:solidFill>
                <a:srgbClr val="FFFFFF"/>
              </a:solidFill>
            </a:endParaRPr>
          </a:p>
        </p:txBody>
      </p:sp>
      <p:sp>
        <p:nvSpPr>
          <p:cNvPr id="28" name="Marcador de pie de página 1">
            <a:extLst>
              <a:ext uri="{FF2B5EF4-FFF2-40B4-BE49-F238E27FC236}">
                <a16:creationId xmlns:a16="http://schemas.microsoft.com/office/drawing/2014/main" id="{47B5041D-0457-49EE-84A8-1784A644B64C}"/>
              </a:ext>
            </a:extLst>
          </p:cNvPr>
          <p:cNvSpPr>
            <a:spLocks noGrp="1"/>
          </p:cNvSpPr>
          <p:nvPr>
            <p:ph type="ftr" sz="quarter" idx="11"/>
          </p:nvPr>
        </p:nvSpPr>
        <p:spPr>
          <a:xfrm>
            <a:off x="590843" y="6365497"/>
            <a:ext cx="6523892" cy="228660"/>
          </a:xfrm>
        </p:spPr>
        <p:txBody>
          <a:bodyPr/>
          <a:lstStyle/>
          <a:p>
            <a:pPr>
              <a:defRPr/>
            </a:pPr>
            <a:r>
              <a:rPr lang="es-ES"/>
              <a:t>Ing. Claudia Valdiviezo Corte</a:t>
            </a:r>
          </a:p>
        </p:txBody>
      </p:sp>
      <p:sp>
        <p:nvSpPr>
          <p:cNvPr id="16" name="CuadroTexto 15">
            <a:extLst>
              <a:ext uri="{FF2B5EF4-FFF2-40B4-BE49-F238E27FC236}">
                <a16:creationId xmlns:a16="http://schemas.microsoft.com/office/drawing/2014/main" id="{9989BC6B-A2B6-4E1E-BF3B-BDB844E89014}"/>
              </a:ext>
            </a:extLst>
          </p:cNvPr>
          <p:cNvSpPr txBox="1"/>
          <p:nvPr/>
        </p:nvSpPr>
        <p:spPr>
          <a:xfrm>
            <a:off x="1103312" y="2994097"/>
            <a:ext cx="9496570" cy="400110"/>
          </a:xfrm>
          <a:prstGeom prst="rect">
            <a:avLst/>
          </a:prstGeom>
          <a:noFill/>
        </p:spPr>
        <p:txBody>
          <a:bodyPr wrap="square">
            <a:spAutoFit/>
          </a:bodyPr>
          <a:lstStyle/>
          <a:p>
            <a:pPr algn="just"/>
            <a:endParaRPr lang="es-AR" sz="2000" dirty="0"/>
          </a:p>
        </p:txBody>
      </p:sp>
      <p:sp>
        <p:nvSpPr>
          <p:cNvPr id="20" name="3 Rectángulo">
            <a:extLst>
              <a:ext uri="{FF2B5EF4-FFF2-40B4-BE49-F238E27FC236}">
                <a16:creationId xmlns:a16="http://schemas.microsoft.com/office/drawing/2014/main" id="{AF44F01F-0E70-48F7-AF6B-741EA96005D2}"/>
              </a:ext>
            </a:extLst>
          </p:cNvPr>
          <p:cNvSpPr/>
          <p:nvPr/>
        </p:nvSpPr>
        <p:spPr>
          <a:xfrm>
            <a:off x="720207" y="2821155"/>
            <a:ext cx="10262780" cy="2739211"/>
          </a:xfrm>
          <a:prstGeom prst="rect">
            <a:avLst/>
          </a:prstGeom>
        </p:spPr>
        <p:txBody>
          <a:bodyPr wrap="square">
            <a:spAutoFit/>
          </a:bodyPr>
          <a:lstStyle/>
          <a:p>
            <a:r>
              <a:rPr lang="es-ES" dirty="0">
                <a:latin typeface="+mj-lt"/>
                <a:ea typeface="+mj-ea"/>
                <a:cs typeface="+mj-cs"/>
              </a:rPr>
              <a:t>En la vida cotidiana:</a:t>
            </a:r>
          </a:p>
          <a:p>
            <a:r>
              <a:rPr lang="es-ES" dirty="0">
                <a:latin typeface="+mj-lt"/>
                <a:ea typeface="+mj-ea"/>
                <a:cs typeface="+mj-cs"/>
              </a:rPr>
              <a:t>• Las necesidades son ilimitadas</a:t>
            </a:r>
          </a:p>
          <a:p>
            <a:r>
              <a:rPr lang="es-ES" dirty="0">
                <a:latin typeface="+mj-lt"/>
                <a:ea typeface="+mj-ea"/>
                <a:cs typeface="+mj-cs"/>
              </a:rPr>
              <a:t>• Pero los recursos disponibles son escasos</a:t>
            </a:r>
          </a:p>
          <a:p>
            <a:r>
              <a:rPr lang="es-ES" dirty="0">
                <a:latin typeface="+mj-lt"/>
                <a:ea typeface="+mj-ea"/>
                <a:cs typeface="+mj-cs"/>
              </a:rPr>
              <a:t>• Por lo tanto hay que elegir qué bienes producir y esto implica decidir cómo asignar los recursos.</a:t>
            </a:r>
          </a:p>
          <a:p>
            <a:endParaRPr lang="es-ES" dirty="0">
              <a:latin typeface="+mj-lt"/>
              <a:ea typeface="+mj-ea"/>
              <a:cs typeface="+mj-cs"/>
            </a:endParaRPr>
          </a:p>
          <a:p>
            <a:r>
              <a:rPr lang="es-ES" dirty="0">
                <a:latin typeface="+mj-lt"/>
                <a:ea typeface="+mj-ea"/>
                <a:cs typeface="+mj-cs"/>
              </a:rPr>
              <a:t>Para producir más cantidad de un bien X, la sociedad debe renunciar a una cantidad determinada de bien Y.</a:t>
            </a:r>
          </a:p>
          <a:p>
            <a:endParaRPr lang="es-ES" sz="2800" i="0" dirty="0">
              <a:latin typeface="Book Antiqua" pitchFamily="18" charset="0"/>
            </a:endParaRPr>
          </a:p>
        </p:txBody>
      </p:sp>
    </p:spTree>
    <p:extLst>
      <p:ext uri="{BB962C8B-B14F-4D97-AF65-F5344CB8AC3E}">
        <p14:creationId xmlns:p14="http://schemas.microsoft.com/office/powerpoint/2010/main" val="7898686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pic>
        <p:nvPicPr>
          <p:cNvPr id="64" name="Picture 63">
            <a:extLst>
              <a:ext uri="{FF2B5EF4-FFF2-40B4-BE49-F238E27FC236}">
                <a16:creationId xmlns:a16="http://schemas.microsoft.com/office/drawing/2014/main" id="{C9134821-5D8B-4373-BA74-CFE9AB35A55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66" name="Picture 65">
            <a:extLst>
              <a:ext uri="{FF2B5EF4-FFF2-40B4-BE49-F238E27FC236}">
                <a16:creationId xmlns:a16="http://schemas.microsoft.com/office/drawing/2014/main" id="{5965195F-79F5-4911-907D-13CB3F5343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68" name="Oval 67">
            <a:extLst>
              <a:ext uri="{FF2B5EF4-FFF2-40B4-BE49-F238E27FC236}">
                <a16:creationId xmlns:a16="http://schemas.microsoft.com/office/drawing/2014/main" id="{8A610DC7-FE1B-47B9-8452-CFC389786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pic>
        <p:nvPicPr>
          <p:cNvPr id="70" name="Picture 69">
            <a:extLst>
              <a:ext uri="{FF2B5EF4-FFF2-40B4-BE49-F238E27FC236}">
                <a16:creationId xmlns:a16="http://schemas.microsoft.com/office/drawing/2014/main" id="{2742ADC1-2286-40B7-A3C6-D6C3362FA04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2" name="Picture 71">
            <a:extLst>
              <a:ext uri="{FF2B5EF4-FFF2-40B4-BE49-F238E27FC236}">
                <a16:creationId xmlns:a16="http://schemas.microsoft.com/office/drawing/2014/main" id="{C878FBDC-78F2-4D49-8DB3-1A48CA9F7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74" name="Rectangle 73">
            <a:extLst>
              <a:ext uri="{FF2B5EF4-FFF2-40B4-BE49-F238E27FC236}">
                <a16:creationId xmlns:a16="http://schemas.microsoft.com/office/drawing/2014/main" id="{DC9A0934-0C2C-4565-9290-A345B19BD9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76" name="Rectangle 75">
            <a:extLst>
              <a:ext uri="{FF2B5EF4-FFF2-40B4-BE49-F238E27FC236}">
                <a16:creationId xmlns:a16="http://schemas.microsoft.com/office/drawing/2014/main" id="{87BE56A7-2B14-4ABE-8DF3-40C07E64B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5712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6">
            <a:extLst>
              <a:ext uri="{FF2B5EF4-FFF2-40B4-BE49-F238E27FC236}">
                <a16:creationId xmlns:a16="http://schemas.microsoft.com/office/drawing/2014/main" id="{140D5101-D8FB-4102-A338-49651E971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8" name="Marcador de pie de página 1">
            <a:extLst>
              <a:ext uri="{FF2B5EF4-FFF2-40B4-BE49-F238E27FC236}">
                <a16:creationId xmlns:a16="http://schemas.microsoft.com/office/drawing/2014/main" id="{47B5041D-0457-49EE-84A8-1784A644B64C}"/>
              </a:ext>
            </a:extLst>
          </p:cNvPr>
          <p:cNvSpPr>
            <a:spLocks noGrp="1"/>
          </p:cNvSpPr>
          <p:nvPr>
            <p:ph type="ftr" sz="quarter" idx="11"/>
          </p:nvPr>
        </p:nvSpPr>
        <p:spPr>
          <a:xfrm>
            <a:off x="7999412" y="6477000"/>
            <a:ext cx="3859795" cy="304801"/>
          </a:xfrm>
        </p:spPr>
        <p:txBody>
          <a:bodyPr vert="horz" lIns="91440" tIns="45720" rIns="91440" bIns="45720" rtlCol="0" anchor="b">
            <a:normAutofit/>
          </a:bodyPr>
          <a:lstStyle/>
          <a:p>
            <a:pPr algn="r" defTabSz="914400">
              <a:spcAft>
                <a:spcPts val="600"/>
              </a:spcAft>
              <a:defRPr/>
            </a:pPr>
            <a:r>
              <a:rPr lang="en-US" b="0" i="0" kern="1200" dirty="0" err="1">
                <a:solidFill>
                  <a:schemeClr val="accent1"/>
                </a:solidFill>
                <a:latin typeface="+mn-lt"/>
                <a:ea typeface="+mn-ea"/>
                <a:cs typeface="+mn-cs"/>
              </a:rPr>
              <a:t>Ing</a:t>
            </a:r>
            <a:r>
              <a:rPr lang="en-US" b="0" i="0" kern="1200" dirty="0">
                <a:solidFill>
                  <a:schemeClr val="accent1"/>
                </a:solidFill>
                <a:latin typeface="+mn-lt"/>
                <a:ea typeface="+mn-ea"/>
                <a:cs typeface="+mn-cs"/>
              </a:rPr>
              <a:t>. Claudia </a:t>
            </a:r>
            <a:r>
              <a:rPr lang="en-US" b="0" i="0" kern="1200" dirty="0" err="1">
                <a:solidFill>
                  <a:schemeClr val="accent1"/>
                </a:solidFill>
                <a:latin typeface="+mn-lt"/>
                <a:ea typeface="+mn-ea"/>
                <a:cs typeface="+mn-cs"/>
              </a:rPr>
              <a:t>Valdiviezo</a:t>
            </a:r>
            <a:r>
              <a:rPr lang="en-US" b="0" i="0" kern="1200" dirty="0">
                <a:solidFill>
                  <a:schemeClr val="accent1"/>
                </a:solidFill>
                <a:latin typeface="+mn-lt"/>
                <a:ea typeface="+mn-ea"/>
                <a:cs typeface="+mn-cs"/>
              </a:rPr>
              <a:t> Corte</a:t>
            </a:r>
          </a:p>
        </p:txBody>
      </p:sp>
      <p:sp>
        <p:nvSpPr>
          <p:cNvPr id="80" name="Freeform 5">
            <a:extLst>
              <a:ext uri="{FF2B5EF4-FFF2-40B4-BE49-F238E27FC236}">
                <a16:creationId xmlns:a16="http://schemas.microsoft.com/office/drawing/2014/main" id="{73E26159-C029-4449-8912-A9B418CC32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708596"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s-A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8843" y="96259"/>
            <a:ext cx="5499438" cy="6680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43417" y="2460255"/>
            <a:ext cx="4305300" cy="1952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34418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 name="Picture 8">
            <a:extLst>
              <a:ext uri="{FF2B5EF4-FFF2-40B4-BE49-F238E27FC236}">
                <a16:creationId xmlns:a16="http://schemas.microsoft.com/office/drawing/2014/main" id="{73B88195-8D9E-4359-A86C-9456C469F7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30" name="Picture 10">
            <a:extLst>
              <a:ext uri="{FF2B5EF4-FFF2-40B4-BE49-F238E27FC236}">
                <a16:creationId xmlns:a16="http://schemas.microsoft.com/office/drawing/2014/main" id="{03EC48BD-A960-4717-BC76-7E4C982250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1" name="Oval 12">
            <a:extLst>
              <a:ext uri="{FF2B5EF4-FFF2-40B4-BE49-F238E27FC236}">
                <a16:creationId xmlns:a16="http://schemas.microsoft.com/office/drawing/2014/main" id="{7A00717A-7D3C-456B-A779-9D0638878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pic>
        <p:nvPicPr>
          <p:cNvPr id="32" name="Picture 14">
            <a:extLst>
              <a:ext uri="{FF2B5EF4-FFF2-40B4-BE49-F238E27FC236}">
                <a16:creationId xmlns:a16="http://schemas.microsoft.com/office/drawing/2014/main" id="{EEB0E133-CF2F-4AD3-ACA6-03E91BB603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3" name="Picture 16">
            <a:extLst>
              <a:ext uri="{FF2B5EF4-FFF2-40B4-BE49-F238E27FC236}">
                <a16:creationId xmlns:a16="http://schemas.microsoft.com/office/drawing/2014/main" id="{6CD94893-A2D1-401B-A469-D34E425DCE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34" name="Rectangle 18">
            <a:extLst>
              <a:ext uri="{FF2B5EF4-FFF2-40B4-BE49-F238E27FC236}">
                <a16:creationId xmlns:a16="http://schemas.microsoft.com/office/drawing/2014/main" id="{546E6246-28E6-4A2D-B924-24539B8C6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35"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6"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3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8"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s-AR"/>
          </a:p>
        </p:txBody>
      </p:sp>
      <p:sp>
        <p:nvSpPr>
          <p:cNvPr id="2" name="Título 1">
            <a:extLst>
              <a:ext uri="{FF2B5EF4-FFF2-40B4-BE49-F238E27FC236}">
                <a16:creationId xmlns:a16="http://schemas.microsoft.com/office/drawing/2014/main" id="{2D4822C2-6A3A-4028-BC28-E9B560460EBD}"/>
              </a:ext>
            </a:extLst>
          </p:cNvPr>
          <p:cNvSpPr>
            <a:spLocks noGrp="1"/>
          </p:cNvSpPr>
          <p:nvPr>
            <p:ph type="title"/>
          </p:nvPr>
        </p:nvSpPr>
        <p:spPr>
          <a:xfrm>
            <a:off x="1103312" y="452718"/>
            <a:ext cx="8947522" cy="1400530"/>
          </a:xfrm>
        </p:spPr>
        <p:txBody>
          <a:bodyPr vert="horz" lIns="91440" tIns="45720" rIns="91440" bIns="45720" rtlCol="0" anchor="ctr">
            <a:normAutofit/>
          </a:bodyPr>
          <a:lstStyle/>
          <a:p>
            <a:r>
              <a:rPr lang="en-US" sz="4200" dirty="0">
                <a:solidFill>
                  <a:srgbClr val="FFFFFF"/>
                </a:solidFill>
              </a:rPr>
              <a:t>Frontera de </a:t>
            </a:r>
            <a:r>
              <a:rPr lang="en-US" sz="4200" dirty="0" err="1">
                <a:solidFill>
                  <a:srgbClr val="FFFFFF"/>
                </a:solidFill>
              </a:rPr>
              <a:t>Posibilidad</a:t>
            </a:r>
            <a:r>
              <a:rPr lang="en-US" sz="4200" dirty="0">
                <a:solidFill>
                  <a:srgbClr val="FFFFFF"/>
                </a:solidFill>
              </a:rPr>
              <a:t> de </a:t>
            </a:r>
            <a:r>
              <a:rPr lang="en-US" sz="4200" dirty="0" err="1">
                <a:solidFill>
                  <a:srgbClr val="FFFFFF"/>
                </a:solidFill>
              </a:rPr>
              <a:t>Producción</a:t>
            </a:r>
            <a:endParaRPr lang="en-US" sz="4200" dirty="0">
              <a:solidFill>
                <a:srgbClr val="FFFFFF"/>
              </a:solidFill>
            </a:endParaRPr>
          </a:p>
        </p:txBody>
      </p:sp>
      <p:sp>
        <p:nvSpPr>
          <p:cNvPr id="28" name="Marcador de pie de página 1">
            <a:extLst>
              <a:ext uri="{FF2B5EF4-FFF2-40B4-BE49-F238E27FC236}">
                <a16:creationId xmlns:a16="http://schemas.microsoft.com/office/drawing/2014/main" id="{47B5041D-0457-49EE-84A8-1784A644B64C}"/>
              </a:ext>
            </a:extLst>
          </p:cNvPr>
          <p:cNvSpPr>
            <a:spLocks noGrp="1"/>
          </p:cNvSpPr>
          <p:nvPr>
            <p:ph type="ftr" sz="quarter" idx="11"/>
          </p:nvPr>
        </p:nvSpPr>
        <p:spPr>
          <a:xfrm>
            <a:off x="590843" y="6365497"/>
            <a:ext cx="6523892" cy="228660"/>
          </a:xfrm>
        </p:spPr>
        <p:txBody>
          <a:bodyPr/>
          <a:lstStyle/>
          <a:p>
            <a:pPr>
              <a:defRPr/>
            </a:pPr>
            <a:r>
              <a:rPr lang="es-ES"/>
              <a:t>Ing. Claudia Valdiviezo Corte</a:t>
            </a:r>
          </a:p>
        </p:txBody>
      </p:sp>
      <p:sp>
        <p:nvSpPr>
          <p:cNvPr id="16" name="CuadroTexto 15">
            <a:extLst>
              <a:ext uri="{FF2B5EF4-FFF2-40B4-BE49-F238E27FC236}">
                <a16:creationId xmlns:a16="http://schemas.microsoft.com/office/drawing/2014/main" id="{9989BC6B-A2B6-4E1E-BF3B-BDB844E89014}"/>
              </a:ext>
            </a:extLst>
          </p:cNvPr>
          <p:cNvSpPr txBox="1"/>
          <p:nvPr/>
        </p:nvSpPr>
        <p:spPr>
          <a:xfrm>
            <a:off x="1103312" y="2994097"/>
            <a:ext cx="9496570" cy="400110"/>
          </a:xfrm>
          <a:prstGeom prst="rect">
            <a:avLst/>
          </a:prstGeom>
          <a:noFill/>
        </p:spPr>
        <p:txBody>
          <a:bodyPr wrap="square">
            <a:spAutoFit/>
          </a:bodyPr>
          <a:lstStyle/>
          <a:p>
            <a:pPr algn="just"/>
            <a:endParaRPr lang="es-AR" sz="2000" dirty="0"/>
          </a:p>
        </p:txBody>
      </p:sp>
      <p:sp>
        <p:nvSpPr>
          <p:cNvPr id="17" name="2 Subtítulo">
            <a:extLst>
              <a:ext uri="{FF2B5EF4-FFF2-40B4-BE49-F238E27FC236}">
                <a16:creationId xmlns:a16="http://schemas.microsoft.com/office/drawing/2014/main" id="{BD79437B-EF76-40D4-9EFB-BD8934977727}"/>
              </a:ext>
            </a:extLst>
          </p:cNvPr>
          <p:cNvSpPr txBox="1">
            <a:spLocks/>
          </p:cNvSpPr>
          <p:nvPr/>
        </p:nvSpPr>
        <p:spPr>
          <a:xfrm>
            <a:off x="706281" y="2450756"/>
            <a:ext cx="11232119" cy="5256584"/>
          </a:xfrm>
          <a:prstGeom prst="roundRect">
            <a:avLst>
              <a:gd name="adj" fmla="val 1858"/>
            </a:avLst>
          </a:prstGeom>
          <a:effectLst>
            <a:outerShdw blurRad="50800" dist="50800" dir="5400000" algn="tl" rotWithShape="0">
              <a:srgbClr val="000000">
                <a:alpha val="43000"/>
              </a:srgbClr>
            </a:outerShdw>
          </a:effectLst>
        </p:spPr>
        <p:txBody>
          <a:bodyPr vert="horz" lIns="91440" tIns="45720" rIns="91440" bIns="45720" rtlCol="0" anchor="t">
            <a:normAutofit/>
          </a:bodyPr>
          <a:lstStyle>
            <a:lvl1pPr marL="0" indent="0" algn="ctr" defTabSz="457200" rtl="0" eaLnBrk="1" latinLnBrk="0" hangingPunct="1">
              <a:spcBef>
                <a:spcPts val="1000"/>
              </a:spcBef>
              <a:spcAft>
                <a:spcPts val="0"/>
              </a:spcAft>
              <a:buClr>
                <a:schemeClr val="accent1">
                  <a:lumMod val="60000"/>
                  <a:lumOff val="40000"/>
                </a:schemeClr>
              </a:buClr>
              <a:buSzPct val="80000"/>
              <a:buFont typeface="Wingdings 3" charset="2"/>
              <a:buNone/>
              <a:defRPr sz="1600" b="0" i="0" kern="1200">
                <a:solidFill>
                  <a:schemeClr val="tx1"/>
                </a:solidFill>
                <a:latin typeface="+mj-lt"/>
                <a:ea typeface="+mj-ea"/>
                <a:cs typeface="+mj-cs"/>
              </a:defRPr>
            </a:lvl1pPr>
            <a:lvl2pPr marL="457200" indent="0" algn="l" defTabSz="457200" rtl="0" eaLnBrk="1" latinLnBrk="0" hangingPunct="1">
              <a:spcBef>
                <a:spcPts val="1000"/>
              </a:spcBef>
              <a:spcAft>
                <a:spcPts val="0"/>
              </a:spcAft>
              <a:buClr>
                <a:schemeClr val="accent1">
                  <a:lumMod val="60000"/>
                  <a:lumOff val="40000"/>
                </a:schemeClr>
              </a:buClr>
              <a:buSzPct val="80000"/>
              <a:buFont typeface="Wingdings 3" charset="2"/>
              <a:buNone/>
              <a:defRPr sz="1600" b="0"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accent1">
                  <a:lumMod val="60000"/>
                  <a:lumOff val="40000"/>
                </a:schemeClr>
              </a:buClr>
              <a:buSzPct val="80000"/>
              <a:buFont typeface="Wingdings 3" charset="2"/>
              <a:buNone/>
              <a:defRPr sz="1600" b="0"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accent1">
                  <a:lumMod val="60000"/>
                  <a:lumOff val="40000"/>
                </a:schemeClr>
              </a:buClr>
              <a:buSzPct val="80000"/>
              <a:buFont typeface="Wingdings 3" charset="2"/>
              <a:buNone/>
              <a:defRPr sz="1600" b="0"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accent1">
                  <a:lumMod val="60000"/>
                  <a:lumOff val="40000"/>
                </a:schemeClr>
              </a:buClr>
              <a:buSzPct val="80000"/>
              <a:buFont typeface="Wingdings 3" charset="2"/>
              <a:buNone/>
              <a:defRPr sz="1600" b="0"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accent1">
                  <a:lumMod val="60000"/>
                  <a:lumOff val="40000"/>
                </a:schemeClr>
              </a:buClr>
              <a:buSzPct val="80000"/>
              <a:buFont typeface="Wingdings 3" charset="2"/>
              <a:buNone/>
              <a:defRPr sz="1600" b="0"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accent1">
                  <a:lumMod val="60000"/>
                  <a:lumOff val="40000"/>
                </a:schemeClr>
              </a:buClr>
              <a:buSzPct val="80000"/>
              <a:buFont typeface="Wingdings 3" charset="2"/>
              <a:buNone/>
              <a:defRPr sz="1600" b="0"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accent1">
                  <a:lumMod val="60000"/>
                  <a:lumOff val="40000"/>
                </a:schemeClr>
              </a:buClr>
              <a:buSzPct val="80000"/>
              <a:buFont typeface="Wingdings 3" charset="2"/>
              <a:buNone/>
              <a:defRPr sz="1600" b="0"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accent1">
                  <a:lumMod val="60000"/>
                  <a:lumOff val="40000"/>
                </a:schemeClr>
              </a:buClr>
              <a:buSzPct val="80000"/>
              <a:buFont typeface="Wingdings 3" charset="2"/>
              <a:buNone/>
              <a:defRPr sz="1600" b="0" i="0" kern="1200">
                <a:solidFill>
                  <a:schemeClr val="tx1"/>
                </a:solidFill>
                <a:latin typeface="+mj-lt"/>
                <a:ea typeface="+mj-ea"/>
                <a:cs typeface="+mj-cs"/>
              </a:defRPr>
            </a:lvl9pPr>
          </a:lstStyle>
          <a:p>
            <a:r>
              <a:rPr lang="es-ES" sz="1800" b="1" dirty="0"/>
              <a:t>Supuestos del modelo de la curva de transformación</a:t>
            </a:r>
            <a:r>
              <a:rPr lang="es-ES" sz="1800" dirty="0"/>
              <a:t>:</a:t>
            </a:r>
          </a:p>
          <a:p>
            <a:pPr marL="285750" indent="-285750" algn="l">
              <a:buFont typeface="Wingdings" panose="05000000000000000000" pitchFamily="2" charset="2"/>
              <a:buChar char="§"/>
            </a:pPr>
            <a:r>
              <a:rPr lang="es-ES" sz="1800" dirty="0"/>
              <a:t>La sociedad produce dos bienes o canastas de bienes. </a:t>
            </a:r>
          </a:p>
          <a:p>
            <a:pPr marL="285750" indent="-285750" algn="l">
              <a:buFont typeface="Wingdings" panose="05000000000000000000" pitchFamily="2" charset="2"/>
              <a:buChar char="§"/>
            </a:pPr>
            <a:r>
              <a:rPr lang="es-ES" sz="1800" dirty="0"/>
              <a:t>La tecnología está dada y es la mejor. </a:t>
            </a:r>
          </a:p>
          <a:p>
            <a:pPr marL="285750" indent="-285750" algn="l">
              <a:buFont typeface="Wingdings" panose="05000000000000000000" pitchFamily="2" charset="2"/>
              <a:buChar char="§"/>
            </a:pPr>
            <a:r>
              <a:rPr lang="es-ES" sz="1800" dirty="0"/>
              <a:t>Los factores productivos están dados. </a:t>
            </a:r>
          </a:p>
          <a:p>
            <a:pPr marL="285750" indent="-285750" algn="l">
              <a:buFont typeface="Wingdings" panose="05000000000000000000" pitchFamily="2" charset="2"/>
              <a:buChar char="§"/>
            </a:pPr>
            <a:r>
              <a:rPr lang="es-ES" sz="1800" dirty="0"/>
              <a:t>Los factores de producción son versátiles, pero no son igualmente productivos en actividades distintas. </a:t>
            </a:r>
          </a:p>
          <a:p>
            <a:pPr marL="285750" indent="-285750" algn="l">
              <a:buFont typeface="Wingdings" panose="05000000000000000000" pitchFamily="2" charset="2"/>
              <a:buChar char="§"/>
            </a:pPr>
            <a:r>
              <a:rPr lang="es-ES" sz="1800" dirty="0"/>
              <a:t>Hay pleno empleo de factores. </a:t>
            </a:r>
          </a:p>
          <a:p>
            <a:pPr marL="285750" indent="-285750" algn="l">
              <a:buFont typeface="Wingdings" panose="05000000000000000000" pitchFamily="2" charset="2"/>
              <a:buChar char="§"/>
            </a:pPr>
            <a:r>
              <a:rPr lang="es-ES" sz="1800" dirty="0"/>
              <a:t>Los individuos actúan racionalmente. </a:t>
            </a:r>
          </a:p>
          <a:p>
            <a:pPr marL="285750" indent="-285750" algn="l">
              <a:buFont typeface="Wingdings" panose="05000000000000000000" pitchFamily="2" charset="2"/>
              <a:buChar char="§"/>
            </a:pPr>
            <a:r>
              <a:rPr lang="es-ES" sz="1800" dirty="0"/>
              <a:t>La curva se traza por unidad de tiempo. </a:t>
            </a:r>
          </a:p>
          <a:p>
            <a:pPr marL="285750" indent="-285750" algn="l">
              <a:buFont typeface="Wingdings" panose="05000000000000000000" pitchFamily="2" charset="2"/>
              <a:buChar char="§"/>
            </a:pPr>
            <a:endParaRPr lang="es-ES" sz="1800" dirty="0"/>
          </a:p>
          <a:p>
            <a:endParaRPr lang="es-ES" dirty="0">
              <a:latin typeface="Book Antiqua" pitchFamily="18" charset="0"/>
            </a:endParaRPr>
          </a:p>
        </p:txBody>
      </p:sp>
    </p:spTree>
    <p:extLst>
      <p:ext uri="{BB962C8B-B14F-4D97-AF65-F5344CB8AC3E}">
        <p14:creationId xmlns:p14="http://schemas.microsoft.com/office/powerpoint/2010/main" val="32441432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 name="Picture 8">
            <a:extLst>
              <a:ext uri="{FF2B5EF4-FFF2-40B4-BE49-F238E27FC236}">
                <a16:creationId xmlns:a16="http://schemas.microsoft.com/office/drawing/2014/main" id="{73B88195-8D9E-4359-A86C-9456C469F7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30" name="Picture 10">
            <a:extLst>
              <a:ext uri="{FF2B5EF4-FFF2-40B4-BE49-F238E27FC236}">
                <a16:creationId xmlns:a16="http://schemas.microsoft.com/office/drawing/2014/main" id="{03EC48BD-A960-4717-BC76-7E4C982250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1" name="Oval 12">
            <a:extLst>
              <a:ext uri="{FF2B5EF4-FFF2-40B4-BE49-F238E27FC236}">
                <a16:creationId xmlns:a16="http://schemas.microsoft.com/office/drawing/2014/main" id="{7A00717A-7D3C-456B-A779-9D0638878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pic>
        <p:nvPicPr>
          <p:cNvPr id="32" name="Picture 14">
            <a:extLst>
              <a:ext uri="{FF2B5EF4-FFF2-40B4-BE49-F238E27FC236}">
                <a16:creationId xmlns:a16="http://schemas.microsoft.com/office/drawing/2014/main" id="{EEB0E133-CF2F-4AD3-ACA6-03E91BB603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3" name="Picture 16">
            <a:extLst>
              <a:ext uri="{FF2B5EF4-FFF2-40B4-BE49-F238E27FC236}">
                <a16:creationId xmlns:a16="http://schemas.microsoft.com/office/drawing/2014/main" id="{6CD94893-A2D1-401B-A469-D34E425DCE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34" name="Rectangle 18">
            <a:extLst>
              <a:ext uri="{FF2B5EF4-FFF2-40B4-BE49-F238E27FC236}">
                <a16:creationId xmlns:a16="http://schemas.microsoft.com/office/drawing/2014/main" id="{546E6246-28E6-4A2D-B924-24539B8C6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35"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6"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3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8"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s-AR"/>
          </a:p>
        </p:txBody>
      </p:sp>
      <p:sp>
        <p:nvSpPr>
          <p:cNvPr id="2" name="Título 1">
            <a:extLst>
              <a:ext uri="{FF2B5EF4-FFF2-40B4-BE49-F238E27FC236}">
                <a16:creationId xmlns:a16="http://schemas.microsoft.com/office/drawing/2014/main" id="{2D4822C2-6A3A-4028-BC28-E9B560460EBD}"/>
              </a:ext>
            </a:extLst>
          </p:cNvPr>
          <p:cNvSpPr>
            <a:spLocks noGrp="1"/>
          </p:cNvSpPr>
          <p:nvPr>
            <p:ph type="title"/>
          </p:nvPr>
        </p:nvSpPr>
        <p:spPr>
          <a:xfrm>
            <a:off x="1103312" y="452718"/>
            <a:ext cx="8947522" cy="1400530"/>
          </a:xfrm>
        </p:spPr>
        <p:txBody>
          <a:bodyPr vert="horz" lIns="91440" tIns="45720" rIns="91440" bIns="45720" rtlCol="0" anchor="ctr">
            <a:normAutofit/>
          </a:bodyPr>
          <a:lstStyle/>
          <a:p>
            <a:r>
              <a:rPr lang="en-US" sz="4200" dirty="0">
                <a:solidFill>
                  <a:srgbClr val="FFFFFF"/>
                </a:solidFill>
              </a:rPr>
              <a:t>Frontera de </a:t>
            </a:r>
            <a:r>
              <a:rPr lang="en-US" sz="4200" dirty="0" err="1">
                <a:solidFill>
                  <a:srgbClr val="FFFFFF"/>
                </a:solidFill>
              </a:rPr>
              <a:t>Posibilidad</a:t>
            </a:r>
            <a:r>
              <a:rPr lang="en-US" sz="4200" dirty="0">
                <a:solidFill>
                  <a:srgbClr val="FFFFFF"/>
                </a:solidFill>
              </a:rPr>
              <a:t> de </a:t>
            </a:r>
            <a:r>
              <a:rPr lang="en-US" sz="4200" dirty="0" err="1">
                <a:solidFill>
                  <a:srgbClr val="FFFFFF"/>
                </a:solidFill>
              </a:rPr>
              <a:t>Producción</a:t>
            </a:r>
            <a:endParaRPr lang="en-US" sz="4200" dirty="0">
              <a:solidFill>
                <a:srgbClr val="FFFFFF"/>
              </a:solidFill>
            </a:endParaRPr>
          </a:p>
        </p:txBody>
      </p:sp>
      <p:sp>
        <p:nvSpPr>
          <p:cNvPr id="28" name="Marcador de pie de página 1">
            <a:extLst>
              <a:ext uri="{FF2B5EF4-FFF2-40B4-BE49-F238E27FC236}">
                <a16:creationId xmlns:a16="http://schemas.microsoft.com/office/drawing/2014/main" id="{47B5041D-0457-49EE-84A8-1784A644B64C}"/>
              </a:ext>
            </a:extLst>
          </p:cNvPr>
          <p:cNvSpPr>
            <a:spLocks noGrp="1"/>
          </p:cNvSpPr>
          <p:nvPr>
            <p:ph type="ftr" sz="quarter" idx="11"/>
          </p:nvPr>
        </p:nvSpPr>
        <p:spPr>
          <a:xfrm>
            <a:off x="590843" y="6365497"/>
            <a:ext cx="6523892" cy="228660"/>
          </a:xfrm>
        </p:spPr>
        <p:txBody>
          <a:bodyPr/>
          <a:lstStyle/>
          <a:p>
            <a:pPr>
              <a:defRPr/>
            </a:pPr>
            <a:r>
              <a:rPr lang="es-ES"/>
              <a:t>Ing. Claudia Valdiviezo Corte</a:t>
            </a:r>
          </a:p>
        </p:txBody>
      </p:sp>
      <p:sp>
        <p:nvSpPr>
          <p:cNvPr id="16" name="CuadroTexto 15">
            <a:extLst>
              <a:ext uri="{FF2B5EF4-FFF2-40B4-BE49-F238E27FC236}">
                <a16:creationId xmlns:a16="http://schemas.microsoft.com/office/drawing/2014/main" id="{9989BC6B-A2B6-4E1E-BF3B-BDB844E89014}"/>
              </a:ext>
            </a:extLst>
          </p:cNvPr>
          <p:cNvSpPr txBox="1"/>
          <p:nvPr/>
        </p:nvSpPr>
        <p:spPr>
          <a:xfrm>
            <a:off x="1103312" y="2994097"/>
            <a:ext cx="9496570" cy="400110"/>
          </a:xfrm>
          <a:prstGeom prst="rect">
            <a:avLst/>
          </a:prstGeom>
          <a:noFill/>
        </p:spPr>
        <p:txBody>
          <a:bodyPr wrap="square">
            <a:spAutoFit/>
          </a:bodyPr>
          <a:lstStyle/>
          <a:p>
            <a:pPr algn="just"/>
            <a:endParaRPr lang="es-AR" sz="2000" dirty="0"/>
          </a:p>
        </p:txBody>
      </p:sp>
      <p:pic>
        <p:nvPicPr>
          <p:cNvPr id="22" name="Imagen 21">
            <a:extLst>
              <a:ext uri="{FF2B5EF4-FFF2-40B4-BE49-F238E27FC236}">
                <a16:creationId xmlns:a16="http://schemas.microsoft.com/office/drawing/2014/main" id="{41E46708-40B9-61E9-7F52-CA3F1B7CCAAD}"/>
              </a:ext>
            </a:extLst>
          </p:cNvPr>
          <p:cNvPicPr>
            <a:picLocks noChangeAspect="1"/>
          </p:cNvPicPr>
          <p:nvPr/>
        </p:nvPicPr>
        <p:blipFill>
          <a:blip r:embed="rId6"/>
          <a:stretch>
            <a:fillRect/>
          </a:stretch>
        </p:blipFill>
        <p:spPr>
          <a:xfrm>
            <a:off x="1385888" y="2443288"/>
            <a:ext cx="3614298" cy="3468400"/>
          </a:xfrm>
          <a:prstGeom prst="rect">
            <a:avLst/>
          </a:prstGeom>
        </p:spPr>
      </p:pic>
      <p:sp>
        <p:nvSpPr>
          <p:cNvPr id="23" name="CuadroTexto 22">
            <a:extLst>
              <a:ext uri="{FF2B5EF4-FFF2-40B4-BE49-F238E27FC236}">
                <a16:creationId xmlns:a16="http://schemas.microsoft.com/office/drawing/2014/main" id="{0485B193-0D8E-2E4E-BA14-9BBCA5470D97}"/>
              </a:ext>
            </a:extLst>
          </p:cNvPr>
          <p:cNvSpPr txBox="1"/>
          <p:nvPr/>
        </p:nvSpPr>
        <p:spPr>
          <a:xfrm>
            <a:off x="114300" y="2443288"/>
            <a:ext cx="1271170" cy="461665"/>
          </a:xfrm>
          <a:prstGeom prst="rect">
            <a:avLst/>
          </a:prstGeom>
          <a:noFill/>
        </p:spPr>
        <p:txBody>
          <a:bodyPr wrap="square" rtlCol="0">
            <a:spAutoFit/>
          </a:bodyPr>
          <a:lstStyle/>
          <a:p>
            <a:pPr algn="ctr"/>
            <a:r>
              <a:rPr lang="es-AR" sz="1200" dirty="0"/>
              <a:t>Cantidad de alimentos</a:t>
            </a:r>
          </a:p>
        </p:txBody>
      </p:sp>
      <p:sp>
        <p:nvSpPr>
          <p:cNvPr id="24" name="CuadroTexto 23">
            <a:extLst>
              <a:ext uri="{FF2B5EF4-FFF2-40B4-BE49-F238E27FC236}">
                <a16:creationId xmlns:a16="http://schemas.microsoft.com/office/drawing/2014/main" id="{21DD3ED9-2889-F954-57EC-40280A278CB5}"/>
              </a:ext>
            </a:extLst>
          </p:cNvPr>
          <p:cNvSpPr txBox="1"/>
          <p:nvPr/>
        </p:nvSpPr>
        <p:spPr>
          <a:xfrm>
            <a:off x="3308672" y="5861086"/>
            <a:ext cx="2112884" cy="276999"/>
          </a:xfrm>
          <a:prstGeom prst="rect">
            <a:avLst/>
          </a:prstGeom>
          <a:noFill/>
        </p:spPr>
        <p:txBody>
          <a:bodyPr wrap="square" rtlCol="0">
            <a:spAutoFit/>
          </a:bodyPr>
          <a:lstStyle/>
          <a:p>
            <a:pPr algn="ctr"/>
            <a:r>
              <a:rPr lang="es-AR" sz="1200" dirty="0"/>
              <a:t>Cantidad de vestidos</a:t>
            </a:r>
          </a:p>
        </p:txBody>
      </p:sp>
      <p:sp>
        <p:nvSpPr>
          <p:cNvPr id="25" name="Rectángulo 24">
            <a:extLst>
              <a:ext uri="{FF2B5EF4-FFF2-40B4-BE49-F238E27FC236}">
                <a16:creationId xmlns:a16="http://schemas.microsoft.com/office/drawing/2014/main" id="{6A9CD5CC-D464-7588-233C-ADF940913ACF}"/>
              </a:ext>
            </a:extLst>
          </p:cNvPr>
          <p:cNvSpPr/>
          <p:nvPr/>
        </p:nvSpPr>
        <p:spPr>
          <a:xfrm>
            <a:off x="5664074" y="2742399"/>
            <a:ext cx="534476" cy="251698"/>
          </a:xfrm>
          <a:prstGeom prst="rect">
            <a:avLst/>
          </a:prstGeom>
          <a:solidFill>
            <a:srgbClr val="5CF61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6" name="Rectángulo 25">
            <a:extLst>
              <a:ext uri="{FF2B5EF4-FFF2-40B4-BE49-F238E27FC236}">
                <a16:creationId xmlns:a16="http://schemas.microsoft.com/office/drawing/2014/main" id="{05C7B439-76C9-6AF5-479D-2C04A9F6CE92}"/>
              </a:ext>
            </a:extLst>
          </p:cNvPr>
          <p:cNvSpPr/>
          <p:nvPr/>
        </p:nvSpPr>
        <p:spPr>
          <a:xfrm>
            <a:off x="6595200" y="2749819"/>
            <a:ext cx="534476" cy="218546"/>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7" name="CuadroTexto 26">
            <a:extLst>
              <a:ext uri="{FF2B5EF4-FFF2-40B4-BE49-F238E27FC236}">
                <a16:creationId xmlns:a16="http://schemas.microsoft.com/office/drawing/2014/main" id="{BA2F0FD3-80F7-A748-78CD-0C6291B200C2}"/>
              </a:ext>
            </a:extLst>
          </p:cNvPr>
          <p:cNvSpPr txBox="1"/>
          <p:nvPr/>
        </p:nvSpPr>
        <p:spPr>
          <a:xfrm>
            <a:off x="7306117" y="2690230"/>
            <a:ext cx="4885884" cy="369332"/>
          </a:xfrm>
          <a:prstGeom prst="rect">
            <a:avLst/>
          </a:prstGeom>
          <a:noFill/>
        </p:spPr>
        <p:txBody>
          <a:bodyPr wrap="square" rtlCol="0">
            <a:spAutoFit/>
          </a:bodyPr>
          <a:lstStyle/>
          <a:p>
            <a:r>
              <a:rPr lang="es-AR" dirty="0"/>
              <a:t>Conjunto de posibilidades de producción</a:t>
            </a:r>
          </a:p>
        </p:txBody>
      </p:sp>
      <p:sp>
        <p:nvSpPr>
          <p:cNvPr id="39" name="Rectángulo 38">
            <a:extLst>
              <a:ext uri="{FF2B5EF4-FFF2-40B4-BE49-F238E27FC236}">
                <a16:creationId xmlns:a16="http://schemas.microsoft.com/office/drawing/2014/main" id="{6FD3BD97-F4BA-DD3E-2D7D-F4406D69CC5C}"/>
              </a:ext>
            </a:extLst>
          </p:cNvPr>
          <p:cNvSpPr/>
          <p:nvPr/>
        </p:nvSpPr>
        <p:spPr>
          <a:xfrm>
            <a:off x="6580259" y="3278358"/>
            <a:ext cx="534476" cy="251698"/>
          </a:xfrm>
          <a:prstGeom prst="rect">
            <a:avLst/>
          </a:prstGeom>
          <a:solidFill>
            <a:srgbClr val="5CF61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0" name="Rectángulo 39">
            <a:extLst>
              <a:ext uri="{FF2B5EF4-FFF2-40B4-BE49-F238E27FC236}">
                <a16:creationId xmlns:a16="http://schemas.microsoft.com/office/drawing/2014/main" id="{3BD436B4-45BD-A07F-2329-BB7B63F76625}"/>
              </a:ext>
            </a:extLst>
          </p:cNvPr>
          <p:cNvSpPr/>
          <p:nvPr/>
        </p:nvSpPr>
        <p:spPr>
          <a:xfrm>
            <a:off x="6595200" y="4838503"/>
            <a:ext cx="534476" cy="218546"/>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1" name="CuadroTexto 40">
            <a:extLst>
              <a:ext uri="{FF2B5EF4-FFF2-40B4-BE49-F238E27FC236}">
                <a16:creationId xmlns:a16="http://schemas.microsoft.com/office/drawing/2014/main" id="{1090E7DF-9B47-1104-B43C-DD6BB827DFB2}"/>
              </a:ext>
            </a:extLst>
          </p:cNvPr>
          <p:cNvSpPr txBox="1"/>
          <p:nvPr/>
        </p:nvSpPr>
        <p:spPr>
          <a:xfrm>
            <a:off x="6250410" y="2667624"/>
            <a:ext cx="239448" cy="369332"/>
          </a:xfrm>
          <a:prstGeom prst="rect">
            <a:avLst/>
          </a:prstGeom>
          <a:noFill/>
        </p:spPr>
        <p:txBody>
          <a:bodyPr wrap="square" rtlCol="0">
            <a:spAutoFit/>
          </a:bodyPr>
          <a:lstStyle/>
          <a:p>
            <a:r>
              <a:rPr lang="es-AR" b="1" dirty="0"/>
              <a:t>+</a:t>
            </a:r>
          </a:p>
        </p:txBody>
      </p:sp>
      <p:sp>
        <p:nvSpPr>
          <p:cNvPr id="42" name="CuadroTexto 41">
            <a:extLst>
              <a:ext uri="{FF2B5EF4-FFF2-40B4-BE49-F238E27FC236}">
                <a16:creationId xmlns:a16="http://schemas.microsoft.com/office/drawing/2014/main" id="{6C779947-DEE9-2E73-CFD0-8EEC7C5E8AEE}"/>
              </a:ext>
            </a:extLst>
          </p:cNvPr>
          <p:cNvSpPr txBox="1"/>
          <p:nvPr/>
        </p:nvSpPr>
        <p:spPr>
          <a:xfrm>
            <a:off x="7129676" y="3214325"/>
            <a:ext cx="4758431" cy="1200329"/>
          </a:xfrm>
          <a:prstGeom prst="rect">
            <a:avLst/>
          </a:prstGeom>
          <a:noFill/>
        </p:spPr>
        <p:txBody>
          <a:bodyPr wrap="square" rtlCol="0">
            <a:spAutoFit/>
          </a:bodyPr>
          <a:lstStyle/>
          <a:p>
            <a:r>
              <a:rPr lang="es-AR" dirty="0"/>
              <a:t>Combinaciones ineficientes desde el punto de vista productivo: para aumentar la producción de un bien no es necesario reducir la del otro. </a:t>
            </a:r>
          </a:p>
        </p:txBody>
      </p:sp>
      <p:sp>
        <p:nvSpPr>
          <p:cNvPr id="43" name="CuadroTexto 42">
            <a:extLst>
              <a:ext uri="{FF2B5EF4-FFF2-40B4-BE49-F238E27FC236}">
                <a16:creationId xmlns:a16="http://schemas.microsoft.com/office/drawing/2014/main" id="{E9608BA8-19E3-4613-8DBE-F441ED511AFA}"/>
              </a:ext>
            </a:extLst>
          </p:cNvPr>
          <p:cNvSpPr txBox="1"/>
          <p:nvPr/>
        </p:nvSpPr>
        <p:spPr>
          <a:xfrm>
            <a:off x="7252687" y="4719390"/>
            <a:ext cx="4355361" cy="1477328"/>
          </a:xfrm>
          <a:prstGeom prst="rect">
            <a:avLst/>
          </a:prstGeom>
          <a:noFill/>
        </p:spPr>
        <p:txBody>
          <a:bodyPr wrap="square" rtlCol="0">
            <a:spAutoFit/>
          </a:bodyPr>
          <a:lstStyle/>
          <a:p>
            <a:r>
              <a:rPr lang="es-AR" dirty="0"/>
              <a:t>Frontera de posibilidades de producción: Combinaciones con eficiencia productiva, para aumentar la producción de un bien es necesario reducir la del otro.</a:t>
            </a:r>
          </a:p>
        </p:txBody>
      </p:sp>
    </p:spTree>
    <p:extLst>
      <p:ext uri="{BB962C8B-B14F-4D97-AF65-F5344CB8AC3E}">
        <p14:creationId xmlns:p14="http://schemas.microsoft.com/office/powerpoint/2010/main" val="28011952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 name="Picture 8">
            <a:extLst>
              <a:ext uri="{FF2B5EF4-FFF2-40B4-BE49-F238E27FC236}">
                <a16:creationId xmlns:a16="http://schemas.microsoft.com/office/drawing/2014/main" id="{73B88195-8D9E-4359-A86C-9456C469F7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30" name="Picture 10">
            <a:extLst>
              <a:ext uri="{FF2B5EF4-FFF2-40B4-BE49-F238E27FC236}">
                <a16:creationId xmlns:a16="http://schemas.microsoft.com/office/drawing/2014/main" id="{03EC48BD-A960-4717-BC76-7E4C982250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1" name="Oval 12">
            <a:extLst>
              <a:ext uri="{FF2B5EF4-FFF2-40B4-BE49-F238E27FC236}">
                <a16:creationId xmlns:a16="http://schemas.microsoft.com/office/drawing/2014/main" id="{7A00717A-7D3C-456B-A779-9D0638878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pic>
        <p:nvPicPr>
          <p:cNvPr id="32" name="Picture 14">
            <a:extLst>
              <a:ext uri="{FF2B5EF4-FFF2-40B4-BE49-F238E27FC236}">
                <a16:creationId xmlns:a16="http://schemas.microsoft.com/office/drawing/2014/main" id="{EEB0E133-CF2F-4AD3-ACA6-03E91BB603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3" name="Picture 16">
            <a:extLst>
              <a:ext uri="{FF2B5EF4-FFF2-40B4-BE49-F238E27FC236}">
                <a16:creationId xmlns:a16="http://schemas.microsoft.com/office/drawing/2014/main" id="{6CD94893-A2D1-401B-A469-D34E425DCE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34" name="Rectangle 18">
            <a:extLst>
              <a:ext uri="{FF2B5EF4-FFF2-40B4-BE49-F238E27FC236}">
                <a16:creationId xmlns:a16="http://schemas.microsoft.com/office/drawing/2014/main" id="{546E6246-28E6-4A2D-B924-24539B8C6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35"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6"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3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8"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s-AR"/>
          </a:p>
        </p:txBody>
      </p:sp>
      <p:sp>
        <p:nvSpPr>
          <p:cNvPr id="2" name="Título 1">
            <a:extLst>
              <a:ext uri="{FF2B5EF4-FFF2-40B4-BE49-F238E27FC236}">
                <a16:creationId xmlns:a16="http://schemas.microsoft.com/office/drawing/2014/main" id="{2D4822C2-6A3A-4028-BC28-E9B560460EBD}"/>
              </a:ext>
            </a:extLst>
          </p:cNvPr>
          <p:cNvSpPr>
            <a:spLocks noGrp="1"/>
          </p:cNvSpPr>
          <p:nvPr>
            <p:ph type="title"/>
          </p:nvPr>
        </p:nvSpPr>
        <p:spPr>
          <a:xfrm>
            <a:off x="1103312" y="452718"/>
            <a:ext cx="8947522" cy="1400530"/>
          </a:xfrm>
        </p:spPr>
        <p:txBody>
          <a:bodyPr vert="horz" lIns="91440" tIns="45720" rIns="91440" bIns="45720" rtlCol="0" anchor="ctr">
            <a:normAutofit/>
          </a:bodyPr>
          <a:lstStyle/>
          <a:p>
            <a:r>
              <a:rPr lang="en-US" sz="4200" dirty="0" err="1">
                <a:solidFill>
                  <a:srgbClr val="FFFFFF"/>
                </a:solidFill>
              </a:rPr>
              <a:t>Definición</a:t>
            </a:r>
            <a:r>
              <a:rPr lang="en-US" sz="4200" dirty="0">
                <a:solidFill>
                  <a:srgbClr val="FFFFFF"/>
                </a:solidFill>
              </a:rPr>
              <a:t> </a:t>
            </a:r>
            <a:r>
              <a:rPr lang="en-US" sz="4200" dirty="0" err="1">
                <a:solidFill>
                  <a:srgbClr val="FFFFFF"/>
                </a:solidFill>
              </a:rPr>
              <a:t>Economía</a:t>
            </a:r>
            <a:r>
              <a:rPr lang="en-US" sz="4200" dirty="0">
                <a:solidFill>
                  <a:srgbClr val="FFFFFF"/>
                </a:solidFill>
              </a:rPr>
              <a:t>?</a:t>
            </a:r>
          </a:p>
        </p:txBody>
      </p:sp>
      <p:sp>
        <p:nvSpPr>
          <p:cNvPr id="28" name="Marcador de pie de página 1">
            <a:extLst>
              <a:ext uri="{FF2B5EF4-FFF2-40B4-BE49-F238E27FC236}">
                <a16:creationId xmlns:a16="http://schemas.microsoft.com/office/drawing/2014/main" id="{47B5041D-0457-49EE-84A8-1784A644B64C}"/>
              </a:ext>
            </a:extLst>
          </p:cNvPr>
          <p:cNvSpPr>
            <a:spLocks noGrp="1"/>
          </p:cNvSpPr>
          <p:nvPr>
            <p:ph type="ftr" sz="quarter" idx="11"/>
          </p:nvPr>
        </p:nvSpPr>
        <p:spPr>
          <a:xfrm>
            <a:off x="590843" y="6365497"/>
            <a:ext cx="6523892" cy="228660"/>
          </a:xfrm>
        </p:spPr>
        <p:txBody>
          <a:bodyPr/>
          <a:lstStyle/>
          <a:p>
            <a:pPr>
              <a:defRPr/>
            </a:pPr>
            <a:r>
              <a:rPr lang="es-ES"/>
              <a:t>Ing. Claudia Valdiviezo Corte</a:t>
            </a:r>
          </a:p>
        </p:txBody>
      </p:sp>
      <p:sp>
        <p:nvSpPr>
          <p:cNvPr id="16" name="CuadroTexto 15">
            <a:extLst>
              <a:ext uri="{FF2B5EF4-FFF2-40B4-BE49-F238E27FC236}">
                <a16:creationId xmlns:a16="http://schemas.microsoft.com/office/drawing/2014/main" id="{9989BC6B-A2B6-4E1E-BF3B-BDB844E89014}"/>
              </a:ext>
            </a:extLst>
          </p:cNvPr>
          <p:cNvSpPr txBox="1"/>
          <p:nvPr/>
        </p:nvSpPr>
        <p:spPr>
          <a:xfrm>
            <a:off x="1103312" y="2994097"/>
            <a:ext cx="10105794" cy="1418786"/>
          </a:xfrm>
          <a:prstGeom prst="rect">
            <a:avLst/>
          </a:prstGeom>
          <a:noFill/>
        </p:spPr>
        <p:txBody>
          <a:bodyPr wrap="square">
            <a:spAutoFit/>
          </a:bodyPr>
          <a:lstStyle/>
          <a:p>
            <a:pPr algn="just">
              <a:lnSpc>
                <a:spcPct val="150000"/>
              </a:lnSpc>
            </a:pPr>
            <a:r>
              <a:rPr lang="es-AR" sz="2000" dirty="0"/>
              <a:t>LA ECONOMÍA es la ciencia que estudia el mejor modo de administrar </a:t>
            </a:r>
            <a:r>
              <a:rPr lang="es-AR" sz="2000" b="1" i="1" dirty="0"/>
              <a:t>recursos  escasos </a:t>
            </a:r>
            <a:r>
              <a:rPr lang="es-AR" sz="2000" dirty="0"/>
              <a:t>para satisfacer la mayor cantidad posible de las </a:t>
            </a:r>
            <a:r>
              <a:rPr lang="es-AR" sz="2000" b="1" i="1" dirty="0"/>
              <a:t>necesidades</a:t>
            </a:r>
            <a:r>
              <a:rPr lang="es-AR" sz="2000" dirty="0"/>
              <a:t> de la sociedad.</a:t>
            </a:r>
          </a:p>
        </p:txBody>
      </p:sp>
      <p:sp>
        <p:nvSpPr>
          <p:cNvPr id="3" name="Rectángulo 2">
            <a:extLst>
              <a:ext uri="{FF2B5EF4-FFF2-40B4-BE49-F238E27FC236}">
                <a16:creationId xmlns:a16="http://schemas.microsoft.com/office/drawing/2014/main" id="{5E10FC0B-868D-6797-E63D-A0D2C1D96DA9}"/>
              </a:ext>
            </a:extLst>
          </p:cNvPr>
          <p:cNvSpPr/>
          <p:nvPr/>
        </p:nvSpPr>
        <p:spPr>
          <a:xfrm>
            <a:off x="1233996" y="4829452"/>
            <a:ext cx="10105794" cy="126654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AR" dirty="0"/>
              <a:t>LOS RECURSOS nos permiten producir bienes y servicios. </a:t>
            </a:r>
          </a:p>
          <a:p>
            <a:r>
              <a:rPr lang="es-AR" dirty="0"/>
              <a:t>LOS BIENES Y SERVICIOS satisfacen necesidades. Los bienes son </a:t>
            </a:r>
            <a:r>
              <a:rPr lang="es-AR" i="1" dirty="0"/>
              <a:t>tangibles</a:t>
            </a:r>
            <a:r>
              <a:rPr lang="es-AR" dirty="0"/>
              <a:t>, como la comida o la ropa. Los servicios son </a:t>
            </a:r>
            <a:r>
              <a:rPr lang="es-AR" i="1" dirty="0"/>
              <a:t>intangibles</a:t>
            </a:r>
            <a:r>
              <a:rPr lang="es-AR" dirty="0"/>
              <a:t>, como una charla de economía. </a:t>
            </a:r>
          </a:p>
        </p:txBody>
      </p:sp>
    </p:spTree>
    <p:extLst>
      <p:ext uri="{BB962C8B-B14F-4D97-AF65-F5344CB8AC3E}">
        <p14:creationId xmlns:p14="http://schemas.microsoft.com/office/powerpoint/2010/main" val="9817737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pic>
        <p:nvPicPr>
          <p:cNvPr id="64" name="Picture 63">
            <a:extLst>
              <a:ext uri="{FF2B5EF4-FFF2-40B4-BE49-F238E27FC236}">
                <a16:creationId xmlns:a16="http://schemas.microsoft.com/office/drawing/2014/main" id="{C9134821-5D8B-4373-BA74-CFE9AB35A55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66" name="Picture 65">
            <a:extLst>
              <a:ext uri="{FF2B5EF4-FFF2-40B4-BE49-F238E27FC236}">
                <a16:creationId xmlns:a16="http://schemas.microsoft.com/office/drawing/2014/main" id="{5965195F-79F5-4911-907D-13CB3F5343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68" name="Oval 67">
            <a:extLst>
              <a:ext uri="{FF2B5EF4-FFF2-40B4-BE49-F238E27FC236}">
                <a16:creationId xmlns:a16="http://schemas.microsoft.com/office/drawing/2014/main" id="{8A610DC7-FE1B-47B9-8452-CFC389786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pic>
        <p:nvPicPr>
          <p:cNvPr id="70" name="Picture 69">
            <a:extLst>
              <a:ext uri="{FF2B5EF4-FFF2-40B4-BE49-F238E27FC236}">
                <a16:creationId xmlns:a16="http://schemas.microsoft.com/office/drawing/2014/main" id="{2742ADC1-2286-40B7-A3C6-D6C3362FA04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2" name="Picture 71">
            <a:extLst>
              <a:ext uri="{FF2B5EF4-FFF2-40B4-BE49-F238E27FC236}">
                <a16:creationId xmlns:a16="http://schemas.microsoft.com/office/drawing/2014/main" id="{C878FBDC-78F2-4D49-8DB3-1A48CA9F7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74" name="Rectangle 73">
            <a:extLst>
              <a:ext uri="{FF2B5EF4-FFF2-40B4-BE49-F238E27FC236}">
                <a16:creationId xmlns:a16="http://schemas.microsoft.com/office/drawing/2014/main" id="{DC9A0934-0C2C-4565-9290-A345B19BD9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76" name="Rectangle 75">
            <a:extLst>
              <a:ext uri="{FF2B5EF4-FFF2-40B4-BE49-F238E27FC236}">
                <a16:creationId xmlns:a16="http://schemas.microsoft.com/office/drawing/2014/main" id="{87BE56A7-2B14-4ABE-8DF3-40C07E64B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5712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6">
            <a:extLst>
              <a:ext uri="{FF2B5EF4-FFF2-40B4-BE49-F238E27FC236}">
                <a16:creationId xmlns:a16="http://schemas.microsoft.com/office/drawing/2014/main" id="{140D5101-D8FB-4102-A338-49651E971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8" name="Marcador de pie de página 1">
            <a:extLst>
              <a:ext uri="{FF2B5EF4-FFF2-40B4-BE49-F238E27FC236}">
                <a16:creationId xmlns:a16="http://schemas.microsoft.com/office/drawing/2014/main" id="{47B5041D-0457-49EE-84A8-1784A644B64C}"/>
              </a:ext>
            </a:extLst>
          </p:cNvPr>
          <p:cNvSpPr>
            <a:spLocks noGrp="1"/>
          </p:cNvSpPr>
          <p:nvPr>
            <p:ph type="ftr" sz="quarter" idx="11"/>
          </p:nvPr>
        </p:nvSpPr>
        <p:spPr>
          <a:xfrm>
            <a:off x="636915" y="6355080"/>
            <a:ext cx="3859795" cy="304801"/>
          </a:xfrm>
        </p:spPr>
        <p:txBody>
          <a:bodyPr vert="horz" lIns="91440" tIns="45720" rIns="91440" bIns="45720" rtlCol="0" anchor="b">
            <a:normAutofit/>
          </a:bodyPr>
          <a:lstStyle/>
          <a:p>
            <a:pPr defTabSz="914400">
              <a:spcAft>
                <a:spcPts val="600"/>
              </a:spcAft>
              <a:defRPr/>
            </a:pPr>
            <a:r>
              <a:rPr lang="en-US" b="0" i="0" kern="1200">
                <a:solidFill>
                  <a:schemeClr val="accent1"/>
                </a:solidFill>
                <a:latin typeface="+mn-lt"/>
                <a:ea typeface="+mn-ea"/>
                <a:cs typeface="+mn-cs"/>
              </a:rPr>
              <a:t>Ing. Claudia Valdiviezo Corte</a:t>
            </a:r>
          </a:p>
        </p:txBody>
      </p:sp>
      <p:sp>
        <p:nvSpPr>
          <p:cNvPr id="80" name="Freeform 5">
            <a:extLst>
              <a:ext uri="{FF2B5EF4-FFF2-40B4-BE49-F238E27FC236}">
                <a16:creationId xmlns:a16="http://schemas.microsoft.com/office/drawing/2014/main" id="{73E26159-C029-4449-8912-A9B418CC32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708596"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s-AR"/>
          </a:p>
        </p:txBody>
      </p:sp>
      <p:sp>
        <p:nvSpPr>
          <p:cNvPr id="15" name="Freeform 3">
            <a:extLst>
              <a:ext uri="{FF2B5EF4-FFF2-40B4-BE49-F238E27FC236}">
                <a16:creationId xmlns:a16="http://schemas.microsoft.com/office/drawing/2014/main" id="{A2022521-DAB5-4FF4-91E8-9BE56EBB76C2}"/>
              </a:ext>
            </a:extLst>
          </p:cNvPr>
          <p:cNvSpPr>
            <a:spLocks/>
          </p:cNvSpPr>
          <p:nvPr/>
        </p:nvSpPr>
        <p:spPr bwMode="auto">
          <a:xfrm>
            <a:off x="913850" y="2059624"/>
            <a:ext cx="4443412" cy="3756025"/>
          </a:xfrm>
          <a:custGeom>
            <a:avLst/>
            <a:gdLst>
              <a:gd name="T0" fmla="*/ 2798 w 2799"/>
              <a:gd name="T1" fmla="*/ 2365 h 2366"/>
              <a:gd name="T2" fmla="*/ 2659 w 2799"/>
              <a:gd name="T3" fmla="*/ 1853 h 2366"/>
              <a:gd name="T4" fmla="*/ 2464 w 2799"/>
              <a:gd name="T5" fmla="*/ 1411 h 2366"/>
              <a:gd name="T6" fmla="*/ 2199 w 2799"/>
              <a:gd name="T7" fmla="*/ 1037 h 2366"/>
              <a:gd name="T8" fmla="*/ 1879 w 2799"/>
              <a:gd name="T9" fmla="*/ 733 h 2366"/>
              <a:gd name="T10" fmla="*/ 1517 w 2799"/>
              <a:gd name="T11" fmla="*/ 470 h 2366"/>
              <a:gd name="T12" fmla="*/ 1072 w 2799"/>
              <a:gd name="T13" fmla="*/ 263 h 2366"/>
              <a:gd name="T14" fmla="*/ 571 w 2799"/>
              <a:gd name="T15" fmla="*/ 111 h 2366"/>
              <a:gd name="T16" fmla="*/ 0 w 2799"/>
              <a:gd name="T17" fmla="*/ 0 h 23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99"/>
              <a:gd name="T28" fmla="*/ 0 h 2366"/>
              <a:gd name="T29" fmla="*/ 2799 w 2799"/>
              <a:gd name="T30" fmla="*/ 2366 h 23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99" h="2366">
                <a:moveTo>
                  <a:pt x="2798" y="2365"/>
                </a:moveTo>
                <a:lnTo>
                  <a:pt x="2659" y="1853"/>
                </a:lnTo>
                <a:lnTo>
                  <a:pt x="2464" y="1411"/>
                </a:lnTo>
                <a:lnTo>
                  <a:pt x="2199" y="1037"/>
                </a:lnTo>
                <a:lnTo>
                  <a:pt x="1879" y="733"/>
                </a:lnTo>
                <a:lnTo>
                  <a:pt x="1517" y="470"/>
                </a:lnTo>
                <a:lnTo>
                  <a:pt x="1072" y="263"/>
                </a:lnTo>
                <a:lnTo>
                  <a:pt x="571" y="111"/>
                </a:lnTo>
                <a:lnTo>
                  <a:pt x="0" y="0"/>
                </a:lnTo>
              </a:path>
            </a:pathLst>
          </a:custGeom>
          <a:noFill/>
          <a:ln w="57150" cap="rnd" cmpd="sng">
            <a:solidFill>
              <a:schemeClr val="accent1"/>
            </a:solidFill>
            <a:prstDash val="solid"/>
            <a:round/>
            <a:headEnd type="none" w="sm" len="sm"/>
            <a:tailEnd type="none" w="sm" len="sm"/>
          </a:ln>
        </p:spPr>
        <p:txBody>
          <a:bodyPr/>
          <a:lstStyle/>
          <a:p>
            <a:endParaRPr lang="es-ES"/>
          </a:p>
        </p:txBody>
      </p:sp>
      <p:sp>
        <p:nvSpPr>
          <p:cNvPr id="16" name="Rectangle 4">
            <a:extLst>
              <a:ext uri="{FF2B5EF4-FFF2-40B4-BE49-F238E27FC236}">
                <a16:creationId xmlns:a16="http://schemas.microsoft.com/office/drawing/2014/main" id="{675F54AA-8F49-4C06-AF0D-5D1E25BFB541}"/>
              </a:ext>
            </a:extLst>
          </p:cNvPr>
          <p:cNvSpPr>
            <a:spLocks noChangeArrowheads="1"/>
          </p:cNvSpPr>
          <p:nvPr/>
        </p:nvSpPr>
        <p:spPr bwMode="auto">
          <a:xfrm>
            <a:off x="167979" y="722833"/>
            <a:ext cx="2803726" cy="492443"/>
          </a:xfrm>
          <a:prstGeom prst="rect">
            <a:avLst/>
          </a:prstGeom>
          <a:noFill/>
          <a:ln w="9525">
            <a:noFill/>
            <a:miter lim="800000"/>
            <a:headEnd/>
            <a:tailEnd/>
          </a:ln>
        </p:spPr>
        <p:txBody>
          <a:bodyPr wrap="square" lIns="0" tIns="0" rIns="0" bIns="0">
            <a:spAutoFit/>
          </a:bodyPr>
          <a:lstStyle/>
          <a:p>
            <a:pPr algn="ctr"/>
            <a:r>
              <a:rPr lang="en-US" sz="1600" b="1" i="0" baseline="0" dirty="0">
                <a:solidFill>
                  <a:srgbClr val="000000"/>
                </a:solidFill>
                <a:latin typeface="Arial" pitchFamily="34" charset="0"/>
              </a:rPr>
              <a:t>    </a:t>
            </a:r>
            <a:r>
              <a:rPr lang="en-US" sz="1600" b="1" i="0" baseline="0" dirty="0" err="1">
                <a:solidFill>
                  <a:srgbClr val="000000"/>
                </a:solidFill>
                <a:latin typeface="Arial" pitchFamily="34" charset="0"/>
              </a:rPr>
              <a:t>Cantidad</a:t>
            </a:r>
            <a:r>
              <a:rPr lang="en-US" sz="1600" b="1" i="0" baseline="0" dirty="0">
                <a:solidFill>
                  <a:srgbClr val="000000"/>
                </a:solidFill>
                <a:latin typeface="Arial" pitchFamily="34" charset="0"/>
              </a:rPr>
              <a:t> </a:t>
            </a:r>
            <a:r>
              <a:rPr lang="en-US" sz="1600" b="1" i="0" baseline="0" dirty="0" err="1">
                <a:solidFill>
                  <a:srgbClr val="000000"/>
                </a:solidFill>
                <a:latin typeface="Arial" pitchFamily="34" charset="0"/>
              </a:rPr>
              <a:t>alimentos</a:t>
            </a:r>
            <a:br>
              <a:rPr lang="en-US" sz="1600" b="1" i="0" baseline="0" dirty="0">
                <a:solidFill>
                  <a:srgbClr val="000000"/>
                </a:solidFill>
                <a:latin typeface="Arial" pitchFamily="34" charset="0"/>
              </a:rPr>
            </a:br>
            <a:r>
              <a:rPr lang="en-US" sz="1600" b="1" i="0" baseline="0" dirty="0" err="1">
                <a:solidFill>
                  <a:srgbClr val="000000"/>
                </a:solidFill>
                <a:latin typeface="Arial" pitchFamily="34" charset="0"/>
              </a:rPr>
              <a:t>producidos</a:t>
            </a:r>
            <a:endParaRPr lang="en-US" sz="1600" b="1" i="0" baseline="0" dirty="0">
              <a:solidFill>
                <a:srgbClr val="000000"/>
              </a:solidFill>
              <a:latin typeface="Arial" pitchFamily="34" charset="0"/>
            </a:endParaRPr>
          </a:p>
        </p:txBody>
      </p:sp>
      <p:sp>
        <p:nvSpPr>
          <p:cNvPr id="17" name="Rectangle 5">
            <a:extLst>
              <a:ext uri="{FF2B5EF4-FFF2-40B4-BE49-F238E27FC236}">
                <a16:creationId xmlns:a16="http://schemas.microsoft.com/office/drawing/2014/main" id="{26612DFD-1B4F-4E5A-A154-626303CFB42D}"/>
              </a:ext>
            </a:extLst>
          </p:cNvPr>
          <p:cNvSpPr>
            <a:spLocks noChangeArrowheads="1"/>
          </p:cNvSpPr>
          <p:nvPr/>
        </p:nvSpPr>
        <p:spPr bwMode="auto">
          <a:xfrm>
            <a:off x="4666188" y="6270626"/>
            <a:ext cx="3181313" cy="246221"/>
          </a:xfrm>
          <a:prstGeom prst="rect">
            <a:avLst/>
          </a:prstGeom>
          <a:noFill/>
          <a:ln w="9525">
            <a:noFill/>
            <a:miter lim="800000"/>
            <a:headEnd/>
            <a:tailEnd/>
          </a:ln>
        </p:spPr>
        <p:txBody>
          <a:bodyPr wrap="square" lIns="0" tIns="0" rIns="0" bIns="0">
            <a:spAutoFit/>
          </a:bodyPr>
          <a:lstStyle/>
          <a:p>
            <a:r>
              <a:rPr lang="en-US" sz="1600" b="1" i="0" baseline="0" dirty="0" err="1">
                <a:solidFill>
                  <a:srgbClr val="000000"/>
                </a:solidFill>
                <a:latin typeface="Arial" pitchFamily="34" charset="0"/>
              </a:rPr>
              <a:t>Cantidad</a:t>
            </a:r>
            <a:r>
              <a:rPr lang="en-US" sz="1600" b="1" i="0" baseline="0" dirty="0">
                <a:solidFill>
                  <a:srgbClr val="000000"/>
                </a:solidFill>
                <a:latin typeface="Arial" pitchFamily="34" charset="0"/>
              </a:rPr>
              <a:t> </a:t>
            </a:r>
            <a:r>
              <a:rPr lang="en-US" sz="1600" b="1" i="0" baseline="0" dirty="0" err="1">
                <a:solidFill>
                  <a:srgbClr val="000000"/>
                </a:solidFill>
                <a:latin typeface="Arial" pitchFamily="34" charset="0"/>
              </a:rPr>
              <a:t>vestidos</a:t>
            </a:r>
            <a:r>
              <a:rPr lang="en-US" sz="1600" b="1" i="0" baseline="0" dirty="0">
                <a:solidFill>
                  <a:srgbClr val="000000"/>
                </a:solidFill>
                <a:latin typeface="Arial" pitchFamily="34" charset="0"/>
              </a:rPr>
              <a:t>  </a:t>
            </a:r>
            <a:r>
              <a:rPr lang="en-US" sz="1600" b="1" i="0" baseline="0" dirty="0" err="1">
                <a:solidFill>
                  <a:srgbClr val="000000"/>
                </a:solidFill>
                <a:latin typeface="Arial" pitchFamily="34" charset="0"/>
              </a:rPr>
              <a:t>producidos</a:t>
            </a:r>
            <a:endParaRPr lang="en-US" sz="1600" b="1" i="0" baseline="0" dirty="0">
              <a:solidFill>
                <a:srgbClr val="000000"/>
              </a:solidFill>
              <a:latin typeface="Arial" pitchFamily="34" charset="0"/>
            </a:endParaRPr>
          </a:p>
        </p:txBody>
      </p:sp>
      <p:sp>
        <p:nvSpPr>
          <p:cNvPr id="18" name="Rectangle 6">
            <a:extLst>
              <a:ext uri="{FF2B5EF4-FFF2-40B4-BE49-F238E27FC236}">
                <a16:creationId xmlns:a16="http://schemas.microsoft.com/office/drawing/2014/main" id="{38B3734A-B9DC-4DFD-9CCB-AC9404FAE96C}"/>
              </a:ext>
            </a:extLst>
          </p:cNvPr>
          <p:cNvSpPr>
            <a:spLocks noChangeArrowheads="1"/>
          </p:cNvSpPr>
          <p:nvPr/>
        </p:nvSpPr>
        <p:spPr bwMode="auto">
          <a:xfrm>
            <a:off x="509013" y="1929436"/>
            <a:ext cx="256480" cy="276999"/>
          </a:xfrm>
          <a:prstGeom prst="rect">
            <a:avLst/>
          </a:prstGeom>
          <a:noFill/>
          <a:ln w="9525">
            <a:noFill/>
            <a:miter lim="800000"/>
            <a:headEnd/>
            <a:tailEnd/>
          </a:ln>
        </p:spPr>
        <p:txBody>
          <a:bodyPr wrap="square" lIns="0" tIns="0" rIns="0" bIns="0">
            <a:spAutoFit/>
          </a:bodyPr>
          <a:lstStyle/>
          <a:p>
            <a:r>
              <a:rPr lang="en-US" sz="1800" b="1" i="0" baseline="0" dirty="0">
                <a:solidFill>
                  <a:srgbClr val="000000"/>
                </a:solidFill>
                <a:latin typeface="Arial" pitchFamily="34" charset="0"/>
              </a:rPr>
              <a:t>18</a:t>
            </a:r>
          </a:p>
        </p:txBody>
      </p:sp>
      <p:grpSp>
        <p:nvGrpSpPr>
          <p:cNvPr id="19" name="Group 7">
            <a:extLst>
              <a:ext uri="{FF2B5EF4-FFF2-40B4-BE49-F238E27FC236}">
                <a16:creationId xmlns:a16="http://schemas.microsoft.com/office/drawing/2014/main" id="{D2851218-6A66-4920-8D8E-C398AF94917B}"/>
              </a:ext>
            </a:extLst>
          </p:cNvPr>
          <p:cNvGrpSpPr>
            <a:grpSpLocks/>
          </p:cNvGrpSpPr>
          <p:nvPr/>
        </p:nvGrpSpPr>
        <p:grpSpPr bwMode="auto">
          <a:xfrm>
            <a:off x="697951" y="1051561"/>
            <a:ext cx="6604938" cy="5130042"/>
            <a:chOff x="835" y="961"/>
            <a:chExt cx="4205" cy="3216"/>
          </a:xfrm>
        </p:grpSpPr>
        <p:sp>
          <p:nvSpPr>
            <p:cNvPr id="20" name="Freeform 8">
              <a:extLst>
                <a:ext uri="{FF2B5EF4-FFF2-40B4-BE49-F238E27FC236}">
                  <a16:creationId xmlns:a16="http://schemas.microsoft.com/office/drawing/2014/main" id="{77F27DA8-98CA-4B05-AD3D-291CECCBA9F5}"/>
                </a:ext>
              </a:extLst>
            </p:cNvPr>
            <p:cNvSpPr>
              <a:spLocks/>
            </p:cNvSpPr>
            <p:nvPr/>
          </p:nvSpPr>
          <p:spPr bwMode="auto">
            <a:xfrm>
              <a:off x="960" y="961"/>
              <a:ext cx="4080" cy="3017"/>
            </a:xfrm>
            <a:custGeom>
              <a:avLst/>
              <a:gdLst>
                <a:gd name="T0" fmla="*/ 0 w 4080"/>
                <a:gd name="T1" fmla="*/ 0 h 3017"/>
                <a:gd name="T2" fmla="*/ 0 w 4080"/>
                <a:gd name="T3" fmla="*/ 3016 h 3017"/>
                <a:gd name="T4" fmla="*/ 4079 w 4080"/>
                <a:gd name="T5" fmla="*/ 3016 h 3017"/>
                <a:gd name="T6" fmla="*/ 0 60000 65536"/>
                <a:gd name="T7" fmla="*/ 0 60000 65536"/>
                <a:gd name="T8" fmla="*/ 0 60000 65536"/>
                <a:gd name="T9" fmla="*/ 0 w 4080"/>
                <a:gd name="T10" fmla="*/ 0 h 3017"/>
                <a:gd name="T11" fmla="*/ 4080 w 4080"/>
                <a:gd name="T12" fmla="*/ 3017 h 3017"/>
              </a:gdLst>
              <a:ahLst/>
              <a:cxnLst>
                <a:cxn ang="T6">
                  <a:pos x="T0" y="T1"/>
                </a:cxn>
                <a:cxn ang="T7">
                  <a:pos x="T2" y="T3"/>
                </a:cxn>
                <a:cxn ang="T8">
                  <a:pos x="T4" y="T5"/>
                </a:cxn>
              </a:cxnLst>
              <a:rect l="T9" t="T10" r="T11" b="T12"/>
              <a:pathLst>
                <a:path w="4080" h="3017">
                  <a:moveTo>
                    <a:pt x="0" y="0"/>
                  </a:moveTo>
                  <a:lnTo>
                    <a:pt x="0" y="3016"/>
                  </a:lnTo>
                  <a:lnTo>
                    <a:pt x="4079" y="3016"/>
                  </a:lnTo>
                </a:path>
              </a:pathLst>
            </a:custGeom>
            <a:noFill/>
            <a:ln w="28575" cap="rnd" cmpd="sng">
              <a:solidFill>
                <a:srgbClr val="000000"/>
              </a:solidFill>
              <a:prstDash val="solid"/>
              <a:round/>
              <a:headEnd type="none" w="sm" len="sm"/>
              <a:tailEnd type="none" w="sm" len="sm"/>
            </a:ln>
          </p:spPr>
          <p:txBody>
            <a:bodyPr/>
            <a:lstStyle/>
            <a:p>
              <a:endParaRPr lang="es-ES"/>
            </a:p>
          </p:txBody>
        </p:sp>
        <p:sp>
          <p:nvSpPr>
            <p:cNvPr id="21" name="Rectangle 9">
              <a:extLst>
                <a:ext uri="{FF2B5EF4-FFF2-40B4-BE49-F238E27FC236}">
                  <a16:creationId xmlns:a16="http://schemas.microsoft.com/office/drawing/2014/main" id="{BD5B70AE-4EAC-425E-9B89-E841EA718E28}"/>
                </a:ext>
              </a:extLst>
            </p:cNvPr>
            <p:cNvSpPr>
              <a:spLocks noChangeArrowheads="1"/>
            </p:cNvSpPr>
            <p:nvPr/>
          </p:nvSpPr>
          <p:spPr bwMode="auto">
            <a:xfrm>
              <a:off x="835" y="4004"/>
              <a:ext cx="80" cy="173"/>
            </a:xfrm>
            <a:prstGeom prst="rect">
              <a:avLst/>
            </a:prstGeom>
            <a:noFill/>
            <a:ln w="9525">
              <a:noFill/>
              <a:miter lim="800000"/>
              <a:headEnd/>
              <a:tailEnd/>
            </a:ln>
          </p:spPr>
          <p:txBody>
            <a:bodyPr wrap="none" lIns="0" tIns="0" rIns="0" bIns="0">
              <a:spAutoFit/>
            </a:bodyPr>
            <a:lstStyle/>
            <a:p>
              <a:r>
                <a:rPr lang="en-US" sz="1800" b="1" i="0" baseline="0">
                  <a:solidFill>
                    <a:srgbClr val="000000"/>
                  </a:solidFill>
                  <a:latin typeface="Arial" pitchFamily="34" charset="0"/>
                </a:rPr>
                <a:t>0</a:t>
              </a:r>
            </a:p>
          </p:txBody>
        </p:sp>
      </p:grpSp>
      <p:sp>
        <p:nvSpPr>
          <p:cNvPr id="22" name="Rectangle 10">
            <a:extLst>
              <a:ext uri="{FF2B5EF4-FFF2-40B4-BE49-F238E27FC236}">
                <a16:creationId xmlns:a16="http://schemas.microsoft.com/office/drawing/2014/main" id="{7B10E4AD-8663-4861-8700-C5960DD850B1}"/>
              </a:ext>
            </a:extLst>
          </p:cNvPr>
          <p:cNvSpPr>
            <a:spLocks noChangeArrowheads="1"/>
          </p:cNvSpPr>
          <p:nvPr/>
        </p:nvSpPr>
        <p:spPr bwMode="auto">
          <a:xfrm>
            <a:off x="5295359" y="5929964"/>
            <a:ext cx="128240" cy="553998"/>
          </a:xfrm>
          <a:prstGeom prst="rect">
            <a:avLst/>
          </a:prstGeom>
          <a:noFill/>
          <a:ln w="9525">
            <a:noFill/>
            <a:miter lim="800000"/>
            <a:headEnd/>
            <a:tailEnd/>
          </a:ln>
        </p:spPr>
        <p:txBody>
          <a:bodyPr wrap="square" lIns="0" tIns="0" rIns="0" bIns="0">
            <a:spAutoFit/>
          </a:bodyPr>
          <a:lstStyle/>
          <a:p>
            <a:r>
              <a:rPr lang="en-US" sz="1800" b="1" i="0" baseline="0" dirty="0">
                <a:solidFill>
                  <a:srgbClr val="000000"/>
                </a:solidFill>
                <a:latin typeface="Arial" pitchFamily="34" charset="0"/>
              </a:rPr>
              <a:t>4</a:t>
            </a:r>
          </a:p>
          <a:p>
            <a:endParaRPr lang="en-US" sz="1800" b="1" i="0" baseline="0" dirty="0">
              <a:solidFill>
                <a:srgbClr val="000000"/>
              </a:solidFill>
              <a:latin typeface="Arial" pitchFamily="34" charset="0"/>
            </a:endParaRPr>
          </a:p>
        </p:txBody>
      </p:sp>
      <p:grpSp>
        <p:nvGrpSpPr>
          <p:cNvPr id="23" name="Group 11">
            <a:extLst>
              <a:ext uri="{FF2B5EF4-FFF2-40B4-BE49-F238E27FC236}">
                <a16:creationId xmlns:a16="http://schemas.microsoft.com/office/drawing/2014/main" id="{50628B97-3253-4B88-A12E-8D766A6CC390}"/>
              </a:ext>
            </a:extLst>
          </p:cNvPr>
          <p:cNvGrpSpPr>
            <a:grpSpLocks/>
          </p:cNvGrpSpPr>
          <p:nvPr/>
        </p:nvGrpSpPr>
        <p:grpSpPr bwMode="auto">
          <a:xfrm>
            <a:off x="576918" y="3757301"/>
            <a:ext cx="3970699" cy="244750"/>
            <a:chOff x="825" y="2317"/>
            <a:chExt cx="2103" cy="174"/>
          </a:xfrm>
        </p:grpSpPr>
        <p:sp>
          <p:nvSpPr>
            <p:cNvPr id="24" name="Rectangle 12">
              <a:extLst>
                <a:ext uri="{FF2B5EF4-FFF2-40B4-BE49-F238E27FC236}">
                  <a16:creationId xmlns:a16="http://schemas.microsoft.com/office/drawing/2014/main" id="{599E32BC-DAFC-43C2-BF9B-0DC50CECF2D4}"/>
                </a:ext>
              </a:extLst>
            </p:cNvPr>
            <p:cNvSpPr>
              <a:spLocks noChangeArrowheads="1"/>
            </p:cNvSpPr>
            <p:nvPr/>
          </p:nvSpPr>
          <p:spPr bwMode="auto">
            <a:xfrm>
              <a:off x="825" y="2317"/>
              <a:ext cx="60" cy="174"/>
            </a:xfrm>
            <a:prstGeom prst="rect">
              <a:avLst/>
            </a:prstGeom>
            <a:noFill/>
            <a:ln w="9525">
              <a:solidFill>
                <a:srgbClr val="000066"/>
              </a:solidFill>
              <a:miter lim="800000"/>
              <a:headEnd/>
              <a:tailEnd/>
            </a:ln>
          </p:spPr>
          <p:txBody>
            <a:bodyPr wrap="none" lIns="0" tIns="0" rIns="0" bIns="0">
              <a:spAutoFit/>
            </a:bodyPr>
            <a:lstStyle/>
            <a:p>
              <a:r>
                <a:rPr lang="en-US" sz="1800" b="1" i="0" baseline="0" dirty="0">
                  <a:solidFill>
                    <a:srgbClr val="000000"/>
                  </a:solidFill>
                  <a:latin typeface="Arial" pitchFamily="34" charset="0"/>
                </a:rPr>
                <a:t>9</a:t>
              </a:r>
            </a:p>
          </p:txBody>
        </p:sp>
        <p:sp>
          <p:nvSpPr>
            <p:cNvPr id="25" name="Line 13">
              <a:extLst>
                <a:ext uri="{FF2B5EF4-FFF2-40B4-BE49-F238E27FC236}">
                  <a16:creationId xmlns:a16="http://schemas.microsoft.com/office/drawing/2014/main" id="{723AB58B-26F6-46CB-A90E-9CE37DBCC7A4}"/>
                </a:ext>
              </a:extLst>
            </p:cNvPr>
            <p:cNvSpPr>
              <a:spLocks noChangeShapeType="1"/>
            </p:cNvSpPr>
            <p:nvPr/>
          </p:nvSpPr>
          <p:spPr bwMode="auto">
            <a:xfrm>
              <a:off x="960" y="2400"/>
              <a:ext cx="1968" cy="0"/>
            </a:xfrm>
            <a:prstGeom prst="line">
              <a:avLst/>
            </a:prstGeom>
            <a:noFill/>
            <a:ln w="19050">
              <a:solidFill>
                <a:srgbClr val="000066"/>
              </a:solidFill>
              <a:prstDash val="sysDot"/>
              <a:round/>
              <a:headEnd type="none" w="sm" len="sm"/>
              <a:tailEnd type="none" w="sm" len="sm"/>
            </a:ln>
          </p:spPr>
          <p:txBody>
            <a:bodyPr wrap="none" anchor="ctr"/>
            <a:lstStyle/>
            <a:p>
              <a:endParaRPr lang="es-ES"/>
            </a:p>
          </p:txBody>
        </p:sp>
      </p:grpSp>
      <p:grpSp>
        <p:nvGrpSpPr>
          <p:cNvPr id="26" name="Group 23">
            <a:extLst>
              <a:ext uri="{FF2B5EF4-FFF2-40B4-BE49-F238E27FC236}">
                <a16:creationId xmlns:a16="http://schemas.microsoft.com/office/drawing/2014/main" id="{FF61C9E0-56FA-4666-BB19-963523E6E1CE}"/>
              </a:ext>
            </a:extLst>
          </p:cNvPr>
          <p:cNvGrpSpPr>
            <a:grpSpLocks/>
          </p:cNvGrpSpPr>
          <p:nvPr/>
        </p:nvGrpSpPr>
        <p:grpSpPr bwMode="auto">
          <a:xfrm>
            <a:off x="1009079" y="1715122"/>
            <a:ext cx="3538538" cy="2200275"/>
            <a:chOff x="990" y="1359"/>
            <a:chExt cx="2229" cy="1386"/>
          </a:xfrm>
        </p:grpSpPr>
        <p:sp>
          <p:nvSpPr>
            <p:cNvPr id="27" name="Rectangle 24">
              <a:extLst>
                <a:ext uri="{FF2B5EF4-FFF2-40B4-BE49-F238E27FC236}">
                  <a16:creationId xmlns:a16="http://schemas.microsoft.com/office/drawing/2014/main" id="{B82B8348-91A2-40FC-9775-461E812F7ECE}"/>
                </a:ext>
              </a:extLst>
            </p:cNvPr>
            <p:cNvSpPr>
              <a:spLocks noChangeArrowheads="1"/>
            </p:cNvSpPr>
            <p:nvPr/>
          </p:nvSpPr>
          <p:spPr bwMode="auto">
            <a:xfrm>
              <a:off x="990" y="1359"/>
              <a:ext cx="116" cy="192"/>
            </a:xfrm>
            <a:prstGeom prst="rect">
              <a:avLst/>
            </a:prstGeom>
            <a:noFill/>
            <a:ln w="9525">
              <a:noFill/>
              <a:miter lim="800000"/>
              <a:headEnd/>
              <a:tailEnd/>
            </a:ln>
          </p:spPr>
          <p:txBody>
            <a:bodyPr wrap="none" lIns="0" tIns="0" rIns="0" bIns="0">
              <a:spAutoFit/>
            </a:bodyPr>
            <a:lstStyle/>
            <a:p>
              <a:r>
                <a:rPr lang="en-US" sz="2000" b="1" i="0" baseline="0" dirty="0">
                  <a:solidFill>
                    <a:srgbClr val="000000"/>
                  </a:solidFill>
                  <a:latin typeface="Arial" pitchFamily="34" charset="0"/>
                </a:rPr>
                <a:t>A</a:t>
              </a:r>
            </a:p>
          </p:txBody>
        </p:sp>
        <p:sp>
          <p:nvSpPr>
            <p:cNvPr id="29" name="Freeform 25">
              <a:extLst>
                <a:ext uri="{FF2B5EF4-FFF2-40B4-BE49-F238E27FC236}">
                  <a16:creationId xmlns:a16="http://schemas.microsoft.com/office/drawing/2014/main" id="{5FB80572-4359-4C66-808D-93FF22BBF4B3}"/>
                </a:ext>
              </a:extLst>
            </p:cNvPr>
            <p:cNvSpPr>
              <a:spLocks/>
            </p:cNvSpPr>
            <p:nvPr/>
          </p:nvSpPr>
          <p:spPr bwMode="auto">
            <a:xfrm>
              <a:off x="3149" y="2662"/>
              <a:ext cx="70" cy="83"/>
            </a:xfrm>
            <a:custGeom>
              <a:avLst/>
              <a:gdLst>
                <a:gd name="T0" fmla="*/ 28 w 70"/>
                <a:gd name="T1" fmla="*/ 82 h 83"/>
                <a:gd name="T2" fmla="*/ 55 w 70"/>
                <a:gd name="T3" fmla="*/ 68 h 83"/>
                <a:gd name="T4" fmla="*/ 69 w 70"/>
                <a:gd name="T5" fmla="*/ 55 h 83"/>
                <a:gd name="T6" fmla="*/ 69 w 70"/>
                <a:gd name="T7" fmla="*/ 41 h 83"/>
                <a:gd name="T8" fmla="*/ 69 w 70"/>
                <a:gd name="T9" fmla="*/ 27 h 83"/>
                <a:gd name="T10" fmla="*/ 55 w 70"/>
                <a:gd name="T11" fmla="*/ 14 h 83"/>
                <a:gd name="T12" fmla="*/ 28 w 70"/>
                <a:gd name="T13" fmla="*/ 0 h 83"/>
                <a:gd name="T14" fmla="*/ 14 w 70"/>
                <a:gd name="T15" fmla="*/ 14 h 83"/>
                <a:gd name="T16" fmla="*/ 0 w 70"/>
                <a:gd name="T17" fmla="*/ 27 h 83"/>
                <a:gd name="T18" fmla="*/ 0 w 70"/>
                <a:gd name="T19" fmla="*/ 41 h 83"/>
                <a:gd name="T20" fmla="*/ 0 w 70"/>
                <a:gd name="T21" fmla="*/ 55 h 83"/>
                <a:gd name="T22" fmla="*/ 14 w 70"/>
                <a:gd name="T23" fmla="*/ 68 h 83"/>
                <a:gd name="T24" fmla="*/ 28 w 70"/>
                <a:gd name="T25" fmla="*/ 82 h 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
                <a:gd name="T40" fmla="*/ 0 h 83"/>
                <a:gd name="T41" fmla="*/ 70 w 70"/>
                <a:gd name="T42" fmla="*/ 83 h 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 h="83">
                  <a:moveTo>
                    <a:pt x="28" y="82"/>
                  </a:moveTo>
                  <a:lnTo>
                    <a:pt x="55" y="68"/>
                  </a:lnTo>
                  <a:lnTo>
                    <a:pt x="69" y="55"/>
                  </a:lnTo>
                  <a:lnTo>
                    <a:pt x="69" y="41"/>
                  </a:lnTo>
                  <a:lnTo>
                    <a:pt x="69" y="27"/>
                  </a:lnTo>
                  <a:lnTo>
                    <a:pt x="55" y="14"/>
                  </a:lnTo>
                  <a:lnTo>
                    <a:pt x="28" y="0"/>
                  </a:lnTo>
                  <a:lnTo>
                    <a:pt x="14" y="14"/>
                  </a:lnTo>
                  <a:lnTo>
                    <a:pt x="0" y="27"/>
                  </a:lnTo>
                  <a:lnTo>
                    <a:pt x="0" y="41"/>
                  </a:lnTo>
                  <a:lnTo>
                    <a:pt x="0" y="55"/>
                  </a:lnTo>
                  <a:lnTo>
                    <a:pt x="14" y="68"/>
                  </a:lnTo>
                  <a:lnTo>
                    <a:pt x="28" y="82"/>
                  </a:lnTo>
                </a:path>
              </a:pathLst>
            </a:custGeom>
            <a:solidFill>
              <a:srgbClr val="000000"/>
            </a:solidFill>
            <a:ln w="9525" cap="rnd">
              <a:noFill/>
              <a:round/>
              <a:headEnd type="none" w="sm" len="sm"/>
              <a:tailEnd type="none" w="sm" len="sm"/>
            </a:ln>
          </p:spPr>
          <p:txBody>
            <a:bodyPr/>
            <a:lstStyle/>
            <a:p>
              <a:endParaRPr lang="es-ES"/>
            </a:p>
          </p:txBody>
        </p:sp>
      </p:grpSp>
      <p:grpSp>
        <p:nvGrpSpPr>
          <p:cNvPr id="30" name="Group 26">
            <a:extLst>
              <a:ext uri="{FF2B5EF4-FFF2-40B4-BE49-F238E27FC236}">
                <a16:creationId xmlns:a16="http://schemas.microsoft.com/office/drawing/2014/main" id="{D4915353-744C-4485-90FB-4D78AE6B26FC}"/>
              </a:ext>
            </a:extLst>
          </p:cNvPr>
          <p:cNvGrpSpPr>
            <a:grpSpLocks/>
          </p:cNvGrpSpPr>
          <p:nvPr/>
        </p:nvGrpSpPr>
        <p:grpSpPr bwMode="auto">
          <a:xfrm>
            <a:off x="2137816" y="4291649"/>
            <a:ext cx="338138" cy="360362"/>
            <a:chOff x="1728" y="2976"/>
            <a:chExt cx="213" cy="227"/>
          </a:xfrm>
        </p:grpSpPr>
        <p:sp>
          <p:nvSpPr>
            <p:cNvPr id="31" name="Freeform 27">
              <a:extLst>
                <a:ext uri="{FF2B5EF4-FFF2-40B4-BE49-F238E27FC236}">
                  <a16:creationId xmlns:a16="http://schemas.microsoft.com/office/drawing/2014/main" id="{A29D10FF-0309-4DA6-99BC-7C3AFCF41477}"/>
                </a:ext>
              </a:extLst>
            </p:cNvPr>
            <p:cNvSpPr>
              <a:spLocks/>
            </p:cNvSpPr>
            <p:nvPr/>
          </p:nvSpPr>
          <p:spPr bwMode="auto">
            <a:xfrm>
              <a:off x="1728" y="3120"/>
              <a:ext cx="70" cy="83"/>
            </a:xfrm>
            <a:custGeom>
              <a:avLst/>
              <a:gdLst>
                <a:gd name="T0" fmla="*/ 28 w 70"/>
                <a:gd name="T1" fmla="*/ 82 h 83"/>
                <a:gd name="T2" fmla="*/ 55 w 70"/>
                <a:gd name="T3" fmla="*/ 68 h 83"/>
                <a:gd name="T4" fmla="*/ 69 w 70"/>
                <a:gd name="T5" fmla="*/ 55 h 83"/>
                <a:gd name="T6" fmla="*/ 69 w 70"/>
                <a:gd name="T7" fmla="*/ 41 h 83"/>
                <a:gd name="T8" fmla="*/ 69 w 70"/>
                <a:gd name="T9" fmla="*/ 27 h 83"/>
                <a:gd name="T10" fmla="*/ 55 w 70"/>
                <a:gd name="T11" fmla="*/ 14 h 83"/>
                <a:gd name="T12" fmla="*/ 28 w 70"/>
                <a:gd name="T13" fmla="*/ 0 h 83"/>
                <a:gd name="T14" fmla="*/ 14 w 70"/>
                <a:gd name="T15" fmla="*/ 14 h 83"/>
                <a:gd name="T16" fmla="*/ 0 w 70"/>
                <a:gd name="T17" fmla="*/ 27 h 83"/>
                <a:gd name="T18" fmla="*/ 0 w 70"/>
                <a:gd name="T19" fmla="*/ 41 h 83"/>
                <a:gd name="T20" fmla="*/ 0 w 70"/>
                <a:gd name="T21" fmla="*/ 55 h 83"/>
                <a:gd name="T22" fmla="*/ 14 w 70"/>
                <a:gd name="T23" fmla="*/ 68 h 83"/>
                <a:gd name="T24" fmla="*/ 28 w 70"/>
                <a:gd name="T25" fmla="*/ 82 h 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
                <a:gd name="T40" fmla="*/ 0 h 83"/>
                <a:gd name="T41" fmla="*/ 70 w 70"/>
                <a:gd name="T42" fmla="*/ 83 h 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 h="83">
                  <a:moveTo>
                    <a:pt x="28" y="82"/>
                  </a:moveTo>
                  <a:lnTo>
                    <a:pt x="55" y="68"/>
                  </a:lnTo>
                  <a:lnTo>
                    <a:pt x="69" y="55"/>
                  </a:lnTo>
                  <a:lnTo>
                    <a:pt x="69" y="41"/>
                  </a:lnTo>
                  <a:lnTo>
                    <a:pt x="69" y="27"/>
                  </a:lnTo>
                  <a:lnTo>
                    <a:pt x="55" y="14"/>
                  </a:lnTo>
                  <a:lnTo>
                    <a:pt x="28" y="0"/>
                  </a:lnTo>
                  <a:lnTo>
                    <a:pt x="14" y="14"/>
                  </a:lnTo>
                  <a:lnTo>
                    <a:pt x="0" y="27"/>
                  </a:lnTo>
                  <a:lnTo>
                    <a:pt x="0" y="41"/>
                  </a:lnTo>
                  <a:lnTo>
                    <a:pt x="0" y="55"/>
                  </a:lnTo>
                  <a:lnTo>
                    <a:pt x="14" y="68"/>
                  </a:lnTo>
                  <a:lnTo>
                    <a:pt x="28" y="82"/>
                  </a:lnTo>
                </a:path>
              </a:pathLst>
            </a:custGeom>
            <a:solidFill>
              <a:srgbClr val="000000"/>
            </a:solidFill>
            <a:ln w="9525" cap="rnd">
              <a:noFill/>
              <a:round/>
              <a:headEnd type="none" w="sm" len="sm"/>
              <a:tailEnd type="none" w="sm" len="sm"/>
            </a:ln>
          </p:spPr>
          <p:txBody>
            <a:bodyPr/>
            <a:lstStyle/>
            <a:p>
              <a:endParaRPr lang="es-ES"/>
            </a:p>
          </p:txBody>
        </p:sp>
        <p:sp>
          <p:nvSpPr>
            <p:cNvPr id="32" name="Rectangle 28">
              <a:extLst>
                <a:ext uri="{FF2B5EF4-FFF2-40B4-BE49-F238E27FC236}">
                  <a16:creationId xmlns:a16="http://schemas.microsoft.com/office/drawing/2014/main" id="{79698200-B78B-442B-AD44-FB1105EC3C67}"/>
                </a:ext>
              </a:extLst>
            </p:cNvPr>
            <p:cNvSpPr>
              <a:spLocks noChangeArrowheads="1"/>
            </p:cNvSpPr>
            <p:nvPr/>
          </p:nvSpPr>
          <p:spPr bwMode="auto">
            <a:xfrm>
              <a:off x="1824" y="2976"/>
              <a:ext cx="117" cy="194"/>
            </a:xfrm>
            <a:prstGeom prst="rect">
              <a:avLst/>
            </a:prstGeom>
            <a:noFill/>
            <a:ln w="9525">
              <a:noFill/>
              <a:miter lim="800000"/>
              <a:headEnd/>
              <a:tailEnd/>
            </a:ln>
          </p:spPr>
          <p:txBody>
            <a:bodyPr wrap="none" lIns="0" tIns="0" rIns="0" bIns="0">
              <a:spAutoFit/>
            </a:bodyPr>
            <a:lstStyle/>
            <a:p>
              <a:r>
                <a:rPr lang="en-US" sz="2000" b="1" i="0" baseline="0" dirty="0">
                  <a:solidFill>
                    <a:srgbClr val="000000"/>
                  </a:solidFill>
                  <a:latin typeface="Arial" pitchFamily="34" charset="0"/>
                </a:rPr>
                <a:t>H</a:t>
              </a:r>
            </a:p>
          </p:txBody>
        </p:sp>
      </p:grpSp>
      <p:grpSp>
        <p:nvGrpSpPr>
          <p:cNvPr id="33" name="Group 29">
            <a:extLst>
              <a:ext uri="{FF2B5EF4-FFF2-40B4-BE49-F238E27FC236}">
                <a16:creationId xmlns:a16="http://schemas.microsoft.com/office/drawing/2014/main" id="{36E26B11-843B-4119-AD91-23C4514AB674}"/>
              </a:ext>
            </a:extLst>
          </p:cNvPr>
          <p:cNvGrpSpPr>
            <a:grpSpLocks/>
          </p:cNvGrpSpPr>
          <p:nvPr/>
        </p:nvGrpSpPr>
        <p:grpSpPr bwMode="auto">
          <a:xfrm>
            <a:off x="580475" y="2858130"/>
            <a:ext cx="3068637" cy="276225"/>
            <a:chOff x="755" y="2113"/>
            <a:chExt cx="1933" cy="174"/>
          </a:xfrm>
        </p:grpSpPr>
        <p:sp>
          <p:nvSpPr>
            <p:cNvPr id="34" name="Rectangle 30">
              <a:extLst>
                <a:ext uri="{FF2B5EF4-FFF2-40B4-BE49-F238E27FC236}">
                  <a16:creationId xmlns:a16="http://schemas.microsoft.com/office/drawing/2014/main" id="{CB365038-003B-4824-A9E2-DCDB8D690847}"/>
                </a:ext>
              </a:extLst>
            </p:cNvPr>
            <p:cNvSpPr>
              <a:spLocks noChangeArrowheads="1"/>
            </p:cNvSpPr>
            <p:nvPr/>
          </p:nvSpPr>
          <p:spPr bwMode="auto">
            <a:xfrm>
              <a:off x="755" y="2113"/>
              <a:ext cx="162" cy="174"/>
            </a:xfrm>
            <a:prstGeom prst="rect">
              <a:avLst/>
            </a:prstGeom>
            <a:noFill/>
            <a:ln w="9525">
              <a:solidFill>
                <a:srgbClr val="000066"/>
              </a:solidFill>
              <a:miter lim="800000"/>
              <a:headEnd/>
              <a:tailEnd/>
            </a:ln>
          </p:spPr>
          <p:txBody>
            <a:bodyPr wrap="none" lIns="0" tIns="0" rIns="0" bIns="0">
              <a:spAutoFit/>
            </a:bodyPr>
            <a:lstStyle/>
            <a:p>
              <a:r>
                <a:rPr lang="en-US" sz="1800" b="1" i="0" baseline="0" dirty="0">
                  <a:solidFill>
                    <a:srgbClr val="000000"/>
                  </a:solidFill>
                  <a:latin typeface="Arial" pitchFamily="34" charset="0"/>
                </a:rPr>
                <a:t>14</a:t>
              </a:r>
            </a:p>
          </p:txBody>
        </p:sp>
        <p:sp>
          <p:nvSpPr>
            <p:cNvPr id="35" name="Line 31">
              <a:extLst>
                <a:ext uri="{FF2B5EF4-FFF2-40B4-BE49-F238E27FC236}">
                  <a16:creationId xmlns:a16="http://schemas.microsoft.com/office/drawing/2014/main" id="{A35909A8-6BF6-4668-BA1D-89648D55E301}"/>
                </a:ext>
              </a:extLst>
            </p:cNvPr>
            <p:cNvSpPr>
              <a:spLocks noChangeShapeType="1"/>
            </p:cNvSpPr>
            <p:nvPr/>
          </p:nvSpPr>
          <p:spPr bwMode="auto">
            <a:xfrm>
              <a:off x="960" y="2208"/>
              <a:ext cx="1728" cy="0"/>
            </a:xfrm>
            <a:prstGeom prst="line">
              <a:avLst/>
            </a:prstGeom>
            <a:noFill/>
            <a:ln w="19050">
              <a:solidFill>
                <a:srgbClr val="000066"/>
              </a:solidFill>
              <a:prstDash val="sysDot"/>
              <a:round/>
              <a:headEnd type="none" w="sm" len="sm"/>
              <a:tailEnd type="none" w="sm" len="sm"/>
            </a:ln>
          </p:spPr>
          <p:txBody>
            <a:bodyPr wrap="none" anchor="ctr"/>
            <a:lstStyle/>
            <a:p>
              <a:endParaRPr lang="es-ES"/>
            </a:p>
          </p:txBody>
        </p:sp>
      </p:grpSp>
      <p:grpSp>
        <p:nvGrpSpPr>
          <p:cNvPr id="36" name="Group 32">
            <a:extLst>
              <a:ext uri="{FF2B5EF4-FFF2-40B4-BE49-F238E27FC236}">
                <a16:creationId xmlns:a16="http://schemas.microsoft.com/office/drawing/2014/main" id="{10144119-1A9B-437F-8261-74A804DC4924}"/>
              </a:ext>
            </a:extLst>
          </p:cNvPr>
          <p:cNvGrpSpPr>
            <a:grpSpLocks/>
          </p:cNvGrpSpPr>
          <p:nvPr/>
        </p:nvGrpSpPr>
        <p:grpSpPr bwMode="auto">
          <a:xfrm>
            <a:off x="3361775" y="3067685"/>
            <a:ext cx="244475" cy="3127375"/>
            <a:chOff x="2534" y="2208"/>
            <a:chExt cx="154" cy="1970"/>
          </a:xfrm>
        </p:grpSpPr>
        <p:sp>
          <p:nvSpPr>
            <p:cNvPr id="37" name="Rectangle 33">
              <a:extLst>
                <a:ext uri="{FF2B5EF4-FFF2-40B4-BE49-F238E27FC236}">
                  <a16:creationId xmlns:a16="http://schemas.microsoft.com/office/drawing/2014/main" id="{0B55C3D5-77AF-4176-BB65-21282DD44ACB}"/>
                </a:ext>
              </a:extLst>
            </p:cNvPr>
            <p:cNvSpPr>
              <a:spLocks noChangeArrowheads="1"/>
            </p:cNvSpPr>
            <p:nvPr/>
          </p:nvSpPr>
          <p:spPr bwMode="auto">
            <a:xfrm>
              <a:off x="2534" y="4004"/>
              <a:ext cx="81" cy="174"/>
            </a:xfrm>
            <a:prstGeom prst="rect">
              <a:avLst/>
            </a:prstGeom>
            <a:noFill/>
            <a:ln w="9525">
              <a:solidFill>
                <a:srgbClr val="000066"/>
              </a:solidFill>
              <a:miter lim="800000"/>
              <a:headEnd/>
              <a:tailEnd/>
            </a:ln>
          </p:spPr>
          <p:txBody>
            <a:bodyPr wrap="none" lIns="0" tIns="0" rIns="0" bIns="0">
              <a:spAutoFit/>
            </a:bodyPr>
            <a:lstStyle/>
            <a:p>
              <a:r>
                <a:rPr lang="en-US" sz="1800" b="1" i="0" baseline="0" dirty="0">
                  <a:solidFill>
                    <a:srgbClr val="000000"/>
                  </a:solidFill>
                  <a:latin typeface="Arial" pitchFamily="34" charset="0"/>
                </a:rPr>
                <a:t>2</a:t>
              </a:r>
            </a:p>
          </p:txBody>
        </p:sp>
        <p:sp>
          <p:nvSpPr>
            <p:cNvPr id="38" name="Line 34">
              <a:extLst>
                <a:ext uri="{FF2B5EF4-FFF2-40B4-BE49-F238E27FC236}">
                  <a16:creationId xmlns:a16="http://schemas.microsoft.com/office/drawing/2014/main" id="{02275E08-D632-46BB-9CC5-8B24A8F2C2DC}"/>
                </a:ext>
              </a:extLst>
            </p:cNvPr>
            <p:cNvSpPr>
              <a:spLocks noChangeShapeType="1"/>
            </p:cNvSpPr>
            <p:nvPr/>
          </p:nvSpPr>
          <p:spPr bwMode="auto">
            <a:xfrm>
              <a:off x="2688" y="2208"/>
              <a:ext cx="0" cy="1776"/>
            </a:xfrm>
            <a:prstGeom prst="line">
              <a:avLst/>
            </a:prstGeom>
            <a:noFill/>
            <a:ln w="19050">
              <a:solidFill>
                <a:srgbClr val="000066"/>
              </a:solidFill>
              <a:prstDash val="sysDot"/>
              <a:round/>
              <a:headEnd type="none" w="sm" len="sm"/>
              <a:tailEnd type="none" w="sm" len="sm"/>
            </a:ln>
          </p:spPr>
          <p:txBody>
            <a:bodyPr wrap="none" anchor="ctr"/>
            <a:lstStyle/>
            <a:p>
              <a:endParaRPr lang="es-ES"/>
            </a:p>
          </p:txBody>
        </p:sp>
      </p:grpSp>
      <p:grpSp>
        <p:nvGrpSpPr>
          <p:cNvPr id="39" name="Group 35">
            <a:extLst>
              <a:ext uri="{FF2B5EF4-FFF2-40B4-BE49-F238E27FC236}">
                <a16:creationId xmlns:a16="http://schemas.microsoft.com/office/drawing/2014/main" id="{52F2A869-2690-4CB0-B703-0482C0AA1AAB}"/>
              </a:ext>
            </a:extLst>
          </p:cNvPr>
          <p:cNvGrpSpPr>
            <a:grpSpLocks/>
          </p:cNvGrpSpPr>
          <p:nvPr/>
        </p:nvGrpSpPr>
        <p:grpSpPr bwMode="auto">
          <a:xfrm>
            <a:off x="3577675" y="2707324"/>
            <a:ext cx="412750" cy="360362"/>
            <a:chOff x="2640" y="2016"/>
            <a:chExt cx="260" cy="227"/>
          </a:xfrm>
        </p:grpSpPr>
        <p:sp>
          <p:nvSpPr>
            <p:cNvPr id="40" name="Freeform 36">
              <a:extLst>
                <a:ext uri="{FF2B5EF4-FFF2-40B4-BE49-F238E27FC236}">
                  <a16:creationId xmlns:a16="http://schemas.microsoft.com/office/drawing/2014/main" id="{12C743D2-3341-4B31-9E5A-861F4060F125}"/>
                </a:ext>
              </a:extLst>
            </p:cNvPr>
            <p:cNvSpPr>
              <a:spLocks/>
            </p:cNvSpPr>
            <p:nvPr/>
          </p:nvSpPr>
          <p:spPr bwMode="auto">
            <a:xfrm>
              <a:off x="2640" y="2160"/>
              <a:ext cx="70" cy="83"/>
            </a:xfrm>
            <a:custGeom>
              <a:avLst/>
              <a:gdLst>
                <a:gd name="T0" fmla="*/ 28 w 70"/>
                <a:gd name="T1" fmla="*/ 82 h 83"/>
                <a:gd name="T2" fmla="*/ 55 w 70"/>
                <a:gd name="T3" fmla="*/ 68 h 83"/>
                <a:gd name="T4" fmla="*/ 69 w 70"/>
                <a:gd name="T5" fmla="*/ 55 h 83"/>
                <a:gd name="T6" fmla="*/ 69 w 70"/>
                <a:gd name="T7" fmla="*/ 41 h 83"/>
                <a:gd name="T8" fmla="*/ 69 w 70"/>
                <a:gd name="T9" fmla="*/ 27 h 83"/>
                <a:gd name="T10" fmla="*/ 55 w 70"/>
                <a:gd name="T11" fmla="*/ 14 h 83"/>
                <a:gd name="T12" fmla="*/ 28 w 70"/>
                <a:gd name="T13" fmla="*/ 0 h 83"/>
                <a:gd name="T14" fmla="*/ 14 w 70"/>
                <a:gd name="T15" fmla="*/ 14 h 83"/>
                <a:gd name="T16" fmla="*/ 0 w 70"/>
                <a:gd name="T17" fmla="*/ 27 h 83"/>
                <a:gd name="T18" fmla="*/ 0 w 70"/>
                <a:gd name="T19" fmla="*/ 41 h 83"/>
                <a:gd name="T20" fmla="*/ 0 w 70"/>
                <a:gd name="T21" fmla="*/ 55 h 83"/>
                <a:gd name="T22" fmla="*/ 14 w 70"/>
                <a:gd name="T23" fmla="*/ 68 h 83"/>
                <a:gd name="T24" fmla="*/ 28 w 70"/>
                <a:gd name="T25" fmla="*/ 82 h 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
                <a:gd name="T40" fmla="*/ 0 h 83"/>
                <a:gd name="T41" fmla="*/ 70 w 70"/>
                <a:gd name="T42" fmla="*/ 83 h 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 h="83">
                  <a:moveTo>
                    <a:pt x="28" y="82"/>
                  </a:moveTo>
                  <a:lnTo>
                    <a:pt x="55" y="68"/>
                  </a:lnTo>
                  <a:lnTo>
                    <a:pt x="69" y="55"/>
                  </a:lnTo>
                  <a:lnTo>
                    <a:pt x="69" y="41"/>
                  </a:lnTo>
                  <a:lnTo>
                    <a:pt x="69" y="27"/>
                  </a:lnTo>
                  <a:lnTo>
                    <a:pt x="55" y="14"/>
                  </a:lnTo>
                  <a:lnTo>
                    <a:pt x="28" y="0"/>
                  </a:lnTo>
                  <a:lnTo>
                    <a:pt x="14" y="14"/>
                  </a:lnTo>
                  <a:lnTo>
                    <a:pt x="0" y="27"/>
                  </a:lnTo>
                  <a:lnTo>
                    <a:pt x="0" y="41"/>
                  </a:lnTo>
                  <a:lnTo>
                    <a:pt x="0" y="55"/>
                  </a:lnTo>
                  <a:lnTo>
                    <a:pt x="14" y="68"/>
                  </a:lnTo>
                  <a:lnTo>
                    <a:pt x="28" y="82"/>
                  </a:lnTo>
                </a:path>
              </a:pathLst>
            </a:custGeom>
            <a:solidFill>
              <a:srgbClr val="000000"/>
            </a:solidFill>
            <a:ln w="9525" cap="rnd">
              <a:noFill/>
              <a:round/>
              <a:headEnd type="none" w="sm" len="sm"/>
              <a:tailEnd type="none" w="sm" len="sm"/>
            </a:ln>
          </p:spPr>
          <p:txBody>
            <a:bodyPr/>
            <a:lstStyle/>
            <a:p>
              <a:endParaRPr lang="es-ES"/>
            </a:p>
          </p:txBody>
        </p:sp>
        <p:sp>
          <p:nvSpPr>
            <p:cNvPr id="41" name="Rectangle 37">
              <a:extLst>
                <a:ext uri="{FF2B5EF4-FFF2-40B4-BE49-F238E27FC236}">
                  <a16:creationId xmlns:a16="http://schemas.microsoft.com/office/drawing/2014/main" id="{CB7F1403-6C78-4BCF-BB1A-35AA2F3E746B}"/>
                </a:ext>
              </a:extLst>
            </p:cNvPr>
            <p:cNvSpPr>
              <a:spLocks noChangeArrowheads="1"/>
            </p:cNvSpPr>
            <p:nvPr/>
          </p:nvSpPr>
          <p:spPr bwMode="auto">
            <a:xfrm>
              <a:off x="2784" y="2016"/>
              <a:ext cx="116" cy="192"/>
            </a:xfrm>
            <a:prstGeom prst="rect">
              <a:avLst/>
            </a:prstGeom>
            <a:noFill/>
            <a:ln w="9525">
              <a:noFill/>
              <a:miter lim="800000"/>
              <a:headEnd/>
              <a:tailEnd/>
            </a:ln>
          </p:spPr>
          <p:txBody>
            <a:bodyPr wrap="none" lIns="0" tIns="0" rIns="0" bIns="0">
              <a:spAutoFit/>
            </a:bodyPr>
            <a:lstStyle/>
            <a:p>
              <a:r>
                <a:rPr lang="en-US" sz="2000" b="1" i="0" baseline="0">
                  <a:solidFill>
                    <a:srgbClr val="000000"/>
                  </a:solidFill>
                  <a:latin typeface="Arial" pitchFamily="34" charset="0"/>
                </a:rPr>
                <a:t>C</a:t>
              </a:r>
            </a:p>
          </p:txBody>
        </p:sp>
      </p:grpSp>
      <p:grpSp>
        <p:nvGrpSpPr>
          <p:cNvPr id="42" name="Group 38">
            <a:extLst>
              <a:ext uri="{FF2B5EF4-FFF2-40B4-BE49-F238E27FC236}">
                <a16:creationId xmlns:a16="http://schemas.microsoft.com/office/drawing/2014/main" id="{63B54C87-4EB4-495A-B75B-FD651B1AEE7A}"/>
              </a:ext>
            </a:extLst>
          </p:cNvPr>
          <p:cNvGrpSpPr>
            <a:grpSpLocks/>
          </p:cNvGrpSpPr>
          <p:nvPr/>
        </p:nvGrpSpPr>
        <p:grpSpPr bwMode="auto">
          <a:xfrm>
            <a:off x="4395747" y="3008943"/>
            <a:ext cx="1238250" cy="307975"/>
            <a:chOff x="3360" y="1488"/>
            <a:chExt cx="780" cy="194"/>
          </a:xfrm>
        </p:grpSpPr>
        <p:sp>
          <p:nvSpPr>
            <p:cNvPr id="43" name="Freeform 39">
              <a:extLst>
                <a:ext uri="{FF2B5EF4-FFF2-40B4-BE49-F238E27FC236}">
                  <a16:creationId xmlns:a16="http://schemas.microsoft.com/office/drawing/2014/main" id="{8CEFA5A1-B26E-43AB-ACB8-324230C7983E}"/>
                </a:ext>
              </a:extLst>
            </p:cNvPr>
            <p:cNvSpPr>
              <a:spLocks/>
            </p:cNvSpPr>
            <p:nvPr/>
          </p:nvSpPr>
          <p:spPr bwMode="auto">
            <a:xfrm>
              <a:off x="3360" y="1584"/>
              <a:ext cx="70" cy="83"/>
            </a:xfrm>
            <a:custGeom>
              <a:avLst/>
              <a:gdLst>
                <a:gd name="T0" fmla="*/ 28 w 70"/>
                <a:gd name="T1" fmla="*/ 82 h 83"/>
                <a:gd name="T2" fmla="*/ 55 w 70"/>
                <a:gd name="T3" fmla="*/ 68 h 83"/>
                <a:gd name="T4" fmla="*/ 69 w 70"/>
                <a:gd name="T5" fmla="*/ 55 h 83"/>
                <a:gd name="T6" fmla="*/ 69 w 70"/>
                <a:gd name="T7" fmla="*/ 41 h 83"/>
                <a:gd name="T8" fmla="*/ 69 w 70"/>
                <a:gd name="T9" fmla="*/ 27 h 83"/>
                <a:gd name="T10" fmla="*/ 55 w 70"/>
                <a:gd name="T11" fmla="*/ 14 h 83"/>
                <a:gd name="T12" fmla="*/ 28 w 70"/>
                <a:gd name="T13" fmla="*/ 0 h 83"/>
                <a:gd name="T14" fmla="*/ 14 w 70"/>
                <a:gd name="T15" fmla="*/ 14 h 83"/>
                <a:gd name="T16" fmla="*/ 0 w 70"/>
                <a:gd name="T17" fmla="*/ 27 h 83"/>
                <a:gd name="T18" fmla="*/ 0 w 70"/>
                <a:gd name="T19" fmla="*/ 41 h 83"/>
                <a:gd name="T20" fmla="*/ 0 w 70"/>
                <a:gd name="T21" fmla="*/ 55 h 83"/>
                <a:gd name="T22" fmla="*/ 14 w 70"/>
                <a:gd name="T23" fmla="*/ 68 h 83"/>
                <a:gd name="T24" fmla="*/ 28 w 70"/>
                <a:gd name="T25" fmla="*/ 82 h 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
                <a:gd name="T40" fmla="*/ 0 h 83"/>
                <a:gd name="T41" fmla="*/ 70 w 70"/>
                <a:gd name="T42" fmla="*/ 83 h 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 h="83">
                  <a:moveTo>
                    <a:pt x="28" y="82"/>
                  </a:moveTo>
                  <a:lnTo>
                    <a:pt x="55" y="68"/>
                  </a:lnTo>
                  <a:lnTo>
                    <a:pt x="69" y="55"/>
                  </a:lnTo>
                  <a:lnTo>
                    <a:pt x="69" y="41"/>
                  </a:lnTo>
                  <a:lnTo>
                    <a:pt x="69" y="27"/>
                  </a:lnTo>
                  <a:lnTo>
                    <a:pt x="55" y="14"/>
                  </a:lnTo>
                  <a:lnTo>
                    <a:pt x="28" y="0"/>
                  </a:lnTo>
                  <a:lnTo>
                    <a:pt x="14" y="14"/>
                  </a:lnTo>
                  <a:lnTo>
                    <a:pt x="0" y="27"/>
                  </a:lnTo>
                  <a:lnTo>
                    <a:pt x="0" y="41"/>
                  </a:lnTo>
                  <a:lnTo>
                    <a:pt x="0" y="55"/>
                  </a:lnTo>
                  <a:lnTo>
                    <a:pt x="14" y="68"/>
                  </a:lnTo>
                  <a:lnTo>
                    <a:pt x="28" y="82"/>
                  </a:lnTo>
                </a:path>
              </a:pathLst>
            </a:custGeom>
            <a:solidFill>
              <a:srgbClr val="000000"/>
            </a:solidFill>
            <a:ln w="9525" cap="rnd">
              <a:noFill/>
              <a:round/>
              <a:headEnd type="none" w="sm" len="sm"/>
              <a:tailEnd type="none" w="sm" len="sm"/>
            </a:ln>
          </p:spPr>
          <p:txBody>
            <a:bodyPr/>
            <a:lstStyle/>
            <a:p>
              <a:endParaRPr lang="es-ES"/>
            </a:p>
          </p:txBody>
        </p:sp>
        <p:sp>
          <p:nvSpPr>
            <p:cNvPr id="44" name="Rectangle 40">
              <a:extLst>
                <a:ext uri="{FF2B5EF4-FFF2-40B4-BE49-F238E27FC236}">
                  <a16:creationId xmlns:a16="http://schemas.microsoft.com/office/drawing/2014/main" id="{76323710-9314-4FD0-A2C9-4AC0C8D49D08}"/>
                </a:ext>
              </a:extLst>
            </p:cNvPr>
            <p:cNvSpPr>
              <a:spLocks noChangeArrowheads="1"/>
            </p:cNvSpPr>
            <p:nvPr/>
          </p:nvSpPr>
          <p:spPr bwMode="auto">
            <a:xfrm>
              <a:off x="3456" y="1488"/>
              <a:ext cx="684" cy="194"/>
            </a:xfrm>
            <a:prstGeom prst="rect">
              <a:avLst/>
            </a:prstGeom>
            <a:noFill/>
            <a:ln w="9525">
              <a:noFill/>
              <a:miter lim="800000"/>
              <a:headEnd/>
              <a:tailEnd/>
            </a:ln>
          </p:spPr>
          <p:txBody>
            <a:bodyPr wrap="square" lIns="0" tIns="0" rIns="0" bIns="0">
              <a:spAutoFit/>
            </a:bodyPr>
            <a:lstStyle/>
            <a:p>
              <a:r>
                <a:rPr lang="en-US" sz="2000" b="1" i="0" baseline="0" dirty="0">
                  <a:solidFill>
                    <a:srgbClr val="000000"/>
                  </a:solidFill>
                  <a:latin typeface="Arial" pitchFamily="34" charset="0"/>
                </a:rPr>
                <a:t>F</a:t>
              </a:r>
            </a:p>
          </p:txBody>
        </p:sp>
      </p:grpSp>
      <p:sp>
        <p:nvSpPr>
          <p:cNvPr id="45" name="41 Rectángulo">
            <a:extLst>
              <a:ext uri="{FF2B5EF4-FFF2-40B4-BE49-F238E27FC236}">
                <a16:creationId xmlns:a16="http://schemas.microsoft.com/office/drawing/2014/main" id="{8151F6C8-C57F-47E3-858E-A46F46353AB5}"/>
              </a:ext>
            </a:extLst>
          </p:cNvPr>
          <p:cNvSpPr/>
          <p:nvPr/>
        </p:nvSpPr>
        <p:spPr>
          <a:xfrm flipH="1">
            <a:off x="1723459" y="1643684"/>
            <a:ext cx="1000132" cy="707886"/>
          </a:xfrm>
          <a:prstGeom prst="rect">
            <a:avLst/>
          </a:prstGeom>
        </p:spPr>
        <p:txBody>
          <a:bodyPr wrap="square">
            <a:spAutoFit/>
          </a:bodyPr>
          <a:lstStyle/>
          <a:p>
            <a:pPr lvl="0"/>
            <a:endParaRPr lang="en-US" sz="2000" b="1" i="0" baseline="0" dirty="0">
              <a:solidFill>
                <a:srgbClr val="000000"/>
              </a:solidFill>
              <a:latin typeface="Arial" pitchFamily="34" charset="0"/>
            </a:endParaRPr>
          </a:p>
          <a:p>
            <a:pPr lvl="0"/>
            <a:r>
              <a:rPr lang="en-US" sz="2000" b="1" i="0" baseline="0" dirty="0">
                <a:solidFill>
                  <a:srgbClr val="000000"/>
                </a:solidFill>
                <a:latin typeface="Arial" pitchFamily="34" charset="0"/>
              </a:rPr>
              <a:t>B</a:t>
            </a:r>
          </a:p>
        </p:txBody>
      </p:sp>
      <p:sp>
        <p:nvSpPr>
          <p:cNvPr id="46" name="42 Rectángulo">
            <a:extLst>
              <a:ext uri="{FF2B5EF4-FFF2-40B4-BE49-F238E27FC236}">
                <a16:creationId xmlns:a16="http://schemas.microsoft.com/office/drawing/2014/main" id="{F990E00B-4893-441B-BA25-CFF17B099AF0}"/>
              </a:ext>
            </a:extLst>
          </p:cNvPr>
          <p:cNvSpPr/>
          <p:nvPr/>
        </p:nvSpPr>
        <p:spPr>
          <a:xfrm>
            <a:off x="5295124" y="5206660"/>
            <a:ext cx="1304486" cy="707886"/>
          </a:xfrm>
          <a:prstGeom prst="rect">
            <a:avLst/>
          </a:prstGeom>
        </p:spPr>
        <p:txBody>
          <a:bodyPr wrap="square">
            <a:spAutoFit/>
          </a:bodyPr>
          <a:lstStyle/>
          <a:p>
            <a:pPr lvl="0"/>
            <a:endParaRPr lang="en-US" sz="2000" b="1" i="0" baseline="0" dirty="0">
              <a:solidFill>
                <a:srgbClr val="000000"/>
              </a:solidFill>
              <a:latin typeface="Arial" pitchFamily="34" charset="0"/>
            </a:endParaRPr>
          </a:p>
          <a:p>
            <a:pPr lvl="0"/>
            <a:r>
              <a:rPr lang="en-US" sz="2000" b="1" dirty="0">
                <a:solidFill>
                  <a:srgbClr val="000000"/>
                </a:solidFill>
                <a:latin typeface="Arial" pitchFamily="34" charset="0"/>
              </a:rPr>
              <a:t>E</a:t>
            </a:r>
            <a:endParaRPr lang="en-US" sz="2000" b="1" i="0" baseline="0" dirty="0">
              <a:solidFill>
                <a:srgbClr val="000000"/>
              </a:solidFill>
              <a:latin typeface="Arial" pitchFamily="34" charset="0"/>
            </a:endParaRPr>
          </a:p>
        </p:txBody>
      </p:sp>
      <p:sp>
        <p:nvSpPr>
          <p:cNvPr id="47" name="44 Rectángulo">
            <a:extLst>
              <a:ext uri="{FF2B5EF4-FFF2-40B4-BE49-F238E27FC236}">
                <a16:creationId xmlns:a16="http://schemas.microsoft.com/office/drawing/2014/main" id="{6D4A03DD-46BD-4964-A14E-30175F09191C}"/>
              </a:ext>
            </a:extLst>
          </p:cNvPr>
          <p:cNvSpPr/>
          <p:nvPr/>
        </p:nvSpPr>
        <p:spPr>
          <a:xfrm>
            <a:off x="8801105" y="1799102"/>
            <a:ext cx="2687136" cy="1323439"/>
          </a:xfrm>
          <a:prstGeom prst="rect">
            <a:avLst/>
          </a:prstGeom>
        </p:spPr>
        <p:txBody>
          <a:bodyPr wrap="square">
            <a:spAutoFit/>
          </a:bodyPr>
          <a:lstStyle/>
          <a:p>
            <a:pPr lvl="0"/>
            <a:endParaRPr lang="es-ES" sz="1600" i="0" baseline="0" dirty="0">
              <a:latin typeface="Book Antiqua" pitchFamily="18" charset="0"/>
            </a:endParaRPr>
          </a:p>
          <a:p>
            <a:pPr lvl="0" algn="ctr"/>
            <a:r>
              <a:rPr lang="es-ES" sz="1600" dirty="0">
                <a:latin typeface="Book Antiqua" pitchFamily="18" charset="0"/>
              </a:rPr>
              <a:t>FPP</a:t>
            </a:r>
          </a:p>
          <a:p>
            <a:pPr lvl="0" algn="just"/>
            <a:r>
              <a:rPr lang="es-ES" sz="1600" dirty="0"/>
              <a:t>Los puntos A, B, C, D y E son eficientes ya que se encuentran sobre la FPP.</a:t>
            </a:r>
          </a:p>
        </p:txBody>
      </p:sp>
      <p:sp>
        <p:nvSpPr>
          <p:cNvPr id="48" name="46 Rectángulo">
            <a:extLst>
              <a:ext uri="{FF2B5EF4-FFF2-40B4-BE49-F238E27FC236}">
                <a16:creationId xmlns:a16="http://schemas.microsoft.com/office/drawing/2014/main" id="{66EB3E21-559A-4385-AC5F-9FFFCA0154C6}"/>
              </a:ext>
            </a:extLst>
          </p:cNvPr>
          <p:cNvSpPr/>
          <p:nvPr/>
        </p:nvSpPr>
        <p:spPr>
          <a:xfrm>
            <a:off x="8801105" y="3215959"/>
            <a:ext cx="2698370" cy="2554545"/>
          </a:xfrm>
          <a:prstGeom prst="rect">
            <a:avLst/>
          </a:prstGeom>
        </p:spPr>
        <p:txBody>
          <a:bodyPr wrap="square">
            <a:spAutoFit/>
          </a:bodyPr>
          <a:lstStyle/>
          <a:p>
            <a:pPr algn="just"/>
            <a:r>
              <a:rPr lang="es-ES" sz="1600" dirty="0"/>
              <a:t>El punto H es ineficiente ya que se</a:t>
            </a:r>
          </a:p>
          <a:p>
            <a:pPr algn="just"/>
            <a:r>
              <a:rPr lang="es-ES" sz="1600" dirty="0"/>
              <a:t>podría producir más con los recursos disponibles (hay recursos “desempleados” en esa economía). </a:t>
            </a:r>
          </a:p>
          <a:p>
            <a:pPr lvl="0" algn="just"/>
            <a:endParaRPr lang="es-ES" sz="1600" i="0" baseline="0" dirty="0"/>
          </a:p>
          <a:p>
            <a:pPr lvl="0" algn="just"/>
            <a:r>
              <a:rPr lang="es-ES" sz="1600" i="0" baseline="0" dirty="0"/>
              <a:t>El punto F es  inalcanzable</a:t>
            </a:r>
            <a:endParaRPr lang="es-ES" sz="1600" i="0" dirty="0">
              <a:solidFill>
                <a:srgbClr val="4F271C"/>
              </a:solidFill>
              <a:latin typeface="Book Antiqua" pitchFamily="18" charset="0"/>
            </a:endParaRPr>
          </a:p>
        </p:txBody>
      </p:sp>
      <p:graphicFrame>
        <p:nvGraphicFramePr>
          <p:cNvPr id="50" name="4 Marcador de contenido">
            <a:extLst>
              <a:ext uri="{FF2B5EF4-FFF2-40B4-BE49-F238E27FC236}">
                <a16:creationId xmlns:a16="http://schemas.microsoft.com/office/drawing/2014/main" id="{64212992-E575-466A-8368-3BD4702A39F0}"/>
              </a:ext>
            </a:extLst>
          </p:cNvPr>
          <p:cNvGraphicFramePr>
            <a:graphicFrameLocks/>
          </p:cNvGraphicFramePr>
          <p:nvPr>
            <p:extLst>
              <p:ext uri="{D42A27DB-BD31-4B8C-83A1-F6EECF244321}">
                <p14:modId xmlns:p14="http://schemas.microsoft.com/office/powerpoint/2010/main" val="2000106761"/>
              </p:ext>
            </p:extLst>
          </p:nvPr>
        </p:nvGraphicFramePr>
        <p:xfrm>
          <a:off x="4666187" y="93007"/>
          <a:ext cx="4229236" cy="2750846"/>
        </p:xfrm>
        <a:graphic>
          <a:graphicData uri="http://schemas.openxmlformats.org/drawingml/2006/table">
            <a:tbl>
              <a:tblPr firstRow="1" bandRow="1">
                <a:tableStyleId>{5C22544A-7EE6-4342-B048-85BDC9FD1C3A}</a:tableStyleId>
              </a:tblPr>
              <a:tblGrid>
                <a:gridCol w="944500">
                  <a:extLst>
                    <a:ext uri="{9D8B030D-6E8A-4147-A177-3AD203B41FA5}">
                      <a16:colId xmlns:a16="http://schemas.microsoft.com/office/drawing/2014/main" val="20000"/>
                    </a:ext>
                  </a:extLst>
                </a:gridCol>
                <a:gridCol w="1003177">
                  <a:extLst>
                    <a:ext uri="{9D8B030D-6E8A-4147-A177-3AD203B41FA5}">
                      <a16:colId xmlns:a16="http://schemas.microsoft.com/office/drawing/2014/main" val="20001"/>
                    </a:ext>
                  </a:extLst>
                </a:gridCol>
                <a:gridCol w="1331651">
                  <a:extLst>
                    <a:ext uri="{9D8B030D-6E8A-4147-A177-3AD203B41FA5}">
                      <a16:colId xmlns:a16="http://schemas.microsoft.com/office/drawing/2014/main" val="20002"/>
                    </a:ext>
                  </a:extLst>
                </a:gridCol>
                <a:gridCol w="949908">
                  <a:extLst>
                    <a:ext uri="{9D8B030D-6E8A-4147-A177-3AD203B41FA5}">
                      <a16:colId xmlns:a16="http://schemas.microsoft.com/office/drawing/2014/main" val="20003"/>
                    </a:ext>
                  </a:extLst>
                </a:gridCol>
              </a:tblGrid>
              <a:tr h="556286">
                <a:tc>
                  <a:txBody>
                    <a:bodyPr/>
                    <a:lstStyle/>
                    <a:p>
                      <a:pPr algn="ctr"/>
                      <a:r>
                        <a:rPr lang="es-ES_tradnl" sz="1800" dirty="0">
                          <a:latin typeface="Book Antiqua" pitchFamily="18" charset="0"/>
                        </a:rPr>
                        <a:t>Opción</a:t>
                      </a:r>
                      <a:endParaRPr lang="es-ES" sz="1800" dirty="0">
                        <a:latin typeface="Book Antiqua" pitchFamily="18" charset="0"/>
                      </a:endParaRPr>
                    </a:p>
                  </a:txBody>
                  <a:tcPr marL="80368" marR="80368"/>
                </a:tc>
                <a:tc>
                  <a:txBody>
                    <a:bodyPr/>
                    <a:lstStyle/>
                    <a:p>
                      <a:pPr algn="ctr"/>
                      <a:r>
                        <a:rPr lang="es-ES_tradnl" sz="1800" dirty="0">
                          <a:latin typeface="Book Antiqua" pitchFamily="18" charset="0"/>
                        </a:rPr>
                        <a:t>Vestido</a:t>
                      </a:r>
                      <a:endParaRPr lang="es-ES" sz="1800" dirty="0">
                        <a:latin typeface="Book Antiqua" pitchFamily="18" charset="0"/>
                      </a:endParaRPr>
                    </a:p>
                  </a:txBody>
                  <a:tcPr marL="80368" marR="80368"/>
                </a:tc>
                <a:tc>
                  <a:txBody>
                    <a:bodyPr/>
                    <a:lstStyle/>
                    <a:p>
                      <a:pPr algn="ctr"/>
                      <a:r>
                        <a:rPr lang="es-ES_tradnl" sz="1800" dirty="0">
                          <a:latin typeface="Book Antiqua" pitchFamily="18" charset="0"/>
                        </a:rPr>
                        <a:t>Alimentos</a:t>
                      </a:r>
                      <a:endParaRPr lang="es-ES" sz="1800" dirty="0">
                        <a:latin typeface="Book Antiqua" pitchFamily="18" charset="0"/>
                      </a:endParaRPr>
                    </a:p>
                  </a:txBody>
                  <a:tcPr marL="80368" marR="80368"/>
                </a:tc>
                <a:tc>
                  <a:txBody>
                    <a:bodyPr/>
                    <a:lstStyle/>
                    <a:p>
                      <a:pPr algn="ctr"/>
                      <a:r>
                        <a:rPr lang="es-ES_tradnl" sz="1800" dirty="0">
                          <a:latin typeface="Book Antiqua" pitchFamily="18" charset="0"/>
                        </a:rPr>
                        <a:t>C.O</a:t>
                      </a:r>
                      <a:endParaRPr lang="es-ES" sz="1800" dirty="0">
                        <a:latin typeface="Book Antiqua" pitchFamily="18" charset="0"/>
                      </a:endParaRPr>
                    </a:p>
                  </a:txBody>
                  <a:tcPr marL="80368" marR="80368"/>
                </a:tc>
                <a:extLst>
                  <a:ext uri="{0D108BD9-81ED-4DB2-BD59-A6C34878D82A}">
                    <a16:rowId xmlns:a16="http://schemas.microsoft.com/office/drawing/2014/main" val="10000"/>
                  </a:ext>
                </a:extLst>
              </a:tr>
              <a:tr h="297643">
                <a:tc>
                  <a:txBody>
                    <a:bodyPr/>
                    <a:lstStyle/>
                    <a:p>
                      <a:pPr algn="ctr"/>
                      <a:r>
                        <a:rPr lang="es-ES_tradnl" sz="1800" dirty="0">
                          <a:latin typeface="Book Antiqua" pitchFamily="18" charset="0"/>
                        </a:rPr>
                        <a:t>A</a:t>
                      </a:r>
                      <a:endParaRPr lang="es-ES" sz="1800" dirty="0">
                        <a:latin typeface="Book Antiqua" pitchFamily="18" charset="0"/>
                      </a:endParaRPr>
                    </a:p>
                  </a:txBody>
                  <a:tcPr marL="80368" marR="80368"/>
                </a:tc>
                <a:tc>
                  <a:txBody>
                    <a:bodyPr/>
                    <a:lstStyle/>
                    <a:p>
                      <a:pPr algn="ctr"/>
                      <a:r>
                        <a:rPr lang="es-ES_tradnl" sz="1800" dirty="0">
                          <a:latin typeface="Book Antiqua" pitchFamily="18" charset="0"/>
                        </a:rPr>
                        <a:t>0</a:t>
                      </a:r>
                      <a:endParaRPr lang="es-ES" sz="1800" dirty="0">
                        <a:latin typeface="Book Antiqua" pitchFamily="18" charset="0"/>
                      </a:endParaRPr>
                    </a:p>
                  </a:txBody>
                  <a:tcPr marL="80368" marR="80368"/>
                </a:tc>
                <a:tc>
                  <a:txBody>
                    <a:bodyPr/>
                    <a:lstStyle/>
                    <a:p>
                      <a:pPr algn="ctr"/>
                      <a:r>
                        <a:rPr lang="es-ES_tradnl" sz="1800" dirty="0">
                          <a:latin typeface="Book Antiqua" pitchFamily="18" charset="0"/>
                        </a:rPr>
                        <a:t>18</a:t>
                      </a:r>
                      <a:endParaRPr lang="es-ES" sz="1800" dirty="0">
                        <a:latin typeface="Book Antiqua" pitchFamily="18" charset="0"/>
                      </a:endParaRPr>
                    </a:p>
                  </a:txBody>
                  <a:tcPr marL="80368" marR="80368"/>
                </a:tc>
                <a:tc>
                  <a:txBody>
                    <a:bodyPr/>
                    <a:lstStyle/>
                    <a:p>
                      <a:pPr algn="ctr"/>
                      <a:endParaRPr lang="es-ES" sz="1800">
                        <a:latin typeface="Book Antiqua" pitchFamily="18" charset="0"/>
                      </a:endParaRPr>
                    </a:p>
                  </a:txBody>
                  <a:tcPr marL="80368" marR="80368"/>
                </a:tc>
                <a:extLst>
                  <a:ext uri="{0D108BD9-81ED-4DB2-BD59-A6C34878D82A}">
                    <a16:rowId xmlns:a16="http://schemas.microsoft.com/office/drawing/2014/main" val="10001"/>
                  </a:ext>
                </a:extLst>
              </a:tr>
              <a:tr h="297643">
                <a:tc>
                  <a:txBody>
                    <a:bodyPr/>
                    <a:lstStyle/>
                    <a:p>
                      <a:pPr algn="ctr"/>
                      <a:r>
                        <a:rPr lang="es-ES_tradnl" sz="1800" dirty="0">
                          <a:latin typeface="Book Antiqua" pitchFamily="18" charset="0"/>
                        </a:rPr>
                        <a:t>B</a:t>
                      </a:r>
                      <a:endParaRPr lang="es-ES" sz="1800" dirty="0">
                        <a:latin typeface="Book Antiqua" pitchFamily="18" charset="0"/>
                      </a:endParaRPr>
                    </a:p>
                  </a:txBody>
                  <a:tcPr marL="80368" marR="80368"/>
                </a:tc>
                <a:tc>
                  <a:txBody>
                    <a:bodyPr/>
                    <a:lstStyle/>
                    <a:p>
                      <a:pPr algn="ctr"/>
                      <a:r>
                        <a:rPr lang="es-ES_tradnl" sz="1800" dirty="0">
                          <a:latin typeface="Book Antiqua" pitchFamily="18" charset="0"/>
                        </a:rPr>
                        <a:t>1</a:t>
                      </a:r>
                      <a:endParaRPr lang="es-ES" sz="1800" dirty="0">
                        <a:latin typeface="Book Antiqua" pitchFamily="18" charset="0"/>
                      </a:endParaRPr>
                    </a:p>
                  </a:txBody>
                  <a:tcPr marL="80368" marR="80368"/>
                </a:tc>
                <a:tc>
                  <a:txBody>
                    <a:bodyPr/>
                    <a:lstStyle/>
                    <a:p>
                      <a:pPr algn="ctr"/>
                      <a:r>
                        <a:rPr lang="es-ES_tradnl" sz="1800" dirty="0">
                          <a:latin typeface="Book Antiqua" pitchFamily="18" charset="0"/>
                        </a:rPr>
                        <a:t>17</a:t>
                      </a:r>
                      <a:endParaRPr lang="es-ES" sz="1800" dirty="0">
                        <a:latin typeface="Book Antiqua" pitchFamily="18" charset="0"/>
                      </a:endParaRPr>
                    </a:p>
                  </a:txBody>
                  <a:tcPr marL="80368" marR="80368"/>
                </a:tc>
                <a:tc>
                  <a:txBody>
                    <a:bodyPr/>
                    <a:lstStyle/>
                    <a:p>
                      <a:pPr algn="ctr"/>
                      <a:r>
                        <a:rPr lang="es-ES_tradnl" sz="1800" dirty="0">
                          <a:latin typeface="Book Antiqua" pitchFamily="18" charset="0"/>
                        </a:rPr>
                        <a:t>1</a:t>
                      </a:r>
                      <a:endParaRPr lang="es-ES" sz="1800" dirty="0">
                        <a:latin typeface="Book Antiqua" pitchFamily="18" charset="0"/>
                      </a:endParaRPr>
                    </a:p>
                  </a:txBody>
                  <a:tcPr marL="80368" marR="80368"/>
                </a:tc>
                <a:extLst>
                  <a:ext uri="{0D108BD9-81ED-4DB2-BD59-A6C34878D82A}">
                    <a16:rowId xmlns:a16="http://schemas.microsoft.com/office/drawing/2014/main" val="10002"/>
                  </a:ext>
                </a:extLst>
              </a:tr>
              <a:tr h="297643">
                <a:tc>
                  <a:txBody>
                    <a:bodyPr/>
                    <a:lstStyle/>
                    <a:p>
                      <a:pPr algn="ctr"/>
                      <a:r>
                        <a:rPr lang="es-ES_tradnl" sz="1800" dirty="0">
                          <a:latin typeface="Book Antiqua" pitchFamily="18" charset="0"/>
                        </a:rPr>
                        <a:t>C</a:t>
                      </a:r>
                      <a:endParaRPr lang="es-ES" sz="1800" dirty="0">
                        <a:latin typeface="Book Antiqua" pitchFamily="18" charset="0"/>
                      </a:endParaRPr>
                    </a:p>
                  </a:txBody>
                  <a:tcPr marL="80368" marR="80368"/>
                </a:tc>
                <a:tc>
                  <a:txBody>
                    <a:bodyPr/>
                    <a:lstStyle/>
                    <a:p>
                      <a:pPr algn="ctr"/>
                      <a:r>
                        <a:rPr lang="es-ES_tradnl" sz="1800" dirty="0">
                          <a:latin typeface="Book Antiqua" pitchFamily="18" charset="0"/>
                        </a:rPr>
                        <a:t>2</a:t>
                      </a:r>
                      <a:endParaRPr lang="es-ES" sz="1800" dirty="0">
                        <a:latin typeface="Book Antiqua" pitchFamily="18" charset="0"/>
                      </a:endParaRPr>
                    </a:p>
                  </a:txBody>
                  <a:tcPr marL="80368" marR="80368"/>
                </a:tc>
                <a:tc>
                  <a:txBody>
                    <a:bodyPr/>
                    <a:lstStyle/>
                    <a:p>
                      <a:pPr algn="ctr"/>
                      <a:r>
                        <a:rPr lang="es-ES_tradnl" sz="1800" dirty="0">
                          <a:latin typeface="Book Antiqua" pitchFamily="18" charset="0"/>
                        </a:rPr>
                        <a:t>14</a:t>
                      </a:r>
                      <a:endParaRPr lang="es-ES" sz="1800" dirty="0">
                        <a:latin typeface="Book Antiqua" pitchFamily="18" charset="0"/>
                      </a:endParaRPr>
                    </a:p>
                  </a:txBody>
                  <a:tcPr marL="80368" marR="80368"/>
                </a:tc>
                <a:tc>
                  <a:txBody>
                    <a:bodyPr/>
                    <a:lstStyle/>
                    <a:p>
                      <a:pPr algn="ctr"/>
                      <a:r>
                        <a:rPr lang="es-ES_tradnl" sz="1800" dirty="0">
                          <a:latin typeface="Book Antiqua" pitchFamily="18" charset="0"/>
                        </a:rPr>
                        <a:t>3</a:t>
                      </a:r>
                      <a:endParaRPr lang="es-ES" sz="1800" dirty="0">
                        <a:latin typeface="Book Antiqua" pitchFamily="18" charset="0"/>
                      </a:endParaRPr>
                    </a:p>
                  </a:txBody>
                  <a:tcPr marL="80368" marR="80368"/>
                </a:tc>
                <a:extLst>
                  <a:ext uri="{0D108BD9-81ED-4DB2-BD59-A6C34878D82A}">
                    <a16:rowId xmlns:a16="http://schemas.microsoft.com/office/drawing/2014/main" val="10003"/>
                  </a:ext>
                </a:extLst>
              </a:tr>
              <a:tr h="297643">
                <a:tc>
                  <a:txBody>
                    <a:bodyPr/>
                    <a:lstStyle/>
                    <a:p>
                      <a:pPr algn="ctr"/>
                      <a:r>
                        <a:rPr lang="es-ES_tradnl" sz="1800" dirty="0">
                          <a:latin typeface="Book Antiqua" pitchFamily="18" charset="0"/>
                        </a:rPr>
                        <a:t>D</a:t>
                      </a:r>
                      <a:endParaRPr lang="es-ES" sz="1800" dirty="0">
                        <a:latin typeface="Book Antiqua" pitchFamily="18" charset="0"/>
                      </a:endParaRPr>
                    </a:p>
                  </a:txBody>
                  <a:tcPr marL="80368" marR="80368"/>
                </a:tc>
                <a:tc>
                  <a:txBody>
                    <a:bodyPr/>
                    <a:lstStyle/>
                    <a:p>
                      <a:pPr algn="ctr"/>
                      <a:r>
                        <a:rPr lang="es-ES_tradnl" sz="1800" dirty="0">
                          <a:latin typeface="Book Antiqua" pitchFamily="18" charset="0"/>
                        </a:rPr>
                        <a:t>3</a:t>
                      </a:r>
                      <a:endParaRPr lang="es-ES" sz="1800" dirty="0">
                        <a:latin typeface="Book Antiqua" pitchFamily="18" charset="0"/>
                      </a:endParaRPr>
                    </a:p>
                  </a:txBody>
                  <a:tcPr marL="80368" marR="80368"/>
                </a:tc>
                <a:tc>
                  <a:txBody>
                    <a:bodyPr/>
                    <a:lstStyle/>
                    <a:p>
                      <a:pPr algn="ctr"/>
                      <a:r>
                        <a:rPr lang="es-ES_tradnl" sz="1800" dirty="0">
                          <a:latin typeface="Book Antiqua" pitchFamily="18" charset="0"/>
                        </a:rPr>
                        <a:t>9</a:t>
                      </a:r>
                      <a:endParaRPr lang="es-ES" sz="1800" dirty="0">
                        <a:latin typeface="Book Antiqua" pitchFamily="18" charset="0"/>
                      </a:endParaRPr>
                    </a:p>
                  </a:txBody>
                  <a:tcPr marL="80368" marR="80368"/>
                </a:tc>
                <a:tc>
                  <a:txBody>
                    <a:bodyPr/>
                    <a:lstStyle/>
                    <a:p>
                      <a:pPr algn="ctr"/>
                      <a:r>
                        <a:rPr lang="es-ES_tradnl" sz="1800" dirty="0">
                          <a:latin typeface="Book Antiqua" pitchFamily="18" charset="0"/>
                        </a:rPr>
                        <a:t>5</a:t>
                      </a:r>
                      <a:endParaRPr lang="es-ES" sz="1800" dirty="0">
                        <a:latin typeface="Book Antiqua" pitchFamily="18" charset="0"/>
                      </a:endParaRPr>
                    </a:p>
                  </a:txBody>
                  <a:tcPr marL="80368" marR="80368"/>
                </a:tc>
                <a:extLst>
                  <a:ext uri="{0D108BD9-81ED-4DB2-BD59-A6C34878D82A}">
                    <a16:rowId xmlns:a16="http://schemas.microsoft.com/office/drawing/2014/main" val="10004"/>
                  </a:ext>
                </a:extLst>
              </a:tr>
              <a:tr h="297643">
                <a:tc>
                  <a:txBody>
                    <a:bodyPr/>
                    <a:lstStyle/>
                    <a:p>
                      <a:pPr algn="ctr"/>
                      <a:r>
                        <a:rPr lang="es-ES_tradnl" sz="1800" dirty="0">
                          <a:latin typeface="Book Antiqua" pitchFamily="18" charset="0"/>
                        </a:rPr>
                        <a:t>E</a:t>
                      </a:r>
                      <a:endParaRPr lang="es-ES" sz="1800" dirty="0">
                        <a:latin typeface="Book Antiqua" pitchFamily="18" charset="0"/>
                      </a:endParaRPr>
                    </a:p>
                  </a:txBody>
                  <a:tcPr marL="80368" marR="80368"/>
                </a:tc>
                <a:tc>
                  <a:txBody>
                    <a:bodyPr/>
                    <a:lstStyle/>
                    <a:p>
                      <a:pPr algn="ctr"/>
                      <a:r>
                        <a:rPr lang="es-ES_tradnl" sz="1800" dirty="0">
                          <a:latin typeface="Book Antiqua" pitchFamily="18" charset="0"/>
                        </a:rPr>
                        <a:t>4</a:t>
                      </a:r>
                      <a:endParaRPr lang="es-ES" sz="1800" dirty="0">
                        <a:latin typeface="Book Antiqua" pitchFamily="18" charset="0"/>
                      </a:endParaRPr>
                    </a:p>
                  </a:txBody>
                  <a:tcPr marL="80368" marR="80368"/>
                </a:tc>
                <a:tc>
                  <a:txBody>
                    <a:bodyPr/>
                    <a:lstStyle/>
                    <a:p>
                      <a:pPr algn="ctr"/>
                      <a:r>
                        <a:rPr lang="es-ES_tradnl" sz="1800" dirty="0">
                          <a:latin typeface="Book Antiqua" pitchFamily="18" charset="0"/>
                        </a:rPr>
                        <a:t>0</a:t>
                      </a:r>
                      <a:endParaRPr lang="es-ES" sz="1800" dirty="0">
                        <a:latin typeface="Book Antiqua" pitchFamily="18" charset="0"/>
                      </a:endParaRPr>
                    </a:p>
                  </a:txBody>
                  <a:tcPr marL="80368" marR="80368"/>
                </a:tc>
                <a:tc>
                  <a:txBody>
                    <a:bodyPr/>
                    <a:lstStyle/>
                    <a:p>
                      <a:pPr algn="ctr"/>
                      <a:r>
                        <a:rPr lang="es-ES_tradnl" sz="1800" dirty="0">
                          <a:latin typeface="Book Antiqua" pitchFamily="18" charset="0"/>
                        </a:rPr>
                        <a:t>9</a:t>
                      </a:r>
                      <a:endParaRPr lang="es-ES" sz="1800" dirty="0">
                        <a:latin typeface="Book Antiqua" pitchFamily="18" charset="0"/>
                      </a:endParaRPr>
                    </a:p>
                  </a:txBody>
                  <a:tcPr marL="80368" marR="80368"/>
                </a:tc>
                <a:extLst>
                  <a:ext uri="{0D108BD9-81ED-4DB2-BD59-A6C34878D82A}">
                    <a16:rowId xmlns:a16="http://schemas.microsoft.com/office/drawing/2014/main" val="10005"/>
                  </a:ext>
                </a:extLst>
              </a:tr>
              <a:tr h="297643">
                <a:tc>
                  <a:txBody>
                    <a:bodyPr/>
                    <a:lstStyle/>
                    <a:p>
                      <a:endParaRPr lang="es-ES" dirty="0"/>
                    </a:p>
                  </a:txBody>
                  <a:tcPr marL="80368" marR="80368"/>
                </a:tc>
                <a:tc>
                  <a:txBody>
                    <a:bodyPr/>
                    <a:lstStyle/>
                    <a:p>
                      <a:endParaRPr lang="es-ES" dirty="0"/>
                    </a:p>
                  </a:txBody>
                  <a:tcPr marL="80368" marR="80368"/>
                </a:tc>
                <a:tc>
                  <a:txBody>
                    <a:bodyPr/>
                    <a:lstStyle/>
                    <a:p>
                      <a:endParaRPr lang="es-ES" dirty="0"/>
                    </a:p>
                  </a:txBody>
                  <a:tcPr marL="80368" marR="80368"/>
                </a:tc>
                <a:tc>
                  <a:txBody>
                    <a:bodyPr/>
                    <a:lstStyle/>
                    <a:p>
                      <a:endParaRPr lang="es-ES" dirty="0"/>
                    </a:p>
                  </a:txBody>
                  <a:tcPr marL="80368" marR="80368"/>
                </a:tc>
                <a:extLst>
                  <a:ext uri="{0D108BD9-81ED-4DB2-BD59-A6C34878D82A}">
                    <a16:rowId xmlns:a16="http://schemas.microsoft.com/office/drawing/2014/main" val="10006"/>
                  </a:ext>
                </a:extLst>
              </a:tr>
            </a:tbl>
          </a:graphicData>
        </a:graphic>
      </p:graphicFrame>
      <p:sp>
        <p:nvSpPr>
          <p:cNvPr id="2" name="CuadroTexto 1">
            <a:extLst>
              <a:ext uri="{FF2B5EF4-FFF2-40B4-BE49-F238E27FC236}">
                <a16:creationId xmlns:a16="http://schemas.microsoft.com/office/drawing/2014/main" id="{4CCBC46F-E499-2313-5EF3-5BE063A475EE}"/>
              </a:ext>
            </a:extLst>
          </p:cNvPr>
          <p:cNvSpPr txBox="1"/>
          <p:nvPr/>
        </p:nvSpPr>
        <p:spPr>
          <a:xfrm>
            <a:off x="4515166" y="3710104"/>
            <a:ext cx="612221" cy="370619"/>
          </a:xfrm>
          <a:prstGeom prst="rect">
            <a:avLst/>
          </a:prstGeom>
          <a:noFill/>
        </p:spPr>
        <p:txBody>
          <a:bodyPr wrap="square" rtlCol="0">
            <a:spAutoFit/>
          </a:bodyPr>
          <a:lstStyle/>
          <a:p>
            <a:r>
              <a:rPr lang="es-AR" dirty="0"/>
              <a:t> </a:t>
            </a:r>
            <a:r>
              <a:rPr lang="es-AR" b="1" dirty="0">
                <a:solidFill>
                  <a:schemeClr val="bg1"/>
                </a:solidFill>
              </a:rPr>
              <a:t>D</a:t>
            </a:r>
            <a:endParaRPr lang="es-AR" dirty="0"/>
          </a:p>
        </p:txBody>
      </p:sp>
      <p:grpSp>
        <p:nvGrpSpPr>
          <p:cNvPr id="3" name="Group 32">
            <a:extLst>
              <a:ext uri="{FF2B5EF4-FFF2-40B4-BE49-F238E27FC236}">
                <a16:creationId xmlns:a16="http://schemas.microsoft.com/office/drawing/2014/main" id="{FBA6AD0C-F402-0483-2602-AF579EFB6935}"/>
              </a:ext>
            </a:extLst>
          </p:cNvPr>
          <p:cNvGrpSpPr>
            <a:grpSpLocks/>
          </p:cNvGrpSpPr>
          <p:nvPr/>
        </p:nvGrpSpPr>
        <p:grpSpPr bwMode="auto">
          <a:xfrm>
            <a:off x="4347113" y="3869572"/>
            <a:ext cx="362250" cy="2311638"/>
            <a:chOff x="2571" y="2247"/>
            <a:chExt cx="200" cy="1722"/>
          </a:xfrm>
        </p:grpSpPr>
        <p:sp>
          <p:nvSpPr>
            <p:cNvPr id="4" name="Rectangle 33">
              <a:extLst>
                <a:ext uri="{FF2B5EF4-FFF2-40B4-BE49-F238E27FC236}">
                  <a16:creationId xmlns:a16="http://schemas.microsoft.com/office/drawing/2014/main" id="{1ECE471F-45E3-8841-A011-33F0D90ED671}"/>
                </a:ext>
              </a:extLst>
            </p:cNvPr>
            <p:cNvSpPr>
              <a:spLocks noChangeArrowheads="1"/>
            </p:cNvSpPr>
            <p:nvPr/>
          </p:nvSpPr>
          <p:spPr bwMode="auto">
            <a:xfrm>
              <a:off x="2571" y="3763"/>
              <a:ext cx="200" cy="206"/>
            </a:xfrm>
            <a:prstGeom prst="rect">
              <a:avLst/>
            </a:prstGeom>
            <a:noFill/>
            <a:ln w="9525">
              <a:solidFill>
                <a:srgbClr val="000066"/>
              </a:solidFill>
              <a:miter lim="800000"/>
              <a:headEnd/>
              <a:tailEnd/>
            </a:ln>
          </p:spPr>
          <p:txBody>
            <a:bodyPr wrap="square" lIns="0" tIns="0" rIns="0" bIns="0">
              <a:spAutoFit/>
            </a:bodyPr>
            <a:lstStyle/>
            <a:p>
              <a:r>
                <a:rPr lang="en-US" b="1" dirty="0">
                  <a:solidFill>
                    <a:srgbClr val="000000"/>
                  </a:solidFill>
                  <a:latin typeface="Arial" pitchFamily="34" charset="0"/>
                </a:rPr>
                <a:t>3</a:t>
              </a:r>
              <a:endParaRPr lang="en-US" sz="1800" b="1" i="0" baseline="0" dirty="0">
                <a:solidFill>
                  <a:srgbClr val="000000"/>
                </a:solidFill>
                <a:latin typeface="Arial" pitchFamily="34" charset="0"/>
              </a:endParaRPr>
            </a:p>
          </p:txBody>
        </p:sp>
        <p:sp>
          <p:nvSpPr>
            <p:cNvPr id="5" name="Line 34">
              <a:extLst>
                <a:ext uri="{FF2B5EF4-FFF2-40B4-BE49-F238E27FC236}">
                  <a16:creationId xmlns:a16="http://schemas.microsoft.com/office/drawing/2014/main" id="{2D0585F6-1160-E91E-8B94-48796D0DD508}"/>
                </a:ext>
              </a:extLst>
            </p:cNvPr>
            <p:cNvSpPr>
              <a:spLocks noChangeShapeType="1"/>
            </p:cNvSpPr>
            <p:nvPr/>
          </p:nvSpPr>
          <p:spPr bwMode="auto">
            <a:xfrm>
              <a:off x="2649" y="2247"/>
              <a:ext cx="9" cy="1542"/>
            </a:xfrm>
            <a:prstGeom prst="line">
              <a:avLst/>
            </a:prstGeom>
            <a:noFill/>
            <a:ln w="19050">
              <a:solidFill>
                <a:srgbClr val="000066"/>
              </a:solidFill>
              <a:prstDash val="sysDot"/>
              <a:round/>
              <a:headEnd type="none" w="sm" len="sm"/>
              <a:tailEnd type="none" w="sm" len="sm"/>
            </a:ln>
          </p:spPr>
          <p:txBody>
            <a:bodyPr wrap="none" anchor="ctr"/>
            <a:lstStyle/>
            <a:p>
              <a:endParaRPr lang="es-ES"/>
            </a:p>
          </p:txBody>
        </p:sp>
      </p:grpSp>
      <p:grpSp>
        <p:nvGrpSpPr>
          <p:cNvPr id="6" name="Group 29">
            <a:extLst>
              <a:ext uri="{FF2B5EF4-FFF2-40B4-BE49-F238E27FC236}">
                <a16:creationId xmlns:a16="http://schemas.microsoft.com/office/drawing/2014/main" id="{1C4C4A06-2772-114A-5675-B3DBF68A6B19}"/>
              </a:ext>
            </a:extLst>
          </p:cNvPr>
          <p:cNvGrpSpPr>
            <a:grpSpLocks/>
          </p:cNvGrpSpPr>
          <p:nvPr/>
        </p:nvGrpSpPr>
        <p:grpSpPr bwMode="auto">
          <a:xfrm>
            <a:off x="481795" y="2220100"/>
            <a:ext cx="1514474" cy="276225"/>
            <a:chOff x="761" y="2191"/>
            <a:chExt cx="954" cy="174"/>
          </a:xfrm>
        </p:grpSpPr>
        <p:sp>
          <p:nvSpPr>
            <p:cNvPr id="7" name="Rectangle 30">
              <a:extLst>
                <a:ext uri="{FF2B5EF4-FFF2-40B4-BE49-F238E27FC236}">
                  <a16:creationId xmlns:a16="http://schemas.microsoft.com/office/drawing/2014/main" id="{A9A7E9DD-D1AA-159A-8C6F-0129D9AE272D}"/>
                </a:ext>
              </a:extLst>
            </p:cNvPr>
            <p:cNvSpPr>
              <a:spLocks noChangeArrowheads="1"/>
            </p:cNvSpPr>
            <p:nvPr/>
          </p:nvSpPr>
          <p:spPr bwMode="auto">
            <a:xfrm>
              <a:off x="761" y="2191"/>
              <a:ext cx="162" cy="174"/>
            </a:xfrm>
            <a:prstGeom prst="rect">
              <a:avLst/>
            </a:prstGeom>
            <a:noFill/>
            <a:ln w="9525">
              <a:solidFill>
                <a:srgbClr val="000066"/>
              </a:solidFill>
              <a:miter lim="800000"/>
              <a:headEnd/>
              <a:tailEnd/>
            </a:ln>
          </p:spPr>
          <p:txBody>
            <a:bodyPr wrap="none" lIns="0" tIns="0" rIns="0" bIns="0">
              <a:spAutoFit/>
            </a:bodyPr>
            <a:lstStyle/>
            <a:p>
              <a:r>
                <a:rPr lang="en-US" sz="1800" b="1" i="0" baseline="0" dirty="0">
                  <a:solidFill>
                    <a:srgbClr val="000000"/>
                  </a:solidFill>
                  <a:latin typeface="Arial" pitchFamily="34" charset="0"/>
                </a:rPr>
                <a:t>17</a:t>
              </a:r>
            </a:p>
          </p:txBody>
        </p:sp>
        <p:sp>
          <p:nvSpPr>
            <p:cNvPr id="8" name="Line 31">
              <a:extLst>
                <a:ext uri="{FF2B5EF4-FFF2-40B4-BE49-F238E27FC236}">
                  <a16:creationId xmlns:a16="http://schemas.microsoft.com/office/drawing/2014/main" id="{AE954B5C-C705-C2E0-5093-A08E65019CE4}"/>
                </a:ext>
              </a:extLst>
            </p:cNvPr>
            <p:cNvSpPr>
              <a:spLocks noChangeShapeType="1"/>
            </p:cNvSpPr>
            <p:nvPr/>
          </p:nvSpPr>
          <p:spPr bwMode="auto">
            <a:xfrm flipV="1">
              <a:off x="1021" y="2252"/>
              <a:ext cx="694" cy="7"/>
            </a:xfrm>
            <a:prstGeom prst="line">
              <a:avLst/>
            </a:prstGeom>
            <a:noFill/>
            <a:ln w="19050">
              <a:solidFill>
                <a:srgbClr val="000066"/>
              </a:solidFill>
              <a:prstDash val="sysDot"/>
              <a:round/>
              <a:headEnd type="none" w="sm" len="sm"/>
              <a:tailEnd type="none" w="sm" len="sm"/>
            </a:ln>
          </p:spPr>
          <p:txBody>
            <a:bodyPr wrap="none" anchor="ctr"/>
            <a:lstStyle/>
            <a:p>
              <a:endParaRPr lang="es-ES"/>
            </a:p>
          </p:txBody>
        </p:sp>
      </p:grpSp>
      <p:grpSp>
        <p:nvGrpSpPr>
          <p:cNvPr id="9" name="Group 32">
            <a:extLst>
              <a:ext uri="{FF2B5EF4-FFF2-40B4-BE49-F238E27FC236}">
                <a16:creationId xmlns:a16="http://schemas.microsoft.com/office/drawing/2014/main" id="{8C970FC7-DD0E-8EC4-08A4-E00F489A7770}"/>
              </a:ext>
            </a:extLst>
          </p:cNvPr>
          <p:cNvGrpSpPr>
            <a:grpSpLocks/>
          </p:cNvGrpSpPr>
          <p:nvPr/>
        </p:nvGrpSpPr>
        <p:grpSpPr bwMode="auto">
          <a:xfrm>
            <a:off x="1853557" y="2328052"/>
            <a:ext cx="128631" cy="3924814"/>
            <a:chOff x="2607" y="2208"/>
            <a:chExt cx="81" cy="2016"/>
          </a:xfrm>
        </p:grpSpPr>
        <p:sp>
          <p:nvSpPr>
            <p:cNvPr id="10" name="Rectangle 33">
              <a:extLst>
                <a:ext uri="{FF2B5EF4-FFF2-40B4-BE49-F238E27FC236}">
                  <a16:creationId xmlns:a16="http://schemas.microsoft.com/office/drawing/2014/main" id="{3EA5BA0D-A57A-9A85-687B-E95AB130A20E}"/>
                </a:ext>
              </a:extLst>
            </p:cNvPr>
            <p:cNvSpPr>
              <a:spLocks noChangeArrowheads="1"/>
            </p:cNvSpPr>
            <p:nvPr/>
          </p:nvSpPr>
          <p:spPr bwMode="auto">
            <a:xfrm>
              <a:off x="2607" y="4050"/>
              <a:ext cx="81" cy="174"/>
            </a:xfrm>
            <a:prstGeom prst="rect">
              <a:avLst/>
            </a:prstGeom>
            <a:noFill/>
            <a:ln w="9525">
              <a:solidFill>
                <a:srgbClr val="000066"/>
              </a:solidFill>
              <a:miter lim="800000"/>
              <a:headEnd/>
              <a:tailEnd/>
            </a:ln>
          </p:spPr>
          <p:txBody>
            <a:bodyPr wrap="none" lIns="0" tIns="0" rIns="0" bIns="0">
              <a:spAutoFit/>
            </a:bodyPr>
            <a:lstStyle/>
            <a:p>
              <a:r>
                <a:rPr lang="en-US" b="1" dirty="0">
                  <a:solidFill>
                    <a:srgbClr val="000000"/>
                  </a:solidFill>
                  <a:latin typeface="Arial" pitchFamily="34" charset="0"/>
                </a:rPr>
                <a:t>1</a:t>
              </a:r>
              <a:endParaRPr lang="en-US" sz="1800" b="1" i="0" baseline="0" dirty="0">
                <a:solidFill>
                  <a:srgbClr val="000000"/>
                </a:solidFill>
                <a:latin typeface="Arial" pitchFamily="34" charset="0"/>
              </a:endParaRPr>
            </a:p>
          </p:txBody>
        </p:sp>
        <p:sp>
          <p:nvSpPr>
            <p:cNvPr id="11" name="Line 34">
              <a:extLst>
                <a:ext uri="{FF2B5EF4-FFF2-40B4-BE49-F238E27FC236}">
                  <a16:creationId xmlns:a16="http://schemas.microsoft.com/office/drawing/2014/main" id="{8BA4D2F0-A91F-6ED2-8A9B-536DD6711409}"/>
                </a:ext>
              </a:extLst>
            </p:cNvPr>
            <p:cNvSpPr>
              <a:spLocks noChangeShapeType="1"/>
            </p:cNvSpPr>
            <p:nvPr/>
          </p:nvSpPr>
          <p:spPr bwMode="auto">
            <a:xfrm>
              <a:off x="2688" y="2208"/>
              <a:ext cx="0" cy="1776"/>
            </a:xfrm>
            <a:prstGeom prst="line">
              <a:avLst/>
            </a:prstGeom>
            <a:noFill/>
            <a:ln w="19050">
              <a:solidFill>
                <a:srgbClr val="000066"/>
              </a:solidFill>
              <a:prstDash val="sysDot"/>
              <a:round/>
              <a:headEnd type="none" w="sm" len="sm"/>
              <a:tailEnd type="none" w="sm" len="sm"/>
            </a:ln>
          </p:spPr>
          <p:txBody>
            <a:bodyPr wrap="none" anchor="ctr"/>
            <a:lstStyle/>
            <a:p>
              <a:endParaRPr lang="es-ES"/>
            </a:p>
          </p:txBody>
        </p:sp>
      </p:grpSp>
      <p:pic>
        <p:nvPicPr>
          <p:cNvPr id="13" name="Imagen 12">
            <a:extLst>
              <a:ext uri="{FF2B5EF4-FFF2-40B4-BE49-F238E27FC236}">
                <a16:creationId xmlns:a16="http://schemas.microsoft.com/office/drawing/2014/main" id="{7B136EB6-04C1-FC1A-9AFA-428C7E0E5993}"/>
              </a:ext>
            </a:extLst>
          </p:cNvPr>
          <p:cNvPicPr>
            <a:picLocks noChangeAspect="1"/>
          </p:cNvPicPr>
          <p:nvPr/>
        </p:nvPicPr>
        <p:blipFill>
          <a:blip r:embed="rId7"/>
          <a:stretch>
            <a:fillRect/>
          </a:stretch>
        </p:blipFill>
        <p:spPr>
          <a:xfrm>
            <a:off x="5423599" y="3882297"/>
            <a:ext cx="2490460" cy="1076709"/>
          </a:xfrm>
          <a:prstGeom prst="rect">
            <a:avLst/>
          </a:prstGeom>
          <a:ln>
            <a:solidFill>
              <a:schemeClr val="accent1">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1001189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 name="Picture 8">
            <a:extLst>
              <a:ext uri="{FF2B5EF4-FFF2-40B4-BE49-F238E27FC236}">
                <a16:creationId xmlns:a16="http://schemas.microsoft.com/office/drawing/2014/main" id="{73B88195-8D9E-4359-A86C-9456C469F7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30" name="Picture 10">
            <a:extLst>
              <a:ext uri="{FF2B5EF4-FFF2-40B4-BE49-F238E27FC236}">
                <a16:creationId xmlns:a16="http://schemas.microsoft.com/office/drawing/2014/main" id="{03EC48BD-A960-4717-BC76-7E4C982250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1" name="Oval 12">
            <a:extLst>
              <a:ext uri="{FF2B5EF4-FFF2-40B4-BE49-F238E27FC236}">
                <a16:creationId xmlns:a16="http://schemas.microsoft.com/office/drawing/2014/main" id="{7A00717A-7D3C-456B-A779-9D0638878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pic>
        <p:nvPicPr>
          <p:cNvPr id="32" name="Picture 14">
            <a:extLst>
              <a:ext uri="{FF2B5EF4-FFF2-40B4-BE49-F238E27FC236}">
                <a16:creationId xmlns:a16="http://schemas.microsoft.com/office/drawing/2014/main" id="{EEB0E133-CF2F-4AD3-ACA6-03E91BB603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3" name="Picture 16">
            <a:extLst>
              <a:ext uri="{FF2B5EF4-FFF2-40B4-BE49-F238E27FC236}">
                <a16:creationId xmlns:a16="http://schemas.microsoft.com/office/drawing/2014/main" id="{6CD94893-A2D1-401B-A469-D34E425DCE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34" name="Rectangle 18">
            <a:extLst>
              <a:ext uri="{FF2B5EF4-FFF2-40B4-BE49-F238E27FC236}">
                <a16:creationId xmlns:a16="http://schemas.microsoft.com/office/drawing/2014/main" id="{546E6246-28E6-4A2D-B924-24539B8C6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35"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6"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3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8"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s-AR"/>
          </a:p>
        </p:txBody>
      </p:sp>
      <p:sp>
        <p:nvSpPr>
          <p:cNvPr id="2" name="Título 1">
            <a:extLst>
              <a:ext uri="{FF2B5EF4-FFF2-40B4-BE49-F238E27FC236}">
                <a16:creationId xmlns:a16="http://schemas.microsoft.com/office/drawing/2014/main" id="{2D4822C2-6A3A-4028-BC28-E9B560460EBD}"/>
              </a:ext>
            </a:extLst>
          </p:cNvPr>
          <p:cNvSpPr>
            <a:spLocks noGrp="1"/>
          </p:cNvSpPr>
          <p:nvPr>
            <p:ph type="title"/>
          </p:nvPr>
        </p:nvSpPr>
        <p:spPr>
          <a:xfrm>
            <a:off x="1103312" y="452718"/>
            <a:ext cx="8947522" cy="1400530"/>
          </a:xfrm>
        </p:spPr>
        <p:txBody>
          <a:bodyPr vert="horz" lIns="91440" tIns="45720" rIns="91440" bIns="45720" rtlCol="0" anchor="ctr">
            <a:normAutofit/>
          </a:bodyPr>
          <a:lstStyle/>
          <a:p>
            <a:r>
              <a:rPr lang="en-US" sz="4200" dirty="0" err="1">
                <a:solidFill>
                  <a:srgbClr val="FFFFFF"/>
                </a:solidFill>
              </a:rPr>
              <a:t>Crecimiento</a:t>
            </a:r>
            <a:r>
              <a:rPr lang="en-US" sz="4200" dirty="0">
                <a:solidFill>
                  <a:srgbClr val="FFFFFF"/>
                </a:solidFill>
              </a:rPr>
              <a:t> </a:t>
            </a:r>
            <a:r>
              <a:rPr lang="en-US" sz="4200" dirty="0" err="1">
                <a:solidFill>
                  <a:srgbClr val="FFFFFF"/>
                </a:solidFill>
              </a:rPr>
              <a:t>Económico</a:t>
            </a:r>
            <a:endParaRPr lang="en-US" sz="4200" dirty="0">
              <a:solidFill>
                <a:srgbClr val="FFFFFF"/>
              </a:solidFill>
            </a:endParaRPr>
          </a:p>
        </p:txBody>
      </p:sp>
      <p:sp>
        <p:nvSpPr>
          <p:cNvPr id="28" name="Marcador de pie de página 1">
            <a:extLst>
              <a:ext uri="{FF2B5EF4-FFF2-40B4-BE49-F238E27FC236}">
                <a16:creationId xmlns:a16="http://schemas.microsoft.com/office/drawing/2014/main" id="{47B5041D-0457-49EE-84A8-1784A644B64C}"/>
              </a:ext>
            </a:extLst>
          </p:cNvPr>
          <p:cNvSpPr>
            <a:spLocks noGrp="1"/>
          </p:cNvSpPr>
          <p:nvPr>
            <p:ph type="ftr" sz="quarter" idx="11"/>
          </p:nvPr>
        </p:nvSpPr>
        <p:spPr>
          <a:xfrm>
            <a:off x="434646" y="6255672"/>
            <a:ext cx="6523892" cy="228660"/>
          </a:xfrm>
        </p:spPr>
        <p:txBody>
          <a:bodyPr/>
          <a:lstStyle/>
          <a:p>
            <a:pPr>
              <a:defRPr/>
            </a:pPr>
            <a:r>
              <a:rPr lang="es-ES" dirty="0"/>
              <a:t>Ing. Claudia Valdiviezo Corte</a:t>
            </a:r>
          </a:p>
        </p:txBody>
      </p:sp>
      <p:pic>
        <p:nvPicPr>
          <p:cNvPr id="63" name="Picture 2" descr="http://upload.wikimedia.org/wikipedia/commons/thumb/e/e8/Desplazamientos_en_la_FPP.png/700px-Desplazamientos_en_la_FPP.png">
            <a:hlinkClick r:id="rId6"/>
            <a:extLst>
              <a:ext uri="{FF2B5EF4-FFF2-40B4-BE49-F238E27FC236}">
                <a16:creationId xmlns:a16="http://schemas.microsoft.com/office/drawing/2014/main" id="{3DA0E227-ECB2-4A07-9AD0-1D144F61FC12}"/>
              </a:ext>
            </a:extLst>
          </p:cNvPr>
          <p:cNvPicPr>
            <a:picLocks noChangeAspect="1" noChangeArrowheads="1"/>
          </p:cNvPicPr>
          <p:nvPr/>
        </p:nvPicPr>
        <p:blipFill>
          <a:blip r:embed="rId7" cstate="print"/>
          <a:srcRect/>
          <a:stretch>
            <a:fillRect/>
          </a:stretch>
        </p:blipFill>
        <p:spPr bwMode="auto">
          <a:xfrm>
            <a:off x="1648010" y="2701925"/>
            <a:ext cx="8541022" cy="2819400"/>
          </a:xfrm>
          <a:prstGeom prst="rect">
            <a:avLst/>
          </a:prstGeom>
          <a:noFill/>
          <a:ln w="9525">
            <a:noFill/>
            <a:miter lim="800000"/>
            <a:headEnd/>
            <a:tailEnd/>
          </a:ln>
        </p:spPr>
      </p:pic>
    </p:spTree>
    <p:extLst>
      <p:ext uri="{BB962C8B-B14F-4D97-AF65-F5344CB8AC3E}">
        <p14:creationId xmlns:p14="http://schemas.microsoft.com/office/powerpoint/2010/main" val="168220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 name="Picture 8">
            <a:extLst>
              <a:ext uri="{FF2B5EF4-FFF2-40B4-BE49-F238E27FC236}">
                <a16:creationId xmlns:a16="http://schemas.microsoft.com/office/drawing/2014/main" id="{73B88195-8D9E-4359-A86C-9456C469F7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30" name="Picture 10">
            <a:extLst>
              <a:ext uri="{FF2B5EF4-FFF2-40B4-BE49-F238E27FC236}">
                <a16:creationId xmlns:a16="http://schemas.microsoft.com/office/drawing/2014/main" id="{03EC48BD-A960-4717-BC76-7E4C982250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1" name="Oval 12">
            <a:extLst>
              <a:ext uri="{FF2B5EF4-FFF2-40B4-BE49-F238E27FC236}">
                <a16:creationId xmlns:a16="http://schemas.microsoft.com/office/drawing/2014/main" id="{7A00717A-7D3C-456B-A779-9D0638878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pic>
        <p:nvPicPr>
          <p:cNvPr id="32" name="Picture 14">
            <a:extLst>
              <a:ext uri="{FF2B5EF4-FFF2-40B4-BE49-F238E27FC236}">
                <a16:creationId xmlns:a16="http://schemas.microsoft.com/office/drawing/2014/main" id="{EEB0E133-CF2F-4AD3-ACA6-03E91BB603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3" name="Picture 16">
            <a:extLst>
              <a:ext uri="{FF2B5EF4-FFF2-40B4-BE49-F238E27FC236}">
                <a16:creationId xmlns:a16="http://schemas.microsoft.com/office/drawing/2014/main" id="{6CD94893-A2D1-401B-A469-D34E425DCE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34" name="Rectangle 18">
            <a:extLst>
              <a:ext uri="{FF2B5EF4-FFF2-40B4-BE49-F238E27FC236}">
                <a16:creationId xmlns:a16="http://schemas.microsoft.com/office/drawing/2014/main" id="{546E6246-28E6-4A2D-B924-24539B8C6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35"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6"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3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8"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s-AR"/>
          </a:p>
        </p:txBody>
      </p:sp>
      <p:sp>
        <p:nvSpPr>
          <p:cNvPr id="2" name="Título 1">
            <a:extLst>
              <a:ext uri="{FF2B5EF4-FFF2-40B4-BE49-F238E27FC236}">
                <a16:creationId xmlns:a16="http://schemas.microsoft.com/office/drawing/2014/main" id="{2D4822C2-6A3A-4028-BC28-E9B560460EBD}"/>
              </a:ext>
            </a:extLst>
          </p:cNvPr>
          <p:cNvSpPr>
            <a:spLocks noGrp="1"/>
          </p:cNvSpPr>
          <p:nvPr>
            <p:ph type="title"/>
          </p:nvPr>
        </p:nvSpPr>
        <p:spPr>
          <a:xfrm>
            <a:off x="1103312" y="452718"/>
            <a:ext cx="8947522" cy="1400530"/>
          </a:xfrm>
        </p:spPr>
        <p:txBody>
          <a:bodyPr vert="horz" lIns="91440" tIns="45720" rIns="91440" bIns="45720" rtlCol="0" anchor="ctr">
            <a:normAutofit/>
          </a:bodyPr>
          <a:lstStyle/>
          <a:p>
            <a:r>
              <a:rPr lang="en-US" sz="4200" dirty="0">
                <a:solidFill>
                  <a:srgbClr val="FFFFFF"/>
                </a:solidFill>
              </a:rPr>
              <a:t>Frontera de </a:t>
            </a:r>
            <a:r>
              <a:rPr lang="en-US" sz="4200" dirty="0" err="1">
                <a:solidFill>
                  <a:srgbClr val="FFFFFF"/>
                </a:solidFill>
              </a:rPr>
              <a:t>Posibilidad</a:t>
            </a:r>
            <a:r>
              <a:rPr lang="en-US" sz="4200" dirty="0">
                <a:solidFill>
                  <a:srgbClr val="FFFFFF"/>
                </a:solidFill>
              </a:rPr>
              <a:t> de </a:t>
            </a:r>
            <a:r>
              <a:rPr lang="en-US" sz="4200" dirty="0" err="1">
                <a:solidFill>
                  <a:srgbClr val="FFFFFF"/>
                </a:solidFill>
              </a:rPr>
              <a:t>Producción</a:t>
            </a:r>
            <a:endParaRPr lang="en-US" sz="4200" dirty="0">
              <a:solidFill>
                <a:srgbClr val="FFFFFF"/>
              </a:solidFill>
            </a:endParaRPr>
          </a:p>
        </p:txBody>
      </p:sp>
      <p:sp>
        <p:nvSpPr>
          <p:cNvPr id="28" name="Marcador de pie de página 1">
            <a:extLst>
              <a:ext uri="{FF2B5EF4-FFF2-40B4-BE49-F238E27FC236}">
                <a16:creationId xmlns:a16="http://schemas.microsoft.com/office/drawing/2014/main" id="{47B5041D-0457-49EE-84A8-1784A644B64C}"/>
              </a:ext>
            </a:extLst>
          </p:cNvPr>
          <p:cNvSpPr>
            <a:spLocks noGrp="1"/>
          </p:cNvSpPr>
          <p:nvPr>
            <p:ph type="ftr" sz="quarter" idx="11"/>
          </p:nvPr>
        </p:nvSpPr>
        <p:spPr>
          <a:xfrm>
            <a:off x="590843" y="6365497"/>
            <a:ext cx="6523892" cy="228660"/>
          </a:xfrm>
        </p:spPr>
        <p:txBody>
          <a:bodyPr/>
          <a:lstStyle/>
          <a:p>
            <a:pPr>
              <a:defRPr/>
            </a:pPr>
            <a:r>
              <a:rPr lang="es-ES"/>
              <a:t>Ing. Claudia Valdiviezo Corte</a:t>
            </a:r>
          </a:p>
        </p:txBody>
      </p:sp>
      <p:sp>
        <p:nvSpPr>
          <p:cNvPr id="16" name="CuadroTexto 15">
            <a:extLst>
              <a:ext uri="{FF2B5EF4-FFF2-40B4-BE49-F238E27FC236}">
                <a16:creationId xmlns:a16="http://schemas.microsoft.com/office/drawing/2014/main" id="{9989BC6B-A2B6-4E1E-BF3B-BDB844E89014}"/>
              </a:ext>
            </a:extLst>
          </p:cNvPr>
          <p:cNvSpPr txBox="1"/>
          <p:nvPr/>
        </p:nvSpPr>
        <p:spPr>
          <a:xfrm>
            <a:off x="1103312" y="2994097"/>
            <a:ext cx="9496570" cy="400110"/>
          </a:xfrm>
          <a:prstGeom prst="rect">
            <a:avLst/>
          </a:prstGeom>
          <a:noFill/>
        </p:spPr>
        <p:txBody>
          <a:bodyPr wrap="square">
            <a:spAutoFit/>
          </a:bodyPr>
          <a:lstStyle/>
          <a:p>
            <a:pPr algn="just"/>
            <a:endParaRPr lang="es-AR" sz="2000" dirty="0"/>
          </a:p>
        </p:txBody>
      </p:sp>
      <p:sp>
        <p:nvSpPr>
          <p:cNvPr id="20" name="3 Rectángulo">
            <a:extLst>
              <a:ext uri="{FF2B5EF4-FFF2-40B4-BE49-F238E27FC236}">
                <a16:creationId xmlns:a16="http://schemas.microsoft.com/office/drawing/2014/main" id="{AF44F01F-0E70-48F7-AF6B-741EA96005D2}"/>
              </a:ext>
            </a:extLst>
          </p:cNvPr>
          <p:cNvSpPr/>
          <p:nvPr/>
        </p:nvSpPr>
        <p:spPr>
          <a:xfrm>
            <a:off x="720207" y="2821155"/>
            <a:ext cx="10262780" cy="2739211"/>
          </a:xfrm>
          <a:prstGeom prst="rect">
            <a:avLst/>
          </a:prstGeom>
        </p:spPr>
        <p:txBody>
          <a:bodyPr wrap="square">
            <a:spAutoFit/>
          </a:bodyPr>
          <a:lstStyle/>
          <a:p>
            <a:r>
              <a:rPr lang="es-ES" dirty="0">
                <a:latin typeface="+mj-lt"/>
                <a:ea typeface="+mj-ea"/>
                <a:cs typeface="+mj-cs"/>
              </a:rPr>
              <a:t>En la vida cotidiana:</a:t>
            </a:r>
          </a:p>
          <a:p>
            <a:r>
              <a:rPr lang="es-ES" dirty="0">
                <a:latin typeface="+mj-lt"/>
                <a:ea typeface="+mj-ea"/>
                <a:cs typeface="+mj-cs"/>
              </a:rPr>
              <a:t>• Las necesidades son ilimitadas</a:t>
            </a:r>
          </a:p>
          <a:p>
            <a:r>
              <a:rPr lang="es-ES" dirty="0">
                <a:latin typeface="+mj-lt"/>
                <a:ea typeface="+mj-ea"/>
                <a:cs typeface="+mj-cs"/>
              </a:rPr>
              <a:t>• Pero los recursos disponibles son escasos</a:t>
            </a:r>
          </a:p>
          <a:p>
            <a:r>
              <a:rPr lang="es-ES" dirty="0">
                <a:latin typeface="+mj-lt"/>
                <a:ea typeface="+mj-ea"/>
                <a:cs typeface="+mj-cs"/>
              </a:rPr>
              <a:t>• Por lo tanto hay que elegir qué bienes producir y esto implica decidir cómo asignar los recursos.</a:t>
            </a:r>
          </a:p>
          <a:p>
            <a:endParaRPr lang="es-ES" dirty="0">
              <a:latin typeface="+mj-lt"/>
              <a:ea typeface="+mj-ea"/>
              <a:cs typeface="+mj-cs"/>
            </a:endParaRPr>
          </a:p>
          <a:p>
            <a:r>
              <a:rPr lang="es-ES" dirty="0">
                <a:latin typeface="+mj-lt"/>
                <a:ea typeface="+mj-ea"/>
                <a:cs typeface="+mj-cs"/>
              </a:rPr>
              <a:t>Para producir más cantidad de un bien X, la sociedad debe renunciar a una cantidad determinada de bien Y.</a:t>
            </a:r>
          </a:p>
          <a:p>
            <a:endParaRPr lang="es-ES" sz="2800" i="0" dirty="0">
              <a:latin typeface="Book Antiqua" pitchFamily="18" charset="0"/>
            </a:endParaRPr>
          </a:p>
        </p:txBody>
      </p:sp>
    </p:spTree>
    <p:extLst>
      <p:ext uri="{BB962C8B-B14F-4D97-AF65-F5344CB8AC3E}">
        <p14:creationId xmlns:p14="http://schemas.microsoft.com/office/powerpoint/2010/main" val="12446161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 name="Picture 8">
            <a:extLst>
              <a:ext uri="{FF2B5EF4-FFF2-40B4-BE49-F238E27FC236}">
                <a16:creationId xmlns:a16="http://schemas.microsoft.com/office/drawing/2014/main" id="{73B88195-8D9E-4359-A86C-9456C469F7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30" name="Picture 10">
            <a:extLst>
              <a:ext uri="{FF2B5EF4-FFF2-40B4-BE49-F238E27FC236}">
                <a16:creationId xmlns:a16="http://schemas.microsoft.com/office/drawing/2014/main" id="{03EC48BD-A960-4717-BC76-7E4C982250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1" name="Oval 12">
            <a:extLst>
              <a:ext uri="{FF2B5EF4-FFF2-40B4-BE49-F238E27FC236}">
                <a16:creationId xmlns:a16="http://schemas.microsoft.com/office/drawing/2014/main" id="{7A00717A-7D3C-456B-A779-9D0638878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pic>
        <p:nvPicPr>
          <p:cNvPr id="32" name="Picture 14">
            <a:extLst>
              <a:ext uri="{FF2B5EF4-FFF2-40B4-BE49-F238E27FC236}">
                <a16:creationId xmlns:a16="http://schemas.microsoft.com/office/drawing/2014/main" id="{EEB0E133-CF2F-4AD3-ACA6-03E91BB603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3" name="Picture 16">
            <a:extLst>
              <a:ext uri="{FF2B5EF4-FFF2-40B4-BE49-F238E27FC236}">
                <a16:creationId xmlns:a16="http://schemas.microsoft.com/office/drawing/2014/main" id="{6CD94893-A2D1-401B-A469-D34E425DCE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34" name="Rectangle 18">
            <a:extLst>
              <a:ext uri="{FF2B5EF4-FFF2-40B4-BE49-F238E27FC236}">
                <a16:creationId xmlns:a16="http://schemas.microsoft.com/office/drawing/2014/main" id="{546E6246-28E6-4A2D-B924-24539B8C6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35"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6"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3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8"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s-AR"/>
          </a:p>
        </p:txBody>
      </p:sp>
      <p:sp>
        <p:nvSpPr>
          <p:cNvPr id="2" name="Título 1">
            <a:extLst>
              <a:ext uri="{FF2B5EF4-FFF2-40B4-BE49-F238E27FC236}">
                <a16:creationId xmlns:a16="http://schemas.microsoft.com/office/drawing/2014/main" id="{2D4822C2-6A3A-4028-BC28-E9B560460EBD}"/>
              </a:ext>
            </a:extLst>
          </p:cNvPr>
          <p:cNvSpPr>
            <a:spLocks noGrp="1"/>
          </p:cNvSpPr>
          <p:nvPr>
            <p:ph type="title"/>
          </p:nvPr>
        </p:nvSpPr>
        <p:spPr>
          <a:xfrm>
            <a:off x="1103312" y="452718"/>
            <a:ext cx="8947522" cy="1400530"/>
          </a:xfrm>
        </p:spPr>
        <p:txBody>
          <a:bodyPr vert="horz" lIns="91440" tIns="45720" rIns="91440" bIns="45720" rtlCol="0" anchor="ctr">
            <a:normAutofit/>
          </a:bodyPr>
          <a:lstStyle/>
          <a:p>
            <a:r>
              <a:rPr lang="en-US" sz="4200" dirty="0">
                <a:solidFill>
                  <a:srgbClr val="FFFFFF"/>
                </a:solidFill>
              </a:rPr>
              <a:t>Frontera de </a:t>
            </a:r>
            <a:r>
              <a:rPr lang="en-US" sz="4200" dirty="0" err="1">
                <a:solidFill>
                  <a:srgbClr val="FFFFFF"/>
                </a:solidFill>
              </a:rPr>
              <a:t>Posibilidad</a:t>
            </a:r>
            <a:r>
              <a:rPr lang="en-US" sz="4200" dirty="0">
                <a:solidFill>
                  <a:srgbClr val="FFFFFF"/>
                </a:solidFill>
              </a:rPr>
              <a:t> de </a:t>
            </a:r>
            <a:r>
              <a:rPr lang="en-US" sz="4200" dirty="0" err="1">
                <a:solidFill>
                  <a:srgbClr val="FFFFFF"/>
                </a:solidFill>
              </a:rPr>
              <a:t>Producción</a:t>
            </a:r>
            <a:endParaRPr lang="en-US" sz="4200" dirty="0">
              <a:solidFill>
                <a:srgbClr val="FFFFFF"/>
              </a:solidFill>
            </a:endParaRPr>
          </a:p>
        </p:txBody>
      </p:sp>
      <p:sp>
        <p:nvSpPr>
          <p:cNvPr id="28" name="Marcador de pie de página 1">
            <a:extLst>
              <a:ext uri="{FF2B5EF4-FFF2-40B4-BE49-F238E27FC236}">
                <a16:creationId xmlns:a16="http://schemas.microsoft.com/office/drawing/2014/main" id="{47B5041D-0457-49EE-84A8-1784A644B64C}"/>
              </a:ext>
            </a:extLst>
          </p:cNvPr>
          <p:cNvSpPr>
            <a:spLocks noGrp="1"/>
          </p:cNvSpPr>
          <p:nvPr>
            <p:ph type="ftr" sz="quarter" idx="11"/>
          </p:nvPr>
        </p:nvSpPr>
        <p:spPr>
          <a:xfrm>
            <a:off x="590843" y="6365497"/>
            <a:ext cx="6523892" cy="228660"/>
          </a:xfrm>
        </p:spPr>
        <p:txBody>
          <a:bodyPr/>
          <a:lstStyle/>
          <a:p>
            <a:pPr>
              <a:defRPr/>
            </a:pPr>
            <a:r>
              <a:rPr lang="es-ES"/>
              <a:t>Ing. Claudia Valdiviezo Corte</a:t>
            </a:r>
          </a:p>
        </p:txBody>
      </p:sp>
      <p:sp>
        <p:nvSpPr>
          <p:cNvPr id="16" name="CuadroTexto 15">
            <a:extLst>
              <a:ext uri="{FF2B5EF4-FFF2-40B4-BE49-F238E27FC236}">
                <a16:creationId xmlns:a16="http://schemas.microsoft.com/office/drawing/2014/main" id="{9989BC6B-A2B6-4E1E-BF3B-BDB844E89014}"/>
              </a:ext>
            </a:extLst>
          </p:cNvPr>
          <p:cNvSpPr txBox="1"/>
          <p:nvPr/>
        </p:nvSpPr>
        <p:spPr>
          <a:xfrm>
            <a:off x="1103312" y="2994097"/>
            <a:ext cx="9496570" cy="400110"/>
          </a:xfrm>
          <a:prstGeom prst="rect">
            <a:avLst/>
          </a:prstGeom>
          <a:noFill/>
        </p:spPr>
        <p:txBody>
          <a:bodyPr wrap="square">
            <a:spAutoFit/>
          </a:bodyPr>
          <a:lstStyle/>
          <a:p>
            <a:pPr algn="just"/>
            <a:endParaRPr lang="es-AR" sz="2000" dirty="0"/>
          </a:p>
        </p:txBody>
      </p:sp>
      <p:sp>
        <p:nvSpPr>
          <p:cNvPr id="20" name="3 Rectángulo">
            <a:extLst>
              <a:ext uri="{FF2B5EF4-FFF2-40B4-BE49-F238E27FC236}">
                <a16:creationId xmlns:a16="http://schemas.microsoft.com/office/drawing/2014/main" id="{AF44F01F-0E70-48F7-AF6B-741EA96005D2}"/>
              </a:ext>
            </a:extLst>
          </p:cNvPr>
          <p:cNvSpPr/>
          <p:nvPr/>
        </p:nvSpPr>
        <p:spPr>
          <a:xfrm>
            <a:off x="720207" y="2821155"/>
            <a:ext cx="10262780" cy="2739211"/>
          </a:xfrm>
          <a:prstGeom prst="rect">
            <a:avLst/>
          </a:prstGeom>
        </p:spPr>
        <p:txBody>
          <a:bodyPr wrap="square">
            <a:spAutoFit/>
          </a:bodyPr>
          <a:lstStyle/>
          <a:p>
            <a:r>
              <a:rPr lang="es-ES" dirty="0">
                <a:latin typeface="+mj-lt"/>
                <a:ea typeface="+mj-ea"/>
                <a:cs typeface="+mj-cs"/>
              </a:rPr>
              <a:t>En la vida cotidiana:</a:t>
            </a:r>
          </a:p>
          <a:p>
            <a:r>
              <a:rPr lang="es-ES" dirty="0">
                <a:latin typeface="+mj-lt"/>
                <a:ea typeface="+mj-ea"/>
                <a:cs typeface="+mj-cs"/>
              </a:rPr>
              <a:t>• Las necesidades son ilimitadas</a:t>
            </a:r>
          </a:p>
          <a:p>
            <a:r>
              <a:rPr lang="es-ES" dirty="0">
                <a:latin typeface="+mj-lt"/>
                <a:ea typeface="+mj-ea"/>
                <a:cs typeface="+mj-cs"/>
              </a:rPr>
              <a:t>• Pero los recursos disponibles son escasos</a:t>
            </a:r>
          </a:p>
          <a:p>
            <a:r>
              <a:rPr lang="es-ES" dirty="0">
                <a:latin typeface="+mj-lt"/>
                <a:ea typeface="+mj-ea"/>
                <a:cs typeface="+mj-cs"/>
              </a:rPr>
              <a:t>• Por lo tanto hay que elegir qué bienes producir y esto implica decidir cómo asignar los recursos.</a:t>
            </a:r>
          </a:p>
          <a:p>
            <a:endParaRPr lang="es-ES" dirty="0">
              <a:latin typeface="+mj-lt"/>
              <a:ea typeface="+mj-ea"/>
              <a:cs typeface="+mj-cs"/>
            </a:endParaRPr>
          </a:p>
          <a:p>
            <a:r>
              <a:rPr lang="es-ES" dirty="0">
                <a:latin typeface="+mj-lt"/>
                <a:ea typeface="+mj-ea"/>
                <a:cs typeface="+mj-cs"/>
              </a:rPr>
              <a:t>Para producir más cantidad de un bien X, la sociedad debe renunciar a una cantidad determinada de bien Y.</a:t>
            </a:r>
          </a:p>
          <a:p>
            <a:endParaRPr lang="es-ES" sz="2800" i="0" dirty="0">
              <a:latin typeface="Book Antiqua" pitchFamily="18" charset="0"/>
            </a:endParaRPr>
          </a:p>
        </p:txBody>
      </p:sp>
    </p:spTree>
    <p:extLst>
      <p:ext uri="{BB962C8B-B14F-4D97-AF65-F5344CB8AC3E}">
        <p14:creationId xmlns:p14="http://schemas.microsoft.com/office/powerpoint/2010/main" val="20420506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 name="Picture 8">
            <a:extLst>
              <a:ext uri="{FF2B5EF4-FFF2-40B4-BE49-F238E27FC236}">
                <a16:creationId xmlns:a16="http://schemas.microsoft.com/office/drawing/2014/main" id="{73B88195-8D9E-4359-A86C-9456C469F7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30" name="Picture 10">
            <a:extLst>
              <a:ext uri="{FF2B5EF4-FFF2-40B4-BE49-F238E27FC236}">
                <a16:creationId xmlns:a16="http://schemas.microsoft.com/office/drawing/2014/main" id="{03EC48BD-A960-4717-BC76-7E4C982250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1" name="Oval 12">
            <a:extLst>
              <a:ext uri="{FF2B5EF4-FFF2-40B4-BE49-F238E27FC236}">
                <a16:creationId xmlns:a16="http://schemas.microsoft.com/office/drawing/2014/main" id="{7A00717A-7D3C-456B-A779-9D0638878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pic>
        <p:nvPicPr>
          <p:cNvPr id="32" name="Picture 14">
            <a:extLst>
              <a:ext uri="{FF2B5EF4-FFF2-40B4-BE49-F238E27FC236}">
                <a16:creationId xmlns:a16="http://schemas.microsoft.com/office/drawing/2014/main" id="{EEB0E133-CF2F-4AD3-ACA6-03E91BB603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3" name="Picture 16">
            <a:extLst>
              <a:ext uri="{FF2B5EF4-FFF2-40B4-BE49-F238E27FC236}">
                <a16:creationId xmlns:a16="http://schemas.microsoft.com/office/drawing/2014/main" id="{6CD94893-A2D1-401B-A469-D34E425DCE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34" name="Rectangle 18">
            <a:extLst>
              <a:ext uri="{FF2B5EF4-FFF2-40B4-BE49-F238E27FC236}">
                <a16:creationId xmlns:a16="http://schemas.microsoft.com/office/drawing/2014/main" id="{546E6246-28E6-4A2D-B924-24539B8C6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35"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6"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3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8"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s-AR"/>
          </a:p>
        </p:txBody>
      </p:sp>
      <p:sp>
        <p:nvSpPr>
          <p:cNvPr id="2" name="Título 1">
            <a:extLst>
              <a:ext uri="{FF2B5EF4-FFF2-40B4-BE49-F238E27FC236}">
                <a16:creationId xmlns:a16="http://schemas.microsoft.com/office/drawing/2014/main" id="{2D4822C2-6A3A-4028-BC28-E9B560460EBD}"/>
              </a:ext>
            </a:extLst>
          </p:cNvPr>
          <p:cNvSpPr>
            <a:spLocks noGrp="1"/>
          </p:cNvSpPr>
          <p:nvPr>
            <p:ph type="title"/>
          </p:nvPr>
        </p:nvSpPr>
        <p:spPr>
          <a:xfrm>
            <a:off x="1103312" y="452718"/>
            <a:ext cx="8947522" cy="1400530"/>
          </a:xfrm>
        </p:spPr>
        <p:txBody>
          <a:bodyPr vert="horz" lIns="91440" tIns="45720" rIns="91440" bIns="45720" rtlCol="0" anchor="ctr">
            <a:normAutofit/>
          </a:bodyPr>
          <a:lstStyle/>
          <a:p>
            <a:r>
              <a:rPr lang="en-US" sz="4200">
                <a:solidFill>
                  <a:srgbClr val="FFFFFF"/>
                </a:solidFill>
              </a:rPr>
              <a:t>Recursos Escasos</a:t>
            </a:r>
            <a:endParaRPr lang="en-US" sz="4200" dirty="0">
              <a:solidFill>
                <a:srgbClr val="FFFFFF"/>
              </a:solidFill>
            </a:endParaRPr>
          </a:p>
        </p:txBody>
      </p:sp>
      <p:sp>
        <p:nvSpPr>
          <p:cNvPr id="28" name="Marcador de pie de página 1">
            <a:extLst>
              <a:ext uri="{FF2B5EF4-FFF2-40B4-BE49-F238E27FC236}">
                <a16:creationId xmlns:a16="http://schemas.microsoft.com/office/drawing/2014/main" id="{47B5041D-0457-49EE-84A8-1784A644B64C}"/>
              </a:ext>
            </a:extLst>
          </p:cNvPr>
          <p:cNvSpPr>
            <a:spLocks noGrp="1"/>
          </p:cNvSpPr>
          <p:nvPr>
            <p:ph type="ftr" sz="quarter" idx="11"/>
          </p:nvPr>
        </p:nvSpPr>
        <p:spPr>
          <a:xfrm>
            <a:off x="508649" y="6519979"/>
            <a:ext cx="6523892" cy="228660"/>
          </a:xfrm>
        </p:spPr>
        <p:txBody>
          <a:bodyPr/>
          <a:lstStyle/>
          <a:p>
            <a:pPr>
              <a:defRPr/>
            </a:pPr>
            <a:r>
              <a:rPr lang="es-ES"/>
              <a:t>Ing. Claudia Valdiviezo Corte</a:t>
            </a:r>
          </a:p>
        </p:txBody>
      </p:sp>
      <p:pic>
        <p:nvPicPr>
          <p:cNvPr id="4" name="Imagen 3" descr="Diagrama&#10;&#10;Descripción generada automáticamente">
            <a:extLst>
              <a:ext uri="{FF2B5EF4-FFF2-40B4-BE49-F238E27FC236}">
                <a16:creationId xmlns:a16="http://schemas.microsoft.com/office/drawing/2014/main" id="{2682DB23-7DD8-4624-AE31-C9726EB0417A}"/>
              </a:ext>
            </a:extLst>
          </p:cNvPr>
          <p:cNvPicPr>
            <a:picLocks noChangeAspect="1"/>
          </p:cNvPicPr>
          <p:nvPr/>
        </p:nvPicPr>
        <p:blipFill>
          <a:blip r:embed="rId6"/>
          <a:stretch>
            <a:fillRect/>
          </a:stretch>
        </p:blipFill>
        <p:spPr>
          <a:xfrm>
            <a:off x="1522412" y="2371829"/>
            <a:ext cx="8915400" cy="4098295"/>
          </a:xfrm>
          <a:prstGeom prst="rect">
            <a:avLst/>
          </a:prstGeom>
        </p:spPr>
      </p:pic>
    </p:spTree>
    <p:extLst>
      <p:ext uri="{BB962C8B-B14F-4D97-AF65-F5344CB8AC3E}">
        <p14:creationId xmlns:p14="http://schemas.microsoft.com/office/powerpoint/2010/main" val="28007439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 name="Picture 8">
            <a:extLst>
              <a:ext uri="{FF2B5EF4-FFF2-40B4-BE49-F238E27FC236}">
                <a16:creationId xmlns:a16="http://schemas.microsoft.com/office/drawing/2014/main" id="{73B88195-8D9E-4359-A86C-9456C469F7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30" name="Picture 10">
            <a:extLst>
              <a:ext uri="{FF2B5EF4-FFF2-40B4-BE49-F238E27FC236}">
                <a16:creationId xmlns:a16="http://schemas.microsoft.com/office/drawing/2014/main" id="{03EC48BD-A960-4717-BC76-7E4C982250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1" name="Oval 12">
            <a:extLst>
              <a:ext uri="{FF2B5EF4-FFF2-40B4-BE49-F238E27FC236}">
                <a16:creationId xmlns:a16="http://schemas.microsoft.com/office/drawing/2014/main" id="{7A00717A-7D3C-456B-A779-9D0638878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pic>
        <p:nvPicPr>
          <p:cNvPr id="32" name="Picture 14">
            <a:extLst>
              <a:ext uri="{FF2B5EF4-FFF2-40B4-BE49-F238E27FC236}">
                <a16:creationId xmlns:a16="http://schemas.microsoft.com/office/drawing/2014/main" id="{EEB0E133-CF2F-4AD3-ACA6-03E91BB603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3" name="Picture 16">
            <a:extLst>
              <a:ext uri="{FF2B5EF4-FFF2-40B4-BE49-F238E27FC236}">
                <a16:creationId xmlns:a16="http://schemas.microsoft.com/office/drawing/2014/main" id="{6CD94893-A2D1-401B-A469-D34E425DCE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34" name="Rectangle 18">
            <a:extLst>
              <a:ext uri="{FF2B5EF4-FFF2-40B4-BE49-F238E27FC236}">
                <a16:creationId xmlns:a16="http://schemas.microsoft.com/office/drawing/2014/main" id="{546E6246-28E6-4A2D-B924-24539B8C6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35"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6"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3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8"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s-AR"/>
          </a:p>
        </p:txBody>
      </p:sp>
      <p:sp>
        <p:nvSpPr>
          <p:cNvPr id="2" name="Título 1">
            <a:extLst>
              <a:ext uri="{FF2B5EF4-FFF2-40B4-BE49-F238E27FC236}">
                <a16:creationId xmlns:a16="http://schemas.microsoft.com/office/drawing/2014/main" id="{2D4822C2-6A3A-4028-BC28-E9B560460EBD}"/>
              </a:ext>
            </a:extLst>
          </p:cNvPr>
          <p:cNvSpPr>
            <a:spLocks noGrp="1"/>
          </p:cNvSpPr>
          <p:nvPr>
            <p:ph type="title"/>
          </p:nvPr>
        </p:nvSpPr>
        <p:spPr>
          <a:xfrm>
            <a:off x="1103312" y="452718"/>
            <a:ext cx="8947522" cy="1400530"/>
          </a:xfrm>
        </p:spPr>
        <p:txBody>
          <a:bodyPr vert="horz" lIns="91440" tIns="45720" rIns="91440" bIns="45720" rtlCol="0" anchor="ctr">
            <a:normAutofit/>
          </a:bodyPr>
          <a:lstStyle/>
          <a:p>
            <a:r>
              <a:rPr lang="en-US" sz="4200" dirty="0" err="1">
                <a:solidFill>
                  <a:srgbClr val="FFFFFF"/>
                </a:solidFill>
              </a:rPr>
              <a:t>Necesidad</a:t>
            </a:r>
            <a:r>
              <a:rPr lang="en-US" sz="4200" dirty="0">
                <a:solidFill>
                  <a:srgbClr val="FFFFFF"/>
                </a:solidFill>
              </a:rPr>
              <a:t> de </a:t>
            </a:r>
            <a:r>
              <a:rPr lang="en-US" sz="4200" dirty="0" err="1">
                <a:solidFill>
                  <a:srgbClr val="FFFFFF"/>
                </a:solidFill>
              </a:rPr>
              <a:t>elegir</a:t>
            </a:r>
            <a:endParaRPr lang="en-US" sz="4200" dirty="0">
              <a:solidFill>
                <a:srgbClr val="FFFFFF"/>
              </a:solidFill>
            </a:endParaRPr>
          </a:p>
        </p:txBody>
      </p:sp>
      <p:sp>
        <p:nvSpPr>
          <p:cNvPr id="28" name="Marcador de pie de página 1">
            <a:extLst>
              <a:ext uri="{FF2B5EF4-FFF2-40B4-BE49-F238E27FC236}">
                <a16:creationId xmlns:a16="http://schemas.microsoft.com/office/drawing/2014/main" id="{47B5041D-0457-49EE-84A8-1784A644B64C}"/>
              </a:ext>
            </a:extLst>
          </p:cNvPr>
          <p:cNvSpPr>
            <a:spLocks noGrp="1"/>
          </p:cNvSpPr>
          <p:nvPr>
            <p:ph type="ftr" sz="quarter" idx="11"/>
          </p:nvPr>
        </p:nvSpPr>
        <p:spPr>
          <a:xfrm>
            <a:off x="590843" y="6365497"/>
            <a:ext cx="6523892" cy="228660"/>
          </a:xfrm>
        </p:spPr>
        <p:txBody>
          <a:bodyPr/>
          <a:lstStyle/>
          <a:p>
            <a:pPr>
              <a:defRPr/>
            </a:pPr>
            <a:r>
              <a:rPr lang="es-ES"/>
              <a:t>Ing. Claudia Valdiviezo Corte</a:t>
            </a:r>
          </a:p>
        </p:txBody>
      </p:sp>
      <p:pic>
        <p:nvPicPr>
          <p:cNvPr id="4" name="Imagen 3" descr="Forma&#10;&#10;Descripción generada automáticamente">
            <a:extLst>
              <a:ext uri="{FF2B5EF4-FFF2-40B4-BE49-F238E27FC236}">
                <a16:creationId xmlns:a16="http://schemas.microsoft.com/office/drawing/2014/main" id="{AD5D376F-7C60-4AC9-91A9-B6D01862BAAA}"/>
              </a:ext>
            </a:extLst>
          </p:cNvPr>
          <p:cNvPicPr>
            <a:picLocks noChangeAspect="1"/>
          </p:cNvPicPr>
          <p:nvPr/>
        </p:nvPicPr>
        <p:blipFill>
          <a:blip r:embed="rId6"/>
          <a:stretch>
            <a:fillRect/>
          </a:stretch>
        </p:blipFill>
        <p:spPr>
          <a:xfrm>
            <a:off x="2430834" y="3115327"/>
            <a:ext cx="7620000" cy="1485900"/>
          </a:xfrm>
          <a:prstGeom prst="rect">
            <a:avLst/>
          </a:prstGeom>
        </p:spPr>
      </p:pic>
    </p:spTree>
    <p:extLst>
      <p:ext uri="{BB962C8B-B14F-4D97-AF65-F5344CB8AC3E}">
        <p14:creationId xmlns:p14="http://schemas.microsoft.com/office/powerpoint/2010/main" val="1542442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 name="Picture 8">
            <a:extLst>
              <a:ext uri="{FF2B5EF4-FFF2-40B4-BE49-F238E27FC236}">
                <a16:creationId xmlns:a16="http://schemas.microsoft.com/office/drawing/2014/main" id="{73B88195-8D9E-4359-A86C-9456C469F7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30" name="Picture 10">
            <a:extLst>
              <a:ext uri="{FF2B5EF4-FFF2-40B4-BE49-F238E27FC236}">
                <a16:creationId xmlns:a16="http://schemas.microsoft.com/office/drawing/2014/main" id="{03EC48BD-A960-4717-BC76-7E4C982250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1" name="Oval 12">
            <a:extLst>
              <a:ext uri="{FF2B5EF4-FFF2-40B4-BE49-F238E27FC236}">
                <a16:creationId xmlns:a16="http://schemas.microsoft.com/office/drawing/2014/main" id="{7A00717A-7D3C-456B-A779-9D0638878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pic>
        <p:nvPicPr>
          <p:cNvPr id="32" name="Picture 14">
            <a:extLst>
              <a:ext uri="{FF2B5EF4-FFF2-40B4-BE49-F238E27FC236}">
                <a16:creationId xmlns:a16="http://schemas.microsoft.com/office/drawing/2014/main" id="{EEB0E133-CF2F-4AD3-ACA6-03E91BB603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3" name="Picture 16">
            <a:extLst>
              <a:ext uri="{FF2B5EF4-FFF2-40B4-BE49-F238E27FC236}">
                <a16:creationId xmlns:a16="http://schemas.microsoft.com/office/drawing/2014/main" id="{6CD94893-A2D1-401B-A469-D34E425DCE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34" name="Rectangle 18">
            <a:extLst>
              <a:ext uri="{FF2B5EF4-FFF2-40B4-BE49-F238E27FC236}">
                <a16:creationId xmlns:a16="http://schemas.microsoft.com/office/drawing/2014/main" id="{546E6246-28E6-4A2D-B924-24539B8C6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35"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6"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3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8"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s-AR"/>
          </a:p>
        </p:txBody>
      </p:sp>
      <p:sp>
        <p:nvSpPr>
          <p:cNvPr id="2" name="Título 1">
            <a:extLst>
              <a:ext uri="{FF2B5EF4-FFF2-40B4-BE49-F238E27FC236}">
                <a16:creationId xmlns:a16="http://schemas.microsoft.com/office/drawing/2014/main" id="{2D4822C2-6A3A-4028-BC28-E9B560460EBD}"/>
              </a:ext>
            </a:extLst>
          </p:cNvPr>
          <p:cNvSpPr>
            <a:spLocks noGrp="1"/>
          </p:cNvSpPr>
          <p:nvPr>
            <p:ph type="title"/>
          </p:nvPr>
        </p:nvSpPr>
        <p:spPr>
          <a:xfrm>
            <a:off x="1103312" y="452718"/>
            <a:ext cx="8947522" cy="1400530"/>
          </a:xfrm>
        </p:spPr>
        <p:txBody>
          <a:bodyPr vert="horz" lIns="91440" tIns="45720" rIns="91440" bIns="45720" rtlCol="0" anchor="ctr">
            <a:normAutofit/>
          </a:bodyPr>
          <a:lstStyle/>
          <a:p>
            <a:r>
              <a:rPr lang="en-US" sz="4200" dirty="0">
                <a:solidFill>
                  <a:srgbClr val="FFFFFF"/>
                </a:solidFill>
              </a:rPr>
              <a:t>La </a:t>
            </a:r>
            <a:r>
              <a:rPr lang="en-US" sz="4200" dirty="0" err="1">
                <a:solidFill>
                  <a:srgbClr val="FFFFFF"/>
                </a:solidFill>
              </a:rPr>
              <a:t>escasez</a:t>
            </a:r>
            <a:r>
              <a:rPr lang="en-US" sz="4200" dirty="0">
                <a:solidFill>
                  <a:srgbClr val="FFFFFF"/>
                </a:solidFill>
              </a:rPr>
              <a:t> </a:t>
            </a:r>
            <a:r>
              <a:rPr lang="en-US" sz="4200" dirty="0" err="1">
                <a:solidFill>
                  <a:srgbClr val="FFFFFF"/>
                </a:solidFill>
              </a:rPr>
              <a:t>económica</a:t>
            </a:r>
            <a:endParaRPr lang="en-US" sz="4200" dirty="0">
              <a:solidFill>
                <a:srgbClr val="FFFFFF"/>
              </a:solidFill>
            </a:endParaRPr>
          </a:p>
        </p:txBody>
      </p:sp>
      <p:sp>
        <p:nvSpPr>
          <p:cNvPr id="28" name="Marcador de pie de página 1">
            <a:extLst>
              <a:ext uri="{FF2B5EF4-FFF2-40B4-BE49-F238E27FC236}">
                <a16:creationId xmlns:a16="http://schemas.microsoft.com/office/drawing/2014/main" id="{47B5041D-0457-49EE-84A8-1784A644B64C}"/>
              </a:ext>
            </a:extLst>
          </p:cNvPr>
          <p:cNvSpPr>
            <a:spLocks noGrp="1"/>
          </p:cNvSpPr>
          <p:nvPr>
            <p:ph type="ftr" sz="quarter" idx="11"/>
          </p:nvPr>
        </p:nvSpPr>
        <p:spPr>
          <a:xfrm>
            <a:off x="590843" y="6365497"/>
            <a:ext cx="6523892" cy="228660"/>
          </a:xfrm>
        </p:spPr>
        <p:txBody>
          <a:bodyPr/>
          <a:lstStyle/>
          <a:p>
            <a:pPr>
              <a:defRPr/>
            </a:pPr>
            <a:r>
              <a:rPr lang="es-ES"/>
              <a:t>Ing. Claudia Valdiviezo Corte</a:t>
            </a:r>
          </a:p>
        </p:txBody>
      </p:sp>
      <p:sp>
        <p:nvSpPr>
          <p:cNvPr id="3" name="Diagrama de flujo: conector 2">
            <a:extLst>
              <a:ext uri="{FF2B5EF4-FFF2-40B4-BE49-F238E27FC236}">
                <a16:creationId xmlns:a16="http://schemas.microsoft.com/office/drawing/2014/main" id="{EF578E1D-FDA6-4E7D-B936-304AF1DF55BB}"/>
              </a:ext>
            </a:extLst>
          </p:cNvPr>
          <p:cNvSpPr/>
          <p:nvPr/>
        </p:nvSpPr>
        <p:spPr>
          <a:xfrm>
            <a:off x="1595024" y="2330079"/>
            <a:ext cx="2025794" cy="1688889"/>
          </a:xfrm>
          <a:prstGeom prst="flowChartConnector">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ln w="0"/>
              <a:solidFill>
                <a:schemeClr val="tx1"/>
              </a:solidFill>
              <a:effectLst>
                <a:outerShdw blurRad="38100" dist="19050" dir="2700000" algn="tl" rotWithShape="0">
                  <a:schemeClr val="dk1">
                    <a:alpha val="40000"/>
                  </a:schemeClr>
                </a:outerShdw>
              </a:effectLst>
            </a:endParaRPr>
          </a:p>
        </p:txBody>
      </p:sp>
      <p:sp>
        <p:nvSpPr>
          <p:cNvPr id="4" name="CuadroTexto 3">
            <a:extLst>
              <a:ext uri="{FF2B5EF4-FFF2-40B4-BE49-F238E27FC236}">
                <a16:creationId xmlns:a16="http://schemas.microsoft.com/office/drawing/2014/main" id="{266C24C7-5A3E-43FC-8E9A-F52A606C4345}"/>
              </a:ext>
            </a:extLst>
          </p:cNvPr>
          <p:cNvSpPr txBox="1"/>
          <p:nvPr/>
        </p:nvSpPr>
        <p:spPr>
          <a:xfrm>
            <a:off x="1930400" y="2826327"/>
            <a:ext cx="1385455" cy="646331"/>
          </a:xfrm>
          <a:prstGeom prst="rect">
            <a:avLst/>
          </a:prstGeom>
          <a:noFill/>
        </p:spPr>
        <p:txBody>
          <a:bodyPr wrap="square" rtlCol="0">
            <a:spAutoFit/>
          </a:bodyPr>
          <a:lstStyle/>
          <a:p>
            <a:pPr algn="ctr"/>
            <a:r>
              <a:rPr lang="es-AR" b="1" dirty="0">
                <a:solidFill>
                  <a:schemeClr val="bg1"/>
                </a:solidFill>
              </a:rPr>
              <a:t>Recursos Escasos</a:t>
            </a:r>
          </a:p>
        </p:txBody>
      </p:sp>
      <p:sp>
        <p:nvSpPr>
          <p:cNvPr id="17" name="Diagrama de flujo: conector 16">
            <a:extLst>
              <a:ext uri="{FF2B5EF4-FFF2-40B4-BE49-F238E27FC236}">
                <a16:creationId xmlns:a16="http://schemas.microsoft.com/office/drawing/2014/main" id="{1E5D608C-B356-401F-B3F4-20E36CF0D62C}"/>
              </a:ext>
            </a:extLst>
          </p:cNvPr>
          <p:cNvSpPr/>
          <p:nvPr/>
        </p:nvSpPr>
        <p:spPr>
          <a:xfrm>
            <a:off x="1539404" y="4483871"/>
            <a:ext cx="2167443" cy="1688889"/>
          </a:xfrm>
          <a:prstGeom prst="flowChartConnector">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ln w="0"/>
              <a:solidFill>
                <a:schemeClr val="tx1"/>
              </a:solidFill>
              <a:effectLst>
                <a:outerShdw blurRad="38100" dist="19050" dir="2700000" algn="tl" rotWithShape="0">
                  <a:schemeClr val="dk1">
                    <a:alpha val="40000"/>
                  </a:schemeClr>
                </a:outerShdw>
              </a:effectLst>
            </a:endParaRPr>
          </a:p>
        </p:txBody>
      </p:sp>
      <p:sp>
        <p:nvSpPr>
          <p:cNvPr id="18" name="CuadroTexto 17">
            <a:extLst>
              <a:ext uri="{FF2B5EF4-FFF2-40B4-BE49-F238E27FC236}">
                <a16:creationId xmlns:a16="http://schemas.microsoft.com/office/drawing/2014/main" id="{9FC8C877-A5CA-42F1-9AB4-497D99CBD29C}"/>
              </a:ext>
            </a:extLst>
          </p:cNvPr>
          <p:cNvSpPr txBox="1"/>
          <p:nvPr/>
        </p:nvSpPr>
        <p:spPr>
          <a:xfrm>
            <a:off x="1777917" y="5005151"/>
            <a:ext cx="1690419" cy="646331"/>
          </a:xfrm>
          <a:prstGeom prst="rect">
            <a:avLst/>
          </a:prstGeom>
          <a:noFill/>
        </p:spPr>
        <p:txBody>
          <a:bodyPr wrap="square" rtlCol="0">
            <a:spAutoFit/>
          </a:bodyPr>
          <a:lstStyle/>
          <a:p>
            <a:pPr algn="ctr"/>
            <a:r>
              <a:rPr lang="es-AR" b="1" dirty="0">
                <a:solidFill>
                  <a:schemeClr val="bg1"/>
                </a:solidFill>
              </a:rPr>
              <a:t>Necesidades ilimitadas</a:t>
            </a:r>
          </a:p>
        </p:txBody>
      </p:sp>
      <p:sp>
        <p:nvSpPr>
          <p:cNvPr id="5" name="Signo más 4">
            <a:extLst>
              <a:ext uri="{FF2B5EF4-FFF2-40B4-BE49-F238E27FC236}">
                <a16:creationId xmlns:a16="http://schemas.microsoft.com/office/drawing/2014/main" id="{C21C1BF7-517A-45E4-B768-78809B368CC1}"/>
              </a:ext>
            </a:extLst>
          </p:cNvPr>
          <p:cNvSpPr/>
          <p:nvPr/>
        </p:nvSpPr>
        <p:spPr>
          <a:xfrm>
            <a:off x="2392218" y="4075073"/>
            <a:ext cx="415637" cy="305203"/>
          </a:xfrm>
          <a:prstGeom prst="mathPlus">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Flecha: a la derecha 6">
            <a:extLst>
              <a:ext uri="{FF2B5EF4-FFF2-40B4-BE49-F238E27FC236}">
                <a16:creationId xmlns:a16="http://schemas.microsoft.com/office/drawing/2014/main" id="{720B01C5-CF13-4288-9092-8421EC6DDB53}"/>
              </a:ext>
            </a:extLst>
          </p:cNvPr>
          <p:cNvSpPr/>
          <p:nvPr/>
        </p:nvSpPr>
        <p:spPr>
          <a:xfrm>
            <a:off x="4414982" y="4018968"/>
            <a:ext cx="1215710" cy="464903"/>
          </a:xfrm>
          <a:prstGeom prst="right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Diagrama de flujo: proceso alternativo 7">
            <a:extLst>
              <a:ext uri="{FF2B5EF4-FFF2-40B4-BE49-F238E27FC236}">
                <a16:creationId xmlns:a16="http://schemas.microsoft.com/office/drawing/2014/main" id="{CB0A6DAC-D550-4A31-BD95-49A974B0C0E3}"/>
              </a:ext>
            </a:extLst>
          </p:cNvPr>
          <p:cNvSpPr/>
          <p:nvPr/>
        </p:nvSpPr>
        <p:spPr>
          <a:xfrm>
            <a:off x="6626753" y="3503750"/>
            <a:ext cx="3472060" cy="1364561"/>
          </a:xfrm>
          <a:prstGeom prst="flowChartAlternateProcess">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CuadroTexto 8">
            <a:extLst>
              <a:ext uri="{FF2B5EF4-FFF2-40B4-BE49-F238E27FC236}">
                <a16:creationId xmlns:a16="http://schemas.microsoft.com/office/drawing/2014/main" id="{A9052EA6-E190-4E48-BBAA-483786CBC1BC}"/>
              </a:ext>
            </a:extLst>
          </p:cNvPr>
          <p:cNvSpPr txBox="1"/>
          <p:nvPr/>
        </p:nvSpPr>
        <p:spPr>
          <a:xfrm>
            <a:off x="7065402" y="4010944"/>
            <a:ext cx="2666237" cy="400110"/>
          </a:xfrm>
          <a:prstGeom prst="rect">
            <a:avLst/>
          </a:prstGeom>
          <a:noFill/>
        </p:spPr>
        <p:txBody>
          <a:bodyPr wrap="square" rtlCol="0">
            <a:spAutoFit/>
          </a:bodyPr>
          <a:lstStyle/>
          <a:p>
            <a:r>
              <a:rPr lang="es-AR" sz="2000" b="1" dirty="0">
                <a:solidFill>
                  <a:schemeClr val="bg1"/>
                </a:solidFill>
              </a:rPr>
              <a:t>Escasez Económica</a:t>
            </a:r>
          </a:p>
        </p:txBody>
      </p:sp>
      <p:cxnSp>
        <p:nvCxnSpPr>
          <p:cNvPr id="11" name="Conector recto de flecha 10">
            <a:extLst>
              <a:ext uri="{FF2B5EF4-FFF2-40B4-BE49-F238E27FC236}">
                <a16:creationId xmlns:a16="http://schemas.microsoft.com/office/drawing/2014/main" id="{538B7AD1-D259-43E1-B832-A82897058627}"/>
              </a:ext>
            </a:extLst>
          </p:cNvPr>
          <p:cNvCxnSpPr/>
          <p:nvPr/>
        </p:nvCxnSpPr>
        <p:spPr>
          <a:xfrm flipH="1">
            <a:off x="7114735" y="5005151"/>
            <a:ext cx="505265" cy="6463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a:extLst>
              <a:ext uri="{FF2B5EF4-FFF2-40B4-BE49-F238E27FC236}">
                <a16:creationId xmlns:a16="http://schemas.microsoft.com/office/drawing/2014/main" id="{79C4C76A-BA59-46D5-8FB8-5D4F5A92E9B3}"/>
              </a:ext>
            </a:extLst>
          </p:cNvPr>
          <p:cNvCxnSpPr>
            <a:cxnSpLocks/>
          </p:cNvCxnSpPr>
          <p:nvPr/>
        </p:nvCxnSpPr>
        <p:spPr>
          <a:xfrm>
            <a:off x="8972572" y="4992412"/>
            <a:ext cx="402337" cy="6590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CuadroTexto 13">
            <a:extLst>
              <a:ext uri="{FF2B5EF4-FFF2-40B4-BE49-F238E27FC236}">
                <a16:creationId xmlns:a16="http://schemas.microsoft.com/office/drawing/2014/main" id="{45F5045A-642C-43AA-A8FB-A3DE00D0B953}"/>
              </a:ext>
            </a:extLst>
          </p:cNvPr>
          <p:cNvSpPr txBox="1"/>
          <p:nvPr/>
        </p:nvSpPr>
        <p:spPr>
          <a:xfrm>
            <a:off x="6419273" y="5809673"/>
            <a:ext cx="1366982" cy="369332"/>
          </a:xfrm>
          <a:prstGeom prst="rect">
            <a:avLst/>
          </a:prstGeom>
          <a:noFill/>
        </p:spPr>
        <p:txBody>
          <a:bodyPr wrap="square" rtlCol="0">
            <a:spAutoFit/>
          </a:bodyPr>
          <a:lstStyle/>
          <a:p>
            <a:r>
              <a:rPr lang="es-AR" dirty="0"/>
              <a:t>Universal</a:t>
            </a:r>
          </a:p>
        </p:txBody>
      </p:sp>
      <p:sp>
        <p:nvSpPr>
          <p:cNvPr id="39" name="CuadroTexto 38">
            <a:extLst>
              <a:ext uri="{FF2B5EF4-FFF2-40B4-BE49-F238E27FC236}">
                <a16:creationId xmlns:a16="http://schemas.microsoft.com/office/drawing/2014/main" id="{C46FE0DA-16D9-4957-B639-2B91195E7F99}"/>
              </a:ext>
            </a:extLst>
          </p:cNvPr>
          <p:cNvSpPr txBox="1"/>
          <p:nvPr/>
        </p:nvSpPr>
        <p:spPr>
          <a:xfrm>
            <a:off x="8913309" y="5805149"/>
            <a:ext cx="1378874" cy="369332"/>
          </a:xfrm>
          <a:prstGeom prst="rect">
            <a:avLst/>
          </a:prstGeom>
          <a:noFill/>
        </p:spPr>
        <p:txBody>
          <a:bodyPr wrap="square">
            <a:spAutoFit/>
          </a:bodyPr>
          <a:lstStyle/>
          <a:p>
            <a:r>
              <a:rPr lang="es-AR" dirty="0"/>
              <a:t>Relativa</a:t>
            </a:r>
          </a:p>
        </p:txBody>
      </p:sp>
    </p:spTree>
    <p:extLst>
      <p:ext uri="{BB962C8B-B14F-4D97-AF65-F5344CB8AC3E}">
        <p14:creationId xmlns:p14="http://schemas.microsoft.com/office/powerpoint/2010/main" val="17593481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 name="Picture 8">
            <a:extLst>
              <a:ext uri="{FF2B5EF4-FFF2-40B4-BE49-F238E27FC236}">
                <a16:creationId xmlns:a16="http://schemas.microsoft.com/office/drawing/2014/main" id="{73B88195-8D9E-4359-A86C-9456C469F7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30" name="Picture 10">
            <a:extLst>
              <a:ext uri="{FF2B5EF4-FFF2-40B4-BE49-F238E27FC236}">
                <a16:creationId xmlns:a16="http://schemas.microsoft.com/office/drawing/2014/main" id="{03EC48BD-A960-4717-BC76-7E4C982250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1" name="Oval 12">
            <a:extLst>
              <a:ext uri="{FF2B5EF4-FFF2-40B4-BE49-F238E27FC236}">
                <a16:creationId xmlns:a16="http://schemas.microsoft.com/office/drawing/2014/main" id="{7A00717A-7D3C-456B-A779-9D0638878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pic>
        <p:nvPicPr>
          <p:cNvPr id="32" name="Picture 14">
            <a:extLst>
              <a:ext uri="{FF2B5EF4-FFF2-40B4-BE49-F238E27FC236}">
                <a16:creationId xmlns:a16="http://schemas.microsoft.com/office/drawing/2014/main" id="{EEB0E133-CF2F-4AD3-ACA6-03E91BB603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3" name="Picture 16">
            <a:extLst>
              <a:ext uri="{FF2B5EF4-FFF2-40B4-BE49-F238E27FC236}">
                <a16:creationId xmlns:a16="http://schemas.microsoft.com/office/drawing/2014/main" id="{6CD94893-A2D1-401B-A469-D34E425DCE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34" name="Rectangle 18">
            <a:extLst>
              <a:ext uri="{FF2B5EF4-FFF2-40B4-BE49-F238E27FC236}">
                <a16:creationId xmlns:a16="http://schemas.microsoft.com/office/drawing/2014/main" id="{546E6246-28E6-4A2D-B924-24539B8C6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35"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6"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3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8"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s-AR"/>
          </a:p>
        </p:txBody>
      </p:sp>
      <p:sp>
        <p:nvSpPr>
          <p:cNvPr id="2" name="Título 1">
            <a:extLst>
              <a:ext uri="{FF2B5EF4-FFF2-40B4-BE49-F238E27FC236}">
                <a16:creationId xmlns:a16="http://schemas.microsoft.com/office/drawing/2014/main" id="{2D4822C2-6A3A-4028-BC28-E9B560460EBD}"/>
              </a:ext>
            </a:extLst>
          </p:cNvPr>
          <p:cNvSpPr>
            <a:spLocks noGrp="1"/>
          </p:cNvSpPr>
          <p:nvPr>
            <p:ph type="title"/>
          </p:nvPr>
        </p:nvSpPr>
        <p:spPr>
          <a:xfrm>
            <a:off x="1103312" y="452718"/>
            <a:ext cx="8947522" cy="1400530"/>
          </a:xfrm>
        </p:spPr>
        <p:txBody>
          <a:bodyPr vert="horz" lIns="91440" tIns="45720" rIns="91440" bIns="45720" rtlCol="0" anchor="ctr">
            <a:normAutofit/>
          </a:bodyPr>
          <a:lstStyle/>
          <a:p>
            <a:r>
              <a:rPr lang="en-US" sz="4200" dirty="0" err="1">
                <a:solidFill>
                  <a:srgbClr val="FFFFFF"/>
                </a:solidFill>
              </a:rPr>
              <a:t>Necesidades</a:t>
            </a:r>
            <a:r>
              <a:rPr lang="en-US" sz="4200" dirty="0">
                <a:solidFill>
                  <a:srgbClr val="FFFFFF"/>
                </a:solidFill>
              </a:rPr>
              <a:t> </a:t>
            </a:r>
            <a:r>
              <a:rPr lang="en-US" sz="4200" dirty="0" err="1">
                <a:solidFill>
                  <a:srgbClr val="FFFFFF"/>
                </a:solidFill>
              </a:rPr>
              <a:t>Económicas</a:t>
            </a:r>
            <a:endParaRPr lang="en-US" sz="4200" dirty="0">
              <a:solidFill>
                <a:srgbClr val="FFFFFF"/>
              </a:solidFill>
            </a:endParaRPr>
          </a:p>
        </p:txBody>
      </p:sp>
      <p:sp>
        <p:nvSpPr>
          <p:cNvPr id="28" name="Marcador de pie de página 1">
            <a:extLst>
              <a:ext uri="{FF2B5EF4-FFF2-40B4-BE49-F238E27FC236}">
                <a16:creationId xmlns:a16="http://schemas.microsoft.com/office/drawing/2014/main" id="{47B5041D-0457-49EE-84A8-1784A644B64C}"/>
              </a:ext>
            </a:extLst>
          </p:cNvPr>
          <p:cNvSpPr>
            <a:spLocks noGrp="1"/>
          </p:cNvSpPr>
          <p:nvPr>
            <p:ph type="ftr" sz="quarter" idx="11"/>
          </p:nvPr>
        </p:nvSpPr>
        <p:spPr>
          <a:xfrm>
            <a:off x="590843" y="6365497"/>
            <a:ext cx="6523892" cy="228660"/>
          </a:xfrm>
        </p:spPr>
        <p:txBody>
          <a:bodyPr/>
          <a:lstStyle/>
          <a:p>
            <a:pPr>
              <a:defRPr/>
            </a:pPr>
            <a:r>
              <a:rPr lang="es-ES"/>
              <a:t>Ing. Claudia Valdiviezo Corte</a:t>
            </a:r>
          </a:p>
        </p:txBody>
      </p:sp>
      <p:sp>
        <p:nvSpPr>
          <p:cNvPr id="17" name="CuadroTexto 16">
            <a:extLst>
              <a:ext uri="{FF2B5EF4-FFF2-40B4-BE49-F238E27FC236}">
                <a16:creationId xmlns:a16="http://schemas.microsoft.com/office/drawing/2014/main" id="{F74DC5A4-561F-4401-ABA2-FC8637DCB824}"/>
              </a:ext>
            </a:extLst>
          </p:cNvPr>
          <p:cNvSpPr txBox="1"/>
          <p:nvPr/>
        </p:nvSpPr>
        <p:spPr>
          <a:xfrm>
            <a:off x="1103313" y="2650250"/>
            <a:ext cx="9773234" cy="369332"/>
          </a:xfrm>
          <a:prstGeom prst="rect">
            <a:avLst/>
          </a:prstGeom>
          <a:noFill/>
        </p:spPr>
        <p:txBody>
          <a:bodyPr wrap="square">
            <a:spAutoFit/>
          </a:bodyPr>
          <a:lstStyle/>
          <a:p>
            <a:pPr algn="just"/>
            <a:r>
              <a:rPr lang="es-AR" dirty="0"/>
              <a:t>UNA NECESIDAD es la sensación de carencia de algo unido al deseo de satisfacerla</a:t>
            </a:r>
          </a:p>
        </p:txBody>
      </p:sp>
      <p:pic>
        <p:nvPicPr>
          <p:cNvPr id="5" name="Imagen 4" descr="Diagrama, Escala de tiempo&#10;&#10;Descripción generada automáticamente">
            <a:extLst>
              <a:ext uri="{FF2B5EF4-FFF2-40B4-BE49-F238E27FC236}">
                <a16:creationId xmlns:a16="http://schemas.microsoft.com/office/drawing/2014/main" id="{1D11A83B-BD9E-401F-B045-D5E366349969}"/>
              </a:ext>
            </a:extLst>
          </p:cNvPr>
          <p:cNvPicPr>
            <a:picLocks noChangeAspect="1"/>
          </p:cNvPicPr>
          <p:nvPr/>
        </p:nvPicPr>
        <p:blipFill>
          <a:blip r:embed="rId6"/>
          <a:stretch>
            <a:fillRect/>
          </a:stretch>
        </p:blipFill>
        <p:spPr>
          <a:xfrm>
            <a:off x="1613566" y="3354657"/>
            <a:ext cx="8277225" cy="2714625"/>
          </a:xfrm>
          <a:prstGeom prst="rect">
            <a:avLst/>
          </a:prstGeom>
        </p:spPr>
      </p:pic>
    </p:spTree>
    <p:extLst>
      <p:ext uri="{BB962C8B-B14F-4D97-AF65-F5344CB8AC3E}">
        <p14:creationId xmlns:p14="http://schemas.microsoft.com/office/powerpoint/2010/main" val="38383951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 name="Picture 8">
            <a:extLst>
              <a:ext uri="{FF2B5EF4-FFF2-40B4-BE49-F238E27FC236}">
                <a16:creationId xmlns:a16="http://schemas.microsoft.com/office/drawing/2014/main" id="{73B88195-8D9E-4359-A86C-9456C469F7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30" name="Picture 10">
            <a:extLst>
              <a:ext uri="{FF2B5EF4-FFF2-40B4-BE49-F238E27FC236}">
                <a16:creationId xmlns:a16="http://schemas.microsoft.com/office/drawing/2014/main" id="{03EC48BD-A960-4717-BC76-7E4C982250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1" name="Oval 12">
            <a:extLst>
              <a:ext uri="{FF2B5EF4-FFF2-40B4-BE49-F238E27FC236}">
                <a16:creationId xmlns:a16="http://schemas.microsoft.com/office/drawing/2014/main" id="{7A00717A-7D3C-456B-A779-9D0638878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pic>
        <p:nvPicPr>
          <p:cNvPr id="32" name="Picture 14">
            <a:extLst>
              <a:ext uri="{FF2B5EF4-FFF2-40B4-BE49-F238E27FC236}">
                <a16:creationId xmlns:a16="http://schemas.microsoft.com/office/drawing/2014/main" id="{EEB0E133-CF2F-4AD3-ACA6-03E91BB603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3" name="Picture 16">
            <a:extLst>
              <a:ext uri="{FF2B5EF4-FFF2-40B4-BE49-F238E27FC236}">
                <a16:creationId xmlns:a16="http://schemas.microsoft.com/office/drawing/2014/main" id="{6CD94893-A2D1-401B-A469-D34E425DCE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34" name="Rectangle 18">
            <a:extLst>
              <a:ext uri="{FF2B5EF4-FFF2-40B4-BE49-F238E27FC236}">
                <a16:creationId xmlns:a16="http://schemas.microsoft.com/office/drawing/2014/main" id="{546E6246-28E6-4A2D-B924-24539B8C6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35"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6"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3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8"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s-AR"/>
          </a:p>
        </p:txBody>
      </p:sp>
      <p:sp>
        <p:nvSpPr>
          <p:cNvPr id="2" name="Título 1">
            <a:extLst>
              <a:ext uri="{FF2B5EF4-FFF2-40B4-BE49-F238E27FC236}">
                <a16:creationId xmlns:a16="http://schemas.microsoft.com/office/drawing/2014/main" id="{2D4822C2-6A3A-4028-BC28-E9B560460EBD}"/>
              </a:ext>
            </a:extLst>
          </p:cNvPr>
          <p:cNvSpPr>
            <a:spLocks noGrp="1"/>
          </p:cNvSpPr>
          <p:nvPr>
            <p:ph type="title"/>
          </p:nvPr>
        </p:nvSpPr>
        <p:spPr>
          <a:xfrm>
            <a:off x="1103312" y="452718"/>
            <a:ext cx="8947522" cy="1400530"/>
          </a:xfrm>
        </p:spPr>
        <p:txBody>
          <a:bodyPr vert="horz" lIns="91440" tIns="45720" rIns="91440" bIns="45720" rtlCol="0" anchor="ctr">
            <a:normAutofit/>
          </a:bodyPr>
          <a:lstStyle/>
          <a:p>
            <a:r>
              <a:rPr lang="en-US" sz="4200" dirty="0" err="1">
                <a:solidFill>
                  <a:srgbClr val="FFFFFF"/>
                </a:solidFill>
              </a:rPr>
              <a:t>Clasificación</a:t>
            </a:r>
            <a:r>
              <a:rPr lang="en-US" sz="4200" dirty="0">
                <a:solidFill>
                  <a:srgbClr val="FFFFFF"/>
                </a:solidFill>
              </a:rPr>
              <a:t> de las </a:t>
            </a:r>
            <a:r>
              <a:rPr lang="en-US" sz="4200" dirty="0" err="1">
                <a:solidFill>
                  <a:srgbClr val="FFFFFF"/>
                </a:solidFill>
              </a:rPr>
              <a:t>Necesidades</a:t>
            </a:r>
            <a:endParaRPr lang="en-US" sz="4200" dirty="0">
              <a:solidFill>
                <a:srgbClr val="FFFFFF"/>
              </a:solidFill>
            </a:endParaRPr>
          </a:p>
        </p:txBody>
      </p:sp>
      <p:sp>
        <p:nvSpPr>
          <p:cNvPr id="28" name="Marcador de pie de página 1">
            <a:extLst>
              <a:ext uri="{FF2B5EF4-FFF2-40B4-BE49-F238E27FC236}">
                <a16:creationId xmlns:a16="http://schemas.microsoft.com/office/drawing/2014/main" id="{47B5041D-0457-49EE-84A8-1784A644B64C}"/>
              </a:ext>
            </a:extLst>
          </p:cNvPr>
          <p:cNvSpPr>
            <a:spLocks noGrp="1"/>
          </p:cNvSpPr>
          <p:nvPr>
            <p:ph type="ftr" sz="quarter" idx="11"/>
          </p:nvPr>
        </p:nvSpPr>
        <p:spPr>
          <a:xfrm>
            <a:off x="590843" y="6365497"/>
            <a:ext cx="6523892" cy="228660"/>
          </a:xfrm>
        </p:spPr>
        <p:txBody>
          <a:bodyPr/>
          <a:lstStyle/>
          <a:p>
            <a:pPr>
              <a:defRPr/>
            </a:pPr>
            <a:r>
              <a:rPr lang="es-ES"/>
              <a:t>Ing. Claudia Valdiviezo Corte</a:t>
            </a:r>
          </a:p>
        </p:txBody>
      </p:sp>
      <p:pic>
        <p:nvPicPr>
          <p:cNvPr id="4" name="Imagen 3" descr="Diagrama&#10;&#10;Descripción generada automáticamente">
            <a:extLst>
              <a:ext uri="{FF2B5EF4-FFF2-40B4-BE49-F238E27FC236}">
                <a16:creationId xmlns:a16="http://schemas.microsoft.com/office/drawing/2014/main" id="{174003C7-1743-4817-AB76-A1BA74F1DAC9}"/>
              </a:ext>
            </a:extLst>
          </p:cNvPr>
          <p:cNvPicPr>
            <a:picLocks noChangeAspect="1"/>
          </p:cNvPicPr>
          <p:nvPr/>
        </p:nvPicPr>
        <p:blipFill>
          <a:blip r:embed="rId6"/>
          <a:stretch>
            <a:fillRect/>
          </a:stretch>
        </p:blipFill>
        <p:spPr>
          <a:xfrm>
            <a:off x="1441823" y="2633328"/>
            <a:ext cx="8609011" cy="3441406"/>
          </a:xfrm>
          <a:prstGeom prst="rect">
            <a:avLst/>
          </a:prstGeom>
        </p:spPr>
      </p:pic>
    </p:spTree>
    <p:extLst>
      <p:ext uri="{BB962C8B-B14F-4D97-AF65-F5344CB8AC3E}">
        <p14:creationId xmlns:p14="http://schemas.microsoft.com/office/powerpoint/2010/main" val="35587351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 name="Picture 8">
            <a:extLst>
              <a:ext uri="{FF2B5EF4-FFF2-40B4-BE49-F238E27FC236}">
                <a16:creationId xmlns:a16="http://schemas.microsoft.com/office/drawing/2014/main" id="{73B88195-8D9E-4359-A86C-9456C469F7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30" name="Picture 10">
            <a:extLst>
              <a:ext uri="{FF2B5EF4-FFF2-40B4-BE49-F238E27FC236}">
                <a16:creationId xmlns:a16="http://schemas.microsoft.com/office/drawing/2014/main" id="{03EC48BD-A960-4717-BC76-7E4C982250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1" name="Oval 12">
            <a:extLst>
              <a:ext uri="{FF2B5EF4-FFF2-40B4-BE49-F238E27FC236}">
                <a16:creationId xmlns:a16="http://schemas.microsoft.com/office/drawing/2014/main" id="{7A00717A-7D3C-456B-A779-9D0638878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pic>
        <p:nvPicPr>
          <p:cNvPr id="32" name="Picture 14">
            <a:extLst>
              <a:ext uri="{FF2B5EF4-FFF2-40B4-BE49-F238E27FC236}">
                <a16:creationId xmlns:a16="http://schemas.microsoft.com/office/drawing/2014/main" id="{EEB0E133-CF2F-4AD3-ACA6-03E91BB603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3" name="Picture 16">
            <a:extLst>
              <a:ext uri="{FF2B5EF4-FFF2-40B4-BE49-F238E27FC236}">
                <a16:creationId xmlns:a16="http://schemas.microsoft.com/office/drawing/2014/main" id="{6CD94893-A2D1-401B-A469-D34E425DCE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34" name="Rectangle 18">
            <a:extLst>
              <a:ext uri="{FF2B5EF4-FFF2-40B4-BE49-F238E27FC236}">
                <a16:creationId xmlns:a16="http://schemas.microsoft.com/office/drawing/2014/main" id="{546E6246-28E6-4A2D-B924-24539B8C6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35"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6"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3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8"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s-AR"/>
          </a:p>
        </p:txBody>
      </p:sp>
      <p:sp>
        <p:nvSpPr>
          <p:cNvPr id="2" name="Título 1">
            <a:extLst>
              <a:ext uri="{FF2B5EF4-FFF2-40B4-BE49-F238E27FC236}">
                <a16:creationId xmlns:a16="http://schemas.microsoft.com/office/drawing/2014/main" id="{2D4822C2-6A3A-4028-BC28-E9B560460EBD}"/>
              </a:ext>
            </a:extLst>
          </p:cNvPr>
          <p:cNvSpPr>
            <a:spLocks noGrp="1"/>
          </p:cNvSpPr>
          <p:nvPr>
            <p:ph type="title"/>
          </p:nvPr>
        </p:nvSpPr>
        <p:spPr>
          <a:xfrm>
            <a:off x="1103312" y="452718"/>
            <a:ext cx="8947522" cy="1400530"/>
          </a:xfrm>
        </p:spPr>
        <p:txBody>
          <a:bodyPr vert="horz" lIns="91440" tIns="45720" rIns="91440" bIns="45720" rtlCol="0" anchor="ctr">
            <a:normAutofit/>
          </a:bodyPr>
          <a:lstStyle/>
          <a:p>
            <a:r>
              <a:rPr lang="en-US" sz="4200" dirty="0" err="1">
                <a:solidFill>
                  <a:srgbClr val="FFFFFF"/>
                </a:solidFill>
              </a:rPr>
              <a:t>Piramide</a:t>
            </a:r>
            <a:r>
              <a:rPr lang="en-US" sz="4200" dirty="0">
                <a:solidFill>
                  <a:srgbClr val="FFFFFF"/>
                </a:solidFill>
              </a:rPr>
              <a:t> de Maslow</a:t>
            </a:r>
          </a:p>
        </p:txBody>
      </p:sp>
      <p:sp>
        <p:nvSpPr>
          <p:cNvPr id="28" name="Marcador de pie de página 1">
            <a:extLst>
              <a:ext uri="{FF2B5EF4-FFF2-40B4-BE49-F238E27FC236}">
                <a16:creationId xmlns:a16="http://schemas.microsoft.com/office/drawing/2014/main" id="{47B5041D-0457-49EE-84A8-1784A644B64C}"/>
              </a:ext>
            </a:extLst>
          </p:cNvPr>
          <p:cNvSpPr>
            <a:spLocks noGrp="1"/>
          </p:cNvSpPr>
          <p:nvPr>
            <p:ph type="ftr" sz="quarter" idx="11"/>
          </p:nvPr>
        </p:nvSpPr>
        <p:spPr>
          <a:xfrm>
            <a:off x="590843" y="6365497"/>
            <a:ext cx="6523892" cy="228660"/>
          </a:xfrm>
        </p:spPr>
        <p:txBody>
          <a:bodyPr/>
          <a:lstStyle/>
          <a:p>
            <a:pPr>
              <a:defRPr/>
            </a:pPr>
            <a:r>
              <a:rPr lang="es-ES"/>
              <a:t>Ing. Claudia Valdiviezo Corte</a:t>
            </a:r>
          </a:p>
        </p:txBody>
      </p:sp>
      <p:pic>
        <p:nvPicPr>
          <p:cNvPr id="4" name="Imagen 3" descr="Diagrama&#10;&#10;Descripción generada automáticamente">
            <a:extLst>
              <a:ext uri="{FF2B5EF4-FFF2-40B4-BE49-F238E27FC236}">
                <a16:creationId xmlns:a16="http://schemas.microsoft.com/office/drawing/2014/main" id="{EBB1EB7B-3B9D-46A0-BFEF-C4E0FD9D20FA}"/>
              </a:ext>
            </a:extLst>
          </p:cNvPr>
          <p:cNvPicPr>
            <a:picLocks noChangeAspect="1"/>
          </p:cNvPicPr>
          <p:nvPr/>
        </p:nvPicPr>
        <p:blipFill>
          <a:blip r:embed="rId6"/>
          <a:stretch>
            <a:fillRect/>
          </a:stretch>
        </p:blipFill>
        <p:spPr>
          <a:xfrm>
            <a:off x="2370280" y="2468943"/>
            <a:ext cx="7019925" cy="3676650"/>
          </a:xfrm>
          <a:prstGeom prst="rect">
            <a:avLst/>
          </a:prstGeom>
        </p:spPr>
      </p:pic>
    </p:spTree>
    <p:extLst>
      <p:ext uri="{BB962C8B-B14F-4D97-AF65-F5344CB8AC3E}">
        <p14:creationId xmlns:p14="http://schemas.microsoft.com/office/powerpoint/2010/main" val="28523783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docProps/app.xml><?xml version="1.0" encoding="utf-8"?>
<Properties xmlns="http://schemas.openxmlformats.org/officeDocument/2006/extended-properties" xmlns:vt="http://schemas.openxmlformats.org/officeDocument/2006/docPropsVTypes">
  <Template>Ion</Template>
  <TotalTime>2544</TotalTime>
  <Words>1858</Words>
  <Application>Microsoft Office PowerPoint</Application>
  <PresentationFormat>Panorámica</PresentationFormat>
  <Paragraphs>191</Paragraphs>
  <Slides>33</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33</vt:i4>
      </vt:variant>
    </vt:vector>
  </HeadingPairs>
  <TitlesOfParts>
    <vt:vector size="41" baseType="lpstr">
      <vt:lpstr>Arial</vt:lpstr>
      <vt:lpstr>Book Antiqua</vt:lpstr>
      <vt:lpstr>Century Gothic</vt:lpstr>
      <vt:lpstr>Gill Sans MT</vt:lpstr>
      <vt:lpstr>Wingdings</vt:lpstr>
      <vt:lpstr>Wingdings 2</vt:lpstr>
      <vt:lpstr>Wingdings 3</vt:lpstr>
      <vt:lpstr>Ion</vt:lpstr>
      <vt:lpstr>Introducción</vt:lpstr>
      <vt:lpstr>Para qué estudiamos Economía?</vt:lpstr>
      <vt:lpstr>Definición Economía?</vt:lpstr>
      <vt:lpstr>Recursos Escasos</vt:lpstr>
      <vt:lpstr>Necesidad de elegir</vt:lpstr>
      <vt:lpstr>La escasez económica</vt:lpstr>
      <vt:lpstr>Necesidades Económicas</vt:lpstr>
      <vt:lpstr>Clasificación de las Necesidades</vt:lpstr>
      <vt:lpstr>Piramide de Maslow</vt:lpstr>
      <vt:lpstr>Cómo toman la decisión las personas?</vt:lpstr>
      <vt:lpstr>Método científico en Economía</vt:lpstr>
      <vt:lpstr>Ramas  de la Economía</vt:lpstr>
      <vt:lpstr>Política Económica y Economía Política</vt:lpstr>
      <vt:lpstr>Los agentes y sistemas económicos</vt:lpstr>
      <vt:lpstr>Factores Productivos</vt:lpstr>
      <vt:lpstr>El Problema Económico</vt:lpstr>
      <vt:lpstr>Agentes económicos</vt:lpstr>
      <vt:lpstr>DIAGRAMA DEL FLUJO CIRCULAR  El  modelo de flujo circular es una forma sencilla para visualizar las transacciones económicas que ocurren entre las familias y las empresas en la economía.</vt:lpstr>
      <vt:lpstr>Sistemas Económicos</vt:lpstr>
      <vt:lpstr>Sistema de libre mercado</vt:lpstr>
      <vt:lpstr>Economía dirigida o de planificación centralizada</vt:lpstr>
      <vt:lpstr>Sistema mixto</vt:lpstr>
      <vt:lpstr>Sistema mixto</vt:lpstr>
      <vt:lpstr>Sistema mixto</vt:lpstr>
      <vt:lpstr>PROBLEMAS EN LA ORGANIZACIÓN ECONÓMICA</vt:lpstr>
      <vt:lpstr>Frontera de Posibilidad de Producción</vt:lpstr>
      <vt:lpstr>Presentación de PowerPoint</vt:lpstr>
      <vt:lpstr>Frontera de Posibilidad de Producción</vt:lpstr>
      <vt:lpstr>Frontera de Posibilidad de Producción</vt:lpstr>
      <vt:lpstr>Presentación de PowerPoint</vt:lpstr>
      <vt:lpstr>Crecimiento Económico</vt:lpstr>
      <vt:lpstr>Frontera de Posibilidad de Producción</vt:lpstr>
      <vt:lpstr>Frontera de Posibilidad de Producción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Introducción</dc:title>
  <dc:creator>Fabiana Valdiviezo</dc:creator>
  <cp:lastModifiedBy>Fabiana Valdiviezo</cp:lastModifiedBy>
  <cp:revision>9</cp:revision>
  <dcterms:created xsi:type="dcterms:W3CDTF">2021-08-07T22:43:44Z</dcterms:created>
  <dcterms:modified xsi:type="dcterms:W3CDTF">2024-03-23T22:57:13Z</dcterms:modified>
</cp:coreProperties>
</file>