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3" r:id="rId7"/>
    <p:sldId id="263" r:id="rId8"/>
    <p:sldId id="265" r:id="rId9"/>
    <p:sldId id="264" r:id="rId10"/>
    <p:sldId id="274" r:id="rId11"/>
    <p:sldId id="27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854"/>
    <a:srgbClr val="992789"/>
    <a:srgbClr val="EE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A7CAD81-8ABB-EAA6-FADC-19660E25F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25" y="518250"/>
            <a:ext cx="7720454" cy="2828581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>
                <a:solidFill>
                  <a:srgbClr val="002060"/>
                </a:solidFill>
              </a:rPr>
              <a:t>.EMPRESAS DE BASE TECNOLÓGICA</a:t>
            </a:r>
          </a:p>
          <a:p>
            <a:pPr algn="ctr"/>
            <a:r>
              <a:rPr lang="es-AR" sz="3600" b="1" dirty="0">
                <a:solidFill>
                  <a:srgbClr val="002060"/>
                </a:solidFill>
              </a:rPr>
              <a:t>.La política tecnológica en la Argentina</a:t>
            </a:r>
          </a:p>
          <a:p>
            <a:pPr algn="ctr"/>
            <a:endParaRPr lang="es-A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BA6D6-01A4-1BB0-5F84-D6ADB044CACF}"/>
              </a:ext>
            </a:extLst>
          </p:cNvPr>
          <p:cNvSpPr txBox="1"/>
          <p:nvPr/>
        </p:nvSpPr>
        <p:spPr>
          <a:xfrm>
            <a:off x="2053880" y="5578099"/>
            <a:ext cx="853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INTRODUCCIÓN A LA INGENIERÍA INDUSTRIAL 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066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ADFAE9-875B-AC2B-F8FC-44D34D5E2E24}"/>
              </a:ext>
            </a:extLst>
          </p:cNvPr>
          <p:cNvSpPr txBox="1"/>
          <p:nvPr/>
        </p:nvSpPr>
        <p:spPr>
          <a:xfrm>
            <a:off x="935042" y="548617"/>
            <a:ext cx="620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u="sng" dirty="0">
                <a:solidFill>
                  <a:schemeClr val="bg1"/>
                </a:solidFill>
              </a:rPr>
              <a:t>Transferencia Tecnológica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397537-4525-7C1F-71B5-668EA9683105}"/>
              </a:ext>
            </a:extLst>
          </p:cNvPr>
          <p:cNvSpPr txBox="1"/>
          <p:nvPr/>
        </p:nvSpPr>
        <p:spPr>
          <a:xfrm>
            <a:off x="391142" y="1615332"/>
            <a:ext cx="6202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rgbClr val="5E1854"/>
                </a:solidFill>
              </a:rPr>
              <a:t>La transferencia de tecnología es el movimiento de conocimiento y descubrimientos al público en general</a:t>
            </a:r>
            <a:r>
              <a:rPr lang="es-AR" dirty="0"/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64642-2808-118E-1CAC-D5698E9F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4227"/>
            <a:ext cx="4874522" cy="32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A1BB3B-ED06-AD79-95A9-30B11A5A9745}"/>
              </a:ext>
            </a:extLst>
          </p:cNvPr>
          <p:cNvSpPr txBox="1"/>
          <p:nvPr/>
        </p:nvSpPr>
        <p:spPr>
          <a:xfrm>
            <a:off x="2446809" y="1112824"/>
            <a:ext cx="7497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u="sng" dirty="0">
                <a:solidFill>
                  <a:schemeClr val="bg1"/>
                </a:solidFill>
              </a:rPr>
              <a:t>Etapas de la transferencia tecnológica: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04E0A2-3BB9-FC34-CD89-B77208AE4193}"/>
              </a:ext>
            </a:extLst>
          </p:cNvPr>
          <p:cNvSpPr txBox="1"/>
          <p:nvPr/>
        </p:nvSpPr>
        <p:spPr>
          <a:xfrm>
            <a:off x="1072864" y="2274838"/>
            <a:ext cx="492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Etapa 1.</a:t>
            </a:r>
            <a:r>
              <a:rPr lang="es-AR" sz="2400" dirty="0">
                <a:solidFill>
                  <a:schemeClr val="bg1"/>
                </a:solidFill>
              </a:rPr>
              <a:t> Análisis de la innovación y su contexto</a:t>
            </a:r>
          </a:p>
          <a:p>
            <a:r>
              <a:rPr lang="es-AR" sz="2400" b="1" dirty="0">
                <a:solidFill>
                  <a:schemeClr val="bg1"/>
                </a:solidFill>
              </a:rPr>
              <a:t>Etapa 2. </a:t>
            </a:r>
            <a:r>
              <a:rPr lang="es-AR" sz="2400" dirty="0">
                <a:solidFill>
                  <a:schemeClr val="bg1"/>
                </a:solidFill>
              </a:rPr>
              <a:t>Definición de estrategias de protección y explotación</a:t>
            </a:r>
          </a:p>
          <a:p>
            <a:r>
              <a:rPr lang="es-AR" sz="2400" b="1" dirty="0">
                <a:solidFill>
                  <a:schemeClr val="bg1"/>
                </a:solidFill>
              </a:rPr>
              <a:t>Etapa 3</a:t>
            </a:r>
            <a:r>
              <a:rPr lang="es-AR" sz="2400" dirty="0">
                <a:solidFill>
                  <a:schemeClr val="bg1"/>
                </a:solidFill>
              </a:rPr>
              <a:t>. Comercialización</a:t>
            </a:r>
          </a:p>
          <a:p>
            <a:r>
              <a:rPr lang="es-AR" sz="2400" b="1" dirty="0">
                <a:solidFill>
                  <a:schemeClr val="bg1"/>
                </a:solidFill>
              </a:rPr>
              <a:t>Etapa 4. </a:t>
            </a:r>
            <a:r>
              <a:rPr lang="es-AR" sz="2400" dirty="0">
                <a:solidFill>
                  <a:schemeClr val="bg1"/>
                </a:solidFill>
              </a:rPr>
              <a:t>Retornos</a:t>
            </a:r>
          </a:p>
        </p:txBody>
      </p:sp>
    </p:spTree>
    <p:extLst>
      <p:ext uri="{BB962C8B-B14F-4D97-AF65-F5344CB8AC3E}">
        <p14:creationId xmlns:p14="http://schemas.microsoft.com/office/powerpoint/2010/main" val="180768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CE1A49-5E78-A359-1E03-6D84E53CC5F4}"/>
              </a:ext>
            </a:extLst>
          </p:cNvPr>
          <p:cNvSpPr txBox="1"/>
          <p:nvPr/>
        </p:nvSpPr>
        <p:spPr>
          <a:xfrm>
            <a:off x="2335236" y="504651"/>
            <a:ext cx="8750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La política tecnológica en la Argentina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C7D09D-5D52-37D6-E2D7-F5AA7110C3F2}"/>
              </a:ext>
            </a:extLst>
          </p:cNvPr>
          <p:cNvSpPr txBox="1"/>
          <p:nvPr/>
        </p:nvSpPr>
        <p:spPr>
          <a:xfrm>
            <a:off x="675250" y="1319575"/>
            <a:ext cx="11141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La ciencia y tecnología en Argentina constituye un conjunto de políticas, planes y programas llevados a cabo por el Estado, las universidades e institutos nacionales, las empresas, y otros organismos y asociaciones nacionales e internacionales orientadas hacia la investigación, desarrollo e innovación (I+D+i) en Argentina, así como las infraestructuras e instalaciones científicas y tecnológicas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0FA9A1-CB3B-BD2D-FD51-B6AA89FB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794" y="0"/>
            <a:ext cx="4651716" cy="6977575"/>
          </a:xfrm>
          <a:prstGeom prst="rect">
            <a:avLst/>
          </a:prstGeom>
        </p:spPr>
      </p:pic>
      <p:pic>
        <p:nvPicPr>
          <p:cNvPr id="2050" name="Picture 2" descr="Lanzado con éxito el satélite Sentinel-2A, que ofrecerá visión en color de  la Tierra - Aerotendencias">
            <a:extLst>
              <a:ext uri="{FF2B5EF4-FFF2-40B4-BE49-F238E27FC236}">
                <a16:creationId xmlns:a16="http://schemas.microsoft.com/office/drawing/2014/main" id="{B9216CC9-0C86-5332-D3E7-A377E0B4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22" y="0"/>
            <a:ext cx="7749078" cy="43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VAP S.E. | satsearch">
            <a:extLst>
              <a:ext uri="{FF2B5EF4-FFF2-40B4-BE49-F238E27FC236}">
                <a16:creationId xmlns:a16="http://schemas.microsoft.com/office/drawing/2014/main" id="{647B85F7-ECB2-2A32-8A9A-BA735402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16" y="4616456"/>
            <a:ext cx="7164484" cy="21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6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204D65-7C3B-62C9-C48F-3E7AA3C3370A}"/>
              </a:ext>
            </a:extLst>
          </p:cNvPr>
          <p:cNvSpPr txBox="1"/>
          <p:nvPr/>
        </p:nvSpPr>
        <p:spPr>
          <a:xfrm>
            <a:off x="391550" y="656216"/>
            <a:ext cx="11408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chemeClr val="bg1"/>
                </a:solidFill>
              </a:rPr>
              <a:t>La actividad científico-tecnológica pública es coordinada y planificada principalmente por el </a:t>
            </a:r>
            <a:r>
              <a:rPr lang="es-AR" sz="2000" dirty="0">
                <a:solidFill>
                  <a:srgbClr val="FF0000"/>
                </a:solidFill>
              </a:rPr>
              <a:t>Ministerio de Ciencia, Tecnología e Innovación (</a:t>
            </a:r>
            <a:r>
              <a:rPr lang="es-AR" sz="2000" dirty="0" err="1">
                <a:solidFill>
                  <a:srgbClr val="FF0000"/>
                </a:solidFill>
              </a:rPr>
              <a:t>MinCyT</a:t>
            </a:r>
            <a:r>
              <a:rPr lang="es-AR" sz="2000" dirty="0">
                <a:solidFill>
                  <a:srgbClr val="FF0000"/>
                </a:solidFill>
              </a:rPr>
              <a:t>)</a:t>
            </a:r>
            <a:r>
              <a:rPr lang="es-AR" sz="2000" dirty="0">
                <a:solidFill>
                  <a:schemeClr val="bg1"/>
                </a:solidFill>
              </a:rPr>
              <a:t>, aunque se pueden encontrar entes y organismos de investigación en otros ministerios. El </a:t>
            </a:r>
            <a:r>
              <a:rPr lang="es-AR" sz="2000" dirty="0" err="1">
                <a:solidFill>
                  <a:schemeClr val="bg1"/>
                </a:solidFill>
              </a:rPr>
              <a:t>MinCyT</a:t>
            </a:r>
            <a:r>
              <a:rPr lang="es-AR" sz="2000" dirty="0">
                <a:solidFill>
                  <a:schemeClr val="bg1"/>
                </a:solidFill>
              </a:rPr>
              <a:t> traza sus lineamientos a través de planes estratégicos como Argentina Innovadora 2020.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6B2C5F-F42A-5BBD-3A38-67C2E8D247FE}"/>
              </a:ext>
            </a:extLst>
          </p:cNvPr>
          <p:cNvSpPr txBox="1"/>
          <p:nvPr/>
        </p:nvSpPr>
        <p:spPr>
          <a:xfrm>
            <a:off x="391550" y="2293023"/>
            <a:ext cx="31652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dirty="0">
                <a:solidFill>
                  <a:schemeClr val="bg1"/>
                </a:solidFill>
              </a:rPr>
              <a:t>La actividad científica del país se concentra fundamentalmente en el </a:t>
            </a:r>
            <a:r>
              <a:rPr lang="es-AR" b="1" dirty="0">
                <a:solidFill>
                  <a:srgbClr val="FF0000"/>
                </a:solidFill>
              </a:rPr>
              <a:t>CONICET </a:t>
            </a:r>
            <a:r>
              <a:rPr lang="es-AR" dirty="0">
                <a:solidFill>
                  <a:schemeClr val="bg1"/>
                </a:solidFill>
              </a:rPr>
              <a:t>y las </a:t>
            </a:r>
            <a:r>
              <a:rPr lang="es-AR" b="1" dirty="0">
                <a:solidFill>
                  <a:srgbClr val="FF0000"/>
                </a:solidFill>
              </a:rPr>
              <a:t>Universidad Nacionales,</a:t>
            </a:r>
            <a:r>
              <a:rPr lang="es-AR" dirty="0">
                <a:solidFill>
                  <a:schemeClr val="bg1"/>
                </a:solidFill>
              </a:rPr>
              <a:t> mientras que la producción tecnológica tiene como eje a diversas instituciones estatales sectoriales como la </a:t>
            </a:r>
            <a:r>
              <a:rPr lang="es-AR" b="1" dirty="0">
                <a:solidFill>
                  <a:srgbClr val="FF0000"/>
                </a:solidFill>
              </a:rPr>
              <a:t>CNEA, el INTA, el INTI y la CONAE, </a:t>
            </a:r>
            <a:r>
              <a:rPr lang="es-AR" dirty="0">
                <a:solidFill>
                  <a:schemeClr val="bg1"/>
                </a:solidFill>
              </a:rPr>
              <a:t>entre otros.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2B2BFA-0164-6894-85F2-E08DD9C69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15" y="1705051"/>
            <a:ext cx="2731477" cy="18408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D91F97-B4DA-DCA3-0F1E-351A5EA3F001}"/>
              </a:ext>
            </a:extLst>
          </p:cNvPr>
          <p:cNvSpPr txBox="1"/>
          <p:nvPr/>
        </p:nvSpPr>
        <p:spPr>
          <a:xfrm>
            <a:off x="4065936" y="3574075"/>
            <a:ext cx="273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Comisión Nacional de Actividades Espaciales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7D5702-8996-7809-48AB-D6919214F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87" y="3408119"/>
            <a:ext cx="1981566" cy="198156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8DDE88-FEE6-1DAE-7180-5E6BB67BBB0A}"/>
              </a:ext>
            </a:extLst>
          </p:cNvPr>
          <p:cNvSpPr txBox="1"/>
          <p:nvPr/>
        </p:nvSpPr>
        <p:spPr>
          <a:xfrm>
            <a:off x="7235487" y="5555453"/>
            <a:ext cx="220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Instituto Nacional de tecnología Industrial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D248F0-659B-653A-1ECC-BD7E46D0B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404" y="1883295"/>
            <a:ext cx="2139532" cy="184088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DD0AF5-0D65-C000-0F54-08B874902074}"/>
              </a:ext>
            </a:extLst>
          </p:cNvPr>
          <p:cNvSpPr txBox="1"/>
          <p:nvPr/>
        </p:nvSpPr>
        <p:spPr>
          <a:xfrm>
            <a:off x="9566404" y="3938953"/>
            <a:ext cx="228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Instituto Nacional de Tecnología Industrial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A0FAF1-3906-825C-7605-EBFA5B85E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676" y="4312333"/>
            <a:ext cx="1981566" cy="197299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DFED1-A081-6DCA-3AC7-0998D48F4DC8}"/>
              </a:ext>
            </a:extLst>
          </p:cNvPr>
          <p:cNvSpPr txBox="1"/>
          <p:nvPr/>
        </p:nvSpPr>
        <p:spPr>
          <a:xfrm>
            <a:off x="3430171" y="6185648"/>
            <a:ext cx="533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Comisión Nacional de Energía Atómica</a:t>
            </a:r>
          </a:p>
        </p:txBody>
      </p:sp>
    </p:spTree>
    <p:extLst>
      <p:ext uri="{BB962C8B-B14F-4D97-AF65-F5344CB8AC3E}">
        <p14:creationId xmlns:p14="http://schemas.microsoft.com/office/powerpoint/2010/main" val="358425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C456F1-3D3C-79D9-7AF1-5D27EEFE221D}"/>
              </a:ext>
            </a:extLst>
          </p:cNvPr>
          <p:cNvSpPr txBox="1"/>
          <p:nvPr/>
        </p:nvSpPr>
        <p:spPr>
          <a:xfrm>
            <a:off x="928468" y="766579"/>
            <a:ext cx="10902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El principal organismo de investigación científica en la Argentina es el Consejo Nacional de Investigaciones Científicas y Técnicas (CONICET). Es una institución dependiente del </a:t>
            </a:r>
            <a:r>
              <a:rPr lang="es-AR" sz="2000" dirty="0" err="1"/>
              <a:t>MinCYT</a:t>
            </a:r>
            <a:r>
              <a:rPr lang="es-AR" sz="2000" dirty="0"/>
              <a:t> que abarca todas las áreas del conocimiento y es considerada una de las más prestigiosas en América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AC95-3958-812E-98E2-954C65373D5E}"/>
              </a:ext>
            </a:extLst>
          </p:cNvPr>
          <p:cNvSpPr txBox="1"/>
          <p:nvPr/>
        </p:nvSpPr>
        <p:spPr>
          <a:xfrm>
            <a:off x="569953" y="2213436"/>
            <a:ext cx="33481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dirty="0"/>
              <a:t>Argentina desarrolló una sólida tradición de investigación en las áreas de biomedicina, física y ciencias agrarias. La investigación en biomedicina le dio tres Premios Nobel al país: Bernardo Houssay (1947, el primero en Latinoamérica), Luis Federico Leloir (1970) y César Milstein (1984). Si se incluyen los Premios Nobel de la Paz, Argentina llega a un total de cinco Premios Nobel.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BFDEBA-1BA9-3CFE-7989-D6DEB9DF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47" y="1977536"/>
            <a:ext cx="3019297" cy="39799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335B9B6-1983-15E1-734B-299846B44A99}"/>
              </a:ext>
            </a:extLst>
          </p:cNvPr>
          <p:cNvSpPr txBox="1"/>
          <p:nvPr/>
        </p:nvSpPr>
        <p:spPr>
          <a:xfrm>
            <a:off x="4871826" y="6147802"/>
            <a:ext cx="244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Bernardo Houssay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3D9DED-CA34-D131-60E1-01792E37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44" y="1977536"/>
            <a:ext cx="4602756" cy="29290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7A66E9-0400-7010-5629-B578C7EDDCEA}"/>
              </a:ext>
            </a:extLst>
          </p:cNvPr>
          <p:cNvSpPr txBox="1"/>
          <p:nvPr/>
        </p:nvSpPr>
        <p:spPr>
          <a:xfrm>
            <a:off x="9596300" y="5062708"/>
            <a:ext cx="1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Luis Leloir</a:t>
            </a:r>
          </a:p>
        </p:txBody>
      </p:sp>
    </p:spTree>
    <p:extLst>
      <p:ext uri="{BB962C8B-B14F-4D97-AF65-F5344CB8AC3E}">
        <p14:creationId xmlns:p14="http://schemas.microsoft.com/office/powerpoint/2010/main" val="378215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2D616A-DE81-59EB-AD0D-66D50DE3C544}"/>
              </a:ext>
            </a:extLst>
          </p:cNvPr>
          <p:cNvSpPr txBox="1"/>
          <p:nvPr/>
        </p:nvSpPr>
        <p:spPr>
          <a:xfrm>
            <a:off x="1200441" y="322801"/>
            <a:ext cx="36951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i="1" dirty="0">
                <a:solidFill>
                  <a:schemeClr val="bg1"/>
                </a:solidFill>
              </a:rPr>
              <a:t>En temas como la informática, la nanotecnología y la biotecnología se desarrollan programas bien estructurados que tienden a concentrar esfuerzos y dar sentido a las capacidades que se desarrollan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F4E8FF-AC48-84EC-6FF5-1ABEC7D3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10" y="-351692"/>
            <a:ext cx="5784604" cy="43384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681F82-9FF4-5807-BDCD-FF3EB72632EE}"/>
              </a:ext>
            </a:extLst>
          </p:cNvPr>
          <p:cNvSpPr txBox="1"/>
          <p:nvPr/>
        </p:nvSpPr>
        <p:spPr>
          <a:xfrm>
            <a:off x="6583719" y="4299164"/>
            <a:ext cx="5493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i="1" dirty="0">
                <a:solidFill>
                  <a:schemeClr val="bg1"/>
                </a:solidFill>
              </a:rPr>
              <a:t>En biotecnología se destacan hitos como la producción de hormonas en vacas clonadas14​15​ y el desarrollo de nuevas variedades transgénicas de cereales y leguminosas tolerantes a agroquímicos o a estrés.16​17​ En informática se produjo un aumento sostenido en la cantidad de empresas de software tras la sanción de la Ley del Software y su sucesora la Ley de Economía del Conocimiento.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9286C7-BE71-6536-ECB2-D8C00A91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1216"/>
            <a:ext cx="6469310" cy="43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25DA2C-8300-C73D-5825-2BF41ADD6506}"/>
              </a:ext>
            </a:extLst>
          </p:cNvPr>
          <p:cNvSpPr txBox="1"/>
          <p:nvPr/>
        </p:nvSpPr>
        <p:spPr>
          <a:xfrm>
            <a:off x="787790" y="607944"/>
            <a:ext cx="35872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b="1" dirty="0">
                <a:solidFill>
                  <a:srgbClr val="002060"/>
                </a:solidFill>
              </a:rPr>
              <a:t>Argentina tiene importantes capacidades en tecnología nuclear y satelital, siendo pionero en América Latina.18​ Es el único país del continente americano ―junto con Estados Unidos― que produce y exporta satélites.19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737C56-9C2D-2612-168D-A6F693AB99EF}"/>
              </a:ext>
            </a:extLst>
          </p:cNvPr>
          <p:cNvSpPr txBox="1"/>
          <p:nvPr/>
        </p:nvSpPr>
        <p:spPr>
          <a:xfrm>
            <a:off x="892322" y="3635833"/>
            <a:ext cx="33781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dirty="0">
                <a:solidFill>
                  <a:schemeClr val="bg1"/>
                </a:solidFill>
              </a:rPr>
              <a:t>En materia nuclear produce el ciclo completo de la energía nuclear y provee de reactores nucleares a diversos países, diseñados y producidos en el país.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B8A8CB-C5C5-CD0C-2AA9-126562DD24A8}"/>
              </a:ext>
            </a:extLst>
          </p:cNvPr>
          <p:cNvSpPr txBox="1"/>
          <p:nvPr/>
        </p:nvSpPr>
        <p:spPr>
          <a:xfrm>
            <a:off x="1338240" y="5595088"/>
            <a:ext cx="97770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En ambas áreas los principales actores son la Comisión Nacional de Energía Atómica (CNEA), la Comisión Nacional de Actividades Espaciales (CONAE) y la empresa pública INVAP.</a:t>
            </a:r>
          </a:p>
        </p:txBody>
      </p:sp>
    </p:spTree>
    <p:extLst>
      <p:ext uri="{BB962C8B-B14F-4D97-AF65-F5344CB8AC3E}">
        <p14:creationId xmlns:p14="http://schemas.microsoft.com/office/powerpoint/2010/main" val="399926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22CEA0-5BA7-2253-C155-F0B4EC245477}"/>
              </a:ext>
            </a:extLst>
          </p:cNvPr>
          <p:cNvSpPr txBox="1"/>
          <p:nvPr/>
        </p:nvSpPr>
        <p:spPr>
          <a:xfrm>
            <a:off x="5751463" y="211762"/>
            <a:ext cx="60272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Entre algunos de los más eminentes avances en materia de desarrollo armamentístico se cuenta el misil AS-25K, uno de los últimos desarrollos de CITEFA y que se presentará en versiones aire-mar y aire-superficie. También construye helicópteros, aviones y radares militares y civiles para el control del tráfico aéreo y lucha contra el narcotráfico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2561C-E73D-72FB-82F2-433FA39F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90" y="3160981"/>
            <a:ext cx="3534774" cy="23618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F902B3-E931-9734-D629-B4C29FBA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064" y="2509600"/>
            <a:ext cx="3448638" cy="43970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A7B598-4134-19D9-47BD-C954CE1A2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8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FC5992-CC63-33E8-F087-2122C9DDF548}"/>
              </a:ext>
            </a:extLst>
          </p:cNvPr>
          <p:cNvSpPr txBox="1"/>
          <p:nvPr/>
        </p:nvSpPr>
        <p:spPr>
          <a:xfrm>
            <a:off x="1453662" y="5585191"/>
            <a:ext cx="9284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La innovación se considera un ingrediente fundamental para que el tejido empresarial se desarrolle y sea competitivo</a:t>
            </a:r>
            <a:r>
              <a:rPr lang="es-AR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A9ADE0-7005-017D-3ED0-DFEAB43E5293}"/>
              </a:ext>
            </a:extLst>
          </p:cNvPr>
          <p:cNvSpPr txBox="1"/>
          <p:nvPr/>
        </p:nvSpPr>
        <p:spPr>
          <a:xfrm>
            <a:off x="1453662" y="4511209"/>
            <a:ext cx="503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u="sng" dirty="0"/>
              <a:t>Innovación</a:t>
            </a:r>
          </a:p>
        </p:txBody>
      </p:sp>
    </p:spTree>
    <p:extLst>
      <p:ext uri="{BB962C8B-B14F-4D97-AF65-F5344CB8AC3E}">
        <p14:creationId xmlns:p14="http://schemas.microsoft.com/office/powerpoint/2010/main" val="153972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519816-09B5-8BDC-2439-56CB5DCD1B49}"/>
              </a:ext>
            </a:extLst>
          </p:cNvPr>
          <p:cNvSpPr txBox="1"/>
          <p:nvPr/>
        </p:nvSpPr>
        <p:spPr>
          <a:xfrm>
            <a:off x="253219" y="281588"/>
            <a:ext cx="85531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</a:rPr>
              <a:t>¿Qué es una empresa de base tecnológica?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6AED01-89EF-0A88-58EB-82410DBBBE90}"/>
              </a:ext>
            </a:extLst>
          </p:cNvPr>
          <p:cNvSpPr txBox="1"/>
          <p:nvPr/>
        </p:nvSpPr>
        <p:spPr>
          <a:xfrm>
            <a:off x="478301" y="1416335"/>
            <a:ext cx="42765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«Aquella empresa que convierte el conocimiento científico o tecnológico en nuevos productos, procesos o servicios que se pueden introducir en el mercado».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DFAC01-9ADF-469A-847D-8B1BF4EBC3FD}"/>
              </a:ext>
            </a:extLst>
          </p:cNvPr>
          <p:cNvSpPr txBox="1"/>
          <p:nvPr/>
        </p:nvSpPr>
        <p:spPr>
          <a:xfrm>
            <a:off x="253219" y="5102911"/>
            <a:ext cx="485335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chemeClr val="bg1"/>
                </a:solidFill>
              </a:rPr>
              <a:t>Las Empresas de Base Tecnológica (EBT) son aquellas que tienen como fin explotar nuevos productos y/o servicios a partir de resultados de investigación científica y tecnológica.</a:t>
            </a:r>
          </a:p>
        </p:txBody>
      </p:sp>
    </p:spTree>
    <p:extLst>
      <p:ext uri="{BB962C8B-B14F-4D97-AF65-F5344CB8AC3E}">
        <p14:creationId xmlns:p14="http://schemas.microsoft.com/office/powerpoint/2010/main" val="213288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D47641-0A6C-F741-944C-8C191FBE11B0}"/>
              </a:ext>
            </a:extLst>
          </p:cNvPr>
          <p:cNvSpPr txBox="1"/>
          <p:nvPr/>
        </p:nvSpPr>
        <p:spPr>
          <a:xfrm>
            <a:off x="1252025" y="899366"/>
            <a:ext cx="10677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3200" b="1" u="sng" dirty="0">
                <a:solidFill>
                  <a:schemeClr val="bg1"/>
                </a:solidFill>
              </a:rPr>
              <a:t>Características de una Empresa de Base Tecnológica (EBT):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91142D-8518-3CDC-D020-396A7888F93A}"/>
              </a:ext>
            </a:extLst>
          </p:cNvPr>
          <p:cNvSpPr txBox="1"/>
          <p:nvPr/>
        </p:nvSpPr>
        <p:spPr>
          <a:xfrm>
            <a:off x="2518117" y="3429000"/>
            <a:ext cx="4121834" cy="180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2975FA-8802-6A6B-5AA6-7F6A42BA6539}"/>
              </a:ext>
            </a:extLst>
          </p:cNvPr>
          <p:cNvSpPr txBox="1"/>
          <p:nvPr/>
        </p:nvSpPr>
        <p:spPr>
          <a:xfrm>
            <a:off x="1252025" y="2265316"/>
            <a:ext cx="73855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AR" sz="2800" b="1" dirty="0">
                <a:solidFill>
                  <a:schemeClr val="bg1"/>
                </a:solidFill>
              </a:rPr>
              <a:t>Uso intensivo del conocimiento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AR" sz="2800" b="1" dirty="0">
                <a:solidFill>
                  <a:srgbClr val="002060"/>
                </a:solidFill>
              </a:rPr>
              <a:t>Innovación como eje central: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>
                <a:solidFill>
                  <a:schemeClr val="bg1"/>
                </a:solidFill>
              </a:rPr>
              <a:t>Alta inversión en I+D+i: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>
                <a:solidFill>
                  <a:srgbClr val="002060"/>
                </a:solidFill>
              </a:rPr>
              <a:t>Riesgo tecnológico y de mercado: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AR" sz="2800" b="1" dirty="0">
                <a:solidFill>
                  <a:schemeClr val="bg1"/>
                </a:solidFill>
              </a:rPr>
              <a:t>Capital humano altamente calificado: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b="1" dirty="0">
                <a:solidFill>
                  <a:srgbClr val="002060"/>
                </a:solidFill>
              </a:rPr>
              <a:t>Escalabilidad y potencial de crecimiento.</a:t>
            </a:r>
            <a:endParaRPr lang="es-AR" sz="2800" b="1" dirty="0">
              <a:solidFill>
                <a:srgbClr val="002060"/>
              </a:solidFill>
            </a:endParaRPr>
          </a:p>
          <a:p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71626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989805-17AE-FCFD-6BC4-A2A4DF7A5BD0}"/>
              </a:ext>
            </a:extLst>
          </p:cNvPr>
          <p:cNvSpPr txBox="1"/>
          <p:nvPr/>
        </p:nvSpPr>
        <p:spPr>
          <a:xfrm>
            <a:off x="866055" y="5541447"/>
            <a:ext cx="107477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dirty="0"/>
              <a:t>En muchos casos estas empresas han surgido desde las universidades y organismos públicos de I+D y se denominan generalmente </a:t>
            </a:r>
            <a:r>
              <a:rPr lang="es-AR" sz="2000" b="1" dirty="0"/>
              <a:t>"spin-off". </a:t>
            </a:r>
            <a:r>
              <a:rPr lang="es-AR" sz="2000" dirty="0"/>
              <a:t>Son empresas caracterizadas por tener una fuerte base tecnológica y generalmente alta carga de innovación.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FC527A-2512-46C4-405F-0ACC099A72A6}"/>
              </a:ext>
            </a:extLst>
          </p:cNvPr>
          <p:cNvSpPr txBox="1"/>
          <p:nvPr/>
        </p:nvSpPr>
        <p:spPr>
          <a:xfrm>
            <a:off x="1856933" y="595295"/>
            <a:ext cx="9397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3600" b="1" u="sng" dirty="0"/>
              <a:t>NO</a:t>
            </a:r>
            <a:r>
              <a:rPr lang="es-AR" sz="3200" b="1" u="sng" dirty="0"/>
              <a:t> es una Empresa de Base Tecnológica (EBT):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B7E91F-C5E3-E1AC-AABA-C7E0DECB7CDB}"/>
              </a:ext>
            </a:extLst>
          </p:cNvPr>
          <p:cNvSpPr txBox="1"/>
          <p:nvPr/>
        </p:nvSpPr>
        <p:spPr>
          <a:xfrm>
            <a:off x="423484" y="2046410"/>
            <a:ext cx="67946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/>
              <a:t>Utiliza tecnología pero no la desarrolla ni la mejora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No tiene como eje central la innovación tecnológica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Opera en sectores tradicionales con bajo contenido científico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No invierte en investigación y desarrollo (I+D)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No tiene un equipo fundacional científico-técnico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090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370662-2EF1-7A0F-F0AC-69CCE96B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27" y="1300534"/>
            <a:ext cx="3448184" cy="21960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BCF449-B3DB-CC20-5B43-DCB39EDC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80" y="1812061"/>
            <a:ext cx="2324103" cy="15262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8DC709-E0DF-7F74-1352-CE92B13AD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04" y="4228548"/>
            <a:ext cx="4147133" cy="20735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2B5CC8-2C8B-3418-061C-B44E61D70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055" y="4335014"/>
            <a:ext cx="1860634" cy="18606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ABA045C-2959-B3E2-022E-507E25467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902" y="4335014"/>
            <a:ext cx="1559971" cy="15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298067-1953-9B40-7154-4DF9D6D47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14"/>
          <a:stretch/>
        </p:blipFill>
        <p:spPr>
          <a:xfrm>
            <a:off x="-131759" y="-172329"/>
            <a:ext cx="6227759" cy="36013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D7BD9C-6105-FF66-D1BB-1082C437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20" b="31150"/>
          <a:stretch/>
        </p:blipFill>
        <p:spPr>
          <a:xfrm>
            <a:off x="6096000" y="1378634"/>
            <a:ext cx="6356551" cy="26447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20D63B-C9BB-7F35-1973-152380386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33" b="9903"/>
          <a:stretch/>
        </p:blipFill>
        <p:spPr>
          <a:xfrm>
            <a:off x="1448610" y="4023360"/>
            <a:ext cx="955829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882602-A6AF-5B31-C778-250C86740BD3}"/>
              </a:ext>
            </a:extLst>
          </p:cNvPr>
          <p:cNvSpPr txBox="1"/>
          <p:nvPr/>
        </p:nvSpPr>
        <p:spPr>
          <a:xfrm>
            <a:off x="2039816" y="329625"/>
            <a:ext cx="468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>
                <a:solidFill>
                  <a:schemeClr val="bg1"/>
                </a:solidFill>
              </a:rPr>
              <a:t>Clasificación por el origen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E064E1-353B-9E6A-4FD2-C36B6F58856A}"/>
              </a:ext>
            </a:extLst>
          </p:cNvPr>
          <p:cNvSpPr txBox="1"/>
          <p:nvPr/>
        </p:nvSpPr>
        <p:spPr>
          <a:xfrm>
            <a:off x="2039816" y="1090136"/>
            <a:ext cx="31230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dirty="0">
                <a:solidFill>
                  <a:schemeClr val="bg1"/>
                </a:solidFill>
              </a:rPr>
              <a:t>SPIN-OFF ACADÉMICO</a:t>
            </a:r>
            <a:r>
              <a:rPr lang="es-AR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s-AR" dirty="0">
                <a:solidFill>
                  <a:schemeClr val="bg1"/>
                </a:solidFill>
              </a:rPr>
              <a:t>Es una forma muy típica de creación de empresas que se da mucho en universidades y centros de investigación. Donde se ofrece a los investigadores la posibilidad de llevar a la práctica empresarial sus proyectos y tener una motivación adicional.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618C93-3283-9D8D-895D-057EAE3C54D4}"/>
              </a:ext>
            </a:extLst>
          </p:cNvPr>
          <p:cNvSpPr txBox="1"/>
          <p:nvPr/>
        </p:nvSpPr>
        <p:spPr>
          <a:xfrm>
            <a:off x="7357403" y="3805200"/>
            <a:ext cx="31230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dirty="0">
                <a:solidFill>
                  <a:schemeClr val="bg1"/>
                </a:solidFill>
              </a:rPr>
              <a:t>SPIN-OFF EMPRESARIAL</a:t>
            </a:r>
            <a:r>
              <a:rPr lang="es-AR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s-AR" dirty="0">
                <a:solidFill>
                  <a:schemeClr val="bg1"/>
                </a:solidFill>
              </a:rPr>
              <a:t>Es el proceso por el cual surge una nueva empresa a partir de otra ya preexistente. Con el tiempo, la nueva compañía formada se separará de la empresa inicial, que actuó como incubadora, y adquirirá una independencia comercial y jurídica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6D2D86-4AB7-2D56-74E1-C919AA21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01" y="1090136"/>
            <a:ext cx="5476984" cy="2539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76B2E1-ADB5-7C32-77D9-F7345305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856" y="3952458"/>
            <a:ext cx="4167554" cy="27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448AD8E-AA35-1EEB-492B-E916CD79D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5" t="49976" r="63193" b="22016"/>
          <a:stretch/>
        </p:blipFill>
        <p:spPr>
          <a:xfrm>
            <a:off x="1508759" y="873318"/>
            <a:ext cx="5018649" cy="5111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74E7DAE-2F08-2971-8213-21F8F4B67550}"/>
              </a:ext>
            </a:extLst>
          </p:cNvPr>
          <p:cNvSpPr txBox="1"/>
          <p:nvPr/>
        </p:nvSpPr>
        <p:spPr>
          <a:xfrm>
            <a:off x="7043225" y="1720839"/>
            <a:ext cx="43516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400" dirty="0">
                <a:solidFill>
                  <a:schemeClr val="bg1"/>
                </a:solidFill>
              </a:rPr>
              <a:t>Conceptualmente las spin-off se refieren a empresas que se crean en el seno de otra empresa o entidad ya existente, y, normalmente, como  iniciativa de algún empleado de la misma. La gran mayoría de las spin-off nacen de las universidades o los centros de investigación públicos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1D13E3-9A41-0D20-F45F-AF0B396A70A2}"/>
              </a:ext>
            </a:extLst>
          </p:cNvPr>
          <p:cNvSpPr txBox="1"/>
          <p:nvPr/>
        </p:nvSpPr>
        <p:spPr>
          <a:xfrm>
            <a:off x="5584875" y="137998"/>
            <a:ext cx="537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</a:rPr>
              <a:t>Spin off</a:t>
            </a:r>
          </a:p>
        </p:txBody>
      </p:sp>
    </p:spTree>
    <p:extLst>
      <p:ext uri="{BB962C8B-B14F-4D97-AF65-F5344CB8AC3E}">
        <p14:creationId xmlns:p14="http://schemas.microsoft.com/office/powerpoint/2010/main" val="168555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997</Words>
  <Application>Microsoft Office PowerPoint</Application>
  <PresentationFormat>Panorámica</PresentationFormat>
  <Paragraphs>55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Carolina</cp:lastModifiedBy>
  <cp:revision>5</cp:revision>
  <dcterms:created xsi:type="dcterms:W3CDTF">2023-06-06T00:59:55Z</dcterms:created>
  <dcterms:modified xsi:type="dcterms:W3CDTF">2025-05-20T12:01:45Z</dcterms:modified>
</cp:coreProperties>
</file>