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autoCompressPictures="0">
  <p:sldMasterIdLst>
    <p:sldMasterId id="2147483648" r:id="rId1"/>
  </p:sldMasterIdLst>
  <p:notesMasterIdLst>
    <p:notesMasterId r:id="rId36"/>
  </p:notesMasterIdLst>
  <p:sldIdLst>
    <p:sldId id="256" r:id="rId2"/>
    <p:sldId id="395" r:id="rId3"/>
    <p:sldId id="400" r:id="rId4"/>
    <p:sldId id="398" r:id="rId5"/>
    <p:sldId id="396" r:id="rId6"/>
    <p:sldId id="401" r:id="rId7"/>
    <p:sldId id="402" r:id="rId8"/>
    <p:sldId id="406" r:id="rId9"/>
    <p:sldId id="421" r:id="rId10"/>
    <p:sldId id="403" r:id="rId11"/>
    <p:sldId id="404" r:id="rId12"/>
    <p:sldId id="405" r:id="rId13"/>
    <p:sldId id="407" r:id="rId14"/>
    <p:sldId id="409" r:id="rId15"/>
    <p:sldId id="376" r:id="rId16"/>
    <p:sldId id="408" r:id="rId17"/>
    <p:sldId id="377" r:id="rId18"/>
    <p:sldId id="411" r:id="rId19"/>
    <p:sldId id="378" r:id="rId20"/>
    <p:sldId id="412" r:id="rId21"/>
    <p:sldId id="413" r:id="rId22"/>
    <p:sldId id="410" r:id="rId23"/>
    <p:sldId id="382" r:id="rId24"/>
    <p:sldId id="343" r:id="rId25"/>
    <p:sldId id="380" r:id="rId26"/>
    <p:sldId id="381" r:id="rId27"/>
    <p:sldId id="383" r:id="rId28"/>
    <p:sldId id="384" r:id="rId29"/>
    <p:sldId id="416" r:id="rId30"/>
    <p:sldId id="423" r:id="rId31"/>
    <p:sldId id="417" r:id="rId32"/>
    <p:sldId id="419" r:id="rId33"/>
    <p:sldId id="420" r:id="rId34"/>
    <p:sldId id="422" r:id="rId35"/>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7AD6"/>
    <a:srgbClr val="A697DD"/>
    <a:srgbClr val="9BC9D9"/>
    <a:srgbClr val="BCBCBC"/>
    <a:srgbClr val="E9D5A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Sin estilo ni cuadrícula">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Sin estilo, cuadrícula de la tabla">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000" autoAdjust="0"/>
    <p:restoredTop sz="94660"/>
  </p:normalViewPr>
  <p:slideViewPr>
    <p:cSldViewPr snapToGrid="0">
      <p:cViewPr varScale="1">
        <p:scale>
          <a:sx n="69" d="100"/>
          <a:sy n="69" d="100"/>
        </p:scale>
        <p:origin x="780" y="72"/>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FC3A752-F248-49FE-B7BC-8226508461D6}" type="datetimeFigureOut">
              <a:rPr lang="en-US" smtClean="0"/>
              <a:t>7/23/2020</a:t>
            </a:fld>
            <a:endParaRPr lang="en-US"/>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3B8724C-E03E-46DC-BFF0-BA3FD5125791}" type="slidenum">
              <a:rPr lang="en-US" smtClean="0"/>
              <a:t>‹Nº›</a:t>
            </a:fld>
            <a:endParaRPr lang="en-US"/>
          </a:p>
        </p:txBody>
      </p:sp>
    </p:spTree>
    <p:extLst>
      <p:ext uri="{BB962C8B-B14F-4D97-AF65-F5344CB8AC3E}">
        <p14:creationId xmlns:p14="http://schemas.microsoft.com/office/powerpoint/2010/main" val="5182497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2589213" y="2514600"/>
            <a:ext cx="8915399" cy="2262781"/>
          </a:xfrm>
        </p:spPr>
        <p:txBody>
          <a:bodyPr anchor="b">
            <a:normAutofit/>
          </a:bodyPr>
          <a:lstStyle>
            <a:lvl1pPr>
              <a:defRPr sz="5400"/>
            </a:lvl1pPr>
          </a:lstStyle>
          <a:p>
            <a:r>
              <a:rPr lang="es-ES" smtClean="0"/>
              <a:t>Haga clic para modificar el estilo de título del patrón</a:t>
            </a:r>
            <a:endParaRPr lang="en-US" dirty="0"/>
          </a:p>
        </p:txBody>
      </p:sp>
      <p:sp>
        <p:nvSpPr>
          <p:cNvPr id="3" name="Subtitle 2"/>
          <p:cNvSpPr>
            <a:spLocks noGrp="1"/>
          </p:cNvSpPr>
          <p:nvPr>
            <p:ph type="subTitle" idx="1"/>
          </p:nvPr>
        </p:nvSpPr>
        <p:spPr>
          <a:xfrm>
            <a:off x="2589213" y="4777379"/>
            <a:ext cx="8915399"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editar el estilo de subtítulo del patrón</a:t>
            </a:r>
            <a:endParaRPr lang="en-US" dirty="0"/>
          </a:p>
        </p:txBody>
      </p:sp>
      <p:sp>
        <p:nvSpPr>
          <p:cNvPr id="4" name="Date Placeholder 3"/>
          <p:cNvSpPr>
            <a:spLocks noGrp="1"/>
          </p:cNvSpPr>
          <p:nvPr>
            <p:ph type="dt" sz="half" idx="10"/>
          </p:nvPr>
        </p:nvSpPr>
        <p:spPr/>
        <p:txBody>
          <a:bodyPr/>
          <a:lstStyle/>
          <a:p>
            <a:fld id="{C9BA15B4-575D-4180-BB12-07E24E114C8C}" type="datetime1">
              <a:rPr lang="en-US" smtClean="0"/>
              <a:t>7/23/2020</a:t>
            </a:fld>
            <a:endParaRPr lang="en-US" dirty="0"/>
          </a:p>
        </p:txBody>
      </p:sp>
      <p:sp>
        <p:nvSpPr>
          <p:cNvPr id="5" name="Footer Placeholder 4"/>
          <p:cNvSpPr>
            <a:spLocks noGrp="1"/>
          </p:cNvSpPr>
          <p:nvPr>
            <p:ph type="ftr" sz="quarter" idx="11"/>
          </p:nvPr>
        </p:nvSpPr>
        <p:spPr/>
        <p:txBody>
          <a:bodyPr/>
          <a:lstStyle/>
          <a:p>
            <a:r>
              <a:rPr lang="en-US" smtClean="0"/>
              <a:t>Oscar Huertas</a:t>
            </a:r>
            <a:endParaRPr lang="en-US" dirty="0"/>
          </a:p>
        </p:txBody>
      </p:sp>
      <p:sp>
        <p:nvSpPr>
          <p:cNvPr id="7" name="Freeform 6"/>
          <p:cNvSpPr/>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6" name="Slide Number Placeholder 5"/>
          <p:cNvSpPr>
            <a:spLocks noGrp="1"/>
          </p:cNvSpPr>
          <p:nvPr>
            <p:ph type="sldNum" sz="quarter" idx="12"/>
          </p:nvPr>
        </p:nvSpPr>
        <p:spPr>
          <a:xfrm>
            <a:off x="531812" y="4529540"/>
            <a:ext cx="779767" cy="365125"/>
          </a:xfrm>
        </p:spPr>
        <p:txBody>
          <a:bodyPr/>
          <a:lstStyle/>
          <a:p>
            <a:fld id="{D57F1E4F-1CFF-5643-939E-217C01CDF565}" type="slidenum">
              <a:rPr lang="en-US" dirty="0"/>
              <a:pPr/>
              <a:t>‹Nº›</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ítulo y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2589212" y="609600"/>
            <a:ext cx="8915399" cy="3117040"/>
          </a:xfrm>
        </p:spPr>
        <p:txBody>
          <a:bodyPr anchor="ctr">
            <a:normAutofit/>
          </a:bodyPr>
          <a:lstStyle>
            <a:lvl1pPr algn="l">
              <a:defRPr sz="4800" b="0" cap="none"/>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Editar el estilo de texto del patrón</a:t>
            </a:r>
          </a:p>
        </p:txBody>
      </p:sp>
      <p:sp>
        <p:nvSpPr>
          <p:cNvPr id="4" name="Date Placeholder 3"/>
          <p:cNvSpPr>
            <a:spLocks noGrp="1"/>
          </p:cNvSpPr>
          <p:nvPr>
            <p:ph type="dt" sz="half" idx="10"/>
          </p:nvPr>
        </p:nvSpPr>
        <p:spPr/>
        <p:txBody>
          <a:bodyPr/>
          <a:lstStyle/>
          <a:p>
            <a:fld id="{6D308FCC-C34E-4300-808B-DFBB0BE997AE}" type="datetime1">
              <a:rPr lang="en-US" smtClean="0"/>
              <a:t>7/23/2020</a:t>
            </a:fld>
            <a:endParaRPr lang="en-US" dirty="0"/>
          </a:p>
        </p:txBody>
      </p:sp>
      <p:sp>
        <p:nvSpPr>
          <p:cNvPr id="5" name="Footer Placeholder 4"/>
          <p:cNvSpPr>
            <a:spLocks noGrp="1"/>
          </p:cNvSpPr>
          <p:nvPr>
            <p:ph type="ftr" sz="quarter" idx="11"/>
          </p:nvPr>
        </p:nvSpPr>
        <p:spPr/>
        <p:txBody>
          <a:bodyPr/>
          <a:lstStyle/>
          <a:p>
            <a:r>
              <a:rPr lang="en-US" smtClean="0"/>
              <a:t>Oscar Huertas</a:t>
            </a:r>
            <a:endParaRPr lang="en-US" dirty="0"/>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dirty="0"/>
              <a:pPr/>
              <a:t>‹Nº›</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Cita con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s-ES" smtClean="0"/>
              <a:t>Haga clic para modificar el estilo de título del patrón</a:t>
            </a:r>
            <a:endParaRPr lang="en-US" dirty="0"/>
          </a:p>
        </p:txBody>
      </p:sp>
      <p:sp>
        <p:nvSpPr>
          <p:cNvPr id="13" name="Text Placeholder 9"/>
          <p:cNvSpPr>
            <a:spLocks noGrp="1"/>
          </p:cNvSpPr>
          <p:nvPr>
            <p:ph type="body" sz="quarter" idx="13"/>
          </p:nvPr>
        </p:nvSpPr>
        <p:spPr>
          <a:xfrm>
            <a:off x="3275012" y="3505200"/>
            <a:ext cx="753655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s-ES" smtClean="0"/>
              <a:t>Editar el estilo de texto del patrón</a:t>
            </a:r>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Editar el estilo de texto del patrón</a:t>
            </a:r>
          </a:p>
        </p:txBody>
      </p:sp>
      <p:sp>
        <p:nvSpPr>
          <p:cNvPr id="4" name="Date Placeholder 3"/>
          <p:cNvSpPr>
            <a:spLocks noGrp="1"/>
          </p:cNvSpPr>
          <p:nvPr>
            <p:ph type="dt" sz="half" idx="10"/>
          </p:nvPr>
        </p:nvSpPr>
        <p:spPr/>
        <p:txBody>
          <a:bodyPr/>
          <a:lstStyle/>
          <a:p>
            <a:fld id="{20028F31-009A-4150-826C-B1C720B21037}" type="datetime1">
              <a:rPr lang="en-US" smtClean="0"/>
              <a:t>7/23/2020</a:t>
            </a:fld>
            <a:endParaRPr lang="en-US" dirty="0"/>
          </a:p>
        </p:txBody>
      </p:sp>
      <p:sp>
        <p:nvSpPr>
          <p:cNvPr id="5" name="Footer Placeholder 4"/>
          <p:cNvSpPr>
            <a:spLocks noGrp="1"/>
          </p:cNvSpPr>
          <p:nvPr>
            <p:ph type="ftr" sz="quarter" idx="11"/>
          </p:nvPr>
        </p:nvSpPr>
        <p:spPr/>
        <p:txBody>
          <a:bodyPr/>
          <a:lstStyle/>
          <a:p>
            <a:r>
              <a:rPr lang="en-US" smtClean="0"/>
              <a:t>Oscar Huertas</a:t>
            </a:r>
            <a:endParaRPr lang="en-US" dirty="0"/>
          </a:p>
        </p:txBody>
      </p:sp>
      <p:sp>
        <p:nvSpPr>
          <p:cNvPr id="11"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dirty="0"/>
              <a:pPr/>
              <a:t>‹Nº›</a:t>
            </a:fld>
            <a:endParaRPr lang="en-US" dirty="0"/>
          </a:p>
        </p:txBody>
      </p:sp>
      <p:sp>
        <p:nvSpPr>
          <p:cNvPr id="14" name="TextBox 13"/>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Tarjeta de nombre">
    <p:spTree>
      <p:nvGrpSpPr>
        <p:cNvPr id="1" name=""/>
        <p:cNvGrpSpPr/>
        <p:nvPr/>
      </p:nvGrpSpPr>
      <p:grpSpPr>
        <a:xfrm>
          <a:off x="0" y="0"/>
          <a:ext cx="0" cy="0"/>
          <a:chOff x="0" y="0"/>
          <a:chExt cx="0" cy="0"/>
        </a:xfrm>
      </p:grpSpPr>
      <p:sp>
        <p:nvSpPr>
          <p:cNvPr id="2" name="Title 1"/>
          <p:cNvSpPr>
            <a:spLocks noGrp="1"/>
          </p:cNvSpPr>
          <p:nvPr>
            <p:ph type="title"/>
          </p:nvPr>
        </p:nvSpPr>
        <p:spPr>
          <a:xfrm>
            <a:off x="2589213" y="2438400"/>
            <a:ext cx="8915400" cy="2724845"/>
          </a:xfrm>
        </p:spPr>
        <p:txBody>
          <a:bodyPr anchor="b">
            <a:normAutofit/>
          </a:bodyPr>
          <a:lstStyle>
            <a:lvl1pPr algn="l">
              <a:defRPr sz="4800" b="0"/>
            </a:lvl1pPr>
          </a:lstStyle>
          <a:p>
            <a:r>
              <a:rPr lang="es-ES" smtClean="0"/>
              <a:t>Haga clic para modificar el estilo de título del patrón</a:t>
            </a:r>
            <a:endParaRPr lang="en-US" dirty="0"/>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s-ES" smtClean="0"/>
              <a:t>Editar el estilo de texto del patrón</a:t>
            </a:r>
          </a:p>
        </p:txBody>
      </p:sp>
      <p:sp>
        <p:nvSpPr>
          <p:cNvPr id="5" name="Date Placeholder 4"/>
          <p:cNvSpPr>
            <a:spLocks noGrp="1"/>
          </p:cNvSpPr>
          <p:nvPr>
            <p:ph type="dt" sz="half" idx="10"/>
          </p:nvPr>
        </p:nvSpPr>
        <p:spPr/>
        <p:txBody>
          <a:bodyPr/>
          <a:lstStyle/>
          <a:p>
            <a:fld id="{4729CF85-F439-4DD5-B926-CBBCA4EE06EF}" type="datetime1">
              <a:rPr lang="en-US" smtClean="0"/>
              <a:t>7/23/2020</a:t>
            </a:fld>
            <a:endParaRPr lang="en-US" dirty="0"/>
          </a:p>
        </p:txBody>
      </p:sp>
      <p:sp>
        <p:nvSpPr>
          <p:cNvPr id="6" name="Footer Placeholder 5"/>
          <p:cNvSpPr>
            <a:spLocks noGrp="1"/>
          </p:cNvSpPr>
          <p:nvPr>
            <p:ph type="ftr" sz="quarter" idx="11"/>
          </p:nvPr>
        </p:nvSpPr>
        <p:spPr/>
        <p:txBody>
          <a:bodyPr/>
          <a:lstStyle/>
          <a:p>
            <a:r>
              <a:rPr lang="en-US" smtClean="0"/>
              <a:t>Oscar Huertas</a:t>
            </a:r>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‹Nº›</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Citar la tarjeta de nombre">
    <p:spTree>
      <p:nvGrpSpPr>
        <p:cNvPr id="1" name=""/>
        <p:cNvGrpSpPr/>
        <p:nvPr/>
      </p:nvGrpSpPr>
      <p:grpSpPr>
        <a:xfrm>
          <a:off x="0" y="0"/>
          <a:ext cx="0" cy="0"/>
          <a:chOff x="0" y="0"/>
          <a:chExt cx="0" cy="0"/>
        </a:xfrm>
      </p:grpSpPr>
      <p:sp>
        <p:nvSpPr>
          <p:cNvPr id="1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s-ES" smtClean="0"/>
              <a:t>Haga clic para modificar el estilo de título del patrón</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s-ES" smtClean="0"/>
              <a:t>Editar el estilo de texto del patrón</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s-ES" smtClean="0"/>
              <a:t>Editar el estilo de texto del patrón</a:t>
            </a:r>
          </a:p>
        </p:txBody>
      </p:sp>
      <p:sp>
        <p:nvSpPr>
          <p:cNvPr id="5" name="Date Placeholder 4"/>
          <p:cNvSpPr>
            <a:spLocks noGrp="1"/>
          </p:cNvSpPr>
          <p:nvPr>
            <p:ph type="dt" sz="half" idx="10"/>
          </p:nvPr>
        </p:nvSpPr>
        <p:spPr/>
        <p:txBody>
          <a:bodyPr/>
          <a:lstStyle/>
          <a:p>
            <a:fld id="{E2779EE9-214B-40E4-8C63-A1D8141A3848}" type="datetime1">
              <a:rPr lang="en-US" smtClean="0"/>
              <a:t>7/23/2020</a:t>
            </a:fld>
            <a:endParaRPr lang="en-US" dirty="0"/>
          </a:p>
        </p:txBody>
      </p:sp>
      <p:sp>
        <p:nvSpPr>
          <p:cNvPr id="6" name="Footer Placeholder 5"/>
          <p:cNvSpPr>
            <a:spLocks noGrp="1"/>
          </p:cNvSpPr>
          <p:nvPr>
            <p:ph type="ftr" sz="quarter" idx="11"/>
          </p:nvPr>
        </p:nvSpPr>
        <p:spPr/>
        <p:txBody>
          <a:bodyPr/>
          <a:lstStyle/>
          <a:p>
            <a:r>
              <a:rPr lang="en-US" smtClean="0"/>
              <a:t>Oscar Huertas</a:t>
            </a:r>
            <a:endParaRPr lang="en-US" dirty="0"/>
          </a:p>
        </p:txBody>
      </p:sp>
      <p:sp>
        <p:nvSpPr>
          <p:cNvPr id="11"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‹Nº›</a:t>
            </a:fld>
            <a:endParaRPr lang="en-US" dirty="0"/>
          </a:p>
        </p:txBody>
      </p:sp>
      <p:sp>
        <p:nvSpPr>
          <p:cNvPr id="17" name="TextBox 16"/>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8" name="TextBox 17"/>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Verdadero o falso">
    <p:spTree>
      <p:nvGrpSpPr>
        <p:cNvPr id="1" name=""/>
        <p:cNvGrpSpPr/>
        <p:nvPr/>
      </p:nvGrpSpPr>
      <p:grpSpPr>
        <a:xfrm>
          <a:off x="0" y="0"/>
          <a:ext cx="0" cy="0"/>
          <a:chOff x="0" y="0"/>
          <a:chExt cx="0" cy="0"/>
        </a:xfrm>
      </p:grpSpPr>
      <p:sp>
        <p:nvSpPr>
          <p:cNvPr id="2" name="Title 1"/>
          <p:cNvSpPr>
            <a:spLocks noGrp="1"/>
          </p:cNvSpPr>
          <p:nvPr>
            <p:ph type="title"/>
          </p:nvPr>
        </p:nvSpPr>
        <p:spPr>
          <a:xfrm>
            <a:off x="2589212" y="627407"/>
            <a:ext cx="8915399" cy="2880020"/>
          </a:xfrm>
        </p:spPr>
        <p:txBody>
          <a:bodyPr anchor="ctr">
            <a:normAutofit/>
          </a:bodyPr>
          <a:lstStyle>
            <a:lvl1pPr algn="l">
              <a:defRPr sz="4800" b="0"/>
            </a:lvl1pPr>
          </a:lstStyle>
          <a:p>
            <a:r>
              <a:rPr lang="es-ES" smtClean="0"/>
              <a:t>Haga clic para modificar el estilo de título del patrón</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s-ES" smtClean="0"/>
              <a:t>Editar el estilo de texto del patrón</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s-ES" smtClean="0"/>
              <a:t>Editar el estilo de texto del patrón</a:t>
            </a:r>
          </a:p>
        </p:txBody>
      </p:sp>
      <p:sp>
        <p:nvSpPr>
          <p:cNvPr id="5" name="Date Placeholder 4"/>
          <p:cNvSpPr>
            <a:spLocks noGrp="1"/>
          </p:cNvSpPr>
          <p:nvPr>
            <p:ph type="dt" sz="half" idx="10"/>
          </p:nvPr>
        </p:nvSpPr>
        <p:spPr/>
        <p:txBody>
          <a:bodyPr/>
          <a:lstStyle/>
          <a:p>
            <a:fld id="{A0C663E1-B50C-4106-8524-46033B6C04A8}" type="datetime1">
              <a:rPr lang="en-US" smtClean="0"/>
              <a:t>7/23/2020</a:t>
            </a:fld>
            <a:endParaRPr lang="en-US" dirty="0"/>
          </a:p>
        </p:txBody>
      </p:sp>
      <p:sp>
        <p:nvSpPr>
          <p:cNvPr id="6" name="Footer Placeholder 5"/>
          <p:cNvSpPr>
            <a:spLocks noGrp="1"/>
          </p:cNvSpPr>
          <p:nvPr>
            <p:ph type="ftr" sz="quarter" idx="11"/>
          </p:nvPr>
        </p:nvSpPr>
        <p:spPr/>
        <p:txBody>
          <a:bodyPr/>
          <a:lstStyle/>
          <a:p>
            <a:r>
              <a:rPr lang="en-US" smtClean="0"/>
              <a:t>Oscar Huertas</a:t>
            </a:r>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‹Nº›</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nchor="t"/>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88667B5D-5103-4408-A6C2-F087649F607F}" type="datetime1">
              <a:rPr lang="en-US" smtClean="0"/>
              <a:t>7/23/2020</a:t>
            </a:fld>
            <a:endParaRPr lang="en-US" dirty="0"/>
          </a:p>
        </p:txBody>
      </p:sp>
      <p:sp>
        <p:nvSpPr>
          <p:cNvPr id="5" name="Footer Placeholder 4"/>
          <p:cNvSpPr>
            <a:spLocks noGrp="1"/>
          </p:cNvSpPr>
          <p:nvPr>
            <p:ph type="ftr" sz="quarter" idx="11"/>
          </p:nvPr>
        </p:nvSpPr>
        <p:spPr/>
        <p:txBody>
          <a:bodyPr/>
          <a:lstStyle/>
          <a:p>
            <a:r>
              <a:rPr lang="en-US" smtClean="0"/>
              <a:t>Oscar Huertas</a:t>
            </a:r>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dirty="0"/>
              <a:pPr/>
              <a:t>‹Nº›</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94812" y="627405"/>
            <a:ext cx="2207601" cy="5283817"/>
          </a:xfrm>
        </p:spPr>
        <p:txBody>
          <a:bodyPr vert="eaVert" anchor="ctr"/>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a:xfrm>
            <a:off x="2589212" y="627405"/>
            <a:ext cx="6477000" cy="5283817"/>
          </a:xfrm>
        </p:spPr>
        <p:txBody>
          <a:bodyPr vert="eaVert"/>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207F5265-D2FE-4653-A48F-FA940DB569B9}" type="datetime1">
              <a:rPr lang="en-US" smtClean="0"/>
              <a:t>7/23/2020</a:t>
            </a:fld>
            <a:endParaRPr lang="en-US" dirty="0"/>
          </a:p>
        </p:txBody>
      </p:sp>
      <p:sp>
        <p:nvSpPr>
          <p:cNvPr id="5" name="Footer Placeholder 4"/>
          <p:cNvSpPr>
            <a:spLocks noGrp="1"/>
          </p:cNvSpPr>
          <p:nvPr>
            <p:ph type="ftr" sz="quarter" idx="11"/>
          </p:nvPr>
        </p:nvSpPr>
        <p:spPr/>
        <p:txBody>
          <a:bodyPr/>
          <a:lstStyle/>
          <a:p>
            <a:r>
              <a:rPr lang="en-US" smtClean="0"/>
              <a:t>Oscar Huertas</a:t>
            </a:r>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dirty="0"/>
              <a:pPr/>
              <a:t>‹Nº›</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1280890"/>
          </a:xfrm>
        </p:spPr>
        <p:txBody>
          <a:bodyPr/>
          <a:lstStyle/>
          <a:p>
            <a:r>
              <a:rPr lang="es-ES" smtClean="0"/>
              <a:t>Haga clic para modificar el estilo de título del patrón</a:t>
            </a:r>
            <a:endParaRPr lang="en-US" dirty="0"/>
          </a:p>
        </p:txBody>
      </p:sp>
      <p:sp>
        <p:nvSpPr>
          <p:cNvPr id="3" name="Content Placeholder 2"/>
          <p:cNvSpPr>
            <a:spLocks noGrp="1"/>
          </p:cNvSpPr>
          <p:nvPr>
            <p:ph idx="1"/>
          </p:nvPr>
        </p:nvSpPr>
        <p:spPr>
          <a:xfrm>
            <a:off x="2589212" y="2133600"/>
            <a:ext cx="8915400" cy="3777622"/>
          </a:xfrm>
        </p:spPr>
        <p:txBody>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D061A24C-50FD-4210-9AFC-325693131E5C}" type="datetime1">
              <a:rPr lang="en-US" smtClean="0"/>
              <a:t>7/23/2020</a:t>
            </a:fld>
            <a:endParaRPr lang="en-US" dirty="0"/>
          </a:p>
        </p:txBody>
      </p:sp>
      <p:sp>
        <p:nvSpPr>
          <p:cNvPr id="5" name="Footer Placeholder 4"/>
          <p:cNvSpPr>
            <a:spLocks noGrp="1"/>
          </p:cNvSpPr>
          <p:nvPr>
            <p:ph type="ftr" sz="quarter" idx="11"/>
          </p:nvPr>
        </p:nvSpPr>
        <p:spPr/>
        <p:txBody>
          <a:bodyPr/>
          <a:lstStyle/>
          <a:p>
            <a:r>
              <a:rPr lang="en-US" smtClean="0"/>
              <a:t>Oscar Huertas</a:t>
            </a:r>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dirty="0"/>
              <a:pPr/>
              <a:t>‹Nº›</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2589212" y="2058750"/>
            <a:ext cx="8915399" cy="1468800"/>
          </a:xfrm>
        </p:spPr>
        <p:txBody>
          <a:bodyPr anchor="b"/>
          <a:lstStyle>
            <a:lvl1pPr algn="l">
              <a:defRPr sz="4000" b="0" cap="none"/>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2589212" y="3530129"/>
            <a:ext cx="8915399"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Editar el estilo de texto del patrón</a:t>
            </a:r>
          </a:p>
        </p:txBody>
      </p:sp>
      <p:sp>
        <p:nvSpPr>
          <p:cNvPr id="4" name="Date Placeholder 3"/>
          <p:cNvSpPr>
            <a:spLocks noGrp="1"/>
          </p:cNvSpPr>
          <p:nvPr>
            <p:ph type="dt" sz="half" idx="10"/>
          </p:nvPr>
        </p:nvSpPr>
        <p:spPr/>
        <p:txBody>
          <a:bodyPr/>
          <a:lstStyle/>
          <a:p>
            <a:fld id="{F0DF865A-A65B-41D9-BE6D-F775832419DA}" type="datetime1">
              <a:rPr lang="en-US" smtClean="0"/>
              <a:t>7/23/2020</a:t>
            </a:fld>
            <a:endParaRPr lang="en-US" dirty="0"/>
          </a:p>
        </p:txBody>
      </p:sp>
      <p:sp>
        <p:nvSpPr>
          <p:cNvPr id="5" name="Footer Placeholder 4"/>
          <p:cNvSpPr>
            <a:spLocks noGrp="1"/>
          </p:cNvSpPr>
          <p:nvPr>
            <p:ph type="ftr" sz="quarter" idx="11"/>
          </p:nvPr>
        </p:nvSpPr>
        <p:spPr/>
        <p:txBody>
          <a:bodyPr/>
          <a:lstStyle/>
          <a:p>
            <a:r>
              <a:rPr lang="en-US" smtClean="0"/>
              <a:t>Oscar Huertas</a:t>
            </a:r>
            <a:endParaRPr lang="en-US" dirty="0"/>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dirty="0"/>
              <a:pPr/>
              <a:t>‹Nº›</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s-ES" smtClean="0"/>
              <a:t>Haga clic para modificar el estilo de título del patrón</a:t>
            </a:r>
            <a:endParaRPr lang="en-US" dirty="0"/>
          </a:p>
        </p:txBody>
      </p:sp>
      <p:sp>
        <p:nvSpPr>
          <p:cNvPr id="3" name="Content Placeholder 2"/>
          <p:cNvSpPr>
            <a:spLocks noGrp="1"/>
          </p:cNvSpPr>
          <p:nvPr>
            <p:ph sz="half" idx="1"/>
          </p:nvPr>
        </p:nvSpPr>
        <p:spPr>
          <a:xfrm>
            <a:off x="2589212" y="2133600"/>
            <a:ext cx="4313864" cy="3777622"/>
          </a:xfrm>
        </p:spPr>
        <p:txBody>
          <a:bodyPr>
            <a:normAutofit/>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Content Placeholder 3"/>
          <p:cNvSpPr>
            <a:spLocks noGrp="1"/>
          </p:cNvSpPr>
          <p:nvPr>
            <p:ph sz="half" idx="2"/>
          </p:nvPr>
        </p:nvSpPr>
        <p:spPr>
          <a:xfrm>
            <a:off x="7190747" y="2126222"/>
            <a:ext cx="4313864" cy="3777622"/>
          </a:xfrm>
        </p:spPr>
        <p:txBody>
          <a:bodyPr>
            <a:normAutofit/>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Date Placeholder 4"/>
          <p:cNvSpPr>
            <a:spLocks noGrp="1"/>
          </p:cNvSpPr>
          <p:nvPr>
            <p:ph type="dt" sz="half" idx="10"/>
          </p:nvPr>
        </p:nvSpPr>
        <p:spPr/>
        <p:txBody>
          <a:bodyPr/>
          <a:lstStyle/>
          <a:p>
            <a:fld id="{53296BFD-2BF2-432B-A649-A68574F34025}" type="datetime1">
              <a:rPr lang="en-US" smtClean="0"/>
              <a:t>7/23/2020</a:t>
            </a:fld>
            <a:endParaRPr lang="en-US" dirty="0"/>
          </a:p>
        </p:txBody>
      </p:sp>
      <p:sp>
        <p:nvSpPr>
          <p:cNvPr id="6" name="Footer Placeholder 5"/>
          <p:cNvSpPr>
            <a:spLocks noGrp="1"/>
          </p:cNvSpPr>
          <p:nvPr>
            <p:ph type="ftr" sz="quarter" idx="11"/>
          </p:nvPr>
        </p:nvSpPr>
        <p:spPr/>
        <p:txBody>
          <a:bodyPr/>
          <a:lstStyle/>
          <a:p>
            <a:r>
              <a:rPr lang="en-US" smtClean="0"/>
              <a:t>Oscar Huertas</a:t>
            </a:r>
            <a:endParaRPr lang="en-US" dirty="0"/>
          </a:p>
        </p:txBody>
      </p:sp>
      <p:sp>
        <p:nvSpPr>
          <p:cNvPr id="10"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1" name="Slide Number Placeholder 5"/>
          <p:cNvSpPr>
            <a:spLocks noGrp="1"/>
          </p:cNvSpPr>
          <p:nvPr>
            <p:ph type="sldNum" sz="quarter" idx="12"/>
          </p:nvPr>
        </p:nvSpPr>
        <p:spPr>
          <a:xfrm>
            <a:off x="531812" y="787782"/>
            <a:ext cx="779767" cy="365125"/>
          </a:xfrm>
        </p:spPr>
        <p:txBody>
          <a:bodyPr/>
          <a:lstStyle/>
          <a:p>
            <a:fld id="{D57F1E4F-1CFF-5643-939E-217C01CDF565}" type="slidenum">
              <a:rPr lang="en-US" dirty="0"/>
              <a:pPr/>
              <a:t>‹Nº›</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2939373" y="1972703"/>
            <a:ext cx="399273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Editar el estilo de texto del patrón</a:t>
            </a:r>
          </a:p>
        </p:txBody>
      </p:sp>
      <p:sp>
        <p:nvSpPr>
          <p:cNvPr id="4" name="Content Placeholder 3"/>
          <p:cNvSpPr>
            <a:spLocks noGrp="1"/>
          </p:cNvSpPr>
          <p:nvPr>
            <p:ph sz="half" idx="2"/>
          </p:nvPr>
        </p:nvSpPr>
        <p:spPr>
          <a:xfrm>
            <a:off x="2589212" y="2548966"/>
            <a:ext cx="4342893" cy="3354060"/>
          </a:xfrm>
        </p:spPr>
        <p:txBody>
          <a:bodyPr>
            <a:normAutofit/>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Text Placeholder 4"/>
          <p:cNvSpPr>
            <a:spLocks noGrp="1"/>
          </p:cNvSpPr>
          <p:nvPr>
            <p:ph type="body" sz="quarter" idx="3"/>
          </p:nvPr>
        </p:nvSpPr>
        <p:spPr>
          <a:xfrm>
            <a:off x="7506629" y="1969475"/>
            <a:ext cx="3999001"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Editar el estilo de texto del patrón</a:t>
            </a:r>
          </a:p>
        </p:txBody>
      </p:sp>
      <p:sp>
        <p:nvSpPr>
          <p:cNvPr id="6" name="Content Placeholder 5"/>
          <p:cNvSpPr>
            <a:spLocks noGrp="1"/>
          </p:cNvSpPr>
          <p:nvPr>
            <p:ph sz="quarter" idx="4"/>
          </p:nvPr>
        </p:nvSpPr>
        <p:spPr>
          <a:xfrm>
            <a:off x="7166957" y="2545738"/>
            <a:ext cx="4338674" cy="3354060"/>
          </a:xfrm>
        </p:spPr>
        <p:txBody>
          <a:bodyPr>
            <a:normAutofit/>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7" name="Date Placeholder 6"/>
          <p:cNvSpPr>
            <a:spLocks noGrp="1"/>
          </p:cNvSpPr>
          <p:nvPr>
            <p:ph type="dt" sz="half" idx="10"/>
          </p:nvPr>
        </p:nvSpPr>
        <p:spPr/>
        <p:txBody>
          <a:bodyPr/>
          <a:lstStyle/>
          <a:p>
            <a:fld id="{08ED2513-282F-46C9-81FC-256EF73FD558}" type="datetime1">
              <a:rPr lang="en-US" smtClean="0"/>
              <a:t>7/23/2020</a:t>
            </a:fld>
            <a:endParaRPr lang="en-US" dirty="0"/>
          </a:p>
        </p:txBody>
      </p:sp>
      <p:sp>
        <p:nvSpPr>
          <p:cNvPr id="8" name="Footer Placeholder 7"/>
          <p:cNvSpPr>
            <a:spLocks noGrp="1"/>
          </p:cNvSpPr>
          <p:nvPr>
            <p:ph type="ftr" sz="quarter" idx="11"/>
          </p:nvPr>
        </p:nvSpPr>
        <p:spPr/>
        <p:txBody>
          <a:bodyPr/>
          <a:lstStyle/>
          <a:p>
            <a:r>
              <a:rPr lang="en-US" smtClean="0"/>
              <a:t>Oscar Huertas</a:t>
            </a:r>
            <a:endParaRPr lang="en-US" dirty="0"/>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D57F1E4F-1CFF-5643-939E-217C01CDF565}" type="slidenum">
              <a:rPr lang="en-US" dirty="0"/>
              <a:pPr/>
              <a:t>‹Nº›</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Date Placeholder 2"/>
          <p:cNvSpPr>
            <a:spLocks noGrp="1"/>
          </p:cNvSpPr>
          <p:nvPr>
            <p:ph type="dt" sz="half" idx="10"/>
          </p:nvPr>
        </p:nvSpPr>
        <p:spPr/>
        <p:txBody>
          <a:bodyPr/>
          <a:lstStyle/>
          <a:p>
            <a:fld id="{DE13488D-BA7F-4E69-BC57-78DACD27CD4B}" type="datetime1">
              <a:rPr lang="en-US" smtClean="0"/>
              <a:t>7/23/2020</a:t>
            </a:fld>
            <a:endParaRPr lang="en-US" dirty="0"/>
          </a:p>
        </p:txBody>
      </p:sp>
      <p:sp>
        <p:nvSpPr>
          <p:cNvPr id="4" name="Footer Placeholder 3"/>
          <p:cNvSpPr>
            <a:spLocks noGrp="1"/>
          </p:cNvSpPr>
          <p:nvPr>
            <p:ph type="ftr" sz="quarter" idx="11"/>
          </p:nvPr>
        </p:nvSpPr>
        <p:spPr/>
        <p:txBody>
          <a:bodyPr/>
          <a:lstStyle/>
          <a:p>
            <a:r>
              <a:rPr lang="en-US" smtClean="0"/>
              <a:t>Oscar Huertas</a:t>
            </a:r>
            <a:endParaRPr lang="en-US" dirty="0"/>
          </a:p>
        </p:txBody>
      </p:sp>
      <p:sp>
        <p:nvSpPr>
          <p:cNvPr id="7"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D57F1E4F-1CFF-5643-939E-217C01CDF565}" type="slidenum">
              <a:rPr lang="en-US" dirty="0"/>
              <a:pPr/>
              <a:t>‹Nº›</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D56D422-CE50-44CA-9C13-0B2DB60E6F25}" type="datetime1">
              <a:rPr lang="en-US" smtClean="0"/>
              <a:t>7/23/2020</a:t>
            </a:fld>
            <a:endParaRPr lang="en-US" dirty="0"/>
          </a:p>
        </p:txBody>
      </p:sp>
      <p:sp>
        <p:nvSpPr>
          <p:cNvPr id="3" name="Footer Placeholder 2"/>
          <p:cNvSpPr>
            <a:spLocks noGrp="1"/>
          </p:cNvSpPr>
          <p:nvPr>
            <p:ph type="ftr" sz="quarter" idx="11"/>
          </p:nvPr>
        </p:nvSpPr>
        <p:spPr/>
        <p:txBody>
          <a:bodyPr/>
          <a:lstStyle/>
          <a:p>
            <a:r>
              <a:rPr lang="en-US" smtClean="0"/>
              <a:t>Oscar Huertas</a:t>
            </a:r>
            <a:endParaRPr lang="en-US" dirty="0"/>
          </a:p>
        </p:txBody>
      </p:sp>
      <p:sp>
        <p:nvSpPr>
          <p:cNvPr id="6"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D57F1E4F-1CFF-5643-939E-217C01CDF565}" type="slidenum">
              <a:rPr lang="en-US" dirty="0"/>
              <a:pPr/>
              <a:t>‹Nº›</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2589212" y="446088"/>
            <a:ext cx="3505199" cy="976312"/>
          </a:xfrm>
        </p:spPr>
        <p:txBody>
          <a:bodyPr anchor="b"/>
          <a:lstStyle>
            <a:lvl1pPr algn="l">
              <a:defRPr sz="2000" b="0"/>
            </a:lvl1pPr>
          </a:lstStyle>
          <a:p>
            <a:r>
              <a:rPr lang="es-ES" smtClean="0"/>
              <a:t>Haga clic para modificar el estilo de título del patrón</a:t>
            </a:r>
            <a:endParaRPr lang="en-US" dirty="0"/>
          </a:p>
        </p:txBody>
      </p:sp>
      <p:sp>
        <p:nvSpPr>
          <p:cNvPr id="3" name="Content Placeholder 2"/>
          <p:cNvSpPr>
            <a:spLocks noGrp="1"/>
          </p:cNvSpPr>
          <p:nvPr>
            <p:ph idx="1"/>
          </p:nvPr>
        </p:nvSpPr>
        <p:spPr>
          <a:xfrm>
            <a:off x="6323012" y="446088"/>
            <a:ext cx="5181600" cy="5414963"/>
          </a:xfrm>
        </p:spPr>
        <p:txBody>
          <a:bodyPr anchor="ctr">
            <a:normAutofit/>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Text Placeholder 3"/>
          <p:cNvSpPr>
            <a:spLocks noGrp="1"/>
          </p:cNvSpPr>
          <p:nvPr>
            <p:ph type="body" sz="half" idx="2"/>
          </p:nvPr>
        </p:nvSpPr>
        <p:spPr>
          <a:xfrm>
            <a:off x="2589212" y="1598613"/>
            <a:ext cx="3505199"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Editar el estilo de texto del patrón</a:t>
            </a:r>
          </a:p>
        </p:txBody>
      </p:sp>
      <p:sp>
        <p:nvSpPr>
          <p:cNvPr id="5" name="Date Placeholder 4"/>
          <p:cNvSpPr>
            <a:spLocks noGrp="1"/>
          </p:cNvSpPr>
          <p:nvPr>
            <p:ph type="dt" sz="half" idx="10"/>
          </p:nvPr>
        </p:nvSpPr>
        <p:spPr/>
        <p:txBody>
          <a:bodyPr/>
          <a:lstStyle/>
          <a:p>
            <a:fld id="{73A1DD4A-6129-4126-B70E-C5859200F867}" type="datetime1">
              <a:rPr lang="en-US" smtClean="0"/>
              <a:t>7/23/2020</a:t>
            </a:fld>
            <a:endParaRPr lang="en-US" dirty="0"/>
          </a:p>
        </p:txBody>
      </p:sp>
      <p:sp>
        <p:nvSpPr>
          <p:cNvPr id="6" name="Footer Placeholder 5"/>
          <p:cNvSpPr>
            <a:spLocks noGrp="1"/>
          </p:cNvSpPr>
          <p:nvPr>
            <p:ph type="ftr" sz="quarter" idx="11"/>
          </p:nvPr>
        </p:nvSpPr>
        <p:spPr/>
        <p:txBody>
          <a:bodyPr/>
          <a:lstStyle/>
          <a:p>
            <a:r>
              <a:rPr lang="en-US" smtClean="0"/>
              <a:t>Oscar Huertas</a:t>
            </a:r>
            <a:endParaRPr lang="en-US" dirty="0"/>
          </a:p>
        </p:txBody>
      </p:sp>
      <p:sp>
        <p:nvSpPr>
          <p:cNvPr id="9"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D57F1E4F-1CFF-5643-939E-217C01CDF565}" type="slidenum">
              <a:rPr lang="en-US" dirty="0"/>
              <a:pPr/>
              <a:t>‹Nº›</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2589213" y="4800600"/>
            <a:ext cx="8915400" cy="566738"/>
          </a:xfrm>
        </p:spPr>
        <p:txBody>
          <a:bodyPr anchor="b">
            <a:normAutofit/>
          </a:bodyPr>
          <a:lstStyle>
            <a:lvl1pPr algn="l">
              <a:defRPr sz="2400" b="0"/>
            </a:lvl1pPr>
          </a:lstStyle>
          <a:p>
            <a:r>
              <a:rPr lang="es-ES" smtClean="0"/>
              <a:t>Haga clic para modificar el estilo de título del patrón</a:t>
            </a:r>
            <a:endParaRPr lang="en-US" dirty="0"/>
          </a:p>
        </p:txBody>
      </p:sp>
      <p:sp>
        <p:nvSpPr>
          <p:cNvPr id="3" name="Picture Placeholder 2"/>
          <p:cNvSpPr>
            <a:spLocks noGrp="1" noChangeAspect="1"/>
          </p:cNvSpPr>
          <p:nvPr>
            <p:ph type="pic" idx="1"/>
          </p:nvPr>
        </p:nvSpPr>
        <p:spPr>
          <a:xfrm>
            <a:off x="2589212" y="634965"/>
            <a:ext cx="8915400"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smtClean="0"/>
              <a:t>Haga clic en el icono para agregar una imagen</a:t>
            </a:r>
            <a:endParaRPr lang="en-US" dirty="0"/>
          </a:p>
        </p:txBody>
      </p:sp>
      <p:sp>
        <p:nvSpPr>
          <p:cNvPr id="4" name="Text Placeholder 3"/>
          <p:cNvSpPr>
            <a:spLocks noGrp="1"/>
          </p:cNvSpPr>
          <p:nvPr>
            <p:ph type="body" sz="half" idx="2"/>
          </p:nvPr>
        </p:nvSpPr>
        <p:spPr>
          <a:xfrm>
            <a:off x="2589213" y="5367338"/>
            <a:ext cx="8915400"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Editar el estilo de texto del patrón</a:t>
            </a:r>
          </a:p>
        </p:txBody>
      </p:sp>
      <p:sp>
        <p:nvSpPr>
          <p:cNvPr id="5" name="Date Placeholder 4"/>
          <p:cNvSpPr>
            <a:spLocks noGrp="1"/>
          </p:cNvSpPr>
          <p:nvPr>
            <p:ph type="dt" sz="half" idx="10"/>
          </p:nvPr>
        </p:nvSpPr>
        <p:spPr/>
        <p:txBody>
          <a:bodyPr/>
          <a:lstStyle/>
          <a:p>
            <a:fld id="{46CFB4AE-A3EA-49A4-BA6D-534A65A4F282}" type="datetime1">
              <a:rPr lang="en-US" smtClean="0"/>
              <a:t>7/23/2020</a:t>
            </a:fld>
            <a:endParaRPr lang="en-US" dirty="0"/>
          </a:p>
        </p:txBody>
      </p:sp>
      <p:sp>
        <p:nvSpPr>
          <p:cNvPr id="6" name="Footer Placeholder 5"/>
          <p:cNvSpPr>
            <a:spLocks noGrp="1"/>
          </p:cNvSpPr>
          <p:nvPr>
            <p:ph type="ftr" sz="quarter" idx="11"/>
          </p:nvPr>
        </p:nvSpPr>
        <p:spPr/>
        <p:txBody>
          <a:bodyPr/>
          <a:lstStyle/>
          <a:p>
            <a:r>
              <a:rPr lang="en-US" smtClean="0"/>
              <a:t>Oscar Huertas</a:t>
            </a:r>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‹Nº›</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23" name="Group 22"/>
          <p:cNvGrpSpPr/>
          <p:nvPr/>
        </p:nvGrpSpPr>
        <p:grpSpPr>
          <a:xfrm>
            <a:off x="1" y="228600"/>
            <a:ext cx="2851516" cy="6638628"/>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 name="Group 9"/>
          <p:cNvGrpSpPr/>
          <p:nvPr/>
        </p:nvGrpSpPr>
        <p:grpSpPr>
          <a:xfrm>
            <a:off x="27221" y="-786"/>
            <a:ext cx="2356674" cy="6854039"/>
            <a:chOff x="6627813" y="194833"/>
            <a:chExt cx="1952625" cy="5678918"/>
          </a:xfrm>
        </p:grpSpPr>
        <p:sp>
          <p:nvSpPr>
            <p:cNvPr id="11" name="Freeform 27"/>
            <p:cNvSpPr/>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 name="Rectangle 6"/>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2592924" y="624110"/>
            <a:ext cx="8911687" cy="1280890"/>
          </a:xfrm>
          <a:prstGeom prst="rect">
            <a:avLst/>
          </a:prstGeom>
        </p:spPr>
        <p:txBody>
          <a:bodyPr vert="horz" lIns="91440" tIns="45720" rIns="91440" bIns="45720" rtlCol="0" anchor="t">
            <a:normAutofit/>
          </a:body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2589212" y="2133600"/>
            <a:ext cx="8915400" cy="3886200"/>
          </a:xfrm>
          <a:prstGeom prst="rect">
            <a:avLst/>
          </a:prstGeom>
        </p:spPr>
        <p:txBody>
          <a:bodyPr vert="horz" lIns="91440" tIns="45720" rIns="91440" bIns="45720" rtlCol="0">
            <a:normAutofit/>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2"/>
          </p:nvPr>
        </p:nvSpPr>
        <p:spPr>
          <a:xfrm>
            <a:off x="10361612" y="6130437"/>
            <a:ext cx="1146283" cy="370396"/>
          </a:xfrm>
          <a:prstGeom prst="rect">
            <a:avLst/>
          </a:prstGeom>
        </p:spPr>
        <p:txBody>
          <a:bodyPr vert="horz" lIns="91440" tIns="45720" rIns="91440" bIns="45720" rtlCol="0" anchor="ctr"/>
          <a:lstStyle>
            <a:lvl1pPr algn="r">
              <a:defRPr sz="900">
                <a:solidFill>
                  <a:schemeClr val="tx1">
                    <a:tint val="75000"/>
                  </a:schemeClr>
                </a:solidFill>
              </a:defRPr>
            </a:lvl1pPr>
          </a:lstStyle>
          <a:p>
            <a:fld id="{2333C7A7-0BE3-4A85-95DA-86695B56AD29}" type="datetime1">
              <a:rPr lang="en-US" smtClean="0"/>
              <a:t>7/23/2020</a:t>
            </a:fld>
            <a:endParaRPr lang="en-US" dirty="0"/>
          </a:p>
        </p:txBody>
      </p:sp>
      <p:sp>
        <p:nvSpPr>
          <p:cNvPr id="5" name="Footer Placeholder 4"/>
          <p:cNvSpPr>
            <a:spLocks noGrp="1"/>
          </p:cNvSpPr>
          <p:nvPr>
            <p:ph type="ftr" sz="quarter" idx="3"/>
          </p:nvPr>
        </p:nvSpPr>
        <p:spPr>
          <a:xfrm>
            <a:off x="2589212" y="6135808"/>
            <a:ext cx="7619999" cy="365125"/>
          </a:xfrm>
          <a:prstGeom prst="rect">
            <a:avLst/>
          </a:prstGeom>
        </p:spPr>
        <p:txBody>
          <a:bodyPr vert="horz" lIns="91440" tIns="45720" rIns="91440" bIns="45720" rtlCol="0" anchor="ctr"/>
          <a:lstStyle>
            <a:lvl1pPr algn="l">
              <a:defRPr sz="900">
                <a:solidFill>
                  <a:schemeClr val="tx1">
                    <a:tint val="75000"/>
                  </a:schemeClr>
                </a:solidFill>
              </a:defRPr>
            </a:lvl1pPr>
          </a:lstStyle>
          <a:p>
            <a:r>
              <a:rPr lang="en-US" smtClean="0"/>
              <a:t>Oscar Huertas</a:t>
            </a:r>
            <a:endParaRPr lang="en-US" dirty="0"/>
          </a:p>
        </p:txBody>
      </p:sp>
      <p:sp>
        <p:nvSpPr>
          <p:cNvPr id="6" name="Slide Number Placeholder 5"/>
          <p:cNvSpPr>
            <a:spLocks noGrp="1"/>
          </p:cNvSpPr>
          <p:nvPr>
            <p:ph type="sldNum" sz="quarter" idx="4"/>
          </p:nvPr>
        </p:nvSpPr>
        <p:spPr bwMode="gray">
          <a:xfrm>
            <a:off x="531812" y="787782"/>
            <a:ext cx="779767" cy="365125"/>
          </a:xfrm>
          <a:prstGeom prst="rect">
            <a:avLst/>
          </a:prstGeom>
        </p:spPr>
        <p:txBody>
          <a:bodyPr vert="horz" lIns="91440" tIns="45720" rIns="91440" bIns="45720" rtlCol="0" anchor="ctr"/>
          <a:lstStyle>
            <a:lvl1pPr algn="r">
              <a:defRPr sz="2000">
                <a:solidFill>
                  <a:srgbClr val="FEFFFF"/>
                </a:solidFill>
              </a:defRPr>
            </a:lvl1pPr>
          </a:lstStyle>
          <a:p>
            <a:fld id="{D57F1E4F-1CFF-5643-939E-217C01CDF565}" type="slidenum">
              <a:rPr lang="en-US" dirty="0"/>
              <a:pPr/>
              <a:t>‹Nº›</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2" r:id="rId12"/>
    <p:sldLayoutId id="2147483663" r:id="rId13"/>
    <p:sldLayoutId id="2147483664" r:id="rId14"/>
    <p:sldLayoutId id="2147483658" r:id="rId15"/>
    <p:sldLayoutId id="2147483659" r:id="rId16"/>
  </p:sldLayoutIdLst>
  <p:hf sldNum="0" hdr="0" dt="0"/>
  <p:txStyles>
    <p:title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6.png"/><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7.png"/><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14.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2.png"/><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17.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4.png"/><Relationship Id="rId1" Type="http://schemas.openxmlformats.org/officeDocument/2006/relationships/slideLayout" Target="../slideLayouts/slideLayout2.xml"/><Relationship Id="rId4" Type="http://schemas.openxmlformats.org/officeDocument/2006/relationships/image" Target="../media/image26.png"/></Relationships>
</file>

<file path=ppt/slides/_rels/slide19.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hyperlink" Target="https://www.youtube.com/watch?v=qmz_77pBOik" TargetMode="Externa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hyperlink" Target="https://www.youtube.com/watch?v=4y6Ykr5AtYE" TargetMode="Externa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hyperlink" Target="https://www.youtube.com/watch?v=4m7Tep8_Exk" TargetMode="Externa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a:xfrm>
            <a:off x="2013062" y="4346664"/>
            <a:ext cx="8915399" cy="1182192"/>
          </a:xfrm>
        </p:spPr>
        <p:txBody>
          <a:bodyPr anchor="ctr">
            <a:normAutofit/>
          </a:bodyPr>
          <a:lstStyle/>
          <a:p>
            <a:pPr algn="ctr"/>
            <a:r>
              <a:rPr lang="es-ES" sz="2800" b="1" dirty="0" smtClean="0"/>
              <a:t>PROCESAMIENTO DE MINERALES I</a:t>
            </a:r>
            <a:endParaRPr lang="en-US" sz="2800" b="1" dirty="0"/>
          </a:p>
        </p:txBody>
      </p:sp>
      <p:sp>
        <p:nvSpPr>
          <p:cNvPr id="3" name="Subtítulo 2"/>
          <p:cNvSpPr>
            <a:spLocks noGrp="1"/>
          </p:cNvSpPr>
          <p:nvPr>
            <p:ph type="subTitle" idx="1"/>
          </p:nvPr>
        </p:nvSpPr>
        <p:spPr>
          <a:xfrm>
            <a:off x="1031963" y="2361061"/>
            <a:ext cx="10877595" cy="1878836"/>
          </a:xfrm>
        </p:spPr>
        <p:txBody>
          <a:bodyPr>
            <a:noAutofit/>
          </a:bodyPr>
          <a:lstStyle/>
          <a:p>
            <a:pPr algn="ctr"/>
            <a:r>
              <a:rPr lang="es-ES" sz="2800" dirty="0" smtClean="0">
                <a:latin typeface="Bauhaus 93" panose="04030905020B02020C02" pitchFamily="82" charset="0"/>
              </a:rPr>
              <a:t>TÉCNICO UNIVERSITARIO EN PROCESAMIENTO DE MINERALES</a:t>
            </a:r>
          </a:p>
          <a:p>
            <a:pPr algn="ctr"/>
            <a:r>
              <a:rPr lang="es-ES" sz="2800" dirty="0" smtClean="0">
                <a:latin typeface="Bauhaus 93" panose="04030905020B02020C02" pitchFamily="82" charset="0"/>
              </a:rPr>
              <a:t>INGENIERÍA DE MINAS</a:t>
            </a:r>
            <a:endParaRPr lang="en-US" sz="2800" dirty="0">
              <a:latin typeface="Bauhaus 93" panose="04030905020B02020C02" pitchFamily="82" charset="0"/>
            </a:endParaRPr>
          </a:p>
        </p:txBody>
      </p:sp>
      <p:pic>
        <p:nvPicPr>
          <p:cNvPr id="5" name="Picture 9"/>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2691" y="142875"/>
            <a:ext cx="1457325" cy="1852613"/>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pic>
      <p:pic>
        <p:nvPicPr>
          <p:cNvPr id="7" name="Picture 4" descr="https://scontent.ftuc1-1.fna.fbcdn.net/v/t1.0-1/p200x200/17191320_1764831373737373_727026621295508743_n.png?_nc_cat=107&amp;_nc_oc=AQlZaIOjSs7pCD7FwU_VJSlUr_WaTiVk5A-QzCuePAGPX8zFtK_je0N73lNWrQJnxrY&amp;_nc_ht=scontent.ftuc1-1.fna&amp;oh=dacc7b4329c06b018d55f317232d418e&amp;oe=5D8727C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988058" y="142875"/>
            <a:ext cx="1646859" cy="171454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0007096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6 Rectángulo"/>
          <p:cNvSpPr/>
          <p:nvPr/>
        </p:nvSpPr>
        <p:spPr>
          <a:xfrm>
            <a:off x="464022" y="228179"/>
            <a:ext cx="6138219" cy="369332"/>
          </a:xfrm>
          <a:prstGeom prst="rect">
            <a:avLst/>
          </a:prstGeom>
        </p:spPr>
        <p:txBody>
          <a:bodyPr wrap="none">
            <a:spAutoFit/>
          </a:bodyPr>
          <a:lstStyle/>
          <a:p>
            <a:r>
              <a:rPr lang="es-AR" b="1" dirty="0"/>
              <a:t>PRINCIPIOS DE LA CLASIFICACIÓN DE LAS PARTÍCULAS</a:t>
            </a:r>
          </a:p>
        </p:txBody>
      </p:sp>
      <p:pic>
        <p:nvPicPr>
          <p:cNvPr id="205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3438" y="709684"/>
            <a:ext cx="10862693" cy="575935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14859746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38498" y="982639"/>
            <a:ext cx="9276365" cy="546912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4 Arco"/>
          <p:cNvSpPr/>
          <p:nvPr/>
        </p:nvSpPr>
        <p:spPr>
          <a:xfrm>
            <a:off x="4868915" y="3783842"/>
            <a:ext cx="1555845" cy="638033"/>
          </a:xfrm>
          <a:prstGeom prst="arc">
            <a:avLst>
              <a:gd name="adj1" fmla="val 74075"/>
              <a:gd name="adj2" fmla="val 0"/>
            </a:avLst>
          </a:prstGeom>
          <a:ln w="22225">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AR"/>
          </a:p>
        </p:txBody>
      </p:sp>
      <p:cxnSp>
        <p:nvCxnSpPr>
          <p:cNvPr id="7" name="6 Conector recto de flecha"/>
          <p:cNvCxnSpPr/>
          <p:nvPr/>
        </p:nvCxnSpPr>
        <p:spPr>
          <a:xfrm>
            <a:off x="3971498" y="3655894"/>
            <a:ext cx="1020246" cy="255896"/>
          </a:xfrm>
          <a:prstGeom prst="straightConnector1">
            <a:avLst/>
          </a:prstGeom>
          <a:ln w="2222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6" name="5 Rectángulo"/>
          <p:cNvSpPr/>
          <p:nvPr/>
        </p:nvSpPr>
        <p:spPr>
          <a:xfrm>
            <a:off x="464022" y="228179"/>
            <a:ext cx="6138219" cy="369332"/>
          </a:xfrm>
          <a:prstGeom prst="rect">
            <a:avLst/>
          </a:prstGeom>
        </p:spPr>
        <p:txBody>
          <a:bodyPr wrap="none">
            <a:spAutoFit/>
          </a:bodyPr>
          <a:lstStyle/>
          <a:p>
            <a:r>
              <a:rPr lang="es-AR" b="1" dirty="0"/>
              <a:t>PRINCIPIOS DE LA CLASIFICACIÓN DE LAS PARTÍCULAS</a:t>
            </a:r>
          </a:p>
        </p:txBody>
      </p:sp>
    </p:spTree>
    <p:extLst>
      <p:ext uri="{BB962C8B-B14F-4D97-AF65-F5344CB8AC3E}">
        <p14:creationId xmlns:p14="http://schemas.microsoft.com/office/powerpoint/2010/main" val="207069249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p:nvPr/>
        </p:nvSpPr>
        <p:spPr>
          <a:xfrm>
            <a:off x="605050" y="251642"/>
            <a:ext cx="4519186" cy="369332"/>
          </a:xfrm>
          <a:prstGeom prst="rect">
            <a:avLst/>
          </a:prstGeom>
        </p:spPr>
        <p:txBody>
          <a:bodyPr wrap="none">
            <a:spAutoFit/>
          </a:bodyPr>
          <a:lstStyle/>
          <a:p>
            <a:r>
              <a:rPr lang="es-AR" b="1" dirty="0" smtClean="0"/>
              <a:t>Partes constitutivas del HIDROCICLON</a:t>
            </a:r>
            <a:endParaRPr lang="es-AR" b="1" dirty="0"/>
          </a:p>
        </p:txBody>
      </p:sp>
      <p:pic>
        <p:nvPicPr>
          <p:cNvPr id="4100"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21881" y="251642"/>
            <a:ext cx="3732555" cy="25165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1 Rectángulo"/>
          <p:cNvSpPr/>
          <p:nvPr/>
        </p:nvSpPr>
        <p:spPr>
          <a:xfrm>
            <a:off x="605049" y="1327672"/>
            <a:ext cx="6096001" cy="2308324"/>
          </a:xfrm>
          <a:prstGeom prst="rect">
            <a:avLst/>
          </a:prstGeom>
        </p:spPr>
        <p:txBody>
          <a:bodyPr wrap="square">
            <a:spAutoFit/>
          </a:bodyPr>
          <a:lstStyle/>
          <a:p>
            <a:r>
              <a:rPr lang="es-AR" b="1" i="1" dirty="0" err="1"/>
              <a:t>Inlet</a:t>
            </a:r>
            <a:r>
              <a:rPr lang="es-AR" b="1" i="1" dirty="0"/>
              <a:t> del </a:t>
            </a:r>
            <a:r>
              <a:rPr lang="es-AR" b="1" i="1" dirty="0" err="1" smtClean="0"/>
              <a:t>hidrociclón</a:t>
            </a:r>
            <a:endParaRPr lang="es-AR" b="1" i="1" dirty="0" smtClean="0"/>
          </a:p>
          <a:p>
            <a:endParaRPr lang="es-AR" b="1" i="1" dirty="0"/>
          </a:p>
          <a:p>
            <a:r>
              <a:rPr lang="es-AR" dirty="0"/>
              <a:t>La abertura de entrada a la cámara de </a:t>
            </a:r>
            <a:r>
              <a:rPr lang="es-AR" dirty="0" smtClean="0"/>
              <a:t>alimentación(</a:t>
            </a:r>
            <a:r>
              <a:rPr lang="es-AR" dirty="0" err="1" smtClean="0"/>
              <a:t>inlet</a:t>
            </a:r>
            <a:r>
              <a:rPr lang="es-AR" dirty="0" smtClean="0"/>
              <a:t>) </a:t>
            </a:r>
            <a:r>
              <a:rPr lang="es-AR" dirty="0"/>
              <a:t>corresponde </a:t>
            </a:r>
            <a:r>
              <a:rPr lang="es-AR" dirty="0" smtClean="0"/>
              <a:t>aproximadamente </a:t>
            </a:r>
            <a:r>
              <a:rPr lang="es-AR" dirty="0"/>
              <a:t>el 7% del </a:t>
            </a:r>
            <a:r>
              <a:rPr lang="es-AR" dirty="0" smtClean="0"/>
              <a:t>área de </a:t>
            </a:r>
            <a:r>
              <a:rPr lang="es-AR" dirty="0"/>
              <a:t>la sección cilíndrica. </a:t>
            </a:r>
            <a:endParaRPr lang="es-AR" dirty="0" smtClean="0"/>
          </a:p>
          <a:p>
            <a:endParaRPr lang="es-AR" dirty="0" smtClean="0"/>
          </a:p>
          <a:p>
            <a:r>
              <a:rPr lang="es-AR" dirty="0" smtClean="0"/>
              <a:t>El </a:t>
            </a:r>
            <a:r>
              <a:rPr lang="es-AR" dirty="0"/>
              <a:t>tamaño d50 se incrementa al </a:t>
            </a:r>
            <a:r>
              <a:rPr lang="es-AR" dirty="0" smtClean="0"/>
              <a:t>aumentar </a:t>
            </a:r>
            <a:r>
              <a:rPr lang="es-AR" dirty="0"/>
              <a:t>el diámetro </a:t>
            </a:r>
            <a:r>
              <a:rPr lang="es-AR" dirty="0" smtClean="0"/>
              <a:t>de entrada </a:t>
            </a:r>
            <a:r>
              <a:rPr lang="es-AR" dirty="0"/>
              <a:t>de la </a:t>
            </a:r>
            <a:r>
              <a:rPr lang="es-AR" dirty="0" smtClean="0"/>
              <a:t>alimentación</a:t>
            </a:r>
            <a:r>
              <a:rPr lang="es-AR" dirty="0"/>
              <a:t>.</a:t>
            </a:r>
          </a:p>
        </p:txBody>
      </p:sp>
      <p:pic>
        <p:nvPicPr>
          <p:cNvPr id="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761169" y="2948334"/>
            <a:ext cx="2570186" cy="390966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5 Flecha arriba"/>
          <p:cNvSpPr/>
          <p:nvPr/>
        </p:nvSpPr>
        <p:spPr>
          <a:xfrm>
            <a:off x="1651379" y="4285397"/>
            <a:ext cx="191069" cy="395785"/>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p>
        </p:txBody>
      </p:sp>
      <mc:AlternateContent xmlns:mc="http://schemas.openxmlformats.org/markup-compatibility/2006" xmlns:a14="http://schemas.microsoft.com/office/drawing/2010/main">
        <mc:Choice Requires="a14">
          <p:sp>
            <p:nvSpPr>
              <p:cNvPr id="7" name="6 CuadroTexto"/>
              <p:cNvSpPr txBox="1"/>
              <p:nvPr/>
            </p:nvSpPr>
            <p:spPr>
              <a:xfrm>
                <a:off x="1665026" y="4160122"/>
                <a:ext cx="1282889" cy="646331"/>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s-AR" sz="3600" i="1" smtClean="0">
                          <a:latin typeface="Cambria Math"/>
                          <a:ea typeface="Cambria Math"/>
                        </a:rPr>
                        <m:t>∅</m:t>
                      </m:r>
                    </m:oMath>
                  </m:oMathPara>
                </a14:m>
                <a:endParaRPr lang="es-AR" sz="3600" dirty="0"/>
              </a:p>
            </p:txBody>
          </p:sp>
        </mc:Choice>
        <mc:Fallback xmlns="">
          <p:sp>
            <p:nvSpPr>
              <p:cNvPr id="7" name="6 CuadroTexto"/>
              <p:cNvSpPr txBox="1">
                <a:spLocks noRot="1" noChangeAspect="1" noMove="1" noResize="1" noEditPoints="1" noAdjustHandles="1" noChangeArrowheads="1" noChangeShapeType="1" noTextEdit="1"/>
              </p:cNvSpPr>
              <p:nvPr/>
            </p:nvSpPr>
            <p:spPr>
              <a:xfrm>
                <a:off x="1665026" y="4160122"/>
                <a:ext cx="1282889" cy="646331"/>
              </a:xfrm>
              <a:prstGeom prst="rect">
                <a:avLst/>
              </a:prstGeom>
              <a:blipFill rotWithShape="1">
                <a:blip r:embed="rId4"/>
                <a:stretch>
                  <a:fillRect/>
                </a:stretch>
              </a:blipFill>
            </p:spPr>
            <p:txBody>
              <a:bodyPr/>
              <a:lstStyle/>
              <a:p>
                <a:r>
                  <a:rPr lang="es-AR">
                    <a:noFill/>
                  </a:rPr>
                  <a:t> </a:t>
                </a:r>
              </a:p>
            </p:txBody>
          </p:sp>
        </mc:Fallback>
      </mc:AlternateContent>
      <p:sp>
        <p:nvSpPr>
          <p:cNvPr id="10" name="9 CuadroTexto"/>
          <p:cNvSpPr txBox="1"/>
          <p:nvPr/>
        </p:nvSpPr>
        <p:spPr>
          <a:xfrm>
            <a:off x="3426278" y="4245022"/>
            <a:ext cx="1282889" cy="523220"/>
          </a:xfrm>
          <a:prstGeom prst="rect">
            <a:avLst/>
          </a:prstGeom>
          <a:noFill/>
        </p:spPr>
        <p:txBody>
          <a:bodyPr wrap="square" rtlCol="0">
            <a:spAutoFit/>
          </a:bodyPr>
          <a:lstStyle/>
          <a:p>
            <a:r>
              <a:rPr lang="es-AR" sz="2800" b="1" dirty="0" smtClean="0"/>
              <a:t>d50</a:t>
            </a:r>
            <a:endParaRPr lang="es-AR" sz="2800" b="1" dirty="0"/>
          </a:p>
        </p:txBody>
      </p:sp>
      <p:sp>
        <p:nvSpPr>
          <p:cNvPr id="9" name="8 Flecha arriba"/>
          <p:cNvSpPr/>
          <p:nvPr/>
        </p:nvSpPr>
        <p:spPr>
          <a:xfrm>
            <a:off x="3279318" y="4332082"/>
            <a:ext cx="146960" cy="349100"/>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p>
        </p:txBody>
      </p:sp>
      <p:sp>
        <p:nvSpPr>
          <p:cNvPr id="12" name="11 Flecha derecha"/>
          <p:cNvSpPr/>
          <p:nvPr/>
        </p:nvSpPr>
        <p:spPr>
          <a:xfrm>
            <a:off x="2470937" y="4626516"/>
            <a:ext cx="393706" cy="54666"/>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p>
        </p:txBody>
      </p:sp>
    </p:spTree>
    <p:extLst>
      <p:ext uri="{BB962C8B-B14F-4D97-AF65-F5344CB8AC3E}">
        <p14:creationId xmlns:p14="http://schemas.microsoft.com/office/powerpoint/2010/main" val="354214006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811672" y="122374"/>
            <a:ext cx="2519683" cy="26297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1 Rectángulo"/>
          <p:cNvSpPr/>
          <p:nvPr/>
        </p:nvSpPr>
        <p:spPr>
          <a:xfrm>
            <a:off x="702404" y="1266842"/>
            <a:ext cx="5930408" cy="2862322"/>
          </a:xfrm>
          <a:prstGeom prst="rect">
            <a:avLst/>
          </a:prstGeom>
        </p:spPr>
        <p:txBody>
          <a:bodyPr wrap="square">
            <a:spAutoFit/>
          </a:bodyPr>
          <a:lstStyle/>
          <a:p>
            <a:r>
              <a:rPr lang="es-AR" b="1" dirty="0"/>
              <a:t>Cuerpo </a:t>
            </a:r>
            <a:r>
              <a:rPr lang="es-AR" b="1" dirty="0" smtClean="0"/>
              <a:t>cilíndrico</a:t>
            </a:r>
          </a:p>
          <a:p>
            <a:endParaRPr lang="es-AR" dirty="0"/>
          </a:p>
          <a:p>
            <a:r>
              <a:rPr lang="es-AR" dirty="0"/>
              <a:t>El parámetro más importante es </a:t>
            </a:r>
            <a:r>
              <a:rPr lang="es-AR" dirty="0" smtClean="0"/>
              <a:t>el </a:t>
            </a:r>
            <a:r>
              <a:rPr lang="es-AR" dirty="0"/>
              <a:t>diámetro del cuerpo </a:t>
            </a:r>
            <a:r>
              <a:rPr lang="es-AR" dirty="0" smtClean="0"/>
              <a:t>cilíndrico ya que el </a:t>
            </a:r>
            <a:r>
              <a:rPr lang="es-AR" dirty="0"/>
              <a:t>tamaño de separación de las partículas </a:t>
            </a:r>
            <a:r>
              <a:rPr lang="es-AR" dirty="0" smtClean="0"/>
              <a:t>depende principalmente </a:t>
            </a:r>
            <a:r>
              <a:rPr lang="es-AR" dirty="0"/>
              <a:t>de su diámetro. </a:t>
            </a:r>
            <a:endParaRPr lang="es-AR" dirty="0" smtClean="0"/>
          </a:p>
          <a:p>
            <a:endParaRPr lang="es-AR" dirty="0" smtClean="0"/>
          </a:p>
          <a:p>
            <a:r>
              <a:rPr lang="es-AR" dirty="0" smtClean="0"/>
              <a:t>La </a:t>
            </a:r>
            <a:r>
              <a:rPr lang="es-AR" dirty="0"/>
              <a:t>función del cuerpo cilíndrico es alargar el </a:t>
            </a:r>
            <a:r>
              <a:rPr lang="es-AR" dirty="0" err="1"/>
              <a:t>hidrociclón</a:t>
            </a:r>
            <a:r>
              <a:rPr lang="es-AR" dirty="0"/>
              <a:t> para incrementar </a:t>
            </a:r>
            <a:r>
              <a:rPr lang="es-AR" dirty="0" smtClean="0"/>
              <a:t>el tiempo </a:t>
            </a:r>
            <a:r>
              <a:rPr lang="es-AR" dirty="0"/>
              <a:t>de permanencia de las partículas en su interior.</a:t>
            </a:r>
          </a:p>
        </p:txBody>
      </p:sp>
      <p:pic>
        <p:nvPicPr>
          <p:cNvPr id="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841642" y="2879677"/>
            <a:ext cx="2489713" cy="378725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4 Rectángulo"/>
          <p:cNvSpPr/>
          <p:nvPr/>
        </p:nvSpPr>
        <p:spPr>
          <a:xfrm>
            <a:off x="605050" y="251642"/>
            <a:ext cx="4665060" cy="369332"/>
          </a:xfrm>
          <a:prstGeom prst="rect">
            <a:avLst/>
          </a:prstGeom>
        </p:spPr>
        <p:txBody>
          <a:bodyPr wrap="none">
            <a:spAutoFit/>
          </a:bodyPr>
          <a:lstStyle/>
          <a:p>
            <a:r>
              <a:rPr lang="es-AR" b="1" dirty="0" smtClean="0"/>
              <a:t>Partes constitutivas de un HIDROCICLON</a:t>
            </a:r>
            <a:endParaRPr lang="es-AR" b="1" dirty="0"/>
          </a:p>
        </p:txBody>
      </p:sp>
      <mc:AlternateContent xmlns:mc="http://schemas.openxmlformats.org/markup-compatibility/2006" xmlns:a14="http://schemas.microsoft.com/office/drawing/2010/main">
        <mc:Choice Requires="a14">
          <p:sp>
            <p:nvSpPr>
              <p:cNvPr id="6" name="5 CuadroTexto"/>
              <p:cNvSpPr txBox="1"/>
              <p:nvPr/>
            </p:nvSpPr>
            <p:spPr>
              <a:xfrm>
                <a:off x="2296134" y="4450138"/>
                <a:ext cx="1282889" cy="646331"/>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s-AR" sz="3600" i="1" smtClean="0">
                          <a:latin typeface="Cambria Math"/>
                          <a:ea typeface="Cambria Math"/>
                        </a:rPr>
                        <m:t>∅</m:t>
                      </m:r>
                    </m:oMath>
                  </m:oMathPara>
                </a14:m>
                <a:endParaRPr lang="es-AR" sz="3600" dirty="0"/>
              </a:p>
            </p:txBody>
          </p:sp>
        </mc:Choice>
        <mc:Fallback xmlns="">
          <p:sp>
            <p:nvSpPr>
              <p:cNvPr id="6" name="5 CuadroTexto"/>
              <p:cNvSpPr txBox="1">
                <a:spLocks noRot="1" noChangeAspect="1" noMove="1" noResize="1" noEditPoints="1" noAdjustHandles="1" noChangeArrowheads="1" noChangeShapeType="1" noTextEdit="1"/>
              </p:cNvSpPr>
              <p:nvPr/>
            </p:nvSpPr>
            <p:spPr>
              <a:xfrm>
                <a:off x="2296134" y="4450138"/>
                <a:ext cx="1282889" cy="646331"/>
              </a:xfrm>
              <a:prstGeom prst="rect">
                <a:avLst/>
              </a:prstGeom>
              <a:blipFill rotWithShape="1">
                <a:blip r:embed="rId4"/>
                <a:stretch>
                  <a:fillRect/>
                </a:stretch>
              </a:blipFill>
            </p:spPr>
            <p:txBody>
              <a:bodyPr/>
              <a:lstStyle/>
              <a:p>
                <a:r>
                  <a:rPr lang="es-AR">
                    <a:noFill/>
                  </a:rPr>
                  <a:t> </a:t>
                </a:r>
              </a:p>
            </p:txBody>
          </p:sp>
        </mc:Fallback>
      </mc:AlternateContent>
      <p:sp>
        <p:nvSpPr>
          <p:cNvPr id="7" name="6 Flecha arriba"/>
          <p:cNvSpPr/>
          <p:nvPr/>
        </p:nvSpPr>
        <p:spPr>
          <a:xfrm>
            <a:off x="2556677" y="4598754"/>
            <a:ext cx="146960" cy="349100"/>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p>
        </p:txBody>
      </p:sp>
      <p:sp>
        <p:nvSpPr>
          <p:cNvPr id="8" name="7 Flecha derecha"/>
          <p:cNvSpPr/>
          <p:nvPr/>
        </p:nvSpPr>
        <p:spPr>
          <a:xfrm>
            <a:off x="3311458" y="4920521"/>
            <a:ext cx="393706" cy="54666"/>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p>
        </p:txBody>
      </p:sp>
      <p:sp>
        <p:nvSpPr>
          <p:cNvPr id="9" name="8 CuadroTexto"/>
          <p:cNvSpPr txBox="1"/>
          <p:nvPr/>
        </p:nvSpPr>
        <p:spPr>
          <a:xfrm>
            <a:off x="4340677" y="4600540"/>
            <a:ext cx="1282889" cy="523220"/>
          </a:xfrm>
          <a:prstGeom prst="rect">
            <a:avLst/>
          </a:prstGeom>
          <a:noFill/>
        </p:spPr>
        <p:txBody>
          <a:bodyPr wrap="square" rtlCol="0">
            <a:spAutoFit/>
          </a:bodyPr>
          <a:lstStyle/>
          <a:p>
            <a:r>
              <a:rPr lang="es-AR" sz="2800" b="1" dirty="0" smtClean="0"/>
              <a:t>d50</a:t>
            </a:r>
            <a:endParaRPr lang="es-AR" sz="2800" b="1" dirty="0"/>
          </a:p>
        </p:txBody>
      </p:sp>
      <p:sp>
        <p:nvSpPr>
          <p:cNvPr id="10" name="9 Flecha arriba"/>
          <p:cNvSpPr/>
          <p:nvPr/>
        </p:nvSpPr>
        <p:spPr>
          <a:xfrm>
            <a:off x="4042207" y="4626087"/>
            <a:ext cx="146960" cy="349100"/>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p>
        </p:txBody>
      </p:sp>
    </p:spTree>
    <p:extLst>
      <p:ext uri="{BB962C8B-B14F-4D97-AF65-F5344CB8AC3E}">
        <p14:creationId xmlns:p14="http://schemas.microsoft.com/office/powerpoint/2010/main" val="379352786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65528" y="723331"/>
            <a:ext cx="7942997" cy="562256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4 Rectángulo"/>
          <p:cNvSpPr/>
          <p:nvPr/>
        </p:nvSpPr>
        <p:spPr>
          <a:xfrm>
            <a:off x="605050" y="251642"/>
            <a:ext cx="4665060" cy="369332"/>
          </a:xfrm>
          <a:prstGeom prst="rect">
            <a:avLst/>
          </a:prstGeom>
        </p:spPr>
        <p:txBody>
          <a:bodyPr wrap="none">
            <a:spAutoFit/>
          </a:bodyPr>
          <a:lstStyle/>
          <a:p>
            <a:r>
              <a:rPr lang="es-AR" b="1" dirty="0" smtClean="0"/>
              <a:t>Partes constitutivas de un HIDROCICLON</a:t>
            </a:r>
            <a:endParaRPr lang="es-AR" b="1" dirty="0"/>
          </a:p>
        </p:txBody>
      </p:sp>
    </p:spTree>
    <p:extLst>
      <p:ext uri="{BB962C8B-B14F-4D97-AF65-F5344CB8AC3E}">
        <p14:creationId xmlns:p14="http://schemas.microsoft.com/office/powerpoint/2010/main" val="332673095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87554" y="233139"/>
            <a:ext cx="2306472" cy="262598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1 Rectángulo"/>
          <p:cNvSpPr/>
          <p:nvPr/>
        </p:nvSpPr>
        <p:spPr>
          <a:xfrm>
            <a:off x="727881" y="1180177"/>
            <a:ext cx="6096000" cy="3139321"/>
          </a:xfrm>
          <a:prstGeom prst="rect">
            <a:avLst/>
          </a:prstGeom>
        </p:spPr>
        <p:txBody>
          <a:bodyPr>
            <a:spAutoFit/>
          </a:bodyPr>
          <a:lstStyle/>
          <a:p>
            <a:r>
              <a:rPr lang="es-AR" b="1" dirty="0"/>
              <a:t>Sección cónica del </a:t>
            </a:r>
            <a:r>
              <a:rPr lang="es-AR" b="1" dirty="0" smtClean="0"/>
              <a:t>ciclón</a:t>
            </a:r>
          </a:p>
          <a:p>
            <a:endParaRPr lang="es-AR" b="1" dirty="0"/>
          </a:p>
          <a:p>
            <a:r>
              <a:rPr lang="es-AR" dirty="0"/>
              <a:t>El ángulo envuelto de la sección cónica del ciclón, es normalmente entre 10º y </a:t>
            </a:r>
            <a:r>
              <a:rPr lang="es-AR" dirty="0" smtClean="0"/>
              <a:t>20º y </a:t>
            </a:r>
            <a:r>
              <a:rPr lang="es-AR" dirty="0"/>
              <a:t>su función, al igual que la sección cilíndrica, es proveer el tiempo de </a:t>
            </a:r>
            <a:r>
              <a:rPr lang="es-AR" dirty="0" smtClean="0"/>
              <a:t>retención de </a:t>
            </a:r>
            <a:r>
              <a:rPr lang="es-AR" dirty="0"/>
              <a:t>las partículas</a:t>
            </a:r>
            <a:r>
              <a:rPr lang="es-AR" dirty="0" smtClean="0"/>
              <a:t>.</a:t>
            </a:r>
          </a:p>
          <a:p>
            <a:endParaRPr lang="es-AR" dirty="0"/>
          </a:p>
          <a:p>
            <a:r>
              <a:rPr lang="es-AR" dirty="0"/>
              <a:t>Con el incremento de la longitud del ciclón, el tamaño de corte de clasificación se</a:t>
            </a:r>
          </a:p>
          <a:p>
            <a:r>
              <a:rPr lang="es-AR" dirty="0"/>
              <a:t>disminuye. </a:t>
            </a:r>
            <a:endParaRPr lang="es-AR" dirty="0" smtClean="0"/>
          </a:p>
          <a:p>
            <a:endParaRPr lang="es-AR" dirty="0" smtClean="0"/>
          </a:p>
        </p:txBody>
      </p:sp>
      <p:pic>
        <p:nvPicPr>
          <p:cNvPr id="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87554" y="2988860"/>
            <a:ext cx="2404424" cy="365751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4 Rectángulo"/>
          <p:cNvSpPr/>
          <p:nvPr/>
        </p:nvSpPr>
        <p:spPr>
          <a:xfrm>
            <a:off x="605050" y="251642"/>
            <a:ext cx="4665060" cy="369332"/>
          </a:xfrm>
          <a:prstGeom prst="rect">
            <a:avLst/>
          </a:prstGeom>
        </p:spPr>
        <p:txBody>
          <a:bodyPr wrap="none">
            <a:spAutoFit/>
          </a:bodyPr>
          <a:lstStyle/>
          <a:p>
            <a:r>
              <a:rPr lang="es-AR" b="1" dirty="0" smtClean="0"/>
              <a:t>Partes constitutivas de un HIDROCICLON</a:t>
            </a:r>
            <a:endParaRPr lang="es-AR" b="1" dirty="0"/>
          </a:p>
        </p:txBody>
      </p:sp>
      <p:sp>
        <p:nvSpPr>
          <p:cNvPr id="6" name="5 Flecha arriba"/>
          <p:cNvSpPr/>
          <p:nvPr/>
        </p:nvSpPr>
        <p:spPr>
          <a:xfrm>
            <a:off x="2527306" y="4626087"/>
            <a:ext cx="146960" cy="349100"/>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p>
        </p:txBody>
      </p:sp>
      <p:sp>
        <p:nvSpPr>
          <p:cNvPr id="7" name="6 CuadroTexto"/>
          <p:cNvSpPr txBox="1"/>
          <p:nvPr/>
        </p:nvSpPr>
        <p:spPr>
          <a:xfrm>
            <a:off x="2771184" y="4556008"/>
            <a:ext cx="1282889" cy="400110"/>
          </a:xfrm>
          <a:prstGeom prst="rect">
            <a:avLst/>
          </a:prstGeom>
          <a:noFill/>
        </p:spPr>
        <p:txBody>
          <a:bodyPr wrap="square" rtlCol="0">
            <a:spAutoFit/>
          </a:bodyPr>
          <a:lstStyle/>
          <a:p>
            <a:r>
              <a:rPr lang="es-AR" sz="2000" b="1" dirty="0" smtClean="0"/>
              <a:t>longitud</a:t>
            </a:r>
            <a:endParaRPr lang="es-AR" sz="2000" b="1" dirty="0"/>
          </a:p>
        </p:txBody>
      </p:sp>
      <p:sp>
        <p:nvSpPr>
          <p:cNvPr id="8" name="7 CuadroTexto"/>
          <p:cNvSpPr txBox="1"/>
          <p:nvPr/>
        </p:nvSpPr>
        <p:spPr>
          <a:xfrm>
            <a:off x="4972822" y="4556008"/>
            <a:ext cx="1282889" cy="523220"/>
          </a:xfrm>
          <a:prstGeom prst="rect">
            <a:avLst/>
          </a:prstGeom>
          <a:noFill/>
        </p:spPr>
        <p:txBody>
          <a:bodyPr wrap="square" rtlCol="0">
            <a:spAutoFit/>
          </a:bodyPr>
          <a:lstStyle/>
          <a:p>
            <a:r>
              <a:rPr lang="es-AR" sz="2800" b="1" dirty="0" smtClean="0"/>
              <a:t>d50</a:t>
            </a:r>
            <a:endParaRPr lang="es-AR" sz="2800" b="1" dirty="0"/>
          </a:p>
        </p:txBody>
      </p:sp>
      <p:sp>
        <p:nvSpPr>
          <p:cNvPr id="3" name="2 Flecha abajo"/>
          <p:cNvSpPr/>
          <p:nvPr/>
        </p:nvSpPr>
        <p:spPr>
          <a:xfrm>
            <a:off x="4817660" y="4626087"/>
            <a:ext cx="155162" cy="3491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p>
        </p:txBody>
      </p:sp>
      <p:sp>
        <p:nvSpPr>
          <p:cNvPr id="10" name="9 Flecha derecha"/>
          <p:cNvSpPr/>
          <p:nvPr/>
        </p:nvSpPr>
        <p:spPr>
          <a:xfrm>
            <a:off x="4054073" y="4800637"/>
            <a:ext cx="558870" cy="110937"/>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p>
        </p:txBody>
      </p:sp>
    </p:spTree>
    <p:extLst>
      <p:ext uri="{BB962C8B-B14F-4D97-AF65-F5344CB8AC3E}">
        <p14:creationId xmlns:p14="http://schemas.microsoft.com/office/powerpoint/2010/main" val="156632688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97774" y="209330"/>
            <a:ext cx="2394204" cy="298424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1 Rectángulo"/>
          <p:cNvSpPr/>
          <p:nvPr/>
        </p:nvSpPr>
        <p:spPr>
          <a:xfrm>
            <a:off x="905301" y="1262063"/>
            <a:ext cx="5809398" cy="2862322"/>
          </a:xfrm>
          <a:prstGeom prst="rect">
            <a:avLst/>
          </a:prstGeom>
        </p:spPr>
        <p:txBody>
          <a:bodyPr wrap="square">
            <a:spAutoFit/>
          </a:bodyPr>
          <a:lstStyle/>
          <a:p>
            <a:r>
              <a:rPr lang="es-AR" b="1" dirty="0" err="1"/>
              <a:t>Vortex</a:t>
            </a:r>
            <a:r>
              <a:rPr lang="es-AR" b="1" dirty="0"/>
              <a:t> </a:t>
            </a:r>
            <a:r>
              <a:rPr lang="es-AR" b="1" dirty="0" err="1" smtClean="0"/>
              <a:t>finder</a:t>
            </a:r>
            <a:endParaRPr lang="es-AR" b="1" dirty="0" smtClean="0"/>
          </a:p>
          <a:p>
            <a:endParaRPr lang="es-AR" b="1" dirty="0"/>
          </a:p>
          <a:p>
            <a:r>
              <a:rPr lang="es-AR" dirty="0"/>
              <a:t>Su </a:t>
            </a:r>
            <a:r>
              <a:rPr lang="es-AR" dirty="0" smtClean="0"/>
              <a:t>función </a:t>
            </a:r>
            <a:r>
              <a:rPr lang="es-AR" dirty="0"/>
              <a:t>es controlar el tamaño de separación y el flujo de salida de </a:t>
            </a:r>
            <a:r>
              <a:rPr lang="es-AR" dirty="0" smtClean="0"/>
              <a:t>la pulpa</a:t>
            </a:r>
            <a:r>
              <a:rPr lang="es-AR" dirty="0"/>
              <a:t>, su altura se extiende hasta por debajo de la entrada de alimentación (</a:t>
            </a:r>
            <a:r>
              <a:rPr lang="es-AR" dirty="0" err="1"/>
              <a:t>inlet</a:t>
            </a:r>
            <a:r>
              <a:rPr lang="es-AR" dirty="0" smtClean="0"/>
              <a:t>) para </a:t>
            </a:r>
            <a:r>
              <a:rPr lang="es-AR" dirty="0"/>
              <a:t>impedir el corto circuito del flujo de alimentación hacia el flujo de rebalse.</a:t>
            </a:r>
          </a:p>
          <a:p>
            <a:endParaRPr lang="es-AR" dirty="0" smtClean="0"/>
          </a:p>
          <a:p>
            <a:r>
              <a:rPr lang="es-AR" dirty="0" smtClean="0"/>
              <a:t>Al aumentar el diámetro del </a:t>
            </a:r>
            <a:r>
              <a:rPr lang="es-AR" dirty="0" err="1" smtClean="0"/>
              <a:t>Vortex</a:t>
            </a:r>
            <a:r>
              <a:rPr lang="es-AR" dirty="0" smtClean="0"/>
              <a:t> el </a:t>
            </a:r>
            <a:r>
              <a:rPr lang="es-AR" dirty="0"/>
              <a:t>tamaño d50 de la partícula se </a:t>
            </a:r>
            <a:r>
              <a:rPr lang="es-AR" dirty="0" smtClean="0"/>
              <a:t>incrementa.</a:t>
            </a:r>
            <a:endParaRPr lang="es-AR" dirty="0"/>
          </a:p>
        </p:txBody>
      </p:sp>
      <p:pic>
        <p:nvPicPr>
          <p:cNvPr id="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87554" y="3274332"/>
            <a:ext cx="2216756" cy="337204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4 Rectángulo"/>
          <p:cNvSpPr/>
          <p:nvPr/>
        </p:nvSpPr>
        <p:spPr>
          <a:xfrm>
            <a:off x="605050" y="251642"/>
            <a:ext cx="4665060" cy="369332"/>
          </a:xfrm>
          <a:prstGeom prst="rect">
            <a:avLst/>
          </a:prstGeom>
        </p:spPr>
        <p:txBody>
          <a:bodyPr wrap="none">
            <a:spAutoFit/>
          </a:bodyPr>
          <a:lstStyle/>
          <a:p>
            <a:r>
              <a:rPr lang="es-AR" b="1" dirty="0" smtClean="0"/>
              <a:t>Partes constitutivas de un HIDROCICLON</a:t>
            </a:r>
            <a:endParaRPr lang="es-AR" b="1" dirty="0"/>
          </a:p>
        </p:txBody>
      </p:sp>
      <p:sp>
        <p:nvSpPr>
          <p:cNvPr id="6" name="5 Flecha arriba"/>
          <p:cNvSpPr/>
          <p:nvPr/>
        </p:nvSpPr>
        <p:spPr>
          <a:xfrm>
            <a:off x="2556677" y="4598754"/>
            <a:ext cx="146960" cy="349100"/>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p>
        </p:txBody>
      </p:sp>
      <mc:AlternateContent xmlns:mc="http://schemas.openxmlformats.org/markup-compatibility/2006" xmlns:a14="http://schemas.microsoft.com/office/drawing/2010/main">
        <mc:Choice Requires="a14">
          <p:sp>
            <p:nvSpPr>
              <p:cNvPr id="7" name="6 CuadroTexto"/>
              <p:cNvSpPr txBox="1"/>
              <p:nvPr/>
            </p:nvSpPr>
            <p:spPr>
              <a:xfrm>
                <a:off x="2296134" y="4450138"/>
                <a:ext cx="1282889" cy="646331"/>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s-AR" sz="3600" i="1" smtClean="0">
                          <a:latin typeface="Cambria Math"/>
                          <a:ea typeface="Cambria Math"/>
                        </a:rPr>
                        <m:t>∅</m:t>
                      </m:r>
                    </m:oMath>
                  </m:oMathPara>
                </a14:m>
                <a:endParaRPr lang="es-AR" sz="3600" dirty="0"/>
              </a:p>
            </p:txBody>
          </p:sp>
        </mc:Choice>
        <mc:Fallback xmlns="">
          <p:sp>
            <p:nvSpPr>
              <p:cNvPr id="7" name="6 CuadroTexto"/>
              <p:cNvSpPr txBox="1">
                <a:spLocks noRot="1" noChangeAspect="1" noMove="1" noResize="1" noEditPoints="1" noAdjustHandles="1" noChangeArrowheads="1" noChangeShapeType="1" noTextEdit="1"/>
              </p:cNvSpPr>
              <p:nvPr/>
            </p:nvSpPr>
            <p:spPr>
              <a:xfrm>
                <a:off x="2296134" y="4450138"/>
                <a:ext cx="1282889" cy="646331"/>
              </a:xfrm>
              <a:prstGeom prst="rect">
                <a:avLst/>
              </a:prstGeom>
              <a:blipFill rotWithShape="1">
                <a:blip r:embed="rId4"/>
                <a:stretch>
                  <a:fillRect/>
                </a:stretch>
              </a:blipFill>
            </p:spPr>
            <p:txBody>
              <a:bodyPr/>
              <a:lstStyle/>
              <a:p>
                <a:r>
                  <a:rPr lang="es-AR">
                    <a:noFill/>
                  </a:rPr>
                  <a:t> </a:t>
                </a:r>
              </a:p>
            </p:txBody>
          </p:sp>
        </mc:Fallback>
      </mc:AlternateContent>
      <p:sp>
        <p:nvSpPr>
          <p:cNvPr id="8" name="7 Flecha derecha"/>
          <p:cNvSpPr/>
          <p:nvPr/>
        </p:nvSpPr>
        <p:spPr>
          <a:xfrm>
            <a:off x="3299588" y="4846004"/>
            <a:ext cx="558870" cy="110937"/>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p>
        </p:txBody>
      </p:sp>
      <p:sp>
        <p:nvSpPr>
          <p:cNvPr id="9" name="8 Flecha arriba"/>
          <p:cNvSpPr/>
          <p:nvPr/>
        </p:nvSpPr>
        <p:spPr>
          <a:xfrm>
            <a:off x="4042207" y="4626087"/>
            <a:ext cx="146960" cy="349100"/>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p>
        </p:txBody>
      </p:sp>
      <p:sp>
        <p:nvSpPr>
          <p:cNvPr id="10" name="9 CuadroTexto"/>
          <p:cNvSpPr txBox="1"/>
          <p:nvPr/>
        </p:nvSpPr>
        <p:spPr>
          <a:xfrm>
            <a:off x="4331377" y="4539027"/>
            <a:ext cx="1282889" cy="523220"/>
          </a:xfrm>
          <a:prstGeom prst="rect">
            <a:avLst/>
          </a:prstGeom>
          <a:noFill/>
        </p:spPr>
        <p:txBody>
          <a:bodyPr wrap="square" rtlCol="0">
            <a:spAutoFit/>
          </a:bodyPr>
          <a:lstStyle/>
          <a:p>
            <a:r>
              <a:rPr lang="es-AR" sz="2800" b="1" dirty="0" smtClean="0"/>
              <a:t>d50</a:t>
            </a:r>
            <a:endParaRPr lang="es-AR" sz="2800" b="1" dirty="0"/>
          </a:p>
        </p:txBody>
      </p:sp>
    </p:spTree>
    <p:extLst>
      <p:ext uri="{BB962C8B-B14F-4D97-AF65-F5344CB8AC3E}">
        <p14:creationId xmlns:p14="http://schemas.microsoft.com/office/powerpoint/2010/main" val="324272981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76018" y="620974"/>
            <a:ext cx="5352125" cy="511710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1 Rectángulo"/>
          <p:cNvSpPr/>
          <p:nvPr/>
        </p:nvSpPr>
        <p:spPr>
          <a:xfrm>
            <a:off x="495868" y="1315956"/>
            <a:ext cx="5167953" cy="1477328"/>
          </a:xfrm>
          <a:prstGeom prst="rect">
            <a:avLst/>
          </a:prstGeom>
        </p:spPr>
        <p:txBody>
          <a:bodyPr wrap="square">
            <a:spAutoFit/>
          </a:bodyPr>
          <a:lstStyle/>
          <a:p>
            <a:r>
              <a:rPr lang="es-AR" b="1" dirty="0"/>
              <a:t>Capacidad del ciclón vs. caída de </a:t>
            </a:r>
            <a:r>
              <a:rPr lang="es-AR" b="1" dirty="0" smtClean="0"/>
              <a:t>presión</a:t>
            </a:r>
          </a:p>
          <a:p>
            <a:endParaRPr lang="es-AR" dirty="0"/>
          </a:p>
          <a:p>
            <a:endParaRPr lang="es-AR" dirty="0"/>
          </a:p>
          <a:p>
            <a:r>
              <a:rPr lang="es-AR" dirty="0"/>
              <a:t>La capacidad del ciclón se incrementa al aumentar el </a:t>
            </a:r>
            <a:r>
              <a:rPr lang="es-AR" dirty="0" err="1"/>
              <a:t>diametro</a:t>
            </a:r>
            <a:r>
              <a:rPr lang="es-AR" dirty="0"/>
              <a:t> del </a:t>
            </a:r>
            <a:r>
              <a:rPr lang="es-AR" dirty="0" err="1"/>
              <a:t>vortex</a:t>
            </a:r>
            <a:r>
              <a:rPr lang="es-AR" dirty="0"/>
              <a:t>.</a:t>
            </a:r>
          </a:p>
        </p:txBody>
      </p:sp>
      <p:sp>
        <p:nvSpPr>
          <p:cNvPr id="4" name="3 Rectángulo"/>
          <p:cNvSpPr/>
          <p:nvPr/>
        </p:nvSpPr>
        <p:spPr>
          <a:xfrm>
            <a:off x="605050" y="251642"/>
            <a:ext cx="4665060" cy="369332"/>
          </a:xfrm>
          <a:prstGeom prst="rect">
            <a:avLst/>
          </a:prstGeom>
        </p:spPr>
        <p:txBody>
          <a:bodyPr wrap="none">
            <a:spAutoFit/>
          </a:bodyPr>
          <a:lstStyle/>
          <a:p>
            <a:r>
              <a:rPr lang="es-AR" b="1" dirty="0" smtClean="0"/>
              <a:t>Partes constitutivas de un HIDROCICLON</a:t>
            </a:r>
            <a:endParaRPr lang="es-AR" b="1" dirty="0"/>
          </a:p>
        </p:txBody>
      </p:sp>
      <p:sp>
        <p:nvSpPr>
          <p:cNvPr id="6" name="5 Flecha arriba"/>
          <p:cNvSpPr/>
          <p:nvPr/>
        </p:nvSpPr>
        <p:spPr>
          <a:xfrm>
            <a:off x="3755606" y="2968035"/>
            <a:ext cx="146960" cy="349100"/>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p>
        </p:txBody>
      </p:sp>
      <p:sp>
        <p:nvSpPr>
          <p:cNvPr id="7" name="6 Flecha arriba"/>
          <p:cNvSpPr/>
          <p:nvPr/>
        </p:nvSpPr>
        <p:spPr>
          <a:xfrm>
            <a:off x="823609" y="3004975"/>
            <a:ext cx="146960" cy="349100"/>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p>
        </p:txBody>
      </p:sp>
      <p:sp>
        <p:nvSpPr>
          <p:cNvPr id="8" name="7 CuadroTexto"/>
          <p:cNvSpPr txBox="1"/>
          <p:nvPr/>
        </p:nvSpPr>
        <p:spPr>
          <a:xfrm>
            <a:off x="1048602" y="2979470"/>
            <a:ext cx="2031242" cy="400110"/>
          </a:xfrm>
          <a:prstGeom prst="rect">
            <a:avLst/>
          </a:prstGeom>
          <a:noFill/>
        </p:spPr>
        <p:txBody>
          <a:bodyPr wrap="square" rtlCol="0">
            <a:spAutoFit/>
          </a:bodyPr>
          <a:lstStyle/>
          <a:p>
            <a:r>
              <a:rPr lang="es-AR" sz="2000" b="1" dirty="0" err="1" smtClean="0"/>
              <a:t>Caida</a:t>
            </a:r>
            <a:r>
              <a:rPr lang="es-AR" sz="2000" b="1" dirty="0" smtClean="0"/>
              <a:t> Presión</a:t>
            </a:r>
            <a:endParaRPr lang="es-AR" sz="2000" b="1" dirty="0"/>
          </a:p>
        </p:txBody>
      </p:sp>
      <p:sp>
        <p:nvSpPr>
          <p:cNvPr id="9" name="8 Flecha derecha"/>
          <p:cNvSpPr/>
          <p:nvPr/>
        </p:nvSpPr>
        <p:spPr>
          <a:xfrm>
            <a:off x="2937580" y="3180658"/>
            <a:ext cx="558870" cy="110937"/>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p>
        </p:txBody>
      </p:sp>
      <p:sp>
        <p:nvSpPr>
          <p:cNvPr id="10" name="9 CuadroTexto"/>
          <p:cNvSpPr txBox="1"/>
          <p:nvPr/>
        </p:nvSpPr>
        <p:spPr>
          <a:xfrm>
            <a:off x="4066931" y="2953965"/>
            <a:ext cx="2388459" cy="400110"/>
          </a:xfrm>
          <a:prstGeom prst="rect">
            <a:avLst/>
          </a:prstGeom>
          <a:noFill/>
        </p:spPr>
        <p:txBody>
          <a:bodyPr wrap="square" rtlCol="0">
            <a:spAutoFit/>
          </a:bodyPr>
          <a:lstStyle/>
          <a:p>
            <a:r>
              <a:rPr lang="es-AR" sz="2000" b="1" dirty="0" smtClean="0"/>
              <a:t>Cap. </a:t>
            </a:r>
            <a:r>
              <a:rPr lang="es-AR" sz="2000" b="1" dirty="0" err="1" smtClean="0"/>
              <a:t>Hidrociclon</a:t>
            </a:r>
            <a:endParaRPr lang="es-AR" sz="2000" b="1" dirty="0"/>
          </a:p>
        </p:txBody>
      </p:sp>
    </p:spTree>
    <p:extLst>
      <p:ext uri="{BB962C8B-B14F-4D97-AF65-F5344CB8AC3E}">
        <p14:creationId xmlns:p14="http://schemas.microsoft.com/office/powerpoint/2010/main" val="237980359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143331" y="251642"/>
            <a:ext cx="4705201" cy="313004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1 Rectángulo"/>
          <p:cNvSpPr/>
          <p:nvPr/>
        </p:nvSpPr>
        <p:spPr>
          <a:xfrm>
            <a:off x="727882" y="1266001"/>
            <a:ext cx="5727510" cy="2308324"/>
          </a:xfrm>
          <a:prstGeom prst="rect">
            <a:avLst/>
          </a:prstGeom>
        </p:spPr>
        <p:txBody>
          <a:bodyPr wrap="square">
            <a:spAutoFit/>
          </a:bodyPr>
          <a:lstStyle/>
          <a:p>
            <a:r>
              <a:rPr lang="es-AR" b="1" dirty="0" err="1" smtClean="0"/>
              <a:t>Apex</a:t>
            </a:r>
            <a:endParaRPr lang="es-AR" b="1" dirty="0" smtClean="0"/>
          </a:p>
          <a:p>
            <a:endParaRPr lang="es-AR" dirty="0" smtClean="0"/>
          </a:p>
          <a:p>
            <a:r>
              <a:rPr lang="es-AR" dirty="0" smtClean="0"/>
              <a:t>Normalmente </a:t>
            </a:r>
            <a:r>
              <a:rPr lang="es-AR" dirty="0"/>
              <a:t>este diámetro varía entre </a:t>
            </a:r>
            <a:r>
              <a:rPr lang="es-AR" b="1" dirty="0">
                <a:solidFill>
                  <a:srgbClr val="FF0000"/>
                </a:solidFill>
              </a:rPr>
              <a:t>10% y 35% </a:t>
            </a:r>
            <a:r>
              <a:rPr lang="es-AR" b="1" dirty="0" smtClean="0">
                <a:solidFill>
                  <a:srgbClr val="FF0000"/>
                </a:solidFill>
              </a:rPr>
              <a:t>del diámetro </a:t>
            </a:r>
            <a:r>
              <a:rPr lang="es-AR" b="1" dirty="0">
                <a:solidFill>
                  <a:srgbClr val="FF0000"/>
                </a:solidFill>
              </a:rPr>
              <a:t>del ciclón. </a:t>
            </a:r>
            <a:endParaRPr lang="es-AR" b="1" dirty="0" smtClean="0">
              <a:solidFill>
                <a:srgbClr val="FF0000"/>
              </a:solidFill>
            </a:endParaRPr>
          </a:p>
          <a:p>
            <a:endParaRPr lang="es-AR" dirty="0" smtClean="0"/>
          </a:p>
          <a:p>
            <a:r>
              <a:rPr lang="es-AR" dirty="0" smtClean="0"/>
              <a:t>Su </a:t>
            </a:r>
            <a:r>
              <a:rPr lang="es-AR" dirty="0"/>
              <a:t>relación con el tamaño d50 de la partícula es de </a:t>
            </a:r>
            <a:r>
              <a:rPr lang="es-AR" dirty="0" smtClean="0"/>
              <a:t>proporción inversa</a:t>
            </a:r>
            <a:r>
              <a:rPr lang="es-AR" dirty="0"/>
              <a:t>, es decir, a mayor diámetro de </a:t>
            </a:r>
            <a:r>
              <a:rPr lang="es-AR" dirty="0" err="1"/>
              <a:t>apex</a:t>
            </a:r>
            <a:r>
              <a:rPr lang="es-AR" dirty="0"/>
              <a:t> menor d50</a:t>
            </a:r>
            <a:r>
              <a:rPr lang="es-AR" dirty="0" smtClean="0"/>
              <a:t>.</a:t>
            </a:r>
            <a:endParaRPr lang="es-AR" dirty="0"/>
          </a:p>
        </p:txBody>
      </p:sp>
      <p:pic>
        <p:nvPicPr>
          <p:cNvPr id="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61361" y="3381691"/>
            <a:ext cx="2620370" cy="347630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4 Rectángulo"/>
          <p:cNvSpPr/>
          <p:nvPr/>
        </p:nvSpPr>
        <p:spPr>
          <a:xfrm>
            <a:off x="605050" y="251642"/>
            <a:ext cx="4665060" cy="369332"/>
          </a:xfrm>
          <a:prstGeom prst="rect">
            <a:avLst/>
          </a:prstGeom>
        </p:spPr>
        <p:txBody>
          <a:bodyPr wrap="none">
            <a:spAutoFit/>
          </a:bodyPr>
          <a:lstStyle/>
          <a:p>
            <a:r>
              <a:rPr lang="es-AR" b="1" dirty="0" smtClean="0"/>
              <a:t>Partes constitutivas de un HIDROCICLON</a:t>
            </a:r>
            <a:endParaRPr lang="es-AR" b="1" dirty="0"/>
          </a:p>
        </p:txBody>
      </p:sp>
      <p:sp>
        <p:nvSpPr>
          <p:cNvPr id="6" name="5 Flecha arriba"/>
          <p:cNvSpPr/>
          <p:nvPr/>
        </p:nvSpPr>
        <p:spPr>
          <a:xfrm>
            <a:off x="2418124" y="4276987"/>
            <a:ext cx="146960" cy="349100"/>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p>
        </p:txBody>
      </p:sp>
      <mc:AlternateContent xmlns:mc="http://schemas.openxmlformats.org/markup-compatibility/2006" xmlns:a14="http://schemas.microsoft.com/office/drawing/2010/main">
        <mc:Choice Requires="a14">
          <p:sp>
            <p:nvSpPr>
              <p:cNvPr id="7" name="6 CuadroTexto"/>
              <p:cNvSpPr txBox="1"/>
              <p:nvPr/>
            </p:nvSpPr>
            <p:spPr>
              <a:xfrm>
                <a:off x="2308748" y="4109192"/>
                <a:ext cx="1282889" cy="646331"/>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s-AR" sz="3600" i="1" smtClean="0">
                          <a:latin typeface="Cambria Math"/>
                          <a:ea typeface="Cambria Math"/>
                        </a:rPr>
                        <m:t>∅</m:t>
                      </m:r>
                    </m:oMath>
                  </m:oMathPara>
                </a14:m>
                <a:endParaRPr lang="es-AR" sz="3600" dirty="0"/>
              </a:p>
            </p:txBody>
          </p:sp>
        </mc:Choice>
        <mc:Fallback xmlns="">
          <p:sp>
            <p:nvSpPr>
              <p:cNvPr id="7" name="6 CuadroTexto"/>
              <p:cNvSpPr txBox="1">
                <a:spLocks noRot="1" noChangeAspect="1" noMove="1" noResize="1" noEditPoints="1" noAdjustHandles="1" noChangeArrowheads="1" noChangeShapeType="1" noTextEdit="1"/>
              </p:cNvSpPr>
              <p:nvPr/>
            </p:nvSpPr>
            <p:spPr>
              <a:xfrm>
                <a:off x="2308748" y="4109192"/>
                <a:ext cx="1282889" cy="646331"/>
              </a:xfrm>
              <a:prstGeom prst="rect">
                <a:avLst/>
              </a:prstGeom>
              <a:blipFill rotWithShape="1">
                <a:blip r:embed="rId4"/>
                <a:stretch>
                  <a:fillRect/>
                </a:stretch>
              </a:blipFill>
            </p:spPr>
            <p:txBody>
              <a:bodyPr/>
              <a:lstStyle/>
              <a:p>
                <a:r>
                  <a:rPr lang="es-AR">
                    <a:noFill/>
                  </a:rPr>
                  <a:t> </a:t>
                </a:r>
              </a:p>
            </p:txBody>
          </p:sp>
        </mc:Fallback>
      </mc:AlternateContent>
      <p:sp>
        <p:nvSpPr>
          <p:cNvPr id="8" name="7 Flecha abajo"/>
          <p:cNvSpPr/>
          <p:nvPr/>
        </p:nvSpPr>
        <p:spPr>
          <a:xfrm>
            <a:off x="4012442" y="4319363"/>
            <a:ext cx="155162" cy="3491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p>
        </p:txBody>
      </p:sp>
      <p:sp>
        <p:nvSpPr>
          <p:cNvPr id="9" name="8 CuadroTexto"/>
          <p:cNvSpPr txBox="1"/>
          <p:nvPr/>
        </p:nvSpPr>
        <p:spPr>
          <a:xfrm>
            <a:off x="4167604" y="4232303"/>
            <a:ext cx="1282889" cy="523220"/>
          </a:xfrm>
          <a:prstGeom prst="rect">
            <a:avLst/>
          </a:prstGeom>
          <a:noFill/>
        </p:spPr>
        <p:txBody>
          <a:bodyPr wrap="square" rtlCol="0">
            <a:spAutoFit/>
          </a:bodyPr>
          <a:lstStyle/>
          <a:p>
            <a:r>
              <a:rPr lang="es-AR" sz="2800" b="1" dirty="0" smtClean="0"/>
              <a:t>d50</a:t>
            </a:r>
            <a:endParaRPr lang="es-AR" sz="2800" b="1" dirty="0"/>
          </a:p>
        </p:txBody>
      </p:sp>
      <p:sp>
        <p:nvSpPr>
          <p:cNvPr id="10" name="9 Flecha derecha"/>
          <p:cNvSpPr/>
          <p:nvPr/>
        </p:nvSpPr>
        <p:spPr>
          <a:xfrm>
            <a:off x="3312202" y="4527416"/>
            <a:ext cx="558870" cy="110937"/>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p>
        </p:txBody>
      </p:sp>
    </p:spTree>
    <p:extLst>
      <p:ext uri="{BB962C8B-B14F-4D97-AF65-F5344CB8AC3E}">
        <p14:creationId xmlns:p14="http://schemas.microsoft.com/office/powerpoint/2010/main" val="102320482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70543" y="238753"/>
            <a:ext cx="2784144" cy="334679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1 Rectángulo"/>
          <p:cNvSpPr/>
          <p:nvPr/>
        </p:nvSpPr>
        <p:spPr>
          <a:xfrm>
            <a:off x="850710" y="1357008"/>
            <a:ext cx="6096000" cy="3139321"/>
          </a:xfrm>
          <a:prstGeom prst="rect">
            <a:avLst/>
          </a:prstGeom>
        </p:spPr>
        <p:txBody>
          <a:bodyPr>
            <a:spAutoFit/>
          </a:bodyPr>
          <a:lstStyle/>
          <a:p>
            <a:r>
              <a:rPr lang="es-AR" dirty="0" smtClean="0"/>
              <a:t>Se debe evitar  la descarga en forma de </a:t>
            </a:r>
            <a:r>
              <a:rPr lang="es-AR" dirty="0" err="1" smtClean="0"/>
              <a:t>rope</a:t>
            </a:r>
            <a:r>
              <a:rPr lang="es-AR" dirty="0" smtClean="0"/>
              <a:t> o ensogado ya que disminuye la </a:t>
            </a:r>
            <a:r>
              <a:rPr lang="es-AR" dirty="0"/>
              <a:t>eficiencia de separación. </a:t>
            </a:r>
            <a:endParaRPr lang="es-AR" dirty="0" smtClean="0"/>
          </a:p>
          <a:p>
            <a:endParaRPr lang="es-AR" dirty="0" smtClean="0"/>
          </a:p>
          <a:p>
            <a:r>
              <a:rPr lang="es-AR" dirty="0" smtClean="0"/>
              <a:t>Por </a:t>
            </a:r>
            <a:r>
              <a:rPr lang="es-AR" dirty="0"/>
              <a:t>otra parte</a:t>
            </a:r>
            <a:r>
              <a:rPr lang="es-AR" dirty="0" smtClean="0"/>
              <a:t>, las </a:t>
            </a:r>
            <a:r>
              <a:rPr lang="es-AR" dirty="0"/>
              <a:t>partículas diluidas producen en la descarga el efecto conocido </a:t>
            </a:r>
            <a:r>
              <a:rPr lang="es-AR" dirty="0" smtClean="0"/>
              <a:t>como paraguas </a:t>
            </a:r>
            <a:r>
              <a:rPr lang="es-AR" dirty="0"/>
              <a:t>que se presenta como una descarga de cono muy amplio</a:t>
            </a:r>
            <a:r>
              <a:rPr lang="es-AR" dirty="0" smtClean="0"/>
              <a:t>.</a:t>
            </a:r>
          </a:p>
          <a:p>
            <a:endParaRPr lang="es-AR" dirty="0"/>
          </a:p>
          <a:p>
            <a:r>
              <a:rPr lang="es-AR" dirty="0"/>
              <a:t>El ángulo del cono formado por el flujo de la descarga debe </a:t>
            </a:r>
            <a:r>
              <a:rPr lang="es-AR" dirty="0" smtClean="0"/>
              <a:t>ser alrededor </a:t>
            </a:r>
            <a:r>
              <a:rPr lang="es-AR" dirty="0"/>
              <a:t>de 20 a 30º.</a:t>
            </a:r>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46710" y="3585546"/>
            <a:ext cx="4962525" cy="27241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4 Rectángulo"/>
          <p:cNvSpPr/>
          <p:nvPr/>
        </p:nvSpPr>
        <p:spPr>
          <a:xfrm>
            <a:off x="605050" y="251642"/>
            <a:ext cx="4665060" cy="369332"/>
          </a:xfrm>
          <a:prstGeom prst="rect">
            <a:avLst/>
          </a:prstGeom>
        </p:spPr>
        <p:txBody>
          <a:bodyPr wrap="none">
            <a:spAutoFit/>
          </a:bodyPr>
          <a:lstStyle/>
          <a:p>
            <a:r>
              <a:rPr lang="es-AR" b="1" dirty="0" smtClean="0"/>
              <a:t>Partes constitutivas de un HIDROCICLON</a:t>
            </a:r>
            <a:endParaRPr lang="es-AR" b="1" dirty="0"/>
          </a:p>
        </p:txBody>
      </p:sp>
    </p:spTree>
    <p:extLst>
      <p:ext uri="{BB962C8B-B14F-4D97-AF65-F5344CB8AC3E}">
        <p14:creationId xmlns:p14="http://schemas.microsoft.com/office/powerpoint/2010/main" val="41529063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uadroTexto 6"/>
          <p:cNvSpPr txBox="1"/>
          <p:nvPr/>
        </p:nvSpPr>
        <p:spPr>
          <a:xfrm>
            <a:off x="1943126" y="40431"/>
            <a:ext cx="9267281" cy="461665"/>
          </a:xfrm>
          <a:prstGeom prst="rect">
            <a:avLst/>
          </a:prstGeom>
          <a:noFill/>
        </p:spPr>
        <p:txBody>
          <a:bodyPr wrap="none" rtlCol="0">
            <a:spAutoFit/>
          </a:bodyPr>
          <a:lstStyle/>
          <a:p>
            <a:r>
              <a:rPr lang="es-ES" sz="2400" b="1" dirty="0" smtClean="0"/>
              <a:t>SEPARACIÓN O CLASIFICACION POR TAMAÑO DE PARTÍCULAS</a:t>
            </a:r>
            <a:endParaRPr lang="en-US" sz="2400" b="1" dirty="0"/>
          </a:p>
        </p:txBody>
      </p:sp>
      <p:sp>
        <p:nvSpPr>
          <p:cNvPr id="6" name="5 CuadroTexto"/>
          <p:cNvSpPr txBox="1"/>
          <p:nvPr/>
        </p:nvSpPr>
        <p:spPr>
          <a:xfrm>
            <a:off x="751039" y="1220665"/>
            <a:ext cx="7191958" cy="5324535"/>
          </a:xfrm>
          <a:prstGeom prst="rect">
            <a:avLst/>
          </a:prstGeom>
          <a:noFill/>
        </p:spPr>
        <p:txBody>
          <a:bodyPr wrap="square" rtlCol="0">
            <a:spAutoFit/>
          </a:bodyPr>
          <a:lstStyle/>
          <a:p>
            <a:r>
              <a:rPr lang="es-AR" b="1" dirty="0" smtClean="0"/>
              <a:t>En qué consiste la Separación o Clasificación de Partículas Minerales?</a:t>
            </a:r>
          </a:p>
          <a:p>
            <a:r>
              <a:rPr lang="es-AR" dirty="0" smtClean="0"/>
              <a:t>Es la separación </a:t>
            </a:r>
            <a:r>
              <a:rPr lang="es-AR" dirty="0"/>
              <a:t>de </a:t>
            </a:r>
            <a:r>
              <a:rPr lang="es-AR" dirty="0" smtClean="0"/>
              <a:t>un conjunto </a:t>
            </a:r>
            <a:r>
              <a:rPr lang="es-AR" dirty="0"/>
              <a:t>de partículas de tamaños heterogéneos en </a:t>
            </a:r>
            <a:r>
              <a:rPr lang="es-AR" dirty="0" smtClean="0"/>
              <a:t>dos  porciones</a:t>
            </a:r>
            <a:r>
              <a:rPr lang="es-AR" dirty="0"/>
              <a:t>, cada una conteniendo partículas </a:t>
            </a:r>
            <a:r>
              <a:rPr lang="es-AR" dirty="0" smtClean="0"/>
              <a:t>de granulometría </a:t>
            </a:r>
            <a:r>
              <a:rPr lang="es-AR" dirty="0"/>
              <a:t>u otra propiedad más específica que </a:t>
            </a:r>
            <a:r>
              <a:rPr lang="es-AR" dirty="0" smtClean="0"/>
              <a:t>el conjunto </a:t>
            </a:r>
            <a:r>
              <a:rPr lang="es-AR" dirty="0"/>
              <a:t>original. </a:t>
            </a:r>
            <a:endParaRPr lang="es-AR" dirty="0" smtClean="0"/>
          </a:p>
          <a:p>
            <a:endParaRPr lang="es-AR" dirty="0" smtClean="0"/>
          </a:p>
          <a:p>
            <a:r>
              <a:rPr lang="es-AR" b="1" dirty="0" smtClean="0"/>
              <a:t>La </a:t>
            </a:r>
            <a:r>
              <a:rPr lang="es-AR" b="1" dirty="0"/>
              <a:t>clasificación se </a:t>
            </a:r>
            <a:r>
              <a:rPr lang="es-AR" b="1" dirty="0" smtClean="0"/>
              <a:t>realiza de dos formas distintas</a:t>
            </a:r>
          </a:p>
          <a:p>
            <a:endParaRPr lang="es-AR" dirty="0"/>
          </a:p>
          <a:p>
            <a:r>
              <a:rPr lang="es-AR" b="1" dirty="0" smtClean="0"/>
              <a:t>CRIBADO: </a:t>
            </a:r>
            <a:r>
              <a:rPr lang="es-AR" dirty="0" smtClean="0"/>
              <a:t>por diferencias de tamaños usando el impedimento físico, (mayor a 150 micrones), uso de aberturas mediante un </a:t>
            </a:r>
            <a:r>
              <a:rPr lang="es-AR" b="1" dirty="0" smtClean="0">
                <a:solidFill>
                  <a:srgbClr val="FF0000"/>
                </a:solidFill>
              </a:rPr>
              <a:t>Criba</a:t>
            </a:r>
          </a:p>
          <a:p>
            <a:endParaRPr lang="es-AR" dirty="0" smtClean="0"/>
          </a:p>
          <a:p>
            <a:r>
              <a:rPr lang="es-AR" b="1" dirty="0" smtClean="0"/>
              <a:t>CLASIFICACIÓN: </a:t>
            </a:r>
            <a:r>
              <a:rPr lang="es-AR" dirty="0" smtClean="0"/>
              <a:t>utiliza principios Hidrodinámicos, partículas más pequeñas (2 a 150 micrones), se realiza mediante las diferentes velocidades de sedimentación entre partículas y el fluido (agua y aire) </a:t>
            </a:r>
            <a:r>
              <a:rPr lang="es-AR" b="1" dirty="0" smtClean="0">
                <a:solidFill>
                  <a:srgbClr val="FF0000"/>
                </a:solidFill>
              </a:rPr>
              <a:t>(Clasificadores Mecánicos o Hidráulicos)</a:t>
            </a:r>
          </a:p>
          <a:p>
            <a:endParaRPr lang="es-AR" b="1" dirty="0" smtClean="0"/>
          </a:p>
          <a:p>
            <a:endParaRPr lang="es-AR" sz="1600" dirty="0"/>
          </a:p>
        </p:txBody>
      </p:sp>
      <p:pic>
        <p:nvPicPr>
          <p:cNvPr id="4" name="Picture 1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942997" y="1220665"/>
            <a:ext cx="4004895" cy="526803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60511500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77971" y="864430"/>
            <a:ext cx="4623962" cy="495340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1 Rectángulo"/>
          <p:cNvSpPr/>
          <p:nvPr/>
        </p:nvSpPr>
        <p:spPr>
          <a:xfrm>
            <a:off x="618699" y="1339208"/>
            <a:ext cx="5195247" cy="1754326"/>
          </a:xfrm>
          <a:prstGeom prst="rect">
            <a:avLst/>
          </a:prstGeom>
        </p:spPr>
        <p:txBody>
          <a:bodyPr wrap="square">
            <a:spAutoFit/>
          </a:bodyPr>
          <a:lstStyle/>
          <a:p>
            <a:r>
              <a:rPr lang="es-AR" b="1" dirty="0"/>
              <a:t>Capacidad de </a:t>
            </a:r>
            <a:r>
              <a:rPr lang="es-AR" b="1" dirty="0" err="1" smtClean="0"/>
              <a:t>apex</a:t>
            </a:r>
            <a:endParaRPr lang="es-AR" b="1" dirty="0" smtClean="0"/>
          </a:p>
          <a:p>
            <a:endParaRPr lang="es-AR" dirty="0"/>
          </a:p>
          <a:p>
            <a:endParaRPr lang="es-AR" dirty="0"/>
          </a:p>
          <a:p>
            <a:r>
              <a:rPr lang="es-AR" dirty="0"/>
              <a:t>La </a:t>
            </a:r>
            <a:r>
              <a:rPr lang="es-AR" dirty="0" smtClean="0"/>
              <a:t>curva permite </a:t>
            </a:r>
            <a:r>
              <a:rPr lang="es-AR" dirty="0"/>
              <a:t>determinar el diámetro aproximado </a:t>
            </a:r>
            <a:r>
              <a:rPr lang="es-AR" dirty="0" smtClean="0"/>
              <a:t>del </a:t>
            </a:r>
            <a:r>
              <a:rPr lang="es-AR" dirty="0" err="1" smtClean="0"/>
              <a:t>apex</a:t>
            </a:r>
            <a:r>
              <a:rPr lang="es-AR" dirty="0" smtClean="0"/>
              <a:t> </a:t>
            </a:r>
            <a:r>
              <a:rPr lang="es-AR" dirty="0"/>
              <a:t>para un tonelaje de </a:t>
            </a:r>
            <a:r>
              <a:rPr lang="es-AR" dirty="0" err="1"/>
              <a:t>underflow</a:t>
            </a:r>
            <a:r>
              <a:rPr lang="es-AR" dirty="0"/>
              <a:t> dado</a:t>
            </a:r>
            <a:r>
              <a:rPr lang="es-AR" dirty="0" smtClean="0"/>
              <a:t>.</a:t>
            </a:r>
            <a:endParaRPr lang="es-AR" dirty="0"/>
          </a:p>
        </p:txBody>
      </p:sp>
      <p:sp>
        <p:nvSpPr>
          <p:cNvPr id="4" name="3 Rectángulo"/>
          <p:cNvSpPr/>
          <p:nvPr/>
        </p:nvSpPr>
        <p:spPr>
          <a:xfrm>
            <a:off x="605050" y="251642"/>
            <a:ext cx="4665060" cy="369332"/>
          </a:xfrm>
          <a:prstGeom prst="rect">
            <a:avLst/>
          </a:prstGeom>
        </p:spPr>
        <p:txBody>
          <a:bodyPr wrap="none">
            <a:spAutoFit/>
          </a:bodyPr>
          <a:lstStyle/>
          <a:p>
            <a:r>
              <a:rPr lang="es-AR" b="1" dirty="0" smtClean="0"/>
              <a:t>Partes constitutivas de un HIDROCICLON</a:t>
            </a:r>
            <a:endParaRPr lang="es-AR" b="1" dirty="0"/>
          </a:p>
        </p:txBody>
      </p:sp>
    </p:spTree>
    <p:extLst>
      <p:ext uri="{BB962C8B-B14F-4D97-AF65-F5344CB8AC3E}">
        <p14:creationId xmlns:p14="http://schemas.microsoft.com/office/powerpoint/2010/main" val="293271119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645992" y="369332"/>
            <a:ext cx="7720085" cy="369332"/>
          </a:xfrm>
          <a:prstGeom prst="rect">
            <a:avLst/>
          </a:prstGeom>
        </p:spPr>
        <p:txBody>
          <a:bodyPr wrap="square">
            <a:spAutoFit/>
          </a:bodyPr>
          <a:lstStyle/>
          <a:p>
            <a:r>
              <a:rPr lang="es-AR" b="1" i="1" dirty="0"/>
              <a:t>Tipos de </a:t>
            </a:r>
            <a:r>
              <a:rPr lang="es-AR" b="1" i="1" dirty="0" err="1" smtClean="0"/>
              <a:t>hidrociclones</a:t>
            </a:r>
            <a:r>
              <a:rPr lang="es-AR" b="1" i="1" dirty="0" smtClean="0"/>
              <a:t> aplicados </a:t>
            </a:r>
            <a:r>
              <a:rPr lang="es-AR" b="1" i="1" dirty="0"/>
              <a:t>en el circuito </a:t>
            </a:r>
            <a:r>
              <a:rPr lang="es-AR" b="1" i="1" dirty="0" smtClean="0"/>
              <a:t>de molienda</a:t>
            </a:r>
            <a:endParaRPr lang="es-AR" dirty="0"/>
          </a:p>
        </p:txBody>
      </p:sp>
      <p:sp>
        <p:nvSpPr>
          <p:cNvPr id="3" name="2 Rectángulo"/>
          <p:cNvSpPr/>
          <p:nvPr/>
        </p:nvSpPr>
        <p:spPr>
          <a:xfrm>
            <a:off x="645992" y="1254374"/>
            <a:ext cx="6096000" cy="2031325"/>
          </a:xfrm>
          <a:prstGeom prst="rect">
            <a:avLst/>
          </a:prstGeom>
        </p:spPr>
        <p:txBody>
          <a:bodyPr>
            <a:spAutoFit/>
          </a:bodyPr>
          <a:lstStyle/>
          <a:p>
            <a:r>
              <a:rPr lang="es-AR" dirty="0" smtClean="0"/>
              <a:t>Los tipos </a:t>
            </a:r>
            <a:r>
              <a:rPr lang="es-AR" dirty="0"/>
              <a:t>de ciclones más </a:t>
            </a:r>
            <a:r>
              <a:rPr lang="es-AR" dirty="0" smtClean="0"/>
              <a:t>usados son:</a:t>
            </a:r>
          </a:p>
          <a:p>
            <a:endParaRPr lang="es-AR" dirty="0"/>
          </a:p>
          <a:p>
            <a:r>
              <a:rPr lang="es-AR" b="1" dirty="0" smtClean="0">
                <a:solidFill>
                  <a:srgbClr val="FF0000"/>
                </a:solidFill>
              </a:rPr>
              <a:t>Ciclones verticales</a:t>
            </a:r>
          </a:p>
          <a:p>
            <a:endParaRPr lang="es-AR" dirty="0" smtClean="0"/>
          </a:p>
          <a:p>
            <a:endParaRPr lang="es-AR" dirty="0"/>
          </a:p>
          <a:p>
            <a:r>
              <a:rPr lang="es-AR" b="1" dirty="0" smtClean="0">
                <a:solidFill>
                  <a:srgbClr val="FF0000"/>
                </a:solidFill>
              </a:rPr>
              <a:t>Ciclones horizontales</a:t>
            </a:r>
          </a:p>
          <a:p>
            <a:endParaRPr lang="es-AR" dirty="0"/>
          </a:p>
        </p:txBody>
      </p:sp>
      <p:pic>
        <p:nvPicPr>
          <p:cNvPr id="1331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185937" y="369332"/>
            <a:ext cx="2582926" cy="306455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331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73987" y="3433886"/>
            <a:ext cx="4214790" cy="303683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5 Rectángulo"/>
          <p:cNvSpPr/>
          <p:nvPr/>
        </p:nvSpPr>
        <p:spPr>
          <a:xfrm>
            <a:off x="645992" y="3292058"/>
            <a:ext cx="6096000" cy="1754326"/>
          </a:xfrm>
          <a:prstGeom prst="rect">
            <a:avLst/>
          </a:prstGeom>
        </p:spPr>
        <p:txBody>
          <a:bodyPr>
            <a:spAutoFit/>
          </a:bodyPr>
          <a:lstStyle/>
          <a:p>
            <a:r>
              <a:rPr lang="es-AR" dirty="0" smtClean="0"/>
              <a:t>Desalojan </a:t>
            </a:r>
            <a:r>
              <a:rPr lang="es-AR" dirty="0"/>
              <a:t>menor cantidad de finos (corto circuito) </a:t>
            </a:r>
            <a:r>
              <a:rPr lang="es-AR" dirty="0" smtClean="0"/>
              <a:t>por el </a:t>
            </a:r>
            <a:r>
              <a:rPr lang="es-AR" dirty="0" err="1"/>
              <a:t>underflow</a:t>
            </a:r>
            <a:r>
              <a:rPr lang="es-AR" dirty="0"/>
              <a:t> de alta densidad, producen menor carga circulante y </a:t>
            </a:r>
            <a:r>
              <a:rPr lang="es-AR" dirty="0" smtClean="0"/>
              <a:t>permiten mayor </a:t>
            </a:r>
            <a:r>
              <a:rPr lang="es-AR" dirty="0"/>
              <a:t>tiempo de duración de revestimiento. Sin embargo, estos ciclones </a:t>
            </a:r>
            <a:r>
              <a:rPr lang="es-AR" dirty="0" smtClean="0"/>
              <a:t>logran una </a:t>
            </a:r>
            <a:r>
              <a:rPr lang="es-AR" dirty="0">
                <a:solidFill>
                  <a:srgbClr val="FF0000"/>
                </a:solidFill>
              </a:rPr>
              <a:t>separación de partículas más gruesas con respecto a los de </a:t>
            </a:r>
            <a:r>
              <a:rPr lang="es-AR" dirty="0" smtClean="0">
                <a:solidFill>
                  <a:srgbClr val="FF0000"/>
                </a:solidFill>
              </a:rPr>
              <a:t>verticales.</a:t>
            </a:r>
            <a:endParaRPr lang="es-AR" dirty="0">
              <a:solidFill>
                <a:srgbClr val="FF0000"/>
              </a:solidFill>
            </a:endParaRPr>
          </a:p>
        </p:txBody>
      </p:sp>
    </p:spTree>
    <p:extLst>
      <p:ext uri="{BB962C8B-B14F-4D97-AF65-F5344CB8AC3E}">
        <p14:creationId xmlns:p14="http://schemas.microsoft.com/office/powerpoint/2010/main" val="108900976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809767" y="1236092"/>
            <a:ext cx="6218830" cy="3416320"/>
          </a:xfrm>
          <a:prstGeom prst="rect">
            <a:avLst/>
          </a:prstGeom>
        </p:spPr>
        <p:txBody>
          <a:bodyPr wrap="square">
            <a:spAutoFit/>
          </a:bodyPr>
          <a:lstStyle/>
          <a:p>
            <a:r>
              <a:rPr lang="es-AR" b="1" dirty="0">
                <a:solidFill>
                  <a:srgbClr val="FF0000"/>
                </a:solidFill>
              </a:rPr>
              <a:t>Ciclones de fondo </a:t>
            </a:r>
            <a:r>
              <a:rPr lang="es-AR" b="1" dirty="0" smtClean="0">
                <a:solidFill>
                  <a:srgbClr val="FF0000"/>
                </a:solidFill>
              </a:rPr>
              <a:t>plano</a:t>
            </a:r>
          </a:p>
          <a:p>
            <a:r>
              <a:rPr lang="es-AR" dirty="0" smtClean="0"/>
              <a:t>Forman una </a:t>
            </a:r>
            <a:r>
              <a:rPr lang="es-AR" dirty="0"/>
              <a:t>cama de </a:t>
            </a:r>
            <a:r>
              <a:rPr lang="es-AR" dirty="0" smtClean="0"/>
              <a:t>partículas gruesas </a:t>
            </a:r>
            <a:r>
              <a:rPr lang="es-AR" dirty="0"/>
              <a:t>en la base, el cual rota alrededor del eje del </a:t>
            </a:r>
            <a:r>
              <a:rPr lang="es-AR" dirty="0" smtClean="0"/>
              <a:t>ciclón y tiene </a:t>
            </a:r>
            <a:r>
              <a:rPr lang="es-AR" dirty="0"/>
              <a:t>similitud operacional con los ciclones horizontales</a:t>
            </a:r>
          </a:p>
          <a:p>
            <a:endParaRPr lang="es-AR" dirty="0"/>
          </a:p>
          <a:p>
            <a:r>
              <a:rPr lang="es-AR" dirty="0" smtClean="0"/>
              <a:t>La </a:t>
            </a:r>
            <a:r>
              <a:rPr lang="es-AR" dirty="0"/>
              <a:t>densidad del </a:t>
            </a:r>
            <a:r>
              <a:rPr lang="es-AR" dirty="0" err="1"/>
              <a:t>underflow</a:t>
            </a:r>
            <a:r>
              <a:rPr lang="es-AR" dirty="0"/>
              <a:t> es alta y con menor cantidad de </a:t>
            </a:r>
            <a:r>
              <a:rPr lang="es-AR" dirty="0" smtClean="0"/>
              <a:t>finos debido </a:t>
            </a:r>
            <a:r>
              <a:rPr lang="es-AR" dirty="0"/>
              <a:t>al corto circuito.</a:t>
            </a:r>
          </a:p>
          <a:p>
            <a:endParaRPr lang="es-AR" dirty="0" smtClean="0"/>
          </a:p>
          <a:p>
            <a:r>
              <a:rPr lang="es-AR" dirty="0" smtClean="0"/>
              <a:t>Realiza una separación gruesa de partículas.</a:t>
            </a:r>
            <a:endParaRPr lang="es-AR" dirty="0"/>
          </a:p>
          <a:p>
            <a:endParaRPr lang="es-AR" dirty="0" smtClean="0"/>
          </a:p>
          <a:p>
            <a:endParaRPr lang="es-AR" b="1" dirty="0" smtClean="0">
              <a:solidFill>
                <a:srgbClr val="FF0000"/>
              </a:solidFill>
            </a:endParaRPr>
          </a:p>
          <a:p>
            <a:r>
              <a:rPr lang="es-AR" b="1" dirty="0" smtClean="0">
                <a:solidFill>
                  <a:srgbClr val="FF0000"/>
                </a:solidFill>
              </a:rPr>
              <a:t>Ciclones </a:t>
            </a:r>
            <a:r>
              <a:rPr lang="es-AR" b="1" dirty="0">
                <a:solidFill>
                  <a:srgbClr val="FF0000"/>
                </a:solidFill>
              </a:rPr>
              <a:t>con </a:t>
            </a:r>
            <a:r>
              <a:rPr lang="es-AR" b="1" dirty="0" err="1" smtClean="0">
                <a:solidFill>
                  <a:srgbClr val="FF0000"/>
                </a:solidFill>
              </a:rPr>
              <a:t>Ciclowash</a:t>
            </a:r>
            <a:endParaRPr lang="es-AR" b="1" dirty="0">
              <a:solidFill>
                <a:srgbClr val="FF0000"/>
              </a:solidFill>
            </a:endParaRPr>
          </a:p>
        </p:txBody>
      </p:sp>
      <p:sp>
        <p:nvSpPr>
          <p:cNvPr id="5" name="4 Rectángulo"/>
          <p:cNvSpPr/>
          <p:nvPr/>
        </p:nvSpPr>
        <p:spPr>
          <a:xfrm>
            <a:off x="645992" y="199156"/>
            <a:ext cx="7720085" cy="369332"/>
          </a:xfrm>
          <a:prstGeom prst="rect">
            <a:avLst/>
          </a:prstGeom>
        </p:spPr>
        <p:txBody>
          <a:bodyPr wrap="square">
            <a:spAutoFit/>
          </a:bodyPr>
          <a:lstStyle/>
          <a:p>
            <a:r>
              <a:rPr lang="es-AR" b="1" i="1" dirty="0"/>
              <a:t>Tipos de </a:t>
            </a:r>
            <a:r>
              <a:rPr lang="es-AR" b="1" i="1" dirty="0" err="1" smtClean="0"/>
              <a:t>hidrociclones</a:t>
            </a:r>
            <a:r>
              <a:rPr lang="es-AR" b="1" i="1" dirty="0" smtClean="0"/>
              <a:t> aplicados </a:t>
            </a:r>
            <a:r>
              <a:rPr lang="es-AR" b="1" i="1" dirty="0"/>
              <a:t>en el circuito </a:t>
            </a:r>
            <a:r>
              <a:rPr lang="es-AR" b="1" i="1" dirty="0" smtClean="0"/>
              <a:t>de molienda</a:t>
            </a:r>
            <a:endParaRPr lang="es-AR" dirty="0"/>
          </a:p>
        </p:txBody>
      </p:sp>
      <p:pic>
        <p:nvPicPr>
          <p:cNvPr id="1433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510691" y="311414"/>
            <a:ext cx="2670909" cy="306915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433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56144" y="3521123"/>
            <a:ext cx="4359348" cy="313102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5 Rectángulo"/>
          <p:cNvSpPr/>
          <p:nvPr/>
        </p:nvSpPr>
        <p:spPr>
          <a:xfrm>
            <a:off x="871182" y="4652412"/>
            <a:ext cx="6096000" cy="1200329"/>
          </a:xfrm>
          <a:prstGeom prst="rect">
            <a:avLst/>
          </a:prstGeom>
        </p:spPr>
        <p:txBody>
          <a:bodyPr>
            <a:spAutoFit/>
          </a:bodyPr>
          <a:lstStyle/>
          <a:p>
            <a:r>
              <a:rPr lang="es-AR" dirty="0" smtClean="0"/>
              <a:t>Inyectan agua </a:t>
            </a:r>
            <a:r>
              <a:rPr lang="es-AR" dirty="0"/>
              <a:t>a través </a:t>
            </a:r>
            <a:r>
              <a:rPr lang="es-AR" dirty="0" smtClean="0"/>
              <a:t>de pequeñas toberas para </a:t>
            </a:r>
            <a:r>
              <a:rPr lang="es-AR" dirty="0"/>
              <a:t>que las partículas finas arrastradas por la pulpa </a:t>
            </a:r>
            <a:r>
              <a:rPr lang="es-AR" dirty="0" smtClean="0"/>
              <a:t>del </a:t>
            </a:r>
            <a:r>
              <a:rPr lang="es-AR" dirty="0" err="1" smtClean="0"/>
              <a:t>underflow</a:t>
            </a:r>
            <a:r>
              <a:rPr lang="es-AR" dirty="0" smtClean="0"/>
              <a:t> </a:t>
            </a:r>
            <a:r>
              <a:rPr lang="es-AR" dirty="0"/>
              <a:t>sea desplazados y descargados con el </a:t>
            </a:r>
            <a:r>
              <a:rPr lang="es-AR" dirty="0" err="1"/>
              <a:t>overflow</a:t>
            </a:r>
            <a:r>
              <a:rPr lang="es-AR" dirty="0"/>
              <a:t> del ciclón.</a:t>
            </a:r>
          </a:p>
        </p:txBody>
      </p:sp>
    </p:spTree>
    <p:extLst>
      <p:ext uri="{BB962C8B-B14F-4D97-AF65-F5344CB8AC3E}">
        <p14:creationId xmlns:p14="http://schemas.microsoft.com/office/powerpoint/2010/main" val="407968737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Rectángulo"/>
          <p:cNvSpPr/>
          <p:nvPr/>
        </p:nvSpPr>
        <p:spPr>
          <a:xfrm>
            <a:off x="714232" y="116976"/>
            <a:ext cx="6478137" cy="369332"/>
          </a:xfrm>
          <a:prstGeom prst="rect">
            <a:avLst/>
          </a:prstGeom>
        </p:spPr>
        <p:txBody>
          <a:bodyPr wrap="square">
            <a:spAutoFit/>
          </a:bodyPr>
          <a:lstStyle/>
          <a:p>
            <a:r>
              <a:rPr lang="es-AR" b="1" i="1" dirty="0"/>
              <a:t>Aplicación de </a:t>
            </a:r>
            <a:r>
              <a:rPr lang="es-AR" b="1" i="1" dirty="0" err="1" smtClean="0"/>
              <a:t>hidrociclones</a:t>
            </a:r>
            <a:r>
              <a:rPr lang="es-AR" b="1" i="1" dirty="0" smtClean="0"/>
              <a:t> en </a:t>
            </a:r>
            <a:r>
              <a:rPr lang="es-AR" b="1" i="1" dirty="0"/>
              <a:t>el circuito de molienda</a:t>
            </a:r>
            <a:endParaRPr lang="es-AR" dirty="0"/>
          </a:p>
        </p:txBody>
      </p:sp>
      <p:pic>
        <p:nvPicPr>
          <p:cNvPr id="1536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29985" y="1445863"/>
            <a:ext cx="7346057" cy="461993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3 Rectángulo"/>
          <p:cNvSpPr/>
          <p:nvPr/>
        </p:nvSpPr>
        <p:spPr>
          <a:xfrm>
            <a:off x="714231" y="1882592"/>
            <a:ext cx="3939655" cy="1477328"/>
          </a:xfrm>
          <a:prstGeom prst="rect">
            <a:avLst/>
          </a:prstGeom>
        </p:spPr>
        <p:txBody>
          <a:bodyPr wrap="square">
            <a:spAutoFit/>
          </a:bodyPr>
          <a:lstStyle/>
          <a:p>
            <a:endParaRPr lang="es-AR" dirty="0" smtClean="0"/>
          </a:p>
          <a:p>
            <a:r>
              <a:rPr lang="es-AR" dirty="0" smtClean="0"/>
              <a:t>El </a:t>
            </a:r>
            <a:r>
              <a:rPr lang="es-AR" dirty="0" err="1"/>
              <a:t>overflow</a:t>
            </a:r>
            <a:r>
              <a:rPr lang="es-AR" dirty="0"/>
              <a:t> es el producto, y el </a:t>
            </a:r>
            <a:r>
              <a:rPr lang="es-AR" dirty="0" err="1"/>
              <a:t>underflow</a:t>
            </a:r>
            <a:r>
              <a:rPr lang="es-AR" dirty="0"/>
              <a:t> retorna al molino </a:t>
            </a:r>
            <a:r>
              <a:rPr lang="es-AR" dirty="0" smtClean="0"/>
              <a:t>para que </a:t>
            </a:r>
            <a:r>
              <a:rPr lang="es-AR" dirty="0"/>
              <a:t>sea remolida conjuntamente con el nuevo alimento</a:t>
            </a:r>
            <a:r>
              <a:rPr lang="es-AR" dirty="0" smtClean="0"/>
              <a:t>.</a:t>
            </a:r>
            <a:endParaRPr lang="es-AR" dirty="0"/>
          </a:p>
        </p:txBody>
      </p:sp>
      <p:sp>
        <p:nvSpPr>
          <p:cNvPr id="5" name="4 Rectángulo"/>
          <p:cNvSpPr/>
          <p:nvPr/>
        </p:nvSpPr>
        <p:spPr>
          <a:xfrm>
            <a:off x="714232" y="1261197"/>
            <a:ext cx="2888932" cy="369332"/>
          </a:xfrm>
          <a:prstGeom prst="rect">
            <a:avLst/>
          </a:prstGeom>
        </p:spPr>
        <p:txBody>
          <a:bodyPr wrap="none">
            <a:spAutoFit/>
          </a:bodyPr>
          <a:lstStyle/>
          <a:p>
            <a:r>
              <a:rPr lang="es-AR" b="1" dirty="0">
                <a:solidFill>
                  <a:srgbClr val="FF0000"/>
                </a:solidFill>
              </a:rPr>
              <a:t>Circuito cerrado directo</a:t>
            </a:r>
          </a:p>
        </p:txBody>
      </p:sp>
    </p:spTree>
    <p:extLst>
      <p:ext uri="{BB962C8B-B14F-4D97-AF65-F5344CB8AC3E}">
        <p14:creationId xmlns:p14="http://schemas.microsoft.com/office/powerpoint/2010/main" val="2487973108"/>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4014980" y="1867783"/>
            <a:ext cx="4162691" cy="3122752"/>
          </a:xfrm>
          <a:prstGeom prst="rect">
            <a:avLst/>
          </a:prstGeom>
        </p:spPr>
        <p:txBody>
          <a:bodyPr wrap="square" lIns="0" tIns="0" rIns="0" bIns="0" rtlCol="0">
            <a:noAutofit/>
          </a:bodyPr>
          <a:lstStyle/>
          <a:p>
            <a:pPr marL="16289">
              <a:lnSpc>
                <a:spcPts val="641"/>
              </a:lnSpc>
            </a:pPr>
            <a:endParaRPr sz="641"/>
          </a:p>
        </p:txBody>
      </p:sp>
      <p:pic>
        <p:nvPicPr>
          <p:cNvPr id="1638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86775" y="1164448"/>
            <a:ext cx="6709839" cy="452942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4 Rectángulo"/>
          <p:cNvSpPr/>
          <p:nvPr/>
        </p:nvSpPr>
        <p:spPr>
          <a:xfrm>
            <a:off x="564107" y="1397675"/>
            <a:ext cx="4553803" cy="2308324"/>
          </a:xfrm>
          <a:prstGeom prst="rect">
            <a:avLst/>
          </a:prstGeom>
        </p:spPr>
        <p:txBody>
          <a:bodyPr wrap="square">
            <a:spAutoFit/>
          </a:bodyPr>
          <a:lstStyle/>
          <a:p>
            <a:r>
              <a:rPr lang="es-AR" b="1" dirty="0">
                <a:solidFill>
                  <a:srgbClr val="FF0000"/>
                </a:solidFill>
              </a:rPr>
              <a:t>Circuito cerrado </a:t>
            </a:r>
            <a:r>
              <a:rPr lang="es-AR" b="1" dirty="0" smtClean="0">
                <a:solidFill>
                  <a:srgbClr val="FF0000"/>
                </a:solidFill>
              </a:rPr>
              <a:t>inverso</a:t>
            </a:r>
          </a:p>
          <a:p>
            <a:endParaRPr lang="es-AR" dirty="0"/>
          </a:p>
          <a:p>
            <a:r>
              <a:rPr lang="es-AR" dirty="0" smtClean="0"/>
              <a:t>La </a:t>
            </a:r>
            <a:r>
              <a:rPr lang="es-AR" dirty="0"/>
              <a:t>pulpa de alimentación al circuito y la descarga del molino </a:t>
            </a:r>
            <a:r>
              <a:rPr lang="es-AR" dirty="0" smtClean="0"/>
              <a:t>se mezclan </a:t>
            </a:r>
            <a:r>
              <a:rPr lang="es-AR" dirty="0"/>
              <a:t>y son clasificados en el mismo ciclón. El </a:t>
            </a:r>
            <a:r>
              <a:rPr lang="es-AR" dirty="0" err="1"/>
              <a:t>overflow</a:t>
            </a:r>
            <a:r>
              <a:rPr lang="es-AR" dirty="0"/>
              <a:t> es el producto, y </a:t>
            </a:r>
            <a:r>
              <a:rPr lang="es-AR" dirty="0" smtClean="0"/>
              <a:t>el </a:t>
            </a:r>
            <a:r>
              <a:rPr lang="es-AR" dirty="0" err="1" smtClean="0"/>
              <a:t>underflow</a:t>
            </a:r>
            <a:r>
              <a:rPr lang="es-AR" dirty="0" smtClean="0"/>
              <a:t> </a:t>
            </a:r>
            <a:r>
              <a:rPr lang="es-AR" dirty="0"/>
              <a:t>retorna hacia el molino para su posterior remolienda.</a:t>
            </a:r>
          </a:p>
        </p:txBody>
      </p:sp>
      <p:sp>
        <p:nvSpPr>
          <p:cNvPr id="7" name="6 Rectángulo"/>
          <p:cNvSpPr/>
          <p:nvPr/>
        </p:nvSpPr>
        <p:spPr>
          <a:xfrm>
            <a:off x="714232" y="116976"/>
            <a:ext cx="6478137" cy="369332"/>
          </a:xfrm>
          <a:prstGeom prst="rect">
            <a:avLst/>
          </a:prstGeom>
        </p:spPr>
        <p:txBody>
          <a:bodyPr wrap="square">
            <a:spAutoFit/>
          </a:bodyPr>
          <a:lstStyle/>
          <a:p>
            <a:r>
              <a:rPr lang="es-AR" b="1" i="1" dirty="0"/>
              <a:t>Aplicación de </a:t>
            </a:r>
            <a:r>
              <a:rPr lang="es-AR" b="1" i="1" dirty="0" err="1" smtClean="0"/>
              <a:t>hidrociclones</a:t>
            </a:r>
            <a:r>
              <a:rPr lang="es-AR" b="1" i="1" dirty="0" smtClean="0"/>
              <a:t> en </a:t>
            </a:r>
            <a:r>
              <a:rPr lang="es-AR" b="1" i="1" dirty="0"/>
              <a:t>el circuito de molienda</a:t>
            </a:r>
            <a:endParaRPr lang="es-AR" dirty="0"/>
          </a:p>
        </p:txBody>
      </p:sp>
    </p:spTree>
    <p:extLst>
      <p:ext uri="{BB962C8B-B14F-4D97-AF65-F5344CB8AC3E}">
        <p14:creationId xmlns:p14="http://schemas.microsoft.com/office/powerpoint/2010/main" val="3063391609"/>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32920" y="821354"/>
            <a:ext cx="6077109" cy="52519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2 Rectángulo"/>
          <p:cNvSpPr/>
          <p:nvPr/>
        </p:nvSpPr>
        <p:spPr>
          <a:xfrm>
            <a:off x="617032" y="1352350"/>
            <a:ext cx="5315890" cy="2862322"/>
          </a:xfrm>
          <a:prstGeom prst="rect">
            <a:avLst/>
          </a:prstGeom>
        </p:spPr>
        <p:txBody>
          <a:bodyPr wrap="square">
            <a:spAutoFit/>
          </a:bodyPr>
          <a:lstStyle/>
          <a:p>
            <a:r>
              <a:rPr lang="es-AR" b="1" dirty="0">
                <a:solidFill>
                  <a:srgbClr val="FF0000"/>
                </a:solidFill>
              </a:rPr>
              <a:t>Circuito de molienda directa con </a:t>
            </a:r>
            <a:r>
              <a:rPr lang="es-AR" b="1" dirty="0" smtClean="0">
                <a:solidFill>
                  <a:srgbClr val="FF0000"/>
                </a:solidFill>
              </a:rPr>
              <a:t>remolienda</a:t>
            </a:r>
          </a:p>
          <a:p>
            <a:endParaRPr lang="es-AR" dirty="0"/>
          </a:p>
          <a:p>
            <a:r>
              <a:rPr lang="es-AR" dirty="0" smtClean="0"/>
              <a:t>El </a:t>
            </a:r>
            <a:r>
              <a:rPr lang="es-AR" dirty="0"/>
              <a:t>alimento ingresa al molino primario, la descarga se va </a:t>
            </a:r>
            <a:r>
              <a:rPr lang="es-AR" dirty="0" smtClean="0"/>
              <a:t>al </a:t>
            </a:r>
            <a:r>
              <a:rPr lang="es-AR" dirty="0" err="1" smtClean="0"/>
              <a:t>hidrociclón</a:t>
            </a:r>
            <a:r>
              <a:rPr lang="es-AR" dirty="0" smtClean="0"/>
              <a:t> </a:t>
            </a:r>
            <a:r>
              <a:rPr lang="es-AR" dirty="0"/>
              <a:t>primario; el </a:t>
            </a:r>
            <a:r>
              <a:rPr lang="es-AR" dirty="0" err="1"/>
              <a:t>underflow</a:t>
            </a:r>
            <a:r>
              <a:rPr lang="es-AR" dirty="0"/>
              <a:t> retorna al molino y el </a:t>
            </a:r>
            <a:r>
              <a:rPr lang="es-AR" dirty="0" err="1"/>
              <a:t>overflow</a:t>
            </a:r>
            <a:r>
              <a:rPr lang="es-AR" dirty="0"/>
              <a:t> se </a:t>
            </a:r>
            <a:r>
              <a:rPr lang="es-AR" dirty="0" smtClean="0"/>
              <a:t>mezclan con </a:t>
            </a:r>
            <a:r>
              <a:rPr lang="es-AR" dirty="0"/>
              <a:t>la descarga del molino para que sean clasificados en el </a:t>
            </a:r>
            <a:r>
              <a:rPr lang="es-AR" dirty="0" err="1" smtClean="0"/>
              <a:t>hidrociclón</a:t>
            </a:r>
            <a:r>
              <a:rPr lang="es-AR" dirty="0" smtClean="0"/>
              <a:t> secundario</a:t>
            </a:r>
            <a:r>
              <a:rPr lang="es-AR" dirty="0"/>
              <a:t>. El </a:t>
            </a:r>
            <a:r>
              <a:rPr lang="es-AR" dirty="0" err="1"/>
              <a:t>overflow</a:t>
            </a:r>
            <a:r>
              <a:rPr lang="es-AR" dirty="0"/>
              <a:t> es el producto mientras que el </a:t>
            </a:r>
            <a:r>
              <a:rPr lang="es-AR" dirty="0" err="1"/>
              <a:t>underflow</a:t>
            </a:r>
            <a:r>
              <a:rPr lang="es-AR" dirty="0"/>
              <a:t> retorna </a:t>
            </a:r>
            <a:r>
              <a:rPr lang="es-AR" dirty="0" smtClean="0"/>
              <a:t>al molino </a:t>
            </a:r>
            <a:r>
              <a:rPr lang="es-AR" dirty="0"/>
              <a:t>para su remolienda</a:t>
            </a:r>
            <a:r>
              <a:rPr lang="es-AR" dirty="0" smtClean="0"/>
              <a:t>.</a:t>
            </a:r>
            <a:endParaRPr lang="es-AR" dirty="0"/>
          </a:p>
        </p:txBody>
      </p:sp>
      <p:sp>
        <p:nvSpPr>
          <p:cNvPr id="5" name="4 Rectángulo"/>
          <p:cNvSpPr/>
          <p:nvPr/>
        </p:nvSpPr>
        <p:spPr>
          <a:xfrm>
            <a:off x="714232" y="116976"/>
            <a:ext cx="6478137" cy="369332"/>
          </a:xfrm>
          <a:prstGeom prst="rect">
            <a:avLst/>
          </a:prstGeom>
        </p:spPr>
        <p:txBody>
          <a:bodyPr wrap="square">
            <a:spAutoFit/>
          </a:bodyPr>
          <a:lstStyle/>
          <a:p>
            <a:r>
              <a:rPr lang="es-AR" b="1" i="1" dirty="0"/>
              <a:t>Aplicación de </a:t>
            </a:r>
            <a:r>
              <a:rPr lang="es-AR" b="1" i="1" dirty="0" err="1" smtClean="0"/>
              <a:t>hidrociclones</a:t>
            </a:r>
            <a:r>
              <a:rPr lang="es-AR" b="1" i="1" dirty="0" smtClean="0"/>
              <a:t> en </a:t>
            </a:r>
            <a:r>
              <a:rPr lang="es-AR" b="1" i="1" dirty="0"/>
              <a:t>el circuito de molienda</a:t>
            </a:r>
            <a:endParaRPr lang="es-AR" dirty="0"/>
          </a:p>
        </p:txBody>
      </p:sp>
    </p:spTree>
    <p:extLst>
      <p:ext uri="{BB962C8B-B14F-4D97-AF65-F5344CB8AC3E}">
        <p14:creationId xmlns:p14="http://schemas.microsoft.com/office/powerpoint/2010/main" val="554591169"/>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Rectángulo"/>
          <p:cNvSpPr/>
          <p:nvPr/>
        </p:nvSpPr>
        <p:spPr>
          <a:xfrm>
            <a:off x="714232" y="116976"/>
            <a:ext cx="6478137" cy="369332"/>
          </a:xfrm>
          <a:prstGeom prst="rect">
            <a:avLst/>
          </a:prstGeom>
        </p:spPr>
        <p:txBody>
          <a:bodyPr wrap="square">
            <a:spAutoFit/>
          </a:bodyPr>
          <a:lstStyle/>
          <a:p>
            <a:r>
              <a:rPr lang="es-AR" b="1" i="1" dirty="0"/>
              <a:t>Aplicación de </a:t>
            </a:r>
            <a:r>
              <a:rPr lang="es-AR" b="1" i="1" dirty="0" err="1" smtClean="0"/>
              <a:t>hidrociclones</a:t>
            </a:r>
            <a:r>
              <a:rPr lang="es-AR" b="1" i="1" dirty="0" smtClean="0"/>
              <a:t> en </a:t>
            </a:r>
            <a:r>
              <a:rPr lang="es-AR" b="1" i="1" dirty="0"/>
              <a:t>el circuito de molienda</a:t>
            </a:r>
            <a:endParaRPr lang="es-AR" dirty="0"/>
          </a:p>
        </p:txBody>
      </p:sp>
      <p:pic>
        <p:nvPicPr>
          <p:cNvPr id="1843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18412" y="928048"/>
            <a:ext cx="6236128" cy="424594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3 Rectángulo"/>
          <p:cNvSpPr/>
          <p:nvPr/>
        </p:nvSpPr>
        <p:spPr>
          <a:xfrm>
            <a:off x="823414" y="1203676"/>
            <a:ext cx="5127010" cy="4247317"/>
          </a:xfrm>
          <a:prstGeom prst="rect">
            <a:avLst/>
          </a:prstGeom>
        </p:spPr>
        <p:txBody>
          <a:bodyPr wrap="square">
            <a:spAutoFit/>
          </a:bodyPr>
          <a:lstStyle/>
          <a:p>
            <a:r>
              <a:rPr lang="es-AR" b="1" dirty="0">
                <a:solidFill>
                  <a:srgbClr val="FF0000"/>
                </a:solidFill>
              </a:rPr>
              <a:t>Circuito de molienda con dos etapas </a:t>
            </a:r>
            <a:r>
              <a:rPr lang="es-AR" b="1" dirty="0" smtClean="0">
                <a:solidFill>
                  <a:srgbClr val="FF0000"/>
                </a:solidFill>
              </a:rPr>
              <a:t>de clasificación</a:t>
            </a:r>
          </a:p>
          <a:p>
            <a:endParaRPr lang="es-AR" b="1" dirty="0">
              <a:solidFill>
                <a:srgbClr val="FF0000"/>
              </a:solidFill>
            </a:endParaRPr>
          </a:p>
          <a:p>
            <a:r>
              <a:rPr lang="es-AR" dirty="0"/>
              <a:t>En algunos casos para optimizar el performance de los ciclones es </a:t>
            </a:r>
            <a:r>
              <a:rPr lang="es-AR" dirty="0" smtClean="0"/>
              <a:t>necesario utilizar </a:t>
            </a:r>
            <a:r>
              <a:rPr lang="es-AR" dirty="0"/>
              <a:t>dos ciclones</a:t>
            </a:r>
            <a:r>
              <a:rPr lang="es-AR" dirty="0" smtClean="0"/>
              <a:t>.</a:t>
            </a:r>
          </a:p>
          <a:p>
            <a:endParaRPr lang="es-AR" dirty="0" smtClean="0"/>
          </a:p>
          <a:p>
            <a:r>
              <a:rPr lang="es-AR" dirty="0" smtClean="0"/>
              <a:t>El </a:t>
            </a:r>
            <a:r>
              <a:rPr lang="es-AR" dirty="0"/>
              <a:t>alimento del circuito </a:t>
            </a:r>
            <a:r>
              <a:rPr lang="es-AR" dirty="0" smtClean="0"/>
              <a:t>es el alimento </a:t>
            </a:r>
            <a:r>
              <a:rPr lang="es-AR" dirty="0"/>
              <a:t>del </a:t>
            </a:r>
            <a:r>
              <a:rPr lang="es-AR" dirty="0" smtClean="0"/>
              <a:t>ciclón primario</a:t>
            </a:r>
            <a:r>
              <a:rPr lang="es-AR" dirty="0"/>
              <a:t>; el </a:t>
            </a:r>
            <a:r>
              <a:rPr lang="es-AR" dirty="0" err="1"/>
              <a:t>overflow</a:t>
            </a:r>
            <a:r>
              <a:rPr lang="es-AR" dirty="0"/>
              <a:t> de ambos ciclones es el producto, mientras que </a:t>
            </a:r>
            <a:r>
              <a:rPr lang="es-AR" dirty="0" smtClean="0"/>
              <a:t>el </a:t>
            </a:r>
            <a:r>
              <a:rPr lang="es-AR" dirty="0" err="1" smtClean="0"/>
              <a:t>underflow</a:t>
            </a:r>
            <a:r>
              <a:rPr lang="es-AR" dirty="0" smtClean="0"/>
              <a:t> </a:t>
            </a:r>
            <a:r>
              <a:rPr lang="es-AR" dirty="0"/>
              <a:t>de ambos es el alimento del molino</a:t>
            </a:r>
            <a:r>
              <a:rPr lang="es-AR" dirty="0" smtClean="0"/>
              <a:t>.</a:t>
            </a:r>
          </a:p>
          <a:p>
            <a:endParaRPr lang="es-AR" dirty="0" smtClean="0"/>
          </a:p>
          <a:p>
            <a:r>
              <a:rPr lang="es-AR" dirty="0" smtClean="0"/>
              <a:t>La </a:t>
            </a:r>
            <a:r>
              <a:rPr lang="es-AR" dirty="0"/>
              <a:t>descarga del molino es </a:t>
            </a:r>
            <a:r>
              <a:rPr lang="es-AR" dirty="0" smtClean="0"/>
              <a:t>el alimento </a:t>
            </a:r>
            <a:r>
              <a:rPr lang="es-AR" dirty="0"/>
              <a:t>al ciclón secundario</a:t>
            </a:r>
            <a:r>
              <a:rPr lang="es-AR" dirty="0" smtClean="0"/>
              <a:t>.</a:t>
            </a:r>
            <a:endParaRPr lang="es-AR" dirty="0"/>
          </a:p>
        </p:txBody>
      </p:sp>
    </p:spTree>
    <p:extLst>
      <p:ext uri="{BB962C8B-B14F-4D97-AF65-F5344CB8AC3E}">
        <p14:creationId xmlns:p14="http://schemas.microsoft.com/office/powerpoint/2010/main" val="1457847459"/>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2" descr="Hidrociclones,Separación sólido-líquido,Áridos,Ingeniería de ..."/>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AR"/>
          </a:p>
        </p:txBody>
      </p:sp>
      <p:sp>
        <p:nvSpPr>
          <p:cNvPr id="5" name="AutoShape 4" descr="Hidrociclones,Separación sólido-líquido,Áridos,Ingeniería de ..."/>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AR"/>
          </a:p>
        </p:txBody>
      </p:sp>
      <p:sp>
        <p:nvSpPr>
          <p:cNvPr id="6" name="AutoShape 6" descr="Hidrociclones,Separación sólido-líquido,Áridos,Ingeniería de ..."/>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AR"/>
          </a:p>
        </p:txBody>
      </p:sp>
      <p:sp>
        <p:nvSpPr>
          <p:cNvPr id="3" name="2 Rectángulo"/>
          <p:cNvSpPr/>
          <p:nvPr/>
        </p:nvSpPr>
        <p:spPr>
          <a:xfrm>
            <a:off x="932597" y="184666"/>
            <a:ext cx="6096000" cy="369332"/>
          </a:xfrm>
          <a:prstGeom prst="rect">
            <a:avLst/>
          </a:prstGeom>
        </p:spPr>
        <p:txBody>
          <a:bodyPr>
            <a:spAutoFit/>
          </a:bodyPr>
          <a:lstStyle/>
          <a:p>
            <a:r>
              <a:rPr lang="es-AR" b="1" i="1" dirty="0"/>
              <a:t>Selección </a:t>
            </a:r>
            <a:r>
              <a:rPr lang="es-AR" b="1" i="1" dirty="0" smtClean="0"/>
              <a:t>y dimensionamiento de </a:t>
            </a:r>
            <a:r>
              <a:rPr lang="es-AR" b="1" i="1" dirty="0" err="1" smtClean="0"/>
              <a:t>hidrociclones</a:t>
            </a:r>
            <a:endParaRPr lang="es-AR" dirty="0"/>
          </a:p>
        </p:txBody>
      </p:sp>
      <p:sp>
        <p:nvSpPr>
          <p:cNvPr id="8" name="7 Rectángulo"/>
          <p:cNvSpPr/>
          <p:nvPr/>
        </p:nvSpPr>
        <p:spPr>
          <a:xfrm>
            <a:off x="932597" y="1197719"/>
            <a:ext cx="10435988" cy="646331"/>
          </a:xfrm>
          <a:prstGeom prst="rect">
            <a:avLst/>
          </a:prstGeom>
        </p:spPr>
        <p:txBody>
          <a:bodyPr wrap="square">
            <a:spAutoFit/>
          </a:bodyPr>
          <a:lstStyle/>
          <a:p>
            <a:r>
              <a:rPr lang="es-AR" dirty="0" smtClean="0"/>
              <a:t>El </a:t>
            </a:r>
            <a:r>
              <a:rPr lang="es-AR" dirty="0"/>
              <a:t>dimensionamiento del </a:t>
            </a:r>
            <a:r>
              <a:rPr lang="es-AR" dirty="0" err="1" smtClean="0"/>
              <a:t>hidrociclón</a:t>
            </a:r>
            <a:r>
              <a:rPr lang="es-AR" dirty="0" smtClean="0"/>
              <a:t> se realiza a través </a:t>
            </a:r>
            <a:r>
              <a:rPr lang="es-AR" dirty="0"/>
              <a:t>del </a:t>
            </a:r>
            <a:r>
              <a:rPr lang="es-AR" dirty="0" smtClean="0"/>
              <a:t>tamaño </a:t>
            </a:r>
            <a:r>
              <a:rPr lang="es-AR" dirty="0"/>
              <a:t>de corte de las </a:t>
            </a:r>
            <a:r>
              <a:rPr lang="es-AR" dirty="0" smtClean="0"/>
              <a:t>partículas</a:t>
            </a:r>
            <a:r>
              <a:rPr lang="es-AR" dirty="0"/>
              <a:t>, de </a:t>
            </a:r>
            <a:r>
              <a:rPr lang="es-AR" dirty="0" smtClean="0"/>
              <a:t>las densidades del sólido </a:t>
            </a:r>
            <a:r>
              <a:rPr lang="es-AR" dirty="0"/>
              <a:t>y del flujo y de la </a:t>
            </a:r>
            <a:r>
              <a:rPr lang="es-AR" dirty="0" smtClean="0"/>
              <a:t>caída </a:t>
            </a:r>
            <a:r>
              <a:rPr lang="es-AR" dirty="0"/>
              <a:t>de </a:t>
            </a:r>
            <a:r>
              <a:rPr lang="es-AR" dirty="0" smtClean="0"/>
              <a:t>presión</a:t>
            </a:r>
            <a:r>
              <a:rPr lang="es-AR" dirty="0"/>
              <a:t>.</a:t>
            </a:r>
          </a:p>
        </p:txBody>
      </p:sp>
      <p:pic>
        <p:nvPicPr>
          <p:cNvPr id="1945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19845" y="2279176"/>
            <a:ext cx="8134195" cy="38646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87275446"/>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06473" y="690563"/>
            <a:ext cx="8434315" cy="593187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3 Rectángulo"/>
          <p:cNvSpPr/>
          <p:nvPr/>
        </p:nvSpPr>
        <p:spPr>
          <a:xfrm>
            <a:off x="932597" y="184666"/>
            <a:ext cx="6096000" cy="369332"/>
          </a:xfrm>
          <a:prstGeom prst="rect">
            <a:avLst/>
          </a:prstGeom>
        </p:spPr>
        <p:txBody>
          <a:bodyPr>
            <a:spAutoFit/>
          </a:bodyPr>
          <a:lstStyle/>
          <a:p>
            <a:r>
              <a:rPr lang="es-AR" b="1" i="1" dirty="0"/>
              <a:t>Selección </a:t>
            </a:r>
            <a:r>
              <a:rPr lang="es-AR" b="1" i="1" dirty="0" smtClean="0"/>
              <a:t>y dimensionamiento de </a:t>
            </a:r>
            <a:r>
              <a:rPr lang="es-AR" b="1" i="1" dirty="0" err="1" smtClean="0"/>
              <a:t>hidrociclones</a:t>
            </a:r>
            <a:endParaRPr lang="es-AR" dirty="0"/>
          </a:p>
        </p:txBody>
      </p:sp>
    </p:spTree>
    <p:extLst>
      <p:ext uri="{BB962C8B-B14F-4D97-AF65-F5344CB8AC3E}">
        <p14:creationId xmlns:p14="http://schemas.microsoft.com/office/powerpoint/2010/main" val="3679778881"/>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76538" y="776288"/>
            <a:ext cx="7418340" cy="592828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3 Rectángulo"/>
          <p:cNvSpPr/>
          <p:nvPr/>
        </p:nvSpPr>
        <p:spPr>
          <a:xfrm>
            <a:off x="932597" y="184666"/>
            <a:ext cx="6096000" cy="369332"/>
          </a:xfrm>
          <a:prstGeom prst="rect">
            <a:avLst/>
          </a:prstGeom>
        </p:spPr>
        <p:txBody>
          <a:bodyPr>
            <a:spAutoFit/>
          </a:bodyPr>
          <a:lstStyle/>
          <a:p>
            <a:r>
              <a:rPr lang="es-AR" b="1" i="1" dirty="0"/>
              <a:t>Selección </a:t>
            </a:r>
            <a:r>
              <a:rPr lang="es-AR" b="1" i="1" dirty="0" smtClean="0"/>
              <a:t>y dimensionamiento de </a:t>
            </a:r>
            <a:r>
              <a:rPr lang="es-AR" b="1" i="1" dirty="0" err="1" smtClean="0"/>
              <a:t>hidrociclones</a:t>
            </a:r>
            <a:endParaRPr lang="es-AR" dirty="0"/>
          </a:p>
        </p:txBody>
      </p:sp>
    </p:spTree>
    <p:extLst>
      <p:ext uri="{BB962C8B-B14F-4D97-AF65-F5344CB8AC3E}">
        <p14:creationId xmlns:p14="http://schemas.microsoft.com/office/powerpoint/2010/main" val="115334682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6 Rectángulo"/>
          <p:cNvSpPr/>
          <p:nvPr/>
        </p:nvSpPr>
        <p:spPr>
          <a:xfrm>
            <a:off x="905301" y="1455467"/>
            <a:ext cx="6096000" cy="4524315"/>
          </a:xfrm>
          <a:prstGeom prst="rect">
            <a:avLst/>
          </a:prstGeom>
        </p:spPr>
        <p:txBody>
          <a:bodyPr>
            <a:spAutoFit/>
          </a:bodyPr>
          <a:lstStyle/>
          <a:p>
            <a:r>
              <a:rPr lang="es-AR" b="1" dirty="0"/>
              <a:t>LAS OPERACIONES DE CLASIFICACIÓN SE EFECTÚAN </a:t>
            </a:r>
            <a:r>
              <a:rPr lang="es-AR" b="1" dirty="0" smtClean="0"/>
              <a:t>EN DIFERENTES </a:t>
            </a:r>
            <a:r>
              <a:rPr lang="es-AR" b="1" dirty="0"/>
              <a:t>TIPOS DE APARATOS DE </a:t>
            </a:r>
            <a:r>
              <a:rPr lang="es-AR" b="1" dirty="0" smtClean="0"/>
              <a:t>CLASIFICACIÓN MECÁNICA </a:t>
            </a:r>
            <a:r>
              <a:rPr lang="es-AR" b="1" dirty="0"/>
              <a:t>E </a:t>
            </a:r>
            <a:r>
              <a:rPr lang="es-AR" b="1" dirty="0" smtClean="0"/>
              <a:t>HIDRAULICA</a:t>
            </a:r>
          </a:p>
          <a:p>
            <a:endParaRPr lang="es-AR" b="1" dirty="0"/>
          </a:p>
          <a:p>
            <a:r>
              <a:rPr lang="es-AR" dirty="0" smtClean="0"/>
              <a:t>Pueden agruparse en </a:t>
            </a:r>
            <a:r>
              <a:rPr lang="es-AR" dirty="0"/>
              <a:t>dos clases principales dependiendo de </a:t>
            </a:r>
            <a:r>
              <a:rPr lang="es-AR" dirty="0" smtClean="0"/>
              <a:t>la dirección </a:t>
            </a:r>
            <a:r>
              <a:rPr lang="es-AR" dirty="0"/>
              <a:t>de la corriente del </a:t>
            </a:r>
            <a:r>
              <a:rPr lang="es-AR" dirty="0" smtClean="0"/>
              <a:t>fluido</a:t>
            </a:r>
          </a:p>
          <a:p>
            <a:endParaRPr lang="es-AR" dirty="0"/>
          </a:p>
          <a:p>
            <a:endParaRPr lang="es-AR" dirty="0"/>
          </a:p>
          <a:p>
            <a:r>
              <a:rPr lang="es-AR" b="1" dirty="0" smtClean="0"/>
              <a:t>1. Clasificadores </a:t>
            </a:r>
            <a:r>
              <a:rPr lang="es-AR" b="1" dirty="0"/>
              <a:t>de corriente horizontal</a:t>
            </a:r>
          </a:p>
          <a:p>
            <a:r>
              <a:rPr lang="es-AR" b="1" dirty="0">
                <a:solidFill>
                  <a:srgbClr val="FF0000"/>
                </a:solidFill>
              </a:rPr>
              <a:t>(clasificadores mecánicos)</a:t>
            </a:r>
            <a:r>
              <a:rPr lang="es-AR" dirty="0"/>
              <a:t>. Para asentamiento</a:t>
            </a:r>
          </a:p>
          <a:p>
            <a:r>
              <a:rPr lang="es-AR" dirty="0"/>
              <a:t>libre</a:t>
            </a:r>
            <a:r>
              <a:rPr lang="es-AR" dirty="0" smtClean="0"/>
              <a:t>.</a:t>
            </a:r>
          </a:p>
          <a:p>
            <a:r>
              <a:rPr lang="es-AR" b="1" dirty="0" smtClean="0"/>
              <a:t>2. Clasificadores </a:t>
            </a:r>
            <a:r>
              <a:rPr lang="es-AR" b="1" dirty="0"/>
              <a:t>de corriente vertical</a:t>
            </a:r>
          </a:p>
          <a:p>
            <a:r>
              <a:rPr lang="es-AR" b="1" dirty="0">
                <a:solidFill>
                  <a:srgbClr val="FF0000"/>
                </a:solidFill>
              </a:rPr>
              <a:t>(clasificadores hidráulicos)</a:t>
            </a:r>
            <a:r>
              <a:rPr lang="es-AR" dirty="0"/>
              <a:t>. Para asentamiento</a:t>
            </a:r>
          </a:p>
          <a:p>
            <a:r>
              <a:rPr lang="es-AR" dirty="0"/>
              <a:t>retardado.</a:t>
            </a:r>
          </a:p>
          <a:p>
            <a:endParaRPr lang="es-AR" dirty="0"/>
          </a:p>
        </p:txBody>
      </p:sp>
      <p:pic>
        <p:nvPicPr>
          <p:cNvPr id="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017314" y="170893"/>
            <a:ext cx="3936596" cy="256914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843465" y="2760259"/>
            <a:ext cx="2620654" cy="393098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799064280"/>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38484" y="537660"/>
            <a:ext cx="7642745" cy="581985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2 Rectángulo"/>
          <p:cNvSpPr/>
          <p:nvPr/>
        </p:nvSpPr>
        <p:spPr>
          <a:xfrm>
            <a:off x="932597" y="184666"/>
            <a:ext cx="6096000" cy="369332"/>
          </a:xfrm>
          <a:prstGeom prst="rect">
            <a:avLst/>
          </a:prstGeom>
        </p:spPr>
        <p:txBody>
          <a:bodyPr>
            <a:spAutoFit/>
          </a:bodyPr>
          <a:lstStyle/>
          <a:p>
            <a:r>
              <a:rPr lang="es-AR" b="1" i="1" dirty="0"/>
              <a:t>Selección </a:t>
            </a:r>
            <a:r>
              <a:rPr lang="es-AR" b="1" i="1" dirty="0" smtClean="0"/>
              <a:t>y dimensionamiento de </a:t>
            </a:r>
            <a:r>
              <a:rPr lang="es-AR" b="1" i="1" dirty="0" err="1" smtClean="0"/>
              <a:t>hidrociclones</a:t>
            </a:r>
            <a:endParaRPr lang="es-AR" dirty="0"/>
          </a:p>
        </p:txBody>
      </p:sp>
    </p:spTree>
    <p:extLst>
      <p:ext uri="{BB962C8B-B14F-4D97-AF65-F5344CB8AC3E}">
        <p14:creationId xmlns:p14="http://schemas.microsoft.com/office/powerpoint/2010/main" val="1434640492"/>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67037" y="994734"/>
            <a:ext cx="7503267" cy="531053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4 Rectángulo"/>
          <p:cNvSpPr/>
          <p:nvPr/>
        </p:nvSpPr>
        <p:spPr>
          <a:xfrm>
            <a:off x="932597" y="184666"/>
            <a:ext cx="6096000" cy="369332"/>
          </a:xfrm>
          <a:prstGeom prst="rect">
            <a:avLst/>
          </a:prstGeom>
        </p:spPr>
        <p:txBody>
          <a:bodyPr>
            <a:spAutoFit/>
          </a:bodyPr>
          <a:lstStyle/>
          <a:p>
            <a:r>
              <a:rPr lang="es-AR" b="1" i="1" dirty="0"/>
              <a:t>Selección </a:t>
            </a:r>
            <a:r>
              <a:rPr lang="es-AR" b="1" i="1" dirty="0" smtClean="0"/>
              <a:t>y dimensionamiento de </a:t>
            </a:r>
            <a:r>
              <a:rPr lang="es-AR" b="1" i="1" dirty="0" err="1" smtClean="0"/>
              <a:t>hidrociclones</a:t>
            </a:r>
            <a:endParaRPr lang="es-AR" dirty="0"/>
          </a:p>
        </p:txBody>
      </p:sp>
    </p:spTree>
    <p:extLst>
      <p:ext uri="{BB962C8B-B14F-4D97-AF65-F5344CB8AC3E}">
        <p14:creationId xmlns:p14="http://schemas.microsoft.com/office/powerpoint/2010/main" val="548847813"/>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9"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28688" y="696037"/>
            <a:ext cx="8334460" cy="595318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3 CuadroTexto"/>
          <p:cNvSpPr txBox="1"/>
          <p:nvPr/>
        </p:nvSpPr>
        <p:spPr>
          <a:xfrm>
            <a:off x="7438029" y="5233215"/>
            <a:ext cx="736979" cy="338554"/>
          </a:xfrm>
          <a:prstGeom prst="rect">
            <a:avLst/>
          </a:prstGeom>
          <a:noFill/>
        </p:spPr>
        <p:txBody>
          <a:bodyPr wrap="square" rtlCol="0">
            <a:spAutoFit/>
          </a:bodyPr>
          <a:lstStyle/>
          <a:p>
            <a:r>
              <a:rPr lang="es-AR" sz="1600" b="1" i="1" dirty="0" smtClean="0">
                <a:solidFill>
                  <a:srgbClr val="0070C0"/>
                </a:solidFill>
              </a:rPr>
              <a:t>total</a:t>
            </a:r>
            <a:endParaRPr lang="es-AR" sz="1600" b="1" i="1" dirty="0">
              <a:solidFill>
                <a:srgbClr val="0070C0"/>
              </a:solidFill>
            </a:endParaRPr>
          </a:p>
        </p:txBody>
      </p:sp>
      <p:sp>
        <p:nvSpPr>
          <p:cNvPr id="7" name="6 Rectángulo"/>
          <p:cNvSpPr/>
          <p:nvPr/>
        </p:nvSpPr>
        <p:spPr>
          <a:xfrm>
            <a:off x="932597" y="184666"/>
            <a:ext cx="6096000" cy="369332"/>
          </a:xfrm>
          <a:prstGeom prst="rect">
            <a:avLst/>
          </a:prstGeom>
        </p:spPr>
        <p:txBody>
          <a:bodyPr>
            <a:spAutoFit/>
          </a:bodyPr>
          <a:lstStyle/>
          <a:p>
            <a:r>
              <a:rPr lang="es-AR" b="1" i="1" dirty="0"/>
              <a:t>Selección </a:t>
            </a:r>
            <a:r>
              <a:rPr lang="es-AR" b="1" i="1" dirty="0" smtClean="0"/>
              <a:t>y dimensionamiento de </a:t>
            </a:r>
            <a:r>
              <a:rPr lang="es-AR" b="1" i="1" dirty="0" err="1" smtClean="0"/>
              <a:t>hidrociclones</a:t>
            </a:r>
            <a:endParaRPr lang="es-AR" dirty="0"/>
          </a:p>
        </p:txBody>
      </p:sp>
    </p:spTree>
    <p:extLst>
      <p:ext uri="{BB962C8B-B14F-4D97-AF65-F5344CB8AC3E}">
        <p14:creationId xmlns:p14="http://schemas.microsoft.com/office/powerpoint/2010/main" val="3551651192"/>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p:nvPr/>
        </p:nvSpPr>
        <p:spPr>
          <a:xfrm>
            <a:off x="932597" y="184666"/>
            <a:ext cx="6096000" cy="369332"/>
          </a:xfrm>
          <a:prstGeom prst="rect">
            <a:avLst/>
          </a:prstGeom>
        </p:spPr>
        <p:txBody>
          <a:bodyPr>
            <a:spAutoFit/>
          </a:bodyPr>
          <a:lstStyle/>
          <a:p>
            <a:r>
              <a:rPr lang="es-AR" b="1" i="1" dirty="0" smtClean="0"/>
              <a:t>Aplicación de Baterías de </a:t>
            </a:r>
            <a:r>
              <a:rPr lang="es-AR" b="1" i="1" dirty="0" err="1" smtClean="0"/>
              <a:t>Hidrociclones</a:t>
            </a:r>
            <a:endParaRPr lang="es-AR" dirty="0"/>
          </a:p>
        </p:txBody>
      </p:sp>
      <p:sp>
        <p:nvSpPr>
          <p:cNvPr id="2" name="1 Rectángulo"/>
          <p:cNvSpPr/>
          <p:nvPr/>
        </p:nvSpPr>
        <p:spPr>
          <a:xfrm>
            <a:off x="3156734" y="3244334"/>
            <a:ext cx="7771679" cy="461665"/>
          </a:xfrm>
          <a:prstGeom prst="rect">
            <a:avLst/>
          </a:prstGeom>
        </p:spPr>
        <p:txBody>
          <a:bodyPr wrap="none">
            <a:spAutoFit/>
          </a:bodyPr>
          <a:lstStyle/>
          <a:p>
            <a:r>
              <a:rPr lang="es-AR" sz="2400" dirty="0">
                <a:hlinkClick r:id="rId2"/>
              </a:rPr>
              <a:t>https://www.youtube.com/watch?v=qmz_77pBOik</a:t>
            </a:r>
            <a:endParaRPr lang="es-AR" sz="2400" dirty="0"/>
          </a:p>
        </p:txBody>
      </p:sp>
    </p:spTree>
    <p:extLst>
      <p:ext uri="{BB962C8B-B14F-4D97-AF65-F5344CB8AC3E}">
        <p14:creationId xmlns:p14="http://schemas.microsoft.com/office/powerpoint/2010/main" val="822951900"/>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p:nvPr/>
        </p:nvSpPr>
        <p:spPr>
          <a:xfrm>
            <a:off x="932597" y="184666"/>
            <a:ext cx="6096000" cy="369332"/>
          </a:xfrm>
          <a:prstGeom prst="rect">
            <a:avLst/>
          </a:prstGeom>
        </p:spPr>
        <p:txBody>
          <a:bodyPr>
            <a:spAutoFit/>
          </a:bodyPr>
          <a:lstStyle/>
          <a:p>
            <a:r>
              <a:rPr lang="es-AR" b="1" i="1" dirty="0" smtClean="0"/>
              <a:t>Aplicación de Baterías de </a:t>
            </a:r>
            <a:r>
              <a:rPr lang="es-AR" b="1" i="1" dirty="0" err="1" smtClean="0"/>
              <a:t>Hidrociclones</a:t>
            </a:r>
            <a:endParaRPr lang="es-AR" dirty="0"/>
          </a:p>
        </p:txBody>
      </p:sp>
      <p:sp>
        <p:nvSpPr>
          <p:cNvPr id="2" name="1 Rectángulo"/>
          <p:cNvSpPr/>
          <p:nvPr/>
        </p:nvSpPr>
        <p:spPr>
          <a:xfrm>
            <a:off x="3235281" y="3244334"/>
            <a:ext cx="7563289" cy="461665"/>
          </a:xfrm>
          <a:prstGeom prst="rect">
            <a:avLst/>
          </a:prstGeom>
        </p:spPr>
        <p:txBody>
          <a:bodyPr wrap="none">
            <a:spAutoFit/>
          </a:bodyPr>
          <a:lstStyle/>
          <a:p>
            <a:r>
              <a:rPr lang="es-AR" sz="2400" dirty="0">
                <a:hlinkClick r:id="rId2"/>
              </a:rPr>
              <a:t>https://www.youtube.com/watch?v=4y6Ykr5AtYE</a:t>
            </a:r>
            <a:endParaRPr lang="es-AR" sz="2400" dirty="0"/>
          </a:p>
        </p:txBody>
      </p:sp>
    </p:spTree>
    <p:extLst>
      <p:ext uri="{BB962C8B-B14F-4D97-AF65-F5344CB8AC3E}">
        <p14:creationId xmlns:p14="http://schemas.microsoft.com/office/powerpoint/2010/main" val="317721677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p:nvPr/>
        </p:nvSpPr>
        <p:spPr>
          <a:xfrm>
            <a:off x="714232" y="182319"/>
            <a:ext cx="6696501" cy="369332"/>
          </a:xfrm>
          <a:prstGeom prst="rect">
            <a:avLst/>
          </a:prstGeom>
        </p:spPr>
        <p:txBody>
          <a:bodyPr wrap="square">
            <a:spAutoFit/>
          </a:bodyPr>
          <a:lstStyle/>
          <a:p>
            <a:r>
              <a:rPr lang="es-AR" b="1" dirty="0"/>
              <a:t>Principales corrientes de flujo dentro de un </a:t>
            </a:r>
            <a:r>
              <a:rPr lang="es-AR" b="1" dirty="0" err="1"/>
              <a:t>hidrociclón</a:t>
            </a:r>
            <a:endParaRPr lang="es-AR" b="1" dirty="0"/>
          </a:p>
        </p:txBody>
      </p:sp>
      <p:sp>
        <p:nvSpPr>
          <p:cNvPr id="5" name="4 Rectángulo"/>
          <p:cNvSpPr/>
          <p:nvPr/>
        </p:nvSpPr>
        <p:spPr>
          <a:xfrm>
            <a:off x="714233" y="1293715"/>
            <a:ext cx="6287068" cy="4524315"/>
          </a:xfrm>
          <a:prstGeom prst="rect">
            <a:avLst/>
          </a:prstGeom>
        </p:spPr>
        <p:txBody>
          <a:bodyPr wrap="square">
            <a:spAutoFit/>
          </a:bodyPr>
          <a:lstStyle/>
          <a:p>
            <a:r>
              <a:rPr lang="es-AR" dirty="0" smtClean="0"/>
              <a:t>Las </a:t>
            </a:r>
            <a:r>
              <a:rPr lang="es-AR" dirty="0"/>
              <a:t>partículas en suspensión en la pulpa dentro del </a:t>
            </a:r>
            <a:r>
              <a:rPr lang="es-AR" dirty="0" err="1"/>
              <a:t>hidrociclón</a:t>
            </a:r>
            <a:r>
              <a:rPr lang="es-AR" dirty="0"/>
              <a:t> </a:t>
            </a:r>
            <a:r>
              <a:rPr lang="es-AR" dirty="0" smtClean="0"/>
              <a:t>están sometidos </a:t>
            </a:r>
            <a:r>
              <a:rPr lang="es-AR" dirty="0"/>
              <a:t>bajo dos fuerzas </a:t>
            </a:r>
            <a:r>
              <a:rPr lang="es-AR" dirty="0" smtClean="0"/>
              <a:t>opositoras que producen la clasificación.</a:t>
            </a:r>
          </a:p>
          <a:p>
            <a:endParaRPr lang="es-AR" dirty="0" smtClean="0"/>
          </a:p>
          <a:p>
            <a:r>
              <a:rPr lang="es-AR" b="1" dirty="0" smtClean="0">
                <a:solidFill>
                  <a:srgbClr val="FF0000"/>
                </a:solidFill>
              </a:rPr>
              <a:t>Fuerza de Arrastre hidrodinámico </a:t>
            </a:r>
            <a:r>
              <a:rPr lang="es-AR" dirty="0" smtClean="0"/>
              <a:t>que actúa hacia </a:t>
            </a:r>
            <a:r>
              <a:rPr lang="es-AR" dirty="0"/>
              <a:t>el interior del </a:t>
            </a:r>
            <a:r>
              <a:rPr lang="es-AR" dirty="0" err="1" smtClean="0"/>
              <a:t>hidrociclón</a:t>
            </a:r>
            <a:r>
              <a:rPr lang="es-AR" dirty="0"/>
              <a:t> </a:t>
            </a:r>
            <a:r>
              <a:rPr lang="es-AR" dirty="0" smtClean="0"/>
              <a:t>mediante un torbellino central que </a:t>
            </a:r>
            <a:r>
              <a:rPr lang="es-AR" dirty="0"/>
              <a:t>originará que las partículas finas </a:t>
            </a:r>
            <a:r>
              <a:rPr lang="es-AR" dirty="0" err="1"/>
              <a:t>ó</a:t>
            </a:r>
            <a:r>
              <a:rPr lang="es-AR" dirty="0"/>
              <a:t> con poca  masa sean conducidas al </a:t>
            </a:r>
            <a:r>
              <a:rPr lang="es-AR" dirty="0" err="1"/>
              <a:t>vortex</a:t>
            </a:r>
            <a:r>
              <a:rPr lang="es-AR" dirty="0"/>
              <a:t> por el agua de la </a:t>
            </a:r>
            <a:r>
              <a:rPr lang="es-AR" dirty="0" smtClean="0"/>
              <a:t>pulpa. </a:t>
            </a:r>
          </a:p>
          <a:p>
            <a:endParaRPr lang="es-AR" dirty="0" smtClean="0"/>
          </a:p>
          <a:p>
            <a:r>
              <a:rPr lang="es-AR" b="1" dirty="0">
                <a:solidFill>
                  <a:srgbClr val="FF0000"/>
                </a:solidFill>
              </a:rPr>
              <a:t>Fuerza centrífuga</a:t>
            </a:r>
            <a:r>
              <a:rPr lang="es-AR" dirty="0"/>
              <a:t> que actúa hacia las </a:t>
            </a:r>
            <a:r>
              <a:rPr lang="es-AR" dirty="0" smtClean="0"/>
              <a:t>paredes mediante torbellino primario </a:t>
            </a:r>
            <a:r>
              <a:rPr lang="es-AR" dirty="0"/>
              <a:t>que impulsará las partículas de mayor masa a las paredes del ciclón y luego de una trayectoria helicoidal al </a:t>
            </a:r>
            <a:r>
              <a:rPr lang="es-AR" dirty="0" err="1"/>
              <a:t>apex</a:t>
            </a:r>
            <a:r>
              <a:rPr lang="es-AR" dirty="0"/>
              <a:t>.</a:t>
            </a:r>
          </a:p>
          <a:p>
            <a:endParaRPr lang="es-AR" dirty="0"/>
          </a:p>
          <a:p>
            <a:endParaRPr lang="es-AR" dirty="0" smtClean="0"/>
          </a:p>
        </p:txBody>
      </p:sp>
      <p:pic>
        <p:nvPicPr>
          <p:cNvPr id="7"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88155" y="201821"/>
            <a:ext cx="4002348" cy="253455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20418" y="2742342"/>
            <a:ext cx="2975212" cy="398600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02143338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2827562" y="2439115"/>
            <a:ext cx="7739619" cy="461665"/>
          </a:xfrm>
          <a:prstGeom prst="rect">
            <a:avLst/>
          </a:prstGeom>
        </p:spPr>
        <p:txBody>
          <a:bodyPr wrap="none">
            <a:spAutoFit/>
          </a:bodyPr>
          <a:lstStyle/>
          <a:p>
            <a:r>
              <a:rPr lang="es-AR" sz="2400" dirty="0">
                <a:hlinkClick r:id="rId2"/>
              </a:rPr>
              <a:t>https://www.youtube.com/watch?v=4m7Tep8_Exk</a:t>
            </a:r>
            <a:endParaRPr lang="es-AR" sz="2400" dirty="0"/>
          </a:p>
        </p:txBody>
      </p:sp>
      <p:sp>
        <p:nvSpPr>
          <p:cNvPr id="3" name="2 Rectángulo"/>
          <p:cNvSpPr/>
          <p:nvPr/>
        </p:nvSpPr>
        <p:spPr>
          <a:xfrm>
            <a:off x="714232" y="182319"/>
            <a:ext cx="6696501" cy="369332"/>
          </a:xfrm>
          <a:prstGeom prst="rect">
            <a:avLst/>
          </a:prstGeom>
        </p:spPr>
        <p:txBody>
          <a:bodyPr wrap="square">
            <a:spAutoFit/>
          </a:bodyPr>
          <a:lstStyle/>
          <a:p>
            <a:r>
              <a:rPr lang="es-AR" b="1" dirty="0"/>
              <a:t>Principales corrientes de flujo dentro de un </a:t>
            </a:r>
            <a:r>
              <a:rPr lang="es-AR" b="1" dirty="0" err="1"/>
              <a:t>hidrociclón</a:t>
            </a:r>
            <a:endParaRPr lang="es-AR" b="1" dirty="0"/>
          </a:p>
        </p:txBody>
      </p:sp>
    </p:spTree>
    <p:extLst>
      <p:ext uri="{BB962C8B-B14F-4D97-AF65-F5344CB8AC3E}">
        <p14:creationId xmlns:p14="http://schemas.microsoft.com/office/powerpoint/2010/main" val="42415637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143696" y="3330054"/>
            <a:ext cx="4367297" cy="336893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43696" y="336435"/>
            <a:ext cx="4367297" cy="283667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2 Rectángulo"/>
          <p:cNvSpPr/>
          <p:nvPr/>
        </p:nvSpPr>
        <p:spPr>
          <a:xfrm>
            <a:off x="439828" y="1419367"/>
            <a:ext cx="6703868" cy="2308324"/>
          </a:xfrm>
          <a:prstGeom prst="rect">
            <a:avLst/>
          </a:prstGeom>
        </p:spPr>
        <p:txBody>
          <a:bodyPr wrap="square">
            <a:spAutoFit/>
          </a:bodyPr>
          <a:lstStyle/>
          <a:p>
            <a:r>
              <a:rPr lang="es-AR" b="1" i="1" dirty="0" smtClean="0"/>
              <a:t>Para qué se instalan los </a:t>
            </a:r>
            <a:r>
              <a:rPr lang="es-AR" b="1" i="1" dirty="0" err="1" smtClean="0">
                <a:solidFill>
                  <a:srgbClr val="FF0000"/>
                </a:solidFill>
              </a:rPr>
              <a:t>Hidrociclones</a:t>
            </a:r>
            <a:r>
              <a:rPr lang="es-AR" b="1" i="1" dirty="0" smtClean="0">
                <a:solidFill>
                  <a:srgbClr val="FF0000"/>
                </a:solidFill>
              </a:rPr>
              <a:t>?</a:t>
            </a:r>
          </a:p>
          <a:p>
            <a:endParaRPr lang="es-AR" b="1" i="1" dirty="0" smtClean="0"/>
          </a:p>
          <a:p>
            <a:r>
              <a:rPr lang="es-AR" dirty="0"/>
              <a:t>• </a:t>
            </a:r>
            <a:r>
              <a:rPr lang="es-AR" dirty="0" smtClean="0"/>
              <a:t>Eliminar </a:t>
            </a:r>
            <a:r>
              <a:rPr lang="es-AR" dirty="0"/>
              <a:t>del circuito de molienda las partículas minerales que ya </a:t>
            </a:r>
            <a:r>
              <a:rPr lang="es-AR" dirty="0" smtClean="0"/>
              <a:t>han alcanzado el </a:t>
            </a:r>
            <a:r>
              <a:rPr lang="es-AR" dirty="0"/>
              <a:t>tamaño </a:t>
            </a:r>
            <a:r>
              <a:rPr lang="es-AR" dirty="0" smtClean="0"/>
              <a:t>adecuado (no se deben moler el mineral más de lo necesario ya que la operación de molienda tienen un alto costo por el consumo de energía, gastos de medios de molienda y desgaste de equipos).</a:t>
            </a:r>
            <a:endParaRPr lang="es-AR" dirty="0"/>
          </a:p>
        </p:txBody>
      </p:sp>
      <p:sp>
        <p:nvSpPr>
          <p:cNvPr id="4" name="3 Rectángulo"/>
          <p:cNvSpPr/>
          <p:nvPr/>
        </p:nvSpPr>
        <p:spPr>
          <a:xfrm>
            <a:off x="439828" y="4004690"/>
            <a:ext cx="6561473" cy="1754326"/>
          </a:xfrm>
          <a:prstGeom prst="rect">
            <a:avLst/>
          </a:prstGeom>
        </p:spPr>
        <p:txBody>
          <a:bodyPr wrap="square">
            <a:spAutoFit/>
          </a:bodyPr>
          <a:lstStyle/>
          <a:p>
            <a:r>
              <a:rPr lang="es-AR" dirty="0"/>
              <a:t>• </a:t>
            </a:r>
            <a:r>
              <a:rPr lang="es-AR" dirty="0" smtClean="0"/>
              <a:t>Separar un </a:t>
            </a:r>
            <a:r>
              <a:rPr lang="es-AR" dirty="0"/>
              <a:t>tamaño máximo de las partículas que se </a:t>
            </a:r>
            <a:r>
              <a:rPr lang="es-AR" dirty="0" smtClean="0"/>
              <a:t>pueden flotar en el proceso de Flotación ya que su </a:t>
            </a:r>
            <a:r>
              <a:rPr lang="es-AR" dirty="0"/>
              <a:t>tamaño tiene que ser apropiado para que las burbujas de aire los puedan llevar hasta la superficie de las celdas de flotación.</a:t>
            </a:r>
          </a:p>
          <a:p>
            <a:endParaRPr lang="es-AR" dirty="0"/>
          </a:p>
        </p:txBody>
      </p:sp>
    </p:spTree>
    <p:extLst>
      <p:ext uri="{BB962C8B-B14F-4D97-AF65-F5344CB8AC3E}">
        <p14:creationId xmlns:p14="http://schemas.microsoft.com/office/powerpoint/2010/main" val="45369797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8 Rectángulo"/>
          <p:cNvSpPr/>
          <p:nvPr/>
        </p:nvSpPr>
        <p:spPr>
          <a:xfrm>
            <a:off x="464022" y="228179"/>
            <a:ext cx="6138219" cy="369332"/>
          </a:xfrm>
          <a:prstGeom prst="rect">
            <a:avLst/>
          </a:prstGeom>
        </p:spPr>
        <p:txBody>
          <a:bodyPr wrap="none">
            <a:spAutoFit/>
          </a:bodyPr>
          <a:lstStyle/>
          <a:p>
            <a:r>
              <a:rPr lang="es-AR" b="1" dirty="0"/>
              <a:t>PRINCIPIOS DE LA CLASIFICACIÓN DE LAS PARTÍCULAS</a:t>
            </a: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66438" y="1201003"/>
            <a:ext cx="6191182" cy="401244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3 Rectángulo"/>
          <p:cNvSpPr/>
          <p:nvPr/>
        </p:nvSpPr>
        <p:spPr>
          <a:xfrm>
            <a:off x="313898" y="1201003"/>
            <a:ext cx="5677469" cy="1477328"/>
          </a:xfrm>
          <a:prstGeom prst="rect">
            <a:avLst/>
          </a:prstGeom>
        </p:spPr>
        <p:txBody>
          <a:bodyPr wrap="square">
            <a:spAutoFit/>
          </a:bodyPr>
          <a:lstStyle/>
          <a:p>
            <a:r>
              <a:rPr lang="es-AR" dirty="0"/>
              <a:t>En forma ideal un clasificador deberá separar </a:t>
            </a:r>
            <a:r>
              <a:rPr lang="es-AR" dirty="0" smtClean="0"/>
              <a:t>una mezcla de </a:t>
            </a:r>
            <a:r>
              <a:rPr lang="es-AR" dirty="0"/>
              <a:t>partículas en dos porciones; </a:t>
            </a:r>
            <a:r>
              <a:rPr lang="es-AR" dirty="0" smtClean="0"/>
              <a:t>una de </a:t>
            </a:r>
            <a:r>
              <a:rPr lang="es-AR" dirty="0"/>
              <a:t>partículas gruesas </a:t>
            </a:r>
            <a:r>
              <a:rPr lang="es-AR" dirty="0" smtClean="0"/>
              <a:t>y otra</a:t>
            </a:r>
            <a:r>
              <a:rPr lang="es-AR" dirty="0"/>
              <a:t> </a:t>
            </a:r>
            <a:r>
              <a:rPr lang="es-AR" dirty="0" smtClean="0"/>
              <a:t> </a:t>
            </a:r>
            <a:r>
              <a:rPr lang="es-AR" dirty="0"/>
              <a:t>de partículas </a:t>
            </a:r>
            <a:r>
              <a:rPr lang="es-AR" dirty="0" smtClean="0"/>
              <a:t>finas.</a:t>
            </a:r>
          </a:p>
          <a:p>
            <a:endParaRPr lang="es-AR" b="1" dirty="0"/>
          </a:p>
          <a:p>
            <a:endParaRPr lang="es-AR" dirty="0"/>
          </a:p>
        </p:txBody>
      </p:sp>
      <p:sp>
        <p:nvSpPr>
          <p:cNvPr id="2" name="1 CuadroTexto"/>
          <p:cNvSpPr txBox="1"/>
          <p:nvPr/>
        </p:nvSpPr>
        <p:spPr>
          <a:xfrm>
            <a:off x="6997948" y="696035"/>
            <a:ext cx="4411502" cy="369332"/>
          </a:xfrm>
          <a:prstGeom prst="rect">
            <a:avLst/>
          </a:prstGeom>
          <a:noFill/>
        </p:spPr>
        <p:txBody>
          <a:bodyPr wrap="square" rtlCol="0">
            <a:spAutoFit/>
          </a:bodyPr>
          <a:lstStyle/>
          <a:p>
            <a:r>
              <a:rPr lang="es-AR" b="1" dirty="0" smtClean="0">
                <a:solidFill>
                  <a:srgbClr val="FF0000"/>
                </a:solidFill>
              </a:rPr>
              <a:t>Curva de Partición o Eficiencia</a:t>
            </a:r>
            <a:endParaRPr lang="es-AR" b="1" dirty="0">
              <a:solidFill>
                <a:srgbClr val="FF0000"/>
              </a:solidFill>
            </a:endParaRPr>
          </a:p>
        </p:txBody>
      </p:sp>
      <p:pic>
        <p:nvPicPr>
          <p:cNvPr id="3"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23772" y="2376277"/>
            <a:ext cx="3714750" cy="33337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6 CuadroTexto"/>
          <p:cNvSpPr txBox="1"/>
          <p:nvPr/>
        </p:nvSpPr>
        <p:spPr>
          <a:xfrm>
            <a:off x="3152631" y="5671502"/>
            <a:ext cx="1385891" cy="369332"/>
          </a:xfrm>
          <a:prstGeom prst="rect">
            <a:avLst/>
          </a:prstGeom>
          <a:noFill/>
        </p:spPr>
        <p:txBody>
          <a:bodyPr wrap="square" rtlCol="0">
            <a:spAutoFit/>
          </a:bodyPr>
          <a:lstStyle/>
          <a:p>
            <a:r>
              <a:rPr lang="es-AR" b="1" dirty="0" smtClean="0">
                <a:solidFill>
                  <a:schemeClr val="accent2">
                    <a:lumMod val="75000"/>
                  </a:schemeClr>
                </a:solidFill>
              </a:rPr>
              <a:t>Descarga</a:t>
            </a:r>
            <a:endParaRPr lang="es-AR" b="1" dirty="0">
              <a:solidFill>
                <a:schemeClr val="accent2">
                  <a:lumMod val="75000"/>
                </a:schemeClr>
              </a:solidFill>
            </a:endParaRPr>
          </a:p>
        </p:txBody>
      </p:sp>
      <p:sp>
        <p:nvSpPr>
          <p:cNvPr id="8" name="7 CuadroTexto"/>
          <p:cNvSpPr txBox="1"/>
          <p:nvPr/>
        </p:nvSpPr>
        <p:spPr>
          <a:xfrm>
            <a:off x="4689993" y="5267882"/>
            <a:ext cx="2205422" cy="646331"/>
          </a:xfrm>
          <a:prstGeom prst="rect">
            <a:avLst/>
          </a:prstGeom>
          <a:noFill/>
        </p:spPr>
        <p:txBody>
          <a:bodyPr wrap="square" rtlCol="0">
            <a:spAutoFit/>
          </a:bodyPr>
          <a:lstStyle/>
          <a:p>
            <a:r>
              <a:rPr lang="es-AR" b="1" dirty="0" smtClean="0">
                <a:solidFill>
                  <a:srgbClr val="FF0000"/>
                </a:solidFill>
              </a:rPr>
              <a:t>         d50</a:t>
            </a:r>
          </a:p>
          <a:p>
            <a:r>
              <a:rPr lang="es-AR" b="1" dirty="0" smtClean="0">
                <a:solidFill>
                  <a:srgbClr val="FF0000"/>
                </a:solidFill>
              </a:rPr>
              <a:t>Tamaño de corte</a:t>
            </a:r>
            <a:endParaRPr lang="es-AR" b="1" dirty="0">
              <a:solidFill>
                <a:srgbClr val="FF0000"/>
              </a:solidFill>
            </a:endParaRPr>
          </a:p>
        </p:txBody>
      </p:sp>
      <p:cxnSp>
        <p:nvCxnSpPr>
          <p:cNvPr id="6" name="5 Conector recto de flecha"/>
          <p:cNvCxnSpPr/>
          <p:nvPr/>
        </p:nvCxnSpPr>
        <p:spPr>
          <a:xfrm flipH="1" flipV="1">
            <a:off x="2926334" y="4675216"/>
            <a:ext cx="1759690" cy="996286"/>
          </a:xfrm>
          <a:prstGeom prst="straightConnector1">
            <a:avLst/>
          </a:prstGeom>
          <a:ln w="22225">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0" name="9 Conector recto"/>
          <p:cNvCxnSpPr/>
          <p:nvPr/>
        </p:nvCxnSpPr>
        <p:spPr>
          <a:xfrm flipH="1">
            <a:off x="1856097" y="2678331"/>
            <a:ext cx="1950082" cy="2739830"/>
          </a:xfrm>
          <a:prstGeom prst="line">
            <a:avLst/>
          </a:prstGeom>
          <a:ln w="34925">
            <a:solidFill>
              <a:srgbClr val="007AD6"/>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5582135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6 Rectángulo"/>
          <p:cNvSpPr/>
          <p:nvPr/>
        </p:nvSpPr>
        <p:spPr>
          <a:xfrm>
            <a:off x="464022" y="228179"/>
            <a:ext cx="6138219" cy="369332"/>
          </a:xfrm>
          <a:prstGeom prst="rect">
            <a:avLst/>
          </a:prstGeom>
        </p:spPr>
        <p:txBody>
          <a:bodyPr wrap="none">
            <a:spAutoFit/>
          </a:bodyPr>
          <a:lstStyle/>
          <a:p>
            <a:r>
              <a:rPr lang="es-AR" b="1" dirty="0"/>
              <a:t>PRINCIPIOS DE LA CLASIFICACIÓN DE LAS PARTÍCULAS</a:t>
            </a:r>
          </a:p>
        </p:txBody>
      </p:sp>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68606" y="638454"/>
            <a:ext cx="8955748" cy="444917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4 CuadroTexto"/>
          <p:cNvSpPr txBox="1"/>
          <p:nvPr/>
        </p:nvSpPr>
        <p:spPr>
          <a:xfrm>
            <a:off x="2395377" y="638454"/>
            <a:ext cx="4411502" cy="369332"/>
          </a:xfrm>
          <a:prstGeom prst="rect">
            <a:avLst/>
          </a:prstGeom>
          <a:noFill/>
        </p:spPr>
        <p:txBody>
          <a:bodyPr wrap="square" rtlCol="0">
            <a:spAutoFit/>
          </a:bodyPr>
          <a:lstStyle/>
          <a:p>
            <a:r>
              <a:rPr lang="es-AR" b="1" dirty="0" smtClean="0">
                <a:solidFill>
                  <a:srgbClr val="FF0000"/>
                </a:solidFill>
              </a:rPr>
              <a:t>Curva de Partición o Eficiencia</a:t>
            </a:r>
            <a:endParaRPr lang="es-AR" b="1" dirty="0">
              <a:solidFill>
                <a:srgbClr val="FF0000"/>
              </a:solidFill>
            </a:endParaRPr>
          </a:p>
        </p:txBody>
      </p:sp>
      <p:sp>
        <p:nvSpPr>
          <p:cNvPr id="6" name="5 CuadroTexto"/>
          <p:cNvSpPr txBox="1"/>
          <p:nvPr/>
        </p:nvSpPr>
        <p:spPr>
          <a:xfrm>
            <a:off x="1798728" y="5431093"/>
            <a:ext cx="4411502" cy="923330"/>
          </a:xfrm>
          <a:prstGeom prst="rect">
            <a:avLst/>
          </a:prstGeom>
          <a:noFill/>
        </p:spPr>
        <p:txBody>
          <a:bodyPr wrap="square" rtlCol="0">
            <a:spAutoFit/>
          </a:bodyPr>
          <a:lstStyle/>
          <a:p>
            <a:r>
              <a:rPr lang="es-AR" b="1" dirty="0" err="1">
                <a:solidFill>
                  <a:srgbClr val="FF0000"/>
                </a:solidFill>
              </a:rPr>
              <a:t>e</a:t>
            </a:r>
            <a:r>
              <a:rPr lang="es-AR" b="1" dirty="0" err="1" smtClean="0">
                <a:solidFill>
                  <a:srgbClr val="FF0000"/>
                </a:solidFill>
              </a:rPr>
              <a:t>obs</a:t>
            </a:r>
            <a:r>
              <a:rPr lang="es-AR" b="1" dirty="0" smtClean="0">
                <a:solidFill>
                  <a:srgbClr val="FF0000"/>
                </a:solidFill>
              </a:rPr>
              <a:t>(i) : eficiencia observada</a:t>
            </a:r>
          </a:p>
          <a:p>
            <a:r>
              <a:rPr lang="es-AR" b="1" dirty="0" smtClean="0">
                <a:solidFill>
                  <a:srgbClr val="FF0000"/>
                </a:solidFill>
              </a:rPr>
              <a:t>Gi: masa o fracción de grueso</a:t>
            </a:r>
          </a:p>
          <a:p>
            <a:r>
              <a:rPr lang="es-AR" b="1" dirty="0" err="1" smtClean="0">
                <a:solidFill>
                  <a:srgbClr val="FF0000"/>
                </a:solidFill>
              </a:rPr>
              <a:t>Ai</a:t>
            </a:r>
            <a:r>
              <a:rPr lang="es-AR" b="1" dirty="0" smtClean="0">
                <a:solidFill>
                  <a:srgbClr val="FF0000"/>
                </a:solidFill>
              </a:rPr>
              <a:t>: masa total de alimentación</a:t>
            </a:r>
            <a:endParaRPr lang="es-AR" b="1" dirty="0">
              <a:solidFill>
                <a:srgbClr val="FF0000"/>
              </a:solidFill>
            </a:endParaRPr>
          </a:p>
        </p:txBody>
      </p:sp>
      <p:cxnSp>
        <p:nvCxnSpPr>
          <p:cNvPr id="3" name="2 Conector recto"/>
          <p:cNvCxnSpPr/>
          <p:nvPr/>
        </p:nvCxnSpPr>
        <p:spPr>
          <a:xfrm>
            <a:off x="5964073" y="1678674"/>
            <a:ext cx="0" cy="2538483"/>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4817394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15152" y="826347"/>
            <a:ext cx="9416399" cy="584740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5 Rectángulo"/>
          <p:cNvSpPr/>
          <p:nvPr/>
        </p:nvSpPr>
        <p:spPr>
          <a:xfrm>
            <a:off x="464022" y="228179"/>
            <a:ext cx="6138219" cy="369332"/>
          </a:xfrm>
          <a:prstGeom prst="rect">
            <a:avLst/>
          </a:prstGeom>
        </p:spPr>
        <p:txBody>
          <a:bodyPr wrap="none">
            <a:spAutoFit/>
          </a:bodyPr>
          <a:lstStyle/>
          <a:p>
            <a:r>
              <a:rPr lang="es-AR" b="1" dirty="0"/>
              <a:t>PRINCIPIOS DE LA CLASIFICACIÓN DE LAS PARTÍCULAS</a:t>
            </a:r>
          </a:p>
        </p:txBody>
      </p:sp>
    </p:spTree>
    <p:extLst>
      <p:ext uri="{BB962C8B-B14F-4D97-AF65-F5344CB8AC3E}">
        <p14:creationId xmlns:p14="http://schemas.microsoft.com/office/powerpoint/2010/main" val="3676650950"/>
      </p:ext>
    </p:extLst>
  </p:cSld>
  <p:clrMapOvr>
    <a:masterClrMapping/>
  </p:clrMapOvr>
  <p:timing>
    <p:tnLst>
      <p:par>
        <p:cTn id="1" dur="indefinite" restart="never" nodeType="tmRoot"/>
      </p:par>
    </p:tnLst>
  </p:timing>
</p:sld>
</file>

<file path=ppt/theme/theme1.xml><?xml version="1.0" encoding="utf-8"?>
<a:theme xmlns:a="http://schemas.openxmlformats.org/drawingml/2006/main" name="Espiral">
  <a:themeElements>
    <a:clrScheme name="Wisp">
      <a:dk1>
        <a:sysClr val="windowText" lastClr="000000"/>
      </a:dk1>
      <a:lt1>
        <a:sysClr val="window" lastClr="FFFFFF"/>
      </a:lt1>
      <a:dk2>
        <a:srgbClr val="766F54"/>
      </a:dk2>
      <a:lt2>
        <a:srgbClr val="E3EACF"/>
      </a:lt2>
      <a:accent1>
        <a:srgbClr val="A53010"/>
      </a:accent1>
      <a:accent2>
        <a:srgbClr val="DE7E18"/>
      </a:accent2>
      <a:accent3>
        <a:srgbClr val="9F8351"/>
      </a:accent3>
      <a:accent4>
        <a:srgbClr val="728653"/>
      </a:accent4>
      <a:accent5>
        <a:srgbClr val="92AA4C"/>
      </a:accent5>
      <a:accent6>
        <a:srgbClr val="6AAC91"/>
      </a:accent6>
      <a:hlink>
        <a:srgbClr val="FB4A18"/>
      </a:hlink>
      <a:folHlink>
        <a:srgbClr val="FB9318"/>
      </a:folHlink>
    </a:clrScheme>
    <a:fontScheme name="Wisp">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isp">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24B1A44C-C006-48B2-A4D7-E5549B3D8CD4}"/>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5435</TotalTime>
  <Words>1380</Words>
  <Application>Microsoft Office PowerPoint</Application>
  <PresentationFormat>Panorámica</PresentationFormat>
  <Paragraphs>160</Paragraphs>
  <Slides>34</Slides>
  <Notes>0</Notes>
  <HiddenSlides>0</HiddenSlides>
  <MMClips>0</MMClips>
  <ScaleCrop>false</ScaleCrop>
  <HeadingPairs>
    <vt:vector size="6" baseType="variant">
      <vt:variant>
        <vt:lpstr>Fuentes usadas</vt:lpstr>
      </vt:variant>
      <vt:variant>
        <vt:i4>6</vt:i4>
      </vt:variant>
      <vt:variant>
        <vt:lpstr>Tema</vt:lpstr>
      </vt:variant>
      <vt:variant>
        <vt:i4>1</vt:i4>
      </vt:variant>
      <vt:variant>
        <vt:lpstr>Títulos de diapositiva</vt:lpstr>
      </vt:variant>
      <vt:variant>
        <vt:i4>34</vt:i4>
      </vt:variant>
    </vt:vector>
  </HeadingPairs>
  <TitlesOfParts>
    <vt:vector size="41" baseType="lpstr">
      <vt:lpstr>Arial</vt:lpstr>
      <vt:lpstr>Bauhaus 93</vt:lpstr>
      <vt:lpstr>Calibri</vt:lpstr>
      <vt:lpstr>Cambria Math</vt:lpstr>
      <vt:lpstr>Century Gothic</vt:lpstr>
      <vt:lpstr>Wingdings 3</vt:lpstr>
      <vt:lpstr>Espiral</vt:lpstr>
      <vt:lpstr>PROCESAMIENTO DE MINERALES I</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PROCESAMIENTO DE MINERALES I</dc:title>
  <dc:creator>usuario</dc:creator>
  <cp:lastModifiedBy>usuario</cp:lastModifiedBy>
  <cp:revision>356</cp:revision>
  <dcterms:created xsi:type="dcterms:W3CDTF">2020-05-22T09:26:34Z</dcterms:created>
  <dcterms:modified xsi:type="dcterms:W3CDTF">2020-07-23T18:40:48Z</dcterms:modified>
</cp:coreProperties>
</file>