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3"/>
  </p:notesMasterIdLst>
  <p:sldIdLst>
    <p:sldId id="256" r:id="rId2"/>
    <p:sldId id="384" r:id="rId3"/>
    <p:sldId id="452" r:id="rId4"/>
    <p:sldId id="489" r:id="rId5"/>
    <p:sldId id="453" r:id="rId6"/>
    <p:sldId id="454" r:id="rId7"/>
    <p:sldId id="495" r:id="rId8"/>
    <p:sldId id="496" r:id="rId9"/>
    <p:sldId id="455" r:id="rId10"/>
    <p:sldId id="457" r:id="rId11"/>
    <p:sldId id="459" r:id="rId12"/>
    <p:sldId id="460" r:id="rId13"/>
    <p:sldId id="461" r:id="rId14"/>
    <p:sldId id="463" r:id="rId15"/>
    <p:sldId id="492" r:id="rId16"/>
    <p:sldId id="464" r:id="rId17"/>
    <p:sldId id="465" r:id="rId18"/>
    <p:sldId id="466" r:id="rId19"/>
    <p:sldId id="467" r:id="rId20"/>
    <p:sldId id="468" r:id="rId21"/>
    <p:sldId id="469" r:id="rId22"/>
    <p:sldId id="470" r:id="rId23"/>
    <p:sldId id="471" r:id="rId24"/>
    <p:sldId id="472" r:id="rId25"/>
    <p:sldId id="473" r:id="rId26"/>
    <p:sldId id="474" r:id="rId27"/>
    <p:sldId id="475" r:id="rId28"/>
    <p:sldId id="476" r:id="rId29"/>
    <p:sldId id="477" r:id="rId30"/>
    <p:sldId id="478" r:id="rId31"/>
    <p:sldId id="479" r:id="rId32"/>
    <p:sldId id="480" r:id="rId33"/>
    <p:sldId id="481" r:id="rId34"/>
    <p:sldId id="482" r:id="rId35"/>
    <p:sldId id="483" r:id="rId36"/>
    <p:sldId id="484" r:id="rId37"/>
    <p:sldId id="485" r:id="rId38"/>
    <p:sldId id="490" r:id="rId39"/>
    <p:sldId id="486" r:id="rId40"/>
    <p:sldId id="487" r:id="rId41"/>
    <p:sldId id="49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D6"/>
    <a:srgbClr val="A697DD"/>
    <a:srgbClr val="9BC9D9"/>
    <a:srgbClr val="BCBCBC"/>
    <a:srgbClr val="E9D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0" d="100"/>
          <a:sy n="70" d="100"/>
        </p:scale>
        <p:origin x="-74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3A752-F248-49FE-B7BC-8226508461D6}" type="datetimeFigureOut">
              <a:rPr lang="en-US" smtClean="0"/>
              <a:t>11/15/2020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8724C-E03E-46DC-BFF0-BA3FD5125791}" type="slidenum">
              <a:rPr lang="en-US" smtClean="0"/>
              <a:t>‹Nº›</a:t>
            </a:fld>
            <a:endParaRPr lang="en-US"/>
          </a:p>
        </p:txBody>
      </p:sp>
    </p:spTree>
    <p:extLst>
      <p:ext uri="{BB962C8B-B14F-4D97-AF65-F5344CB8AC3E}">
        <p14:creationId xmlns:p14="http://schemas.microsoft.com/office/powerpoint/2010/main" val="51824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9BA15B4-575D-4180-BB12-07E24E114C8C}" type="datetime1">
              <a:rPr lang="en-US" smtClean="0"/>
              <a:t>11/15/2020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308FCC-C34E-4300-808B-DFBB0BE997AE}" type="datetime1">
              <a:rPr lang="en-US" smtClean="0"/>
              <a:t>11/15/2020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028F31-009A-4150-826C-B1C720B21037}" type="datetime1">
              <a:rPr lang="en-US" smtClean="0"/>
              <a:t>11/15/2020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729CF85-F439-4DD5-B926-CBBCA4EE06EF}" type="datetime1">
              <a:rPr lang="en-US" smtClean="0"/>
              <a:t>11/15/2020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2779EE9-214B-40E4-8C63-A1D8141A3848}" type="datetime1">
              <a:rPr lang="en-US" smtClean="0"/>
              <a:t>11/15/2020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0C663E1-B50C-4106-8524-46033B6C04A8}" type="datetime1">
              <a:rPr lang="en-US" smtClean="0"/>
              <a:t>11/15/2020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667B5D-5103-4408-A6C2-F087649F607F}" type="datetime1">
              <a:rPr lang="en-US" smtClean="0"/>
              <a:t>11/15/2020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7F5265-D2FE-4653-A48F-FA940DB569B9}" type="datetime1">
              <a:rPr lang="en-US" smtClean="0"/>
              <a:t>11/15/2020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61A24C-50FD-4210-9AFC-325693131E5C}" type="datetime1">
              <a:rPr lang="en-US" smtClean="0"/>
              <a:t>11/15/2020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0DF865A-A65B-41D9-BE6D-F775832419DA}" type="datetime1">
              <a:rPr lang="en-US" smtClean="0"/>
              <a:t>11/15/2020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3296BFD-2BF2-432B-A649-A68574F34025}" type="datetime1">
              <a:rPr lang="en-US" smtClean="0"/>
              <a:t>11/15/2020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ED2513-282F-46C9-81FC-256EF73FD558}" type="datetime1">
              <a:rPr lang="en-US" smtClean="0"/>
              <a:t>11/15/2020</a:t>
            </a:fld>
            <a:endParaRPr lang="en-US" dirty="0"/>
          </a:p>
        </p:txBody>
      </p:sp>
      <p:sp>
        <p:nvSpPr>
          <p:cNvPr id="8" name="Footer Placeholder 7"/>
          <p:cNvSpPr>
            <a:spLocks noGrp="1"/>
          </p:cNvSpPr>
          <p:nvPr>
            <p:ph type="ftr" sz="quarter" idx="11"/>
          </p:nvPr>
        </p:nvSpPr>
        <p:spPr/>
        <p:txBody>
          <a:bodyPr/>
          <a:lstStyle/>
          <a:p>
            <a:r>
              <a:rPr lang="en-US" smtClean="0"/>
              <a:t>Oscar Huertas</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E13488D-BA7F-4E69-BC57-78DACD27CD4B}" type="datetime1">
              <a:rPr lang="en-US" smtClean="0"/>
              <a:t>11/15/2020</a:t>
            </a:fld>
            <a:endParaRPr lang="en-US" dirty="0"/>
          </a:p>
        </p:txBody>
      </p:sp>
      <p:sp>
        <p:nvSpPr>
          <p:cNvPr id="4" name="Footer Placeholder 3"/>
          <p:cNvSpPr>
            <a:spLocks noGrp="1"/>
          </p:cNvSpPr>
          <p:nvPr>
            <p:ph type="ftr" sz="quarter" idx="11"/>
          </p:nvPr>
        </p:nvSpPr>
        <p:spPr/>
        <p:txBody>
          <a:bodyPr/>
          <a:lstStyle/>
          <a:p>
            <a:r>
              <a:rPr lang="en-US" smtClean="0"/>
              <a:t>Oscar Huertas</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6D422-CE50-44CA-9C13-0B2DB60E6F25}" type="datetime1">
              <a:rPr lang="en-US" smtClean="0"/>
              <a:t>11/15/2020</a:t>
            </a:fld>
            <a:endParaRPr lang="en-US" dirty="0"/>
          </a:p>
        </p:txBody>
      </p:sp>
      <p:sp>
        <p:nvSpPr>
          <p:cNvPr id="3" name="Footer Placeholder 2"/>
          <p:cNvSpPr>
            <a:spLocks noGrp="1"/>
          </p:cNvSpPr>
          <p:nvPr>
            <p:ph type="ftr" sz="quarter" idx="11"/>
          </p:nvPr>
        </p:nvSpPr>
        <p:spPr/>
        <p:txBody>
          <a:bodyPr/>
          <a:lstStyle/>
          <a:p>
            <a:r>
              <a:rPr lang="en-US" smtClean="0"/>
              <a:t>Oscar Huertas</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3A1DD4A-6129-4126-B70E-C5859200F867}" type="datetime1">
              <a:rPr lang="en-US" smtClean="0"/>
              <a:t>11/15/2020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6CFB4AE-A3EA-49A4-BA6D-534A65A4F282}" type="datetime1">
              <a:rPr lang="en-US" smtClean="0"/>
              <a:t>11/15/2020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333C7A7-0BE3-4A85-95DA-86695B56AD29}" type="datetime1">
              <a:rPr lang="en-US" smtClean="0"/>
              <a:t>11/15/2020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Oscar Huertas</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03374" y="5465561"/>
            <a:ext cx="8915399" cy="699802"/>
          </a:xfrm>
        </p:spPr>
        <p:txBody>
          <a:bodyPr anchor="ctr">
            <a:normAutofit/>
          </a:bodyPr>
          <a:lstStyle/>
          <a:p>
            <a:pPr algn="ctr"/>
            <a:r>
              <a:rPr lang="es-ES" sz="2800" b="1" dirty="0" smtClean="0"/>
              <a:t>PROCESAMIENTO DE MINERALES II</a:t>
            </a:r>
            <a:endParaRPr lang="en-US" sz="2800" b="1" dirty="0"/>
          </a:p>
        </p:txBody>
      </p:sp>
      <p:sp>
        <p:nvSpPr>
          <p:cNvPr id="3" name="Subtítulo 2"/>
          <p:cNvSpPr>
            <a:spLocks noGrp="1"/>
          </p:cNvSpPr>
          <p:nvPr>
            <p:ph type="subTitle" idx="1"/>
          </p:nvPr>
        </p:nvSpPr>
        <p:spPr>
          <a:xfrm>
            <a:off x="415632" y="303658"/>
            <a:ext cx="9935285" cy="1878836"/>
          </a:xfrm>
        </p:spPr>
        <p:txBody>
          <a:bodyPr>
            <a:noAutofit/>
          </a:bodyPr>
          <a:lstStyle/>
          <a:p>
            <a:pPr algn="ctr"/>
            <a:r>
              <a:rPr lang="es-ES" sz="2800" dirty="0" smtClean="0">
                <a:latin typeface="Bauhaus 93" panose="04030905020B02020C02" pitchFamily="82" charset="0"/>
              </a:rPr>
              <a:t>TÉCNICO UNIVERSITARIO EN PROCESAMIENTO DE MINERALES</a:t>
            </a:r>
          </a:p>
          <a:p>
            <a:pPr algn="ctr"/>
            <a:r>
              <a:rPr lang="es-ES" sz="2800" dirty="0" smtClean="0">
                <a:latin typeface="Bauhaus 93" panose="04030905020B02020C02" pitchFamily="82" charset="0"/>
              </a:rPr>
              <a:t>INGENIERÍA DE MINAS</a:t>
            </a:r>
            <a:endParaRPr lang="en-US" sz="2800" dirty="0">
              <a:latin typeface="Bauhaus 93" panose="04030905020B02020C02" pitchFamily="82" charset="0"/>
            </a:endParaRPr>
          </a:p>
        </p:txBody>
      </p:sp>
      <p:pic>
        <p:nvPicPr>
          <p:cNvPr id="7" name="Picture 4" descr="https://scontent.ftuc1-1.fna.fbcdn.net/v/t1.0-1/p200x200/17191320_1764831373737373_727026621295508743_n.png?_nc_cat=107&amp;_nc_oc=AQlZaIOjSs7pCD7FwU_VJSlUr_WaTiVk5A-QzCuePAGPX8zFtK_je0N73lNWrQJnxrY&amp;_nc_ht=scontent.ftuc1-1.fna&amp;oh=dacc7b4329c06b018d55f317232d418e&amp;oe=5D8727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352" y="142875"/>
            <a:ext cx="1646859" cy="171454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194551" y="6165363"/>
            <a:ext cx="5971507" cy="461665"/>
          </a:xfrm>
          <a:prstGeom prst="rect">
            <a:avLst/>
          </a:prstGeom>
        </p:spPr>
        <p:txBody>
          <a:bodyPr wrap="none">
            <a:spAutoFit/>
          </a:bodyPr>
          <a:lstStyle/>
          <a:p>
            <a:r>
              <a:rPr lang="en-US" sz="2400" b="1" dirty="0" smtClean="0">
                <a:solidFill>
                  <a:srgbClr val="FF0000"/>
                </a:solidFill>
              </a:rPr>
              <a:t>TEMA: SEPARACIÓN SÓLIDO- LÍQUIDO</a:t>
            </a:r>
            <a:endParaRPr lang="en-US" sz="2400" b="1" dirty="0">
              <a:solidFill>
                <a:srgbClr val="FF000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338" y="1654648"/>
            <a:ext cx="7647005" cy="395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0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5" name="4 Rectángulo"/>
          <p:cNvSpPr/>
          <p:nvPr/>
        </p:nvSpPr>
        <p:spPr>
          <a:xfrm>
            <a:off x="686058" y="2754315"/>
            <a:ext cx="9566975" cy="1754326"/>
          </a:xfrm>
          <a:prstGeom prst="rect">
            <a:avLst/>
          </a:prstGeom>
        </p:spPr>
        <p:txBody>
          <a:bodyPr wrap="square">
            <a:spAutoFit/>
          </a:bodyPr>
          <a:lstStyle/>
          <a:p>
            <a:endParaRPr lang="es-AR" dirty="0">
              <a:solidFill>
                <a:srgbClr val="FF0000"/>
              </a:solidFill>
            </a:endParaRPr>
          </a:p>
          <a:p>
            <a:r>
              <a:rPr lang="es-AR" b="1" dirty="0">
                <a:solidFill>
                  <a:srgbClr val="FF0000"/>
                </a:solidFill>
              </a:rPr>
              <a:t>Concentración de sólidos</a:t>
            </a:r>
            <a:r>
              <a:rPr lang="es-AR" dirty="0">
                <a:solidFill>
                  <a:srgbClr val="FF0000"/>
                </a:solidFill>
              </a:rPr>
              <a:t>: </a:t>
            </a:r>
            <a:r>
              <a:rPr lang="es-AR" dirty="0"/>
              <a:t>El incremento de la concentración de sólidos generalmente minimizará el tamaño de los equipos </a:t>
            </a:r>
            <a:r>
              <a:rPr lang="es-AR" dirty="0" smtClean="0"/>
              <a:t>requeridos. </a:t>
            </a:r>
            <a:r>
              <a:rPr lang="es-AR" dirty="0"/>
              <a:t>La mayor parte de los </a:t>
            </a:r>
            <a:r>
              <a:rPr lang="es-AR" dirty="0" err="1" smtClean="0"/>
              <a:t>Espesadores</a:t>
            </a:r>
            <a:r>
              <a:rPr lang="es-AR" dirty="0" smtClean="0"/>
              <a:t> </a:t>
            </a:r>
            <a:r>
              <a:rPr lang="es-AR" dirty="0"/>
              <a:t>son diseñados sobre la base de la unidad de área requerida (metros cuadrados por toneladas de un sólido seco por día) que disminuirá conforme aumenta la concentración de sólidos en la alimentación. </a:t>
            </a:r>
          </a:p>
        </p:txBody>
      </p:sp>
      <p:sp>
        <p:nvSpPr>
          <p:cNvPr id="6" name="5 Rectángulo"/>
          <p:cNvSpPr/>
          <p:nvPr/>
        </p:nvSpPr>
        <p:spPr>
          <a:xfrm>
            <a:off x="1642280" y="703400"/>
            <a:ext cx="8429768" cy="400110"/>
          </a:xfrm>
          <a:prstGeom prst="rect">
            <a:avLst/>
          </a:prstGeom>
        </p:spPr>
        <p:txBody>
          <a:bodyPr wrap="square">
            <a:spAutoFit/>
          </a:bodyPr>
          <a:lstStyle/>
          <a:p>
            <a:r>
              <a:rPr lang="es-AR" sz="2000" b="1" dirty="0" smtClean="0"/>
              <a:t>Influencia de Factores en la SEPARACIÓN  SÓLIDO - LÍQUIDO</a:t>
            </a:r>
            <a:endParaRPr lang="es-AR" sz="2000" b="1" dirty="0"/>
          </a:p>
        </p:txBody>
      </p:sp>
      <p:sp>
        <p:nvSpPr>
          <p:cNvPr id="2" name="1 Rectángulo"/>
          <p:cNvSpPr/>
          <p:nvPr/>
        </p:nvSpPr>
        <p:spPr>
          <a:xfrm>
            <a:off x="686058" y="4672414"/>
            <a:ext cx="9754479" cy="1477328"/>
          </a:xfrm>
          <a:prstGeom prst="rect">
            <a:avLst/>
          </a:prstGeom>
        </p:spPr>
        <p:txBody>
          <a:bodyPr wrap="square">
            <a:spAutoFit/>
          </a:bodyPr>
          <a:lstStyle/>
          <a:p>
            <a:r>
              <a:rPr lang="es-AR" b="1" dirty="0">
                <a:solidFill>
                  <a:srgbClr val="FF0000"/>
                </a:solidFill>
              </a:rPr>
              <a:t>Forma de la partícula, densidad </a:t>
            </a:r>
            <a:r>
              <a:rPr lang="es-AR" b="1" dirty="0" smtClean="0">
                <a:solidFill>
                  <a:srgbClr val="FF0000"/>
                </a:solidFill>
              </a:rPr>
              <a:t>relativa </a:t>
            </a:r>
            <a:r>
              <a:rPr lang="es-AR" b="1" dirty="0">
                <a:solidFill>
                  <a:srgbClr val="FF0000"/>
                </a:solidFill>
              </a:rPr>
              <a:t>y características superficiales</a:t>
            </a:r>
            <a:r>
              <a:rPr lang="es-AR" dirty="0">
                <a:solidFill>
                  <a:srgbClr val="FF0000"/>
                </a:solidFill>
              </a:rPr>
              <a:t>: </a:t>
            </a:r>
            <a:r>
              <a:rPr lang="es-AR" dirty="0"/>
              <a:t>Normalmente la forma óptima de partícula es la esférica con porosidad cero</a:t>
            </a:r>
            <a:r>
              <a:rPr lang="es-AR" dirty="0" smtClean="0"/>
              <a:t>. </a:t>
            </a:r>
            <a:r>
              <a:rPr lang="es-AR" dirty="0"/>
              <a:t>Las características químicas de la superficie de las partículas va a influir en factores como la dosificación de </a:t>
            </a:r>
            <a:r>
              <a:rPr lang="es-AR" dirty="0" err="1"/>
              <a:t>sulfatantes</a:t>
            </a:r>
            <a:r>
              <a:rPr lang="es-AR" dirty="0"/>
              <a:t> y/o floculantes. </a:t>
            </a:r>
            <a:endParaRPr lang="es-AR" dirty="0" smtClean="0"/>
          </a:p>
          <a:p>
            <a:endParaRPr lang="es-AR" dirty="0"/>
          </a:p>
        </p:txBody>
      </p:sp>
      <p:sp>
        <p:nvSpPr>
          <p:cNvPr id="4" name="3 Rectángulo"/>
          <p:cNvSpPr/>
          <p:nvPr/>
        </p:nvSpPr>
        <p:spPr>
          <a:xfrm>
            <a:off x="686056" y="1377282"/>
            <a:ext cx="9290455" cy="1477328"/>
          </a:xfrm>
          <a:prstGeom prst="rect">
            <a:avLst/>
          </a:prstGeom>
        </p:spPr>
        <p:txBody>
          <a:bodyPr wrap="square">
            <a:spAutoFit/>
          </a:bodyPr>
          <a:lstStyle/>
          <a:p>
            <a:r>
              <a:rPr lang="es-AR" b="1" dirty="0">
                <a:solidFill>
                  <a:srgbClr val="FF0000"/>
                </a:solidFill>
              </a:rPr>
              <a:t>Tamaño de partícula y Granulometría</a:t>
            </a:r>
            <a:r>
              <a:rPr lang="es-AR" dirty="0"/>
              <a:t>: Generalmente las partículas finas tienen los ratios más bajos de sedimentación y filtración. Un incremento del área superficial significa una menor concentración en la salida inferior del concentrador (</a:t>
            </a:r>
            <a:r>
              <a:rPr lang="es-AR" dirty="0" err="1"/>
              <a:t>underflow</a:t>
            </a:r>
            <a:r>
              <a:rPr lang="es-AR" dirty="0"/>
              <a:t>) y en la descarga de la costra del filtro así como un mayor contenido de humedad. </a:t>
            </a:r>
          </a:p>
        </p:txBody>
      </p:sp>
    </p:spTree>
    <p:extLst>
      <p:ext uri="{BB962C8B-B14F-4D97-AF65-F5344CB8AC3E}">
        <p14:creationId xmlns:p14="http://schemas.microsoft.com/office/powerpoint/2010/main" val="384253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571751" y="5011427"/>
            <a:ext cx="6409898" cy="1754326"/>
          </a:xfrm>
          <a:prstGeom prst="rect">
            <a:avLst/>
          </a:prstGeom>
        </p:spPr>
        <p:txBody>
          <a:bodyPr wrap="square">
            <a:spAutoFit/>
          </a:bodyPr>
          <a:lstStyle/>
          <a:p>
            <a:r>
              <a:rPr lang="es-AR" b="1" dirty="0" err="1" smtClean="0"/>
              <a:t>Vt</a:t>
            </a:r>
            <a:r>
              <a:rPr lang="es-AR" dirty="0" smtClean="0"/>
              <a:t>: velocidad </a:t>
            </a:r>
            <a:r>
              <a:rPr lang="es-AR" dirty="0"/>
              <a:t>terminal de una partícula </a:t>
            </a:r>
            <a:r>
              <a:rPr lang="es-AR" dirty="0" smtClean="0"/>
              <a:t>esférica</a:t>
            </a:r>
          </a:p>
          <a:p>
            <a:r>
              <a:rPr lang="es-AR" b="1" i="1" dirty="0"/>
              <a:t>r</a:t>
            </a:r>
            <a:r>
              <a:rPr lang="es-AR" b="1" i="1" dirty="0" smtClean="0"/>
              <a:t> : </a:t>
            </a:r>
            <a:r>
              <a:rPr lang="es-AR" dirty="0" smtClean="0"/>
              <a:t>radio </a:t>
            </a:r>
            <a:r>
              <a:rPr lang="es-AR" dirty="0"/>
              <a:t>de dicha esfera, </a:t>
            </a:r>
            <a:endParaRPr lang="es-AR" dirty="0" smtClean="0"/>
          </a:p>
          <a:p>
            <a:r>
              <a:rPr lang="es-AR" b="1" i="1" dirty="0" smtClean="0"/>
              <a:t>g: </a:t>
            </a:r>
            <a:r>
              <a:rPr lang="es-AR" dirty="0" smtClean="0"/>
              <a:t>aceleración de la gravedad </a:t>
            </a:r>
          </a:p>
          <a:p>
            <a:r>
              <a:rPr lang="es-AR" b="1" i="1" dirty="0" smtClean="0"/>
              <a:t>s : </a:t>
            </a:r>
            <a:r>
              <a:rPr lang="es-AR" dirty="0" smtClean="0"/>
              <a:t>es </a:t>
            </a:r>
            <a:r>
              <a:rPr lang="es-AR" dirty="0"/>
              <a:t>la densidad relativa de la partícula </a:t>
            </a:r>
            <a:r>
              <a:rPr lang="es-AR" dirty="0" smtClean="0"/>
              <a:t>esférica</a:t>
            </a:r>
          </a:p>
          <a:p>
            <a:r>
              <a:rPr lang="es-AR" b="1" i="1" dirty="0" smtClean="0"/>
              <a:t>l : </a:t>
            </a:r>
            <a:r>
              <a:rPr lang="es-AR" dirty="0" smtClean="0"/>
              <a:t>densidad </a:t>
            </a:r>
            <a:r>
              <a:rPr lang="es-AR" dirty="0"/>
              <a:t>relativa del </a:t>
            </a:r>
            <a:r>
              <a:rPr lang="es-AR" dirty="0" smtClean="0"/>
              <a:t>líquido</a:t>
            </a:r>
          </a:p>
          <a:p>
            <a:r>
              <a:rPr lang="es-AR" b="1" dirty="0" smtClean="0"/>
              <a:t>µ</a:t>
            </a:r>
            <a:r>
              <a:rPr lang="es-AR" dirty="0" smtClean="0"/>
              <a:t> :viscosidad </a:t>
            </a:r>
            <a:r>
              <a:rPr lang="es-AR" dirty="0"/>
              <a:t>del </a:t>
            </a:r>
            <a:r>
              <a:rPr lang="es-AR" dirty="0" smtClean="0"/>
              <a:t>fluido</a:t>
            </a:r>
            <a:endParaRPr lang="es-A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999" y="3616656"/>
            <a:ext cx="3761440" cy="145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77672" y="2064225"/>
            <a:ext cx="5704764" cy="3139321"/>
          </a:xfrm>
          <a:prstGeom prst="rect">
            <a:avLst/>
          </a:prstGeom>
        </p:spPr>
        <p:txBody>
          <a:bodyPr wrap="square">
            <a:spAutoFit/>
          </a:bodyPr>
          <a:lstStyle/>
          <a:p>
            <a:r>
              <a:rPr lang="es-AR" dirty="0"/>
              <a:t>Durante la sedimentación inicial, las partículas sólidas que hay en una solución, no turbulenta, se mueven hacia abajo bajo la influencia de la gravedad en relación con el fluido. La velocidad de este movimiento se incrementa hasta que la fuerza opuesta de arrastre (</a:t>
            </a:r>
            <a:r>
              <a:rPr lang="es-AR" dirty="0" err="1"/>
              <a:t>force</a:t>
            </a:r>
            <a:r>
              <a:rPr lang="es-AR" dirty="0"/>
              <a:t> of </a:t>
            </a:r>
            <a:r>
              <a:rPr lang="es-AR" dirty="0" err="1"/>
              <a:t>drage</a:t>
            </a:r>
            <a:r>
              <a:rPr lang="es-AR" dirty="0"/>
              <a:t>), generada por la viscosidad del líquido, iguala la fuerza de la gravedad sobre la partícula. Estas partículas, a partir de este momento, caerán a velocidad constante, llamada </a:t>
            </a:r>
            <a:r>
              <a:rPr lang="es-AR" dirty="0" smtClean="0"/>
              <a:t>Velocidad Terminal </a:t>
            </a:r>
            <a:r>
              <a:rPr lang="es-AR" dirty="0"/>
              <a:t>o velocidad de asentamiento libre. </a:t>
            </a:r>
          </a:p>
        </p:txBody>
      </p:sp>
      <p:sp>
        <p:nvSpPr>
          <p:cNvPr id="6"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7" name="6 Rectángulo"/>
          <p:cNvSpPr/>
          <p:nvPr/>
        </p:nvSpPr>
        <p:spPr>
          <a:xfrm>
            <a:off x="1644997" y="760442"/>
            <a:ext cx="4068743" cy="400110"/>
          </a:xfrm>
          <a:prstGeom prst="rect">
            <a:avLst/>
          </a:prstGeom>
        </p:spPr>
        <p:txBody>
          <a:bodyPr wrap="none">
            <a:spAutoFit/>
          </a:bodyPr>
          <a:lstStyle/>
          <a:p>
            <a:r>
              <a:rPr lang="es-AR" sz="2000" b="1" dirty="0" smtClean="0"/>
              <a:t>Principio de la SEDIMENTACIÓN</a:t>
            </a:r>
            <a:endParaRPr lang="es-AR" sz="2000" b="1" dirty="0"/>
          </a:p>
        </p:txBody>
      </p:sp>
      <p:sp>
        <p:nvSpPr>
          <p:cNvPr id="8" name="7 Flecha derecha"/>
          <p:cNvSpPr/>
          <p:nvPr/>
        </p:nvSpPr>
        <p:spPr>
          <a:xfrm>
            <a:off x="6456100" y="4187155"/>
            <a:ext cx="859100" cy="3138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Rectángulo"/>
          <p:cNvSpPr/>
          <p:nvPr/>
        </p:nvSpPr>
        <p:spPr>
          <a:xfrm>
            <a:off x="313899" y="1290219"/>
            <a:ext cx="6785329" cy="646331"/>
          </a:xfrm>
          <a:prstGeom prst="rect">
            <a:avLst/>
          </a:prstGeom>
        </p:spPr>
        <p:txBody>
          <a:bodyPr wrap="square">
            <a:spAutoFit/>
          </a:bodyPr>
          <a:lstStyle/>
          <a:p>
            <a:r>
              <a:rPr lang="es-AR" dirty="0"/>
              <a:t>El comportamiento de una partícula dentro de un fluido homogéneo viene definido por la Ley de Stokes.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2522" y="369837"/>
            <a:ext cx="3048355" cy="31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360100" y="5401651"/>
            <a:ext cx="6096000" cy="646331"/>
          </a:xfrm>
          <a:prstGeom prst="rect">
            <a:avLst/>
          </a:prstGeom>
        </p:spPr>
        <p:txBody>
          <a:bodyPr>
            <a:spAutoFit/>
          </a:bodyPr>
          <a:lstStyle/>
          <a:p>
            <a:r>
              <a:rPr lang="es-AR" dirty="0"/>
              <a:t>La magnitud de la velocidad de asentamiento libre puede ser obtenida con la siguiente expresión: </a:t>
            </a:r>
          </a:p>
        </p:txBody>
      </p:sp>
    </p:spTree>
    <p:extLst>
      <p:ext uri="{BB962C8B-B14F-4D97-AF65-F5344CB8AC3E}">
        <p14:creationId xmlns:p14="http://schemas.microsoft.com/office/powerpoint/2010/main" val="410392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animBg="1"/>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5994" y="1677243"/>
            <a:ext cx="4785815" cy="2031325"/>
          </a:xfrm>
          <a:prstGeom prst="rect">
            <a:avLst/>
          </a:prstGeom>
        </p:spPr>
        <p:txBody>
          <a:bodyPr wrap="square">
            <a:spAutoFit/>
          </a:bodyPr>
          <a:lstStyle/>
          <a:p>
            <a:r>
              <a:rPr lang="es-AR" dirty="0" smtClean="0"/>
              <a:t>Para </a:t>
            </a:r>
            <a:r>
              <a:rPr lang="es-AR" dirty="0"/>
              <a:t>comprender mejor el proceso </a:t>
            </a:r>
            <a:r>
              <a:rPr lang="es-AR" dirty="0" smtClean="0"/>
              <a:t>se hacen ensayos  </a:t>
            </a:r>
            <a:r>
              <a:rPr lang="es-AR" dirty="0"/>
              <a:t>de sedimentación </a:t>
            </a:r>
            <a:r>
              <a:rPr lang="es-AR" dirty="0" smtClean="0"/>
              <a:t>en probetas </a:t>
            </a:r>
            <a:r>
              <a:rPr lang="es-AR" dirty="0"/>
              <a:t>graduadas </a:t>
            </a:r>
            <a:r>
              <a:rPr lang="es-AR" dirty="0" smtClean="0"/>
              <a:t>donde </a:t>
            </a:r>
            <a:r>
              <a:rPr lang="es-AR" b="1" dirty="0">
                <a:solidFill>
                  <a:srgbClr val="FF0000"/>
                </a:solidFill>
              </a:rPr>
              <a:t>se </a:t>
            </a:r>
            <a:r>
              <a:rPr lang="es-AR" b="1" dirty="0" smtClean="0">
                <a:solidFill>
                  <a:srgbClr val="FF0000"/>
                </a:solidFill>
              </a:rPr>
              <a:t>observa </a:t>
            </a:r>
            <a:r>
              <a:rPr lang="es-AR" b="1" dirty="0">
                <a:solidFill>
                  <a:srgbClr val="FF0000"/>
                </a:solidFill>
              </a:rPr>
              <a:t>el descenso de la altura de la </a:t>
            </a:r>
            <a:r>
              <a:rPr lang="es-AR" b="1" dirty="0" err="1">
                <a:solidFill>
                  <a:srgbClr val="FF0000"/>
                </a:solidFill>
              </a:rPr>
              <a:t>interfase</a:t>
            </a:r>
            <a:r>
              <a:rPr lang="es-AR" b="1" dirty="0">
                <a:solidFill>
                  <a:srgbClr val="FF0000"/>
                </a:solidFill>
              </a:rPr>
              <a:t> que se forma entre el líquido </a:t>
            </a:r>
            <a:r>
              <a:rPr lang="es-AR" b="1" dirty="0" smtClean="0">
                <a:solidFill>
                  <a:srgbClr val="FF0000"/>
                </a:solidFill>
              </a:rPr>
              <a:t>clarificado </a:t>
            </a:r>
            <a:r>
              <a:rPr lang="es-AR" b="1" dirty="0">
                <a:solidFill>
                  <a:srgbClr val="FF0000"/>
                </a:solidFill>
              </a:rPr>
              <a:t>y la pulpa, </a:t>
            </a:r>
            <a:r>
              <a:rPr lang="es-AR" dirty="0"/>
              <a:t>que estará formada por el fluido y las partículas finamente </a:t>
            </a:r>
            <a:r>
              <a:rPr lang="es-AR" dirty="0" smtClean="0"/>
              <a:t>divididas</a:t>
            </a:r>
            <a:endParaRPr lang="es-AR" dirty="0"/>
          </a:p>
        </p:txBody>
      </p:sp>
      <p:sp>
        <p:nvSpPr>
          <p:cNvPr id="4"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6" name="5 Rectángulo"/>
          <p:cNvSpPr/>
          <p:nvPr/>
        </p:nvSpPr>
        <p:spPr>
          <a:xfrm>
            <a:off x="755732" y="1284954"/>
            <a:ext cx="3174267" cy="369332"/>
          </a:xfrm>
          <a:prstGeom prst="rect">
            <a:avLst/>
          </a:prstGeom>
        </p:spPr>
        <p:txBody>
          <a:bodyPr wrap="none">
            <a:spAutoFit/>
          </a:bodyPr>
          <a:lstStyle/>
          <a:p>
            <a:r>
              <a:rPr lang="es-AR" b="1" dirty="0">
                <a:solidFill>
                  <a:srgbClr val="FF0000"/>
                </a:solidFill>
              </a:rPr>
              <a:t>Ensayo de Sedimentación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032" y="1418441"/>
            <a:ext cx="6149875" cy="378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645994" y="4108313"/>
            <a:ext cx="4540155" cy="1477328"/>
          </a:xfrm>
          <a:prstGeom prst="rect">
            <a:avLst/>
          </a:prstGeom>
        </p:spPr>
        <p:txBody>
          <a:bodyPr wrap="square">
            <a:spAutoFit/>
          </a:bodyPr>
          <a:lstStyle/>
          <a:p>
            <a:r>
              <a:rPr lang="es-AR" dirty="0" smtClean="0"/>
              <a:t>Permite </a:t>
            </a:r>
            <a:r>
              <a:rPr lang="es-AR" dirty="0"/>
              <a:t>obtener los ratios de sedimentación a partir de los cuales se dibujan las curvas de sedimentación </a:t>
            </a:r>
            <a:r>
              <a:rPr lang="es-AR" dirty="0" smtClean="0"/>
              <a:t>necesaria </a:t>
            </a:r>
            <a:r>
              <a:rPr lang="es-AR" dirty="0"/>
              <a:t>para el dimensionamiento de los tanques </a:t>
            </a:r>
            <a:r>
              <a:rPr lang="es-AR" dirty="0" err="1" smtClean="0"/>
              <a:t>Espesadores</a:t>
            </a:r>
            <a:r>
              <a:rPr lang="es-AR" dirty="0" smtClean="0"/>
              <a:t>.</a:t>
            </a:r>
            <a:endParaRPr lang="es-AR" dirty="0"/>
          </a:p>
        </p:txBody>
      </p:sp>
      <p:sp>
        <p:nvSpPr>
          <p:cNvPr id="9" name="8 Rectángulo"/>
          <p:cNvSpPr/>
          <p:nvPr/>
        </p:nvSpPr>
        <p:spPr>
          <a:xfrm>
            <a:off x="1623356" y="811200"/>
            <a:ext cx="4068743" cy="400110"/>
          </a:xfrm>
          <a:prstGeom prst="rect">
            <a:avLst/>
          </a:prstGeom>
        </p:spPr>
        <p:txBody>
          <a:bodyPr wrap="none">
            <a:spAutoFit/>
          </a:bodyPr>
          <a:lstStyle/>
          <a:p>
            <a:r>
              <a:rPr lang="es-AR" sz="2000" b="1" dirty="0" smtClean="0"/>
              <a:t>Principio de la SEDIMENTACIÓN</a:t>
            </a:r>
            <a:endParaRPr lang="es-AR" sz="2000" b="1" dirty="0"/>
          </a:p>
        </p:txBody>
      </p:sp>
    </p:spTree>
    <p:extLst>
      <p:ext uri="{BB962C8B-B14F-4D97-AF65-F5344CB8AC3E}">
        <p14:creationId xmlns:p14="http://schemas.microsoft.com/office/powerpoint/2010/main" val="251403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755732" y="1284954"/>
            <a:ext cx="3174267" cy="369332"/>
          </a:xfrm>
          <a:prstGeom prst="rect">
            <a:avLst/>
          </a:prstGeom>
        </p:spPr>
        <p:txBody>
          <a:bodyPr wrap="none">
            <a:spAutoFit/>
          </a:bodyPr>
          <a:lstStyle/>
          <a:p>
            <a:r>
              <a:rPr lang="es-AR" b="1" dirty="0">
                <a:solidFill>
                  <a:srgbClr val="FF0000"/>
                </a:solidFill>
              </a:rPr>
              <a:t>Ensayo de Sedimentación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909" y="1837318"/>
            <a:ext cx="7836019" cy="502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691766" y="780072"/>
            <a:ext cx="4068743" cy="400110"/>
          </a:xfrm>
          <a:prstGeom prst="rect">
            <a:avLst/>
          </a:prstGeom>
        </p:spPr>
        <p:txBody>
          <a:bodyPr wrap="none">
            <a:spAutoFit/>
          </a:bodyPr>
          <a:lstStyle/>
          <a:p>
            <a:r>
              <a:rPr lang="es-AR" sz="2000" b="1" dirty="0" smtClean="0"/>
              <a:t>Principio de la SEDIMENTACIÓN</a:t>
            </a:r>
            <a:endParaRPr lang="es-AR" sz="20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60" y="2879676"/>
            <a:ext cx="3884349" cy="238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93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564108" y="1427372"/>
            <a:ext cx="5222544" cy="3970318"/>
          </a:xfrm>
          <a:prstGeom prst="rect">
            <a:avLst/>
          </a:prstGeom>
        </p:spPr>
        <p:txBody>
          <a:bodyPr wrap="square">
            <a:spAutoFit/>
          </a:bodyPr>
          <a:lstStyle/>
          <a:p>
            <a:r>
              <a:rPr lang="es-AR" dirty="0"/>
              <a:t>Son tanques de poca profundidad en los que el lodo se obtiene por la parte inferior y el líquido clarificado por la parte periférica </a:t>
            </a:r>
            <a:r>
              <a:rPr lang="es-AR" dirty="0" smtClean="0"/>
              <a:t>superior. </a:t>
            </a:r>
          </a:p>
          <a:p>
            <a:endParaRPr lang="es-AR" dirty="0" smtClean="0"/>
          </a:p>
          <a:p>
            <a:endParaRPr lang="es-AR" dirty="0" smtClean="0"/>
          </a:p>
          <a:p>
            <a:r>
              <a:rPr lang="es-AR" b="1" dirty="0" smtClean="0">
                <a:solidFill>
                  <a:srgbClr val="FF0000"/>
                </a:solidFill>
              </a:rPr>
              <a:t>Elementos principales</a:t>
            </a:r>
          </a:p>
          <a:p>
            <a:r>
              <a:rPr lang="es-AR" dirty="0" smtClean="0"/>
              <a:t>Motores </a:t>
            </a:r>
            <a:r>
              <a:rPr lang="es-AR" dirty="0"/>
              <a:t>y elementos de transmisión, </a:t>
            </a:r>
            <a:endParaRPr lang="es-AR" dirty="0" smtClean="0"/>
          </a:p>
          <a:p>
            <a:r>
              <a:rPr lang="es-AR" dirty="0" smtClean="0"/>
              <a:t>El </a:t>
            </a:r>
            <a:r>
              <a:rPr lang="es-AR" dirty="0"/>
              <a:t>eje y los brazos giratorios. Estos últimos tienen como </a:t>
            </a:r>
            <a:r>
              <a:rPr lang="es-AR" dirty="0" smtClean="0"/>
              <a:t>función </a:t>
            </a:r>
            <a:r>
              <a:rPr lang="es-AR" dirty="0"/>
              <a:t>transportar los sólidos sedimentados al punto de descarga central y crear canales en el lodo para permitir la liberación de agua y </a:t>
            </a:r>
            <a:r>
              <a:rPr lang="es-AR" dirty="0" smtClean="0"/>
              <a:t>obtener un lodo </a:t>
            </a:r>
            <a:r>
              <a:rPr lang="es-AR" dirty="0"/>
              <a:t>con mayor concentración en sólidos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480" y="523880"/>
            <a:ext cx="6047843" cy="445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047" y="4977164"/>
            <a:ext cx="1286159" cy="1880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623912" y="787737"/>
            <a:ext cx="3836307" cy="400110"/>
          </a:xfrm>
          <a:prstGeom prst="rect">
            <a:avLst/>
          </a:prstGeom>
        </p:spPr>
        <p:txBody>
          <a:bodyPr wrap="none">
            <a:spAutoFit/>
          </a:bodyPr>
          <a:lstStyle/>
          <a:p>
            <a:r>
              <a:rPr lang="es-AR" sz="2000" b="1" dirty="0" err="1"/>
              <a:t>Espesadores</a:t>
            </a:r>
            <a:r>
              <a:rPr lang="es-AR" sz="2000" b="1" dirty="0"/>
              <a:t> </a:t>
            </a:r>
            <a:r>
              <a:rPr lang="es-AR" sz="2000" b="1" dirty="0" smtClean="0"/>
              <a:t>Convencionales</a:t>
            </a:r>
            <a:endParaRPr lang="es-AR" sz="2000" b="1" dirty="0"/>
          </a:p>
        </p:txBody>
      </p:sp>
    </p:spTree>
    <p:extLst>
      <p:ext uri="{BB962C8B-B14F-4D97-AF65-F5344CB8AC3E}">
        <p14:creationId xmlns:p14="http://schemas.microsoft.com/office/powerpoint/2010/main" val="30948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5" name="4 Rectángulo"/>
          <p:cNvSpPr/>
          <p:nvPr/>
        </p:nvSpPr>
        <p:spPr>
          <a:xfrm>
            <a:off x="1623912" y="787737"/>
            <a:ext cx="3594254" cy="369332"/>
          </a:xfrm>
          <a:prstGeom prst="rect">
            <a:avLst/>
          </a:prstGeom>
        </p:spPr>
        <p:txBody>
          <a:bodyPr wrap="none">
            <a:spAutoFit/>
          </a:bodyPr>
          <a:lstStyle/>
          <a:p>
            <a:r>
              <a:rPr lang="es-AR" b="1" dirty="0" err="1"/>
              <a:t>Espesadores</a:t>
            </a:r>
            <a:r>
              <a:rPr lang="es-AR" b="1" dirty="0"/>
              <a:t> </a:t>
            </a:r>
            <a:r>
              <a:rPr lang="es-AR" b="1" dirty="0" smtClean="0"/>
              <a:t>Convencionales</a:t>
            </a:r>
            <a:endParaRPr lang="es-AR" b="1" dirty="0"/>
          </a:p>
        </p:txBody>
      </p:sp>
      <p:sp>
        <p:nvSpPr>
          <p:cNvPr id="6" name="5 Rectángulo"/>
          <p:cNvSpPr/>
          <p:nvPr/>
        </p:nvSpPr>
        <p:spPr>
          <a:xfrm>
            <a:off x="3174367" y="3244334"/>
            <a:ext cx="5843266" cy="369332"/>
          </a:xfrm>
          <a:prstGeom prst="rect">
            <a:avLst/>
          </a:prstGeom>
        </p:spPr>
        <p:txBody>
          <a:bodyPr wrap="none">
            <a:spAutoFit/>
          </a:bodyPr>
          <a:lstStyle/>
          <a:p>
            <a:r>
              <a:rPr lang="es-AR" b="1" dirty="0">
                <a:solidFill>
                  <a:srgbClr val="FF0000"/>
                </a:solidFill>
              </a:rPr>
              <a:t>https://www.youtube.com/watch?v=6ro4WnfahKk</a:t>
            </a:r>
          </a:p>
        </p:txBody>
      </p:sp>
    </p:spTree>
    <p:extLst>
      <p:ext uri="{BB962C8B-B14F-4D97-AF65-F5344CB8AC3E}">
        <p14:creationId xmlns:p14="http://schemas.microsoft.com/office/powerpoint/2010/main" val="2542071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23912" y="787737"/>
            <a:ext cx="3594254" cy="369332"/>
          </a:xfrm>
          <a:prstGeom prst="rect">
            <a:avLst/>
          </a:prstGeom>
        </p:spPr>
        <p:txBody>
          <a:bodyPr wrap="none">
            <a:spAutoFit/>
          </a:bodyPr>
          <a:lstStyle/>
          <a:p>
            <a:r>
              <a:rPr lang="es-AR" b="1" dirty="0" err="1"/>
              <a:t>Espesadores</a:t>
            </a:r>
            <a:r>
              <a:rPr lang="es-AR" b="1" dirty="0"/>
              <a:t> </a:t>
            </a:r>
            <a:r>
              <a:rPr lang="es-AR" b="1" dirty="0" smtClean="0"/>
              <a:t>Convencionales</a:t>
            </a:r>
            <a:endParaRPr lang="es-AR" b="1" dirty="0"/>
          </a:p>
        </p:txBody>
      </p:sp>
      <p:sp>
        <p:nvSpPr>
          <p:cNvPr id="5" name="4 Rectángulo"/>
          <p:cNvSpPr/>
          <p:nvPr/>
        </p:nvSpPr>
        <p:spPr>
          <a:xfrm>
            <a:off x="359392" y="1818396"/>
            <a:ext cx="5519518" cy="2031325"/>
          </a:xfrm>
          <a:prstGeom prst="rect">
            <a:avLst/>
          </a:prstGeom>
        </p:spPr>
        <p:txBody>
          <a:bodyPr wrap="square">
            <a:spAutoFit/>
          </a:bodyPr>
          <a:lstStyle/>
          <a:p>
            <a:r>
              <a:rPr lang="es-AR" dirty="0"/>
              <a:t>Los </a:t>
            </a:r>
            <a:r>
              <a:rPr lang="es-AR" dirty="0" smtClean="0"/>
              <a:t>Tanques se </a:t>
            </a:r>
            <a:r>
              <a:rPr lang="es-AR" dirty="0"/>
              <a:t>construyen de acero, hormigón o una combinación de ambos. </a:t>
            </a:r>
            <a:endParaRPr lang="es-AR" dirty="0" smtClean="0"/>
          </a:p>
          <a:p>
            <a:r>
              <a:rPr lang="es-AR" dirty="0" smtClean="0"/>
              <a:t>En </a:t>
            </a:r>
            <a:r>
              <a:rPr lang="es-AR" dirty="0"/>
              <a:t>tanques </a:t>
            </a:r>
            <a:r>
              <a:rPr lang="es-AR" dirty="0" smtClean="0"/>
              <a:t>&lt; </a:t>
            </a:r>
            <a:r>
              <a:rPr lang="es-AR" dirty="0"/>
              <a:t>de 21.4 m de diámetro es más económico fabricarlos completamente de acero, tanto las paredes del tanque como el </a:t>
            </a:r>
            <a:r>
              <a:rPr lang="es-AR" dirty="0" smtClean="0"/>
              <a:t>fondo.</a:t>
            </a:r>
          </a:p>
          <a:p>
            <a:r>
              <a:rPr lang="es-AR" dirty="0" smtClean="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910" y="1538488"/>
            <a:ext cx="6257446" cy="409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412553" y="1308753"/>
            <a:ext cx="5474576" cy="369332"/>
          </a:xfrm>
          <a:prstGeom prst="rect">
            <a:avLst/>
          </a:prstGeom>
        </p:spPr>
        <p:txBody>
          <a:bodyPr wrap="none">
            <a:spAutoFit/>
          </a:bodyPr>
          <a:lstStyle/>
          <a:p>
            <a:r>
              <a:rPr lang="es-AR" b="1" dirty="0" err="1" smtClean="0">
                <a:solidFill>
                  <a:srgbClr val="FF0000"/>
                </a:solidFill>
              </a:rPr>
              <a:t>Espesador</a:t>
            </a:r>
            <a:r>
              <a:rPr lang="es-AR" b="1" dirty="0" smtClean="0">
                <a:solidFill>
                  <a:srgbClr val="FF0000"/>
                </a:solidFill>
              </a:rPr>
              <a:t> Convencional con Tanque de Acero</a:t>
            </a:r>
            <a:endParaRPr lang="es-AR" b="1" dirty="0">
              <a:solidFill>
                <a:srgbClr val="FF0000"/>
              </a:solidFill>
            </a:endParaRPr>
          </a:p>
        </p:txBody>
      </p:sp>
      <p:sp>
        <p:nvSpPr>
          <p:cNvPr id="2" name="1 Rectángulo"/>
          <p:cNvSpPr/>
          <p:nvPr/>
        </p:nvSpPr>
        <p:spPr>
          <a:xfrm>
            <a:off x="412553" y="4167664"/>
            <a:ext cx="5466357" cy="1754326"/>
          </a:xfrm>
          <a:prstGeom prst="rect">
            <a:avLst/>
          </a:prstGeom>
        </p:spPr>
        <p:txBody>
          <a:bodyPr wrap="square">
            <a:spAutoFit/>
          </a:bodyPr>
          <a:lstStyle/>
          <a:p>
            <a:r>
              <a:rPr lang="es-AR" dirty="0"/>
              <a:t>El fondo del tanque se fabrica sin pendiente por su costo y en este caso los brazos giratorios  tendrán cierta pendiente hacia el centro del tanque para facilitar el transporte del lodo. Se formará un lecho de lodo (</a:t>
            </a:r>
            <a:r>
              <a:rPr lang="es-AR" dirty="0" err="1"/>
              <a:t>bed</a:t>
            </a:r>
            <a:r>
              <a:rPr lang="es-AR" dirty="0"/>
              <a:t>-in) que hará de falso fondo. </a:t>
            </a:r>
          </a:p>
        </p:txBody>
      </p:sp>
    </p:spTree>
    <p:extLst>
      <p:ext uri="{BB962C8B-B14F-4D97-AF65-F5344CB8AC3E}">
        <p14:creationId xmlns:p14="http://schemas.microsoft.com/office/powerpoint/2010/main" val="258174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714233" y="2522521"/>
            <a:ext cx="4731224" cy="2308324"/>
          </a:xfrm>
          <a:prstGeom prst="rect">
            <a:avLst/>
          </a:prstGeom>
        </p:spPr>
        <p:txBody>
          <a:bodyPr wrap="square">
            <a:spAutoFit/>
          </a:bodyPr>
          <a:lstStyle/>
          <a:p>
            <a:r>
              <a:rPr lang="es-AR" dirty="0"/>
              <a:t>Cuando las partículas sedimentadas, debido a su tamaño, son incapaces de crear el lecho de lodo hay que recurrir a un fondo en pendiente fabricado con hormigón </a:t>
            </a:r>
            <a:r>
              <a:rPr lang="es-AR" dirty="0" smtClean="0"/>
              <a:t>y las paredes pueden ser de acero </a:t>
            </a:r>
            <a:r>
              <a:rPr lang="es-AR" dirty="0"/>
              <a:t>o bien de </a:t>
            </a:r>
            <a:r>
              <a:rPr lang="es-AR" dirty="0" smtClean="0"/>
              <a:t>hormigón. </a:t>
            </a:r>
            <a:r>
              <a:rPr lang="es-AR" b="1" dirty="0">
                <a:solidFill>
                  <a:srgbClr val="FF0000"/>
                </a:solidFill>
              </a:rPr>
              <a:t>Este tipo de construcciones es muy común para diámetros entre 21.4 m y 30.5 m. </a:t>
            </a:r>
          </a:p>
        </p:txBody>
      </p:sp>
      <p:sp>
        <p:nvSpPr>
          <p:cNvPr id="5" name="4 Rectángulo"/>
          <p:cNvSpPr/>
          <p:nvPr/>
        </p:nvSpPr>
        <p:spPr>
          <a:xfrm>
            <a:off x="1623912" y="787737"/>
            <a:ext cx="3594254" cy="369332"/>
          </a:xfrm>
          <a:prstGeom prst="rect">
            <a:avLst/>
          </a:prstGeom>
        </p:spPr>
        <p:txBody>
          <a:bodyPr wrap="none">
            <a:spAutoFit/>
          </a:bodyPr>
          <a:lstStyle/>
          <a:p>
            <a:r>
              <a:rPr lang="es-AR" b="1" dirty="0" err="1"/>
              <a:t>Espesadores</a:t>
            </a:r>
            <a:r>
              <a:rPr lang="es-AR" b="1" dirty="0"/>
              <a:t> </a:t>
            </a:r>
            <a:r>
              <a:rPr lang="es-AR" b="1" dirty="0" smtClean="0"/>
              <a:t>Convencionales</a:t>
            </a:r>
            <a:endParaRPr lang="es-A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807" y="1632719"/>
            <a:ext cx="6451462" cy="447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412553" y="1293673"/>
            <a:ext cx="5875326" cy="369332"/>
          </a:xfrm>
          <a:prstGeom prst="rect">
            <a:avLst/>
          </a:prstGeom>
        </p:spPr>
        <p:txBody>
          <a:bodyPr wrap="none">
            <a:spAutoFit/>
          </a:bodyPr>
          <a:lstStyle/>
          <a:p>
            <a:r>
              <a:rPr lang="es-AR" b="1" dirty="0" err="1" smtClean="0">
                <a:solidFill>
                  <a:srgbClr val="FF0000"/>
                </a:solidFill>
              </a:rPr>
              <a:t>Espesador</a:t>
            </a:r>
            <a:r>
              <a:rPr lang="es-AR" b="1" dirty="0" smtClean="0">
                <a:solidFill>
                  <a:srgbClr val="FF0000"/>
                </a:solidFill>
              </a:rPr>
              <a:t> Convencional con Tanque de Hormigón</a:t>
            </a:r>
            <a:endParaRPr lang="es-AR" b="1" dirty="0">
              <a:solidFill>
                <a:srgbClr val="FF0000"/>
              </a:solidFill>
            </a:endParaRPr>
          </a:p>
        </p:txBody>
      </p:sp>
    </p:spTree>
    <p:extLst>
      <p:ext uri="{BB962C8B-B14F-4D97-AF65-F5344CB8AC3E}">
        <p14:creationId xmlns:p14="http://schemas.microsoft.com/office/powerpoint/2010/main" val="216528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23912" y="787737"/>
            <a:ext cx="3594254" cy="369332"/>
          </a:xfrm>
          <a:prstGeom prst="rect">
            <a:avLst/>
          </a:prstGeom>
        </p:spPr>
        <p:txBody>
          <a:bodyPr wrap="none">
            <a:spAutoFit/>
          </a:bodyPr>
          <a:lstStyle/>
          <a:p>
            <a:r>
              <a:rPr lang="es-AR" b="1" dirty="0" err="1"/>
              <a:t>Espesadores</a:t>
            </a:r>
            <a:r>
              <a:rPr lang="es-AR" b="1" dirty="0"/>
              <a:t> </a:t>
            </a:r>
            <a:r>
              <a:rPr lang="es-AR" b="1" dirty="0" smtClean="0"/>
              <a:t>Convencionales</a:t>
            </a:r>
            <a:endParaRPr lang="es-AR" b="1" dirty="0"/>
          </a:p>
        </p:txBody>
      </p:sp>
      <p:sp>
        <p:nvSpPr>
          <p:cNvPr id="5" name="4 Rectángulo"/>
          <p:cNvSpPr/>
          <p:nvPr/>
        </p:nvSpPr>
        <p:spPr>
          <a:xfrm>
            <a:off x="368489" y="1965621"/>
            <a:ext cx="5087482" cy="2308324"/>
          </a:xfrm>
          <a:prstGeom prst="rect">
            <a:avLst/>
          </a:prstGeom>
        </p:spPr>
        <p:txBody>
          <a:bodyPr wrap="square">
            <a:spAutoFit/>
          </a:bodyPr>
          <a:lstStyle/>
          <a:p>
            <a:r>
              <a:rPr lang="es-AR" dirty="0" smtClean="0"/>
              <a:t>Tienen diámetros </a:t>
            </a:r>
            <a:r>
              <a:rPr lang="es-AR" dirty="0"/>
              <a:t>(hasta 30-40 m</a:t>
            </a:r>
            <a:r>
              <a:rPr lang="es-AR" dirty="0" smtClean="0"/>
              <a:t>). El </a:t>
            </a:r>
            <a:r>
              <a:rPr lang="es-AR" dirty="0"/>
              <a:t>mecanismo de accionamiento y el eje central son soportados sobre una superestructura o </a:t>
            </a:r>
            <a:r>
              <a:rPr lang="es-AR" dirty="0" smtClean="0"/>
              <a:t>puente </a:t>
            </a:r>
            <a:r>
              <a:rPr lang="es-AR" dirty="0"/>
              <a:t>que atraviesa el tanque y </a:t>
            </a:r>
            <a:r>
              <a:rPr lang="es-AR" dirty="0" smtClean="0"/>
              <a:t>debe soportar </a:t>
            </a:r>
            <a:r>
              <a:rPr lang="es-AR" dirty="0"/>
              <a:t>el peso del rastrillo más los sólidos depositados en los brazos giratorios y vencer los momentos que opone el lodo que está siendo rastrillado. </a:t>
            </a:r>
          </a:p>
        </p:txBody>
      </p:sp>
      <p:sp>
        <p:nvSpPr>
          <p:cNvPr id="7" name="6 Rectángulo"/>
          <p:cNvSpPr/>
          <p:nvPr/>
        </p:nvSpPr>
        <p:spPr>
          <a:xfrm>
            <a:off x="646729" y="1759262"/>
            <a:ext cx="4976884" cy="646331"/>
          </a:xfrm>
          <a:prstGeom prst="rect">
            <a:avLst/>
          </a:prstGeom>
        </p:spPr>
        <p:txBody>
          <a:bodyPr wrap="square">
            <a:spAutoFit/>
          </a:bodyPr>
          <a:lstStyle/>
          <a:p>
            <a:endParaRPr lang="es-AR" dirty="0" smtClean="0"/>
          </a:p>
          <a:p>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971" y="1758038"/>
            <a:ext cx="6549424" cy="416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646729" y="1293673"/>
            <a:ext cx="6268063" cy="369332"/>
          </a:xfrm>
          <a:prstGeom prst="rect">
            <a:avLst/>
          </a:prstGeom>
        </p:spPr>
        <p:txBody>
          <a:bodyPr wrap="none">
            <a:spAutoFit/>
          </a:bodyPr>
          <a:lstStyle/>
          <a:p>
            <a:r>
              <a:rPr lang="es-AR" b="1" dirty="0" err="1" smtClean="0">
                <a:solidFill>
                  <a:srgbClr val="FF0000"/>
                </a:solidFill>
              </a:rPr>
              <a:t>Espesador</a:t>
            </a:r>
            <a:r>
              <a:rPr lang="es-AR" b="1" dirty="0" smtClean="0">
                <a:solidFill>
                  <a:srgbClr val="FF0000"/>
                </a:solidFill>
              </a:rPr>
              <a:t> Convencional del Tipo Puente (Bridge </a:t>
            </a:r>
            <a:r>
              <a:rPr lang="es-AR" b="1" dirty="0" err="1" smtClean="0">
                <a:solidFill>
                  <a:srgbClr val="FF0000"/>
                </a:solidFill>
              </a:rPr>
              <a:t>type</a:t>
            </a:r>
            <a:r>
              <a:rPr lang="es-AR" b="1" dirty="0" smtClean="0">
                <a:solidFill>
                  <a:srgbClr val="FF0000"/>
                </a:solidFill>
              </a:rPr>
              <a:t>)</a:t>
            </a:r>
            <a:endParaRPr lang="es-AR" b="1" dirty="0">
              <a:solidFill>
                <a:srgbClr val="FF0000"/>
              </a:solidFill>
            </a:endParaRPr>
          </a:p>
        </p:txBody>
      </p:sp>
    </p:spTree>
    <p:extLst>
      <p:ext uri="{BB962C8B-B14F-4D97-AF65-F5344CB8AC3E}">
        <p14:creationId xmlns:p14="http://schemas.microsoft.com/office/powerpoint/2010/main" val="126885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5" name="4 Rectángulo"/>
          <p:cNvSpPr/>
          <p:nvPr/>
        </p:nvSpPr>
        <p:spPr>
          <a:xfrm>
            <a:off x="1623912" y="787737"/>
            <a:ext cx="3594254" cy="369332"/>
          </a:xfrm>
          <a:prstGeom prst="rect">
            <a:avLst/>
          </a:prstGeom>
        </p:spPr>
        <p:txBody>
          <a:bodyPr wrap="none">
            <a:spAutoFit/>
          </a:bodyPr>
          <a:lstStyle/>
          <a:p>
            <a:r>
              <a:rPr lang="es-AR" b="1" dirty="0" err="1"/>
              <a:t>Espesadores</a:t>
            </a:r>
            <a:r>
              <a:rPr lang="es-AR" b="1" dirty="0"/>
              <a:t> </a:t>
            </a:r>
            <a:r>
              <a:rPr lang="es-AR" b="1" dirty="0" smtClean="0"/>
              <a:t>Convencionales</a:t>
            </a:r>
            <a:endParaRPr lang="es-AR" b="1" dirty="0"/>
          </a:p>
        </p:txBody>
      </p:sp>
      <p:sp>
        <p:nvSpPr>
          <p:cNvPr id="6" name="5 Rectángulo"/>
          <p:cNvSpPr/>
          <p:nvPr/>
        </p:nvSpPr>
        <p:spPr>
          <a:xfrm>
            <a:off x="432437" y="1937182"/>
            <a:ext cx="4522720" cy="2308324"/>
          </a:xfrm>
          <a:prstGeom prst="rect">
            <a:avLst/>
          </a:prstGeom>
        </p:spPr>
        <p:txBody>
          <a:bodyPr wrap="square">
            <a:spAutoFit/>
          </a:bodyPr>
          <a:lstStyle/>
          <a:p>
            <a:r>
              <a:rPr lang="es-AR" dirty="0" smtClean="0"/>
              <a:t>Son de </a:t>
            </a:r>
            <a:r>
              <a:rPr lang="es-AR" dirty="0"/>
              <a:t>diámetros superiores a 30-40 </a:t>
            </a:r>
            <a:r>
              <a:rPr lang="es-AR" dirty="0" smtClean="0"/>
              <a:t>m. Tienen </a:t>
            </a:r>
            <a:r>
              <a:rPr lang="es-AR" dirty="0"/>
              <a:t>un pilar </a:t>
            </a:r>
            <a:r>
              <a:rPr lang="es-AR" dirty="0" smtClean="0"/>
              <a:t>central </a:t>
            </a:r>
            <a:r>
              <a:rPr lang="es-AR" dirty="0"/>
              <a:t>de acero u hormigón para soportar los mecanismos de accionamiento y control. </a:t>
            </a:r>
            <a:endParaRPr lang="es-AR" dirty="0" smtClean="0"/>
          </a:p>
          <a:p>
            <a:r>
              <a:rPr lang="es-AR" dirty="0" smtClean="0"/>
              <a:t>El puente sólo se emplea para acceso de personal y como soporte de tuberías de alimentación.  </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718" y="1715368"/>
            <a:ext cx="7182551" cy="416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526952" y="1328139"/>
            <a:ext cx="4902304" cy="369332"/>
          </a:xfrm>
          <a:prstGeom prst="rect">
            <a:avLst/>
          </a:prstGeom>
        </p:spPr>
        <p:txBody>
          <a:bodyPr wrap="none">
            <a:spAutoFit/>
          </a:bodyPr>
          <a:lstStyle/>
          <a:p>
            <a:r>
              <a:rPr lang="es-AR" b="1" dirty="0" err="1" smtClean="0">
                <a:solidFill>
                  <a:srgbClr val="FF0000"/>
                </a:solidFill>
              </a:rPr>
              <a:t>Espesador</a:t>
            </a:r>
            <a:r>
              <a:rPr lang="es-AR" b="1" dirty="0" smtClean="0">
                <a:solidFill>
                  <a:srgbClr val="FF0000"/>
                </a:solidFill>
              </a:rPr>
              <a:t> Convencional Tipo Pilar Central</a:t>
            </a:r>
            <a:endParaRPr lang="es-AR" b="1" dirty="0">
              <a:solidFill>
                <a:srgbClr val="FF0000"/>
              </a:solidFill>
            </a:endParaRPr>
          </a:p>
        </p:txBody>
      </p:sp>
      <p:sp>
        <p:nvSpPr>
          <p:cNvPr id="7" name="6 Rectángulo"/>
          <p:cNvSpPr/>
          <p:nvPr/>
        </p:nvSpPr>
        <p:spPr>
          <a:xfrm>
            <a:off x="308246" y="4272677"/>
            <a:ext cx="4710835" cy="2308324"/>
          </a:xfrm>
          <a:prstGeom prst="rect">
            <a:avLst/>
          </a:prstGeom>
        </p:spPr>
        <p:txBody>
          <a:bodyPr wrap="square">
            <a:spAutoFit/>
          </a:bodyPr>
          <a:lstStyle/>
          <a:p>
            <a:r>
              <a:rPr lang="es-AR" dirty="0"/>
              <a:t>Los brazos de los rastrillos están unidos a </a:t>
            </a:r>
            <a:r>
              <a:rPr lang="es-AR" dirty="0" smtClean="0"/>
              <a:t>la </a:t>
            </a:r>
            <a:r>
              <a:rPr lang="es-AR" dirty="0" err="1" smtClean="0"/>
              <a:t>jjaula</a:t>
            </a:r>
            <a:r>
              <a:rPr lang="es-AR" dirty="0" smtClean="0"/>
              <a:t> </a:t>
            </a:r>
            <a:r>
              <a:rPr lang="es-AR" dirty="0"/>
              <a:t>giratoria que rodea al </a:t>
            </a:r>
            <a:r>
              <a:rPr lang="es-AR" dirty="0" smtClean="0"/>
              <a:t>pilar. </a:t>
            </a:r>
            <a:r>
              <a:rPr lang="es-AR" dirty="0"/>
              <a:t>El giro se lo proporcionan los elementos de accionamiento superiores; </a:t>
            </a:r>
            <a:r>
              <a:rPr lang="es-AR" dirty="0">
                <a:solidFill>
                  <a:srgbClr val="FF0000"/>
                </a:solidFill>
              </a:rPr>
              <a:t>la descarga del lodo se realiza a través de un canal anular que rodea al pilar central</a:t>
            </a:r>
            <a:r>
              <a:rPr lang="es-AR" dirty="0"/>
              <a:t>. </a:t>
            </a:r>
            <a:r>
              <a:rPr lang="es-AR" dirty="0">
                <a:solidFill>
                  <a:srgbClr val="FF0000"/>
                </a:solidFill>
              </a:rPr>
              <a:t>La velocidad de la estructura central </a:t>
            </a:r>
            <a:r>
              <a:rPr lang="es-AR" dirty="0" smtClean="0">
                <a:solidFill>
                  <a:srgbClr val="FF0000"/>
                </a:solidFill>
              </a:rPr>
              <a:t>es </a:t>
            </a:r>
            <a:r>
              <a:rPr lang="es-AR" dirty="0">
                <a:solidFill>
                  <a:srgbClr val="FF0000"/>
                </a:solidFill>
              </a:rPr>
              <a:t>muy </a:t>
            </a:r>
            <a:r>
              <a:rPr lang="es-AR" dirty="0" smtClean="0">
                <a:solidFill>
                  <a:srgbClr val="FF0000"/>
                </a:solidFill>
              </a:rPr>
              <a:t>lenta (8 m/minuto).</a:t>
            </a:r>
            <a:endParaRPr lang="es-AR" dirty="0">
              <a:solidFill>
                <a:srgbClr val="FF0000"/>
              </a:solidFill>
            </a:endParaRPr>
          </a:p>
        </p:txBody>
      </p:sp>
    </p:spTree>
    <p:extLst>
      <p:ext uri="{BB962C8B-B14F-4D97-AF65-F5344CB8AC3E}">
        <p14:creationId xmlns:p14="http://schemas.microsoft.com/office/powerpoint/2010/main" val="202114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96900" y="2147647"/>
            <a:ext cx="37188" cy="97739"/>
          </a:xfrm>
          <a:prstGeom prst="rect">
            <a:avLst/>
          </a:prstGeom>
        </p:spPr>
        <p:txBody>
          <a:bodyPr wrap="square" lIns="0" tIns="0" rIns="0" bIns="0" rtlCol="0">
            <a:noAutofit/>
          </a:bodyPr>
          <a:lstStyle/>
          <a:p>
            <a:pPr marL="16289">
              <a:lnSpc>
                <a:spcPts val="641"/>
              </a:lnSpc>
            </a:pPr>
            <a:endParaRPr sz="641"/>
          </a:p>
        </p:txBody>
      </p:sp>
      <p:sp>
        <p:nvSpPr>
          <p:cNvPr id="2" name="object 2"/>
          <p:cNvSpPr txBox="1"/>
          <p:nvPr/>
        </p:nvSpPr>
        <p:spPr>
          <a:xfrm>
            <a:off x="5296287" y="2147647"/>
            <a:ext cx="38165" cy="97739"/>
          </a:xfrm>
          <a:prstGeom prst="rect">
            <a:avLst/>
          </a:prstGeom>
        </p:spPr>
        <p:txBody>
          <a:bodyPr wrap="square" lIns="0" tIns="0" rIns="0" bIns="0" rtlCol="0">
            <a:noAutofit/>
          </a:bodyPr>
          <a:lstStyle/>
          <a:p>
            <a:pPr marL="16289">
              <a:lnSpc>
                <a:spcPts val="641"/>
              </a:lnSpc>
            </a:pPr>
            <a:endParaRPr sz="641"/>
          </a:p>
        </p:txBody>
      </p:sp>
      <p:sp>
        <p:nvSpPr>
          <p:cNvPr id="14"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5" name="4 Rectángulo"/>
          <p:cNvSpPr/>
          <p:nvPr/>
        </p:nvSpPr>
        <p:spPr>
          <a:xfrm>
            <a:off x="400335" y="1314945"/>
            <a:ext cx="4733753" cy="1754326"/>
          </a:xfrm>
          <a:prstGeom prst="rect">
            <a:avLst/>
          </a:prstGeom>
        </p:spPr>
        <p:txBody>
          <a:bodyPr wrap="square">
            <a:spAutoFit/>
          </a:bodyPr>
          <a:lstStyle/>
          <a:p>
            <a:endParaRPr lang="es-AR" dirty="0"/>
          </a:p>
          <a:p>
            <a:r>
              <a:rPr lang="es-AR" dirty="0" smtClean="0"/>
              <a:t>La </a:t>
            </a:r>
            <a:r>
              <a:rPr lang="es-AR" dirty="0"/>
              <a:t>eliminación de agua ("</a:t>
            </a:r>
            <a:r>
              <a:rPr lang="es-AR" dirty="0" err="1"/>
              <a:t>dewatering</a:t>
            </a:r>
            <a:r>
              <a:rPr lang="es-AR" dirty="0"/>
              <a:t>") por medios </a:t>
            </a:r>
            <a:r>
              <a:rPr lang="es-AR" dirty="0" smtClean="0"/>
              <a:t>mecánicos persigue </a:t>
            </a:r>
            <a:r>
              <a:rPr lang="es-AR" dirty="0"/>
              <a:t>unos objetivos que </a:t>
            </a:r>
            <a:r>
              <a:rPr lang="es-AR" dirty="0" smtClean="0"/>
              <a:t>son </a:t>
            </a:r>
            <a:r>
              <a:rPr lang="es-AR" dirty="0"/>
              <a:t>del tipo medioambiental, </a:t>
            </a:r>
            <a:r>
              <a:rPr lang="es-AR" dirty="0" smtClean="0"/>
              <a:t>técnico, económico</a:t>
            </a:r>
            <a:r>
              <a:rPr lang="es-AR" dirty="0"/>
              <a:t>, seguridad, etc. </a:t>
            </a:r>
            <a:endParaRPr lang="es-A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00" y="1410668"/>
            <a:ext cx="7167457" cy="407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ángulo 5"/>
          <p:cNvSpPr/>
          <p:nvPr/>
        </p:nvSpPr>
        <p:spPr>
          <a:xfrm>
            <a:off x="1675415" y="741925"/>
            <a:ext cx="5775940" cy="400110"/>
          </a:xfrm>
          <a:prstGeom prst="rect">
            <a:avLst/>
          </a:prstGeom>
        </p:spPr>
        <p:txBody>
          <a:bodyPr wrap="none">
            <a:spAutoFit/>
          </a:bodyPr>
          <a:lstStyle/>
          <a:p>
            <a:r>
              <a:rPr lang="en-US" sz="2000" b="1" dirty="0" err="1" smtClean="0"/>
              <a:t>Objetivos</a:t>
            </a:r>
            <a:r>
              <a:rPr lang="en-US" sz="2000" b="1" dirty="0" smtClean="0"/>
              <a:t> de la </a:t>
            </a:r>
            <a:r>
              <a:rPr lang="en-US" sz="2000" b="1" dirty="0" err="1" smtClean="0"/>
              <a:t>Separación</a:t>
            </a:r>
            <a:r>
              <a:rPr lang="en-US" sz="2000" b="1" dirty="0" smtClean="0"/>
              <a:t>  SÓLIDO-LÍQUIDO</a:t>
            </a:r>
            <a:endParaRPr lang="en-US" sz="2000" b="1" dirty="0"/>
          </a:p>
        </p:txBody>
      </p:sp>
      <p:sp>
        <p:nvSpPr>
          <p:cNvPr id="8" name="7 Rectángulo"/>
          <p:cNvSpPr/>
          <p:nvPr/>
        </p:nvSpPr>
        <p:spPr>
          <a:xfrm>
            <a:off x="493024" y="3234771"/>
            <a:ext cx="4548374" cy="1754326"/>
          </a:xfrm>
          <a:prstGeom prst="rect">
            <a:avLst/>
          </a:prstGeom>
        </p:spPr>
        <p:txBody>
          <a:bodyPr wrap="square">
            <a:spAutoFit/>
          </a:bodyPr>
          <a:lstStyle/>
          <a:p>
            <a:endParaRPr lang="es-AR" dirty="0"/>
          </a:p>
          <a:p>
            <a:r>
              <a:rPr lang="es-AR" dirty="0" smtClean="0"/>
              <a:t>Durante el procesamiento de minerales </a:t>
            </a:r>
            <a:r>
              <a:rPr lang="es-AR" dirty="0"/>
              <a:t>el empleo del agua es muy significativo, aunque su cantidad (% en volumen) varía según las diversas etapas del </a:t>
            </a:r>
            <a:r>
              <a:rPr lang="es-AR" dirty="0" smtClean="0"/>
              <a:t>procesamiento.</a:t>
            </a:r>
            <a:endParaRPr lang="es-AR" dirty="0"/>
          </a:p>
        </p:txBody>
      </p:sp>
      <p:sp>
        <p:nvSpPr>
          <p:cNvPr id="10" name="9 Rectángulo"/>
          <p:cNvSpPr/>
          <p:nvPr/>
        </p:nvSpPr>
        <p:spPr>
          <a:xfrm>
            <a:off x="5744863" y="5163234"/>
            <a:ext cx="7965743" cy="646331"/>
          </a:xfrm>
          <a:prstGeom prst="rect">
            <a:avLst/>
          </a:prstGeom>
        </p:spPr>
        <p:txBody>
          <a:bodyPr wrap="square">
            <a:spAutoFit/>
          </a:bodyPr>
          <a:lstStyle/>
          <a:p>
            <a:endParaRPr lang="es-AR" dirty="0"/>
          </a:p>
          <a:p>
            <a:r>
              <a:rPr lang="es-AR" dirty="0"/>
              <a:t> </a:t>
            </a:r>
            <a:r>
              <a:rPr lang="es-AR" sz="1600" b="1" dirty="0"/>
              <a:t>Contenido de agua según la unidad de </a:t>
            </a:r>
            <a:r>
              <a:rPr lang="es-AR" sz="1600" b="1" dirty="0" smtClean="0"/>
              <a:t>procesamiento</a:t>
            </a:r>
            <a:r>
              <a:rPr lang="es-AR" dirty="0" smtClean="0"/>
              <a:t> </a:t>
            </a:r>
            <a:endParaRPr lang="es-AR" dirty="0"/>
          </a:p>
        </p:txBody>
      </p:sp>
    </p:spTree>
    <p:extLst>
      <p:ext uri="{BB962C8B-B14F-4D97-AF65-F5344CB8AC3E}">
        <p14:creationId xmlns:p14="http://schemas.microsoft.com/office/powerpoint/2010/main" val="181654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23912" y="787737"/>
            <a:ext cx="3594254" cy="369332"/>
          </a:xfrm>
          <a:prstGeom prst="rect">
            <a:avLst/>
          </a:prstGeom>
        </p:spPr>
        <p:txBody>
          <a:bodyPr wrap="none">
            <a:spAutoFit/>
          </a:bodyPr>
          <a:lstStyle/>
          <a:p>
            <a:r>
              <a:rPr lang="es-AR" b="1" dirty="0" err="1"/>
              <a:t>Espesadores</a:t>
            </a:r>
            <a:r>
              <a:rPr lang="es-AR" b="1" dirty="0"/>
              <a:t> </a:t>
            </a:r>
            <a:r>
              <a:rPr lang="es-AR" b="1" dirty="0" smtClean="0"/>
              <a:t>Convencionales</a:t>
            </a:r>
            <a:endParaRPr lang="es-AR"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003" y="1338708"/>
            <a:ext cx="6314300" cy="4079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577755" y="4059283"/>
            <a:ext cx="4908645" cy="2308324"/>
          </a:xfrm>
          <a:prstGeom prst="rect">
            <a:avLst/>
          </a:prstGeom>
        </p:spPr>
        <p:txBody>
          <a:bodyPr wrap="square">
            <a:spAutoFit/>
          </a:bodyPr>
          <a:lstStyle/>
          <a:p>
            <a:r>
              <a:rPr lang="es-AR" dirty="0"/>
              <a:t>Hay diferentes tipo de construcción, variando desde un único brazo rígido con hojas soldadas directamente sobre él </a:t>
            </a:r>
            <a:r>
              <a:rPr lang="es-AR" dirty="0" smtClean="0"/>
              <a:t>(para tanques </a:t>
            </a:r>
            <a:r>
              <a:rPr lang="es-AR" dirty="0"/>
              <a:t>con </a:t>
            </a:r>
            <a:r>
              <a:rPr lang="es-AR" dirty="0" smtClean="0"/>
              <a:t>diámetro </a:t>
            </a:r>
            <a:r>
              <a:rPr lang="es-AR" dirty="0"/>
              <a:t>máximo de 15 m) hasta brazos de diferentes tipos de estructura metálica diseñados para grandes tanques (por encima de 35 m de diámetro) </a:t>
            </a:r>
          </a:p>
        </p:txBody>
      </p:sp>
      <p:sp>
        <p:nvSpPr>
          <p:cNvPr id="8" name="7 Rectángulo"/>
          <p:cNvSpPr/>
          <p:nvPr/>
        </p:nvSpPr>
        <p:spPr>
          <a:xfrm>
            <a:off x="373039" y="2022060"/>
            <a:ext cx="5495498" cy="1477328"/>
          </a:xfrm>
          <a:prstGeom prst="rect">
            <a:avLst/>
          </a:prstGeom>
        </p:spPr>
        <p:txBody>
          <a:bodyPr wrap="square">
            <a:spAutoFit/>
          </a:bodyPr>
          <a:lstStyle/>
          <a:p>
            <a:r>
              <a:rPr lang="es-AR" dirty="0" smtClean="0"/>
              <a:t>Tienen extensiones </a:t>
            </a:r>
            <a:r>
              <a:rPr lang="es-AR" dirty="0"/>
              <a:t>que parten de los brazos </a:t>
            </a:r>
            <a:r>
              <a:rPr lang="es-AR" dirty="0" smtClean="0"/>
              <a:t>porta-rastrillos llamados "</a:t>
            </a:r>
            <a:r>
              <a:rPr lang="es-AR" dirty="0" err="1"/>
              <a:t>Thixotrópico</a:t>
            </a:r>
            <a:r>
              <a:rPr lang="es-AR" dirty="0"/>
              <a:t>" diseñado para el tratamiento de sustancias coloidales (arcillas) con comportamiento </a:t>
            </a:r>
            <a:r>
              <a:rPr lang="es-AR" dirty="0" err="1"/>
              <a:t>thixotrópico</a:t>
            </a:r>
            <a:r>
              <a:rPr lang="es-AR" dirty="0"/>
              <a:t> que eviten la formación de "</a:t>
            </a:r>
            <a:r>
              <a:rPr lang="es-AR" dirty="0" smtClean="0"/>
              <a:t>donuts“.</a:t>
            </a:r>
            <a:endParaRPr lang="es-AR" dirty="0"/>
          </a:p>
        </p:txBody>
      </p:sp>
      <p:sp>
        <p:nvSpPr>
          <p:cNvPr id="10" name="9 Rectángulo"/>
          <p:cNvSpPr/>
          <p:nvPr/>
        </p:nvSpPr>
        <p:spPr>
          <a:xfrm>
            <a:off x="526951" y="1338708"/>
            <a:ext cx="3647152" cy="369332"/>
          </a:xfrm>
          <a:prstGeom prst="rect">
            <a:avLst/>
          </a:prstGeom>
        </p:spPr>
        <p:txBody>
          <a:bodyPr wrap="none">
            <a:spAutoFit/>
          </a:bodyPr>
          <a:lstStyle/>
          <a:p>
            <a:r>
              <a:rPr lang="es-AR" b="1" dirty="0" err="1" smtClean="0">
                <a:solidFill>
                  <a:srgbClr val="FF0000"/>
                </a:solidFill>
              </a:rPr>
              <a:t>Espesador</a:t>
            </a:r>
            <a:r>
              <a:rPr lang="es-AR" b="1" dirty="0" smtClean="0">
                <a:solidFill>
                  <a:srgbClr val="FF0000"/>
                </a:solidFill>
              </a:rPr>
              <a:t> con Porta-Rastrillos</a:t>
            </a:r>
            <a:endParaRPr lang="es-AR" b="1" dirty="0">
              <a:solidFill>
                <a:srgbClr val="FF0000"/>
              </a:solidFill>
            </a:endParaRPr>
          </a:p>
        </p:txBody>
      </p:sp>
    </p:spTree>
    <p:extLst>
      <p:ext uri="{BB962C8B-B14F-4D97-AF65-F5344CB8AC3E}">
        <p14:creationId xmlns:p14="http://schemas.microsoft.com/office/powerpoint/2010/main" val="148655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23912" y="787737"/>
            <a:ext cx="3594254" cy="369332"/>
          </a:xfrm>
          <a:prstGeom prst="rect">
            <a:avLst/>
          </a:prstGeom>
        </p:spPr>
        <p:txBody>
          <a:bodyPr wrap="none">
            <a:spAutoFit/>
          </a:bodyPr>
          <a:lstStyle/>
          <a:p>
            <a:r>
              <a:rPr lang="es-AR" b="1" dirty="0" err="1"/>
              <a:t>Espesadores</a:t>
            </a:r>
            <a:r>
              <a:rPr lang="es-AR" b="1" dirty="0"/>
              <a:t> </a:t>
            </a:r>
            <a:r>
              <a:rPr lang="es-AR" b="1" dirty="0" smtClean="0"/>
              <a:t>Convencionales</a:t>
            </a:r>
            <a:endParaRPr lang="es-AR" b="1" dirty="0"/>
          </a:p>
        </p:txBody>
      </p:sp>
      <p:sp>
        <p:nvSpPr>
          <p:cNvPr id="5" name="4 Rectángulo"/>
          <p:cNvSpPr/>
          <p:nvPr/>
        </p:nvSpPr>
        <p:spPr>
          <a:xfrm>
            <a:off x="526951" y="1722062"/>
            <a:ext cx="5873849" cy="3139321"/>
          </a:xfrm>
          <a:prstGeom prst="rect">
            <a:avLst/>
          </a:prstGeom>
        </p:spPr>
        <p:txBody>
          <a:bodyPr wrap="square">
            <a:spAutoFit/>
          </a:bodyPr>
          <a:lstStyle/>
          <a:p>
            <a:r>
              <a:rPr lang="es-AR" dirty="0" smtClean="0"/>
              <a:t>El  </a:t>
            </a:r>
            <a:r>
              <a:rPr lang="es-AR" dirty="0"/>
              <a:t>rastrillado se encuentra articulado a la base del eje central o jaula giratoria. La articulación es diseñada para permitir movimientos horizontales y verticales del rastrillo que es guiado alrededor de la columna a través de cables conectados a un brazo superior de tubo que produce el momento de giro, situado por debajo del nivel de agua. </a:t>
            </a:r>
            <a:endParaRPr lang="es-AR" dirty="0" smtClean="0"/>
          </a:p>
          <a:p>
            <a:endParaRPr lang="es-AR" dirty="0" smtClean="0"/>
          </a:p>
          <a:p>
            <a:r>
              <a:rPr lang="es-AR" dirty="0" smtClean="0"/>
              <a:t>Se </a:t>
            </a:r>
            <a:r>
              <a:rPr lang="es-AR" dirty="0"/>
              <a:t>emplea en sólidos de comportamiento </a:t>
            </a:r>
            <a:r>
              <a:rPr lang="es-AR" dirty="0" err="1"/>
              <a:t>thixotrópico</a:t>
            </a:r>
            <a:r>
              <a:rPr lang="es-AR" dirty="0"/>
              <a:t> o finamente divididos y parcialmente floculados </a:t>
            </a:r>
          </a:p>
        </p:txBody>
      </p:sp>
      <p:sp>
        <p:nvSpPr>
          <p:cNvPr id="6" name="5 Rectángulo"/>
          <p:cNvSpPr/>
          <p:nvPr/>
        </p:nvSpPr>
        <p:spPr>
          <a:xfrm>
            <a:off x="526951" y="1338708"/>
            <a:ext cx="4254691" cy="369332"/>
          </a:xfrm>
          <a:prstGeom prst="rect">
            <a:avLst/>
          </a:prstGeom>
        </p:spPr>
        <p:txBody>
          <a:bodyPr wrap="none">
            <a:spAutoFit/>
          </a:bodyPr>
          <a:lstStyle/>
          <a:p>
            <a:r>
              <a:rPr lang="es-AR" b="1" dirty="0" err="1" smtClean="0">
                <a:solidFill>
                  <a:srgbClr val="FF0000"/>
                </a:solidFill>
              </a:rPr>
              <a:t>Espesador</a:t>
            </a:r>
            <a:r>
              <a:rPr lang="es-AR" b="1" dirty="0" smtClean="0">
                <a:solidFill>
                  <a:srgbClr val="FF0000"/>
                </a:solidFill>
              </a:rPr>
              <a:t>  Convencional de Cables</a:t>
            </a:r>
            <a:endParaRPr lang="es-AR"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952" y="967620"/>
            <a:ext cx="5301354" cy="543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84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373039" y="1940052"/>
            <a:ext cx="5372668" cy="2585323"/>
          </a:xfrm>
          <a:prstGeom prst="rect">
            <a:avLst/>
          </a:prstGeom>
        </p:spPr>
        <p:txBody>
          <a:bodyPr wrap="square">
            <a:spAutoFit/>
          </a:bodyPr>
          <a:lstStyle/>
          <a:p>
            <a:r>
              <a:rPr lang="es-AR" dirty="0" smtClean="0"/>
              <a:t>El </a:t>
            </a:r>
            <a:r>
              <a:rPr lang="es-AR" dirty="0"/>
              <a:t>pilar central sirve de apoyo para el brazo rastrillador, así como pivote para que toda la estructura de rastrillado gire alrededor del pilar. El movimiento es proporcionado por un mecanismo de accionamiento montado sobre rail que hace girar al brazo principal. </a:t>
            </a:r>
            <a:r>
              <a:rPr lang="es-AR" dirty="0">
                <a:solidFill>
                  <a:srgbClr val="FF0000"/>
                </a:solidFill>
              </a:rPr>
              <a:t>Este tipo de </a:t>
            </a:r>
            <a:r>
              <a:rPr lang="es-AR" dirty="0" err="1">
                <a:solidFill>
                  <a:srgbClr val="FF0000"/>
                </a:solidFill>
              </a:rPr>
              <a:t>espesadores</a:t>
            </a:r>
            <a:r>
              <a:rPr lang="es-AR" dirty="0">
                <a:solidFill>
                  <a:srgbClr val="FF0000"/>
                </a:solidFill>
              </a:rPr>
              <a:t> se fabrica para tanques cuyo diámetro va desde los 50 m hasta los 150 m. </a:t>
            </a:r>
          </a:p>
        </p:txBody>
      </p:sp>
      <p:sp>
        <p:nvSpPr>
          <p:cNvPr id="5" name="4 Rectángulo"/>
          <p:cNvSpPr/>
          <p:nvPr/>
        </p:nvSpPr>
        <p:spPr>
          <a:xfrm>
            <a:off x="1623912" y="787737"/>
            <a:ext cx="3594254" cy="369332"/>
          </a:xfrm>
          <a:prstGeom prst="rect">
            <a:avLst/>
          </a:prstGeom>
        </p:spPr>
        <p:txBody>
          <a:bodyPr wrap="none">
            <a:spAutoFit/>
          </a:bodyPr>
          <a:lstStyle/>
          <a:p>
            <a:r>
              <a:rPr lang="es-AR" b="1" dirty="0" err="1"/>
              <a:t>Espesadores</a:t>
            </a:r>
            <a:r>
              <a:rPr lang="es-AR" b="1" dirty="0"/>
              <a:t> </a:t>
            </a:r>
            <a:r>
              <a:rPr lang="es-AR" b="1" dirty="0" smtClean="0"/>
              <a:t>Convencionales</a:t>
            </a:r>
            <a:endParaRPr lang="es-AR" b="1" dirty="0"/>
          </a:p>
        </p:txBody>
      </p:sp>
      <p:sp>
        <p:nvSpPr>
          <p:cNvPr id="6" name="5 Rectángulo"/>
          <p:cNvSpPr/>
          <p:nvPr/>
        </p:nvSpPr>
        <p:spPr>
          <a:xfrm>
            <a:off x="526951" y="1338708"/>
            <a:ext cx="2967479" cy="369332"/>
          </a:xfrm>
          <a:prstGeom prst="rect">
            <a:avLst/>
          </a:prstGeom>
        </p:spPr>
        <p:txBody>
          <a:bodyPr wrap="none">
            <a:spAutoFit/>
          </a:bodyPr>
          <a:lstStyle/>
          <a:p>
            <a:r>
              <a:rPr lang="es-AR" b="1" dirty="0" err="1" smtClean="0">
                <a:solidFill>
                  <a:srgbClr val="FF0000"/>
                </a:solidFill>
              </a:rPr>
              <a:t>Espesadores</a:t>
            </a:r>
            <a:r>
              <a:rPr lang="es-AR" b="1" dirty="0" smtClean="0">
                <a:solidFill>
                  <a:srgbClr val="FF0000"/>
                </a:solidFill>
              </a:rPr>
              <a:t> de Tracción</a:t>
            </a:r>
            <a:endParaRPr lang="es-AR"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369" y="4121026"/>
            <a:ext cx="3987351" cy="253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645" y="389470"/>
            <a:ext cx="5792328" cy="351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95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2" name="1 Rectángulo"/>
          <p:cNvSpPr/>
          <p:nvPr/>
        </p:nvSpPr>
        <p:spPr>
          <a:xfrm>
            <a:off x="1651850" y="746793"/>
            <a:ext cx="5905784" cy="400110"/>
          </a:xfrm>
          <a:prstGeom prst="rect">
            <a:avLst/>
          </a:prstGeom>
        </p:spPr>
        <p:txBody>
          <a:bodyPr wrap="none">
            <a:spAutoFit/>
          </a:bodyPr>
          <a:lstStyle/>
          <a:p>
            <a:r>
              <a:rPr lang="es-AR" sz="2000" b="1" dirty="0" smtClean="0"/>
              <a:t>Determinación de </a:t>
            </a:r>
            <a:r>
              <a:rPr lang="es-AR" sz="2000" b="1" dirty="0"/>
              <a:t>la Superficie del </a:t>
            </a:r>
            <a:r>
              <a:rPr lang="es-AR" sz="2000" b="1" dirty="0" err="1" smtClean="0"/>
              <a:t>Espesador</a:t>
            </a:r>
            <a:r>
              <a:rPr lang="es-AR" sz="2000" dirty="0" smtClean="0"/>
              <a:t> </a:t>
            </a:r>
            <a:endParaRPr lang="es-AR" sz="2000" dirty="0"/>
          </a:p>
        </p:txBody>
      </p:sp>
      <p:sp>
        <p:nvSpPr>
          <p:cNvPr id="4" name="3 Rectángulo"/>
          <p:cNvSpPr/>
          <p:nvPr/>
        </p:nvSpPr>
        <p:spPr>
          <a:xfrm>
            <a:off x="368491" y="1571339"/>
            <a:ext cx="4885897" cy="1754326"/>
          </a:xfrm>
          <a:prstGeom prst="rect">
            <a:avLst/>
          </a:prstGeom>
        </p:spPr>
        <p:txBody>
          <a:bodyPr wrap="square">
            <a:spAutoFit/>
          </a:bodyPr>
          <a:lstStyle/>
          <a:p>
            <a:r>
              <a:rPr lang="es-AR" dirty="0" smtClean="0"/>
              <a:t>La </a:t>
            </a:r>
            <a:r>
              <a:rPr lang="es-AR" dirty="0"/>
              <a:t>velocidad de sedimentación de una </a:t>
            </a:r>
            <a:r>
              <a:rPr lang="es-AR" dirty="0" smtClean="0"/>
              <a:t>pulpa se determina en </a:t>
            </a:r>
            <a:r>
              <a:rPr lang="es-AR" dirty="0"/>
              <a:t>el laboratorio mediante pruebas a pequeña escala. </a:t>
            </a:r>
            <a:endParaRPr lang="es-AR" dirty="0" smtClean="0"/>
          </a:p>
          <a:p>
            <a:r>
              <a:rPr lang="es-AR" dirty="0" smtClean="0">
                <a:solidFill>
                  <a:srgbClr val="FF0000"/>
                </a:solidFill>
              </a:rPr>
              <a:t>Se determina el </a:t>
            </a:r>
            <a:r>
              <a:rPr lang="es-AR" dirty="0">
                <a:solidFill>
                  <a:srgbClr val="FF0000"/>
                </a:solidFill>
              </a:rPr>
              <a:t>movimiento descendente del límite del líquido transparente y la </a:t>
            </a:r>
            <a:r>
              <a:rPr lang="es-AR" dirty="0" smtClean="0">
                <a:solidFill>
                  <a:srgbClr val="FF0000"/>
                </a:solidFill>
              </a:rPr>
              <a:t>suspensión</a:t>
            </a:r>
            <a:r>
              <a:rPr lang="es-AR" dirty="0">
                <a:solidFill>
                  <a:srgbClr val="FF0000"/>
                </a:solidFill>
              </a:rPr>
              <a:t> </a:t>
            </a:r>
            <a:r>
              <a:rPr lang="es-AR" dirty="0" smtClean="0">
                <a:solidFill>
                  <a:srgbClr val="FF0000"/>
                </a:solidFill>
              </a:rPr>
              <a:t>en función del tiempo.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097" y="1777567"/>
            <a:ext cx="6664275" cy="3096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03952" y="3513454"/>
            <a:ext cx="5018146" cy="3139321"/>
          </a:xfrm>
          <a:prstGeom prst="rect">
            <a:avLst/>
          </a:prstGeom>
        </p:spPr>
        <p:txBody>
          <a:bodyPr wrap="square">
            <a:spAutoFit/>
          </a:bodyPr>
          <a:lstStyle/>
          <a:p>
            <a:r>
              <a:rPr lang="es-AR" dirty="0"/>
              <a:t>La velocidad es inicialmente constante y disminuye a medida que las partículas se asientan </a:t>
            </a:r>
            <a:r>
              <a:rPr lang="es-AR" dirty="0" smtClean="0"/>
              <a:t>en </a:t>
            </a:r>
            <a:r>
              <a:rPr lang="es-AR" dirty="0"/>
              <a:t>el fondo y la línea interfaz se encuentra con la zona de lodos.</a:t>
            </a:r>
          </a:p>
          <a:p>
            <a:r>
              <a:rPr lang="es-AR" dirty="0"/>
              <a:t>La disminución de la velocidad de sedimentación se debe </a:t>
            </a:r>
            <a:r>
              <a:rPr lang="es-AR" dirty="0" smtClean="0"/>
              <a:t>a la interferencia entre partículas </a:t>
            </a:r>
            <a:r>
              <a:rPr lang="es-AR" dirty="0"/>
              <a:t>a medida que se depositan en el </a:t>
            </a:r>
            <a:r>
              <a:rPr lang="es-AR" dirty="0" smtClean="0"/>
              <a:t>fondo luego las mismas se </a:t>
            </a:r>
            <a:r>
              <a:rPr lang="es-AR" dirty="0"/>
              <a:t>compactan desplazando el líquido entre ellas y aumenta el nivel del líquido transparente. </a:t>
            </a:r>
          </a:p>
        </p:txBody>
      </p:sp>
      <p:sp>
        <p:nvSpPr>
          <p:cNvPr id="6" name="5 Rectángulo"/>
          <p:cNvSpPr/>
          <p:nvPr/>
        </p:nvSpPr>
        <p:spPr>
          <a:xfrm>
            <a:off x="368491" y="1197877"/>
            <a:ext cx="9048464" cy="369332"/>
          </a:xfrm>
          <a:prstGeom prst="rect">
            <a:avLst/>
          </a:prstGeom>
        </p:spPr>
        <p:txBody>
          <a:bodyPr wrap="square">
            <a:spAutoFit/>
          </a:bodyPr>
          <a:lstStyle/>
          <a:p>
            <a:r>
              <a:rPr lang="es-AR" b="1" dirty="0" smtClean="0">
                <a:solidFill>
                  <a:srgbClr val="FF0000"/>
                </a:solidFill>
              </a:rPr>
              <a:t>Relación </a:t>
            </a:r>
            <a:r>
              <a:rPr lang="es-AR" b="1" dirty="0">
                <a:solidFill>
                  <a:srgbClr val="FF0000"/>
                </a:solidFill>
              </a:rPr>
              <a:t>entre la velocidad de sedimentación y las dimensiones del </a:t>
            </a:r>
            <a:r>
              <a:rPr lang="es-AR" b="1" dirty="0" err="1" smtClean="0">
                <a:solidFill>
                  <a:srgbClr val="FF0000"/>
                </a:solidFill>
              </a:rPr>
              <a:t>Espesador</a:t>
            </a:r>
            <a:endParaRPr lang="es-AR" b="1" dirty="0">
              <a:solidFill>
                <a:srgbClr val="FF0000"/>
              </a:solidFill>
            </a:endParaRPr>
          </a:p>
        </p:txBody>
      </p:sp>
      <p:sp>
        <p:nvSpPr>
          <p:cNvPr id="7" name="6 Rectángulo"/>
          <p:cNvSpPr/>
          <p:nvPr/>
        </p:nvSpPr>
        <p:spPr>
          <a:xfrm>
            <a:off x="5977719" y="5373171"/>
            <a:ext cx="6214281" cy="1477328"/>
          </a:xfrm>
          <a:prstGeom prst="rect">
            <a:avLst/>
          </a:prstGeom>
        </p:spPr>
        <p:txBody>
          <a:bodyPr wrap="square">
            <a:spAutoFit/>
          </a:bodyPr>
          <a:lstStyle/>
          <a:p>
            <a:r>
              <a:rPr lang="es-AR" dirty="0"/>
              <a:t>Estas consideraciones se aplican tanto a los procesos discontinuos como a los continuos, con la diferencia de que en el proceso continuo </a:t>
            </a:r>
            <a:r>
              <a:rPr lang="es-AR" dirty="0" smtClean="0"/>
              <a:t>se debe mantener un </a:t>
            </a:r>
            <a:r>
              <a:rPr lang="es-AR" dirty="0"/>
              <a:t>equilibrio entre el caudal de la corriente </a:t>
            </a:r>
            <a:r>
              <a:rPr lang="es-AR" dirty="0" smtClean="0"/>
              <a:t>del </a:t>
            </a:r>
            <a:r>
              <a:rPr lang="es-AR" dirty="0" err="1" smtClean="0"/>
              <a:t>overflow</a:t>
            </a:r>
            <a:r>
              <a:rPr lang="es-AR" dirty="0" smtClean="0"/>
              <a:t> </a:t>
            </a:r>
            <a:r>
              <a:rPr lang="es-AR" dirty="0"/>
              <a:t>y la eliminación </a:t>
            </a:r>
            <a:r>
              <a:rPr lang="es-AR" dirty="0" smtClean="0"/>
              <a:t>de los lodos</a:t>
            </a:r>
            <a:r>
              <a:rPr lang="es-AR" dirty="0"/>
              <a:t>.</a:t>
            </a:r>
          </a:p>
        </p:txBody>
      </p:sp>
    </p:spTree>
    <p:extLst>
      <p:ext uri="{BB962C8B-B14F-4D97-AF65-F5344CB8AC3E}">
        <p14:creationId xmlns:p14="http://schemas.microsoft.com/office/powerpoint/2010/main" val="15696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51850" y="746793"/>
            <a:ext cx="5905784" cy="400110"/>
          </a:xfrm>
          <a:prstGeom prst="rect">
            <a:avLst/>
          </a:prstGeom>
        </p:spPr>
        <p:txBody>
          <a:bodyPr wrap="none">
            <a:spAutoFit/>
          </a:bodyPr>
          <a:lstStyle/>
          <a:p>
            <a:r>
              <a:rPr lang="es-AR" sz="2000" b="1" dirty="0" smtClean="0"/>
              <a:t>Determinación de </a:t>
            </a:r>
            <a:r>
              <a:rPr lang="es-AR" sz="2000" b="1" dirty="0"/>
              <a:t>la Superficie del </a:t>
            </a:r>
            <a:r>
              <a:rPr lang="es-AR" sz="2000" b="1" dirty="0" err="1" smtClean="0"/>
              <a:t>Espesador</a:t>
            </a:r>
            <a:r>
              <a:rPr lang="es-AR" sz="2000" dirty="0" smtClean="0"/>
              <a:t> </a:t>
            </a:r>
            <a:endParaRPr lang="es-AR" sz="2000" dirty="0"/>
          </a:p>
        </p:txBody>
      </p:sp>
      <p:sp>
        <p:nvSpPr>
          <p:cNvPr id="2" name="1 Rectángulo"/>
          <p:cNvSpPr/>
          <p:nvPr/>
        </p:nvSpPr>
        <p:spPr>
          <a:xfrm>
            <a:off x="378930" y="1685163"/>
            <a:ext cx="11699338" cy="646331"/>
          </a:xfrm>
          <a:prstGeom prst="rect">
            <a:avLst/>
          </a:prstGeom>
        </p:spPr>
        <p:txBody>
          <a:bodyPr wrap="square">
            <a:spAutoFit/>
          </a:bodyPr>
          <a:lstStyle/>
          <a:p>
            <a:r>
              <a:rPr lang="es-AR" dirty="0" smtClean="0"/>
              <a:t>Proporciona </a:t>
            </a:r>
            <a:r>
              <a:rPr lang="es-AR" dirty="0"/>
              <a:t>la relación entre la velocidad de sedimentación de las partículas dentro de las diferentes zonas del </a:t>
            </a:r>
            <a:r>
              <a:rPr lang="es-AR" dirty="0" err="1"/>
              <a:t>espesador</a:t>
            </a:r>
            <a:r>
              <a:rPr lang="es-AR" dirty="0"/>
              <a:t> y el área del </a:t>
            </a:r>
            <a:r>
              <a:rPr lang="es-AR" dirty="0" smtClean="0"/>
              <a:t>tanque</a:t>
            </a:r>
            <a:r>
              <a:rPr lang="es-AR" dirty="0"/>
              <a:t>.</a:t>
            </a:r>
          </a:p>
        </p:txBody>
      </p:sp>
      <p:sp>
        <p:nvSpPr>
          <p:cNvPr id="5" name="4 Rectángulo"/>
          <p:cNvSpPr/>
          <p:nvPr/>
        </p:nvSpPr>
        <p:spPr>
          <a:xfrm>
            <a:off x="515410" y="2523624"/>
            <a:ext cx="4779922" cy="3139321"/>
          </a:xfrm>
          <a:prstGeom prst="rect">
            <a:avLst/>
          </a:prstGeom>
        </p:spPr>
        <p:txBody>
          <a:bodyPr wrap="square">
            <a:spAutoFit/>
          </a:bodyPr>
          <a:lstStyle/>
          <a:p>
            <a:r>
              <a:rPr lang="es-AR" dirty="0" smtClean="0"/>
              <a:t>Asume que:</a:t>
            </a:r>
            <a:endParaRPr lang="es-AR" dirty="0"/>
          </a:p>
          <a:p>
            <a:r>
              <a:rPr lang="es-AR" b="1" dirty="0" smtClean="0">
                <a:solidFill>
                  <a:srgbClr val="FF0000"/>
                </a:solidFill>
              </a:rPr>
              <a:t>1.</a:t>
            </a:r>
            <a:r>
              <a:rPr lang="es-AR" dirty="0" smtClean="0"/>
              <a:t> La  velocidad de </a:t>
            </a:r>
            <a:r>
              <a:rPr lang="es-AR" dirty="0"/>
              <a:t>sedimentación </a:t>
            </a:r>
            <a:r>
              <a:rPr lang="es-AR" dirty="0" smtClean="0"/>
              <a:t>es función </a:t>
            </a:r>
            <a:r>
              <a:rPr lang="es-AR" dirty="0"/>
              <a:t>de la </a:t>
            </a:r>
            <a:r>
              <a:rPr lang="es-AR" dirty="0" smtClean="0"/>
              <a:t>concentración.</a:t>
            </a:r>
            <a:endParaRPr lang="es-AR" dirty="0"/>
          </a:p>
          <a:p>
            <a:r>
              <a:rPr lang="es-AR" b="1" dirty="0">
                <a:solidFill>
                  <a:srgbClr val="FF0000"/>
                </a:solidFill>
              </a:rPr>
              <a:t>2. </a:t>
            </a:r>
            <a:r>
              <a:rPr lang="es-AR" dirty="0"/>
              <a:t>La tasa de volumen de descarga del líquido </a:t>
            </a:r>
            <a:r>
              <a:rPr lang="es-AR" dirty="0" smtClean="0"/>
              <a:t>transparente es </a:t>
            </a:r>
            <a:r>
              <a:rPr lang="es-AR" dirty="0"/>
              <a:t>igual a la </a:t>
            </a:r>
            <a:r>
              <a:rPr lang="es-AR" dirty="0" smtClean="0"/>
              <a:t>diferencia de </a:t>
            </a:r>
            <a:r>
              <a:rPr lang="es-AR" dirty="0"/>
              <a:t>la tasa de alimentación de la </a:t>
            </a:r>
            <a:r>
              <a:rPr lang="es-AR" dirty="0" smtClean="0"/>
              <a:t>pulpa menos </a:t>
            </a:r>
            <a:r>
              <a:rPr lang="es-AR" dirty="0"/>
              <a:t>la tasa de eliminación de la capa espesa</a:t>
            </a:r>
            <a:r>
              <a:rPr lang="es-AR" dirty="0" smtClean="0"/>
              <a:t>.</a:t>
            </a:r>
          </a:p>
          <a:p>
            <a:r>
              <a:rPr lang="es-AR" b="1" dirty="0" smtClean="0">
                <a:solidFill>
                  <a:srgbClr val="FF0000"/>
                </a:solidFill>
              </a:rPr>
              <a:t>3.</a:t>
            </a:r>
            <a:r>
              <a:rPr lang="es-AR" dirty="0" smtClean="0"/>
              <a:t> El líquido </a:t>
            </a:r>
            <a:r>
              <a:rPr lang="es-AR" dirty="0"/>
              <a:t>en </a:t>
            </a:r>
            <a:r>
              <a:rPr lang="es-AR" dirty="0" smtClean="0"/>
              <a:t>movimiento hacia </a:t>
            </a:r>
            <a:r>
              <a:rPr lang="es-AR" dirty="0"/>
              <a:t>arriba es siempre mayor que el movimiento hacia abajo.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588" y="3692276"/>
            <a:ext cx="6504680" cy="181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5886734" y="2518030"/>
            <a:ext cx="6096000" cy="646331"/>
          </a:xfrm>
          <a:prstGeom prst="rect">
            <a:avLst/>
          </a:prstGeom>
        </p:spPr>
        <p:txBody>
          <a:bodyPr>
            <a:spAutoFit/>
          </a:bodyPr>
          <a:lstStyle/>
          <a:p>
            <a:r>
              <a:rPr lang="es-AR" dirty="0"/>
              <a:t>La masa de líquido que fluye hacia arriba viene dado por:</a:t>
            </a:r>
          </a:p>
        </p:txBody>
      </p:sp>
      <p:sp>
        <p:nvSpPr>
          <p:cNvPr id="8" name="7 Rectángulo"/>
          <p:cNvSpPr/>
          <p:nvPr/>
        </p:nvSpPr>
        <p:spPr>
          <a:xfrm>
            <a:off x="482219" y="1315831"/>
            <a:ext cx="4512774" cy="369332"/>
          </a:xfrm>
          <a:prstGeom prst="rect">
            <a:avLst/>
          </a:prstGeom>
        </p:spPr>
        <p:txBody>
          <a:bodyPr wrap="none">
            <a:spAutoFit/>
          </a:bodyPr>
          <a:lstStyle/>
          <a:p>
            <a:r>
              <a:rPr lang="es-AR" b="1" dirty="0" smtClean="0">
                <a:solidFill>
                  <a:srgbClr val="FF0000"/>
                </a:solidFill>
              </a:rPr>
              <a:t>Uso de la Fórmula de </a:t>
            </a:r>
            <a:r>
              <a:rPr lang="es-AR" b="1" dirty="0" err="1" smtClean="0">
                <a:solidFill>
                  <a:srgbClr val="FF0000"/>
                </a:solidFill>
              </a:rPr>
              <a:t>Coe</a:t>
            </a:r>
            <a:r>
              <a:rPr lang="es-AR" b="1" dirty="0" smtClean="0">
                <a:solidFill>
                  <a:srgbClr val="FF0000"/>
                </a:solidFill>
              </a:rPr>
              <a:t> y </a:t>
            </a:r>
            <a:r>
              <a:rPr lang="es-AR" b="1" dirty="0" err="1" smtClean="0">
                <a:solidFill>
                  <a:srgbClr val="FF0000"/>
                </a:solidFill>
              </a:rPr>
              <a:t>Clevenger</a:t>
            </a:r>
            <a:endParaRPr lang="es-AR" b="1" dirty="0">
              <a:solidFill>
                <a:srgbClr val="FF0000"/>
              </a:solidFill>
            </a:endParaRPr>
          </a:p>
        </p:txBody>
      </p:sp>
    </p:spTree>
    <p:extLst>
      <p:ext uri="{BB962C8B-B14F-4D97-AF65-F5344CB8AC3E}">
        <p14:creationId xmlns:p14="http://schemas.microsoft.com/office/powerpoint/2010/main" val="146658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51850" y="746793"/>
            <a:ext cx="5905784" cy="400110"/>
          </a:xfrm>
          <a:prstGeom prst="rect">
            <a:avLst/>
          </a:prstGeom>
        </p:spPr>
        <p:txBody>
          <a:bodyPr wrap="none">
            <a:spAutoFit/>
          </a:bodyPr>
          <a:lstStyle/>
          <a:p>
            <a:r>
              <a:rPr lang="es-AR" sz="2000" b="1" dirty="0" smtClean="0"/>
              <a:t>Determinación de </a:t>
            </a:r>
            <a:r>
              <a:rPr lang="es-AR" sz="2000" b="1" dirty="0"/>
              <a:t>la Superficie del </a:t>
            </a:r>
            <a:r>
              <a:rPr lang="es-AR" sz="2000" b="1" dirty="0" err="1" smtClean="0"/>
              <a:t>Espesador</a:t>
            </a:r>
            <a:r>
              <a:rPr lang="es-AR" sz="2000" dirty="0" smtClean="0"/>
              <a:t> </a:t>
            </a:r>
            <a:endParaRPr lang="es-AR" sz="2000" dirty="0"/>
          </a:p>
        </p:txBody>
      </p:sp>
      <p:sp>
        <p:nvSpPr>
          <p:cNvPr id="2" name="1 Rectángulo"/>
          <p:cNvSpPr/>
          <p:nvPr/>
        </p:nvSpPr>
        <p:spPr>
          <a:xfrm>
            <a:off x="591403" y="1337186"/>
            <a:ext cx="5700215" cy="2308324"/>
          </a:xfrm>
          <a:prstGeom prst="rect">
            <a:avLst/>
          </a:prstGeom>
        </p:spPr>
        <p:txBody>
          <a:bodyPr wrap="square">
            <a:spAutoFit/>
          </a:bodyPr>
          <a:lstStyle/>
          <a:p>
            <a:r>
              <a:rPr lang="es-AR" dirty="0" smtClean="0"/>
              <a:t>En el equilibrio, la velocidad ascendente del líquido es igual a la velocidad descendente de los sólidos.</a:t>
            </a:r>
          </a:p>
          <a:p>
            <a:r>
              <a:rPr lang="es-AR" dirty="0" smtClean="0"/>
              <a:t>Ahora si </a:t>
            </a:r>
          </a:p>
          <a:p>
            <a:r>
              <a:rPr lang="es-AR" dirty="0" smtClean="0"/>
              <a:t>Vs: velocidad de sedimentación</a:t>
            </a:r>
          </a:p>
          <a:p>
            <a:r>
              <a:rPr lang="es-AR" dirty="0" smtClean="0"/>
              <a:t>A: área de la sección transversal del tanque (m2)</a:t>
            </a:r>
          </a:p>
          <a:p>
            <a:r>
              <a:rPr lang="es-AR" dirty="0" smtClean="0"/>
              <a:t>PL: gravedad específica del líquido</a:t>
            </a:r>
          </a:p>
          <a:p>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591" y="2349646"/>
            <a:ext cx="4928967" cy="238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129997" y="6034837"/>
            <a:ext cx="10814561" cy="646331"/>
          </a:xfrm>
          <a:prstGeom prst="rect">
            <a:avLst/>
          </a:prstGeom>
        </p:spPr>
        <p:txBody>
          <a:bodyPr wrap="square">
            <a:spAutoFit/>
          </a:bodyPr>
          <a:lstStyle/>
          <a:p>
            <a:r>
              <a:rPr lang="es-AR" dirty="0" smtClean="0"/>
              <a:t>Para </a:t>
            </a:r>
            <a:r>
              <a:rPr lang="es-AR" dirty="0"/>
              <a:t>fines prácticos, sugieren un factor de ampliación de 1,25 a 1,5 para </a:t>
            </a:r>
            <a:r>
              <a:rPr lang="es-AR" dirty="0" err="1" smtClean="0"/>
              <a:t>Espesador</a:t>
            </a:r>
            <a:r>
              <a:rPr lang="es-AR" dirty="0" smtClean="0"/>
              <a:t> menores de 15 </a:t>
            </a:r>
            <a:r>
              <a:rPr lang="es-AR" dirty="0"/>
              <a:t>m de diámetro y 1,3 - 1,5 para unidades de más de </a:t>
            </a:r>
            <a:r>
              <a:rPr lang="es-AR" dirty="0" smtClean="0"/>
              <a:t>15 </a:t>
            </a:r>
            <a:r>
              <a:rPr lang="es-AR" dirty="0"/>
              <a:t>m de diámetro</a:t>
            </a:r>
          </a:p>
        </p:txBody>
      </p:sp>
      <p:sp>
        <p:nvSpPr>
          <p:cNvPr id="7" name="6 Rectángulo"/>
          <p:cNvSpPr/>
          <p:nvPr/>
        </p:nvSpPr>
        <p:spPr>
          <a:xfrm>
            <a:off x="7641935" y="1753991"/>
            <a:ext cx="2901756" cy="369332"/>
          </a:xfrm>
          <a:prstGeom prst="rect">
            <a:avLst/>
          </a:prstGeom>
        </p:spPr>
        <p:txBody>
          <a:bodyPr wrap="none">
            <a:spAutoFit/>
          </a:bodyPr>
          <a:lstStyle/>
          <a:p>
            <a:r>
              <a:rPr lang="es-AR" dirty="0"/>
              <a:t>Entonces en </a:t>
            </a:r>
            <a:r>
              <a:rPr lang="es-AR" dirty="0" smtClean="0"/>
              <a:t>el equilibrio</a:t>
            </a:r>
            <a:endParaRPr lang="es-AR" dirty="0"/>
          </a:p>
        </p:txBody>
      </p:sp>
      <p:sp>
        <p:nvSpPr>
          <p:cNvPr id="8" name="7 Rectángulo"/>
          <p:cNvSpPr/>
          <p:nvPr/>
        </p:nvSpPr>
        <p:spPr>
          <a:xfrm>
            <a:off x="714233" y="3669351"/>
            <a:ext cx="5427260" cy="1754326"/>
          </a:xfrm>
          <a:prstGeom prst="rect">
            <a:avLst/>
          </a:prstGeom>
        </p:spPr>
        <p:txBody>
          <a:bodyPr wrap="square">
            <a:spAutoFit/>
          </a:bodyPr>
          <a:lstStyle/>
          <a:p>
            <a:r>
              <a:rPr lang="es-AR" dirty="0"/>
              <a:t>En la práctica se realizan una serie de pruebas de sedimentación en laboratorio para determinar el valor de </a:t>
            </a:r>
            <a:r>
              <a:rPr lang="es-AR" b="1" dirty="0">
                <a:solidFill>
                  <a:srgbClr val="FF0000"/>
                </a:solidFill>
              </a:rPr>
              <a:t>Vs</a:t>
            </a:r>
            <a:r>
              <a:rPr lang="es-AR" dirty="0"/>
              <a:t> para un rango de valores </a:t>
            </a:r>
            <a:r>
              <a:rPr lang="es-AR" b="1" dirty="0">
                <a:solidFill>
                  <a:srgbClr val="FF0000"/>
                </a:solidFill>
              </a:rPr>
              <a:t>F</a:t>
            </a:r>
            <a:r>
              <a:rPr lang="es-AR" dirty="0"/>
              <a:t>. </a:t>
            </a:r>
            <a:r>
              <a:rPr lang="es-AR" dirty="0">
                <a:solidFill>
                  <a:srgbClr val="FF0000"/>
                </a:solidFill>
              </a:rPr>
              <a:t>El valor máximo de A se toma como el área de diseño de la sección transversal del tanque </a:t>
            </a:r>
            <a:r>
              <a:rPr lang="es-AR" dirty="0" err="1">
                <a:solidFill>
                  <a:srgbClr val="FF0000"/>
                </a:solidFill>
              </a:rPr>
              <a:t>espesador</a:t>
            </a:r>
            <a:r>
              <a:rPr lang="es-AR" dirty="0">
                <a:solidFill>
                  <a:srgbClr val="FF0000"/>
                </a:solidFill>
              </a:rPr>
              <a:t>.</a:t>
            </a:r>
          </a:p>
        </p:txBody>
      </p:sp>
    </p:spTree>
    <p:extLst>
      <p:ext uri="{BB962C8B-B14F-4D97-AF65-F5344CB8AC3E}">
        <p14:creationId xmlns:p14="http://schemas.microsoft.com/office/powerpoint/2010/main" val="213120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51850" y="746793"/>
            <a:ext cx="5905784" cy="400110"/>
          </a:xfrm>
          <a:prstGeom prst="rect">
            <a:avLst/>
          </a:prstGeom>
        </p:spPr>
        <p:txBody>
          <a:bodyPr wrap="none">
            <a:spAutoFit/>
          </a:bodyPr>
          <a:lstStyle/>
          <a:p>
            <a:r>
              <a:rPr lang="es-AR" sz="2000" b="1" dirty="0" smtClean="0"/>
              <a:t>Determinación de </a:t>
            </a:r>
            <a:r>
              <a:rPr lang="es-AR" sz="2000" b="1" dirty="0"/>
              <a:t>la Superficie del </a:t>
            </a:r>
            <a:r>
              <a:rPr lang="es-AR" sz="2000" b="1" dirty="0" err="1" smtClean="0"/>
              <a:t>Espesador</a:t>
            </a:r>
            <a:r>
              <a:rPr lang="es-AR" sz="2000" dirty="0" smtClean="0"/>
              <a:t> </a:t>
            </a:r>
            <a:endParaRPr lang="es-AR" sz="2000" dirty="0"/>
          </a:p>
        </p:txBody>
      </p:sp>
      <p:sp>
        <p:nvSpPr>
          <p:cNvPr id="2" name="1 Rectángulo"/>
          <p:cNvSpPr/>
          <p:nvPr/>
        </p:nvSpPr>
        <p:spPr>
          <a:xfrm>
            <a:off x="755176" y="1551507"/>
            <a:ext cx="11282149" cy="1200329"/>
          </a:xfrm>
          <a:prstGeom prst="rect">
            <a:avLst/>
          </a:prstGeom>
        </p:spPr>
        <p:txBody>
          <a:bodyPr wrap="square">
            <a:spAutoFit/>
          </a:bodyPr>
          <a:lstStyle/>
          <a:p>
            <a:r>
              <a:rPr lang="es-AR" dirty="0"/>
              <a:t>El caudal volumétrico de </a:t>
            </a:r>
            <a:r>
              <a:rPr lang="es-AR" dirty="0" smtClean="0"/>
              <a:t>una pulpa fue </a:t>
            </a:r>
            <a:r>
              <a:rPr lang="es-AR" dirty="0"/>
              <a:t>de 3,7 m3 / min. La concentración de la suspensión (en masa) fue del 10% y la gravedad específica del sólido es de 2,75. La </a:t>
            </a:r>
            <a:r>
              <a:rPr lang="es-AR" dirty="0" smtClean="0"/>
              <a:t>pulpa debe </a:t>
            </a:r>
            <a:r>
              <a:rPr lang="es-AR" dirty="0"/>
              <a:t>espesarse para producir un lodo que contenga un mínimo de 47% de sólidos en masa en </a:t>
            </a:r>
            <a:r>
              <a:rPr lang="es-AR" dirty="0" smtClean="0"/>
              <a:t>un </a:t>
            </a:r>
            <a:r>
              <a:rPr lang="es-AR" dirty="0" err="1" smtClean="0"/>
              <a:t>espesador</a:t>
            </a:r>
            <a:r>
              <a:rPr lang="es-AR" dirty="0" smtClean="0"/>
              <a:t>. </a:t>
            </a:r>
            <a:r>
              <a:rPr lang="es-AR" dirty="0"/>
              <a:t>Las pruebas de asentamiento en la muestra dieron los siguientes datos: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596" y="3274495"/>
            <a:ext cx="9713110" cy="98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1013794" y="4826000"/>
            <a:ext cx="10191018" cy="646331"/>
          </a:xfrm>
          <a:prstGeom prst="rect">
            <a:avLst/>
          </a:prstGeom>
        </p:spPr>
        <p:txBody>
          <a:bodyPr wrap="square">
            <a:spAutoFit/>
          </a:bodyPr>
          <a:lstStyle/>
          <a:p>
            <a:r>
              <a:rPr lang="es-AR" dirty="0" smtClean="0"/>
              <a:t>Estimar </a:t>
            </a:r>
            <a:r>
              <a:rPr lang="es-AR" dirty="0"/>
              <a:t>el área de la sección transversal </a:t>
            </a:r>
            <a:r>
              <a:rPr lang="es-AR" dirty="0" smtClean="0"/>
              <a:t>del tanque para separar </a:t>
            </a:r>
            <a:r>
              <a:rPr lang="es-AR" dirty="0"/>
              <a:t>1000 toneladas de sólidos por hora.</a:t>
            </a:r>
          </a:p>
        </p:txBody>
      </p:sp>
    </p:spTree>
    <p:extLst>
      <p:ext uri="{BB962C8B-B14F-4D97-AF65-F5344CB8AC3E}">
        <p14:creationId xmlns:p14="http://schemas.microsoft.com/office/powerpoint/2010/main" val="79969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711535" y="1312754"/>
            <a:ext cx="6590266" cy="369332"/>
          </a:xfrm>
          <a:prstGeom prst="rect">
            <a:avLst/>
          </a:prstGeom>
        </p:spPr>
        <p:txBody>
          <a:bodyPr wrap="none">
            <a:spAutoFit/>
          </a:bodyPr>
          <a:lstStyle/>
          <a:p>
            <a:r>
              <a:rPr lang="es-AR" dirty="0" smtClean="0"/>
              <a:t>Tomar como </a:t>
            </a:r>
            <a:r>
              <a:rPr lang="es-AR" dirty="0"/>
              <a:t>base, 1 kg sólido y el tiempo en segundos.</a:t>
            </a:r>
          </a:p>
        </p:txBody>
      </p:sp>
      <p:sp>
        <p:nvSpPr>
          <p:cNvPr id="5" name="4 Rectángulo"/>
          <p:cNvSpPr/>
          <p:nvPr/>
        </p:nvSpPr>
        <p:spPr>
          <a:xfrm>
            <a:off x="1651850" y="746793"/>
            <a:ext cx="5335115" cy="369332"/>
          </a:xfrm>
          <a:prstGeom prst="rect">
            <a:avLst/>
          </a:prstGeom>
        </p:spPr>
        <p:txBody>
          <a:bodyPr wrap="none">
            <a:spAutoFit/>
          </a:bodyPr>
          <a:lstStyle/>
          <a:p>
            <a:r>
              <a:rPr lang="es-AR" b="1" dirty="0" smtClean="0"/>
              <a:t>Determinación de </a:t>
            </a:r>
            <a:r>
              <a:rPr lang="es-AR" b="1" dirty="0"/>
              <a:t>la Superficie del </a:t>
            </a:r>
            <a:r>
              <a:rPr lang="es-AR" b="1" dirty="0" err="1" smtClean="0"/>
              <a:t>Espesador</a:t>
            </a:r>
            <a:r>
              <a:rPr lang="es-AR" dirty="0" smtClean="0"/>
              <a:t> </a:t>
            </a:r>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90" y="1638150"/>
            <a:ext cx="9616556" cy="1250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01" y="2888512"/>
            <a:ext cx="8033414" cy="69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83" y="3780430"/>
            <a:ext cx="9223525" cy="299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Arco"/>
          <p:cNvSpPr/>
          <p:nvPr/>
        </p:nvSpPr>
        <p:spPr>
          <a:xfrm>
            <a:off x="8645415" y="6045958"/>
            <a:ext cx="805218" cy="341194"/>
          </a:xfrm>
          <a:prstGeom prst="arc">
            <a:avLst>
              <a:gd name="adj1" fmla="val 240619"/>
              <a:gd name="adj2" fmla="val 0"/>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0508" y="3780430"/>
            <a:ext cx="2331492" cy="114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05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51850" y="746793"/>
            <a:ext cx="5335115" cy="369332"/>
          </a:xfrm>
          <a:prstGeom prst="rect">
            <a:avLst/>
          </a:prstGeom>
        </p:spPr>
        <p:txBody>
          <a:bodyPr wrap="none">
            <a:spAutoFit/>
          </a:bodyPr>
          <a:lstStyle/>
          <a:p>
            <a:r>
              <a:rPr lang="es-AR" b="1" dirty="0" smtClean="0"/>
              <a:t>Determinación de </a:t>
            </a:r>
            <a:r>
              <a:rPr lang="es-AR" b="1" dirty="0"/>
              <a:t>la Superficie del </a:t>
            </a:r>
            <a:r>
              <a:rPr lang="es-AR" b="1" dirty="0" err="1" smtClean="0"/>
              <a:t>Espesador</a:t>
            </a:r>
            <a:r>
              <a:rPr lang="es-AR" dirty="0" smtClean="0"/>
              <a:t> </a:t>
            </a:r>
            <a:endParaRPr lang="es-A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28" y="1389070"/>
            <a:ext cx="10753157" cy="101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25" y="3037279"/>
            <a:ext cx="8064439" cy="361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5290" y="2537334"/>
            <a:ext cx="2743796" cy="117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Flecha derecha"/>
          <p:cNvSpPr/>
          <p:nvPr/>
        </p:nvSpPr>
        <p:spPr>
          <a:xfrm>
            <a:off x="8679866" y="3126356"/>
            <a:ext cx="545423" cy="183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181" y="4463454"/>
            <a:ext cx="1035537" cy="33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906" y="4480122"/>
            <a:ext cx="2262679" cy="30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086" y="5407819"/>
            <a:ext cx="6798642" cy="370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920086" y="6085342"/>
            <a:ext cx="2879314" cy="369332"/>
          </a:xfrm>
          <a:prstGeom prst="rect">
            <a:avLst/>
          </a:prstGeom>
        </p:spPr>
        <p:txBody>
          <a:bodyPr wrap="none">
            <a:spAutoFit/>
          </a:bodyPr>
          <a:lstStyle/>
          <a:p>
            <a:r>
              <a:rPr lang="es-AR" b="1" dirty="0" smtClean="0"/>
              <a:t>Si multiplicamos por 1,3 </a:t>
            </a:r>
            <a:endParaRPr lang="es-AR" dirty="0"/>
          </a:p>
        </p:txBody>
      </p:sp>
      <p:sp>
        <p:nvSpPr>
          <p:cNvPr id="12" name="11 Flecha derecha"/>
          <p:cNvSpPr/>
          <p:nvPr/>
        </p:nvSpPr>
        <p:spPr>
          <a:xfrm>
            <a:off x="3799400" y="6178430"/>
            <a:ext cx="545423" cy="183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Rectángulo"/>
          <p:cNvSpPr/>
          <p:nvPr/>
        </p:nvSpPr>
        <p:spPr>
          <a:xfrm>
            <a:off x="4552349" y="6085342"/>
            <a:ext cx="918841" cy="369332"/>
          </a:xfrm>
          <a:prstGeom prst="rect">
            <a:avLst/>
          </a:prstGeom>
        </p:spPr>
        <p:txBody>
          <a:bodyPr wrap="none">
            <a:spAutoFit/>
          </a:bodyPr>
          <a:lstStyle/>
          <a:p>
            <a:r>
              <a:rPr lang="es-AR" b="1" dirty="0" smtClean="0"/>
              <a:t>22,6 m</a:t>
            </a:r>
            <a:endParaRPr lang="es-AR" dirty="0"/>
          </a:p>
        </p:txBody>
      </p:sp>
    </p:spTree>
    <p:extLst>
      <p:ext uri="{BB962C8B-B14F-4D97-AF65-F5344CB8AC3E}">
        <p14:creationId xmlns:p14="http://schemas.microsoft.com/office/powerpoint/2010/main" val="201778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51850" y="746793"/>
            <a:ext cx="5905784" cy="400110"/>
          </a:xfrm>
          <a:prstGeom prst="rect">
            <a:avLst/>
          </a:prstGeom>
        </p:spPr>
        <p:txBody>
          <a:bodyPr wrap="none">
            <a:spAutoFit/>
          </a:bodyPr>
          <a:lstStyle/>
          <a:p>
            <a:r>
              <a:rPr lang="es-AR" sz="2000" b="1" dirty="0" smtClean="0"/>
              <a:t>Determinación de </a:t>
            </a:r>
            <a:r>
              <a:rPr lang="es-AR" sz="2000" b="1" dirty="0"/>
              <a:t>la Superficie del </a:t>
            </a:r>
            <a:r>
              <a:rPr lang="es-AR" sz="2000" b="1" dirty="0" err="1" smtClean="0"/>
              <a:t>Espesador</a:t>
            </a:r>
            <a:r>
              <a:rPr lang="es-AR" sz="2000" dirty="0" smtClean="0"/>
              <a:t> </a:t>
            </a:r>
            <a:endParaRPr lang="es-AR" sz="2000" dirty="0"/>
          </a:p>
        </p:txBody>
      </p:sp>
      <p:sp>
        <p:nvSpPr>
          <p:cNvPr id="5" name="4 Rectángulo"/>
          <p:cNvSpPr/>
          <p:nvPr/>
        </p:nvSpPr>
        <p:spPr>
          <a:xfrm>
            <a:off x="488112" y="1835918"/>
            <a:ext cx="4854053" cy="1477328"/>
          </a:xfrm>
          <a:prstGeom prst="rect">
            <a:avLst/>
          </a:prstGeom>
        </p:spPr>
        <p:txBody>
          <a:bodyPr wrap="square">
            <a:spAutoFit/>
          </a:bodyPr>
          <a:lstStyle/>
          <a:p>
            <a:r>
              <a:rPr lang="es-AR" dirty="0"/>
              <a:t>En el gráfico se obtiene el diámetro aproximado del </a:t>
            </a:r>
            <a:r>
              <a:rPr lang="es-AR" dirty="0" err="1" smtClean="0"/>
              <a:t>Espesador</a:t>
            </a:r>
            <a:r>
              <a:rPr lang="es-AR" dirty="0" smtClean="0"/>
              <a:t> </a:t>
            </a:r>
            <a:r>
              <a:rPr lang="es-AR" dirty="0"/>
              <a:t>necesario </a:t>
            </a:r>
            <a:r>
              <a:rPr lang="es-AR" dirty="0" smtClean="0"/>
              <a:t>en “</a:t>
            </a:r>
            <a:r>
              <a:rPr lang="es-AR" dirty="0"/>
              <a:t>m” en función de la </a:t>
            </a:r>
            <a:r>
              <a:rPr lang="es-AR" dirty="0" smtClean="0"/>
              <a:t>Vs </a:t>
            </a:r>
            <a:r>
              <a:rPr lang="es-AR" dirty="0"/>
              <a:t>(inversa de la velocidad) y del </a:t>
            </a:r>
            <a:r>
              <a:rPr lang="es-AR" dirty="0" smtClean="0"/>
              <a:t>caudal necesario </a:t>
            </a:r>
            <a:r>
              <a:rPr lang="es-AR" dirty="0"/>
              <a:t>en el </a:t>
            </a:r>
            <a:r>
              <a:rPr lang="es-AR" dirty="0" err="1" smtClean="0"/>
              <a:t>overflow</a:t>
            </a:r>
            <a:r>
              <a:rPr lang="es-AR" dirty="0" smtClean="0"/>
              <a:t>.</a:t>
            </a:r>
            <a:endParaRPr lang="es-A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621" y="1116125"/>
            <a:ext cx="6567691" cy="554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482219" y="1315831"/>
            <a:ext cx="2008883" cy="369332"/>
          </a:xfrm>
          <a:prstGeom prst="rect">
            <a:avLst/>
          </a:prstGeom>
        </p:spPr>
        <p:txBody>
          <a:bodyPr wrap="none">
            <a:spAutoFit/>
          </a:bodyPr>
          <a:lstStyle/>
          <a:p>
            <a:r>
              <a:rPr lang="es-AR" b="1" dirty="0" smtClean="0">
                <a:solidFill>
                  <a:srgbClr val="FF0000"/>
                </a:solidFill>
              </a:rPr>
              <a:t>Uso de Gráficos</a:t>
            </a:r>
            <a:endParaRPr lang="es-AR" b="1" dirty="0">
              <a:solidFill>
                <a:srgbClr val="FF0000"/>
              </a:solidFill>
            </a:endParaRPr>
          </a:p>
        </p:txBody>
      </p:sp>
    </p:spTree>
    <p:extLst>
      <p:ext uri="{BB962C8B-B14F-4D97-AF65-F5344CB8AC3E}">
        <p14:creationId xmlns:p14="http://schemas.microsoft.com/office/powerpoint/2010/main" val="386577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2" name="1 Rectángulo"/>
          <p:cNvSpPr/>
          <p:nvPr/>
        </p:nvSpPr>
        <p:spPr>
          <a:xfrm>
            <a:off x="675563" y="1263099"/>
            <a:ext cx="8591267" cy="369332"/>
          </a:xfrm>
          <a:prstGeom prst="rect">
            <a:avLst/>
          </a:prstGeom>
        </p:spPr>
        <p:txBody>
          <a:bodyPr wrap="square">
            <a:spAutoFit/>
          </a:bodyPr>
          <a:lstStyle/>
          <a:p>
            <a:r>
              <a:rPr lang="es-AR" dirty="0" smtClean="0"/>
              <a:t>Los objetivos que persigue la separación Sólidos-Líquido son las </a:t>
            </a:r>
            <a:r>
              <a:rPr lang="es-AR" dirty="0"/>
              <a:t>siguientes: </a:t>
            </a:r>
          </a:p>
        </p:txBody>
      </p:sp>
      <p:sp>
        <p:nvSpPr>
          <p:cNvPr id="6" name="5 Rectángulo"/>
          <p:cNvSpPr/>
          <p:nvPr/>
        </p:nvSpPr>
        <p:spPr>
          <a:xfrm>
            <a:off x="566382" y="1639262"/>
            <a:ext cx="11516436" cy="4247317"/>
          </a:xfrm>
          <a:prstGeom prst="rect">
            <a:avLst/>
          </a:prstGeom>
        </p:spPr>
        <p:txBody>
          <a:bodyPr wrap="square">
            <a:spAutoFit/>
          </a:bodyPr>
          <a:lstStyle/>
          <a:p>
            <a:endParaRPr lang="es-AR" dirty="0"/>
          </a:p>
          <a:p>
            <a:pPr marL="285750" indent="-285750">
              <a:buFont typeface="Arial" panose="020B0604020202020204" pitchFamily="34" charset="0"/>
              <a:buChar char="•"/>
            </a:pPr>
            <a:r>
              <a:rPr lang="es-AR" b="1" dirty="0" smtClean="0">
                <a:solidFill>
                  <a:srgbClr val="FF0000"/>
                </a:solidFill>
              </a:rPr>
              <a:t>Reducir </a:t>
            </a:r>
            <a:r>
              <a:rPr lang="es-AR" b="1" dirty="0">
                <a:solidFill>
                  <a:srgbClr val="FF0000"/>
                </a:solidFill>
              </a:rPr>
              <a:t>los </a:t>
            </a:r>
            <a:r>
              <a:rPr lang="es-AR" b="1" dirty="0" smtClean="0">
                <a:solidFill>
                  <a:srgbClr val="FF0000"/>
                </a:solidFill>
              </a:rPr>
              <a:t>costos </a:t>
            </a:r>
            <a:r>
              <a:rPr lang="es-AR" b="1" dirty="0">
                <a:solidFill>
                  <a:srgbClr val="FF0000"/>
                </a:solidFill>
              </a:rPr>
              <a:t>de transporte del producto </a:t>
            </a:r>
            <a:r>
              <a:rPr lang="es-AR" dirty="0" smtClean="0"/>
              <a:t>(</a:t>
            </a:r>
            <a:r>
              <a:rPr lang="es-AR" dirty="0"/>
              <a:t>incidencia importante en </a:t>
            </a:r>
            <a:r>
              <a:rPr lang="es-AR" dirty="0" smtClean="0"/>
              <a:t>minerales </a:t>
            </a:r>
            <a:r>
              <a:rPr lang="es-AR" dirty="0"/>
              <a:t>de bajo valor</a:t>
            </a:r>
            <a:r>
              <a:rPr lang="es-AR" dirty="0" smtClean="0"/>
              <a:t>).</a:t>
            </a:r>
          </a:p>
          <a:p>
            <a:r>
              <a:rPr lang="es-AR" dirty="0" smtClean="0"/>
              <a:t> </a:t>
            </a:r>
            <a:endParaRPr lang="es-AR" dirty="0"/>
          </a:p>
          <a:p>
            <a:pPr marL="285750" indent="-285750">
              <a:buFont typeface="Arial" panose="020B0604020202020204" pitchFamily="34" charset="0"/>
              <a:buChar char="•"/>
            </a:pPr>
            <a:r>
              <a:rPr lang="es-AR" b="1" dirty="0" smtClean="0">
                <a:solidFill>
                  <a:srgbClr val="FF0000"/>
                </a:solidFill>
              </a:rPr>
              <a:t>Volver </a:t>
            </a:r>
            <a:r>
              <a:rPr lang="es-AR" b="1" dirty="0">
                <a:solidFill>
                  <a:srgbClr val="FF0000"/>
                </a:solidFill>
              </a:rPr>
              <a:t>a llevar al mineral a su forma completamente seca por imperativo de la etapa </a:t>
            </a:r>
            <a:r>
              <a:rPr lang="es-AR" b="1" dirty="0" smtClean="0">
                <a:solidFill>
                  <a:srgbClr val="FF0000"/>
                </a:solidFill>
              </a:rPr>
              <a:t>posterior</a:t>
            </a:r>
            <a:endParaRPr lang="es-AR" dirty="0"/>
          </a:p>
          <a:p>
            <a:pPr marL="285750" indent="-285750">
              <a:buFont typeface="Arial" panose="020B0604020202020204" pitchFamily="34" charset="0"/>
              <a:buChar char="•"/>
            </a:pPr>
            <a:r>
              <a:rPr lang="es-AR" b="1" dirty="0" smtClean="0">
                <a:solidFill>
                  <a:srgbClr val="FF0000"/>
                </a:solidFill>
              </a:rPr>
              <a:t>Cumplimiento </a:t>
            </a:r>
            <a:r>
              <a:rPr lang="es-AR" b="1" dirty="0">
                <a:solidFill>
                  <a:srgbClr val="FF0000"/>
                </a:solidFill>
              </a:rPr>
              <a:t>de las especificaciones de venta. </a:t>
            </a:r>
            <a:endParaRPr lang="es-AR" b="1" dirty="0" smtClean="0">
              <a:solidFill>
                <a:srgbClr val="FF0000"/>
              </a:solidFill>
            </a:endParaRPr>
          </a:p>
          <a:p>
            <a:endParaRPr lang="es-AR" dirty="0">
              <a:solidFill>
                <a:srgbClr val="FF0000"/>
              </a:solidFill>
            </a:endParaRPr>
          </a:p>
          <a:p>
            <a:pPr marL="285750" indent="-285750">
              <a:buFont typeface="Arial" panose="020B0604020202020204" pitchFamily="34" charset="0"/>
              <a:buChar char="•"/>
            </a:pPr>
            <a:r>
              <a:rPr lang="es-AR" b="1" dirty="0" smtClean="0">
                <a:solidFill>
                  <a:srgbClr val="FF0000"/>
                </a:solidFill>
              </a:rPr>
              <a:t>Motivos </a:t>
            </a:r>
            <a:r>
              <a:rPr lang="es-AR" b="1" dirty="0">
                <a:solidFill>
                  <a:srgbClr val="FF0000"/>
                </a:solidFill>
              </a:rPr>
              <a:t>de seguridad y </a:t>
            </a:r>
            <a:r>
              <a:rPr lang="es-AR" b="1" dirty="0" smtClean="0">
                <a:solidFill>
                  <a:srgbClr val="FF0000"/>
                </a:solidFill>
              </a:rPr>
              <a:t>transporte </a:t>
            </a:r>
            <a:r>
              <a:rPr lang="es-AR" dirty="0" smtClean="0"/>
              <a:t>(transporte </a:t>
            </a:r>
            <a:r>
              <a:rPr lang="es-AR" dirty="0"/>
              <a:t>de mineral por barco). </a:t>
            </a:r>
            <a:endParaRPr lang="es-AR" dirty="0" smtClean="0"/>
          </a:p>
          <a:p>
            <a:endParaRPr lang="es-AR" dirty="0" smtClean="0"/>
          </a:p>
          <a:p>
            <a:pPr marL="285750" indent="-285750">
              <a:buFont typeface="Arial" panose="020B0604020202020204" pitchFamily="34" charset="0"/>
              <a:buChar char="•"/>
            </a:pPr>
            <a:r>
              <a:rPr lang="es-AR" b="1" dirty="0" smtClean="0">
                <a:solidFill>
                  <a:srgbClr val="FF0000"/>
                </a:solidFill>
              </a:rPr>
              <a:t>Recuperación del agua para su recirculación a la cabeza del proceso</a:t>
            </a:r>
            <a:r>
              <a:rPr lang="es-AR" dirty="0" smtClean="0">
                <a:solidFill>
                  <a:srgbClr val="FF0000"/>
                </a:solidFill>
              </a:rPr>
              <a:t>. </a:t>
            </a:r>
          </a:p>
          <a:p>
            <a:endParaRPr lang="es-AR" dirty="0" smtClean="0">
              <a:solidFill>
                <a:srgbClr val="FF0000"/>
              </a:solidFill>
            </a:endParaRPr>
          </a:p>
          <a:p>
            <a:pPr marL="285750" indent="-285750">
              <a:buFont typeface="Arial" panose="020B0604020202020204" pitchFamily="34" charset="0"/>
              <a:buChar char="•"/>
            </a:pPr>
            <a:r>
              <a:rPr lang="es-AR" b="1" dirty="0" smtClean="0">
                <a:solidFill>
                  <a:srgbClr val="FF0000"/>
                </a:solidFill>
              </a:rPr>
              <a:t>Disminuir </a:t>
            </a:r>
            <a:r>
              <a:rPr lang="es-AR" b="1" dirty="0">
                <a:solidFill>
                  <a:srgbClr val="FF0000"/>
                </a:solidFill>
              </a:rPr>
              <a:t>el volumen ocupado por la masa de estériles</a:t>
            </a:r>
            <a:r>
              <a:rPr lang="es-AR" dirty="0">
                <a:solidFill>
                  <a:srgbClr val="FF0000"/>
                </a:solidFill>
              </a:rPr>
              <a:t>. </a:t>
            </a:r>
            <a:endParaRPr lang="es-AR" dirty="0" smtClean="0">
              <a:solidFill>
                <a:srgbClr val="FF0000"/>
              </a:solidFill>
            </a:endParaRPr>
          </a:p>
          <a:p>
            <a:endParaRPr lang="es-AR" dirty="0">
              <a:solidFill>
                <a:srgbClr val="FF0000"/>
              </a:solidFill>
            </a:endParaRPr>
          </a:p>
          <a:p>
            <a:pPr marL="285750" indent="-285750">
              <a:buFont typeface="Arial" panose="020B0604020202020204" pitchFamily="34" charset="0"/>
              <a:buChar char="•"/>
            </a:pPr>
            <a:r>
              <a:rPr lang="es-AR" b="1" dirty="0" smtClean="0">
                <a:solidFill>
                  <a:srgbClr val="FF0000"/>
                </a:solidFill>
              </a:rPr>
              <a:t>Aprovechamiento </a:t>
            </a:r>
            <a:r>
              <a:rPr lang="es-AR" b="1" dirty="0">
                <a:solidFill>
                  <a:srgbClr val="FF0000"/>
                </a:solidFill>
              </a:rPr>
              <a:t>de los finos obtenidos para </a:t>
            </a:r>
            <a:r>
              <a:rPr lang="es-AR" b="1" dirty="0" smtClean="0">
                <a:solidFill>
                  <a:srgbClr val="FF0000"/>
                </a:solidFill>
              </a:rPr>
              <a:t>aplicaciones </a:t>
            </a:r>
            <a:r>
              <a:rPr lang="es-AR" b="1" dirty="0">
                <a:solidFill>
                  <a:srgbClr val="FF0000"/>
                </a:solidFill>
              </a:rPr>
              <a:t>industriales </a:t>
            </a:r>
            <a:r>
              <a:rPr lang="es-AR" dirty="0"/>
              <a:t>(industria del árido</a:t>
            </a:r>
            <a:r>
              <a:rPr lang="es-AR" dirty="0" smtClean="0"/>
              <a:t>).</a:t>
            </a:r>
          </a:p>
          <a:p>
            <a:r>
              <a:rPr lang="es-AR" dirty="0" smtClean="0"/>
              <a:t> </a:t>
            </a:r>
            <a:endParaRPr lang="es-AR" dirty="0"/>
          </a:p>
          <a:p>
            <a:pPr marL="285750" indent="-285750">
              <a:buFont typeface="Arial" panose="020B0604020202020204" pitchFamily="34" charset="0"/>
              <a:buChar char="•"/>
            </a:pPr>
            <a:r>
              <a:rPr lang="es-AR" b="1" dirty="0" smtClean="0">
                <a:solidFill>
                  <a:srgbClr val="FF0000"/>
                </a:solidFill>
              </a:rPr>
              <a:t>Eliminar de los efluentes líquidos los finos limosos/arcillosos por necesidad medioambiental.</a:t>
            </a:r>
            <a:endParaRPr lang="es-AR" dirty="0"/>
          </a:p>
        </p:txBody>
      </p:sp>
      <p:sp>
        <p:nvSpPr>
          <p:cNvPr id="7" name="Rectángulo 5"/>
          <p:cNvSpPr/>
          <p:nvPr/>
        </p:nvSpPr>
        <p:spPr>
          <a:xfrm>
            <a:off x="1675415" y="741925"/>
            <a:ext cx="5775940" cy="400110"/>
          </a:xfrm>
          <a:prstGeom prst="rect">
            <a:avLst/>
          </a:prstGeom>
        </p:spPr>
        <p:txBody>
          <a:bodyPr wrap="none">
            <a:spAutoFit/>
          </a:bodyPr>
          <a:lstStyle/>
          <a:p>
            <a:r>
              <a:rPr lang="en-US" sz="2000" b="1" dirty="0" err="1" smtClean="0"/>
              <a:t>Objetivos</a:t>
            </a:r>
            <a:r>
              <a:rPr lang="en-US" sz="2000" b="1" dirty="0" smtClean="0"/>
              <a:t> de la </a:t>
            </a:r>
            <a:r>
              <a:rPr lang="en-US" sz="2000" b="1" dirty="0" err="1" smtClean="0"/>
              <a:t>Separación</a:t>
            </a:r>
            <a:r>
              <a:rPr lang="en-US" sz="2000" b="1" dirty="0" smtClean="0"/>
              <a:t>  SÓLIDO-LÍQUIDO</a:t>
            </a:r>
            <a:endParaRPr lang="en-US" sz="2000" b="1" dirty="0"/>
          </a:p>
        </p:txBody>
      </p:sp>
    </p:spTree>
    <p:extLst>
      <p:ext uri="{BB962C8B-B14F-4D97-AF65-F5344CB8AC3E}">
        <p14:creationId xmlns:p14="http://schemas.microsoft.com/office/powerpoint/2010/main" val="167358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2" name="1 Rectángulo"/>
          <p:cNvSpPr/>
          <p:nvPr/>
        </p:nvSpPr>
        <p:spPr>
          <a:xfrm>
            <a:off x="482218" y="1736427"/>
            <a:ext cx="6090742" cy="2585323"/>
          </a:xfrm>
          <a:prstGeom prst="rect">
            <a:avLst/>
          </a:prstGeom>
        </p:spPr>
        <p:txBody>
          <a:bodyPr wrap="square">
            <a:spAutoFit/>
          </a:bodyPr>
          <a:lstStyle/>
          <a:p>
            <a:r>
              <a:rPr lang="es-AR" dirty="0" smtClean="0"/>
              <a:t>El </a:t>
            </a:r>
            <a:r>
              <a:rPr lang="es-AR" dirty="0"/>
              <a:t>método de </a:t>
            </a:r>
            <a:r>
              <a:rPr lang="es-AR" dirty="0" err="1"/>
              <a:t>Coe</a:t>
            </a:r>
            <a:r>
              <a:rPr lang="es-AR" dirty="0"/>
              <a:t> y </a:t>
            </a:r>
            <a:r>
              <a:rPr lang="es-AR" dirty="0" err="1"/>
              <a:t>Clevenger</a:t>
            </a:r>
            <a:r>
              <a:rPr lang="es-AR" dirty="0"/>
              <a:t> requiere </a:t>
            </a:r>
            <a:r>
              <a:rPr lang="es-AR" dirty="0" smtClean="0"/>
              <a:t>múltiples pruebas </a:t>
            </a:r>
            <a:r>
              <a:rPr lang="es-AR" dirty="0"/>
              <a:t>de lotes a diferentes densidades de </a:t>
            </a:r>
            <a:r>
              <a:rPr lang="es-AR" dirty="0" smtClean="0"/>
              <a:t>pulpas para </a:t>
            </a:r>
            <a:r>
              <a:rPr lang="es-AR" dirty="0"/>
              <a:t>seleccionar </a:t>
            </a:r>
            <a:r>
              <a:rPr lang="es-AR" dirty="0" smtClean="0"/>
              <a:t>el área.</a:t>
            </a:r>
            <a:endParaRPr lang="es-AR" dirty="0"/>
          </a:p>
          <a:p>
            <a:r>
              <a:rPr lang="es-AR" dirty="0" smtClean="0">
                <a:solidFill>
                  <a:srgbClr val="FF0000"/>
                </a:solidFill>
              </a:rPr>
              <a:t>Este método usa el </a:t>
            </a:r>
            <a:r>
              <a:rPr lang="es-AR" dirty="0">
                <a:solidFill>
                  <a:srgbClr val="FF0000"/>
                </a:solidFill>
              </a:rPr>
              <a:t>modelo de </a:t>
            </a:r>
            <a:r>
              <a:rPr lang="es-AR" dirty="0" err="1" smtClean="0">
                <a:solidFill>
                  <a:srgbClr val="FF0000"/>
                </a:solidFill>
              </a:rPr>
              <a:t>Kynch</a:t>
            </a:r>
            <a:r>
              <a:rPr lang="es-AR" dirty="0" smtClean="0">
                <a:solidFill>
                  <a:srgbClr val="FF0000"/>
                </a:solidFill>
              </a:rPr>
              <a:t> que  </a:t>
            </a:r>
            <a:r>
              <a:rPr lang="es-AR" dirty="0">
                <a:solidFill>
                  <a:srgbClr val="FF0000"/>
                </a:solidFill>
              </a:rPr>
              <a:t>ofrece una forma de obtener </a:t>
            </a:r>
            <a:r>
              <a:rPr lang="es-AR" dirty="0" smtClean="0">
                <a:solidFill>
                  <a:srgbClr val="FF0000"/>
                </a:solidFill>
              </a:rPr>
              <a:t>el área </a:t>
            </a:r>
            <a:r>
              <a:rPr lang="es-AR" dirty="0">
                <a:solidFill>
                  <a:srgbClr val="FF0000"/>
                </a:solidFill>
              </a:rPr>
              <a:t>requerida de una sola curva de sedimentación de </a:t>
            </a:r>
            <a:r>
              <a:rPr lang="es-AR" dirty="0" smtClean="0">
                <a:solidFill>
                  <a:srgbClr val="FF0000"/>
                </a:solidFill>
              </a:rPr>
              <a:t>lote.</a:t>
            </a:r>
          </a:p>
          <a:p>
            <a:r>
              <a:rPr lang="es-AR" dirty="0" smtClean="0"/>
              <a:t>Los </a:t>
            </a:r>
            <a:r>
              <a:rPr lang="es-AR" dirty="0"/>
              <a:t>resultados </a:t>
            </a:r>
            <a:r>
              <a:rPr lang="es-AR" dirty="0" smtClean="0"/>
              <a:t>se grafican usando como ejes la Altura de la línea del lodo (interfaz </a:t>
            </a:r>
            <a:r>
              <a:rPr lang="es-AR" dirty="0"/>
              <a:t>entre</a:t>
            </a:r>
          </a:p>
          <a:p>
            <a:r>
              <a:rPr lang="es-AR" dirty="0"/>
              <a:t>pulpa sedimentada y agua clara) </a:t>
            </a:r>
            <a:r>
              <a:rPr lang="es-AR" dirty="0" smtClean="0"/>
              <a:t>vs el tiempo.</a:t>
            </a:r>
            <a:endParaRPr lang="es-AR" dirty="0"/>
          </a:p>
        </p:txBody>
      </p:sp>
      <p:sp>
        <p:nvSpPr>
          <p:cNvPr id="4" name="3 Rectángulo"/>
          <p:cNvSpPr/>
          <p:nvPr/>
        </p:nvSpPr>
        <p:spPr>
          <a:xfrm>
            <a:off x="1651850" y="746793"/>
            <a:ext cx="5905784" cy="400110"/>
          </a:xfrm>
          <a:prstGeom prst="rect">
            <a:avLst/>
          </a:prstGeom>
        </p:spPr>
        <p:txBody>
          <a:bodyPr wrap="none">
            <a:spAutoFit/>
          </a:bodyPr>
          <a:lstStyle/>
          <a:p>
            <a:r>
              <a:rPr lang="es-AR" sz="2000" b="1" dirty="0" smtClean="0"/>
              <a:t>Determinación de </a:t>
            </a:r>
            <a:r>
              <a:rPr lang="es-AR" sz="2000" b="1" dirty="0"/>
              <a:t>la Superficie del </a:t>
            </a:r>
            <a:r>
              <a:rPr lang="es-AR" sz="2000" b="1" dirty="0" err="1" smtClean="0"/>
              <a:t>Espesador</a:t>
            </a:r>
            <a:r>
              <a:rPr lang="es-AR" sz="2000" dirty="0" smtClean="0"/>
              <a:t> </a:t>
            </a:r>
            <a:endParaRPr lang="es-AR" sz="2000" dirty="0"/>
          </a:p>
        </p:txBody>
      </p:sp>
      <p:sp>
        <p:nvSpPr>
          <p:cNvPr id="5" name="4 Rectángulo"/>
          <p:cNvSpPr/>
          <p:nvPr/>
        </p:nvSpPr>
        <p:spPr>
          <a:xfrm>
            <a:off x="482219" y="1315831"/>
            <a:ext cx="3347391" cy="369332"/>
          </a:xfrm>
          <a:prstGeom prst="rect">
            <a:avLst/>
          </a:prstGeom>
        </p:spPr>
        <p:txBody>
          <a:bodyPr wrap="none">
            <a:spAutoFit/>
          </a:bodyPr>
          <a:lstStyle/>
          <a:p>
            <a:r>
              <a:rPr lang="es-AR" b="1" dirty="0" smtClean="0">
                <a:solidFill>
                  <a:srgbClr val="FF0000"/>
                </a:solidFill>
              </a:rPr>
              <a:t>Método </a:t>
            </a:r>
            <a:r>
              <a:rPr lang="es-AR" b="1" dirty="0">
                <a:solidFill>
                  <a:srgbClr val="FF0000"/>
                </a:solidFill>
              </a:rPr>
              <a:t>de </a:t>
            </a:r>
            <a:r>
              <a:rPr lang="es-AR" b="1" dirty="0" err="1">
                <a:solidFill>
                  <a:srgbClr val="FF0000"/>
                </a:solidFill>
              </a:rPr>
              <a:t>Talmage</a:t>
            </a:r>
            <a:r>
              <a:rPr lang="es-AR" b="1" dirty="0">
                <a:solidFill>
                  <a:srgbClr val="FF0000"/>
                </a:solidFill>
              </a:rPr>
              <a:t> y </a:t>
            </a:r>
            <a:r>
              <a:rPr lang="es-AR" b="1" dirty="0" err="1">
                <a:solidFill>
                  <a:srgbClr val="FF0000"/>
                </a:solidFill>
              </a:rPr>
              <a:t>Fitch</a:t>
            </a:r>
            <a:r>
              <a:rPr lang="es-AR" b="1" dirty="0">
                <a:solidFill>
                  <a:srgbClr val="FF0000"/>
                </a:solidFill>
              </a:rPr>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610" y="4997654"/>
            <a:ext cx="2050607" cy="76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4224168" y="4510690"/>
            <a:ext cx="8097672" cy="2031325"/>
          </a:xfrm>
          <a:prstGeom prst="rect">
            <a:avLst/>
          </a:prstGeom>
        </p:spPr>
        <p:txBody>
          <a:bodyPr wrap="square">
            <a:spAutoFit/>
          </a:bodyPr>
          <a:lstStyle/>
          <a:p>
            <a:endParaRPr lang="es-AR" dirty="0"/>
          </a:p>
          <a:p>
            <a:r>
              <a:rPr lang="es-AR" b="1" i="1" dirty="0"/>
              <a:t>Co</a:t>
            </a:r>
            <a:r>
              <a:rPr lang="es-AR" dirty="0"/>
              <a:t>, concentración inicial (Kg/l). </a:t>
            </a:r>
          </a:p>
          <a:p>
            <a:r>
              <a:rPr lang="es-AR" b="1" i="1" dirty="0"/>
              <a:t>Ho</a:t>
            </a:r>
            <a:r>
              <a:rPr lang="es-AR" dirty="0"/>
              <a:t>, altura inicial de la </a:t>
            </a:r>
            <a:r>
              <a:rPr lang="es-AR" dirty="0" err="1"/>
              <a:t>interfase</a:t>
            </a:r>
            <a:r>
              <a:rPr lang="es-AR" dirty="0"/>
              <a:t> entre la zona de pulpa y la zona de clarificación (cm). </a:t>
            </a:r>
          </a:p>
          <a:p>
            <a:r>
              <a:rPr lang="es-AR" b="1" i="1" dirty="0"/>
              <a:t>H</a:t>
            </a:r>
            <a:r>
              <a:rPr lang="es-AR" dirty="0"/>
              <a:t>, altura de la </a:t>
            </a:r>
            <a:r>
              <a:rPr lang="es-AR" dirty="0" err="1"/>
              <a:t>interfase</a:t>
            </a:r>
            <a:r>
              <a:rPr lang="es-AR" dirty="0"/>
              <a:t> entre la zona de pulpa y la zona de clarificación para una concentración C (cm). </a:t>
            </a:r>
          </a:p>
          <a:p>
            <a:r>
              <a:rPr lang="es-AR" b="1" i="1" dirty="0"/>
              <a:t>C</a:t>
            </a:r>
            <a:r>
              <a:rPr lang="es-AR" dirty="0"/>
              <a:t>, concentración intermedia del lodo (Kg/l).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848" y="1146903"/>
            <a:ext cx="4642870" cy="3246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87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51850" y="746793"/>
            <a:ext cx="5905784" cy="400110"/>
          </a:xfrm>
          <a:prstGeom prst="rect">
            <a:avLst/>
          </a:prstGeom>
        </p:spPr>
        <p:txBody>
          <a:bodyPr wrap="none">
            <a:spAutoFit/>
          </a:bodyPr>
          <a:lstStyle/>
          <a:p>
            <a:r>
              <a:rPr lang="es-AR" sz="2000" b="1" dirty="0" smtClean="0"/>
              <a:t>Determinación de </a:t>
            </a:r>
            <a:r>
              <a:rPr lang="es-AR" sz="2000" b="1" dirty="0"/>
              <a:t>la Superficie del </a:t>
            </a:r>
            <a:r>
              <a:rPr lang="es-AR" sz="2000" b="1" dirty="0" err="1" smtClean="0"/>
              <a:t>Espesador</a:t>
            </a:r>
            <a:r>
              <a:rPr lang="es-AR" sz="2000" dirty="0" smtClean="0"/>
              <a:t> </a:t>
            </a:r>
            <a:endParaRPr lang="es-AR" sz="2000" dirty="0"/>
          </a:p>
        </p:txBody>
      </p:sp>
      <p:sp>
        <p:nvSpPr>
          <p:cNvPr id="5" name="4 Rectángulo"/>
          <p:cNvSpPr/>
          <p:nvPr/>
        </p:nvSpPr>
        <p:spPr>
          <a:xfrm>
            <a:off x="482219" y="1203539"/>
            <a:ext cx="3347391" cy="369332"/>
          </a:xfrm>
          <a:prstGeom prst="rect">
            <a:avLst/>
          </a:prstGeom>
        </p:spPr>
        <p:txBody>
          <a:bodyPr wrap="none">
            <a:spAutoFit/>
          </a:bodyPr>
          <a:lstStyle/>
          <a:p>
            <a:r>
              <a:rPr lang="es-AR" b="1" dirty="0" smtClean="0">
                <a:solidFill>
                  <a:srgbClr val="FF0000"/>
                </a:solidFill>
              </a:rPr>
              <a:t>Método </a:t>
            </a:r>
            <a:r>
              <a:rPr lang="es-AR" b="1" dirty="0">
                <a:solidFill>
                  <a:srgbClr val="FF0000"/>
                </a:solidFill>
              </a:rPr>
              <a:t>de </a:t>
            </a:r>
            <a:r>
              <a:rPr lang="es-AR" b="1" dirty="0" err="1">
                <a:solidFill>
                  <a:srgbClr val="FF0000"/>
                </a:solidFill>
              </a:rPr>
              <a:t>Talmage</a:t>
            </a:r>
            <a:r>
              <a:rPr lang="es-AR" b="1" dirty="0">
                <a:solidFill>
                  <a:srgbClr val="FF0000"/>
                </a:solidFill>
              </a:rPr>
              <a:t> y </a:t>
            </a:r>
            <a:r>
              <a:rPr lang="es-AR" b="1" dirty="0" err="1">
                <a:solidFill>
                  <a:srgbClr val="FF0000"/>
                </a:solidFill>
              </a:rPr>
              <a:t>Fitch</a:t>
            </a:r>
            <a:r>
              <a:rPr lang="es-AR" b="1" dirty="0">
                <a:solidFill>
                  <a:srgbClr val="FF0000"/>
                </a:solidFill>
              </a:rPr>
              <a:t> </a:t>
            </a:r>
          </a:p>
        </p:txBody>
      </p:sp>
      <p:sp>
        <p:nvSpPr>
          <p:cNvPr id="2" name="1 Rectángulo"/>
          <p:cNvSpPr/>
          <p:nvPr/>
        </p:nvSpPr>
        <p:spPr>
          <a:xfrm>
            <a:off x="482218" y="3270553"/>
            <a:ext cx="5604683" cy="2308324"/>
          </a:xfrm>
          <a:prstGeom prst="rect">
            <a:avLst/>
          </a:prstGeom>
        </p:spPr>
        <p:txBody>
          <a:bodyPr wrap="square">
            <a:spAutoFit/>
          </a:bodyPr>
          <a:lstStyle/>
          <a:p>
            <a:r>
              <a:rPr lang="es-AR" dirty="0" smtClean="0"/>
              <a:t>Por </a:t>
            </a:r>
            <a:r>
              <a:rPr lang="es-AR" dirty="0"/>
              <a:t>lo tanto, para cualquier punto seleccionado en la curva de asentamiento, la concentración local se puede obtener de la Ecuación </a:t>
            </a:r>
            <a:r>
              <a:rPr lang="es-AR" dirty="0" smtClean="0"/>
              <a:t>de </a:t>
            </a:r>
            <a:r>
              <a:rPr lang="es-AR" dirty="0" err="1" smtClean="0"/>
              <a:t>Kinch</a:t>
            </a:r>
            <a:r>
              <a:rPr lang="es-AR" dirty="0" smtClean="0"/>
              <a:t> </a:t>
            </a:r>
            <a:r>
              <a:rPr lang="es-AR" dirty="0"/>
              <a:t>y </a:t>
            </a:r>
            <a:r>
              <a:rPr lang="es-AR" dirty="0" smtClean="0"/>
              <a:t>la tasa </a:t>
            </a:r>
            <a:r>
              <a:rPr lang="es-AR" dirty="0"/>
              <a:t>de asentamiento desde el gradiente de la tangente en </a:t>
            </a:r>
            <a:r>
              <a:rPr lang="es-AR" dirty="0" smtClean="0"/>
              <a:t>ese punto</a:t>
            </a:r>
            <a:r>
              <a:rPr lang="es-AR" dirty="0"/>
              <a:t>. Así, un conjunto de datos de concentración </a:t>
            </a:r>
            <a:r>
              <a:rPr lang="es-AR" dirty="0" smtClean="0"/>
              <a:t>contra  la </a:t>
            </a:r>
            <a:r>
              <a:rPr lang="es-AR" dirty="0"/>
              <a:t>tasa de </a:t>
            </a:r>
            <a:r>
              <a:rPr lang="es-AR" dirty="0" smtClean="0"/>
              <a:t>asentamiento </a:t>
            </a:r>
            <a:r>
              <a:rPr lang="es-AR" dirty="0"/>
              <a:t>se puede obtener a partir de </a:t>
            </a:r>
            <a:r>
              <a:rPr lang="es-AR" dirty="0" smtClean="0"/>
              <a:t>una simple curva de sedimentación.</a:t>
            </a:r>
            <a:endParaRPr lang="es-AR" dirty="0"/>
          </a:p>
        </p:txBody>
      </p:sp>
      <p:sp>
        <p:nvSpPr>
          <p:cNvPr id="7" name="6 Rectángulo"/>
          <p:cNvSpPr/>
          <p:nvPr/>
        </p:nvSpPr>
        <p:spPr>
          <a:xfrm>
            <a:off x="482219" y="1709423"/>
            <a:ext cx="5808191" cy="923330"/>
          </a:xfrm>
          <a:prstGeom prst="rect">
            <a:avLst/>
          </a:prstGeom>
        </p:spPr>
        <p:txBody>
          <a:bodyPr wrap="square">
            <a:spAutoFit/>
          </a:bodyPr>
          <a:lstStyle/>
          <a:p>
            <a:r>
              <a:rPr lang="es-AR" dirty="0" err="1" smtClean="0"/>
              <a:t>Talmage</a:t>
            </a:r>
            <a:r>
              <a:rPr lang="es-AR" dirty="0" smtClean="0"/>
              <a:t> </a:t>
            </a:r>
            <a:r>
              <a:rPr lang="es-AR" dirty="0"/>
              <a:t>y </a:t>
            </a:r>
            <a:r>
              <a:rPr lang="es-AR" dirty="0" err="1"/>
              <a:t>Fitch</a:t>
            </a:r>
            <a:r>
              <a:rPr lang="es-AR" dirty="0"/>
              <a:t> demostraron que al construir</a:t>
            </a:r>
          </a:p>
          <a:p>
            <a:r>
              <a:rPr lang="es-AR" dirty="0"/>
              <a:t>una tangente a la curva en cualquier punto, </a:t>
            </a:r>
            <a:r>
              <a:rPr lang="es-AR" dirty="0" smtClean="0"/>
              <a:t>se puede encontrar el valor de H en la ordenada</a:t>
            </a:r>
            <a:r>
              <a:rPr lang="es-AR" dirty="0"/>
              <a:t>.</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734" y="1242519"/>
            <a:ext cx="5701249" cy="386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60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51850" y="746793"/>
            <a:ext cx="5905784" cy="400110"/>
          </a:xfrm>
          <a:prstGeom prst="rect">
            <a:avLst/>
          </a:prstGeom>
        </p:spPr>
        <p:txBody>
          <a:bodyPr wrap="none">
            <a:spAutoFit/>
          </a:bodyPr>
          <a:lstStyle/>
          <a:p>
            <a:r>
              <a:rPr lang="es-AR" sz="2000" b="1" dirty="0" smtClean="0"/>
              <a:t>Determinación de </a:t>
            </a:r>
            <a:r>
              <a:rPr lang="es-AR" sz="2000" b="1" dirty="0"/>
              <a:t>la Superficie del </a:t>
            </a:r>
            <a:r>
              <a:rPr lang="es-AR" sz="2000" b="1" dirty="0" err="1" smtClean="0"/>
              <a:t>Espesador</a:t>
            </a:r>
            <a:r>
              <a:rPr lang="es-AR" sz="2000" dirty="0" smtClean="0"/>
              <a:t> </a:t>
            </a:r>
            <a:endParaRPr lang="es-AR" sz="2000" dirty="0"/>
          </a:p>
        </p:txBody>
      </p:sp>
      <p:sp>
        <p:nvSpPr>
          <p:cNvPr id="6" name="5 Rectángulo"/>
          <p:cNvSpPr/>
          <p:nvPr/>
        </p:nvSpPr>
        <p:spPr>
          <a:xfrm>
            <a:off x="482219" y="1203539"/>
            <a:ext cx="3347391" cy="369332"/>
          </a:xfrm>
          <a:prstGeom prst="rect">
            <a:avLst/>
          </a:prstGeom>
        </p:spPr>
        <p:txBody>
          <a:bodyPr wrap="none">
            <a:spAutoFit/>
          </a:bodyPr>
          <a:lstStyle/>
          <a:p>
            <a:r>
              <a:rPr lang="es-AR" b="1" dirty="0" smtClean="0">
                <a:solidFill>
                  <a:srgbClr val="FF0000"/>
                </a:solidFill>
              </a:rPr>
              <a:t>Método </a:t>
            </a:r>
            <a:r>
              <a:rPr lang="es-AR" b="1" dirty="0">
                <a:solidFill>
                  <a:srgbClr val="FF0000"/>
                </a:solidFill>
              </a:rPr>
              <a:t>de </a:t>
            </a:r>
            <a:r>
              <a:rPr lang="es-AR" b="1" dirty="0" err="1">
                <a:solidFill>
                  <a:srgbClr val="FF0000"/>
                </a:solidFill>
              </a:rPr>
              <a:t>Talmage</a:t>
            </a:r>
            <a:r>
              <a:rPr lang="es-AR" b="1" dirty="0">
                <a:solidFill>
                  <a:srgbClr val="FF0000"/>
                </a:solidFill>
              </a:rPr>
              <a:t> y </a:t>
            </a:r>
            <a:r>
              <a:rPr lang="es-AR" b="1" dirty="0" err="1">
                <a:solidFill>
                  <a:srgbClr val="FF0000"/>
                </a:solidFill>
              </a:rPr>
              <a:t>Fitch</a:t>
            </a:r>
            <a:r>
              <a:rPr lang="es-AR" b="1" dirty="0">
                <a:solidFill>
                  <a:srgbClr val="FF0000"/>
                </a:solidFill>
              </a:rPr>
              <a:t> </a:t>
            </a:r>
          </a:p>
        </p:txBody>
      </p:sp>
      <p:sp>
        <p:nvSpPr>
          <p:cNvPr id="7" name="6 Rectángulo"/>
          <p:cNvSpPr/>
          <p:nvPr/>
        </p:nvSpPr>
        <p:spPr>
          <a:xfrm>
            <a:off x="394925" y="1722996"/>
            <a:ext cx="6087762" cy="3970318"/>
          </a:xfrm>
          <a:prstGeom prst="rect">
            <a:avLst/>
          </a:prstGeom>
        </p:spPr>
        <p:txBody>
          <a:bodyPr wrap="square">
            <a:spAutoFit/>
          </a:bodyPr>
          <a:lstStyle/>
          <a:p>
            <a:r>
              <a:rPr lang="es-AR" dirty="0" smtClean="0"/>
              <a:t>Determinando </a:t>
            </a:r>
            <a:r>
              <a:rPr lang="es-AR" dirty="0"/>
              <a:t>el punto en la curva de </a:t>
            </a:r>
            <a:r>
              <a:rPr lang="es-AR" dirty="0" smtClean="0"/>
              <a:t>asentamiento </a:t>
            </a:r>
            <a:r>
              <a:rPr lang="es-AR" dirty="0"/>
              <a:t>donde los sólidos entran en compresión.</a:t>
            </a:r>
          </a:p>
          <a:p>
            <a:r>
              <a:rPr lang="es-AR" dirty="0">
                <a:solidFill>
                  <a:srgbClr val="FF0000"/>
                </a:solidFill>
              </a:rPr>
              <a:t>Este punto corresponde a las condiciones límite de sedimentación y controla el área de espesante requerida. </a:t>
            </a:r>
            <a:endParaRPr lang="es-AR" dirty="0" smtClean="0">
              <a:solidFill>
                <a:srgbClr val="FF0000"/>
              </a:solidFill>
            </a:endParaRPr>
          </a:p>
          <a:p>
            <a:r>
              <a:rPr lang="es-AR" dirty="0" smtClean="0"/>
              <a:t>En </a:t>
            </a:r>
            <a:r>
              <a:rPr lang="es-AR" dirty="0"/>
              <a:t>la figura </a:t>
            </a:r>
            <a:r>
              <a:rPr lang="es-AR" b="1" dirty="0" smtClean="0"/>
              <a:t>C</a:t>
            </a:r>
            <a:r>
              <a:rPr lang="es-AR" dirty="0" smtClean="0"/>
              <a:t> </a:t>
            </a:r>
            <a:r>
              <a:rPr lang="es-AR" dirty="0"/>
              <a:t>es el punto de compresión, y se dibuja una tangente a la curva en este punto, </a:t>
            </a:r>
            <a:r>
              <a:rPr lang="es-AR" dirty="0" smtClean="0"/>
              <a:t>intersectando </a:t>
            </a:r>
            <a:r>
              <a:rPr lang="es-AR" dirty="0"/>
              <a:t>la ordenada en </a:t>
            </a:r>
            <a:r>
              <a:rPr lang="es-AR" b="1" dirty="0"/>
              <a:t>H</a:t>
            </a:r>
            <a:r>
              <a:rPr lang="es-AR" dirty="0"/>
              <a:t>. Se dibuja una línea paralela a la abscisa, cortando la ordenada de una tangente desde un punto </a:t>
            </a:r>
            <a:r>
              <a:rPr lang="es-AR" b="1" dirty="0" smtClean="0"/>
              <a:t>Cu</a:t>
            </a:r>
            <a:r>
              <a:rPr lang="es-AR" dirty="0" smtClean="0"/>
              <a:t> </a:t>
            </a:r>
            <a:r>
              <a:rPr lang="es-AR" dirty="0"/>
              <a:t>en el curva, donde </a:t>
            </a:r>
            <a:r>
              <a:rPr lang="es-AR" b="1" dirty="0" smtClean="0"/>
              <a:t>Cu</a:t>
            </a:r>
            <a:r>
              <a:rPr lang="es-AR" dirty="0" smtClean="0"/>
              <a:t> es </a:t>
            </a:r>
            <a:r>
              <a:rPr lang="es-AR" dirty="0"/>
              <a:t>la concentración de </a:t>
            </a:r>
            <a:r>
              <a:rPr lang="es-AR" dirty="0" smtClean="0"/>
              <a:t>sólidos en el hundido de la pulpa.</a:t>
            </a:r>
            <a:endParaRPr lang="es-AR" dirty="0"/>
          </a:p>
          <a:p>
            <a:r>
              <a:rPr lang="es-AR" dirty="0"/>
              <a:t>La tangente de </a:t>
            </a:r>
            <a:r>
              <a:rPr lang="es-AR" b="1" dirty="0"/>
              <a:t>C</a:t>
            </a:r>
            <a:r>
              <a:rPr lang="es-AR" dirty="0"/>
              <a:t> </a:t>
            </a:r>
            <a:r>
              <a:rPr lang="es-AR" dirty="0" smtClean="0"/>
              <a:t>intersecta </a:t>
            </a:r>
            <a:r>
              <a:rPr lang="es-AR" dirty="0"/>
              <a:t>esta recta en un tiempo correspondiente a </a:t>
            </a:r>
            <a:r>
              <a:rPr lang="es-AR" b="1" dirty="0" smtClean="0"/>
              <a:t>tu</a:t>
            </a:r>
            <a:r>
              <a:rPr lang="es-AR" dirty="0"/>
              <a:t>.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847" y="1388205"/>
            <a:ext cx="5719620" cy="3805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2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51850" y="746793"/>
            <a:ext cx="5905784" cy="400110"/>
          </a:xfrm>
          <a:prstGeom prst="rect">
            <a:avLst/>
          </a:prstGeom>
        </p:spPr>
        <p:txBody>
          <a:bodyPr wrap="none">
            <a:spAutoFit/>
          </a:bodyPr>
          <a:lstStyle/>
          <a:p>
            <a:r>
              <a:rPr lang="es-AR" sz="2000" b="1" dirty="0" smtClean="0"/>
              <a:t>Determinación de </a:t>
            </a:r>
            <a:r>
              <a:rPr lang="es-AR" sz="2000" b="1" dirty="0"/>
              <a:t>la Superficie del </a:t>
            </a:r>
            <a:r>
              <a:rPr lang="es-AR" sz="2000" b="1" dirty="0" err="1" smtClean="0"/>
              <a:t>Espesador</a:t>
            </a:r>
            <a:r>
              <a:rPr lang="es-AR" sz="2000" dirty="0" smtClean="0"/>
              <a:t> </a:t>
            </a:r>
            <a:endParaRPr lang="es-AR" sz="2000" dirty="0"/>
          </a:p>
        </p:txBody>
      </p:sp>
      <p:sp>
        <p:nvSpPr>
          <p:cNvPr id="2" name="1 Rectángulo"/>
          <p:cNvSpPr/>
          <p:nvPr/>
        </p:nvSpPr>
        <p:spPr>
          <a:xfrm>
            <a:off x="340412" y="1618229"/>
            <a:ext cx="6096000" cy="646331"/>
          </a:xfrm>
          <a:prstGeom prst="rect">
            <a:avLst/>
          </a:prstGeom>
        </p:spPr>
        <p:txBody>
          <a:bodyPr>
            <a:spAutoFit/>
          </a:bodyPr>
          <a:lstStyle/>
          <a:p>
            <a:r>
              <a:rPr lang="es-AR" dirty="0" smtClean="0"/>
              <a:t>Si se usa la ecuación </a:t>
            </a:r>
            <a:r>
              <a:rPr lang="es-AR" dirty="0"/>
              <a:t>de </a:t>
            </a:r>
            <a:r>
              <a:rPr lang="es-AR" dirty="0" err="1"/>
              <a:t>Coe</a:t>
            </a:r>
            <a:r>
              <a:rPr lang="es-AR" dirty="0"/>
              <a:t> y </a:t>
            </a:r>
            <a:r>
              <a:rPr lang="es-AR" dirty="0" err="1"/>
              <a:t>Clevinger</a:t>
            </a:r>
            <a:r>
              <a:rPr lang="es-AR" dirty="0"/>
              <a:t> en función de las concentraciones: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823" y="1264018"/>
            <a:ext cx="3026732" cy="115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449160" y="2264559"/>
            <a:ext cx="6096000" cy="646331"/>
          </a:xfrm>
          <a:prstGeom prst="rect">
            <a:avLst/>
          </a:prstGeom>
        </p:spPr>
        <p:txBody>
          <a:bodyPr>
            <a:spAutoFit/>
          </a:bodyPr>
          <a:lstStyle/>
          <a:p>
            <a:r>
              <a:rPr lang="es-AR" b="1" i="1" dirty="0" smtClean="0"/>
              <a:t>C</a:t>
            </a:r>
            <a:r>
              <a:rPr lang="es-AR" dirty="0"/>
              <a:t>, concentración inicial de la pulpa. </a:t>
            </a:r>
          </a:p>
          <a:p>
            <a:r>
              <a:rPr lang="es-AR" b="1" i="1" dirty="0"/>
              <a:t>Cu</a:t>
            </a:r>
            <a:r>
              <a:rPr lang="es-AR" dirty="0"/>
              <a:t>, concentración en el hundido de la pulpa. </a:t>
            </a:r>
          </a:p>
        </p:txBody>
      </p:sp>
      <p:sp>
        <p:nvSpPr>
          <p:cNvPr id="8" name="7 Rectángulo"/>
          <p:cNvSpPr/>
          <p:nvPr/>
        </p:nvSpPr>
        <p:spPr>
          <a:xfrm>
            <a:off x="482219" y="1203539"/>
            <a:ext cx="3347391" cy="369332"/>
          </a:xfrm>
          <a:prstGeom prst="rect">
            <a:avLst/>
          </a:prstGeom>
        </p:spPr>
        <p:txBody>
          <a:bodyPr wrap="none">
            <a:spAutoFit/>
          </a:bodyPr>
          <a:lstStyle/>
          <a:p>
            <a:r>
              <a:rPr lang="es-AR" b="1" dirty="0" smtClean="0">
                <a:solidFill>
                  <a:srgbClr val="FF0000"/>
                </a:solidFill>
              </a:rPr>
              <a:t>Método </a:t>
            </a:r>
            <a:r>
              <a:rPr lang="es-AR" b="1" dirty="0">
                <a:solidFill>
                  <a:srgbClr val="FF0000"/>
                </a:solidFill>
              </a:rPr>
              <a:t>de </a:t>
            </a:r>
            <a:r>
              <a:rPr lang="es-AR" b="1" dirty="0" err="1">
                <a:solidFill>
                  <a:srgbClr val="FF0000"/>
                </a:solidFill>
              </a:rPr>
              <a:t>Talmage</a:t>
            </a:r>
            <a:r>
              <a:rPr lang="es-AR" b="1" dirty="0">
                <a:solidFill>
                  <a:srgbClr val="FF0000"/>
                </a:solidFill>
              </a:rPr>
              <a:t> y </a:t>
            </a:r>
            <a:r>
              <a:rPr lang="es-AR" b="1" dirty="0" err="1">
                <a:solidFill>
                  <a:srgbClr val="FF0000"/>
                </a:solidFill>
              </a:rPr>
              <a:t>Fitch</a:t>
            </a:r>
            <a:r>
              <a:rPr lang="es-AR" b="1" dirty="0">
                <a:solidFill>
                  <a:srgbClr val="FF0000"/>
                </a:solidFill>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709" y="3327492"/>
            <a:ext cx="2675095" cy="85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760" y="5121181"/>
            <a:ext cx="3849750" cy="1549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482219" y="3613666"/>
            <a:ext cx="3767378" cy="369332"/>
          </a:xfrm>
          <a:prstGeom prst="rect">
            <a:avLst/>
          </a:prstGeom>
        </p:spPr>
        <p:txBody>
          <a:bodyPr wrap="none">
            <a:spAutoFit/>
          </a:bodyPr>
          <a:lstStyle/>
          <a:p>
            <a:r>
              <a:rPr lang="es-AR" dirty="0"/>
              <a:t>El área </a:t>
            </a:r>
            <a:r>
              <a:rPr lang="es-AR" dirty="0" smtClean="0"/>
              <a:t>del </a:t>
            </a:r>
            <a:r>
              <a:rPr lang="es-AR" dirty="0" err="1" smtClean="0"/>
              <a:t>espesador</a:t>
            </a:r>
            <a:r>
              <a:rPr lang="es-AR" dirty="0" smtClean="0"/>
              <a:t> requerido</a:t>
            </a:r>
            <a:endParaRPr lang="es-AR" dirty="0"/>
          </a:p>
        </p:txBody>
      </p:sp>
      <p:sp>
        <p:nvSpPr>
          <p:cNvPr id="11" name="10 Rectángulo"/>
          <p:cNvSpPr/>
          <p:nvPr/>
        </p:nvSpPr>
        <p:spPr>
          <a:xfrm>
            <a:off x="7502175" y="3020775"/>
            <a:ext cx="4588302" cy="1477328"/>
          </a:xfrm>
          <a:prstGeom prst="rect">
            <a:avLst/>
          </a:prstGeom>
        </p:spPr>
        <p:txBody>
          <a:bodyPr wrap="square">
            <a:spAutoFit/>
          </a:bodyPr>
          <a:lstStyle/>
          <a:p>
            <a:r>
              <a:rPr lang="es-AR" dirty="0" smtClean="0"/>
              <a:t>donde </a:t>
            </a:r>
            <a:r>
              <a:rPr lang="es-AR" b="1" dirty="0"/>
              <a:t>(H- </a:t>
            </a:r>
            <a:r>
              <a:rPr lang="es-AR" b="1" dirty="0" err="1"/>
              <a:t>Hu</a:t>
            </a:r>
            <a:r>
              <a:rPr lang="es-AR" b="1" dirty="0"/>
              <a:t>) / </a:t>
            </a:r>
            <a:r>
              <a:rPr lang="es-AR" b="1" dirty="0" smtClean="0"/>
              <a:t>tu </a:t>
            </a:r>
            <a:r>
              <a:rPr lang="es-AR" dirty="0"/>
              <a:t>es el gradiente de la </a:t>
            </a:r>
            <a:r>
              <a:rPr lang="es-AR" dirty="0" smtClean="0"/>
              <a:t>tangente en </a:t>
            </a:r>
            <a:r>
              <a:rPr lang="es-AR" dirty="0"/>
              <a:t>el punto C, es decir, la </a:t>
            </a:r>
            <a:r>
              <a:rPr lang="es-AR" dirty="0" smtClean="0"/>
              <a:t>velocidad de sedimentación </a:t>
            </a:r>
            <a:r>
              <a:rPr lang="es-AR" dirty="0"/>
              <a:t>de las partículas </a:t>
            </a:r>
            <a:r>
              <a:rPr lang="es-AR" dirty="0" smtClean="0"/>
              <a:t>en la </a:t>
            </a:r>
            <a:r>
              <a:rPr lang="es-AR" dirty="0"/>
              <a:t>concentración del punto de compresión.</a:t>
            </a:r>
          </a:p>
        </p:txBody>
      </p:sp>
      <p:sp>
        <p:nvSpPr>
          <p:cNvPr id="14" name="13 Rectángulo"/>
          <p:cNvSpPr/>
          <p:nvPr/>
        </p:nvSpPr>
        <p:spPr>
          <a:xfrm>
            <a:off x="1556833" y="4495793"/>
            <a:ext cx="889987" cy="369332"/>
          </a:xfrm>
          <a:prstGeom prst="rect">
            <a:avLst/>
          </a:prstGeom>
        </p:spPr>
        <p:txBody>
          <a:bodyPr wrap="none">
            <a:spAutoFit/>
          </a:bodyPr>
          <a:lstStyle/>
          <a:p>
            <a:r>
              <a:rPr lang="es-AR" dirty="0" smtClean="0"/>
              <a:t>Como</a:t>
            </a:r>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0760" y="4311127"/>
            <a:ext cx="2116205" cy="78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785186" y="5526494"/>
            <a:ext cx="3417923" cy="369332"/>
          </a:xfrm>
          <a:prstGeom prst="rect">
            <a:avLst/>
          </a:prstGeom>
        </p:spPr>
        <p:txBody>
          <a:bodyPr wrap="none">
            <a:spAutoFit/>
          </a:bodyPr>
          <a:lstStyle/>
          <a:p>
            <a:r>
              <a:rPr lang="es-AR" dirty="0"/>
              <a:t>La ecuación anterior queda </a:t>
            </a:r>
          </a:p>
        </p:txBody>
      </p:sp>
      <p:sp>
        <p:nvSpPr>
          <p:cNvPr id="18" name="17 Flecha derecha"/>
          <p:cNvSpPr/>
          <p:nvPr/>
        </p:nvSpPr>
        <p:spPr>
          <a:xfrm>
            <a:off x="6564570" y="1748257"/>
            <a:ext cx="545423" cy="183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Flecha derecha"/>
          <p:cNvSpPr/>
          <p:nvPr/>
        </p:nvSpPr>
        <p:spPr>
          <a:xfrm>
            <a:off x="4160021" y="3665551"/>
            <a:ext cx="545423" cy="183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Flecha derecha"/>
          <p:cNvSpPr/>
          <p:nvPr/>
        </p:nvSpPr>
        <p:spPr>
          <a:xfrm>
            <a:off x="2642427" y="4614474"/>
            <a:ext cx="545423" cy="183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20 Flecha derecha"/>
          <p:cNvSpPr/>
          <p:nvPr/>
        </p:nvSpPr>
        <p:spPr>
          <a:xfrm>
            <a:off x="4319407" y="5619582"/>
            <a:ext cx="545423" cy="183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779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1" grpId="0"/>
      <p:bldP spid="14" grpId="0"/>
      <p:bldP spid="12" grpId="0"/>
      <p:bldP spid="18" grpId="0" animBg="1"/>
      <p:bldP spid="19"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51850" y="746793"/>
            <a:ext cx="5905784" cy="400110"/>
          </a:xfrm>
          <a:prstGeom prst="rect">
            <a:avLst/>
          </a:prstGeom>
        </p:spPr>
        <p:txBody>
          <a:bodyPr wrap="none">
            <a:spAutoFit/>
          </a:bodyPr>
          <a:lstStyle/>
          <a:p>
            <a:r>
              <a:rPr lang="es-AR" sz="2000" b="1" dirty="0" smtClean="0"/>
              <a:t>Determinación de </a:t>
            </a:r>
            <a:r>
              <a:rPr lang="es-AR" sz="2000" b="1" dirty="0"/>
              <a:t>la Superficie del </a:t>
            </a:r>
            <a:r>
              <a:rPr lang="es-AR" sz="2000" b="1" dirty="0" err="1" smtClean="0"/>
              <a:t>Espesador</a:t>
            </a:r>
            <a:r>
              <a:rPr lang="es-AR" sz="2000" dirty="0" smtClean="0"/>
              <a:t> </a:t>
            </a:r>
            <a:endParaRPr lang="es-A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84" y="1116126"/>
            <a:ext cx="5925257" cy="4829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32790" y="3661650"/>
            <a:ext cx="5763294" cy="1200329"/>
          </a:xfrm>
          <a:prstGeom prst="rect">
            <a:avLst/>
          </a:prstGeom>
        </p:spPr>
        <p:txBody>
          <a:bodyPr wrap="square">
            <a:spAutoFit/>
          </a:bodyPr>
          <a:lstStyle/>
          <a:p>
            <a:r>
              <a:rPr lang="es-AR" dirty="0" smtClean="0"/>
              <a:t>En la  </a:t>
            </a:r>
            <a:r>
              <a:rPr lang="es-AR" dirty="0"/>
              <a:t>curva de </a:t>
            </a:r>
            <a:r>
              <a:rPr lang="es-AR" dirty="0" smtClean="0"/>
              <a:t>sedimentación se trazan tangentes </a:t>
            </a:r>
            <a:r>
              <a:rPr lang="es-AR" dirty="0"/>
              <a:t>en varios puntos, </a:t>
            </a:r>
            <a:r>
              <a:rPr lang="es-AR" dirty="0" smtClean="0"/>
              <a:t> </a:t>
            </a:r>
            <a:r>
              <a:rPr lang="es-AR" dirty="0"/>
              <a:t>las pendientes y la intersección con el eje H dan la correspondiente curva de </a:t>
            </a:r>
            <a:r>
              <a:rPr lang="es-AR" dirty="0" smtClean="0"/>
              <a:t>flujo-concentración.</a:t>
            </a:r>
          </a:p>
        </p:txBody>
      </p:sp>
      <p:sp>
        <p:nvSpPr>
          <p:cNvPr id="9" name="8 Rectángulo"/>
          <p:cNvSpPr/>
          <p:nvPr/>
        </p:nvSpPr>
        <p:spPr>
          <a:xfrm>
            <a:off x="501027" y="1342983"/>
            <a:ext cx="4947188" cy="646331"/>
          </a:xfrm>
          <a:prstGeom prst="rect">
            <a:avLst/>
          </a:prstGeom>
        </p:spPr>
        <p:txBody>
          <a:bodyPr wrap="none">
            <a:spAutoFit/>
          </a:bodyPr>
          <a:lstStyle/>
          <a:p>
            <a:r>
              <a:rPr lang="es-AR" b="1" dirty="0" smtClean="0">
                <a:solidFill>
                  <a:srgbClr val="FF0000"/>
                </a:solidFill>
              </a:rPr>
              <a:t>Método de </a:t>
            </a:r>
            <a:r>
              <a:rPr lang="es-AR" b="1" dirty="0" err="1" smtClean="0">
                <a:solidFill>
                  <a:srgbClr val="FF0000"/>
                </a:solidFill>
              </a:rPr>
              <a:t>Jernqvist</a:t>
            </a:r>
            <a:endParaRPr lang="es-AR" b="1" dirty="0" smtClean="0">
              <a:solidFill>
                <a:srgbClr val="FF0000"/>
              </a:solidFill>
            </a:endParaRPr>
          </a:p>
          <a:p>
            <a:r>
              <a:rPr lang="es-AR" b="1" dirty="0" smtClean="0">
                <a:solidFill>
                  <a:srgbClr val="FF0000"/>
                </a:solidFill>
              </a:rPr>
              <a:t>Determinación del Flujo de Sedimentación</a:t>
            </a:r>
            <a:endParaRPr lang="es-AR" b="1" dirty="0">
              <a:solidFill>
                <a:srgbClr val="FF0000"/>
              </a:solidFill>
            </a:endParaRPr>
          </a:p>
        </p:txBody>
      </p:sp>
      <p:sp>
        <p:nvSpPr>
          <p:cNvPr id="7" name="6 Rectángulo"/>
          <p:cNvSpPr/>
          <p:nvPr/>
        </p:nvSpPr>
        <p:spPr>
          <a:xfrm>
            <a:off x="501027" y="2018121"/>
            <a:ext cx="5831533" cy="923330"/>
          </a:xfrm>
          <a:prstGeom prst="rect">
            <a:avLst/>
          </a:prstGeom>
        </p:spPr>
        <p:txBody>
          <a:bodyPr wrap="square">
            <a:spAutoFit/>
          </a:bodyPr>
          <a:lstStyle/>
          <a:p>
            <a:r>
              <a:rPr lang="es-AR" dirty="0" smtClean="0"/>
              <a:t>Usa  la </a:t>
            </a:r>
            <a:r>
              <a:rPr lang="es-AR" dirty="0"/>
              <a:t>curva de </a:t>
            </a:r>
            <a:r>
              <a:rPr lang="es-AR" dirty="0" smtClean="0"/>
              <a:t>sedimentación experimental para construir la curva de Flujo de sedimentación en función de la Concentración.</a:t>
            </a:r>
            <a:endParaRPr lang="es-AR"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2941451"/>
            <a:ext cx="2632700" cy="55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432790" y="6095040"/>
            <a:ext cx="7264548" cy="646331"/>
          </a:xfrm>
          <a:prstGeom prst="rect">
            <a:avLst/>
          </a:prstGeom>
        </p:spPr>
        <p:txBody>
          <a:bodyPr wrap="square">
            <a:spAutoFit/>
          </a:bodyPr>
          <a:lstStyle/>
          <a:p>
            <a:r>
              <a:rPr lang="es-AR" dirty="0"/>
              <a:t>El área del </a:t>
            </a:r>
            <a:r>
              <a:rPr lang="es-AR" dirty="0" err="1" smtClean="0"/>
              <a:t>Espesador</a:t>
            </a:r>
            <a:r>
              <a:rPr lang="es-AR" dirty="0" smtClean="0"/>
              <a:t> se </a:t>
            </a:r>
            <a:r>
              <a:rPr lang="es-AR" dirty="0"/>
              <a:t>obtiene a partir del valor del flujo de sedimentación de acuerdo con la ecuación:</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011" y="6027304"/>
            <a:ext cx="1601437" cy="78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Flecha derecha"/>
          <p:cNvSpPr/>
          <p:nvPr/>
        </p:nvSpPr>
        <p:spPr>
          <a:xfrm>
            <a:off x="7880986" y="6326628"/>
            <a:ext cx="545423" cy="183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6841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2" name="1 Rectángulo"/>
          <p:cNvSpPr/>
          <p:nvPr/>
        </p:nvSpPr>
        <p:spPr>
          <a:xfrm>
            <a:off x="1592920" y="774089"/>
            <a:ext cx="6955750" cy="369332"/>
          </a:xfrm>
          <a:prstGeom prst="rect">
            <a:avLst/>
          </a:prstGeom>
        </p:spPr>
        <p:txBody>
          <a:bodyPr wrap="none">
            <a:spAutoFit/>
          </a:bodyPr>
          <a:lstStyle/>
          <a:p>
            <a:r>
              <a:rPr lang="es-AR" b="1" dirty="0" err="1"/>
              <a:t>Espesadores</a:t>
            </a:r>
            <a:r>
              <a:rPr lang="es-AR" b="1" dirty="0"/>
              <a:t> de Alta </a:t>
            </a:r>
            <a:r>
              <a:rPr lang="es-AR" b="1" dirty="0" smtClean="0"/>
              <a:t>Capacidad </a:t>
            </a:r>
            <a:r>
              <a:rPr lang="es-AR" b="1" dirty="0"/>
              <a:t>(</a:t>
            </a:r>
            <a:r>
              <a:rPr lang="es-AR" b="1" i="1" dirty="0" err="1"/>
              <a:t>high-capacity</a:t>
            </a:r>
            <a:r>
              <a:rPr lang="es-AR" b="1" i="1" dirty="0"/>
              <a:t> </a:t>
            </a:r>
            <a:r>
              <a:rPr lang="es-AR" b="1" i="1" dirty="0" err="1"/>
              <a:t>thickeners</a:t>
            </a:r>
            <a:r>
              <a:rPr lang="es-AR" b="1" dirty="0"/>
              <a:t>) </a:t>
            </a:r>
            <a:r>
              <a:rPr lang="es-AR" b="1" dirty="0" smtClean="0"/>
              <a:t> </a:t>
            </a:r>
            <a:endParaRPr lang="es-AR"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680" y="1393799"/>
            <a:ext cx="6337268" cy="422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491341" y="2146069"/>
            <a:ext cx="5242339" cy="1754326"/>
          </a:xfrm>
          <a:prstGeom prst="rect">
            <a:avLst/>
          </a:prstGeom>
        </p:spPr>
        <p:txBody>
          <a:bodyPr wrap="square">
            <a:spAutoFit/>
          </a:bodyPr>
          <a:lstStyle/>
          <a:p>
            <a:r>
              <a:rPr lang="es-AR" dirty="0" smtClean="0"/>
              <a:t>Tienen un sistema </a:t>
            </a:r>
            <a:r>
              <a:rPr lang="es-AR" dirty="0"/>
              <a:t>para el auto mezclado de la pulpa con los floculantes a través de un inyector, previo a la entrada del tubo de alimentación (</a:t>
            </a:r>
            <a:r>
              <a:rPr lang="es-AR" i="1" dirty="0" err="1"/>
              <a:t>feedwell</a:t>
            </a:r>
            <a:r>
              <a:rPr lang="es-AR" dirty="0"/>
              <a:t>). Se trata de un dispositivo de </a:t>
            </a:r>
            <a:r>
              <a:rPr lang="es-AR" dirty="0" err="1"/>
              <a:t>Eimco</a:t>
            </a:r>
            <a:r>
              <a:rPr lang="es-AR" dirty="0"/>
              <a:t> </a:t>
            </a:r>
            <a:r>
              <a:rPr lang="es-AR" dirty="0" err="1"/>
              <a:t>Process</a:t>
            </a:r>
            <a:r>
              <a:rPr lang="es-AR" dirty="0"/>
              <a:t> denominado E-</a:t>
            </a:r>
            <a:r>
              <a:rPr lang="es-AR" dirty="0" err="1"/>
              <a:t>Duc</a:t>
            </a:r>
            <a:r>
              <a:rPr lang="es-AR" dirty="0"/>
              <a:t> </a:t>
            </a:r>
            <a:r>
              <a:rPr lang="es-AR" dirty="0" err="1"/>
              <a:t>Self-Diluting</a:t>
            </a:r>
            <a:r>
              <a:rPr lang="es-AR" dirty="0"/>
              <a:t> </a:t>
            </a:r>
            <a:r>
              <a:rPr lang="es-AR" dirty="0" err="1"/>
              <a:t>Feedwell</a:t>
            </a:r>
            <a:r>
              <a:rPr lang="es-AR" dirty="0"/>
              <a:t>. </a:t>
            </a:r>
          </a:p>
        </p:txBody>
      </p:sp>
      <p:sp>
        <p:nvSpPr>
          <p:cNvPr id="7" name="6 Rectángulo"/>
          <p:cNvSpPr/>
          <p:nvPr/>
        </p:nvSpPr>
        <p:spPr>
          <a:xfrm>
            <a:off x="491341" y="4308859"/>
            <a:ext cx="5407732" cy="646331"/>
          </a:xfrm>
          <a:prstGeom prst="rect">
            <a:avLst/>
          </a:prstGeom>
        </p:spPr>
        <p:txBody>
          <a:bodyPr wrap="square">
            <a:spAutoFit/>
          </a:bodyPr>
          <a:lstStyle/>
          <a:p>
            <a:r>
              <a:rPr lang="es-AR" dirty="0" smtClean="0"/>
              <a:t>Con el agregado de los floculantes se consigue bajar </a:t>
            </a:r>
            <a:r>
              <a:rPr lang="es-AR" dirty="0"/>
              <a:t>la superficie del </a:t>
            </a:r>
            <a:r>
              <a:rPr lang="es-AR" dirty="0" err="1"/>
              <a:t>espesador</a:t>
            </a:r>
            <a:r>
              <a:rPr lang="es-AR" dirty="0"/>
              <a:t>.</a:t>
            </a:r>
          </a:p>
        </p:txBody>
      </p:sp>
    </p:spTree>
    <p:extLst>
      <p:ext uri="{BB962C8B-B14F-4D97-AF65-F5344CB8AC3E}">
        <p14:creationId xmlns:p14="http://schemas.microsoft.com/office/powerpoint/2010/main" val="13176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88454" y="774089"/>
            <a:ext cx="6955750" cy="369332"/>
          </a:xfrm>
          <a:prstGeom prst="rect">
            <a:avLst/>
          </a:prstGeom>
        </p:spPr>
        <p:txBody>
          <a:bodyPr wrap="none">
            <a:spAutoFit/>
          </a:bodyPr>
          <a:lstStyle/>
          <a:p>
            <a:r>
              <a:rPr lang="es-AR" b="1" dirty="0" err="1"/>
              <a:t>Espesadores</a:t>
            </a:r>
            <a:r>
              <a:rPr lang="es-AR" b="1" dirty="0"/>
              <a:t> de Alta </a:t>
            </a:r>
            <a:r>
              <a:rPr lang="es-AR" b="1" dirty="0" smtClean="0"/>
              <a:t>Capacidad </a:t>
            </a:r>
            <a:r>
              <a:rPr lang="es-AR" b="1" dirty="0"/>
              <a:t>(</a:t>
            </a:r>
            <a:r>
              <a:rPr lang="es-AR" b="1" i="1" dirty="0" err="1"/>
              <a:t>high-capacity</a:t>
            </a:r>
            <a:r>
              <a:rPr lang="es-AR" b="1" i="1" dirty="0"/>
              <a:t> </a:t>
            </a:r>
            <a:r>
              <a:rPr lang="es-AR" b="1" i="1" dirty="0" err="1"/>
              <a:t>thickeners</a:t>
            </a:r>
            <a:r>
              <a:rPr lang="es-AR" b="1" dirty="0"/>
              <a:t>) </a:t>
            </a:r>
            <a:r>
              <a:rPr lang="es-AR" b="1" dirty="0" smtClean="0"/>
              <a:t> </a:t>
            </a:r>
            <a:endParaRPr lang="es-A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257" y="1241860"/>
            <a:ext cx="4804012" cy="508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54842" y="1720840"/>
            <a:ext cx="6665257" cy="1754326"/>
          </a:xfrm>
          <a:prstGeom prst="rect">
            <a:avLst/>
          </a:prstGeom>
        </p:spPr>
        <p:txBody>
          <a:bodyPr wrap="square">
            <a:spAutoFit/>
          </a:bodyPr>
          <a:lstStyle/>
          <a:p>
            <a:r>
              <a:rPr lang="es-AR" dirty="0" smtClean="0"/>
              <a:t>Tanques </a:t>
            </a:r>
            <a:r>
              <a:rPr lang="es-AR" dirty="0"/>
              <a:t>con forma de cono invertido </a:t>
            </a:r>
            <a:r>
              <a:rPr lang="es-AR" dirty="0" smtClean="0"/>
              <a:t>que producen un </a:t>
            </a:r>
            <a:r>
              <a:rPr lang="es-AR" dirty="0"/>
              <a:t>lodo </a:t>
            </a:r>
            <a:r>
              <a:rPr lang="es-AR" dirty="0" smtClean="0"/>
              <a:t> </a:t>
            </a:r>
            <a:r>
              <a:rPr lang="es-AR" dirty="0"/>
              <a:t>con una elevada cantidad de sólidos, 65-70 % </a:t>
            </a:r>
            <a:r>
              <a:rPr lang="es-AR" dirty="0" smtClean="0"/>
              <a:t>en </a:t>
            </a:r>
            <a:r>
              <a:rPr lang="es-AR" dirty="0"/>
              <a:t>peso. Este hundido se descarga neumáticamente sobre una cinta transportadora a través de la salida </a:t>
            </a:r>
            <a:r>
              <a:rPr lang="es-AR" dirty="0" smtClean="0"/>
              <a:t>inferior. Dispone </a:t>
            </a:r>
            <a:r>
              <a:rPr lang="es-AR" dirty="0"/>
              <a:t>de unos agitadores que facilitan el espesamiento de la pulpa girando a una velocidad de 2 rpm</a:t>
            </a:r>
          </a:p>
        </p:txBody>
      </p:sp>
      <p:sp>
        <p:nvSpPr>
          <p:cNvPr id="5" name="4 Rectángulo"/>
          <p:cNvSpPr/>
          <p:nvPr/>
        </p:nvSpPr>
        <p:spPr>
          <a:xfrm>
            <a:off x="543336" y="1251676"/>
            <a:ext cx="4743606" cy="369332"/>
          </a:xfrm>
          <a:prstGeom prst="rect">
            <a:avLst/>
          </a:prstGeom>
        </p:spPr>
        <p:txBody>
          <a:bodyPr wrap="none">
            <a:spAutoFit/>
          </a:bodyPr>
          <a:lstStyle/>
          <a:p>
            <a:r>
              <a:rPr lang="es-AR" b="1" dirty="0" err="1">
                <a:solidFill>
                  <a:srgbClr val="FF0000"/>
                </a:solidFill>
              </a:rPr>
              <a:t>Espesadores</a:t>
            </a:r>
            <a:r>
              <a:rPr lang="es-AR" b="1" dirty="0">
                <a:solidFill>
                  <a:srgbClr val="FF0000"/>
                </a:solidFill>
              </a:rPr>
              <a:t> para la industria del carbón</a:t>
            </a:r>
          </a:p>
        </p:txBody>
      </p:sp>
      <p:sp>
        <p:nvSpPr>
          <p:cNvPr id="6" name="5 Rectángulo"/>
          <p:cNvSpPr/>
          <p:nvPr/>
        </p:nvSpPr>
        <p:spPr>
          <a:xfrm>
            <a:off x="357417" y="3496141"/>
            <a:ext cx="6662682" cy="1477328"/>
          </a:xfrm>
          <a:prstGeom prst="rect">
            <a:avLst/>
          </a:prstGeom>
        </p:spPr>
        <p:txBody>
          <a:bodyPr wrap="square">
            <a:spAutoFit/>
          </a:bodyPr>
          <a:lstStyle/>
          <a:p>
            <a:r>
              <a:rPr lang="es-AR" dirty="0" smtClean="0"/>
              <a:t>Es </a:t>
            </a:r>
            <a:r>
              <a:rPr lang="es-AR" dirty="0"/>
              <a:t>necesario el empleo de floculantes que pueden ser añadidos directamente al canal de alimentación o bien prepararse previamente en tanques mezcladores. Se construyen con diámetros de cono </a:t>
            </a:r>
            <a:r>
              <a:rPr lang="es-AR" dirty="0" smtClean="0"/>
              <a:t>entre </a:t>
            </a:r>
            <a:r>
              <a:rPr lang="es-AR" dirty="0"/>
              <a:t>3 y 3.7 m, </a:t>
            </a:r>
            <a:r>
              <a:rPr lang="es-AR" dirty="0" smtClean="0"/>
              <a:t>y con  </a:t>
            </a:r>
            <a:r>
              <a:rPr lang="es-AR" dirty="0"/>
              <a:t>alimentaciones </a:t>
            </a:r>
            <a:r>
              <a:rPr lang="es-AR" dirty="0" smtClean="0"/>
              <a:t>de 5 </a:t>
            </a:r>
            <a:r>
              <a:rPr lang="es-AR" dirty="0"/>
              <a:t>% de sólidos en peso. </a:t>
            </a:r>
          </a:p>
        </p:txBody>
      </p:sp>
      <p:sp>
        <p:nvSpPr>
          <p:cNvPr id="7" name="6 Rectángulo"/>
          <p:cNvSpPr/>
          <p:nvPr/>
        </p:nvSpPr>
        <p:spPr>
          <a:xfrm>
            <a:off x="7395185" y="6287785"/>
            <a:ext cx="4753224" cy="369332"/>
          </a:xfrm>
          <a:prstGeom prst="rect">
            <a:avLst/>
          </a:prstGeom>
        </p:spPr>
        <p:txBody>
          <a:bodyPr wrap="none">
            <a:spAutoFit/>
          </a:bodyPr>
          <a:lstStyle/>
          <a:p>
            <a:r>
              <a:rPr lang="es-AR" dirty="0" err="1"/>
              <a:t>Espesador</a:t>
            </a:r>
            <a:r>
              <a:rPr lang="es-AR" dirty="0"/>
              <a:t> de cono NCB estándar (4 m). </a:t>
            </a:r>
          </a:p>
        </p:txBody>
      </p:sp>
      <p:sp>
        <p:nvSpPr>
          <p:cNvPr id="8" name="7 Rectángulo"/>
          <p:cNvSpPr/>
          <p:nvPr/>
        </p:nvSpPr>
        <p:spPr>
          <a:xfrm>
            <a:off x="881570" y="5272122"/>
            <a:ext cx="5879611" cy="1200329"/>
          </a:xfrm>
          <a:prstGeom prst="rect">
            <a:avLst/>
          </a:prstGeom>
        </p:spPr>
        <p:txBody>
          <a:bodyPr wrap="square">
            <a:spAutoFit/>
          </a:bodyPr>
          <a:lstStyle/>
          <a:p>
            <a:r>
              <a:rPr lang="es-AR" dirty="0" smtClean="0">
                <a:solidFill>
                  <a:srgbClr val="FF0000"/>
                </a:solidFill>
              </a:rPr>
              <a:t>Aplicaciones: producción </a:t>
            </a:r>
            <a:r>
              <a:rPr lang="es-AR" dirty="0">
                <a:solidFill>
                  <a:srgbClr val="FF0000"/>
                </a:solidFill>
              </a:rPr>
              <a:t>material de relleno en minería subterránea, tratamiento de lodos en la industria de alúmina, espesado de estériles de flotación de </a:t>
            </a:r>
            <a:r>
              <a:rPr lang="es-AR" dirty="0" smtClean="0">
                <a:solidFill>
                  <a:srgbClr val="FF0000"/>
                </a:solidFill>
              </a:rPr>
              <a:t>carbones. </a:t>
            </a:r>
            <a:endParaRPr lang="es-AR" dirty="0">
              <a:solidFill>
                <a:srgbClr val="FF0000"/>
              </a:solidFill>
            </a:endParaRPr>
          </a:p>
        </p:txBody>
      </p:sp>
    </p:spTree>
    <p:extLst>
      <p:ext uri="{BB962C8B-B14F-4D97-AF65-F5344CB8AC3E}">
        <p14:creationId xmlns:p14="http://schemas.microsoft.com/office/powerpoint/2010/main" val="299274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2" name="1 Rectángulo"/>
          <p:cNvSpPr/>
          <p:nvPr/>
        </p:nvSpPr>
        <p:spPr>
          <a:xfrm>
            <a:off x="722070" y="1320000"/>
            <a:ext cx="4386137" cy="369332"/>
          </a:xfrm>
          <a:prstGeom prst="rect">
            <a:avLst/>
          </a:prstGeom>
        </p:spPr>
        <p:txBody>
          <a:bodyPr wrap="none">
            <a:spAutoFit/>
          </a:bodyPr>
          <a:lstStyle/>
          <a:p>
            <a:r>
              <a:rPr lang="es-AR" b="1" dirty="0" err="1">
                <a:solidFill>
                  <a:srgbClr val="FF0000"/>
                </a:solidFill>
              </a:rPr>
              <a:t>Espesadores</a:t>
            </a:r>
            <a:r>
              <a:rPr lang="es-AR" b="1" dirty="0">
                <a:solidFill>
                  <a:srgbClr val="FF0000"/>
                </a:solidFill>
              </a:rPr>
              <a:t> de Lamelas o de Placas </a:t>
            </a:r>
          </a:p>
        </p:txBody>
      </p:sp>
      <p:sp>
        <p:nvSpPr>
          <p:cNvPr id="4" name="3 Rectángulo"/>
          <p:cNvSpPr/>
          <p:nvPr/>
        </p:nvSpPr>
        <p:spPr>
          <a:xfrm>
            <a:off x="1688454" y="774089"/>
            <a:ext cx="6955750" cy="369332"/>
          </a:xfrm>
          <a:prstGeom prst="rect">
            <a:avLst/>
          </a:prstGeom>
        </p:spPr>
        <p:txBody>
          <a:bodyPr wrap="none">
            <a:spAutoFit/>
          </a:bodyPr>
          <a:lstStyle/>
          <a:p>
            <a:r>
              <a:rPr lang="es-AR" b="1" dirty="0" err="1"/>
              <a:t>Espesadores</a:t>
            </a:r>
            <a:r>
              <a:rPr lang="es-AR" b="1" dirty="0"/>
              <a:t> de Alta </a:t>
            </a:r>
            <a:r>
              <a:rPr lang="es-AR" b="1" dirty="0" smtClean="0"/>
              <a:t>Capacidad </a:t>
            </a:r>
            <a:r>
              <a:rPr lang="es-AR" b="1" dirty="0"/>
              <a:t>(</a:t>
            </a:r>
            <a:r>
              <a:rPr lang="es-AR" b="1" i="1" dirty="0" err="1"/>
              <a:t>high-capacity</a:t>
            </a:r>
            <a:r>
              <a:rPr lang="es-AR" b="1" i="1" dirty="0"/>
              <a:t> </a:t>
            </a:r>
            <a:r>
              <a:rPr lang="es-AR" b="1" i="1" dirty="0" err="1"/>
              <a:t>thickeners</a:t>
            </a:r>
            <a:r>
              <a:rPr lang="es-AR" b="1" dirty="0"/>
              <a:t>) </a:t>
            </a:r>
            <a:r>
              <a:rPr lang="es-AR" b="1" dirty="0" smtClean="0"/>
              <a:t> </a:t>
            </a:r>
            <a:endParaRPr lang="es-A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350" y="1504666"/>
            <a:ext cx="6125128" cy="3736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32097" y="1838110"/>
            <a:ext cx="5741158" cy="1477328"/>
          </a:xfrm>
          <a:prstGeom prst="rect">
            <a:avLst/>
          </a:prstGeom>
        </p:spPr>
        <p:txBody>
          <a:bodyPr wrap="square">
            <a:spAutoFit/>
          </a:bodyPr>
          <a:lstStyle/>
          <a:p>
            <a:r>
              <a:rPr lang="es-AR" dirty="0" smtClean="0"/>
              <a:t>Se consigue disminuir </a:t>
            </a:r>
            <a:r>
              <a:rPr lang="es-AR" dirty="0"/>
              <a:t>la superficie necesaria para la </a:t>
            </a:r>
            <a:r>
              <a:rPr lang="es-AR" dirty="0" smtClean="0"/>
              <a:t>instalación</a:t>
            </a:r>
            <a:r>
              <a:rPr lang="es-AR" dirty="0"/>
              <a:t> </a:t>
            </a:r>
            <a:r>
              <a:rPr lang="es-AR" dirty="0" smtClean="0"/>
              <a:t>a través </a:t>
            </a:r>
            <a:r>
              <a:rPr lang="es-AR" dirty="0"/>
              <a:t>de multiplicar la superficie disponible para el asentamiento en un volumen </a:t>
            </a:r>
            <a:r>
              <a:rPr lang="es-AR" dirty="0" smtClean="0"/>
              <a:t>reducido mediante la </a:t>
            </a:r>
            <a:r>
              <a:rPr lang="es-AR" dirty="0"/>
              <a:t>incorporación de placas inclinadas. </a:t>
            </a:r>
          </a:p>
        </p:txBody>
      </p:sp>
      <p:sp>
        <p:nvSpPr>
          <p:cNvPr id="6" name="5 Rectángulo"/>
          <p:cNvSpPr/>
          <p:nvPr/>
        </p:nvSpPr>
        <p:spPr>
          <a:xfrm>
            <a:off x="413804" y="3505790"/>
            <a:ext cx="5659451" cy="1477328"/>
          </a:xfrm>
          <a:prstGeom prst="rect">
            <a:avLst/>
          </a:prstGeom>
        </p:spPr>
        <p:txBody>
          <a:bodyPr wrap="square">
            <a:spAutoFit/>
          </a:bodyPr>
          <a:lstStyle/>
          <a:p>
            <a:r>
              <a:rPr lang="es-AR" dirty="0"/>
              <a:t>Las placas inclinadas obligan a que los sólidos se deslicen a través de ellas haciendo que caigan dentro de la tolva inferior. Siendo el área efectiva del equipo la proyección horizontal de dichas </a:t>
            </a:r>
            <a:r>
              <a:rPr lang="es-AR" dirty="0" smtClean="0"/>
              <a:t>lamelas. </a:t>
            </a:r>
            <a:endParaRPr lang="es-AR" dirty="0"/>
          </a:p>
        </p:txBody>
      </p:sp>
      <p:sp>
        <p:nvSpPr>
          <p:cNvPr id="7" name="6 Rectángulo"/>
          <p:cNvSpPr/>
          <p:nvPr/>
        </p:nvSpPr>
        <p:spPr>
          <a:xfrm>
            <a:off x="332096" y="5347395"/>
            <a:ext cx="6096000" cy="646331"/>
          </a:xfrm>
          <a:prstGeom prst="rect">
            <a:avLst/>
          </a:prstGeom>
        </p:spPr>
        <p:txBody>
          <a:bodyPr>
            <a:spAutoFit/>
          </a:bodyPr>
          <a:lstStyle/>
          <a:p>
            <a:r>
              <a:rPr lang="es-AR" dirty="0"/>
              <a:t>El área efectiva (</a:t>
            </a:r>
            <a:r>
              <a:rPr lang="es-AR" dirty="0" err="1"/>
              <a:t>Aef</a:t>
            </a:r>
            <a:r>
              <a:rPr lang="es-AR" dirty="0"/>
              <a:t>) de sedimentación viene dada por la siguiente expresión: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846" y="5993727"/>
            <a:ext cx="2838251" cy="83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6933063" y="5934670"/>
            <a:ext cx="6096000" cy="923330"/>
          </a:xfrm>
          <a:prstGeom prst="rect">
            <a:avLst/>
          </a:prstGeom>
        </p:spPr>
        <p:txBody>
          <a:bodyPr>
            <a:spAutoFit/>
          </a:bodyPr>
          <a:lstStyle/>
          <a:p>
            <a:r>
              <a:rPr lang="es-AR" b="1" i="1" dirty="0" smtClean="0"/>
              <a:t>n:</a:t>
            </a:r>
            <a:r>
              <a:rPr lang="es-AR" dirty="0" smtClean="0"/>
              <a:t> </a:t>
            </a:r>
            <a:r>
              <a:rPr lang="es-AR" dirty="0"/>
              <a:t>número de lamelas. </a:t>
            </a:r>
          </a:p>
          <a:p>
            <a:r>
              <a:rPr lang="es-AR" b="1" i="1" dirty="0" smtClean="0"/>
              <a:t>A:</a:t>
            </a:r>
            <a:r>
              <a:rPr lang="es-AR" dirty="0" smtClean="0"/>
              <a:t> </a:t>
            </a:r>
            <a:r>
              <a:rPr lang="es-AR" dirty="0"/>
              <a:t>área superficial de cada placa. </a:t>
            </a:r>
          </a:p>
          <a:p>
            <a:r>
              <a:rPr lang="es-AR" dirty="0" smtClean="0"/>
              <a:t>: </a:t>
            </a:r>
            <a:r>
              <a:rPr lang="es-AR" dirty="0"/>
              <a:t>ángulo entre la placa y el plano horizontal. </a:t>
            </a:r>
          </a:p>
        </p:txBody>
      </p:sp>
    </p:spTree>
    <p:extLst>
      <p:ext uri="{BB962C8B-B14F-4D97-AF65-F5344CB8AC3E}">
        <p14:creationId xmlns:p14="http://schemas.microsoft.com/office/powerpoint/2010/main" val="205764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5" name="4 Rectángulo"/>
          <p:cNvSpPr/>
          <p:nvPr/>
        </p:nvSpPr>
        <p:spPr>
          <a:xfrm>
            <a:off x="1846997" y="589525"/>
            <a:ext cx="4386137" cy="369332"/>
          </a:xfrm>
          <a:prstGeom prst="rect">
            <a:avLst/>
          </a:prstGeom>
        </p:spPr>
        <p:txBody>
          <a:bodyPr wrap="none">
            <a:spAutoFit/>
          </a:bodyPr>
          <a:lstStyle/>
          <a:p>
            <a:r>
              <a:rPr lang="es-AR" b="1" dirty="0" err="1">
                <a:solidFill>
                  <a:srgbClr val="FF0000"/>
                </a:solidFill>
              </a:rPr>
              <a:t>Espesadores</a:t>
            </a:r>
            <a:r>
              <a:rPr lang="es-AR" b="1" dirty="0">
                <a:solidFill>
                  <a:srgbClr val="FF0000"/>
                </a:solidFill>
              </a:rPr>
              <a:t> de Lamelas o de Placas </a:t>
            </a:r>
          </a:p>
        </p:txBody>
      </p:sp>
      <p:sp>
        <p:nvSpPr>
          <p:cNvPr id="2" name="1 Rectángulo"/>
          <p:cNvSpPr/>
          <p:nvPr/>
        </p:nvSpPr>
        <p:spPr>
          <a:xfrm>
            <a:off x="3120666" y="3244334"/>
            <a:ext cx="5950668" cy="369332"/>
          </a:xfrm>
          <a:prstGeom prst="rect">
            <a:avLst/>
          </a:prstGeom>
        </p:spPr>
        <p:txBody>
          <a:bodyPr wrap="none">
            <a:spAutoFit/>
          </a:bodyPr>
          <a:lstStyle/>
          <a:p>
            <a:r>
              <a:rPr lang="es-AR" b="1" dirty="0">
                <a:solidFill>
                  <a:srgbClr val="FF0000"/>
                </a:solidFill>
              </a:rPr>
              <a:t>https://www.youtube.com/watch?v=FLmzCkFa9VA</a:t>
            </a:r>
          </a:p>
        </p:txBody>
      </p:sp>
    </p:spTree>
    <p:extLst>
      <p:ext uri="{BB962C8B-B14F-4D97-AF65-F5344CB8AC3E}">
        <p14:creationId xmlns:p14="http://schemas.microsoft.com/office/powerpoint/2010/main" val="40381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88454" y="774089"/>
            <a:ext cx="6955750" cy="369332"/>
          </a:xfrm>
          <a:prstGeom prst="rect">
            <a:avLst/>
          </a:prstGeom>
        </p:spPr>
        <p:txBody>
          <a:bodyPr wrap="none">
            <a:spAutoFit/>
          </a:bodyPr>
          <a:lstStyle/>
          <a:p>
            <a:r>
              <a:rPr lang="es-AR" b="1" dirty="0" err="1"/>
              <a:t>Espesadores</a:t>
            </a:r>
            <a:r>
              <a:rPr lang="es-AR" b="1" dirty="0"/>
              <a:t> de Alta </a:t>
            </a:r>
            <a:r>
              <a:rPr lang="es-AR" b="1" dirty="0" smtClean="0"/>
              <a:t>Capacidad </a:t>
            </a:r>
            <a:r>
              <a:rPr lang="es-AR" b="1" dirty="0"/>
              <a:t>(</a:t>
            </a:r>
            <a:r>
              <a:rPr lang="es-AR" b="1" i="1" dirty="0" err="1"/>
              <a:t>high-capacity</a:t>
            </a:r>
            <a:r>
              <a:rPr lang="es-AR" b="1" i="1" dirty="0"/>
              <a:t> </a:t>
            </a:r>
            <a:r>
              <a:rPr lang="es-AR" b="1" i="1" dirty="0" err="1"/>
              <a:t>thickeners</a:t>
            </a:r>
            <a:r>
              <a:rPr lang="es-AR" b="1" dirty="0"/>
              <a:t>) </a:t>
            </a:r>
            <a:r>
              <a:rPr lang="es-AR" b="1" dirty="0" smtClean="0"/>
              <a:t> </a:t>
            </a:r>
            <a:endParaRPr lang="es-AR"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322" y="1416376"/>
            <a:ext cx="5715500" cy="5257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768826" y="2126735"/>
            <a:ext cx="4397504" cy="2585323"/>
          </a:xfrm>
          <a:prstGeom prst="rect">
            <a:avLst/>
          </a:prstGeom>
        </p:spPr>
        <p:txBody>
          <a:bodyPr wrap="square">
            <a:spAutoFit/>
          </a:bodyPr>
          <a:lstStyle/>
          <a:p>
            <a:r>
              <a:rPr lang="es-AR" dirty="0"/>
              <a:t>Estos equipos suelen disponer de vibración para someter al lodo hundido a compresiones que ayuden a la liberación del fluido y a facilitar su salida inferior. Un equipo de este tipo </a:t>
            </a:r>
            <a:r>
              <a:rPr lang="es-AR" dirty="0" smtClean="0"/>
              <a:t>de </a:t>
            </a:r>
            <a:r>
              <a:rPr lang="es-AR" dirty="0"/>
              <a:t>7.8 m de ancho puede llevar a cabo la sedimentación equivalente a un </a:t>
            </a:r>
            <a:r>
              <a:rPr lang="es-AR" dirty="0" err="1"/>
              <a:t>espesador</a:t>
            </a:r>
            <a:r>
              <a:rPr lang="es-AR" dirty="0"/>
              <a:t> convencional de 22.5 m de diámetro. </a:t>
            </a:r>
          </a:p>
        </p:txBody>
      </p:sp>
      <p:sp>
        <p:nvSpPr>
          <p:cNvPr id="5" name="4 Rectángulo"/>
          <p:cNvSpPr/>
          <p:nvPr/>
        </p:nvSpPr>
        <p:spPr>
          <a:xfrm>
            <a:off x="670680" y="1416376"/>
            <a:ext cx="5432898" cy="369332"/>
          </a:xfrm>
          <a:prstGeom prst="rect">
            <a:avLst/>
          </a:prstGeom>
        </p:spPr>
        <p:txBody>
          <a:bodyPr wrap="none">
            <a:spAutoFit/>
          </a:bodyPr>
          <a:lstStyle/>
          <a:p>
            <a:r>
              <a:rPr lang="es-AR" b="1" dirty="0" err="1">
                <a:solidFill>
                  <a:srgbClr val="FF0000"/>
                </a:solidFill>
              </a:rPr>
              <a:t>Espesador</a:t>
            </a:r>
            <a:r>
              <a:rPr lang="es-AR" b="1" dirty="0">
                <a:solidFill>
                  <a:srgbClr val="FF0000"/>
                </a:solidFill>
              </a:rPr>
              <a:t> de lamelas con tanque de agitado </a:t>
            </a:r>
          </a:p>
        </p:txBody>
      </p:sp>
    </p:spTree>
    <p:extLst>
      <p:ext uri="{BB962C8B-B14F-4D97-AF65-F5344CB8AC3E}">
        <p14:creationId xmlns:p14="http://schemas.microsoft.com/office/powerpoint/2010/main" val="2974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245" y="1347219"/>
            <a:ext cx="8284191" cy="528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Rectángulo 5"/>
          <p:cNvSpPr/>
          <p:nvPr/>
        </p:nvSpPr>
        <p:spPr>
          <a:xfrm>
            <a:off x="1675415" y="741925"/>
            <a:ext cx="5775940" cy="400110"/>
          </a:xfrm>
          <a:prstGeom prst="rect">
            <a:avLst/>
          </a:prstGeom>
        </p:spPr>
        <p:txBody>
          <a:bodyPr wrap="none">
            <a:spAutoFit/>
          </a:bodyPr>
          <a:lstStyle/>
          <a:p>
            <a:r>
              <a:rPr lang="en-US" sz="2000" b="1" dirty="0" err="1" smtClean="0"/>
              <a:t>Objetivos</a:t>
            </a:r>
            <a:r>
              <a:rPr lang="en-US" sz="2000" b="1" dirty="0" smtClean="0"/>
              <a:t> de la </a:t>
            </a:r>
            <a:r>
              <a:rPr lang="en-US" sz="2000" b="1" dirty="0" err="1" smtClean="0"/>
              <a:t>Separación</a:t>
            </a:r>
            <a:r>
              <a:rPr lang="en-US" sz="2000" b="1" dirty="0" smtClean="0"/>
              <a:t>  SÓLIDO-LÍQUIDO</a:t>
            </a:r>
            <a:endParaRPr lang="en-US" sz="2000" b="1" dirty="0"/>
          </a:p>
        </p:txBody>
      </p:sp>
    </p:spTree>
    <p:extLst>
      <p:ext uri="{BB962C8B-B14F-4D97-AF65-F5344CB8AC3E}">
        <p14:creationId xmlns:p14="http://schemas.microsoft.com/office/powerpoint/2010/main" val="223336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1688454" y="774089"/>
            <a:ext cx="6955750" cy="369332"/>
          </a:xfrm>
          <a:prstGeom prst="rect">
            <a:avLst/>
          </a:prstGeom>
        </p:spPr>
        <p:txBody>
          <a:bodyPr wrap="none">
            <a:spAutoFit/>
          </a:bodyPr>
          <a:lstStyle/>
          <a:p>
            <a:r>
              <a:rPr lang="es-AR" b="1" dirty="0" err="1"/>
              <a:t>Espesadores</a:t>
            </a:r>
            <a:r>
              <a:rPr lang="es-AR" b="1" dirty="0"/>
              <a:t> de Alta </a:t>
            </a:r>
            <a:r>
              <a:rPr lang="es-AR" b="1" dirty="0" smtClean="0"/>
              <a:t>Capacidad </a:t>
            </a:r>
            <a:r>
              <a:rPr lang="es-AR" b="1" dirty="0"/>
              <a:t>(</a:t>
            </a:r>
            <a:r>
              <a:rPr lang="es-AR" b="1" i="1" dirty="0" err="1"/>
              <a:t>high-capacity</a:t>
            </a:r>
            <a:r>
              <a:rPr lang="es-AR" b="1" i="1" dirty="0"/>
              <a:t> </a:t>
            </a:r>
            <a:r>
              <a:rPr lang="es-AR" b="1" i="1" dirty="0" err="1"/>
              <a:t>thickeners</a:t>
            </a:r>
            <a:r>
              <a:rPr lang="es-AR" b="1" dirty="0"/>
              <a:t>) </a:t>
            </a:r>
            <a:r>
              <a:rPr lang="es-AR" b="1" dirty="0" smtClean="0"/>
              <a:t> </a:t>
            </a:r>
            <a:endParaRPr lang="es-AR"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498" y="1654648"/>
            <a:ext cx="6611205" cy="418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43331" y="2408686"/>
            <a:ext cx="4522998" cy="2031325"/>
          </a:xfrm>
          <a:prstGeom prst="rect">
            <a:avLst/>
          </a:prstGeom>
        </p:spPr>
        <p:txBody>
          <a:bodyPr wrap="square">
            <a:spAutoFit/>
          </a:bodyPr>
          <a:lstStyle/>
          <a:p>
            <a:r>
              <a:rPr lang="es-AR" i="1" dirty="0" err="1"/>
              <a:t>Metso</a:t>
            </a:r>
            <a:r>
              <a:rPr lang="es-AR" i="1" dirty="0"/>
              <a:t> </a:t>
            </a:r>
            <a:r>
              <a:rPr lang="es-AR" i="1" dirty="0" err="1"/>
              <a:t>Minerals</a:t>
            </a:r>
            <a:r>
              <a:rPr lang="es-AR" i="1" dirty="0"/>
              <a:t> </a:t>
            </a:r>
            <a:r>
              <a:rPr lang="es-AR" dirty="0"/>
              <a:t>suministra tanques circulares (Combi LTC) en los que se instalan grupos de placas inclinadas para mejorar la sedimentación y aumentar la capacidad de almacenamiento con diámetros de 25 </a:t>
            </a:r>
            <a:r>
              <a:rPr lang="es-AR" dirty="0" smtClean="0"/>
              <a:t>metros.</a:t>
            </a:r>
            <a:endParaRPr lang="es-AR" dirty="0"/>
          </a:p>
        </p:txBody>
      </p:sp>
      <p:sp>
        <p:nvSpPr>
          <p:cNvPr id="5" name="4 Rectángulo"/>
          <p:cNvSpPr/>
          <p:nvPr/>
        </p:nvSpPr>
        <p:spPr>
          <a:xfrm>
            <a:off x="390249" y="1300691"/>
            <a:ext cx="5049780" cy="369332"/>
          </a:xfrm>
          <a:prstGeom prst="rect">
            <a:avLst/>
          </a:prstGeom>
        </p:spPr>
        <p:txBody>
          <a:bodyPr wrap="none">
            <a:spAutoFit/>
          </a:bodyPr>
          <a:lstStyle/>
          <a:p>
            <a:r>
              <a:rPr lang="es-AR" b="1" dirty="0" err="1">
                <a:solidFill>
                  <a:srgbClr val="FF0000"/>
                </a:solidFill>
              </a:rPr>
              <a:t>Espesador</a:t>
            </a:r>
            <a:r>
              <a:rPr lang="es-AR" b="1" dirty="0">
                <a:solidFill>
                  <a:srgbClr val="FF0000"/>
                </a:solidFill>
              </a:rPr>
              <a:t> cilíndrico con placas </a:t>
            </a:r>
            <a:r>
              <a:rPr lang="es-AR" b="1" dirty="0" smtClean="0">
                <a:solidFill>
                  <a:srgbClr val="FF0000"/>
                </a:solidFill>
              </a:rPr>
              <a:t>inclinadas </a:t>
            </a:r>
            <a:endParaRPr lang="es-AR" b="1" dirty="0">
              <a:solidFill>
                <a:srgbClr val="FF0000"/>
              </a:solidFill>
            </a:endParaRPr>
          </a:p>
        </p:txBody>
      </p:sp>
    </p:spTree>
    <p:extLst>
      <p:ext uri="{BB962C8B-B14F-4D97-AF65-F5344CB8AC3E}">
        <p14:creationId xmlns:p14="http://schemas.microsoft.com/office/powerpoint/2010/main" val="370605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2" name="1 Rectángulo"/>
          <p:cNvSpPr/>
          <p:nvPr/>
        </p:nvSpPr>
        <p:spPr>
          <a:xfrm>
            <a:off x="3120666" y="3244334"/>
            <a:ext cx="5950668" cy="369332"/>
          </a:xfrm>
          <a:prstGeom prst="rect">
            <a:avLst/>
          </a:prstGeom>
        </p:spPr>
        <p:txBody>
          <a:bodyPr wrap="none">
            <a:spAutoFit/>
          </a:bodyPr>
          <a:lstStyle/>
          <a:p>
            <a:r>
              <a:rPr lang="es-AR" b="1" dirty="0">
                <a:solidFill>
                  <a:srgbClr val="FF0000"/>
                </a:solidFill>
              </a:rPr>
              <a:t>https://www.youtube.com/watch?v=VaRQ2noohlU</a:t>
            </a:r>
          </a:p>
        </p:txBody>
      </p:sp>
    </p:spTree>
    <p:extLst>
      <p:ext uri="{BB962C8B-B14F-4D97-AF65-F5344CB8AC3E}">
        <p14:creationId xmlns:p14="http://schemas.microsoft.com/office/powerpoint/2010/main" val="2673356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2" name="1 Rectángulo"/>
          <p:cNvSpPr/>
          <p:nvPr/>
        </p:nvSpPr>
        <p:spPr>
          <a:xfrm>
            <a:off x="509515" y="1317439"/>
            <a:ext cx="5632685" cy="923330"/>
          </a:xfrm>
          <a:prstGeom prst="rect">
            <a:avLst/>
          </a:prstGeom>
        </p:spPr>
        <p:txBody>
          <a:bodyPr wrap="square">
            <a:spAutoFit/>
          </a:bodyPr>
          <a:lstStyle/>
          <a:p>
            <a:r>
              <a:rPr lang="es-AR" dirty="0" smtClean="0"/>
              <a:t>Los procesos de Separación </a:t>
            </a:r>
            <a:r>
              <a:rPr lang="es-AR" dirty="0"/>
              <a:t>sólido-líquido </a:t>
            </a:r>
            <a:r>
              <a:rPr lang="es-AR" dirty="0" smtClean="0"/>
              <a:t>se clasifican en función del principio de separación  en dos grupos</a:t>
            </a:r>
            <a:endParaRPr lang="es-AR" dirty="0"/>
          </a:p>
        </p:txBody>
      </p:sp>
      <p:sp>
        <p:nvSpPr>
          <p:cNvPr id="5" name="4 Rectángulo"/>
          <p:cNvSpPr/>
          <p:nvPr/>
        </p:nvSpPr>
        <p:spPr>
          <a:xfrm>
            <a:off x="812893" y="2475139"/>
            <a:ext cx="5028350" cy="2031325"/>
          </a:xfrm>
          <a:prstGeom prst="rect">
            <a:avLst/>
          </a:prstGeom>
        </p:spPr>
        <p:txBody>
          <a:bodyPr wrap="square">
            <a:spAutoFit/>
          </a:bodyPr>
          <a:lstStyle/>
          <a:p>
            <a:r>
              <a:rPr lang="es-AR" b="1" dirty="0" smtClean="0">
                <a:solidFill>
                  <a:srgbClr val="FF0000"/>
                </a:solidFill>
              </a:rPr>
              <a:t>Sedimentación</a:t>
            </a:r>
            <a:r>
              <a:rPr lang="es-AR" b="1" dirty="0">
                <a:solidFill>
                  <a:srgbClr val="FF0000"/>
                </a:solidFill>
              </a:rPr>
              <a:t>:</a:t>
            </a:r>
            <a:r>
              <a:rPr lang="es-AR" dirty="0"/>
              <a:t> El líquido es obstaculizado por el recipiente y las partículas se mueven libremente. </a:t>
            </a:r>
            <a:endParaRPr lang="es-AR" dirty="0" smtClean="0"/>
          </a:p>
          <a:p>
            <a:pPr marL="342900" indent="-342900">
              <a:buAutoNum type="alphaLcParenR"/>
            </a:pPr>
            <a:endParaRPr lang="es-AR" dirty="0"/>
          </a:p>
          <a:p>
            <a:endParaRPr lang="es-AR" dirty="0" smtClean="0"/>
          </a:p>
          <a:p>
            <a:endParaRPr lang="es-AR" dirty="0" smtClean="0"/>
          </a:p>
          <a:p>
            <a:pPr marL="342900" indent="-342900">
              <a:buAutoNum type="alphaLcParenR"/>
            </a:pPr>
            <a:endParaRPr lang="es-AR" dirty="0"/>
          </a:p>
        </p:txBody>
      </p:sp>
      <p:sp>
        <p:nvSpPr>
          <p:cNvPr id="3" name="2 Rectángulo"/>
          <p:cNvSpPr/>
          <p:nvPr/>
        </p:nvSpPr>
        <p:spPr>
          <a:xfrm>
            <a:off x="881571" y="5033917"/>
            <a:ext cx="5260630" cy="923330"/>
          </a:xfrm>
          <a:prstGeom prst="rect">
            <a:avLst/>
          </a:prstGeom>
        </p:spPr>
        <p:txBody>
          <a:bodyPr wrap="square">
            <a:spAutoFit/>
          </a:bodyPr>
          <a:lstStyle/>
          <a:p>
            <a:r>
              <a:rPr lang="es-AR" b="1" dirty="0">
                <a:solidFill>
                  <a:srgbClr val="FF0000"/>
                </a:solidFill>
              </a:rPr>
              <a:t>Filtración:</a:t>
            </a:r>
            <a:r>
              <a:rPr lang="es-AR" dirty="0"/>
              <a:t> Las partículas son obstaculizadas por un medio filtrante y </a:t>
            </a:r>
            <a:r>
              <a:rPr lang="es-AR" dirty="0" smtClean="0"/>
              <a:t>los </a:t>
            </a:r>
            <a:r>
              <a:rPr lang="es-AR" dirty="0"/>
              <a:t>líquidos </a:t>
            </a:r>
            <a:r>
              <a:rPr lang="es-AR" dirty="0" smtClean="0"/>
              <a:t>fluyen </a:t>
            </a:r>
            <a:r>
              <a:rPr lang="es-AR" dirty="0"/>
              <a:t>a través de dicho medio. </a:t>
            </a:r>
          </a:p>
        </p:txBody>
      </p:sp>
      <p:sp>
        <p:nvSpPr>
          <p:cNvPr id="6" name="Rectángulo 5"/>
          <p:cNvSpPr/>
          <p:nvPr/>
        </p:nvSpPr>
        <p:spPr>
          <a:xfrm>
            <a:off x="1675415" y="741925"/>
            <a:ext cx="8087470" cy="400110"/>
          </a:xfrm>
          <a:prstGeom prst="rect">
            <a:avLst/>
          </a:prstGeom>
        </p:spPr>
        <p:txBody>
          <a:bodyPr wrap="none">
            <a:spAutoFit/>
          </a:bodyPr>
          <a:lstStyle/>
          <a:p>
            <a:r>
              <a:rPr lang="en-US" sz="2000" b="1" dirty="0" err="1" smtClean="0"/>
              <a:t>Clasificación</a:t>
            </a:r>
            <a:r>
              <a:rPr lang="en-US" sz="2000" b="1" dirty="0" smtClean="0"/>
              <a:t> de </a:t>
            </a:r>
            <a:r>
              <a:rPr lang="en-US" sz="2000" b="1" dirty="0" err="1" smtClean="0"/>
              <a:t>los</a:t>
            </a:r>
            <a:r>
              <a:rPr lang="en-US" sz="2000" b="1" dirty="0" smtClean="0"/>
              <a:t> </a:t>
            </a:r>
            <a:r>
              <a:rPr lang="en-US" sz="2000" b="1" dirty="0" err="1" smtClean="0"/>
              <a:t>Procesos</a:t>
            </a:r>
            <a:r>
              <a:rPr lang="en-US" sz="2000" b="1" dirty="0" smtClean="0"/>
              <a:t> de SEPARACIÓN SÓLIDO-LÍQUIDO</a:t>
            </a:r>
            <a:endParaRPr lang="en-US" sz="2000" b="1" dirty="0"/>
          </a:p>
        </p:txBody>
      </p:sp>
      <p:sp>
        <p:nvSpPr>
          <p:cNvPr id="7" name="6 Flecha derecha"/>
          <p:cNvSpPr/>
          <p:nvPr/>
        </p:nvSpPr>
        <p:spPr>
          <a:xfrm>
            <a:off x="6142201" y="2702257"/>
            <a:ext cx="558850" cy="3138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Flecha derecha"/>
          <p:cNvSpPr/>
          <p:nvPr/>
        </p:nvSpPr>
        <p:spPr>
          <a:xfrm>
            <a:off x="6163027" y="5181684"/>
            <a:ext cx="558850" cy="3138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793" y="1357188"/>
            <a:ext cx="4562900" cy="269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792" y="4271748"/>
            <a:ext cx="4567566" cy="255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7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240" y="1337481"/>
            <a:ext cx="9062406" cy="535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5" name="Rectángulo 5"/>
          <p:cNvSpPr/>
          <p:nvPr/>
        </p:nvSpPr>
        <p:spPr>
          <a:xfrm>
            <a:off x="1675415" y="741925"/>
            <a:ext cx="8087470" cy="400110"/>
          </a:xfrm>
          <a:prstGeom prst="rect">
            <a:avLst/>
          </a:prstGeom>
        </p:spPr>
        <p:txBody>
          <a:bodyPr wrap="none">
            <a:spAutoFit/>
          </a:bodyPr>
          <a:lstStyle/>
          <a:p>
            <a:r>
              <a:rPr lang="en-US" sz="2000" b="1" dirty="0" err="1" smtClean="0"/>
              <a:t>Clasificación</a:t>
            </a:r>
            <a:r>
              <a:rPr lang="en-US" sz="2000" b="1" dirty="0" smtClean="0"/>
              <a:t> de </a:t>
            </a:r>
            <a:r>
              <a:rPr lang="en-US" sz="2000" b="1" dirty="0" err="1" smtClean="0"/>
              <a:t>los</a:t>
            </a:r>
            <a:r>
              <a:rPr lang="en-US" sz="2000" b="1" dirty="0" smtClean="0"/>
              <a:t> </a:t>
            </a:r>
            <a:r>
              <a:rPr lang="en-US" sz="2000" b="1" dirty="0" err="1" smtClean="0"/>
              <a:t>Procesos</a:t>
            </a:r>
            <a:r>
              <a:rPr lang="en-US" sz="2000" b="1" dirty="0" smtClean="0"/>
              <a:t> de SEPARACIÓN SÓLIDO-LÍQUIDO</a:t>
            </a:r>
            <a:endParaRPr lang="en-US" sz="2000" b="1" dirty="0"/>
          </a:p>
        </p:txBody>
      </p:sp>
    </p:spTree>
    <p:extLst>
      <p:ext uri="{BB962C8B-B14F-4D97-AF65-F5344CB8AC3E}">
        <p14:creationId xmlns:p14="http://schemas.microsoft.com/office/powerpoint/2010/main" val="392940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5" name="4 Rectángulo"/>
          <p:cNvSpPr/>
          <p:nvPr/>
        </p:nvSpPr>
        <p:spPr>
          <a:xfrm>
            <a:off x="3246502" y="3244334"/>
            <a:ext cx="5698996" cy="369332"/>
          </a:xfrm>
          <a:prstGeom prst="rect">
            <a:avLst/>
          </a:prstGeom>
        </p:spPr>
        <p:txBody>
          <a:bodyPr wrap="none">
            <a:spAutoFit/>
          </a:bodyPr>
          <a:lstStyle/>
          <a:p>
            <a:r>
              <a:rPr lang="es-AR" b="1" dirty="0">
                <a:solidFill>
                  <a:srgbClr val="FF0000"/>
                </a:solidFill>
              </a:rPr>
              <a:t>https://www.youtube.com/watch?v=qtScIThaKus</a:t>
            </a:r>
          </a:p>
        </p:txBody>
      </p:sp>
    </p:spTree>
    <p:extLst>
      <p:ext uri="{BB962C8B-B14F-4D97-AF65-F5344CB8AC3E}">
        <p14:creationId xmlns:p14="http://schemas.microsoft.com/office/powerpoint/2010/main" val="4093574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652" y="1390418"/>
            <a:ext cx="7922185" cy="491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1675415" y="741925"/>
            <a:ext cx="10440679" cy="400110"/>
          </a:xfrm>
          <a:prstGeom prst="rect">
            <a:avLst/>
          </a:prstGeom>
        </p:spPr>
        <p:txBody>
          <a:bodyPr wrap="none">
            <a:spAutoFit/>
          </a:bodyPr>
          <a:lstStyle/>
          <a:p>
            <a:r>
              <a:rPr lang="en-US" sz="2000" b="1" dirty="0" err="1" smtClean="0"/>
              <a:t>Diferencias</a:t>
            </a:r>
            <a:r>
              <a:rPr lang="en-US" sz="2000" b="1" dirty="0" smtClean="0"/>
              <a:t> entre </a:t>
            </a:r>
            <a:r>
              <a:rPr lang="en-US" sz="2000" b="1" dirty="0" err="1" smtClean="0"/>
              <a:t>Espesadores</a:t>
            </a:r>
            <a:r>
              <a:rPr lang="en-US" sz="2000" b="1" dirty="0" smtClean="0"/>
              <a:t> y </a:t>
            </a:r>
            <a:r>
              <a:rPr lang="en-US" sz="2000" b="1" dirty="0" err="1" smtClean="0"/>
              <a:t>Clarificadores</a:t>
            </a:r>
            <a:r>
              <a:rPr lang="en-US" sz="2000" b="1" dirty="0" smtClean="0"/>
              <a:t> </a:t>
            </a:r>
            <a:r>
              <a:rPr lang="en-US" sz="2000" b="1" dirty="0" err="1" smtClean="0"/>
              <a:t>en</a:t>
            </a:r>
            <a:r>
              <a:rPr lang="en-US" sz="2000" b="1" dirty="0" smtClean="0"/>
              <a:t> la SEPARACIÓN SÓLIDO-LÍQUIDO</a:t>
            </a:r>
            <a:endParaRPr lang="en-US" sz="2000" b="1" dirty="0"/>
          </a:p>
        </p:txBody>
      </p:sp>
    </p:spTree>
    <p:extLst>
      <p:ext uri="{BB962C8B-B14F-4D97-AF65-F5344CB8AC3E}">
        <p14:creationId xmlns:p14="http://schemas.microsoft.com/office/powerpoint/2010/main" val="3757329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4067139" cy="400110"/>
          </a:xfrm>
          <a:prstGeom prst="rect">
            <a:avLst/>
          </a:prstGeom>
        </p:spPr>
        <p:txBody>
          <a:bodyPr wrap="none">
            <a:spAutoFit/>
          </a:bodyPr>
          <a:lstStyle/>
          <a:p>
            <a:r>
              <a:rPr lang="en-US" sz="2000" b="1" dirty="0" smtClean="0"/>
              <a:t>SEPARACIÓN SÓLIDO-LÍQUIDO</a:t>
            </a:r>
            <a:endParaRPr lang="en-US" sz="2000" b="1" dirty="0"/>
          </a:p>
        </p:txBody>
      </p:sp>
      <p:sp>
        <p:nvSpPr>
          <p:cNvPr id="4" name="3 Rectángulo"/>
          <p:cNvSpPr/>
          <p:nvPr/>
        </p:nvSpPr>
        <p:spPr>
          <a:xfrm>
            <a:off x="336753" y="1426786"/>
            <a:ext cx="3549297" cy="1200329"/>
          </a:xfrm>
          <a:prstGeom prst="rect">
            <a:avLst/>
          </a:prstGeom>
        </p:spPr>
        <p:txBody>
          <a:bodyPr wrap="square">
            <a:spAutoFit/>
          </a:bodyPr>
          <a:lstStyle/>
          <a:p>
            <a:r>
              <a:rPr lang="es-AR" dirty="0" smtClean="0"/>
              <a:t>El uso de </a:t>
            </a:r>
            <a:r>
              <a:rPr lang="es-AR" dirty="0"/>
              <a:t>los equipos </a:t>
            </a:r>
            <a:r>
              <a:rPr lang="es-AR" dirty="0" smtClean="0"/>
              <a:t>está determinado por: </a:t>
            </a:r>
          </a:p>
          <a:p>
            <a:endParaRPr lang="es-AR" dirty="0"/>
          </a:p>
          <a:p>
            <a:r>
              <a:rPr lang="es-AR" dirty="0" smtClean="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051" y="1323833"/>
            <a:ext cx="7993019" cy="514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67588" y="2678757"/>
            <a:ext cx="3048000" cy="923330"/>
          </a:xfrm>
          <a:prstGeom prst="rect">
            <a:avLst/>
          </a:prstGeom>
        </p:spPr>
        <p:txBody>
          <a:bodyPr wrap="square">
            <a:spAutoFit/>
          </a:bodyPr>
          <a:lstStyle/>
          <a:p>
            <a:r>
              <a:rPr lang="es-AR" b="1" dirty="0" smtClean="0">
                <a:solidFill>
                  <a:srgbClr val="FF0000"/>
                </a:solidFill>
              </a:rPr>
              <a:t>Tamaño </a:t>
            </a:r>
            <a:r>
              <a:rPr lang="es-AR" b="1" dirty="0">
                <a:solidFill>
                  <a:srgbClr val="FF0000"/>
                </a:solidFill>
              </a:rPr>
              <a:t>de las partículas de </a:t>
            </a:r>
            <a:r>
              <a:rPr lang="es-AR" b="1" dirty="0" smtClean="0">
                <a:solidFill>
                  <a:srgbClr val="FF0000"/>
                </a:solidFill>
              </a:rPr>
              <a:t>alimentación</a:t>
            </a:r>
          </a:p>
          <a:p>
            <a:r>
              <a:rPr lang="es-AR" dirty="0" smtClean="0"/>
              <a:t> </a:t>
            </a:r>
            <a:endParaRPr lang="es-AR" dirty="0"/>
          </a:p>
        </p:txBody>
      </p:sp>
      <p:sp>
        <p:nvSpPr>
          <p:cNvPr id="6" name="5 Rectángulo"/>
          <p:cNvSpPr/>
          <p:nvPr/>
        </p:nvSpPr>
        <p:spPr>
          <a:xfrm>
            <a:off x="599574" y="4524655"/>
            <a:ext cx="3286477" cy="369332"/>
          </a:xfrm>
          <a:prstGeom prst="rect">
            <a:avLst/>
          </a:prstGeom>
        </p:spPr>
        <p:txBody>
          <a:bodyPr wrap="none">
            <a:spAutoFit/>
          </a:bodyPr>
          <a:lstStyle/>
          <a:p>
            <a:r>
              <a:rPr lang="es-AR" b="1" dirty="0" smtClean="0">
                <a:solidFill>
                  <a:srgbClr val="FF0000"/>
                </a:solidFill>
              </a:rPr>
              <a:t>Humedad final de producto</a:t>
            </a:r>
            <a:endParaRPr lang="es-AR" b="1" dirty="0">
              <a:solidFill>
                <a:srgbClr val="FF0000"/>
              </a:solidFill>
            </a:endParaRPr>
          </a:p>
        </p:txBody>
      </p:sp>
      <p:sp>
        <p:nvSpPr>
          <p:cNvPr id="7" name="6 Flecha abajo"/>
          <p:cNvSpPr/>
          <p:nvPr/>
        </p:nvSpPr>
        <p:spPr>
          <a:xfrm>
            <a:off x="2057474" y="2219826"/>
            <a:ext cx="185338" cy="385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Flecha abajo"/>
          <p:cNvSpPr/>
          <p:nvPr/>
        </p:nvSpPr>
        <p:spPr>
          <a:xfrm>
            <a:off x="2042690" y="4087912"/>
            <a:ext cx="185338" cy="385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5"/>
          <p:cNvSpPr/>
          <p:nvPr/>
        </p:nvSpPr>
        <p:spPr>
          <a:xfrm>
            <a:off x="1675415" y="741925"/>
            <a:ext cx="7026282" cy="400110"/>
          </a:xfrm>
          <a:prstGeom prst="rect">
            <a:avLst/>
          </a:prstGeom>
        </p:spPr>
        <p:txBody>
          <a:bodyPr wrap="none">
            <a:spAutoFit/>
          </a:bodyPr>
          <a:lstStyle/>
          <a:p>
            <a:r>
              <a:rPr lang="en-US" sz="2000" b="1" dirty="0" err="1" smtClean="0"/>
              <a:t>Usos</a:t>
            </a:r>
            <a:r>
              <a:rPr lang="en-US" sz="2000" b="1" dirty="0" smtClean="0"/>
              <a:t> de </a:t>
            </a:r>
            <a:r>
              <a:rPr lang="en-US" sz="2000" b="1" dirty="0" err="1" smtClean="0"/>
              <a:t>los</a:t>
            </a:r>
            <a:r>
              <a:rPr lang="en-US" sz="2000" b="1" dirty="0" smtClean="0"/>
              <a:t> </a:t>
            </a:r>
            <a:r>
              <a:rPr lang="en-US" sz="2000" b="1" dirty="0" err="1" smtClean="0"/>
              <a:t>Procesos</a:t>
            </a:r>
            <a:r>
              <a:rPr lang="en-US" sz="2000" b="1" dirty="0" smtClean="0"/>
              <a:t> de SEPARACIÓN SÓLIDO-LÍQUIDO</a:t>
            </a:r>
            <a:endParaRPr lang="en-US" sz="2000" b="1" dirty="0"/>
          </a:p>
        </p:txBody>
      </p:sp>
      <p:sp>
        <p:nvSpPr>
          <p:cNvPr id="11" name="10 Rectángulo"/>
          <p:cNvSpPr/>
          <p:nvPr/>
        </p:nvSpPr>
        <p:spPr>
          <a:xfrm>
            <a:off x="12386594" y="741925"/>
            <a:ext cx="9518064" cy="4801314"/>
          </a:xfrm>
          <a:prstGeom prst="rect">
            <a:avLst/>
          </a:prstGeom>
        </p:spPr>
        <p:txBody>
          <a:bodyPr wrap="square">
            <a:spAutoFit/>
          </a:bodyPr>
          <a:lstStyle/>
          <a:p>
            <a:r>
              <a:rPr lang="es-AR" dirty="0" smtClean="0"/>
              <a:t>Para </a:t>
            </a:r>
            <a:r>
              <a:rPr lang="es-AR" dirty="0"/>
              <a:t>los tamaños de partículas superiores a 37.5 mm no se presenta una dificultad especial para lograr su desaguado. Con el empleo de cribas de agotamiento es posible de obtener estos tamaños con bajas humedades. Los vibradores de elevada velocidad se emplean para los tamaños intermedios y para tamaños más pequeños de 0.5 mm si en el producto se admiten porcentajes de humedad del 15 % o mayores. Sin embargo, normalmente estos equipos no se emplean para tamaños inferiores a 6.3 mm debido a la humedad asociada con las partículas finas. En este nivel de tamaños se suele recurrir al empleo de la fuerza centrífuga para ayudar al proceso de desaguado. </a:t>
            </a:r>
            <a:r>
              <a:rPr lang="es-AR" dirty="0">
                <a:solidFill>
                  <a:srgbClr val="FF0000"/>
                </a:solidFill>
              </a:rPr>
              <a:t>La centrifugas de varios tipos y diseños se emplean exclusivamente en el rango de tamaños 0.5 - 9.5 </a:t>
            </a:r>
            <a:r>
              <a:rPr lang="es-AR" dirty="0" err="1">
                <a:solidFill>
                  <a:srgbClr val="FF0000"/>
                </a:solidFill>
              </a:rPr>
              <a:t>mm</a:t>
            </a:r>
            <a:r>
              <a:rPr lang="es-AR" dirty="0" err="1"/>
              <a:t>.</a:t>
            </a:r>
            <a:r>
              <a:rPr lang="es-AR" dirty="0"/>
              <a:t> Las centrífugas horizontales con carcasa perforada (</a:t>
            </a:r>
            <a:r>
              <a:rPr lang="es-AR" dirty="0" err="1"/>
              <a:t>screen</a:t>
            </a:r>
            <a:r>
              <a:rPr lang="es-AR" dirty="0"/>
              <a:t> </a:t>
            </a:r>
            <a:r>
              <a:rPr lang="es-AR" dirty="0" err="1"/>
              <a:t>bowl</a:t>
            </a:r>
            <a:r>
              <a:rPr lang="es-AR" dirty="0"/>
              <a:t> </a:t>
            </a:r>
            <a:r>
              <a:rPr lang="es-AR" dirty="0" err="1"/>
              <a:t>centrifuges</a:t>
            </a:r>
            <a:r>
              <a:rPr lang="es-AR" dirty="0"/>
              <a:t>) y con carcasa ciega (</a:t>
            </a:r>
            <a:r>
              <a:rPr lang="es-AR" dirty="0" err="1"/>
              <a:t>solid</a:t>
            </a:r>
            <a:r>
              <a:rPr lang="es-AR" dirty="0"/>
              <a:t> </a:t>
            </a:r>
            <a:r>
              <a:rPr lang="es-AR" dirty="0" err="1"/>
              <a:t>bowl</a:t>
            </a:r>
            <a:r>
              <a:rPr lang="es-AR" dirty="0"/>
              <a:t> </a:t>
            </a:r>
            <a:r>
              <a:rPr lang="es-AR" dirty="0" err="1"/>
              <a:t>centrifuges</a:t>
            </a:r>
            <a:r>
              <a:rPr lang="es-AR" dirty="0"/>
              <a:t>) se emplean para tamaños más pequeños de 0.5 mm aunque darán un producto con un contenido mayor de humedad. Siguiendo a las centrífugas se encuentran las operaciones de filtrado con vacío que se hacen apropiadas para tamaños muy finos</a:t>
            </a:r>
            <a:r>
              <a:rPr lang="es-AR" dirty="0" smtClean="0"/>
              <a:t>. </a:t>
            </a:r>
            <a:r>
              <a:rPr lang="es-AR" dirty="0"/>
              <a:t>Los filtros de disco se emplean a menudo para el desaguado de las partículas inferiores a 0.60 </a:t>
            </a:r>
            <a:r>
              <a:rPr lang="es-AR" dirty="0" err="1"/>
              <a:t>mm.</a:t>
            </a:r>
            <a:r>
              <a:rPr lang="es-AR" dirty="0"/>
              <a:t> </a:t>
            </a:r>
          </a:p>
          <a:p>
            <a:endParaRPr lang="es-AR" dirty="0"/>
          </a:p>
        </p:txBody>
      </p:sp>
    </p:spTree>
    <p:extLst>
      <p:ext uri="{BB962C8B-B14F-4D97-AF65-F5344CB8AC3E}">
        <p14:creationId xmlns:p14="http://schemas.microsoft.com/office/powerpoint/2010/main" val="213056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animBg="1"/>
      <p:bldP spid="9" grpId="0" animBg="1"/>
    </p:bld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20745</TotalTime>
  <Words>3281</Words>
  <Application>Microsoft Office PowerPoint</Application>
  <PresentationFormat>Personalizado</PresentationFormat>
  <Paragraphs>243</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Espiral</vt:lpstr>
      <vt:lpstr>PROCESAMIENTO DE MINERALES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PROCESAMIENTO DE MINERALES I</dc:title>
  <dc:creator>usuario</dc:creator>
  <cp:lastModifiedBy>Ricardo Lamas</cp:lastModifiedBy>
  <cp:revision>920</cp:revision>
  <dcterms:created xsi:type="dcterms:W3CDTF">2020-05-22T09:26:34Z</dcterms:created>
  <dcterms:modified xsi:type="dcterms:W3CDTF">2020-11-15T14:15:30Z</dcterms:modified>
</cp:coreProperties>
</file>