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96" r:id="rId2"/>
  </p:sldMasterIdLst>
  <p:sldIdLst>
    <p:sldId id="256" r:id="rId3"/>
    <p:sldId id="259" r:id="rId4"/>
    <p:sldId id="258" r:id="rId5"/>
    <p:sldId id="257" r:id="rId6"/>
    <p:sldId id="268" r:id="rId7"/>
    <p:sldId id="261" r:id="rId8"/>
    <p:sldId id="262" r:id="rId9"/>
    <p:sldId id="263" r:id="rId10"/>
    <p:sldId id="264" r:id="rId11"/>
    <p:sldId id="265" r:id="rId12"/>
    <p:sldId id="278" r:id="rId13"/>
    <p:sldId id="279" r:id="rId14"/>
    <p:sldId id="266" r:id="rId15"/>
    <p:sldId id="260" r:id="rId16"/>
    <p:sldId id="290" r:id="rId17"/>
    <p:sldId id="291" r:id="rId18"/>
    <p:sldId id="292" r:id="rId19"/>
    <p:sldId id="269" r:id="rId20"/>
    <p:sldId id="270" r:id="rId21"/>
    <p:sldId id="280" r:id="rId22"/>
    <p:sldId id="284" r:id="rId23"/>
    <p:sldId id="285" r:id="rId24"/>
    <p:sldId id="286" r:id="rId25"/>
    <p:sldId id="272" r:id="rId26"/>
    <p:sldId id="288" r:id="rId27"/>
    <p:sldId id="271" r:id="rId28"/>
    <p:sldId id="273" r:id="rId29"/>
    <p:sldId id="274" r:id="rId30"/>
    <p:sldId id="275" r:id="rId31"/>
    <p:sldId id="276" r:id="rId32"/>
    <p:sldId id="277" r:id="rId33"/>
    <p:sldId id="28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69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4/10/2023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923A1CC3-2375-41D4-9E03-427CAF2A4C1A}" type="datetimeFigureOut">
              <a:rPr lang="en-US" dirty="0"/>
              <a:t>4/10/2023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FF16868-8199-4C2C-A5B1-63AEE139F88E}" type="datetimeFigureOut">
              <a:rPr lang="en-US" dirty="0"/>
              <a:t>4/10/2023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AD9FF7F-6988-44CC-821B-644E70CD2F73}" type="datetimeFigureOut">
              <a:rPr lang="en-US" dirty="0"/>
              <a:t>4/10/2023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C12C299-16B2-4475-990D-751901EACC14}" type="datetimeFigureOut">
              <a:rPr lang="en-US" dirty="0"/>
              <a:t>4/10/2023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4/10/2023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4/10/2023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4/10/2023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4/10/2023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2 Elipse">
            <a:extLst>
              <a:ext uri="{FF2B5EF4-FFF2-40B4-BE49-F238E27FC236}">
                <a16:creationId xmlns:a16="http://schemas.microsoft.com/office/drawing/2014/main" id="{3F864A00-D445-52FF-7906-6B8F0D0A7C13}"/>
              </a:ext>
            </a:extLst>
          </p:cNvPr>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3" name="13 Elipse">
            <a:extLst>
              <a:ext uri="{FF2B5EF4-FFF2-40B4-BE49-F238E27FC236}">
                <a16:creationId xmlns:a16="http://schemas.microsoft.com/office/drawing/2014/main" id="{0BF17693-E3EA-4DAC-E5F6-F599D7BDDBFA}"/>
              </a:ext>
            </a:extLst>
          </p:cNvPr>
          <p:cNvSpPr/>
          <p:nvPr/>
        </p:nvSpPr>
        <p:spPr>
          <a:xfrm>
            <a:off x="1543051" y="1344614"/>
            <a:ext cx="84667"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4" name="13 Título"/>
          <p:cNvSpPr>
            <a:spLocks noGrp="1"/>
          </p:cNvSpPr>
          <p:nvPr>
            <p:ph type="ctrTitle"/>
          </p:nvPr>
        </p:nvSpPr>
        <p:spPr>
          <a:xfrm>
            <a:off x="1910080" y="359898"/>
            <a:ext cx="9875520" cy="1472184"/>
          </a:xfrm>
        </p:spPr>
        <p:txBody>
          <a:bodyPr anchor="b"/>
          <a:lstStyle>
            <a:lvl1pPr algn="l">
              <a:defRPr/>
            </a:lvl1pPr>
            <a:extLst/>
          </a:lstStyle>
          <a:p>
            <a:r>
              <a:rPr lang="es-ES"/>
              <a:t>Haga clic para modificar el estilo de título del patrón</a:t>
            </a:r>
            <a:endParaRPr lang="en-US"/>
          </a:p>
        </p:txBody>
      </p:sp>
      <p:sp>
        <p:nvSpPr>
          <p:cNvPr id="22" name="21 Subtítulo"/>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a:t>Haga clic para modificar el estilo de subtítulo del patrón</a:t>
            </a:r>
            <a:endParaRPr lang="en-US"/>
          </a:p>
        </p:txBody>
      </p:sp>
      <p:sp>
        <p:nvSpPr>
          <p:cNvPr id="4" name="6 Marcador de fecha">
            <a:extLst>
              <a:ext uri="{FF2B5EF4-FFF2-40B4-BE49-F238E27FC236}">
                <a16:creationId xmlns:a16="http://schemas.microsoft.com/office/drawing/2014/main" id="{32268EEB-D10C-1A4E-FB2E-9550592DB28E}"/>
              </a:ext>
            </a:extLst>
          </p:cNvPr>
          <p:cNvSpPr>
            <a:spLocks noGrp="1"/>
          </p:cNvSpPr>
          <p:nvPr>
            <p:ph type="dt" sz="half" idx="10"/>
          </p:nvPr>
        </p:nvSpPr>
        <p:spPr/>
        <p:txBody>
          <a:bodyPr/>
          <a:lstStyle>
            <a:lvl1pPr>
              <a:defRPr/>
            </a:lvl1pPr>
            <a:extLst/>
          </a:lstStyle>
          <a:p>
            <a:pPr>
              <a:defRPr/>
            </a:pPr>
            <a:fld id="{6590A98D-D95A-4518-A3B6-12CDC4E90436}" type="datetimeFigureOut">
              <a:rPr lang="es-ES"/>
              <a:pPr>
                <a:defRPr/>
              </a:pPr>
              <a:t>10/04/2023</a:t>
            </a:fld>
            <a:endParaRPr lang="es-ES"/>
          </a:p>
        </p:txBody>
      </p:sp>
      <p:sp>
        <p:nvSpPr>
          <p:cNvPr id="5" name="19 Marcador de pie de página">
            <a:extLst>
              <a:ext uri="{FF2B5EF4-FFF2-40B4-BE49-F238E27FC236}">
                <a16:creationId xmlns:a16="http://schemas.microsoft.com/office/drawing/2014/main" id="{8B833B62-9897-BDDF-F1D6-7BFB19DE328C}"/>
              </a:ext>
            </a:extLst>
          </p:cNvPr>
          <p:cNvSpPr>
            <a:spLocks noGrp="1"/>
          </p:cNvSpPr>
          <p:nvPr>
            <p:ph type="ftr" sz="quarter" idx="11"/>
          </p:nvPr>
        </p:nvSpPr>
        <p:spPr/>
        <p:txBody>
          <a:bodyPr/>
          <a:lstStyle>
            <a:lvl1pPr>
              <a:defRPr/>
            </a:lvl1pPr>
            <a:extLst/>
          </a:lstStyle>
          <a:p>
            <a:pPr>
              <a:defRPr/>
            </a:pPr>
            <a:endParaRPr lang="es-ES"/>
          </a:p>
        </p:txBody>
      </p:sp>
      <p:sp>
        <p:nvSpPr>
          <p:cNvPr id="6" name="9 Marcador de número de diapositiva">
            <a:extLst>
              <a:ext uri="{FF2B5EF4-FFF2-40B4-BE49-F238E27FC236}">
                <a16:creationId xmlns:a16="http://schemas.microsoft.com/office/drawing/2014/main" id="{0F55B832-AAE1-F450-4BE9-443B89492949}"/>
              </a:ext>
            </a:extLst>
          </p:cNvPr>
          <p:cNvSpPr>
            <a:spLocks noGrp="1"/>
          </p:cNvSpPr>
          <p:nvPr>
            <p:ph type="sldNum" sz="quarter" idx="12"/>
          </p:nvPr>
        </p:nvSpPr>
        <p:spPr/>
        <p:txBody>
          <a:bodyPr/>
          <a:lstStyle>
            <a:lvl1pPr>
              <a:defRPr/>
            </a:lvl1pPr>
          </a:lstStyle>
          <a:p>
            <a:fld id="{10F09D9F-0EE2-486B-A8AE-A04DE0F09AA3}" type="slidenum">
              <a:rPr lang="es-ES" altLang="es-AR"/>
              <a:pPr/>
              <a:t>‹Nº›</a:t>
            </a:fld>
            <a:endParaRPr lang="es-ES" altLang="es-AR"/>
          </a:p>
        </p:txBody>
      </p:sp>
    </p:spTree>
    <p:extLst>
      <p:ext uri="{BB962C8B-B14F-4D97-AF65-F5344CB8AC3E}">
        <p14:creationId xmlns:p14="http://schemas.microsoft.com/office/powerpoint/2010/main" val="4290629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23 Marcador de fecha">
            <a:extLst>
              <a:ext uri="{FF2B5EF4-FFF2-40B4-BE49-F238E27FC236}">
                <a16:creationId xmlns:a16="http://schemas.microsoft.com/office/drawing/2014/main" id="{15CDF74A-1970-F910-26DA-136C140EF630}"/>
              </a:ext>
            </a:extLst>
          </p:cNvPr>
          <p:cNvSpPr>
            <a:spLocks noGrp="1"/>
          </p:cNvSpPr>
          <p:nvPr>
            <p:ph type="dt" sz="half" idx="10"/>
          </p:nvPr>
        </p:nvSpPr>
        <p:spPr/>
        <p:txBody>
          <a:bodyPr/>
          <a:lstStyle>
            <a:lvl1pPr>
              <a:defRPr/>
            </a:lvl1pPr>
          </a:lstStyle>
          <a:p>
            <a:pPr>
              <a:defRPr/>
            </a:pPr>
            <a:fld id="{96BAB557-4A5E-435C-9159-B1EAA04EFF3C}" type="datetimeFigureOut">
              <a:rPr lang="es-ES"/>
              <a:pPr>
                <a:defRPr/>
              </a:pPr>
              <a:t>10/04/2023</a:t>
            </a:fld>
            <a:endParaRPr lang="es-ES"/>
          </a:p>
        </p:txBody>
      </p:sp>
      <p:sp>
        <p:nvSpPr>
          <p:cNvPr id="5" name="9 Marcador de pie de página">
            <a:extLst>
              <a:ext uri="{FF2B5EF4-FFF2-40B4-BE49-F238E27FC236}">
                <a16:creationId xmlns:a16="http://schemas.microsoft.com/office/drawing/2014/main" id="{C3D20056-1879-6375-3003-1BDF8EB1075B}"/>
              </a:ext>
            </a:extLst>
          </p:cNvPr>
          <p:cNvSpPr>
            <a:spLocks noGrp="1"/>
          </p:cNvSpPr>
          <p:nvPr>
            <p:ph type="ftr" sz="quarter" idx="11"/>
          </p:nvPr>
        </p:nvSpPr>
        <p:spPr/>
        <p:txBody>
          <a:bodyPr/>
          <a:lstStyle>
            <a:lvl1pPr>
              <a:defRPr/>
            </a:lvl1pPr>
          </a:lstStyle>
          <a:p>
            <a:pPr>
              <a:defRPr/>
            </a:pPr>
            <a:endParaRPr lang="es-ES"/>
          </a:p>
        </p:txBody>
      </p:sp>
      <p:sp>
        <p:nvSpPr>
          <p:cNvPr id="6" name="21 Marcador de número de diapositiva">
            <a:extLst>
              <a:ext uri="{FF2B5EF4-FFF2-40B4-BE49-F238E27FC236}">
                <a16:creationId xmlns:a16="http://schemas.microsoft.com/office/drawing/2014/main" id="{2F87B25E-3598-7980-611A-DE89336B64A1}"/>
              </a:ext>
            </a:extLst>
          </p:cNvPr>
          <p:cNvSpPr>
            <a:spLocks noGrp="1"/>
          </p:cNvSpPr>
          <p:nvPr>
            <p:ph type="sldNum" sz="quarter" idx="12"/>
          </p:nvPr>
        </p:nvSpPr>
        <p:spPr/>
        <p:txBody>
          <a:bodyPr/>
          <a:lstStyle>
            <a:lvl1pPr>
              <a:defRPr/>
            </a:lvl1pPr>
          </a:lstStyle>
          <a:p>
            <a:fld id="{C239FAA4-3F73-488A-99C5-219B7704FE5F}" type="slidenum">
              <a:rPr lang="es-ES" altLang="es-AR"/>
              <a:pPr/>
              <a:t>‹Nº›</a:t>
            </a:fld>
            <a:endParaRPr lang="es-ES" altLang="es-AR"/>
          </a:p>
        </p:txBody>
      </p:sp>
    </p:spTree>
    <p:extLst>
      <p:ext uri="{BB962C8B-B14F-4D97-AF65-F5344CB8AC3E}">
        <p14:creationId xmlns:p14="http://schemas.microsoft.com/office/powerpoint/2010/main" val="1353152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4/10/2023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12 Rectángulo">
            <a:extLst>
              <a:ext uri="{FF2B5EF4-FFF2-40B4-BE49-F238E27FC236}">
                <a16:creationId xmlns:a16="http://schemas.microsoft.com/office/drawing/2014/main" id="{4D655F11-73FF-4A1E-5F32-A0D98A009117}"/>
              </a:ext>
            </a:extLst>
          </p:cNvPr>
          <p:cNvSpPr/>
          <p:nvPr/>
        </p:nvSpPr>
        <p:spPr>
          <a:xfrm>
            <a:off x="3043767" y="0"/>
            <a:ext cx="9144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13 Rectángulo">
            <a:extLst>
              <a:ext uri="{FF2B5EF4-FFF2-40B4-BE49-F238E27FC236}">
                <a16:creationId xmlns:a16="http://schemas.microsoft.com/office/drawing/2014/main" id="{EFB07901-7E2E-42A1-0682-7293D13FE096}"/>
              </a:ext>
            </a:extLst>
          </p:cNvPr>
          <p:cNvSpPr/>
          <p:nvPr/>
        </p:nvSpPr>
        <p:spPr bwMode="invGray">
          <a:xfrm>
            <a:off x="3048000" y="0"/>
            <a:ext cx="1016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15 Elipse">
            <a:extLst>
              <a:ext uri="{FF2B5EF4-FFF2-40B4-BE49-F238E27FC236}">
                <a16:creationId xmlns:a16="http://schemas.microsoft.com/office/drawing/2014/main" id="{3468517C-D164-9C92-1917-CD920722B6C0}"/>
              </a:ext>
            </a:extLst>
          </p:cNvPr>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7" name="16 Elipse">
            <a:extLst>
              <a:ext uri="{FF2B5EF4-FFF2-40B4-BE49-F238E27FC236}">
                <a16:creationId xmlns:a16="http://schemas.microsoft.com/office/drawing/2014/main" id="{9520D4B6-2E32-4C36-EBE5-9B7CA901BDAE}"/>
              </a:ext>
            </a:extLst>
          </p:cNvPr>
          <p:cNvSpPr/>
          <p:nvPr/>
        </p:nvSpPr>
        <p:spPr>
          <a:xfrm>
            <a:off x="3210984" y="2746375"/>
            <a:ext cx="84667"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 name="1 Título"/>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lang="es-ES"/>
              <a:t>Haga clic para modificar el estilo de título del patrón</a:t>
            </a:r>
            <a:endParaRPr lang="en-US"/>
          </a:p>
        </p:txBody>
      </p:sp>
      <p:sp>
        <p:nvSpPr>
          <p:cNvPr id="3" name="2 Marcador de texto"/>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a:t>Haga clic para modificar el estilo de texto del patrón</a:t>
            </a:r>
          </a:p>
        </p:txBody>
      </p:sp>
      <p:sp>
        <p:nvSpPr>
          <p:cNvPr id="8" name="3 Marcador de fecha">
            <a:extLst>
              <a:ext uri="{FF2B5EF4-FFF2-40B4-BE49-F238E27FC236}">
                <a16:creationId xmlns:a16="http://schemas.microsoft.com/office/drawing/2014/main" id="{E43AD78C-FFA5-2F64-9AED-86BEB637F0E4}"/>
              </a:ext>
            </a:extLst>
          </p:cNvPr>
          <p:cNvSpPr>
            <a:spLocks noGrp="1"/>
          </p:cNvSpPr>
          <p:nvPr>
            <p:ph type="dt" sz="half" idx="10"/>
          </p:nvPr>
        </p:nvSpPr>
        <p:spPr/>
        <p:txBody>
          <a:bodyPr/>
          <a:lstStyle>
            <a:lvl1pPr>
              <a:defRPr/>
            </a:lvl1pPr>
            <a:extLst/>
          </a:lstStyle>
          <a:p>
            <a:pPr>
              <a:defRPr/>
            </a:pPr>
            <a:fld id="{41DB438D-5DE1-418E-894C-88297206036F}" type="datetimeFigureOut">
              <a:rPr lang="es-ES"/>
              <a:pPr>
                <a:defRPr/>
              </a:pPr>
              <a:t>10/04/2023</a:t>
            </a:fld>
            <a:endParaRPr lang="es-ES"/>
          </a:p>
        </p:txBody>
      </p:sp>
      <p:sp>
        <p:nvSpPr>
          <p:cNvPr id="9" name="4 Marcador de pie de página">
            <a:extLst>
              <a:ext uri="{FF2B5EF4-FFF2-40B4-BE49-F238E27FC236}">
                <a16:creationId xmlns:a16="http://schemas.microsoft.com/office/drawing/2014/main" id="{C3DFC00A-68B4-3319-8CCE-1BBE0AA9E504}"/>
              </a:ext>
            </a:extLst>
          </p:cNvPr>
          <p:cNvSpPr>
            <a:spLocks noGrp="1"/>
          </p:cNvSpPr>
          <p:nvPr>
            <p:ph type="ftr" sz="quarter" idx="11"/>
          </p:nvPr>
        </p:nvSpPr>
        <p:spPr/>
        <p:txBody>
          <a:bodyPr/>
          <a:lstStyle>
            <a:lvl1pPr>
              <a:defRPr/>
            </a:lvl1pPr>
            <a:extLst/>
          </a:lstStyle>
          <a:p>
            <a:pPr>
              <a:defRPr/>
            </a:pPr>
            <a:endParaRPr lang="es-ES"/>
          </a:p>
        </p:txBody>
      </p:sp>
      <p:sp>
        <p:nvSpPr>
          <p:cNvPr id="10" name="5 Marcador de número de diapositiva">
            <a:extLst>
              <a:ext uri="{FF2B5EF4-FFF2-40B4-BE49-F238E27FC236}">
                <a16:creationId xmlns:a16="http://schemas.microsoft.com/office/drawing/2014/main" id="{4DAD55BA-2D0D-7E10-0C01-94548F0BE76A}"/>
              </a:ext>
            </a:extLst>
          </p:cNvPr>
          <p:cNvSpPr>
            <a:spLocks noGrp="1"/>
          </p:cNvSpPr>
          <p:nvPr>
            <p:ph type="sldNum" sz="quarter" idx="12"/>
          </p:nvPr>
        </p:nvSpPr>
        <p:spPr/>
        <p:txBody>
          <a:bodyPr/>
          <a:lstStyle>
            <a:lvl1pPr>
              <a:defRPr/>
            </a:lvl1pPr>
          </a:lstStyle>
          <a:p>
            <a:fld id="{17F7A805-3438-48EB-80E7-20F44AF17F19}" type="slidenum">
              <a:rPr lang="es-ES" altLang="es-AR"/>
              <a:pPr/>
              <a:t>‹Nº›</a:t>
            </a:fld>
            <a:endParaRPr lang="es-ES" altLang="es-AR"/>
          </a:p>
        </p:txBody>
      </p:sp>
    </p:spTree>
    <p:extLst>
      <p:ext uri="{BB962C8B-B14F-4D97-AF65-F5344CB8AC3E}">
        <p14:creationId xmlns:p14="http://schemas.microsoft.com/office/powerpoint/2010/main" val="4178599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914144" y="274320"/>
            <a:ext cx="9997440" cy="1143000"/>
          </a:xfrm>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23 Marcador de fecha">
            <a:extLst>
              <a:ext uri="{FF2B5EF4-FFF2-40B4-BE49-F238E27FC236}">
                <a16:creationId xmlns:a16="http://schemas.microsoft.com/office/drawing/2014/main" id="{F2D904AF-43F3-BC84-7660-B17059EDFBC9}"/>
              </a:ext>
            </a:extLst>
          </p:cNvPr>
          <p:cNvSpPr>
            <a:spLocks noGrp="1"/>
          </p:cNvSpPr>
          <p:nvPr>
            <p:ph type="dt" sz="half" idx="10"/>
          </p:nvPr>
        </p:nvSpPr>
        <p:spPr/>
        <p:txBody>
          <a:bodyPr/>
          <a:lstStyle>
            <a:lvl1pPr>
              <a:defRPr/>
            </a:lvl1pPr>
          </a:lstStyle>
          <a:p>
            <a:pPr>
              <a:defRPr/>
            </a:pPr>
            <a:fld id="{EADE7764-BCF4-434C-8785-76446AE49CDA}" type="datetimeFigureOut">
              <a:rPr lang="es-ES"/>
              <a:pPr>
                <a:defRPr/>
              </a:pPr>
              <a:t>10/04/2023</a:t>
            </a:fld>
            <a:endParaRPr lang="es-ES"/>
          </a:p>
        </p:txBody>
      </p:sp>
      <p:sp>
        <p:nvSpPr>
          <p:cNvPr id="6" name="9 Marcador de pie de página">
            <a:extLst>
              <a:ext uri="{FF2B5EF4-FFF2-40B4-BE49-F238E27FC236}">
                <a16:creationId xmlns:a16="http://schemas.microsoft.com/office/drawing/2014/main" id="{823EE99A-AFA1-7CEB-AD76-1A9E2EEDE1E0}"/>
              </a:ext>
            </a:extLst>
          </p:cNvPr>
          <p:cNvSpPr>
            <a:spLocks noGrp="1"/>
          </p:cNvSpPr>
          <p:nvPr>
            <p:ph type="ftr" sz="quarter" idx="11"/>
          </p:nvPr>
        </p:nvSpPr>
        <p:spPr/>
        <p:txBody>
          <a:bodyPr/>
          <a:lstStyle>
            <a:lvl1pPr>
              <a:defRPr/>
            </a:lvl1pPr>
          </a:lstStyle>
          <a:p>
            <a:pPr>
              <a:defRPr/>
            </a:pPr>
            <a:endParaRPr lang="es-ES"/>
          </a:p>
        </p:txBody>
      </p:sp>
      <p:sp>
        <p:nvSpPr>
          <p:cNvPr id="7" name="21 Marcador de número de diapositiva">
            <a:extLst>
              <a:ext uri="{FF2B5EF4-FFF2-40B4-BE49-F238E27FC236}">
                <a16:creationId xmlns:a16="http://schemas.microsoft.com/office/drawing/2014/main" id="{6716141B-FB49-23E0-8E7A-8EE29D71DAAA}"/>
              </a:ext>
            </a:extLst>
          </p:cNvPr>
          <p:cNvSpPr>
            <a:spLocks noGrp="1"/>
          </p:cNvSpPr>
          <p:nvPr>
            <p:ph type="sldNum" sz="quarter" idx="12"/>
          </p:nvPr>
        </p:nvSpPr>
        <p:spPr/>
        <p:txBody>
          <a:bodyPr/>
          <a:lstStyle>
            <a:lvl1pPr>
              <a:defRPr/>
            </a:lvl1pPr>
          </a:lstStyle>
          <a:p>
            <a:fld id="{F5A73393-1220-4F06-B378-4DA63C2A48CC}" type="slidenum">
              <a:rPr lang="es-ES" altLang="es-AR"/>
              <a:pPr/>
              <a:t>‹Nº›</a:t>
            </a:fld>
            <a:endParaRPr lang="es-ES" altLang="es-AR"/>
          </a:p>
        </p:txBody>
      </p:sp>
    </p:spTree>
    <p:extLst>
      <p:ext uri="{BB962C8B-B14F-4D97-AF65-F5344CB8AC3E}">
        <p14:creationId xmlns:p14="http://schemas.microsoft.com/office/powerpoint/2010/main" val="4232763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5160336"/>
            <a:ext cx="10972800" cy="1143000"/>
          </a:xfrm>
        </p:spPr>
        <p:txBody>
          <a:bodyPr/>
          <a:lstStyle>
            <a:lvl1pPr algn="ctr">
              <a:defRPr sz="4500" b="1" cap="none" baseline="0"/>
            </a:lvl1pPr>
            <a:extLst/>
          </a:lstStyle>
          <a:p>
            <a:r>
              <a:rPr lang="es-ES"/>
              <a:t>Haga clic para modificar el estilo de título del patrón</a:t>
            </a:r>
            <a:endParaRPr lang="en-US"/>
          </a:p>
        </p:txBody>
      </p:sp>
      <p:sp>
        <p:nvSpPr>
          <p:cNvPr id="3" name="2 Marcador de texto"/>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s-ES"/>
              <a:t>Haga clic para modificar el estilo de texto del patrón</a:t>
            </a:r>
          </a:p>
        </p:txBody>
      </p:sp>
      <p:sp>
        <p:nvSpPr>
          <p:cNvPr id="4" name="3 Marcador de texto"/>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s-ES"/>
              <a:t>Haga clic para modificar el estilo de texto del patrón</a:t>
            </a:r>
          </a:p>
        </p:txBody>
      </p:sp>
      <p:sp>
        <p:nvSpPr>
          <p:cNvPr id="5" name="4 Marcador de contenido"/>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5 Marcador de contenido"/>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6 Marcador de fecha">
            <a:extLst>
              <a:ext uri="{FF2B5EF4-FFF2-40B4-BE49-F238E27FC236}">
                <a16:creationId xmlns:a16="http://schemas.microsoft.com/office/drawing/2014/main" id="{85D4D491-C25C-C694-EE66-F24ABCC26B4B}"/>
              </a:ext>
            </a:extLst>
          </p:cNvPr>
          <p:cNvSpPr>
            <a:spLocks noGrp="1"/>
          </p:cNvSpPr>
          <p:nvPr>
            <p:ph type="dt" sz="half" idx="10"/>
          </p:nvPr>
        </p:nvSpPr>
        <p:spPr/>
        <p:txBody>
          <a:bodyPr/>
          <a:lstStyle>
            <a:lvl1pPr>
              <a:defRPr/>
            </a:lvl1pPr>
            <a:extLst/>
          </a:lstStyle>
          <a:p>
            <a:pPr>
              <a:defRPr/>
            </a:pPr>
            <a:fld id="{A98554E6-7D9B-4B8C-843E-14352EBE909E}" type="datetimeFigureOut">
              <a:rPr lang="es-ES"/>
              <a:pPr>
                <a:defRPr/>
              </a:pPr>
              <a:t>10/04/2023</a:t>
            </a:fld>
            <a:endParaRPr lang="es-ES"/>
          </a:p>
        </p:txBody>
      </p:sp>
      <p:sp>
        <p:nvSpPr>
          <p:cNvPr id="8" name="7 Marcador de pie de página">
            <a:extLst>
              <a:ext uri="{FF2B5EF4-FFF2-40B4-BE49-F238E27FC236}">
                <a16:creationId xmlns:a16="http://schemas.microsoft.com/office/drawing/2014/main" id="{0653AEAC-3ADA-6162-78A3-CDF26499138A}"/>
              </a:ext>
            </a:extLst>
          </p:cNvPr>
          <p:cNvSpPr>
            <a:spLocks noGrp="1"/>
          </p:cNvSpPr>
          <p:nvPr>
            <p:ph type="ftr" sz="quarter" idx="11"/>
          </p:nvPr>
        </p:nvSpPr>
        <p:spPr/>
        <p:txBody>
          <a:bodyPr/>
          <a:lstStyle>
            <a:lvl1pPr>
              <a:defRPr/>
            </a:lvl1pPr>
            <a:extLst/>
          </a:lstStyle>
          <a:p>
            <a:pPr>
              <a:defRPr/>
            </a:pPr>
            <a:endParaRPr lang="es-ES"/>
          </a:p>
        </p:txBody>
      </p:sp>
      <p:sp>
        <p:nvSpPr>
          <p:cNvPr id="9" name="8 Marcador de número de diapositiva">
            <a:extLst>
              <a:ext uri="{FF2B5EF4-FFF2-40B4-BE49-F238E27FC236}">
                <a16:creationId xmlns:a16="http://schemas.microsoft.com/office/drawing/2014/main" id="{22CD9D41-900D-7E14-10A5-DC7F2F21C706}"/>
              </a:ext>
            </a:extLst>
          </p:cNvPr>
          <p:cNvSpPr>
            <a:spLocks noGrp="1"/>
          </p:cNvSpPr>
          <p:nvPr>
            <p:ph type="sldNum" sz="quarter" idx="12"/>
          </p:nvPr>
        </p:nvSpPr>
        <p:spPr/>
        <p:txBody>
          <a:bodyPr/>
          <a:lstStyle>
            <a:lvl1pPr>
              <a:defRPr/>
            </a:lvl1pPr>
          </a:lstStyle>
          <a:p>
            <a:fld id="{079FB97F-74CD-422F-A31C-E85B938278F4}" type="slidenum">
              <a:rPr lang="es-ES" altLang="es-AR"/>
              <a:pPr/>
              <a:t>‹Nº›</a:t>
            </a:fld>
            <a:endParaRPr lang="es-ES" altLang="es-AR"/>
          </a:p>
        </p:txBody>
      </p:sp>
    </p:spTree>
    <p:extLst>
      <p:ext uri="{BB962C8B-B14F-4D97-AF65-F5344CB8AC3E}">
        <p14:creationId xmlns:p14="http://schemas.microsoft.com/office/powerpoint/2010/main" val="35442170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14144" y="274320"/>
            <a:ext cx="9997440" cy="1143000"/>
          </a:xfrm>
        </p:spPr>
        <p:txBody>
          <a:bodyPr/>
          <a:lstStyle/>
          <a:p>
            <a:r>
              <a:rPr lang="es-ES"/>
              <a:t>Haga clic para modificar el estilo de título del patrón</a:t>
            </a:r>
            <a:endParaRPr lang="en-US"/>
          </a:p>
        </p:txBody>
      </p:sp>
      <p:sp>
        <p:nvSpPr>
          <p:cNvPr id="3" name="23 Marcador de fecha">
            <a:extLst>
              <a:ext uri="{FF2B5EF4-FFF2-40B4-BE49-F238E27FC236}">
                <a16:creationId xmlns:a16="http://schemas.microsoft.com/office/drawing/2014/main" id="{B6C33059-95E1-E731-1412-67AB33C9DB56}"/>
              </a:ext>
            </a:extLst>
          </p:cNvPr>
          <p:cNvSpPr>
            <a:spLocks noGrp="1"/>
          </p:cNvSpPr>
          <p:nvPr>
            <p:ph type="dt" sz="half" idx="10"/>
          </p:nvPr>
        </p:nvSpPr>
        <p:spPr/>
        <p:txBody>
          <a:bodyPr/>
          <a:lstStyle>
            <a:lvl1pPr>
              <a:defRPr/>
            </a:lvl1pPr>
          </a:lstStyle>
          <a:p>
            <a:pPr>
              <a:defRPr/>
            </a:pPr>
            <a:fld id="{75436E24-73E3-4A8B-86CB-6132E118A0F9}" type="datetimeFigureOut">
              <a:rPr lang="es-ES"/>
              <a:pPr>
                <a:defRPr/>
              </a:pPr>
              <a:t>10/04/2023</a:t>
            </a:fld>
            <a:endParaRPr lang="es-ES"/>
          </a:p>
        </p:txBody>
      </p:sp>
      <p:sp>
        <p:nvSpPr>
          <p:cNvPr id="4" name="9 Marcador de pie de página">
            <a:extLst>
              <a:ext uri="{FF2B5EF4-FFF2-40B4-BE49-F238E27FC236}">
                <a16:creationId xmlns:a16="http://schemas.microsoft.com/office/drawing/2014/main" id="{FB12BC18-8F3C-C83B-0470-5BCDD56C2CA9}"/>
              </a:ext>
            </a:extLst>
          </p:cNvPr>
          <p:cNvSpPr>
            <a:spLocks noGrp="1"/>
          </p:cNvSpPr>
          <p:nvPr>
            <p:ph type="ftr" sz="quarter" idx="11"/>
          </p:nvPr>
        </p:nvSpPr>
        <p:spPr/>
        <p:txBody>
          <a:bodyPr/>
          <a:lstStyle>
            <a:lvl1pPr>
              <a:defRPr/>
            </a:lvl1pPr>
          </a:lstStyle>
          <a:p>
            <a:pPr>
              <a:defRPr/>
            </a:pPr>
            <a:endParaRPr lang="es-ES"/>
          </a:p>
        </p:txBody>
      </p:sp>
      <p:sp>
        <p:nvSpPr>
          <p:cNvPr id="5" name="21 Marcador de número de diapositiva">
            <a:extLst>
              <a:ext uri="{FF2B5EF4-FFF2-40B4-BE49-F238E27FC236}">
                <a16:creationId xmlns:a16="http://schemas.microsoft.com/office/drawing/2014/main" id="{FA121DC4-57D5-A602-0250-A3BCC68B5A54}"/>
              </a:ext>
            </a:extLst>
          </p:cNvPr>
          <p:cNvSpPr>
            <a:spLocks noGrp="1"/>
          </p:cNvSpPr>
          <p:nvPr>
            <p:ph type="sldNum" sz="quarter" idx="12"/>
          </p:nvPr>
        </p:nvSpPr>
        <p:spPr/>
        <p:txBody>
          <a:bodyPr/>
          <a:lstStyle>
            <a:lvl1pPr>
              <a:defRPr/>
            </a:lvl1pPr>
          </a:lstStyle>
          <a:p>
            <a:fld id="{7250BD8B-6F9B-44B8-AC1D-8F216FA00505}" type="slidenum">
              <a:rPr lang="es-ES" altLang="es-AR"/>
              <a:pPr/>
              <a:t>‹Nº›</a:t>
            </a:fld>
            <a:endParaRPr lang="es-ES" altLang="es-AR"/>
          </a:p>
        </p:txBody>
      </p:sp>
    </p:spTree>
    <p:extLst>
      <p:ext uri="{BB962C8B-B14F-4D97-AF65-F5344CB8AC3E}">
        <p14:creationId xmlns:p14="http://schemas.microsoft.com/office/powerpoint/2010/main" val="1346966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2 Rectángulo">
            <a:extLst>
              <a:ext uri="{FF2B5EF4-FFF2-40B4-BE49-F238E27FC236}">
                <a16:creationId xmlns:a16="http://schemas.microsoft.com/office/drawing/2014/main" id="{5561F72D-828A-1FC4-D874-A35265A243F1}"/>
              </a:ext>
            </a:extLst>
          </p:cNvPr>
          <p:cNvSpPr/>
          <p:nvPr/>
        </p:nvSpPr>
        <p:spPr>
          <a:xfrm>
            <a:off x="1352552" y="0"/>
            <a:ext cx="10839449"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13 Rectángulo">
            <a:extLst>
              <a:ext uri="{FF2B5EF4-FFF2-40B4-BE49-F238E27FC236}">
                <a16:creationId xmlns:a16="http://schemas.microsoft.com/office/drawing/2014/main" id="{3B04412D-AD46-A157-0B0C-B01E2D507A7D}"/>
              </a:ext>
            </a:extLst>
          </p:cNvPr>
          <p:cNvSpPr/>
          <p:nvPr/>
        </p:nvSpPr>
        <p:spPr bwMode="invGray">
          <a:xfrm>
            <a:off x="1352551" y="0"/>
            <a:ext cx="97367"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1 Marcador de fecha">
            <a:extLst>
              <a:ext uri="{FF2B5EF4-FFF2-40B4-BE49-F238E27FC236}">
                <a16:creationId xmlns:a16="http://schemas.microsoft.com/office/drawing/2014/main" id="{62635422-0BDC-497B-9622-756795160E85}"/>
              </a:ext>
            </a:extLst>
          </p:cNvPr>
          <p:cNvSpPr>
            <a:spLocks noGrp="1"/>
          </p:cNvSpPr>
          <p:nvPr>
            <p:ph type="dt" sz="half" idx="10"/>
          </p:nvPr>
        </p:nvSpPr>
        <p:spPr/>
        <p:txBody>
          <a:bodyPr/>
          <a:lstStyle>
            <a:lvl1pPr>
              <a:defRPr/>
            </a:lvl1pPr>
            <a:extLst/>
          </a:lstStyle>
          <a:p>
            <a:pPr>
              <a:defRPr/>
            </a:pPr>
            <a:fld id="{52534104-32DB-45C2-8549-6C42D0FDD23A}" type="datetimeFigureOut">
              <a:rPr lang="es-ES"/>
              <a:pPr>
                <a:defRPr/>
              </a:pPr>
              <a:t>10/04/2023</a:t>
            </a:fld>
            <a:endParaRPr lang="es-ES"/>
          </a:p>
        </p:txBody>
      </p:sp>
      <p:sp>
        <p:nvSpPr>
          <p:cNvPr id="5" name="2 Marcador de pie de página">
            <a:extLst>
              <a:ext uri="{FF2B5EF4-FFF2-40B4-BE49-F238E27FC236}">
                <a16:creationId xmlns:a16="http://schemas.microsoft.com/office/drawing/2014/main" id="{6767A4EB-6359-098B-50E8-7496A1D9C0A6}"/>
              </a:ext>
            </a:extLst>
          </p:cNvPr>
          <p:cNvSpPr>
            <a:spLocks noGrp="1"/>
          </p:cNvSpPr>
          <p:nvPr>
            <p:ph type="ftr" sz="quarter" idx="11"/>
          </p:nvPr>
        </p:nvSpPr>
        <p:spPr/>
        <p:txBody>
          <a:bodyPr/>
          <a:lstStyle>
            <a:lvl1pPr>
              <a:defRPr/>
            </a:lvl1pPr>
            <a:extLst/>
          </a:lstStyle>
          <a:p>
            <a:pPr>
              <a:defRPr/>
            </a:pPr>
            <a:endParaRPr lang="es-ES"/>
          </a:p>
        </p:txBody>
      </p:sp>
      <p:sp>
        <p:nvSpPr>
          <p:cNvPr id="6" name="3 Marcador de número de diapositiva">
            <a:extLst>
              <a:ext uri="{FF2B5EF4-FFF2-40B4-BE49-F238E27FC236}">
                <a16:creationId xmlns:a16="http://schemas.microsoft.com/office/drawing/2014/main" id="{E8C49EC6-2520-58CF-A6E0-35D387DD6E86}"/>
              </a:ext>
            </a:extLst>
          </p:cNvPr>
          <p:cNvSpPr>
            <a:spLocks noGrp="1"/>
          </p:cNvSpPr>
          <p:nvPr>
            <p:ph type="sldNum" sz="quarter" idx="12"/>
          </p:nvPr>
        </p:nvSpPr>
        <p:spPr/>
        <p:txBody>
          <a:bodyPr/>
          <a:lstStyle>
            <a:lvl1pPr>
              <a:defRPr/>
            </a:lvl1pPr>
          </a:lstStyle>
          <a:p>
            <a:fld id="{EDB6C96B-BF49-4D76-BA78-C4302BF0111F}" type="slidenum">
              <a:rPr lang="es-ES" altLang="es-AR"/>
              <a:pPr/>
              <a:t>‹Nº›</a:t>
            </a:fld>
            <a:endParaRPr lang="es-ES" altLang="es-AR"/>
          </a:p>
        </p:txBody>
      </p:sp>
    </p:spTree>
    <p:extLst>
      <p:ext uri="{BB962C8B-B14F-4D97-AF65-F5344CB8AC3E}">
        <p14:creationId xmlns:p14="http://schemas.microsoft.com/office/powerpoint/2010/main" val="7562673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lang="es-ES"/>
              <a:t>Haga clic para modificar el estilo de título del patrón</a:t>
            </a:r>
            <a:endParaRPr lang="en-US"/>
          </a:p>
        </p:txBody>
      </p:sp>
      <p:sp>
        <p:nvSpPr>
          <p:cNvPr id="3" name="2 Marcador de texto"/>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s-ES"/>
              <a:t>Haga clic para modificar el estilo de texto del patrón</a:t>
            </a:r>
          </a:p>
        </p:txBody>
      </p:sp>
      <p:sp>
        <p:nvSpPr>
          <p:cNvPr id="4" name="3 Marcador de contenido"/>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fecha">
            <a:extLst>
              <a:ext uri="{FF2B5EF4-FFF2-40B4-BE49-F238E27FC236}">
                <a16:creationId xmlns:a16="http://schemas.microsoft.com/office/drawing/2014/main" id="{C5B0BA7F-4C3D-7A2E-C8EF-A095B882DEB7}"/>
              </a:ext>
            </a:extLst>
          </p:cNvPr>
          <p:cNvSpPr>
            <a:spLocks noGrp="1"/>
          </p:cNvSpPr>
          <p:nvPr>
            <p:ph type="dt" sz="half" idx="10"/>
          </p:nvPr>
        </p:nvSpPr>
        <p:spPr/>
        <p:txBody>
          <a:bodyPr/>
          <a:lstStyle>
            <a:lvl1pPr>
              <a:defRPr/>
            </a:lvl1pPr>
            <a:extLst/>
          </a:lstStyle>
          <a:p>
            <a:pPr>
              <a:defRPr/>
            </a:pPr>
            <a:fld id="{8E85B7B6-AD24-46D2-A4E3-BAC99FAFA005}" type="datetimeFigureOut">
              <a:rPr lang="es-ES"/>
              <a:pPr>
                <a:defRPr/>
              </a:pPr>
              <a:t>10/04/2023</a:t>
            </a:fld>
            <a:endParaRPr lang="es-ES"/>
          </a:p>
        </p:txBody>
      </p:sp>
      <p:sp>
        <p:nvSpPr>
          <p:cNvPr id="6" name="5 Marcador de pie de página">
            <a:extLst>
              <a:ext uri="{FF2B5EF4-FFF2-40B4-BE49-F238E27FC236}">
                <a16:creationId xmlns:a16="http://schemas.microsoft.com/office/drawing/2014/main" id="{75B943D9-598B-8AAA-CE19-BD8E6295F4A4}"/>
              </a:ext>
            </a:extLst>
          </p:cNvPr>
          <p:cNvSpPr>
            <a:spLocks noGrp="1"/>
          </p:cNvSpPr>
          <p:nvPr>
            <p:ph type="ftr" sz="quarter" idx="11"/>
          </p:nvPr>
        </p:nvSpPr>
        <p:spPr/>
        <p:txBody>
          <a:bodyPr/>
          <a:lstStyle>
            <a:lvl1pPr>
              <a:defRPr/>
            </a:lvl1pPr>
            <a:extLst/>
          </a:lstStyle>
          <a:p>
            <a:pPr>
              <a:defRPr/>
            </a:pPr>
            <a:endParaRPr lang="es-ES"/>
          </a:p>
        </p:txBody>
      </p:sp>
      <p:sp>
        <p:nvSpPr>
          <p:cNvPr id="7" name="6 Marcador de número de diapositiva">
            <a:extLst>
              <a:ext uri="{FF2B5EF4-FFF2-40B4-BE49-F238E27FC236}">
                <a16:creationId xmlns:a16="http://schemas.microsoft.com/office/drawing/2014/main" id="{423C173F-28DE-2C5E-0176-9126DA7F0B8E}"/>
              </a:ext>
            </a:extLst>
          </p:cNvPr>
          <p:cNvSpPr>
            <a:spLocks noGrp="1"/>
          </p:cNvSpPr>
          <p:nvPr>
            <p:ph type="sldNum" sz="quarter" idx="12"/>
          </p:nvPr>
        </p:nvSpPr>
        <p:spPr/>
        <p:txBody>
          <a:bodyPr/>
          <a:lstStyle>
            <a:lvl1pPr>
              <a:defRPr/>
            </a:lvl1pPr>
          </a:lstStyle>
          <a:p>
            <a:fld id="{309CF07F-5296-40D6-9209-530AA04028E4}" type="slidenum">
              <a:rPr lang="es-ES" altLang="es-AR"/>
              <a:pPr/>
              <a:t>‹Nº›</a:t>
            </a:fld>
            <a:endParaRPr lang="es-ES" altLang="es-AR"/>
          </a:p>
        </p:txBody>
      </p:sp>
    </p:spTree>
    <p:extLst>
      <p:ext uri="{BB962C8B-B14F-4D97-AF65-F5344CB8AC3E}">
        <p14:creationId xmlns:p14="http://schemas.microsoft.com/office/powerpoint/2010/main" val="2905968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12 Rectángulo">
            <a:extLst>
              <a:ext uri="{FF2B5EF4-FFF2-40B4-BE49-F238E27FC236}">
                <a16:creationId xmlns:a16="http://schemas.microsoft.com/office/drawing/2014/main" id="{A97CE86F-56A5-9BD3-BCBD-EE58A40BDC8B}"/>
              </a:ext>
            </a:extLst>
          </p:cNvPr>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eaLnBrk="1" fontAlgn="auto" hangingPunct="1">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13 Proceso">
            <a:extLst>
              <a:ext uri="{FF2B5EF4-FFF2-40B4-BE49-F238E27FC236}">
                <a16:creationId xmlns:a16="http://schemas.microsoft.com/office/drawing/2014/main" id="{980ED124-ADFC-DD61-9587-4E618A4A5764}"/>
              </a:ext>
            </a:extLst>
          </p:cNvPr>
          <p:cNvSpPr/>
          <p:nvPr/>
        </p:nvSpPr>
        <p:spPr>
          <a:xfrm rot="19468671">
            <a:off x="529167" y="954089"/>
            <a:ext cx="9144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15 Proceso">
            <a:extLst>
              <a:ext uri="{FF2B5EF4-FFF2-40B4-BE49-F238E27FC236}">
                <a16:creationId xmlns:a16="http://schemas.microsoft.com/office/drawing/2014/main" id="{3907969C-0750-FE8C-7EF1-00B8CC0D22F3}"/>
              </a:ext>
            </a:extLst>
          </p:cNvPr>
          <p:cNvSpPr/>
          <p:nvPr/>
        </p:nvSpPr>
        <p:spPr>
          <a:xfrm rot="2103354" flipH="1">
            <a:off x="6671734" y="936625"/>
            <a:ext cx="865717"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1 Título"/>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s-ES" noProof="0"/>
              <a:t>Haga clic en el icono para agregar una imagen</a:t>
            </a:r>
            <a:endParaRPr lang="en-US" noProof="0" dirty="0"/>
          </a:p>
        </p:txBody>
      </p:sp>
      <p:sp>
        <p:nvSpPr>
          <p:cNvPr id="4" name="3 Marcador de texto"/>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s-ES"/>
              <a:t>Haga clic para modificar el estilo de texto del patrón</a:t>
            </a:r>
          </a:p>
        </p:txBody>
      </p:sp>
      <p:sp>
        <p:nvSpPr>
          <p:cNvPr id="8" name="4 Marcador de fecha">
            <a:extLst>
              <a:ext uri="{FF2B5EF4-FFF2-40B4-BE49-F238E27FC236}">
                <a16:creationId xmlns:a16="http://schemas.microsoft.com/office/drawing/2014/main" id="{BFDF1AC6-E6DF-2EF8-0DDB-10482638BA44}"/>
              </a:ext>
            </a:extLst>
          </p:cNvPr>
          <p:cNvSpPr>
            <a:spLocks noGrp="1"/>
          </p:cNvSpPr>
          <p:nvPr>
            <p:ph type="dt" sz="half" idx="10"/>
          </p:nvPr>
        </p:nvSpPr>
        <p:spPr/>
        <p:txBody>
          <a:bodyPr/>
          <a:lstStyle>
            <a:lvl1pPr>
              <a:defRPr/>
            </a:lvl1pPr>
            <a:extLst/>
          </a:lstStyle>
          <a:p>
            <a:pPr>
              <a:defRPr/>
            </a:pPr>
            <a:fld id="{FB2F3048-7097-4287-AD93-CC72EC97B468}" type="datetimeFigureOut">
              <a:rPr lang="es-ES"/>
              <a:pPr>
                <a:defRPr/>
              </a:pPr>
              <a:t>10/04/2023</a:t>
            </a:fld>
            <a:endParaRPr lang="es-ES"/>
          </a:p>
        </p:txBody>
      </p:sp>
      <p:sp>
        <p:nvSpPr>
          <p:cNvPr id="9" name="5 Marcador de pie de página">
            <a:extLst>
              <a:ext uri="{FF2B5EF4-FFF2-40B4-BE49-F238E27FC236}">
                <a16:creationId xmlns:a16="http://schemas.microsoft.com/office/drawing/2014/main" id="{2FBF95CE-42DD-6CDE-5AB0-C19CCF6251DB}"/>
              </a:ext>
            </a:extLst>
          </p:cNvPr>
          <p:cNvSpPr>
            <a:spLocks noGrp="1"/>
          </p:cNvSpPr>
          <p:nvPr>
            <p:ph type="ftr" sz="quarter" idx="11"/>
          </p:nvPr>
        </p:nvSpPr>
        <p:spPr/>
        <p:txBody>
          <a:bodyPr/>
          <a:lstStyle>
            <a:lvl1pPr>
              <a:defRPr/>
            </a:lvl1pPr>
            <a:extLst/>
          </a:lstStyle>
          <a:p>
            <a:pPr>
              <a:defRPr/>
            </a:pPr>
            <a:endParaRPr lang="es-ES"/>
          </a:p>
        </p:txBody>
      </p:sp>
      <p:sp>
        <p:nvSpPr>
          <p:cNvPr id="10" name="6 Marcador de número de diapositiva">
            <a:extLst>
              <a:ext uri="{FF2B5EF4-FFF2-40B4-BE49-F238E27FC236}">
                <a16:creationId xmlns:a16="http://schemas.microsoft.com/office/drawing/2014/main" id="{038010AF-0FD5-8A17-7CCB-55CE448CED56}"/>
              </a:ext>
            </a:extLst>
          </p:cNvPr>
          <p:cNvSpPr>
            <a:spLocks noGrp="1"/>
          </p:cNvSpPr>
          <p:nvPr>
            <p:ph type="sldNum" sz="quarter" idx="12"/>
          </p:nvPr>
        </p:nvSpPr>
        <p:spPr/>
        <p:txBody>
          <a:bodyPr/>
          <a:lstStyle>
            <a:lvl1pPr>
              <a:defRPr/>
            </a:lvl1pPr>
          </a:lstStyle>
          <a:p>
            <a:fld id="{76996C52-3F3B-4E3D-8FE7-913AFEC33C78}" type="slidenum">
              <a:rPr lang="es-ES" altLang="es-AR"/>
              <a:pPr/>
              <a:t>‹Nº›</a:t>
            </a:fld>
            <a:endParaRPr lang="es-ES" altLang="es-AR"/>
          </a:p>
        </p:txBody>
      </p:sp>
    </p:spTree>
    <p:extLst>
      <p:ext uri="{BB962C8B-B14F-4D97-AF65-F5344CB8AC3E}">
        <p14:creationId xmlns:p14="http://schemas.microsoft.com/office/powerpoint/2010/main" val="32822893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23 Marcador de fecha">
            <a:extLst>
              <a:ext uri="{FF2B5EF4-FFF2-40B4-BE49-F238E27FC236}">
                <a16:creationId xmlns:a16="http://schemas.microsoft.com/office/drawing/2014/main" id="{963FFE7C-2069-FCDF-E12E-4FC4C1D78D2C}"/>
              </a:ext>
            </a:extLst>
          </p:cNvPr>
          <p:cNvSpPr>
            <a:spLocks noGrp="1"/>
          </p:cNvSpPr>
          <p:nvPr>
            <p:ph type="dt" sz="half" idx="10"/>
          </p:nvPr>
        </p:nvSpPr>
        <p:spPr/>
        <p:txBody>
          <a:bodyPr/>
          <a:lstStyle>
            <a:lvl1pPr>
              <a:defRPr/>
            </a:lvl1pPr>
          </a:lstStyle>
          <a:p>
            <a:pPr>
              <a:defRPr/>
            </a:pPr>
            <a:fld id="{5CDE3357-5F46-4141-BBA8-DD0B55DDF23A}" type="datetimeFigureOut">
              <a:rPr lang="es-ES"/>
              <a:pPr>
                <a:defRPr/>
              </a:pPr>
              <a:t>10/04/2023</a:t>
            </a:fld>
            <a:endParaRPr lang="es-ES"/>
          </a:p>
        </p:txBody>
      </p:sp>
      <p:sp>
        <p:nvSpPr>
          <p:cNvPr id="5" name="9 Marcador de pie de página">
            <a:extLst>
              <a:ext uri="{FF2B5EF4-FFF2-40B4-BE49-F238E27FC236}">
                <a16:creationId xmlns:a16="http://schemas.microsoft.com/office/drawing/2014/main" id="{C7D6A9B4-E594-080D-4AAD-0395DB1A27A4}"/>
              </a:ext>
            </a:extLst>
          </p:cNvPr>
          <p:cNvSpPr>
            <a:spLocks noGrp="1"/>
          </p:cNvSpPr>
          <p:nvPr>
            <p:ph type="ftr" sz="quarter" idx="11"/>
          </p:nvPr>
        </p:nvSpPr>
        <p:spPr/>
        <p:txBody>
          <a:bodyPr/>
          <a:lstStyle>
            <a:lvl1pPr>
              <a:defRPr/>
            </a:lvl1pPr>
          </a:lstStyle>
          <a:p>
            <a:pPr>
              <a:defRPr/>
            </a:pPr>
            <a:endParaRPr lang="es-ES"/>
          </a:p>
        </p:txBody>
      </p:sp>
      <p:sp>
        <p:nvSpPr>
          <p:cNvPr id="6" name="21 Marcador de número de diapositiva">
            <a:extLst>
              <a:ext uri="{FF2B5EF4-FFF2-40B4-BE49-F238E27FC236}">
                <a16:creationId xmlns:a16="http://schemas.microsoft.com/office/drawing/2014/main" id="{E9FEB0E5-ECF7-36CC-16F1-3C3D240F9564}"/>
              </a:ext>
            </a:extLst>
          </p:cNvPr>
          <p:cNvSpPr>
            <a:spLocks noGrp="1"/>
          </p:cNvSpPr>
          <p:nvPr>
            <p:ph type="sldNum" sz="quarter" idx="12"/>
          </p:nvPr>
        </p:nvSpPr>
        <p:spPr/>
        <p:txBody>
          <a:bodyPr/>
          <a:lstStyle>
            <a:lvl1pPr>
              <a:defRPr/>
            </a:lvl1pPr>
          </a:lstStyle>
          <a:p>
            <a:fld id="{B3D8E31C-29AE-4D6D-A527-102E360D2759}" type="slidenum">
              <a:rPr lang="es-ES" altLang="es-AR"/>
              <a:pPr/>
              <a:t>‹Nº›</a:t>
            </a:fld>
            <a:endParaRPr lang="es-ES" altLang="es-AR"/>
          </a:p>
        </p:txBody>
      </p:sp>
    </p:spTree>
    <p:extLst>
      <p:ext uri="{BB962C8B-B14F-4D97-AF65-F5344CB8AC3E}">
        <p14:creationId xmlns:p14="http://schemas.microsoft.com/office/powerpoint/2010/main" val="34544725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144000" y="274640"/>
            <a:ext cx="2438400" cy="5851525"/>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1524000" y="274641"/>
            <a:ext cx="7416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23 Marcador de fecha">
            <a:extLst>
              <a:ext uri="{FF2B5EF4-FFF2-40B4-BE49-F238E27FC236}">
                <a16:creationId xmlns:a16="http://schemas.microsoft.com/office/drawing/2014/main" id="{347B295D-2A45-9830-D556-AB3A8226F126}"/>
              </a:ext>
            </a:extLst>
          </p:cNvPr>
          <p:cNvSpPr>
            <a:spLocks noGrp="1"/>
          </p:cNvSpPr>
          <p:nvPr>
            <p:ph type="dt" sz="half" idx="10"/>
          </p:nvPr>
        </p:nvSpPr>
        <p:spPr/>
        <p:txBody>
          <a:bodyPr/>
          <a:lstStyle>
            <a:lvl1pPr>
              <a:defRPr/>
            </a:lvl1pPr>
          </a:lstStyle>
          <a:p>
            <a:pPr>
              <a:defRPr/>
            </a:pPr>
            <a:fld id="{F5A09650-C033-4EE5-981E-0A5090EB23B6}" type="datetimeFigureOut">
              <a:rPr lang="es-ES"/>
              <a:pPr>
                <a:defRPr/>
              </a:pPr>
              <a:t>10/04/2023</a:t>
            </a:fld>
            <a:endParaRPr lang="es-ES"/>
          </a:p>
        </p:txBody>
      </p:sp>
      <p:sp>
        <p:nvSpPr>
          <p:cNvPr id="5" name="9 Marcador de pie de página">
            <a:extLst>
              <a:ext uri="{FF2B5EF4-FFF2-40B4-BE49-F238E27FC236}">
                <a16:creationId xmlns:a16="http://schemas.microsoft.com/office/drawing/2014/main" id="{79BBA933-AA2D-C9F1-9EB0-A7939D989B5F}"/>
              </a:ext>
            </a:extLst>
          </p:cNvPr>
          <p:cNvSpPr>
            <a:spLocks noGrp="1"/>
          </p:cNvSpPr>
          <p:nvPr>
            <p:ph type="ftr" sz="quarter" idx="11"/>
          </p:nvPr>
        </p:nvSpPr>
        <p:spPr/>
        <p:txBody>
          <a:bodyPr/>
          <a:lstStyle>
            <a:lvl1pPr>
              <a:defRPr/>
            </a:lvl1pPr>
          </a:lstStyle>
          <a:p>
            <a:pPr>
              <a:defRPr/>
            </a:pPr>
            <a:endParaRPr lang="es-ES"/>
          </a:p>
        </p:txBody>
      </p:sp>
      <p:sp>
        <p:nvSpPr>
          <p:cNvPr id="6" name="21 Marcador de número de diapositiva">
            <a:extLst>
              <a:ext uri="{FF2B5EF4-FFF2-40B4-BE49-F238E27FC236}">
                <a16:creationId xmlns:a16="http://schemas.microsoft.com/office/drawing/2014/main" id="{09F36536-B5C4-A503-0ABE-345E9B1763AC}"/>
              </a:ext>
            </a:extLst>
          </p:cNvPr>
          <p:cNvSpPr>
            <a:spLocks noGrp="1"/>
          </p:cNvSpPr>
          <p:nvPr>
            <p:ph type="sldNum" sz="quarter" idx="12"/>
          </p:nvPr>
        </p:nvSpPr>
        <p:spPr/>
        <p:txBody>
          <a:bodyPr/>
          <a:lstStyle>
            <a:lvl1pPr>
              <a:defRPr/>
            </a:lvl1pPr>
          </a:lstStyle>
          <a:p>
            <a:fld id="{2B873A37-6D16-41AB-8879-9A4E6E4F1432}" type="slidenum">
              <a:rPr lang="es-ES" altLang="es-AR"/>
              <a:pPr/>
              <a:t>‹Nº›</a:t>
            </a:fld>
            <a:endParaRPr lang="es-ES" altLang="es-AR"/>
          </a:p>
        </p:txBody>
      </p:sp>
    </p:spTree>
    <p:extLst>
      <p:ext uri="{BB962C8B-B14F-4D97-AF65-F5344CB8AC3E}">
        <p14:creationId xmlns:p14="http://schemas.microsoft.com/office/powerpoint/2010/main" val="24327502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fourObj">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609600" y="274638"/>
            <a:ext cx="10972800" cy="1143000"/>
          </a:xfrm>
        </p:spPr>
        <p:txBody>
          <a:bodyPr/>
          <a:lstStyle/>
          <a:p>
            <a:r>
              <a:rPr lang="es-ES"/>
              <a:t>Haga clic para modificar el estilo de título del patrón</a:t>
            </a:r>
          </a:p>
        </p:txBody>
      </p:sp>
      <p:sp>
        <p:nvSpPr>
          <p:cNvPr id="3" name="2 Marcador de contenido"/>
          <p:cNvSpPr>
            <a:spLocks noGrp="1"/>
          </p:cNvSpPr>
          <p:nvPr>
            <p:ph sz="quarter" idx="1"/>
          </p:nvPr>
        </p:nvSpPr>
        <p:spPr>
          <a:xfrm>
            <a:off x="609600" y="1600200"/>
            <a:ext cx="5384800" cy="21859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quarter" idx="2"/>
          </p:nvPr>
        </p:nvSpPr>
        <p:spPr>
          <a:xfrm>
            <a:off x="6197600" y="1600200"/>
            <a:ext cx="5384800" cy="21859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contenido"/>
          <p:cNvSpPr>
            <a:spLocks noGrp="1"/>
          </p:cNvSpPr>
          <p:nvPr>
            <p:ph sz="quarter" idx="3"/>
          </p:nvPr>
        </p:nvSpPr>
        <p:spPr>
          <a:xfrm>
            <a:off x="609600" y="3938589"/>
            <a:ext cx="5384800" cy="21875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contenido"/>
          <p:cNvSpPr>
            <a:spLocks noGrp="1"/>
          </p:cNvSpPr>
          <p:nvPr>
            <p:ph sz="quarter" idx="4"/>
          </p:nvPr>
        </p:nvSpPr>
        <p:spPr>
          <a:xfrm>
            <a:off x="6197600" y="3938589"/>
            <a:ext cx="5384800" cy="21875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3">
            <a:extLst>
              <a:ext uri="{FF2B5EF4-FFF2-40B4-BE49-F238E27FC236}">
                <a16:creationId xmlns:a16="http://schemas.microsoft.com/office/drawing/2014/main" id="{981EF2C4-2888-2EAF-3F63-31D4A9CE0ACD}"/>
              </a:ext>
            </a:extLst>
          </p:cNvPr>
          <p:cNvSpPr>
            <a:spLocks noGrp="1"/>
          </p:cNvSpPr>
          <p:nvPr>
            <p:ph type="dt" sz="half" idx="10"/>
          </p:nvPr>
        </p:nvSpPr>
        <p:spPr/>
        <p:txBody>
          <a:bodyPr/>
          <a:lstStyle>
            <a:lvl1pPr>
              <a:defRPr/>
            </a:lvl1pPr>
          </a:lstStyle>
          <a:p>
            <a:pPr>
              <a:defRPr/>
            </a:pPr>
            <a:endParaRPr lang="es-ES"/>
          </a:p>
        </p:txBody>
      </p:sp>
      <p:sp>
        <p:nvSpPr>
          <p:cNvPr id="8" name="Marcador de pie de página 4">
            <a:extLst>
              <a:ext uri="{FF2B5EF4-FFF2-40B4-BE49-F238E27FC236}">
                <a16:creationId xmlns:a16="http://schemas.microsoft.com/office/drawing/2014/main" id="{B0A711D6-6D54-2F2C-5D85-4BA0C5E56F49}"/>
              </a:ext>
            </a:extLst>
          </p:cNvPr>
          <p:cNvSpPr>
            <a:spLocks noGrp="1"/>
          </p:cNvSpPr>
          <p:nvPr>
            <p:ph type="ftr" sz="quarter" idx="11"/>
          </p:nvPr>
        </p:nvSpPr>
        <p:spPr/>
        <p:txBody>
          <a:bodyPr/>
          <a:lstStyle>
            <a:lvl1pPr>
              <a:defRPr/>
            </a:lvl1pPr>
          </a:lstStyle>
          <a:p>
            <a:pPr>
              <a:defRPr/>
            </a:pPr>
            <a:endParaRPr lang="es-ES"/>
          </a:p>
        </p:txBody>
      </p:sp>
      <p:sp>
        <p:nvSpPr>
          <p:cNvPr id="9" name="Marcador de número de diapositiva 5">
            <a:extLst>
              <a:ext uri="{FF2B5EF4-FFF2-40B4-BE49-F238E27FC236}">
                <a16:creationId xmlns:a16="http://schemas.microsoft.com/office/drawing/2014/main" id="{A80D0CD1-68B7-348A-E982-D431C907CEF5}"/>
              </a:ext>
            </a:extLst>
          </p:cNvPr>
          <p:cNvSpPr>
            <a:spLocks noGrp="1"/>
          </p:cNvSpPr>
          <p:nvPr>
            <p:ph type="sldNum" sz="quarter" idx="12"/>
          </p:nvPr>
        </p:nvSpPr>
        <p:spPr/>
        <p:txBody>
          <a:bodyPr/>
          <a:lstStyle>
            <a:lvl1pPr>
              <a:defRPr/>
            </a:lvl1pPr>
          </a:lstStyle>
          <a:p>
            <a:fld id="{637AA991-45C3-458B-946D-5331E429467A}" type="slidenum">
              <a:rPr lang="es-ES" altLang="es-AR"/>
              <a:pPr/>
              <a:t>‹Nº›</a:t>
            </a:fld>
            <a:endParaRPr lang="es-ES" altLang="es-AR"/>
          </a:p>
        </p:txBody>
      </p:sp>
    </p:spTree>
    <p:extLst>
      <p:ext uri="{BB962C8B-B14F-4D97-AF65-F5344CB8AC3E}">
        <p14:creationId xmlns:p14="http://schemas.microsoft.com/office/powerpoint/2010/main" val="634648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F34E6425-0181-43F2-84FC-787E803FD2F8}" type="datetimeFigureOut">
              <a:rPr lang="en-US" dirty="0"/>
              <a:t>4/10/2023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09600" y="274639"/>
            <a:ext cx="10972800" cy="58515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3" name="Marcador de fecha 3">
            <a:extLst>
              <a:ext uri="{FF2B5EF4-FFF2-40B4-BE49-F238E27FC236}">
                <a16:creationId xmlns:a16="http://schemas.microsoft.com/office/drawing/2014/main" id="{16E0D699-1ECB-7CFC-0FC9-CEDA06F6F741}"/>
              </a:ext>
            </a:extLst>
          </p:cNvPr>
          <p:cNvSpPr>
            <a:spLocks noGrp="1"/>
          </p:cNvSpPr>
          <p:nvPr>
            <p:ph type="dt" sz="half" idx="10"/>
          </p:nvPr>
        </p:nvSpPr>
        <p:spPr/>
        <p:txBody>
          <a:bodyPr/>
          <a:lstStyle>
            <a:lvl1pPr>
              <a:defRPr/>
            </a:lvl1pPr>
          </a:lstStyle>
          <a:p>
            <a:pPr>
              <a:defRPr/>
            </a:pPr>
            <a:endParaRPr lang="es-ES"/>
          </a:p>
        </p:txBody>
      </p:sp>
      <p:sp>
        <p:nvSpPr>
          <p:cNvPr id="4" name="Marcador de pie de página 4">
            <a:extLst>
              <a:ext uri="{FF2B5EF4-FFF2-40B4-BE49-F238E27FC236}">
                <a16:creationId xmlns:a16="http://schemas.microsoft.com/office/drawing/2014/main" id="{A9AD5C52-ADBE-8393-0D4F-8373606FA2C9}"/>
              </a:ext>
            </a:extLst>
          </p:cNvPr>
          <p:cNvSpPr>
            <a:spLocks noGrp="1"/>
          </p:cNvSpPr>
          <p:nvPr>
            <p:ph type="ftr" sz="quarter" idx="11"/>
          </p:nvPr>
        </p:nvSpPr>
        <p:spPr/>
        <p:txBody>
          <a:bodyPr/>
          <a:lstStyle>
            <a:lvl1pPr>
              <a:defRPr/>
            </a:lvl1pPr>
          </a:lstStyle>
          <a:p>
            <a:pPr>
              <a:defRPr/>
            </a:pPr>
            <a:endParaRPr lang="es-ES"/>
          </a:p>
        </p:txBody>
      </p:sp>
      <p:sp>
        <p:nvSpPr>
          <p:cNvPr id="5" name="Marcador de número de diapositiva 5">
            <a:extLst>
              <a:ext uri="{FF2B5EF4-FFF2-40B4-BE49-F238E27FC236}">
                <a16:creationId xmlns:a16="http://schemas.microsoft.com/office/drawing/2014/main" id="{AB1A0A1F-4D09-B5AE-8897-BD3357932EC5}"/>
              </a:ext>
            </a:extLst>
          </p:cNvPr>
          <p:cNvSpPr>
            <a:spLocks noGrp="1"/>
          </p:cNvSpPr>
          <p:nvPr>
            <p:ph type="sldNum" sz="quarter" idx="12"/>
          </p:nvPr>
        </p:nvSpPr>
        <p:spPr/>
        <p:txBody>
          <a:bodyPr/>
          <a:lstStyle>
            <a:lvl1pPr>
              <a:defRPr/>
            </a:lvl1pPr>
          </a:lstStyle>
          <a:p>
            <a:fld id="{2E56F196-D80F-41DC-83F3-BF957AF38DCF}" type="slidenum">
              <a:rPr lang="es-ES" altLang="es-AR"/>
              <a:pPr/>
              <a:t>‹Nº›</a:t>
            </a:fld>
            <a:endParaRPr lang="es-ES" altLang="es-AR"/>
          </a:p>
        </p:txBody>
      </p:sp>
    </p:spTree>
    <p:extLst>
      <p:ext uri="{BB962C8B-B14F-4D97-AF65-F5344CB8AC3E}">
        <p14:creationId xmlns:p14="http://schemas.microsoft.com/office/powerpoint/2010/main" val="194295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4/10/2023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4/10/2023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4/10/2023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4/10/2023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6E86A4C-8E40-4F87-A4F0-01A0687C5742}" type="datetimeFigureOut">
              <a:rPr lang="en-US" dirty="0"/>
              <a:t>4/10/2023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s-ES"/>
              <a:t>Haga clic en el icono para agregar una imagen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35E72C73-2D91-4E12-BA25-F0AA0C03599B}" type="datetimeFigureOut">
              <a:rPr lang="en-US" dirty="0"/>
              <a:t>4/10/2023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3.jpe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4/10/2023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7" name="6 Circular">
            <a:extLst>
              <a:ext uri="{FF2B5EF4-FFF2-40B4-BE49-F238E27FC236}">
                <a16:creationId xmlns:a16="http://schemas.microsoft.com/office/drawing/2014/main" id="{16BFD86A-D6E0-505D-5FBC-AEA41136325E}"/>
              </a:ext>
            </a:extLst>
          </p:cNvPr>
          <p:cNvSpPr/>
          <p:nvPr/>
        </p:nvSpPr>
        <p:spPr>
          <a:xfrm>
            <a:off x="-1087967" y="-815975"/>
            <a:ext cx="21844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7 Elipse">
            <a:extLst>
              <a:ext uri="{FF2B5EF4-FFF2-40B4-BE49-F238E27FC236}">
                <a16:creationId xmlns:a16="http://schemas.microsoft.com/office/drawing/2014/main" id="{C185A083-AAEF-E0A0-5B1A-87E2B1874BD9}"/>
              </a:ext>
            </a:extLst>
          </p:cNvPr>
          <p:cNvSpPr/>
          <p:nvPr/>
        </p:nvSpPr>
        <p:spPr>
          <a:xfrm>
            <a:off x="224367" y="20639"/>
            <a:ext cx="2271184"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10 Anillo">
            <a:extLst>
              <a:ext uri="{FF2B5EF4-FFF2-40B4-BE49-F238E27FC236}">
                <a16:creationId xmlns:a16="http://schemas.microsoft.com/office/drawing/2014/main" id="{541D9448-A23E-4941-0A63-2A6CACC83B59}"/>
              </a:ext>
            </a:extLst>
          </p:cNvPr>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11 Rectángulo">
            <a:extLst>
              <a:ext uri="{FF2B5EF4-FFF2-40B4-BE49-F238E27FC236}">
                <a16:creationId xmlns:a16="http://schemas.microsoft.com/office/drawing/2014/main" id="{16BF6EFA-FF30-A0A9-2A90-9D5AE69115D9}"/>
              </a:ext>
            </a:extLst>
          </p:cNvPr>
          <p:cNvSpPr/>
          <p:nvPr/>
        </p:nvSpPr>
        <p:spPr>
          <a:xfrm>
            <a:off x="1350434" y="0"/>
            <a:ext cx="1084156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4 Marcador de título">
            <a:extLst>
              <a:ext uri="{FF2B5EF4-FFF2-40B4-BE49-F238E27FC236}">
                <a16:creationId xmlns:a16="http://schemas.microsoft.com/office/drawing/2014/main" id="{2060EE42-FC09-CFD2-3283-13D29572B0DA}"/>
              </a:ext>
            </a:extLst>
          </p:cNvPr>
          <p:cNvSpPr>
            <a:spLocks noGrp="1"/>
          </p:cNvSpPr>
          <p:nvPr>
            <p:ph type="title"/>
          </p:nvPr>
        </p:nvSpPr>
        <p:spPr>
          <a:xfrm>
            <a:off x="1913467" y="274638"/>
            <a:ext cx="9999133" cy="1143000"/>
          </a:xfrm>
          <a:prstGeom prst="rect">
            <a:avLst/>
          </a:prstGeom>
        </p:spPr>
        <p:txBody>
          <a:bodyPr anchor="ctr">
            <a:normAutofit/>
          </a:bodyPr>
          <a:lstStyle/>
          <a:p>
            <a:r>
              <a:rPr lang="es-ES"/>
              <a:t>Haga clic para modificar el estilo de título del patrón</a:t>
            </a:r>
            <a:endParaRPr lang="en-US"/>
          </a:p>
        </p:txBody>
      </p:sp>
      <p:sp>
        <p:nvSpPr>
          <p:cNvPr id="1033" name="8 Marcador de texto">
            <a:extLst>
              <a:ext uri="{FF2B5EF4-FFF2-40B4-BE49-F238E27FC236}">
                <a16:creationId xmlns:a16="http://schemas.microsoft.com/office/drawing/2014/main" id="{3A01AAFC-12C2-6E6B-B27B-4F30C09F3BE6}"/>
              </a:ext>
            </a:extLst>
          </p:cNvPr>
          <p:cNvSpPr>
            <a:spLocks noGrp="1"/>
          </p:cNvSpPr>
          <p:nvPr>
            <p:ph type="body" idx="1"/>
          </p:nvPr>
        </p:nvSpPr>
        <p:spPr bwMode="auto">
          <a:xfrm>
            <a:off x="1913467" y="1447800"/>
            <a:ext cx="999913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AR"/>
              <a:t>Haga clic para modificar el estilo de texto del patrón</a:t>
            </a:r>
          </a:p>
          <a:p>
            <a:pPr lvl="1"/>
            <a:r>
              <a:rPr lang="es-ES" altLang="es-AR"/>
              <a:t>Segundo nivel</a:t>
            </a:r>
          </a:p>
          <a:p>
            <a:pPr lvl="2"/>
            <a:r>
              <a:rPr lang="es-ES" altLang="es-AR"/>
              <a:t>Tercer nivel</a:t>
            </a:r>
          </a:p>
          <a:p>
            <a:pPr lvl="3"/>
            <a:r>
              <a:rPr lang="es-ES" altLang="es-AR"/>
              <a:t>Cuarto nivel</a:t>
            </a:r>
          </a:p>
          <a:p>
            <a:pPr lvl="4"/>
            <a:r>
              <a:rPr lang="es-ES" altLang="es-AR"/>
              <a:t>Quinto nivel</a:t>
            </a:r>
            <a:endParaRPr lang="en-US" altLang="es-AR"/>
          </a:p>
        </p:txBody>
      </p:sp>
      <p:sp>
        <p:nvSpPr>
          <p:cNvPr id="24" name="23 Marcador de fecha">
            <a:extLst>
              <a:ext uri="{FF2B5EF4-FFF2-40B4-BE49-F238E27FC236}">
                <a16:creationId xmlns:a16="http://schemas.microsoft.com/office/drawing/2014/main" id="{B9A15335-B2D2-E162-4D10-ACF5806B67B8}"/>
              </a:ext>
            </a:extLst>
          </p:cNvPr>
          <p:cNvSpPr>
            <a:spLocks noGrp="1"/>
          </p:cNvSpPr>
          <p:nvPr>
            <p:ph type="dt" sz="half" idx="2"/>
          </p:nvPr>
        </p:nvSpPr>
        <p:spPr>
          <a:xfrm>
            <a:off x="4775200" y="6305550"/>
            <a:ext cx="28448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cs typeface="+mn-cs"/>
              </a:defRPr>
            </a:lvl1pPr>
            <a:extLst/>
          </a:lstStyle>
          <a:p>
            <a:pPr>
              <a:defRPr/>
            </a:pPr>
            <a:fld id="{F2947C65-2985-4EE9-BD0F-FE0FF585E34D}" type="datetimeFigureOut">
              <a:rPr lang="es-ES"/>
              <a:pPr>
                <a:defRPr/>
              </a:pPr>
              <a:t>10/04/2023</a:t>
            </a:fld>
            <a:endParaRPr lang="es-ES"/>
          </a:p>
        </p:txBody>
      </p:sp>
      <p:sp>
        <p:nvSpPr>
          <p:cNvPr id="10" name="9 Marcador de pie de página">
            <a:extLst>
              <a:ext uri="{FF2B5EF4-FFF2-40B4-BE49-F238E27FC236}">
                <a16:creationId xmlns:a16="http://schemas.microsoft.com/office/drawing/2014/main" id="{7D1B032B-9573-298F-6D9E-CFB3B73B9E3F}"/>
              </a:ext>
            </a:extLst>
          </p:cNvPr>
          <p:cNvSpPr>
            <a:spLocks noGrp="1"/>
          </p:cNvSpPr>
          <p:nvPr>
            <p:ph type="ftr" sz="quarter" idx="3"/>
          </p:nvPr>
        </p:nvSpPr>
        <p:spPr>
          <a:xfrm>
            <a:off x="7620000" y="6305550"/>
            <a:ext cx="38608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es-ES"/>
          </a:p>
        </p:txBody>
      </p:sp>
      <p:sp>
        <p:nvSpPr>
          <p:cNvPr id="22" name="21 Marcador de número de diapositiva">
            <a:extLst>
              <a:ext uri="{FF2B5EF4-FFF2-40B4-BE49-F238E27FC236}">
                <a16:creationId xmlns:a16="http://schemas.microsoft.com/office/drawing/2014/main" id="{CBB6CEE3-8575-5306-C22B-3503354E4BB1}"/>
              </a:ext>
            </a:extLst>
          </p:cNvPr>
          <p:cNvSpPr>
            <a:spLocks noGrp="1"/>
          </p:cNvSpPr>
          <p:nvPr>
            <p:ph type="sldNum" sz="quarter" idx="4"/>
          </p:nvPr>
        </p:nvSpPr>
        <p:spPr>
          <a:xfrm>
            <a:off x="11485033" y="6305550"/>
            <a:ext cx="6096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solidFill>
                  <a:srgbClr val="B5A788"/>
                </a:solidFill>
                <a:latin typeface="Gill Sans MT" panose="020B0502020104020203" pitchFamily="34" charset="0"/>
              </a:defRPr>
            </a:lvl1pPr>
          </a:lstStyle>
          <a:p>
            <a:fld id="{3EC7F3EA-905D-4759-A9AB-5665DBDBA186}" type="slidenum">
              <a:rPr lang="es-ES" altLang="es-AR"/>
              <a:pPr/>
              <a:t>‹Nº›</a:t>
            </a:fld>
            <a:endParaRPr lang="es-ES" altLang="es-AR"/>
          </a:p>
        </p:txBody>
      </p:sp>
      <p:sp>
        <p:nvSpPr>
          <p:cNvPr id="15" name="14 Rectángulo">
            <a:extLst>
              <a:ext uri="{FF2B5EF4-FFF2-40B4-BE49-F238E27FC236}">
                <a16:creationId xmlns:a16="http://schemas.microsoft.com/office/drawing/2014/main" id="{C2F001F1-FD64-CE43-B414-463226208B89}"/>
              </a:ext>
            </a:extLst>
          </p:cNvPr>
          <p:cNvSpPr/>
          <p:nvPr/>
        </p:nvSpPr>
        <p:spPr bwMode="invGray">
          <a:xfrm>
            <a:off x="1352551" y="0"/>
            <a:ext cx="97367"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61" r:id="rId1"/>
    <p:sldLayoutId id="2147483756" r:id="rId2"/>
    <p:sldLayoutId id="2147483762" r:id="rId3"/>
    <p:sldLayoutId id="2147483757" r:id="rId4"/>
    <p:sldLayoutId id="2147483763" r:id="rId5"/>
    <p:sldLayoutId id="2147483758" r:id="rId6"/>
    <p:sldLayoutId id="2147483764" r:id="rId7"/>
    <p:sldLayoutId id="2147483765" r:id="rId8"/>
    <p:sldLayoutId id="2147483766" r:id="rId9"/>
    <p:sldLayoutId id="2147483759" r:id="rId10"/>
    <p:sldLayoutId id="2147483760" r:id="rId11"/>
    <p:sldLayoutId id="2147483767" r:id="rId12"/>
    <p:sldLayoutId id="2147483768" r:id="rId13"/>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3.bin"/><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4.bin"/><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AR" dirty="0"/>
              <a:t>Teoría de la Producción</a:t>
            </a:r>
          </a:p>
        </p:txBody>
      </p:sp>
      <p:sp>
        <p:nvSpPr>
          <p:cNvPr id="3" name="Subtítulo 2"/>
          <p:cNvSpPr>
            <a:spLocks noGrp="1"/>
          </p:cNvSpPr>
          <p:nvPr>
            <p:ph type="subTitle" idx="1"/>
          </p:nvPr>
        </p:nvSpPr>
        <p:spPr/>
        <p:txBody>
          <a:bodyPr/>
          <a:lstStyle/>
          <a:p>
            <a:endParaRPr lang="es-AR"/>
          </a:p>
        </p:txBody>
      </p:sp>
    </p:spTree>
    <p:extLst>
      <p:ext uri="{BB962C8B-B14F-4D97-AF65-F5344CB8AC3E}">
        <p14:creationId xmlns:p14="http://schemas.microsoft.com/office/powerpoint/2010/main" val="1827881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Shape 11">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4"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ítulo 1"/>
          <p:cNvSpPr>
            <a:spLocks noGrp="1"/>
          </p:cNvSpPr>
          <p:nvPr>
            <p:ph type="title"/>
          </p:nvPr>
        </p:nvSpPr>
        <p:spPr>
          <a:xfrm>
            <a:off x="1154955" y="973668"/>
            <a:ext cx="2942210" cy="1020232"/>
          </a:xfrm>
        </p:spPr>
        <p:txBody>
          <a:bodyPr>
            <a:normAutofit/>
          </a:bodyPr>
          <a:lstStyle/>
          <a:p>
            <a:pPr>
              <a:lnSpc>
                <a:spcPct val="90000"/>
              </a:lnSpc>
            </a:pPr>
            <a:r>
              <a:rPr lang="es-AR" sz="2000">
                <a:solidFill>
                  <a:srgbClr val="EBEBEB"/>
                </a:solidFill>
              </a:rPr>
              <a:t>La función de Producción en el CP</a:t>
            </a:r>
          </a:p>
        </p:txBody>
      </p:sp>
      <p:pic>
        <p:nvPicPr>
          <p:cNvPr id="5" name="Picture 5">
            <a:extLst>
              <a:ext uri="{FF2B5EF4-FFF2-40B4-BE49-F238E27FC236}">
                <a16:creationId xmlns:a16="http://schemas.microsoft.com/office/drawing/2014/main" id="{CAAAEC93-7069-794C-9519-07CE75BA7FCC}"/>
              </a:ext>
            </a:extLst>
          </p:cNvPr>
          <p:cNvPicPr>
            <a:picLocks noChangeAspect="1"/>
          </p:cNvPicPr>
          <p:nvPr/>
        </p:nvPicPr>
        <p:blipFill>
          <a:blip r:embed="rId2"/>
          <a:stretch>
            <a:fillRect/>
          </a:stretch>
        </p:blipFill>
        <p:spPr>
          <a:xfrm>
            <a:off x="5194607" y="1503551"/>
            <a:ext cx="6391533" cy="3850897"/>
          </a:xfrm>
          <a:prstGeom prst="rect">
            <a:avLst/>
          </a:prstGeom>
        </p:spPr>
      </p:pic>
      <p:sp>
        <p:nvSpPr>
          <p:cNvPr id="16" name="Rectangle 15">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 name="Content Placeholder 3">
            <a:extLst>
              <a:ext uri="{FF2B5EF4-FFF2-40B4-BE49-F238E27FC236}">
                <a16:creationId xmlns:a16="http://schemas.microsoft.com/office/drawing/2014/main" id="{2C3F23F5-460B-FFAC-4FE1-09BBDD66B8C2}"/>
              </a:ext>
            </a:extLst>
          </p:cNvPr>
          <p:cNvSpPr>
            <a:spLocks noGrp="1"/>
          </p:cNvSpPr>
          <p:nvPr>
            <p:ph idx="1"/>
          </p:nvPr>
        </p:nvSpPr>
        <p:spPr>
          <a:xfrm>
            <a:off x="972503" y="2560928"/>
            <a:ext cx="3305445" cy="3898900"/>
          </a:xfrm>
        </p:spPr>
        <p:txBody>
          <a:bodyPr vert="horz" lIns="91440" tIns="45720" rIns="91440" bIns="45720" rtlCol="0" anchor="t">
            <a:normAutofit/>
          </a:bodyPr>
          <a:lstStyle/>
          <a:p>
            <a:r>
              <a:rPr lang="en-US" dirty="0">
                <a:solidFill>
                  <a:srgbClr val="FFFFFF"/>
                </a:solidFill>
                <a:ea typeface="+mn-lt"/>
                <a:cs typeface="+mn-lt"/>
              </a:rPr>
              <a:t>LA FUNCIÓN DE PRODUCCIÓN</a:t>
            </a:r>
            <a:r>
              <a:rPr lang="en-US" sz="2000" dirty="0">
                <a:solidFill>
                  <a:srgbClr val="FFFFFF"/>
                </a:solidFill>
                <a:ea typeface="+mn-lt"/>
                <a:cs typeface="+mn-lt"/>
              </a:rPr>
              <a:t> </a:t>
            </a:r>
            <a:r>
              <a:rPr lang="en-US" sz="2000" dirty="0" err="1">
                <a:solidFill>
                  <a:srgbClr val="FFFFFF"/>
                </a:solidFill>
                <a:ea typeface="+mn-lt"/>
                <a:cs typeface="+mn-lt"/>
              </a:rPr>
              <a:t>nos</a:t>
            </a:r>
            <a:r>
              <a:rPr lang="en-US" sz="2000" dirty="0">
                <a:solidFill>
                  <a:srgbClr val="FFFFFF"/>
                </a:solidFill>
                <a:ea typeface="+mn-lt"/>
                <a:cs typeface="+mn-lt"/>
              </a:rPr>
              <a:t> </a:t>
            </a:r>
            <a:r>
              <a:rPr lang="en-US" sz="2000" dirty="0" err="1">
                <a:solidFill>
                  <a:srgbClr val="FFFFFF"/>
                </a:solidFill>
                <a:ea typeface="+mn-lt"/>
                <a:cs typeface="+mn-lt"/>
              </a:rPr>
              <a:t>muestra</a:t>
            </a:r>
            <a:r>
              <a:rPr lang="en-US" sz="2000" dirty="0">
                <a:solidFill>
                  <a:srgbClr val="FFFFFF"/>
                </a:solidFill>
                <a:ea typeface="+mn-lt"/>
                <a:cs typeface="+mn-lt"/>
              </a:rPr>
              <a:t> la </a:t>
            </a:r>
            <a:r>
              <a:rPr lang="en-US" sz="2000" dirty="0" err="1">
                <a:solidFill>
                  <a:srgbClr val="FFFFFF"/>
                </a:solidFill>
                <a:ea typeface="+mn-lt"/>
                <a:cs typeface="+mn-lt"/>
              </a:rPr>
              <a:t>relación</a:t>
            </a:r>
            <a:r>
              <a:rPr lang="en-US" sz="2000" dirty="0">
                <a:solidFill>
                  <a:srgbClr val="FFFFFF"/>
                </a:solidFill>
                <a:ea typeface="+mn-lt"/>
                <a:cs typeface="+mn-lt"/>
              </a:rPr>
              <a:t> entre </a:t>
            </a:r>
            <a:r>
              <a:rPr lang="en-US" sz="2000" dirty="0" err="1">
                <a:solidFill>
                  <a:srgbClr val="FFFFFF"/>
                </a:solidFill>
                <a:ea typeface="+mn-lt"/>
                <a:cs typeface="+mn-lt"/>
              </a:rPr>
              <a:t>los</a:t>
            </a:r>
            <a:r>
              <a:rPr lang="en-US" sz="2000" dirty="0">
                <a:solidFill>
                  <a:srgbClr val="FFFFFF"/>
                </a:solidFill>
                <a:ea typeface="+mn-lt"/>
                <a:cs typeface="+mn-lt"/>
              </a:rPr>
              <a:t> </a:t>
            </a:r>
            <a:r>
              <a:rPr lang="en-US" sz="2000" dirty="0" err="1">
                <a:solidFill>
                  <a:srgbClr val="FFFFFF"/>
                </a:solidFill>
                <a:ea typeface="+mn-lt"/>
                <a:cs typeface="+mn-lt"/>
              </a:rPr>
              <a:t>factores</a:t>
            </a:r>
            <a:r>
              <a:rPr lang="en-US" sz="2000" dirty="0">
                <a:solidFill>
                  <a:srgbClr val="FFFFFF"/>
                </a:solidFill>
                <a:ea typeface="+mn-lt"/>
                <a:cs typeface="+mn-lt"/>
              </a:rPr>
              <a:t> </a:t>
            </a:r>
            <a:r>
              <a:rPr lang="en-US" sz="2000" dirty="0" err="1">
                <a:solidFill>
                  <a:srgbClr val="FFFFFF"/>
                </a:solidFill>
                <a:ea typeface="+mn-lt"/>
                <a:cs typeface="+mn-lt"/>
              </a:rPr>
              <a:t>productivos</a:t>
            </a:r>
            <a:r>
              <a:rPr lang="en-US" sz="2000" dirty="0">
                <a:solidFill>
                  <a:srgbClr val="FFFFFF"/>
                </a:solidFill>
                <a:ea typeface="+mn-lt"/>
                <a:cs typeface="+mn-lt"/>
              </a:rPr>
              <a:t> </a:t>
            </a:r>
            <a:r>
              <a:rPr lang="en-US" sz="2000" dirty="0" err="1">
                <a:solidFill>
                  <a:srgbClr val="FFFFFF"/>
                </a:solidFill>
                <a:ea typeface="+mn-lt"/>
                <a:cs typeface="+mn-lt"/>
              </a:rPr>
              <a:t>utilizados</a:t>
            </a:r>
            <a:r>
              <a:rPr lang="en-US" sz="2000" dirty="0">
                <a:solidFill>
                  <a:srgbClr val="FFFFFF"/>
                </a:solidFill>
                <a:ea typeface="+mn-lt"/>
                <a:cs typeface="+mn-lt"/>
              </a:rPr>
              <a:t> </a:t>
            </a:r>
            <a:r>
              <a:rPr lang="en-US" sz="2000" dirty="0" err="1">
                <a:solidFill>
                  <a:srgbClr val="FFFFFF"/>
                </a:solidFill>
                <a:ea typeface="+mn-lt"/>
                <a:cs typeface="+mn-lt"/>
              </a:rPr>
              <a:t>por</a:t>
            </a:r>
            <a:r>
              <a:rPr lang="en-US" sz="2000" dirty="0">
                <a:solidFill>
                  <a:srgbClr val="FFFFFF"/>
                </a:solidFill>
                <a:ea typeface="+mn-lt"/>
                <a:cs typeface="+mn-lt"/>
              </a:rPr>
              <a:t> la </a:t>
            </a:r>
            <a:r>
              <a:rPr lang="en-US" sz="2000" dirty="0" err="1">
                <a:solidFill>
                  <a:srgbClr val="FFFFFF"/>
                </a:solidFill>
                <a:ea typeface="+mn-lt"/>
                <a:cs typeface="+mn-lt"/>
              </a:rPr>
              <a:t>empresa</a:t>
            </a:r>
            <a:r>
              <a:rPr lang="en-US" sz="2000" dirty="0">
                <a:solidFill>
                  <a:srgbClr val="FFFFFF"/>
                </a:solidFill>
                <a:ea typeface="+mn-lt"/>
                <a:cs typeface="+mn-lt"/>
              </a:rPr>
              <a:t> y la </a:t>
            </a:r>
            <a:r>
              <a:rPr lang="en-US" sz="2000" dirty="0" err="1">
                <a:solidFill>
                  <a:srgbClr val="FFFFFF"/>
                </a:solidFill>
                <a:ea typeface="+mn-lt"/>
                <a:cs typeface="+mn-lt"/>
              </a:rPr>
              <a:t>producción</a:t>
            </a:r>
            <a:r>
              <a:rPr lang="en-US" sz="2000" dirty="0">
                <a:solidFill>
                  <a:srgbClr val="FFFFFF"/>
                </a:solidFill>
                <a:ea typeface="+mn-lt"/>
                <a:cs typeface="+mn-lt"/>
              </a:rPr>
              <a:t> </a:t>
            </a:r>
            <a:r>
              <a:rPr lang="en-US" sz="2000" dirty="0" err="1">
                <a:solidFill>
                  <a:srgbClr val="FFFFFF"/>
                </a:solidFill>
                <a:ea typeface="+mn-lt"/>
                <a:cs typeface="+mn-lt"/>
              </a:rPr>
              <a:t>obtenida</a:t>
            </a:r>
            <a:r>
              <a:rPr lang="en-US" dirty="0">
                <a:solidFill>
                  <a:srgbClr val="FFFFFF"/>
                </a:solidFill>
                <a:ea typeface="+mn-lt"/>
                <a:cs typeface="+mn-lt"/>
              </a:rPr>
              <a:t>.</a:t>
            </a:r>
          </a:p>
          <a:p>
            <a:endParaRPr lang="en-US">
              <a:solidFill>
                <a:srgbClr val="FFFFFF"/>
              </a:solidFill>
            </a:endParaRPr>
          </a:p>
        </p:txBody>
      </p:sp>
      <p:sp>
        <p:nvSpPr>
          <p:cNvPr id="22"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319432407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1" name="Freeform: Shape 10">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3"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3738EAD6-D88B-1B4B-9EF5-3A9EFE1E11F5}"/>
              </a:ext>
            </a:extLst>
          </p:cNvPr>
          <p:cNvSpPr>
            <a:spLocks noGrp="1"/>
          </p:cNvSpPr>
          <p:nvPr>
            <p:ph type="title"/>
          </p:nvPr>
        </p:nvSpPr>
        <p:spPr>
          <a:xfrm>
            <a:off x="1154955" y="973668"/>
            <a:ext cx="2942210" cy="1020232"/>
          </a:xfrm>
        </p:spPr>
        <p:txBody>
          <a:bodyPr>
            <a:normAutofit/>
          </a:bodyPr>
          <a:lstStyle/>
          <a:p>
            <a:pPr>
              <a:lnSpc>
                <a:spcPct val="90000"/>
              </a:lnSpc>
            </a:pPr>
            <a:r>
              <a:rPr lang="en-US" sz="3300">
                <a:solidFill>
                  <a:srgbClr val="EBEBEB"/>
                </a:solidFill>
              </a:rPr>
              <a:t>Producto marginal</a:t>
            </a:r>
          </a:p>
        </p:txBody>
      </p:sp>
      <p:sp>
        <p:nvSpPr>
          <p:cNvPr id="15" name="Rectangle 14">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1441429-3D92-E7D7-E7BA-7D0278D856CC}"/>
              </a:ext>
            </a:extLst>
          </p:cNvPr>
          <p:cNvSpPr>
            <a:spLocks noGrp="1"/>
          </p:cNvSpPr>
          <p:nvPr>
            <p:ph idx="1"/>
          </p:nvPr>
        </p:nvSpPr>
        <p:spPr>
          <a:xfrm>
            <a:off x="1154955" y="2120900"/>
            <a:ext cx="3133726" cy="3898900"/>
          </a:xfrm>
        </p:spPr>
        <p:txBody>
          <a:bodyPr vert="horz" lIns="91440" tIns="45720" rIns="91440" bIns="45720" rtlCol="0">
            <a:normAutofit/>
          </a:bodyPr>
          <a:lstStyle/>
          <a:p>
            <a:r>
              <a:rPr lang="en-US">
                <a:solidFill>
                  <a:srgbClr val="FFFFFF"/>
                </a:solidFill>
                <a:ea typeface="+mn-lt"/>
                <a:cs typeface="+mn-lt"/>
              </a:rPr>
              <a:t>LA PRODUCTIVIDAD MARGINAL nos indica cuánto aumenta el producto total  cuando contratamos un trabajador más.</a:t>
            </a:r>
            <a:endParaRPr lang="en-US">
              <a:solidFill>
                <a:srgbClr val="FFFFFF"/>
              </a:solidFill>
            </a:endParaRPr>
          </a:p>
          <a:p>
            <a:pPr marL="0" indent="0">
              <a:buNone/>
            </a:pPr>
            <a:endParaRPr lang="en-US">
              <a:solidFill>
                <a:srgbClr val="FFFFFF"/>
              </a:solidFill>
            </a:endParaRPr>
          </a:p>
        </p:txBody>
      </p:sp>
      <p:sp>
        <p:nvSpPr>
          <p:cNvPr id="21"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pic>
        <p:nvPicPr>
          <p:cNvPr id="4" name="Picture 4">
            <a:extLst>
              <a:ext uri="{FF2B5EF4-FFF2-40B4-BE49-F238E27FC236}">
                <a16:creationId xmlns:a16="http://schemas.microsoft.com/office/drawing/2014/main" id="{CA83CBFC-BEDA-2C41-119A-D7785D5F0FF6}"/>
              </a:ext>
            </a:extLst>
          </p:cNvPr>
          <p:cNvPicPr>
            <a:picLocks noChangeAspect="1"/>
          </p:cNvPicPr>
          <p:nvPr/>
        </p:nvPicPr>
        <p:blipFill>
          <a:blip r:embed="rId2"/>
          <a:stretch>
            <a:fillRect/>
          </a:stretch>
        </p:blipFill>
        <p:spPr>
          <a:xfrm>
            <a:off x="5205339" y="250472"/>
            <a:ext cx="6155420" cy="2804633"/>
          </a:xfrm>
          <a:prstGeom prst="rect">
            <a:avLst/>
          </a:prstGeom>
        </p:spPr>
      </p:pic>
      <p:pic>
        <p:nvPicPr>
          <p:cNvPr id="5" name="Picture 5">
            <a:extLst>
              <a:ext uri="{FF2B5EF4-FFF2-40B4-BE49-F238E27FC236}">
                <a16:creationId xmlns:a16="http://schemas.microsoft.com/office/drawing/2014/main" id="{6360F56F-A374-175F-8ED7-014DFDBC3B24}"/>
              </a:ext>
            </a:extLst>
          </p:cNvPr>
          <p:cNvPicPr>
            <a:picLocks noChangeAspect="1"/>
          </p:cNvPicPr>
          <p:nvPr/>
        </p:nvPicPr>
        <p:blipFill>
          <a:blip r:embed="rId3"/>
          <a:stretch>
            <a:fillRect/>
          </a:stretch>
        </p:blipFill>
        <p:spPr>
          <a:xfrm>
            <a:off x="5647385" y="3312284"/>
            <a:ext cx="5512157" cy="3388755"/>
          </a:xfrm>
          <a:prstGeom prst="rect">
            <a:avLst/>
          </a:prstGeom>
        </p:spPr>
      </p:pic>
      <p:pic>
        <p:nvPicPr>
          <p:cNvPr id="6" name="Picture 6">
            <a:extLst>
              <a:ext uri="{FF2B5EF4-FFF2-40B4-BE49-F238E27FC236}">
                <a16:creationId xmlns:a16="http://schemas.microsoft.com/office/drawing/2014/main" id="{A3D8F005-472F-1B7A-607D-A348A96C8BC2}"/>
              </a:ext>
            </a:extLst>
          </p:cNvPr>
          <p:cNvPicPr>
            <a:picLocks noChangeAspect="1"/>
          </p:cNvPicPr>
          <p:nvPr/>
        </p:nvPicPr>
        <p:blipFill>
          <a:blip r:embed="rId4"/>
          <a:stretch>
            <a:fillRect/>
          </a:stretch>
        </p:blipFill>
        <p:spPr>
          <a:xfrm>
            <a:off x="5257465" y="3109577"/>
            <a:ext cx="1247775" cy="209550"/>
          </a:xfrm>
          <a:prstGeom prst="rect">
            <a:avLst/>
          </a:prstGeom>
        </p:spPr>
      </p:pic>
      <p:pic>
        <p:nvPicPr>
          <p:cNvPr id="7" name="Picture 7">
            <a:extLst>
              <a:ext uri="{FF2B5EF4-FFF2-40B4-BE49-F238E27FC236}">
                <a16:creationId xmlns:a16="http://schemas.microsoft.com/office/drawing/2014/main" id="{2D6560BA-4D08-FD49-DA57-B751ADF8F5E1}"/>
              </a:ext>
            </a:extLst>
          </p:cNvPr>
          <p:cNvPicPr>
            <a:picLocks noChangeAspect="1"/>
          </p:cNvPicPr>
          <p:nvPr/>
        </p:nvPicPr>
        <p:blipFill>
          <a:blip r:embed="rId5"/>
          <a:stretch>
            <a:fillRect/>
          </a:stretch>
        </p:blipFill>
        <p:spPr>
          <a:xfrm>
            <a:off x="5209438" y="4837493"/>
            <a:ext cx="828675" cy="209550"/>
          </a:xfrm>
          <a:prstGeom prst="rect">
            <a:avLst/>
          </a:prstGeom>
        </p:spPr>
      </p:pic>
    </p:spTree>
    <p:extLst>
      <p:ext uri="{BB962C8B-B14F-4D97-AF65-F5344CB8AC3E}">
        <p14:creationId xmlns:p14="http://schemas.microsoft.com/office/powerpoint/2010/main" val="219378855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1" name="Freeform: Shape 10">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3"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8DA339A3-0E2D-F0DF-ECF0-9D20E78E73D2}"/>
              </a:ext>
            </a:extLst>
          </p:cNvPr>
          <p:cNvSpPr>
            <a:spLocks noGrp="1"/>
          </p:cNvSpPr>
          <p:nvPr>
            <p:ph type="title"/>
          </p:nvPr>
        </p:nvSpPr>
        <p:spPr>
          <a:xfrm>
            <a:off x="1154955" y="973668"/>
            <a:ext cx="2942210" cy="1020232"/>
          </a:xfrm>
        </p:spPr>
        <p:txBody>
          <a:bodyPr>
            <a:normAutofit/>
          </a:bodyPr>
          <a:lstStyle/>
          <a:p>
            <a:pPr>
              <a:lnSpc>
                <a:spcPct val="90000"/>
              </a:lnSpc>
            </a:pPr>
            <a:r>
              <a:rPr lang="en-US" sz="3300">
                <a:solidFill>
                  <a:srgbClr val="EBEBEB"/>
                </a:solidFill>
              </a:rPr>
              <a:t>Producto medio</a:t>
            </a:r>
          </a:p>
        </p:txBody>
      </p:sp>
      <p:pic>
        <p:nvPicPr>
          <p:cNvPr id="4" name="Picture 4">
            <a:extLst>
              <a:ext uri="{FF2B5EF4-FFF2-40B4-BE49-F238E27FC236}">
                <a16:creationId xmlns:a16="http://schemas.microsoft.com/office/drawing/2014/main" id="{1F628B36-DE4B-5AC1-B142-E915EA73880F}"/>
              </a:ext>
            </a:extLst>
          </p:cNvPr>
          <p:cNvPicPr>
            <a:picLocks noChangeAspect="1"/>
          </p:cNvPicPr>
          <p:nvPr/>
        </p:nvPicPr>
        <p:blipFill>
          <a:blip r:embed="rId2"/>
          <a:stretch>
            <a:fillRect/>
          </a:stretch>
        </p:blipFill>
        <p:spPr>
          <a:xfrm>
            <a:off x="5194607" y="1359742"/>
            <a:ext cx="6391533" cy="4138516"/>
          </a:xfrm>
          <a:prstGeom prst="rect">
            <a:avLst/>
          </a:prstGeom>
        </p:spPr>
      </p:pic>
      <p:sp>
        <p:nvSpPr>
          <p:cNvPr id="15" name="Rectangle 14">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4D80CF1-AB1B-A646-09C2-AA47DCF480BA}"/>
              </a:ext>
            </a:extLst>
          </p:cNvPr>
          <p:cNvSpPr>
            <a:spLocks noGrp="1"/>
          </p:cNvSpPr>
          <p:nvPr>
            <p:ph idx="1"/>
          </p:nvPr>
        </p:nvSpPr>
        <p:spPr>
          <a:xfrm>
            <a:off x="1154955" y="2120900"/>
            <a:ext cx="3133726" cy="3898900"/>
          </a:xfrm>
        </p:spPr>
        <p:txBody>
          <a:bodyPr vert="horz" lIns="91440" tIns="45720" rIns="91440" bIns="45720" rtlCol="0">
            <a:normAutofit/>
          </a:bodyPr>
          <a:lstStyle/>
          <a:p>
            <a:r>
              <a:rPr lang="en-US">
                <a:solidFill>
                  <a:srgbClr val="FFFFFF"/>
                </a:solidFill>
                <a:ea typeface="+mn-lt"/>
                <a:cs typeface="+mn-lt"/>
              </a:rPr>
              <a:t>LA PRODUCTIVIDAD es el indicador que nos va a medir el rendimiento de los trabajadores. Por tanto, la productividad del trabajo nos indica cuantos bizcochos estamos obteniendo por cada trabajador utilizado</a:t>
            </a:r>
            <a:endParaRPr lang="en-US">
              <a:solidFill>
                <a:srgbClr val="FFFFFF"/>
              </a:solidFill>
            </a:endParaRPr>
          </a:p>
        </p:txBody>
      </p:sp>
      <p:sp>
        <p:nvSpPr>
          <p:cNvPr id="21"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71350356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Producto Medio y Marginal</a:t>
            </a:r>
          </a:p>
        </p:txBody>
      </p:sp>
      <p:sp>
        <p:nvSpPr>
          <p:cNvPr id="4" name="Rectangle 2"/>
          <p:cNvSpPr>
            <a:spLocks noChangeArrowheads="1"/>
          </p:cNvSpPr>
          <p:nvPr/>
        </p:nvSpPr>
        <p:spPr bwMode="auto">
          <a:xfrm>
            <a:off x="1710477" y="6753585"/>
            <a:ext cx="2063556" cy="457200"/>
          </a:xfrm>
          <a:prstGeom prst="rect">
            <a:avLst/>
          </a:prstGeom>
          <a:noFill/>
          <a:ln w="12700">
            <a:noFill/>
            <a:miter lim="800000"/>
            <a:headEnd/>
            <a:tailEnd/>
          </a:ln>
        </p:spPr>
        <p:txBody>
          <a:bodyPr wrap="none" anchor="ctr"/>
          <a:lstStyle/>
          <a:p>
            <a:endParaRPr lang="es-ES"/>
          </a:p>
        </p:txBody>
      </p:sp>
      <p:sp>
        <p:nvSpPr>
          <p:cNvPr id="5" name="Rectangle 3"/>
          <p:cNvSpPr>
            <a:spLocks noChangeArrowheads="1"/>
          </p:cNvSpPr>
          <p:nvPr/>
        </p:nvSpPr>
        <p:spPr bwMode="auto">
          <a:xfrm>
            <a:off x="4225077" y="6753585"/>
            <a:ext cx="3136606" cy="457200"/>
          </a:xfrm>
          <a:prstGeom prst="rect">
            <a:avLst/>
          </a:prstGeom>
          <a:noFill/>
          <a:ln w="12700">
            <a:noFill/>
            <a:miter lim="800000"/>
            <a:headEnd/>
            <a:tailEnd/>
          </a:ln>
        </p:spPr>
        <p:txBody>
          <a:bodyPr wrap="none" anchor="ctr"/>
          <a:lstStyle/>
          <a:p>
            <a:endParaRPr lang="es-ES"/>
          </a:p>
        </p:txBody>
      </p:sp>
      <p:sp>
        <p:nvSpPr>
          <p:cNvPr id="7" name="Text Box 5"/>
          <p:cNvSpPr txBox="1">
            <a:spLocks noChangeArrowheads="1"/>
          </p:cNvSpPr>
          <p:nvPr/>
        </p:nvSpPr>
        <p:spPr bwMode="auto">
          <a:xfrm>
            <a:off x="1154954" y="2470137"/>
            <a:ext cx="9425794"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s-ES" altLang="es-AR" b="1" dirty="0">
                <a:solidFill>
                  <a:srgbClr val="DC2304"/>
                </a:solidFill>
              </a:rPr>
              <a:t>PRODUCTO MEDIO= PRODUCTO PROMEDIO:</a:t>
            </a:r>
            <a:r>
              <a:rPr lang="es-ES" altLang="es-AR" dirty="0"/>
              <a:t>  </a:t>
            </a:r>
            <a:r>
              <a:rPr lang="es-ES" altLang="es-AR" b="1" dirty="0"/>
              <a:t>Corresponde al producto por unidad de insumo o factor variable empleado en el proceso productivo. Se obtiene dividiendo el producto total entre el nivel de insumo variable. </a:t>
            </a:r>
            <a:r>
              <a:rPr lang="es-AR" altLang="es-AR" dirty="0"/>
              <a:t>es el producto que en promedio genera cada una de las unidades empleadas del factor variable</a:t>
            </a:r>
            <a:endParaRPr lang="es-AR" altLang="es-AR" b="1" dirty="0"/>
          </a:p>
          <a:p>
            <a:pPr eaLnBrk="1" hangingPunct="1">
              <a:spcBef>
                <a:spcPct val="50000"/>
              </a:spcBef>
            </a:pPr>
            <a:r>
              <a:rPr lang="es-AR" altLang="es-AR" b="1" dirty="0"/>
              <a:t> </a:t>
            </a:r>
            <a:endParaRPr lang="es-ES" altLang="es-AR" b="1" dirty="0"/>
          </a:p>
        </p:txBody>
      </p:sp>
      <p:sp>
        <p:nvSpPr>
          <p:cNvPr id="8" name="Text Box 6"/>
          <p:cNvSpPr txBox="1">
            <a:spLocks noChangeArrowheads="1"/>
          </p:cNvSpPr>
          <p:nvPr/>
        </p:nvSpPr>
        <p:spPr bwMode="auto">
          <a:xfrm>
            <a:off x="1154954" y="4685412"/>
            <a:ext cx="9429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s-ES" altLang="es-AR" b="1" dirty="0">
                <a:solidFill>
                  <a:srgbClr val="DC2304"/>
                </a:solidFill>
              </a:rPr>
              <a:t>PRODUCTO MARGINAL:</a:t>
            </a:r>
            <a:r>
              <a:rPr lang="es-ES" altLang="es-AR" dirty="0"/>
              <a:t> </a:t>
            </a:r>
            <a:r>
              <a:rPr lang="es-ES" altLang="es-AR" b="1" dirty="0"/>
              <a:t>Corresponde a la variación del producto total ante variaciones unitarias del factor variable. </a:t>
            </a:r>
            <a:r>
              <a:rPr lang="es-AR" altLang="es-AR" dirty="0"/>
              <a:t>es el incremento de producción que aporta la última unidad empleada del factor variable</a:t>
            </a:r>
            <a:r>
              <a:rPr lang="es-AR" altLang="es-AR" b="1" dirty="0"/>
              <a:t>.  </a:t>
            </a:r>
            <a:endParaRPr lang="es-ES" altLang="es-AR" b="1" dirty="0"/>
          </a:p>
        </p:txBody>
      </p:sp>
      <p:graphicFrame>
        <p:nvGraphicFramePr>
          <p:cNvPr id="9" name="Object 9"/>
          <p:cNvGraphicFramePr>
            <a:graphicFrameLocks noChangeAspect="1"/>
          </p:cNvGraphicFramePr>
          <p:nvPr>
            <p:extLst>
              <p:ext uri="{D42A27DB-BD31-4B8C-83A1-F6EECF244321}">
                <p14:modId xmlns:p14="http://schemas.microsoft.com/office/powerpoint/2010/main" val="2099727089"/>
              </p:ext>
            </p:extLst>
          </p:nvPr>
        </p:nvGraphicFramePr>
        <p:xfrm>
          <a:off x="5294261" y="3642144"/>
          <a:ext cx="1550422" cy="929576"/>
        </p:xfrm>
        <a:graphic>
          <a:graphicData uri="http://schemas.openxmlformats.org/presentationml/2006/ole">
            <mc:AlternateContent xmlns:mc="http://schemas.openxmlformats.org/markup-compatibility/2006">
              <mc:Choice xmlns:v="urn:schemas-microsoft-com:vml" Requires="v">
                <p:oleObj name="Ecuación" r:id="rId2" imgW="622030" imgH="393529" progId="Equation.3">
                  <p:embed/>
                </p:oleObj>
              </mc:Choice>
              <mc:Fallback>
                <p:oleObj name="Ecuación" r:id="rId2" imgW="622030" imgH="393529" progId="Equation.3">
                  <p:embed/>
                  <p:pic>
                    <p:nvPicPr>
                      <p:cNvPr id="9" name="Object 9"/>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4261" y="3642144"/>
                        <a:ext cx="1550422" cy="929576"/>
                      </a:xfrm>
                      <a:prstGeom prst="rect">
                        <a:avLst/>
                      </a:prstGeom>
                      <a:noFill/>
                      <a:ln>
                        <a:noFill/>
                      </a:ln>
                      <a:effectLst/>
                    </p:spPr>
                  </p:pic>
                </p:oleObj>
              </mc:Fallback>
            </mc:AlternateContent>
          </a:graphicData>
        </a:graphic>
      </p:graphicFrame>
      <p:graphicFrame>
        <p:nvGraphicFramePr>
          <p:cNvPr id="10" name="Object 15"/>
          <p:cNvGraphicFramePr>
            <a:graphicFrameLocks noChangeAspect="1"/>
          </p:cNvGraphicFramePr>
          <p:nvPr>
            <p:extLst>
              <p:ext uri="{D42A27DB-BD31-4B8C-83A1-F6EECF244321}">
                <p14:modId xmlns:p14="http://schemas.microsoft.com/office/powerpoint/2010/main" val="1111681877"/>
              </p:ext>
            </p:extLst>
          </p:nvPr>
        </p:nvGraphicFramePr>
        <p:xfrm>
          <a:off x="5568108" y="5608742"/>
          <a:ext cx="1793575" cy="840658"/>
        </p:xfrm>
        <a:graphic>
          <a:graphicData uri="http://schemas.openxmlformats.org/presentationml/2006/ole">
            <mc:AlternateContent xmlns:mc="http://schemas.openxmlformats.org/markup-compatibility/2006">
              <mc:Choice xmlns:v="urn:schemas-microsoft-com:vml" Requires="v">
                <p:oleObj name="Ecuación" r:id="rId4" imgW="787058" imgH="393529" progId="Equation.3">
                  <p:embed/>
                </p:oleObj>
              </mc:Choice>
              <mc:Fallback>
                <p:oleObj name="Ecuación" r:id="rId4" imgW="787058" imgH="393529" progId="Equation.3">
                  <p:embed/>
                  <p:pic>
                    <p:nvPicPr>
                      <p:cNvPr id="10" name="Object 1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108" y="5608742"/>
                        <a:ext cx="1793575" cy="84065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962132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lstStyle/>
          <a:p>
            <a:endParaRPr lang="es-AR"/>
          </a:p>
        </p:txBody>
      </p:sp>
      <p:pic>
        <p:nvPicPr>
          <p:cNvPr id="4" name="Imagen 3"/>
          <p:cNvPicPr>
            <a:picLocks noChangeAspect="1"/>
          </p:cNvPicPr>
          <p:nvPr/>
        </p:nvPicPr>
        <p:blipFill rotWithShape="1">
          <a:blip r:embed="rId2"/>
          <a:srcRect l="17986" t="27962" r="40363" b="20516"/>
          <a:stretch/>
        </p:blipFill>
        <p:spPr>
          <a:xfrm>
            <a:off x="1294474" y="973669"/>
            <a:ext cx="8825659" cy="5390555"/>
          </a:xfrm>
          <a:prstGeom prst="rect">
            <a:avLst/>
          </a:prstGeom>
        </p:spPr>
      </p:pic>
      <p:sp>
        <p:nvSpPr>
          <p:cNvPr id="5" name="Rectángulo 4"/>
          <p:cNvSpPr/>
          <p:nvPr/>
        </p:nvSpPr>
        <p:spPr>
          <a:xfrm>
            <a:off x="1642369" y="3187083"/>
            <a:ext cx="2947386" cy="239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Rectángulo 5"/>
          <p:cNvSpPr/>
          <p:nvPr/>
        </p:nvSpPr>
        <p:spPr>
          <a:xfrm>
            <a:off x="1642369" y="4109950"/>
            <a:ext cx="3320248" cy="3111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Rectángulo 6"/>
          <p:cNvSpPr/>
          <p:nvPr/>
        </p:nvSpPr>
        <p:spPr>
          <a:xfrm>
            <a:off x="1642369" y="5152668"/>
            <a:ext cx="2947386" cy="239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826343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DA59F-96D1-5922-0D43-4C1AD0A17D12}"/>
              </a:ext>
            </a:extLst>
          </p:cNvPr>
          <p:cNvSpPr>
            <a:spLocks noGrp="1"/>
          </p:cNvSpPr>
          <p:nvPr>
            <p:ph type="title"/>
          </p:nvPr>
        </p:nvSpPr>
        <p:spPr/>
        <p:txBody>
          <a:bodyPr/>
          <a:lstStyle/>
          <a:p>
            <a:r>
              <a:rPr lang="es-AR"/>
              <a:t>Eficiencia</a:t>
            </a:r>
            <a:endParaRPr lang="es-AR" dirty="0"/>
          </a:p>
        </p:txBody>
      </p:sp>
      <p:sp>
        <p:nvSpPr>
          <p:cNvPr id="4" name="CuadroTexto 3">
            <a:extLst>
              <a:ext uri="{FF2B5EF4-FFF2-40B4-BE49-F238E27FC236}">
                <a16:creationId xmlns:a16="http://schemas.microsoft.com/office/drawing/2014/main" id="{2FA2A27A-3AB9-D931-D756-C50DB21DA169}"/>
              </a:ext>
            </a:extLst>
          </p:cNvPr>
          <p:cNvSpPr txBox="1"/>
          <p:nvPr/>
        </p:nvSpPr>
        <p:spPr>
          <a:xfrm>
            <a:off x="1154953" y="2230917"/>
            <a:ext cx="10643469" cy="923330"/>
          </a:xfrm>
          <a:prstGeom prst="rect">
            <a:avLst/>
          </a:prstGeom>
          <a:noFill/>
        </p:spPr>
        <p:txBody>
          <a:bodyPr wrap="square">
            <a:spAutoFit/>
          </a:bodyPr>
          <a:lstStyle/>
          <a:p>
            <a:r>
              <a:rPr lang="es-AR" b="0" i="0">
                <a:solidFill>
                  <a:srgbClr val="000000"/>
                </a:solidFill>
                <a:effectLst/>
                <a:latin typeface="Times New Roman" panose="02020603050405020304" pitchFamily="18" charset="0"/>
              </a:rPr>
              <a:t>LA EFICIENCIA TÉCNICA nos indica que no se están desaprovechando recursos. Una técnica será eficiente técnicamente si produce más productos con los mismos recursos. También lo será si produce los mismos productos con menos recursos.</a:t>
            </a:r>
            <a:endParaRPr lang="es-AR" dirty="0"/>
          </a:p>
        </p:txBody>
      </p:sp>
      <p:pic>
        <p:nvPicPr>
          <p:cNvPr id="6" name="Imagen 5">
            <a:extLst>
              <a:ext uri="{FF2B5EF4-FFF2-40B4-BE49-F238E27FC236}">
                <a16:creationId xmlns:a16="http://schemas.microsoft.com/office/drawing/2014/main" id="{5558B193-7BEE-E693-D771-698029E35DB3}"/>
              </a:ext>
            </a:extLst>
          </p:cNvPr>
          <p:cNvPicPr>
            <a:picLocks noChangeAspect="1"/>
          </p:cNvPicPr>
          <p:nvPr/>
        </p:nvPicPr>
        <p:blipFill>
          <a:blip r:embed="rId2"/>
          <a:stretch>
            <a:fillRect/>
          </a:stretch>
        </p:blipFill>
        <p:spPr>
          <a:xfrm>
            <a:off x="2950992" y="3154247"/>
            <a:ext cx="6897857" cy="3609975"/>
          </a:xfrm>
          <a:prstGeom prst="rect">
            <a:avLst/>
          </a:prstGeom>
        </p:spPr>
      </p:pic>
    </p:spTree>
    <p:extLst>
      <p:ext uri="{BB962C8B-B14F-4D97-AF65-F5344CB8AC3E}">
        <p14:creationId xmlns:p14="http://schemas.microsoft.com/office/powerpoint/2010/main" val="3331914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155424-0774-268E-83E9-53600BE60A86}"/>
              </a:ext>
            </a:extLst>
          </p:cNvPr>
          <p:cNvSpPr>
            <a:spLocks noGrp="1"/>
          </p:cNvSpPr>
          <p:nvPr>
            <p:ph type="title"/>
          </p:nvPr>
        </p:nvSpPr>
        <p:spPr>
          <a:xfrm>
            <a:off x="1154954" y="2287088"/>
            <a:ext cx="4351025" cy="2283824"/>
          </a:xfrm>
        </p:spPr>
        <p:txBody>
          <a:bodyPr/>
          <a:lstStyle/>
          <a:p>
            <a:r>
              <a:rPr lang="es-AR" dirty="0"/>
              <a:t>Eficiencia económica</a:t>
            </a:r>
          </a:p>
        </p:txBody>
      </p:sp>
      <p:sp>
        <p:nvSpPr>
          <p:cNvPr id="3" name="Marcador de texto 2">
            <a:extLst>
              <a:ext uri="{FF2B5EF4-FFF2-40B4-BE49-F238E27FC236}">
                <a16:creationId xmlns:a16="http://schemas.microsoft.com/office/drawing/2014/main" id="{3FDB58A4-CBAB-D3E7-795B-14EEB221544F}"/>
              </a:ext>
            </a:extLst>
          </p:cNvPr>
          <p:cNvSpPr>
            <a:spLocks noGrp="1"/>
          </p:cNvSpPr>
          <p:nvPr>
            <p:ph type="body" idx="1"/>
          </p:nvPr>
        </p:nvSpPr>
        <p:spPr>
          <a:xfrm>
            <a:off x="6895559" y="1864311"/>
            <a:ext cx="4351025" cy="3097157"/>
          </a:xfrm>
        </p:spPr>
        <p:txBody>
          <a:bodyPr>
            <a:normAutofit/>
          </a:bodyPr>
          <a:lstStyle/>
          <a:p>
            <a:r>
              <a:rPr lang="es-AR" sz="2400" b="0" i="0" cap="none" dirty="0">
                <a:solidFill>
                  <a:srgbClr val="000000"/>
                </a:solidFill>
                <a:effectLst/>
                <a:latin typeface="Times New Roman" panose="02020603050405020304" pitchFamily="18" charset="0"/>
              </a:rPr>
              <a:t>Nos indica el coste de cada técnica de producción. Una técnica será eficiente económicamente si produce lo mismo con menos costes. También será más eficiente si produce más con los mismos costes</a:t>
            </a:r>
            <a:endParaRPr lang="es-AR" sz="2400" cap="none" dirty="0"/>
          </a:p>
        </p:txBody>
      </p:sp>
    </p:spTree>
    <p:extLst>
      <p:ext uri="{BB962C8B-B14F-4D97-AF65-F5344CB8AC3E}">
        <p14:creationId xmlns:p14="http://schemas.microsoft.com/office/powerpoint/2010/main" val="3509009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 name="Rectangle 13">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18A7D278-B321-8921-46EE-89834A57F49A}"/>
              </a:ext>
            </a:extLst>
          </p:cNvPr>
          <p:cNvSpPr>
            <a:spLocks noGrp="1"/>
          </p:cNvSpPr>
          <p:nvPr>
            <p:ph type="title"/>
          </p:nvPr>
        </p:nvSpPr>
        <p:spPr>
          <a:xfrm>
            <a:off x="8382055" y="1241267"/>
            <a:ext cx="3161016" cy="2187734"/>
          </a:xfrm>
        </p:spPr>
        <p:txBody>
          <a:bodyPr vert="horz" lIns="91440" tIns="45720" rIns="91440" bIns="45720" rtlCol="0" anchor="b">
            <a:normAutofit/>
          </a:bodyPr>
          <a:lstStyle/>
          <a:p>
            <a:r>
              <a:rPr lang="en-US" b="0" i="0" kern="1200" dirty="0" err="1">
                <a:solidFill>
                  <a:srgbClr val="EBEBEB"/>
                </a:solidFill>
                <a:latin typeface="+mj-lt"/>
                <a:ea typeface="+mj-ea"/>
                <a:cs typeface="+mj-cs"/>
              </a:rPr>
              <a:t>Conclusión</a:t>
            </a:r>
            <a:endParaRPr lang="en-US" b="0" i="0" kern="1200" dirty="0">
              <a:solidFill>
                <a:srgbClr val="EBEBEB"/>
              </a:solidFill>
              <a:latin typeface="+mj-lt"/>
              <a:ea typeface="+mj-ea"/>
              <a:cs typeface="+mj-cs"/>
            </a:endParaRPr>
          </a:p>
        </p:txBody>
      </p:sp>
      <p:grpSp>
        <p:nvGrpSpPr>
          <p:cNvPr id="16" name="Group 15">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7" name="Rectangle 16">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5" name="Imagen 4">
            <a:extLst>
              <a:ext uri="{FF2B5EF4-FFF2-40B4-BE49-F238E27FC236}">
                <a16:creationId xmlns:a16="http://schemas.microsoft.com/office/drawing/2014/main" id="{EC1801EB-6163-A75B-3286-551CED8BE122}"/>
              </a:ext>
            </a:extLst>
          </p:cNvPr>
          <p:cNvPicPr>
            <a:picLocks noChangeAspect="1"/>
          </p:cNvPicPr>
          <p:nvPr/>
        </p:nvPicPr>
        <p:blipFill>
          <a:blip r:embed="rId3"/>
          <a:stretch>
            <a:fillRect/>
          </a:stretch>
        </p:blipFill>
        <p:spPr>
          <a:xfrm>
            <a:off x="275543" y="2430307"/>
            <a:ext cx="7277400" cy="2255993"/>
          </a:xfrm>
          <a:prstGeom prst="rect">
            <a:avLst/>
          </a:prstGeom>
        </p:spPr>
      </p:pic>
    </p:spTree>
    <p:extLst>
      <p:ext uri="{BB962C8B-B14F-4D97-AF65-F5344CB8AC3E}">
        <p14:creationId xmlns:p14="http://schemas.microsoft.com/office/powerpoint/2010/main" val="3477102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Producción en el Largo Plazo</a:t>
            </a:r>
          </a:p>
        </p:txBody>
      </p:sp>
      <p:pic>
        <p:nvPicPr>
          <p:cNvPr id="4098" name="Picture 2" descr="La producción en el largo plazo&#10; El largo plazo (l/p) es un&#10;período de tiempo lo&#10;suficientemente grande que&#10;le permite a ..."/>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8683" r="7635" b="5218"/>
          <a:stretch/>
        </p:blipFill>
        <p:spPr bwMode="auto">
          <a:xfrm>
            <a:off x="1958388" y="2015231"/>
            <a:ext cx="8179912" cy="4538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128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lstStyle/>
          <a:p>
            <a:endParaRPr lang="es-AR"/>
          </a:p>
        </p:txBody>
      </p:sp>
      <p:pic>
        <p:nvPicPr>
          <p:cNvPr id="5122" name="Picture 2" descr="La producción en el largo plazo con&#10;dos factores variables&#10; Si solo hay dos factores, L y K, la función de&#10;producción l/p..."/>
          <p:cNvPicPr>
            <a:picLocks noChangeAspect="1" noChangeArrowheads="1"/>
          </p:cNvPicPr>
          <p:nvPr/>
        </p:nvPicPr>
        <p:blipFill rotWithShape="1">
          <a:blip r:embed="rId2">
            <a:extLst>
              <a:ext uri="{28A0092B-C50C-407E-A947-70E740481C1C}">
                <a14:useLocalDpi xmlns:a14="http://schemas.microsoft.com/office/drawing/2010/main" val="0"/>
              </a:ext>
            </a:extLst>
          </a:blip>
          <a:srcRect b="7885"/>
          <a:stretch/>
        </p:blipFill>
        <p:spPr bwMode="auto">
          <a:xfrm>
            <a:off x="1154954" y="796114"/>
            <a:ext cx="9098755" cy="5844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706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lstStyle/>
          <a:p>
            <a:endParaRPr lang="es-AR"/>
          </a:p>
        </p:txBody>
      </p:sp>
      <p:pic>
        <p:nvPicPr>
          <p:cNvPr id="4" name="Imagen 3"/>
          <p:cNvPicPr>
            <a:picLocks noChangeAspect="1"/>
          </p:cNvPicPr>
          <p:nvPr/>
        </p:nvPicPr>
        <p:blipFill rotWithShape="1">
          <a:blip r:embed="rId2"/>
          <a:srcRect l="17985" t="31150" r="43877" b="20389"/>
          <a:stretch/>
        </p:blipFill>
        <p:spPr>
          <a:xfrm>
            <a:off x="1403539" y="858258"/>
            <a:ext cx="8512828" cy="5724144"/>
          </a:xfrm>
          <a:prstGeom prst="rect">
            <a:avLst/>
          </a:prstGeom>
        </p:spPr>
      </p:pic>
    </p:spTree>
    <p:extLst>
      <p:ext uri="{BB962C8B-B14F-4D97-AF65-F5344CB8AC3E}">
        <p14:creationId xmlns:p14="http://schemas.microsoft.com/office/powerpoint/2010/main" val="635330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961D0-6574-FE98-5F36-AE4077E85B13}"/>
              </a:ext>
            </a:extLst>
          </p:cNvPr>
          <p:cNvSpPr>
            <a:spLocks noGrp="1"/>
          </p:cNvSpPr>
          <p:nvPr>
            <p:ph type="title"/>
          </p:nvPr>
        </p:nvSpPr>
        <p:spPr>
          <a:xfrm>
            <a:off x="811518" y="1220513"/>
            <a:ext cx="10242482" cy="706964"/>
          </a:xfrm>
        </p:spPr>
        <p:txBody>
          <a:bodyPr/>
          <a:lstStyle/>
          <a:p>
            <a:r>
              <a:rPr lang="en-US" dirty="0" err="1"/>
              <a:t>Isocuantas</a:t>
            </a:r>
            <a:r>
              <a:rPr lang="en-US" dirty="0"/>
              <a:t>: </a:t>
            </a:r>
            <a:r>
              <a:rPr lang="en-US" sz="2400" b="1" dirty="0" err="1">
                <a:latin typeface="Book Antiqua"/>
              </a:rPr>
              <a:t>Curva</a:t>
            </a:r>
            <a:r>
              <a:rPr lang="en-US" sz="2400" b="1" dirty="0">
                <a:latin typeface="Book Antiqua"/>
              </a:rPr>
              <a:t> que </a:t>
            </a:r>
            <a:r>
              <a:rPr lang="en-US" sz="2400" b="1" dirty="0" err="1">
                <a:latin typeface="Book Antiqua"/>
              </a:rPr>
              <a:t>muestra</a:t>
            </a:r>
            <a:r>
              <a:rPr lang="en-US" sz="2400" b="1" dirty="0">
                <a:latin typeface="Book Antiqua"/>
              </a:rPr>
              <a:t> </a:t>
            </a:r>
            <a:r>
              <a:rPr lang="en-US" sz="2400" b="1" dirty="0" err="1">
                <a:latin typeface="Book Antiqua"/>
              </a:rPr>
              <a:t>todas</a:t>
            </a:r>
            <a:r>
              <a:rPr lang="en-US" sz="2400" b="1" dirty="0">
                <a:latin typeface="Book Antiqua"/>
              </a:rPr>
              <a:t> las </a:t>
            </a:r>
            <a:r>
              <a:rPr lang="en-US" sz="2400" b="1" dirty="0" err="1">
                <a:latin typeface="Book Antiqua"/>
              </a:rPr>
              <a:t>combinaciones</a:t>
            </a:r>
            <a:r>
              <a:rPr lang="en-US" sz="2400" b="1" dirty="0">
                <a:latin typeface="Book Antiqua"/>
              </a:rPr>
              <a:t> </a:t>
            </a:r>
            <a:r>
              <a:rPr lang="en-US" sz="2400" b="1" dirty="0" err="1">
                <a:latin typeface="Book Antiqua"/>
              </a:rPr>
              <a:t>posibles</a:t>
            </a:r>
            <a:r>
              <a:rPr lang="en-US" sz="2400" b="1" dirty="0">
                <a:latin typeface="Book Antiqua"/>
              </a:rPr>
              <a:t> de </a:t>
            </a:r>
            <a:r>
              <a:rPr lang="en-US" sz="2400" b="1" dirty="0" err="1">
                <a:latin typeface="Book Antiqua"/>
              </a:rPr>
              <a:t>factores</a:t>
            </a:r>
            <a:r>
              <a:rPr lang="en-US" sz="2400" b="1" dirty="0">
                <a:latin typeface="Book Antiqua"/>
              </a:rPr>
              <a:t> que </a:t>
            </a:r>
            <a:r>
              <a:rPr lang="en-US" sz="2400" b="1" dirty="0" err="1">
                <a:latin typeface="Book Antiqua"/>
              </a:rPr>
              <a:t>generan</a:t>
            </a:r>
            <a:r>
              <a:rPr lang="en-US" sz="2400" b="1" dirty="0">
                <a:latin typeface="Book Antiqua"/>
              </a:rPr>
              <a:t> </a:t>
            </a:r>
            <a:r>
              <a:rPr lang="en-US" sz="2400" b="1" dirty="0" err="1">
                <a:latin typeface="Book Antiqua"/>
              </a:rPr>
              <a:t>el</a:t>
            </a:r>
            <a:r>
              <a:rPr lang="en-US" sz="2400" b="1" dirty="0">
                <a:latin typeface="Book Antiqua"/>
              </a:rPr>
              <a:t> </a:t>
            </a:r>
            <a:r>
              <a:rPr lang="en-US" sz="2400" b="1" dirty="0" err="1">
                <a:latin typeface="Book Antiqua"/>
              </a:rPr>
              <a:t>mismo</a:t>
            </a:r>
            <a:r>
              <a:rPr lang="en-US" sz="2400" b="1" dirty="0">
                <a:latin typeface="Book Antiqua"/>
              </a:rPr>
              <a:t> </a:t>
            </a:r>
            <a:r>
              <a:rPr lang="en-US" sz="2400" b="1" dirty="0" err="1">
                <a:latin typeface="Book Antiqua"/>
              </a:rPr>
              <a:t>nivel</a:t>
            </a:r>
            <a:r>
              <a:rPr lang="en-US" sz="2400" b="1" dirty="0">
                <a:latin typeface="Book Antiqua"/>
              </a:rPr>
              <a:t> de </a:t>
            </a:r>
            <a:r>
              <a:rPr lang="en-US" sz="2400" b="1" dirty="0" err="1">
                <a:latin typeface="Book Antiqua"/>
              </a:rPr>
              <a:t>producción</a:t>
            </a:r>
            <a:r>
              <a:rPr lang="en-US" sz="2400" b="1" dirty="0">
                <a:latin typeface="Book Antiqua"/>
              </a:rPr>
              <a:t>. </a:t>
            </a:r>
            <a:endParaRPr lang="en-US" sz="2400" dirty="0">
              <a:ea typeface="+mj-lt"/>
              <a:cs typeface="+mj-lt"/>
            </a:endParaRPr>
          </a:p>
          <a:p>
            <a:endParaRPr lang="en-US" dirty="0"/>
          </a:p>
        </p:txBody>
      </p:sp>
      <p:sp>
        <p:nvSpPr>
          <p:cNvPr id="5" name="7 Subtítulo">
            <a:extLst>
              <a:ext uri="{FF2B5EF4-FFF2-40B4-BE49-F238E27FC236}">
                <a16:creationId xmlns:a16="http://schemas.microsoft.com/office/drawing/2014/main" id="{1DA0EB63-D95D-824E-7A03-D72AE980AEB3}"/>
              </a:ext>
            </a:extLst>
          </p:cNvPr>
          <p:cNvSpPr>
            <a:spLocks noGrp="1"/>
          </p:cNvSpPr>
          <p:nvPr/>
        </p:nvSpPr>
        <p:spPr bwMode="auto">
          <a:xfrm>
            <a:off x="774411" y="2550286"/>
            <a:ext cx="3965618"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45720" numCol="1" anchor="t" anchorCtr="0" compatLnSpc="1">
            <a:prstTxWarp prst="textNoShape">
              <a:avLst/>
            </a:prstTxWarp>
            <a:normAutofit/>
          </a:bodyPr>
          <a:lstStyle>
            <a:lvl1pPr marL="27432" indent="0" algn="l" rtl="0" eaLnBrk="0" fontAlgn="base" hangingPunct="0">
              <a:spcBef>
                <a:spcPts val="600"/>
              </a:spcBef>
              <a:spcAft>
                <a:spcPct val="0"/>
              </a:spcAft>
              <a:buClr>
                <a:schemeClr val="accent1"/>
              </a:buClr>
              <a:buSzPct val="80000"/>
              <a:buFont typeface="Wingdings 2" panose="05020102010507070707" pitchFamily="18" charset="2"/>
              <a:buNone/>
              <a:defRPr sz="2600" kern="1200">
                <a:solidFill>
                  <a:schemeClr val="tx2">
                    <a:shade val="30000"/>
                    <a:satMod val="150000"/>
                  </a:schemeClr>
                </a:solidFill>
                <a:latin typeface="+mn-lt"/>
                <a:ea typeface="+mn-ea"/>
                <a:cs typeface="+mn-cs"/>
              </a:defRPr>
            </a:lvl1pPr>
            <a:lvl2pPr marL="457200" indent="0" algn="ctr" rtl="0" eaLnBrk="0" fontAlgn="base" hangingPunct="0">
              <a:spcBef>
                <a:spcPts val="550"/>
              </a:spcBef>
              <a:spcAft>
                <a:spcPct val="0"/>
              </a:spcAft>
              <a:buClr>
                <a:schemeClr val="accent1"/>
              </a:buClr>
              <a:buFont typeface="Verdana" panose="020B0604030504040204" pitchFamily="34" charset="0"/>
              <a:buNone/>
              <a:defRPr sz="2800" kern="1200">
                <a:solidFill>
                  <a:schemeClr val="tx1"/>
                </a:solidFill>
                <a:latin typeface="+mn-lt"/>
                <a:ea typeface="+mn-ea"/>
                <a:cs typeface="+mn-cs"/>
              </a:defRPr>
            </a:lvl2pPr>
            <a:lvl3pPr marL="914400" indent="0" algn="ctr" rtl="0" eaLnBrk="0" fontAlgn="base" hangingPunct="0">
              <a:spcBef>
                <a:spcPct val="20000"/>
              </a:spcBef>
              <a:spcAft>
                <a:spcPct val="0"/>
              </a:spcAft>
              <a:buClr>
                <a:schemeClr val="accent2"/>
              </a:buClr>
              <a:buFont typeface="Wingdings 2" panose="05020102010507070707" pitchFamily="18" charset="2"/>
              <a:buNone/>
              <a:defRPr sz="2400" kern="1200">
                <a:solidFill>
                  <a:schemeClr val="tx1"/>
                </a:solidFill>
                <a:latin typeface="+mn-lt"/>
                <a:ea typeface="+mn-ea"/>
                <a:cs typeface="+mn-cs"/>
              </a:defRPr>
            </a:lvl3pPr>
            <a:lvl4pPr marL="1371600" indent="0" algn="ctr" rtl="0" eaLnBrk="0" fontAlgn="base" hangingPunct="0">
              <a:spcBef>
                <a:spcPct val="20000"/>
              </a:spcBef>
              <a:spcAft>
                <a:spcPct val="0"/>
              </a:spcAft>
              <a:buClr>
                <a:srgbClr val="C32D2E"/>
              </a:buClr>
              <a:buFont typeface="Wingdings 2" panose="05020102010507070707" pitchFamily="18" charset="2"/>
              <a:buNone/>
              <a:defRPr sz="2000" kern="1200">
                <a:solidFill>
                  <a:schemeClr val="tx1"/>
                </a:solidFill>
                <a:latin typeface="+mn-lt"/>
                <a:ea typeface="+mn-ea"/>
                <a:cs typeface="+mn-cs"/>
              </a:defRPr>
            </a:lvl4pPr>
            <a:lvl5pPr marL="1828800" indent="0" algn="ctr" rtl="0" eaLnBrk="0" fontAlgn="base" hangingPunct="0">
              <a:spcBef>
                <a:spcPct val="20000"/>
              </a:spcBef>
              <a:spcAft>
                <a:spcPct val="0"/>
              </a:spcAft>
              <a:buClr>
                <a:srgbClr val="84AA33"/>
              </a:buClr>
              <a:buFont typeface="Wingdings 2" panose="05020102010507070707" pitchFamily="18" charset="2"/>
              <a:buNone/>
              <a:defRPr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marL="27305" eaLnBrk="1" fontAlgn="auto" hangingPunct="1">
              <a:spcAft>
                <a:spcPts val="0"/>
              </a:spcAft>
              <a:defRPr/>
            </a:pPr>
            <a:r>
              <a:rPr lang="es-ES_tradnl" dirty="0"/>
              <a:t>Para un nivel de producción </a:t>
            </a:r>
            <a:r>
              <a:rPr lang="es-ES_tradnl" dirty="0" err="1"/>
              <a:t>Qo</a:t>
            </a:r>
            <a:r>
              <a:rPr lang="es-ES_tradnl" dirty="0"/>
              <a:t> proyectamos en 3D la línea AB( combinación de dos factores) sobre el eje de factores          isocuanta </a:t>
            </a:r>
            <a:endParaRPr lang="es-ES" dirty="0"/>
          </a:p>
        </p:txBody>
      </p:sp>
      <p:cxnSp>
        <p:nvCxnSpPr>
          <p:cNvPr id="6" name="9 Conector recto de flecha">
            <a:extLst>
              <a:ext uri="{FF2B5EF4-FFF2-40B4-BE49-F238E27FC236}">
                <a16:creationId xmlns:a16="http://schemas.microsoft.com/office/drawing/2014/main" id="{3DEFF41E-838B-1453-64B2-B0C39736A2DC}"/>
              </a:ext>
            </a:extLst>
          </p:cNvPr>
          <p:cNvCxnSpPr/>
          <p:nvPr/>
        </p:nvCxnSpPr>
        <p:spPr>
          <a:xfrm>
            <a:off x="4452938" y="4857750"/>
            <a:ext cx="78581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FF205CA-DC0E-BAC9-475A-4CE007F923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330" y="2484460"/>
            <a:ext cx="4143375"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4283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83E11-650C-6E68-57A9-CFD12128A68E}"/>
              </a:ext>
            </a:extLst>
          </p:cNvPr>
          <p:cNvSpPr>
            <a:spLocks noGrp="1"/>
          </p:cNvSpPr>
          <p:nvPr>
            <p:ph type="title"/>
          </p:nvPr>
        </p:nvSpPr>
        <p:spPr/>
        <p:txBody>
          <a:bodyPr/>
          <a:lstStyle/>
          <a:p>
            <a:r>
              <a:rPr lang="en-US" dirty="0"/>
              <a:t>Propiedades</a:t>
            </a:r>
          </a:p>
        </p:txBody>
      </p:sp>
      <p:sp>
        <p:nvSpPr>
          <p:cNvPr id="5" name="TextBox 4">
            <a:extLst>
              <a:ext uri="{FF2B5EF4-FFF2-40B4-BE49-F238E27FC236}">
                <a16:creationId xmlns:a16="http://schemas.microsoft.com/office/drawing/2014/main" id="{1C6E9599-D206-4EE2-B523-7776576AD1CD}"/>
              </a:ext>
            </a:extLst>
          </p:cNvPr>
          <p:cNvSpPr txBox="1">
            <a:spLocks noChangeArrowheads="1"/>
          </p:cNvSpPr>
          <p:nvPr/>
        </p:nvSpPr>
        <p:spPr bwMode="auto">
          <a:xfrm>
            <a:off x="7155244" y="4693410"/>
            <a:ext cx="4264025"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eaLnBrk="1" hangingPunct="1">
              <a:lnSpc>
                <a:spcPct val="90000"/>
              </a:lnSpc>
              <a:buClr>
                <a:srgbClr val="000000"/>
              </a:buClr>
              <a:buFont typeface="Wingdings" panose="05000000000000000000" pitchFamily="2" charset="2"/>
              <a:buNone/>
            </a:pPr>
            <a:r>
              <a:rPr lang="es-ES_tradnl" altLang="es-AR" sz="2000">
                <a:solidFill>
                  <a:srgbClr val="000000"/>
                </a:solidFill>
              </a:rPr>
              <a:t>	Cuanto más alejada del origen está una isocuanta mayor es el nivel de producción que representa.</a:t>
            </a:r>
          </a:p>
          <a:p>
            <a:pPr algn="just" eaLnBrk="1" hangingPunct="1">
              <a:lnSpc>
                <a:spcPct val="90000"/>
              </a:lnSpc>
              <a:buClr>
                <a:srgbClr val="000000"/>
              </a:buClr>
              <a:buFont typeface="Wingdings" panose="05000000000000000000" pitchFamily="2" charset="2"/>
              <a:buNone/>
            </a:pPr>
            <a:r>
              <a:rPr lang="es-ES_tradnl" altLang="es-AR" sz="2200" b="1">
                <a:solidFill>
                  <a:srgbClr val="000000"/>
                </a:solidFill>
              </a:rPr>
              <a:t>	Q</a:t>
            </a:r>
            <a:r>
              <a:rPr lang="es-ES_tradnl" altLang="es-AR" sz="2200" b="1" baseline="30000">
                <a:solidFill>
                  <a:srgbClr val="000000"/>
                </a:solidFill>
              </a:rPr>
              <a:t>0</a:t>
            </a:r>
            <a:r>
              <a:rPr lang="es-ES_tradnl" altLang="es-AR" sz="2200" b="1">
                <a:solidFill>
                  <a:srgbClr val="000000"/>
                </a:solidFill>
              </a:rPr>
              <a:t> &lt; Q</a:t>
            </a:r>
            <a:r>
              <a:rPr lang="es-ES_tradnl" altLang="es-AR" sz="2200" b="1" baseline="30000">
                <a:solidFill>
                  <a:srgbClr val="000000"/>
                </a:solidFill>
              </a:rPr>
              <a:t>1</a:t>
            </a:r>
            <a:r>
              <a:rPr lang="es-ES_tradnl" altLang="es-AR" sz="2200" b="1">
                <a:solidFill>
                  <a:srgbClr val="000000"/>
                </a:solidFill>
              </a:rPr>
              <a:t> &lt; Q</a:t>
            </a:r>
            <a:r>
              <a:rPr lang="es-ES_tradnl" altLang="es-AR" sz="2200" b="1" baseline="30000">
                <a:solidFill>
                  <a:srgbClr val="000000"/>
                </a:solidFill>
              </a:rPr>
              <a:t>2</a:t>
            </a:r>
          </a:p>
          <a:p>
            <a:pPr algn="just" eaLnBrk="1" hangingPunct="1">
              <a:lnSpc>
                <a:spcPct val="90000"/>
              </a:lnSpc>
              <a:buClr>
                <a:srgbClr val="000000"/>
              </a:buClr>
              <a:buFont typeface="Wingdings" panose="05000000000000000000" pitchFamily="2" charset="2"/>
              <a:buNone/>
            </a:pPr>
            <a:endParaRPr lang="es-ES_tradnl" altLang="es-AR" sz="2200" b="1" baseline="30000">
              <a:solidFill>
                <a:srgbClr val="000000"/>
              </a:solidFill>
            </a:endParaRPr>
          </a:p>
          <a:p>
            <a:pPr algn="just" eaLnBrk="1" hangingPunct="1">
              <a:lnSpc>
                <a:spcPct val="90000"/>
              </a:lnSpc>
              <a:buClr>
                <a:srgbClr val="000000"/>
              </a:buClr>
              <a:buFont typeface="Wingdings" panose="05000000000000000000" pitchFamily="2" charset="2"/>
              <a:buNone/>
            </a:pPr>
            <a:endParaRPr lang="es-ES_tradnl" altLang="es-AR" sz="2000">
              <a:solidFill>
                <a:srgbClr val="000000"/>
              </a:solidFill>
            </a:endParaRPr>
          </a:p>
        </p:txBody>
      </p:sp>
      <p:sp>
        <p:nvSpPr>
          <p:cNvPr id="7" name="Line 5">
            <a:extLst>
              <a:ext uri="{FF2B5EF4-FFF2-40B4-BE49-F238E27FC236}">
                <a16:creationId xmlns:a16="http://schemas.microsoft.com/office/drawing/2014/main" id="{34438828-D735-750D-C680-F8057C01AEEE}"/>
              </a:ext>
            </a:extLst>
          </p:cNvPr>
          <p:cNvSpPr>
            <a:spLocks noChangeShapeType="1"/>
          </p:cNvSpPr>
          <p:nvPr/>
        </p:nvSpPr>
        <p:spPr bwMode="auto">
          <a:xfrm>
            <a:off x="2292910" y="4183376"/>
            <a:ext cx="1587" cy="2381250"/>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AR"/>
          </a:p>
        </p:txBody>
      </p:sp>
      <p:sp>
        <p:nvSpPr>
          <p:cNvPr id="8" name="Line 6">
            <a:extLst>
              <a:ext uri="{FF2B5EF4-FFF2-40B4-BE49-F238E27FC236}">
                <a16:creationId xmlns:a16="http://schemas.microsoft.com/office/drawing/2014/main" id="{C305931B-AC8A-E1AB-9C2E-3F1F6F698012}"/>
              </a:ext>
            </a:extLst>
          </p:cNvPr>
          <p:cNvSpPr>
            <a:spLocks noChangeShapeType="1"/>
          </p:cNvSpPr>
          <p:nvPr/>
        </p:nvSpPr>
        <p:spPr bwMode="auto">
          <a:xfrm>
            <a:off x="2292910" y="6564627"/>
            <a:ext cx="2438400" cy="1587"/>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AR"/>
          </a:p>
        </p:txBody>
      </p:sp>
      <p:sp>
        <p:nvSpPr>
          <p:cNvPr id="9" name="Arc 7">
            <a:extLst>
              <a:ext uri="{FF2B5EF4-FFF2-40B4-BE49-F238E27FC236}">
                <a16:creationId xmlns:a16="http://schemas.microsoft.com/office/drawing/2014/main" id="{FA3C246E-CE41-D377-BD68-F3DB2D1B16C4}"/>
              </a:ext>
            </a:extLst>
          </p:cNvPr>
          <p:cNvSpPr>
            <a:spLocks/>
          </p:cNvSpPr>
          <p:nvPr/>
        </p:nvSpPr>
        <p:spPr bwMode="auto">
          <a:xfrm flipH="1" flipV="1">
            <a:off x="2597710" y="4470714"/>
            <a:ext cx="1905000" cy="1636713"/>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AR"/>
          </a:p>
        </p:txBody>
      </p:sp>
      <p:sp>
        <p:nvSpPr>
          <p:cNvPr id="10" name="Arc 8">
            <a:extLst>
              <a:ext uri="{FF2B5EF4-FFF2-40B4-BE49-F238E27FC236}">
                <a16:creationId xmlns:a16="http://schemas.microsoft.com/office/drawing/2014/main" id="{6C6128A0-70CF-A6DB-1AE2-4A118CAA1F8D}"/>
              </a:ext>
            </a:extLst>
          </p:cNvPr>
          <p:cNvSpPr>
            <a:spLocks/>
          </p:cNvSpPr>
          <p:nvPr/>
        </p:nvSpPr>
        <p:spPr bwMode="auto">
          <a:xfrm flipH="1" flipV="1">
            <a:off x="2897746" y="4232589"/>
            <a:ext cx="1905000" cy="1636713"/>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AR"/>
          </a:p>
        </p:txBody>
      </p:sp>
      <p:sp>
        <p:nvSpPr>
          <p:cNvPr id="11" name="Arc 9">
            <a:extLst>
              <a:ext uri="{FF2B5EF4-FFF2-40B4-BE49-F238E27FC236}">
                <a16:creationId xmlns:a16="http://schemas.microsoft.com/office/drawing/2014/main" id="{6D1EB3CF-DDB6-589C-D65D-011F20780696}"/>
              </a:ext>
            </a:extLst>
          </p:cNvPr>
          <p:cNvSpPr>
            <a:spLocks/>
          </p:cNvSpPr>
          <p:nvPr/>
        </p:nvSpPr>
        <p:spPr bwMode="auto">
          <a:xfrm flipH="1" flipV="1">
            <a:off x="3326371" y="3875401"/>
            <a:ext cx="1905000" cy="1636712"/>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AR"/>
          </a:p>
        </p:txBody>
      </p:sp>
      <p:sp>
        <p:nvSpPr>
          <p:cNvPr id="12" name="Text Box 10">
            <a:extLst>
              <a:ext uri="{FF2B5EF4-FFF2-40B4-BE49-F238E27FC236}">
                <a16:creationId xmlns:a16="http://schemas.microsoft.com/office/drawing/2014/main" id="{7627FF0F-57D3-3B79-D1EB-1112B5BB3DA7}"/>
              </a:ext>
            </a:extLst>
          </p:cNvPr>
          <p:cNvSpPr txBox="1">
            <a:spLocks noChangeArrowheads="1"/>
          </p:cNvSpPr>
          <p:nvPr/>
        </p:nvSpPr>
        <p:spPr bwMode="auto">
          <a:xfrm>
            <a:off x="1754746" y="4232588"/>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ClrTx/>
              <a:buSzTx/>
              <a:buFontTx/>
              <a:buNone/>
            </a:pPr>
            <a:r>
              <a:rPr kumimoji="1" lang="es-ES_tradnl" altLang="es-AR" sz="1400" b="1">
                <a:solidFill>
                  <a:srgbClr val="000000"/>
                </a:solidFill>
                <a:latin typeface="Tahoma" panose="020B0604030504040204" pitchFamily="34" charset="0"/>
              </a:rPr>
              <a:t>K</a:t>
            </a:r>
            <a:endParaRPr kumimoji="1" lang="es-ES_tradnl" altLang="es-AR" sz="1400">
              <a:solidFill>
                <a:srgbClr val="000000"/>
              </a:solidFill>
              <a:latin typeface="Tahoma" panose="020B0604030504040204" pitchFamily="34" charset="0"/>
            </a:endParaRPr>
          </a:p>
        </p:txBody>
      </p:sp>
      <p:sp>
        <p:nvSpPr>
          <p:cNvPr id="13" name="Text Box 13">
            <a:extLst>
              <a:ext uri="{FF2B5EF4-FFF2-40B4-BE49-F238E27FC236}">
                <a16:creationId xmlns:a16="http://schemas.microsoft.com/office/drawing/2014/main" id="{84AB8C7E-26B4-5B3A-C1FF-237C78E6F055}"/>
              </a:ext>
            </a:extLst>
          </p:cNvPr>
          <p:cNvSpPr txBox="1">
            <a:spLocks noChangeArrowheads="1"/>
          </p:cNvSpPr>
          <p:nvPr/>
        </p:nvSpPr>
        <p:spPr bwMode="auto">
          <a:xfrm>
            <a:off x="4807510" y="5583551"/>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ClrTx/>
              <a:buSzTx/>
              <a:buFontTx/>
              <a:buNone/>
            </a:pPr>
            <a:r>
              <a:rPr kumimoji="1" lang="es-ES_tradnl" altLang="es-AR" sz="1800">
                <a:solidFill>
                  <a:srgbClr val="0000FF"/>
                </a:solidFill>
                <a:latin typeface="Tahoma" panose="020B0604030504040204" pitchFamily="34" charset="0"/>
              </a:rPr>
              <a:t>Q</a:t>
            </a:r>
            <a:r>
              <a:rPr kumimoji="1" lang="es-ES_tradnl" altLang="es-AR" sz="1800" baseline="30000">
                <a:solidFill>
                  <a:srgbClr val="0000FF"/>
                </a:solidFill>
                <a:latin typeface="Tahoma" panose="020B0604030504040204" pitchFamily="34" charset="0"/>
              </a:rPr>
              <a:t>1</a:t>
            </a:r>
            <a:endParaRPr kumimoji="1" lang="es-ES_tradnl" altLang="es-AR" sz="1800">
              <a:solidFill>
                <a:srgbClr val="0000FF"/>
              </a:solidFill>
              <a:latin typeface="Tahoma" panose="020B0604030504040204" pitchFamily="34" charset="0"/>
            </a:endParaRPr>
          </a:p>
        </p:txBody>
      </p:sp>
      <p:sp>
        <p:nvSpPr>
          <p:cNvPr id="14" name="Text Box 14">
            <a:extLst>
              <a:ext uri="{FF2B5EF4-FFF2-40B4-BE49-F238E27FC236}">
                <a16:creationId xmlns:a16="http://schemas.microsoft.com/office/drawing/2014/main" id="{7BF84687-E62A-8480-DD24-3ABC6A3FA273}"/>
              </a:ext>
            </a:extLst>
          </p:cNvPr>
          <p:cNvSpPr txBox="1">
            <a:spLocks noChangeArrowheads="1"/>
          </p:cNvSpPr>
          <p:nvPr/>
        </p:nvSpPr>
        <p:spPr bwMode="auto">
          <a:xfrm>
            <a:off x="5036110" y="5202551"/>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ClrTx/>
              <a:buSzTx/>
              <a:buFontTx/>
              <a:buNone/>
            </a:pPr>
            <a:r>
              <a:rPr kumimoji="1" lang="es-ES_tradnl" altLang="es-AR" sz="1800">
                <a:solidFill>
                  <a:srgbClr val="0000FF"/>
                </a:solidFill>
                <a:latin typeface="Tahoma" panose="020B0604030504040204" pitchFamily="34" charset="0"/>
              </a:rPr>
              <a:t>Q</a:t>
            </a:r>
            <a:r>
              <a:rPr kumimoji="1" lang="es-ES_tradnl" altLang="es-AR" sz="1800" baseline="30000">
                <a:solidFill>
                  <a:srgbClr val="0000FF"/>
                </a:solidFill>
                <a:latin typeface="Tahoma" panose="020B0604030504040204" pitchFamily="34" charset="0"/>
              </a:rPr>
              <a:t>2</a:t>
            </a:r>
            <a:endParaRPr kumimoji="1" lang="es-ES_tradnl" altLang="es-AR" sz="1800">
              <a:solidFill>
                <a:srgbClr val="0000FF"/>
              </a:solidFill>
              <a:latin typeface="Tahoma" panose="020B0604030504040204" pitchFamily="34" charset="0"/>
            </a:endParaRPr>
          </a:p>
        </p:txBody>
      </p:sp>
      <p:sp>
        <p:nvSpPr>
          <p:cNvPr id="15" name="Text Box 15">
            <a:extLst>
              <a:ext uri="{FF2B5EF4-FFF2-40B4-BE49-F238E27FC236}">
                <a16:creationId xmlns:a16="http://schemas.microsoft.com/office/drawing/2014/main" id="{81062041-BDFC-FED6-4F56-03FF38FCF839}"/>
              </a:ext>
            </a:extLst>
          </p:cNvPr>
          <p:cNvSpPr txBox="1">
            <a:spLocks noChangeArrowheads="1"/>
          </p:cNvSpPr>
          <p:nvPr/>
        </p:nvSpPr>
        <p:spPr bwMode="auto">
          <a:xfrm>
            <a:off x="5346410" y="3432690"/>
            <a:ext cx="2590800" cy="519112"/>
          </a:xfrm>
          <a:prstGeom prst="rect">
            <a:avLst/>
          </a:prstGeom>
          <a:solidFill>
            <a:schemeClr val="tx1"/>
          </a:solidFill>
          <a:ln w="9525">
            <a:noFill/>
            <a:miter lim="800000"/>
            <a:headEnd/>
            <a:tailEnd/>
          </a:ln>
          <a:effec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kumimoji="1" lang="es-ES_tradnl" sz="2800" b="1" dirty="0" err="1">
                <a:solidFill>
                  <a:schemeClr val="bg1"/>
                </a:solidFill>
                <a:latin typeface="Tahoma" pitchFamily="34" charset="0"/>
                <a:cs typeface="+mn-cs"/>
              </a:rPr>
              <a:t>Cardinalidad</a:t>
            </a:r>
            <a:endParaRPr kumimoji="1" lang="es-ES" sz="2400" dirty="0">
              <a:solidFill>
                <a:schemeClr val="bg1"/>
              </a:solidFill>
              <a:effectLst>
                <a:outerShdw blurRad="38100" dist="38100" dir="2700000" algn="tl">
                  <a:srgbClr val="000000"/>
                </a:outerShdw>
              </a:effectLst>
              <a:latin typeface="Tahoma" pitchFamily="34" charset="0"/>
              <a:cs typeface="+mn-cs"/>
            </a:endParaRPr>
          </a:p>
        </p:txBody>
      </p:sp>
      <p:sp>
        <p:nvSpPr>
          <p:cNvPr id="16" name="16 Rectángulo">
            <a:extLst>
              <a:ext uri="{FF2B5EF4-FFF2-40B4-BE49-F238E27FC236}">
                <a16:creationId xmlns:a16="http://schemas.microsoft.com/office/drawing/2014/main" id="{0879F088-9A2F-01C3-C035-6D5ED29BE59E}"/>
              </a:ext>
            </a:extLst>
          </p:cNvPr>
          <p:cNvSpPr>
            <a:spLocks noChangeArrowheads="1"/>
          </p:cNvSpPr>
          <p:nvPr/>
        </p:nvSpPr>
        <p:spPr bwMode="auto">
          <a:xfrm>
            <a:off x="506437" y="2226639"/>
            <a:ext cx="1178215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spcBef>
                <a:spcPct val="0"/>
              </a:spcBef>
              <a:buClrTx/>
              <a:buSzTx/>
              <a:buFontTx/>
              <a:buNone/>
            </a:pPr>
            <a:r>
              <a:rPr lang="es-ES_tradnl" altLang="es-AR" sz="2400" b="1">
                <a:latin typeface="Book Antiqua" panose="02040602050305030304" pitchFamily="18" charset="0"/>
              </a:rPr>
              <a:t>Decrecientes:</a:t>
            </a:r>
            <a:r>
              <a:rPr lang="es-ES_tradnl" altLang="es-AR" sz="2400">
                <a:latin typeface="Book Antiqua" panose="02040602050305030304" pitchFamily="18" charset="0"/>
              </a:rPr>
              <a:t> Una disminución en la cantidad empleada de uno de los factores es preciso compensarla con un incremento en el empleo del otro factor productivo. Recordemos que sólo consideramos combinaciones técnicamente eficientes</a:t>
            </a:r>
            <a:endParaRPr lang="es-ES" altLang="es-AR" sz="2400">
              <a:latin typeface="Book Antiqua" panose="02040602050305030304" pitchFamily="18" charset="0"/>
            </a:endParaRPr>
          </a:p>
        </p:txBody>
      </p:sp>
    </p:spTree>
    <p:extLst>
      <p:ext uri="{BB962C8B-B14F-4D97-AF65-F5344CB8AC3E}">
        <p14:creationId xmlns:p14="http://schemas.microsoft.com/office/powerpoint/2010/main" val="3844603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9540B-3462-CC44-8C89-24BE53833119}"/>
              </a:ext>
            </a:extLst>
          </p:cNvPr>
          <p:cNvSpPr>
            <a:spLocks noGrp="1"/>
          </p:cNvSpPr>
          <p:nvPr>
            <p:ph type="title"/>
          </p:nvPr>
        </p:nvSpPr>
        <p:spPr/>
        <p:txBody>
          <a:bodyPr/>
          <a:lstStyle/>
          <a:p>
            <a:r>
              <a:rPr lang="en-US" dirty="0"/>
              <a:t>Propiedades</a:t>
            </a:r>
          </a:p>
        </p:txBody>
      </p:sp>
      <p:sp>
        <p:nvSpPr>
          <p:cNvPr id="5" name="Line 19">
            <a:extLst>
              <a:ext uri="{FF2B5EF4-FFF2-40B4-BE49-F238E27FC236}">
                <a16:creationId xmlns:a16="http://schemas.microsoft.com/office/drawing/2014/main" id="{C3BC96F8-CBB3-B32C-97C2-0A6A6A970F5F}"/>
              </a:ext>
            </a:extLst>
          </p:cNvPr>
          <p:cNvSpPr>
            <a:spLocks noChangeShapeType="1"/>
          </p:cNvSpPr>
          <p:nvPr/>
        </p:nvSpPr>
        <p:spPr bwMode="auto">
          <a:xfrm>
            <a:off x="1360801" y="2193031"/>
            <a:ext cx="0" cy="1828800"/>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AR"/>
          </a:p>
        </p:txBody>
      </p:sp>
      <p:sp>
        <p:nvSpPr>
          <p:cNvPr id="6" name="Text Box 20">
            <a:extLst>
              <a:ext uri="{FF2B5EF4-FFF2-40B4-BE49-F238E27FC236}">
                <a16:creationId xmlns:a16="http://schemas.microsoft.com/office/drawing/2014/main" id="{75A6D4D4-CC16-401C-85A9-8530C3DA1A20}"/>
              </a:ext>
            </a:extLst>
          </p:cNvPr>
          <p:cNvSpPr txBox="1">
            <a:spLocks noChangeArrowheads="1"/>
          </p:cNvSpPr>
          <p:nvPr/>
        </p:nvSpPr>
        <p:spPr bwMode="auto">
          <a:xfrm>
            <a:off x="1970401" y="2269232"/>
            <a:ext cx="1828800" cy="646331"/>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ClrTx/>
              <a:buSzTx/>
              <a:buFontTx/>
              <a:buNone/>
            </a:pPr>
            <a:r>
              <a:rPr kumimoji="1" lang="es-ES_tradnl" altLang="es-AR" sz="1800">
                <a:solidFill>
                  <a:srgbClr val="33CC33"/>
                </a:solidFill>
                <a:latin typeface="Tahoma" panose="020B0604030504040204" pitchFamily="34" charset="0"/>
              </a:rPr>
              <a:t>ESTRICTA CONVEXIDAD</a:t>
            </a:r>
            <a:endParaRPr kumimoji="1" lang="es-ES_tradnl" altLang="es-AR" sz="1800">
              <a:latin typeface="Tahoma" panose="020B0604030504040204" pitchFamily="34" charset="0"/>
            </a:endParaRPr>
          </a:p>
        </p:txBody>
      </p:sp>
      <p:sp>
        <p:nvSpPr>
          <p:cNvPr id="7" name="Line 21">
            <a:extLst>
              <a:ext uri="{FF2B5EF4-FFF2-40B4-BE49-F238E27FC236}">
                <a16:creationId xmlns:a16="http://schemas.microsoft.com/office/drawing/2014/main" id="{106B930A-0510-5978-EABA-F19EEB4733A6}"/>
              </a:ext>
            </a:extLst>
          </p:cNvPr>
          <p:cNvSpPr>
            <a:spLocks noChangeShapeType="1"/>
          </p:cNvSpPr>
          <p:nvPr/>
        </p:nvSpPr>
        <p:spPr bwMode="auto">
          <a:xfrm>
            <a:off x="1360801" y="4053581"/>
            <a:ext cx="1981200" cy="0"/>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AR"/>
          </a:p>
        </p:txBody>
      </p:sp>
      <p:sp>
        <p:nvSpPr>
          <p:cNvPr id="8" name="Arc 22">
            <a:extLst>
              <a:ext uri="{FF2B5EF4-FFF2-40B4-BE49-F238E27FC236}">
                <a16:creationId xmlns:a16="http://schemas.microsoft.com/office/drawing/2014/main" id="{07CC2C20-2267-39F4-7DD0-FA555F67094B}"/>
              </a:ext>
            </a:extLst>
          </p:cNvPr>
          <p:cNvSpPr>
            <a:spLocks/>
          </p:cNvSpPr>
          <p:nvPr/>
        </p:nvSpPr>
        <p:spPr bwMode="auto">
          <a:xfrm flipH="1" flipV="1">
            <a:off x="1589401" y="2497831"/>
            <a:ext cx="1371600" cy="12192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AR"/>
          </a:p>
        </p:txBody>
      </p:sp>
      <p:sp>
        <p:nvSpPr>
          <p:cNvPr id="9" name="Line 23">
            <a:extLst>
              <a:ext uri="{FF2B5EF4-FFF2-40B4-BE49-F238E27FC236}">
                <a16:creationId xmlns:a16="http://schemas.microsoft.com/office/drawing/2014/main" id="{64AF936D-703E-14B8-AB42-8CBC4C1D4C83}"/>
              </a:ext>
            </a:extLst>
          </p:cNvPr>
          <p:cNvSpPr>
            <a:spLocks noChangeShapeType="1"/>
          </p:cNvSpPr>
          <p:nvPr/>
        </p:nvSpPr>
        <p:spPr bwMode="auto">
          <a:xfrm>
            <a:off x="1665601" y="2878831"/>
            <a:ext cx="1066800" cy="838200"/>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AR"/>
          </a:p>
        </p:txBody>
      </p:sp>
      <p:sp>
        <p:nvSpPr>
          <p:cNvPr id="10" name="Line 24">
            <a:extLst>
              <a:ext uri="{FF2B5EF4-FFF2-40B4-BE49-F238E27FC236}">
                <a16:creationId xmlns:a16="http://schemas.microsoft.com/office/drawing/2014/main" id="{4F306469-C873-5F56-DA3D-1C253C9FDE1A}"/>
              </a:ext>
            </a:extLst>
          </p:cNvPr>
          <p:cNvSpPr>
            <a:spLocks noChangeShapeType="1"/>
          </p:cNvSpPr>
          <p:nvPr/>
        </p:nvSpPr>
        <p:spPr bwMode="auto">
          <a:xfrm>
            <a:off x="1456051" y="4779069"/>
            <a:ext cx="0" cy="1447800"/>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AR"/>
          </a:p>
        </p:txBody>
      </p:sp>
      <p:sp>
        <p:nvSpPr>
          <p:cNvPr id="11" name="Line 25">
            <a:extLst>
              <a:ext uri="{FF2B5EF4-FFF2-40B4-BE49-F238E27FC236}">
                <a16:creationId xmlns:a16="http://schemas.microsoft.com/office/drawing/2014/main" id="{F01AD296-B2FE-5BBF-8DDF-296D139724F4}"/>
              </a:ext>
            </a:extLst>
          </p:cNvPr>
          <p:cNvSpPr>
            <a:spLocks noChangeShapeType="1"/>
          </p:cNvSpPr>
          <p:nvPr/>
        </p:nvSpPr>
        <p:spPr bwMode="auto">
          <a:xfrm>
            <a:off x="1456051" y="6226869"/>
            <a:ext cx="1981200" cy="0"/>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AR"/>
          </a:p>
        </p:txBody>
      </p:sp>
      <p:sp>
        <p:nvSpPr>
          <p:cNvPr id="12" name="Line 26">
            <a:extLst>
              <a:ext uri="{FF2B5EF4-FFF2-40B4-BE49-F238E27FC236}">
                <a16:creationId xmlns:a16="http://schemas.microsoft.com/office/drawing/2014/main" id="{BA317F6C-1394-3AAB-4141-A7BFE4CEE8CD}"/>
              </a:ext>
            </a:extLst>
          </p:cNvPr>
          <p:cNvSpPr>
            <a:spLocks noChangeShapeType="1"/>
          </p:cNvSpPr>
          <p:nvPr/>
        </p:nvSpPr>
        <p:spPr bwMode="auto">
          <a:xfrm>
            <a:off x="1684651" y="5083869"/>
            <a:ext cx="1066800" cy="914400"/>
          </a:xfrm>
          <a:prstGeom prst="line">
            <a:avLst/>
          </a:prstGeom>
          <a:noFill/>
          <a:ln w="28575">
            <a:solidFill>
              <a:srgbClr val="FF3300"/>
            </a:solidFill>
            <a:miter lim="800000"/>
            <a:headEnd/>
            <a:tailEnd/>
          </a:ln>
          <a:extLst>
            <a:ext uri="{909E8E84-426E-40DD-AFC4-6F175D3DCCD1}">
              <a14:hiddenFill xmlns:a14="http://schemas.microsoft.com/office/drawing/2010/main">
                <a:noFill/>
              </a14:hiddenFill>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AR"/>
          </a:p>
        </p:txBody>
      </p:sp>
      <p:sp>
        <p:nvSpPr>
          <p:cNvPr id="13" name="Text Box 27">
            <a:extLst>
              <a:ext uri="{FF2B5EF4-FFF2-40B4-BE49-F238E27FC236}">
                <a16:creationId xmlns:a16="http://schemas.microsoft.com/office/drawing/2014/main" id="{F76C1A35-7A59-7300-B4A2-7E0A8C3B17BD}"/>
              </a:ext>
            </a:extLst>
          </p:cNvPr>
          <p:cNvSpPr txBox="1">
            <a:spLocks noChangeArrowheads="1"/>
          </p:cNvSpPr>
          <p:nvPr/>
        </p:nvSpPr>
        <p:spPr bwMode="auto">
          <a:xfrm>
            <a:off x="1532251" y="4550469"/>
            <a:ext cx="1905000" cy="36933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ClrTx/>
              <a:buSzTx/>
              <a:buFontTx/>
              <a:buNone/>
            </a:pPr>
            <a:r>
              <a:rPr kumimoji="1" lang="es-ES_tradnl" altLang="es-AR" sz="1800">
                <a:solidFill>
                  <a:srgbClr val="33CC33"/>
                </a:solidFill>
                <a:latin typeface="Tahoma" panose="020B0604030504040204" pitchFamily="34" charset="0"/>
              </a:rPr>
              <a:t>CONVEXIDAD</a:t>
            </a:r>
            <a:endParaRPr kumimoji="1" lang="es-ES_tradnl" altLang="es-AR" sz="1800">
              <a:latin typeface="Tahoma" panose="020B0604030504040204" pitchFamily="34" charset="0"/>
            </a:endParaRPr>
          </a:p>
        </p:txBody>
      </p:sp>
      <p:sp>
        <p:nvSpPr>
          <p:cNvPr id="14" name="Arc 28">
            <a:extLst>
              <a:ext uri="{FF2B5EF4-FFF2-40B4-BE49-F238E27FC236}">
                <a16:creationId xmlns:a16="http://schemas.microsoft.com/office/drawing/2014/main" id="{E2329718-3B45-E0E3-85D3-6433825C689B}"/>
              </a:ext>
            </a:extLst>
          </p:cNvPr>
          <p:cNvSpPr>
            <a:spLocks/>
          </p:cNvSpPr>
          <p:nvPr/>
        </p:nvSpPr>
        <p:spPr bwMode="auto">
          <a:xfrm flipH="1" flipV="1">
            <a:off x="1665601" y="2269231"/>
            <a:ext cx="1447800" cy="12954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AR"/>
          </a:p>
        </p:txBody>
      </p:sp>
      <p:sp>
        <p:nvSpPr>
          <p:cNvPr id="15" name="Text Box 29">
            <a:extLst>
              <a:ext uri="{FF2B5EF4-FFF2-40B4-BE49-F238E27FC236}">
                <a16:creationId xmlns:a16="http://schemas.microsoft.com/office/drawing/2014/main" id="{05258D69-FD6A-95A4-80D8-AC5F736CF266}"/>
              </a:ext>
            </a:extLst>
          </p:cNvPr>
          <p:cNvSpPr txBox="1">
            <a:spLocks noChangeArrowheads="1"/>
          </p:cNvSpPr>
          <p:nvPr/>
        </p:nvSpPr>
        <p:spPr bwMode="auto">
          <a:xfrm>
            <a:off x="3037201" y="3564631"/>
            <a:ext cx="60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ClrTx/>
              <a:buSzTx/>
              <a:buFontTx/>
              <a:buNone/>
            </a:pPr>
            <a:r>
              <a:rPr kumimoji="1" lang="es-ES_tradnl" altLang="es-AR" sz="1600" b="1">
                <a:solidFill>
                  <a:srgbClr val="FF3300"/>
                </a:solidFill>
                <a:latin typeface="Tahoma" panose="020B0604030504040204" pitchFamily="34" charset="0"/>
              </a:rPr>
              <a:t>x</a:t>
            </a:r>
            <a:r>
              <a:rPr kumimoji="1" lang="es-ES_tradnl" altLang="es-AR" sz="1600" b="1" baseline="30000">
                <a:solidFill>
                  <a:srgbClr val="FF3300"/>
                </a:solidFill>
                <a:latin typeface="Tahoma" panose="020B0604030504040204" pitchFamily="34" charset="0"/>
              </a:rPr>
              <a:t>0</a:t>
            </a:r>
            <a:endParaRPr kumimoji="1" lang="es-ES_tradnl" altLang="es-AR" sz="1600">
              <a:solidFill>
                <a:srgbClr val="000000"/>
              </a:solidFill>
              <a:latin typeface="Tahoma" panose="020B0604030504040204" pitchFamily="34" charset="0"/>
            </a:endParaRPr>
          </a:p>
        </p:txBody>
      </p:sp>
      <p:sp>
        <p:nvSpPr>
          <p:cNvPr id="16" name="Text Box 30">
            <a:extLst>
              <a:ext uri="{FF2B5EF4-FFF2-40B4-BE49-F238E27FC236}">
                <a16:creationId xmlns:a16="http://schemas.microsoft.com/office/drawing/2014/main" id="{B4386F29-4028-7E31-6A92-E9B24B991300}"/>
              </a:ext>
            </a:extLst>
          </p:cNvPr>
          <p:cNvSpPr txBox="1">
            <a:spLocks noChangeArrowheads="1"/>
          </p:cNvSpPr>
          <p:nvPr/>
        </p:nvSpPr>
        <p:spPr bwMode="auto">
          <a:xfrm>
            <a:off x="3113401" y="3259831"/>
            <a:ext cx="60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ClrTx/>
              <a:buSzTx/>
              <a:buFontTx/>
              <a:buNone/>
            </a:pPr>
            <a:r>
              <a:rPr kumimoji="1" lang="es-ES_tradnl" altLang="es-AR" sz="1600" b="1">
                <a:solidFill>
                  <a:srgbClr val="0000FF"/>
                </a:solidFill>
                <a:latin typeface="Tahoma" panose="020B0604030504040204" pitchFamily="34" charset="0"/>
              </a:rPr>
              <a:t>x</a:t>
            </a:r>
            <a:r>
              <a:rPr kumimoji="1" lang="es-ES_tradnl" altLang="es-AR" sz="1600" b="1" baseline="30000">
                <a:solidFill>
                  <a:srgbClr val="0000FF"/>
                </a:solidFill>
                <a:latin typeface="Tahoma" panose="020B0604030504040204" pitchFamily="34" charset="0"/>
              </a:rPr>
              <a:t>1</a:t>
            </a:r>
            <a:endParaRPr kumimoji="1" lang="es-ES_tradnl" altLang="es-AR" sz="1600">
              <a:solidFill>
                <a:srgbClr val="000000"/>
              </a:solidFill>
              <a:latin typeface="Tahoma" panose="020B0604030504040204" pitchFamily="34" charset="0"/>
            </a:endParaRPr>
          </a:p>
        </p:txBody>
      </p:sp>
      <p:sp>
        <p:nvSpPr>
          <p:cNvPr id="17" name="Text Box 31">
            <a:extLst>
              <a:ext uri="{FF2B5EF4-FFF2-40B4-BE49-F238E27FC236}">
                <a16:creationId xmlns:a16="http://schemas.microsoft.com/office/drawing/2014/main" id="{D4DE393F-0326-E246-BEFF-D277DBB495BF}"/>
              </a:ext>
            </a:extLst>
          </p:cNvPr>
          <p:cNvSpPr txBox="1">
            <a:spLocks noChangeArrowheads="1"/>
          </p:cNvSpPr>
          <p:nvPr/>
        </p:nvSpPr>
        <p:spPr bwMode="auto">
          <a:xfrm>
            <a:off x="2827651" y="5769669"/>
            <a:ext cx="60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ClrTx/>
              <a:buSzTx/>
              <a:buFontTx/>
              <a:buNone/>
            </a:pPr>
            <a:r>
              <a:rPr kumimoji="1" lang="es-ES_tradnl" altLang="es-AR" sz="1600" b="1">
                <a:solidFill>
                  <a:srgbClr val="FF3300"/>
                </a:solidFill>
                <a:latin typeface="Tahoma" panose="020B0604030504040204" pitchFamily="34" charset="0"/>
              </a:rPr>
              <a:t>x</a:t>
            </a:r>
            <a:r>
              <a:rPr kumimoji="1" lang="es-ES_tradnl" altLang="es-AR" sz="1600" b="1" baseline="30000">
                <a:solidFill>
                  <a:srgbClr val="FF3300"/>
                </a:solidFill>
                <a:latin typeface="Tahoma" panose="020B0604030504040204" pitchFamily="34" charset="0"/>
              </a:rPr>
              <a:t>0</a:t>
            </a:r>
            <a:endParaRPr kumimoji="1" lang="es-ES_tradnl" altLang="es-AR" sz="1600">
              <a:solidFill>
                <a:srgbClr val="000000"/>
              </a:solidFill>
              <a:latin typeface="Tahoma" panose="020B0604030504040204" pitchFamily="34" charset="0"/>
            </a:endParaRPr>
          </a:p>
        </p:txBody>
      </p:sp>
      <p:sp>
        <p:nvSpPr>
          <p:cNvPr id="18" name="Text Box 32">
            <a:extLst>
              <a:ext uri="{FF2B5EF4-FFF2-40B4-BE49-F238E27FC236}">
                <a16:creationId xmlns:a16="http://schemas.microsoft.com/office/drawing/2014/main" id="{182AD5D9-8C17-654A-2D9D-7E3F17CB3782}"/>
              </a:ext>
            </a:extLst>
          </p:cNvPr>
          <p:cNvSpPr txBox="1">
            <a:spLocks noChangeArrowheads="1"/>
          </p:cNvSpPr>
          <p:nvPr/>
        </p:nvSpPr>
        <p:spPr bwMode="auto">
          <a:xfrm>
            <a:off x="1056001" y="2193031"/>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ClrTx/>
              <a:buSzTx/>
              <a:buFontTx/>
              <a:buNone/>
            </a:pPr>
            <a:r>
              <a:rPr kumimoji="1" lang="es-ES_tradnl" altLang="es-AR" sz="1600">
                <a:solidFill>
                  <a:srgbClr val="000000"/>
                </a:solidFill>
                <a:latin typeface="Tahoma" panose="020B0604030504040204" pitchFamily="34" charset="0"/>
              </a:rPr>
              <a:t>K</a:t>
            </a:r>
          </a:p>
        </p:txBody>
      </p:sp>
      <p:sp>
        <p:nvSpPr>
          <p:cNvPr id="19" name="Text Box 33">
            <a:extLst>
              <a:ext uri="{FF2B5EF4-FFF2-40B4-BE49-F238E27FC236}">
                <a16:creationId xmlns:a16="http://schemas.microsoft.com/office/drawing/2014/main" id="{ACBFD6C0-568C-96AE-0F37-217CBFA2610A}"/>
              </a:ext>
            </a:extLst>
          </p:cNvPr>
          <p:cNvSpPr txBox="1">
            <a:spLocks noChangeArrowheads="1"/>
          </p:cNvSpPr>
          <p:nvPr/>
        </p:nvSpPr>
        <p:spPr bwMode="auto">
          <a:xfrm>
            <a:off x="1151251" y="4702869"/>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ClrTx/>
              <a:buSzTx/>
              <a:buFontTx/>
              <a:buNone/>
            </a:pPr>
            <a:r>
              <a:rPr kumimoji="1" lang="es-ES_tradnl" altLang="es-AR" sz="1600">
                <a:solidFill>
                  <a:srgbClr val="000000"/>
                </a:solidFill>
                <a:latin typeface="Tahoma" panose="020B0604030504040204" pitchFamily="34" charset="0"/>
              </a:rPr>
              <a:t>K</a:t>
            </a:r>
          </a:p>
        </p:txBody>
      </p:sp>
      <p:sp>
        <p:nvSpPr>
          <p:cNvPr id="20" name="Text Box 34">
            <a:extLst>
              <a:ext uri="{FF2B5EF4-FFF2-40B4-BE49-F238E27FC236}">
                <a16:creationId xmlns:a16="http://schemas.microsoft.com/office/drawing/2014/main" id="{0AB3311F-65D4-A92C-9D14-B974339BDCBF}"/>
              </a:ext>
            </a:extLst>
          </p:cNvPr>
          <p:cNvSpPr txBox="1">
            <a:spLocks noChangeArrowheads="1"/>
          </p:cNvSpPr>
          <p:nvPr/>
        </p:nvSpPr>
        <p:spPr bwMode="auto">
          <a:xfrm>
            <a:off x="3418201" y="3945631"/>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ClrTx/>
              <a:buSzTx/>
              <a:buFontTx/>
              <a:buNone/>
            </a:pPr>
            <a:r>
              <a:rPr kumimoji="1" lang="es-ES_tradnl" altLang="es-AR" sz="1600">
                <a:solidFill>
                  <a:srgbClr val="000000"/>
                </a:solidFill>
                <a:latin typeface="Tahoma" panose="020B0604030504040204" pitchFamily="34" charset="0"/>
              </a:rPr>
              <a:t>L</a:t>
            </a:r>
          </a:p>
        </p:txBody>
      </p:sp>
      <p:sp>
        <p:nvSpPr>
          <p:cNvPr id="21" name="Text Box 35">
            <a:extLst>
              <a:ext uri="{FF2B5EF4-FFF2-40B4-BE49-F238E27FC236}">
                <a16:creationId xmlns:a16="http://schemas.microsoft.com/office/drawing/2014/main" id="{61BD0F36-29E7-2579-CF38-2A2E55CF4ABC}"/>
              </a:ext>
            </a:extLst>
          </p:cNvPr>
          <p:cNvSpPr txBox="1">
            <a:spLocks noChangeArrowheads="1"/>
          </p:cNvSpPr>
          <p:nvPr/>
        </p:nvSpPr>
        <p:spPr bwMode="auto">
          <a:xfrm>
            <a:off x="3437251" y="6118919"/>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ClrTx/>
              <a:buSzTx/>
              <a:buFontTx/>
              <a:buNone/>
            </a:pPr>
            <a:r>
              <a:rPr kumimoji="1" lang="es-ES_tradnl" altLang="es-AR" sz="1600">
                <a:solidFill>
                  <a:srgbClr val="000000"/>
                </a:solidFill>
                <a:latin typeface="Tahoma" panose="020B0604030504040204" pitchFamily="34" charset="0"/>
              </a:rPr>
              <a:t>L</a:t>
            </a:r>
          </a:p>
        </p:txBody>
      </p:sp>
      <p:sp>
        <p:nvSpPr>
          <p:cNvPr id="22" name="Line 36">
            <a:extLst>
              <a:ext uri="{FF2B5EF4-FFF2-40B4-BE49-F238E27FC236}">
                <a16:creationId xmlns:a16="http://schemas.microsoft.com/office/drawing/2014/main" id="{7B6FB3CF-F4D7-5624-195C-DEF1F2734571}"/>
              </a:ext>
            </a:extLst>
          </p:cNvPr>
          <p:cNvSpPr>
            <a:spLocks noChangeShapeType="1"/>
          </p:cNvSpPr>
          <p:nvPr/>
        </p:nvSpPr>
        <p:spPr bwMode="auto">
          <a:xfrm>
            <a:off x="1913251" y="5236269"/>
            <a:ext cx="533400" cy="457200"/>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AR"/>
          </a:p>
        </p:txBody>
      </p:sp>
      <p:sp>
        <p:nvSpPr>
          <p:cNvPr id="23" name="Text Box 37">
            <a:extLst>
              <a:ext uri="{FF2B5EF4-FFF2-40B4-BE49-F238E27FC236}">
                <a16:creationId xmlns:a16="http://schemas.microsoft.com/office/drawing/2014/main" id="{A38B9609-9F65-DC86-879E-CF6628DAD96A}"/>
              </a:ext>
            </a:extLst>
          </p:cNvPr>
          <p:cNvSpPr txBox="1">
            <a:spLocks noChangeArrowheads="1"/>
          </p:cNvSpPr>
          <p:nvPr/>
        </p:nvSpPr>
        <p:spPr bwMode="auto">
          <a:xfrm>
            <a:off x="6601764" y="2588185"/>
            <a:ext cx="2362200" cy="5191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ClrTx/>
              <a:buSzTx/>
              <a:buFontTx/>
              <a:buNone/>
            </a:pPr>
            <a:r>
              <a:rPr kumimoji="1" lang="es-ES_tradnl" altLang="es-AR" sz="2800" b="1">
                <a:solidFill>
                  <a:schemeClr val="bg1"/>
                </a:solidFill>
                <a:latin typeface="Tahoma" panose="020B0604030504040204" pitchFamily="34" charset="0"/>
              </a:rPr>
              <a:t>Convexidad</a:t>
            </a:r>
            <a:endParaRPr kumimoji="1" lang="es-ES" altLang="es-AR" sz="2800" b="1">
              <a:solidFill>
                <a:schemeClr val="bg1"/>
              </a:solidFill>
              <a:latin typeface="Tahoma" panose="020B0604030504040204" pitchFamily="34" charset="0"/>
            </a:endParaRPr>
          </a:p>
        </p:txBody>
      </p:sp>
      <p:sp>
        <p:nvSpPr>
          <p:cNvPr id="24" name="TextBox 23">
            <a:extLst>
              <a:ext uri="{FF2B5EF4-FFF2-40B4-BE49-F238E27FC236}">
                <a16:creationId xmlns:a16="http://schemas.microsoft.com/office/drawing/2014/main" id="{26857408-8B2A-6C32-F6E6-343A10B3DBCE}"/>
              </a:ext>
            </a:extLst>
          </p:cNvPr>
          <p:cNvSpPr txBox="1"/>
          <p:nvPr/>
        </p:nvSpPr>
        <p:spPr>
          <a:xfrm>
            <a:off x="5235000" y="3572855"/>
            <a:ext cx="6200158"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err="1"/>
              <a:t>Cualquier</a:t>
            </a:r>
            <a:r>
              <a:rPr lang="en-US" sz="2000" dirty="0"/>
              <a:t> </a:t>
            </a:r>
            <a:r>
              <a:rPr lang="en-US" sz="2000" dirty="0" err="1"/>
              <a:t>combinación</a:t>
            </a:r>
            <a:r>
              <a:rPr lang="en-US" sz="2000" dirty="0"/>
              <a:t> lineal de dos </a:t>
            </a:r>
            <a:r>
              <a:rPr lang="en-US" sz="2000" dirty="0" err="1"/>
              <a:t>procesos</a:t>
            </a:r>
            <a:r>
              <a:rPr lang="en-US" sz="2000" dirty="0"/>
              <a:t> </a:t>
            </a:r>
            <a:r>
              <a:rPr lang="en-US" sz="2000" dirty="0" err="1"/>
              <a:t>productivos</a:t>
            </a:r>
            <a:r>
              <a:rPr lang="en-US" sz="2000" dirty="0"/>
              <a:t> </a:t>
            </a:r>
            <a:r>
              <a:rPr lang="en-US" sz="2000" dirty="0" err="1"/>
              <a:t>permite</a:t>
            </a:r>
            <a:r>
              <a:rPr lang="en-US" sz="2000" dirty="0"/>
              <a:t> </a:t>
            </a:r>
            <a:r>
              <a:rPr lang="en-US" sz="2000" dirty="0" err="1"/>
              <a:t>obtener</a:t>
            </a:r>
            <a:r>
              <a:rPr lang="en-US" sz="2000" dirty="0"/>
              <a:t> al </a:t>
            </a:r>
            <a:r>
              <a:rPr lang="en-US" sz="2000" dirty="0" err="1"/>
              <a:t>menos</a:t>
            </a:r>
            <a:r>
              <a:rPr lang="en-US" sz="2000" dirty="0"/>
              <a:t> </a:t>
            </a:r>
            <a:r>
              <a:rPr lang="en-US" sz="2000" dirty="0" err="1"/>
              <a:t>el</a:t>
            </a:r>
            <a:r>
              <a:rPr lang="en-US" sz="2000" dirty="0"/>
              <a:t> </a:t>
            </a:r>
            <a:r>
              <a:rPr lang="en-US" sz="2000" dirty="0" err="1"/>
              <a:t>mismo</a:t>
            </a:r>
            <a:r>
              <a:rPr lang="en-US" sz="2000" dirty="0"/>
              <a:t> </a:t>
            </a:r>
            <a:r>
              <a:rPr lang="en-US" sz="2000" dirty="0" err="1"/>
              <a:t>nivel</a:t>
            </a:r>
            <a:r>
              <a:rPr lang="en-US" sz="2000" dirty="0"/>
              <a:t> de </a:t>
            </a:r>
            <a:r>
              <a:rPr lang="en-US" sz="2000" dirty="0" err="1"/>
              <a:t>producción</a:t>
            </a:r>
            <a:r>
              <a:rPr lang="en-US" sz="2000" dirty="0"/>
              <a:t>.</a:t>
            </a:r>
          </a:p>
          <a:p>
            <a:r>
              <a:rPr lang="en-US" sz="2000" dirty="0" err="1"/>
              <a:t>Garantiza</a:t>
            </a:r>
            <a:r>
              <a:rPr lang="en-US" sz="2000" dirty="0"/>
              <a:t> la </a:t>
            </a:r>
            <a:r>
              <a:rPr lang="en-US" sz="2000" dirty="0" err="1"/>
              <a:t>eficiencia</a:t>
            </a:r>
            <a:r>
              <a:rPr lang="en-US" sz="2000" dirty="0"/>
              <a:t> </a:t>
            </a:r>
            <a:r>
              <a:rPr lang="en-US" sz="2000" dirty="0" err="1"/>
              <a:t>técnica</a:t>
            </a:r>
            <a:r>
              <a:rPr lang="en-US" sz="2000" dirty="0"/>
              <a:t>. A </a:t>
            </a:r>
            <a:r>
              <a:rPr lang="en-US" sz="2000" dirty="0" err="1"/>
              <a:t>medida</a:t>
            </a:r>
            <a:r>
              <a:rPr lang="en-US" sz="2000" dirty="0"/>
              <a:t> que </a:t>
            </a:r>
            <a:r>
              <a:rPr lang="en-US" sz="2000" dirty="0" err="1"/>
              <a:t>disminuimos</a:t>
            </a:r>
            <a:r>
              <a:rPr lang="en-US" sz="2000" dirty="0"/>
              <a:t> la </a:t>
            </a:r>
            <a:r>
              <a:rPr lang="en-US" sz="2000" dirty="0" err="1"/>
              <a:t>cantidad</a:t>
            </a:r>
            <a:r>
              <a:rPr lang="en-US" sz="2000" dirty="0"/>
              <a:t> </a:t>
            </a:r>
            <a:r>
              <a:rPr lang="en-US" sz="2000" dirty="0" err="1"/>
              <a:t>empleada</a:t>
            </a:r>
            <a:r>
              <a:rPr lang="en-US" sz="2000" dirty="0"/>
              <a:t> de capital , </a:t>
            </a:r>
            <a:r>
              <a:rPr lang="en-US" sz="2000" dirty="0" err="1"/>
              <a:t>necesitaremos</a:t>
            </a:r>
            <a:r>
              <a:rPr lang="en-US" sz="2000" dirty="0"/>
              <a:t> </a:t>
            </a:r>
            <a:r>
              <a:rPr lang="en-US" sz="2000" dirty="0" err="1"/>
              <a:t>cantidades</a:t>
            </a:r>
            <a:r>
              <a:rPr lang="en-US" sz="2000" dirty="0"/>
              <a:t> </a:t>
            </a:r>
            <a:r>
              <a:rPr lang="en-US" sz="2000" dirty="0" err="1"/>
              <a:t>adicionales</a:t>
            </a:r>
            <a:r>
              <a:rPr lang="en-US" sz="2000" dirty="0"/>
              <a:t>, </a:t>
            </a:r>
            <a:r>
              <a:rPr lang="en-US" sz="2000" dirty="0" err="1"/>
              <a:t>cada</a:t>
            </a:r>
            <a:r>
              <a:rPr lang="en-US" sz="2000" dirty="0"/>
              <a:t> </a:t>
            </a:r>
            <a:r>
              <a:rPr lang="en-US" sz="2000" dirty="0" err="1"/>
              <a:t>vez</a:t>
            </a:r>
            <a:r>
              <a:rPr lang="en-US" sz="2000" dirty="0"/>
              <a:t> </a:t>
            </a:r>
            <a:r>
              <a:rPr lang="en-US" sz="2000" dirty="0" err="1"/>
              <a:t>mayores</a:t>
            </a:r>
            <a:r>
              <a:rPr lang="en-US" sz="2000" dirty="0"/>
              <a:t> de factor </a:t>
            </a:r>
            <a:r>
              <a:rPr lang="en-US" sz="2000" dirty="0" err="1"/>
              <a:t>trabajo</a:t>
            </a:r>
            <a:r>
              <a:rPr lang="en-US" sz="2000" dirty="0"/>
              <a:t> y </a:t>
            </a:r>
            <a:r>
              <a:rPr lang="en-US" sz="2000" dirty="0" err="1"/>
              <a:t>viceversa</a:t>
            </a:r>
            <a:endParaRPr lang="en-US" sz="2000" dirty="0"/>
          </a:p>
        </p:txBody>
      </p:sp>
    </p:spTree>
    <p:extLst>
      <p:ext uri="{BB962C8B-B14F-4D97-AF65-F5344CB8AC3E}">
        <p14:creationId xmlns:p14="http://schemas.microsoft.com/office/powerpoint/2010/main" val="2607646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D9CFC-1205-BEC3-5F5C-2731FBAC70FA}"/>
              </a:ext>
            </a:extLst>
          </p:cNvPr>
          <p:cNvSpPr>
            <a:spLocks noGrp="1"/>
          </p:cNvSpPr>
          <p:nvPr>
            <p:ph type="title"/>
          </p:nvPr>
        </p:nvSpPr>
        <p:spPr/>
        <p:txBody>
          <a:bodyPr/>
          <a:lstStyle/>
          <a:p>
            <a:r>
              <a:rPr lang="en-US" dirty="0"/>
              <a:t>Propiedades</a:t>
            </a:r>
          </a:p>
        </p:txBody>
      </p:sp>
      <p:sp>
        <p:nvSpPr>
          <p:cNvPr id="4" name="TextBox 3">
            <a:extLst>
              <a:ext uri="{FF2B5EF4-FFF2-40B4-BE49-F238E27FC236}">
                <a16:creationId xmlns:a16="http://schemas.microsoft.com/office/drawing/2014/main" id="{933AFD06-ECBC-5CD0-EB62-0C80A4A0932A}"/>
              </a:ext>
            </a:extLst>
          </p:cNvPr>
          <p:cNvSpPr txBox="1">
            <a:spLocks noChangeArrowheads="1"/>
          </p:cNvSpPr>
          <p:nvPr/>
        </p:nvSpPr>
        <p:spPr bwMode="auto">
          <a:xfrm>
            <a:off x="7530117" y="3543032"/>
            <a:ext cx="47672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eaLnBrk="1" hangingPunct="1">
              <a:buClr>
                <a:srgbClr val="000000"/>
              </a:buClr>
              <a:buFont typeface="Wingdings" panose="05000000000000000000" pitchFamily="2" charset="2"/>
              <a:buNone/>
            </a:pPr>
            <a:r>
              <a:rPr lang="es-ES" altLang="es-AR" sz="2400">
                <a:solidFill>
                  <a:srgbClr val="000000"/>
                </a:solidFill>
              </a:rPr>
              <a:t>En A: </a:t>
            </a:r>
            <a:r>
              <a:rPr lang="es-ES_tradnl" altLang="es-AR" sz="2400">
                <a:solidFill>
                  <a:srgbClr val="000000"/>
                </a:solidFill>
              </a:rPr>
              <a:t>X</a:t>
            </a:r>
            <a:r>
              <a:rPr lang="es-ES_tradnl" altLang="es-AR" sz="2400" baseline="30000">
                <a:solidFill>
                  <a:srgbClr val="000000"/>
                </a:solidFill>
              </a:rPr>
              <a:t>0</a:t>
            </a:r>
            <a:r>
              <a:rPr lang="es-ES_tradnl" altLang="es-AR" sz="2400">
                <a:solidFill>
                  <a:srgbClr val="000000"/>
                </a:solidFill>
              </a:rPr>
              <a:t> = X</a:t>
            </a:r>
            <a:r>
              <a:rPr lang="es-ES_tradnl" altLang="es-AR" sz="2400" baseline="30000">
                <a:solidFill>
                  <a:srgbClr val="000000"/>
                </a:solidFill>
              </a:rPr>
              <a:t>1</a:t>
            </a:r>
            <a:r>
              <a:rPr lang="es-ES_tradnl" altLang="es-AR" sz="2400">
                <a:solidFill>
                  <a:srgbClr val="000000"/>
                </a:solidFill>
              </a:rPr>
              <a:t>.</a:t>
            </a:r>
            <a:endParaRPr lang="es-ES" altLang="es-AR" sz="2400">
              <a:solidFill>
                <a:srgbClr val="000000"/>
              </a:solidFill>
            </a:endParaRPr>
          </a:p>
          <a:p>
            <a:pPr algn="just" eaLnBrk="1" hangingPunct="1">
              <a:buClr>
                <a:srgbClr val="000000"/>
              </a:buClr>
              <a:buFont typeface="Wingdings" panose="05000000000000000000" pitchFamily="2" charset="2"/>
              <a:buNone/>
            </a:pPr>
            <a:r>
              <a:rPr lang="es-ES_tradnl" altLang="es-AR" sz="2400">
                <a:solidFill>
                  <a:srgbClr val="000000"/>
                </a:solidFill>
              </a:rPr>
              <a:t>A la derecha de A: X</a:t>
            </a:r>
            <a:r>
              <a:rPr lang="es-ES_tradnl" altLang="es-AR" sz="2400" baseline="30000">
                <a:solidFill>
                  <a:srgbClr val="000000"/>
                </a:solidFill>
              </a:rPr>
              <a:t>0</a:t>
            </a:r>
            <a:r>
              <a:rPr lang="es-ES_tradnl" altLang="es-AR" sz="2400">
                <a:solidFill>
                  <a:srgbClr val="000000"/>
                </a:solidFill>
              </a:rPr>
              <a:t> &gt; X</a:t>
            </a:r>
            <a:r>
              <a:rPr lang="es-ES_tradnl" altLang="es-AR" sz="2400" baseline="30000">
                <a:solidFill>
                  <a:srgbClr val="000000"/>
                </a:solidFill>
              </a:rPr>
              <a:t>1</a:t>
            </a:r>
            <a:r>
              <a:rPr lang="es-ES_tradnl" altLang="es-AR" sz="2400">
                <a:solidFill>
                  <a:srgbClr val="000000"/>
                </a:solidFill>
              </a:rPr>
              <a:t>.</a:t>
            </a:r>
          </a:p>
          <a:p>
            <a:pPr algn="just" eaLnBrk="1" hangingPunct="1">
              <a:buClr>
                <a:srgbClr val="000000"/>
              </a:buClr>
              <a:buFont typeface="Wingdings" panose="05000000000000000000" pitchFamily="2" charset="2"/>
              <a:buNone/>
            </a:pPr>
            <a:r>
              <a:rPr lang="es-ES_tradnl" altLang="es-AR" sz="2400">
                <a:solidFill>
                  <a:srgbClr val="000000"/>
                </a:solidFill>
              </a:rPr>
              <a:t>A la izquierda de A: X</a:t>
            </a:r>
            <a:r>
              <a:rPr lang="es-ES_tradnl" altLang="es-AR" sz="2400" baseline="30000">
                <a:solidFill>
                  <a:srgbClr val="000000"/>
                </a:solidFill>
              </a:rPr>
              <a:t>0</a:t>
            </a:r>
            <a:r>
              <a:rPr lang="es-ES_tradnl" altLang="es-AR" sz="2400">
                <a:solidFill>
                  <a:srgbClr val="000000"/>
                </a:solidFill>
              </a:rPr>
              <a:t> &lt; X</a:t>
            </a:r>
            <a:r>
              <a:rPr lang="es-ES_tradnl" altLang="es-AR" sz="2400" baseline="30000">
                <a:solidFill>
                  <a:srgbClr val="000000"/>
                </a:solidFill>
              </a:rPr>
              <a:t>1</a:t>
            </a:r>
            <a:r>
              <a:rPr lang="es-ES_tradnl" altLang="es-AR" sz="2400">
                <a:solidFill>
                  <a:srgbClr val="000000"/>
                </a:solidFill>
              </a:rPr>
              <a:t>.</a:t>
            </a:r>
            <a:endParaRPr lang="es-ES" altLang="es-AR" sz="2400">
              <a:solidFill>
                <a:srgbClr val="000000"/>
              </a:solidFill>
            </a:endParaRPr>
          </a:p>
        </p:txBody>
      </p:sp>
      <p:sp>
        <p:nvSpPr>
          <p:cNvPr id="5" name="Line 5">
            <a:extLst>
              <a:ext uri="{FF2B5EF4-FFF2-40B4-BE49-F238E27FC236}">
                <a16:creationId xmlns:a16="http://schemas.microsoft.com/office/drawing/2014/main" id="{87839CEC-0CA0-5EFE-27A0-7C101726603E}"/>
              </a:ext>
            </a:extLst>
          </p:cNvPr>
          <p:cNvSpPr>
            <a:spLocks noChangeShapeType="1"/>
          </p:cNvSpPr>
          <p:nvPr/>
        </p:nvSpPr>
        <p:spPr bwMode="auto">
          <a:xfrm>
            <a:off x="3048939" y="2736224"/>
            <a:ext cx="0" cy="2362200"/>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AR"/>
          </a:p>
        </p:txBody>
      </p:sp>
      <p:sp>
        <p:nvSpPr>
          <p:cNvPr id="6" name="Arc 7">
            <a:extLst>
              <a:ext uri="{FF2B5EF4-FFF2-40B4-BE49-F238E27FC236}">
                <a16:creationId xmlns:a16="http://schemas.microsoft.com/office/drawing/2014/main" id="{970CBFC0-04B5-D00F-302C-D68346C04328}"/>
              </a:ext>
            </a:extLst>
          </p:cNvPr>
          <p:cNvSpPr>
            <a:spLocks/>
          </p:cNvSpPr>
          <p:nvPr/>
        </p:nvSpPr>
        <p:spPr bwMode="auto">
          <a:xfrm flipH="1" flipV="1">
            <a:off x="3438525" y="3084514"/>
            <a:ext cx="2209800" cy="1519237"/>
          </a:xfrm>
          <a:custGeom>
            <a:avLst/>
            <a:gdLst>
              <a:gd name="T0" fmla="*/ 1868497925 w 21600"/>
              <a:gd name="T1" fmla="*/ 0 h 21529"/>
              <a:gd name="T2" fmla="*/ 2147483646 w 21600"/>
              <a:gd name="T3" fmla="*/ 2147483646 h 21529"/>
              <a:gd name="T4" fmla="*/ 0 w 21600"/>
              <a:gd name="T5" fmla="*/ 2147483646 h 21529"/>
              <a:gd name="T6" fmla="*/ 0 60000 65536"/>
              <a:gd name="T7" fmla="*/ 0 60000 65536"/>
              <a:gd name="T8" fmla="*/ 0 60000 65536"/>
              <a:gd name="T9" fmla="*/ 0 w 21600"/>
              <a:gd name="T10" fmla="*/ 0 h 21529"/>
              <a:gd name="T11" fmla="*/ 21600 w 21600"/>
              <a:gd name="T12" fmla="*/ 21529 h 21529"/>
            </a:gdLst>
            <a:ahLst/>
            <a:cxnLst>
              <a:cxn ang="T6">
                <a:pos x="T0" y="T1"/>
              </a:cxn>
              <a:cxn ang="T7">
                <a:pos x="T2" y="T3"/>
              </a:cxn>
              <a:cxn ang="T8">
                <a:pos x="T4" y="T5"/>
              </a:cxn>
            </a:cxnLst>
            <a:rect l="T9" t="T10" r="T11" b="T12"/>
            <a:pathLst>
              <a:path w="21600" h="21529" fill="none" extrusionOk="0">
                <a:moveTo>
                  <a:pt x="1745" y="-1"/>
                </a:moveTo>
                <a:cubicBezTo>
                  <a:pt x="12960" y="908"/>
                  <a:pt x="21600" y="10276"/>
                  <a:pt x="21600" y="21529"/>
                </a:cubicBezTo>
              </a:path>
              <a:path w="21600" h="21529" stroke="0" extrusionOk="0">
                <a:moveTo>
                  <a:pt x="1745" y="-1"/>
                </a:moveTo>
                <a:cubicBezTo>
                  <a:pt x="12960" y="908"/>
                  <a:pt x="21600" y="10276"/>
                  <a:pt x="21600" y="21529"/>
                </a:cubicBezTo>
                <a:lnTo>
                  <a:pt x="0" y="21529"/>
                </a:lnTo>
                <a:lnTo>
                  <a:pt x="1745" y="-1"/>
                </a:lnTo>
                <a:close/>
              </a:path>
            </a:pathLst>
          </a:cu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AR"/>
          </a:p>
        </p:txBody>
      </p:sp>
      <p:sp>
        <p:nvSpPr>
          <p:cNvPr id="7" name="Arc 8">
            <a:extLst>
              <a:ext uri="{FF2B5EF4-FFF2-40B4-BE49-F238E27FC236}">
                <a16:creationId xmlns:a16="http://schemas.microsoft.com/office/drawing/2014/main" id="{C23791EA-C6C1-96A7-CEA4-BDD96F75CA03}"/>
              </a:ext>
            </a:extLst>
          </p:cNvPr>
          <p:cNvSpPr>
            <a:spLocks/>
          </p:cNvSpPr>
          <p:nvPr/>
        </p:nvSpPr>
        <p:spPr bwMode="auto">
          <a:xfrm flipH="1" flipV="1">
            <a:off x="3667125" y="2857500"/>
            <a:ext cx="1752600" cy="19050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AR"/>
          </a:p>
        </p:txBody>
      </p:sp>
      <p:sp>
        <p:nvSpPr>
          <p:cNvPr id="8" name="Oval 7">
            <a:extLst>
              <a:ext uri="{FF2B5EF4-FFF2-40B4-BE49-F238E27FC236}">
                <a16:creationId xmlns:a16="http://schemas.microsoft.com/office/drawing/2014/main" id="{753829BC-8452-B28C-E460-3371A9421B90}"/>
              </a:ext>
            </a:extLst>
          </p:cNvPr>
          <p:cNvSpPr>
            <a:spLocks noChangeArrowheads="1"/>
          </p:cNvSpPr>
          <p:nvPr/>
        </p:nvSpPr>
        <p:spPr bwMode="auto">
          <a:xfrm>
            <a:off x="4200525" y="4152900"/>
            <a:ext cx="76200" cy="152400"/>
          </a:xfrm>
          <a:prstGeom prst="ellipse">
            <a:avLst/>
          </a:prstGeom>
          <a:solidFill>
            <a:schemeClr val="accent1"/>
          </a:solidFill>
          <a:ln w="9525">
            <a:solidFill>
              <a:schemeClr val="tx1"/>
            </a:solidFill>
            <a:miter lim="800000"/>
            <a:headEnd/>
            <a:tailEnd/>
          </a:ln>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spcBef>
                <a:spcPct val="0"/>
              </a:spcBef>
              <a:buClrTx/>
              <a:buSzTx/>
              <a:buFontTx/>
              <a:buNone/>
            </a:pPr>
            <a:endParaRPr lang="es-AR" altLang="es-AR" sz="1800"/>
          </a:p>
        </p:txBody>
      </p:sp>
      <p:sp>
        <p:nvSpPr>
          <p:cNvPr id="9" name="Text Box 10">
            <a:extLst>
              <a:ext uri="{FF2B5EF4-FFF2-40B4-BE49-F238E27FC236}">
                <a16:creationId xmlns:a16="http://schemas.microsoft.com/office/drawing/2014/main" id="{16559EFD-0151-ED7B-0276-F16B63F08DE4}"/>
              </a:ext>
            </a:extLst>
          </p:cNvPr>
          <p:cNvSpPr txBox="1">
            <a:spLocks noChangeArrowheads="1"/>
          </p:cNvSpPr>
          <p:nvPr/>
        </p:nvSpPr>
        <p:spPr bwMode="auto">
          <a:xfrm>
            <a:off x="4124325" y="384810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ClrTx/>
              <a:buSzTx/>
              <a:buFontTx/>
              <a:buNone/>
            </a:pPr>
            <a:r>
              <a:rPr kumimoji="1" lang="es-ES_tradnl" altLang="es-AR" sz="1600">
                <a:solidFill>
                  <a:srgbClr val="000000"/>
                </a:solidFill>
                <a:latin typeface="Tahoma" panose="020B0604030504040204" pitchFamily="34" charset="0"/>
              </a:rPr>
              <a:t>A</a:t>
            </a:r>
          </a:p>
        </p:txBody>
      </p:sp>
      <p:sp>
        <p:nvSpPr>
          <p:cNvPr id="10" name="Text Box 11">
            <a:extLst>
              <a:ext uri="{FF2B5EF4-FFF2-40B4-BE49-F238E27FC236}">
                <a16:creationId xmlns:a16="http://schemas.microsoft.com/office/drawing/2014/main" id="{4DCF4BD0-7E30-2A25-614E-3754A28EE673}"/>
              </a:ext>
            </a:extLst>
          </p:cNvPr>
          <p:cNvSpPr txBox="1">
            <a:spLocks noChangeArrowheads="1"/>
          </p:cNvSpPr>
          <p:nvPr/>
        </p:nvSpPr>
        <p:spPr bwMode="auto">
          <a:xfrm>
            <a:off x="5495925" y="430530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ClrTx/>
              <a:buSzTx/>
              <a:buFontTx/>
              <a:buNone/>
            </a:pPr>
            <a:r>
              <a:rPr kumimoji="1" lang="es-ES_tradnl" altLang="es-AR" sz="1600" b="1">
                <a:solidFill>
                  <a:srgbClr val="FF3300"/>
                </a:solidFill>
                <a:latin typeface="Tahoma" panose="020B0604030504040204" pitchFamily="34" charset="0"/>
              </a:rPr>
              <a:t>X</a:t>
            </a:r>
            <a:r>
              <a:rPr kumimoji="1" lang="es-ES_tradnl" altLang="es-AR" sz="1600" b="1" baseline="30000">
                <a:solidFill>
                  <a:srgbClr val="FF3300"/>
                </a:solidFill>
                <a:latin typeface="Tahoma" panose="020B0604030504040204" pitchFamily="34" charset="0"/>
              </a:rPr>
              <a:t>0</a:t>
            </a:r>
            <a:endParaRPr kumimoji="1" lang="es-ES_tradnl" altLang="es-AR" sz="1600" b="1">
              <a:solidFill>
                <a:srgbClr val="FF3300"/>
              </a:solidFill>
              <a:latin typeface="Tahoma" panose="020B0604030504040204" pitchFamily="34" charset="0"/>
            </a:endParaRPr>
          </a:p>
        </p:txBody>
      </p:sp>
      <p:sp>
        <p:nvSpPr>
          <p:cNvPr id="11" name="Text Box 12">
            <a:extLst>
              <a:ext uri="{FF2B5EF4-FFF2-40B4-BE49-F238E27FC236}">
                <a16:creationId xmlns:a16="http://schemas.microsoft.com/office/drawing/2014/main" id="{44635D0C-A191-791D-2034-3BF4A97A91E6}"/>
              </a:ext>
            </a:extLst>
          </p:cNvPr>
          <p:cNvSpPr txBox="1">
            <a:spLocks noChangeArrowheads="1"/>
          </p:cNvSpPr>
          <p:nvPr/>
        </p:nvSpPr>
        <p:spPr bwMode="auto">
          <a:xfrm>
            <a:off x="3667125" y="262890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ClrTx/>
              <a:buSzTx/>
              <a:buFontTx/>
              <a:buNone/>
            </a:pPr>
            <a:r>
              <a:rPr kumimoji="1" lang="es-ES_tradnl" altLang="es-AR" sz="1600" b="1">
                <a:solidFill>
                  <a:srgbClr val="0000FF"/>
                </a:solidFill>
                <a:latin typeface="Tahoma" panose="020B0604030504040204" pitchFamily="34" charset="0"/>
              </a:rPr>
              <a:t>X</a:t>
            </a:r>
            <a:r>
              <a:rPr kumimoji="1" lang="es-ES_tradnl" altLang="es-AR" sz="1600" b="1" baseline="30000">
                <a:solidFill>
                  <a:srgbClr val="0000FF"/>
                </a:solidFill>
                <a:latin typeface="Tahoma" panose="020B0604030504040204" pitchFamily="34" charset="0"/>
              </a:rPr>
              <a:t>1</a:t>
            </a:r>
            <a:endParaRPr kumimoji="1" lang="es-ES_tradnl" altLang="es-AR" sz="1600" b="1">
              <a:solidFill>
                <a:srgbClr val="FF3300"/>
              </a:solidFill>
              <a:latin typeface="Tahoma" panose="020B0604030504040204" pitchFamily="34" charset="0"/>
            </a:endParaRPr>
          </a:p>
        </p:txBody>
      </p:sp>
      <p:sp>
        <p:nvSpPr>
          <p:cNvPr id="12" name="Text Box 14">
            <a:extLst>
              <a:ext uri="{FF2B5EF4-FFF2-40B4-BE49-F238E27FC236}">
                <a16:creationId xmlns:a16="http://schemas.microsoft.com/office/drawing/2014/main" id="{0B3AF57D-22EB-60D0-7F7A-04D20FCEA3CB}"/>
              </a:ext>
            </a:extLst>
          </p:cNvPr>
          <p:cNvSpPr txBox="1">
            <a:spLocks noChangeArrowheads="1"/>
          </p:cNvSpPr>
          <p:nvPr/>
        </p:nvSpPr>
        <p:spPr bwMode="auto">
          <a:xfrm>
            <a:off x="2828925" y="240030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ClrTx/>
              <a:buSzTx/>
              <a:buFontTx/>
              <a:buNone/>
            </a:pPr>
            <a:r>
              <a:rPr kumimoji="1" lang="es-ES_tradnl" altLang="es-AR" sz="1600">
                <a:solidFill>
                  <a:srgbClr val="000000"/>
                </a:solidFill>
                <a:latin typeface="Tahoma" panose="020B0604030504040204" pitchFamily="34" charset="0"/>
              </a:rPr>
              <a:t>K</a:t>
            </a:r>
          </a:p>
        </p:txBody>
      </p:sp>
      <p:cxnSp>
        <p:nvCxnSpPr>
          <p:cNvPr id="13" name="Straight Arrow Connector 12">
            <a:extLst>
              <a:ext uri="{FF2B5EF4-FFF2-40B4-BE49-F238E27FC236}">
                <a16:creationId xmlns:a16="http://schemas.microsoft.com/office/drawing/2014/main" id="{E2D2993E-1593-6107-12F6-E5CF45096F3B}"/>
              </a:ext>
            </a:extLst>
          </p:cNvPr>
          <p:cNvCxnSpPr/>
          <p:nvPr/>
        </p:nvCxnSpPr>
        <p:spPr>
          <a:xfrm>
            <a:off x="2902039" y="4946561"/>
            <a:ext cx="2985752" cy="23612"/>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4" name="Text Box 13">
            <a:extLst>
              <a:ext uri="{FF2B5EF4-FFF2-40B4-BE49-F238E27FC236}">
                <a16:creationId xmlns:a16="http://schemas.microsoft.com/office/drawing/2014/main" id="{FC53EBE4-6DBA-8BBF-3621-E3983D2D09A2}"/>
              </a:ext>
            </a:extLst>
          </p:cNvPr>
          <p:cNvSpPr txBox="1">
            <a:spLocks noChangeArrowheads="1"/>
          </p:cNvSpPr>
          <p:nvPr/>
        </p:nvSpPr>
        <p:spPr bwMode="auto">
          <a:xfrm>
            <a:off x="5689108" y="499110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buClrTx/>
              <a:buSzTx/>
              <a:buFontTx/>
              <a:buNone/>
            </a:pPr>
            <a:r>
              <a:rPr kumimoji="1" lang="es-ES_tradnl" altLang="es-AR" sz="1600">
                <a:solidFill>
                  <a:srgbClr val="000000"/>
                </a:solidFill>
                <a:latin typeface="Tahoma" panose="020B0604030504040204" pitchFamily="34" charset="0"/>
              </a:rPr>
              <a:t>L</a:t>
            </a:r>
          </a:p>
        </p:txBody>
      </p:sp>
    </p:spTree>
    <p:extLst>
      <p:ext uri="{BB962C8B-B14F-4D97-AF65-F5344CB8AC3E}">
        <p14:creationId xmlns:p14="http://schemas.microsoft.com/office/powerpoint/2010/main" val="919241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ltLang="es-AR" b="1" dirty="0" err="1">
                <a:latin typeface="Arial" charset="0"/>
              </a:rPr>
              <a:t>Mapas</a:t>
            </a:r>
            <a:r>
              <a:rPr lang="en-US" altLang="es-AR" b="1" dirty="0">
                <a:latin typeface="Arial" charset="0"/>
              </a:rPr>
              <a:t> de </a:t>
            </a:r>
            <a:r>
              <a:rPr lang="en-US" altLang="es-AR" b="1" dirty="0" err="1">
                <a:latin typeface="Arial" charset="0"/>
              </a:rPr>
              <a:t>isocuantas</a:t>
            </a:r>
            <a:br>
              <a:rPr lang="en-US" altLang="es-AR" sz="4000" b="1" dirty="0">
                <a:latin typeface="Arial" charset="0"/>
              </a:rPr>
            </a:br>
            <a:endParaRPr lang="es-AR" dirty="0"/>
          </a:p>
        </p:txBody>
      </p:sp>
      <p:graphicFrame>
        <p:nvGraphicFramePr>
          <p:cNvPr id="49" name="Marcador de contenido 48"/>
          <p:cNvGraphicFramePr>
            <a:graphicFrameLocks noGrp="1"/>
          </p:cNvGraphicFramePr>
          <p:nvPr>
            <p:ph idx="1"/>
            <p:extLst>
              <p:ext uri="{D42A27DB-BD31-4B8C-83A1-F6EECF244321}">
                <p14:modId xmlns:p14="http://schemas.microsoft.com/office/powerpoint/2010/main" val="3639347525"/>
              </p:ext>
            </p:extLst>
          </p:nvPr>
        </p:nvGraphicFramePr>
        <p:xfrm>
          <a:off x="7260840" y="2681019"/>
          <a:ext cx="4351151" cy="3107220"/>
        </p:xfrm>
        <a:graphic>
          <a:graphicData uri="http://schemas.openxmlformats.org/drawingml/2006/table">
            <a:tbl>
              <a:tblPr>
                <a:tableStyleId>{5C22544A-7EE6-4342-B048-85BDC9FD1C3A}</a:tableStyleId>
              </a:tblPr>
              <a:tblGrid>
                <a:gridCol w="746314">
                  <a:extLst>
                    <a:ext uri="{9D8B030D-6E8A-4147-A177-3AD203B41FA5}">
                      <a16:colId xmlns:a16="http://schemas.microsoft.com/office/drawing/2014/main" val="20000"/>
                    </a:ext>
                  </a:extLst>
                </a:gridCol>
                <a:gridCol w="718151">
                  <a:extLst>
                    <a:ext uri="{9D8B030D-6E8A-4147-A177-3AD203B41FA5}">
                      <a16:colId xmlns:a16="http://schemas.microsoft.com/office/drawing/2014/main" val="20001"/>
                    </a:ext>
                  </a:extLst>
                </a:gridCol>
                <a:gridCol w="704070">
                  <a:extLst>
                    <a:ext uri="{9D8B030D-6E8A-4147-A177-3AD203B41FA5}">
                      <a16:colId xmlns:a16="http://schemas.microsoft.com/office/drawing/2014/main" val="20002"/>
                    </a:ext>
                  </a:extLst>
                </a:gridCol>
                <a:gridCol w="718151">
                  <a:extLst>
                    <a:ext uri="{9D8B030D-6E8A-4147-A177-3AD203B41FA5}">
                      <a16:colId xmlns:a16="http://schemas.microsoft.com/office/drawing/2014/main" val="20003"/>
                    </a:ext>
                  </a:extLst>
                </a:gridCol>
                <a:gridCol w="718151">
                  <a:extLst>
                    <a:ext uri="{9D8B030D-6E8A-4147-A177-3AD203B41FA5}">
                      <a16:colId xmlns:a16="http://schemas.microsoft.com/office/drawing/2014/main" val="20004"/>
                    </a:ext>
                  </a:extLst>
                </a:gridCol>
                <a:gridCol w="746314">
                  <a:extLst>
                    <a:ext uri="{9D8B030D-6E8A-4147-A177-3AD203B41FA5}">
                      <a16:colId xmlns:a16="http://schemas.microsoft.com/office/drawing/2014/main" val="20005"/>
                    </a:ext>
                  </a:extLst>
                </a:gridCol>
              </a:tblGrid>
              <a:tr h="515823">
                <a:tc>
                  <a:txBody>
                    <a:bodyPr/>
                    <a:lstStyle/>
                    <a:p>
                      <a:pPr algn="ctr" fontAlgn="b">
                        <a:lnSpc>
                          <a:spcPct val="150000"/>
                        </a:lnSpc>
                      </a:pPr>
                      <a:r>
                        <a:rPr lang="es-AR" sz="1800" u="none" strike="noStrike" dirty="0">
                          <a:effectLst/>
                        </a:rPr>
                        <a:t>K/L</a:t>
                      </a:r>
                      <a:endParaRPr lang="es-AR" sz="1800" b="0" i="0" u="none" strike="noStrike" dirty="0">
                        <a:solidFill>
                          <a:srgbClr val="000000"/>
                        </a:solidFill>
                        <a:effectLst/>
                        <a:latin typeface="Arial Black" panose="020B0A04020102020204" pitchFamily="34" charset="0"/>
                      </a:endParaRPr>
                    </a:p>
                  </a:txBody>
                  <a:tcPr marL="6350" marR="6350" marT="6350" marB="0" anchor="b"/>
                </a:tc>
                <a:tc>
                  <a:txBody>
                    <a:bodyPr/>
                    <a:lstStyle/>
                    <a:p>
                      <a:pPr algn="ctr" fontAlgn="ctr"/>
                      <a:r>
                        <a:rPr lang="es-AR" sz="1600" u="none" strike="noStrike" dirty="0">
                          <a:effectLst/>
                        </a:rPr>
                        <a:t>1</a:t>
                      </a:r>
                      <a:endParaRPr lang="es-AR" sz="16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s-AR" sz="1600" u="none" strike="noStrike" dirty="0">
                          <a:effectLst/>
                        </a:rPr>
                        <a:t>2</a:t>
                      </a:r>
                      <a:endParaRPr lang="es-AR" sz="16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s-AR" sz="1600" u="none" strike="noStrike" dirty="0">
                          <a:effectLst/>
                        </a:rPr>
                        <a:t>3</a:t>
                      </a:r>
                      <a:endParaRPr lang="es-AR" sz="16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s-AR" sz="1600" u="none" strike="noStrike">
                          <a:effectLst/>
                        </a:rPr>
                        <a:t>4</a:t>
                      </a:r>
                      <a:endParaRPr lang="es-AR" sz="16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s-AR" sz="1600" u="none" strike="noStrike">
                          <a:effectLst/>
                        </a:rPr>
                        <a:t>5</a:t>
                      </a:r>
                      <a:endParaRPr lang="es-AR" sz="1600" b="1"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000"/>
                  </a:ext>
                </a:extLst>
              </a:tr>
              <a:tr h="515823">
                <a:tc>
                  <a:txBody>
                    <a:bodyPr/>
                    <a:lstStyle/>
                    <a:p>
                      <a:pPr algn="ctr" fontAlgn="b"/>
                      <a:r>
                        <a:rPr lang="es-AR" sz="1600" u="none" strike="noStrike">
                          <a:effectLst/>
                        </a:rPr>
                        <a:t>1</a:t>
                      </a:r>
                      <a:endParaRPr lang="es-AR" sz="16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s-AR" sz="1800" u="none" strike="noStrike" dirty="0">
                          <a:effectLst/>
                        </a:rPr>
                        <a:t>20</a:t>
                      </a:r>
                      <a:endParaRPr lang="es-AR"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s-AR" sz="1800" u="none" strike="noStrike" dirty="0">
                          <a:effectLst/>
                        </a:rPr>
                        <a:t>40</a:t>
                      </a:r>
                      <a:endParaRPr lang="es-AR"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s-AR" sz="1800" b="1" u="none" strike="noStrike" dirty="0">
                          <a:solidFill>
                            <a:schemeClr val="accent3">
                              <a:lumMod val="50000"/>
                            </a:schemeClr>
                          </a:solidFill>
                          <a:effectLst/>
                        </a:rPr>
                        <a:t>55</a:t>
                      </a:r>
                      <a:endParaRPr lang="es-AR" sz="1800" b="1" i="0" u="none" strike="noStrike" dirty="0">
                        <a:solidFill>
                          <a:schemeClr val="accent3">
                            <a:lumMod val="50000"/>
                          </a:schemeClr>
                        </a:solidFill>
                        <a:effectLst/>
                        <a:latin typeface="Calibri" panose="020F0502020204030204" pitchFamily="34" charset="0"/>
                      </a:endParaRPr>
                    </a:p>
                  </a:txBody>
                  <a:tcPr marL="6350" marR="6350" marT="6350" marB="0" anchor="b"/>
                </a:tc>
                <a:tc>
                  <a:txBody>
                    <a:bodyPr/>
                    <a:lstStyle/>
                    <a:p>
                      <a:pPr algn="ctr" fontAlgn="b"/>
                      <a:r>
                        <a:rPr lang="es-AR" sz="1800" u="none" strike="noStrike" dirty="0">
                          <a:effectLst/>
                        </a:rPr>
                        <a:t>65</a:t>
                      </a:r>
                      <a:endParaRPr lang="es-AR"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s-AR" sz="1800" b="1" u="none" strike="noStrike" dirty="0">
                          <a:solidFill>
                            <a:srgbClr val="F76909"/>
                          </a:solidFill>
                          <a:effectLst/>
                        </a:rPr>
                        <a:t>75</a:t>
                      </a:r>
                      <a:endParaRPr lang="es-AR" sz="1800" b="1" i="0" u="none" strike="noStrike" dirty="0">
                        <a:solidFill>
                          <a:srgbClr val="F76909"/>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01"/>
                  </a:ext>
                </a:extLst>
              </a:tr>
              <a:tr h="515823">
                <a:tc>
                  <a:txBody>
                    <a:bodyPr/>
                    <a:lstStyle/>
                    <a:p>
                      <a:pPr algn="ctr" fontAlgn="b"/>
                      <a:r>
                        <a:rPr lang="es-AR" sz="1600" u="none" strike="noStrike">
                          <a:effectLst/>
                        </a:rPr>
                        <a:t>2</a:t>
                      </a:r>
                      <a:endParaRPr lang="es-AR" sz="16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s-AR" sz="1800" u="none" strike="noStrike">
                          <a:effectLst/>
                        </a:rPr>
                        <a:t>40</a:t>
                      </a:r>
                      <a:endParaRPr lang="es-AR"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s-AR" sz="1800" u="none" strike="noStrike">
                          <a:effectLst/>
                        </a:rPr>
                        <a:t>60</a:t>
                      </a:r>
                      <a:endParaRPr lang="es-AR"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s-AR" sz="1800" b="1" u="none" strike="noStrike" dirty="0">
                          <a:solidFill>
                            <a:srgbClr val="F76909"/>
                          </a:solidFill>
                          <a:effectLst/>
                        </a:rPr>
                        <a:t>75</a:t>
                      </a:r>
                      <a:endParaRPr lang="es-AR" sz="1800" b="1" i="0" u="none" strike="noStrike" dirty="0">
                        <a:solidFill>
                          <a:srgbClr val="F76909"/>
                        </a:solidFill>
                        <a:effectLst/>
                        <a:latin typeface="Calibri" panose="020F0502020204030204" pitchFamily="34" charset="0"/>
                      </a:endParaRPr>
                    </a:p>
                  </a:txBody>
                  <a:tcPr marL="6350" marR="6350" marT="6350" marB="0" anchor="b"/>
                </a:tc>
                <a:tc>
                  <a:txBody>
                    <a:bodyPr/>
                    <a:lstStyle/>
                    <a:p>
                      <a:pPr algn="ctr" fontAlgn="b"/>
                      <a:r>
                        <a:rPr lang="es-AR" sz="1800" u="none" strike="noStrike" dirty="0">
                          <a:effectLst/>
                        </a:rPr>
                        <a:t>85</a:t>
                      </a:r>
                      <a:endParaRPr lang="es-AR"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s-AR" sz="1800" b="1" u="none" strike="noStrike" dirty="0">
                          <a:solidFill>
                            <a:srgbClr val="FFC000"/>
                          </a:solidFill>
                          <a:effectLst/>
                        </a:rPr>
                        <a:t>90</a:t>
                      </a:r>
                      <a:endParaRPr lang="es-AR" sz="1800" b="1" i="0" u="none" strike="noStrike" dirty="0">
                        <a:solidFill>
                          <a:srgbClr val="FFC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02"/>
                  </a:ext>
                </a:extLst>
              </a:tr>
              <a:tr h="515823">
                <a:tc>
                  <a:txBody>
                    <a:bodyPr/>
                    <a:lstStyle/>
                    <a:p>
                      <a:pPr algn="ctr" fontAlgn="b"/>
                      <a:r>
                        <a:rPr lang="es-AR" sz="1600" u="none" strike="noStrike">
                          <a:effectLst/>
                        </a:rPr>
                        <a:t>3</a:t>
                      </a:r>
                      <a:endParaRPr lang="es-AR" sz="16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ctr"/>
                      <a:r>
                        <a:rPr lang="es-AR" sz="1800" b="1" u="none" strike="noStrike" dirty="0">
                          <a:solidFill>
                            <a:schemeClr val="accent3">
                              <a:lumMod val="50000"/>
                            </a:schemeClr>
                          </a:solidFill>
                          <a:effectLst/>
                        </a:rPr>
                        <a:t>55</a:t>
                      </a:r>
                      <a:endParaRPr lang="es-AR" sz="1800" b="1" i="0" u="none" strike="noStrike" dirty="0">
                        <a:solidFill>
                          <a:schemeClr val="accent3">
                            <a:lumMod val="50000"/>
                          </a:schemeClr>
                        </a:solidFill>
                        <a:effectLst/>
                        <a:latin typeface="Calibri" panose="020F0502020204030204" pitchFamily="34" charset="0"/>
                      </a:endParaRPr>
                    </a:p>
                  </a:txBody>
                  <a:tcPr marL="6350" marR="6350" marT="6350" marB="0" anchor="ctr"/>
                </a:tc>
                <a:tc>
                  <a:txBody>
                    <a:bodyPr/>
                    <a:lstStyle/>
                    <a:p>
                      <a:pPr algn="ctr" fontAlgn="ctr"/>
                      <a:r>
                        <a:rPr lang="es-AR" sz="1800" b="1" u="none" strike="noStrike" dirty="0">
                          <a:solidFill>
                            <a:srgbClr val="F76909"/>
                          </a:solidFill>
                          <a:effectLst/>
                        </a:rPr>
                        <a:t>75</a:t>
                      </a:r>
                      <a:endParaRPr lang="es-AR" sz="1800" b="1" i="0" u="none" strike="noStrike" dirty="0">
                        <a:solidFill>
                          <a:srgbClr val="F76909"/>
                        </a:solidFill>
                        <a:effectLst/>
                        <a:latin typeface="Calibri" panose="020F0502020204030204" pitchFamily="34" charset="0"/>
                      </a:endParaRPr>
                    </a:p>
                  </a:txBody>
                  <a:tcPr marL="6350" marR="6350" marT="6350" marB="0" anchor="ctr"/>
                </a:tc>
                <a:tc>
                  <a:txBody>
                    <a:bodyPr/>
                    <a:lstStyle/>
                    <a:p>
                      <a:pPr algn="ctr" fontAlgn="ctr"/>
                      <a:r>
                        <a:rPr lang="es-AR" sz="1800" b="1" u="none" strike="noStrike" dirty="0">
                          <a:solidFill>
                            <a:srgbClr val="FFC000"/>
                          </a:solidFill>
                          <a:effectLst/>
                        </a:rPr>
                        <a:t>90</a:t>
                      </a:r>
                      <a:endParaRPr lang="es-AR" sz="1800" b="1" i="0" u="none" strike="noStrike" dirty="0">
                        <a:solidFill>
                          <a:srgbClr val="FFC000"/>
                        </a:solidFill>
                        <a:effectLst/>
                        <a:latin typeface="Calibri" panose="020F0502020204030204" pitchFamily="34" charset="0"/>
                      </a:endParaRPr>
                    </a:p>
                  </a:txBody>
                  <a:tcPr marL="6350" marR="6350" marT="6350" marB="0" anchor="ctr"/>
                </a:tc>
                <a:tc>
                  <a:txBody>
                    <a:bodyPr/>
                    <a:lstStyle/>
                    <a:p>
                      <a:pPr algn="ctr" fontAlgn="ctr"/>
                      <a:r>
                        <a:rPr lang="es-AR" sz="1800" u="none" strike="noStrike">
                          <a:effectLst/>
                        </a:rPr>
                        <a:t>100</a:t>
                      </a:r>
                      <a:endParaRPr lang="es-AR" sz="18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s-AR" sz="1800" u="none" strike="noStrike" dirty="0">
                          <a:effectLst/>
                        </a:rPr>
                        <a:t>105</a:t>
                      </a:r>
                      <a:endParaRPr lang="es-AR" sz="18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003"/>
                  </a:ext>
                </a:extLst>
              </a:tr>
              <a:tr h="515823">
                <a:tc>
                  <a:txBody>
                    <a:bodyPr/>
                    <a:lstStyle/>
                    <a:p>
                      <a:pPr algn="ctr" fontAlgn="b"/>
                      <a:r>
                        <a:rPr lang="es-AR" sz="1600" u="none" strike="noStrike">
                          <a:effectLst/>
                        </a:rPr>
                        <a:t>4</a:t>
                      </a:r>
                      <a:endParaRPr lang="es-AR" sz="16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s-AR" sz="1800" u="none" strike="noStrike">
                          <a:effectLst/>
                        </a:rPr>
                        <a:t>65</a:t>
                      </a:r>
                      <a:endParaRPr lang="es-AR"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s-AR" sz="1800" b="1" u="none" strike="noStrike" dirty="0">
                          <a:solidFill>
                            <a:srgbClr val="F76909"/>
                          </a:solidFill>
                          <a:effectLst/>
                        </a:rPr>
                        <a:t>75</a:t>
                      </a:r>
                      <a:endParaRPr lang="es-AR" sz="1800" b="1" i="0" u="none" strike="noStrike" dirty="0">
                        <a:solidFill>
                          <a:srgbClr val="F76909"/>
                        </a:solidFill>
                        <a:effectLst/>
                        <a:latin typeface="Calibri" panose="020F0502020204030204" pitchFamily="34" charset="0"/>
                      </a:endParaRPr>
                    </a:p>
                  </a:txBody>
                  <a:tcPr marL="6350" marR="6350" marT="6350" marB="0" anchor="b"/>
                </a:tc>
                <a:tc>
                  <a:txBody>
                    <a:bodyPr/>
                    <a:lstStyle/>
                    <a:p>
                      <a:pPr algn="ctr" fontAlgn="b"/>
                      <a:r>
                        <a:rPr lang="es-AR" sz="1800" u="none" strike="noStrike">
                          <a:effectLst/>
                        </a:rPr>
                        <a:t>100</a:t>
                      </a:r>
                      <a:endParaRPr lang="es-AR"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s-AR" sz="1800" u="none" strike="noStrike" dirty="0">
                          <a:effectLst/>
                        </a:rPr>
                        <a:t>110</a:t>
                      </a:r>
                      <a:endParaRPr lang="es-AR"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s-AR" sz="1800" u="none" strike="noStrike" dirty="0">
                          <a:effectLst/>
                        </a:rPr>
                        <a:t>115</a:t>
                      </a:r>
                      <a:endParaRPr lang="es-AR"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04"/>
                  </a:ext>
                </a:extLst>
              </a:tr>
              <a:tr h="528105">
                <a:tc>
                  <a:txBody>
                    <a:bodyPr/>
                    <a:lstStyle/>
                    <a:p>
                      <a:pPr algn="ctr" fontAlgn="b"/>
                      <a:r>
                        <a:rPr lang="es-AR" sz="1600" u="none" strike="noStrike">
                          <a:effectLst/>
                        </a:rPr>
                        <a:t>5</a:t>
                      </a:r>
                      <a:endParaRPr lang="es-AR" sz="16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s-AR" sz="1800" b="1" u="none" strike="noStrike" dirty="0">
                          <a:solidFill>
                            <a:srgbClr val="F76909"/>
                          </a:solidFill>
                          <a:effectLst/>
                        </a:rPr>
                        <a:t>75</a:t>
                      </a:r>
                      <a:endParaRPr lang="es-AR" sz="1800" b="1" i="0" u="none" strike="noStrike" dirty="0">
                        <a:solidFill>
                          <a:srgbClr val="F76909"/>
                        </a:solidFill>
                        <a:effectLst/>
                        <a:latin typeface="Calibri" panose="020F0502020204030204" pitchFamily="34" charset="0"/>
                      </a:endParaRPr>
                    </a:p>
                  </a:txBody>
                  <a:tcPr marL="6350" marR="6350" marT="6350" marB="0" anchor="b"/>
                </a:tc>
                <a:tc>
                  <a:txBody>
                    <a:bodyPr/>
                    <a:lstStyle/>
                    <a:p>
                      <a:pPr algn="ctr" fontAlgn="b"/>
                      <a:r>
                        <a:rPr lang="es-AR" sz="1800" b="1" u="none" strike="noStrike" dirty="0">
                          <a:solidFill>
                            <a:srgbClr val="FFC000"/>
                          </a:solidFill>
                          <a:effectLst/>
                        </a:rPr>
                        <a:t>90</a:t>
                      </a:r>
                      <a:endParaRPr lang="es-AR" sz="1800" b="1" i="0" u="none" strike="noStrike" dirty="0">
                        <a:solidFill>
                          <a:srgbClr val="FFC000"/>
                        </a:solidFill>
                        <a:effectLst/>
                        <a:latin typeface="Calibri" panose="020F0502020204030204" pitchFamily="34" charset="0"/>
                      </a:endParaRPr>
                    </a:p>
                  </a:txBody>
                  <a:tcPr marL="6350" marR="6350" marT="6350" marB="0" anchor="b"/>
                </a:tc>
                <a:tc>
                  <a:txBody>
                    <a:bodyPr/>
                    <a:lstStyle/>
                    <a:p>
                      <a:pPr algn="ctr" fontAlgn="b"/>
                      <a:r>
                        <a:rPr lang="es-AR" sz="1800" u="none" strike="noStrike">
                          <a:effectLst/>
                        </a:rPr>
                        <a:t>105</a:t>
                      </a:r>
                      <a:endParaRPr lang="es-AR"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s-AR" sz="1800" u="none" strike="noStrike">
                          <a:effectLst/>
                        </a:rPr>
                        <a:t>115</a:t>
                      </a:r>
                      <a:endParaRPr lang="es-AR"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s-AR" sz="1800" u="none" strike="noStrike" dirty="0">
                          <a:effectLst/>
                        </a:rPr>
                        <a:t>120</a:t>
                      </a:r>
                      <a:endParaRPr lang="es-AR"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05"/>
                  </a:ext>
                </a:extLst>
              </a:tr>
            </a:tbl>
          </a:graphicData>
        </a:graphic>
      </p:graphicFrame>
      <p:sp>
        <p:nvSpPr>
          <p:cNvPr id="4" name="Freeform 4"/>
          <p:cNvSpPr>
            <a:spLocks/>
          </p:cNvSpPr>
          <p:nvPr/>
        </p:nvSpPr>
        <p:spPr bwMode="auto">
          <a:xfrm>
            <a:off x="2267182" y="2572825"/>
            <a:ext cx="3132137" cy="3282950"/>
          </a:xfrm>
          <a:custGeom>
            <a:avLst/>
            <a:gdLst>
              <a:gd name="T0" fmla="*/ 0 w 1973"/>
              <a:gd name="T1" fmla="*/ 0 h 2068"/>
              <a:gd name="T2" fmla="*/ 2147483647 w 1973"/>
              <a:gd name="T3" fmla="*/ 2147483647 h 2068"/>
              <a:gd name="T4" fmla="*/ 2147483647 w 1973"/>
              <a:gd name="T5" fmla="*/ 2147483647 h 2068"/>
              <a:gd name="T6" fmla="*/ 2147483647 w 1973"/>
              <a:gd name="T7" fmla="*/ 2147483647 h 2068"/>
              <a:gd name="T8" fmla="*/ 2147483647 w 1973"/>
              <a:gd name="T9" fmla="*/ 2147483647 h 2068"/>
              <a:gd name="T10" fmla="*/ 2147483647 w 1973"/>
              <a:gd name="T11" fmla="*/ 2147483647 h 2068"/>
              <a:gd name="T12" fmla="*/ 2147483647 w 1973"/>
              <a:gd name="T13" fmla="*/ 2147483647 h 2068"/>
              <a:gd name="T14" fmla="*/ 2147483647 w 1973"/>
              <a:gd name="T15" fmla="*/ 2147483647 h 2068"/>
              <a:gd name="T16" fmla="*/ 2147483647 w 1973"/>
              <a:gd name="T17" fmla="*/ 2147483647 h 2068"/>
              <a:gd name="T18" fmla="*/ 2147483647 w 1973"/>
              <a:gd name="T19" fmla="*/ 2147483647 h 2068"/>
              <a:gd name="T20" fmla="*/ 2147483647 w 1973"/>
              <a:gd name="T21" fmla="*/ 2147483647 h 2068"/>
              <a:gd name="T22" fmla="*/ 2147483647 w 1973"/>
              <a:gd name="T23" fmla="*/ 2147483647 h 2068"/>
              <a:gd name="T24" fmla="*/ 2147483647 w 1973"/>
              <a:gd name="T25" fmla="*/ 2147483647 h 2068"/>
              <a:gd name="T26" fmla="*/ 2147483647 w 1973"/>
              <a:gd name="T27" fmla="*/ 2147483647 h 2068"/>
              <a:gd name="T28" fmla="*/ 2147483647 w 1973"/>
              <a:gd name="T29" fmla="*/ 2147483647 h 2068"/>
              <a:gd name="T30" fmla="*/ 2147483647 w 1973"/>
              <a:gd name="T31" fmla="*/ 2147483647 h 2068"/>
              <a:gd name="T32" fmla="*/ 2147483647 w 1973"/>
              <a:gd name="T33" fmla="*/ 2147483647 h 2068"/>
              <a:gd name="T34" fmla="*/ 2147483647 w 1973"/>
              <a:gd name="T35" fmla="*/ 2147483647 h 2068"/>
              <a:gd name="T36" fmla="*/ 2147483647 w 1973"/>
              <a:gd name="T37" fmla="*/ 2147483647 h 20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73"/>
              <a:gd name="T58" fmla="*/ 0 h 2068"/>
              <a:gd name="T59" fmla="*/ 1973 w 1973"/>
              <a:gd name="T60" fmla="*/ 2068 h 20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73" h="2068">
                <a:moveTo>
                  <a:pt x="0" y="0"/>
                </a:moveTo>
                <a:lnTo>
                  <a:pt x="70" y="201"/>
                </a:lnTo>
                <a:lnTo>
                  <a:pt x="139" y="403"/>
                </a:lnTo>
                <a:lnTo>
                  <a:pt x="208" y="588"/>
                </a:lnTo>
                <a:lnTo>
                  <a:pt x="290" y="768"/>
                </a:lnTo>
                <a:lnTo>
                  <a:pt x="372" y="938"/>
                </a:lnTo>
                <a:lnTo>
                  <a:pt x="460" y="1102"/>
                </a:lnTo>
                <a:lnTo>
                  <a:pt x="561" y="1256"/>
                </a:lnTo>
                <a:lnTo>
                  <a:pt x="611" y="1325"/>
                </a:lnTo>
                <a:lnTo>
                  <a:pt x="674" y="1394"/>
                </a:lnTo>
                <a:lnTo>
                  <a:pt x="744" y="1457"/>
                </a:lnTo>
                <a:lnTo>
                  <a:pt x="813" y="1521"/>
                </a:lnTo>
                <a:lnTo>
                  <a:pt x="970" y="1632"/>
                </a:lnTo>
                <a:lnTo>
                  <a:pt x="1134" y="1738"/>
                </a:lnTo>
                <a:lnTo>
                  <a:pt x="1298" y="1828"/>
                </a:lnTo>
                <a:lnTo>
                  <a:pt x="1462" y="1903"/>
                </a:lnTo>
                <a:lnTo>
                  <a:pt x="1632" y="1966"/>
                </a:lnTo>
                <a:lnTo>
                  <a:pt x="1802" y="2019"/>
                </a:lnTo>
                <a:lnTo>
                  <a:pt x="1972" y="2067"/>
                </a:lnTo>
              </a:path>
            </a:pathLst>
          </a:custGeom>
          <a:noFill/>
          <a:ln w="50800" cap="rnd">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5" name="Freeform 5"/>
          <p:cNvSpPr>
            <a:spLocks/>
          </p:cNvSpPr>
          <p:nvPr/>
        </p:nvSpPr>
        <p:spPr bwMode="auto">
          <a:xfrm>
            <a:off x="1665519" y="3036375"/>
            <a:ext cx="3124200" cy="3276600"/>
          </a:xfrm>
          <a:custGeom>
            <a:avLst/>
            <a:gdLst>
              <a:gd name="T0" fmla="*/ 0 w 1968"/>
              <a:gd name="T1" fmla="*/ 0 h 2064"/>
              <a:gd name="T2" fmla="*/ 2147483647 w 1968"/>
              <a:gd name="T3" fmla="*/ 2147483647 h 2064"/>
              <a:gd name="T4" fmla="*/ 2147483647 w 1968"/>
              <a:gd name="T5" fmla="*/ 2147483647 h 2064"/>
              <a:gd name="T6" fmla="*/ 2147483647 w 1968"/>
              <a:gd name="T7" fmla="*/ 2147483647 h 2064"/>
              <a:gd name="T8" fmla="*/ 2147483647 w 1968"/>
              <a:gd name="T9" fmla="*/ 2147483647 h 2064"/>
              <a:gd name="T10" fmla="*/ 2147483647 w 1968"/>
              <a:gd name="T11" fmla="*/ 2147483647 h 2064"/>
              <a:gd name="T12" fmla="*/ 2147483647 w 1968"/>
              <a:gd name="T13" fmla="*/ 2147483647 h 2064"/>
              <a:gd name="T14" fmla="*/ 2147483647 w 1968"/>
              <a:gd name="T15" fmla="*/ 2147483647 h 2064"/>
              <a:gd name="T16" fmla="*/ 2147483647 w 1968"/>
              <a:gd name="T17" fmla="*/ 2147483647 h 2064"/>
              <a:gd name="T18" fmla="*/ 2147483647 w 1968"/>
              <a:gd name="T19" fmla="*/ 2147483647 h 2064"/>
              <a:gd name="T20" fmla="*/ 2147483647 w 1968"/>
              <a:gd name="T21" fmla="*/ 2147483647 h 2064"/>
              <a:gd name="T22" fmla="*/ 2147483647 w 1968"/>
              <a:gd name="T23" fmla="*/ 2147483647 h 2064"/>
              <a:gd name="T24" fmla="*/ 2147483647 w 1968"/>
              <a:gd name="T25" fmla="*/ 2147483647 h 2064"/>
              <a:gd name="T26" fmla="*/ 2147483647 w 1968"/>
              <a:gd name="T27" fmla="*/ 2147483647 h 2064"/>
              <a:gd name="T28" fmla="*/ 2147483647 w 1968"/>
              <a:gd name="T29" fmla="*/ 2147483647 h 2064"/>
              <a:gd name="T30" fmla="*/ 2147483647 w 1968"/>
              <a:gd name="T31" fmla="*/ 2147483647 h 2064"/>
              <a:gd name="T32" fmla="*/ 2147483647 w 1968"/>
              <a:gd name="T33" fmla="*/ 2147483647 h 2064"/>
              <a:gd name="T34" fmla="*/ 2147483647 w 1968"/>
              <a:gd name="T35" fmla="*/ 2147483647 h 2064"/>
              <a:gd name="T36" fmla="*/ 2147483647 w 1968"/>
              <a:gd name="T37" fmla="*/ 2147483647 h 20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68"/>
              <a:gd name="T58" fmla="*/ 0 h 2064"/>
              <a:gd name="T59" fmla="*/ 1968 w 1968"/>
              <a:gd name="T60" fmla="*/ 2064 h 20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68" h="2064">
                <a:moveTo>
                  <a:pt x="0" y="0"/>
                </a:moveTo>
                <a:lnTo>
                  <a:pt x="68" y="202"/>
                </a:lnTo>
                <a:lnTo>
                  <a:pt x="136" y="398"/>
                </a:lnTo>
                <a:lnTo>
                  <a:pt x="205" y="588"/>
                </a:lnTo>
                <a:lnTo>
                  <a:pt x="284" y="767"/>
                </a:lnTo>
                <a:lnTo>
                  <a:pt x="370" y="939"/>
                </a:lnTo>
                <a:lnTo>
                  <a:pt x="455" y="1101"/>
                </a:lnTo>
                <a:lnTo>
                  <a:pt x="557" y="1251"/>
                </a:lnTo>
                <a:lnTo>
                  <a:pt x="608" y="1320"/>
                </a:lnTo>
                <a:lnTo>
                  <a:pt x="671" y="1389"/>
                </a:lnTo>
                <a:lnTo>
                  <a:pt x="739" y="1452"/>
                </a:lnTo>
                <a:lnTo>
                  <a:pt x="807" y="1516"/>
                </a:lnTo>
                <a:lnTo>
                  <a:pt x="966" y="1631"/>
                </a:lnTo>
                <a:lnTo>
                  <a:pt x="1131" y="1735"/>
                </a:lnTo>
                <a:lnTo>
                  <a:pt x="1296" y="1821"/>
                </a:lnTo>
                <a:lnTo>
                  <a:pt x="1461" y="1896"/>
                </a:lnTo>
                <a:lnTo>
                  <a:pt x="1626" y="1959"/>
                </a:lnTo>
                <a:lnTo>
                  <a:pt x="1796" y="2017"/>
                </a:lnTo>
                <a:lnTo>
                  <a:pt x="1967" y="2063"/>
                </a:lnTo>
              </a:path>
            </a:pathLst>
          </a:custGeom>
          <a:noFill/>
          <a:ln w="50800" cap="rnd">
            <a:solidFill>
              <a:srgbClr val="9933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6" name="Line 7"/>
          <p:cNvSpPr>
            <a:spLocks noChangeShapeType="1"/>
          </p:cNvSpPr>
          <p:nvPr/>
        </p:nvSpPr>
        <p:spPr bwMode="auto">
          <a:xfrm>
            <a:off x="1514707" y="2436300"/>
            <a:ext cx="0" cy="399573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7" name="Line 8"/>
          <p:cNvSpPr>
            <a:spLocks noChangeShapeType="1"/>
          </p:cNvSpPr>
          <p:nvPr/>
        </p:nvSpPr>
        <p:spPr bwMode="auto">
          <a:xfrm>
            <a:off x="1528994" y="6409813"/>
            <a:ext cx="532923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8" name="Rectangle 9"/>
          <p:cNvSpPr>
            <a:spLocks noChangeArrowheads="1"/>
          </p:cNvSpPr>
          <p:nvPr/>
        </p:nvSpPr>
        <p:spPr bwMode="auto">
          <a:xfrm>
            <a:off x="5675544" y="6454263"/>
            <a:ext cx="10064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a:t>Trabajo</a:t>
            </a:r>
          </a:p>
        </p:txBody>
      </p:sp>
      <p:sp>
        <p:nvSpPr>
          <p:cNvPr id="9" name="Rectangle 10"/>
          <p:cNvSpPr>
            <a:spLocks noChangeArrowheads="1"/>
          </p:cNvSpPr>
          <p:nvPr/>
        </p:nvSpPr>
        <p:spPr bwMode="auto">
          <a:xfrm>
            <a:off x="1144819" y="5719250"/>
            <a:ext cx="3222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a:t>1</a:t>
            </a:r>
          </a:p>
        </p:txBody>
      </p:sp>
      <p:sp>
        <p:nvSpPr>
          <p:cNvPr id="10" name="Rectangle 11"/>
          <p:cNvSpPr>
            <a:spLocks noChangeArrowheads="1"/>
          </p:cNvSpPr>
          <p:nvPr/>
        </p:nvSpPr>
        <p:spPr bwMode="auto">
          <a:xfrm>
            <a:off x="1144819" y="4873113"/>
            <a:ext cx="3222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a:t>2</a:t>
            </a:r>
          </a:p>
        </p:txBody>
      </p:sp>
      <p:sp>
        <p:nvSpPr>
          <p:cNvPr id="11" name="Rectangle 12"/>
          <p:cNvSpPr>
            <a:spLocks noChangeArrowheads="1"/>
          </p:cNvSpPr>
          <p:nvPr/>
        </p:nvSpPr>
        <p:spPr bwMode="auto">
          <a:xfrm>
            <a:off x="1144819" y="4026975"/>
            <a:ext cx="3222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a:t>3</a:t>
            </a:r>
          </a:p>
        </p:txBody>
      </p:sp>
      <p:sp>
        <p:nvSpPr>
          <p:cNvPr id="12" name="Rectangle 13"/>
          <p:cNvSpPr>
            <a:spLocks noChangeArrowheads="1"/>
          </p:cNvSpPr>
          <p:nvPr/>
        </p:nvSpPr>
        <p:spPr bwMode="auto">
          <a:xfrm>
            <a:off x="1144819" y="3180838"/>
            <a:ext cx="3222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a:t>4</a:t>
            </a:r>
          </a:p>
        </p:txBody>
      </p:sp>
      <p:sp>
        <p:nvSpPr>
          <p:cNvPr id="13" name="Rectangle 14"/>
          <p:cNvSpPr>
            <a:spLocks noChangeArrowheads="1"/>
          </p:cNvSpPr>
          <p:nvPr/>
        </p:nvSpPr>
        <p:spPr bwMode="auto">
          <a:xfrm>
            <a:off x="1940157" y="6446325"/>
            <a:ext cx="32226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a:t>1</a:t>
            </a:r>
          </a:p>
        </p:txBody>
      </p:sp>
      <p:sp>
        <p:nvSpPr>
          <p:cNvPr id="14" name="Rectangle 15"/>
          <p:cNvSpPr>
            <a:spLocks noChangeArrowheads="1"/>
          </p:cNvSpPr>
          <p:nvPr/>
        </p:nvSpPr>
        <p:spPr bwMode="auto">
          <a:xfrm>
            <a:off x="2762482" y="6446325"/>
            <a:ext cx="32226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a:t>2</a:t>
            </a:r>
          </a:p>
        </p:txBody>
      </p:sp>
      <p:sp>
        <p:nvSpPr>
          <p:cNvPr id="15" name="Rectangle 16"/>
          <p:cNvSpPr>
            <a:spLocks noChangeArrowheads="1"/>
          </p:cNvSpPr>
          <p:nvPr/>
        </p:nvSpPr>
        <p:spPr bwMode="auto">
          <a:xfrm>
            <a:off x="3586394" y="6446325"/>
            <a:ext cx="3222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a:t>3</a:t>
            </a:r>
          </a:p>
        </p:txBody>
      </p:sp>
      <p:sp>
        <p:nvSpPr>
          <p:cNvPr id="16" name="Rectangle 17"/>
          <p:cNvSpPr>
            <a:spLocks noChangeArrowheads="1"/>
          </p:cNvSpPr>
          <p:nvPr/>
        </p:nvSpPr>
        <p:spPr bwMode="auto">
          <a:xfrm>
            <a:off x="4408719" y="6446325"/>
            <a:ext cx="3222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a:t>4</a:t>
            </a:r>
          </a:p>
        </p:txBody>
      </p:sp>
      <p:sp>
        <p:nvSpPr>
          <p:cNvPr id="17" name="Rectangle 18"/>
          <p:cNvSpPr>
            <a:spLocks noChangeArrowheads="1"/>
          </p:cNvSpPr>
          <p:nvPr/>
        </p:nvSpPr>
        <p:spPr bwMode="auto">
          <a:xfrm>
            <a:off x="5232632" y="6446325"/>
            <a:ext cx="32226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a:t>5</a:t>
            </a:r>
          </a:p>
        </p:txBody>
      </p:sp>
      <p:sp>
        <p:nvSpPr>
          <p:cNvPr id="18" name="Rectangle 19"/>
          <p:cNvSpPr>
            <a:spLocks noChangeArrowheads="1"/>
          </p:cNvSpPr>
          <p:nvPr/>
        </p:nvSpPr>
        <p:spPr bwMode="auto">
          <a:xfrm>
            <a:off x="1144819" y="2334700"/>
            <a:ext cx="3222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a:t>5</a:t>
            </a:r>
          </a:p>
        </p:txBody>
      </p:sp>
      <p:sp>
        <p:nvSpPr>
          <p:cNvPr id="19" name="Oval 20"/>
          <p:cNvSpPr>
            <a:spLocks noChangeArrowheads="1"/>
          </p:cNvSpPr>
          <p:nvPr/>
        </p:nvSpPr>
        <p:spPr bwMode="auto">
          <a:xfrm>
            <a:off x="3643544" y="5852600"/>
            <a:ext cx="152400" cy="152400"/>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AR" altLang="es-AR"/>
          </a:p>
        </p:txBody>
      </p:sp>
      <p:sp>
        <p:nvSpPr>
          <p:cNvPr id="20" name="Oval 21"/>
          <p:cNvSpPr>
            <a:spLocks noChangeArrowheads="1"/>
          </p:cNvSpPr>
          <p:nvPr/>
        </p:nvSpPr>
        <p:spPr bwMode="auto">
          <a:xfrm>
            <a:off x="2043344" y="4176200"/>
            <a:ext cx="152400" cy="152400"/>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AR" altLang="es-AR"/>
          </a:p>
        </p:txBody>
      </p:sp>
      <p:sp>
        <p:nvSpPr>
          <p:cNvPr id="21" name="Rectangle 22"/>
          <p:cNvSpPr>
            <a:spLocks noChangeArrowheads="1"/>
          </p:cNvSpPr>
          <p:nvPr/>
        </p:nvSpPr>
        <p:spPr bwMode="auto">
          <a:xfrm>
            <a:off x="4911957" y="6035163"/>
            <a:ext cx="1016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i="1"/>
              <a:t>Q</a:t>
            </a:r>
            <a:r>
              <a:rPr lang="en-US" altLang="es-AR" sz="2000" b="1" i="1" baseline="-25000"/>
              <a:t>1 </a:t>
            </a:r>
            <a:r>
              <a:rPr lang="en-US" altLang="es-AR" sz="2000" b="1" i="1"/>
              <a:t>= </a:t>
            </a:r>
            <a:r>
              <a:rPr lang="en-US" altLang="es-AR" sz="2000" b="1"/>
              <a:t>55</a:t>
            </a:r>
          </a:p>
        </p:txBody>
      </p:sp>
      <p:sp>
        <p:nvSpPr>
          <p:cNvPr id="22" name="Line 23"/>
          <p:cNvSpPr>
            <a:spLocks noChangeShapeType="1"/>
          </p:cNvSpPr>
          <p:nvPr/>
        </p:nvSpPr>
        <p:spPr bwMode="auto">
          <a:xfrm>
            <a:off x="1514707" y="4252400"/>
            <a:ext cx="2065337"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23" name="Line 24"/>
          <p:cNvSpPr>
            <a:spLocks noChangeShapeType="1"/>
          </p:cNvSpPr>
          <p:nvPr/>
        </p:nvSpPr>
        <p:spPr bwMode="auto">
          <a:xfrm>
            <a:off x="2119544" y="4485763"/>
            <a:ext cx="0" cy="1989137"/>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24" name="Line 25"/>
          <p:cNvSpPr>
            <a:spLocks noChangeShapeType="1"/>
          </p:cNvSpPr>
          <p:nvPr/>
        </p:nvSpPr>
        <p:spPr bwMode="auto">
          <a:xfrm>
            <a:off x="1514707" y="5928800"/>
            <a:ext cx="2065337"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25" name="Line 26"/>
          <p:cNvSpPr>
            <a:spLocks noChangeShapeType="1"/>
          </p:cNvSpPr>
          <p:nvPr/>
        </p:nvSpPr>
        <p:spPr bwMode="auto">
          <a:xfrm>
            <a:off x="3719744" y="4485763"/>
            <a:ext cx="0" cy="1989137"/>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26" name="Rectangle 28"/>
          <p:cNvSpPr>
            <a:spLocks noChangeArrowheads="1"/>
          </p:cNvSpPr>
          <p:nvPr/>
        </p:nvSpPr>
        <p:spPr bwMode="auto">
          <a:xfrm>
            <a:off x="1727432" y="4241288"/>
            <a:ext cx="365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i="1"/>
              <a:t>A</a:t>
            </a:r>
          </a:p>
        </p:txBody>
      </p:sp>
      <p:sp>
        <p:nvSpPr>
          <p:cNvPr id="27" name="Rectangle 29"/>
          <p:cNvSpPr>
            <a:spLocks noChangeArrowheads="1"/>
          </p:cNvSpPr>
          <p:nvPr/>
        </p:nvSpPr>
        <p:spPr bwMode="auto">
          <a:xfrm>
            <a:off x="3861032" y="5536688"/>
            <a:ext cx="3460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b="1" i="1"/>
              <a:t>D</a:t>
            </a:r>
          </a:p>
        </p:txBody>
      </p:sp>
      <p:sp>
        <p:nvSpPr>
          <p:cNvPr id="28" name="Line 30"/>
          <p:cNvSpPr>
            <a:spLocks noChangeShapeType="1"/>
          </p:cNvSpPr>
          <p:nvPr/>
        </p:nvSpPr>
        <p:spPr bwMode="auto">
          <a:xfrm>
            <a:off x="2957744" y="2885563"/>
            <a:ext cx="0" cy="3589337"/>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29" name="Oval 31"/>
          <p:cNvSpPr>
            <a:spLocks noChangeArrowheads="1"/>
          </p:cNvSpPr>
          <p:nvPr/>
        </p:nvSpPr>
        <p:spPr bwMode="auto">
          <a:xfrm>
            <a:off x="2881544" y="4176200"/>
            <a:ext cx="152400" cy="152400"/>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AR" altLang="es-AR"/>
          </a:p>
        </p:txBody>
      </p:sp>
      <p:sp>
        <p:nvSpPr>
          <p:cNvPr id="30" name="Rectangle 32"/>
          <p:cNvSpPr>
            <a:spLocks noChangeArrowheads="1"/>
          </p:cNvSpPr>
          <p:nvPr/>
        </p:nvSpPr>
        <p:spPr bwMode="auto">
          <a:xfrm>
            <a:off x="2641832" y="4241288"/>
            <a:ext cx="365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i="1"/>
              <a:t>B</a:t>
            </a:r>
          </a:p>
        </p:txBody>
      </p:sp>
      <p:sp>
        <p:nvSpPr>
          <p:cNvPr id="31" name="Freeform 33"/>
          <p:cNvSpPr>
            <a:spLocks/>
          </p:cNvSpPr>
          <p:nvPr/>
        </p:nvSpPr>
        <p:spPr bwMode="auto">
          <a:xfrm>
            <a:off x="2843444" y="2214050"/>
            <a:ext cx="3051175" cy="3279775"/>
          </a:xfrm>
          <a:custGeom>
            <a:avLst/>
            <a:gdLst>
              <a:gd name="T0" fmla="*/ 0 w 1922"/>
              <a:gd name="T1" fmla="*/ 0 h 2066"/>
              <a:gd name="T2" fmla="*/ 2147483647 w 1922"/>
              <a:gd name="T3" fmla="*/ 2147483647 h 2066"/>
              <a:gd name="T4" fmla="*/ 2147483647 w 1922"/>
              <a:gd name="T5" fmla="*/ 2147483647 h 2066"/>
              <a:gd name="T6" fmla="*/ 2147483647 w 1922"/>
              <a:gd name="T7" fmla="*/ 2147483647 h 2066"/>
              <a:gd name="T8" fmla="*/ 2147483647 w 1922"/>
              <a:gd name="T9" fmla="*/ 2147483647 h 2066"/>
              <a:gd name="T10" fmla="*/ 2147483647 w 1922"/>
              <a:gd name="T11" fmla="*/ 2147483647 h 2066"/>
              <a:gd name="T12" fmla="*/ 2147483647 w 1922"/>
              <a:gd name="T13" fmla="*/ 2147483647 h 2066"/>
              <a:gd name="T14" fmla="*/ 2147483647 w 1922"/>
              <a:gd name="T15" fmla="*/ 2147483647 h 2066"/>
              <a:gd name="T16" fmla="*/ 2147483647 w 1922"/>
              <a:gd name="T17" fmla="*/ 2147483647 h 2066"/>
              <a:gd name="T18" fmla="*/ 2147483647 w 1922"/>
              <a:gd name="T19" fmla="*/ 2147483647 h 2066"/>
              <a:gd name="T20" fmla="*/ 2147483647 w 1922"/>
              <a:gd name="T21" fmla="*/ 2147483647 h 2066"/>
              <a:gd name="T22" fmla="*/ 2147483647 w 1922"/>
              <a:gd name="T23" fmla="*/ 2147483647 h 2066"/>
              <a:gd name="T24" fmla="*/ 2147483647 w 1922"/>
              <a:gd name="T25" fmla="*/ 2147483647 h 2066"/>
              <a:gd name="T26" fmla="*/ 2147483647 w 1922"/>
              <a:gd name="T27" fmla="*/ 2147483647 h 2066"/>
              <a:gd name="T28" fmla="*/ 2147483647 w 1922"/>
              <a:gd name="T29" fmla="*/ 2147483647 h 2066"/>
              <a:gd name="T30" fmla="*/ 2147483647 w 1922"/>
              <a:gd name="T31" fmla="*/ 2147483647 h 2066"/>
              <a:gd name="T32" fmla="*/ 2147483647 w 1922"/>
              <a:gd name="T33" fmla="*/ 2147483647 h 20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2"/>
              <a:gd name="T52" fmla="*/ 0 h 2066"/>
              <a:gd name="T53" fmla="*/ 1922 w 1922"/>
              <a:gd name="T54" fmla="*/ 2066 h 20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2" h="2066">
                <a:moveTo>
                  <a:pt x="0" y="0"/>
                </a:moveTo>
                <a:lnTo>
                  <a:pt x="68" y="202"/>
                </a:lnTo>
                <a:lnTo>
                  <a:pt x="130" y="398"/>
                </a:lnTo>
                <a:lnTo>
                  <a:pt x="205" y="590"/>
                </a:lnTo>
                <a:lnTo>
                  <a:pt x="280" y="767"/>
                </a:lnTo>
                <a:lnTo>
                  <a:pt x="362" y="939"/>
                </a:lnTo>
                <a:lnTo>
                  <a:pt x="451" y="1101"/>
                </a:lnTo>
                <a:lnTo>
                  <a:pt x="547" y="1254"/>
                </a:lnTo>
                <a:lnTo>
                  <a:pt x="656" y="1391"/>
                </a:lnTo>
                <a:lnTo>
                  <a:pt x="793" y="1519"/>
                </a:lnTo>
                <a:lnTo>
                  <a:pt x="943" y="1632"/>
                </a:lnTo>
                <a:lnTo>
                  <a:pt x="1101" y="1736"/>
                </a:lnTo>
                <a:lnTo>
                  <a:pt x="1265" y="1824"/>
                </a:lnTo>
                <a:lnTo>
                  <a:pt x="1422" y="1903"/>
                </a:lnTo>
                <a:lnTo>
                  <a:pt x="1586" y="1962"/>
                </a:lnTo>
                <a:lnTo>
                  <a:pt x="1750" y="2016"/>
                </a:lnTo>
                <a:lnTo>
                  <a:pt x="1921" y="2065"/>
                </a:lnTo>
              </a:path>
            </a:pathLst>
          </a:custGeom>
          <a:noFill/>
          <a:ln w="50800" cap="rnd">
            <a:solidFill>
              <a:srgbClr val="FFCC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32" name="Oval 34"/>
          <p:cNvSpPr>
            <a:spLocks noChangeArrowheads="1"/>
          </p:cNvSpPr>
          <p:nvPr/>
        </p:nvSpPr>
        <p:spPr bwMode="auto">
          <a:xfrm>
            <a:off x="3643544" y="4176200"/>
            <a:ext cx="152400" cy="152400"/>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AR" altLang="es-AR"/>
          </a:p>
        </p:txBody>
      </p:sp>
      <p:sp>
        <p:nvSpPr>
          <p:cNvPr id="33" name="Rectangle 35"/>
          <p:cNvSpPr>
            <a:spLocks noChangeArrowheads="1"/>
          </p:cNvSpPr>
          <p:nvPr/>
        </p:nvSpPr>
        <p:spPr bwMode="auto">
          <a:xfrm>
            <a:off x="5461232" y="5612888"/>
            <a:ext cx="1016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i="1"/>
              <a:t>Q</a:t>
            </a:r>
            <a:r>
              <a:rPr lang="en-US" altLang="es-AR" sz="2000" b="1" i="1" baseline="-25000"/>
              <a:t>2 </a:t>
            </a:r>
            <a:r>
              <a:rPr lang="en-US" altLang="es-AR" sz="2000" b="1" i="1"/>
              <a:t>= </a:t>
            </a:r>
            <a:r>
              <a:rPr lang="en-US" altLang="es-AR" sz="2000" b="1"/>
              <a:t>75</a:t>
            </a:r>
          </a:p>
        </p:txBody>
      </p:sp>
      <p:sp>
        <p:nvSpPr>
          <p:cNvPr id="34" name="Rectangle 36"/>
          <p:cNvSpPr>
            <a:spLocks noChangeArrowheads="1"/>
          </p:cNvSpPr>
          <p:nvPr/>
        </p:nvSpPr>
        <p:spPr bwMode="auto">
          <a:xfrm>
            <a:off x="5994632" y="5155688"/>
            <a:ext cx="1016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i="1"/>
              <a:t>Q</a:t>
            </a:r>
            <a:r>
              <a:rPr lang="en-US" altLang="es-AR" sz="2000" b="1" i="1" baseline="-25000"/>
              <a:t>3 </a:t>
            </a:r>
            <a:r>
              <a:rPr lang="en-US" altLang="es-AR" sz="2000" b="1" i="1"/>
              <a:t>= </a:t>
            </a:r>
            <a:r>
              <a:rPr lang="en-US" altLang="es-AR" sz="2000" b="1"/>
              <a:t>90</a:t>
            </a:r>
          </a:p>
        </p:txBody>
      </p:sp>
      <p:sp>
        <p:nvSpPr>
          <p:cNvPr id="35" name="Oval 37"/>
          <p:cNvSpPr>
            <a:spLocks noChangeArrowheads="1"/>
          </p:cNvSpPr>
          <p:nvPr/>
        </p:nvSpPr>
        <p:spPr bwMode="auto">
          <a:xfrm>
            <a:off x="2881544" y="2499800"/>
            <a:ext cx="152400" cy="152400"/>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AR" altLang="es-AR"/>
          </a:p>
        </p:txBody>
      </p:sp>
      <p:sp>
        <p:nvSpPr>
          <p:cNvPr id="36" name="Line 38"/>
          <p:cNvSpPr>
            <a:spLocks noChangeShapeType="1"/>
          </p:cNvSpPr>
          <p:nvPr/>
        </p:nvSpPr>
        <p:spPr bwMode="auto">
          <a:xfrm>
            <a:off x="1514707" y="2576000"/>
            <a:ext cx="1303337"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s-AR"/>
          </a:p>
        </p:txBody>
      </p:sp>
      <p:sp>
        <p:nvSpPr>
          <p:cNvPr id="37" name="Rectangle 39"/>
          <p:cNvSpPr>
            <a:spLocks noChangeArrowheads="1"/>
          </p:cNvSpPr>
          <p:nvPr/>
        </p:nvSpPr>
        <p:spPr bwMode="auto">
          <a:xfrm>
            <a:off x="3403832" y="4241288"/>
            <a:ext cx="365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i="1"/>
              <a:t>C</a:t>
            </a:r>
          </a:p>
        </p:txBody>
      </p:sp>
      <p:sp>
        <p:nvSpPr>
          <p:cNvPr id="38" name="Rectangle 40"/>
          <p:cNvSpPr>
            <a:spLocks noChangeArrowheads="1"/>
          </p:cNvSpPr>
          <p:nvPr/>
        </p:nvSpPr>
        <p:spPr bwMode="auto">
          <a:xfrm>
            <a:off x="3022832" y="2260088"/>
            <a:ext cx="3508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i="1"/>
              <a:t>E</a:t>
            </a:r>
          </a:p>
        </p:txBody>
      </p:sp>
      <p:sp>
        <p:nvSpPr>
          <p:cNvPr id="39" name="Rectangle 41"/>
          <p:cNvSpPr>
            <a:spLocks noChangeArrowheads="1"/>
          </p:cNvSpPr>
          <p:nvPr/>
        </p:nvSpPr>
        <p:spPr bwMode="auto">
          <a:xfrm>
            <a:off x="147869" y="1923538"/>
            <a:ext cx="10271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AR" sz="2000" b="1"/>
              <a:t>Capital</a:t>
            </a:r>
          </a:p>
          <a:p>
            <a:endParaRPr lang="en-US" altLang="es-AR" sz="2000" b="1"/>
          </a:p>
        </p:txBody>
      </p:sp>
    </p:spTree>
    <p:extLst>
      <p:ext uri="{BB962C8B-B14F-4D97-AF65-F5344CB8AC3E}">
        <p14:creationId xmlns:p14="http://schemas.microsoft.com/office/powerpoint/2010/main" val="2080489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6DF42-D236-93AA-4F94-BD38ED16CD39}"/>
              </a:ext>
            </a:extLst>
          </p:cNvPr>
          <p:cNvSpPr>
            <a:spLocks noGrp="1"/>
          </p:cNvSpPr>
          <p:nvPr>
            <p:ph type="title"/>
          </p:nvPr>
        </p:nvSpPr>
        <p:spPr>
          <a:xfrm>
            <a:off x="1154955" y="1714797"/>
            <a:ext cx="4251499" cy="1724935"/>
          </a:xfrm>
        </p:spPr>
        <p:txBody>
          <a:bodyPr>
            <a:normAutofit fontScale="90000"/>
          </a:bodyPr>
          <a:lstStyle/>
          <a:p>
            <a:r>
              <a:rPr lang="en-US" sz="3200" dirty="0" err="1">
                <a:solidFill>
                  <a:schemeClr val="bg1"/>
                </a:solidFill>
                <a:ea typeface="+mj-lt"/>
                <a:cs typeface="+mj-lt"/>
              </a:rPr>
              <a:t>I</a:t>
            </a:r>
            <a:r>
              <a:rPr lang="en-US" sz="2800" dirty="0" err="1">
                <a:solidFill>
                  <a:schemeClr val="bg1"/>
                </a:solidFill>
                <a:ea typeface="+mj-lt"/>
                <a:cs typeface="+mj-lt"/>
              </a:rPr>
              <a:t>soclina</a:t>
            </a:r>
            <a:r>
              <a:rPr lang="en-US" sz="2800" dirty="0">
                <a:solidFill>
                  <a:schemeClr val="bg1"/>
                </a:solidFill>
                <a:ea typeface="+mj-lt"/>
                <a:cs typeface="+mj-lt"/>
              </a:rPr>
              <a:t>: </a:t>
            </a:r>
            <a:r>
              <a:rPr lang="en-US" sz="2800" dirty="0" err="1">
                <a:solidFill>
                  <a:schemeClr val="bg1"/>
                </a:solidFill>
                <a:ea typeface="+mj-lt"/>
                <a:cs typeface="+mj-lt"/>
              </a:rPr>
              <a:t>lugar</a:t>
            </a:r>
            <a:r>
              <a:rPr lang="en-US" sz="2800" dirty="0">
                <a:solidFill>
                  <a:schemeClr val="bg1"/>
                </a:solidFill>
                <a:ea typeface="+mj-lt"/>
                <a:cs typeface="+mj-lt"/>
              </a:rPr>
              <a:t> </a:t>
            </a:r>
            <a:r>
              <a:rPr lang="en-US" sz="2800" dirty="0" err="1">
                <a:solidFill>
                  <a:schemeClr val="bg1"/>
                </a:solidFill>
                <a:ea typeface="+mj-lt"/>
                <a:cs typeface="+mj-lt"/>
              </a:rPr>
              <a:t>geométrico</a:t>
            </a:r>
            <a:r>
              <a:rPr lang="en-US" sz="2800" dirty="0">
                <a:solidFill>
                  <a:schemeClr val="bg1"/>
                </a:solidFill>
                <a:ea typeface="+mj-lt"/>
                <a:cs typeface="+mj-lt"/>
              </a:rPr>
              <a:t> de </a:t>
            </a:r>
            <a:r>
              <a:rPr lang="en-US" sz="2800" dirty="0" err="1">
                <a:solidFill>
                  <a:schemeClr val="bg1"/>
                </a:solidFill>
                <a:ea typeface="+mj-lt"/>
                <a:cs typeface="+mj-lt"/>
              </a:rPr>
              <a:t>los</a:t>
            </a:r>
            <a:r>
              <a:rPr lang="en-US" sz="2800" dirty="0">
                <a:solidFill>
                  <a:schemeClr val="bg1"/>
                </a:solidFill>
                <a:ea typeface="+mj-lt"/>
                <a:cs typeface="+mj-lt"/>
              </a:rPr>
              <a:t> puntos </a:t>
            </a:r>
            <a:r>
              <a:rPr lang="en-US" sz="2800" dirty="0" err="1">
                <a:solidFill>
                  <a:schemeClr val="bg1"/>
                </a:solidFill>
                <a:ea typeface="+mj-lt"/>
                <a:cs typeface="+mj-lt"/>
              </a:rPr>
              <a:t>sobre</a:t>
            </a:r>
            <a:r>
              <a:rPr lang="en-US" sz="2800" dirty="0">
                <a:solidFill>
                  <a:schemeClr val="bg1"/>
                </a:solidFill>
                <a:ea typeface="+mj-lt"/>
                <a:cs typeface="+mj-lt"/>
              </a:rPr>
              <a:t> las </a:t>
            </a:r>
            <a:r>
              <a:rPr lang="en-US" sz="2800" dirty="0" err="1">
                <a:solidFill>
                  <a:schemeClr val="bg1"/>
                </a:solidFill>
                <a:ea typeface="+mj-lt"/>
                <a:cs typeface="+mj-lt"/>
              </a:rPr>
              <a:t>isocuantas</a:t>
            </a:r>
            <a:r>
              <a:rPr lang="en-US" sz="2800" dirty="0">
                <a:solidFill>
                  <a:schemeClr val="bg1"/>
                </a:solidFill>
                <a:ea typeface="+mj-lt"/>
                <a:cs typeface="+mj-lt"/>
              </a:rPr>
              <a:t> </a:t>
            </a:r>
            <a:r>
              <a:rPr lang="en-US" sz="2800" dirty="0" err="1">
                <a:solidFill>
                  <a:schemeClr val="bg1"/>
                </a:solidFill>
                <a:ea typeface="+mj-lt"/>
                <a:cs typeface="+mj-lt"/>
              </a:rPr>
              <a:t>en</a:t>
            </a:r>
            <a:r>
              <a:rPr lang="en-US" sz="2800" dirty="0">
                <a:solidFill>
                  <a:schemeClr val="bg1"/>
                </a:solidFill>
                <a:ea typeface="+mj-lt"/>
                <a:cs typeface="+mj-lt"/>
              </a:rPr>
              <a:t> </a:t>
            </a:r>
            <a:r>
              <a:rPr lang="en-US" sz="2800" dirty="0" err="1">
                <a:solidFill>
                  <a:schemeClr val="bg1"/>
                </a:solidFill>
                <a:ea typeface="+mj-lt"/>
                <a:cs typeface="+mj-lt"/>
              </a:rPr>
              <a:t>los</a:t>
            </a:r>
            <a:r>
              <a:rPr lang="en-US" sz="2800" dirty="0">
                <a:solidFill>
                  <a:schemeClr val="bg1"/>
                </a:solidFill>
                <a:ea typeface="+mj-lt"/>
                <a:cs typeface="+mj-lt"/>
              </a:rPr>
              <a:t> que la TMST es la </a:t>
            </a:r>
            <a:r>
              <a:rPr lang="en-US" sz="2800" dirty="0" err="1">
                <a:solidFill>
                  <a:schemeClr val="bg1"/>
                </a:solidFill>
                <a:ea typeface="+mj-lt"/>
                <a:cs typeface="+mj-lt"/>
              </a:rPr>
              <a:t>misma</a:t>
            </a:r>
            <a:endParaRPr lang="en-US" dirty="0" err="1">
              <a:solidFill>
                <a:schemeClr val="bg1"/>
              </a:solidFill>
            </a:endParaRPr>
          </a:p>
        </p:txBody>
      </p:sp>
      <p:sp>
        <p:nvSpPr>
          <p:cNvPr id="4" name="Text Placeholder 3">
            <a:extLst>
              <a:ext uri="{FF2B5EF4-FFF2-40B4-BE49-F238E27FC236}">
                <a16:creationId xmlns:a16="http://schemas.microsoft.com/office/drawing/2014/main" id="{8BC51F4E-828A-8427-AE96-1F4E5EB67CA3}"/>
              </a:ext>
            </a:extLst>
          </p:cNvPr>
          <p:cNvSpPr>
            <a:spLocks noGrp="1"/>
          </p:cNvSpPr>
          <p:nvPr>
            <p:ph type="body" sz="half" idx="2"/>
          </p:nvPr>
        </p:nvSpPr>
        <p:spPr>
          <a:xfrm>
            <a:off x="1154954" y="3657600"/>
            <a:ext cx="4181183" cy="1371600"/>
          </a:xfrm>
        </p:spPr>
        <p:txBody>
          <a:bodyPr vert="horz" lIns="91440" tIns="45720" rIns="91440" bIns="45720" rtlCol="0" anchor="t">
            <a:normAutofit fontScale="92500" lnSpcReduction="20000"/>
          </a:bodyPr>
          <a:lstStyle/>
          <a:p>
            <a:r>
              <a:rPr lang="en-US" sz="2800" dirty="0">
                <a:solidFill>
                  <a:schemeClr val="bg1"/>
                </a:solidFill>
                <a:ea typeface="+mn-lt"/>
                <a:cs typeface="+mn-lt"/>
              </a:rPr>
              <a:t>Lineas de contorno: </a:t>
            </a:r>
            <a:r>
              <a:rPr lang="en-US" sz="2800" dirty="0" err="1">
                <a:solidFill>
                  <a:schemeClr val="bg1"/>
                </a:solidFill>
                <a:ea typeface="+mn-lt"/>
                <a:cs typeface="+mn-lt"/>
              </a:rPr>
              <a:t>isoclinas</a:t>
            </a:r>
            <a:r>
              <a:rPr lang="en-US" sz="2800" dirty="0">
                <a:solidFill>
                  <a:schemeClr val="bg1"/>
                </a:solidFill>
                <a:ea typeface="+mn-lt"/>
                <a:cs typeface="+mn-lt"/>
              </a:rPr>
              <a:t> </a:t>
            </a:r>
            <a:r>
              <a:rPr lang="en-US" sz="2800" dirty="0" err="1">
                <a:solidFill>
                  <a:schemeClr val="bg1"/>
                </a:solidFill>
                <a:ea typeface="+mn-lt"/>
                <a:cs typeface="+mn-lt"/>
              </a:rPr>
              <a:t>en</a:t>
            </a:r>
            <a:r>
              <a:rPr lang="en-US" sz="2800" dirty="0">
                <a:solidFill>
                  <a:schemeClr val="bg1"/>
                </a:solidFill>
                <a:ea typeface="+mn-lt"/>
                <a:cs typeface="+mn-lt"/>
              </a:rPr>
              <a:t> las que la TMST es 0 o </a:t>
            </a:r>
            <a:r>
              <a:rPr lang="en-US" sz="2800" dirty="0" err="1">
                <a:solidFill>
                  <a:schemeClr val="bg1"/>
                </a:solidFill>
                <a:ea typeface="+mn-lt"/>
                <a:cs typeface="+mn-lt"/>
              </a:rPr>
              <a:t>infinito</a:t>
            </a:r>
            <a:endParaRPr lang="en-US" dirty="0" err="1">
              <a:solidFill>
                <a:schemeClr val="bg1"/>
              </a:solidFill>
            </a:endParaRPr>
          </a:p>
        </p:txBody>
      </p:sp>
      <p:pic>
        <p:nvPicPr>
          <p:cNvPr id="8" name="Picture 8">
            <a:extLst>
              <a:ext uri="{FF2B5EF4-FFF2-40B4-BE49-F238E27FC236}">
                <a16:creationId xmlns:a16="http://schemas.microsoft.com/office/drawing/2014/main" id="{A1089308-50A6-2A00-1B97-6D3104169134}"/>
              </a:ext>
            </a:extLst>
          </p:cNvPr>
          <p:cNvPicPr>
            <a:picLocks noGrp="1" noChangeAspect="1"/>
          </p:cNvPicPr>
          <p:nvPr>
            <p:ph type="pic" idx="1"/>
          </p:nvPr>
        </p:nvPicPr>
        <p:blipFill rotWithShape="1">
          <a:blip r:embed="rId2"/>
          <a:srcRect t="177" b="177"/>
          <a:stretch/>
        </p:blipFill>
        <p:spPr>
          <a:xfrm>
            <a:off x="6793824" y="1438275"/>
            <a:ext cx="3497284" cy="4314154"/>
          </a:xfrm>
        </p:spPr>
      </p:pic>
    </p:spTree>
    <p:extLst>
      <p:ext uri="{BB962C8B-B14F-4D97-AF65-F5344CB8AC3E}">
        <p14:creationId xmlns:p14="http://schemas.microsoft.com/office/powerpoint/2010/main" val="95172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lstStyle/>
          <a:p>
            <a:endParaRPr lang="es-AR"/>
          </a:p>
        </p:txBody>
      </p:sp>
      <p:pic>
        <p:nvPicPr>
          <p:cNvPr id="6146" name="Picture 2" descr="Delimitando los métodos de&#10;producción eficientes&#10;Una isocuanta es elíptica o de&#10;forma oval como se muestra en&#10;la figura, p..."/>
          <p:cNvPicPr>
            <a:picLocks noChangeAspect="1" noChangeArrowheads="1"/>
          </p:cNvPicPr>
          <p:nvPr/>
        </p:nvPicPr>
        <p:blipFill rotWithShape="1">
          <a:blip r:embed="rId2">
            <a:extLst>
              <a:ext uri="{28A0092B-C50C-407E-A947-70E740481C1C}">
                <a14:useLocalDpi xmlns:a14="http://schemas.microsoft.com/office/drawing/2010/main" val="0"/>
              </a:ext>
            </a:extLst>
          </a:blip>
          <a:srcRect b="4548"/>
          <a:stretch/>
        </p:blipFill>
        <p:spPr bwMode="auto">
          <a:xfrm>
            <a:off x="1813156" y="920006"/>
            <a:ext cx="8024558" cy="5311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702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Tasa Marginal de Sustitución Técnica</a:t>
            </a:r>
          </a:p>
        </p:txBody>
      </p:sp>
      <p:sp>
        <p:nvSpPr>
          <p:cNvPr id="4" name="Rectangle 2"/>
          <p:cNvSpPr>
            <a:spLocks noChangeArrowheads="1"/>
          </p:cNvSpPr>
          <p:nvPr/>
        </p:nvSpPr>
        <p:spPr bwMode="auto">
          <a:xfrm>
            <a:off x="1205883" y="7819748"/>
            <a:ext cx="1905000" cy="457200"/>
          </a:xfrm>
          <a:prstGeom prst="rect">
            <a:avLst/>
          </a:prstGeom>
          <a:noFill/>
          <a:ln w="12700">
            <a:noFill/>
            <a:miter lim="800000"/>
            <a:headEnd/>
            <a:tailEnd/>
          </a:ln>
        </p:spPr>
        <p:txBody>
          <a:bodyPr wrap="none" anchor="ctr"/>
          <a:lstStyle/>
          <a:p>
            <a:endParaRPr lang="es-ES"/>
          </a:p>
        </p:txBody>
      </p:sp>
      <p:sp>
        <p:nvSpPr>
          <p:cNvPr id="5" name="Rectangle 3"/>
          <p:cNvSpPr>
            <a:spLocks noChangeArrowheads="1"/>
          </p:cNvSpPr>
          <p:nvPr/>
        </p:nvSpPr>
        <p:spPr bwMode="auto">
          <a:xfrm>
            <a:off x="3720483" y="7819748"/>
            <a:ext cx="2895600" cy="457200"/>
          </a:xfrm>
          <a:prstGeom prst="rect">
            <a:avLst/>
          </a:prstGeom>
          <a:noFill/>
          <a:ln w="12700">
            <a:noFill/>
            <a:miter lim="800000"/>
            <a:headEnd/>
            <a:tailEnd/>
          </a:ln>
        </p:spPr>
        <p:txBody>
          <a:bodyPr wrap="none" anchor="ctr"/>
          <a:lstStyle/>
          <a:p>
            <a:endParaRPr lang="es-ES"/>
          </a:p>
        </p:txBody>
      </p:sp>
      <p:sp>
        <p:nvSpPr>
          <p:cNvPr id="6" name="Text Box 4"/>
          <p:cNvSpPr txBox="1">
            <a:spLocks noChangeArrowheads="1"/>
          </p:cNvSpPr>
          <p:nvPr/>
        </p:nvSpPr>
        <p:spPr bwMode="auto">
          <a:xfrm>
            <a:off x="1054239" y="2296009"/>
            <a:ext cx="10184891"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AR" b="1" dirty="0"/>
              <a:t>La pendiente de la </a:t>
            </a:r>
            <a:r>
              <a:rPr lang="es-ES" altLang="es-AR" b="1" dirty="0" err="1"/>
              <a:t>Isocuanta</a:t>
            </a:r>
            <a:r>
              <a:rPr lang="es-ES" altLang="es-AR" b="1" dirty="0"/>
              <a:t> se denomina </a:t>
            </a:r>
            <a:r>
              <a:rPr lang="es-ES" altLang="es-AR" b="1" dirty="0">
                <a:solidFill>
                  <a:schemeClr val="accent1">
                    <a:lumMod val="60000"/>
                    <a:lumOff val="40000"/>
                  </a:schemeClr>
                </a:solidFill>
              </a:rPr>
              <a:t>TASA MARGINAL DE SUSTITUCIÓN TECNICA (TMST).</a:t>
            </a:r>
          </a:p>
          <a:p>
            <a:pPr eaLnBrk="1" hangingPunct="1">
              <a:spcBef>
                <a:spcPct val="50000"/>
              </a:spcBef>
              <a:buFontTx/>
              <a:buChar char="•"/>
            </a:pPr>
            <a:r>
              <a:rPr lang="es-ES" altLang="es-AR" b="1" dirty="0"/>
              <a:t> Indica el grado de flexibilidad con que una empresa puede sustituir un factor por otro, sin modificar el nivel de producción. </a:t>
            </a:r>
          </a:p>
          <a:p>
            <a:pPr eaLnBrk="1" hangingPunct="1">
              <a:spcBef>
                <a:spcPct val="50000"/>
              </a:spcBef>
              <a:buFontTx/>
              <a:buChar char="•"/>
            </a:pPr>
            <a:r>
              <a:rPr lang="es-ES" altLang="es-AR" b="1" dirty="0"/>
              <a:t> En nuestro caso particular, en el cual la producción depende del Capital y del Trabajo, calcularemos la TMST del Capital por el Trabajo, de la siguiente manera:</a:t>
            </a:r>
          </a:p>
        </p:txBody>
      </p:sp>
      <p:graphicFrame>
        <p:nvGraphicFramePr>
          <p:cNvPr id="7" name="Object 6"/>
          <p:cNvGraphicFramePr>
            <a:graphicFrameLocks noChangeAspect="1"/>
          </p:cNvGraphicFramePr>
          <p:nvPr>
            <p:extLst>
              <p:ext uri="{D42A27DB-BD31-4B8C-83A1-F6EECF244321}">
                <p14:modId xmlns:p14="http://schemas.microsoft.com/office/powerpoint/2010/main" val="1691684831"/>
              </p:ext>
            </p:extLst>
          </p:nvPr>
        </p:nvGraphicFramePr>
        <p:xfrm>
          <a:off x="7028462" y="4369061"/>
          <a:ext cx="2893376" cy="775883"/>
        </p:xfrm>
        <a:graphic>
          <a:graphicData uri="http://schemas.openxmlformats.org/presentationml/2006/ole">
            <mc:AlternateContent xmlns:mc="http://schemas.openxmlformats.org/markup-compatibility/2006">
              <mc:Choice xmlns:v="urn:schemas-microsoft-com:vml" Requires="v">
                <p:oleObj name="Ecuación" r:id="rId2" imgW="1231366" imgH="418918" progId="Equation.3">
                  <p:embed/>
                </p:oleObj>
              </mc:Choice>
              <mc:Fallback>
                <p:oleObj name="Ecuación" r:id="rId2" imgW="1231366" imgH="418918" progId="Equation.3">
                  <p:embed/>
                  <p:pic>
                    <p:nvPicPr>
                      <p:cNvPr id="7" name="Object 6"/>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8462" y="4369061"/>
                        <a:ext cx="2893376" cy="775883"/>
                      </a:xfrm>
                      <a:prstGeom prst="rect">
                        <a:avLst/>
                      </a:prstGeom>
                      <a:solidFill>
                        <a:schemeClr val="accent1"/>
                      </a:solidFill>
                      <a:ln>
                        <a:noFill/>
                      </a:ln>
                      <a:effectLst/>
                    </p:spPr>
                  </p:pic>
                </p:oleObj>
              </mc:Fallback>
            </mc:AlternateContent>
          </a:graphicData>
        </a:graphic>
      </p:graphicFrame>
      <p:sp>
        <p:nvSpPr>
          <p:cNvPr id="8" name="Text Box 8"/>
          <p:cNvSpPr txBox="1">
            <a:spLocks noChangeArrowheads="1"/>
          </p:cNvSpPr>
          <p:nvPr/>
        </p:nvSpPr>
        <p:spPr bwMode="auto">
          <a:xfrm>
            <a:off x="956585" y="5419635"/>
            <a:ext cx="1018489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s-ES" altLang="es-AR" b="1" dirty="0"/>
              <a:t>La </a:t>
            </a:r>
            <a:r>
              <a:rPr lang="es-ES" altLang="es-AR" b="1" dirty="0" err="1"/>
              <a:t>TMSTk,l</a:t>
            </a:r>
            <a:r>
              <a:rPr lang="es-ES" altLang="es-AR" b="1" dirty="0"/>
              <a:t> la INTERPRETAREMOS COMO: </a:t>
            </a:r>
            <a:r>
              <a:rPr lang="es-ES" altLang="es-AR" b="1" dirty="0">
                <a:solidFill>
                  <a:schemeClr val="accent1">
                    <a:lumMod val="60000"/>
                    <a:lumOff val="40000"/>
                  </a:schemeClr>
                </a:solidFill>
              </a:rPr>
              <a:t>EL NÚMERO DE UNIDADES DE CAPITAL QUE UNA EMPRESA PUEDE DESINCORPORAR DEL PROCESO PRODUCTIVO AL AUMENTAR EN UNA UNIDAD EL NIVEL DE TRABAJO, MANTENIENDO EL NIVEL DE PRODUCCIÓN CONSTANTE. </a:t>
            </a:r>
          </a:p>
        </p:txBody>
      </p:sp>
      <p:pic>
        <p:nvPicPr>
          <p:cNvPr id="3" name="Picture 8">
            <a:extLst>
              <a:ext uri="{FF2B5EF4-FFF2-40B4-BE49-F238E27FC236}">
                <a16:creationId xmlns:a16="http://schemas.microsoft.com/office/drawing/2014/main" id="{432F329A-D351-9922-5C4C-C6DD3C4C54F3}"/>
              </a:ext>
            </a:extLst>
          </p:cNvPr>
          <p:cNvPicPr>
            <a:picLocks noChangeAspect="1"/>
          </p:cNvPicPr>
          <p:nvPr/>
        </p:nvPicPr>
        <p:blipFill>
          <a:blip r:embed="rId4"/>
          <a:stretch>
            <a:fillRect/>
          </a:stretch>
        </p:blipFill>
        <p:spPr>
          <a:xfrm>
            <a:off x="2631583" y="4373473"/>
            <a:ext cx="3161763" cy="901476"/>
          </a:xfrm>
          <a:prstGeom prst="rect">
            <a:avLst/>
          </a:prstGeom>
        </p:spPr>
      </p:pic>
    </p:spTree>
    <p:extLst>
      <p:ext uri="{BB962C8B-B14F-4D97-AF65-F5344CB8AC3E}">
        <p14:creationId xmlns:p14="http://schemas.microsoft.com/office/powerpoint/2010/main" val="3006128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lstStyle/>
          <a:p>
            <a:endParaRPr lang="es-AR"/>
          </a:p>
        </p:txBody>
      </p:sp>
      <p:pic>
        <p:nvPicPr>
          <p:cNvPr id="8194" name="Picture 2" descr="Rendimientos a escala&#10; Hemos definido el largo plazo como el período en el que tanto el capital&#10;como el trabajo son varia..."/>
          <p:cNvPicPr>
            <a:picLocks noChangeAspect="1" noChangeArrowheads="1"/>
          </p:cNvPicPr>
          <p:nvPr/>
        </p:nvPicPr>
        <p:blipFill rotWithShape="1">
          <a:blip r:embed="rId2">
            <a:extLst>
              <a:ext uri="{28A0092B-C50C-407E-A947-70E740481C1C}">
                <a14:useLocalDpi xmlns:a14="http://schemas.microsoft.com/office/drawing/2010/main" val="0"/>
              </a:ext>
            </a:extLst>
          </a:blip>
          <a:srcRect r="2490" b="5583"/>
          <a:stretch/>
        </p:blipFill>
        <p:spPr bwMode="auto">
          <a:xfrm>
            <a:off x="1078852" y="676602"/>
            <a:ext cx="8988425" cy="583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267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973668"/>
            <a:ext cx="9029722" cy="728428"/>
          </a:xfrm>
        </p:spPr>
        <p:txBody>
          <a:bodyPr/>
          <a:lstStyle/>
          <a:p>
            <a:r>
              <a:rPr lang="es-AR" sz="3200" dirty="0"/>
              <a:t>Rendimientos a escala: qué ocurre con la producción cuando aumentan los factores?</a:t>
            </a:r>
          </a:p>
        </p:txBody>
      </p:sp>
      <p:sp>
        <p:nvSpPr>
          <p:cNvPr id="3" name="Marcador de contenido 2"/>
          <p:cNvSpPr>
            <a:spLocks noGrp="1"/>
          </p:cNvSpPr>
          <p:nvPr>
            <p:ph idx="1"/>
          </p:nvPr>
        </p:nvSpPr>
        <p:spPr>
          <a:xfrm>
            <a:off x="7297445" y="2603500"/>
            <a:ext cx="3803205" cy="3416300"/>
          </a:xfrm>
        </p:spPr>
        <p:txBody>
          <a:bodyPr/>
          <a:lstStyle/>
          <a:p>
            <a:r>
              <a:rPr lang="es-AR" b="1" dirty="0">
                <a:solidFill>
                  <a:schemeClr val="accent1">
                    <a:lumMod val="60000"/>
                    <a:lumOff val="40000"/>
                  </a:schemeClr>
                </a:solidFill>
              </a:rPr>
              <a:t>Rendimientos Constantes de Escala</a:t>
            </a:r>
            <a:r>
              <a:rPr lang="es-AR" dirty="0"/>
              <a:t>: cuando aumentos en el empleo de los factores en una determinada proporción, generan aumentos en la misma proporción en el nivel de producción. Son las funciones homogéneas de grado igual a 1</a:t>
            </a:r>
          </a:p>
          <a:p>
            <a:endParaRPr lang="es-AR" dirty="0"/>
          </a:p>
        </p:txBody>
      </p:sp>
      <p:pic>
        <p:nvPicPr>
          <p:cNvPr id="4" name="Imagen 3"/>
          <p:cNvPicPr>
            <a:picLocks noChangeAspect="1"/>
          </p:cNvPicPr>
          <p:nvPr/>
        </p:nvPicPr>
        <p:blipFill rotWithShape="1">
          <a:blip r:embed="rId2"/>
          <a:srcRect l="14199" t="22654" r="38689" b="24660"/>
          <a:stretch/>
        </p:blipFill>
        <p:spPr>
          <a:xfrm>
            <a:off x="887767" y="2603500"/>
            <a:ext cx="5743852" cy="3613213"/>
          </a:xfrm>
          <a:prstGeom prst="rect">
            <a:avLst/>
          </a:prstGeom>
        </p:spPr>
      </p:pic>
      <p:pic>
        <p:nvPicPr>
          <p:cNvPr id="5" name="Picture 5">
            <a:extLst>
              <a:ext uri="{FF2B5EF4-FFF2-40B4-BE49-F238E27FC236}">
                <a16:creationId xmlns:a16="http://schemas.microsoft.com/office/drawing/2014/main" id="{5A1127E0-8814-DA83-A48C-26DA269A56EA}"/>
              </a:ext>
            </a:extLst>
          </p:cNvPr>
          <p:cNvPicPr>
            <a:picLocks noChangeAspect="1"/>
          </p:cNvPicPr>
          <p:nvPr/>
        </p:nvPicPr>
        <p:blipFill>
          <a:blip r:embed="rId3"/>
          <a:stretch>
            <a:fillRect/>
          </a:stretch>
        </p:blipFill>
        <p:spPr>
          <a:xfrm>
            <a:off x="7729470" y="5484459"/>
            <a:ext cx="3301284" cy="482547"/>
          </a:xfrm>
          <a:prstGeom prst="rect">
            <a:avLst/>
          </a:prstGeom>
        </p:spPr>
      </p:pic>
    </p:spTree>
    <p:extLst>
      <p:ext uri="{BB962C8B-B14F-4D97-AF65-F5344CB8AC3E}">
        <p14:creationId xmlns:p14="http://schemas.microsoft.com/office/powerpoint/2010/main" val="1297700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67694" y="1027337"/>
            <a:ext cx="8761413" cy="706964"/>
          </a:xfrm>
        </p:spPr>
        <p:txBody>
          <a:bodyPr/>
          <a:lstStyle/>
          <a:p>
            <a:endParaRPr lang="es-AR"/>
          </a:p>
        </p:txBody>
      </p:sp>
      <p:sp>
        <p:nvSpPr>
          <p:cNvPr id="4" name="Rectangle 2"/>
          <p:cNvSpPr>
            <a:spLocks noChangeArrowheads="1"/>
          </p:cNvSpPr>
          <p:nvPr/>
        </p:nvSpPr>
        <p:spPr bwMode="auto">
          <a:xfrm>
            <a:off x="2074117" y="6079723"/>
            <a:ext cx="1905000" cy="457200"/>
          </a:xfrm>
          <a:prstGeom prst="rect">
            <a:avLst/>
          </a:prstGeom>
          <a:noFill/>
          <a:ln w="12700">
            <a:noFill/>
            <a:miter lim="800000"/>
            <a:headEnd/>
            <a:tailEnd/>
          </a:ln>
        </p:spPr>
        <p:txBody>
          <a:bodyPr wrap="none" anchor="ctr"/>
          <a:lstStyle/>
          <a:p>
            <a:endParaRPr lang="es-ES"/>
          </a:p>
        </p:txBody>
      </p:sp>
      <p:sp>
        <p:nvSpPr>
          <p:cNvPr id="5" name="Rectangle 3"/>
          <p:cNvSpPr>
            <a:spLocks noChangeArrowheads="1"/>
          </p:cNvSpPr>
          <p:nvPr/>
        </p:nvSpPr>
        <p:spPr bwMode="auto">
          <a:xfrm>
            <a:off x="4588717" y="6079723"/>
            <a:ext cx="2895600" cy="457200"/>
          </a:xfrm>
          <a:prstGeom prst="rect">
            <a:avLst/>
          </a:prstGeom>
          <a:noFill/>
          <a:ln w="12700">
            <a:noFill/>
            <a:miter lim="800000"/>
            <a:headEnd/>
            <a:tailEnd/>
          </a:ln>
        </p:spPr>
        <p:txBody>
          <a:bodyPr wrap="none" anchor="ctr"/>
          <a:lstStyle/>
          <a:p>
            <a:endParaRPr lang="es-ES"/>
          </a:p>
        </p:txBody>
      </p:sp>
      <p:sp>
        <p:nvSpPr>
          <p:cNvPr id="6" name="Text Box 4"/>
          <p:cNvSpPr txBox="1">
            <a:spLocks noChangeArrowheads="1"/>
          </p:cNvSpPr>
          <p:nvPr/>
        </p:nvSpPr>
        <p:spPr bwMode="auto">
          <a:xfrm>
            <a:off x="782095" y="849112"/>
            <a:ext cx="9533761" cy="1569660"/>
          </a:xfrm>
          <a:prstGeom prst="rect">
            <a:avLst/>
          </a:prstGeom>
          <a:solidFill>
            <a:schemeClr val="tx2">
              <a:lumMod val="40000"/>
              <a:lumOff val="60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s-ES" altLang="es-AR" sz="2400" b="1" dirty="0"/>
              <a:t>EMPRESA: Unidad </a:t>
            </a:r>
            <a:r>
              <a:rPr lang="es-ES" altLang="es-AR" sz="2400" b="1" u="sng" dirty="0">
                <a:solidFill>
                  <a:schemeClr val="accent1">
                    <a:lumMod val="75000"/>
                  </a:schemeClr>
                </a:solidFill>
              </a:rPr>
              <a:t>técnica y económica</a:t>
            </a:r>
            <a:r>
              <a:rPr lang="es-ES" altLang="es-AR" sz="2400" b="1" dirty="0"/>
              <a:t>, dedicada a la </a:t>
            </a:r>
            <a:r>
              <a:rPr lang="es-ES" altLang="es-AR" sz="2400" b="1" u="sng" dirty="0">
                <a:solidFill>
                  <a:schemeClr val="accent1">
                    <a:lumMod val="75000"/>
                  </a:schemeClr>
                </a:solidFill>
              </a:rPr>
              <a:t>transformación de insumos</a:t>
            </a:r>
            <a:r>
              <a:rPr lang="es-ES" altLang="es-AR" sz="2400" b="1" dirty="0">
                <a:solidFill>
                  <a:schemeClr val="accent1">
                    <a:lumMod val="75000"/>
                  </a:schemeClr>
                </a:solidFill>
              </a:rPr>
              <a:t> </a:t>
            </a:r>
            <a:r>
              <a:rPr lang="es-ES" altLang="es-AR" sz="2400" b="1" dirty="0"/>
              <a:t>o factores productivos mediante la aplicación de una tecnología, con el objetivo de </a:t>
            </a:r>
            <a:r>
              <a:rPr lang="es-ES" altLang="es-AR" sz="2400" u="sng" dirty="0">
                <a:solidFill>
                  <a:schemeClr val="accent1">
                    <a:lumMod val="75000"/>
                  </a:schemeClr>
                </a:solidFill>
              </a:rPr>
              <a:t>ofrecer bienes y/o servicios</a:t>
            </a:r>
            <a:r>
              <a:rPr lang="es-ES" altLang="es-AR" sz="2400" b="1" dirty="0"/>
              <a:t> a los consumidores.</a:t>
            </a:r>
          </a:p>
        </p:txBody>
      </p:sp>
      <p:sp>
        <p:nvSpPr>
          <p:cNvPr id="7" name="Text Box 5"/>
          <p:cNvSpPr txBox="1">
            <a:spLocks noChangeArrowheads="1"/>
          </p:cNvSpPr>
          <p:nvPr/>
        </p:nvSpPr>
        <p:spPr bwMode="auto">
          <a:xfrm>
            <a:off x="1709069" y="2556884"/>
            <a:ext cx="79200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AR" sz="2800" dirty="0">
                <a:solidFill>
                  <a:srgbClr val="DC2304"/>
                </a:solidFill>
              </a:rPr>
              <a:t>¿</a:t>
            </a:r>
            <a:r>
              <a:rPr lang="es-ES" altLang="es-AR" sz="2800" dirty="0">
                <a:solidFill>
                  <a:schemeClr val="tx2"/>
                </a:solidFill>
              </a:rPr>
              <a:t>Cuál es el OBJETIVO DEL EMPRESARIO</a:t>
            </a:r>
            <a:r>
              <a:rPr lang="es-ES" altLang="es-AR" sz="2800" dirty="0">
                <a:solidFill>
                  <a:srgbClr val="DC2304"/>
                </a:solidFill>
              </a:rPr>
              <a:t>?</a:t>
            </a:r>
          </a:p>
        </p:txBody>
      </p:sp>
      <p:sp>
        <p:nvSpPr>
          <p:cNvPr id="8" name="Text Box 6"/>
          <p:cNvSpPr txBox="1">
            <a:spLocks noChangeArrowheads="1"/>
          </p:cNvSpPr>
          <p:nvPr/>
        </p:nvSpPr>
        <p:spPr bwMode="auto">
          <a:xfrm>
            <a:off x="2174923" y="3305579"/>
            <a:ext cx="7056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AR" sz="2400" dirty="0"/>
              <a:t>Maximizar su beneficio (o ganancia económica)</a:t>
            </a:r>
            <a:r>
              <a:rPr lang="es-ES" altLang="es-AR" dirty="0"/>
              <a:t> </a:t>
            </a:r>
          </a:p>
        </p:txBody>
      </p:sp>
      <p:sp>
        <p:nvSpPr>
          <p:cNvPr id="9" name="Text Box 7"/>
          <p:cNvSpPr txBox="1">
            <a:spLocks noChangeArrowheads="1"/>
          </p:cNvSpPr>
          <p:nvPr/>
        </p:nvSpPr>
        <p:spPr bwMode="auto">
          <a:xfrm>
            <a:off x="867694" y="5276448"/>
            <a:ext cx="3464609" cy="923330"/>
          </a:xfrm>
          <a:prstGeom prst="rect">
            <a:avLst/>
          </a:prstGeom>
          <a:solidFill>
            <a:schemeClr val="tx2">
              <a:lumMod val="40000"/>
              <a:lumOff val="60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AR" b="1" dirty="0"/>
              <a:t>Obtener el </a:t>
            </a:r>
            <a:r>
              <a:rPr lang="es-ES" altLang="es-AR" b="1" dirty="0">
                <a:solidFill>
                  <a:schemeClr val="accent1">
                    <a:lumMod val="75000"/>
                  </a:schemeClr>
                </a:solidFill>
              </a:rPr>
              <a:t>MAXIMO nivel de PRODUCCIÓN </a:t>
            </a:r>
            <a:r>
              <a:rPr lang="es-ES" altLang="es-AR" b="1" dirty="0"/>
              <a:t>a un costo dado.</a:t>
            </a:r>
          </a:p>
        </p:txBody>
      </p:sp>
      <p:sp>
        <p:nvSpPr>
          <p:cNvPr id="10" name="Text Box 8"/>
          <p:cNvSpPr txBox="1">
            <a:spLocks noChangeArrowheads="1"/>
          </p:cNvSpPr>
          <p:nvPr/>
        </p:nvSpPr>
        <p:spPr bwMode="auto">
          <a:xfrm>
            <a:off x="6769019" y="5276448"/>
            <a:ext cx="4068352" cy="923330"/>
          </a:xfrm>
          <a:prstGeom prst="rect">
            <a:avLst/>
          </a:prstGeom>
          <a:solidFill>
            <a:schemeClr val="tx2">
              <a:lumMod val="40000"/>
              <a:lumOff val="60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AR" b="1" dirty="0"/>
              <a:t>Incurrir en el </a:t>
            </a:r>
            <a:r>
              <a:rPr lang="es-ES" altLang="es-AR" b="1" dirty="0">
                <a:solidFill>
                  <a:schemeClr val="accent1">
                    <a:lumMod val="75000"/>
                  </a:schemeClr>
                </a:solidFill>
              </a:rPr>
              <a:t>MÍNIMO</a:t>
            </a:r>
            <a:r>
              <a:rPr lang="es-ES" altLang="es-AR" b="1" dirty="0">
                <a:solidFill>
                  <a:srgbClr val="DC2304"/>
                </a:solidFill>
              </a:rPr>
              <a:t> </a:t>
            </a:r>
            <a:r>
              <a:rPr lang="es-ES" altLang="es-AR" b="1" dirty="0">
                <a:solidFill>
                  <a:schemeClr val="accent1">
                    <a:lumMod val="75000"/>
                  </a:schemeClr>
                </a:solidFill>
              </a:rPr>
              <a:t>COSTO</a:t>
            </a:r>
            <a:r>
              <a:rPr lang="es-ES" altLang="es-AR" b="1" dirty="0"/>
              <a:t> para obtener un determinado nivel de producción.</a:t>
            </a:r>
          </a:p>
        </p:txBody>
      </p:sp>
      <p:sp>
        <p:nvSpPr>
          <p:cNvPr id="11" name="Text Box 9"/>
          <p:cNvSpPr txBox="1">
            <a:spLocks noChangeArrowheads="1"/>
          </p:cNvSpPr>
          <p:nvPr/>
        </p:nvSpPr>
        <p:spPr bwMode="auto">
          <a:xfrm>
            <a:off x="4947492" y="3908023"/>
            <a:ext cx="1511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AR" b="1"/>
              <a:t>BT= IT-CT </a:t>
            </a:r>
          </a:p>
        </p:txBody>
      </p:sp>
      <p:sp>
        <p:nvSpPr>
          <p:cNvPr id="12" name="Text Box 10"/>
          <p:cNvSpPr txBox="1">
            <a:spLocks noChangeArrowheads="1"/>
          </p:cNvSpPr>
          <p:nvPr/>
        </p:nvSpPr>
        <p:spPr bwMode="auto">
          <a:xfrm>
            <a:off x="4876054" y="4412848"/>
            <a:ext cx="18929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AR" b="1"/>
              <a:t>BT= P*Q-CT </a:t>
            </a:r>
          </a:p>
        </p:txBody>
      </p:sp>
      <p:sp>
        <p:nvSpPr>
          <p:cNvPr id="13" name="Line 11"/>
          <p:cNvSpPr>
            <a:spLocks noChangeShapeType="1"/>
          </p:cNvSpPr>
          <p:nvPr/>
        </p:nvSpPr>
        <p:spPr bwMode="auto">
          <a:xfrm flipH="1">
            <a:off x="3004392" y="3981048"/>
            <a:ext cx="1223963" cy="1008063"/>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14" name="Line 12"/>
          <p:cNvSpPr>
            <a:spLocks noChangeShapeType="1"/>
          </p:cNvSpPr>
          <p:nvPr/>
        </p:nvSpPr>
        <p:spPr bwMode="auto">
          <a:xfrm>
            <a:off x="7108080" y="4052486"/>
            <a:ext cx="936625" cy="936625"/>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Tree>
    <p:extLst>
      <p:ext uri="{BB962C8B-B14F-4D97-AF65-F5344CB8AC3E}">
        <p14:creationId xmlns:p14="http://schemas.microsoft.com/office/powerpoint/2010/main" val="792604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Rendimientos decrecientes de escala</a:t>
            </a:r>
          </a:p>
        </p:txBody>
      </p:sp>
      <p:pic>
        <p:nvPicPr>
          <p:cNvPr id="4" name="Marcador de contenido 3"/>
          <p:cNvPicPr>
            <a:picLocks noGrp="1" noChangeAspect="1"/>
          </p:cNvPicPr>
          <p:nvPr>
            <p:ph idx="1"/>
          </p:nvPr>
        </p:nvPicPr>
        <p:blipFill rotWithShape="1">
          <a:blip r:embed="rId2"/>
          <a:srcRect l="11387" t="22019" r="37306" b="26008"/>
          <a:stretch/>
        </p:blipFill>
        <p:spPr>
          <a:xfrm>
            <a:off x="754601" y="2876364"/>
            <a:ext cx="5827038" cy="3320250"/>
          </a:xfrm>
          <a:prstGeom prst="rect">
            <a:avLst/>
          </a:prstGeom>
        </p:spPr>
      </p:pic>
      <p:sp>
        <p:nvSpPr>
          <p:cNvPr id="5" name="Rectángulo 4"/>
          <p:cNvSpPr/>
          <p:nvPr/>
        </p:nvSpPr>
        <p:spPr>
          <a:xfrm>
            <a:off x="6844259" y="2601031"/>
            <a:ext cx="4717509" cy="2800767"/>
          </a:xfrm>
          <a:prstGeom prst="rect">
            <a:avLst/>
          </a:prstGeom>
        </p:spPr>
        <p:txBody>
          <a:bodyPr wrap="square">
            <a:spAutoFit/>
          </a:bodyPr>
          <a:lstStyle/>
          <a:p>
            <a:pPr lvl="0" algn="just" defTabSz="914400" fontAlgn="base">
              <a:spcBef>
                <a:spcPct val="50000"/>
              </a:spcBef>
              <a:spcAft>
                <a:spcPct val="0"/>
              </a:spcAft>
            </a:pPr>
            <a:r>
              <a:rPr lang="es-ES" altLang="es-AR" sz="2200" dirty="0">
                <a:solidFill>
                  <a:schemeClr val="accent1">
                    <a:lumMod val="60000"/>
                    <a:lumOff val="40000"/>
                  </a:schemeClr>
                </a:solidFill>
                <a:latin typeface="Arial" charset="0"/>
              </a:rPr>
              <a:t>Rendimientos Decrecientes de Escala:</a:t>
            </a:r>
            <a:r>
              <a:rPr lang="es-ES" altLang="es-AR" sz="2200" dirty="0">
                <a:solidFill>
                  <a:srgbClr val="000000"/>
                </a:solidFill>
                <a:latin typeface="Arial" charset="0"/>
              </a:rPr>
              <a:t> </a:t>
            </a:r>
            <a:r>
              <a:rPr lang="es-AR" altLang="es-AR" sz="2200" dirty="0">
                <a:solidFill>
                  <a:srgbClr val="000000"/>
                </a:solidFill>
                <a:latin typeface="Arial" charset="0"/>
              </a:rPr>
              <a:t>cuando aumentos en el empleo de los factores en una determinada proporción, generan aumentos en el nivel de producción en proporciones menores. Son las funciones homogéneas de grado menor que 1</a:t>
            </a:r>
            <a:endParaRPr lang="es-ES" altLang="es-AR" sz="2200" dirty="0">
              <a:solidFill>
                <a:srgbClr val="000000"/>
              </a:solidFill>
              <a:latin typeface="Arial" charset="0"/>
            </a:endParaRPr>
          </a:p>
        </p:txBody>
      </p:sp>
      <p:pic>
        <p:nvPicPr>
          <p:cNvPr id="3" name="Picture 5">
            <a:extLst>
              <a:ext uri="{FF2B5EF4-FFF2-40B4-BE49-F238E27FC236}">
                <a16:creationId xmlns:a16="http://schemas.microsoft.com/office/drawing/2014/main" id="{1D16194F-4134-9ACE-4018-0E7030A6D900}"/>
              </a:ext>
            </a:extLst>
          </p:cNvPr>
          <p:cNvPicPr>
            <a:picLocks noChangeAspect="1"/>
          </p:cNvPicPr>
          <p:nvPr/>
        </p:nvPicPr>
        <p:blipFill>
          <a:blip r:embed="rId3"/>
          <a:stretch>
            <a:fillRect/>
          </a:stretch>
        </p:blipFill>
        <p:spPr>
          <a:xfrm>
            <a:off x="7386034" y="5537201"/>
            <a:ext cx="3322749" cy="484387"/>
          </a:xfrm>
          <a:prstGeom prst="rect">
            <a:avLst/>
          </a:prstGeom>
        </p:spPr>
      </p:pic>
    </p:spTree>
    <p:extLst>
      <p:ext uri="{BB962C8B-B14F-4D97-AF65-F5344CB8AC3E}">
        <p14:creationId xmlns:p14="http://schemas.microsoft.com/office/powerpoint/2010/main" val="3677236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Rendimientos crecientes de escala</a:t>
            </a:r>
          </a:p>
        </p:txBody>
      </p:sp>
      <p:pic>
        <p:nvPicPr>
          <p:cNvPr id="4" name="Marcador de contenido 3"/>
          <p:cNvPicPr>
            <a:picLocks noGrp="1" noChangeAspect="1"/>
          </p:cNvPicPr>
          <p:nvPr>
            <p:ph idx="1"/>
          </p:nvPr>
        </p:nvPicPr>
        <p:blipFill rotWithShape="1">
          <a:blip r:embed="rId2"/>
          <a:srcRect l="12695" t="20460" r="38776" b="24969"/>
          <a:stretch/>
        </p:blipFill>
        <p:spPr>
          <a:xfrm>
            <a:off x="941033" y="2805342"/>
            <a:ext cx="5501787" cy="3480047"/>
          </a:xfrm>
          <a:prstGeom prst="rect">
            <a:avLst/>
          </a:prstGeom>
        </p:spPr>
      </p:pic>
      <p:sp>
        <p:nvSpPr>
          <p:cNvPr id="5" name="Rectángulo 4"/>
          <p:cNvSpPr/>
          <p:nvPr/>
        </p:nvSpPr>
        <p:spPr>
          <a:xfrm>
            <a:off x="7288567" y="3045039"/>
            <a:ext cx="4175942" cy="2308324"/>
          </a:xfrm>
          <a:prstGeom prst="rect">
            <a:avLst/>
          </a:prstGeom>
        </p:spPr>
        <p:txBody>
          <a:bodyPr wrap="square">
            <a:spAutoFit/>
          </a:bodyPr>
          <a:lstStyle/>
          <a:p>
            <a:pPr algn="just">
              <a:spcBef>
                <a:spcPct val="50000"/>
              </a:spcBef>
            </a:pPr>
            <a:r>
              <a:rPr lang="es-ES" altLang="es-AR" b="1" dirty="0">
                <a:solidFill>
                  <a:schemeClr val="accent1">
                    <a:lumMod val="60000"/>
                    <a:lumOff val="40000"/>
                  </a:schemeClr>
                </a:solidFill>
              </a:rPr>
              <a:t>Rendimientos Crecientes de Escala: </a:t>
            </a:r>
            <a:r>
              <a:rPr lang="es-AR" altLang="es-AR" dirty="0"/>
              <a:t>cuando aumentos en el empleo de los factores en una determinada proporción, generan aumentos en el nivel de producción en proporciones mayores. Son las funciones homogéneas de grado mayor que 1</a:t>
            </a:r>
            <a:endParaRPr lang="es-ES" altLang="es-AR" dirty="0"/>
          </a:p>
        </p:txBody>
      </p:sp>
      <p:pic>
        <p:nvPicPr>
          <p:cNvPr id="3" name="Picture 5">
            <a:extLst>
              <a:ext uri="{FF2B5EF4-FFF2-40B4-BE49-F238E27FC236}">
                <a16:creationId xmlns:a16="http://schemas.microsoft.com/office/drawing/2014/main" id="{75B77E7E-107F-FB60-49EC-5AD06B4298DF}"/>
              </a:ext>
            </a:extLst>
          </p:cNvPr>
          <p:cNvPicPr>
            <a:picLocks noChangeAspect="1"/>
          </p:cNvPicPr>
          <p:nvPr/>
        </p:nvPicPr>
        <p:blipFill>
          <a:blip r:embed="rId3"/>
          <a:stretch>
            <a:fillRect/>
          </a:stretch>
        </p:blipFill>
        <p:spPr>
          <a:xfrm>
            <a:off x="7557752" y="5541156"/>
            <a:ext cx="3698383" cy="497943"/>
          </a:xfrm>
          <a:prstGeom prst="rect">
            <a:avLst/>
          </a:prstGeom>
        </p:spPr>
      </p:pic>
    </p:spTree>
    <p:extLst>
      <p:ext uri="{BB962C8B-B14F-4D97-AF65-F5344CB8AC3E}">
        <p14:creationId xmlns:p14="http://schemas.microsoft.com/office/powerpoint/2010/main" val="2703034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2F64AF-A4E2-65AB-35AB-BE12782BBA0B}"/>
              </a:ext>
            </a:extLst>
          </p:cNvPr>
          <p:cNvSpPr>
            <a:spLocks noGrp="1"/>
          </p:cNvSpPr>
          <p:nvPr>
            <p:ph type="title"/>
          </p:nvPr>
        </p:nvSpPr>
        <p:spPr/>
        <p:txBody>
          <a:bodyPr/>
          <a:lstStyle/>
          <a:p>
            <a:r>
              <a:rPr lang="es-AR" dirty="0"/>
              <a:t>Causas de los rendimientos a escala</a:t>
            </a:r>
          </a:p>
        </p:txBody>
      </p:sp>
      <p:graphicFrame>
        <p:nvGraphicFramePr>
          <p:cNvPr id="3" name="Object 2">
            <a:extLst>
              <a:ext uri="{FF2B5EF4-FFF2-40B4-BE49-F238E27FC236}">
                <a16:creationId xmlns:a16="http://schemas.microsoft.com/office/drawing/2014/main" id="{6ED074CE-36B5-3F4E-693B-3ABAA55EF50C}"/>
              </a:ext>
            </a:extLst>
          </p:cNvPr>
          <p:cNvGraphicFramePr>
            <a:graphicFrameLocks noChangeAspect="1"/>
          </p:cNvGraphicFramePr>
          <p:nvPr>
            <p:extLst>
              <p:ext uri="{D42A27DB-BD31-4B8C-83A1-F6EECF244321}">
                <p14:modId xmlns:p14="http://schemas.microsoft.com/office/powerpoint/2010/main" val="2649741433"/>
              </p:ext>
            </p:extLst>
          </p:nvPr>
        </p:nvGraphicFramePr>
        <p:xfrm>
          <a:off x="1523076" y="2738977"/>
          <a:ext cx="8515350" cy="3016250"/>
        </p:xfrm>
        <a:graphic>
          <a:graphicData uri="http://schemas.openxmlformats.org/presentationml/2006/ole">
            <mc:AlternateContent xmlns:mc="http://schemas.openxmlformats.org/markup-compatibility/2006">
              <mc:Choice xmlns:v="urn:schemas-microsoft-com:vml" Requires="v">
                <p:oleObj name="Documento" r:id="rId2" imgW="4709160" imgH="1344168" progId="Word.Document.8">
                  <p:embed/>
                </p:oleObj>
              </mc:Choice>
              <mc:Fallback>
                <p:oleObj name="Documento" r:id="rId2" imgW="4709160" imgH="1344168" progId="Word.Document.8">
                  <p:embed/>
                  <p:pic>
                    <p:nvPicPr>
                      <p:cNvPr id="86018" name="Object 2">
                        <a:extLst>
                          <a:ext uri="{FF2B5EF4-FFF2-40B4-BE49-F238E27FC236}">
                            <a16:creationId xmlns:a16="http://schemas.microsoft.com/office/drawing/2014/main" id="{D76F4827-528A-2158-F9AA-2C4867651B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076" y="2738977"/>
                        <a:ext cx="8515350"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60495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lstStyle/>
          <a:p>
            <a:endParaRPr lang="es-AR"/>
          </a:p>
        </p:txBody>
      </p:sp>
      <p:pic>
        <p:nvPicPr>
          <p:cNvPr id="4" name="Imagen 3"/>
          <p:cNvPicPr>
            <a:picLocks noChangeAspect="1"/>
          </p:cNvPicPr>
          <p:nvPr/>
        </p:nvPicPr>
        <p:blipFill rotWithShape="1">
          <a:blip r:embed="rId2"/>
          <a:srcRect l="17986" t="29256" r="41601" b="22201"/>
          <a:stretch/>
        </p:blipFill>
        <p:spPr>
          <a:xfrm>
            <a:off x="1154954" y="973668"/>
            <a:ext cx="8923471" cy="5545540"/>
          </a:xfrm>
          <a:prstGeom prst="rect">
            <a:avLst/>
          </a:prstGeom>
        </p:spPr>
      </p:pic>
    </p:spTree>
    <p:extLst>
      <p:ext uri="{BB962C8B-B14F-4D97-AF65-F5344CB8AC3E}">
        <p14:creationId xmlns:p14="http://schemas.microsoft.com/office/powerpoint/2010/main" val="2677696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lstStyle/>
          <a:p>
            <a:endParaRPr lang="es-AR" dirty="0"/>
          </a:p>
        </p:txBody>
      </p:sp>
      <p:pic>
        <p:nvPicPr>
          <p:cNvPr id="1026" name="Picture 2" descr="El proceso productivo de la&#10;empresa&#10;Manuel Salas VelascoMicroeconomía. Capítulo 37&#10;INPUTS (recursos o&#10;factores de producci..."/>
          <p:cNvPicPr>
            <a:picLocks noChangeAspect="1" noChangeArrowheads="1"/>
          </p:cNvPicPr>
          <p:nvPr/>
        </p:nvPicPr>
        <p:blipFill rotWithShape="1">
          <a:blip r:embed="rId2">
            <a:extLst>
              <a:ext uri="{28A0092B-C50C-407E-A947-70E740481C1C}">
                <a14:useLocalDpi xmlns:a14="http://schemas.microsoft.com/office/drawing/2010/main" val="0"/>
              </a:ext>
            </a:extLst>
          </a:blip>
          <a:srcRect l="8897" t="12905" r="382" b="3231"/>
          <a:stretch/>
        </p:blipFill>
        <p:spPr bwMode="auto">
          <a:xfrm>
            <a:off x="1154953" y="973668"/>
            <a:ext cx="9089877" cy="5705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786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1131547"/>
            <a:ext cx="8761413" cy="706964"/>
          </a:xfrm>
        </p:spPr>
        <p:txBody>
          <a:bodyPr/>
          <a:lstStyle/>
          <a:p>
            <a:r>
              <a:rPr lang="es-ES" altLang="es-AR" sz="2400" b="1" dirty="0">
                <a:solidFill>
                  <a:schemeClr val="accent1">
                    <a:lumMod val="60000"/>
                    <a:lumOff val="40000"/>
                  </a:schemeClr>
                </a:solidFill>
                <a:latin typeface="Arial" panose="020B0604020202020204" pitchFamily="34" charset="0"/>
                <a:cs typeface="Arial" panose="020B0604020202020204" pitchFamily="34" charset="0"/>
              </a:rPr>
              <a:t>FUNCIÓN DE PRODUCCIÓN</a:t>
            </a:r>
            <a:r>
              <a:rPr lang="es-ES" altLang="es-AR" sz="2400" dirty="0">
                <a:latin typeface="Arial" panose="020B0604020202020204" pitchFamily="34" charset="0"/>
                <a:cs typeface="Arial" panose="020B0604020202020204" pitchFamily="34" charset="0"/>
              </a:rPr>
              <a:t>: Nos indica el máximo nivel de producción que puede generar una empresa a partir de una combinación específica de factores de producción. </a:t>
            </a:r>
            <a:br>
              <a:rPr lang="es-ES" altLang="es-AR" sz="2400" dirty="0">
                <a:latin typeface="Arial" panose="020B0604020202020204" pitchFamily="34" charset="0"/>
                <a:cs typeface="Arial" panose="020B0604020202020204" pitchFamily="34" charset="0"/>
              </a:rPr>
            </a:br>
            <a:endParaRPr lang="es-AR" dirty="0">
              <a:latin typeface="Arial" panose="020B0604020202020204" pitchFamily="34" charset="0"/>
              <a:cs typeface="Arial" panose="020B0604020202020204" pitchFamily="34" charset="0"/>
            </a:endParaRPr>
          </a:p>
        </p:txBody>
      </p:sp>
      <p:sp>
        <p:nvSpPr>
          <p:cNvPr id="4" name="Rectangle 2"/>
          <p:cNvSpPr>
            <a:spLocks noChangeArrowheads="1"/>
          </p:cNvSpPr>
          <p:nvPr/>
        </p:nvSpPr>
        <p:spPr bwMode="auto">
          <a:xfrm>
            <a:off x="1521667" y="7331765"/>
            <a:ext cx="1905000" cy="457200"/>
          </a:xfrm>
          <a:prstGeom prst="rect">
            <a:avLst/>
          </a:prstGeom>
          <a:noFill/>
          <a:ln w="12700">
            <a:noFill/>
            <a:miter lim="800000"/>
            <a:headEnd/>
            <a:tailEnd/>
          </a:ln>
        </p:spPr>
        <p:txBody>
          <a:bodyPr wrap="none" anchor="ctr"/>
          <a:lstStyle/>
          <a:p>
            <a:endParaRPr lang="es-ES"/>
          </a:p>
        </p:txBody>
      </p:sp>
      <p:sp>
        <p:nvSpPr>
          <p:cNvPr id="5" name="Rectangle 3"/>
          <p:cNvSpPr>
            <a:spLocks noChangeArrowheads="1"/>
          </p:cNvSpPr>
          <p:nvPr/>
        </p:nvSpPr>
        <p:spPr bwMode="auto">
          <a:xfrm>
            <a:off x="4036267" y="7331765"/>
            <a:ext cx="2895600" cy="457200"/>
          </a:xfrm>
          <a:prstGeom prst="rect">
            <a:avLst/>
          </a:prstGeom>
          <a:noFill/>
          <a:ln w="12700">
            <a:noFill/>
            <a:miter lim="800000"/>
            <a:headEnd/>
            <a:tailEnd/>
          </a:ln>
        </p:spPr>
        <p:txBody>
          <a:bodyPr wrap="none" anchor="ctr"/>
          <a:lstStyle/>
          <a:p>
            <a:endParaRPr lang="es-ES"/>
          </a:p>
        </p:txBody>
      </p:sp>
      <p:sp>
        <p:nvSpPr>
          <p:cNvPr id="7" name="Text Box 64"/>
          <p:cNvSpPr txBox="1">
            <a:spLocks noChangeArrowheads="1"/>
          </p:cNvSpPr>
          <p:nvPr/>
        </p:nvSpPr>
        <p:spPr bwMode="auto">
          <a:xfrm>
            <a:off x="1231077" y="2488748"/>
            <a:ext cx="9732874"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s-ES" altLang="es-AR" b="1" dirty="0">
                <a:latin typeface="Arial"/>
                <a:cs typeface="Arial"/>
              </a:rPr>
              <a:t>Como básicamente la Función de producción nos indica que el nivel de producción obtenido por una empresa depende del Estado de Conocimiento o tecnología empleada y del Nivel de los Factores productivos empleado. Es decir</a:t>
            </a:r>
            <a:r>
              <a:rPr lang="es-ES" altLang="es-AR" b="1" dirty="0">
                <a:solidFill>
                  <a:schemeClr val="accent1">
                    <a:lumMod val="75000"/>
                  </a:schemeClr>
                </a:solidFill>
                <a:latin typeface="Arial"/>
                <a:cs typeface="Arial"/>
              </a:rPr>
              <a:t> </a:t>
            </a:r>
            <a:r>
              <a:rPr lang="es-ES" dirty="0">
                <a:solidFill>
                  <a:schemeClr val="accent1">
                    <a:lumMod val="75000"/>
                  </a:schemeClr>
                </a:solidFill>
                <a:latin typeface="Arial"/>
                <a:cs typeface="Arial"/>
              </a:rPr>
              <a:t>La función de producción relaciona la cantidad producida con los factores de producción utilizados y suele expresarse como:</a:t>
            </a:r>
            <a:r>
              <a:rPr lang="es-ES" altLang="es-AR" b="1" dirty="0">
                <a:solidFill>
                  <a:schemeClr val="accent1">
                    <a:lumMod val="75000"/>
                  </a:schemeClr>
                </a:solidFill>
                <a:latin typeface="Arial"/>
                <a:cs typeface="Arial"/>
              </a:rPr>
              <a:t>  </a:t>
            </a:r>
            <a:endParaRPr lang="es-ES" altLang="es-AR" b="1">
              <a:solidFill>
                <a:schemeClr val="accent1">
                  <a:lumMod val="75000"/>
                </a:schemeClr>
              </a:solidFill>
              <a:cs typeface="Arial"/>
            </a:endParaRPr>
          </a:p>
          <a:p>
            <a:pPr eaLnBrk="1" hangingPunct="1">
              <a:spcBef>
                <a:spcPct val="50000"/>
              </a:spcBef>
            </a:pPr>
            <a:endParaRPr lang="es-ES" altLang="es-AR" b="1" dirty="0"/>
          </a:p>
        </p:txBody>
      </p:sp>
      <p:sp>
        <p:nvSpPr>
          <p:cNvPr id="8" name="Text Box 65"/>
          <p:cNvSpPr txBox="1">
            <a:spLocks noChangeArrowheads="1"/>
          </p:cNvSpPr>
          <p:nvPr/>
        </p:nvSpPr>
        <p:spPr bwMode="auto">
          <a:xfrm>
            <a:off x="4149007" y="4039753"/>
            <a:ext cx="38230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AR" b="1" dirty="0">
                <a:solidFill>
                  <a:srgbClr val="860C4C"/>
                </a:solidFill>
              </a:rPr>
              <a:t>Q= f (X1, X2, X3, ….,</a:t>
            </a:r>
            <a:r>
              <a:rPr lang="es-ES" altLang="es-AR" b="1" dirty="0" err="1">
                <a:solidFill>
                  <a:srgbClr val="860C4C"/>
                </a:solidFill>
              </a:rPr>
              <a:t>Xn</a:t>
            </a:r>
            <a:r>
              <a:rPr lang="es-ES" altLang="es-AR" b="1" dirty="0">
                <a:solidFill>
                  <a:srgbClr val="860C4C"/>
                </a:solidFill>
              </a:rPr>
              <a:t>)</a:t>
            </a:r>
          </a:p>
        </p:txBody>
      </p:sp>
      <p:sp>
        <p:nvSpPr>
          <p:cNvPr id="9" name="Text Box 66"/>
          <p:cNvSpPr txBox="1">
            <a:spLocks noChangeArrowheads="1"/>
          </p:cNvSpPr>
          <p:nvPr/>
        </p:nvSpPr>
        <p:spPr bwMode="auto">
          <a:xfrm>
            <a:off x="1731423" y="4327677"/>
            <a:ext cx="857604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AR" b="1" dirty="0"/>
              <a:t>Donde:</a:t>
            </a:r>
          </a:p>
          <a:p>
            <a:pPr eaLnBrk="1" hangingPunct="1">
              <a:spcBef>
                <a:spcPct val="50000"/>
              </a:spcBef>
            </a:pPr>
            <a:r>
              <a:rPr lang="es-ES" altLang="es-AR" b="1" dirty="0"/>
              <a:t>X1, X2, …</a:t>
            </a:r>
            <a:r>
              <a:rPr lang="es-ES" altLang="es-AR" b="1" dirty="0" err="1"/>
              <a:t>Xn</a:t>
            </a:r>
            <a:r>
              <a:rPr lang="es-ES" altLang="es-AR" b="1" dirty="0"/>
              <a:t> representan los niveles de los diversos factores.</a:t>
            </a:r>
          </a:p>
          <a:p>
            <a:pPr eaLnBrk="1" hangingPunct="1">
              <a:spcBef>
                <a:spcPct val="50000"/>
              </a:spcBef>
            </a:pPr>
            <a:r>
              <a:rPr lang="es-ES" altLang="es-AR" b="1" dirty="0"/>
              <a:t>Q= Es el nivel de producto obtenido  </a:t>
            </a:r>
          </a:p>
        </p:txBody>
      </p:sp>
      <p:sp>
        <p:nvSpPr>
          <p:cNvPr id="10" name="Text Box 67"/>
          <p:cNvSpPr txBox="1">
            <a:spLocks noChangeArrowheads="1"/>
          </p:cNvSpPr>
          <p:nvPr/>
        </p:nvSpPr>
        <p:spPr bwMode="auto">
          <a:xfrm>
            <a:off x="3213227" y="5774227"/>
            <a:ext cx="64803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AR" b="1" dirty="0"/>
              <a:t>Q= f (Capital, Trabajo, </a:t>
            </a:r>
            <a:r>
              <a:rPr lang="es-ES" altLang="es-AR" b="1" dirty="0" err="1"/>
              <a:t>Tierra,etc</a:t>
            </a:r>
            <a:r>
              <a:rPr lang="es-ES" altLang="es-AR" b="1" dirty="0"/>
              <a:t>)</a:t>
            </a:r>
          </a:p>
        </p:txBody>
      </p:sp>
    </p:spTree>
    <p:extLst>
      <p:ext uri="{BB962C8B-B14F-4D97-AF65-F5344CB8AC3E}">
        <p14:creationId xmlns:p14="http://schemas.microsoft.com/office/powerpoint/2010/main" val="1161512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lstStyle/>
          <a:p>
            <a:endParaRPr lang="es-AR"/>
          </a:p>
        </p:txBody>
      </p:sp>
      <p:pic>
        <p:nvPicPr>
          <p:cNvPr id="1026" name="Picture 2" descr="El tiempo y la variabilidad de los&#10;factores productivos&#10; Dada la función: q = f (L, K),&#10;si la empresa quisiera&#10;aumentar l..."/>
          <p:cNvPicPr>
            <a:picLocks noChangeAspect="1" noChangeArrowheads="1"/>
          </p:cNvPicPr>
          <p:nvPr/>
        </p:nvPicPr>
        <p:blipFill rotWithShape="1">
          <a:blip r:embed="rId2">
            <a:extLst>
              <a:ext uri="{28A0092B-C50C-407E-A947-70E740481C1C}">
                <a14:useLocalDpi xmlns:a14="http://schemas.microsoft.com/office/drawing/2010/main" val="0"/>
              </a:ext>
            </a:extLst>
          </a:blip>
          <a:srcRect l="10212" t="11094" r="966" b="4069"/>
          <a:stretch/>
        </p:blipFill>
        <p:spPr bwMode="auto">
          <a:xfrm>
            <a:off x="1219200" y="942004"/>
            <a:ext cx="8761413" cy="5654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881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60418" y="920772"/>
            <a:ext cx="8761413" cy="706964"/>
          </a:xfrm>
        </p:spPr>
        <p:txBody>
          <a:bodyPr/>
          <a:lstStyle/>
          <a:p>
            <a:r>
              <a:rPr lang="es-AR" dirty="0"/>
              <a:t>Corto y Largo Plazo</a:t>
            </a:r>
          </a:p>
        </p:txBody>
      </p:sp>
      <p:sp>
        <p:nvSpPr>
          <p:cNvPr id="4" name="Rectangle 2"/>
          <p:cNvSpPr>
            <a:spLocks noChangeArrowheads="1"/>
          </p:cNvSpPr>
          <p:nvPr/>
        </p:nvSpPr>
        <p:spPr bwMode="auto">
          <a:xfrm>
            <a:off x="957316" y="6248400"/>
            <a:ext cx="1905000" cy="457200"/>
          </a:xfrm>
          <a:prstGeom prst="rect">
            <a:avLst/>
          </a:prstGeom>
          <a:noFill/>
          <a:ln w="12700">
            <a:noFill/>
            <a:miter lim="800000"/>
            <a:headEnd/>
            <a:tailEnd/>
          </a:ln>
        </p:spPr>
        <p:txBody>
          <a:bodyPr wrap="none" anchor="ctr"/>
          <a:lstStyle/>
          <a:p>
            <a:endParaRPr lang="es-ES"/>
          </a:p>
        </p:txBody>
      </p:sp>
      <p:sp>
        <p:nvSpPr>
          <p:cNvPr id="5" name="Rectangle 3"/>
          <p:cNvSpPr>
            <a:spLocks noChangeArrowheads="1"/>
          </p:cNvSpPr>
          <p:nvPr/>
        </p:nvSpPr>
        <p:spPr bwMode="auto">
          <a:xfrm>
            <a:off x="3471916" y="6248400"/>
            <a:ext cx="2895600" cy="457200"/>
          </a:xfrm>
          <a:prstGeom prst="rect">
            <a:avLst/>
          </a:prstGeom>
          <a:noFill/>
          <a:ln w="12700">
            <a:noFill/>
            <a:miter lim="800000"/>
            <a:headEnd/>
            <a:tailEnd/>
          </a:ln>
        </p:spPr>
        <p:txBody>
          <a:bodyPr wrap="none" anchor="ctr"/>
          <a:lstStyle/>
          <a:p>
            <a:endParaRPr lang="es-ES"/>
          </a:p>
        </p:txBody>
      </p:sp>
      <p:sp>
        <p:nvSpPr>
          <p:cNvPr id="8" name="Text Box 10"/>
          <p:cNvSpPr txBox="1">
            <a:spLocks noChangeArrowheads="1"/>
          </p:cNvSpPr>
          <p:nvPr/>
        </p:nvSpPr>
        <p:spPr bwMode="auto">
          <a:xfrm>
            <a:off x="886747" y="2315706"/>
            <a:ext cx="1024345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s-ES" altLang="es-AR" dirty="0"/>
              <a:t>En general, una empresa puede variar el nivel de uno, algunos o todos los factores a través del tiempo, para alterar el nivel de producción, esto básicamente nos permite determinar si estudiamos el proceso de producción en el corto o largo plazo.</a:t>
            </a:r>
          </a:p>
        </p:txBody>
      </p:sp>
      <p:sp>
        <p:nvSpPr>
          <p:cNvPr id="9" name="Text Box 11"/>
          <p:cNvSpPr txBox="1">
            <a:spLocks noChangeArrowheads="1"/>
          </p:cNvSpPr>
          <p:nvPr/>
        </p:nvSpPr>
        <p:spPr bwMode="auto">
          <a:xfrm>
            <a:off x="2097440" y="3293844"/>
            <a:ext cx="34559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AR" b="1" dirty="0"/>
              <a:t>CORTO PLAZO</a:t>
            </a:r>
            <a:r>
              <a:rPr lang="es-ES" altLang="es-AR" dirty="0"/>
              <a:t> </a:t>
            </a:r>
          </a:p>
        </p:txBody>
      </p:sp>
      <p:sp>
        <p:nvSpPr>
          <p:cNvPr id="10" name="Text Box 12"/>
          <p:cNvSpPr txBox="1">
            <a:spLocks noChangeArrowheads="1"/>
          </p:cNvSpPr>
          <p:nvPr/>
        </p:nvSpPr>
        <p:spPr bwMode="auto">
          <a:xfrm>
            <a:off x="7438211" y="3293844"/>
            <a:ext cx="35290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AR" b="1" dirty="0"/>
              <a:t>LARGO PLAZO</a:t>
            </a:r>
            <a:r>
              <a:rPr lang="es-ES" altLang="es-AR" dirty="0"/>
              <a:t> </a:t>
            </a:r>
          </a:p>
        </p:txBody>
      </p:sp>
      <p:sp>
        <p:nvSpPr>
          <p:cNvPr id="11" name="Text Box 13"/>
          <p:cNvSpPr txBox="1">
            <a:spLocks noChangeArrowheads="1"/>
          </p:cNvSpPr>
          <p:nvPr/>
        </p:nvSpPr>
        <p:spPr bwMode="auto">
          <a:xfrm>
            <a:off x="1166866" y="3573463"/>
            <a:ext cx="1728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s-AR" altLang="es-AR"/>
          </a:p>
        </p:txBody>
      </p:sp>
      <p:sp>
        <p:nvSpPr>
          <p:cNvPr id="12" name="Text Box 14"/>
          <p:cNvSpPr txBox="1">
            <a:spLocks noChangeArrowheads="1"/>
          </p:cNvSpPr>
          <p:nvPr/>
        </p:nvSpPr>
        <p:spPr bwMode="auto">
          <a:xfrm>
            <a:off x="1494577" y="3827938"/>
            <a:ext cx="3673447" cy="64633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AR" b="1" dirty="0"/>
              <a:t>El nivel de por lo menos uno de los factores permanece fijo </a:t>
            </a:r>
          </a:p>
        </p:txBody>
      </p:sp>
      <p:sp>
        <p:nvSpPr>
          <p:cNvPr id="13" name="Text Box 15"/>
          <p:cNvSpPr txBox="1">
            <a:spLocks noChangeArrowheads="1"/>
          </p:cNvSpPr>
          <p:nvPr/>
        </p:nvSpPr>
        <p:spPr bwMode="auto">
          <a:xfrm>
            <a:off x="6699353" y="3827939"/>
            <a:ext cx="3875243" cy="64633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AR" b="1" dirty="0"/>
              <a:t>El nivel de todos los factores de producción se han modificado</a:t>
            </a:r>
            <a:r>
              <a:rPr lang="es-ES" altLang="es-AR" dirty="0"/>
              <a:t> </a:t>
            </a:r>
          </a:p>
        </p:txBody>
      </p:sp>
      <p:sp>
        <p:nvSpPr>
          <p:cNvPr id="14" name="Text Box 16"/>
          <p:cNvSpPr txBox="1">
            <a:spLocks noChangeArrowheads="1"/>
          </p:cNvSpPr>
          <p:nvPr/>
        </p:nvSpPr>
        <p:spPr bwMode="auto">
          <a:xfrm>
            <a:off x="2671097" y="5231788"/>
            <a:ext cx="82961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s-ES" altLang="es-AR" b="1" dirty="0">
                <a:solidFill>
                  <a:schemeClr val="accent1">
                    <a:lumMod val="60000"/>
                    <a:lumOff val="40000"/>
                  </a:schemeClr>
                </a:solidFill>
              </a:rPr>
              <a:t>ANALICEMOS EL CASO DE UNA EMPRESA CUYA DEMANDA SE INCREMENTA REPENTINAMENTE</a:t>
            </a:r>
            <a:r>
              <a:rPr lang="es-ES" altLang="es-AR" dirty="0"/>
              <a:t> ¿Qué podría hacer el gerente para incrementar el nivel de producción? ¿Qué pasaría si tal incremento se mantiene en el tiempo?</a:t>
            </a:r>
          </a:p>
        </p:txBody>
      </p:sp>
      <p:sp>
        <p:nvSpPr>
          <p:cNvPr id="15" name="Line 17"/>
          <p:cNvSpPr>
            <a:spLocks noChangeShapeType="1"/>
          </p:cNvSpPr>
          <p:nvPr/>
        </p:nvSpPr>
        <p:spPr bwMode="auto">
          <a:xfrm>
            <a:off x="5938831" y="2798990"/>
            <a:ext cx="0" cy="216058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pic>
        <p:nvPicPr>
          <p:cNvPr id="16" name="Picture 18" descr="J02977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6747" y="4959577"/>
            <a:ext cx="14795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5486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1"/>
          <p:cNvSpPr txBox="1">
            <a:spLocks noChangeArrowheads="1"/>
          </p:cNvSpPr>
          <p:nvPr/>
        </p:nvSpPr>
        <p:spPr bwMode="auto">
          <a:xfrm>
            <a:off x="1020932" y="1802049"/>
            <a:ext cx="1017381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AR" dirty="0"/>
              <a:t> </a:t>
            </a:r>
          </a:p>
          <a:p>
            <a:pPr eaLnBrk="1" hangingPunct="1">
              <a:spcBef>
                <a:spcPct val="50000"/>
              </a:spcBef>
              <a:buFontTx/>
              <a:buChar char="•"/>
            </a:pPr>
            <a:r>
              <a:rPr lang="es-ES" altLang="es-AR" dirty="0"/>
              <a:t> </a:t>
            </a:r>
            <a:r>
              <a:rPr lang="es-ES" altLang="es-AR" b="1" dirty="0"/>
              <a:t>Estudiaremos cómo es el proceso de producción en el corto y largo plazo de una empresa cuya producción depende únicamente de dos factores capital y trabajo. </a:t>
            </a:r>
          </a:p>
        </p:txBody>
      </p:sp>
      <p:sp>
        <p:nvSpPr>
          <p:cNvPr id="5" name="Text Box 57"/>
          <p:cNvSpPr txBox="1">
            <a:spLocks noChangeArrowheads="1"/>
          </p:cNvSpPr>
          <p:nvPr/>
        </p:nvSpPr>
        <p:spPr bwMode="auto">
          <a:xfrm>
            <a:off x="4755404" y="3278423"/>
            <a:ext cx="1655763" cy="3667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AR" b="1" dirty="0"/>
              <a:t>Q = f( K, L) </a:t>
            </a:r>
          </a:p>
        </p:txBody>
      </p:sp>
      <p:sp>
        <p:nvSpPr>
          <p:cNvPr id="6" name="Text Box 58"/>
          <p:cNvSpPr txBox="1">
            <a:spLocks noChangeArrowheads="1"/>
          </p:cNvSpPr>
          <p:nvPr/>
        </p:nvSpPr>
        <p:spPr bwMode="auto">
          <a:xfrm>
            <a:off x="1370854" y="3576133"/>
            <a:ext cx="2808288"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AR"/>
              <a:t>K= Capital </a:t>
            </a:r>
          </a:p>
          <a:p>
            <a:pPr eaLnBrk="1" hangingPunct="1">
              <a:spcBef>
                <a:spcPct val="50000"/>
              </a:spcBef>
            </a:pPr>
            <a:r>
              <a:rPr lang="es-ES" altLang="es-AR"/>
              <a:t>L= Trabajo </a:t>
            </a:r>
          </a:p>
        </p:txBody>
      </p:sp>
      <p:sp>
        <p:nvSpPr>
          <p:cNvPr id="7" name="Text Box 59"/>
          <p:cNvSpPr txBox="1">
            <a:spLocks noChangeArrowheads="1"/>
          </p:cNvSpPr>
          <p:nvPr/>
        </p:nvSpPr>
        <p:spPr bwMode="auto">
          <a:xfrm>
            <a:off x="1154954" y="4478219"/>
            <a:ext cx="5111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AR" b="1" dirty="0">
                <a:solidFill>
                  <a:schemeClr val="accent1"/>
                </a:solidFill>
              </a:rPr>
              <a:t>CORTO PLAZO  </a:t>
            </a:r>
          </a:p>
        </p:txBody>
      </p:sp>
      <p:sp>
        <p:nvSpPr>
          <p:cNvPr id="8" name="Text Box 60"/>
          <p:cNvSpPr txBox="1">
            <a:spLocks noChangeArrowheads="1"/>
          </p:cNvSpPr>
          <p:nvPr/>
        </p:nvSpPr>
        <p:spPr bwMode="auto">
          <a:xfrm>
            <a:off x="1154954" y="4868401"/>
            <a:ext cx="96911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AR" b="1" dirty="0"/>
              <a:t>Supondremos que el nivel del capital no puede alterarse durante este período,  por lo tanto lo denominamos </a:t>
            </a:r>
            <a:r>
              <a:rPr lang="es-ES" altLang="es-AR" b="1" u="sng" dirty="0">
                <a:solidFill>
                  <a:schemeClr val="accent1"/>
                </a:solidFill>
              </a:rPr>
              <a:t>FACTOR FIJO</a:t>
            </a:r>
            <a:r>
              <a:rPr lang="es-ES" altLang="es-AR" b="1" dirty="0"/>
              <a:t>; el nivel del  trabajo sí se puede modificar, por lo tanto lo denominamos </a:t>
            </a:r>
            <a:r>
              <a:rPr lang="es-ES" altLang="es-AR" b="1" u="sng" dirty="0">
                <a:solidFill>
                  <a:schemeClr val="accent1"/>
                </a:solidFill>
              </a:rPr>
              <a:t>FACTOR VARIABLE</a:t>
            </a:r>
            <a:r>
              <a:rPr lang="es-ES" altLang="es-AR" b="1" dirty="0"/>
              <a:t>.</a:t>
            </a:r>
            <a:r>
              <a:rPr lang="es-ES" altLang="es-AR" dirty="0"/>
              <a:t> </a:t>
            </a:r>
          </a:p>
        </p:txBody>
      </p:sp>
      <p:sp>
        <p:nvSpPr>
          <p:cNvPr id="9" name="Text Box 61"/>
          <p:cNvSpPr txBox="1">
            <a:spLocks noChangeArrowheads="1"/>
          </p:cNvSpPr>
          <p:nvPr/>
        </p:nvSpPr>
        <p:spPr bwMode="auto">
          <a:xfrm>
            <a:off x="4465468" y="6097710"/>
            <a:ext cx="1801236" cy="36933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AR" b="1"/>
              <a:t>Q = f( K, L) </a:t>
            </a:r>
          </a:p>
        </p:txBody>
      </p:sp>
      <p:sp>
        <p:nvSpPr>
          <p:cNvPr id="10" name="Line 62"/>
          <p:cNvSpPr>
            <a:spLocks noChangeShapeType="1"/>
          </p:cNvSpPr>
          <p:nvPr/>
        </p:nvSpPr>
        <p:spPr bwMode="auto">
          <a:xfrm>
            <a:off x="5176820" y="6176198"/>
            <a:ext cx="215900"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es-AR" sz="1600"/>
          </a:p>
        </p:txBody>
      </p:sp>
      <p:sp>
        <p:nvSpPr>
          <p:cNvPr id="11" name="Rectángulo 10"/>
          <p:cNvSpPr/>
          <p:nvPr/>
        </p:nvSpPr>
        <p:spPr>
          <a:xfrm>
            <a:off x="1463844" y="1060399"/>
            <a:ext cx="7893220" cy="707886"/>
          </a:xfrm>
          <a:prstGeom prst="rect">
            <a:avLst/>
          </a:prstGeom>
        </p:spPr>
        <p:txBody>
          <a:bodyPr wrap="square">
            <a:spAutoFit/>
          </a:bodyPr>
          <a:lstStyle/>
          <a:p>
            <a:r>
              <a:rPr lang="es-AR" sz="4000" dirty="0">
                <a:solidFill>
                  <a:schemeClr val="bg1"/>
                </a:solidFill>
              </a:rPr>
              <a:t>Producción en el CP</a:t>
            </a:r>
          </a:p>
        </p:txBody>
      </p:sp>
    </p:spTree>
    <p:extLst>
      <p:ext uri="{BB962C8B-B14F-4D97-AF65-F5344CB8AC3E}">
        <p14:creationId xmlns:p14="http://schemas.microsoft.com/office/powerpoint/2010/main" val="38199418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Sala de reuniones Ion">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665</TotalTime>
  <Words>1233</Words>
  <Application>Microsoft Office PowerPoint</Application>
  <PresentationFormat>Panorámica</PresentationFormat>
  <Paragraphs>150</Paragraphs>
  <Slides>32</Slides>
  <Notes>0</Notes>
  <HiddenSlides>0</HiddenSlides>
  <MMClips>0</MMClips>
  <ScaleCrop>false</ScaleCrop>
  <HeadingPairs>
    <vt:vector size="8" baseType="variant">
      <vt:variant>
        <vt:lpstr>Fuentes usadas</vt:lpstr>
      </vt:variant>
      <vt:variant>
        <vt:i4>12</vt:i4>
      </vt:variant>
      <vt:variant>
        <vt:lpstr>Tema</vt:lpstr>
      </vt:variant>
      <vt:variant>
        <vt:i4>2</vt:i4>
      </vt:variant>
      <vt:variant>
        <vt:lpstr>Servidores OLE incrustados</vt:lpstr>
      </vt:variant>
      <vt:variant>
        <vt:i4>2</vt:i4>
      </vt:variant>
      <vt:variant>
        <vt:lpstr>Títulos de diapositiva</vt:lpstr>
      </vt:variant>
      <vt:variant>
        <vt:i4>32</vt:i4>
      </vt:variant>
    </vt:vector>
  </HeadingPairs>
  <TitlesOfParts>
    <vt:vector size="48" baseType="lpstr">
      <vt:lpstr>Arial</vt:lpstr>
      <vt:lpstr>Arial Black</vt:lpstr>
      <vt:lpstr>Book Antiqua</vt:lpstr>
      <vt:lpstr>Calibri</vt:lpstr>
      <vt:lpstr>Century Gothic</vt:lpstr>
      <vt:lpstr>Gill Sans MT</vt:lpstr>
      <vt:lpstr>Tahoma</vt:lpstr>
      <vt:lpstr>Times New Roman</vt:lpstr>
      <vt:lpstr>Verdana</vt:lpstr>
      <vt:lpstr>Wingdings</vt:lpstr>
      <vt:lpstr>Wingdings 2</vt:lpstr>
      <vt:lpstr>Wingdings 3</vt:lpstr>
      <vt:lpstr>Sala de reuniones Ion</vt:lpstr>
      <vt:lpstr>Solsticio</vt:lpstr>
      <vt:lpstr>Ecuación</vt:lpstr>
      <vt:lpstr>Documento</vt:lpstr>
      <vt:lpstr>Teoría de la Producción</vt:lpstr>
      <vt:lpstr>Presentación de PowerPoint</vt:lpstr>
      <vt:lpstr>Presentación de PowerPoint</vt:lpstr>
      <vt:lpstr>Presentación de PowerPoint</vt:lpstr>
      <vt:lpstr>Presentación de PowerPoint</vt:lpstr>
      <vt:lpstr>FUNCIÓN DE PRODUCCIÓN: Nos indica el máximo nivel de producción que puede generar una empresa a partir de una combinación específica de factores de producción.  </vt:lpstr>
      <vt:lpstr>Presentación de PowerPoint</vt:lpstr>
      <vt:lpstr>Corto y Largo Plazo</vt:lpstr>
      <vt:lpstr>Presentación de PowerPoint</vt:lpstr>
      <vt:lpstr>La función de Producción en el CP</vt:lpstr>
      <vt:lpstr>Producto marginal</vt:lpstr>
      <vt:lpstr>Producto medio</vt:lpstr>
      <vt:lpstr>Producto Medio y Marginal</vt:lpstr>
      <vt:lpstr>Presentación de PowerPoint</vt:lpstr>
      <vt:lpstr>Eficiencia</vt:lpstr>
      <vt:lpstr>Eficiencia económica</vt:lpstr>
      <vt:lpstr>Conclusión</vt:lpstr>
      <vt:lpstr>Producción en el Largo Plazo</vt:lpstr>
      <vt:lpstr>Presentación de PowerPoint</vt:lpstr>
      <vt:lpstr>Isocuantas: Curva que muestra todas las combinaciones posibles de factores que generan el mismo nivel de producción.  </vt:lpstr>
      <vt:lpstr>Propiedades</vt:lpstr>
      <vt:lpstr>Propiedades</vt:lpstr>
      <vt:lpstr>Propiedades</vt:lpstr>
      <vt:lpstr>Mapas de isocuantas </vt:lpstr>
      <vt:lpstr>Isoclina: lugar geométrico de los puntos sobre las isocuantas en los que la TMST es la misma</vt:lpstr>
      <vt:lpstr>Presentación de PowerPoint</vt:lpstr>
      <vt:lpstr>Tasa Marginal de Sustitución Técnica</vt:lpstr>
      <vt:lpstr>Presentación de PowerPoint</vt:lpstr>
      <vt:lpstr>Rendimientos a escala: qué ocurre con la producción cuando aumentan los factores?</vt:lpstr>
      <vt:lpstr>Rendimientos decrecientes de escala</vt:lpstr>
      <vt:lpstr>Rendimientos crecientes de escala</vt:lpstr>
      <vt:lpstr>Causas de los rendimientos a escala</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Teoría de la Producción</dc:title>
  <dc:creator>Fabiana Valdiviezo</dc:creator>
  <cp:lastModifiedBy>Fabiana Valdiviezo</cp:lastModifiedBy>
  <cp:revision>240</cp:revision>
  <dcterms:created xsi:type="dcterms:W3CDTF">2020-09-12T21:33:43Z</dcterms:created>
  <dcterms:modified xsi:type="dcterms:W3CDTF">2023-04-10T23:00:43Z</dcterms:modified>
</cp:coreProperties>
</file>