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4"/>
  </p:notesMasterIdLst>
  <p:sldIdLst>
    <p:sldId id="256" r:id="rId2"/>
    <p:sldId id="345" r:id="rId3"/>
    <p:sldId id="346" r:id="rId4"/>
    <p:sldId id="369" r:id="rId5"/>
    <p:sldId id="370" r:id="rId6"/>
    <p:sldId id="347" r:id="rId7"/>
    <p:sldId id="348" r:id="rId8"/>
    <p:sldId id="293" r:id="rId9"/>
    <p:sldId id="268" r:id="rId10"/>
    <p:sldId id="269" r:id="rId11"/>
    <p:sldId id="270" r:id="rId12"/>
    <p:sldId id="338" r:id="rId13"/>
    <p:sldId id="283" r:id="rId14"/>
    <p:sldId id="281" r:id="rId15"/>
    <p:sldId id="349" r:id="rId16"/>
    <p:sldId id="350" r:id="rId17"/>
    <p:sldId id="351" r:id="rId18"/>
    <p:sldId id="352" r:id="rId19"/>
    <p:sldId id="353" r:id="rId20"/>
    <p:sldId id="355" r:id="rId21"/>
    <p:sldId id="336" r:id="rId22"/>
    <p:sldId id="288" r:id="rId23"/>
    <p:sldId id="371" r:id="rId24"/>
    <p:sldId id="308" r:id="rId25"/>
    <p:sldId id="309" r:id="rId26"/>
    <p:sldId id="310" r:id="rId27"/>
    <p:sldId id="311" r:id="rId28"/>
    <p:sldId id="317" r:id="rId29"/>
    <p:sldId id="366" r:id="rId30"/>
    <p:sldId id="356" r:id="rId31"/>
    <p:sldId id="357" r:id="rId32"/>
    <p:sldId id="358" r:id="rId33"/>
    <p:sldId id="359" r:id="rId34"/>
    <p:sldId id="367" r:id="rId35"/>
    <p:sldId id="360" r:id="rId36"/>
    <p:sldId id="361" r:id="rId37"/>
    <p:sldId id="362" r:id="rId38"/>
    <p:sldId id="368" r:id="rId39"/>
    <p:sldId id="363" r:id="rId40"/>
    <p:sldId id="364" r:id="rId41"/>
    <p:sldId id="365" r:id="rId42"/>
    <p:sldId id="354"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9" autoAdjust="0"/>
    <p:restoredTop sz="97436" autoAdjust="0"/>
  </p:normalViewPr>
  <p:slideViewPr>
    <p:cSldViewPr>
      <p:cViewPr varScale="1">
        <p:scale>
          <a:sx n="79" d="100"/>
          <a:sy n="79" d="100"/>
        </p:scale>
        <p:origin x="998"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38A1E-4F68-4115-A0E2-9169D3360683}" type="datetimeFigureOut">
              <a:rPr lang="es-AR" smtClean="0"/>
              <a:t>12/5/2025</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F1E78-84C0-4067-B93D-0DA7609C96C5}" type="slidenum">
              <a:rPr lang="es-AR" smtClean="0"/>
              <a:t>‹Nº›</a:t>
            </a:fld>
            <a:endParaRPr lang="es-AR"/>
          </a:p>
        </p:txBody>
      </p:sp>
    </p:spTree>
    <p:extLst>
      <p:ext uri="{BB962C8B-B14F-4D97-AF65-F5344CB8AC3E}">
        <p14:creationId xmlns:p14="http://schemas.microsoft.com/office/powerpoint/2010/main" val="203651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E7F1E78-84C0-4067-B93D-0DA7609C96C5}" type="slidenum">
              <a:rPr lang="es-AR" smtClean="0"/>
              <a:t>16</a:t>
            </a:fld>
            <a:endParaRPr lang="es-AR"/>
          </a:p>
        </p:txBody>
      </p:sp>
    </p:spTree>
    <p:extLst>
      <p:ext uri="{BB962C8B-B14F-4D97-AF65-F5344CB8AC3E}">
        <p14:creationId xmlns:p14="http://schemas.microsoft.com/office/powerpoint/2010/main" val="239577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upo 2"/>
          <p:cNvGrpSpPr>
            <a:grpSpLocks/>
          </p:cNvGrpSpPr>
          <p:nvPr/>
        </p:nvGrpSpPr>
        <p:grpSpPr bwMode="auto">
          <a:xfrm>
            <a:off x="-3175" y="2438400"/>
            <a:ext cx="9147175" cy="1063625"/>
            <a:chOff x="-2" y="1536"/>
            <a:chExt cx="5762" cy="670"/>
          </a:xfrm>
        </p:grpSpPr>
        <p:grpSp>
          <p:nvGrpSpPr>
            <p:cNvPr id="5" name="Grupo 3"/>
            <p:cNvGrpSpPr>
              <a:grpSpLocks/>
            </p:cNvGrpSpPr>
            <p:nvPr/>
          </p:nvGrpSpPr>
          <p:grpSpPr bwMode="auto">
            <a:xfrm flipH="1">
              <a:off x="-2" y="1562"/>
              <a:ext cx="5762" cy="638"/>
              <a:chOff x="-2" y="1562"/>
              <a:chExt cx="5762" cy="638"/>
            </a:xfrm>
          </p:grpSpPr>
          <p:sp>
            <p:nvSpPr>
              <p:cNvPr id="8"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9"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1"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2"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3"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4"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5"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6"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7"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8"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9"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0"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21"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22"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23"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24"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25"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6"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6" name="Forma libre 23"/>
            <p:cNvSpPr>
              <a:spLocks/>
            </p:cNvSpPr>
            <p:nvPr/>
          </p:nvSpPr>
          <p:spPr bwMode="ltGray">
            <a:xfrm flipH="1">
              <a:off x="-2" y="1536"/>
              <a:ext cx="5762" cy="412"/>
            </a:xfrm>
            <a:custGeom>
              <a:avLst/>
              <a:gdLst>
                <a:gd name="T0" fmla="*/ 0 w 5762"/>
                <a:gd name="T1" fmla="*/ 295 h 385"/>
                <a:gd name="T2" fmla="*/ 5762 w 5762"/>
                <a:gd name="T3" fmla="*/ 281 h 385"/>
                <a:gd name="T4" fmla="*/ 5762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s-AR"/>
            </a:p>
          </p:txBody>
        </p:sp>
        <p:sp>
          <p:nvSpPr>
            <p:cNvPr id="7" name="Forma libre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s-AR"/>
            </a:p>
          </p:txBody>
        </p:sp>
      </p:grpSp>
      <p:sp>
        <p:nvSpPr>
          <p:cNvPr id="3097" name="Rectángulo 25"/>
          <p:cNvSpPr>
            <a:spLocks noGrp="1" noChangeArrowheads="1"/>
          </p:cNvSpPr>
          <p:nvPr>
            <p:ph type="ctrTitle"/>
          </p:nvPr>
        </p:nvSpPr>
        <p:spPr>
          <a:xfrm>
            <a:off x="1173163" y="1341438"/>
            <a:ext cx="7772400" cy="1143000"/>
          </a:xfrm>
        </p:spPr>
        <p:txBody>
          <a:bodyPr/>
          <a:lstStyle>
            <a:lvl1pPr>
              <a:defRPr/>
            </a:lvl1pPr>
          </a:lstStyle>
          <a:p>
            <a:pPr lvl="0"/>
            <a:r>
              <a:rPr lang="en-US" noProof="0"/>
              <a:t>Haga clic para modificar el estilo de título del patrón</a:t>
            </a:r>
          </a:p>
        </p:txBody>
      </p:sp>
      <p:sp>
        <p:nvSpPr>
          <p:cNvPr id="3098" name="Rectángulo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noProof="0"/>
              <a:t>Haga clic para modificar el estilo de subtítulo del patrón</a:t>
            </a:r>
          </a:p>
        </p:txBody>
      </p:sp>
      <p:sp>
        <p:nvSpPr>
          <p:cNvPr id="27" name="Rectángulo 27"/>
          <p:cNvSpPr>
            <a:spLocks noGrp="1" noChangeArrowheads="1"/>
          </p:cNvSpPr>
          <p:nvPr>
            <p:ph type="dt" sz="half" idx="10"/>
          </p:nvPr>
        </p:nvSpPr>
        <p:spPr>
          <a:xfrm>
            <a:off x="1166813"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8" name="Rectángulo 2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9" name="Rectángulo 2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fld id="{596D5877-7443-44D0-97DE-E0317A47586A}"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FCE63531-74EC-4903-8F43-0722A74897E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2463" y="457200"/>
            <a:ext cx="194310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173163" y="457200"/>
            <a:ext cx="56769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A8707401-92F9-42B9-A409-CCF46BAA254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A722884-5961-4DAB-ACEC-3FCACDD6109E}" type="slidenum">
              <a:rPr lang="es-ES"/>
              <a:pPr/>
              <a:t>‹Nº›</a:t>
            </a:fld>
            <a:endParaRPr lang="es-ES"/>
          </a:p>
        </p:txBody>
      </p:sp>
    </p:spTree>
    <p:extLst>
      <p:ext uri="{BB962C8B-B14F-4D97-AF65-F5344CB8AC3E}">
        <p14:creationId xmlns:p14="http://schemas.microsoft.com/office/powerpoint/2010/main" val="35495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15EC350-CB01-4BE8-9EE7-DA40629BFD4D}"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CB2D0DD-BF0E-47DB-A579-3FFBD90BBB6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1AFEF294-722A-4900-AD08-368737C5AA7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ángulo 27"/>
          <p:cNvSpPr>
            <a:spLocks noGrp="1" noChangeArrowheads="1"/>
          </p:cNvSpPr>
          <p:nvPr>
            <p:ph type="dt" sz="half" idx="10"/>
          </p:nvPr>
        </p:nvSpPr>
        <p:spPr>
          <a:ln/>
        </p:spPr>
        <p:txBody>
          <a:bodyPr/>
          <a:lstStyle>
            <a:lvl1pPr>
              <a:defRPr/>
            </a:lvl1pPr>
          </a:lstStyle>
          <a:p>
            <a:pPr>
              <a:defRPr/>
            </a:pPr>
            <a:endParaRPr lang="en-US"/>
          </a:p>
        </p:txBody>
      </p:sp>
      <p:sp>
        <p:nvSpPr>
          <p:cNvPr id="8" name="Rectángulo 28"/>
          <p:cNvSpPr>
            <a:spLocks noGrp="1" noChangeArrowheads="1"/>
          </p:cNvSpPr>
          <p:nvPr>
            <p:ph type="ftr" sz="quarter" idx="11"/>
          </p:nvPr>
        </p:nvSpPr>
        <p:spPr>
          <a:ln/>
        </p:spPr>
        <p:txBody>
          <a:bodyPr/>
          <a:lstStyle>
            <a:lvl1pPr>
              <a:defRPr/>
            </a:lvl1pPr>
          </a:lstStyle>
          <a:p>
            <a:pPr>
              <a:defRPr/>
            </a:pPr>
            <a:endParaRPr lang="en-US"/>
          </a:p>
        </p:txBody>
      </p:sp>
      <p:sp>
        <p:nvSpPr>
          <p:cNvPr id="9" name="Rectángulo 29"/>
          <p:cNvSpPr>
            <a:spLocks noGrp="1" noChangeArrowheads="1"/>
          </p:cNvSpPr>
          <p:nvPr>
            <p:ph type="sldNum" sz="quarter" idx="12"/>
          </p:nvPr>
        </p:nvSpPr>
        <p:spPr>
          <a:ln/>
        </p:spPr>
        <p:txBody>
          <a:bodyPr/>
          <a:lstStyle>
            <a:lvl1pPr>
              <a:defRPr/>
            </a:lvl1pPr>
          </a:lstStyle>
          <a:p>
            <a:pPr>
              <a:defRPr/>
            </a:pPr>
            <a:fld id="{33687729-8D21-4989-8DF4-CD714F1FB54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ángulo 27"/>
          <p:cNvSpPr>
            <a:spLocks noGrp="1" noChangeArrowheads="1"/>
          </p:cNvSpPr>
          <p:nvPr>
            <p:ph type="dt" sz="half" idx="10"/>
          </p:nvPr>
        </p:nvSpPr>
        <p:spPr>
          <a:ln/>
        </p:spPr>
        <p:txBody>
          <a:bodyPr/>
          <a:lstStyle>
            <a:lvl1pPr>
              <a:defRPr/>
            </a:lvl1pPr>
          </a:lstStyle>
          <a:p>
            <a:pPr>
              <a:defRPr/>
            </a:pPr>
            <a:endParaRPr lang="en-US"/>
          </a:p>
        </p:txBody>
      </p:sp>
      <p:sp>
        <p:nvSpPr>
          <p:cNvPr id="4" name="Rectángulo 28"/>
          <p:cNvSpPr>
            <a:spLocks noGrp="1" noChangeArrowheads="1"/>
          </p:cNvSpPr>
          <p:nvPr>
            <p:ph type="ftr" sz="quarter" idx="11"/>
          </p:nvPr>
        </p:nvSpPr>
        <p:spPr>
          <a:ln/>
        </p:spPr>
        <p:txBody>
          <a:bodyPr/>
          <a:lstStyle>
            <a:lvl1pPr>
              <a:defRPr/>
            </a:lvl1pPr>
          </a:lstStyle>
          <a:p>
            <a:pPr>
              <a:defRPr/>
            </a:pPr>
            <a:endParaRPr lang="en-US"/>
          </a:p>
        </p:txBody>
      </p:sp>
      <p:sp>
        <p:nvSpPr>
          <p:cNvPr id="5" name="Rectángulo 29"/>
          <p:cNvSpPr>
            <a:spLocks noGrp="1" noChangeArrowheads="1"/>
          </p:cNvSpPr>
          <p:nvPr>
            <p:ph type="sldNum" sz="quarter" idx="12"/>
          </p:nvPr>
        </p:nvSpPr>
        <p:spPr>
          <a:ln/>
        </p:spPr>
        <p:txBody>
          <a:bodyPr/>
          <a:lstStyle>
            <a:lvl1pPr>
              <a:defRPr/>
            </a:lvl1pPr>
          </a:lstStyle>
          <a:p>
            <a:pPr>
              <a:defRPr/>
            </a:pPr>
            <a:fld id="{C3941163-51FE-49FF-845A-F2E5C4FE823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27"/>
          <p:cNvSpPr>
            <a:spLocks noGrp="1" noChangeArrowheads="1"/>
          </p:cNvSpPr>
          <p:nvPr>
            <p:ph type="dt" sz="half" idx="10"/>
          </p:nvPr>
        </p:nvSpPr>
        <p:spPr>
          <a:ln/>
        </p:spPr>
        <p:txBody>
          <a:bodyPr/>
          <a:lstStyle>
            <a:lvl1pPr>
              <a:defRPr/>
            </a:lvl1pPr>
          </a:lstStyle>
          <a:p>
            <a:pPr>
              <a:defRPr/>
            </a:pPr>
            <a:endParaRPr lang="en-US"/>
          </a:p>
        </p:txBody>
      </p:sp>
      <p:sp>
        <p:nvSpPr>
          <p:cNvPr id="3" name="Rectángulo 28"/>
          <p:cNvSpPr>
            <a:spLocks noGrp="1" noChangeArrowheads="1"/>
          </p:cNvSpPr>
          <p:nvPr>
            <p:ph type="ftr" sz="quarter" idx="11"/>
          </p:nvPr>
        </p:nvSpPr>
        <p:spPr>
          <a:ln/>
        </p:spPr>
        <p:txBody>
          <a:bodyPr/>
          <a:lstStyle>
            <a:lvl1pPr>
              <a:defRPr/>
            </a:lvl1pPr>
          </a:lstStyle>
          <a:p>
            <a:pPr>
              <a:defRPr/>
            </a:pPr>
            <a:endParaRPr lang="en-US"/>
          </a:p>
        </p:txBody>
      </p:sp>
      <p:sp>
        <p:nvSpPr>
          <p:cNvPr id="4" name="Rectángulo 29"/>
          <p:cNvSpPr>
            <a:spLocks noGrp="1" noChangeArrowheads="1"/>
          </p:cNvSpPr>
          <p:nvPr>
            <p:ph type="sldNum" sz="quarter" idx="12"/>
          </p:nvPr>
        </p:nvSpPr>
        <p:spPr>
          <a:ln/>
        </p:spPr>
        <p:txBody>
          <a:bodyPr/>
          <a:lstStyle>
            <a:lvl1pPr>
              <a:defRPr/>
            </a:lvl1pPr>
          </a:lstStyle>
          <a:p>
            <a:pPr>
              <a:defRPr/>
            </a:pPr>
            <a:fld id="{D318B43B-6DC5-4DD4-A7D5-09865F031B5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0EB6B871-E02A-4A26-8DB4-5A9DDCC44CD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B8E732CA-E88A-4B6B-8A00-FB1C41D455A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upo 2"/>
          <p:cNvGrpSpPr>
            <a:grpSpLocks/>
          </p:cNvGrpSpPr>
          <p:nvPr/>
        </p:nvGrpSpPr>
        <p:grpSpPr bwMode="auto">
          <a:xfrm>
            <a:off x="0" y="-4763"/>
            <a:ext cx="1063625" cy="6858001"/>
            <a:chOff x="0" y="-3"/>
            <a:chExt cx="670" cy="4320"/>
          </a:xfrm>
        </p:grpSpPr>
        <p:grpSp>
          <p:nvGrpSpPr>
            <p:cNvPr id="1032" name="Grupo 3"/>
            <p:cNvGrpSpPr>
              <a:grpSpLocks/>
            </p:cNvGrpSpPr>
            <p:nvPr/>
          </p:nvGrpSpPr>
          <p:grpSpPr bwMode="auto">
            <a:xfrm rot="16200000" flipH="1">
              <a:off x="-1815" y="1838"/>
              <a:ext cx="4320" cy="638"/>
              <a:chOff x="-2" y="1562"/>
              <a:chExt cx="5762" cy="638"/>
            </a:xfrm>
          </p:grpSpPr>
          <p:sp>
            <p:nvSpPr>
              <p:cNvPr id="1035"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1036"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37"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038"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039"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040"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1"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042"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43"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044"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045"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046"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7"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1048"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1049"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1050"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1051"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1052"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53"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1033" name="Forma libre 23"/>
            <p:cNvSpPr>
              <a:spLocks/>
            </p:cNvSpPr>
            <p:nvPr/>
          </p:nvSpPr>
          <p:spPr bwMode="ltGray">
            <a:xfrm rot="16200000" flipH="1">
              <a:off x="-1954" y="1951"/>
              <a:ext cx="4320" cy="412"/>
            </a:xfrm>
            <a:custGeom>
              <a:avLst/>
              <a:gdLst>
                <a:gd name="T0" fmla="*/ 0 w 5762"/>
                <a:gd name="T1" fmla="*/ 295 h 385"/>
                <a:gd name="T2" fmla="*/ 1023 w 5762"/>
                <a:gd name="T3" fmla="*/ 281 h 385"/>
                <a:gd name="T4" fmla="*/ 1023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s-AR"/>
            </a:p>
          </p:txBody>
        </p:sp>
        <p:sp>
          <p:nvSpPr>
            <p:cNvPr id="1034" name="Forma libre 24"/>
            <p:cNvSpPr>
              <a:spLocks/>
            </p:cNvSpPr>
            <p:nvPr/>
          </p:nvSpPr>
          <p:spPr bwMode="ltGray">
            <a:xfrm rot="16200000" flipH="1">
              <a:off x="-1584" y="2062"/>
              <a:ext cx="4319" cy="189"/>
            </a:xfrm>
            <a:custGeom>
              <a:avLst/>
              <a:gdLst>
                <a:gd name="T0" fmla="*/ 0 w 5761"/>
                <a:gd name="T1" fmla="*/ 28 h 189"/>
                <a:gd name="T2" fmla="*/ 1023 w 5761"/>
                <a:gd name="T3" fmla="*/ 0 h 189"/>
                <a:gd name="T4" fmla="*/ 10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s-AR"/>
            </a:p>
          </p:txBody>
        </p:sp>
      </p:grpSp>
      <p:sp>
        <p:nvSpPr>
          <p:cNvPr id="1027" name="Rectángulo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AR"/>
              <a:t>Haga clic para modificar el estilo de título del patrón</a:t>
            </a:r>
          </a:p>
        </p:txBody>
      </p:sp>
      <p:sp>
        <p:nvSpPr>
          <p:cNvPr id="1028" name="Rectángulo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2075" name="Rectángulo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2076" name="Rectángulo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2077" name="Rectángulo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9D0B16C7-610C-4446-8A19-ADFFACAC180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ideo" Target="https://www.youtube.com/embed/TkF_9ZrdlEQ?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2"/>
          <p:cNvSpPr>
            <a:spLocks noGrp="1" noChangeArrowheads="1"/>
          </p:cNvSpPr>
          <p:nvPr>
            <p:ph type="ctrTitle"/>
          </p:nvPr>
        </p:nvSpPr>
        <p:spPr>
          <a:xfrm>
            <a:off x="755576" y="908720"/>
            <a:ext cx="8189987" cy="1143000"/>
          </a:xfrm>
        </p:spPr>
        <p:txBody>
          <a:bodyPr/>
          <a:lstStyle/>
          <a:p>
            <a:pPr algn="ctr">
              <a:defRPr/>
            </a:pPr>
            <a:r>
              <a:rPr lang="es-ES" b="1" dirty="0">
                <a:solidFill>
                  <a:schemeClr val="accent4"/>
                </a:solidFill>
                <a:latin typeface="Trebuchet MS"/>
              </a:rPr>
              <a:t>EL DINERO</a:t>
            </a:r>
            <a:br>
              <a:rPr lang="es-ES" b="1" dirty="0">
                <a:solidFill>
                  <a:schemeClr val="accent4"/>
                </a:solidFill>
                <a:latin typeface="Trebuchet MS"/>
              </a:rPr>
            </a:br>
            <a:r>
              <a:rPr lang="es-ES" b="1" dirty="0">
                <a:solidFill>
                  <a:schemeClr val="accent4"/>
                </a:solidFill>
                <a:latin typeface="Trebuchet MS"/>
              </a:rPr>
              <a:t>EL SISTEMA FINANCIERO</a:t>
            </a:r>
            <a:br>
              <a:rPr lang="es-ES" b="1" dirty="0">
                <a:solidFill>
                  <a:schemeClr val="accent4"/>
                </a:solidFill>
                <a:latin typeface="Trebuchet MS"/>
              </a:rPr>
            </a:br>
            <a:r>
              <a:rPr lang="es-ES" b="1" dirty="0">
                <a:solidFill>
                  <a:schemeClr val="accent4"/>
                </a:solidFill>
                <a:latin typeface="Trebuchet MS"/>
              </a:rPr>
              <a:t>LA POLITICA MONETARIA</a:t>
            </a:r>
            <a:endParaRPr lang="es-ES_tradnl" dirty="0"/>
          </a:p>
        </p:txBody>
      </p:sp>
      <p:sp>
        <p:nvSpPr>
          <p:cNvPr id="3075" name="Rectángulo 3"/>
          <p:cNvSpPr>
            <a:spLocks noGrp="1" noChangeArrowheads="1"/>
          </p:cNvSpPr>
          <p:nvPr>
            <p:ph type="subTitle" idx="1"/>
          </p:nvPr>
        </p:nvSpPr>
        <p:spPr>
          <a:xfrm>
            <a:off x="1166813" y="3886200"/>
            <a:ext cx="7869237" cy="1752600"/>
          </a:xfrm>
        </p:spPr>
        <p:txBody>
          <a:bodyPr/>
          <a:lstStyle/>
          <a:p>
            <a:r>
              <a:rPr lang="es-ES" altLang="es-AR" sz="2000" dirty="0"/>
              <a:t>Bibliografía recomendada:</a:t>
            </a:r>
          </a:p>
          <a:p>
            <a:r>
              <a:rPr lang="es-ES" altLang="es-AR" sz="2000" dirty="0"/>
              <a:t>O. Blanchard (2000): Macroeconomía. Prentice Hall, 2ª edición.</a:t>
            </a:r>
          </a:p>
          <a:p>
            <a:r>
              <a:rPr lang="es-ES" altLang="es-AR" sz="2000" dirty="0"/>
              <a:t>Belzunegui, Cabrerizo, Padilla y Valero (2002): Macroeconomía. Cuestiones y ejercicios resueltos. Prentice Hall</a:t>
            </a:r>
          </a:p>
          <a:p>
            <a:r>
              <a:rPr lang="es-ES" altLang="es-AR" sz="2000" dirty="0" err="1"/>
              <a:t>Dornbusch</a:t>
            </a:r>
            <a:r>
              <a:rPr lang="es-ES" altLang="es-AR" sz="2000" dirty="0"/>
              <a:t> y Fischer: Macroeconomía. McGraw Hill</a:t>
            </a:r>
            <a:endParaRPr lang="es-ES_tradnl" altLang="es-AR" sz="2000" dirty="0"/>
          </a:p>
          <a:p>
            <a:r>
              <a:rPr lang="es-ES_tradnl" altLang="es-AR" sz="2000" dirty="0"/>
              <a:t>Recopilación de teorías. </a:t>
            </a:r>
          </a:p>
          <a:p>
            <a:r>
              <a:rPr lang="es-ES_tradnl" altLang="es-AR" sz="1400" dirty="0"/>
              <a:t>Adaptación de Apuntes de Macroeconomía</a:t>
            </a:r>
          </a:p>
          <a:p>
            <a:endParaRPr lang="es-ES_tradnl" alt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ángulo 3"/>
          <p:cNvSpPr>
            <a:spLocks noGrp="1" noChangeArrowheads="1"/>
          </p:cNvSpPr>
          <p:nvPr>
            <p:ph type="body" idx="1"/>
          </p:nvPr>
        </p:nvSpPr>
        <p:spPr>
          <a:xfrm>
            <a:off x="1133731" y="188640"/>
            <a:ext cx="7772400" cy="6264275"/>
          </a:xfrm>
        </p:spPr>
        <p:txBody>
          <a:bodyPr/>
          <a:lstStyle/>
          <a:p>
            <a:pPr algn="just">
              <a:defRPr/>
            </a:pPr>
            <a:r>
              <a:rPr lang="es-ES" sz="2400" dirty="0"/>
              <a:t>5 billete de $10000 puede servir para efectuar varias TRANSACCIONES en un tiempo determinado</a:t>
            </a:r>
          </a:p>
          <a:p>
            <a:pPr marL="0" indent="0" algn="ctr">
              <a:buFont typeface="Monotype Sorts" pitchFamily="2" charset="2"/>
              <a:buNone/>
              <a:defRPr/>
            </a:pPr>
            <a:r>
              <a:rPr lang="es-ES" sz="2400" b="1" dirty="0"/>
              <a:t>LA VELOCIDAD DE CIRCULACIÓN</a:t>
            </a:r>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r>
              <a:rPr lang="es-ES" sz="2400" b="1" dirty="0"/>
              <a:t>$50000 		$50000		  $50000 </a:t>
            </a:r>
          </a:p>
          <a:p>
            <a:pPr>
              <a:defRPr/>
            </a:pPr>
            <a:r>
              <a:rPr lang="es-ES" sz="2200" dirty="0"/>
              <a:t>Por ejemplo, una persona compra unos zapatos por $50000 . Con esos $50000, el vendedor de los zapatos se comprar una campera. Y con ese dinero, el vendedor de la campera se compra un reloj.</a:t>
            </a:r>
          </a:p>
          <a:p>
            <a:pPr>
              <a:defRPr/>
            </a:pPr>
            <a:r>
              <a:rPr lang="es-ES" sz="2200" dirty="0"/>
              <a:t>Esos $50000 han financiado transacciones por $150000 y la velocidad de circulación del dinero es 3</a:t>
            </a:r>
          </a:p>
          <a:p>
            <a:pPr algn="just">
              <a:defRPr/>
            </a:pPr>
            <a:r>
              <a:rPr lang="es-ES" sz="2400" b="1" dirty="0">
                <a:solidFill>
                  <a:schemeClr val="accent1"/>
                </a:solidFill>
              </a:rPr>
              <a:t>POR TANTO, CUANTO MAYOR ES LA VELOCIDAD DE CIRCULACIÓN, HACE FALTA MENOS DINERO</a:t>
            </a:r>
            <a:endParaRPr kumimoji="0" lang="es-ES_tradnl" sz="2400" dirty="0">
              <a:solidFill>
                <a:schemeClr val="accent1"/>
              </a:solidFill>
            </a:endParaRPr>
          </a:p>
        </p:txBody>
      </p:sp>
      <p:pic>
        <p:nvPicPr>
          <p:cNvPr id="8195" name="Picture 6"/>
          <p:cNvPicPr>
            <a:picLocks noChangeAspect="1" noChangeArrowheads="1"/>
          </p:cNvPicPr>
          <p:nvPr/>
        </p:nvPicPr>
        <p:blipFill>
          <a:blip r:embed="rId2"/>
          <a:srcRect/>
          <a:stretch>
            <a:fillRect/>
          </a:stretch>
        </p:blipFill>
        <p:spPr bwMode="auto">
          <a:xfrm>
            <a:off x="1277122" y="1700808"/>
            <a:ext cx="1019175" cy="935037"/>
          </a:xfrm>
          <a:prstGeom prst="rect">
            <a:avLst/>
          </a:prstGeom>
          <a:noFill/>
          <a:ln w="9525">
            <a:noFill/>
            <a:miter lim="800000"/>
            <a:headEnd/>
            <a:tailEnd/>
          </a:ln>
          <a:effectLst/>
        </p:spPr>
      </p:pic>
      <p:pic>
        <p:nvPicPr>
          <p:cNvPr id="8196" name="Picture 7"/>
          <p:cNvPicPr>
            <a:picLocks noChangeAspect="1" noChangeArrowheads="1"/>
          </p:cNvPicPr>
          <p:nvPr/>
        </p:nvPicPr>
        <p:blipFill>
          <a:blip r:embed="rId3"/>
          <a:srcRect/>
          <a:stretch>
            <a:fillRect/>
          </a:stretch>
        </p:blipFill>
        <p:spPr bwMode="auto">
          <a:xfrm>
            <a:off x="4039416" y="1665882"/>
            <a:ext cx="1295772" cy="1004888"/>
          </a:xfrm>
          <a:prstGeom prst="rect">
            <a:avLst/>
          </a:prstGeom>
          <a:noFill/>
          <a:ln w="9525">
            <a:noFill/>
            <a:miter lim="800000"/>
            <a:headEnd/>
            <a:tailEnd/>
          </a:ln>
          <a:effectLst/>
        </p:spPr>
      </p:pic>
      <p:pic>
        <p:nvPicPr>
          <p:cNvPr id="8197" name="Picture 8"/>
          <p:cNvPicPr>
            <a:picLocks noChangeAspect="1" noChangeArrowheads="1"/>
          </p:cNvPicPr>
          <p:nvPr/>
        </p:nvPicPr>
        <p:blipFill>
          <a:blip r:embed="rId4"/>
          <a:srcRect/>
          <a:stretch>
            <a:fillRect/>
          </a:stretch>
        </p:blipFill>
        <p:spPr bwMode="auto">
          <a:xfrm>
            <a:off x="6970567" y="1700808"/>
            <a:ext cx="1112121" cy="962025"/>
          </a:xfrm>
          <a:prstGeom prst="rect">
            <a:avLst/>
          </a:prstGeom>
          <a:noFill/>
          <a:ln w="9525">
            <a:noFill/>
            <a:miter lim="800000"/>
            <a:headEnd/>
            <a:tailEnd/>
          </a:ln>
          <a:effectLst/>
        </p:spPr>
      </p:pic>
      <p:cxnSp>
        <p:nvCxnSpPr>
          <p:cNvPr id="8198" name="2 Conector recto de flecha"/>
          <p:cNvCxnSpPr>
            <a:cxnSpLocks noChangeShapeType="1"/>
          </p:cNvCxnSpPr>
          <p:nvPr/>
        </p:nvCxnSpPr>
        <p:spPr bwMode="auto">
          <a:xfrm>
            <a:off x="2700338" y="2457450"/>
            <a:ext cx="935037" cy="7938"/>
          </a:xfrm>
          <a:prstGeom prst="straightConnector1">
            <a:avLst/>
          </a:prstGeom>
          <a:noFill/>
          <a:ln w="9525" algn="ctr">
            <a:solidFill>
              <a:schemeClr val="tx1"/>
            </a:solidFill>
            <a:round/>
            <a:headEnd/>
            <a:tailEnd type="arrow" w="med" len="med"/>
          </a:ln>
          <a:effectLst/>
        </p:spPr>
      </p:cxnSp>
      <p:cxnSp>
        <p:nvCxnSpPr>
          <p:cNvPr id="8199" name="4 Conector recto de flecha"/>
          <p:cNvCxnSpPr>
            <a:cxnSpLocks noChangeShapeType="1"/>
          </p:cNvCxnSpPr>
          <p:nvPr/>
        </p:nvCxnSpPr>
        <p:spPr bwMode="auto">
          <a:xfrm>
            <a:off x="5795963" y="2465388"/>
            <a:ext cx="720725" cy="0"/>
          </a:xfrm>
          <a:prstGeom prst="straightConnector1">
            <a:avLst/>
          </a:prstGeom>
          <a:noFill/>
          <a:ln w="9525" algn="ctr">
            <a:solidFill>
              <a:schemeClr val="tx1"/>
            </a:solidFill>
            <a:round/>
            <a:headEnd/>
            <a:tailEnd type="arrow" w="med" len="med"/>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2"/>
          <p:cNvSpPr txBox="1">
            <a:spLocks noChangeArrowheads="1"/>
          </p:cNvSpPr>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s-ES_tradnl" sz="3600" dirty="0">
                <a:solidFill>
                  <a:schemeClr val="accent1"/>
                </a:solidFill>
                <a:latin typeface="+mn-lt"/>
              </a:rPr>
              <a:t>El enfoque tradicional de la demanda de dinero</a:t>
            </a:r>
            <a:endParaRPr lang="es-ES" sz="3600" dirty="0">
              <a:solidFill>
                <a:schemeClr val="accent1"/>
              </a:solidFill>
              <a:latin typeface="+mn-lt"/>
            </a:endParaRPr>
          </a:p>
        </p:txBody>
      </p:sp>
      <p:sp>
        <p:nvSpPr>
          <p:cNvPr id="9219" name="Rectángulo 3"/>
          <p:cNvSpPr txBox="1">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lang="es-ES_tradnl" altLang="es-AR" sz="3200">
              <a:latin typeface="Arial" pitchFamily="34" charset="0"/>
            </a:endParaRPr>
          </a:p>
          <a:p>
            <a:pPr marL="342900" indent="-342900">
              <a:spcBef>
                <a:spcPct val="20000"/>
              </a:spcBef>
              <a:buClr>
                <a:schemeClr val="accent1"/>
              </a:buClr>
              <a:buSzPct val="70000"/>
              <a:buFont typeface="Monotype Sorts" pitchFamily="2" charset="2"/>
              <a:buChar char="n"/>
            </a:pPr>
            <a:endParaRPr kumimoji="1" lang="es-ES" altLang="es-AR" sz="3200">
              <a:latin typeface="Arial" pitchFamily="34" charset="0"/>
            </a:endParaRPr>
          </a:p>
        </p:txBody>
      </p:sp>
      <p:sp>
        <p:nvSpPr>
          <p:cNvPr id="9220" name="Rectángulo 3"/>
          <p:cNvSpPr txBox="1">
            <a:spLocks noChangeArrowheads="1"/>
          </p:cNvSpPr>
          <p:nvPr/>
        </p:nvSpPr>
        <p:spPr bwMode="auto">
          <a:xfrm>
            <a:off x="1325563" y="1844675"/>
            <a:ext cx="7772400" cy="4403725"/>
          </a:xfrm>
          <a:prstGeom prst="rect">
            <a:avLst/>
          </a:prstGeom>
          <a:noFill/>
          <a:ln w="9525">
            <a:noFill/>
            <a:miter lim="800000"/>
            <a:headEnd/>
            <a:tailEnd/>
          </a:ln>
        </p:spPr>
        <p:txBody>
          <a:bodyPr/>
          <a:lstStyle/>
          <a:p>
            <a:pPr marL="342900" indent="-342900" algn="just">
              <a:spcBef>
                <a:spcPct val="20000"/>
              </a:spcBef>
              <a:buClr>
                <a:schemeClr val="accent1"/>
              </a:buClr>
              <a:buSzPct val="70000"/>
              <a:buFont typeface="Monotype Sorts" pitchFamily="2" charset="2"/>
              <a:buChar char="n"/>
            </a:pPr>
            <a:r>
              <a:rPr lang="es-ES_tradnl" altLang="es-AR" sz="3200" dirty="0">
                <a:latin typeface="Arial" pitchFamily="34" charset="0"/>
              </a:rPr>
              <a:t>Siguiendo la teoría keynesiana de la demanda de dinero, existen tres motivos por los que se mantendrías reservas líquidas ociosas (no rentables):</a:t>
            </a:r>
          </a:p>
          <a:p>
            <a:pPr marL="742950" lvl="1" indent="-285750">
              <a:spcBef>
                <a:spcPct val="20000"/>
              </a:spcBef>
              <a:buFontTx/>
              <a:buChar char="–"/>
            </a:pPr>
            <a:r>
              <a:rPr lang="es-ES_tradnl" altLang="es-AR" sz="2800" dirty="0">
                <a:solidFill>
                  <a:schemeClr val="accent1"/>
                </a:solidFill>
                <a:latin typeface="Arial" pitchFamily="34" charset="0"/>
              </a:rPr>
              <a:t>Motivo transacción</a:t>
            </a:r>
          </a:p>
          <a:p>
            <a:pPr marL="742950" lvl="1" indent="-285750">
              <a:spcBef>
                <a:spcPct val="20000"/>
              </a:spcBef>
              <a:buFontTx/>
              <a:buChar char="–"/>
            </a:pPr>
            <a:r>
              <a:rPr lang="es-ES_tradnl" altLang="es-AR" sz="2800" dirty="0">
                <a:solidFill>
                  <a:schemeClr val="accent1"/>
                </a:solidFill>
                <a:latin typeface="Arial" pitchFamily="34" charset="0"/>
              </a:rPr>
              <a:t>motivo precaución,</a:t>
            </a:r>
          </a:p>
          <a:p>
            <a:pPr marL="742950" lvl="1" indent="-285750">
              <a:spcBef>
                <a:spcPct val="20000"/>
              </a:spcBef>
              <a:buFontTx/>
              <a:buChar char="–"/>
            </a:pPr>
            <a:r>
              <a:rPr lang="es-ES_tradnl" altLang="es-AR" sz="2800" dirty="0">
                <a:solidFill>
                  <a:schemeClr val="accent1"/>
                </a:solidFill>
                <a:latin typeface="Arial" pitchFamily="34" charset="0"/>
              </a:rPr>
              <a:t>motivo especulación.</a:t>
            </a:r>
          </a:p>
          <a:p>
            <a:pPr marL="342900" indent="-342900">
              <a:spcBef>
                <a:spcPct val="20000"/>
              </a:spcBef>
              <a:buClr>
                <a:schemeClr val="accent1"/>
              </a:buClr>
              <a:buSzPct val="70000"/>
              <a:buFont typeface="Monotype Sorts" pitchFamily="2" charset="2"/>
              <a:buChar char="n"/>
            </a:pPr>
            <a:endParaRPr kumimoji="1" lang="es-ES" altLang="es-AR" sz="3200" dirty="0">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altLang="es-AR" sz="3600" dirty="0">
                <a:solidFill>
                  <a:schemeClr val="accent1"/>
                </a:solidFill>
              </a:rPr>
              <a:t>Tipos de demanda</a:t>
            </a:r>
          </a:p>
        </p:txBody>
      </p:sp>
      <p:sp>
        <p:nvSpPr>
          <p:cNvPr id="10243" name="3 Marcador de contenido"/>
          <p:cNvSpPr>
            <a:spLocks noGrp="1"/>
          </p:cNvSpPr>
          <p:nvPr>
            <p:ph idx="1"/>
          </p:nvPr>
        </p:nvSpPr>
        <p:spPr>
          <a:xfrm>
            <a:off x="1116013" y="1412875"/>
            <a:ext cx="7772400" cy="4114800"/>
          </a:xfrm>
        </p:spPr>
        <p:txBody>
          <a:bodyPr/>
          <a:lstStyle/>
          <a:p>
            <a:pPr algn="just" eaLnBrk="1" hangingPunct="1">
              <a:spcBef>
                <a:spcPct val="50000"/>
              </a:spcBef>
            </a:pPr>
            <a:r>
              <a:rPr lang="es-MX" altLang="es-AR" sz="2400" dirty="0">
                <a:solidFill>
                  <a:srgbClr val="FF0000"/>
                </a:solidFill>
              </a:rPr>
              <a:t>motivo transacción</a:t>
            </a:r>
            <a:r>
              <a:rPr lang="es-MX" altLang="es-AR" sz="2400" dirty="0"/>
              <a:t>: Se demanda dinero porque es un medio de cambio que se necesita para efectuar transacciones en un periodo de tiempo determinado. La demanda de dinero por este motivo se relaciona directamente con el gasto de los individuos y, en consecuencia, con la renta total.</a:t>
            </a:r>
          </a:p>
          <a:p>
            <a:pPr algn="just" eaLnBrk="1" hangingPunct="1">
              <a:spcBef>
                <a:spcPct val="50000"/>
              </a:spcBef>
            </a:pPr>
            <a:r>
              <a:rPr lang="es-MX" altLang="es-AR" sz="2400" dirty="0">
                <a:solidFill>
                  <a:srgbClr val="FF0000"/>
                </a:solidFill>
              </a:rPr>
              <a:t>motivo precaución</a:t>
            </a:r>
            <a:r>
              <a:rPr lang="es-MX" altLang="es-AR" sz="2400" dirty="0"/>
              <a:t>:</a:t>
            </a:r>
            <a:r>
              <a:rPr lang="es-MX" altLang="es-AR" sz="2400" i="1" dirty="0"/>
              <a:t> </a:t>
            </a:r>
            <a:r>
              <a:rPr lang="es-MX" altLang="es-AR" sz="2400" dirty="0"/>
              <a:t>El dinero se demanda para hacer frente a los gastos imprevistos (accidentes, oportunidades de compra imprevistas, etc.). </a:t>
            </a:r>
          </a:p>
          <a:p>
            <a:pPr algn="just" eaLnBrk="1" hangingPunct="1">
              <a:spcBef>
                <a:spcPct val="50000"/>
              </a:spcBef>
            </a:pPr>
            <a:r>
              <a:rPr lang="es-MX" altLang="es-AR" sz="2400" dirty="0">
                <a:solidFill>
                  <a:srgbClr val="FF0000"/>
                </a:solidFill>
              </a:rPr>
              <a:t>motivo especulación</a:t>
            </a:r>
            <a:r>
              <a:rPr lang="es-ES" altLang="es-AR" sz="2400" dirty="0"/>
              <a:t>: </a:t>
            </a:r>
            <a:r>
              <a:rPr lang="es-MX" altLang="es-AR" sz="2400" dirty="0"/>
              <a:t>Se demanda dinero frente a otros activos financieros alternativos por la incertidumbre que tienen los individuos sobre la evolución futura de los tipos de interés.</a:t>
            </a:r>
            <a:r>
              <a:rPr lang="es-ES" altLang="es-AR" sz="2400" dirty="0"/>
              <a:t> </a:t>
            </a:r>
          </a:p>
          <a:p>
            <a:endParaRPr lang="es-ES" alt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endParaRPr lang="es-ES" altLang="es-AR"/>
          </a:p>
        </p:txBody>
      </p:sp>
      <p:sp>
        <p:nvSpPr>
          <p:cNvPr id="21507" name="2 Marcador de contenido"/>
          <p:cNvSpPr>
            <a:spLocks noGrp="1"/>
          </p:cNvSpPr>
          <p:nvPr>
            <p:ph idx="1"/>
          </p:nvPr>
        </p:nvSpPr>
        <p:spPr/>
        <p:txBody>
          <a:bodyPr/>
          <a:lstStyle/>
          <a:p>
            <a:endParaRPr lang="es-ES" altLang="es-AR"/>
          </a:p>
        </p:txBody>
      </p:sp>
      <p:pic>
        <p:nvPicPr>
          <p:cNvPr id="21508" name="Picture 4"/>
          <p:cNvPicPr>
            <a:picLocks noChangeAspect="1" noChangeArrowheads="1"/>
          </p:cNvPicPr>
          <p:nvPr/>
        </p:nvPicPr>
        <p:blipFill>
          <a:blip r:embed="rId2"/>
          <a:srcRect/>
          <a:stretch>
            <a:fillRect/>
          </a:stretch>
        </p:blipFill>
        <p:spPr bwMode="auto">
          <a:xfrm>
            <a:off x="1042988" y="404813"/>
            <a:ext cx="7993062" cy="591343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endParaRPr lang="es-ES" altLang="es-AR"/>
          </a:p>
        </p:txBody>
      </p:sp>
      <p:pic>
        <p:nvPicPr>
          <p:cNvPr id="22531" name="Picture 7"/>
          <p:cNvPicPr>
            <a:picLocks noChangeAspect="1" noChangeArrowheads="1"/>
          </p:cNvPicPr>
          <p:nvPr/>
        </p:nvPicPr>
        <p:blipFill>
          <a:blip r:embed="rId2"/>
          <a:srcRect/>
          <a:stretch>
            <a:fillRect/>
          </a:stretch>
        </p:blipFill>
        <p:spPr bwMode="auto">
          <a:xfrm>
            <a:off x="1042988" y="188913"/>
            <a:ext cx="7921625" cy="5040312"/>
          </a:xfrm>
          <a:prstGeom prst="rect">
            <a:avLst/>
          </a:prstGeom>
          <a:noFill/>
          <a:ln w="9525">
            <a:noFill/>
            <a:miter lim="800000"/>
            <a:headEnd/>
            <a:tailEnd/>
          </a:ln>
          <a:effectLst/>
        </p:spPr>
      </p:pic>
      <p:pic>
        <p:nvPicPr>
          <p:cNvPr id="22532" name="Picture 8"/>
          <p:cNvPicPr>
            <a:picLocks noChangeAspect="1" noChangeArrowheads="1"/>
          </p:cNvPicPr>
          <p:nvPr/>
        </p:nvPicPr>
        <p:blipFill>
          <a:blip r:embed="rId3"/>
          <a:srcRect/>
          <a:stretch>
            <a:fillRect/>
          </a:stretch>
        </p:blipFill>
        <p:spPr bwMode="auto">
          <a:xfrm>
            <a:off x="827088" y="5373688"/>
            <a:ext cx="8316912" cy="12239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5E08E-2C59-4D10-A7B4-33226319E2E0}"/>
              </a:ext>
            </a:extLst>
          </p:cNvPr>
          <p:cNvSpPr>
            <a:spLocks noGrp="1"/>
          </p:cNvSpPr>
          <p:nvPr>
            <p:ph type="title"/>
          </p:nvPr>
        </p:nvSpPr>
        <p:spPr>
          <a:xfrm>
            <a:off x="1043608" y="188640"/>
            <a:ext cx="7772400" cy="936104"/>
          </a:xfrm>
        </p:spPr>
        <p:txBody>
          <a:bodyPr/>
          <a:lstStyle/>
          <a:p>
            <a:r>
              <a:rPr lang="es-AR" dirty="0">
                <a:solidFill>
                  <a:schemeClr val="accent1"/>
                </a:solidFill>
              </a:rPr>
              <a:t>Oferta de dinero</a:t>
            </a:r>
          </a:p>
        </p:txBody>
      </p:sp>
      <p:pic>
        <p:nvPicPr>
          <p:cNvPr id="4" name="Marcador de contenido 3">
            <a:extLst>
              <a:ext uri="{FF2B5EF4-FFF2-40B4-BE49-F238E27FC236}">
                <a16:creationId xmlns:a16="http://schemas.microsoft.com/office/drawing/2014/main" id="{8E823A9E-C10F-4FCC-B0A7-6BB11CE6833C}"/>
              </a:ext>
            </a:extLst>
          </p:cNvPr>
          <p:cNvPicPr>
            <a:picLocks noGrp="1" noChangeAspect="1"/>
          </p:cNvPicPr>
          <p:nvPr>
            <p:ph idx="1"/>
          </p:nvPr>
        </p:nvPicPr>
        <p:blipFill>
          <a:blip r:embed="rId2"/>
          <a:stretch>
            <a:fillRect/>
          </a:stretch>
        </p:blipFill>
        <p:spPr>
          <a:xfrm>
            <a:off x="971600" y="1124744"/>
            <a:ext cx="7745725" cy="1440160"/>
          </a:xfrm>
          <a:prstGeom prst="rect">
            <a:avLst/>
          </a:prstGeom>
        </p:spPr>
      </p:pic>
      <p:pic>
        <p:nvPicPr>
          <p:cNvPr id="5" name="Imagen 4">
            <a:extLst>
              <a:ext uri="{FF2B5EF4-FFF2-40B4-BE49-F238E27FC236}">
                <a16:creationId xmlns:a16="http://schemas.microsoft.com/office/drawing/2014/main" id="{C3A520D9-91D9-4E0A-B65A-81DF7AE7E4D3}"/>
              </a:ext>
            </a:extLst>
          </p:cNvPr>
          <p:cNvPicPr>
            <a:picLocks noChangeAspect="1"/>
          </p:cNvPicPr>
          <p:nvPr/>
        </p:nvPicPr>
        <p:blipFill>
          <a:blip r:embed="rId3"/>
          <a:stretch>
            <a:fillRect/>
          </a:stretch>
        </p:blipFill>
        <p:spPr>
          <a:xfrm>
            <a:off x="872917" y="2542855"/>
            <a:ext cx="4183758" cy="3811448"/>
          </a:xfrm>
          <a:prstGeom prst="rect">
            <a:avLst/>
          </a:prstGeom>
        </p:spPr>
      </p:pic>
      <p:pic>
        <p:nvPicPr>
          <p:cNvPr id="6" name="Imagen 5">
            <a:extLst>
              <a:ext uri="{FF2B5EF4-FFF2-40B4-BE49-F238E27FC236}">
                <a16:creationId xmlns:a16="http://schemas.microsoft.com/office/drawing/2014/main" id="{0D28CB91-7D32-40A6-98C1-B22074CE1237}"/>
              </a:ext>
            </a:extLst>
          </p:cNvPr>
          <p:cNvPicPr>
            <a:picLocks noChangeAspect="1"/>
          </p:cNvPicPr>
          <p:nvPr/>
        </p:nvPicPr>
        <p:blipFill>
          <a:blip r:embed="rId4"/>
          <a:stretch>
            <a:fillRect/>
          </a:stretch>
        </p:blipFill>
        <p:spPr>
          <a:xfrm>
            <a:off x="4929808" y="3587528"/>
            <a:ext cx="3960440" cy="552450"/>
          </a:xfrm>
          <a:prstGeom prst="rect">
            <a:avLst/>
          </a:prstGeom>
        </p:spPr>
      </p:pic>
      <p:pic>
        <p:nvPicPr>
          <p:cNvPr id="7" name="Imagen 6">
            <a:extLst>
              <a:ext uri="{FF2B5EF4-FFF2-40B4-BE49-F238E27FC236}">
                <a16:creationId xmlns:a16="http://schemas.microsoft.com/office/drawing/2014/main" id="{DE77C727-A521-4D01-B1DF-3CBBF0682395}"/>
              </a:ext>
            </a:extLst>
          </p:cNvPr>
          <p:cNvPicPr>
            <a:picLocks noChangeAspect="1"/>
          </p:cNvPicPr>
          <p:nvPr/>
        </p:nvPicPr>
        <p:blipFill>
          <a:blip r:embed="rId5"/>
          <a:stretch>
            <a:fillRect/>
          </a:stretch>
        </p:blipFill>
        <p:spPr>
          <a:xfrm>
            <a:off x="4894970" y="4067700"/>
            <a:ext cx="4271979" cy="542925"/>
          </a:xfrm>
          <a:prstGeom prst="rect">
            <a:avLst/>
          </a:prstGeom>
        </p:spPr>
      </p:pic>
      <p:pic>
        <p:nvPicPr>
          <p:cNvPr id="8" name="Imagen 7">
            <a:extLst>
              <a:ext uri="{FF2B5EF4-FFF2-40B4-BE49-F238E27FC236}">
                <a16:creationId xmlns:a16="http://schemas.microsoft.com/office/drawing/2014/main" id="{9B1FCB9C-4F06-43A6-B992-6C4902128EC4}"/>
              </a:ext>
            </a:extLst>
          </p:cNvPr>
          <p:cNvPicPr>
            <a:picLocks noChangeAspect="1"/>
          </p:cNvPicPr>
          <p:nvPr/>
        </p:nvPicPr>
        <p:blipFill>
          <a:blip r:embed="rId6"/>
          <a:stretch>
            <a:fillRect/>
          </a:stretch>
        </p:blipFill>
        <p:spPr>
          <a:xfrm>
            <a:off x="4894970" y="4580013"/>
            <a:ext cx="2743200" cy="447675"/>
          </a:xfrm>
          <a:prstGeom prst="rect">
            <a:avLst/>
          </a:prstGeom>
        </p:spPr>
      </p:pic>
    </p:spTree>
    <p:extLst>
      <p:ext uri="{BB962C8B-B14F-4D97-AF65-F5344CB8AC3E}">
        <p14:creationId xmlns:p14="http://schemas.microsoft.com/office/powerpoint/2010/main" val="94639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F08AB-16B8-402F-9A61-6DB32397E80C}"/>
              </a:ext>
            </a:extLst>
          </p:cNvPr>
          <p:cNvSpPr>
            <a:spLocks noGrp="1"/>
          </p:cNvSpPr>
          <p:nvPr>
            <p:ph type="title"/>
          </p:nvPr>
        </p:nvSpPr>
        <p:spPr>
          <a:xfrm>
            <a:off x="1129422" y="97160"/>
            <a:ext cx="7772400" cy="720080"/>
          </a:xfrm>
        </p:spPr>
        <p:txBody>
          <a:bodyPr/>
          <a:lstStyle/>
          <a:p>
            <a:pPr algn="ctr"/>
            <a:r>
              <a:rPr lang="es-AR" dirty="0">
                <a:solidFill>
                  <a:schemeClr val="accent1"/>
                </a:solidFill>
              </a:rPr>
              <a:t>El precio del dinero</a:t>
            </a:r>
          </a:p>
        </p:txBody>
      </p:sp>
      <p:pic>
        <p:nvPicPr>
          <p:cNvPr id="4" name="Marcador de contenido 3">
            <a:extLst>
              <a:ext uri="{FF2B5EF4-FFF2-40B4-BE49-F238E27FC236}">
                <a16:creationId xmlns:a16="http://schemas.microsoft.com/office/drawing/2014/main" id="{7313B1A3-BB15-4886-8B88-2B0324569951}"/>
              </a:ext>
            </a:extLst>
          </p:cNvPr>
          <p:cNvPicPr>
            <a:picLocks noGrp="1" noChangeAspect="1"/>
          </p:cNvPicPr>
          <p:nvPr>
            <p:ph idx="1"/>
          </p:nvPr>
        </p:nvPicPr>
        <p:blipFill>
          <a:blip r:embed="rId3"/>
          <a:stretch>
            <a:fillRect/>
          </a:stretch>
        </p:blipFill>
        <p:spPr>
          <a:xfrm>
            <a:off x="1139540" y="804339"/>
            <a:ext cx="7816141" cy="720080"/>
          </a:xfrm>
          <a:prstGeom prst="rect">
            <a:avLst/>
          </a:prstGeom>
        </p:spPr>
      </p:pic>
      <p:pic>
        <p:nvPicPr>
          <p:cNvPr id="5" name="Imagen 4">
            <a:extLst>
              <a:ext uri="{FF2B5EF4-FFF2-40B4-BE49-F238E27FC236}">
                <a16:creationId xmlns:a16="http://schemas.microsoft.com/office/drawing/2014/main" id="{DFCF2103-644D-40B1-BE62-883A935E27DD}"/>
              </a:ext>
            </a:extLst>
          </p:cNvPr>
          <p:cNvPicPr>
            <a:picLocks noChangeAspect="1"/>
          </p:cNvPicPr>
          <p:nvPr/>
        </p:nvPicPr>
        <p:blipFill>
          <a:blip r:embed="rId4"/>
          <a:stretch>
            <a:fillRect/>
          </a:stretch>
        </p:blipFill>
        <p:spPr>
          <a:xfrm>
            <a:off x="1129422" y="1412776"/>
            <a:ext cx="7464861" cy="1316598"/>
          </a:xfrm>
          <a:prstGeom prst="rect">
            <a:avLst/>
          </a:prstGeom>
        </p:spPr>
      </p:pic>
      <p:pic>
        <p:nvPicPr>
          <p:cNvPr id="6" name="Imagen 5">
            <a:extLst>
              <a:ext uri="{FF2B5EF4-FFF2-40B4-BE49-F238E27FC236}">
                <a16:creationId xmlns:a16="http://schemas.microsoft.com/office/drawing/2014/main" id="{6E6CBBA0-BA95-4916-8998-DE641D2E5C33}"/>
              </a:ext>
            </a:extLst>
          </p:cNvPr>
          <p:cNvPicPr>
            <a:picLocks noChangeAspect="1"/>
          </p:cNvPicPr>
          <p:nvPr/>
        </p:nvPicPr>
        <p:blipFill>
          <a:blip r:embed="rId5"/>
          <a:stretch>
            <a:fillRect/>
          </a:stretch>
        </p:blipFill>
        <p:spPr>
          <a:xfrm>
            <a:off x="1595242" y="2729515"/>
            <a:ext cx="6840760" cy="3832198"/>
          </a:xfrm>
          <a:prstGeom prst="rect">
            <a:avLst/>
          </a:prstGeom>
        </p:spPr>
      </p:pic>
      <p:sp>
        <p:nvSpPr>
          <p:cNvPr id="7" name="Rectángulo 6">
            <a:extLst>
              <a:ext uri="{FF2B5EF4-FFF2-40B4-BE49-F238E27FC236}">
                <a16:creationId xmlns:a16="http://schemas.microsoft.com/office/drawing/2014/main" id="{3459CEF4-0A60-4009-A570-E712B2EC414C}"/>
              </a:ext>
            </a:extLst>
          </p:cNvPr>
          <p:cNvSpPr/>
          <p:nvPr/>
        </p:nvSpPr>
        <p:spPr bwMode="auto">
          <a:xfrm>
            <a:off x="2627784" y="6237312"/>
            <a:ext cx="5688632" cy="523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763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56876-0929-448D-82D7-8ED91D78EE56}"/>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709FADBA-A1B4-4D82-B76C-1D4705D2A9E6}"/>
              </a:ext>
            </a:extLst>
          </p:cNvPr>
          <p:cNvSpPr>
            <a:spLocks noGrp="1"/>
          </p:cNvSpPr>
          <p:nvPr>
            <p:ph idx="1"/>
          </p:nvPr>
        </p:nvSpPr>
        <p:spPr/>
        <p:txBody>
          <a:bodyPr/>
          <a:lstStyle/>
          <a:p>
            <a:endParaRPr lang="es-AR"/>
          </a:p>
        </p:txBody>
      </p:sp>
      <p:pic>
        <p:nvPicPr>
          <p:cNvPr id="4" name="Imagen 3">
            <a:extLst>
              <a:ext uri="{FF2B5EF4-FFF2-40B4-BE49-F238E27FC236}">
                <a16:creationId xmlns:a16="http://schemas.microsoft.com/office/drawing/2014/main" id="{1C2603FD-A0C1-472A-88D7-176D3B6E44DF}"/>
              </a:ext>
            </a:extLst>
          </p:cNvPr>
          <p:cNvPicPr>
            <a:picLocks noChangeAspect="1"/>
          </p:cNvPicPr>
          <p:nvPr/>
        </p:nvPicPr>
        <p:blipFill>
          <a:blip r:embed="rId2"/>
          <a:stretch>
            <a:fillRect/>
          </a:stretch>
        </p:blipFill>
        <p:spPr>
          <a:xfrm>
            <a:off x="1043608" y="21246"/>
            <a:ext cx="7772400" cy="4884129"/>
          </a:xfrm>
          <a:prstGeom prst="rect">
            <a:avLst/>
          </a:prstGeom>
        </p:spPr>
      </p:pic>
      <p:pic>
        <p:nvPicPr>
          <p:cNvPr id="6" name="Imagen 5">
            <a:extLst>
              <a:ext uri="{FF2B5EF4-FFF2-40B4-BE49-F238E27FC236}">
                <a16:creationId xmlns:a16="http://schemas.microsoft.com/office/drawing/2014/main" id="{9811416F-0DF6-4DD3-95B8-D3F35D120E9F}"/>
              </a:ext>
            </a:extLst>
          </p:cNvPr>
          <p:cNvPicPr>
            <a:picLocks noChangeAspect="1"/>
          </p:cNvPicPr>
          <p:nvPr/>
        </p:nvPicPr>
        <p:blipFill>
          <a:blip r:embed="rId3"/>
          <a:stretch>
            <a:fillRect/>
          </a:stretch>
        </p:blipFill>
        <p:spPr>
          <a:xfrm>
            <a:off x="1387509" y="4859721"/>
            <a:ext cx="7416824" cy="1952625"/>
          </a:xfrm>
          <a:prstGeom prst="rect">
            <a:avLst/>
          </a:prstGeom>
        </p:spPr>
      </p:pic>
      <p:sp>
        <p:nvSpPr>
          <p:cNvPr id="7" name="Triángulo rectángulo 6">
            <a:extLst>
              <a:ext uri="{FF2B5EF4-FFF2-40B4-BE49-F238E27FC236}">
                <a16:creationId xmlns:a16="http://schemas.microsoft.com/office/drawing/2014/main" id="{9BF24F4B-8882-4363-B596-38F55A556FD1}"/>
              </a:ext>
            </a:extLst>
          </p:cNvPr>
          <p:cNvSpPr/>
          <p:nvPr/>
        </p:nvSpPr>
        <p:spPr bwMode="auto">
          <a:xfrm rot="16200000">
            <a:off x="7450603" y="5446941"/>
            <a:ext cx="1151098" cy="1579712"/>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249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D60C3-C559-4C7F-8134-8F41747088A4}"/>
              </a:ext>
            </a:extLst>
          </p:cNvPr>
          <p:cNvSpPr>
            <a:spLocks noGrp="1"/>
          </p:cNvSpPr>
          <p:nvPr>
            <p:ph type="title"/>
          </p:nvPr>
        </p:nvSpPr>
        <p:spPr>
          <a:xfrm>
            <a:off x="1173163" y="241307"/>
            <a:ext cx="7772400" cy="1143000"/>
          </a:xfrm>
        </p:spPr>
        <p:txBody>
          <a:bodyPr/>
          <a:lstStyle/>
          <a:p>
            <a:r>
              <a:rPr lang="es-AR" dirty="0">
                <a:solidFill>
                  <a:schemeClr val="accent1"/>
                </a:solidFill>
              </a:rPr>
              <a:t>Proceso de creación del dinero</a:t>
            </a:r>
          </a:p>
        </p:txBody>
      </p:sp>
      <p:sp>
        <p:nvSpPr>
          <p:cNvPr id="3" name="Marcador de contenido 2">
            <a:extLst>
              <a:ext uri="{FF2B5EF4-FFF2-40B4-BE49-F238E27FC236}">
                <a16:creationId xmlns:a16="http://schemas.microsoft.com/office/drawing/2014/main" id="{36250630-E0B6-400F-AC71-6E1BD3040C86}"/>
              </a:ext>
            </a:extLst>
          </p:cNvPr>
          <p:cNvSpPr>
            <a:spLocks noGrp="1"/>
          </p:cNvSpPr>
          <p:nvPr>
            <p:ph idx="1"/>
          </p:nvPr>
        </p:nvSpPr>
        <p:spPr/>
        <p:txBody>
          <a:bodyPr/>
          <a:lstStyle/>
          <a:p>
            <a:endParaRPr lang="es-AR" dirty="0"/>
          </a:p>
        </p:txBody>
      </p:sp>
      <p:sp>
        <p:nvSpPr>
          <p:cNvPr id="5" name="Triángulo rectángulo 4">
            <a:extLst>
              <a:ext uri="{FF2B5EF4-FFF2-40B4-BE49-F238E27FC236}">
                <a16:creationId xmlns:a16="http://schemas.microsoft.com/office/drawing/2014/main" id="{E76F1CC4-E1FC-49A3-B187-14E24888AD54}"/>
              </a:ext>
            </a:extLst>
          </p:cNvPr>
          <p:cNvSpPr/>
          <p:nvPr/>
        </p:nvSpPr>
        <p:spPr bwMode="auto">
          <a:xfrm rot="16430350">
            <a:off x="7248171" y="5040861"/>
            <a:ext cx="1433704" cy="1613166"/>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pic>
        <p:nvPicPr>
          <p:cNvPr id="6" name="Imagen 5">
            <a:extLst>
              <a:ext uri="{FF2B5EF4-FFF2-40B4-BE49-F238E27FC236}">
                <a16:creationId xmlns:a16="http://schemas.microsoft.com/office/drawing/2014/main" id="{C3794192-05ED-4ED6-B140-7740159E2E02}"/>
              </a:ext>
            </a:extLst>
          </p:cNvPr>
          <p:cNvPicPr>
            <a:picLocks noChangeAspect="1"/>
          </p:cNvPicPr>
          <p:nvPr/>
        </p:nvPicPr>
        <p:blipFill rotWithShape="1">
          <a:blip r:embed="rId2"/>
          <a:srcRect t="132" r="961"/>
          <a:stretch/>
        </p:blipFill>
        <p:spPr>
          <a:xfrm>
            <a:off x="1180424" y="1787401"/>
            <a:ext cx="7424024" cy="3283197"/>
          </a:xfrm>
          <a:prstGeom prst="rect">
            <a:avLst/>
          </a:prstGeom>
        </p:spPr>
      </p:pic>
      <p:sp>
        <p:nvSpPr>
          <p:cNvPr id="7" name="Rectángulo 6">
            <a:extLst>
              <a:ext uri="{FF2B5EF4-FFF2-40B4-BE49-F238E27FC236}">
                <a16:creationId xmlns:a16="http://schemas.microsoft.com/office/drawing/2014/main" id="{CADF01CD-2635-4C70-8057-0E79F3B295FC}"/>
              </a:ext>
            </a:extLst>
          </p:cNvPr>
          <p:cNvSpPr/>
          <p:nvPr/>
        </p:nvSpPr>
        <p:spPr bwMode="auto">
          <a:xfrm>
            <a:off x="7308304" y="4653136"/>
            <a:ext cx="1296144" cy="425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842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A7A6D0-966C-4603-B57A-11EBEC023B75}"/>
              </a:ext>
            </a:extLst>
          </p:cNvPr>
          <p:cNvPicPr>
            <a:picLocks noChangeAspect="1"/>
          </p:cNvPicPr>
          <p:nvPr/>
        </p:nvPicPr>
        <p:blipFill>
          <a:blip r:embed="rId2"/>
          <a:stretch>
            <a:fillRect/>
          </a:stretch>
        </p:blipFill>
        <p:spPr>
          <a:xfrm>
            <a:off x="924428" y="97330"/>
            <a:ext cx="6887932" cy="4411960"/>
          </a:xfrm>
          <a:prstGeom prst="rect">
            <a:avLst/>
          </a:prstGeom>
        </p:spPr>
      </p:pic>
      <p:grpSp>
        <p:nvGrpSpPr>
          <p:cNvPr id="5" name="Grupo 62">
            <a:extLst>
              <a:ext uri="{FF2B5EF4-FFF2-40B4-BE49-F238E27FC236}">
                <a16:creationId xmlns:a16="http://schemas.microsoft.com/office/drawing/2014/main" id="{48FB1C0E-D08E-B18A-0FC9-5DD39287B773}"/>
              </a:ext>
            </a:extLst>
          </p:cNvPr>
          <p:cNvGrpSpPr>
            <a:grpSpLocks/>
          </p:cNvGrpSpPr>
          <p:nvPr/>
        </p:nvGrpSpPr>
        <p:grpSpPr bwMode="auto">
          <a:xfrm>
            <a:off x="929498" y="4836122"/>
            <a:ext cx="7575076" cy="1360084"/>
            <a:chOff x="274" y="339"/>
            <a:chExt cx="4739" cy="939"/>
          </a:xfrm>
        </p:grpSpPr>
        <p:sp>
          <p:nvSpPr>
            <p:cNvPr id="6" name="Línea 34">
              <a:extLst>
                <a:ext uri="{FF2B5EF4-FFF2-40B4-BE49-F238E27FC236}">
                  <a16:creationId xmlns:a16="http://schemas.microsoft.com/office/drawing/2014/main" id="{BDAD6D2B-E9CB-8F5A-BFB8-B950D3523274}"/>
                </a:ext>
              </a:extLst>
            </p:cNvPr>
            <p:cNvSpPr>
              <a:spLocks noChangeShapeType="1"/>
            </p:cNvSpPr>
            <p:nvPr/>
          </p:nvSpPr>
          <p:spPr bwMode="auto">
            <a:xfrm>
              <a:off x="4112" y="790"/>
              <a:ext cx="0" cy="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Línea 35">
              <a:extLst>
                <a:ext uri="{FF2B5EF4-FFF2-40B4-BE49-F238E27FC236}">
                  <a16:creationId xmlns:a16="http://schemas.microsoft.com/office/drawing/2014/main" id="{F6E5B633-450D-810E-1702-EAE7345E79AD}"/>
                </a:ext>
              </a:extLst>
            </p:cNvPr>
            <p:cNvSpPr>
              <a:spLocks noChangeShapeType="1"/>
            </p:cNvSpPr>
            <p:nvPr/>
          </p:nvSpPr>
          <p:spPr bwMode="auto">
            <a:xfrm>
              <a:off x="2604" y="790"/>
              <a:ext cx="0" cy="4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 name="Cuadro de texto 36">
              <a:extLst>
                <a:ext uri="{FF2B5EF4-FFF2-40B4-BE49-F238E27FC236}">
                  <a16:creationId xmlns:a16="http://schemas.microsoft.com/office/drawing/2014/main" id="{EF6D51CB-BFA1-9E63-972F-BD3F32A596AC}"/>
                </a:ext>
              </a:extLst>
            </p:cNvPr>
            <p:cNvSpPr txBox="1">
              <a:spLocks noChangeArrowheads="1"/>
            </p:cNvSpPr>
            <p:nvPr/>
          </p:nvSpPr>
          <p:spPr bwMode="auto">
            <a:xfrm>
              <a:off x="505" y="339"/>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1</a:t>
              </a:r>
              <a:endParaRPr lang="en-US" dirty="0"/>
            </a:p>
          </p:txBody>
        </p:sp>
        <p:sp>
          <p:nvSpPr>
            <p:cNvPr id="9" name="Cuadro de texto 37">
              <a:extLst>
                <a:ext uri="{FF2B5EF4-FFF2-40B4-BE49-F238E27FC236}">
                  <a16:creationId xmlns:a16="http://schemas.microsoft.com/office/drawing/2014/main" id="{18DE0846-0D8C-F4B5-1367-80F7BBEA3FC4}"/>
                </a:ext>
              </a:extLst>
            </p:cNvPr>
            <p:cNvSpPr txBox="1">
              <a:spLocks noChangeArrowheads="1"/>
            </p:cNvSpPr>
            <p:nvPr/>
          </p:nvSpPr>
          <p:spPr bwMode="auto">
            <a:xfrm>
              <a:off x="2183" y="368"/>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2</a:t>
              </a:r>
              <a:endParaRPr lang="en-US" dirty="0"/>
            </a:p>
          </p:txBody>
        </p:sp>
        <p:sp>
          <p:nvSpPr>
            <p:cNvPr id="10" name="Cuadro de texto 38">
              <a:extLst>
                <a:ext uri="{FF2B5EF4-FFF2-40B4-BE49-F238E27FC236}">
                  <a16:creationId xmlns:a16="http://schemas.microsoft.com/office/drawing/2014/main" id="{00BED11F-C253-1A9D-B1E0-83ED87108A16}"/>
                </a:ext>
              </a:extLst>
            </p:cNvPr>
            <p:cNvSpPr txBox="1">
              <a:spLocks noChangeArrowheads="1"/>
            </p:cNvSpPr>
            <p:nvPr/>
          </p:nvSpPr>
          <p:spPr bwMode="auto">
            <a:xfrm>
              <a:off x="3744" y="343"/>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3</a:t>
              </a:r>
              <a:endParaRPr lang="en-US" dirty="0"/>
            </a:p>
          </p:txBody>
        </p:sp>
        <p:sp>
          <p:nvSpPr>
            <p:cNvPr id="11" name="Cuadro de texto 39">
              <a:extLst>
                <a:ext uri="{FF2B5EF4-FFF2-40B4-BE49-F238E27FC236}">
                  <a16:creationId xmlns:a16="http://schemas.microsoft.com/office/drawing/2014/main" id="{4D227073-FE75-D87E-14AE-CB1269870A38}"/>
                </a:ext>
              </a:extLst>
            </p:cNvPr>
            <p:cNvSpPr txBox="1">
              <a:spLocks noChangeArrowheads="1"/>
            </p:cNvSpPr>
            <p:nvPr/>
          </p:nvSpPr>
          <p:spPr bwMode="auto">
            <a:xfrm>
              <a:off x="392" y="612"/>
              <a:ext cx="1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2" name="Cuadro de texto 40">
              <a:extLst>
                <a:ext uri="{FF2B5EF4-FFF2-40B4-BE49-F238E27FC236}">
                  <a16:creationId xmlns:a16="http://schemas.microsoft.com/office/drawing/2014/main" id="{6CC55068-12E8-5C83-D226-5222982BB719}"/>
                </a:ext>
              </a:extLst>
            </p:cNvPr>
            <p:cNvSpPr txBox="1">
              <a:spLocks noChangeArrowheads="1"/>
            </p:cNvSpPr>
            <p:nvPr/>
          </p:nvSpPr>
          <p:spPr bwMode="auto">
            <a:xfrm>
              <a:off x="2031" y="585"/>
              <a:ext cx="10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3" name="Cuadro de texto 41">
              <a:extLst>
                <a:ext uri="{FF2B5EF4-FFF2-40B4-BE49-F238E27FC236}">
                  <a16:creationId xmlns:a16="http://schemas.microsoft.com/office/drawing/2014/main" id="{FD8CEBE4-089B-CC5D-FB98-6F40FC29E7CC}"/>
                </a:ext>
              </a:extLst>
            </p:cNvPr>
            <p:cNvSpPr txBox="1">
              <a:spLocks noChangeArrowheads="1"/>
            </p:cNvSpPr>
            <p:nvPr/>
          </p:nvSpPr>
          <p:spPr bwMode="auto">
            <a:xfrm>
              <a:off x="274" y="865"/>
              <a:ext cx="1545"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400" dirty="0"/>
                <a:t>Encaje  </a:t>
              </a:r>
              <a:r>
                <a:rPr lang="en-US" sz="1400" dirty="0"/>
                <a:t> $200  </a:t>
              </a:r>
              <a:r>
                <a:rPr lang="es-AR" sz="1400" dirty="0"/>
                <a:t>  </a:t>
              </a:r>
              <a:r>
                <a:rPr lang="en-US" sz="1200" dirty="0"/>
                <a:t>Deposit</a:t>
              </a:r>
              <a:r>
                <a:rPr lang="es-AR" sz="1200" dirty="0"/>
                <a:t>o</a:t>
              </a:r>
              <a:r>
                <a:rPr lang="en-US" sz="1200" dirty="0"/>
                <a:t>s $1,000</a:t>
              </a:r>
              <a:endParaRPr lang="en-US" sz="1400" dirty="0"/>
            </a:p>
            <a:p>
              <a:r>
                <a:rPr lang="es-AR" sz="1400" dirty="0"/>
                <a:t>Créditos</a:t>
              </a:r>
              <a:r>
                <a:rPr lang="en-US" sz="1400" dirty="0"/>
                <a:t>$800 </a:t>
              </a:r>
            </a:p>
          </p:txBody>
        </p:sp>
        <p:sp>
          <p:nvSpPr>
            <p:cNvPr id="14" name="Cuadro de texto 42">
              <a:extLst>
                <a:ext uri="{FF2B5EF4-FFF2-40B4-BE49-F238E27FC236}">
                  <a16:creationId xmlns:a16="http://schemas.microsoft.com/office/drawing/2014/main" id="{C7659EC1-0917-4FFD-5CD4-8C70E13BE844}"/>
                </a:ext>
              </a:extLst>
            </p:cNvPr>
            <p:cNvSpPr txBox="1">
              <a:spLocks noChangeArrowheads="1"/>
            </p:cNvSpPr>
            <p:nvPr/>
          </p:nvSpPr>
          <p:spPr bwMode="auto">
            <a:xfrm>
              <a:off x="3429" y="866"/>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a:t>
              </a:r>
              <a:r>
                <a:rPr lang="es-AR" sz="1400" dirty="0"/>
                <a:t>  </a:t>
              </a:r>
              <a:r>
                <a:rPr lang="en-US" sz="1400" dirty="0"/>
                <a:t>$128 Deposit</a:t>
              </a:r>
              <a:r>
                <a:rPr lang="es-AR" sz="1400" dirty="0"/>
                <a:t>o</a:t>
              </a:r>
              <a:r>
                <a:rPr lang="en-US" sz="1400" dirty="0"/>
                <a:t>s $640</a:t>
              </a:r>
            </a:p>
            <a:p>
              <a:r>
                <a:rPr lang="es-AR" sz="1400" dirty="0"/>
                <a:t>Créditos</a:t>
              </a:r>
              <a:r>
                <a:rPr lang="en-US" sz="1400" dirty="0"/>
                <a:t> $512 </a:t>
              </a:r>
            </a:p>
          </p:txBody>
        </p:sp>
        <p:sp>
          <p:nvSpPr>
            <p:cNvPr id="15" name="Cuadro de texto 43">
              <a:extLst>
                <a:ext uri="{FF2B5EF4-FFF2-40B4-BE49-F238E27FC236}">
                  <a16:creationId xmlns:a16="http://schemas.microsoft.com/office/drawing/2014/main" id="{8266D70B-4E37-3922-E5AA-FBCC58D36B52}"/>
                </a:ext>
              </a:extLst>
            </p:cNvPr>
            <p:cNvSpPr txBox="1">
              <a:spLocks noChangeArrowheads="1"/>
            </p:cNvSpPr>
            <p:nvPr/>
          </p:nvSpPr>
          <p:spPr bwMode="auto">
            <a:xfrm>
              <a:off x="1921" y="884"/>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$160  </a:t>
              </a:r>
              <a:r>
                <a:rPr lang="es-AR" sz="1400" dirty="0"/>
                <a:t> </a:t>
              </a:r>
              <a:r>
                <a:rPr lang="en-US" sz="1200" dirty="0"/>
                <a:t>Deposit</a:t>
              </a:r>
              <a:r>
                <a:rPr lang="es-AR" sz="1200" dirty="0"/>
                <a:t>o</a:t>
              </a:r>
              <a:r>
                <a:rPr lang="en-US" sz="1200" dirty="0"/>
                <a:t>s $800</a:t>
              </a:r>
              <a:endParaRPr lang="en-US" sz="1400" dirty="0"/>
            </a:p>
            <a:p>
              <a:r>
                <a:rPr lang="es-AR" sz="1400" dirty="0"/>
                <a:t>Créditos</a:t>
              </a:r>
              <a:r>
                <a:rPr lang="en-US" sz="1400" dirty="0"/>
                <a:t> $640 </a:t>
              </a:r>
            </a:p>
          </p:txBody>
        </p:sp>
        <p:sp>
          <p:nvSpPr>
            <p:cNvPr id="16" name="Línea 48">
              <a:extLst>
                <a:ext uri="{FF2B5EF4-FFF2-40B4-BE49-F238E27FC236}">
                  <a16:creationId xmlns:a16="http://schemas.microsoft.com/office/drawing/2014/main" id="{4B005153-F23F-1E7A-F688-678A8F5F8718}"/>
                </a:ext>
              </a:extLst>
            </p:cNvPr>
            <p:cNvSpPr>
              <a:spLocks noChangeShapeType="1"/>
            </p:cNvSpPr>
            <p:nvPr/>
          </p:nvSpPr>
          <p:spPr bwMode="auto">
            <a:xfrm>
              <a:off x="1010" y="790"/>
              <a:ext cx="4" cy="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 name="Cuadro de texto 52">
              <a:extLst>
                <a:ext uri="{FF2B5EF4-FFF2-40B4-BE49-F238E27FC236}">
                  <a16:creationId xmlns:a16="http://schemas.microsoft.com/office/drawing/2014/main" id="{47CB2D45-0134-392F-C8A9-095FAA2ED9F2}"/>
                </a:ext>
              </a:extLst>
            </p:cNvPr>
            <p:cNvSpPr txBox="1">
              <a:spLocks noChangeArrowheads="1"/>
            </p:cNvSpPr>
            <p:nvPr/>
          </p:nvSpPr>
          <p:spPr bwMode="auto">
            <a:xfrm>
              <a:off x="3378" y="624"/>
              <a:ext cx="15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sz="1600" dirty="0"/>
                <a:t>Activos              Pasivos</a:t>
              </a:r>
              <a:endParaRPr lang="en-US" sz="1600" dirty="0"/>
            </a:p>
          </p:txBody>
        </p:sp>
        <p:sp>
          <p:nvSpPr>
            <p:cNvPr id="18" name="Línea 53">
              <a:extLst>
                <a:ext uri="{FF2B5EF4-FFF2-40B4-BE49-F238E27FC236}">
                  <a16:creationId xmlns:a16="http://schemas.microsoft.com/office/drawing/2014/main" id="{B571A50C-7B2B-29E7-5419-5201CCA1167D}"/>
                </a:ext>
              </a:extLst>
            </p:cNvPr>
            <p:cNvSpPr>
              <a:spLocks noChangeShapeType="1"/>
            </p:cNvSpPr>
            <p:nvPr/>
          </p:nvSpPr>
          <p:spPr bwMode="auto">
            <a:xfrm flipV="1">
              <a:off x="416" y="813"/>
              <a:ext cx="1303"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 name="Línea 54">
              <a:extLst>
                <a:ext uri="{FF2B5EF4-FFF2-40B4-BE49-F238E27FC236}">
                  <a16:creationId xmlns:a16="http://schemas.microsoft.com/office/drawing/2014/main" id="{543F29D8-D49E-2362-C364-64FC88F2610C}"/>
                </a:ext>
              </a:extLst>
            </p:cNvPr>
            <p:cNvSpPr>
              <a:spLocks noChangeShapeType="1"/>
            </p:cNvSpPr>
            <p:nvPr/>
          </p:nvSpPr>
          <p:spPr bwMode="auto">
            <a:xfrm>
              <a:off x="1928" y="813"/>
              <a:ext cx="1271"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 name="Línea 55">
              <a:extLst>
                <a:ext uri="{FF2B5EF4-FFF2-40B4-BE49-F238E27FC236}">
                  <a16:creationId xmlns:a16="http://schemas.microsoft.com/office/drawing/2014/main" id="{F806BE94-D5BC-FDCF-BF7E-4506D8BA1786}"/>
                </a:ext>
              </a:extLst>
            </p:cNvPr>
            <p:cNvSpPr>
              <a:spLocks noChangeShapeType="1"/>
            </p:cNvSpPr>
            <p:nvPr/>
          </p:nvSpPr>
          <p:spPr bwMode="auto">
            <a:xfrm flipV="1">
              <a:off x="3453" y="783"/>
              <a:ext cx="1433"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2" name="Grupo 63">
            <a:extLst>
              <a:ext uri="{FF2B5EF4-FFF2-40B4-BE49-F238E27FC236}">
                <a16:creationId xmlns:a16="http://schemas.microsoft.com/office/drawing/2014/main" id="{B571E686-249B-5E33-5C9D-ED328BDD73F7}"/>
              </a:ext>
            </a:extLst>
          </p:cNvPr>
          <p:cNvGrpSpPr>
            <a:grpSpLocks/>
          </p:cNvGrpSpPr>
          <p:nvPr/>
        </p:nvGrpSpPr>
        <p:grpSpPr bwMode="auto">
          <a:xfrm>
            <a:off x="916122" y="5969050"/>
            <a:ext cx="8100392" cy="1990726"/>
            <a:chOff x="-30" y="1091"/>
            <a:chExt cx="5760" cy="1254"/>
          </a:xfrm>
        </p:grpSpPr>
        <p:sp>
          <p:nvSpPr>
            <p:cNvPr id="23" name="Línea 44">
              <a:extLst>
                <a:ext uri="{FF2B5EF4-FFF2-40B4-BE49-F238E27FC236}">
                  <a16:creationId xmlns:a16="http://schemas.microsoft.com/office/drawing/2014/main" id="{79EF5A6C-66FC-FF70-5D0A-00DE9A414814}"/>
                </a:ext>
              </a:extLst>
            </p:cNvPr>
            <p:cNvSpPr>
              <a:spLocks noChangeShapeType="1"/>
            </p:cNvSpPr>
            <p:nvPr/>
          </p:nvSpPr>
          <p:spPr bwMode="auto">
            <a:xfrm>
              <a:off x="300" y="1224"/>
              <a:ext cx="0" cy="384"/>
            </a:xfrm>
            <a:prstGeom prst="line">
              <a:avLst/>
            </a:prstGeom>
            <a:noFill/>
            <a:ln w="28575">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 name="Línea 45">
              <a:extLst>
                <a:ext uri="{FF2B5EF4-FFF2-40B4-BE49-F238E27FC236}">
                  <a16:creationId xmlns:a16="http://schemas.microsoft.com/office/drawing/2014/main" id="{8A3C6B19-5DA3-9A0A-FD55-C2263191B20D}"/>
                </a:ext>
              </a:extLst>
            </p:cNvPr>
            <p:cNvSpPr>
              <a:spLocks noChangeShapeType="1"/>
            </p:cNvSpPr>
            <p:nvPr/>
          </p:nvSpPr>
          <p:spPr bwMode="auto">
            <a:xfrm flipV="1">
              <a:off x="300" y="1096"/>
              <a:ext cx="2617" cy="512"/>
            </a:xfrm>
            <a:prstGeom prst="line">
              <a:avLst/>
            </a:prstGeom>
            <a:noFill/>
            <a:ln w="28575">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 name="Línea 46">
              <a:extLst>
                <a:ext uri="{FF2B5EF4-FFF2-40B4-BE49-F238E27FC236}">
                  <a16:creationId xmlns:a16="http://schemas.microsoft.com/office/drawing/2014/main" id="{DE2C82C9-E228-506F-5C7F-76AF95C61B6A}"/>
                </a:ext>
              </a:extLst>
            </p:cNvPr>
            <p:cNvSpPr>
              <a:spLocks noChangeShapeType="1"/>
            </p:cNvSpPr>
            <p:nvPr/>
          </p:nvSpPr>
          <p:spPr bwMode="auto">
            <a:xfrm>
              <a:off x="2348" y="1229"/>
              <a:ext cx="0" cy="3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 name="Línea 47">
              <a:extLst>
                <a:ext uri="{FF2B5EF4-FFF2-40B4-BE49-F238E27FC236}">
                  <a16:creationId xmlns:a16="http://schemas.microsoft.com/office/drawing/2014/main" id="{DE7D50B6-73F7-8219-0C9A-C05C4D9EC1DB}"/>
                </a:ext>
              </a:extLst>
            </p:cNvPr>
            <p:cNvSpPr>
              <a:spLocks noChangeShapeType="1"/>
            </p:cNvSpPr>
            <p:nvPr/>
          </p:nvSpPr>
          <p:spPr bwMode="auto">
            <a:xfrm flipV="1">
              <a:off x="2364" y="1091"/>
              <a:ext cx="2601" cy="51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Cuadro de texto 57">
              <a:extLst>
                <a:ext uri="{FF2B5EF4-FFF2-40B4-BE49-F238E27FC236}">
                  <a16:creationId xmlns:a16="http://schemas.microsoft.com/office/drawing/2014/main" id="{CA4192E0-35A6-889D-8E23-D1E0EF9BAB7F}"/>
                </a:ext>
              </a:extLst>
            </p:cNvPr>
            <p:cNvSpPr txBox="1">
              <a:spLocks noChangeArrowheads="1"/>
            </p:cNvSpPr>
            <p:nvPr/>
          </p:nvSpPr>
          <p:spPr bwMode="auto">
            <a:xfrm>
              <a:off x="-30" y="2112"/>
              <a:ext cx="57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AR" sz="1800" dirty="0"/>
                <a:t>			</a:t>
              </a:r>
              <a:endParaRPr lang="en-US" dirty="0"/>
            </a:p>
          </p:txBody>
        </p:sp>
      </p:grpSp>
      <p:sp>
        <p:nvSpPr>
          <p:cNvPr id="30" name="Cuadro de texto 60">
            <a:extLst>
              <a:ext uri="{FF2B5EF4-FFF2-40B4-BE49-F238E27FC236}">
                <a16:creationId xmlns:a16="http://schemas.microsoft.com/office/drawing/2014/main" id="{D581452A-C762-E600-BB80-265F3FF27D26}"/>
              </a:ext>
            </a:extLst>
          </p:cNvPr>
          <p:cNvSpPr txBox="1">
            <a:spLocks noChangeArrowheads="1"/>
          </p:cNvSpPr>
          <p:nvPr/>
        </p:nvSpPr>
        <p:spPr bwMode="auto">
          <a:xfrm>
            <a:off x="7524328" y="2780928"/>
            <a:ext cx="1506790" cy="1815882"/>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just"/>
            <a:r>
              <a:rPr lang="es-AR" sz="1400" dirty="0"/>
              <a:t>El Proceso de transferir fondos desde los ahorristas a los prestamistas se denomina </a:t>
            </a:r>
            <a:r>
              <a:rPr lang="es-AR" sz="1400" b="1" dirty="0"/>
              <a:t>Intermediación Financiera</a:t>
            </a:r>
            <a:endParaRPr lang="en-US" sz="1400" b="1" dirty="0"/>
          </a:p>
        </p:txBody>
      </p:sp>
    </p:spTree>
    <p:extLst>
      <p:ext uri="{BB962C8B-B14F-4D97-AF65-F5344CB8AC3E}">
        <p14:creationId xmlns:p14="http://schemas.microsoft.com/office/powerpoint/2010/main" val="24634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083FC-20AF-413D-83EE-1C7CE88DAFF8}"/>
              </a:ext>
            </a:extLst>
          </p:cNvPr>
          <p:cNvSpPr>
            <a:spLocks noGrp="1"/>
          </p:cNvSpPr>
          <p:nvPr>
            <p:ph type="title"/>
          </p:nvPr>
        </p:nvSpPr>
        <p:spPr/>
        <p:txBody>
          <a:bodyPr/>
          <a:lstStyle/>
          <a:p>
            <a:r>
              <a:rPr lang="es-AR" sz="2400" b="1" i="0" u="none" strike="noStrike" baseline="0" dirty="0">
                <a:latin typeface="Arial-BoldMT"/>
              </a:rPr>
              <a:t>¿Qué es el dinero y por qué surgió? Del trueque al dinero</a:t>
            </a:r>
            <a:endParaRPr lang="es-AR" sz="5400" dirty="0"/>
          </a:p>
        </p:txBody>
      </p:sp>
      <p:pic>
        <p:nvPicPr>
          <p:cNvPr id="6" name="Marcador de contenido 5">
            <a:extLst>
              <a:ext uri="{FF2B5EF4-FFF2-40B4-BE49-F238E27FC236}">
                <a16:creationId xmlns:a16="http://schemas.microsoft.com/office/drawing/2014/main" id="{C1C5038E-CA59-4EEA-B1D2-641B680A2497}"/>
              </a:ext>
            </a:extLst>
          </p:cNvPr>
          <p:cNvPicPr>
            <a:picLocks noGrp="1" noChangeAspect="1"/>
          </p:cNvPicPr>
          <p:nvPr>
            <p:ph idx="1"/>
          </p:nvPr>
        </p:nvPicPr>
        <p:blipFill>
          <a:blip r:embed="rId2"/>
          <a:stretch>
            <a:fillRect/>
          </a:stretch>
        </p:blipFill>
        <p:spPr>
          <a:xfrm>
            <a:off x="1173163" y="1772816"/>
            <a:ext cx="7503293" cy="1143000"/>
          </a:xfrm>
          <a:prstGeom prst="rect">
            <a:avLst/>
          </a:prstGeom>
        </p:spPr>
      </p:pic>
      <p:pic>
        <p:nvPicPr>
          <p:cNvPr id="7" name="Imagen 6">
            <a:extLst>
              <a:ext uri="{FF2B5EF4-FFF2-40B4-BE49-F238E27FC236}">
                <a16:creationId xmlns:a16="http://schemas.microsoft.com/office/drawing/2014/main" id="{14B1C03C-8609-49AC-B4E5-D409DA27FF18}"/>
              </a:ext>
            </a:extLst>
          </p:cNvPr>
          <p:cNvPicPr>
            <a:picLocks noChangeAspect="1"/>
          </p:cNvPicPr>
          <p:nvPr/>
        </p:nvPicPr>
        <p:blipFill>
          <a:blip r:embed="rId3"/>
          <a:stretch>
            <a:fillRect/>
          </a:stretch>
        </p:blipFill>
        <p:spPr>
          <a:xfrm>
            <a:off x="1638300" y="3140968"/>
            <a:ext cx="6750124" cy="3035364"/>
          </a:xfrm>
          <a:prstGeom prst="rect">
            <a:avLst/>
          </a:prstGeom>
        </p:spPr>
      </p:pic>
    </p:spTree>
    <p:extLst>
      <p:ext uri="{BB962C8B-B14F-4D97-AF65-F5344CB8AC3E}">
        <p14:creationId xmlns:p14="http://schemas.microsoft.com/office/powerpoint/2010/main" val="339218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726D8-049C-4E47-A815-1858EADA82BD}"/>
              </a:ext>
            </a:extLst>
          </p:cNvPr>
          <p:cNvSpPr>
            <a:spLocks noGrp="1"/>
          </p:cNvSpPr>
          <p:nvPr>
            <p:ph type="title"/>
          </p:nvPr>
        </p:nvSpPr>
        <p:spPr>
          <a:xfrm>
            <a:off x="1052970" y="116632"/>
            <a:ext cx="7772400" cy="1143000"/>
          </a:xfrm>
        </p:spPr>
        <p:txBody>
          <a:bodyPr/>
          <a:lstStyle/>
          <a:p>
            <a:r>
              <a:rPr lang="es-AR" dirty="0">
                <a:solidFill>
                  <a:schemeClr val="accent1"/>
                </a:solidFill>
              </a:rPr>
              <a:t>¿Cuánto dinero podemos crear?</a:t>
            </a:r>
          </a:p>
        </p:txBody>
      </p:sp>
      <p:pic>
        <p:nvPicPr>
          <p:cNvPr id="4" name="Marcador de contenido 3">
            <a:extLst>
              <a:ext uri="{FF2B5EF4-FFF2-40B4-BE49-F238E27FC236}">
                <a16:creationId xmlns:a16="http://schemas.microsoft.com/office/drawing/2014/main" id="{486F4147-D864-4F90-A26D-E1F29E3C6196}"/>
              </a:ext>
            </a:extLst>
          </p:cNvPr>
          <p:cNvPicPr>
            <a:picLocks noGrp="1" noChangeAspect="1"/>
          </p:cNvPicPr>
          <p:nvPr>
            <p:ph idx="1"/>
          </p:nvPr>
        </p:nvPicPr>
        <p:blipFill>
          <a:blip r:embed="rId2"/>
          <a:stretch>
            <a:fillRect/>
          </a:stretch>
        </p:blipFill>
        <p:spPr>
          <a:xfrm>
            <a:off x="855171" y="1124744"/>
            <a:ext cx="8167998" cy="1008112"/>
          </a:xfrm>
          <a:prstGeom prst="rect">
            <a:avLst/>
          </a:prstGeom>
        </p:spPr>
      </p:pic>
      <p:pic>
        <p:nvPicPr>
          <p:cNvPr id="5" name="Imagen 4">
            <a:extLst>
              <a:ext uri="{FF2B5EF4-FFF2-40B4-BE49-F238E27FC236}">
                <a16:creationId xmlns:a16="http://schemas.microsoft.com/office/drawing/2014/main" id="{DB1A0824-5C2E-41BF-9FBC-91A019677548}"/>
              </a:ext>
            </a:extLst>
          </p:cNvPr>
          <p:cNvPicPr>
            <a:picLocks noChangeAspect="1"/>
          </p:cNvPicPr>
          <p:nvPr/>
        </p:nvPicPr>
        <p:blipFill>
          <a:blip r:embed="rId3"/>
          <a:stretch>
            <a:fillRect/>
          </a:stretch>
        </p:blipFill>
        <p:spPr>
          <a:xfrm>
            <a:off x="855171" y="2128073"/>
            <a:ext cx="7898490" cy="747006"/>
          </a:xfrm>
          <a:prstGeom prst="rect">
            <a:avLst/>
          </a:prstGeom>
        </p:spPr>
      </p:pic>
      <p:pic>
        <p:nvPicPr>
          <p:cNvPr id="6" name="Imagen 5">
            <a:extLst>
              <a:ext uri="{FF2B5EF4-FFF2-40B4-BE49-F238E27FC236}">
                <a16:creationId xmlns:a16="http://schemas.microsoft.com/office/drawing/2014/main" id="{0CB7F2CD-F86D-426D-A71A-986EFC97B847}"/>
              </a:ext>
            </a:extLst>
          </p:cNvPr>
          <p:cNvPicPr>
            <a:picLocks noChangeAspect="1"/>
          </p:cNvPicPr>
          <p:nvPr/>
        </p:nvPicPr>
        <p:blipFill>
          <a:blip r:embed="rId4"/>
          <a:stretch>
            <a:fillRect/>
          </a:stretch>
        </p:blipFill>
        <p:spPr>
          <a:xfrm>
            <a:off x="1044852" y="2921782"/>
            <a:ext cx="7487588" cy="3661813"/>
          </a:xfrm>
          <a:prstGeom prst="rect">
            <a:avLst/>
          </a:prstGeom>
        </p:spPr>
      </p:pic>
      <p:sp>
        <p:nvSpPr>
          <p:cNvPr id="7" name="Rectángulo 6">
            <a:extLst>
              <a:ext uri="{FF2B5EF4-FFF2-40B4-BE49-F238E27FC236}">
                <a16:creationId xmlns:a16="http://schemas.microsoft.com/office/drawing/2014/main" id="{FD6AC70B-6649-4C6A-9C85-4A2BAC425E23}"/>
              </a:ext>
            </a:extLst>
          </p:cNvPr>
          <p:cNvSpPr/>
          <p:nvPr/>
        </p:nvSpPr>
        <p:spPr bwMode="auto">
          <a:xfrm>
            <a:off x="7236296" y="6237312"/>
            <a:ext cx="1368152" cy="392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148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90600" y="193076"/>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square">
            <a:spAutoFit/>
          </a:bodyPr>
          <a:lstStyle/>
          <a:p>
            <a:pPr marL="1588" marR="0" lvl="0" indent="-1588" defTabSz="914400" eaLnBrk="1" fontAlgn="auto" latinLnBrk="0" hangingPunct="1">
              <a:lnSpc>
                <a:spcPct val="100000"/>
              </a:lnSpc>
              <a:spcBef>
                <a:spcPct val="50000"/>
              </a:spcBef>
              <a:spcAft>
                <a:spcPts val="0"/>
              </a:spcAft>
              <a:buClr>
                <a:srgbClr val="FFCC00"/>
              </a:buClr>
              <a:buSzPct val="7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La </a:t>
            </a:r>
            <a:r>
              <a:rPr kumimoji="0" lang="en-US" sz="2000" b="1" i="0" u="none" strike="noStrike" kern="0" cap="none" spc="0" normalizeH="0" baseline="0" noProof="0" dirty="0">
                <a:ln>
                  <a:noFill/>
                </a:ln>
                <a:solidFill>
                  <a:sysClr val="windowText" lastClr="000000"/>
                </a:solidFill>
                <a:effectLst/>
                <a:uLnTx/>
                <a:uFillTx/>
              </a:rPr>
              <a:t>base </a:t>
            </a:r>
            <a:r>
              <a:rPr kumimoji="0" lang="en-US" sz="2000" b="1" i="0" u="none" strike="noStrike" kern="0" cap="none" spc="0" normalizeH="0" baseline="0" noProof="0" dirty="0" err="1">
                <a:ln>
                  <a:noFill/>
                </a:ln>
                <a:solidFill>
                  <a:sysClr val="windowText" lastClr="000000"/>
                </a:solidFill>
                <a:effectLst/>
                <a:uLnTx/>
                <a:uFillTx/>
              </a:rPr>
              <a:t>monetaria</a:t>
            </a:r>
            <a:r>
              <a:rPr kumimoji="0" lang="en-US" sz="2000" b="0" i="0" u="none" strike="noStrike" kern="0" cap="none" spc="0" normalizeH="0" baseline="0" noProof="0" dirty="0">
                <a:ln>
                  <a:noFill/>
                </a:ln>
                <a:solidFill>
                  <a:sysClr val="windowText" lastClr="000000"/>
                </a:solidFill>
                <a:effectLst/>
                <a:uLnTx/>
                <a:uFillTx/>
              </a:rPr>
              <a:t> es la </a:t>
            </a:r>
            <a:r>
              <a:rPr kumimoji="0" lang="en-US" sz="2000" b="0" i="0" u="none" strike="noStrike" kern="0" cap="none" spc="0" normalizeH="0" baseline="0" noProof="0" dirty="0" err="1">
                <a:ln>
                  <a:noFill/>
                </a:ln>
                <a:solidFill>
                  <a:sysClr val="windowText" lastClr="000000"/>
                </a:solidFill>
                <a:effectLst/>
                <a:uLnTx/>
                <a:uFillTx/>
              </a:rPr>
              <a:t>suma</a:t>
            </a:r>
            <a:r>
              <a:rPr kumimoji="0" lang="en-US" sz="2000" b="0" i="0" u="none" strike="noStrike" kern="0" cap="none" spc="0" normalizeH="0" baseline="0" noProof="0" dirty="0">
                <a:ln>
                  <a:noFill/>
                </a:ln>
                <a:solidFill>
                  <a:sysClr val="windowText" lastClr="000000"/>
                </a:solidFill>
                <a:effectLst/>
                <a:uLnTx/>
                <a:uFillTx/>
              </a:rPr>
              <a:t> del </a:t>
            </a:r>
            <a:r>
              <a:rPr kumimoji="0" lang="en-US" sz="2000" b="0" i="0" u="none" strike="noStrike" kern="0" cap="none" spc="0" normalizeH="0" baseline="0" noProof="0" dirty="0" err="1">
                <a:ln>
                  <a:noFill/>
                </a:ln>
                <a:solidFill>
                  <a:sysClr val="windowText" lastClr="000000"/>
                </a:solidFill>
                <a:effectLst/>
                <a:uLnTx/>
                <a:uFillTx/>
              </a:rPr>
              <a:t>circulante</a:t>
            </a:r>
            <a:r>
              <a:rPr kumimoji="0" lang="en-US" sz="2000" b="0" i="0" u="none" strike="noStrike" kern="0" cap="none" spc="0" normalizeH="0" baseline="0" noProof="0" dirty="0">
                <a:ln>
                  <a:noFill/>
                </a:ln>
                <a:solidFill>
                  <a:sysClr val="windowText" lastClr="000000"/>
                </a:solidFill>
                <a:effectLst/>
                <a:uLnTx/>
                <a:uFillTx/>
              </a:rPr>
              <a:t> y </a:t>
            </a:r>
            <a:r>
              <a:rPr kumimoji="0" lang="en-US" sz="2000" b="0" i="0" u="none" strike="noStrike" kern="0" cap="none" spc="0" normalizeH="0" baseline="0" noProof="0" dirty="0" err="1">
                <a:ln>
                  <a:noFill/>
                </a:ln>
                <a:solidFill>
                  <a:sysClr val="windowText" lastClr="000000"/>
                </a:solidFill>
                <a:effectLst/>
                <a:uLnTx/>
                <a:uFillTx/>
              </a:rPr>
              <a:t>las</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reservas</a:t>
            </a:r>
            <a:r>
              <a:rPr kumimoji="0" lang="en-US" sz="2000" b="0" i="0" u="none" strike="noStrike" kern="0" cap="none" spc="0" normalizeH="0" baseline="0" noProof="0" dirty="0">
                <a:ln>
                  <a:noFill/>
                </a:ln>
                <a:solidFill>
                  <a:sysClr val="windowText" lastClr="000000"/>
                </a:solidFill>
                <a:effectLst/>
                <a:uLnTx/>
                <a:uFillTx/>
              </a:rPr>
              <a:t> de los </a:t>
            </a:r>
            <a:r>
              <a:rPr kumimoji="0" lang="en-US" sz="2000" b="0" i="0" u="none" strike="noStrike" kern="0" cap="none" spc="0" normalizeH="0" baseline="0" noProof="0" dirty="0" err="1">
                <a:ln>
                  <a:noFill/>
                </a:ln>
                <a:solidFill>
                  <a:sysClr val="windowText" lastClr="000000"/>
                </a:solidFill>
                <a:effectLst/>
                <a:uLnTx/>
                <a:uFillTx/>
              </a:rPr>
              <a:t>bancos</a:t>
            </a:r>
            <a:r>
              <a:rPr kumimoji="0" lang="en-US" sz="2000" b="0" i="0" u="none" strike="noStrike" kern="0" cap="none" spc="0" normalizeH="0" baseline="0" noProof="0" dirty="0">
                <a:ln>
                  <a:noFill/>
                </a:ln>
                <a:solidFill>
                  <a:sysClr val="windowText" lastClr="000000"/>
                </a:solidFill>
                <a:effectLst/>
                <a:uLnTx/>
                <a:uFillTx/>
              </a:rPr>
              <a:t>.</a:t>
            </a:r>
            <a:r>
              <a:rPr lang="es-ES_tradnl" sz="2000" dirty="0"/>
              <a:t> O sea dinero legal que circula en la economía en monedas o billetes y que puede estar en poder del público no bancario o de los bancos comerciales</a:t>
            </a:r>
          </a:p>
          <a:p>
            <a:pPr marL="1588" indent="-1588" fontAlgn="auto">
              <a:spcBef>
                <a:spcPct val="50000"/>
              </a:spcBef>
              <a:spcAft>
                <a:spcPts val="0"/>
              </a:spcAft>
              <a:buClr>
                <a:srgbClr val="FFCC00"/>
              </a:buClr>
              <a:buSzPct val="70000"/>
              <a:buFont typeface="Wingdings" pitchFamily="2" charset="2"/>
              <a:buChar char="§"/>
            </a:pPr>
            <a:r>
              <a:rPr lang="es-ES_tradnl" sz="2000" b="1" dirty="0"/>
              <a:t>Oferta monetaria</a:t>
            </a:r>
            <a:r>
              <a:rPr lang="es-ES_tradnl" sz="2000" dirty="0"/>
              <a:t>: se compone de dinero legal y depósitos (M1, M2, M3 o M4). Parte de la oferta monetaria es dinero real y parte dinero contable</a:t>
            </a:r>
            <a:r>
              <a:rPr lang="es-ES_tradnl" sz="2400" dirty="0"/>
              <a:t>.</a:t>
            </a:r>
            <a:endParaRPr lang="es-ES" sz="2400" dirty="0"/>
          </a:p>
        </p:txBody>
      </p:sp>
      <p:sp>
        <p:nvSpPr>
          <p:cNvPr id="6" name="Oval 5"/>
          <p:cNvSpPr/>
          <p:nvPr/>
        </p:nvSpPr>
        <p:spPr bwMode="auto">
          <a:xfrm>
            <a:off x="1337569" y="4154653"/>
            <a:ext cx="4179064" cy="1961321"/>
          </a:xfrm>
          <a:prstGeom prst="ellipse">
            <a:avLst/>
          </a:prstGeom>
          <a:solidFill>
            <a:srgbClr val="9E74F2">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7" name="Oval 6"/>
          <p:cNvSpPr/>
          <p:nvPr/>
        </p:nvSpPr>
        <p:spPr bwMode="auto">
          <a:xfrm>
            <a:off x="3491880" y="3823784"/>
            <a:ext cx="4765599" cy="2590206"/>
          </a:xfrm>
          <a:prstGeom prst="ellipse">
            <a:avLst/>
          </a:prstGeom>
          <a:solidFill>
            <a:srgbClr val="0099CC">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8" name="TextBox 7"/>
          <p:cNvSpPr txBox="1">
            <a:spLocks noChangeArrowheads="1"/>
          </p:cNvSpPr>
          <p:nvPr/>
        </p:nvSpPr>
        <p:spPr bwMode="auto">
          <a:xfrm>
            <a:off x="3707904" y="4869006"/>
            <a:ext cx="1539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Circulante</a:t>
            </a:r>
          </a:p>
        </p:txBody>
      </p:sp>
      <p:sp>
        <p:nvSpPr>
          <p:cNvPr id="9" name="TextBox 8"/>
          <p:cNvSpPr txBox="1">
            <a:spLocks noChangeArrowheads="1"/>
          </p:cNvSpPr>
          <p:nvPr/>
        </p:nvSpPr>
        <p:spPr bwMode="auto">
          <a:xfrm>
            <a:off x="5985769" y="4706275"/>
            <a:ext cx="1759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a:ln>
                  <a:noFill/>
                </a:ln>
                <a:solidFill>
                  <a:srgbClr val="000000"/>
                </a:solidFill>
                <a:effectLst/>
                <a:uLnTx/>
                <a:uFillTx/>
                <a:latin typeface="Tahoma" pitchFamily="34" charset="0"/>
              </a:rPr>
              <a:t>Depósitos bancarios</a:t>
            </a:r>
          </a:p>
        </p:txBody>
      </p:sp>
      <p:sp>
        <p:nvSpPr>
          <p:cNvPr id="10" name="TextBox 9"/>
          <p:cNvSpPr txBox="1">
            <a:spLocks noChangeArrowheads="1"/>
          </p:cNvSpPr>
          <p:nvPr/>
        </p:nvSpPr>
        <p:spPr bwMode="auto">
          <a:xfrm>
            <a:off x="1642369" y="4706275"/>
            <a:ext cx="1466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Reservas bancarias</a:t>
            </a:r>
          </a:p>
        </p:txBody>
      </p:sp>
      <p:sp>
        <p:nvSpPr>
          <p:cNvPr id="11" name="Oval 10"/>
          <p:cNvSpPr>
            <a:spLocks noChangeArrowheads="1"/>
          </p:cNvSpPr>
          <p:nvPr/>
        </p:nvSpPr>
        <p:spPr bwMode="auto">
          <a:xfrm>
            <a:off x="1337569" y="4154653"/>
            <a:ext cx="4179064" cy="1961322"/>
          </a:xfrm>
          <a:prstGeom prst="ellipse">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12" name="Line Callout 1 11"/>
          <p:cNvSpPr>
            <a:spLocks/>
          </p:cNvSpPr>
          <p:nvPr/>
        </p:nvSpPr>
        <p:spPr bwMode="auto">
          <a:xfrm>
            <a:off x="6660232" y="3376362"/>
            <a:ext cx="2286000" cy="609600"/>
          </a:xfrm>
          <a:prstGeom prst="borderCallout1">
            <a:avLst>
              <a:gd name="adj1" fmla="val 98594"/>
              <a:gd name="adj2" fmla="val 41702"/>
              <a:gd name="adj3" fmla="val 211998"/>
              <a:gd name="adj4" fmla="val -19454"/>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   Oferta monetaria</a:t>
            </a:r>
          </a:p>
        </p:txBody>
      </p:sp>
      <p:sp>
        <p:nvSpPr>
          <p:cNvPr id="13" name="Line Callout 1 12"/>
          <p:cNvSpPr>
            <a:spLocks/>
          </p:cNvSpPr>
          <p:nvPr/>
        </p:nvSpPr>
        <p:spPr bwMode="auto">
          <a:xfrm>
            <a:off x="990600" y="3578618"/>
            <a:ext cx="1852374" cy="490330"/>
          </a:xfrm>
          <a:prstGeom prst="borderCallout1">
            <a:avLst>
              <a:gd name="adj1" fmla="val 157637"/>
              <a:gd name="adj2" fmla="val 68687"/>
              <a:gd name="adj3" fmla="val 227884"/>
              <a:gd name="adj4" fmla="val 90898"/>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Base monetaria</a:t>
            </a:r>
          </a:p>
        </p:txBody>
      </p:sp>
    </p:spTree>
    <p:extLst>
      <p:ext uri="{BB962C8B-B14F-4D97-AF65-F5344CB8AC3E}">
        <p14:creationId xmlns:p14="http://schemas.microsoft.com/office/powerpoint/2010/main" val="16430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890462" y="387277"/>
            <a:ext cx="7777113" cy="4895850"/>
          </a:xfrm>
        </p:spPr>
        <p:txBody>
          <a:bodyPr/>
          <a:lstStyle/>
          <a:p>
            <a:pPr algn="ctr">
              <a:buFontTx/>
              <a:buNone/>
            </a:pPr>
            <a:r>
              <a:rPr lang="es-ES" sz="2800" b="1" u="sng" dirty="0"/>
              <a:t>Multiplicador del dinero</a:t>
            </a:r>
          </a:p>
          <a:p>
            <a:pPr>
              <a:buFontTx/>
              <a:buChar char="-"/>
            </a:pPr>
            <a:r>
              <a:rPr lang="es-ES" sz="2000" dirty="0">
                <a:latin typeface="Tahoma" pitchFamily="34" charset="0"/>
              </a:rPr>
              <a:t>Cada individuo decide la cantidad de dinero que mantiene en forma de efectivo y la cantidad de dinero que deposita en los bancos. Llamaremos </a:t>
            </a:r>
            <a:r>
              <a:rPr lang="es-ES" sz="2000" b="1" dirty="0">
                <a:latin typeface="Tahoma" pitchFamily="34" charset="0"/>
              </a:rPr>
              <a:t>e</a:t>
            </a:r>
            <a:r>
              <a:rPr lang="es-ES" sz="2000" dirty="0">
                <a:latin typeface="Tahoma" pitchFamily="34" charset="0"/>
              </a:rPr>
              <a:t> a la </a:t>
            </a:r>
            <a:r>
              <a:rPr lang="es-ES" sz="2000" b="1" u="sng" dirty="0">
                <a:latin typeface="Tahoma" pitchFamily="34" charset="0"/>
              </a:rPr>
              <a:t>relación efectivo/depósitos</a:t>
            </a:r>
            <a:r>
              <a:rPr lang="es-ES" sz="2000" dirty="0">
                <a:latin typeface="Tahoma" pitchFamily="34" charset="0"/>
              </a:rPr>
              <a:t>. Es decir:</a:t>
            </a:r>
          </a:p>
          <a:p>
            <a:pPr algn="ctr">
              <a:buFontTx/>
              <a:buNone/>
            </a:pPr>
            <a:endParaRPr lang="es-ES" sz="2800" dirty="0">
              <a:latin typeface="Tahoma" pitchFamily="34" charset="0"/>
            </a:endParaRPr>
          </a:p>
        </p:txBody>
      </p:sp>
      <p:graphicFrame>
        <p:nvGraphicFramePr>
          <p:cNvPr id="40965" name="Object 5"/>
          <p:cNvGraphicFramePr>
            <a:graphicFrameLocks noGrp="1" noChangeAspect="1"/>
          </p:cNvGraphicFramePr>
          <p:nvPr>
            <p:ph sz="half" idx="2"/>
            <p:extLst>
              <p:ext uri="{D42A27DB-BD31-4B8C-83A1-F6EECF244321}">
                <p14:modId xmlns:p14="http://schemas.microsoft.com/office/powerpoint/2010/main" val="3993856174"/>
              </p:ext>
            </p:extLst>
          </p:nvPr>
        </p:nvGraphicFramePr>
        <p:xfrm>
          <a:off x="3894137" y="2018654"/>
          <a:ext cx="1181919" cy="816548"/>
        </p:xfrm>
        <a:graphic>
          <a:graphicData uri="http://schemas.openxmlformats.org/presentationml/2006/ole">
            <mc:AlternateContent xmlns:mc="http://schemas.openxmlformats.org/markup-compatibility/2006">
              <mc:Choice xmlns:v="urn:schemas-microsoft-com:vml" Requires="v">
                <p:oleObj name="Ecuación" r:id="rId2" imgW="533160" imgH="368280" progId="Equation.3">
                  <p:embed/>
                </p:oleObj>
              </mc:Choice>
              <mc:Fallback>
                <p:oleObj name="Ecuación" r:id="rId2" imgW="533160" imgH="368280" progId="Equation.3">
                  <p:embed/>
                  <p:pic>
                    <p:nvPicPr>
                      <p:cNvPr id="4096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7" y="2018654"/>
                        <a:ext cx="1181919" cy="816548"/>
                      </a:xfrm>
                      <a:prstGeom prst="rect">
                        <a:avLst/>
                      </a:prstGeom>
                      <a:solidFill>
                        <a:schemeClr val="tx2"/>
                      </a:solidFill>
                    </p:spPr>
                  </p:pic>
                </p:oleObj>
              </mc:Fallback>
            </mc:AlternateContent>
          </a:graphicData>
        </a:graphic>
      </p:graphicFrame>
      <p:sp>
        <p:nvSpPr>
          <p:cNvPr id="4" name="Rectangle 3">
            <a:extLst>
              <a:ext uri="{FF2B5EF4-FFF2-40B4-BE49-F238E27FC236}">
                <a16:creationId xmlns:a16="http://schemas.microsoft.com/office/drawing/2014/main" id="{589B70CE-B7CF-8BA4-EA70-8AE26B820277}"/>
              </a:ext>
            </a:extLst>
          </p:cNvPr>
          <p:cNvSpPr txBox="1">
            <a:spLocks noChangeArrowheads="1"/>
          </p:cNvSpPr>
          <p:nvPr/>
        </p:nvSpPr>
        <p:spPr bwMode="auto">
          <a:xfrm>
            <a:off x="890462" y="2835202"/>
            <a:ext cx="763309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lgn="just">
              <a:buFontTx/>
              <a:buChar char="-"/>
            </a:pPr>
            <a:r>
              <a:rPr lang="es-ES" sz="2200" kern="0" dirty="0">
                <a:latin typeface="Arial" pitchFamily="34" charset="0"/>
                <a:cs typeface="Arial" pitchFamily="34" charset="0"/>
              </a:rPr>
              <a:t>El coeficiente de caja nos indica la proporción de los depósitos que los bancos están obligados a mantener en sus cajas, es decir, monedas y billetes que mantienen los bancos por motivos de liquidez</a:t>
            </a:r>
            <a:r>
              <a:rPr lang="es-ES" sz="2400" kern="0" dirty="0">
                <a:latin typeface="Tahoma" pitchFamily="34" charset="0"/>
              </a:rPr>
              <a:t>.</a:t>
            </a:r>
          </a:p>
          <a:p>
            <a:pPr algn="just">
              <a:buFontTx/>
              <a:buChar char="-"/>
            </a:pPr>
            <a:endParaRPr lang="es-ES" sz="2400" kern="0" dirty="0">
              <a:latin typeface="Tahoma" pitchFamily="34" charset="0"/>
            </a:endParaRPr>
          </a:p>
        </p:txBody>
      </p:sp>
      <mc:AlternateContent xmlns:mc="http://schemas.openxmlformats.org/markup-compatibility/2006" xmlns:a14="http://schemas.microsoft.com/office/drawing/2010/main">
        <mc:Choice Requires="a14">
          <p:sp>
            <p:nvSpPr>
              <p:cNvPr id="6" name="Object 8">
                <a:extLst>
                  <a:ext uri="{FF2B5EF4-FFF2-40B4-BE49-F238E27FC236}">
                    <a16:creationId xmlns:a16="http://schemas.microsoft.com/office/drawing/2014/main" id="{4D855111-0EF8-72EC-589E-FA5E6CB45F92}"/>
                  </a:ext>
                </a:extLst>
              </p:cNvPr>
              <p:cNvSpPr txBox="1"/>
              <p:nvPr/>
            </p:nvSpPr>
            <p:spPr bwMode="auto">
              <a:xfrm>
                <a:off x="6228184" y="4020279"/>
                <a:ext cx="1152872" cy="848882"/>
              </a:xfrm>
              <a:prstGeom prst="rect">
                <a:avLst/>
              </a:prstGeom>
              <a:solidFill>
                <a:schemeClr val="tx2"/>
              </a:solidFill>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s-AR" sz="4900" i="1" smtClean="0">
                          <a:solidFill>
                            <a:srgbClr val="000000"/>
                          </a:solidFill>
                          <a:latin typeface="Cambria Math" panose="02040503050406030204" pitchFamily="18" charset="0"/>
                        </a:rPr>
                        <m:t>𝛼</m:t>
                      </m:r>
                      <m:r>
                        <a:rPr lang="es-AR" sz="4900" i="1" smtClean="0">
                          <a:solidFill>
                            <a:srgbClr val="000000"/>
                          </a:solidFill>
                          <a:latin typeface="Cambria Math" panose="02040503050406030204" pitchFamily="18" charset="0"/>
                        </a:rPr>
                        <m:t>=</m:t>
                      </m:r>
                      <m:f>
                        <m:fPr>
                          <m:ctrlPr>
                            <a:rPr lang="es-AR" sz="4900" i="1">
                              <a:solidFill>
                                <a:srgbClr val="000000"/>
                              </a:solidFill>
                              <a:latin typeface="Cambria Math" panose="02040503050406030204" pitchFamily="18" charset="0"/>
                            </a:rPr>
                          </m:ctrlPr>
                        </m:fPr>
                        <m:num>
                          <m:r>
                            <a:rPr lang="es-AR" sz="4900" b="0" i="1" smtClean="0">
                              <a:solidFill>
                                <a:srgbClr val="000000"/>
                              </a:solidFill>
                              <a:latin typeface="Cambria Math" panose="02040503050406030204" pitchFamily="18" charset="0"/>
                            </a:rPr>
                            <m:t>𝑅𝐵</m:t>
                          </m:r>
                        </m:num>
                        <m:den>
                          <m:r>
                            <m:rPr>
                              <m:sty m:val="p"/>
                            </m:rPr>
                            <a:rPr lang="es-AR" sz="4900" i="1">
                              <a:solidFill>
                                <a:srgbClr val="000000"/>
                              </a:solidFill>
                              <a:latin typeface="Cambria Math" panose="02040503050406030204" pitchFamily="18" charset="0"/>
                            </a:rPr>
                            <m:t>D</m:t>
                          </m:r>
                        </m:den>
                      </m:f>
                    </m:oMath>
                  </m:oMathPara>
                </a14:m>
                <a:endParaRPr lang="es-AR" dirty="0"/>
              </a:p>
            </p:txBody>
          </p:sp>
        </mc:Choice>
        <mc:Fallback xmlns="">
          <p:sp>
            <p:nvSpPr>
              <p:cNvPr id="6" name="Object 8">
                <a:extLst>
                  <a:ext uri="{FF2B5EF4-FFF2-40B4-BE49-F238E27FC236}">
                    <a16:creationId xmlns:a16="http://schemas.microsoft.com/office/drawing/2014/main" id="{4D855111-0EF8-72EC-589E-FA5E6CB45F92}"/>
                  </a:ext>
                </a:extLst>
              </p:cNvPr>
              <p:cNvSpPr txBox="1">
                <a:spLocks noRot="1" noChangeAspect="1" noMove="1" noResize="1" noEditPoints="1" noAdjustHandles="1" noChangeArrowheads="1" noChangeShapeType="1" noTextEdit="1"/>
              </p:cNvSpPr>
              <p:nvPr/>
            </p:nvSpPr>
            <p:spPr bwMode="auto">
              <a:xfrm>
                <a:off x="6228184" y="4020279"/>
                <a:ext cx="1152872" cy="848882"/>
              </a:xfrm>
              <a:prstGeom prst="rect">
                <a:avLst/>
              </a:prstGeom>
              <a:blipFill>
                <a:blip r:embed="rId4"/>
                <a:stretch>
                  <a:fillRect/>
                </a:stretch>
              </a:blipFill>
            </p:spPr>
            <p:txBody>
              <a:bodyPr/>
              <a:lstStyle/>
              <a:p>
                <a:r>
                  <a:rPr lang="es-AR">
                    <a:noFill/>
                  </a:rPr>
                  <a:t> </a:t>
                </a:r>
              </a:p>
            </p:txBody>
          </p:sp>
        </mc:Fallback>
      </mc:AlternateContent>
      <p:sp>
        <p:nvSpPr>
          <p:cNvPr id="8" name="1 Rectángulo">
            <a:extLst>
              <a:ext uri="{FF2B5EF4-FFF2-40B4-BE49-F238E27FC236}">
                <a16:creationId xmlns:a16="http://schemas.microsoft.com/office/drawing/2014/main" id="{FBD58D6C-EAF5-9069-98C2-3ED909324FA9}"/>
              </a:ext>
            </a:extLst>
          </p:cNvPr>
          <p:cNvSpPr/>
          <p:nvPr/>
        </p:nvSpPr>
        <p:spPr>
          <a:xfrm>
            <a:off x="1094029" y="4725144"/>
            <a:ext cx="8028384" cy="1938992"/>
          </a:xfrm>
          <a:prstGeom prst="rect">
            <a:avLst/>
          </a:prstGeom>
        </p:spPr>
        <p:txBody>
          <a:bodyPr wrap="square">
            <a:spAutoFit/>
          </a:bodyPr>
          <a:lstStyle/>
          <a:p>
            <a:pPr algn="just">
              <a:spcBef>
                <a:spcPts val="0"/>
              </a:spcBef>
              <a:spcAft>
                <a:spcPts val="0"/>
              </a:spcAft>
            </a:pPr>
            <a:r>
              <a:rPr lang="es-ES_tradnl" sz="2000" u="sng" dirty="0">
                <a:latin typeface="Arial" pitchFamily="34" charset="0"/>
                <a:ea typeface="Times New Roman"/>
                <a:cs typeface="Arial" pitchFamily="34" charset="0"/>
              </a:rPr>
              <a:t>Funciones del coeficiente de caja.</a:t>
            </a:r>
            <a:endParaRPr lang="es-ES" sz="2000" dirty="0">
              <a:latin typeface="Arial" pitchFamily="34" charset="0"/>
              <a:ea typeface="Calibri"/>
              <a:cs typeface="Arial" pitchFamily="34" charset="0"/>
            </a:endParaRPr>
          </a:p>
          <a:p>
            <a:pPr algn="just">
              <a:spcBef>
                <a:spcPts val="0"/>
              </a:spcBef>
              <a:spcAft>
                <a:spcPts val="0"/>
              </a:spcAft>
            </a:pPr>
            <a:r>
              <a:rPr lang="es-ES_tradnl" sz="2000" dirty="0">
                <a:latin typeface="Arial" pitchFamily="34" charset="0"/>
                <a:ea typeface="Times New Roman"/>
                <a:cs typeface="Arial" pitchFamily="34" charset="0"/>
              </a:rPr>
              <a:t>1.- Instrumento de política monetaria.</a:t>
            </a:r>
            <a:endParaRPr lang="es-ES" sz="2000" dirty="0">
              <a:latin typeface="Arial" pitchFamily="34" charset="0"/>
              <a:ea typeface="Calibri"/>
              <a:cs typeface="Arial" pitchFamily="34" charset="0"/>
            </a:endParaRPr>
          </a:p>
          <a:p>
            <a:pPr algn="just">
              <a:spcBef>
                <a:spcPts val="0"/>
              </a:spcBef>
              <a:spcAft>
                <a:spcPts val="0"/>
              </a:spcAft>
            </a:pPr>
            <a:r>
              <a:rPr lang="es-ES_tradnl" sz="2000" dirty="0">
                <a:latin typeface="Arial" pitchFamily="34" charset="0"/>
                <a:ea typeface="Times New Roman"/>
                <a:cs typeface="Arial" pitchFamily="34" charset="0"/>
              </a:rPr>
              <a:t>2.- Garantía de pago.</a:t>
            </a:r>
            <a:endParaRPr lang="es-ES" sz="2000" dirty="0">
              <a:latin typeface="Arial" pitchFamily="34" charset="0"/>
              <a:ea typeface="Calibri"/>
              <a:cs typeface="Arial" pitchFamily="34" charset="0"/>
            </a:endParaRPr>
          </a:p>
          <a:p>
            <a:pPr algn="just">
              <a:spcBef>
                <a:spcPts val="0"/>
              </a:spcBef>
              <a:spcAft>
                <a:spcPts val="0"/>
              </a:spcAft>
            </a:pPr>
            <a:r>
              <a:rPr lang="es-ES_tradnl" sz="2000" dirty="0">
                <a:latin typeface="Arial" pitchFamily="34" charset="0"/>
                <a:ea typeface="Times New Roman"/>
                <a:cs typeface="Arial" pitchFamily="34" charset="0"/>
              </a:rPr>
              <a:t>3.- Cuando hay déficit público elevado para abaratar la financiación del déficit. Elevando el </a:t>
            </a:r>
            <a:r>
              <a:rPr lang="es-ES_tradnl" sz="2000" dirty="0" err="1">
                <a:latin typeface="Arial" pitchFamily="34" charset="0"/>
                <a:ea typeface="Times New Roman"/>
                <a:cs typeface="Arial" pitchFamily="34" charset="0"/>
              </a:rPr>
              <a:t>coef</a:t>
            </a:r>
            <a:r>
              <a:rPr lang="es-ES_tradnl" sz="2000" dirty="0">
                <a:latin typeface="Arial" pitchFamily="34" charset="0"/>
                <a:ea typeface="Times New Roman"/>
                <a:cs typeface="Arial" pitchFamily="34" charset="0"/>
              </a:rPr>
              <a:t>. aumentan los depósitos de las entidades financieras en el Banco Central (países poco desarrollados).</a:t>
            </a:r>
            <a:endParaRPr lang="es-ES" sz="2000" dirty="0">
              <a:effectLst/>
              <a:latin typeface="Arial" pitchFamily="34" charset="0"/>
              <a:ea typeface="Calibri"/>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4D3C995-0E8F-4FD9-EEFA-F29B4FD0A19E}"/>
              </a:ext>
            </a:extLst>
          </p:cNvPr>
          <p:cNvSpPr txBox="1">
            <a:spLocks noChangeArrowheads="1"/>
          </p:cNvSpPr>
          <p:nvPr/>
        </p:nvSpPr>
        <p:spPr bwMode="auto">
          <a:xfrm>
            <a:off x="1043608" y="-286031"/>
            <a:ext cx="758229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a:lstStyle>
          <a:p>
            <a:r>
              <a:rPr lang="es-ES" sz="2800" kern="0" dirty="0">
                <a:solidFill>
                  <a:schemeClr val="tx1"/>
                </a:solidFill>
                <a:latin typeface="Tahoma" pitchFamily="34" charset="0"/>
              </a:rPr>
              <a:t>Los bancos y la oferta monetaria</a:t>
            </a:r>
          </a:p>
        </p:txBody>
      </p:sp>
      <p:sp>
        <p:nvSpPr>
          <p:cNvPr id="6" name="Rectangle 3">
            <a:extLst>
              <a:ext uri="{FF2B5EF4-FFF2-40B4-BE49-F238E27FC236}">
                <a16:creationId xmlns:a16="http://schemas.microsoft.com/office/drawing/2014/main" id="{43AA4FF9-D8C6-B86E-9B73-9462D66500D5}"/>
              </a:ext>
            </a:extLst>
          </p:cNvPr>
          <p:cNvSpPr txBox="1">
            <a:spLocks noChangeArrowheads="1"/>
          </p:cNvSpPr>
          <p:nvPr/>
        </p:nvSpPr>
        <p:spPr bwMode="auto">
          <a:xfrm>
            <a:off x="897410" y="652032"/>
            <a:ext cx="824659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buFontTx/>
              <a:buNone/>
            </a:pPr>
            <a:r>
              <a:rPr lang="es-ES" sz="2400" kern="0" dirty="0">
                <a:latin typeface="Tahoma" pitchFamily="34" charset="0"/>
              </a:rPr>
              <a:t>Relación entre OM y BM:</a:t>
            </a:r>
            <a:r>
              <a:rPr lang="es-ES" sz="2400" b="1" kern="0" dirty="0">
                <a:latin typeface="Tahoma" pitchFamily="34" charset="0"/>
              </a:rPr>
              <a:t>MULTIPLICADOR MONETARIO</a:t>
            </a:r>
            <a:endParaRPr lang="es-ES" sz="2800" kern="0" dirty="0">
              <a:solidFill>
                <a:schemeClr val="bg1"/>
              </a:solidFill>
              <a:latin typeface="Tahoma" pitchFamily="34" charset="0"/>
            </a:endParaRPr>
          </a:p>
        </p:txBody>
      </p:sp>
      <mc:AlternateContent xmlns:mc="http://schemas.openxmlformats.org/markup-compatibility/2006">
        <mc:Choice xmlns:a14="http://schemas.microsoft.com/office/drawing/2010/main" Requires="a14">
          <p:sp>
            <p:nvSpPr>
              <p:cNvPr id="7" name="Object 5">
                <a:extLst>
                  <a:ext uri="{FF2B5EF4-FFF2-40B4-BE49-F238E27FC236}">
                    <a16:creationId xmlns:a16="http://schemas.microsoft.com/office/drawing/2014/main" id="{71E417F9-C6E0-2D69-84DF-2F06AE11BA77}"/>
                  </a:ext>
                </a:extLst>
              </p:cNvPr>
              <p:cNvSpPr txBox="1"/>
              <p:nvPr/>
            </p:nvSpPr>
            <p:spPr bwMode="auto">
              <a:xfrm>
                <a:off x="960405" y="1464846"/>
                <a:ext cx="8100393" cy="2801706"/>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f>
                        <m:fPr>
                          <m:ctrlPr>
                            <a:rPr lang="es-AR" i="1" smtClean="0">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OM</m:t>
                          </m:r>
                        </m:num>
                        <m:den>
                          <m:r>
                            <m:rPr>
                              <m:sty m:val="p"/>
                            </m:rPr>
                            <a:rPr lang="es-AR" i="1">
                              <a:solidFill>
                                <a:srgbClr val="000000"/>
                              </a:solidFill>
                              <a:latin typeface="Cambria Math" panose="02040503050406030204" pitchFamily="18" charset="0"/>
                            </a:rPr>
                            <m:t>BM</m:t>
                          </m:r>
                        </m:den>
                      </m:f>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EMP</m:t>
                          </m:r>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D</m:t>
                          </m:r>
                        </m:num>
                        <m:den>
                          <m:r>
                            <m:rPr>
                              <m:sty m:val="p"/>
                            </m:rPr>
                            <a:rPr lang="es-AR" i="1">
                              <a:solidFill>
                                <a:srgbClr val="000000"/>
                              </a:solidFill>
                              <a:latin typeface="Cambria Math" panose="02040503050406030204" pitchFamily="18" charset="0"/>
                            </a:rPr>
                            <m:t>EMP</m:t>
                          </m:r>
                          <m:r>
                            <a:rPr lang="es-AR" i="1">
                              <a:solidFill>
                                <a:srgbClr val="000000"/>
                              </a:solidFill>
                              <a:latin typeface="Cambria Math" panose="02040503050406030204" pitchFamily="18" charset="0"/>
                            </a:rPr>
                            <m:t>+</m:t>
                          </m:r>
                          <m:r>
                            <a:rPr lang="es-AR" b="0" i="1" smtClean="0">
                              <a:solidFill>
                                <a:srgbClr val="000000"/>
                              </a:solidFill>
                              <a:latin typeface="Cambria Math" panose="02040503050406030204" pitchFamily="18" charset="0"/>
                            </a:rPr>
                            <m:t>𝑅𝐵</m:t>
                          </m:r>
                        </m:den>
                      </m:f>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EMP</m:t>
                              </m:r>
                            </m:num>
                            <m:den>
                              <m:r>
                                <m:rPr>
                                  <m:sty m:val="p"/>
                                </m:rPr>
                                <a:rPr lang="es-AR" i="1">
                                  <a:solidFill>
                                    <a:srgbClr val="000000"/>
                                  </a:solidFill>
                                  <a:latin typeface="Cambria Math" panose="02040503050406030204" pitchFamily="18" charset="0"/>
                                </a:rPr>
                                <m:t>D</m:t>
                              </m:r>
                            </m:den>
                          </m:f>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D</m:t>
                              </m:r>
                            </m:num>
                            <m:den>
                              <m:r>
                                <m:rPr>
                                  <m:sty m:val="p"/>
                                </m:rPr>
                                <a:rPr lang="es-AR" i="1">
                                  <a:solidFill>
                                    <a:srgbClr val="000000"/>
                                  </a:solidFill>
                                  <a:latin typeface="Cambria Math" panose="02040503050406030204" pitchFamily="18" charset="0"/>
                                </a:rPr>
                                <m:t>D</m:t>
                              </m:r>
                            </m:den>
                          </m:f>
                        </m:num>
                        <m:den>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EMP</m:t>
                              </m:r>
                            </m:num>
                            <m:den>
                              <m:r>
                                <m:rPr>
                                  <m:sty m:val="p"/>
                                </m:rPr>
                                <a:rPr lang="es-AR" i="1">
                                  <a:solidFill>
                                    <a:srgbClr val="000000"/>
                                  </a:solidFill>
                                  <a:latin typeface="Cambria Math" panose="02040503050406030204" pitchFamily="18" charset="0"/>
                                </a:rPr>
                                <m:t>D</m:t>
                              </m:r>
                            </m:den>
                          </m:f>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𝑅𝐵</m:t>
                              </m:r>
                            </m:num>
                            <m:den>
                              <m:r>
                                <m:rPr>
                                  <m:sty m:val="p"/>
                                </m:rPr>
                                <a:rPr lang="es-AR" i="1">
                                  <a:solidFill>
                                    <a:srgbClr val="000000"/>
                                  </a:solidFill>
                                  <a:latin typeface="Cambria Math" panose="02040503050406030204" pitchFamily="18" charset="0"/>
                                </a:rPr>
                                <m:t>D</m:t>
                              </m:r>
                            </m:den>
                          </m:f>
                        </m:den>
                      </m:f>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+1)</m:t>
                          </m:r>
                        </m:num>
                        <m:den>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𝛼</m:t>
                          </m:r>
                          <m:r>
                            <a:rPr lang="es-AR" i="1">
                              <a:solidFill>
                                <a:srgbClr val="000000"/>
                              </a:solidFill>
                              <a:latin typeface="Cambria Math" panose="02040503050406030204" pitchFamily="18" charset="0"/>
                            </a:rPr>
                            <m:t>)</m:t>
                          </m:r>
                        </m:den>
                      </m:f>
                    </m:oMath>
                  </m:oMathPara>
                </a14:m>
                <a:br>
                  <a:rPr lang="es-AR" i="1" dirty="0">
                    <a:solidFill>
                      <a:srgbClr val="000000"/>
                    </a:solidFill>
                    <a:latin typeface="Cambria Math" panose="02040503050406030204" pitchFamily="18" charset="0"/>
                  </a:rPr>
                </a:br>
                <a:br>
                  <a:rPr lang="es-AR"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s-AR" i="1">
                          <a:solidFill>
                            <a:srgbClr val="000000"/>
                          </a:solidFill>
                          <a:latin typeface="Cambria Math" panose="02040503050406030204" pitchFamily="18" charset="0"/>
                        </a:rPr>
                        <m:t>Por</m:t>
                      </m:r>
                      <m:r>
                        <a:rPr lang="es-AR" i="1">
                          <a:solidFill>
                            <a:srgbClr val="000000"/>
                          </a:solidFill>
                          <a:latin typeface="Cambria Math" panose="02040503050406030204" pitchFamily="18" charset="0"/>
                        </a:rPr>
                        <m:t>  </m:t>
                      </m:r>
                      <m:r>
                        <m:rPr>
                          <m:sty m:val="p"/>
                        </m:rPr>
                        <a:rPr lang="es-AR" i="1">
                          <a:solidFill>
                            <a:srgbClr val="000000"/>
                          </a:solidFill>
                          <a:latin typeface="Cambria Math" panose="02040503050406030204" pitchFamily="18" charset="0"/>
                        </a:rPr>
                        <m:t>tanto</m:t>
                      </m:r>
                      <m:r>
                        <a:rPr lang="es-AR" i="1">
                          <a:solidFill>
                            <a:srgbClr val="000000"/>
                          </a:solidFill>
                          <a:latin typeface="Cambria Math" panose="02040503050406030204" pitchFamily="18" charset="0"/>
                        </a:rPr>
                        <m:t>  ⇒  </m:t>
                      </m:r>
                      <m:r>
                        <m:rPr>
                          <m:sty m:val="p"/>
                        </m:rPr>
                        <a:rPr lang="es-AR" i="1">
                          <a:solidFill>
                            <a:srgbClr val="000000"/>
                          </a:solidFill>
                          <a:latin typeface="Cambria Math" panose="02040503050406030204" pitchFamily="18" charset="0"/>
                        </a:rPr>
                        <m:t>OM</m:t>
                      </m:r>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+1)</m:t>
                          </m:r>
                        </m:num>
                        <m:den>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𝛼</m:t>
                          </m:r>
                          <m:r>
                            <a:rPr lang="es-AR" i="1">
                              <a:solidFill>
                                <a:srgbClr val="000000"/>
                              </a:solidFill>
                              <a:latin typeface="Cambria Math" panose="02040503050406030204" pitchFamily="18" charset="0"/>
                            </a:rPr>
                            <m:t>)</m:t>
                          </m:r>
                        </m:den>
                      </m:f>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BM</m:t>
                      </m:r>
                    </m:oMath>
                  </m:oMathPara>
                </a14:m>
                <a:endParaRPr lang="es-AR" dirty="0"/>
              </a:p>
            </p:txBody>
          </p:sp>
        </mc:Choice>
        <mc:Fallback>
          <p:sp>
            <p:nvSpPr>
              <p:cNvPr id="7" name="Object 5">
                <a:extLst>
                  <a:ext uri="{FF2B5EF4-FFF2-40B4-BE49-F238E27FC236}">
                    <a16:creationId xmlns:a16="http://schemas.microsoft.com/office/drawing/2014/main" id="{71E417F9-C6E0-2D69-84DF-2F06AE11BA77}"/>
                  </a:ext>
                </a:extLst>
              </p:cNvPr>
              <p:cNvSpPr txBox="1">
                <a:spLocks noRot="1" noChangeAspect="1" noMove="1" noResize="1" noEditPoints="1" noAdjustHandles="1" noChangeArrowheads="1" noChangeShapeType="1" noTextEdit="1"/>
              </p:cNvSpPr>
              <p:nvPr/>
            </p:nvSpPr>
            <p:spPr bwMode="auto">
              <a:xfrm>
                <a:off x="960405" y="1464846"/>
                <a:ext cx="8100393" cy="2801706"/>
              </a:xfrm>
              <a:prstGeom prst="rect">
                <a:avLst/>
              </a:prstGeom>
              <a:blipFill>
                <a:blip r:embed="rId2"/>
                <a:stretch>
                  <a:fillRect/>
                </a:stretch>
              </a:blipFill>
            </p:spPr>
            <p:txBody>
              <a:bodyPr/>
              <a:lstStyle/>
              <a:p>
                <a:r>
                  <a:rPr lang="es-AR">
                    <a:noFill/>
                  </a:rPr>
                  <a:t> </a:t>
                </a:r>
              </a:p>
            </p:txBody>
          </p:sp>
        </mc:Fallback>
      </mc:AlternateContent>
      <p:sp>
        <p:nvSpPr>
          <p:cNvPr id="8" name="Line 4">
            <a:extLst>
              <a:ext uri="{FF2B5EF4-FFF2-40B4-BE49-F238E27FC236}">
                <a16:creationId xmlns:a16="http://schemas.microsoft.com/office/drawing/2014/main" id="{71F4DC84-6C7E-FD94-4531-BC55FB51FF1D}"/>
              </a:ext>
            </a:extLst>
          </p:cNvPr>
          <p:cNvSpPr>
            <a:spLocks noChangeShapeType="1"/>
          </p:cNvSpPr>
          <p:nvPr/>
        </p:nvSpPr>
        <p:spPr bwMode="auto">
          <a:xfrm>
            <a:off x="0" y="620688"/>
            <a:ext cx="9144000" cy="0"/>
          </a:xfrm>
          <a:prstGeom prst="line">
            <a:avLst/>
          </a:prstGeom>
          <a:noFill/>
          <a:ln w="28575">
            <a:solidFill>
              <a:srgbClr val="FFFF00"/>
            </a:solidFill>
            <a:round/>
            <a:headEnd/>
            <a:tailEnd/>
          </a:ln>
          <a:effectLst/>
        </p:spPr>
        <p:txBody>
          <a:bodyPr/>
          <a:lstStyle/>
          <a:p>
            <a:endParaRPr lang="es-ES" dirty="0"/>
          </a:p>
        </p:txBody>
      </p:sp>
      <mc:AlternateContent xmlns:mc="http://schemas.openxmlformats.org/markup-compatibility/2006">
        <mc:Choice xmlns:a14="http://schemas.microsoft.com/office/drawing/2010/main" Requires="a14">
          <p:sp>
            <p:nvSpPr>
              <p:cNvPr id="9" name="Text Box 6">
                <a:extLst>
                  <a:ext uri="{FF2B5EF4-FFF2-40B4-BE49-F238E27FC236}">
                    <a16:creationId xmlns:a16="http://schemas.microsoft.com/office/drawing/2014/main" id="{DF6F9C65-4A6B-10F1-FB33-9280184B6254}"/>
                  </a:ext>
                </a:extLst>
              </p:cNvPr>
              <p:cNvSpPr txBox="1">
                <a:spLocks noChangeArrowheads="1"/>
              </p:cNvSpPr>
              <p:nvPr/>
            </p:nvSpPr>
            <p:spPr bwMode="auto">
              <a:xfrm>
                <a:off x="847785" y="4261551"/>
                <a:ext cx="8110237" cy="2215991"/>
              </a:xfrm>
              <a:prstGeom prst="rect">
                <a:avLst/>
              </a:prstGeom>
              <a:solidFill>
                <a:schemeClr val="bg1"/>
              </a:solidFill>
              <a:ln w="9525">
                <a:noFill/>
                <a:miter lim="800000"/>
                <a:headEnd/>
                <a:tailEnd/>
              </a:ln>
              <a:effectLst/>
            </p:spPr>
            <p:txBody>
              <a:bodyPr wrap="square">
                <a:spAutoFit/>
              </a:bodyPr>
              <a:lstStyle/>
              <a:p>
                <a:pPr>
                  <a:spcAft>
                    <a:spcPts val="0"/>
                  </a:spcAft>
                </a:pPr>
                <a:r>
                  <a:rPr lang="es-ES" sz="2000" dirty="0">
                    <a:latin typeface="Calibri"/>
                    <a:ea typeface="Calibri"/>
                    <a:cs typeface="Times New Roman"/>
                  </a:rPr>
                  <a:t>EMP / D lo llamaremos " e" y representa la proporción de los depósitos a la vista que el público mantiene en efectivo </a:t>
                </a:r>
              </a:p>
              <a:p>
                <a:pPr>
                  <a:spcAft>
                    <a:spcPts val="0"/>
                  </a:spcAft>
                </a:pPr>
                <a:endParaRPr lang="es-ES" sz="1800" dirty="0">
                  <a:latin typeface="Calibri"/>
                  <a:ea typeface="Calibri"/>
                  <a:cs typeface="Times New Roman"/>
                </a:endParaRPr>
              </a:p>
              <a:p>
                <a:pPr algn="just">
                  <a:spcAft>
                    <a:spcPts val="0"/>
                  </a:spcAft>
                </a:pPr>
                <a:r>
                  <a:rPr lang="es-ES" sz="2000" dirty="0">
                    <a:latin typeface="Calibri"/>
                    <a:cs typeface="Times New Roman"/>
                  </a:rPr>
                  <a:t>RB / D lo llamaremos “</a:t>
                </a:r>
                <a14:m>
                  <m:oMath xmlns:m="http://schemas.openxmlformats.org/officeDocument/2006/math">
                    <m:r>
                      <a:rPr lang="es-AR" sz="2000" i="1" smtClean="0">
                        <a:solidFill>
                          <a:srgbClr val="000000"/>
                        </a:solidFill>
                        <a:latin typeface="Cambria Math" panose="02040503050406030204" pitchFamily="18" charset="0"/>
                      </a:rPr>
                      <m:t>𝛼</m:t>
                    </m:r>
                  </m:oMath>
                </a14:m>
                <a:r>
                  <a:rPr lang="es-ES" sz="2000" dirty="0">
                    <a:latin typeface="Calibri"/>
                    <a:cs typeface="Times New Roman"/>
                  </a:rPr>
                  <a:t>”  y representa el encaje bancario, es decir, la proporción de los depósitos que las entidades financieras tienen que mantener líquidos (caja o reservas en el Banco Central) para atender las retiradas de efectivo</a:t>
                </a:r>
                <a:r>
                  <a:rPr lang="es-ES" sz="2000" dirty="0">
                    <a:latin typeface="Calibri"/>
                    <a:ea typeface="Calibri"/>
                    <a:cs typeface="Times New Roman"/>
                  </a:rPr>
                  <a:t>.</a:t>
                </a:r>
                <a:endParaRPr lang="es-ES" sz="2000" dirty="0">
                  <a:effectLst/>
                  <a:latin typeface="Calibri"/>
                  <a:ea typeface="Calibri"/>
                  <a:cs typeface="Times New Roman"/>
                </a:endParaRPr>
              </a:p>
            </p:txBody>
          </p:sp>
        </mc:Choice>
        <mc:Fallback>
          <p:sp>
            <p:nvSpPr>
              <p:cNvPr id="9" name="Text Box 6">
                <a:extLst>
                  <a:ext uri="{FF2B5EF4-FFF2-40B4-BE49-F238E27FC236}">
                    <a16:creationId xmlns:a16="http://schemas.microsoft.com/office/drawing/2014/main" id="{DF6F9C65-4A6B-10F1-FB33-9280184B6254}"/>
                  </a:ext>
                </a:extLst>
              </p:cNvPr>
              <p:cNvSpPr txBox="1">
                <a:spLocks noRot="1" noChangeAspect="1" noMove="1" noResize="1" noEditPoints="1" noAdjustHandles="1" noChangeArrowheads="1" noChangeShapeType="1" noTextEdit="1"/>
              </p:cNvSpPr>
              <p:nvPr/>
            </p:nvSpPr>
            <p:spPr bwMode="auto">
              <a:xfrm>
                <a:off x="847785" y="4261551"/>
                <a:ext cx="8110237" cy="2215991"/>
              </a:xfrm>
              <a:prstGeom prst="rect">
                <a:avLst/>
              </a:prstGeom>
              <a:blipFill>
                <a:blip r:embed="rId3"/>
                <a:stretch>
                  <a:fillRect l="-752" t="-1374" r="-827" b="-3846"/>
                </a:stretch>
              </a:blipFill>
              <a:ln w="9525">
                <a:noFill/>
                <a:miter lim="800000"/>
                <a:headEnd/>
                <a:tailEnd/>
              </a:ln>
              <a:effectLst/>
            </p:spPr>
            <p:txBody>
              <a:bodyPr/>
              <a:lstStyle/>
              <a:p>
                <a:r>
                  <a:rPr lang="es-AR">
                    <a:noFill/>
                  </a:rPr>
                  <a:t> </a:t>
                </a:r>
              </a:p>
            </p:txBody>
          </p:sp>
        </mc:Fallback>
      </mc:AlternateContent>
      <p:sp>
        <p:nvSpPr>
          <p:cNvPr id="10" name="Oval 7">
            <a:extLst>
              <a:ext uri="{FF2B5EF4-FFF2-40B4-BE49-F238E27FC236}">
                <a16:creationId xmlns:a16="http://schemas.microsoft.com/office/drawing/2014/main" id="{07C9A85E-9969-4A03-8737-B6F8FEFA4721}"/>
              </a:ext>
            </a:extLst>
          </p:cNvPr>
          <p:cNvSpPr>
            <a:spLocks noChangeArrowheads="1"/>
          </p:cNvSpPr>
          <p:nvPr/>
        </p:nvSpPr>
        <p:spPr bwMode="auto">
          <a:xfrm>
            <a:off x="4346632" y="2884277"/>
            <a:ext cx="1225163" cy="1233460"/>
          </a:xfrm>
          <a:prstGeom prst="ellipse">
            <a:avLst/>
          </a:prstGeom>
          <a:noFill/>
          <a:ln w="28575">
            <a:solidFill>
              <a:schemeClr val="accent1"/>
            </a:solidFill>
            <a:round/>
            <a:headEnd/>
            <a:tailEnd/>
          </a:ln>
          <a:effectLst/>
        </p:spPr>
        <p:txBody>
          <a:bodyPr wrap="none" anchor="ctr"/>
          <a:lstStyle/>
          <a:p>
            <a:pPr algn="ctr"/>
            <a:endParaRPr lang="es-ES">
              <a:solidFill>
                <a:srgbClr val="0000FF"/>
              </a:solidFill>
            </a:endParaRPr>
          </a:p>
        </p:txBody>
      </p:sp>
      <p:sp>
        <p:nvSpPr>
          <p:cNvPr id="11" name="Line 8">
            <a:extLst>
              <a:ext uri="{FF2B5EF4-FFF2-40B4-BE49-F238E27FC236}">
                <a16:creationId xmlns:a16="http://schemas.microsoft.com/office/drawing/2014/main" id="{75BA061E-7484-CCB8-C183-F6099D4C5F85}"/>
              </a:ext>
            </a:extLst>
          </p:cNvPr>
          <p:cNvSpPr>
            <a:spLocks noChangeShapeType="1"/>
          </p:cNvSpPr>
          <p:nvPr/>
        </p:nvSpPr>
        <p:spPr bwMode="auto">
          <a:xfrm flipV="1">
            <a:off x="5634790" y="3074210"/>
            <a:ext cx="1277044" cy="230675"/>
          </a:xfrm>
          <a:prstGeom prst="line">
            <a:avLst/>
          </a:prstGeom>
          <a:noFill/>
          <a:ln w="28575">
            <a:solidFill>
              <a:schemeClr val="accent1"/>
            </a:solidFill>
            <a:round/>
            <a:headEnd type="triangle" w="med" len="med"/>
            <a:tailEnd/>
          </a:ln>
          <a:effectLst/>
        </p:spPr>
        <p:txBody>
          <a:bodyPr/>
          <a:lstStyle/>
          <a:p>
            <a:endParaRPr lang="es-ES"/>
          </a:p>
        </p:txBody>
      </p:sp>
      <p:sp>
        <p:nvSpPr>
          <p:cNvPr id="12" name="Text Box 10">
            <a:extLst>
              <a:ext uri="{FF2B5EF4-FFF2-40B4-BE49-F238E27FC236}">
                <a16:creationId xmlns:a16="http://schemas.microsoft.com/office/drawing/2014/main" id="{0C5C9CCA-C2D7-99D0-26B0-44B26228ED93}"/>
              </a:ext>
            </a:extLst>
          </p:cNvPr>
          <p:cNvSpPr txBox="1">
            <a:spLocks noChangeArrowheads="1"/>
          </p:cNvSpPr>
          <p:nvPr/>
        </p:nvSpPr>
        <p:spPr bwMode="auto">
          <a:xfrm>
            <a:off x="6941798" y="2722119"/>
            <a:ext cx="2016224" cy="830997"/>
          </a:xfrm>
          <a:prstGeom prst="rect">
            <a:avLst/>
          </a:prstGeom>
          <a:noFill/>
          <a:ln w="9525">
            <a:noFill/>
            <a:miter lim="800000"/>
            <a:headEnd/>
            <a:tailEnd/>
          </a:ln>
          <a:effectLst/>
        </p:spPr>
        <p:txBody>
          <a:bodyPr wrap="square">
            <a:spAutoFit/>
          </a:bodyPr>
          <a:lstStyle/>
          <a:p>
            <a:pPr>
              <a:spcBef>
                <a:spcPct val="50000"/>
              </a:spcBef>
            </a:pPr>
            <a:r>
              <a:rPr lang="es-ES" b="1" dirty="0" err="1">
                <a:solidFill>
                  <a:schemeClr val="tx2"/>
                </a:solidFill>
              </a:rPr>
              <a:t>Multiplicadormonetario</a:t>
            </a:r>
            <a:endParaRPr lang="es-ES" b="1" dirty="0">
              <a:solidFill>
                <a:schemeClr val="tx2"/>
              </a:solidFill>
            </a:endParaRPr>
          </a:p>
        </p:txBody>
      </p:sp>
    </p:spTree>
    <p:extLst>
      <p:ext uri="{BB962C8B-B14F-4D97-AF65-F5344CB8AC3E}">
        <p14:creationId xmlns:p14="http://schemas.microsoft.com/office/powerpoint/2010/main" val="31059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s-ES">
              <a:solidFill>
                <a:schemeClr val="bg1"/>
              </a:solidFill>
            </a:endParaRPr>
          </a:p>
        </p:txBody>
      </p:sp>
      <p:sp>
        <p:nvSpPr>
          <p:cNvPr id="68611" name="Rectangle 3"/>
          <p:cNvSpPr>
            <a:spLocks noGrp="1" noChangeArrowheads="1"/>
          </p:cNvSpPr>
          <p:nvPr>
            <p:ph idx="1"/>
          </p:nvPr>
        </p:nvSpPr>
        <p:spPr>
          <a:xfrm>
            <a:off x="1475656" y="2492896"/>
            <a:ext cx="7772400" cy="4114800"/>
          </a:xfrm>
          <a:solidFill>
            <a:schemeClr val="bg1"/>
          </a:solidFill>
        </p:spPr>
        <p:txBody>
          <a:bodyPr/>
          <a:lstStyle/>
          <a:p>
            <a:pPr>
              <a:buFontTx/>
              <a:buNone/>
            </a:pPr>
            <a:r>
              <a:rPr lang="es-ES" sz="3600" dirty="0">
                <a:solidFill>
                  <a:schemeClr val="accent1"/>
                </a:solidFill>
                <a:latin typeface="Tahoma" pitchFamily="34" charset="0"/>
              </a:rPr>
              <a:t>El control de la oferta monetaria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15615" y="0"/>
            <a:ext cx="7582297" cy="1143000"/>
          </a:xfrm>
        </p:spPr>
        <p:txBody>
          <a:bodyPr/>
          <a:lstStyle/>
          <a:p>
            <a:r>
              <a:rPr lang="es-ES" sz="2800" dirty="0">
                <a:solidFill>
                  <a:schemeClr val="tx1"/>
                </a:solidFill>
                <a:latin typeface="Tahoma" pitchFamily="34" charset="0"/>
              </a:rPr>
              <a:t> El control de la oferta monetaria</a:t>
            </a:r>
          </a:p>
        </p:txBody>
      </p:sp>
      <p:sp>
        <p:nvSpPr>
          <p:cNvPr id="69635" name="Rectangle 3"/>
          <p:cNvSpPr>
            <a:spLocks noGrp="1" noChangeArrowheads="1"/>
          </p:cNvSpPr>
          <p:nvPr>
            <p:ph type="body" sz="half" idx="1"/>
          </p:nvPr>
        </p:nvSpPr>
        <p:spPr>
          <a:xfrm>
            <a:off x="1043607" y="981075"/>
            <a:ext cx="7705105" cy="5472113"/>
          </a:xfrm>
        </p:spPr>
        <p:txBody>
          <a:bodyPr/>
          <a:lstStyle/>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puede</a:t>
            </a:r>
            <a:r>
              <a:rPr lang="en-US" sz="2800" dirty="0">
                <a:latin typeface="Tahoma" pitchFamily="34" charset="0"/>
                <a:sym typeface="Symbol" pitchFamily="18" charset="2"/>
              </a:rPr>
              <a:t> </a:t>
            </a:r>
            <a:r>
              <a:rPr lang="en-US" sz="2800" dirty="0" err="1">
                <a:latin typeface="Tahoma" pitchFamily="34" charset="0"/>
                <a:sym typeface="Symbol" pitchFamily="18" charset="2"/>
              </a:rPr>
              <a:t>controlar</a:t>
            </a:r>
            <a:r>
              <a:rPr lang="en-US" sz="2800" dirty="0">
                <a:latin typeface="Tahoma" pitchFamily="34" charset="0"/>
                <a:sym typeface="Symbol" pitchFamily="18" charset="2"/>
              </a:rPr>
              <a:t> </a:t>
            </a:r>
            <a:r>
              <a:rPr lang="en-US" sz="2800" dirty="0" err="1">
                <a:latin typeface="Tahoma" pitchFamily="34" charset="0"/>
                <a:sym typeface="Symbol" pitchFamily="18" charset="2"/>
              </a:rPr>
              <a:t>indirectamente</a:t>
            </a:r>
            <a:r>
              <a:rPr lang="en-US" sz="2800" dirty="0">
                <a:latin typeface="Tahoma" pitchFamily="34" charset="0"/>
                <a:sym typeface="Symbol" pitchFamily="18" charset="2"/>
              </a:rPr>
              <a:t> la </a:t>
            </a:r>
            <a:r>
              <a:rPr lang="en-US" sz="2800" dirty="0" err="1">
                <a:latin typeface="Tahoma" pitchFamily="34" charset="0"/>
                <a:sym typeface="Symbol" pitchFamily="18" charset="2"/>
              </a:rPr>
              <a:t>oferta</a:t>
            </a:r>
            <a:r>
              <a:rPr lang="en-US" sz="2800" dirty="0">
                <a:latin typeface="Tahoma" pitchFamily="34" charset="0"/>
                <a:sym typeface="Symbol" pitchFamily="18" charset="2"/>
              </a:rPr>
              <a:t> </a:t>
            </a:r>
            <a:r>
              <a:rPr lang="en-US" sz="2800" dirty="0" err="1">
                <a:latin typeface="Tahoma" pitchFamily="34" charset="0"/>
                <a:sym typeface="Symbol" pitchFamily="18" charset="2"/>
              </a:rPr>
              <a:t>monetaria</a:t>
            </a:r>
            <a:r>
              <a:rPr lang="en-US" sz="2800" dirty="0">
                <a:latin typeface="Tahoma" pitchFamily="34" charset="0"/>
                <a:sym typeface="Symbol" pitchFamily="18" charset="2"/>
              </a:rPr>
              <a:t> </a:t>
            </a:r>
            <a:r>
              <a:rPr lang="en-US" sz="2800" dirty="0" err="1">
                <a:latin typeface="Tahoma" pitchFamily="34" charset="0"/>
                <a:sym typeface="Symbol" pitchFamily="18" charset="2"/>
              </a:rPr>
              <a:t>afectando</a:t>
            </a:r>
            <a:r>
              <a:rPr lang="en-US" sz="2800" dirty="0">
                <a:latin typeface="Tahoma" pitchFamily="34" charset="0"/>
                <a:sym typeface="Symbol" pitchFamily="18" charset="2"/>
              </a:rPr>
              <a:t> bien a la BM o bien al </a:t>
            </a:r>
            <a:r>
              <a:rPr lang="en-US" sz="2800" dirty="0" err="1">
                <a:latin typeface="Tahoma" pitchFamily="34" charset="0"/>
                <a:sym typeface="Symbol" pitchFamily="18" charset="2"/>
              </a:rPr>
              <a:t>coeficiente</a:t>
            </a:r>
            <a:r>
              <a:rPr lang="en-US" sz="2800" dirty="0">
                <a:latin typeface="Tahoma" pitchFamily="34" charset="0"/>
                <a:sym typeface="Symbol" pitchFamily="18" charset="2"/>
              </a:rPr>
              <a:t> de </a:t>
            </a:r>
            <a:r>
              <a:rPr lang="en-US" sz="2800" dirty="0" err="1">
                <a:latin typeface="Tahoma" pitchFamily="34" charset="0"/>
                <a:sym typeface="Symbol" pitchFamily="18" charset="2"/>
              </a:rPr>
              <a:t>caja</a:t>
            </a:r>
            <a:r>
              <a:rPr lang="en-US" sz="2800" dirty="0">
                <a:latin typeface="Tahoma" pitchFamily="34" charset="0"/>
                <a:sym typeface="Symbol" pitchFamily="18" charset="2"/>
              </a:rPr>
              <a:t>.</a:t>
            </a:r>
          </a:p>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utiliza</a:t>
            </a:r>
            <a:r>
              <a:rPr lang="en-US" sz="2800" dirty="0">
                <a:latin typeface="Tahoma" pitchFamily="34" charset="0"/>
                <a:sym typeface="Symbol" pitchFamily="18" charset="2"/>
              </a:rPr>
              <a:t> </a:t>
            </a:r>
            <a:r>
              <a:rPr lang="en-US" sz="2800" dirty="0" err="1">
                <a:latin typeface="Tahoma" pitchFamily="34" charset="0"/>
                <a:sym typeface="Symbol" pitchFamily="18" charset="2"/>
              </a:rPr>
              <a:t>tres</a:t>
            </a:r>
            <a:r>
              <a:rPr lang="en-US" sz="2800" dirty="0">
                <a:latin typeface="Tahoma" pitchFamily="34" charset="0"/>
                <a:sym typeface="Symbol" pitchFamily="18" charset="2"/>
              </a:rPr>
              <a:t> </a:t>
            </a:r>
            <a:r>
              <a:rPr lang="en-US" sz="2800" dirty="0" err="1">
                <a:latin typeface="Tahoma" pitchFamily="34" charset="0"/>
                <a:sym typeface="Symbol" pitchFamily="18" charset="2"/>
              </a:rPr>
              <a:t>instrumentos</a:t>
            </a:r>
            <a:r>
              <a:rPr lang="en-US" sz="2800" dirty="0">
                <a:latin typeface="Tahoma" pitchFamily="34" charset="0"/>
                <a:sym typeface="Symbol" pitchFamily="18" charset="2"/>
              </a:rPr>
              <a:t> para </a:t>
            </a:r>
            <a:r>
              <a:rPr lang="en-US" sz="2800" dirty="0" err="1">
                <a:latin typeface="Tahoma" pitchFamily="34" charset="0"/>
                <a:sym typeface="Symbol" pitchFamily="18" charset="2"/>
              </a:rPr>
              <a:t>alterar</a:t>
            </a:r>
            <a:r>
              <a:rPr lang="en-US" sz="2800" dirty="0">
                <a:latin typeface="Tahoma" pitchFamily="34" charset="0"/>
                <a:sym typeface="Symbol" pitchFamily="18" charset="2"/>
              </a:rPr>
              <a:t> la OM:</a:t>
            </a:r>
          </a:p>
          <a:p>
            <a:pPr algn="just">
              <a:buFontTx/>
              <a:buChar char="-"/>
            </a:pPr>
            <a:endParaRPr lang="en-US" sz="2800" dirty="0">
              <a:latin typeface="Tahoma" pitchFamily="34" charset="0"/>
              <a:sym typeface="Symbol" pitchFamily="18" charset="2"/>
            </a:endParaRP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operaciones</a:t>
            </a:r>
            <a:r>
              <a:rPr lang="en-US" sz="2400" dirty="0">
                <a:latin typeface="Tahoma" pitchFamily="34" charset="0"/>
                <a:sym typeface="Symbol" pitchFamily="18" charset="2"/>
              </a:rPr>
              <a:t> de mercado </a:t>
            </a:r>
            <a:r>
              <a:rPr lang="en-US" sz="2400" dirty="0" err="1">
                <a:latin typeface="Tahoma" pitchFamily="34" charset="0"/>
                <a:sym typeface="Symbol" pitchFamily="18" charset="2"/>
              </a:rPr>
              <a:t>abierto</a:t>
            </a:r>
            <a:r>
              <a:rPr lang="en-US" sz="2400"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reservas</a:t>
            </a:r>
            <a:r>
              <a:rPr lang="en-US" sz="2400" dirty="0">
                <a:latin typeface="Tahoma" pitchFamily="34" charset="0"/>
                <a:sym typeface="Symbol" pitchFamily="18" charset="2"/>
              </a:rPr>
              <a:t> </a:t>
            </a:r>
            <a:r>
              <a:rPr lang="en-US" sz="2400" dirty="0" err="1">
                <a:latin typeface="Tahoma" pitchFamily="34" charset="0"/>
                <a:sym typeface="Symbol" pitchFamily="18" charset="2"/>
              </a:rPr>
              <a:t>obligatorias</a:t>
            </a:r>
            <a:r>
              <a:rPr lang="en-US" sz="2400" dirty="0">
                <a:latin typeface="Tahoma" pitchFamily="34" charset="0"/>
                <a:sym typeface="Symbol" pitchFamily="18" charset="2"/>
              </a:rPr>
              <a:t> </a:t>
            </a:r>
            <a:r>
              <a:rPr lang="en-US" dirty="0">
                <a:latin typeface="Tahoma" pitchFamily="34" charset="0"/>
                <a:sym typeface="Symbol" pitchFamily="18" charset="2"/>
              </a:rPr>
              <a:t>(</a:t>
            </a:r>
            <a:r>
              <a:rPr lang="en-US" dirty="0" err="1">
                <a:latin typeface="Tahoma" pitchFamily="34" charset="0"/>
                <a:sym typeface="Symbol" pitchFamily="18" charset="2"/>
              </a:rPr>
              <a:t>coeficiente</a:t>
            </a:r>
            <a:r>
              <a:rPr lang="en-US" dirty="0">
                <a:latin typeface="Tahoma" pitchFamily="34" charset="0"/>
                <a:sym typeface="Symbol" pitchFamily="18" charset="2"/>
              </a:rPr>
              <a:t> de </a:t>
            </a:r>
            <a:r>
              <a:rPr lang="en-US" dirty="0" err="1">
                <a:latin typeface="Tahoma" pitchFamily="34" charset="0"/>
                <a:sym typeface="Symbol" pitchFamily="18" charset="2"/>
              </a:rPr>
              <a:t>caja</a:t>
            </a:r>
            <a:r>
              <a:rPr lang="en-US"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El </a:t>
            </a:r>
            <a:r>
              <a:rPr lang="en-US" sz="2400" dirty="0" err="1">
                <a:latin typeface="Tahoma" pitchFamily="34" charset="0"/>
                <a:sym typeface="Symbol" pitchFamily="18" charset="2"/>
              </a:rPr>
              <a:t>tipo</a:t>
            </a:r>
            <a:r>
              <a:rPr lang="en-US" sz="2400" dirty="0">
                <a:latin typeface="Tahoma" pitchFamily="34" charset="0"/>
                <a:sym typeface="Symbol" pitchFamily="18" charset="2"/>
              </a:rPr>
              <a:t> de </a:t>
            </a:r>
            <a:r>
              <a:rPr lang="en-US" sz="2400" dirty="0" err="1">
                <a:latin typeface="Tahoma" pitchFamily="34" charset="0"/>
                <a:sym typeface="Symbol" pitchFamily="18" charset="2"/>
              </a:rPr>
              <a:t>descuento</a:t>
            </a:r>
            <a:r>
              <a:rPr lang="en-US" sz="2400" dirty="0">
                <a:latin typeface="Tahoma" pitchFamily="34" charset="0"/>
                <a:sym typeface="Symbol" pitchFamily="18" charset="2"/>
              </a:rPr>
              <a:t>.</a:t>
            </a:r>
          </a:p>
          <a:p>
            <a:pPr algn="just">
              <a:buFontTx/>
              <a:buNone/>
            </a:pPr>
            <a:endParaRPr lang="en-US" sz="2400" dirty="0">
              <a:latin typeface="Tahoma" pitchFamily="34" charset="0"/>
              <a:sym typeface="Symbol" pitchFamily="18" charset="2"/>
            </a:endParaRPr>
          </a:p>
        </p:txBody>
      </p:sp>
      <p:sp>
        <p:nvSpPr>
          <p:cNvPr id="69636" name="Line 4"/>
          <p:cNvSpPr>
            <a:spLocks noChangeShapeType="1"/>
          </p:cNvSpPr>
          <p:nvPr/>
        </p:nvSpPr>
        <p:spPr bwMode="auto">
          <a:xfrm>
            <a:off x="1043608" y="908050"/>
            <a:ext cx="8100391"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1"/>
          </p:nvPr>
        </p:nvSpPr>
        <p:spPr>
          <a:xfrm>
            <a:off x="827584" y="116632"/>
            <a:ext cx="7777113" cy="5472113"/>
          </a:xfrm>
        </p:spPr>
        <p:txBody>
          <a:bodyPr/>
          <a:lstStyle/>
          <a:p>
            <a:pPr algn="just">
              <a:buFont typeface="+mj-lt"/>
              <a:buAutoNum type="arabicPeriod"/>
            </a:pPr>
            <a:r>
              <a:rPr lang="en-US" sz="1800" dirty="0">
                <a:latin typeface="Abadi" panose="020B0604020202020204" pitchFamily="34" charset="0"/>
                <a:sym typeface="Symbol" pitchFamily="18" charset="2"/>
              </a:rPr>
              <a:t>Las </a:t>
            </a:r>
            <a:r>
              <a:rPr lang="en-US" sz="1800" b="1" i="1" u="sng" dirty="0" err="1">
                <a:latin typeface="Abadi" panose="020B0604020202020204" pitchFamily="34" charset="0"/>
                <a:sym typeface="Symbol" pitchFamily="18" charset="2"/>
              </a:rPr>
              <a:t>operaciones</a:t>
            </a:r>
            <a:r>
              <a:rPr lang="en-US" sz="1800" b="1" i="1" u="sng" dirty="0">
                <a:latin typeface="Abadi" panose="020B0604020202020204" pitchFamily="34" charset="0"/>
                <a:sym typeface="Symbol" pitchFamily="18" charset="2"/>
              </a:rPr>
              <a:t> de mercado </a:t>
            </a:r>
            <a:r>
              <a:rPr lang="en-US" sz="1800" b="1" i="1" u="sng"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se dice que el Banco Central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operaciones</a:t>
            </a:r>
            <a:r>
              <a:rPr lang="en-US" sz="1800" dirty="0">
                <a:latin typeface="Abadi" panose="020B0604020202020204" pitchFamily="34" charset="0"/>
                <a:sym typeface="Symbol" pitchFamily="18" charset="2"/>
              </a:rPr>
              <a:t> de mercado </a:t>
            </a:r>
            <a:r>
              <a:rPr lang="en-US" sz="1800"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cuando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o </a:t>
            </a:r>
            <a:r>
              <a:rPr lang="en-US" sz="1800" dirty="0" err="1">
                <a:latin typeface="Abadi" panose="020B0604020202020204" pitchFamily="34" charset="0"/>
                <a:sym typeface="Symbol" pitchFamily="18" charset="2"/>
              </a:rPr>
              <a:t>vende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del Estado. </a:t>
            </a:r>
          </a:p>
          <a:p>
            <a:pPr marL="533400" indent="-533400" algn="just">
              <a:buFontTx/>
              <a:buNone/>
            </a:pP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se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con </a:t>
            </a:r>
            <a:r>
              <a:rPr lang="en-US" sz="1800" dirty="0" err="1">
                <a:latin typeface="Abadi" panose="020B0604020202020204" pitchFamily="34" charset="0"/>
                <a:sym typeface="Symbol" pitchFamily="18" charset="2"/>
              </a:rPr>
              <a:t>nuevos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emitidos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BM). La </a:t>
            </a:r>
            <a:r>
              <a:rPr lang="en-US" sz="1800" dirty="0" err="1">
                <a:latin typeface="Abadi" panose="020B0604020202020204" pitchFamily="34" charset="0"/>
                <a:sym typeface="Symbol" pitchFamily="18" charset="2"/>
              </a:rPr>
              <a:t>venta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supone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retirada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de la </a:t>
            </a:r>
            <a:r>
              <a:rPr lang="en-US" sz="1800" dirty="0" err="1">
                <a:latin typeface="Abadi" panose="020B0604020202020204" pitchFamily="34" charset="0"/>
                <a:sym typeface="Symbol" pitchFamily="18" charset="2"/>
              </a:rPr>
              <a:t>circulación</a:t>
            </a:r>
            <a:r>
              <a:rPr lang="en-US" sz="1800" dirty="0">
                <a:latin typeface="Abadi" panose="020B0604020202020204" pitchFamily="34" charset="0"/>
                <a:sym typeface="Symbol" pitchFamily="18" charset="2"/>
              </a:rPr>
              <a:t>.</a:t>
            </a:r>
          </a:p>
          <a:p>
            <a:pPr marL="533400" indent="-533400" algn="just">
              <a:buFontTx/>
              <a:buNone/>
            </a:pPr>
            <a:r>
              <a:rPr lang="en-US" sz="2800" dirty="0">
                <a:latin typeface="Tahoma" pitchFamily="34" charset="0"/>
                <a:sym typeface="Symbol" pitchFamily="18" charset="2"/>
              </a:rPr>
              <a:t> </a:t>
            </a:r>
            <a:r>
              <a:rPr lang="en-US" sz="1800" dirty="0">
                <a:latin typeface="Tahoma" pitchFamily="34" charset="0"/>
                <a:sym typeface="Symbol" pitchFamily="18" charset="2"/>
              </a:rPr>
              <a:t>2. </a:t>
            </a:r>
            <a:r>
              <a:rPr lang="en-US" sz="1800" b="1" i="1" dirty="0">
                <a:latin typeface="Abadi" panose="020B0604020202020204" pitchFamily="34" charset="0"/>
                <a:sym typeface="Symbol" pitchFamily="18" charset="2"/>
              </a:rPr>
              <a:t>El </a:t>
            </a:r>
            <a:r>
              <a:rPr lang="en-US" sz="1800" b="1" i="1" dirty="0" err="1">
                <a:latin typeface="Abadi" panose="020B0604020202020204" pitchFamily="34" charset="0"/>
                <a:sym typeface="Symbol" pitchFamily="18" charset="2"/>
              </a:rPr>
              <a:t>coeficiente</a:t>
            </a:r>
            <a:r>
              <a:rPr lang="en-US" sz="1800" b="1" i="1" dirty="0">
                <a:latin typeface="Abadi" panose="020B0604020202020204" pitchFamily="34" charset="0"/>
                <a:sym typeface="Symbol" pitchFamily="18" charset="2"/>
              </a:rPr>
              <a:t> de </a:t>
            </a:r>
            <a:r>
              <a:rPr lang="en-US" sz="1800" b="1" i="1" dirty="0" err="1">
                <a:latin typeface="Abadi" panose="020B0604020202020204" pitchFamily="34" charset="0"/>
                <a:sym typeface="Symbol" pitchFamily="18" charset="2"/>
              </a:rPr>
              <a:t>caja</a:t>
            </a:r>
            <a:r>
              <a:rPr lang="en-US" sz="1800" b="1" i="1"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(e)</a:t>
            </a:r>
            <a:r>
              <a:rPr lang="en-US" sz="1800" dirty="0">
                <a:latin typeface="Abadi" panose="020B0604020202020204" pitchFamily="34" charset="0"/>
                <a:sym typeface="Symbol" pitchFamily="18" charset="2"/>
              </a:rPr>
              <a:t> , es </a:t>
            </a:r>
            <a:r>
              <a:rPr lang="en-US" sz="1800" dirty="0" err="1">
                <a:latin typeface="Abadi" panose="020B0604020202020204" pitchFamily="34" charset="0"/>
                <a:sym typeface="Symbol" pitchFamily="18" charset="2"/>
              </a:rPr>
              <a:t>decir</a:t>
            </a:r>
            <a:r>
              <a:rPr lang="en-US" sz="1800" dirty="0">
                <a:latin typeface="Abadi" panose="020B0604020202020204" pitchFamily="34" charset="0"/>
                <a:sym typeface="Symbol" pitchFamily="18" charset="2"/>
              </a:rPr>
              <a:t>, las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obligatorias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han</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mantener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efectivo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a:t>
            </a:r>
            <a:r>
              <a:rPr lang="en-US" sz="1800" dirty="0">
                <a:latin typeface="Abadi" panose="020B0604020202020204" pitchFamily="34" charset="0"/>
                <a:sym typeface="Symbol" pitchFamily="18" charset="2"/>
              </a:rPr>
              <a:t> sus </a:t>
            </a:r>
            <a:r>
              <a:rPr lang="en-US" sz="1800" dirty="0" err="1">
                <a:latin typeface="Abadi" panose="020B0604020202020204" pitchFamily="34" charset="0"/>
                <a:sym typeface="Symbol" pitchFamily="18" charset="2"/>
              </a:rPr>
              <a:t>cajas</a:t>
            </a:r>
            <a:r>
              <a:rPr lang="en-US" sz="1800" dirty="0">
                <a:latin typeface="Abadi" panose="020B0604020202020204" pitchFamily="34" charset="0"/>
                <a:sym typeface="Symbol" pitchFamily="18" charset="2"/>
              </a:rPr>
              <a:t>. </a:t>
            </a:r>
          </a:p>
          <a:p>
            <a:pPr algn="just">
              <a:lnSpc>
                <a:spcPct val="80000"/>
              </a:lnSpc>
              <a:buFontTx/>
              <a:buNone/>
            </a:pPr>
            <a:endParaRPr lang="en-US" sz="1800" dirty="0">
              <a:latin typeface="Abadi" panose="020B0604020202020204" pitchFamily="34" charset="0"/>
              <a:sym typeface="Symbol" pitchFamily="18" charset="2"/>
            </a:endParaRPr>
          </a:p>
          <a:p>
            <a:pPr algn="just">
              <a:lnSpc>
                <a:spcPct val="80000"/>
              </a:lnSpc>
              <a:buFontTx/>
              <a:buNone/>
            </a:pPr>
            <a:r>
              <a:rPr lang="en-US" sz="1800" dirty="0">
                <a:latin typeface="Abadi" panose="020B0604020202020204" pitchFamily="34" charset="0"/>
                <a:sym typeface="Symbol" pitchFamily="18" charset="2"/>
              </a:rPr>
              <a:t>	Si la </a:t>
            </a:r>
            <a:r>
              <a:rPr lang="en-US" sz="1800" dirty="0" err="1">
                <a:latin typeface="Abadi" panose="020B0604020202020204" pitchFamily="34" charset="0"/>
                <a:sym typeface="Symbol" pitchFamily="18" charset="2"/>
              </a:rPr>
              <a:t>autoridad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monetaria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mínima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deben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para </a:t>
            </a:r>
            <a:r>
              <a:rPr lang="en-US" sz="1800" dirty="0" err="1">
                <a:latin typeface="Abadi" panose="020B0604020202020204" pitchFamily="34" charset="0"/>
                <a:sym typeface="Symbol" pitchFamily="18" charset="2"/>
              </a:rPr>
              <a:t>respaldar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depósitos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entonces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pueden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prestar</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cada</a:t>
            </a:r>
            <a:r>
              <a:rPr lang="en-US" sz="1800" dirty="0">
                <a:latin typeface="Abadi" panose="020B0604020202020204" pitchFamily="34" charset="0"/>
                <a:sym typeface="Symbol" pitchFamily="18" charset="2"/>
              </a:rPr>
              <a:t> euro </a:t>
            </a:r>
            <a:r>
              <a:rPr lang="en-US" sz="1800" dirty="0" err="1">
                <a:latin typeface="Abadi" panose="020B0604020202020204" pitchFamily="34" charset="0"/>
                <a:sym typeface="Symbol" pitchFamily="18" charset="2"/>
              </a:rPr>
              <a:t>depositado</a:t>
            </a:r>
            <a:r>
              <a:rPr lang="en-US" sz="1800" dirty="0">
                <a:latin typeface="Abadi" panose="020B0604020202020204" pitchFamily="34" charset="0"/>
                <a:sym typeface="Symbol" pitchFamily="18" charset="2"/>
              </a:rPr>
              <a:t>. Por tanto, </a:t>
            </a:r>
            <a:r>
              <a:rPr lang="en-US" sz="1800" dirty="0" err="1">
                <a:latin typeface="Abadi" panose="020B0604020202020204" pitchFamily="34" charset="0"/>
                <a:sym typeface="Symbol" pitchFamily="18" charset="2"/>
              </a:rPr>
              <a:t>alterando</a:t>
            </a:r>
            <a:r>
              <a:rPr lang="en-US" sz="1800"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 el Banco Central altera el multiplicador monetario y, con ello, la cantidad de OM derivada de una cantidad dada de BM.</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3. </a:t>
            </a:r>
            <a:r>
              <a:rPr lang="es-ES" sz="1800" i="1" dirty="0">
                <a:latin typeface="Abadi" panose="020B0604020202020204" pitchFamily="34" charset="0"/>
                <a:sym typeface="Symbol" pitchFamily="18" charset="2"/>
              </a:rPr>
              <a:t>El tipo de descuento</a:t>
            </a:r>
            <a:r>
              <a:rPr lang="es-ES" sz="1800" dirty="0">
                <a:latin typeface="Abadi" panose="020B0604020202020204" pitchFamily="34" charset="0"/>
                <a:sym typeface="Symbol" pitchFamily="18" charset="2"/>
              </a:rPr>
              <a:t>, o tipo de interés que el Banco Central cobra a los bancos comerciales a cambio de los préstamos que les concede  (llamados también préstamos de regulación monetaria).</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	Si el tipo de descuento se reduce los bancos comerciales piden más préstamos al Banco Central, con lo que aumenta la BM. Por el contrario, si el tipo de descuento disminuye se reduce la BM.</a:t>
            </a:r>
            <a:endParaRPr lang="en-US" sz="1800" dirty="0">
              <a:latin typeface="Abadi" panose="020B0604020202020204" pitchFamily="34" charset="0"/>
              <a:sym typeface="Symbol" pitchFamily="18" charset="2"/>
            </a:endParaRPr>
          </a:p>
          <a:p>
            <a:pPr marL="533400" indent="-533400" algn="just">
              <a:buFontTx/>
              <a:buNone/>
            </a:pPr>
            <a:endParaRPr lang="en-US" sz="2400" dirty="0">
              <a:latin typeface="Tahoma" pitchFamily="34" charset="0"/>
              <a:sym typeface="Symbol" pitchFamily="18" charset="2"/>
            </a:endParaRPr>
          </a:p>
        </p:txBody>
      </p:sp>
      <p:sp>
        <p:nvSpPr>
          <p:cNvPr id="70685" name="Line 29"/>
          <p:cNvSpPr>
            <a:spLocks noChangeShapeType="1"/>
          </p:cNvSpPr>
          <p:nvPr/>
        </p:nvSpPr>
        <p:spPr bwMode="auto">
          <a:xfrm>
            <a:off x="1619250" y="5805488"/>
            <a:ext cx="5903913" cy="0"/>
          </a:xfrm>
          <a:prstGeom prst="line">
            <a:avLst/>
          </a:prstGeom>
          <a:noFill/>
          <a:ln w="9525">
            <a:solidFill>
              <a:schemeClr val="bg1"/>
            </a:solidFill>
            <a:round/>
            <a:headEnd/>
            <a:tailEnd/>
          </a:ln>
          <a:effectLst/>
        </p:spPr>
        <p:txBody>
          <a:bodyP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71599" y="0"/>
            <a:ext cx="7726313" cy="1143000"/>
          </a:xfrm>
        </p:spPr>
        <p:txBody>
          <a:bodyPr/>
          <a:lstStyle/>
          <a:p>
            <a:r>
              <a:rPr lang="es-ES" sz="2800" dirty="0">
                <a:solidFill>
                  <a:schemeClr val="tx1"/>
                </a:solidFill>
                <a:latin typeface="Tahoma" pitchFamily="34" charset="0"/>
              </a:rPr>
              <a:t>El control de la oferta monetaria</a:t>
            </a:r>
          </a:p>
        </p:txBody>
      </p:sp>
      <p:sp>
        <p:nvSpPr>
          <p:cNvPr id="71683" name="Rectangle 3"/>
          <p:cNvSpPr>
            <a:spLocks noGrp="1" noChangeArrowheads="1"/>
          </p:cNvSpPr>
          <p:nvPr>
            <p:ph type="body" sz="half" idx="1"/>
          </p:nvPr>
        </p:nvSpPr>
        <p:spPr>
          <a:xfrm>
            <a:off x="468313" y="981075"/>
            <a:ext cx="8280400" cy="5876925"/>
          </a:xfrm>
        </p:spPr>
        <p:txBody>
          <a:bodyPr/>
          <a:lstStyle/>
          <a:p>
            <a:pPr marL="533400" indent="-533400" algn="ctr">
              <a:buFontTx/>
              <a:buNone/>
            </a:pPr>
            <a:r>
              <a:rPr lang="en-US" sz="2400" b="1" u="sng" dirty="0" err="1">
                <a:latin typeface="Tahoma" pitchFamily="34" charset="0"/>
                <a:sym typeface="Symbol" pitchFamily="18" charset="2"/>
              </a:rPr>
              <a:t>Problemas</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que</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plantea</a:t>
            </a:r>
            <a:r>
              <a:rPr lang="en-US" sz="2400" b="1" u="sng" dirty="0">
                <a:latin typeface="Tahoma" pitchFamily="34" charset="0"/>
                <a:sym typeface="Symbol" pitchFamily="18" charset="2"/>
              </a:rPr>
              <a:t> el control de la OM</a:t>
            </a:r>
          </a:p>
          <a:p>
            <a:pPr marL="533400" indent="-533400" algn="ctr">
              <a:buFontTx/>
              <a:buNone/>
            </a:pPr>
            <a:endParaRPr lang="en-US" sz="2400" b="1" u="sng" dirty="0">
              <a:latin typeface="Tahoma" pitchFamily="34" charset="0"/>
              <a:sym typeface="Symbol" pitchFamily="18" charset="2"/>
            </a:endParaRPr>
          </a:p>
          <a:p>
            <a:pPr marL="533400" indent="-533400">
              <a:buFontTx/>
              <a:buChar char="-"/>
            </a:pPr>
            <a:r>
              <a:rPr lang="en-US" sz="2400" dirty="0">
                <a:latin typeface="Tahoma" pitchFamily="34" charset="0"/>
                <a:sym typeface="Symbol" pitchFamily="18" charset="2"/>
              </a:rPr>
              <a:t>A </a:t>
            </a:r>
            <a:r>
              <a:rPr lang="en-US" sz="2400" dirty="0" err="1">
                <a:latin typeface="Tahoma" pitchFamily="34" charset="0"/>
                <a:sym typeface="Symbol" pitchFamily="18" charset="2"/>
              </a:rPr>
              <a:t>pesar</a:t>
            </a:r>
            <a:r>
              <a:rPr lang="en-US" sz="2400" dirty="0">
                <a:latin typeface="Tahoma" pitchFamily="34" charset="0"/>
                <a:sym typeface="Symbol" pitchFamily="18" charset="2"/>
              </a:rPr>
              <a:t> de que el BC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influir</a:t>
            </a:r>
            <a:r>
              <a:rPr lang="en-US" sz="2400" dirty="0">
                <a:latin typeface="Tahoma" pitchFamily="34" charset="0"/>
                <a:sym typeface="Symbol" pitchFamily="18" charset="2"/>
              </a:rPr>
              <a:t> </a:t>
            </a:r>
            <a:r>
              <a:rPr lang="en-US" sz="2400" dirty="0" err="1">
                <a:latin typeface="Tahoma" pitchFamily="34" charset="0"/>
                <a:sym typeface="Symbol" pitchFamily="18" charset="2"/>
              </a:rPr>
              <a:t>poderosamente</a:t>
            </a:r>
            <a:r>
              <a:rPr lang="en-US" sz="2400" dirty="0">
                <a:latin typeface="Tahoma" pitchFamily="34" charset="0"/>
                <a:sym typeface="Symbol" pitchFamily="18" charset="2"/>
              </a:rPr>
              <a:t> en la OM no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controlarla</a:t>
            </a:r>
            <a:r>
              <a:rPr lang="en-US" sz="2400" dirty="0">
                <a:latin typeface="Tahoma" pitchFamily="34" charset="0"/>
                <a:sym typeface="Symbol" pitchFamily="18" charset="2"/>
              </a:rPr>
              <a:t> con total </a:t>
            </a:r>
            <a:r>
              <a:rPr lang="en-US" sz="2400" dirty="0" err="1">
                <a:latin typeface="Tahoma" pitchFamily="34" charset="0"/>
                <a:sym typeface="Symbol" pitchFamily="18" charset="2"/>
              </a:rPr>
              <a:t>precisión</a:t>
            </a:r>
            <a:r>
              <a:rPr lang="en-US" sz="2400" dirty="0">
                <a:latin typeface="Tahoma" pitchFamily="34" charset="0"/>
                <a:sym typeface="Symbol" pitchFamily="18" charset="2"/>
              </a:rPr>
              <a:t>.</a:t>
            </a:r>
          </a:p>
          <a:p>
            <a:pPr marL="533400" indent="-533400">
              <a:buFontTx/>
              <a:buNone/>
            </a:pPr>
            <a:endParaRPr lang="en-US" sz="2400" dirty="0">
              <a:latin typeface="Tahoma" pitchFamily="34" charset="0"/>
              <a:sym typeface="Symbol" pitchFamily="18" charset="2"/>
            </a:endParaRPr>
          </a:p>
          <a:p>
            <a:pPr marL="533400" indent="-533400">
              <a:buFontTx/>
              <a:buChar char="-"/>
            </a:pPr>
            <a:r>
              <a:rPr lang="en-US" sz="2400" dirty="0" err="1">
                <a:latin typeface="Tahoma" pitchFamily="34" charset="0"/>
                <a:sym typeface="Symbol" pitchFamily="18" charset="2"/>
              </a:rPr>
              <a:t>Esto</a:t>
            </a:r>
            <a:r>
              <a:rPr lang="en-US" sz="2400" dirty="0">
                <a:latin typeface="Tahoma" pitchFamily="34" charset="0"/>
                <a:sym typeface="Symbol" pitchFamily="18" charset="2"/>
              </a:rPr>
              <a:t> se </a:t>
            </a:r>
            <a:r>
              <a:rPr lang="en-US" sz="2400" dirty="0" err="1">
                <a:latin typeface="Tahoma" pitchFamily="34" charset="0"/>
                <a:sym typeface="Symbol" pitchFamily="18" charset="2"/>
              </a:rPr>
              <a:t>debe</a:t>
            </a:r>
            <a:r>
              <a:rPr lang="en-US" sz="2400" dirty="0">
                <a:latin typeface="Tahoma" pitchFamily="34" charset="0"/>
                <a:sym typeface="Symbol" pitchFamily="18" charset="2"/>
              </a:rPr>
              <a:t>, </a:t>
            </a:r>
            <a:r>
              <a:rPr lang="en-US" sz="2400" dirty="0" err="1">
                <a:latin typeface="Tahoma" pitchFamily="34" charset="0"/>
                <a:sym typeface="Symbol" pitchFamily="18" charset="2"/>
              </a:rPr>
              <a:t>fundamentalmente</a:t>
            </a:r>
            <a:r>
              <a:rPr lang="en-US" sz="2400" dirty="0">
                <a:latin typeface="Tahoma" pitchFamily="34" charset="0"/>
                <a:sym typeface="Symbol" pitchFamily="18" charset="2"/>
              </a:rPr>
              <a:t>, a dos </a:t>
            </a:r>
            <a:r>
              <a:rPr lang="en-US" sz="2400" dirty="0" err="1">
                <a:latin typeface="Tahoma" pitchFamily="34" charset="0"/>
                <a:sym typeface="Symbol" pitchFamily="18" charset="2"/>
              </a:rPr>
              <a:t>razones</a:t>
            </a:r>
            <a:r>
              <a:rPr lang="en-US" sz="2400" dirty="0">
                <a:latin typeface="Tahoma" pitchFamily="34" charset="0"/>
                <a:sym typeface="Symbol" pitchFamily="18" charset="2"/>
              </a:rPr>
              <a:t>: </a:t>
            </a:r>
          </a:p>
          <a:p>
            <a:pPr marL="533400" indent="-533400">
              <a:buFontTx/>
              <a:buNone/>
            </a:pPr>
            <a:endParaRPr lang="en-US" sz="24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de </a:t>
            </a:r>
            <a:r>
              <a:rPr lang="en-US" sz="1800" dirty="0" err="1">
                <a:latin typeface="Tahoma" pitchFamily="34" charset="0"/>
                <a:sym typeface="Symbol" pitchFamily="18" charset="2"/>
              </a:rPr>
              <a:t>dinero</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depositar</a:t>
            </a:r>
            <a:r>
              <a:rPr lang="en-US" sz="1800" dirty="0">
                <a:latin typeface="Tahoma" pitchFamily="34" charset="0"/>
                <a:sym typeface="Symbol" pitchFamily="18" charset="2"/>
              </a:rPr>
              <a:t> los </a:t>
            </a:r>
            <a:r>
              <a:rPr lang="en-US" sz="1800" dirty="0" err="1">
                <a:latin typeface="Tahoma" pitchFamily="34" charset="0"/>
                <a:sym typeface="Symbol" pitchFamily="18" charset="2"/>
              </a:rPr>
              <a:t>hogares</a:t>
            </a:r>
            <a:r>
              <a:rPr lang="en-US" sz="1800" dirty="0">
                <a:latin typeface="Tahoma" pitchFamily="34" charset="0"/>
                <a:sym typeface="Symbol" pitchFamily="18" charset="2"/>
              </a:rPr>
              <a:t> en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p>
          <a:p>
            <a:pPr marL="1295400" lvl="2" indent="-381000">
              <a:buFontTx/>
              <a:buAutoNum type="arabicPeriod"/>
            </a:pPr>
            <a:endParaRPr lang="en-US" sz="18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prestar</a:t>
            </a:r>
            <a:r>
              <a:rPr lang="en-US" sz="1800" dirty="0">
                <a:latin typeface="Tahoma" pitchFamily="34" charset="0"/>
                <a:sym typeface="Symbol" pitchFamily="18" charset="2"/>
              </a:rPr>
              <a:t> los </a:t>
            </a:r>
            <a:r>
              <a:rPr lang="en-US" sz="1800" dirty="0" err="1">
                <a:latin typeface="Tahoma" pitchFamily="34" charset="0"/>
                <a:sym typeface="Symbol" pitchFamily="18" charset="2"/>
              </a:rPr>
              <a:t>banqueros</a:t>
            </a: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El </a:t>
            </a:r>
            <a:r>
              <a:rPr lang="en-US" sz="1800" dirty="0" err="1">
                <a:latin typeface="Tahoma" pitchFamily="34" charset="0"/>
                <a:sym typeface="Symbol" pitchFamily="18" charset="2"/>
              </a:rPr>
              <a:t>coeficiente</a:t>
            </a:r>
            <a:r>
              <a:rPr lang="en-US" sz="1800" dirty="0">
                <a:latin typeface="Tahoma" pitchFamily="34" charset="0"/>
                <a:sym typeface="Symbol" pitchFamily="18" charset="2"/>
              </a:rPr>
              <a:t> de </a:t>
            </a:r>
            <a:r>
              <a:rPr lang="en-US" sz="1800" dirty="0" err="1">
                <a:latin typeface="Tahoma" pitchFamily="34" charset="0"/>
                <a:sym typeface="Symbol" pitchFamily="18" charset="2"/>
              </a:rPr>
              <a:t>caja</a:t>
            </a:r>
            <a:r>
              <a:rPr lang="en-US" sz="1800" dirty="0">
                <a:latin typeface="Tahoma" pitchFamily="34" charset="0"/>
                <a:sym typeface="Symbol" pitchFamily="18" charset="2"/>
              </a:rPr>
              <a:t> </a:t>
            </a:r>
            <a:r>
              <a:rPr lang="en-US" sz="1800" dirty="0" err="1">
                <a:latin typeface="Tahoma" pitchFamily="34" charset="0"/>
                <a:sym typeface="Symbol" pitchFamily="18" charset="2"/>
              </a:rPr>
              <a:t>marca</a:t>
            </a:r>
            <a:r>
              <a:rPr lang="en-US" sz="1800" dirty="0">
                <a:latin typeface="Tahoma" pitchFamily="34" charset="0"/>
                <a:sym typeface="Symbol" pitchFamily="18" charset="2"/>
              </a:rPr>
              <a:t> un </a:t>
            </a:r>
            <a:r>
              <a:rPr lang="en-US" sz="1800" dirty="0" err="1">
                <a:latin typeface="Tahoma" pitchFamily="34" charset="0"/>
                <a:sym typeface="Symbol" pitchFamily="18" charset="2"/>
              </a:rPr>
              <a:t>límite</a:t>
            </a:r>
            <a:r>
              <a:rPr lang="en-US" sz="1800" dirty="0">
                <a:latin typeface="Tahoma" pitchFamily="34" charset="0"/>
                <a:sym typeface="Symbol" pitchFamily="18" charset="2"/>
              </a:rPr>
              <a:t> inferior a </a:t>
            </a:r>
            <a:r>
              <a:rPr lang="en-US" sz="1800" dirty="0" err="1">
                <a:latin typeface="Tahoma" pitchFamily="34" charset="0"/>
                <a:sym typeface="Symbol" pitchFamily="18" charset="2"/>
              </a:rPr>
              <a:t>las</a:t>
            </a:r>
            <a:r>
              <a:rPr lang="en-US" sz="1800" dirty="0">
                <a:latin typeface="Tahoma" pitchFamily="34" charset="0"/>
                <a:sym typeface="Symbol" pitchFamily="18" charset="2"/>
              </a:rPr>
              <a:t> </a:t>
            </a:r>
            <a:r>
              <a:rPr lang="en-US" sz="1800" dirty="0" err="1">
                <a:latin typeface="Tahoma" pitchFamily="34" charset="0"/>
                <a:sym typeface="Symbol" pitchFamily="18" charset="2"/>
              </a:rPr>
              <a:t>reservas</a:t>
            </a:r>
            <a:r>
              <a:rPr lang="en-US" sz="1800" dirty="0">
                <a:latin typeface="Tahoma" pitchFamily="34" charset="0"/>
                <a:sym typeface="Symbol" pitchFamily="18" charset="2"/>
              </a:rPr>
              <a:t>, </a:t>
            </a:r>
            <a:r>
              <a:rPr lang="en-US" sz="1800" dirty="0" err="1">
                <a:latin typeface="Tahoma" pitchFamily="34" charset="0"/>
                <a:sym typeface="Symbol" pitchFamily="18" charset="2"/>
              </a:rPr>
              <a:t>pero</a:t>
            </a:r>
            <a:r>
              <a:rPr lang="en-US" sz="1800" dirty="0">
                <a:latin typeface="Tahoma" pitchFamily="34" charset="0"/>
                <a:sym typeface="Symbol" pitchFamily="18" charset="2"/>
              </a:rPr>
              <a:t>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r>
              <a:rPr lang="en-US" sz="1800" dirty="0" err="1">
                <a:latin typeface="Tahoma" pitchFamily="34" charset="0"/>
                <a:sym typeface="Symbol" pitchFamily="18" charset="2"/>
              </a:rPr>
              <a:t>pueden</a:t>
            </a:r>
            <a:r>
              <a:rPr lang="en-US" sz="1800" dirty="0">
                <a:latin typeface="Tahoma" pitchFamily="34" charset="0"/>
                <a:sym typeface="Symbol" pitchFamily="18" charset="2"/>
              </a:rPr>
              <a:t> </a:t>
            </a:r>
            <a:r>
              <a:rPr lang="en-US" sz="1800" dirty="0" err="1">
                <a:latin typeface="Tahoma" pitchFamily="34" charset="0"/>
                <a:sym typeface="Symbol" pitchFamily="18" charset="2"/>
              </a:rPr>
              <a:t>decidir</a:t>
            </a:r>
            <a:r>
              <a:rPr lang="en-US" sz="1800" dirty="0">
                <a:latin typeface="Tahoma" pitchFamily="34" charset="0"/>
                <a:sym typeface="Symbol" pitchFamily="18" charset="2"/>
              </a:rPr>
              <a:t> </a:t>
            </a:r>
            <a:r>
              <a:rPr lang="en-US" sz="1800" dirty="0" err="1">
                <a:latin typeface="Tahoma" pitchFamily="34" charset="0"/>
                <a:sym typeface="Symbol" pitchFamily="18" charset="2"/>
              </a:rPr>
              <a:t>mantener</a:t>
            </a:r>
            <a:r>
              <a:rPr lang="en-US" sz="1800" dirty="0">
                <a:latin typeface="Tahoma" pitchFamily="34" charset="0"/>
                <a:sym typeface="Symbol" pitchFamily="18" charset="2"/>
              </a:rPr>
              <a:t> </a:t>
            </a:r>
            <a:r>
              <a:rPr lang="en-US" sz="1800" dirty="0" err="1">
                <a:latin typeface="Tahoma" pitchFamily="34" charset="0"/>
                <a:sym typeface="Symbol" pitchFamily="18" charset="2"/>
              </a:rPr>
              <a:t>una</a:t>
            </a:r>
            <a:r>
              <a:rPr lang="en-US" sz="1800" dirty="0">
                <a:latin typeface="Tahoma" pitchFamily="34" charset="0"/>
                <a:sym typeface="Symbol" pitchFamily="18" charset="2"/>
              </a:rPr>
              <a:t> </a:t>
            </a:r>
            <a:r>
              <a:rPr lang="en-US" sz="1800" dirty="0" err="1">
                <a:latin typeface="Tahoma" pitchFamily="34" charset="0"/>
                <a:sym typeface="Symbol" pitchFamily="18" charset="2"/>
              </a:rPr>
              <a:t>cantidad</a:t>
            </a:r>
            <a:r>
              <a:rPr lang="en-US" sz="1800" dirty="0">
                <a:latin typeface="Tahoma" pitchFamily="34" charset="0"/>
                <a:sym typeface="Symbol" pitchFamily="18" charset="2"/>
              </a:rPr>
              <a:t> mayor a la </a:t>
            </a:r>
            <a:r>
              <a:rPr lang="en-US" sz="1800" dirty="0" err="1">
                <a:latin typeface="Tahoma" pitchFamily="34" charset="0"/>
                <a:sym typeface="Symbol" pitchFamily="18" charset="2"/>
              </a:rPr>
              <a:t>determinada</a:t>
            </a:r>
            <a:r>
              <a:rPr lang="en-US" sz="1800" dirty="0">
                <a:latin typeface="Tahoma" pitchFamily="34" charset="0"/>
                <a:sym typeface="Symbol" pitchFamily="18" charset="2"/>
              </a:rPr>
              <a:t> </a:t>
            </a:r>
            <a:r>
              <a:rPr lang="en-US" sz="1800" dirty="0" err="1">
                <a:latin typeface="Tahoma" pitchFamily="34" charset="0"/>
                <a:sym typeface="Symbol" pitchFamily="18" charset="2"/>
              </a:rPr>
              <a:t>legalmente</a:t>
            </a:r>
            <a:r>
              <a:rPr lang="en-US" sz="1800" dirty="0">
                <a:latin typeface="Tahoma" pitchFamily="34" charset="0"/>
                <a:sym typeface="Symbol" pitchFamily="18" charset="2"/>
              </a:rPr>
              <a:t>.</a:t>
            </a:r>
          </a:p>
          <a:p>
            <a:pPr marL="1295400" lvl="2" indent="-381000">
              <a:buFontTx/>
              <a:buNone/>
            </a:pPr>
            <a:endParaRPr lang="en-US" sz="1800" dirty="0">
              <a:latin typeface="Tahoma" pitchFamily="34" charset="0"/>
              <a:sym typeface="Symbol" pitchFamily="18" charset="2"/>
            </a:endParaRPr>
          </a:p>
          <a:p>
            <a:pPr marL="1295400" lvl="2" indent="-381000">
              <a:buFontTx/>
              <a:buNone/>
            </a:pPr>
            <a:endParaRPr lang="en-US" sz="1800" dirty="0">
              <a:latin typeface="Tahoma" pitchFamily="34" charset="0"/>
              <a:sym typeface="Symbol" pitchFamily="18" charset="2"/>
            </a:endParaRPr>
          </a:p>
        </p:txBody>
      </p:sp>
      <p:sp>
        <p:nvSpPr>
          <p:cNvPr id="71684" name="Line 4"/>
          <p:cNvSpPr>
            <a:spLocks noChangeShapeType="1"/>
          </p:cNvSpPr>
          <p:nvPr/>
        </p:nvSpPr>
        <p:spPr bwMode="auto">
          <a:xfrm>
            <a:off x="971600" y="908050"/>
            <a:ext cx="8172400"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21122" y="0"/>
            <a:ext cx="7403766" cy="1143000"/>
          </a:xfrm>
        </p:spPr>
        <p:txBody>
          <a:bodyPr/>
          <a:lstStyle/>
          <a:p>
            <a:r>
              <a:rPr lang="es-ES" sz="2800" dirty="0">
                <a:solidFill>
                  <a:schemeClr val="tx1"/>
                </a:solidFill>
                <a:latin typeface="Tahoma" pitchFamily="34" charset="0"/>
              </a:rPr>
              <a:t>EL BANCO CENTRAL </a:t>
            </a:r>
          </a:p>
        </p:txBody>
      </p:sp>
      <p:sp>
        <p:nvSpPr>
          <p:cNvPr id="77827" name="Rectangle 3"/>
          <p:cNvSpPr>
            <a:spLocks noGrp="1" noChangeArrowheads="1"/>
          </p:cNvSpPr>
          <p:nvPr>
            <p:ph idx="1"/>
          </p:nvPr>
        </p:nvSpPr>
        <p:spPr>
          <a:xfrm>
            <a:off x="899592" y="1268413"/>
            <a:ext cx="8065021" cy="4525962"/>
          </a:xfrm>
        </p:spPr>
        <p:txBody>
          <a:bodyPr/>
          <a:lstStyle/>
          <a:p>
            <a:pPr algn="just"/>
            <a:r>
              <a:rPr lang="es-ES" sz="2800" b="1" u="sng" dirty="0">
                <a:latin typeface="Tahoma" pitchFamily="34" charset="0"/>
              </a:rPr>
              <a:t>OBJETIVOS</a:t>
            </a:r>
            <a:r>
              <a:rPr lang="es-ES" sz="2800" dirty="0">
                <a:latin typeface="Tahoma" pitchFamily="34" charset="0"/>
              </a:rPr>
              <a:t> de la política monetaria del BCRA:</a:t>
            </a:r>
          </a:p>
          <a:p>
            <a:pPr algn="just"/>
            <a:endParaRPr lang="es-ES" sz="2800" dirty="0">
              <a:latin typeface="Tahoma" pitchFamily="34" charset="0"/>
            </a:endParaRPr>
          </a:p>
          <a:p>
            <a:pPr algn="just">
              <a:buFontTx/>
              <a:buNone/>
            </a:pPr>
            <a:r>
              <a:rPr lang="es-ES" sz="2800" dirty="0">
                <a:latin typeface="Tahoma" pitchFamily="34" charset="0"/>
              </a:rPr>
              <a:t>		- Controlar la oferta monetaria con el fin de mantener la estabilidad de precios: tasa de inflación no superior al ……….</a:t>
            </a:r>
          </a:p>
          <a:p>
            <a:pPr algn="just">
              <a:buFontTx/>
              <a:buNone/>
            </a:pPr>
            <a:r>
              <a:rPr lang="es-ES" sz="2800" dirty="0">
                <a:latin typeface="Tahoma" pitchFamily="34" charset="0"/>
              </a:rPr>
              <a:t>		* Se entiende que mantener la estabilidad de precios es la mejor manera de contribuir al crecimiento de la producción y del empleo.</a:t>
            </a:r>
          </a:p>
        </p:txBody>
      </p:sp>
      <p:sp>
        <p:nvSpPr>
          <p:cNvPr id="77828" name="Line 4"/>
          <p:cNvSpPr>
            <a:spLocks noChangeShapeType="1"/>
          </p:cNvSpPr>
          <p:nvPr/>
        </p:nvSpPr>
        <p:spPr bwMode="auto">
          <a:xfrm>
            <a:off x="917592" y="1268413"/>
            <a:ext cx="8226407"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360F3-D9AF-2F84-1D71-E2477CE321A0}"/>
              </a:ext>
            </a:extLst>
          </p:cNvPr>
          <p:cNvSpPr>
            <a:spLocks noGrp="1"/>
          </p:cNvSpPr>
          <p:nvPr>
            <p:ph type="title"/>
          </p:nvPr>
        </p:nvSpPr>
        <p:spPr/>
        <p:txBody>
          <a:bodyPr/>
          <a:lstStyle/>
          <a:p>
            <a:r>
              <a:rPr lang="es-AR" sz="4000" dirty="0"/>
              <a:t>Balance de un Banco Central</a:t>
            </a:r>
          </a:p>
        </p:txBody>
      </p:sp>
      <p:pic>
        <p:nvPicPr>
          <p:cNvPr id="5" name="Marcador de contenido 4">
            <a:extLst>
              <a:ext uri="{FF2B5EF4-FFF2-40B4-BE49-F238E27FC236}">
                <a16:creationId xmlns:a16="http://schemas.microsoft.com/office/drawing/2014/main" id="{AEED7A6B-FE0F-4A24-2BD0-E4E781C492A4}"/>
              </a:ext>
            </a:extLst>
          </p:cNvPr>
          <p:cNvPicPr>
            <a:picLocks noGrp="1" noChangeAspect="1"/>
          </p:cNvPicPr>
          <p:nvPr>
            <p:ph idx="1"/>
          </p:nvPr>
        </p:nvPicPr>
        <p:blipFill>
          <a:blip r:embed="rId2"/>
          <a:stretch>
            <a:fillRect/>
          </a:stretch>
        </p:blipFill>
        <p:spPr>
          <a:xfrm>
            <a:off x="1140170" y="2420888"/>
            <a:ext cx="7650792" cy="2376264"/>
          </a:xfrm>
        </p:spPr>
      </p:pic>
    </p:spTree>
    <p:extLst>
      <p:ext uri="{BB962C8B-B14F-4D97-AF65-F5344CB8AC3E}">
        <p14:creationId xmlns:p14="http://schemas.microsoft.com/office/powerpoint/2010/main" val="36348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1E0C9-2A0A-477D-A5D4-A4E4BB17A779}"/>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F18CC866-A7C1-48AF-829F-223ADAEF36AC}"/>
              </a:ext>
            </a:extLst>
          </p:cNvPr>
          <p:cNvSpPr>
            <a:spLocks noGrp="1"/>
          </p:cNvSpPr>
          <p:nvPr>
            <p:ph idx="1"/>
          </p:nvPr>
        </p:nvSpPr>
        <p:spPr>
          <a:xfrm>
            <a:off x="1122897" y="1560415"/>
            <a:ext cx="7687032" cy="3787526"/>
          </a:xfrm>
        </p:spPr>
        <p:txBody>
          <a:bodyPr/>
          <a:lstStyle/>
          <a:p>
            <a:r>
              <a:rPr lang="es-AR" dirty="0"/>
              <a:t>TIPOS DE DINERO</a:t>
            </a:r>
          </a:p>
          <a:p>
            <a:pPr marL="0" indent="0">
              <a:buNone/>
            </a:pPr>
            <a:endParaRPr lang="es-AR" dirty="0"/>
          </a:p>
        </p:txBody>
      </p:sp>
      <p:pic>
        <p:nvPicPr>
          <p:cNvPr id="4" name="Imagen 3">
            <a:extLst>
              <a:ext uri="{FF2B5EF4-FFF2-40B4-BE49-F238E27FC236}">
                <a16:creationId xmlns:a16="http://schemas.microsoft.com/office/drawing/2014/main" id="{BB6FE12B-90D1-45B7-ADF8-230E3232D0AA}"/>
              </a:ext>
            </a:extLst>
          </p:cNvPr>
          <p:cNvPicPr>
            <a:picLocks noChangeAspect="1"/>
          </p:cNvPicPr>
          <p:nvPr/>
        </p:nvPicPr>
        <p:blipFill>
          <a:blip r:embed="rId2"/>
          <a:stretch>
            <a:fillRect/>
          </a:stretch>
        </p:blipFill>
        <p:spPr>
          <a:xfrm>
            <a:off x="1043608" y="76200"/>
            <a:ext cx="7687032" cy="1296144"/>
          </a:xfrm>
          <a:prstGeom prst="rect">
            <a:avLst/>
          </a:prstGeom>
        </p:spPr>
      </p:pic>
      <p:pic>
        <p:nvPicPr>
          <p:cNvPr id="5" name="Imagen 4">
            <a:extLst>
              <a:ext uri="{FF2B5EF4-FFF2-40B4-BE49-F238E27FC236}">
                <a16:creationId xmlns:a16="http://schemas.microsoft.com/office/drawing/2014/main" id="{7D7B714A-6479-47C6-A05E-493AD6AB006D}"/>
              </a:ext>
            </a:extLst>
          </p:cNvPr>
          <p:cNvPicPr>
            <a:picLocks noChangeAspect="1"/>
          </p:cNvPicPr>
          <p:nvPr/>
        </p:nvPicPr>
        <p:blipFill rotWithShape="1">
          <a:blip r:embed="rId3"/>
          <a:srcRect t="24499"/>
          <a:stretch/>
        </p:blipFill>
        <p:spPr>
          <a:xfrm>
            <a:off x="1122898" y="2046176"/>
            <a:ext cx="7687031" cy="1421930"/>
          </a:xfrm>
          <a:prstGeom prst="rect">
            <a:avLst/>
          </a:prstGeom>
        </p:spPr>
      </p:pic>
      <p:sp>
        <p:nvSpPr>
          <p:cNvPr id="12" name="Rectangle 3">
            <a:extLst>
              <a:ext uri="{FF2B5EF4-FFF2-40B4-BE49-F238E27FC236}">
                <a16:creationId xmlns:a16="http://schemas.microsoft.com/office/drawing/2014/main" id="{5945C454-1310-1480-D9EE-BF6220240810}"/>
              </a:ext>
            </a:extLst>
          </p:cNvPr>
          <p:cNvSpPr txBox="1">
            <a:spLocks noChangeArrowheads="1"/>
          </p:cNvSpPr>
          <p:nvPr/>
        </p:nvSpPr>
        <p:spPr>
          <a:xfrm>
            <a:off x="990599" y="3645024"/>
            <a:ext cx="7954964" cy="2952328"/>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90000"/>
              </a:lnSpc>
              <a:buClr>
                <a:srgbClr val="3891A7"/>
              </a:buClr>
            </a:pPr>
            <a:r>
              <a:rPr lang="es-ES_tradnl" sz="2800" dirty="0">
                <a:solidFill>
                  <a:prstClr val="black"/>
                </a:solidFill>
                <a:latin typeface="Gill Sans MT"/>
              </a:rPr>
              <a:t>La perspicacia de los agentes económicos genera un proceso de especialización del bien mercancía, en el que se selecciona un bien con las características de:</a:t>
            </a:r>
          </a:p>
          <a:p>
            <a:pPr lvl="1">
              <a:lnSpc>
                <a:spcPct val="90000"/>
              </a:lnSpc>
              <a:buClr>
                <a:srgbClr val="3891A7"/>
              </a:buClr>
            </a:pPr>
            <a:r>
              <a:rPr lang="es-ES_tradnl" sz="2400" dirty="0">
                <a:solidFill>
                  <a:prstClr val="black"/>
                </a:solidFill>
                <a:latin typeface="Gill Sans MT"/>
              </a:rPr>
              <a:t>Valoración subjetiva.</a:t>
            </a:r>
          </a:p>
          <a:p>
            <a:pPr lvl="1">
              <a:lnSpc>
                <a:spcPct val="90000"/>
              </a:lnSpc>
              <a:buClr>
                <a:srgbClr val="3891A7"/>
              </a:buClr>
            </a:pPr>
            <a:r>
              <a:rPr lang="es-ES_tradnl" sz="2400" dirty="0">
                <a:solidFill>
                  <a:prstClr val="black"/>
                </a:solidFill>
                <a:latin typeface="Gill Sans MT"/>
              </a:rPr>
              <a:t>Escasez.</a:t>
            </a:r>
          </a:p>
          <a:p>
            <a:pPr lvl="1">
              <a:lnSpc>
                <a:spcPct val="90000"/>
              </a:lnSpc>
              <a:buClr>
                <a:srgbClr val="3891A7"/>
              </a:buClr>
            </a:pPr>
            <a:r>
              <a:rPr lang="es-ES_tradnl" sz="2400" dirty="0" err="1">
                <a:solidFill>
                  <a:prstClr val="black"/>
                </a:solidFill>
                <a:latin typeface="Gill Sans MT"/>
              </a:rPr>
              <a:t>Transportabilidad</a:t>
            </a:r>
            <a:r>
              <a:rPr lang="es-ES_tradnl" sz="2400" dirty="0">
                <a:solidFill>
                  <a:prstClr val="black"/>
                </a:solidFill>
                <a:latin typeface="Gill Sans MT"/>
              </a:rPr>
              <a:t>.</a:t>
            </a:r>
          </a:p>
          <a:p>
            <a:pPr lvl="1">
              <a:lnSpc>
                <a:spcPct val="90000"/>
              </a:lnSpc>
              <a:buClr>
                <a:srgbClr val="3891A7"/>
              </a:buClr>
            </a:pPr>
            <a:r>
              <a:rPr lang="es-ES_tradnl" sz="2400" dirty="0">
                <a:solidFill>
                  <a:prstClr val="black"/>
                </a:solidFill>
                <a:latin typeface="Gill Sans MT"/>
              </a:rPr>
              <a:t>Durabilidad.</a:t>
            </a:r>
          </a:p>
          <a:p>
            <a:pPr lvl="1">
              <a:lnSpc>
                <a:spcPct val="90000"/>
              </a:lnSpc>
              <a:buClr>
                <a:srgbClr val="3891A7"/>
              </a:buClr>
            </a:pPr>
            <a:r>
              <a:rPr lang="es-ES_tradnl" sz="2400" dirty="0">
                <a:solidFill>
                  <a:prstClr val="black"/>
                </a:solidFill>
                <a:latin typeface="Gill Sans MT"/>
              </a:rPr>
              <a:t>Homogeneidad.</a:t>
            </a:r>
          </a:p>
          <a:p>
            <a:pPr lvl="1">
              <a:lnSpc>
                <a:spcPct val="90000"/>
              </a:lnSpc>
              <a:buClr>
                <a:srgbClr val="3891A7"/>
              </a:buClr>
            </a:pPr>
            <a:r>
              <a:rPr lang="es-ES_tradnl" sz="2400" dirty="0">
                <a:solidFill>
                  <a:prstClr val="black"/>
                </a:solidFill>
                <a:latin typeface="Gill Sans MT"/>
              </a:rPr>
              <a:t>Divisibilidad.</a:t>
            </a:r>
            <a:endParaRPr lang="es-ES" sz="2400" dirty="0">
              <a:solidFill>
                <a:prstClr val="black"/>
              </a:solidFill>
              <a:latin typeface="Gill Sans MT"/>
            </a:endParaRPr>
          </a:p>
          <a:p>
            <a:pPr>
              <a:lnSpc>
                <a:spcPct val="90000"/>
              </a:lnSpc>
              <a:buClr>
                <a:srgbClr val="3891A7"/>
              </a:buClr>
            </a:pPr>
            <a:r>
              <a:rPr lang="es-ES_tradnl" sz="2800" dirty="0">
                <a:solidFill>
                  <a:prstClr val="black"/>
                </a:solidFill>
                <a:latin typeface="Gill Sans MT"/>
              </a:rPr>
              <a:t>Ese proceso suele terminar con la selección de metales preciosos como dinero.</a:t>
            </a:r>
          </a:p>
        </p:txBody>
      </p:sp>
    </p:spTree>
    <p:extLst>
      <p:ext uri="{BB962C8B-B14F-4D97-AF65-F5344CB8AC3E}">
        <p14:creationId xmlns:p14="http://schemas.microsoft.com/office/powerpoint/2010/main" val="50250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EDC70-D512-4C98-93F1-F33EA8050203}"/>
              </a:ext>
            </a:extLst>
          </p:cNvPr>
          <p:cNvSpPr>
            <a:spLocks noGrp="1"/>
          </p:cNvSpPr>
          <p:nvPr>
            <p:ph type="title"/>
          </p:nvPr>
        </p:nvSpPr>
        <p:spPr>
          <a:xfrm>
            <a:off x="1121912" y="164714"/>
            <a:ext cx="7772400" cy="1143000"/>
          </a:xfrm>
        </p:spPr>
        <p:txBody>
          <a:bodyPr/>
          <a:lstStyle/>
          <a:p>
            <a:r>
              <a:rPr lang="es-AR" dirty="0"/>
              <a:t>Sistema financiero</a:t>
            </a:r>
          </a:p>
        </p:txBody>
      </p:sp>
      <p:pic>
        <p:nvPicPr>
          <p:cNvPr id="8" name="Marcador de contenido 7">
            <a:extLst>
              <a:ext uri="{FF2B5EF4-FFF2-40B4-BE49-F238E27FC236}">
                <a16:creationId xmlns:a16="http://schemas.microsoft.com/office/drawing/2014/main" id="{6A88CFDE-C531-E4DB-EA1C-D606F75B9B5E}"/>
              </a:ext>
            </a:extLst>
          </p:cNvPr>
          <p:cNvPicPr>
            <a:picLocks noGrp="1" noChangeAspect="1"/>
          </p:cNvPicPr>
          <p:nvPr>
            <p:ph idx="1"/>
          </p:nvPr>
        </p:nvPicPr>
        <p:blipFill>
          <a:blip r:embed="rId2"/>
          <a:stretch>
            <a:fillRect/>
          </a:stretch>
        </p:blipFill>
        <p:spPr>
          <a:xfrm>
            <a:off x="1247428" y="2482285"/>
            <a:ext cx="7280595" cy="1663080"/>
          </a:xfrm>
        </p:spPr>
      </p:pic>
      <p:pic>
        <p:nvPicPr>
          <p:cNvPr id="4" name="Imagen 3">
            <a:extLst>
              <a:ext uri="{FF2B5EF4-FFF2-40B4-BE49-F238E27FC236}">
                <a16:creationId xmlns:a16="http://schemas.microsoft.com/office/drawing/2014/main" id="{3A4E0DF4-8701-44A9-ACE8-08AEE44C2905}"/>
              </a:ext>
            </a:extLst>
          </p:cNvPr>
          <p:cNvPicPr>
            <a:picLocks noChangeAspect="1"/>
          </p:cNvPicPr>
          <p:nvPr/>
        </p:nvPicPr>
        <p:blipFill>
          <a:blip r:embed="rId3"/>
          <a:stretch>
            <a:fillRect/>
          </a:stretch>
        </p:blipFill>
        <p:spPr>
          <a:xfrm>
            <a:off x="971599" y="1303543"/>
            <a:ext cx="7832255" cy="985132"/>
          </a:xfrm>
          <a:prstGeom prst="rect">
            <a:avLst/>
          </a:prstGeom>
        </p:spPr>
      </p:pic>
      <p:pic>
        <p:nvPicPr>
          <p:cNvPr id="5" name="Imagen 4">
            <a:extLst>
              <a:ext uri="{FF2B5EF4-FFF2-40B4-BE49-F238E27FC236}">
                <a16:creationId xmlns:a16="http://schemas.microsoft.com/office/drawing/2014/main" id="{6AE500C6-D210-4F79-AEFB-36DB9879B0C4}"/>
              </a:ext>
            </a:extLst>
          </p:cNvPr>
          <p:cNvPicPr>
            <a:picLocks noChangeAspect="1"/>
          </p:cNvPicPr>
          <p:nvPr/>
        </p:nvPicPr>
        <p:blipFill>
          <a:blip r:embed="rId4"/>
          <a:stretch>
            <a:fillRect/>
          </a:stretch>
        </p:blipFill>
        <p:spPr>
          <a:xfrm>
            <a:off x="1121912" y="4294786"/>
            <a:ext cx="7531630" cy="2599928"/>
          </a:xfrm>
          <a:prstGeom prst="rect">
            <a:avLst/>
          </a:prstGeom>
        </p:spPr>
      </p:pic>
    </p:spTree>
    <p:extLst>
      <p:ext uri="{BB962C8B-B14F-4D97-AF65-F5344CB8AC3E}">
        <p14:creationId xmlns:p14="http://schemas.microsoft.com/office/powerpoint/2010/main" val="9558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D3238-DEA1-42FA-9FCB-2CF6A390766D}"/>
              </a:ext>
            </a:extLst>
          </p:cNvPr>
          <p:cNvSpPr>
            <a:spLocks noGrp="1"/>
          </p:cNvSpPr>
          <p:nvPr>
            <p:ph type="title"/>
          </p:nvPr>
        </p:nvSpPr>
        <p:spPr>
          <a:xfrm>
            <a:off x="968457" y="61363"/>
            <a:ext cx="7772400" cy="811560"/>
          </a:xfrm>
        </p:spPr>
        <p:txBody>
          <a:bodyPr/>
          <a:lstStyle/>
          <a:p>
            <a:r>
              <a:rPr lang="es-AR" dirty="0"/>
              <a:t>Activos financieros</a:t>
            </a:r>
          </a:p>
        </p:txBody>
      </p:sp>
      <p:pic>
        <p:nvPicPr>
          <p:cNvPr id="4" name="Imagen 3">
            <a:extLst>
              <a:ext uri="{FF2B5EF4-FFF2-40B4-BE49-F238E27FC236}">
                <a16:creationId xmlns:a16="http://schemas.microsoft.com/office/drawing/2014/main" id="{37892EE9-BC6E-41B3-8DA6-1AB4166153EE}"/>
              </a:ext>
            </a:extLst>
          </p:cNvPr>
          <p:cNvPicPr>
            <a:picLocks noChangeAspect="1"/>
          </p:cNvPicPr>
          <p:nvPr/>
        </p:nvPicPr>
        <p:blipFill>
          <a:blip r:embed="rId2"/>
          <a:stretch>
            <a:fillRect/>
          </a:stretch>
        </p:blipFill>
        <p:spPr>
          <a:xfrm>
            <a:off x="859456" y="757349"/>
            <a:ext cx="7866797" cy="1207215"/>
          </a:xfrm>
          <a:prstGeom prst="rect">
            <a:avLst/>
          </a:prstGeom>
        </p:spPr>
      </p:pic>
      <p:pic>
        <p:nvPicPr>
          <p:cNvPr id="6" name="Imagen 5">
            <a:extLst>
              <a:ext uri="{FF2B5EF4-FFF2-40B4-BE49-F238E27FC236}">
                <a16:creationId xmlns:a16="http://schemas.microsoft.com/office/drawing/2014/main" id="{2DE722EA-4CE3-4AD8-888A-46261FA11F46}"/>
              </a:ext>
            </a:extLst>
          </p:cNvPr>
          <p:cNvPicPr>
            <a:picLocks noChangeAspect="1"/>
          </p:cNvPicPr>
          <p:nvPr/>
        </p:nvPicPr>
        <p:blipFill>
          <a:blip r:embed="rId3"/>
          <a:stretch>
            <a:fillRect/>
          </a:stretch>
        </p:blipFill>
        <p:spPr>
          <a:xfrm>
            <a:off x="1001961" y="2525793"/>
            <a:ext cx="7451334" cy="659300"/>
          </a:xfrm>
          <a:prstGeom prst="rect">
            <a:avLst/>
          </a:prstGeom>
        </p:spPr>
      </p:pic>
      <p:sp>
        <p:nvSpPr>
          <p:cNvPr id="8" name="Marcador de contenido 7">
            <a:extLst>
              <a:ext uri="{FF2B5EF4-FFF2-40B4-BE49-F238E27FC236}">
                <a16:creationId xmlns:a16="http://schemas.microsoft.com/office/drawing/2014/main" id="{665EC63F-108A-42EA-97DA-264D97D5939A}"/>
              </a:ext>
            </a:extLst>
          </p:cNvPr>
          <p:cNvSpPr>
            <a:spLocks noGrp="1"/>
          </p:cNvSpPr>
          <p:nvPr>
            <p:ph idx="1"/>
          </p:nvPr>
        </p:nvSpPr>
        <p:spPr>
          <a:xfrm>
            <a:off x="939045" y="2016925"/>
            <a:ext cx="7772400" cy="3898776"/>
          </a:xfrm>
        </p:spPr>
        <p:txBody>
          <a:bodyPr/>
          <a:lstStyle/>
          <a:p>
            <a:r>
              <a:rPr lang="es-AR" sz="2000" dirty="0"/>
              <a:t>Diferenciación por:</a:t>
            </a:r>
          </a:p>
        </p:txBody>
      </p:sp>
      <p:pic>
        <p:nvPicPr>
          <p:cNvPr id="9" name="Imagen 8">
            <a:extLst>
              <a:ext uri="{FF2B5EF4-FFF2-40B4-BE49-F238E27FC236}">
                <a16:creationId xmlns:a16="http://schemas.microsoft.com/office/drawing/2014/main" id="{7AA9153A-CB5D-4A11-92AD-3E4BC2B5388C}"/>
              </a:ext>
            </a:extLst>
          </p:cNvPr>
          <p:cNvPicPr>
            <a:picLocks noChangeAspect="1"/>
          </p:cNvPicPr>
          <p:nvPr/>
        </p:nvPicPr>
        <p:blipFill>
          <a:blip r:embed="rId4"/>
          <a:stretch>
            <a:fillRect/>
          </a:stretch>
        </p:blipFill>
        <p:spPr>
          <a:xfrm>
            <a:off x="968457" y="3174050"/>
            <a:ext cx="7464960" cy="689073"/>
          </a:xfrm>
          <a:prstGeom prst="rect">
            <a:avLst/>
          </a:prstGeom>
        </p:spPr>
      </p:pic>
      <p:pic>
        <p:nvPicPr>
          <p:cNvPr id="10" name="Imagen 9">
            <a:extLst>
              <a:ext uri="{FF2B5EF4-FFF2-40B4-BE49-F238E27FC236}">
                <a16:creationId xmlns:a16="http://schemas.microsoft.com/office/drawing/2014/main" id="{1E1C5833-057B-43A0-B126-DF665DDD5D4B}"/>
              </a:ext>
            </a:extLst>
          </p:cNvPr>
          <p:cNvPicPr>
            <a:picLocks noChangeAspect="1"/>
          </p:cNvPicPr>
          <p:nvPr/>
        </p:nvPicPr>
        <p:blipFill>
          <a:blip r:embed="rId5"/>
          <a:stretch>
            <a:fillRect/>
          </a:stretch>
        </p:blipFill>
        <p:spPr>
          <a:xfrm>
            <a:off x="1052575" y="3932601"/>
            <a:ext cx="7430775" cy="708898"/>
          </a:xfrm>
          <a:prstGeom prst="rect">
            <a:avLst/>
          </a:prstGeom>
        </p:spPr>
      </p:pic>
      <p:pic>
        <p:nvPicPr>
          <p:cNvPr id="11" name="Imagen 10">
            <a:extLst>
              <a:ext uri="{FF2B5EF4-FFF2-40B4-BE49-F238E27FC236}">
                <a16:creationId xmlns:a16="http://schemas.microsoft.com/office/drawing/2014/main" id="{2875F2A6-BBA4-4F5A-82A2-63B685EA219B}"/>
              </a:ext>
            </a:extLst>
          </p:cNvPr>
          <p:cNvPicPr>
            <a:picLocks noChangeAspect="1"/>
          </p:cNvPicPr>
          <p:nvPr/>
        </p:nvPicPr>
        <p:blipFill>
          <a:blip r:embed="rId6"/>
          <a:stretch>
            <a:fillRect/>
          </a:stretch>
        </p:blipFill>
        <p:spPr>
          <a:xfrm>
            <a:off x="1052575" y="5318009"/>
            <a:ext cx="3993871" cy="722139"/>
          </a:xfrm>
          <a:prstGeom prst="rect">
            <a:avLst/>
          </a:prstGeom>
        </p:spPr>
      </p:pic>
      <p:pic>
        <p:nvPicPr>
          <p:cNvPr id="12" name="Imagen 11">
            <a:extLst>
              <a:ext uri="{FF2B5EF4-FFF2-40B4-BE49-F238E27FC236}">
                <a16:creationId xmlns:a16="http://schemas.microsoft.com/office/drawing/2014/main" id="{6F6215FE-B00F-48A8-BC18-8E2B95E894D0}"/>
              </a:ext>
            </a:extLst>
          </p:cNvPr>
          <p:cNvPicPr>
            <a:picLocks noChangeAspect="1"/>
          </p:cNvPicPr>
          <p:nvPr/>
        </p:nvPicPr>
        <p:blipFill>
          <a:blip r:embed="rId7"/>
          <a:stretch>
            <a:fillRect/>
          </a:stretch>
        </p:blipFill>
        <p:spPr>
          <a:xfrm>
            <a:off x="5266305" y="4865243"/>
            <a:ext cx="3438525" cy="1724025"/>
          </a:xfrm>
          <a:prstGeom prst="rect">
            <a:avLst/>
          </a:prstGeom>
        </p:spPr>
      </p:pic>
    </p:spTree>
    <p:extLst>
      <p:ext uri="{BB962C8B-B14F-4D97-AF65-F5344CB8AC3E}">
        <p14:creationId xmlns:p14="http://schemas.microsoft.com/office/powerpoint/2010/main" val="265600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D40B8-4C52-4987-8FA1-6C0FB10305FD}"/>
              </a:ext>
            </a:extLst>
          </p:cNvPr>
          <p:cNvSpPr>
            <a:spLocks noGrp="1"/>
          </p:cNvSpPr>
          <p:nvPr>
            <p:ph type="title"/>
          </p:nvPr>
        </p:nvSpPr>
        <p:spPr/>
        <p:txBody>
          <a:bodyPr/>
          <a:lstStyle/>
          <a:p>
            <a:r>
              <a:rPr lang="es-AR" dirty="0"/>
              <a:t>Tipos de activos</a:t>
            </a:r>
          </a:p>
        </p:txBody>
      </p:sp>
      <p:pic>
        <p:nvPicPr>
          <p:cNvPr id="4" name="Imagen 3">
            <a:extLst>
              <a:ext uri="{FF2B5EF4-FFF2-40B4-BE49-F238E27FC236}">
                <a16:creationId xmlns:a16="http://schemas.microsoft.com/office/drawing/2014/main" id="{93E36656-633F-42D6-8DC6-4B0BEE880F8D}"/>
              </a:ext>
            </a:extLst>
          </p:cNvPr>
          <p:cNvPicPr>
            <a:picLocks noChangeAspect="1"/>
          </p:cNvPicPr>
          <p:nvPr/>
        </p:nvPicPr>
        <p:blipFill rotWithShape="1">
          <a:blip r:embed="rId2"/>
          <a:srcRect r="1563"/>
          <a:stretch/>
        </p:blipFill>
        <p:spPr>
          <a:xfrm>
            <a:off x="902934" y="1700808"/>
            <a:ext cx="8011871" cy="4269858"/>
          </a:xfrm>
          <a:prstGeom prst="rect">
            <a:avLst/>
          </a:prstGeom>
        </p:spPr>
      </p:pic>
      <p:sp>
        <p:nvSpPr>
          <p:cNvPr id="5" name="Triángulo rectángulo 4">
            <a:extLst>
              <a:ext uri="{FF2B5EF4-FFF2-40B4-BE49-F238E27FC236}">
                <a16:creationId xmlns:a16="http://schemas.microsoft.com/office/drawing/2014/main" id="{3E5FC1C3-B465-4D2C-B61B-2CCA87A0825C}"/>
              </a:ext>
            </a:extLst>
          </p:cNvPr>
          <p:cNvSpPr/>
          <p:nvPr/>
        </p:nvSpPr>
        <p:spPr bwMode="auto">
          <a:xfrm rot="17158758">
            <a:off x="7178824" y="4474414"/>
            <a:ext cx="1679272" cy="1925964"/>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2373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4B226-1572-4D4B-BC44-F08375037D5B}"/>
              </a:ext>
            </a:extLst>
          </p:cNvPr>
          <p:cNvSpPr>
            <a:spLocks noGrp="1"/>
          </p:cNvSpPr>
          <p:nvPr>
            <p:ph type="title"/>
          </p:nvPr>
        </p:nvSpPr>
        <p:spPr>
          <a:xfrm>
            <a:off x="1043608" y="457200"/>
            <a:ext cx="7901955" cy="1143000"/>
          </a:xfrm>
        </p:spPr>
        <p:txBody>
          <a:bodyPr/>
          <a:lstStyle/>
          <a:p>
            <a:r>
              <a:rPr lang="es-AR" dirty="0"/>
              <a:t>Tipo de intermediarios financieros</a:t>
            </a:r>
          </a:p>
        </p:txBody>
      </p:sp>
      <p:pic>
        <p:nvPicPr>
          <p:cNvPr id="5" name="Marcador de contenido 4">
            <a:extLst>
              <a:ext uri="{FF2B5EF4-FFF2-40B4-BE49-F238E27FC236}">
                <a16:creationId xmlns:a16="http://schemas.microsoft.com/office/drawing/2014/main" id="{02630E67-CC54-4E70-AC53-BC114692A274}"/>
              </a:ext>
            </a:extLst>
          </p:cNvPr>
          <p:cNvPicPr>
            <a:picLocks noGrp="1" noChangeAspect="1"/>
          </p:cNvPicPr>
          <p:nvPr>
            <p:ph idx="1"/>
          </p:nvPr>
        </p:nvPicPr>
        <p:blipFill>
          <a:blip r:embed="rId2"/>
          <a:stretch>
            <a:fillRect/>
          </a:stretch>
        </p:blipFill>
        <p:spPr>
          <a:xfrm>
            <a:off x="1212450" y="4509120"/>
            <a:ext cx="7561452" cy="1891680"/>
          </a:xfrm>
          <a:prstGeom prst="rect">
            <a:avLst/>
          </a:prstGeom>
        </p:spPr>
      </p:pic>
      <p:pic>
        <p:nvPicPr>
          <p:cNvPr id="4" name="Imagen 3">
            <a:extLst>
              <a:ext uri="{FF2B5EF4-FFF2-40B4-BE49-F238E27FC236}">
                <a16:creationId xmlns:a16="http://schemas.microsoft.com/office/drawing/2014/main" id="{AC5B70F7-502D-49D5-92AD-C37C773424EA}"/>
              </a:ext>
            </a:extLst>
          </p:cNvPr>
          <p:cNvPicPr>
            <a:picLocks noChangeAspect="1"/>
          </p:cNvPicPr>
          <p:nvPr/>
        </p:nvPicPr>
        <p:blipFill>
          <a:blip r:embed="rId3"/>
          <a:stretch>
            <a:fillRect/>
          </a:stretch>
        </p:blipFill>
        <p:spPr>
          <a:xfrm>
            <a:off x="971600" y="1700808"/>
            <a:ext cx="8151978" cy="2952328"/>
          </a:xfrm>
          <a:prstGeom prst="rect">
            <a:avLst/>
          </a:prstGeom>
        </p:spPr>
      </p:pic>
    </p:spTree>
    <p:extLst>
      <p:ext uri="{BB962C8B-B14F-4D97-AF65-F5344CB8AC3E}">
        <p14:creationId xmlns:p14="http://schemas.microsoft.com/office/powerpoint/2010/main" val="258789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1BC235-AE2F-CA98-2398-6B830ECB64A2}"/>
              </a:ext>
            </a:extLst>
          </p:cNvPr>
          <p:cNvSpPr>
            <a:spLocks noGrp="1"/>
          </p:cNvSpPr>
          <p:nvPr>
            <p:ph idx="1"/>
          </p:nvPr>
        </p:nvSpPr>
        <p:spPr>
          <a:xfrm>
            <a:off x="899592" y="476672"/>
            <a:ext cx="8064896" cy="6655668"/>
          </a:xfrm>
        </p:spPr>
        <p:txBody>
          <a:bodyPr/>
          <a:lstStyle/>
          <a:p>
            <a:pPr algn="just">
              <a:buFont typeface="+mj-lt"/>
              <a:buAutoNum type="arabicPeriod"/>
            </a:pPr>
            <a:r>
              <a:rPr lang="es-AR" sz="1800" b="1" i="0" u="sng" dirty="0">
                <a:effectLst/>
                <a:latin typeface="ProximaNovaRegular"/>
              </a:rPr>
              <a:t>Entidades bancarias</a:t>
            </a:r>
            <a:r>
              <a:rPr lang="es-AR" sz="1800" b="0" i="0" dirty="0">
                <a:effectLst/>
                <a:latin typeface="ProximaNovaRegular"/>
              </a:rPr>
              <a:t>: comprendidas dentro de la “Ley de entidades financieras”, bajo el control del Banco Central. Pueden recibir fondos de sus clientes y cuentan con las garantías de depósitos en entidades financieras autorizadas por el Banco Central. La mayoría son los </a:t>
            </a:r>
            <a:r>
              <a:rPr lang="es-AR" sz="1800" b="1" i="0" dirty="0">
                <a:effectLst/>
                <a:latin typeface="ProximaNovaRegular"/>
              </a:rPr>
              <a:t>bancos comerciales, pero también existen cooperativas de crédito y cajas de ahorro.</a:t>
            </a:r>
          </a:p>
          <a:p>
            <a:pPr algn="just">
              <a:buFont typeface="+mj-lt"/>
              <a:buAutoNum type="arabicPeriod"/>
            </a:pPr>
            <a:r>
              <a:rPr lang="es-AR" sz="1800" b="1" i="0" u="sng" dirty="0">
                <a:effectLst/>
                <a:latin typeface="ProximaNovaRegular"/>
              </a:rPr>
              <a:t>Entidades no bancarias</a:t>
            </a:r>
            <a:r>
              <a:rPr lang="es-AR" sz="1800" b="0" i="0" u="sng" dirty="0">
                <a:effectLst/>
                <a:latin typeface="ProximaNovaRegular"/>
              </a:rPr>
              <a:t>:</a:t>
            </a:r>
            <a:r>
              <a:rPr lang="es-AR" sz="1800" b="0" i="0" dirty="0">
                <a:effectLst/>
                <a:latin typeface="ProximaNovaRegular"/>
              </a:rPr>
              <a:t> no están autorizadas por el Banco Central para operar como una entidad financiera, por lo cual los fondos depositados en las cuentas de entidades no financieras no constituyen depósitos con las garantías previstas por el Banco Central, aunque pueden desarrollar todas las actividades, como otorgamiento de créditos, capitalización, entre otros. Generalmente, se trata de empresas de bienes y servicios que complementan su actividad con servicios financieros. Ej. </a:t>
            </a:r>
            <a:r>
              <a:rPr lang="es-AR" sz="1800" b="1" i="0" dirty="0" err="1">
                <a:effectLst/>
                <a:latin typeface="ProximaNovaRegular"/>
              </a:rPr>
              <a:t>Frávega</a:t>
            </a:r>
            <a:r>
              <a:rPr lang="es-AR" sz="1800" b="1" i="0" dirty="0">
                <a:effectLst/>
                <a:latin typeface="ProximaNovaRegular"/>
              </a:rPr>
              <a:t>, Musimundo</a:t>
            </a:r>
            <a:r>
              <a:rPr lang="es-AR" sz="1800" b="0" i="0" dirty="0">
                <a:effectLst/>
                <a:latin typeface="ProximaNovaRegular"/>
              </a:rPr>
              <a:t>, Chango más, etc. que emiten sus propias tarjetas de crédito y financiación.   </a:t>
            </a:r>
          </a:p>
          <a:p>
            <a:pPr algn="just">
              <a:buFont typeface="+mj-lt"/>
              <a:buAutoNum type="arabicPeriod"/>
            </a:pPr>
            <a:r>
              <a:rPr lang="es-AR" sz="1800" b="1" i="0" u="sng" dirty="0">
                <a:effectLst/>
                <a:latin typeface="ProximaNovaRegular"/>
              </a:rPr>
              <a:t>Fintech</a:t>
            </a:r>
            <a:r>
              <a:rPr lang="es-AR" sz="1800" b="1" i="0" dirty="0">
                <a:effectLst/>
                <a:latin typeface="ProximaNovaRegular"/>
              </a:rPr>
              <a:t>:</a:t>
            </a:r>
            <a:r>
              <a:rPr lang="es-AR" sz="1800" b="0" i="0" dirty="0">
                <a:effectLst/>
                <a:latin typeface="ProximaNovaRegular"/>
              </a:rPr>
              <a:t> Son empresas que combinan la tecnología para encontrar una solución a las diferentes necesidades financieras de las personas o empresas. Son plataformas electrónicas que permiten realizar transacciones e interactuar con el sistema financiero desde cualquier dispositivo electrónico. Las Fintech no necesariamente son entidades financieras. De acuerdo con el tipo de servicio ofrecido, pueden realizar : Préstamos; Pagos y transferencias; Financiamiento colectivo; Inversiones.</a:t>
            </a:r>
          </a:p>
          <a:p>
            <a:r>
              <a:rPr lang="es-AR" sz="1800" dirty="0">
                <a:latin typeface="ProximaNovaRegular"/>
              </a:rPr>
              <a:t>Ejemplo: </a:t>
            </a:r>
            <a:r>
              <a:rPr lang="es-AR" sz="1800" b="1" dirty="0">
                <a:latin typeface="ProximaNovaRegular"/>
              </a:rPr>
              <a:t>Mercado pago, </a:t>
            </a:r>
            <a:r>
              <a:rPr lang="es-AR" sz="1800" b="1" dirty="0" err="1">
                <a:latin typeface="ProximaNovaRegular"/>
              </a:rPr>
              <a:t>Uala</a:t>
            </a:r>
            <a:r>
              <a:rPr lang="es-AR" sz="1800" b="1" dirty="0">
                <a:latin typeface="ProximaNovaRegular"/>
              </a:rPr>
              <a:t>, Pago </a:t>
            </a:r>
            <a:r>
              <a:rPr lang="es-AR" sz="1800" dirty="0">
                <a:latin typeface="ProximaNovaRegular"/>
              </a:rPr>
              <a:t>fácil, etc.</a:t>
            </a:r>
          </a:p>
        </p:txBody>
      </p:sp>
    </p:spTree>
    <p:extLst>
      <p:ext uri="{BB962C8B-B14F-4D97-AF65-F5344CB8AC3E}">
        <p14:creationId xmlns:p14="http://schemas.microsoft.com/office/powerpoint/2010/main" val="330085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424AF-5068-4FF3-993A-75E236C15965}"/>
              </a:ext>
            </a:extLst>
          </p:cNvPr>
          <p:cNvSpPr>
            <a:spLocks noGrp="1"/>
          </p:cNvSpPr>
          <p:nvPr>
            <p:ph type="title"/>
          </p:nvPr>
        </p:nvSpPr>
        <p:spPr>
          <a:xfrm>
            <a:off x="1115616" y="188640"/>
            <a:ext cx="7772400" cy="1143000"/>
          </a:xfrm>
        </p:spPr>
        <p:txBody>
          <a:bodyPr/>
          <a:lstStyle/>
          <a:p>
            <a:r>
              <a:rPr lang="es-AR" dirty="0"/>
              <a:t>Política Monetaria</a:t>
            </a:r>
          </a:p>
        </p:txBody>
      </p:sp>
      <p:pic>
        <p:nvPicPr>
          <p:cNvPr id="5" name="Marcador de contenido 4">
            <a:extLst>
              <a:ext uri="{FF2B5EF4-FFF2-40B4-BE49-F238E27FC236}">
                <a16:creationId xmlns:a16="http://schemas.microsoft.com/office/drawing/2014/main" id="{BAFF595F-6671-4453-8831-9610E3718C26}"/>
              </a:ext>
            </a:extLst>
          </p:cNvPr>
          <p:cNvPicPr>
            <a:picLocks noGrp="1" noChangeAspect="1"/>
          </p:cNvPicPr>
          <p:nvPr>
            <p:ph idx="1"/>
          </p:nvPr>
        </p:nvPicPr>
        <p:blipFill>
          <a:blip r:embed="rId2"/>
          <a:stretch>
            <a:fillRect/>
          </a:stretch>
        </p:blipFill>
        <p:spPr>
          <a:xfrm>
            <a:off x="1577207" y="3506233"/>
            <a:ext cx="7027241" cy="3045058"/>
          </a:xfrm>
          <a:prstGeom prst="rect">
            <a:avLst/>
          </a:prstGeom>
        </p:spPr>
      </p:pic>
      <p:pic>
        <p:nvPicPr>
          <p:cNvPr id="4" name="Imagen 3">
            <a:extLst>
              <a:ext uri="{FF2B5EF4-FFF2-40B4-BE49-F238E27FC236}">
                <a16:creationId xmlns:a16="http://schemas.microsoft.com/office/drawing/2014/main" id="{B6F41EB6-FEC0-40CD-9AB9-E586DEF12345}"/>
              </a:ext>
            </a:extLst>
          </p:cNvPr>
          <p:cNvPicPr>
            <a:picLocks noChangeAspect="1"/>
          </p:cNvPicPr>
          <p:nvPr/>
        </p:nvPicPr>
        <p:blipFill>
          <a:blip r:embed="rId3"/>
          <a:stretch>
            <a:fillRect/>
          </a:stretch>
        </p:blipFill>
        <p:spPr>
          <a:xfrm>
            <a:off x="1111702" y="1331640"/>
            <a:ext cx="8028384" cy="2020129"/>
          </a:xfrm>
          <a:prstGeom prst="rect">
            <a:avLst/>
          </a:prstGeom>
        </p:spPr>
      </p:pic>
    </p:spTree>
    <p:extLst>
      <p:ext uri="{BB962C8B-B14F-4D97-AF65-F5344CB8AC3E}">
        <p14:creationId xmlns:p14="http://schemas.microsoft.com/office/powerpoint/2010/main" val="1074202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ABCA8-1368-4C66-9410-34E709744F19}"/>
              </a:ext>
            </a:extLst>
          </p:cNvPr>
          <p:cNvSpPr>
            <a:spLocks noGrp="1"/>
          </p:cNvSpPr>
          <p:nvPr>
            <p:ph type="title"/>
          </p:nvPr>
        </p:nvSpPr>
        <p:spPr>
          <a:xfrm>
            <a:off x="1173163" y="190500"/>
            <a:ext cx="7772400" cy="646212"/>
          </a:xfrm>
        </p:spPr>
        <p:txBody>
          <a:bodyPr/>
          <a:lstStyle/>
          <a:p>
            <a:r>
              <a:rPr lang="es-AR" dirty="0"/>
              <a:t>Tipo de política monetaria</a:t>
            </a:r>
          </a:p>
        </p:txBody>
      </p:sp>
      <p:pic>
        <p:nvPicPr>
          <p:cNvPr id="6" name="Marcador de contenido 5">
            <a:extLst>
              <a:ext uri="{FF2B5EF4-FFF2-40B4-BE49-F238E27FC236}">
                <a16:creationId xmlns:a16="http://schemas.microsoft.com/office/drawing/2014/main" id="{DA3C60E9-68D5-4873-8C33-05E57E73A5F9}"/>
              </a:ext>
            </a:extLst>
          </p:cNvPr>
          <p:cNvPicPr>
            <a:picLocks noGrp="1" noChangeAspect="1"/>
          </p:cNvPicPr>
          <p:nvPr>
            <p:ph idx="1"/>
          </p:nvPr>
        </p:nvPicPr>
        <p:blipFill>
          <a:blip r:embed="rId2"/>
          <a:stretch>
            <a:fillRect/>
          </a:stretch>
        </p:blipFill>
        <p:spPr>
          <a:xfrm>
            <a:off x="1403648" y="5028567"/>
            <a:ext cx="6912768" cy="1876425"/>
          </a:xfrm>
          <a:prstGeom prst="rect">
            <a:avLst/>
          </a:prstGeom>
        </p:spPr>
      </p:pic>
      <p:pic>
        <p:nvPicPr>
          <p:cNvPr id="4" name="Imagen 3">
            <a:extLst>
              <a:ext uri="{FF2B5EF4-FFF2-40B4-BE49-F238E27FC236}">
                <a16:creationId xmlns:a16="http://schemas.microsoft.com/office/drawing/2014/main" id="{185F3BAC-A023-4952-8BE9-A05808AC63EC}"/>
              </a:ext>
            </a:extLst>
          </p:cNvPr>
          <p:cNvPicPr>
            <a:picLocks noChangeAspect="1"/>
          </p:cNvPicPr>
          <p:nvPr/>
        </p:nvPicPr>
        <p:blipFill>
          <a:blip r:embed="rId3"/>
          <a:stretch>
            <a:fillRect/>
          </a:stretch>
        </p:blipFill>
        <p:spPr>
          <a:xfrm>
            <a:off x="969039" y="826993"/>
            <a:ext cx="7992435" cy="1378006"/>
          </a:xfrm>
          <a:prstGeom prst="rect">
            <a:avLst/>
          </a:prstGeom>
        </p:spPr>
      </p:pic>
      <p:pic>
        <p:nvPicPr>
          <p:cNvPr id="5" name="Imagen 4">
            <a:extLst>
              <a:ext uri="{FF2B5EF4-FFF2-40B4-BE49-F238E27FC236}">
                <a16:creationId xmlns:a16="http://schemas.microsoft.com/office/drawing/2014/main" id="{E01AC189-6AD7-4C6C-AFF4-BC8ADE19CAB5}"/>
              </a:ext>
            </a:extLst>
          </p:cNvPr>
          <p:cNvPicPr>
            <a:picLocks noChangeAspect="1"/>
          </p:cNvPicPr>
          <p:nvPr/>
        </p:nvPicPr>
        <p:blipFill rotWithShape="1">
          <a:blip r:embed="rId4"/>
          <a:srcRect b="11562"/>
          <a:stretch/>
        </p:blipFill>
        <p:spPr>
          <a:xfrm>
            <a:off x="1043608" y="2246495"/>
            <a:ext cx="4323923" cy="2799313"/>
          </a:xfrm>
          <a:prstGeom prst="rect">
            <a:avLst/>
          </a:prstGeom>
        </p:spPr>
      </p:pic>
      <p:sp>
        <p:nvSpPr>
          <p:cNvPr id="10" name="CuadroTexto 9">
            <a:extLst>
              <a:ext uri="{FF2B5EF4-FFF2-40B4-BE49-F238E27FC236}">
                <a16:creationId xmlns:a16="http://schemas.microsoft.com/office/drawing/2014/main" id="{81ABD512-7DF3-1C85-C3DA-24C01DD8CC19}"/>
              </a:ext>
            </a:extLst>
          </p:cNvPr>
          <p:cNvSpPr txBox="1"/>
          <p:nvPr/>
        </p:nvSpPr>
        <p:spPr>
          <a:xfrm>
            <a:off x="5940152" y="2273472"/>
            <a:ext cx="2933403" cy="2308324"/>
          </a:xfrm>
          <a:prstGeom prst="rect">
            <a:avLst/>
          </a:prstGeom>
          <a:noFill/>
        </p:spPr>
        <p:txBody>
          <a:bodyPr wrap="square" rtlCol="0">
            <a:spAutoFit/>
          </a:bodyPr>
          <a:lstStyle/>
          <a:p>
            <a:r>
              <a:rPr lang="es-AR" sz="1800" dirty="0">
                <a:latin typeface="Abadi" panose="020B0604020104020204" pitchFamily="34" charset="0"/>
              </a:rPr>
              <a:t>Recordemos que </a:t>
            </a:r>
            <a:r>
              <a:rPr lang="es-MX" sz="1800" dirty="0">
                <a:latin typeface="Abadi" panose="020B0604020104020204" pitchFamily="34" charset="0"/>
              </a:rPr>
              <a:t>el gasto de las familias lo llamamos consumo y el de las empresas inversión ambos forman parte de la demanda agregada que era el gasto total de la economía</a:t>
            </a:r>
            <a:endParaRPr lang="es-AR" sz="1800" dirty="0">
              <a:latin typeface="Abadi" panose="020B0604020104020204" pitchFamily="34" charset="0"/>
            </a:endParaRPr>
          </a:p>
        </p:txBody>
      </p:sp>
    </p:spTree>
    <p:extLst>
      <p:ext uri="{BB962C8B-B14F-4D97-AF65-F5344CB8AC3E}">
        <p14:creationId xmlns:p14="http://schemas.microsoft.com/office/powerpoint/2010/main" val="222567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D69A6-D0FF-4760-99DB-92D709705469}"/>
              </a:ext>
            </a:extLst>
          </p:cNvPr>
          <p:cNvSpPr>
            <a:spLocks noGrp="1"/>
          </p:cNvSpPr>
          <p:nvPr>
            <p:ph type="title"/>
          </p:nvPr>
        </p:nvSpPr>
        <p:spPr/>
        <p:txBody>
          <a:bodyPr/>
          <a:lstStyle/>
          <a:p>
            <a:endParaRPr lang="es-AR"/>
          </a:p>
        </p:txBody>
      </p:sp>
      <p:pic>
        <p:nvPicPr>
          <p:cNvPr id="4" name="Imagen 3">
            <a:extLst>
              <a:ext uri="{FF2B5EF4-FFF2-40B4-BE49-F238E27FC236}">
                <a16:creationId xmlns:a16="http://schemas.microsoft.com/office/drawing/2014/main" id="{FF6C9CAD-242A-4B8A-B43C-A01B2859D50F}"/>
              </a:ext>
            </a:extLst>
          </p:cNvPr>
          <p:cNvPicPr>
            <a:picLocks noChangeAspect="1"/>
          </p:cNvPicPr>
          <p:nvPr/>
        </p:nvPicPr>
        <p:blipFill>
          <a:blip r:embed="rId2"/>
          <a:stretch>
            <a:fillRect/>
          </a:stretch>
        </p:blipFill>
        <p:spPr>
          <a:xfrm>
            <a:off x="1115616" y="457969"/>
            <a:ext cx="7632848" cy="1179058"/>
          </a:xfrm>
          <a:prstGeom prst="rect">
            <a:avLst/>
          </a:prstGeom>
        </p:spPr>
      </p:pic>
      <p:pic>
        <p:nvPicPr>
          <p:cNvPr id="5" name="Imagen 4">
            <a:extLst>
              <a:ext uri="{FF2B5EF4-FFF2-40B4-BE49-F238E27FC236}">
                <a16:creationId xmlns:a16="http://schemas.microsoft.com/office/drawing/2014/main" id="{D4E774C8-110E-41BB-9937-2A3C767657EC}"/>
              </a:ext>
            </a:extLst>
          </p:cNvPr>
          <p:cNvPicPr>
            <a:picLocks noChangeAspect="1"/>
          </p:cNvPicPr>
          <p:nvPr/>
        </p:nvPicPr>
        <p:blipFill>
          <a:blip r:embed="rId3"/>
          <a:stretch>
            <a:fillRect/>
          </a:stretch>
        </p:blipFill>
        <p:spPr>
          <a:xfrm>
            <a:off x="2773177" y="1834840"/>
            <a:ext cx="3816424" cy="2838399"/>
          </a:xfrm>
          <a:prstGeom prst="rect">
            <a:avLst/>
          </a:prstGeom>
        </p:spPr>
      </p:pic>
      <p:pic>
        <p:nvPicPr>
          <p:cNvPr id="7" name="Imagen 6">
            <a:extLst>
              <a:ext uri="{FF2B5EF4-FFF2-40B4-BE49-F238E27FC236}">
                <a16:creationId xmlns:a16="http://schemas.microsoft.com/office/drawing/2014/main" id="{9C77CC52-C6B1-4881-8907-895AC9F2F0AB}"/>
              </a:ext>
            </a:extLst>
          </p:cNvPr>
          <p:cNvPicPr>
            <a:picLocks noChangeAspect="1"/>
          </p:cNvPicPr>
          <p:nvPr/>
        </p:nvPicPr>
        <p:blipFill>
          <a:blip r:embed="rId4"/>
          <a:stretch>
            <a:fillRect/>
          </a:stretch>
        </p:blipFill>
        <p:spPr>
          <a:xfrm>
            <a:off x="1547664" y="4653136"/>
            <a:ext cx="6267450" cy="1971675"/>
          </a:xfrm>
          <a:prstGeom prst="rect">
            <a:avLst/>
          </a:prstGeom>
        </p:spPr>
      </p:pic>
    </p:spTree>
    <p:extLst>
      <p:ext uri="{BB962C8B-B14F-4D97-AF65-F5344CB8AC3E}">
        <p14:creationId xmlns:p14="http://schemas.microsoft.com/office/powerpoint/2010/main" val="2643551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E2CC-40EF-BCCB-A03D-FE1AA33726D7}"/>
              </a:ext>
            </a:extLst>
          </p:cNvPr>
          <p:cNvSpPr>
            <a:spLocks noGrp="1"/>
          </p:cNvSpPr>
          <p:nvPr>
            <p:ph type="title"/>
          </p:nvPr>
        </p:nvSpPr>
        <p:spPr/>
        <p:txBody>
          <a:bodyPr/>
          <a:lstStyle/>
          <a:p>
            <a:r>
              <a:rPr lang="es-AR" dirty="0"/>
              <a:t>Política Monetaria</a:t>
            </a:r>
          </a:p>
        </p:txBody>
      </p:sp>
      <p:pic>
        <p:nvPicPr>
          <p:cNvPr id="6" name="Imagen 5">
            <a:extLst>
              <a:ext uri="{FF2B5EF4-FFF2-40B4-BE49-F238E27FC236}">
                <a16:creationId xmlns:a16="http://schemas.microsoft.com/office/drawing/2014/main" id="{C5CEFA18-3F84-51F7-F164-FC5A7D85A712}"/>
              </a:ext>
            </a:extLst>
          </p:cNvPr>
          <p:cNvPicPr>
            <a:picLocks noChangeAspect="1"/>
          </p:cNvPicPr>
          <p:nvPr/>
        </p:nvPicPr>
        <p:blipFill>
          <a:blip r:embed="rId2"/>
          <a:stretch>
            <a:fillRect/>
          </a:stretch>
        </p:blipFill>
        <p:spPr>
          <a:xfrm>
            <a:off x="2211160" y="1944398"/>
            <a:ext cx="4881120" cy="1530042"/>
          </a:xfrm>
          <a:prstGeom prst="rect">
            <a:avLst/>
          </a:prstGeom>
        </p:spPr>
      </p:pic>
      <p:pic>
        <p:nvPicPr>
          <p:cNvPr id="8" name="Imagen 7">
            <a:extLst>
              <a:ext uri="{FF2B5EF4-FFF2-40B4-BE49-F238E27FC236}">
                <a16:creationId xmlns:a16="http://schemas.microsoft.com/office/drawing/2014/main" id="{0E60FDC3-5C03-DFBE-2AF1-2AAA24BC3263}"/>
              </a:ext>
            </a:extLst>
          </p:cNvPr>
          <p:cNvPicPr>
            <a:picLocks noChangeAspect="1"/>
          </p:cNvPicPr>
          <p:nvPr/>
        </p:nvPicPr>
        <p:blipFill>
          <a:blip r:embed="rId3"/>
          <a:stretch>
            <a:fillRect/>
          </a:stretch>
        </p:blipFill>
        <p:spPr>
          <a:xfrm>
            <a:off x="2195736" y="4293096"/>
            <a:ext cx="4968552" cy="1530042"/>
          </a:xfrm>
          <a:prstGeom prst="rect">
            <a:avLst/>
          </a:prstGeom>
        </p:spPr>
      </p:pic>
    </p:spTree>
    <p:extLst>
      <p:ext uri="{BB962C8B-B14F-4D97-AF65-F5344CB8AC3E}">
        <p14:creationId xmlns:p14="http://schemas.microsoft.com/office/powerpoint/2010/main" val="2047835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4B5C4-9768-4EBC-B655-CAA13E987002}"/>
              </a:ext>
            </a:extLst>
          </p:cNvPr>
          <p:cNvSpPr>
            <a:spLocks noGrp="1"/>
          </p:cNvSpPr>
          <p:nvPr>
            <p:ph type="title"/>
          </p:nvPr>
        </p:nvSpPr>
        <p:spPr>
          <a:xfrm>
            <a:off x="1187624" y="44624"/>
            <a:ext cx="7772400" cy="1143000"/>
          </a:xfrm>
        </p:spPr>
        <p:txBody>
          <a:bodyPr/>
          <a:lstStyle/>
          <a:p>
            <a:r>
              <a:rPr lang="es-AR" sz="3600" dirty="0">
                <a:solidFill>
                  <a:schemeClr val="accent1"/>
                </a:solidFill>
              </a:rPr>
              <a:t>Claves del negocio bancario</a:t>
            </a:r>
          </a:p>
        </p:txBody>
      </p:sp>
      <p:pic>
        <p:nvPicPr>
          <p:cNvPr id="6" name="Marcador de contenido 5">
            <a:extLst>
              <a:ext uri="{FF2B5EF4-FFF2-40B4-BE49-F238E27FC236}">
                <a16:creationId xmlns:a16="http://schemas.microsoft.com/office/drawing/2014/main" id="{15F30C4E-C767-4A19-88BF-70B2D6F5F04A}"/>
              </a:ext>
            </a:extLst>
          </p:cNvPr>
          <p:cNvPicPr>
            <a:picLocks noGrp="1" noChangeAspect="1"/>
          </p:cNvPicPr>
          <p:nvPr>
            <p:ph idx="1"/>
          </p:nvPr>
        </p:nvPicPr>
        <p:blipFill>
          <a:blip r:embed="rId2"/>
          <a:stretch>
            <a:fillRect/>
          </a:stretch>
        </p:blipFill>
        <p:spPr>
          <a:xfrm>
            <a:off x="1629003" y="4297464"/>
            <a:ext cx="6480720" cy="2515912"/>
          </a:xfrm>
          <a:prstGeom prst="rect">
            <a:avLst/>
          </a:prstGeom>
        </p:spPr>
      </p:pic>
      <p:pic>
        <p:nvPicPr>
          <p:cNvPr id="4" name="Imagen 3">
            <a:extLst>
              <a:ext uri="{FF2B5EF4-FFF2-40B4-BE49-F238E27FC236}">
                <a16:creationId xmlns:a16="http://schemas.microsoft.com/office/drawing/2014/main" id="{5191381B-8B81-4714-B093-33BF6DA459C9}"/>
              </a:ext>
            </a:extLst>
          </p:cNvPr>
          <p:cNvPicPr>
            <a:picLocks noChangeAspect="1"/>
          </p:cNvPicPr>
          <p:nvPr/>
        </p:nvPicPr>
        <p:blipFill>
          <a:blip r:embed="rId3"/>
          <a:stretch>
            <a:fillRect/>
          </a:stretch>
        </p:blipFill>
        <p:spPr>
          <a:xfrm>
            <a:off x="1693780" y="1815142"/>
            <a:ext cx="6351165" cy="2482322"/>
          </a:xfrm>
          <a:prstGeom prst="rect">
            <a:avLst/>
          </a:prstGeom>
        </p:spPr>
      </p:pic>
      <p:sp>
        <p:nvSpPr>
          <p:cNvPr id="5" name="CuadroTexto 4">
            <a:extLst>
              <a:ext uri="{FF2B5EF4-FFF2-40B4-BE49-F238E27FC236}">
                <a16:creationId xmlns:a16="http://schemas.microsoft.com/office/drawing/2014/main" id="{A799E785-EB0D-0100-E34A-107E797A2695}"/>
              </a:ext>
            </a:extLst>
          </p:cNvPr>
          <p:cNvSpPr txBox="1"/>
          <p:nvPr/>
        </p:nvSpPr>
        <p:spPr>
          <a:xfrm>
            <a:off x="1187624" y="1039717"/>
            <a:ext cx="7632848" cy="830997"/>
          </a:xfrm>
          <a:prstGeom prst="rect">
            <a:avLst/>
          </a:prstGeom>
          <a:noFill/>
        </p:spPr>
        <p:txBody>
          <a:bodyPr wrap="square">
            <a:spAutoFit/>
          </a:bodyPr>
          <a:lstStyle/>
          <a:p>
            <a:r>
              <a:rPr lang="es-AR" dirty="0"/>
              <a:t>LA CAPTACIÓN DE RECURSOS: Caja de ahorros y cuentas corrientes, depósitos a la vista</a:t>
            </a:r>
          </a:p>
        </p:txBody>
      </p:sp>
    </p:spTree>
    <p:extLst>
      <p:ext uri="{BB962C8B-B14F-4D97-AF65-F5344CB8AC3E}">
        <p14:creationId xmlns:p14="http://schemas.microsoft.com/office/powerpoint/2010/main" val="144595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76BA1-71E9-BCD6-F8DB-83E14A245AE1}"/>
              </a:ext>
            </a:extLst>
          </p:cNvPr>
          <p:cNvSpPr>
            <a:spLocks noGrp="1"/>
          </p:cNvSpPr>
          <p:nvPr>
            <p:ph type="title"/>
          </p:nvPr>
        </p:nvSpPr>
        <p:spPr/>
        <p:txBody>
          <a:bodyPr/>
          <a:lstStyle/>
          <a:p>
            <a:r>
              <a:rPr lang="es-AR" dirty="0"/>
              <a:t>Dinero papel</a:t>
            </a:r>
          </a:p>
        </p:txBody>
      </p:sp>
      <p:sp>
        <p:nvSpPr>
          <p:cNvPr id="3" name="Marcador de contenido 2">
            <a:extLst>
              <a:ext uri="{FF2B5EF4-FFF2-40B4-BE49-F238E27FC236}">
                <a16:creationId xmlns:a16="http://schemas.microsoft.com/office/drawing/2014/main" id="{120D038D-B0B9-BB9B-1E5C-FF00CED53522}"/>
              </a:ext>
            </a:extLst>
          </p:cNvPr>
          <p:cNvSpPr>
            <a:spLocks noGrp="1"/>
          </p:cNvSpPr>
          <p:nvPr>
            <p:ph idx="1"/>
          </p:nvPr>
        </p:nvSpPr>
        <p:spPr/>
        <p:txBody>
          <a:bodyPr/>
          <a:lstStyle/>
          <a:p>
            <a:endParaRPr lang="es-AR" dirty="0"/>
          </a:p>
        </p:txBody>
      </p:sp>
      <p:pic>
        <p:nvPicPr>
          <p:cNvPr id="6" name="Imagen 5">
            <a:extLst>
              <a:ext uri="{FF2B5EF4-FFF2-40B4-BE49-F238E27FC236}">
                <a16:creationId xmlns:a16="http://schemas.microsoft.com/office/drawing/2014/main" id="{0B685991-2DA2-4795-B04A-B584790CC505}"/>
              </a:ext>
            </a:extLst>
          </p:cNvPr>
          <p:cNvPicPr>
            <a:picLocks noChangeAspect="1"/>
          </p:cNvPicPr>
          <p:nvPr/>
        </p:nvPicPr>
        <p:blipFill>
          <a:blip r:embed="rId2"/>
          <a:stretch>
            <a:fillRect/>
          </a:stretch>
        </p:blipFill>
        <p:spPr>
          <a:xfrm>
            <a:off x="899592" y="1484784"/>
            <a:ext cx="8136904" cy="1440160"/>
          </a:xfrm>
          <a:prstGeom prst="rect">
            <a:avLst/>
          </a:prstGeom>
        </p:spPr>
      </p:pic>
      <p:sp>
        <p:nvSpPr>
          <p:cNvPr id="4" name="Rectangle 3">
            <a:extLst>
              <a:ext uri="{FF2B5EF4-FFF2-40B4-BE49-F238E27FC236}">
                <a16:creationId xmlns:a16="http://schemas.microsoft.com/office/drawing/2014/main" id="{62B736A7-E701-6A34-BAE5-112440A02648}"/>
              </a:ext>
            </a:extLst>
          </p:cNvPr>
          <p:cNvSpPr txBox="1">
            <a:spLocks noChangeArrowheads="1"/>
          </p:cNvSpPr>
          <p:nvPr/>
        </p:nvSpPr>
        <p:spPr>
          <a:xfrm>
            <a:off x="1064463" y="3151306"/>
            <a:ext cx="7543903" cy="370669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buClr>
                <a:srgbClr val="3891A7"/>
              </a:buClr>
            </a:pPr>
            <a:r>
              <a:rPr lang="es-ES_tradnl" sz="2800" dirty="0">
                <a:solidFill>
                  <a:prstClr val="black"/>
                </a:solidFill>
                <a:latin typeface="Gill Sans MT"/>
              </a:rPr>
              <a:t>El siguiente paso es la aparición del </a:t>
            </a:r>
            <a:r>
              <a:rPr lang="es-ES_tradnl" sz="2800" b="1" u="sng" dirty="0">
                <a:solidFill>
                  <a:prstClr val="black"/>
                </a:solidFill>
                <a:latin typeface="Gill Sans MT"/>
              </a:rPr>
              <a:t>papel moneda</a:t>
            </a:r>
            <a:r>
              <a:rPr lang="es-ES_tradnl" sz="2800" dirty="0">
                <a:solidFill>
                  <a:prstClr val="black"/>
                </a:solidFill>
                <a:latin typeface="Gill Sans MT"/>
              </a:rPr>
              <a:t>, o </a:t>
            </a:r>
            <a:r>
              <a:rPr lang="es-ES_tradnl" sz="2800" b="1" u="sng" dirty="0">
                <a:solidFill>
                  <a:prstClr val="black"/>
                </a:solidFill>
                <a:latin typeface="Gill Sans MT"/>
              </a:rPr>
              <a:t>dinero signo</a:t>
            </a:r>
            <a:r>
              <a:rPr lang="es-ES_tradnl" sz="2800" dirty="0">
                <a:solidFill>
                  <a:prstClr val="black"/>
                </a:solidFill>
                <a:latin typeface="Gill Sans MT"/>
              </a:rPr>
              <a:t>, que mantiene su valor por estar respaldado por dinero mercancía y por la confianza que se tiene en que el emisor de dicho papel lo cambiará por  dinero mercancía.</a:t>
            </a:r>
          </a:p>
          <a:p>
            <a:pPr marL="82296" indent="0">
              <a:buClr>
                <a:srgbClr val="3891A7"/>
              </a:buClr>
              <a:buFont typeface="Wingdings 2"/>
              <a:buNone/>
            </a:pPr>
            <a:endParaRPr lang="es-ES_tradnl" sz="2800" dirty="0">
              <a:solidFill>
                <a:prstClr val="black"/>
              </a:solidFill>
              <a:latin typeface="Gill Sans MT"/>
            </a:endParaRPr>
          </a:p>
        </p:txBody>
      </p:sp>
    </p:spTree>
    <p:extLst>
      <p:ext uri="{BB962C8B-B14F-4D97-AF65-F5344CB8AC3E}">
        <p14:creationId xmlns:p14="http://schemas.microsoft.com/office/powerpoint/2010/main" val="1834528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A08E8-BF72-454F-B6FB-5B0B8E7EE936}"/>
              </a:ext>
            </a:extLst>
          </p:cNvPr>
          <p:cNvSpPr>
            <a:spLocks noGrp="1"/>
          </p:cNvSpPr>
          <p:nvPr>
            <p:ph type="title"/>
          </p:nvPr>
        </p:nvSpPr>
        <p:spPr/>
        <p:txBody>
          <a:bodyPr/>
          <a:lstStyle/>
          <a:p>
            <a:r>
              <a:rPr lang="es-AR" dirty="0"/>
              <a:t>Préstamos</a:t>
            </a:r>
          </a:p>
        </p:txBody>
      </p:sp>
      <p:pic>
        <p:nvPicPr>
          <p:cNvPr id="4" name="Marcador de contenido 3">
            <a:extLst>
              <a:ext uri="{FF2B5EF4-FFF2-40B4-BE49-F238E27FC236}">
                <a16:creationId xmlns:a16="http://schemas.microsoft.com/office/drawing/2014/main" id="{F53D0E42-83D3-47C9-9D64-2DA196318D8E}"/>
              </a:ext>
            </a:extLst>
          </p:cNvPr>
          <p:cNvPicPr>
            <a:picLocks noGrp="1" noChangeAspect="1"/>
          </p:cNvPicPr>
          <p:nvPr>
            <p:ph idx="1"/>
          </p:nvPr>
        </p:nvPicPr>
        <p:blipFill>
          <a:blip r:embed="rId2"/>
          <a:stretch>
            <a:fillRect/>
          </a:stretch>
        </p:blipFill>
        <p:spPr>
          <a:xfrm>
            <a:off x="1252581" y="1880828"/>
            <a:ext cx="7574360" cy="3096344"/>
          </a:xfrm>
          <a:prstGeom prst="rect">
            <a:avLst/>
          </a:prstGeom>
        </p:spPr>
      </p:pic>
    </p:spTree>
    <p:extLst>
      <p:ext uri="{BB962C8B-B14F-4D97-AF65-F5344CB8AC3E}">
        <p14:creationId xmlns:p14="http://schemas.microsoft.com/office/powerpoint/2010/main" val="1736535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3E979-3E4F-4B77-BB2C-D8910E29955B}"/>
              </a:ext>
            </a:extLst>
          </p:cNvPr>
          <p:cNvSpPr>
            <a:spLocks noGrp="1"/>
          </p:cNvSpPr>
          <p:nvPr>
            <p:ph type="title"/>
          </p:nvPr>
        </p:nvSpPr>
        <p:spPr>
          <a:xfrm>
            <a:off x="973832" y="14786"/>
            <a:ext cx="7772400" cy="965942"/>
          </a:xfrm>
        </p:spPr>
        <p:txBody>
          <a:bodyPr/>
          <a:lstStyle/>
          <a:p>
            <a:r>
              <a:rPr lang="es-AR" dirty="0"/>
              <a:t>Tarjetas</a:t>
            </a:r>
          </a:p>
        </p:txBody>
      </p:sp>
      <p:pic>
        <p:nvPicPr>
          <p:cNvPr id="4" name="Marcador de contenido 3">
            <a:extLst>
              <a:ext uri="{FF2B5EF4-FFF2-40B4-BE49-F238E27FC236}">
                <a16:creationId xmlns:a16="http://schemas.microsoft.com/office/drawing/2014/main" id="{E23A2B52-38F9-4EF4-815D-C7414BD3A580}"/>
              </a:ext>
            </a:extLst>
          </p:cNvPr>
          <p:cNvPicPr>
            <a:picLocks noGrp="1" noChangeAspect="1"/>
          </p:cNvPicPr>
          <p:nvPr>
            <p:ph idx="1"/>
          </p:nvPr>
        </p:nvPicPr>
        <p:blipFill>
          <a:blip r:embed="rId2"/>
          <a:stretch>
            <a:fillRect/>
          </a:stretch>
        </p:blipFill>
        <p:spPr>
          <a:xfrm>
            <a:off x="973832" y="764704"/>
            <a:ext cx="6755989" cy="2251996"/>
          </a:xfrm>
          <a:prstGeom prst="rect">
            <a:avLst/>
          </a:prstGeom>
        </p:spPr>
      </p:pic>
      <p:pic>
        <p:nvPicPr>
          <p:cNvPr id="5" name="Imagen 4">
            <a:extLst>
              <a:ext uri="{FF2B5EF4-FFF2-40B4-BE49-F238E27FC236}">
                <a16:creationId xmlns:a16="http://schemas.microsoft.com/office/drawing/2014/main" id="{9220D93E-2A61-43D9-8BBC-F379597D01DE}"/>
              </a:ext>
            </a:extLst>
          </p:cNvPr>
          <p:cNvPicPr>
            <a:picLocks noChangeAspect="1"/>
          </p:cNvPicPr>
          <p:nvPr/>
        </p:nvPicPr>
        <p:blipFill>
          <a:blip r:embed="rId3"/>
          <a:stretch>
            <a:fillRect/>
          </a:stretch>
        </p:blipFill>
        <p:spPr>
          <a:xfrm>
            <a:off x="1115616" y="3016700"/>
            <a:ext cx="6614205" cy="2375448"/>
          </a:xfrm>
          <a:prstGeom prst="rect">
            <a:avLst/>
          </a:prstGeom>
        </p:spPr>
      </p:pic>
      <p:pic>
        <p:nvPicPr>
          <p:cNvPr id="6" name="Imagen 5">
            <a:extLst>
              <a:ext uri="{FF2B5EF4-FFF2-40B4-BE49-F238E27FC236}">
                <a16:creationId xmlns:a16="http://schemas.microsoft.com/office/drawing/2014/main" id="{17BA2B27-C27C-4A9E-BC76-08009B031DF1}"/>
              </a:ext>
            </a:extLst>
          </p:cNvPr>
          <p:cNvPicPr>
            <a:picLocks noChangeAspect="1"/>
          </p:cNvPicPr>
          <p:nvPr/>
        </p:nvPicPr>
        <p:blipFill>
          <a:blip r:embed="rId4"/>
          <a:stretch>
            <a:fillRect/>
          </a:stretch>
        </p:blipFill>
        <p:spPr>
          <a:xfrm>
            <a:off x="1331640" y="5392148"/>
            <a:ext cx="6336704" cy="1343025"/>
          </a:xfrm>
          <a:prstGeom prst="rect">
            <a:avLst/>
          </a:prstGeom>
        </p:spPr>
      </p:pic>
    </p:spTree>
    <p:extLst>
      <p:ext uri="{BB962C8B-B14F-4D97-AF65-F5344CB8AC3E}">
        <p14:creationId xmlns:p14="http://schemas.microsoft.com/office/powerpoint/2010/main" val="3607325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816AF-13B2-4FC9-89B7-3C47D969E6B7}"/>
              </a:ext>
            </a:extLst>
          </p:cNvPr>
          <p:cNvSpPr>
            <a:spLocks noGrp="1"/>
          </p:cNvSpPr>
          <p:nvPr>
            <p:ph type="title"/>
          </p:nvPr>
        </p:nvSpPr>
        <p:spPr>
          <a:xfrm>
            <a:off x="1619671" y="457200"/>
            <a:ext cx="7325891" cy="1143000"/>
          </a:xfrm>
        </p:spPr>
        <p:txBody>
          <a:bodyPr/>
          <a:lstStyle/>
          <a:p>
            <a:r>
              <a:rPr lang="es-AR" dirty="0"/>
              <a:t>Video</a:t>
            </a:r>
          </a:p>
        </p:txBody>
      </p:sp>
      <p:pic>
        <p:nvPicPr>
          <p:cNvPr id="4" name="Elementos multimedia en línea 3" title="Bulat explica por qué nos obsesiona el dólar">
            <a:hlinkClick r:id="" action="ppaction://media"/>
            <a:extLst>
              <a:ext uri="{FF2B5EF4-FFF2-40B4-BE49-F238E27FC236}">
                <a16:creationId xmlns:a16="http://schemas.microsoft.com/office/drawing/2014/main" id="{DFC3685F-70B9-4E98-A23D-B71CEF864CFA}"/>
              </a:ext>
            </a:extLst>
          </p:cNvPr>
          <p:cNvPicPr>
            <a:picLocks noGrp="1" noRot="1" noChangeAspect="1"/>
          </p:cNvPicPr>
          <p:nvPr>
            <p:ph idx="1"/>
            <a:videoFile r:link="rId1"/>
          </p:nvPr>
        </p:nvPicPr>
        <p:blipFill>
          <a:blip r:embed="rId3"/>
          <a:stretch>
            <a:fillRect/>
          </a:stretch>
        </p:blipFill>
        <p:spPr>
          <a:xfrm>
            <a:off x="2312988" y="1981200"/>
            <a:ext cx="5491162" cy="4114800"/>
          </a:xfrm>
          <a:prstGeom prst="rect">
            <a:avLst/>
          </a:prstGeom>
        </p:spPr>
      </p:pic>
    </p:spTree>
    <p:extLst>
      <p:ext uri="{BB962C8B-B14F-4D97-AF65-F5344CB8AC3E}">
        <p14:creationId xmlns:p14="http://schemas.microsoft.com/office/powerpoint/2010/main" val="24623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8B264-05D1-18E7-309F-FBCCB7DBD2C6}"/>
              </a:ext>
            </a:extLst>
          </p:cNvPr>
          <p:cNvSpPr>
            <a:spLocks noGrp="1"/>
          </p:cNvSpPr>
          <p:nvPr>
            <p:ph type="title"/>
          </p:nvPr>
        </p:nvSpPr>
        <p:spPr/>
        <p:txBody>
          <a:bodyPr/>
          <a:lstStyle/>
          <a:p>
            <a:r>
              <a:rPr lang="es-AR" dirty="0"/>
              <a:t>Dinero fiduciario</a:t>
            </a:r>
          </a:p>
        </p:txBody>
      </p:sp>
      <p:pic>
        <p:nvPicPr>
          <p:cNvPr id="7" name="Marcador de contenido 6">
            <a:extLst>
              <a:ext uri="{FF2B5EF4-FFF2-40B4-BE49-F238E27FC236}">
                <a16:creationId xmlns:a16="http://schemas.microsoft.com/office/drawing/2014/main" id="{9170F828-308A-46A3-842A-6AD30B5320F6}"/>
              </a:ext>
            </a:extLst>
          </p:cNvPr>
          <p:cNvPicPr>
            <a:picLocks noGrp="1" noChangeAspect="1"/>
          </p:cNvPicPr>
          <p:nvPr>
            <p:ph idx="1"/>
          </p:nvPr>
        </p:nvPicPr>
        <p:blipFill>
          <a:blip r:embed="rId2"/>
          <a:stretch>
            <a:fillRect/>
          </a:stretch>
        </p:blipFill>
        <p:spPr>
          <a:xfrm>
            <a:off x="971600" y="1966303"/>
            <a:ext cx="7704856" cy="1008112"/>
          </a:xfrm>
          <a:prstGeom prst="rect">
            <a:avLst/>
          </a:prstGeom>
        </p:spPr>
      </p:pic>
      <p:sp>
        <p:nvSpPr>
          <p:cNvPr id="5" name="CuadroTexto 4">
            <a:extLst>
              <a:ext uri="{FF2B5EF4-FFF2-40B4-BE49-F238E27FC236}">
                <a16:creationId xmlns:a16="http://schemas.microsoft.com/office/drawing/2014/main" id="{409A0FF0-11FF-8FD3-64D9-3967527F32E1}"/>
              </a:ext>
            </a:extLst>
          </p:cNvPr>
          <p:cNvSpPr txBox="1"/>
          <p:nvPr/>
        </p:nvSpPr>
        <p:spPr>
          <a:xfrm>
            <a:off x="1314947" y="3429000"/>
            <a:ext cx="7488832" cy="1200329"/>
          </a:xfrm>
          <a:prstGeom prst="rect">
            <a:avLst/>
          </a:prstGeom>
          <a:noFill/>
        </p:spPr>
        <p:txBody>
          <a:bodyPr wrap="square">
            <a:spAutoFit/>
          </a:bodyPr>
          <a:lstStyle/>
          <a:p>
            <a:pPr>
              <a:buClr>
                <a:srgbClr val="3891A7"/>
              </a:buClr>
            </a:pPr>
            <a:r>
              <a:rPr lang="es-ES_tradnl" sz="2400" dirty="0">
                <a:solidFill>
                  <a:prstClr val="black"/>
                </a:solidFill>
                <a:latin typeface="Gill Sans MT"/>
              </a:rPr>
              <a:t>Debido a diversos avatares históricos, este papel moneda acabó perdiendo su convertibilidad en dinero mercancía para convertirse en </a:t>
            </a:r>
            <a:r>
              <a:rPr lang="es-ES" sz="2400" b="1" u="sng" dirty="0">
                <a:solidFill>
                  <a:prstClr val="black"/>
                </a:solidFill>
                <a:latin typeface="Tahoma" pitchFamily="34" charset="0"/>
              </a:rPr>
              <a:t>Dinero fiduciario</a:t>
            </a:r>
            <a:endParaRPr lang="es-ES_tradnl" sz="2400" b="1" u="sng" dirty="0">
              <a:solidFill>
                <a:prstClr val="black"/>
              </a:solidFill>
              <a:latin typeface="Tahoma" pitchFamily="34" charset="0"/>
            </a:endParaRPr>
          </a:p>
        </p:txBody>
      </p:sp>
    </p:spTree>
    <p:extLst>
      <p:ext uri="{BB962C8B-B14F-4D97-AF65-F5344CB8AC3E}">
        <p14:creationId xmlns:p14="http://schemas.microsoft.com/office/powerpoint/2010/main" val="354756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0F2F-4EB6-4220-9B6E-FF4C569D469C}"/>
              </a:ext>
            </a:extLst>
          </p:cNvPr>
          <p:cNvSpPr>
            <a:spLocks noGrp="1"/>
          </p:cNvSpPr>
          <p:nvPr>
            <p:ph type="title"/>
          </p:nvPr>
        </p:nvSpPr>
        <p:spPr>
          <a:xfrm>
            <a:off x="1056375" y="132135"/>
            <a:ext cx="7772400" cy="1143000"/>
          </a:xfrm>
        </p:spPr>
        <p:txBody>
          <a:bodyPr/>
          <a:lstStyle/>
          <a:p>
            <a:r>
              <a:rPr lang="es-AR" dirty="0"/>
              <a:t>Demanda de dinero</a:t>
            </a:r>
          </a:p>
        </p:txBody>
      </p:sp>
      <p:sp>
        <p:nvSpPr>
          <p:cNvPr id="3" name="Marcador de contenido 2">
            <a:extLst>
              <a:ext uri="{FF2B5EF4-FFF2-40B4-BE49-F238E27FC236}">
                <a16:creationId xmlns:a16="http://schemas.microsoft.com/office/drawing/2014/main" id="{2C6BD3E4-B71F-4F2E-BEB8-1382DEC6C9C4}"/>
              </a:ext>
            </a:extLst>
          </p:cNvPr>
          <p:cNvSpPr>
            <a:spLocks noGrp="1"/>
          </p:cNvSpPr>
          <p:nvPr>
            <p:ph idx="1"/>
          </p:nvPr>
        </p:nvSpPr>
        <p:spPr>
          <a:xfrm>
            <a:off x="1115616" y="1632421"/>
            <a:ext cx="7772400" cy="4114800"/>
          </a:xfrm>
        </p:spPr>
        <p:txBody>
          <a:bodyPr/>
          <a:lstStyle/>
          <a:p>
            <a:pPr marL="0" indent="0">
              <a:buNone/>
            </a:pPr>
            <a:endParaRPr lang="es-AR" dirty="0"/>
          </a:p>
        </p:txBody>
      </p:sp>
      <p:sp>
        <p:nvSpPr>
          <p:cNvPr id="5" name="CuadroTexto 4">
            <a:extLst>
              <a:ext uri="{FF2B5EF4-FFF2-40B4-BE49-F238E27FC236}">
                <a16:creationId xmlns:a16="http://schemas.microsoft.com/office/drawing/2014/main" id="{732DF737-96B2-44B4-9D09-267D401A0365}"/>
              </a:ext>
            </a:extLst>
          </p:cNvPr>
          <p:cNvSpPr txBox="1"/>
          <p:nvPr/>
        </p:nvSpPr>
        <p:spPr>
          <a:xfrm>
            <a:off x="2286000" y="3200626"/>
            <a:ext cx="4572000" cy="461665"/>
          </a:xfrm>
          <a:prstGeom prst="rect">
            <a:avLst/>
          </a:prstGeom>
          <a:noFill/>
        </p:spPr>
        <p:txBody>
          <a:bodyPr wrap="square">
            <a:spAutoFit/>
          </a:bodyPr>
          <a:lstStyle/>
          <a:p>
            <a:endParaRPr lang="es-AR" dirty="0"/>
          </a:p>
        </p:txBody>
      </p:sp>
      <p:pic>
        <p:nvPicPr>
          <p:cNvPr id="6" name="Imagen 5">
            <a:extLst>
              <a:ext uri="{FF2B5EF4-FFF2-40B4-BE49-F238E27FC236}">
                <a16:creationId xmlns:a16="http://schemas.microsoft.com/office/drawing/2014/main" id="{4D500671-93C7-4650-A5A2-2DCDC350BFEC}"/>
              </a:ext>
            </a:extLst>
          </p:cNvPr>
          <p:cNvPicPr>
            <a:picLocks noChangeAspect="1"/>
          </p:cNvPicPr>
          <p:nvPr/>
        </p:nvPicPr>
        <p:blipFill>
          <a:blip r:embed="rId2"/>
          <a:stretch>
            <a:fillRect/>
          </a:stretch>
        </p:blipFill>
        <p:spPr>
          <a:xfrm>
            <a:off x="899592" y="1105997"/>
            <a:ext cx="7653918" cy="597565"/>
          </a:xfrm>
          <a:prstGeom prst="rect">
            <a:avLst/>
          </a:prstGeom>
        </p:spPr>
      </p:pic>
      <p:pic>
        <p:nvPicPr>
          <p:cNvPr id="7" name="Imagen 6">
            <a:extLst>
              <a:ext uri="{FF2B5EF4-FFF2-40B4-BE49-F238E27FC236}">
                <a16:creationId xmlns:a16="http://schemas.microsoft.com/office/drawing/2014/main" id="{E9C4AFB7-5582-472F-860E-79009D544ACA}"/>
              </a:ext>
            </a:extLst>
          </p:cNvPr>
          <p:cNvPicPr>
            <a:picLocks noChangeAspect="1"/>
          </p:cNvPicPr>
          <p:nvPr/>
        </p:nvPicPr>
        <p:blipFill>
          <a:blip r:embed="rId3"/>
          <a:stretch>
            <a:fillRect/>
          </a:stretch>
        </p:blipFill>
        <p:spPr>
          <a:xfrm>
            <a:off x="1056375" y="1759444"/>
            <a:ext cx="7772399" cy="4996732"/>
          </a:xfrm>
          <a:prstGeom prst="rect">
            <a:avLst/>
          </a:prstGeom>
        </p:spPr>
      </p:pic>
      <p:sp>
        <p:nvSpPr>
          <p:cNvPr id="9" name="Rectángulo 8">
            <a:extLst>
              <a:ext uri="{FF2B5EF4-FFF2-40B4-BE49-F238E27FC236}">
                <a16:creationId xmlns:a16="http://schemas.microsoft.com/office/drawing/2014/main" id="{288DDF21-C8B7-413A-96CA-2D136BE171C4}"/>
              </a:ext>
            </a:extLst>
          </p:cNvPr>
          <p:cNvSpPr/>
          <p:nvPr/>
        </p:nvSpPr>
        <p:spPr bwMode="auto">
          <a:xfrm>
            <a:off x="5436096" y="6525344"/>
            <a:ext cx="3392678" cy="200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3516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709DE-0F61-42CB-990C-61F04BF822FE}"/>
              </a:ext>
            </a:extLst>
          </p:cNvPr>
          <p:cNvSpPr>
            <a:spLocks noGrp="1"/>
          </p:cNvSpPr>
          <p:nvPr>
            <p:ph type="title"/>
          </p:nvPr>
        </p:nvSpPr>
        <p:spPr/>
        <p:txBody>
          <a:bodyPr/>
          <a:lstStyle/>
          <a:p>
            <a:r>
              <a:rPr lang="es-AR" dirty="0"/>
              <a:t>Para qué demandamos dinero?</a:t>
            </a:r>
          </a:p>
        </p:txBody>
      </p:sp>
      <p:sp>
        <p:nvSpPr>
          <p:cNvPr id="3" name="Marcador de contenido 2">
            <a:extLst>
              <a:ext uri="{FF2B5EF4-FFF2-40B4-BE49-F238E27FC236}">
                <a16:creationId xmlns:a16="http://schemas.microsoft.com/office/drawing/2014/main" id="{C4B449D4-6ED5-4E87-9D76-502A5C20820B}"/>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7068BC73-A052-4EA9-B836-9A89FBD7DC9B}"/>
              </a:ext>
            </a:extLst>
          </p:cNvPr>
          <p:cNvPicPr>
            <a:picLocks noChangeAspect="1"/>
          </p:cNvPicPr>
          <p:nvPr/>
        </p:nvPicPr>
        <p:blipFill>
          <a:blip r:embed="rId2"/>
          <a:stretch>
            <a:fillRect/>
          </a:stretch>
        </p:blipFill>
        <p:spPr>
          <a:xfrm>
            <a:off x="1043608" y="1916832"/>
            <a:ext cx="7614556" cy="3816424"/>
          </a:xfrm>
          <a:prstGeom prst="rect">
            <a:avLst/>
          </a:prstGeom>
        </p:spPr>
      </p:pic>
    </p:spTree>
    <p:extLst>
      <p:ext uri="{BB962C8B-B14F-4D97-AF65-F5344CB8AC3E}">
        <p14:creationId xmlns:p14="http://schemas.microsoft.com/office/powerpoint/2010/main" val="317310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3163" y="333375"/>
            <a:ext cx="7772400" cy="719138"/>
          </a:xfrm>
        </p:spPr>
        <p:txBody>
          <a:bodyPr/>
          <a:lstStyle/>
          <a:p>
            <a:pPr>
              <a:defRPr/>
            </a:pPr>
            <a:r>
              <a:rPr lang="es-ES" sz="3600" b="1" dirty="0">
                <a:solidFill>
                  <a:schemeClr val="accent4"/>
                </a:solidFill>
                <a:latin typeface="Trebuchet MS"/>
              </a:rPr>
              <a:t>LA DEMANDA DE DINERO</a:t>
            </a:r>
            <a:endParaRPr lang="es-ES" sz="3600" dirty="0">
              <a:solidFill>
                <a:schemeClr val="accent4"/>
              </a:solidFill>
            </a:endParaRPr>
          </a:p>
        </p:txBody>
      </p:sp>
      <p:sp>
        <p:nvSpPr>
          <p:cNvPr id="3" name="2 Marcador de contenido"/>
          <p:cNvSpPr>
            <a:spLocks noGrp="1"/>
          </p:cNvSpPr>
          <p:nvPr>
            <p:ph sz="half" idx="1"/>
          </p:nvPr>
        </p:nvSpPr>
        <p:spPr>
          <a:xfrm>
            <a:off x="1185480" y="3544029"/>
            <a:ext cx="3884612" cy="3024187"/>
          </a:xfrm>
        </p:spPr>
        <p:txBody>
          <a:bodyPr/>
          <a:lstStyle/>
          <a:p>
            <a:pPr algn="just">
              <a:defRPr/>
            </a:pPr>
            <a:r>
              <a:rPr lang="es-ES" sz="2000" b="1" dirty="0">
                <a:solidFill>
                  <a:schemeClr val="accent1"/>
                </a:solidFill>
              </a:rPr>
              <a:t>TEORÍA CLASICA</a:t>
            </a:r>
          </a:p>
          <a:p>
            <a:pPr marL="0" indent="0" algn="just">
              <a:buFont typeface="Monotype Sorts" pitchFamily="2" charset="2"/>
              <a:buNone/>
              <a:defRPr/>
            </a:pPr>
            <a:r>
              <a:rPr lang="es-ES" sz="2400" dirty="0"/>
              <a:t>También llamada teoría cuantitativa o teoría de los saldos transactivos</a:t>
            </a:r>
          </a:p>
          <a:p>
            <a:pPr>
              <a:defRPr/>
            </a:pPr>
            <a:r>
              <a:rPr lang="es-ES" sz="2400" dirty="0">
                <a:solidFill>
                  <a:schemeClr val="accent1"/>
                </a:solidFill>
                <a:latin typeface="Trebuchet MS"/>
              </a:rPr>
              <a:t>Pone el acento en la función del dinero como medio de cambio</a:t>
            </a:r>
            <a:endParaRPr lang="es-ES" sz="2400" dirty="0">
              <a:solidFill>
                <a:schemeClr val="accent1"/>
              </a:solidFill>
            </a:endParaRPr>
          </a:p>
        </p:txBody>
      </p:sp>
      <p:sp>
        <p:nvSpPr>
          <p:cNvPr id="4" name="3 Marcador de contenido"/>
          <p:cNvSpPr>
            <a:spLocks noGrp="1"/>
          </p:cNvSpPr>
          <p:nvPr>
            <p:ph sz="half" idx="2"/>
          </p:nvPr>
        </p:nvSpPr>
        <p:spPr>
          <a:xfrm>
            <a:off x="5135562" y="3576729"/>
            <a:ext cx="4008438" cy="2743200"/>
          </a:xfrm>
        </p:spPr>
        <p:txBody>
          <a:bodyPr/>
          <a:lstStyle/>
          <a:p>
            <a:pPr>
              <a:defRPr/>
            </a:pPr>
            <a:r>
              <a:rPr lang="es-ES" sz="2200" b="1" dirty="0">
                <a:solidFill>
                  <a:schemeClr val="accent3">
                    <a:lumMod val="75000"/>
                  </a:schemeClr>
                </a:solidFill>
              </a:rPr>
              <a:t>LA TEORÍA KEYNESIANA</a:t>
            </a:r>
          </a:p>
          <a:p>
            <a:pPr marL="0" indent="0">
              <a:buFont typeface="Monotype Sorts" pitchFamily="2" charset="2"/>
              <a:buNone/>
              <a:defRPr/>
            </a:pPr>
            <a:r>
              <a:rPr lang="es-ES" sz="2400" dirty="0"/>
              <a:t>También llamada teoría de los saldos especulativos  </a:t>
            </a:r>
          </a:p>
          <a:p>
            <a:pPr>
              <a:defRPr/>
            </a:pPr>
            <a:r>
              <a:rPr lang="es-ES" sz="2400" dirty="0">
                <a:solidFill>
                  <a:schemeClr val="accent3">
                    <a:lumMod val="75000"/>
                  </a:schemeClr>
                </a:solidFill>
                <a:latin typeface="Trebuchet MS"/>
              </a:rPr>
              <a:t>Pone el acento en la función del dinero como depósito de valor</a:t>
            </a:r>
            <a:endParaRPr lang="es-ES" sz="2400" dirty="0">
              <a:solidFill>
                <a:schemeClr val="accent3">
                  <a:lumMod val="75000"/>
                </a:schemeClr>
              </a:solidFill>
            </a:endParaRPr>
          </a:p>
          <a:p>
            <a:pPr marL="0" indent="0">
              <a:buFont typeface="Monotype Sorts" pitchFamily="2" charset="2"/>
              <a:buNone/>
              <a:defRPr/>
            </a:pPr>
            <a:endParaRPr lang="es-ES" dirty="0"/>
          </a:p>
        </p:txBody>
      </p:sp>
      <p:sp>
        <p:nvSpPr>
          <p:cNvPr id="5" name="4 Rectángulo"/>
          <p:cNvSpPr/>
          <p:nvPr/>
        </p:nvSpPr>
        <p:spPr>
          <a:xfrm>
            <a:off x="1211263" y="1268413"/>
            <a:ext cx="7848600" cy="2012859"/>
          </a:xfrm>
          <a:prstGeom prst="rect">
            <a:avLst/>
          </a:prstGeom>
        </p:spPr>
        <p:txBody>
          <a:bodyPr>
            <a:spAutoFit/>
          </a:bodyPr>
          <a:lstStyle/>
          <a:p>
            <a:pPr algn="just">
              <a:spcBef>
                <a:spcPct val="20000"/>
              </a:spcBef>
              <a:buClr>
                <a:srgbClr val="0099CC"/>
              </a:buClr>
              <a:buSzPct val="70000"/>
              <a:defRPr/>
            </a:pPr>
            <a:r>
              <a:rPr kumimoji="1" lang="es-ES" kern="0" dirty="0">
                <a:solidFill>
                  <a:srgbClr val="00339B"/>
                </a:solidFill>
                <a:latin typeface="Arial"/>
              </a:rPr>
              <a:t>La demanda individual de dinero es la parte de la renta de una persona que ésta decide mantener como dinero líquido.</a:t>
            </a:r>
          </a:p>
          <a:p>
            <a:pPr algn="just">
              <a:spcBef>
                <a:spcPct val="20000"/>
              </a:spcBef>
              <a:buClr>
                <a:srgbClr val="0099CC"/>
              </a:buClr>
              <a:buSzPct val="70000"/>
              <a:defRPr/>
            </a:pPr>
            <a:r>
              <a:rPr kumimoji="1" lang="es-ES" kern="0" dirty="0">
                <a:solidFill>
                  <a:srgbClr val="00339B"/>
                </a:solidFill>
                <a:latin typeface="Arial"/>
              </a:rPr>
              <a:t>Dos teorías fundamentales que explican la demanda de dinero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ángulo 3"/>
          <p:cNvSpPr>
            <a:spLocks noGrp="1" noChangeArrowheads="1"/>
          </p:cNvSpPr>
          <p:nvPr>
            <p:ph type="body" idx="1"/>
          </p:nvPr>
        </p:nvSpPr>
        <p:spPr>
          <a:xfrm>
            <a:off x="1143000" y="1268413"/>
            <a:ext cx="7772400" cy="5208587"/>
          </a:xfrm>
        </p:spPr>
        <p:txBody>
          <a:bodyPr/>
          <a:lstStyle/>
          <a:p>
            <a:pPr algn="just"/>
            <a:endParaRPr kumimoji="0" lang="es-ES_tradnl" altLang="es-AR" b="1" dirty="0">
              <a:sym typeface="Symbol" pitchFamily="18" charset="2"/>
            </a:endParaRPr>
          </a:p>
        </p:txBody>
      </p:sp>
      <p:sp>
        <p:nvSpPr>
          <p:cNvPr id="5" name="4 Rectángulo"/>
          <p:cNvSpPr/>
          <p:nvPr/>
        </p:nvSpPr>
        <p:spPr>
          <a:xfrm>
            <a:off x="1081088" y="404813"/>
            <a:ext cx="4643437" cy="708025"/>
          </a:xfrm>
          <a:prstGeom prst="rect">
            <a:avLst/>
          </a:prstGeom>
        </p:spPr>
        <p:txBody>
          <a:bodyPr>
            <a:spAutoFit/>
          </a:bodyPr>
          <a:lstStyle/>
          <a:p>
            <a:pPr>
              <a:defRPr/>
            </a:pPr>
            <a:r>
              <a:rPr kumimoji="1" lang="es-ES_tradnl" sz="4000" kern="0">
                <a:solidFill>
                  <a:srgbClr val="003366"/>
                </a:solidFill>
                <a:latin typeface="Arial"/>
                <a:ea typeface="+mj-ea"/>
                <a:cs typeface="+mj-cs"/>
              </a:rPr>
              <a:t>Teoría Clásica</a:t>
            </a:r>
            <a:endParaRPr lang="es-ES" dirty="0"/>
          </a:p>
        </p:txBody>
      </p:sp>
      <p:pic>
        <p:nvPicPr>
          <p:cNvPr id="3" name="Imagen 2">
            <a:extLst>
              <a:ext uri="{FF2B5EF4-FFF2-40B4-BE49-F238E27FC236}">
                <a16:creationId xmlns:a16="http://schemas.microsoft.com/office/drawing/2014/main" id="{4EE7B344-1467-E6FE-0882-71034AC248DA}"/>
              </a:ext>
            </a:extLst>
          </p:cNvPr>
          <p:cNvPicPr>
            <a:picLocks noChangeAspect="1"/>
          </p:cNvPicPr>
          <p:nvPr/>
        </p:nvPicPr>
        <p:blipFill>
          <a:blip r:embed="rId2"/>
          <a:stretch>
            <a:fillRect/>
          </a:stretch>
        </p:blipFill>
        <p:spPr>
          <a:xfrm>
            <a:off x="1471612" y="1238249"/>
            <a:ext cx="7672388" cy="5421349"/>
          </a:xfrm>
          <a:prstGeom prst="rect">
            <a:avLst/>
          </a:prstGeom>
        </p:spPr>
      </p:pic>
    </p:spTree>
  </p:cSld>
  <p:clrMapOvr>
    <a:masterClrMapping/>
  </p:clrMapOvr>
</p:sld>
</file>

<file path=ppt/theme/theme1.xml><?xml version="1.0" encoding="utf-8"?>
<a:theme xmlns:a="http://schemas.openxmlformats.org/drawingml/2006/main" name="Corbata">
  <a:themeElements>
    <a:clrScheme name="Personalizado 7">
      <a:dk1>
        <a:sysClr val="windowText" lastClr="000000"/>
      </a:dk1>
      <a:lt1>
        <a:sysClr val="window" lastClr="FFFFFF"/>
      </a:lt1>
      <a:dk2>
        <a:srgbClr val="D565D2"/>
      </a:dk2>
      <a:lt2>
        <a:srgbClr val="632E62"/>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orba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bata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Corb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Corbat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bata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Corbata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Corbata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8444</TotalTime>
  <Words>1730</Words>
  <Application>Microsoft Office PowerPoint</Application>
  <PresentationFormat>Presentación en pantalla (4:3)</PresentationFormat>
  <Paragraphs>147</Paragraphs>
  <Slides>42</Slides>
  <Notes>1</Notes>
  <HiddenSlides>0</HiddenSlides>
  <MMClips>1</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8" baseType="lpstr">
      <vt:lpstr>Abadi</vt:lpstr>
      <vt:lpstr>Arial</vt:lpstr>
      <vt:lpstr>Arial-BoldMT</vt:lpstr>
      <vt:lpstr>Calibri</vt:lpstr>
      <vt:lpstr>Cambria Math</vt:lpstr>
      <vt:lpstr>Gill Sans MT</vt:lpstr>
      <vt:lpstr>Monotype Sorts</vt:lpstr>
      <vt:lpstr>ProximaNovaRegular</vt:lpstr>
      <vt:lpstr>Symbol</vt:lpstr>
      <vt:lpstr>Tahoma</vt:lpstr>
      <vt:lpstr>Times New Roman</vt:lpstr>
      <vt:lpstr>Trebuchet MS</vt:lpstr>
      <vt:lpstr>Wingdings</vt:lpstr>
      <vt:lpstr>Wingdings 2</vt:lpstr>
      <vt:lpstr>Corbata</vt:lpstr>
      <vt:lpstr>Ecuación</vt:lpstr>
      <vt:lpstr>EL DINERO EL SISTEMA FINANCIERO LA POLITICA MONETARIA</vt:lpstr>
      <vt:lpstr>¿Qué es el dinero y por qué surgió? Del trueque al dinero</vt:lpstr>
      <vt:lpstr>Presentación de PowerPoint</vt:lpstr>
      <vt:lpstr>Dinero papel</vt:lpstr>
      <vt:lpstr>Dinero fiduciario</vt:lpstr>
      <vt:lpstr>Demanda de dinero</vt:lpstr>
      <vt:lpstr>Para qué demandamos dinero?</vt:lpstr>
      <vt:lpstr>LA DEMANDA DE DINERO</vt:lpstr>
      <vt:lpstr>Presentación de PowerPoint</vt:lpstr>
      <vt:lpstr>Presentación de PowerPoint</vt:lpstr>
      <vt:lpstr>Presentación de PowerPoint</vt:lpstr>
      <vt:lpstr>Tipos de demanda</vt:lpstr>
      <vt:lpstr>Presentación de PowerPoint</vt:lpstr>
      <vt:lpstr>Presentación de PowerPoint</vt:lpstr>
      <vt:lpstr>Oferta de dinero</vt:lpstr>
      <vt:lpstr>El precio del dinero</vt:lpstr>
      <vt:lpstr>Presentación de PowerPoint</vt:lpstr>
      <vt:lpstr>Proceso de creación del dinero</vt:lpstr>
      <vt:lpstr>Presentación de PowerPoint</vt:lpstr>
      <vt:lpstr>¿Cuánto dinero podemos crear?</vt:lpstr>
      <vt:lpstr>Presentación de PowerPoint</vt:lpstr>
      <vt:lpstr>Presentación de PowerPoint</vt:lpstr>
      <vt:lpstr>Presentación de PowerPoint</vt:lpstr>
      <vt:lpstr>Presentación de PowerPoint</vt:lpstr>
      <vt:lpstr> El control de la oferta monetaria</vt:lpstr>
      <vt:lpstr>Presentación de PowerPoint</vt:lpstr>
      <vt:lpstr>El control de la oferta monetaria</vt:lpstr>
      <vt:lpstr>EL BANCO CENTRAL </vt:lpstr>
      <vt:lpstr>Balance de un Banco Central</vt:lpstr>
      <vt:lpstr>Sistema financiero</vt:lpstr>
      <vt:lpstr>Activos financieros</vt:lpstr>
      <vt:lpstr>Tipos de activos</vt:lpstr>
      <vt:lpstr>Tipo de intermediarios financieros</vt:lpstr>
      <vt:lpstr>Presentación de PowerPoint</vt:lpstr>
      <vt:lpstr>Política Monetaria</vt:lpstr>
      <vt:lpstr>Tipo de política monetaria</vt:lpstr>
      <vt:lpstr>Presentación de PowerPoint</vt:lpstr>
      <vt:lpstr>Política Monetaria</vt:lpstr>
      <vt:lpstr>Claves del negocio bancario</vt:lpstr>
      <vt:lpstr>Préstamos</vt:lpstr>
      <vt:lpstr>Tarjetas</vt:lpstr>
      <vt:lpstr>Video</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ov</dc:creator>
  <cp:lastModifiedBy>Fabiana Valdiviezo</cp:lastModifiedBy>
  <cp:revision>73</cp:revision>
  <dcterms:created xsi:type="dcterms:W3CDTF">2005-02-25T18:09:03Z</dcterms:created>
  <dcterms:modified xsi:type="dcterms:W3CDTF">2025-05-13T02:06:33Z</dcterms:modified>
</cp:coreProperties>
</file>