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8" r:id="rId10"/>
    <p:sldId id="269" r:id="rId11"/>
    <p:sldId id="270" r:id="rId12"/>
    <p:sldId id="263" r:id="rId13"/>
    <p:sldId id="271" r:id="rId14"/>
    <p:sldId id="264" r:id="rId15"/>
    <p:sldId id="275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5455" autoAdjust="0"/>
  </p:normalViewPr>
  <p:slideViewPr>
    <p:cSldViewPr snapToGrid="0">
      <p:cViewPr varScale="1">
        <p:scale>
          <a:sx n="91" d="100"/>
          <a:sy n="91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argentina.gob.ar/salud/primerosauxilios/posiciondesegurid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483476"/>
            <a:ext cx="8915399" cy="2217683"/>
          </a:xfrm>
        </p:spPr>
        <p:txBody>
          <a:bodyPr/>
          <a:lstStyle/>
          <a:p>
            <a:r>
              <a:rPr lang="en-US" b="1" dirty="0"/>
              <a:t>RCP BÁSICA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3" y="1965434"/>
            <a:ext cx="8915399" cy="3990781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Reanimación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Cardiopulmonar (RCP) comprende un conjunto de maniobras encaminadas a revertir el estado de paro cardiorrespiratorio, sustituyendo primero, para intentar reinstaurar después, la circulación y respiración espontanea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/>
          </a:p>
        </p:txBody>
      </p:sp>
      <p:pic>
        <p:nvPicPr>
          <p:cNvPr id="6" name="Imagen 5" descr="RCP: el miedo a causar lesiones y la importancia de actuar frente a una  emergencia - La Voz de Catarat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60" y="3226677"/>
            <a:ext cx="6388012" cy="33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58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VALORAR PULSO Y VENTILACIÓN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s-AR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240221"/>
            <a:ext cx="8915400" cy="4671001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Palpar la arteria carotidea en ubicando del pulso , al mismo tiempo se debe observar la ventilación visualizando el tórax en busca de los movimientos respiratorios, al realizar la valoración conjunta no se perderá tiempo valioso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62" y="3930869"/>
            <a:ext cx="6259591" cy="29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5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La valoración </a:t>
            </a:r>
            <a:r>
              <a:rPr lang="es-AR" b="1" dirty="0"/>
              <a:t>no debe p</a:t>
            </a:r>
            <a:r>
              <a:rPr lang="es-AR" b="1" dirty="0" smtClean="0"/>
              <a:t>asar </a:t>
            </a:r>
            <a:r>
              <a:rPr lang="es-AR" b="1" dirty="0"/>
              <a:t>los 10 </a:t>
            </a:r>
            <a:r>
              <a:rPr lang="es-AR" b="1" dirty="0" smtClean="0"/>
              <a:t>segundos, y ser </a:t>
            </a:r>
            <a:r>
              <a:rPr lang="es-AR" b="1" dirty="0"/>
              <a:t>menor a 5 segundos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En este </a:t>
            </a:r>
            <a:r>
              <a:rPr lang="es-AR" dirty="0" smtClean="0"/>
              <a:t>punto, no </a:t>
            </a:r>
            <a:r>
              <a:rPr lang="es-AR" dirty="0"/>
              <a:t>es prioridad la apertura de la vía aérea, esto se debe a que los algoritmos actuales le dan prioridad a la circulación antes que a la ventilación, pasando </a:t>
            </a:r>
            <a:r>
              <a:rPr lang="es-AR" dirty="0" smtClean="0"/>
              <a:t>de :</a:t>
            </a:r>
          </a:p>
          <a:p>
            <a:r>
              <a:rPr lang="es-AR" dirty="0" smtClean="0"/>
              <a:t>VIA AEREA                                                 CIRCULACION </a:t>
            </a:r>
          </a:p>
          <a:p>
            <a:r>
              <a:rPr lang="es-AR" dirty="0"/>
              <a:t>RESPIRACION </a:t>
            </a:r>
            <a:r>
              <a:rPr lang="es-AR" dirty="0" smtClean="0"/>
              <a:t>                                            VIA </a:t>
            </a:r>
            <a:r>
              <a:rPr lang="es-AR" dirty="0"/>
              <a:t>AEREA </a:t>
            </a:r>
            <a:endParaRPr lang="en-US" dirty="0"/>
          </a:p>
          <a:p>
            <a:pPr marL="0" indent="0">
              <a:buNone/>
            </a:pPr>
            <a:r>
              <a:rPr lang="es-AR" dirty="0" smtClean="0"/>
              <a:t>                                           </a:t>
            </a:r>
          </a:p>
          <a:p>
            <a:r>
              <a:rPr lang="es-AR" dirty="0" smtClean="0"/>
              <a:t> </a:t>
            </a:r>
            <a:r>
              <a:rPr lang="es-AR" dirty="0"/>
              <a:t>CIRCULACION                                          </a:t>
            </a:r>
            <a:r>
              <a:rPr lang="es-AR" dirty="0" smtClean="0"/>
              <a:t>RESPIRACION</a:t>
            </a:r>
            <a:endParaRPr lang="es-AR" dirty="0"/>
          </a:p>
          <a:p>
            <a:pPr marL="0" indent="0">
              <a:buNone/>
            </a:pPr>
            <a:r>
              <a:rPr lang="es-AR" dirty="0" smtClean="0"/>
              <a:t>                                       </a:t>
            </a:r>
            <a:endParaRPr lang="en-US" dirty="0"/>
          </a:p>
        </p:txBody>
      </p:sp>
      <p:pic>
        <p:nvPicPr>
          <p:cNvPr id="4" name="Picture 2115"/>
          <p:cNvPicPr/>
          <p:nvPr/>
        </p:nvPicPr>
        <p:blipFill>
          <a:blip r:embed="rId2"/>
          <a:stretch>
            <a:fillRect/>
          </a:stretch>
        </p:blipFill>
        <p:spPr>
          <a:xfrm>
            <a:off x="5365214" y="3196907"/>
            <a:ext cx="1007011" cy="4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32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s-CL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COMPRESIONES</a:t>
            </a:r>
            <a:r>
              <a:rPr 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niciar RCP: 30 compresiones a 5/6 cm </a:t>
            </a:r>
            <a:r>
              <a:rPr lang="es-C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profundidad con una frecuencia de 100,120 por minuto</a:t>
            </a:r>
            <a:r>
              <a:rPr lang="es-CL" dirty="0"/>
              <a:t/>
            </a:r>
            <a:br>
              <a:rPr lang="es-CL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83" y="2236424"/>
            <a:ext cx="7315200" cy="431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732183" y="2236424"/>
            <a:ext cx="7315200" cy="4318612"/>
          </a:xfrm>
        </p:spPr>
        <p:txBody>
          <a:bodyPr/>
          <a:lstStyle/>
          <a:p>
            <a:pPr marL="3657600" lvl="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44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POSICION CORRECTA</a:t>
            </a:r>
            <a:endParaRPr lang="en-US" dirty="0"/>
          </a:p>
        </p:txBody>
      </p:sp>
      <p:pic>
        <p:nvPicPr>
          <p:cNvPr id="5" name="Marcador de contenido 4" descr="Técnica del masaje cardiac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27" y="2118167"/>
            <a:ext cx="7533411" cy="3553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69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VENTILACIONES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889759"/>
            <a:ext cx="6230938" cy="365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0542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DEA: Dispositivo externo automático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400" dirty="0">
                <a:solidFill>
                  <a:srgbClr val="040C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 un tipo de desfibrilador computarizado que analiza automáticamente el ritmo cardiaco en personas que están sufriendo un </a:t>
            </a:r>
            <a:r>
              <a:rPr lang="es-AR" sz="2400" dirty="0" smtClean="0">
                <a:solidFill>
                  <a:srgbClr val="040C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paro</a:t>
            </a:r>
          </a:p>
          <a:p>
            <a:endParaRPr lang="en-US" dirty="0"/>
          </a:p>
        </p:txBody>
      </p:sp>
      <p:pic>
        <p:nvPicPr>
          <p:cNvPr id="4" name="Picture 3458"/>
          <p:cNvPicPr/>
          <p:nvPr/>
        </p:nvPicPr>
        <p:blipFill>
          <a:blip r:embed="rId2"/>
          <a:stretch>
            <a:fillRect/>
          </a:stretch>
        </p:blipFill>
        <p:spPr>
          <a:xfrm>
            <a:off x="3055717" y="3385688"/>
            <a:ext cx="6088284" cy="257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21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526"/>
          <p:cNvGrpSpPr/>
          <p:nvPr/>
        </p:nvGrpSpPr>
        <p:grpSpPr>
          <a:xfrm>
            <a:off x="2589212" y="624110"/>
            <a:ext cx="8811850" cy="5197956"/>
            <a:chOff x="0" y="0"/>
            <a:chExt cx="7530085" cy="5070856"/>
          </a:xfrm>
        </p:grpSpPr>
        <p:sp>
          <p:nvSpPr>
            <p:cNvPr id="5" name="Rectangle 4323"/>
            <p:cNvSpPr/>
            <p:nvPr/>
          </p:nvSpPr>
          <p:spPr>
            <a:xfrm>
              <a:off x="838505" y="0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</a:p>
          </p:txBody>
        </p:sp>
        <p:sp>
          <p:nvSpPr>
            <p:cNvPr id="6" name="Rectangle 4324"/>
            <p:cNvSpPr/>
            <p:nvPr/>
          </p:nvSpPr>
          <p:spPr>
            <a:xfrm>
              <a:off x="881177" y="0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</a:p>
          </p:txBody>
        </p:sp>
        <p:sp>
          <p:nvSpPr>
            <p:cNvPr id="7" name="Shape 44182"/>
            <p:cNvSpPr/>
            <p:nvPr/>
          </p:nvSpPr>
          <p:spPr>
            <a:xfrm>
              <a:off x="5073396" y="2740660"/>
              <a:ext cx="1383792" cy="845820"/>
            </a:xfrm>
            <a:custGeom>
              <a:avLst/>
              <a:gdLst/>
              <a:ahLst/>
              <a:cxnLst/>
              <a:rect l="0" t="0" r="0" b="0"/>
              <a:pathLst>
                <a:path w="1383792" h="845820">
                  <a:moveTo>
                    <a:pt x="0" y="0"/>
                  </a:moveTo>
                  <a:lnTo>
                    <a:pt x="1383792" y="0"/>
                  </a:lnTo>
                  <a:lnTo>
                    <a:pt x="1383792" y="845820"/>
                  </a:lnTo>
                  <a:lnTo>
                    <a:pt x="0" y="845820"/>
                  </a:lnTo>
                  <a:lnTo>
                    <a:pt x="0" y="0"/>
                  </a:lnTo>
                </a:path>
              </a:pathLst>
            </a:custGeom>
            <a:solidFill>
              <a:srgbClr val="C99B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435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73396" y="2740660"/>
              <a:ext cx="1340993" cy="845820"/>
            </a:xfrm>
            <a:prstGeom prst="rect">
              <a:avLst/>
            </a:prstGeom>
          </p:spPr>
        </p:pic>
        <p:sp>
          <p:nvSpPr>
            <p:cNvPr id="9" name="Shape 44183"/>
            <p:cNvSpPr/>
            <p:nvPr/>
          </p:nvSpPr>
          <p:spPr>
            <a:xfrm>
              <a:off x="3090672" y="3280156"/>
              <a:ext cx="1586484" cy="1100328"/>
            </a:xfrm>
            <a:custGeom>
              <a:avLst/>
              <a:gdLst/>
              <a:ahLst/>
              <a:cxnLst/>
              <a:rect l="0" t="0" r="0" b="0"/>
              <a:pathLst>
                <a:path w="1586484" h="1100328">
                  <a:moveTo>
                    <a:pt x="0" y="0"/>
                  </a:moveTo>
                  <a:lnTo>
                    <a:pt x="1586484" y="0"/>
                  </a:lnTo>
                  <a:lnTo>
                    <a:pt x="1586484" y="1100328"/>
                  </a:lnTo>
                  <a:lnTo>
                    <a:pt x="0" y="1100328"/>
                  </a:lnTo>
                  <a:lnTo>
                    <a:pt x="0" y="0"/>
                  </a:lnTo>
                </a:path>
              </a:pathLst>
            </a:custGeom>
            <a:solidFill>
              <a:srgbClr val="C99B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0" name="Picture 435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061862" y="3126667"/>
              <a:ext cx="1586484" cy="1100328"/>
            </a:xfrm>
            <a:prstGeom prst="rect">
              <a:avLst/>
            </a:prstGeom>
          </p:spPr>
        </p:pic>
        <p:sp>
          <p:nvSpPr>
            <p:cNvPr id="11" name="Shape 44184"/>
            <p:cNvSpPr/>
            <p:nvPr/>
          </p:nvSpPr>
          <p:spPr>
            <a:xfrm>
              <a:off x="3290316" y="12699"/>
              <a:ext cx="1271016" cy="1059180"/>
            </a:xfrm>
            <a:custGeom>
              <a:avLst/>
              <a:gdLst/>
              <a:ahLst/>
              <a:cxnLst/>
              <a:rect l="0" t="0" r="0" b="0"/>
              <a:pathLst>
                <a:path w="1271016" h="1059180">
                  <a:moveTo>
                    <a:pt x="0" y="0"/>
                  </a:moveTo>
                  <a:lnTo>
                    <a:pt x="1271016" y="0"/>
                  </a:lnTo>
                  <a:lnTo>
                    <a:pt x="1271016" y="1059180"/>
                  </a:lnTo>
                  <a:lnTo>
                    <a:pt x="0" y="1059180"/>
                  </a:lnTo>
                  <a:lnTo>
                    <a:pt x="0" y="0"/>
                  </a:lnTo>
                </a:path>
              </a:pathLst>
            </a:custGeom>
            <a:solidFill>
              <a:srgbClr val="C99B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Picture 435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290316" y="12700"/>
              <a:ext cx="1271016" cy="1059180"/>
            </a:xfrm>
            <a:prstGeom prst="rect">
              <a:avLst/>
            </a:prstGeom>
          </p:spPr>
        </p:pic>
        <p:sp>
          <p:nvSpPr>
            <p:cNvPr id="13" name="Shape 44185"/>
            <p:cNvSpPr/>
            <p:nvPr/>
          </p:nvSpPr>
          <p:spPr>
            <a:xfrm>
              <a:off x="1322832" y="2263648"/>
              <a:ext cx="1385316" cy="1016508"/>
            </a:xfrm>
            <a:custGeom>
              <a:avLst/>
              <a:gdLst/>
              <a:ahLst/>
              <a:cxnLst/>
              <a:rect l="0" t="0" r="0" b="0"/>
              <a:pathLst>
                <a:path w="1385316" h="1016508">
                  <a:moveTo>
                    <a:pt x="0" y="0"/>
                  </a:moveTo>
                  <a:lnTo>
                    <a:pt x="1385316" y="0"/>
                  </a:lnTo>
                  <a:lnTo>
                    <a:pt x="1385316" y="1016508"/>
                  </a:lnTo>
                  <a:lnTo>
                    <a:pt x="0" y="1016508"/>
                  </a:lnTo>
                  <a:lnTo>
                    <a:pt x="0" y="0"/>
                  </a:lnTo>
                </a:path>
              </a:pathLst>
            </a:custGeom>
            <a:solidFill>
              <a:srgbClr val="C99B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4" name="Picture 436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322832" y="2263648"/>
              <a:ext cx="1385316" cy="1016508"/>
            </a:xfrm>
            <a:prstGeom prst="rect">
              <a:avLst/>
            </a:prstGeom>
          </p:spPr>
        </p:pic>
        <p:sp>
          <p:nvSpPr>
            <p:cNvPr id="15" name="Shape 44186"/>
            <p:cNvSpPr/>
            <p:nvPr/>
          </p:nvSpPr>
          <p:spPr>
            <a:xfrm>
              <a:off x="1437132" y="192532"/>
              <a:ext cx="1271016" cy="1600200"/>
            </a:xfrm>
            <a:custGeom>
              <a:avLst/>
              <a:gdLst/>
              <a:ahLst/>
              <a:cxnLst/>
              <a:rect l="0" t="0" r="0" b="0"/>
              <a:pathLst>
                <a:path w="1271016" h="1600200">
                  <a:moveTo>
                    <a:pt x="0" y="0"/>
                  </a:moveTo>
                  <a:lnTo>
                    <a:pt x="1271016" y="0"/>
                  </a:lnTo>
                  <a:lnTo>
                    <a:pt x="1271016" y="1600200"/>
                  </a:lnTo>
                  <a:lnTo>
                    <a:pt x="0" y="1600200"/>
                  </a:lnTo>
                  <a:lnTo>
                    <a:pt x="0" y="0"/>
                  </a:lnTo>
                </a:path>
              </a:pathLst>
            </a:custGeom>
            <a:solidFill>
              <a:srgbClr val="C99B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6" name="Picture 436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437132" y="192532"/>
              <a:ext cx="1271016" cy="1600200"/>
            </a:xfrm>
            <a:prstGeom prst="rect">
              <a:avLst/>
            </a:prstGeom>
          </p:spPr>
        </p:pic>
        <p:pic>
          <p:nvPicPr>
            <p:cNvPr id="17" name="Picture 436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269993" y="908812"/>
              <a:ext cx="1534541" cy="1528572"/>
            </a:xfrm>
            <a:prstGeom prst="rect">
              <a:avLst/>
            </a:prstGeom>
          </p:spPr>
        </p:pic>
        <p:sp>
          <p:nvSpPr>
            <p:cNvPr id="18" name="Shape 44187"/>
            <p:cNvSpPr/>
            <p:nvPr/>
          </p:nvSpPr>
          <p:spPr>
            <a:xfrm>
              <a:off x="5462016" y="1100836"/>
              <a:ext cx="1164336" cy="1158240"/>
            </a:xfrm>
            <a:custGeom>
              <a:avLst/>
              <a:gdLst/>
              <a:ahLst/>
              <a:cxnLst/>
              <a:rect l="0" t="0" r="0" b="0"/>
              <a:pathLst>
                <a:path w="1164336" h="1158240">
                  <a:moveTo>
                    <a:pt x="0" y="0"/>
                  </a:moveTo>
                  <a:lnTo>
                    <a:pt x="1164336" y="0"/>
                  </a:lnTo>
                  <a:lnTo>
                    <a:pt x="1164336" y="1158240"/>
                  </a:lnTo>
                  <a:lnTo>
                    <a:pt x="0" y="1158240"/>
                  </a:lnTo>
                  <a:lnTo>
                    <a:pt x="0" y="0"/>
                  </a:lnTo>
                </a:path>
              </a:pathLst>
            </a:custGeom>
            <a:solidFill>
              <a:srgbClr val="C99B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9" name="Picture 4368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5462016" y="1100836"/>
              <a:ext cx="1164336" cy="1158240"/>
            </a:xfrm>
            <a:prstGeom prst="rect">
              <a:avLst/>
            </a:prstGeom>
          </p:spPr>
        </p:pic>
        <p:sp>
          <p:nvSpPr>
            <p:cNvPr id="20" name="Shape 4370"/>
            <p:cNvSpPr/>
            <p:nvPr/>
          </p:nvSpPr>
          <p:spPr>
            <a:xfrm>
              <a:off x="4980051" y="578993"/>
              <a:ext cx="394970" cy="348362"/>
            </a:xfrm>
            <a:custGeom>
              <a:avLst/>
              <a:gdLst/>
              <a:ahLst/>
              <a:cxnLst/>
              <a:rect l="0" t="0" r="0" b="0"/>
              <a:pathLst>
                <a:path w="394970" h="348362">
                  <a:moveTo>
                    <a:pt x="82296" y="0"/>
                  </a:moveTo>
                  <a:lnTo>
                    <a:pt x="327279" y="185166"/>
                  </a:lnTo>
                  <a:lnTo>
                    <a:pt x="368427" y="130811"/>
                  </a:lnTo>
                  <a:lnTo>
                    <a:pt x="394970" y="321818"/>
                  </a:lnTo>
                  <a:lnTo>
                    <a:pt x="203962" y="348362"/>
                  </a:lnTo>
                  <a:lnTo>
                    <a:pt x="245110" y="294005"/>
                  </a:lnTo>
                  <a:lnTo>
                    <a:pt x="0" y="108839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232D5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Shape 4372"/>
            <p:cNvSpPr/>
            <p:nvPr/>
          </p:nvSpPr>
          <p:spPr>
            <a:xfrm>
              <a:off x="4980051" y="578993"/>
              <a:ext cx="394970" cy="348362"/>
            </a:xfrm>
            <a:custGeom>
              <a:avLst/>
              <a:gdLst/>
              <a:ahLst/>
              <a:cxnLst/>
              <a:rect l="0" t="0" r="0" b="0"/>
              <a:pathLst>
                <a:path w="394970" h="348362">
                  <a:moveTo>
                    <a:pt x="82296" y="0"/>
                  </a:moveTo>
                  <a:lnTo>
                    <a:pt x="327279" y="185166"/>
                  </a:lnTo>
                  <a:lnTo>
                    <a:pt x="368427" y="130811"/>
                  </a:lnTo>
                  <a:lnTo>
                    <a:pt x="394970" y="321818"/>
                  </a:lnTo>
                  <a:lnTo>
                    <a:pt x="203962" y="348362"/>
                  </a:lnTo>
                  <a:lnTo>
                    <a:pt x="245110" y="294005"/>
                  </a:lnTo>
                  <a:lnTo>
                    <a:pt x="0" y="108839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BC8C00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Shape 4374"/>
            <p:cNvSpPr/>
            <p:nvPr/>
          </p:nvSpPr>
          <p:spPr>
            <a:xfrm>
              <a:off x="1854708" y="1835404"/>
              <a:ext cx="312420" cy="385572"/>
            </a:xfrm>
            <a:custGeom>
              <a:avLst/>
              <a:gdLst/>
              <a:ahLst/>
              <a:cxnLst/>
              <a:rect l="0" t="0" r="0" b="0"/>
              <a:pathLst>
                <a:path w="312420" h="385572">
                  <a:moveTo>
                    <a:pt x="156210" y="0"/>
                  </a:moveTo>
                  <a:lnTo>
                    <a:pt x="312420" y="156210"/>
                  </a:lnTo>
                  <a:lnTo>
                    <a:pt x="234315" y="156210"/>
                  </a:lnTo>
                  <a:lnTo>
                    <a:pt x="234315" y="385572"/>
                  </a:lnTo>
                  <a:lnTo>
                    <a:pt x="78105" y="385572"/>
                  </a:lnTo>
                  <a:lnTo>
                    <a:pt x="78105" y="156210"/>
                  </a:lnTo>
                  <a:lnTo>
                    <a:pt x="0" y="156210"/>
                  </a:lnTo>
                  <a:lnTo>
                    <a:pt x="156210" y="0"/>
                  </a:lnTo>
                  <a:close/>
                </a:path>
              </a:pathLst>
            </a:custGeom>
            <a:solidFill>
              <a:srgbClr val="232D5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Shape 4376"/>
            <p:cNvSpPr/>
            <p:nvPr/>
          </p:nvSpPr>
          <p:spPr>
            <a:xfrm>
              <a:off x="1854708" y="1835404"/>
              <a:ext cx="312420" cy="385572"/>
            </a:xfrm>
            <a:custGeom>
              <a:avLst/>
              <a:gdLst/>
              <a:ahLst/>
              <a:cxnLst/>
              <a:rect l="0" t="0" r="0" b="0"/>
              <a:pathLst>
                <a:path w="312420" h="385572">
                  <a:moveTo>
                    <a:pt x="78105" y="385572"/>
                  </a:moveTo>
                  <a:lnTo>
                    <a:pt x="78105" y="156210"/>
                  </a:lnTo>
                  <a:lnTo>
                    <a:pt x="0" y="156210"/>
                  </a:lnTo>
                  <a:lnTo>
                    <a:pt x="156210" y="0"/>
                  </a:lnTo>
                  <a:lnTo>
                    <a:pt x="312420" y="156210"/>
                  </a:lnTo>
                  <a:lnTo>
                    <a:pt x="234315" y="156210"/>
                  </a:lnTo>
                  <a:lnTo>
                    <a:pt x="234315" y="385572"/>
                  </a:lnTo>
                  <a:close/>
                </a:path>
              </a:pathLst>
            </a:custGeom>
            <a:noFill/>
            <a:ln w="12192" cap="flat" cmpd="sng" algn="ctr">
              <a:solidFill>
                <a:srgbClr val="BC8C00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Shape 4378"/>
            <p:cNvSpPr/>
            <p:nvPr/>
          </p:nvSpPr>
          <p:spPr>
            <a:xfrm>
              <a:off x="2445512" y="3676650"/>
              <a:ext cx="379222" cy="355981"/>
            </a:xfrm>
            <a:custGeom>
              <a:avLst/>
              <a:gdLst/>
              <a:ahLst/>
              <a:cxnLst/>
              <a:rect l="0" t="0" r="0" b="0"/>
              <a:pathLst>
                <a:path w="379222" h="355981">
                  <a:moveTo>
                    <a:pt x="192405" y="0"/>
                  </a:moveTo>
                  <a:lnTo>
                    <a:pt x="147701" y="51435"/>
                  </a:lnTo>
                  <a:lnTo>
                    <a:pt x="379222" y="253111"/>
                  </a:lnTo>
                  <a:lnTo>
                    <a:pt x="289687" y="355981"/>
                  </a:lnTo>
                  <a:lnTo>
                    <a:pt x="58039" y="154305"/>
                  </a:lnTo>
                  <a:lnTo>
                    <a:pt x="13335" y="205740"/>
                  </a:lnTo>
                  <a:lnTo>
                    <a:pt x="0" y="13208"/>
                  </a:lnTo>
                  <a:lnTo>
                    <a:pt x="192405" y="0"/>
                  </a:lnTo>
                  <a:close/>
                </a:path>
              </a:pathLst>
            </a:custGeom>
            <a:solidFill>
              <a:srgbClr val="232D5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Shape 4380"/>
            <p:cNvSpPr/>
            <p:nvPr/>
          </p:nvSpPr>
          <p:spPr>
            <a:xfrm>
              <a:off x="2445512" y="3676650"/>
              <a:ext cx="379222" cy="355981"/>
            </a:xfrm>
            <a:custGeom>
              <a:avLst/>
              <a:gdLst/>
              <a:ahLst/>
              <a:cxnLst/>
              <a:rect l="0" t="0" r="0" b="0"/>
              <a:pathLst>
                <a:path w="379222" h="355981">
                  <a:moveTo>
                    <a:pt x="289687" y="355981"/>
                  </a:moveTo>
                  <a:lnTo>
                    <a:pt x="58039" y="154305"/>
                  </a:lnTo>
                  <a:lnTo>
                    <a:pt x="13335" y="205740"/>
                  </a:lnTo>
                  <a:lnTo>
                    <a:pt x="0" y="13208"/>
                  </a:lnTo>
                  <a:lnTo>
                    <a:pt x="192405" y="0"/>
                  </a:lnTo>
                  <a:lnTo>
                    <a:pt x="147701" y="51435"/>
                  </a:lnTo>
                  <a:lnTo>
                    <a:pt x="379222" y="253111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BC8C00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Shape 4382"/>
            <p:cNvSpPr/>
            <p:nvPr/>
          </p:nvSpPr>
          <p:spPr>
            <a:xfrm>
              <a:off x="4743324" y="4122547"/>
              <a:ext cx="421132" cy="327787"/>
            </a:xfrm>
            <a:custGeom>
              <a:avLst/>
              <a:gdLst/>
              <a:ahLst/>
              <a:cxnLst/>
              <a:rect l="0" t="0" r="0" b="0"/>
              <a:pathLst>
                <a:path w="421132" h="327787">
                  <a:moveTo>
                    <a:pt x="355092" y="0"/>
                  </a:moveTo>
                  <a:lnTo>
                    <a:pt x="421132" y="119380"/>
                  </a:lnTo>
                  <a:lnTo>
                    <a:pt x="152400" y="268097"/>
                  </a:lnTo>
                  <a:lnTo>
                    <a:pt x="185420" y="327787"/>
                  </a:lnTo>
                  <a:lnTo>
                    <a:pt x="0" y="274574"/>
                  </a:lnTo>
                  <a:lnTo>
                    <a:pt x="53340" y="89154"/>
                  </a:lnTo>
                  <a:lnTo>
                    <a:pt x="86360" y="148844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232D5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Shape 4384"/>
            <p:cNvSpPr/>
            <p:nvPr/>
          </p:nvSpPr>
          <p:spPr>
            <a:xfrm>
              <a:off x="4743324" y="4122547"/>
              <a:ext cx="421132" cy="327787"/>
            </a:xfrm>
            <a:custGeom>
              <a:avLst/>
              <a:gdLst/>
              <a:ahLst/>
              <a:cxnLst/>
              <a:rect l="0" t="0" r="0" b="0"/>
              <a:pathLst>
                <a:path w="421132" h="327787">
                  <a:moveTo>
                    <a:pt x="421132" y="119380"/>
                  </a:moveTo>
                  <a:lnTo>
                    <a:pt x="152400" y="268097"/>
                  </a:lnTo>
                  <a:lnTo>
                    <a:pt x="185420" y="327787"/>
                  </a:lnTo>
                  <a:lnTo>
                    <a:pt x="0" y="274574"/>
                  </a:lnTo>
                  <a:lnTo>
                    <a:pt x="53340" y="89154"/>
                  </a:lnTo>
                  <a:lnTo>
                    <a:pt x="86360" y="148844"/>
                  </a:lnTo>
                  <a:lnTo>
                    <a:pt x="355092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BC8C00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Shape 4386"/>
            <p:cNvSpPr/>
            <p:nvPr/>
          </p:nvSpPr>
          <p:spPr>
            <a:xfrm>
              <a:off x="6510528" y="2601976"/>
              <a:ext cx="313944" cy="385572"/>
            </a:xfrm>
            <a:custGeom>
              <a:avLst/>
              <a:gdLst/>
              <a:ahLst/>
              <a:cxnLst/>
              <a:rect l="0" t="0" r="0" b="0"/>
              <a:pathLst>
                <a:path w="313944" h="385572">
                  <a:moveTo>
                    <a:pt x="78487" y="0"/>
                  </a:moveTo>
                  <a:lnTo>
                    <a:pt x="235459" y="0"/>
                  </a:lnTo>
                  <a:lnTo>
                    <a:pt x="235459" y="228600"/>
                  </a:lnTo>
                  <a:lnTo>
                    <a:pt x="313944" y="228600"/>
                  </a:lnTo>
                  <a:lnTo>
                    <a:pt x="156973" y="385572"/>
                  </a:lnTo>
                  <a:lnTo>
                    <a:pt x="0" y="228600"/>
                  </a:lnTo>
                  <a:lnTo>
                    <a:pt x="78487" y="228600"/>
                  </a:lnTo>
                  <a:lnTo>
                    <a:pt x="78487" y="0"/>
                  </a:lnTo>
                  <a:close/>
                </a:path>
              </a:pathLst>
            </a:custGeom>
            <a:solidFill>
              <a:srgbClr val="232D58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Shape 4388"/>
            <p:cNvSpPr/>
            <p:nvPr/>
          </p:nvSpPr>
          <p:spPr>
            <a:xfrm>
              <a:off x="6510528" y="2601976"/>
              <a:ext cx="313944" cy="385572"/>
            </a:xfrm>
            <a:custGeom>
              <a:avLst/>
              <a:gdLst/>
              <a:ahLst/>
              <a:cxnLst/>
              <a:rect l="0" t="0" r="0" b="0"/>
              <a:pathLst>
                <a:path w="313944" h="385572">
                  <a:moveTo>
                    <a:pt x="235459" y="0"/>
                  </a:moveTo>
                  <a:lnTo>
                    <a:pt x="235459" y="228600"/>
                  </a:lnTo>
                  <a:lnTo>
                    <a:pt x="313944" y="228600"/>
                  </a:lnTo>
                  <a:lnTo>
                    <a:pt x="156973" y="385572"/>
                  </a:lnTo>
                  <a:lnTo>
                    <a:pt x="0" y="228600"/>
                  </a:lnTo>
                  <a:lnTo>
                    <a:pt x="78487" y="228600"/>
                  </a:lnTo>
                  <a:lnTo>
                    <a:pt x="78487" y="0"/>
                  </a:lnTo>
                  <a:close/>
                </a:path>
              </a:pathLst>
            </a:custGeom>
            <a:noFill/>
            <a:ln w="12192" cap="flat" cmpd="sng" algn="ctr">
              <a:solidFill>
                <a:srgbClr val="BC8C00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Shape 44188"/>
            <p:cNvSpPr/>
            <p:nvPr/>
          </p:nvSpPr>
          <p:spPr>
            <a:xfrm>
              <a:off x="3445764" y="1946656"/>
              <a:ext cx="1193292" cy="580644"/>
            </a:xfrm>
            <a:custGeom>
              <a:avLst/>
              <a:gdLst/>
              <a:ahLst/>
              <a:cxnLst/>
              <a:rect l="0" t="0" r="0" b="0"/>
              <a:pathLst>
                <a:path w="1193292" h="580644">
                  <a:moveTo>
                    <a:pt x="0" y="0"/>
                  </a:moveTo>
                  <a:lnTo>
                    <a:pt x="1193292" y="0"/>
                  </a:lnTo>
                  <a:lnTo>
                    <a:pt x="1193292" y="580644"/>
                  </a:lnTo>
                  <a:lnTo>
                    <a:pt x="0" y="580644"/>
                  </a:lnTo>
                  <a:lnTo>
                    <a:pt x="0" y="0"/>
                  </a:lnTo>
                </a:path>
              </a:pathLst>
            </a:custGeom>
            <a:solidFill>
              <a:srgbClr val="C99B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31" name="Picture 4391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3445764" y="1993900"/>
              <a:ext cx="1193292" cy="487680"/>
            </a:xfrm>
            <a:prstGeom prst="rect">
              <a:avLst/>
            </a:prstGeom>
          </p:spPr>
        </p:pic>
        <p:sp>
          <p:nvSpPr>
            <p:cNvPr id="32" name="Rectangle 4392"/>
            <p:cNvSpPr/>
            <p:nvPr/>
          </p:nvSpPr>
          <p:spPr>
            <a:xfrm>
              <a:off x="3537839" y="1946657"/>
              <a:ext cx="1048281" cy="5512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b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DEA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" name="Rectangle 4393"/>
            <p:cNvSpPr/>
            <p:nvPr/>
          </p:nvSpPr>
          <p:spPr>
            <a:xfrm>
              <a:off x="4326001" y="2262759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" name="Shape 44189"/>
            <p:cNvSpPr/>
            <p:nvPr/>
          </p:nvSpPr>
          <p:spPr>
            <a:xfrm>
              <a:off x="3145536" y="1152651"/>
              <a:ext cx="1879092" cy="393192"/>
            </a:xfrm>
            <a:custGeom>
              <a:avLst/>
              <a:gdLst/>
              <a:ahLst/>
              <a:cxnLst/>
              <a:rect l="0" t="0" r="0" b="0"/>
              <a:pathLst>
                <a:path w="1879092" h="393192">
                  <a:moveTo>
                    <a:pt x="0" y="0"/>
                  </a:moveTo>
                  <a:lnTo>
                    <a:pt x="1879092" y="0"/>
                  </a:lnTo>
                  <a:lnTo>
                    <a:pt x="1879092" y="393192"/>
                  </a:lnTo>
                  <a:lnTo>
                    <a:pt x="0" y="393192"/>
                  </a:lnTo>
                  <a:lnTo>
                    <a:pt x="0" y="0"/>
                  </a:lnTo>
                </a:path>
              </a:pathLst>
            </a:custGeom>
            <a:solidFill>
              <a:srgbClr val="C99B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35" name="Picture 4396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145536" y="1198372"/>
              <a:ext cx="1879092" cy="301752"/>
            </a:xfrm>
            <a:prstGeom prst="rect">
              <a:avLst/>
            </a:prstGeom>
          </p:spPr>
        </p:pic>
        <p:sp>
          <p:nvSpPr>
            <p:cNvPr id="36" name="Rectangle 4397"/>
            <p:cNvSpPr/>
            <p:nvPr/>
          </p:nvSpPr>
          <p:spPr>
            <a:xfrm>
              <a:off x="3237611" y="1245489"/>
              <a:ext cx="205620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Encienda el DEA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7" name="Rectangle 4398"/>
            <p:cNvSpPr/>
            <p:nvPr/>
          </p:nvSpPr>
          <p:spPr>
            <a:xfrm>
              <a:off x="4786250" y="1302639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Shape 44190"/>
            <p:cNvSpPr/>
            <p:nvPr/>
          </p:nvSpPr>
          <p:spPr>
            <a:xfrm>
              <a:off x="5024628" y="2150872"/>
              <a:ext cx="2505456" cy="393192"/>
            </a:xfrm>
            <a:custGeom>
              <a:avLst/>
              <a:gdLst/>
              <a:ahLst/>
              <a:cxnLst/>
              <a:rect l="0" t="0" r="0" b="0"/>
              <a:pathLst>
                <a:path w="2505456" h="393192">
                  <a:moveTo>
                    <a:pt x="0" y="0"/>
                  </a:moveTo>
                  <a:lnTo>
                    <a:pt x="2505456" y="0"/>
                  </a:lnTo>
                  <a:lnTo>
                    <a:pt x="2505456" y="393192"/>
                  </a:lnTo>
                  <a:lnTo>
                    <a:pt x="0" y="393192"/>
                  </a:lnTo>
                  <a:lnTo>
                    <a:pt x="0" y="0"/>
                  </a:lnTo>
                </a:path>
              </a:pathLst>
            </a:custGeom>
            <a:solidFill>
              <a:srgbClr val="C99B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39" name="Picture 4401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5024630" y="2196592"/>
              <a:ext cx="2505455" cy="301752"/>
            </a:xfrm>
            <a:prstGeom prst="rect">
              <a:avLst/>
            </a:prstGeom>
          </p:spPr>
        </p:pic>
        <p:sp>
          <p:nvSpPr>
            <p:cNvPr id="40" name="Rectangle 40964"/>
            <p:cNvSpPr/>
            <p:nvPr/>
          </p:nvSpPr>
          <p:spPr>
            <a:xfrm>
              <a:off x="5116957" y="2243709"/>
              <a:ext cx="392209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Col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1" name="Rectangle 40967"/>
            <p:cNvSpPr/>
            <p:nvPr/>
          </p:nvSpPr>
          <p:spPr>
            <a:xfrm>
              <a:off x="6558280" y="2243709"/>
              <a:ext cx="627231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ches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2" name="Rectangle 40966"/>
            <p:cNvSpPr/>
            <p:nvPr/>
          </p:nvSpPr>
          <p:spPr>
            <a:xfrm>
              <a:off x="5411166" y="2243709"/>
              <a:ext cx="152961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oque los par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3" name="Rectangle 4403"/>
            <p:cNvSpPr/>
            <p:nvPr/>
          </p:nvSpPr>
          <p:spPr>
            <a:xfrm>
              <a:off x="7029958" y="2300859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4" name="Shape 44191"/>
            <p:cNvSpPr/>
            <p:nvPr/>
          </p:nvSpPr>
          <p:spPr>
            <a:xfrm>
              <a:off x="5314188" y="3824224"/>
              <a:ext cx="1723644" cy="632460"/>
            </a:xfrm>
            <a:custGeom>
              <a:avLst/>
              <a:gdLst/>
              <a:ahLst/>
              <a:cxnLst/>
              <a:rect l="0" t="0" r="0" b="0"/>
              <a:pathLst>
                <a:path w="1723644" h="632460">
                  <a:moveTo>
                    <a:pt x="0" y="0"/>
                  </a:moveTo>
                  <a:lnTo>
                    <a:pt x="1723644" y="0"/>
                  </a:lnTo>
                  <a:lnTo>
                    <a:pt x="1723644" y="632460"/>
                  </a:lnTo>
                  <a:lnTo>
                    <a:pt x="0" y="632460"/>
                  </a:lnTo>
                  <a:lnTo>
                    <a:pt x="0" y="0"/>
                  </a:lnTo>
                </a:path>
              </a:pathLst>
            </a:custGeom>
            <a:solidFill>
              <a:srgbClr val="C99B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45" name="Picture 4406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5314188" y="3869944"/>
              <a:ext cx="1723644" cy="542544"/>
            </a:xfrm>
            <a:prstGeom prst="rect">
              <a:avLst/>
            </a:prstGeom>
          </p:spPr>
        </p:pic>
        <p:sp>
          <p:nvSpPr>
            <p:cNvPr id="46" name="Rectangle 4407"/>
            <p:cNvSpPr/>
            <p:nvPr/>
          </p:nvSpPr>
          <p:spPr>
            <a:xfrm>
              <a:off x="5406518" y="3793367"/>
              <a:ext cx="1482489" cy="4336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Enchufe los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7" name="Rectangle 4408"/>
            <p:cNvSpPr/>
            <p:nvPr/>
          </p:nvSpPr>
          <p:spPr>
            <a:xfrm>
              <a:off x="5406518" y="4158363"/>
              <a:ext cx="1037682" cy="3703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parches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8" name="Rectangle 4409"/>
            <p:cNvSpPr/>
            <p:nvPr/>
          </p:nvSpPr>
          <p:spPr>
            <a:xfrm>
              <a:off x="6184138" y="4276217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9" name="Shape 44192"/>
            <p:cNvSpPr/>
            <p:nvPr/>
          </p:nvSpPr>
          <p:spPr>
            <a:xfrm>
              <a:off x="1414272" y="4247896"/>
              <a:ext cx="2691384" cy="822960"/>
            </a:xfrm>
            <a:custGeom>
              <a:avLst/>
              <a:gdLst/>
              <a:ahLst/>
              <a:cxnLst/>
              <a:rect l="0" t="0" r="0" b="0"/>
              <a:pathLst>
                <a:path w="2691384" h="822960">
                  <a:moveTo>
                    <a:pt x="0" y="0"/>
                  </a:moveTo>
                  <a:lnTo>
                    <a:pt x="2691384" y="0"/>
                  </a:lnTo>
                  <a:lnTo>
                    <a:pt x="2691384" y="822960"/>
                  </a:lnTo>
                  <a:lnTo>
                    <a:pt x="0" y="822960"/>
                  </a:lnTo>
                  <a:lnTo>
                    <a:pt x="0" y="0"/>
                  </a:lnTo>
                </a:path>
              </a:pathLst>
            </a:custGeom>
            <a:solidFill>
              <a:srgbClr val="C99B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50" name="Picture 4412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1414273" y="4293559"/>
              <a:ext cx="2459776" cy="731520"/>
            </a:xfrm>
            <a:prstGeom prst="rect">
              <a:avLst/>
            </a:prstGeom>
          </p:spPr>
        </p:pic>
        <p:sp>
          <p:nvSpPr>
            <p:cNvPr id="51" name="Rectangle 40962"/>
            <p:cNvSpPr/>
            <p:nvPr/>
          </p:nvSpPr>
          <p:spPr>
            <a:xfrm>
              <a:off x="1505966" y="4340987"/>
              <a:ext cx="1995097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Retirarse mientr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2" name="Rectangle 40963"/>
            <p:cNvSpPr/>
            <p:nvPr/>
          </p:nvSpPr>
          <p:spPr>
            <a:xfrm>
              <a:off x="3000553" y="4340987"/>
              <a:ext cx="125324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as analiza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3" name="Rectangle 4414"/>
            <p:cNvSpPr/>
            <p:nvPr/>
          </p:nvSpPr>
          <p:spPr>
            <a:xfrm>
              <a:off x="1505966" y="4642739"/>
              <a:ext cx="2025805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y en la descarga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4" name="Rectangle 4415"/>
            <p:cNvSpPr/>
            <p:nvPr/>
          </p:nvSpPr>
          <p:spPr>
            <a:xfrm>
              <a:off x="3028823" y="4699889"/>
              <a:ext cx="45808" cy="20645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5" name="Shape 44193"/>
            <p:cNvSpPr/>
            <p:nvPr/>
          </p:nvSpPr>
          <p:spPr>
            <a:xfrm>
              <a:off x="954024" y="3261868"/>
              <a:ext cx="1453896" cy="633984"/>
            </a:xfrm>
            <a:custGeom>
              <a:avLst/>
              <a:gdLst/>
              <a:ahLst/>
              <a:cxnLst/>
              <a:rect l="0" t="0" r="0" b="0"/>
              <a:pathLst>
                <a:path w="1453896" h="633984">
                  <a:moveTo>
                    <a:pt x="0" y="0"/>
                  </a:moveTo>
                  <a:lnTo>
                    <a:pt x="1453896" y="0"/>
                  </a:lnTo>
                  <a:lnTo>
                    <a:pt x="1453896" y="633984"/>
                  </a:lnTo>
                  <a:lnTo>
                    <a:pt x="0" y="633984"/>
                  </a:lnTo>
                  <a:lnTo>
                    <a:pt x="0" y="0"/>
                  </a:lnTo>
                </a:path>
              </a:pathLst>
            </a:custGeom>
            <a:solidFill>
              <a:srgbClr val="C99B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56" name="Picture 4418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954024" y="3309112"/>
              <a:ext cx="1453896" cy="541020"/>
            </a:xfrm>
            <a:prstGeom prst="rect">
              <a:avLst/>
            </a:prstGeom>
          </p:spPr>
        </p:pic>
        <p:sp>
          <p:nvSpPr>
            <p:cNvPr id="57" name="Rectangle 4419"/>
            <p:cNvSpPr/>
            <p:nvPr/>
          </p:nvSpPr>
          <p:spPr>
            <a:xfrm>
              <a:off x="1045718" y="3356483"/>
              <a:ext cx="151654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Descarga, si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8" name="Rectangle 4420"/>
            <p:cNvSpPr/>
            <p:nvPr/>
          </p:nvSpPr>
          <p:spPr>
            <a:xfrm>
              <a:off x="1035466" y="3540454"/>
              <a:ext cx="1488266" cy="30967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 aconseja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9" name="Rectangle 4421"/>
            <p:cNvSpPr/>
            <p:nvPr/>
          </p:nvSpPr>
          <p:spPr>
            <a:xfrm>
              <a:off x="2164334" y="3713861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0" name="Shape 44194"/>
            <p:cNvSpPr/>
            <p:nvPr/>
          </p:nvSpPr>
          <p:spPr>
            <a:xfrm>
              <a:off x="0" y="1801876"/>
              <a:ext cx="1909572" cy="393192"/>
            </a:xfrm>
            <a:custGeom>
              <a:avLst/>
              <a:gdLst/>
              <a:ahLst/>
              <a:cxnLst/>
              <a:rect l="0" t="0" r="0" b="0"/>
              <a:pathLst>
                <a:path w="1909572" h="393192">
                  <a:moveTo>
                    <a:pt x="0" y="0"/>
                  </a:moveTo>
                  <a:lnTo>
                    <a:pt x="1909572" y="0"/>
                  </a:lnTo>
                  <a:lnTo>
                    <a:pt x="1909572" y="393192"/>
                  </a:lnTo>
                  <a:lnTo>
                    <a:pt x="0" y="393192"/>
                  </a:lnTo>
                  <a:lnTo>
                    <a:pt x="0" y="0"/>
                  </a:lnTo>
                </a:path>
              </a:pathLst>
            </a:custGeom>
            <a:solidFill>
              <a:srgbClr val="C99B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61" name="Picture 4424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0" y="1849120"/>
              <a:ext cx="1909572" cy="300228"/>
            </a:xfrm>
            <a:prstGeom prst="rect">
              <a:avLst/>
            </a:prstGeom>
          </p:spPr>
        </p:pic>
        <p:sp>
          <p:nvSpPr>
            <p:cNvPr id="62" name="Rectangle 4425"/>
            <p:cNvSpPr/>
            <p:nvPr/>
          </p:nvSpPr>
          <p:spPr>
            <a:xfrm>
              <a:off x="91440" y="1896237"/>
              <a:ext cx="2286974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Continuar con RCP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3" name="Rectangle 4426"/>
            <p:cNvSpPr/>
            <p:nvPr/>
          </p:nvSpPr>
          <p:spPr>
            <a:xfrm>
              <a:off x="1810766" y="1953387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35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93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Reevaluar el estado de la persona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Si no recupera la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conciencia, continuar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con las compresiones hasta que llegue el equipo de emergencias.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la persona recupera la conciencia,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colocarla en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posición</a:t>
            </a:r>
            <a:r>
              <a:rPr lang="es-A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de </a:t>
            </a:r>
            <a:r>
              <a:rPr lang="es-A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recuperación</a:t>
            </a:r>
            <a:r>
              <a:rPr lang="es-A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</a:t>
            </a:r>
            <a:r>
              <a:rPr lang="es-AR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lateral</a:t>
            </a:r>
            <a:r>
              <a:rPr lang="es-AR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)</a:t>
            </a:r>
            <a:r>
              <a:rPr lang="es-AR" sz="2000" u="sng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hasta que llegue el equipo de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emergencias.</a:t>
            </a:r>
          </a:p>
          <a:p>
            <a:pPr algn="just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Esta posición deja libre las vías respiratorias y evita una posible aspiración de vómito por parte de la víctima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Marcador de contenido 2"/>
          <p:cNvSpPr>
            <a:spLocks noGrp="1"/>
          </p:cNvSpPr>
          <p:nvPr/>
        </p:nvSpPr>
        <p:spPr>
          <a:xfrm>
            <a:off x="2956242" y="8254048"/>
            <a:ext cx="6812915" cy="35706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>
              <a:spcAft>
                <a:spcPts val="0"/>
              </a:spcAft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es-AR" sz="2000" kern="1200" dirty="0" smtClean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 </a:t>
            </a:r>
            <a:r>
              <a:rPr lang="es-AR" sz="20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llegue el equipo de emergencias.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es-AR" sz="20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 la persona recupera la conciencia, </a:t>
            </a:r>
            <a:r>
              <a:rPr lang="es-AR" sz="2000" kern="12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colócarla</a:t>
            </a:r>
            <a:r>
              <a:rPr lang="es-AR" sz="20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 </a:t>
            </a:r>
            <a:r>
              <a:rPr lang="es-AR" sz="20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posición de recuperación (lateral)</a:t>
            </a:r>
            <a:r>
              <a:rPr lang="es-AR" sz="2000" u="sng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AR" sz="20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hasta que llegue el equipo de emergencias.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es-AR" sz="20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 posición deja libre las vías respiratorias y evita una posible aspiración de vómito por parte de la víctima.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 descr="https://4.bp.blogspot.com/-QVV2Yq_JhMA/W0cSHg2WRpI/AAAAAAAAAPQ/lde6SFEQIhENHcBC3Uf3x-aKtm1xPDZ1wCLcBGAs/s1600/d2da0cf8e38f04241c841a126f69319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42" y="-4966652"/>
            <a:ext cx="5093970" cy="2295525"/>
          </a:xfrm>
          <a:prstGeom prst="rect">
            <a:avLst/>
          </a:prstGeom>
          <a:noFill/>
          <a:extLst/>
        </p:spPr>
      </p:pic>
      <p:sp>
        <p:nvSpPr>
          <p:cNvPr id="9" name="Marcador de contenido 2"/>
          <p:cNvSpPr>
            <a:spLocks noGrp="1"/>
          </p:cNvSpPr>
          <p:nvPr/>
        </p:nvSpPr>
        <p:spPr>
          <a:xfrm>
            <a:off x="3108642" y="8406448"/>
            <a:ext cx="6812915" cy="35706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>
              <a:spcAft>
                <a:spcPts val="0"/>
              </a:spcAft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es-AR" sz="2000" kern="120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 no recupera la conciencia, continuar con las compresiones hasta que llegue el equipo de emergencias.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es-AR" sz="2000" kern="120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 la persona recupera la conciencia, colócarla en  </a:t>
            </a:r>
            <a:r>
              <a:rPr lang="es-AR" sz="2000" u="sng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posición de recuperación (lateral)</a:t>
            </a:r>
            <a:r>
              <a:rPr lang="es-AR" sz="2000" u="sng" kern="120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AR" sz="2000" kern="120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hasta que llegue el equipo de emergencias.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es-AR" sz="2000" kern="120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 posición deja libre las vías respiratorias y evita una posible aspiración de vómito por parte de la víctima.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2" descr="https://4.bp.blogspot.com/-QVV2Yq_JhMA/W0cSHg2WRpI/AAAAAAAAAPQ/lde6SFEQIhENHcBC3Uf3x-aKtm1xPDZ1wCLcBGAs/s1600/d2da0cf8e38f04241c841a126f69319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242" y="-4814252"/>
            <a:ext cx="5093970" cy="2295525"/>
          </a:xfrm>
          <a:prstGeom prst="rect">
            <a:avLst/>
          </a:prstGeom>
          <a:noFill/>
          <a:extLst/>
        </p:spPr>
      </p:pic>
      <p:sp>
        <p:nvSpPr>
          <p:cNvPr id="11" name="Marcador de contenido 2"/>
          <p:cNvSpPr>
            <a:spLocks noGrp="1"/>
          </p:cNvSpPr>
          <p:nvPr/>
        </p:nvSpPr>
        <p:spPr>
          <a:xfrm>
            <a:off x="2956241" y="8558848"/>
            <a:ext cx="6812915" cy="35706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>
              <a:spcAft>
                <a:spcPts val="0"/>
              </a:spcAft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es-AR" sz="20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 no recupera la conciencia, continuar con las compresiones hasta que llegue el equipo de emergencias.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es-AR" sz="20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 la persona recupera la conciencia, </a:t>
            </a:r>
            <a:r>
              <a:rPr lang="es-AR" sz="2000" kern="120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colócarla</a:t>
            </a:r>
            <a:r>
              <a:rPr lang="es-AR" sz="20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 </a:t>
            </a:r>
            <a:r>
              <a:rPr lang="es-AR" sz="2000" u="sng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posición de recuperación (lateral)</a:t>
            </a:r>
            <a:r>
              <a:rPr lang="es-AR" sz="2000" u="sng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AR" sz="20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hasta que llegue el equipo de emergencias.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 3" panose="05040102010807070707" pitchFamily="18" charset="2"/>
              <a:buChar char=""/>
              <a:tabLst>
                <a:tab pos="457200" algn="l"/>
              </a:tabLst>
            </a:pPr>
            <a:r>
              <a:rPr lang="es-AR" sz="20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 posición deja libre las vías respiratorias y evita una posible aspiración de vómito por parte de la víctima.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2" descr="https://4.bp.blogspot.com/-QVV2Yq_JhMA/W0cSHg2WRpI/AAAAAAAAAPQ/lde6SFEQIhENHcBC3Uf3x-aKtm1xPDZ1wCLcBGAs/s1600/d2da0cf8e38f04241c841a126f69319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42" y="-4661852"/>
            <a:ext cx="5093970" cy="2295525"/>
          </a:xfrm>
          <a:prstGeom prst="rect">
            <a:avLst/>
          </a:prstGeom>
          <a:noFill/>
          <a:extLst/>
        </p:spPr>
      </p:pic>
      <p:pic>
        <p:nvPicPr>
          <p:cNvPr id="13" name="Imagen 12" descr="Posición de recuperació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42" y="4247826"/>
            <a:ext cx="6417323" cy="2610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55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PARADA CARDIACA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282262"/>
            <a:ext cx="8915400" cy="46289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algn="just"/>
            <a:r>
              <a:rPr lang="en-US" dirty="0" smtClean="0"/>
              <a:t>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La Parada Cardíaca ocurre cuando la respiración y la circulación de una persona se interrumpen de forma inesperada y brusca,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puede ser reversible.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la víctima no se mueve, ni tose, ni respira, podemos concluir que está en paro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cardíaco.</a:t>
            </a:r>
          </a:p>
          <a:p>
            <a:endParaRPr lang="es-AR" dirty="0" smtClean="0"/>
          </a:p>
          <a:p>
            <a:endParaRPr lang="en-US" dirty="0"/>
          </a:p>
        </p:txBody>
      </p:sp>
      <p:pic>
        <p:nvPicPr>
          <p:cNvPr id="4" name="Imagen 3" descr="Dos mujeres buscando mujer inconscien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70" y="3195145"/>
            <a:ext cx="5610860" cy="3468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10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1"/>
            <a:ext cx="8810799" cy="662151"/>
          </a:xfrm>
        </p:spPr>
        <p:txBody>
          <a:bodyPr/>
          <a:lstStyle/>
          <a:p>
            <a:r>
              <a:rPr lang="es-AR" dirty="0" smtClean="0"/>
              <a:t>CAUSAS</a:t>
            </a:r>
            <a:endParaRPr lang="en-US" dirty="0"/>
          </a:p>
        </p:txBody>
      </p:sp>
      <p:pic>
        <p:nvPicPr>
          <p:cNvPr id="4" name="Picture 146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662152"/>
            <a:ext cx="8911686" cy="61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OBJETIVO RCP</a:t>
            </a:r>
            <a:br>
              <a:rPr lang="es-AR" dirty="0" smtClean="0"/>
            </a:br>
            <a:endParaRPr lang="es-AR" dirty="0" smtClean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  <a:p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3142593" y="1264555"/>
            <a:ext cx="6096000" cy="28932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-6350" algn="just">
              <a:lnSpc>
                <a:spcPct val="147000"/>
              </a:lnSpc>
              <a:spcAft>
                <a:spcPts val="25"/>
              </a:spcAft>
            </a:pP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 objetivo principal para llevar a cabo la RCP es proporcionar oxígeno al cerebro, corazón y otros órganos vitales, hasta que el tratamiento médico adecuado y definitivo permita establecer la actividad cardiaca y ventilatoria normal. Actuar con rapidez es el elemento crucial y la clave del éxito</a:t>
            </a:r>
            <a:r>
              <a:rPr lang="es-AR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6350" indent="-6350" algn="just">
              <a:lnSpc>
                <a:spcPct val="147000"/>
              </a:lnSpc>
              <a:spcAft>
                <a:spcPts val="25"/>
              </a:spcAf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5" name="Group 34346"/>
          <p:cNvGrpSpPr/>
          <p:nvPr/>
        </p:nvGrpSpPr>
        <p:grpSpPr>
          <a:xfrm>
            <a:off x="3216166" y="3773214"/>
            <a:ext cx="6022427" cy="2217683"/>
            <a:chOff x="0" y="0"/>
            <a:chExt cx="5370576" cy="3675888"/>
          </a:xfrm>
        </p:grpSpPr>
        <p:pic>
          <p:nvPicPr>
            <p:cNvPr id="6" name="Picture 16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19200"/>
              <a:ext cx="3348228" cy="2456688"/>
            </a:xfrm>
            <a:prstGeom prst="rect">
              <a:avLst/>
            </a:prstGeom>
          </p:spPr>
        </p:pic>
        <p:pic>
          <p:nvPicPr>
            <p:cNvPr id="7" name="Picture 16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479548" y="0"/>
              <a:ext cx="2891028" cy="2915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603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CADENA DE SUPERVIVENCIA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566041"/>
            <a:ext cx="8915400" cy="4345181"/>
          </a:xfrm>
        </p:spPr>
        <p:txBody>
          <a:bodyPr/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cadena de supervivencia es el conjunto de acciones, sucesivas y coordinadas que permite salvar la vida (y mejorar la calidad de la sobrevida) de la persona que es víctima de un paro cardíaco. </a:t>
            </a:r>
          </a:p>
          <a:p>
            <a:endParaRPr lang="es-ES" sz="2000" dirty="0"/>
          </a:p>
          <a:p>
            <a:endParaRPr lang="en-US" dirty="0"/>
          </a:p>
        </p:txBody>
      </p:sp>
      <p:pic>
        <p:nvPicPr>
          <p:cNvPr id="1026" name="Picture 2" descr="cadena de supervivenc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140" y="3352800"/>
            <a:ext cx="685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6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a Cadena de Supervivencia:&#10;Reconocimiento&#10;precoz de la&#10;urgencia médica&#10;y llamada de&#10;auxilio&#10;RCP precoz&#10;realizada por&#10;testigos&#10;Desfibrilación&#10;precoz&#10;Soporte Vital&#10;Avanzado y&#10;cuidados post-&#10;RCP&#10;La cadena de supervivencia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504497"/>
            <a:ext cx="8911687" cy="56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48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886868"/>
            <a:ext cx="8911687" cy="1280890"/>
          </a:xfrm>
        </p:spPr>
        <p:txBody>
          <a:bodyPr/>
          <a:lstStyle/>
          <a:p>
            <a:r>
              <a:rPr lang="es-A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VERIFICAR QUE EL ÁREA SEA SEGURA</a:t>
            </a:r>
            <a:br>
              <a:rPr lang="es-A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167758"/>
            <a:ext cx="8915400" cy="3743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más importante en la atención de las urgencias es tu seguridad y la de la persona, si en el área algo no te permite acercarte busca la manera de hacerla segura</a:t>
            </a:r>
            <a:endParaRPr lang="es-C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987"/>
          <p:cNvPicPr/>
          <p:nvPr/>
        </p:nvPicPr>
        <p:blipFill>
          <a:blip r:embed="rId2"/>
          <a:stretch>
            <a:fillRect/>
          </a:stretch>
        </p:blipFill>
        <p:spPr>
          <a:xfrm>
            <a:off x="4977765" y="3363310"/>
            <a:ext cx="5185738" cy="23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9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3183961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VALORAR EL 	ESTADO 	DE 	CONCIENCIA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s-A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Acercarse </a:t>
            </a:r>
            <a:r>
              <a:rPr lang="es-A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víctima </a:t>
            </a:r>
            <a:r>
              <a:rPr lang="es-A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tocarla </a:t>
            </a:r>
            <a:r>
              <a:rPr lang="es-A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nivel de los hombros y </a:t>
            </a:r>
            <a:r>
              <a:rPr lang="es-A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hablarle </a:t>
            </a:r>
            <a:r>
              <a:rPr lang="es-A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mismo tiempo. </a:t>
            </a:r>
            <a:r>
              <a:rPr lang="es-A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respuesta, está </a:t>
            </a:r>
            <a:r>
              <a:rPr lang="es-A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inconsciente. Si te encuentras sólo pide ayuda o activa el sistema de emergencias (SEM) llamando desde tu </a:t>
            </a:r>
            <a:r>
              <a:rPr lang="es-A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 celular </a:t>
            </a:r>
            <a:r>
              <a:rPr lang="es-A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A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107. </a:t>
            </a: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14E768-DE00-45D1-AC41-428223B597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46" y="4151586"/>
            <a:ext cx="3113733" cy="250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7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ACTIVAR EL SERVICIO DE EMERGENCIAS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6114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Reconocer de inmediato  el paro cardíaco ,solicitar ayuda. ( llamar al 107),comprobar la respiración </a:t>
            </a: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entre mínimo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segundos, y 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no más de 10 segundos</a:t>
            </a:r>
            <a:endParaRPr lang="en-US" sz="2400" dirty="0"/>
          </a:p>
        </p:txBody>
      </p:sp>
      <p:sp>
        <p:nvSpPr>
          <p:cNvPr id="4" name="Rectángulo 3"/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CL" dirty="0"/>
          </a:p>
          <a:p>
            <a:endParaRPr lang="en-US" dirty="0"/>
          </a:p>
        </p:txBody>
      </p:sp>
      <p:pic>
        <p:nvPicPr>
          <p:cNvPr id="5" name="Picture 6" descr="Resultado de imagen para IMAGENES DE REANIMACION">
            <a:extLst>
              <a:ext uri="{FF2B5EF4-FFF2-40B4-BE49-F238E27FC236}">
                <a16:creationId xmlns:a16="http://schemas.microsoft.com/office/drawing/2014/main" id="{8DEAD733-D597-4257-825C-745544209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3720662"/>
            <a:ext cx="4248910" cy="25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IMAGENES DE TELEFONO">
            <a:extLst>
              <a:ext uri="{FF2B5EF4-FFF2-40B4-BE49-F238E27FC236}">
                <a16:creationId xmlns:a16="http://schemas.microsoft.com/office/drawing/2014/main" id="{0A1B3876-8BB3-4468-961E-3977C85B6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48" y="3861844"/>
            <a:ext cx="3047544" cy="214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0191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363</TotalTime>
  <Words>527</Words>
  <Application>Microsoft Office PowerPoint</Application>
  <PresentationFormat>Panorámica</PresentationFormat>
  <Paragraphs>69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Wingdings 3</vt:lpstr>
      <vt:lpstr>Espiral</vt:lpstr>
      <vt:lpstr>RCP BÁSICA </vt:lpstr>
      <vt:lpstr>PARADA CARDIACA</vt:lpstr>
      <vt:lpstr>CAUSAS</vt:lpstr>
      <vt:lpstr>OBJETIVO RCP </vt:lpstr>
      <vt:lpstr>CADENA DE SUPERVIVENCIA</vt:lpstr>
      <vt:lpstr>Presentación de PowerPoint</vt:lpstr>
      <vt:lpstr>VERIFICAR QUE EL ÁREA SEA SEGURA </vt:lpstr>
      <vt:lpstr>VALORAR EL  ESTADO  DE  CONCIENCIA   Acercarse a la víctima tocarla a nivel de los hombros y hablarle al mismo tiempo. Sin respuesta, está inconsciente. Si te encuentras sólo pide ayuda o activa el sistema de emergencias (SEM) llamando desde tu teléfono celular al 107.   </vt:lpstr>
      <vt:lpstr>ACTIVAR EL SERVICIO DE EMERGENCIAS</vt:lpstr>
      <vt:lpstr>VALORAR PULSO Y VENTILACIÓN     </vt:lpstr>
      <vt:lpstr>La valoración no debe pasar los 10 segundos, y ser menor a 5 segundos</vt:lpstr>
      <vt:lpstr>COMPRESIONES  Iniciar RCP: 30 compresiones a 5/6 cm de profundidad con una frecuencia de 100,120 por minuto </vt:lpstr>
      <vt:lpstr>POSICION CORRECTA</vt:lpstr>
      <vt:lpstr>VENTILACIONES</vt:lpstr>
      <vt:lpstr>DEA: Dispositivo externo automático</vt:lpstr>
      <vt:lpstr>Presentación de PowerPoint</vt:lpstr>
      <vt:lpstr>Reevaluar el estado de la persona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RCP BÁSICA</dc:title>
  <dc:creator>analia raquel geronimo</dc:creator>
  <cp:lastModifiedBy>analia raquel geronimo</cp:lastModifiedBy>
  <cp:revision>28</cp:revision>
  <dcterms:created xsi:type="dcterms:W3CDTF">2023-12-01T20:12:25Z</dcterms:created>
  <dcterms:modified xsi:type="dcterms:W3CDTF">2023-12-03T03:37:00Z</dcterms:modified>
</cp:coreProperties>
</file>