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3" r:id="rId1"/>
  </p:sldMasterIdLst>
  <p:notesMasterIdLst>
    <p:notesMasterId r:id="rId14"/>
  </p:notesMasterIdLst>
  <p:sldIdLst>
    <p:sldId id="256" r:id="rId2"/>
    <p:sldId id="296" r:id="rId3"/>
    <p:sldId id="286" r:id="rId4"/>
    <p:sldId id="287" r:id="rId5"/>
    <p:sldId id="288" r:id="rId6"/>
    <p:sldId id="290" r:id="rId7"/>
    <p:sldId id="292" r:id="rId8"/>
    <p:sldId id="293" r:id="rId9"/>
    <p:sldId id="295" r:id="rId10"/>
    <p:sldId id="294" r:id="rId11"/>
    <p:sldId id="304" r:id="rId12"/>
    <p:sldId id="305" r:id="rId13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7372FFD-BD5D-4815-A011-4263BEC77BF3}" type="datetimeFigureOut">
              <a:rPr lang="en-US"/>
              <a:pPr>
                <a:defRPr/>
              </a:pPr>
              <a:t>10/1/2025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Editar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n-U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DA3AD16-B371-4740-B26E-6FB0E17857F6}" type="slidenum">
              <a:rPr lang="en-US" altLang="es-AR"/>
              <a:pPr/>
              <a:t>‹Nº›</a:t>
            </a:fld>
            <a:endParaRPr lang="en-US" alt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2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5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8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0" name="Rectangle 114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41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42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29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7" name="Rectangle 84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38" name="Rectangle 85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39" name="Rectangle 113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4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35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36" name="Rectangle 80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sp>
            <p:nvSpPr>
              <p:cNvPr id="31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32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33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</p:grpSp>
        <p:sp>
          <p:nvSpPr>
            <p:cNvPr id="6" name="Freeform 44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7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Freeform 50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Freeform 51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Hexagon 52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2" name="Hexagon 53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3" name="Hexagon 54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4" name="Hexagon 55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5" name="Hexagon 56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6" name="Freeform 57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7" name="Hexagon 58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9" name="Hexagon 60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0" name="Hexagon 61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1" name="Hexagon 62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2" name="Hexagon 63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3" name="Hexagon 64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4" name="Hexagon 65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5" name="Hexagon 66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6" name="Freeform 67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7" name="Freeform 68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sp>
        <p:nvSpPr>
          <p:cNvPr id="43" name="Rectangle 45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4" name="Rectangle 46"/>
          <p:cNvSpPr/>
          <p:nvPr/>
        </p:nvSpPr>
        <p:spPr>
          <a:xfrm>
            <a:off x="4649788" y="-22225"/>
            <a:ext cx="3505200" cy="2312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5" name="Rectangle 49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6" name="Rectangle 88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7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688" y="1516063"/>
            <a:ext cx="2133600" cy="752475"/>
          </a:xfrm>
        </p:spPr>
        <p:txBody>
          <a:bodyPr anchor="b"/>
          <a:lstStyle>
            <a:lvl1pPr algn="l">
              <a:defRPr sz="2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838" y="5719763"/>
            <a:ext cx="283051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788" y="5719763"/>
            <a:ext cx="642937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0612344-F045-4592-98D7-B947ED170B7A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671517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149260-6098-4536-BCAD-77AF7D0FA681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839235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931335-1EF5-4D3B-9263-3D01986A500B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703680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B97518-38D9-45F4-94C8-A91CBCE85C45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480190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/>
          <a:lstStyle>
            <a:lvl1pPr algn="l">
              <a:defRPr sz="4000" b="0" cap="none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366873-8E29-47CF-9FCA-7503E8FEA58C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202582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3B0C21CB-C9A7-4BE3-9928-2F88FD26E09B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817338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989587-9711-4F81-9915-9A3E0E25CD17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875177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55C4F1-D023-4C50-914F-ABB06559F043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24512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A118A3-F5C8-423E-B6FF-2517A4CAAAC1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877162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1" name="Rectangle 83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8" name="Rectangle 80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39" name="Rectangle 81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40" name="Rectangle 82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5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36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37" name="Rectangle 79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sp>
            <p:nvSpPr>
              <p:cNvPr id="32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33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34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</p:grpSp>
        <p:sp>
          <p:nvSpPr>
            <p:cNvPr id="7" name="Freeform 46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Freeform 49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Freeform 50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2" name="Hexagon 51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3" name="Hexagon 52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4" name="Hexagon 53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5" name="Hexagon 54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6" name="Hexagon 55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7" name="Freeform 58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9" name="Hexagon 61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0" name="Hexagon 62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1" name="Hexagon 63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2" name="Hexagon 64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3" name="Hexagon 65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4" name="Hexagon 66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5" name="Hexagon 67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6" name="Hexagon 68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7" name="Freeform 69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8" name="Freeform 70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sp>
        <p:nvSpPr>
          <p:cNvPr id="44" name="Rectangle 45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5" name="Rectangle 56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6" name="Rectangle 57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7" name="Rectangle 60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9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D03A854-2190-41A1-961E-76E8B0D7EFA2}" type="slidenum">
              <a:rPr lang="es-ES" altLang="en-US"/>
              <a:pPr/>
              <a:t>‹Nº›</a:t>
            </a:fld>
            <a:endParaRPr lang="es-ES" altLang="en-US"/>
          </a:p>
        </p:txBody>
      </p:sp>
      <p:sp>
        <p:nvSpPr>
          <p:cNvPr id="50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8310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1" name="Rectangle 86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8" name="Rectangle 83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39" name="Rectangle 84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40" name="Rectangle 85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5" name="Rectangle 80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36" name="Rectangle 81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37" name="Rectangle 82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sp>
            <p:nvSpPr>
              <p:cNvPr id="32" name="Rectangle 77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33" name="Rectangle 78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34" name="Rectangle 79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</p:grpSp>
        <p:sp>
          <p:nvSpPr>
            <p:cNvPr id="7" name="Freeform 45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Freeform 46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Freeform 47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Freeform 48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Freeform 49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2" name="Hexagon 50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3" name="Hexagon 51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4" name="Hexagon 59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5" name="Hexagon 60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6" name="Hexagon 61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7" name="Freeform 62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8" name="Hexagon 63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9" name="Hexagon 64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0" name="Hexagon 65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1" name="Hexagon 66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2" name="Hexagon 67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3" name="Hexagon 68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4" name="Hexagon 69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5" name="Hexagon 70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6" name="Hexagon 71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7" name="Freeform 72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8" name="Freeform 73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sp>
        <p:nvSpPr>
          <p:cNvPr id="44" name="Rectangle 93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5" name="Rectangle 10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6" name="Rectangle 101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7" name="Rectangle 104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18682D-3A20-4C36-8E36-F052A90D3994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615288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2DFCF"/>
            </a:gs>
            <a:gs pos="62000">
              <a:srgbClr val="A4A292"/>
            </a:gs>
            <a:gs pos="100000">
              <a:srgbClr val="928F7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41"/>
          <p:cNvGrpSpPr>
            <a:grpSpLocks/>
          </p:cNvGrpSpPr>
          <p:nvPr/>
        </p:nvGrpSpPr>
        <p:grpSpPr bwMode="auto">
          <a:xfrm>
            <a:off x="-304800" y="0"/>
            <a:ext cx="9932988" cy="6858000"/>
            <a:chOff x="-382404" y="0"/>
            <a:chExt cx="9932332" cy="6858000"/>
          </a:xfrm>
        </p:grpSpPr>
        <p:grpSp>
          <p:nvGrpSpPr>
            <p:cNvPr id="1035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58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1059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1060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2540" y="5035550"/>
              <a:ext cx="9144983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2540" y="3467100"/>
              <a:ext cx="9144983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2540" y="5284788"/>
              <a:ext cx="9144983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6793" y="5132388"/>
              <a:ext cx="6982951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5573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19425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8949" y="159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6524" y="32543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2326" y="53832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3969" y="540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542" y="28495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394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09771" y="54117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8820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443" y="15636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997" y="4056063"/>
              <a:ext cx="1242931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997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375"/>
            <a:ext cx="8229600" cy="618648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0888" y="-22225"/>
            <a:ext cx="3679825" cy="700088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1042988" y="1027113"/>
            <a:ext cx="70246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modificar el estilo de título del patrón</a:t>
            </a:r>
            <a:endParaRPr lang="en-US" altLang="en-US"/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42988" y="2324100"/>
            <a:ext cx="6777037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modificar el estilo de texto del patrón</a:t>
            </a:r>
          </a:p>
          <a:p>
            <a:pPr lvl="1"/>
            <a:r>
              <a:rPr lang="es-ES" altLang="en-US"/>
              <a:t>Segundo nivel</a:t>
            </a:r>
          </a:p>
          <a:p>
            <a:pPr lvl="2"/>
            <a:r>
              <a:rPr lang="es-ES" altLang="en-US"/>
              <a:t>Tercer nivel</a:t>
            </a:r>
          </a:p>
          <a:p>
            <a:pPr lvl="3"/>
            <a:r>
              <a:rPr lang="es-ES" altLang="en-US"/>
              <a:t>Cuarto nivel</a:t>
            </a:r>
          </a:p>
          <a:p>
            <a:pPr lvl="4"/>
            <a:r>
              <a:rPr lang="es-ES" altLang="en-US"/>
              <a:t>Quinto nivel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575" y="2238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rgbClr val="FEFEFE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850" y="5851525"/>
            <a:ext cx="350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788" y="223838"/>
            <a:ext cx="13319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FEFEFE"/>
                </a:solidFill>
              </a:defRPr>
            </a:lvl1pPr>
          </a:lstStyle>
          <a:p>
            <a:fld id="{20CCECF3-84D4-451B-ADEA-DAE561631FAA}" type="slidenum">
              <a:rPr lang="es-ES" altLang="en-US"/>
              <a:pPr/>
              <a:t>‹Nº›</a:t>
            </a:fld>
            <a:endParaRPr lang="es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9" r:id="rId8"/>
    <p:sldLayoutId id="2147483880" r:id="rId9"/>
    <p:sldLayoutId id="2147483876" r:id="rId10"/>
    <p:sldLayoutId id="214748387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anose="020B0502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anose="020B0502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anose="020B0502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anose="05020102010507070707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anose="05020102010507070707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anose="05020102010507070707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39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anose="05020102010507070707" pitchFamily="18" charset="2"/>
        <a:buChar char="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255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anose="05020102010507070707" pitchFamily="18" charset="2"/>
        <a:buChar char="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859338" y="2349500"/>
            <a:ext cx="3313112" cy="1701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dirty="0"/>
              <a:t>Conformado de materiales cerámicos</a:t>
            </a: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4716463" y="4508500"/>
            <a:ext cx="3311525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altLang="en-US" sz="2400" dirty="0"/>
              <a:t>Ingeniería de Materiales – 2025</a:t>
            </a:r>
          </a:p>
          <a:p>
            <a:pPr algn="ctr" eaLnBrk="1" hangingPunct="1">
              <a:spcBef>
                <a:spcPct val="50000"/>
              </a:spcBef>
            </a:pPr>
            <a:r>
              <a:rPr lang="es-ES" altLang="en-US" sz="2400" dirty="0"/>
              <a:t>Ing. Teresa Antequera</a:t>
            </a:r>
          </a:p>
        </p:txBody>
      </p:sp>
      <p:sp>
        <p:nvSpPr>
          <p:cNvPr id="6148" name="CuadroTexto 1"/>
          <p:cNvSpPr txBox="1">
            <a:spLocks noChangeArrowheads="1"/>
          </p:cNvSpPr>
          <p:nvPr/>
        </p:nvSpPr>
        <p:spPr bwMode="auto">
          <a:xfrm>
            <a:off x="5759450" y="4049713"/>
            <a:ext cx="12255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s-AR" altLang="en-US" sz="2400"/>
              <a:t>Parte 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84"/>
    </mc:Choice>
    <mc:Fallback xmlns="">
      <p:transition spd="slow" advTm="11184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013" y="858838"/>
            <a:ext cx="6657975" cy="513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712"/>
    </mc:Choice>
    <mc:Fallback xmlns="">
      <p:transition spd="slow" advTm="60712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uadroTexto 2"/>
          <p:cNvSpPr txBox="1">
            <a:spLocks noChangeArrowheads="1"/>
          </p:cNvSpPr>
          <p:nvPr/>
        </p:nvSpPr>
        <p:spPr bwMode="auto">
          <a:xfrm>
            <a:off x="827088" y="1484313"/>
            <a:ext cx="71294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s-AR" altLang="es-AR" sz="2000" b="1"/>
              <a:t>Proceso de fabricación de materiales cerámicos tradicionales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827088" y="2060575"/>
            <a:ext cx="4249737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AR" b="1" dirty="0">
                <a:solidFill>
                  <a:schemeClr val="accent2">
                    <a:lumMod val="75000"/>
                  </a:schemeClr>
                </a:solidFill>
              </a:rPr>
              <a:t>Extracción de la arcilla</a:t>
            </a:r>
          </a:p>
        </p:txBody>
      </p:sp>
      <p:pic>
        <p:nvPicPr>
          <p:cNvPr id="16388" name="Imagen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1" t="28767" r="13776" b="53023"/>
          <a:stretch>
            <a:fillRect/>
          </a:stretch>
        </p:blipFill>
        <p:spPr bwMode="auto">
          <a:xfrm>
            <a:off x="498475" y="2536825"/>
            <a:ext cx="7786688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Imagen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1" t="37395" r="11812" b="44397"/>
          <a:stretch>
            <a:fillRect/>
          </a:stretch>
        </p:blipFill>
        <p:spPr bwMode="auto">
          <a:xfrm>
            <a:off x="498475" y="4552950"/>
            <a:ext cx="77866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uadroTexto 8"/>
          <p:cNvSpPr txBox="1"/>
          <p:nvPr/>
        </p:nvSpPr>
        <p:spPr>
          <a:xfrm>
            <a:off x="755650" y="4013200"/>
            <a:ext cx="4537075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AR" b="1" dirty="0">
                <a:solidFill>
                  <a:schemeClr val="accent2">
                    <a:lumMod val="75000"/>
                  </a:schemeClr>
                </a:solidFill>
              </a:rPr>
              <a:t>Desmenuzado, mezcla y molienda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9450"/>
    </mc:Choice>
    <mc:Fallback xmlns="">
      <p:transition spd="slow" advTm="49945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uadroTexto 1"/>
          <p:cNvSpPr txBox="1">
            <a:spLocks noChangeArrowheads="1"/>
          </p:cNvSpPr>
          <p:nvPr/>
        </p:nvSpPr>
        <p:spPr bwMode="auto">
          <a:xfrm>
            <a:off x="1619250" y="2492375"/>
            <a:ext cx="53292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s-AR" altLang="en-US" b="1" dirty="0"/>
              <a:t>CONFORMADO DE MATERIALES CERÁMICOS</a:t>
            </a:r>
          </a:p>
          <a:p>
            <a:pPr algn="ctr"/>
            <a:r>
              <a:rPr lang="es-AR" altLang="en-US" b="1" dirty="0"/>
              <a:t>PARTE 1</a:t>
            </a:r>
          </a:p>
          <a:p>
            <a:pPr algn="ctr"/>
            <a:r>
              <a:rPr lang="es-AR" altLang="en-US" b="1" dirty="0"/>
              <a:t>INGENIERÍA  DE MATERIALES 2025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3"/>
    </mc:Choice>
    <mc:Fallback xmlns="">
      <p:transition spd="slow" advTm="1000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765175"/>
            <a:ext cx="4681537" cy="567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ángulo 2"/>
          <p:cNvSpPr>
            <a:spLocks noChangeArrowheads="1"/>
          </p:cNvSpPr>
          <p:nvPr/>
        </p:nvSpPr>
        <p:spPr bwMode="auto">
          <a:xfrm>
            <a:off x="5795963" y="2636838"/>
            <a:ext cx="2357437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s-ES" altLang="en-US" b="1">
                <a:solidFill>
                  <a:schemeClr val="accent2"/>
                </a:solidFill>
              </a:rPr>
              <a:t>Aspectos comparativos entre cerámicas tradicionales y avanzadas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5851"/>
    </mc:Choice>
    <mc:Fallback xmlns="">
      <p:transition spd="slow" advTm="24585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uadroTexto 1"/>
          <p:cNvSpPr txBox="1">
            <a:spLocks noChangeArrowheads="1"/>
          </p:cNvSpPr>
          <p:nvPr/>
        </p:nvSpPr>
        <p:spPr bwMode="auto">
          <a:xfrm>
            <a:off x="2339975" y="1196975"/>
            <a:ext cx="51847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s-AR" altLang="es-AR" b="1"/>
              <a:t>Proceso de fabricación de las cerámicas</a:t>
            </a:r>
          </a:p>
        </p:txBody>
      </p:sp>
      <p:grpSp>
        <p:nvGrpSpPr>
          <p:cNvPr id="8195" name="Grupo 9"/>
          <p:cNvGrpSpPr>
            <a:grpSpLocks/>
          </p:cNvGrpSpPr>
          <p:nvPr/>
        </p:nvGrpSpPr>
        <p:grpSpPr bwMode="auto">
          <a:xfrm>
            <a:off x="650875" y="1989138"/>
            <a:ext cx="7842250" cy="2889250"/>
            <a:chOff x="856413" y="1619508"/>
            <a:chExt cx="7841731" cy="2889612"/>
          </a:xfrm>
        </p:grpSpPr>
        <p:pic>
          <p:nvPicPr>
            <p:cNvPr id="819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6413" y="1628330"/>
              <a:ext cx="7841731" cy="28807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2 Rectángulo"/>
            <p:cNvSpPr/>
            <p:nvPr/>
          </p:nvSpPr>
          <p:spPr>
            <a:xfrm>
              <a:off x="1043726" y="4139186"/>
              <a:ext cx="1007996" cy="3699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s-AR"/>
            </a:p>
          </p:txBody>
        </p:sp>
        <p:sp>
          <p:nvSpPr>
            <p:cNvPr id="7" name="Rectángulo 6"/>
            <p:cNvSpPr/>
            <p:nvPr/>
          </p:nvSpPr>
          <p:spPr>
            <a:xfrm>
              <a:off x="1043726" y="1619508"/>
              <a:ext cx="792111" cy="3699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AR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030"/>
    </mc:Choice>
    <mc:Fallback xmlns="">
      <p:transition spd="slow" advTm="6803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CuadroTexto"/>
          <p:cNvSpPr txBox="1">
            <a:spLocks noChangeArrowheads="1"/>
          </p:cNvSpPr>
          <p:nvPr/>
        </p:nvSpPr>
        <p:spPr bwMode="auto">
          <a:xfrm>
            <a:off x="1116013" y="1052513"/>
            <a:ext cx="56165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AR" altLang="en-US" b="1">
                <a:solidFill>
                  <a:schemeClr val="accent2"/>
                </a:solidFill>
              </a:rPr>
              <a:t>Relaciones importantes en la fabricación de cerámicas</a:t>
            </a:r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609" b="10545"/>
          <a:stretch>
            <a:fillRect/>
          </a:stretch>
        </p:blipFill>
        <p:spPr bwMode="auto">
          <a:xfrm>
            <a:off x="1503363" y="2419350"/>
            <a:ext cx="5661025" cy="26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175"/>
    </mc:Choice>
    <mc:Fallback xmlns="">
      <p:transition spd="slow" advTm="76175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2 CuadroTexto"/>
          <p:cNvSpPr txBox="1">
            <a:spLocks noChangeArrowheads="1"/>
          </p:cNvSpPr>
          <p:nvPr/>
        </p:nvSpPr>
        <p:spPr bwMode="auto">
          <a:xfrm>
            <a:off x="684213" y="479425"/>
            <a:ext cx="36718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AR" altLang="en-US" b="1">
                <a:solidFill>
                  <a:schemeClr val="accent2"/>
                </a:solidFill>
              </a:rPr>
              <a:t>REACCIONES EN FASE VAPOR</a:t>
            </a:r>
          </a:p>
        </p:txBody>
      </p:sp>
      <p:sp>
        <p:nvSpPr>
          <p:cNvPr id="10243" name="3 Rectángulo"/>
          <p:cNvSpPr>
            <a:spLocks noChangeArrowheads="1"/>
          </p:cNvSpPr>
          <p:nvPr/>
        </p:nvSpPr>
        <p:spPr bwMode="auto">
          <a:xfrm>
            <a:off x="511175" y="865188"/>
            <a:ext cx="81359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s-AR" altLang="en-US"/>
              <a:t>1) </a:t>
            </a:r>
            <a:r>
              <a:rPr lang="es-AR" altLang="en-US" b="1">
                <a:solidFill>
                  <a:srgbClr val="C00000"/>
                </a:solidFill>
              </a:rPr>
              <a:t>La deposición de vapor química, cuyas siglas en inglés son </a:t>
            </a:r>
            <a:r>
              <a:rPr lang="es-AR" altLang="en-US" b="1">
                <a:solidFill>
                  <a:schemeClr val="accent2"/>
                </a:solidFill>
              </a:rPr>
              <a:t>CVD</a:t>
            </a:r>
            <a:r>
              <a:rPr lang="es-AR" altLang="en-US"/>
              <a:t> </a:t>
            </a:r>
            <a:r>
              <a:rPr lang="es-AR" altLang="en-US" b="1">
                <a:solidFill>
                  <a:schemeClr val="accent2"/>
                </a:solidFill>
              </a:rPr>
              <a:t>(Chemical vapor deposition) </a:t>
            </a:r>
            <a:r>
              <a:rPr lang="es-AR" altLang="en-US"/>
              <a:t>es un proceso donde las moléculas de los reactantes en  fase gaseosa son transportadas a una superficie para que reaccionen químicamente y  formen una película sólida</a:t>
            </a:r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650" y="2130425"/>
            <a:ext cx="5614988" cy="245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5" name="Rectángulo 2"/>
          <p:cNvSpPr>
            <a:spLocks noChangeArrowheads="1"/>
          </p:cNvSpPr>
          <p:nvPr/>
        </p:nvSpPr>
        <p:spPr bwMode="auto">
          <a:xfrm>
            <a:off x="458788" y="4802188"/>
            <a:ext cx="81359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es-ES" altLang="en-US"/>
              <a:t>2) </a:t>
            </a:r>
            <a:r>
              <a:rPr lang="es-ES" altLang="en-US" b="1">
                <a:solidFill>
                  <a:srgbClr val="C00000"/>
                </a:solidFill>
              </a:rPr>
              <a:t>La oxidación metálica directa</a:t>
            </a:r>
            <a:endParaRPr lang="es-ES" altLang="en-US"/>
          </a:p>
        </p:txBody>
      </p:sp>
      <p:sp>
        <p:nvSpPr>
          <p:cNvPr id="10246" name="Rectángulo 3"/>
          <p:cNvSpPr>
            <a:spLocks noChangeArrowheads="1"/>
          </p:cNvSpPr>
          <p:nvPr/>
        </p:nvSpPr>
        <p:spPr bwMode="auto">
          <a:xfrm>
            <a:off x="479425" y="5387975"/>
            <a:ext cx="81359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es-ES" altLang="en-US"/>
              <a:t>3) </a:t>
            </a:r>
            <a:r>
              <a:rPr lang="es-ES" altLang="en-US" b="1">
                <a:solidFill>
                  <a:srgbClr val="C00000"/>
                </a:solidFill>
              </a:rPr>
              <a:t>La reacción de enlace o reacción de formación</a:t>
            </a:r>
            <a:endParaRPr lang="es-ES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5004"/>
    </mc:Choice>
    <mc:Fallback xmlns="">
      <p:transition spd="slow" advTm="365004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03" b="7591"/>
          <a:stretch>
            <a:fillRect/>
          </a:stretch>
        </p:blipFill>
        <p:spPr bwMode="auto">
          <a:xfrm>
            <a:off x="1116013" y="1628775"/>
            <a:ext cx="6480175" cy="344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7" name="2 Rectángulo"/>
          <p:cNvSpPr>
            <a:spLocks noChangeArrowheads="1"/>
          </p:cNvSpPr>
          <p:nvPr/>
        </p:nvSpPr>
        <p:spPr bwMode="auto">
          <a:xfrm>
            <a:off x="539750" y="793750"/>
            <a:ext cx="80645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AR" altLang="en-US"/>
              <a:t>1</a:t>
            </a:r>
            <a:r>
              <a:rPr lang="es-AR" altLang="en-US" b="1">
                <a:solidFill>
                  <a:schemeClr val="accent2"/>
                </a:solidFill>
              </a:rPr>
              <a:t>) En el proceso sol-gel</a:t>
            </a:r>
            <a:r>
              <a:rPr lang="es-AR" altLang="en-US"/>
              <a:t>, una solución de compuestos metálicos o una suspensión de partículas muy finas en un liquido (referido como “sol”) es convertido dentro de una masa de muy alta viscosidad (referido como “gel”). </a:t>
            </a:r>
          </a:p>
        </p:txBody>
      </p:sp>
      <p:sp>
        <p:nvSpPr>
          <p:cNvPr id="11268" name="3 CuadroTexto"/>
          <p:cNvSpPr txBox="1">
            <a:spLocks noChangeArrowheads="1"/>
          </p:cNvSpPr>
          <p:nvPr/>
        </p:nvSpPr>
        <p:spPr bwMode="auto">
          <a:xfrm>
            <a:off x="539750" y="423863"/>
            <a:ext cx="44656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AR" altLang="en-US" b="1">
                <a:solidFill>
                  <a:schemeClr val="accent2"/>
                </a:solidFill>
              </a:rPr>
              <a:t>REACCIONES EN FASE LÍQUIDA</a:t>
            </a:r>
          </a:p>
        </p:txBody>
      </p:sp>
      <p:sp>
        <p:nvSpPr>
          <p:cNvPr id="11269" name="CuadroTexto 3"/>
          <p:cNvSpPr txBox="1">
            <a:spLocks noChangeArrowheads="1"/>
          </p:cNvSpPr>
          <p:nvPr/>
        </p:nvSpPr>
        <p:spPr bwMode="auto">
          <a:xfrm>
            <a:off x="755650" y="5300663"/>
            <a:ext cx="6553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s-ES" altLang="en-US"/>
              <a:t>2) </a:t>
            </a:r>
            <a:r>
              <a:rPr lang="es-ES" altLang="en-US" b="1">
                <a:solidFill>
                  <a:schemeClr val="accent2"/>
                </a:solidFill>
              </a:rPr>
              <a:t>Pirólisis Polimérica</a:t>
            </a:r>
            <a:endParaRPr lang="en-US" altLang="en-US" b="1">
              <a:solidFill>
                <a:schemeClr val="accent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6984"/>
    </mc:Choice>
    <mc:Fallback xmlns="">
      <p:transition spd="slow" advTm="216984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CuadroTexto"/>
          <p:cNvSpPr txBox="1">
            <a:spLocks noChangeArrowheads="1"/>
          </p:cNvSpPr>
          <p:nvPr/>
        </p:nvSpPr>
        <p:spPr bwMode="auto">
          <a:xfrm>
            <a:off x="468313" y="404813"/>
            <a:ext cx="43195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AR" altLang="en-US" b="1">
                <a:solidFill>
                  <a:schemeClr val="accent2"/>
                </a:solidFill>
              </a:rPr>
              <a:t>REACCIONES A PARTIR DE POLVOS</a:t>
            </a:r>
          </a:p>
        </p:txBody>
      </p:sp>
      <p:sp>
        <p:nvSpPr>
          <p:cNvPr id="3" name="2 Rectángulo"/>
          <p:cNvSpPr/>
          <p:nvPr/>
        </p:nvSpPr>
        <p:spPr>
          <a:xfrm>
            <a:off x="576263" y="1127125"/>
            <a:ext cx="7956550" cy="25860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es-AR" dirty="0"/>
              <a:t>Estas vías involucran la producción del cuerpo deseado a partir de la fusión de sólidos finamente dividido (es decir, polvos) por la acción de calor. Esto da lugar a dos métodos ampliamente usados para la fabricación de cerámicas:</a:t>
            </a:r>
          </a:p>
          <a:p>
            <a:pPr algn="just" eaLnBrk="1" hangingPunct="1">
              <a:defRPr/>
            </a:pPr>
            <a:endParaRPr lang="es-AR" dirty="0"/>
          </a:p>
          <a:p>
            <a:pPr algn="just" eaLnBrk="1" hangingPunct="1">
              <a:defRPr/>
            </a:pPr>
            <a:endParaRPr lang="es-AR" dirty="0"/>
          </a:p>
          <a:p>
            <a:pPr algn="just" eaLnBrk="1" hangingPunct="1">
              <a:defRPr/>
            </a:pPr>
            <a:endParaRPr lang="es-AR" dirty="0"/>
          </a:p>
          <a:p>
            <a:pPr marL="342900" indent="-342900" algn="just" eaLnBrk="1" hangingPunct="1">
              <a:buFontTx/>
              <a:buAutoNum type="arabicParenR"/>
              <a:defRPr/>
            </a:pPr>
            <a:r>
              <a:rPr lang="es-AR" b="1" dirty="0">
                <a:solidFill>
                  <a:schemeClr val="accent2"/>
                </a:solidFill>
              </a:rPr>
              <a:t>El método de fundición continua </a:t>
            </a:r>
          </a:p>
          <a:p>
            <a:pPr marL="342900" indent="-342900" algn="just" eaLnBrk="1" hangingPunct="1">
              <a:buFontTx/>
              <a:buAutoNum type="arabicParenR"/>
              <a:defRPr/>
            </a:pPr>
            <a:endParaRPr lang="es-AR" b="1" dirty="0">
              <a:solidFill>
                <a:schemeClr val="accent2"/>
              </a:solidFill>
            </a:endParaRPr>
          </a:p>
          <a:p>
            <a:pPr marL="342900" indent="-342900" algn="just" eaLnBrk="1" hangingPunct="1">
              <a:buFontTx/>
              <a:buAutoNum type="arabicParenR"/>
              <a:defRPr/>
            </a:pPr>
            <a:r>
              <a:rPr lang="es-AR" b="1" dirty="0">
                <a:solidFill>
                  <a:schemeClr val="accent2"/>
                </a:solidFill>
              </a:rPr>
              <a:t>La </a:t>
            </a:r>
            <a:r>
              <a:rPr lang="es-AR" b="1" dirty="0" err="1">
                <a:solidFill>
                  <a:schemeClr val="accent2"/>
                </a:solidFill>
              </a:rPr>
              <a:t>sinterización</a:t>
            </a:r>
            <a:r>
              <a:rPr lang="es-AR" b="1" dirty="0">
                <a:solidFill>
                  <a:schemeClr val="accent2"/>
                </a:solidFill>
              </a:rPr>
              <a:t> de polvos</a:t>
            </a:r>
            <a:r>
              <a:rPr lang="es-AR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731"/>
    </mc:Choice>
    <mc:Fallback xmlns="">
      <p:transition spd="slow" advTm="17073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91"/>
          <a:stretch>
            <a:fillRect/>
          </a:stretch>
        </p:blipFill>
        <p:spPr bwMode="auto">
          <a:xfrm>
            <a:off x="468313" y="1196975"/>
            <a:ext cx="7662862" cy="354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1 CuadroTexto"/>
          <p:cNvSpPr txBox="1">
            <a:spLocks noChangeArrowheads="1"/>
          </p:cNvSpPr>
          <p:nvPr/>
        </p:nvSpPr>
        <p:spPr bwMode="auto">
          <a:xfrm>
            <a:off x="1187450" y="981075"/>
            <a:ext cx="6943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AR" altLang="en-US" sz="2000" b="1">
                <a:solidFill>
                  <a:schemeClr val="accent2"/>
                </a:solidFill>
              </a:rPr>
              <a:t>Flujo básico para la producción de cerámica cristalina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031"/>
    </mc:Choice>
    <mc:Fallback xmlns="">
      <p:transition spd="slow" advTm="5503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37" t="25391" r="49446" b="8656"/>
          <a:stretch>
            <a:fillRect/>
          </a:stretch>
        </p:blipFill>
        <p:spPr bwMode="auto">
          <a:xfrm>
            <a:off x="1222375" y="404813"/>
            <a:ext cx="3062288" cy="603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CuadroTexto 4"/>
          <p:cNvSpPr txBox="1">
            <a:spLocks noChangeArrowheads="1"/>
          </p:cNvSpPr>
          <p:nvPr/>
        </p:nvSpPr>
        <p:spPr bwMode="auto">
          <a:xfrm>
            <a:off x="415925" y="620713"/>
            <a:ext cx="16129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s-AR" altLang="es-AR" sz="1400" b="1">
                <a:solidFill>
                  <a:srgbClr val="0070C0"/>
                </a:solidFill>
              </a:rPr>
              <a:t>Pasos típicos encontrados en el procesado de un cerámico</a:t>
            </a:r>
          </a:p>
        </p:txBody>
      </p:sp>
      <p:pic>
        <p:nvPicPr>
          <p:cNvPr id="14340" name="Imagen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96975"/>
            <a:ext cx="3097213" cy="506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CuadroTexto 5"/>
          <p:cNvSpPr txBox="1">
            <a:spLocks noChangeArrowheads="1"/>
          </p:cNvSpPr>
          <p:nvPr/>
        </p:nvSpPr>
        <p:spPr bwMode="auto">
          <a:xfrm>
            <a:off x="5103813" y="790575"/>
            <a:ext cx="2124075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s-AR" altLang="es-AR" sz="1400" b="1">
                <a:solidFill>
                  <a:srgbClr val="0070C0"/>
                </a:solidFill>
              </a:rPr>
              <a:t>Cerámicos tradicionales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4918"/>
    </mc:Choice>
    <mc:Fallback xmlns="">
      <p:transition spd="slow" advTm="234918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2695</TotalTime>
  <Words>255</Words>
  <Application>Microsoft Office PowerPoint</Application>
  <PresentationFormat>Presentación en pantalla (4:3)</PresentationFormat>
  <Paragraphs>31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7" baseType="lpstr">
      <vt:lpstr>Calibri</vt:lpstr>
      <vt:lpstr>Century Gothic</vt:lpstr>
      <vt:lpstr>Times New Roman</vt:lpstr>
      <vt:lpstr>Wingdings 2</vt:lpstr>
      <vt:lpstr>Austin</vt:lpstr>
      <vt:lpstr>Conformado de materiales cerámicos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FIUNJU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Conformado de materiales cerámicos</dc:title>
  <dc:creator>Teresa Antequera</dc:creator>
  <cp:lastModifiedBy>tessantequera@gmail.com</cp:lastModifiedBy>
  <cp:revision>87</cp:revision>
  <dcterms:created xsi:type="dcterms:W3CDTF">2009-06-07T23:50:59Z</dcterms:created>
  <dcterms:modified xsi:type="dcterms:W3CDTF">2025-10-02T06:10:21Z</dcterms:modified>
</cp:coreProperties>
</file>