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14"/>
  </p:notesMasterIdLst>
  <p:sldIdLst>
    <p:sldId id="256" r:id="rId2"/>
    <p:sldId id="296" r:id="rId3"/>
    <p:sldId id="286" r:id="rId4"/>
    <p:sldId id="287" r:id="rId5"/>
    <p:sldId id="288" r:id="rId6"/>
    <p:sldId id="290" r:id="rId7"/>
    <p:sldId id="292" r:id="rId8"/>
    <p:sldId id="293" r:id="rId9"/>
    <p:sldId id="295" r:id="rId10"/>
    <p:sldId id="294" r:id="rId11"/>
    <p:sldId id="304" r:id="rId12"/>
    <p:sldId id="305" r:id="rId13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7372FFD-BD5D-4815-A011-4263BEC77BF3}" type="datetimeFigureOut">
              <a:rPr lang="en-US"/>
              <a:pPr>
                <a:defRPr/>
              </a:pPr>
              <a:t>10/1/2025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U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A3AD16-B371-4740-B26E-6FB0E17857F6}" type="slidenum">
              <a:rPr lang="en-US" altLang="es-AR"/>
              <a:pPr/>
              <a:t>‹Nº›</a:t>
            </a:fld>
            <a:endParaRPr lang="en-US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612344-F045-4592-98D7-B947ED170B7A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7151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49260-6098-4536-BCAD-77AF7D0FA681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3923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31335-1EF5-4D3B-9263-3D01986A500B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0368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97518-38D9-45F4-94C8-A91CBCE85C45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8019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66873-8E29-47CF-9FCA-7503E8FEA58C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0258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B0C21CB-C9A7-4BE3-9928-2F88FD26E09B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1733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89587-9711-4F81-9915-9A3E0E25CD17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75177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5C4F1-D023-4C50-914F-ABB06559F043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451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118A3-F5C8-423E-B6FF-2517A4CAAAC1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77162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03A854-2190-41A1-961E-76E8B0D7EFA2}" type="slidenum">
              <a:rPr lang="es-ES" altLang="en-US"/>
              <a:pPr/>
              <a:t>‹Nº›</a:t>
            </a:fld>
            <a:endParaRPr lang="es-ES" alt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831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8682D-3A20-4C36-8E36-F052A90D3994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1528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2DFCF"/>
            </a:gs>
            <a:gs pos="62000">
              <a:srgbClr val="A4A292"/>
            </a:gs>
            <a:gs pos="100000">
              <a:srgbClr val="928F7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  <a:endParaRPr lang="en-US" altLang="en-US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EFEFE"/>
                </a:solidFill>
              </a:defRPr>
            </a:lvl1pPr>
          </a:lstStyle>
          <a:p>
            <a:fld id="{20CCECF3-84D4-451B-ADEA-DAE561631FAA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9" r:id="rId8"/>
    <p:sldLayoutId id="2147483880" r:id="rId9"/>
    <p:sldLayoutId id="2147483876" r:id="rId10"/>
    <p:sldLayoutId id="21474838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59338" y="2349500"/>
            <a:ext cx="3313112" cy="1701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Conformado de materiales cerámicos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4716463" y="4508500"/>
            <a:ext cx="33115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n-US" sz="2400" dirty="0"/>
              <a:t>Ingeniería de Materiales – 2025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n-US" sz="2400" dirty="0"/>
              <a:t>Ing. Teresa Antequera</a:t>
            </a:r>
          </a:p>
        </p:txBody>
      </p:sp>
      <p:sp>
        <p:nvSpPr>
          <p:cNvPr id="6148" name="CuadroTexto 1"/>
          <p:cNvSpPr txBox="1">
            <a:spLocks noChangeArrowheads="1"/>
          </p:cNvSpPr>
          <p:nvPr/>
        </p:nvSpPr>
        <p:spPr bwMode="auto">
          <a:xfrm>
            <a:off x="5759450" y="4049713"/>
            <a:ext cx="1225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AR" altLang="en-US" sz="2400"/>
              <a:t>Parte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84"/>
    </mc:Choice>
    <mc:Fallback xmlns="">
      <p:transition spd="slow" advTm="1118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858838"/>
            <a:ext cx="6657975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12"/>
    </mc:Choice>
    <mc:Fallback xmlns="">
      <p:transition spd="slow" advTm="6071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uadroTexto 2"/>
          <p:cNvSpPr txBox="1">
            <a:spLocks noChangeArrowheads="1"/>
          </p:cNvSpPr>
          <p:nvPr/>
        </p:nvSpPr>
        <p:spPr bwMode="auto">
          <a:xfrm>
            <a:off x="827088" y="1484313"/>
            <a:ext cx="7129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AR" altLang="es-AR" sz="2000" b="1"/>
              <a:t>Proceso de fabricación de materiales cerámicos tradicionales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27088" y="2060575"/>
            <a:ext cx="42497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b="1" dirty="0">
                <a:solidFill>
                  <a:schemeClr val="accent2">
                    <a:lumMod val="75000"/>
                  </a:schemeClr>
                </a:solidFill>
              </a:rPr>
              <a:t>Extracción de la arcilla</a:t>
            </a:r>
          </a:p>
        </p:txBody>
      </p:sp>
      <p:pic>
        <p:nvPicPr>
          <p:cNvPr id="16388" name="Imagen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28767" r="13776" b="53023"/>
          <a:stretch>
            <a:fillRect/>
          </a:stretch>
        </p:blipFill>
        <p:spPr bwMode="auto">
          <a:xfrm>
            <a:off x="498475" y="2536825"/>
            <a:ext cx="77866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Imagen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37395" r="11812" b="44397"/>
          <a:stretch>
            <a:fillRect/>
          </a:stretch>
        </p:blipFill>
        <p:spPr bwMode="auto">
          <a:xfrm>
            <a:off x="498475" y="4552950"/>
            <a:ext cx="77866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755650" y="4013200"/>
            <a:ext cx="45370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b="1" dirty="0">
                <a:solidFill>
                  <a:schemeClr val="accent2">
                    <a:lumMod val="75000"/>
                  </a:schemeClr>
                </a:solidFill>
              </a:rPr>
              <a:t>Desmenuzado, mezcla y molienda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450"/>
    </mc:Choice>
    <mc:Fallback xmlns="">
      <p:transition spd="slow" advTm="49945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uadroTexto 1"/>
          <p:cNvSpPr txBox="1">
            <a:spLocks noChangeArrowheads="1"/>
          </p:cNvSpPr>
          <p:nvPr/>
        </p:nvSpPr>
        <p:spPr bwMode="auto">
          <a:xfrm>
            <a:off x="1619250" y="2492375"/>
            <a:ext cx="5329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AR" altLang="en-US" b="1" dirty="0"/>
              <a:t>CONFORMADO DE MATERIALES CERÁMICOS</a:t>
            </a:r>
          </a:p>
          <a:p>
            <a:pPr algn="ctr"/>
            <a:r>
              <a:rPr lang="es-AR" altLang="en-US" b="1" dirty="0"/>
              <a:t>PARTE 1</a:t>
            </a:r>
          </a:p>
          <a:p>
            <a:pPr algn="ctr"/>
            <a:r>
              <a:rPr lang="es-AR" altLang="en-US" b="1" dirty="0"/>
              <a:t>INGENIERÍA  DE MATERIALES 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3"/>
    </mc:Choice>
    <mc:Fallback xmlns="">
      <p:transition spd="slow" advTm="1000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4681537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ángulo 2"/>
          <p:cNvSpPr>
            <a:spLocks noChangeArrowheads="1"/>
          </p:cNvSpPr>
          <p:nvPr/>
        </p:nvSpPr>
        <p:spPr bwMode="auto">
          <a:xfrm>
            <a:off x="5795963" y="2636838"/>
            <a:ext cx="235743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n-US" b="1">
                <a:solidFill>
                  <a:schemeClr val="accent2"/>
                </a:solidFill>
              </a:rPr>
              <a:t>Aspectos comparativos entre cerámicas tradicionales y avanzadas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851"/>
    </mc:Choice>
    <mc:Fallback xmlns="">
      <p:transition spd="slow" advTm="24585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1"/>
          <p:cNvSpPr txBox="1">
            <a:spLocks noChangeArrowheads="1"/>
          </p:cNvSpPr>
          <p:nvPr/>
        </p:nvSpPr>
        <p:spPr bwMode="auto">
          <a:xfrm>
            <a:off x="2339975" y="1196975"/>
            <a:ext cx="5184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AR" altLang="es-AR" b="1"/>
              <a:t>Proceso de fabricación de las cerámicas</a:t>
            </a:r>
          </a:p>
        </p:txBody>
      </p:sp>
      <p:grpSp>
        <p:nvGrpSpPr>
          <p:cNvPr id="8195" name="Grupo 9"/>
          <p:cNvGrpSpPr>
            <a:grpSpLocks/>
          </p:cNvGrpSpPr>
          <p:nvPr/>
        </p:nvGrpSpPr>
        <p:grpSpPr bwMode="auto">
          <a:xfrm>
            <a:off x="650875" y="1989138"/>
            <a:ext cx="7842250" cy="2889250"/>
            <a:chOff x="856413" y="1619508"/>
            <a:chExt cx="7841731" cy="2889612"/>
          </a:xfrm>
        </p:grpSpPr>
        <p:pic>
          <p:nvPicPr>
            <p:cNvPr id="819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413" y="1628330"/>
              <a:ext cx="7841731" cy="2880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2 Rectángulo"/>
            <p:cNvSpPr/>
            <p:nvPr/>
          </p:nvSpPr>
          <p:spPr>
            <a:xfrm>
              <a:off x="1043726" y="4139186"/>
              <a:ext cx="1007996" cy="369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AR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043726" y="1619508"/>
              <a:ext cx="792111" cy="369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30"/>
    </mc:Choice>
    <mc:Fallback xmlns="">
      <p:transition spd="slow" advTm="6803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CuadroTexto"/>
          <p:cNvSpPr txBox="1">
            <a:spLocks noChangeArrowheads="1"/>
          </p:cNvSpPr>
          <p:nvPr/>
        </p:nvSpPr>
        <p:spPr bwMode="auto">
          <a:xfrm>
            <a:off x="1116013" y="1052513"/>
            <a:ext cx="561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AR" altLang="en-US" b="1">
                <a:solidFill>
                  <a:schemeClr val="accent2"/>
                </a:solidFill>
              </a:rPr>
              <a:t>Relaciones importantes en la fabricación de cerámicas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09" b="10545"/>
          <a:stretch>
            <a:fillRect/>
          </a:stretch>
        </p:blipFill>
        <p:spPr bwMode="auto">
          <a:xfrm>
            <a:off x="1503363" y="2419350"/>
            <a:ext cx="566102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75"/>
    </mc:Choice>
    <mc:Fallback xmlns="">
      <p:transition spd="slow" advTm="7617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CuadroTexto"/>
          <p:cNvSpPr txBox="1">
            <a:spLocks noChangeArrowheads="1"/>
          </p:cNvSpPr>
          <p:nvPr/>
        </p:nvSpPr>
        <p:spPr bwMode="auto">
          <a:xfrm>
            <a:off x="684213" y="479425"/>
            <a:ext cx="3671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AR" altLang="en-US" b="1">
                <a:solidFill>
                  <a:schemeClr val="accent2"/>
                </a:solidFill>
              </a:rPr>
              <a:t>REACCIONES EN FASE VAPOR</a:t>
            </a:r>
          </a:p>
        </p:txBody>
      </p:sp>
      <p:sp>
        <p:nvSpPr>
          <p:cNvPr id="10243" name="3 Rectángulo"/>
          <p:cNvSpPr>
            <a:spLocks noChangeArrowheads="1"/>
          </p:cNvSpPr>
          <p:nvPr/>
        </p:nvSpPr>
        <p:spPr bwMode="auto">
          <a:xfrm>
            <a:off x="511175" y="865188"/>
            <a:ext cx="8135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s-AR" altLang="en-US"/>
              <a:t>1) </a:t>
            </a:r>
            <a:r>
              <a:rPr lang="es-AR" altLang="en-US" b="1">
                <a:solidFill>
                  <a:srgbClr val="C00000"/>
                </a:solidFill>
              </a:rPr>
              <a:t>La deposición de vapor química, cuyas siglas en inglés son </a:t>
            </a:r>
            <a:r>
              <a:rPr lang="es-AR" altLang="en-US" b="1">
                <a:solidFill>
                  <a:schemeClr val="accent2"/>
                </a:solidFill>
              </a:rPr>
              <a:t>CVD</a:t>
            </a:r>
            <a:r>
              <a:rPr lang="es-AR" altLang="en-US"/>
              <a:t> </a:t>
            </a:r>
            <a:r>
              <a:rPr lang="es-AR" altLang="en-US" b="1">
                <a:solidFill>
                  <a:schemeClr val="accent2"/>
                </a:solidFill>
              </a:rPr>
              <a:t>(Chemical vapor deposition) </a:t>
            </a:r>
            <a:r>
              <a:rPr lang="es-AR" altLang="en-US"/>
              <a:t>es un proceso donde las moléculas de los reactantes en  fase gaseosa son transportadas a una superficie para que reaccionen químicamente y  formen una película sólida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130425"/>
            <a:ext cx="5614988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Rectángulo 2"/>
          <p:cNvSpPr>
            <a:spLocks noChangeArrowheads="1"/>
          </p:cNvSpPr>
          <p:nvPr/>
        </p:nvSpPr>
        <p:spPr bwMode="auto">
          <a:xfrm>
            <a:off x="458788" y="4802188"/>
            <a:ext cx="8135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s-ES" altLang="en-US"/>
              <a:t>2) </a:t>
            </a:r>
            <a:r>
              <a:rPr lang="es-ES" altLang="en-US" b="1">
                <a:solidFill>
                  <a:srgbClr val="C00000"/>
                </a:solidFill>
              </a:rPr>
              <a:t>La oxidación metálica directa</a:t>
            </a:r>
            <a:endParaRPr lang="es-ES" altLang="en-US"/>
          </a:p>
        </p:txBody>
      </p:sp>
      <p:sp>
        <p:nvSpPr>
          <p:cNvPr id="10246" name="Rectángulo 3"/>
          <p:cNvSpPr>
            <a:spLocks noChangeArrowheads="1"/>
          </p:cNvSpPr>
          <p:nvPr/>
        </p:nvSpPr>
        <p:spPr bwMode="auto">
          <a:xfrm>
            <a:off x="479425" y="5387975"/>
            <a:ext cx="8135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s-ES" altLang="en-US"/>
              <a:t>3) </a:t>
            </a:r>
            <a:r>
              <a:rPr lang="es-ES" altLang="en-US" b="1">
                <a:solidFill>
                  <a:srgbClr val="C00000"/>
                </a:solidFill>
              </a:rPr>
              <a:t>La reacción de enlace o reacción de formación</a:t>
            </a:r>
            <a:endParaRPr lang="es-E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004"/>
    </mc:Choice>
    <mc:Fallback xmlns="">
      <p:transition spd="slow" advTm="36500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3" b="7591"/>
          <a:stretch>
            <a:fillRect/>
          </a:stretch>
        </p:blipFill>
        <p:spPr bwMode="auto">
          <a:xfrm>
            <a:off x="1116013" y="1628775"/>
            <a:ext cx="6480175" cy="344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2 Rectángulo"/>
          <p:cNvSpPr>
            <a:spLocks noChangeArrowheads="1"/>
          </p:cNvSpPr>
          <p:nvPr/>
        </p:nvSpPr>
        <p:spPr bwMode="auto">
          <a:xfrm>
            <a:off x="539750" y="793750"/>
            <a:ext cx="8064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AR" altLang="en-US"/>
              <a:t>1</a:t>
            </a:r>
            <a:r>
              <a:rPr lang="es-AR" altLang="en-US" b="1">
                <a:solidFill>
                  <a:schemeClr val="accent2"/>
                </a:solidFill>
              </a:rPr>
              <a:t>) En el proceso sol-gel</a:t>
            </a:r>
            <a:r>
              <a:rPr lang="es-AR" altLang="en-US"/>
              <a:t>, una solución de compuestos metálicos o una suspensión de partículas muy finas en un liquido (referido como “sol”) es convertido dentro de una masa de muy alta viscosidad (referido como “gel”). </a:t>
            </a:r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539750" y="423863"/>
            <a:ext cx="446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AR" altLang="en-US" b="1">
                <a:solidFill>
                  <a:schemeClr val="accent2"/>
                </a:solidFill>
              </a:rPr>
              <a:t>REACCIONES EN FASE LÍQUIDA</a:t>
            </a:r>
          </a:p>
        </p:txBody>
      </p:sp>
      <p:sp>
        <p:nvSpPr>
          <p:cNvPr id="11269" name="CuadroTexto 3"/>
          <p:cNvSpPr txBox="1">
            <a:spLocks noChangeArrowheads="1"/>
          </p:cNvSpPr>
          <p:nvPr/>
        </p:nvSpPr>
        <p:spPr bwMode="auto">
          <a:xfrm>
            <a:off x="755650" y="5300663"/>
            <a:ext cx="6553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n-US"/>
              <a:t>2) </a:t>
            </a:r>
            <a:r>
              <a:rPr lang="es-ES" altLang="en-US" b="1">
                <a:solidFill>
                  <a:schemeClr val="accent2"/>
                </a:solidFill>
              </a:rPr>
              <a:t>Pirólisis Polimérica</a:t>
            </a:r>
            <a:endParaRPr lang="en-US" altLang="en-US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984"/>
    </mc:Choice>
    <mc:Fallback xmlns="">
      <p:transition spd="slow" advTm="21698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CuadroTexto"/>
          <p:cNvSpPr txBox="1">
            <a:spLocks noChangeArrowheads="1"/>
          </p:cNvSpPr>
          <p:nvPr/>
        </p:nvSpPr>
        <p:spPr bwMode="auto">
          <a:xfrm>
            <a:off x="468313" y="404813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AR" altLang="en-US" b="1">
                <a:solidFill>
                  <a:schemeClr val="accent2"/>
                </a:solidFill>
              </a:rPr>
              <a:t>REACCIONES A PARTIR DE POLVOS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76263" y="1127125"/>
            <a:ext cx="7956550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s-AR" dirty="0"/>
              <a:t>Estas vías involucran la producción del cuerpo deseado a partir de la fusión de sólidos finamente dividido (es decir, polvos) por la acción de calor. Esto da lugar a dos métodos ampliamente usados para la fabricación de cerámicas:</a:t>
            </a:r>
          </a:p>
          <a:p>
            <a:pPr algn="just" eaLnBrk="1" hangingPunct="1">
              <a:defRPr/>
            </a:pPr>
            <a:endParaRPr lang="es-AR" dirty="0"/>
          </a:p>
          <a:p>
            <a:pPr algn="just" eaLnBrk="1" hangingPunct="1">
              <a:defRPr/>
            </a:pPr>
            <a:endParaRPr lang="es-AR" dirty="0"/>
          </a:p>
          <a:p>
            <a:pPr algn="just" eaLnBrk="1" hangingPunct="1">
              <a:defRPr/>
            </a:pPr>
            <a:endParaRPr lang="es-AR" dirty="0"/>
          </a:p>
          <a:p>
            <a:pPr marL="342900" indent="-342900" algn="just" eaLnBrk="1" hangingPunct="1">
              <a:buFontTx/>
              <a:buAutoNum type="arabicParenR"/>
              <a:defRPr/>
            </a:pPr>
            <a:r>
              <a:rPr lang="es-AR" b="1" dirty="0">
                <a:solidFill>
                  <a:schemeClr val="accent2"/>
                </a:solidFill>
              </a:rPr>
              <a:t>El método de fundición continua </a:t>
            </a:r>
          </a:p>
          <a:p>
            <a:pPr marL="342900" indent="-342900" algn="just" eaLnBrk="1" hangingPunct="1">
              <a:buFontTx/>
              <a:buAutoNum type="arabicParenR"/>
              <a:defRPr/>
            </a:pPr>
            <a:endParaRPr lang="es-AR" b="1" dirty="0">
              <a:solidFill>
                <a:schemeClr val="accent2"/>
              </a:solidFill>
            </a:endParaRPr>
          </a:p>
          <a:p>
            <a:pPr marL="342900" indent="-342900" algn="just" eaLnBrk="1" hangingPunct="1">
              <a:buFontTx/>
              <a:buAutoNum type="arabicParenR"/>
              <a:defRPr/>
            </a:pPr>
            <a:r>
              <a:rPr lang="es-AR" b="1" dirty="0">
                <a:solidFill>
                  <a:schemeClr val="accent2"/>
                </a:solidFill>
              </a:rPr>
              <a:t>La </a:t>
            </a:r>
            <a:r>
              <a:rPr lang="es-AR" b="1" dirty="0" err="1">
                <a:solidFill>
                  <a:schemeClr val="accent2"/>
                </a:solidFill>
              </a:rPr>
              <a:t>sinterización</a:t>
            </a:r>
            <a:r>
              <a:rPr lang="es-AR" b="1" dirty="0">
                <a:solidFill>
                  <a:schemeClr val="accent2"/>
                </a:solidFill>
              </a:rPr>
              <a:t> de polvos</a:t>
            </a:r>
            <a:r>
              <a:rPr lang="es-AR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731"/>
    </mc:Choice>
    <mc:Fallback xmlns="">
      <p:transition spd="slow" advTm="17073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1"/>
          <a:stretch>
            <a:fillRect/>
          </a:stretch>
        </p:blipFill>
        <p:spPr bwMode="auto">
          <a:xfrm>
            <a:off x="468313" y="1196975"/>
            <a:ext cx="7662862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1 CuadroTexto"/>
          <p:cNvSpPr txBox="1">
            <a:spLocks noChangeArrowheads="1"/>
          </p:cNvSpPr>
          <p:nvPr/>
        </p:nvSpPr>
        <p:spPr bwMode="auto">
          <a:xfrm>
            <a:off x="1187450" y="981075"/>
            <a:ext cx="6943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AR" altLang="en-US" sz="2000" b="1">
                <a:solidFill>
                  <a:schemeClr val="accent2"/>
                </a:solidFill>
              </a:rPr>
              <a:t>Flujo básico para la producción de cerámica cristalina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1"/>
    </mc:Choice>
    <mc:Fallback xmlns="">
      <p:transition spd="slow" advTm="5503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7" t="25391" r="49446" b="8656"/>
          <a:stretch>
            <a:fillRect/>
          </a:stretch>
        </p:blipFill>
        <p:spPr bwMode="auto">
          <a:xfrm>
            <a:off x="1222375" y="404813"/>
            <a:ext cx="3062288" cy="603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uadroTexto 4"/>
          <p:cNvSpPr txBox="1">
            <a:spLocks noChangeArrowheads="1"/>
          </p:cNvSpPr>
          <p:nvPr/>
        </p:nvSpPr>
        <p:spPr bwMode="auto">
          <a:xfrm>
            <a:off x="415925" y="620713"/>
            <a:ext cx="1612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AR" altLang="es-AR" sz="1400" b="1">
                <a:solidFill>
                  <a:srgbClr val="0070C0"/>
                </a:solidFill>
              </a:rPr>
              <a:t>Pasos típicos encontrados en el procesado de un cerámico</a:t>
            </a:r>
          </a:p>
        </p:txBody>
      </p:sp>
      <p:pic>
        <p:nvPicPr>
          <p:cNvPr id="14340" name="Imag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975"/>
            <a:ext cx="3097213" cy="50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CuadroTexto 5"/>
          <p:cNvSpPr txBox="1">
            <a:spLocks noChangeArrowheads="1"/>
          </p:cNvSpPr>
          <p:nvPr/>
        </p:nvSpPr>
        <p:spPr bwMode="auto">
          <a:xfrm>
            <a:off x="5103813" y="790575"/>
            <a:ext cx="2124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AR" altLang="es-AR" sz="1400" b="1">
                <a:solidFill>
                  <a:srgbClr val="0070C0"/>
                </a:solidFill>
              </a:rPr>
              <a:t>Cerámicos tradicionales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918"/>
    </mc:Choice>
    <mc:Fallback xmlns="">
      <p:transition spd="slow" advTm="234918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2695</TotalTime>
  <Words>255</Words>
  <Application>Microsoft Office PowerPoint</Application>
  <PresentationFormat>Presentación en pantalla (4:3)</PresentationFormat>
  <Paragraphs>31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Calibri</vt:lpstr>
      <vt:lpstr>Century Gothic</vt:lpstr>
      <vt:lpstr>Times New Roman</vt:lpstr>
      <vt:lpstr>Wingdings 2</vt:lpstr>
      <vt:lpstr>Austin</vt:lpstr>
      <vt:lpstr>Conformado de materiales cerámicos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FIUNJU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Conformado de materiales cerámicos</dc:title>
  <dc:creator>Teresa Antequera</dc:creator>
  <cp:lastModifiedBy>tessantequera@gmail.com</cp:lastModifiedBy>
  <cp:revision>87</cp:revision>
  <dcterms:created xsi:type="dcterms:W3CDTF">2009-06-07T23:50:59Z</dcterms:created>
  <dcterms:modified xsi:type="dcterms:W3CDTF">2025-10-02T06:10:21Z</dcterms:modified>
</cp:coreProperties>
</file>