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notesMasterIdLst>
    <p:notesMasterId r:id="rId12"/>
  </p:notesMasterIdLst>
  <p:sldIdLst>
    <p:sldId id="256" r:id="rId2"/>
    <p:sldId id="289" r:id="rId3"/>
    <p:sldId id="309" r:id="rId4"/>
    <p:sldId id="302" r:id="rId5"/>
    <p:sldId id="307" r:id="rId6"/>
    <p:sldId id="303" r:id="rId7"/>
    <p:sldId id="304" r:id="rId8"/>
    <p:sldId id="305" r:id="rId9"/>
    <p:sldId id="308" r:id="rId10"/>
    <p:sldId id="306" r:id="rId11"/>
  </p:sldIdLst>
  <p:sldSz cx="12192000" cy="6858000"/>
  <p:notesSz cx="70278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72" d="100"/>
          <a:sy n="72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8145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1F9728-296D-48A9-B70E-81A268DC9CAC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22313" y="1163638"/>
            <a:ext cx="5583237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3263" y="4479925"/>
            <a:ext cx="5621337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81450" y="8842375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D77B07-7175-4EB5-9F33-77403D7279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24E2C8D-ED92-488B-B28C-87B80352DF4A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139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15D33-A4A8-4E4C-8D1C-D7C097F3737E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9599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D7DBE-DBC1-4549-BBAF-738490F073C9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5380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507E-36F9-460E-9CDE-7A6DBD6257AE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2800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4642058-2B27-4F3C-9F22-7519B37ABA2D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9151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16730-AC1E-405C-9F30-8D0D0D588304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3096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64264-B191-4224-A7D8-A33ADBBCD15E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8567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A385E-19A8-4264-AFDF-6931094CC4C8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600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1A0F9-85B9-466D-AD32-E04808C7383E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5737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65AA9-8B75-44E8-B271-A494B5169D39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4755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9D7A9-2D53-4918-B324-C9E9EEFFD0B9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3089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EC011631-2435-4F51-942F-11AAF8FE9CE3}" type="slidenum">
              <a:rPr lang="es-ES" altLang="en-US" smtClean="0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4256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2988" y="1431925"/>
            <a:ext cx="7593012" cy="3036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Materiales Refractarios</a:t>
            </a:r>
            <a:br>
              <a:rPr lang="es-E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2800" dirty="0">
                <a:solidFill>
                  <a:schemeClr val="tx2">
                    <a:lumMod val="75000"/>
                  </a:schemeClr>
                </a:solidFill>
              </a:rPr>
              <a:t>Laboratorio – Materiales Refractarios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25691" y="4389441"/>
            <a:ext cx="5919787" cy="1069975"/>
          </a:xfrm>
        </p:spPr>
        <p:txBody>
          <a:bodyPr/>
          <a:lstStyle/>
          <a:p>
            <a:pPr eaLnBrk="1" hangingPunct="1"/>
            <a:r>
              <a:rPr lang="es-ES" altLang="en-US" dirty="0"/>
              <a:t>Cátedra Materiales para Ingeniería</a:t>
            </a:r>
          </a:p>
          <a:p>
            <a:pPr eaLnBrk="1" hangingPunct="1"/>
            <a:r>
              <a:rPr lang="es-ES" altLang="en-US" sz="2400" dirty="0"/>
              <a:t>Ing. Teresa Antequera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1"/>
    </mc:Choice>
    <mc:Fallback xmlns="">
      <p:transition spd="slow" advTm="694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uadroTexto 1"/>
          <p:cNvSpPr txBox="1">
            <a:spLocks noChangeArrowheads="1"/>
          </p:cNvSpPr>
          <p:nvPr/>
        </p:nvSpPr>
        <p:spPr bwMode="auto">
          <a:xfrm>
            <a:off x="2566988" y="2781303"/>
            <a:ext cx="741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es-ES" altLang="en-US" sz="2400" dirty="0"/>
              <a:t>Materiales para Ingeniería  - Ingeniería Química</a:t>
            </a:r>
          </a:p>
          <a:p>
            <a:pPr algn="ctr"/>
            <a:r>
              <a:rPr lang="es-ES" altLang="en-US" sz="2400" dirty="0"/>
              <a:t>Cátedra de Materiales</a:t>
            </a:r>
          </a:p>
          <a:p>
            <a:pPr algn="ctr"/>
            <a:r>
              <a:rPr lang="es-ES" altLang="en-US" sz="2400" dirty="0"/>
              <a:t>Laboratorio </a:t>
            </a:r>
            <a:endParaRPr lang="en-US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"/>
    </mc:Choice>
    <mc:Fallback xmlns="">
      <p:transition spd="slow" advTm="266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>
          <a:xfrm>
            <a:off x="5024438" y="3221038"/>
            <a:ext cx="0" cy="14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0" t="3439" r="18205"/>
          <a:stretch>
            <a:fillRect/>
          </a:stretch>
        </p:blipFill>
        <p:spPr bwMode="auto">
          <a:xfrm>
            <a:off x="336487" y="96479"/>
            <a:ext cx="5472608" cy="666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360419" y="215900"/>
            <a:ext cx="446563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Sistema  SiO</a:t>
            </a:r>
            <a:r>
              <a:rPr lang="en-US" sz="3200" baseline="-25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 - Al</a:t>
            </a:r>
            <a:r>
              <a:rPr lang="en-US" sz="3200" baseline="-25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O</a:t>
            </a:r>
            <a:r>
              <a:rPr lang="en-US" sz="3200" baseline="-25000" dirty="0">
                <a:latin typeface="+mj-lt"/>
              </a:rPr>
              <a:t>3</a:t>
            </a:r>
          </a:p>
        </p:txBody>
      </p:sp>
      <p:sp>
        <p:nvSpPr>
          <p:cNvPr id="46085" name="CuadroTexto 1"/>
          <p:cNvSpPr txBox="1">
            <a:spLocks noChangeArrowheads="1"/>
          </p:cNvSpPr>
          <p:nvPr/>
        </p:nvSpPr>
        <p:spPr bwMode="auto">
          <a:xfrm>
            <a:off x="6116419" y="761019"/>
            <a:ext cx="30257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es-ES" altLang="en-US" dirty="0"/>
              <a:t>Refractario de Alta Alúmina según Norma IRAM 12505</a:t>
            </a:r>
          </a:p>
          <a:p>
            <a:endParaRPr lang="es-ES" altLang="en-US" dirty="0"/>
          </a:p>
          <a:p>
            <a:r>
              <a:rPr lang="es-ES" altLang="en-US" sz="1400" dirty="0"/>
              <a:t>Los refractarios de alta alúmina son los productos refractarios cuyo contenido en óxido de aluminio oscila entre 47,5 % y 99 %. Generalmente reciben nombres diferentes, según la materia prima o especie mineralógica que predomina en la composición (corindón. Sillimanita, cianita, bauxita, </a:t>
            </a:r>
            <a:r>
              <a:rPr lang="es-ES" altLang="en-US" sz="1400" dirty="0" err="1"/>
              <a:t>mullita</a:t>
            </a:r>
            <a:r>
              <a:rPr lang="es-ES" altLang="en-US" sz="1400" dirty="0"/>
              <a:t>, diásporo, etc.)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42A164-1D52-F563-4AB6-822A06DF3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642" y="4185351"/>
            <a:ext cx="3802455" cy="25259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2E0845-1B92-AB82-24D3-0A7172B3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941" y="1916832"/>
            <a:ext cx="2660348" cy="1906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616"/>
    </mc:Choice>
    <mc:Fallback xmlns="">
      <p:transition spd="slow" advTm="10476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EBD60B-A5F5-64C4-DAEB-B31E3F5EC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240432"/>
            <a:ext cx="8859631" cy="6428928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2CD333A-0D61-3688-B8EC-45E731725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803835"/>
              </p:ext>
            </p:extLst>
          </p:nvPr>
        </p:nvGraphicFramePr>
        <p:xfrm>
          <a:off x="8976320" y="1844824"/>
          <a:ext cx="3215682" cy="3438773"/>
        </p:xfrm>
        <a:graphic>
          <a:graphicData uri="http://schemas.openxmlformats.org/drawingml/2006/table">
            <a:tbl>
              <a:tblPr firstRow="1" firstCol="1" bandRow="1"/>
              <a:tblGrid>
                <a:gridCol w="1071894">
                  <a:extLst>
                    <a:ext uri="{9D8B030D-6E8A-4147-A177-3AD203B41FA5}">
                      <a16:colId xmlns:a16="http://schemas.microsoft.com/office/drawing/2014/main" val="1638179041"/>
                    </a:ext>
                  </a:extLst>
                </a:gridCol>
                <a:gridCol w="1071894">
                  <a:extLst>
                    <a:ext uri="{9D8B030D-6E8A-4147-A177-3AD203B41FA5}">
                      <a16:colId xmlns:a16="http://schemas.microsoft.com/office/drawing/2014/main" val="3448726998"/>
                    </a:ext>
                  </a:extLst>
                </a:gridCol>
                <a:gridCol w="1071894">
                  <a:extLst>
                    <a:ext uri="{9D8B030D-6E8A-4147-A177-3AD203B41FA5}">
                      <a16:colId xmlns:a16="http://schemas.microsoft.com/office/drawing/2014/main" val="3085523585"/>
                    </a:ext>
                  </a:extLst>
                </a:gridCol>
              </a:tblGrid>
              <a:tr h="641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ladrillo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Refractariedad (°C)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Temp. máx. trabajo (°C)</a:t>
                      </a:r>
                      <a:endParaRPr lang="es-A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598578"/>
                  </a:ext>
                </a:extLst>
              </a:tr>
              <a:tr h="214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Sílice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1700–1730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1500–1600</a:t>
                      </a:r>
                      <a:endParaRPr lang="es-A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118030"/>
                  </a:ext>
                </a:extLst>
              </a:tr>
              <a:tr h="328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b="1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Semisílice</a:t>
                      </a:r>
                      <a:endParaRPr lang="es-A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1650–1700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1400–1500</a:t>
                      </a:r>
                      <a:endParaRPr lang="es-A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85222"/>
                  </a:ext>
                </a:extLst>
              </a:tr>
              <a:tr h="641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b="1" kern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Silicoaluminoso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1580–1700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1300–1450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720616"/>
                  </a:ext>
                </a:extLst>
              </a:tr>
              <a:tr h="328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Aluminoso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1650–1750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1400–1600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247276"/>
                  </a:ext>
                </a:extLst>
              </a:tr>
              <a:tr h="641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Alta alúmina Grupo I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1700–1750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1500–1650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26470"/>
                  </a:ext>
                </a:extLst>
              </a:tr>
              <a:tr h="6418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b="1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Alta alúmina Grupo 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1750–1800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AR" sz="12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1600–1750</a:t>
                      </a:r>
                      <a:endParaRPr lang="es-A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934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55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uadroTexto 1"/>
          <p:cNvSpPr txBox="1">
            <a:spLocks noChangeArrowheads="1"/>
          </p:cNvSpPr>
          <p:nvPr/>
        </p:nvSpPr>
        <p:spPr bwMode="auto">
          <a:xfrm>
            <a:off x="1769577" y="55494"/>
            <a:ext cx="86603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es-ES" altLang="en-US" dirty="0"/>
              <a:t> Determinación de la Porosidad de ladrillos refractarios</a:t>
            </a:r>
            <a:endParaRPr lang="en-US" altLang="en-US" dirty="0"/>
          </a:p>
        </p:txBody>
      </p:sp>
      <p:pic>
        <p:nvPicPr>
          <p:cNvPr id="47107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94889"/>
            <a:ext cx="2092418" cy="270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28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82" y="465141"/>
            <a:ext cx="2459609" cy="43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29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80" y="3225905"/>
            <a:ext cx="3502995" cy="197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B84B1A9-50F7-402E-8146-F40D577C1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150" y="476672"/>
            <a:ext cx="2459609" cy="43726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6B5AA84-1AB8-4CB7-A381-41FAFB8E6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3" y="5319562"/>
            <a:ext cx="4718713" cy="126807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8F0834F-2240-45A0-A79D-A93C2B84B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5991" y="5229450"/>
            <a:ext cx="4572396" cy="1591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358"/>
    </mc:Choice>
    <mc:Fallback xmlns="">
      <p:transition spd="slow" advTm="31535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545A4F-7998-4B89-8A8B-D6EBC3F76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74395"/>
              </p:ext>
            </p:extLst>
          </p:nvPr>
        </p:nvGraphicFramePr>
        <p:xfrm>
          <a:off x="2639616" y="548680"/>
          <a:ext cx="6480722" cy="5400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113">
                  <a:extLst>
                    <a:ext uri="{9D8B030D-6E8A-4147-A177-3AD203B41FA5}">
                      <a16:colId xmlns:a16="http://schemas.microsoft.com/office/drawing/2014/main" val="3176235578"/>
                    </a:ext>
                  </a:extLst>
                </a:gridCol>
                <a:gridCol w="806113">
                  <a:extLst>
                    <a:ext uri="{9D8B030D-6E8A-4147-A177-3AD203B41FA5}">
                      <a16:colId xmlns:a16="http://schemas.microsoft.com/office/drawing/2014/main" val="2137369861"/>
                    </a:ext>
                  </a:extLst>
                </a:gridCol>
                <a:gridCol w="837933">
                  <a:extLst>
                    <a:ext uri="{9D8B030D-6E8A-4147-A177-3AD203B41FA5}">
                      <a16:colId xmlns:a16="http://schemas.microsoft.com/office/drawing/2014/main" val="52006786"/>
                    </a:ext>
                  </a:extLst>
                </a:gridCol>
                <a:gridCol w="806113">
                  <a:extLst>
                    <a:ext uri="{9D8B030D-6E8A-4147-A177-3AD203B41FA5}">
                      <a16:colId xmlns:a16="http://schemas.microsoft.com/office/drawing/2014/main" val="3379757939"/>
                    </a:ext>
                  </a:extLst>
                </a:gridCol>
                <a:gridCol w="806113">
                  <a:extLst>
                    <a:ext uri="{9D8B030D-6E8A-4147-A177-3AD203B41FA5}">
                      <a16:colId xmlns:a16="http://schemas.microsoft.com/office/drawing/2014/main" val="3033395810"/>
                    </a:ext>
                  </a:extLst>
                </a:gridCol>
                <a:gridCol w="769221">
                  <a:extLst>
                    <a:ext uri="{9D8B030D-6E8A-4147-A177-3AD203B41FA5}">
                      <a16:colId xmlns:a16="http://schemas.microsoft.com/office/drawing/2014/main" val="1766349286"/>
                    </a:ext>
                  </a:extLst>
                </a:gridCol>
                <a:gridCol w="843003">
                  <a:extLst>
                    <a:ext uri="{9D8B030D-6E8A-4147-A177-3AD203B41FA5}">
                      <a16:colId xmlns:a16="http://schemas.microsoft.com/office/drawing/2014/main" val="1167215889"/>
                    </a:ext>
                  </a:extLst>
                </a:gridCol>
                <a:gridCol w="806113">
                  <a:extLst>
                    <a:ext uri="{9D8B030D-6E8A-4147-A177-3AD203B41FA5}">
                      <a16:colId xmlns:a16="http://schemas.microsoft.com/office/drawing/2014/main" val="3225215878"/>
                    </a:ext>
                  </a:extLst>
                </a:gridCol>
              </a:tblGrid>
              <a:tr h="76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Probeta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Peso Seco [g]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Peso Suspendido [g]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Peso Saturado [g]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Absorcion en agua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Porosidad Aparente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Peso esp. Aparente de agua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Peso Específico Aparente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4216814634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55-1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17,78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6,7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19,0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3630663210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55-2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18,97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7,2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20,3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3219622089"/>
                  </a:ext>
                </a:extLst>
              </a:tr>
              <a:tr h="190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55-3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17,01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6,6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18,2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4051248822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55-4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19,60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7,4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21,1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479229578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55-5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21,14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7,9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22,5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3236116351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57-1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19,67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7,3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20,8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2408666083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57-2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15,29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5,5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16,0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1927310868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57-3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19,02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7,2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20,0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181771314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57-4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17,67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6,5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18,7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2163663277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57-5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16,94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6,3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17,9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441479619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G1-1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3,67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1,9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4,0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225584417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G1-2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3,04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1,6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1460858893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G1-3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3,28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1,7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1666810020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G1-4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3,29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1,8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750090692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G1-5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2,80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1,4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2588494877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G1-6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3,21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1,6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762578605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G2-1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3,43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1,7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4237861394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G2-2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3,30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1,7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954840574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G2-3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4,08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2,0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4,5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3527293420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G2-4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3,46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1,8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1852911282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G2-5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3,46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1,8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1334020754"/>
                  </a:ext>
                </a:extLst>
              </a:tr>
              <a:tr h="211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G2-6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3,25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1,6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3,7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85" marR="38085" marT="0" marB="0" anchor="b"/>
                </a:tc>
                <a:extLst>
                  <a:ext uri="{0D108BD9-81ED-4DB2-BD59-A6C34878D82A}">
                    <a16:rowId xmlns:a16="http://schemas.microsoft.com/office/drawing/2014/main" val="3679145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8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61"/>
    </mc:Choice>
    <mc:Fallback xmlns="">
      <p:transition spd="slow" advTm="8456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992313" y="836613"/>
          <a:ext cx="8207372" cy="1296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404">
                  <a:extLst>
                    <a:ext uri="{9D8B030D-6E8A-4147-A177-3AD203B41FA5}">
                      <a16:colId xmlns:a16="http://schemas.microsoft.com/office/drawing/2014/main" val="294190543"/>
                    </a:ext>
                  </a:extLst>
                </a:gridCol>
                <a:gridCol w="596824">
                  <a:extLst>
                    <a:ext uri="{9D8B030D-6E8A-4147-A177-3AD203B41FA5}">
                      <a16:colId xmlns:a16="http://schemas.microsoft.com/office/drawing/2014/main" val="279442462"/>
                    </a:ext>
                  </a:extLst>
                </a:gridCol>
                <a:gridCol w="596824">
                  <a:extLst>
                    <a:ext uri="{9D8B030D-6E8A-4147-A177-3AD203B41FA5}">
                      <a16:colId xmlns:a16="http://schemas.microsoft.com/office/drawing/2014/main" val="2922799276"/>
                    </a:ext>
                  </a:extLst>
                </a:gridCol>
                <a:gridCol w="690052">
                  <a:extLst>
                    <a:ext uri="{9D8B030D-6E8A-4147-A177-3AD203B41FA5}">
                      <a16:colId xmlns:a16="http://schemas.microsoft.com/office/drawing/2014/main" val="1783699508"/>
                    </a:ext>
                  </a:extLst>
                </a:gridCol>
                <a:gridCol w="596824">
                  <a:extLst>
                    <a:ext uri="{9D8B030D-6E8A-4147-A177-3AD203B41FA5}">
                      <a16:colId xmlns:a16="http://schemas.microsoft.com/office/drawing/2014/main" val="2080205954"/>
                    </a:ext>
                  </a:extLst>
                </a:gridCol>
                <a:gridCol w="596824">
                  <a:extLst>
                    <a:ext uri="{9D8B030D-6E8A-4147-A177-3AD203B41FA5}">
                      <a16:colId xmlns:a16="http://schemas.microsoft.com/office/drawing/2014/main" val="4033772560"/>
                    </a:ext>
                  </a:extLst>
                </a:gridCol>
                <a:gridCol w="596824">
                  <a:extLst>
                    <a:ext uri="{9D8B030D-6E8A-4147-A177-3AD203B41FA5}">
                      <a16:colId xmlns:a16="http://schemas.microsoft.com/office/drawing/2014/main" val="1529348304"/>
                    </a:ext>
                  </a:extLst>
                </a:gridCol>
                <a:gridCol w="596824">
                  <a:extLst>
                    <a:ext uri="{9D8B030D-6E8A-4147-A177-3AD203B41FA5}">
                      <a16:colId xmlns:a16="http://schemas.microsoft.com/office/drawing/2014/main" val="1144610358"/>
                    </a:ext>
                  </a:extLst>
                </a:gridCol>
                <a:gridCol w="596824">
                  <a:extLst>
                    <a:ext uri="{9D8B030D-6E8A-4147-A177-3AD203B41FA5}">
                      <a16:colId xmlns:a16="http://schemas.microsoft.com/office/drawing/2014/main" val="2516971745"/>
                    </a:ext>
                  </a:extLst>
                </a:gridCol>
                <a:gridCol w="596824">
                  <a:extLst>
                    <a:ext uri="{9D8B030D-6E8A-4147-A177-3AD203B41FA5}">
                      <a16:colId xmlns:a16="http://schemas.microsoft.com/office/drawing/2014/main" val="2892175402"/>
                    </a:ext>
                  </a:extLst>
                </a:gridCol>
                <a:gridCol w="782448">
                  <a:extLst>
                    <a:ext uri="{9D8B030D-6E8A-4147-A177-3AD203B41FA5}">
                      <a16:colId xmlns:a16="http://schemas.microsoft.com/office/drawing/2014/main" val="3244391746"/>
                    </a:ext>
                  </a:extLst>
                </a:gridCol>
                <a:gridCol w="596824">
                  <a:extLst>
                    <a:ext uri="{9D8B030D-6E8A-4147-A177-3AD203B41FA5}">
                      <a16:colId xmlns:a16="http://schemas.microsoft.com/office/drawing/2014/main" val="2919668855"/>
                    </a:ext>
                  </a:extLst>
                </a:gridCol>
                <a:gridCol w="690052">
                  <a:extLst>
                    <a:ext uri="{9D8B030D-6E8A-4147-A177-3AD203B41FA5}">
                      <a16:colId xmlns:a16="http://schemas.microsoft.com/office/drawing/2014/main" val="2249034422"/>
                    </a:ext>
                  </a:extLst>
                </a:gridCol>
              </a:tblGrid>
              <a:tr h="572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SiO</a:t>
                      </a:r>
                      <a:r>
                        <a:rPr lang="es-AR" sz="1100" baseline="-25000">
                          <a:effectLst/>
                        </a:rPr>
                        <a:t>2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W%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TiO</a:t>
                      </a:r>
                      <a:r>
                        <a:rPr lang="es-AR" sz="1100" baseline="-25000">
                          <a:effectLst/>
                        </a:rPr>
                        <a:t>2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W%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Al</a:t>
                      </a:r>
                      <a:r>
                        <a:rPr lang="es-AR" sz="1100" baseline="-25000">
                          <a:effectLst/>
                        </a:rPr>
                        <a:t>2</a:t>
                      </a:r>
                      <a:r>
                        <a:rPr lang="es-AR" sz="1100">
                          <a:effectLst/>
                        </a:rPr>
                        <a:t>O</a:t>
                      </a:r>
                      <a:r>
                        <a:rPr lang="es-AR" sz="1100" baseline="-25000">
                          <a:effectLst/>
                        </a:rPr>
                        <a:t>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W%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Fe</a:t>
                      </a:r>
                      <a:r>
                        <a:rPr lang="es-AR" sz="1100" baseline="-25000">
                          <a:effectLst/>
                        </a:rPr>
                        <a:t>2</a:t>
                      </a:r>
                      <a:r>
                        <a:rPr lang="es-AR" sz="1100">
                          <a:effectLst/>
                        </a:rPr>
                        <a:t>O</a:t>
                      </a:r>
                      <a:r>
                        <a:rPr lang="es-AR" sz="1100" baseline="-25000">
                          <a:effectLst/>
                        </a:rPr>
                        <a:t>3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W%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MnO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W%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MgO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W%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CaO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W%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Na</a:t>
                      </a:r>
                      <a:r>
                        <a:rPr lang="es-AR" sz="1100" baseline="-25000">
                          <a:effectLst/>
                        </a:rPr>
                        <a:t>2</a:t>
                      </a:r>
                      <a:r>
                        <a:rPr lang="es-AR" sz="1100">
                          <a:effectLst/>
                        </a:rPr>
                        <a:t>O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W%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K</a:t>
                      </a:r>
                      <a:r>
                        <a:rPr lang="es-AR" sz="1100" baseline="-25000">
                          <a:effectLst/>
                        </a:rPr>
                        <a:t>2</a:t>
                      </a:r>
                      <a:r>
                        <a:rPr lang="es-AR" sz="1100">
                          <a:effectLst/>
                        </a:rPr>
                        <a:t>O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W%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P</a:t>
                      </a:r>
                      <a:r>
                        <a:rPr lang="es-AR" sz="1100" baseline="-25000">
                          <a:effectLst/>
                        </a:rPr>
                        <a:t>2</a:t>
                      </a:r>
                      <a:r>
                        <a:rPr lang="es-AR" sz="1100">
                          <a:effectLst/>
                        </a:rPr>
                        <a:t>O</a:t>
                      </a:r>
                      <a:r>
                        <a:rPr lang="es-AR" sz="1100" baseline="-25000">
                          <a:effectLst/>
                        </a:rPr>
                        <a:t>5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W%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Loid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W%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Total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W%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extLst>
                  <a:ext uri="{0D108BD9-81ED-4DB2-BD59-A6C34878D82A}">
                    <a16:rowId xmlns:a16="http://schemas.microsoft.com/office/drawing/2014/main" val="2605381411"/>
                  </a:ext>
                </a:extLst>
              </a:tr>
              <a:tr h="362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Lad.55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17,19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3,197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76,68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1,585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0,007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0,177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0,378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0,879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0,21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100,303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17,19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3,197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extLst>
                  <a:ext uri="{0D108BD9-81ED-4DB2-BD59-A6C34878D82A}">
                    <a16:rowId xmlns:a16="http://schemas.microsoft.com/office/drawing/2014/main" val="3766690235"/>
                  </a:ext>
                </a:extLst>
              </a:tr>
              <a:tr h="362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Lad.57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18,71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0,086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80,321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0,293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0,001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0,023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0,086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0,074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0,001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99,593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 anchor="ctr"/>
                </a:tc>
                <a:extLst>
                  <a:ext uri="{0D108BD9-81ED-4DB2-BD59-A6C34878D82A}">
                    <a16:rowId xmlns:a16="http://schemas.microsoft.com/office/drawing/2014/main" val="3485703064"/>
                  </a:ext>
                </a:extLst>
              </a:tr>
            </a:tbl>
          </a:graphicData>
        </a:graphic>
      </p:graphicFrame>
      <p:pic>
        <p:nvPicPr>
          <p:cNvPr id="4818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6" y="2349503"/>
            <a:ext cx="82073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89" name="Rectángulo 3"/>
          <p:cNvSpPr>
            <a:spLocks noChangeArrowheads="1"/>
          </p:cNvSpPr>
          <p:nvPr/>
        </p:nvSpPr>
        <p:spPr bwMode="auto">
          <a:xfrm>
            <a:off x="5375278" y="6334125"/>
            <a:ext cx="221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en-US" altLang="en-US"/>
              <a:t>Norma IRAM 12508</a:t>
            </a:r>
          </a:p>
        </p:txBody>
      </p:sp>
      <p:sp>
        <p:nvSpPr>
          <p:cNvPr id="48190" name="CuadroTexto 4"/>
          <p:cNvSpPr txBox="1">
            <a:spLocks noChangeArrowheads="1"/>
          </p:cNvSpPr>
          <p:nvPr/>
        </p:nvSpPr>
        <p:spPr bwMode="auto">
          <a:xfrm>
            <a:off x="3287713" y="333375"/>
            <a:ext cx="5256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es-ES" altLang="en-US"/>
              <a:t>Composición Química  de ladrillos refractarios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203"/>
    </mc:Choice>
    <mc:Fallback xmlns="">
      <p:transition spd="slow" advTm="1702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6" y="728666"/>
            <a:ext cx="6484937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3327403" y="5589588"/>
          <a:ext cx="5653087" cy="100647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67658">
                  <a:extLst>
                    <a:ext uri="{9D8B030D-6E8A-4147-A177-3AD203B41FA5}">
                      <a16:colId xmlns:a16="http://schemas.microsoft.com/office/drawing/2014/main" val="571154527"/>
                    </a:ext>
                  </a:extLst>
                </a:gridCol>
                <a:gridCol w="866091">
                  <a:extLst>
                    <a:ext uri="{9D8B030D-6E8A-4147-A177-3AD203B41FA5}">
                      <a16:colId xmlns:a16="http://schemas.microsoft.com/office/drawing/2014/main" val="3522188477"/>
                    </a:ext>
                  </a:extLst>
                </a:gridCol>
                <a:gridCol w="479398">
                  <a:extLst>
                    <a:ext uri="{9D8B030D-6E8A-4147-A177-3AD203B41FA5}">
                      <a16:colId xmlns:a16="http://schemas.microsoft.com/office/drawing/2014/main" val="3668436710"/>
                    </a:ext>
                  </a:extLst>
                </a:gridCol>
                <a:gridCol w="1902988">
                  <a:extLst>
                    <a:ext uri="{9D8B030D-6E8A-4147-A177-3AD203B41FA5}">
                      <a16:colId xmlns:a16="http://schemas.microsoft.com/office/drawing/2014/main" val="3548317056"/>
                    </a:ext>
                  </a:extLst>
                </a:gridCol>
                <a:gridCol w="1836952">
                  <a:extLst>
                    <a:ext uri="{9D8B030D-6E8A-4147-A177-3AD203B41FA5}">
                      <a16:colId xmlns:a16="http://schemas.microsoft.com/office/drawing/2014/main" val="2061875375"/>
                    </a:ext>
                  </a:extLst>
                </a:gridCol>
              </a:tblGrid>
              <a:tr h="335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Visible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Ref. 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Compound Name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Chemical Formula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extLst>
                  <a:ext uri="{0D108BD9-81ED-4DB2-BD59-A6C34878D82A}">
                    <a16:rowId xmlns:a16="http://schemas.microsoft.com/office/drawing/2014/main" val="385075678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Rojo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01-087-0711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Corundum (Cr-doped), syn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Al1.92 Cr.08 O3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extLst>
                  <a:ext uri="{0D108BD9-81ED-4DB2-BD59-A6C34878D82A}">
                    <a16:rowId xmlns:a16="http://schemas.microsoft.com/office/drawing/2014/main" val="2889634544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Azul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01-089-2645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Mullite, syn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Al ( Al.83 Si1.08 O4.85 )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/>
                </a:tc>
                <a:extLst>
                  <a:ext uri="{0D108BD9-81ED-4DB2-BD59-A6C34878D82A}">
                    <a16:rowId xmlns:a16="http://schemas.microsoft.com/office/drawing/2014/main" val="1866870988"/>
                  </a:ext>
                </a:extLst>
              </a:tr>
            </a:tbl>
          </a:graphicData>
        </a:graphic>
      </p:graphicFrame>
      <p:sp>
        <p:nvSpPr>
          <p:cNvPr id="49181" name="Rectangle 1"/>
          <p:cNvSpPr>
            <a:spLocks noChangeArrowheads="1"/>
          </p:cNvSpPr>
          <p:nvPr/>
        </p:nvSpPr>
        <p:spPr bwMode="auto">
          <a:xfrm>
            <a:off x="3327402" y="56335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82" name="CuadroTexto 5"/>
          <p:cNvSpPr txBox="1">
            <a:spLocks noChangeArrowheads="1"/>
          </p:cNvSpPr>
          <p:nvPr/>
        </p:nvSpPr>
        <p:spPr bwMode="auto">
          <a:xfrm>
            <a:off x="4910140" y="442912"/>
            <a:ext cx="194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es-ES" altLang="en-US"/>
              <a:t>DRX ladrillo 55</a:t>
            </a:r>
            <a:endParaRPr lang="en-US" alt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CE04FF-706A-42EC-A0F8-B21935E60D2C}"/>
              </a:ext>
            </a:extLst>
          </p:cNvPr>
          <p:cNvSpPr txBox="1"/>
          <p:nvPr/>
        </p:nvSpPr>
        <p:spPr>
          <a:xfrm>
            <a:off x="2265511" y="7727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Determinación de la composición mineralógica del material refractario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376"/>
    </mc:Choice>
    <mc:Fallback xmlns="">
      <p:transition spd="slow" advTm="25737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620713"/>
            <a:ext cx="604996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3617913" y="5445125"/>
          <a:ext cx="5791200" cy="100647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67829">
                  <a:extLst>
                    <a:ext uri="{9D8B030D-6E8A-4147-A177-3AD203B41FA5}">
                      <a16:colId xmlns:a16="http://schemas.microsoft.com/office/drawing/2014/main" val="477842675"/>
                    </a:ext>
                  </a:extLst>
                </a:gridCol>
                <a:gridCol w="866352">
                  <a:extLst>
                    <a:ext uri="{9D8B030D-6E8A-4147-A177-3AD203B41FA5}">
                      <a16:colId xmlns:a16="http://schemas.microsoft.com/office/drawing/2014/main" val="335192728"/>
                    </a:ext>
                  </a:extLst>
                </a:gridCol>
                <a:gridCol w="479543">
                  <a:extLst>
                    <a:ext uri="{9D8B030D-6E8A-4147-A177-3AD203B41FA5}">
                      <a16:colId xmlns:a16="http://schemas.microsoft.com/office/drawing/2014/main" val="1076318838"/>
                    </a:ext>
                  </a:extLst>
                </a:gridCol>
                <a:gridCol w="1789233">
                  <a:extLst>
                    <a:ext uri="{9D8B030D-6E8A-4147-A177-3AD203B41FA5}">
                      <a16:colId xmlns:a16="http://schemas.microsoft.com/office/drawing/2014/main" val="2135927177"/>
                    </a:ext>
                  </a:extLst>
                </a:gridCol>
                <a:gridCol w="2088243">
                  <a:extLst>
                    <a:ext uri="{9D8B030D-6E8A-4147-A177-3AD203B41FA5}">
                      <a16:colId xmlns:a16="http://schemas.microsoft.com/office/drawing/2014/main" val="3046726069"/>
                    </a:ext>
                  </a:extLst>
                </a:gridCol>
              </a:tblGrid>
              <a:tr h="3354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Visible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Ref. 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Compound Name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Chemical Formula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extLst>
                  <a:ext uri="{0D108BD9-81ED-4DB2-BD59-A6C34878D82A}">
                    <a16:rowId xmlns:a16="http://schemas.microsoft.com/office/drawing/2014/main" val="1001094104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Rojo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01-089-2645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Mullite, syn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Al ( Al.83 Si1.08 O4.85 )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extLst>
                  <a:ext uri="{0D108BD9-81ED-4DB2-BD59-A6C34878D82A}">
                    <a16:rowId xmlns:a16="http://schemas.microsoft.com/office/drawing/2014/main" val="2198481654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Azul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01-075-0782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Corundum (Cr-doped), syn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Al2 O3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61" marR="44461" marT="0" marB="0"/>
                </a:tc>
                <a:extLst>
                  <a:ext uri="{0D108BD9-81ED-4DB2-BD59-A6C34878D82A}">
                    <a16:rowId xmlns:a16="http://schemas.microsoft.com/office/drawing/2014/main" val="3917031401"/>
                  </a:ext>
                </a:extLst>
              </a:tr>
            </a:tbl>
          </a:graphicData>
        </a:graphic>
      </p:graphicFrame>
      <p:sp>
        <p:nvSpPr>
          <p:cNvPr id="50205" name="CuadroTexto 3"/>
          <p:cNvSpPr txBox="1">
            <a:spLocks noChangeArrowheads="1"/>
          </p:cNvSpPr>
          <p:nvPr/>
        </p:nvSpPr>
        <p:spPr bwMode="auto">
          <a:xfrm>
            <a:off x="5375275" y="301625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es-ES" altLang="en-US"/>
              <a:t>DRX ladrillo 57 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38"/>
    </mc:Choice>
    <mc:Fallback xmlns="">
      <p:transition spd="slow" advTm="4943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404667"/>
            <a:ext cx="5220640" cy="63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97"/>
    </mc:Choice>
    <mc:Fallback xmlns="">
      <p:transition spd="slow" advTm="176697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Letras en madera</Template>
  <TotalTime>4658</TotalTime>
  <Words>413</Words>
  <Application>Microsoft Office PowerPoint</Application>
  <PresentationFormat>Panorámica</PresentationFormat>
  <Paragraphs>214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Calibri</vt:lpstr>
      <vt:lpstr>Rockwell</vt:lpstr>
      <vt:lpstr>Rockwell Condensed</vt:lpstr>
      <vt:lpstr>Times New Roman</vt:lpstr>
      <vt:lpstr>Wingdings</vt:lpstr>
      <vt:lpstr>Letras en madera</vt:lpstr>
      <vt:lpstr>Materiales Refractarios Laboratorio – Materiales Refractarios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FIUNJU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Materiales Refractarios</dc:title>
  <dc:creator>Teresa Antequera</dc:creator>
  <cp:lastModifiedBy>tessantequera@gmail.com</cp:lastModifiedBy>
  <cp:revision>153</cp:revision>
  <dcterms:created xsi:type="dcterms:W3CDTF">2008-10-13T15:42:57Z</dcterms:created>
  <dcterms:modified xsi:type="dcterms:W3CDTF">2025-10-16T03:36:36Z</dcterms:modified>
</cp:coreProperties>
</file>