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72" r:id="rId3"/>
    <p:sldId id="268" r:id="rId4"/>
    <p:sldId id="269" r:id="rId5"/>
    <p:sldId id="306" r:id="rId6"/>
    <p:sldId id="277" r:id="rId7"/>
    <p:sldId id="301" r:id="rId8"/>
    <p:sldId id="302" r:id="rId9"/>
    <p:sldId id="308" r:id="rId10"/>
    <p:sldId id="310" r:id="rId11"/>
    <p:sldId id="309" r:id="rId12"/>
    <p:sldId id="312" r:id="rId13"/>
    <p:sldId id="311" r:id="rId14"/>
    <p:sldId id="313" r:id="rId15"/>
    <p:sldId id="314" r:id="rId16"/>
    <p:sldId id="304" r:id="rId17"/>
    <p:sldId id="315" r:id="rId18"/>
    <p:sldId id="307" r:id="rId19"/>
    <p:sldId id="316" r:id="rId20"/>
    <p:sldId id="317" r:id="rId21"/>
    <p:sldId id="318" r:id="rId22"/>
    <p:sldId id="319" r:id="rId23"/>
    <p:sldId id="278" r:id="rId24"/>
    <p:sldId id="321" r:id="rId25"/>
    <p:sldId id="305" r:id="rId26"/>
  </p:sldIdLst>
  <p:sldSz cx="12188825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70" d="100"/>
          <a:sy n="70" d="100"/>
        </p:scale>
        <p:origin x="738" y="60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2" d="100"/>
          <a:sy n="72" d="100"/>
        </p:scale>
        <p:origin x="3108" y="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93F1413-0572-4F2A-85C1-07088EBB52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6219AD38-CA10-4EA6-81E3-D23F7E7AC727}">
      <dgm:prSet/>
      <dgm:spPr/>
      <dgm:t>
        <a:bodyPr/>
        <a:lstStyle/>
        <a:p>
          <a:r>
            <a:rPr lang="es-MX" b="1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dirty="0">
            <a:solidFill>
              <a:schemeClr val="tx2"/>
            </a:solidFill>
            <a:latin typeface="Amasis MT Pro Medium" panose="02040604050005020304" pitchFamily="18" charset="0"/>
          </a:endParaRPr>
        </a:p>
      </dgm:t>
    </dgm:pt>
    <dgm:pt modelId="{63541559-457D-4585-8654-D661ADA0B689}" type="par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00C0521D-750D-48EA-9C82-4DE3B43D5B0B}" type="sibTrans" cxnId="{2FA49451-F5B2-46E8-BEC2-38C4AD63FFC4}">
      <dgm:prSet/>
      <dgm:spPr/>
      <dgm:t>
        <a:bodyPr/>
        <a:lstStyle/>
        <a:p>
          <a:endParaRPr lang="es-AR">
            <a:latin typeface="Amasis MT Pro Medium" panose="02040604050005020304" pitchFamily="18" charset="0"/>
          </a:endParaRPr>
        </a:p>
      </dgm:t>
    </dgm:pt>
    <dgm:pt modelId="{9BDE8258-93D4-43E9-A4E5-D0857BAD8DB1}" type="pres">
      <dgm:prSet presAssocID="{F93F1413-0572-4F2A-85C1-07088EBB52D1}" presName="linear" presStyleCnt="0">
        <dgm:presLayoutVars>
          <dgm:animLvl val="lvl"/>
          <dgm:resizeHandles val="exact"/>
        </dgm:presLayoutVars>
      </dgm:prSet>
      <dgm:spPr/>
    </dgm:pt>
    <dgm:pt modelId="{344FA939-61F6-46D3-8ABF-D5DC4ADF519F}" type="pres">
      <dgm:prSet presAssocID="{6219AD38-CA10-4EA6-81E3-D23F7E7AC727}" presName="parentText" presStyleLbl="node1" presStyleIdx="0" presStyleCnt="1" custLinFactNeighborX="694" custLinFactNeighborY="-3529">
        <dgm:presLayoutVars>
          <dgm:chMax val="0"/>
          <dgm:bulletEnabled val="1"/>
        </dgm:presLayoutVars>
      </dgm:prSet>
      <dgm:spPr/>
    </dgm:pt>
  </dgm:ptLst>
  <dgm:cxnLst>
    <dgm:cxn modelId="{595FF632-6707-437F-9CA1-C1D079E0A50C}" type="presOf" srcId="{F93F1413-0572-4F2A-85C1-07088EBB52D1}" destId="{9BDE8258-93D4-43E9-A4E5-D0857BAD8DB1}" srcOrd="0" destOrd="0" presId="urn:microsoft.com/office/officeart/2005/8/layout/vList2"/>
    <dgm:cxn modelId="{942A6663-F7BC-47A1-89CD-6AB9D5C6FD35}" type="presOf" srcId="{6219AD38-CA10-4EA6-81E3-D23F7E7AC727}" destId="{344FA939-61F6-46D3-8ABF-D5DC4ADF519F}" srcOrd="0" destOrd="0" presId="urn:microsoft.com/office/officeart/2005/8/layout/vList2"/>
    <dgm:cxn modelId="{2FA49451-F5B2-46E8-BEC2-38C4AD63FFC4}" srcId="{F93F1413-0572-4F2A-85C1-07088EBB52D1}" destId="{6219AD38-CA10-4EA6-81E3-D23F7E7AC727}" srcOrd="0" destOrd="0" parTransId="{63541559-457D-4585-8654-D661ADA0B689}" sibTransId="{00C0521D-750D-48EA-9C82-4DE3B43D5B0B}"/>
    <dgm:cxn modelId="{63B88B71-3365-4180-9134-F3B7E153C576}" type="presParOf" srcId="{9BDE8258-93D4-43E9-A4E5-D0857BAD8DB1}" destId="{344FA939-61F6-46D3-8ABF-D5DC4ADF519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4FA939-61F6-46D3-8ABF-D5DC4ADF519F}">
      <dsp:nvSpPr>
        <dsp:cNvPr id="0" name=""/>
        <dsp:cNvSpPr/>
      </dsp:nvSpPr>
      <dsp:spPr>
        <a:xfrm>
          <a:off x="0" y="57353"/>
          <a:ext cx="10369152" cy="239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000" b="1" kern="1200" dirty="0">
              <a:solidFill>
                <a:schemeClr val="tx2"/>
              </a:solidFill>
              <a:latin typeface="Amasis MT Pro Medium" panose="02040604050005020304" pitchFamily="18" charset="0"/>
            </a:rPr>
            <a:t>FACULTAD DE INGENIERÍA – UNIVERSIDAD NACIONAL DE JUJUY 		                            CÁTEDRA: ADMINISTRACIÓN DE LAS OPERACIONES INDUSTRIALES</a:t>
          </a:r>
          <a:endParaRPr lang="es-AR" sz="1000" kern="1200" dirty="0">
            <a:solidFill>
              <a:schemeClr val="tx2"/>
            </a:solidFill>
            <a:latin typeface="Amasis MT Pro Medium" panose="02040604050005020304" pitchFamily="18" charset="0"/>
          </a:endParaRPr>
        </a:p>
      </dsp:txBody>
      <dsp:txXfrm>
        <a:off x="11709" y="69062"/>
        <a:ext cx="10345734" cy="2164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9BBBD98-8689-4A62-BBFB-92BF328A7966}" type="datetime1">
              <a:rPr lang="es-ES" smtClean="0"/>
              <a:t>02/07/2025</a:t>
            </a:fld>
            <a:endParaRPr lang="es-ES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8E41AB9B-16BF-4ECF-B92C-3E61E5BECA90}" type="datetime1">
              <a:rPr lang="es-ES" noProof="0" smtClean="0"/>
              <a:t>02/07/2025</a:t>
            </a:fld>
            <a:endParaRPr lang="es-ES" noProof="0" dirty="0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841221E5-7225-48EB-A4EE-420E7BFCF705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es-ES" smtClean="0"/>
              <a:pPr rtl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0800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 bwMode="ltGray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s-ES" noProof="0" dirty="0"/>
          </a:p>
        </p:txBody>
      </p:sp>
      <p:sp>
        <p:nvSpPr>
          <p:cNvPr id="9" name="Rectángulo 8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s-ES" noProof="0" dirty="0"/>
          </a:p>
        </p:txBody>
      </p:sp>
      <p:sp>
        <p:nvSpPr>
          <p:cNvPr id="10" name="Rectángulo 9"/>
          <p:cNvSpPr/>
          <p:nvPr/>
        </p:nvSpPr>
        <p:spPr bwMode="ltGray">
          <a:xfrm>
            <a:off x="121888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s-ES" noProof="0" dirty="0"/>
          </a:p>
        </p:txBody>
      </p:sp>
      <p:sp>
        <p:nvSpPr>
          <p:cNvPr id="11" name="Rectángulo 10"/>
          <p:cNvSpPr/>
          <p:nvPr/>
        </p:nvSpPr>
        <p:spPr bwMode="gray">
          <a:xfrm>
            <a:off x="0" y="0"/>
            <a:ext cx="121888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s-ES" noProof="0" dirty="0"/>
          </a:p>
        </p:txBody>
      </p:sp>
      <p:sp>
        <p:nvSpPr>
          <p:cNvPr id="12" name="Rectángulo 11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s-ES" noProof="0" dirty="0"/>
          </a:p>
        </p:txBody>
      </p:sp>
      <p:cxnSp>
        <p:nvCxnSpPr>
          <p:cNvPr id="13" name="Conector recto 12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13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s-ES" noProof="0" dirty="0"/>
          </a:p>
        </p:txBody>
      </p:sp>
      <p:cxnSp>
        <p:nvCxnSpPr>
          <p:cNvPr id="15" name="Conector recto 14"/>
          <p:cNvCxnSpPr/>
          <p:nvPr/>
        </p:nvCxnSpPr>
        <p:spPr bwMode="white">
          <a:xfrm>
            <a:off x="1218884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 bwMode="white">
          <a:xfrm>
            <a:off x="0" y="5631204"/>
            <a:ext cx="1828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noProof="0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 rtlCol="0">
            <a:noAutofit/>
          </a:bodyPr>
          <a:lstStyle>
            <a:lvl1pPr>
              <a:defRPr sz="54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s-ES" noProof="0"/>
              <a:t>Haga clic para modificar el estilo de subtítulo del patrón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466E6084-0988-49B4-BD4E-1264194D9864}" type="datetime1">
              <a:rPr lang="es-ES" noProof="0" smtClean="0"/>
              <a:t>02/07/2025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666412" y="6356351"/>
            <a:ext cx="609441" cy="365125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81795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5EEB305-4E92-401E-9FCA-996DF9FD55B6}" type="datetime1">
              <a:rPr lang="es-ES" noProof="0" smtClean="0"/>
              <a:t>02/07/2025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04088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s-ES" noProof="0" dirty="0"/>
          </a:p>
        </p:txBody>
      </p:sp>
      <p:sp>
        <p:nvSpPr>
          <p:cNvPr id="8" name="Rectángulo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s-ES" noProof="0" dirty="0"/>
          </a:p>
        </p:txBody>
      </p:sp>
      <p:sp>
        <p:nvSpPr>
          <p:cNvPr id="9" name="Rectángulo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s-ES" noProof="0" dirty="0"/>
          </a:p>
        </p:txBody>
      </p:sp>
      <p:sp>
        <p:nvSpPr>
          <p:cNvPr id="10" name="Rectángulo 9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cxnSp>
        <p:nvCxnSpPr>
          <p:cNvPr id="11" name="Conector recto 10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"/>
          <p:cNvSpPr>
            <a:spLocks/>
          </p:cNvSpPr>
          <p:nvPr/>
        </p:nvSpPr>
        <p:spPr bwMode="white">
          <a:xfrm rot="5400000"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noProof="0" dirty="0"/>
          </a:p>
        </p:txBody>
      </p:sp>
      <p:cxnSp>
        <p:nvCxnSpPr>
          <p:cNvPr id="14" name="Conector recto 13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7E901BA-1555-4CE1-92B2-39682A57B7CA}" type="datetime1">
              <a:rPr lang="es-ES" noProof="0" smtClean="0"/>
              <a:t>02/07/2025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61281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94D32F-F0D9-47B3-AAC6-D43DC057831A}" type="datetime1">
              <a:rPr lang="es-ES" noProof="0" smtClean="0"/>
              <a:t>02/07/2025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18553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/>
          <p:cNvSpPr/>
          <p:nvPr/>
        </p:nvSpPr>
        <p:spPr bwMode="black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s-ES" noProof="0" dirty="0"/>
          </a:p>
        </p:txBody>
      </p:sp>
      <p:sp>
        <p:nvSpPr>
          <p:cNvPr id="20" name="Rectángulo 19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s-ES" noProof="0" dirty="0"/>
          </a:p>
        </p:txBody>
      </p:sp>
      <p:sp>
        <p:nvSpPr>
          <p:cNvPr id="24" name="Rectángulo 23"/>
          <p:cNvSpPr/>
          <p:nvPr/>
        </p:nvSpPr>
        <p:spPr bwMode="gray">
          <a:xfrm>
            <a:off x="1216152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s-ES" noProof="0" dirty="0"/>
          </a:p>
        </p:txBody>
      </p:sp>
      <p:sp>
        <p:nvSpPr>
          <p:cNvPr id="21" name="Rectángulo 20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s-ES" noProof="0" dirty="0"/>
          </a:p>
        </p:txBody>
      </p:sp>
      <p:cxnSp>
        <p:nvCxnSpPr>
          <p:cNvPr id="22" name="Conector recto 21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15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s-ES" noProof="0" dirty="0"/>
          </a:p>
        </p:txBody>
      </p:sp>
      <p:sp>
        <p:nvSpPr>
          <p:cNvPr id="18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noProof="0" dirty="0"/>
          </a:p>
        </p:txBody>
      </p:sp>
      <p:cxnSp>
        <p:nvCxnSpPr>
          <p:cNvPr id="23" name="Conector recto 22"/>
          <p:cNvCxnSpPr/>
          <p:nvPr/>
        </p:nvCxnSpPr>
        <p:spPr bwMode="white">
          <a:xfrm>
            <a:off x="1216152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ángulo 25"/>
          <p:cNvSpPr/>
          <p:nvPr/>
        </p:nvSpPr>
        <p:spPr bwMode="black">
          <a:xfrm>
            <a:off x="11579384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s-ES" noProof="0" dirty="0"/>
          </a:p>
        </p:txBody>
      </p:sp>
      <p:sp>
        <p:nvSpPr>
          <p:cNvPr id="27" name="Rectángulo 26"/>
          <p:cNvSpPr/>
          <p:nvPr/>
        </p:nvSpPr>
        <p:spPr bwMode="gray">
          <a:xfrm>
            <a:off x="11274663" y="0"/>
            <a:ext cx="304721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s-ES" noProof="0" dirty="0"/>
          </a:p>
        </p:txBody>
      </p:sp>
      <p:sp>
        <p:nvSpPr>
          <p:cNvPr id="28" name="Rectángulo 27"/>
          <p:cNvSpPr/>
          <p:nvPr/>
        </p:nvSpPr>
        <p:spPr bwMode="gray">
          <a:xfrm>
            <a:off x="1218883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s-ES" noProof="0" dirty="0"/>
          </a:p>
        </p:txBody>
      </p:sp>
      <p:sp>
        <p:nvSpPr>
          <p:cNvPr id="29" name="Rectángulo 28"/>
          <p:cNvSpPr/>
          <p:nvPr/>
        </p:nvSpPr>
        <p:spPr>
          <a:xfrm>
            <a:off x="-2" y="0"/>
            <a:ext cx="1218883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s-ES" noProof="0" dirty="0"/>
          </a:p>
        </p:txBody>
      </p:sp>
      <p:sp>
        <p:nvSpPr>
          <p:cNvPr id="30" name="Rectángulo 29"/>
          <p:cNvSpPr/>
          <p:nvPr/>
        </p:nvSpPr>
        <p:spPr bwMode="ltGray">
          <a:xfrm>
            <a:off x="0" y="0"/>
            <a:ext cx="12188825" cy="6096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s-ES" noProof="0" dirty="0"/>
          </a:p>
        </p:txBody>
      </p:sp>
      <p:cxnSp>
        <p:nvCxnSpPr>
          <p:cNvPr id="31" name="Conector recto 30"/>
          <p:cNvCxnSpPr/>
          <p:nvPr/>
        </p:nvCxnSpPr>
        <p:spPr bwMode="white">
          <a:xfrm>
            <a:off x="11573293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ángulo 31"/>
          <p:cNvSpPr/>
          <p:nvPr/>
        </p:nvSpPr>
        <p:spPr bwMode="black">
          <a:xfrm>
            <a:off x="0" y="0"/>
            <a:ext cx="1216152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s-ES" noProof="0" dirty="0"/>
          </a:p>
        </p:txBody>
      </p:sp>
      <p:cxnSp>
        <p:nvCxnSpPr>
          <p:cNvPr id="33" name="Conector recto 32"/>
          <p:cNvCxnSpPr/>
          <p:nvPr/>
        </p:nvCxnSpPr>
        <p:spPr bwMode="white">
          <a:xfrm>
            <a:off x="1218884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rtlCol="0" anchor="b">
            <a:normAutofit/>
          </a:bodyPr>
          <a:lstStyle>
            <a:lvl1pPr algn="l">
              <a:defRPr sz="5400" b="0" cap="none" baseline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BB07FB1B-461B-4D1D-952B-7FEEFF2CFA29}" type="datetime1">
              <a:rPr lang="es-ES" noProof="0" smtClean="0"/>
              <a:t>02/07/2025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666571" y="6356351"/>
            <a:ext cx="609441" cy="365125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23446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C9D876-84BE-45D9-9418-9FF24663C364}" type="datetime1">
              <a:rPr lang="es-ES" noProof="0" smtClean="0"/>
              <a:t>02/07/2025</a:t>
            </a:fld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23911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CDF9AA-CFE1-4BA9-8C5D-54C264D423B8}" type="datetime1">
              <a:rPr lang="es-ES" noProof="0" smtClean="0"/>
              <a:t>02/07/2025</a:t>
            </a:fld>
            <a:endParaRPr lang="es-ES" noProof="0" dirty="0"/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9" name="Marcador de posición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13835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DA51D7A-9E1F-4C6F-8B86-F39A8650CB7A}" type="datetime1">
              <a:rPr lang="es-ES" noProof="0" smtClean="0"/>
              <a:t>02/07/2025</a:t>
            </a:fld>
            <a:endParaRPr lang="es-ES" noProof="0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1635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 bwMode="ltGray">
          <a:xfrm>
            <a:off x="626239" y="0"/>
            <a:ext cx="30472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s-ES" noProof="0" dirty="0"/>
          </a:p>
        </p:txBody>
      </p:sp>
      <p:sp>
        <p:nvSpPr>
          <p:cNvPr id="6" name="Rectángulo 5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s-ES" noProof="0" dirty="0"/>
          </a:p>
        </p:txBody>
      </p:sp>
      <p:cxnSp>
        <p:nvCxnSpPr>
          <p:cNvPr id="7" name="Conector recto 6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ángulo 7"/>
          <p:cNvSpPr/>
          <p:nvPr/>
        </p:nvSpPr>
        <p:spPr bwMode="gray">
          <a:xfrm>
            <a:off x="10969942" y="0"/>
            <a:ext cx="922621" cy="6858000"/>
          </a:xfrm>
          <a:prstGeom prst="rect">
            <a:avLst/>
          </a:prstGeom>
          <a:solidFill>
            <a:schemeClr val="accent1">
              <a:lumMod val="7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s-ES" noProof="0" dirty="0"/>
          </a:p>
        </p:txBody>
      </p:sp>
      <p:sp>
        <p:nvSpPr>
          <p:cNvPr id="9" name="Rectángulo 8"/>
          <p:cNvSpPr/>
          <p:nvPr/>
        </p:nvSpPr>
        <p:spPr bwMode="black">
          <a:xfrm>
            <a:off x="11892563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s-ES" noProof="0" dirty="0"/>
          </a:p>
        </p:txBody>
      </p:sp>
      <p:sp>
        <p:nvSpPr>
          <p:cNvPr id="2" name="Marcador de posición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6A1E9FB-24DE-4A64-B35D-DF3FF6E51288}" type="datetime1">
              <a:rPr lang="es-ES" noProof="0" smtClean="0"/>
              <a:t>02/07/2025</a:t>
            </a:fld>
            <a:endParaRPr lang="es-ES" noProof="0" dirty="0"/>
          </a:p>
        </p:txBody>
      </p:sp>
      <p:sp>
        <p:nvSpPr>
          <p:cNvPr id="3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s-ES" noProof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7838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 bwMode="gray"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s-ES" noProof="0" dirty="0"/>
          </a:p>
        </p:txBody>
      </p:sp>
      <p:sp>
        <p:nvSpPr>
          <p:cNvPr id="9" name="Rectángulo 8"/>
          <p:cNvSpPr/>
          <p:nvPr/>
        </p:nvSpPr>
        <p:spPr bwMode="lt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s-ES" noProof="0" dirty="0"/>
          </a:p>
        </p:txBody>
      </p:sp>
      <p:cxnSp>
        <p:nvCxnSpPr>
          <p:cNvPr id="10" name="Conector recto 9"/>
          <p:cNvCxnSpPr/>
          <p:nvPr/>
        </p:nvCxnSpPr>
        <p:spPr bwMode="white">
          <a:xfrm>
            <a:off x="621792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s-E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3CDA7DC-138B-4843-B77A-91873FF451A9}" type="datetime1">
              <a:rPr lang="es-ES" noProof="0" smtClean="0"/>
              <a:t>02/07/2025</a:t>
            </a:fld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51804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s-ES" noProof="0" dirty="0"/>
          </a:p>
        </p:txBody>
      </p:sp>
      <p:sp>
        <p:nvSpPr>
          <p:cNvPr id="8" name="Rectángulo 7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s-ES" noProof="0" dirty="0"/>
          </a:p>
        </p:txBody>
      </p:sp>
      <p:sp>
        <p:nvSpPr>
          <p:cNvPr id="9" name="Rectángulo 8"/>
          <p:cNvSpPr/>
          <p:nvPr/>
        </p:nvSpPr>
        <p:spPr bwMode="ltGray">
          <a:xfrm>
            <a:off x="4875530" y="0"/>
            <a:ext cx="7017034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s-E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imagen 2" descr="Marcador de posición vacío para agregar una imagen. Haga clic en el marcador de posición y seleccione la imagen que desee agregar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800" baseline="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CB016917-91ED-4B62-9DC6-0583229F954A}" type="datetime1">
              <a:rPr lang="es-ES" noProof="0" smtClean="0"/>
              <a:t>02/07/2025</a:t>
            </a:fld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cxnSp>
        <p:nvCxnSpPr>
          <p:cNvPr id="10" name="Conector recto 9"/>
          <p:cNvCxnSpPr/>
          <p:nvPr/>
        </p:nvCxnSpPr>
        <p:spPr bwMode="white">
          <a:xfrm>
            <a:off x="11879867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90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s-ES" noProof="0" dirty="0"/>
          </a:p>
        </p:txBody>
      </p:sp>
      <p:sp>
        <p:nvSpPr>
          <p:cNvPr id="8" name="Rectángulo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s-ES" noProof="0" dirty="0"/>
          </a:p>
        </p:txBody>
      </p:sp>
      <p:sp>
        <p:nvSpPr>
          <p:cNvPr id="9" name="Rectángulo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es-ES" noProof="0" dirty="0"/>
          </a:p>
        </p:txBody>
      </p:sp>
      <p:sp>
        <p:nvSpPr>
          <p:cNvPr id="13" name="Rectángulo 12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cxnSp>
        <p:nvCxnSpPr>
          <p:cNvPr id="14" name="Conector recto 13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"/>
          <p:cNvSpPr>
            <a:spLocks/>
          </p:cNvSpPr>
          <p:nvPr/>
        </p:nvSpPr>
        <p:spPr bwMode="white">
          <a:xfrm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noProof="0" dirty="0"/>
          </a:p>
        </p:txBody>
      </p:sp>
      <p:cxnSp>
        <p:nvCxnSpPr>
          <p:cNvPr id="16" name="Conector recto 15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75031EA3-1207-456F-B1A7-F20CDD0C2E7B}" type="datetime1">
              <a:rPr lang="es-ES" noProof="0" smtClean="0"/>
              <a:t>02/07/2025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7" Type="http://schemas.openxmlformats.org/officeDocument/2006/relationships/image" Target="../media/image4.png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7" Type="http://schemas.openxmlformats.org/officeDocument/2006/relationships/image" Target="../media/image5.png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7" Type="http://schemas.openxmlformats.org/officeDocument/2006/relationships/image" Target="../media/image6.png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7" Type="http://schemas.openxmlformats.org/officeDocument/2006/relationships/image" Target="../media/image7.png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7.xml"/><Relationship Id="rId7" Type="http://schemas.openxmlformats.org/officeDocument/2006/relationships/image" Target="../media/image3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638028" y="188641"/>
            <a:ext cx="8329031" cy="2088232"/>
          </a:xfrm>
        </p:spPr>
        <p:txBody>
          <a:bodyPr rtlCol="0"/>
          <a:lstStyle/>
          <a:p>
            <a:pPr algn="ctr" rtl="0"/>
            <a:r>
              <a:rPr lang="es-ES" sz="4400" dirty="0"/>
              <a:t>Continuación de dictado clases Año 2025.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77988" y="3068960"/>
            <a:ext cx="9505056" cy="1512168"/>
          </a:xfrm>
        </p:spPr>
        <p:txBody>
          <a:bodyPr rtlCol="0">
            <a:normAutofit/>
          </a:bodyPr>
          <a:lstStyle/>
          <a:p>
            <a:pPr rtl="0"/>
            <a:r>
              <a:rPr lang="es-ES" u="sng" dirty="0">
                <a:solidFill>
                  <a:schemeClr val="tx2"/>
                </a:solidFill>
              </a:rPr>
              <a:t>Catedra</a:t>
            </a:r>
            <a:r>
              <a:rPr lang="es-ES" dirty="0">
                <a:solidFill>
                  <a:schemeClr val="tx2"/>
                </a:solidFill>
              </a:rPr>
              <a:t>: </a:t>
            </a:r>
          </a:p>
          <a:p>
            <a:pPr rtl="0"/>
            <a:endParaRPr lang="es-ES" dirty="0">
              <a:solidFill>
                <a:schemeClr val="tx2"/>
              </a:solidFill>
            </a:endParaRPr>
          </a:p>
          <a:p>
            <a:pPr rtl="0"/>
            <a:r>
              <a:rPr lang="es-ES" b="1" dirty="0">
                <a:solidFill>
                  <a:schemeClr val="tx2"/>
                </a:solidFill>
              </a:rPr>
              <a:t>Administración de las Operaciones Industriales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8600842-681D-A9F4-EC9E-1CF6597C0EC9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/>
              <a:t>Mg. Ing. Néstor Orlando Cruz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EB2A0041-84A4-F210-12D8-4609A0D5DF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7086934"/>
              </p:ext>
            </p:extLst>
          </p:nvPr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8AF55453-C049-D350-F1CF-5534A158B14F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676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E9B33-97C8-F7B8-FFF6-62C3272C1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33 Flecha curvada hacia arriba">
            <a:extLst>
              <a:ext uri="{FF2B5EF4-FFF2-40B4-BE49-F238E27FC236}">
                <a16:creationId xmlns:a16="http://schemas.microsoft.com/office/drawing/2014/main" id="{35A976E6-3994-8A61-012F-04A7F84E15AA}"/>
              </a:ext>
            </a:extLst>
          </p:cNvPr>
          <p:cNvSpPr/>
          <p:nvPr/>
        </p:nvSpPr>
        <p:spPr>
          <a:xfrm flipH="1">
            <a:off x="3840109" y="2032709"/>
            <a:ext cx="4472139" cy="3527987"/>
          </a:xfrm>
          <a:prstGeom prst="curvedUpArrow">
            <a:avLst>
              <a:gd name="adj1" fmla="val 25000"/>
              <a:gd name="adj2" fmla="val 50000"/>
              <a:gd name="adj3" fmla="val 28868"/>
            </a:avLst>
          </a:prstGeom>
          <a:solidFill>
            <a:schemeClr val="tx2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2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FF02A28-3399-78E4-F1AE-0BFE71D515C7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/>
              <a:t>Mg. Ing. Néstor Orlando Cruz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2CC31BAE-6DE2-1D5F-F351-CBFB2B0872F1}"/>
              </a:ext>
            </a:extLst>
          </p:cNvPr>
          <p:cNvGraphicFramePr/>
          <p:nvPr/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88E4B519-4DA6-6750-5B0D-CF33D594CF48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 CuadroTexto">
            <a:extLst>
              <a:ext uri="{FF2B5EF4-FFF2-40B4-BE49-F238E27FC236}">
                <a16:creationId xmlns:a16="http://schemas.microsoft.com/office/drawing/2014/main" id="{730A7E84-70A7-0337-0D15-9F6727E32209}"/>
              </a:ext>
            </a:extLst>
          </p:cNvPr>
          <p:cNvSpPr txBox="1"/>
          <p:nvPr/>
        </p:nvSpPr>
        <p:spPr>
          <a:xfrm>
            <a:off x="3826159" y="646954"/>
            <a:ext cx="55161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200" b="1" dirty="0">
                <a:solidFill>
                  <a:prstClr val="black"/>
                </a:solidFill>
              </a:rPr>
              <a:t>PLANEACIÓN DE LA PRODUCCIÓN</a:t>
            </a:r>
          </a:p>
        </p:txBody>
      </p:sp>
      <p:sp>
        <p:nvSpPr>
          <p:cNvPr id="7" name="13 Rectángulo redondeado">
            <a:extLst>
              <a:ext uri="{FF2B5EF4-FFF2-40B4-BE49-F238E27FC236}">
                <a16:creationId xmlns:a16="http://schemas.microsoft.com/office/drawing/2014/main" id="{18D5A647-21AF-4637-E836-FD4163022D22}"/>
              </a:ext>
            </a:extLst>
          </p:cNvPr>
          <p:cNvSpPr/>
          <p:nvPr/>
        </p:nvSpPr>
        <p:spPr>
          <a:xfrm>
            <a:off x="3963453" y="1319087"/>
            <a:ext cx="4096727" cy="583033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8" name="14 CuadroTexto">
            <a:extLst>
              <a:ext uri="{FF2B5EF4-FFF2-40B4-BE49-F238E27FC236}">
                <a16:creationId xmlns:a16="http://schemas.microsoft.com/office/drawing/2014/main" id="{451A1CC5-6433-C390-D196-C18E47499FB1}"/>
              </a:ext>
            </a:extLst>
          </p:cNvPr>
          <p:cNvSpPr txBox="1"/>
          <p:nvPr/>
        </p:nvSpPr>
        <p:spPr>
          <a:xfrm>
            <a:off x="3832249" y="1391095"/>
            <a:ext cx="41730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Secuencia de actividades</a:t>
            </a:r>
          </a:p>
        </p:txBody>
      </p:sp>
      <p:sp>
        <p:nvSpPr>
          <p:cNvPr id="9" name="15 Rectángulo redondeado">
            <a:extLst>
              <a:ext uri="{FF2B5EF4-FFF2-40B4-BE49-F238E27FC236}">
                <a16:creationId xmlns:a16="http://schemas.microsoft.com/office/drawing/2014/main" id="{E0152F70-5017-A3FC-07BD-490EC7AFE818}"/>
              </a:ext>
            </a:extLst>
          </p:cNvPr>
          <p:cNvSpPr/>
          <p:nvPr/>
        </p:nvSpPr>
        <p:spPr>
          <a:xfrm>
            <a:off x="1298242" y="1723113"/>
            <a:ext cx="2592288" cy="137740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 w="38100"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10" name="16 CuadroTexto">
            <a:extLst>
              <a:ext uri="{FF2B5EF4-FFF2-40B4-BE49-F238E27FC236}">
                <a16:creationId xmlns:a16="http://schemas.microsoft.com/office/drawing/2014/main" id="{64463DEF-CB5A-D13D-8DB4-4E1F3C7CDCAE}"/>
              </a:ext>
            </a:extLst>
          </p:cNvPr>
          <p:cNvSpPr txBox="1"/>
          <p:nvPr/>
        </p:nvSpPr>
        <p:spPr>
          <a:xfrm>
            <a:off x="1284290" y="1788732"/>
            <a:ext cx="25922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>
                <a:solidFill>
                  <a:prstClr val="black"/>
                </a:solidFill>
              </a:rPr>
              <a:t>Implementar el plan agregado utilizando técnicas heurísticas o de optimización</a:t>
            </a:r>
            <a:endParaRPr lang="es-MX" sz="1600" b="1" i="1" dirty="0">
              <a:solidFill>
                <a:prstClr val="black"/>
              </a:solidFill>
            </a:endParaRPr>
          </a:p>
        </p:txBody>
      </p:sp>
      <p:sp>
        <p:nvSpPr>
          <p:cNvPr id="11" name="27 Rectángulo redondeado">
            <a:extLst>
              <a:ext uri="{FF2B5EF4-FFF2-40B4-BE49-F238E27FC236}">
                <a16:creationId xmlns:a16="http://schemas.microsoft.com/office/drawing/2014/main" id="{02358625-D7CA-2138-C45D-93A84879827A}"/>
              </a:ext>
            </a:extLst>
          </p:cNvPr>
          <p:cNvSpPr/>
          <p:nvPr/>
        </p:nvSpPr>
        <p:spPr>
          <a:xfrm>
            <a:off x="1981856" y="3504541"/>
            <a:ext cx="2592288" cy="145842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0" scaled="1"/>
            <a:tileRect/>
          </a:gradFill>
          <a:ln w="38100"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12" name="12 CuadroTexto">
            <a:extLst>
              <a:ext uri="{FF2B5EF4-FFF2-40B4-BE49-F238E27FC236}">
                <a16:creationId xmlns:a16="http://schemas.microsoft.com/office/drawing/2014/main" id="{355600E6-6DDB-065E-D12D-DAFF8954AE42}"/>
              </a:ext>
            </a:extLst>
          </p:cNvPr>
          <p:cNvSpPr txBox="1"/>
          <p:nvPr/>
        </p:nvSpPr>
        <p:spPr>
          <a:xfrm>
            <a:off x="1909848" y="3608767"/>
            <a:ext cx="27363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>
                <a:solidFill>
                  <a:prstClr val="black"/>
                </a:solidFill>
              </a:rPr>
              <a:t>Seleccionar de entre las alternativas propuestas la que satisface la demanda agregada y los objetivos </a:t>
            </a:r>
            <a:endParaRPr lang="es-MX" sz="1600" b="1" dirty="0">
              <a:solidFill>
                <a:prstClr val="black"/>
              </a:solidFill>
            </a:endParaRPr>
          </a:p>
        </p:txBody>
      </p:sp>
      <p:sp>
        <p:nvSpPr>
          <p:cNvPr id="13" name="28 Rectángulo redondeado">
            <a:extLst>
              <a:ext uri="{FF2B5EF4-FFF2-40B4-BE49-F238E27FC236}">
                <a16:creationId xmlns:a16="http://schemas.microsoft.com/office/drawing/2014/main" id="{C5F83202-63E4-AFAE-B95B-B59B27ACFCDB}"/>
              </a:ext>
            </a:extLst>
          </p:cNvPr>
          <p:cNvSpPr/>
          <p:nvPr/>
        </p:nvSpPr>
        <p:spPr>
          <a:xfrm>
            <a:off x="2548803" y="5155309"/>
            <a:ext cx="2798919" cy="140061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 w="38100"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14" name="26 CuadroTexto">
            <a:extLst>
              <a:ext uri="{FF2B5EF4-FFF2-40B4-BE49-F238E27FC236}">
                <a16:creationId xmlns:a16="http://schemas.microsoft.com/office/drawing/2014/main" id="{1D42A2F3-24B9-4E36-47D4-1E863395F26D}"/>
              </a:ext>
            </a:extLst>
          </p:cNvPr>
          <p:cNvSpPr txBox="1"/>
          <p:nvPr/>
        </p:nvSpPr>
        <p:spPr>
          <a:xfrm>
            <a:off x="2548803" y="5173017"/>
            <a:ext cx="28019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>
                <a:solidFill>
                  <a:prstClr val="black"/>
                </a:solidFill>
              </a:rPr>
              <a:t>Comparar la capacidad real de operaciones con los requerimientos de demanda en cada período de planeación</a:t>
            </a:r>
            <a:endParaRPr lang="es-MX" sz="1600" b="1" dirty="0">
              <a:solidFill>
                <a:prstClr val="black"/>
              </a:solidFill>
            </a:endParaRPr>
          </a:p>
        </p:txBody>
      </p:sp>
      <p:sp>
        <p:nvSpPr>
          <p:cNvPr id="15" name="29 Rectángulo redondeado">
            <a:extLst>
              <a:ext uri="{FF2B5EF4-FFF2-40B4-BE49-F238E27FC236}">
                <a16:creationId xmlns:a16="http://schemas.microsoft.com/office/drawing/2014/main" id="{F79D4CD7-6DF5-D40D-D69D-FC47A210AEF7}"/>
              </a:ext>
            </a:extLst>
          </p:cNvPr>
          <p:cNvSpPr/>
          <p:nvPr/>
        </p:nvSpPr>
        <p:spPr>
          <a:xfrm>
            <a:off x="5410335" y="5173017"/>
            <a:ext cx="2706283" cy="138290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8100"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16" name="24 CuadroTexto">
            <a:extLst>
              <a:ext uri="{FF2B5EF4-FFF2-40B4-BE49-F238E27FC236}">
                <a16:creationId xmlns:a16="http://schemas.microsoft.com/office/drawing/2014/main" id="{697F52A3-AA98-3C23-B2DE-8BB964657CF8}"/>
              </a:ext>
            </a:extLst>
          </p:cNvPr>
          <p:cNvSpPr txBox="1"/>
          <p:nvPr/>
        </p:nvSpPr>
        <p:spPr>
          <a:xfrm>
            <a:off x="5343952" y="5193897"/>
            <a:ext cx="28390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>
                <a:solidFill>
                  <a:prstClr val="black"/>
                </a:solidFill>
              </a:rPr>
              <a:t>Determinar el número de trabajadores, cantidad de materiales, máquinas y elementos de capacidad de producción</a:t>
            </a:r>
            <a:endParaRPr lang="es-MX" sz="1600" b="1" dirty="0">
              <a:solidFill>
                <a:prstClr val="black"/>
              </a:solidFill>
            </a:endParaRPr>
          </a:p>
        </p:txBody>
      </p:sp>
      <p:sp>
        <p:nvSpPr>
          <p:cNvPr id="17" name="30 Rectángulo redondeado">
            <a:extLst>
              <a:ext uri="{FF2B5EF4-FFF2-40B4-BE49-F238E27FC236}">
                <a16:creationId xmlns:a16="http://schemas.microsoft.com/office/drawing/2014/main" id="{597965EB-57D4-4431-22D4-F542F983C0A3}"/>
              </a:ext>
            </a:extLst>
          </p:cNvPr>
          <p:cNvSpPr/>
          <p:nvPr/>
        </p:nvSpPr>
        <p:spPr>
          <a:xfrm>
            <a:off x="7950988" y="4109165"/>
            <a:ext cx="2520280" cy="115212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8100"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18" name="22 CuadroTexto">
            <a:extLst>
              <a:ext uri="{FF2B5EF4-FFF2-40B4-BE49-F238E27FC236}">
                <a16:creationId xmlns:a16="http://schemas.microsoft.com/office/drawing/2014/main" id="{7214D674-64B4-0509-1792-7CFEB509A975}"/>
              </a:ext>
            </a:extLst>
          </p:cNvPr>
          <p:cNvSpPr txBox="1"/>
          <p:nvPr/>
        </p:nvSpPr>
        <p:spPr>
          <a:xfrm>
            <a:off x="7878980" y="4221561"/>
            <a:ext cx="25922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>
                <a:solidFill>
                  <a:prstClr val="black"/>
                </a:solidFill>
              </a:rPr>
              <a:t>Analizar la variación de requerimientos de producción entre períodos</a:t>
            </a:r>
            <a:endParaRPr lang="es-MX" sz="1600" b="1" dirty="0">
              <a:solidFill>
                <a:prstClr val="black"/>
              </a:solidFill>
            </a:endParaRPr>
          </a:p>
        </p:txBody>
      </p:sp>
      <p:sp>
        <p:nvSpPr>
          <p:cNvPr id="19" name="31 Rectángulo redondeado">
            <a:extLst>
              <a:ext uri="{FF2B5EF4-FFF2-40B4-BE49-F238E27FC236}">
                <a16:creationId xmlns:a16="http://schemas.microsoft.com/office/drawing/2014/main" id="{602816A1-68F0-2BD5-362B-1318D5514551}"/>
              </a:ext>
            </a:extLst>
          </p:cNvPr>
          <p:cNvSpPr/>
          <p:nvPr/>
        </p:nvSpPr>
        <p:spPr>
          <a:xfrm>
            <a:off x="8610645" y="2757499"/>
            <a:ext cx="2592288" cy="1134331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38100"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20" name="20 CuadroTexto">
            <a:extLst>
              <a:ext uri="{FF2B5EF4-FFF2-40B4-BE49-F238E27FC236}">
                <a16:creationId xmlns:a16="http://schemas.microsoft.com/office/drawing/2014/main" id="{F33DBF30-C683-1BEF-F76D-15DE712E2A00}"/>
              </a:ext>
            </a:extLst>
          </p:cNvPr>
          <p:cNvSpPr txBox="1"/>
          <p:nvPr/>
        </p:nvSpPr>
        <p:spPr>
          <a:xfrm>
            <a:off x="8654187" y="2901741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>
                <a:solidFill>
                  <a:prstClr val="black"/>
                </a:solidFill>
              </a:rPr>
              <a:t>Poseer un pronóstico de demanda para cada producto</a:t>
            </a:r>
            <a:endParaRPr lang="es-MX" sz="1600" b="1" dirty="0">
              <a:solidFill>
                <a:prstClr val="black"/>
              </a:solidFill>
            </a:endParaRPr>
          </a:p>
        </p:txBody>
      </p:sp>
      <p:sp>
        <p:nvSpPr>
          <p:cNvPr id="21" name="32 Rectángulo redondeado">
            <a:extLst>
              <a:ext uri="{FF2B5EF4-FFF2-40B4-BE49-F238E27FC236}">
                <a16:creationId xmlns:a16="http://schemas.microsoft.com/office/drawing/2014/main" id="{510F3DCA-CE7A-D322-CCE2-7A54CC3E495B}"/>
              </a:ext>
            </a:extLst>
          </p:cNvPr>
          <p:cNvSpPr/>
          <p:nvPr/>
        </p:nvSpPr>
        <p:spPr>
          <a:xfrm>
            <a:off x="8414132" y="1488421"/>
            <a:ext cx="2520280" cy="86409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38100"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22" name="18 CuadroTexto">
            <a:extLst>
              <a:ext uri="{FF2B5EF4-FFF2-40B4-BE49-F238E27FC236}">
                <a16:creationId xmlns:a16="http://schemas.microsoft.com/office/drawing/2014/main" id="{5F359A26-83EE-87A7-2F2C-5DFCCC57482C}"/>
              </a:ext>
            </a:extLst>
          </p:cNvPr>
          <p:cNvSpPr txBox="1"/>
          <p:nvPr/>
        </p:nvSpPr>
        <p:spPr>
          <a:xfrm>
            <a:off x="8486139" y="1559221"/>
            <a:ext cx="25182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>
                <a:solidFill>
                  <a:prstClr val="black"/>
                </a:solidFill>
              </a:rPr>
              <a:t>Definir las familias de productos agregados</a:t>
            </a:r>
            <a:endParaRPr lang="es-MX" sz="16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685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163BED-AD0A-BC95-245E-34FF61F05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E0CB583-F74B-0B48-A2CE-DD02C4DF4A16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/>
              <a:t>Mg. Ing. Néstor Orlando Cruz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AE36FF21-CFEB-4C83-B213-569A9DCAEEA4}"/>
              </a:ext>
            </a:extLst>
          </p:cNvPr>
          <p:cNvGraphicFramePr/>
          <p:nvPr/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BCB86AFC-E25B-28D3-B73F-556E8FA3C5AA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8A947F2D-DD59-E893-EEB5-40152A64E8A9}"/>
              </a:ext>
            </a:extLst>
          </p:cNvPr>
          <p:cNvSpPr txBox="1"/>
          <p:nvPr/>
        </p:nvSpPr>
        <p:spPr>
          <a:xfrm>
            <a:off x="1735109" y="867508"/>
            <a:ext cx="100811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tx2"/>
                </a:solidFill>
              </a:rPr>
              <a:t>La </a:t>
            </a:r>
            <a:r>
              <a:rPr lang="es-ES" b="1" u="sng" dirty="0">
                <a:solidFill>
                  <a:schemeClr val="tx2"/>
                </a:solidFill>
              </a:rPr>
              <a:t>Planeación Agregada:</a:t>
            </a:r>
            <a:r>
              <a:rPr lang="es-ES" u="sng" dirty="0">
                <a:solidFill>
                  <a:schemeClr val="tx2"/>
                </a:solidFill>
              </a:rPr>
              <a:t> </a:t>
            </a:r>
            <a:r>
              <a:rPr lang="es-ES" dirty="0">
                <a:solidFill>
                  <a:schemeClr val="tx2"/>
                </a:solidFill>
              </a:rPr>
              <a:t>busca equilibrar la </a:t>
            </a:r>
            <a:r>
              <a:rPr lang="es-ES" b="1" dirty="0">
                <a:solidFill>
                  <a:schemeClr val="tx2"/>
                </a:solidFill>
              </a:rPr>
              <a:t>oferta y demanda a mediano plazo (3 a 18 meses)</a:t>
            </a:r>
            <a:r>
              <a:rPr lang="es-ES" dirty="0">
                <a:solidFill>
                  <a:schemeClr val="tx2"/>
                </a:solidFill>
              </a:rPr>
              <a:t>, optimizando costos de producción, inventario y mano de obra.</a:t>
            </a:r>
            <a:endParaRPr lang="es-AR" dirty="0">
              <a:solidFill>
                <a:schemeClr val="tx2"/>
              </a:solidFill>
            </a:endParaRPr>
          </a:p>
        </p:txBody>
      </p:sp>
      <p:sp>
        <p:nvSpPr>
          <p:cNvPr id="7" name="Hexágono 6">
            <a:extLst>
              <a:ext uri="{FF2B5EF4-FFF2-40B4-BE49-F238E27FC236}">
                <a16:creationId xmlns:a16="http://schemas.microsoft.com/office/drawing/2014/main" id="{A6057CB6-1FCE-7195-C1EC-7EA110B61564}"/>
              </a:ext>
            </a:extLst>
          </p:cNvPr>
          <p:cNvSpPr/>
          <p:nvPr/>
        </p:nvSpPr>
        <p:spPr>
          <a:xfrm>
            <a:off x="4528457" y="2180851"/>
            <a:ext cx="3417740" cy="2144420"/>
          </a:xfrm>
          <a:prstGeom prst="hexag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8" name="37 Recortar rectángulo de esquina sencilla">
            <a:extLst>
              <a:ext uri="{FF2B5EF4-FFF2-40B4-BE49-F238E27FC236}">
                <a16:creationId xmlns:a16="http://schemas.microsoft.com/office/drawing/2014/main" id="{59092935-16BE-4639-CDCE-C22C15FD9847}"/>
              </a:ext>
            </a:extLst>
          </p:cNvPr>
          <p:cNvSpPr/>
          <p:nvPr/>
        </p:nvSpPr>
        <p:spPr>
          <a:xfrm rot="10800000">
            <a:off x="8038628" y="1862837"/>
            <a:ext cx="3065276" cy="1914160"/>
          </a:xfrm>
          <a:prstGeom prst="snip1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sz="1500">
              <a:solidFill>
                <a:schemeClr val="tx2"/>
              </a:solidFill>
            </a:endParaRPr>
          </a:p>
        </p:txBody>
      </p:sp>
      <p:sp>
        <p:nvSpPr>
          <p:cNvPr id="9" name="7 CuadroTexto">
            <a:extLst>
              <a:ext uri="{FF2B5EF4-FFF2-40B4-BE49-F238E27FC236}">
                <a16:creationId xmlns:a16="http://schemas.microsoft.com/office/drawing/2014/main" id="{47350499-9B43-9F0D-779E-9465B7F3AA8D}"/>
              </a:ext>
            </a:extLst>
          </p:cNvPr>
          <p:cNvSpPr txBox="1"/>
          <p:nvPr/>
        </p:nvSpPr>
        <p:spPr>
          <a:xfrm>
            <a:off x="4658944" y="2773940"/>
            <a:ext cx="31125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Planeación Agregada : Características Generales.</a:t>
            </a:r>
            <a:endParaRPr lang="es-AR" sz="2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8 Recortar rectángulo de esquina sencilla">
            <a:extLst>
              <a:ext uri="{FF2B5EF4-FFF2-40B4-BE49-F238E27FC236}">
                <a16:creationId xmlns:a16="http://schemas.microsoft.com/office/drawing/2014/main" id="{3B510C4F-2E72-D817-EC20-3393D845041D}"/>
              </a:ext>
            </a:extLst>
          </p:cNvPr>
          <p:cNvSpPr/>
          <p:nvPr/>
        </p:nvSpPr>
        <p:spPr>
          <a:xfrm rot="10800000" flipH="1">
            <a:off x="1553960" y="1838621"/>
            <a:ext cx="2923967" cy="1899089"/>
          </a:xfrm>
          <a:prstGeom prst="snip1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sz="1500">
              <a:solidFill>
                <a:schemeClr val="tx2"/>
              </a:solidFill>
            </a:endParaRPr>
          </a:p>
        </p:txBody>
      </p:sp>
      <p:sp>
        <p:nvSpPr>
          <p:cNvPr id="11" name="24 Recortar rectángulo de esquina sencilla">
            <a:extLst>
              <a:ext uri="{FF2B5EF4-FFF2-40B4-BE49-F238E27FC236}">
                <a16:creationId xmlns:a16="http://schemas.microsoft.com/office/drawing/2014/main" id="{9C2CCBD9-7749-D372-B2A2-0BD3C166689B}"/>
              </a:ext>
            </a:extLst>
          </p:cNvPr>
          <p:cNvSpPr/>
          <p:nvPr/>
        </p:nvSpPr>
        <p:spPr>
          <a:xfrm>
            <a:off x="1735109" y="4197596"/>
            <a:ext cx="2923971" cy="1181706"/>
          </a:xfrm>
          <a:prstGeom prst="snip1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2"/>
              </a:solidFill>
            </a:endParaRPr>
          </a:p>
        </p:txBody>
      </p:sp>
      <p:sp>
        <p:nvSpPr>
          <p:cNvPr id="12" name="25 CuadroTexto">
            <a:extLst>
              <a:ext uri="{FF2B5EF4-FFF2-40B4-BE49-F238E27FC236}">
                <a16:creationId xmlns:a16="http://schemas.microsoft.com/office/drawing/2014/main" id="{CC715B19-9E9B-95E0-AF9B-96C7F0E66867}"/>
              </a:ext>
            </a:extLst>
          </p:cNvPr>
          <p:cNvSpPr txBox="1"/>
          <p:nvPr/>
        </p:nvSpPr>
        <p:spPr>
          <a:xfrm>
            <a:off x="1468457" y="2026392"/>
            <a:ext cx="30308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i="1" dirty="0">
                <a:solidFill>
                  <a:schemeClr val="tx2"/>
                </a:solidFill>
              </a:rPr>
              <a:t>Horizonte de tiempo de aproximadamente un año, con actualizaciones periódicas, probablemente mensuales.</a:t>
            </a:r>
          </a:p>
        </p:txBody>
      </p:sp>
      <p:sp>
        <p:nvSpPr>
          <p:cNvPr id="13" name="36 Recortar rectángulo de esquina sencilla">
            <a:extLst>
              <a:ext uri="{FF2B5EF4-FFF2-40B4-BE49-F238E27FC236}">
                <a16:creationId xmlns:a16="http://schemas.microsoft.com/office/drawing/2014/main" id="{8126C1C6-CA73-7DAE-D4AB-3ECA607400A7}"/>
              </a:ext>
            </a:extLst>
          </p:cNvPr>
          <p:cNvSpPr/>
          <p:nvPr/>
        </p:nvSpPr>
        <p:spPr>
          <a:xfrm flipH="1">
            <a:off x="7885660" y="4077071"/>
            <a:ext cx="3043598" cy="1363863"/>
          </a:xfrm>
          <a:prstGeom prst="snip1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sz="1500">
              <a:solidFill>
                <a:schemeClr val="tx2"/>
              </a:solidFill>
            </a:endParaRPr>
          </a:p>
        </p:txBody>
      </p:sp>
      <p:sp>
        <p:nvSpPr>
          <p:cNvPr id="14" name="23 CuadroTexto">
            <a:extLst>
              <a:ext uri="{FF2B5EF4-FFF2-40B4-BE49-F238E27FC236}">
                <a16:creationId xmlns:a16="http://schemas.microsoft.com/office/drawing/2014/main" id="{D4D50D9B-5F65-669E-77C8-C0E8ACBBBF04}"/>
              </a:ext>
            </a:extLst>
          </p:cNvPr>
          <p:cNvSpPr txBox="1"/>
          <p:nvPr/>
        </p:nvSpPr>
        <p:spPr>
          <a:xfrm>
            <a:off x="7933567" y="1852224"/>
            <a:ext cx="30435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i="1" dirty="0">
                <a:solidFill>
                  <a:schemeClr val="tx2"/>
                </a:solidFill>
              </a:rPr>
              <a:t>Nivel agregado de demanda para un número pequeño de categorías de productos. Supone que la demanda es fluctuante e incierta</a:t>
            </a:r>
            <a:endParaRPr lang="es-AR" b="1" i="1" dirty="0">
              <a:solidFill>
                <a:schemeClr val="tx2"/>
              </a:solidFill>
            </a:endParaRPr>
          </a:p>
        </p:txBody>
      </p:sp>
      <p:sp>
        <p:nvSpPr>
          <p:cNvPr id="15" name="Recortar rectángulo de esquina del mismo lado 4">
            <a:extLst>
              <a:ext uri="{FF2B5EF4-FFF2-40B4-BE49-F238E27FC236}">
                <a16:creationId xmlns:a16="http://schemas.microsoft.com/office/drawing/2014/main" id="{BA5ABB4F-30A3-3086-5B21-982B5C4851C5}"/>
              </a:ext>
            </a:extLst>
          </p:cNvPr>
          <p:cNvSpPr/>
          <p:nvPr/>
        </p:nvSpPr>
        <p:spPr>
          <a:xfrm>
            <a:off x="4877141" y="4918360"/>
            <a:ext cx="2872198" cy="1211858"/>
          </a:xfrm>
          <a:prstGeom prst="snip2Same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54830035-1638-5852-B4E7-87C7A77DF49A}"/>
              </a:ext>
            </a:extLst>
          </p:cNvPr>
          <p:cNvSpPr/>
          <p:nvPr/>
        </p:nvSpPr>
        <p:spPr>
          <a:xfrm>
            <a:off x="4830491" y="5120279"/>
            <a:ext cx="28040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i="1" dirty="0">
                <a:solidFill>
                  <a:schemeClr val="tx2"/>
                </a:solidFill>
              </a:rPr>
              <a:t>La infraestructura es la existente al momento de planear.</a:t>
            </a:r>
          </a:p>
        </p:txBody>
      </p:sp>
      <p:sp>
        <p:nvSpPr>
          <p:cNvPr id="17" name="21 CuadroTexto">
            <a:extLst>
              <a:ext uri="{FF2B5EF4-FFF2-40B4-BE49-F238E27FC236}">
                <a16:creationId xmlns:a16="http://schemas.microsoft.com/office/drawing/2014/main" id="{D436B6CA-C0C2-12EB-3545-A0DCFAE7CA32}"/>
              </a:ext>
            </a:extLst>
          </p:cNvPr>
          <p:cNvSpPr txBox="1"/>
          <p:nvPr/>
        </p:nvSpPr>
        <p:spPr>
          <a:xfrm>
            <a:off x="7885659" y="4122611"/>
            <a:ext cx="3007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i="1" dirty="0">
                <a:solidFill>
                  <a:schemeClr val="tx2"/>
                </a:solidFill>
              </a:rPr>
              <a:t>Las variables tanto de la oferta como de la demanda pueden cambiarse</a:t>
            </a:r>
          </a:p>
        </p:txBody>
      </p:sp>
      <p:sp>
        <p:nvSpPr>
          <p:cNvPr id="18" name="9 CuadroTexto">
            <a:extLst>
              <a:ext uri="{FF2B5EF4-FFF2-40B4-BE49-F238E27FC236}">
                <a16:creationId xmlns:a16="http://schemas.microsoft.com/office/drawing/2014/main" id="{549A42F7-913B-0392-5CB1-C3379BA9DD4D}"/>
              </a:ext>
            </a:extLst>
          </p:cNvPr>
          <p:cNvSpPr txBox="1"/>
          <p:nvPr/>
        </p:nvSpPr>
        <p:spPr>
          <a:xfrm>
            <a:off x="1737625" y="4261110"/>
            <a:ext cx="29239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i="1" dirty="0">
                <a:solidFill>
                  <a:schemeClr val="tx2"/>
                </a:solidFill>
              </a:rPr>
              <a:t>Diferentes objetivos de la gestión y administración pueden considerarse</a:t>
            </a:r>
            <a:endParaRPr lang="es-AR" b="1" i="1" dirty="0">
              <a:solidFill>
                <a:schemeClr val="tx2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D9A28D7-404E-041E-7737-319330B8A6BD}"/>
              </a:ext>
            </a:extLst>
          </p:cNvPr>
          <p:cNvSpPr txBox="1"/>
          <p:nvPr/>
        </p:nvSpPr>
        <p:spPr>
          <a:xfrm>
            <a:off x="4639677" y="540185"/>
            <a:ext cx="35393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PLANEACION AGREGADA</a:t>
            </a:r>
          </a:p>
        </p:txBody>
      </p:sp>
    </p:spTree>
    <p:extLst>
      <p:ext uri="{BB962C8B-B14F-4D97-AF65-F5344CB8AC3E}">
        <p14:creationId xmlns:p14="http://schemas.microsoft.com/office/powerpoint/2010/main" val="1951213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/>
      <p:bldP spid="13" grpId="0" animBg="1"/>
      <p:bldP spid="14" grpId="0"/>
      <p:bldP spid="15" grpId="0" animBg="1"/>
      <p:bldP spid="16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1111C-762A-E03C-99C0-3DA72B17B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07D02CB-52F1-9FB5-B3D4-E7606BC25792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/>
              <a:t>Mg. Ing. Néstor Orlando Cruz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129875E2-E6E8-BDF7-9072-740B791E1098}"/>
              </a:ext>
            </a:extLst>
          </p:cNvPr>
          <p:cNvGraphicFramePr/>
          <p:nvPr/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9705C878-B337-A014-DE18-56A94A47BAC7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30 Rectángulo redondeado">
            <a:extLst>
              <a:ext uri="{FF2B5EF4-FFF2-40B4-BE49-F238E27FC236}">
                <a16:creationId xmlns:a16="http://schemas.microsoft.com/office/drawing/2014/main" id="{353C7FC1-24F0-235F-43D7-EBE087F1301B}"/>
              </a:ext>
            </a:extLst>
          </p:cNvPr>
          <p:cNvSpPr/>
          <p:nvPr/>
        </p:nvSpPr>
        <p:spPr>
          <a:xfrm>
            <a:off x="5424721" y="2708047"/>
            <a:ext cx="2045243" cy="494764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6" name="30 Rectángulo redondeado">
            <a:extLst>
              <a:ext uri="{FF2B5EF4-FFF2-40B4-BE49-F238E27FC236}">
                <a16:creationId xmlns:a16="http://schemas.microsoft.com/office/drawing/2014/main" id="{1D32D39E-3B8B-14FE-63BB-DA015D11D370}"/>
              </a:ext>
            </a:extLst>
          </p:cNvPr>
          <p:cNvSpPr/>
          <p:nvPr/>
        </p:nvSpPr>
        <p:spPr>
          <a:xfrm>
            <a:off x="6438885" y="2134365"/>
            <a:ext cx="2045243" cy="494764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7" name="10 CuadroTexto">
            <a:extLst>
              <a:ext uri="{FF2B5EF4-FFF2-40B4-BE49-F238E27FC236}">
                <a16:creationId xmlns:a16="http://schemas.microsoft.com/office/drawing/2014/main" id="{C7A2A14A-CF1C-E451-B2EC-68AF808E44F0}"/>
              </a:ext>
            </a:extLst>
          </p:cNvPr>
          <p:cNvSpPr txBox="1"/>
          <p:nvPr/>
        </p:nvSpPr>
        <p:spPr>
          <a:xfrm>
            <a:off x="3193331" y="922731"/>
            <a:ext cx="6582111" cy="40011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5715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Programa Maestro de Producción</a:t>
            </a:r>
          </a:p>
        </p:txBody>
      </p:sp>
      <p:sp>
        <p:nvSpPr>
          <p:cNvPr id="8" name="13 Rectángulo redondeado">
            <a:extLst>
              <a:ext uri="{FF2B5EF4-FFF2-40B4-BE49-F238E27FC236}">
                <a16:creationId xmlns:a16="http://schemas.microsoft.com/office/drawing/2014/main" id="{BB62DE3B-D9C2-2B47-8D2E-5271DC06C526}"/>
              </a:ext>
            </a:extLst>
          </p:cNvPr>
          <p:cNvSpPr/>
          <p:nvPr/>
        </p:nvSpPr>
        <p:spPr>
          <a:xfrm>
            <a:off x="1633683" y="5470396"/>
            <a:ext cx="2259234" cy="1008112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lin ang="0" scaled="1"/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9" name="14 CuadroTexto">
            <a:extLst>
              <a:ext uri="{FF2B5EF4-FFF2-40B4-BE49-F238E27FC236}">
                <a16:creationId xmlns:a16="http://schemas.microsoft.com/office/drawing/2014/main" id="{0A41F8AB-705B-63CC-12B4-CFC6E1328B9E}"/>
              </a:ext>
            </a:extLst>
          </p:cNvPr>
          <p:cNvSpPr txBox="1"/>
          <p:nvPr/>
        </p:nvSpPr>
        <p:spPr>
          <a:xfrm>
            <a:off x="1605770" y="5615536"/>
            <a:ext cx="2308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Programa Maestro de Producción</a:t>
            </a:r>
          </a:p>
        </p:txBody>
      </p:sp>
      <p:sp>
        <p:nvSpPr>
          <p:cNvPr id="10" name="17 Flecha abajo">
            <a:extLst>
              <a:ext uri="{FF2B5EF4-FFF2-40B4-BE49-F238E27FC236}">
                <a16:creationId xmlns:a16="http://schemas.microsoft.com/office/drawing/2014/main" id="{81CC73AB-3790-0A72-8CC8-C39E53223215}"/>
              </a:ext>
            </a:extLst>
          </p:cNvPr>
          <p:cNvSpPr/>
          <p:nvPr/>
        </p:nvSpPr>
        <p:spPr>
          <a:xfrm rot="3634204">
            <a:off x="6193773" y="972847"/>
            <a:ext cx="864096" cy="606443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2"/>
              </a:solidFill>
            </a:endParaRPr>
          </a:p>
        </p:txBody>
      </p:sp>
      <p:sp>
        <p:nvSpPr>
          <p:cNvPr id="11" name="18 Rectángulo redondeado">
            <a:extLst>
              <a:ext uri="{FF2B5EF4-FFF2-40B4-BE49-F238E27FC236}">
                <a16:creationId xmlns:a16="http://schemas.microsoft.com/office/drawing/2014/main" id="{7C2F5343-8BE8-4C12-2582-7165E2FC027D}"/>
              </a:ext>
            </a:extLst>
          </p:cNvPr>
          <p:cNvSpPr/>
          <p:nvPr/>
        </p:nvSpPr>
        <p:spPr>
          <a:xfrm>
            <a:off x="5404521" y="5241473"/>
            <a:ext cx="2045243" cy="360040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12" name="19 CuadroTexto">
            <a:extLst>
              <a:ext uri="{FF2B5EF4-FFF2-40B4-BE49-F238E27FC236}">
                <a16:creationId xmlns:a16="http://schemas.microsoft.com/office/drawing/2014/main" id="{99DE5DDB-0E48-66CD-2CFD-BCFE93C85A1F}"/>
              </a:ext>
            </a:extLst>
          </p:cNvPr>
          <p:cNvSpPr txBox="1"/>
          <p:nvPr/>
        </p:nvSpPr>
        <p:spPr>
          <a:xfrm>
            <a:off x="5548537" y="5241473"/>
            <a:ext cx="1750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de carga</a:t>
            </a:r>
          </a:p>
        </p:txBody>
      </p:sp>
      <p:sp>
        <p:nvSpPr>
          <p:cNvPr id="13" name="20 Rectángulo redondeado">
            <a:extLst>
              <a:ext uri="{FF2B5EF4-FFF2-40B4-BE49-F238E27FC236}">
                <a16:creationId xmlns:a16="http://schemas.microsoft.com/office/drawing/2014/main" id="{60810447-1503-E79A-C76C-F4913FDCADBE}"/>
              </a:ext>
            </a:extLst>
          </p:cNvPr>
          <p:cNvSpPr/>
          <p:nvPr/>
        </p:nvSpPr>
        <p:spPr>
          <a:xfrm>
            <a:off x="2687104" y="4190610"/>
            <a:ext cx="2045243" cy="360040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14" name="21 CuadroTexto">
            <a:extLst>
              <a:ext uri="{FF2B5EF4-FFF2-40B4-BE49-F238E27FC236}">
                <a16:creationId xmlns:a16="http://schemas.microsoft.com/office/drawing/2014/main" id="{D1F61682-7BCE-C7B1-FE90-427F7EAB4814}"/>
              </a:ext>
            </a:extLst>
          </p:cNvPr>
          <p:cNvSpPr txBox="1"/>
          <p:nvPr/>
        </p:nvSpPr>
        <p:spPr>
          <a:xfrm>
            <a:off x="2831120" y="4190610"/>
            <a:ext cx="1750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Capacidad</a:t>
            </a:r>
          </a:p>
        </p:txBody>
      </p:sp>
      <p:sp>
        <p:nvSpPr>
          <p:cNvPr id="15" name="22 Rectángulo redondeado">
            <a:extLst>
              <a:ext uri="{FF2B5EF4-FFF2-40B4-BE49-F238E27FC236}">
                <a16:creationId xmlns:a16="http://schemas.microsoft.com/office/drawing/2014/main" id="{7CC784AB-56D9-1986-B141-C59EE33BCBBA}"/>
              </a:ext>
            </a:extLst>
          </p:cNvPr>
          <p:cNvSpPr/>
          <p:nvPr/>
        </p:nvSpPr>
        <p:spPr>
          <a:xfrm>
            <a:off x="9421537" y="1493251"/>
            <a:ext cx="2172206" cy="1008112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lin ang="0" scaled="1"/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16" name="16 CuadroTexto">
            <a:extLst>
              <a:ext uri="{FF2B5EF4-FFF2-40B4-BE49-F238E27FC236}">
                <a16:creationId xmlns:a16="http://schemas.microsoft.com/office/drawing/2014/main" id="{653A36A6-78AB-675B-979F-AB52A28A2D0E}"/>
              </a:ext>
            </a:extLst>
          </p:cNvPr>
          <p:cNvSpPr txBox="1"/>
          <p:nvPr/>
        </p:nvSpPr>
        <p:spPr>
          <a:xfrm>
            <a:off x="9250526" y="1774744"/>
            <a:ext cx="21431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Agregado de Producción</a:t>
            </a:r>
          </a:p>
        </p:txBody>
      </p:sp>
      <p:sp>
        <p:nvSpPr>
          <p:cNvPr id="17" name="23 CuadroTexto">
            <a:extLst>
              <a:ext uri="{FF2B5EF4-FFF2-40B4-BE49-F238E27FC236}">
                <a16:creationId xmlns:a16="http://schemas.microsoft.com/office/drawing/2014/main" id="{19367DE0-C599-454E-BF8D-AB666C87DAF6}"/>
              </a:ext>
            </a:extLst>
          </p:cNvPr>
          <p:cNvSpPr txBox="1"/>
          <p:nvPr/>
        </p:nvSpPr>
        <p:spPr>
          <a:xfrm>
            <a:off x="6470128" y="219115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Previsión Ventas</a:t>
            </a:r>
          </a:p>
        </p:txBody>
      </p:sp>
      <p:sp>
        <p:nvSpPr>
          <p:cNvPr id="18" name="27 CuadroTexto">
            <a:extLst>
              <a:ext uri="{FF2B5EF4-FFF2-40B4-BE49-F238E27FC236}">
                <a16:creationId xmlns:a16="http://schemas.microsoft.com/office/drawing/2014/main" id="{9ABECF3F-E304-F90F-5C76-751B049EEF70}"/>
              </a:ext>
            </a:extLst>
          </p:cNvPr>
          <p:cNvSpPr txBox="1"/>
          <p:nvPr/>
        </p:nvSpPr>
        <p:spPr>
          <a:xfrm>
            <a:off x="5429619" y="273875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Pedidos Ciertos </a:t>
            </a:r>
          </a:p>
        </p:txBody>
      </p:sp>
      <p:sp>
        <p:nvSpPr>
          <p:cNvPr id="19" name="30 Rectángulo redondeado">
            <a:extLst>
              <a:ext uri="{FF2B5EF4-FFF2-40B4-BE49-F238E27FC236}">
                <a16:creationId xmlns:a16="http://schemas.microsoft.com/office/drawing/2014/main" id="{DFAF8976-3CFC-3169-C106-D0F540B1EC43}"/>
              </a:ext>
            </a:extLst>
          </p:cNvPr>
          <p:cNvSpPr/>
          <p:nvPr/>
        </p:nvSpPr>
        <p:spPr>
          <a:xfrm>
            <a:off x="4461094" y="3296204"/>
            <a:ext cx="2045243" cy="494764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20" name="31 CuadroTexto">
            <a:extLst>
              <a:ext uri="{FF2B5EF4-FFF2-40B4-BE49-F238E27FC236}">
                <a16:creationId xmlns:a16="http://schemas.microsoft.com/office/drawing/2014/main" id="{788994B4-4F76-D916-B555-66180FEFACAB}"/>
              </a:ext>
            </a:extLst>
          </p:cNvPr>
          <p:cNvSpPr txBox="1"/>
          <p:nvPr/>
        </p:nvSpPr>
        <p:spPr>
          <a:xfrm>
            <a:off x="4468163" y="3200276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Otras Demandas</a:t>
            </a:r>
          </a:p>
        </p:txBody>
      </p:sp>
      <p:sp>
        <p:nvSpPr>
          <p:cNvPr id="21" name="34 CuadroTexto">
            <a:extLst>
              <a:ext uri="{FF2B5EF4-FFF2-40B4-BE49-F238E27FC236}">
                <a16:creationId xmlns:a16="http://schemas.microsoft.com/office/drawing/2014/main" id="{012BC813-C881-0389-0707-AADE2EC036EA}"/>
              </a:ext>
            </a:extLst>
          </p:cNvPr>
          <p:cNvSpPr txBox="1"/>
          <p:nvPr/>
        </p:nvSpPr>
        <p:spPr>
          <a:xfrm>
            <a:off x="5351096" y="407598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PROPUESTO</a:t>
            </a:r>
            <a:endParaRPr lang="es-AR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35 CuadroTexto">
            <a:extLst>
              <a:ext uri="{FF2B5EF4-FFF2-40B4-BE49-F238E27FC236}">
                <a16:creationId xmlns:a16="http://schemas.microsoft.com/office/drawing/2014/main" id="{B67D6719-0778-3A3A-FC72-C2C4DB969E1A}"/>
              </a:ext>
            </a:extLst>
          </p:cNvPr>
          <p:cNvSpPr txBox="1"/>
          <p:nvPr/>
        </p:nvSpPr>
        <p:spPr>
          <a:xfrm>
            <a:off x="3677954" y="515139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DEFINITIVO</a:t>
            </a:r>
            <a:endParaRPr lang="es-AR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30 Rectángulo redondeado">
            <a:extLst>
              <a:ext uri="{FF2B5EF4-FFF2-40B4-BE49-F238E27FC236}">
                <a16:creationId xmlns:a16="http://schemas.microsoft.com/office/drawing/2014/main" id="{FE82C418-520B-1DCB-95BD-73BF3D1BDE15}"/>
              </a:ext>
            </a:extLst>
          </p:cNvPr>
          <p:cNvSpPr/>
          <p:nvPr/>
        </p:nvSpPr>
        <p:spPr>
          <a:xfrm>
            <a:off x="9122086" y="2890096"/>
            <a:ext cx="2045243" cy="494764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24" name="30 Rectángulo redondeado">
            <a:extLst>
              <a:ext uri="{FF2B5EF4-FFF2-40B4-BE49-F238E27FC236}">
                <a16:creationId xmlns:a16="http://schemas.microsoft.com/office/drawing/2014/main" id="{C0FC98C7-6B1F-712B-B77B-009BF3F3D637}"/>
              </a:ext>
            </a:extLst>
          </p:cNvPr>
          <p:cNvSpPr/>
          <p:nvPr/>
        </p:nvSpPr>
        <p:spPr>
          <a:xfrm>
            <a:off x="7127037" y="4064584"/>
            <a:ext cx="2045243" cy="494764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25" name="30 Rectángulo redondeado">
            <a:extLst>
              <a:ext uri="{FF2B5EF4-FFF2-40B4-BE49-F238E27FC236}">
                <a16:creationId xmlns:a16="http://schemas.microsoft.com/office/drawing/2014/main" id="{B48C0700-9F80-570A-C872-94BA54E50580}"/>
              </a:ext>
            </a:extLst>
          </p:cNvPr>
          <p:cNvSpPr/>
          <p:nvPr/>
        </p:nvSpPr>
        <p:spPr>
          <a:xfrm>
            <a:off x="8109372" y="3464292"/>
            <a:ext cx="2045243" cy="494764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26" name="25 CuadroTexto">
            <a:extLst>
              <a:ext uri="{FF2B5EF4-FFF2-40B4-BE49-F238E27FC236}">
                <a16:creationId xmlns:a16="http://schemas.microsoft.com/office/drawing/2014/main" id="{E43D914A-41BE-7527-FB7A-4178B1023EDE}"/>
              </a:ext>
            </a:extLst>
          </p:cNvPr>
          <p:cNvSpPr txBox="1"/>
          <p:nvPr/>
        </p:nvSpPr>
        <p:spPr>
          <a:xfrm>
            <a:off x="8187881" y="3528079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Inventarios</a:t>
            </a:r>
          </a:p>
        </p:txBody>
      </p:sp>
      <p:sp>
        <p:nvSpPr>
          <p:cNvPr id="27" name="29 CuadroTexto">
            <a:extLst>
              <a:ext uri="{FF2B5EF4-FFF2-40B4-BE49-F238E27FC236}">
                <a16:creationId xmlns:a16="http://schemas.microsoft.com/office/drawing/2014/main" id="{EBBB568D-D0E4-0465-4B85-6945B9019793}"/>
              </a:ext>
            </a:extLst>
          </p:cNvPr>
          <p:cNvSpPr txBox="1"/>
          <p:nvPr/>
        </p:nvSpPr>
        <p:spPr>
          <a:xfrm>
            <a:off x="9209435" y="2835547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Pedidos en Curso</a:t>
            </a:r>
          </a:p>
        </p:txBody>
      </p:sp>
      <p:sp>
        <p:nvSpPr>
          <p:cNvPr id="28" name="33 CuadroTexto">
            <a:extLst>
              <a:ext uri="{FF2B5EF4-FFF2-40B4-BE49-F238E27FC236}">
                <a16:creationId xmlns:a16="http://schemas.microsoft.com/office/drawing/2014/main" id="{8669B52C-C19B-301C-28DC-D5ABBAD3754B}"/>
              </a:ext>
            </a:extLst>
          </p:cNvPr>
          <p:cNvSpPr txBox="1"/>
          <p:nvPr/>
        </p:nvSpPr>
        <p:spPr>
          <a:xfrm>
            <a:off x="7096881" y="3979354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Aspectos Técnicos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5A6C34D2-1B51-501B-D864-4CBAAFD2304E}"/>
              </a:ext>
            </a:extLst>
          </p:cNvPr>
          <p:cNvCxnSpPr/>
          <p:nvPr/>
        </p:nvCxnSpPr>
        <p:spPr>
          <a:xfrm flipH="1">
            <a:off x="7785396" y="4038488"/>
            <a:ext cx="2474158" cy="152801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40020B29-F890-A240-D497-94D0698D3B02}"/>
              </a:ext>
            </a:extLst>
          </p:cNvPr>
          <p:cNvSpPr txBox="1"/>
          <p:nvPr/>
        </p:nvSpPr>
        <p:spPr>
          <a:xfrm>
            <a:off x="8810172" y="4878623"/>
            <a:ext cx="2017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>
                <a:solidFill>
                  <a:schemeClr val="tx2"/>
                </a:solidFill>
              </a:rPr>
              <a:t>CALIDAD DE LA INFORMACIÓN</a:t>
            </a:r>
            <a:endParaRPr lang="en-US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34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4EE77-6AA0-C1B9-7CCD-AA512E22B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A3265A8-C7D2-5A55-2737-0E7EA3481EAD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>
                <a:solidFill>
                  <a:schemeClr val="tx2"/>
                </a:solidFill>
              </a:rPr>
              <a:t>Mg. Ing. Néstor Orlando Cruz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7FA14FD9-8B56-2E2A-C3EF-2913ADB1A449}"/>
              </a:ext>
            </a:extLst>
          </p:cNvPr>
          <p:cNvGraphicFramePr/>
          <p:nvPr/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1F377898-28F5-6D7B-89AE-46DB773B294C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E3A86229-D800-EE46-90CA-CB7C86685627}"/>
              </a:ext>
            </a:extLst>
          </p:cNvPr>
          <p:cNvSpPr txBox="1"/>
          <p:nvPr/>
        </p:nvSpPr>
        <p:spPr>
          <a:xfrm>
            <a:off x="1485900" y="1124752"/>
            <a:ext cx="10225136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s-ES" sz="2000" b="1" i="0" dirty="0">
              <a:solidFill>
                <a:schemeClr val="tx2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es-ES" sz="2000" b="1" i="0" dirty="0"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La planificación y programación de la producción en una empresa se puede llevar a cabo mediante diferentes sistemas, entre los que destacan:</a:t>
            </a:r>
          </a:p>
          <a:p>
            <a:pPr algn="just"/>
            <a:r>
              <a:rPr lang="es-ES" sz="2000" b="1" i="0" dirty="0"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algn="just"/>
            <a:endParaRPr lang="es-ES" sz="2000" b="1" i="0" dirty="0">
              <a:solidFill>
                <a:schemeClr val="tx2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" sz="2000" b="1" i="0" dirty="0"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MRP</a:t>
            </a:r>
            <a:r>
              <a:rPr lang="es-ES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 (Planificación de Requisitos de Materiales) se centra en la gestión de materiales.</a:t>
            </a:r>
            <a:endParaRPr lang="es-ES" sz="2000" b="1" i="0" dirty="0">
              <a:solidFill>
                <a:schemeClr val="tx2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endParaRPr lang="es-ES" sz="20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endParaRPr lang="es-ES" sz="20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" sz="2000" b="1" i="0" dirty="0"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MRP II</a:t>
            </a:r>
            <a:r>
              <a:rPr lang="es-ES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 (Planificación de Recursos de Manufactura) amplía esta visión para incluir todos los recursos de la empresa.</a:t>
            </a:r>
            <a:endParaRPr lang="es-ES" sz="2000" b="1" i="0" dirty="0">
              <a:solidFill>
                <a:schemeClr val="tx2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endParaRPr lang="es-ES" sz="20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endParaRPr lang="es-ES" sz="20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" sz="2000" b="1" i="0" dirty="0"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DBR</a:t>
            </a:r>
            <a:r>
              <a:rPr lang="es-ES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 (Drum-Buffer-</a:t>
            </a:r>
            <a:r>
              <a:rPr lang="es-ES" sz="2000" b="1" dirty="0" err="1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Rope</a:t>
            </a:r>
            <a:r>
              <a:rPr lang="es-ES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 es un enfoque de gestión de la producción que prioriza el cuello de botella del proceso.</a:t>
            </a:r>
            <a:endParaRPr lang="es-ES" sz="2000" b="1" i="0" dirty="0">
              <a:solidFill>
                <a:schemeClr val="tx2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endParaRPr lang="es-ES" sz="20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E25B36E-7243-3DEE-0CAC-F3981E27B148}"/>
              </a:ext>
            </a:extLst>
          </p:cNvPr>
          <p:cNvSpPr txBox="1"/>
          <p:nvPr/>
        </p:nvSpPr>
        <p:spPr>
          <a:xfrm>
            <a:off x="2205980" y="620688"/>
            <a:ext cx="8784976" cy="40011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AR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Planificación , programación y control de la producción.</a:t>
            </a:r>
          </a:p>
        </p:txBody>
      </p:sp>
    </p:spTree>
    <p:extLst>
      <p:ext uri="{BB962C8B-B14F-4D97-AF65-F5344CB8AC3E}">
        <p14:creationId xmlns:p14="http://schemas.microsoft.com/office/powerpoint/2010/main" val="2804720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25012-FF13-1CD0-DAE6-53D4E8377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4D2FD91-D14C-5160-F990-3641172370EE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/>
              <a:t>Mg. Ing. Néstor Orlando Cruz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10E84615-411F-43E9-820E-75934B46E674}"/>
              </a:ext>
            </a:extLst>
          </p:cNvPr>
          <p:cNvGraphicFramePr/>
          <p:nvPr/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5077F7C7-D716-8105-A2BA-75AD90C240D2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10 CuadroTexto">
            <a:extLst>
              <a:ext uri="{FF2B5EF4-FFF2-40B4-BE49-F238E27FC236}">
                <a16:creationId xmlns:a16="http://schemas.microsoft.com/office/drawing/2014/main" id="{AB7FF914-A263-F839-0D5D-DA00FD1BC1D2}"/>
              </a:ext>
            </a:extLst>
          </p:cNvPr>
          <p:cNvSpPr txBox="1"/>
          <p:nvPr/>
        </p:nvSpPr>
        <p:spPr>
          <a:xfrm>
            <a:off x="3357939" y="570973"/>
            <a:ext cx="5544785" cy="461665"/>
          </a:xfrm>
          <a:prstGeom prst="rect">
            <a:avLst/>
          </a:prstGeom>
          <a:solidFill>
            <a:schemeClr val="accent3">
              <a:lumMod val="75000"/>
            </a:schemeClr>
          </a:solidFill>
          <a:ln w="5715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MRP</a:t>
            </a:r>
          </a:p>
        </p:txBody>
      </p:sp>
      <p:sp>
        <p:nvSpPr>
          <p:cNvPr id="6" name="22 Rectángulo redondeado">
            <a:extLst>
              <a:ext uri="{FF2B5EF4-FFF2-40B4-BE49-F238E27FC236}">
                <a16:creationId xmlns:a16="http://schemas.microsoft.com/office/drawing/2014/main" id="{7EF227D6-AB54-12EE-FB7A-6B3AEB6AADA0}"/>
              </a:ext>
            </a:extLst>
          </p:cNvPr>
          <p:cNvSpPr/>
          <p:nvPr/>
        </p:nvSpPr>
        <p:spPr>
          <a:xfrm>
            <a:off x="7534631" y="2709029"/>
            <a:ext cx="2448272" cy="782250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7" name="13 CuadroTexto">
            <a:extLst>
              <a:ext uri="{FF2B5EF4-FFF2-40B4-BE49-F238E27FC236}">
                <a16:creationId xmlns:a16="http://schemas.microsoft.com/office/drawing/2014/main" id="{5F934C76-DE48-9531-8FF0-6B98152975D6}"/>
              </a:ext>
            </a:extLst>
          </p:cNvPr>
          <p:cNvSpPr txBox="1"/>
          <p:nvPr/>
        </p:nvSpPr>
        <p:spPr>
          <a:xfrm>
            <a:off x="7499313" y="2786891"/>
            <a:ext cx="246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Estado Legal del Inventario</a:t>
            </a:r>
            <a:endParaRPr lang="es-MX" sz="1500" b="1" dirty="0">
              <a:solidFill>
                <a:schemeClr val="tx2"/>
              </a:solidFill>
            </a:endParaRPr>
          </a:p>
        </p:txBody>
      </p:sp>
      <p:sp>
        <p:nvSpPr>
          <p:cNvPr id="8" name="9 Rectángulo redondeado">
            <a:extLst>
              <a:ext uri="{FF2B5EF4-FFF2-40B4-BE49-F238E27FC236}">
                <a16:creationId xmlns:a16="http://schemas.microsoft.com/office/drawing/2014/main" id="{5D34179C-8F93-BCC8-FB8D-376A06316B96}"/>
              </a:ext>
            </a:extLst>
          </p:cNvPr>
          <p:cNvSpPr/>
          <p:nvPr/>
        </p:nvSpPr>
        <p:spPr>
          <a:xfrm>
            <a:off x="5950455" y="1116755"/>
            <a:ext cx="4896544" cy="1235169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lin ang="0" scaled="1"/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9" name="11 CuadroTexto">
            <a:extLst>
              <a:ext uri="{FF2B5EF4-FFF2-40B4-BE49-F238E27FC236}">
                <a16:creationId xmlns:a16="http://schemas.microsoft.com/office/drawing/2014/main" id="{A8008941-AC74-C658-B8B9-295A8A9BFA4C}"/>
              </a:ext>
            </a:extLst>
          </p:cNvPr>
          <p:cNvSpPr txBox="1"/>
          <p:nvPr/>
        </p:nvSpPr>
        <p:spPr>
          <a:xfrm>
            <a:off x="5950455" y="1151595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tx2"/>
                </a:solidFill>
              </a:rPr>
              <a:t>Sistema de información específico para  administrar el inventario de demanda dependiente y programar los pedidos de reabastecimiento.</a:t>
            </a:r>
            <a:endParaRPr lang="es-MX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14 Elipse">
            <a:extLst>
              <a:ext uri="{FF2B5EF4-FFF2-40B4-BE49-F238E27FC236}">
                <a16:creationId xmlns:a16="http://schemas.microsoft.com/office/drawing/2014/main" id="{B19BB544-1F24-088C-353F-9C940135407C}"/>
              </a:ext>
            </a:extLst>
          </p:cNvPr>
          <p:cNvSpPr/>
          <p:nvPr/>
        </p:nvSpPr>
        <p:spPr>
          <a:xfrm>
            <a:off x="5731059" y="3285984"/>
            <a:ext cx="1708512" cy="1632119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11" name="15 CuadroTexto">
            <a:extLst>
              <a:ext uri="{FF2B5EF4-FFF2-40B4-BE49-F238E27FC236}">
                <a16:creationId xmlns:a16="http://schemas.microsoft.com/office/drawing/2014/main" id="{F6B01F1D-7235-4BF0-11F3-D5BDD3C5D4ED}"/>
              </a:ext>
            </a:extLst>
          </p:cNvPr>
          <p:cNvSpPr txBox="1"/>
          <p:nvPr/>
        </p:nvSpPr>
        <p:spPr>
          <a:xfrm>
            <a:off x="5890713" y="3851373"/>
            <a:ext cx="1407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MRP</a:t>
            </a:r>
          </a:p>
        </p:txBody>
      </p:sp>
      <p:sp>
        <p:nvSpPr>
          <p:cNvPr id="12" name="16 Rectángulo redondeado">
            <a:extLst>
              <a:ext uri="{FF2B5EF4-FFF2-40B4-BE49-F238E27FC236}">
                <a16:creationId xmlns:a16="http://schemas.microsoft.com/office/drawing/2014/main" id="{E365D0E0-E2F9-C217-E775-1F12600F64D5}"/>
              </a:ext>
            </a:extLst>
          </p:cNvPr>
          <p:cNvSpPr/>
          <p:nvPr/>
        </p:nvSpPr>
        <p:spPr>
          <a:xfrm>
            <a:off x="7534631" y="5007545"/>
            <a:ext cx="2448272" cy="85999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0"/>
                  <a:shade val="30000"/>
                  <a:satMod val="115000"/>
                </a:schemeClr>
              </a:gs>
              <a:gs pos="50000">
                <a:schemeClr val="accent1">
                  <a:lumMod val="50000"/>
                  <a:shade val="67500"/>
                  <a:satMod val="115000"/>
                </a:schemeClr>
              </a:gs>
              <a:gs pos="100000">
                <a:schemeClr val="accent1">
                  <a:lumMod val="5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13" name="17 CuadroTexto">
            <a:extLst>
              <a:ext uri="{FF2B5EF4-FFF2-40B4-BE49-F238E27FC236}">
                <a16:creationId xmlns:a16="http://schemas.microsoft.com/office/drawing/2014/main" id="{0C8F3A55-8299-6C95-12EB-148A18DB74C0}"/>
              </a:ext>
            </a:extLst>
          </p:cNvPr>
          <p:cNvSpPr txBox="1"/>
          <p:nvPr/>
        </p:nvSpPr>
        <p:spPr>
          <a:xfrm>
            <a:off x="7516972" y="5247375"/>
            <a:ext cx="2465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BOM de Materiales</a:t>
            </a:r>
            <a:endParaRPr lang="es-MX" sz="1500" b="1" dirty="0">
              <a:solidFill>
                <a:schemeClr val="tx2"/>
              </a:solidFill>
            </a:endParaRPr>
          </a:p>
        </p:txBody>
      </p:sp>
      <p:sp>
        <p:nvSpPr>
          <p:cNvPr id="14" name="18 Rectángulo redondeado">
            <a:extLst>
              <a:ext uri="{FF2B5EF4-FFF2-40B4-BE49-F238E27FC236}">
                <a16:creationId xmlns:a16="http://schemas.microsoft.com/office/drawing/2014/main" id="{9F08A66B-DEA6-DBC8-BE67-86AB0B992724}"/>
              </a:ext>
            </a:extLst>
          </p:cNvPr>
          <p:cNvSpPr/>
          <p:nvPr/>
        </p:nvSpPr>
        <p:spPr>
          <a:xfrm>
            <a:off x="8128354" y="3868189"/>
            <a:ext cx="2448272" cy="776957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15" name="19 CuadroTexto">
            <a:extLst>
              <a:ext uri="{FF2B5EF4-FFF2-40B4-BE49-F238E27FC236}">
                <a16:creationId xmlns:a16="http://schemas.microsoft.com/office/drawing/2014/main" id="{074E4082-2B25-E5B4-259F-96B8E8DD204C}"/>
              </a:ext>
            </a:extLst>
          </p:cNvPr>
          <p:cNvSpPr txBox="1"/>
          <p:nvPr/>
        </p:nvSpPr>
        <p:spPr>
          <a:xfrm>
            <a:off x="8110695" y="3953533"/>
            <a:ext cx="246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Programa Maestro de Producción</a:t>
            </a:r>
            <a:endParaRPr lang="es-MX" sz="1500" b="1" dirty="0">
              <a:solidFill>
                <a:schemeClr val="tx2"/>
              </a:solidFill>
            </a:endParaRPr>
          </a:p>
        </p:txBody>
      </p:sp>
      <p:sp>
        <p:nvSpPr>
          <p:cNvPr id="16" name="20 Rectángulo redondeado">
            <a:extLst>
              <a:ext uri="{FF2B5EF4-FFF2-40B4-BE49-F238E27FC236}">
                <a16:creationId xmlns:a16="http://schemas.microsoft.com/office/drawing/2014/main" id="{E95F5BE3-1B26-7834-4CA7-0E6AC8A1D72B}"/>
              </a:ext>
            </a:extLst>
          </p:cNvPr>
          <p:cNvSpPr/>
          <p:nvPr/>
        </p:nvSpPr>
        <p:spPr>
          <a:xfrm>
            <a:off x="3253759" y="4823155"/>
            <a:ext cx="2448272" cy="754108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17" name="21 CuadroTexto">
            <a:extLst>
              <a:ext uri="{FF2B5EF4-FFF2-40B4-BE49-F238E27FC236}">
                <a16:creationId xmlns:a16="http://schemas.microsoft.com/office/drawing/2014/main" id="{5298C540-B5EC-9746-D89E-5941F71883AB}"/>
              </a:ext>
            </a:extLst>
          </p:cNvPr>
          <p:cNvSpPr txBox="1"/>
          <p:nvPr/>
        </p:nvSpPr>
        <p:spPr>
          <a:xfrm>
            <a:off x="3236100" y="4872870"/>
            <a:ext cx="246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Órdenes Programadas</a:t>
            </a:r>
            <a:endParaRPr lang="es-MX" sz="1500" b="1" dirty="0">
              <a:solidFill>
                <a:schemeClr val="tx2"/>
              </a:solidFill>
            </a:endParaRPr>
          </a:p>
        </p:txBody>
      </p:sp>
      <p:sp>
        <p:nvSpPr>
          <p:cNvPr id="18" name="23 Rectángulo redondeado">
            <a:extLst>
              <a:ext uri="{FF2B5EF4-FFF2-40B4-BE49-F238E27FC236}">
                <a16:creationId xmlns:a16="http://schemas.microsoft.com/office/drawing/2014/main" id="{17D8DFBA-2B9D-9CA3-8200-B16440C4F929}"/>
              </a:ext>
            </a:extLst>
          </p:cNvPr>
          <p:cNvSpPr/>
          <p:nvPr/>
        </p:nvSpPr>
        <p:spPr>
          <a:xfrm>
            <a:off x="2695354" y="3575609"/>
            <a:ext cx="2448272" cy="777518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lin ang="0" scaled="1"/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19" name="24 CuadroTexto">
            <a:extLst>
              <a:ext uri="{FF2B5EF4-FFF2-40B4-BE49-F238E27FC236}">
                <a16:creationId xmlns:a16="http://schemas.microsoft.com/office/drawing/2014/main" id="{4D41BE1C-86E1-8E98-C909-6888CC4E42B0}"/>
              </a:ext>
            </a:extLst>
          </p:cNvPr>
          <p:cNvSpPr txBox="1"/>
          <p:nvPr/>
        </p:nvSpPr>
        <p:spPr>
          <a:xfrm>
            <a:off x="2692209" y="3489085"/>
            <a:ext cx="246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Nueva Programación de Órdenes</a:t>
            </a:r>
            <a:endParaRPr lang="es-MX" sz="1500" b="1" dirty="0">
              <a:solidFill>
                <a:schemeClr val="tx2"/>
              </a:solidFill>
            </a:endParaRPr>
          </a:p>
        </p:txBody>
      </p:sp>
      <p:sp>
        <p:nvSpPr>
          <p:cNvPr id="20" name="25 Rectángulo redondeado">
            <a:extLst>
              <a:ext uri="{FF2B5EF4-FFF2-40B4-BE49-F238E27FC236}">
                <a16:creationId xmlns:a16="http://schemas.microsoft.com/office/drawing/2014/main" id="{17545DC7-79A8-F70B-AAA6-F606A032288B}"/>
              </a:ext>
            </a:extLst>
          </p:cNvPr>
          <p:cNvSpPr/>
          <p:nvPr/>
        </p:nvSpPr>
        <p:spPr>
          <a:xfrm>
            <a:off x="3253759" y="2384807"/>
            <a:ext cx="2448272" cy="816192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21" name="26 CuadroTexto">
            <a:extLst>
              <a:ext uri="{FF2B5EF4-FFF2-40B4-BE49-F238E27FC236}">
                <a16:creationId xmlns:a16="http://schemas.microsoft.com/office/drawing/2014/main" id="{AA0C6FA8-865B-2211-4EA2-660015C94F79}"/>
              </a:ext>
            </a:extLst>
          </p:cNvPr>
          <p:cNvSpPr txBox="1"/>
          <p:nvPr/>
        </p:nvSpPr>
        <p:spPr>
          <a:xfrm>
            <a:off x="3236100" y="2453062"/>
            <a:ext cx="246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Requerimientos para Emitir Órdenes</a:t>
            </a:r>
            <a:endParaRPr lang="es-MX" sz="1500" b="1" dirty="0">
              <a:solidFill>
                <a:schemeClr val="tx2"/>
              </a:solidFill>
            </a:endParaRPr>
          </a:p>
        </p:txBody>
      </p:sp>
      <p:cxnSp>
        <p:nvCxnSpPr>
          <p:cNvPr id="22" name="7 Conector recto de flecha">
            <a:extLst>
              <a:ext uri="{FF2B5EF4-FFF2-40B4-BE49-F238E27FC236}">
                <a16:creationId xmlns:a16="http://schemas.microsoft.com/office/drawing/2014/main" id="{A5AECFE7-0EAE-3F79-8733-FD690B691A36}"/>
              </a:ext>
            </a:extLst>
          </p:cNvPr>
          <p:cNvCxnSpPr>
            <a:stCxn id="7" idx="1"/>
            <a:endCxn id="10" idx="7"/>
          </p:cNvCxnSpPr>
          <p:nvPr/>
        </p:nvCxnSpPr>
        <p:spPr>
          <a:xfrm flipH="1">
            <a:off x="7189365" y="3110057"/>
            <a:ext cx="309948" cy="414945"/>
          </a:xfrm>
          <a:prstGeom prst="straightConnector1">
            <a:avLst/>
          </a:prstGeom>
          <a:ln w="7620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7 Conector recto de flecha">
            <a:extLst>
              <a:ext uri="{FF2B5EF4-FFF2-40B4-BE49-F238E27FC236}">
                <a16:creationId xmlns:a16="http://schemas.microsoft.com/office/drawing/2014/main" id="{D97AD907-DCD8-C575-7550-7C8911DC94EE}"/>
              </a:ext>
            </a:extLst>
          </p:cNvPr>
          <p:cNvCxnSpPr>
            <a:endCxn id="10" idx="5"/>
          </p:cNvCxnSpPr>
          <p:nvPr/>
        </p:nvCxnSpPr>
        <p:spPr>
          <a:xfrm flipH="1" flipV="1">
            <a:off x="7189365" y="4679085"/>
            <a:ext cx="384661" cy="481812"/>
          </a:xfrm>
          <a:prstGeom prst="straightConnector1">
            <a:avLst/>
          </a:prstGeom>
          <a:ln w="7620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9 Conector recto de flecha">
            <a:extLst>
              <a:ext uri="{FF2B5EF4-FFF2-40B4-BE49-F238E27FC236}">
                <a16:creationId xmlns:a16="http://schemas.microsoft.com/office/drawing/2014/main" id="{4BAB87DE-F2E3-9294-C445-DB43C7645292}"/>
              </a:ext>
            </a:extLst>
          </p:cNvPr>
          <p:cNvCxnSpPr>
            <a:stCxn id="14" idx="1"/>
            <a:endCxn id="10" idx="6"/>
          </p:cNvCxnSpPr>
          <p:nvPr/>
        </p:nvCxnSpPr>
        <p:spPr>
          <a:xfrm flipH="1" flipV="1">
            <a:off x="7439571" y="4102044"/>
            <a:ext cx="688783" cy="154624"/>
          </a:xfrm>
          <a:prstGeom prst="straightConnector1">
            <a:avLst/>
          </a:prstGeom>
          <a:ln w="7620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54 Conector recto de flecha">
            <a:extLst>
              <a:ext uri="{FF2B5EF4-FFF2-40B4-BE49-F238E27FC236}">
                <a16:creationId xmlns:a16="http://schemas.microsoft.com/office/drawing/2014/main" id="{BEAE9E78-1796-97FC-BB3C-9CD40FB92296}"/>
              </a:ext>
            </a:extLst>
          </p:cNvPr>
          <p:cNvCxnSpPr/>
          <p:nvPr/>
        </p:nvCxnSpPr>
        <p:spPr>
          <a:xfrm flipH="1">
            <a:off x="5711925" y="4570891"/>
            <a:ext cx="206130" cy="407581"/>
          </a:xfrm>
          <a:prstGeom prst="straightConnector1">
            <a:avLst/>
          </a:prstGeom>
          <a:ln w="762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55 Conector recto de flecha">
            <a:extLst>
              <a:ext uri="{FF2B5EF4-FFF2-40B4-BE49-F238E27FC236}">
                <a16:creationId xmlns:a16="http://schemas.microsoft.com/office/drawing/2014/main" id="{97B5A59C-5925-AF79-7267-BC0D480EDE05}"/>
              </a:ext>
            </a:extLst>
          </p:cNvPr>
          <p:cNvCxnSpPr/>
          <p:nvPr/>
        </p:nvCxnSpPr>
        <p:spPr>
          <a:xfrm flipH="1" flipV="1">
            <a:off x="5711925" y="3202739"/>
            <a:ext cx="206130" cy="405840"/>
          </a:xfrm>
          <a:prstGeom prst="straightConnector1">
            <a:avLst/>
          </a:prstGeom>
          <a:ln w="762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56 Conector recto de flecha">
            <a:extLst>
              <a:ext uri="{FF2B5EF4-FFF2-40B4-BE49-F238E27FC236}">
                <a16:creationId xmlns:a16="http://schemas.microsoft.com/office/drawing/2014/main" id="{6D5A867F-585B-C817-9B35-4CAA5AE0D0B0}"/>
              </a:ext>
            </a:extLst>
          </p:cNvPr>
          <p:cNvCxnSpPr/>
          <p:nvPr/>
        </p:nvCxnSpPr>
        <p:spPr>
          <a:xfrm flipH="1">
            <a:off x="5188081" y="4033442"/>
            <a:ext cx="554328" cy="8712"/>
          </a:xfrm>
          <a:prstGeom prst="straightConnector1">
            <a:avLst/>
          </a:prstGeom>
          <a:ln w="762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5 CuadroTexto">
            <a:extLst>
              <a:ext uri="{FF2B5EF4-FFF2-40B4-BE49-F238E27FC236}">
                <a16:creationId xmlns:a16="http://schemas.microsoft.com/office/drawing/2014/main" id="{077F597F-B058-536A-7023-4E440FCF73EF}"/>
              </a:ext>
            </a:extLst>
          </p:cNvPr>
          <p:cNvSpPr txBox="1"/>
          <p:nvPr/>
        </p:nvSpPr>
        <p:spPr>
          <a:xfrm>
            <a:off x="1125386" y="4353127"/>
            <a:ext cx="1678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OUTPUTS</a:t>
            </a:r>
          </a:p>
        </p:txBody>
      </p:sp>
      <p:sp>
        <p:nvSpPr>
          <p:cNvPr id="29" name="15 CuadroTexto">
            <a:extLst>
              <a:ext uri="{FF2B5EF4-FFF2-40B4-BE49-F238E27FC236}">
                <a16:creationId xmlns:a16="http://schemas.microsoft.com/office/drawing/2014/main" id="{18FE3791-B393-6484-B7D9-75DBC4B2B23E}"/>
              </a:ext>
            </a:extLst>
          </p:cNvPr>
          <p:cNvSpPr txBox="1"/>
          <p:nvPr/>
        </p:nvSpPr>
        <p:spPr>
          <a:xfrm>
            <a:off x="10243955" y="3024374"/>
            <a:ext cx="1407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INPUTS</a:t>
            </a:r>
          </a:p>
        </p:txBody>
      </p:sp>
    </p:spTree>
    <p:extLst>
      <p:ext uri="{BB962C8B-B14F-4D97-AF65-F5344CB8AC3E}">
        <p14:creationId xmlns:p14="http://schemas.microsoft.com/office/powerpoint/2010/main" val="244006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A5FB2F-8CA5-AE32-8E52-3D0FCE83B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40AFB78-01D9-6EB7-0EF8-51059E894FB4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/>
              <a:t>Mg. Ing. Néstor Orlando Cruz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8A74E6CE-68DC-8CA1-56F0-8453C483C04B}"/>
              </a:ext>
            </a:extLst>
          </p:cNvPr>
          <p:cNvGraphicFramePr/>
          <p:nvPr/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5B0F381B-ED61-D188-0F40-CED544664F18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02AC809B-CE81-ABF2-F3A3-EF21E373B255}"/>
              </a:ext>
            </a:extLst>
          </p:cNvPr>
          <p:cNvSpPr txBox="1"/>
          <p:nvPr/>
        </p:nvSpPr>
        <p:spPr>
          <a:xfrm>
            <a:off x="1701924" y="980728"/>
            <a:ext cx="9793088" cy="40421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50"/>
              </a:lnSpc>
              <a:spcBef>
                <a:spcPts val="1500"/>
              </a:spcBef>
              <a:spcAft>
                <a:spcPts val="750"/>
              </a:spcAft>
              <a:buNone/>
            </a:pPr>
            <a:r>
              <a:rPr lang="es-ES" sz="2000" b="1" i="0" dirty="0"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       MRP II (Planificación de Recursos de Manufactura):</a:t>
            </a:r>
          </a:p>
          <a:p>
            <a:pPr algn="l">
              <a:lnSpc>
                <a:spcPts val="1950"/>
              </a:lnSpc>
              <a:spcBef>
                <a:spcPts val="1500"/>
              </a:spcBef>
              <a:spcAft>
                <a:spcPts val="750"/>
              </a:spcAft>
              <a:buNone/>
            </a:pPr>
            <a:endParaRPr lang="es-ES" sz="2000" b="1" i="0" dirty="0">
              <a:solidFill>
                <a:schemeClr val="tx2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>
              <a:lnSpc>
                <a:spcPts val="1650"/>
              </a:lnSpc>
              <a:spcBef>
                <a:spcPts val="7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b="1" i="0" dirty="0"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Enfoque: </a:t>
            </a:r>
            <a:r>
              <a:rPr lang="es-ES" sz="2000" b="0" i="0" dirty="0"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Es una extensión del MRP que integra todos los recursos de la empresa, incluyendo materiales, mano de obra, maquinaria, finanzas y ventas, para planificar y controlar la producción. </a:t>
            </a:r>
          </a:p>
          <a:p>
            <a:pPr algn="l">
              <a:lnSpc>
                <a:spcPts val="1650"/>
              </a:lnSpc>
              <a:spcBef>
                <a:spcPts val="7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b="1" i="0" dirty="0"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Objetivo: </a:t>
            </a:r>
            <a:r>
              <a:rPr lang="es-ES" sz="2000" b="0" i="0" dirty="0"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Optimizar la gestión de todos los recursos de la empresa, mejorar la eficiencia, reducir costos y mejorar la toma de decisiones. </a:t>
            </a:r>
          </a:p>
          <a:p>
            <a:pPr algn="l">
              <a:lnSpc>
                <a:spcPts val="1650"/>
              </a:lnSpc>
              <a:spcBef>
                <a:spcPts val="7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b="1" i="0" dirty="0"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Componentes:  </a:t>
            </a:r>
            <a:r>
              <a:rPr lang="es-ES" sz="2000" b="0" i="0" dirty="0"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Incluye el programa maestro de producción, el plan de requerimientos de materiales, la planificación de capacidad, la planificación de la producción, la gestión financiera y la gestión de ventas. </a:t>
            </a:r>
          </a:p>
          <a:p>
            <a:pPr algn="l">
              <a:lnSpc>
                <a:spcPts val="1650"/>
              </a:lnSpc>
              <a:spcBef>
                <a:spcPts val="75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s-ES" sz="2000" b="1" i="0" dirty="0"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Beneficios:  </a:t>
            </a:r>
            <a:r>
              <a:rPr lang="es-ES" sz="2000" b="0" i="0" dirty="0"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Mejora de la eficiencia, reducción de costos, toma de decisiones más informada y mayor capacidad de respuesta a cambios en la demanda. 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9D6EB36-D374-020A-B537-8181955FC1E4}"/>
              </a:ext>
            </a:extLst>
          </p:cNvPr>
          <p:cNvSpPr txBox="1"/>
          <p:nvPr/>
        </p:nvSpPr>
        <p:spPr>
          <a:xfrm>
            <a:off x="1736730" y="5511759"/>
            <a:ext cx="97930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0" i="0" dirty="0">
                <a:solidFill>
                  <a:schemeClr val="tx2"/>
                </a:solidFill>
                <a:effectLst/>
                <a:highlight>
                  <a:srgbClr val="00FFFF"/>
                </a:highlight>
                <a:latin typeface="Lato" panose="020F0502020204030203" pitchFamily="34" charset="0"/>
              </a:rPr>
              <a:t>El objetivo principal de</a:t>
            </a:r>
            <a:r>
              <a:rPr lang="es-ES" b="1" i="0" dirty="0">
                <a:solidFill>
                  <a:schemeClr val="tx2"/>
                </a:solidFill>
                <a:effectLst/>
                <a:highlight>
                  <a:srgbClr val="00FFFF"/>
                </a:highlight>
                <a:latin typeface="Lato" panose="020F0502020204030203" pitchFamily="34" charset="0"/>
              </a:rPr>
              <a:t> MRP II</a:t>
            </a:r>
            <a:r>
              <a:rPr lang="es-ES" b="0" i="0" dirty="0">
                <a:solidFill>
                  <a:schemeClr val="tx2"/>
                </a:solidFill>
                <a:effectLst/>
                <a:highlight>
                  <a:srgbClr val="00FFFF"/>
                </a:highlight>
                <a:latin typeface="Lato" panose="020F0502020204030203" pitchFamily="34" charset="0"/>
              </a:rPr>
              <a:t> es </a:t>
            </a:r>
            <a:r>
              <a:rPr lang="es-ES" b="1" i="0" dirty="0">
                <a:solidFill>
                  <a:schemeClr val="tx2"/>
                </a:solidFill>
                <a:effectLst/>
                <a:highlight>
                  <a:srgbClr val="00FFFF"/>
                </a:highlight>
                <a:latin typeface="Lato" panose="020F0502020204030203" pitchFamily="34" charset="0"/>
              </a:rPr>
              <a:t>estudiar el mercado y la demanda de productos para la fábrica</a:t>
            </a:r>
            <a:r>
              <a:rPr lang="es-ES" b="0" i="0" dirty="0">
                <a:solidFill>
                  <a:schemeClr val="tx2"/>
                </a:solidFill>
                <a:effectLst/>
                <a:highlight>
                  <a:srgbClr val="00FFFF"/>
                </a:highlight>
                <a:latin typeface="Lato" panose="020F0502020204030203" pitchFamily="34" charset="0"/>
              </a:rPr>
              <a:t>. Por su parte,</a:t>
            </a:r>
            <a:r>
              <a:rPr lang="es-ES" b="1" i="0" dirty="0">
                <a:solidFill>
                  <a:schemeClr val="tx2"/>
                </a:solidFill>
                <a:effectLst/>
                <a:highlight>
                  <a:srgbClr val="00FFFF"/>
                </a:highlight>
                <a:latin typeface="Lato" panose="020F0502020204030203" pitchFamily="34" charset="0"/>
              </a:rPr>
              <a:t> MRP I</a:t>
            </a:r>
            <a:r>
              <a:rPr lang="es-ES" b="0" i="0" dirty="0">
                <a:solidFill>
                  <a:schemeClr val="tx2"/>
                </a:solidFill>
                <a:effectLst/>
                <a:highlight>
                  <a:srgbClr val="00FFFF"/>
                </a:highlight>
                <a:latin typeface="Lato" panose="020F0502020204030203" pitchFamily="34" charset="0"/>
              </a:rPr>
              <a:t> se basa especialmente en el </a:t>
            </a:r>
            <a:r>
              <a:rPr lang="es-ES" b="1" i="0" dirty="0">
                <a:solidFill>
                  <a:schemeClr val="tx2"/>
                </a:solidFill>
                <a:effectLst/>
                <a:highlight>
                  <a:srgbClr val="00FFFF"/>
                </a:highlight>
                <a:latin typeface="Lato" panose="020F0502020204030203" pitchFamily="34" charset="0"/>
              </a:rPr>
              <a:t>Plan Maestro de Producción</a:t>
            </a:r>
            <a:endParaRPr lang="es-AR" dirty="0">
              <a:solidFill>
                <a:schemeClr val="tx2"/>
              </a:solidFill>
              <a:highlight>
                <a:srgbClr val="00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763020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6FD60B-08BD-5069-7C03-A30339EAF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6549C71-A9EA-3844-155D-368BF94C4A72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/>
              <a:t>Mg. Ing. Néstor Orlando Cruz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E81A2344-D2E3-447F-5C8E-46F606AAC790}"/>
              </a:ext>
            </a:extLst>
          </p:cNvPr>
          <p:cNvGraphicFramePr/>
          <p:nvPr/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40170D0A-F2F3-C83B-EDF3-27BD784878AD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10 CuadroTexto">
            <a:extLst>
              <a:ext uri="{FF2B5EF4-FFF2-40B4-BE49-F238E27FC236}">
                <a16:creationId xmlns:a16="http://schemas.microsoft.com/office/drawing/2014/main" id="{4A0A0487-30A2-F680-C949-6FA1A7B1818B}"/>
              </a:ext>
            </a:extLst>
          </p:cNvPr>
          <p:cNvSpPr txBox="1"/>
          <p:nvPr/>
        </p:nvSpPr>
        <p:spPr>
          <a:xfrm>
            <a:off x="1375755" y="569006"/>
            <a:ext cx="10119258" cy="369332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DBR</a:t>
            </a:r>
            <a:r>
              <a:rPr lang="es-MX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s-AR" b="1" dirty="0">
                <a:solidFill>
                  <a:schemeClr val="tx2"/>
                </a:solidFill>
              </a:rPr>
              <a:t>(Drum-Buffer-</a:t>
            </a:r>
            <a:r>
              <a:rPr lang="es-AR" b="1" dirty="0" err="1">
                <a:solidFill>
                  <a:schemeClr val="tx2"/>
                </a:solidFill>
              </a:rPr>
              <a:t>Rope</a:t>
            </a:r>
            <a:r>
              <a:rPr lang="es-AR" b="1" dirty="0">
                <a:solidFill>
                  <a:schemeClr val="tx2"/>
                </a:solidFill>
              </a:rPr>
              <a:t>) : </a:t>
            </a:r>
            <a:r>
              <a:rPr lang="es-MX" b="1" dirty="0">
                <a:solidFill>
                  <a:schemeClr val="tx2"/>
                </a:solidFill>
              </a:rPr>
              <a:t>(Tambor- Amortiguador-Cuerda)</a:t>
            </a:r>
            <a:endParaRPr lang="es-MX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9 Rectángulo redondeado">
            <a:extLst>
              <a:ext uri="{FF2B5EF4-FFF2-40B4-BE49-F238E27FC236}">
                <a16:creationId xmlns:a16="http://schemas.microsoft.com/office/drawing/2014/main" id="{8B0D8DEE-DEE4-6E35-A683-F2352B666BA3}"/>
              </a:ext>
            </a:extLst>
          </p:cNvPr>
          <p:cNvSpPr/>
          <p:nvPr/>
        </p:nvSpPr>
        <p:spPr>
          <a:xfrm>
            <a:off x="5086300" y="1052736"/>
            <a:ext cx="6722663" cy="1245834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lin ang="0" scaled="1"/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7" name="11 CuadroTexto">
            <a:extLst>
              <a:ext uri="{FF2B5EF4-FFF2-40B4-BE49-F238E27FC236}">
                <a16:creationId xmlns:a16="http://schemas.microsoft.com/office/drawing/2014/main" id="{8A7FD1A0-5588-C534-9CB2-168D68C9DB9F}"/>
              </a:ext>
            </a:extLst>
          </p:cNvPr>
          <p:cNvSpPr txBox="1"/>
          <p:nvPr/>
        </p:nvSpPr>
        <p:spPr>
          <a:xfrm>
            <a:off x="5209395" y="1097326"/>
            <a:ext cx="653013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700" b="1" dirty="0">
                <a:solidFill>
                  <a:schemeClr val="tx2"/>
                </a:solidFill>
              </a:rPr>
              <a:t>Sistema de planificación y control que regula el flujo de los materiales del trabajo en proceso, en el cuello de botella o el recurso con capacidad restringida (CCR, del inglés </a:t>
            </a:r>
            <a:r>
              <a:rPr lang="es-MX" sz="1700" b="1" dirty="0" err="1">
                <a:solidFill>
                  <a:schemeClr val="tx2"/>
                </a:solidFill>
              </a:rPr>
              <a:t>capacity</a:t>
            </a:r>
            <a:r>
              <a:rPr lang="es-MX" sz="1700" b="1" dirty="0">
                <a:solidFill>
                  <a:schemeClr val="tx2"/>
                </a:solidFill>
              </a:rPr>
              <a:t> </a:t>
            </a:r>
            <a:r>
              <a:rPr lang="es-MX" sz="1700" b="1" dirty="0" err="1">
                <a:solidFill>
                  <a:schemeClr val="tx2"/>
                </a:solidFill>
              </a:rPr>
              <a:t>constrained</a:t>
            </a:r>
            <a:r>
              <a:rPr lang="es-MX" sz="1700" b="1" dirty="0">
                <a:solidFill>
                  <a:schemeClr val="tx2"/>
                </a:solidFill>
              </a:rPr>
              <a:t> </a:t>
            </a:r>
            <a:r>
              <a:rPr lang="es-MX" sz="1700" b="1" dirty="0" err="1">
                <a:solidFill>
                  <a:schemeClr val="tx2"/>
                </a:solidFill>
              </a:rPr>
              <a:t>resource</a:t>
            </a:r>
            <a:r>
              <a:rPr lang="es-MX" sz="1700" b="1" dirty="0">
                <a:solidFill>
                  <a:schemeClr val="tx2"/>
                </a:solidFill>
              </a:rPr>
              <a:t>) en un sistema productivo.</a:t>
            </a:r>
            <a:endParaRPr lang="es-MX" sz="17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39 Rectángulo redondeado">
            <a:extLst>
              <a:ext uri="{FF2B5EF4-FFF2-40B4-BE49-F238E27FC236}">
                <a16:creationId xmlns:a16="http://schemas.microsoft.com/office/drawing/2014/main" id="{0CC70602-92BC-450E-75FA-A67472A0CB74}"/>
              </a:ext>
            </a:extLst>
          </p:cNvPr>
          <p:cNvSpPr/>
          <p:nvPr/>
        </p:nvSpPr>
        <p:spPr>
          <a:xfrm>
            <a:off x="4302528" y="2360015"/>
            <a:ext cx="7506435" cy="1333405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4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4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9" name="41 Rectángulo redondeado">
            <a:extLst>
              <a:ext uri="{FF2B5EF4-FFF2-40B4-BE49-F238E27FC236}">
                <a16:creationId xmlns:a16="http://schemas.microsoft.com/office/drawing/2014/main" id="{9C877227-A033-E6B2-7B37-74DCF37A837E}"/>
              </a:ext>
            </a:extLst>
          </p:cNvPr>
          <p:cNvSpPr/>
          <p:nvPr/>
        </p:nvSpPr>
        <p:spPr>
          <a:xfrm>
            <a:off x="7219900" y="3693420"/>
            <a:ext cx="4606720" cy="252881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700" b="1" dirty="0">
                <a:solidFill>
                  <a:schemeClr val="tx2"/>
                </a:solidFill>
              </a:rPr>
              <a:t>Es un dispositivo de comunicación para asegurar que las materias primas no entren en el sistema a una velocidad mayor de la que puede manejar el CCR. Para completar el ciclo, la administración de amortiguadores monitorea constantemente la ejecución del trabajo que entra en el CCR. </a:t>
            </a:r>
          </a:p>
        </p:txBody>
      </p:sp>
      <p:sp>
        <p:nvSpPr>
          <p:cNvPr id="10" name="42 Rectángulo redondeado">
            <a:extLst>
              <a:ext uri="{FF2B5EF4-FFF2-40B4-BE49-F238E27FC236}">
                <a16:creationId xmlns:a16="http://schemas.microsoft.com/office/drawing/2014/main" id="{4439DAA7-766E-097A-90FD-48E7A67433AB}"/>
              </a:ext>
            </a:extLst>
          </p:cNvPr>
          <p:cNvSpPr/>
          <p:nvPr/>
        </p:nvSpPr>
        <p:spPr>
          <a:xfrm>
            <a:off x="1370528" y="3757276"/>
            <a:ext cx="5878016" cy="2485273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2"/>
              </a:solidFill>
            </a:endParaRPr>
          </a:p>
        </p:txBody>
      </p:sp>
      <p:sp>
        <p:nvSpPr>
          <p:cNvPr id="11" name="48 CuadroTexto">
            <a:extLst>
              <a:ext uri="{FF2B5EF4-FFF2-40B4-BE49-F238E27FC236}">
                <a16:creationId xmlns:a16="http://schemas.microsoft.com/office/drawing/2014/main" id="{D345DE43-A9EC-525A-C4BB-B2A2E8285CAC}"/>
              </a:ext>
            </a:extLst>
          </p:cNvPr>
          <p:cNvSpPr txBox="1"/>
          <p:nvPr/>
        </p:nvSpPr>
        <p:spPr>
          <a:xfrm>
            <a:off x="4462186" y="2446537"/>
            <a:ext cx="736443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700" b="1" dirty="0">
                <a:solidFill>
                  <a:schemeClr val="tx2"/>
                </a:solidFill>
              </a:rPr>
              <a:t>CUELLO DE BOTELLA: proceso que tiene la capacidad más reducida y su producción es menor que la demanda del mercado.</a:t>
            </a:r>
          </a:p>
          <a:p>
            <a:pPr algn="ctr"/>
            <a:r>
              <a:rPr lang="es-MX" sz="1700" b="1" dirty="0">
                <a:solidFill>
                  <a:schemeClr val="tx2"/>
                </a:solidFill>
              </a:rPr>
              <a:t>CCR: recurso menos capaz en el sistema, pero su capacidad es más alta que la demanda del mercado. </a:t>
            </a:r>
          </a:p>
        </p:txBody>
      </p:sp>
      <p:sp>
        <p:nvSpPr>
          <p:cNvPr id="12" name="50 Rectángulo">
            <a:extLst>
              <a:ext uri="{FF2B5EF4-FFF2-40B4-BE49-F238E27FC236}">
                <a16:creationId xmlns:a16="http://schemas.microsoft.com/office/drawing/2014/main" id="{42BC747A-B2A7-F99B-7125-B935C6D3CC23}"/>
              </a:ext>
            </a:extLst>
          </p:cNvPr>
          <p:cNvSpPr/>
          <p:nvPr/>
        </p:nvSpPr>
        <p:spPr>
          <a:xfrm>
            <a:off x="1426471" y="3840390"/>
            <a:ext cx="584414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MX" sz="1700" b="1" dirty="0">
                <a:solidFill>
                  <a:schemeClr val="tx2"/>
                </a:solidFill>
              </a:rPr>
              <a:t>El </a:t>
            </a:r>
            <a:r>
              <a:rPr lang="es-MX" sz="1700" b="1" u="sng" dirty="0">
                <a:solidFill>
                  <a:schemeClr val="tx2"/>
                </a:solidFill>
              </a:rPr>
              <a:t>TAMBOR</a:t>
            </a:r>
            <a:r>
              <a:rPr lang="es-MX" sz="1700" b="1" dirty="0">
                <a:solidFill>
                  <a:schemeClr val="tx2"/>
                </a:solidFill>
              </a:rPr>
              <a:t> marca la tasa de producción de toda la planta y se vincula con la demanda del mercado.</a:t>
            </a:r>
          </a:p>
          <a:p>
            <a:pPr algn="ctr">
              <a:spcBef>
                <a:spcPts val="600"/>
              </a:spcBef>
            </a:pPr>
            <a:r>
              <a:rPr lang="es-MX" sz="1700" b="1" dirty="0">
                <a:solidFill>
                  <a:schemeClr val="tx2"/>
                </a:solidFill>
              </a:rPr>
              <a:t> El </a:t>
            </a:r>
            <a:r>
              <a:rPr lang="es-MX" sz="1700" b="1" u="sng" dirty="0">
                <a:solidFill>
                  <a:schemeClr val="tx2"/>
                </a:solidFill>
              </a:rPr>
              <a:t>AMORTIGUADOR</a:t>
            </a:r>
            <a:r>
              <a:rPr lang="es-MX" sz="1700" b="1" dirty="0">
                <a:solidFill>
                  <a:schemeClr val="tx2"/>
                </a:solidFill>
              </a:rPr>
              <a:t> es una barrera de tiempo que planea flujos tempranos hacia el CCR y protege contra interrupciones. </a:t>
            </a:r>
          </a:p>
          <a:p>
            <a:pPr algn="ctr">
              <a:spcBef>
                <a:spcPts val="600"/>
              </a:spcBef>
            </a:pPr>
            <a:r>
              <a:rPr lang="es-MX" sz="1700" b="1" dirty="0">
                <a:solidFill>
                  <a:schemeClr val="tx2"/>
                </a:solidFill>
              </a:rPr>
              <a:t>La </a:t>
            </a:r>
            <a:r>
              <a:rPr lang="es-MX" sz="1700" b="1" u="sng" dirty="0">
                <a:solidFill>
                  <a:schemeClr val="tx2"/>
                </a:solidFill>
              </a:rPr>
              <a:t>CUERDA</a:t>
            </a:r>
            <a:r>
              <a:rPr lang="es-MX" sz="1700" b="1" dirty="0">
                <a:solidFill>
                  <a:schemeClr val="tx2"/>
                </a:solidFill>
              </a:rPr>
              <a:t> vincula entrega de materiales con el ritmo del tambor, tasa a la que el cuello de botella/CCR controlan el rendimiento de la planta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86722C8-0802-37DB-7A60-7ECD9753E451}"/>
              </a:ext>
            </a:extLst>
          </p:cNvPr>
          <p:cNvSpPr txBox="1"/>
          <p:nvPr/>
        </p:nvSpPr>
        <p:spPr>
          <a:xfrm>
            <a:off x="1715286" y="6227409"/>
            <a:ext cx="488318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1400" dirty="0" err="1">
                <a:solidFill>
                  <a:schemeClr val="tx2"/>
                </a:solidFill>
              </a:rPr>
              <a:t>Principios_De_Administracion_De_Operaciones</a:t>
            </a:r>
            <a:r>
              <a:rPr lang="es-AR" sz="1400" dirty="0">
                <a:solidFill>
                  <a:schemeClr val="tx2"/>
                </a:solidFill>
              </a:rPr>
              <a:t> (Render)</a:t>
            </a:r>
          </a:p>
        </p:txBody>
      </p:sp>
    </p:spTree>
    <p:extLst>
      <p:ext uri="{BB962C8B-B14F-4D97-AF65-F5344CB8AC3E}">
        <p14:creationId xmlns:p14="http://schemas.microsoft.com/office/powerpoint/2010/main" val="2038867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CD39F-19AC-AAC2-3555-A59796C24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F857773-7A66-0232-F3DA-70D03A6E2483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>
                <a:solidFill>
                  <a:schemeClr val="tx2"/>
                </a:solidFill>
              </a:rPr>
              <a:t>Mg. Ing. Néstor Orlando Cruz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E79C823B-7C48-429F-FF1C-9122F6A8C116}"/>
              </a:ext>
            </a:extLst>
          </p:cNvPr>
          <p:cNvGraphicFramePr/>
          <p:nvPr/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C109B7C-58A9-F683-ADEE-9E67660AF024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10 CuadroTexto">
            <a:extLst>
              <a:ext uri="{FF2B5EF4-FFF2-40B4-BE49-F238E27FC236}">
                <a16:creationId xmlns:a16="http://schemas.microsoft.com/office/drawing/2014/main" id="{20576247-4EE9-FCE0-FECE-D0FE1E30FD51}"/>
              </a:ext>
            </a:extLst>
          </p:cNvPr>
          <p:cNvSpPr txBox="1"/>
          <p:nvPr/>
        </p:nvSpPr>
        <p:spPr>
          <a:xfrm>
            <a:off x="2459418" y="613188"/>
            <a:ext cx="7811458" cy="40011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5715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SISTEMAS ESBELTOS </a:t>
            </a:r>
          </a:p>
        </p:txBody>
      </p:sp>
      <p:sp>
        <p:nvSpPr>
          <p:cNvPr id="6" name="9 Rectángulo redondeado">
            <a:extLst>
              <a:ext uri="{FF2B5EF4-FFF2-40B4-BE49-F238E27FC236}">
                <a16:creationId xmlns:a16="http://schemas.microsoft.com/office/drawing/2014/main" id="{A0372D57-FA2A-D2C7-F4CF-428A2A9C1D77}"/>
              </a:ext>
            </a:extLst>
          </p:cNvPr>
          <p:cNvSpPr/>
          <p:nvPr/>
        </p:nvSpPr>
        <p:spPr>
          <a:xfrm>
            <a:off x="5710593" y="1330596"/>
            <a:ext cx="6085927" cy="1918875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7" name="11 CuadroTexto">
            <a:extLst>
              <a:ext uri="{FF2B5EF4-FFF2-40B4-BE49-F238E27FC236}">
                <a16:creationId xmlns:a16="http://schemas.microsoft.com/office/drawing/2014/main" id="{FB6819EC-C9F3-6253-E713-963F183E6EDF}"/>
              </a:ext>
            </a:extLst>
          </p:cNvPr>
          <p:cNvSpPr txBox="1"/>
          <p:nvPr/>
        </p:nvSpPr>
        <p:spPr>
          <a:xfrm>
            <a:off x="5588560" y="1388440"/>
            <a:ext cx="60478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tx2"/>
                </a:solidFill>
              </a:rPr>
              <a:t>LEAN MANUFACTORY</a:t>
            </a:r>
          </a:p>
          <a:p>
            <a:pPr algn="ctr"/>
            <a:r>
              <a:rPr lang="es-MX" b="1" dirty="0">
                <a:solidFill>
                  <a:schemeClr val="tx2"/>
                </a:solidFill>
              </a:rPr>
              <a:t> Sistema de manufactura esbelta concebida por </a:t>
            </a:r>
            <a:r>
              <a:rPr lang="es-MX" b="1" dirty="0" err="1">
                <a:solidFill>
                  <a:schemeClr val="tx2"/>
                </a:solidFill>
              </a:rPr>
              <a:t>Eijy</a:t>
            </a:r>
            <a:r>
              <a:rPr lang="es-MX" b="1" dirty="0">
                <a:solidFill>
                  <a:schemeClr val="tx2"/>
                </a:solidFill>
              </a:rPr>
              <a:t> Toyota, </a:t>
            </a:r>
            <a:r>
              <a:rPr lang="es-MX" b="1" dirty="0" err="1">
                <a:solidFill>
                  <a:schemeClr val="tx2"/>
                </a:solidFill>
              </a:rPr>
              <a:t>Shigeo</a:t>
            </a:r>
            <a:r>
              <a:rPr lang="es-MX" b="1" dirty="0">
                <a:solidFill>
                  <a:schemeClr val="tx2"/>
                </a:solidFill>
              </a:rPr>
              <a:t> </a:t>
            </a:r>
            <a:r>
              <a:rPr lang="es-MX" b="1" dirty="0" err="1">
                <a:solidFill>
                  <a:schemeClr val="tx2"/>
                </a:solidFill>
              </a:rPr>
              <a:t>Shingo</a:t>
            </a:r>
            <a:r>
              <a:rPr lang="es-MX" b="1" dirty="0">
                <a:solidFill>
                  <a:schemeClr val="tx2"/>
                </a:solidFill>
              </a:rPr>
              <a:t> y </a:t>
            </a:r>
            <a:r>
              <a:rPr lang="es-MX" b="1" dirty="0" err="1">
                <a:solidFill>
                  <a:schemeClr val="tx2"/>
                </a:solidFill>
              </a:rPr>
              <a:t>Taiichi</a:t>
            </a:r>
            <a:r>
              <a:rPr lang="es-MX" b="1" dirty="0">
                <a:solidFill>
                  <a:schemeClr val="tx2"/>
                </a:solidFill>
              </a:rPr>
              <a:t> </a:t>
            </a:r>
            <a:r>
              <a:rPr lang="es-MX" b="1" dirty="0" err="1">
                <a:solidFill>
                  <a:schemeClr val="tx2"/>
                </a:solidFill>
              </a:rPr>
              <a:t>Ohno</a:t>
            </a:r>
            <a:r>
              <a:rPr lang="es-MX" b="1" dirty="0">
                <a:solidFill>
                  <a:schemeClr val="tx2"/>
                </a:solidFill>
              </a:rPr>
              <a:t> basada en la eliminación planeada de todo tipo de desperdicio, el </a:t>
            </a:r>
            <a:r>
              <a:rPr lang="es-MX" b="1" dirty="0" err="1">
                <a:solidFill>
                  <a:schemeClr val="tx2"/>
                </a:solidFill>
              </a:rPr>
              <a:t>kaisen</a:t>
            </a:r>
            <a:r>
              <a:rPr lang="es-MX" b="1" dirty="0">
                <a:solidFill>
                  <a:schemeClr val="tx2"/>
                </a:solidFill>
              </a:rPr>
              <a:t> y la mejora consistente de productividad y calidad. (MUDA, MURA, MURI)</a:t>
            </a:r>
            <a:endParaRPr lang="es-MX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50 Rectángulo redondeado">
            <a:extLst>
              <a:ext uri="{FF2B5EF4-FFF2-40B4-BE49-F238E27FC236}">
                <a16:creationId xmlns:a16="http://schemas.microsoft.com/office/drawing/2014/main" id="{357BF9C9-93D0-18F2-CD93-F86321066531}"/>
              </a:ext>
            </a:extLst>
          </p:cNvPr>
          <p:cNvSpPr/>
          <p:nvPr/>
        </p:nvSpPr>
        <p:spPr>
          <a:xfrm>
            <a:off x="3666189" y="5130251"/>
            <a:ext cx="2376261" cy="1223610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9" name="52 CuadroTexto">
            <a:extLst>
              <a:ext uri="{FF2B5EF4-FFF2-40B4-BE49-F238E27FC236}">
                <a16:creationId xmlns:a16="http://schemas.microsoft.com/office/drawing/2014/main" id="{B086D903-84D9-A212-C506-A4A97DE8600A}"/>
              </a:ext>
            </a:extLst>
          </p:cNvPr>
          <p:cNvSpPr txBox="1"/>
          <p:nvPr/>
        </p:nvSpPr>
        <p:spPr>
          <a:xfrm>
            <a:off x="3650041" y="5206035"/>
            <a:ext cx="23762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tx2"/>
                </a:solidFill>
              </a:rPr>
              <a:t>Sistemas de entrega de materiales apropiados</a:t>
            </a:r>
          </a:p>
        </p:txBody>
      </p:sp>
      <p:sp>
        <p:nvSpPr>
          <p:cNvPr id="10" name="53 Elipse">
            <a:extLst>
              <a:ext uri="{FF2B5EF4-FFF2-40B4-BE49-F238E27FC236}">
                <a16:creationId xmlns:a16="http://schemas.microsoft.com/office/drawing/2014/main" id="{9CB55985-FEA7-5F56-A8A0-26E80A6AE6F5}"/>
              </a:ext>
            </a:extLst>
          </p:cNvPr>
          <p:cNvSpPr/>
          <p:nvPr/>
        </p:nvSpPr>
        <p:spPr>
          <a:xfrm>
            <a:off x="5501613" y="3453739"/>
            <a:ext cx="2541608" cy="1556828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11" name="54 CuadroTexto">
            <a:extLst>
              <a:ext uri="{FF2B5EF4-FFF2-40B4-BE49-F238E27FC236}">
                <a16:creationId xmlns:a16="http://schemas.microsoft.com/office/drawing/2014/main" id="{8A264EBF-E85B-BB80-7654-65A9814D5733}"/>
              </a:ext>
            </a:extLst>
          </p:cNvPr>
          <p:cNvSpPr txBox="1"/>
          <p:nvPr/>
        </p:nvSpPr>
        <p:spPr>
          <a:xfrm>
            <a:off x="5566672" y="3901182"/>
            <a:ext cx="2476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OBJETIVOS</a:t>
            </a:r>
          </a:p>
        </p:txBody>
      </p:sp>
      <p:sp>
        <p:nvSpPr>
          <p:cNvPr id="12" name="55 Rectángulo redondeado">
            <a:extLst>
              <a:ext uri="{FF2B5EF4-FFF2-40B4-BE49-F238E27FC236}">
                <a16:creationId xmlns:a16="http://schemas.microsoft.com/office/drawing/2014/main" id="{509B2C94-21A8-30D9-14C4-046E13CAD5E3}"/>
              </a:ext>
            </a:extLst>
          </p:cNvPr>
          <p:cNvSpPr/>
          <p:nvPr/>
        </p:nvSpPr>
        <p:spPr>
          <a:xfrm>
            <a:off x="2608307" y="3602417"/>
            <a:ext cx="2376261" cy="1274078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13" name="56 Rectángulo redondeado">
            <a:extLst>
              <a:ext uri="{FF2B5EF4-FFF2-40B4-BE49-F238E27FC236}">
                <a16:creationId xmlns:a16="http://schemas.microsoft.com/office/drawing/2014/main" id="{E6345361-14A8-433A-A653-A0ECE783F6CC}"/>
              </a:ext>
            </a:extLst>
          </p:cNvPr>
          <p:cNvSpPr/>
          <p:nvPr/>
        </p:nvSpPr>
        <p:spPr>
          <a:xfrm>
            <a:off x="7676379" y="5148540"/>
            <a:ext cx="2376262" cy="1216258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14" name="58 CuadroTexto">
            <a:extLst>
              <a:ext uri="{FF2B5EF4-FFF2-40B4-BE49-F238E27FC236}">
                <a16:creationId xmlns:a16="http://schemas.microsoft.com/office/drawing/2014/main" id="{A4A8BA09-A5E0-7EF8-26A6-B4DC58F9AFBD}"/>
              </a:ext>
            </a:extLst>
          </p:cNvPr>
          <p:cNvSpPr txBox="1"/>
          <p:nvPr/>
        </p:nvSpPr>
        <p:spPr>
          <a:xfrm>
            <a:off x="7676379" y="5429827"/>
            <a:ext cx="23762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tx2"/>
                </a:solidFill>
              </a:rPr>
              <a:t>Distribuciones de planta flexibles</a:t>
            </a:r>
          </a:p>
        </p:txBody>
      </p:sp>
      <p:sp>
        <p:nvSpPr>
          <p:cNvPr id="15" name="48 CuadroTexto">
            <a:extLst>
              <a:ext uri="{FF2B5EF4-FFF2-40B4-BE49-F238E27FC236}">
                <a16:creationId xmlns:a16="http://schemas.microsoft.com/office/drawing/2014/main" id="{0C35A6D1-0761-32D5-7AAE-A780EAAC5D9E}"/>
              </a:ext>
            </a:extLst>
          </p:cNvPr>
          <p:cNvSpPr txBox="1"/>
          <p:nvPr/>
        </p:nvSpPr>
        <p:spPr>
          <a:xfrm>
            <a:off x="2558357" y="3666847"/>
            <a:ext cx="24039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tx2"/>
                </a:solidFill>
              </a:rPr>
              <a:t>Reducción de inventario y espacio en el área de producción</a:t>
            </a:r>
            <a:endParaRPr lang="es-MX" dirty="0">
              <a:solidFill>
                <a:schemeClr val="tx2"/>
              </a:solidFill>
            </a:endParaRPr>
          </a:p>
        </p:txBody>
      </p:sp>
      <p:sp>
        <p:nvSpPr>
          <p:cNvPr id="16" name="64 Rectángulo redondeado">
            <a:extLst>
              <a:ext uri="{FF2B5EF4-FFF2-40B4-BE49-F238E27FC236}">
                <a16:creationId xmlns:a16="http://schemas.microsoft.com/office/drawing/2014/main" id="{1C6744E9-BE96-1722-B99E-85791ACF8EE3}"/>
              </a:ext>
            </a:extLst>
          </p:cNvPr>
          <p:cNvSpPr/>
          <p:nvPr/>
        </p:nvSpPr>
        <p:spPr>
          <a:xfrm>
            <a:off x="2461911" y="2150051"/>
            <a:ext cx="2376261" cy="1274078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tx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tx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17" name="65 CuadroTexto">
            <a:extLst>
              <a:ext uri="{FF2B5EF4-FFF2-40B4-BE49-F238E27FC236}">
                <a16:creationId xmlns:a16="http://schemas.microsoft.com/office/drawing/2014/main" id="{693EE912-8ECF-8AE3-EBB3-2852F75B622F}"/>
              </a:ext>
            </a:extLst>
          </p:cNvPr>
          <p:cNvSpPr txBox="1"/>
          <p:nvPr/>
        </p:nvSpPr>
        <p:spPr>
          <a:xfrm>
            <a:off x="2423250" y="2315774"/>
            <a:ext cx="24039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tx2"/>
                </a:solidFill>
              </a:rPr>
              <a:t>Reducción de la cadena  de desperdicios</a:t>
            </a:r>
            <a:endParaRPr lang="es-MX" dirty="0">
              <a:solidFill>
                <a:schemeClr val="tx2"/>
              </a:solidFill>
            </a:endParaRPr>
          </a:p>
        </p:txBody>
      </p:sp>
      <p:sp>
        <p:nvSpPr>
          <p:cNvPr id="18" name="66 Rectángulo redondeado">
            <a:extLst>
              <a:ext uri="{FF2B5EF4-FFF2-40B4-BE49-F238E27FC236}">
                <a16:creationId xmlns:a16="http://schemas.microsoft.com/office/drawing/2014/main" id="{6B53E579-C2D1-2833-DFF9-6C4661E93040}"/>
              </a:ext>
            </a:extLst>
          </p:cNvPr>
          <p:cNvSpPr/>
          <p:nvPr/>
        </p:nvSpPr>
        <p:spPr>
          <a:xfrm>
            <a:off x="8540473" y="3656368"/>
            <a:ext cx="2376261" cy="1268270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19" name="67 CuadroTexto">
            <a:extLst>
              <a:ext uri="{FF2B5EF4-FFF2-40B4-BE49-F238E27FC236}">
                <a16:creationId xmlns:a16="http://schemas.microsoft.com/office/drawing/2014/main" id="{E871682B-326A-F8CC-B5A2-3CAE5FE3B2FB}"/>
              </a:ext>
            </a:extLst>
          </p:cNvPr>
          <p:cNvSpPr txBox="1"/>
          <p:nvPr/>
        </p:nvSpPr>
        <p:spPr>
          <a:xfrm>
            <a:off x="8612479" y="3812203"/>
            <a:ext cx="2259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tx2"/>
                </a:solidFill>
              </a:rPr>
              <a:t>Sistemas de Producción robustos</a:t>
            </a:r>
            <a:endParaRPr lang="es-MX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530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0" grpId="0" animBg="1"/>
      <p:bldP spid="11" grpId="0"/>
      <p:bldP spid="12" grpId="0" animBg="1"/>
      <p:bldP spid="13" grpId="0" animBg="1"/>
      <p:bldP spid="14" grpId="0"/>
      <p:bldP spid="15" grpId="0"/>
      <p:bldP spid="16" grpId="0" animBg="1"/>
      <p:bldP spid="17" grpId="0"/>
      <p:bldP spid="18" grpId="0" animBg="1"/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739DBF-21DC-2ADF-ACF6-59DCD764DF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F28FFB8-FBD2-0564-AC36-477CE3F24A41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>
                <a:solidFill>
                  <a:schemeClr val="tx2"/>
                </a:solidFill>
              </a:rPr>
              <a:t>Mg. Ing. Néstor Orlando Cruz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B1E95EEF-2533-0F20-1E3B-CFD294C51450}"/>
              </a:ext>
            </a:extLst>
          </p:cNvPr>
          <p:cNvGraphicFramePr/>
          <p:nvPr/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AFC769FF-2645-9740-502C-3D4985C38D55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10 CuadroTexto">
            <a:extLst>
              <a:ext uri="{FF2B5EF4-FFF2-40B4-BE49-F238E27FC236}">
                <a16:creationId xmlns:a16="http://schemas.microsoft.com/office/drawing/2014/main" id="{A76CB493-B5A7-261E-9B4E-BED6217B906A}"/>
              </a:ext>
            </a:extLst>
          </p:cNvPr>
          <p:cNvSpPr txBox="1"/>
          <p:nvPr/>
        </p:nvSpPr>
        <p:spPr>
          <a:xfrm>
            <a:off x="2210660" y="567363"/>
            <a:ext cx="8276239" cy="40011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5715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SISTEMAS ESBELTOS </a:t>
            </a:r>
          </a:p>
        </p:txBody>
      </p:sp>
      <p:sp>
        <p:nvSpPr>
          <p:cNvPr id="6" name="9 Rectángulo redondeado">
            <a:extLst>
              <a:ext uri="{FF2B5EF4-FFF2-40B4-BE49-F238E27FC236}">
                <a16:creationId xmlns:a16="http://schemas.microsoft.com/office/drawing/2014/main" id="{DEC3134E-03A8-C73A-7666-A853E034515D}"/>
              </a:ext>
            </a:extLst>
          </p:cNvPr>
          <p:cNvSpPr/>
          <p:nvPr/>
        </p:nvSpPr>
        <p:spPr>
          <a:xfrm>
            <a:off x="4946965" y="1250175"/>
            <a:ext cx="6696312" cy="2092862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lin ang="0" scaled="1"/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7" name="50 Rectángulo redondeado">
            <a:extLst>
              <a:ext uri="{FF2B5EF4-FFF2-40B4-BE49-F238E27FC236}">
                <a16:creationId xmlns:a16="http://schemas.microsoft.com/office/drawing/2014/main" id="{F2A59071-08DC-80B7-BC32-AC0302F79ACF}"/>
              </a:ext>
            </a:extLst>
          </p:cNvPr>
          <p:cNvSpPr/>
          <p:nvPr/>
        </p:nvSpPr>
        <p:spPr>
          <a:xfrm>
            <a:off x="2282669" y="4844506"/>
            <a:ext cx="2376261" cy="810956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8" name="52 CuadroTexto">
            <a:extLst>
              <a:ext uri="{FF2B5EF4-FFF2-40B4-BE49-F238E27FC236}">
                <a16:creationId xmlns:a16="http://schemas.microsoft.com/office/drawing/2014/main" id="{B3A89171-2DA1-8AB3-6AE4-66D8669C74F1}"/>
              </a:ext>
            </a:extLst>
          </p:cNvPr>
          <p:cNvSpPr txBox="1"/>
          <p:nvPr/>
        </p:nvSpPr>
        <p:spPr>
          <a:xfrm>
            <a:off x="2298818" y="4998097"/>
            <a:ext cx="23762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CORRECCIONES</a:t>
            </a:r>
          </a:p>
        </p:txBody>
      </p:sp>
      <p:sp>
        <p:nvSpPr>
          <p:cNvPr id="9" name="53 Elipse">
            <a:extLst>
              <a:ext uri="{FF2B5EF4-FFF2-40B4-BE49-F238E27FC236}">
                <a16:creationId xmlns:a16="http://schemas.microsoft.com/office/drawing/2014/main" id="{4A92683B-EF22-D0F1-6CF3-30B0E4ECBBB6}"/>
              </a:ext>
            </a:extLst>
          </p:cNvPr>
          <p:cNvSpPr/>
          <p:nvPr/>
        </p:nvSpPr>
        <p:spPr>
          <a:xfrm>
            <a:off x="4925637" y="3945325"/>
            <a:ext cx="2541608" cy="155682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10" name="54 CuadroTexto">
            <a:extLst>
              <a:ext uri="{FF2B5EF4-FFF2-40B4-BE49-F238E27FC236}">
                <a16:creationId xmlns:a16="http://schemas.microsoft.com/office/drawing/2014/main" id="{CE29B59B-0585-25F9-B05B-CB3BDDDFE1FA}"/>
              </a:ext>
            </a:extLst>
          </p:cNvPr>
          <p:cNvSpPr txBox="1"/>
          <p:nvPr/>
        </p:nvSpPr>
        <p:spPr>
          <a:xfrm>
            <a:off x="4946965" y="4134001"/>
            <a:ext cx="25534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 7 DESPERDICIOS</a:t>
            </a:r>
          </a:p>
        </p:txBody>
      </p:sp>
      <p:sp>
        <p:nvSpPr>
          <p:cNvPr id="11" name="55 Rectángulo redondeado">
            <a:extLst>
              <a:ext uri="{FF2B5EF4-FFF2-40B4-BE49-F238E27FC236}">
                <a16:creationId xmlns:a16="http://schemas.microsoft.com/office/drawing/2014/main" id="{4D32764D-49D5-5012-4548-750C67172052}"/>
              </a:ext>
            </a:extLst>
          </p:cNvPr>
          <p:cNvSpPr/>
          <p:nvPr/>
        </p:nvSpPr>
        <p:spPr>
          <a:xfrm>
            <a:off x="2094358" y="3629945"/>
            <a:ext cx="2376261" cy="904463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12" name="56 Rectángulo redondeado">
            <a:extLst>
              <a:ext uri="{FF2B5EF4-FFF2-40B4-BE49-F238E27FC236}">
                <a16:creationId xmlns:a16="http://schemas.microsoft.com/office/drawing/2014/main" id="{D74B83AF-AC9D-273E-2365-BA64564F0BAC}"/>
              </a:ext>
            </a:extLst>
          </p:cNvPr>
          <p:cNvSpPr/>
          <p:nvPr/>
        </p:nvSpPr>
        <p:spPr>
          <a:xfrm>
            <a:off x="3278515" y="5942079"/>
            <a:ext cx="2376262" cy="712202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13" name="58 CuadroTexto">
            <a:extLst>
              <a:ext uri="{FF2B5EF4-FFF2-40B4-BE49-F238E27FC236}">
                <a16:creationId xmlns:a16="http://schemas.microsoft.com/office/drawing/2014/main" id="{3E8D7D2C-A0AA-6660-E41F-73075012F9F3}"/>
              </a:ext>
            </a:extLst>
          </p:cNvPr>
          <p:cNvSpPr txBox="1"/>
          <p:nvPr/>
        </p:nvSpPr>
        <p:spPr>
          <a:xfrm>
            <a:off x="3278515" y="6078217"/>
            <a:ext cx="23762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INVENTARIOS</a:t>
            </a:r>
          </a:p>
        </p:txBody>
      </p:sp>
      <p:sp>
        <p:nvSpPr>
          <p:cNvPr id="14" name="48 CuadroTexto">
            <a:extLst>
              <a:ext uri="{FF2B5EF4-FFF2-40B4-BE49-F238E27FC236}">
                <a16:creationId xmlns:a16="http://schemas.microsoft.com/office/drawing/2014/main" id="{10744984-2BE2-8AD4-E812-DF990C7E23F9}"/>
              </a:ext>
            </a:extLst>
          </p:cNvPr>
          <p:cNvSpPr txBox="1"/>
          <p:nvPr/>
        </p:nvSpPr>
        <p:spPr>
          <a:xfrm>
            <a:off x="2066645" y="3895911"/>
            <a:ext cx="24039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TRANSPORTES</a:t>
            </a:r>
            <a:endParaRPr lang="es-MX" sz="2200" dirty="0">
              <a:solidFill>
                <a:schemeClr val="tx2"/>
              </a:solidFill>
            </a:endParaRPr>
          </a:p>
        </p:txBody>
      </p:sp>
      <p:sp>
        <p:nvSpPr>
          <p:cNvPr id="15" name="64 Rectángulo redondeado">
            <a:extLst>
              <a:ext uri="{FF2B5EF4-FFF2-40B4-BE49-F238E27FC236}">
                <a16:creationId xmlns:a16="http://schemas.microsoft.com/office/drawing/2014/main" id="{F8378986-3863-32E2-A48E-AD104AB18CF8}"/>
              </a:ext>
            </a:extLst>
          </p:cNvPr>
          <p:cNvSpPr/>
          <p:nvPr/>
        </p:nvSpPr>
        <p:spPr>
          <a:xfrm>
            <a:off x="2086505" y="2450471"/>
            <a:ext cx="2376261" cy="891442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tx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tx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16" name="65 CuadroTexto">
            <a:extLst>
              <a:ext uri="{FF2B5EF4-FFF2-40B4-BE49-F238E27FC236}">
                <a16:creationId xmlns:a16="http://schemas.microsoft.com/office/drawing/2014/main" id="{E3DBBDD9-6336-3CFC-85F2-86A91E6097A5}"/>
              </a:ext>
            </a:extLst>
          </p:cNvPr>
          <p:cNvSpPr txBox="1"/>
          <p:nvPr/>
        </p:nvSpPr>
        <p:spPr>
          <a:xfrm>
            <a:off x="2047844" y="2693841"/>
            <a:ext cx="24039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MOVIMIENTOS</a:t>
            </a:r>
            <a:endParaRPr lang="es-MX" sz="2200" dirty="0">
              <a:solidFill>
                <a:schemeClr val="tx2"/>
              </a:solidFill>
            </a:endParaRPr>
          </a:p>
        </p:txBody>
      </p:sp>
      <p:sp>
        <p:nvSpPr>
          <p:cNvPr id="17" name="66 Rectángulo redondeado">
            <a:extLst>
              <a:ext uri="{FF2B5EF4-FFF2-40B4-BE49-F238E27FC236}">
                <a16:creationId xmlns:a16="http://schemas.microsoft.com/office/drawing/2014/main" id="{E01C6468-EFDC-C1B1-7E8F-B6DD0EA187F1}"/>
              </a:ext>
            </a:extLst>
          </p:cNvPr>
          <p:cNvSpPr/>
          <p:nvPr/>
        </p:nvSpPr>
        <p:spPr>
          <a:xfrm>
            <a:off x="5942811" y="5947875"/>
            <a:ext cx="2376261" cy="706406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18" name="67 CuadroTexto">
            <a:extLst>
              <a:ext uri="{FF2B5EF4-FFF2-40B4-BE49-F238E27FC236}">
                <a16:creationId xmlns:a16="http://schemas.microsoft.com/office/drawing/2014/main" id="{6E61695F-544A-5643-C40E-CF0A783C3888}"/>
              </a:ext>
            </a:extLst>
          </p:cNvPr>
          <p:cNvSpPr txBox="1"/>
          <p:nvPr/>
        </p:nvSpPr>
        <p:spPr>
          <a:xfrm>
            <a:off x="6014817" y="6103710"/>
            <a:ext cx="22599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ESPERA</a:t>
            </a:r>
            <a:endParaRPr lang="es-MX" sz="2200" dirty="0">
              <a:solidFill>
                <a:schemeClr val="tx2"/>
              </a:solidFill>
            </a:endParaRPr>
          </a:p>
        </p:txBody>
      </p:sp>
      <p:sp>
        <p:nvSpPr>
          <p:cNvPr id="19" name="18 Rectángulo redondeado">
            <a:extLst>
              <a:ext uri="{FF2B5EF4-FFF2-40B4-BE49-F238E27FC236}">
                <a16:creationId xmlns:a16="http://schemas.microsoft.com/office/drawing/2014/main" id="{71B3A8B3-0B9D-3B38-6786-E527D1D09E5C}"/>
              </a:ext>
            </a:extLst>
          </p:cNvPr>
          <p:cNvSpPr/>
          <p:nvPr/>
        </p:nvSpPr>
        <p:spPr>
          <a:xfrm>
            <a:off x="7677416" y="4864552"/>
            <a:ext cx="2292488" cy="793302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4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4">
                  <a:lumMod val="20000"/>
                  <a:lumOff val="8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20" name="19 Rectángulo redondeado">
            <a:extLst>
              <a:ext uri="{FF2B5EF4-FFF2-40B4-BE49-F238E27FC236}">
                <a16:creationId xmlns:a16="http://schemas.microsoft.com/office/drawing/2014/main" id="{E3B4D5E2-0442-0266-D332-C38F11CA6094}"/>
              </a:ext>
            </a:extLst>
          </p:cNvPr>
          <p:cNvSpPr/>
          <p:nvPr/>
        </p:nvSpPr>
        <p:spPr>
          <a:xfrm>
            <a:off x="8001453" y="3778034"/>
            <a:ext cx="2376265" cy="804862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8100"/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2"/>
              </a:solidFill>
            </a:endParaRPr>
          </a:p>
        </p:txBody>
      </p:sp>
      <p:sp>
        <p:nvSpPr>
          <p:cNvPr id="21" name="21 CuadroTexto">
            <a:extLst>
              <a:ext uri="{FF2B5EF4-FFF2-40B4-BE49-F238E27FC236}">
                <a16:creationId xmlns:a16="http://schemas.microsoft.com/office/drawing/2014/main" id="{3169245F-23D8-AE7B-B39E-D4C53CD24AB6}"/>
              </a:ext>
            </a:extLst>
          </p:cNvPr>
          <p:cNvSpPr txBox="1"/>
          <p:nvPr/>
        </p:nvSpPr>
        <p:spPr>
          <a:xfrm>
            <a:off x="7718330" y="4854081"/>
            <a:ext cx="22515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SOBRE PROCESO</a:t>
            </a:r>
            <a:endParaRPr lang="es-MX" sz="2200" dirty="0">
              <a:solidFill>
                <a:schemeClr val="tx2"/>
              </a:solidFill>
            </a:endParaRPr>
          </a:p>
        </p:txBody>
      </p:sp>
      <p:sp>
        <p:nvSpPr>
          <p:cNvPr id="22" name="22 CuadroTexto">
            <a:extLst>
              <a:ext uri="{FF2B5EF4-FFF2-40B4-BE49-F238E27FC236}">
                <a16:creationId xmlns:a16="http://schemas.microsoft.com/office/drawing/2014/main" id="{056146E8-A8CD-440A-8695-B72CDBF65839}"/>
              </a:ext>
            </a:extLst>
          </p:cNvPr>
          <p:cNvSpPr txBox="1"/>
          <p:nvPr/>
        </p:nvSpPr>
        <p:spPr>
          <a:xfrm>
            <a:off x="8054135" y="3735052"/>
            <a:ext cx="22515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SOBRE PRODUCCIÓN</a:t>
            </a:r>
            <a:endParaRPr lang="es-MX" sz="2200" dirty="0">
              <a:solidFill>
                <a:schemeClr val="tx2"/>
              </a:solidFill>
            </a:endParaRPr>
          </a:p>
        </p:txBody>
      </p:sp>
      <p:sp>
        <p:nvSpPr>
          <p:cNvPr id="23" name="11 CuadroTexto">
            <a:extLst>
              <a:ext uri="{FF2B5EF4-FFF2-40B4-BE49-F238E27FC236}">
                <a16:creationId xmlns:a16="http://schemas.microsoft.com/office/drawing/2014/main" id="{C79EA828-DE20-C71D-133E-D469A659F3D2}"/>
              </a:ext>
            </a:extLst>
          </p:cNvPr>
          <p:cNvSpPr txBox="1"/>
          <p:nvPr/>
        </p:nvSpPr>
        <p:spPr>
          <a:xfrm>
            <a:off x="4898050" y="1388081"/>
            <a:ext cx="68849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tx2"/>
                </a:solidFill>
              </a:rPr>
              <a:t>DESPERDICIO: </a:t>
            </a:r>
          </a:p>
          <a:p>
            <a:pPr algn="ctr"/>
            <a:r>
              <a:rPr lang="es-MX" b="1" dirty="0">
                <a:solidFill>
                  <a:schemeClr val="tx2"/>
                </a:solidFill>
              </a:rPr>
              <a:t>• Es todo aquel elemento que NO AGREGA VALOR al producto, adicionando únicamente costos y/o tiempo. </a:t>
            </a:r>
          </a:p>
          <a:p>
            <a:pPr algn="ctr"/>
            <a:r>
              <a:rPr lang="es-MX" b="1" dirty="0">
                <a:solidFill>
                  <a:schemeClr val="tx2"/>
                </a:solidFill>
              </a:rPr>
              <a:t>• Es todo aquello que el Cliente NO ESTA DISPUESTO A PAGAR. </a:t>
            </a:r>
          </a:p>
          <a:p>
            <a:pPr algn="ctr"/>
            <a:r>
              <a:rPr lang="es-MX" b="1" dirty="0">
                <a:solidFill>
                  <a:schemeClr val="tx2"/>
                </a:solidFill>
              </a:rPr>
              <a:t>• Un desperdicio es el SINTOMA del problema, no es la causa raíz.</a:t>
            </a:r>
            <a:endParaRPr lang="es-MX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38213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0A6D31-AD93-BC44-CF2D-FE0BE4C97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1EA77F7-7704-291F-ED61-CB79789560B3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/>
              <a:t>Mg. Ing. Néstor Orlando Cruz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D6F2ADAF-BBE5-C2C0-E221-39F579ACEE5B}"/>
              </a:ext>
            </a:extLst>
          </p:cNvPr>
          <p:cNvGraphicFramePr/>
          <p:nvPr/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32AE02C1-D027-30C9-1CB3-5D564EA519F1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1">
            <a:extLst>
              <a:ext uri="{FF2B5EF4-FFF2-40B4-BE49-F238E27FC236}">
                <a16:creationId xmlns:a16="http://schemas.microsoft.com/office/drawing/2014/main" id="{7BFC59F9-DD7A-228F-EC35-A996AAD6B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1904" y="499519"/>
            <a:ext cx="10081120" cy="442580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Muda (Desperdicio): </a:t>
            </a:r>
            <a:r>
              <a:rPr kumimoji="0" lang="es-AR" altLang="es-AR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Es cualquier actividad que no agrega valor al producto o servicio desde la perspectiva del cliente. Ejemplos de muda incluyen: </a:t>
            </a:r>
            <a:endParaRPr lang="es-AR" altLang="es-AR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altLang="es-AR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Sobreproducción:</a:t>
            </a:r>
            <a:r>
              <a:rPr kumimoji="0" lang="es-AR" altLang="es-AR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Producir más de lo que se necesita o antes de que se necesite.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Inventario:</a:t>
            </a:r>
            <a:r>
              <a:rPr kumimoji="0" lang="es-AR" altLang="es-AR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Mantener grandes cantidades de materias primas, productos en proceso o productos terminados.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Esperas:</a:t>
            </a:r>
            <a:r>
              <a:rPr kumimoji="0" lang="es-AR" altLang="es-AR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Tiempo de inactividad de los empleados, máquinas o materiales esperando por otros.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Transporte:</a:t>
            </a:r>
            <a:r>
              <a:rPr kumimoji="0" lang="es-AR" altLang="es-AR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Movimiento innecesario de materiales o productos.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Procesamiento:</a:t>
            </a:r>
            <a:r>
              <a:rPr kumimoji="0" lang="es-AR" altLang="es-AR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Realizar tareas que no son necesarias o que podrían hacerse de manera más eficiente.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Movimientos:</a:t>
            </a:r>
            <a:r>
              <a:rPr kumimoji="0" lang="es-AR" altLang="es-AR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Movimientos innecesarios de personas o equipos.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Defectos:</a:t>
            </a:r>
            <a:r>
              <a:rPr kumimoji="0" lang="es-AR" altLang="es-AR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Productos que no cumplen con las especificaciones y deben ser reparados o desechados.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altLang="es-AR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B21D8060-A898-8EF4-FC4E-389E2D70589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64335" y="4203842"/>
            <a:ext cx="3524250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662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96509-8590-958B-B76B-71701F08EF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A35EE12-E309-C872-FB11-BF44CA983F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2767" y="643219"/>
            <a:ext cx="10368269" cy="5849442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3D7E706E-F65C-3EDC-EFF1-B62B60A294C5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/>
              <a:t>Mg. Ing. Néstor Orlando Cruz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98549EB2-2B93-5498-B6D4-FD75505109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7086934"/>
              </p:ext>
            </p:extLst>
          </p:nvPr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D646B42E-D58E-D6C4-9D67-5F40EBCBEEB2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ángulo 5">
            <a:extLst>
              <a:ext uri="{FF2B5EF4-FFF2-40B4-BE49-F238E27FC236}">
                <a16:creationId xmlns:a16="http://schemas.microsoft.com/office/drawing/2014/main" id="{AC8A2DCA-646F-AB62-5A6B-A57939BDDFCD}"/>
              </a:ext>
            </a:extLst>
          </p:cNvPr>
          <p:cNvSpPr/>
          <p:nvPr/>
        </p:nvSpPr>
        <p:spPr>
          <a:xfrm>
            <a:off x="5230316" y="2996952"/>
            <a:ext cx="504056" cy="2769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09A4E3E-E146-872D-23DF-1372B126DAAB}"/>
              </a:ext>
            </a:extLst>
          </p:cNvPr>
          <p:cNvSpPr/>
          <p:nvPr/>
        </p:nvSpPr>
        <p:spPr>
          <a:xfrm>
            <a:off x="7894612" y="841565"/>
            <a:ext cx="3888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CADENA DE VALOR</a:t>
            </a:r>
          </a:p>
          <a:p>
            <a:endParaRPr lang="en-US" sz="2000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088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4CEC3-35A9-3372-62EE-E3D0776E53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677F426-A4AA-F99D-49FB-602C5F1B4229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/>
              <a:t>Mg. Ing. Néstor Orlando Cruz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3260DD28-625B-E81D-B32E-69433597E03A}"/>
              </a:ext>
            </a:extLst>
          </p:cNvPr>
          <p:cNvGraphicFramePr/>
          <p:nvPr/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7E364B78-26F0-4516-67D5-65581A78138C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1">
            <a:extLst>
              <a:ext uri="{FF2B5EF4-FFF2-40B4-BE49-F238E27FC236}">
                <a16:creationId xmlns:a16="http://schemas.microsoft.com/office/drawing/2014/main" id="{293D6CF6-D957-4787-82BD-C7740D04AA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5920" y="511619"/>
            <a:ext cx="9721080" cy="414880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Mura (Variabilidad/Irregularidad): </a:t>
            </a:r>
            <a:r>
              <a:rPr kumimoji="0" lang="es-AR" altLang="es-AR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Es la variación o falta de uniformidad en los procesos, lo que puede causar ineficiencias y afectar la calidad del producto o servicio. Ejemplos de mura incluyen: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altLang="es-AR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Ciclos de tiempo variables:</a:t>
            </a:r>
            <a:endParaRPr kumimoji="0" lang="es-AR" altLang="es-AR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Tiempos de producción inconsistentes entre diferentes lotes o unidades.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Cambios frecuentes en la demanda:</a:t>
            </a:r>
            <a:endParaRPr kumimoji="0" lang="es-AR" altLang="es-AR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Dificultad para planificar la producción debido a fluctuaciones en los pedidos.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Variación en la calidad del producto:</a:t>
            </a:r>
            <a:endParaRPr kumimoji="0" lang="es-AR" altLang="es-AR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Diferencias en la calidad de los productos entre diferentes lotes o unidades.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Cargas de trabajo irregulares:</a:t>
            </a:r>
            <a:endParaRPr kumimoji="0" lang="es-AR" altLang="es-AR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Algunos empleados o máquinas pueden estar sobrecargados, mientras que otros pueden estar inactivos.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altLang="es-AR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BFC2774-359B-D991-D8C7-AE31EADE87E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84662" y="4125205"/>
            <a:ext cx="3619500" cy="242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550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C71963-5EC9-FD16-7429-F134B5E4B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D5A5941-C6AD-F25A-E269-70B1A6E60A4B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/>
              <a:t>Mg. Ing. Néstor Orlando Cruz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CB833C7E-658A-A15D-C440-5F43DF5334E0}"/>
              </a:ext>
            </a:extLst>
          </p:cNvPr>
          <p:cNvGraphicFramePr/>
          <p:nvPr/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9FDFD36B-6AD2-D38F-1B3A-8EB9B0FD225E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1">
            <a:extLst>
              <a:ext uri="{FF2B5EF4-FFF2-40B4-BE49-F238E27FC236}">
                <a16:creationId xmlns:a16="http://schemas.microsoft.com/office/drawing/2014/main" id="{162F8485-1207-891A-38F2-2C68632D2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598" y="587721"/>
            <a:ext cx="9647732" cy="331781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Muri</a:t>
            </a: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(Sobrecarga): </a:t>
            </a:r>
            <a:r>
              <a:rPr kumimoji="0" lang="es-AR" altLang="es-AR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Es la sobrecarga de trabajo para personas o máquinas, lo que puede llevar a la fatiga, errores, averías y baja productividad. Ejemplos de </a:t>
            </a:r>
            <a:r>
              <a:rPr kumimoji="0" lang="es-AR" altLang="es-AR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muri</a:t>
            </a:r>
            <a:r>
              <a:rPr kumimoji="0" lang="es-AR" altLang="es-AR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incluyen: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altLang="es-AR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Sobrecarga de personal:</a:t>
            </a:r>
            <a:r>
              <a:rPr kumimoji="0" lang="es-AR" altLang="es-AR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Empleados trabajando horas extras, con exceso de trabajo o bajo estrés.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Sobrecarga de maquinaria:</a:t>
            </a:r>
            <a:r>
              <a:rPr kumimoji="0" lang="es-AR" altLang="es-AR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Equipos trabajando por encima de su capacidad nominal o con ciclos de trabajo excesivos.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AR" altLang="es-AR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Equipos o procesos mal diseñados:</a:t>
            </a:r>
            <a:r>
              <a:rPr kumimoji="0" lang="es-AR" altLang="es-AR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Diseños que no son ergonómicos o que requieren movimientos innecesarios.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altLang="es-AR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0ED70C72-74F8-C25F-11A0-C3C9300F6D7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50196" y="3987142"/>
            <a:ext cx="3505200" cy="239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800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1201B1-491A-5D37-1B06-A0F8CA071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7F1AAB6-B265-ED23-748D-0DEF93327BA7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>
                <a:solidFill>
                  <a:schemeClr val="tx2"/>
                </a:solidFill>
              </a:rPr>
              <a:t>Mg. Ing. Néstor Orlando Cruz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D2FF7686-C830-A0C5-F8F8-42437DC66476}"/>
              </a:ext>
            </a:extLst>
          </p:cNvPr>
          <p:cNvGraphicFramePr/>
          <p:nvPr/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ABCD4D20-12A5-0A2C-CE31-7974CDC9F444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n 5">
            <a:extLst>
              <a:ext uri="{FF2B5EF4-FFF2-40B4-BE49-F238E27FC236}">
                <a16:creationId xmlns:a16="http://schemas.microsoft.com/office/drawing/2014/main" id="{2600738B-07CF-4991-9F1F-17AF659216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27058" y="950721"/>
            <a:ext cx="8870811" cy="511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03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E21285-A897-6C8E-F0D9-AF98213D5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5F67783-B94A-FB10-D0E3-A66A319D9AE0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/>
              <a:t>Mg. Ing. Néstor Orlando Cruz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119D8BDB-3B34-E369-B2CF-170D96FB6C38}"/>
              </a:ext>
            </a:extLst>
          </p:cNvPr>
          <p:cNvGraphicFramePr/>
          <p:nvPr/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F46A8455-A439-2878-D665-7C251DC18415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462B58B5-0B60-B6AB-65FC-615BB52C8240}"/>
              </a:ext>
            </a:extLst>
          </p:cNvPr>
          <p:cNvSpPr txBox="1"/>
          <p:nvPr/>
        </p:nvSpPr>
        <p:spPr>
          <a:xfrm>
            <a:off x="1485900" y="3776228"/>
            <a:ext cx="10256959" cy="2308324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ES" sz="1800" b="1" i="0" u="none" strike="noStrike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Paso 1: </a:t>
            </a:r>
            <a:r>
              <a:rPr lang="es-ES" sz="1800" b="0" i="0" u="none" strike="noStrike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Identificar las restricciones.</a:t>
            </a:r>
          </a:p>
          <a:p>
            <a:r>
              <a:rPr lang="es-ES" sz="1800" b="1" i="0" u="none" strike="noStrike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Paso 2: </a:t>
            </a:r>
            <a:r>
              <a:rPr lang="es-ES" sz="1800" b="0" i="0" u="none" strike="noStrike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Desarrollar un plan para superar las restricciones identificadas.</a:t>
            </a:r>
          </a:p>
          <a:p>
            <a:r>
              <a:rPr lang="es-ES" sz="1800" b="1" i="0" u="none" strike="noStrike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Paso 3: </a:t>
            </a:r>
            <a:r>
              <a:rPr lang="es-ES" sz="1800" b="0" i="0" u="none" strike="noStrike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Enfocar los recursos a lograr el paso 2.</a:t>
            </a:r>
          </a:p>
          <a:p>
            <a:r>
              <a:rPr lang="es-ES" sz="1800" b="1" i="0" u="none" strike="noStrike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Paso 4: </a:t>
            </a:r>
            <a:r>
              <a:rPr lang="es-ES" sz="1800" b="0" i="0" u="none" strike="noStrike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Reducir los efectos de las restricciones restando carga de trabajo o ampliando la capacidad.</a:t>
            </a:r>
          </a:p>
          <a:p>
            <a:r>
              <a:rPr lang="es-ES" sz="1800" b="0" i="0" u="none" strike="noStrike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Asegurarse de que todas las personas afectadas por las restricciones las reconozcan.</a:t>
            </a:r>
          </a:p>
          <a:p>
            <a:r>
              <a:rPr lang="es-ES" sz="1800" b="1" i="0" u="none" strike="noStrike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Paso 5: </a:t>
            </a:r>
            <a:r>
              <a:rPr lang="es-ES" sz="1800" b="0" i="0" u="none" strike="noStrike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Cuando un conjunto de restricciones se supere, volver al paso 1 e identificar nuevas restricciones.</a:t>
            </a:r>
            <a:endParaRPr lang="es-AR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D267AA1-559D-07B8-1699-527AE7C95B6A}"/>
              </a:ext>
            </a:extLst>
          </p:cNvPr>
          <p:cNvSpPr txBox="1"/>
          <p:nvPr/>
        </p:nvSpPr>
        <p:spPr>
          <a:xfrm>
            <a:off x="1341884" y="1316985"/>
            <a:ext cx="1036915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AR" sz="1800" b="0" i="0" u="none" strike="noStrike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 </a:t>
            </a:r>
            <a:r>
              <a:rPr lang="es-AR" sz="1800" b="1" i="0" u="none" strike="noStrike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TOC </a:t>
            </a:r>
            <a:r>
              <a:rPr lang="es-AR" sz="1800" b="0" i="0" u="none" strike="noStrike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es-AR" sz="1800" b="0" i="1" u="none" strike="noStrike" baseline="0" dirty="0" err="1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Theory</a:t>
            </a:r>
            <a:r>
              <a:rPr lang="es-AR" sz="1800" b="0" i="1" u="none" strike="noStrike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AR" sz="1800" b="0" i="1" u="none" strike="noStrike" baseline="0" dirty="0" err="1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Of</a:t>
            </a:r>
            <a:r>
              <a:rPr lang="es-AR" sz="1800" b="0" i="1" u="none" strike="noStrike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ES" sz="1800" b="0" i="1" u="none" strike="noStrike" baseline="0" dirty="0" err="1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Constraints</a:t>
            </a:r>
            <a:r>
              <a:rPr lang="es-ES" sz="1800" b="0" i="0" u="none" strike="noStrike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; </a:t>
            </a:r>
            <a:r>
              <a:rPr lang="es-ES" sz="1800" b="1" i="0" u="none" strike="noStrike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teoría de las restricciones</a:t>
            </a:r>
            <a:r>
              <a:rPr lang="es-ES" sz="1800" b="0" i="0" u="none" strike="noStrike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 es el cuerpo de conocimientos que maneja todo lo que limita la habilidad de una organización para lograr sus metas. Las restricciones pueden ser físicas (como la </a:t>
            </a:r>
            <a:r>
              <a:rPr lang="es-AR" sz="1800" b="0" i="0" u="none" strike="noStrike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disponibilidad de personal o de procesos, materias primas o suministros) o no físicas (como procedimientos, </a:t>
            </a:r>
            <a:r>
              <a:rPr lang="es-ES" sz="1800" b="0" i="0" u="none" strike="noStrike" baseline="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estados de ánimo y capacitación). La base de la teoría de las restricciones es el reconocimiento y manejo de estas limitaciones mediante un proceso de cinco pasos:</a:t>
            </a:r>
            <a:endParaRPr lang="es-AR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C8E8475-9703-8762-6060-C7A4471EA5E3}"/>
              </a:ext>
            </a:extLst>
          </p:cNvPr>
          <p:cNvSpPr txBox="1"/>
          <p:nvPr/>
        </p:nvSpPr>
        <p:spPr>
          <a:xfrm>
            <a:off x="3934172" y="770875"/>
            <a:ext cx="4752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Teoría de las Restricciones</a:t>
            </a:r>
          </a:p>
        </p:txBody>
      </p:sp>
    </p:spTree>
    <p:extLst>
      <p:ext uri="{BB962C8B-B14F-4D97-AF65-F5344CB8AC3E}">
        <p14:creationId xmlns:p14="http://schemas.microsoft.com/office/powerpoint/2010/main" val="2240811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C33E7-B537-1743-90BC-84636AA805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DE712A5-399F-2AC3-0AF7-C53D422BE038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/>
              <a:t>Mg. Ing. Néstor Orlando Cruz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73950223-67E5-9CC5-F8C6-B4F5359DE4F7}"/>
              </a:ext>
            </a:extLst>
          </p:cNvPr>
          <p:cNvGraphicFramePr/>
          <p:nvPr/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A4639832-FB90-76C8-4BFF-FFE025894740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199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FED795-DF76-C0CD-85C8-4295105DB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AFF2BE9-751A-97D0-5C56-27FE1F7FEC27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/>
              <a:t>Mg. Ing. Néstor Orlando Cruz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B56B3592-167C-DA4F-EBA9-AFE454D372B9}"/>
              </a:ext>
            </a:extLst>
          </p:cNvPr>
          <p:cNvGraphicFramePr/>
          <p:nvPr/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0B4B9D3F-4FD0-50EC-C6A4-6F62B5DD5CE5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E73E39F4-D46F-30CF-E49D-1A340BB72EB5}"/>
              </a:ext>
            </a:extLst>
          </p:cNvPr>
          <p:cNvSpPr txBox="1"/>
          <p:nvPr/>
        </p:nvSpPr>
        <p:spPr>
          <a:xfrm>
            <a:off x="2926060" y="2380237"/>
            <a:ext cx="71287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6600" dirty="0">
                <a:solidFill>
                  <a:schemeClr val="tx2"/>
                </a:solidFill>
                <a:latin typeface="Brush Script MT" panose="03060802040406070304" pitchFamily="66" charset="0"/>
              </a:rPr>
              <a:t>Muchas Gracias…</a:t>
            </a:r>
          </a:p>
        </p:txBody>
      </p:sp>
    </p:spTree>
    <p:extLst>
      <p:ext uri="{BB962C8B-B14F-4D97-AF65-F5344CB8AC3E}">
        <p14:creationId xmlns:p14="http://schemas.microsoft.com/office/powerpoint/2010/main" val="3818649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C44E5B3-B4D4-8304-C475-DEDA74EB1439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/>
              <a:t>Mg. Ing. Néstor Orlando Cruz</a:t>
            </a: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3201332D-1943-0BA7-E63D-E3D713256C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7086934"/>
              </p:ext>
            </p:extLst>
          </p:nvPr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84886B03-15FA-94E1-391A-8BF87FB9D5F3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9FF16922-1BD7-CB76-20E2-A39149A2BDD9}"/>
              </a:ext>
            </a:extLst>
          </p:cNvPr>
          <p:cNvSpPr txBox="1"/>
          <p:nvPr/>
        </p:nvSpPr>
        <p:spPr>
          <a:xfrm>
            <a:off x="1701924" y="743326"/>
            <a:ext cx="5688993" cy="369332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AR" b="1" dirty="0">
                <a:solidFill>
                  <a:schemeClr val="tx2"/>
                </a:solidFill>
              </a:rPr>
              <a:t>Unidad 5: </a:t>
            </a:r>
            <a:r>
              <a:rPr lang="es-MX" b="1" dirty="0">
                <a:solidFill>
                  <a:schemeClr val="tx2"/>
                </a:solidFill>
              </a:rPr>
              <a:t>ADMINISTRACIÓN DE CADENAS DE VALOR</a:t>
            </a:r>
            <a:endParaRPr lang="es-AR" b="1" dirty="0">
              <a:solidFill>
                <a:schemeClr val="tx2"/>
              </a:solidFill>
            </a:endParaRPr>
          </a:p>
        </p:txBody>
      </p:sp>
      <p:sp>
        <p:nvSpPr>
          <p:cNvPr id="13" name="Botón de acción: ir hacia delante o siguiente 1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5C2BC6F-B28A-9163-D0EB-DD6D2E70D3FD}"/>
              </a:ext>
            </a:extLst>
          </p:cNvPr>
          <p:cNvSpPr/>
          <p:nvPr/>
        </p:nvSpPr>
        <p:spPr>
          <a:xfrm>
            <a:off x="1341884" y="724053"/>
            <a:ext cx="288032" cy="388605"/>
          </a:xfrm>
          <a:prstGeom prst="actionButtonForwardNex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9" name="Picture 6" descr="Ver las imágenes de origen">
            <a:extLst>
              <a:ext uri="{FF2B5EF4-FFF2-40B4-BE49-F238E27FC236}">
                <a16:creationId xmlns:a16="http://schemas.microsoft.com/office/drawing/2014/main" id="{91D1C356-981B-0459-141F-9FC76B8A87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32348" y="1136357"/>
            <a:ext cx="10060231" cy="5357720"/>
          </a:xfrm>
          <a:prstGeom prst="rect">
            <a:avLst/>
          </a:prstGeom>
          <a:noFill/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9459BBDD-EB4B-A308-83B5-E4E5D9D9F486}"/>
              </a:ext>
            </a:extLst>
          </p:cNvPr>
          <p:cNvSpPr txBox="1"/>
          <p:nvPr/>
        </p:nvSpPr>
        <p:spPr>
          <a:xfrm rot="16200000">
            <a:off x="9606088" y="3584384"/>
            <a:ext cx="1584177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AR" sz="2400" b="1" dirty="0">
                <a:solidFill>
                  <a:schemeClr val="tx2"/>
                </a:solidFill>
              </a:rPr>
              <a:t>margen</a:t>
            </a:r>
          </a:p>
        </p:txBody>
      </p:sp>
    </p:spTree>
    <p:extLst>
      <p:ext uri="{BB962C8B-B14F-4D97-AF65-F5344CB8AC3E}">
        <p14:creationId xmlns:p14="http://schemas.microsoft.com/office/powerpoint/2010/main" val="2023450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1445A7-0960-685F-74CB-DB80F5F2E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7D0BA24-E41D-58DD-9214-E45E4B8C56D6}"/>
              </a:ext>
            </a:extLst>
          </p:cNvPr>
          <p:cNvSpPr txBox="1"/>
          <p:nvPr/>
        </p:nvSpPr>
        <p:spPr>
          <a:xfrm>
            <a:off x="5228883" y="6285719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/>
              <a:t>Mg. Ing. Néstor Orlando Cruz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C5F8506D-89EB-03FD-6F5F-E13001085E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7086934"/>
              </p:ext>
            </p:extLst>
          </p:nvPr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E788D2E8-A0EE-CA70-4B88-3F05F7A05907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2F503E8E-9E62-4AF1-9ECE-7CEE753AF545}"/>
              </a:ext>
            </a:extLst>
          </p:cNvPr>
          <p:cNvSpPr txBox="1">
            <a:spLocks/>
          </p:cNvSpPr>
          <p:nvPr/>
        </p:nvSpPr>
        <p:spPr>
          <a:xfrm>
            <a:off x="1198321" y="1340768"/>
            <a:ext cx="10656278" cy="46918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buNone/>
            </a:pPr>
            <a:r>
              <a:rPr lang="es-ES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</a:rPr>
              <a:t>MARGEN</a:t>
            </a:r>
          </a:p>
          <a:p>
            <a:pPr>
              <a:spcBef>
                <a:spcPts val="1200"/>
              </a:spcBef>
              <a:buNone/>
            </a:pPr>
            <a:r>
              <a:rPr lang="es-ES" sz="1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</a:rPr>
              <a:t>Según </a:t>
            </a:r>
            <a:r>
              <a:rPr lang="es-ES" sz="19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</a:rPr>
              <a:t>Porter</a:t>
            </a:r>
            <a:r>
              <a:rPr lang="es-ES" sz="1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</a:rPr>
              <a:t>, “</a:t>
            </a:r>
            <a:r>
              <a:rPr lang="es-ES" sz="1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ahoma"/>
              </a:rPr>
              <a:t>el margen es la diferencia entre el valor total y los costes totales incurridos por la empresa para desempeñar las actividades generadoras de valor”. </a:t>
            </a:r>
            <a:r>
              <a:rPr lang="es-ES" sz="1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</a:rPr>
              <a:t>Es decir, a mayor valor, mayor margen.</a:t>
            </a:r>
          </a:p>
          <a:p>
            <a:pPr>
              <a:buNone/>
            </a:pPr>
            <a:r>
              <a:rPr lang="es-ES" sz="1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</a:rPr>
              <a:t>Una cadena de valor tiene como objetivo principal mejorar la rentabilidad de una empresa gracias a las actividades principales, que son las que aportan el mayor valor al cliente.</a:t>
            </a:r>
          </a:p>
          <a:p>
            <a:pPr>
              <a:buNone/>
            </a:pPr>
            <a:r>
              <a:rPr lang="es-ES" sz="19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ello, habrá que llevar a cabo las siguientes acciones:</a:t>
            </a:r>
          </a:p>
          <a:p>
            <a:pPr>
              <a:spcBef>
                <a:spcPts val="600"/>
              </a:spcBef>
              <a:buNone/>
            </a:pPr>
            <a:r>
              <a:rPr lang="es-ES" sz="1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• Mejorar la calidad de los productos para, a la vez, aumentar la satisfacción de los clientes para que se conviertan en clientes leales y repitan la experiencia.</a:t>
            </a:r>
          </a:p>
          <a:p>
            <a:pPr>
              <a:spcBef>
                <a:spcPts val="600"/>
              </a:spcBef>
              <a:buNone/>
            </a:pPr>
            <a:r>
              <a:rPr lang="es-ES" sz="1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• Optimizar los procesos de trabajo para mejorar la productividad.</a:t>
            </a:r>
          </a:p>
          <a:p>
            <a:pPr>
              <a:spcBef>
                <a:spcPts val="600"/>
              </a:spcBef>
              <a:buNone/>
            </a:pPr>
            <a:r>
              <a:rPr lang="es-ES" sz="1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• Trabajar con la tecnología en la innovación de los productos/servicios.</a:t>
            </a:r>
          </a:p>
          <a:p>
            <a:pPr>
              <a:spcBef>
                <a:spcPts val="600"/>
              </a:spcBef>
              <a:buNone/>
            </a:pPr>
            <a:r>
              <a:rPr lang="es-ES" sz="1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• Optimizar los costes para que generen un incremento en la rentabilidad.</a:t>
            </a:r>
            <a:endParaRPr lang="en-US" sz="19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6C58E87-A918-68EF-4BA6-38779B135E3E}"/>
              </a:ext>
            </a:extLst>
          </p:cNvPr>
          <p:cNvSpPr/>
          <p:nvPr/>
        </p:nvSpPr>
        <p:spPr>
          <a:xfrm>
            <a:off x="4150196" y="692124"/>
            <a:ext cx="3888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CADENA DE VALOR</a:t>
            </a:r>
          </a:p>
          <a:p>
            <a:endParaRPr lang="en-US" sz="2000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341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5EFC50-F4A5-7089-5052-79C8BF5CB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43B68A5-FFCE-CA98-C94D-18B85E2A09BE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/>
              <a:t>Mg. Ing. Néstor Orlando Cruz</a:t>
            </a: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896222FF-9F8E-4DF7-13A1-E74F78A60019}"/>
              </a:ext>
            </a:extLst>
          </p:cNvPr>
          <p:cNvGraphicFramePr/>
          <p:nvPr/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BC4CCE23-49B9-5DB8-F638-D8417493954F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ítulo 1">
            <a:extLst>
              <a:ext uri="{FF2B5EF4-FFF2-40B4-BE49-F238E27FC236}">
                <a16:creationId xmlns:a16="http://schemas.microsoft.com/office/drawing/2014/main" id="{BC0885A7-0521-8A85-6799-9C58997E48FA}"/>
              </a:ext>
            </a:extLst>
          </p:cNvPr>
          <p:cNvSpPr txBox="1">
            <a:spLocks/>
          </p:cNvSpPr>
          <p:nvPr/>
        </p:nvSpPr>
        <p:spPr>
          <a:xfrm>
            <a:off x="2474919" y="1920772"/>
            <a:ext cx="8915399" cy="22627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78E6AFBB-346C-00FA-7ACE-E40368DC1AC9}"/>
              </a:ext>
            </a:extLst>
          </p:cNvPr>
          <p:cNvSpPr/>
          <p:nvPr/>
        </p:nvSpPr>
        <p:spPr>
          <a:xfrm>
            <a:off x="1485900" y="802384"/>
            <a:ext cx="102251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DIFERENCIAS ENTRE CADENA DE VALOR Y CADENA DE SUMINISTROS </a:t>
            </a:r>
            <a:endParaRPr lang="en-US" sz="2000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6A3F3F09-24BC-0BA5-133A-C4B5EE842CF5}"/>
              </a:ext>
            </a:extLst>
          </p:cNvPr>
          <p:cNvSpPr/>
          <p:nvPr/>
        </p:nvSpPr>
        <p:spPr>
          <a:xfrm>
            <a:off x="1521070" y="1604250"/>
            <a:ext cx="9904419" cy="6357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4E38E872-7F66-53A1-8E49-FF1BF633A534}"/>
              </a:ext>
            </a:extLst>
          </p:cNvPr>
          <p:cNvSpPr/>
          <p:nvPr/>
        </p:nvSpPr>
        <p:spPr>
          <a:xfrm>
            <a:off x="1594386" y="2240046"/>
            <a:ext cx="9795932" cy="4024126"/>
          </a:xfrm>
          <a:prstGeom prst="rect">
            <a:avLst/>
          </a:prstGeom>
          <a:solidFill>
            <a:schemeClr val="bg1">
              <a:lumMod val="75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solidFill>
                <a:schemeClr val="tx2"/>
              </a:solidFill>
            </a:endParaRP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F0D0778D-7063-31A9-67B0-F7DC0CEDB27B}"/>
              </a:ext>
            </a:extLst>
          </p:cNvPr>
          <p:cNvCxnSpPr>
            <a:endCxn id="16" idx="2"/>
          </p:cNvCxnSpPr>
          <p:nvPr/>
        </p:nvCxnSpPr>
        <p:spPr>
          <a:xfrm>
            <a:off x="6462353" y="1526493"/>
            <a:ext cx="29999" cy="4737679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619CED4-64EA-9B31-56DA-8D6281BB11A7}"/>
              </a:ext>
            </a:extLst>
          </p:cNvPr>
          <p:cNvSpPr txBox="1"/>
          <p:nvPr/>
        </p:nvSpPr>
        <p:spPr>
          <a:xfrm>
            <a:off x="2118953" y="1729712"/>
            <a:ext cx="4282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CADENA DE VALOR – (</a:t>
            </a:r>
            <a:r>
              <a:rPr lang="es-ES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</a:rPr>
              <a:t>Value</a:t>
            </a:r>
            <a:r>
              <a:rPr lang="es-ES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</a:rPr>
              <a:t> </a:t>
            </a:r>
            <a:r>
              <a:rPr lang="es-ES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</a:rPr>
              <a:t>Chain</a:t>
            </a:r>
            <a:r>
              <a:rPr lang="es-ES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B7CF9EC-F358-B5BC-434D-320C61747AAC}"/>
              </a:ext>
            </a:extLst>
          </p:cNvPr>
          <p:cNvSpPr txBox="1"/>
          <p:nvPr/>
        </p:nvSpPr>
        <p:spPr>
          <a:xfrm>
            <a:off x="6618423" y="1741432"/>
            <a:ext cx="4815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CADENA DE SUMINISTROS – (</a:t>
            </a:r>
            <a:r>
              <a:rPr lang="es-ES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</a:rPr>
              <a:t>Supply</a:t>
            </a:r>
            <a:r>
              <a:rPr lang="es-ES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</a:rPr>
              <a:t> </a:t>
            </a:r>
            <a:r>
              <a:rPr lang="es-ES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</a:rPr>
              <a:t>Chain</a:t>
            </a:r>
            <a:r>
              <a:rPr lang="es-ES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351D3DDB-038E-E7B2-E180-0928FA648FC8}"/>
              </a:ext>
            </a:extLst>
          </p:cNvPr>
          <p:cNvSpPr/>
          <p:nvPr/>
        </p:nvSpPr>
        <p:spPr>
          <a:xfrm>
            <a:off x="1737948" y="2338337"/>
            <a:ext cx="466359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chemeClr val="tx2"/>
                </a:solidFill>
              </a:rPr>
              <a:t>Son acciones que trabajan juntas para conseguir darle valor al producto final</a:t>
            </a:r>
            <a:endParaRPr lang="en-US" sz="2000" b="1" dirty="0">
              <a:solidFill>
                <a:schemeClr val="tx2"/>
              </a:solidFill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BB987155-D8B9-26A2-0F3A-57143B5E6163}"/>
              </a:ext>
            </a:extLst>
          </p:cNvPr>
          <p:cNvSpPr/>
          <p:nvPr/>
        </p:nvSpPr>
        <p:spPr>
          <a:xfrm>
            <a:off x="6545106" y="2357025"/>
            <a:ext cx="481521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chemeClr val="tx2"/>
                </a:solidFill>
              </a:rPr>
              <a:t>Son todos aquellos elementos que participan en el producto o servicio y su propia llegada al cliente final.</a:t>
            </a:r>
            <a:endParaRPr lang="en-US" sz="2000" b="1" dirty="0">
              <a:solidFill>
                <a:schemeClr val="tx2"/>
              </a:solidFill>
            </a:endParaRP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BAAFA764-411D-CB18-3CA4-B3B6F62424AB}"/>
              </a:ext>
            </a:extLst>
          </p:cNvPr>
          <p:cNvCxnSpPr/>
          <p:nvPr/>
        </p:nvCxnSpPr>
        <p:spPr>
          <a:xfrm>
            <a:off x="1594386" y="3473790"/>
            <a:ext cx="9795932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6C965C22-1E4F-4745-C741-1E2AADCDC968}"/>
              </a:ext>
            </a:extLst>
          </p:cNvPr>
          <p:cNvCxnSpPr/>
          <p:nvPr/>
        </p:nvCxnSpPr>
        <p:spPr>
          <a:xfrm>
            <a:off x="1588521" y="4646096"/>
            <a:ext cx="9795932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ángulo 24">
            <a:extLst>
              <a:ext uri="{FF2B5EF4-FFF2-40B4-BE49-F238E27FC236}">
                <a16:creationId xmlns:a16="http://schemas.microsoft.com/office/drawing/2014/main" id="{71535F0E-26FF-3DDC-DFB5-ECD9E1BB5C97}"/>
              </a:ext>
            </a:extLst>
          </p:cNvPr>
          <p:cNvSpPr/>
          <p:nvPr/>
        </p:nvSpPr>
        <p:spPr>
          <a:xfrm>
            <a:off x="1737948" y="3593942"/>
            <a:ext cx="46716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chemeClr val="tx2"/>
                </a:solidFill>
              </a:rPr>
              <a:t>El objetivo final es ganar ventaja competitiva frente a su competencia.</a:t>
            </a:r>
            <a:endParaRPr lang="en-US" sz="2000" b="1" dirty="0">
              <a:solidFill>
                <a:schemeClr val="tx2"/>
              </a:solidFill>
            </a:endParaRP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052059C1-1425-5EF4-B1F4-B9D70BF1B44E}"/>
              </a:ext>
            </a:extLst>
          </p:cNvPr>
          <p:cNvSpPr/>
          <p:nvPr/>
        </p:nvSpPr>
        <p:spPr>
          <a:xfrm>
            <a:off x="6553160" y="3637419"/>
            <a:ext cx="47185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chemeClr val="tx2"/>
                </a:solidFill>
              </a:rPr>
              <a:t>El objetivo final es la satisfacción del cliente.</a:t>
            </a:r>
            <a:endParaRPr lang="en-US" sz="2000" b="1" dirty="0">
              <a:solidFill>
                <a:schemeClr val="tx2"/>
              </a:solidFill>
            </a:endParaRP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B031DFB2-8697-D33E-14E1-B2202102479B}"/>
              </a:ext>
            </a:extLst>
          </p:cNvPr>
          <p:cNvSpPr/>
          <p:nvPr/>
        </p:nvSpPr>
        <p:spPr>
          <a:xfrm>
            <a:off x="1626617" y="4785083"/>
            <a:ext cx="47749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chemeClr val="tx2"/>
                </a:solidFill>
              </a:rPr>
              <a:t>Se inicia por una solicitud del cliente para tener un valor diferente por ello se crea la cadena de valor y se consigue un producto.</a:t>
            </a:r>
            <a:endParaRPr lang="en-US" sz="2000" b="1" dirty="0">
              <a:solidFill>
                <a:schemeClr val="tx2"/>
              </a:solidFill>
            </a:endParaRP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03C6DBC4-AA72-1615-944B-91B65678377D}"/>
              </a:ext>
            </a:extLst>
          </p:cNvPr>
          <p:cNvSpPr/>
          <p:nvPr/>
        </p:nvSpPr>
        <p:spPr>
          <a:xfrm>
            <a:off x="6545107" y="4732795"/>
            <a:ext cx="481521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chemeClr val="tx2"/>
                </a:solidFill>
              </a:rPr>
              <a:t>Comienza por una solicitud de producto que conlleva a una cadena de suministro para finalizarlo llevándolo al cliente final.</a:t>
            </a:r>
            <a:endParaRPr lang="en-US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701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0D76F-ADAB-EAD5-589C-94C210597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3D6720A-B2A0-0FCD-92E3-827F31A45C9E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/>
              <a:t>Mg. Ing. Néstor Orlando Cruz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80C4B608-B3B3-C842-5EBD-AECF47AD8F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7086934"/>
              </p:ext>
            </p:extLst>
          </p:nvPr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C03B35BF-8037-EB78-F608-6A5096236058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ángulo 5">
            <a:extLst>
              <a:ext uri="{FF2B5EF4-FFF2-40B4-BE49-F238E27FC236}">
                <a16:creationId xmlns:a16="http://schemas.microsoft.com/office/drawing/2014/main" id="{0C6A9370-8A99-31C8-A868-CADF14B8546A}"/>
              </a:ext>
            </a:extLst>
          </p:cNvPr>
          <p:cNvSpPr/>
          <p:nvPr/>
        </p:nvSpPr>
        <p:spPr>
          <a:xfrm>
            <a:off x="2937973" y="625567"/>
            <a:ext cx="631287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IMPORTANCIA DE LA CADENA DE VALOR </a:t>
            </a:r>
            <a:endParaRPr lang="en-US" sz="2000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4 Rectángulo">
            <a:extLst>
              <a:ext uri="{FF2B5EF4-FFF2-40B4-BE49-F238E27FC236}">
                <a16:creationId xmlns:a16="http://schemas.microsoft.com/office/drawing/2014/main" id="{574B11F2-0F41-0B7C-CC23-00FB3266FE0E}"/>
              </a:ext>
            </a:extLst>
          </p:cNvPr>
          <p:cNvSpPr/>
          <p:nvPr/>
        </p:nvSpPr>
        <p:spPr>
          <a:xfrm>
            <a:off x="1341884" y="1279465"/>
            <a:ext cx="4968552" cy="5093702"/>
          </a:xfrm>
          <a:prstGeom prst="rect">
            <a:avLst/>
          </a:prstGeom>
          <a:solidFill>
            <a:schemeClr val="accent3">
              <a:lumMod val="75000"/>
            </a:schemeClr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s-ES" sz="2100" b="1" i="1" u="sng" dirty="0">
                <a:solidFill>
                  <a:schemeClr val="tx2"/>
                </a:solidFill>
              </a:rPr>
              <a:t>COMO HERRAMIENTA DE ANÁLISIS</a:t>
            </a:r>
          </a:p>
          <a:p>
            <a:pPr>
              <a:spcBef>
                <a:spcPts val="600"/>
              </a:spcBef>
            </a:pPr>
            <a:r>
              <a:rPr lang="es-ES" sz="2100" b="1" dirty="0">
                <a:solidFill>
                  <a:schemeClr val="tx2"/>
                </a:solidFill>
              </a:rPr>
              <a:t>Una empresa tiene dos objetivos principales para mejorar la rentabilidad en un negocio:</a:t>
            </a:r>
          </a:p>
          <a:p>
            <a:pPr>
              <a:spcBef>
                <a:spcPts val="600"/>
              </a:spcBef>
            </a:pPr>
            <a:endParaRPr lang="es-ES" sz="2100" b="1" dirty="0">
              <a:solidFill>
                <a:schemeClr val="tx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100" b="1" dirty="0">
                <a:solidFill>
                  <a:schemeClr val="tx2"/>
                </a:solidFill>
              </a:rPr>
              <a:t>• Reducir los costos.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100" b="1" dirty="0">
                <a:solidFill>
                  <a:schemeClr val="tx2"/>
                </a:solidFill>
              </a:rPr>
              <a:t>• Aprovechar mejor los recursos.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s-ES" sz="2100" b="1" dirty="0">
              <a:solidFill>
                <a:schemeClr val="tx2"/>
              </a:solidFill>
            </a:endParaRPr>
          </a:p>
          <a:p>
            <a:r>
              <a:rPr lang="es-ES" sz="2100" b="1" dirty="0">
                <a:solidFill>
                  <a:schemeClr val="tx2"/>
                </a:solidFill>
              </a:rPr>
              <a:t>Se puede decir que el fin de la cadena de valor es definir dónde se deben aplicar los mayores esfuerzos dentro de una empresa, para así realzar las cualidades y las debilidades mejorarlas con el resultado de aumentar las ventajas competitivas.</a:t>
            </a:r>
            <a:endParaRPr lang="es-MX" sz="2100" b="1" dirty="0">
              <a:solidFill>
                <a:schemeClr val="tx2"/>
              </a:solidFill>
            </a:endParaRPr>
          </a:p>
        </p:txBody>
      </p:sp>
      <p:sp>
        <p:nvSpPr>
          <p:cNvPr id="8" name="5 Rectángulo">
            <a:extLst>
              <a:ext uri="{FF2B5EF4-FFF2-40B4-BE49-F238E27FC236}">
                <a16:creationId xmlns:a16="http://schemas.microsoft.com/office/drawing/2014/main" id="{E98DAB8C-1C06-8AE7-18FC-EB5A249B0DAD}"/>
              </a:ext>
            </a:extLst>
          </p:cNvPr>
          <p:cNvSpPr/>
          <p:nvPr/>
        </p:nvSpPr>
        <p:spPr>
          <a:xfrm>
            <a:off x="6526460" y="1279465"/>
            <a:ext cx="5256584" cy="4447371"/>
          </a:xfrm>
          <a:prstGeom prst="rect">
            <a:avLst/>
          </a:prstGeom>
          <a:solidFill>
            <a:schemeClr val="accent3">
              <a:lumMod val="75000"/>
            </a:schemeClr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s-ES" sz="2100" b="1" i="1" u="sng" dirty="0">
                <a:solidFill>
                  <a:schemeClr val="tx2"/>
                </a:solidFill>
              </a:rPr>
              <a:t>COMO VENTAJA COMPETITIVA</a:t>
            </a:r>
          </a:p>
          <a:p>
            <a:pPr>
              <a:spcBef>
                <a:spcPts val="600"/>
              </a:spcBef>
            </a:pPr>
            <a:r>
              <a:rPr lang="es-ES" sz="2100" b="1" dirty="0">
                <a:solidFill>
                  <a:schemeClr val="tx2"/>
                </a:solidFill>
              </a:rPr>
              <a:t>El resultado de la cadena de valor es generar ventajas competitivas frente a las otras empresas de la competencia. </a:t>
            </a:r>
          </a:p>
          <a:p>
            <a:pPr>
              <a:spcBef>
                <a:spcPts val="600"/>
              </a:spcBef>
            </a:pPr>
            <a:endParaRPr lang="es-ES" sz="2100" b="1" dirty="0">
              <a:solidFill>
                <a:schemeClr val="tx2"/>
              </a:solidFill>
            </a:endParaRPr>
          </a:p>
          <a:p>
            <a:r>
              <a:rPr lang="es-ES" sz="2100" b="1" dirty="0">
                <a:solidFill>
                  <a:schemeClr val="tx2"/>
                </a:solidFill>
              </a:rPr>
              <a:t>Porter distingue dos tipos de ventaja competitiva: </a:t>
            </a:r>
          </a:p>
          <a:p>
            <a:endParaRPr lang="es-ES" sz="2100" b="1" dirty="0">
              <a:solidFill>
                <a:schemeClr val="tx2"/>
              </a:solidFill>
            </a:endParaRPr>
          </a:p>
          <a:p>
            <a:endParaRPr lang="es-ES" sz="2100" b="1" dirty="0">
              <a:solidFill>
                <a:schemeClr val="tx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100" b="1" dirty="0">
                <a:solidFill>
                  <a:schemeClr val="tx2"/>
                </a:solidFill>
              </a:rPr>
              <a:t>Ventaja en costo.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100" b="1" dirty="0">
                <a:solidFill>
                  <a:schemeClr val="tx2"/>
                </a:solidFill>
              </a:rPr>
              <a:t>Ventaja en diferenciación.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s-ES" sz="2100" b="1" dirty="0">
              <a:solidFill>
                <a:schemeClr val="tx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s-ES" sz="21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52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A2B3A3-2863-AE68-4D6E-E43949589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01C0BE3-2562-FA7A-37A5-B097A6886BD0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>
                <a:solidFill>
                  <a:schemeClr val="tx2"/>
                </a:solidFill>
              </a:rPr>
              <a:t>Mg. Ing. Néstor Orlando Cruz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7F923C97-2763-A7C7-8C53-54F158C45FBA}"/>
              </a:ext>
            </a:extLst>
          </p:cNvPr>
          <p:cNvGraphicFramePr/>
          <p:nvPr/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4DF940A0-338C-E644-2A78-F2814A1C1D91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ángulo 5">
            <a:extLst>
              <a:ext uri="{FF2B5EF4-FFF2-40B4-BE49-F238E27FC236}">
                <a16:creationId xmlns:a16="http://schemas.microsoft.com/office/drawing/2014/main" id="{F3502555-F5C4-644C-53BE-DD385ED1AB82}"/>
              </a:ext>
            </a:extLst>
          </p:cNvPr>
          <p:cNvSpPr/>
          <p:nvPr/>
        </p:nvSpPr>
        <p:spPr>
          <a:xfrm>
            <a:off x="3934173" y="617323"/>
            <a:ext cx="46805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MODELO DE DIRECCIÓN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5D219487-5F3A-C70E-6C19-70EFCE4A9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100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950" y="1177434"/>
            <a:ext cx="10369152" cy="51761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0465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0BBC51-78F1-005D-81D6-37E44487C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5C7C211-BD0D-E99C-C33A-0A32BFBFC039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/>
              <a:t>Mg. Ing. Néstor Orlando Cruz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68DD64C1-9481-9DDE-351D-F97D4CB30FD3}"/>
              </a:ext>
            </a:extLst>
          </p:cNvPr>
          <p:cNvGraphicFramePr/>
          <p:nvPr/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1902594C-A80F-9169-642E-9163E4F08274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ítulo 1">
            <a:extLst>
              <a:ext uri="{FF2B5EF4-FFF2-40B4-BE49-F238E27FC236}">
                <a16:creationId xmlns:a16="http://schemas.microsoft.com/office/drawing/2014/main" id="{8176E4D9-70C1-9CFC-7D8D-6152CA3D4B7B}"/>
              </a:ext>
            </a:extLst>
          </p:cNvPr>
          <p:cNvSpPr txBox="1">
            <a:spLocks/>
          </p:cNvSpPr>
          <p:nvPr/>
        </p:nvSpPr>
        <p:spPr>
          <a:xfrm>
            <a:off x="2654098" y="2237572"/>
            <a:ext cx="8915399" cy="22627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643CD722-D09D-259F-CEDF-59BCBFB7FB46}"/>
              </a:ext>
            </a:extLst>
          </p:cNvPr>
          <p:cNvSpPr/>
          <p:nvPr/>
        </p:nvSpPr>
        <p:spPr>
          <a:xfrm>
            <a:off x="1506813" y="875488"/>
            <a:ext cx="100626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ESTRATEGIAS DE SUMINISTRO PARA SERVICIOS Y MANUFACTURA</a:t>
            </a:r>
          </a:p>
        </p:txBody>
      </p:sp>
      <p:sp>
        <p:nvSpPr>
          <p:cNvPr id="7" name="4 Rectángulo">
            <a:extLst>
              <a:ext uri="{FF2B5EF4-FFF2-40B4-BE49-F238E27FC236}">
                <a16:creationId xmlns:a16="http://schemas.microsoft.com/office/drawing/2014/main" id="{680E22E8-EE9D-F625-7DD2-5D7DA55E45EA}"/>
              </a:ext>
            </a:extLst>
          </p:cNvPr>
          <p:cNvSpPr/>
          <p:nvPr/>
        </p:nvSpPr>
        <p:spPr>
          <a:xfrm>
            <a:off x="1629916" y="1793082"/>
            <a:ext cx="5155631" cy="1785104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90000"/>
                  <a:shade val="30000"/>
                  <a:satMod val="115000"/>
                </a:schemeClr>
              </a:gs>
              <a:gs pos="50000">
                <a:schemeClr val="bg2">
                  <a:lumMod val="90000"/>
                  <a:shade val="67500"/>
                  <a:satMod val="115000"/>
                </a:schemeClr>
              </a:gs>
              <a:gs pos="100000">
                <a:schemeClr val="bg2">
                  <a:lumMod val="90000"/>
                  <a:shade val="100000"/>
                  <a:satMod val="115000"/>
                </a:schemeClr>
              </a:gs>
            </a:gsLst>
            <a:lin ang="0" scaled="1"/>
            <a:tileRect/>
          </a:gradFill>
          <a:ln w="57150"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s-MX" sz="2200" b="1" i="1" u="sng" dirty="0">
                <a:solidFill>
                  <a:schemeClr val="tx2"/>
                </a:solidFill>
                <a:latin typeface="Avenir-Heavy"/>
              </a:rPr>
              <a:t>Cadena de Suministro para Servicios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MX" sz="2200" b="1" i="1" u="none" strike="noStrike" baseline="0" dirty="0">
                <a:solidFill>
                  <a:schemeClr val="tx2"/>
                </a:solidFill>
                <a:latin typeface="Utopia-Regular"/>
              </a:rPr>
              <a:t>Se basa en la necesidad de proporcionar apoyo a los elementos esenciales de los diversos paquetes de servicios que entrega</a:t>
            </a:r>
            <a:endParaRPr lang="es-MX" sz="2200" b="1" i="1" dirty="0">
              <a:solidFill>
                <a:schemeClr val="tx2"/>
              </a:solidFill>
            </a:endParaRPr>
          </a:p>
        </p:txBody>
      </p:sp>
      <p:sp>
        <p:nvSpPr>
          <p:cNvPr id="9" name="5 Rectángulo">
            <a:extLst>
              <a:ext uri="{FF2B5EF4-FFF2-40B4-BE49-F238E27FC236}">
                <a16:creationId xmlns:a16="http://schemas.microsoft.com/office/drawing/2014/main" id="{6D8BF3A5-3BB5-202A-F6A5-1B617A915FEC}"/>
              </a:ext>
            </a:extLst>
          </p:cNvPr>
          <p:cNvSpPr/>
          <p:nvPr/>
        </p:nvSpPr>
        <p:spPr>
          <a:xfrm>
            <a:off x="7079887" y="1787926"/>
            <a:ext cx="4333224" cy="1785104"/>
          </a:xfrm>
          <a:prstGeom prst="rect">
            <a:avLst/>
          </a:prstGeom>
          <a:solidFill>
            <a:schemeClr val="bg2">
              <a:lumMod val="90000"/>
            </a:schemeClr>
          </a:solidFill>
          <a:ln w="57150"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s-MX" sz="2200" b="1" i="1" u="sng" dirty="0">
                <a:solidFill>
                  <a:schemeClr val="tx2"/>
                </a:solidFill>
                <a:latin typeface="Avenir-Heavy"/>
              </a:rPr>
              <a:t>Paquetes de Servicios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MX" sz="2200" b="1" i="1" u="none" strike="noStrike" baseline="0" dirty="0">
                <a:solidFill>
                  <a:schemeClr val="tx2"/>
                </a:solidFill>
                <a:latin typeface="Utopia-Regular"/>
              </a:rPr>
              <a:t>Instalaciones de apoyo, bienes facilitadores, servicios explícitos y servicios implícitos.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s-MX" sz="2200" b="1" i="1" dirty="0">
              <a:solidFill>
                <a:schemeClr val="tx2"/>
              </a:solidFill>
              <a:latin typeface="HelveticaNeue-LightCond"/>
            </a:endParaRPr>
          </a:p>
        </p:txBody>
      </p:sp>
      <p:sp>
        <p:nvSpPr>
          <p:cNvPr id="10" name="6 Rectángulo">
            <a:extLst>
              <a:ext uri="{FF2B5EF4-FFF2-40B4-BE49-F238E27FC236}">
                <a16:creationId xmlns:a16="http://schemas.microsoft.com/office/drawing/2014/main" id="{8EEAB528-9DC7-12D4-1DAB-6D6B6E2D2456}"/>
              </a:ext>
            </a:extLst>
          </p:cNvPr>
          <p:cNvSpPr/>
          <p:nvPr/>
        </p:nvSpPr>
        <p:spPr>
          <a:xfrm>
            <a:off x="1629916" y="3820339"/>
            <a:ext cx="5155631" cy="178510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s-MX" sz="2200" b="1" i="1" u="sng" dirty="0">
                <a:solidFill>
                  <a:schemeClr val="tx2"/>
                </a:solidFill>
                <a:latin typeface="Avenir-Heavy"/>
              </a:rPr>
              <a:t>Cadena de Suministro para Manufactura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MX" sz="2200" b="1" i="1" u="none" strike="noStrike" baseline="0" dirty="0">
                <a:solidFill>
                  <a:schemeClr val="tx2"/>
                </a:solidFill>
                <a:latin typeface="Utopia-Regular"/>
              </a:rPr>
              <a:t>Se basa en controlar el inventario mediante la administración de los flujos de materiales.</a:t>
            </a:r>
          </a:p>
          <a:p>
            <a:pPr algn="ctr"/>
            <a:endParaRPr lang="es-MX" sz="2200" b="1" i="1" dirty="0">
              <a:solidFill>
                <a:schemeClr val="tx2"/>
              </a:solidFill>
            </a:endParaRPr>
          </a:p>
        </p:txBody>
      </p:sp>
      <p:sp>
        <p:nvSpPr>
          <p:cNvPr id="11" name="7 Rectángulo">
            <a:extLst>
              <a:ext uri="{FF2B5EF4-FFF2-40B4-BE49-F238E27FC236}">
                <a16:creationId xmlns:a16="http://schemas.microsoft.com/office/drawing/2014/main" id="{A703AD65-0D38-E29F-CEAD-2C34DAA6E1E2}"/>
              </a:ext>
            </a:extLst>
          </p:cNvPr>
          <p:cNvSpPr/>
          <p:nvPr/>
        </p:nvSpPr>
        <p:spPr>
          <a:xfrm>
            <a:off x="7079887" y="3833610"/>
            <a:ext cx="4333224" cy="17851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s-MX" sz="2200" b="1" i="1" u="sng" dirty="0">
                <a:solidFill>
                  <a:schemeClr val="tx2"/>
                </a:solidFill>
                <a:latin typeface="Avenir-Heavy"/>
              </a:rPr>
              <a:t>Inventario</a:t>
            </a:r>
            <a:r>
              <a:rPr lang="es-MX" sz="2200" b="1" i="1" dirty="0">
                <a:solidFill>
                  <a:schemeClr val="tx2"/>
                </a:solidFill>
                <a:latin typeface="Avenir-Heavy"/>
              </a:rPr>
              <a:t> 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es-MX" sz="2200" b="1" i="1" u="none" strike="noStrike" baseline="0" dirty="0">
                <a:solidFill>
                  <a:schemeClr val="tx2"/>
                </a:solidFill>
                <a:latin typeface="Utopia-Regular"/>
              </a:rPr>
              <a:t>Acumulación de materiales utilizada para satisfacer la demanda de clientes o apoyar la producción de bienes o servicios.</a:t>
            </a:r>
            <a:endParaRPr lang="es-MX" sz="2200" b="1" i="1" dirty="0">
              <a:solidFill>
                <a:schemeClr val="tx2"/>
              </a:solidFill>
              <a:latin typeface="HelveticaNeue-LightCond"/>
            </a:endParaRPr>
          </a:p>
        </p:txBody>
      </p:sp>
    </p:spTree>
    <p:extLst>
      <p:ext uri="{BB962C8B-B14F-4D97-AF65-F5344CB8AC3E}">
        <p14:creationId xmlns:p14="http://schemas.microsoft.com/office/powerpoint/2010/main" val="2426549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6DEB7-49BB-AC1D-42CB-97A9C44F7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EBA354D-8F68-2E45-C110-AFDF05C8B952}"/>
              </a:ext>
            </a:extLst>
          </p:cNvPr>
          <p:cNvSpPr txBox="1"/>
          <p:nvPr/>
        </p:nvSpPr>
        <p:spPr>
          <a:xfrm>
            <a:off x="5086300" y="648469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/>
              <a:t>Mg. Ing. Néstor Orlando Cruz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8FA4EA91-6CBD-ABF8-F5A8-9B921AD3B555}"/>
              </a:ext>
            </a:extLst>
          </p:cNvPr>
          <p:cNvGraphicFramePr/>
          <p:nvPr/>
        </p:nvGraphicFramePr>
        <p:xfrm>
          <a:off x="1341884" y="105186"/>
          <a:ext cx="10369152" cy="371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00ABC51A-1339-EC78-447D-BAA0B8022B6E}"/>
              </a:ext>
            </a:extLst>
          </p:cNvPr>
          <p:cNvCxnSpPr/>
          <p:nvPr/>
        </p:nvCxnSpPr>
        <p:spPr>
          <a:xfrm>
            <a:off x="1341884" y="476671"/>
            <a:ext cx="10441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ítulo 1">
            <a:extLst>
              <a:ext uri="{FF2B5EF4-FFF2-40B4-BE49-F238E27FC236}">
                <a16:creationId xmlns:a16="http://schemas.microsoft.com/office/drawing/2014/main" id="{3C49A10A-6AF3-B328-A705-980BFE54C8F8}"/>
              </a:ext>
            </a:extLst>
          </p:cNvPr>
          <p:cNvSpPr txBox="1">
            <a:spLocks/>
          </p:cNvSpPr>
          <p:nvPr/>
        </p:nvSpPr>
        <p:spPr>
          <a:xfrm>
            <a:off x="2110251" y="2514600"/>
            <a:ext cx="8915399" cy="22627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DC719138-B140-AC68-8FE1-C58751183D1B}"/>
              </a:ext>
            </a:extLst>
          </p:cNvPr>
          <p:cNvSpPr txBox="1">
            <a:spLocks/>
          </p:cNvSpPr>
          <p:nvPr/>
        </p:nvSpPr>
        <p:spPr>
          <a:xfrm>
            <a:off x="2110251" y="4777379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2 Elipse">
            <a:extLst>
              <a:ext uri="{FF2B5EF4-FFF2-40B4-BE49-F238E27FC236}">
                <a16:creationId xmlns:a16="http://schemas.microsoft.com/office/drawing/2014/main" id="{29BE6699-253A-3239-14E5-C6E2BCA7FBAE}"/>
              </a:ext>
            </a:extLst>
          </p:cNvPr>
          <p:cNvSpPr/>
          <p:nvPr/>
        </p:nvSpPr>
        <p:spPr>
          <a:xfrm>
            <a:off x="4770608" y="2996952"/>
            <a:ext cx="2016224" cy="1800201"/>
          </a:xfrm>
          <a:prstGeom prst="ellipse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8" name="3 CuadroTexto">
            <a:extLst>
              <a:ext uri="{FF2B5EF4-FFF2-40B4-BE49-F238E27FC236}">
                <a16:creationId xmlns:a16="http://schemas.microsoft.com/office/drawing/2014/main" id="{C6C31B79-FB5F-41B3-B308-A0F105048BDF}"/>
              </a:ext>
            </a:extLst>
          </p:cNvPr>
          <p:cNvSpPr txBox="1"/>
          <p:nvPr/>
        </p:nvSpPr>
        <p:spPr>
          <a:xfrm>
            <a:off x="4770608" y="3284985"/>
            <a:ext cx="2016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Planeación de la Producción </a:t>
            </a:r>
          </a:p>
        </p:txBody>
      </p:sp>
      <p:sp>
        <p:nvSpPr>
          <p:cNvPr id="9" name="4 Rectángulo redondeado">
            <a:extLst>
              <a:ext uri="{FF2B5EF4-FFF2-40B4-BE49-F238E27FC236}">
                <a16:creationId xmlns:a16="http://schemas.microsoft.com/office/drawing/2014/main" id="{D8AAA849-408E-C78B-9BA3-435D959D8785}"/>
              </a:ext>
            </a:extLst>
          </p:cNvPr>
          <p:cNvSpPr/>
          <p:nvPr/>
        </p:nvSpPr>
        <p:spPr>
          <a:xfrm>
            <a:off x="1890514" y="1772817"/>
            <a:ext cx="2232248" cy="86409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 w="38100"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10" name="5 Rectángulo redondeado">
            <a:extLst>
              <a:ext uri="{FF2B5EF4-FFF2-40B4-BE49-F238E27FC236}">
                <a16:creationId xmlns:a16="http://schemas.microsoft.com/office/drawing/2014/main" id="{99BC8F1D-538F-7603-BC45-DE8F2EF57FF3}"/>
              </a:ext>
            </a:extLst>
          </p:cNvPr>
          <p:cNvSpPr/>
          <p:nvPr/>
        </p:nvSpPr>
        <p:spPr>
          <a:xfrm>
            <a:off x="7517572" y="3068960"/>
            <a:ext cx="2232248" cy="91646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38100"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11" name="6 Rectángulo redondeado">
            <a:extLst>
              <a:ext uri="{FF2B5EF4-FFF2-40B4-BE49-F238E27FC236}">
                <a16:creationId xmlns:a16="http://schemas.microsoft.com/office/drawing/2014/main" id="{CFD2A7D1-6F15-5F66-C739-55279F4E4044}"/>
              </a:ext>
            </a:extLst>
          </p:cNvPr>
          <p:cNvSpPr/>
          <p:nvPr/>
        </p:nvSpPr>
        <p:spPr>
          <a:xfrm>
            <a:off x="1890514" y="3073866"/>
            <a:ext cx="2232248" cy="86409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0" scaled="1"/>
            <a:tileRect/>
          </a:gradFill>
          <a:ln w="38100"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12" name="7 Rectángulo redondeado">
            <a:extLst>
              <a:ext uri="{FF2B5EF4-FFF2-40B4-BE49-F238E27FC236}">
                <a16:creationId xmlns:a16="http://schemas.microsoft.com/office/drawing/2014/main" id="{6DDACF09-99A0-4E17-D15F-924282A703C8}"/>
              </a:ext>
            </a:extLst>
          </p:cNvPr>
          <p:cNvSpPr/>
          <p:nvPr/>
        </p:nvSpPr>
        <p:spPr>
          <a:xfrm>
            <a:off x="4727461" y="1304310"/>
            <a:ext cx="2232248" cy="91646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38100"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13" name="8 Rectángulo redondeado">
            <a:extLst>
              <a:ext uri="{FF2B5EF4-FFF2-40B4-BE49-F238E27FC236}">
                <a16:creationId xmlns:a16="http://schemas.microsoft.com/office/drawing/2014/main" id="{F32BD2F4-41A3-C917-ACE4-BA70374C613D}"/>
              </a:ext>
            </a:extLst>
          </p:cNvPr>
          <p:cNvSpPr/>
          <p:nvPr/>
        </p:nvSpPr>
        <p:spPr>
          <a:xfrm>
            <a:off x="7510854" y="1791575"/>
            <a:ext cx="2232248" cy="91646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38100"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14" name="9 Rectángulo redondeado">
            <a:extLst>
              <a:ext uri="{FF2B5EF4-FFF2-40B4-BE49-F238E27FC236}">
                <a16:creationId xmlns:a16="http://schemas.microsoft.com/office/drawing/2014/main" id="{C81A3BCB-181E-3783-AFD2-B7A152C9CB42}"/>
              </a:ext>
            </a:extLst>
          </p:cNvPr>
          <p:cNvSpPr/>
          <p:nvPr/>
        </p:nvSpPr>
        <p:spPr>
          <a:xfrm>
            <a:off x="1874991" y="4449887"/>
            <a:ext cx="2232248" cy="864096"/>
          </a:xfrm>
          <a:prstGeom prst="roundRect">
            <a:avLst/>
          </a:prstGeom>
          <a:gradFill flip="none" rotWithShape="1">
            <a:gsLst>
              <a:gs pos="0">
                <a:srgbClr val="9999FF">
                  <a:shade val="30000"/>
                  <a:satMod val="115000"/>
                </a:srgbClr>
              </a:gs>
              <a:gs pos="50000">
                <a:srgbClr val="9999FF">
                  <a:shade val="67500"/>
                  <a:satMod val="115000"/>
                </a:srgbClr>
              </a:gs>
              <a:gs pos="100000">
                <a:srgbClr val="9999FF">
                  <a:shade val="100000"/>
                  <a:satMod val="115000"/>
                </a:srgbClr>
              </a:gs>
            </a:gsLst>
            <a:lin ang="0" scaled="1"/>
            <a:tileRect/>
          </a:gradFill>
          <a:ln w="38100"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15" name="10 Rectángulo redondeado">
            <a:extLst>
              <a:ext uri="{FF2B5EF4-FFF2-40B4-BE49-F238E27FC236}">
                <a16:creationId xmlns:a16="http://schemas.microsoft.com/office/drawing/2014/main" id="{76C0D492-5B09-0C48-C39E-DE180E400ABE}"/>
              </a:ext>
            </a:extLst>
          </p:cNvPr>
          <p:cNvSpPr/>
          <p:nvPr/>
        </p:nvSpPr>
        <p:spPr>
          <a:xfrm>
            <a:off x="3320105" y="5691184"/>
            <a:ext cx="2232248" cy="768768"/>
          </a:xfrm>
          <a:prstGeom prst="roundRect">
            <a:avLst/>
          </a:prstGeom>
          <a:gradFill flip="none" rotWithShape="1">
            <a:gsLst>
              <a:gs pos="0">
                <a:srgbClr val="9999FF">
                  <a:shade val="30000"/>
                  <a:satMod val="115000"/>
                </a:srgbClr>
              </a:gs>
              <a:gs pos="50000">
                <a:srgbClr val="9999FF">
                  <a:shade val="67500"/>
                  <a:satMod val="115000"/>
                </a:srgbClr>
              </a:gs>
              <a:gs pos="100000">
                <a:srgbClr val="9999FF">
                  <a:shade val="100000"/>
                  <a:satMod val="115000"/>
                </a:srgbClr>
              </a:gs>
            </a:gsLst>
            <a:lin ang="18900000" scaled="1"/>
            <a:tileRect/>
          </a:gradFill>
          <a:ln w="38100"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16" name="11 Rectángulo redondeado">
            <a:extLst>
              <a:ext uri="{FF2B5EF4-FFF2-40B4-BE49-F238E27FC236}">
                <a16:creationId xmlns:a16="http://schemas.microsoft.com/office/drawing/2014/main" id="{CB2FC40B-EAE2-769C-26D9-42ABAC764924}"/>
              </a:ext>
            </a:extLst>
          </p:cNvPr>
          <p:cNvSpPr/>
          <p:nvPr/>
        </p:nvSpPr>
        <p:spPr>
          <a:xfrm>
            <a:off x="7517572" y="4436981"/>
            <a:ext cx="2232248" cy="916465"/>
          </a:xfrm>
          <a:prstGeom prst="roundRect">
            <a:avLst/>
          </a:prstGeom>
          <a:gradFill flip="none" rotWithShape="1">
            <a:gsLst>
              <a:gs pos="0">
                <a:srgbClr val="9999FF">
                  <a:shade val="30000"/>
                  <a:satMod val="115000"/>
                </a:srgbClr>
              </a:gs>
              <a:gs pos="50000">
                <a:srgbClr val="9999FF">
                  <a:shade val="67500"/>
                  <a:satMod val="115000"/>
                </a:srgbClr>
              </a:gs>
              <a:gs pos="100000">
                <a:srgbClr val="9999FF">
                  <a:shade val="100000"/>
                  <a:satMod val="115000"/>
                </a:srgbClr>
              </a:gs>
            </a:gsLst>
            <a:lin ang="10800000" scaled="1"/>
            <a:tileRect/>
          </a:gradFill>
          <a:ln w="38100"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17" name="12 CuadroTexto">
            <a:extLst>
              <a:ext uri="{FF2B5EF4-FFF2-40B4-BE49-F238E27FC236}">
                <a16:creationId xmlns:a16="http://schemas.microsoft.com/office/drawing/2014/main" id="{51BA2DAE-D6BF-3BD8-A58C-945F991C7793}"/>
              </a:ext>
            </a:extLst>
          </p:cNvPr>
          <p:cNvSpPr txBox="1"/>
          <p:nvPr/>
        </p:nvSpPr>
        <p:spPr>
          <a:xfrm>
            <a:off x="4760264" y="1414518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Disponibilidad de materias primas</a:t>
            </a:r>
          </a:p>
        </p:txBody>
      </p:sp>
      <p:sp>
        <p:nvSpPr>
          <p:cNvPr id="18" name="13 CuadroTexto">
            <a:extLst>
              <a:ext uri="{FF2B5EF4-FFF2-40B4-BE49-F238E27FC236}">
                <a16:creationId xmlns:a16="http://schemas.microsoft.com/office/drawing/2014/main" id="{62FA0853-0B2B-4737-0CEC-6B7F9B1F286C}"/>
              </a:ext>
            </a:extLst>
          </p:cNvPr>
          <p:cNvSpPr txBox="1"/>
          <p:nvPr/>
        </p:nvSpPr>
        <p:spPr>
          <a:xfrm>
            <a:off x="7510854" y="1916833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Demanda del Mercado</a:t>
            </a:r>
          </a:p>
        </p:txBody>
      </p:sp>
      <p:sp>
        <p:nvSpPr>
          <p:cNvPr id="19" name="14 CuadroTexto">
            <a:extLst>
              <a:ext uri="{FF2B5EF4-FFF2-40B4-BE49-F238E27FC236}">
                <a16:creationId xmlns:a16="http://schemas.microsoft.com/office/drawing/2014/main" id="{E1BB730B-01F2-6914-B7FE-00B982EDBF53}"/>
              </a:ext>
            </a:extLst>
          </p:cNvPr>
          <p:cNvSpPr txBox="1"/>
          <p:nvPr/>
        </p:nvSpPr>
        <p:spPr>
          <a:xfrm>
            <a:off x="1890512" y="1772817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Comportamiento de los Competidores</a:t>
            </a:r>
          </a:p>
        </p:txBody>
      </p:sp>
      <p:sp>
        <p:nvSpPr>
          <p:cNvPr id="20" name="15 CuadroTexto">
            <a:extLst>
              <a:ext uri="{FF2B5EF4-FFF2-40B4-BE49-F238E27FC236}">
                <a16:creationId xmlns:a16="http://schemas.microsoft.com/office/drawing/2014/main" id="{8A63BC8F-0641-616B-D97F-113CAE12D72B}"/>
              </a:ext>
            </a:extLst>
          </p:cNvPr>
          <p:cNvSpPr txBox="1"/>
          <p:nvPr/>
        </p:nvSpPr>
        <p:spPr>
          <a:xfrm>
            <a:off x="1818504" y="3070702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Capacidades Externas (Sub-</a:t>
            </a:r>
            <a:r>
              <a:rPr lang="es-MX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contratisitas</a:t>
            </a:r>
            <a:r>
              <a:rPr lang="es-MX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  <p:sp>
        <p:nvSpPr>
          <p:cNvPr id="21" name="16 CuadroTexto">
            <a:extLst>
              <a:ext uri="{FF2B5EF4-FFF2-40B4-BE49-F238E27FC236}">
                <a16:creationId xmlns:a16="http://schemas.microsoft.com/office/drawing/2014/main" id="{83CDAEB0-2C5C-DA9A-E7F0-23BBB1D148FD}"/>
              </a:ext>
            </a:extLst>
          </p:cNvPr>
          <p:cNvSpPr txBox="1"/>
          <p:nvPr/>
        </p:nvSpPr>
        <p:spPr>
          <a:xfrm>
            <a:off x="7582862" y="3212977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Condiciones Económicas</a:t>
            </a:r>
          </a:p>
        </p:txBody>
      </p:sp>
      <p:sp>
        <p:nvSpPr>
          <p:cNvPr id="22" name="17 CuadroTexto">
            <a:extLst>
              <a:ext uri="{FF2B5EF4-FFF2-40B4-BE49-F238E27FC236}">
                <a16:creationId xmlns:a16="http://schemas.microsoft.com/office/drawing/2014/main" id="{83366E1B-EAB5-F085-40F5-1781B40EF852}"/>
              </a:ext>
            </a:extLst>
          </p:cNvPr>
          <p:cNvSpPr txBox="1"/>
          <p:nvPr/>
        </p:nvSpPr>
        <p:spPr>
          <a:xfrm>
            <a:off x="3341057" y="5796414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Niveles de Inventario</a:t>
            </a:r>
          </a:p>
        </p:txBody>
      </p:sp>
      <p:sp>
        <p:nvSpPr>
          <p:cNvPr id="23" name="18 CuadroTexto">
            <a:extLst>
              <a:ext uri="{FF2B5EF4-FFF2-40B4-BE49-F238E27FC236}">
                <a16:creationId xmlns:a16="http://schemas.microsoft.com/office/drawing/2014/main" id="{F24B853E-1AAB-2865-2F0B-72566AA2BE7B}"/>
              </a:ext>
            </a:extLst>
          </p:cNvPr>
          <p:cNvSpPr txBox="1"/>
          <p:nvPr/>
        </p:nvSpPr>
        <p:spPr>
          <a:xfrm>
            <a:off x="1890514" y="4595644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Capacidad Física Actual</a:t>
            </a:r>
          </a:p>
        </p:txBody>
      </p:sp>
      <p:sp>
        <p:nvSpPr>
          <p:cNvPr id="24" name="19 CuadroTexto">
            <a:extLst>
              <a:ext uri="{FF2B5EF4-FFF2-40B4-BE49-F238E27FC236}">
                <a16:creationId xmlns:a16="http://schemas.microsoft.com/office/drawing/2014/main" id="{397DB4C0-672A-57C6-6A50-95FBB7C60715}"/>
              </a:ext>
            </a:extLst>
          </p:cNvPr>
          <p:cNvSpPr txBox="1"/>
          <p:nvPr/>
        </p:nvSpPr>
        <p:spPr>
          <a:xfrm>
            <a:off x="7582862" y="4449887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Actividades requeridas para la producción</a:t>
            </a:r>
          </a:p>
        </p:txBody>
      </p:sp>
      <p:sp>
        <p:nvSpPr>
          <p:cNvPr id="25" name="20 Rectángulo redondeado">
            <a:extLst>
              <a:ext uri="{FF2B5EF4-FFF2-40B4-BE49-F238E27FC236}">
                <a16:creationId xmlns:a16="http://schemas.microsoft.com/office/drawing/2014/main" id="{F248ADFD-853E-C439-5B66-A4C853685321}"/>
              </a:ext>
            </a:extLst>
          </p:cNvPr>
          <p:cNvSpPr/>
          <p:nvPr/>
        </p:nvSpPr>
        <p:spPr>
          <a:xfrm>
            <a:off x="5850729" y="5691184"/>
            <a:ext cx="2232248" cy="731594"/>
          </a:xfrm>
          <a:prstGeom prst="roundRect">
            <a:avLst/>
          </a:prstGeom>
          <a:gradFill flip="none" rotWithShape="1">
            <a:gsLst>
              <a:gs pos="0">
                <a:srgbClr val="9999FF">
                  <a:shade val="30000"/>
                  <a:satMod val="115000"/>
                </a:srgbClr>
              </a:gs>
              <a:gs pos="50000">
                <a:srgbClr val="9999FF">
                  <a:shade val="67500"/>
                  <a:satMod val="115000"/>
                </a:srgbClr>
              </a:gs>
              <a:gs pos="100000">
                <a:srgbClr val="9999FF">
                  <a:shade val="100000"/>
                  <a:satMod val="115000"/>
                </a:srgbClr>
              </a:gs>
            </a:gsLst>
            <a:lin ang="13500000" scaled="1"/>
            <a:tileRect/>
          </a:gradFill>
          <a:ln w="38100"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white"/>
              </a:solidFill>
            </a:endParaRPr>
          </a:p>
        </p:txBody>
      </p:sp>
      <p:sp>
        <p:nvSpPr>
          <p:cNvPr id="26" name="21 CuadroTexto">
            <a:extLst>
              <a:ext uri="{FF2B5EF4-FFF2-40B4-BE49-F238E27FC236}">
                <a16:creationId xmlns:a16="http://schemas.microsoft.com/office/drawing/2014/main" id="{40C848C9-ADB6-5C19-68CC-E69A11966DBF}"/>
              </a:ext>
            </a:extLst>
          </p:cNvPr>
          <p:cNvSpPr txBox="1"/>
          <p:nvPr/>
        </p:nvSpPr>
        <p:spPr>
          <a:xfrm>
            <a:off x="5922737" y="5825908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Fuerza de Trabajo</a:t>
            </a:r>
          </a:p>
        </p:txBody>
      </p:sp>
      <p:sp>
        <p:nvSpPr>
          <p:cNvPr id="27" name="22 Cerrar llave">
            <a:extLst>
              <a:ext uri="{FF2B5EF4-FFF2-40B4-BE49-F238E27FC236}">
                <a16:creationId xmlns:a16="http://schemas.microsoft.com/office/drawing/2014/main" id="{14C63968-5FB1-2C24-CDE1-74DABCBF3CA7}"/>
              </a:ext>
            </a:extLst>
          </p:cNvPr>
          <p:cNvSpPr/>
          <p:nvPr/>
        </p:nvSpPr>
        <p:spPr>
          <a:xfrm>
            <a:off x="10296331" y="1268761"/>
            <a:ext cx="637728" cy="2952328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black"/>
              </a:solidFill>
            </a:endParaRPr>
          </a:p>
        </p:txBody>
      </p:sp>
      <p:sp>
        <p:nvSpPr>
          <p:cNvPr id="28" name="23 Cerrar llave">
            <a:extLst>
              <a:ext uri="{FF2B5EF4-FFF2-40B4-BE49-F238E27FC236}">
                <a16:creationId xmlns:a16="http://schemas.microsoft.com/office/drawing/2014/main" id="{209AEA91-48D1-D3B6-F5C5-7322D30419D8}"/>
              </a:ext>
            </a:extLst>
          </p:cNvPr>
          <p:cNvSpPr/>
          <p:nvPr/>
        </p:nvSpPr>
        <p:spPr>
          <a:xfrm>
            <a:off x="10296331" y="4221089"/>
            <a:ext cx="637728" cy="2520279"/>
          </a:xfrm>
          <a:prstGeom prst="rightBrac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>
              <a:solidFill>
                <a:prstClr val="black"/>
              </a:solidFill>
            </a:endParaRPr>
          </a:p>
        </p:txBody>
      </p:sp>
      <p:sp>
        <p:nvSpPr>
          <p:cNvPr id="29" name="24 CuadroTexto">
            <a:extLst>
              <a:ext uri="{FF2B5EF4-FFF2-40B4-BE49-F238E27FC236}">
                <a16:creationId xmlns:a16="http://schemas.microsoft.com/office/drawing/2014/main" id="{B73055B3-6277-124A-23F2-191BD33A30CB}"/>
              </a:ext>
            </a:extLst>
          </p:cNvPr>
          <p:cNvSpPr txBox="1"/>
          <p:nvPr/>
        </p:nvSpPr>
        <p:spPr>
          <a:xfrm>
            <a:off x="2077618" y="660998"/>
            <a:ext cx="82187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Planeación de la Producción en el ámbito de la empresa</a:t>
            </a:r>
          </a:p>
        </p:txBody>
      </p:sp>
      <p:sp>
        <p:nvSpPr>
          <p:cNvPr id="30" name="25 CuadroTexto">
            <a:extLst>
              <a:ext uri="{FF2B5EF4-FFF2-40B4-BE49-F238E27FC236}">
                <a16:creationId xmlns:a16="http://schemas.microsoft.com/office/drawing/2014/main" id="{5C3B6386-452C-A428-010A-324ED30A3B21}"/>
              </a:ext>
            </a:extLst>
          </p:cNvPr>
          <p:cNvSpPr txBox="1"/>
          <p:nvPr/>
        </p:nvSpPr>
        <p:spPr>
          <a:xfrm>
            <a:off x="10923408" y="1727021"/>
            <a:ext cx="39398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prstClr val="black"/>
                </a:solidFill>
              </a:rPr>
              <a:t>EXTERNO</a:t>
            </a:r>
          </a:p>
        </p:txBody>
      </p:sp>
      <p:sp>
        <p:nvSpPr>
          <p:cNvPr id="31" name="26 CuadroTexto">
            <a:extLst>
              <a:ext uri="{FF2B5EF4-FFF2-40B4-BE49-F238E27FC236}">
                <a16:creationId xmlns:a16="http://schemas.microsoft.com/office/drawing/2014/main" id="{B771DB14-4A7A-B073-244F-B31FEA785D63}"/>
              </a:ext>
            </a:extLst>
          </p:cNvPr>
          <p:cNvSpPr txBox="1"/>
          <p:nvPr/>
        </p:nvSpPr>
        <p:spPr>
          <a:xfrm>
            <a:off x="10945966" y="4391452"/>
            <a:ext cx="30603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i="1" dirty="0">
                <a:solidFill>
                  <a:prstClr val="black"/>
                </a:solidFill>
              </a:rPr>
              <a:t>INTERNO</a:t>
            </a:r>
          </a:p>
        </p:txBody>
      </p:sp>
    </p:spTree>
    <p:extLst>
      <p:ext uri="{BB962C8B-B14F-4D97-AF65-F5344CB8AC3E}">
        <p14:creationId xmlns:p14="http://schemas.microsoft.com/office/powerpoint/2010/main" val="3666547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atemáticas 16 X 9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9086_TF02787947.potx" id="{47904E6C-F941-4E76-BCE5-98990F587331}" vid="{E19800A4-2B41-4D60-89B5-7A2C3CED113C}"/>
    </a:ext>
  </a:extLst>
</a:theme>
</file>

<file path=ppt/theme/theme2.xml><?xml version="1.0" encoding="utf-8"?>
<a:theme xmlns:a="http://schemas.openxmlformats.org/drawingml/2006/main" name="Tema de Offic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 sobre matemáticas para el ámbito educativo con Pi (panorámica)</Template>
  <TotalTime>2698</TotalTime>
  <Words>2587</Words>
  <Application>Microsoft Office PowerPoint</Application>
  <PresentationFormat>Personalizado</PresentationFormat>
  <Paragraphs>240</Paragraphs>
  <Slides>25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7" baseType="lpstr">
      <vt:lpstr>Amasis MT Pro Medium</vt:lpstr>
      <vt:lpstr>Arial</vt:lpstr>
      <vt:lpstr>Avenir-Heavy</vt:lpstr>
      <vt:lpstr>Brush Script MT</vt:lpstr>
      <vt:lpstr>Euphemia</vt:lpstr>
      <vt:lpstr>HelveticaNeue-LightCond</vt:lpstr>
      <vt:lpstr>Lato</vt:lpstr>
      <vt:lpstr>Tahoma</vt:lpstr>
      <vt:lpstr>Utopia-Regular</vt:lpstr>
      <vt:lpstr>Verdana</vt:lpstr>
      <vt:lpstr>Wingdings</vt:lpstr>
      <vt:lpstr>Matemáticas 16 X 9</vt:lpstr>
      <vt:lpstr>Continuación de dictado clases Año 2025.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N?stor Orlando Cruz</dc:creator>
  <cp:lastModifiedBy>N?stor Orlando Cruz</cp:lastModifiedBy>
  <cp:revision>226</cp:revision>
  <dcterms:created xsi:type="dcterms:W3CDTF">2025-06-11T19:36:21Z</dcterms:created>
  <dcterms:modified xsi:type="dcterms:W3CDTF">2025-07-02T19:58:02Z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