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14"/>
  </p:notesMasterIdLst>
  <p:sldIdLst>
    <p:sldId id="296" r:id="rId2"/>
    <p:sldId id="437" r:id="rId3"/>
    <p:sldId id="393" r:id="rId4"/>
    <p:sldId id="401" r:id="rId5"/>
    <p:sldId id="403" r:id="rId6"/>
    <p:sldId id="394" r:id="rId7"/>
    <p:sldId id="360" r:id="rId8"/>
    <p:sldId id="365" r:id="rId9"/>
    <p:sldId id="366" r:id="rId10"/>
    <p:sldId id="300" r:id="rId11"/>
    <p:sldId id="367" r:id="rId12"/>
    <p:sldId id="361" r:id="rId13"/>
    <p:sldId id="362" r:id="rId14"/>
    <p:sldId id="400" r:id="rId15"/>
    <p:sldId id="399" r:id="rId16"/>
    <p:sldId id="363" r:id="rId17"/>
    <p:sldId id="364" r:id="rId18"/>
    <p:sldId id="398" r:id="rId19"/>
    <p:sldId id="396" r:id="rId20"/>
    <p:sldId id="397" r:id="rId21"/>
    <p:sldId id="309" r:id="rId22"/>
    <p:sldId id="310" r:id="rId23"/>
    <p:sldId id="261" r:id="rId24"/>
    <p:sldId id="311" r:id="rId25"/>
    <p:sldId id="312" r:id="rId26"/>
    <p:sldId id="313" r:id="rId27"/>
    <p:sldId id="314" r:id="rId28"/>
    <p:sldId id="315" r:id="rId29"/>
    <p:sldId id="317" r:id="rId30"/>
    <p:sldId id="318" r:id="rId31"/>
    <p:sldId id="319" r:id="rId32"/>
    <p:sldId id="332" r:id="rId33"/>
    <p:sldId id="320" r:id="rId34"/>
    <p:sldId id="321" r:id="rId35"/>
    <p:sldId id="338" r:id="rId36"/>
    <p:sldId id="404" r:id="rId37"/>
    <p:sldId id="262" r:id="rId38"/>
    <p:sldId id="405" r:id="rId39"/>
    <p:sldId id="406" r:id="rId40"/>
    <p:sldId id="407" r:id="rId41"/>
    <p:sldId id="408" r:id="rId42"/>
    <p:sldId id="263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19" r:id="rId54"/>
    <p:sldId id="420" r:id="rId55"/>
    <p:sldId id="264" r:id="rId56"/>
    <p:sldId id="266" r:id="rId57"/>
    <p:sldId id="267" r:id="rId58"/>
    <p:sldId id="273" r:id="rId59"/>
    <p:sldId id="289" r:id="rId60"/>
    <p:sldId id="351" r:id="rId61"/>
    <p:sldId id="268" r:id="rId62"/>
    <p:sldId id="285" r:id="rId63"/>
    <p:sldId id="340" r:id="rId64"/>
    <p:sldId id="341" r:id="rId65"/>
    <p:sldId id="342" r:id="rId66"/>
    <p:sldId id="371" r:id="rId67"/>
    <p:sldId id="344" r:id="rId68"/>
    <p:sldId id="343" r:id="rId69"/>
    <p:sldId id="359" r:id="rId70"/>
    <p:sldId id="291" r:id="rId71"/>
    <p:sldId id="373" r:id="rId72"/>
    <p:sldId id="265" r:id="rId73"/>
    <p:sldId id="283" r:id="rId74"/>
    <p:sldId id="280" r:id="rId75"/>
    <p:sldId id="354" r:id="rId76"/>
    <p:sldId id="369" r:id="rId77"/>
    <p:sldId id="431" r:id="rId78"/>
    <p:sldId id="355" r:id="rId79"/>
    <p:sldId id="356" r:id="rId80"/>
    <p:sldId id="357" r:id="rId81"/>
    <p:sldId id="374" r:id="rId82"/>
    <p:sldId id="375" r:id="rId83"/>
    <p:sldId id="376" r:id="rId84"/>
    <p:sldId id="377" r:id="rId85"/>
    <p:sldId id="378" r:id="rId86"/>
    <p:sldId id="380" r:id="rId87"/>
    <p:sldId id="381" r:id="rId88"/>
    <p:sldId id="382" r:id="rId89"/>
    <p:sldId id="383" r:id="rId90"/>
    <p:sldId id="384" r:id="rId91"/>
    <p:sldId id="390" r:id="rId92"/>
    <p:sldId id="386" r:id="rId93"/>
    <p:sldId id="387" r:id="rId94"/>
    <p:sldId id="388" r:id="rId95"/>
    <p:sldId id="389" r:id="rId96"/>
    <p:sldId id="391" r:id="rId97"/>
    <p:sldId id="425" r:id="rId98"/>
    <p:sldId id="422" r:id="rId99"/>
    <p:sldId id="428" r:id="rId100"/>
    <p:sldId id="429" r:id="rId101"/>
    <p:sldId id="421" r:id="rId102"/>
    <p:sldId id="430" r:id="rId103"/>
    <p:sldId id="432" r:id="rId104"/>
    <p:sldId id="436" r:id="rId105"/>
    <p:sldId id="433" r:id="rId106"/>
    <p:sldId id="434" r:id="rId107"/>
    <p:sldId id="435" r:id="rId108"/>
    <p:sldId id="423" r:id="rId109"/>
    <p:sldId id="424" r:id="rId110"/>
    <p:sldId id="426" r:id="rId111"/>
    <p:sldId id="427" r:id="rId112"/>
    <p:sldId id="286" r:id="rId1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BAEF4F"/>
    <a:srgbClr val="66FF33"/>
    <a:srgbClr val="00CC00"/>
    <a:srgbClr val="33CC33"/>
    <a:srgbClr val="00FF00"/>
    <a:srgbClr val="00E266"/>
    <a:srgbClr val="EDFA44"/>
    <a:srgbClr val="01FF74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46" autoAdjust="0"/>
    <p:restoredTop sz="94737" autoAdjust="0"/>
  </p:normalViewPr>
  <p:slideViewPr>
    <p:cSldViewPr>
      <p:cViewPr varScale="1">
        <p:scale>
          <a:sx n="65" d="100"/>
          <a:sy n="65" d="100"/>
        </p:scale>
        <p:origin x="17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8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B05F-5DDA-4BA9-9643-D7F9DE0CB840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3E912-F011-46E9-89B0-FB26D96D35C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80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3E912-F011-46E9-89B0-FB26D96D35C2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75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C52504-8B80-44B3-B15E-3662C69A68C4}" type="datetimeFigureOut">
              <a:rPr lang="es-ES" smtClean="0"/>
              <a:pPr/>
              <a:t>09/05/2024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CDFC27-FC65-4088-ADE3-B37197D4382A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04798" y="692696"/>
            <a:ext cx="8334404" cy="3550478"/>
          </a:xfrm>
        </p:spPr>
        <p:txBody>
          <a:bodyPr>
            <a:normAutofit fontScale="90000"/>
          </a:bodyPr>
          <a:lstStyle/>
          <a:p>
            <a:pPr algn="ctr"/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r>
              <a:rPr lang="es-ES_tradnl" sz="4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  <a:t>FITOGEOGRAFÍA </a:t>
            </a:r>
            <a:b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  <a:t>DE LA </a:t>
            </a:r>
            <a:b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  <a:t>PROVINCIA DE JUJUY</a:t>
            </a:r>
            <a:b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</a:br>
            <a:br>
              <a:rPr lang="es-ES_tradnl" sz="4400" b="1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s-ES_tradnl" sz="2700" b="1" i="1" dirty="0">
                <a:solidFill>
                  <a:schemeClr val="bg1"/>
                </a:solidFill>
                <a:latin typeface="Constantia" pitchFamily="18" charset="0"/>
              </a:rPr>
              <a:t>SENSU CABRERA 1994</a:t>
            </a:r>
            <a:br>
              <a:rPr lang="es-ES_tradnl" sz="2700" b="1" i="1" dirty="0">
                <a:solidFill>
                  <a:schemeClr val="bg1"/>
                </a:solidFill>
                <a:latin typeface="Constantia" pitchFamily="18" charset="0"/>
              </a:rPr>
            </a:br>
            <a:endParaRPr lang="es-ES_tradnl" sz="27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1A3EC17-FF51-3B3A-2F91-5725E1814D0A}"/>
              </a:ext>
            </a:extLst>
          </p:cNvPr>
          <p:cNvSpPr txBox="1"/>
          <p:nvPr/>
        </p:nvSpPr>
        <p:spPr>
          <a:xfrm>
            <a:off x="5652120" y="5445224"/>
            <a:ext cx="3373296" cy="830997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</a:rPr>
              <a:t>DRA. GABRIELA S. ENTROCASSI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DRA. CLAUDIA M. MARTÍN</a:t>
            </a:r>
          </a:p>
          <a:p>
            <a:r>
              <a:rPr lang="es-MX" sz="1600" b="1" dirty="0">
                <a:solidFill>
                  <a:schemeClr val="bg1"/>
                </a:solidFill>
              </a:rPr>
              <a:t>LIC. MARÍA SOLEDAD VILLALBA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14894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DISTRIBUCIÓN DE LAS YUNGAS  EN ARGENTINA Y BOLIVIA</a:t>
            </a:r>
          </a:p>
        </p:txBody>
      </p:sp>
      <p:pic>
        <p:nvPicPr>
          <p:cNvPr id="3074" name="Picture 2" descr="C:\Documents and Settings\Administrador\Mis documentos\Mis imágenes\Yungas_Arg_Bol-7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1196752"/>
            <a:ext cx="3921652" cy="531263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436096" y="1412776"/>
            <a:ext cx="30003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>
                <a:solidFill>
                  <a:srgbClr val="FF0000"/>
                </a:solidFill>
              </a:rPr>
              <a:t>Esta franja boscosa se desarrolla en las montañas de los departamentos bolivianos de Tarija, Chuquisaca  y parte de  Cochabamba. En Argentina , continúa por las provincias de Salta, Jujuy, Tucumán y parte de Catamarca.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812360" cy="52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2517"/>
      </p:ext>
    </p:extLst>
  </p:cSld>
  <p:clrMapOvr>
    <a:masterClrMapping/>
  </p:clrMapOvr>
  <p:transition spd="slow">
    <p:wedg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486133" cy="5229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03276"/>
            <a:ext cx="6840252" cy="45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05099"/>
      </p:ext>
    </p:extLst>
  </p:cSld>
  <p:clrMapOvr>
    <a:masterClrMapping/>
  </p:clrMapOvr>
  <p:transition spd="slow">
    <p:wedg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08720"/>
            <a:ext cx="377416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3301"/>
      </p:ext>
    </p:extLst>
  </p:cSld>
  <p:clrMapOvr>
    <a:masterClrMapping/>
  </p:clrMapOvr>
  <p:transition spd="slow">
    <p:wedg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7D5021-D178-5A98-7269-4391B289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63" y="764704"/>
            <a:ext cx="4736525" cy="26642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E18A37-161D-0399-E442-E91647AB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645024"/>
            <a:ext cx="4936925" cy="28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8340"/>
      </p:ext>
    </p:extLst>
  </p:cSld>
  <p:clrMapOvr>
    <a:masterClrMapping/>
  </p:clrMapOvr>
  <p:transition spd="slow">
    <p:wedg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710FD0-9607-527D-7D0D-101C60AA3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836712"/>
            <a:ext cx="4151736" cy="414563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8A3FF3F-5A4E-A8DD-83E3-500AF0CE2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984" y="3140968"/>
            <a:ext cx="5025752" cy="33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4475"/>
      </p:ext>
    </p:extLst>
  </p:cSld>
  <p:clrMapOvr>
    <a:masterClrMapping/>
  </p:clrMapOvr>
  <p:transition spd="slow">
    <p:wedg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21680A-144B-8521-A954-2D82B6AA3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09787"/>
            <a:ext cx="4894312" cy="29989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2686F8-2737-71B0-2F06-582096872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03" y="3573016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8495"/>
      </p:ext>
    </p:extLst>
  </p:cSld>
  <p:clrMapOvr>
    <a:masterClrMapping/>
  </p:clrMapOvr>
  <p:transition spd="slow">
    <p:wedg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A8B270-4828-3A51-D297-4F05A647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49" y="260648"/>
            <a:ext cx="4591302" cy="28132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E2EE3A6-F4F8-0ADD-A0BE-07888A849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80928"/>
            <a:ext cx="3429000" cy="3429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B83E1E-70BC-BF12-0C64-93B80779F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731" y="3429000"/>
            <a:ext cx="5202773" cy="29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59112"/>
      </p:ext>
    </p:extLst>
  </p:cSld>
  <p:clrMapOvr>
    <a:masterClrMapping/>
  </p:clrMapOvr>
  <p:transition spd="slow">
    <p:wedg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5ABE4A-C3BF-221A-0CF0-46B95F98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71872"/>
            <a:ext cx="5502830" cy="30571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BA69B5-987C-EE5F-C284-28D6805C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959" y="3583570"/>
            <a:ext cx="5273824" cy="29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44287"/>
      </p:ext>
    </p:extLst>
  </p:cSld>
  <p:clrMapOvr>
    <a:masterClrMapping/>
  </p:clrMapOvr>
  <p:transition spd="slow">
    <p:wedg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056276" cy="47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89303"/>
      </p:ext>
    </p:extLst>
  </p:cSld>
  <p:clrMapOvr>
    <a:masterClrMapping/>
  </p:clrMapOvr>
  <p:transition spd="slow">
    <p:wedg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7270"/>
      </p:ext>
    </p:extLst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692696"/>
            <a:ext cx="72866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</a:p>
          <a:p>
            <a:pPr algn="just"/>
            <a:endParaRPr lang="es-ES" sz="32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s-ES" sz="2800" b="1" dirty="0">
                <a:solidFill>
                  <a:srgbClr val="002060"/>
                </a:solidFill>
              </a:rPr>
              <a:t>Las Yungas han sido habitadas por el hombre desde hace aproximadamente 8.000 años.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rgbClr val="002060"/>
                </a:solidFill>
              </a:rPr>
              <a:t>	Sin embargo, en los últimos 50 años, las actividades humanas son responsables de la transformación y desaparición de grandes superficies boscosas</a:t>
            </a:r>
            <a:endParaRPr lang="es-ES" b="1" dirty="0">
              <a:solidFill>
                <a:srgbClr val="002060"/>
              </a:solidFill>
            </a:endParaRPr>
          </a:p>
          <a:p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8028384" cy="53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6160"/>
      </p:ext>
    </p:extLst>
  </p:cSld>
  <p:clrMapOvr>
    <a:masterClrMapping/>
  </p:clrMapOvr>
  <p:transition spd="slow">
    <p:wedg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8680"/>
            <a:ext cx="401419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85137"/>
      </p:ext>
    </p:extLst>
  </p:cSld>
  <p:clrMapOvr>
    <a:masterClrMapping/>
  </p:clrMapOvr>
  <p:transition spd="slow">
    <p:wedg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449" r="-98" b="-798"/>
          <a:stretch/>
        </p:blipFill>
        <p:spPr>
          <a:xfrm>
            <a:off x="-19050" y="0"/>
            <a:ext cx="9313118" cy="6957392"/>
          </a:xfrm>
        </p:spPr>
      </p:pic>
      <p:sp>
        <p:nvSpPr>
          <p:cNvPr id="4" name="CuadroTexto 3"/>
          <p:cNvSpPr txBox="1"/>
          <p:nvPr/>
        </p:nvSpPr>
        <p:spPr>
          <a:xfrm>
            <a:off x="5440962" y="5733256"/>
            <a:ext cx="3853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</a:rPr>
              <a:t>MUCHAS GRACIAS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268760"/>
            <a:ext cx="78581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  <a:endParaRPr lang="es-ES" sz="2800" dirty="0">
              <a:solidFill>
                <a:schemeClr val="bg1"/>
              </a:solidFill>
            </a:endParaRPr>
          </a:p>
          <a:p>
            <a:pPr algn="just"/>
            <a:endParaRPr lang="es-ES" sz="3200" dirty="0"/>
          </a:p>
          <a:p>
            <a:pPr algn="ctr">
              <a:lnSpc>
                <a:spcPct val="150000"/>
              </a:lnSpc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s-ES" sz="2800" b="1" dirty="0">
                <a:solidFill>
                  <a:srgbClr val="002060"/>
                </a:solidFill>
              </a:rPr>
              <a:t>n la Provincia de Jujuy ocupan las Sierras </a:t>
            </a:r>
            <a:r>
              <a:rPr lang="es-ES" sz="2800" b="1" dirty="0" err="1">
                <a:solidFill>
                  <a:srgbClr val="002060"/>
                </a:solidFill>
              </a:rPr>
              <a:t>Subandinas</a:t>
            </a:r>
            <a:r>
              <a:rPr lang="es-ES" sz="2800" b="1" dirty="0">
                <a:solidFill>
                  <a:srgbClr val="002060"/>
                </a:solidFill>
              </a:rPr>
              <a:t>  y de Santa Bárbara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rgbClr val="002060"/>
                </a:solidFill>
              </a:rPr>
              <a:t>y se extienden por los piedemontes y valles cálidos que se encuentran en el umbral de la Llanura Chaqueña 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80712" y="1484784"/>
            <a:ext cx="66967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rgbClr val="002060"/>
                </a:solidFill>
              </a:rPr>
              <a:t>La existencia de una gran diversidad ambiental en este  territorio fitogeográfico determina  una gran diversidad de plantas vasculares a nivel de familias, géneros y especies, así como el mayor número de especies endémicas de toda la provincia</a:t>
            </a:r>
            <a:endParaRPr lang="es-ES" sz="2800" dirty="0">
              <a:solidFill>
                <a:srgbClr val="00206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357554" y="692696"/>
            <a:ext cx="2743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64" y="887104"/>
            <a:ext cx="5424849" cy="5413069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 rot="2428748">
            <a:off x="5485929" y="3760085"/>
            <a:ext cx="545733" cy="2323709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Elipse 3"/>
          <p:cNvSpPr/>
          <p:nvPr/>
        </p:nvSpPr>
        <p:spPr>
          <a:xfrm rot="1646118">
            <a:off x="6513550" y="4800891"/>
            <a:ext cx="547852" cy="1530644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200868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244699" cy="42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99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836712"/>
            <a:ext cx="785818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</a:p>
          <a:p>
            <a:endParaRPr lang="es-ES" sz="3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ES" sz="32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s-ES" sz="2400" b="1" dirty="0">
                <a:solidFill>
                  <a:srgbClr val="002060"/>
                </a:solidFill>
              </a:rPr>
              <a:t>Tienen un clima Tropical </a:t>
            </a:r>
          </a:p>
          <a:p>
            <a:r>
              <a:rPr lang="es-ES" sz="2400" b="1" dirty="0" err="1">
                <a:solidFill>
                  <a:srgbClr val="002060"/>
                </a:solidFill>
              </a:rPr>
              <a:t>Pluviestacional</a:t>
            </a:r>
            <a:r>
              <a:rPr lang="es-ES" sz="2400" b="1" dirty="0">
                <a:solidFill>
                  <a:srgbClr val="002060"/>
                </a:solidFill>
              </a:rPr>
              <a:t>, cálido a templado y subhúmedo a húmedo. </a:t>
            </a:r>
          </a:p>
          <a:p>
            <a:endParaRPr lang="es-ES" sz="2400" b="1" dirty="0">
              <a:solidFill>
                <a:srgbClr val="002060"/>
              </a:solidFill>
            </a:endParaRPr>
          </a:p>
          <a:p>
            <a:r>
              <a:rPr lang="es-ES" sz="2400" b="1" dirty="0">
                <a:solidFill>
                  <a:srgbClr val="002060"/>
                </a:solidFill>
              </a:rPr>
              <a:t>-Las precipitaciones acontecen en la época cálida (noviembre a marzo) y la estación seca ocurre entre el otoño y parte de  primavera. </a:t>
            </a:r>
          </a:p>
          <a:p>
            <a:r>
              <a:rPr lang="es-ES" sz="2400" b="1" dirty="0">
                <a:solidFill>
                  <a:srgbClr val="002060"/>
                </a:solidFill>
              </a:rPr>
              <a:t>	</a:t>
            </a:r>
          </a:p>
          <a:p>
            <a:r>
              <a:rPr lang="es-ES" sz="2400" b="1" dirty="0">
                <a:solidFill>
                  <a:srgbClr val="002060"/>
                </a:solidFill>
              </a:rPr>
              <a:t>-Las nubes cubren gran parte del año estas selvas, proporcionando la humedad necesaria para  el mantenimiento de su exuberante cubierta vegetal y la conservación del flujo de agua en ríos y arroyos</a:t>
            </a:r>
          </a:p>
        </p:txBody>
      </p:sp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214282" y="2214554"/>
            <a:ext cx="3286148" cy="21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CLIMA TROPICAL PLUVIESTACIONAL</a:t>
            </a:r>
          </a:p>
        </p:txBody>
      </p:sp>
      <p:sp>
        <p:nvSpPr>
          <p:cNvPr id="3" name="2 Elipse"/>
          <p:cNvSpPr/>
          <p:nvPr/>
        </p:nvSpPr>
        <p:spPr>
          <a:xfrm>
            <a:off x="3500430" y="1071546"/>
            <a:ext cx="2357454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/>
              <a:t>Termotipos</a:t>
            </a:r>
            <a:endParaRPr lang="es-ES" sz="2000" b="1" dirty="0"/>
          </a:p>
          <a:p>
            <a:pPr algn="ctr"/>
            <a:r>
              <a:rPr lang="es-ES" b="1" dirty="0"/>
              <a:t>(pisos de temperatura)</a:t>
            </a:r>
          </a:p>
        </p:txBody>
      </p:sp>
      <p:sp>
        <p:nvSpPr>
          <p:cNvPr id="4" name="3 Elipse"/>
          <p:cNvSpPr/>
          <p:nvPr/>
        </p:nvSpPr>
        <p:spPr>
          <a:xfrm>
            <a:off x="3786182" y="4643446"/>
            <a:ext cx="2271722" cy="134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/>
              <a:t>Ombrotipos</a:t>
            </a:r>
            <a:endParaRPr lang="es-ES" b="1" dirty="0"/>
          </a:p>
          <a:p>
            <a:pPr algn="ctr"/>
            <a:r>
              <a:rPr lang="es-ES" b="1" dirty="0"/>
              <a:t>(pisos  de humedad)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643702" y="357166"/>
            <a:ext cx="2286016" cy="11287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TERMOTROPICAL</a:t>
            </a:r>
          </a:p>
          <a:p>
            <a:pPr algn="ctr"/>
            <a:r>
              <a:rPr lang="es-ES" dirty="0"/>
              <a:t>(350-500  msnm)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3000364" y="2214554"/>
            <a:ext cx="571504" cy="214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6643702" y="1714488"/>
            <a:ext cx="2286016" cy="9858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MESOTROPICAL</a:t>
            </a:r>
          </a:p>
          <a:p>
            <a:pPr algn="ctr"/>
            <a:r>
              <a:rPr lang="es-ES" dirty="0"/>
              <a:t>(500-1800 msnm)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643702" y="2857496"/>
            <a:ext cx="2286016" cy="10715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SUPRATROPICAL (1800-2500 msnm)</a:t>
            </a:r>
          </a:p>
        </p:txBody>
      </p:sp>
      <p:sp>
        <p:nvSpPr>
          <p:cNvPr id="16" name="15 Flecha derecha"/>
          <p:cNvSpPr/>
          <p:nvPr/>
        </p:nvSpPr>
        <p:spPr>
          <a:xfrm rot="20600628">
            <a:off x="5725137" y="1113657"/>
            <a:ext cx="825770" cy="228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derecha"/>
          <p:cNvSpPr/>
          <p:nvPr/>
        </p:nvSpPr>
        <p:spPr>
          <a:xfrm rot="806366">
            <a:off x="5926073" y="2019674"/>
            <a:ext cx="500066" cy="229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derecha"/>
          <p:cNvSpPr/>
          <p:nvPr/>
        </p:nvSpPr>
        <p:spPr>
          <a:xfrm rot="2553983">
            <a:off x="5696652" y="2757912"/>
            <a:ext cx="867061" cy="270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19 Conector recto de flecha"/>
          <p:cNvCxnSpPr/>
          <p:nvPr/>
        </p:nvCxnSpPr>
        <p:spPr>
          <a:xfrm rot="16200000" flipH="1">
            <a:off x="3256741" y="3984636"/>
            <a:ext cx="714380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6750859" y="4500570"/>
            <a:ext cx="1928826" cy="928694"/>
          </a:xfrm>
          <a:prstGeom prst="rect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SUBHÚMEDO</a:t>
            </a:r>
          </a:p>
          <a:p>
            <a:pPr algn="ctr"/>
            <a:r>
              <a:rPr lang="es-ES" dirty="0"/>
              <a:t>(650-1150 mm)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6715140" y="5643578"/>
            <a:ext cx="2000264" cy="9286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HÚMEDO</a:t>
            </a:r>
          </a:p>
          <a:p>
            <a:pPr algn="ctr"/>
            <a:r>
              <a:rPr lang="es-ES" dirty="0"/>
              <a:t>(1150-1500 mm)</a:t>
            </a:r>
          </a:p>
        </p:txBody>
      </p:sp>
      <p:sp>
        <p:nvSpPr>
          <p:cNvPr id="27" name="26 Flecha derecha"/>
          <p:cNvSpPr/>
          <p:nvPr/>
        </p:nvSpPr>
        <p:spPr>
          <a:xfrm rot="21200182">
            <a:off x="6170171" y="4993018"/>
            <a:ext cx="500066" cy="270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lecha derecha"/>
          <p:cNvSpPr/>
          <p:nvPr/>
        </p:nvSpPr>
        <p:spPr>
          <a:xfrm rot="1302977">
            <a:off x="5902473" y="5814945"/>
            <a:ext cx="597731" cy="300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C2A78E-C4A7-EF47-3ACF-626F28F4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58" y="441364"/>
            <a:ext cx="4224483" cy="597527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 Bioclimático Term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836712"/>
            <a:ext cx="4059603" cy="57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719572" y="1052736"/>
            <a:ext cx="7704856" cy="3739286"/>
          </a:xfrm>
          <a:prstGeom prst="rect">
            <a:avLst/>
          </a:prstGeom>
          <a:solidFill>
            <a:srgbClr val="BAEF4F"/>
          </a:solidFill>
          <a:ln>
            <a:solidFill>
              <a:srgbClr val="006600"/>
            </a:solidFill>
          </a:ln>
        </p:spPr>
        <p:txBody>
          <a:bodyPr vert="horz" lIns="0" tIns="45720" rIns="0" bIns="0" anchor="b">
            <a:normAutofit fontScale="2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br>
              <a:rPr lang="es-ES_tradnl" b="1" dirty="0">
                <a:solidFill>
                  <a:srgbClr val="006600"/>
                </a:solidFill>
              </a:rPr>
            </a:br>
            <a:r>
              <a:rPr lang="es-ES_tradnl" sz="14700" b="1" dirty="0">
                <a:solidFill>
                  <a:srgbClr val="006600"/>
                </a:solidFill>
                <a:latin typeface="Constantia" pitchFamily="18" charset="0"/>
              </a:rPr>
              <a:t>PROVINCIA  </a:t>
            </a:r>
          </a:p>
          <a:p>
            <a:pPr algn="ctr">
              <a:lnSpc>
                <a:spcPct val="170000"/>
              </a:lnSpc>
            </a:pPr>
            <a:r>
              <a:rPr lang="es-ES_tradnl" sz="14700" b="1" dirty="0">
                <a:solidFill>
                  <a:srgbClr val="006600"/>
                </a:solidFill>
                <a:latin typeface="Constantia" pitchFamily="18" charset="0"/>
              </a:rPr>
              <a:t>FITOGEOGRÁFICA  </a:t>
            </a:r>
          </a:p>
          <a:p>
            <a:pPr algn="ctr">
              <a:lnSpc>
                <a:spcPct val="170000"/>
              </a:lnSpc>
            </a:pPr>
            <a:r>
              <a:rPr lang="es-ES_tradnl" sz="14700" b="1" dirty="0">
                <a:solidFill>
                  <a:srgbClr val="006600"/>
                </a:solidFill>
                <a:latin typeface="Constantia" pitchFamily="18" charset="0"/>
              </a:rPr>
              <a:t>DE LAS YUNGAS</a:t>
            </a:r>
          </a:p>
          <a:p>
            <a:pPr algn="ctr">
              <a:lnSpc>
                <a:spcPct val="170000"/>
              </a:lnSpc>
            </a:pPr>
            <a:endParaRPr lang="es-ES_tradnl" sz="14700" b="1" dirty="0">
              <a:solidFill>
                <a:srgbClr val="0066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933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pa Bioclimático Ombroti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714356"/>
            <a:ext cx="4150223" cy="58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Flecha abajo"/>
          <p:cNvSpPr/>
          <p:nvPr/>
        </p:nvSpPr>
        <p:spPr>
          <a:xfrm>
            <a:off x="4429124" y="2143116"/>
            <a:ext cx="270318" cy="692656"/>
          </a:xfrm>
          <a:prstGeom prst="downArrow">
            <a:avLst>
              <a:gd name="adj1" fmla="val 53931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214678" y="3000372"/>
            <a:ext cx="2857520" cy="16287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Dominio Amazónico</a:t>
            </a:r>
          </a:p>
        </p:txBody>
      </p:sp>
      <p:sp>
        <p:nvSpPr>
          <p:cNvPr id="13" name="12 Elipse"/>
          <p:cNvSpPr/>
          <p:nvPr/>
        </p:nvSpPr>
        <p:spPr>
          <a:xfrm>
            <a:off x="928662" y="4929198"/>
            <a:ext cx="2000264" cy="13430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accent2">
                    <a:lumMod val="75000"/>
                  </a:schemeClr>
                </a:solidFill>
              </a:rPr>
              <a:t>Provincia</a:t>
            </a:r>
          </a:p>
          <a:p>
            <a:pPr algn="ctr"/>
            <a:r>
              <a:rPr lang="es-ES_tradnl" sz="2000" b="1" dirty="0">
                <a:solidFill>
                  <a:schemeClr val="accent2">
                    <a:lumMod val="75000"/>
                  </a:schemeClr>
                </a:solidFill>
              </a:rPr>
              <a:t> de  las Yungas</a:t>
            </a:r>
          </a:p>
        </p:txBody>
      </p:sp>
      <p:sp>
        <p:nvSpPr>
          <p:cNvPr id="16" name="15 Elipse"/>
          <p:cNvSpPr/>
          <p:nvPr/>
        </p:nvSpPr>
        <p:spPr>
          <a:xfrm>
            <a:off x="5786446" y="5000636"/>
            <a:ext cx="2414598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Provincia</a:t>
            </a:r>
          </a:p>
          <a:p>
            <a:pPr algn="ctr"/>
            <a:r>
              <a:rPr lang="es-ES_tradnl" sz="2000" b="1" dirty="0"/>
              <a:t>Paranaense</a:t>
            </a:r>
          </a:p>
        </p:txBody>
      </p:sp>
      <p:sp>
        <p:nvSpPr>
          <p:cNvPr id="4" name="3 Elipse"/>
          <p:cNvSpPr/>
          <p:nvPr/>
        </p:nvSpPr>
        <p:spPr>
          <a:xfrm>
            <a:off x="2786050" y="142852"/>
            <a:ext cx="3571900" cy="18573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REGIÓN NEOTROPICAL</a:t>
            </a:r>
          </a:p>
        </p:txBody>
      </p:sp>
      <p:sp>
        <p:nvSpPr>
          <p:cNvPr id="36" name="35 Flecha derecha"/>
          <p:cNvSpPr/>
          <p:nvPr/>
        </p:nvSpPr>
        <p:spPr>
          <a:xfrm rot="2462522">
            <a:off x="5739511" y="4579193"/>
            <a:ext cx="564033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37" name="36 Flecha derecha"/>
          <p:cNvSpPr/>
          <p:nvPr/>
        </p:nvSpPr>
        <p:spPr>
          <a:xfrm rot="8108797">
            <a:off x="2653056" y="4618449"/>
            <a:ext cx="660999" cy="3008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500034" y="1928802"/>
            <a:ext cx="2857520" cy="248603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/>
              <a:t>Provincia</a:t>
            </a:r>
          </a:p>
          <a:p>
            <a:pPr algn="ctr"/>
            <a:r>
              <a:rPr lang="es-ES_tradnl" sz="2800" dirty="0"/>
              <a:t> de  las Yungas</a:t>
            </a:r>
          </a:p>
        </p:txBody>
      </p:sp>
      <p:sp>
        <p:nvSpPr>
          <p:cNvPr id="5" name="4 Elipse"/>
          <p:cNvSpPr/>
          <p:nvPr/>
        </p:nvSpPr>
        <p:spPr>
          <a:xfrm>
            <a:off x="4143372" y="428604"/>
            <a:ext cx="3452964" cy="171451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Distrito de las  Selvas de Transición o  </a:t>
            </a:r>
            <a:r>
              <a:rPr lang="es-ES_tradnl" b="1" dirty="0" err="1">
                <a:solidFill>
                  <a:schemeClr val="tx1"/>
                </a:solidFill>
              </a:rPr>
              <a:t>Pedemontana</a:t>
            </a:r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4572000" y="2500306"/>
            <a:ext cx="2843226" cy="17859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Distrito de las Selvas Montanas</a:t>
            </a:r>
          </a:p>
        </p:txBody>
      </p:sp>
      <p:sp>
        <p:nvSpPr>
          <p:cNvPr id="7" name="6 Elipse"/>
          <p:cNvSpPr/>
          <p:nvPr/>
        </p:nvSpPr>
        <p:spPr>
          <a:xfrm>
            <a:off x="4071934" y="4572008"/>
            <a:ext cx="2771788" cy="17716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Distrito de los Bosques Montanos</a:t>
            </a:r>
          </a:p>
        </p:txBody>
      </p:sp>
      <p:sp>
        <p:nvSpPr>
          <p:cNvPr id="8" name="7 Flecha derecha"/>
          <p:cNvSpPr/>
          <p:nvPr/>
        </p:nvSpPr>
        <p:spPr>
          <a:xfrm rot="20507379">
            <a:off x="3381361" y="1825266"/>
            <a:ext cx="752714" cy="27299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8 Flecha derecha"/>
          <p:cNvSpPr/>
          <p:nvPr/>
        </p:nvSpPr>
        <p:spPr>
          <a:xfrm>
            <a:off x="3571868" y="3214686"/>
            <a:ext cx="785818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9 Flecha derecha"/>
          <p:cNvSpPr/>
          <p:nvPr/>
        </p:nvSpPr>
        <p:spPr>
          <a:xfrm rot="2006480">
            <a:off x="3314681" y="4350812"/>
            <a:ext cx="835361" cy="31411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cuments and Settings\usuario\Mis documentos\Mis imágenes\pisos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2188" y="1772816"/>
            <a:ext cx="7474434" cy="3654168"/>
          </a:xfrm>
          <a:prstGeom prst="rect">
            <a:avLst/>
          </a:prstGeom>
          <a:noFill/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062181" y="620688"/>
            <a:ext cx="7200869" cy="526310"/>
          </a:xfrm>
        </p:spPr>
        <p:txBody>
          <a:bodyPr>
            <a:normAutofit fontScale="90000"/>
          </a:bodyPr>
          <a:lstStyle/>
          <a:p>
            <a:pPr algn="ctr"/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2">
                    <a:lumMod val="75000"/>
                  </a:schemeClr>
                </a:solidFill>
              </a:rPr>
              <a:t>DISTRIBUCIÓN ALTITUDINAL DE LAS YUNGAS</a:t>
            </a:r>
            <a:endParaRPr lang="es-ES_tradnl" sz="22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8310898" cy="4575521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es-ES_tradnl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-DISTRIBUCIÓN</a:t>
            </a:r>
            <a:r>
              <a:rPr lang="es-ES_tradnl" sz="1800" b="1" dirty="0">
                <a:solidFill>
                  <a:srgbClr val="002060"/>
                </a:solidFill>
              </a:rPr>
              <a:t>:  Piedemontes  de las Sierras </a:t>
            </a:r>
            <a:r>
              <a:rPr lang="es-ES_tradnl" sz="1800" b="1" dirty="0" err="1">
                <a:solidFill>
                  <a:srgbClr val="002060"/>
                </a:solidFill>
              </a:rPr>
              <a:t>Subandinas</a:t>
            </a:r>
            <a:r>
              <a:rPr lang="es-ES_tradnl" sz="1800" b="1" dirty="0">
                <a:solidFill>
                  <a:srgbClr val="002060"/>
                </a:solidFill>
              </a:rPr>
              <a:t> y de Santa Bárbara, entre 350-500 msnm.</a:t>
            </a:r>
          </a:p>
          <a:p>
            <a:pPr algn="l">
              <a:lnSpc>
                <a:spcPct val="170000"/>
              </a:lnSpc>
            </a:pPr>
            <a:r>
              <a:rPr lang="es-ES_tradnl" sz="1800" b="1" dirty="0">
                <a:solidFill>
                  <a:srgbClr val="002060"/>
                </a:solidFill>
              </a:rPr>
              <a:t> -</a:t>
            </a:r>
            <a:r>
              <a:rPr lang="es-ES_tradnl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BIOCLIMA</a:t>
            </a:r>
            <a:r>
              <a:rPr lang="es-ES_tradnl" sz="1800" b="1" dirty="0">
                <a:solidFill>
                  <a:srgbClr val="002060"/>
                </a:solidFill>
              </a:rPr>
              <a:t>:  </a:t>
            </a:r>
            <a:r>
              <a:rPr lang="es-ES_tradnl" sz="1800" b="1" dirty="0" err="1">
                <a:solidFill>
                  <a:srgbClr val="002060"/>
                </a:solidFill>
              </a:rPr>
              <a:t>Termotropical</a:t>
            </a:r>
            <a:r>
              <a:rPr lang="es-ES_tradnl" sz="1800" b="1" dirty="0">
                <a:solidFill>
                  <a:srgbClr val="002060"/>
                </a:solidFill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</a:rPr>
              <a:t>Pluviestacional</a:t>
            </a:r>
            <a:r>
              <a:rPr lang="es-ES_tradnl" sz="1800" b="1" dirty="0">
                <a:solidFill>
                  <a:srgbClr val="002060"/>
                </a:solidFill>
              </a:rPr>
              <a:t>  Subhúmedo.  T= 20-21,3 ⁰C y  </a:t>
            </a:r>
            <a:r>
              <a:rPr lang="es-ES" sz="1800" b="1" dirty="0">
                <a:solidFill>
                  <a:srgbClr val="002060"/>
                </a:solidFill>
              </a:rPr>
              <a:t>800-1150 mm. </a:t>
            </a:r>
          </a:p>
          <a:p>
            <a:pPr algn="l">
              <a:lnSpc>
                <a:spcPct val="170000"/>
              </a:lnSpc>
            </a:pPr>
            <a:r>
              <a:rPr lang="es-ES" sz="1800" b="1" dirty="0">
                <a:solidFill>
                  <a:srgbClr val="002060"/>
                </a:solidFill>
              </a:rPr>
              <a:t> -</a:t>
            </a:r>
            <a:r>
              <a:rPr lang="es-E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LOCALIDADES</a:t>
            </a:r>
            <a:r>
              <a:rPr lang="es-ES" sz="1800" b="1" dirty="0">
                <a:solidFill>
                  <a:srgbClr val="002060"/>
                </a:solidFill>
              </a:rPr>
              <a:t>: Caimancito, Calilegua, El Piquete, Florencia, Fraile Pintado, La Lucrecia-Las Moras, Ledesma, La Paulina, Puesto Viejo, Río Piedra-Bananal, Yuto. </a:t>
            </a:r>
          </a:p>
          <a:p>
            <a:pPr algn="l">
              <a:lnSpc>
                <a:spcPct val="170000"/>
              </a:lnSpc>
            </a:pPr>
            <a:r>
              <a:rPr lang="es-E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-FORMACIÓN VEGETAL CARACTERÍSTICA</a:t>
            </a:r>
            <a:r>
              <a:rPr lang="es-ES" sz="1800" b="1" dirty="0">
                <a:solidFill>
                  <a:srgbClr val="002060"/>
                </a:solidFill>
              </a:rPr>
              <a:t>:  </a:t>
            </a:r>
            <a:r>
              <a:rPr lang="es-ES" sz="1800" b="1" dirty="0" err="1">
                <a:solidFill>
                  <a:srgbClr val="002060"/>
                </a:solidFill>
              </a:rPr>
              <a:t>Microbosques</a:t>
            </a:r>
            <a:r>
              <a:rPr lang="es-ES" sz="1800" b="1" dirty="0">
                <a:solidFill>
                  <a:srgbClr val="002060"/>
                </a:solidFill>
              </a:rPr>
              <a:t> y  </a:t>
            </a:r>
            <a:r>
              <a:rPr lang="es-ES" sz="1800" b="1" dirty="0" err="1">
                <a:solidFill>
                  <a:srgbClr val="002060"/>
                </a:solidFill>
              </a:rPr>
              <a:t>Mesobosques</a:t>
            </a:r>
            <a:r>
              <a:rPr lang="es-ES" sz="1800" b="1" dirty="0">
                <a:solidFill>
                  <a:srgbClr val="002060"/>
                </a:solidFill>
              </a:rPr>
              <a:t> semideciduos y  sempervirentes  estacionales. </a:t>
            </a:r>
            <a:endParaRPr lang="es-ES_tradnl" sz="1800" b="1" dirty="0">
              <a:solidFill>
                <a:srgbClr val="002060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42681" y="260648"/>
            <a:ext cx="8229600" cy="8572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400" dirty="0">
                <a:solidFill>
                  <a:schemeClr val="tx1"/>
                </a:solidFill>
              </a:rPr>
              <a:t>DISTRITO DE LAS SELVAS DE TRANSICIÓN O PEDEMONTANA</a:t>
            </a:r>
          </a:p>
        </p:txBody>
      </p:sp>
    </p:spTree>
  </p:cSld>
  <p:clrMapOvr>
    <a:masterClrMapping/>
  </p:clrMapOvr>
  <p:transition spd="slow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357158" y="3071810"/>
            <a:ext cx="2286016" cy="1500198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Selva </a:t>
            </a:r>
          </a:p>
          <a:p>
            <a:pPr algn="ctr"/>
            <a:r>
              <a:rPr lang="es-ES_tradnl" b="1" dirty="0">
                <a:solidFill>
                  <a:schemeClr val="bg1"/>
                </a:solidFill>
              </a:rPr>
              <a:t>de </a:t>
            </a:r>
          </a:p>
          <a:p>
            <a:pPr algn="ctr"/>
            <a:r>
              <a:rPr lang="es-ES_tradnl" b="1" dirty="0">
                <a:solidFill>
                  <a:schemeClr val="bg1"/>
                </a:solidFill>
              </a:rPr>
              <a:t>palo blanco</a:t>
            </a:r>
          </a:p>
        </p:txBody>
      </p:sp>
      <p:sp>
        <p:nvSpPr>
          <p:cNvPr id="6" name="5 Elipse"/>
          <p:cNvSpPr/>
          <p:nvPr/>
        </p:nvSpPr>
        <p:spPr>
          <a:xfrm>
            <a:off x="4643438" y="4572008"/>
            <a:ext cx="2571768" cy="1428760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Selva de </a:t>
            </a:r>
          </a:p>
          <a:p>
            <a:pPr algn="ctr"/>
            <a:r>
              <a:rPr lang="es-ES_tradnl" b="1" dirty="0">
                <a:solidFill>
                  <a:schemeClr val="bg1"/>
                </a:solidFill>
              </a:rPr>
              <a:t>tipa- </a:t>
            </a:r>
            <a:r>
              <a:rPr lang="es-ES_tradnl" b="1" dirty="0" err="1">
                <a:solidFill>
                  <a:schemeClr val="bg1"/>
                </a:solidFill>
              </a:rPr>
              <a:t>pacará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2500298" y="214290"/>
            <a:ext cx="3629044" cy="27860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Comunidades arbóreas características de las Selvas de Transición o </a:t>
            </a:r>
            <a:r>
              <a:rPr lang="es-ES_tradnl" sz="2400" dirty="0" err="1"/>
              <a:t>Pedemontana</a:t>
            </a:r>
            <a:endParaRPr lang="es-ES_tradnl" sz="2400" dirty="0"/>
          </a:p>
        </p:txBody>
      </p:sp>
      <p:sp>
        <p:nvSpPr>
          <p:cNvPr id="10" name="9 Flecha derecha"/>
          <p:cNvSpPr/>
          <p:nvPr/>
        </p:nvSpPr>
        <p:spPr>
          <a:xfrm rot="7932045">
            <a:off x="2225025" y="2652093"/>
            <a:ext cx="546094" cy="3393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10 Flecha derecha"/>
          <p:cNvSpPr/>
          <p:nvPr/>
        </p:nvSpPr>
        <p:spPr>
          <a:xfrm rot="3818850">
            <a:off x="4767892" y="3588418"/>
            <a:ext cx="1026135" cy="42873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Elipse"/>
          <p:cNvSpPr/>
          <p:nvPr/>
        </p:nvSpPr>
        <p:spPr>
          <a:xfrm>
            <a:off x="6715140" y="2857496"/>
            <a:ext cx="2071702" cy="1500198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Bosques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riparios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 rot="2425897">
            <a:off x="6209983" y="2479409"/>
            <a:ext cx="666042" cy="3275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derecha"/>
          <p:cNvSpPr/>
          <p:nvPr/>
        </p:nvSpPr>
        <p:spPr>
          <a:xfrm rot="6225999">
            <a:off x="3005805" y="3648060"/>
            <a:ext cx="978408" cy="484632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1928794" y="4643446"/>
            <a:ext cx="2200284" cy="1200152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Selva de palo amarillo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30480"/>
            <a:ext cx="8297416" cy="1086624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Especies características  de las Selvas de Transición </a:t>
            </a:r>
            <a:br>
              <a:rPr lang="es-ES_tradnl" sz="2400" b="1" dirty="0">
                <a:solidFill>
                  <a:schemeClr val="bg1"/>
                </a:solidFill>
              </a:rPr>
            </a:br>
            <a:r>
              <a:rPr lang="es-ES_tradnl" sz="2400" b="1" dirty="0">
                <a:solidFill>
                  <a:schemeClr val="bg1"/>
                </a:solidFill>
              </a:rPr>
              <a:t>o </a:t>
            </a:r>
            <a:r>
              <a:rPr lang="es-ES_tradnl" sz="2400" b="1" dirty="0" err="1">
                <a:solidFill>
                  <a:schemeClr val="bg1"/>
                </a:solidFill>
              </a:rPr>
              <a:t>Pedemontana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12568"/>
          </a:xfrm>
        </p:spPr>
        <p:txBody>
          <a:bodyPr>
            <a:normAutofit/>
          </a:bodyPr>
          <a:lstStyle/>
          <a:p>
            <a:r>
              <a:rPr lang="es-ES_tradnl" sz="2400" b="1" i="1" dirty="0" err="1"/>
              <a:t>Phyllostylon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rhamnoides</a:t>
            </a:r>
            <a:r>
              <a:rPr lang="es-ES_tradnl" sz="2400" b="1" i="1" dirty="0"/>
              <a:t> </a:t>
            </a:r>
            <a:r>
              <a:rPr lang="es-ES_tradnl" sz="2400" b="1" dirty="0"/>
              <a:t>(palo amarillo)</a:t>
            </a:r>
          </a:p>
          <a:p>
            <a:r>
              <a:rPr lang="es-ES_tradnl" sz="2400" b="1" i="1" dirty="0" err="1"/>
              <a:t>Calycophyllum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multiflorum</a:t>
            </a:r>
            <a:r>
              <a:rPr lang="es-ES_tradnl" sz="2400" b="1" i="1" dirty="0"/>
              <a:t> </a:t>
            </a:r>
            <a:r>
              <a:rPr lang="es-ES_tradnl" sz="2400" b="1" dirty="0"/>
              <a:t>(palo blanco)</a:t>
            </a:r>
          </a:p>
          <a:p>
            <a:r>
              <a:rPr lang="es-ES_tradnl" sz="2400" b="1" i="1" dirty="0" err="1"/>
              <a:t>Cordia</a:t>
            </a:r>
            <a:r>
              <a:rPr lang="es-ES_tradnl" sz="2400" b="1" i="1" dirty="0"/>
              <a:t> americana </a:t>
            </a:r>
            <a:r>
              <a:rPr lang="es-ES_tradnl" sz="2400" b="1" dirty="0"/>
              <a:t>(</a:t>
            </a:r>
            <a:r>
              <a:rPr lang="es-ES_tradnl" sz="2400" b="1" dirty="0" err="1"/>
              <a:t>guayaibí</a:t>
            </a:r>
            <a:r>
              <a:rPr lang="es-ES_tradnl" sz="2400" b="1" dirty="0"/>
              <a:t>)</a:t>
            </a:r>
          </a:p>
          <a:p>
            <a:r>
              <a:rPr lang="es-ES_tradnl" sz="2400" b="1" i="1" dirty="0" err="1"/>
              <a:t>Tipuana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tipu</a:t>
            </a:r>
            <a:r>
              <a:rPr lang="es-ES_tradnl" sz="2400" b="1" i="1" dirty="0"/>
              <a:t> </a:t>
            </a:r>
            <a:r>
              <a:rPr lang="es-ES_tradnl" sz="2400" b="1" dirty="0"/>
              <a:t>(tipa blanca)</a:t>
            </a:r>
          </a:p>
          <a:p>
            <a:r>
              <a:rPr lang="es-ES_tradnl" sz="2400" b="1" i="1" dirty="0" err="1"/>
              <a:t>Anadenanthera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colubrina</a:t>
            </a:r>
            <a:r>
              <a:rPr lang="es-ES_tradnl" sz="2400" b="1" i="1" dirty="0"/>
              <a:t> </a:t>
            </a:r>
            <a:r>
              <a:rPr lang="es-ES_tradnl" sz="2400" b="1" dirty="0" err="1"/>
              <a:t>var</a:t>
            </a:r>
            <a:r>
              <a:rPr lang="es-ES_tradnl" sz="2400" b="1" dirty="0"/>
              <a:t>.</a:t>
            </a:r>
            <a:r>
              <a:rPr lang="es-ES_tradnl" sz="2400" b="1" i="1" dirty="0"/>
              <a:t> cebil </a:t>
            </a:r>
            <a:r>
              <a:rPr lang="es-ES_tradnl" sz="2400" b="1" dirty="0"/>
              <a:t>(cebil colorado) </a:t>
            </a:r>
          </a:p>
          <a:p>
            <a:r>
              <a:rPr lang="es-ES_tradnl" sz="2400" b="1" i="1" dirty="0" err="1"/>
              <a:t>Myroxylon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peruiferum</a:t>
            </a:r>
            <a:r>
              <a:rPr lang="es-ES_tradnl" sz="2400" b="1" i="1" dirty="0"/>
              <a:t> </a:t>
            </a:r>
            <a:r>
              <a:rPr lang="es-ES_tradnl" sz="2400" b="1" dirty="0"/>
              <a:t>(quina)</a:t>
            </a:r>
          </a:p>
          <a:p>
            <a:r>
              <a:rPr lang="es-ES_tradnl" sz="2400" b="1" i="1" dirty="0" err="1"/>
              <a:t>Tabebuia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impetigiosa</a:t>
            </a:r>
            <a:r>
              <a:rPr lang="es-ES_tradnl" sz="2400" b="1" i="1" dirty="0"/>
              <a:t> </a:t>
            </a:r>
            <a:r>
              <a:rPr lang="es-ES_tradnl" sz="2400" b="1" dirty="0"/>
              <a:t>(lapacho rosado)</a:t>
            </a:r>
          </a:p>
          <a:p>
            <a:r>
              <a:rPr lang="es-ES_tradnl" sz="2400" b="1" i="1" dirty="0" err="1"/>
              <a:t>Astronium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urundeuva</a:t>
            </a:r>
            <a:r>
              <a:rPr lang="es-ES_tradnl" sz="2400" b="1" i="1" dirty="0"/>
              <a:t> </a:t>
            </a:r>
            <a:r>
              <a:rPr lang="es-ES_tradnl" sz="2400" b="1" dirty="0"/>
              <a:t>(</a:t>
            </a:r>
            <a:r>
              <a:rPr lang="es-ES_tradnl" sz="2400" b="1" dirty="0" err="1"/>
              <a:t>urundel</a:t>
            </a:r>
            <a:r>
              <a:rPr lang="es-ES_tradnl" sz="2400" b="1" dirty="0"/>
              <a:t>)</a:t>
            </a:r>
          </a:p>
          <a:p>
            <a:r>
              <a:rPr lang="es-ES_tradnl" sz="2400" b="1" i="1" dirty="0" err="1"/>
              <a:t>Amburana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cearensis</a:t>
            </a:r>
            <a:r>
              <a:rPr lang="es-ES_tradnl" sz="2400" b="1" dirty="0"/>
              <a:t> (roble criollo)</a:t>
            </a:r>
          </a:p>
          <a:p>
            <a:r>
              <a:rPr lang="es-ES_tradnl" sz="2400" b="1" i="1" dirty="0" err="1"/>
              <a:t>Allophyllus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edu</a:t>
            </a:r>
            <a:r>
              <a:rPr lang="es-ES_tradnl" sz="2400" b="1" dirty="0" err="1"/>
              <a:t>lis</a:t>
            </a:r>
            <a:r>
              <a:rPr lang="es-ES_tradnl" sz="2400" b="1" dirty="0"/>
              <a:t> (chal chal)</a:t>
            </a:r>
          </a:p>
          <a:p>
            <a:r>
              <a:rPr lang="es-ES_tradnl" sz="2400" b="1" i="1" dirty="0" err="1"/>
              <a:t>Loxopterygium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grisebachii</a:t>
            </a:r>
            <a:r>
              <a:rPr lang="es-ES_tradnl" sz="2400" b="1" i="1" dirty="0"/>
              <a:t> </a:t>
            </a:r>
            <a:r>
              <a:rPr lang="es-ES_tradnl" sz="2400" b="1" dirty="0"/>
              <a:t>(</a:t>
            </a:r>
            <a:r>
              <a:rPr lang="es-ES_tradnl" sz="2400" b="1" dirty="0" err="1"/>
              <a:t>urundel</a:t>
            </a:r>
            <a:r>
              <a:rPr lang="es-ES_tradnl" sz="2400" b="1" dirty="0"/>
              <a:t> amarillo)</a:t>
            </a:r>
          </a:p>
        </p:txBody>
      </p:sp>
    </p:spTree>
  </p:cSld>
  <p:clrMapOvr>
    <a:masterClrMapping/>
  </p:clrMapOvr>
  <p:transition spd="slow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214974"/>
          </a:xfrm>
        </p:spPr>
        <p:txBody>
          <a:bodyPr>
            <a:normAutofit/>
          </a:bodyPr>
          <a:lstStyle/>
          <a:p>
            <a:r>
              <a:rPr lang="es-ES_tradnl" sz="2400" b="1" i="1" dirty="0" err="1"/>
              <a:t>Chlorophora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tinctoria</a:t>
            </a:r>
            <a:r>
              <a:rPr lang="es-ES_tradnl" sz="2400" b="1" i="1" dirty="0"/>
              <a:t> </a:t>
            </a:r>
            <a:r>
              <a:rPr lang="es-ES_tradnl" sz="2400" b="1" dirty="0" err="1"/>
              <a:t>var</a:t>
            </a:r>
            <a:r>
              <a:rPr lang="es-ES_tradnl" sz="2400" b="1" dirty="0"/>
              <a:t>.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xanthoxyla</a:t>
            </a:r>
            <a:r>
              <a:rPr lang="es-ES_tradnl" sz="2400" b="1" i="1" dirty="0"/>
              <a:t> </a:t>
            </a:r>
            <a:r>
              <a:rPr lang="es-ES_tradnl" sz="2400" b="1" dirty="0"/>
              <a:t>(mora amarilla)</a:t>
            </a:r>
          </a:p>
          <a:p>
            <a:r>
              <a:rPr lang="es-ES_tradnl" sz="2400" b="1" i="1" dirty="0" err="1"/>
              <a:t>Enterolobium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contortisiliquum</a:t>
            </a:r>
            <a:r>
              <a:rPr lang="es-ES_tradnl" sz="2400" b="1" i="1" dirty="0"/>
              <a:t> </a:t>
            </a:r>
            <a:r>
              <a:rPr lang="es-ES_tradnl" sz="2400" b="1" dirty="0"/>
              <a:t>(</a:t>
            </a:r>
            <a:r>
              <a:rPr lang="es-ES_tradnl" sz="2400" b="1" dirty="0" err="1"/>
              <a:t>pacará</a:t>
            </a:r>
            <a:r>
              <a:rPr lang="es-ES_tradnl" sz="2400" b="1" dirty="0"/>
              <a:t> o timbó) </a:t>
            </a:r>
          </a:p>
          <a:p>
            <a:r>
              <a:rPr lang="es-ES_tradnl" sz="2400" b="1" i="1" dirty="0" err="1"/>
              <a:t>Cordia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trichotoma</a:t>
            </a:r>
            <a:r>
              <a:rPr lang="es-ES_tradnl" sz="2400" b="1" i="1" dirty="0"/>
              <a:t> </a:t>
            </a:r>
            <a:r>
              <a:rPr lang="es-ES_tradnl" sz="2400" b="1" dirty="0"/>
              <a:t>(afata)</a:t>
            </a:r>
          </a:p>
          <a:p>
            <a:r>
              <a:rPr lang="es-ES_tradnl" sz="2400" b="1" i="1" dirty="0" err="1"/>
              <a:t>Senna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spectabilis</a:t>
            </a:r>
            <a:r>
              <a:rPr lang="es-ES_tradnl" sz="2400" b="1" i="1" dirty="0"/>
              <a:t> </a:t>
            </a:r>
            <a:r>
              <a:rPr lang="es-ES_tradnl" sz="2400" b="1" dirty="0"/>
              <a:t>(carnaval)</a:t>
            </a:r>
          </a:p>
          <a:p>
            <a:r>
              <a:rPr lang="es-ES_tradnl" sz="2400" b="1" i="1" dirty="0" err="1"/>
              <a:t>Chloroleucon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tenuiflorum</a:t>
            </a:r>
            <a:r>
              <a:rPr lang="es-ES_tradnl" sz="2400" b="1" i="1" dirty="0"/>
              <a:t> </a:t>
            </a:r>
            <a:r>
              <a:rPr lang="es-ES_tradnl" sz="2400" b="1" dirty="0"/>
              <a:t>(</a:t>
            </a:r>
            <a:r>
              <a:rPr lang="es-ES_tradnl" sz="2400" b="1" dirty="0" err="1"/>
              <a:t>tatané</a:t>
            </a:r>
            <a:r>
              <a:rPr lang="es-ES_tradnl" sz="2400" b="1" dirty="0"/>
              <a:t>)</a:t>
            </a:r>
          </a:p>
          <a:p>
            <a:r>
              <a:rPr lang="es-ES_tradnl" sz="2400" b="1" i="1" dirty="0" err="1"/>
              <a:t>Gleditsia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amorphoides</a:t>
            </a:r>
            <a:r>
              <a:rPr lang="es-ES_tradnl" sz="2400" b="1" i="1" dirty="0"/>
              <a:t> </a:t>
            </a:r>
            <a:r>
              <a:rPr lang="es-ES_tradnl" sz="2400" b="1" dirty="0"/>
              <a:t>(espina corona)</a:t>
            </a:r>
          </a:p>
          <a:p>
            <a:r>
              <a:rPr lang="es-ES_tradnl" sz="2400" b="1" i="1" dirty="0" err="1"/>
              <a:t>Pterogyne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nitens</a:t>
            </a:r>
            <a:r>
              <a:rPr lang="es-ES_tradnl" sz="2400" b="1" i="1" dirty="0"/>
              <a:t> </a:t>
            </a:r>
            <a:r>
              <a:rPr lang="es-ES_tradnl" sz="2400" b="1" dirty="0"/>
              <a:t>(tipa colorada)</a:t>
            </a:r>
          </a:p>
          <a:p>
            <a:r>
              <a:rPr lang="es-ES_tradnl" sz="2400" b="1" i="1" dirty="0" err="1"/>
              <a:t>Tessaria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integrifolia</a:t>
            </a:r>
            <a:r>
              <a:rPr lang="es-ES_tradnl" sz="2400" b="1" i="1" dirty="0"/>
              <a:t> </a:t>
            </a:r>
            <a:r>
              <a:rPr lang="es-ES_tradnl" sz="2400" b="1" dirty="0"/>
              <a:t>(pájaro bobo)</a:t>
            </a:r>
          </a:p>
          <a:p>
            <a:r>
              <a:rPr lang="es-ES_tradnl" sz="2400" b="1" i="1" dirty="0" err="1"/>
              <a:t>Bacharis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salicifolia</a:t>
            </a:r>
            <a:r>
              <a:rPr lang="es-ES_tradnl" sz="2400" b="1" i="1" dirty="0"/>
              <a:t> </a:t>
            </a:r>
            <a:r>
              <a:rPr lang="es-ES_tradnl" sz="2400" b="1" dirty="0"/>
              <a:t>(chilca)</a:t>
            </a:r>
          </a:p>
          <a:p>
            <a:r>
              <a:rPr lang="es-ES_tradnl" sz="2400" b="1" i="1" dirty="0" err="1"/>
              <a:t>Salix</a:t>
            </a:r>
            <a:r>
              <a:rPr lang="es-ES_tradnl" sz="2400" b="1" i="1" dirty="0"/>
              <a:t> </a:t>
            </a:r>
            <a:r>
              <a:rPr lang="es-ES_tradnl" sz="2400" b="1" i="1" dirty="0" err="1"/>
              <a:t>humboldtiana</a:t>
            </a:r>
            <a:r>
              <a:rPr lang="es-ES_tradnl" sz="2400" b="1" i="1" dirty="0"/>
              <a:t> </a:t>
            </a:r>
            <a:r>
              <a:rPr lang="es-ES_tradnl" sz="2400" b="1" dirty="0"/>
              <a:t>(sauce criollo)</a:t>
            </a:r>
          </a:p>
          <a:p>
            <a:r>
              <a:rPr lang="es-ES_tradnl" sz="2400" b="1" i="1" dirty="0"/>
              <a:t>Jacaranda </a:t>
            </a:r>
            <a:r>
              <a:rPr lang="es-ES_tradnl" sz="2400" b="1" i="1" dirty="0" err="1"/>
              <a:t>mimosifolia</a:t>
            </a:r>
            <a:endParaRPr lang="es-ES_tradnl" sz="2400" b="1" i="1" dirty="0"/>
          </a:p>
          <a:p>
            <a:pPr marL="0" indent="0">
              <a:buNone/>
            </a:pPr>
            <a:endParaRPr lang="es-ES_tradnl" sz="2400" b="1" i="1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1690" y="260648"/>
            <a:ext cx="8297416" cy="1086624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Especies características  de las Selvas de Transición </a:t>
            </a:r>
            <a:br>
              <a:rPr lang="es-ES_tradnl" sz="2400" b="1" dirty="0">
                <a:solidFill>
                  <a:schemeClr val="bg1"/>
                </a:solidFill>
              </a:rPr>
            </a:br>
            <a:r>
              <a:rPr lang="es-ES_tradnl" sz="2400" b="1" dirty="0">
                <a:solidFill>
                  <a:schemeClr val="bg1"/>
                </a:solidFill>
              </a:rPr>
              <a:t>o </a:t>
            </a:r>
            <a:r>
              <a:rPr lang="es-ES_tradnl" sz="2400" b="1" dirty="0" err="1">
                <a:solidFill>
                  <a:schemeClr val="bg1"/>
                </a:solidFill>
              </a:rPr>
              <a:t>Pedemontana</a:t>
            </a:r>
            <a:endParaRPr lang="es-ES_tradn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418" y="14285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DISTRITO DE LAS SELVAS MONTANAS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418" y="980728"/>
            <a:ext cx="8250600" cy="547260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_tradnl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-DISTRIBUCIÓN</a:t>
            </a:r>
            <a:r>
              <a:rPr lang="es-ES_tradnl" sz="1800" b="1" dirty="0">
                <a:solidFill>
                  <a:srgbClr val="002060"/>
                </a:solidFill>
              </a:rPr>
              <a:t>:   Laderas orientales de  las Sierras </a:t>
            </a:r>
            <a:r>
              <a:rPr lang="es-ES_tradnl" sz="1800" b="1" dirty="0" err="1">
                <a:solidFill>
                  <a:srgbClr val="002060"/>
                </a:solidFill>
              </a:rPr>
              <a:t>Subandinas</a:t>
            </a:r>
            <a:r>
              <a:rPr lang="es-ES_tradnl" sz="1800" b="1" dirty="0">
                <a:solidFill>
                  <a:srgbClr val="002060"/>
                </a:solidFill>
              </a:rPr>
              <a:t> (Sierras de </a:t>
            </a:r>
            <a:r>
              <a:rPr lang="es-ES_tradnl" sz="1800" b="1" dirty="0" err="1">
                <a:solidFill>
                  <a:srgbClr val="002060"/>
                </a:solidFill>
              </a:rPr>
              <a:t>Zenta</a:t>
            </a:r>
            <a:r>
              <a:rPr lang="es-ES_tradnl" sz="1800" b="1" dirty="0">
                <a:solidFill>
                  <a:srgbClr val="002060"/>
                </a:solidFill>
              </a:rPr>
              <a:t>, </a:t>
            </a:r>
            <a:r>
              <a:rPr lang="es-ES_tradnl" sz="1800" b="1" dirty="0" err="1">
                <a:solidFill>
                  <a:srgbClr val="002060"/>
                </a:solidFill>
              </a:rPr>
              <a:t>Calilegua</a:t>
            </a:r>
            <a:r>
              <a:rPr lang="es-ES_tradnl" sz="1800" b="1" dirty="0">
                <a:solidFill>
                  <a:srgbClr val="002060"/>
                </a:solidFill>
              </a:rPr>
              <a:t>, </a:t>
            </a:r>
            <a:r>
              <a:rPr lang="es-ES_tradnl" sz="1800" b="1" dirty="0" err="1">
                <a:solidFill>
                  <a:srgbClr val="002060"/>
                </a:solidFill>
              </a:rPr>
              <a:t>Zapla</a:t>
            </a:r>
            <a:r>
              <a:rPr lang="es-ES_tradnl" sz="1800" b="1" dirty="0">
                <a:solidFill>
                  <a:srgbClr val="002060"/>
                </a:solidFill>
              </a:rPr>
              <a:t>, Santa Bárbara, Puesto Viejo, Los Perales, </a:t>
            </a:r>
            <a:r>
              <a:rPr lang="es-ES_tradnl" sz="1800" b="1" dirty="0" err="1">
                <a:solidFill>
                  <a:srgbClr val="002060"/>
                </a:solidFill>
              </a:rPr>
              <a:t>Chijra</a:t>
            </a:r>
            <a:r>
              <a:rPr lang="es-ES_tradnl" sz="1800" b="1" dirty="0">
                <a:solidFill>
                  <a:srgbClr val="002060"/>
                </a:solidFill>
              </a:rPr>
              <a:t>, etc.) entre 500- 1700 msnm.</a:t>
            </a:r>
          </a:p>
          <a:p>
            <a:pPr algn="just">
              <a:buNone/>
            </a:pPr>
            <a:r>
              <a:rPr lang="es-ES_tradnl" sz="1800" b="1" dirty="0">
                <a:solidFill>
                  <a:srgbClr val="00206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s-ES_tradnl" sz="1800" b="1" dirty="0">
                <a:solidFill>
                  <a:srgbClr val="002060"/>
                </a:solidFill>
              </a:rPr>
              <a:t>-</a:t>
            </a:r>
            <a:r>
              <a:rPr lang="es-ES_tradnl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BIOCLIMA</a:t>
            </a:r>
            <a:r>
              <a:rPr lang="es-ES_tradnl" sz="1800" b="1" dirty="0">
                <a:solidFill>
                  <a:srgbClr val="002060"/>
                </a:solidFill>
              </a:rPr>
              <a:t>: Tropical </a:t>
            </a:r>
            <a:r>
              <a:rPr lang="es-ES_tradnl" sz="1800" b="1" dirty="0" err="1">
                <a:solidFill>
                  <a:srgbClr val="002060"/>
                </a:solidFill>
              </a:rPr>
              <a:t>Pluviestacional</a:t>
            </a:r>
            <a:r>
              <a:rPr lang="es-ES_tradnl" sz="1800" b="1" dirty="0">
                <a:solidFill>
                  <a:srgbClr val="002060"/>
                </a:solidFill>
              </a:rPr>
              <a:t> Subhúmedo a Húmedo (con  </a:t>
            </a:r>
            <a:r>
              <a:rPr lang="es-ES_tradnl" sz="1800" b="1" dirty="0" err="1">
                <a:solidFill>
                  <a:srgbClr val="002060"/>
                </a:solidFill>
              </a:rPr>
              <a:t>Termotipos</a:t>
            </a:r>
            <a:r>
              <a:rPr lang="es-ES_tradnl" sz="1800" b="1" dirty="0">
                <a:solidFill>
                  <a:srgbClr val="002060"/>
                </a:solidFill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</a:rPr>
              <a:t>Mesotropical</a:t>
            </a:r>
            <a:r>
              <a:rPr lang="es-ES_tradnl" sz="1800" b="1" dirty="0">
                <a:solidFill>
                  <a:srgbClr val="002060"/>
                </a:solidFill>
              </a:rPr>
              <a:t> y </a:t>
            </a:r>
            <a:r>
              <a:rPr lang="es-ES_tradnl" sz="1800" b="1" dirty="0" err="1">
                <a:solidFill>
                  <a:srgbClr val="002060"/>
                </a:solidFill>
              </a:rPr>
              <a:t>Supratropical</a:t>
            </a:r>
            <a:r>
              <a:rPr lang="es-ES_tradnl" sz="1800" b="1" dirty="0">
                <a:solidFill>
                  <a:srgbClr val="002060"/>
                </a:solidFill>
              </a:rPr>
              <a:t>).  T= 13,8- 20 ⁰C y  700-1500  </a:t>
            </a:r>
            <a:r>
              <a:rPr lang="es-ES" sz="1800" b="1" dirty="0">
                <a:solidFill>
                  <a:srgbClr val="002060"/>
                </a:solidFill>
              </a:rPr>
              <a:t>mm. </a:t>
            </a:r>
          </a:p>
          <a:p>
            <a:pPr algn="just">
              <a:buNone/>
            </a:pPr>
            <a:endParaRPr lang="es-ES" sz="18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s-E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-LOCALIDADES</a:t>
            </a:r>
            <a:r>
              <a:rPr lang="es-ES" sz="1800" b="1" dirty="0">
                <a:solidFill>
                  <a:srgbClr val="002060"/>
                </a:solidFill>
              </a:rPr>
              <a:t>:  </a:t>
            </a:r>
            <a:r>
              <a:rPr lang="es-ES" sz="1800" b="1" dirty="0" err="1">
                <a:solidFill>
                  <a:srgbClr val="002060"/>
                </a:solidFill>
              </a:rPr>
              <a:t>Afatal</a:t>
            </a:r>
            <a:r>
              <a:rPr lang="es-ES" sz="1800" b="1" dirty="0">
                <a:solidFill>
                  <a:srgbClr val="002060"/>
                </a:solidFill>
              </a:rPr>
              <a:t>, Algarrobal, Arrayanal (río Candelaria), Arroyo </a:t>
            </a:r>
            <a:r>
              <a:rPr lang="es-ES" sz="1800" b="1" dirty="0" err="1">
                <a:solidFill>
                  <a:srgbClr val="002060"/>
                </a:solidFill>
              </a:rPr>
              <a:t>Pacará</a:t>
            </a:r>
            <a:r>
              <a:rPr lang="es-ES" sz="1800" b="1" dirty="0">
                <a:solidFill>
                  <a:srgbClr val="002060"/>
                </a:solidFill>
              </a:rPr>
              <a:t>, Las Capillas, El Cucho, El Palmar, Las Lajitas, Los Alisos, Los Perales, Madrejón, Peña Alta (Valle Grande),Puerta de Sala-</a:t>
            </a:r>
            <a:r>
              <a:rPr lang="es-ES" sz="1800" b="1" dirty="0" err="1">
                <a:solidFill>
                  <a:srgbClr val="002060"/>
                </a:solidFill>
              </a:rPr>
              <a:t>Carahunco</a:t>
            </a:r>
            <a:r>
              <a:rPr lang="es-ES" sz="1800" b="1" dirty="0">
                <a:solidFill>
                  <a:srgbClr val="002060"/>
                </a:solidFill>
              </a:rPr>
              <a:t>, Río Blanco, San Salvador de Jujuy, Santa Bárbara, Sauzal, Siete Aguas, Socavón, Corral de Piedras, El Fuerte, El Morado, El Paño, Guerrero, Juntas del Morado-Negro, León, Los Alisos, Los Nogales, Mina 9 de Octubre, </a:t>
            </a:r>
            <a:r>
              <a:rPr lang="es-ES" sz="1800" b="1" dirty="0" err="1">
                <a:solidFill>
                  <a:srgbClr val="002060"/>
                </a:solidFill>
              </a:rPr>
              <a:t>Ocloyas</a:t>
            </a:r>
            <a:r>
              <a:rPr lang="es-ES" sz="1800" b="1" dirty="0">
                <a:solidFill>
                  <a:srgbClr val="002060"/>
                </a:solidFill>
              </a:rPr>
              <a:t>, </a:t>
            </a:r>
            <a:r>
              <a:rPr lang="es-ES" sz="1800" b="1" dirty="0" err="1">
                <a:solidFill>
                  <a:srgbClr val="002060"/>
                </a:solidFill>
              </a:rPr>
              <a:t>Pampichuela</a:t>
            </a:r>
            <a:r>
              <a:rPr lang="es-ES" sz="1800" b="1" dirty="0">
                <a:solidFill>
                  <a:srgbClr val="002060"/>
                </a:solidFill>
              </a:rPr>
              <a:t>, San Antonio, San Lucas (Valle Grande), Termas de Reyes, </a:t>
            </a:r>
            <a:r>
              <a:rPr lang="es-ES" sz="1800" b="1" dirty="0" err="1">
                <a:solidFill>
                  <a:srgbClr val="002060"/>
                </a:solidFill>
              </a:rPr>
              <a:t>Tilquiza</a:t>
            </a:r>
            <a:r>
              <a:rPr lang="es-ES" sz="1800" b="1" dirty="0">
                <a:solidFill>
                  <a:srgbClr val="002060"/>
                </a:solidFill>
              </a:rPr>
              <a:t>, </a:t>
            </a:r>
            <a:r>
              <a:rPr lang="es-ES" sz="1800" b="1" dirty="0" err="1">
                <a:solidFill>
                  <a:srgbClr val="002060"/>
                </a:solidFill>
              </a:rPr>
              <a:t>Tiraxi</a:t>
            </a:r>
            <a:r>
              <a:rPr lang="es-ES" sz="1800" b="1" dirty="0">
                <a:solidFill>
                  <a:srgbClr val="002060"/>
                </a:solidFill>
              </a:rPr>
              <a:t>, Valle Grande, Villa María, </a:t>
            </a:r>
            <a:r>
              <a:rPr lang="es-ES" sz="1800" b="1" dirty="0" err="1">
                <a:solidFill>
                  <a:srgbClr val="002060"/>
                </a:solidFill>
              </a:rPr>
              <a:t>Yala</a:t>
            </a:r>
            <a:r>
              <a:rPr lang="es-ES" sz="1800" b="1" dirty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</a:pPr>
            <a:endParaRPr lang="es-ES" sz="18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s-ES" sz="1800" b="1" dirty="0">
                <a:solidFill>
                  <a:srgbClr val="002060"/>
                </a:solidFill>
              </a:rPr>
              <a:t>-</a:t>
            </a:r>
            <a:r>
              <a:rPr lang="es-E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FORMACIONES VEGETALES CARACTERÍSTICAS</a:t>
            </a:r>
            <a:r>
              <a:rPr lang="es-ES" sz="1800" b="1" dirty="0">
                <a:solidFill>
                  <a:srgbClr val="002060"/>
                </a:solidFill>
              </a:rPr>
              <a:t>: </a:t>
            </a:r>
            <a:r>
              <a:rPr lang="es-ES" sz="1800" b="1" dirty="0" err="1">
                <a:solidFill>
                  <a:srgbClr val="002060"/>
                </a:solidFill>
              </a:rPr>
              <a:t>Microbosques</a:t>
            </a:r>
            <a:r>
              <a:rPr lang="es-ES" sz="1800" b="1" dirty="0">
                <a:solidFill>
                  <a:srgbClr val="002060"/>
                </a:solidFill>
              </a:rPr>
              <a:t> y  </a:t>
            </a:r>
            <a:r>
              <a:rPr lang="es-ES" sz="1800" b="1" dirty="0" err="1">
                <a:solidFill>
                  <a:srgbClr val="002060"/>
                </a:solidFill>
              </a:rPr>
              <a:t>Mesobosques</a:t>
            </a:r>
            <a:r>
              <a:rPr lang="es-ES" sz="1800" b="1" dirty="0">
                <a:solidFill>
                  <a:srgbClr val="002060"/>
                </a:solidFill>
              </a:rPr>
              <a:t> semideciduos  y  sempervirentes  estacionales.</a:t>
            </a:r>
            <a:endParaRPr lang="es-ES_tradnl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</a:rPr>
              <a:t>Especies características de las Selvas Montanas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5500726"/>
          </a:xfrm>
        </p:spPr>
        <p:txBody>
          <a:bodyPr>
            <a:normAutofit/>
          </a:bodyPr>
          <a:lstStyle/>
          <a:p>
            <a:r>
              <a:rPr lang="es-ES_tradnl" b="1" i="1" dirty="0" err="1"/>
              <a:t>Blepharocalyx</a:t>
            </a:r>
            <a:r>
              <a:rPr lang="es-ES_tradnl" b="1" i="1" dirty="0"/>
              <a:t> </a:t>
            </a:r>
            <a:r>
              <a:rPr lang="es-ES_tradnl" b="1" i="1" dirty="0" err="1"/>
              <a:t>salicifolius</a:t>
            </a:r>
            <a:r>
              <a:rPr lang="es-ES_tradnl" b="1" i="1" dirty="0"/>
              <a:t> </a:t>
            </a:r>
            <a:r>
              <a:rPr lang="es-ES_tradnl" b="1" dirty="0"/>
              <a:t>(horco molle)</a:t>
            </a:r>
          </a:p>
          <a:p>
            <a:r>
              <a:rPr lang="es-ES_tradnl" b="1" i="1" dirty="0" err="1"/>
              <a:t>Cedrela</a:t>
            </a:r>
            <a:r>
              <a:rPr lang="es-ES_tradnl" b="1" i="1" dirty="0"/>
              <a:t> angustifolia </a:t>
            </a:r>
            <a:r>
              <a:rPr lang="es-ES_tradnl" b="1" dirty="0"/>
              <a:t>(cedro coya)</a:t>
            </a:r>
          </a:p>
          <a:p>
            <a:r>
              <a:rPr lang="es-ES_tradnl" b="1" i="1" dirty="0" err="1"/>
              <a:t>Parapiptadenia</a:t>
            </a:r>
            <a:r>
              <a:rPr lang="es-ES_tradnl" b="1" i="1" dirty="0"/>
              <a:t> excelsa </a:t>
            </a:r>
            <a:r>
              <a:rPr lang="es-ES_tradnl" b="1" dirty="0"/>
              <a:t>(hoco cebil)</a:t>
            </a:r>
          </a:p>
          <a:p>
            <a:r>
              <a:rPr lang="es-ES_tradnl" b="1" i="1" dirty="0" err="1"/>
              <a:t>Myrsine</a:t>
            </a:r>
            <a:r>
              <a:rPr lang="es-ES_tradnl" b="1" i="1" dirty="0"/>
              <a:t> </a:t>
            </a:r>
            <a:r>
              <a:rPr lang="es-ES_tradnl" b="1" i="1" dirty="0" err="1"/>
              <a:t>laetevirens</a:t>
            </a:r>
            <a:r>
              <a:rPr lang="es-ES_tradnl" b="1" i="1" dirty="0"/>
              <a:t> </a:t>
            </a:r>
            <a:r>
              <a:rPr lang="es-ES_tradnl" b="1" dirty="0"/>
              <a:t>(palo San Antonio)</a:t>
            </a:r>
          </a:p>
          <a:p>
            <a:r>
              <a:rPr lang="es-ES_tradnl" b="1" i="1" dirty="0" err="1"/>
              <a:t>Allophyllus</a:t>
            </a:r>
            <a:r>
              <a:rPr lang="es-ES_tradnl" b="1" i="1" dirty="0"/>
              <a:t> </a:t>
            </a:r>
            <a:r>
              <a:rPr lang="es-ES_tradnl" b="1" i="1" dirty="0" err="1"/>
              <a:t>edulis</a:t>
            </a:r>
            <a:r>
              <a:rPr lang="es-ES_tradnl" b="1" i="1" dirty="0"/>
              <a:t> </a:t>
            </a:r>
            <a:r>
              <a:rPr lang="es-ES_tradnl" b="1" dirty="0"/>
              <a:t>(chal </a:t>
            </a:r>
            <a:r>
              <a:rPr lang="es-ES_tradnl" b="1" dirty="0" err="1"/>
              <a:t>chal</a:t>
            </a:r>
            <a:r>
              <a:rPr lang="es-ES_tradnl" b="1" dirty="0"/>
              <a:t>)</a:t>
            </a:r>
          </a:p>
          <a:p>
            <a:r>
              <a:rPr lang="es-ES_tradnl" b="1" i="1" dirty="0" err="1"/>
              <a:t>Juglans</a:t>
            </a:r>
            <a:r>
              <a:rPr lang="es-ES_tradnl" b="1" i="1" dirty="0"/>
              <a:t> </a:t>
            </a:r>
            <a:r>
              <a:rPr lang="es-ES_tradnl" b="1" i="1" dirty="0" err="1"/>
              <a:t>australis</a:t>
            </a:r>
            <a:r>
              <a:rPr lang="es-ES_tradnl" b="1" i="1" dirty="0"/>
              <a:t> </a:t>
            </a:r>
            <a:r>
              <a:rPr lang="es-ES_tradnl" b="1" dirty="0"/>
              <a:t>(nogal criollo)</a:t>
            </a:r>
          </a:p>
          <a:p>
            <a:r>
              <a:rPr lang="es-ES_tradnl" b="1" i="1" dirty="0" err="1"/>
              <a:t>Fagara</a:t>
            </a:r>
            <a:r>
              <a:rPr lang="es-ES_tradnl" b="1" i="1" dirty="0"/>
              <a:t> coco </a:t>
            </a:r>
            <a:r>
              <a:rPr lang="es-ES_tradnl" b="1" dirty="0"/>
              <a:t>(</a:t>
            </a:r>
            <a:r>
              <a:rPr lang="es-ES_tradnl" b="1" dirty="0" err="1"/>
              <a:t>cochucho</a:t>
            </a:r>
            <a:r>
              <a:rPr lang="es-ES_tradnl" b="1" dirty="0"/>
              <a:t>)</a:t>
            </a:r>
          </a:p>
          <a:p>
            <a:r>
              <a:rPr lang="es-ES_tradnl" b="1" i="1" dirty="0" err="1"/>
              <a:t>Ocothea</a:t>
            </a:r>
            <a:r>
              <a:rPr lang="es-ES_tradnl" b="1" i="1" dirty="0"/>
              <a:t> </a:t>
            </a:r>
            <a:r>
              <a:rPr lang="es-ES_tradnl" b="1" i="1" dirty="0" err="1"/>
              <a:t>porphyria</a:t>
            </a:r>
            <a:r>
              <a:rPr lang="es-ES_tradnl" b="1" i="1" dirty="0"/>
              <a:t> </a:t>
            </a:r>
            <a:r>
              <a:rPr lang="es-ES_tradnl" b="1" dirty="0"/>
              <a:t>(laurel del cerro)</a:t>
            </a:r>
          </a:p>
          <a:p>
            <a:r>
              <a:rPr lang="es-ES_tradnl" b="1" i="1" dirty="0" err="1"/>
              <a:t>Myrcianthes</a:t>
            </a:r>
            <a:r>
              <a:rPr lang="es-ES_tradnl" b="1" i="1" dirty="0"/>
              <a:t> </a:t>
            </a:r>
            <a:r>
              <a:rPr lang="es-ES_tradnl" b="1" i="1" dirty="0" err="1"/>
              <a:t>pungens</a:t>
            </a:r>
            <a:r>
              <a:rPr lang="es-ES_tradnl" b="1" i="1" dirty="0"/>
              <a:t> </a:t>
            </a:r>
            <a:r>
              <a:rPr lang="es-ES_tradnl" b="1" dirty="0"/>
              <a:t>(mato)</a:t>
            </a:r>
          </a:p>
          <a:p>
            <a:r>
              <a:rPr lang="es-ES_tradnl" b="1" i="1" dirty="0" err="1"/>
              <a:t>Myrcianthes</a:t>
            </a:r>
            <a:r>
              <a:rPr lang="es-ES_tradnl" b="1" i="1" dirty="0"/>
              <a:t> </a:t>
            </a:r>
            <a:r>
              <a:rPr lang="es-ES_tradnl" b="1" i="1" dirty="0" err="1"/>
              <a:t>pseudomato</a:t>
            </a:r>
            <a:r>
              <a:rPr lang="es-ES_tradnl" b="1" dirty="0"/>
              <a:t> (mato)</a:t>
            </a:r>
          </a:p>
          <a:p>
            <a:r>
              <a:rPr lang="es-ES_tradnl" b="1" i="1" dirty="0" err="1"/>
              <a:t>Tecoma</a:t>
            </a:r>
            <a:r>
              <a:rPr lang="es-ES_tradnl" b="1" i="1" dirty="0"/>
              <a:t> </a:t>
            </a:r>
            <a:r>
              <a:rPr lang="es-ES_tradnl" b="1" i="1" dirty="0" err="1"/>
              <a:t>stans</a:t>
            </a:r>
            <a:r>
              <a:rPr lang="es-ES_tradnl" b="1" i="1" dirty="0"/>
              <a:t> </a:t>
            </a:r>
            <a:r>
              <a:rPr lang="es-ES_tradnl" b="1" dirty="0"/>
              <a:t>(guarán)</a:t>
            </a:r>
          </a:p>
          <a:p>
            <a:endParaRPr lang="es-ES_tradnl" dirty="0"/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 rot="5400000">
            <a:off x="7686925" y="3198982"/>
            <a:ext cx="1643074" cy="602913"/>
          </a:xfrm>
          <a:prstGeom prst="rect">
            <a:avLst/>
          </a:prstGeom>
          <a:solidFill>
            <a:srgbClr val="BAEF4F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6600"/>
                </a:solidFill>
              </a:rPr>
              <a:t>REGIÓN </a:t>
            </a:r>
          </a:p>
          <a:p>
            <a:pPr algn="ctr"/>
            <a:r>
              <a:rPr lang="es-ES" sz="1400" b="1" dirty="0">
                <a:solidFill>
                  <a:srgbClr val="006600"/>
                </a:solidFill>
              </a:rPr>
              <a:t>NEOTROPICAL</a:t>
            </a:r>
          </a:p>
        </p:txBody>
      </p:sp>
      <p:sp>
        <p:nvSpPr>
          <p:cNvPr id="3" name="2 Elipse"/>
          <p:cNvSpPr/>
          <p:nvPr/>
        </p:nvSpPr>
        <p:spPr>
          <a:xfrm>
            <a:off x="2000232" y="285728"/>
            <a:ext cx="2143140" cy="1200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AMAZÓNICO</a:t>
            </a:r>
          </a:p>
        </p:txBody>
      </p:sp>
      <p:sp>
        <p:nvSpPr>
          <p:cNvPr id="4" name="3 Elipse"/>
          <p:cNvSpPr/>
          <p:nvPr/>
        </p:nvSpPr>
        <p:spPr>
          <a:xfrm>
            <a:off x="5357818" y="285728"/>
            <a:ext cx="2000264" cy="120015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PROVINCIA DE LAS YUNGAS</a:t>
            </a:r>
          </a:p>
        </p:txBody>
      </p:sp>
      <p:sp>
        <p:nvSpPr>
          <p:cNvPr id="5" name="4 Elipse"/>
          <p:cNvSpPr/>
          <p:nvPr/>
        </p:nvSpPr>
        <p:spPr>
          <a:xfrm>
            <a:off x="2192879" y="2384414"/>
            <a:ext cx="2000264" cy="105727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DOMINIO CHAQUEÑO</a:t>
            </a:r>
          </a:p>
        </p:txBody>
      </p:sp>
      <p:sp>
        <p:nvSpPr>
          <p:cNvPr id="6" name="5 Elipse"/>
          <p:cNvSpPr/>
          <p:nvPr/>
        </p:nvSpPr>
        <p:spPr>
          <a:xfrm>
            <a:off x="5357818" y="1785926"/>
            <a:ext cx="1928826" cy="105727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PROVINCIA CHAQUEÑA</a:t>
            </a:r>
          </a:p>
        </p:txBody>
      </p:sp>
      <p:sp>
        <p:nvSpPr>
          <p:cNvPr id="7" name="6 Elipse"/>
          <p:cNvSpPr/>
          <p:nvPr/>
        </p:nvSpPr>
        <p:spPr>
          <a:xfrm>
            <a:off x="5357818" y="3000372"/>
            <a:ext cx="1985970" cy="112871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PROVINCIA  DE LA PREPUNA</a:t>
            </a:r>
          </a:p>
        </p:txBody>
      </p:sp>
      <p:sp>
        <p:nvSpPr>
          <p:cNvPr id="8" name="7 Elipse"/>
          <p:cNvSpPr/>
          <p:nvPr/>
        </p:nvSpPr>
        <p:spPr>
          <a:xfrm>
            <a:off x="1785918" y="4786322"/>
            <a:ext cx="2271722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DOMINIO ANDINO-PATAGÓNICO</a:t>
            </a:r>
          </a:p>
        </p:txBody>
      </p:sp>
      <p:sp>
        <p:nvSpPr>
          <p:cNvPr id="9" name="8 Elipse"/>
          <p:cNvSpPr/>
          <p:nvPr/>
        </p:nvSpPr>
        <p:spPr>
          <a:xfrm>
            <a:off x="5357818" y="4357694"/>
            <a:ext cx="1928826" cy="985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PUNEÑA</a:t>
            </a:r>
          </a:p>
        </p:txBody>
      </p:sp>
      <p:sp>
        <p:nvSpPr>
          <p:cNvPr id="10" name="9 Elipse"/>
          <p:cNvSpPr/>
          <p:nvPr/>
        </p:nvSpPr>
        <p:spPr>
          <a:xfrm>
            <a:off x="5214942" y="5572140"/>
            <a:ext cx="2214578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PROVINCIA ALTOANDINA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286248" y="857232"/>
            <a:ext cx="928694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4071934" y="2285992"/>
            <a:ext cx="121444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143372" y="3071810"/>
            <a:ext cx="1071570" cy="428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4071934" y="4857760"/>
            <a:ext cx="1214446" cy="214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071934" y="5643578"/>
            <a:ext cx="107157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cxnSpLocks/>
            <a:endCxn id="3" idx="3"/>
          </p:cNvCxnSpPr>
          <p:nvPr/>
        </p:nvCxnSpPr>
        <p:spPr>
          <a:xfrm flipV="1">
            <a:off x="1285852" y="1310122"/>
            <a:ext cx="1028236" cy="975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1909984" y="2928934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cxnSpLocks/>
          </p:cNvCxnSpPr>
          <p:nvPr/>
        </p:nvCxnSpPr>
        <p:spPr>
          <a:xfrm>
            <a:off x="1107257" y="4000504"/>
            <a:ext cx="750099" cy="10715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Rectángulo">
            <a:extLst>
              <a:ext uri="{FF2B5EF4-FFF2-40B4-BE49-F238E27FC236}">
                <a16:creationId xmlns:a16="http://schemas.microsoft.com/office/drawing/2014/main" id="{E905656A-4C6B-B62E-0584-831BB4F181D1}"/>
              </a:ext>
            </a:extLst>
          </p:cNvPr>
          <p:cNvSpPr/>
          <p:nvPr/>
        </p:nvSpPr>
        <p:spPr>
          <a:xfrm>
            <a:off x="2854" y="2321710"/>
            <a:ext cx="1854502" cy="15716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TERRITORIOS FITOGEOGRÁFICOS DE LA PROVINCIA DE JUJUY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001C561F-DF40-6DEB-B07E-5AA58357AB44}"/>
              </a:ext>
            </a:extLst>
          </p:cNvPr>
          <p:cNvSpPr/>
          <p:nvPr/>
        </p:nvSpPr>
        <p:spPr>
          <a:xfrm>
            <a:off x="7358082" y="285728"/>
            <a:ext cx="681734" cy="6415126"/>
          </a:xfrm>
          <a:prstGeom prst="rightBrace">
            <a:avLst/>
          </a:prstGeom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Especies características de las Selvas Montanas</a:t>
            </a:r>
            <a:endParaRPr lang="es-ES_tradnl" sz="28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8330" y="1772816"/>
            <a:ext cx="8229600" cy="4643470"/>
          </a:xfrm>
        </p:spPr>
        <p:txBody>
          <a:bodyPr>
            <a:normAutofit/>
          </a:bodyPr>
          <a:lstStyle/>
          <a:p>
            <a:r>
              <a:rPr lang="es-ES_tradnl" b="1" i="1" dirty="0" err="1"/>
              <a:t>Celtis</a:t>
            </a:r>
            <a:r>
              <a:rPr lang="es-ES_tradnl" b="1" i="1" dirty="0"/>
              <a:t> </a:t>
            </a:r>
            <a:r>
              <a:rPr lang="es-ES_tradnl" b="1" i="1" dirty="0" err="1"/>
              <a:t>erhenbergiana</a:t>
            </a:r>
            <a:r>
              <a:rPr lang="es-ES_tradnl" b="1" dirty="0"/>
              <a:t> (tala)</a:t>
            </a:r>
          </a:p>
          <a:p>
            <a:r>
              <a:rPr lang="es-ES_tradnl" b="1" i="1" dirty="0" err="1"/>
              <a:t>Celtis</a:t>
            </a:r>
            <a:r>
              <a:rPr lang="es-ES_tradnl" b="1" i="1" dirty="0"/>
              <a:t> </a:t>
            </a:r>
            <a:r>
              <a:rPr lang="es-ES_tradnl" b="1" i="1" dirty="0" err="1"/>
              <a:t>iguanaea</a:t>
            </a:r>
            <a:r>
              <a:rPr lang="es-ES_tradnl" b="1" i="1" dirty="0"/>
              <a:t> </a:t>
            </a:r>
            <a:r>
              <a:rPr lang="es-ES_tradnl" b="1" dirty="0"/>
              <a:t>(tala)</a:t>
            </a:r>
          </a:p>
          <a:p>
            <a:r>
              <a:rPr lang="es-ES_tradnl" b="1" i="1" dirty="0" err="1"/>
              <a:t>Scutia</a:t>
            </a:r>
            <a:r>
              <a:rPr lang="es-ES_tradnl" b="1" i="1" dirty="0"/>
              <a:t> </a:t>
            </a:r>
            <a:r>
              <a:rPr lang="es-ES_tradnl" b="1" i="1" dirty="0" err="1"/>
              <a:t>buxifolia</a:t>
            </a:r>
            <a:r>
              <a:rPr lang="es-ES_tradnl" b="1" i="1" dirty="0"/>
              <a:t> </a:t>
            </a:r>
            <a:r>
              <a:rPr lang="es-ES_tradnl" b="1" dirty="0"/>
              <a:t>(</a:t>
            </a:r>
            <a:r>
              <a:rPr lang="es-ES_tradnl" b="1" dirty="0" err="1"/>
              <a:t>nocán</a:t>
            </a:r>
            <a:r>
              <a:rPr lang="es-ES_tradnl" b="1" dirty="0"/>
              <a:t>)</a:t>
            </a:r>
          </a:p>
          <a:p>
            <a:r>
              <a:rPr lang="es-ES_tradnl" b="1" i="1" dirty="0" err="1"/>
              <a:t>Anadenanthera</a:t>
            </a:r>
            <a:r>
              <a:rPr lang="es-ES_tradnl" b="1" i="1" dirty="0"/>
              <a:t> </a:t>
            </a:r>
            <a:r>
              <a:rPr lang="es-ES_tradnl" b="1" i="1" dirty="0" err="1"/>
              <a:t>colubrina</a:t>
            </a:r>
            <a:r>
              <a:rPr lang="es-ES_tradnl" b="1" i="1" dirty="0"/>
              <a:t> </a:t>
            </a:r>
            <a:r>
              <a:rPr lang="es-ES_tradnl" b="1" dirty="0" err="1"/>
              <a:t>var</a:t>
            </a:r>
            <a:r>
              <a:rPr lang="es-ES_tradnl" b="1" dirty="0"/>
              <a:t>. c</a:t>
            </a:r>
            <a:r>
              <a:rPr lang="es-ES_tradnl" b="1" i="1" dirty="0"/>
              <a:t>ebil</a:t>
            </a:r>
          </a:p>
          <a:p>
            <a:r>
              <a:rPr lang="es-ES_tradnl" b="1" i="1" dirty="0" err="1"/>
              <a:t>Sebastiania</a:t>
            </a:r>
            <a:r>
              <a:rPr lang="es-ES_tradnl" b="1" i="1" dirty="0"/>
              <a:t> </a:t>
            </a:r>
            <a:r>
              <a:rPr lang="es-ES_tradnl" b="1" i="1" dirty="0" err="1"/>
              <a:t>brasiliensis</a:t>
            </a:r>
            <a:r>
              <a:rPr lang="es-ES_tradnl" b="1" i="1" dirty="0"/>
              <a:t> (leche-leche)</a:t>
            </a:r>
          </a:p>
          <a:p>
            <a:r>
              <a:rPr lang="es-ES_tradnl" b="1" i="1" dirty="0" err="1"/>
              <a:t>Sebastiania</a:t>
            </a:r>
            <a:r>
              <a:rPr lang="es-ES_tradnl" b="1" i="1" dirty="0"/>
              <a:t> </a:t>
            </a:r>
            <a:r>
              <a:rPr lang="es-ES_tradnl" b="1" i="1" dirty="0" err="1"/>
              <a:t>commersoniana</a:t>
            </a:r>
            <a:r>
              <a:rPr lang="es-ES_tradnl" b="1" i="1" dirty="0"/>
              <a:t> (blanquillo)</a:t>
            </a:r>
          </a:p>
          <a:p>
            <a:r>
              <a:rPr lang="es-ES_tradnl" b="1" i="1" dirty="0" err="1"/>
              <a:t>Carica</a:t>
            </a:r>
            <a:r>
              <a:rPr lang="es-ES_tradnl" b="1" i="1" dirty="0"/>
              <a:t> </a:t>
            </a:r>
            <a:r>
              <a:rPr lang="es-ES_tradnl" b="1" i="1" dirty="0" err="1"/>
              <a:t>quercifolia</a:t>
            </a:r>
            <a:r>
              <a:rPr lang="es-ES_tradnl" b="1" i="1" dirty="0"/>
              <a:t> (sacha higuera)</a:t>
            </a:r>
          </a:p>
          <a:p>
            <a:r>
              <a:rPr lang="es-ES_tradnl" b="1" i="1" dirty="0" err="1"/>
              <a:t>Duranta</a:t>
            </a:r>
            <a:r>
              <a:rPr lang="es-ES_tradnl" b="1" i="1" dirty="0"/>
              <a:t> </a:t>
            </a:r>
            <a:r>
              <a:rPr lang="es-ES_tradnl" b="1" i="1" dirty="0" err="1"/>
              <a:t>serratifolia</a:t>
            </a:r>
            <a:r>
              <a:rPr lang="es-ES_tradnl" b="1" i="1" dirty="0"/>
              <a:t> </a:t>
            </a:r>
            <a:r>
              <a:rPr lang="es-ES_tradnl" b="1" dirty="0"/>
              <a:t>(verbena del monte)</a:t>
            </a:r>
          </a:p>
          <a:p>
            <a:endParaRPr lang="es-ES_tradnl" b="1" dirty="0"/>
          </a:p>
          <a:p>
            <a:pPr>
              <a:buFont typeface="Courier New" panose="02070309020205020404" pitchFamily="49" charset="0"/>
              <a:buChar char="o"/>
            </a:pPr>
            <a:endParaRPr lang="es-ES_tradnl" b="1" dirty="0"/>
          </a:p>
          <a:p>
            <a:endParaRPr lang="es-ES_tradnl" b="1" i="1" dirty="0"/>
          </a:p>
          <a:p>
            <a:endParaRPr lang="es-ES_tradnl" b="1" dirty="0"/>
          </a:p>
          <a:p>
            <a:endParaRPr lang="es-ES_tradnl" b="1" dirty="0"/>
          </a:p>
        </p:txBody>
      </p:sp>
    </p:spTree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571504"/>
          </a:xfrm>
        </p:spPr>
        <p:txBody>
          <a:bodyPr>
            <a:no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Especies </a:t>
            </a:r>
            <a:r>
              <a:rPr lang="es-ES_tradnl" sz="2800" b="1" dirty="0" err="1">
                <a:solidFill>
                  <a:schemeClr val="bg1"/>
                </a:solidFill>
              </a:rPr>
              <a:t>característicasde</a:t>
            </a:r>
            <a:r>
              <a:rPr lang="es-ES_tradnl" sz="2800" b="1" dirty="0">
                <a:solidFill>
                  <a:schemeClr val="bg1"/>
                </a:solidFill>
              </a:rPr>
              <a:t> la Selva Montana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5500726"/>
          </a:xfrm>
        </p:spPr>
        <p:txBody>
          <a:bodyPr>
            <a:normAutofit lnSpcReduction="10000"/>
          </a:bodyPr>
          <a:lstStyle/>
          <a:p>
            <a:r>
              <a:rPr lang="es-ES_tradnl" b="1" i="1" dirty="0" err="1"/>
              <a:t>Erythrina</a:t>
            </a:r>
            <a:r>
              <a:rPr lang="es-ES_tradnl" b="1" i="1" dirty="0"/>
              <a:t> </a:t>
            </a:r>
            <a:r>
              <a:rPr lang="es-ES_tradnl" b="1" i="1" dirty="0" err="1"/>
              <a:t>falcata</a:t>
            </a:r>
            <a:r>
              <a:rPr lang="es-ES_tradnl" b="1" i="1" dirty="0"/>
              <a:t> </a:t>
            </a:r>
            <a:r>
              <a:rPr lang="es-ES_tradnl" b="1" dirty="0"/>
              <a:t>(ceibo jujeño)</a:t>
            </a:r>
          </a:p>
          <a:p>
            <a:r>
              <a:rPr lang="es-ES_tradnl" b="1" i="1" dirty="0" err="1"/>
              <a:t>Salix</a:t>
            </a:r>
            <a:r>
              <a:rPr lang="es-ES_tradnl" b="1" i="1" dirty="0"/>
              <a:t> </a:t>
            </a:r>
            <a:r>
              <a:rPr lang="es-ES_tradnl" b="1" i="1" dirty="0" err="1"/>
              <a:t>humboldtiana</a:t>
            </a:r>
            <a:r>
              <a:rPr lang="es-ES_tradnl" b="1" i="1" dirty="0"/>
              <a:t> </a:t>
            </a:r>
            <a:r>
              <a:rPr lang="es-ES_tradnl" b="1" dirty="0"/>
              <a:t>(sauce criollo) </a:t>
            </a:r>
          </a:p>
          <a:p>
            <a:r>
              <a:rPr lang="es-ES" b="1" i="1" dirty="0" err="1"/>
              <a:t>Eupatorium</a:t>
            </a:r>
            <a:r>
              <a:rPr lang="es-ES" b="1" i="1" dirty="0"/>
              <a:t> </a:t>
            </a:r>
            <a:r>
              <a:rPr lang="es-ES" b="1" i="1" dirty="0" err="1"/>
              <a:t>saltense</a:t>
            </a:r>
            <a:endParaRPr lang="es-ES" b="1" i="1" dirty="0"/>
          </a:p>
          <a:p>
            <a:r>
              <a:rPr lang="es-ES" b="1" i="1" dirty="0" err="1"/>
              <a:t>Eupatorium</a:t>
            </a:r>
            <a:r>
              <a:rPr lang="es-ES" b="1" i="1" dirty="0"/>
              <a:t> </a:t>
            </a:r>
            <a:r>
              <a:rPr lang="es-ES" b="1" i="1" dirty="0" err="1"/>
              <a:t>lasiophtalmun</a:t>
            </a:r>
            <a:endParaRPr lang="es-ES" b="1" i="1" dirty="0"/>
          </a:p>
          <a:p>
            <a:r>
              <a:rPr lang="es-ES" b="1" i="1" dirty="0" err="1"/>
              <a:t>Fagara</a:t>
            </a:r>
            <a:r>
              <a:rPr lang="es-ES" b="1" i="1" dirty="0"/>
              <a:t> naranjillo </a:t>
            </a:r>
            <a:r>
              <a:rPr lang="es-ES" b="1" dirty="0"/>
              <a:t>(naranjillo)</a:t>
            </a:r>
          </a:p>
          <a:p>
            <a:r>
              <a:rPr lang="es-ES" b="1" i="1" dirty="0" err="1"/>
              <a:t>Ilex</a:t>
            </a:r>
            <a:r>
              <a:rPr lang="es-ES" b="1" i="1" dirty="0"/>
              <a:t> argentina </a:t>
            </a:r>
            <a:r>
              <a:rPr lang="es-ES" b="1" dirty="0"/>
              <a:t>(roble)</a:t>
            </a:r>
          </a:p>
          <a:p>
            <a:r>
              <a:rPr lang="es-ES" b="1" i="1" dirty="0" err="1"/>
              <a:t>Schinus</a:t>
            </a:r>
            <a:r>
              <a:rPr lang="es-ES" b="1" i="1" dirty="0"/>
              <a:t> </a:t>
            </a:r>
            <a:r>
              <a:rPr lang="es-ES" b="1" i="1" dirty="0" err="1"/>
              <a:t>bumeloides</a:t>
            </a:r>
            <a:endParaRPr lang="es-ES" b="1" i="1" dirty="0"/>
          </a:p>
          <a:p>
            <a:r>
              <a:rPr lang="es-ES" b="1" i="1" dirty="0" err="1"/>
              <a:t>Schinus</a:t>
            </a:r>
            <a:r>
              <a:rPr lang="es-ES" b="1" i="1" dirty="0"/>
              <a:t> </a:t>
            </a:r>
            <a:r>
              <a:rPr lang="es-ES" b="1" i="1" dirty="0" err="1"/>
              <a:t>gracilipes</a:t>
            </a:r>
            <a:endParaRPr lang="es-ES" b="1" i="1" dirty="0"/>
          </a:p>
          <a:p>
            <a:r>
              <a:rPr lang="es-ES" b="1" i="1" dirty="0" err="1"/>
              <a:t>Schinus</a:t>
            </a:r>
            <a:r>
              <a:rPr lang="es-ES" b="1" i="1" dirty="0"/>
              <a:t> </a:t>
            </a:r>
            <a:r>
              <a:rPr lang="es-ES" b="1" i="1" dirty="0" err="1"/>
              <a:t>myrtifolius</a:t>
            </a:r>
            <a:endParaRPr lang="es-ES" b="1" i="1" dirty="0"/>
          </a:p>
          <a:p>
            <a:r>
              <a:rPr lang="es-ES" b="1" i="1" dirty="0" err="1"/>
              <a:t>Solanum</a:t>
            </a:r>
            <a:r>
              <a:rPr lang="es-ES" b="1" i="1" dirty="0"/>
              <a:t> </a:t>
            </a:r>
            <a:r>
              <a:rPr lang="es-ES" b="1" i="1" dirty="0" err="1"/>
              <a:t>riparium</a:t>
            </a:r>
            <a:r>
              <a:rPr lang="es-ES" b="1" i="1" dirty="0"/>
              <a:t> </a:t>
            </a:r>
            <a:r>
              <a:rPr lang="es-ES" b="1" dirty="0"/>
              <a:t>(tabaquillo)</a:t>
            </a:r>
          </a:p>
          <a:p>
            <a:r>
              <a:rPr lang="es-ES" b="1" i="1" dirty="0" err="1"/>
              <a:t>Xylosma</a:t>
            </a:r>
            <a:r>
              <a:rPr lang="es-ES" b="1" i="1" dirty="0"/>
              <a:t> </a:t>
            </a:r>
            <a:r>
              <a:rPr lang="es-ES" b="1" i="1" dirty="0" err="1"/>
              <a:t>pubescens</a:t>
            </a:r>
            <a:r>
              <a:rPr lang="es-ES" b="1" i="1" dirty="0"/>
              <a:t> </a:t>
            </a:r>
          </a:p>
          <a:p>
            <a:r>
              <a:rPr lang="es-ES" b="1" i="1" dirty="0" err="1"/>
              <a:t>Vassobia</a:t>
            </a:r>
            <a:r>
              <a:rPr lang="es-ES" b="1" i="1" dirty="0"/>
              <a:t> </a:t>
            </a:r>
            <a:r>
              <a:rPr lang="es-ES" b="1" i="1" dirty="0" err="1"/>
              <a:t>breviflora</a:t>
            </a:r>
            <a:r>
              <a:rPr lang="es-ES" b="1" i="1" dirty="0"/>
              <a:t> (</a:t>
            </a:r>
            <a:r>
              <a:rPr lang="es-ES" b="1" i="1" dirty="0" err="1"/>
              <a:t>pucancho</a:t>
            </a:r>
            <a:r>
              <a:rPr lang="es-ES" b="1" i="1" dirty="0"/>
              <a:t>)</a:t>
            </a:r>
          </a:p>
          <a:p>
            <a:endParaRPr lang="es-ES" b="1" i="1" dirty="0"/>
          </a:p>
        </p:txBody>
      </p:sp>
    </p:spTree>
  </p:cSld>
  <p:clrMapOvr>
    <a:masterClrMapping/>
  </p:clrMapOvr>
  <p:transition spd="slow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528807" y="620688"/>
            <a:ext cx="8229600" cy="642938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DISTRITO DE LOS BOSQUES MONTANOS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528" y="1370150"/>
            <a:ext cx="8640158" cy="549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s-ES_tradnl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_tradn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</a:t>
            </a:r>
            <a:r>
              <a:rPr lang="es-ES_tradnl" b="1" dirty="0">
                <a:solidFill>
                  <a:srgbClr val="002060"/>
                </a:solidFill>
              </a:rPr>
              <a:t>UCIÓN:  Laderas orientales elevadas de  las Sierras </a:t>
            </a:r>
            <a:r>
              <a:rPr lang="es-ES_tradnl" b="1" dirty="0" err="1">
                <a:solidFill>
                  <a:srgbClr val="002060"/>
                </a:solidFill>
              </a:rPr>
              <a:t>Subandinas</a:t>
            </a:r>
            <a:r>
              <a:rPr lang="es-ES_tradnl" b="1" dirty="0">
                <a:solidFill>
                  <a:srgbClr val="002060"/>
                </a:solidFill>
              </a:rPr>
              <a:t> (Sierras de </a:t>
            </a:r>
            <a:r>
              <a:rPr lang="es-ES_tradnl" b="1" dirty="0" err="1">
                <a:solidFill>
                  <a:srgbClr val="002060"/>
                </a:solidFill>
              </a:rPr>
              <a:t>Zenta</a:t>
            </a:r>
            <a:r>
              <a:rPr lang="es-ES_tradnl" b="1" dirty="0">
                <a:solidFill>
                  <a:srgbClr val="002060"/>
                </a:solidFill>
              </a:rPr>
              <a:t>, </a:t>
            </a:r>
            <a:r>
              <a:rPr lang="es-ES_tradnl" b="1" dirty="0" err="1">
                <a:solidFill>
                  <a:srgbClr val="002060"/>
                </a:solidFill>
              </a:rPr>
              <a:t>Calilegua</a:t>
            </a:r>
            <a:r>
              <a:rPr lang="es-ES_tradnl" b="1" dirty="0">
                <a:solidFill>
                  <a:srgbClr val="002060"/>
                </a:solidFill>
              </a:rPr>
              <a:t>, </a:t>
            </a:r>
            <a:r>
              <a:rPr lang="es-ES_tradnl" b="1" dirty="0" err="1">
                <a:solidFill>
                  <a:srgbClr val="002060"/>
                </a:solidFill>
              </a:rPr>
              <a:t>Zapla</a:t>
            </a:r>
            <a:r>
              <a:rPr lang="es-ES_tradnl" b="1" dirty="0">
                <a:solidFill>
                  <a:srgbClr val="002060"/>
                </a:solidFill>
              </a:rPr>
              <a:t>, Santa Bárbara, etc.) y Cordillera Oriental, entre 1.700-3.000) msnm.</a:t>
            </a:r>
          </a:p>
          <a:p>
            <a:pPr>
              <a:lnSpc>
                <a:spcPct val="150000"/>
              </a:lnSpc>
              <a:buNone/>
            </a:pPr>
            <a:r>
              <a:rPr lang="es-ES_tradnl" b="1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_tradnl" b="1" dirty="0">
                <a:solidFill>
                  <a:srgbClr val="002060"/>
                </a:solidFill>
              </a:rPr>
              <a:t>-</a:t>
            </a:r>
            <a:r>
              <a:rPr lang="es-ES_tradn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BIOCLIMA:</a:t>
            </a:r>
            <a:r>
              <a:rPr lang="es-ES_tradnl" b="1" dirty="0">
                <a:solidFill>
                  <a:srgbClr val="002060"/>
                </a:solidFill>
              </a:rPr>
              <a:t>  Tropical </a:t>
            </a:r>
            <a:r>
              <a:rPr lang="es-ES_tradnl" b="1" dirty="0" err="1">
                <a:solidFill>
                  <a:srgbClr val="002060"/>
                </a:solidFill>
              </a:rPr>
              <a:t>Pluviestacional</a:t>
            </a:r>
            <a:r>
              <a:rPr lang="es-ES_tradnl" b="1" dirty="0">
                <a:solidFill>
                  <a:srgbClr val="002060"/>
                </a:solidFill>
              </a:rPr>
              <a:t> Subhúmedo a Húmedo con </a:t>
            </a:r>
            <a:r>
              <a:rPr lang="es-ES_tradnl" b="1" dirty="0" err="1">
                <a:solidFill>
                  <a:srgbClr val="002060"/>
                </a:solidFill>
              </a:rPr>
              <a:t>Termotipos</a:t>
            </a:r>
            <a:r>
              <a:rPr lang="es-ES_tradnl" b="1" dirty="0">
                <a:solidFill>
                  <a:srgbClr val="002060"/>
                </a:solidFill>
              </a:rPr>
              <a:t> </a:t>
            </a:r>
            <a:r>
              <a:rPr lang="es-ES_tradnl" b="1" dirty="0" err="1">
                <a:solidFill>
                  <a:srgbClr val="002060"/>
                </a:solidFill>
              </a:rPr>
              <a:t>Mesotropical</a:t>
            </a:r>
            <a:r>
              <a:rPr lang="es-ES_tradnl" b="1" dirty="0">
                <a:solidFill>
                  <a:srgbClr val="002060"/>
                </a:solidFill>
              </a:rPr>
              <a:t> y </a:t>
            </a:r>
            <a:r>
              <a:rPr lang="es-ES_tradnl" b="1" dirty="0" err="1">
                <a:solidFill>
                  <a:srgbClr val="002060"/>
                </a:solidFill>
              </a:rPr>
              <a:t>Supratropical</a:t>
            </a:r>
            <a:r>
              <a:rPr lang="es-ES_tradnl" b="1" dirty="0">
                <a:solidFill>
                  <a:srgbClr val="002060"/>
                </a:solidFill>
              </a:rPr>
              <a:t>. T= 11,9- 13,8 ⁰C  y   700-1.500  </a:t>
            </a:r>
            <a:r>
              <a:rPr lang="es-ES" b="1" dirty="0">
                <a:solidFill>
                  <a:srgbClr val="002060"/>
                </a:solidFill>
              </a:rPr>
              <a:t>mm. </a:t>
            </a:r>
          </a:p>
          <a:p>
            <a:pPr>
              <a:lnSpc>
                <a:spcPct val="150000"/>
              </a:lnSpc>
            </a:pPr>
            <a:endParaRPr lang="es-ES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None/>
            </a:pP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-LOCALIDADES</a:t>
            </a:r>
            <a:r>
              <a:rPr lang="es-ES" b="1" dirty="0">
                <a:solidFill>
                  <a:srgbClr val="002060"/>
                </a:solidFill>
              </a:rPr>
              <a:t>:  El </a:t>
            </a:r>
            <a:r>
              <a:rPr lang="es-ES" b="1" dirty="0" err="1">
                <a:solidFill>
                  <a:srgbClr val="002060"/>
                </a:solidFill>
              </a:rPr>
              <a:t>Molulo</a:t>
            </a:r>
            <a:r>
              <a:rPr lang="es-ES" b="1" dirty="0">
                <a:solidFill>
                  <a:srgbClr val="002060"/>
                </a:solidFill>
              </a:rPr>
              <a:t>, Laguna El Rodeo, Repetidora Canal 13 II, San Bernardo, Los Morados, Los Paños, Cerro Crestón, etc.</a:t>
            </a:r>
          </a:p>
          <a:p>
            <a:pPr algn="just">
              <a:lnSpc>
                <a:spcPct val="150000"/>
              </a:lnSpc>
              <a:buNone/>
            </a:pPr>
            <a:endParaRPr lang="es-ES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None/>
            </a:pP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-FORMACIONES VEGETALES   CARACTERÍSTICAS</a:t>
            </a:r>
            <a:r>
              <a:rPr lang="es-ES" b="1" dirty="0">
                <a:solidFill>
                  <a:srgbClr val="002060"/>
                </a:solidFill>
              </a:rPr>
              <a:t>:  </a:t>
            </a:r>
            <a:r>
              <a:rPr lang="es-ES" b="1" dirty="0" err="1">
                <a:solidFill>
                  <a:srgbClr val="002060"/>
                </a:solidFill>
              </a:rPr>
              <a:t>Microbosques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semidecíduos</a:t>
            </a:r>
            <a:r>
              <a:rPr lang="es-ES" b="1" dirty="0">
                <a:solidFill>
                  <a:srgbClr val="002060"/>
                </a:solidFill>
              </a:rPr>
              <a:t>  y  sempervirentes  estacionales y Pastizales montanos.</a:t>
            </a:r>
          </a:p>
          <a:p>
            <a:pPr algn="ctr">
              <a:lnSpc>
                <a:spcPct val="150000"/>
              </a:lnSpc>
              <a:buNone/>
            </a:pPr>
            <a:endParaRPr lang="es-E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571736" y="571480"/>
            <a:ext cx="3414730" cy="20574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Comunidades características de los Bosques Montanos</a:t>
            </a:r>
          </a:p>
        </p:txBody>
      </p:sp>
      <p:sp>
        <p:nvSpPr>
          <p:cNvPr id="5" name="4 Elipse"/>
          <p:cNvSpPr/>
          <p:nvPr/>
        </p:nvSpPr>
        <p:spPr>
          <a:xfrm>
            <a:off x="214282" y="2643182"/>
            <a:ext cx="2643206" cy="1485904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Bosques de pino del cerro</a:t>
            </a:r>
          </a:p>
        </p:txBody>
      </p:sp>
      <p:sp>
        <p:nvSpPr>
          <p:cNvPr id="6" name="5 Elipse"/>
          <p:cNvSpPr/>
          <p:nvPr/>
        </p:nvSpPr>
        <p:spPr>
          <a:xfrm>
            <a:off x="5572132" y="4786322"/>
            <a:ext cx="2428892" cy="1214446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Bosques de </a:t>
            </a:r>
            <a:r>
              <a:rPr lang="es-ES" b="1" dirty="0" err="1"/>
              <a:t>queñoa</a:t>
            </a:r>
            <a:endParaRPr lang="es-ES" b="1" dirty="0"/>
          </a:p>
        </p:txBody>
      </p:sp>
      <p:sp>
        <p:nvSpPr>
          <p:cNvPr id="7" name="6 Elipse"/>
          <p:cNvSpPr/>
          <p:nvPr/>
        </p:nvSpPr>
        <p:spPr>
          <a:xfrm>
            <a:off x="6072198" y="2643182"/>
            <a:ext cx="2771788" cy="1271590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Bosques de aliso</a:t>
            </a:r>
          </a:p>
        </p:txBody>
      </p:sp>
      <p:sp>
        <p:nvSpPr>
          <p:cNvPr id="8" name="7 Elipse"/>
          <p:cNvSpPr/>
          <p:nvPr/>
        </p:nvSpPr>
        <p:spPr>
          <a:xfrm>
            <a:off x="1785918" y="4714884"/>
            <a:ext cx="2271722" cy="1271590"/>
          </a:xfrm>
          <a:prstGeom prst="ellipse">
            <a:avLst/>
          </a:prstGeom>
          <a:solidFill>
            <a:srgbClr val="00D2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Pastizales de altura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rot="10800000" flipV="1">
            <a:off x="2143108" y="2285992"/>
            <a:ext cx="71438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>
            <a:off x="2357422" y="3357562"/>
            <a:ext cx="192882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857884" y="2214554"/>
            <a:ext cx="71438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rot="16200000" flipH="1">
            <a:off x="4500562" y="3214686"/>
            <a:ext cx="2071702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836712"/>
            <a:ext cx="7632848" cy="792088"/>
          </a:xfrm>
        </p:spPr>
        <p:txBody>
          <a:bodyPr>
            <a:no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Especies características de los Bosques Montanos</a:t>
            </a:r>
            <a:br>
              <a:rPr lang="es-ES_tradnl" sz="2800" b="1" dirty="0">
                <a:solidFill>
                  <a:schemeClr val="bg1"/>
                </a:solidFill>
              </a:rPr>
            </a:b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i="1" dirty="0" err="1"/>
              <a:t>Podocarpus</a:t>
            </a:r>
            <a:r>
              <a:rPr lang="es-ES" b="1" i="1" dirty="0"/>
              <a:t> </a:t>
            </a:r>
            <a:r>
              <a:rPr lang="es-ES" b="1" i="1" dirty="0" err="1"/>
              <a:t>parlatorei</a:t>
            </a:r>
            <a:r>
              <a:rPr lang="es-ES" b="1" i="1" dirty="0"/>
              <a:t> </a:t>
            </a:r>
            <a:r>
              <a:rPr lang="es-ES" dirty="0"/>
              <a:t>(pino del cerro)</a:t>
            </a:r>
          </a:p>
          <a:p>
            <a:r>
              <a:rPr lang="es-ES" b="1" i="1" dirty="0" err="1"/>
              <a:t>Juglans</a:t>
            </a:r>
            <a:r>
              <a:rPr lang="es-ES" b="1" i="1" dirty="0"/>
              <a:t> </a:t>
            </a:r>
            <a:r>
              <a:rPr lang="es-ES" b="1" i="1" dirty="0" err="1"/>
              <a:t>australis</a:t>
            </a:r>
            <a:r>
              <a:rPr lang="es-ES" b="1" i="1" dirty="0"/>
              <a:t> </a:t>
            </a:r>
            <a:r>
              <a:rPr lang="es-ES" dirty="0"/>
              <a:t>(</a:t>
            </a:r>
            <a:r>
              <a:rPr lang="es-ES" dirty="0" err="1"/>
              <a:t>nogel</a:t>
            </a:r>
            <a:r>
              <a:rPr lang="es-ES" dirty="0"/>
              <a:t> criollo)</a:t>
            </a:r>
          </a:p>
          <a:p>
            <a:r>
              <a:rPr lang="es-ES" b="1" i="1" dirty="0" err="1"/>
              <a:t>Alnus</a:t>
            </a:r>
            <a:r>
              <a:rPr lang="es-ES" b="1" i="1" dirty="0"/>
              <a:t> </a:t>
            </a:r>
            <a:r>
              <a:rPr lang="es-ES" b="1" i="1" dirty="0" err="1"/>
              <a:t>acuminata</a:t>
            </a:r>
            <a:r>
              <a:rPr lang="es-ES" b="1" i="1" dirty="0"/>
              <a:t> </a:t>
            </a:r>
            <a:r>
              <a:rPr lang="es-ES" dirty="0"/>
              <a:t>(aliso del cerro)</a:t>
            </a:r>
          </a:p>
          <a:p>
            <a:r>
              <a:rPr lang="es-ES" b="1" i="1" dirty="0" err="1"/>
              <a:t>Polylepis</a:t>
            </a:r>
            <a:r>
              <a:rPr lang="es-ES" b="1" i="1" dirty="0"/>
              <a:t> </a:t>
            </a:r>
            <a:r>
              <a:rPr lang="es-ES" b="1" i="1" dirty="0" err="1"/>
              <a:t>australis</a:t>
            </a:r>
            <a:r>
              <a:rPr lang="es-ES" b="1" i="1" dirty="0"/>
              <a:t> </a:t>
            </a:r>
            <a:r>
              <a:rPr lang="es-ES" dirty="0"/>
              <a:t>(</a:t>
            </a:r>
            <a:r>
              <a:rPr lang="es-ES" dirty="0" err="1"/>
              <a:t>queñoa</a:t>
            </a:r>
            <a:r>
              <a:rPr lang="es-ES" dirty="0"/>
              <a:t>)</a:t>
            </a:r>
          </a:p>
          <a:p>
            <a:r>
              <a:rPr lang="es-ES" b="1" i="1" dirty="0" err="1"/>
              <a:t>Prunus</a:t>
            </a:r>
            <a:r>
              <a:rPr lang="es-ES" b="1" i="1" dirty="0"/>
              <a:t> </a:t>
            </a:r>
            <a:r>
              <a:rPr lang="es-ES" b="1" i="1" dirty="0" err="1"/>
              <a:t>tucumanensis</a:t>
            </a:r>
            <a:r>
              <a:rPr lang="es-ES" b="1" i="1" dirty="0"/>
              <a:t>  </a:t>
            </a:r>
            <a:r>
              <a:rPr lang="es-ES" dirty="0"/>
              <a:t>(palo luz)</a:t>
            </a:r>
          </a:p>
          <a:p>
            <a:r>
              <a:rPr lang="es-ES" b="1" i="1" dirty="0" err="1"/>
              <a:t>Sambucus</a:t>
            </a:r>
            <a:r>
              <a:rPr lang="es-ES" b="1" i="1" dirty="0"/>
              <a:t> peruviana </a:t>
            </a:r>
            <a:r>
              <a:rPr lang="es-ES" dirty="0"/>
              <a:t>(sauco)</a:t>
            </a:r>
          </a:p>
          <a:p>
            <a:r>
              <a:rPr lang="es-ES" b="1" i="1" dirty="0" err="1"/>
              <a:t>Schinus</a:t>
            </a:r>
            <a:r>
              <a:rPr lang="es-ES" b="1" i="1" dirty="0"/>
              <a:t> </a:t>
            </a:r>
            <a:r>
              <a:rPr lang="es-ES" b="1" i="1" dirty="0" err="1"/>
              <a:t>gracilipes</a:t>
            </a:r>
            <a:r>
              <a:rPr lang="es-ES" b="1" i="1" dirty="0"/>
              <a:t> </a:t>
            </a:r>
          </a:p>
          <a:p>
            <a:r>
              <a:rPr lang="es-ES" b="1" i="1" dirty="0" err="1"/>
              <a:t>Cortaderia</a:t>
            </a:r>
            <a:r>
              <a:rPr lang="es-ES" b="1" i="1" dirty="0"/>
              <a:t> </a:t>
            </a:r>
            <a:r>
              <a:rPr lang="es-ES" b="1" i="1" dirty="0" err="1"/>
              <a:t>hieronymi</a:t>
            </a:r>
            <a:r>
              <a:rPr lang="es-ES" b="1" i="1" dirty="0"/>
              <a:t>, </a:t>
            </a:r>
            <a:r>
              <a:rPr lang="es-ES" b="1" i="1" dirty="0" err="1"/>
              <a:t>Deyeuxia</a:t>
            </a:r>
            <a:r>
              <a:rPr lang="es-ES" b="1" i="1" dirty="0"/>
              <a:t> </a:t>
            </a:r>
            <a:r>
              <a:rPr lang="es-ES" b="1" i="1" dirty="0" err="1"/>
              <a:t>polygama</a:t>
            </a:r>
            <a:r>
              <a:rPr lang="es-ES" b="1" i="1" dirty="0"/>
              <a:t>, </a:t>
            </a:r>
            <a:r>
              <a:rPr lang="es-ES" b="1" i="1" dirty="0" err="1"/>
              <a:t>Festuca</a:t>
            </a:r>
            <a:r>
              <a:rPr lang="es-ES" b="1" i="1" dirty="0"/>
              <a:t> </a:t>
            </a:r>
            <a:r>
              <a:rPr lang="es-ES" b="1" i="1" dirty="0" err="1"/>
              <a:t>nemoralis</a:t>
            </a:r>
            <a:r>
              <a:rPr lang="es-ES" b="1" i="1" dirty="0"/>
              <a:t>, </a:t>
            </a:r>
            <a:r>
              <a:rPr lang="es-ES" b="1" i="1" dirty="0" err="1"/>
              <a:t>Jarava</a:t>
            </a:r>
            <a:r>
              <a:rPr lang="es-ES" b="1" i="1" dirty="0"/>
              <a:t> </a:t>
            </a:r>
            <a:r>
              <a:rPr lang="es-ES" b="1" i="1" dirty="0" err="1"/>
              <a:t>ichu</a:t>
            </a:r>
            <a:r>
              <a:rPr lang="es-ES" b="1" i="1" dirty="0"/>
              <a:t>, etc.</a:t>
            </a:r>
          </a:p>
          <a:p>
            <a:pPr marL="0" indent="0">
              <a:buNone/>
            </a:pPr>
            <a:endParaRPr lang="es-ES" b="1" i="1" dirty="0"/>
          </a:p>
        </p:txBody>
      </p:sp>
    </p:spTree>
  </p:cSld>
  <p:clrMapOvr>
    <a:masterClrMapping/>
  </p:clrMapOvr>
  <p:transition spd="slow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5" name="Picture 4" descr="calilegu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694714" cy="577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0424"/>
      </p:ext>
    </p:extLst>
  </p:cSld>
  <p:clrMapOvr>
    <a:masterClrMapping/>
  </p:clrMapOvr>
  <p:transition spd="slow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cuments and Settings\usuario\Mis documentos\Mis imágenes\paisaj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286544" cy="63219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99435"/>
      </p:ext>
    </p:extLst>
  </p:cSld>
  <p:clrMapOvr>
    <a:masterClrMapping/>
  </p:clrMapOvr>
  <p:transition spd="slow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7968"/>
      </p:ext>
    </p:extLst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ocuments and Settings\usuario\Mis documentos\Mis imágenes\untitled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57166"/>
            <a:ext cx="4443420" cy="6150497"/>
          </a:xfrm>
          <a:prstGeom prst="rect">
            <a:avLst/>
          </a:prstGeom>
          <a:noFill/>
        </p:spPr>
      </p:pic>
      <p:cxnSp>
        <p:nvCxnSpPr>
          <p:cNvPr id="3" name="Conector recto de flecha 2"/>
          <p:cNvCxnSpPr/>
          <p:nvPr/>
        </p:nvCxnSpPr>
        <p:spPr>
          <a:xfrm>
            <a:off x="3923928" y="1340768"/>
            <a:ext cx="3456384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7400840" y="997277"/>
            <a:ext cx="1763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+mj-lt"/>
              </a:rPr>
              <a:t>PROVINCIA </a:t>
            </a:r>
          </a:p>
          <a:p>
            <a:pPr algn="ctr"/>
            <a:r>
              <a:rPr lang="es-ES_tradnl" sz="1600" b="1" dirty="0">
                <a:latin typeface="+mj-lt"/>
              </a:rPr>
              <a:t>FITOGEOGRÁFICA </a:t>
            </a:r>
            <a:br>
              <a:rPr lang="es-ES_tradnl" sz="1600" b="1" dirty="0">
                <a:latin typeface="+mj-lt"/>
              </a:rPr>
            </a:br>
            <a:r>
              <a:rPr lang="es-ES_tradnl" sz="1600" b="1" dirty="0">
                <a:latin typeface="+mj-lt"/>
              </a:rPr>
              <a:t>DE LAS YUNGAS</a:t>
            </a:r>
            <a:endParaRPr lang="es-A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87105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2484"/>
      </p:ext>
    </p:extLst>
  </p:cSld>
  <p:clrMapOvr>
    <a:masterClrMapping/>
  </p:clrMapOvr>
  <p:transition spd="slow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7371"/>
      </p:ext>
    </p:extLst>
  </p:cSld>
  <p:clrMapOvr>
    <a:masterClrMapping/>
  </p:clrMapOvr>
  <p:transition spd="slow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cuments and Settings\usuario\Mis documentos\Mis imágenes\paisaje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2910" y="714356"/>
            <a:ext cx="8039147" cy="53460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39964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87572"/>
      </p:ext>
    </p:extLst>
  </p:cSld>
  <p:clrMapOvr>
    <a:masterClrMapping/>
  </p:clrMapOvr>
  <p:transition spd="slow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0607"/>
      </p:ext>
    </p:extLst>
  </p:cSld>
  <p:clrMapOvr>
    <a:masterClrMapping/>
  </p:clrMapOvr>
  <p:transition spd="slow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6712"/>
            <a:ext cx="388843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6906"/>
      </p:ext>
    </p:extLst>
  </p:cSld>
  <p:clrMapOvr>
    <a:masterClrMapping/>
  </p:clrMapOvr>
  <p:transition spd="slow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8725"/>
      </p:ext>
    </p:extLst>
  </p:cSld>
  <p:clrMapOvr>
    <a:masterClrMapping/>
  </p:clrMapOvr>
  <p:transition spd="slow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8028384" cy="53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1387"/>
      </p:ext>
    </p:extLst>
  </p:cSld>
  <p:clrMapOvr>
    <a:masterClrMapping/>
  </p:clrMapOvr>
  <p:transition spd="slow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07777"/>
      </p:ext>
    </p:extLst>
  </p:cSld>
  <p:clrMapOvr>
    <a:masterClrMapping/>
  </p:clrMapOvr>
  <p:transition spd="slow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05759"/>
      </p:ext>
    </p:extLst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73616" cy="562074"/>
          </a:xfrm>
        </p:spPr>
        <p:txBody>
          <a:bodyPr>
            <a:norm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TERRITORIOS  FITOGEOGRÁFICOS  DE LA PROVINCIA DE JUJUY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51" y="1215574"/>
            <a:ext cx="4170285" cy="4025546"/>
          </a:xfrm>
          <a:prstGeom prst="rect">
            <a:avLst/>
          </a:prstGeom>
        </p:spPr>
      </p:pic>
      <p:pic>
        <p:nvPicPr>
          <p:cNvPr id="3" name="Picture 2" descr="C:\Mapa Vegetacion jujuy\CABRERA 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509" y="3228347"/>
            <a:ext cx="4295096" cy="3318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5526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36712"/>
            <a:ext cx="384042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7271"/>
      </p:ext>
    </p:extLst>
  </p:cSld>
  <p:clrMapOvr>
    <a:masterClrMapping/>
  </p:clrMapOvr>
  <p:transition spd="slow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244408" cy="54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09056"/>
      </p:ext>
    </p:extLst>
  </p:cSld>
  <p:clrMapOvr>
    <a:masterClrMapping/>
  </p:clrMapOvr>
  <p:transition spd="slow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7164288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09334"/>
      </p:ext>
    </p:extLst>
  </p:cSld>
  <p:clrMapOvr>
    <a:masterClrMapping/>
  </p:clrMapOvr>
  <p:transition spd="slow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136396" cy="54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3197"/>
      </p:ext>
    </p:extLst>
  </p:cSld>
  <p:clrMapOvr>
    <a:masterClrMapping/>
  </p:clrMapOvr>
  <p:transition spd="slow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596336" cy="5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7279"/>
      </p:ext>
    </p:extLst>
  </p:cSld>
  <p:clrMapOvr>
    <a:masterClrMapping/>
  </p:clrMapOvr>
  <p:transition spd="slow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cuments and Settings\usuario\Mis documentos\Mis imágenes\paisaje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38337" cy="57150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cuments and Settings\usuario\Mis documentos\Mis imágenes\calileguafo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844380" cy="58832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cuments and Settings\usuario\Mis documentos\Mis imágenes\selv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214290"/>
            <a:ext cx="8610602" cy="64579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cuments and Settings\usuario\Mis documentos\Mis imágenes\yunga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285728"/>
            <a:ext cx="8414102" cy="632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cuments and Settings\usuario\Mis documentos\Mis imágenes\7818-san-lorenzo-las-yung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596066" cy="4947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Documents and Settings\usuario\Mis documentos\Mis imágenes\YUNGAS-7149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6700" y="-23624"/>
            <a:ext cx="9753600" cy="7315200"/>
          </a:xfrm>
          <a:prstGeom prst="rect">
            <a:avLst/>
          </a:prstGeom>
          <a:noFill/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619672" y="704088"/>
            <a:ext cx="7143328" cy="1499406"/>
          </a:xfrm>
        </p:spPr>
        <p:txBody>
          <a:bodyPr>
            <a:normAutofit fontScale="90000"/>
          </a:bodyPr>
          <a:lstStyle/>
          <a:p>
            <a:pPr algn="ctr"/>
            <a:br>
              <a:rPr lang="es-ES" sz="5300" b="1" dirty="0">
                <a:solidFill>
                  <a:srgbClr val="C00000"/>
                </a:solidFill>
                <a:latin typeface="+mn-lt"/>
              </a:rPr>
            </a:br>
            <a:br>
              <a:rPr lang="es-ES" sz="5300" b="1" dirty="0">
                <a:solidFill>
                  <a:srgbClr val="C00000"/>
                </a:solidFill>
                <a:latin typeface="+mn-lt"/>
              </a:rPr>
            </a:br>
            <a:br>
              <a:rPr lang="es-ES" sz="5300" b="1" dirty="0">
                <a:solidFill>
                  <a:srgbClr val="C00000"/>
                </a:solidFill>
                <a:latin typeface="+mn-lt"/>
              </a:rPr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79512" y="704088"/>
            <a:ext cx="8367464" cy="2227118"/>
          </a:xfrm>
          <a:prstGeom prst="rect">
            <a:avLst/>
          </a:prstGeom>
        </p:spPr>
        <p:txBody>
          <a:bodyPr vert="horz" lIns="0" tIns="45720" rIns="0" bIns="0" anchor="b">
            <a:normAutofit fontScale="3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_tradnl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s-ES_tradnl" sz="12000" b="1" dirty="0">
                <a:solidFill>
                  <a:schemeClr val="bg1"/>
                </a:solidFill>
                <a:latin typeface="Constantia" pitchFamily="18" charset="0"/>
              </a:rPr>
              <a:t>LAS YUNGAS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7" name="Picture 5" descr="ledes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4143380"/>
            <a:ext cx="3047996" cy="22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48" name="Picture 6" descr="selva pedemonta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00240"/>
            <a:ext cx="4136396" cy="309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49" name="Picture 7" descr="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429256" y="357166"/>
            <a:ext cx="3429000" cy="3027362"/>
          </a:xfrm>
        </p:spPr>
      </p:pic>
    </p:spTree>
  </p:cSld>
  <p:clrMapOvr>
    <a:masterClrMapping/>
  </p:clrMapOvr>
  <p:transition spd="slow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</a:rPr>
              <a:t>Parque Provincial Potrero de </a:t>
            </a:r>
            <a:r>
              <a:rPr lang="es-ES" sz="3600" b="1" dirty="0" err="1">
                <a:solidFill>
                  <a:schemeClr val="bg1"/>
                </a:solidFill>
              </a:rPr>
              <a:t>Yala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H:\Documents and Settings\usuario\Mis documentos\Mis imágenes\lagun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928670"/>
            <a:ext cx="7670827" cy="5753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uments and Settings\usuario\Mis documentos\Mis imágene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00108"/>
            <a:ext cx="6048385" cy="45362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4" name="Picture 5" descr="alis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7773512" cy="382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85728"/>
            <a:ext cx="8229600" cy="6038872"/>
          </a:xfrm>
          <a:noFill/>
        </p:spPr>
        <p:txBody>
          <a:bodyPr>
            <a:normAutofit/>
          </a:bodyPr>
          <a:lstStyle/>
          <a:p>
            <a:r>
              <a:rPr lang="es-AR" sz="2400" dirty="0">
                <a:solidFill>
                  <a:schemeClr val="bg1"/>
                </a:solidFill>
                <a:effectLst/>
              </a:rPr>
              <a:t>Bosque y pastizal montano (</a:t>
            </a:r>
            <a:r>
              <a:rPr lang="es-AR" sz="2400" dirty="0" err="1">
                <a:solidFill>
                  <a:schemeClr val="bg1"/>
                </a:solidFill>
                <a:effectLst/>
              </a:rPr>
              <a:t>Yala</a:t>
            </a:r>
            <a:r>
              <a:rPr lang="es-AR" sz="2400" dirty="0">
                <a:solidFill>
                  <a:schemeClr val="bg1"/>
                </a:solidFill>
                <a:effectLst/>
              </a:rPr>
              <a:t>)</a:t>
            </a:r>
            <a:endParaRPr lang="es-ES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379908" name="Picture 5" descr="ya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6773871" cy="50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7" descr="yala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6890328" cy="517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8305800" cy="571504"/>
          </a:xfrm>
        </p:spPr>
        <p:txBody>
          <a:bodyPr>
            <a:norm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+mn-lt"/>
              </a:rPr>
              <a:t>Bosque Montano ( río </a:t>
            </a:r>
            <a:r>
              <a:rPr lang="es-ES" sz="2000" dirty="0" err="1">
                <a:solidFill>
                  <a:schemeClr val="bg1"/>
                </a:solidFill>
                <a:latin typeface="+mn-lt"/>
              </a:rPr>
              <a:t>Yala</a:t>
            </a:r>
            <a:r>
              <a:rPr lang="es-ES" sz="20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16386" name="Picture 2" descr="H:\Documents and Settings\usuario\Mis documentos\Mis imágenes\rio_ya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6721715" cy="45910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571480"/>
            <a:ext cx="8229600" cy="5753120"/>
          </a:xfrm>
          <a:noFill/>
        </p:spPr>
        <p:txBody>
          <a:bodyPr/>
          <a:lstStyle/>
          <a:p>
            <a:r>
              <a:rPr lang="es-AR" sz="2000" dirty="0">
                <a:solidFill>
                  <a:schemeClr val="bg1"/>
                </a:solidFill>
                <a:effectLst/>
              </a:rPr>
              <a:t>Bosques montanos </a:t>
            </a:r>
            <a:r>
              <a:rPr lang="es-AR" sz="2000" dirty="0" err="1">
                <a:solidFill>
                  <a:schemeClr val="bg1"/>
                </a:solidFill>
                <a:effectLst/>
              </a:rPr>
              <a:t>riparios</a:t>
            </a:r>
            <a:r>
              <a:rPr lang="es-AR" sz="2000" dirty="0">
                <a:solidFill>
                  <a:schemeClr val="bg1"/>
                </a:solidFill>
                <a:effectLst/>
              </a:rPr>
              <a:t> (</a:t>
            </a:r>
            <a:r>
              <a:rPr lang="es-AR" sz="2000" dirty="0" err="1">
                <a:solidFill>
                  <a:schemeClr val="bg1"/>
                </a:solidFill>
                <a:effectLst/>
              </a:rPr>
              <a:t>Yala</a:t>
            </a:r>
            <a:r>
              <a:rPr lang="es-AR" sz="2000" dirty="0">
                <a:solidFill>
                  <a:schemeClr val="bg1"/>
                </a:solidFill>
                <a:effectLst/>
              </a:rPr>
              <a:t>)</a:t>
            </a:r>
            <a:endParaRPr lang="es-ES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382980" name="Picture 4" descr="alisos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3968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81" name="Picture 5" descr="yala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429000"/>
            <a:ext cx="38862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5" name="Picture 4" descr="yungas jujuy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48" y="1285860"/>
            <a:ext cx="4357718" cy="2741354"/>
          </a:xfrm>
        </p:spPr>
      </p:pic>
      <p:pic>
        <p:nvPicPr>
          <p:cNvPr id="381956" name="Picture 5" descr="aliso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143380"/>
            <a:ext cx="3656252" cy="244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alisos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857232"/>
            <a:ext cx="3452336" cy="258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Picture 4" descr="Polylepis australi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24" y="642918"/>
            <a:ext cx="7424658" cy="5568956"/>
          </a:xfrm>
        </p:spPr>
      </p:pic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764704"/>
            <a:ext cx="843139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es-ES" sz="28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</a:p>
          <a:p>
            <a:pPr algn="just">
              <a:buNone/>
            </a:pP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</a:rPr>
              <a:t> 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002060"/>
                </a:solidFill>
              </a:rPr>
              <a:t>	</a:t>
            </a:r>
            <a:r>
              <a:rPr lang="es-ES" sz="2400" b="1" dirty="0">
                <a:solidFill>
                  <a:srgbClr val="002060"/>
                </a:solidFill>
              </a:rPr>
              <a:t>También conocidas como “selvas de montaña”, “</a:t>
            </a:r>
            <a:r>
              <a:rPr lang="es-ES" sz="2400" b="1" dirty="0" err="1">
                <a:solidFill>
                  <a:srgbClr val="002060"/>
                </a:solidFill>
              </a:rPr>
              <a:t>nuboselva</a:t>
            </a:r>
            <a:r>
              <a:rPr lang="es-ES" sz="2400" b="1" dirty="0">
                <a:solidFill>
                  <a:srgbClr val="002060"/>
                </a:solidFill>
              </a:rPr>
              <a:t>”, selva tucumano-boliviana o, simplemente: </a:t>
            </a:r>
            <a:r>
              <a:rPr lang="es-ES" sz="2400" b="1" i="1" dirty="0">
                <a:solidFill>
                  <a:srgbClr val="002060"/>
                </a:solidFill>
              </a:rPr>
              <a:t>“el monte”, </a:t>
            </a:r>
          </a:p>
          <a:p>
            <a:pPr algn="ctr">
              <a:lnSpc>
                <a:spcPct val="150000"/>
              </a:lnSpc>
            </a:pPr>
            <a:r>
              <a:rPr lang="es-ES" sz="2400" b="1" dirty="0">
                <a:solidFill>
                  <a:srgbClr val="002060"/>
                </a:solidFill>
              </a:rPr>
              <a:t>se distribuyen por las laderas orientales de las Sierras </a:t>
            </a:r>
            <a:r>
              <a:rPr lang="es-ES" sz="2400" b="1" dirty="0" err="1">
                <a:solidFill>
                  <a:srgbClr val="002060"/>
                </a:solidFill>
              </a:rPr>
              <a:t>Subandinas</a:t>
            </a:r>
            <a:r>
              <a:rPr lang="es-ES" sz="2400" b="1" dirty="0">
                <a:solidFill>
                  <a:srgbClr val="002060"/>
                </a:solidFill>
              </a:rPr>
              <a:t>,  Sierras de Santa Bárbara, Cordillera Oriental y Sierras Pampeanas.</a:t>
            </a:r>
          </a:p>
          <a:p>
            <a:pPr algn="ctr">
              <a:lnSpc>
                <a:spcPct val="150000"/>
              </a:lnSpc>
            </a:pPr>
            <a:r>
              <a:rPr lang="es-ES" sz="2400" b="1" dirty="0">
                <a:solidFill>
                  <a:srgbClr val="002060"/>
                </a:solidFill>
              </a:rPr>
              <a:t>Abarcan las Provincias de Jujuy,  Salta, Tucumán y Catamarca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 descr="H:\Documents and Settings\usuario\Mis documentos\Mis imágenes\7126729271_c0993db1f9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723900"/>
            <a:ext cx="8128000" cy="541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43242" y="692696"/>
            <a:ext cx="8305800" cy="785818"/>
          </a:xfrm>
        </p:spPr>
        <p:txBody>
          <a:bodyPr>
            <a:norm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+mn-lt"/>
              </a:rPr>
              <a:t>Bosque y pastizales montanos</a:t>
            </a:r>
            <a:r>
              <a:rPr lang="es-ES" sz="2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8434" name="Picture 2" descr="H:\Documents and Settings\usuario\Mis documentos\Mis imágenes\bosque_pastiz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787" y="2031399"/>
            <a:ext cx="5764425" cy="27952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cuments and Settings\usuario\Mis documentos\Mis imágenes\calileguafoto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00100" y="928670"/>
            <a:ext cx="7125781" cy="534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cuments and Settings\usuario\Mis documentos\Mis imágenes\RRC00028C-Rainforest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857232"/>
            <a:ext cx="7423259" cy="49364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dor\Mis documentos\Mis imágenes\toldos nogalar 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7215211" cy="54114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5" name="Picture 4" descr="pastiz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795978" cy="509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cuments and Settings\usuario\Mis documentos\Mis imágenes\calileguafoto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000108"/>
            <a:ext cx="7435346" cy="55765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haco serrano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980728"/>
            <a:ext cx="7072338" cy="530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238672"/>
      </p:ext>
    </p:extLst>
  </p:cSld>
  <p:clrMapOvr>
    <a:masterClrMapping/>
  </p:clrMapOvr>
  <p:transition spd="slow">
    <p:wedg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9" name="Picture 4" descr="selva monta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4662" y="1285861"/>
            <a:ext cx="3050461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0" name="Picture 6" descr="pedemontana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214818"/>
            <a:ext cx="282733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1" name="Picture 11" descr="flora yung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00108"/>
            <a:ext cx="325913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3" name="Picture 4" descr="carnav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428736"/>
            <a:ext cx="2206239" cy="165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7" descr="ced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04241"/>
            <a:ext cx="3836986" cy="288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pedemonta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43504" y="4000504"/>
            <a:ext cx="2605494" cy="1954952"/>
          </a:xfrm>
          <a:prstGeom prst="rect">
            <a:avLst/>
          </a:prstGeom>
        </p:spPr>
      </p:pic>
      <p:pic>
        <p:nvPicPr>
          <p:cNvPr id="14" name="Picture 8" descr="flora yungas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4071942"/>
            <a:ext cx="18272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7158" y="785794"/>
            <a:ext cx="828680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es-E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</a:p>
          <a:p>
            <a:pPr algn="ctr">
              <a:buNone/>
            </a:pP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es-ES" sz="44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s-ES" sz="2800" b="1" dirty="0">
                <a:solidFill>
                  <a:srgbClr val="002060"/>
                </a:solidFill>
              </a:rPr>
              <a:t>Con 700 km de longitud norte-sur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rgbClr val="002060"/>
                </a:solidFill>
              </a:rPr>
              <a:t>y menos de 50 km de ancho, las Yungas ocupan aproximadamente 4 millones de hectáreas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rgbClr val="002060"/>
                </a:solidFill>
              </a:rPr>
              <a:t>y se distribuyen entre 350-3000 (-3500) msnm </a:t>
            </a:r>
          </a:p>
          <a:p>
            <a:pPr algn="ctr">
              <a:lnSpc>
                <a:spcPct val="150000"/>
              </a:lnSpc>
            </a:pP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es-E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70" name="Picture 11" descr="calileg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500306"/>
            <a:ext cx="3478215" cy="273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71" name="Picture 12" descr="CHIL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14290"/>
            <a:ext cx="4087958" cy="306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fucsia bolivia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571876"/>
            <a:ext cx="2949570" cy="294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cuments and Settings\usuario\Mis documentos\Gabriela\fotos  2012 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254141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ocuments and Settings\usuario\Mis documentos\Gabriela\fotos  2012 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ocuments and Settings\usuario\Mis documentos\Gabriela\fotos  2012 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00108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ocuments and Settings\usuario\Mis documentos\Gabriela\fotos  2012 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71546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Documents and Settings\usuario\Mis documentos\Gabriela\fotos  2012 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71546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Documents and Settings\usuario\Mis documentos\Gabriela\IMG_4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781277" cy="50859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Documents and Settings\usuario\Mis documentos\Gabriela\IMG_4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209905" cy="54074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Documents and Settings\usuario\Mis documentos\Gabriela\IMG_4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:\Documents and Settings\usuario\Mis documentos\Gabriela\Macfadyena ungis-cat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4214842" cy="58816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59632" y="476672"/>
            <a:ext cx="692948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2800" b="1" dirty="0">
                <a:solidFill>
                  <a:schemeClr val="bg1"/>
                </a:solidFill>
              </a:rPr>
              <a:t>“LAS  YUNGAS”</a:t>
            </a:r>
            <a:r>
              <a:rPr lang="es-ES" sz="1200" b="1" dirty="0">
                <a:solidFill>
                  <a:schemeClr val="bg1"/>
                </a:solidFill>
              </a:rPr>
              <a:t> </a:t>
            </a:r>
          </a:p>
          <a:p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s-ES" sz="2800" b="1" dirty="0">
                <a:solidFill>
                  <a:srgbClr val="002060"/>
                </a:solidFill>
              </a:rPr>
              <a:t>Representan el 2% del territorio nacional, y junto con la Selva Misionera, constituyen los ambientes de mayor riqueza de especies y recursos naturales de nuestro país.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rgbClr val="002060"/>
                </a:solidFill>
              </a:rPr>
              <a:t>	Ambos territorios albergan alrededor del 50% de la biodiversidad de la República Argentina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Documents and Settings\usuario\Mis documentos\Gabriela\IMG_4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8028033" cy="52307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H:\Documents and Settings\usuario\Mis documentos\Gabriela\CIMG1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71613"/>
            <a:ext cx="4746454" cy="37862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0010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85728"/>
            <a:ext cx="4625549" cy="616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928670"/>
            <a:ext cx="6929411" cy="519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4411235" cy="588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738910" cy="505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732240" cy="44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63989"/>
      </p:ext>
    </p:extLst>
  </p:cSld>
  <p:clrMapOvr>
    <a:masterClrMapping/>
  </p:clrMapOvr>
  <p:transition spd="slow">
    <p:wedg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704348" cy="5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2098"/>
      </p:ext>
    </p:extLst>
  </p:cSld>
  <p:clrMapOvr>
    <a:masterClrMapping/>
  </p:clrMapOvr>
  <p:transition spd="slow">
    <p:wedg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272300" cy="48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13637"/>
      </p:ext>
    </p:extLst>
  </p:cSld>
  <p:clrMapOvr>
    <a:masterClrMapping/>
  </p:clrMapOvr>
  <p:transition spd="slow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</TotalTime>
  <Words>1481</Words>
  <Application>Microsoft Office PowerPoint</Application>
  <PresentationFormat>Presentación en pantalla (4:3)</PresentationFormat>
  <Paragraphs>196</Paragraphs>
  <Slides>112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112</vt:i4>
      </vt:variant>
    </vt:vector>
  </HeadingPairs>
  <TitlesOfParts>
    <vt:vector size="117" baseType="lpstr">
      <vt:lpstr>Calibri</vt:lpstr>
      <vt:lpstr>Constantia</vt:lpstr>
      <vt:lpstr>Courier New</vt:lpstr>
      <vt:lpstr>Wingdings 2</vt:lpstr>
      <vt:lpstr>Flujo</vt:lpstr>
      <vt:lpstr>                                           FITOGEOGRAFÍA  DE LA  PROVINCIA DE JUJUY  SENSU CABRERA 1994 </vt:lpstr>
      <vt:lpstr>Presentación de PowerPoint</vt:lpstr>
      <vt:lpstr>Presentación de PowerPoint</vt:lpstr>
      <vt:lpstr>Presentación de PowerPoint</vt:lpstr>
      <vt:lpstr>TERRITORIOS  FITOGEOGRÁFICOS  DE LA PROVINCIA DE JUJUY</vt:lpstr>
      <vt:lpstr>      </vt:lpstr>
      <vt:lpstr>Presentación de PowerPoint</vt:lpstr>
      <vt:lpstr>Presentación de PowerPoint</vt:lpstr>
      <vt:lpstr>Presentación de PowerPoint</vt:lpstr>
      <vt:lpstr>DISTRIBUCIÓN DE LAS YUNGAS  EN ARGENTINA Y BOLIVIA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DISTRIBUCIÓN ALTITUDINAL DE LAS YUNGAS</vt:lpstr>
      <vt:lpstr>Presentación de PowerPoint</vt:lpstr>
      <vt:lpstr>Presentación de PowerPoint</vt:lpstr>
      <vt:lpstr>Especies características  de las Selvas de Transición  o Pedemontana</vt:lpstr>
      <vt:lpstr>Especies características  de las Selvas de Transición  o Pedemontana</vt:lpstr>
      <vt:lpstr>DISTRITO DE LAS SELVAS MONTANAS</vt:lpstr>
      <vt:lpstr>Especies características de las Selvas Montanas</vt:lpstr>
      <vt:lpstr>Especies características de las Selvas Montanas</vt:lpstr>
      <vt:lpstr>Especies característicasde la Selva Montana</vt:lpstr>
      <vt:lpstr>DISTRITO DE LOS BOSQUES MONTANOS</vt:lpstr>
      <vt:lpstr>Presentación de PowerPoint</vt:lpstr>
      <vt:lpstr>Especies características de los Bosques Montanos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Parque Provincial Potrero de Yala</vt:lpstr>
      <vt:lpstr>Presentación de PowerPoint</vt:lpstr>
      <vt:lpstr>Presentación de PowerPoint</vt:lpstr>
      <vt:lpstr>Presentación de PowerPoint</vt:lpstr>
      <vt:lpstr>Presentación de PowerPoint</vt:lpstr>
      <vt:lpstr>Bosque Montano ( río Yala)</vt:lpstr>
      <vt:lpstr>Presentación de PowerPoint</vt:lpstr>
      <vt:lpstr>Presentación de PowerPoint</vt:lpstr>
      <vt:lpstr>Presentación de PowerPoint</vt:lpstr>
      <vt:lpstr>Presentación de PowerPoint</vt:lpstr>
      <vt:lpstr>Bosque y pastizales montanos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Facultad de Ciencias Agrarias</dc:creator>
  <cp:lastModifiedBy>Gabi Entrocassi</cp:lastModifiedBy>
  <cp:revision>343</cp:revision>
  <dcterms:created xsi:type="dcterms:W3CDTF">2013-08-01T13:10:54Z</dcterms:created>
  <dcterms:modified xsi:type="dcterms:W3CDTF">2024-05-09T19:18:42Z</dcterms:modified>
</cp:coreProperties>
</file>