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66"/>
  </p:notesMasterIdLst>
  <p:sldIdLst>
    <p:sldId id="256" r:id="rId2"/>
    <p:sldId id="308" r:id="rId3"/>
    <p:sldId id="309" r:id="rId4"/>
    <p:sldId id="310" r:id="rId5"/>
    <p:sldId id="257" r:id="rId6"/>
    <p:sldId id="284" r:id="rId7"/>
    <p:sldId id="285" r:id="rId8"/>
    <p:sldId id="289" r:id="rId9"/>
    <p:sldId id="335" r:id="rId10"/>
    <p:sldId id="337" r:id="rId11"/>
    <p:sldId id="290" r:id="rId12"/>
    <p:sldId id="336" r:id="rId13"/>
    <p:sldId id="291" r:id="rId14"/>
    <p:sldId id="286" r:id="rId15"/>
    <p:sldId id="292" r:id="rId16"/>
    <p:sldId id="293" r:id="rId17"/>
    <p:sldId id="294" r:id="rId18"/>
    <p:sldId id="295" r:id="rId19"/>
    <p:sldId id="296" r:id="rId20"/>
    <p:sldId id="323" r:id="rId21"/>
    <p:sldId id="297" r:id="rId22"/>
    <p:sldId id="324" r:id="rId23"/>
    <p:sldId id="298" r:id="rId24"/>
    <p:sldId id="299" r:id="rId25"/>
    <p:sldId id="300" r:id="rId26"/>
    <p:sldId id="301" r:id="rId27"/>
    <p:sldId id="302" r:id="rId28"/>
    <p:sldId id="303" r:id="rId29"/>
    <p:sldId id="304" r:id="rId30"/>
    <p:sldId id="277" r:id="rId31"/>
    <p:sldId id="278" r:id="rId32"/>
    <p:sldId id="279" r:id="rId33"/>
    <p:sldId id="280" r:id="rId34"/>
    <p:sldId id="281" r:id="rId35"/>
    <p:sldId id="282" r:id="rId36"/>
    <p:sldId id="283" r:id="rId37"/>
    <p:sldId id="311" r:id="rId38"/>
    <p:sldId id="312" r:id="rId39"/>
    <p:sldId id="313" r:id="rId40"/>
    <p:sldId id="314" r:id="rId41"/>
    <p:sldId id="315" r:id="rId42"/>
    <p:sldId id="316" r:id="rId43"/>
    <p:sldId id="317" r:id="rId44"/>
    <p:sldId id="318" r:id="rId45"/>
    <p:sldId id="319" r:id="rId46"/>
    <p:sldId id="276" r:id="rId47"/>
    <p:sldId id="268" r:id="rId48"/>
    <p:sldId id="321" r:id="rId49"/>
    <p:sldId id="322" r:id="rId50"/>
    <p:sldId id="320" r:id="rId51"/>
    <p:sldId id="325" r:id="rId52"/>
    <p:sldId id="326" r:id="rId53"/>
    <p:sldId id="327" r:id="rId54"/>
    <p:sldId id="328" r:id="rId55"/>
    <p:sldId id="329" r:id="rId56"/>
    <p:sldId id="330" r:id="rId57"/>
    <p:sldId id="331" r:id="rId58"/>
    <p:sldId id="332" r:id="rId59"/>
    <p:sldId id="333" r:id="rId60"/>
    <p:sldId id="334" r:id="rId61"/>
    <p:sldId id="269" r:id="rId62"/>
    <p:sldId id="305" r:id="rId63"/>
    <p:sldId id="306" r:id="rId64"/>
    <p:sldId id="307" r:id="rId65"/>
  </p:sldIdLst>
  <p:sldSz cx="9144000" cy="6858000" type="screen4x3"/>
  <p:notesSz cx="6858000" cy="9144000"/>
  <p:defaultTextStyle>
    <a:defPPr>
      <a:defRPr lang="es-A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670" autoAdjust="0"/>
    <p:restoredTop sz="94660"/>
  </p:normalViewPr>
  <p:slideViewPr>
    <p:cSldViewPr>
      <p:cViewPr varScale="1">
        <p:scale>
          <a:sx n="111" d="100"/>
          <a:sy n="111" d="100"/>
        </p:scale>
        <p:origin x="-95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s-ES_tradnl"/>
          </a:p>
        </p:txBody>
      </p:sp>
      <p:sp>
        <p:nvSpPr>
          <p:cNvPr id="307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3D016471-E6DA-4AB0-A0F4-513B92FCBB72}" type="datetimeFigureOut">
              <a:rPr lang="es-ES_tradnl"/>
              <a:pPr/>
              <a:t>10/03/2012</a:t>
            </a:fld>
            <a:endParaRPr lang="es-ES_tradnl"/>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p>
        </p:txBody>
      </p:sp>
      <p:sp>
        <p:nvSpPr>
          <p:cNvPr id="307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s-ES_tradnl"/>
          </a:p>
        </p:txBody>
      </p:sp>
      <p:sp>
        <p:nvSpPr>
          <p:cNvPr id="307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8BA22E8E-A4A1-4DF9-A16D-08A8CC7920A4}" type="slidenum">
              <a:rPr lang="es-ES_tradnl"/>
              <a:pPr/>
              <a:t>‹Nº›</a:t>
            </a:fld>
            <a:endParaRPr lang="es-ES_tradnl"/>
          </a:p>
        </p:txBody>
      </p:sp>
    </p:spTree>
    <p:extLst>
      <p:ext uri="{BB962C8B-B14F-4D97-AF65-F5344CB8AC3E}">
        <p14:creationId xmlns:p14="http://schemas.microsoft.com/office/powerpoint/2010/main" val="27312264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Rot="1" noChangeAspec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spec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Rot="1" noChangeAspec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Rot="1" noChangeAspect="1" noChangeArrowheads="1" noTextEdit="1"/>
          </p:cNvSpPr>
          <p:nvPr>
            <p:ph type="sldImg"/>
          </p:nvPr>
        </p:nvSpPr>
        <p:spPr>
          <a:ln/>
        </p:spPr>
      </p:sp>
      <p:sp>
        <p:nvSpPr>
          <p:cNvPr id="14950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s-ES_tradn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es-ES_tradn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Date Placeholder 29"/>
          <p:cNvSpPr>
            <a:spLocks noGrp="1"/>
          </p:cNvSpPr>
          <p:nvPr>
            <p:ph type="dt" sz="half" idx="10"/>
          </p:nvPr>
        </p:nvSpPr>
        <p:spPr/>
        <p:txBody>
          <a:bodyPr/>
          <a:lstStyle/>
          <a:p>
            <a:pPr>
              <a:defRPr/>
            </a:pPr>
            <a:fld id="{03EE5A70-5B19-40E2-8E8E-CCF1C4CB01AA}" type="datetimeFigureOut">
              <a:rPr lang="es-AR" smtClean="0"/>
              <a:pPr>
                <a:defRPr/>
              </a:pPr>
              <a:t>10/03/2012</a:t>
            </a:fld>
            <a:endParaRPr lang="es-AR"/>
          </a:p>
        </p:txBody>
      </p:sp>
      <p:sp>
        <p:nvSpPr>
          <p:cNvPr id="19" name="Footer Placeholder 18"/>
          <p:cNvSpPr>
            <a:spLocks noGrp="1"/>
          </p:cNvSpPr>
          <p:nvPr>
            <p:ph type="ftr" sz="quarter" idx="11"/>
          </p:nvPr>
        </p:nvSpPr>
        <p:spPr/>
        <p:txBody>
          <a:bodyPr/>
          <a:lstStyle/>
          <a:p>
            <a:pPr>
              <a:defRPr/>
            </a:pPr>
            <a:endParaRPr lang="es-AR"/>
          </a:p>
        </p:txBody>
      </p:sp>
      <p:sp>
        <p:nvSpPr>
          <p:cNvPr id="27" name="Slide Number Placeholder 26"/>
          <p:cNvSpPr>
            <a:spLocks noGrp="1"/>
          </p:cNvSpPr>
          <p:nvPr>
            <p:ph type="sldNum" sz="quarter" idx="12"/>
          </p:nvPr>
        </p:nvSpPr>
        <p:spPr/>
        <p:txBody>
          <a:bodyPr/>
          <a:lstStyle/>
          <a:p>
            <a:pPr>
              <a:defRPr/>
            </a:pPr>
            <a:fld id="{64F411CD-9A98-4691-9F03-B7A8F0DBAB17}" type="slidenum">
              <a:rPr lang="es-AR" smtClean="0"/>
              <a:pPr>
                <a:defRPr/>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pPr>
              <a:defRPr/>
            </a:pPr>
            <a:fld id="{4EEBC7D5-48E0-4B65-AAA1-4F91F0BE707A}" type="datetimeFigureOut">
              <a:rPr lang="es-AR" smtClean="0"/>
              <a:pPr>
                <a:defRPr/>
              </a:pPr>
              <a:t>10/03/2012</a:t>
            </a:fld>
            <a:endParaRPr lang="es-AR"/>
          </a:p>
        </p:txBody>
      </p:sp>
      <p:sp>
        <p:nvSpPr>
          <p:cNvPr id="5" name="Footer Placeholder 4"/>
          <p:cNvSpPr>
            <a:spLocks noGrp="1"/>
          </p:cNvSpPr>
          <p:nvPr>
            <p:ph type="ftr" sz="quarter" idx="11"/>
          </p:nvPr>
        </p:nvSpPr>
        <p:spPr/>
        <p:txBody>
          <a:bodyPr/>
          <a:lstStyle/>
          <a:p>
            <a:pPr>
              <a:defRPr/>
            </a:pPr>
            <a:endParaRPr lang="es-AR"/>
          </a:p>
        </p:txBody>
      </p:sp>
      <p:sp>
        <p:nvSpPr>
          <p:cNvPr id="6" name="Slide Number Placeholder 5"/>
          <p:cNvSpPr>
            <a:spLocks noGrp="1"/>
          </p:cNvSpPr>
          <p:nvPr>
            <p:ph type="sldNum" sz="quarter" idx="12"/>
          </p:nvPr>
        </p:nvSpPr>
        <p:spPr/>
        <p:txBody>
          <a:bodyPr/>
          <a:lstStyle/>
          <a:p>
            <a:pPr>
              <a:defRPr/>
            </a:pPr>
            <a:fld id="{CC002168-9898-45D0-8319-F952B3DD7A16}" type="slidenum">
              <a:rPr lang="es-AR" smtClean="0"/>
              <a:pPr>
                <a:defRPr/>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pPr>
              <a:defRPr/>
            </a:pPr>
            <a:fld id="{E0459BE2-0FCD-4623-BDEC-BE776C8F6D84}" type="datetimeFigureOut">
              <a:rPr lang="es-AR" smtClean="0"/>
              <a:pPr>
                <a:defRPr/>
              </a:pPr>
              <a:t>10/03/2012</a:t>
            </a:fld>
            <a:endParaRPr lang="es-AR"/>
          </a:p>
        </p:txBody>
      </p:sp>
      <p:sp>
        <p:nvSpPr>
          <p:cNvPr id="5" name="Footer Placeholder 4"/>
          <p:cNvSpPr>
            <a:spLocks noGrp="1"/>
          </p:cNvSpPr>
          <p:nvPr>
            <p:ph type="ftr" sz="quarter" idx="11"/>
          </p:nvPr>
        </p:nvSpPr>
        <p:spPr/>
        <p:txBody>
          <a:bodyPr/>
          <a:lstStyle/>
          <a:p>
            <a:pPr>
              <a:defRPr/>
            </a:pPr>
            <a:endParaRPr lang="es-AR"/>
          </a:p>
        </p:txBody>
      </p:sp>
      <p:sp>
        <p:nvSpPr>
          <p:cNvPr id="6" name="Slide Number Placeholder 5"/>
          <p:cNvSpPr>
            <a:spLocks noGrp="1"/>
          </p:cNvSpPr>
          <p:nvPr>
            <p:ph type="sldNum" sz="quarter" idx="12"/>
          </p:nvPr>
        </p:nvSpPr>
        <p:spPr/>
        <p:txBody>
          <a:bodyPr/>
          <a:lstStyle/>
          <a:p>
            <a:pPr>
              <a:defRPr/>
            </a:pPr>
            <a:fld id="{064F7349-609F-426A-AF6D-3569FC83AE7B}" type="slidenum">
              <a:rPr lang="es-AR" smtClean="0"/>
              <a:pPr>
                <a:defRPr/>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s-ES" smtClean="0"/>
              <a:t>Haga clic para modificar el estilo de título del patrón</a:t>
            </a:r>
            <a:endParaRPr kumimoji="0" lang="en-US"/>
          </a:p>
        </p:txBody>
      </p:sp>
      <p:sp>
        <p:nvSpPr>
          <p:cNvPr id="3" name="Content Placeholder 2"/>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Date Placeholder 3"/>
          <p:cNvSpPr>
            <a:spLocks noGrp="1"/>
          </p:cNvSpPr>
          <p:nvPr>
            <p:ph type="dt" sz="half" idx="10"/>
          </p:nvPr>
        </p:nvSpPr>
        <p:spPr/>
        <p:txBody>
          <a:bodyPr/>
          <a:lstStyle/>
          <a:p>
            <a:pPr>
              <a:defRPr/>
            </a:pPr>
            <a:fld id="{67A28E9C-FA6C-42E9-8037-9D33E3460BBA}" type="datetimeFigureOut">
              <a:rPr lang="es-AR" smtClean="0"/>
              <a:pPr>
                <a:defRPr/>
              </a:pPr>
              <a:t>10/03/2012</a:t>
            </a:fld>
            <a:endParaRPr lang="es-AR"/>
          </a:p>
        </p:txBody>
      </p:sp>
      <p:sp>
        <p:nvSpPr>
          <p:cNvPr id="5" name="Footer Placeholder 4"/>
          <p:cNvSpPr>
            <a:spLocks noGrp="1"/>
          </p:cNvSpPr>
          <p:nvPr>
            <p:ph type="ftr" sz="quarter" idx="11"/>
          </p:nvPr>
        </p:nvSpPr>
        <p:spPr/>
        <p:txBody>
          <a:bodyPr/>
          <a:lstStyle/>
          <a:p>
            <a:pPr>
              <a:defRPr/>
            </a:pPr>
            <a:endParaRPr lang="es-AR"/>
          </a:p>
        </p:txBody>
      </p:sp>
      <p:sp>
        <p:nvSpPr>
          <p:cNvPr id="6" name="Slide Number Placeholder 5"/>
          <p:cNvSpPr>
            <a:spLocks noGrp="1"/>
          </p:cNvSpPr>
          <p:nvPr>
            <p:ph type="sldNum" sz="quarter" idx="12"/>
          </p:nvPr>
        </p:nvSpPr>
        <p:spPr/>
        <p:txBody>
          <a:bodyPr/>
          <a:lstStyle/>
          <a:p>
            <a:pPr>
              <a:defRPr/>
            </a:pPr>
            <a:fld id="{2FC6645E-D31A-4654-AB8D-5DF1DEE45B45}" type="slidenum">
              <a:rPr lang="es-AR" smtClean="0"/>
              <a:pPr>
                <a:defRPr/>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Date Placeholder 3"/>
          <p:cNvSpPr>
            <a:spLocks noGrp="1"/>
          </p:cNvSpPr>
          <p:nvPr>
            <p:ph type="dt" sz="half" idx="10"/>
          </p:nvPr>
        </p:nvSpPr>
        <p:spPr/>
        <p:txBody>
          <a:bodyPr/>
          <a:lstStyle/>
          <a:p>
            <a:pPr>
              <a:defRPr/>
            </a:pPr>
            <a:fld id="{26342F47-ED5B-4830-B5B2-5EF0CC03FDE3}" type="datetimeFigureOut">
              <a:rPr lang="es-AR" smtClean="0"/>
              <a:pPr>
                <a:defRPr/>
              </a:pPr>
              <a:t>10/03/2012</a:t>
            </a:fld>
            <a:endParaRPr lang="es-AR"/>
          </a:p>
        </p:txBody>
      </p:sp>
      <p:sp>
        <p:nvSpPr>
          <p:cNvPr id="5" name="Footer Placeholder 4"/>
          <p:cNvSpPr>
            <a:spLocks noGrp="1"/>
          </p:cNvSpPr>
          <p:nvPr>
            <p:ph type="ftr" sz="quarter" idx="11"/>
          </p:nvPr>
        </p:nvSpPr>
        <p:spPr/>
        <p:txBody>
          <a:bodyPr/>
          <a:lstStyle/>
          <a:p>
            <a:pPr>
              <a:defRPr/>
            </a:pPr>
            <a:endParaRPr lang="es-AR"/>
          </a:p>
        </p:txBody>
      </p:sp>
      <p:sp>
        <p:nvSpPr>
          <p:cNvPr id="6" name="Slide Number Placeholder 5"/>
          <p:cNvSpPr>
            <a:spLocks noGrp="1"/>
          </p:cNvSpPr>
          <p:nvPr>
            <p:ph type="sldNum" sz="quarter" idx="12"/>
          </p:nvPr>
        </p:nvSpPr>
        <p:spPr/>
        <p:txBody>
          <a:bodyPr/>
          <a:lstStyle/>
          <a:p>
            <a:pPr>
              <a:defRPr/>
            </a:pPr>
            <a:fld id="{379F4E94-09B0-4FE3-8C99-6A23C274F398}" type="slidenum">
              <a:rPr lang="es-AR" smtClean="0"/>
              <a:pPr>
                <a:defRPr/>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pPr>
              <a:defRPr/>
            </a:pPr>
            <a:fld id="{C866ABC6-BC47-41B1-93DA-BBC289DB3D6C}" type="datetimeFigureOut">
              <a:rPr lang="es-AR" smtClean="0"/>
              <a:pPr>
                <a:defRPr/>
              </a:pPr>
              <a:t>10/03/2012</a:t>
            </a:fld>
            <a:endParaRPr lang="es-AR"/>
          </a:p>
        </p:txBody>
      </p:sp>
      <p:sp>
        <p:nvSpPr>
          <p:cNvPr id="6" name="Footer Placeholder 5"/>
          <p:cNvSpPr>
            <a:spLocks noGrp="1"/>
          </p:cNvSpPr>
          <p:nvPr>
            <p:ph type="ftr" sz="quarter" idx="11"/>
          </p:nvPr>
        </p:nvSpPr>
        <p:spPr/>
        <p:txBody>
          <a:bodyPr/>
          <a:lstStyle/>
          <a:p>
            <a:pPr>
              <a:defRPr/>
            </a:pPr>
            <a:endParaRPr lang="es-AR"/>
          </a:p>
        </p:txBody>
      </p:sp>
      <p:sp>
        <p:nvSpPr>
          <p:cNvPr id="7" name="Slide Number Placeholder 6"/>
          <p:cNvSpPr>
            <a:spLocks noGrp="1"/>
          </p:cNvSpPr>
          <p:nvPr>
            <p:ph type="sldNum" sz="quarter" idx="12"/>
          </p:nvPr>
        </p:nvSpPr>
        <p:spPr/>
        <p:txBody>
          <a:bodyPr/>
          <a:lstStyle/>
          <a:p>
            <a:pPr>
              <a:defRPr/>
            </a:pPr>
            <a:fld id="{23FC88D9-CC9F-47B3-9098-51E30DC2D7EF}" type="slidenum">
              <a:rPr lang="es-AR" smtClean="0"/>
              <a:pPr>
                <a:defRPr/>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Date Placeholder 6"/>
          <p:cNvSpPr>
            <a:spLocks noGrp="1"/>
          </p:cNvSpPr>
          <p:nvPr>
            <p:ph type="dt" sz="half" idx="10"/>
          </p:nvPr>
        </p:nvSpPr>
        <p:spPr/>
        <p:txBody>
          <a:bodyPr/>
          <a:lstStyle/>
          <a:p>
            <a:pPr>
              <a:defRPr/>
            </a:pPr>
            <a:fld id="{E6CCDFB8-B011-4B5F-B443-801058FF63F3}" type="datetimeFigureOut">
              <a:rPr lang="es-AR" smtClean="0"/>
              <a:pPr>
                <a:defRPr/>
              </a:pPr>
              <a:t>10/03/2012</a:t>
            </a:fld>
            <a:endParaRPr lang="es-AR"/>
          </a:p>
        </p:txBody>
      </p:sp>
      <p:sp>
        <p:nvSpPr>
          <p:cNvPr id="8" name="Footer Placeholder 7"/>
          <p:cNvSpPr>
            <a:spLocks noGrp="1"/>
          </p:cNvSpPr>
          <p:nvPr>
            <p:ph type="ftr" sz="quarter" idx="11"/>
          </p:nvPr>
        </p:nvSpPr>
        <p:spPr/>
        <p:txBody>
          <a:bodyPr/>
          <a:lstStyle/>
          <a:p>
            <a:pPr>
              <a:defRPr/>
            </a:pPr>
            <a:endParaRPr lang="es-AR"/>
          </a:p>
        </p:txBody>
      </p:sp>
      <p:sp>
        <p:nvSpPr>
          <p:cNvPr id="9" name="Slide Number Placeholder 8"/>
          <p:cNvSpPr>
            <a:spLocks noGrp="1"/>
          </p:cNvSpPr>
          <p:nvPr>
            <p:ph type="sldNum" sz="quarter" idx="12"/>
          </p:nvPr>
        </p:nvSpPr>
        <p:spPr/>
        <p:txBody>
          <a:bodyPr/>
          <a:lstStyle/>
          <a:p>
            <a:pPr>
              <a:defRPr/>
            </a:pPr>
            <a:fld id="{8BF9EFF4-2716-4C90-95CA-D4FB186826C8}" type="slidenum">
              <a:rPr lang="es-AR" smtClean="0"/>
              <a:pPr>
                <a:defRPr/>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Date Placeholder 2"/>
          <p:cNvSpPr>
            <a:spLocks noGrp="1"/>
          </p:cNvSpPr>
          <p:nvPr>
            <p:ph type="dt" sz="half" idx="10"/>
          </p:nvPr>
        </p:nvSpPr>
        <p:spPr/>
        <p:txBody>
          <a:bodyPr/>
          <a:lstStyle/>
          <a:p>
            <a:pPr>
              <a:defRPr/>
            </a:pPr>
            <a:fld id="{00906D4B-6AF3-43A9-9B7B-1B8EC676C03A}" type="datetimeFigureOut">
              <a:rPr lang="es-AR" smtClean="0"/>
              <a:pPr>
                <a:defRPr/>
              </a:pPr>
              <a:t>10/03/2012</a:t>
            </a:fld>
            <a:endParaRPr lang="es-AR"/>
          </a:p>
        </p:txBody>
      </p:sp>
      <p:sp>
        <p:nvSpPr>
          <p:cNvPr id="4" name="Footer Placeholder 3"/>
          <p:cNvSpPr>
            <a:spLocks noGrp="1"/>
          </p:cNvSpPr>
          <p:nvPr>
            <p:ph type="ftr" sz="quarter" idx="11"/>
          </p:nvPr>
        </p:nvSpPr>
        <p:spPr/>
        <p:txBody>
          <a:bodyPr/>
          <a:lstStyle/>
          <a:p>
            <a:pPr>
              <a:defRPr/>
            </a:pPr>
            <a:endParaRPr lang="es-AR"/>
          </a:p>
        </p:txBody>
      </p:sp>
      <p:sp>
        <p:nvSpPr>
          <p:cNvPr id="5" name="Slide Number Placeholder 4"/>
          <p:cNvSpPr>
            <a:spLocks noGrp="1"/>
          </p:cNvSpPr>
          <p:nvPr>
            <p:ph type="sldNum" sz="quarter" idx="12"/>
          </p:nvPr>
        </p:nvSpPr>
        <p:spPr/>
        <p:txBody>
          <a:bodyPr/>
          <a:lstStyle/>
          <a:p>
            <a:pPr>
              <a:defRPr/>
            </a:pPr>
            <a:fld id="{513B4193-0564-4F90-8C0F-F109414432D6}" type="slidenum">
              <a:rPr lang="es-AR" smtClean="0"/>
              <a:pPr>
                <a:defRPr/>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0197918-5DAC-48AE-9D82-80E95E37556A}" type="datetimeFigureOut">
              <a:rPr lang="es-AR" smtClean="0"/>
              <a:pPr>
                <a:defRPr/>
              </a:pPr>
              <a:t>10/03/2012</a:t>
            </a:fld>
            <a:endParaRPr lang="es-AR"/>
          </a:p>
        </p:txBody>
      </p:sp>
      <p:sp>
        <p:nvSpPr>
          <p:cNvPr id="3" name="Footer Placeholder 2"/>
          <p:cNvSpPr>
            <a:spLocks noGrp="1"/>
          </p:cNvSpPr>
          <p:nvPr>
            <p:ph type="ftr" sz="quarter" idx="11"/>
          </p:nvPr>
        </p:nvSpPr>
        <p:spPr/>
        <p:txBody>
          <a:bodyPr/>
          <a:lstStyle/>
          <a:p>
            <a:pPr>
              <a:defRPr/>
            </a:pPr>
            <a:endParaRPr lang="es-AR"/>
          </a:p>
        </p:txBody>
      </p:sp>
      <p:sp>
        <p:nvSpPr>
          <p:cNvPr id="4" name="Slide Number Placeholder 3"/>
          <p:cNvSpPr>
            <a:spLocks noGrp="1"/>
          </p:cNvSpPr>
          <p:nvPr>
            <p:ph type="sldNum" sz="quarter" idx="12"/>
          </p:nvPr>
        </p:nvSpPr>
        <p:spPr/>
        <p:txBody>
          <a:bodyPr/>
          <a:lstStyle/>
          <a:p>
            <a:pPr>
              <a:defRPr/>
            </a:pPr>
            <a:fld id="{AF300B35-E5AA-4E23-A065-211ACF28D72C}" type="slidenum">
              <a:rPr lang="es-AR" smtClean="0"/>
              <a:pPr>
                <a:defRPr/>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Date Placeholder 4"/>
          <p:cNvSpPr>
            <a:spLocks noGrp="1"/>
          </p:cNvSpPr>
          <p:nvPr>
            <p:ph type="dt" sz="half" idx="10"/>
          </p:nvPr>
        </p:nvSpPr>
        <p:spPr/>
        <p:txBody>
          <a:bodyPr/>
          <a:lstStyle/>
          <a:p>
            <a:pPr>
              <a:defRPr/>
            </a:pPr>
            <a:fld id="{19A9EB15-34EC-400C-B358-42D7517AB054}" type="datetimeFigureOut">
              <a:rPr lang="es-AR" smtClean="0"/>
              <a:pPr>
                <a:defRPr/>
              </a:pPr>
              <a:t>10/03/2012</a:t>
            </a:fld>
            <a:endParaRPr lang="es-AR"/>
          </a:p>
        </p:txBody>
      </p:sp>
      <p:sp>
        <p:nvSpPr>
          <p:cNvPr id="6" name="Footer Placeholder 5"/>
          <p:cNvSpPr>
            <a:spLocks noGrp="1"/>
          </p:cNvSpPr>
          <p:nvPr>
            <p:ph type="ftr" sz="quarter" idx="11"/>
          </p:nvPr>
        </p:nvSpPr>
        <p:spPr/>
        <p:txBody>
          <a:bodyPr/>
          <a:lstStyle/>
          <a:p>
            <a:pPr>
              <a:defRPr/>
            </a:pPr>
            <a:endParaRPr lang="es-AR"/>
          </a:p>
        </p:txBody>
      </p:sp>
      <p:sp>
        <p:nvSpPr>
          <p:cNvPr id="7" name="Slide Number Placeholder 6"/>
          <p:cNvSpPr>
            <a:spLocks noGrp="1"/>
          </p:cNvSpPr>
          <p:nvPr>
            <p:ph type="sldNum" sz="quarter" idx="12"/>
          </p:nvPr>
        </p:nvSpPr>
        <p:spPr/>
        <p:txBody>
          <a:bodyPr/>
          <a:lstStyle/>
          <a:p>
            <a:pPr>
              <a:defRPr/>
            </a:pPr>
            <a:fld id="{C887243F-1760-45B1-92F3-21665C7A0280}" type="slidenum">
              <a:rPr lang="es-AR" smtClean="0"/>
              <a:pPr>
                <a:defRPr/>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C14C7D31-BCB8-4962-BB58-06636A7D17B5}" type="datetimeFigureOut">
              <a:rPr lang="es-AR" smtClean="0"/>
              <a:pPr>
                <a:defRPr/>
              </a:pPr>
              <a:t>10/03/2012</a:t>
            </a:fld>
            <a:endParaRPr lang="es-AR"/>
          </a:p>
        </p:txBody>
      </p:sp>
      <p:sp>
        <p:nvSpPr>
          <p:cNvPr id="6" name="Footer Placeholder 5"/>
          <p:cNvSpPr>
            <a:spLocks noGrp="1"/>
          </p:cNvSpPr>
          <p:nvPr>
            <p:ph type="ftr" sz="quarter" idx="11"/>
          </p:nvPr>
        </p:nvSpPr>
        <p:spPr/>
        <p:txBody>
          <a:bodyPr/>
          <a:lstStyle/>
          <a:p>
            <a:pPr>
              <a:defRPr/>
            </a:pPr>
            <a:endParaRPr lang="es-AR"/>
          </a:p>
        </p:txBody>
      </p:sp>
      <p:sp>
        <p:nvSpPr>
          <p:cNvPr id="7" name="Slide Number Placeholder 6"/>
          <p:cNvSpPr>
            <a:spLocks noGrp="1"/>
          </p:cNvSpPr>
          <p:nvPr>
            <p:ph type="sldNum" sz="quarter" idx="12"/>
          </p:nvPr>
        </p:nvSpPr>
        <p:spPr>
          <a:xfrm>
            <a:off x="8077200" y="6356350"/>
            <a:ext cx="609600" cy="365125"/>
          </a:xfrm>
        </p:spPr>
        <p:txBody>
          <a:bodyPr/>
          <a:lstStyle/>
          <a:p>
            <a:pPr>
              <a:defRPr/>
            </a:pPr>
            <a:fld id="{16DB0504-C5CC-4ED2-9542-7174707CE5B7}" type="slidenum">
              <a:rPr lang="es-AR" smtClean="0"/>
              <a:pPr>
                <a:defRPr/>
              </a:pPr>
              <a:t>‹Nº›</a:t>
            </a:fld>
            <a:endParaRPr lang="es-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76319FD2-5D64-4962-A351-6C7477A85646}" type="datetimeFigureOut">
              <a:rPr lang="es-AR" smtClean="0"/>
              <a:pPr>
                <a:defRPr/>
              </a:pPr>
              <a:t>10/03/2012</a:t>
            </a:fld>
            <a:endParaRPr lang="es-A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s-A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0F587F40-5366-4C77-8B84-851A4FD86513}" type="slidenum">
              <a:rPr lang="es-AR" smtClean="0"/>
              <a:pPr>
                <a:defRPr/>
              </a:pPr>
              <a:t>‹Nº›</a:t>
            </a:fld>
            <a:endParaRPr lang="es-A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slide" Target="slide21.xml"/><Relationship Id="rId3" Type="http://schemas.openxmlformats.org/officeDocument/2006/relationships/slide" Target="slide15.xml"/><Relationship Id="rId7" Type="http://schemas.openxmlformats.org/officeDocument/2006/relationships/slide" Target="slide19.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slide" Target="slide18.xml"/><Relationship Id="rId11" Type="http://schemas.openxmlformats.org/officeDocument/2006/relationships/slide" Target="slide25.xml"/><Relationship Id="rId5" Type="http://schemas.openxmlformats.org/officeDocument/2006/relationships/slide" Target="slide17.xml"/><Relationship Id="rId10" Type="http://schemas.openxmlformats.org/officeDocument/2006/relationships/slide" Target="slide24.xml"/><Relationship Id="rId4" Type="http://schemas.openxmlformats.org/officeDocument/2006/relationships/slide" Target="slide16.xml"/><Relationship Id="rId9" Type="http://schemas.openxmlformats.org/officeDocument/2006/relationships/slide" Target="slide2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 Target="slide7.xml"/><Relationship Id="rId7" Type="http://schemas.openxmlformats.org/officeDocument/2006/relationships/slide" Target="slide4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41.xml"/><Relationship Id="rId5" Type="http://schemas.openxmlformats.org/officeDocument/2006/relationships/slide" Target="slide30.xml"/><Relationship Id="rId4" Type="http://schemas.openxmlformats.org/officeDocument/2006/relationships/slide" Target="slide26.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1 Título"/>
          <p:cNvSpPr>
            <a:spLocks noGrp="1"/>
          </p:cNvSpPr>
          <p:nvPr>
            <p:ph type="ctrTitle"/>
          </p:nvPr>
        </p:nvSpPr>
        <p:spPr/>
        <p:txBody>
          <a:bodyPr/>
          <a:lstStyle/>
          <a:p>
            <a:r>
              <a:rPr lang="es-ES_tradnl" smtClean="0"/>
              <a:t>ESTRATEGIA</a:t>
            </a:r>
            <a:endParaRPr lang="es-AR" smtClean="0"/>
          </a:p>
        </p:txBody>
      </p:sp>
      <p:sp>
        <p:nvSpPr>
          <p:cNvPr id="3" name="2 Subtítulo"/>
          <p:cNvSpPr>
            <a:spLocks noGrp="1"/>
          </p:cNvSpPr>
          <p:nvPr>
            <p:ph type="subTitle" idx="1"/>
          </p:nvPr>
        </p:nvSpPr>
        <p:spPr/>
        <p:txBody>
          <a:bodyPr/>
          <a:lstStyle/>
          <a:p>
            <a:r>
              <a:rPr lang="es-ES_tradnl" smtClean="0">
                <a:solidFill>
                  <a:schemeClr val="tx1"/>
                </a:solidFill>
              </a:rPr>
              <a:t>La 5 fuerzas de Porter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81923" name="Rectangle 3"/>
          <p:cNvSpPr>
            <a:spLocks noGrp="1"/>
          </p:cNvSpPr>
          <p:nvPr>
            <p:ph idx="1"/>
          </p:nvPr>
        </p:nvSpPr>
        <p:spPr/>
        <p:txBody>
          <a:bodyPr>
            <a:normAutofit/>
          </a:bodyPr>
          <a:lstStyle/>
          <a:p>
            <a:pPr>
              <a:lnSpc>
                <a:spcPct val="90000"/>
              </a:lnSpc>
              <a:buFont typeface="Arial" charset="0"/>
              <a:buNone/>
            </a:pPr>
            <a:r>
              <a:rPr lang="es-AR" sz="2800" dirty="0" smtClean="0"/>
              <a:t>Pero también podrían fácilmente ingresar si es que cuentan con productos de calidad superior a los existentes, o precios más bajos. </a:t>
            </a:r>
          </a:p>
          <a:p>
            <a:pPr>
              <a:lnSpc>
                <a:spcPct val="90000"/>
              </a:lnSpc>
              <a:buFont typeface="Arial" charset="0"/>
              <a:buNone/>
            </a:pPr>
            <a:endParaRPr lang="es-AR" sz="2800" dirty="0"/>
          </a:p>
          <a:p>
            <a:pPr>
              <a:lnSpc>
                <a:spcPct val="90000"/>
              </a:lnSpc>
              <a:buFont typeface="Arial" charset="0"/>
              <a:buNone/>
            </a:pPr>
            <a:r>
              <a:rPr lang="es-AR" sz="2800" dirty="0" smtClean="0"/>
              <a:t>Esto lleva a uno de los conceptos de las estrategias: </a:t>
            </a:r>
          </a:p>
          <a:p>
            <a:pPr>
              <a:lnSpc>
                <a:spcPct val="90000"/>
              </a:lnSpc>
              <a:buFont typeface="Arial" charset="0"/>
              <a:buNone/>
            </a:pPr>
            <a:r>
              <a:rPr lang="es-AR" sz="2800" dirty="0" smtClean="0"/>
              <a:t>	</a:t>
            </a:r>
            <a:r>
              <a:rPr lang="es-AR" sz="2800" dirty="0" smtClean="0">
                <a:solidFill>
                  <a:srgbClr val="FF0000"/>
                </a:solidFill>
              </a:rPr>
              <a:t>Las barreras de entrada y su relación con la rentabilidad de la industria.</a:t>
            </a:r>
          </a:p>
        </p:txBody>
      </p:sp>
    </p:spTree>
    <p:extLst>
      <p:ext uri="{BB962C8B-B14F-4D97-AF65-F5344CB8AC3E}">
        <p14:creationId xmlns:p14="http://schemas.microsoft.com/office/powerpoint/2010/main" val="39475733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83971" name="Rectangle 3"/>
          <p:cNvSpPr>
            <a:spLocks noGrp="1"/>
          </p:cNvSpPr>
          <p:nvPr>
            <p:ph idx="1"/>
          </p:nvPr>
        </p:nvSpPr>
        <p:spPr/>
        <p:txBody>
          <a:bodyPr>
            <a:normAutofit/>
          </a:bodyPr>
          <a:lstStyle/>
          <a:p>
            <a:pPr>
              <a:lnSpc>
                <a:spcPct val="80000"/>
              </a:lnSpc>
              <a:buFont typeface="Arial" charset="0"/>
              <a:buNone/>
            </a:pPr>
            <a:r>
              <a:rPr lang="es-AR" sz="3600" dirty="0" smtClean="0"/>
              <a:t>Permeabilidad: </a:t>
            </a:r>
          </a:p>
          <a:p>
            <a:pPr>
              <a:lnSpc>
                <a:spcPct val="80000"/>
              </a:lnSpc>
              <a:buFont typeface="Arial" charset="0"/>
              <a:buNone/>
            </a:pPr>
            <a:r>
              <a:rPr lang="es-AR" sz="3600" dirty="0" smtClean="0"/>
              <a:t>Un sector es permeable cuando no existen </a:t>
            </a:r>
            <a:r>
              <a:rPr lang="es-AR" sz="3600" dirty="0"/>
              <a:t>entrada y </a:t>
            </a:r>
            <a:r>
              <a:rPr lang="es-AR" sz="3600" dirty="0" smtClean="0"/>
              <a:t>salida</a:t>
            </a:r>
            <a:r>
              <a:rPr lang="es-AR" sz="3600" dirty="0"/>
              <a:t>.</a:t>
            </a:r>
            <a:endParaRPr lang="es-AR" sz="3600" dirty="0" smtClean="0"/>
          </a:p>
          <a:p>
            <a:pPr>
              <a:lnSpc>
                <a:spcPct val="80000"/>
              </a:lnSpc>
              <a:buFont typeface="Arial" charset="0"/>
              <a:buNone/>
            </a:pPr>
            <a:r>
              <a:rPr lang="es-AR" sz="3600" dirty="0" smtClean="0"/>
              <a:t>En este caso, los precios dependen del nivel competitivo del sector (ley de la oferta y la demanda), sin que influya el número de empresas que existan en el sector.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83971" name="Rectangle 3"/>
          <p:cNvSpPr>
            <a:spLocks noGrp="1"/>
          </p:cNvSpPr>
          <p:nvPr>
            <p:ph idx="1"/>
          </p:nvPr>
        </p:nvSpPr>
        <p:spPr/>
        <p:txBody>
          <a:bodyPr>
            <a:normAutofit lnSpcReduction="10000"/>
          </a:bodyPr>
          <a:lstStyle/>
          <a:p>
            <a:pPr>
              <a:lnSpc>
                <a:spcPct val="80000"/>
              </a:lnSpc>
              <a:buFont typeface="Arial" charset="0"/>
              <a:buNone/>
            </a:pPr>
            <a:r>
              <a:rPr lang="es-AR" sz="4000" dirty="0" smtClean="0"/>
              <a:t>Costos Hundidos: </a:t>
            </a:r>
          </a:p>
          <a:p>
            <a:pPr>
              <a:lnSpc>
                <a:spcPct val="80000"/>
              </a:lnSpc>
              <a:buFont typeface="Arial" charset="0"/>
              <a:buNone/>
            </a:pPr>
            <a:r>
              <a:rPr lang="es-AR" sz="4000" dirty="0" smtClean="0"/>
              <a:t>La existencia de barreras de entrada trae consigo los llamados costos hundidos, que son aquellos que debe afrontar la empresa para entrar en el sector para invertir en determinados activos y que no podrá recuperar cuando decida salir del sector.</a:t>
            </a:r>
          </a:p>
        </p:txBody>
      </p:sp>
    </p:spTree>
    <p:extLst>
      <p:ext uri="{BB962C8B-B14F-4D97-AF65-F5344CB8AC3E}">
        <p14:creationId xmlns:p14="http://schemas.microsoft.com/office/powerpoint/2010/main" val="17929818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86019" name="Rectangle 3"/>
          <p:cNvSpPr>
            <a:spLocks noGrp="1"/>
          </p:cNvSpPr>
          <p:nvPr>
            <p:ph idx="1"/>
          </p:nvPr>
        </p:nvSpPr>
        <p:spPr/>
        <p:txBody>
          <a:bodyPr>
            <a:normAutofit lnSpcReduction="10000"/>
          </a:bodyPr>
          <a:lstStyle/>
          <a:p>
            <a:pPr>
              <a:lnSpc>
                <a:spcPct val="90000"/>
              </a:lnSpc>
              <a:buFont typeface="Arial" charset="0"/>
              <a:buNone/>
            </a:pPr>
            <a:r>
              <a:rPr lang="es-AR" sz="2800" dirty="0" smtClean="0"/>
              <a:t>Por esto se dice que cuando no hay costos hundidos, las empresas “utilizan” el sector, en el sentido de no estar interesadas en su supervivencia y crecimiento, sino en los beneficios que puede aportarle en un momento determinado, ya que, conseguidos estos, marcharán del sector.</a:t>
            </a:r>
          </a:p>
          <a:p>
            <a:pPr>
              <a:lnSpc>
                <a:spcPct val="90000"/>
              </a:lnSpc>
              <a:buFont typeface="Arial" charset="0"/>
              <a:buNone/>
            </a:pPr>
            <a:r>
              <a:rPr lang="es-AR" sz="2800" smtClean="0"/>
              <a:t>Se entiende por barreras de entrada “a cualquier mecanismo por el cual la rentabilidad esperada de un nuevo competidor entrante en el sector es inferior a la que están obteniendo los competidores ya presentes en él”, (</a:t>
            </a:r>
            <a:r>
              <a:rPr lang="es-AR" sz="2800" dirty="0" err="1" smtClean="0"/>
              <a:t>Dalmau</a:t>
            </a:r>
            <a:r>
              <a:rPr lang="es-AR" sz="2800" dirty="0" smtClean="0"/>
              <a:t> y </a:t>
            </a:r>
            <a:r>
              <a:rPr lang="es-AR" sz="2800" dirty="0" err="1" smtClean="0"/>
              <a:t>Oltra</a:t>
            </a:r>
            <a:r>
              <a:rPr lang="es-AR" sz="2800" dirty="0" smtClean="0"/>
              <a:t>, 1997).</a:t>
            </a:r>
            <a:endParaRPr lang="es-ES_tradnl" sz="28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75779" name="Rectangle 3"/>
          <p:cNvSpPr>
            <a:spLocks noGrp="1"/>
          </p:cNvSpPr>
          <p:nvPr>
            <p:ph idx="1"/>
          </p:nvPr>
        </p:nvSpPr>
        <p:spPr/>
        <p:txBody>
          <a:bodyPr>
            <a:normAutofit/>
          </a:bodyPr>
          <a:lstStyle/>
          <a:p>
            <a:pPr>
              <a:lnSpc>
                <a:spcPct val="90000"/>
              </a:lnSpc>
              <a:buFont typeface="Arial" charset="0"/>
              <a:buNone/>
            </a:pPr>
            <a:r>
              <a:rPr lang="es-AR" sz="2400" dirty="0" smtClean="0"/>
              <a:t>Algunas de las barreras de entrada para evitar la vulnerabilidad de los sectores que definen esta fuerza son:</a:t>
            </a:r>
          </a:p>
          <a:p>
            <a:pPr>
              <a:lnSpc>
                <a:spcPct val="90000"/>
              </a:lnSpc>
            </a:pPr>
            <a:r>
              <a:rPr lang="es-AR" sz="2400" b="1" dirty="0" smtClean="0">
                <a:hlinkClick r:id="rId3" action="ppaction://hlinksldjump"/>
              </a:rPr>
              <a:t>Inversión necesaria o Requisitos de Capital</a:t>
            </a:r>
            <a:endParaRPr lang="es-AR" sz="2400" b="1" dirty="0" smtClean="0"/>
          </a:p>
          <a:p>
            <a:pPr>
              <a:lnSpc>
                <a:spcPct val="90000"/>
              </a:lnSpc>
            </a:pPr>
            <a:r>
              <a:rPr lang="es-AR" sz="2400" b="1" dirty="0" smtClean="0">
                <a:hlinkClick r:id="rId4" action="ppaction://hlinksldjump"/>
              </a:rPr>
              <a:t>Economías de escala</a:t>
            </a:r>
            <a:endParaRPr lang="es-AR" sz="2400" b="1" dirty="0" smtClean="0"/>
          </a:p>
          <a:p>
            <a:pPr>
              <a:lnSpc>
                <a:spcPct val="90000"/>
              </a:lnSpc>
            </a:pPr>
            <a:r>
              <a:rPr lang="es-AR" sz="2400" b="1" dirty="0" smtClean="0">
                <a:hlinkClick r:id="rId5" action="ppaction://hlinksldjump"/>
              </a:rPr>
              <a:t>Curva de experiencia</a:t>
            </a:r>
            <a:r>
              <a:rPr lang="es-AR" sz="2400" dirty="0" smtClean="0">
                <a:hlinkClick r:id="rId5" action="ppaction://hlinksldjump"/>
              </a:rPr>
              <a:t> </a:t>
            </a:r>
            <a:endParaRPr lang="es-AR" sz="2400" b="1" dirty="0" smtClean="0"/>
          </a:p>
          <a:p>
            <a:pPr>
              <a:lnSpc>
                <a:spcPct val="90000"/>
              </a:lnSpc>
            </a:pPr>
            <a:r>
              <a:rPr lang="es-AR" sz="2400" b="1" dirty="0" smtClean="0">
                <a:hlinkClick r:id="rId6" action="ppaction://hlinksldjump"/>
              </a:rPr>
              <a:t>Ventaja absoluta en costos</a:t>
            </a:r>
            <a:endParaRPr lang="es-AR" sz="2400" b="1" dirty="0" smtClean="0"/>
          </a:p>
          <a:p>
            <a:pPr>
              <a:lnSpc>
                <a:spcPct val="90000"/>
              </a:lnSpc>
            </a:pPr>
            <a:r>
              <a:rPr lang="es-AR" sz="2400" b="1" dirty="0" smtClean="0">
                <a:hlinkClick r:id="rId7" action="ppaction://hlinksldjump"/>
              </a:rPr>
              <a:t>Diferenciación del producto</a:t>
            </a:r>
            <a:endParaRPr lang="es-AR" sz="2400" b="1" dirty="0" smtClean="0"/>
          </a:p>
          <a:p>
            <a:pPr>
              <a:lnSpc>
                <a:spcPct val="90000"/>
              </a:lnSpc>
            </a:pPr>
            <a:r>
              <a:rPr lang="es-AR" sz="2400" b="1" dirty="0" smtClean="0">
                <a:hlinkClick r:id="rId8" action="ppaction://hlinksldjump"/>
              </a:rPr>
              <a:t>Acceso a canales de distribución</a:t>
            </a:r>
            <a:endParaRPr lang="es-AR" sz="2400" b="1" dirty="0" smtClean="0"/>
          </a:p>
          <a:p>
            <a:pPr>
              <a:lnSpc>
                <a:spcPct val="90000"/>
              </a:lnSpc>
            </a:pPr>
            <a:r>
              <a:rPr lang="es-AR" sz="2400" b="1" dirty="0" smtClean="0">
                <a:hlinkClick r:id="rId9" action="ppaction://hlinksldjump"/>
              </a:rPr>
              <a:t>Identificación de marca</a:t>
            </a:r>
            <a:endParaRPr lang="es-AR" sz="2400" b="1" dirty="0" smtClean="0"/>
          </a:p>
          <a:p>
            <a:pPr>
              <a:lnSpc>
                <a:spcPct val="90000"/>
              </a:lnSpc>
            </a:pPr>
            <a:r>
              <a:rPr lang="es-AR" sz="2400" b="1" dirty="0" smtClean="0">
                <a:hlinkClick r:id="rId10" action="ppaction://hlinksldjump"/>
              </a:rPr>
              <a:t>Barreras gubernamentales</a:t>
            </a:r>
            <a:endParaRPr lang="es-AR" sz="2400" b="1" dirty="0" smtClean="0"/>
          </a:p>
          <a:p>
            <a:pPr>
              <a:lnSpc>
                <a:spcPct val="90000"/>
              </a:lnSpc>
            </a:pPr>
            <a:r>
              <a:rPr lang="es-AR" sz="2400" b="1" dirty="0" smtClean="0">
                <a:hlinkClick r:id="rId11" action="ppaction://hlinksldjump"/>
              </a:rPr>
              <a:t>Represalias</a:t>
            </a:r>
            <a:endParaRPr lang="es-ES_tradnl"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5779">
                                            <p:txEl>
                                              <p:pRg st="1" end="1"/>
                                            </p:txEl>
                                          </p:spTgt>
                                        </p:tgtEl>
                                        <p:attrNameLst>
                                          <p:attrName>style.visibility</p:attrName>
                                        </p:attrNameLst>
                                      </p:cBhvr>
                                      <p:to>
                                        <p:strVal val="visible"/>
                                      </p:to>
                                    </p:set>
                                    <p:animEffect transition="in" filter="fade">
                                      <p:cBhvr>
                                        <p:cTn id="7" dur="1000"/>
                                        <p:tgtEl>
                                          <p:spTgt spid="75779">
                                            <p:txEl>
                                              <p:pRg st="1" end="1"/>
                                            </p:txEl>
                                          </p:spTgt>
                                        </p:tgtEl>
                                      </p:cBhvr>
                                    </p:animEffect>
                                    <p:anim calcmode="lin" valueType="num">
                                      <p:cBhvr>
                                        <p:cTn id="8" dur="1000" fill="hold"/>
                                        <p:tgtEl>
                                          <p:spTgt spid="75779">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757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5779">
                                            <p:txEl>
                                              <p:pRg st="2" end="2"/>
                                            </p:txEl>
                                          </p:spTgt>
                                        </p:tgtEl>
                                        <p:attrNameLst>
                                          <p:attrName>style.visibility</p:attrName>
                                        </p:attrNameLst>
                                      </p:cBhvr>
                                      <p:to>
                                        <p:strVal val="visible"/>
                                      </p:to>
                                    </p:set>
                                    <p:animEffect transition="in" filter="fade">
                                      <p:cBhvr>
                                        <p:cTn id="14" dur="1000"/>
                                        <p:tgtEl>
                                          <p:spTgt spid="75779">
                                            <p:txEl>
                                              <p:pRg st="2" end="2"/>
                                            </p:txEl>
                                          </p:spTgt>
                                        </p:tgtEl>
                                      </p:cBhvr>
                                    </p:animEffect>
                                    <p:anim calcmode="lin" valueType="num">
                                      <p:cBhvr>
                                        <p:cTn id="15" dur="1000" fill="hold"/>
                                        <p:tgtEl>
                                          <p:spTgt spid="75779">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757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5779">
                                            <p:txEl>
                                              <p:pRg st="3" end="3"/>
                                            </p:txEl>
                                          </p:spTgt>
                                        </p:tgtEl>
                                        <p:attrNameLst>
                                          <p:attrName>style.visibility</p:attrName>
                                        </p:attrNameLst>
                                      </p:cBhvr>
                                      <p:to>
                                        <p:strVal val="visible"/>
                                      </p:to>
                                    </p:set>
                                    <p:animEffect transition="in" filter="fade">
                                      <p:cBhvr>
                                        <p:cTn id="21" dur="1000"/>
                                        <p:tgtEl>
                                          <p:spTgt spid="75779">
                                            <p:txEl>
                                              <p:pRg st="3" end="3"/>
                                            </p:txEl>
                                          </p:spTgt>
                                        </p:tgtEl>
                                      </p:cBhvr>
                                    </p:animEffect>
                                    <p:anim calcmode="lin" valueType="num">
                                      <p:cBhvr>
                                        <p:cTn id="22" dur="1000" fill="hold"/>
                                        <p:tgtEl>
                                          <p:spTgt spid="75779">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757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5779">
                                            <p:txEl>
                                              <p:pRg st="4" end="4"/>
                                            </p:txEl>
                                          </p:spTgt>
                                        </p:tgtEl>
                                        <p:attrNameLst>
                                          <p:attrName>style.visibility</p:attrName>
                                        </p:attrNameLst>
                                      </p:cBhvr>
                                      <p:to>
                                        <p:strVal val="visible"/>
                                      </p:to>
                                    </p:set>
                                    <p:animEffect transition="in" filter="fade">
                                      <p:cBhvr>
                                        <p:cTn id="28" dur="1000"/>
                                        <p:tgtEl>
                                          <p:spTgt spid="75779">
                                            <p:txEl>
                                              <p:pRg st="4" end="4"/>
                                            </p:txEl>
                                          </p:spTgt>
                                        </p:tgtEl>
                                      </p:cBhvr>
                                    </p:animEffect>
                                    <p:anim calcmode="lin" valueType="num">
                                      <p:cBhvr>
                                        <p:cTn id="29" dur="1000" fill="hold"/>
                                        <p:tgtEl>
                                          <p:spTgt spid="75779">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757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5779">
                                            <p:txEl>
                                              <p:pRg st="5" end="5"/>
                                            </p:txEl>
                                          </p:spTgt>
                                        </p:tgtEl>
                                        <p:attrNameLst>
                                          <p:attrName>style.visibility</p:attrName>
                                        </p:attrNameLst>
                                      </p:cBhvr>
                                      <p:to>
                                        <p:strVal val="visible"/>
                                      </p:to>
                                    </p:set>
                                    <p:animEffect transition="in" filter="fade">
                                      <p:cBhvr>
                                        <p:cTn id="35" dur="1000"/>
                                        <p:tgtEl>
                                          <p:spTgt spid="75779">
                                            <p:txEl>
                                              <p:pRg st="5" end="5"/>
                                            </p:txEl>
                                          </p:spTgt>
                                        </p:tgtEl>
                                      </p:cBhvr>
                                    </p:animEffect>
                                    <p:anim calcmode="lin" valueType="num">
                                      <p:cBhvr>
                                        <p:cTn id="36" dur="1000" fill="hold"/>
                                        <p:tgtEl>
                                          <p:spTgt spid="75779">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7577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5779">
                                            <p:txEl>
                                              <p:pRg st="6" end="6"/>
                                            </p:txEl>
                                          </p:spTgt>
                                        </p:tgtEl>
                                        <p:attrNameLst>
                                          <p:attrName>style.visibility</p:attrName>
                                        </p:attrNameLst>
                                      </p:cBhvr>
                                      <p:to>
                                        <p:strVal val="visible"/>
                                      </p:to>
                                    </p:set>
                                    <p:animEffect transition="in" filter="fade">
                                      <p:cBhvr>
                                        <p:cTn id="42" dur="1000"/>
                                        <p:tgtEl>
                                          <p:spTgt spid="75779">
                                            <p:txEl>
                                              <p:pRg st="6" end="6"/>
                                            </p:txEl>
                                          </p:spTgt>
                                        </p:tgtEl>
                                      </p:cBhvr>
                                    </p:animEffect>
                                    <p:anim calcmode="lin" valueType="num">
                                      <p:cBhvr>
                                        <p:cTn id="43" dur="1000" fill="hold"/>
                                        <p:tgtEl>
                                          <p:spTgt spid="75779">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7577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75779">
                                            <p:txEl>
                                              <p:pRg st="7" end="7"/>
                                            </p:txEl>
                                          </p:spTgt>
                                        </p:tgtEl>
                                        <p:attrNameLst>
                                          <p:attrName>style.visibility</p:attrName>
                                        </p:attrNameLst>
                                      </p:cBhvr>
                                      <p:to>
                                        <p:strVal val="visible"/>
                                      </p:to>
                                    </p:set>
                                    <p:animEffect transition="in" filter="fade">
                                      <p:cBhvr>
                                        <p:cTn id="49" dur="1000"/>
                                        <p:tgtEl>
                                          <p:spTgt spid="75779">
                                            <p:txEl>
                                              <p:pRg st="7" end="7"/>
                                            </p:txEl>
                                          </p:spTgt>
                                        </p:tgtEl>
                                      </p:cBhvr>
                                    </p:animEffect>
                                    <p:anim calcmode="lin" valueType="num">
                                      <p:cBhvr>
                                        <p:cTn id="50" dur="1000" fill="hold"/>
                                        <p:tgtEl>
                                          <p:spTgt spid="75779">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7577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75779">
                                            <p:txEl>
                                              <p:pRg st="8" end="8"/>
                                            </p:txEl>
                                          </p:spTgt>
                                        </p:tgtEl>
                                        <p:attrNameLst>
                                          <p:attrName>style.visibility</p:attrName>
                                        </p:attrNameLst>
                                      </p:cBhvr>
                                      <p:to>
                                        <p:strVal val="visible"/>
                                      </p:to>
                                    </p:set>
                                    <p:animEffect transition="in" filter="fade">
                                      <p:cBhvr>
                                        <p:cTn id="56" dur="1000"/>
                                        <p:tgtEl>
                                          <p:spTgt spid="75779">
                                            <p:txEl>
                                              <p:pRg st="8" end="8"/>
                                            </p:txEl>
                                          </p:spTgt>
                                        </p:tgtEl>
                                      </p:cBhvr>
                                    </p:animEffect>
                                    <p:anim calcmode="lin" valueType="num">
                                      <p:cBhvr>
                                        <p:cTn id="57" dur="1000" fill="hold"/>
                                        <p:tgtEl>
                                          <p:spTgt spid="75779">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7577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75779">
                                            <p:txEl>
                                              <p:pRg st="9" end="9"/>
                                            </p:txEl>
                                          </p:spTgt>
                                        </p:tgtEl>
                                        <p:attrNameLst>
                                          <p:attrName>style.visibility</p:attrName>
                                        </p:attrNameLst>
                                      </p:cBhvr>
                                      <p:to>
                                        <p:strVal val="visible"/>
                                      </p:to>
                                    </p:set>
                                    <p:animEffect transition="in" filter="fade">
                                      <p:cBhvr>
                                        <p:cTn id="63" dur="1000"/>
                                        <p:tgtEl>
                                          <p:spTgt spid="75779">
                                            <p:txEl>
                                              <p:pRg st="9" end="9"/>
                                            </p:txEl>
                                          </p:spTgt>
                                        </p:tgtEl>
                                      </p:cBhvr>
                                    </p:animEffect>
                                    <p:anim calcmode="lin" valueType="num">
                                      <p:cBhvr>
                                        <p:cTn id="64" dur="1000" fill="hold"/>
                                        <p:tgtEl>
                                          <p:spTgt spid="75779">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75779">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2400" b="1" smtClean="0"/>
              <a:t>Inversión necesaria o Requisitos de Capital</a:t>
            </a:r>
            <a:endParaRPr lang="es-ES_tradnl" sz="2400" b="1" smtClean="0"/>
          </a:p>
        </p:txBody>
      </p:sp>
      <p:sp>
        <p:nvSpPr>
          <p:cNvPr id="88067" name="Rectangle 3"/>
          <p:cNvSpPr>
            <a:spLocks noGrp="1"/>
          </p:cNvSpPr>
          <p:nvPr>
            <p:ph idx="1"/>
          </p:nvPr>
        </p:nvSpPr>
        <p:spPr/>
        <p:txBody>
          <a:bodyPr/>
          <a:lstStyle/>
          <a:p>
            <a:pPr marL="609600" indent="-609600">
              <a:lnSpc>
                <a:spcPct val="90000"/>
              </a:lnSpc>
              <a:buFont typeface="Arial" charset="0"/>
              <a:buNone/>
            </a:pPr>
            <a:r>
              <a:rPr lang="es-AR" sz="2400" dirty="0" smtClean="0"/>
              <a:t>Son necesidades mínimas elevadas de invertir capital en la infraestructura de producción, investigación y desarrollo, inventarios, publicidad o en la comercialización. En determinados sectores, la inversión que se necesita tan solo para formar parte del mismo es tan enorme que las empresas no pueden afrontarla, por muy grandes que estas sean. Esto es lo que ocurre, por ejemplo, con el sector de los aviones de pasajeros, en el que Boeing y AIRBUS tienen un dominio tan aplastante del mercado que difícilmente pueden competir con ellos. Otros sectores no tienen costos de entrada tan fuertes.</a:t>
            </a:r>
            <a:endParaRPr lang="es-ES_tradnl" sz="24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Economías de escala</a:t>
            </a:r>
            <a:endParaRPr lang="es-ES_tradnl" sz="4000" b="1" smtClean="0"/>
          </a:p>
        </p:txBody>
      </p:sp>
      <p:sp>
        <p:nvSpPr>
          <p:cNvPr id="90115" name="Rectangle 3"/>
          <p:cNvSpPr>
            <a:spLocks noGrp="1"/>
          </p:cNvSpPr>
          <p:nvPr>
            <p:ph idx="1"/>
          </p:nvPr>
        </p:nvSpPr>
        <p:spPr/>
        <p:txBody>
          <a:bodyPr>
            <a:normAutofit/>
          </a:bodyPr>
          <a:lstStyle/>
          <a:p>
            <a:pPr marL="609600" indent="-609600">
              <a:lnSpc>
                <a:spcPct val="90000"/>
              </a:lnSpc>
              <a:buFont typeface="Arial" charset="0"/>
              <a:buNone/>
            </a:pPr>
            <a:r>
              <a:rPr lang="es-AR" sz="2400" smtClean="0"/>
              <a:t>Estas ocurren cuando el costo unitario de una actividad determinada se reduce al aumentar el volumen de producción durante un período de tiempo concreto y definido; por lo tanto la pequeña producción no es eficiente para la empresa, por lo que hay que producir a gran escala. Por esto, una empresa que desee formar parte de este sector tendrá que decidir si entra con una escala pequeña de producción, lo que implica costos unitarios muy importantes, o bien entra con una gran capacidad de producción, sabiendo que se arriesga a que esta capacidad sea infrautilizada mientras el volumen de producción no sea suficiente, con los costos que ello conlleva.</a:t>
            </a:r>
            <a:endParaRPr lang="es-ES_tradnl" sz="24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Curva de experiencia</a:t>
            </a:r>
            <a:endParaRPr lang="es-ES_tradnl" sz="4000" b="1" smtClean="0"/>
          </a:p>
        </p:txBody>
      </p:sp>
      <p:sp>
        <p:nvSpPr>
          <p:cNvPr id="92163" name="Rectangle 3"/>
          <p:cNvSpPr>
            <a:spLocks noGrp="1"/>
          </p:cNvSpPr>
          <p:nvPr>
            <p:ph idx="1"/>
          </p:nvPr>
        </p:nvSpPr>
        <p:spPr/>
        <p:txBody>
          <a:bodyPr/>
          <a:lstStyle/>
          <a:p>
            <a:pPr marL="609600" indent="-609600">
              <a:buFont typeface="Arial" charset="0"/>
              <a:buNone/>
            </a:pPr>
            <a:r>
              <a:rPr lang="es-AR" smtClean="0"/>
              <a:t>Abarca el know how acumulado por una empresa en el desarrollo de una actividad durante un período de tiempo prolongado. Se refiere al conjunto de actividades de la empresa, abarcando todos los aspectos de la organización: gestión, tecnología de productos, procesos, etc</a:t>
            </a:r>
            <a:r>
              <a:rPr lang="es-ES_tradnl"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Ventaja absoluta en costos</a:t>
            </a:r>
            <a:endParaRPr lang="es-ES_tradnl" sz="4000" b="1" smtClean="0"/>
          </a:p>
        </p:txBody>
      </p:sp>
      <p:sp>
        <p:nvSpPr>
          <p:cNvPr id="94211" name="Rectangle 3"/>
          <p:cNvSpPr>
            <a:spLocks noGrp="1"/>
          </p:cNvSpPr>
          <p:nvPr>
            <p:ph idx="1"/>
          </p:nvPr>
        </p:nvSpPr>
        <p:spPr/>
        <p:txBody>
          <a:bodyPr/>
          <a:lstStyle/>
          <a:p>
            <a:pPr marL="609600" indent="-609600">
              <a:buFont typeface="Arial" charset="0"/>
              <a:buNone/>
            </a:pPr>
            <a:r>
              <a:rPr lang="es-AR" smtClean="0"/>
              <a:t>El hecho de ser los primeros en llegar a un sector, unido a otros factores como el abastecimiento de una materia prima o las economías de aprendizaje, provocan que la empresa que ya está dentro del sector tenga ventajas en costos, lo que supone un impedimento importante para aquellas empresas que quieren formar parte de ese sector.</a:t>
            </a:r>
            <a:endParaRPr lang="es-ES_tradnl"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Diferenciación del producto</a:t>
            </a:r>
            <a:endParaRPr lang="es-ES_tradnl" sz="4000" b="1" smtClean="0"/>
          </a:p>
        </p:txBody>
      </p:sp>
      <p:sp>
        <p:nvSpPr>
          <p:cNvPr id="96259" name="Rectangle 3"/>
          <p:cNvSpPr>
            <a:spLocks noGrp="1"/>
          </p:cNvSpPr>
          <p:nvPr>
            <p:ph idx="1"/>
          </p:nvPr>
        </p:nvSpPr>
        <p:spPr/>
        <p:txBody>
          <a:bodyPr>
            <a:normAutofit lnSpcReduction="10000"/>
          </a:bodyPr>
          <a:lstStyle/>
          <a:p>
            <a:pPr marL="609600" indent="-609600">
              <a:lnSpc>
                <a:spcPct val="80000"/>
              </a:lnSpc>
              <a:buFont typeface="Arial" charset="0"/>
              <a:buNone/>
            </a:pPr>
            <a:r>
              <a:rPr lang="es-AR" sz="2800" dirty="0" smtClean="0"/>
              <a:t>Grado en que los consumidores distinguen un producto de otro; puede tratarse de atributos propios del diseño, la presentación, servicios al cliente, etc. </a:t>
            </a:r>
          </a:p>
          <a:p>
            <a:pPr marL="609600" indent="-609600">
              <a:lnSpc>
                <a:spcPct val="80000"/>
              </a:lnSpc>
              <a:buFont typeface="Arial" charset="0"/>
              <a:buNone/>
            </a:pPr>
            <a:r>
              <a:rPr lang="es-AR" sz="2800" dirty="0" smtClean="0"/>
              <a:t>Es muy difícil para una empresa que entra nueva en un sector competir contra otras que ya están asentadas en el mismo; y es que estas empresas asentadas cuentan ya con una marca reconocida y una fiel clientela, lo que obliga a las empresas entrantes a realizar importantes inversiones en publicidad, un costo que habrían ahorrado si hubieran entrado antes que la que ya es su competencia en el sector. </a:t>
            </a:r>
            <a:endParaRPr lang="es-ES_tradnl"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Effect transition="in" filter="fade">
                                      <p:cBhvr>
                                        <p:cTn id="7" dur="1000"/>
                                        <p:tgtEl>
                                          <p:spTgt spid="96259">
                                            <p:txEl>
                                              <p:pRg st="0" end="0"/>
                                            </p:txEl>
                                          </p:spTgt>
                                        </p:tgtEl>
                                      </p:cBhvr>
                                    </p:animEffect>
                                    <p:anim calcmode="lin" valueType="num">
                                      <p:cBhvr>
                                        <p:cTn id="8" dur="1000" fill="hold"/>
                                        <p:tgtEl>
                                          <p:spTgt spid="9625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625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6259">
                                            <p:txEl>
                                              <p:pRg st="1" end="1"/>
                                            </p:txEl>
                                          </p:spTgt>
                                        </p:tgtEl>
                                        <p:attrNameLst>
                                          <p:attrName>style.visibility</p:attrName>
                                        </p:attrNameLst>
                                      </p:cBhvr>
                                      <p:to>
                                        <p:strVal val="visible"/>
                                      </p:to>
                                    </p:set>
                                    <p:animEffect transition="in" filter="fade">
                                      <p:cBhvr>
                                        <p:cTn id="14" dur="1000"/>
                                        <p:tgtEl>
                                          <p:spTgt spid="96259">
                                            <p:txEl>
                                              <p:pRg st="1" end="1"/>
                                            </p:txEl>
                                          </p:spTgt>
                                        </p:tgtEl>
                                      </p:cBhvr>
                                    </p:animEffect>
                                    <p:anim calcmode="lin" valueType="num">
                                      <p:cBhvr>
                                        <p:cTn id="15" dur="1000" fill="hold"/>
                                        <p:tgtEl>
                                          <p:spTgt spid="9625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625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p:cNvSpPr>
          <p:nvPr>
            <p:ph type="title"/>
          </p:nvPr>
        </p:nvSpPr>
        <p:spPr/>
        <p:txBody>
          <a:bodyPr/>
          <a:lstStyle/>
          <a:p>
            <a:r>
              <a:rPr lang="es-ES_tradnl" smtClean="0"/>
              <a:t>La 5 fuerzas de Porter</a:t>
            </a:r>
          </a:p>
        </p:txBody>
      </p:sp>
      <p:sp>
        <p:nvSpPr>
          <p:cNvPr id="120835" name="Rectangle 3"/>
          <p:cNvSpPr>
            <a:spLocks noGrp="1"/>
          </p:cNvSpPr>
          <p:nvPr>
            <p:ph idx="1"/>
          </p:nvPr>
        </p:nvSpPr>
        <p:spPr/>
        <p:txBody>
          <a:bodyPr/>
          <a:lstStyle/>
          <a:p>
            <a:pPr>
              <a:lnSpc>
                <a:spcPct val="90000"/>
              </a:lnSpc>
              <a:buFont typeface="Arial" charset="0"/>
              <a:buNone/>
            </a:pPr>
            <a:r>
              <a:rPr lang="es-AR" smtClean="0"/>
              <a:t>Las Cinco Fuerzas de Porter es un modelo holístico que permite analizar cualquier industria en términos de rentabilidad. También llamado “Modelo de Competitividad Ampliada de Porter”, ya que explica mejor de qué se trata el modelo y para qué sirve, constituye una herramienta de gestión que permite realizar un análisis externo de una empresa a través del análisis de la industria o sector a la que pertenece.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Diferenciación del producto</a:t>
            </a:r>
            <a:endParaRPr lang="es-ES_tradnl" sz="4000" b="1" smtClean="0"/>
          </a:p>
        </p:txBody>
      </p:sp>
      <p:sp>
        <p:nvSpPr>
          <p:cNvPr id="152579" name="Rectangle 3"/>
          <p:cNvSpPr>
            <a:spLocks noGrp="1"/>
          </p:cNvSpPr>
          <p:nvPr>
            <p:ph idx="1"/>
          </p:nvPr>
        </p:nvSpPr>
        <p:spPr/>
        <p:txBody>
          <a:bodyPr/>
          <a:lstStyle/>
          <a:p>
            <a:pPr marL="609600" indent="-609600">
              <a:buFont typeface="Arial" charset="0"/>
              <a:buNone/>
            </a:pPr>
            <a:r>
              <a:rPr lang="es-AR" smtClean="0"/>
              <a:t>Otro camino que pueden recorrer estas nuevas empresas para no gastar tanto en publicidad es el de competir en precios con las empresas establecidas, o bien actuar en los nichos de mercados que estas no consideran.</a:t>
            </a:r>
            <a:endParaRPr lang="es-ES_tradnl"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Acceso a canales de distribución</a:t>
            </a:r>
            <a:endParaRPr lang="es-ES_tradnl" sz="4000" b="1" smtClean="0"/>
          </a:p>
        </p:txBody>
      </p:sp>
      <p:sp>
        <p:nvSpPr>
          <p:cNvPr id="98307" name="Rectangle 3"/>
          <p:cNvSpPr>
            <a:spLocks noGrp="1"/>
          </p:cNvSpPr>
          <p:nvPr>
            <p:ph idx="1"/>
          </p:nvPr>
        </p:nvSpPr>
        <p:spPr>
          <a:xfrm>
            <a:off x="457200" y="2060848"/>
            <a:ext cx="8229600" cy="3384376"/>
          </a:xfrm>
        </p:spPr>
        <p:txBody>
          <a:bodyPr/>
          <a:lstStyle/>
          <a:p>
            <a:pPr marL="609600" indent="-609600">
              <a:lnSpc>
                <a:spcPct val="80000"/>
              </a:lnSpc>
              <a:buFont typeface="Arial" charset="0"/>
              <a:buNone/>
            </a:pPr>
            <a:r>
              <a:rPr lang="es-AR" sz="2400" dirty="0" smtClean="0"/>
              <a:t>Es la aceptación de comercializar el producto del nuevo competidor por los canales existentes, con restricciones que disminuyan la capacidad de competencia de la nueva empresa en el mercado. </a:t>
            </a:r>
          </a:p>
          <a:p>
            <a:pPr marL="609600" indent="-609600">
              <a:lnSpc>
                <a:spcPct val="80000"/>
              </a:lnSpc>
              <a:buFont typeface="Arial" charset="0"/>
              <a:buNone/>
            </a:pPr>
            <a:r>
              <a:rPr lang="es-AR" sz="2400" dirty="0" smtClean="0"/>
              <a:t>Esta barrera es muy importante, ya que el consumidor final no tendrá posibilidad de adquirir el producto si no lo ve en el punto de venta. </a:t>
            </a:r>
          </a:p>
          <a:p>
            <a:pPr marL="609600" indent="-609600">
              <a:lnSpc>
                <a:spcPct val="80000"/>
              </a:lnSpc>
              <a:buFont typeface="Arial" charset="0"/>
              <a:buNone/>
            </a:pPr>
            <a:r>
              <a:rPr lang="es-AR" sz="2400" dirty="0" smtClean="0"/>
              <a:t>Para una empresa nueva en el sector no es sencillo ocupar un lugar en los canales de distribución, los cuales están ocupados ya por las empresas conocidas. </a:t>
            </a:r>
            <a:endParaRPr lang="es-ES_tradnl"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fade">
                                      <p:cBhvr>
                                        <p:cTn id="7" dur="1000"/>
                                        <p:tgtEl>
                                          <p:spTgt spid="98307">
                                            <p:txEl>
                                              <p:pRg st="0" end="0"/>
                                            </p:txEl>
                                          </p:spTgt>
                                        </p:tgtEl>
                                      </p:cBhvr>
                                    </p:animEffect>
                                    <p:anim calcmode="lin" valueType="num">
                                      <p:cBhvr>
                                        <p:cTn id="8" dur="10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830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98307">
                                            <p:txEl>
                                              <p:pRg st="1" end="1"/>
                                            </p:txEl>
                                          </p:spTgt>
                                        </p:tgtEl>
                                        <p:attrNameLst>
                                          <p:attrName>style.visibility</p:attrName>
                                        </p:attrNameLst>
                                      </p:cBhvr>
                                      <p:to>
                                        <p:strVal val="visible"/>
                                      </p:to>
                                    </p:set>
                                    <p:animEffect transition="in" filter="fade">
                                      <p:cBhvr>
                                        <p:cTn id="14" dur="1000"/>
                                        <p:tgtEl>
                                          <p:spTgt spid="98307">
                                            <p:txEl>
                                              <p:pRg st="1" end="1"/>
                                            </p:txEl>
                                          </p:spTgt>
                                        </p:tgtEl>
                                      </p:cBhvr>
                                    </p:animEffect>
                                    <p:anim calcmode="lin" valueType="num">
                                      <p:cBhvr>
                                        <p:cTn id="15" dur="1000" fill="hold"/>
                                        <p:tgtEl>
                                          <p:spTgt spid="9830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9830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98307">
                                            <p:txEl>
                                              <p:pRg st="2" end="2"/>
                                            </p:txEl>
                                          </p:spTgt>
                                        </p:tgtEl>
                                        <p:attrNameLst>
                                          <p:attrName>style.visibility</p:attrName>
                                        </p:attrNameLst>
                                      </p:cBhvr>
                                      <p:to>
                                        <p:strVal val="visible"/>
                                      </p:to>
                                    </p:set>
                                    <p:animEffect transition="in" filter="fade">
                                      <p:cBhvr>
                                        <p:cTn id="21" dur="1000"/>
                                        <p:tgtEl>
                                          <p:spTgt spid="98307">
                                            <p:txEl>
                                              <p:pRg st="2" end="2"/>
                                            </p:txEl>
                                          </p:spTgt>
                                        </p:tgtEl>
                                      </p:cBhvr>
                                    </p:animEffect>
                                    <p:anim calcmode="lin" valueType="num">
                                      <p:cBhvr>
                                        <p:cTn id="22" dur="1000" fill="hold"/>
                                        <p:tgtEl>
                                          <p:spTgt spid="9830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9830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Acceso a canales de distribución</a:t>
            </a:r>
            <a:endParaRPr lang="es-ES_tradnl" sz="4000" b="1" smtClean="0"/>
          </a:p>
        </p:txBody>
      </p:sp>
      <p:sp>
        <p:nvSpPr>
          <p:cNvPr id="154627" name="Rectangle 3"/>
          <p:cNvSpPr>
            <a:spLocks noGrp="1"/>
          </p:cNvSpPr>
          <p:nvPr>
            <p:ph idx="1"/>
          </p:nvPr>
        </p:nvSpPr>
        <p:spPr>
          <a:xfrm>
            <a:off x="457200" y="2204864"/>
            <a:ext cx="8229600" cy="4032424"/>
          </a:xfrm>
        </p:spPr>
        <p:txBody>
          <a:bodyPr/>
          <a:lstStyle/>
          <a:p>
            <a:pPr marL="609600" indent="-609600">
              <a:lnSpc>
                <a:spcPct val="80000"/>
              </a:lnSpc>
              <a:buFont typeface="Arial" charset="0"/>
              <a:buNone/>
            </a:pPr>
            <a:r>
              <a:rPr lang="es-AR" sz="2400" dirty="0" smtClean="0"/>
              <a:t>Además, empresas noveles no tienen esa relación de confianza con el vendedor final como para ocupar un puesto de privilegio en el lugar de venta. </a:t>
            </a:r>
          </a:p>
          <a:p>
            <a:pPr marL="609600" indent="-609600">
              <a:lnSpc>
                <a:spcPct val="80000"/>
              </a:lnSpc>
              <a:buFont typeface="Arial" charset="0"/>
              <a:buNone/>
            </a:pPr>
            <a:endParaRPr lang="es-AR" sz="2400" dirty="0" smtClean="0"/>
          </a:p>
          <a:p>
            <a:pPr marL="609600" indent="-609600">
              <a:lnSpc>
                <a:spcPct val="80000"/>
              </a:lnSpc>
              <a:buFont typeface="Arial" charset="0"/>
              <a:buNone/>
            </a:pPr>
            <a:r>
              <a:rPr lang="es-AR" sz="2400" dirty="0" smtClean="0"/>
              <a:t>Un ejemplo de esto es lo que ocurre en los supermercados, donde el espacio está limitado al que ofrecen las estanterías, y que ya están ocupados por las empresas ya asentadas en el sector. </a:t>
            </a:r>
          </a:p>
          <a:p>
            <a:pPr marL="609600" indent="-609600">
              <a:lnSpc>
                <a:spcPct val="80000"/>
              </a:lnSpc>
              <a:buFont typeface="Arial" charset="0"/>
              <a:buNone/>
            </a:pPr>
            <a:endParaRPr lang="es-AR" sz="2400" dirty="0" smtClean="0"/>
          </a:p>
          <a:p>
            <a:pPr marL="609600" indent="-609600">
              <a:lnSpc>
                <a:spcPct val="80000"/>
              </a:lnSpc>
              <a:buFont typeface="Arial" charset="0"/>
              <a:buNone/>
            </a:pPr>
            <a:r>
              <a:rPr lang="es-AR" sz="2400" dirty="0" smtClean="0"/>
              <a:t>Si se impide el acceso a los canales se imposibilita el éxito de la empresa.</a:t>
            </a:r>
            <a:endParaRPr lang="es-ES_tradnl" sz="24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Identificación de marca</a:t>
            </a:r>
            <a:endParaRPr lang="es-ES_tradnl" sz="4000" b="1" smtClean="0"/>
          </a:p>
        </p:txBody>
      </p:sp>
      <p:sp>
        <p:nvSpPr>
          <p:cNvPr id="100355" name="Rectangle 3"/>
          <p:cNvSpPr>
            <a:spLocks noGrp="1"/>
          </p:cNvSpPr>
          <p:nvPr>
            <p:ph idx="1"/>
          </p:nvPr>
        </p:nvSpPr>
        <p:spPr>
          <a:xfrm>
            <a:off x="468313" y="2133600"/>
            <a:ext cx="8229600" cy="3239616"/>
          </a:xfrm>
        </p:spPr>
        <p:txBody>
          <a:bodyPr>
            <a:normAutofit/>
          </a:bodyPr>
          <a:lstStyle/>
          <a:p>
            <a:pPr marL="609600" indent="-609600">
              <a:lnSpc>
                <a:spcPct val="80000"/>
              </a:lnSpc>
              <a:buFont typeface="Arial" charset="0"/>
              <a:buNone/>
            </a:pPr>
            <a:r>
              <a:rPr lang="es-AR" sz="2400" dirty="0" smtClean="0"/>
              <a:t>Barrera relacionada con la imagen, credibilidad, seriedad y fiabilidad que la empresa tiene en el mercado como consecuencia de una forma de actuar y de las características de su producto, que puede llevar al comprador a identificar el producto con la marca. </a:t>
            </a:r>
          </a:p>
          <a:p>
            <a:pPr marL="609600" indent="-609600">
              <a:lnSpc>
                <a:spcPct val="80000"/>
              </a:lnSpc>
              <a:buFont typeface="Arial" charset="0"/>
              <a:buNone/>
            </a:pPr>
            <a:endParaRPr lang="es-AR" sz="2400" dirty="0" smtClean="0"/>
          </a:p>
          <a:p>
            <a:pPr marL="609600" indent="-609600">
              <a:lnSpc>
                <a:spcPct val="80000"/>
              </a:lnSpc>
              <a:buFont typeface="Arial" charset="0"/>
              <a:buNone/>
            </a:pPr>
            <a:r>
              <a:rPr lang="es-AR" sz="2400" dirty="0" smtClean="0"/>
              <a:t>Como ejemplo de esto se tiene la identificación por parte de muchos consumidores del refresco de cola tan solo con la Coca Cola.</a:t>
            </a:r>
            <a:endParaRPr lang="es-ES_tradnl" sz="24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p:cNvSpPr>
          <p:nvPr>
            <p:ph type="title"/>
          </p:nvPr>
        </p:nvSpPr>
        <p:spPr/>
        <p:txBody>
          <a:bodyPr>
            <a:normAutofit fontScale="90000"/>
          </a:bodyPr>
          <a:lstStyle/>
          <a:p>
            <a:r>
              <a:rPr lang="es-AR" sz="4000" smtClean="0"/>
              <a:t>NUEVOS COMPETIDORES</a:t>
            </a:r>
            <a:br>
              <a:rPr lang="es-AR" sz="4000" smtClean="0"/>
            </a:br>
            <a:r>
              <a:rPr lang="es-AR" sz="4000" smtClean="0"/>
              <a:t> </a:t>
            </a:r>
            <a:r>
              <a:rPr lang="es-AR" sz="4000" b="1" smtClean="0"/>
              <a:t>Barreras gubernamentales</a:t>
            </a:r>
            <a:endParaRPr lang="es-ES_tradnl" sz="4000" b="1" smtClean="0"/>
          </a:p>
        </p:txBody>
      </p:sp>
      <p:sp>
        <p:nvSpPr>
          <p:cNvPr id="102403" name="Rectangle 3"/>
          <p:cNvSpPr>
            <a:spLocks noGrp="1"/>
          </p:cNvSpPr>
          <p:nvPr>
            <p:ph idx="1"/>
          </p:nvPr>
        </p:nvSpPr>
        <p:spPr>
          <a:xfrm>
            <a:off x="468313" y="1916113"/>
            <a:ext cx="8229600" cy="4033837"/>
          </a:xfrm>
        </p:spPr>
        <p:txBody>
          <a:bodyPr/>
          <a:lstStyle/>
          <a:p>
            <a:pPr marL="609600" indent="-609600">
              <a:lnSpc>
                <a:spcPct val="80000"/>
              </a:lnSpc>
              <a:buFont typeface="Arial" charset="0"/>
              <a:buNone/>
            </a:pPr>
            <a:r>
              <a:rPr lang="es-AR" sz="2000" dirty="0" smtClean="0"/>
              <a:t>Son las impuestas por los gobiernos y organismos superiores, y se relacionan con la obtención de licencias expedidas por autoridades públicas, patentes, </a:t>
            </a:r>
            <a:r>
              <a:rPr lang="es-AR" sz="2000" dirty="0" err="1" smtClean="0"/>
              <a:t>copyrights</a:t>
            </a:r>
            <a:r>
              <a:rPr lang="es-AR" sz="2000" dirty="0" smtClean="0"/>
              <a:t>, requisitos relacionados con el medio ambiente, la seguridad, etc. Ejemplos de esto son los taxis y televisiones (licencias), los trabajos de investigación (patentes).</a:t>
            </a:r>
          </a:p>
          <a:p>
            <a:pPr marL="609600" indent="-609600">
              <a:lnSpc>
                <a:spcPct val="80000"/>
              </a:lnSpc>
              <a:buFont typeface="Arial" charset="0"/>
              <a:buNone/>
            </a:pPr>
            <a:r>
              <a:rPr lang="es-AR" sz="2000" dirty="0" smtClean="0"/>
              <a:t> </a:t>
            </a:r>
          </a:p>
          <a:p>
            <a:pPr marL="609600" indent="-609600">
              <a:lnSpc>
                <a:spcPct val="80000"/>
              </a:lnSpc>
              <a:buFont typeface="Arial" charset="0"/>
              <a:buNone/>
            </a:pPr>
            <a:r>
              <a:rPr lang="es-AR" sz="2000" dirty="0" smtClean="0"/>
              <a:t>Pueden ser también subvenciones a ciertos grupos, creación de monopolios estatales; por ejemplo, en Europa los Gobiernos de distintos países subvencionan y estimulan a las empresas que incursionan en la generación de energía a partir de fuentes renovables. </a:t>
            </a:r>
          </a:p>
          <a:p>
            <a:pPr marL="609600" indent="-609600">
              <a:lnSpc>
                <a:spcPct val="80000"/>
              </a:lnSpc>
              <a:buFont typeface="Arial" charset="0"/>
              <a:buNone/>
            </a:pPr>
            <a:endParaRPr lang="es-AR" sz="2000" dirty="0" smtClean="0"/>
          </a:p>
          <a:p>
            <a:pPr marL="609600" indent="-609600">
              <a:lnSpc>
                <a:spcPct val="80000"/>
              </a:lnSpc>
              <a:buFont typeface="Arial" charset="0"/>
              <a:buNone/>
            </a:pPr>
            <a:r>
              <a:rPr lang="es-AR" sz="2000" dirty="0" smtClean="0"/>
              <a:t>Estas barreras, que cada vez son mayores sobre todo en lo relacionado con calidad y medio ambiente, suponen costos importantes para la entrada de nuevas empresas</a:t>
            </a:r>
            <a:r>
              <a:rPr lang="es-ES_tradnl" sz="2000" dirty="0"/>
              <a:t>.</a:t>
            </a:r>
            <a:endParaRPr lang="es-ES_tradnl"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Effect transition="in" filter="fade">
                                      <p:cBhvr>
                                        <p:cTn id="7" dur="1000"/>
                                        <p:tgtEl>
                                          <p:spTgt spid="102403">
                                            <p:txEl>
                                              <p:pRg st="0" end="0"/>
                                            </p:txEl>
                                          </p:spTgt>
                                        </p:tgtEl>
                                      </p:cBhvr>
                                    </p:animEffect>
                                    <p:anim calcmode="lin" valueType="num">
                                      <p:cBhvr>
                                        <p:cTn id="8" dur="10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40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2403">
                                            <p:txEl>
                                              <p:pRg st="2" end="2"/>
                                            </p:txEl>
                                          </p:spTgt>
                                        </p:tgtEl>
                                        <p:attrNameLst>
                                          <p:attrName>style.visibility</p:attrName>
                                        </p:attrNameLst>
                                      </p:cBhvr>
                                      <p:to>
                                        <p:strVal val="visible"/>
                                      </p:to>
                                    </p:set>
                                    <p:animEffect transition="in" filter="fade">
                                      <p:cBhvr>
                                        <p:cTn id="14" dur="1000"/>
                                        <p:tgtEl>
                                          <p:spTgt spid="102403">
                                            <p:txEl>
                                              <p:pRg st="2" end="2"/>
                                            </p:txEl>
                                          </p:spTgt>
                                        </p:tgtEl>
                                      </p:cBhvr>
                                    </p:animEffect>
                                    <p:anim calcmode="lin" valueType="num">
                                      <p:cBhvr>
                                        <p:cTn id="15" dur="10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0240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02403">
                                            <p:txEl>
                                              <p:pRg st="4" end="4"/>
                                            </p:txEl>
                                          </p:spTgt>
                                        </p:tgtEl>
                                        <p:attrNameLst>
                                          <p:attrName>style.visibility</p:attrName>
                                        </p:attrNameLst>
                                      </p:cBhvr>
                                      <p:to>
                                        <p:strVal val="visible"/>
                                      </p:to>
                                    </p:set>
                                    <p:animEffect transition="in" filter="fade">
                                      <p:cBhvr>
                                        <p:cTn id="19" dur="1000"/>
                                        <p:tgtEl>
                                          <p:spTgt spid="102403">
                                            <p:txEl>
                                              <p:pRg st="4" end="4"/>
                                            </p:txEl>
                                          </p:spTgt>
                                        </p:tgtEl>
                                      </p:cBhvr>
                                    </p:animEffect>
                                    <p:anim calcmode="lin" valueType="num">
                                      <p:cBhvr>
                                        <p:cTn id="20" dur="1000" fill="hold"/>
                                        <p:tgtEl>
                                          <p:spTgt spid="10240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10240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p:cNvSpPr>
          <p:nvPr>
            <p:ph type="title"/>
          </p:nvPr>
        </p:nvSpPr>
        <p:spPr/>
        <p:txBody>
          <a:bodyPr>
            <a:normAutofit fontScale="90000"/>
          </a:bodyPr>
          <a:lstStyle/>
          <a:p>
            <a:r>
              <a:rPr lang="es-AR" sz="4000" dirty="0" smtClean="0"/>
              <a:t>NUEVOS COMPETIDORES</a:t>
            </a:r>
            <a:br>
              <a:rPr lang="es-AR" sz="4000" dirty="0" smtClean="0"/>
            </a:br>
            <a:r>
              <a:rPr lang="es-AR" sz="4000" dirty="0" smtClean="0"/>
              <a:t> </a:t>
            </a:r>
            <a:r>
              <a:rPr lang="es-AR" sz="4000" b="1" dirty="0" smtClean="0"/>
              <a:t>Represalias</a:t>
            </a:r>
            <a:endParaRPr lang="es-ES_tradnl" sz="4000" b="1" dirty="0" smtClean="0"/>
          </a:p>
        </p:txBody>
      </p:sp>
      <p:sp>
        <p:nvSpPr>
          <p:cNvPr id="104451" name="Rectangle 3"/>
          <p:cNvSpPr>
            <a:spLocks noGrp="1"/>
          </p:cNvSpPr>
          <p:nvPr>
            <p:ph idx="1"/>
          </p:nvPr>
        </p:nvSpPr>
        <p:spPr>
          <a:xfrm>
            <a:off x="468313" y="1916113"/>
            <a:ext cx="8229600" cy="3889151"/>
          </a:xfrm>
        </p:spPr>
        <p:txBody>
          <a:bodyPr>
            <a:normAutofit fontScale="92500" lnSpcReduction="10000"/>
          </a:bodyPr>
          <a:lstStyle/>
          <a:p>
            <a:pPr marL="609600" indent="-609600">
              <a:lnSpc>
                <a:spcPct val="80000"/>
              </a:lnSpc>
              <a:buFont typeface="Arial" charset="0"/>
              <a:buNone/>
            </a:pPr>
            <a:r>
              <a:rPr lang="es-AR" sz="2400" dirty="0" smtClean="0"/>
              <a:t>Son las represalias  (o acciones en contra) que pudieran tomar las empresas ya existentes en el sector según interpreten la entrada de la nueva empresa. </a:t>
            </a:r>
          </a:p>
          <a:p>
            <a:pPr marL="609600" indent="-609600">
              <a:lnSpc>
                <a:spcPct val="80000"/>
              </a:lnSpc>
              <a:buFont typeface="Arial" charset="0"/>
              <a:buNone/>
            </a:pPr>
            <a:endParaRPr lang="es-AR" sz="2400" dirty="0" smtClean="0"/>
          </a:p>
          <a:p>
            <a:pPr marL="609600" indent="-609600">
              <a:lnSpc>
                <a:spcPct val="80000"/>
              </a:lnSpc>
              <a:buFont typeface="Arial" charset="0"/>
              <a:buNone/>
            </a:pPr>
            <a:r>
              <a:rPr lang="es-AR" sz="2400" dirty="0" smtClean="0"/>
              <a:t>Estas represalias podrían consistir en campañas de publicidad agresivas o bruscas bajadas de precios hasta asfixiar a la nueva empresa, cuyo margen de beneficios es inferior porque está empezando. Esta última medida conllevaría a la ruina de la empresa nueva. </a:t>
            </a:r>
          </a:p>
          <a:p>
            <a:pPr marL="609600" indent="-609600">
              <a:lnSpc>
                <a:spcPct val="80000"/>
              </a:lnSpc>
              <a:buFont typeface="Arial" charset="0"/>
              <a:buNone/>
            </a:pPr>
            <a:endParaRPr lang="es-AR" sz="2400" dirty="0" smtClean="0"/>
          </a:p>
          <a:p>
            <a:pPr marL="609600" indent="-609600">
              <a:lnSpc>
                <a:spcPct val="80000"/>
              </a:lnSpc>
              <a:buFont typeface="Arial" charset="0"/>
              <a:buNone/>
            </a:pPr>
            <a:r>
              <a:rPr lang="es-AR" sz="2400" dirty="0" smtClean="0"/>
              <a:t>En función de la reacción de las empresas establecidas, entrarán más o menos empresas nuevas.</a:t>
            </a:r>
          </a:p>
          <a:p>
            <a:pPr marL="609600" indent="-609600">
              <a:lnSpc>
                <a:spcPct val="80000"/>
              </a:lnSpc>
              <a:buFont typeface="Arial" charset="0"/>
              <a:buNone/>
            </a:pPr>
            <a:endParaRPr lang="es-ES_tradnl" sz="2400" dirty="0"/>
          </a:p>
          <a:p>
            <a:pPr marL="609600" indent="-609600">
              <a:lnSpc>
                <a:spcPct val="80000"/>
              </a:lnSpc>
              <a:buFont typeface="Arial" charset="0"/>
              <a:buNone/>
            </a:pPr>
            <a:r>
              <a:rPr lang="es-ES_tradnl" sz="2400" dirty="0" smtClean="0"/>
              <a:t>                                                                                                               </a:t>
            </a:r>
            <a:endParaRPr lang="es-ES_tradnl" sz="1200" dirty="0" smtClean="0"/>
          </a:p>
        </p:txBody>
      </p:sp>
      <p:sp>
        <p:nvSpPr>
          <p:cNvPr id="9" name="8 Rectángulo"/>
          <p:cNvSpPr/>
          <p:nvPr/>
        </p:nvSpPr>
        <p:spPr>
          <a:xfrm>
            <a:off x="8244408" y="6263141"/>
            <a:ext cx="364202" cy="240066"/>
          </a:xfrm>
          <a:prstGeom prst="rect">
            <a:avLst/>
          </a:prstGeom>
        </p:spPr>
        <p:txBody>
          <a:bodyPr wrap="none">
            <a:spAutoFit/>
          </a:bodyPr>
          <a:lstStyle/>
          <a:p>
            <a:pPr marL="609600" indent="-609600">
              <a:lnSpc>
                <a:spcPct val="80000"/>
              </a:lnSpc>
              <a:buFont typeface="Arial" charset="0"/>
              <a:buNone/>
            </a:pPr>
            <a:r>
              <a:rPr lang="es-ES_tradnl" sz="1200" dirty="0">
                <a:hlinkClick r:id="rId3" action="ppaction://hlinksldjump"/>
              </a:rPr>
              <a:t>5F</a:t>
            </a:r>
            <a:endParaRPr lang="es-ES_tradnl" sz="1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p:cNvSpPr>
          <p:nvPr>
            <p:ph type="title"/>
          </p:nvPr>
        </p:nvSpPr>
        <p:spPr/>
        <p:txBody>
          <a:bodyPr>
            <a:normAutofit fontScale="90000"/>
          </a:bodyPr>
          <a:lstStyle/>
          <a:p>
            <a:r>
              <a:rPr lang="es-AR" sz="4000" b="1" smtClean="0"/>
              <a:t>2ª Amenaza: posibles productos sustitutos</a:t>
            </a:r>
            <a:endParaRPr lang="es-ES_tradnl" sz="4000" b="1" smtClean="0"/>
          </a:p>
        </p:txBody>
      </p:sp>
      <p:sp>
        <p:nvSpPr>
          <p:cNvPr id="106499" name="Rectangle 3"/>
          <p:cNvSpPr>
            <a:spLocks noGrp="1"/>
          </p:cNvSpPr>
          <p:nvPr>
            <p:ph idx="1"/>
          </p:nvPr>
        </p:nvSpPr>
        <p:spPr>
          <a:xfrm>
            <a:off x="468313" y="1916113"/>
            <a:ext cx="8229600" cy="4033837"/>
          </a:xfrm>
        </p:spPr>
        <p:txBody>
          <a:bodyPr/>
          <a:lstStyle/>
          <a:p>
            <a:pPr marL="609600" indent="-609600">
              <a:lnSpc>
                <a:spcPct val="80000"/>
              </a:lnSpc>
              <a:buFont typeface="Arial" charset="0"/>
              <a:buNone/>
            </a:pPr>
            <a:r>
              <a:rPr lang="es-AR" sz="2400" smtClean="0"/>
              <a:t>Los productos sustitutos son aquellos que realizan las mismas funciones del producto en estudio. Constituyen también una fuerza que determina el atractivo de la industria, ya que pueden reemplazar los productos y servicios que se ofrecen o bien representar una alternativa para satisfacer la demanda. Representan una seria amenaza para el sector si cubren las mismas necesidades a un precio menor, con rendimiento y calidad superior.</a:t>
            </a:r>
          </a:p>
          <a:p>
            <a:pPr marL="609600" indent="-609600">
              <a:lnSpc>
                <a:spcPct val="80000"/>
              </a:lnSpc>
              <a:buFont typeface="Arial" charset="0"/>
              <a:buNone/>
            </a:pPr>
            <a:r>
              <a:rPr lang="es-AR" sz="2400" smtClean="0"/>
              <a:t>Las empresas de un sector industrial, pueden estar en competencia directa con las de un sector diferente si los productos pueden sustituir al otro bien.</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normAutofit fontScale="90000"/>
          </a:bodyPr>
          <a:lstStyle/>
          <a:p>
            <a:r>
              <a:rPr lang="es-AR" sz="4000" b="1" smtClean="0"/>
              <a:t>2ª Amenaza: posibles productos sustitutos</a:t>
            </a:r>
            <a:endParaRPr lang="es-ES_tradnl" sz="4000" b="1" smtClean="0"/>
          </a:p>
        </p:txBody>
      </p:sp>
      <p:sp>
        <p:nvSpPr>
          <p:cNvPr id="108547" name="Rectangle 3"/>
          <p:cNvSpPr>
            <a:spLocks noGrp="1"/>
          </p:cNvSpPr>
          <p:nvPr>
            <p:ph idx="1"/>
          </p:nvPr>
        </p:nvSpPr>
        <p:spPr>
          <a:xfrm>
            <a:off x="468313" y="1916113"/>
            <a:ext cx="8229600" cy="4033837"/>
          </a:xfrm>
        </p:spPr>
        <p:txBody>
          <a:bodyPr/>
          <a:lstStyle/>
          <a:p>
            <a:pPr marL="609600" indent="-609600">
              <a:lnSpc>
                <a:spcPct val="80000"/>
              </a:lnSpc>
              <a:buFont typeface="Arial" charset="0"/>
              <a:buNone/>
            </a:pPr>
            <a:r>
              <a:rPr lang="es-AR" sz="2400" smtClean="0"/>
              <a:t>Una empresa ha de estar muy pendiente de aquellos productos que puedan sustituir a los producidos por ella. Por ejemplo, si dicha empresa vende refrescos tiene presente la amenaza de los vendedores de agua mineral, fabricantes de jugos naturales, batidos, etc.; pero no sólo eso, su competencia también serían los jugos que las familias se pueden hacer en casa. En ese sentido estarían compitiendo casi con los agricultores que producen naranjas y con los fabricantes de exprimidores.</a:t>
            </a:r>
          </a:p>
          <a:p>
            <a:pPr marL="609600" indent="-609600">
              <a:lnSpc>
                <a:spcPct val="80000"/>
              </a:lnSpc>
              <a:buFont typeface="Arial" charset="0"/>
              <a:buNone/>
            </a:pPr>
            <a:r>
              <a:rPr lang="es-AR" sz="2400" smtClean="0"/>
              <a:t>El impacto que la amenaza de sustitutos tiene sobre la rentabilidad de la industria depende de factores tales como (Baena et al., 2003):</a:t>
            </a:r>
            <a:endParaRPr lang="es-ES_tradnl" sz="24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p:cNvSpPr>
          <p:nvPr>
            <p:ph type="title"/>
          </p:nvPr>
        </p:nvSpPr>
        <p:spPr/>
        <p:txBody>
          <a:bodyPr>
            <a:normAutofit fontScale="90000"/>
          </a:bodyPr>
          <a:lstStyle/>
          <a:p>
            <a:r>
              <a:rPr lang="es-AR" sz="4000" b="1" smtClean="0"/>
              <a:t>2ª Amenaza: posibles productos sustitutos</a:t>
            </a:r>
            <a:endParaRPr lang="es-ES_tradnl" sz="4000" b="1" smtClean="0"/>
          </a:p>
        </p:txBody>
      </p:sp>
      <p:sp>
        <p:nvSpPr>
          <p:cNvPr id="110595" name="Rectangle 3"/>
          <p:cNvSpPr>
            <a:spLocks noGrp="1"/>
          </p:cNvSpPr>
          <p:nvPr>
            <p:ph idx="1"/>
          </p:nvPr>
        </p:nvSpPr>
        <p:spPr>
          <a:xfrm>
            <a:off x="468313" y="1916113"/>
            <a:ext cx="8229600" cy="4033837"/>
          </a:xfrm>
        </p:spPr>
        <p:txBody>
          <a:bodyPr/>
          <a:lstStyle/>
          <a:p>
            <a:pPr marL="609600" indent="-609600">
              <a:lnSpc>
                <a:spcPct val="80000"/>
              </a:lnSpc>
              <a:buFont typeface="Arial" charset="0"/>
              <a:buNone/>
            </a:pPr>
            <a:r>
              <a:rPr lang="es-AR" sz="2400" dirty="0" smtClean="0"/>
              <a:t>El impacto que la amenaza de sustitutos tiene sobre la rentabilidad de la industria depende de factores tales como (Baena et al., 2003):</a:t>
            </a:r>
          </a:p>
          <a:p>
            <a:pPr marL="609600" indent="-609600">
              <a:lnSpc>
                <a:spcPct val="80000"/>
              </a:lnSpc>
              <a:buFont typeface="Arial" charset="0"/>
              <a:buNone/>
            </a:pPr>
            <a:endParaRPr lang="es-AR" sz="2400" dirty="0" smtClean="0"/>
          </a:p>
          <a:p>
            <a:pPr marL="609600" indent="-609600">
              <a:lnSpc>
                <a:spcPct val="80000"/>
              </a:lnSpc>
            </a:pPr>
            <a:r>
              <a:rPr lang="es-AR" sz="2400" b="1" dirty="0" smtClean="0"/>
              <a:t>Disponibilidad de sustitutos</a:t>
            </a:r>
          </a:p>
          <a:p>
            <a:pPr marL="609600" indent="-609600">
              <a:lnSpc>
                <a:spcPct val="80000"/>
              </a:lnSpc>
            </a:pPr>
            <a:r>
              <a:rPr lang="es-AR" sz="2400" b="1" dirty="0" smtClean="0"/>
              <a:t>Precio relativo entre el producto sustituto y el ofrecido</a:t>
            </a:r>
          </a:p>
          <a:p>
            <a:pPr marL="609600" indent="-609600">
              <a:lnSpc>
                <a:spcPct val="80000"/>
              </a:lnSpc>
            </a:pPr>
            <a:r>
              <a:rPr lang="es-AR" sz="2400" b="1" dirty="0" smtClean="0"/>
              <a:t>Rendimiento y calidad comparada entre el producto ofrecido y su sustituto</a:t>
            </a:r>
          </a:p>
          <a:p>
            <a:pPr marL="609600" indent="-609600">
              <a:lnSpc>
                <a:spcPct val="80000"/>
              </a:lnSpc>
            </a:pPr>
            <a:r>
              <a:rPr lang="es-AR" sz="2400" b="1" dirty="0" smtClean="0"/>
              <a:t>Costos de cambio para el cliente</a:t>
            </a:r>
            <a:endParaRPr lang="es-ES_tradnl" sz="24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0595">
                                            <p:txEl>
                                              <p:pRg st="2" end="2"/>
                                            </p:txEl>
                                          </p:spTgt>
                                        </p:tgtEl>
                                        <p:attrNameLst>
                                          <p:attrName>style.visibility</p:attrName>
                                        </p:attrNameLst>
                                      </p:cBhvr>
                                      <p:to>
                                        <p:strVal val="visible"/>
                                      </p:to>
                                    </p:set>
                                    <p:animEffect transition="in" filter="fade">
                                      <p:cBhvr>
                                        <p:cTn id="7" dur="1000"/>
                                        <p:tgtEl>
                                          <p:spTgt spid="110595">
                                            <p:txEl>
                                              <p:pRg st="2" end="2"/>
                                            </p:txEl>
                                          </p:spTgt>
                                        </p:tgtEl>
                                      </p:cBhvr>
                                    </p:animEffect>
                                    <p:anim calcmode="lin" valueType="num">
                                      <p:cBhvr>
                                        <p:cTn id="8" dur="1000" fill="hold"/>
                                        <p:tgtEl>
                                          <p:spTgt spid="110595">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105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0595">
                                            <p:txEl>
                                              <p:pRg st="3" end="3"/>
                                            </p:txEl>
                                          </p:spTgt>
                                        </p:tgtEl>
                                        <p:attrNameLst>
                                          <p:attrName>style.visibility</p:attrName>
                                        </p:attrNameLst>
                                      </p:cBhvr>
                                      <p:to>
                                        <p:strVal val="visible"/>
                                      </p:to>
                                    </p:set>
                                    <p:animEffect transition="in" filter="fade">
                                      <p:cBhvr>
                                        <p:cTn id="14" dur="1000"/>
                                        <p:tgtEl>
                                          <p:spTgt spid="110595">
                                            <p:txEl>
                                              <p:pRg st="3" end="3"/>
                                            </p:txEl>
                                          </p:spTgt>
                                        </p:tgtEl>
                                      </p:cBhvr>
                                    </p:animEffect>
                                    <p:anim calcmode="lin" valueType="num">
                                      <p:cBhvr>
                                        <p:cTn id="15" dur="1000" fill="hold"/>
                                        <p:tgtEl>
                                          <p:spTgt spid="110595">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11059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10595">
                                            <p:txEl>
                                              <p:pRg st="4" end="4"/>
                                            </p:txEl>
                                          </p:spTgt>
                                        </p:tgtEl>
                                        <p:attrNameLst>
                                          <p:attrName>style.visibility</p:attrName>
                                        </p:attrNameLst>
                                      </p:cBhvr>
                                      <p:to>
                                        <p:strVal val="visible"/>
                                      </p:to>
                                    </p:set>
                                    <p:animEffect transition="in" filter="fade">
                                      <p:cBhvr>
                                        <p:cTn id="21" dur="1000"/>
                                        <p:tgtEl>
                                          <p:spTgt spid="110595">
                                            <p:txEl>
                                              <p:pRg st="4" end="4"/>
                                            </p:txEl>
                                          </p:spTgt>
                                        </p:tgtEl>
                                      </p:cBhvr>
                                    </p:animEffect>
                                    <p:anim calcmode="lin" valueType="num">
                                      <p:cBhvr>
                                        <p:cTn id="22" dur="1000" fill="hold"/>
                                        <p:tgtEl>
                                          <p:spTgt spid="1105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1059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10595">
                                            <p:txEl>
                                              <p:pRg st="5" end="5"/>
                                            </p:txEl>
                                          </p:spTgt>
                                        </p:tgtEl>
                                        <p:attrNameLst>
                                          <p:attrName>style.visibility</p:attrName>
                                        </p:attrNameLst>
                                      </p:cBhvr>
                                      <p:to>
                                        <p:strVal val="visible"/>
                                      </p:to>
                                    </p:set>
                                    <p:animEffect transition="in" filter="fade">
                                      <p:cBhvr>
                                        <p:cTn id="28" dur="1000"/>
                                        <p:tgtEl>
                                          <p:spTgt spid="110595">
                                            <p:txEl>
                                              <p:pRg st="5" end="5"/>
                                            </p:txEl>
                                          </p:spTgt>
                                        </p:tgtEl>
                                      </p:cBhvr>
                                    </p:animEffect>
                                    <p:anim calcmode="lin" valueType="num">
                                      <p:cBhvr>
                                        <p:cTn id="29" dur="1000" fill="hold"/>
                                        <p:tgtEl>
                                          <p:spTgt spid="110595">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11059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p:cNvSpPr>
          <p:nvPr>
            <p:ph type="title"/>
          </p:nvPr>
        </p:nvSpPr>
        <p:spPr/>
        <p:txBody>
          <a:bodyPr>
            <a:normAutofit fontScale="90000"/>
          </a:bodyPr>
          <a:lstStyle/>
          <a:p>
            <a:r>
              <a:rPr lang="es-AR" sz="4000" b="1" smtClean="0"/>
              <a:t>2ª Amenaza: posibles productos sustitutos</a:t>
            </a:r>
            <a:endParaRPr lang="es-ES_tradnl" sz="4000" b="1" smtClean="0"/>
          </a:p>
        </p:txBody>
      </p:sp>
      <p:sp>
        <p:nvSpPr>
          <p:cNvPr id="112643" name="Rectangle 3"/>
          <p:cNvSpPr>
            <a:spLocks noGrp="1"/>
          </p:cNvSpPr>
          <p:nvPr>
            <p:ph idx="1"/>
          </p:nvPr>
        </p:nvSpPr>
        <p:spPr>
          <a:xfrm>
            <a:off x="468313" y="1916113"/>
            <a:ext cx="8229600" cy="3241079"/>
          </a:xfrm>
        </p:spPr>
        <p:txBody>
          <a:bodyPr/>
          <a:lstStyle/>
          <a:p>
            <a:pPr marL="609600" indent="-609600">
              <a:lnSpc>
                <a:spcPct val="80000"/>
              </a:lnSpc>
            </a:pPr>
            <a:r>
              <a:rPr lang="es-AR" sz="2600" b="1" dirty="0" smtClean="0"/>
              <a:t>Disponibilidad de sustitutos:  </a:t>
            </a:r>
          </a:p>
          <a:p>
            <a:pPr marL="609600" indent="-609600">
              <a:lnSpc>
                <a:spcPct val="80000"/>
              </a:lnSpc>
              <a:buFont typeface="Arial" charset="0"/>
              <a:buNone/>
            </a:pPr>
            <a:r>
              <a:rPr lang="es-AR" sz="2600" b="1" dirty="0" smtClean="0"/>
              <a:t>	</a:t>
            </a:r>
            <a:r>
              <a:rPr lang="es-AR" sz="2600" dirty="0" smtClean="0"/>
              <a:t>Se refiere a la existencia de productos sustitutos y a la facilidad de acceso</a:t>
            </a:r>
            <a:r>
              <a:rPr lang="es-AR" sz="2600" b="1" dirty="0" smtClean="0"/>
              <a:t>.</a:t>
            </a:r>
          </a:p>
          <a:p>
            <a:pPr marL="609600" indent="-609600">
              <a:lnSpc>
                <a:spcPct val="80000"/>
              </a:lnSpc>
              <a:buFont typeface="Arial" charset="0"/>
              <a:buNone/>
            </a:pPr>
            <a:endParaRPr lang="es-AR" sz="2600" b="1" dirty="0" smtClean="0"/>
          </a:p>
          <a:p>
            <a:pPr marL="609600" indent="-609600">
              <a:lnSpc>
                <a:spcPct val="80000"/>
              </a:lnSpc>
            </a:pPr>
            <a:r>
              <a:rPr lang="es-AR" sz="2600" b="1" dirty="0" smtClean="0"/>
              <a:t>Precio relativo entre el producto sustituto y el ofrecido:  </a:t>
            </a:r>
            <a:r>
              <a:rPr lang="es-AR" sz="2600" dirty="0" smtClean="0"/>
              <a:t>Se refiere a la relación entre el precio del producto sustituto y el analizado. Un bien sustituto con un precio competitivo establece un límite a los precios que se pueden ofrecer en un sector.</a:t>
            </a:r>
            <a:endParaRPr lang="es-ES_tradnl" sz="2600" dirty="0" smtClean="0"/>
          </a:p>
        </p:txBody>
      </p:sp>
      <p:sp>
        <p:nvSpPr>
          <p:cNvPr id="2" name="1 Rectángulo"/>
          <p:cNvSpPr/>
          <p:nvPr/>
        </p:nvSpPr>
        <p:spPr>
          <a:xfrm>
            <a:off x="8244408" y="6263141"/>
            <a:ext cx="364202" cy="240066"/>
          </a:xfrm>
          <a:prstGeom prst="rect">
            <a:avLst/>
          </a:prstGeom>
        </p:spPr>
        <p:txBody>
          <a:bodyPr wrap="none">
            <a:spAutoFit/>
          </a:bodyPr>
          <a:lstStyle/>
          <a:p>
            <a:pPr marL="609600" indent="-609600">
              <a:lnSpc>
                <a:spcPct val="80000"/>
              </a:lnSpc>
              <a:buFont typeface="Arial" charset="0"/>
              <a:buNone/>
            </a:pPr>
            <a:r>
              <a:rPr lang="es-ES_tradnl" sz="1200" dirty="0">
                <a:hlinkClick r:id="rId3" action="ppaction://hlinksldjump"/>
              </a:rPr>
              <a:t>5F</a:t>
            </a:r>
            <a:endParaRPr lang="es-ES_tradnl"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p:cNvSpPr>
          <p:nvPr>
            <p:ph type="title"/>
          </p:nvPr>
        </p:nvSpPr>
        <p:spPr/>
        <p:txBody>
          <a:bodyPr/>
          <a:lstStyle/>
          <a:p>
            <a:r>
              <a:rPr lang="es-ES_tradnl" smtClean="0"/>
              <a:t>La 5 fuerzas de Porter</a:t>
            </a:r>
          </a:p>
        </p:txBody>
      </p:sp>
      <p:sp>
        <p:nvSpPr>
          <p:cNvPr id="122883" name="Rectangle 3"/>
          <p:cNvSpPr>
            <a:spLocks noGrp="1"/>
          </p:cNvSpPr>
          <p:nvPr>
            <p:ph idx="1"/>
          </p:nvPr>
        </p:nvSpPr>
        <p:spPr/>
        <p:txBody>
          <a:bodyPr>
            <a:normAutofit/>
          </a:bodyPr>
          <a:lstStyle/>
          <a:p>
            <a:pPr>
              <a:buFont typeface="Arial" charset="0"/>
              <a:buNone/>
            </a:pPr>
            <a:r>
              <a:rPr lang="es-AR" sz="2800" smtClean="0"/>
              <a:t>Propuesto por Michael Porter en 1979, este modelo perfila un esquema simple y práctico para poder formular un análisis de cada sector industrial.</a:t>
            </a:r>
          </a:p>
          <a:p>
            <a:pPr>
              <a:buFont typeface="Arial" charset="0"/>
              <a:buNone/>
            </a:pPr>
            <a:r>
              <a:rPr lang="es-AR" sz="2800" smtClean="0"/>
              <a:t>A partir del mismo la empresa puede determinar su posición actual para seleccionar las estrategias a seguir. Según este enfoque sería ideal competir en un mercado atractivo, con altas barreras de entrada, proveedores débiles, clientes atomizados, pocos competidores y sin sustitutos importantes.</a:t>
            </a:r>
          </a:p>
          <a:p>
            <a:endParaRPr lang="es-ES_tradnl" sz="28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1 Título"/>
          <p:cNvSpPr>
            <a:spLocks noGrp="1"/>
          </p:cNvSpPr>
          <p:nvPr>
            <p:ph type="title" idx="4294967295"/>
          </p:nvPr>
        </p:nvSpPr>
        <p:spPr>
          <a:xfrm>
            <a:off x="914400" y="333375"/>
            <a:ext cx="8229600" cy="1295400"/>
          </a:xfrm>
        </p:spPr>
        <p:txBody>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buFont typeface="Arial" charset="0"/>
              <a:buNone/>
            </a:pPr>
            <a:r>
              <a:rPr lang="es-AR" smtClean="0"/>
              <a:t>Esta fuerza hace referencia a la capacidad de negociación con que cuentan los proveedores, quienes definen en parte el posicionamiento de una empresa en el mercado, de acuerdo a su poder de negociación con quienes les suministran los insumos para la producción de sus bienes.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1 Título"/>
          <p:cNvSpPr>
            <a:spLocks noGrp="1"/>
          </p:cNvSpPr>
          <p:nvPr>
            <p:ph type="title" idx="4294967295"/>
          </p:nvPr>
        </p:nvSpPr>
        <p:spPr>
          <a:xfrm>
            <a:off x="914400" y="333375"/>
            <a:ext cx="8229600" cy="941388"/>
          </a:xfrm>
        </p:spPr>
        <p:txBody>
          <a:bodyPr>
            <a:normAutofit fontScale="90000"/>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buFont typeface="Arial" charset="0"/>
              <a:buNone/>
            </a:pPr>
            <a:r>
              <a:rPr lang="es-AR" smtClean="0"/>
              <a:t>Por ejemplo, mientras menor cantidad de proveedores existan, mayor será su capacidad de negociación, ya que al no haber tanta oferta de insumos, éstos pueden fácilmente aumentar sus precios.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1 Título"/>
          <p:cNvSpPr>
            <a:spLocks noGrp="1"/>
          </p:cNvSpPr>
          <p:nvPr>
            <p:ph type="title" idx="4294967295"/>
          </p:nvPr>
        </p:nvSpPr>
        <p:spPr>
          <a:xfrm>
            <a:off x="914400" y="333375"/>
            <a:ext cx="8229600" cy="941388"/>
          </a:xfrm>
        </p:spPr>
        <p:txBody>
          <a:bodyPr>
            <a:normAutofit fontScale="90000"/>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buFont typeface="Arial" charset="0"/>
              <a:buNone/>
            </a:pPr>
            <a:r>
              <a:rPr lang="es-AR" smtClean="0"/>
              <a:t>Además de la cantidad de proveedores que existan, su poder de negociación también podría depender del volumen de compra, la cantidad de materias primas sustitutas que existan, el costo que implica cambiar de materias primas,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1 Título"/>
          <p:cNvSpPr>
            <a:spLocks noGrp="1"/>
          </p:cNvSpPr>
          <p:nvPr>
            <p:ph type="title" idx="4294967295"/>
          </p:nvPr>
        </p:nvSpPr>
        <p:spPr>
          <a:xfrm>
            <a:off x="914400" y="333375"/>
            <a:ext cx="8229600" cy="941388"/>
          </a:xfrm>
        </p:spPr>
        <p:txBody>
          <a:bodyPr>
            <a:normAutofit fontScale="90000"/>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buFont typeface="Arial" charset="0"/>
              <a:buNone/>
            </a:pPr>
            <a:r>
              <a:rPr lang="es-AR" smtClean="0"/>
              <a:t>Un ilustrativo ejemplo de lo mencionado es la OPEP, (Navarro, 2009). Al tener gran control sobre buena parte de la producción de crudo tienen una gran capacidad de negociación con sus clientes.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1 Título"/>
          <p:cNvSpPr>
            <a:spLocks noGrp="1"/>
          </p:cNvSpPr>
          <p:nvPr>
            <p:ph type="title" idx="4294967295"/>
          </p:nvPr>
        </p:nvSpPr>
        <p:spPr>
          <a:xfrm>
            <a:off x="914400" y="333375"/>
            <a:ext cx="8229600" cy="941388"/>
          </a:xfrm>
        </p:spPr>
        <p:txBody>
          <a:bodyPr>
            <a:normAutofit fontScale="90000"/>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323528" y="1628800"/>
            <a:ext cx="8229600" cy="4525963"/>
          </a:xfrm>
        </p:spPr>
        <p:txBody>
          <a:bodyPr>
            <a:normAutofit/>
          </a:bodyPr>
          <a:lstStyle/>
          <a:p>
            <a:pPr>
              <a:buFont typeface="Arial" charset="0"/>
              <a:buNone/>
            </a:pPr>
            <a:r>
              <a:rPr lang="es-AR" dirty="0" smtClean="0"/>
              <a:t>Tener capacidad de negociación permite a los proveedores mejores precios, pero también mejores plazos de entrega, compensaciones, formas de pago. </a:t>
            </a:r>
            <a:endParaRPr lang="es-AR" dirty="0" smtClean="0"/>
          </a:p>
          <a:p>
            <a:pPr>
              <a:buFont typeface="Arial" charset="0"/>
              <a:buNone/>
            </a:pPr>
            <a:endParaRPr lang="es-AR" dirty="0"/>
          </a:p>
          <a:p>
            <a:pPr>
              <a:buFont typeface="Arial" charset="0"/>
              <a:buNone/>
            </a:pPr>
            <a:r>
              <a:rPr lang="es-AR" dirty="0" smtClean="0"/>
              <a:t>En </a:t>
            </a:r>
            <a:r>
              <a:rPr lang="es-AR" dirty="0" smtClean="0"/>
              <a:t>una empresa la capacidad de negociación de los proveedores puede lastrar su competitividad, por lo que es otro factor a tener en consideración.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42" name="1 Título"/>
          <p:cNvSpPr>
            <a:spLocks noGrp="1"/>
          </p:cNvSpPr>
          <p:nvPr>
            <p:ph type="title" idx="4294967295"/>
          </p:nvPr>
        </p:nvSpPr>
        <p:spPr>
          <a:xfrm>
            <a:off x="914400" y="333375"/>
            <a:ext cx="8229600" cy="1295400"/>
          </a:xfrm>
        </p:spPr>
        <p:txBody>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467544" y="1628801"/>
            <a:ext cx="8229600" cy="2736304"/>
          </a:xfrm>
        </p:spPr>
        <p:txBody>
          <a:bodyPr>
            <a:normAutofit/>
          </a:bodyPr>
          <a:lstStyle/>
          <a:p>
            <a:pPr>
              <a:buFont typeface="Arial" charset="0"/>
              <a:buNone/>
            </a:pPr>
            <a:endParaRPr lang="es-AR" dirty="0" smtClean="0"/>
          </a:p>
          <a:p>
            <a:pPr>
              <a:buFont typeface="Arial" charset="0"/>
              <a:buNone/>
            </a:pPr>
            <a:r>
              <a:rPr lang="es-AR" sz="3200" dirty="0" smtClean="0"/>
              <a:t>El </a:t>
            </a:r>
            <a:r>
              <a:rPr lang="es-AR" sz="3200" dirty="0" smtClean="0"/>
              <a:t>poder negociador de los proveedores va a depender de las condiciones del mercado, del resto de los proveedores y de la importancia del producto que proporcionan.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1 Título"/>
          <p:cNvSpPr>
            <a:spLocks noGrp="1"/>
          </p:cNvSpPr>
          <p:nvPr>
            <p:ph type="title" idx="4294967295"/>
          </p:nvPr>
        </p:nvSpPr>
        <p:spPr>
          <a:xfrm>
            <a:off x="914400" y="333375"/>
            <a:ext cx="8229600" cy="1295400"/>
          </a:xfrm>
        </p:spPr>
        <p:txBody>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683568" y="1628800"/>
            <a:ext cx="8229600" cy="4525963"/>
          </a:xfrm>
        </p:spPr>
        <p:txBody>
          <a:bodyPr>
            <a:normAutofit/>
          </a:bodyPr>
          <a:lstStyle/>
          <a:p>
            <a:pPr>
              <a:buFont typeface="Arial" charset="0"/>
              <a:buNone/>
            </a:pPr>
            <a:r>
              <a:rPr lang="es-AR" sz="2800" dirty="0" smtClean="0"/>
              <a:t>Variables más significativas</a:t>
            </a:r>
            <a:r>
              <a:rPr lang="es-AR" sz="2800" dirty="0" smtClean="0"/>
              <a:t>:</a:t>
            </a:r>
          </a:p>
          <a:p>
            <a:pPr>
              <a:buFont typeface="Arial" charset="0"/>
              <a:buNone/>
            </a:pPr>
            <a:endParaRPr lang="es-AR" sz="2800" dirty="0" smtClean="0"/>
          </a:p>
          <a:p>
            <a:pPr lvl="1">
              <a:lnSpc>
                <a:spcPct val="90000"/>
              </a:lnSpc>
            </a:pPr>
            <a:r>
              <a:rPr lang="es-AR" sz="2400" b="1" dirty="0" smtClean="0"/>
              <a:t>Concentración de proveedores</a:t>
            </a:r>
            <a:endParaRPr lang="es-AR" sz="2400" dirty="0" smtClean="0"/>
          </a:p>
          <a:p>
            <a:pPr lvl="1">
              <a:lnSpc>
                <a:spcPct val="90000"/>
              </a:lnSpc>
            </a:pPr>
            <a:r>
              <a:rPr lang="es-AR" sz="2400" b="1" dirty="0" smtClean="0"/>
              <a:t>Importancia del volumen para los proveedores</a:t>
            </a:r>
            <a:endParaRPr lang="es-AR" sz="2400" dirty="0" smtClean="0"/>
          </a:p>
          <a:p>
            <a:pPr lvl="1">
              <a:lnSpc>
                <a:spcPct val="90000"/>
              </a:lnSpc>
            </a:pPr>
            <a:r>
              <a:rPr lang="es-AR" sz="2400" b="1" dirty="0" smtClean="0"/>
              <a:t>Diferenciación de insumos</a:t>
            </a:r>
            <a:endParaRPr lang="es-AR" sz="2400" dirty="0" smtClean="0"/>
          </a:p>
          <a:p>
            <a:pPr lvl="1">
              <a:lnSpc>
                <a:spcPct val="90000"/>
              </a:lnSpc>
            </a:pPr>
            <a:r>
              <a:rPr lang="es-AR" sz="2400" b="1" dirty="0" smtClean="0"/>
              <a:t>Costos de cambio:</a:t>
            </a:r>
            <a:endParaRPr lang="es-AR" sz="2400" dirty="0" smtClean="0"/>
          </a:p>
          <a:p>
            <a:pPr lvl="1">
              <a:lnSpc>
                <a:spcPct val="90000"/>
              </a:lnSpc>
            </a:pPr>
            <a:r>
              <a:rPr lang="es-AR" sz="2400" b="1" dirty="0" smtClean="0"/>
              <a:t>Disponibilidad de insumos sustitutos </a:t>
            </a:r>
            <a:endParaRPr lang="es-AR" sz="2400" dirty="0" smtClean="0"/>
          </a:p>
          <a:p>
            <a:pPr lvl="1">
              <a:lnSpc>
                <a:spcPct val="90000"/>
              </a:lnSpc>
            </a:pPr>
            <a:r>
              <a:rPr lang="es-AR" sz="2400" b="1" dirty="0" smtClean="0"/>
              <a:t>Impacto de los insumos</a:t>
            </a:r>
          </a:p>
        </p:txBody>
      </p:sp>
    </p:spTree>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39" restart="whenNotActive" fill="hold" evtFilter="cancelBubble" nodeType="interactiveSeq">
                <p:stCondLst>
                  <p:cond evt="onClick" delay="0">
                    <p:tgtEl>
                      <p:spTgt spid="63490"/>
                    </p:tgtEl>
                  </p:cond>
                </p:stCondLst>
                <p:endSync evt="end" delay="0">
                  <p:rtn val="all"/>
                </p:endSync>
                <p:childTnLst>
                  <p:par>
                    <p:cTn id="40" fill="hold">
                      <p:stCondLst>
                        <p:cond delay="0"/>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2" end="2"/>
                                            </p:txEl>
                                          </p:spTgt>
                                        </p:tgtEl>
                                        <p:attrNameLst>
                                          <p:attrName>style.visibility</p:attrName>
                                        </p:attrNameLst>
                                      </p:cBhvr>
                                      <p:to>
                                        <p:strVal val="visible"/>
                                      </p:to>
                                    </p:set>
                                    <p:anim calcmode="lin" valueType="num">
                                      <p:cBhvr additive="base">
                                        <p:cTn id="4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nextCondLst>
                <p:cond evt="onClick" delay="0">
                  <p:tgtEl>
                    <p:spTgt spid="63490"/>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1 Título"/>
          <p:cNvSpPr>
            <a:spLocks noGrp="1"/>
          </p:cNvSpPr>
          <p:nvPr>
            <p:ph type="title" idx="4294967295"/>
          </p:nvPr>
        </p:nvSpPr>
        <p:spPr>
          <a:xfrm>
            <a:off x="914400" y="333375"/>
            <a:ext cx="8229600" cy="1295400"/>
          </a:xfrm>
        </p:spPr>
        <p:txBody>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539552" y="1556792"/>
            <a:ext cx="8229600" cy="4525963"/>
          </a:xfrm>
        </p:spPr>
        <p:txBody>
          <a:bodyPr>
            <a:normAutofit/>
          </a:bodyPr>
          <a:lstStyle/>
          <a:p>
            <a:pPr marL="0" indent="0">
              <a:buNone/>
            </a:pPr>
            <a:endParaRPr lang="es-AR" b="1" dirty="0" smtClean="0"/>
          </a:p>
          <a:p>
            <a:pPr marL="0" indent="0">
              <a:buNone/>
            </a:pPr>
            <a:r>
              <a:rPr lang="es-AR" b="1" dirty="0" smtClean="0"/>
              <a:t>Concentración </a:t>
            </a:r>
            <a:r>
              <a:rPr lang="es-AR" b="1" dirty="0" smtClean="0"/>
              <a:t>de proveedores: </a:t>
            </a:r>
            <a:endParaRPr lang="es-AR" b="1" dirty="0" smtClean="0"/>
          </a:p>
          <a:p>
            <a:pPr marL="0" indent="0">
              <a:buNone/>
            </a:pPr>
            <a:endParaRPr lang="es-AR" b="1" dirty="0" smtClean="0"/>
          </a:p>
          <a:p>
            <a:pPr algn="ctr">
              <a:buFont typeface="Arial" charset="0"/>
              <a:buNone/>
            </a:pPr>
            <a:r>
              <a:rPr lang="es-AR" dirty="0" smtClean="0"/>
              <a:t>	Se requiere identificar </a:t>
            </a:r>
            <a:endParaRPr lang="es-AR" dirty="0" smtClean="0"/>
          </a:p>
          <a:p>
            <a:pPr algn="ctr">
              <a:buFont typeface="Arial" charset="0"/>
              <a:buNone/>
            </a:pPr>
            <a:r>
              <a:rPr lang="es-AR" dirty="0" smtClean="0"/>
              <a:t>si </a:t>
            </a:r>
            <a:r>
              <a:rPr lang="es-AR" dirty="0" smtClean="0"/>
              <a:t>la mayor parte </a:t>
            </a:r>
            <a:endParaRPr lang="es-AR" dirty="0" smtClean="0"/>
          </a:p>
          <a:p>
            <a:pPr algn="ctr">
              <a:buFont typeface="Arial" charset="0"/>
              <a:buNone/>
            </a:pPr>
            <a:r>
              <a:rPr lang="es-AR" dirty="0" smtClean="0"/>
              <a:t>de </a:t>
            </a:r>
            <a:r>
              <a:rPr lang="es-AR" dirty="0" smtClean="0"/>
              <a:t>la provisión de insumos </a:t>
            </a:r>
            <a:endParaRPr lang="es-AR" dirty="0" smtClean="0"/>
          </a:p>
          <a:p>
            <a:pPr algn="ctr">
              <a:buFont typeface="Arial" charset="0"/>
              <a:buNone/>
            </a:pPr>
            <a:r>
              <a:rPr lang="es-AR" dirty="0" smtClean="0"/>
              <a:t>o </a:t>
            </a:r>
            <a:r>
              <a:rPr lang="es-AR" dirty="0" smtClean="0"/>
              <a:t>recursos </a:t>
            </a:r>
            <a:endParaRPr lang="es-AR" dirty="0" smtClean="0"/>
          </a:p>
          <a:p>
            <a:pPr algn="ctr">
              <a:buFont typeface="Arial" charset="0"/>
              <a:buNone/>
            </a:pPr>
            <a:r>
              <a:rPr lang="es-AR" dirty="0" smtClean="0"/>
              <a:t>para </a:t>
            </a:r>
            <a:r>
              <a:rPr lang="es-AR" dirty="0" smtClean="0"/>
              <a:t>las empresas del sector </a:t>
            </a:r>
            <a:endParaRPr lang="es-AR" dirty="0" smtClean="0"/>
          </a:p>
          <a:p>
            <a:pPr algn="ctr">
              <a:buFont typeface="Arial" charset="0"/>
              <a:buNone/>
            </a:pPr>
            <a:r>
              <a:rPr lang="es-AR" dirty="0" smtClean="0"/>
              <a:t>las </a:t>
            </a:r>
            <a:r>
              <a:rPr lang="es-AR" dirty="0" smtClean="0"/>
              <a:t>realizan pocas o muchas compañías.</a:t>
            </a:r>
            <a:endParaRPr lang="es-ES_tradnl"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9026" name="1 Título"/>
          <p:cNvSpPr>
            <a:spLocks noGrp="1"/>
          </p:cNvSpPr>
          <p:nvPr>
            <p:ph type="title" idx="4294967295"/>
          </p:nvPr>
        </p:nvSpPr>
        <p:spPr>
          <a:xfrm>
            <a:off x="914400" y="333375"/>
            <a:ext cx="8229600" cy="1295400"/>
          </a:xfrm>
        </p:spPr>
        <p:txBody>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467544" y="1628800"/>
            <a:ext cx="8229600" cy="4525963"/>
          </a:xfrm>
        </p:spPr>
        <p:txBody>
          <a:bodyPr>
            <a:normAutofit/>
          </a:bodyPr>
          <a:lstStyle/>
          <a:p>
            <a:pPr marL="0" indent="0">
              <a:buNone/>
            </a:pPr>
            <a:endParaRPr lang="es-ES_tradnl" b="1" dirty="0" smtClean="0"/>
          </a:p>
          <a:p>
            <a:pPr marL="0" indent="0">
              <a:buNone/>
            </a:pPr>
            <a:r>
              <a:rPr lang="es-ES_tradnl" b="1" dirty="0" smtClean="0"/>
              <a:t>Importancia </a:t>
            </a:r>
            <a:r>
              <a:rPr lang="es-ES_tradnl" b="1" dirty="0" smtClean="0"/>
              <a:t>del volumen para los proveedores: </a:t>
            </a:r>
          </a:p>
          <a:p>
            <a:pPr marL="0" indent="0">
              <a:buNone/>
            </a:pPr>
            <a:r>
              <a:rPr lang="es-ES_tradnl" dirty="0" smtClean="0"/>
              <a:t>	</a:t>
            </a:r>
            <a:endParaRPr lang="es-ES_tradnl" dirty="0" smtClean="0"/>
          </a:p>
          <a:p>
            <a:pPr marL="0" indent="0">
              <a:buNone/>
            </a:pPr>
            <a:r>
              <a:rPr lang="es-ES_tradnl" dirty="0" smtClean="0"/>
              <a:t>Es </a:t>
            </a:r>
            <a:r>
              <a:rPr lang="es-ES_tradnl" dirty="0" smtClean="0"/>
              <a:t>la importancia del volumen de compra que hacen las compañías del sector a los proveedores, </a:t>
            </a:r>
            <a:endParaRPr lang="es-ES_tradnl" dirty="0" smtClean="0"/>
          </a:p>
          <a:p>
            <a:pPr marL="0" indent="0">
              <a:buNone/>
            </a:pPr>
            <a:r>
              <a:rPr lang="es-ES_tradnl" dirty="0" smtClean="0"/>
              <a:t>o </a:t>
            </a:r>
            <a:r>
              <a:rPr lang="es-ES_tradnl" dirty="0" smtClean="0"/>
              <a:t>sea, las ventas al sector con relación a las ventas totales de los proveedores </a:t>
            </a:r>
            <a:endParaRPr lang="es-AR"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1074" name="1 Título"/>
          <p:cNvSpPr>
            <a:spLocks noGrp="1"/>
          </p:cNvSpPr>
          <p:nvPr>
            <p:ph type="title" idx="4294967295"/>
          </p:nvPr>
        </p:nvSpPr>
        <p:spPr>
          <a:xfrm>
            <a:off x="914400" y="333375"/>
            <a:ext cx="8229600" cy="1295400"/>
          </a:xfrm>
        </p:spPr>
        <p:txBody>
          <a:bodyPr/>
          <a:lstStyle/>
          <a:p>
            <a:r>
              <a:rPr lang="es-AR" sz="3900" b="1" smtClean="0"/>
              <a:t>3ª Amenaza: Poder de negociación de los proveedores</a:t>
            </a:r>
            <a:endParaRPr lang="es-ES_tradnl" sz="3900" b="1" smtClean="0"/>
          </a:p>
        </p:txBody>
      </p:sp>
      <p:sp>
        <p:nvSpPr>
          <p:cNvPr id="3" name="2 Marcador de contenido"/>
          <p:cNvSpPr>
            <a:spLocks noGrp="1"/>
          </p:cNvSpPr>
          <p:nvPr>
            <p:ph idx="4294967295"/>
          </p:nvPr>
        </p:nvSpPr>
        <p:spPr>
          <a:xfrm>
            <a:off x="395536" y="1556792"/>
            <a:ext cx="8229600" cy="4525963"/>
          </a:xfrm>
        </p:spPr>
        <p:txBody>
          <a:bodyPr>
            <a:normAutofit/>
          </a:bodyPr>
          <a:lstStyle/>
          <a:p>
            <a:r>
              <a:rPr lang="es-AR" b="1" dirty="0" smtClean="0"/>
              <a:t>Diferenciación de insumos: </a:t>
            </a:r>
            <a:r>
              <a:rPr lang="es-AR" dirty="0" smtClean="0"/>
              <a:t>Si los productos ofrecidos por los proveedores están o no diferenciados.</a:t>
            </a:r>
            <a:endParaRPr lang="es-AR" b="1" dirty="0" smtClean="0"/>
          </a:p>
          <a:p>
            <a:r>
              <a:rPr lang="es-AR" b="1" dirty="0" smtClean="0"/>
              <a:t>Costos de cambio: </a:t>
            </a:r>
            <a:r>
              <a:rPr lang="es-AR" dirty="0" smtClean="0"/>
              <a:t>Se refiere a los costos en que incurre el comprador cuando cambia de proveedor. La existencia de altos costos de cambio puede dar un relativo poder a los proveedores.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p:cNvSpPr>
          <p:nvPr>
            <p:ph type="title"/>
          </p:nvPr>
        </p:nvSpPr>
        <p:spPr/>
        <p:txBody>
          <a:bodyPr/>
          <a:lstStyle/>
          <a:p>
            <a:r>
              <a:rPr lang="es-ES_tradnl" smtClean="0"/>
              <a:t>La 5 fuerzas de Porter</a:t>
            </a:r>
          </a:p>
        </p:txBody>
      </p:sp>
      <p:sp>
        <p:nvSpPr>
          <p:cNvPr id="124931" name="Rectangle 3"/>
          <p:cNvSpPr>
            <a:spLocks noGrp="1"/>
          </p:cNvSpPr>
          <p:nvPr>
            <p:ph idx="1"/>
          </p:nvPr>
        </p:nvSpPr>
        <p:spPr/>
        <p:txBody>
          <a:bodyPr>
            <a:normAutofit lnSpcReduction="10000"/>
          </a:bodyPr>
          <a:lstStyle/>
          <a:p>
            <a:pPr>
              <a:buFont typeface="Arial" charset="0"/>
              <a:buNone/>
            </a:pPr>
            <a:r>
              <a:rPr lang="es-AR" sz="2800" smtClean="0"/>
              <a:t>El modelo de Porter postula que hay cinco fuerzas que conforman básicamente la estructura de la industria. Estas cinco fuerzas delimitan precios, costos y requerimientos de inversión, que constituyen los factores básicos que explican la expectativa de rentabilidad a largo plazo, por lo tanto, el atractivo de la industria. De su análisis se deduce que la rivalidad entre los competidores viene dada por cuatro elementos o fuerzas que, combinadas, la crean a ella como una quinta fuerza.</a:t>
            </a:r>
            <a:r>
              <a:rPr lang="es-ES_tradnl" sz="2800" smtClean="0"/>
              <a:t>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2" name="1 Título"/>
          <p:cNvSpPr>
            <a:spLocks noGrp="1"/>
          </p:cNvSpPr>
          <p:nvPr>
            <p:ph type="title" idx="4294967295"/>
          </p:nvPr>
        </p:nvSpPr>
        <p:spPr>
          <a:xfrm>
            <a:off x="914400" y="333375"/>
            <a:ext cx="8229600" cy="1295400"/>
          </a:xfrm>
        </p:spPr>
        <p:txBody>
          <a:bodyPr>
            <a:normAutofit fontScale="90000"/>
          </a:bodyPr>
          <a:lstStyle/>
          <a:p>
            <a:r>
              <a:rPr lang="es-AR" sz="3900" b="1" dirty="0" smtClean="0"/>
              <a:t>3ª Amenaza: </a:t>
            </a:r>
            <a:r>
              <a:rPr lang="es-AR" sz="3900" b="1" dirty="0" smtClean="0"/>
              <a:t/>
            </a:r>
            <a:br>
              <a:rPr lang="es-AR" sz="3900" b="1" dirty="0" smtClean="0"/>
            </a:br>
            <a:r>
              <a:rPr lang="es-AR" sz="3900" b="1" dirty="0" smtClean="0"/>
              <a:t>Poder </a:t>
            </a:r>
            <a:r>
              <a:rPr lang="es-AR" sz="3900" b="1" dirty="0" smtClean="0"/>
              <a:t>de negociación de los proveedores</a:t>
            </a:r>
            <a:endParaRPr lang="es-ES_tradnl" sz="3900" b="1" dirty="0" smtClean="0"/>
          </a:p>
        </p:txBody>
      </p:sp>
      <p:sp>
        <p:nvSpPr>
          <p:cNvPr id="3" name="2 Marcador de contenido"/>
          <p:cNvSpPr>
            <a:spLocks noGrp="1"/>
          </p:cNvSpPr>
          <p:nvPr>
            <p:ph idx="4294967295"/>
          </p:nvPr>
        </p:nvSpPr>
        <p:spPr>
          <a:xfrm>
            <a:off x="467544" y="2132856"/>
            <a:ext cx="8229600" cy="3989388"/>
          </a:xfrm>
        </p:spPr>
        <p:txBody>
          <a:bodyPr>
            <a:normAutofit/>
          </a:bodyPr>
          <a:lstStyle/>
          <a:p>
            <a:r>
              <a:rPr lang="es-AR" b="1" dirty="0" smtClean="0"/>
              <a:t>Disponibilidad de insumos sustitutos: </a:t>
            </a:r>
          </a:p>
          <a:p>
            <a:pPr>
              <a:buFont typeface="Arial" charset="0"/>
              <a:buNone/>
            </a:pPr>
            <a:r>
              <a:rPr lang="es-AR" dirty="0" smtClean="0"/>
              <a:t>	Es la existencia, disponibilidad y acceso a insumos sustitutos que por sus características pueden </a:t>
            </a:r>
            <a:r>
              <a:rPr lang="es-AR" dirty="0" err="1" smtClean="0"/>
              <a:t>reemplazar</a:t>
            </a:r>
            <a:r>
              <a:rPr lang="es-AR" dirty="0" smtClean="0"/>
              <a:t> </a:t>
            </a:r>
            <a:r>
              <a:rPr lang="es-AR" dirty="0" smtClean="0"/>
              <a:t> a </a:t>
            </a:r>
            <a:r>
              <a:rPr lang="es-AR" dirty="0" smtClean="0"/>
              <a:t>los tradicionales</a:t>
            </a:r>
            <a:r>
              <a:rPr lang="es-AR" dirty="0" smtClean="0"/>
              <a:t>.</a:t>
            </a:r>
          </a:p>
          <a:p>
            <a:pPr>
              <a:buFont typeface="Arial" charset="0"/>
              <a:buNone/>
            </a:pPr>
            <a:endParaRPr lang="es-AR" b="1" dirty="0" smtClean="0"/>
          </a:p>
          <a:p>
            <a:r>
              <a:rPr lang="es-AR" b="1" dirty="0" smtClean="0"/>
              <a:t>Impacto de los insumos: </a:t>
            </a:r>
          </a:p>
          <a:p>
            <a:pPr>
              <a:buFont typeface="Arial" charset="0"/>
              <a:buNone/>
            </a:pPr>
            <a:r>
              <a:rPr lang="es-AR" dirty="0" smtClean="0"/>
              <a:t>	Identificar si los insumos ofrecidos mantienen, incrementan o mejoran la calidad del bien.</a:t>
            </a:r>
          </a:p>
        </p:txBody>
      </p:sp>
      <p:sp>
        <p:nvSpPr>
          <p:cNvPr id="6" name="5 Rectángulo"/>
          <p:cNvSpPr/>
          <p:nvPr/>
        </p:nvSpPr>
        <p:spPr>
          <a:xfrm>
            <a:off x="8172400" y="6265391"/>
            <a:ext cx="364202" cy="240066"/>
          </a:xfrm>
          <a:prstGeom prst="rect">
            <a:avLst/>
          </a:prstGeom>
        </p:spPr>
        <p:txBody>
          <a:bodyPr wrap="none">
            <a:spAutoFit/>
          </a:bodyPr>
          <a:lstStyle/>
          <a:p>
            <a:pPr marL="609600" indent="-609600">
              <a:lnSpc>
                <a:spcPct val="80000"/>
              </a:lnSpc>
              <a:buFont typeface="Arial" charset="0"/>
              <a:buNone/>
            </a:pPr>
            <a:r>
              <a:rPr lang="es-ES_tradnl" sz="1200" dirty="0">
                <a:hlinkClick r:id="rId3" action="ppaction://hlinksldjump"/>
              </a:rPr>
              <a:t>5F</a:t>
            </a:r>
            <a:endParaRPr lang="es-ES_tradnl"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5170" name="1 Título"/>
          <p:cNvSpPr>
            <a:spLocks noGrp="1"/>
          </p:cNvSpPr>
          <p:nvPr>
            <p:ph type="title"/>
          </p:nvPr>
        </p:nvSpPr>
        <p:spPr/>
        <p:txBody>
          <a:bodyPr>
            <a:normAutofit fontScale="90000"/>
          </a:bodyPr>
          <a:lstStyle/>
          <a:p>
            <a:r>
              <a:rPr lang="es-AR" sz="3900" b="1" smtClean="0"/>
              <a:t>4ª Amenaza: </a:t>
            </a:r>
            <a:r>
              <a:rPr lang="es-AR" sz="4000" b="1" smtClean="0"/>
              <a:t>Poder de negociación de los clientes</a:t>
            </a:r>
            <a:endParaRPr lang="es-ES_tradnl" sz="4000" b="1" smtClean="0"/>
          </a:p>
        </p:txBody>
      </p:sp>
      <p:sp>
        <p:nvSpPr>
          <p:cNvPr id="135172" name="Rectangle 4"/>
          <p:cNvSpPr>
            <a:spLocks noGrp="1"/>
          </p:cNvSpPr>
          <p:nvPr>
            <p:ph idx="1"/>
          </p:nvPr>
        </p:nvSpPr>
        <p:spPr/>
        <p:txBody>
          <a:bodyPr/>
          <a:lstStyle/>
          <a:p>
            <a:pPr>
              <a:lnSpc>
                <a:spcPct val="90000"/>
              </a:lnSpc>
              <a:buFont typeface="Arial" charset="0"/>
              <a:buNone/>
            </a:pPr>
            <a:r>
              <a:rPr lang="es-AR" smtClean="0"/>
              <a:t>La competencia en un sector industrial está determinada en parte por el poder de negociación que tienen los clientes con las empresas que producen el bien o servicio. </a:t>
            </a:r>
          </a:p>
          <a:p>
            <a:pPr>
              <a:lnSpc>
                <a:spcPct val="90000"/>
              </a:lnSpc>
              <a:buFont typeface="Arial" charset="0"/>
              <a:buNone/>
            </a:pPr>
            <a:r>
              <a:rPr lang="es-AR" smtClean="0"/>
              <a:t>En los mercados de productos son dos los factores que influyen en la determinación de la fortaleza del poder de negociación de una empresa frente a sus clientes: sensibilidad al precio y poder de negociación</a:t>
            </a:r>
            <a:r>
              <a:rPr lang="es-ES_tradnl" smtClean="0"/>
              <a:t>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2" name="1 Título"/>
          <p:cNvSpPr>
            <a:spLocks noGrp="1"/>
          </p:cNvSpPr>
          <p:nvPr>
            <p:ph type="title"/>
          </p:nvPr>
        </p:nvSpPr>
        <p:spPr/>
        <p:txBody>
          <a:bodyPr>
            <a:normAutofit fontScale="90000"/>
          </a:bodyPr>
          <a:lstStyle/>
          <a:p>
            <a:r>
              <a:rPr lang="es-AR" sz="3900" b="1" smtClean="0"/>
              <a:t>4ª Amenaza: </a:t>
            </a:r>
            <a:r>
              <a:rPr lang="es-AR" sz="4000" b="1" smtClean="0"/>
              <a:t>Poder de negociación de los clientes</a:t>
            </a:r>
            <a:endParaRPr lang="es-ES_tradnl" sz="4000" b="1" smtClean="0"/>
          </a:p>
        </p:txBody>
      </p:sp>
      <p:sp>
        <p:nvSpPr>
          <p:cNvPr id="138243" name="Rectangle 3"/>
          <p:cNvSpPr>
            <a:spLocks noGrp="1"/>
          </p:cNvSpPr>
          <p:nvPr>
            <p:ph idx="1"/>
          </p:nvPr>
        </p:nvSpPr>
        <p:spPr/>
        <p:txBody>
          <a:bodyPr/>
          <a:lstStyle/>
          <a:p>
            <a:r>
              <a:rPr lang="es-AR" b="1" smtClean="0"/>
              <a:t>Concentración de clientes</a:t>
            </a:r>
          </a:p>
          <a:p>
            <a:r>
              <a:rPr lang="es-AR" b="1" smtClean="0"/>
              <a:t> Volumen de compras</a:t>
            </a:r>
          </a:p>
          <a:p>
            <a:r>
              <a:rPr lang="es-AR" b="1" smtClean="0"/>
              <a:t> Diferenciación</a:t>
            </a:r>
          </a:p>
          <a:p>
            <a:r>
              <a:rPr lang="es-AR" b="1" smtClean="0"/>
              <a:t>Información acerca del proveedor</a:t>
            </a:r>
          </a:p>
          <a:p>
            <a:r>
              <a:rPr lang="es-AR" b="1" smtClean="0"/>
              <a:t> Identificación de la marca</a:t>
            </a:r>
          </a:p>
          <a:p>
            <a:r>
              <a:rPr lang="es-AR" b="1" smtClean="0"/>
              <a:t> Productos sustitutos</a:t>
            </a:r>
            <a:endParaRPr lang="es-ES_tradnl"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 calcmode="lin" valueType="num">
                                      <p:cBhvr additive="base">
                                        <p:cTn id="7" dur="500" fill="hold"/>
                                        <p:tgtEl>
                                          <p:spTgt spid="138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8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8243">
                                            <p:txEl>
                                              <p:pRg st="1" end="1"/>
                                            </p:txEl>
                                          </p:spTgt>
                                        </p:tgtEl>
                                        <p:attrNameLst>
                                          <p:attrName>style.visibility</p:attrName>
                                        </p:attrNameLst>
                                      </p:cBhvr>
                                      <p:to>
                                        <p:strVal val="visible"/>
                                      </p:to>
                                    </p:set>
                                    <p:anim calcmode="lin" valueType="num">
                                      <p:cBhvr additive="base">
                                        <p:cTn id="13" dur="500" fill="hold"/>
                                        <p:tgtEl>
                                          <p:spTgt spid="138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8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8243">
                                            <p:txEl>
                                              <p:pRg st="2" end="2"/>
                                            </p:txEl>
                                          </p:spTgt>
                                        </p:tgtEl>
                                        <p:attrNameLst>
                                          <p:attrName>style.visibility</p:attrName>
                                        </p:attrNameLst>
                                      </p:cBhvr>
                                      <p:to>
                                        <p:strVal val="visible"/>
                                      </p:to>
                                    </p:set>
                                    <p:anim calcmode="lin" valueType="num">
                                      <p:cBhvr additive="base">
                                        <p:cTn id="19" dur="500" fill="hold"/>
                                        <p:tgtEl>
                                          <p:spTgt spid="138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8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8243">
                                            <p:txEl>
                                              <p:pRg st="3" end="3"/>
                                            </p:txEl>
                                          </p:spTgt>
                                        </p:tgtEl>
                                        <p:attrNameLst>
                                          <p:attrName>style.visibility</p:attrName>
                                        </p:attrNameLst>
                                      </p:cBhvr>
                                      <p:to>
                                        <p:strVal val="visible"/>
                                      </p:to>
                                    </p:set>
                                    <p:anim calcmode="lin" valueType="num">
                                      <p:cBhvr additive="base">
                                        <p:cTn id="25" dur="500" fill="hold"/>
                                        <p:tgtEl>
                                          <p:spTgt spid="1382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8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38243">
                                            <p:txEl>
                                              <p:pRg st="4" end="4"/>
                                            </p:txEl>
                                          </p:spTgt>
                                        </p:tgtEl>
                                        <p:attrNameLst>
                                          <p:attrName>style.visibility</p:attrName>
                                        </p:attrNameLst>
                                      </p:cBhvr>
                                      <p:to>
                                        <p:strVal val="visible"/>
                                      </p:to>
                                    </p:set>
                                    <p:anim calcmode="lin" valueType="num">
                                      <p:cBhvr additive="base">
                                        <p:cTn id="31" dur="500" fill="hold"/>
                                        <p:tgtEl>
                                          <p:spTgt spid="1382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82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8243">
                                            <p:txEl>
                                              <p:pRg st="5" end="5"/>
                                            </p:txEl>
                                          </p:spTgt>
                                        </p:tgtEl>
                                        <p:attrNameLst>
                                          <p:attrName>style.visibility</p:attrName>
                                        </p:attrNameLst>
                                      </p:cBhvr>
                                      <p:to>
                                        <p:strVal val="visible"/>
                                      </p:to>
                                    </p:set>
                                    <p:anim calcmode="lin" valueType="num">
                                      <p:cBhvr additive="base">
                                        <p:cTn id="37" dur="500" fill="hold"/>
                                        <p:tgtEl>
                                          <p:spTgt spid="1382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824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0290" name="1 Título"/>
          <p:cNvSpPr>
            <a:spLocks noGrp="1"/>
          </p:cNvSpPr>
          <p:nvPr>
            <p:ph type="title"/>
          </p:nvPr>
        </p:nvSpPr>
        <p:spPr/>
        <p:txBody>
          <a:bodyPr>
            <a:normAutofit fontScale="90000"/>
          </a:bodyPr>
          <a:lstStyle/>
          <a:p>
            <a:r>
              <a:rPr lang="es-AR" sz="3900" b="1" smtClean="0"/>
              <a:t>4ª Amenaza: </a:t>
            </a:r>
            <a:r>
              <a:rPr lang="es-AR" sz="4000" b="1" smtClean="0"/>
              <a:t>Poder de negociación de los clientes</a:t>
            </a:r>
            <a:endParaRPr lang="es-ES_tradnl" sz="4000" b="1" smtClean="0"/>
          </a:p>
        </p:txBody>
      </p:sp>
      <p:sp>
        <p:nvSpPr>
          <p:cNvPr id="140291" name="Rectangle 3"/>
          <p:cNvSpPr>
            <a:spLocks noGrp="1"/>
          </p:cNvSpPr>
          <p:nvPr>
            <p:ph idx="1"/>
          </p:nvPr>
        </p:nvSpPr>
        <p:spPr/>
        <p:txBody>
          <a:bodyPr/>
          <a:lstStyle/>
          <a:p>
            <a:r>
              <a:rPr lang="es-AR" sz="2800" b="1" smtClean="0"/>
              <a:t>Concentración de clientes: </a:t>
            </a:r>
            <a:r>
              <a:rPr lang="es-AR" sz="2800" smtClean="0"/>
              <a:t>Identificar el número de clientes que demanda la mayor parte de las ventas del sector. Si el número de clientes existentes no es elevado se afecta la palanca de negociación puesto que pueden exigir más.</a:t>
            </a:r>
          </a:p>
          <a:p>
            <a:r>
              <a:rPr lang="es-AR" sz="2800" b="1" smtClean="0"/>
              <a:t>Volumen de compras: </a:t>
            </a:r>
            <a:r>
              <a:rPr lang="es-AR" sz="2800" smtClean="0"/>
              <a:t>Mientras más elevado sea el valor económico de las compras que realiza el cliente, este podrá forzar mejores condiciones ante sus proveedores.</a:t>
            </a:r>
            <a:endParaRPr lang="es-ES_tradnl"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0291">
                                            <p:txEl>
                                              <p:pRg st="0" end="0"/>
                                            </p:txEl>
                                          </p:spTgt>
                                        </p:tgtEl>
                                        <p:attrNameLst>
                                          <p:attrName>style.visibility</p:attrName>
                                        </p:attrNameLst>
                                      </p:cBhvr>
                                      <p:to>
                                        <p:strVal val="visible"/>
                                      </p:to>
                                    </p:set>
                                    <p:anim calcmode="lin" valueType="num">
                                      <p:cBhvr additive="base">
                                        <p:cTn id="7" dur="500" fill="hold"/>
                                        <p:tgtEl>
                                          <p:spTgt spid="1402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02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0291">
                                            <p:txEl>
                                              <p:pRg st="1" end="1"/>
                                            </p:txEl>
                                          </p:spTgt>
                                        </p:tgtEl>
                                        <p:attrNameLst>
                                          <p:attrName>style.visibility</p:attrName>
                                        </p:attrNameLst>
                                      </p:cBhvr>
                                      <p:to>
                                        <p:strVal val="visible"/>
                                      </p:to>
                                    </p:set>
                                    <p:anim calcmode="lin" valueType="num">
                                      <p:cBhvr additive="base">
                                        <p:cTn id="13" dur="500" fill="hold"/>
                                        <p:tgtEl>
                                          <p:spTgt spid="1402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029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8" name="1 Título"/>
          <p:cNvSpPr>
            <a:spLocks noGrp="1"/>
          </p:cNvSpPr>
          <p:nvPr>
            <p:ph type="title"/>
          </p:nvPr>
        </p:nvSpPr>
        <p:spPr/>
        <p:txBody>
          <a:bodyPr>
            <a:normAutofit fontScale="90000"/>
          </a:bodyPr>
          <a:lstStyle/>
          <a:p>
            <a:r>
              <a:rPr lang="es-AR" sz="3900" b="1" smtClean="0"/>
              <a:t>4ª Amenaza: </a:t>
            </a:r>
            <a:r>
              <a:rPr lang="es-AR" sz="4000" b="1" smtClean="0"/>
              <a:t>Poder de negociación de los clientes</a:t>
            </a:r>
            <a:endParaRPr lang="es-ES_tradnl" sz="4000" b="1" smtClean="0"/>
          </a:p>
        </p:txBody>
      </p:sp>
      <p:sp>
        <p:nvSpPr>
          <p:cNvPr id="142339" name="Rectangle 3"/>
          <p:cNvSpPr>
            <a:spLocks noGrp="1"/>
          </p:cNvSpPr>
          <p:nvPr>
            <p:ph idx="1"/>
          </p:nvPr>
        </p:nvSpPr>
        <p:spPr/>
        <p:txBody>
          <a:bodyPr>
            <a:normAutofit lnSpcReduction="10000"/>
          </a:bodyPr>
          <a:lstStyle/>
          <a:p>
            <a:pPr>
              <a:lnSpc>
                <a:spcPct val="90000"/>
              </a:lnSpc>
            </a:pPr>
            <a:r>
              <a:rPr lang="es-AR" sz="2800" b="1" smtClean="0"/>
              <a:t>Diferenciación: </a:t>
            </a:r>
            <a:r>
              <a:rPr lang="es-AR" sz="2800" smtClean="0"/>
              <a:t>Mayor será el poder de negociación de los clientes mientras menos diferenciados estén los productos o servicios. Los productos diferenciados son los que el cliente identifica por su diseño, marca y calidad superior a los demás.</a:t>
            </a:r>
            <a:endParaRPr lang="es-AR" sz="2800" b="1" smtClean="0"/>
          </a:p>
          <a:p>
            <a:pPr>
              <a:lnSpc>
                <a:spcPct val="90000"/>
              </a:lnSpc>
            </a:pPr>
            <a:r>
              <a:rPr lang="es-AR" sz="2800" b="1" smtClean="0"/>
              <a:t>Información acerca del proveedor: </a:t>
            </a:r>
            <a:r>
              <a:rPr lang="es-AR" sz="2800" smtClean="0"/>
              <a:t>Si el cliente dispone de información precisa sobre los productos, calidad y precios que le permita compararlos con la competencia, podrá tener mayores argumentos de importancia en el poder negociador con el proveedor.</a:t>
            </a:r>
            <a:endParaRPr lang="es-ES_tradnl"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2339">
                                            <p:txEl>
                                              <p:pRg st="0" end="0"/>
                                            </p:txEl>
                                          </p:spTgt>
                                        </p:tgtEl>
                                        <p:attrNameLst>
                                          <p:attrName>style.visibility</p:attrName>
                                        </p:attrNameLst>
                                      </p:cBhvr>
                                      <p:to>
                                        <p:strVal val="visible"/>
                                      </p:to>
                                    </p:set>
                                    <p:anim calcmode="lin" valueType="num">
                                      <p:cBhvr additive="base">
                                        <p:cTn id="7" dur="500" fill="hold"/>
                                        <p:tgtEl>
                                          <p:spTgt spid="142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2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2339">
                                            <p:txEl>
                                              <p:pRg st="1" end="1"/>
                                            </p:txEl>
                                          </p:spTgt>
                                        </p:tgtEl>
                                        <p:attrNameLst>
                                          <p:attrName>style.visibility</p:attrName>
                                        </p:attrNameLst>
                                      </p:cBhvr>
                                      <p:to>
                                        <p:strVal val="visible"/>
                                      </p:to>
                                    </p:set>
                                    <p:anim calcmode="lin" valueType="num">
                                      <p:cBhvr additive="base">
                                        <p:cTn id="13" dur="500" fill="hold"/>
                                        <p:tgtEl>
                                          <p:spTgt spid="1423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233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1 Título"/>
          <p:cNvSpPr>
            <a:spLocks noGrp="1"/>
          </p:cNvSpPr>
          <p:nvPr>
            <p:ph type="title"/>
          </p:nvPr>
        </p:nvSpPr>
        <p:spPr/>
        <p:txBody>
          <a:bodyPr>
            <a:normAutofit fontScale="90000"/>
          </a:bodyPr>
          <a:lstStyle/>
          <a:p>
            <a:r>
              <a:rPr lang="es-AR" sz="3900" b="1" smtClean="0"/>
              <a:t>4ª Amenaza: </a:t>
            </a:r>
            <a:r>
              <a:rPr lang="es-AR" sz="4000" b="1" smtClean="0"/>
              <a:t>Poder de negociación de los clientes</a:t>
            </a:r>
            <a:endParaRPr lang="es-ES_tradnl" sz="4000" b="1" smtClean="0"/>
          </a:p>
        </p:txBody>
      </p:sp>
      <p:sp>
        <p:nvSpPr>
          <p:cNvPr id="144387" name="Rectangle 3"/>
          <p:cNvSpPr>
            <a:spLocks noGrp="1"/>
          </p:cNvSpPr>
          <p:nvPr>
            <p:ph idx="1"/>
          </p:nvPr>
        </p:nvSpPr>
        <p:spPr/>
        <p:txBody>
          <a:bodyPr/>
          <a:lstStyle/>
          <a:p>
            <a:r>
              <a:rPr lang="es-AR" b="1" smtClean="0"/>
              <a:t>Identificación de la marca: </a:t>
            </a:r>
            <a:r>
              <a:rPr lang="es-AR" smtClean="0"/>
              <a:t>Es la asociación que hace el comprador con marcas existentes en el mercado, que lo puede llevar a identificar un producto con una marca, como el ejemplo de la Coca Cola.</a:t>
            </a:r>
            <a:endParaRPr lang="es-AR" b="1" smtClean="0"/>
          </a:p>
          <a:p>
            <a:r>
              <a:rPr lang="es-AR" b="1" smtClean="0"/>
              <a:t>Productos sustitutos: </a:t>
            </a:r>
            <a:r>
              <a:rPr lang="es-AR" smtClean="0"/>
              <a:t>La existencia de productos sustitutos le permite al comprador presionar más sobre los precios.</a:t>
            </a:r>
          </a:p>
        </p:txBody>
      </p:sp>
      <p:sp>
        <p:nvSpPr>
          <p:cNvPr id="4" name="3 Rectángulo"/>
          <p:cNvSpPr/>
          <p:nvPr/>
        </p:nvSpPr>
        <p:spPr>
          <a:xfrm>
            <a:off x="8172400" y="6265391"/>
            <a:ext cx="364202" cy="240066"/>
          </a:xfrm>
          <a:prstGeom prst="rect">
            <a:avLst/>
          </a:prstGeom>
        </p:spPr>
        <p:txBody>
          <a:bodyPr wrap="none">
            <a:spAutoFit/>
          </a:bodyPr>
          <a:lstStyle/>
          <a:p>
            <a:pPr marL="609600" indent="-609600">
              <a:lnSpc>
                <a:spcPct val="80000"/>
              </a:lnSpc>
              <a:buFont typeface="Arial" charset="0"/>
              <a:buNone/>
            </a:pPr>
            <a:r>
              <a:rPr lang="es-ES_tradnl" sz="1200" dirty="0">
                <a:hlinkClick r:id="rId3" action="ppaction://hlinksldjump"/>
              </a:rPr>
              <a:t>5F</a:t>
            </a:r>
            <a:endParaRPr lang="es-ES_tradnl"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 calcmode="lin" valueType="num">
                                      <p:cBhvr additive="base">
                                        <p:cTn id="7" dur="500" fill="hold"/>
                                        <p:tgtEl>
                                          <p:spTgt spid="144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4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4387">
                                            <p:txEl>
                                              <p:pRg st="1" end="1"/>
                                            </p:txEl>
                                          </p:spTgt>
                                        </p:tgtEl>
                                        <p:attrNameLst>
                                          <p:attrName>style.visibility</p:attrName>
                                        </p:attrNameLst>
                                      </p:cBhvr>
                                      <p:to>
                                        <p:strVal val="visible"/>
                                      </p:to>
                                    </p:set>
                                    <p:anim calcmode="lin" valueType="num">
                                      <p:cBhvr additive="base">
                                        <p:cTn id="13" dur="500" fill="hold"/>
                                        <p:tgtEl>
                                          <p:spTgt spid="144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43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p:txBody>
          <a:bodyPr/>
          <a:lstStyle/>
          <a:p>
            <a:endParaRPr lang="es-ES_tradnl" smtClean="0"/>
          </a:p>
        </p:txBody>
      </p:sp>
      <p:sp>
        <p:nvSpPr>
          <p:cNvPr id="49155" name="Rectangle 3"/>
          <p:cNvSpPr>
            <a:spLocks noGrp="1"/>
          </p:cNvSpPr>
          <p:nvPr>
            <p:ph idx="1"/>
          </p:nvPr>
        </p:nvSpPr>
        <p:spPr/>
        <p:txBody>
          <a:bodyPr/>
          <a:lstStyle/>
          <a:p>
            <a:endParaRPr lang="es-ES_tradnl"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1 Título"/>
          <p:cNvSpPr>
            <a:spLocks noGrp="1"/>
          </p:cNvSpPr>
          <p:nvPr>
            <p:ph type="title"/>
          </p:nvPr>
        </p:nvSpPr>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1"/>
          </p:nvPr>
        </p:nvSpPr>
        <p:spPr/>
        <p:txBody>
          <a:bodyPr>
            <a:normAutofit/>
          </a:bodyPr>
          <a:lstStyle/>
          <a:p>
            <a:pPr>
              <a:lnSpc>
                <a:spcPct val="80000"/>
              </a:lnSpc>
              <a:buFont typeface="Arial" charset="0"/>
              <a:buNone/>
            </a:pPr>
            <a:endParaRPr lang="es-AR" sz="2600" smtClean="0"/>
          </a:p>
          <a:p>
            <a:pPr>
              <a:buFont typeface="Arial" charset="0"/>
              <a:buNone/>
            </a:pPr>
            <a:r>
              <a:rPr lang="es-AR" smtClean="0"/>
              <a:t>La rivalidad entre competidores está en el centro de las fuerzas y es el elemento más determinante del modelo de Porter. Es la fuerza con que las empresas emprenden acciones, de ordinario, para fortalecer su posicionamiento en el mercado y proteger así su posición competitiva a costa de sus rivales en el sector.</a:t>
            </a:r>
          </a:p>
          <a:p>
            <a:pPr>
              <a:lnSpc>
                <a:spcPct val="80000"/>
              </a:lnSpc>
            </a:pPr>
            <a:endParaRPr lang="es-AR" sz="300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buFont typeface="Arial" charset="0"/>
              <a:buNone/>
            </a:pPr>
            <a:r>
              <a:rPr lang="es-AR" smtClean="0"/>
              <a:t>La situación actual del mercado en cualquiera de los sectores viene marcada por la competencia entre empresas y la influencia de esta en la generación de beneficios. Si las empresas compiten en precios, no solo ellas generan menos beneficios, sino que el sector se ve perjudicado, de forma que no atrae la entrada de nuevas empresas. </a:t>
            </a:r>
            <a:endParaRPr lang="es-AR" sz="300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buFont typeface="Arial" charset="0"/>
              <a:buNone/>
            </a:pPr>
            <a:r>
              <a:rPr lang="es-AR" smtClean="0"/>
              <a:t>En los sectores en los que no se compite en precios se compite en publicidad, innovación, calidad del producto/servicio. La rivalidad entre los competidores define la rentabilidad de un sector: cuanto menos competido se encuentre un sector, normalmente será más rentable y viceversa.</a:t>
            </a:r>
            <a:endParaRPr lang="es-AR" sz="2600" smtClean="0"/>
          </a:p>
          <a:p>
            <a:pPr>
              <a:lnSpc>
                <a:spcPct val="80000"/>
              </a:lnSpc>
            </a:pPr>
            <a:endParaRPr lang="es-AR" sz="3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Título"/>
          <p:cNvSpPr>
            <a:spLocks noGrp="1"/>
          </p:cNvSpPr>
          <p:nvPr>
            <p:ph type="title"/>
          </p:nvPr>
        </p:nvSpPr>
        <p:spPr/>
        <p:txBody>
          <a:bodyPr/>
          <a:lstStyle/>
          <a:p>
            <a:r>
              <a:rPr lang="es-ES_tradnl" smtClean="0"/>
              <a:t>Esquema</a:t>
            </a:r>
            <a:endParaRPr lang="es-AR" smtClean="0"/>
          </a:p>
        </p:txBody>
      </p:sp>
      <p:pic>
        <p:nvPicPr>
          <p:cNvPr id="14338" name="3 Marcador de contenido" descr="Modelo de las Cinco Fuerzas de Porter"/>
          <p:cNvPicPr>
            <a:picLocks noGrp="1"/>
          </p:cNvPicPr>
          <p:nvPr>
            <p:ph idx="1"/>
          </p:nvPr>
        </p:nvPicPr>
        <p:blipFill>
          <a:blip r:embed="rId3"/>
          <a:stretch>
            <a:fillRect/>
          </a:stretch>
        </p:blipFill>
        <p:spPr>
          <a:xfrm>
            <a:off x="1391161" y="1935163"/>
            <a:ext cx="6361677" cy="4389437"/>
          </a:xfrm>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lnSpc>
                <a:spcPct val="80000"/>
              </a:lnSpc>
              <a:buFont typeface="Arial" charset="0"/>
              <a:buNone/>
            </a:pPr>
            <a:r>
              <a:rPr lang="es-AR" sz="3000" smtClean="0"/>
              <a:t>Para determinar la intensidad de la competencia hay que considerar la influencia de los siguientes factores:</a:t>
            </a:r>
            <a:endParaRPr lang="es-AR" sz="2600" smtClean="0"/>
          </a:p>
          <a:p>
            <a:pPr lvl="1">
              <a:lnSpc>
                <a:spcPct val="80000"/>
              </a:lnSpc>
            </a:pPr>
            <a:r>
              <a:rPr lang="es-AR" sz="2600" b="1" smtClean="0"/>
              <a:t>Concentración: </a:t>
            </a:r>
            <a:endParaRPr lang="es-AR" sz="2200" smtClean="0"/>
          </a:p>
          <a:p>
            <a:pPr lvl="1">
              <a:lnSpc>
                <a:spcPct val="80000"/>
              </a:lnSpc>
            </a:pPr>
            <a:r>
              <a:rPr lang="es-AR" sz="2600" b="1" smtClean="0"/>
              <a:t>Diversidad de competidores: </a:t>
            </a:r>
            <a:endParaRPr lang="es-AR" sz="2200" smtClean="0"/>
          </a:p>
          <a:p>
            <a:pPr lvl="1">
              <a:lnSpc>
                <a:spcPct val="80000"/>
              </a:lnSpc>
            </a:pPr>
            <a:r>
              <a:rPr lang="es-AR" sz="2600" b="1" smtClean="0"/>
              <a:t>Condiciones de los costos: </a:t>
            </a:r>
            <a:endParaRPr lang="es-AR" sz="2200" smtClean="0"/>
          </a:p>
          <a:p>
            <a:pPr lvl="1">
              <a:lnSpc>
                <a:spcPct val="80000"/>
              </a:lnSpc>
            </a:pPr>
            <a:r>
              <a:rPr lang="es-AR" sz="2600" b="1" smtClean="0"/>
              <a:t>Diferenciación del producto: </a:t>
            </a:r>
            <a:endParaRPr lang="es-AR" sz="2200" smtClean="0"/>
          </a:p>
          <a:p>
            <a:pPr lvl="1">
              <a:lnSpc>
                <a:spcPct val="80000"/>
              </a:lnSpc>
            </a:pPr>
            <a:r>
              <a:rPr lang="es-AR" sz="2600" b="1" smtClean="0"/>
              <a:t>Costos de cambio: </a:t>
            </a:r>
            <a:endParaRPr lang="es-AR" sz="2200" smtClean="0"/>
          </a:p>
          <a:p>
            <a:pPr lvl="1">
              <a:lnSpc>
                <a:spcPct val="80000"/>
              </a:lnSpc>
            </a:pPr>
            <a:r>
              <a:rPr lang="es-AR" sz="2600" b="1" smtClean="0"/>
              <a:t>Grupos empresariales: </a:t>
            </a:r>
            <a:endParaRPr lang="es-AR" sz="2200" smtClean="0"/>
          </a:p>
          <a:p>
            <a:pPr lvl="1">
              <a:lnSpc>
                <a:spcPct val="80000"/>
              </a:lnSpc>
            </a:pPr>
            <a:r>
              <a:rPr lang="es-AR" sz="2600" b="1" smtClean="0"/>
              <a:t>Efectos de demostración: </a:t>
            </a:r>
            <a:endParaRPr lang="es-AR" sz="2200" smtClean="0"/>
          </a:p>
          <a:p>
            <a:pPr>
              <a:lnSpc>
                <a:spcPct val="80000"/>
              </a:lnSpc>
            </a:pPr>
            <a:endParaRPr lang="es-AR" sz="3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lnSpc>
                <a:spcPct val="80000"/>
              </a:lnSpc>
              <a:buFont typeface="Arial" charset="0"/>
              <a:buNone/>
            </a:pPr>
            <a:r>
              <a:rPr lang="es-AR" b="1" smtClean="0"/>
              <a:t>Concentración:</a:t>
            </a:r>
            <a:r>
              <a:rPr lang="es-AR" smtClean="0"/>
              <a:t>Se trata de identificar si son pocas empresas las que dominan el mercado o si por el contrario se da un fenómeno de atomización; así como el tamaño de las mismas. Se plantea que hay una relación entre el número de empresas existentes y el precio de sus productos.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lnSpc>
                <a:spcPct val="80000"/>
              </a:lnSpc>
              <a:buFont typeface="Arial" charset="0"/>
              <a:buNone/>
            </a:pPr>
            <a:r>
              <a:rPr lang="es-AR" b="1" smtClean="0"/>
              <a:t>Concentración: </a:t>
            </a:r>
            <a:r>
              <a:rPr lang="es-AR" smtClean="0"/>
              <a:t>En mercados de dominio de una empresa (como Microsoft en sistemas operativos para PCs), la empresa dominante tiene libertad para la fijación de precios. En el caso de oligopolios (mercado liderado por un pequeño grupo de empresas) la competencia en precios queda limitada a acuerdos de “precios paralelos” entre estas empresas. </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lnSpc>
                <a:spcPct val="80000"/>
              </a:lnSpc>
              <a:buFont typeface="Arial" charset="0"/>
              <a:buNone/>
            </a:pPr>
            <a:r>
              <a:rPr lang="es-AR" b="1" smtClean="0"/>
              <a:t>Concentración:</a:t>
            </a:r>
            <a:r>
              <a:rPr lang="es-AR" smtClean="0"/>
              <a:t> En el caso de oligopolios (mercado liderado por un pequeño grupo de empresas) la competencia en precios queda limitada a acuerdos de “precios paralelos” entre estas empresas. En mercados en los que dominan claramente dos empresas, como el caso de Coca Cola y Pepsi, la competencia no se da en precios, ya que son similares, sino en campañas de publicidad y promoción.</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lnSpc>
                <a:spcPct val="80000"/>
              </a:lnSpc>
              <a:buFont typeface="Arial" charset="0"/>
              <a:buNone/>
            </a:pPr>
            <a:r>
              <a:rPr lang="es-AR" b="1" smtClean="0"/>
              <a:t>Diversidad de competidores: </a:t>
            </a:r>
            <a:r>
              <a:rPr lang="es-AR" smtClean="0"/>
              <a:t>Diferencia en cuanto a los orígenes, objetivos, costos y estrategias de las empresas. Hace algunas décadas, las empresas que competían dentro de un mercado tenían características muy similares en cuanto a su estructura organizativa, costos e incluso objetivos; eso provocaba menor rivalidad al tener un funcionamiento tan similar. </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pPr>
              <a:lnSpc>
                <a:spcPct val="80000"/>
              </a:lnSpc>
              <a:buFont typeface="Arial" charset="0"/>
              <a:buNone/>
            </a:pPr>
            <a:endParaRPr lang="es-AR" sz="2600" smtClean="0"/>
          </a:p>
          <a:p>
            <a:pPr>
              <a:lnSpc>
                <a:spcPct val="80000"/>
              </a:lnSpc>
              <a:buFont typeface="Arial" charset="0"/>
              <a:buNone/>
            </a:pPr>
            <a:r>
              <a:rPr lang="es-AR" b="1" smtClean="0"/>
              <a:t>Diversidad de competidores:</a:t>
            </a:r>
            <a:r>
              <a:rPr lang="es-AR" smtClean="0"/>
              <a:t> Con la globalización y la apertura de fronteras, la competencia ha crecido enormemente así como las condiciones en la que se compite, puesto que las empresas han cambiado y tienden a la deslocalización. Las que aún no se han deslocalizado tienen orígenes, estructuras, costos y objetivos distintos, pero un solo mercado de actuación.</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r>
              <a:rPr lang="es-AR" b="1" smtClean="0"/>
              <a:t>Condiciones de los costos:</a:t>
            </a:r>
            <a:r>
              <a:rPr lang="es-AR" smtClean="0"/>
              <a:t>Si los costos fijos son elevados respecto al valor de los productos o servicios, las empresas se verán forzadas a mantener altas cifras de negocios.</a:t>
            </a:r>
          </a:p>
          <a:p>
            <a:r>
              <a:rPr lang="es-AR" smtClean="0"/>
              <a:t>Un exceso de capacidad obliga a bajar los precios. Hasta dónde puede llegar una empresa en la bajada de precios dependerá de la estructura de sus costos. Como norma general, la empresa ha de cubrir siempre sus costos fijos y variables.</a:t>
            </a:r>
            <a:endParaRPr lang="es-AR" b="1"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lnSpcReduction="10000"/>
          </a:bodyPr>
          <a:lstStyle/>
          <a:p>
            <a:endParaRPr lang="es-AR" b="1" smtClean="0"/>
          </a:p>
          <a:p>
            <a:r>
              <a:rPr lang="es-AR" b="1" smtClean="0"/>
              <a:t>Diferenciación del producto:</a:t>
            </a:r>
            <a:r>
              <a:rPr lang="es-AR" smtClean="0"/>
              <a:t>Son las características del producto que lo hacen diferente, incluso hasta ser percibido como único en el mercado por su uso o aplicación. Puede ser por características propias del diseño, de la presentación, del servicio al cliente, etc. La tendencia por parte de los consumidores a sustituir un producto por otro será mayor cuanto más se parezcan los productos que ofertan las empresas, esto obliga a reducir los precios de los mismos con el fin de incrementar las ventas.</a:t>
            </a:r>
            <a:endParaRPr lang="es-AR" b="1"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a:bodyPr>
          <a:lstStyle/>
          <a:p>
            <a:r>
              <a:rPr lang="es-AR" b="1" smtClean="0"/>
              <a:t>Costos de cambio:</a:t>
            </a:r>
            <a:r>
              <a:rPr lang="es-AR" smtClean="0"/>
              <a:t>Cuando los costos de cambio de unos productos a otros son bajos se fomenta la lucha interna dentro del sector.</a:t>
            </a:r>
            <a:endParaRPr lang="es-AR" b="1" smtClean="0"/>
          </a:p>
          <a:p>
            <a:r>
              <a:rPr lang="es-AR" b="1" smtClean="0"/>
              <a:t>Grupos empresariales:</a:t>
            </a:r>
            <a:r>
              <a:rPr lang="es-AR" smtClean="0"/>
              <a:t>La rivalidad aumenta cuando potentes grupos empresariales compran pequeñas empresas del sector para relanzarlas y entrar en ese mercado.</a:t>
            </a:r>
            <a:endParaRPr lang="es-AR" b="1"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fontScale="62500" lnSpcReduction="20000"/>
          </a:bodyPr>
          <a:lstStyle/>
          <a:p>
            <a:r>
              <a:rPr lang="es-AR" b="1" dirty="0" smtClean="0"/>
              <a:t>Condiciones de los costos: </a:t>
            </a:r>
            <a:r>
              <a:rPr lang="es-AR" dirty="0" smtClean="0"/>
              <a:t>Si los costos fijos son elevados respecto al valor de los productos o servicios, las empresas se verán forzadas a mantener altas cifras de negocios.</a:t>
            </a:r>
          </a:p>
          <a:p>
            <a:r>
              <a:rPr lang="es-AR" dirty="0" smtClean="0"/>
              <a:t>Un exceso de capacidad obliga a bajar los precios. Hasta dónde puede llegar una empresa en la bajada de precios dependerá de la estructura de sus costos. Como norma general, la empresa ha de cubrir siempre sus costos fijos y variables.</a:t>
            </a:r>
            <a:endParaRPr lang="es-AR" b="1" dirty="0" smtClean="0"/>
          </a:p>
          <a:p>
            <a:r>
              <a:rPr lang="es-AR" b="1" dirty="0" smtClean="0"/>
              <a:t>Diferenciación del producto: </a:t>
            </a:r>
            <a:r>
              <a:rPr lang="es-AR" dirty="0" smtClean="0"/>
              <a:t>Son las características del producto que lo hacen diferente, incluso hasta ser percibido como único en el mercado por su uso o aplicación. Puede ser por características propias del diseño, de la presentación, del servicio al cliente, etc. La tendencia por parte de los consumidores a sustituir un producto por otro será mayor cuanto más se parezcan los productos que ofertan las empresas, esto obliga a reducir los precios de los mismos con el fin de incrementar las ventas.</a:t>
            </a:r>
            <a:endParaRPr lang="es-AR" b="1" dirty="0" smtClean="0"/>
          </a:p>
          <a:p>
            <a:r>
              <a:rPr lang="es-AR" b="1" dirty="0" smtClean="0"/>
              <a:t>Costos de cambio: </a:t>
            </a:r>
            <a:r>
              <a:rPr lang="es-AR" dirty="0" smtClean="0"/>
              <a:t>Cuando los costos de cambio de unos productos a otros son bajos se fomenta la lucha interna dentro del sector.</a:t>
            </a:r>
            <a:endParaRPr lang="es-AR" b="1" dirty="0" smtClean="0"/>
          </a:p>
          <a:p>
            <a:r>
              <a:rPr lang="es-AR" b="1" dirty="0" smtClean="0"/>
              <a:t>Grupos empresariales: </a:t>
            </a:r>
            <a:r>
              <a:rPr lang="es-AR" dirty="0" smtClean="0"/>
              <a:t>La rivalidad aumenta cuando potentes grupos empresariales compran pequeñas empresas del sector para relanzarlas y entrar en ese mercado.</a:t>
            </a:r>
            <a:endParaRPr lang="es-AR" b="1" dirty="0" smtClean="0"/>
          </a:p>
          <a:p>
            <a:r>
              <a:rPr lang="es-AR" b="1" dirty="0" smtClean="0"/>
              <a:t>Efectos de </a:t>
            </a:r>
            <a:r>
              <a:rPr lang="es-AR" b="1" dirty="0" err="1" smtClean="0"/>
              <a:t>demostración:</a:t>
            </a:r>
            <a:r>
              <a:rPr lang="es-AR" dirty="0" err="1" smtClean="0"/>
              <a:t>Necesidad</a:t>
            </a:r>
            <a:r>
              <a:rPr lang="es-AR" dirty="0" smtClean="0"/>
              <a:t> de triunfar en los mercados más importantes para poder introducirse con mayor facilidad en los demás.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p:cNvSpPr>
          <p:nvPr>
            <p:ph type="title"/>
          </p:nvPr>
        </p:nvSpPr>
        <p:spPr/>
        <p:txBody>
          <a:bodyPr/>
          <a:lstStyle/>
          <a:p>
            <a:r>
              <a:rPr lang="es-AR" dirty="0" smtClean="0"/>
              <a:t>LAS 5 FUERZAS</a:t>
            </a:r>
            <a:endParaRPr lang="es-ES_tradnl" dirty="0" smtClean="0"/>
          </a:p>
        </p:txBody>
      </p:sp>
      <p:sp>
        <p:nvSpPr>
          <p:cNvPr id="65539" name="Rectangle 3"/>
          <p:cNvSpPr>
            <a:spLocks noGrp="1"/>
          </p:cNvSpPr>
          <p:nvPr>
            <p:ph idx="1"/>
          </p:nvPr>
        </p:nvSpPr>
        <p:spPr/>
        <p:txBody>
          <a:bodyPr/>
          <a:lstStyle/>
          <a:p>
            <a:pPr marL="609600" indent="-609600">
              <a:lnSpc>
                <a:spcPct val="150000"/>
              </a:lnSpc>
              <a:buFont typeface="Arial" charset="0"/>
              <a:buAutoNum type="arabicPeriod"/>
            </a:pPr>
            <a:r>
              <a:rPr lang="es-AR" b="1" dirty="0" smtClean="0">
                <a:hlinkClick r:id="rId3" action="ppaction://hlinksldjump"/>
              </a:rPr>
              <a:t>Amenaza de la entrada de nuevos competidores</a:t>
            </a:r>
            <a:endParaRPr lang="es-AR" b="1" dirty="0" smtClean="0"/>
          </a:p>
          <a:p>
            <a:pPr marL="609600" indent="-609600">
              <a:lnSpc>
                <a:spcPct val="150000"/>
              </a:lnSpc>
              <a:buFont typeface="Arial" charset="0"/>
              <a:buAutoNum type="arabicPeriod"/>
            </a:pPr>
            <a:r>
              <a:rPr lang="es-AR" b="1" dirty="0" smtClean="0">
                <a:hlinkClick r:id="rId4" action="ppaction://hlinksldjump"/>
              </a:rPr>
              <a:t>Amenaza de posibles productos sustitutos</a:t>
            </a:r>
            <a:endParaRPr lang="es-AR" b="1" dirty="0" smtClean="0"/>
          </a:p>
          <a:p>
            <a:pPr marL="609600" indent="-609600">
              <a:lnSpc>
                <a:spcPct val="150000"/>
              </a:lnSpc>
              <a:buFont typeface="Arial" charset="0"/>
              <a:buAutoNum type="arabicPeriod"/>
            </a:pPr>
            <a:r>
              <a:rPr lang="es-AR" b="1" dirty="0" smtClean="0">
                <a:hlinkClick r:id="rId5" action="ppaction://hlinksldjump"/>
              </a:rPr>
              <a:t>Poder de negociación de los proveedores</a:t>
            </a:r>
            <a:endParaRPr lang="es-AR" b="1" dirty="0" smtClean="0"/>
          </a:p>
          <a:p>
            <a:pPr marL="609600" indent="-609600">
              <a:lnSpc>
                <a:spcPct val="150000"/>
              </a:lnSpc>
              <a:buFont typeface="Arial" charset="0"/>
              <a:buAutoNum type="arabicPeriod"/>
            </a:pPr>
            <a:r>
              <a:rPr lang="es-AR" b="1" dirty="0" smtClean="0">
                <a:hlinkClick r:id="rId6" action="ppaction://hlinksldjump"/>
              </a:rPr>
              <a:t>Poder de negociación de los clientes</a:t>
            </a:r>
            <a:endParaRPr lang="es-AR" b="1" dirty="0" smtClean="0"/>
          </a:p>
          <a:p>
            <a:pPr marL="609600" indent="-609600">
              <a:lnSpc>
                <a:spcPct val="150000"/>
              </a:lnSpc>
              <a:buFont typeface="Arial" charset="0"/>
              <a:buAutoNum type="arabicPeriod"/>
            </a:pPr>
            <a:r>
              <a:rPr lang="es-AR" b="1" dirty="0" smtClean="0">
                <a:hlinkClick r:id="rId7" action="ppaction://hlinksldjump"/>
              </a:rPr>
              <a:t>Rivalidad entre competidores existentes</a:t>
            </a:r>
            <a:endParaRPr lang="es-ES_tradnl"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 calcmode="lin" valueType="num">
                                      <p:cBhvr additive="base">
                                        <p:cTn id="7" dur="500" fill="hold"/>
                                        <p:tgtEl>
                                          <p:spTgt spid="655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55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5539">
                                            <p:txEl>
                                              <p:pRg st="1" end="1"/>
                                            </p:txEl>
                                          </p:spTgt>
                                        </p:tgtEl>
                                        <p:attrNameLst>
                                          <p:attrName>style.visibility</p:attrName>
                                        </p:attrNameLst>
                                      </p:cBhvr>
                                      <p:to>
                                        <p:strVal val="visible"/>
                                      </p:to>
                                    </p:set>
                                    <p:anim calcmode="lin" valueType="num">
                                      <p:cBhvr additive="base">
                                        <p:cTn id="13" dur="500" fill="hold"/>
                                        <p:tgtEl>
                                          <p:spTgt spid="655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55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5539">
                                            <p:txEl>
                                              <p:pRg st="2" end="2"/>
                                            </p:txEl>
                                          </p:spTgt>
                                        </p:tgtEl>
                                        <p:attrNameLst>
                                          <p:attrName>style.visibility</p:attrName>
                                        </p:attrNameLst>
                                      </p:cBhvr>
                                      <p:to>
                                        <p:strVal val="visible"/>
                                      </p:to>
                                    </p:set>
                                    <p:anim calcmode="lin" valueType="num">
                                      <p:cBhvr additive="base">
                                        <p:cTn id="19" dur="500" fill="hold"/>
                                        <p:tgtEl>
                                          <p:spTgt spid="655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553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5539">
                                            <p:txEl>
                                              <p:pRg st="3" end="3"/>
                                            </p:txEl>
                                          </p:spTgt>
                                        </p:tgtEl>
                                        <p:attrNameLst>
                                          <p:attrName>style.visibility</p:attrName>
                                        </p:attrNameLst>
                                      </p:cBhvr>
                                      <p:to>
                                        <p:strVal val="visible"/>
                                      </p:to>
                                    </p:set>
                                    <p:anim calcmode="lin" valueType="num">
                                      <p:cBhvr additive="base">
                                        <p:cTn id="25" dur="500" fill="hold"/>
                                        <p:tgtEl>
                                          <p:spTgt spid="6553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55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5539">
                                            <p:txEl>
                                              <p:pRg st="4" end="4"/>
                                            </p:txEl>
                                          </p:spTgt>
                                        </p:tgtEl>
                                        <p:attrNameLst>
                                          <p:attrName>style.visibility</p:attrName>
                                        </p:attrNameLst>
                                      </p:cBhvr>
                                      <p:to>
                                        <p:strVal val="visible"/>
                                      </p:to>
                                    </p:set>
                                    <p:anim calcmode="lin" valueType="num">
                                      <p:cBhvr additive="base">
                                        <p:cTn id="31" dur="500" fill="hold"/>
                                        <p:tgtEl>
                                          <p:spTgt spid="6553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55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1 Título"/>
          <p:cNvSpPr>
            <a:spLocks noGrp="1"/>
          </p:cNvSpPr>
          <p:nvPr>
            <p:ph type="title" idx="4294967295"/>
          </p:nvPr>
        </p:nvSpPr>
        <p:spPr>
          <a:xfrm>
            <a:off x="0" y="274638"/>
            <a:ext cx="8229600" cy="1143000"/>
          </a:xfrm>
        </p:spPr>
        <p:txBody>
          <a:bodyPr>
            <a:normAutofit fontScale="90000"/>
          </a:bodyPr>
          <a:lstStyle/>
          <a:p>
            <a:r>
              <a:rPr lang="es-AR" sz="3900" b="1" smtClean="0"/>
              <a:t>5ª Amenaza: Rivalidad entre competidores existentes</a:t>
            </a:r>
            <a:endParaRPr lang="es-ES_tradnl" sz="3900" b="1" smtClean="0"/>
          </a:p>
        </p:txBody>
      </p:sp>
      <p:sp>
        <p:nvSpPr>
          <p:cNvPr id="3" name="2 Marcador de contenido"/>
          <p:cNvSpPr>
            <a:spLocks noGrp="1"/>
          </p:cNvSpPr>
          <p:nvPr>
            <p:ph idx="4294967295"/>
          </p:nvPr>
        </p:nvSpPr>
        <p:spPr>
          <a:xfrm>
            <a:off x="0" y="1600200"/>
            <a:ext cx="8229600" cy="4525963"/>
          </a:xfrm>
        </p:spPr>
        <p:txBody>
          <a:bodyPr>
            <a:normAutofit fontScale="62500" lnSpcReduction="20000"/>
          </a:bodyPr>
          <a:lstStyle/>
          <a:p>
            <a:r>
              <a:rPr lang="es-AR" b="1" smtClean="0"/>
              <a:t>Condiciones de los costos:</a:t>
            </a:r>
            <a:r>
              <a:rPr lang="es-AR" smtClean="0"/>
              <a:t>Si los costos fijos son elevados respecto al valor de los productos o servicios, las empresas se verán forzadas a mantener altas cifras de negocios.</a:t>
            </a:r>
          </a:p>
          <a:p>
            <a:r>
              <a:rPr lang="es-AR" smtClean="0"/>
              <a:t>Un exceso de capacidad obliga a bajar los precios. Hasta dónde puede llegar una empresa en la bajada de precios dependerá de la estructura de sus costos. Como norma general, la empresa ha de cubrir siempre sus costos fijos y variables.</a:t>
            </a:r>
            <a:endParaRPr lang="es-AR" b="1" smtClean="0"/>
          </a:p>
          <a:p>
            <a:r>
              <a:rPr lang="es-AR" b="1" smtClean="0"/>
              <a:t>Diferenciación del producto:</a:t>
            </a:r>
            <a:r>
              <a:rPr lang="es-AR" smtClean="0"/>
              <a:t>Son las características del producto que lo hacen diferente, incluso hasta ser percibido como único en el mercado por su uso o aplicación. Puede ser por características propias del diseño, de la presentación, del servicio al cliente, etc. La tendencia por parte de los consumidores a sustituir un producto por otro será mayor cuanto más se parezcan los productos que ofertan las empresas, esto obliga a reducir los precios de los mismos con el fin de incrementar las ventas.</a:t>
            </a:r>
            <a:endParaRPr lang="es-AR" b="1" smtClean="0"/>
          </a:p>
          <a:p>
            <a:r>
              <a:rPr lang="es-AR" b="1" smtClean="0"/>
              <a:t>Costos de cambio:</a:t>
            </a:r>
            <a:r>
              <a:rPr lang="es-AR" smtClean="0"/>
              <a:t>Cuando los costos de cambio de unos productos a otros son bajos se fomenta la lucha interna dentro del sector.</a:t>
            </a:r>
            <a:endParaRPr lang="es-AR" b="1" smtClean="0"/>
          </a:p>
          <a:p>
            <a:r>
              <a:rPr lang="es-AR" b="1" smtClean="0"/>
              <a:t>Grupos empresariales:</a:t>
            </a:r>
            <a:r>
              <a:rPr lang="es-AR" smtClean="0"/>
              <a:t>La rivalidad aumenta cuando potentes grupos empresariales compran pequeñas empresas del sector para relanzarlas y entrar en ese mercado.</a:t>
            </a:r>
            <a:endParaRPr lang="es-AR" b="1" smtClean="0"/>
          </a:p>
          <a:p>
            <a:r>
              <a:rPr lang="es-AR" b="1" smtClean="0"/>
              <a:t>Efectos de demostración:</a:t>
            </a:r>
            <a:r>
              <a:rPr lang="es-AR" smtClean="0"/>
              <a:t>Necesidad de triunfar en los mercados más importantes para poder introducirse con mayor facilidad en los demás.</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1 Título"/>
          <p:cNvSpPr>
            <a:spLocks noGrp="1"/>
          </p:cNvSpPr>
          <p:nvPr>
            <p:ph type="title"/>
          </p:nvPr>
        </p:nvSpPr>
        <p:spPr/>
        <p:txBody>
          <a:bodyPr>
            <a:normAutofit fontScale="90000"/>
          </a:bodyPr>
          <a:lstStyle/>
          <a:p>
            <a:r>
              <a:rPr lang="es-AR" sz="3900" b="1" dirty="0" smtClean="0"/>
              <a:t>5ª Amenaza: Rivalidad entre competidores existentes</a:t>
            </a:r>
            <a:endParaRPr lang="es-ES_tradnl" sz="3900" b="1" dirty="0" smtClean="0"/>
          </a:p>
        </p:txBody>
      </p:sp>
      <p:sp>
        <p:nvSpPr>
          <p:cNvPr id="29698" name="2 Marcador de contenido"/>
          <p:cNvSpPr>
            <a:spLocks noGrp="1"/>
          </p:cNvSpPr>
          <p:nvPr>
            <p:ph idx="1"/>
          </p:nvPr>
        </p:nvSpPr>
        <p:spPr/>
        <p:txBody>
          <a:bodyPr/>
          <a:lstStyle/>
          <a:p>
            <a:r>
              <a:rPr lang="es-AR" b="1" dirty="0" smtClean="0"/>
              <a:t>5. Rivalidad entre competidores existentes</a:t>
            </a:r>
            <a:endParaRPr lang="es-AR" sz="2800" dirty="0" smtClean="0"/>
          </a:p>
          <a:p>
            <a:pPr lvl="1"/>
            <a:r>
              <a:rPr lang="es-AR" b="1" dirty="0" smtClean="0"/>
              <a:t>Barreras de salida:</a:t>
            </a:r>
            <a:endParaRPr lang="es-AR" sz="2400" dirty="0" smtClean="0"/>
          </a:p>
          <a:p>
            <a:pPr lvl="2"/>
            <a:r>
              <a:rPr lang="es-AR" dirty="0" smtClean="0"/>
              <a:t>La rivalidad será alta si los costos para abandonar la empresa son superiores a los costos para mantenerse en el mercado y competir, o si hay factores que restringen la salida de las empresas de una industria, como por ejemplo:</a:t>
            </a:r>
            <a:endParaRPr lang="es-AR" sz="2000" dirty="0" smtClean="0"/>
          </a:p>
          <a:p>
            <a:pPr lvl="4"/>
            <a:r>
              <a:rPr lang="es-AR" dirty="0" smtClean="0"/>
              <a:t>Recursos duraderos y especializados</a:t>
            </a:r>
            <a:endParaRPr lang="es-AR" sz="1600" dirty="0" smtClean="0"/>
          </a:p>
          <a:p>
            <a:pPr lvl="4"/>
            <a:r>
              <a:rPr lang="es-AR" dirty="0" smtClean="0"/>
              <a:t>Barreras emocionales</a:t>
            </a:r>
            <a:endParaRPr lang="es-AR" sz="1600" dirty="0" smtClean="0"/>
          </a:p>
          <a:p>
            <a:pPr lvl="4"/>
            <a:r>
              <a:rPr lang="es-AR" dirty="0" smtClean="0"/>
              <a:t>Restricciones gubernamentales o contractuales</a:t>
            </a:r>
            <a:endParaRPr lang="es-AR" sz="1600" dirty="0" smtClean="0"/>
          </a:p>
          <a:p>
            <a:endParaRPr lang="es-AR"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 calcmode="lin" valueType="num">
                                      <p:cBhvr additive="base">
                                        <p:cTn id="7" dur="500" fill="hold"/>
                                        <p:tgtEl>
                                          <p:spTgt spid="296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698">
                                            <p:txEl>
                                              <p:pRg st="1" end="1"/>
                                            </p:txEl>
                                          </p:spTgt>
                                        </p:tgtEl>
                                        <p:attrNameLst>
                                          <p:attrName>style.visibility</p:attrName>
                                        </p:attrNameLst>
                                      </p:cBhvr>
                                      <p:to>
                                        <p:strVal val="visible"/>
                                      </p:to>
                                    </p:set>
                                    <p:anim calcmode="lin" valueType="num">
                                      <p:cBhvr additive="base">
                                        <p:cTn id="13" dur="500" fill="hold"/>
                                        <p:tgtEl>
                                          <p:spTgt spid="2969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9698">
                                            <p:txEl>
                                              <p:pRg st="2" end="2"/>
                                            </p:txEl>
                                          </p:spTgt>
                                        </p:tgtEl>
                                        <p:attrNameLst>
                                          <p:attrName>style.visibility</p:attrName>
                                        </p:attrNameLst>
                                      </p:cBhvr>
                                      <p:to>
                                        <p:strVal val="visible"/>
                                      </p:to>
                                    </p:set>
                                    <p:anim calcmode="lin" valueType="num">
                                      <p:cBhvr additive="base">
                                        <p:cTn id="19" dur="500" fill="hold"/>
                                        <p:tgtEl>
                                          <p:spTgt spid="29698">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8">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9698">
                                            <p:txEl>
                                              <p:pRg st="3" end="3"/>
                                            </p:txEl>
                                          </p:spTgt>
                                        </p:tgtEl>
                                        <p:attrNameLst>
                                          <p:attrName>style.visibility</p:attrName>
                                        </p:attrNameLst>
                                      </p:cBhvr>
                                      <p:to>
                                        <p:strVal val="visible"/>
                                      </p:to>
                                    </p:set>
                                    <p:anim calcmode="lin" valueType="num">
                                      <p:cBhvr additive="base">
                                        <p:cTn id="25" dur="500" fill="hold"/>
                                        <p:tgtEl>
                                          <p:spTgt spid="29698">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9698">
                                            <p:txEl>
                                              <p:pRg st="4" end="4"/>
                                            </p:txEl>
                                          </p:spTgt>
                                        </p:tgtEl>
                                        <p:attrNameLst>
                                          <p:attrName>style.visibility</p:attrName>
                                        </p:attrNameLst>
                                      </p:cBhvr>
                                      <p:to>
                                        <p:strVal val="visible"/>
                                      </p:to>
                                    </p:set>
                                    <p:anim calcmode="lin" valueType="num">
                                      <p:cBhvr additive="base">
                                        <p:cTn id="31" dur="500" fill="hold"/>
                                        <p:tgtEl>
                                          <p:spTgt spid="29698">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969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9698">
                                            <p:txEl>
                                              <p:pRg st="5" end="5"/>
                                            </p:txEl>
                                          </p:spTgt>
                                        </p:tgtEl>
                                        <p:attrNameLst>
                                          <p:attrName>style.visibility</p:attrName>
                                        </p:attrNameLst>
                                      </p:cBhvr>
                                      <p:to>
                                        <p:strVal val="visible"/>
                                      </p:to>
                                    </p:set>
                                    <p:anim calcmode="lin" valueType="num">
                                      <p:cBhvr additive="base">
                                        <p:cTn id="37" dur="500" fill="hold"/>
                                        <p:tgtEl>
                                          <p:spTgt spid="29698">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9698">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p:cNvSpPr>
          <p:nvPr>
            <p:ph type="title"/>
          </p:nvPr>
        </p:nvSpPr>
        <p:spPr/>
        <p:txBody>
          <a:bodyPr/>
          <a:lstStyle/>
          <a:p>
            <a:r>
              <a:rPr lang="es-AR" b="1" smtClean="0"/>
              <a:t>Conclusiones</a:t>
            </a:r>
            <a:endParaRPr lang="es-ES_tradnl" smtClean="0"/>
          </a:p>
        </p:txBody>
      </p:sp>
      <p:sp>
        <p:nvSpPr>
          <p:cNvPr id="114691" name="Rectangle 3"/>
          <p:cNvSpPr>
            <a:spLocks noGrp="1"/>
          </p:cNvSpPr>
          <p:nvPr>
            <p:ph idx="1"/>
          </p:nvPr>
        </p:nvSpPr>
        <p:spPr/>
        <p:txBody>
          <a:bodyPr>
            <a:normAutofit lnSpcReduction="10000"/>
          </a:bodyPr>
          <a:lstStyle/>
          <a:p>
            <a:pPr>
              <a:lnSpc>
                <a:spcPct val="90000"/>
              </a:lnSpc>
            </a:pPr>
            <a:r>
              <a:rPr lang="es-AR" sz="2400" smtClean="0"/>
              <a:t>El funcionamiento interno de una empresa se encuentra en gran medida determinado por su entorno, el cual incide directamente en sus estrategias y, por lo tanto, en sus resultados. Es por este motivo que se hace altamente necesario comprender el funcionamiento de este entorno, así como la medida en que sus fuerzas se relacionan con la empresa y afectan su forma de operar.</a:t>
            </a:r>
          </a:p>
          <a:p>
            <a:pPr>
              <a:lnSpc>
                <a:spcPct val="90000"/>
              </a:lnSpc>
            </a:pPr>
            <a:r>
              <a:rPr lang="es-AR" sz="2400" smtClean="0"/>
              <a:t>La aplicación del Modelo de las Cinco Fuerzas de Porter al sector de la industria donde se trabaje permite comparar las estrategias y ventajas competitivas con las de otras empresas rivales mediante el análisis de la rivalidad entre competidores; permitiendo de ese modo saber si es preciso mejorar o rediseñar las estrategias existentes.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p:cNvSpPr>
          <p:nvPr>
            <p:ph type="title"/>
          </p:nvPr>
        </p:nvSpPr>
        <p:spPr/>
        <p:txBody>
          <a:bodyPr/>
          <a:lstStyle/>
          <a:p>
            <a:r>
              <a:rPr lang="es-AR" b="1" smtClean="0"/>
              <a:t>Conclusiones</a:t>
            </a:r>
            <a:endParaRPr lang="es-ES_tradnl" smtClean="0"/>
          </a:p>
        </p:txBody>
      </p:sp>
      <p:sp>
        <p:nvSpPr>
          <p:cNvPr id="116739" name="Rectangle 3"/>
          <p:cNvSpPr>
            <a:spLocks noGrp="1"/>
          </p:cNvSpPr>
          <p:nvPr>
            <p:ph idx="1"/>
          </p:nvPr>
        </p:nvSpPr>
        <p:spPr/>
        <p:txBody>
          <a:bodyPr>
            <a:normAutofit/>
          </a:bodyPr>
          <a:lstStyle/>
          <a:p>
            <a:pPr>
              <a:lnSpc>
                <a:spcPct val="90000"/>
              </a:lnSpc>
            </a:pPr>
            <a:r>
              <a:rPr lang="es-AR" sz="2400" smtClean="0"/>
              <a:t>El análisis de la amenaza de la entrada de nuevos competidores permite establecer barreras de entrada que impidan el ingreso de estos competidores, tales como la búsqueda de economías de escala o la obtención de tecnologías y conocimientos especializados; o, en todo caso, permite diseñar estrategias que hagan frente a las de dichos competidores.</a:t>
            </a:r>
          </a:p>
          <a:p>
            <a:pPr>
              <a:lnSpc>
                <a:spcPct val="90000"/>
              </a:lnSpc>
            </a:pPr>
            <a:r>
              <a:rPr lang="es-AR" sz="2400" smtClean="0"/>
              <a:t>Analizando la amenaza del ingreso de productos sustitutos es posible diseñar estrategias destinadas a impedir la penetración de las empresas que vendan estos productos o implementar estrategias que permitan competir con ellas.</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p:cNvSpPr>
          <p:nvPr>
            <p:ph type="title"/>
          </p:nvPr>
        </p:nvSpPr>
        <p:spPr/>
        <p:txBody>
          <a:bodyPr/>
          <a:lstStyle/>
          <a:p>
            <a:r>
              <a:rPr lang="es-AR" b="1" dirty="0" smtClean="0"/>
              <a:t>Conclusiones</a:t>
            </a:r>
            <a:endParaRPr lang="es-ES_tradnl" dirty="0" smtClean="0"/>
          </a:p>
        </p:txBody>
      </p:sp>
      <p:sp>
        <p:nvSpPr>
          <p:cNvPr id="118787" name="Rectangle 3"/>
          <p:cNvSpPr>
            <a:spLocks noGrp="1"/>
          </p:cNvSpPr>
          <p:nvPr>
            <p:ph idx="1"/>
          </p:nvPr>
        </p:nvSpPr>
        <p:spPr/>
        <p:txBody>
          <a:bodyPr>
            <a:normAutofit/>
          </a:bodyPr>
          <a:lstStyle/>
          <a:p>
            <a:pPr>
              <a:lnSpc>
                <a:spcPct val="90000"/>
              </a:lnSpc>
            </a:pPr>
            <a:r>
              <a:rPr lang="es-AR" sz="2400" dirty="0" smtClean="0"/>
              <a:t>El análisis del poder de negociación de los proveedores permite diseñar estrategias destinadas a lograr mejores acuerdos con los proveedores y que permitan adquirirlos o tener un mayor control sobre ellos.</a:t>
            </a:r>
          </a:p>
          <a:p>
            <a:pPr marL="0" indent="0">
              <a:lnSpc>
                <a:spcPct val="90000"/>
              </a:lnSpc>
              <a:buNone/>
            </a:pPr>
            <a:endParaRPr lang="es-AR" sz="2400" dirty="0" smtClean="0"/>
          </a:p>
          <a:p>
            <a:pPr algn="just">
              <a:lnSpc>
                <a:spcPct val="90000"/>
              </a:lnSpc>
            </a:pPr>
            <a:r>
              <a:rPr lang="es-AR" sz="2400" dirty="0" smtClean="0"/>
              <a:t>El análisis del poder de negociación de los clientes permite elaborar estrategias </a:t>
            </a:r>
            <a:r>
              <a:rPr lang="es-AR" sz="1600" dirty="0" smtClean="0"/>
              <a:t>(¿Cuáles?) </a:t>
            </a:r>
            <a:r>
              <a:rPr lang="es-AR" sz="2400" dirty="0" smtClean="0"/>
              <a:t>destinadas a captar un mayor número de ellos y obtener una mayor fidelidad o lealtad de los mismos, Debido a las razones expuestas es que las empresas deben explotar al máximo las Cinco Fuerzas con el objetivo de aumentar sus ventajas competitivas.</a:t>
            </a:r>
            <a:endParaRPr lang="es-ES_tradnl"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73731" name="Rectangle 3"/>
          <p:cNvSpPr>
            <a:spLocks noGrp="1"/>
          </p:cNvSpPr>
          <p:nvPr>
            <p:ph idx="1"/>
          </p:nvPr>
        </p:nvSpPr>
        <p:spPr/>
        <p:txBody>
          <a:bodyPr/>
          <a:lstStyle/>
          <a:p>
            <a:pPr>
              <a:buFont typeface="Arial" charset="0"/>
              <a:buNone/>
            </a:pPr>
            <a:r>
              <a:rPr lang="es-AR" dirty="0" smtClean="0"/>
              <a:t>Se considera que en un sector en el que se conoce que el rendimiento del capital invertido &gt; a su costo, la llegada de empresas interesadas en participar del mismo será muy grande y rápida, hasta aprovechar las oportunidades que ofrece ese mercado. Como es obvio, las compañías que entran en el mercado incrementan la capacidad productiva en el sector.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81923" name="Rectangle 3"/>
          <p:cNvSpPr>
            <a:spLocks noGrp="1"/>
          </p:cNvSpPr>
          <p:nvPr>
            <p:ph idx="1"/>
          </p:nvPr>
        </p:nvSpPr>
        <p:spPr/>
        <p:txBody>
          <a:bodyPr/>
          <a:lstStyle/>
          <a:p>
            <a:pPr>
              <a:lnSpc>
                <a:spcPct val="90000"/>
              </a:lnSpc>
              <a:buFont typeface="Arial" charset="0"/>
              <a:buNone/>
            </a:pPr>
            <a:r>
              <a:rPr lang="es-AR" sz="3600" dirty="0" smtClean="0"/>
              <a:t>En el caso de que haya beneficios superiores a la media en el sector, atraerá </a:t>
            </a:r>
          </a:p>
          <a:p>
            <a:pPr>
              <a:lnSpc>
                <a:spcPct val="90000"/>
              </a:lnSpc>
              <a:buFont typeface="Arial" charset="0"/>
              <a:buNone/>
            </a:pPr>
            <a:r>
              <a:rPr lang="es-AR" sz="3600" dirty="0" smtClean="0"/>
              <a:t>+ número de inversionistas, </a:t>
            </a:r>
          </a:p>
          <a:p>
            <a:pPr>
              <a:lnSpc>
                <a:spcPct val="90000"/>
              </a:lnSpc>
              <a:buFont typeface="Arial" charset="0"/>
              <a:buNone/>
            </a:pPr>
            <a:r>
              <a:rPr lang="es-AR" sz="3600" dirty="0" smtClean="0"/>
              <a:t>+ competencia y, en consecuencia, </a:t>
            </a:r>
          </a:p>
          <a:p>
            <a:pPr>
              <a:lnSpc>
                <a:spcPct val="90000"/>
              </a:lnSpc>
              <a:buFont typeface="Arial" charset="0"/>
              <a:buNone/>
            </a:pPr>
            <a:r>
              <a:rPr lang="es-AR" sz="3600" dirty="0" smtClean="0"/>
              <a:t>- rentabilidad del sector.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p:cNvSpPr>
          <p:nvPr>
            <p:ph type="title"/>
          </p:nvPr>
        </p:nvSpPr>
        <p:spPr/>
        <p:txBody>
          <a:bodyPr>
            <a:normAutofit/>
          </a:bodyPr>
          <a:lstStyle/>
          <a:p>
            <a:r>
              <a:rPr lang="es-AR" sz="3600" smtClean="0"/>
              <a:t>1ª AMENAZA: NUEVOS COMPETIDORES</a:t>
            </a:r>
            <a:endParaRPr lang="es-ES_tradnl" sz="3600" smtClean="0"/>
          </a:p>
        </p:txBody>
      </p:sp>
      <p:sp>
        <p:nvSpPr>
          <p:cNvPr id="81923" name="Rectangle 3"/>
          <p:cNvSpPr>
            <a:spLocks noGrp="1"/>
          </p:cNvSpPr>
          <p:nvPr>
            <p:ph idx="1"/>
          </p:nvPr>
        </p:nvSpPr>
        <p:spPr/>
        <p:txBody>
          <a:bodyPr>
            <a:normAutofit/>
          </a:bodyPr>
          <a:lstStyle/>
          <a:p>
            <a:pPr>
              <a:lnSpc>
                <a:spcPct val="90000"/>
              </a:lnSpc>
              <a:buFont typeface="Arial" charset="0"/>
              <a:buNone/>
            </a:pPr>
            <a:r>
              <a:rPr lang="es-AR" sz="2800" dirty="0" smtClean="0"/>
              <a:t>Al intentar entrar una nueva empresa a una industria, ésta podría tener barreras de entradas tales como:</a:t>
            </a:r>
          </a:p>
          <a:p>
            <a:pPr>
              <a:lnSpc>
                <a:spcPct val="90000"/>
              </a:lnSpc>
            </a:pPr>
            <a:r>
              <a:rPr lang="es-AR" dirty="0" smtClean="0"/>
              <a:t>la falta de experiencia, </a:t>
            </a:r>
          </a:p>
          <a:p>
            <a:pPr>
              <a:lnSpc>
                <a:spcPct val="90000"/>
              </a:lnSpc>
            </a:pPr>
            <a:r>
              <a:rPr lang="es-AR" dirty="0" smtClean="0"/>
              <a:t>lealtad del cliente, </a:t>
            </a:r>
          </a:p>
          <a:p>
            <a:pPr>
              <a:lnSpc>
                <a:spcPct val="90000"/>
              </a:lnSpc>
            </a:pPr>
            <a:r>
              <a:rPr lang="es-AR" dirty="0" smtClean="0"/>
              <a:t>cuantioso capital requerido, </a:t>
            </a:r>
          </a:p>
          <a:p>
            <a:pPr>
              <a:lnSpc>
                <a:spcPct val="90000"/>
              </a:lnSpc>
            </a:pPr>
            <a:r>
              <a:rPr lang="es-AR" dirty="0" smtClean="0"/>
              <a:t>falta de canales de distribución, </a:t>
            </a:r>
          </a:p>
          <a:p>
            <a:pPr>
              <a:lnSpc>
                <a:spcPct val="90000"/>
              </a:lnSpc>
            </a:pPr>
            <a:r>
              <a:rPr lang="es-AR" dirty="0" smtClean="0"/>
              <a:t>falta de acceso a insumos, </a:t>
            </a:r>
          </a:p>
          <a:p>
            <a:pPr>
              <a:lnSpc>
                <a:spcPct val="90000"/>
              </a:lnSpc>
            </a:pPr>
            <a:r>
              <a:rPr lang="es-AR" dirty="0" smtClean="0"/>
              <a:t>saturación del mercado, </a:t>
            </a:r>
          </a:p>
          <a:p>
            <a:pPr>
              <a:lnSpc>
                <a:spcPct val="90000"/>
              </a:lnSpc>
            </a:pPr>
            <a:r>
              <a:rPr lang="es-AR" dirty="0" smtClean="0"/>
              <a:t>etc. </a:t>
            </a:r>
          </a:p>
        </p:txBody>
      </p:sp>
    </p:spTree>
    <p:extLst>
      <p:ext uri="{BB962C8B-B14F-4D97-AF65-F5344CB8AC3E}">
        <p14:creationId xmlns:p14="http://schemas.microsoft.com/office/powerpoint/2010/main" val="1721424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1923">
                                            <p:txEl>
                                              <p:pRg st="1" end="1"/>
                                            </p:txEl>
                                          </p:spTgt>
                                        </p:tgtEl>
                                        <p:attrNameLst>
                                          <p:attrName>style.visibility</p:attrName>
                                        </p:attrNameLst>
                                      </p:cBhvr>
                                      <p:to>
                                        <p:strVal val="visible"/>
                                      </p:to>
                                    </p:set>
                                    <p:animEffect transition="in" filter="fade">
                                      <p:cBhvr>
                                        <p:cTn id="7" dur="1000"/>
                                        <p:tgtEl>
                                          <p:spTgt spid="81923">
                                            <p:txEl>
                                              <p:pRg st="1" end="1"/>
                                            </p:txEl>
                                          </p:spTgt>
                                        </p:tgtEl>
                                      </p:cBhvr>
                                    </p:animEffect>
                                    <p:anim calcmode="lin" valueType="num">
                                      <p:cBhvr>
                                        <p:cTn id="8" dur="1000" fill="hold"/>
                                        <p:tgtEl>
                                          <p:spTgt spid="8192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1923">
                                            <p:txEl>
                                              <p:pRg st="2" end="2"/>
                                            </p:txEl>
                                          </p:spTgt>
                                        </p:tgtEl>
                                        <p:attrNameLst>
                                          <p:attrName>style.visibility</p:attrName>
                                        </p:attrNameLst>
                                      </p:cBhvr>
                                      <p:to>
                                        <p:strVal val="visible"/>
                                      </p:to>
                                    </p:set>
                                    <p:animEffect transition="in" filter="fade">
                                      <p:cBhvr>
                                        <p:cTn id="14" dur="1000"/>
                                        <p:tgtEl>
                                          <p:spTgt spid="81923">
                                            <p:txEl>
                                              <p:pRg st="2" end="2"/>
                                            </p:txEl>
                                          </p:spTgt>
                                        </p:tgtEl>
                                      </p:cBhvr>
                                    </p:animEffect>
                                    <p:anim calcmode="lin" valueType="num">
                                      <p:cBhvr>
                                        <p:cTn id="15" dur="1000" fill="hold"/>
                                        <p:tgtEl>
                                          <p:spTgt spid="8192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1923">
                                            <p:txEl>
                                              <p:pRg st="3" end="3"/>
                                            </p:txEl>
                                          </p:spTgt>
                                        </p:tgtEl>
                                        <p:attrNameLst>
                                          <p:attrName>style.visibility</p:attrName>
                                        </p:attrNameLst>
                                      </p:cBhvr>
                                      <p:to>
                                        <p:strVal val="visible"/>
                                      </p:to>
                                    </p:set>
                                    <p:animEffect transition="in" filter="fade">
                                      <p:cBhvr>
                                        <p:cTn id="21" dur="1000"/>
                                        <p:tgtEl>
                                          <p:spTgt spid="81923">
                                            <p:txEl>
                                              <p:pRg st="3" end="3"/>
                                            </p:txEl>
                                          </p:spTgt>
                                        </p:tgtEl>
                                      </p:cBhvr>
                                    </p:animEffect>
                                    <p:anim calcmode="lin" valueType="num">
                                      <p:cBhvr>
                                        <p:cTn id="22" dur="1000" fill="hold"/>
                                        <p:tgtEl>
                                          <p:spTgt spid="8192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8192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81923">
                                            <p:txEl>
                                              <p:pRg st="4" end="4"/>
                                            </p:txEl>
                                          </p:spTgt>
                                        </p:tgtEl>
                                        <p:attrNameLst>
                                          <p:attrName>style.visibility</p:attrName>
                                        </p:attrNameLst>
                                      </p:cBhvr>
                                      <p:to>
                                        <p:strVal val="visible"/>
                                      </p:to>
                                    </p:set>
                                    <p:animEffect transition="in" filter="fade">
                                      <p:cBhvr>
                                        <p:cTn id="28" dur="1000"/>
                                        <p:tgtEl>
                                          <p:spTgt spid="81923">
                                            <p:txEl>
                                              <p:pRg st="4" end="4"/>
                                            </p:txEl>
                                          </p:spTgt>
                                        </p:tgtEl>
                                      </p:cBhvr>
                                    </p:animEffect>
                                    <p:anim calcmode="lin" valueType="num">
                                      <p:cBhvr>
                                        <p:cTn id="29" dur="1000" fill="hold"/>
                                        <p:tgtEl>
                                          <p:spTgt spid="8192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8192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81923">
                                            <p:txEl>
                                              <p:pRg st="5" end="5"/>
                                            </p:txEl>
                                          </p:spTgt>
                                        </p:tgtEl>
                                        <p:attrNameLst>
                                          <p:attrName>style.visibility</p:attrName>
                                        </p:attrNameLst>
                                      </p:cBhvr>
                                      <p:to>
                                        <p:strVal val="visible"/>
                                      </p:to>
                                    </p:set>
                                    <p:animEffect transition="in" filter="fade">
                                      <p:cBhvr>
                                        <p:cTn id="35" dur="1000"/>
                                        <p:tgtEl>
                                          <p:spTgt spid="81923">
                                            <p:txEl>
                                              <p:pRg st="5" end="5"/>
                                            </p:txEl>
                                          </p:spTgt>
                                        </p:tgtEl>
                                      </p:cBhvr>
                                    </p:animEffect>
                                    <p:anim calcmode="lin" valueType="num">
                                      <p:cBhvr>
                                        <p:cTn id="36" dur="1000" fill="hold"/>
                                        <p:tgtEl>
                                          <p:spTgt spid="8192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8192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81923">
                                            <p:txEl>
                                              <p:pRg st="6" end="6"/>
                                            </p:txEl>
                                          </p:spTgt>
                                        </p:tgtEl>
                                        <p:attrNameLst>
                                          <p:attrName>style.visibility</p:attrName>
                                        </p:attrNameLst>
                                      </p:cBhvr>
                                      <p:to>
                                        <p:strVal val="visible"/>
                                      </p:to>
                                    </p:set>
                                    <p:animEffect transition="in" filter="fade">
                                      <p:cBhvr>
                                        <p:cTn id="42" dur="1000"/>
                                        <p:tgtEl>
                                          <p:spTgt spid="81923">
                                            <p:txEl>
                                              <p:pRg st="6" end="6"/>
                                            </p:txEl>
                                          </p:spTgt>
                                        </p:tgtEl>
                                      </p:cBhvr>
                                    </p:animEffect>
                                    <p:anim calcmode="lin" valueType="num">
                                      <p:cBhvr>
                                        <p:cTn id="43" dur="1000" fill="hold"/>
                                        <p:tgtEl>
                                          <p:spTgt spid="8192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8192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81923">
                                            <p:txEl>
                                              <p:pRg st="7" end="7"/>
                                            </p:txEl>
                                          </p:spTgt>
                                        </p:tgtEl>
                                        <p:attrNameLst>
                                          <p:attrName>style.visibility</p:attrName>
                                        </p:attrNameLst>
                                      </p:cBhvr>
                                      <p:to>
                                        <p:strVal val="visible"/>
                                      </p:to>
                                    </p:set>
                                    <p:animEffect transition="in" filter="fade">
                                      <p:cBhvr>
                                        <p:cTn id="49" dur="1000"/>
                                        <p:tgtEl>
                                          <p:spTgt spid="81923">
                                            <p:txEl>
                                              <p:pRg st="7" end="7"/>
                                            </p:txEl>
                                          </p:spTgt>
                                        </p:tgtEl>
                                      </p:cBhvr>
                                    </p:animEffect>
                                    <p:anim calcmode="lin" valueType="num">
                                      <p:cBhvr>
                                        <p:cTn id="50" dur="1000" fill="hold"/>
                                        <p:tgtEl>
                                          <p:spTgt spid="81923">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8192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537</TotalTime>
  <Words>4430</Words>
  <Application>Microsoft Office PowerPoint</Application>
  <PresentationFormat>Presentación en pantalla (4:3)</PresentationFormat>
  <Paragraphs>263</Paragraphs>
  <Slides>64</Slides>
  <Notes>64</Notes>
  <HiddenSlides>0</HiddenSlides>
  <MMClips>0</MMClips>
  <ScaleCrop>false</ScaleCrop>
  <HeadingPairs>
    <vt:vector size="4" baseType="variant">
      <vt:variant>
        <vt:lpstr>Tema</vt:lpstr>
      </vt:variant>
      <vt:variant>
        <vt:i4>1</vt:i4>
      </vt:variant>
      <vt:variant>
        <vt:lpstr>Títulos de diapositiva</vt:lpstr>
      </vt:variant>
      <vt:variant>
        <vt:i4>64</vt:i4>
      </vt:variant>
    </vt:vector>
  </HeadingPairs>
  <TitlesOfParts>
    <vt:vector size="65" baseType="lpstr">
      <vt:lpstr>Flujo</vt:lpstr>
      <vt:lpstr>ESTRATEGIA</vt:lpstr>
      <vt:lpstr>La 5 fuerzas de Porter</vt:lpstr>
      <vt:lpstr>La 5 fuerzas de Porter</vt:lpstr>
      <vt:lpstr>La 5 fuerzas de Porter</vt:lpstr>
      <vt:lpstr>Esquema</vt:lpstr>
      <vt:lpstr>LAS 5 FUERZAS</vt:lpstr>
      <vt:lpstr>1ª AMENAZA: NUEVOS COMPETIDORES</vt:lpstr>
      <vt:lpstr>1ª AMENAZA: NUEVOS COMPETIDORES</vt:lpstr>
      <vt:lpstr>1ª AMENAZA: NUEVOS COMPETIDORES</vt:lpstr>
      <vt:lpstr>1ª AMENAZA: NUEVOS COMPETIDORES</vt:lpstr>
      <vt:lpstr>1ª AMENAZA: NUEVOS COMPETIDORES</vt:lpstr>
      <vt:lpstr>1ª AMENAZA: NUEVOS COMPETIDORES</vt:lpstr>
      <vt:lpstr>1ª AMENAZA: NUEVOS COMPETIDORES</vt:lpstr>
      <vt:lpstr>1ª AMENAZA: NUEVOS COMPETIDORES</vt:lpstr>
      <vt:lpstr>NUEVOS COMPETIDORES  Inversión necesaria o Requisitos de Capital</vt:lpstr>
      <vt:lpstr>NUEVOS COMPETIDORES  Economías de escala</vt:lpstr>
      <vt:lpstr>NUEVOS COMPETIDORES  Curva de experiencia</vt:lpstr>
      <vt:lpstr>NUEVOS COMPETIDORES  Ventaja absoluta en costos</vt:lpstr>
      <vt:lpstr>NUEVOS COMPETIDORES  Diferenciación del producto</vt:lpstr>
      <vt:lpstr>NUEVOS COMPETIDORES  Diferenciación del producto</vt:lpstr>
      <vt:lpstr>NUEVOS COMPETIDORES  Acceso a canales de distribución</vt:lpstr>
      <vt:lpstr>NUEVOS COMPETIDORES  Acceso a canales de distribución</vt:lpstr>
      <vt:lpstr>NUEVOS COMPETIDORES  Identificación de marca</vt:lpstr>
      <vt:lpstr>NUEVOS COMPETIDORES  Barreras gubernamentales</vt:lpstr>
      <vt:lpstr>NUEVOS COMPETIDORES  Represalias</vt:lpstr>
      <vt:lpstr>2ª Amenaza: posibles productos sustitutos</vt:lpstr>
      <vt:lpstr>2ª Amenaza: posibles productos sustitutos</vt:lpstr>
      <vt:lpstr>2ª Amenaza: posibles productos sustitutos</vt:lpstr>
      <vt:lpstr>2ª Amenaza: posibles productos sustitutos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3ª Amenaza:  Poder de negociación de los proveedores</vt:lpstr>
      <vt:lpstr>4ª Amenaza: Poder de negociación de los clientes</vt:lpstr>
      <vt:lpstr>4ª Amenaza: Poder de negociación de los clientes</vt:lpstr>
      <vt:lpstr>4ª Amenaza: Poder de negociación de los clientes</vt:lpstr>
      <vt:lpstr>4ª Amenaza: Poder de negociación de los clientes</vt:lpstr>
      <vt:lpstr>4ª Amenaza: Poder de negociación de los clientes</vt:lpstr>
      <vt:lpstr>Presentación de PowerPoint</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5ª Amenaza: Rivalidad entre competidores existentes</vt:lpstr>
      <vt:lpstr>Conclusiones</vt:lpstr>
      <vt:lpstr>Conclusiones</vt:lpstr>
      <vt:lpstr>Conclusiones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5 fuerzas de Porter</dc:title>
  <dc:creator>GONZALES</dc:creator>
  <cp:lastModifiedBy>GONZALES</cp:lastModifiedBy>
  <cp:revision>31</cp:revision>
  <dcterms:created xsi:type="dcterms:W3CDTF">2012-03-04T23:53:41Z</dcterms:created>
  <dcterms:modified xsi:type="dcterms:W3CDTF">2012-03-11T02:55:03Z</dcterms:modified>
</cp:coreProperties>
</file>