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4"/>
  </p:notesMasterIdLst>
  <p:sldIdLst>
    <p:sldId id="256" r:id="rId2"/>
    <p:sldId id="257" r:id="rId3"/>
    <p:sldId id="261" r:id="rId4"/>
    <p:sldId id="262" r:id="rId5"/>
    <p:sldId id="272" r:id="rId6"/>
    <p:sldId id="273" r:id="rId7"/>
    <p:sldId id="274" r:id="rId8"/>
    <p:sldId id="275" r:id="rId9"/>
    <p:sldId id="276" r:id="rId10"/>
    <p:sldId id="277" r:id="rId11"/>
    <p:sldId id="280" r:id="rId12"/>
    <p:sldId id="270" r:id="rId13"/>
    <p:sldId id="278" r:id="rId14"/>
    <p:sldId id="279" r:id="rId15"/>
    <p:sldId id="281" r:id="rId16"/>
    <p:sldId id="271" r:id="rId17"/>
    <p:sldId id="282" r:id="rId18"/>
    <p:sldId id="283" r:id="rId19"/>
    <p:sldId id="284" r:id="rId20"/>
    <p:sldId id="285" r:id="rId21"/>
    <p:sldId id="286" r:id="rId22"/>
    <p:sldId id="319" r:id="rId23"/>
    <p:sldId id="320" r:id="rId24"/>
    <p:sldId id="307" r:id="rId25"/>
    <p:sldId id="295" r:id="rId26"/>
    <p:sldId id="308" r:id="rId27"/>
    <p:sldId id="309" r:id="rId28"/>
    <p:sldId id="310" r:id="rId29"/>
    <p:sldId id="288" r:id="rId30"/>
    <p:sldId id="321" r:id="rId31"/>
    <p:sldId id="322" r:id="rId32"/>
    <p:sldId id="323" r:id="rId33"/>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jaraw" initials="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F9B"/>
    <a:srgbClr val="0044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83" autoAdjust="0"/>
    <p:restoredTop sz="94558" autoAdjust="0"/>
  </p:normalViewPr>
  <p:slideViewPr>
    <p:cSldViewPr>
      <p:cViewPr varScale="1">
        <p:scale>
          <a:sx n="121" d="100"/>
          <a:sy n="121" d="100"/>
        </p:scale>
        <p:origin x="1976"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77" d="100"/>
          <a:sy n="77" d="100"/>
        </p:scale>
        <p:origin x="-2496"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B06C22-53A2-4DD5-B013-B8316B8F119F}" type="doc">
      <dgm:prSet loTypeId="urn:microsoft.com/office/officeart/2005/8/layout/vList2" loCatId="list" qsTypeId="urn:microsoft.com/office/officeart/2005/8/quickstyle/3d8" qsCatId="3D" csTypeId="urn:microsoft.com/office/officeart/2005/8/colors/colorful5" csCatId="colorful" phldr="1"/>
      <dgm:spPr>
        <a:scene3d>
          <a:camera prst="perspectiveLeft" fov="2700000" zoom="82000">
            <a:rot lat="0" lon="1200000" rev="0"/>
          </a:camera>
          <a:lightRig rig="morning" dir="t">
            <a:rot lat="0" lon="0" rev="20400000"/>
          </a:lightRig>
        </a:scene3d>
      </dgm:spPr>
      <dgm:t>
        <a:bodyPr/>
        <a:lstStyle/>
        <a:p>
          <a:endParaRPr lang="es-AR"/>
        </a:p>
      </dgm:t>
    </dgm:pt>
    <dgm:pt modelId="{34035BC5-4E2E-480E-B68B-3363E9CFDF18}">
      <dgm:prSet phldrT="[Texto]"/>
      <dgm:spPr>
        <a:solidFill>
          <a:schemeClr val="accent5">
            <a:hueOff val="0"/>
            <a:satOff val="0"/>
            <a:lumOff val="0"/>
            <a:alpha val="40000"/>
          </a:schemeClr>
        </a:solidFill>
      </dgm:spPr>
      <dgm:t>
        <a:bodyPr/>
        <a:lstStyle/>
        <a:p>
          <a:r>
            <a:rPr lang="es-AR" dirty="0"/>
            <a:t>APLICACION</a:t>
          </a:r>
        </a:p>
      </dgm:t>
    </dgm:pt>
    <dgm:pt modelId="{04C16FA4-5BC4-4F02-AE5F-04DA511CD008}" type="parTrans" cxnId="{0F122DBA-E2C8-4A86-8A83-F85F9C59059F}">
      <dgm:prSet/>
      <dgm:spPr/>
      <dgm:t>
        <a:bodyPr/>
        <a:lstStyle/>
        <a:p>
          <a:endParaRPr lang="es-AR"/>
        </a:p>
      </dgm:t>
    </dgm:pt>
    <dgm:pt modelId="{F09EDE73-606E-492F-BEDB-0A02F69F3391}" type="sibTrans" cxnId="{0F122DBA-E2C8-4A86-8A83-F85F9C59059F}">
      <dgm:prSet/>
      <dgm:spPr/>
      <dgm:t>
        <a:bodyPr/>
        <a:lstStyle/>
        <a:p>
          <a:endParaRPr lang="es-AR"/>
        </a:p>
      </dgm:t>
    </dgm:pt>
    <dgm:pt modelId="{79715D2E-4A89-4E24-A486-4E82878E1D15}">
      <dgm:prSet phldrT="[Texto]"/>
      <dgm:spPr>
        <a:solidFill>
          <a:schemeClr val="accent5">
            <a:hueOff val="-1655646"/>
            <a:satOff val="6635"/>
            <a:lumOff val="1438"/>
            <a:alpha val="40000"/>
          </a:schemeClr>
        </a:solidFill>
      </dgm:spPr>
      <dgm:t>
        <a:bodyPr/>
        <a:lstStyle/>
        <a:p>
          <a:r>
            <a:rPr lang="es-AR" dirty="0"/>
            <a:t>PRESENTACION</a:t>
          </a:r>
        </a:p>
      </dgm:t>
    </dgm:pt>
    <dgm:pt modelId="{489C169A-910A-4802-ADC9-C497D50868C8}" type="parTrans" cxnId="{CC7589F5-D8D5-44AF-B3D1-1BA58979E48E}">
      <dgm:prSet/>
      <dgm:spPr/>
      <dgm:t>
        <a:bodyPr/>
        <a:lstStyle/>
        <a:p>
          <a:endParaRPr lang="es-AR"/>
        </a:p>
      </dgm:t>
    </dgm:pt>
    <dgm:pt modelId="{91445D43-9DF9-40EC-919D-331523B114F3}" type="sibTrans" cxnId="{CC7589F5-D8D5-44AF-B3D1-1BA58979E48E}">
      <dgm:prSet/>
      <dgm:spPr/>
      <dgm:t>
        <a:bodyPr/>
        <a:lstStyle/>
        <a:p>
          <a:endParaRPr lang="es-AR"/>
        </a:p>
      </dgm:t>
    </dgm:pt>
    <dgm:pt modelId="{1DEA8438-8B9C-41B5-B817-10FCFC1F1956}">
      <dgm:prSet phldrT="[Texto]"/>
      <dgm:spPr>
        <a:solidFill>
          <a:schemeClr val="accent5">
            <a:hueOff val="-3311292"/>
            <a:satOff val="13270"/>
            <a:lumOff val="2876"/>
            <a:alpha val="40000"/>
          </a:schemeClr>
        </a:solidFill>
      </dgm:spPr>
      <dgm:t>
        <a:bodyPr/>
        <a:lstStyle/>
        <a:p>
          <a:r>
            <a:rPr lang="es-AR" dirty="0"/>
            <a:t>SESION</a:t>
          </a:r>
        </a:p>
      </dgm:t>
    </dgm:pt>
    <dgm:pt modelId="{F9E38B53-6916-4DF4-B0EE-5FA0EAB87E35}" type="parTrans" cxnId="{E36109A7-AB9F-4CF5-B893-7C0229FA4F96}">
      <dgm:prSet/>
      <dgm:spPr/>
      <dgm:t>
        <a:bodyPr/>
        <a:lstStyle/>
        <a:p>
          <a:endParaRPr lang="es-AR"/>
        </a:p>
      </dgm:t>
    </dgm:pt>
    <dgm:pt modelId="{16AE4742-D2C6-4586-BE5F-B2B01B56C3A0}" type="sibTrans" cxnId="{E36109A7-AB9F-4CF5-B893-7C0229FA4F96}">
      <dgm:prSet/>
      <dgm:spPr/>
      <dgm:t>
        <a:bodyPr/>
        <a:lstStyle/>
        <a:p>
          <a:endParaRPr lang="es-AR"/>
        </a:p>
      </dgm:t>
    </dgm:pt>
    <dgm:pt modelId="{4BFE644B-09B9-41D5-AD29-7DB7BCE630F9}">
      <dgm:prSet phldrT="[Texto]"/>
      <dgm:spPr>
        <a:solidFill>
          <a:schemeClr val="accent5">
            <a:hueOff val="-4966938"/>
            <a:satOff val="19906"/>
            <a:lumOff val="4314"/>
            <a:alpha val="40000"/>
          </a:schemeClr>
        </a:solidFill>
      </dgm:spPr>
      <dgm:t>
        <a:bodyPr/>
        <a:lstStyle/>
        <a:p>
          <a:r>
            <a:rPr lang="es-AR" dirty="0"/>
            <a:t>TRANSPORTE</a:t>
          </a:r>
        </a:p>
      </dgm:t>
    </dgm:pt>
    <dgm:pt modelId="{E298F55D-925B-4638-8B34-8B98BFEA583C}" type="parTrans" cxnId="{03F95398-B5A1-4AC5-8251-A129F21C4246}">
      <dgm:prSet/>
      <dgm:spPr/>
      <dgm:t>
        <a:bodyPr/>
        <a:lstStyle/>
        <a:p>
          <a:endParaRPr lang="es-AR"/>
        </a:p>
      </dgm:t>
    </dgm:pt>
    <dgm:pt modelId="{1A5D48A0-746B-4BA4-B59A-E4CF9E6CB533}" type="sibTrans" cxnId="{03F95398-B5A1-4AC5-8251-A129F21C4246}">
      <dgm:prSet/>
      <dgm:spPr/>
      <dgm:t>
        <a:bodyPr/>
        <a:lstStyle/>
        <a:p>
          <a:endParaRPr lang="es-AR"/>
        </a:p>
      </dgm:t>
    </dgm:pt>
    <dgm:pt modelId="{D3910C97-58F9-4CE8-94D3-143274640659}">
      <dgm:prSet phldrT="[Texto]"/>
      <dgm:spPr>
        <a:solidFill>
          <a:schemeClr val="accent5">
            <a:hueOff val="-6622584"/>
            <a:satOff val="26541"/>
            <a:lumOff val="5752"/>
            <a:alpha val="40000"/>
          </a:schemeClr>
        </a:solidFill>
      </dgm:spPr>
      <dgm:t>
        <a:bodyPr/>
        <a:lstStyle/>
        <a:p>
          <a:r>
            <a:rPr lang="es-AR" dirty="0"/>
            <a:t>RED</a:t>
          </a:r>
        </a:p>
      </dgm:t>
    </dgm:pt>
    <dgm:pt modelId="{1CE12A33-7746-4EF8-B3C1-545280ECC790}" type="parTrans" cxnId="{9CFCC5ED-F843-45D1-98C4-83E3CFFE0496}">
      <dgm:prSet/>
      <dgm:spPr/>
      <dgm:t>
        <a:bodyPr/>
        <a:lstStyle/>
        <a:p>
          <a:endParaRPr lang="es-AR"/>
        </a:p>
      </dgm:t>
    </dgm:pt>
    <dgm:pt modelId="{5B630601-B3A6-4225-82C3-7AA74BB6BB14}" type="sibTrans" cxnId="{9CFCC5ED-F843-45D1-98C4-83E3CFFE0496}">
      <dgm:prSet/>
      <dgm:spPr/>
      <dgm:t>
        <a:bodyPr/>
        <a:lstStyle/>
        <a:p>
          <a:endParaRPr lang="es-AR"/>
        </a:p>
      </dgm:t>
    </dgm:pt>
    <dgm:pt modelId="{6F60AB51-5CE0-489E-BCD9-5F2D1DAE1F35}">
      <dgm:prSet phldrT="[Texto]"/>
      <dgm:spPr>
        <a:solidFill>
          <a:schemeClr val="accent5">
            <a:hueOff val="-8278230"/>
            <a:satOff val="33176"/>
            <a:lumOff val="7190"/>
            <a:alpha val="40000"/>
          </a:schemeClr>
        </a:solidFill>
      </dgm:spPr>
      <dgm:t>
        <a:bodyPr/>
        <a:lstStyle/>
        <a:p>
          <a:r>
            <a:rPr lang="es-AR" dirty="0"/>
            <a:t>ENLACE DE DATOS</a:t>
          </a:r>
        </a:p>
      </dgm:t>
    </dgm:pt>
    <dgm:pt modelId="{77AA37EE-522D-41B6-AC66-FA61D8EDA9FF}" type="parTrans" cxnId="{A3AB1E03-0259-42F9-9B2B-5EA1ED073008}">
      <dgm:prSet/>
      <dgm:spPr/>
      <dgm:t>
        <a:bodyPr/>
        <a:lstStyle/>
        <a:p>
          <a:endParaRPr lang="es-AR"/>
        </a:p>
      </dgm:t>
    </dgm:pt>
    <dgm:pt modelId="{2B85845F-FA94-4CC3-AF3F-14EBC2CC65AB}" type="sibTrans" cxnId="{A3AB1E03-0259-42F9-9B2B-5EA1ED073008}">
      <dgm:prSet/>
      <dgm:spPr/>
      <dgm:t>
        <a:bodyPr/>
        <a:lstStyle/>
        <a:p>
          <a:endParaRPr lang="es-AR"/>
        </a:p>
      </dgm:t>
    </dgm:pt>
    <dgm:pt modelId="{4DBCD3E7-C8F9-4AEB-99ED-51FCA0D4B3AA}">
      <dgm:prSet phldrT="[Texto]"/>
      <dgm:spPr>
        <a:solidFill>
          <a:schemeClr val="accent5">
            <a:hueOff val="-9933876"/>
            <a:satOff val="39811"/>
            <a:lumOff val="8628"/>
            <a:alpha val="40000"/>
          </a:schemeClr>
        </a:solidFill>
      </dgm:spPr>
      <dgm:t>
        <a:bodyPr/>
        <a:lstStyle/>
        <a:p>
          <a:r>
            <a:rPr lang="es-AR" dirty="0"/>
            <a:t>FISICA</a:t>
          </a:r>
        </a:p>
      </dgm:t>
    </dgm:pt>
    <dgm:pt modelId="{80B7B71B-7EFE-43C8-8F3A-CF11E2CCFBD8}" type="parTrans" cxnId="{920F742F-405E-4C17-A3E9-30E3D03931FA}">
      <dgm:prSet/>
      <dgm:spPr/>
      <dgm:t>
        <a:bodyPr/>
        <a:lstStyle/>
        <a:p>
          <a:endParaRPr lang="es-AR"/>
        </a:p>
      </dgm:t>
    </dgm:pt>
    <dgm:pt modelId="{A0335085-08DD-4B28-A886-35F06FD1680D}" type="sibTrans" cxnId="{920F742F-405E-4C17-A3E9-30E3D03931FA}">
      <dgm:prSet/>
      <dgm:spPr/>
      <dgm:t>
        <a:bodyPr/>
        <a:lstStyle/>
        <a:p>
          <a:endParaRPr lang="es-AR"/>
        </a:p>
      </dgm:t>
    </dgm:pt>
    <dgm:pt modelId="{3F660986-1A3A-4BBD-9BCF-E8E1A7D3BB9B}" type="pres">
      <dgm:prSet presAssocID="{F5B06C22-53A2-4DD5-B013-B8316B8F119F}" presName="linear" presStyleCnt="0">
        <dgm:presLayoutVars>
          <dgm:animLvl val="lvl"/>
          <dgm:resizeHandles val="exact"/>
        </dgm:presLayoutVars>
      </dgm:prSet>
      <dgm:spPr/>
    </dgm:pt>
    <dgm:pt modelId="{32AC491A-6E25-495A-8AAE-FA832751E1A4}" type="pres">
      <dgm:prSet presAssocID="{34035BC5-4E2E-480E-B68B-3363E9CFDF18}" presName="parentText" presStyleLbl="node1" presStyleIdx="0" presStyleCnt="7">
        <dgm:presLayoutVars>
          <dgm:chMax val="0"/>
          <dgm:bulletEnabled val="1"/>
        </dgm:presLayoutVars>
      </dgm:prSet>
      <dgm:spPr/>
    </dgm:pt>
    <dgm:pt modelId="{7E6DE8D8-11E4-4229-B03D-2DD627654754}" type="pres">
      <dgm:prSet presAssocID="{F09EDE73-606E-492F-BEDB-0A02F69F3391}" presName="spacer" presStyleCnt="0"/>
      <dgm:spPr/>
    </dgm:pt>
    <dgm:pt modelId="{E71450DF-2DDF-4EF2-89FA-59A7D7781383}" type="pres">
      <dgm:prSet presAssocID="{79715D2E-4A89-4E24-A486-4E82878E1D15}" presName="parentText" presStyleLbl="node1" presStyleIdx="1" presStyleCnt="7">
        <dgm:presLayoutVars>
          <dgm:chMax val="0"/>
          <dgm:bulletEnabled val="1"/>
        </dgm:presLayoutVars>
      </dgm:prSet>
      <dgm:spPr/>
    </dgm:pt>
    <dgm:pt modelId="{773470A9-910B-4541-B731-33434EE15DA9}" type="pres">
      <dgm:prSet presAssocID="{91445D43-9DF9-40EC-919D-331523B114F3}" presName="spacer" presStyleCnt="0"/>
      <dgm:spPr/>
    </dgm:pt>
    <dgm:pt modelId="{48C8A97D-D906-4ED8-B36E-9C5BC46428F5}" type="pres">
      <dgm:prSet presAssocID="{1DEA8438-8B9C-41B5-B817-10FCFC1F1956}" presName="parentText" presStyleLbl="node1" presStyleIdx="2" presStyleCnt="7">
        <dgm:presLayoutVars>
          <dgm:chMax val="0"/>
          <dgm:bulletEnabled val="1"/>
        </dgm:presLayoutVars>
      </dgm:prSet>
      <dgm:spPr/>
    </dgm:pt>
    <dgm:pt modelId="{0E770B4A-E5ED-486D-A47B-128C68EACBF5}" type="pres">
      <dgm:prSet presAssocID="{16AE4742-D2C6-4586-BE5F-B2B01B56C3A0}" presName="spacer" presStyleCnt="0"/>
      <dgm:spPr/>
    </dgm:pt>
    <dgm:pt modelId="{8D6F4BD3-63FC-4CF1-ABCF-C6C7F33C9B8E}" type="pres">
      <dgm:prSet presAssocID="{4BFE644B-09B9-41D5-AD29-7DB7BCE630F9}" presName="parentText" presStyleLbl="node1" presStyleIdx="3" presStyleCnt="7">
        <dgm:presLayoutVars>
          <dgm:chMax val="0"/>
          <dgm:bulletEnabled val="1"/>
        </dgm:presLayoutVars>
      </dgm:prSet>
      <dgm:spPr/>
    </dgm:pt>
    <dgm:pt modelId="{8AECB895-E125-425D-83D2-B62EF7C9E069}" type="pres">
      <dgm:prSet presAssocID="{1A5D48A0-746B-4BA4-B59A-E4CF9E6CB533}" presName="spacer" presStyleCnt="0"/>
      <dgm:spPr/>
    </dgm:pt>
    <dgm:pt modelId="{400CD02F-52DF-436A-BDF4-8007D7177E00}" type="pres">
      <dgm:prSet presAssocID="{D3910C97-58F9-4CE8-94D3-143274640659}" presName="parentText" presStyleLbl="node1" presStyleIdx="4" presStyleCnt="7">
        <dgm:presLayoutVars>
          <dgm:chMax val="0"/>
          <dgm:bulletEnabled val="1"/>
        </dgm:presLayoutVars>
      </dgm:prSet>
      <dgm:spPr/>
    </dgm:pt>
    <dgm:pt modelId="{F0BD763E-9C6C-4804-963D-9CDFA52E0305}" type="pres">
      <dgm:prSet presAssocID="{5B630601-B3A6-4225-82C3-7AA74BB6BB14}" presName="spacer" presStyleCnt="0"/>
      <dgm:spPr/>
    </dgm:pt>
    <dgm:pt modelId="{D4FF0BE8-9763-4497-AA03-665DE4A59EA0}" type="pres">
      <dgm:prSet presAssocID="{6F60AB51-5CE0-489E-BCD9-5F2D1DAE1F35}" presName="parentText" presStyleLbl="node1" presStyleIdx="5" presStyleCnt="7">
        <dgm:presLayoutVars>
          <dgm:chMax val="0"/>
          <dgm:bulletEnabled val="1"/>
        </dgm:presLayoutVars>
      </dgm:prSet>
      <dgm:spPr/>
    </dgm:pt>
    <dgm:pt modelId="{EFA35A6A-E5D9-49F7-94BB-7EE6C2348270}" type="pres">
      <dgm:prSet presAssocID="{2B85845F-FA94-4CC3-AF3F-14EBC2CC65AB}" presName="spacer" presStyleCnt="0"/>
      <dgm:spPr/>
    </dgm:pt>
    <dgm:pt modelId="{7269E596-1B5A-458A-8EAA-2C708150C868}" type="pres">
      <dgm:prSet presAssocID="{4DBCD3E7-C8F9-4AEB-99ED-51FCA0D4B3AA}" presName="parentText" presStyleLbl="node1" presStyleIdx="6" presStyleCnt="7">
        <dgm:presLayoutVars>
          <dgm:chMax val="0"/>
          <dgm:bulletEnabled val="1"/>
        </dgm:presLayoutVars>
      </dgm:prSet>
      <dgm:spPr/>
    </dgm:pt>
  </dgm:ptLst>
  <dgm:cxnLst>
    <dgm:cxn modelId="{A3AB1E03-0259-42F9-9B2B-5EA1ED073008}" srcId="{F5B06C22-53A2-4DD5-B013-B8316B8F119F}" destId="{6F60AB51-5CE0-489E-BCD9-5F2D1DAE1F35}" srcOrd="5" destOrd="0" parTransId="{77AA37EE-522D-41B6-AC66-FA61D8EDA9FF}" sibTransId="{2B85845F-FA94-4CC3-AF3F-14EBC2CC65AB}"/>
    <dgm:cxn modelId="{920F742F-405E-4C17-A3E9-30E3D03931FA}" srcId="{F5B06C22-53A2-4DD5-B013-B8316B8F119F}" destId="{4DBCD3E7-C8F9-4AEB-99ED-51FCA0D4B3AA}" srcOrd="6" destOrd="0" parTransId="{80B7B71B-7EFE-43C8-8F3A-CF11E2CCFBD8}" sibTransId="{A0335085-08DD-4B28-A886-35F06FD1680D}"/>
    <dgm:cxn modelId="{2149AC34-C474-E843-9864-EE88CE3022CE}" type="presOf" srcId="{4DBCD3E7-C8F9-4AEB-99ED-51FCA0D4B3AA}" destId="{7269E596-1B5A-458A-8EAA-2C708150C868}" srcOrd="0" destOrd="0" presId="urn:microsoft.com/office/officeart/2005/8/layout/vList2"/>
    <dgm:cxn modelId="{9E9FF346-AAA3-C04A-A528-B692318A5CC4}" type="presOf" srcId="{F5B06C22-53A2-4DD5-B013-B8316B8F119F}" destId="{3F660986-1A3A-4BBD-9BCF-E8E1A7D3BB9B}" srcOrd="0" destOrd="0" presId="urn:microsoft.com/office/officeart/2005/8/layout/vList2"/>
    <dgm:cxn modelId="{A977FA93-4F37-FA43-9D20-D7EB64DC1575}" type="presOf" srcId="{79715D2E-4A89-4E24-A486-4E82878E1D15}" destId="{E71450DF-2DDF-4EF2-89FA-59A7D7781383}" srcOrd="0" destOrd="0" presId="urn:microsoft.com/office/officeart/2005/8/layout/vList2"/>
    <dgm:cxn modelId="{849FC696-BB77-9A43-AA45-4A7A556C6326}" type="presOf" srcId="{1DEA8438-8B9C-41B5-B817-10FCFC1F1956}" destId="{48C8A97D-D906-4ED8-B36E-9C5BC46428F5}" srcOrd="0" destOrd="0" presId="urn:microsoft.com/office/officeart/2005/8/layout/vList2"/>
    <dgm:cxn modelId="{03F95398-B5A1-4AC5-8251-A129F21C4246}" srcId="{F5B06C22-53A2-4DD5-B013-B8316B8F119F}" destId="{4BFE644B-09B9-41D5-AD29-7DB7BCE630F9}" srcOrd="3" destOrd="0" parTransId="{E298F55D-925B-4638-8B34-8B98BFEA583C}" sibTransId="{1A5D48A0-746B-4BA4-B59A-E4CF9E6CB533}"/>
    <dgm:cxn modelId="{D5663BA3-7121-D347-A5BC-718302E9B606}" type="presOf" srcId="{D3910C97-58F9-4CE8-94D3-143274640659}" destId="{400CD02F-52DF-436A-BDF4-8007D7177E00}" srcOrd="0" destOrd="0" presId="urn:microsoft.com/office/officeart/2005/8/layout/vList2"/>
    <dgm:cxn modelId="{73A7A5A5-AC49-9444-8E1D-8FF491B1AA43}" type="presOf" srcId="{6F60AB51-5CE0-489E-BCD9-5F2D1DAE1F35}" destId="{D4FF0BE8-9763-4497-AA03-665DE4A59EA0}" srcOrd="0" destOrd="0" presId="urn:microsoft.com/office/officeart/2005/8/layout/vList2"/>
    <dgm:cxn modelId="{E36109A7-AB9F-4CF5-B893-7C0229FA4F96}" srcId="{F5B06C22-53A2-4DD5-B013-B8316B8F119F}" destId="{1DEA8438-8B9C-41B5-B817-10FCFC1F1956}" srcOrd="2" destOrd="0" parTransId="{F9E38B53-6916-4DF4-B0EE-5FA0EAB87E35}" sibTransId="{16AE4742-D2C6-4586-BE5F-B2B01B56C3A0}"/>
    <dgm:cxn modelId="{0F122DBA-E2C8-4A86-8A83-F85F9C59059F}" srcId="{F5B06C22-53A2-4DD5-B013-B8316B8F119F}" destId="{34035BC5-4E2E-480E-B68B-3363E9CFDF18}" srcOrd="0" destOrd="0" parTransId="{04C16FA4-5BC4-4F02-AE5F-04DA511CD008}" sibTransId="{F09EDE73-606E-492F-BEDB-0A02F69F3391}"/>
    <dgm:cxn modelId="{057751C1-7E0A-BF4E-A946-8260FDD0A9E3}" type="presOf" srcId="{34035BC5-4E2E-480E-B68B-3363E9CFDF18}" destId="{32AC491A-6E25-495A-8AAE-FA832751E1A4}" srcOrd="0" destOrd="0" presId="urn:microsoft.com/office/officeart/2005/8/layout/vList2"/>
    <dgm:cxn modelId="{AAFF45E6-D0DA-E443-A560-663C7FA65295}" type="presOf" srcId="{4BFE644B-09B9-41D5-AD29-7DB7BCE630F9}" destId="{8D6F4BD3-63FC-4CF1-ABCF-C6C7F33C9B8E}" srcOrd="0" destOrd="0" presId="urn:microsoft.com/office/officeart/2005/8/layout/vList2"/>
    <dgm:cxn modelId="{9CFCC5ED-F843-45D1-98C4-83E3CFFE0496}" srcId="{F5B06C22-53A2-4DD5-B013-B8316B8F119F}" destId="{D3910C97-58F9-4CE8-94D3-143274640659}" srcOrd="4" destOrd="0" parTransId="{1CE12A33-7746-4EF8-B3C1-545280ECC790}" sibTransId="{5B630601-B3A6-4225-82C3-7AA74BB6BB14}"/>
    <dgm:cxn modelId="{CC7589F5-D8D5-44AF-B3D1-1BA58979E48E}" srcId="{F5B06C22-53A2-4DD5-B013-B8316B8F119F}" destId="{79715D2E-4A89-4E24-A486-4E82878E1D15}" srcOrd="1" destOrd="0" parTransId="{489C169A-910A-4802-ADC9-C497D50868C8}" sibTransId="{91445D43-9DF9-40EC-919D-331523B114F3}"/>
    <dgm:cxn modelId="{E4C278BF-29FC-F148-A5A2-B6A6FCF75476}" type="presParOf" srcId="{3F660986-1A3A-4BBD-9BCF-E8E1A7D3BB9B}" destId="{32AC491A-6E25-495A-8AAE-FA832751E1A4}" srcOrd="0" destOrd="0" presId="urn:microsoft.com/office/officeart/2005/8/layout/vList2"/>
    <dgm:cxn modelId="{C1218C76-E7C6-C546-AE5A-CED258A2DE5D}" type="presParOf" srcId="{3F660986-1A3A-4BBD-9BCF-E8E1A7D3BB9B}" destId="{7E6DE8D8-11E4-4229-B03D-2DD627654754}" srcOrd="1" destOrd="0" presId="urn:microsoft.com/office/officeart/2005/8/layout/vList2"/>
    <dgm:cxn modelId="{49DD2878-6E3B-BA49-A8A1-2F6291116883}" type="presParOf" srcId="{3F660986-1A3A-4BBD-9BCF-E8E1A7D3BB9B}" destId="{E71450DF-2DDF-4EF2-89FA-59A7D7781383}" srcOrd="2" destOrd="0" presId="urn:microsoft.com/office/officeart/2005/8/layout/vList2"/>
    <dgm:cxn modelId="{5704AB2A-54E0-2F45-80ED-7ECB75B60B83}" type="presParOf" srcId="{3F660986-1A3A-4BBD-9BCF-E8E1A7D3BB9B}" destId="{773470A9-910B-4541-B731-33434EE15DA9}" srcOrd="3" destOrd="0" presId="urn:microsoft.com/office/officeart/2005/8/layout/vList2"/>
    <dgm:cxn modelId="{B4DC0248-1F6D-2142-9291-77B09FF3C449}" type="presParOf" srcId="{3F660986-1A3A-4BBD-9BCF-E8E1A7D3BB9B}" destId="{48C8A97D-D906-4ED8-B36E-9C5BC46428F5}" srcOrd="4" destOrd="0" presId="urn:microsoft.com/office/officeart/2005/8/layout/vList2"/>
    <dgm:cxn modelId="{90B9411C-3E6A-E240-B47D-7976719A8C05}" type="presParOf" srcId="{3F660986-1A3A-4BBD-9BCF-E8E1A7D3BB9B}" destId="{0E770B4A-E5ED-486D-A47B-128C68EACBF5}" srcOrd="5" destOrd="0" presId="urn:microsoft.com/office/officeart/2005/8/layout/vList2"/>
    <dgm:cxn modelId="{FED48A92-BB7B-3A4E-ACDC-C90BC733EE2F}" type="presParOf" srcId="{3F660986-1A3A-4BBD-9BCF-E8E1A7D3BB9B}" destId="{8D6F4BD3-63FC-4CF1-ABCF-C6C7F33C9B8E}" srcOrd="6" destOrd="0" presId="urn:microsoft.com/office/officeart/2005/8/layout/vList2"/>
    <dgm:cxn modelId="{646DFC8E-AF45-5942-A690-D989D3DAFC86}" type="presParOf" srcId="{3F660986-1A3A-4BBD-9BCF-E8E1A7D3BB9B}" destId="{8AECB895-E125-425D-83D2-B62EF7C9E069}" srcOrd="7" destOrd="0" presId="urn:microsoft.com/office/officeart/2005/8/layout/vList2"/>
    <dgm:cxn modelId="{EE1C8F39-765C-704C-BF56-3F822EDCDDF4}" type="presParOf" srcId="{3F660986-1A3A-4BBD-9BCF-E8E1A7D3BB9B}" destId="{400CD02F-52DF-436A-BDF4-8007D7177E00}" srcOrd="8" destOrd="0" presId="urn:microsoft.com/office/officeart/2005/8/layout/vList2"/>
    <dgm:cxn modelId="{7CF12F8A-C5F6-A84A-83EE-C5A3CE44268A}" type="presParOf" srcId="{3F660986-1A3A-4BBD-9BCF-E8E1A7D3BB9B}" destId="{F0BD763E-9C6C-4804-963D-9CDFA52E0305}" srcOrd="9" destOrd="0" presId="urn:microsoft.com/office/officeart/2005/8/layout/vList2"/>
    <dgm:cxn modelId="{922E26F0-B3EA-6F4E-8651-430F5B091008}" type="presParOf" srcId="{3F660986-1A3A-4BBD-9BCF-E8E1A7D3BB9B}" destId="{D4FF0BE8-9763-4497-AA03-665DE4A59EA0}" srcOrd="10" destOrd="0" presId="urn:microsoft.com/office/officeart/2005/8/layout/vList2"/>
    <dgm:cxn modelId="{DC41A817-5790-254F-B888-0B114993872C}" type="presParOf" srcId="{3F660986-1A3A-4BBD-9BCF-E8E1A7D3BB9B}" destId="{EFA35A6A-E5D9-49F7-94BB-7EE6C2348270}" srcOrd="11" destOrd="0" presId="urn:microsoft.com/office/officeart/2005/8/layout/vList2"/>
    <dgm:cxn modelId="{35DB30BD-9EEF-9349-B7EF-2333064581C3}" type="presParOf" srcId="{3F660986-1A3A-4BBD-9BCF-E8E1A7D3BB9B}" destId="{7269E596-1B5A-458A-8EAA-2C708150C868}" srcOrd="12" destOrd="0" presId="urn:microsoft.com/office/officeart/2005/8/layout/vList2"/>
  </dgm:cxnLst>
  <dgm:bg>
    <a:noFill/>
  </dgm:bg>
  <dgm:whole>
    <a:effectLst>
      <a:reflection stA="50000" endPos="75000" dist="12700" dir="5400000" sy="-100000" algn="bl" rotWithShape="0"/>
    </a:effectLst>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AC491A-6E25-495A-8AAE-FA832751E1A4}">
      <dsp:nvSpPr>
        <dsp:cNvPr id="0" name=""/>
        <dsp:cNvSpPr/>
      </dsp:nvSpPr>
      <dsp:spPr>
        <a:xfrm>
          <a:off x="0" y="42599"/>
          <a:ext cx="2247896" cy="383760"/>
        </a:xfrm>
        <a:prstGeom prst="roundRect">
          <a:avLst/>
        </a:prstGeom>
        <a:solidFill>
          <a:schemeClr val="accent5">
            <a:hueOff val="0"/>
            <a:satOff val="0"/>
            <a:lumOff val="0"/>
            <a:alpha val="40000"/>
          </a:schemeClr>
        </a:solidFill>
        <a:ln>
          <a:noFill/>
        </a:ln>
        <a:effectLst>
          <a:outerShdw blurRad="38100" dist="25400" dir="5400000" algn="t" rotWithShape="0">
            <a:srgbClr val="000000">
              <a:alpha val="50000"/>
            </a:srgbClr>
          </a:outerShdw>
        </a:effectLst>
        <a:scene3d>
          <a:camera prst="perspectiveLeft" fov="2700000" zoom="82000">
            <a:rot lat="0" lon="1200000" rev="0"/>
          </a:camera>
          <a:lightRig rig="morning" dir="t">
            <a:rot lat="0" lon="0" rev="20400000"/>
          </a:lightRig>
        </a:scene3d>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AR" sz="1600" kern="1200" dirty="0"/>
            <a:t>APLICACION</a:t>
          </a:r>
        </a:p>
      </dsp:txBody>
      <dsp:txXfrm>
        <a:off x="18734" y="61333"/>
        <a:ext cx="2210428" cy="346292"/>
      </dsp:txXfrm>
    </dsp:sp>
    <dsp:sp modelId="{E71450DF-2DDF-4EF2-89FA-59A7D7781383}">
      <dsp:nvSpPr>
        <dsp:cNvPr id="0" name=""/>
        <dsp:cNvSpPr/>
      </dsp:nvSpPr>
      <dsp:spPr>
        <a:xfrm>
          <a:off x="0" y="472439"/>
          <a:ext cx="2247896" cy="383760"/>
        </a:xfrm>
        <a:prstGeom prst="roundRect">
          <a:avLst/>
        </a:prstGeom>
        <a:solidFill>
          <a:schemeClr val="accent5">
            <a:hueOff val="-1655646"/>
            <a:satOff val="6635"/>
            <a:lumOff val="1438"/>
            <a:alpha val="40000"/>
          </a:schemeClr>
        </a:solidFill>
        <a:ln>
          <a:noFill/>
        </a:ln>
        <a:effectLst>
          <a:outerShdw blurRad="38100" dist="25400" dir="5400000" algn="t" rotWithShape="0">
            <a:srgbClr val="000000">
              <a:alpha val="50000"/>
            </a:srgbClr>
          </a:outerShdw>
        </a:effectLst>
        <a:scene3d>
          <a:camera prst="perspectiveLeft" fov="2700000" zoom="82000">
            <a:rot lat="0" lon="1200000" rev="0"/>
          </a:camera>
          <a:lightRig rig="morning" dir="t">
            <a:rot lat="0" lon="0" rev="20400000"/>
          </a:lightRig>
        </a:scene3d>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AR" sz="1600" kern="1200" dirty="0"/>
            <a:t>PRESENTACION</a:t>
          </a:r>
        </a:p>
      </dsp:txBody>
      <dsp:txXfrm>
        <a:off x="18734" y="491173"/>
        <a:ext cx="2210428" cy="346292"/>
      </dsp:txXfrm>
    </dsp:sp>
    <dsp:sp modelId="{48C8A97D-D906-4ED8-B36E-9C5BC46428F5}">
      <dsp:nvSpPr>
        <dsp:cNvPr id="0" name=""/>
        <dsp:cNvSpPr/>
      </dsp:nvSpPr>
      <dsp:spPr>
        <a:xfrm>
          <a:off x="0" y="902280"/>
          <a:ext cx="2247896" cy="383760"/>
        </a:xfrm>
        <a:prstGeom prst="roundRect">
          <a:avLst/>
        </a:prstGeom>
        <a:solidFill>
          <a:schemeClr val="accent5">
            <a:hueOff val="-3311292"/>
            <a:satOff val="13270"/>
            <a:lumOff val="2876"/>
            <a:alpha val="40000"/>
          </a:schemeClr>
        </a:solidFill>
        <a:ln>
          <a:noFill/>
        </a:ln>
        <a:effectLst>
          <a:outerShdw blurRad="38100" dist="25400" dir="5400000" algn="t" rotWithShape="0">
            <a:srgbClr val="000000">
              <a:alpha val="50000"/>
            </a:srgbClr>
          </a:outerShdw>
        </a:effectLst>
        <a:scene3d>
          <a:camera prst="perspectiveLeft" fov="2700000" zoom="82000">
            <a:rot lat="0" lon="1200000" rev="0"/>
          </a:camera>
          <a:lightRig rig="morning" dir="t">
            <a:rot lat="0" lon="0" rev="20400000"/>
          </a:lightRig>
        </a:scene3d>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AR" sz="1600" kern="1200" dirty="0"/>
            <a:t>SESION</a:t>
          </a:r>
        </a:p>
      </dsp:txBody>
      <dsp:txXfrm>
        <a:off x="18734" y="921014"/>
        <a:ext cx="2210428" cy="346292"/>
      </dsp:txXfrm>
    </dsp:sp>
    <dsp:sp modelId="{8D6F4BD3-63FC-4CF1-ABCF-C6C7F33C9B8E}">
      <dsp:nvSpPr>
        <dsp:cNvPr id="0" name=""/>
        <dsp:cNvSpPr/>
      </dsp:nvSpPr>
      <dsp:spPr>
        <a:xfrm>
          <a:off x="0" y="1332120"/>
          <a:ext cx="2247896" cy="383760"/>
        </a:xfrm>
        <a:prstGeom prst="roundRect">
          <a:avLst/>
        </a:prstGeom>
        <a:solidFill>
          <a:schemeClr val="accent5">
            <a:hueOff val="-4966938"/>
            <a:satOff val="19906"/>
            <a:lumOff val="4314"/>
            <a:alpha val="40000"/>
          </a:schemeClr>
        </a:solidFill>
        <a:ln>
          <a:noFill/>
        </a:ln>
        <a:effectLst>
          <a:outerShdw blurRad="38100" dist="25400" dir="5400000" algn="t" rotWithShape="0">
            <a:srgbClr val="000000">
              <a:alpha val="50000"/>
            </a:srgbClr>
          </a:outerShdw>
        </a:effectLst>
        <a:scene3d>
          <a:camera prst="perspectiveLeft" fov="2700000" zoom="82000">
            <a:rot lat="0" lon="1200000" rev="0"/>
          </a:camera>
          <a:lightRig rig="morning" dir="t">
            <a:rot lat="0" lon="0" rev="20400000"/>
          </a:lightRig>
        </a:scene3d>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AR" sz="1600" kern="1200" dirty="0"/>
            <a:t>TRANSPORTE</a:t>
          </a:r>
        </a:p>
      </dsp:txBody>
      <dsp:txXfrm>
        <a:off x="18734" y="1350854"/>
        <a:ext cx="2210428" cy="346292"/>
      </dsp:txXfrm>
    </dsp:sp>
    <dsp:sp modelId="{400CD02F-52DF-436A-BDF4-8007D7177E00}">
      <dsp:nvSpPr>
        <dsp:cNvPr id="0" name=""/>
        <dsp:cNvSpPr/>
      </dsp:nvSpPr>
      <dsp:spPr>
        <a:xfrm>
          <a:off x="0" y="1761960"/>
          <a:ext cx="2247896" cy="383760"/>
        </a:xfrm>
        <a:prstGeom prst="roundRect">
          <a:avLst/>
        </a:prstGeom>
        <a:solidFill>
          <a:schemeClr val="accent5">
            <a:hueOff val="-6622584"/>
            <a:satOff val="26541"/>
            <a:lumOff val="5752"/>
            <a:alpha val="40000"/>
          </a:schemeClr>
        </a:solidFill>
        <a:ln>
          <a:noFill/>
        </a:ln>
        <a:effectLst>
          <a:outerShdw blurRad="38100" dist="25400" dir="5400000" algn="t" rotWithShape="0">
            <a:srgbClr val="000000">
              <a:alpha val="50000"/>
            </a:srgbClr>
          </a:outerShdw>
        </a:effectLst>
        <a:scene3d>
          <a:camera prst="perspectiveLeft" fov="2700000" zoom="82000">
            <a:rot lat="0" lon="1200000" rev="0"/>
          </a:camera>
          <a:lightRig rig="morning" dir="t">
            <a:rot lat="0" lon="0" rev="20400000"/>
          </a:lightRig>
        </a:scene3d>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AR" sz="1600" kern="1200" dirty="0"/>
            <a:t>RED</a:t>
          </a:r>
        </a:p>
      </dsp:txBody>
      <dsp:txXfrm>
        <a:off x="18734" y="1780694"/>
        <a:ext cx="2210428" cy="346292"/>
      </dsp:txXfrm>
    </dsp:sp>
    <dsp:sp modelId="{D4FF0BE8-9763-4497-AA03-665DE4A59EA0}">
      <dsp:nvSpPr>
        <dsp:cNvPr id="0" name=""/>
        <dsp:cNvSpPr/>
      </dsp:nvSpPr>
      <dsp:spPr>
        <a:xfrm>
          <a:off x="0" y="2191800"/>
          <a:ext cx="2247896" cy="383760"/>
        </a:xfrm>
        <a:prstGeom prst="roundRect">
          <a:avLst/>
        </a:prstGeom>
        <a:solidFill>
          <a:schemeClr val="accent5">
            <a:hueOff val="-8278230"/>
            <a:satOff val="33176"/>
            <a:lumOff val="7190"/>
            <a:alpha val="40000"/>
          </a:schemeClr>
        </a:solidFill>
        <a:ln>
          <a:noFill/>
        </a:ln>
        <a:effectLst>
          <a:outerShdw blurRad="38100" dist="25400" dir="5400000" algn="t" rotWithShape="0">
            <a:srgbClr val="000000">
              <a:alpha val="50000"/>
            </a:srgbClr>
          </a:outerShdw>
        </a:effectLst>
        <a:scene3d>
          <a:camera prst="perspectiveLeft" fov="2700000" zoom="82000">
            <a:rot lat="0" lon="1200000" rev="0"/>
          </a:camera>
          <a:lightRig rig="morning" dir="t">
            <a:rot lat="0" lon="0" rev="20400000"/>
          </a:lightRig>
        </a:scene3d>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AR" sz="1600" kern="1200" dirty="0"/>
            <a:t>ENLACE DE DATOS</a:t>
          </a:r>
        </a:p>
      </dsp:txBody>
      <dsp:txXfrm>
        <a:off x="18734" y="2210534"/>
        <a:ext cx="2210428" cy="346292"/>
      </dsp:txXfrm>
    </dsp:sp>
    <dsp:sp modelId="{7269E596-1B5A-458A-8EAA-2C708150C868}">
      <dsp:nvSpPr>
        <dsp:cNvPr id="0" name=""/>
        <dsp:cNvSpPr/>
      </dsp:nvSpPr>
      <dsp:spPr>
        <a:xfrm>
          <a:off x="0" y="2621640"/>
          <a:ext cx="2247896" cy="383760"/>
        </a:xfrm>
        <a:prstGeom prst="roundRect">
          <a:avLst/>
        </a:prstGeom>
        <a:solidFill>
          <a:schemeClr val="accent5">
            <a:hueOff val="-9933876"/>
            <a:satOff val="39811"/>
            <a:lumOff val="8628"/>
            <a:alpha val="40000"/>
          </a:schemeClr>
        </a:solidFill>
        <a:ln>
          <a:noFill/>
        </a:ln>
        <a:effectLst>
          <a:outerShdw blurRad="38100" dist="25400" dir="5400000" algn="t" rotWithShape="0">
            <a:srgbClr val="000000">
              <a:alpha val="50000"/>
            </a:srgbClr>
          </a:outerShdw>
        </a:effectLst>
        <a:scene3d>
          <a:camera prst="perspectiveLeft" fov="2700000" zoom="82000">
            <a:rot lat="0" lon="1200000" rev="0"/>
          </a:camera>
          <a:lightRig rig="morning" dir="t">
            <a:rot lat="0" lon="0" rev="20400000"/>
          </a:lightRig>
        </a:scene3d>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AR" sz="1600" kern="1200" dirty="0"/>
            <a:t>FISICA</a:t>
          </a:r>
        </a:p>
      </dsp:txBody>
      <dsp:txXfrm>
        <a:off x="18734" y="2640374"/>
        <a:ext cx="2210428" cy="34629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dirty="0"/>
              <a:t>Haga clic para modificar el estilo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AR" dirty="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Tree>
    <p:extLst>
      <p:ext uri="{BB962C8B-B14F-4D97-AF65-F5344CB8AC3E}">
        <p14:creationId xmlns:p14="http://schemas.microsoft.com/office/powerpoint/2010/main" val="16839912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743200" y="5486400"/>
            <a:ext cx="2971800" cy="1752600"/>
          </a:xfrm>
          <a:prstGeom prst="rect">
            <a:avLst/>
          </a:prstGeom>
        </p:spPr>
        <p:txBody>
          <a:bodyPr/>
          <a:lstStyle/>
          <a:p>
            <a:r>
              <a:rPr lang="es-AR" dirty="0"/>
              <a:t>Otras arquitecturas: SNA de IBM, DNA de Dec, XNS de Xerox </a:t>
            </a:r>
          </a:p>
        </p:txBody>
      </p:sp>
    </p:spTree>
    <p:extLst>
      <p:ext uri="{BB962C8B-B14F-4D97-AF65-F5344CB8AC3E}">
        <p14:creationId xmlns:p14="http://schemas.microsoft.com/office/powerpoint/2010/main" val="42531604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a:t>Protocolo definido entre cpas homonimas</a:t>
            </a:r>
          </a:p>
        </p:txBody>
      </p:sp>
    </p:spTree>
    <p:extLst>
      <p:ext uri="{BB962C8B-B14F-4D97-AF65-F5344CB8AC3E}">
        <p14:creationId xmlns:p14="http://schemas.microsoft.com/office/powerpoint/2010/main" val="151177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a:t>Protocolo definido entre cpas homonimas</a:t>
            </a:r>
          </a:p>
        </p:txBody>
      </p:sp>
    </p:spTree>
    <p:extLst>
      <p:ext uri="{BB962C8B-B14F-4D97-AF65-F5344CB8AC3E}">
        <p14:creationId xmlns:p14="http://schemas.microsoft.com/office/powerpoint/2010/main" val="7555342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743200" y="5334000"/>
            <a:ext cx="2971800" cy="1828800"/>
          </a:xfrm>
          <a:prstGeom prst="rect">
            <a:avLst/>
          </a:prstGeom>
        </p:spPr>
        <p:txBody>
          <a:bodyPr/>
          <a:lstStyle/>
          <a:p>
            <a:r>
              <a:rPr lang="es-AR" dirty="0"/>
              <a:t>Provee los protocolos de red que serán usados por las aplicaciones del cliente. </a:t>
            </a:r>
            <a:r>
              <a:rPr lang="es-ES_tradnl" dirty="0"/>
              <a:t>E</a:t>
            </a:r>
            <a:r>
              <a:rPr lang="es-AR" dirty="0"/>
              <a:t>jemplo browser - http</a:t>
            </a:r>
          </a:p>
        </p:txBody>
      </p:sp>
    </p:spTree>
    <p:extLst>
      <p:ext uri="{BB962C8B-B14F-4D97-AF65-F5344CB8AC3E}">
        <p14:creationId xmlns:p14="http://schemas.microsoft.com/office/powerpoint/2010/main" val="13192187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743200" y="5334000"/>
            <a:ext cx="2971800" cy="1828800"/>
          </a:xfrm>
          <a:prstGeom prst="rect">
            <a:avLst/>
          </a:prstGeom>
        </p:spPr>
        <p:txBody>
          <a:bodyPr/>
          <a:lstStyle/>
          <a:p>
            <a:r>
              <a:rPr lang="es-AR" dirty="0"/>
              <a:t>Provee los protocolos de red que serán usados por las aplicaciones del cliente. </a:t>
            </a:r>
            <a:r>
              <a:rPr lang="es-ES_tradnl" dirty="0"/>
              <a:t>E</a:t>
            </a:r>
            <a:r>
              <a:rPr lang="es-AR" dirty="0"/>
              <a:t>jemplo browser - http</a:t>
            </a:r>
          </a:p>
        </p:txBody>
      </p:sp>
    </p:spTree>
    <p:extLst>
      <p:ext uri="{BB962C8B-B14F-4D97-AF65-F5344CB8AC3E}">
        <p14:creationId xmlns:p14="http://schemas.microsoft.com/office/powerpoint/2010/main" val="24363267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743200" y="5334000"/>
            <a:ext cx="2971800" cy="1828800"/>
          </a:xfrm>
          <a:prstGeom prst="rect">
            <a:avLst/>
          </a:prstGeom>
        </p:spPr>
        <p:txBody>
          <a:bodyPr/>
          <a:lstStyle/>
          <a:p>
            <a:r>
              <a:rPr lang="es-AR" dirty="0"/>
              <a:t>Provee los protocolos de red que serán usados por las aplicaciones del cliente. </a:t>
            </a:r>
            <a:r>
              <a:rPr lang="es-ES_tradnl" dirty="0"/>
              <a:t>E</a:t>
            </a:r>
            <a:r>
              <a:rPr lang="es-AR" dirty="0"/>
              <a:t>jemplo browser - http</a:t>
            </a:r>
          </a:p>
        </p:txBody>
      </p:sp>
    </p:spTree>
    <p:extLst>
      <p:ext uri="{BB962C8B-B14F-4D97-AF65-F5344CB8AC3E}">
        <p14:creationId xmlns:p14="http://schemas.microsoft.com/office/powerpoint/2010/main" val="15447638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a:t>Protocolo definido entre cpas homonimas</a:t>
            </a:r>
          </a:p>
        </p:txBody>
      </p:sp>
    </p:spTree>
    <p:extLst>
      <p:ext uri="{BB962C8B-B14F-4D97-AF65-F5344CB8AC3E}">
        <p14:creationId xmlns:p14="http://schemas.microsoft.com/office/powerpoint/2010/main" val="10789666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743200" y="5334000"/>
            <a:ext cx="2971800" cy="1828800"/>
          </a:xfrm>
          <a:prstGeom prst="rect">
            <a:avLst/>
          </a:prstGeom>
        </p:spPr>
        <p:txBody>
          <a:bodyPr/>
          <a:lstStyle/>
          <a:p>
            <a:r>
              <a:rPr lang="es-AR" dirty="0"/>
              <a:t>Provee los protocolos de red que serán usados por las aplicaciones del cliente. </a:t>
            </a:r>
            <a:r>
              <a:rPr lang="es-ES_tradnl" dirty="0"/>
              <a:t>E</a:t>
            </a:r>
            <a:r>
              <a:rPr lang="es-AR" dirty="0"/>
              <a:t>jemplo browser - http</a:t>
            </a:r>
          </a:p>
        </p:txBody>
      </p:sp>
    </p:spTree>
    <p:extLst>
      <p:ext uri="{BB962C8B-B14F-4D97-AF65-F5344CB8AC3E}">
        <p14:creationId xmlns:p14="http://schemas.microsoft.com/office/powerpoint/2010/main" val="12801709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743200" y="5334000"/>
            <a:ext cx="2971800" cy="1828800"/>
          </a:xfrm>
          <a:prstGeom prst="rect">
            <a:avLst/>
          </a:prstGeom>
        </p:spPr>
        <p:txBody>
          <a:bodyPr/>
          <a:lstStyle/>
          <a:p>
            <a:r>
              <a:rPr lang="es-AR" dirty="0"/>
              <a:t>Provee los protocolos de red que serán usados por las aplicaciones del cliente. </a:t>
            </a:r>
            <a:r>
              <a:rPr lang="es-ES_tradnl" dirty="0"/>
              <a:t>E</a:t>
            </a:r>
            <a:r>
              <a:rPr lang="es-AR" dirty="0"/>
              <a:t>jemplo browser - http</a:t>
            </a:r>
          </a:p>
        </p:txBody>
      </p:sp>
    </p:spTree>
    <p:extLst>
      <p:ext uri="{BB962C8B-B14F-4D97-AF65-F5344CB8AC3E}">
        <p14:creationId xmlns:p14="http://schemas.microsoft.com/office/powerpoint/2010/main" val="31949026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743200" y="5334000"/>
            <a:ext cx="2971800" cy="1828800"/>
          </a:xfrm>
          <a:prstGeom prst="rect">
            <a:avLst/>
          </a:prstGeom>
        </p:spPr>
        <p:txBody>
          <a:bodyPr/>
          <a:lstStyle/>
          <a:p>
            <a:r>
              <a:rPr lang="es-AR" dirty="0"/>
              <a:t>Provee los protocolos de red que serán usados por las aplicaciones del cliente. </a:t>
            </a:r>
            <a:r>
              <a:rPr lang="es-ES_tradnl" dirty="0"/>
              <a:t>E</a:t>
            </a:r>
            <a:r>
              <a:rPr lang="es-AR" dirty="0"/>
              <a:t>jemplo browser - http</a:t>
            </a:r>
          </a:p>
        </p:txBody>
      </p:sp>
    </p:spTree>
    <p:extLst>
      <p:ext uri="{BB962C8B-B14F-4D97-AF65-F5344CB8AC3E}">
        <p14:creationId xmlns:p14="http://schemas.microsoft.com/office/powerpoint/2010/main" val="11293686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743200" y="5334000"/>
            <a:ext cx="2971800" cy="1828800"/>
          </a:xfrm>
          <a:prstGeom prst="rect">
            <a:avLst/>
          </a:prstGeom>
        </p:spPr>
        <p:txBody>
          <a:bodyPr/>
          <a:lstStyle/>
          <a:p>
            <a:r>
              <a:rPr lang="es-AR" dirty="0"/>
              <a:t>Provee los protocolos de red que serán usados por las aplicaciones del cliente. </a:t>
            </a:r>
            <a:r>
              <a:rPr lang="es-ES_tradnl" dirty="0"/>
              <a:t>E</a:t>
            </a:r>
            <a:r>
              <a:rPr lang="es-AR" dirty="0"/>
              <a:t>jemplo browser - http</a:t>
            </a:r>
          </a:p>
        </p:txBody>
      </p:sp>
    </p:spTree>
    <p:extLst>
      <p:ext uri="{BB962C8B-B14F-4D97-AF65-F5344CB8AC3E}">
        <p14:creationId xmlns:p14="http://schemas.microsoft.com/office/powerpoint/2010/main" val="2251557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a:p>
            <a:endParaRPr lang="es-ES_tradnl" dirty="0"/>
          </a:p>
        </p:txBody>
      </p:sp>
      <p:sp>
        <p:nvSpPr>
          <p:cNvPr id="4" name="Marcador de número de diapositiva 3"/>
          <p:cNvSpPr>
            <a:spLocks noGrp="1"/>
          </p:cNvSpPr>
          <p:nvPr>
            <p:ph type="sldNum" sz="quarter" idx="10"/>
          </p:nvPr>
        </p:nvSpPr>
        <p:spPr>
          <a:xfrm>
            <a:off x="1676400" y="6096000"/>
            <a:ext cx="3733800" cy="2057400"/>
          </a:xfrm>
          <a:prstGeom prst="rect">
            <a:avLst/>
          </a:prstGeom>
        </p:spPr>
        <p:txBody>
          <a:bodyPr/>
          <a:lstStyle/>
          <a:p>
            <a:r>
              <a:rPr lang="es-AR" dirty="0"/>
              <a:t>Red:Colección interconectada de dispositivos autonomos cuyo objetivo es compartir recursos e intercambiar información</a:t>
            </a:r>
          </a:p>
        </p:txBody>
      </p:sp>
    </p:spTree>
    <p:extLst>
      <p:ext uri="{BB962C8B-B14F-4D97-AF65-F5344CB8AC3E}">
        <p14:creationId xmlns:p14="http://schemas.microsoft.com/office/powerpoint/2010/main" val="5080799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743200" y="5334000"/>
            <a:ext cx="2971800" cy="1828800"/>
          </a:xfrm>
          <a:prstGeom prst="rect">
            <a:avLst/>
          </a:prstGeom>
        </p:spPr>
        <p:txBody>
          <a:bodyPr/>
          <a:lstStyle/>
          <a:p>
            <a:r>
              <a:rPr lang="es-AR" dirty="0"/>
              <a:t>Provee los protocolos de red que serán usados por las aplicaciones del cliente. </a:t>
            </a:r>
            <a:r>
              <a:rPr lang="es-ES_tradnl" dirty="0"/>
              <a:t>E</a:t>
            </a:r>
            <a:r>
              <a:rPr lang="es-AR" dirty="0"/>
              <a:t>jemplo browser - http</a:t>
            </a:r>
          </a:p>
        </p:txBody>
      </p:sp>
    </p:spTree>
    <p:extLst>
      <p:ext uri="{BB962C8B-B14F-4D97-AF65-F5344CB8AC3E}">
        <p14:creationId xmlns:p14="http://schemas.microsoft.com/office/powerpoint/2010/main" val="3342658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a:p>
            <a:endParaRPr lang="es-ES_tradnl" dirty="0"/>
          </a:p>
        </p:txBody>
      </p:sp>
      <p:sp>
        <p:nvSpPr>
          <p:cNvPr id="4" name="Marcador de número de diapositiva 3"/>
          <p:cNvSpPr>
            <a:spLocks noGrp="1"/>
          </p:cNvSpPr>
          <p:nvPr>
            <p:ph type="sldNum" sz="quarter" idx="10"/>
          </p:nvPr>
        </p:nvSpPr>
        <p:spPr>
          <a:xfrm>
            <a:off x="1676400" y="6096000"/>
            <a:ext cx="3733800" cy="2057400"/>
          </a:xfrm>
          <a:prstGeom prst="rect">
            <a:avLst/>
          </a:prstGeom>
        </p:spPr>
        <p:txBody>
          <a:bodyPr/>
          <a:lstStyle/>
          <a:p>
            <a:r>
              <a:rPr lang="es-AR" dirty="0"/>
              <a:t>Red:Colección interconectada de dispositivos autonomos cuyo objetivo es compartir recursos e intercambiar información</a:t>
            </a:r>
          </a:p>
        </p:txBody>
      </p:sp>
    </p:spTree>
    <p:extLst>
      <p:ext uri="{BB962C8B-B14F-4D97-AF65-F5344CB8AC3E}">
        <p14:creationId xmlns:p14="http://schemas.microsoft.com/office/powerpoint/2010/main" val="5132414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a:p>
            <a:endParaRPr lang="es-ES_tradnl" dirty="0"/>
          </a:p>
        </p:txBody>
      </p:sp>
      <p:sp>
        <p:nvSpPr>
          <p:cNvPr id="4" name="Marcador de número de diapositiva 3"/>
          <p:cNvSpPr>
            <a:spLocks noGrp="1"/>
          </p:cNvSpPr>
          <p:nvPr>
            <p:ph type="sldNum" sz="quarter" idx="10"/>
          </p:nvPr>
        </p:nvSpPr>
        <p:spPr>
          <a:xfrm>
            <a:off x="1676400" y="6096000"/>
            <a:ext cx="3733800" cy="2057400"/>
          </a:xfrm>
          <a:prstGeom prst="rect">
            <a:avLst/>
          </a:prstGeom>
        </p:spPr>
        <p:txBody>
          <a:bodyPr/>
          <a:lstStyle/>
          <a:p>
            <a:r>
              <a:rPr lang="es-AR" dirty="0"/>
              <a:t>Red:Colección interconectada de dispositivos autonomos cuyo objetivo es compartir recursos e intercambiar información</a:t>
            </a:r>
          </a:p>
        </p:txBody>
      </p:sp>
    </p:spTree>
    <p:extLst>
      <p:ext uri="{BB962C8B-B14F-4D97-AF65-F5344CB8AC3E}">
        <p14:creationId xmlns:p14="http://schemas.microsoft.com/office/powerpoint/2010/main" val="32667829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a:p>
            <a:endParaRPr lang="es-ES_tradnl" dirty="0"/>
          </a:p>
        </p:txBody>
      </p:sp>
      <p:sp>
        <p:nvSpPr>
          <p:cNvPr id="4" name="Marcador de número de diapositiva 3"/>
          <p:cNvSpPr>
            <a:spLocks noGrp="1"/>
          </p:cNvSpPr>
          <p:nvPr>
            <p:ph type="sldNum" sz="quarter" idx="10"/>
          </p:nvPr>
        </p:nvSpPr>
        <p:spPr>
          <a:xfrm>
            <a:off x="1676400" y="6096000"/>
            <a:ext cx="3733800" cy="2057400"/>
          </a:xfrm>
          <a:prstGeom prst="rect">
            <a:avLst/>
          </a:prstGeom>
        </p:spPr>
        <p:txBody>
          <a:bodyPr/>
          <a:lstStyle/>
          <a:p>
            <a:r>
              <a:rPr lang="es-AR" dirty="0"/>
              <a:t>Red:Colección interconectada de dispositivos autonomos cuyo objetivo es compartir recursos e intercambiar información</a:t>
            </a:r>
          </a:p>
        </p:txBody>
      </p:sp>
    </p:spTree>
    <p:extLst>
      <p:ext uri="{BB962C8B-B14F-4D97-AF65-F5344CB8AC3E}">
        <p14:creationId xmlns:p14="http://schemas.microsoft.com/office/powerpoint/2010/main" val="27172930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a:p>
            <a:endParaRPr lang="es-ES_tradnl" dirty="0"/>
          </a:p>
        </p:txBody>
      </p:sp>
      <p:sp>
        <p:nvSpPr>
          <p:cNvPr id="4" name="Marcador de número de diapositiva 3"/>
          <p:cNvSpPr>
            <a:spLocks noGrp="1"/>
          </p:cNvSpPr>
          <p:nvPr>
            <p:ph type="sldNum" sz="quarter" idx="10"/>
          </p:nvPr>
        </p:nvSpPr>
        <p:spPr>
          <a:xfrm>
            <a:off x="1676400" y="6096000"/>
            <a:ext cx="3733800" cy="2057400"/>
          </a:xfrm>
          <a:prstGeom prst="rect">
            <a:avLst/>
          </a:prstGeom>
        </p:spPr>
        <p:txBody>
          <a:bodyPr/>
          <a:lstStyle/>
          <a:p>
            <a:r>
              <a:rPr lang="es-AR" dirty="0"/>
              <a:t>Red:Colección interconectada de dispositivos autonomos cuyo objetivo es compartir recursos e intercambiar información</a:t>
            </a:r>
          </a:p>
        </p:txBody>
      </p:sp>
    </p:spTree>
    <p:extLst>
      <p:ext uri="{BB962C8B-B14F-4D97-AF65-F5344CB8AC3E}">
        <p14:creationId xmlns:p14="http://schemas.microsoft.com/office/powerpoint/2010/main" val="22384598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a:p>
            <a:endParaRPr lang="es-ES_tradnl" dirty="0"/>
          </a:p>
        </p:txBody>
      </p:sp>
      <p:sp>
        <p:nvSpPr>
          <p:cNvPr id="4" name="Marcador de número de diapositiva 3"/>
          <p:cNvSpPr>
            <a:spLocks noGrp="1"/>
          </p:cNvSpPr>
          <p:nvPr>
            <p:ph type="sldNum" sz="quarter" idx="10"/>
          </p:nvPr>
        </p:nvSpPr>
        <p:spPr>
          <a:xfrm>
            <a:off x="1676400" y="6096000"/>
            <a:ext cx="3733800" cy="2057400"/>
          </a:xfrm>
          <a:prstGeom prst="rect">
            <a:avLst/>
          </a:prstGeom>
        </p:spPr>
        <p:txBody>
          <a:bodyPr/>
          <a:lstStyle/>
          <a:p>
            <a:r>
              <a:rPr lang="es-AR" dirty="0"/>
              <a:t>Red:Colección interconectada de dispositivos autonomos cuyo objetivo es compartir recursos e intercambiar información</a:t>
            </a:r>
          </a:p>
        </p:txBody>
      </p:sp>
    </p:spTree>
    <p:extLst>
      <p:ext uri="{BB962C8B-B14F-4D97-AF65-F5344CB8AC3E}">
        <p14:creationId xmlns:p14="http://schemas.microsoft.com/office/powerpoint/2010/main" val="32700609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a:p>
            <a:endParaRPr lang="es-ES_tradnl" dirty="0"/>
          </a:p>
        </p:txBody>
      </p:sp>
      <p:sp>
        <p:nvSpPr>
          <p:cNvPr id="4" name="Marcador de número de diapositiva 3"/>
          <p:cNvSpPr>
            <a:spLocks noGrp="1"/>
          </p:cNvSpPr>
          <p:nvPr>
            <p:ph type="sldNum" sz="quarter" idx="10"/>
          </p:nvPr>
        </p:nvSpPr>
        <p:spPr>
          <a:xfrm>
            <a:off x="1676400" y="6096000"/>
            <a:ext cx="3733800" cy="2057400"/>
          </a:xfrm>
          <a:prstGeom prst="rect">
            <a:avLst/>
          </a:prstGeom>
        </p:spPr>
        <p:txBody>
          <a:bodyPr/>
          <a:lstStyle/>
          <a:p>
            <a:r>
              <a:rPr lang="es-AR" dirty="0"/>
              <a:t>Red:Colección interconectada de dispositivos autonomos cuyo objetivo es compartir recursos e intercambiar información</a:t>
            </a:r>
          </a:p>
        </p:txBody>
      </p:sp>
    </p:spTree>
    <p:extLst>
      <p:ext uri="{BB962C8B-B14F-4D97-AF65-F5344CB8AC3E}">
        <p14:creationId xmlns:p14="http://schemas.microsoft.com/office/powerpoint/2010/main" val="11961064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a:p>
            <a:endParaRPr lang="es-ES_tradnl" dirty="0"/>
          </a:p>
        </p:txBody>
      </p:sp>
      <p:sp>
        <p:nvSpPr>
          <p:cNvPr id="4" name="Marcador de número de diapositiva 3"/>
          <p:cNvSpPr>
            <a:spLocks noGrp="1"/>
          </p:cNvSpPr>
          <p:nvPr>
            <p:ph type="sldNum" sz="quarter" idx="10"/>
          </p:nvPr>
        </p:nvSpPr>
        <p:spPr>
          <a:xfrm>
            <a:off x="1676400" y="6096000"/>
            <a:ext cx="3733800" cy="2057400"/>
          </a:xfrm>
          <a:prstGeom prst="rect">
            <a:avLst/>
          </a:prstGeom>
        </p:spPr>
        <p:txBody>
          <a:bodyPr/>
          <a:lstStyle/>
          <a:p>
            <a:r>
              <a:rPr lang="es-AR" dirty="0"/>
              <a:t>Red:Colección interconectada de dispositivos autonomos cuyo objetivo es compartir recursos e intercambiar información</a:t>
            </a:r>
          </a:p>
        </p:txBody>
      </p:sp>
    </p:spTree>
    <p:extLst>
      <p:ext uri="{BB962C8B-B14F-4D97-AF65-F5344CB8AC3E}">
        <p14:creationId xmlns:p14="http://schemas.microsoft.com/office/powerpoint/2010/main" val="409139728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a:p>
            <a:endParaRPr lang="es-ES_tradnl" dirty="0"/>
          </a:p>
        </p:txBody>
      </p:sp>
      <p:sp>
        <p:nvSpPr>
          <p:cNvPr id="4" name="Marcador de número de diapositiva 3"/>
          <p:cNvSpPr>
            <a:spLocks noGrp="1"/>
          </p:cNvSpPr>
          <p:nvPr>
            <p:ph type="sldNum" sz="quarter" idx="10"/>
          </p:nvPr>
        </p:nvSpPr>
        <p:spPr>
          <a:xfrm>
            <a:off x="1676400" y="6096000"/>
            <a:ext cx="3733800" cy="2057400"/>
          </a:xfrm>
          <a:prstGeom prst="rect">
            <a:avLst/>
          </a:prstGeom>
        </p:spPr>
        <p:txBody>
          <a:bodyPr/>
          <a:lstStyle/>
          <a:p>
            <a:r>
              <a:rPr lang="es-AR" dirty="0"/>
              <a:t>Red:Colección interconectada de dispositivos autonomos cuyo objetivo es compartir recursos e intercambiar información</a:t>
            </a:r>
          </a:p>
        </p:txBody>
      </p:sp>
    </p:spTree>
    <p:extLst>
      <p:ext uri="{BB962C8B-B14F-4D97-AF65-F5344CB8AC3E}">
        <p14:creationId xmlns:p14="http://schemas.microsoft.com/office/powerpoint/2010/main" val="34885497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a:p>
            <a:endParaRPr lang="es-ES_tradnl" dirty="0"/>
          </a:p>
        </p:txBody>
      </p:sp>
      <p:sp>
        <p:nvSpPr>
          <p:cNvPr id="4" name="Marcador de número de diapositiva 3"/>
          <p:cNvSpPr>
            <a:spLocks noGrp="1"/>
          </p:cNvSpPr>
          <p:nvPr>
            <p:ph type="sldNum" sz="quarter" idx="10"/>
          </p:nvPr>
        </p:nvSpPr>
        <p:spPr>
          <a:xfrm>
            <a:off x="1676400" y="6096000"/>
            <a:ext cx="3733800" cy="2057400"/>
          </a:xfrm>
          <a:prstGeom prst="rect">
            <a:avLst/>
          </a:prstGeom>
        </p:spPr>
        <p:txBody>
          <a:bodyPr/>
          <a:lstStyle/>
          <a:p>
            <a:r>
              <a:rPr lang="es-AR" dirty="0"/>
              <a:t>Red:Colección interconectada de dispositivos autonomos cuyo objetivo es compartir recursos e intercambiar información</a:t>
            </a:r>
          </a:p>
        </p:txBody>
      </p:sp>
    </p:spTree>
    <p:extLst>
      <p:ext uri="{BB962C8B-B14F-4D97-AF65-F5344CB8AC3E}">
        <p14:creationId xmlns:p14="http://schemas.microsoft.com/office/powerpoint/2010/main" val="28481920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398713" y="5029200"/>
            <a:ext cx="2971800" cy="2590800"/>
          </a:xfrm>
          <a:prstGeom prst="rect">
            <a:avLst/>
          </a:prstGeom>
        </p:spPr>
        <p:txBody>
          <a:bodyPr/>
          <a:lstStyle/>
          <a:p>
            <a:r>
              <a:rPr lang="es-AR" dirty="0"/>
              <a:t>R</a:t>
            </a:r>
            <a:r>
              <a:rPr lang="es-ES_tradnl" dirty="0"/>
              <a:t>e</a:t>
            </a:r>
            <a:r>
              <a:rPr lang="es-AR" dirty="0"/>
              <a:t>glas de transferencia: duplex, semiduplex, cantidad de circuitos.</a:t>
            </a:r>
          </a:p>
          <a:p>
            <a:r>
              <a:rPr lang="es-AR" dirty="0"/>
              <a:t>Control de flujo</a:t>
            </a:r>
          </a:p>
        </p:txBody>
      </p:sp>
    </p:spTree>
    <p:extLst>
      <p:ext uri="{BB962C8B-B14F-4D97-AF65-F5344CB8AC3E}">
        <p14:creationId xmlns:p14="http://schemas.microsoft.com/office/powerpoint/2010/main" val="247006173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a:p>
            <a:endParaRPr lang="es-ES_tradnl" dirty="0"/>
          </a:p>
        </p:txBody>
      </p:sp>
      <p:sp>
        <p:nvSpPr>
          <p:cNvPr id="4" name="Marcador de número de diapositiva 3"/>
          <p:cNvSpPr>
            <a:spLocks noGrp="1"/>
          </p:cNvSpPr>
          <p:nvPr>
            <p:ph type="sldNum" sz="quarter" idx="10"/>
          </p:nvPr>
        </p:nvSpPr>
        <p:spPr>
          <a:xfrm>
            <a:off x="1676400" y="6096000"/>
            <a:ext cx="3733800" cy="2057400"/>
          </a:xfrm>
          <a:prstGeom prst="rect">
            <a:avLst/>
          </a:prstGeom>
        </p:spPr>
        <p:txBody>
          <a:bodyPr/>
          <a:lstStyle/>
          <a:p>
            <a:r>
              <a:rPr lang="es-AR" dirty="0"/>
              <a:t>Red:Colección interconectada de dispositivos autonomos cuyo objetivo es compartir recursos e intercambiar información</a:t>
            </a:r>
          </a:p>
        </p:txBody>
      </p:sp>
    </p:spTree>
    <p:extLst>
      <p:ext uri="{BB962C8B-B14F-4D97-AF65-F5344CB8AC3E}">
        <p14:creationId xmlns:p14="http://schemas.microsoft.com/office/powerpoint/2010/main" val="42891812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a:t>Protocolo definido entre cpas homonimas</a:t>
            </a:r>
          </a:p>
        </p:txBody>
      </p:sp>
    </p:spTree>
    <p:extLst>
      <p:ext uri="{BB962C8B-B14F-4D97-AF65-F5344CB8AC3E}">
        <p14:creationId xmlns:p14="http://schemas.microsoft.com/office/powerpoint/2010/main" val="30944840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a:t>Protocolo definido entre cpas homonimas</a:t>
            </a:r>
          </a:p>
        </p:txBody>
      </p:sp>
    </p:spTree>
    <p:extLst>
      <p:ext uri="{BB962C8B-B14F-4D97-AF65-F5344CB8AC3E}">
        <p14:creationId xmlns:p14="http://schemas.microsoft.com/office/powerpoint/2010/main" val="39898324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a:t>Protocolo definido entre cpas homonimas</a:t>
            </a:r>
          </a:p>
        </p:txBody>
      </p:sp>
    </p:spTree>
    <p:extLst>
      <p:ext uri="{BB962C8B-B14F-4D97-AF65-F5344CB8AC3E}">
        <p14:creationId xmlns:p14="http://schemas.microsoft.com/office/powerpoint/2010/main" val="37148695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a:t>Protocolo definido entre cpas homonimas</a:t>
            </a:r>
          </a:p>
        </p:txBody>
      </p:sp>
    </p:spTree>
    <p:extLst>
      <p:ext uri="{BB962C8B-B14F-4D97-AF65-F5344CB8AC3E}">
        <p14:creationId xmlns:p14="http://schemas.microsoft.com/office/powerpoint/2010/main" val="15789549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a:t>Protocolo definido entre cpas homonimas</a:t>
            </a:r>
          </a:p>
        </p:txBody>
      </p:sp>
    </p:spTree>
    <p:extLst>
      <p:ext uri="{BB962C8B-B14F-4D97-AF65-F5344CB8AC3E}">
        <p14:creationId xmlns:p14="http://schemas.microsoft.com/office/powerpoint/2010/main" val="24057595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a:t>Protocolo definido entre cpas homonimas</a:t>
            </a:r>
          </a:p>
        </p:txBody>
      </p:sp>
    </p:spTree>
    <p:extLst>
      <p:ext uri="{BB962C8B-B14F-4D97-AF65-F5344CB8AC3E}">
        <p14:creationId xmlns:p14="http://schemas.microsoft.com/office/powerpoint/2010/main" val="308281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9" name="28 Marcador de número de diapositiva"/>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‹Nº›</a:t>
            </a:fld>
            <a:endParaRPr kumimoji="0" lang="en-US" sz="1200">
              <a:solidFill>
                <a:schemeClr val="tx2"/>
              </a:solidFill>
            </a:endParaRPr>
          </a:p>
        </p:txBody>
      </p:sp>
      <p:sp>
        <p:nvSpPr>
          <p:cNvPr id="32" name="31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Rectángulo"/>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39 Rectángulo"/>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40 Rectángulo"/>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41 Rectángulo"/>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7 Título"/>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lstStyle>
          <a:p>
            <a:r>
              <a:rPr kumimoji="0" lang="es-ES"/>
              <a:t>Haga clic para modificar el estilo de título del patrón</a:t>
            </a:r>
            <a:endParaRPr kumimoji="0" lang="en-US"/>
          </a:p>
        </p:txBody>
      </p:sp>
      <p:sp>
        <p:nvSpPr>
          <p:cNvPr id="9" name="8 Subtítulo"/>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a:t>Haga clic para modificar el estilo de subtítulo del patrón</a:t>
            </a:r>
            <a:endParaRPr kumimoji="0" lang="en-US"/>
          </a:p>
        </p:txBody>
      </p:sp>
      <p:sp>
        <p:nvSpPr>
          <p:cNvPr id="56" name="55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64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65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66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a:t>Universidad Nacional de Jujuy – Cátedra de Comunicaciones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7"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a:t>Universidad Nacional de Jujuy – Cátedra de Comunicaciones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981200" cy="5851525"/>
          </a:xfrm>
        </p:spPr>
        <p:txBody>
          <a:bodyPr vert="eaVert" anchor="ct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609600" y="274639"/>
            <a:ext cx="58674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7"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a:t>Universidad Nacional de Jujuy – Cátedra de Comunicaciones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pie de página"/>
          <p:cNvSpPr>
            <a:spLocks noGrp="1"/>
          </p:cNvSpPr>
          <p:nvPr>
            <p:ph type="ftr" sz="quarter" idx="10"/>
          </p:nvPr>
        </p:nvSpPr>
        <p:spPr/>
        <p:txBody>
          <a:bodyPr/>
          <a:lstStyle/>
          <a:p>
            <a:pPr algn="l"/>
            <a:r>
              <a:rPr lang="es-AR"/>
              <a:t>Universidad Nacional de Jujuy – Cátedra de Comunicaciones</a:t>
            </a:r>
            <a:endParaRPr lang="es-AR" dirty="0"/>
          </a:p>
        </p:txBody>
      </p:sp>
      <p:sp>
        <p:nvSpPr>
          <p:cNvPr id="4" name="3 Marcador de número de diapositiva"/>
          <p:cNvSpPr>
            <a:spLocks noGrp="1"/>
          </p:cNvSpPr>
          <p:nvPr>
            <p:ph type="sldNum" sz="quarter" idx="11"/>
          </p:nvPr>
        </p:nvSpPr>
        <p:spPr/>
        <p:txBody>
          <a:bodyPr/>
          <a:lstStyle/>
          <a:p>
            <a:fld id="{22735295-DE8D-4BFE-9163-F5F0860C4C7F}"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8"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a:t>Universidad Nacional de Jujuy – Cátedra de Comunicaciones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4" name="13 Forma libre"/>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Forma libre"/>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Forma libre"/>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Forma libre"/>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Forma libre"/>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Forma libre"/>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Forma libre"/>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20 Forma libre"/>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Forma libre"/>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22 Forma libre"/>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23 Forma libre"/>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24 Forma libre"/>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25 Forma libre"/>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Forma libre"/>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2 Marcador de texto"/>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a:t>Haga clic para modificar el estilo de texto del patrón</a:t>
            </a:r>
          </a:p>
        </p:txBody>
      </p:sp>
      <p:sp>
        <p:nvSpPr>
          <p:cNvPr id="6" name="5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7" name="6 Rectángulo"/>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06902" y="512064"/>
            <a:ext cx="8156448" cy="777240"/>
          </a:xfrm>
        </p:spPr>
        <p:txBody>
          <a:bodyPr tIns="64008"/>
          <a:lstStyle>
            <a:lvl1pPr algn="l">
              <a:buNone/>
              <a:defRPr sz="3800" b="0" cap="none" spc="-150" baseline="0"/>
            </a:lvl1pPr>
          </a:lstStyle>
          <a:p>
            <a:r>
              <a:rPr kumimoji="0" lang="es-ES"/>
              <a:t>Haga clic para modificar el estilo de título del patrón</a:t>
            </a:r>
            <a:endParaRPr kumimoji="0" lang="en-US"/>
          </a:p>
        </p:txBody>
      </p:sp>
      <p:sp>
        <p:nvSpPr>
          <p:cNvPr id="8" name="7 Rectángulo"/>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Rectángulo"/>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9 Rectángulo"/>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Rectángulo"/>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8"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a:t>Universidad Nacional de Jujuy – Cátedra de Comunicaciones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2064"/>
            <a:ext cx="8229600" cy="914400"/>
          </a:xfrm>
        </p:spPr>
        <p:txBody>
          <a:bodyPr/>
          <a:lstStyle/>
          <a:p>
            <a:r>
              <a:rPr kumimoji="0" lang="es-ES"/>
              <a:t>Haga clic para modificar el estilo de título del patrón</a:t>
            </a:r>
            <a:endParaRPr kumimoji="0" lang="en-US"/>
          </a:p>
        </p:txBody>
      </p:sp>
      <p:sp>
        <p:nvSpPr>
          <p:cNvPr id="3" name="2 Marcador de contenido"/>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número de diapositiva"/>
          <p:cNvSpPr>
            <a:spLocks noGrp="1"/>
          </p:cNvSpPr>
          <p:nvPr>
            <p:ph type="sldNum" sz="quarter" idx="12"/>
          </p:nvPr>
        </p:nvSpPr>
        <p:spPr/>
        <p:txBody>
          <a:bodyPr/>
          <a:lstStyle/>
          <a:p>
            <a:fld id="{22735295-DE8D-4BFE-9163-F5F0860C4C7F}" type="slidenum">
              <a:rPr lang="es-AR" smtClean="0"/>
              <a:pPr/>
              <a:t>‹Nº›</a:t>
            </a:fld>
            <a:endParaRPr lang="es-AR" dirty="0"/>
          </a:p>
        </p:txBody>
      </p:sp>
      <p:sp>
        <p:nvSpPr>
          <p:cNvPr id="8"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a:t>Universidad Nacional de Jujuy – Cátedra de Comunicaciones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5" name="24 Rectángulo"/>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504824" y="512064"/>
            <a:ext cx="7772400" cy="914400"/>
          </a:xfrm>
        </p:spPr>
        <p:txBody>
          <a:bodyPr anchor="t"/>
          <a:lstStyle>
            <a:lvl1pPr>
              <a:defRPr sz="4000"/>
            </a:lvl1pPr>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9" name="8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16" name="15 Rectángulo"/>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16 Rectángulo"/>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Rectángulo"/>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Rectángulo"/>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Rectángulo"/>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Rectángulo"/>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Rectángulo"/>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29 Rectángulo"/>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 Marcador de pie de página"/>
          <p:cNvSpPr>
            <a:spLocks noGrp="1"/>
          </p:cNvSpPr>
          <p:nvPr>
            <p:ph type="ftr" sz="quarter" idx="1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a:t>Universidad Nacional de Jujuy – Cátedra de Comunicaciones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914400"/>
          </a:xfrm>
        </p:spPr>
        <p:txBody>
          <a:bodyPr/>
          <a:lstStyle>
            <a:lvl1pPr>
              <a:defRPr sz="4000" cap="none" baseline="0"/>
            </a:lvl1pPr>
          </a:lstStyle>
          <a:p>
            <a:r>
              <a:rPr kumimoji="0" lang="es-ES"/>
              <a:t>Haga clic para modificar el estilo de título del patrón</a:t>
            </a:r>
            <a:endParaRPr kumimoji="0" lang="en-US"/>
          </a:p>
        </p:txBody>
      </p:sp>
      <p:sp>
        <p:nvSpPr>
          <p:cNvPr id="5" name="4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6"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a:t>Universidad Nacional de Jujuy – Cátedra de Comunicaciones</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5"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a:t>Universidad Nacional de Jujuy – Cátedra de Comunicaciones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273050"/>
            <a:ext cx="8229600" cy="1162050"/>
          </a:xfrm>
        </p:spPr>
        <p:txBody>
          <a:bodyPr anchor="ctr"/>
          <a:lstStyle>
            <a:lvl1pPr algn="l">
              <a:buNone/>
              <a:defRPr sz="3600" b="0"/>
            </a:lvl1pPr>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8"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a:t>Universidad Nacional de Jujuy – Cátedra de Comunicaciones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7 Rectángulo"/>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8 Conector recto"/>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Grupo"/>
          <p:cNvGrpSpPr/>
          <p:nvPr/>
        </p:nvGrpSpPr>
        <p:grpSpPr>
          <a:xfrm rot="5400000">
            <a:off x="8514581" y="1219200"/>
            <a:ext cx="132763" cy="128466"/>
            <a:chOff x="6668087" y="1297746"/>
            <a:chExt cx="161840" cy="156602"/>
          </a:xfrm>
        </p:grpSpPr>
        <p:cxnSp>
          <p:nvCxnSpPr>
            <p:cNvPr id="15" name="14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Título"/>
          <p:cNvSpPr>
            <a:spLocks noGrp="1"/>
          </p:cNvSpPr>
          <p:nvPr>
            <p:ph type="title"/>
          </p:nvPr>
        </p:nvSpPr>
        <p:spPr bwMode="grayWhite">
          <a:xfrm>
            <a:off x="914400" y="441251"/>
            <a:ext cx="6858000" cy="701749"/>
          </a:xfrm>
        </p:spPr>
        <p:txBody>
          <a:bodyPr anchor="b"/>
          <a:lstStyle>
            <a:lvl1pPr algn="l">
              <a:buNone/>
              <a:defRPr sz="2100" b="0"/>
            </a:lvl1pPr>
          </a:lstStyle>
          <a:p>
            <a:r>
              <a:rPr kumimoji="0" lang="es-ES"/>
              <a:t>Haga clic para modificar el estilo de título del patrón</a:t>
            </a:r>
            <a:endParaRPr kumimoji="0" lang="en-US"/>
          </a:p>
        </p:txBody>
      </p:sp>
      <p:sp>
        <p:nvSpPr>
          <p:cNvPr id="3" name="2 Marcador de posición de imagen"/>
          <p:cNvSpPr>
            <a:spLocks noGrp="1"/>
          </p:cNvSpPr>
          <p:nvPr>
            <p:ph type="pic" idx="1"/>
          </p:nvPr>
        </p:nvSpPr>
        <p:spPr>
          <a:xfrm>
            <a:off x="368032" y="1893781"/>
            <a:ext cx="8778240" cy="4960144"/>
          </a:xfrm>
          <a:solidFill>
            <a:schemeClr val="bg2"/>
          </a:solidFill>
        </p:spPr>
        <p:txBody>
          <a:bodyPr/>
          <a:lstStyle>
            <a:lvl1pPr marL="0" indent="0">
              <a:buNone/>
              <a:defRPr sz="3200"/>
            </a:lvl1pPr>
          </a:lstStyle>
          <a:p>
            <a:r>
              <a:rPr kumimoji="0" lang="es-ES"/>
              <a:t>Haga clic en el icono para agregar una imagen</a:t>
            </a:r>
            <a:endParaRPr kumimoji="0" lang="en-US"/>
          </a:p>
        </p:txBody>
      </p:sp>
      <p:sp>
        <p:nvSpPr>
          <p:cNvPr id="4" name="3 Marcador de texto"/>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lstStyle>
          <a:p>
            <a:pPr lvl="0" eaLnBrk="1" latinLnBrk="0" hangingPunct="1"/>
            <a:r>
              <a:rPr kumimoji="0" lang="es-ES"/>
              <a:t>Haga clic para modificar el estilo de texto del patrón</a:t>
            </a:r>
          </a:p>
        </p:txBody>
      </p:sp>
      <p:grpSp>
        <p:nvGrpSpPr>
          <p:cNvPr id="14" name="13 Grupo"/>
          <p:cNvGrpSpPr/>
          <p:nvPr/>
        </p:nvGrpSpPr>
        <p:grpSpPr>
          <a:xfrm rot="5400000">
            <a:off x="8666981" y="1371600"/>
            <a:ext cx="132763" cy="128466"/>
            <a:chOff x="6668087" y="1297746"/>
            <a:chExt cx="161840" cy="156602"/>
          </a:xfrm>
        </p:grpSpPr>
        <p:cxnSp>
          <p:nvCxnSpPr>
            <p:cNvPr id="11" name="10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Grupo"/>
          <p:cNvGrpSpPr/>
          <p:nvPr/>
        </p:nvGrpSpPr>
        <p:grpSpPr>
          <a:xfrm rot="5400000">
            <a:off x="8320088" y="1474763"/>
            <a:ext cx="132763" cy="128466"/>
            <a:chOff x="6668087" y="1297746"/>
            <a:chExt cx="161840" cy="156602"/>
          </a:xfrm>
        </p:grpSpPr>
        <p:cxnSp>
          <p:nvCxnSpPr>
            <p:cNvPr id="19" name="18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Marcador de fecha"/>
          <p:cNvSpPr>
            <a:spLocks noGrp="1"/>
          </p:cNvSpPr>
          <p:nvPr>
            <p:ph type="dt" sz="half" idx="10"/>
          </p:nvPr>
        </p:nvSpPr>
        <p:spPr>
          <a:xfrm>
            <a:off x="6477000" y="55499"/>
            <a:ext cx="2133600" cy="365125"/>
          </a:xfrm>
          <a:prstGeom prst="rect">
            <a:avLst/>
          </a:prstGeom>
        </p:spPr>
        <p:txBody>
          <a:bodyPr/>
          <a:lstStyle/>
          <a:p>
            <a:endParaRPr lang="es-AR"/>
          </a:p>
        </p:txBody>
      </p:sp>
      <p:sp>
        <p:nvSpPr>
          <p:cNvPr id="6" name="5 Marcador de pie de página"/>
          <p:cNvSpPr>
            <a:spLocks noGrp="1"/>
          </p:cNvSpPr>
          <p:nvPr>
            <p:ph type="ftr" sz="quarter" idx="11"/>
          </p:nvPr>
        </p:nvSpPr>
        <p:spPr>
          <a:xfrm>
            <a:off x="914400" y="55499"/>
            <a:ext cx="5562600" cy="365125"/>
          </a:xfrm>
        </p:spPr>
        <p:txBody>
          <a:bodyPr/>
          <a:lstStyle/>
          <a:p>
            <a:r>
              <a:rPr lang="es-AR"/>
              <a:t>Universidad Nacional de Jujuy – Cátedra de Comunicaciones</a:t>
            </a:r>
          </a:p>
        </p:txBody>
      </p:sp>
      <p:sp>
        <p:nvSpPr>
          <p:cNvPr id="7" name="6 Marcador de número de diapositiva"/>
          <p:cNvSpPr>
            <a:spLocks noGrp="1"/>
          </p:cNvSpPr>
          <p:nvPr>
            <p:ph type="sldNum" sz="quarter" idx="12"/>
          </p:nvPr>
        </p:nvSpPr>
        <p:spPr>
          <a:xfrm>
            <a:off x="8610600" y="55499"/>
            <a:ext cx="457200" cy="365125"/>
          </a:xfrm>
        </p:spPr>
        <p:txBody>
          <a:bodyPr/>
          <a:lstStyle/>
          <a:p>
            <a:fld id="{22735295-DE8D-4BFE-9163-F5F0860C4C7F}" type="slidenum">
              <a:rPr lang="es-AR" smtClean="0"/>
              <a:pPr/>
              <a:t>‹Nº›</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Rectángulo"/>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Rectángulo"/>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15 Rectángulo"/>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16 Rectángulo"/>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Marcador de título"/>
          <p:cNvSpPr>
            <a:spLocks noGrp="1"/>
          </p:cNvSpPr>
          <p:nvPr>
            <p:ph type="title"/>
          </p:nvPr>
        </p:nvSpPr>
        <p:spPr>
          <a:xfrm>
            <a:off x="914400" y="512064"/>
            <a:ext cx="7772400" cy="914400"/>
          </a:xfrm>
          <a:prstGeom prst="rect">
            <a:avLst/>
          </a:prstGeom>
        </p:spPr>
        <p:txBody>
          <a:bodyPr vert="horz" anchor="t">
            <a:noAutofit/>
          </a:bodyPr>
          <a:lstStyle/>
          <a:p>
            <a:r>
              <a:rPr kumimoji="0" lang="es-ES"/>
              <a:t>Haga clic para modificar el estilo de título del patrón</a:t>
            </a:r>
            <a:endParaRPr kumimoji="0" lang="en-US"/>
          </a:p>
        </p:txBody>
      </p:sp>
      <p:sp>
        <p:nvSpPr>
          <p:cNvPr id="13" name="12 Marcador de texto"/>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s-ES" dirty="0"/>
              <a:t>Haga clic para modificar el estilo de texto del patrón</a:t>
            </a:r>
          </a:p>
          <a:p>
            <a:pPr lvl="1" eaLnBrk="1" latinLnBrk="0" hangingPunct="1"/>
            <a:r>
              <a:rPr kumimoji="0" lang="es-ES" dirty="0"/>
              <a:t>Segundo nivel</a:t>
            </a:r>
          </a:p>
          <a:p>
            <a:pPr lvl="2" eaLnBrk="1" latinLnBrk="0" hangingPunct="1"/>
            <a:r>
              <a:rPr kumimoji="0" lang="es-ES" dirty="0"/>
              <a:t>Tercer nivel</a:t>
            </a:r>
          </a:p>
          <a:p>
            <a:pPr lvl="3" eaLnBrk="1" latinLnBrk="0" hangingPunct="1"/>
            <a:r>
              <a:rPr kumimoji="0" lang="es-ES" dirty="0"/>
              <a:t>Cuarto nivel</a:t>
            </a:r>
          </a:p>
          <a:p>
            <a:pPr lvl="4" eaLnBrk="1" latinLnBrk="0" hangingPunct="1"/>
            <a:r>
              <a:rPr kumimoji="0" lang="es-ES" dirty="0"/>
              <a:t>Quinto nivel</a:t>
            </a:r>
            <a:endParaRPr kumimoji="0" lang="en-US" dirty="0"/>
          </a:p>
        </p:txBody>
      </p:sp>
      <p:sp>
        <p:nvSpPr>
          <p:cNvPr id="3"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a:t>Universidad Nacional de Jujuy – Cátedra de Comunicaciones</a:t>
            </a:r>
          </a:p>
        </p:txBody>
      </p:sp>
      <p:sp>
        <p:nvSpPr>
          <p:cNvPr id="23" name="22 Marcador de número de diapositiva"/>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lstStyle>
          <a:p>
            <a:fld id="{22735295-DE8D-4BFE-9163-F5F0860C4C7F}" type="slidenum">
              <a:rPr lang="es-AR" smtClean="0"/>
              <a:pPr/>
              <a:t>‹Nº›</a:t>
            </a:fld>
            <a:endParaRPr lang="es-AR"/>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Lst>
  <p:hf sldNum="0" hdr="0" dt="0"/>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1.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8.xml"/><Relationship Id="rId1" Type="http://schemas.openxmlformats.org/officeDocument/2006/relationships/slideLayout" Target="../slideLayouts/slideLayout4.xml"/><Relationship Id="rId4" Type="http://schemas.openxmlformats.org/officeDocument/2006/relationships/image" Target="../media/image15.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3352800" y="512064"/>
            <a:ext cx="2362200" cy="914400"/>
          </a:xfrm>
        </p:spPr>
        <p:txBody>
          <a:bodyPr/>
          <a:lstStyle/>
          <a:p>
            <a:r>
              <a:rPr lang="es-AR" dirty="0"/>
              <a:t>Unidad 4</a:t>
            </a:r>
          </a:p>
        </p:txBody>
      </p:sp>
      <p:sp>
        <p:nvSpPr>
          <p:cNvPr id="4" name="3 Marcador de pie de página"/>
          <p:cNvSpPr>
            <a:spLocks noGrp="1"/>
          </p:cNvSpPr>
          <p:nvPr>
            <p:ph type="ftr" sz="quarter" idx="3"/>
          </p:nvPr>
        </p:nvSpPr>
        <p:spPr>
          <a:xfrm>
            <a:off x="304800" y="6416675"/>
            <a:ext cx="8458200" cy="365125"/>
          </a:xfrm>
        </p:spPr>
        <p:txBody>
          <a:bodyPr/>
          <a:lstStyle/>
          <a:p>
            <a:pPr algn="l"/>
            <a:r>
              <a:rPr lang="es-AR" dirty="0"/>
              <a:t>Universidad Nacional de Jujuy – Cátedra de Comunicaciones </a:t>
            </a:r>
            <a:r>
              <a:rPr lang="es-ES_tradnl" dirty="0" err="1"/>
              <a:t>–</a:t>
            </a:r>
            <a:r>
              <a:rPr lang="es-AR" dirty="0"/>
              <a:t> Arquitectura de Redes</a:t>
            </a:r>
          </a:p>
        </p:txBody>
      </p:sp>
      <p:pic>
        <p:nvPicPr>
          <p:cNvPr id="6" name="Picture 4"/>
          <p:cNvPicPr>
            <a:picLocks noChangeAspect="1" noChangeArrowheads="1"/>
          </p:cNvPicPr>
          <p:nvPr/>
        </p:nvPicPr>
        <p:blipFill>
          <a:blip r:embed="rId3" cstate="print"/>
          <a:srcRect/>
          <a:stretch>
            <a:fillRect/>
          </a:stretch>
        </p:blipFill>
        <p:spPr bwMode="auto">
          <a:xfrm>
            <a:off x="5486400" y="1828800"/>
            <a:ext cx="3124200" cy="4415567"/>
          </a:xfrm>
          <a:prstGeom prst="rect">
            <a:avLst/>
          </a:prstGeom>
          <a:noFill/>
          <a:ln w="9525">
            <a:noFill/>
            <a:miter lim="800000"/>
            <a:headEnd/>
            <a:tailEnd/>
          </a:ln>
          <a:effectLst/>
        </p:spPr>
      </p:pic>
      <p:sp>
        <p:nvSpPr>
          <p:cNvPr id="10" name="7 Marcador de contenido"/>
          <p:cNvSpPr>
            <a:spLocks noGrp="1"/>
          </p:cNvSpPr>
          <p:nvPr>
            <p:ph sz="half" idx="1"/>
          </p:nvPr>
        </p:nvSpPr>
        <p:spPr>
          <a:xfrm>
            <a:off x="609600" y="1143000"/>
            <a:ext cx="7384256" cy="685800"/>
          </a:xfrm>
        </p:spPr>
        <p:txBody>
          <a:bodyPr/>
          <a:lstStyle/>
          <a:p>
            <a:pPr>
              <a:buNone/>
            </a:pPr>
            <a:r>
              <a:rPr lang="es-AR" dirty="0"/>
              <a:t>Capa de Enlace de datos </a:t>
            </a:r>
          </a:p>
        </p:txBody>
      </p:sp>
      <p:sp>
        <p:nvSpPr>
          <p:cNvPr id="8" name="7 Rectángulo redondeado"/>
          <p:cNvSpPr/>
          <p:nvPr/>
        </p:nvSpPr>
        <p:spPr>
          <a:xfrm>
            <a:off x="5857884" y="4929198"/>
            <a:ext cx="2428892" cy="571504"/>
          </a:xfrm>
          <a:prstGeom prst="round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box(in)">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build="p"/>
      <p:bldP spid="8" grpId="0" animBg="1"/>
    </p:bld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a:t>Universidad Nacional de Jujuy – Cátedra de Comunicaciones </a:t>
            </a:r>
            <a:r>
              <a:rPr lang="es-ES_tradnl" dirty="0" err="1"/>
              <a:t>–</a:t>
            </a:r>
            <a:r>
              <a:rPr lang="es-AR" dirty="0"/>
              <a:t> Arquitectura de Redes</a:t>
            </a:r>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a:t>Las funciones principales: el control de errores</a:t>
            </a:r>
          </a:p>
          <a:p>
            <a:pPr lvl="1">
              <a:spcAft>
                <a:spcPts val="600"/>
              </a:spcAft>
              <a:buClrTx/>
              <a:buNone/>
            </a:pPr>
            <a:endParaRPr lang="es-AR" dirty="0"/>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sp>
        <p:nvSpPr>
          <p:cNvPr id="37" name="7 Marcador de contenido"/>
          <p:cNvSpPr>
            <a:spLocks noGrp="1"/>
          </p:cNvSpPr>
          <p:nvPr>
            <p:ph sz="half" idx="1"/>
          </p:nvPr>
        </p:nvSpPr>
        <p:spPr>
          <a:xfrm>
            <a:off x="142844" y="857232"/>
            <a:ext cx="8786874" cy="5572164"/>
          </a:xfrm>
        </p:spPr>
        <p:txBody>
          <a:bodyPr>
            <a:normAutofit fontScale="92500"/>
          </a:bodyPr>
          <a:lstStyle/>
          <a:p>
            <a:pPr marL="582930" indent="-457200">
              <a:spcAft>
                <a:spcPts val="600"/>
              </a:spcAft>
              <a:buClr>
                <a:srgbClr val="FFFF00"/>
              </a:buClr>
              <a:buNone/>
            </a:pPr>
            <a:r>
              <a:rPr lang="es-AR" sz="3500" dirty="0"/>
              <a:t>Corrección de Errores</a:t>
            </a:r>
          </a:p>
          <a:p>
            <a:pPr lvl="1">
              <a:spcAft>
                <a:spcPts val="600"/>
              </a:spcAft>
              <a:buClrTx/>
              <a:buNone/>
            </a:pPr>
            <a:r>
              <a:rPr lang="es-AR" dirty="0"/>
              <a:t>Teoría de </a:t>
            </a:r>
            <a:r>
              <a:rPr lang="es-AR" dirty="0" err="1"/>
              <a:t>Hamming</a:t>
            </a:r>
            <a:endParaRPr lang="es-AR" dirty="0"/>
          </a:p>
          <a:p>
            <a:pPr lvl="2">
              <a:spcAft>
                <a:spcPts val="600"/>
              </a:spcAft>
              <a:buClr>
                <a:srgbClr val="FFFF00"/>
              </a:buClr>
              <a:buFont typeface="Arial" pitchFamily="34" charset="0"/>
              <a:buChar char="•"/>
            </a:pPr>
            <a:r>
              <a:rPr lang="es-AR" dirty="0"/>
              <a:t>Esto significa que mientras mas logre aumentar la distancia del código con información redundante, mas bits erróneos podré detectar.</a:t>
            </a:r>
          </a:p>
          <a:p>
            <a:pPr lvl="2">
              <a:spcAft>
                <a:spcPts val="600"/>
              </a:spcAft>
              <a:buClr>
                <a:srgbClr val="FFFF00"/>
              </a:buClr>
              <a:buFont typeface="Arial" pitchFamily="34" charset="0"/>
              <a:buChar char="•"/>
            </a:pPr>
            <a:r>
              <a:rPr lang="es-AR" dirty="0"/>
              <a:t>Así también, si aumento lo suficiente la cantidad de información redundante, podré hallar el lugar donde está el error y así corregirlo.</a:t>
            </a:r>
          </a:p>
          <a:p>
            <a:pPr lvl="2">
              <a:spcAft>
                <a:spcPts val="600"/>
              </a:spcAft>
              <a:buClr>
                <a:srgbClr val="FFFF00"/>
              </a:buClr>
              <a:buFont typeface="Arial" pitchFamily="34" charset="0"/>
              <a:buChar char="•"/>
            </a:pPr>
            <a:r>
              <a:rPr lang="es-AR" dirty="0" err="1"/>
              <a:t>Hamming</a:t>
            </a:r>
            <a:r>
              <a:rPr lang="es-AR" dirty="0"/>
              <a:t> desarrollo varios algoritmos de detección y corrección de errores. Actualmente el llamado código de </a:t>
            </a:r>
            <a:r>
              <a:rPr lang="es-AR" dirty="0" err="1"/>
              <a:t>Hamming</a:t>
            </a:r>
            <a:r>
              <a:rPr lang="es-AR" dirty="0"/>
              <a:t> 7.4 es el mas utilizado.</a:t>
            </a:r>
          </a:p>
          <a:p>
            <a:pPr lvl="2">
              <a:spcAft>
                <a:spcPts val="600"/>
              </a:spcAft>
              <a:buClr>
                <a:srgbClr val="FFFF00"/>
              </a:buClr>
              <a:buFont typeface="Arial" pitchFamily="34" charset="0"/>
              <a:buChar char="•"/>
            </a:pPr>
            <a:r>
              <a:rPr lang="es-AR" dirty="0"/>
              <a:t>Éste agrega 3 bits adicionales de comprobación por cada 4 bits de datos del mensaje.</a:t>
            </a:r>
          </a:p>
          <a:p>
            <a:pPr lvl="2">
              <a:spcAft>
                <a:spcPts val="600"/>
              </a:spcAft>
              <a:buClr>
                <a:srgbClr val="FFFF00"/>
              </a:buClr>
              <a:buFont typeface="Arial" pitchFamily="34" charset="0"/>
              <a:buChar char="•"/>
            </a:pPr>
            <a:r>
              <a:rPr lang="es-AR" dirty="0"/>
              <a:t>El algoritmo de </a:t>
            </a:r>
            <a:r>
              <a:rPr lang="es-AR" dirty="0" err="1"/>
              <a:t>Hamming</a:t>
            </a:r>
            <a:r>
              <a:rPr lang="es-AR" dirty="0"/>
              <a:t> (7.4) puede corregir cualquier error de un solo bit, pero cuando hay errores en más de un bit, la palabra transmitida se confunde con otra con error en un sólo bit, siendo corregida, pero de forma incorrecta, es decir que la palabra que se corrige es otra distinta a la original, y el mensaje final será incorrecto sin saberlo. </a:t>
            </a:r>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duotone>
              <a:prstClr val="black"/>
              <a:schemeClr val="accent1">
                <a:tint val="45000"/>
                <a:satMod val="400000"/>
              </a:schemeClr>
            </a:duotone>
          </a:blip>
          <a:stretch>
            <a:fillRect/>
          </a:stretch>
        </p:blipFill>
        <p:spPr bwMode="auto">
          <a:xfrm>
            <a:off x="7223954" y="785794"/>
            <a:ext cx="1705764" cy="1285884"/>
          </a:xfrm>
          <a:prstGeom prst="rect">
            <a:avLst/>
          </a:prstGeom>
          <a:noFill/>
          <a:ln>
            <a:noFill/>
          </a:ln>
        </p:spPr>
      </p:pic>
      <p:sp>
        <p:nvSpPr>
          <p:cNvPr id="4" name="3 Marcador de pie de página"/>
          <p:cNvSpPr>
            <a:spLocks noGrp="1"/>
          </p:cNvSpPr>
          <p:nvPr>
            <p:ph type="ftr" sz="quarter" idx="3"/>
          </p:nvPr>
        </p:nvSpPr>
        <p:spPr>
          <a:xfrm>
            <a:off x="457200" y="6492875"/>
            <a:ext cx="8458200" cy="365125"/>
          </a:xfrm>
        </p:spPr>
        <p:txBody>
          <a:bodyPr/>
          <a:lstStyle/>
          <a:p>
            <a:pPr algn="l"/>
            <a:r>
              <a:rPr lang="es-AR" dirty="0"/>
              <a:t>Universidad Nacional de Jujuy – Cátedra de Comunicaciones </a:t>
            </a:r>
            <a:r>
              <a:rPr lang="es-ES_tradnl" dirty="0" err="1"/>
              <a:t>–</a:t>
            </a:r>
            <a:r>
              <a:rPr lang="es-AR" dirty="0"/>
              <a:t> Arquitectura de Redes</a:t>
            </a:r>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a:t>Las funciones principales: el control de flujo</a:t>
            </a:r>
          </a:p>
          <a:p>
            <a:pPr lvl="1">
              <a:spcAft>
                <a:spcPts val="600"/>
              </a:spcAft>
              <a:buClrTx/>
              <a:buNone/>
            </a:pPr>
            <a:endParaRPr lang="es-AR" dirty="0"/>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sp>
        <p:nvSpPr>
          <p:cNvPr id="37" name="7 Marcador de contenido"/>
          <p:cNvSpPr>
            <a:spLocks noGrp="1"/>
          </p:cNvSpPr>
          <p:nvPr>
            <p:ph sz="half" idx="1"/>
          </p:nvPr>
        </p:nvSpPr>
        <p:spPr>
          <a:xfrm>
            <a:off x="142844" y="857232"/>
            <a:ext cx="8786874" cy="5572164"/>
          </a:xfrm>
        </p:spPr>
        <p:txBody>
          <a:bodyPr>
            <a:normAutofit/>
          </a:bodyPr>
          <a:lstStyle/>
          <a:p>
            <a:pPr marL="582930" indent="-457200">
              <a:spcAft>
                <a:spcPts val="600"/>
              </a:spcAft>
              <a:buClr>
                <a:srgbClr val="FFFF00"/>
              </a:buClr>
              <a:buNone/>
            </a:pPr>
            <a:r>
              <a:rPr lang="es-AR" sz="3500" dirty="0"/>
              <a:t>Control de Flujo		</a:t>
            </a:r>
          </a:p>
          <a:p>
            <a:pPr lvl="1">
              <a:spcAft>
                <a:spcPts val="600"/>
              </a:spcAft>
              <a:buClr>
                <a:srgbClr val="FFFF00"/>
              </a:buClr>
              <a:buFont typeface="Arial" pitchFamily="34" charset="0"/>
              <a:buChar char="•"/>
            </a:pPr>
            <a:r>
              <a:rPr lang="es-AR" dirty="0"/>
              <a:t>Son los mecanismos necesarios para evitar que un transmisor rápido sature a un receptor que no puede manejar dicha cantidad de datos.</a:t>
            </a:r>
          </a:p>
          <a:p>
            <a:pPr lvl="1">
              <a:spcAft>
                <a:spcPts val="600"/>
              </a:spcAft>
              <a:buClr>
                <a:srgbClr val="FFFF00"/>
              </a:buClr>
              <a:buFont typeface="Arial" pitchFamily="34" charset="0"/>
              <a:buChar char="•"/>
            </a:pPr>
            <a:r>
              <a:rPr lang="es-AR" dirty="0"/>
              <a:t>El control de flujo propiamente dicho se aborda con mas precisión en la capa de transporte, por lo tanto, a nivel de la capa de enlace, los mecanismos de control de flujo son bastante simples.</a:t>
            </a:r>
          </a:p>
          <a:p>
            <a:pPr lvl="1">
              <a:spcAft>
                <a:spcPts val="600"/>
              </a:spcAft>
              <a:buClr>
                <a:srgbClr val="FFFF00"/>
              </a:buClr>
              <a:buFont typeface="Arial" pitchFamily="34" charset="0"/>
              <a:buChar char="•"/>
            </a:pPr>
            <a:r>
              <a:rPr lang="es-AR" dirty="0"/>
              <a:t>Básicamente los protocolos de enlace prohíben el envío de marcos hasta tanto el receptor no autorice la recepción.</a:t>
            </a:r>
          </a:p>
          <a:p>
            <a:pPr lvl="1">
              <a:spcAft>
                <a:spcPts val="600"/>
              </a:spcAft>
              <a:buClr>
                <a:srgbClr val="FFFF00"/>
              </a:buClr>
              <a:buFont typeface="Arial" pitchFamily="34" charset="0"/>
              <a:buChar char="•"/>
            </a:pPr>
            <a:r>
              <a:rPr lang="es-ES" dirty="0"/>
              <a:t>El receptor podría decir. “ Puedes enviarme </a:t>
            </a:r>
            <a:r>
              <a:rPr lang="es-ES" dirty="0">
                <a:solidFill>
                  <a:srgbClr val="FFFF00"/>
                </a:solidFill>
              </a:rPr>
              <a:t>n</a:t>
            </a:r>
            <a:r>
              <a:rPr lang="es-ES" dirty="0"/>
              <a:t> marcos ahora, pero tras transmitirlos, no envíes mas hasta que te lo indique”.</a:t>
            </a:r>
            <a:endParaRPr lang="es-AR" dirty="0"/>
          </a:p>
          <a:p>
            <a:pPr>
              <a:spcAft>
                <a:spcPts val="3000"/>
              </a:spcAft>
              <a:buNone/>
            </a:pPr>
            <a:endParaRPr lang="es-AR" sz="3200" dirty="0"/>
          </a:p>
          <a:p>
            <a:pPr>
              <a:buNone/>
            </a:pPr>
            <a:endParaRPr lang="es-AR" sz="3200" dirty="0"/>
          </a:p>
          <a:p>
            <a:pPr>
              <a:buNone/>
            </a:pPr>
            <a:endParaRPr lang="es-A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2051"/>
                                        </p:tgtEl>
                                        <p:attrNameLst>
                                          <p:attrName>style.visibility</p:attrName>
                                        </p:attrNameLst>
                                      </p:cBhvr>
                                      <p:to>
                                        <p:strVal val="visible"/>
                                      </p:to>
                                    </p:set>
                                    <p:anim calcmode="lin" valueType="num">
                                      <p:cBhvr additive="base">
                                        <p:cTn id="15" dur="500" fill="hold"/>
                                        <p:tgtEl>
                                          <p:spTgt spid="2051"/>
                                        </p:tgtEl>
                                        <p:attrNameLst>
                                          <p:attrName>ppt_x</p:attrName>
                                        </p:attrNameLst>
                                      </p:cBhvr>
                                      <p:tavLst>
                                        <p:tav tm="0">
                                          <p:val>
                                            <p:strVal val="#ppt_x"/>
                                          </p:val>
                                        </p:tav>
                                        <p:tav tm="100000">
                                          <p:val>
                                            <p:strVal val="#ppt_x"/>
                                          </p:val>
                                        </p:tav>
                                      </p:tavLst>
                                    </p:anim>
                                    <p:anim calcmode="lin" valueType="num">
                                      <p:cBhvr additive="base">
                                        <p:cTn id="16" dur="500" fill="hold"/>
                                        <p:tgtEl>
                                          <p:spTgt spid="2051"/>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a:t>Universidad Nacional de Jujuy – Cátedra de Comunicaciones </a:t>
            </a:r>
            <a:r>
              <a:rPr lang="es-ES_tradnl" dirty="0" err="1"/>
              <a:t>–</a:t>
            </a:r>
            <a:r>
              <a:rPr lang="es-AR" dirty="0"/>
              <a:t> Arquitectura de Redes</a:t>
            </a:r>
          </a:p>
        </p:txBody>
      </p:sp>
      <p:sp>
        <p:nvSpPr>
          <p:cNvPr id="10" name="7 Marcador de contenido"/>
          <p:cNvSpPr>
            <a:spLocks noGrp="1"/>
          </p:cNvSpPr>
          <p:nvPr>
            <p:ph sz="half" idx="1"/>
          </p:nvPr>
        </p:nvSpPr>
        <p:spPr>
          <a:xfrm>
            <a:off x="457200" y="304800"/>
            <a:ext cx="8115328" cy="6124596"/>
          </a:xfrm>
        </p:spPr>
        <p:txBody>
          <a:bodyPr>
            <a:normAutofit/>
          </a:bodyPr>
          <a:lstStyle/>
          <a:p>
            <a:pPr>
              <a:spcAft>
                <a:spcPts val="600"/>
              </a:spcAft>
              <a:buNone/>
            </a:pPr>
            <a:r>
              <a:rPr lang="es-AR" sz="3200" dirty="0"/>
              <a:t>Protocolos elementales de enlace</a:t>
            </a:r>
          </a:p>
          <a:p>
            <a:pPr lvl="1">
              <a:spcAft>
                <a:spcPts val="600"/>
              </a:spcAft>
              <a:buNone/>
            </a:pPr>
            <a:r>
              <a:rPr lang="es-AR" dirty="0"/>
              <a:t>En forma creciente en complejidad podemos encontrar:</a:t>
            </a:r>
          </a:p>
          <a:p>
            <a:pPr marL="912114" lvl="1" indent="-457200">
              <a:spcAft>
                <a:spcPts val="600"/>
              </a:spcAft>
              <a:buClr>
                <a:srgbClr val="FFFF00"/>
              </a:buClr>
              <a:buFont typeface="+mj-lt"/>
              <a:buAutoNum type="arabicPeriod"/>
            </a:pPr>
            <a:r>
              <a:rPr lang="es-AR" dirty="0"/>
              <a:t>Protocolo simplex sin restricciones</a:t>
            </a:r>
          </a:p>
          <a:p>
            <a:pPr marL="1168146" lvl="2" indent="-457200">
              <a:spcAft>
                <a:spcPts val="600"/>
              </a:spcAft>
              <a:buClr>
                <a:srgbClr val="FFFF00"/>
              </a:buClr>
            </a:pPr>
            <a:r>
              <a:rPr lang="es-AR" dirty="0"/>
              <a:t>Supone transmisión en un solo sentido.</a:t>
            </a:r>
          </a:p>
          <a:p>
            <a:pPr marL="1168146" lvl="2" indent="-457200">
              <a:spcAft>
                <a:spcPts val="600"/>
              </a:spcAft>
              <a:buClr>
                <a:srgbClr val="FFFF00"/>
              </a:buClr>
            </a:pPr>
            <a:r>
              <a:rPr lang="es-AR" dirty="0"/>
              <a:t>El canal físico libre de errores.</a:t>
            </a:r>
          </a:p>
          <a:p>
            <a:pPr marL="1168146" lvl="2" indent="-457200">
              <a:spcAft>
                <a:spcPts val="600"/>
              </a:spcAft>
              <a:buClr>
                <a:srgbClr val="FFFF00"/>
              </a:buClr>
            </a:pPr>
            <a:r>
              <a:rPr lang="es-AR" dirty="0"/>
              <a:t>El receptor está siempre disponible y con buffer infinito.</a:t>
            </a:r>
          </a:p>
          <a:p>
            <a:pPr marL="912114" lvl="1" indent="-457200">
              <a:spcAft>
                <a:spcPts val="600"/>
              </a:spcAft>
              <a:buClr>
                <a:srgbClr val="FFFF00"/>
              </a:buClr>
              <a:buFont typeface="+mj-lt"/>
              <a:buAutoNum type="arabicPeriod"/>
            </a:pPr>
            <a:r>
              <a:rPr lang="es-AR" dirty="0"/>
              <a:t>Protocolo simplex de parada y espera</a:t>
            </a:r>
          </a:p>
          <a:p>
            <a:pPr marL="1168146" lvl="2" indent="-457200">
              <a:spcAft>
                <a:spcPts val="600"/>
              </a:spcAft>
              <a:buClr>
                <a:srgbClr val="FFFF00"/>
              </a:buClr>
            </a:pPr>
            <a:r>
              <a:rPr lang="es-AR" dirty="0"/>
              <a:t>Supone transmisión en un solo sentido</a:t>
            </a:r>
          </a:p>
          <a:p>
            <a:pPr marL="1168146" lvl="2" indent="-457200">
              <a:spcAft>
                <a:spcPts val="600"/>
              </a:spcAft>
              <a:buClr>
                <a:srgbClr val="FFFF00"/>
              </a:buClr>
            </a:pPr>
            <a:r>
              <a:rPr lang="es-AR" dirty="0"/>
              <a:t>El canal físico libre de errores.</a:t>
            </a:r>
          </a:p>
          <a:p>
            <a:pPr marL="1168146" lvl="2" indent="-457200">
              <a:spcAft>
                <a:spcPts val="600"/>
              </a:spcAft>
              <a:buClr>
                <a:srgbClr val="FFFF00"/>
              </a:buClr>
            </a:pPr>
            <a:r>
              <a:rPr lang="es-AR" dirty="0"/>
              <a:t>El receptor tiene recursos finitos para recibir por lo que después de despachar cada marco, el emisor espera una confirmación para enviar el siguiente.</a:t>
            </a:r>
          </a:p>
          <a:p>
            <a:pPr marL="1168146" lvl="2" indent="-457200">
              <a:spcAft>
                <a:spcPts val="600"/>
              </a:spcAft>
              <a:buClr>
                <a:srgbClr val="FFFF00"/>
              </a:buClr>
            </a:pPr>
            <a:r>
              <a:rPr lang="es-AR" dirty="0"/>
              <a:t>Necesita un canal de dos sentidos aunque no simultáneo.</a:t>
            </a:r>
          </a:p>
          <a:p>
            <a:pPr lvl="1">
              <a:spcAft>
                <a:spcPts val="600"/>
              </a:spcAft>
              <a:buNone/>
            </a:pPr>
            <a:endParaRPr lang="es-AR" dirty="0"/>
          </a:p>
          <a:p>
            <a:pPr lvl="1">
              <a:spcAft>
                <a:spcPts val="600"/>
              </a:spcAft>
              <a:buClrTx/>
              <a:buNone/>
            </a:pPr>
            <a:endParaRPr lang="es-AR" dirty="0"/>
          </a:p>
          <a:p>
            <a:pPr lvl="1">
              <a:spcAft>
                <a:spcPts val="600"/>
              </a:spcAft>
              <a:buClrTx/>
              <a:buFont typeface="Wingdings" charset="2"/>
              <a:buChar char="ü"/>
            </a:pPr>
            <a:endParaRPr lang="es-AR" dirty="0"/>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0">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a:t>Universidad Nacional de Jujuy – Cátedra de Comunicaciones </a:t>
            </a:r>
            <a:r>
              <a:rPr lang="es-ES_tradnl" dirty="0" err="1"/>
              <a:t>–</a:t>
            </a:r>
            <a:r>
              <a:rPr lang="es-AR" dirty="0"/>
              <a:t> Arquitectura de Redes</a:t>
            </a:r>
          </a:p>
        </p:txBody>
      </p:sp>
      <p:sp>
        <p:nvSpPr>
          <p:cNvPr id="10" name="7 Marcador de contenido"/>
          <p:cNvSpPr>
            <a:spLocks noGrp="1"/>
          </p:cNvSpPr>
          <p:nvPr>
            <p:ph sz="half" idx="1"/>
          </p:nvPr>
        </p:nvSpPr>
        <p:spPr>
          <a:xfrm>
            <a:off x="500034" y="214290"/>
            <a:ext cx="8115328" cy="6267472"/>
          </a:xfrm>
        </p:spPr>
        <p:txBody>
          <a:bodyPr>
            <a:normAutofit/>
          </a:bodyPr>
          <a:lstStyle/>
          <a:p>
            <a:pPr>
              <a:spcAft>
                <a:spcPts val="600"/>
              </a:spcAft>
              <a:buNone/>
            </a:pPr>
            <a:r>
              <a:rPr lang="es-AR" sz="3200" dirty="0"/>
              <a:t>Protocolos elementales de enlace</a:t>
            </a:r>
            <a:endParaRPr lang="es-AR" dirty="0"/>
          </a:p>
          <a:p>
            <a:pPr marL="912114" lvl="1" indent="-457200">
              <a:spcAft>
                <a:spcPts val="600"/>
              </a:spcAft>
              <a:buClr>
                <a:srgbClr val="FFFF00"/>
              </a:buClr>
              <a:buFont typeface="+mj-lt"/>
              <a:buAutoNum type="arabicPeriod" startAt="3"/>
            </a:pPr>
            <a:r>
              <a:rPr lang="es-AR" dirty="0"/>
              <a:t>Protocolo simplex para un canal ruidoso</a:t>
            </a:r>
          </a:p>
          <a:p>
            <a:pPr marL="1168146" lvl="2" indent="-457200">
              <a:spcAft>
                <a:spcPts val="600"/>
              </a:spcAft>
              <a:buClr>
                <a:srgbClr val="FFFF00"/>
              </a:buClr>
            </a:pPr>
            <a:r>
              <a:rPr lang="es-AR" dirty="0"/>
              <a:t>Supone transmisión en un solo sentido.</a:t>
            </a:r>
          </a:p>
          <a:p>
            <a:pPr marL="1168146" lvl="2" indent="-457200">
              <a:spcAft>
                <a:spcPts val="600"/>
              </a:spcAft>
              <a:buClr>
                <a:srgbClr val="FFFF00"/>
              </a:buClr>
            </a:pPr>
            <a:r>
              <a:rPr lang="es-AR" dirty="0"/>
              <a:t>El canal físico tiene errores por lo que eventualmente habrá que retrasmitir los marcos erróneos.</a:t>
            </a:r>
          </a:p>
          <a:p>
            <a:pPr marL="1168146" lvl="2" indent="-457200">
              <a:spcAft>
                <a:spcPts val="600"/>
              </a:spcAft>
              <a:buClr>
                <a:srgbClr val="FFFF00"/>
              </a:buClr>
            </a:pPr>
            <a:r>
              <a:rPr lang="es-AR" dirty="0"/>
              <a:t>Será necesario numerar los marcos para evitar una posible duplicación en el receptor.</a:t>
            </a:r>
          </a:p>
          <a:p>
            <a:pPr marL="1168146" lvl="2" indent="-457200">
              <a:spcAft>
                <a:spcPts val="600"/>
              </a:spcAft>
              <a:buClr>
                <a:srgbClr val="FFFF00"/>
              </a:buClr>
            </a:pPr>
            <a:r>
              <a:rPr lang="es-AR" dirty="0"/>
              <a:t>También será necesario implementar un </a:t>
            </a:r>
            <a:r>
              <a:rPr lang="es-AR" dirty="0" err="1"/>
              <a:t>timer</a:t>
            </a:r>
            <a:r>
              <a:rPr lang="es-AR" dirty="0"/>
              <a:t> en el emisor para evitar que le perdida de un marco completo detenga el flujo en una espera infinita de la confirmación de llegada.</a:t>
            </a:r>
          </a:p>
          <a:p>
            <a:pPr marL="1168146" lvl="2" indent="-457200">
              <a:spcAft>
                <a:spcPts val="600"/>
              </a:spcAft>
              <a:buClr>
                <a:srgbClr val="FFFF00"/>
              </a:buClr>
            </a:pPr>
            <a:r>
              <a:rPr lang="es-AR" dirty="0"/>
              <a:t>Necesita un canal de dos sentidos aunque no simultáneo.</a:t>
            </a:r>
          </a:p>
          <a:p>
            <a:pPr marL="125730" indent="0">
              <a:spcAft>
                <a:spcPts val="600"/>
              </a:spcAft>
              <a:buClr>
                <a:srgbClr val="FFFF00"/>
              </a:buClr>
              <a:buNone/>
            </a:pPr>
            <a:endParaRPr lang="es-AR" dirty="0"/>
          </a:p>
        </p:txBody>
      </p:sp>
      <p:pic>
        <p:nvPicPr>
          <p:cNvPr id="5" name="4 Imagen" descr="internet-images-plus.gif"/>
          <p:cNvPicPr>
            <a:picLocks noChangeAspect="1"/>
          </p:cNvPicPr>
          <p:nvPr/>
        </p:nvPicPr>
        <p:blipFill>
          <a:blip r:embed="rId3" cstate="print"/>
          <a:stretch>
            <a:fillRect/>
          </a:stretch>
        </p:blipFill>
        <p:spPr>
          <a:xfrm rot="20439783">
            <a:off x="6960591" y="4886518"/>
            <a:ext cx="1989437" cy="52700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xEl>
                                              <p:pRg st="6" end="6"/>
                                            </p:txEl>
                                          </p:spTgt>
                                        </p:tgtEl>
                                        <p:attrNameLst>
                                          <p:attrName>style.visibility</p:attrName>
                                        </p:attrNameLst>
                                      </p:cBhvr>
                                      <p:to>
                                        <p:strVal val="visible"/>
                                      </p:to>
                                    </p:set>
                                  </p:childTnLst>
                                </p:cTn>
                              </p:par>
                              <p:par>
                                <p:cTn id="29" presetID="2" presetClass="entr" presetSubtype="4" fill="hold" nodeType="with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a:t>Universidad Nacional de Jujuy – Cátedra de Comunicaciones </a:t>
            </a:r>
            <a:r>
              <a:rPr lang="es-ES_tradnl" dirty="0" err="1"/>
              <a:t>–</a:t>
            </a:r>
            <a:r>
              <a:rPr lang="es-AR" dirty="0"/>
              <a:t> Arquitectura de Redes</a:t>
            </a:r>
          </a:p>
        </p:txBody>
      </p:sp>
      <p:sp>
        <p:nvSpPr>
          <p:cNvPr id="10" name="7 Marcador de contenido"/>
          <p:cNvSpPr>
            <a:spLocks noGrp="1"/>
          </p:cNvSpPr>
          <p:nvPr>
            <p:ph sz="half" idx="1"/>
          </p:nvPr>
        </p:nvSpPr>
        <p:spPr>
          <a:xfrm>
            <a:off x="457200" y="214290"/>
            <a:ext cx="8329642" cy="6357982"/>
          </a:xfrm>
        </p:spPr>
        <p:txBody>
          <a:bodyPr>
            <a:normAutofit lnSpcReduction="10000"/>
          </a:bodyPr>
          <a:lstStyle/>
          <a:p>
            <a:pPr>
              <a:spcAft>
                <a:spcPts val="600"/>
              </a:spcAft>
              <a:buNone/>
            </a:pPr>
            <a:r>
              <a:rPr lang="es-AR" sz="3200" dirty="0"/>
              <a:t>Protocolos elementales de enlace</a:t>
            </a:r>
          </a:p>
          <a:p>
            <a:pPr marL="912114" lvl="1" indent="-457200">
              <a:spcAft>
                <a:spcPts val="600"/>
              </a:spcAft>
              <a:buClr>
                <a:srgbClr val="FFFF00"/>
              </a:buClr>
              <a:buFont typeface="+mj-lt"/>
              <a:buAutoNum type="arabicPeriod" startAt="4"/>
            </a:pPr>
            <a:r>
              <a:rPr lang="es-AR" dirty="0"/>
              <a:t>Protocolo de ventana corrediza</a:t>
            </a:r>
          </a:p>
          <a:p>
            <a:pPr marL="1168146" lvl="2" indent="-457200">
              <a:spcAft>
                <a:spcPts val="600"/>
              </a:spcAft>
              <a:buClr>
                <a:srgbClr val="FFFF00"/>
              </a:buClr>
            </a:pPr>
            <a:r>
              <a:rPr lang="es-AR" dirty="0"/>
              <a:t>Si no hay marcos de información de regreso que pueda transportar el asentimiento, hay un </a:t>
            </a:r>
            <a:r>
              <a:rPr lang="es-AR" dirty="0" err="1"/>
              <a:t>timer</a:t>
            </a:r>
            <a:r>
              <a:rPr lang="es-AR" dirty="0"/>
              <a:t> que dispara dicho ACK antes de que expire el </a:t>
            </a:r>
            <a:r>
              <a:rPr lang="es-AR" dirty="0" err="1"/>
              <a:t>timer</a:t>
            </a:r>
            <a:r>
              <a:rPr lang="es-AR" dirty="0"/>
              <a:t> del emisor.</a:t>
            </a:r>
          </a:p>
          <a:p>
            <a:pPr marL="1168146" lvl="2" indent="-457200">
              <a:spcAft>
                <a:spcPts val="600"/>
              </a:spcAft>
              <a:buClr>
                <a:srgbClr val="FFFF00"/>
              </a:buClr>
            </a:pPr>
            <a:r>
              <a:rPr lang="es-AR" dirty="0"/>
              <a:t>Utiliza los marcos de información en sentido opuesto para enviar las confirmaciones. (</a:t>
            </a:r>
            <a:r>
              <a:rPr lang="es-AR" i="1" dirty="0" err="1">
                <a:solidFill>
                  <a:srgbClr val="FFFF00"/>
                </a:solidFill>
              </a:rPr>
              <a:t>piggybacking</a:t>
            </a:r>
            <a:r>
              <a:rPr lang="es-AR" dirty="0"/>
              <a:t>).</a:t>
            </a:r>
          </a:p>
          <a:p>
            <a:pPr marL="1168146" lvl="2" indent="-457200">
              <a:spcAft>
                <a:spcPts val="600"/>
              </a:spcAft>
              <a:buClr>
                <a:srgbClr val="FFFF00"/>
              </a:buClr>
            </a:pPr>
            <a:r>
              <a:rPr lang="es-ES" dirty="0"/>
              <a:t>Cada marco de salida contiene un número de secuencia con un intervalo que va de cero hasta algún máximo. El máximo es generalmente 2</a:t>
            </a:r>
            <a:r>
              <a:rPr lang="es-ES" baseline="30000" dirty="0"/>
              <a:t>n</a:t>
            </a:r>
            <a:r>
              <a:rPr lang="es-ES" dirty="0"/>
              <a:t> – 1 por lo que el número de secuencia cabe perfectamente en un campo de n bits.</a:t>
            </a:r>
          </a:p>
          <a:p>
            <a:pPr marL="1168146" lvl="2" indent="-457200">
              <a:spcAft>
                <a:spcPts val="600"/>
              </a:spcAft>
              <a:buClr>
                <a:srgbClr val="FFFF00"/>
              </a:buClr>
            </a:pPr>
            <a:r>
              <a:rPr lang="es-ES" dirty="0"/>
              <a:t>El transmisor mantiene un grupo de números de secuencia que corresponde a los marcos que tiene permitido enviar. Se dice que esto marcos caen dentro de la </a:t>
            </a:r>
            <a:r>
              <a:rPr lang="es-ES" i="1" dirty="0">
                <a:solidFill>
                  <a:srgbClr val="FFFF00"/>
                </a:solidFill>
              </a:rPr>
              <a:t>ventana transmisora</a:t>
            </a:r>
            <a:r>
              <a:rPr lang="es-ES" dirty="0"/>
              <a:t>.</a:t>
            </a:r>
          </a:p>
          <a:p>
            <a:pPr marL="1168146" lvl="2" indent="-457200">
              <a:spcAft>
                <a:spcPts val="600"/>
              </a:spcAft>
              <a:buClr>
                <a:srgbClr val="FFFF00"/>
              </a:buClr>
            </a:pPr>
            <a:r>
              <a:rPr lang="es-ES" dirty="0"/>
              <a:t>De manera semejante, el receptor mantiene una </a:t>
            </a:r>
            <a:r>
              <a:rPr lang="es-ES" i="1" dirty="0">
                <a:solidFill>
                  <a:srgbClr val="FFFF00"/>
                </a:solidFill>
              </a:rPr>
              <a:t>ventana receptora</a:t>
            </a:r>
            <a:r>
              <a:rPr lang="es-ES" dirty="0"/>
              <a:t>.</a:t>
            </a:r>
          </a:p>
          <a:p>
            <a:pPr marL="1168146" lvl="2" indent="-457200">
              <a:spcAft>
                <a:spcPts val="600"/>
              </a:spcAft>
              <a:buClr>
                <a:srgbClr val="FFFF00"/>
              </a:buClr>
            </a:pPr>
            <a:r>
              <a:rPr lang="es-ES" dirty="0"/>
              <a:t> No es necesario que ambas ventanas tengan el mismo tamaño aunque generalmente es así.</a:t>
            </a:r>
            <a:endParaRPr lang="es-AR" sz="3200" dirty="0"/>
          </a:p>
          <a:p>
            <a:pPr>
              <a:buNone/>
            </a:pPr>
            <a:endParaRPr lang="es-AR" sz="3200" dirty="0"/>
          </a:p>
        </p:txBody>
      </p:sp>
      <p:pic>
        <p:nvPicPr>
          <p:cNvPr id="5" name="4 Imagen" descr="internet-images-plus.gif"/>
          <p:cNvPicPr>
            <a:picLocks noChangeAspect="1"/>
          </p:cNvPicPr>
          <p:nvPr/>
        </p:nvPicPr>
        <p:blipFill>
          <a:blip r:embed="rId3" cstate="print"/>
          <a:stretch>
            <a:fillRect/>
          </a:stretch>
        </p:blipFill>
        <p:spPr>
          <a:xfrm rot="20439783">
            <a:off x="6692639" y="432432"/>
            <a:ext cx="1989437" cy="52700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2" presetClass="entr" presetSubtype="4" fill="hold" nodeType="withEffect">
                                  <p:stCondLst>
                                    <p:cond delay="0"/>
                                  </p:stCondLst>
                                  <p:childTnLst>
                                    <p:set>
                                      <p:cBhvr>
                                        <p:cTn id="8" dur="1" fill="hold">
                                          <p:stCondLst>
                                            <p:cond delay="0"/>
                                          </p:stCondLst>
                                        </p:cTn>
                                        <p:tgtEl>
                                          <p:spTgt spid="5"/>
                                        </p:tgtEl>
                                        <p:attrNameLst>
                                          <p:attrName>style.visibility</p:attrName>
                                        </p:attrNameLst>
                                      </p:cBhvr>
                                      <p:to>
                                        <p:strVal val="visible"/>
                                      </p:to>
                                    </p:set>
                                    <p:anim calcmode="lin" valueType="num">
                                      <p:cBhvr additive="base">
                                        <p:cTn id="9" dur="500" fill="hold"/>
                                        <p:tgtEl>
                                          <p:spTgt spid="5"/>
                                        </p:tgtEl>
                                        <p:attrNameLst>
                                          <p:attrName>ppt_x</p:attrName>
                                        </p:attrNameLst>
                                      </p:cBhvr>
                                      <p:tavLst>
                                        <p:tav tm="0">
                                          <p:val>
                                            <p:strVal val="#ppt_x"/>
                                          </p:val>
                                        </p:tav>
                                        <p:tav tm="100000">
                                          <p:val>
                                            <p:strVal val="#ppt_x"/>
                                          </p:val>
                                        </p:tav>
                                      </p:tavLst>
                                    </p:anim>
                                    <p:anim calcmode="lin" valueType="num">
                                      <p:cBhvr additive="base">
                                        <p:cTn id="10" dur="500" fill="hold"/>
                                        <p:tgtEl>
                                          <p:spTgt spid="5"/>
                                        </p:tgtEl>
                                        <p:attrNameLst>
                                          <p:attrName>ppt_y</p:attrName>
                                        </p:attrNameLst>
                                      </p:cBhvr>
                                      <p:tavLst>
                                        <p:tav tm="0">
                                          <p:val>
                                            <p:strVal val="1+#ppt_h/2"/>
                                          </p:val>
                                        </p:tav>
                                        <p:tav tm="100000">
                                          <p:val>
                                            <p:strVal val="#ppt_y"/>
                                          </p:val>
                                        </p:tav>
                                      </p:tavLst>
                                    </p:anim>
                                  </p:childTnLst>
                                </p:cTn>
                              </p:par>
                              <p:par>
                                <p:cTn id="11" presetID="1" presetClass="entr" presetSubtype="0" fill="hold" grpId="0" nodeType="withEffect">
                                  <p:stCondLst>
                                    <p:cond delay="0"/>
                                  </p:stCondLst>
                                  <p:childTnLst>
                                    <p:set>
                                      <p:cBhvr>
                                        <p:cTn id="12"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0">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a:t>Universidad Nacional de Jujuy – Cátedra de Comunicaciones </a:t>
            </a:r>
            <a:r>
              <a:rPr lang="es-ES_tradnl" dirty="0" err="1"/>
              <a:t>–</a:t>
            </a:r>
            <a:r>
              <a:rPr lang="es-AR" dirty="0"/>
              <a:t> Arquitectura de Redes</a:t>
            </a:r>
          </a:p>
        </p:txBody>
      </p:sp>
      <p:sp>
        <p:nvSpPr>
          <p:cNvPr id="10" name="7 Marcador de contenido"/>
          <p:cNvSpPr>
            <a:spLocks noGrp="1"/>
          </p:cNvSpPr>
          <p:nvPr>
            <p:ph sz="half" idx="1"/>
          </p:nvPr>
        </p:nvSpPr>
        <p:spPr>
          <a:xfrm>
            <a:off x="500034" y="214290"/>
            <a:ext cx="5715040" cy="685800"/>
          </a:xfrm>
        </p:spPr>
        <p:txBody>
          <a:bodyPr>
            <a:normAutofit/>
          </a:bodyPr>
          <a:lstStyle/>
          <a:p>
            <a:pPr>
              <a:spcAft>
                <a:spcPts val="600"/>
              </a:spcAft>
              <a:buNone/>
            </a:pPr>
            <a:r>
              <a:rPr lang="es-AR" sz="3200" dirty="0"/>
              <a:t>La Subcapa de Acceso al Medio</a:t>
            </a:r>
          </a:p>
          <a:p>
            <a:pPr lvl="1">
              <a:spcAft>
                <a:spcPts val="600"/>
              </a:spcAft>
              <a:buClrTx/>
              <a:buNone/>
            </a:pPr>
            <a:endParaRPr lang="es-AR" dirty="0"/>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sp>
        <p:nvSpPr>
          <p:cNvPr id="37" name="7 Marcador de contenido"/>
          <p:cNvSpPr>
            <a:spLocks noGrp="1"/>
          </p:cNvSpPr>
          <p:nvPr>
            <p:ph sz="half" idx="1"/>
          </p:nvPr>
        </p:nvSpPr>
        <p:spPr>
          <a:xfrm>
            <a:off x="142844" y="857232"/>
            <a:ext cx="8786874" cy="5715040"/>
          </a:xfrm>
        </p:spPr>
        <p:txBody>
          <a:bodyPr>
            <a:normAutofit/>
          </a:bodyPr>
          <a:lstStyle/>
          <a:p>
            <a:pPr lvl="1">
              <a:buClr>
                <a:srgbClr val="FFFF00"/>
              </a:buClr>
              <a:buFont typeface="Arial" pitchFamily="34" charset="0"/>
              <a:buChar char="•"/>
            </a:pPr>
            <a:r>
              <a:rPr lang="es-AR" dirty="0"/>
              <a:t>Es una subdivisión de la capa de enlace que funciona (</a:t>
            </a:r>
            <a:r>
              <a:rPr lang="es-AR" dirty="0">
                <a:solidFill>
                  <a:srgbClr val="FFFF00"/>
                </a:solidFill>
              </a:rPr>
              <a:t>y es de suma importancia</a:t>
            </a:r>
            <a:r>
              <a:rPr lang="es-AR" dirty="0"/>
              <a:t>) para las redes de difusión.</a:t>
            </a:r>
          </a:p>
          <a:p>
            <a:pPr lvl="1">
              <a:buClr>
                <a:srgbClr val="FFFF00"/>
              </a:buClr>
              <a:buFont typeface="Arial" pitchFamily="34" charset="0"/>
              <a:buChar char="•"/>
            </a:pPr>
            <a:r>
              <a:rPr lang="es-AR" dirty="0"/>
              <a:t>Su función clave es determinar quien puede usar un canal compartido cuando hay competencia por él.</a:t>
            </a:r>
          </a:p>
          <a:p>
            <a:pPr lvl="1">
              <a:buClr>
                <a:srgbClr val="FFFF00"/>
              </a:buClr>
              <a:buFont typeface="Arial" pitchFamily="34" charset="0"/>
              <a:buChar char="•"/>
            </a:pPr>
            <a:r>
              <a:rPr lang="es-AR" dirty="0"/>
              <a:t>Hay dos formas de asignar el uso de un canal:</a:t>
            </a:r>
          </a:p>
          <a:p>
            <a:pPr marL="1225296" lvl="2" indent="-457200">
              <a:buClr>
                <a:srgbClr val="FFFF00"/>
              </a:buClr>
              <a:buFont typeface="+mj-lt"/>
              <a:buAutoNum type="arabicPeriod"/>
            </a:pPr>
            <a:r>
              <a:rPr lang="es-AR" dirty="0"/>
              <a:t>Asignación estática del canal</a:t>
            </a:r>
          </a:p>
          <a:p>
            <a:pPr marL="1490472" lvl="3" indent="-457200">
              <a:buClr>
                <a:srgbClr val="FFFF00"/>
              </a:buClr>
            </a:pPr>
            <a:r>
              <a:rPr lang="es-AR" dirty="0"/>
              <a:t>Es la manera mas sencilla de dividir el canal.</a:t>
            </a:r>
          </a:p>
          <a:p>
            <a:pPr marL="1490472" lvl="3" indent="-457200">
              <a:buClr>
                <a:srgbClr val="FFFF00"/>
              </a:buClr>
            </a:pPr>
            <a:r>
              <a:rPr lang="es-AR" dirty="0"/>
              <a:t>Generalmente se  divide el AB disponible en N canales y se asigna un </a:t>
            </a:r>
            <a:r>
              <a:rPr lang="es-AR" dirty="0" err="1"/>
              <a:t>subcanal</a:t>
            </a:r>
            <a:r>
              <a:rPr lang="es-AR" dirty="0"/>
              <a:t> a cada contendiente .</a:t>
            </a:r>
          </a:p>
          <a:p>
            <a:pPr marL="1490472" lvl="3" indent="-457200">
              <a:buClr>
                <a:srgbClr val="FFFF00"/>
              </a:buClr>
            </a:pPr>
            <a:r>
              <a:rPr lang="es-AR" dirty="0"/>
              <a:t>Solo es útil para una cantidad chica de usuarios con carga constante.</a:t>
            </a:r>
          </a:p>
          <a:p>
            <a:pPr marL="1490472" lvl="3" indent="-457200">
              <a:buClr>
                <a:srgbClr val="FFFF00"/>
              </a:buClr>
            </a:pPr>
            <a:r>
              <a:rPr lang="es-AR" dirty="0"/>
              <a:t>Cuando un usuario esta inactivo el AB asignado se desperdicia.</a:t>
            </a:r>
          </a:p>
          <a:p>
            <a:pPr marL="1225296" lvl="2" indent="-457200">
              <a:buClr>
                <a:srgbClr val="FFFF00"/>
              </a:buClr>
              <a:buFont typeface="+mj-lt"/>
              <a:buAutoNum type="arabicPeriod"/>
            </a:pPr>
            <a:r>
              <a:rPr lang="es-AR" dirty="0"/>
              <a:t>Asignación dinámica del canal</a:t>
            </a:r>
          </a:p>
          <a:p>
            <a:pPr marL="1490472" lvl="3" indent="-457200">
              <a:buClr>
                <a:srgbClr val="FFFF00"/>
              </a:buClr>
            </a:pPr>
            <a:r>
              <a:rPr lang="es-AR" dirty="0"/>
              <a:t>Se trata de encontrar algoritmos que permitan asignar en forma mas eficiente el canal ajustando dinámicamente dicha asignación.</a:t>
            </a:r>
          </a:p>
          <a:p>
            <a:pPr marL="1490472" lvl="3" indent="-457200">
              <a:buClr>
                <a:srgbClr val="FFFF00"/>
              </a:buClr>
            </a:pPr>
            <a:r>
              <a:rPr lang="es-AR" dirty="0"/>
              <a:t>Se consideran los siguientes supuestos que se usan como base en los protocolos de asignación dinámica:</a:t>
            </a:r>
          </a:p>
          <a:p>
            <a:pPr lvl="1">
              <a:spcAft>
                <a:spcPts val="3000"/>
              </a:spcAft>
              <a:buClr>
                <a:srgbClr val="FFFF00"/>
              </a:buClr>
              <a:buFont typeface="Arial" pitchFamily="34" charset="0"/>
              <a:buChar char="•"/>
            </a:pPr>
            <a:endParaRPr lang="es-AR" dirty="0"/>
          </a:p>
          <a:p>
            <a:pPr>
              <a:buNone/>
            </a:pPr>
            <a:endParaRPr lang="es-AR" sz="3200" dirty="0"/>
          </a:p>
          <a:p>
            <a:pPr>
              <a:buNone/>
            </a:pPr>
            <a:endParaRPr lang="es-A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7">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7">
                                            <p:txEl>
                                              <p:pRg st="8" end="8"/>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7">
                                            <p:txEl>
                                              <p:pRg st="9" end="9"/>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a:t>Universidad Nacional de Jujuy – Cátedra de Comunicaciones </a:t>
            </a:r>
            <a:r>
              <a:rPr lang="es-ES_tradnl" dirty="0" err="1"/>
              <a:t>–</a:t>
            </a:r>
            <a:r>
              <a:rPr lang="es-AR" dirty="0"/>
              <a:t> Arquitectura de Redes</a:t>
            </a:r>
          </a:p>
        </p:txBody>
      </p:sp>
      <p:sp>
        <p:nvSpPr>
          <p:cNvPr id="10" name="7 Marcador de contenido"/>
          <p:cNvSpPr>
            <a:spLocks noGrp="1"/>
          </p:cNvSpPr>
          <p:nvPr>
            <p:ph sz="half" idx="1"/>
          </p:nvPr>
        </p:nvSpPr>
        <p:spPr>
          <a:xfrm>
            <a:off x="457200" y="304800"/>
            <a:ext cx="8258204" cy="6096000"/>
          </a:xfrm>
        </p:spPr>
        <p:txBody>
          <a:bodyPr>
            <a:normAutofit/>
          </a:bodyPr>
          <a:lstStyle/>
          <a:p>
            <a:pPr>
              <a:spcAft>
                <a:spcPts val="600"/>
              </a:spcAft>
              <a:buNone/>
            </a:pPr>
            <a:r>
              <a:rPr lang="es-AR" sz="3200" dirty="0"/>
              <a:t>La subcapa de Acceso al Medio</a:t>
            </a:r>
          </a:p>
          <a:p>
            <a:pPr>
              <a:spcAft>
                <a:spcPts val="600"/>
              </a:spcAft>
              <a:buNone/>
            </a:pPr>
            <a:r>
              <a:rPr lang="es-AR" dirty="0"/>
              <a:t>Asignación dinámica del canal</a:t>
            </a:r>
          </a:p>
          <a:p>
            <a:pPr lvl="1">
              <a:spcAft>
                <a:spcPts val="600"/>
              </a:spcAft>
              <a:buClr>
                <a:srgbClr val="FFFF00"/>
              </a:buClr>
              <a:buFont typeface="Wingdings" pitchFamily="2" charset="2"/>
              <a:buChar char="§"/>
            </a:pPr>
            <a:r>
              <a:rPr lang="es-AR" u="sng" dirty="0"/>
              <a:t>Supuesto  de Estación</a:t>
            </a:r>
            <a:r>
              <a:rPr lang="es-AR" dirty="0"/>
              <a:t>: </a:t>
            </a:r>
          </a:p>
          <a:p>
            <a:pPr lvl="2">
              <a:spcAft>
                <a:spcPts val="600"/>
              </a:spcAft>
              <a:buClr>
                <a:srgbClr val="FFFF00"/>
              </a:buClr>
              <a:buFont typeface="Wingdings" pitchFamily="2" charset="2"/>
              <a:buChar char="§"/>
            </a:pPr>
            <a:r>
              <a:rPr lang="es-AR" dirty="0"/>
              <a:t>Todos los nodos pueden transmitir indistintamente.</a:t>
            </a:r>
          </a:p>
          <a:p>
            <a:pPr lvl="2">
              <a:spcAft>
                <a:spcPts val="600"/>
              </a:spcAft>
              <a:buClr>
                <a:srgbClr val="FFFF00"/>
              </a:buClr>
              <a:buFont typeface="Wingdings" pitchFamily="2" charset="2"/>
              <a:buChar char="§"/>
            </a:pPr>
            <a:r>
              <a:rPr lang="es-AR" dirty="0"/>
              <a:t>La estación detiene su proceso hasta que transmite el marco.</a:t>
            </a:r>
          </a:p>
          <a:p>
            <a:pPr lvl="1">
              <a:spcAft>
                <a:spcPts val="600"/>
              </a:spcAft>
              <a:buClr>
                <a:srgbClr val="FFFF00"/>
              </a:buClr>
              <a:buFont typeface="Wingdings" pitchFamily="2" charset="2"/>
              <a:buChar char="§"/>
            </a:pPr>
            <a:r>
              <a:rPr lang="es-AR" u="sng" dirty="0"/>
              <a:t>Supuesto de Canal único</a:t>
            </a:r>
            <a:r>
              <a:rPr lang="es-AR" dirty="0"/>
              <a:t>:</a:t>
            </a:r>
          </a:p>
          <a:p>
            <a:pPr lvl="2">
              <a:spcAft>
                <a:spcPts val="600"/>
              </a:spcAft>
              <a:buClr>
                <a:srgbClr val="FFFF00"/>
              </a:buClr>
              <a:buFont typeface="Wingdings" pitchFamily="2" charset="2"/>
              <a:buChar char="§"/>
            </a:pPr>
            <a:r>
              <a:rPr lang="es-AR" dirty="0"/>
              <a:t>El canal es compartido por todos los nodos.</a:t>
            </a:r>
          </a:p>
          <a:p>
            <a:pPr lvl="2">
              <a:spcAft>
                <a:spcPts val="600"/>
              </a:spcAft>
              <a:buClr>
                <a:srgbClr val="FFFF00"/>
              </a:buClr>
              <a:buFont typeface="Wingdings" pitchFamily="2" charset="2"/>
              <a:buChar char="§"/>
            </a:pPr>
            <a:r>
              <a:rPr lang="es-AR" dirty="0"/>
              <a:t>Todos los nodos son iguales.</a:t>
            </a:r>
          </a:p>
          <a:p>
            <a:pPr lvl="1">
              <a:spcAft>
                <a:spcPts val="600"/>
              </a:spcAft>
              <a:buClr>
                <a:srgbClr val="FFFF00"/>
              </a:buClr>
              <a:buFont typeface="Wingdings" pitchFamily="2" charset="2"/>
              <a:buChar char="§"/>
            </a:pPr>
            <a:r>
              <a:rPr lang="es-AR" u="sng" dirty="0"/>
              <a:t>Supuesto de Colisión</a:t>
            </a:r>
            <a:r>
              <a:rPr lang="es-AR" dirty="0"/>
              <a:t>:</a:t>
            </a:r>
          </a:p>
          <a:p>
            <a:pPr lvl="2">
              <a:spcAft>
                <a:spcPts val="600"/>
              </a:spcAft>
              <a:buClr>
                <a:srgbClr val="FFFF00"/>
              </a:buClr>
              <a:buFont typeface="Wingdings" pitchFamily="2" charset="2"/>
              <a:buChar char="§"/>
            </a:pPr>
            <a:r>
              <a:rPr lang="es-AR" dirty="0"/>
              <a:t>Si dos estaciones transmiten al mismo tiempo, las transmisiones se solapan y la transmisión de ambos marcos es erróneo.</a:t>
            </a:r>
          </a:p>
          <a:p>
            <a:pPr lvl="2">
              <a:spcAft>
                <a:spcPts val="600"/>
              </a:spcAft>
              <a:buClr>
                <a:srgbClr val="FFFF00"/>
              </a:buClr>
              <a:buFont typeface="Wingdings" pitchFamily="2" charset="2"/>
              <a:buChar char="§"/>
            </a:pPr>
            <a:r>
              <a:rPr lang="es-AR" dirty="0"/>
              <a:t>Todas las estaciones tienen la capacidad de detectar las colisiones.</a:t>
            </a:r>
          </a:p>
          <a:p>
            <a:pPr lvl="2">
              <a:spcAft>
                <a:spcPts val="600"/>
              </a:spcAft>
              <a:buClr>
                <a:srgbClr val="FFFF00"/>
              </a:buClr>
              <a:buFont typeface="Wingdings" pitchFamily="2" charset="2"/>
              <a:buChar char="§"/>
            </a:pPr>
            <a:endParaRPr lang="es-AR" dirty="0"/>
          </a:p>
          <a:p>
            <a:pPr lvl="2">
              <a:spcAft>
                <a:spcPts val="600"/>
              </a:spcAft>
              <a:buClr>
                <a:srgbClr val="FFFF00"/>
              </a:buClr>
              <a:buFont typeface="Wingdings" pitchFamily="2" charset="2"/>
              <a:buChar char="§"/>
            </a:pPr>
            <a:endParaRPr lang="es-AR" dirty="0"/>
          </a:p>
          <a:p>
            <a:pPr lvl="2">
              <a:spcAft>
                <a:spcPts val="600"/>
              </a:spcAft>
            </a:pPr>
            <a:endParaRPr lang="es-AR" dirty="0"/>
          </a:p>
          <a:p>
            <a:pPr>
              <a:spcAft>
                <a:spcPts val="600"/>
              </a:spcAft>
              <a:buNone/>
            </a:pPr>
            <a:endParaRPr lang="es-AR" dirty="0"/>
          </a:p>
          <a:p>
            <a:pPr lvl="1">
              <a:spcAft>
                <a:spcPts val="600"/>
              </a:spcAft>
              <a:buNone/>
            </a:pPr>
            <a:endParaRPr lang="es-AR" dirty="0"/>
          </a:p>
          <a:p>
            <a:pPr lvl="1">
              <a:spcAft>
                <a:spcPts val="600"/>
              </a:spcAft>
              <a:buClrTx/>
              <a:buNone/>
            </a:pPr>
            <a:endParaRPr lang="es-AR" dirty="0"/>
          </a:p>
          <a:p>
            <a:pPr lvl="1">
              <a:spcAft>
                <a:spcPts val="600"/>
              </a:spcAft>
              <a:buClrTx/>
              <a:buFont typeface="Wingdings" charset="2"/>
              <a:buChar char="ü"/>
            </a:pPr>
            <a:endParaRPr lang="es-AR" dirty="0"/>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
                                            <p:txEl>
                                              <p:pRg st="9" end="9"/>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a:t>Universidad Nacional de Jujuy – Cátedra de Comunicaciones </a:t>
            </a:r>
            <a:r>
              <a:rPr lang="es-ES_tradnl" dirty="0" err="1"/>
              <a:t>–</a:t>
            </a:r>
            <a:r>
              <a:rPr lang="es-AR" dirty="0"/>
              <a:t> Arquitectura de Redes</a:t>
            </a:r>
          </a:p>
        </p:txBody>
      </p:sp>
      <p:sp>
        <p:nvSpPr>
          <p:cNvPr id="10" name="7 Marcador de contenido"/>
          <p:cNvSpPr>
            <a:spLocks noGrp="1"/>
          </p:cNvSpPr>
          <p:nvPr>
            <p:ph sz="half" idx="1"/>
          </p:nvPr>
        </p:nvSpPr>
        <p:spPr>
          <a:xfrm>
            <a:off x="457200" y="304800"/>
            <a:ext cx="8258204" cy="6096000"/>
          </a:xfrm>
        </p:spPr>
        <p:txBody>
          <a:bodyPr>
            <a:normAutofit lnSpcReduction="10000"/>
          </a:bodyPr>
          <a:lstStyle/>
          <a:p>
            <a:pPr>
              <a:spcAft>
                <a:spcPts val="600"/>
              </a:spcAft>
              <a:buNone/>
            </a:pPr>
            <a:r>
              <a:rPr lang="es-AR" sz="3200" dirty="0"/>
              <a:t>La subcapa de Acceso al Medio</a:t>
            </a:r>
          </a:p>
          <a:p>
            <a:pPr>
              <a:spcAft>
                <a:spcPts val="600"/>
              </a:spcAft>
              <a:buNone/>
            </a:pPr>
            <a:r>
              <a:rPr lang="es-AR" dirty="0"/>
              <a:t>Asignación dinámica del canal</a:t>
            </a:r>
          </a:p>
          <a:p>
            <a:pPr lvl="1">
              <a:spcAft>
                <a:spcPts val="600"/>
              </a:spcAft>
              <a:buClr>
                <a:srgbClr val="FFFF00"/>
              </a:buClr>
              <a:buFont typeface="Wingdings" pitchFamily="2" charset="2"/>
              <a:buChar char="§"/>
            </a:pPr>
            <a:r>
              <a:rPr lang="es-AR" u="sng" dirty="0"/>
              <a:t>Supuesto s sobre el tiempo</a:t>
            </a:r>
            <a:r>
              <a:rPr lang="es-AR" dirty="0"/>
              <a:t>: </a:t>
            </a:r>
          </a:p>
          <a:p>
            <a:pPr lvl="2">
              <a:spcAft>
                <a:spcPts val="600"/>
              </a:spcAft>
              <a:buClr>
                <a:srgbClr val="FFFF00"/>
              </a:buClr>
              <a:buFont typeface="Wingdings" pitchFamily="2" charset="2"/>
              <a:buChar char="§"/>
            </a:pPr>
            <a:r>
              <a:rPr lang="es-AR" dirty="0">
                <a:solidFill>
                  <a:srgbClr val="FFFF00"/>
                </a:solidFill>
              </a:rPr>
              <a:t>Tiempo continuo</a:t>
            </a:r>
            <a:r>
              <a:rPr lang="es-AR" dirty="0"/>
              <a:t>:</a:t>
            </a:r>
          </a:p>
          <a:p>
            <a:pPr lvl="3">
              <a:spcAft>
                <a:spcPts val="600"/>
              </a:spcAft>
              <a:buClr>
                <a:srgbClr val="FFFF00"/>
              </a:buClr>
              <a:buFont typeface="Wingdings" pitchFamily="2" charset="2"/>
              <a:buChar char="§"/>
            </a:pPr>
            <a:r>
              <a:rPr lang="es-AR" dirty="0"/>
              <a:t>La transmisión puede comenzar en cualquier momento.</a:t>
            </a:r>
          </a:p>
          <a:p>
            <a:pPr lvl="2">
              <a:spcAft>
                <a:spcPts val="600"/>
              </a:spcAft>
              <a:buClr>
                <a:srgbClr val="FFFF00"/>
              </a:buClr>
              <a:buFont typeface="Wingdings" pitchFamily="2" charset="2"/>
              <a:buChar char="§"/>
            </a:pPr>
            <a:r>
              <a:rPr lang="es-AR" dirty="0">
                <a:solidFill>
                  <a:srgbClr val="FFFF00"/>
                </a:solidFill>
              </a:rPr>
              <a:t>Tiempo </a:t>
            </a:r>
            <a:r>
              <a:rPr lang="es-AR" dirty="0" err="1">
                <a:solidFill>
                  <a:srgbClr val="FFFF00"/>
                </a:solidFill>
              </a:rPr>
              <a:t>ranurado</a:t>
            </a:r>
            <a:r>
              <a:rPr lang="es-AR" dirty="0"/>
              <a:t>:</a:t>
            </a:r>
          </a:p>
          <a:p>
            <a:pPr lvl="3">
              <a:spcAft>
                <a:spcPts val="600"/>
              </a:spcAft>
              <a:buClr>
                <a:srgbClr val="FFFF00"/>
              </a:buClr>
              <a:buFont typeface="Wingdings" pitchFamily="2" charset="2"/>
              <a:buChar char="§"/>
            </a:pPr>
            <a:r>
              <a:rPr lang="es-AR" dirty="0"/>
              <a:t>El tiempo se divide en intervalos (ranuras), la transmisión solo puede comenzar junto con el comienzo de una ranura.</a:t>
            </a:r>
          </a:p>
          <a:p>
            <a:pPr lvl="1">
              <a:spcAft>
                <a:spcPts val="600"/>
              </a:spcAft>
              <a:buClr>
                <a:srgbClr val="FFFF00"/>
              </a:buClr>
              <a:buFont typeface="Wingdings" pitchFamily="2" charset="2"/>
              <a:buChar char="§"/>
            </a:pPr>
            <a:r>
              <a:rPr lang="es-AR" u="sng" dirty="0"/>
              <a:t>Detección de actividad en el medio</a:t>
            </a:r>
            <a:r>
              <a:rPr lang="es-AR" dirty="0"/>
              <a:t>:</a:t>
            </a:r>
          </a:p>
          <a:p>
            <a:pPr lvl="2">
              <a:spcAft>
                <a:spcPts val="600"/>
              </a:spcAft>
              <a:buClr>
                <a:srgbClr val="FFFF00"/>
              </a:buClr>
              <a:buFont typeface="Wingdings" pitchFamily="2" charset="2"/>
              <a:buChar char="§"/>
            </a:pPr>
            <a:r>
              <a:rPr lang="es-AR" dirty="0">
                <a:solidFill>
                  <a:srgbClr val="FFFF00"/>
                </a:solidFill>
              </a:rPr>
              <a:t>Con detección de portadora</a:t>
            </a:r>
            <a:r>
              <a:rPr lang="es-AR" dirty="0"/>
              <a:t>.</a:t>
            </a:r>
          </a:p>
          <a:p>
            <a:pPr lvl="3">
              <a:spcAft>
                <a:spcPts val="600"/>
              </a:spcAft>
              <a:buClr>
                <a:srgbClr val="FFFF00"/>
              </a:buClr>
              <a:buFont typeface="Wingdings" pitchFamily="2" charset="2"/>
              <a:buChar char="§"/>
            </a:pPr>
            <a:r>
              <a:rPr lang="es-AR" dirty="0"/>
              <a:t>Las estaciones pueden saber si el canal está en uso antes de transmitir.</a:t>
            </a:r>
          </a:p>
          <a:p>
            <a:pPr lvl="2">
              <a:spcAft>
                <a:spcPts val="600"/>
              </a:spcAft>
              <a:buClr>
                <a:srgbClr val="FFFF00"/>
              </a:buClr>
              <a:buFont typeface="Wingdings" pitchFamily="2" charset="2"/>
              <a:buChar char="§"/>
            </a:pPr>
            <a:r>
              <a:rPr lang="es-AR" dirty="0">
                <a:solidFill>
                  <a:srgbClr val="FFFF00"/>
                </a:solidFill>
              </a:rPr>
              <a:t>Sin detección de portadora</a:t>
            </a:r>
            <a:r>
              <a:rPr lang="es-AR" dirty="0"/>
              <a:t>.</a:t>
            </a:r>
          </a:p>
          <a:p>
            <a:pPr lvl="3">
              <a:spcAft>
                <a:spcPts val="600"/>
              </a:spcAft>
              <a:buClr>
                <a:srgbClr val="FFFF00"/>
              </a:buClr>
              <a:buFont typeface="Wingdings" pitchFamily="2" charset="2"/>
              <a:buChar char="§"/>
            </a:pPr>
            <a:r>
              <a:rPr lang="es-AR" dirty="0"/>
              <a:t>Las estaciones no pueden determinar si el canal está en uso, solo pueden saber si hubo colisión después de comenzar la transmisión.</a:t>
            </a:r>
          </a:p>
          <a:p>
            <a:pPr lvl="1">
              <a:spcAft>
                <a:spcPts val="600"/>
              </a:spcAft>
              <a:buClrTx/>
              <a:buNone/>
            </a:pPr>
            <a:endParaRPr lang="es-AR" dirty="0"/>
          </a:p>
          <a:p>
            <a:pPr lvl="1">
              <a:spcAft>
                <a:spcPts val="600"/>
              </a:spcAft>
              <a:buClrTx/>
              <a:buFont typeface="Wingdings" charset="2"/>
              <a:buChar char="ü"/>
            </a:pPr>
            <a:endParaRPr lang="es-AR" dirty="0"/>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
                                            <p:txEl>
                                              <p:pRg st="9" end="9"/>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0">
                                            <p:txEl>
                                              <p:pRg st="10" end="10"/>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0">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a:t>Universidad Nacional de Jujuy – Cátedra de Comunicaciones </a:t>
            </a:r>
            <a:r>
              <a:rPr lang="es-ES_tradnl" dirty="0" err="1"/>
              <a:t>–</a:t>
            </a:r>
            <a:r>
              <a:rPr lang="es-AR" dirty="0"/>
              <a:t> Arquitectura de Redes</a:t>
            </a:r>
          </a:p>
        </p:txBody>
      </p:sp>
      <p:sp>
        <p:nvSpPr>
          <p:cNvPr id="10" name="7 Marcador de contenido"/>
          <p:cNvSpPr>
            <a:spLocks noGrp="1"/>
          </p:cNvSpPr>
          <p:nvPr>
            <p:ph sz="half" idx="1"/>
          </p:nvPr>
        </p:nvSpPr>
        <p:spPr>
          <a:xfrm>
            <a:off x="457200" y="304800"/>
            <a:ext cx="8258204" cy="6096000"/>
          </a:xfrm>
        </p:spPr>
        <p:txBody>
          <a:bodyPr>
            <a:normAutofit lnSpcReduction="10000"/>
          </a:bodyPr>
          <a:lstStyle/>
          <a:p>
            <a:pPr>
              <a:spcAft>
                <a:spcPts val="600"/>
              </a:spcAft>
              <a:buNone/>
            </a:pPr>
            <a:r>
              <a:rPr lang="es-AR" sz="3200" dirty="0"/>
              <a:t>Ejemplos de Protocolos de Acceso Múltiple</a:t>
            </a:r>
          </a:p>
          <a:p>
            <a:pPr>
              <a:spcAft>
                <a:spcPts val="600"/>
              </a:spcAft>
              <a:buNone/>
            </a:pPr>
            <a:r>
              <a:rPr lang="es-AR" dirty="0"/>
              <a:t>ALOHA Puro</a:t>
            </a:r>
          </a:p>
          <a:p>
            <a:pPr lvl="1">
              <a:spcAft>
                <a:spcPts val="600"/>
              </a:spcAft>
              <a:buClr>
                <a:srgbClr val="FFFF00"/>
              </a:buClr>
              <a:buFont typeface="Wingdings" pitchFamily="2" charset="2"/>
              <a:buChar char="§"/>
            </a:pPr>
            <a:r>
              <a:rPr lang="es-AR" dirty="0"/>
              <a:t>N estaciones que comparten el medio</a:t>
            </a:r>
          </a:p>
          <a:p>
            <a:pPr lvl="1">
              <a:spcAft>
                <a:spcPts val="600"/>
              </a:spcAft>
              <a:buClr>
                <a:srgbClr val="FFFF00"/>
              </a:buClr>
              <a:buFont typeface="Wingdings" pitchFamily="2" charset="2"/>
              <a:buChar char="§"/>
            </a:pPr>
            <a:r>
              <a:rPr lang="es-AR" dirty="0"/>
              <a:t>Las mismas pueden transmitir en cualquier momento.</a:t>
            </a:r>
          </a:p>
          <a:p>
            <a:pPr lvl="1">
              <a:spcAft>
                <a:spcPts val="600"/>
              </a:spcAft>
              <a:buClr>
                <a:srgbClr val="FFFF00"/>
              </a:buClr>
              <a:buFont typeface="Wingdings" pitchFamily="2" charset="2"/>
              <a:buChar char="§"/>
            </a:pPr>
            <a:r>
              <a:rPr lang="es-AR" dirty="0"/>
              <a:t>Las estaciones detectan si hubo colisión y esperan un tiempo aleatorio para volver a intentar la transmisión.</a:t>
            </a:r>
          </a:p>
          <a:p>
            <a:pPr lvl="1">
              <a:spcAft>
                <a:spcPts val="600"/>
              </a:spcAft>
              <a:buClr>
                <a:srgbClr val="FFFF00"/>
              </a:buClr>
              <a:buFont typeface="Wingdings" pitchFamily="2" charset="2"/>
              <a:buChar char="§"/>
            </a:pPr>
            <a:r>
              <a:rPr lang="es-AR" dirty="0"/>
              <a:t>Rendimiento menor al 18%.</a:t>
            </a:r>
          </a:p>
          <a:p>
            <a:pPr>
              <a:spcAft>
                <a:spcPts val="600"/>
              </a:spcAft>
              <a:buClr>
                <a:srgbClr val="FFFF00"/>
              </a:buClr>
              <a:buNone/>
            </a:pPr>
            <a:r>
              <a:rPr lang="es-AR" dirty="0"/>
              <a:t>ALOHA </a:t>
            </a:r>
            <a:r>
              <a:rPr lang="es-AR" dirty="0" err="1"/>
              <a:t>Ranurado</a:t>
            </a:r>
            <a:endParaRPr lang="es-AR" dirty="0"/>
          </a:p>
          <a:p>
            <a:pPr lvl="1">
              <a:spcAft>
                <a:spcPts val="600"/>
              </a:spcAft>
              <a:buClr>
                <a:srgbClr val="FFFF00"/>
              </a:buClr>
              <a:buFont typeface="Wingdings" pitchFamily="2" charset="2"/>
              <a:buChar char="§"/>
            </a:pPr>
            <a:r>
              <a:rPr lang="es-AR" dirty="0"/>
              <a:t>Mejora del protocolo anterior dividiendo el tiempo en intervalos.</a:t>
            </a:r>
          </a:p>
          <a:p>
            <a:pPr lvl="1">
              <a:spcAft>
                <a:spcPts val="600"/>
              </a:spcAft>
              <a:buClr>
                <a:srgbClr val="FFFF00"/>
              </a:buClr>
              <a:buFont typeface="Wingdings" pitchFamily="2" charset="2"/>
              <a:buChar char="§"/>
            </a:pPr>
            <a:r>
              <a:rPr lang="es-AR" dirty="0"/>
              <a:t>Las estaciones solo pueden transmitir en el comienzo de cada ranura de tiempo.</a:t>
            </a:r>
          </a:p>
          <a:p>
            <a:pPr lvl="1">
              <a:spcAft>
                <a:spcPts val="600"/>
              </a:spcAft>
              <a:buClr>
                <a:srgbClr val="FFFF00"/>
              </a:buClr>
              <a:buFont typeface="Wingdings" pitchFamily="2" charset="2"/>
              <a:buChar char="§"/>
            </a:pPr>
            <a:r>
              <a:rPr lang="es-AR" dirty="0"/>
              <a:t>Rendimiento hasta 37%.</a:t>
            </a:r>
          </a:p>
          <a:p>
            <a:pPr lvl="1">
              <a:spcAft>
                <a:spcPts val="600"/>
              </a:spcAft>
              <a:buClrTx/>
              <a:buNone/>
            </a:pPr>
            <a:endParaRPr lang="es-AR" dirty="0"/>
          </a:p>
          <a:p>
            <a:pPr lvl="1">
              <a:spcAft>
                <a:spcPts val="600"/>
              </a:spcAft>
              <a:buClrTx/>
              <a:buFont typeface="Wingdings" charset="2"/>
              <a:buChar char="ü"/>
            </a:pPr>
            <a:endParaRPr lang="es-AR" dirty="0"/>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a:t>Universidad Nacional de Jujuy – Cátedra de Comunicaciones </a:t>
            </a:r>
            <a:r>
              <a:rPr lang="es-ES_tradnl" dirty="0" err="1"/>
              <a:t>–</a:t>
            </a:r>
            <a:r>
              <a:rPr lang="es-AR" dirty="0"/>
              <a:t> Arquitectura de Redes</a:t>
            </a:r>
          </a:p>
        </p:txBody>
      </p:sp>
      <p:sp>
        <p:nvSpPr>
          <p:cNvPr id="10" name="7 Marcador de contenido"/>
          <p:cNvSpPr>
            <a:spLocks noGrp="1"/>
          </p:cNvSpPr>
          <p:nvPr>
            <p:ph sz="half" idx="1"/>
          </p:nvPr>
        </p:nvSpPr>
        <p:spPr>
          <a:xfrm>
            <a:off x="457200" y="304800"/>
            <a:ext cx="8258204" cy="6096000"/>
          </a:xfrm>
        </p:spPr>
        <p:txBody>
          <a:bodyPr>
            <a:normAutofit fontScale="85000" lnSpcReduction="10000"/>
          </a:bodyPr>
          <a:lstStyle/>
          <a:p>
            <a:pPr>
              <a:spcAft>
                <a:spcPts val="600"/>
              </a:spcAft>
              <a:buNone/>
            </a:pPr>
            <a:r>
              <a:rPr lang="es-AR" sz="3200" dirty="0"/>
              <a:t>Ejemplos de Protocolos de Acceso Múltiple</a:t>
            </a:r>
          </a:p>
          <a:p>
            <a:pPr>
              <a:spcAft>
                <a:spcPts val="600"/>
              </a:spcAft>
              <a:buNone/>
            </a:pPr>
            <a:r>
              <a:rPr lang="es-AR" dirty="0"/>
              <a:t>CSMA</a:t>
            </a:r>
          </a:p>
          <a:p>
            <a:pPr lvl="1">
              <a:spcAft>
                <a:spcPts val="600"/>
              </a:spcAft>
              <a:buClr>
                <a:srgbClr val="FFFF00"/>
              </a:buClr>
              <a:buFont typeface="Wingdings" pitchFamily="2" charset="2"/>
              <a:buChar char="§"/>
            </a:pPr>
            <a:r>
              <a:rPr lang="es-AR" dirty="0"/>
              <a:t>Las estaciones pueden detectar de antemano si el canal está ocupado.</a:t>
            </a:r>
          </a:p>
          <a:p>
            <a:pPr lvl="1">
              <a:spcAft>
                <a:spcPts val="600"/>
              </a:spcAft>
              <a:buClr>
                <a:srgbClr val="FFFF00"/>
              </a:buClr>
              <a:buFont typeface="Wingdings" pitchFamily="2" charset="2"/>
              <a:buChar char="§"/>
            </a:pPr>
            <a:r>
              <a:rPr lang="es-AR" dirty="0">
                <a:solidFill>
                  <a:srgbClr val="FFFF00"/>
                </a:solidFill>
              </a:rPr>
              <a:t>CSMA Persistente</a:t>
            </a:r>
            <a:r>
              <a:rPr lang="es-AR" dirty="0"/>
              <a:t>.</a:t>
            </a:r>
          </a:p>
          <a:p>
            <a:pPr lvl="2">
              <a:spcAft>
                <a:spcPts val="600"/>
              </a:spcAft>
              <a:buClr>
                <a:srgbClr val="FFFF00"/>
              </a:buClr>
              <a:buFont typeface="Wingdings" pitchFamily="2" charset="2"/>
              <a:buChar char="§"/>
            </a:pPr>
            <a:r>
              <a:rPr lang="es-AR" dirty="0"/>
              <a:t>Si el canal está ocupado, la estación mantendrá la escucha hasta tanto el canal se desocupe y pueda transmitir.</a:t>
            </a:r>
          </a:p>
          <a:p>
            <a:pPr lvl="1">
              <a:spcAft>
                <a:spcPts val="600"/>
              </a:spcAft>
              <a:buClr>
                <a:srgbClr val="FFFF00"/>
              </a:buClr>
              <a:buFont typeface="Wingdings" pitchFamily="2" charset="2"/>
              <a:buChar char="§"/>
            </a:pPr>
            <a:r>
              <a:rPr lang="es-AR" dirty="0">
                <a:solidFill>
                  <a:srgbClr val="FFFF00"/>
                </a:solidFill>
              </a:rPr>
              <a:t>CSMA No Persistente</a:t>
            </a:r>
            <a:r>
              <a:rPr lang="es-AR" dirty="0"/>
              <a:t>.</a:t>
            </a:r>
          </a:p>
          <a:p>
            <a:pPr lvl="2">
              <a:spcAft>
                <a:spcPts val="600"/>
              </a:spcAft>
              <a:buClr>
                <a:srgbClr val="FFFF00"/>
              </a:buClr>
              <a:buFont typeface="Wingdings" pitchFamily="2" charset="2"/>
              <a:buChar char="§"/>
            </a:pPr>
            <a:r>
              <a:rPr lang="es-AR" dirty="0"/>
              <a:t>Si el canal está ocupado, la estación espera un tiempo aleatorio para volver a intentar escuchar el canal.</a:t>
            </a:r>
          </a:p>
          <a:p>
            <a:pPr lvl="1">
              <a:spcAft>
                <a:spcPts val="600"/>
              </a:spcAft>
              <a:buClr>
                <a:srgbClr val="FFFF00"/>
              </a:buClr>
              <a:buFont typeface="Wingdings" pitchFamily="2" charset="2"/>
              <a:buChar char="§"/>
            </a:pPr>
            <a:r>
              <a:rPr lang="es-AR" dirty="0"/>
              <a:t>Rendimiento hasta el 50%.</a:t>
            </a:r>
          </a:p>
          <a:p>
            <a:pPr>
              <a:spcAft>
                <a:spcPts val="600"/>
              </a:spcAft>
              <a:buClr>
                <a:srgbClr val="FFFF00"/>
              </a:buClr>
              <a:buNone/>
            </a:pPr>
            <a:r>
              <a:rPr lang="es-AR" dirty="0"/>
              <a:t>CSMA con detección de colisiones</a:t>
            </a:r>
          </a:p>
          <a:p>
            <a:pPr lvl="1">
              <a:spcAft>
                <a:spcPts val="600"/>
              </a:spcAft>
              <a:buClr>
                <a:srgbClr val="FFFF00"/>
              </a:buClr>
              <a:buFont typeface="Wingdings" pitchFamily="2" charset="2"/>
              <a:buChar char="§"/>
            </a:pPr>
            <a:r>
              <a:rPr lang="es-AR" dirty="0"/>
              <a:t>Mejora del protocolo anterior que detecta inmediatamente si dos estaciones comienzan la transmisión al mismo tiempo.</a:t>
            </a:r>
          </a:p>
          <a:p>
            <a:pPr lvl="1">
              <a:spcAft>
                <a:spcPts val="600"/>
              </a:spcAft>
              <a:buClr>
                <a:srgbClr val="FFFF00"/>
              </a:buClr>
              <a:buFont typeface="Wingdings" pitchFamily="2" charset="2"/>
              <a:buChar char="§"/>
            </a:pPr>
            <a:r>
              <a:rPr lang="es-AR" dirty="0"/>
              <a:t>Aborta la transmisión y espera un tiempo aleatorio.</a:t>
            </a:r>
          </a:p>
          <a:p>
            <a:pPr lvl="1">
              <a:spcAft>
                <a:spcPts val="600"/>
              </a:spcAft>
              <a:buClr>
                <a:srgbClr val="FFFF00"/>
              </a:buClr>
              <a:buFont typeface="Wingdings" pitchFamily="2" charset="2"/>
              <a:buChar char="§"/>
            </a:pPr>
            <a:r>
              <a:rPr lang="es-AR" dirty="0"/>
              <a:t>Rendimiento hasta 70%.</a:t>
            </a:r>
          </a:p>
          <a:p>
            <a:pPr lvl="1">
              <a:spcAft>
                <a:spcPts val="600"/>
              </a:spcAft>
              <a:buClrTx/>
              <a:buNone/>
            </a:pPr>
            <a:endParaRPr lang="es-AR" dirty="0"/>
          </a:p>
          <a:p>
            <a:pPr lvl="1">
              <a:spcAft>
                <a:spcPts val="600"/>
              </a:spcAft>
              <a:buClrTx/>
              <a:buFont typeface="Wingdings" charset="2"/>
              <a:buChar char="ü"/>
            </a:pPr>
            <a:endParaRPr lang="es-AR" dirty="0"/>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sp>
        <p:nvSpPr>
          <p:cNvPr id="6" name="5 Llamada rectangular redondeada"/>
          <p:cNvSpPr/>
          <p:nvPr/>
        </p:nvSpPr>
        <p:spPr>
          <a:xfrm>
            <a:off x="714348" y="214290"/>
            <a:ext cx="3500462" cy="714380"/>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sz="1600" dirty="0" err="1">
                <a:solidFill>
                  <a:srgbClr val="FFFF00"/>
                </a:solidFill>
              </a:rPr>
              <a:t>Carrier</a:t>
            </a:r>
            <a:r>
              <a:rPr lang="es-AR" sz="1600" dirty="0">
                <a:solidFill>
                  <a:srgbClr val="FFFF00"/>
                </a:solidFill>
              </a:rPr>
              <a:t> </a:t>
            </a:r>
            <a:r>
              <a:rPr lang="es-AR" sz="1600" dirty="0" err="1">
                <a:solidFill>
                  <a:srgbClr val="FFFF00"/>
                </a:solidFill>
              </a:rPr>
              <a:t>Sense</a:t>
            </a:r>
            <a:r>
              <a:rPr lang="es-AR" sz="1600" dirty="0">
                <a:solidFill>
                  <a:srgbClr val="FFFF00"/>
                </a:solidFill>
              </a:rPr>
              <a:t> </a:t>
            </a:r>
            <a:r>
              <a:rPr lang="es-AR" sz="1600" dirty="0" err="1">
                <a:solidFill>
                  <a:srgbClr val="FFFF00"/>
                </a:solidFill>
              </a:rPr>
              <a:t>Multiple</a:t>
            </a:r>
            <a:r>
              <a:rPr lang="es-AR" sz="1600" dirty="0">
                <a:solidFill>
                  <a:srgbClr val="FFFF00"/>
                </a:solidFill>
              </a:rPr>
              <a:t> Access =  Acceso </a:t>
            </a:r>
            <a:r>
              <a:rPr lang="es-AR" sz="1600" dirty="0" err="1">
                <a:solidFill>
                  <a:srgbClr val="FFFF00"/>
                </a:solidFill>
              </a:rPr>
              <a:t>Multiple</a:t>
            </a:r>
            <a:r>
              <a:rPr lang="es-AR" sz="1600" dirty="0">
                <a:solidFill>
                  <a:srgbClr val="FFFF00"/>
                </a:solidFill>
              </a:rPr>
              <a:t> con Censado de Portadora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9" presetClass="emph" presetSubtype="0" grpId="1" nodeType="clickEffect">
                                  <p:stCondLst>
                                    <p:cond delay="0"/>
                                  </p:stCondLst>
                                  <p:childTnLst>
                                    <p:set>
                                      <p:cBhvr rctx="PPT">
                                        <p:cTn id="16" dur="indefinite"/>
                                        <p:tgtEl>
                                          <p:spTgt spid="6"/>
                                        </p:tgtEl>
                                        <p:attrNameLst>
                                          <p:attrName>style.opacity</p:attrName>
                                        </p:attrNameLst>
                                      </p:cBhvr>
                                      <p:to>
                                        <p:strVal val="0.5"/>
                                      </p:to>
                                    </p:set>
                                    <p:animEffect filter="image" prLst="opacity: 0.5">
                                      <p:cBhvr rctx="IE">
                                        <p:cTn id="17" dur="indefinite"/>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10">
                                            <p:txEl>
                                              <p:pRg st="7" end="7"/>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10">
                                            <p:txEl>
                                              <p:pRg st="8" end="8"/>
                                            </p:tx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0">
                                            <p:txEl>
                                              <p:pRg st="9" end="9"/>
                                            </p:txEl>
                                          </p:spTgt>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10">
                                            <p:txEl>
                                              <p:pRg st="10" end="10"/>
                                            </p:txEl>
                                          </p:spTgt>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10">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P spid="6" grpId="0" animBg="1"/>
      <p:bldP spid="6"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1428728" y="512064"/>
            <a:ext cx="6643734" cy="914400"/>
          </a:xfrm>
        </p:spPr>
        <p:txBody>
          <a:bodyPr/>
          <a:lstStyle/>
          <a:p>
            <a:r>
              <a:rPr lang="es-AR" dirty="0"/>
              <a:t>Concepto y Funciones</a:t>
            </a:r>
          </a:p>
        </p:txBody>
      </p:sp>
      <p:sp>
        <p:nvSpPr>
          <p:cNvPr id="4" name="3 Marcador de pie de página"/>
          <p:cNvSpPr>
            <a:spLocks noGrp="1"/>
          </p:cNvSpPr>
          <p:nvPr>
            <p:ph type="ftr" sz="quarter" idx="3"/>
          </p:nvPr>
        </p:nvSpPr>
        <p:spPr>
          <a:xfrm>
            <a:off x="304800" y="6416675"/>
            <a:ext cx="8458200" cy="365125"/>
          </a:xfrm>
        </p:spPr>
        <p:txBody>
          <a:bodyPr/>
          <a:lstStyle/>
          <a:p>
            <a:pPr algn="l"/>
            <a:r>
              <a:rPr lang="es-AR" dirty="0"/>
              <a:t>Universidad Nacional de Jujuy – Cátedra de Comunicaciones </a:t>
            </a:r>
            <a:r>
              <a:rPr lang="es-ES_tradnl" dirty="0" err="1"/>
              <a:t>–</a:t>
            </a:r>
            <a:r>
              <a:rPr lang="es-AR" dirty="0"/>
              <a:t> Arquitectura de Redes</a:t>
            </a:r>
          </a:p>
        </p:txBody>
      </p:sp>
      <p:sp>
        <p:nvSpPr>
          <p:cNvPr id="10" name="7 Marcador de contenido"/>
          <p:cNvSpPr>
            <a:spLocks noGrp="1"/>
          </p:cNvSpPr>
          <p:nvPr>
            <p:ph sz="half" idx="1"/>
          </p:nvPr>
        </p:nvSpPr>
        <p:spPr>
          <a:xfrm>
            <a:off x="304800" y="1447800"/>
            <a:ext cx="8410604" cy="1624010"/>
          </a:xfrm>
        </p:spPr>
        <p:txBody>
          <a:bodyPr>
            <a:normAutofit/>
          </a:bodyPr>
          <a:lstStyle/>
          <a:p>
            <a:pPr>
              <a:buNone/>
            </a:pPr>
            <a:r>
              <a:rPr lang="es-AR" dirty="0"/>
              <a:t> </a:t>
            </a:r>
            <a:r>
              <a:rPr lang="es-ES_tradnl" dirty="0"/>
              <a:t>Esta capa tiene que ver con los algoritmos para lograr una comunicación fiable y eficiente entre dos máquinas adyacentes en la capa de enlace de datos.</a:t>
            </a:r>
          </a:p>
        </p:txBody>
      </p:sp>
      <p:sp>
        <p:nvSpPr>
          <p:cNvPr id="8" name="7 Marcador de contenido"/>
          <p:cNvSpPr>
            <a:spLocks noGrp="1"/>
          </p:cNvSpPr>
          <p:nvPr>
            <p:ph sz="half" idx="1"/>
          </p:nvPr>
        </p:nvSpPr>
        <p:spPr>
          <a:xfrm>
            <a:off x="357158" y="2928934"/>
            <a:ext cx="8410604" cy="3286148"/>
          </a:xfrm>
        </p:spPr>
        <p:txBody>
          <a:bodyPr>
            <a:normAutofit/>
          </a:bodyPr>
          <a:lstStyle/>
          <a:p>
            <a:pPr>
              <a:buNone/>
            </a:pPr>
            <a:r>
              <a:rPr lang="es-AR" dirty="0"/>
              <a:t> Las funciones mas importantes son:</a:t>
            </a:r>
          </a:p>
          <a:p>
            <a:pPr lvl="1">
              <a:buClr>
                <a:srgbClr val="FFFF00"/>
              </a:buClr>
              <a:buFont typeface="Wingdings" pitchFamily="2" charset="2"/>
              <a:buChar char="§"/>
            </a:pPr>
            <a:r>
              <a:rPr lang="es-AR" dirty="0"/>
              <a:t>Proporcionar una </a:t>
            </a:r>
            <a:r>
              <a:rPr lang="es-AR" dirty="0" err="1"/>
              <a:t>interfase</a:t>
            </a:r>
            <a:r>
              <a:rPr lang="es-AR" dirty="0"/>
              <a:t> definida e independiente del canal físico a la capa de Red (3).</a:t>
            </a:r>
          </a:p>
          <a:p>
            <a:pPr lvl="1">
              <a:buClr>
                <a:srgbClr val="FFFF00"/>
              </a:buClr>
              <a:buFont typeface="Wingdings" pitchFamily="2" charset="2"/>
              <a:buChar char="§"/>
            </a:pPr>
            <a:r>
              <a:rPr lang="es-AR" dirty="0"/>
              <a:t>Agrupar los bits en marcos (</a:t>
            </a:r>
            <a:r>
              <a:rPr lang="es-AR" dirty="0" err="1"/>
              <a:t>frames</a:t>
            </a:r>
            <a:r>
              <a:rPr lang="es-AR" dirty="0"/>
              <a:t>).</a:t>
            </a:r>
          </a:p>
          <a:p>
            <a:pPr lvl="1">
              <a:buClr>
                <a:srgbClr val="FFFF00"/>
              </a:buClr>
              <a:buFont typeface="Wingdings" pitchFamily="2" charset="2"/>
              <a:buChar char="§"/>
            </a:pPr>
            <a:r>
              <a:rPr lang="es-AR" dirty="0"/>
              <a:t>Mejorar los errores de transmisión de la capa física.</a:t>
            </a:r>
          </a:p>
          <a:p>
            <a:pPr lvl="1">
              <a:buClr>
                <a:srgbClr val="FFFF00"/>
              </a:buClr>
              <a:buFont typeface="Wingdings" pitchFamily="2" charset="2"/>
              <a:buChar char="§"/>
            </a:pPr>
            <a:r>
              <a:rPr lang="es-AR" dirty="0"/>
              <a:t>Regular el flujo de marcos para que un emisor rápido no sature a un receptor lento</a:t>
            </a:r>
          </a:p>
          <a:p>
            <a:pPr lvl="1">
              <a:buNone/>
            </a:pPr>
            <a:endParaRPr lang="es-ES_tradnl" dirty="0"/>
          </a:p>
        </p:txBody>
      </p:sp>
      <p:pic>
        <p:nvPicPr>
          <p:cNvPr id="2" name="Imagen 1">
            <a:extLst>
              <a:ext uri="{FF2B5EF4-FFF2-40B4-BE49-F238E27FC236}">
                <a16:creationId xmlns:a16="http://schemas.microsoft.com/office/drawing/2014/main" id="{B026A51D-96A3-7949-8892-EC4387B3C1B3}"/>
              </a:ext>
            </a:extLst>
          </p:cNvPr>
          <p:cNvPicPr>
            <a:picLocks noChangeAspect="1"/>
          </p:cNvPicPr>
          <p:nvPr/>
        </p:nvPicPr>
        <p:blipFill>
          <a:blip r:embed="rId3"/>
          <a:stretch>
            <a:fillRect/>
          </a:stretch>
        </p:blipFill>
        <p:spPr>
          <a:xfrm>
            <a:off x="0" y="0"/>
            <a:ext cx="9144000" cy="6858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build="p"/>
      <p:bldP spid="8"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a:t>Universidad Nacional de Jujuy – Cátedra de Comunicaciones </a:t>
            </a:r>
            <a:r>
              <a:rPr lang="es-ES_tradnl" dirty="0" err="1"/>
              <a:t>–</a:t>
            </a:r>
            <a:r>
              <a:rPr lang="es-AR" dirty="0"/>
              <a:t> Arquitectura de Redes</a:t>
            </a:r>
          </a:p>
        </p:txBody>
      </p:sp>
      <p:sp>
        <p:nvSpPr>
          <p:cNvPr id="10" name="7 Marcador de contenido"/>
          <p:cNvSpPr>
            <a:spLocks noGrp="1"/>
          </p:cNvSpPr>
          <p:nvPr>
            <p:ph sz="half" idx="1"/>
          </p:nvPr>
        </p:nvSpPr>
        <p:spPr>
          <a:xfrm>
            <a:off x="457200" y="304800"/>
            <a:ext cx="8258204" cy="6096000"/>
          </a:xfrm>
        </p:spPr>
        <p:txBody>
          <a:bodyPr>
            <a:normAutofit fontScale="92500" lnSpcReduction="20000"/>
          </a:bodyPr>
          <a:lstStyle/>
          <a:p>
            <a:pPr>
              <a:spcAft>
                <a:spcPts val="600"/>
              </a:spcAft>
              <a:buNone/>
            </a:pPr>
            <a:r>
              <a:rPr lang="es-AR" sz="3200" dirty="0"/>
              <a:t>Ejemplos de Protocolos de Acceso Múltiple</a:t>
            </a:r>
          </a:p>
          <a:p>
            <a:pPr>
              <a:spcAft>
                <a:spcPts val="600"/>
              </a:spcAft>
              <a:buNone/>
            </a:pPr>
            <a:r>
              <a:rPr lang="es-AR" dirty="0"/>
              <a:t>Protocolos de Enlace en Internet</a:t>
            </a:r>
          </a:p>
          <a:p>
            <a:pPr lvl="1">
              <a:spcAft>
                <a:spcPts val="600"/>
              </a:spcAft>
              <a:buNone/>
            </a:pPr>
            <a:r>
              <a:rPr lang="es-AR" dirty="0"/>
              <a:t>La función mas importante de la capa de enlace en Internet es la de proveer conectividad punto a punto en enlaces dedicados.</a:t>
            </a:r>
          </a:p>
          <a:p>
            <a:pPr lvl="1">
              <a:spcAft>
                <a:spcPts val="600"/>
              </a:spcAft>
              <a:buClr>
                <a:srgbClr val="FFFF00"/>
              </a:buClr>
              <a:buFont typeface="Wingdings" pitchFamily="2" charset="2"/>
              <a:buChar char="§"/>
            </a:pPr>
            <a:r>
              <a:rPr lang="es-AR" dirty="0"/>
              <a:t>Protocolo SLIP.</a:t>
            </a:r>
          </a:p>
          <a:p>
            <a:pPr lvl="2">
              <a:spcAft>
                <a:spcPts val="600"/>
              </a:spcAft>
              <a:buClr>
                <a:srgbClr val="FFFF00"/>
              </a:buClr>
              <a:buFont typeface="Wingdings" pitchFamily="2" charset="2"/>
              <a:buChar char="§"/>
            </a:pPr>
            <a:r>
              <a:rPr lang="es-AR" dirty="0"/>
              <a:t>Antiguo protocolo para conexiones punto a punto.</a:t>
            </a:r>
          </a:p>
          <a:p>
            <a:pPr lvl="2">
              <a:spcAft>
                <a:spcPts val="600"/>
              </a:spcAft>
              <a:buClr>
                <a:srgbClr val="FFFF00"/>
              </a:buClr>
              <a:buFont typeface="Wingdings" pitchFamily="2" charset="2"/>
              <a:buChar char="§"/>
            </a:pPr>
            <a:r>
              <a:rPr lang="es-AR" dirty="0"/>
              <a:t>Utilizado ampliamente en líneas seriales.</a:t>
            </a:r>
          </a:p>
          <a:p>
            <a:pPr lvl="2">
              <a:spcAft>
                <a:spcPts val="600"/>
              </a:spcAft>
              <a:buClr>
                <a:srgbClr val="FFFF00"/>
              </a:buClr>
              <a:buFont typeface="Wingdings" pitchFamily="2" charset="2"/>
              <a:buChar char="§"/>
            </a:pPr>
            <a:r>
              <a:rPr lang="es-AR" dirty="0"/>
              <a:t>No tiene detección ni corrección de errores.</a:t>
            </a:r>
          </a:p>
          <a:p>
            <a:pPr lvl="2">
              <a:spcAft>
                <a:spcPts val="600"/>
              </a:spcAft>
              <a:buClr>
                <a:srgbClr val="FFFF00"/>
              </a:buClr>
              <a:buFont typeface="Wingdings" pitchFamily="2" charset="2"/>
              <a:buChar char="§"/>
            </a:pPr>
            <a:r>
              <a:rPr lang="es-AR" dirty="0"/>
              <a:t>Solo implementado para el protocolo IP.</a:t>
            </a:r>
          </a:p>
          <a:p>
            <a:pPr lvl="2">
              <a:spcAft>
                <a:spcPts val="600"/>
              </a:spcAft>
              <a:buClr>
                <a:srgbClr val="FFFF00"/>
              </a:buClr>
              <a:buFont typeface="Wingdings" pitchFamily="2" charset="2"/>
              <a:buChar char="§"/>
            </a:pPr>
            <a:r>
              <a:rPr lang="es-AR" dirty="0"/>
              <a:t>No posee validación de usuarios ni permite IP dinámicas.</a:t>
            </a:r>
          </a:p>
          <a:p>
            <a:pPr lvl="1">
              <a:spcAft>
                <a:spcPts val="600"/>
              </a:spcAft>
              <a:buClr>
                <a:srgbClr val="FFFF00"/>
              </a:buClr>
              <a:buFont typeface="Wingdings" pitchFamily="2" charset="2"/>
              <a:buChar char="§"/>
            </a:pPr>
            <a:r>
              <a:rPr lang="es-AR" dirty="0"/>
              <a:t>Protocolo PPP.</a:t>
            </a:r>
          </a:p>
          <a:p>
            <a:pPr lvl="2">
              <a:spcAft>
                <a:spcPts val="600"/>
              </a:spcAft>
              <a:buClr>
                <a:srgbClr val="FFFF00"/>
              </a:buClr>
              <a:buFont typeface="Wingdings" pitchFamily="2" charset="2"/>
              <a:buChar char="§"/>
            </a:pPr>
            <a:r>
              <a:rPr lang="es-AR" dirty="0"/>
              <a:t>Evolución de SLIP.</a:t>
            </a:r>
          </a:p>
          <a:p>
            <a:pPr lvl="2">
              <a:spcAft>
                <a:spcPts val="600"/>
              </a:spcAft>
              <a:buClr>
                <a:srgbClr val="FFFF00"/>
              </a:buClr>
              <a:buFont typeface="Wingdings" pitchFamily="2" charset="2"/>
              <a:buChar char="§"/>
            </a:pPr>
            <a:r>
              <a:rPr lang="es-AR" dirty="0"/>
              <a:t>Utiliza un protocolo adicional de control llamado LCP para activar, negociar opciones y desactivar las líneas.</a:t>
            </a:r>
          </a:p>
          <a:p>
            <a:pPr lvl="2">
              <a:spcAft>
                <a:spcPts val="600"/>
              </a:spcAft>
              <a:buClr>
                <a:srgbClr val="FFFF00"/>
              </a:buClr>
              <a:buFont typeface="Wingdings" pitchFamily="2" charset="2"/>
              <a:buChar char="§"/>
            </a:pPr>
            <a:r>
              <a:rPr lang="es-AR" dirty="0"/>
              <a:t>Soporta múltiples protocolos de capa de Red.</a:t>
            </a:r>
          </a:p>
          <a:p>
            <a:pPr lvl="2">
              <a:spcAft>
                <a:spcPts val="600"/>
              </a:spcAft>
              <a:buClr>
                <a:srgbClr val="FFFF00"/>
              </a:buClr>
              <a:buFont typeface="Wingdings" pitchFamily="2" charset="2"/>
              <a:buChar char="§"/>
            </a:pPr>
            <a:r>
              <a:rPr lang="es-AR" dirty="0"/>
              <a:t>Permite validación de usuarios e </a:t>
            </a:r>
            <a:r>
              <a:rPr lang="es-AR" dirty="0" err="1"/>
              <a:t>Ip</a:t>
            </a:r>
            <a:r>
              <a:rPr lang="es-AR" dirty="0"/>
              <a:t> dinámicas.</a:t>
            </a:r>
          </a:p>
          <a:p>
            <a:pPr lvl="1">
              <a:spcAft>
                <a:spcPts val="600"/>
              </a:spcAft>
              <a:buClrTx/>
              <a:buNone/>
            </a:pPr>
            <a:endParaRPr lang="es-AR" dirty="0"/>
          </a:p>
          <a:p>
            <a:pPr lvl="1">
              <a:spcAft>
                <a:spcPts val="600"/>
              </a:spcAft>
              <a:buClrTx/>
              <a:buFont typeface="Wingdings" charset="2"/>
              <a:buChar char="ü"/>
            </a:pPr>
            <a:endParaRPr lang="es-AR" dirty="0"/>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pic>
        <p:nvPicPr>
          <p:cNvPr id="3074" name="Picture 2"/>
          <p:cNvPicPr>
            <a:picLocks noChangeAspect="1" noChangeArrowheads="1"/>
          </p:cNvPicPr>
          <p:nvPr/>
        </p:nvPicPr>
        <p:blipFill>
          <a:blip r:embed="rId3" cstate="print"/>
          <a:srcRect/>
          <a:stretch>
            <a:fillRect/>
          </a:stretch>
        </p:blipFill>
        <p:spPr bwMode="auto">
          <a:xfrm>
            <a:off x="7429520" y="1928802"/>
            <a:ext cx="1438185" cy="3033648"/>
          </a:xfrm>
          <a:prstGeom prst="rect">
            <a:avLst/>
          </a:prstGeom>
          <a:noFill/>
          <a:ln w="9525">
            <a:noFill/>
            <a:miter lim="800000"/>
            <a:headEnd/>
            <a:tailEnd/>
          </a:ln>
        </p:spPr>
      </p:pic>
      <p:sp>
        <p:nvSpPr>
          <p:cNvPr id="5" name="4 Llamada rectangular redondeada"/>
          <p:cNvSpPr/>
          <p:nvPr/>
        </p:nvSpPr>
        <p:spPr>
          <a:xfrm>
            <a:off x="5786446" y="4143380"/>
            <a:ext cx="2500330" cy="785818"/>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sz="1600" dirty="0">
                <a:solidFill>
                  <a:srgbClr val="FFFF00"/>
                </a:solidFill>
              </a:rPr>
              <a:t>Link Control </a:t>
            </a:r>
            <a:r>
              <a:rPr lang="es-AR" sz="1600" dirty="0" err="1">
                <a:solidFill>
                  <a:srgbClr val="FFFF00"/>
                </a:solidFill>
              </a:rPr>
              <a:t>Protocol</a:t>
            </a:r>
            <a:r>
              <a:rPr lang="es-AR" sz="1600" dirty="0">
                <a:solidFill>
                  <a:srgbClr val="FFFF00"/>
                </a:solidFill>
              </a:rPr>
              <a:t> = Protocolo de control de Enlace</a:t>
            </a:r>
          </a:p>
        </p:txBody>
      </p:sp>
      <p:sp>
        <p:nvSpPr>
          <p:cNvPr id="7" name="6 Llamada rectangular redondeada"/>
          <p:cNvSpPr/>
          <p:nvPr/>
        </p:nvSpPr>
        <p:spPr>
          <a:xfrm>
            <a:off x="2000232" y="3357562"/>
            <a:ext cx="2714644" cy="785818"/>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sz="1600" dirty="0">
                <a:solidFill>
                  <a:srgbClr val="FFFF00"/>
                </a:solidFill>
              </a:rPr>
              <a:t>Point </a:t>
            </a:r>
            <a:r>
              <a:rPr lang="es-AR" sz="1600" dirty="0" err="1">
                <a:solidFill>
                  <a:srgbClr val="FFFF00"/>
                </a:solidFill>
              </a:rPr>
              <a:t>to</a:t>
            </a:r>
            <a:r>
              <a:rPr lang="es-AR" sz="1600" dirty="0">
                <a:solidFill>
                  <a:srgbClr val="FFFF00"/>
                </a:solidFill>
              </a:rPr>
              <a:t> Point </a:t>
            </a:r>
            <a:r>
              <a:rPr lang="es-AR" sz="1600" dirty="0" err="1">
                <a:solidFill>
                  <a:srgbClr val="FFFF00"/>
                </a:solidFill>
              </a:rPr>
              <a:t>Protocol</a:t>
            </a:r>
            <a:r>
              <a:rPr lang="es-AR" sz="1600" dirty="0">
                <a:solidFill>
                  <a:srgbClr val="FFFF00"/>
                </a:solidFill>
              </a:rPr>
              <a:t> = Protocolo de Punto a Punto</a:t>
            </a:r>
          </a:p>
        </p:txBody>
      </p:sp>
      <p:sp>
        <p:nvSpPr>
          <p:cNvPr id="8" name="7 Llamada rectangular redondeada"/>
          <p:cNvSpPr/>
          <p:nvPr/>
        </p:nvSpPr>
        <p:spPr>
          <a:xfrm>
            <a:off x="2000232" y="1142984"/>
            <a:ext cx="2928958" cy="785818"/>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sz="1600" dirty="0">
                <a:solidFill>
                  <a:srgbClr val="FFFF00"/>
                </a:solidFill>
              </a:rPr>
              <a:t>Serial Line Internet </a:t>
            </a:r>
            <a:r>
              <a:rPr lang="es-AR" sz="1600" dirty="0" err="1">
                <a:solidFill>
                  <a:srgbClr val="FFFF00"/>
                </a:solidFill>
              </a:rPr>
              <a:t>Protocol</a:t>
            </a:r>
            <a:r>
              <a:rPr lang="es-AR" sz="1600" dirty="0">
                <a:solidFill>
                  <a:srgbClr val="FFFF00"/>
                </a:solidFill>
              </a:rPr>
              <a:t> = Protocolo de Internet para líneas Seriales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par>
                                <p:cTn id="11" presetID="2" presetClass="entr" presetSubtype="4" fill="hold" nodeType="withEffect">
                                  <p:stCondLst>
                                    <p:cond delay="0"/>
                                  </p:stCondLst>
                                  <p:childTnLst>
                                    <p:set>
                                      <p:cBhvr>
                                        <p:cTn id="12" dur="1" fill="hold">
                                          <p:stCondLst>
                                            <p:cond delay="0"/>
                                          </p:stCondLst>
                                        </p:cTn>
                                        <p:tgtEl>
                                          <p:spTgt spid="3074"/>
                                        </p:tgtEl>
                                        <p:attrNameLst>
                                          <p:attrName>style.visibility</p:attrName>
                                        </p:attrNameLst>
                                      </p:cBhvr>
                                      <p:to>
                                        <p:strVal val="visible"/>
                                      </p:to>
                                    </p:set>
                                    <p:anim calcmode="lin" valueType="num">
                                      <p:cBhvr additive="base">
                                        <p:cTn id="13" dur="500" fill="hold"/>
                                        <p:tgtEl>
                                          <p:spTgt spid="3074"/>
                                        </p:tgtEl>
                                        <p:attrNameLst>
                                          <p:attrName>ppt_x</p:attrName>
                                        </p:attrNameLst>
                                      </p:cBhvr>
                                      <p:tavLst>
                                        <p:tav tm="0">
                                          <p:val>
                                            <p:strVal val="#ppt_x"/>
                                          </p:val>
                                        </p:tav>
                                        <p:tav tm="100000">
                                          <p:val>
                                            <p:strVal val="#ppt_x"/>
                                          </p:val>
                                        </p:tav>
                                      </p:tavLst>
                                    </p:anim>
                                    <p:anim calcmode="lin" valueType="num">
                                      <p:cBhvr additive="base">
                                        <p:cTn id="14"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9" presetClass="emph" presetSubtype="0" grpId="1" nodeType="clickEffect">
                                  <p:stCondLst>
                                    <p:cond delay="0"/>
                                  </p:stCondLst>
                                  <p:childTnLst>
                                    <p:set>
                                      <p:cBhvr rctx="PPT">
                                        <p:cTn id="30" dur="indefinite"/>
                                        <p:tgtEl>
                                          <p:spTgt spid="8"/>
                                        </p:tgtEl>
                                        <p:attrNameLst>
                                          <p:attrName>style.opacity</p:attrName>
                                        </p:attrNameLst>
                                      </p:cBhvr>
                                      <p:to>
                                        <p:strVal val="0.5"/>
                                      </p:to>
                                    </p:set>
                                    <p:animEffect filter="image" prLst="opacity: 0.5">
                                      <p:cBhvr rctx="IE">
                                        <p:cTn id="31" dur="indefinite"/>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10">
                                            <p:txEl>
                                              <p:pRg st="7" end="7"/>
                                            </p:txEl>
                                          </p:spTgt>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0">
                                            <p:txEl>
                                              <p:pRg st="8" end="8"/>
                                            </p:txEl>
                                          </p:spTgt>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10">
                                            <p:txEl>
                                              <p:pRg st="9" end="9"/>
                                            </p:txEl>
                                          </p:spTgt>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7"/>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9" presetClass="emph" presetSubtype="0" grpId="1" nodeType="clickEffect">
                                  <p:stCondLst>
                                    <p:cond delay="0"/>
                                  </p:stCondLst>
                                  <p:childTnLst>
                                    <p:set>
                                      <p:cBhvr rctx="PPT">
                                        <p:cTn id="63" dur="indefinite"/>
                                        <p:tgtEl>
                                          <p:spTgt spid="7"/>
                                        </p:tgtEl>
                                        <p:attrNameLst>
                                          <p:attrName>style.opacity</p:attrName>
                                        </p:attrNameLst>
                                      </p:cBhvr>
                                      <p:to>
                                        <p:strVal val="0.5"/>
                                      </p:to>
                                    </p:set>
                                    <p:animEffect filter="image" prLst="opacity: 0.5">
                                      <p:cBhvr rctx="IE">
                                        <p:cTn id="64" dur="indefinite"/>
                                        <p:tgtEl>
                                          <p:spTgt spid="7"/>
                                        </p:tgtEl>
                                      </p:cBhvr>
                                    </p:animEffec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10">
                                            <p:txEl>
                                              <p:pRg st="10" end="10"/>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10">
                                            <p:txEl>
                                              <p:pRg st="11" end="11"/>
                                            </p:txEl>
                                          </p:spTgt>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5"/>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9" presetClass="emph" presetSubtype="0" grpId="1" nodeType="clickEffect">
                                  <p:stCondLst>
                                    <p:cond delay="0"/>
                                  </p:stCondLst>
                                  <p:childTnLst>
                                    <p:set>
                                      <p:cBhvr rctx="PPT">
                                        <p:cTn id="80" dur="indefinite"/>
                                        <p:tgtEl>
                                          <p:spTgt spid="5"/>
                                        </p:tgtEl>
                                        <p:attrNameLst>
                                          <p:attrName>style.opacity</p:attrName>
                                        </p:attrNameLst>
                                      </p:cBhvr>
                                      <p:to>
                                        <p:strVal val="0.5"/>
                                      </p:to>
                                    </p:set>
                                    <p:animEffect filter="image" prLst="opacity: 0.5">
                                      <p:cBhvr rctx="IE">
                                        <p:cTn id="81" dur="indefinite"/>
                                        <p:tgtEl>
                                          <p:spTgt spid="5"/>
                                        </p:tgtEl>
                                      </p:cBhvr>
                                    </p:animEffect>
                                  </p:childTnLst>
                                </p:cTn>
                              </p:par>
                            </p:childTnLst>
                          </p:cTn>
                        </p:par>
                      </p:childTnLst>
                    </p:cTn>
                  </p:par>
                  <p:par>
                    <p:cTn id="82" fill="hold">
                      <p:stCondLst>
                        <p:cond delay="indefinite"/>
                      </p:stCondLst>
                      <p:childTnLst>
                        <p:par>
                          <p:cTn id="83" fill="hold">
                            <p:stCondLst>
                              <p:cond delay="0"/>
                            </p:stCondLst>
                            <p:childTnLst>
                              <p:par>
                                <p:cTn id="84" presetID="1" presetClass="entr" presetSubtype="0" fill="hold" grpId="0" nodeType="clickEffect">
                                  <p:stCondLst>
                                    <p:cond delay="0"/>
                                  </p:stCondLst>
                                  <p:childTnLst>
                                    <p:set>
                                      <p:cBhvr>
                                        <p:cTn id="85" dur="1" fill="hold">
                                          <p:stCondLst>
                                            <p:cond delay="0"/>
                                          </p:stCondLst>
                                        </p:cTn>
                                        <p:tgtEl>
                                          <p:spTgt spid="10">
                                            <p:txEl>
                                              <p:pRg st="12" end="12"/>
                                            </p:txEl>
                                          </p:spTgt>
                                        </p:tgtEl>
                                        <p:attrNameLst>
                                          <p:attrName>style.visibility</p:attrName>
                                        </p:attrNameLst>
                                      </p:cBhvr>
                                      <p:to>
                                        <p:strVal val="visible"/>
                                      </p:to>
                                    </p:set>
                                  </p:childTnLst>
                                </p:cTn>
                              </p:par>
                            </p:childTnLst>
                          </p:cTn>
                        </p:par>
                      </p:childTnLst>
                    </p:cTn>
                  </p:par>
                  <p:par>
                    <p:cTn id="86" fill="hold">
                      <p:stCondLst>
                        <p:cond delay="indefinite"/>
                      </p:stCondLst>
                      <p:childTnLst>
                        <p:par>
                          <p:cTn id="87" fill="hold">
                            <p:stCondLst>
                              <p:cond delay="0"/>
                            </p:stCondLst>
                            <p:childTnLst>
                              <p:par>
                                <p:cTn id="88" presetID="1" presetClass="entr" presetSubtype="0" fill="hold" grpId="0" nodeType="clickEffect">
                                  <p:stCondLst>
                                    <p:cond delay="0"/>
                                  </p:stCondLst>
                                  <p:childTnLst>
                                    <p:set>
                                      <p:cBhvr>
                                        <p:cTn id="89" dur="1" fill="hold">
                                          <p:stCondLst>
                                            <p:cond delay="0"/>
                                          </p:stCondLst>
                                        </p:cTn>
                                        <p:tgtEl>
                                          <p:spTgt spid="10">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P spid="5" grpId="0" animBg="1"/>
      <p:bldP spid="5" grpId="1" animBg="1"/>
      <p:bldP spid="7" grpId="0" animBg="1"/>
      <p:bldP spid="7" grpId="1" animBg="1"/>
      <p:bldP spid="8" grpId="0" animBg="1"/>
      <p:bldP spid="8" grpId="1"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7 Marcador de contenido"/>
          <p:cNvSpPr>
            <a:spLocks noGrp="1"/>
          </p:cNvSpPr>
          <p:nvPr>
            <p:ph sz="half" idx="1"/>
          </p:nvPr>
        </p:nvSpPr>
        <p:spPr>
          <a:xfrm>
            <a:off x="642910" y="1142984"/>
            <a:ext cx="7962928" cy="685800"/>
          </a:xfrm>
        </p:spPr>
        <p:txBody>
          <a:bodyPr>
            <a:normAutofit/>
          </a:bodyPr>
          <a:lstStyle/>
          <a:p>
            <a:pPr>
              <a:buNone/>
            </a:pPr>
            <a:r>
              <a:rPr lang="es-AR" sz="3600" dirty="0"/>
              <a:t>Protocolos y Servicios de Red Nivel 2</a:t>
            </a:r>
          </a:p>
        </p:txBody>
      </p:sp>
      <p:sp>
        <p:nvSpPr>
          <p:cNvPr id="8" name="7 Marcador de contenido"/>
          <p:cNvSpPr>
            <a:spLocks noGrp="1"/>
          </p:cNvSpPr>
          <p:nvPr>
            <p:ph sz="half" idx="1"/>
          </p:nvPr>
        </p:nvSpPr>
        <p:spPr>
          <a:xfrm>
            <a:off x="214282" y="2309469"/>
            <a:ext cx="8786874" cy="4048488"/>
          </a:xfrm>
        </p:spPr>
        <p:txBody>
          <a:bodyPr>
            <a:normAutofit/>
          </a:bodyPr>
          <a:lstStyle/>
          <a:p>
            <a:pPr lvl="1">
              <a:buClr>
                <a:srgbClr val="92D050"/>
              </a:buClr>
              <a:buFont typeface="Wingdings" pitchFamily="2" charset="2"/>
              <a:buChar char="§"/>
            </a:pPr>
            <a:r>
              <a:rPr lang="es-AR" dirty="0"/>
              <a:t>Un sistema ETHERNET consta de 3 elementos básicos:</a:t>
            </a:r>
          </a:p>
          <a:p>
            <a:pPr lvl="2">
              <a:buClr>
                <a:srgbClr val="92D050"/>
              </a:buClr>
              <a:buFont typeface="Wingdings" pitchFamily="2" charset="2"/>
              <a:buChar char="§"/>
            </a:pPr>
            <a:r>
              <a:rPr lang="es-AR" dirty="0"/>
              <a:t>Un medio físico compartido.</a:t>
            </a:r>
          </a:p>
          <a:p>
            <a:pPr lvl="2">
              <a:buClr>
                <a:srgbClr val="92D050"/>
              </a:buClr>
              <a:buFont typeface="Wingdings" pitchFamily="2" charset="2"/>
              <a:buChar char="§"/>
            </a:pPr>
            <a:r>
              <a:rPr lang="es-AR" dirty="0"/>
              <a:t>Un conjunto de reglas de control de acceso al medio compartido.</a:t>
            </a:r>
          </a:p>
          <a:p>
            <a:pPr lvl="2">
              <a:buClr>
                <a:srgbClr val="92D050"/>
              </a:buClr>
              <a:buFont typeface="Wingdings" pitchFamily="2" charset="2"/>
              <a:buChar char="§"/>
            </a:pPr>
            <a:r>
              <a:rPr lang="es-AR" dirty="0"/>
              <a:t>Un marco (trama) Ethernet estandarizado.</a:t>
            </a:r>
          </a:p>
          <a:p>
            <a:pPr lvl="1">
              <a:buClr>
                <a:srgbClr val="92D050"/>
              </a:buClr>
              <a:buFont typeface="Wingdings" pitchFamily="2" charset="2"/>
              <a:buChar char="§"/>
            </a:pPr>
            <a:r>
              <a:rPr lang="es-AR" dirty="0"/>
              <a:t>El protocolo de acceso al medio es CSMA/CD</a:t>
            </a:r>
          </a:p>
          <a:p>
            <a:pPr lvl="1">
              <a:buClr>
                <a:srgbClr val="92D050"/>
              </a:buClr>
              <a:buFont typeface="Wingdings" pitchFamily="2" charset="2"/>
              <a:buChar char="§"/>
            </a:pPr>
            <a:r>
              <a:rPr lang="es-AR" dirty="0"/>
              <a:t>Las tramas son transmitidas de manera serial, una a la vez.</a:t>
            </a:r>
          </a:p>
          <a:p>
            <a:pPr lvl="1">
              <a:buClr>
                <a:srgbClr val="92D050"/>
              </a:buClr>
              <a:buFont typeface="Wingdings" pitchFamily="2" charset="2"/>
              <a:buChar char="§"/>
            </a:pPr>
            <a:r>
              <a:rPr lang="es-AR" dirty="0"/>
              <a:t>No existe un controlador central para el acceso al medio.</a:t>
            </a:r>
          </a:p>
          <a:p>
            <a:pPr lvl="1">
              <a:buClr>
                <a:srgbClr val="92D050"/>
              </a:buClr>
              <a:buFont typeface="Wingdings" pitchFamily="2" charset="2"/>
              <a:buChar char="§"/>
            </a:pPr>
            <a:r>
              <a:rPr lang="es-AR" dirty="0"/>
              <a:t>Cada estación maneja el mecanismo de control de acceso al medio.</a:t>
            </a:r>
          </a:p>
        </p:txBody>
      </p:sp>
      <p:sp>
        <p:nvSpPr>
          <p:cNvPr id="9" name="7 Marcador de contenido"/>
          <p:cNvSpPr>
            <a:spLocks noGrp="1"/>
          </p:cNvSpPr>
          <p:nvPr>
            <p:ph sz="half" idx="1"/>
          </p:nvPr>
        </p:nvSpPr>
        <p:spPr>
          <a:xfrm>
            <a:off x="395536" y="1772816"/>
            <a:ext cx="3096344" cy="504056"/>
          </a:xfrm>
        </p:spPr>
        <p:txBody>
          <a:bodyPr>
            <a:normAutofit lnSpcReduction="10000"/>
          </a:bodyPr>
          <a:lstStyle/>
          <a:p>
            <a:pPr>
              <a:buNone/>
            </a:pPr>
            <a:r>
              <a:rPr lang="es-AR" dirty="0"/>
              <a:t>Protocolo Ethernet</a:t>
            </a:r>
          </a:p>
        </p:txBody>
      </p:sp>
      <p:sp>
        <p:nvSpPr>
          <p:cNvPr id="10" name="3 Marcador de pie de página"/>
          <p:cNvSpPr>
            <a:spLocks noGrp="1"/>
          </p:cNvSpPr>
          <p:nvPr/>
        </p:nvSpPr>
        <p:spPr>
          <a:xfrm>
            <a:off x="537810" y="6351078"/>
            <a:ext cx="8606190" cy="423843"/>
          </a:xfrm>
          <a:prstGeom prst="rect">
            <a:avLst/>
          </a:prstGeom>
        </p:spPr>
        <p:txBody>
          <a:bodyPr vert="horz" anchor="b"/>
          <a:ls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s-AR" sz="1400" dirty="0"/>
              <a:t>Universidad Nacional de Jujuy–Cátedra de Comunicaciones–Arquitectura de Redes de Computadoras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uiExpand="1" build="p"/>
      <p:bldP spid="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7 Marcador de contenido"/>
          <p:cNvSpPr>
            <a:spLocks noGrp="1"/>
          </p:cNvSpPr>
          <p:nvPr>
            <p:ph sz="half" idx="1"/>
          </p:nvPr>
        </p:nvSpPr>
        <p:spPr>
          <a:xfrm>
            <a:off x="642910" y="500042"/>
            <a:ext cx="7962928" cy="685800"/>
          </a:xfrm>
        </p:spPr>
        <p:txBody>
          <a:bodyPr>
            <a:normAutofit/>
          </a:bodyPr>
          <a:lstStyle/>
          <a:p>
            <a:pPr>
              <a:buNone/>
            </a:pPr>
            <a:r>
              <a:rPr lang="es-AR" sz="3600" dirty="0"/>
              <a:t>Protocolo Ethernet</a:t>
            </a:r>
          </a:p>
        </p:txBody>
      </p:sp>
      <p:sp>
        <p:nvSpPr>
          <p:cNvPr id="8" name="7 Marcador de contenido"/>
          <p:cNvSpPr>
            <a:spLocks noGrp="1"/>
          </p:cNvSpPr>
          <p:nvPr>
            <p:ph sz="half" idx="1"/>
          </p:nvPr>
        </p:nvSpPr>
        <p:spPr>
          <a:xfrm>
            <a:off x="179512" y="1628800"/>
            <a:ext cx="8786874" cy="3942200"/>
          </a:xfrm>
        </p:spPr>
        <p:txBody>
          <a:bodyPr>
            <a:normAutofit/>
          </a:bodyPr>
          <a:lstStyle/>
          <a:p>
            <a:pPr lvl="1">
              <a:buClr>
                <a:srgbClr val="92D050"/>
              </a:buClr>
              <a:buFont typeface="Wingdings" pitchFamily="2" charset="2"/>
              <a:buChar char="§"/>
            </a:pPr>
            <a:r>
              <a:rPr lang="es-ES_tradnl" dirty="0"/>
              <a:t>Ventajas:</a:t>
            </a:r>
          </a:p>
          <a:p>
            <a:pPr lvl="2">
              <a:buClr>
                <a:srgbClr val="92D050"/>
              </a:buClr>
              <a:buFont typeface="Wingdings" pitchFamily="2" charset="2"/>
              <a:buChar char="§"/>
            </a:pPr>
            <a:r>
              <a:rPr lang="es-ES_tradnl" dirty="0"/>
              <a:t>Simplicidad de Implementación.</a:t>
            </a:r>
          </a:p>
          <a:p>
            <a:pPr lvl="2">
              <a:buClr>
                <a:srgbClr val="92D050"/>
              </a:buClr>
              <a:buFont typeface="Wingdings" pitchFamily="2" charset="2"/>
              <a:buChar char="§"/>
            </a:pPr>
            <a:r>
              <a:rPr lang="es-AR" dirty="0"/>
              <a:t>Velocidad de transmisión en redes pequeñas.</a:t>
            </a:r>
          </a:p>
          <a:p>
            <a:pPr lvl="2">
              <a:buClr>
                <a:srgbClr val="92D050"/>
              </a:buClr>
              <a:buFont typeface="Wingdings" pitchFamily="2" charset="2"/>
              <a:buChar char="§"/>
            </a:pPr>
            <a:r>
              <a:rPr lang="es-AR" dirty="0"/>
              <a:t>Las actualizaciones del protocolo son compatibles hacia atrás.</a:t>
            </a:r>
          </a:p>
          <a:p>
            <a:pPr lvl="2">
              <a:buClr>
                <a:srgbClr val="92D050"/>
              </a:buClr>
              <a:buFont typeface="Wingdings" pitchFamily="2" charset="2"/>
              <a:buChar char="§"/>
            </a:pPr>
            <a:r>
              <a:rPr lang="es-AR" dirty="0"/>
              <a:t>Protocolo altamente interoperable por estar basado en el modelo OSI.</a:t>
            </a:r>
          </a:p>
          <a:p>
            <a:pPr lvl="2">
              <a:buClr>
                <a:srgbClr val="92D050"/>
              </a:buClr>
              <a:buFont typeface="Wingdings" pitchFamily="2" charset="2"/>
              <a:buChar char="§"/>
            </a:pPr>
            <a:r>
              <a:rPr lang="es-AR" dirty="0"/>
              <a:t>El protocolo es igual para todos los tipos de medio (Aire, Cable, FO)</a:t>
            </a:r>
          </a:p>
          <a:p>
            <a:pPr lvl="1">
              <a:buClr>
                <a:srgbClr val="92D050"/>
              </a:buClr>
              <a:buFont typeface="Wingdings" pitchFamily="2" charset="2"/>
              <a:buChar char="§"/>
            </a:pPr>
            <a:r>
              <a:rPr lang="es-AR" dirty="0"/>
              <a:t>Desventajas:</a:t>
            </a:r>
          </a:p>
          <a:p>
            <a:pPr lvl="2">
              <a:buClr>
                <a:srgbClr val="92D050"/>
              </a:buClr>
              <a:buFont typeface="Wingdings" pitchFamily="2" charset="2"/>
              <a:buChar char="§"/>
            </a:pPr>
            <a:r>
              <a:rPr lang="es-AR" dirty="0"/>
              <a:t>Aumento logarítmico de las colisiones y la ineficiencia con el aumento de terminales que pertenecen al mismo dominio de colisiones.</a:t>
            </a:r>
          </a:p>
          <a:p>
            <a:pPr lvl="2">
              <a:buClr>
                <a:srgbClr val="92D050"/>
              </a:buClr>
              <a:buFont typeface="Wingdings" pitchFamily="2" charset="2"/>
              <a:buChar char="§"/>
            </a:pPr>
            <a:r>
              <a:rPr lang="es-AR" dirty="0"/>
              <a:t>Mínimos mecanismos de control de congestión.</a:t>
            </a:r>
          </a:p>
          <a:p>
            <a:pPr lvl="1">
              <a:buClr>
                <a:srgbClr val="92D050"/>
              </a:buClr>
              <a:buFont typeface="Wingdings" pitchFamily="2" charset="2"/>
              <a:buChar char="§"/>
            </a:pPr>
            <a:endParaRPr lang="es-AR" dirty="0"/>
          </a:p>
        </p:txBody>
      </p:sp>
      <p:sp>
        <p:nvSpPr>
          <p:cNvPr id="5" name="3 Marcador de pie de página"/>
          <p:cNvSpPr>
            <a:spLocks noGrp="1"/>
          </p:cNvSpPr>
          <p:nvPr/>
        </p:nvSpPr>
        <p:spPr>
          <a:xfrm>
            <a:off x="827584" y="6434157"/>
            <a:ext cx="8606190" cy="423843"/>
          </a:xfrm>
          <a:prstGeom prst="rect">
            <a:avLst/>
          </a:prstGeom>
        </p:spPr>
        <p:txBody>
          <a:bodyPr vert="horz" anchor="b"/>
          <a:ls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s-AR" sz="1400" dirty="0"/>
              <a:t>Universidad Nacional de Jujuy–Cátedra de Comunicaciones–Arquitectura de Redes de Computadoras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6 Título"/>
          <p:cNvSpPr>
            <a:spLocks noGrp="1"/>
          </p:cNvSpPr>
          <p:nvPr>
            <p:ph type="title"/>
          </p:nvPr>
        </p:nvSpPr>
        <p:spPr>
          <a:xfrm>
            <a:off x="142844" y="357166"/>
            <a:ext cx="9144000" cy="773796"/>
          </a:xfrm>
        </p:spPr>
        <p:txBody>
          <a:bodyPr/>
          <a:lstStyle/>
          <a:p>
            <a:r>
              <a:rPr lang="es-AR" dirty="0"/>
              <a:t>Virtual </a:t>
            </a:r>
            <a:r>
              <a:rPr lang="es-AR" dirty="0" err="1"/>
              <a:t>LANs</a:t>
            </a:r>
            <a:endParaRPr lang="es-AR" dirty="0"/>
          </a:p>
        </p:txBody>
      </p:sp>
      <p:sp>
        <p:nvSpPr>
          <p:cNvPr id="10" name="7 Marcador de contenido"/>
          <p:cNvSpPr>
            <a:spLocks noGrp="1"/>
          </p:cNvSpPr>
          <p:nvPr>
            <p:ph sz="half" idx="1"/>
          </p:nvPr>
        </p:nvSpPr>
        <p:spPr>
          <a:xfrm>
            <a:off x="467544" y="1412776"/>
            <a:ext cx="7858180" cy="4445686"/>
          </a:xfrm>
        </p:spPr>
        <p:txBody>
          <a:bodyPr>
            <a:normAutofit/>
          </a:bodyPr>
          <a:lstStyle/>
          <a:p>
            <a:pPr>
              <a:buClr>
                <a:srgbClr val="92D050"/>
              </a:buClr>
              <a:buFont typeface="Wingdings" pitchFamily="2" charset="2"/>
              <a:buChar char="§"/>
            </a:pPr>
            <a:r>
              <a:rPr lang="es-AR" sz="2400" dirty="0"/>
              <a:t>Se trata de una división lógica de las estaciones de una red, aprovechando las posibilidades que tiene Ethernet de dividir los dominios de </a:t>
            </a:r>
            <a:r>
              <a:rPr lang="es-AR" sz="2400" dirty="0" err="1"/>
              <a:t>Broadcast</a:t>
            </a:r>
            <a:r>
              <a:rPr lang="es-AR" sz="2400" dirty="0"/>
              <a:t>.</a:t>
            </a:r>
          </a:p>
          <a:p>
            <a:pPr>
              <a:buClr>
                <a:srgbClr val="92D050"/>
              </a:buClr>
              <a:buFont typeface="Wingdings" pitchFamily="2" charset="2"/>
              <a:buChar char="§"/>
            </a:pPr>
            <a:r>
              <a:rPr lang="es-AR" sz="2400" dirty="0"/>
              <a:t>Esto significa que algunos equipos podrían ser invisibles a otros si no los incluyo en los segmentos alcanzados por el </a:t>
            </a:r>
            <a:r>
              <a:rPr lang="es-AR" sz="2400" dirty="0" err="1"/>
              <a:t>broadcast</a:t>
            </a:r>
            <a:r>
              <a:rPr lang="es-AR" sz="2400" dirty="0"/>
              <a:t>.</a:t>
            </a:r>
          </a:p>
          <a:p>
            <a:pPr>
              <a:buClr>
                <a:srgbClr val="92D050"/>
              </a:buClr>
              <a:buFont typeface="Wingdings" pitchFamily="2" charset="2"/>
              <a:buChar char="§"/>
            </a:pPr>
            <a:r>
              <a:rPr lang="es-AR" sz="2400" dirty="0"/>
              <a:t>Es una subred definida por software.</a:t>
            </a:r>
          </a:p>
          <a:p>
            <a:pPr>
              <a:buClr>
                <a:srgbClr val="92D050"/>
              </a:buClr>
              <a:buFont typeface="Wingdings" pitchFamily="2" charset="2"/>
              <a:buChar char="§"/>
            </a:pPr>
            <a:r>
              <a:rPr lang="es-AR" sz="2400" dirty="0"/>
              <a:t>La configuración de </a:t>
            </a:r>
            <a:r>
              <a:rPr lang="es-AR" sz="2400" dirty="0" err="1"/>
              <a:t>VLANs</a:t>
            </a:r>
            <a:r>
              <a:rPr lang="es-AR" sz="2400" dirty="0"/>
              <a:t> se realiza normalmente en los </a:t>
            </a:r>
            <a:r>
              <a:rPr lang="es-AR" sz="2400" dirty="0" err="1"/>
              <a:t>switches</a:t>
            </a:r>
            <a:r>
              <a:rPr lang="es-AR" sz="2400" dirty="0"/>
              <a:t> que vinculan a los nodos de la red.</a:t>
            </a:r>
          </a:p>
          <a:p>
            <a:pPr>
              <a:buClr>
                <a:srgbClr val="92D050"/>
              </a:buClr>
              <a:buFont typeface="Wingdings" pitchFamily="2" charset="2"/>
              <a:buChar char="§"/>
            </a:pPr>
            <a:r>
              <a:rPr lang="es-AR" sz="2400" dirty="0"/>
              <a:t>Tenemos varios tipos de </a:t>
            </a:r>
            <a:r>
              <a:rPr lang="es-AR" sz="2400" dirty="0" err="1"/>
              <a:t>VLANs</a:t>
            </a:r>
            <a:endParaRPr lang="es-AR" sz="24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0444" y="2609298"/>
            <a:ext cx="3752850" cy="36195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4048" y="2485473"/>
            <a:ext cx="3676650" cy="3867150"/>
          </a:xfrm>
          <a:prstGeom prst="rect">
            <a:avLst/>
          </a:prstGeom>
          <a:noFill/>
          <a:extLst>
            <a:ext uri="{909E8E84-426E-40DD-AFC4-6F175D3DCCD1}">
              <a14:hiddenFill xmlns:a14="http://schemas.microsoft.com/office/drawing/2010/main">
                <a:solidFill>
                  <a:srgbClr val="FFFFFF"/>
                </a:solidFill>
              </a14:hiddenFill>
            </a:ext>
          </a:extLst>
        </p:spPr>
      </p:pic>
      <p:sp>
        <p:nvSpPr>
          <p:cNvPr id="8" name="3 Marcador de pie de página"/>
          <p:cNvSpPr>
            <a:spLocks noGrp="1"/>
          </p:cNvSpPr>
          <p:nvPr/>
        </p:nvSpPr>
        <p:spPr>
          <a:xfrm>
            <a:off x="827584" y="6434157"/>
            <a:ext cx="8606190" cy="423843"/>
          </a:xfrm>
          <a:prstGeom prst="rect">
            <a:avLst/>
          </a:prstGeom>
        </p:spPr>
        <p:txBody>
          <a:bodyPr vert="horz" anchor="b"/>
          <a:ls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s-AR" sz="1400" dirty="0"/>
              <a:t>Universidad Nacional de Jujuy–Cátedra de Comunicaciones–Arquitectura de Redes de Computadoras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0">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0">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0">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0">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1026"/>
                                        </p:tgtEl>
                                        <p:attrNameLst>
                                          <p:attrName>style.visibility</p:attrName>
                                        </p:attrNameLst>
                                      </p:cBhvr>
                                      <p:to>
                                        <p:strVal val="visible"/>
                                      </p:to>
                                    </p:set>
                                    <p:animEffect transition="in" filter="fade">
                                      <p:cBhvr>
                                        <p:cTn id="31" dur="1000"/>
                                        <p:tgtEl>
                                          <p:spTgt spid="1026"/>
                                        </p:tgtEl>
                                      </p:cBhvr>
                                    </p:animEffect>
                                    <p:anim calcmode="lin" valueType="num">
                                      <p:cBhvr>
                                        <p:cTn id="32" dur="1000" fill="hold"/>
                                        <p:tgtEl>
                                          <p:spTgt spid="1026"/>
                                        </p:tgtEl>
                                        <p:attrNameLst>
                                          <p:attrName>ppt_x</p:attrName>
                                        </p:attrNameLst>
                                      </p:cBhvr>
                                      <p:tavLst>
                                        <p:tav tm="0">
                                          <p:val>
                                            <p:strVal val="#ppt_x"/>
                                          </p:val>
                                        </p:tav>
                                        <p:tav tm="100000">
                                          <p:val>
                                            <p:strVal val="#ppt_x"/>
                                          </p:val>
                                        </p:tav>
                                      </p:tavLst>
                                    </p:anim>
                                    <p:anim calcmode="lin" valueType="num">
                                      <p:cBhvr>
                                        <p:cTn id="33"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1027"/>
                                        </p:tgtEl>
                                        <p:attrNameLst>
                                          <p:attrName>style.visibility</p:attrName>
                                        </p:attrNameLst>
                                      </p:cBhvr>
                                      <p:to>
                                        <p:strVal val="visible"/>
                                      </p:to>
                                    </p:set>
                                    <p:animEffect transition="in" filter="fade">
                                      <p:cBhvr>
                                        <p:cTn id="38" dur="1000"/>
                                        <p:tgtEl>
                                          <p:spTgt spid="1027"/>
                                        </p:tgtEl>
                                      </p:cBhvr>
                                    </p:animEffect>
                                    <p:anim calcmode="lin" valueType="num">
                                      <p:cBhvr>
                                        <p:cTn id="39" dur="1000" fill="hold"/>
                                        <p:tgtEl>
                                          <p:spTgt spid="1027"/>
                                        </p:tgtEl>
                                        <p:attrNameLst>
                                          <p:attrName>ppt_x</p:attrName>
                                        </p:attrNameLst>
                                      </p:cBhvr>
                                      <p:tavLst>
                                        <p:tav tm="0">
                                          <p:val>
                                            <p:strVal val="#ppt_x"/>
                                          </p:val>
                                        </p:tav>
                                        <p:tav tm="100000">
                                          <p:val>
                                            <p:strVal val="#ppt_x"/>
                                          </p:val>
                                        </p:tav>
                                      </p:tavLst>
                                    </p:anim>
                                    <p:anim calcmode="lin" valueType="num">
                                      <p:cBhvr>
                                        <p:cTn id="40" dur="1000" fill="hold"/>
                                        <p:tgtEl>
                                          <p:spTgt spid="102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P spid="10" grpId="0" uiExpand="1"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6 Título"/>
          <p:cNvSpPr>
            <a:spLocks noGrp="1"/>
          </p:cNvSpPr>
          <p:nvPr>
            <p:ph type="title"/>
          </p:nvPr>
        </p:nvSpPr>
        <p:spPr>
          <a:xfrm>
            <a:off x="142844" y="357166"/>
            <a:ext cx="9144000" cy="773796"/>
          </a:xfrm>
        </p:spPr>
        <p:txBody>
          <a:bodyPr/>
          <a:lstStyle/>
          <a:p>
            <a:r>
              <a:rPr lang="es-AR" dirty="0"/>
              <a:t>Virtual </a:t>
            </a:r>
            <a:r>
              <a:rPr lang="es-AR" dirty="0" err="1"/>
              <a:t>LANs</a:t>
            </a:r>
            <a:endParaRPr lang="es-AR" dirty="0"/>
          </a:p>
        </p:txBody>
      </p:sp>
      <p:sp>
        <p:nvSpPr>
          <p:cNvPr id="10" name="7 Marcador de contenido"/>
          <p:cNvSpPr>
            <a:spLocks noGrp="1"/>
          </p:cNvSpPr>
          <p:nvPr>
            <p:ph sz="half" idx="1"/>
          </p:nvPr>
        </p:nvSpPr>
        <p:spPr>
          <a:xfrm>
            <a:off x="428596" y="1071546"/>
            <a:ext cx="8143932" cy="5429288"/>
          </a:xfrm>
        </p:spPr>
        <p:txBody>
          <a:bodyPr>
            <a:normAutofit/>
          </a:bodyPr>
          <a:lstStyle/>
          <a:p>
            <a:pPr>
              <a:buClr>
                <a:srgbClr val="92D050"/>
              </a:buClr>
              <a:buFont typeface="Wingdings" pitchFamily="2" charset="2"/>
              <a:buChar char="§"/>
            </a:pPr>
            <a:r>
              <a:rPr lang="es-ES_tradnl" sz="3200" dirty="0"/>
              <a:t>Tipos de VLAN.</a:t>
            </a:r>
          </a:p>
          <a:p>
            <a:pPr lvl="1">
              <a:buClr>
                <a:srgbClr val="92D050"/>
              </a:buClr>
              <a:buFont typeface="Wingdings" pitchFamily="2" charset="2"/>
              <a:buChar char="§"/>
            </a:pPr>
            <a:r>
              <a:rPr lang="es-ES_tradnl" u="sng" dirty="0"/>
              <a:t>VLAN Estáticas</a:t>
            </a:r>
            <a:r>
              <a:rPr lang="es-ES_tradnl" dirty="0"/>
              <a:t>: los puertos del </a:t>
            </a:r>
            <a:r>
              <a:rPr lang="es-ES_tradnl" dirty="0" err="1"/>
              <a:t>switch</a:t>
            </a:r>
            <a:r>
              <a:rPr lang="es-ES_tradnl" dirty="0"/>
              <a:t> están </a:t>
            </a:r>
            <a:r>
              <a:rPr lang="es-ES_tradnl" dirty="0" err="1"/>
              <a:t>preasignados</a:t>
            </a:r>
            <a:r>
              <a:rPr lang="es-ES_tradnl" dirty="0"/>
              <a:t> a las estaciones de trabajo.</a:t>
            </a:r>
          </a:p>
          <a:p>
            <a:pPr lvl="2">
              <a:buClr>
                <a:srgbClr val="92D050"/>
              </a:buClr>
              <a:buFont typeface="Wingdings" pitchFamily="2" charset="2"/>
              <a:buChar char="§"/>
            </a:pPr>
            <a:r>
              <a:rPr lang="es-ES_tradnl" dirty="0"/>
              <a:t>Por Puerto.</a:t>
            </a:r>
          </a:p>
          <a:p>
            <a:pPr lvl="2">
              <a:buClr>
                <a:srgbClr val="92D050"/>
              </a:buClr>
              <a:buFont typeface="Wingdings" pitchFamily="2" charset="2"/>
              <a:buChar char="§"/>
            </a:pPr>
            <a:r>
              <a:rPr lang="es-ES_tradnl" dirty="0"/>
              <a:t>Por Dirección MAC.</a:t>
            </a:r>
          </a:p>
          <a:p>
            <a:pPr lvl="2">
              <a:buClr>
                <a:srgbClr val="92D050"/>
              </a:buClr>
              <a:buFont typeface="Wingdings" pitchFamily="2" charset="2"/>
              <a:buChar char="§"/>
            </a:pPr>
            <a:r>
              <a:rPr lang="es-ES_tradnl" dirty="0"/>
              <a:t>Por Protocolo.</a:t>
            </a:r>
          </a:p>
          <a:p>
            <a:pPr lvl="2">
              <a:buClr>
                <a:srgbClr val="92D050"/>
              </a:buClr>
              <a:buFont typeface="Wingdings" pitchFamily="2" charset="2"/>
              <a:buChar char="§"/>
            </a:pPr>
            <a:r>
              <a:rPr lang="es-ES_tradnl" dirty="0"/>
              <a:t>Por dirección IP.</a:t>
            </a:r>
          </a:p>
          <a:p>
            <a:pPr lvl="2">
              <a:buClr>
                <a:srgbClr val="92D050"/>
              </a:buClr>
              <a:buFont typeface="Wingdings" pitchFamily="2" charset="2"/>
              <a:buChar char="§"/>
            </a:pPr>
            <a:r>
              <a:rPr lang="es-ES_tradnl" dirty="0"/>
              <a:t>Por nombre de usuario.</a:t>
            </a:r>
          </a:p>
          <a:p>
            <a:pPr lvl="1">
              <a:buClr>
                <a:srgbClr val="92D050"/>
              </a:buClr>
              <a:buFont typeface="Wingdings" pitchFamily="2" charset="2"/>
              <a:buChar char="§"/>
            </a:pPr>
            <a:r>
              <a:rPr lang="es-ES_tradnl" u="sng" dirty="0"/>
              <a:t>VLAN Dinámicas</a:t>
            </a:r>
            <a:r>
              <a:rPr lang="es-ES_tradnl" dirty="0"/>
              <a:t>: la configuración de las tablas de </a:t>
            </a:r>
            <a:r>
              <a:rPr lang="es-ES_tradnl" dirty="0" err="1"/>
              <a:t>Vlan</a:t>
            </a:r>
            <a:r>
              <a:rPr lang="es-ES_tradnl" dirty="0"/>
              <a:t> no estática sino que puede variar dependiendo de reglas. Disminuye el trabajo de los administradores del </a:t>
            </a:r>
            <a:r>
              <a:rPr lang="es-ES_tradnl" dirty="0" err="1"/>
              <a:t>switch</a:t>
            </a:r>
            <a:r>
              <a:rPr lang="es-ES_tradnl" dirty="0"/>
              <a:t> ante cambios en la red.</a:t>
            </a:r>
          </a:p>
          <a:p>
            <a:pPr lvl="1">
              <a:buClr>
                <a:srgbClr val="92D050"/>
              </a:buClr>
              <a:buFont typeface="Wingdings" pitchFamily="2" charset="2"/>
              <a:buChar char="§"/>
            </a:pPr>
            <a:endParaRPr lang="es-ES_tradnl" dirty="0"/>
          </a:p>
          <a:p>
            <a:pPr>
              <a:buNone/>
            </a:pPr>
            <a:endParaRPr lang="es-AR" sz="3200" dirty="0"/>
          </a:p>
        </p:txBody>
      </p:sp>
      <p:sp>
        <p:nvSpPr>
          <p:cNvPr id="5" name="3 Marcador de pie de página"/>
          <p:cNvSpPr>
            <a:spLocks noGrp="1"/>
          </p:cNvSpPr>
          <p:nvPr/>
        </p:nvSpPr>
        <p:spPr>
          <a:xfrm>
            <a:off x="827584" y="6434157"/>
            <a:ext cx="8606190" cy="423843"/>
          </a:xfrm>
          <a:prstGeom prst="rect">
            <a:avLst/>
          </a:prstGeom>
        </p:spPr>
        <p:txBody>
          <a:bodyPr vert="horz" anchor="b"/>
          <a:ls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s-AR" sz="1400" dirty="0"/>
              <a:t>Universidad Nacional de Jujuy–Cátedra de Comunicaciones–Arquitectura de Redes de Computadoras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0">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0">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0">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0">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0">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0">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10">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P spid="10"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285720" y="1071546"/>
            <a:ext cx="8643998" cy="5429288"/>
          </a:xfrm>
        </p:spPr>
        <p:txBody>
          <a:bodyPr>
            <a:normAutofit/>
          </a:bodyPr>
          <a:lstStyle/>
          <a:p>
            <a:pPr lvl="1">
              <a:buClr>
                <a:srgbClr val="92D050"/>
              </a:buClr>
              <a:buFont typeface="Wingdings" pitchFamily="2" charset="2"/>
              <a:buChar char="§"/>
            </a:pPr>
            <a:r>
              <a:rPr lang="es-ES_tradnl" dirty="0"/>
              <a:t>Protocolo de Nivel 2 OSI que se encarga de gestionar la presencia de bucles en las topologías de red.</a:t>
            </a:r>
          </a:p>
          <a:p>
            <a:pPr lvl="1">
              <a:buClr>
                <a:srgbClr val="92D050"/>
              </a:buClr>
              <a:buFont typeface="Wingdings" pitchFamily="2" charset="2"/>
              <a:buChar char="§"/>
            </a:pPr>
            <a:r>
              <a:rPr lang="es-ES_tradnl" dirty="0"/>
              <a:t>Los bucles pueden ser necesarios para lograr redundancia.</a:t>
            </a:r>
          </a:p>
          <a:p>
            <a:pPr lvl="1">
              <a:buClr>
                <a:srgbClr val="92D050"/>
              </a:buClr>
              <a:buFont typeface="Wingdings" pitchFamily="2" charset="2"/>
              <a:buChar char="§"/>
            </a:pPr>
            <a:r>
              <a:rPr lang="es-ES_tradnl" dirty="0"/>
              <a:t>Los bucles son varios caminos desde un Origen hacia un destino en una red </a:t>
            </a:r>
            <a:r>
              <a:rPr lang="es-ES_tradnl" dirty="0" err="1"/>
              <a:t>switcheada</a:t>
            </a:r>
            <a:r>
              <a:rPr lang="es-ES_tradnl" dirty="0"/>
              <a:t>.</a:t>
            </a:r>
          </a:p>
          <a:p>
            <a:pPr lvl="1">
              <a:buClr>
                <a:srgbClr val="92D050"/>
              </a:buClr>
              <a:buFont typeface="Wingdings" pitchFamily="2" charset="2"/>
              <a:buChar char="§"/>
            </a:pPr>
            <a:r>
              <a:rPr lang="es-ES_tradnl" dirty="0"/>
              <a:t>Si no se controlan producen un reenvío indefinido de las tramas </a:t>
            </a:r>
            <a:r>
              <a:rPr lang="es-ES_tradnl" dirty="0" err="1"/>
              <a:t>Broadcast</a:t>
            </a:r>
            <a:r>
              <a:rPr lang="es-ES_tradnl" dirty="0"/>
              <a:t> que saturan a la red.</a:t>
            </a:r>
          </a:p>
          <a:p>
            <a:pPr lvl="1">
              <a:buClr>
                <a:srgbClr val="92D050"/>
              </a:buClr>
              <a:buFont typeface="Wingdings" pitchFamily="2" charset="2"/>
              <a:buChar char="§"/>
            </a:pPr>
            <a:r>
              <a:rPr lang="es-ES_tradnl" dirty="0"/>
              <a:t>La capa 2 del modelo OSI no cuenta con un campo TTL.</a:t>
            </a:r>
          </a:p>
          <a:p>
            <a:pPr lvl="1">
              <a:buClr>
                <a:srgbClr val="92D050"/>
              </a:buClr>
              <a:buFont typeface="Wingdings" pitchFamily="2" charset="2"/>
              <a:buChar char="§"/>
            </a:pPr>
            <a:r>
              <a:rPr lang="es-ES_tradnl" dirty="0"/>
              <a:t>La solución es crear una topología lógica sin bucles sobre una topología física redundante.</a:t>
            </a:r>
          </a:p>
          <a:p>
            <a:pPr lvl="1">
              <a:buClr>
                <a:srgbClr val="92D050"/>
              </a:buClr>
              <a:buFont typeface="Wingdings" pitchFamily="2" charset="2"/>
              <a:buChar char="§"/>
            </a:pPr>
            <a:r>
              <a:rPr lang="es-ES_tradnl" dirty="0"/>
              <a:t>STP permite solo un camino a la vez.</a:t>
            </a:r>
          </a:p>
          <a:p>
            <a:pPr lvl="1">
              <a:buClr>
                <a:srgbClr val="92D050"/>
              </a:buClr>
              <a:buFont typeface="Wingdings" pitchFamily="2" charset="2"/>
              <a:buChar char="§"/>
            </a:pPr>
            <a:r>
              <a:rPr lang="es-ES_tradnl" dirty="0"/>
              <a:t>Cuando este camino se corta, STP rearma la topología para que las tramas vayan por el camino alternativo.</a:t>
            </a:r>
            <a:endParaRPr lang="es-AR" dirty="0"/>
          </a:p>
          <a:p>
            <a:pPr lvl="2">
              <a:buClr>
                <a:srgbClr val="92D050"/>
              </a:buClr>
              <a:buFont typeface="Wingdings" pitchFamily="2" charset="2"/>
              <a:buChar char="§"/>
            </a:pPr>
            <a:endParaRPr lang="es-AR" dirty="0"/>
          </a:p>
        </p:txBody>
      </p:sp>
      <p:sp>
        <p:nvSpPr>
          <p:cNvPr id="5" name="6 Título"/>
          <p:cNvSpPr>
            <a:spLocks noGrp="1"/>
          </p:cNvSpPr>
          <p:nvPr>
            <p:ph type="title"/>
          </p:nvPr>
        </p:nvSpPr>
        <p:spPr>
          <a:xfrm>
            <a:off x="428596" y="214290"/>
            <a:ext cx="8143900" cy="773796"/>
          </a:xfrm>
        </p:spPr>
        <p:txBody>
          <a:bodyPr/>
          <a:lstStyle/>
          <a:p>
            <a:r>
              <a:rPr lang="es-AR" dirty="0" err="1"/>
              <a:t>Spanning</a:t>
            </a:r>
            <a:r>
              <a:rPr lang="es-AR" dirty="0"/>
              <a:t> </a:t>
            </a:r>
            <a:r>
              <a:rPr lang="es-AR" dirty="0" err="1"/>
              <a:t>Tree</a:t>
            </a:r>
            <a:r>
              <a:rPr lang="es-AR" dirty="0"/>
              <a:t> </a:t>
            </a:r>
            <a:r>
              <a:rPr lang="es-AR" dirty="0" err="1"/>
              <a:t>Protocol</a:t>
            </a:r>
            <a:r>
              <a:rPr lang="es-AR" dirty="0"/>
              <a:t> (STP)</a:t>
            </a:r>
          </a:p>
        </p:txBody>
      </p:sp>
      <p:sp>
        <p:nvSpPr>
          <p:cNvPr id="6" name="3 Marcador de pie de página"/>
          <p:cNvSpPr>
            <a:spLocks noGrp="1"/>
          </p:cNvSpPr>
          <p:nvPr/>
        </p:nvSpPr>
        <p:spPr>
          <a:xfrm>
            <a:off x="827584" y="6434157"/>
            <a:ext cx="8606190" cy="423843"/>
          </a:xfrm>
          <a:prstGeom prst="rect">
            <a:avLst/>
          </a:prstGeom>
        </p:spPr>
        <p:txBody>
          <a:bodyPr vert="horz" anchor="b"/>
          <a:ls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s-AR" sz="1400" dirty="0"/>
              <a:t>Universidad Nacional de Jujuy–Cátedra de Comunicaciones–Arquitectura de Redes de Computadoras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0">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0">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0">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0">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0">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0">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10">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autoUpdateAnimBg="0"/>
      <p:bldP spid="5"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285720" y="1071546"/>
            <a:ext cx="8643998" cy="5237774"/>
          </a:xfrm>
        </p:spPr>
        <p:txBody>
          <a:bodyPr>
            <a:normAutofit lnSpcReduction="10000"/>
          </a:bodyPr>
          <a:lstStyle/>
          <a:p>
            <a:pPr lvl="1">
              <a:buClr>
                <a:srgbClr val="92D050"/>
              </a:buClr>
              <a:buFont typeface="Wingdings" pitchFamily="2" charset="2"/>
              <a:buChar char="§"/>
            </a:pPr>
            <a:r>
              <a:rPr lang="es-ES_tradnl" sz="2800" u="sng" dirty="0" err="1"/>
              <a:t>Trunking</a:t>
            </a:r>
            <a:r>
              <a:rPr lang="es-ES_tradnl" sz="2800" dirty="0"/>
              <a:t>: función que permite agregar ancho de banda utilizando múltiples enlaces físicos, logrando que los </a:t>
            </a:r>
            <a:r>
              <a:rPr lang="es-ES_tradnl" sz="2800" dirty="0" err="1"/>
              <a:t>switches</a:t>
            </a:r>
            <a:r>
              <a:rPr lang="es-ES_tradnl" sz="2800" dirty="0"/>
              <a:t> vean a los puertos agregados como un solo puerto y no como bucles. El protocolo asociado es el 802.1ad</a:t>
            </a:r>
          </a:p>
          <a:p>
            <a:pPr lvl="1">
              <a:buClr>
                <a:srgbClr val="92D050"/>
              </a:buClr>
              <a:buFont typeface="Wingdings" pitchFamily="2" charset="2"/>
              <a:buChar char="§"/>
            </a:pPr>
            <a:r>
              <a:rPr lang="es-AR" sz="2800" u="sng" dirty="0"/>
              <a:t>Port </a:t>
            </a:r>
            <a:r>
              <a:rPr lang="es-AR" sz="2800" u="sng" dirty="0" err="1"/>
              <a:t>Mirror</a:t>
            </a:r>
            <a:r>
              <a:rPr lang="es-AR" sz="2800" dirty="0"/>
              <a:t>: </a:t>
            </a:r>
            <a:r>
              <a:rPr lang="es-ES_tradnl" sz="2800" dirty="0"/>
              <a:t>El </a:t>
            </a:r>
            <a:r>
              <a:rPr lang="es-ES_tradnl" sz="2800" b="1" dirty="0"/>
              <a:t>puerto espejo</a:t>
            </a:r>
            <a:r>
              <a:rPr lang="es-ES_tradnl" sz="2800" dirty="0"/>
              <a:t> o </a:t>
            </a:r>
            <a:r>
              <a:rPr lang="es-ES_tradnl" sz="2800" b="1" dirty="0" err="1"/>
              <a:t>port</a:t>
            </a:r>
            <a:r>
              <a:rPr lang="es-ES_tradnl" sz="2800" b="1" dirty="0"/>
              <a:t> </a:t>
            </a:r>
            <a:r>
              <a:rPr lang="es-ES_tradnl" sz="2800" b="1" dirty="0" err="1"/>
              <a:t>mirroring</a:t>
            </a:r>
            <a:r>
              <a:rPr lang="es-ES_tradnl" sz="2800" dirty="0"/>
              <a:t> es utilizado en un </a:t>
            </a:r>
            <a:r>
              <a:rPr lang="es-ES_tradnl" sz="2800" dirty="0" err="1"/>
              <a:t>switch</a:t>
            </a:r>
            <a:r>
              <a:rPr lang="es-ES_tradnl" sz="2800" dirty="0"/>
              <a:t> para enviar copias de paquetes de un puerto del </a:t>
            </a:r>
            <a:r>
              <a:rPr lang="es-ES_tradnl" sz="2800" dirty="0" err="1"/>
              <a:t>switch</a:t>
            </a:r>
            <a:r>
              <a:rPr lang="es-ES_tradnl" sz="2800" dirty="0"/>
              <a:t> (o una VLAN entera) a una conexión de red monitoreada en otro puerto del </a:t>
            </a:r>
            <a:r>
              <a:rPr lang="es-ES_tradnl" sz="2800" dirty="0" err="1"/>
              <a:t>switch</a:t>
            </a:r>
            <a:r>
              <a:rPr lang="es-ES_tradnl" sz="2800" dirty="0"/>
              <a:t>. Esto es </a:t>
            </a:r>
            <a:r>
              <a:rPr lang="es-ES_tradnl" sz="2800" dirty="0" err="1"/>
              <a:t>comunmente</a:t>
            </a:r>
            <a:r>
              <a:rPr lang="es-ES_tradnl" sz="2800" dirty="0"/>
              <a:t> utilizado para aplicaciones de red que requieren monitorear el tráfico de la red, tal como una </a:t>
            </a:r>
            <a:r>
              <a:rPr lang="es-ES_tradnl" sz="2800" dirty="0" err="1"/>
              <a:t>intrución</a:t>
            </a:r>
            <a:r>
              <a:rPr lang="es-ES_tradnl" sz="2800" dirty="0"/>
              <a:t>-detección al sistema.</a:t>
            </a:r>
            <a:endParaRPr lang="es-AR" sz="2800" dirty="0"/>
          </a:p>
          <a:p>
            <a:pPr lvl="1">
              <a:buClr>
                <a:srgbClr val="92D050"/>
              </a:buClr>
              <a:buFont typeface="Wingdings" pitchFamily="2" charset="2"/>
              <a:buChar char="§"/>
            </a:pPr>
            <a:endParaRPr lang="es-AR" sz="2800" dirty="0"/>
          </a:p>
          <a:p>
            <a:pPr lvl="2" hangingPunct="0">
              <a:buClr>
                <a:srgbClr val="92D050"/>
              </a:buClr>
              <a:buNone/>
            </a:pPr>
            <a:endParaRPr lang="es-AR" sz="2800" dirty="0"/>
          </a:p>
        </p:txBody>
      </p:sp>
      <p:sp>
        <p:nvSpPr>
          <p:cNvPr id="5" name="6 Título"/>
          <p:cNvSpPr>
            <a:spLocks noGrp="1"/>
          </p:cNvSpPr>
          <p:nvPr>
            <p:ph type="title"/>
          </p:nvPr>
        </p:nvSpPr>
        <p:spPr>
          <a:xfrm>
            <a:off x="428596" y="214290"/>
            <a:ext cx="8143900" cy="773796"/>
          </a:xfrm>
        </p:spPr>
        <p:txBody>
          <a:bodyPr/>
          <a:lstStyle/>
          <a:p>
            <a:r>
              <a:rPr lang="es-AR" dirty="0" err="1"/>
              <a:t>Trunking</a:t>
            </a:r>
            <a:r>
              <a:rPr lang="es-AR" dirty="0"/>
              <a:t> – Port </a:t>
            </a:r>
            <a:r>
              <a:rPr lang="es-AR" dirty="0" err="1"/>
              <a:t>Mirror</a:t>
            </a:r>
            <a:endParaRPr lang="es-AR" dirty="0"/>
          </a:p>
        </p:txBody>
      </p:sp>
      <p:sp>
        <p:nvSpPr>
          <p:cNvPr id="6" name="3 Marcador de pie de página"/>
          <p:cNvSpPr>
            <a:spLocks noGrp="1"/>
          </p:cNvSpPr>
          <p:nvPr/>
        </p:nvSpPr>
        <p:spPr>
          <a:xfrm>
            <a:off x="827584" y="6434157"/>
            <a:ext cx="8606190" cy="423843"/>
          </a:xfrm>
          <a:prstGeom prst="rect">
            <a:avLst/>
          </a:prstGeom>
        </p:spPr>
        <p:txBody>
          <a:bodyPr vert="horz" anchor="b"/>
          <a:ls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s-AR" sz="1400" dirty="0"/>
              <a:t>Universidad Nacional de Jujuy–Cátedra de Comunicaciones–Arquitectura de Redes de Computadoras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142844" y="1071546"/>
            <a:ext cx="8786874" cy="5357850"/>
          </a:xfrm>
        </p:spPr>
        <p:txBody>
          <a:bodyPr>
            <a:normAutofit/>
          </a:bodyPr>
          <a:lstStyle/>
          <a:p>
            <a:pPr lvl="1">
              <a:buClr>
                <a:srgbClr val="92D050"/>
              </a:buClr>
              <a:buFont typeface="Wingdings" pitchFamily="2" charset="2"/>
              <a:buChar char="§"/>
            </a:pPr>
            <a:r>
              <a:rPr lang="es-AR" dirty="0"/>
              <a:t> </a:t>
            </a:r>
            <a:r>
              <a:rPr lang="es-ES_tradnl" dirty="0"/>
              <a:t>La </a:t>
            </a:r>
            <a:r>
              <a:rPr lang="es-ES_tradnl" b="1" dirty="0"/>
              <a:t>IEEE 802.1X</a:t>
            </a:r>
            <a:r>
              <a:rPr lang="es-ES_tradnl" dirty="0"/>
              <a:t> es una norma del IEEE para el control de acceso a red basada en puertos.</a:t>
            </a:r>
          </a:p>
          <a:p>
            <a:pPr lvl="1">
              <a:buClr>
                <a:srgbClr val="92D050"/>
              </a:buClr>
              <a:buFont typeface="Wingdings" pitchFamily="2" charset="2"/>
              <a:buChar char="§"/>
            </a:pPr>
            <a:r>
              <a:rPr lang="es-ES_tradnl" dirty="0"/>
              <a:t>Permite la autenticación de dispositivos conectados a un puerto LAN, estableciendo una conexión punto a punto o previniendo el acceso por ese puerto si la autenticación falla.</a:t>
            </a:r>
          </a:p>
          <a:p>
            <a:pPr lvl="1">
              <a:buClr>
                <a:srgbClr val="92D050"/>
              </a:buClr>
              <a:buFont typeface="Wingdings" pitchFamily="2" charset="2"/>
              <a:buChar char="§"/>
            </a:pPr>
            <a:r>
              <a:rPr lang="es-ES_tradnl" dirty="0"/>
              <a:t>Elimina el acceso no autorizado a la red al nivel de la capa de enlace de datos (Capa 2 OSI).</a:t>
            </a:r>
          </a:p>
          <a:p>
            <a:pPr lvl="1">
              <a:buClr>
                <a:srgbClr val="92D050"/>
              </a:buClr>
              <a:buFont typeface="Wingdings" pitchFamily="2" charset="2"/>
              <a:buChar char="§"/>
            </a:pPr>
            <a:r>
              <a:rPr lang="es-ES_tradnl" dirty="0"/>
              <a:t>La autenticación es realizada normalmente por un tercero, tal como un servidor de RADIUS.</a:t>
            </a:r>
          </a:p>
          <a:p>
            <a:pPr lvl="1">
              <a:buClr>
                <a:srgbClr val="92D050"/>
              </a:buClr>
              <a:buFont typeface="Wingdings" pitchFamily="2" charset="2"/>
              <a:buChar char="§"/>
            </a:pPr>
            <a:r>
              <a:rPr lang="es-ES_tradnl" dirty="0"/>
              <a:t>Esto permite la autenticación sólo del cliente o, más apropiadamente, una autenticación mutua fuerte utilizando protocolos como EAP-TLS.</a:t>
            </a:r>
            <a:endParaRPr lang="es-AR" sz="2400" dirty="0"/>
          </a:p>
        </p:txBody>
      </p:sp>
      <p:sp>
        <p:nvSpPr>
          <p:cNvPr id="5" name="6 Título"/>
          <p:cNvSpPr>
            <a:spLocks noGrp="1"/>
          </p:cNvSpPr>
          <p:nvPr>
            <p:ph type="title"/>
          </p:nvPr>
        </p:nvSpPr>
        <p:spPr>
          <a:xfrm>
            <a:off x="428596" y="214290"/>
            <a:ext cx="8143900" cy="773796"/>
          </a:xfrm>
        </p:spPr>
        <p:txBody>
          <a:bodyPr/>
          <a:lstStyle/>
          <a:p>
            <a:r>
              <a:rPr lang="es-AR" dirty="0"/>
              <a:t>Validación: 802.1x</a:t>
            </a:r>
          </a:p>
        </p:txBody>
      </p:sp>
      <p:sp>
        <p:nvSpPr>
          <p:cNvPr id="2" name="1 Llamada rectangular redondeada"/>
          <p:cNvSpPr/>
          <p:nvPr/>
        </p:nvSpPr>
        <p:spPr>
          <a:xfrm>
            <a:off x="3867601" y="5184382"/>
            <a:ext cx="2880320" cy="648072"/>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a:t>Extensible </a:t>
            </a:r>
            <a:r>
              <a:rPr lang="es-AR" dirty="0" err="1"/>
              <a:t>Authentication</a:t>
            </a:r>
            <a:r>
              <a:rPr lang="es-AR" dirty="0"/>
              <a:t> </a:t>
            </a:r>
            <a:r>
              <a:rPr lang="es-AR" dirty="0" err="1"/>
              <a:t>Protocol</a:t>
            </a:r>
            <a:endParaRPr lang="es-AR" dirty="0"/>
          </a:p>
        </p:txBody>
      </p:sp>
      <p:sp>
        <p:nvSpPr>
          <p:cNvPr id="6" name="5 Llamada rectangular redondeada"/>
          <p:cNvSpPr/>
          <p:nvPr/>
        </p:nvSpPr>
        <p:spPr>
          <a:xfrm>
            <a:off x="4860032" y="5184382"/>
            <a:ext cx="2880320" cy="648072"/>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err="1"/>
              <a:t>Transport</a:t>
            </a:r>
            <a:r>
              <a:rPr lang="es-AR" dirty="0"/>
              <a:t>  </a:t>
            </a:r>
            <a:r>
              <a:rPr lang="es-AR" dirty="0" err="1"/>
              <a:t>Layer</a:t>
            </a:r>
            <a:r>
              <a:rPr lang="es-AR" dirty="0"/>
              <a:t>  Security</a:t>
            </a:r>
          </a:p>
        </p:txBody>
      </p:sp>
      <p:sp>
        <p:nvSpPr>
          <p:cNvPr id="7" name="3 Marcador de pie de página"/>
          <p:cNvSpPr>
            <a:spLocks noGrp="1"/>
          </p:cNvSpPr>
          <p:nvPr/>
        </p:nvSpPr>
        <p:spPr>
          <a:xfrm>
            <a:off x="827584" y="6434157"/>
            <a:ext cx="8606190" cy="423843"/>
          </a:xfrm>
          <a:prstGeom prst="rect">
            <a:avLst/>
          </a:prstGeom>
        </p:spPr>
        <p:txBody>
          <a:bodyPr vert="horz" anchor="b"/>
          <a:ls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s-AR" sz="1400" dirty="0"/>
              <a:t>Universidad Nacional de Jujuy–Cátedra de Comunicaciones–Arquitectura de Redes de Computadoras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0">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0">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0">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0">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9" presetClass="emph" presetSubtype="0" grpId="1" nodeType="clickEffect">
                                  <p:stCondLst>
                                    <p:cond delay="0"/>
                                  </p:stCondLst>
                                  <p:childTnLst>
                                    <p:set>
                                      <p:cBhvr rctx="PPT">
                                        <p:cTn id="34" dur="indefinite"/>
                                        <p:tgtEl>
                                          <p:spTgt spid="2"/>
                                        </p:tgtEl>
                                        <p:attrNameLst>
                                          <p:attrName>style.opacity</p:attrName>
                                        </p:attrNameLst>
                                      </p:cBhvr>
                                      <p:to>
                                        <p:strVal val="0.5"/>
                                      </p:to>
                                    </p:set>
                                    <p:animEffect filter="image" prLst="opacity: 0.5">
                                      <p:cBhvr rctx="IE">
                                        <p:cTn id="35" dur="indefinite"/>
                                        <p:tgtEl>
                                          <p:spTgt spid="2"/>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6"/>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9" presetClass="emph" presetSubtype="0" grpId="1" nodeType="clickEffect">
                                  <p:stCondLst>
                                    <p:cond delay="0"/>
                                  </p:stCondLst>
                                  <p:childTnLst>
                                    <p:set>
                                      <p:cBhvr rctx="PPT">
                                        <p:cTn id="43" dur="indefinite"/>
                                        <p:tgtEl>
                                          <p:spTgt spid="6"/>
                                        </p:tgtEl>
                                        <p:attrNameLst>
                                          <p:attrName>style.opacity</p:attrName>
                                        </p:attrNameLst>
                                      </p:cBhvr>
                                      <p:to>
                                        <p:strVal val="0.5"/>
                                      </p:to>
                                    </p:set>
                                    <p:animEffect filter="image" prLst="opacity: 0.5">
                                      <p:cBhvr rctx="IE">
                                        <p:cTn id="44" dur="indefinite"/>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autoUpdateAnimBg="0"/>
      <p:bldP spid="5" grpId="0" autoUpdateAnimBg="0"/>
      <p:bldP spid="2" grpId="0" animBg="1"/>
      <p:bldP spid="2" grpId="1" animBg="1"/>
      <p:bldP spid="6" grpId="0" animBg="1"/>
      <p:bldP spid="6" grpId="1" animBg="1"/>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7 Marcador de contenido"/>
          <p:cNvSpPr>
            <a:spLocks noGrp="1"/>
          </p:cNvSpPr>
          <p:nvPr>
            <p:ph sz="half" idx="1"/>
          </p:nvPr>
        </p:nvSpPr>
        <p:spPr>
          <a:xfrm>
            <a:off x="214282" y="1071546"/>
            <a:ext cx="8715436" cy="4733718"/>
          </a:xfrm>
        </p:spPr>
        <p:txBody>
          <a:bodyPr>
            <a:normAutofit/>
          </a:bodyPr>
          <a:lstStyle/>
          <a:p>
            <a:pPr lvl="1">
              <a:buClr>
                <a:srgbClr val="92D050"/>
              </a:buClr>
              <a:buFont typeface="Wingdings" pitchFamily="2" charset="2"/>
              <a:buChar char="§"/>
            </a:pPr>
            <a:r>
              <a:rPr lang="es-ES_tradnl" dirty="0"/>
              <a:t>Acrónimo en inglés de </a:t>
            </a:r>
            <a:r>
              <a:rPr lang="es-ES_tradnl" b="1" i="1" dirty="0" err="1"/>
              <a:t>R</a:t>
            </a:r>
            <a:r>
              <a:rPr lang="es-ES_tradnl" i="1" dirty="0" err="1"/>
              <a:t>emote</a:t>
            </a:r>
            <a:r>
              <a:rPr lang="es-ES_tradnl" i="1" dirty="0"/>
              <a:t> </a:t>
            </a:r>
            <a:r>
              <a:rPr lang="es-ES_tradnl" b="1" i="1" dirty="0" err="1"/>
              <a:t>A</a:t>
            </a:r>
            <a:r>
              <a:rPr lang="es-ES_tradnl" i="1" dirty="0" err="1"/>
              <a:t>uthentication</a:t>
            </a:r>
            <a:r>
              <a:rPr lang="es-ES_tradnl" i="1" dirty="0"/>
              <a:t> </a:t>
            </a:r>
            <a:r>
              <a:rPr lang="es-ES_tradnl" b="1" i="1" dirty="0"/>
              <a:t>D</a:t>
            </a:r>
            <a:r>
              <a:rPr lang="es-ES_tradnl" i="1" dirty="0"/>
              <a:t>ial-</a:t>
            </a:r>
            <a:r>
              <a:rPr lang="es-ES_tradnl" b="1" i="1" dirty="0"/>
              <a:t>I</a:t>
            </a:r>
            <a:r>
              <a:rPr lang="es-ES_tradnl" i="1" dirty="0"/>
              <a:t>n </a:t>
            </a:r>
            <a:r>
              <a:rPr lang="es-ES_tradnl" b="1" i="1" dirty="0" err="1"/>
              <a:t>U</a:t>
            </a:r>
            <a:r>
              <a:rPr lang="es-ES_tradnl" i="1" dirty="0" err="1"/>
              <a:t>ser</a:t>
            </a:r>
            <a:r>
              <a:rPr lang="es-ES_tradnl" i="1" dirty="0"/>
              <a:t> </a:t>
            </a:r>
            <a:r>
              <a:rPr lang="es-ES_tradnl" b="1" i="1" dirty="0"/>
              <a:t>S</a:t>
            </a:r>
            <a:r>
              <a:rPr lang="es-ES_tradnl" i="1" dirty="0"/>
              <a:t>erver</a:t>
            </a:r>
            <a:r>
              <a:rPr lang="es-AR" sz="2400" dirty="0"/>
              <a:t>.</a:t>
            </a:r>
          </a:p>
          <a:p>
            <a:pPr lvl="1">
              <a:buClr>
                <a:srgbClr val="92D050"/>
              </a:buClr>
              <a:buFont typeface="Wingdings" pitchFamily="2" charset="2"/>
              <a:buChar char="§"/>
            </a:pPr>
            <a:r>
              <a:rPr lang="es-ES_tradnl" dirty="0"/>
              <a:t>Es un protocolo de autenticación, autorización y auditoría (AAA) para aplicaciones de acceso a la red o movilidad IP.</a:t>
            </a:r>
          </a:p>
          <a:p>
            <a:pPr lvl="1">
              <a:buClr>
                <a:srgbClr val="92D050"/>
              </a:buClr>
              <a:buFont typeface="Wingdings" pitchFamily="2" charset="2"/>
              <a:buChar char="§"/>
            </a:pPr>
            <a:r>
              <a:rPr lang="es-ES_tradnl" dirty="0"/>
              <a:t> Utiliza normalmente el puerto 1812 UDP para establecer sus conexiones.</a:t>
            </a:r>
          </a:p>
          <a:p>
            <a:pPr lvl="1">
              <a:buClr>
                <a:srgbClr val="92D050"/>
              </a:buClr>
              <a:buFont typeface="Wingdings" pitchFamily="2" charset="2"/>
              <a:buChar char="§"/>
            </a:pPr>
            <a:r>
              <a:rPr lang="es-ES_tradnl" dirty="0"/>
              <a:t>Una de las características más importantes del protocolo RADIUS es su capacidad de manejar sesiones, notificando cuando comienza y termina una conexión.</a:t>
            </a:r>
          </a:p>
          <a:p>
            <a:pPr lvl="1">
              <a:buClr>
                <a:srgbClr val="92D050"/>
              </a:buClr>
              <a:buFont typeface="Wingdings" pitchFamily="2" charset="2"/>
              <a:buChar char="§"/>
            </a:pPr>
            <a:r>
              <a:rPr lang="es-ES_tradnl" dirty="0"/>
              <a:t>RADIUS es extensible; la mayoría de fabricantes de software y hardware RADIUS implementan sus propios dialectos.</a:t>
            </a:r>
            <a:endParaRPr lang="es-AR" sz="2400" dirty="0"/>
          </a:p>
          <a:p>
            <a:pPr lvl="2">
              <a:buClr>
                <a:srgbClr val="92D050"/>
              </a:buClr>
              <a:buFont typeface="Wingdings" pitchFamily="2" charset="2"/>
              <a:buChar char="§"/>
            </a:pPr>
            <a:endParaRPr lang="es-AR" dirty="0">
              <a:solidFill>
                <a:srgbClr val="FFFF00"/>
              </a:solidFill>
            </a:endParaRPr>
          </a:p>
        </p:txBody>
      </p:sp>
      <p:sp>
        <p:nvSpPr>
          <p:cNvPr id="7" name="6 Título"/>
          <p:cNvSpPr txBox="1">
            <a:spLocks/>
          </p:cNvSpPr>
          <p:nvPr/>
        </p:nvSpPr>
        <p:spPr>
          <a:xfrm>
            <a:off x="428596" y="214290"/>
            <a:ext cx="8143900" cy="773796"/>
          </a:xfrm>
          <a:prstGeom prst="rect">
            <a:avLst/>
          </a:prstGeom>
        </p:spPr>
        <p:txBody>
          <a:bodyPr vert="horz" anchor="t">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s-AR" sz="4000" b="0" i="0" u="none" strike="noStrike" kern="1200" cap="none" spc="-100" normalizeH="0" baseline="0" noProof="0" dirty="0">
                <a:ln>
                  <a:noFill/>
                </a:ln>
                <a:solidFill>
                  <a:schemeClr val="tx2">
                    <a:satMod val="200000"/>
                  </a:schemeClr>
                </a:solidFill>
                <a:effectLst/>
                <a:uLnTx/>
                <a:uFillTx/>
                <a:latin typeface="+mj-lt"/>
                <a:ea typeface="+mj-ea"/>
                <a:cs typeface="+mj-cs"/>
              </a:rPr>
              <a:t>RADIUS</a:t>
            </a:r>
          </a:p>
        </p:txBody>
      </p:sp>
      <p:sp>
        <p:nvSpPr>
          <p:cNvPr id="5" name="3 Marcador de pie de página"/>
          <p:cNvSpPr>
            <a:spLocks noGrp="1"/>
          </p:cNvSpPr>
          <p:nvPr/>
        </p:nvSpPr>
        <p:spPr>
          <a:xfrm>
            <a:off x="827584" y="6434157"/>
            <a:ext cx="8606190" cy="423843"/>
          </a:xfrm>
          <a:prstGeom prst="rect">
            <a:avLst/>
          </a:prstGeom>
        </p:spPr>
        <p:txBody>
          <a:bodyPr vert="horz" anchor="b"/>
          <a:ls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s-AR" sz="1400" dirty="0"/>
              <a:t>Universidad Nacional de Jujuy–Cátedra de Comunicaciones–Arquitectura de Redes de Computadoras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P spid="7"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7 Marcador de contenido"/>
          <p:cNvSpPr>
            <a:spLocks noGrp="1"/>
          </p:cNvSpPr>
          <p:nvPr>
            <p:ph sz="half" idx="1"/>
          </p:nvPr>
        </p:nvSpPr>
        <p:spPr>
          <a:xfrm>
            <a:off x="214282" y="1071546"/>
            <a:ext cx="8715436" cy="5357850"/>
          </a:xfrm>
        </p:spPr>
        <p:txBody>
          <a:bodyPr>
            <a:normAutofit/>
          </a:bodyPr>
          <a:lstStyle/>
          <a:p>
            <a:pPr lvl="1">
              <a:buClr>
                <a:srgbClr val="92D050"/>
              </a:buClr>
              <a:buFont typeface="Wingdings" pitchFamily="2" charset="2"/>
              <a:buChar char="§"/>
            </a:pPr>
            <a:r>
              <a:rPr lang="es-AR" dirty="0"/>
              <a:t>Aunque CSMA/CD asegure que un nodo va a obtener un acceso al medio no asegura que el nodo destino esté en contacto con el nodo origen (puede que este fuera de la cobertura)</a:t>
            </a:r>
            <a:r>
              <a:rPr lang="es-ES_tradnl" dirty="0"/>
              <a:t>.</a:t>
            </a:r>
          </a:p>
          <a:p>
            <a:pPr lvl="1">
              <a:buClr>
                <a:srgbClr val="92D050"/>
              </a:buClr>
              <a:buFont typeface="Wingdings" pitchFamily="2" charset="2"/>
              <a:buChar char="§"/>
            </a:pPr>
            <a:r>
              <a:rPr lang="es-AR" dirty="0"/>
              <a:t>Para solucionar este problema se ha añadido un procedimiento de saludo adicional al protocolo de la capa MAC. Este protocolo se denomina CSMA/CA.</a:t>
            </a:r>
          </a:p>
          <a:p>
            <a:pPr marL="454914" lvl="1" indent="0">
              <a:buClr>
                <a:srgbClr val="92D050"/>
              </a:buClr>
              <a:buNone/>
            </a:pPr>
            <a:endParaRPr lang="es-AR" dirty="0"/>
          </a:p>
          <a:p>
            <a:pPr lvl="1">
              <a:buClr>
                <a:srgbClr val="92D050"/>
              </a:buClr>
              <a:buFont typeface="Wingdings" pitchFamily="2" charset="2"/>
              <a:buChar char="§"/>
            </a:pPr>
            <a:endParaRPr lang="es-AR" dirty="0"/>
          </a:p>
        </p:txBody>
      </p:sp>
      <p:sp>
        <p:nvSpPr>
          <p:cNvPr id="8" name="6 Título"/>
          <p:cNvSpPr txBox="1">
            <a:spLocks/>
          </p:cNvSpPr>
          <p:nvPr/>
        </p:nvSpPr>
        <p:spPr>
          <a:xfrm>
            <a:off x="428596" y="214290"/>
            <a:ext cx="8391876" cy="773796"/>
          </a:xfrm>
          <a:prstGeom prst="rect">
            <a:avLst/>
          </a:prstGeom>
        </p:spPr>
        <p:txBody>
          <a:bodyPr vert="horz" anchor="t">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AR" sz="4000" spc="-100" dirty="0">
                <a:solidFill>
                  <a:schemeClr val="tx2">
                    <a:satMod val="200000"/>
                  </a:schemeClr>
                </a:solidFill>
                <a:latin typeface="+mj-lt"/>
                <a:ea typeface="+mj-ea"/>
                <a:cs typeface="+mj-cs"/>
              </a:rPr>
              <a:t>Protocolos de LAN inalámbricas</a:t>
            </a:r>
            <a:endParaRPr kumimoji="0" lang="es-AR" sz="4000" b="0" i="0" u="none" strike="noStrike" kern="1200" cap="none" spc="-100" normalizeH="0" baseline="0" noProof="0" dirty="0">
              <a:ln>
                <a:noFill/>
              </a:ln>
              <a:solidFill>
                <a:schemeClr val="tx2">
                  <a:satMod val="200000"/>
                </a:schemeClr>
              </a:solidFill>
              <a:effectLst/>
              <a:uLnTx/>
              <a:uFillTx/>
              <a:latin typeface="+mj-lt"/>
              <a:ea typeface="+mj-ea"/>
              <a:cs typeface="+mj-cs"/>
            </a:endParaRPr>
          </a:p>
        </p:txBody>
      </p:sp>
      <p:sp>
        <p:nvSpPr>
          <p:cNvPr id="7" name="6 Llamada rectangular redondeada"/>
          <p:cNvSpPr/>
          <p:nvPr/>
        </p:nvSpPr>
        <p:spPr>
          <a:xfrm>
            <a:off x="5076056" y="2780928"/>
            <a:ext cx="3240360" cy="648072"/>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err="1"/>
              <a:t>Carrier</a:t>
            </a:r>
            <a:r>
              <a:rPr lang="es-AR" dirty="0"/>
              <a:t> </a:t>
            </a:r>
            <a:r>
              <a:rPr lang="es-AR" dirty="0" err="1"/>
              <a:t>Sense</a:t>
            </a:r>
            <a:r>
              <a:rPr lang="es-AR" dirty="0"/>
              <a:t> </a:t>
            </a:r>
            <a:r>
              <a:rPr lang="es-AR" dirty="0" err="1"/>
              <a:t>Multiple</a:t>
            </a:r>
            <a:r>
              <a:rPr lang="es-AR" dirty="0"/>
              <a:t> Access (</a:t>
            </a:r>
            <a:r>
              <a:rPr lang="es-AR" dirty="0" err="1"/>
              <a:t>Collision</a:t>
            </a:r>
            <a:r>
              <a:rPr lang="es-AR" dirty="0"/>
              <a:t> </a:t>
            </a:r>
            <a:r>
              <a:rPr lang="es-AR" dirty="0" err="1"/>
              <a:t>Avoidance</a:t>
            </a:r>
            <a:r>
              <a:rPr lang="es-AR" dirty="0"/>
              <a:t>)</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5736" y="3933056"/>
            <a:ext cx="5387985" cy="2448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3 Marcador de pie de página"/>
          <p:cNvSpPr>
            <a:spLocks noGrp="1"/>
          </p:cNvSpPr>
          <p:nvPr/>
        </p:nvSpPr>
        <p:spPr>
          <a:xfrm>
            <a:off x="827584" y="6434157"/>
            <a:ext cx="8606190" cy="423843"/>
          </a:xfrm>
          <a:prstGeom prst="rect">
            <a:avLst/>
          </a:prstGeom>
        </p:spPr>
        <p:txBody>
          <a:bodyPr vert="horz" anchor="b"/>
          <a:ls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s-AR" sz="1400" dirty="0"/>
              <a:t>Universidad Nacional de Jujuy–Cátedra de Comunicaciones–Arquitectura de Redes de Computadoras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
                                            <p:txEl>
                                              <p:pRg st="1" end="1"/>
                                            </p:txEl>
                                          </p:spTgt>
                                        </p:tgtEl>
                                        <p:attrNameLst>
                                          <p:attrName>style.visibility</p:attrName>
                                        </p:attrNameLst>
                                      </p:cBhvr>
                                      <p:to>
                                        <p:strVal val="visible"/>
                                      </p:to>
                                    </p:set>
                                  </p:childTnLst>
                                </p:cTn>
                              </p:par>
                              <p:par>
                                <p:cTn id="15" presetID="42" presetClass="entr" presetSubtype="0" fill="hold" nodeType="withEffect">
                                  <p:stCondLst>
                                    <p:cond delay="0"/>
                                  </p:stCondLst>
                                  <p:childTnLst>
                                    <p:set>
                                      <p:cBhvr>
                                        <p:cTn id="16" dur="1" fill="hold">
                                          <p:stCondLst>
                                            <p:cond delay="0"/>
                                          </p:stCondLst>
                                        </p:cTn>
                                        <p:tgtEl>
                                          <p:spTgt spid="2050"/>
                                        </p:tgtEl>
                                        <p:attrNameLst>
                                          <p:attrName>style.visibility</p:attrName>
                                        </p:attrNameLst>
                                      </p:cBhvr>
                                      <p:to>
                                        <p:strVal val="visible"/>
                                      </p:to>
                                    </p:set>
                                    <p:animEffect transition="in" filter="fade">
                                      <p:cBhvr>
                                        <p:cTn id="17" dur="1000"/>
                                        <p:tgtEl>
                                          <p:spTgt spid="2050"/>
                                        </p:tgtEl>
                                      </p:cBhvr>
                                    </p:animEffect>
                                    <p:anim calcmode="lin" valueType="num">
                                      <p:cBhvr>
                                        <p:cTn id="18" dur="1000" fill="hold"/>
                                        <p:tgtEl>
                                          <p:spTgt spid="2050"/>
                                        </p:tgtEl>
                                        <p:attrNameLst>
                                          <p:attrName>ppt_x</p:attrName>
                                        </p:attrNameLst>
                                      </p:cBhvr>
                                      <p:tavLst>
                                        <p:tav tm="0">
                                          <p:val>
                                            <p:strVal val="#ppt_x"/>
                                          </p:val>
                                        </p:tav>
                                        <p:tav tm="100000">
                                          <p:val>
                                            <p:strVal val="#ppt_x"/>
                                          </p:val>
                                        </p:tav>
                                      </p:tavLst>
                                    </p:anim>
                                    <p:anim calcmode="lin" valueType="num">
                                      <p:cBhvr>
                                        <p:cTn id="19" dur="1000" fill="hold"/>
                                        <p:tgtEl>
                                          <p:spTgt spid="2050"/>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mph" presetSubtype="0" grpId="1" nodeType="clickEffect">
                                  <p:stCondLst>
                                    <p:cond delay="0"/>
                                  </p:stCondLst>
                                  <p:childTnLst>
                                    <p:set>
                                      <p:cBhvr rctx="PPT">
                                        <p:cTn id="28" dur="indefinite"/>
                                        <p:tgtEl>
                                          <p:spTgt spid="7"/>
                                        </p:tgtEl>
                                        <p:attrNameLst>
                                          <p:attrName>style.opacity</p:attrName>
                                        </p:attrNameLst>
                                      </p:cBhvr>
                                      <p:to>
                                        <p:strVal val="0.5"/>
                                      </p:to>
                                    </p:set>
                                    <p:animEffect filter="image" prLst="opacity: 0.5">
                                      <p:cBhvr rctx="IE">
                                        <p:cTn id="29" dur="indefinite"/>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autoUpdateAnimBg="0"/>
      <p:bldP spid="8" grpId="0" autoUpdateAnimBg="0"/>
      <p:bldP spid="7" grpId="0" animBg="1"/>
      <p:bldP spid="7" grpId="1" animBg="1"/>
    </p:bld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5" name="3 Diagrama"/>
          <p:cNvGraphicFramePr/>
          <p:nvPr/>
        </p:nvGraphicFramePr>
        <p:xfrm>
          <a:off x="6705600" y="304800"/>
          <a:ext cx="2247896" cy="304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3 Marcador de pie de página"/>
          <p:cNvSpPr>
            <a:spLocks noGrp="1"/>
          </p:cNvSpPr>
          <p:nvPr>
            <p:ph type="ftr" sz="quarter" idx="3"/>
          </p:nvPr>
        </p:nvSpPr>
        <p:spPr>
          <a:xfrm>
            <a:off x="457200" y="6492875"/>
            <a:ext cx="8458200" cy="365125"/>
          </a:xfrm>
        </p:spPr>
        <p:txBody>
          <a:bodyPr/>
          <a:lstStyle/>
          <a:p>
            <a:pPr algn="l"/>
            <a:r>
              <a:rPr lang="es-AR" dirty="0"/>
              <a:t>Universidad Nacional de Jujuy – Cátedra de Comunicaciones </a:t>
            </a:r>
            <a:r>
              <a:rPr lang="es-ES_tradnl" dirty="0" err="1"/>
              <a:t>–</a:t>
            </a:r>
            <a:r>
              <a:rPr lang="es-AR" dirty="0"/>
              <a:t> Arquitectura de Redes</a:t>
            </a:r>
          </a:p>
        </p:txBody>
      </p:sp>
      <p:sp>
        <p:nvSpPr>
          <p:cNvPr id="10" name="7 Marcador de contenido"/>
          <p:cNvSpPr>
            <a:spLocks noGrp="1"/>
          </p:cNvSpPr>
          <p:nvPr>
            <p:ph sz="half" idx="1"/>
          </p:nvPr>
        </p:nvSpPr>
        <p:spPr>
          <a:xfrm>
            <a:off x="142844" y="214290"/>
            <a:ext cx="8229600" cy="6500834"/>
          </a:xfrm>
        </p:spPr>
        <p:txBody>
          <a:bodyPr>
            <a:normAutofit lnSpcReduction="10000"/>
          </a:bodyPr>
          <a:lstStyle/>
          <a:p>
            <a:pPr>
              <a:spcAft>
                <a:spcPts val="600"/>
              </a:spcAft>
              <a:buNone/>
            </a:pPr>
            <a:r>
              <a:rPr lang="es-AR" sz="3200" dirty="0"/>
              <a:t>Servicios proporcionados a la capa de RED</a:t>
            </a:r>
          </a:p>
          <a:p>
            <a:pPr lvl="1">
              <a:spcAft>
                <a:spcPts val="600"/>
              </a:spcAft>
              <a:buNone/>
            </a:pPr>
            <a:r>
              <a:rPr lang="es-AR" dirty="0"/>
              <a:t>La capa de Enlace puede diseñarse considerando</a:t>
            </a:r>
          </a:p>
          <a:p>
            <a:pPr lvl="1">
              <a:spcAft>
                <a:spcPts val="600"/>
              </a:spcAft>
              <a:buNone/>
            </a:pPr>
            <a:r>
              <a:rPr lang="es-AR" dirty="0"/>
              <a:t>tres tipos de Servicios hacia la Capa de Red</a:t>
            </a:r>
          </a:p>
          <a:p>
            <a:pPr marL="912114" lvl="1" indent="-457200">
              <a:spcAft>
                <a:spcPts val="600"/>
              </a:spcAft>
              <a:buClr>
                <a:srgbClr val="FFFF00"/>
              </a:buClr>
              <a:buFont typeface="+mj-lt"/>
              <a:buAutoNum type="arabicPeriod"/>
            </a:pPr>
            <a:r>
              <a:rPr lang="es-AR" dirty="0"/>
              <a:t>Servicio </a:t>
            </a:r>
            <a:r>
              <a:rPr lang="es-AR" dirty="0">
                <a:solidFill>
                  <a:srgbClr val="FFFF00"/>
                </a:solidFill>
              </a:rPr>
              <a:t>sin conexión</a:t>
            </a:r>
            <a:r>
              <a:rPr lang="es-AR" dirty="0"/>
              <a:t> y </a:t>
            </a:r>
            <a:r>
              <a:rPr lang="es-AR" dirty="0">
                <a:solidFill>
                  <a:srgbClr val="FFFF00"/>
                </a:solidFill>
              </a:rPr>
              <a:t>sin acuse de recibo.</a:t>
            </a:r>
          </a:p>
          <a:p>
            <a:pPr marL="1168146" lvl="2" indent="-457200">
              <a:spcAft>
                <a:spcPts val="600"/>
              </a:spcAft>
              <a:buClr>
                <a:srgbClr val="FFFF00"/>
              </a:buClr>
            </a:pPr>
            <a:r>
              <a:rPr lang="es-AR" dirty="0"/>
              <a:t>Los marcos se envían sin solicitud de conexión previa.</a:t>
            </a:r>
          </a:p>
          <a:p>
            <a:pPr marL="1168146" lvl="2" indent="-457200">
              <a:spcAft>
                <a:spcPts val="600"/>
              </a:spcAft>
              <a:buClr>
                <a:srgbClr val="FFFF00"/>
              </a:buClr>
            </a:pPr>
            <a:r>
              <a:rPr lang="es-AR" dirty="0"/>
              <a:t>No existe solicitud de acuse de recibo.</a:t>
            </a:r>
          </a:p>
          <a:p>
            <a:pPr marL="1168146" lvl="2" indent="-457200">
              <a:spcAft>
                <a:spcPts val="600"/>
              </a:spcAft>
              <a:buClr>
                <a:srgbClr val="FFFF00"/>
              </a:buClr>
            </a:pPr>
            <a:r>
              <a:rPr lang="es-AR" dirty="0"/>
              <a:t>Si se pierde un marco la capa de enlace no intenta recuperarlo.</a:t>
            </a:r>
          </a:p>
          <a:p>
            <a:pPr marL="912114" lvl="1" indent="-457200">
              <a:spcAft>
                <a:spcPts val="600"/>
              </a:spcAft>
              <a:buClr>
                <a:srgbClr val="FFFF00"/>
              </a:buClr>
              <a:buFont typeface="+mj-lt"/>
              <a:buAutoNum type="arabicPeriod"/>
            </a:pPr>
            <a:r>
              <a:rPr lang="es-AR" dirty="0"/>
              <a:t>Servicio </a:t>
            </a:r>
            <a:r>
              <a:rPr lang="es-AR" dirty="0">
                <a:solidFill>
                  <a:srgbClr val="FFFF00"/>
                </a:solidFill>
              </a:rPr>
              <a:t>sin conexión</a:t>
            </a:r>
            <a:r>
              <a:rPr lang="es-AR" dirty="0"/>
              <a:t> y </a:t>
            </a:r>
            <a:r>
              <a:rPr lang="es-AR" dirty="0">
                <a:solidFill>
                  <a:srgbClr val="FFFF00"/>
                </a:solidFill>
              </a:rPr>
              <a:t>con acuse de recibo.</a:t>
            </a:r>
            <a:endParaRPr lang="es-AR" dirty="0"/>
          </a:p>
          <a:p>
            <a:pPr marL="1168146" lvl="2" indent="-457200">
              <a:spcAft>
                <a:spcPts val="600"/>
              </a:spcAft>
              <a:buClr>
                <a:srgbClr val="FFFF00"/>
              </a:buClr>
            </a:pPr>
            <a:r>
              <a:rPr lang="es-AR" dirty="0"/>
              <a:t>Los marcos se envían sin solicitud de conexión previa.</a:t>
            </a:r>
          </a:p>
          <a:p>
            <a:pPr marL="1168146" lvl="2" indent="-457200">
              <a:spcAft>
                <a:spcPts val="600"/>
              </a:spcAft>
              <a:buClr>
                <a:srgbClr val="FFFF00"/>
              </a:buClr>
            </a:pPr>
            <a:r>
              <a:rPr lang="es-AR" dirty="0"/>
              <a:t>Un marco erróneo puede ser retransmitido.</a:t>
            </a:r>
          </a:p>
          <a:p>
            <a:pPr marL="912114" lvl="1" indent="-457200">
              <a:spcAft>
                <a:spcPts val="600"/>
              </a:spcAft>
              <a:buClr>
                <a:srgbClr val="FFFF00"/>
              </a:buClr>
              <a:buFont typeface="+mj-lt"/>
              <a:buAutoNum type="arabicPeriod"/>
            </a:pPr>
            <a:r>
              <a:rPr lang="es-AR" dirty="0"/>
              <a:t>Servicio </a:t>
            </a:r>
            <a:r>
              <a:rPr lang="es-AR" dirty="0">
                <a:solidFill>
                  <a:srgbClr val="FFFF00"/>
                </a:solidFill>
              </a:rPr>
              <a:t>con conexión </a:t>
            </a:r>
            <a:r>
              <a:rPr lang="es-AR" dirty="0"/>
              <a:t>y </a:t>
            </a:r>
            <a:r>
              <a:rPr lang="es-AR" dirty="0">
                <a:solidFill>
                  <a:srgbClr val="FFFF00"/>
                </a:solidFill>
              </a:rPr>
              <a:t>con acuse de recibo.</a:t>
            </a:r>
          </a:p>
          <a:p>
            <a:pPr marL="1168146" lvl="2" indent="-457200">
              <a:spcAft>
                <a:spcPts val="600"/>
              </a:spcAft>
              <a:buClr>
                <a:srgbClr val="FFFF00"/>
              </a:buClr>
            </a:pPr>
            <a:r>
              <a:rPr lang="es-AR" dirty="0"/>
              <a:t>Una petición de conexión se envía previamente al receptor.</a:t>
            </a:r>
          </a:p>
          <a:p>
            <a:pPr marL="1168146" lvl="2" indent="-457200">
              <a:spcAft>
                <a:spcPts val="600"/>
              </a:spcAft>
              <a:buClr>
                <a:srgbClr val="FFFF00"/>
              </a:buClr>
            </a:pPr>
            <a:r>
              <a:rPr lang="es-AR" dirty="0"/>
              <a:t>Cada marco está numerado  y puede retransmitirse.</a:t>
            </a:r>
          </a:p>
          <a:p>
            <a:pPr marL="1168146" lvl="2" indent="-457200">
              <a:spcAft>
                <a:spcPts val="600"/>
              </a:spcAft>
              <a:buClr>
                <a:srgbClr val="FFFF00"/>
              </a:buClr>
            </a:pPr>
            <a:r>
              <a:rPr lang="es-AR" dirty="0"/>
              <a:t>Luego de la transmisión la conexión es liberada.</a:t>
            </a:r>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sp>
        <p:nvSpPr>
          <p:cNvPr id="6" name="5 Flecha arriba"/>
          <p:cNvSpPr/>
          <p:nvPr/>
        </p:nvSpPr>
        <p:spPr>
          <a:xfrm>
            <a:off x="7715272" y="2214554"/>
            <a:ext cx="285752" cy="357190"/>
          </a:xfrm>
          <a:prstGeom prs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5"/>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additive="base">
                                        <p:cTn id="14" dur="500" fill="hold"/>
                                        <p:tgtEl>
                                          <p:spTgt spid="6"/>
                                        </p:tgtEl>
                                        <p:attrNameLst>
                                          <p:attrName>ppt_x</p:attrName>
                                        </p:attrNameLst>
                                      </p:cBhvr>
                                      <p:tavLst>
                                        <p:tav tm="0">
                                          <p:val>
                                            <p:strVal val="#ppt_x"/>
                                          </p:val>
                                        </p:tav>
                                        <p:tav tm="100000">
                                          <p:val>
                                            <p:strVal val="#ppt_x"/>
                                          </p:val>
                                        </p:tav>
                                      </p:tavLst>
                                    </p:anim>
                                    <p:anim calcmode="lin" valueType="num">
                                      <p:cBhvr additive="base">
                                        <p:cTn id="1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0">
                                            <p:txEl>
                                              <p:pRg st="1" end="1"/>
                                            </p:txEl>
                                          </p:spTgt>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10">
                                            <p:txEl>
                                              <p:pRg st="3" end="3"/>
                                            </p:txEl>
                                          </p:spTgt>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10">
                                            <p:txEl>
                                              <p:pRg st="4" end="4"/>
                                            </p:txEl>
                                          </p:spTgt>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10">
                                            <p:txEl>
                                              <p:pRg st="5" end="5"/>
                                            </p:txEl>
                                          </p:spTgt>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0">
                                            <p:txEl>
                                              <p:pRg st="7" end="7"/>
                                            </p:txEl>
                                          </p:spTgt>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10">
                                            <p:txEl>
                                              <p:pRg st="8" end="8"/>
                                            </p:txEl>
                                          </p:spTgt>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10">
                                            <p:txEl>
                                              <p:pRg st="9" end="9"/>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10">
                                            <p:txEl>
                                              <p:pRg st="10" end="10"/>
                                            </p:txEl>
                                          </p:spTgt>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10">
                                            <p:txEl>
                                              <p:pRg st="11" end="11"/>
                                            </p:txEl>
                                          </p:spTgt>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10">
                                            <p:txEl>
                                              <p:pRg st="12" end="12"/>
                                            </p:txEl>
                                          </p:spTgt>
                                        </p:tgtEl>
                                        <p:attrNameLst>
                                          <p:attrName>style.visibility</p:attrName>
                                        </p:attrNameLst>
                                      </p:cBhvr>
                                      <p:to>
                                        <p:strVal val="visible"/>
                                      </p:to>
                                    </p:set>
                                  </p:childTnLst>
                                </p:cTn>
                              </p:par>
                              <p:par>
                                <p:cTn id="48" presetID="1" presetClass="entr" presetSubtype="0" fill="hold" grpId="0" nodeType="withEffect">
                                  <p:stCondLst>
                                    <p:cond delay="0"/>
                                  </p:stCondLst>
                                  <p:childTnLst>
                                    <p:set>
                                      <p:cBhvr>
                                        <p:cTn id="49" dur="1" fill="hold">
                                          <p:stCondLst>
                                            <p:cond delay="0"/>
                                          </p:stCondLst>
                                        </p:cTn>
                                        <p:tgtEl>
                                          <p:spTgt spid="10">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10" grpId="0" uiExpand="1" build="p"/>
      <p:bldP spid="6" grpId="0" animBg="1"/>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7 Marcador de contenido"/>
          <p:cNvSpPr>
            <a:spLocks noGrp="1"/>
          </p:cNvSpPr>
          <p:nvPr>
            <p:ph sz="half" idx="1"/>
          </p:nvPr>
        </p:nvSpPr>
        <p:spPr>
          <a:xfrm>
            <a:off x="214282" y="1071546"/>
            <a:ext cx="8715436" cy="5357850"/>
          </a:xfrm>
        </p:spPr>
        <p:txBody>
          <a:bodyPr>
            <a:normAutofit/>
          </a:bodyPr>
          <a:lstStyle/>
          <a:p>
            <a:pPr lvl="1">
              <a:buClr>
                <a:srgbClr val="92D050"/>
              </a:buClr>
              <a:buFont typeface="Wingdings" pitchFamily="2" charset="2"/>
              <a:buChar char="§"/>
            </a:pPr>
            <a:r>
              <a:rPr lang="es-ES_tradnl" sz="2800" dirty="0"/>
              <a:t>Infraestructura</a:t>
            </a:r>
          </a:p>
          <a:p>
            <a:pPr lvl="2">
              <a:buClr>
                <a:srgbClr val="92D050"/>
              </a:buClr>
              <a:buFont typeface="Wingdings" pitchFamily="2" charset="2"/>
              <a:buChar char="§"/>
            </a:pPr>
            <a:r>
              <a:rPr lang="es-ES_tradnl" dirty="0"/>
              <a:t>Se basa en la existencia de una Estación Maestra llamada Access Point (AP) que coordina la transmisión y recepción de mensajes inalámbricos.</a:t>
            </a:r>
          </a:p>
          <a:p>
            <a:pPr lvl="2">
              <a:buClr>
                <a:srgbClr val="92D050"/>
              </a:buClr>
              <a:buFont typeface="Wingdings" pitchFamily="2" charset="2"/>
              <a:buChar char="§"/>
            </a:pPr>
            <a:r>
              <a:rPr lang="es-ES_tradnl" dirty="0"/>
              <a:t>Puede haber varios AP conectados a una red cableada para extender la cobertura geográfica.</a:t>
            </a:r>
          </a:p>
          <a:p>
            <a:pPr lvl="1">
              <a:buClr>
                <a:srgbClr val="92D050"/>
              </a:buClr>
              <a:buFont typeface="Wingdings" pitchFamily="2" charset="2"/>
              <a:buChar char="§"/>
            </a:pPr>
            <a:r>
              <a:rPr lang="es-ES_tradnl" sz="2800" dirty="0"/>
              <a:t>Ad Hoc</a:t>
            </a:r>
          </a:p>
          <a:p>
            <a:pPr lvl="2">
              <a:buClr>
                <a:srgbClr val="92D050"/>
              </a:buClr>
              <a:buFont typeface="Wingdings" pitchFamily="2" charset="2"/>
              <a:buChar char="§"/>
            </a:pPr>
            <a:r>
              <a:rPr lang="es-ES_tradnl" dirty="0"/>
              <a:t>Los propios dispositivos crean la red.</a:t>
            </a:r>
          </a:p>
          <a:p>
            <a:pPr lvl="2">
              <a:buClr>
                <a:srgbClr val="92D050"/>
              </a:buClr>
              <a:buFont typeface="Wingdings" pitchFamily="2" charset="2"/>
              <a:buChar char="§"/>
            </a:pPr>
            <a:r>
              <a:rPr lang="es-ES_tradnl" dirty="0"/>
              <a:t>No existe un controlador Central.</a:t>
            </a:r>
          </a:p>
          <a:p>
            <a:pPr lvl="2">
              <a:buClr>
                <a:srgbClr val="92D050"/>
              </a:buClr>
              <a:buFont typeface="Wingdings" pitchFamily="2" charset="2"/>
              <a:buChar char="§"/>
            </a:pPr>
            <a:r>
              <a:rPr lang="es-ES_tradnl" dirty="0"/>
              <a:t>Es una modalidad para redes pequeñas.</a:t>
            </a:r>
          </a:p>
        </p:txBody>
      </p:sp>
      <p:sp>
        <p:nvSpPr>
          <p:cNvPr id="8" name="6 Título"/>
          <p:cNvSpPr txBox="1">
            <a:spLocks/>
          </p:cNvSpPr>
          <p:nvPr/>
        </p:nvSpPr>
        <p:spPr>
          <a:xfrm>
            <a:off x="428596" y="214290"/>
            <a:ext cx="8391876" cy="773796"/>
          </a:xfrm>
          <a:prstGeom prst="rect">
            <a:avLst/>
          </a:prstGeom>
        </p:spPr>
        <p:txBody>
          <a:bodyPr vert="horz" anchor="t">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AR" sz="4000" spc="-100" dirty="0">
                <a:solidFill>
                  <a:schemeClr val="tx2">
                    <a:satMod val="200000"/>
                  </a:schemeClr>
                </a:solidFill>
                <a:latin typeface="+mj-lt"/>
                <a:ea typeface="+mj-ea"/>
                <a:cs typeface="+mj-cs"/>
              </a:rPr>
              <a:t>Topologías de LAN inalámbricas</a:t>
            </a:r>
            <a:endParaRPr kumimoji="0" lang="es-AR" sz="4000" b="0" i="0" u="none" strike="noStrike" kern="1200" cap="none" spc="-100" normalizeH="0" baseline="0" noProof="0" dirty="0">
              <a:ln>
                <a:noFill/>
              </a:ln>
              <a:solidFill>
                <a:schemeClr val="tx2">
                  <a:satMod val="200000"/>
                </a:schemeClr>
              </a:solidFill>
              <a:effectLst/>
              <a:uLnTx/>
              <a:uFillTx/>
              <a:latin typeface="+mj-lt"/>
              <a:ea typeface="+mj-ea"/>
              <a:cs typeface="+mj-cs"/>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58147" y="2708920"/>
            <a:ext cx="3362325" cy="237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0471" y="4581128"/>
            <a:ext cx="2881114" cy="18512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3 Marcador de pie de página"/>
          <p:cNvSpPr>
            <a:spLocks noGrp="1"/>
          </p:cNvSpPr>
          <p:nvPr/>
        </p:nvSpPr>
        <p:spPr>
          <a:xfrm>
            <a:off x="827584" y="6434157"/>
            <a:ext cx="8606190" cy="423843"/>
          </a:xfrm>
          <a:prstGeom prst="rect">
            <a:avLst/>
          </a:prstGeom>
        </p:spPr>
        <p:txBody>
          <a:bodyPr vert="horz" anchor="b"/>
          <a:ls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s-AR" sz="1400" dirty="0"/>
              <a:t>Universidad Nacional de Jujuy–Cátedra de Comunicaciones–Arquitectura de Redes de Computadoras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3074"/>
                                        </p:tgtEl>
                                        <p:attrNameLst>
                                          <p:attrName>style.visibility</p:attrName>
                                        </p:attrNameLst>
                                      </p:cBhvr>
                                      <p:to>
                                        <p:strVal val="visible"/>
                                      </p:to>
                                    </p:set>
                                    <p:animEffect transition="in" filter="fade">
                                      <p:cBhvr>
                                        <p:cTn id="23" dur="1000"/>
                                        <p:tgtEl>
                                          <p:spTgt spid="3074"/>
                                        </p:tgtEl>
                                      </p:cBhvr>
                                    </p:animEffect>
                                    <p:anim calcmode="lin" valueType="num">
                                      <p:cBhvr>
                                        <p:cTn id="24" dur="1000" fill="hold"/>
                                        <p:tgtEl>
                                          <p:spTgt spid="3074"/>
                                        </p:tgtEl>
                                        <p:attrNameLst>
                                          <p:attrName>ppt_x</p:attrName>
                                        </p:attrNameLst>
                                      </p:cBhvr>
                                      <p:tavLst>
                                        <p:tav tm="0">
                                          <p:val>
                                            <p:strVal val="#ppt_x"/>
                                          </p:val>
                                        </p:tav>
                                        <p:tav tm="100000">
                                          <p:val>
                                            <p:strVal val="#ppt_x"/>
                                          </p:val>
                                        </p:tav>
                                      </p:tavLst>
                                    </p:anim>
                                    <p:anim calcmode="lin" valueType="num">
                                      <p:cBhvr>
                                        <p:cTn id="25" dur="1000" fill="hold"/>
                                        <p:tgtEl>
                                          <p:spTgt spid="3074"/>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499"/>
                                          </p:stCondLst>
                                        </p:cTn>
                                        <p:tgtEl>
                                          <p:spTgt spid="6">
                                            <p:txEl>
                                              <p:pRg st="3" end="3"/>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499"/>
                                          </p:stCondLst>
                                        </p:cTn>
                                        <p:tgtEl>
                                          <p:spTgt spid="6">
                                            <p:txEl>
                                              <p:pRg st="4" end="4"/>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499"/>
                                          </p:stCondLst>
                                        </p:cTn>
                                        <p:tgtEl>
                                          <p:spTgt spid="6">
                                            <p:txEl>
                                              <p:pRg st="5" end="5"/>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499"/>
                                          </p:stCondLst>
                                        </p:cTn>
                                        <p:tgtEl>
                                          <p:spTgt spid="6">
                                            <p:txEl>
                                              <p:pRg st="6" end="6"/>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3075"/>
                                        </p:tgtEl>
                                        <p:attrNameLst>
                                          <p:attrName>style.visibility</p:attrName>
                                        </p:attrNameLst>
                                      </p:cBhvr>
                                      <p:to>
                                        <p:strVal val="visible"/>
                                      </p:to>
                                    </p:set>
                                    <p:animEffect transition="in" filter="fade">
                                      <p:cBhvr>
                                        <p:cTn id="46" dur="1000"/>
                                        <p:tgtEl>
                                          <p:spTgt spid="3075"/>
                                        </p:tgtEl>
                                      </p:cBhvr>
                                    </p:animEffect>
                                    <p:anim calcmode="lin" valueType="num">
                                      <p:cBhvr>
                                        <p:cTn id="47" dur="1000" fill="hold"/>
                                        <p:tgtEl>
                                          <p:spTgt spid="3075"/>
                                        </p:tgtEl>
                                        <p:attrNameLst>
                                          <p:attrName>ppt_x</p:attrName>
                                        </p:attrNameLst>
                                      </p:cBhvr>
                                      <p:tavLst>
                                        <p:tav tm="0">
                                          <p:val>
                                            <p:strVal val="#ppt_x"/>
                                          </p:val>
                                        </p:tav>
                                        <p:tav tm="100000">
                                          <p:val>
                                            <p:strVal val="#ppt_x"/>
                                          </p:val>
                                        </p:tav>
                                      </p:tavLst>
                                    </p:anim>
                                    <p:anim calcmode="lin" valueType="num">
                                      <p:cBhvr>
                                        <p:cTn id="48" dur="1000" fill="hold"/>
                                        <p:tgtEl>
                                          <p:spTgt spid="307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autoUpdateAnimBg="0"/>
      <p:bldP spid="8"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6 Título"/>
          <p:cNvSpPr>
            <a:spLocks noGrp="1"/>
          </p:cNvSpPr>
          <p:nvPr>
            <p:ph type="title"/>
          </p:nvPr>
        </p:nvSpPr>
        <p:spPr>
          <a:xfrm>
            <a:off x="714348" y="571480"/>
            <a:ext cx="7572428" cy="773796"/>
          </a:xfrm>
        </p:spPr>
        <p:txBody>
          <a:bodyPr/>
          <a:lstStyle/>
          <a:p>
            <a:r>
              <a:rPr lang="es-AR" dirty="0"/>
              <a:t>Seguridad en Redes </a:t>
            </a:r>
            <a:r>
              <a:rPr lang="es-AR" dirty="0" err="1"/>
              <a:t>Wireless</a:t>
            </a:r>
            <a:endParaRPr lang="es-AR" dirty="0"/>
          </a:p>
        </p:txBody>
      </p:sp>
      <p:sp>
        <p:nvSpPr>
          <p:cNvPr id="10" name="7 Marcador de contenido"/>
          <p:cNvSpPr>
            <a:spLocks noGrp="1"/>
          </p:cNvSpPr>
          <p:nvPr>
            <p:ph sz="half" idx="1"/>
          </p:nvPr>
        </p:nvSpPr>
        <p:spPr>
          <a:xfrm>
            <a:off x="214282" y="1357298"/>
            <a:ext cx="8715436" cy="4857784"/>
          </a:xfrm>
        </p:spPr>
        <p:txBody>
          <a:bodyPr>
            <a:normAutofit fontScale="85000" lnSpcReduction="20000"/>
          </a:bodyPr>
          <a:lstStyle/>
          <a:p>
            <a:pPr marL="582930" indent="-514350">
              <a:buClr>
                <a:srgbClr val="92D050"/>
              </a:buClr>
              <a:buFont typeface="+mj-lt"/>
              <a:buAutoNum type="arabicPeriod"/>
            </a:pPr>
            <a:r>
              <a:rPr lang="es-AR" dirty="0"/>
              <a:t>Autentificación de direcciones MAC.</a:t>
            </a:r>
          </a:p>
          <a:p>
            <a:pPr marL="912114" lvl="1" indent="-514350">
              <a:buClr>
                <a:srgbClr val="92D050"/>
              </a:buClr>
            </a:pPr>
            <a:r>
              <a:rPr lang="es-AR" dirty="0"/>
              <a:t>Lo poseen casi todos los sistemas inalámbricos.</a:t>
            </a:r>
          </a:p>
          <a:p>
            <a:pPr marL="912114" lvl="1" indent="-514350">
              <a:buClr>
                <a:srgbClr val="92D050"/>
              </a:buClr>
            </a:pPr>
            <a:r>
              <a:rPr lang="es-AR" dirty="0"/>
              <a:t>El administrador tiene que cargar cada MAC habilitada</a:t>
            </a:r>
          </a:p>
          <a:p>
            <a:pPr marL="912114" lvl="1" indent="-514350">
              <a:buClr>
                <a:srgbClr val="92D050"/>
              </a:buClr>
            </a:pPr>
            <a:r>
              <a:rPr lang="es-AR" dirty="0"/>
              <a:t>Es susceptible a la clonación de MAC</a:t>
            </a:r>
          </a:p>
          <a:p>
            <a:pPr marL="582930" indent="-514350">
              <a:buClr>
                <a:srgbClr val="92D050"/>
              </a:buClr>
              <a:buFont typeface="+mj-lt"/>
              <a:buAutoNum type="arabicPeriod"/>
            </a:pPr>
            <a:r>
              <a:rPr lang="es-AR" dirty="0"/>
              <a:t>Seguridad IP (</a:t>
            </a:r>
            <a:r>
              <a:rPr lang="es-AR" dirty="0" err="1"/>
              <a:t>IPSec</a:t>
            </a:r>
            <a:r>
              <a:rPr lang="es-AR" dirty="0"/>
              <a:t>).</a:t>
            </a:r>
          </a:p>
          <a:p>
            <a:pPr marL="912114" lvl="1" indent="-514350">
              <a:buClr>
                <a:srgbClr val="92D050"/>
              </a:buClr>
            </a:pPr>
            <a:r>
              <a:rPr lang="es-AR" dirty="0"/>
              <a:t>Encriptación de paquetes en capa 3 de OSI.</a:t>
            </a:r>
          </a:p>
          <a:p>
            <a:pPr marL="912114" lvl="1" indent="-514350">
              <a:buClr>
                <a:srgbClr val="92D050"/>
              </a:buClr>
            </a:pPr>
            <a:r>
              <a:rPr lang="es-AR" dirty="0"/>
              <a:t>No todos los sistemas inalámbricos lo implementan.</a:t>
            </a:r>
          </a:p>
          <a:p>
            <a:pPr marL="582930" indent="-514350">
              <a:buClr>
                <a:srgbClr val="92D050"/>
              </a:buClr>
              <a:buFont typeface="+mj-lt"/>
              <a:buAutoNum type="arabicPeriod"/>
            </a:pPr>
            <a:r>
              <a:rPr lang="es-AR" dirty="0"/>
              <a:t>WEP (</a:t>
            </a:r>
            <a:r>
              <a:rPr lang="es-AR" dirty="0" err="1"/>
              <a:t>Wired</a:t>
            </a:r>
            <a:r>
              <a:rPr lang="es-AR" dirty="0"/>
              <a:t> </a:t>
            </a:r>
            <a:r>
              <a:rPr lang="es-AR" dirty="0" err="1"/>
              <a:t>Equivalent</a:t>
            </a:r>
            <a:r>
              <a:rPr lang="es-AR" dirty="0"/>
              <a:t> </a:t>
            </a:r>
            <a:r>
              <a:rPr lang="es-AR" dirty="0" err="1"/>
              <a:t>Privacy</a:t>
            </a:r>
            <a:r>
              <a:rPr lang="es-AR" dirty="0"/>
              <a:t>)</a:t>
            </a:r>
          </a:p>
          <a:p>
            <a:pPr marL="912114" lvl="1" indent="-514350">
              <a:buClr>
                <a:srgbClr val="92D050"/>
              </a:buClr>
            </a:pPr>
            <a:r>
              <a:rPr lang="es-AR" dirty="0"/>
              <a:t>Encriptación de los paquetes en capa 6 de OSI.</a:t>
            </a:r>
          </a:p>
          <a:p>
            <a:pPr marL="912114" lvl="1" indent="-514350">
              <a:buClr>
                <a:srgbClr val="92D050"/>
              </a:buClr>
            </a:pPr>
            <a:r>
              <a:rPr lang="es-AR" dirty="0"/>
              <a:t>Utiliza una llave única para </a:t>
            </a:r>
            <a:r>
              <a:rPr lang="es-AR" dirty="0" err="1"/>
              <a:t>encriptar</a:t>
            </a:r>
            <a:r>
              <a:rPr lang="es-AR" dirty="0"/>
              <a:t> la información periódicamente.</a:t>
            </a:r>
          </a:p>
          <a:p>
            <a:pPr marL="912114" lvl="1" indent="-514350">
              <a:buClr>
                <a:srgbClr val="92D050"/>
              </a:buClr>
            </a:pPr>
            <a:r>
              <a:rPr lang="es-AR" dirty="0"/>
              <a:t>Es un sistema de seguridad relativamente sencillo de romper.</a:t>
            </a:r>
          </a:p>
          <a:p>
            <a:pPr marL="582930" indent="-514350">
              <a:buClr>
                <a:srgbClr val="92D050"/>
              </a:buClr>
              <a:buFont typeface="+mj-lt"/>
              <a:buAutoNum type="arabicPeriod"/>
            </a:pPr>
            <a:r>
              <a:rPr lang="es-AR" dirty="0"/>
              <a:t>WPA (</a:t>
            </a:r>
            <a:r>
              <a:rPr lang="es-AR" dirty="0" err="1"/>
              <a:t>WiFI</a:t>
            </a:r>
            <a:r>
              <a:rPr lang="es-AR" dirty="0"/>
              <a:t> </a:t>
            </a:r>
            <a:r>
              <a:rPr lang="es-AR" dirty="0" err="1"/>
              <a:t>Protected</a:t>
            </a:r>
            <a:r>
              <a:rPr lang="es-AR" dirty="0"/>
              <a:t> Access)</a:t>
            </a:r>
          </a:p>
          <a:p>
            <a:pPr marL="912114" lvl="1" indent="-514350">
              <a:buClr>
                <a:srgbClr val="92D050"/>
              </a:buClr>
            </a:pPr>
            <a:r>
              <a:rPr lang="es-AR" dirty="0"/>
              <a:t>Se crea para mejorar la seguridad que brinda WEP.</a:t>
            </a:r>
          </a:p>
          <a:p>
            <a:pPr marL="912114" lvl="1" indent="-514350">
              <a:buClr>
                <a:srgbClr val="92D050"/>
              </a:buClr>
            </a:pPr>
            <a:r>
              <a:rPr lang="es-AR" dirty="0"/>
              <a:t>Utiliza TKIP (Temporal Key </a:t>
            </a:r>
            <a:r>
              <a:rPr lang="es-AR" dirty="0" err="1"/>
              <a:t>Integrity</a:t>
            </a:r>
            <a:r>
              <a:rPr lang="es-AR" dirty="0"/>
              <a:t> </a:t>
            </a:r>
            <a:r>
              <a:rPr lang="es-AR" dirty="0" err="1"/>
              <a:t>Protocol</a:t>
            </a:r>
            <a:r>
              <a:rPr lang="es-AR" dirty="0"/>
              <a:t>) para cambiar la clave de encriptación en forma periódica.</a:t>
            </a:r>
          </a:p>
          <a:p>
            <a:pPr lvl="1">
              <a:buClr>
                <a:srgbClr val="92D050"/>
              </a:buClr>
              <a:buFont typeface="Wingdings" pitchFamily="2" charset="2"/>
              <a:buChar char="§"/>
            </a:pPr>
            <a:endParaRPr lang="es-AR" dirty="0"/>
          </a:p>
          <a:p>
            <a:pPr lvl="1">
              <a:buNone/>
            </a:pPr>
            <a:endParaRPr lang="es-AR" dirty="0"/>
          </a:p>
        </p:txBody>
      </p:sp>
      <p:sp>
        <p:nvSpPr>
          <p:cNvPr id="5" name="3 Marcador de pie de página"/>
          <p:cNvSpPr>
            <a:spLocks noGrp="1"/>
          </p:cNvSpPr>
          <p:nvPr/>
        </p:nvSpPr>
        <p:spPr>
          <a:xfrm>
            <a:off x="827584" y="6434157"/>
            <a:ext cx="8606190" cy="423843"/>
          </a:xfrm>
          <a:prstGeom prst="rect">
            <a:avLst/>
          </a:prstGeom>
        </p:spPr>
        <p:txBody>
          <a:bodyPr vert="horz" anchor="b"/>
          <a:ls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s-AR" sz="1400" dirty="0"/>
              <a:t>Universidad Nacional de Jujuy–Cátedra de Comunicaciones–Arquitectura de Redes de Computadoras</a:t>
            </a:r>
          </a:p>
        </p:txBody>
      </p:sp>
    </p:spTree>
    <p:extLst>
      <p:ext uri="{BB962C8B-B14F-4D97-AF65-F5344CB8AC3E}">
        <p14:creationId xmlns:p14="http://schemas.microsoft.com/office/powerpoint/2010/main" val="3989977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0">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0">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0">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0">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0">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0">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10">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10">
                                            <p:txEl>
                                              <p:pRg st="8" end="8"/>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10">
                                            <p:txEl>
                                              <p:pRg st="9" end="9"/>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10">
                                            <p:txEl>
                                              <p:pRg st="10" end="1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10">
                                            <p:txEl>
                                              <p:pRg st="11" end="11"/>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499"/>
                                          </p:stCondLst>
                                        </p:cTn>
                                        <p:tgtEl>
                                          <p:spTgt spid="10">
                                            <p:txEl>
                                              <p:pRg st="12" end="12"/>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499"/>
                                          </p:stCondLst>
                                        </p:cTn>
                                        <p:tgtEl>
                                          <p:spTgt spid="10">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P spid="10"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6 Título"/>
          <p:cNvSpPr>
            <a:spLocks noGrp="1"/>
          </p:cNvSpPr>
          <p:nvPr>
            <p:ph type="title"/>
          </p:nvPr>
        </p:nvSpPr>
        <p:spPr>
          <a:xfrm>
            <a:off x="714348" y="571480"/>
            <a:ext cx="7572428" cy="773796"/>
          </a:xfrm>
        </p:spPr>
        <p:txBody>
          <a:bodyPr/>
          <a:lstStyle/>
          <a:p>
            <a:r>
              <a:rPr lang="es-AR" dirty="0"/>
              <a:t>Seguridad en Redes </a:t>
            </a:r>
            <a:r>
              <a:rPr lang="es-AR" dirty="0" err="1"/>
              <a:t>Wireless</a:t>
            </a:r>
            <a:endParaRPr lang="es-AR" dirty="0"/>
          </a:p>
        </p:txBody>
      </p:sp>
      <p:sp>
        <p:nvSpPr>
          <p:cNvPr id="10" name="7 Marcador de contenido"/>
          <p:cNvSpPr>
            <a:spLocks noGrp="1"/>
          </p:cNvSpPr>
          <p:nvPr>
            <p:ph sz="half" idx="1"/>
          </p:nvPr>
        </p:nvSpPr>
        <p:spPr>
          <a:xfrm>
            <a:off x="428596" y="1500174"/>
            <a:ext cx="8429684" cy="4857784"/>
          </a:xfrm>
        </p:spPr>
        <p:txBody>
          <a:bodyPr>
            <a:normAutofit fontScale="92500" lnSpcReduction="20000"/>
          </a:bodyPr>
          <a:lstStyle/>
          <a:p>
            <a:pPr marL="582930" indent="-514350">
              <a:buClr>
                <a:srgbClr val="92D050"/>
              </a:buClr>
              <a:buFont typeface="+mj-lt"/>
              <a:buAutoNum type="arabicPeriod" startAt="5"/>
            </a:pPr>
            <a:r>
              <a:rPr lang="es-AR" dirty="0"/>
              <a:t>WIDS (</a:t>
            </a:r>
            <a:r>
              <a:rPr lang="es-AR" dirty="0" err="1"/>
              <a:t>Wireless</a:t>
            </a:r>
            <a:r>
              <a:rPr lang="es-AR" dirty="0"/>
              <a:t> </a:t>
            </a:r>
            <a:r>
              <a:rPr lang="es-AR" dirty="0" err="1"/>
              <a:t>Intrusion</a:t>
            </a:r>
            <a:r>
              <a:rPr lang="es-AR" dirty="0"/>
              <a:t> </a:t>
            </a:r>
            <a:r>
              <a:rPr lang="es-AR" dirty="0" err="1"/>
              <a:t>Detection</a:t>
            </a:r>
            <a:r>
              <a:rPr lang="es-AR" dirty="0"/>
              <a:t> </a:t>
            </a:r>
            <a:r>
              <a:rPr lang="es-AR" dirty="0" err="1"/>
              <a:t>System</a:t>
            </a:r>
            <a:r>
              <a:rPr lang="es-AR" dirty="0"/>
              <a:t>)</a:t>
            </a:r>
          </a:p>
          <a:p>
            <a:pPr marL="912114" lvl="1" indent="-514350">
              <a:buClr>
                <a:srgbClr val="92D050"/>
              </a:buClr>
            </a:pPr>
            <a:r>
              <a:rPr lang="es-AR" dirty="0"/>
              <a:t>Sistema que monitorea el espacio inalámbrico en busca de estaciones no autorizadas.</a:t>
            </a:r>
          </a:p>
          <a:p>
            <a:pPr marL="912114" lvl="1" indent="-514350">
              <a:buClr>
                <a:srgbClr val="92D050"/>
              </a:buClr>
            </a:pPr>
            <a:r>
              <a:rPr lang="es-AR" dirty="0"/>
              <a:t>Alerta cuando encuentra estaciones sospechosas.</a:t>
            </a:r>
          </a:p>
          <a:p>
            <a:pPr marL="582930" indent="-514350">
              <a:buClr>
                <a:srgbClr val="92D050"/>
              </a:buClr>
              <a:buFont typeface="+mj-lt"/>
              <a:buAutoNum type="arabicPeriod" startAt="5"/>
            </a:pPr>
            <a:r>
              <a:rPr lang="es-AR" dirty="0"/>
              <a:t>VPN</a:t>
            </a:r>
          </a:p>
          <a:p>
            <a:pPr marL="912114" lvl="1" indent="-514350">
              <a:buClr>
                <a:srgbClr val="92D050"/>
              </a:buClr>
            </a:pPr>
            <a:r>
              <a:rPr lang="es-AR" dirty="0"/>
              <a:t>Utiliza el concepto de VPN considerando a la red inalámbrica como la red insegura.</a:t>
            </a:r>
          </a:p>
          <a:p>
            <a:pPr marL="582930" indent="-514350">
              <a:buClr>
                <a:srgbClr val="92D050"/>
              </a:buClr>
              <a:buFont typeface="+mj-lt"/>
              <a:buAutoNum type="arabicPeriod" startAt="5"/>
            </a:pPr>
            <a:r>
              <a:rPr lang="es-AR" dirty="0" err="1"/>
              <a:t>HoneyPot</a:t>
            </a:r>
            <a:endParaRPr lang="es-AR" dirty="0"/>
          </a:p>
          <a:p>
            <a:pPr marL="912114" lvl="1" indent="-514350">
              <a:buClr>
                <a:srgbClr val="92D050"/>
              </a:buClr>
            </a:pPr>
            <a:r>
              <a:rPr lang="es-AR" dirty="0"/>
              <a:t>Herramienta de seguridad para conocer sobre los atacantes y sus técnicas.</a:t>
            </a:r>
          </a:p>
          <a:p>
            <a:pPr marL="582930" indent="-514350">
              <a:buClr>
                <a:srgbClr val="92D050"/>
              </a:buClr>
              <a:buFont typeface="+mj-lt"/>
              <a:buAutoNum type="arabicPeriod" startAt="5"/>
            </a:pPr>
            <a:r>
              <a:rPr lang="es-AR" dirty="0"/>
              <a:t>802.1x</a:t>
            </a:r>
          </a:p>
          <a:p>
            <a:pPr marL="912114" lvl="1" indent="-514350">
              <a:buClr>
                <a:srgbClr val="92D050"/>
              </a:buClr>
            </a:pPr>
            <a:r>
              <a:rPr lang="es-AR" dirty="0"/>
              <a:t>Norma del IEEE para control de admisión de Red basada en puertos </a:t>
            </a:r>
            <a:r>
              <a:rPr lang="es-AR" dirty="0" err="1"/>
              <a:t>ethernet</a:t>
            </a:r>
            <a:r>
              <a:rPr lang="es-AR" dirty="0"/>
              <a:t>.</a:t>
            </a:r>
          </a:p>
          <a:p>
            <a:pPr marL="912114" lvl="1" indent="-514350">
              <a:buClr>
                <a:srgbClr val="92D050"/>
              </a:buClr>
            </a:pPr>
            <a:r>
              <a:rPr lang="es-AR" dirty="0"/>
              <a:t>Se está empezando a utilizar en conjunto con WAP y </a:t>
            </a:r>
            <a:r>
              <a:rPr lang="es-AR" dirty="0" err="1"/>
              <a:t>Radius</a:t>
            </a:r>
            <a:r>
              <a:rPr lang="es-AR" dirty="0"/>
              <a:t>.</a:t>
            </a:r>
          </a:p>
          <a:p>
            <a:pPr lvl="1">
              <a:buClr>
                <a:srgbClr val="92D050"/>
              </a:buClr>
              <a:buFont typeface="Wingdings" pitchFamily="2" charset="2"/>
              <a:buChar char="§"/>
            </a:pPr>
            <a:endParaRPr lang="es-AR" dirty="0"/>
          </a:p>
          <a:p>
            <a:pPr lvl="1">
              <a:buNone/>
            </a:pPr>
            <a:endParaRPr lang="es-AR" dirty="0"/>
          </a:p>
        </p:txBody>
      </p:sp>
      <p:sp>
        <p:nvSpPr>
          <p:cNvPr id="5" name="3 Marcador de pie de página"/>
          <p:cNvSpPr>
            <a:spLocks noGrp="1"/>
          </p:cNvSpPr>
          <p:nvPr/>
        </p:nvSpPr>
        <p:spPr>
          <a:xfrm>
            <a:off x="827584" y="6434157"/>
            <a:ext cx="8606190" cy="423843"/>
          </a:xfrm>
          <a:prstGeom prst="rect">
            <a:avLst/>
          </a:prstGeom>
        </p:spPr>
        <p:txBody>
          <a:bodyPr vert="horz" anchor="b"/>
          <a:ls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s-AR" sz="1400" dirty="0"/>
              <a:t>Universidad Nacional de Jujuy–Cátedra de Comunicaciones–Arquitectura de Redes de Computadoras</a:t>
            </a:r>
          </a:p>
        </p:txBody>
      </p:sp>
    </p:spTree>
    <p:extLst>
      <p:ext uri="{BB962C8B-B14F-4D97-AF65-F5344CB8AC3E}">
        <p14:creationId xmlns:p14="http://schemas.microsoft.com/office/powerpoint/2010/main" val="3228274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0">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0">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0">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0">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0">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0">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10">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10">
                                            <p:txEl>
                                              <p:pRg st="8" end="8"/>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10">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P spid="10"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a:t>Universidad Nacional de Jujuy – Cátedra de Comunicaciones </a:t>
            </a:r>
            <a:r>
              <a:rPr lang="es-ES_tradnl" dirty="0" err="1"/>
              <a:t>–</a:t>
            </a:r>
            <a:r>
              <a:rPr lang="es-AR" dirty="0"/>
              <a:t> Arquitectura de Redes</a:t>
            </a:r>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a:t>Las funciones principales: el enmarcado</a:t>
            </a:r>
          </a:p>
          <a:p>
            <a:pPr lvl="1">
              <a:spcAft>
                <a:spcPts val="600"/>
              </a:spcAft>
              <a:buClrTx/>
              <a:buNone/>
            </a:pPr>
            <a:endParaRPr lang="es-AR" dirty="0"/>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sp>
        <p:nvSpPr>
          <p:cNvPr id="37" name="7 Marcador de contenido"/>
          <p:cNvSpPr>
            <a:spLocks noGrp="1"/>
          </p:cNvSpPr>
          <p:nvPr>
            <p:ph sz="half" idx="1"/>
          </p:nvPr>
        </p:nvSpPr>
        <p:spPr>
          <a:xfrm>
            <a:off x="285720" y="1142984"/>
            <a:ext cx="8520114" cy="4857784"/>
          </a:xfrm>
        </p:spPr>
        <p:txBody>
          <a:bodyPr>
            <a:normAutofit/>
          </a:bodyPr>
          <a:lstStyle/>
          <a:p>
            <a:pPr>
              <a:spcAft>
                <a:spcPts val="600"/>
              </a:spcAft>
              <a:buNone/>
            </a:pPr>
            <a:r>
              <a:rPr lang="es-AR" sz="2400" dirty="0"/>
              <a:t>El objetivo del enmarcado es facilitar las tareas de comprobación y corrección de errores dividiendo el flujo completo de bits en porciones mas pequeñas que puedan ser retransmitidas por partes, evitando transmitir el flujo completo.</a:t>
            </a:r>
          </a:p>
          <a:p>
            <a:pPr>
              <a:spcAft>
                <a:spcPts val="600"/>
              </a:spcAft>
              <a:buNone/>
            </a:pPr>
            <a:endParaRPr lang="es-AR" sz="2400" dirty="0"/>
          </a:p>
          <a:p>
            <a:pPr>
              <a:spcAft>
                <a:spcPts val="600"/>
              </a:spcAft>
              <a:buNone/>
            </a:pPr>
            <a:r>
              <a:rPr lang="es-AR" sz="2400" dirty="0"/>
              <a:t>Hay 4 algoritmos o métodos que suelen usarse:</a:t>
            </a:r>
          </a:p>
          <a:p>
            <a:pPr marL="912114" lvl="1" indent="-457200">
              <a:spcAft>
                <a:spcPts val="600"/>
              </a:spcAft>
              <a:buClr>
                <a:srgbClr val="FFFF00"/>
              </a:buClr>
              <a:buFont typeface="+mj-lt"/>
              <a:buAutoNum type="arabicPeriod"/>
            </a:pPr>
            <a:r>
              <a:rPr lang="es-AR" sz="2000" dirty="0"/>
              <a:t>Conteo de caracteres</a:t>
            </a:r>
          </a:p>
          <a:p>
            <a:pPr marL="912114" lvl="1" indent="-457200">
              <a:spcAft>
                <a:spcPts val="600"/>
              </a:spcAft>
              <a:buClr>
                <a:srgbClr val="FFFF00"/>
              </a:buClr>
              <a:buFont typeface="+mj-lt"/>
              <a:buAutoNum type="arabicPeriod"/>
            </a:pPr>
            <a:r>
              <a:rPr lang="es-AR" sz="2000" dirty="0"/>
              <a:t>Caracteres de inicio y fin con relleno.</a:t>
            </a:r>
          </a:p>
          <a:p>
            <a:pPr marL="912114" lvl="1" indent="-457200">
              <a:spcAft>
                <a:spcPts val="600"/>
              </a:spcAft>
              <a:buClr>
                <a:srgbClr val="FFFF00"/>
              </a:buClr>
              <a:buFont typeface="+mj-lt"/>
              <a:buAutoNum type="arabicPeriod"/>
            </a:pPr>
            <a:r>
              <a:rPr lang="es-AR" sz="2000" dirty="0"/>
              <a:t>Indicadores de inicio y fin con relleno de bits.</a:t>
            </a:r>
          </a:p>
          <a:p>
            <a:pPr marL="912114" lvl="1" indent="-457200">
              <a:spcAft>
                <a:spcPts val="600"/>
              </a:spcAft>
              <a:buClr>
                <a:srgbClr val="FFFF00"/>
              </a:buClr>
              <a:buFont typeface="+mj-lt"/>
              <a:buAutoNum type="arabicPeriod"/>
            </a:pPr>
            <a:r>
              <a:rPr lang="es-AR" sz="2000" dirty="0"/>
              <a:t>Violaciones de codificación en la capa física.</a:t>
            </a:r>
          </a:p>
          <a:p>
            <a:pPr lvl="1">
              <a:spcAft>
                <a:spcPts val="600"/>
              </a:spcAft>
              <a:buClrTx/>
              <a:buNone/>
            </a:pPr>
            <a:endParaRPr lang="es-AR" dirty="0"/>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pic>
        <p:nvPicPr>
          <p:cNvPr id="36865" name="Picture 1"/>
          <p:cNvPicPr>
            <a:picLocks noChangeAspect="1" noChangeArrowheads="1"/>
          </p:cNvPicPr>
          <p:nvPr/>
        </p:nvPicPr>
        <p:blipFill>
          <a:blip r:embed="rId3" cstate="print"/>
          <a:srcRect/>
          <a:stretch>
            <a:fillRect/>
          </a:stretch>
        </p:blipFill>
        <p:spPr bwMode="auto">
          <a:xfrm rot="19547673">
            <a:off x="5967057" y="3226813"/>
            <a:ext cx="2777048" cy="227717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36865"/>
                                        </p:tgtEl>
                                        <p:attrNameLst>
                                          <p:attrName>style.visibility</p:attrName>
                                        </p:attrNameLst>
                                      </p:cBhvr>
                                      <p:to>
                                        <p:strVal val="visible"/>
                                      </p:to>
                                    </p:set>
                                    <p:animEffect transition="in" filter="box(in)">
                                      <p:cBhvr>
                                        <p:cTn id="15" dur="500"/>
                                        <p:tgtEl>
                                          <p:spTgt spid="36865"/>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a:t>Universidad Nacional de Jujuy – Cátedra de Comunicaciones </a:t>
            </a:r>
            <a:r>
              <a:rPr lang="es-ES_tradnl" dirty="0" err="1"/>
              <a:t>–</a:t>
            </a:r>
            <a:r>
              <a:rPr lang="es-AR" dirty="0"/>
              <a:t> Arquitectura de Redes</a:t>
            </a:r>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a:t>Las funciones principales: el enmarcado</a:t>
            </a:r>
          </a:p>
          <a:p>
            <a:pPr lvl="1">
              <a:spcAft>
                <a:spcPts val="600"/>
              </a:spcAft>
              <a:buClrTx/>
              <a:buNone/>
            </a:pPr>
            <a:endParaRPr lang="es-AR" dirty="0"/>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sp>
        <p:nvSpPr>
          <p:cNvPr id="37" name="7 Marcador de contenido"/>
          <p:cNvSpPr>
            <a:spLocks noGrp="1"/>
          </p:cNvSpPr>
          <p:nvPr>
            <p:ph sz="half" idx="1"/>
          </p:nvPr>
        </p:nvSpPr>
        <p:spPr>
          <a:xfrm>
            <a:off x="285720" y="1142984"/>
            <a:ext cx="8520114" cy="4857784"/>
          </a:xfrm>
        </p:spPr>
        <p:txBody>
          <a:bodyPr>
            <a:normAutofit/>
          </a:bodyPr>
          <a:lstStyle/>
          <a:p>
            <a:pPr marL="582930" indent="-457200">
              <a:spcAft>
                <a:spcPts val="600"/>
              </a:spcAft>
              <a:buClr>
                <a:srgbClr val="FFFF00"/>
              </a:buClr>
              <a:buFont typeface="+mj-lt"/>
              <a:buAutoNum type="arabicPeriod"/>
            </a:pPr>
            <a:r>
              <a:rPr lang="es-AR" dirty="0"/>
              <a:t>Conteo de caracteres</a:t>
            </a:r>
          </a:p>
          <a:p>
            <a:pPr marL="912114" lvl="1" indent="-457200">
              <a:spcAft>
                <a:spcPts val="600"/>
              </a:spcAft>
              <a:buClr>
                <a:srgbClr val="FFFF00"/>
              </a:buClr>
            </a:pPr>
            <a:r>
              <a:rPr lang="es-AR" sz="1800" dirty="0"/>
              <a:t>Un campo del encabezado lleva implícito el número de caracteres del marco.</a:t>
            </a:r>
          </a:p>
          <a:p>
            <a:pPr marL="912114" lvl="1" indent="-457200">
              <a:spcAft>
                <a:spcPts val="600"/>
              </a:spcAft>
              <a:buClr>
                <a:srgbClr val="FFFF00"/>
              </a:buClr>
            </a:pPr>
            <a:r>
              <a:rPr lang="es-AR" sz="1800" dirty="0"/>
              <a:t>Es simple pero los errores suelen alterar el conteo en el destino.</a:t>
            </a:r>
          </a:p>
          <a:p>
            <a:pPr marL="640080" indent="-514350">
              <a:spcAft>
                <a:spcPts val="600"/>
              </a:spcAft>
              <a:buClr>
                <a:srgbClr val="FFFF00"/>
              </a:buClr>
              <a:buFont typeface="+mj-lt"/>
              <a:buAutoNum type="arabicPeriod"/>
            </a:pPr>
            <a:r>
              <a:rPr lang="es-AR" dirty="0"/>
              <a:t>Caracteres de inicio y fin con relleno.</a:t>
            </a:r>
          </a:p>
          <a:p>
            <a:pPr marL="969264" lvl="1" indent="-514350">
              <a:spcAft>
                <a:spcPts val="600"/>
              </a:spcAft>
              <a:buClr>
                <a:srgbClr val="FFFF00"/>
              </a:buClr>
            </a:pPr>
            <a:r>
              <a:rPr lang="es-AR" sz="1800" dirty="0"/>
              <a:t>Se coloca un carácter especial al inicio </a:t>
            </a:r>
            <a:r>
              <a:rPr lang="es-AR" sz="1800"/>
              <a:t>(</a:t>
            </a:r>
            <a:r>
              <a:rPr lang="es-AR" sz="1200">
                <a:solidFill>
                  <a:srgbClr val="FFFF00"/>
                </a:solidFill>
              </a:rPr>
              <a:t>DLE </a:t>
            </a:r>
            <a:r>
              <a:rPr lang="es-AR" sz="1200" dirty="0">
                <a:solidFill>
                  <a:srgbClr val="FFFF00"/>
                </a:solidFill>
              </a:rPr>
              <a:t>STX</a:t>
            </a:r>
            <a:r>
              <a:rPr lang="es-AR" sz="1800" dirty="0"/>
              <a:t>) y otro al final del marco </a:t>
            </a:r>
            <a:r>
              <a:rPr lang="es-AR" sz="1800"/>
              <a:t>(</a:t>
            </a:r>
            <a:r>
              <a:rPr lang="es-AR" sz="1200">
                <a:solidFill>
                  <a:srgbClr val="FFFF00"/>
                </a:solidFill>
              </a:rPr>
              <a:t>DLE </a:t>
            </a:r>
            <a:r>
              <a:rPr lang="es-AR" sz="1200" dirty="0">
                <a:solidFill>
                  <a:srgbClr val="FFFF00"/>
                </a:solidFill>
              </a:rPr>
              <a:t>ETX</a:t>
            </a:r>
            <a:r>
              <a:rPr lang="es-AR" sz="1800" dirty="0"/>
              <a:t>)</a:t>
            </a:r>
          </a:p>
          <a:p>
            <a:pPr marL="969264" lvl="1" indent="-514350">
              <a:spcAft>
                <a:spcPts val="600"/>
              </a:spcAft>
              <a:buClr>
                <a:srgbClr val="FFFF00"/>
              </a:buClr>
            </a:pPr>
            <a:r>
              <a:rPr lang="es-AR" sz="1800" dirty="0"/>
              <a:t>El problema de la aparición entre los datos de alguno de estos caracteres se resuelve con el </a:t>
            </a:r>
            <a:r>
              <a:rPr lang="es-AR" sz="1800" i="1" dirty="0">
                <a:solidFill>
                  <a:srgbClr val="FFFF00"/>
                </a:solidFill>
              </a:rPr>
              <a:t>relleno de caracteres</a:t>
            </a:r>
            <a:endParaRPr lang="es-AR" sz="1800" dirty="0">
              <a:solidFill>
                <a:srgbClr val="FFFF00"/>
              </a:solidFill>
            </a:endParaRPr>
          </a:p>
          <a:p>
            <a:pPr lvl="1">
              <a:spcAft>
                <a:spcPts val="600"/>
              </a:spcAft>
              <a:buClrTx/>
              <a:buNone/>
            </a:pPr>
            <a:endParaRPr lang="es-AR" dirty="0"/>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pic>
        <p:nvPicPr>
          <p:cNvPr id="60418" name="Picture 2" descr="3-4"/>
          <p:cNvPicPr>
            <a:picLocks noChangeAspect="1" noChangeArrowheads="1"/>
          </p:cNvPicPr>
          <p:nvPr/>
        </p:nvPicPr>
        <p:blipFill>
          <a:blip r:embed="rId3" cstate="print"/>
          <a:srcRect/>
          <a:stretch>
            <a:fillRect/>
          </a:stretch>
        </p:blipFill>
        <p:spPr bwMode="auto">
          <a:xfrm>
            <a:off x="2143108" y="4357694"/>
            <a:ext cx="4572032" cy="195350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60418"/>
                                        </p:tgtEl>
                                        <p:attrNameLst>
                                          <p:attrName>style.visibility</p:attrName>
                                        </p:attrNameLst>
                                      </p:cBhvr>
                                      <p:to>
                                        <p:strVal val="visible"/>
                                      </p:to>
                                    </p:set>
                                    <p:anim calcmode="lin" valueType="num">
                                      <p:cBhvr additive="base">
                                        <p:cTn id="35" dur="500" fill="hold"/>
                                        <p:tgtEl>
                                          <p:spTgt spid="60418"/>
                                        </p:tgtEl>
                                        <p:attrNameLst>
                                          <p:attrName>ppt_x</p:attrName>
                                        </p:attrNameLst>
                                      </p:cBhvr>
                                      <p:tavLst>
                                        <p:tav tm="0">
                                          <p:val>
                                            <p:strVal val="#ppt_x"/>
                                          </p:val>
                                        </p:tav>
                                        <p:tav tm="100000">
                                          <p:val>
                                            <p:strVal val="#ppt_x"/>
                                          </p:val>
                                        </p:tav>
                                      </p:tavLst>
                                    </p:anim>
                                    <p:anim calcmode="lin" valueType="num">
                                      <p:cBhvr additive="base">
                                        <p:cTn id="36" dur="500" fill="hold"/>
                                        <p:tgtEl>
                                          <p:spTgt spid="604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a:t>Universidad Nacional de Jujuy – Cátedra de Comunicaciones </a:t>
            </a:r>
            <a:r>
              <a:rPr lang="es-ES_tradnl" dirty="0" err="1"/>
              <a:t>–</a:t>
            </a:r>
            <a:r>
              <a:rPr lang="es-AR" dirty="0"/>
              <a:t> Arquitectura de Redes</a:t>
            </a:r>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a:t>Las funciones principales: el enmarcado</a:t>
            </a:r>
          </a:p>
          <a:p>
            <a:pPr lvl="1">
              <a:spcAft>
                <a:spcPts val="600"/>
              </a:spcAft>
              <a:buClrTx/>
              <a:buNone/>
            </a:pPr>
            <a:endParaRPr lang="es-AR" dirty="0"/>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sp>
        <p:nvSpPr>
          <p:cNvPr id="37" name="7 Marcador de contenido"/>
          <p:cNvSpPr>
            <a:spLocks noGrp="1"/>
          </p:cNvSpPr>
          <p:nvPr>
            <p:ph sz="half" idx="1"/>
          </p:nvPr>
        </p:nvSpPr>
        <p:spPr>
          <a:xfrm>
            <a:off x="285720" y="1142984"/>
            <a:ext cx="8520114" cy="5022320"/>
          </a:xfrm>
        </p:spPr>
        <p:txBody>
          <a:bodyPr>
            <a:normAutofit lnSpcReduction="10000"/>
          </a:bodyPr>
          <a:lstStyle/>
          <a:p>
            <a:pPr marL="582930" indent="-457200">
              <a:spcAft>
                <a:spcPts val="600"/>
              </a:spcAft>
              <a:buClr>
                <a:srgbClr val="FFFF00"/>
              </a:buClr>
              <a:buFont typeface="+mj-lt"/>
              <a:buAutoNum type="arabicPeriod"/>
            </a:pPr>
            <a:r>
              <a:rPr lang="es-AR" dirty="0"/>
              <a:t>Indicadores de inicio y fin con relleno de bits.</a:t>
            </a:r>
          </a:p>
          <a:p>
            <a:pPr marL="912114" lvl="1" indent="-457200">
              <a:spcAft>
                <a:spcPts val="600"/>
              </a:spcAft>
              <a:buClr>
                <a:srgbClr val="FFFF00"/>
              </a:buClr>
            </a:pPr>
            <a:r>
              <a:rPr lang="es-AR" sz="1800" dirty="0"/>
              <a:t>Es un esquema similar al anterior pero se maneja a nivel de bits.</a:t>
            </a:r>
          </a:p>
          <a:p>
            <a:pPr marL="912114" lvl="1" indent="-457200">
              <a:spcAft>
                <a:spcPts val="600"/>
              </a:spcAft>
              <a:buClr>
                <a:srgbClr val="FFFF00"/>
              </a:buClr>
            </a:pPr>
            <a:r>
              <a:rPr lang="es-AR" sz="1800" dirty="0"/>
              <a:t>Cada marco empieza y termina con una secuencia </a:t>
            </a:r>
            <a:r>
              <a:rPr lang="es-AR" sz="1800" dirty="0">
                <a:solidFill>
                  <a:srgbClr val="FFFF00"/>
                </a:solidFill>
              </a:rPr>
              <a:t>01111110</a:t>
            </a:r>
          </a:p>
          <a:p>
            <a:pPr marL="912114" lvl="1" indent="-457200">
              <a:spcAft>
                <a:spcPts val="600"/>
              </a:spcAft>
              <a:buClr>
                <a:srgbClr val="FFFF00"/>
              </a:buClr>
            </a:pPr>
            <a:r>
              <a:rPr lang="es-AR" sz="1800" dirty="0"/>
              <a:t>Cuando la capa de enlace del transmisor encuentra </a:t>
            </a:r>
            <a:r>
              <a:rPr lang="es-AR" sz="1800" dirty="0">
                <a:solidFill>
                  <a:srgbClr val="FFFF00"/>
                </a:solidFill>
              </a:rPr>
              <a:t>cinco</a:t>
            </a:r>
            <a:r>
              <a:rPr lang="es-AR" sz="1800" dirty="0"/>
              <a:t> unos seguidos como parte de los datos a transmitir, inserta un cero</a:t>
            </a:r>
          </a:p>
          <a:p>
            <a:pPr marL="912114" lvl="1" indent="-457200">
              <a:spcAft>
                <a:spcPts val="600"/>
              </a:spcAft>
              <a:buClr>
                <a:srgbClr val="FFFF00"/>
              </a:buClr>
            </a:pPr>
            <a:r>
              <a:rPr lang="es-AR" sz="1800" dirty="0"/>
              <a:t>Cuando el receptor encuentre cinco unos seguidos, chequea el próximo bit</a:t>
            </a:r>
          </a:p>
          <a:p>
            <a:pPr marL="1168146" lvl="2" indent="-457200">
              <a:spcAft>
                <a:spcPts val="600"/>
              </a:spcAft>
              <a:buClr>
                <a:srgbClr val="FFFF00"/>
              </a:buClr>
            </a:pPr>
            <a:r>
              <a:rPr lang="es-AR" sz="1400" dirty="0"/>
              <a:t>Si es </a:t>
            </a:r>
            <a:r>
              <a:rPr lang="es-AR" sz="1400" dirty="0">
                <a:solidFill>
                  <a:srgbClr val="FFFF00"/>
                </a:solidFill>
              </a:rPr>
              <a:t>0</a:t>
            </a:r>
            <a:r>
              <a:rPr lang="es-AR" sz="1400" dirty="0"/>
              <a:t> lo elimina y considera a los 5 unos como parte de los datos.</a:t>
            </a:r>
          </a:p>
          <a:p>
            <a:pPr marL="1168146" lvl="2" indent="-457200">
              <a:spcAft>
                <a:spcPts val="600"/>
              </a:spcAft>
              <a:buClr>
                <a:srgbClr val="FFFF00"/>
              </a:buClr>
            </a:pPr>
            <a:r>
              <a:rPr lang="es-AR" sz="1400" dirty="0"/>
              <a:t>Si es </a:t>
            </a:r>
            <a:r>
              <a:rPr lang="es-AR" sz="1400" dirty="0">
                <a:solidFill>
                  <a:srgbClr val="FFFF00"/>
                </a:solidFill>
              </a:rPr>
              <a:t>1</a:t>
            </a:r>
            <a:r>
              <a:rPr lang="es-AR" sz="1400" dirty="0"/>
              <a:t> y el séptimo es </a:t>
            </a:r>
            <a:r>
              <a:rPr lang="es-AR" sz="1400" dirty="0">
                <a:solidFill>
                  <a:srgbClr val="FFFF00"/>
                </a:solidFill>
              </a:rPr>
              <a:t>0</a:t>
            </a:r>
            <a:r>
              <a:rPr lang="es-AR" sz="1400" dirty="0"/>
              <a:t> entonces acepta la cadena como delimitador.</a:t>
            </a:r>
          </a:p>
          <a:p>
            <a:pPr marL="582930" indent="-457200">
              <a:spcAft>
                <a:spcPts val="600"/>
              </a:spcAft>
              <a:buClr>
                <a:srgbClr val="FFFF00"/>
              </a:buClr>
              <a:buFont typeface="+mj-lt"/>
              <a:buAutoNum type="arabicPeriod"/>
            </a:pPr>
            <a:r>
              <a:rPr lang="es-AR" dirty="0"/>
              <a:t>Violaciones de codificación en la capa Física.</a:t>
            </a:r>
          </a:p>
          <a:p>
            <a:pPr marL="912114" lvl="1" indent="-457200">
              <a:spcAft>
                <a:spcPts val="600"/>
              </a:spcAft>
              <a:buClr>
                <a:srgbClr val="FFFF00"/>
              </a:buClr>
            </a:pPr>
            <a:r>
              <a:rPr lang="es-AR" sz="1800" dirty="0"/>
              <a:t>Es el método menos usado.</a:t>
            </a:r>
          </a:p>
          <a:p>
            <a:pPr marL="912114" lvl="1" indent="-457200">
              <a:spcAft>
                <a:spcPts val="600"/>
              </a:spcAft>
              <a:buClr>
                <a:srgbClr val="FFFF00"/>
              </a:buClr>
            </a:pPr>
            <a:r>
              <a:rPr lang="es-ES_tradnl" sz="1800" dirty="0"/>
              <a:t>Consiste en cambiar el estado de ½ bit con el objetivo de detectar el comienzo y fin del marco.</a:t>
            </a:r>
          </a:p>
          <a:p>
            <a:pPr marL="912114" lvl="1" indent="-457200">
              <a:spcAft>
                <a:spcPts val="600"/>
              </a:spcAft>
              <a:buClr>
                <a:srgbClr val="FFFF00"/>
              </a:buClr>
            </a:pPr>
            <a:r>
              <a:rPr lang="es-ES_tradnl" sz="1800" dirty="0"/>
              <a:t>La capa de Enlace debe interactuar con la capa Física.</a:t>
            </a:r>
            <a:endParaRPr lang="es-AR" sz="1800" dirty="0"/>
          </a:p>
          <a:p>
            <a:pPr lvl="1">
              <a:spcAft>
                <a:spcPts val="600"/>
              </a:spcAft>
              <a:buClrTx/>
              <a:buNone/>
            </a:pPr>
            <a:endParaRPr lang="es-AR" dirty="0"/>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7">
                                            <p:txEl>
                                              <p:pRg st="5" end="5"/>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7">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7">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4" name="Picture 4"/>
          <p:cNvPicPr>
            <a:picLocks noChangeAspect="1" noChangeArrowheads="1"/>
          </p:cNvPicPr>
          <p:nvPr/>
        </p:nvPicPr>
        <p:blipFill>
          <a:blip r:embed="rId3" cstate="print"/>
          <a:srcRect/>
          <a:stretch>
            <a:fillRect/>
          </a:stretch>
        </p:blipFill>
        <p:spPr bwMode="auto">
          <a:xfrm>
            <a:off x="6643702" y="2357430"/>
            <a:ext cx="2357454" cy="2357454"/>
          </a:xfrm>
          <a:prstGeom prst="rect">
            <a:avLst/>
          </a:prstGeom>
          <a:noFill/>
          <a:ln w="9525">
            <a:noFill/>
            <a:miter lim="800000"/>
            <a:headEnd/>
            <a:tailEnd/>
          </a:ln>
        </p:spPr>
      </p:pic>
      <p:sp>
        <p:nvSpPr>
          <p:cNvPr id="4" name="3 Marcador de pie de página"/>
          <p:cNvSpPr>
            <a:spLocks noGrp="1"/>
          </p:cNvSpPr>
          <p:nvPr>
            <p:ph type="ftr" sz="quarter" idx="3"/>
          </p:nvPr>
        </p:nvSpPr>
        <p:spPr>
          <a:xfrm>
            <a:off x="457200" y="6492875"/>
            <a:ext cx="8458200" cy="365125"/>
          </a:xfrm>
        </p:spPr>
        <p:txBody>
          <a:bodyPr/>
          <a:lstStyle/>
          <a:p>
            <a:pPr algn="l"/>
            <a:r>
              <a:rPr lang="es-AR" dirty="0"/>
              <a:t>Universidad Nacional de Jujuy – Cátedra de Comunicaciones </a:t>
            </a:r>
            <a:r>
              <a:rPr lang="es-ES_tradnl" dirty="0" err="1"/>
              <a:t>–</a:t>
            </a:r>
            <a:r>
              <a:rPr lang="es-AR" dirty="0"/>
              <a:t> Arquitectura de Redes</a:t>
            </a:r>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a:t>Las funciones principales: el control de errores</a:t>
            </a:r>
          </a:p>
          <a:p>
            <a:pPr lvl="1">
              <a:spcAft>
                <a:spcPts val="600"/>
              </a:spcAft>
              <a:buClrTx/>
              <a:buNone/>
            </a:pPr>
            <a:endParaRPr lang="es-AR" dirty="0"/>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sp>
        <p:nvSpPr>
          <p:cNvPr id="37" name="7 Marcador de contenido"/>
          <p:cNvSpPr>
            <a:spLocks noGrp="1"/>
          </p:cNvSpPr>
          <p:nvPr>
            <p:ph sz="half" idx="1"/>
          </p:nvPr>
        </p:nvSpPr>
        <p:spPr>
          <a:xfrm>
            <a:off x="142844" y="1071546"/>
            <a:ext cx="8786874" cy="5357850"/>
          </a:xfrm>
        </p:spPr>
        <p:txBody>
          <a:bodyPr>
            <a:normAutofit/>
          </a:bodyPr>
          <a:lstStyle/>
          <a:p>
            <a:pPr>
              <a:spcAft>
                <a:spcPts val="600"/>
              </a:spcAft>
              <a:buNone/>
            </a:pPr>
            <a:r>
              <a:rPr lang="es-AR" sz="2400" dirty="0"/>
              <a:t>El objetivo del control de errores es </a:t>
            </a:r>
            <a:r>
              <a:rPr lang="es-ES_tradnl" sz="2400" dirty="0"/>
              <a:t>asegurar que todos los marcos sean entregados finalmente a la capa de red destino, en el orden apropiado y exactamente como salieron del emisor.</a:t>
            </a:r>
            <a:endParaRPr lang="es-AR" sz="2400" dirty="0"/>
          </a:p>
          <a:p>
            <a:pPr>
              <a:spcAft>
                <a:spcPts val="600"/>
              </a:spcAft>
              <a:buNone/>
            </a:pPr>
            <a:r>
              <a:rPr lang="es-AR" sz="2400" dirty="0"/>
              <a:t>Hay 2 estrategias para encarar el control de errores:</a:t>
            </a:r>
          </a:p>
          <a:p>
            <a:pPr marL="912114" lvl="1" indent="-457200">
              <a:spcAft>
                <a:spcPts val="600"/>
              </a:spcAft>
              <a:buClr>
                <a:srgbClr val="FFFF00"/>
              </a:buClr>
              <a:buFont typeface="+mj-lt"/>
              <a:buAutoNum type="arabicPeriod"/>
            </a:pPr>
            <a:r>
              <a:rPr lang="es-AR" dirty="0"/>
              <a:t>Detección de Errores</a:t>
            </a:r>
          </a:p>
          <a:p>
            <a:pPr marL="1168146" lvl="2" indent="-457200">
              <a:spcAft>
                <a:spcPts val="600"/>
              </a:spcAft>
              <a:buClr>
                <a:srgbClr val="FFFF00"/>
              </a:buClr>
            </a:pPr>
            <a:r>
              <a:rPr lang="es-AR" dirty="0"/>
              <a:t>Se trata de incluir información redundante</a:t>
            </a:r>
          </a:p>
          <a:p>
            <a:pPr marL="1168146" lvl="2" indent="-457200">
              <a:spcAft>
                <a:spcPts val="600"/>
              </a:spcAft>
              <a:buClr>
                <a:srgbClr val="FFFF00"/>
              </a:buClr>
              <a:buNone/>
            </a:pPr>
            <a:r>
              <a:rPr lang="es-AR" dirty="0"/>
              <a:t>	de tal manera que el receptor pueda detectar que</a:t>
            </a:r>
          </a:p>
          <a:p>
            <a:pPr marL="1168146" lvl="2" indent="-457200">
              <a:spcAft>
                <a:spcPts val="600"/>
              </a:spcAft>
              <a:buClr>
                <a:srgbClr val="FFFF00"/>
              </a:buClr>
              <a:buNone/>
            </a:pPr>
            <a:r>
              <a:rPr lang="es-AR" dirty="0"/>
              <a:t>	hubo un error y pida la retransmisión del marco.</a:t>
            </a:r>
          </a:p>
          <a:p>
            <a:pPr marL="912114" lvl="1" indent="-457200">
              <a:spcAft>
                <a:spcPts val="600"/>
              </a:spcAft>
              <a:buClr>
                <a:srgbClr val="FFFF00"/>
              </a:buClr>
              <a:buFont typeface="+mj-lt"/>
              <a:buAutoNum type="arabicPeriod"/>
            </a:pPr>
            <a:r>
              <a:rPr lang="es-AR" dirty="0"/>
              <a:t>Corrección de Errores</a:t>
            </a:r>
          </a:p>
          <a:p>
            <a:pPr marL="1168146" lvl="2" indent="-457200">
              <a:spcAft>
                <a:spcPts val="600"/>
              </a:spcAft>
              <a:buClr>
                <a:srgbClr val="FFFF00"/>
              </a:buClr>
            </a:pPr>
            <a:r>
              <a:rPr lang="es-AR" dirty="0"/>
              <a:t>La información adicional que debemos incluir debe ser mas abundante, de tal manera que no solo se detecte el error sino que el receptor pueda corregirlo sin pedir la retrasmisión del marco completo.</a:t>
            </a:r>
          </a:p>
          <a:p>
            <a:pPr lvl="1">
              <a:spcAft>
                <a:spcPts val="600"/>
              </a:spcAft>
              <a:buClrTx/>
              <a:buNone/>
            </a:pPr>
            <a:endParaRPr lang="es-AR" dirty="0"/>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2" end="2"/>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7">
                                            <p:txEl>
                                              <p:pRg st="3" end="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7">
                                            <p:txEl>
                                              <p:pRg st="6" end="6"/>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4" name="Picture 4"/>
          <p:cNvPicPr>
            <a:picLocks noChangeAspect="1" noChangeArrowheads="1"/>
          </p:cNvPicPr>
          <p:nvPr/>
        </p:nvPicPr>
        <p:blipFill>
          <a:blip r:embed="rId3" cstate="print"/>
          <a:srcRect/>
          <a:stretch>
            <a:fillRect/>
          </a:stretch>
        </p:blipFill>
        <p:spPr bwMode="auto">
          <a:xfrm>
            <a:off x="6643702" y="2357430"/>
            <a:ext cx="2071702" cy="2071702"/>
          </a:xfrm>
          <a:prstGeom prst="rect">
            <a:avLst/>
          </a:prstGeom>
          <a:noFill/>
          <a:ln w="9525">
            <a:noFill/>
            <a:miter lim="800000"/>
            <a:headEnd/>
            <a:tailEnd/>
          </a:ln>
        </p:spPr>
      </p:pic>
      <p:sp>
        <p:nvSpPr>
          <p:cNvPr id="4" name="3 Marcador de pie de página"/>
          <p:cNvSpPr>
            <a:spLocks noGrp="1"/>
          </p:cNvSpPr>
          <p:nvPr>
            <p:ph type="ftr" sz="quarter" idx="3"/>
          </p:nvPr>
        </p:nvSpPr>
        <p:spPr>
          <a:xfrm>
            <a:off x="457200" y="6492875"/>
            <a:ext cx="8458200" cy="365125"/>
          </a:xfrm>
        </p:spPr>
        <p:txBody>
          <a:bodyPr/>
          <a:lstStyle/>
          <a:p>
            <a:pPr algn="l"/>
            <a:r>
              <a:rPr lang="es-AR" dirty="0"/>
              <a:t>Universidad Nacional de Jujuy – Cátedra de Comunicaciones </a:t>
            </a:r>
            <a:r>
              <a:rPr lang="es-ES_tradnl" dirty="0" err="1"/>
              <a:t>–</a:t>
            </a:r>
            <a:r>
              <a:rPr lang="es-AR" dirty="0"/>
              <a:t> Arquitectura de Redes</a:t>
            </a:r>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a:t>Las funciones principales: el control de errores</a:t>
            </a:r>
          </a:p>
          <a:p>
            <a:pPr lvl="1">
              <a:spcAft>
                <a:spcPts val="600"/>
              </a:spcAft>
              <a:buClrTx/>
              <a:buNone/>
            </a:pPr>
            <a:endParaRPr lang="es-AR" dirty="0"/>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sp>
        <p:nvSpPr>
          <p:cNvPr id="37" name="7 Marcador de contenido"/>
          <p:cNvSpPr>
            <a:spLocks noGrp="1"/>
          </p:cNvSpPr>
          <p:nvPr>
            <p:ph sz="half" idx="1"/>
          </p:nvPr>
        </p:nvSpPr>
        <p:spPr>
          <a:xfrm>
            <a:off x="142844" y="857232"/>
            <a:ext cx="8786874" cy="5572164"/>
          </a:xfrm>
        </p:spPr>
        <p:txBody>
          <a:bodyPr>
            <a:normAutofit fontScale="77500" lnSpcReduction="20000"/>
          </a:bodyPr>
          <a:lstStyle/>
          <a:p>
            <a:pPr marL="582930" indent="-457200">
              <a:spcAft>
                <a:spcPts val="600"/>
              </a:spcAft>
              <a:buClr>
                <a:srgbClr val="FFFF00"/>
              </a:buClr>
              <a:buNone/>
            </a:pPr>
            <a:r>
              <a:rPr lang="es-AR" sz="3500" dirty="0"/>
              <a:t>Detección de Errores</a:t>
            </a:r>
          </a:p>
          <a:p>
            <a:pPr marL="582930" indent="-457200">
              <a:spcAft>
                <a:spcPts val="600"/>
              </a:spcAft>
              <a:buClr>
                <a:srgbClr val="FFFF00"/>
              </a:buClr>
              <a:buNone/>
            </a:pPr>
            <a:r>
              <a:rPr lang="es-ES_tradnl" dirty="0"/>
              <a:t>En la actualidad, el método mas usado para la detección de errores es el</a:t>
            </a:r>
          </a:p>
          <a:p>
            <a:pPr marL="582930" indent="-457200">
              <a:spcAft>
                <a:spcPts val="600"/>
              </a:spcAft>
              <a:buClr>
                <a:srgbClr val="FFFF00"/>
              </a:buClr>
              <a:buNone/>
            </a:pPr>
            <a:r>
              <a:rPr lang="es-ES_tradnl" dirty="0"/>
              <a:t>	llamado </a:t>
            </a:r>
            <a:r>
              <a:rPr lang="es-ES_tradnl" i="1" dirty="0">
                <a:solidFill>
                  <a:srgbClr val="FFFF00"/>
                </a:solidFill>
              </a:rPr>
              <a:t>código </a:t>
            </a:r>
            <a:r>
              <a:rPr lang="es-ES_tradnl" i="1" dirty="0" err="1">
                <a:solidFill>
                  <a:srgbClr val="FFFF00"/>
                </a:solidFill>
              </a:rPr>
              <a:t>polinómico</a:t>
            </a:r>
            <a:r>
              <a:rPr lang="es-ES_tradnl" dirty="0">
                <a:solidFill>
                  <a:srgbClr val="FFFF00"/>
                </a:solidFill>
              </a:rPr>
              <a:t> </a:t>
            </a:r>
            <a:r>
              <a:rPr lang="es-ES_tradnl" dirty="0"/>
              <a:t>o </a:t>
            </a:r>
            <a:r>
              <a:rPr lang="es-ES_tradnl" i="1" dirty="0">
                <a:solidFill>
                  <a:srgbClr val="FFFF00"/>
                </a:solidFill>
              </a:rPr>
              <a:t>código de redundancia cíclica</a:t>
            </a:r>
            <a:r>
              <a:rPr lang="es-ES_tradnl" dirty="0"/>
              <a:t> </a:t>
            </a:r>
            <a:r>
              <a:rPr lang="es-ES_tradnl" b="1" dirty="0"/>
              <a:t>CRC</a:t>
            </a:r>
            <a:r>
              <a:rPr lang="es-ES_tradnl" dirty="0"/>
              <a:t>. Este se</a:t>
            </a:r>
          </a:p>
          <a:p>
            <a:pPr marL="582930" indent="-457200">
              <a:spcAft>
                <a:spcPts val="600"/>
              </a:spcAft>
              <a:buClr>
                <a:srgbClr val="FFFF00"/>
              </a:buClr>
              <a:buNone/>
            </a:pPr>
            <a:r>
              <a:rPr lang="es-ES_tradnl" dirty="0"/>
              <a:t>	basa en el	 tratamiento de una cadena de bits como</a:t>
            </a:r>
          </a:p>
          <a:p>
            <a:pPr marL="582930" indent="-457200">
              <a:spcAft>
                <a:spcPts val="600"/>
              </a:spcAft>
              <a:buClr>
                <a:srgbClr val="FFFF00"/>
              </a:buClr>
              <a:buNone/>
            </a:pPr>
            <a:r>
              <a:rPr lang="es-ES_tradnl" dirty="0"/>
              <a:t>	representaciones de polinomios con</a:t>
            </a:r>
          </a:p>
          <a:p>
            <a:pPr marL="582930" indent="-457200">
              <a:spcAft>
                <a:spcPts val="600"/>
              </a:spcAft>
              <a:buClr>
                <a:srgbClr val="FFFF00"/>
              </a:buClr>
              <a:buNone/>
            </a:pPr>
            <a:r>
              <a:rPr lang="es-ES_tradnl" dirty="0"/>
              <a:t>	coeficientes de 0 y 1 solamente. El emisor y			</a:t>
            </a:r>
          </a:p>
          <a:p>
            <a:pPr marL="582930" indent="-457200">
              <a:spcAft>
                <a:spcPts val="600"/>
              </a:spcAft>
              <a:buClr>
                <a:srgbClr val="FFFF00"/>
              </a:buClr>
              <a:buNone/>
            </a:pPr>
            <a:r>
              <a:rPr lang="es-ES_tradnl" dirty="0"/>
              <a:t>	el recepto debe acordar un polinomio generador</a:t>
            </a:r>
          </a:p>
          <a:p>
            <a:pPr marL="582930" indent="-457200">
              <a:spcAft>
                <a:spcPts val="600"/>
              </a:spcAft>
              <a:buClr>
                <a:srgbClr val="FFFF00"/>
              </a:buClr>
              <a:buNone/>
            </a:pPr>
            <a:r>
              <a:rPr lang="es-ES_tradnl" dirty="0"/>
              <a:t>	fijo antes de comenzar la transmisión. La idea es</a:t>
            </a:r>
          </a:p>
          <a:p>
            <a:pPr marL="582930" indent="-457200">
              <a:spcAft>
                <a:spcPts val="600"/>
              </a:spcAft>
              <a:buClr>
                <a:srgbClr val="FFFF00"/>
              </a:buClr>
              <a:buNone/>
            </a:pPr>
            <a:r>
              <a:rPr lang="es-ES_tradnl" dirty="0"/>
              <a:t>	anexar una suma de comprobación al final del marco de tal manera</a:t>
            </a:r>
          </a:p>
          <a:p>
            <a:pPr marL="582930" indent="-457200">
              <a:spcAft>
                <a:spcPts val="600"/>
              </a:spcAft>
              <a:buClr>
                <a:srgbClr val="FFFF00"/>
              </a:buClr>
              <a:buNone/>
            </a:pPr>
            <a:r>
              <a:rPr lang="es-ES_tradnl" dirty="0"/>
              <a:t>	que el polinomio representado por el marco más la suma de</a:t>
            </a:r>
          </a:p>
          <a:p>
            <a:pPr marL="582930" indent="-457200">
              <a:spcAft>
                <a:spcPts val="600"/>
              </a:spcAft>
              <a:buClr>
                <a:srgbClr val="FFFF00"/>
              </a:buClr>
              <a:buNone/>
            </a:pPr>
            <a:r>
              <a:rPr lang="es-ES_tradnl" dirty="0"/>
              <a:t>	comprobación sea divisible por el polinomio generador. Es decir, si al</a:t>
            </a:r>
          </a:p>
          <a:p>
            <a:pPr marL="582930" indent="-457200">
              <a:spcAft>
                <a:spcPts val="600"/>
              </a:spcAft>
              <a:buClr>
                <a:srgbClr val="FFFF00"/>
              </a:buClr>
              <a:buNone/>
            </a:pPr>
            <a:r>
              <a:rPr lang="es-ES_tradnl" dirty="0"/>
              <a:t>	realizar este cociente (en binario), queda un residuo, ha ocurrido un error.</a:t>
            </a:r>
            <a:endParaRPr lang="es-AR" dirty="0"/>
          </a:p>
          <a:p>
            <a:pPr lvl="1">
              <a:spcAft>
                <a:spcPts val="600"/>
              </a:spcAft>
              <a:buClrTx/>
              <a:buNone/>
            </a:pPr>
            <a:endParaRPr lang="es-AR" dirty="0"/>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61444"/>
                                        </p:tgtEl>
                                        <p:attrNameLst>
                                          <p:attrName>style.visibility</p:attrName>
                                        </p:attrNameLst>
                                      </p:cBhvr>
                                      <p:to>
                                        <p:strVal val="visible"/>
                                      </p:to>
                                    </p:set>
                                    <p:anim calcmode="lin" valueType="num">
                                      <p:cBhvr additive="base">
                                        <p:cTn id="11" dur="500" fill="hold"/>
                                        <p:tgtEl>
                                          <p:spTgt spid="61444"/>
                                        </p:tgtEl>
                                        <p:attrNameLst>
                                          <p:attrName>ppt_x</p:attrName>
                                        </p:attrNameLst>
                                      </p:cBhvr>
                                      <p:tavLst>
                                        <p:tav tm="0">
                                          <p:val>
                                            <p:strVal val="#ppt_x"/>
                                          </p:val>
                                        </p:tav>
                                        <p:tav tm="100000">
                                          <p:val>
                                            <p:strVal val="#ppt_x"/>
                                          </p:val>
                                        </p:tav>
                                      </p:tavLst>
                                    </p:anim>
                                    <p:anim calcmode="lin" valueType="num">
                                      <p:cBhvr additive="base">
                                        <p:cTn id="12" dur="500" fill="hold"/>
                                        <p:tgtEl>
                                          <p:spTgt spid="61444"/>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7">
                                            <p:txEl>
                                              <p:pRg st="0" end="0"/>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7">
                                            <p:txEl>
                                              <p:pRg st="1" end="1"/>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7">
                                            <p:txEl>
                                              <p:pRg st="2" end="2"/>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7">
                                            <p:txEl>
                                              <p:pRg st="4" end="4"/>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7">
                                            <p:txEl>
                                              <p:pRg st="5" end="5"/>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7">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7">
                                            <p:txEl>
                                              <p:pRg st="7" end="7"/>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7">
                                            <p:txEl>
                                              <p:pRg st="8" end="8"/>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7">
                                            <p:txEl>
                                              <p:pRg st="9" end="9"/>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7">
                                            <p:txEl>
                                              <p:pRg st="10" end="10"/>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7">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advAuto="500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a:t>Universidad Nacional de Jujuy – Cátedra de Comunicaciones </a:t>
            </a:r>
            <a:r>
              <a:rPr lang="es-ES_tradnl" dirty="0" err="1"/>
              <a:t>–</a:t>
            </a:r>
            <a:r>
              <a:rPr lang="es-AR" dirty="0"/>
              <a:t> Arquitectura de Redes</a:t>
            </a:r>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a:t>Las funciones principales: el control de errores</a:t>
            </a:r>
          </a:p>
          <a:p>
            <a:pPr lvl="1">
              <a:spcAft>
                <a:spcPts val="600"/>
              </a:spcAft>
              <a:buClrTx/>
              <a:buNone/>
            </a:pPr>
            <a:endParaRPr lang="es-AR" dirty="0"/>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sp>
        <p:nvSpPr>
          <p:cNvPr id="37" name="7 Marcador de contenido"/>
          <p:cNvSpPr>
            <a:spLocks noGrp="1"/>
          </p:cNvSpPr>
          <p:nvPr>
            <p:ph sz="half" idx="1"/>
          </p:nvPr>
        </p:nvSpPr>
        <p:spPr>
          <a:xfrm>
            <a:off x="142844" y="857232"/>
            <a:ext cx="8786874" cy="5572164"/>
          </a:xfrm>
        </p:spPr>
        <p:txBody>
          <a:bodyPr>
            <a:normAutofit/>
          </a:bodyPr>
          <a:lstStyle/>
          <a:p>
            <a:pPr marL="582930" indent="-457200">
              <a:spcAft>
                <a:spcPts val="600"/>
              </a:spcAft>
              <a:buClr>
                <a:srgbClr val="FFFF00"/>
              </a:buClr>
              <a:buNone/>
            </a:pPr>
            <a:r>
              <a:rPr lang="es-AR" sz="3500" dirty="0"/>
              <a:t>Detección de Errores</a:t>
            </a:r>
          </a:p>
          <a:p>
            <a:pPr lvl="1">
              <a:spcAft>
                <a:spcPts val="600"/>
              </a:spcAft>
              <a:buClrTx/>
              <a:buNone/>
            </a:pPr>
            <a:r>
              <a:rPr lang="es-AR" dirty="0"/>
              <a:t>Teoría de </a:t>
            </a:r>
            <a:r>
              <a:rPr lang="es-AR" dirty="0" err="1"/>
              <a:t>Hamming</a:t>
            </a:r>
            <a:endParaRPr lang="es-AR" dirty="0"/>
          </a:p>
          <a:p>
            <a:pPr lvl="2">
              <a:spcAft>
                <a:spcPts val="600"/>
              </a:spcAft>
              <a:buClr>
                <a:srgbClr val="FFFF00"/>
              </a:buClr>
            </a:pPr>
            <a:r>
              <a:rPr lang="es-AR" dirty="0"/>
              <a:t>El marco transmitido está compuesto por  </a:t>
            </a:r>
            <a:r>
              <a:rPr lang="es-AR" i="1" dirty="0">
                <a:solidFill>
                  <a:srgbClr val="FFFF00"/>
                </a:solidFill>
              </a:rPr>
              <a:t>m + r =n</a:t>
            </a:r>
            <a:r>
              <a:rPr lang="es-AR" i="1" dirty="0"/>
              <a:t> bits de datos</a:t>
            </a:r>
          </a:p>
          <a:p>
            <a:pPr lvl="3">
              <a:spcAft>
                <a:spcPts val="600"/>
              </a:spcAft>
              <a:buClr>
                <a:srgbClr val="FFFF00"/>
              </a:buClr>
            </a:pPr>
            <a:r>
              <a:rPr lang="es-AR" dirty="0">
                <a:solidFill>
                  <a:srgbClr val="FFFF00"/>
                </a:solidFill>
              </a:rPr>
              <a:t>m</a:t>
            </a:r>
            <a:r>
              <a:rPr lang="es-AR" dirty="0"/>
              <a:t> son los datos a transmitir y </a:t>
            </a:r>
            <a:r>
              <a:rPr lang="es-AR" dirty="0">
                <a:solidFill>
                  <a:srgbClr val="FFFF00"/>
                </a:solidFill>
              </a:rPr>
              <a:t>r</a:t>
            </a:r>
            <a:r>
              <a:rPr lang="es-AR" dirty="0"/>
              <a:t> los bits redundantes.			</a:t>
            </a:r>
          </a:p>
          <a:p>
            <a:pPr lvl="2">
              <a:spcAft>
                <a:spcPts val="600"/>
              </a:spcAft>
              <a:buClr>
                <a:srgbClr val="FFFF00"/>
              </a:buClr>
              <a:buFont typeface="Arial" pitchFamily="34" charset="0"/>
              <a:buChar char="•"/>
            </a:pPr>
            <a:r>
              <a:rPr lang="es-AR" dirty="0"/>
              <a:t>Esto se llama </a:t>
            </a:r>
            <a:r>
              <a:rPr lang="es-AR" i="1" dirty="0" err="1">
                <a:solidFill>
                  <a:srgbClr val="FFFF00"/>
                </a:solidFill>
              </a:rPr>
              <a:t>codeword</a:t>
            </a:r>
            <a:r>
              <a:rPr lang="es-AR" dirty="0"/>
              <a:t> de </a:t>
            </a:r>
            <a:r>
              <a:rPr lang="es-AR" i="1" dirty="0">
                <a:solidFill>
                  <a:srgbClr val="FFFF00"/>
                </a:solidFill>
              </a:rPr>
              <a:t>n</a:t>
            </a:r>
            <a:r>
              <a:rPr lang="es-AR" i="1" dirty="0"/>
              <a:t> </a:t>
            </a:r>
            <a:r>
              <a:rPr lang="es-AR" dirty="0"/>
              <a:t>bits.</a:t>
            </a:r>
          </a:p>
          <a:p>
            <a:pPr lvl="2">
              <a:spcAft>
                <a:spcPts val="600"/>
              </a:spcAft>
              <a:buClr>
                <a:srgbClr val="FFFF00"/>
              </a:buClr>
              <a:buFont typeface="Arial" pitchFamily="34" charset="0"/>
              <a:buChar char="•"/>
            </a:pPr>
            <a:r>
              <a:rPr lang="es-AR" dirty="0"/>
              <a:t>Dadas dos </a:t>
            </a:r>
            <a:r>
              <a:rPr lang="es-AR" dirty="0" err="1"/>
              <a:t>codeword</a:t>
            </a:r>
            <a:r>
              <a:rPr lang="es-AR" dirty="0"/>
              <a:t> cualquiera, por </a:t>
            </a:r>
            <a:r>
              <a:rPr lang="es-AR" dirty="0" err="1"/>
              <a:t>Ej</a:t>
            </a:r>
            <a:r>
              <a:rPr lang="es-AR" dirty="0"/>
              <a:t>: </a:t>
            </a:r>
            <a:r>
              <a:rPr lang="es-ES" dirty="0">
                <a:solidFill>
                  <a:srgbClr val="FFFF00"/>
                </a:solidFill>
              </a:rPr>
              <a:t>10001001</a:t>
            </a:r>
            <a:r>
              <a:rPr lang="es-ES" dirty="0"/>
              <a:t> y  </a:t>
            </a:r>
            <a:r>
              <a:rPr lang="es-ES" dirty="0">
                <a:solidFill>
                  <a:srgbClr val="FFFF00"/>
                </a:solidFill>
              </a:rPr>
              <a:t>10110001.</a:t>
            </a:r>
          </a:p>
          <a:p>
            <a:pPr lvl="2">
              <a:spcAft>
                <a:spcPts val="600"/>
              </a:spcAft>
              <a:buClr>
                <a:srgbClr val="FFFF00"/>
              </a:buClr>
              <a:buFont typeface="Arial" pitchFamily="34" charset="0"/>
              <a:buChar char="•"/>
            </a:pPr>
            <a:r>
              <a:rPr lang="es-ES" dirty="0"/>
              <a:t>El número de posiciones de bits en las que difieren, en este caso 3, se llama </a:t>
            </a:r>
            <a:r>
              <a:rPr lang="es-ES" i="1" dirty="0">
                <a:solidFill>
                  <a:srgbClr val="FFFF00"/>
                </a:solidFill>
              </a:rPr>
              <a:t>distancia de </a:t>
            </a:r>
            <a:r>
              <a:rPr lang="es-ES" i="1" dirty="0" err="1">
                <a:solidFill>
                  <a:srgbClr val="FFFF00"/>
                </a:solidFill>
              </a:rPr>
              <a:t>Hamming</a:t>
            </a:r>
            <a:r>
              <a:rPr lang="es-ES" dirty="0"/>
              <a:t>.</a:t>
            </a:r>
          </a:p>
          <a:p>
            <a:pPr lvl="2">
              <a:spcAft>
                <a:spcPts val="600"/>
              </a:spcAft>
              <a:buClr>
                <a:srgbClr val="FFFF00"/>
              </a:buClr>
              <a:buFont typeface="Arial" pitchFamily="34" charset="0"/>
              <a:buChar char="•"/>
            </a:pPr>
            <a:r>
              <a:rPr lang="es-ES" dirty="0"/>
              <a:t>En el conjunto de todas las </a:t>
            </a:r>
            <a:r>
              <a:rPr lang="es-ES" dirty="0" err="1"/>
              <a:t>codewords</a:t>
            </a:r>
            <a:r>
              <a:rPr lang="es-ES" dirty="0"/>
              <a:t>  pertenecientes al código utilizado, habrá una </a:t>
            </a:r>
            <a:r>
              <a:rPr lang="es-ES" i="1" dirty="0">
                <a:solidFill>
                  <a:srgbClr val="FFFF00"/>
                </a:solidFill>
              </a:rPr>
              <a:t>distancia mínima de </a:t>
            </a:r>
            <a:r>
              <a:rPr lang="es-ES" i="1" dirty="0" err="1">
                <a:solidFill>
                  <a:srgbClr val="FFFF00"/>
                </a:solidFill>
              </a:rPr>
              <a:t>Hamming</a:t>
            </a:r>
            <a:r>
              <a:rPr lang="es-ES" dirty="0"/>
              <a:t> para pasar de una cualquiera a otra cualquiera de las palabras del código.</a:t>
            </a:r>
          </a:p>
          <a:p>
            <a:pPr lvl="2">
              <a:spcAft>
                <a:spcPts val="600"/>
              </a:spcAft>
              <a:buClr>
                <a:srgbClr val="FFFF00"/>
              </a:buClr>
              <a:buFont typeface="Arial" pitchFamily="34" charset="0"/>
              <a:buChar char="•"/>
            </a:pPr>
            <a:r>
              <a:rPr lang="es-ES" dirty="0"/>
              <a:t>Cualquier error de menos bits que esta distancia mínima caería fuera del código y sería fácilmente detectado .</a:t>
            </a:r>
            <a:endParaRPr lang="es-AR" dirty="0"/>
          </a:p>
          <a:p>
            <a:pPr>
              <a:spcAft>
                <a:spcPts val="600"/>
              </a:spcAft>
              <a:buNone/>
            </a:pPr>
            <a:endParaRPr lang="es-AR" sz="3200" dirty="0"/>
          </a:p>
          <a:p>
            <a:pPr>
              <a:spcAft>
                <a:spcPts val="3000"/>
              </a:spcAft>
              <a:buNone/>
            </a:pPr>
            <a:endParaRPr lang="es-AR" sz="3200" dirty="0"/>
          </a:p>
          <a:p>
            <a:pPr>
              <a:buNone/>
            </a:pPr>
            <a:endParaRPr lang="es-AR" sz="3200" dirty="0"/>
          </a:p>
          <a:p>
            <a:pPr>
              <a:buNone/>
            </a:pPr>
            <a:endParaRPr lang="es-A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7">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2">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4499</TotalTime>
  <Words>4181</Words>
  <Application>Microsoft Macintosh PowerPoint</Application>
  <PresentationFormat>Presentación en pantalla (4:3)</PresentationFormat>
  <Paragraphs>446</Paragraphs>
  <Slides>32</Slides>
  <Notes>30</Notes>
  <HiddenSlides>3</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32</vt:i4>
      </vt:variant>
    </vt:vector>
  </HeadingPairs>
  <TitlesOfParts>
    <vt:vector size="40" baseType="lpstr">
      <vt:lpstr>Arial</vt:lpstr>
      <vt:lpstr>Calibri</vt:lpstr>
      <vt:lpstr>Consolas</vt:lpstr>
      <vt:lpstr>Corbel</vt:lpstr>
      <vt:lpstr>Wingdings</vt:lpstr>
      <vt:lpstr>Wingdings 2</vt:lpstr>
      <vt:lpstr>Wingdings 3</vt:lpstr>
      <vt:lpstr>Metro</vt:lpstr>
      <vt:lpstr>Unidad 4</vt:lpstr>
      <vt:lpstr>Concepto y Funciones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Virtual LANs</vt:lpstr>
      <vt:lpstr>Virtual LANs</vt:lpstr>
      <vt:lpstr>Spanning Tree Protocol (STP)</vt:lpstr>
      <vt:lpstr>Trunking – Port Mirror</vt:lpstr>
      <vt:lpstr>Validación: 802.1x</vt:lpstr>
      <vt:lpstr>Presentación de PowerPoint</vt:lpstr>
      <vt:lpstr>Presentación de PowerPoint</vt:lpstr>
      <vt:lpstr>Presentación de PowerPoint</vt:lpstr>
      <vt:lpstr>Seguridad en Redes Wireless</vt:lpstr>
      <vt:lpstr>Seguridad en Redes Wireless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pjaraw</dc:creator>
  <cp:lastModifiedBy>Pablo Jara Werchau</cp:lastModifiedBy>
  <cp:revision>132</cp:revision>
  <dcterms:created xsi:type="dcterms:W3CDTF">2008-11-23T23:28:32Z</dcterms:created>
  <dcterms:modified xsi:type="dcterms:W3CDTF">2023-03-20T18:59:30Z</dcterms:modified>
</cp:coreProperties>
</file>