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1" r:id="rId1"/>
  </p:sldMasterIdLst>
  <p:notesMasterIdLst>
    <p:notesMasterId r:id="rId69"/>
  </p:notesMasterIdLst>
  <p:handoutMasterIdLst>
    <p:handoutMasterId r:id="rId70"/>
  </p:handoutMasterIdLst>
  <p:sldIdLst>
    <p:sldId id="1664" r:id="rId2"/>
    <p:sldId id="1665" r:id="rId3"/>
    <p:sldId id="1756" r:id="rId4"/>
    <p:sldId id="1590" r:id="rId5"/>
    <p:sldId id="1591" r:id="rId6"/>
    <p:sldId id="1597" r:id="rId7"/>
    <p:sldId id="1600" r:id="rId8"/>
    <p:sldId id="1602" r:id="rId9"/>
    <p:sldId id="1655" r:id="rId10"/>
    <p:sldId id="1605" r:id="rId11"/>
    <p:sldId id="1607" r:id="rId12"/>
    <p:sldId id="1608" r:id="rId13"/>
    <p:sldId id="1609" r:id="rId14"/>
    <p:sldId id="1671" r:id="rId15"/>
    <p:sldId id="1672" r:id="rId16"/>
    <p:sldId id="1663" r:id="rId17"/>
    <p:sldId id="1722" r:id="rId18"/>
    <p:sldId id="1723" r:id="rId19"/>
    <p:sldId id="1612" r:id="rId20"/>
    <p:sldId id="1613" r:id="rId21"/>
    <p:sldId id="1724" r:id="rId22"/>
    <p:sldId id="1616" r:id="rId23"/>
    <p:sldId id="1620" r:id="rId24"/>
    <p:sldId id="1621" r:id="rId25"/>
    <p:sldId id="1662" r:id="rId26"/>
    <p:sldId id="1673" r:id="rId27"/>
    <p:sldId id="1674" r:id="rId28"/>
    <p:sldId id="1626" r:id="rId29"/>
    <p:sldId id="1675" r:id="rId30"/>
    <p:sldId id="1678" r:id="rId31"/>
    <p:sldId id="1661" r:id="rId32"/>
    <p:sldId id="1725" r:id="rId33"/>
    <p:sldId id="1668" r:id="rId34"/>
    <p:sldId id="1631" r:id="rId35"/>
    <p:sldId id="1660" r:id="rId36"/>
    <p:sldId id="1634" r:id="rId37"/>
    <p:sldId id="1659" r:id="rId38"/>
    <p:sldId id="1676" r:id="rId39"/>
    <p:sldId id="1658" r:id="rId40"/>
    <p:sldId id="1650" r:id="rId41"/>
    <p:sldId id="1637" r:id="rId42"/>
    <p:sldId id="1755" r:id="rId43"/>
    <p:sldId id="1726" r:id="rId44"/>
    <p:sldId id="1727" r:id="rId45"/>
    <p:sldId id="1728" r:id="rId46"/>
    <p:sldId id="1732" r:id="rId47"/>
    <p:sldId id="1733" r:id="rId48"/>
    <p:sldId id="1734" r:id="rId49"/>
    <p:sldId id="1736" r:id="rId50"/>
    <p:sldId id="1737" r:id="rId51"/>
    <p:sldId id="1738" r:id="rId52"/>
    <p:sldId id="1739" r:id="rId53"/>
    <p:sldId id="1740" r:id="rId54"/>
    <p:sldId id="1741" r:id="rId55"/>
    <p:sldId id="1742" r:id="rId56"/>
    <p:sldId id="1743" r:id="rId57"/>
    <p:sldId id="1744" r:id="rId58"/>
    <p:sldId id="1745" r:id="rId59"/>
    <p:sldId id="1746" r:id="rId60"/>
    <p:sldId id="1747" r:id="rId61"/>
    <p:sldId id="1748" r:id="rId62"/>
    <p:sldId id="1749" r:id="rId63"/>
    <p:sldId id="1750" r:id="rId64"/>
    <p:sldId id="1751" r:id="rId65"/>
    <p:sldId id="1752" r:id="rId66"/>
    <p:sldId id="1753" r:id="rId67"/>
    <p:sldId id="175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66FF"/>
    <a:srgbClr val="000099"/>
    <a:srgbClr val="A50021"/>
    <a:srgbClr val="000000"/>
    <a:srgbClr val="0000FF"/>
    <a:srgbClr val="CC3300"/>
    <a:srgbClr val="423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F75D4-83F5-4B23-8D12-CEC5FF0A8DC0}" v="12" dt="2024-03-23T23:07:17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1" autoAdjust="0"/>
    <p:restoredTop sz="93257" autoAdjust="0"/>
  </p:normalViewPr>
  <p:slideViewPr>
    <p:cSldViewPr>
      <p:cViewPr varScale="1">
        <p:scale>
          <a:sx n="80" d="100"/>
          <a:sy n="80" d="100"/>
        </p:scale>
        <p:origin x="1507" y="-62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DCDA1-D808-4311-8081-F3562DF90120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3A07059-6027-46F0-AB4D-4E4EF619B32C}">
      <dgm:prSet/>
      <dgm:spPr/>
      <dgm:t>
        <a:bodyPr/>
        <a:lstStyle/>
        <a:p>
          <a:r>
            <a:rPr lang="en-US" b="1"/>
            <a:t>CONCLUSIÓN IMPORTANTE:</a:t>
          </a:r>
          <a:endParaRPr lang="en-US"/>
        </a:p>
      </dgm:t>
    </dgm:pt>
    <dgm:pt modelId="{90721846-7A8F-49CC-8966-85E722A73DB4}" type="parTrans" cxnId="{A13B5AF3-8E01-43A0-A111-75E4218084B3}">
      <dgm:prSet/>
      <dgm:spPr/>
      <dgm:t>
        <a:bodyPr/>
        <a:lstStyle/>
        <a:p>
          <a:endParaRPr lang="en-US"/>
        </a:p>
      </dgm:t>
    </dgm:pt>
    <dgm:pt modelId="{B88DA70B-E0E7-43E9-AD3B-7B49F83D5180}" type="sibTrans" cxnId="{A13B5AF3-8E01-43A0-A111-75E4218084B3}">
      <dgm:prSet/>
      <dgm:spPr/>
      <dgm:t>
        <a:bodyPr/>
        <a:lstStyle/>
        <a:p>
          <a:endParaRPr lang="en-US"/>
        </a:p>
      </dgm:t>
    </dgm:pt>
    <dgm:pt modelId="{665CD777-5BF6-4342-8665-86738C126EE0}">
      <dgm:prSet/>
      <dgm:spPr/>
      <dgm:t>
        <a:bodyPr/>
        <a:lstStyle/>
        <a:p>
          <a:r>
            <a:rPr lang="en-US"/>
            <a:t>Los impuestos:</a:t>
          </a:r>
        </a:p>
      </dgm:t>
    </dgm:pt>
    <dgm:pt modelId="{73D5BBCF-D262-443E-A881-6E5C2571D3A2}" type="parTrans" cxnId="{949CED94-1976-46D5-B621-9FAD5D7B8989}">
      <dgm:prSet/>
      <dgm:spPr/>
      <dgm:t>
        <a:bodyPr/>
        <a:lstStyle/>
        <a:p>
          <a:endParaRPr lang="en-US"/>
        </a:p>
      </dgm:t>
    </dgm:pt>
    <dgm:pt modelId="{98C596C6-2EF4-47EE-88DF-566ED466FFB4}" type="sibTrans" cxnId="{949CED94-1976-46D5-B621-9FAD5D7B8989}">
      <dgm:prSet/>
      <dgm:spPr/>
      <dgm:t>
        <a:bodyPr/>
        <a:lstStyle/>
        <a:p>
          <a:endParaRPr lang="en-US"/>
        </a:p>
      </dgm:t>
    </dgm:pt>
    <dgm:pt modelId="{C1D54091-9C22-422A-B6D0-050B346BE026}">
      <dgm:prSet/>
      <dgm:spPr/>
      <dgm:t>
        <a:bodyPr/>
        <a:lstStyle/>
        <a:p>
          <a:r>
            <a:rPr lang="en-US"/>
            <a:t>Aumenta el coste final del bien gravado: la cantidad vendida es menor.</a:t>
          </a:r>
        </a:p>
      </dgm:t>
    </dgm:pt>
    <dgm:pt modelId="{9D8FDA25-368F-4479-8237-9D5087F23093}" type="parTrans" cxnId="{EF02EFF4-3AF2-40B7-B6E5-D7BDEBBEE7FC}">
      <dgm:prSet/>
      <dgm:spPr/>
      <dgm:t>
        <a:bodyPr/>
        <a:lstStyle/>
        <a:p>
          <a:endParaRPr lang="en-US"/>
        </a:p>
      </dgm:t>
    </dgm:pt>
    <dgm:pt modelId="{AC64A38F-17F4-45DE-87D0-E30C0CDADE80}" type="sibTrans" cxnId="{EF02EFF4-3AF2-40B7-B6E5-D7BDEBBEE7FC}">
      <dgm:prSet/>
      <dgm:spPr/>
      <dgm:t>
        <a:bodyPr/>
        <a:lstStyle/>
        <a:p>
          <a:endParaRPr lang="en-US"/>
        </a:p>
      </dgm:t>
    </dgm:pt>
    <dgm:pt modelId="{81705D37-73D3-471D-8089-BFC2356C38AD}">
      <dgm:prSet/>
      <dgm:spPr/>
      <dgm:t>
        <a:bodyPr/>
        <a:lstStyle/>
        <a:p>
          <a:r>
            <a:rPr lang="en-US"/>
            <a:t>Desincentivan la actividad del mercado.</a:t>
          </a:r>
        </a:p>
      </dgm:t>
    </dgm:pt>
    <dgm:pt modelId="{3C243E27-5186-4C8D-A4ED-467F74FFB9AA}" type="parTrans" cxnId="{406BD019-76CC-404F-94C6-CD4A97617657}">
      <dgm:prSet/>
      <dgm:spPr/>
      <dgm:t>
        <a:bodyPr/>
        <a:lstStyle/>
        <a:p>
          <a:endParaRPr lang="en-US"/>
        </a:p>
      </dgm:t>
    </dgm:pt>
    <dgm:pt modelId="{43330F42-D605-4DA9-A58A-B3644F6CFCCB}" type="sibTrans" cxnId="{406BD019-76CC-404F-94C6-CD4A97617657}">
      <dgm:prSet/>
      <dgm:spPr/>
      <dgm:t>
        <a:bodyPr/>
        <a:lstStyle/>
        <a:p>
          <a:endParaRPr lang="en-US"/>
        </a:p>
      </dgm:t>
    </dgm:pt>
    <dgm:pt modelId="{C721A601-AEB1-458D-B25B-7BF567CF2098}">
      <dgm:prSet/>
      <dgm:spPr/>
      <dgm:t>
        <a:bodyPr/>
        <a:lstStyle/>
        <a:p>
          <a:r>
            <a:rPr lang="en-US"/>
            <a:t>Los compradores y vendedores comparten la “carga” del impuesto.</a:t>
          </a:r>
        </a:p>
      </dgm:t>
    </dgm:pt>
    <dgm:pt modelId="{C45DA302-EFAD-420F-9596-FB9853F42868}" type="parTrans" cxnId="{43D44DD6-C565-4EC8-BB2A-23722EDEF325}">
      <dgm:prSet/>
      <dgm:spPr/>
      <dgm:t>
        <a:bodyPr/>
        <a:lstStyle/>
        <a:p>
          <a:endParaRPr lang="en-US"/>
        </a:p>
      </dgm:t>
    </dgm:pt>
    <dgm:pt modelId="{A1DB6BF6-80CE-4E9A-980F-614A58B89BE0}" type="sibTrans" cxnId="{43D44DD6-C565-4EC8-BB2A-23722EDEF325}">
      <dgm:prSet/>
      <dgm:spPr/>
      <dgm:t>
        <a:bodyPr/>
        <a:lstStyle/>
        <a:p>
          <a:endParaRPr lang="en-US"/>
        </a:p>
      </dgm:t>
    </dgm:pt>
    <dgm:pt modelId="{489C4D6B-F16E-40CB-A603-1A58A506D0BA}" type="pres">
      <dgm:prSet presAssocID="{C66DCDA1-D808-4311-8081-F3562DF90120}" presName="linear" presStyleCnt="0">
        <dgm:presLayoutVars>
          <dgm:dir/>
          <dgm:animLvl val="lvl"/>
          <dgm:resizeHandles val="exact"/>
        </dgm:presLayoutVars>
      </dgm:prSet>
      <dgm:spPr/>
    </dgm:pt>
    <dgm:pt modelId="{77F1A340-2970-4862-BE9B-328547C99852}" type="pres">
      <dgm:prSet presAssocID="{B3A07059-6027-46F0-AB4D-4E4EF619B32C}" presName="parentLin" presStyleCnt="0"/>
      <dgm:spPr/>
    </dgm:pt>
    <dgm:pt modelId="{BC510B13-4CC8-431E-9045-B3F203DED48D}" type="pres">
      <dgm:prSet presAssocID="{B3A07059-6027-46F0-AB4D-4E4EF619B32C}" presName="parentLeftMargin" presStyleLbl="node1" presStyleIdx="0" presStyleCnt="2"/>
      <dgm:spPr/>
    </dgm:pt>
    <dgm:pt modelId="{691D52BD-6C64-43E1-AA60-34763C0E8685}" type="pres">
      <dgm:prSet presAssocID="{B3A07059-6027-46F0-AB4D-4E4EF619B3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70B7AE-EEF9-4A68-AFAE-964CF36999E6}" type="pres">
      <dgm:prSet presAssocID="{B3A07059-6027-46F0-AB4D-4E4EF619B32C}" presName="negativeSpace" presStyleCnt="0"/>
      <dgm:spPr/>
    </dgm:pt>
    <dgm:pt modelId="{E7C9D9ED-0909-45E5-8146-568BCA5F407A}" type="pres">
      <dgm:prSet presAssocID="{B3A07059-6027-46F0-AB4D-4E4EF619B32C}" presName="childText" presStyleLbl="conFgAcc1" presStyleIdx="0" presStyleCnt="2">
        <dgm:presLayoutVars>
          <dgm:bulletEnabled val="1"/>
        </dgm:presLayoutVars>
      </dgm:prSet>
      <dgm:spPr/>
    </dgm:pt>
    <dgm:pt modelId="{2E2A2868-D8F4-4E3B-9DEA-25F51152502D}" type="pres">
      <dgm:prSet presAssocID="{B88DA70B-E0E7-43E9-AD3B-7B49F83D5180}" presName="spaceBetweenRectangles" presStyleCnt="0"/>
      <dgm:spPr/>
    </dgm:pt>
    <dgm:pt modelId="{07AFC9E4-9216-47FE-BD89-3C050770A273}" type="pres">
      <dgm:prSet presAssocID="{665CD777-5BF6-4342-8665-86738C126EE0}" presName="parentLin" presStyleCnt="0"/>
      <dgm:spPr/>
    </dgm:pt>
    <dgm:pt modelId="{DD1976B7-196E-4231-85AC-001E34F3585F}" type="pres">
      <dgm:prSet presAssocID="{665CD777-5BF6-4342-8665-86738C126EE0}" presName="parentLeftMargin" presStyleLbl="node1" presStyleIdx="0" presStyleCnt="2"/>
      <dgm:spPr/>
    </dgm:pt>
    <dgm:pt modelId="{8253B7AA-5DC4-42D0-BED7-5FB017145573}" type="pres">
      <dgm:prSet presAssocID="{665CD777-5BF6-4342-8665-86738C126E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35CE4F-1DF9-416E-8255-97BA3A862EDA}" type="pres">
      <dgm:prSet presAssocID="{665CD777-5BF6-4342-8665-86738C126EE0}" presName="negativeSpace" presStyleCnt="0"/>
      <dgm:spPr/>
    </dgm:pt>
    <dgm:pt modelId="{BDC48710-2069-45DD-AE08-804764627D08}" type="pres">
      <dgm:prSet presAssocID="{665CD777-5BF6-4342-8665-86738C126E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E9B8314-4733-4B83-884A-08299CD40333}" type="presOf" srcId="{C721A601-AEB1-458D-B25B-7BF567CF2098}" destId="{BDC48710-2069-45DD-AE08-804764627D08}" srcOrd="0" destOrd="2" presId="urn:microsoft.com/office/officeart/2005/8/layout/list1"/>
    <dgm:cxn modelId="{406BD019-76CC-404F-94C6-CD4A97617657}" srcId="{665CD777-5BF6-4342-8665-86738C126EE0}" destId="{81705D37-73D3-471D-8089-BFC2356C38AD}" srcOrd="1" destOrd="0" parTransId="{3C243E27-5186-4C8D-A4ED-467F74FFB9AA}" sibTransId="{43330F42-D605-4DA9-A58A-B3644F6CFCCB}"/>
    <dgm:cxn modelId="{C022261A-C82E-49F6-9A44-195682C04015}" type="presOf" srcId="{665CD777-5BF6-4342-8665-86738C126EE0}" destId="{8253B7AA-5DC4-42D0-BED7-5FB017145573}" srcOrd="1" destOrd="0" presId="urn:microsoft.com/office/officeart/2005/8/layout/list1"/>
    <dgm:cxn modelId="{2226CC33-266D-4766-AEB5-486A798B4133}" type="presOf" srcId="{B3A07059-6027-46F0-AB4D-4E4EF619B32C}" destId="{691D52BD-6C64-43E1-AA60-34763C0E8685}" srcOrd="1" destOrd="0" presId="urn:microsoft.com/office/officeart/2005/8/layout/list1"/>
    <dgm:cxn modelId="{4DB88C5C-F18F-4A49-93EF-C80620215DD0}" type="presOf" srcId="{C1D54091-9C22-422A-B6D0-050B346BE026}" destId="{BDC48710-2069-45DD-AE08-804764627D08}" srcOrd="0" destOrd="0" presId="urn:microsoft.com/office/officeart/2005/8/layout/list1"/>
    <dgm:cxn modelId="{52CCA541-A0B6-475C-BD1B-622C1DA17947}" type="presOf" srcId="{B3A07059-6027-46F0-AB4D-4E4EF619B32C}" destId="{BC510B13-4CC8-431E-9045-B3F203DED48D}" srcOrd="0" destOrd="0" presId="urn:microsoft.com/office/officeart/2005/8/layout/list1"/>
    <dgm:cxn modelId="{6F6DDD81-109A-42A0-8AD0-89C64E5A2E96}" type="presOf" srcId="{C66DCDA1-D808-4311-8081-F3562DF90120}" destId="{489C4D6B-F16E-40CB-A603-1A58A506D0BA}" srcOrd="0" destOrd="0" presId="urn:microsoft.com/office/officeart/2005/8/layout/list1"/>
    <dgm:cxn modelId="{949CED94-1976-46D5-B621-9FAD5D7B8989}" srcId="{C66DCDA1-D808-4311-8081-F3562DF90120}" destId="{665CD777-5BF6-4342-8665-86738C126EE0}" srcOrd="1" destOrd="0" parTransId="{73D5BBCF-D262-443E-A881-6E5C2571D3A2}" sibTransId="{98C596C6-2EF4-47EE-88DF-566ED466FFB4}"/>
    <dgm:cxn modelId="{43D44DD6-C565-4EC8-BB2A-23722EDEF325}" srcId="{665CD777-5BF6-4342-8665-86738C126EE0}" destId="{C721A601-AEB1-458D-B25B-7BF567CF2098}" srcOrd="2" destOrd="0" parTransId="{C45DA302-EFAD-420F-9596-FB9853F42868}" sibTransId="{A1DB6BF6-80CE-4E9A-980F-614A58B89BE0}"/>
    <dgm:cxn modelId="{3CB5AEE0-80EE-466A-9878-CBDDEBB5C4DC}" type="presOf" srcId="{81705D37-73D3-471D-8089-BFC2356C38AD}" destId="{BDC48710-2069-45DD-AE08-804764627D08}" srcOrd="0" destOrd="1" presId="urn:microsoft.com/office/officeart/2005/8/layout/list1"/>
    <dgm:cxn modelId="{A13B5AF3-8E01-43A0-A111-75E4218084B3}" srcId="{C66DCDA1-D808-4311-8081-F3562DF90120}" destId="{B3A07059-6027-46F0-AB4D-4E4EF619B32C}" srcOrd="0" destOrd="0" parTransId="{90721846-7A8F-49CC-8966-85E722A73DB4}" sibTransId="{B88DA70B-E0E7-43E9-AD3B-7B49F83D5180}"/>
    <dgm:cxn modelId="{EF02EFF4-3AF2-40B7-B6E5-D7BDEBBEE7FC}" srcId="{665CD777-5BF6-4342-8665-86738C126EE0}" destId="{C1D54091-9C22-422A-B6D0-050B346BE026}" srcOrd="0" destOrd="0" parTransId="{9D8FDA25-368F-4479-8237-9D5087F23093}" sibTransId="{AC64A38F-17F4-45DE-87D0-E30C0CDADE80}"/>
    <dgm:cxn modelId="{105A24F8-8DE7-4A7F-9A52-8D4CF0BBC74E}" type="presOf" srcId="{665CD777-5BF6-4342-8665-86738C126EE0}" destId="{DD1976B7-196E-4231-85AC-001E34F3585F}" srcOrd="0" destOrd="0" presId="urn:microsoft.com/office/officeart/2005/8/layout/list1"/>
    <dgm:cxn modelId="{B0AFCC48-507F-4A31-950E-DE816554A217}" type="presParOf" srcId="{489C4D6B-F16E-40CB-A603-1A58A506D0BA}" destId="{77F1A340-2970-4862-BE9B-328547C99852}" srcOrd="0" destOrd="0" presId="urn:microsoft.com/office/officeart/2005/8/layout/list1"/>
    <dgm:cxn modelId="{BCFEFE36-8337-47C1-895F-08990653EB8D}" type="presParOf" srcId="{77F1A340-2970-4862-BE9B-328547C99852}" destId="{BC510B13-4CC8-431E-9045-B3F203DED48D}" srcOrd="0" destOrd="0" presId="urn:microsoft.com/office/officeart/2005/8/layout/list1"/>
    <dgm:cxn modelId="{05110DF7-CD9F-4906-AF82-4DBBCEA61D85}" type="presParOf" srcId="{77F1A340-2970-4862-BE9B-328547C99852}" destId="{691D52BD-6C64-43E1-AA60-34763C0E8685}" srcOrd="1" destOrd="0" presId="urn:microsoft.com/office/officeart/2005/8/layout/list1"/>
    <dgm:cxn modelId="{4369A831-DA84-4409-BA12-D04D182F391D}" type="presParOf" srcId="{489C4D6B-F16E-40CB-A603-1A58A506D0BA}" destId="{E670B7AE-EEF9-4A68-AFAE-964CF36999E6}" srcOrd="1" destOrd="0" presId="urn:microsoft.com/office/officeart/2005/8/layout/list1"/>
    <dgm:cxn modelId="{54DDCDF3-CD9B-4F32-BE3F-BEABBB813E78}" type="presParOf" srcId="{489C4D6B-F16E-40CB-A603-1A58A506D0BA}" destId="{E7C9D9ED-0909-45E5-8146-568BCA5F407A}" srcOrd="2" destOrd="0" presId="urn:microsoft.com/office/officeart/2005/8/layout/list1"/>
    <dgm:cxn modelId="{40232EE4-F2BC-442D-A90E-8E9FF1306835}" type="presParOf" srcId="{489C4D6B-F16E-40CB-A603-1A58A506D0BA}" destId="{2E2A2868-D8F4-4E3B-9DEA-25F51152502D}" srcOrd="3" destOrd="0" presId="urn:microsoft.com/office/officeart/2005/8/layout/list1"/>
    <dgm:cxn modelId="{8BF3574E-2BC2-4D79-8AB8-59456AEF7344}" type="presParOf" srcId="{489C4D6B-F16E-40CB-A603-1A58A506D0BA}" destId="{07AFC9E4-9216-47FE-BD89-3C050770A273}" srcOrd="4" destOrd="0" presId="urn:microsoft.com/office/officeart/2005/8/layout/list1"/>
    <dgm:cxn modelId="{93F4AD2F-5A20-4A08-BB4D-661FB238ABDD}" type="presParOf" srcId="{07AFC9E4-9216-47FE-BD89-3C050770A273}" destId="{DD1976B7-196E-4231-85AC-001E34F3585F}" srcOrd="0" destOrd="0" presId="urn:microsoft.com/office/officeart/2005/8/layout/list1"/>
    <dgm:cxn modelId="{F4EE09B3-2E9D-41F0-830C-684CA4DAC48C}" type="presParOf" srcId="{07AFC9E4-9216-47FE-BD89-3C050770A273}" destId="{8253B7AA-5DC4-42D0-BED7-5FB017145573}" srcOrd="1" destOrd="0" presId="urn:microsoft.com/office/officeart/2005/8/layout/list1"/>
    <dgm:cxn modelId="{E3E7A072-288B-4671-983D-DAE9D684C47F}" type="presParOf" srcId="{489C4D6B-F16E-40CB-A603-1A58A506D0BA}" destId="{D835CE4F-1DF9-416E-8255-97BA3A862EDA}" srcOrd="5" destOrd="0" presId="urn:microsoft.com/office/officeart/2005/8/layout/list1"/>
    <dgm:cxn modelId="{74F214EC-BC30-4473-A47A-4D11F967752F}" type="presParOf" srcId="{489C4D6B-F16E-40CB-A603-1A58A506D0BA}" destId="{BDC48710-2069-45DD-AE08-804764627D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D9ED-0909-45E5-8146-568BCA5F407A}">
      <dsp:nvSpPr>
        <dsp:cNvPr id="0" name=""/>
        <dsp:cNvSpPr/>
      </dsp:nvSpPr>
      <dsp:spPr>
        <a:xfrm>
          <a:off x="0" y="1193371"/>
          <a:ext cx="54315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D52BD-6C64-43E1-AA60-34763C0E8685}">
      <dsp:nvSpPr>
        <dsp:cNvPr id="0" name=""/>
        <dsp:cNvSpPr/>
      </dsp:nvSpPr>
      <dsp:spPr>
        <a:xfrm>
          <a:off x="271576" y="898171"/>
          <a:ext cx="380207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9" tIns="0" rIns="143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CONCLUSIÓN IMPORTANTE:</a:t>
          </a:r>
          <a:endParaRPr lang="en-US" sz="2000" kern="1200"/>
        </a:p>
      </dsp:txBody>
      <dsp:txXfrm>
        <a:off x="300397" y="926992"/>
        <a:ext cx="3744433" cy="532758"/>
      </dsp:txXfrm>
    </dsp:sp>
    <dsp:sp modelId="{BDC48710-2069-45DD-AE08-804764627D08}">
      <dsp:nvSpPr>
        <dsp:cNvPr id="0" name=""/>
        <dsp:cNvSpPr/>
      </dsp:nvSpPr>
      <dsp:spPr>
        <a:xfrm>
          <a:off x="0" y="2100571"/>
          <a:ext cx="5431536" cy="289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548" tIns="416560" rIns="42154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Aumenta el coste final del bien gravado: la cantidad vendida es menor.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Desincentivan la actividad del mercado.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Los compradores y vendedores comparten la “carga” del impuesto.</a:t>
          </a:r>
        </a:p>
      </dsp:txBody>
      <dsp:txXfrm>
        <a:off x="0" y="2100571"/>
        <a:ext cx="5431536" cy="2898000"/>
      </dsp:txXfrm>
    </dsp:sp>
    <dsp:sp modelId="{8253B7AA-5DC4-42D0-BED7-5FB017145573}">
      <dsp:nvSpPr>
        <dsp:cNvPr id="0" name=""/>
        <dsp:cNvSpPr/>
      </dsp:nvSpPr>
      <dsp:spPr>
        <a:xfrm>
          <a:off x="271576" y="1805371"/>
          <a:ext cx="380207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709" tIns="0" rIns="143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Los impuestos:</a:t>
          </a:r>
        </a:p>
      </dsp:txBody>
      <dsp:txXfrm>
        <a:off x="300397" y="1834192"/>
        <a:ext cx="374443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D10FC5E-83E5-4E61-AA52-7D9D4AE7A7B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3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53BFBA5-F5BC-4C04-A1DF-0C42667A8AA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823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DC261-DC0E-49DF-A7ED-D300674966E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42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942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6874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BFBA5-F5BC-4C04-A1DF-0C42667A8AA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0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ED57F-8F35-4A3B-AD5C-D2723C78CFDE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25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44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1681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AAB7D-11B0-472E-8B47-E0CE3AC2C0E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29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54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70515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398E3-ABE0-41D7-85AC-D0846C3828E0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29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5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65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1106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02651-9D75-4AD9-8792-9916E4625CC8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69307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D85B-36CE-41A6-8B19-272367F0634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30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5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85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690011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613CC-A713-4729-8233-FB5B7FFAE79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95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87350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1D12F-C15E-40E2-B9B9-1371AB4F3599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36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05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106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27147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B1D27-8562-46E5-848E-8719B5AD1D90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45</a:t>
            </a: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16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116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6771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B4E79-E848-4B6B-B073-1DD87CE93304}" type="slidenum">
              <a:rPr lang="en-US" altLang="es-AR"/>
              <a:pPr/>
              <a:t>47</a:t>
            </a:fld>
            <a:endParaRPr lang="en-US" altLang="es-AR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89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2289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8046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3C290-4130-47C2-BFF9-EA6FBE55727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4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52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952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8290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B79BF-1A78-464C-9112-2D8CCDA6413C}" type="slidenum">
              <a:rPr lang="en-US" altLang="es-AR"/>
              <a:pPr/>
              <a:t>48</a:t>
            </a:fld>
            <a:endParaRPr lang="en-US" altLang="es-AR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3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3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493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24939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74928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DFCA4-F223-4D87-B7E1-97D8EEB83B31}" type="slidenum">
              <a:rPr lang="en-US" altLang="es-AR"/>
              <a:pPr/>
              <a:t>49</a:t>
            </a:fld>
            <a:endParaRPr lang="en-US" altLang="es-AR"/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5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5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903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29035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80239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5A9C1-BA83-4208-A9B9-2D9BB63B508F}" type="slidenum">
              <a:rPr lang="en-US" altLang="es-AR"/>
              <a:pPr/>
              <a:t>52</a:t>
            </a:fld>
            <a:endParaRPr lang="en-US" altLang="es-AR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14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11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33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50745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ABCD3-15EE-492D-8D67-782BAE391D8F}" type="slidenum">
              <a:rPr lang="en-US" altLang="es-AR"/>
              <a:pPr/>
              <a:t>56</a:t>
            </a:fld>
            <a:endParaRPr lang="en-US" altLang="es-AR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15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12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825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3825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25016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F863A-2EF7-4DBD-9AB1-3F80204318AE}" type="slidenum">
              <a:rPr lang="en-US" altLang="es-AR"/>
              <a:pPr/>
              <a:t>59</a:t>
            </a:fld>
            <a:endParaRPr lang="en-US" altLang="es-AR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24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15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234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42347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9349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287A2-980B-49AB-94AE-7CE86AFC357E}" type="slidenum">
              <a:rPr lang="en-US" altLang="es-AR"/>
              <a:pPr/>
              <a:t>60</a:t>
            </a:fld>
            <a:endParaRPr lang="en-US" altLang="es-A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48233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BCF2E-51C0-4872-BE95-3C0FDBE4DB91}" type="slidenum">
              <a:rPr lang="en-US" altLang="es-AR"/>
              <a:pPr/>
              <a:t>63</a:t>
            </a:fld>
            <a:endParaRPr lang="en-US" altLang="es-AR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29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20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849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4849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968317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064D-6AFF-47B7-913C-00346ACEEB84}" type="slidenum">
              <a:rPr lang="en-US" altLang="es-AR"/>
              <a:pPr/>
              <a:t>64</a:t>
            </a:fld>
            <a:endParaRPr lang="en-US" altLang="es-AR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31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21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053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50539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61423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0DF92-69CD-4554-B8A3-9E306227A7BF}" type="slidenum">
              <a:rPr lang="en-US" altLang="es-AR"/>
              <a:pPr/>
              <a:t>67</a:t>
            </a:fld>
            <a:endParaRPr lang="en-US" altLang="es-AR"/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29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9" tIns="0" rIns="19049" bIns="0" anchor="b"/>
          <a:lstStyle/>
          <a:p>
            <a:pPr algn="r"/>
            <a:r>
              <a:rPr lang="en-US" altLang="es-AR" sz="1000" i="1"/>
              <a:t>20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463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/>
        </p:spPr>
      </p:sp>
      <p:sp>
        <p:nvSpPr>
          <p:cNvPr id="154635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6" tIns="46033" rIns="92066" bIns="46033"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8745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7840F-0DF5-4F77-97AD-1D6ACABE2C8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8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62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962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73993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BC9E-E4B3-4D17-A9C4-CEA432387EE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17</a:t>
            </a: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72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972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6384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43031-EFDA-4AE6-A75D-E1950CCCDD2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17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30656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38587-9282-4D03-9B44-18BC27E7942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93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993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72078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84833-75C1-41FB-B306-76D03A998E0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03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036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799050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0D8DD-8C4B-49E6-AE4D-81FB5F019F4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13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138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619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A886D-D239-4C35-9B48-B9A14496F15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1024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1805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336E2-ADF8-49BD-A0F4-47C7608A6437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00145-D864-4632-97A6-AE63B2EEDF4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6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64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54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5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50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23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7E8DE-B5AE-495C-9EB3-F6C28F858AD9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B6D4D-EE8E-44DF-A9CE-F616DFA379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1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4C5FF-E26C-47C9-ADC8-B024D8FA883B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4FF79-B825-4874-8DDE-07050F38350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819E7-7D9B-41DB-8038-BC3FEFB83F54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7E44-0705-4322-8281-D9A302BC06C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4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95408-32F1-49A2-A366-8D08BF00F207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2246-C3CB-4EC2-BB9A-B7B63F9E17F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88AA7-E05C-41D6-BDB0-E5966BF9C906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B5E5-622D-42B8-AC61-E047845CDDB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38135-9EFB-457C-A5BC-799CAB4485FC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713F7-B7FD-4770-8161-BC122644E27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9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F2DC2-7359-4888-AE0F-E073D8A9781F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14786-DA7F-4EEE-A16B-73378AE611E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1C5DF-EFD8-4DB2-9B44-E50838157D9E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A4BB4-1E39-4C21-A879-4D5E952B774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55361-0226-4F46-9144-67A793CDBB84}" type="datetimeFigureOut">
              <a:rPr lang="en-US" smtClean="0"/>
              <a:pPr>
                <a:defRPr/>
              </a:pPr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8B327-0E14-4BBC-AA7C-92E94B21F4D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BF23D-1E79-43D3-8E44-FDBB42F66A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824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O7xfik1Xw?feature=oembe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2128838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5088" y="712788"/>
            <a:ext cx="9010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i="0" dirty="0">
                <a:solidFill>
                  <a:schemeClr val="bg1"/>
                </a:solidFill>
              </a:rPr>
              <a:t>LA DEMANDA Y LA OFERTA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486E25-FDFE-0868-5564-AC8CFEF32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2753212"/>
            <a:ext cx="6552728" cy="3392000"/>
          </a:xfrm>
          <a:prstGeom prst="rect">
            <a:avLst/>
          </a:prstGeom>
        </p:spPr>
      </p:pic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611560" y="5445224"/>
            <a:ext cx="1224137" cy="792088"/>
          </a:xfrm>
          <a:prstGeom prst="ellipse">
            <a:avLst/>
          </a:prstGeom>
          <a:solidFill>
            <a:schemeClr val="accent5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5905" y="1039035"/>
            <a:ext cx="80010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1"/>
                </a:solidFill>
                <a:latin typeface="Book Antiqua" pitchFamily="18" charset="0"/>
              </a:rPr>
              <a:t>Demanda</a:t>
            </a:r>
            <a:r>
              <a:rPr lang="en-US" altLang="en-US" sz="2800" b="1" u="sng" dirty="0">
                <a:solidFill>
                  <a:schemeClr val="tx1"/>
                </a:solidFill>
                <a:latin typeface="Book Antiqua" pitchFamily="18" charset="0"/>
              </a:rPr>
              <a:t> de mercado</a:t>
            </a:r>
            <a:r>
              <a:rPr lang="en-US" altLang="en-US" sz="2800" b="1" dirty="0">
                <a:solidFill>
                  <a:schemeClr val="tx1"/>
                </a:solidFill>
                <a:latin typeface="Book Antiqua" pitchFamily="18" charset="0"/>
              </a:rPr>
              <a:t> vs. </a:t>
            </a:r>
            <a:r>
              <a:rPr lang="en-US" altLang="en-US" sz="2800" b="1" u="sng" dirty="0" err="1">
                <a:solidFill>
                  <a:schemeClr val="tx1"/>
                </a:solidFill>
                <a:latin typeface="Book Antiqua" pitchFamily="18" charset="0"/>
              </a:rPr>
              <a:t>Demanda</a:t>
            </a:r>
            <a:r>
              <a:rPr lang="en-US" altLang="en-US" sz="2800" b="1" u="sng" dirty="0">
                <a:solidFill>
                  <a:schemeClr val="tx1"/>
                </a:solidFill>
                <a:latin typeface="Book Antiqua" pitchFamily="18" charset="0"/>
              </a:rPr>
              <a:t> individual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899592" y="1648635"/>
            <a:ext cx="7707313" cy="51943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>
                <a:latin typeface="Book Antiqua" pitchFamily="18" charset="0"/>
              </a:rPr>
              <a:t>La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de mercado es la </a:t>
            </a:r>
            <a:r>
              <a:rPr lang="en-US" altLang="en-US" sz="2800" dirty="0" err="1">
                <a:latin typeface="Book Antiqua" pitchFamily="18" charset="0"/>
              </a:rPr>
              <a:t>suma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todas</a:t>
            </a:r>
            <a:r>
              <a:rPr lang="en-US" altLang="en-US" sz="2800" dirty="0">
                <a:latin typeface="Book Antiqua" pitchFamily="18" charset="0"/>
              </a:rPr>
              <a:t> las </a:t>
            </a:r>
            <a:r>
              <a:rPr lang="en-US" altLang="en-US" sz="2800" dirty="0" err="1">
                <a:latin typeface="Book Antiqua" pitchFamily="18" charset="0"/>
              </a:rPr>
              <a:t>demandas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individuales</a:t>
            </a:r>
            <a:r>
              <a:rPr lang="en-US" altLang="en-US" sz="2800" dirty="0">
                <a:latin typeface="Book Antiqua" pitchFamily="18" charset="0"/>
              </a:rPr>
              <a:t>.</a:t>
            </a:r>
            <a:r>
              <a:rPr lang="en-US" altLang="en-US" sz="1800" dirty="0">
                <a:latin typeface="Book Antiqua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400" dirty="0">
              <a:latin typeface="Book Antiqua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>
                <a:latin typeface="Book Antiqua" pitchFamily="18" charset="0"/>
              </a:rPr>
              <a:t>La </a:t>
            </a:r>
            <a:r>
              <a:rPr lang="en-US" altLang="en-US" sz="2800" dirty="0" err="1">
                <a:latin typeface="Book Antiqua" pitchFamily="18" charset="0"/>
              </a:rPr>
              <a:t>curva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del mercado </a:t>
            </a:r>
            <a:r>
              <a:rPr lang="en-US" altLang="en-US" sz="2800" dirty="0" err="1">
                <a:latin typeface="Book Antiqua" pitchFamily="18" charset="0"/>
              </a:rPr>
              <a:t>muestra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cómo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varía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cantidad</a:t>
            </a:r>
            <a:r>
              <a:rPr lang="en-US" altLang="en-US" sz="2800" dirty="0">
                <a:latin typeface="Book Antiqua" pitchFamily="18" charset="0"/>
              </a:rPr>
              <a:t> total </a:t>
            </a:r>
            <a:r>
              <a:rPr lang="en-US" altLang="en-US" sz="2800" dirty="0" err="1">
                <a:latin typeface="Book Antiqua" pitchFamily="18" charset="0"/>
              </a:rPr>
              <a:t>demandada</a:t>
            </a:r>
            <a:r>
              <a:rPr lang="en-US" altLang="en-US" sz="2800" dirty="0">
                <a:latin typeface="Book Antiqua" pitchFamily="18" charset="0"/>
              </a:rPr>
              <a:t> de un </a:t>
            </a:r>
            <a:r>
              <a:rPr lang="en-US" altLang="en-US" sz="2800" dirty="0" err="1">
                <a:latin typeface="Book Antiqua" pitchFamily="18" charset="0"/>
              </a:rPr>
              <a:t>bien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cuando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varía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su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precio</a:t>
            </a:r>
            <a:r>
              <a:rPr lang="en-US" altLang="en-US" sz="2800" dirty="0">
                <a:latin typeface="Book Antiqua" pitchFamily="18" charset="0"/>
              </a:rPr>
              <a:t>, </a:t>
            </a:r>
            <a:r>
              <a:rPr lang="en-US" altLang="en-US" sz="2800" dirty="0" err="1">
                <a:latin typeface="Book Antiqua" pitchFamily="18" charset="0"/>
              </a:rPr>
              <a:t>mientras</a:t>
            </a:r>
            <a:r>
              <a:rPr lang="en-US" altLang="en-US" sz="2800" dirty="0">
                <a:latin typeface="Book Antiqua" pitchFamily="18" charset="0"/>
              </a:rPr>
              <a:t> se </a:t>
            </a:r>
            <a:r>
              <a:rPr lang="en-US" altLang="en-US" sz="2800" dirty="0" err="1">
                <a:latin typeface="Book Antiqua" pitchFamily="18" charset="0"/>
              </a:rPr>
              <a:t>mantienen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constantes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todos</a:t>
            </a:r>
            <a:r>
              <a:rPr lang="en-US" altLang="en-US" sz="2800" dirty="0">
                <a:latin typeface="Book Antiqua" pitchFamily="18" charset="0"/>
              </a:rPr>
              <a:t> los </a:t>
            </a:r>
            <a:r>
              <a:rPr lang="en-US" altLang="en-US" sz="2800" dirty="0" err="1">
                <a:latin typeface="Book Antiqua" pitchFamily="18" charset="0"/>
              </a:rPr>
              <a:t>demás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factores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marL="365760" indent="-283464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400" dirty="0">
              <a:latin typeface="Book Antiqua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 err="1">
                <a:latin typeface="Book Antiqua" pitchFamily="18" charset="0"/>
              </a:rPr>
              <a:t>Gráficamente</a:t>
            </a:r>
            <a:r>
              <a:rPr lang="en-US" altLang="en-US" sz="2800" dirty="0">
                <a:latin typeface="Book Antiqua" pitchFamily="18" charset="0"/>
              </a:rPr>
              <a:t>, la </a:t>
            </a:r>
            <a:r>
              <a:rPr lang="en-US" altLang="en-US" sz="2800" dirty="0" err="1">
                <a:latin typeface="Book Antiqua" pitchFamily="18" charset="0"/>
              </a:rPr>
              <a:t>curva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de mercado se </a:t>
            </a:r>
            <a:r>
              <a:rPr lang="en-US" altLang="en-US" sz="2800" dirty="0" err="1">
                <a:latin typeface="Book Antiqua" pitchFamily="18" charset="0"/>
              </a:rPr>
              <a:t>obtiene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sumando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horizontalmente</a:t>
            </a:r>
            <a:r>
              <a:rPr lang="en-US" altLang="en-US" sz="2800" dirty="0">
                <a:latin typeface="Book Antiqua" pitchFamily="18" charset="0"/>
              </a:rPr>
              <a:t> las </a:t>
            </a:r>
            <a:r>
              <a:rPr lang="en-US" altLang="en-US" sz="2800" dirty="0" err="1">
                <a:latin typeface="Book Antiqua" pitchFamily="18" charset="0"/>
              </a:rPr>
              <a:t>curvas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individuales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835150" y="260350"/>
            <a:ext cx="5451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sz="2400" i="0">
                <a:latin typeface="Book Antiqua" pitchFamily="18" charset="0"/>
              </a:rPr>
              <a:t>2.2 Los conceptos de demand</a:t>
            </a:r>
            <a:r>
              <a:rPr lang="en-US" altLang="en-US" sz="2400" i="0">
                <a:latin typeface="Book Antiqua" pitchFamily="18" charset="0"/>
              </a:rPr>
              <a:t>a y oferta</a:t>
            </a:r>
            <a:endParaRPr lang="es-ES" sz="2400" i="0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1125538"/>
            <a:ext cx="8072437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effectLst/>
              </a:rPr>
              <a:t>Desplazamientos a lo largo de la curva de demanda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2349500"/>
            <a:ext cx="8310314" cy="5194300"/>
          </a:xfrm>
        </p:spPr>
        <p:txBody>
          <a:bodyPr/>
          <a:lstStyle/>
          <a:p>
            <a:pPr lvl="1" algn="just" eaLnBrk="1" hangingPunct="1">
              <a:buFont typeface="Verdana" pitchFamily="34" charset="0"/>
              <a:buNone/>
            </a:pPr>
            <a:r>
              <a:rPr lang="en-US" altLang="en-US" sz="2800" dirty="0" err="1"/>
              <a:t>Movimientos</a:t>
            </a:r>
            <a:r>
              <a:rPr lang="en-US" altLang="en-US" sz="2800" dirty="0"/>
              <a:t> a lo largo de la curva de </a:t>
            </a:r>
            <a:r>
              <a:rPr lang="en-US" altLang="en-US" sz="2800" dirty="0" err="1"/>
              <a:t>demanda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causados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un </a:t>
            </a:r>
            <a:r>
              <a:rPr lang="en-US" altLang="en-US" sz="2800" dirty="0" err="1"/>
              <a:t>cambio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precio</a:t>
            </a:r>
            <a:r>
              <a:rPr lang="en-US" altLang="en-US" sz="2800" dirty="0"/>
              <a:t> del bien.</a:t>
            </a:r>
          </a:p>
          <a:p>
            <a:pPr lvl="1" eaLnBrk="1" hangingPunct="1">
              <a:buFont typeface="Verdana" pitchFamily="34" charset="0"/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/>
              <a:t>	* </a:t>
            </a:r>
            <a:r>
              <a:rPr lang="en-US" altLang="en-US" sz="2400" dirty="0" err="1"/>
              <a:t>Hablaremos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caso</a:t>
            </a:r>
            <a:r>
              <a:rPr lang="en-US" altLang="en-US" sz="2400" dirty="0"/>
              <a:t> de: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algn="ctr" eaLnBrk="1" hangingPunct="1">
              <a:buFontTx/>
              <a:buNone/>
            </a:pPr>
            <a:r>
              <a:rPr lang="en-US" altLang="en-US" sz="2800" u="sng" dirty="0"/>
              <a:t>CAMBIOS EN LA CANTIDAD DEMANDADA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0" y="2060848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 dirty="0">
              <a:highlight>
                <a:srgbClr val="A50021"/>
              </a:highlight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258888" y="260350"/>
            <a:ext cx="5451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2.2 Los conceptos de </a:t>
            </a:r>
            <a:r>
              <a:rPr lang="es-ES_tradnl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demand</a:t>
            </a:r>
            <a:r>
              <a:rPr lang="en-US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y </a:t>
            </a:r>
            <a:r>
              <a:rPr lang="en-US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oferta</a:t>
            </a:r>
            <a:endParaRPr lang="es-E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404621-1339-3A3C-DC01-87FED026CB62}"/>
              </a:ext>
            </a:extLst>
          </p:cNvPr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1600200" y="1828800"/>
            <a:ext cx="0" cy="43434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600200" y="6172200"/>
            <a:ext cx="5638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981200" y="1828800"/>
            <a:ext cx="4648200" cy="39624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295400" y="6019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629400" y="54864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55650" y="1557338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0" dirty="0" err="1">
                <a:solidFill>
                  <a:srgbClr val="0000CC"/>
                </a:solidFill>
              </a:rPr>
              <a:t>Precio</a:t>
            </a:r>
            <a:endParaRPr lang="en-US" altLang="en-US" sz="1600" b="1" i="0" dirty="0">
              <a:solidFill>
                <a:srgbClr val="0000CC"/>
              </a:solidFill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334000" y="6216650"/>
            <a:ext cx="3505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4876800" y="1600200"/>
            <a:ext cx="3886200" cy="1938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Todo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aquello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que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modifique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el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precio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se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refleja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en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un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movimiento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a lo largo de la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curva</a:t>
            </a:r>
            <a:r>
              <a:rPr lang="en-US" altLang="en-US" sz="2400" i="0" dirty="0">
                <a:solidFill>
                  <a:srgbClr val="494076"/>
                </a:solidFill>
                <a:latin typeface="Book Antiqua" pitchFamily="18" charset="0"/>
              </a:rPr>
              <a:t> de </a:t>
            </a:r>
            <a:r>
              <a:rPr lang="en-US" altLang="en-US" sz="2400" i="0" dirty="0" err="1">
                <a:solidFill>
                  <a:srgbClr val="494076"/>
                </a:solidFill>
                <a:latin typeface="Book Antiqua" pitchFamily="18" charset="0"/>
              </a:rPr>
              <a:t>demanda</a:t>
            </a:r>
            <a:endParaRPr lang="en-US" altLang="en-US" sz="2400" i="0" dirty="0">
              <a:solidFill>
                <a:srgbClr val="494076"/>
              </a:solidFill>
              <a:latin typeface="Book Antiqua" pitchFamily="18" charset="0"/>
            </a:endParaRPr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1600200" y="29718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3276600" y="29718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H="1">
            <a:off x="1600200" y="47244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5410200" y="4724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5562600" y="4343400"/>
            <a:ext cx="304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 dirty="0">
                <a:solidFill>
                  <a:schemeClr val="bg2">
                    <a:lumMod val="75000"/>
                  </a:schemeClr>
                </a:solidFill>
              </a:rPr>
              <a:t>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00400" y="2438401"/>
            <a:ext cx="609600" cy="609600"/>
            <a:chOff x="2016" y="1536"/>
            <a:chExt cx="384" cy="384"/>
          </a:xfrm>
        </p:grpSpPr>
        <p:sp>
          <p:nvSpPr>
            <p:cNvPr id="24603" name="Oval 18"/>
            <p:cNvSpPr>
              <a:spLocks noChangeArrowheads="1"/>
            </p:cNvSpPr>
            <p:nvPr/>
          </p:nvSpPr>
          <p:spPr bwMode="auto">
            <a:xfrm>
              <a:off x="2016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604" name="Text Box 19"/>
            <p:cNvSpPr txBox="1">
              <a:spLocks noChangeArrowheads="1"/>
            </p:cNvSpPr>
            <p:nvPr/>
          </p:nvSpPr>
          <p:spPr bwMode="auto">
            <a:xfrm>
              <a:off x="2064" y="1536"/>
              <a:ext cx="336" cy="28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i="0" dirty="0">
                  <a:solidFill>
                    <a:schemeClr val="bg2">
                      <a:lumMod val="75000"/>
                    </a:schemeClr>
                  </a:solidFill>
                </a:rPr>
                <a:t>B</a:t>
              </a:r>
            </a:p>
          </p:txBody>
        </p:sp>
      </p:grpSp>
      <p:sp>
        <p:nvSpPr>
          <p:cNvPr id="433172" name="Line 20"/>
          <p:cNvSpPr>
            <a:spLocks noChangeShapeType="1"/>
          </p:cNvSpPr>
          <p:nvPr/>
        </p:nvSpPr>
        <p:spPr bwMode="auto">
          <a:xfrm flipH="1" flipV="1">
            <a:off x="3581400" y="2895600"/>
            <a:ext cx="19050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594" name="Text Box 21"/>
          <p:cNvSpPr txBox="1">
            <a:spLocks noChangeArrowheads="1"/>
          </p:cNvSpPr>
          <p:nvPr/>
        </p:nvSpPr>
        <p:spPr bwMode="auto">
          <a:xfrm>
            <a:off x="5257800" y="60960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8</a:t>
            </a:r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838200" y="44958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1.00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85800" y="2743200"/>
            <a:ext cx="914400" cy="1828800"/>
            <a:chOff x="432" y="1728"/>
            <a:chExt cx="576" cy="1152"/>
          </a:xfrm>
        </p:grpSpPr>
        <p:sp>
          <p:nvSpPr>
            <p:cNvPr id="24601" name="Text Box 24"/>
            <p:cNvSpPr txBox="1">
              <a:spLocks noChangeArrowheads="1"/>
            </p:cNvSpPr>
            <p:nvPr/>
          </p:nvSpPr>
          <p:spPr bwMode="auto">
            <a:xfrm>
              <a:off x="432" y="1728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0"/>
                <a:t>$2.00</a:t>
              </a:r>
            </a:p>
          </p:txBody>
        </p:sp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 flipV="1">
              <a:off x="816" y="1968"/>
              <a:ext cx="0" cy="912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971800" y="6096000"/>
            <a:ext cx="2133600" cy="457200"/>
            <a:chOff x="1872" y="3840"/>
            <a:chExt cx="1344" cy="288"/>
          </a:xfrm>
        </p:grpSpPr>
        <p:sp>
          <p:nvSpPr>
            <p:cNvPr id="24599" name="Text Box 27"/>
            <p:cNvSpPr txBox="1">
              <a:spLocks noChangeArrowheads="1"/>
            </p:cNvSpPr>
            <p:nvPr/>
          </p:nvSpPr>
          <p:spPr bwMode="auto">
            <a:xfrm>
              <a:off x="1872" y="3840"/>
              <a:ext cx="4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i="0"/>
                <a:t>4</a:t>
              </a: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 flipH="1">
              <a:off x="2208" y="3984"/>
              <a:ext cx="1008" cy="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255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chemeClr val="tx1"/>
                </a:solidFill>
                <a:latin typeface="Book Antiqua" pitchFamily="18" charset="0"/>
              </a:rPr>
              <a:t>Cambios</a:t>
            </a:r>
            <a:r>
              <a:rPr lang="en-US" altLang="en-US" sz="2800" dirty="0">
                <a:solidFill>
                  <a:schemeClr val="tx1"/>
                </a:solidFill>
                <a:latin typeface="Book Antiqua" pitchFamily="18" charset="0"/>
              </a:rPr>
              <a:t> en la </a:t>
            </a:r>
            <a:r>
              <a:rPr lang="en-US" altLang="en-US" sz="2800" dirty="0" err="1">
                <a:solidFill>
                  <a:schemeClr val="tx1"/>
                </a:solidFill>
                <a:latin typeface="Book Antiqua" pitchFamily="18" charset="0"/>
              </a:rPr>
              <a:t>cantidad</a:t>
            </a:r>
            <a:r>
              <a:rPr lang="en-US" altLang="en-US" sz="28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Book Antiqua" pitchFamily="18" charset="0"/>
              </a:rPr>
              <a:t>demandada</a:t>
            </a:r>
            <a:endParaRPr lang="en-US" altLang="en-US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2" grpId="0" animBg="1" autoUpdateAnimBg="0"/>
      <p:bldP spid="433164" grpId="0" animBg="1"/>
      <p:bldP spid="433165" grpId="0" animBg="1"/>
      <p:bldP spid="4331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 err="1"/>
              <a:t>Desplazamientos</a:t>
            </a:r>
            <a:r>
              <a:rPr lang="en-US" altLang="en-US" sz="2800" b="1" dirty="0"/>
              <a:t> de la </a:t>
            </a:r>
            <a:r>
              <a:rPr lang="en-US" altLang="en-US" sz="2800" b="1" dirty="0" err="1"/>
              <a:t>curva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demanda</a:t>
            </a:r>
            <a:r>
              <a:rPr lang="en-US" altLang="en-US" sz="2800" dirty="0"/>
              <a:t> 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400" dirty="0"/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 err="1"/>
              <a:t>Movimientos</a:t>
            </a:r>
            <a:r>
              <a:rPr lang="en-US" altLang="en-US" sz="2400" dirty="0"/>
              <a:t> de la </a:t>
            </a:r>
            <a:r>
              <a:rPr lang="en-US" altLang="en-US" sz="2400" dirty="0" err="1"/>
              <a:t>curva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demanda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bien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hacia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derecha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bien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hacia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izquierda</a:t>
            </a:r>
            <a:r>
              <a:rPr lang="en-US" altLang="en-US" sz="2400" dirty="0"/>
              <a:t>…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dirty="0"/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… </a:t>
            </a:r>
            <a:r>
              <a:rPr lang="en-US" altLang="en-US" sz="2400" dirty="0" err="1"/>
              <a:t>causados</a:t>
            </a:r>
            <a:r>
              <a:rPr lang="en-US" altLang="en-US" sz="2400" dirty="0"/>
              <a:t> por un </a:t>
            </a:r>
            <a:r>
              <a:rPr lang="en-US" altLang="en-US" sz="2400" dirty="0" err="1"/>
              <a:t>cambio</a:t>
            </a:r>
            <a:r>
              <a:rPr lang="en-US" altLang="en-US" sz="2400" dirty="0"/>
              <a:t> en </a:t>
            </a:r>
            <a:r>
              <a:rPr lang="en-US" altLang="en-US" sz="2400" dirty="0" err="1"/>
              <a:t>cualquiera</a:t>
            </a:r>
            <a:r>
              <a:rPr lang="en-US" altLang="en-US" sz="2400" dirty="0"/>
              <a:t> de las variables que </a:t>
            </a:r>
            <a:r>
              <a:rPr lang="en-US" altLang="en-US" sz="2400" dirty="0" err="1"/>
              <a:t>pueden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afectar</a:t>
            </a:r>
            <a:r>
              <a:rPr lang="en-US" altLang="en-US" sz="2400" dirty="0"/>
              <a:t> a la </a:t>
            </a:r>
            <a:r>
              <a:rPr lang="en-US" altLang="en-US" sz="2400" dirty="0" err="1"/>
              <a:t>demanda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ese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bien</a:t>
            </a:r>
            <a:r>
              <a:rPr lang="en-US" altLang="en-US" sz="2400" dirty="0"/>
              <a:t> </a:t>
            </a:r>
            <a:r>
              <a:rPr lang="en-US" altLang="en-US" sz="2400" b="1" i="1" dirty="0" err="1"/>
              <a:t>excepto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precio</a:t>
            </a:r>
            <a:r>
              <a:rPr lang="en-US" altLang="en-US" sz="2400" dirty="0"/>
              <a:t>.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400" dirty="0"/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	* </a:t>
            </a:r>
            <a:r>
              <a:rPr lang="en-US" altLang="en-US" sz="2000" dirty="0" err="1"/>
              <a:t>Hablaremos</a:t>
            </a:r>
            <a:r>
              <a:rPr lang="en-US" altLang="en-US" sz="2000" dirty="0"/>
              <a:t> en </a:t>
            </a:r>
            <a:r>
              <a:rPr lang="en-US" altLang="en-US" sz="2000" dirty="0" err="1"/>
              <a:t>este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caso</a:t>
            </a:r>
            <a:r>
              <a:rPr lang="en-US" altLang="en-US" sz="2000" dirty="0"/>
              <a:t> de: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dirty="0"/>
          </a:p>
          <a:p>
            <a:pPr marL="640080" lvl="1" indent="-237744" algn="ctr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CAMBIOS DE LA DEMANDA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2.2 Los conceptos de </a:t>
            </a:r>
            <a:r>
              <a:rPr lang="es-ES_tradnl" altLang="en-US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demand</a:t>
            </a:r>
            <a:r>
              <a:rPr lang="en-US" alt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y </a:t>
            </a:r>
            <a:r>
              <a:rPr lang="en-US" altLang="en-US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oferta</a:t>
            </a:r>
            <a:endParaRPr lang="es-ES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Book Antiqua" pitchFamily="18" charset="0"/>
              </a:rPr>
              <a:t>Factores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cuyo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cambio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causa</a:t>
            </a:r>
            <a:r>
              <a:rPr lang="en-US" altLang="en-US" sz="2800" dirty="0">
                <a:latin typeface="Book Antiqua" pitchFamily="18" charset="0"/>
              </a:rPr>
              <a:t> un </a:t>
            </a:r>
            <a:r>
              <a:rPr lang="en-US" altLang="en-US" sz="2800" dirty="0" err="1">
                <a:latin typeface="Book Antiqua" pitchFamily="18" charset="0"/>
              </a:rPr>
              <a:t>desplazamiento</a:t>
            </a:r>
            <a:r>
              <a:rPr lang="en-US" altLang="en-US" sz="2800" dirty="0">
                <a:latin typeface="Book Antiqua" pitchFamily="18" charset="0"/>
              </a:rPr>
              <a:t> de la </a:t>
            </a:r>
            <a:r>
              <a:rPr lang="en-US" altLang="en-US" sz="2800" dirty="0" err="1">
                <a:latin typeface="Book Antiqua" pitchFamily="18" charset="0"/>
              </a:rPr>
              <a:t>curva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de un </a:t>
            </a:r>
            <a:r>
              <a:rPr lang="en-US" altLang="en-US" sz="2800" dirty="0" err="1">
                <a:latin typeface="Book Antiqua" pitchFamily="18" charset="0"/>
              </a:rPr>
              <a:t>bien</a:t>
            </a:r>
            <a:r>
              <a:rPr lang="en-US" altLang="en-US" sz="2800" dirty="0">
                <a:latin typeface="Book Antiqua" pitchFamily="18" charset="0"/>
              </a:rPr>
              <a:t>: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b="1" dirty="0">
              <a:latin typeface="Book Antiqua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2800" dirty="0">
                <a:latin typeface="Book Antiqua" pitchFamily="18" charset="0"/>
              </a:rPr>
              <a:t>La </a:t>
            </a:r>
            <a:r>
              <a:rPr lang="en-US" altLang="en-US" sz="2800" dirty="0" err="1">
                <a:latin typeface="Book Antiqua" pitchFamily="18" charset="0"/>
              </a:rPr>
              <a:t>renta</a:t>
            </a:r>
            <a:endParaRPr lang="en-US" altLang="en-US" sz="2800" dirty="0">
              <a:latin typeface="Book Antiqua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latin typeface="Book Antiqua" pitchFamily="18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latin typeface="Book Antiqua" pitchFamily="18" charset="0"/>
              </a:rPr>
              <a:t>	Si </a:t>
            </a: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 </a:t>
            </a:r>
            <a:r>
              <a:rPr lang="en-US" altLang="en-US" sz="2800" dirty="0" err="1">
                <a:latin typeface="Book Antiqua" pitchFamily="18" charset="0"/>
                <a:sym typeface="Symbol" pitchFamily="18" charset="2"/>
              </a:rPr>
              <a:t>renta</a:t>
            </a: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   </a:t>
            </a:r>
            <a:r>
              <a:rPr lang="en-US" altLang="en-US" sz="2800" dirty="0" err="1">
                <a:latin typeface="Book Antiqua" pitchFamily="18" charset="0"/>
                <a:sym typeface="Symbol" pitchFamily="18" charset="2"/>
              </a:rPr>
              <a:t>demanda</a:t>
            </a: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     BIEN NORMAL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latin typeface="Book Antiqua" pitchFamily="18" charset="0"/>
              <a:sym typeface="Symbol" pitchFamily="18" charset="2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	</a:t>
            </a:r>
            <a:r>
              <a:rPr lang="en-US" altLang="en-US" sz="2800" dirty="0">
                <a:latin typeface="Book Antiqua" pitchFamily="18" charset="0"/>
              </a:rPr>
              <a:t>Si </a:t>
            </a: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 </a:t>
            </a:r>
            <a:r>
              <a:rPr lang="en-US" altLang="en-US" sz="2800" dirty="0" err="1">
                <a:latin typeface="Book Antiqua" pitchFamily="18" charset="0"/>
                <a:sym typeface="Symbol" pitchFamily="18" charset="2"/>
              </a:rPr>
              <a:t>renta</a:t>
            </a: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   </a:t>
            </a:r>
            <a:r>
              <a:rPr lang="en-US" altLang="en-US" sz="2800" dirty="0" err="1">
                <a:latin typeface="Book Antiqua" pitchFamily="18" charset="0"/>
                <a:sym typeface="Symbol" pitchFamily="18" charset="2"/>
              </a:rPr>
              <a:t>demanda</a:t>
            </a: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     BIEN INFERIOR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Book Antiqua" pitchFamily="18" charset="0"/>
              <a:sym typeface="Symbol" pitchFamily="18" charset="2"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Book Antiqua" pitchFamily="18" charset="0"/>
              </a:rPr>
              <a:t>	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			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76375" y="404813"/>
            <a:ext cx="54514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2.2 Los conceptos de </a:t>
            </a:r>
            <a:r>
              <a:rPr lang="es-ES_tradnl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demand</a:t>
            </a:r>
            <a:r>
              <a:rPr lang="en-US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y </a:t>
            </a:r>
            <a:r>
              <a:rPr lang="en-US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oferta</a:t>
            </a:r>
            <a:endParaRPr lang="es-E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800" dirty="0">
                <a:latin typeface="Book Antiqua" pitchFamily="18" charset="0"/>
              </a:rPr>
              <a:t>2. Los </a:t>
            </a:r>
            <a:r>
              <a:rPr lang="en-US" altLang="en-US" sz="2800" dirty="0" err="1">
                <a:latin typeface="Book Antiqua" pitchFamily="18" charset="0"/>
              </a:rPr>
              <a:t>precios</a:t>
            </a:r>
            <a:r>
              <a:rPr lang="en-US" altLang="en-US" sz="2800" dirty="0">
                <a:latin typeface="Book Antiqua" pitchFamily="18" charset="0"/>
              </a:rPr>
              <a:t> de los </a:t>
            </a:r>
            <a:r>
              <a:rPr lang="en-US" altLang="en-US" sz="2800" dirty="0" err="1">
                <a:latin typeface="Book Antiqua" pitchFamily="18" charset="0"/>
              </a:rPr>
              <a:t>bienes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relacionados</a:t>
            </a:r>
            <a:r>
              <a:rPr lang="en-US" altLang="en-US" sz="2800" dirty="0">
                <a:latin typeface="Book Antiqua" pitchFamily="18" charset="0"/>
              </a:rPr>
              <a:t> con el </a:t>
            </a:r>
            <a:r>
              <a:rPr lang="en-US" altLang="en-US" sz="2800" dirty="0" err="1">
                <a:latin typeface="Book Antiqua" pitchFamily="18" charset="0"/>
              </a:rPr>
              <a:t>bien</a:t>
            </a:r>
            <a:r>
              <a:rPr lang="en-US" altLang="en-US" sz="2800" dirty="0">
                <a:latin typeface="Book Antiqua" pitchFamily="18" charset="0"/>
              </a:rPr>
              <a:t> en </a:t>
            </a:r>
            <a:r>
              <a:rPr lang="en-US" altLang="en-US" sz="2800" dirty="0" err="1">
                <a:latin typeface="Book Antiqua" pitchFamily="18" charset="0"/>
              </a:rPr>
              <a:t>cuestión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800" dirty="0">
              <a:latin typeface="Book Antiqua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latin typeface="Book Antiqua" pitchFamily="18" charset="0"/>
              </a:rPr>
              <a:t>	</a:t>
            </a:r>
            <a:r>
              <a:rPr lang="en-US" altLang="en-US" sz="2800" i="1" dirty="0" err="1">
                <a:latin typeface="Book Antiqua" pitchFamily="18" charset="0"/>
              </a:rPr>
              <a:t>Bienes</a:t>
            </a:r>
            <a:r>
              <a:rPr lang="en-US" altLang="en-US" sz="2800" i="1" dirty="0">
                <a:latin typeface="Book Antiqua" pitchFamily="18" charset="0"/>
              </a:rPr>
              <a:t> </a:t>
            </a:r>
            <a:r>
              <a:rPr lang="en-US" altLang="en-US" sz="2800" i="1" dirty="0" err="1">
                <a:latin typeface="Book Antiqua" pitchFamily="18" charset="0"/>
              </a:rPr>
              <a:t>sustitutivos</a:t>
            </a:r>
            <a:r>
              <a:rPr lang="en-US" altLang="en-US" sz="2800" dirty="0">
                <a:latin typeface="Book Antiqua" pitchFamily="18" charset="0"/>
              </a:rPr>
              <a:t>: </a:t>
            </a:r>
            <a:r>
              <a:rPr lang="en-US" altLang="en-US" sz="2800" dirty="0" err="1">
                <a:latin typeface="Book Antiqua" pitchFamily="18" charset="0"/>
              </a:rPr>
              <a:t>cuando</a:t>
            </a:r>
            <a:r>
              <a:rPr lang="en-US" altLang="en-US" sz="2800" dirty="0">
                <a:latin typeface="Book Antiqua" pitchFamily="18" charset="0"/>
              </a:rPr>
              <a:t> al </a:t>
            </a:r>
            <a:r>
              <a:rPr lang="en-US" altLang="en-US" sz="2800" dirty="0" err="1">
                <a:latin typeface="Book Antiqua" pitchFamily="18" charset="0"/>
              </a:rPr>
              <a:t>subir</a:t>
            </a:r>
            <a:r>
              <a:rPr lang="en-US" altLang="en-US" sz="2800" dirty="0">
                <a:latin typeface="Book Antiqua" pitchFamily="18" charset="0"/>
              </a:rPr>
              <a:t> el </a:t>
            </a:r>
            <a:r>
              <a:rPr lang="en-US" altLang="en-US" sz="2800" dirty="0" err="1">
                <a:latin typeface="Book Antiqua" pitchFamily="18" charset="0"/>
              </a:rPr>
              <a:t>precio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uno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ellos</a:t>
            </a:r>
            <a:r>
              <a:rPr lang="en-US" altLang="en-US" sz="2800" dirty="0">
                <a:latin typeface="Book Antiqua" pitchFamily="18" charset="0"/>
              </a:rPr>
              <a:t>, </a:t>
            </a:r>
            <a:r>
              <a:rPr lang="en-US" altLang="en-US" sz="2800" dirty="0" err="1">
                <a:latin typeface="Book Antiqua" pitchFamily="18" charset="0"/>
              </a:rPr>
              <a:t>aumenta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del </a:t>
            </a:r>
            <a:r>
              <a:rPr lang="en-US" altLang="en-US" sz="2800" dirty="0" err="1">
                <a:latin typeface="Book Antiqua" pitchFamily="18" charset="0"/>
              </a:rPr>
              <a:t>otro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latin typeface="Book Antiqua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latin typeface="Book Antiqua" pitchFamily="18" charset="0"/>
              </a:rPr>
              <a:t>	</a:t>
            </a:r>
            <a:r>
              <a:rPr lang="en-US" altLang="en-US" sz="2800" i="1" dirty="0" err="1">
                <a:latin typeface="Book Antiqua" pitchFamily="18" charset="0"/>
              </a:rPr>
              <a:t>Bienes</a:t>
            </a:r>
            <a:r>
              <a:rPr lang="en-US" altLang="en-US" sz="2800" i="1" dirty="0">
                <a:latin typeface="Book Antiqua" pitchFamily="18" charset="0"/>
              </a:rPr>
              <a:t> </a:t>
            </a:r>
            <a:r>
              <a:rPr lang="en-US" altLang="en-US" sz="2800" i="1" dirty="0" err="1">
                <a:latin typeface="Book Antiqua" pitchFamily="18" charset="0"/>
              </a:rPr>
              <a:t>complementarios</a:t>
            </a:r>
            <a:r>
              <a:rPr lang="en-US" altLang="en-US" sz="2800" dirty="0">
                <a:latin typeface="Book Antiqua" pitchFamily="18" charset="0"/>
              </a:rPr>
              <a:t>: </a:t>
            </a:r>
            <a:r>
              <a:rPr lang="en-US" altLang="en-US" sz="2800" dirty="0" err="1">
                <a:latin typeface="Book Antiqua" pitchFamily="18" charset="0"/>
              </a:rPr>
              <a:t>cuando</a:t>
            </a:r>
            <a:r>
              <a:rPr lang="en-US" altLang="en-US" sz="2800" dirty="0">
                <a:latin typeface="Book Antiqua" pitchFamily="18" charset="0"/>
              </a:rPr>
              <a:t> al </a:t>
            </a:r>
            <a:r>
              <a:rPr lang="en-US" altLang="en-US" sz="2800" dirty="0" err="1">
                <a:latin typeface="Book Antiqua" pitchFamily="18" charset="0"/>
              </a:rPr>
              <a:t>subir</a:t>
            </a:r>
            <a:r>
              <a:rPr lang="en-US" altLang="en-US" sz="2800" dirty="0">
                <a:latin typeface="Book Antiqua" pitchFamily="18" charset="0"/>
              </a:rPr>
              <a:t> el </a:t>
            </a:r>
            <a:r>
              <a:rPr lang="en-US" altLang="en-US" sz="2800" dirty="0" err="1">
                <a:latin typeface="Book Antiqua" pitchFamily="18" charset="0"/>
              </a:rPr>
              <a:t>precio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uno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ellos</a:t>
            </a:r>
            <a:r>
              <a:rPr lang="en-US" altLang="en-US" sz="2800" dirty="0">
                <a:latin typeface="Book Antiqua" pitchFamily="18" charset="0"/>
              </a:rPr>
              <a:t>, </a:t>
            </a:r>
            <a:r>
              <a:rPr lang="en-US" altLang="en-US" sz="2800" dirty="0" err="1">
                <a:latin typeface="Book Antiqua" pitchFamily="18" charset="0"/>
              </a:rPr>
              <a:t>disminuye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del </a:t>
            </a:r>
            <a:r>
              <a:rPr lang="en-US" altLang="en-US" sz="2800" dirty="0" err="1">
                <a:latin typeface="Book Antiqua" pitchFamily="18" charset="0"/>
              </a:rPr>
              <a:t>otro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latin typeface="Book Antiqua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latin typeface="Book Antiqua" pitchFamily="18" charset="0"/>
              </a:rPr>
              <a:t>			</a:t>
            </a:r>
          </a:p>
          <a:p>
            <a:pPr marL="609600" indent="-60960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/>
              <a:t>2.2 Los conceptos de demand</a:t>
            </a:r>
            <a:r>
              <a:rPr lang="en-US" altLang="en-US" i="0"/>
              <a:t>a y oferta</a:t>
            </a:r>
            <a:endParaRPr lang="es-ES" i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arrow aqua button bckgr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</a:rPr>
              <a:t>Desplazamientos</a:t>
            </a:r>
            <a:r>
              <a:rPr lang="en-US" sz="2400" dirty="0">
                <a:solidFill>
                  <a:schemeClr val="tx1"/>
                </a:solidFill>
              </a:rPr>
              <a:t> de la </a:t>
            </a:r>
            <a:r>
              <a:rPr lang="en-US" sz="2400" dirty="0" err="1">
                <a:solidFill>
                  <a:schemeClr val="tx1"/>
                </a:solidFill>
              </a:rPr>
              <a:t>curva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demanda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3F6F9"/>
          </a:solidFill>
          <a:ln w="2301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2F4F8"/>
          </a:solidFill>
          <a:ln w="2095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1F4F7"/>
          </a:solidFill>
          <a:ln w="18732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0F2F5"/>
          </a:solidFill>
          <a:ln w="1666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EF1F4"/>
          </a:solidFill>
          <a:ln w="14605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DEFF3"/>
          </a:solidFill>
          <a:ln w="1254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BEEF2"/>
          </a:solidFill>
          <a:ln w="1047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187450" y="1196975"/>
            <a:ext cx="7272338" cy="4818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8" name="Freeform 17"/>
          <p:cNvSpPr>
            <a:spLocks/>
          </p:cNvSpPr>
          <p:nvPr/>
        </p:nvSpPr>
        <p:spPr bwMode="auto">
          <a:xfrm>
            <a:off x="1347788" y="1182688"/>
            <a:ext cx="7042150" cy="4818062"/>
          </a:xfrm>
          <a:custGeom>
            <a:avLst/>
            <a:gdLst>
              <a:gd name="T0" fmla="*/ 0 w 4436"/>
              <a:gd name="T1" fmla="*/ 0 h 3035"/>
              <a:gd name="T2" fmla="*/ 0 w 4436"/>
              <a:gd name="T3" fmla="*/ 2147483647 h 3035"/>
              <a:gd name="T4" fmla="*/ 2147483647 w 4436"/>
              <a:gd name="T5" fmla="*/ 2147483647 h 3035"/>
              <a:gd name="T6" fmla="*/ 0 60000 65536"/>
              <a:gd name="T7" fmla="*/ 0 60000 65536"/>
              <a:gd name="T8" fmla="*/ 0 60000 65536"/>
              <a:gd name="T9" fmla="*/ 0 w 4436"/>
              <a:gd name="T10" fmla="*/ 0 h 3035"/>
              <a:gd name="T11" fmla="*/ 4436 w 4436"/>
              <a:gd name="T12" fmla="*/ 3035 h 3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6" h="3035">
                <a:moveTo>
                  <a:pt x="0" y="0"/>
                </a:moveTo>
                <a:lnTo>
                  <a:pt x="0" y="3035"/>
                </a:lnTo>
                <a:lnTo>
                  <a:pt x="4436" y="303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5810" name="Line 18"/>
          <p:cNvSpPr>
            <a:spLocks noChangeShapeType="1"/>
          </p:cNvSpPr>
          <p:nvPr/>
        </p:nvSpPr>
        <p:spPr bwMode="auto">
          <a:xfrm flipH="1" flipV="1">
            <a:off x="3079750" y="1912938"/>
            <a:ext cx="3281363" cy="3149600"/>
          </a:xfrm>
          <a:prstGeom prst="line">
            <a:avLst/>
          </a:prstGeom>
          <a:noFill/>
          <a:ln w="61913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 flipH="1" flipV="1">
            <a:off x="4648200" y="1390650"/>
            <a:ext cx="3281363" cy="3149600"/>
          </a:xfrm>
          <a:prstGeom prst="line">
            <a:avLst/>
          </a:prstGeom>
          <a:noFill/>
          <a:ln w="61913">
            <a:solidFill>
              <a:srgbClr val="5F161D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5812" name="Line 20"/>
          <p:cNvSpPr>
            <a:spLocks noChangeShapeType="1"/>
          </p:cNvSpPr>
          <p:nvPr/>
        </p:nvSpPr>
        <p:spPr bwMode="auto">
          <a:xfrm flipH="1" flipV="1">
            <a:off x="1492250" y="2433638"/>
            <a:ext cx="3302000" cy="3170237"/>
          </a:xfrm>
          <a:prstGeom prst="line">
            <a:avLst/>
          </a:prstGeom>
          <a:noFill/>
          <a:ln w="61913">
            <a:solidFill>
              <a:srgbClr val="65182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5813" name="Line 21"/>
          <p:cNvSpPr>
            <a:spLocks noChangeShapeType="1"/>
          </p:cNvSpPr>
          <p:nvPr/>
        </p:nvSpPr>
        <p:spPr bwMode="auto">
          <a:xfrm>
            <a:off x="4146550" y="2871788"/>
            <a:ext cx="1858963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45814" name="Line 22"/>
          <p:cNvSpPr>
            <a:spLocks noChangeShapeType="1"/>
          </p:cNvSpPr>
          <p:nvPr/>
        </p:nvSpPr>
        <p:spPr bwMode="auto">
          <a:xfrm rot="10800000">
            <a:off x="3225800" y="3935413"/>
            <a:ext cx="1860550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428625" y="1157288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28695" name="Rectangle 26"/>
          <p:cNvSpPr>
            <a:spLocks noChangeArrowheads="1"/>
          </p:cNvSpPr>
          <p:nvPr/>
        </p:nvSpPr>
        <p:spPr bwMode="auto">
          <a:xfrm>
            <a:off x="7215188" y="6102350"/>
            <a:ext cx="1023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224338" y="2225675"/>
            <a:ext cx="1579562" cy="604838"/>
            <a:chOff x="2717" y="1402"/>
            <a:chExt cx="995" cy="381"/>
          </a:xfrm>
        </p:grpSpPr>
        <p:sp>
          <p:nvSpPr>
            <p:cNvPr id="28716" name="Rectangle 29"/>
            <p:cNvSpPr>
              <a:spLocks noChangeArrowheads="1"/>
            </p:cNvSpPr>
            <p:nvPr/>
          </p:nvSpPr>
          <p:spPr bwMode="auto">
            <a:xfrm>
              <a:off x="2717" y="1402"/>
              <a:ext cx="750" cy="381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7" name="Rectangle 30"/>
            <p:cNvSpPr>
              <a:spLocks noChangeArrowheads="1"/>
            </p:cNvSpPr>
            <p:nvPr/>
          </p:nvSpPr>
          <p:spPr bwMode="auto">
            <a:xfrm>
              <a:off x="2768" y="1419"/>
              <a:ext cx="5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Aumento</a:t>
              </a:r>
              <a:endParaRPr lang="en-US" sz="2400" i="0"/>
            </a:p>
          </p:txBody>
        </p:sp>
        <p:sp>
          <p:nvSpPr>
            <p:cNvPr id="28718" name="Rectangle 31"/>
            <p:cNvSpPr>
              <a:spLocks noChangeArrowheads="1"/>
            </p:cNvSpPr>
            <p:nvPr/>
          </p:nvSpPr>
          <p:spPr bwMode="auto">
            <a:xfrm>
              <a:off x="2768" y="1595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 la demanda</a:t>
              </a:r>
              <a:endParaRPr lang="en-US" sz="2400" i="0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70325" y="4006850"/>
            <a:ext cx="1577975" cy="625475"/>
            <a:chOff x="2362" y="2492"/>
            <a:chExt cx="994" cy="394"/>
          </a:xfrm>
        </p:grpSpPr>
        <p:sp>
          <p:nvSpPr>
            <p:cNvPr id="28713" name="Rectangle 33"/>
            <p:cNvSpPr>
              <a:spLocks noChangeArrowheads="1"/>
            </p:cNvSpPr>
            <p:nvPr/>
          </p:nvSpPr>
          <p:spPr bwMode="auto">
            <a:xfrm>
              <a:off x="2362" y="2492"/>
              <a:ext cx="750" cy="394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4" name="Rectangle 34"/>
            <p:cNvSpPr>
              <a:spLocks noChangeArrowheads="1"/>
            </p:cNvSpPr>
            <p:nvPr/>
          </p:nvSpPr>
          <p:spPr bwMode="auto">
            <a:xfrm>
              <a:off x="2412" y="2520"/>
              <a:ext cx="7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Disminución</a:t>
              </a:r>
              <a:endParaRPr lang="en-US" sz="2400" i="0"/>
            </a:p>
          </p:txBody>
        </p:sp>
        <p:sp>
          <p:nvSpPr>
            <p:cNvPr id="28715" name="Rectangle 35"/>
            <p:cNvSpPr>
              <a:spLocks noChangeArrowheads="1"/>
            </p:cNvSpPr>
            <p:nvPr/>
          </p:nvSpPr>
          <p:spPr bwMode="auto">
            <a:xfrm>
              <a:off x="2412" y="2696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 la demanda</a:t>
              </a:r>
              <a:endParaRPr lang="en-US" sz="2400" i="0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63938" y="5300663"/>
            <a:ext cx="1733550" cy="639762"/>
            <a:chOff x="2425" y="3584"/>
            <a:chExt cx="1092" cy="403"/>
          </a:xfrm>
        </p:grpSpPr>
        <p:sp>
          <p:nvSpPr>
            <p:cNvPr id="28710" name="Rectangle 37"/>
            <p:cNvSpPr>
              <a:spLocks noChangeArrowheads="1"/>
            </p:cNvSpPr>
            <p:nvPr/>
          </p:nvSpPr>
          <p:spPr bwMode="auto">
            <a:xfrm>
              <a:off x="2425" y="3584"/>
              <a:ext cx="8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/>
                <a:t>Curva de</a:t>
              </a:r>
            </a:p>
            <a:p>
              <a:r>
                <a:rPr lang="en-US" sz="1800" i="0"/>
                <a:t> demanda,</a:t>
              </a:r>
              <a:r>
                <a:rPr lang="en-US" sz="2400" i="0"/>
                <a:t> </a:t>
              </a:r>
              <a:r>
                <a:rPr lang="en-US" sz="1800"/>
                <a:t>D</a:t>
              </a:r>
              <a:r>
                <a:rPr lang="en-US" sz="1200" i="0"/>
                <a:t>3</a:t>
              </a:r>
            </a:p>
          </p:txBody>
        </p:sp>
        <p:sp>
          <p:nvSpPr>
            <p:cNvPr id="28711" name="Rectangle 38"/>
            <p:cNvSpPr>
              <a:spLocks noChangeArrowheads="1"/>
            </p:cNvSpPr>
            <p:nvPr/>
          </p:nvSpPr>
          <p:spPr bwMode="auto">
            <a:xfrm>
              <a:off x="3415" y="3584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  <p:sp>
          <p:nvSpPr>
            <p:cNvPr id="28712" name="Rectangle 39"/>
            <p:cNvSpPr>
              <a:spLocks noChangeArrowheads="1"/>
            </p:cNvSpPr>
            <p:nvPr/>
          </p:nvSpPr>
          <p:spPr bwMode="auto">
            <a:xfrm>
              <a:off x="3516" y="3655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940425" y="5084763"/>
            <a:ext cx="1314450" cy="669925"/>
            <a:chOff x="3714" y="3245"/>
            <a:chExt cx="828" cy="388"/>
          </a:xfrm>
        </p:grpSpPr>
        <p:sp>
          <p:nvSpPr>
            <p:cNvPr id="28706" name="Rectangle 41"/>
            <p:cNvSpPr>
              <a:spLocks noChangeArrowheads="1"/>
            </p:cNvSpPr>
            <p:nvPr/>
          </p:nvSpPr>
          <p:spPr bwMode="auto">
            <a:xfrm>
              <a:off x="3740" y="3245"/>
              <a:ext cx="56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Curva de</a:t>
              </a:r>
              <a:endParaRPr lang="en-US" sz="2400" i="0"/>
            </a:p>
          </p:txBody>
        </p:sp>
        <p:sp>
          <p:nvSpPr>
            <p:cNvPr id="28707" name="Rectangle 42"/>
            <p:cNvSpPr>
              <a:spLocks noChangeArrowheads="1"/>
            </p:cNvSpPr>
            <p:nvPr/>
          </p:nvSpPr>
          <p:spPr bwMode="auto">
            <a:xfrm>
              <a:off x="3714" y="3407"/>
              <a:ext cx="82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demanda, </a:t>
              </a:r>
              <a:r>
                <a:rPr lang="en-US" sz="1800">
                  <a:solidFill>
                    <a:srgbClr val="000000"/>
                  </a:solidFill>
                </a:rPr>
                <a:t>D</a:t>
              </a:r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708" name="Rectangle 43"/>
            <p:cNvSpPr>
              <a:spLocks noChangeArrowheads="1"/>
            </p:cNvSpPr>
            <p:nvPr/>
          </p:nvSpPr>
          <p:spPr bwMode="auto">
            <a:xfrm>
              <a:off x="4136" y="3421"/>
              <a:ext cx="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  <p:sp>
          <p:nvSpPr>
            <p:cNvPr id="28709" name="Rectangle 44"/>
            <p:cNvSpPr>
              <a:spLocks noChangeArrowheads="1"/>
            </p:cNvSpPr>
            <p:nvPr/>
          </p:nvSpPr>
          <p:spPr bwMode="auto">
            <a:xfrm>
              <a:off x="4237" y="3493"/>
              <a:ext cx="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0">
                  <a:solidFill>
                    <a:srgbClr val="000000"/>
                  </a:solidFill>
                </a:rPr>
                <a:t>1</a:t>
              </a:r>
              <a:endParaRPr lang="en-US" sz="2400" i="0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380288" y="4652963"/>
            <a:ext cx="1004887" cy="828675"/>
            <a:chOff x="4690" y="2906"/>
            <a:chExt cx="633" cy="522"/>
          </a:xfrm>
        </p:grpSpPr>
        <p:sp>
          <p:nvSpPr>
            <p:cNvPr id="28702" name="Rectangle 46"/>
            <p:cNvSpPr>
              <a:spLocks noChangeArrowheads="1"/>
            </p:cNvSpPr>
            <p:nvPr/>
          </p:nvSpPr>
          <p:spPr bwMode="auto">
            <a:xfrm>
              <a:off x="4712" y="2906"/>
              <a:ext cx="5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Curva de</a:t>
              </a:r>
              <a:endParaRPr lang="en-US" sz="2400" i="0"/>
            </a:p>
          </p:txBody>
        </p:sp>
        <p:sp>
          <p:nvSpPr>
            <p:cNvPr id="28703" name="Rectangle 47"/>
            <p:cNvSpPr>
              <a:spLocks noChangeArrowheads="1"/>
            </p:cNvSpPr>
            <p:nvPr/>
          </p:nvSpPr>
          <p:spPr bwMode="auto">
            <a:xfrm>
              <a:off x="4690" y="3082"/>
              <a:ext cx="6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demanda,</a:t>
              </a:r>
            </a:p>
            <a:p>
              <a:r>
                <a:rPr lang="en-US" sz="1800" i="0">
                  <a:solidFill>
                    <a:srgbClr val="000000"/>
                  </a:solidFill>
                </a:rPr>
                <a:t>   </a:t>
              </a:r>
              <a:r>
                <a:rPr lang="en-US" sz="1800">
                  <a:solidFill>
                    <a:srgbClr val="000000"/>
                  </a:solidFill>
                </a:rPr>
                <a:t>D</a:t>
              </a:r>
              <a:r>
                <a:rPr lang="en-US" sz="1200" i="0">
                  <a:solidFill>
                    <a:srgbClr val="000000"/>
                  </a:solidFill>
                </a:rPr>
                <a:t>2</a:t>
              </a:r>
              <a:r>
                <a:rPr lang="en-US" sz="1800" i="0">
                  <a:solidFill>
                    <a:srgbClr val="000000"/>
                  </a:solidFill>
                </a:rPr>
                <a:t> </a:t>
              </a:r>
              <a:endParaRPr lang="en-US" sz="2400" i="0"/>
            </a:p>
          </p:txBody>
        </p:sp>
        <p:sp>
          <p:nvSpPr>
            <p:cNvPr id="28704" name="Rectangle 48"/>
            <p:cNvSpPr>
              <a:spLocks noChangeArrowheads="1"/>
            </p:cNvSpPr>
            <p:nvPr/>
          </p:nvSpPr>
          <p:spPr bwMode="auto">
            <a:xfrm>
              <a:off x="5112" y="3082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  <p:sp>
          <p:nvSpPr>
            <p:cNvPr id="28705" name="Rectangle 49"/>
            <p:cNvSpPr>
              <a:spLocks noChangeArrowheads="1"/>
            </p:cNvSpPr>
            <p:nvPr/>
          </p:nvSpPr>
          <p:spPr bwMode="auto">
            <a:xfrm>
              <a:off x="5213" y="3154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sp>
        <p:nvSpPr>
          <p:cNvPr id="28701" name="Rectangle 50"/>
          <p:cNvSpPr>
            <a:spLocks noChangeArrowheads="1"/>
          </p:cNvSpPr>
          <p:nvPr/>
        </p:nvSpPr>
        <p:spPr bwMode="auto">
          <a:xfrm>
            <a:off x="1301750" y="611663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4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10" grpId="0" animBg="1"/>
      <p:bldP spid="545811" grpId="0" animBg="1"/>
      <p:bldP spid="545812" grpId="0" animBg="1"/>
      <p:bldP spid="545813" grpId="0" animBg="1"/>
      <p:bldP spid="5458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256" y="1186623"/>
            <a:ext cx="8253164" cy="213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800000"/>
            <a:headEnd/>
            <a:tailEnd/>
          </a:ln>
        </p:spPr>
        <p:txBody>
          <a:bodyPr vert="horz" lIns="90000" tIns="46800" rIns="90000" bIns="4680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2000" fontAlgn="auto">
              <a:spcAft>
                <a:spcPts val="0"/>
              </a:spcAft>
            </a:pPr>
            <a:r>
              <a:rPr lang="en-US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¿</a:t>
            </a:r>
            <a:r>
              <a:rPr lang="en-US" altLang="es-AR" sz="4000" i="1" dirty="0" err="1">
                <a:solidFill>
                  <a:schemeClr val="bg1"/>
                </a:solidFill>
                <a:latin typeface="Arial" panose="020B0604020202020204" pitchFamily="34" charset="0"/>
              </a:rPr>
              <a:t>Qué</a:t>
            </a:r>
            <a:r>
              <a:rPr lang="en-US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 variables </a:t>
            </a:r>
            <a:r>
              <a:rPr lang="en-US" altLang="es-AR" sz="4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influyen</a:t>
            </a:r>
            <a:r>
              <a:rPr lang="en-US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s-AR" sz="4000" i="1" dirty="0" err="1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en-US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 las </a:t>
            </a:r>
            <a:r>
              <a:rPr lang="en-US" altLang="es-AR" sz="4000" i="1" dirty="0" err="1">
                <a:solidFill>
                  <a:schemeClr val="bg1"/>
                </a:solidFill>
                <a:latin typeface="Arial" panose="020B0604020202020204" pitchFamily="34" charset="0"/>
              </a:rPr>
              <a:t>ventas</a:t>
            </a:r>
            <a:r>
              <a:rPr lang="en-US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altLang="es-AR" sz="60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Coca-Cola</a:t>
            </a:r>
            <a:r>
              <a:rPr lang="en-US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7256" y="3789040"/>
            <a:ext cx="8253164" cy="2448272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ES_tradnl" altLang="es-AR" sz="4000" dirty="0" err="1">
                <a:latin typeface="Arial" panose="020B0604020202020204" pitchFamily="34" charset="0"/>
              </a:rPr>
              <a:t>Demanda</a:t>
            </a:r>
            <a:r>
              <a:rPr lang="es-ES_tradnl" altLang="es-AR" sz="4000" baseline="-25000" dirty="0" err="1">
                <a:latin typeface="Arial" panose="020B0604020202020204" pitchFamily="34" charset="0"/>
              </a:rPr>
              <a:t>coke</a:t>
            </a:r>
            <a:r>
              <a:rPr lang="es-ES_tradnl" altLang="es-AR" sz="2800" dirty="0">
                <a:latin typeface="Arial" panose="020B0604020202020204" pitchFamily="34" charset="0"/>
              </a:rPr>
              <a:t>= </a:t>
            </a:r>
            <a:r>
              <a:rPr lang="es-ES_tradnl" altLang="es-AR" sz="4400" i="1" dirty="0">
                <a:latin typeface="Arial" panose="020B0604020202020204" pitchFamily="34" charset="0"/>
              </a:rPr>
              <a:t>f</a:t>
            </a:r>
            <a:r>
              <a:rPr lang="es-ES_tradnl" altLang="es-AR" sz="2800" dirty="0">
                <a:latin typeface="Arial" panose="020B0604020202020204" pitchFamily="34" charset="0"/>
              </a:rPr>
              <a:t>(</a:t>
            </a:r>
            <a:r>
              <a:rPr lang="es-ES_tradnl" altLang="es-AR" sz="2000" dirty="0" err="1">
                <a:latin typeface="Arial" panose="020B0604020202020204" pitchFamily="34" charset="0"/>
              </a:rPr>
              <a:t>precio</a:t>
            </a:r>
            <a:r>
              <a:rPr lang="es-ES_tradnl" altLang="es-AR" sz="2000" baseline="-25000" dirty="0" err="1">
                <a:latin typeface="Arial" panose="020B0604020202020204" pitchFamily="34" charset="0"/>
              </a:rPr>
              <a:t>coke</a:t>
            </a:r>
            <a:r>
              <a:rPr lang="es-ES_tradnl" altLang="es-AR" sz="2000" dirty="0">
                <a:latin typeface="Arial" panose="020B0604020202020204" pitchFamily="34" charset="0"/>
              </a:rPr>
              <a:t>,</a:t>
            </a:r>
            <a:r>
              <a:rPr lang="es-ES_tradnl" altLang="es-AR" sz="2000" baseline="-25000" dirty="0">
                <a:latin typeface="Arial" panose="020B0604020202020204" pitchFamily="34" charset="0"/>
              </a:rPr>
              <a:t> </a:t>
            </a:r>
            <a:r>
              <a:rPr lang="es-ES_tradnl" altLang="es-AR" sz="2000" dirty="0" err="1">
                <a:latin typeface="Arial" panose="020B0604020202020204" pitchFamily="34" charset="0"/>
              </a:rPr>
              <a:t>precio</a:t>
            </a:r>
            <a:r>
              <a:rPr lang="es-ES_tradnl" altLang="es-AR" sz="2000" baseline="-25000" dirty="0" err="1">
                <a:latin typeface="Arial" panose="020B0604020202020204" pitchFamily="34" charset="0"/>
              </a:rPr>
              <a:t>pepsi</a:t>
            </a:r>
            <a:r>
              <a:rPr lang="es-ES_tradnl" altLang="es-AR" sz="2000" baseline="-25000" dirty="0">
                <a:latin typeface="Arial" panose="020B0604020202020204" pitchFamily="34" charset="0"/>
              </a:rPr>
              <a:t> , </a:t>
            </a:r>
            <a:r>
              <a:rPr lang="es-ES_tradnl" altLang="es-AR" sz="2000" dirty="0" err="1">
                <a:latin typeface="Arial" panose="020B0604020202020204" pitchFamily="34" charset="0"/>
              </a:rPr>
              <a:t>precio</a:t>
            </a:r>
            <a:r>
              <a:rPr lang="es-ES_tradnl" altLang="es-AR" sz="2000" baseline="-25000" dirty="0" err="1">
                <a:latin typeface="Arial" panose="020B0604020202020204" pitchFamily="34" charset="0"/>
              </a:rPr>
              <a:t>fernet</a:t>
            </a:r>
            <a:r>
              <a:rPr lang="es-ES_tradnl" altLang="es-AR" sz="2000" baseline="-25000" dirty="0">
                <a:latin typeface="Arial" panose="020B0604020202020204" pitchFamily="34" charset="0"/>
              </a:rPr>
              <a:t>, </a:t>
            </a:r>
            <a:r>
              <a:rPr lang="es-ES_tradnl" altLang="es-AR" sz="2000" dirty="0">
                <a:latin typeface="Arial" panose="020B0604020202020204" pitchFamily="34" charset="0"/>
              </a:rPr>
              <a:t>renta del consumidor, gustos del consumidor, nº de consumidores, expectativas,...)</a:t>
            </a:r>
          </a:p>
          <a:p>
            <a:pPr>
              <a:lnSpc>
                <a:spcPct val="130000"/>
              </a:lnSpc>
            </a:pPr>
            <a:r>
              <a:rPr lang="es-ES_tradnl" altLang="es-AR" sz="2800" dirty="0" err="1">
                <a:latin typeface="Arial" panose="020B0604020202020204" pitchFamily="34" charset="0"/>
              </a:rPr>
              <a:t>Demanda</a:t>
            </a:r>
            <a:r>
              <a:rPr lang="es-ES_tradnl" altLang="es-AR" sz="2800" baseline="-25000" dirty="0" err="1">
                <a:latin typeface="Arial" panose="020B0604020202020204" pitchFamily="34" charset="0"/>
              </a:rPr>
              <a:t>x</a:t>
            </a:r>
            <a:r>
              <a:rPr lang="es-ES_tradnl" altLang="es-AR" sz="2800" dirty="0">
                <a:latin typeface="Arial" panose="020B0604020202020204" pitchFamily="34" charset="0"/>
              </a:rPr>
              <a:t>= </a:t>
            </a:r>
            <a:r>
              <a:rPr lang="es-ES_tradnl" altLang="es-AR" sz="3600" i="1" dirty="0">
                <a:latin typeface="Arial" panose="020B0604020202020204" pitchFamily="34" charset="0"/>
              </a:rPr>
              <a:t>f</a:t>
            </a:r>
            <a:r>
              <a:rPr lang="es-ES_tradnl" altLang="es-AR" sz="2800" dirty="0">
                <a:latin typeface="Arial" panose="020B0604020202020204" pitchFamily="34" charset="0"/>
              </a:rPr>
              <a:t>(</a:t>
            </a:r>
            <a:r>
              <a:rPr lang="es-ES_tradnl" altLang="es-AR" sz="2800" dirty="0" err="1">
                <a:latin typeface="Arial" panose="020B0604020202020204" pitchFamily="34" charset="0"/>
              </a:rPr>
              <a:t>p</a:t>
            </a:r>
            <a:r>
              <a:rPr lang="es-ES_tradnl" altLang="es-AR" sz="2800" baseline="-25000" dirty="0" err="1">
                <a:latin typeface="Arial" panose="020B0604020202020204" pitchFamily="34" charset="0"/>
              </a:rPr>
              <a:t>x</a:t>
            </a:r>
            <a:r>
              <a:rPr lang="es-ES_tradnl" altLang="es-AR" sz="2800" dirty="0">
                <a:latin typeface="Arial" panose="020B0604020202020204" pitchFamily="34" charset="0"/>
              </a:rPr>
              <a:t>,</a:t>
            </a:r>
            <a:r>
              <a:rPr lang="es-ES_tradnl" altLang="es-AR" sz="2800" baseline="-25000" dirty="0">
                <a:latin typeface="Arial" panose="020B0604020202020204" pitchFamily="34" charset="0"/>
              </a:rPr>
              <a:t> </a:t>
            </a:r>
            <a:r>
              <a:rPr lang="es-ES_tradnl" altLang="es-AR" sz="2800" dirty="0" err="1">
                <a:latin typeface="Arial" panose="020B0604020202020204" pitchFamily="34" charset="0"/>
              </a:rPr>
              <a:t>p</a:t>
            </a:r>
            <a:r>
              <a:rPr lang="es-ES_tradnl" altLang="es-AR" sz="2800" baseline="-25000" dirty="0" err="1">
                <a:latin typeface="Arial" panose="020B0604020202020204" pitchFamily="34" charset="0"/>
              </a:rPr>
              <a:t>y</a:t>
            </a:r>
            <a:r>
              <a:rPr lang="es-ES_tradnl" altLang="es-AR" sz="2800" dirty="0">
                <a:latin typeface="Arial" panose="020B0604020202020204" pitchFamily="34" charset="0"/>
              </a:rPr>
              <a:t>, </a:t>
            </a:r>
            <a:r>
              <a:rPr lang="es-ES_tradnl" altLang="es-AR" sz="2800" dirty="0" err="1">
                <a:latin typeface="Arial" panose="020B0604020202020204" pitchFamily="34" charset="0"/>
              </a:rPr>
              <a:t>p</a:t>
            </a:r>
            <a:r>
              <a:rPr lang="es-ES_tradnl" altLang="es-AR" sz="2800" baseline="-25000" dirty="0" err="1">
                <a:latin typeface="Arial" panose="020B0604020202020204" pitchFamily="34" charset="0"/>
              </a:rPr>
              <a:t>z</a:t>
            </a:r>
            <a:r>
              <a:rPr lang="es-ES_tradnl" altLang="es-AR" sz="2800" baseline="-25000" dirty="0">
                <a:latin typeface="Arial" panose="020B0604020202020204" pitchFamily="34" charset="0"/>
              </a:rPr>
              <a:t>,</a:t>
            </a:r>
            <a:r>
              <a:rPr lang="es-ES_tradnl" altLang="es-AR" sz="2800" dirty="0">
                <a:latin typeface="Arial" panose="020B0604020202020204" pitchFamily="34" charset="0"/>
              </a:rPr>
              <a:t> y, g, e,...)</a:t>
            </a:r>
            <a:endParaRPr lang="es-ES" altLang="es-A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8120" y="203200"/>
            <a:ext cx="7814320" cy="558800"/>
          </a:xfrm>
          <a:prstGeom prst="rect">
            <a:avLst/>
          </a:prstGeom>
          <a:solidFill>
            <a:srgbClr val="FFFF00"/>
          </a:solidFill>
          <a:ln w="25400" cap="flat">
            <a:solidFill>
              <a:srgbClr val="00008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s-AR" sz="3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Desplazamientos</a:t>
            </a:r>
            <a:r>
              <a:rPr lang="en-GB" altLang="es-AR" sz="3200" i="0" dirty="0">
                <a:solidFill>
                  <a:srgbClr val="000000"/>
                </a:solidFill>
                <a:latin typeface="Arial" panose="020B0604020202020204" pitchFamily="34" charset="0"/>
              </a:rPr>
              <a:t> de la </a:t>
            </a:r>
            <a:r>
              <a:rPr lang="en-GB" altLang="es-AR" sz="3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Curva</a:t>
            </a:r>
            <a:r>
              <a:rPr lang="en-GB" altLang="es-AR" sz="3200" i="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GB" altLang="es-AR" sz="3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Demanda</a:t>
            </a:r>
            <a:endParaRPr lang="en-GB" altLang="es-AR" sz="32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68400" y="1485900"/>
            <a:ext cx="7137400" cy="4686300"/>
            <a:chOff x="920" y="672"/>
            <a:chExt cx="4496" cy="2952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V="1">
              <a:off x="920" y="672"/>
              <a:ext cx="0" cy="2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20" y="3616"/>
              <a:ext cx="44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81000" y="914400"/>
            <a:ext cx="8332788" cy="5791200"/>
            <a:chOff x="240" y="576"/>
            <a:chExt cx="5249" cy="364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378" y="3897"/>
              <a:ext cx="111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Cantidad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40" y="576"/>
              <a:ext cx="792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Precio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80" y="3792"/>
              <a:ext cx="2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0</a:t>
              </a:r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447800" y="2286000"/>
            <a:ext cx="5626100" cy="3517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527800" y="52006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D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447800" y="3021012"/>
            <a:ext cx="3962400" cy="2387600"/>
            <a:chOff x="1024" y="2008"/>
            <a:chExt cx="2496" cy="1504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024" y="2056"/>
              <a:ext cx="2336" cy="1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flipH="1">
              <a:off x="1314" y="2008"/>
              <a:ext cx="410" cy="146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flipH="1">
              <a:off x="2312" y="2680"/>
              <a:ext cx="453" cy="177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136" y="309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D</a:t>
              </a:r>
              <a:r>
                <a:rPr lang="en-GB" altLang="es-AR" sz="2800" baseline="-25000">
                  <a:latin typeface="Verdana" panose="020B0604030504040204" pitchFamily="34" charset="0"/>
                </a:rPr>
                <a:t>3</a:t>
              </a:r>
              <a:endParaRPr lang="en-GB" altLang="es-AR" sz="2800"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981200" y="1524000"/>
            <a:ext cx="5626100" cy="3517900"/>
            <a:chOff x="1440" y="888"/>
            <a:chExt cx="3544" cy="2216"/>
          </a:xfrm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2346" y="1850"/>
              <a:ext cx="458" cy="153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3616" y="2680"/>
              <a:ext cx="496" cy="167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4448" y="242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D</a:t>
              </a:r>
              <a:r>
                <a:rPr lang="en-GB" altLang="es-AR" sz="2800" baseline="-25000">
                  <a:latin typeface="Verdana" panose="020B0604030504040204" pitchFamily="34" charset="0"/>
                </a:rPr>
                <a:t>2</a:t>
              </a:r>
              <a:endParaRPr lang="en-GB" altLang="es-AR" sz="2800">
                <a:latin typeface="Verdana" panose="020B0604030504040204" pitchFamily="34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440" y="888"/>
              <a:ext cx="3544" cy="22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557583" y="3977028"/>
            <a:ext cx="2643605" cy="1802032"/>
            <a:chOff x="830" y="2682"/>
            <a:chExt cx="1343" cy="1096"/>
          </a:xfrm>
        </p:grpSpPr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830" y="2698"/>
              <a:ext cx="1343" cy="10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65000"/>
                </a:lnSpc>
                <a:spcBef>
                  <a:spcPct val="50000"/>
                </a:spcBef>
              </a:pPr>
              <a:r>
                <a:rPr lang="es-ES" altLang="es-AR" sz="2400" dirty="0"/>
                <a:t>   </a:t>
              </a:r>
              <a:r>
                <a:rPr lang="es-ES" altLang="es-AR" sz="2000" dirty="0"/>
                <a:t>Gustos.</a:t>
              </a:r>
            </a:p>
            <a:p>
              <a:pPr algn="l">
                <a:lnSpc>
                  <a:spcPct val="65000"/>
                </a:lnSpc>
                <a:spcBef>
                  <a:spcPct val="50000"/>
                </a:spcBef>
              </a:pPr>
              <a:r>
                <a:rPr lang="es-ES" altLang="es-AR" sz="2000" dirty="0"/>
                <a:t>   </a:t>
              </a:r>
              <a:r>
                <a:rPr lang="es-ES_tradnl" altLang="es-AR" sz="2000" dirty="0"/>
                <a:t>P.</a:t>
              </a:r>
              <a:r>
                <a:rPr lang="es-ES" altLang="es-AR" sz="2000" dirty="0" err="1"/>
                <a:t>B.Sustitutos</a:t>
              </a:r>
              <a:endParaRPr lang="es-ES_tradnl" altLang="es-AR" sz="2000" dirty="0"/>
            </a:p>
            <a:p>
              <a:pPr algn="l">
                <a:lnSpc>
                  <a:spcPct val="65000"/>
                </a:lnSpc>
                <a:spcBef>
                  <a:spcPct val="50000"/>
                </a:spcBef>
              </a:pPr>
              <a:r>
                <a:rPr lang="es-ES_tradnl" altLang="es-AR" sz="2000" dirty="0"/>
                <a:t> </a:t>
              </a:r>
              <a:r>
                <a:rPr lang="es-ES" altLang="es-AR" sz="2000" dirty="0"/>
                <a:t>  </a:t>
              </a:r>
              <a:r>
                <a:rPr lang="es-ES_tradnl" altLang="es-AR" sz="2000" dirty="0"/>
                <a:t>P.</a:t>
              </a:r>
              <a:r>
                <a:rPr lang="es-ES" altLang="es-AR" sz="2000" dirty="0"/>
                <a:t>B </a:t>
              </a:r>
              <a:r>
                <a:rPr lang="es-ES" altLang="es-AR" sz="2000" dirty="0" err="1"/>
                <a:t>complemen</a:t>
              </a:r>
              <a:endParaRPr lang="es-ES" altLang="es-AR" sz="2000" dirty="0"/>
            </a:p>
            <a:p>
              <a:pPr algn="l">
                <a:lnSpc>
                  <a:spcPct val="65000"/>
                </a:lnSpc>
                <a:spcBef>
                  <a:spcPct val="50000"/>
                </a:spcBef>
              </a:pPr>
              <a:r>
                <a:rPr lang="es-ES" altLang="es-AR" sz="2000" dirty="0"/>
                <a:t>   Renta</a:t>
              </a:r>
            </a:p>
            <a:p>
              <a:pPr algn="l">
                <a:lnSpc>
                  <a:spcPct val="65000"/>
                </a:lnSpc>
                <a:spcBef>
                  <a:spcPct val="50000"/>
                </a:spcBef>
              </a:pPr>
              <a:r>
                <a:rPr lang="es-ES" altLang="es-AR" sz="2000" dirty="0"/>
                <a:t>   Expectativas</a:t>
              </a:r>
              <a:endParaRPr lang="es-ES" altLang="es-AR" sz="2400" dirty="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931" y="268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923" y="3400"/>
              <a:ext cx="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931" y="3619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>
              <a:off x="931" y="2901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flipV="1">
              <a:off x="931" y="31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3285089" y="1514477"/>
            <a:ext cx="5638800" cy="1881186"/>
            <a:chOff x="1680" y="766"/>
            <a:chExt cx="3971" cy="1726"/>
          </a:xfrm>
        </p:grpSpPr>
        <p:grpSp>
          <p:nvGrpSpPr>
            <p:cNvPr id="30" name="Group 17"/>
            <p:cNvGrpSpPr>
              <a:grpSpLocks/>
            </p:cNvGrpSpPr>
            <p:nvPr/>
          </p:nvGrpSpPr>
          <p:grpSpPr bwMode="auto">
            <a:xfrm>
              <a:off x="1680" y="766"/>
              <a:ext cx="3971" cy="1726"/>
              <a:chOff x="2616" y="726"/>
              <a:chExt cx="2982" cy="1611"/>
            </a:xfrm>
          </p:grpSpPr>
          <p:sp>
            <p:nvSpPr>
              <p:cNvPr id="36" name="Oval 18"/>
              <p:cNvSpPr>
                <a:spLocks noChangeArrowheads="1"/>
              </p:cNvSpPr>
              <p:nvPr/>
            </p:nvSpPr>
            <p:spPr bwMode="auto">
              <a:xfrm>
                <a:off x="2616" y="784"/>
                <a:ext cx="1504" cy="744"/>
              </a:xfrm>
              <a:prstGeom prst="ellipse">
                <a:avLst/>
              </a:prstGeom>
              <a:solidFill>
                <a:srgbClr val="FF99CC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GB" altLang="es-AR" sz="2800">
                    <a:latin typeface="Verdana" panose="020B0604030504040204" pitchFamily="34" charset="0"/>
                  </a:rPr>
                  <a:t>Cambio en ...</a:t>
                </a:r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auto">
              <a:xfrm>
                <a:off x="3923" y="726"/>
                <a:ext cx="1675" cy="1611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es-AR" dirty="0">
                    <a:latin typeface="Verdana" panose="020B0604030504040204" pitchFamily="34" charset="0"/>
                  </a:rPr>
                  <a:t>  </a:t>
                </a:r>
                <a:r>
                  <a:rPr lang="en-GB" altLang="es-AR" sz="2000" dirty="0" err="1">
                    <a:latin typeface="Verdana" panose="020B0604030504040204" pitchFamily="34" charset="0"/>
                  </a:rPr>
                  <a:t>Gustos</a:t>
                </a:r>
                <a:endParaRPr lang="en-GB" altLang="es-AR" sz="2000" dirty="0">
                  <a:latin typeface="Verdana" panose="020B0604030504040204" pitchFamily="34" charset="0"/>
                </a:endParaRPr>
              </a:p>
              <a:p>
                <a:r>
                  <a:rPr lang="en-GB" altLang="es-AR" sz="2000" dirty="0">
                    <a:latin typeface="Verdana" panose="020B0604030504040204" pitchFamily="34" charset="0"/>
                  </a:rPr>
                  <a:t>  </a:t>
                </a:r>
                <a:r>
                  <a:rPr lang="en-GB" altLang="es-AR" sz="2000" dirty="0" err="1">
                    <a:latin typeface="Verdana" panose="020B0604030504040204" pitchFamily="34" charset="0"/>
                  </a:rPr>
                  <a:t>Pcio.B.Sustitutivos</a:t>
                </a:r>
                <a:endParaRPr lang="en-GB" altLang="es-AR" sz="2000" dirty="0">
                  <a:latin typeface="Verdana" panose="020B0604030504040204" pitchFamily="34" charset="0"/>
                </a:endParaRPr>
              </a:p>
              <a:p>
                <a:r>
                  <a:rPr lang="en-GB" altLang="es-AR" sz="2000" dirty="0">
                    <a:latin typeface="Verdana" panose="020B0604030504040204" pitchFamily="34" charset="0"/>
                  </a:rPr>
                  <a:t>  </a:t>
                </a:r>
                <a:r>
                  <a:rPr lang="en-GB" altLang="es-AR" sz="1800" dirty="0" err="1">
                    <a:latin typeface="Verdana" panose="020B0604030504040204" pitchFamily="34" charset="0"/>
                  </a:rPr>
                  <a:t>Pcio.B.Complementarios</a:t>
                </a:r>
                <a:endParaRPr lang="en-GB" altLang="es-AR" sz="1800" dirty="0">
                  <a:latin typeface="Verdana" panose="020B0604030504040204" pitchFamily="34" charset="0"/>
                </a:endParaRPr>
              </a:p>
              <a:p>
                <a:r>
                  <a:rPr lang="en-GB" altLang="es-AR" sz="2000" dirty="0">
                    <a:latin typeface="Verdana" panose="020B0604030504040204" pitchFamily="34" charset="0"/>
                  </a:rPr>
                  <a:t>  </a:t>
                </a:r>
                <a:r>
                  <a:rPr lang="en-GB" altLang="es-AR" sz="2000" dirty="0" err="1">
                    <a:latin typeface="Verdana" panose="020B0604030504040204" pitchFamily="34" charset="0"/>
                  </a:rPr>
                  <a:t>Renta</a:t>
                </a:r>
                <a:r>
                  <a:rPr lang="en-GB" altLang="es-AR" sz="2000" dirty="0">
                    <a:latin typeface="Verdana" panose="020B0604030504040204" pitchFamily="34" charset="0"/>
                  </a:rPr>
                  <a:t> (</a:t>
                </a:r>
                <a:r>
                  <a:rPr lang="en-GB" altLang="es-AR" sz="2000" dirty="0" err="1">
                    <a:latin typeface="Verdana" panose="020B0604030504040204" pitchFamily="34" charset="0"/>
                  </a:rPr>
                  <a:t>Ingresos</a:t>
                </a:r>
                <a:r>
                  <a:rPr lang="en-GB" altLang="es-AR" sz="2000" dirty="0">
                    <a:latin typeface="Verdana" panose="020B0604030504040204" pitchFamily="34" charset="0"/>
                  </a:rPr>
                  <a:t>)</a:t>
                </a:r>
              </a:p>
              <a:p>
                <a:r>
                  <a:rPr lang="en-GB" altLang="es-AR" sz="2000" dirty="0">
                    <a:latin typeface="Verdana" panose="020B0604030504040204" pitchFamily="34" charset="0"/>
                  </a:rPr>
                  <a:t>  </a:t>
                </a:r>
                <a:r>
                  <a:rPr lang="en-GB" altLang="es-AR" sz="2000" dirty="0" err="1">
                    <a:latin typeface="Verdana" panose="020B0604030504040204" pitchFamily="34" charset="0"/>
                  </a:rPr>
                  <a:t>Expectativas</a:t>
                </a:r>
                <a:endParaRPr lang="en-GB" altLang="es-AR" sz="2000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504" y="1511"/>
              <a:ext cx="0" cy="144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3504" y="916"/>
              <a:ext cx="0" cy="144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 flipV="1">
              <a:off x="3504" y="2040"/>
              <a:ext cx="0" cy="144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 flipV="1">
              <a:off x="3504" y="1775"/>
              <a:ext cx="0" cy="144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 flipV="1">
              <a:off x="3504" y="1247"/>
              <a:ext cx="0" cy="144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302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1981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1981200" y="6172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981200" y="2209800"/>
            <a:ext cx="4648200" cy="396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 dirty="0"/>
          </a:p>
        </p:txBody>
      </p:sp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6477000" y="609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6" name="Oval 7"/>
          <p:cNvSpPr>
            <a:spLocks noChangeArrowheads="1"/>
          </p:cNvSpPr>
          <p:nvPr/>
        </p:nvSpPr>
        <p:spPr bwMode="auto">
          <a:xfrm>
            <a:off x="1905000" y="2133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$3.00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2.50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143000" y="3276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2.00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143000" y="38862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1.50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1143000" y="4495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1.00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1143000" y="5181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0.50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25908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2133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</a:t>
            </a: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29718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3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33528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4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3657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5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4038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6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4419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7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4800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8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51816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9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54864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10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64008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12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59436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11</a:t>
            </a:r>
          </a:p>
        </p:txBody>
      </p:sp>
      <p:sp>
        <p:nvSpPr>
          <p:cNvPr id="30745" name="Text Box 26"/>
          <p:cNvSpPr txBox="1">
            <a:spLocks noChangeArrowheads="1"/>
          </p:cNvSpPr>
          <p:nvPr/>
        </p:nvSpPr>
        <p:spPr bwMode="auto">
          <a:xfrm>
            <a:off x="1042988" y="1484313"/>
            <a:ext cx="21748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30746" name="Text Box 27"/>
          <p:cNvSpPr txBox="1">
            <a:spLocks noChangeArrowheads="1"/>
          </p:cNvSpPr>
          <p:nvPr/>
        </p:nvSpPr>
        <p:spPr bwMode="auto">
          <a:xfrm>
            <a:off x="7235825" y="616585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30747" name="Text Box 28"/>
          <p:cNvSpPr txBox="1">
            <a:spLocks noChangeArrowheads="1"/>
          </p:cNvSpPr>
          <p:nvPr/>
        </p:nvSpPr>
        <p:spPr bwMode="auto">
          <a:xfrm>
            <a:off x="1752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439325" name="Line 29"/>
          <p:cNvSpPr>
            <a:spLocks noChangeShapeType="1"/>
          </p:cNvSpPr>
          <p:nvPr/>
        </p:nvSpPr>
        <p:spPr bwMode="auto">
          <a:xfrm>
            <a:off x="3429000" y="1676400"/>
            <a:ext cx="4648200" cy="3962400"/>
          </a:xfrm>
          <a:prstGeom prst="line">
            <a:avLst/>
          </a:prstGeom>
          <a:noFill/>
          <a:ln w="57150">
            <a:solidFill>
              <a:schemeClr val="tx2">
                <a:lumMod val="1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39326" name="AutoShape 30"/>
          <p:cNvSpPr>
            <a:spLocks noChangeArrowheads="1"/>
          </p:cNvSpPr>
          <p:nvPr/>
        </p:nvSpPr>
        <p:spPr bwMode="auto">
          <a:xfrm>
            <a:off x="4038600" y="3657600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2"/>
          </a:solidFill>
          <a:ln w="12700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3470275" y="3048000"/>
            <a:ext cx="1870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000" b="1" i="0">
                <a:solidFill>
                  <a:srgbClr val="000000"/>
                </a:solidFill>
              </a:rPr>
              <a:t>Aumento</a:t>
            </a:r>
          </a:p>
          <a:p>
            <a:pPr algn="ctr"/>
            <a:r>
              <a:rPr lang="en-US" altLang="en-US" sz="2000" b="1" i="0">
                <a:solidFill>
                  <a:srgbClr val="000000"/>
                </a:solidFill>
              </a:rPr>
              <a:t>de la demanda</a:t>
            </a:r>
          </a:p>
        </p:txBody>
      </p:sp>
      <p:sp>
        <p:nvSpPr>
          <p:cNvPr id="439328" name="Text Box 32"/>
          <p:cNvSpPr txBox="1">
            <a:spLocks noChangeArrowheads="1"/>
          </p:cNvSpPr>
          <p:nvPr/>
        </p:nvSpPr>
        <p:spPr bwMode="auto">
          <a:xfrm>
            <a:off x="5943600" y="1981200"/>
            <a:ext cx="2876550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0" dirty="0">
                <a:solidFill>
                  <a:schemeClr val="accent2"/>
                </a:solidFill>
              </a:rPr>
              <a:t>Un </a:t>
            </a:r>
            <a:r>
              <a:rPr lang="en-US" altLang="en-US" b="1" i="0" dirty="0" err="1">
                <a:solidFill>
                  <a:schemeClr val="accent2"/>
                </a:solidFill>
              </a:rPr>
              <a:t>aumento</a:t>
            </a:r>
            <a:r>
              <a:rPr lang="en-US" altLang="en-US" b="1" i="0" dirty="0">
                <a:solidFill>
                  <a:schemeClr val="accent2"/>
                </a:solidFill>
              </a:rPr>
              <a:t> </a:t>
            </a:r>
            <a:r>
              <a:rPr lang="en-US" altLang="en-US" b="1" i="0" dirty="0" err="1">
                <a:solidFill>
                  <a:schemeClr val="accent2"/>
                </a:solidFill>
              </a:rPr>
              <a:t>en</a:t>
            </a:r>
            <a:r>
              <a:rPr lang="en-US" altLang="en-US" b="1" i="0" dirty="0">
                <a:solidFill>
                  <a:schemeClr val="accent2"/>
                </a:solidFill>
              </a:rPr>
              <a:t> la </a:t>
            </a:r>
            <a:r>
              <a:rPr lang="en-US" altLang="en-US" b="1" i="0" dirty="0" err="1">
                <a:solidFill>
                  <a:schemeClr val="accent2"/>
                </a:solidFill>
              </a:rPr>
              <a:t>renta</a:t>
            </a:r>
            <a:r>
              <a:rPr lang="en-US" altLang="en-US" b="1" i="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0752" name="Text Box 33"/>
          <p:cNvSpPr txBox="1">
            <a:spLocks noChangeArrowheads="1"/>
          </p:cNvSpPr>
          <p:nvPr/>
        </p:nvSpPr>
        <p:spPr bwMode="auto">
          <a:xfrm>
            <a:off x="6400800" y="5562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CC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CC"/>
                </a:solidFill>
              </a:rPr>
              <a:t>1</a:t>
            </a:r>
            <a:endParaRPr lang="en-US" altLang="en-US" sz="3200" b="1" i="0">
              <a:solidFill>
                <a:srgbClr val="0000CC"/>
              </a:solidFill>
            </a:endParaRPr>
          </a:p>
        </p:txBody>
      </p:sp>
      <p:sp>
        <p:nvSpPr>
          <p:cNvPr id="439330" name="Text Box 34"/>
          <p:cNvSpPr txBox="1">
            <a:spLocks noChangeArrowheads="1"/>
          </p:cNvSpPr>
          <p:nvPr/>
        </p:nvSpPr>
        <p:spPr bwMode="auto">
          <a:xfrm>
            <a:off x="8001000" y="5181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CC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CC"/>
                </a:solidFill>
              </a:rPr>
              <a:t>2</a:t>
            </a:r>
            <a:endParaRPr lang="en-US" altLang="en-US" sz="3200" b="1" i="0">
              <a:solidFill>
                <a:srgbClr val="0000CC"/>
              </a:solidFill>
            </a:endParaRPr>
          </a:p>
        </p:txBody>
      </p:sp>
      <p:sp>
        <p:nvSpPr>
          <p:cNvPr id="2870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chemeClr val="tx1"/>
                </a:solidFill>
                <a:latin typeface="Book Antiqua" pitchFamily="18" charset="0"/>
              </a:rPr>
              <a:t>Caso</a:t>
            </a:r>
            <a:r>
              <a:rPr lang="en-US" altLang="en-US" sz="2800" dirty="0">
                <a:solidFill>
                  <a:schemeClr val="tx1"/>
                </a:solidFill>
                <a:latin typeface="Book Antiqua" pitchFamily="18" charset="0"/>
              </a:rPr>
              <a:t> de un Bien Normal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25" grpId="0" animBg="1"/>
      <p:bldP spid="439326" grpId="0" animBg="1"/>
      <p:bldP spid="439327" grpId="0" autoUpdateAnimBg="0"/>
      <p:bldP spid="439328" grpId="0" animBg="1" autoUpdateAnimBg="0"/>
      <p:bldP spid="4393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439652" y="836712"/>
            <a:ext cx="6264696" cy="56784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i="0" dirty="0">
                <a:latin typeface="Book Antiqua" pitchFamily="18" charset="0"/>
              </a:rPr>
              <a:t>2.1 Los mercados y la competencia</a:t>
            </a:r>
          </a:p>
          <a:p>
            <a:pPr>
              <a:spcBef>
                <a:spcPct val="50000"/>
              </a:spcBef>
            </a:pPr>
            <a:r>
              <a:rPr lang="es-ES" sz="2400" i="0" dirty="0">
                <a:latin typeface="Book Antiqua" pitchFamily="18" charset="0"/>
              </a:rPr>
              <a:t>2.2 Los conceptos de demanda y oferta</a:t>
            </a:r>
          </a:p>
          <a:p>
            <a:pPr>
              <a:spcBef>
                <a:spcPct val="50000"/>
              </a:spcBef>
            </a:pPr>
            <a:r>
              <a:rPr lang="es-ES" sz="2400" i="0" dirty="0">
                <a:latin typeface="Book Antiqua" pitchFamily="18" charset="0"/>
              </a:rPr>
              <a:t>2.3 El equilibrio de mercado</a:t>
            </a:r>
          </a:p>
          <a:p>
            <a:pPr>
              <a:spcBef>
                <a:spcPct val="50000"/>
              </a:spcBef>
            </a:pPr>
            <a:r>
              <a:rPr lang="es-ES" sz="2400" i="0" dirty="0">
                <a:latin typeface="Book Antiqua" pitchFamily="18" charset="0"/>
              </a:rPr>
              <a:t>2.4 Cambios en el equilibrio</a:t>
            </a:r>
          </a:p>
          <a:p>
            <a:pPr>
              <a:spcBef>
                <a:spcPct val="50000"/>
              </a:spcBef>
            </a:pPr>
            <a:r>
              <a:rPr lang="es-ES" sz="2400" i="0" dirty="0">
                <a:latin typeface="Book Antiqua" pitchFamily="18" charset="0"/>
              </a:rPr>
              <a:t>2.5 (*) Los controles de precios</a:t>
            </a:r>
          </a:p>
          <a:p>
            <a:pPr>
              <a:spcBef>
                <a:spcPct val="50000"/>
              </a:spcBef>
            </a:pPr>
            <a:r>
              <a:rPr lang="es-ES" sz="2400" i="0" dirty="0">
                <a:latin typeface="Book Antiqua" pitchFamily="18" charset="0"/>
              </a:rPr>
              <a:t>2.6 (*) Los consumidores, los bienes y la 	eficiencia de los mercados</a:t>
            </a:r>
            <a:r>
              <a:rPr lang="es-ES" i="0" dirty="0">
                <a:latin typeface="Book Antiqua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ES" sz="1800" i="0" dirty="0">
                <a:latin typeface="Book Antiqua" pitchFamily="18" charset="0"/>
              </a:rPr>
              <a:t>Bibliografía: Mankiw, Cap. 4, 6(parte) y 7.</a:t>
            </a:r>
          </a:p>
          <a:p>
            <a:pPr>
              <a:spcBef>
                <a:spcPct val="50000"/>
              </a:spcBef>
            </a:pPr>
            <a:r>
              <a:rPr lang="es-ES_tradnl" sz="1800" i="0" dirty="0" err="1">
                <a:latin typeface="Book Antiqua" pitchFamily="18" charset="0"/>
              </a:rPr>
              <a:t>Mochon</a:t>
            </a:r>
            <a:r>
              <a:rPr lang="es-ES_tradnl" sz="1800" i="0" dirty="0">
                <a:latin typeface="Book Antiqua" pitchFamily="18" charset="0"/>
              </a:rPr>
              <a:t> y Becker</a:t>
            </a:r>
          </a:p>
          <a:p>
            <a:pPr>
              <a:spcBef>
                <a:spcPct val="50000"/>
              </a:spcBef>
            </a:pPr>
            <a:r>
              <a:rPr lang="es-ES_tradnl" sz="1800" i="0" dirty="0">
                <a:latin typeface="Book Antiqua" pitchFamily="18" charset="0"/>
              </a:rPr>
              <a:t>Pérez </a:t>
            </a:r>
            <a:r>
              <a:rPr lang="es-ES_tradnl" sz="1800" i="0" dirty="0" err="1">
                <a:latin typeface="Book Antiqua" pitchFamily="18" charset="0"/>
              </a:rPr>
              <a:t>Enrri</a:t>
            </a:r>
            <a:endParaRPr lang="es-ES_tradnl" sz="1800" i="0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s-ES_tradnl" sz="1800" i="0" dirty="0" err="1">
                <a:latin typeface="Book Antiqua" pitchFamily="18" charset="0"/>
              </a:rPr>
              <a:t>Leftwich</a:t>
            </a:r>
            <a:endParaRPr lang="es-ES" sz="1800" i="0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s-ES" i="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3"/>
          <p:cNvSpPr>
            <a:spLocks noChangeShapeType="1"/>
          </p:cNvSpPr>
          <p:nvPr/>
        </p:nvSpPr>
        <p:spPr bwMode="auto">
          <a:xfrm>
            <a:off x="22098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1600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222500" y="2171700"/>
            <a:ext cx="4648200" cy="396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6705600" y="609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2133600" y="2133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219200" y="19812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$3.00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371600" y="2590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2.50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1371600" y="3276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2.00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371600" y="38862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1.50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1371600" y="4495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1.00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1371600" y="5181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0.50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28194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</a:t>
            </a:r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2362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32004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3</a:t>
            </a: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35814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4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3886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5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4267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6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4648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5029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8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4102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9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7150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10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66294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12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1722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11</a:t>
            </a:r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1116013" y="1341438"/>
            <a:ext cx="1981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7235825" y="6092825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1981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440349" name="Line 29"/>
          <p:cNvSpPr>
            <a:spLocks noChangeShapeType="1"/>
          </p:cNvSpPr>
          <p:nvPr/>
        </p:nvSpPr>
        <p:spPr bwMode="auto">
          <a:xfrm>
            <a:off x="2209800" y="3962400"/>
            <a:ext cx="2590800" cy="22098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40350" name="Rectangle 30"/>
          <p:cNvSpPr>
            <a:spLocks noChangeArrowheads="1"/>
          </p:cNvSpPr>
          <p:nvPr/>
        </p:nvSpPr>
        <p:spPr bwMode="auto">
          <a:xfrm>
            <a:off x="2273300" y="3357563"/>
            <a:ext cx="1412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800" b="1" i="0">
                <a:solidFill>
                  <a:srgbClr val="000000"/>
                </a:solidFill>
              </a:rPr>
              <a:t>Disminución</a:t>
            </a:r>
          </a:p>
          <a:p>
            <a:pPr algn="ctr"/>
            <a:r>
              <a:rPr lang="en-US" altLang="en-US" sz="1800" b="1" i="0">
                <a:solidFill>
                  <a:srgbClr val="000000"/>
                </a:solidFill>
              </a:rPr>
              <a:t>de la </a:t>
            </a:r>
          </a:p>
          <a:p>
            <a:pPr algn="ctr"/>
            <a:r>
              <a:rPr lang="en-US" altLang="en-US" sz="1800" b="1" i="0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6629400" y="5562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99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99"/>
                </a:solidFill>
              </a:rPr>
              <a:t>1</a:t>
            </a:r>
            <a:endParaRPr lang="en-US" altLang="en-US" sz="3200" b="1" i="0">
              <a:solidFill>
                <a:srgbClr val="000099"/>
              </a:solidFill>
            </a:endParaRPr>
          </a:p>
        </p:txBody>
      </p:sp>
      <p:sp>
        <p:nvSpPr>
          <p:cNvPr id="440353" name="Text Box 33"/>
          <p:cNvSpPr txBox="1">
            <a:spLocks noChangeArrowheads="1"/>
          </p:cNvSpPr>
          <p:nvPr/>
        </p:nvSpPr>
        <p:spPr bwMode="auto">
          <a:xfrm>
            <a:off x="4648200" y="5562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00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00"/>
                </a:solidFill>
              </a:rPr>
              <a:t>2</a:t>
            </a:r>
            <a:endParaRPr lang="en-US" altLang="en-US" sz="3200" b="1" i="0">
              <a:solidFill>
                <a:srgbClr val="000000"/>
              </a:solidFill>
            </a:endParaRPr>
          </a:p>
        </p:txBody>
      </p:sp>
      <p:sp>
        <p:nvSpPr>
          <p:cNvPr id="440354" name="AutoShape 34"/>
          <p:cNvSpPr>
            <a:spLocks noChangeArrowheads="1"/>
          </p:cNvSpPr>
          <p:nvPr/>
        </p:nvSpPr>
        <p:spPr bwMode="auto">
          <a:xfrm>
            <a:off x="3200400" y="44196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DE38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3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Caso de un bien inferior</a:t>
            </a:r>
          </a:p>
        </p:txBody>
      </p:sp>
      <p:sp>
        <p:nvSpPr>
          <p:cNvPr id="440357" name="Text Box 37"/>
          <p:cNvSpPr txBox="1">
            <a:spLocks noChangeArrowheads="1"/>
          </p:cNvSpPr>
          <p:nvPr/>
        </p:nvSpPr>
        <p:spPr bwMode="auto">
          <a:xfrm>
            <a:off x="5943600" y="1981200"/>
            <a:ext cx="2876550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0">
                <a:solidFill>
                  <a:schemeClr val="accent2"/>
                </a:solidFill>
              </a:rPr>
              <a:t>Un aumento en la renta…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9" grpId="0" animBg="1"/>
      <p:bldP spid="440350" grpId="0" autoUpdateAnimBg="0"/>
      <p:bldP spid="440353" grpId="0" autoUpdateAnimBg="0"/>
      <p:bldP spid="440354" grpId="0" animBg="1"/>
      <p:bldP spid="44035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8153400" cy="6858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s-AR" sz="3200" i="0" dirty="0">
                <a:solidFill>
                  <a:schemeClr val="bg1"/>
                </a:solidFill>
                <a:latin typeface="Arial" panose="020B0604020202020204" pitchFamily="34" charset="0"/>
              </a:rPr>
              <a:t>¿</a:t>
            </a:r>
            <a:r>
              <a:rPr lang="en-US" altLang="es-AR" sz="3200" i="0" dirty="0" err="1">
                <a:solidFill>
                  <a:schemeClr val="bg1"/>
                </a:solidFill>
                <a:latin typeface="Arial" panose="020B0604020202020204" pitchFamily="34" charset="0"/>
              </a:rPr>
              <a:t>Qué</a:t>
            </a:r>
            <a:r>
              <a:rPr lang="en-US" altLang="es-AR" sz="3200" i="0" dirty="0">
                <a:solidFill>
                  <a:schemeClr val="bg1"/>
                </a:solidFill>
                <a:latin typeface="Arial" panose="020B0604020202020204" pitchFamily="34" charset="0"/>
              </a:rPr>
              <a:t> hay </a:t>
            </a:r>
            <a:r>
              <a:rPr lang="en-US" altLang="es-AR" sz="32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detrás</a:t>
            </a:r>
            <a:r>
              <a:rPr lang="en-US" altLang="es-AR" sz="3200" i="0" dirty="0">
                <a:solidFill>
                  <a:schemeClr val="bg1"/>
                </a:solidFill>
                <a:latin typeface="Arial" panose="020B0604020202020204" pitchFamily="34" charset="0"/>
              </a:rPr>
              <a:t> de la Ley de la </a:t>
            </a:r>
            <a:r>
              <a:rPr lang="en-US" altLang="es-AR" sz="32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Demanda</a:t>
            </a:r>
            <a:r>
              <a:rPr lang="en-US" altLang="es-AR" sz="3200" i="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1146175"/>
            <a:ext cx="4752975" cy="5810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s-AR" sz="2800" dirty="0">
                <a:solidFill>
                  <a:schemeClr val="bg1"/>
                </a:solidFill>
                <a:latin typeface="Verdana" panose="020B0604030504040204" pitchFamily="34" charset="0"/>
              </a:rPr>
              <a:t>El </a:t>
            </a:r>
            <a:r>
              <a:rPr lang="en-US" altLang="es-AR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Efecto</a:t>
            </a:r>
            <a:r>
              <a:rPr lang="en-US" altLang="es-AR" sz="2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s-AR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Renta</a:t>
            </a:r>
            <a:endParaRPr lang="en-US" altLang="es-AR" sz="2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14300" y="1143000"/>
            <a:ext cx="723900" cy="660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1847850"/>
            <a:ext cx="4343400" cy="1581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s-AR">
                <a:solidFill>
                  <a:schemeClr val="bg1"/>
                </a:solidFill>
                <a:latin typeface="Verdana" panose="020B0604030504040204" pitchFamily="34" charset="0"/>
              </a:rPr>
              <a:t>Al incrementar el precio de un bien, el consumidor tiene relativamente menos renta.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23925" y="3963988"/>
            <a:ext cx="4867275" cy="5048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s-AR" sz="2800" dirty="0">
                <a:solidFill>
                  <a:schemeClr val="bg1"/>
                </a:solidFill>
                <a:latin typeface="Verdana" panose="020B0604030504040204" pitchFamily="34" charset="0"/>
              </a:rPr>
              <a:t>El </a:t>
            </a:r>
            <a:r>
              <a:rPr lang="en-US" altLang="es-AR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Efecto</a:t>
            </a:r>
            <a:r>
              <a:rPr lang="en-US" altLang="es-AR" sz="2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s-AR" sz="2800" dirty="0" err="1">
                <a:solidFill>
                  <a:schemeClr val="bg1"/>
                </a:solidFill>
                <a:latin typeface="Verdana" panose="020B0604030504040204" pitchFamily="34" charset="0"/>
              </a:rPr>
              <a:t>Sustitución</a:t>
            </a:r>
            <a:endParaRPr lang="en-US" altLang="es-AR" sz="2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52400" y="3886200"/>
            <a:ext cx="723900" cy="660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81600" y="1866900"/>
            <a:ext cx="3657600" cy="164465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s-AR" sz="2000">
                <a:solidFill>
                  <a:srgbClr val="000066"/>
                </a:solidFill>
                <a:latin typeface="Verdana" panose="020B0604030504040204" pitchFamily="34" charset="0"/>
              </a:rPr>
              <a:t>Como reacción, el consumidor RACIONAL disminuirá la proporción de renta gastado en este bien.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4683125"/>
            <a:ext cx="4343400" cy="19462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s-AR">
                <a:solidFill>
                  <a:schemeClr val="bg1"/>
                </a:solidFill>
                <a:latin typeface="Verdana" panose="020B0604030504040204" pitchFamily="34" charset="0"/>
              </a:rPr>
              <a:t>Al incrementar el precio de un bien, el resto de los bienes similares se hacen “relativamente” más baratos.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81600" y="4679950"/>
            <a:ext cx="3657600" cy="194945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s-AR" sz="2000">
                <a:solidFill>
                  <a:srgbClr val="000066"/>
                </a:solidFill>
                <a:latin typeface="Verdana" panose="020B0604030504040204" pitchFamily="34" charset="0"/>
              </a:rPr>
              <a:t>Como reacción, el consumidor RACIONAL se desplazará a consumir otros productos relativamente más baratos.</a:t>
            </a:r>
          </a:p>
        </p:txBody>
      </p:sp>
    </p:spTree>
    <p:extLst>
      <p:ext uri="{BB962C8B-B14F-4D97-AF65-F5344CB8AC3E}">
        <p14:creationId xmlns:p14="http://schemas.microsoft.com/office/powerpoint/2010/main" val="213697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25" y="1052513"/>
            <a:ext cx="7350125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2">
                    <a:satMod val="130000"/>
                  </a:schemeClr>
                </a:solidFill>
              </a:rPr>
              <a:t>LA OFERTA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1428750" y="2143125"/>
            <a:ext cx="7493000" cy="4714875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	</a:t>
            </a:r>
            <a:r>
              <a:rPr lang="en-US" altLang="en-US" sz="2800" i="1">
                <a:latin typeface="Book Antiqua" pitchFamily="18" charset="0"/>
              </a:rPr>
              <a:t>Cantidad ofrecida </a:t>
            </a:r>
            <a:r>
              <a:rPr lang="en-US" altLang="en-US" sz="2800">
                <a:latin typeface="Book Antiqua" pitchFamily="18" charset="0"/>
              </a:rPr>
              <a:t>es la cantidad de un bien que los vendedores están dispuestos a vender, es decir, que DESEAN y PUEDEN vender.</a:t>
            </a:r>
          </a:p>
          <a:p>
            <a:pPr algn="just" eaLnBrk="1" hangingPunct="1">
              <a:buClr>
                <a:schemeClr val="tx1"/>
              </a:buClr>
              <a:buFontTx/>
              <a:buNone/>
            </a:pPr>
            <a:endParaRPr lang="en-US" altLang="en-US" sz="1600">
              <a:latin typeface="Book Antiqua" pitchFamily="18" charset="0"/>
            </a:endParaRPr>
          </a:p>
          <a:p>
            <a:pPr eaLnBrk="1" hangingPunct="1"/>
            <a:r>
              <a:rPr lang="en-US" altLang="en-US" sz="2800">
                <a:latin typeface="Book Antiqua" pitchFamily="18" charset="0"/>
              </a:rPr>
              <a:t>TABLA DE OFERTA</a:t>
            </a:r>
          </a:p>
          <a:p>
            <a:pPr eaLnBrk="1" hangingPunct="1">
              <a:buFontTx/>
              <a:buNone/>
            </a:pPr>
            <a:endParaRPr lang="en-US" altLang="en-US" sz="1100">
              <a:latin typeface="Book Antiqua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3300">
                <a:latin typeface="Book Antiqua" pitchFamily="18" charset="0"/>
              </a:rPr>
              <a:t>	</a:t>
            </a:r>
            <a:r>
              <a:rPr lang="en-US" altLang="en-US">
                <a:latin typeface="Book Antiqua" pitchFamily="18" charset="0"/>
              </a:rPr>
              <a:t>Es una tabla que muestra la relación entre el precio de un bien y la cantidad ofrecida del mismo</a:t>
            </a:r>
          </a:p>
          <a:p>
            <a:pPr algn="just" eaLnBrk="1" hangingPunct="1">
              <a:buClr>
                <a:schemeClr val="tx1"/>
              </a:buClr>
              <a:buFontTx/>
              <a:buNone/>
            </a:pPr>
            <a:endParaRPr lang="en-US" altLang="en-US" sz="1800">
              <a:latin typeface="Book Antiqua" pitchFamily="18" charset="0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547813" y="333375"/>
            <a:ext cx="5551487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sz="2400" i="0">
                <a:latin typeface="Book Antiqua" pitchFamily="18" charset="0"/>
              </a:rPr>
              <a:t>2.2 Los conceptos de demand</a:t>
            </a:r>
            <a:r>
              <a:rPr lang="en-US" altLang="en-US" sz="2400" i="0">
                <a:latin typeface="Book Antiqua" pitchFamily="18" charset="0"/>
              </a:rPr>
              <a:t>a y oferta</a:t>
            </a:r>
            <a:endParaRPr lang="es-ES" sz="2400" i="0">
              <a:latin typeface="Book Antiqua" pitchFamily="18" charset="0"/>
            </a:endParaRP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>
          <a:xfrm>
            <a:off x="1156229" y="213551"/>
            <a:ext cx="6798734" cy="130386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</a:rPr>
              <a:t>Tabla</a:t>
            </a:r>
            <a:r>
              <a:rPr lang="en-US" altLang="en-US" sz="28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</a:rPr>
              <a:t> de </a:t>
            </a:r>
            <a:r>
              <a:rPr lang="en-US" altLang="en-US" sz="2800" dirty="0" err="1">
                <a:solidFill>
                  <a:schemeClr val="tx2">
                    <a:satMod val="130000"/>
                  </a:schemeClr>
                </a:solidFill>
                <a:latin typeface="Book Antiqua" pitchFamily="18" charset="0"/>
              </a:rPr>
              <a:t>oferta</a:t>
            </a:r>
            <a:endParaRPr lang="en-US" altLang="en-US" sz="2800" dirty="0">
              <a:solidFill>
                <a:schemeClr val="tx2">
                  <a:satMod val="13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D17826-091F-04BF-F1F9-55F49772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1466850"/>
            <a:ext cx="5391150" cy="3924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0" name="Rectangle 7"/>
          <p:cNvSpPr>
            <a:spLocks noGrp="1" noChangeArrowheads="1"/>
          </p:cNvSpPr>
          <p:nvPr>
            <p:ph idx="1"/>
          </p:nvPr>
        </p:nvSpPr>
        <p:spPr>
          <a:xfrm>
            <a:off x="1214438" y="1571625"/>
            <a:ext cx="7562850" cy="597217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Book Antiqua" pitchFamily="18" charset="0"/>
              </a:rPr>
              <a:t>La CURVA DE OFERTA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Book Antiqua" pitchFamily="18" charset="0"/>
              </a:rPr>
              <a:t> La curva de oferta es el gráfico de la relación existente entre el precio de un bien y la cantidad ofrecida de dicho bien.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Book Antiqua" pitchFamily="18" charset="0"/>
              </a:rPr>
              <a:t> </a:t>
            </a:r>
          </a:p>
          <a:p>
            <a:pPr algn="just" eaLnBrk="1" hangingPunct="1"/>
            <a:r>
              <a:rPr lang="en-US" altLang="en-US" sz="2800">
                <a:latin typeface="Book Antiqua" pitchFamily="18" charset="0"/>
              </a:rPr>
              <a:t>LEY DE LA OFERTA:</a:t>
            </a:r>
          </a:p>
          <a:p>
            <a:pPr lvl="1" algn="just" eaLnBrk="1" hangingPunct="1">
              <a:buFontTx/>
              <a:buNone/>
            </a:pPr>
            <a:r>
              <a:rPr lang="en-US" altLang="en-US">
                <a:latin typeface="Book Antiqua" pitchFamily="18" charset="0"/>
              </a:rPr>
              <a:t>	La ley de la oferta establece que, manteniéndose todo lo demás constante, la cantidad ofrecida de un bien aumenta cuando su precio aumenta. 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1476375" y="0"/>
            <a:ext cx="5551488" cy="892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s-ES_tradnl" altLang="en-US" i="0">
              <a:solidFill>
                <a:srgbClr val="FFFF00"/>
              </a:solidFill>
            </a:endParaRPr>
          </a:p>
          <a:p>
            <a:r>
              <a:rPr lang="es-ES_tradnl" altLang="en-US" sz="2400" i="0">
                <a:latin typeface="Book Antiqua" pitchFamily="18" charset="0"/>
              </a:rPr>
              <a:t>2.2 Los conceptos de demand</a:t>
            </a:r>
            <a:r>
              <a:rPr lang="en-US" altLang="en-US" sz="2400" i="0">
                <a:latin typeface="Book Antiqua" pitchFamily="18" charset="0"/>
              </a:rPr>
              <a:t>a y oferta</a:t>
            </a:r>
            <a:endParaRPr lang="es-ES" sz="2400" i="0">
              <a:latin typeface="Book Antiqua" pitchFamily="18" charset="0"/>
            </a:endParaRPr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arrow aqua button bckgr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685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Figure 4-5 </a:t>
            </a:r>
            <a:r>
              <a:rPr lang="en-US" sz="2400" dirty="0" err="1">
                <a:solidFill>
                  <a:schemeClr val="bg1"/>
                </a:solidFill>
              </a:rPr>
              <a:t>Tabla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oferta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curva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oferta</a:t>
            </a:r>
            <a:r>
              <a:rPr lang="en-US" sz="2400" dirty="0">
                <a:solidFill>
                  <a:schemeClr val="bg1"/>
                </a:solidFill>
              </a:rPr>
              <a:t> de Benito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3F6F9"/>
          </a:solidFill>
          <a:ln w="2143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2F4F8"/>
          </a:solidFill>
          <a:ln w="1952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1F4F7"/>
          </a:solidFill>
          <a:ln w="1762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0F2F5"/>
          </a:solidFill>
          <a:ln w="1555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EF1F4"/>
          </a:solidFill>
          <a:ln w="1365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DEFF3"/>
          </a:solidFill>
          <a:ln w="1174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357439" y="1428750"/>
            <a:ext cx="4681538" cy="42608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2389187" y="2608263"/>
            <a:ext cx="372649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2389187" y="3228975"/>
            <a:ext cx="372649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2389187" y="3841750"/>
            <a:ext cx="372649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2389187" y="4437063"/>
            <a:ext cx="372649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3092450" y="5546725"/>
            <a:ext cx="335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3833813" y="5546725"/>
            <a:ext cx="3356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4537075" y="5546725"/>
            <a:ext cx="335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5257800" y="5546725"/>
            <a:ext cx="335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5914204" y="5556250"/>
            <a:ext cx="335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4800" name="Line 32"/>
          <p:cNvSpPr>
            <a:spLocks noChangeShapeType="1"/>
          </p:cNvSpPr>
          <p:nvPr/>
        </p:nvSpPr>
        <p:spPr bwMode="auto">
          <a:xfrm flipV="1">
            <a:off x="2409825" y="2039937"/>
            <a:ext cx="3672785" cy="3011487"/>
          </a:xfrm>
          <a:prstGeom prst="line">
            <a:avLst/>
          </a:prstGeom>
          <a:noFill/>
          <a:ln w="58738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03641" y="2659857"/>
            <a:ext cx="2867056" cy="2981325"/>
            <a:chOff x="1628" y="1616"/>
            <a:chExt cx="854" cy="1878"/>
          </a:xfrm>
        </p:grpSpPr>
        <p:sp>
          <p:nvSpPr>
            <p:cNvPr id="35932" name="Line 34"/>
            <p:cNvSpPr>
              <a:spLocks noChangeShapeType="1"/>
            </p:cNvSpPr>
            <p:nvPr/>
          </p:nvSpPr>
          <p:spPr bwMode="auto">
            <a:xfrm>
              <a:off x="1628" y="1647"/>
              <a:ext cx="815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5933" name="Line 35"/>
            <p:cNvSpPr>
              <a:spLocks noChangeShapeType="1"/>
            </p:cNvSpPr>
            <p:nvPr/>
          </p:nvSpPr>
          <p:spPr bwMode="auto">
            <a:xfrm>
              <a:off x="2460" y="1647"/>
              <a:ext cx="1" cy="1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5934" name="Oval 36"/>
            <p:cNvSpPr>
              <a:spLocks noChangeArrowheads="1"/>
            </p:cNvSpPr>
            <p:nvPr/>
          </p:nvSpPr>
          <p:spPr bwMode="auto">
            <a:xfrm>
              <a:off x="2408" y="1616"/>
              <a:ext cx="74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409825" y="2000250"/>
            <a:ext cx="3575543" cy="3546475"/>
            <a:chOff x="1628" y="1260"/>
            <a:chExt cx="1021" cy="2234"/>
          </a:xfrm>
        </p:grpSpPr>
        <p:sp>
          <p:nvSpPr>
            <p:cNvPr id="35929" name="Line 38"/>
            <p:cNvSpPr>
              <a:spLocks noChangeShapeType="1"/>
            </p:cNvSpPr>
            <p:nvPr/>
          </p:nvSpPr>
          <p:spPr bwMode="auto">
            <a:xfrm>
              <a:off x="1628" y="1285"/>
              <a:ext cx="9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930" name="Line 39"/>
            <p:cNvSpPr>
              <a:spLocks noChangeShapeType="1"/>
            </p:cNvSpPr>
            <p:nvPr/>
          </p:nvSpPr>
          <p:spPr bwMode="auto">
            <a:xfrm>
              <a:off x="2624" y="1285"/>
              <a:ext cx="1" cy="2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931" name="Oval 40"/>
            <p:cNvSpPr>
              <a:spLocks noChangeArrowheads="1"/>
            </p:cNvSpPr>
            <p:nvPr/>
          </p:nvSpPr>
          <p:spPr bwMode="auto">
            <a:xfrm>
              <a:off x="2587" y="1260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469307" y="3206750"/>
            <a:ext cx="2252686" cy="2387599"/>
            <a:chOff x="1563" y="1990"/>
            <a:chExt cx="671" cy="1504"/>
          </a:xfrm>
        </p:grpSpPr>
        <p:sp>
          <p:nvSpPr>
            <p:cNvPr id="35926" name="Oval 42"/>
            <p:cNvSpPr>
              <a:spLocks noChangeArrowheads="1"/>
            </p:cNvSpPr>
            <p:nvPr/>
          </p:nvSpPr>
          <p:spPr bwMode="auto">
            <a:xfrm>
              <a:off x="2145" y="2009"/>
              <a:ext cx="75" cy="2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5927" name="Line 43"/>
            <p:cNvSpPr>
              <a:spLocks noChangeShapeType="1"/>
            </p:cNvSpPr>
            <p:nvPr/>
          </p:nvSpPr>
          <p:spPr bwMode="auto">
            <a:xfrm flipV="1">
              <a:off x="1563" y="1990"/>
              <a:ext cx="671" cy="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5928" name="Line 44"/>
            <p:cNvSpPr>
              <a:spLocks noChangeShapeType="1"/>
            </p:cNvSpPr>
            <p:nvPr/>
          </p:nvSpPr>
          <p:spPr bwMode="auto">
            <a:xfrm>
              <a:off x="2181" y="2034"/>
              <a:ext cx="1" cy="1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386372" y="3802063"/>
            <a:ext cx="1446957" cy="1731962"/>
            <a:chOff x="1569" y="2395"/>
            <a:chExt cx="431" cy="1091"/>
          </a:xfrm>
        </p:grpSpPr>
        <p:grpSp>
          <p:nvGrpSpPr>
            <p:cNvPr id="35922" name="Group 46"/>
            <p:cNvGrpSpPr>
              <a:grpSpLocks/>
            </p:cNvGrpSpPr>
            <p:nvPr/>
          </p:nvGrpSpPr>
          <p:grpSpPr bwMode="auto">
            <a:xfrm>
              <a:off x="1569" y="2395"/>
              <a:ext cx="416" cy="75"/>
              <a:chOff x="1569" y="2395"/>
              <a:chExt cx="416" cy="75"/>
            </a:xfrm>
          </p:grpSpPr>
          <p:sp>
            <p:nvSpPr>
              <p:cNvPr id="35924" name="Oval 47"/>
              <p:cNvSpPr>
                <a:spLocks noChangeArrowheads="1"/>
              </p:cNvSpPr>
              <p:nvPr/>
            </p:nvSpPr>
            <p:spPr bwMode="auto">
              <a:xfrm>
                <a:off x="1911" y="239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925" name="Line 48"/>
              <p:cNvSpPr>
                <a:spLocks noChangeShapeType="1"/>
              </p:cNvSpPr>
              <p:nvPr/>
            </p:nvSpPr>
            <p:spPr bwMode="auto">
              <a:xfrm flipV="1">
                <a:off x="1569" y="2444"/>
                <a:ext cx="40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AR" dirty="0"/>
              </a:p>
            </p:txBody>
          </p:sp>
        </p:grpSp>
        <p:sp>
          <p:nvSpPr>
            <p:cNvPr id="35923" name="Line 49"/>
            <p:cNvSpPr>
              <a:spLocks noChangeShapeType="1"/>
            </p:cNvSpPr>
            <p:nvPr/>
          </p:nvSpPr>
          <p:spPr bwMode="auto">
            <a:xfrm>
              <a:off x="1999" y="2412"/>
              <a:ext cx="1" cy="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386979" y="4457700"/>
            <a:ext cx="788945" cy="1166813"/>
            <a:chOff x="1528" y="2759"/>
            <a:chExt cx="235" cy="735"/>
          </a:xfrm>
        </p:grpSpPr>
        <p:sp>
          <p:nvSpPr>
            <p:cNvPr id="35919" name="Oval 51"/>
            <p:cNvSpPr>
              <a:spLocks noChangeArrowheads="1"/>
            </p:cNvSpPr>
            <p:nvPr/>
          </p:nvSpPr>
          <p:spPr bwMode="auto">
            <a:xfrm>
              <a:off x="1702" y="2770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920" name="Line 52"/>
            <p:cNvSpPr>
              <a:spLocks noChangeShapeType="1"/>
            </p:cNvSpPr>
            <p:nvPr/>
          </p:nvSpPr>
          <p:spPr bwMode="auto">
            <a:xfrm>
              <a:off x="1528" y="2759"/>
              <a:ext cx="186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5921" name="Line 53"/>
            <p:cNvSpPr>
              <a:spLocks noChangeShapeType="1"/>
            </p:cNvSpPr>
            <p:nvPr/>
          </p:nvSpPr>
          <p:spPr bwMode="auto">
            <a:xfrm>
              <a:off x="1727" y="2782"/>
              <a:ext cx="1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5878" name="Line 54"/>
          <p:cNvSpPr>
            <a:spLocks noChangeShapeType="1"/>
          </p:cNvSpPr>
          <p:nvPr/>
        </p:nvSpPr>
        <p:spPr bwMode="auto">
          <a:xfrm flipH="1">
            <a:off x="2389187" y="2039938"/>
            <a:ext cx="372649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80" name="Freeform 56"/>
          <p:cNvSpPr>
            <a:spLocks/>
          </p:cNvSpPr>
          <p:nvPr/>
        </p:nvSpPr>
        <p:spPr bwMode="auto">
          <a:xfrm>
            <a:off x="2389188" y="1168400"/>
            <a:ext cx="5718175" cy="4495800"/>
          </a:xfrm>
          <a:custGeom>
            <a:avLst/>
            <a:gdLst>
              <a:gd name="T0" fmla="*/ 0 w 3602"/>
              <a:gd name="T1" fmla="*/ 0 h 2832"/>
              <a:gd name="T2" fmla="*/ 0 w 3602"/>
              <a:gd name="T3" fmla="*/ 2147483647 h 2832"/>
              <a:gd name="T4" fmla="*/ 2147483647 w 3602"/>
              <a:gd name="T5" fmla="*/ 2147483647 h 2832"/>
              <a:gd name="T6" fmla="*/ 0 60000 65536"/>
              <a:gd name="T7" fmla="*/ 0 60000 65536"/>
              <a:gd name="T8" fmla="*/ 0 60000 65536"/>
              <a:gd name="T9" fmla="*/ 0 w 3602"/>
              <a:gd name="T10" fmla="*/ 0 h 2832"/>
              <a:gd name="T11" fmla="*/ 3602 w 3602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2" h="2832">
                <a:moveTo>
                  <a:pt x="0" y="0"/>
                </a:moveTo>
                <a:lnTo>
                  <a:pt x="0" y="2832"/>
                </a:lnTo>
                <a:lnTo>
                  <a:pt x="3602" y="283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81" name="Line 57"/>
          <p:cNvSpPr>
            <a:spLocks noChangeShapeType="1"/>
          </p:cNvSpPr>
          <p:nvPr/>
        </p:nvSpPr>
        <p:spPr bwMode="auto">
          <a:xfrm>
            <a:off x="2389187" y="5070475"/>
            <a:ext cx="372649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4826" name="Line 58"/>
          <p:cNvSpPr>
            <a:spLocks noChangeShapeType="1"/>
          </p:cNvSpPr>
          <p:nvPr/>
        </p:nvSpPr>
        <p:spPr bwMode="auto">
          <a:xfrm>
            <a:off x="2019300" y="2813050"/>
            <a:ext cx="3358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4827" name="Line 59"/>
          <p:cNvSpPr>
            <a:spLocks noChangeShapeType="1"/>
          </p:cNvSpPr>
          <p:nvPr/>
        </p:nvSpPr>
        <p:spPr bwMode="auto">
          <a:xfrm flipH="1">
            <a:off x="4655849" y="5990431"/>
            <a:ext cx="53715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884" name="Rectangle 60"/>
          <p:cNvSpPr>
            <a:spLocks noChangeArrowheads="1"/>
          </p:cNvSpPr>
          <p:nvPr/>
        </p:nvSpPr>
        <p:spPr bwMode="auto">
          <a:xfrm>
            <a:off x="1477963" y="1146175"/>
            <a:ext cx="676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 dirty="0" err="1">
                <a:solidFill>
                  <a:srgbClr val="000000"/>
                </a:solidFill>
              </a:rPr>
              <a:t>Precio</a:t>
            </a:r>
            <a:endParaRPr lang="en-US" sz="2400" i="0" dirty="0"/>
          </a:p>
        </p:txBody>
      </p:sp>
      <p:sp>
        <p:nvSpPr>
          <p:cNvPr id="35885" name="Rectangle 63"/>
          <p:cNvSpPr>
            <a:spLocks noChangeArrowheads="1"/>
          </p:cNvSpPr>
          <p:nvPr/>
        </p:nvSpPr>
        <p:spPr bwMode="auto">
          <a:xfrm>
            <a:off x="2270125" y="5743575"/>
            <a:ext cx="2484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35886" name="Rectangle 64"/>
          <p:cNvSpPr>
            <a:spLocks noChangeArrowheads="1"/>
          </p:cNvSpPr>
          <p:nvPr/>
        </p:nvSpPr>
        <p:spPr bwMode="auto">
          <a:xfrm>
            <a:off x="1835149" y="2490788"/>
            <a:ext cx="891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1</a:t>
            </a:r>
            <a:r>
              <a:rPr lang="en-US" sz="1700" i="0" dirty="0">
                <a:solidFill>
                  <a:srgbClr val="000000"/>
                </a:solidFill>
              </a:rPr>
              <a:t>.50</a:t>
            </a:r>
            <a:endParaRPr lang="en-US" sz="2400" i="0" dirty="0"/>
          </a:p>
        </p:txBody>
      </p:sp>
      <p:sp>
        <p:nvSpPr>
          <p:cNvPr id="35887" name="Rectangle 65"/>
          <p:cNvSpPr>
            <a:spLocks noChangeArrowheads="1"/>
          </p:cNvSpPr>
          <p:nvPr/>
        </p:nvSpPr>
        <p:spPr bwMode="auto">
          <a:xfrm>
            <a:off x="1835149" y="3098800"/>
            <a:ext cx="891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i="0" dirty="0">
                <a:solidFill>
                  <a:srgbClr val="000000"/>
                </a:solidFill>
              </a:rPr>
              <a:t>1,20</a:t>
            </a:r>
            <a:endParaRPr lang="en-US" sz="2400" i="0" dirty="0"/>
          </a:p>
        </p:txBody>
      </p:sp>
      <p:sp>
        <p:nvSpPr>
          <p:cNvPr id="35888" name="Rectangle 66"/>
          <p:cNvSpPr>
            <a:spLocks noChangeArrowheads="1"/>
          </p:cNvSpPr>
          <p:nvPr/>
        </p:nvSpPr>
        <p:spPr bwMode="auto">
          <a:xfrm>
            <a:off x="1835149" y="3744913"/>
            <a:ext cx="891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i="0" dirty="0">
                <a:solidFill>
                  <a:srgbClr val="000000"/>
                </a:solidFill>
              </a:rPr>
              <a:t>0,90</a:t>
            </a:r>
            <a:endParaRPr lang="en-US" sz="2400" i="0" dirty="0"/>
          </a:p>
        </p:txBody>
      </p:sp>
      <p:sp>
        <p:nvSpPr>
          <p:cNvPr id="35889" name="Rectangle 67"/>
          <p:cNvSpPr>
            <a:spLocks noChangeArrowheads="1"/>
          </p:cNvSpPr>
          <p:nvPr/>
        </p:nvSpPr>
        <p:spPr bwMode="auto">
          <a:xfrm>
            <a:off x="1835149" y="4327525"/>
            <a:ext cx="891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i="0" dirty="0">
                <a:solidFill>
                  <a:srgbClr val="000000"/>
                </a:solidFill>
              </a:rPr>
              <a:t>0,60</a:t>
            </a:r>
            <a:endParaRPr lang="en-US" sz="2400" i="0" dirty="0"/>
          </a:p>
        </p:txBody>
      </p:sp>
      <p:sp>
        <p:nvSpPr>
          <p:cNvPr id="35891" name="Rectangle 69"/>
          <p:cNvSpPr>
            <a:spLocks noChangeArrowheads="1"/>
          </p:cNvSpPr>
          <p:nvPr/>
        </p:nvSpPr>
        <p:spPr bwMode="auto">
          <a:xfrm>
            <a:off x="2997200" y="5743575"/>
            <a:ext cx="2484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10</a:t>
            </a:r>
            <a:endParaRPr lang="en-US" sz="2400" i="0" dirty="0"/>
          </a:p>
        </p:txBody>
      </p:sp>
      <p:sp>
        <p:nvSpPr>
          <p:cNvPr id="35893" name="Rectangle 71"/>
          <p:cNvSpPr>
            <a:spLocks noChangeArrowheads="1"/>
          </p:cNvSpPr>
          <p:nvPr/>
        </p:nvSpPr>
        <p:spPr bwMode="auto">
          <a:xfrm>
            <a:off x="3724275" y="5743575"/>
            <a:ext cx="2484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20</a:t>
            </a:r>
            <a:endParaRPr lang="en-US" sz="2400" i="0" dirty="0"/>
          </a:p>
        </p:txBody>
      </p:sp>
      <p:sp>
        <p:nvSpPr>
          <p:cNvPr id="35895" name="Rectangle 73"/>
          <p:cNvSpPr>
            <a:spLocks noChangeArrowheads="1"/>
          </p:cNvSpPr>
          <p:nvPr/>
        </p:nvSpPr>
        <p:spPr bwMode="auto">
          <a:xfrm>
            <a:off x="4445000" y="5743575"/>
            <a:ext cx="2484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30</a:t>
            </a:r>
            <a:endParaRPr lang="en-US" sz="2400" i="0" dirty="0"/>
          </a:p>
        </p:txBody>
      </p:sp>
      <p:sp>
        <p:nvSpPr>
          <p:cNvPr id="35897" name="Rectangle 75"/>
          <p:cNvSpPr>
            <a:spLocks noChangeArrowheads="1"/>
          </p:cNvSpPr>
          <p:nvPr/>
        </p:nvSpPr>
        <p:spPr bwMode="auto">
          <a:xfrm>
            <a:off x="5172075" y="5743575"/>
            <a:ext cx="407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i="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35899" name="Rectangle 77"/>
          <p:cNvSpPr>
            <a:spLocks noChangeArrowheads="1"/>
          </p:cNvSpPr>
          <p:nvPr/>
        </p:nvSpPr>
        <p:spPr bwMode="auto">
          <a:xfrm>
            <a:off x="5840412" y="5743575"/>
            <a:ext cx="4968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5</a:t>
            </a:r>
            <a:r>
              <a:rPr lang="en-US" sz="1700" i="0" dirty="0">
                <a:solidFill>
                  <a:srgbClr val="000000"/>
                </a:solidFill>
              </a:rPr>
              <a:t>0</a:t>
            </a:r>
            <a:endParaRPr lang="en-US" sz="2400" i="0" dirty="0"/>
          </a:p>
        </p:txBody>
      </p:sp>
      <p:sp>
        <p:nvSpPr>
          <p:cNvPr id="35902" name="Rectangle 81"/>
          <p:cNvSpPr>
            <a:spLocks noChangeArrowheads="1"/>
          </p:cNvSpPr>
          <p:nvPr/>
        </p:nvSpPr>
        <p:spPr bwMode="auto">
          <a:xfrm>
            <a:off x="1724024" y="1922463"/>
            <a:ext cx="891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1,8</a:t>
            </a:r>
            <a:r>
              <a:rPr lang="en-US" sz="1700" i="0" dirty="0">
                <a:solidFill>
                  <a:srgbClr val="000000"/>
                </a:solidFill>
              </a:rPr>
              <a:t>0</a:t>
            </a:r>
            <a:endParaRPr lang="en-US" sz="2400" i="0" dirty="0"/>
          </a:p>
        </p:txBody>
      </p:sp>
      <p:sp>
        <p:nvSpPr>
          <p:cNvPr id="35904" name="Rectangle 83"/>
          <p:cNvSpPr>
            <a:spLocks noChangeArrowheads="1"/>
          </p:cNvSpPr>
          <p:nvPr/>
        </p:nvSpPr>
        <p:spPr bwMode="auto">
          <a:xfrm>
            <a:off x="1835149" y="4960938"/>
            <a:ext cx="891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700" i="0" dirty="0">
                <a:solidFill>
                  <a:srgbClr val="000000"/>
                </a:solidFill>
              </a:rPr>
              <a:t>0.30</a:t>
            </a:r>
            <a:endParaRPr lang="en-US" sz="2400" i="0" dirty="0"/>
          </a:p>
        </p:txBody>
      </p: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145256" y="2574925"/>
            <a:ext cx="1801949" cy="871538"/>
            <a:chOff x="350" y="1634"/>
            <a:chExt cx="922" cy="549"/>
          </a:xfrm>
        </p:grpSpPr>
        <p:sp>
          <p:nvSpPr>
            <p:cNvPr id="35913" name="Line 85"/>
            <p:cNvSpPr>
              <a:spLocks noChangeShapeType="1"/>
            </p:cNvSpPr>
            <p:nvPr/>
          </p:nvSpPr>
          <p:spPr bwMode="auto">
            <a:xfrm>
              <a:off x="1026" y="1859"/>
              <a:ext cx="24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914" name="Rectangle 86"/>
            <p:cNvSpPr>
              <a:spLocks noChangeArrowheads="1"/>
            </p:cNvSpPr>
            <p:nvPr/>
          </p:nvSpPr>
          <p:spPr bwMode="auto">
            <a:xfrm>
              <a:off x="350" y="1634"/>
              <a:ext cx="774" cy="549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915" name="Rectangle 87"/>
            <p:cNvSpPr>
              <a:spLocks noChangeArrowheads="1"/>
            </p:cNvSpPr>
            <p:nvPr/>
          </p:nvSpPr>
          <p:spPr bwMode="auto">
            <a:xfrm>
              <a:off x="391" y="1659"/>
              <a:ext cx="3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1. Un </a:t>
              </a:r>
              <a:endParaRPr lang="en-US" sz="2400" i="0"/>
            </a:p>
          </p:txBody>
        </p:sp>
        <p:sp>
          <p:nvSpPr>
            <p:cNvPr id="35916" name="Rectangle 88"/>
            <p:cNvSpPr>
              <a:spLocks noChangeArrowheads="1"/>
            </p:cNvSpPr>
            <p:nvPr/>
          </p:nvSpPr>
          <p:spPr bwMode="auto">
            <a:xfrm>
              <a:off x="391" y="1825"/>
              <a:ext cx="52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 dirty="0" err="1">
                  <a:solidFill>
                    <a:srgbClr val="000000"/>
                  </a:solidFill>
                </a:rPr>
                <a:t>aumento</a:t>
              </a:r>
              <a:endParaRPr lang="en-US" sz="2400" i="0" dirty="0"/>
            </a:p>
          </p:txBody>
        </p:sp>
        <p:sp>
          <p:nvSpPr>
            <p:cNvPr id="35917" name="Rectangle 89"/>
            <p:cNvSpPr>
              <a:spLocks noChangeArrowheads="1"/>
            </p:cNvSpPr>
            <p:nvPr/>
          </p:nvSpPr>
          <p:spPr bwMode="auto">
            <a:xfrm>
              <a:off x="391" y="1991"/>
              <a:ext cx="78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 dirty="0">
                  <a:solidFill>
                    <a:srgbClr val="000000"/>
                  </a:solidFill>
                </a:rPr>
                <a:t> </a:t>
              </a:r>
              <a:r>
                <a:rPr lang="en-US" sz="1700" i="0" dirty="0" err="1">
                  <a:solidFill>
                    <a:srgbClr val="000000"/>
                  </a:solidFill>
                </a:rPr>
                <a:t>en</a:t>
              </a:r>
              <a:r>
                <a:rPr lang="en-US" sz="1700" i="0" dirty="0">
                  <a:solidFill>
                    <a:srgbClr val="000000"/>
                  </a:solidFill>
                </a:rPr>
                <a:t> </a:t>
              </a:r>
              <a:r>
                <a:rPr lang="en-US" sz="1700" i="0" dirty="0" err="1">
                  <a:solidFill>
                    <a:srgbClr val="000000"/>
                  </a:solidFill>
                </a:rPr>
                <a:t>el</a:t>
              </a:r>
              <a:r>
                <a:rPr lang="en-US" sz="1700" i="0" dirty="0">
                  <a:solidFill>
                    <a:srgbClr val="000000"/>
                  </a:solidFill>
                </a:rPr>
                <a:t> </a:t>
              </a:r>
              <a:r>
                <a:rPr lang="en-US" sz="1700" i="0" dirty="0" err="1">
                  <a:solidFill>
                    <a:srgbClr val="000000"/>
                  </a:solidFill>
                </a:rPr>
                <a:t>precio</a:t>
              </a:r>
              <a:r>
                <a:rPr lang="en-US" sz="1700" i="0" dirty="0">
                  <a:solidFill>
                    <a:srgbClr val="000000"/>
                  </a:solidFill>
                </a:rPr>
                <a:t> </a:t>
              </a:r>
              <a:endParaRPr lang="en-US" sz="2400" i="0" dirty="0"/>
            </a:p>
          </p:txBody>
        </p:sp>
        <p:sp>
          <p:nvSpPr>
            <p:cNvPr id="35918" name="Rectangle 90"/>
            <p:cNvSpPr>
              <a:spLocks noChangeArrowheads="1"/>
            </p:cNvSpPr>
            <p:nvPr/>
          </p:nvSpPr>
          <p:spPr bwMode="auto">
            <a:xfrm>
              <a:off x="886" y="1991"/>
              <a:ext cx="1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...</a:t>
              </a:r>
              <a:endParaRPr lang="en-US" sz="2400" i="0"/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4246217" y="6004555"/>
            <a:ext cx="4117975" cy="614363"/>
            <a:chOff x="1972" y="3768"/>
            <a:chExt cx="2594" cy="387"/>
          </a:xfrm>
        </p:grpSpPr>
        <p:sp>
          <p:nvSpPr>
            <p:cNvPr id="35908" name="Line 92"/>
            <p:cNvSpPr>
              <a:spLocks noChangeShapeType="1"/>
            </p:cNvSpPr>
            <p:nvPr/>
          </p:nvSpPr>
          <p:spPr bwMode="auto">
            <a:xfrm flipV="1">
              <a:off x="2243" y="3768"/>
              <a:ext cx="1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909" name="Rectangle 93"/>
            <p:cNvSpPr>
              <a:spLocks noChangeArrowheads="1"/>
            </p:cNvSpPr>
            <p:nvPr/>
          </p:nvSpPr>
          <p:spPr bwMode="auto">
            <a:xfrm>
              <a:off x="1972" y="3905"/>
              <a:ext cx="2594" cy="25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910" name="Rectangle 94"/>
            <p:cNvSpPr>
              <a:spLocks noChangeArrowheads="1"/>
            </p:cNvSpPr>
            <p:nvPr/>
          </p:nvSpPr>
          <p:spPr bwMode="auto">
            <a:xfrm>
              <a:off x="2002" y="3946"/>
              <a:ext cx="1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2. </a:t>
              </a:r>
              <a:endParaRPr lang="en-US" sz="2400" i="0"/>
            </a:p>
          </p:txBody>
        </p:sp>
        <p:sp>
          <p:nvSpPr>
            <p:cNvPr id="35911" name="Rectangle 95"/>
            <p:cNvSpPr>
              <a:spLocks noChangeArrowheads="1"/>
            </p:cNvSpPr>
            <p:nvPr/>
          </p:nvSpPr>
          <p:spPr bwMode="auto">
            <a:xfrm>
              <a:off x="2145" y="3946"/>
              <a:ext cx="1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...</a:t>
              </a:r>
              <a:endParaRPr lang="en-US" sz="2400" i="0"/>
            </a:p>
          </p:txBody>
        </p:sp>
        <p:sp>
          <p:nvSpPr>
            <p:cNvPr id="35912" name="Rectangle 96"/>
            <p:cNvSpPr>
              <a:spLocks noChangeArrowheads="1"/>
            </p:cNvSpPr>
            <p:nvPr/>
          </p:nvSpPr>
          <p:spPr bwMode="auto">
            <a:xfrm>
              <a:off x="2297" y="3946"/>
              <a:ext cx="15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 eleva la cantidad ofrecida</a:t>
              </a:r>
              <a:endParaRPr lang="en-US" sz="2400" i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447391BC-18AF-4F2D-4C65-C0C1678A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3" y="1060451"/>
            <a:ext cx="2880304" cy="220186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3DEF0D-2258-5DAC-3E0F-F521A48CEDE8}"/>
              </a:ext>
            </a:extLst>
          </p:cNvPr>
          <p:cNvSpPr txBox="1"/>
          <p:nvPr/>
        </p:nvSpPr>
        <p:spPr>
          <a:xfrm>
            <a:off x="6197599" y="5930484"/>
            <a:ext cx="59657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 err="1">
                <a:solidFill>
                  <a:srgbClr val="000000"/>
                </a:solidFill>
              </a:rPr>
              <a:t>Cantidad</a:t>
            </a:r>
            <a:r>
              <a:rPr lang="en-US" sz="1600" b="1" i="0" dirty="0">
                <a:solidFill>
                  <a:srgbClr val="000000"/>
                </a:solidFill>
              </a:rPr>
              <a:t> (</a:t>
            </a:r>
            <a:r>
              <a:rPr lang="en-US" sz="1200" i="0" dirty="0">
                <a:solidFill>
                  <a:srgbClr val="000000"/>
                </a:solidFill>
              </a:rPr>
              <a:t>miles de </a:t>
            </a:r>
            <a:r>
              <a:rPr lang="en-US" sz="1200" i="0" dirty="0" err="1">
                <a:solidFill>
                  <a:srgbClr val="000000"/>
                </a:solidFill>
              </a:rPr>
              <a:t>latas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4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800" grpId="0" animBg="1"/>
      <p:bldP spid="544826" grpId="0" animBg="1"/>
      <p:bldP spid="5448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692150"/>
            <a:ext cx="7786687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u="sng">
                <a:solidFill>
                  <a:schemeClr val="tx1"/>
                </a:solidFill>
                <a:effectLst/>
                <a:latin typeface="Book Antiqua" pitchFamily="18" charset="0"/>
              </a:rPr>
              <a:t>Oferta de mercado</a:t>
            </a:r>
            <a:r>
              <a:rPr lang="en-US" altLang="en-US" sz="2800">
                <a:solidFill>
                  <a:schemeClr val="tx1"/>
                </a:solidFill>
                <a:effectLst/>
                <a:latin typeface="Book Antiqua" pitchFamily="18" charset="0"/>
              </a:rPr>
              <a:t> vs. </a:t>
            </a:r>
            <a:r>
              <a:rPr lang="en-US" altLang="en-US" sz="2800" u="sng">
                <a:solidFill>
                  <a:schemeClr val="tx1"/>
                </a:solidFill>
                <a:effectLst/>
                <a:latin typeface="Book Antiqua" pitchFamily="18" charset="0"/>
              </a:rPr>
              <a:t>Oferta individual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1663700"/>
            <a:ext cx="7786687" cy="5194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>
                <a:latin typeface="Book Antiqua" pitchFamily="18" charset="0"/>
              </a:rPr>
              <a:t>La oferta de mercado es la suma de todas las ofertas individuales.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600">
              <a:latin typeface="Book Antiqua" pitchFamily="18" charset="0"/>
            </a:endParaRPr>
          </a:p>
          <a:p>
            <a:pPr eaLnBrk="1" hangingPunct="1"/>
            <a:r>
              <a:rPr lang="en-US" altLang="en-US" sz="2800">
                <a:latin typeface="Book Antiqua" pitchFamily="18" charset="0"/>
              </a:rPr>
              <a:t>La curva de oferta de mercado muestra cómo varía la cantidad total ofrecida de un bien cuando varía su precio, mientras se mantienen constantes todos los demás factores.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Book Antiqua" pitchFamily="18" charset="0"/>
            </a:endParaRPr>
          </a:p>
          <a:p>
            <a:pPr eaLnBrk="1" hangingPunct="1"/>
            <a:r>
              <a:rPr lang="en-US" altLang="en-US" sz="2800">
                <a:latin typeface="Book Antiqua" pitchFamily="18" charset="0"/>
              </a:rPr>
              <a:t>Gráficamente, la curva de oferta de mercado se obtiene sumando horizontalmente las curvas de oferta individuales.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35150" y="260350"/>
            <a:ext cx="555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sz="2400" i="0" u="sng">
                <a:latin typeface="Book Antiqua" pitchFamily="18" charset="0"/>
              </a:rPr>
              <a:t>2.2 Los conceptos de demand</a:t>
            </a:r>
            <a:r>
              <a:rPr lang="en-US" altLang="en-US" sz="2400" i="0" u="sng">
                <a:latin typeface="Book Antiqua" pitchFamily="18" charset="0"/>
              </a:rPr>
              <a:t>a y oferta</a:t>
            </a:r>
            <a:endParaRPr lang="es-ES" sz="2400" i="0" u="sng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125538"/>
            <a:ext cx="7929562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effectLst/>
                <a:latin typeface="Book Antiqua" pitchFamily="18" charset="0"/>
              </a:rPr>
              <a:t>Desplazamientos a lo largo de la curva de oferta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349500"/>
            <a:ext cx="7562850" cy="4222750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en-US" altLang="en-US">
                <a:latin typeface="Book Antiqua" pitchFamily="18" charset="0"/>
              </a:rPr>
              <a:t>Movimientos a lo largo de la curva de oferta…</a:t>
            </a:r>
          </a:p>
          <a:p>
            <a:pPr lvl="1" eaLnBrk="1" hangingPunct="1">
              <a:buFontTx/>
              <a:buNone/>
            </a:pPr>
            <a:endParaRPr lang="en-US" altLang="en-US" sz="1800">
              <a:latin typeface="Book Antiqua" pitchFamily="18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altLang="en-US">
                <a:latin typeface="Book Antiqua" pitchFamily="18" charset="0"/>
              </a:rPr>
              <a:t>… causados por un cambio en el precio del bien.</a:t>
            </a:r>
          </a:p>
          <a:p>
            <a:pPr lvl="1" eaLnBrk="1" hangingPunct="1">
              <a:buFont typeface="Verdana" pitchFamily="34" charset="0"/>
              <a:buNone/>
            </a:pPr>
            <a:endParaRPr lang="en-US" altLang="en-US" sz="1800">
              <a:latin typeface="Book Antiqua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Book Antiqua" pitchFamily="18" charset="0"/>
              </a:rPr>
              <a:t>	* Hablaremos en este caso de: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Book Antiqua" pitchFamily="18" charset="0"/>
            </a:endParaRPr>
          </a:p>
          <a:p>
            <a:pPr lvl="1" algn="ctr" eaLnBrk="1" hangingPunct="1">
              <a:buFontTx/>
              <a:buNone/>
            </a:pPr>
            <a:r>
              <a:rPr lang="en-US" altLang="en-US">
                <a:latin typeface="Book Antiqua" pitchFamily="18" charset="0"/>
              </a:rPr>
              <a:t>CAMBIOS EN LA CANTIDAD OFRECIDA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58888" y="260350"/>
            <a:ext cx="5451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2.2 Los conceptos de </a:t>
            </a:r>
            <a:r>
              <a:rPr lang="es-ES_tradnl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demand</a:t>
            </a:r>
            <a:r>
              <a:rPr lang="en-US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y </a:t>
            </a:r>
            <a:r>
              <a:rPr lang="en-US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oferta</a:t>
            </a:r>
            <a:endParaRPr lang="es-E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1600200" y="1828800"/>
            <a:ext cx="0" cy="4343400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1600200" y="6172200"/>
            <a:ext cx="5638800" cy="0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2895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54864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 5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533400" y="144780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7308850" y="594995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371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 flipV="1">
            <a:off x="2133600" y="2133600"/>
            <a:ext cx="4495800" cy="3276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553200" y="1524000"/>
            <a:ext cx="609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/>
              <a:t>S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685800" y="45720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 1.00</a:t>
            </a:r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1600200" y="4800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>
            <a:off x="30480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4914" name="Line 18"/>
          <p:cNvSpPr>
            <a:spLocks noChangeShapeType="1"/>
          </p:cNvSpPr>
          <p:nvPr/>
        </p:nvSpPr>
        <p:spPr bwMode="auto">
          <a:xfrm>
            <a:off x="1600200" y="28194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4915" name="Line 19"/>
          <p:cNvSpPr>
            <a:spLocks noChangeShapeType="1"/>
          </p:cNvSpPr>
          <p:nvPr/>
        </p:nvSpPr>
        <p:spPr bwMode="auto">
          <a:xfrm>
            <a:off x="5715000" y="2819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8931" name="Oval 20"/>
          <p:cNvSpPr>
            <a:spLocks noChangeArrowheads="1"/>
          </p:cNvSpPr>
          <p:nvPr/>
        </p:nvSpPr>
        <p:spPr bwMode="auto">
          <a:xfrm>
            <a:off x="2971800" y="47244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2" name="Oval 2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2667000" y="434340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A</a:t>
            </a:r>
          </a:p>
        </p:txBody>
      </p:sp>
      <p:sp>
        <p:nvSpPr>
          <p:cNvPr id="464919" name="Text Box 23"/>
          <p:cNvSpPr txBox="1">
            <a:spLocks noChangeArrowheads="1"/>
          </p:cNvSpPr>
          <p:nvPr/>
        </p:nvSpPr>
        <p:spPr bwMode="auto">
          <a:xfrm>
            <a:off x="5486400" y="228600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C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5800" y="2590800"/>
            <a:ext cx="914400" cy="1981200"/>
            <a:chOff x="432" y="1632"/>
            <a:chExt cx="576" cy="1248"/>
          </a:xfrm>
        </p:grpSpPr>
        <p:sp>
          <p:nvSpPr>
            <p:cNvPr id="38940" name="Text Box 25"/>
            <p:cNvSpPr txBox="1">
              <a:spLocks noChangeArrowheads="1"/>
            </p:cNvSpPr>
            <p:nvPr/>
          </p:nvSpPr>
          <p:spPr bwMode="auto">
            <a:xfrm>
              <a:off x="432" y="1632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0"/>
                <a:t>$3.00</a:t>
              </a:r>
            </a:p>
          </p:txBody>
        </p:sp>
        <p:sp>
          <p:nvSpPr>
            <p:cNvPr id="38941" name="Line 26"/>
            <p:cNvSpPr>
              <a:spLocks noChangeShapeType="1"/>
            </p:cNvSpPr>
            <p:nvPr/>
          </p:nvSpPr>
          <p:spPr bwMode="auto">
            <a:xfrm flipV="1">
              <a:off x="720" y="1920"/>
              <a:ext cx="0" cy="96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464923" name="Line 27"/>
          <p:cNvSpPr>
            <a:spLocks noChangeShapeType="1"/>
          </p:cNvSpPr>
          <p:nvPr/>
        </p:nvSpPr>
        <p:spPr bwMode="auto">
          <a:xfrm>
            <a:off x="3276600" y="6400800"/>
            <a:ext cx="213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4924" name="Line 28"/>
          <p:cNvSpPr>
            <a:spLocks noChangeShapeType="1"/>
          </p:cNvSpPr>
          <p:nvPr/>
        </p:nvSpPr>
        <p:spPr bwMode="auto">
          <a:xfrm flipV="1">
            <a:off x="3124200" y="2895600"/>
            <a:ext cx="22098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64925" name="Text Box 29"/>
          <p:cNvSpPr txBox="1">
            <a:spLocks noChangeArrowheads="1"/>
          </p:cNvSpPr>
          <p:nvPr/>
        </p:nvSpPr>
        <p:spPr bwMode="auto">
          <a:xfrm>
            <a:off x="5839539" y="3184892"/>
            <a:ext cx="304799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494076"/>
                </a:solidFill>
              </a:rPr>
              <a:t>Un </a:t>
            </a:r>
            <a:r>
              <a:rPr lang="en-US" altLang="en-US" sz="2000" i="0" dirty="0" err="1">
                <a:solidFill>
                  <a:srgbClr val="494076"/>
                </a:solidFill>
              </a:rPr>
              <a:t>aumento</a:t>
            </a:r>
            <a:r>
              <a:rPr lang="en-US" altLang="en-US" sz="2000" i="0" dirty="0">
                <a:solidFill>
                  <a:srgbClr val="494076"/>
                </a:solidFill>
              </a:rPr>
              <a:t> </a:t>
            </a:r>
            <a:r>
              <a:rPr lang="en-US" altLang="en-US" sz="2000" i="0" dirty="0" err="1">
                <a:solidFill>
                  <a:srgbClr val="494076"/>
                </a:solidFill>
              </a:rPr>
              <a:t>en</a:t>
            </a:r>
            <a:r>
              <a:rPr lang="en-US" altLang="en-US" sz="2000" i="0" dirty="0">
                <a:solidFill>
                  <a:srgbClr val="494076"/>
                </a:solidFill>
              </a:rPr>
              <a:t> </a:t>
            </a:r>
            <a:r>
              <a:rPr lang="en-US" altLang="en-US" sz="2000" i="0" dirty="0" err="1">
                <a:solidFill>
                  <a:srgbClr val="494076"/>
                </a:solidFill>
              </a:rPr>
              <a:t>el</a:t>
            </a:r>
            <a:r>
              <a:rPr lang="en-US" altLang="en-US" sz="2000" i="0" dirty="0">
                <a:solidFill>
                  <a:srgbClr val="494076"/>
                </a:solidFill>
              </a:rPr>
              <a:t> </a:t>
            </a:r>
            <a:r>
              <a:rPr lang="en-US" altLang="en-US" sz="2000" i="0" dirty="0" err="1">
                <a:solidFill>
                  <a:srgbClr val="494076"/>
                </a:solidFill>
              </a:rPr>
              <a:t>precio</a:t>
            </a:r>
            <a:r>
              <a:rPr lang="en-US" altLang="en-US" sz="2000" i="0" dirty="0">
                <a:solidFill>
                  <a:srgbClr val="494076"/>
                </a:solidFill>
              </a:rPr>
              <a:t> se </a:t>
            </a:r>
            <a:r>
              <a:rPr lang="en-US" altLang="en-US" sz="2000" i="0" dirty="0" err="1">
                <a:solidFill>
                  <a:srgbClr val="494076"/>
                </a:solidFill>
              </a:rPr>
              <a:t>refleja</a:t>
            </a:r>
            <a:r>
              <a:rPr lang="en-US" altLang="en-US" sz="2000" i="0" dirty="0">
                <a:solidFill>
                  <a:srgbClr val="494076"/>
                </a:solidFill>
              </a:rPr>
              <a:t> </a:t>
            </a:r>
            <a:r>
              <a:rPr lang="en-US" altLang="en-US" sz="2000" i="0" dirty="0" err="1">
                <a:solidFill>
                  <a:srgbClr val="494076"/>
                </a:solidFill>
              </a:rPr>
              <a:t>en</a:t>
            </a:r>
            <a:r>
              <a:rPr lang="en-US" altLang="en-US" sz="2000" i="0" dirty="0">
                <a:solidFill>
                  <a:srgbClr val="494076"/>
                </a:solidFill>
              </a:rPr>
              <a:t> un </a:t>
            </a:r>
            <a:r>
              <a:rPr lang="en-US" altLang="en-US" sz="2000" i="0" dirty="0" err="1">
                <a:solidFill>
                  <a:srgbClr val="494076"/>
                </a:solidFill>
              </a:rPr>
              <a:t>movimiento</a:t>
            </a:r>
            <a:r>
              <a:rPr lang="en-US" altLang="en-US" sz="2000" i="0" dirty="0">
                <a:solidFill>
                  <a:srgbClr val="494076"/>
                </a:solidFill>
              </a:rPr>
              <a:t> </a:t>
            </a:r>
            <a:r>
              <a:rPr lang="en-US" altLang="en-US" sz="2000" i="0" dirty="0" err="1">
                <a:solidFill>
                  <a:srgbClr val="494076"/>
                </a:solidFill>
              </a:rPr>
              <a:t>ascendente</a:t>
            </a:r>
            <a:r>
              <a:rPr lang="en-US" altLang="en-US" sz="2000" i="0" dirty="0">
                <a:solidFill>
                  <a:srgbClr val="494076"/>
                </a:solidFill>
              </a:rPr>
              <a:t> a lo largo de la </a:t>
            </a:r>
            <a:r>
              <a:rPr lang="en-US" altLang="en-US" sz="2000" i="0" dirty="0" err="1">
                <a:solidFill>
                  <a:srgbClr val="494076"/>
                </a:solidFill>
              </a:rPr>
              <a:t>curva</a:t>
            </a:r>
            <a:r>
              <a:rPr lang="en-US" altLang="en-US" sz="2000" i="0" dirty="0">
                <a:solidFill>
                  <a:srgbClr val="494076"/>
                </a:solidFill>
              </a:rPr>
              <a:t> de </a:t>
            </a:r>
            <a:r>
              <a:rPr lang="en-US" altLang="en-US" sz="2000" i="0" dirty="0" err="1">
                <a:solidFill>
                  <a:srgbClr val="494076"/>
                </a:solidFill>
              </a:rPr>
              <a:t>oferta</a:t>
            </a:r>
            <a:r>
              <a:rPr lang="en-US" altLang="en-US" sz="2000" i="0" dirty="0">
                <a:solidFill>
                  <a:srgbClr val="494076"/>
                </a:solidFill>
              </a:rPr>
              <a:t>.</a:t>
            </a:r>
          </a:p>
        </p:txBody>
      </p:sp>
      <p:sp>
        <p:nvSpPr>
          <p:cNvPr id="37915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chemeClr val="tx1"/>
                </a:solidFill>
              </a:rPr>
              <a:t>Cambio</a:t>
            </a:r>
            <a:r>
              <a:rPr lang="en-US" altLang="en-US" sz="2800" dirty="0">
                <a:solidFill>
                  <a:schemeClr val="tx1"/>
                </a:solidFill>
              </a:rPr>
              <a:t> en la </a:t>
            </a:r>
            <a:r>
              <a:rPr lang="en-US" altLang="en-US" sz="2800" dirty="0" err="1">
                <a:solidFill>
                  <a:schemeClr val="tx1"/>
                </a:solidFill>
              </a:rPr>
              <a:t>cantidad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ofrecida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5" grpId="0" autoUpdateAnimBg="0"/>
      <p:bldP spid="464914" grpId="0" animBg="1"/>
      <p:bldP spid="464915" grpId="0" animBg="1"/>
      <p:bldP spid="464919" grpId="0" autoUpdateAnimBg="0"/>
      <p:bldP spid="464923" grpId="0" animBg="1"/>
      <p:bldP spid="464924" grpId="0" animBg="1"/>
      <p:bldP spid="46492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2575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latin typeface="Book Antiqua" pitchFamily="18" charset="0"/>
              </a:rPr>
              <a:t>Desplazamientos de la curva de oferta</a:t>
            </a:r>
            <a:endParaRPr lang="en-US" altLang="en-US" sz="2800">
              <a:latin typeface="Book Antiqua" pitchFamily="18" charset="0"/>
            </a:endParaRPr>
          </a:p>
          <a:p>
            <a:pPr marL="639763" lvl="1" indent="-236538" eaLnBrk="1" hangingPunct="1">
              <a:lnSpc>
                <a:spcPct val="80000"/>
              </a:lnSpc>
            </a:pPr>
            <a:endParaRPr lang="en-US" altLang="en-US">
              <a:latin typeface="Book Antiqua" pitchFamily="18" charset="0"/>
            </a:endParaRPr>
          </a:p>
          <a:p>
            <a:pPr marL="639763" lvl="1" indent="-236538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altLang="en-US">
                <a:latin typeface="Book Antiqua" pitchFamily="18" charset="0"/>
              </a:rPr>
              <a:t>Movimientos de la curva de oferta, bien hacia la derecha o bien hacia la izquierda…</a:t>
            </a:r>
          </a:p>
          <a:p>
            <a:pPr marL="639763" lvl="1" indent="-236538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Book Antiqua" pitchFamily="18" charset="0"/>
            </a:endParaRPr>
          </a:p>
          <a:p>
            <a:pPr marL="639763" lvl="1" indent="-236538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altLang="en-US">
                <a:latin typeface="Book Antiqua" pitchFamily="18" charset="0"/>
              </a:rPr>
              <a:t>… causados por un cambio en cualquiera de las variables que pueden afectar a la oferta de ese bien </a:t>
            </a:r>
            <a:r>
              <a:rPr lang="en-US" altLang="en-US" b="1" i="1">
                <a:latin typeface="Book Antiqua" pitchFamily="18" charset="0"/>
              </a:rPr>
              <a:t>excepto</a:t>
            </a:r>
            <a:r>
              <a:rPr lang="en-US" altLang="en-US">
                <a:latin typeface="Book Antiqua" pitchFamily="18" charset="0"/>
              </a:rPr>
              <a:t> su precio.</a:t>
            </a:r>
          </a:p>
          <a:p>
            <a:pPr marL="639763" lvl="1" indent="-236538" eaLnBrk="1" hangingPunct="1">
              <a:lnSpc>
                <a:spcPct val="80000"/>
              </a:lnSpc>
            </a:pPr>
            <a:endParaRPr lang="en-US" altLang="en-US">
              <a:latin typeface="Book Antiqua" pitchFamily="18" charset="0"/>
            </a:endParaRPr>
          </a:p>
          <a:p>
            <a:pPr marL="639763" lvl="1" indent="-236538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Book Antiqua" pitchFamily="18" charset="0"/>
              </a:rPr>
              <a:t>	* Hablaremos en este caso de:</a:t>
            </a:r>
          </a:p>
          <a:p>
            <a:pPr marL="639763" lvl="1" indent="-236538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Book Antiqua" pitchFamily="18" charset="0"/>
            </a:endParaRPr>
          </a:p>
          <a:p>
            <a:pPr marL="639763" lvl="1" indent="-236538" algn="ctr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Book Antiqua" pitchFamily="18" charset="0"/>
              </a:rPr>
              <a:t>CAMBIOS DE LA OFERTA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76375" y="404813"/>
            <a:ext cx="54514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2.2 Los conceptos de </a:t>
            </a:r>
            <a:r>
              <a:rPr lang="es-ES_tradnl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demand</a:t>
            </a:r>
            <a:r>
              <a:rPr lang="en-US" alt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y </a:t>
            </a:r>
            <a:r>
              <a:rPr lang="en-US" altLang="en-US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oferta</a:t>
            </a:r>
            <a:endParaRPr lang="es-E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26F1BD-6AA9-F92C-3364-6688B4A8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863" y="643467"/>
            <a:ext cx="4568273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3846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0"/>
            <a:ext cx="74834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400">
                <a:solidFill>
                  <a:schemeClr val="tx1"/>
                </a:solidFill>
                <a:effectLst/>
                <a:latin typeface="Book Antiqua" pitchFamily="18" charset="0"/>
              </a:rPr>
              <a:t>2.2 Los conceptos de demand</a:t>
            </a:r>
            <a:r>
              <a:rPr lang="en-US" altLang="en-US" sz="2400">
                <a:solidFill>
                  <a:schemeClr val="tx1"/>
                </a:solidFill>
                <a:effectLst/>
                <a:latin typeface="Book Antiqua" pitchFamily="18" charset="0"/>
              </a:rPr>
              <a:t>a y oferta</a:t>
            </a:r>
            <a:endParaRPr lang="es-ES" sz="240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r>
              <a:rPr lang="es-ES" sz="2800" dirty="0">
                <a:latin typeface="Book Antiqua" pitchFamily="18" charset="0"/>
              </a:rPr>
              <a:t>Factores que pueden desplazar la curva de oferta:</a:t>
            </a:r>
          </a:p>
          <a:p>
            <a:pPr marL="609600" indent="-609600" eaLnBrk="1" hangingPunct="1">
              <a:buFontTx/>
              <a:buNone/>
            </a:pPr>
            <a:endParaRPr lang="es-ES" sz="2800" dirty="0">
              <a:latin typeface="Book Antiqua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s-ES" sz="2800" dirty="0">
                <a:latin typeface="Book Antiqua" pitchFamily="18" charset="0"/>
              </a:rPr>
              <a:t>Los precios de los factores productivos.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800" dirty="0">
                <a:latin typeface="Book Antiqua" pitchFamily="18" charset="0"/>
              </a:rPr>
              <a:t>La tecnología.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800" dirty="0">
                <a:latin typeface="Book Antiqua" pitchFamily="18" charset="0"/>
              </a:rPr>
              <a:t>Las expectativas.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800" dirty="0">
                <a:latin typeface="Book Antiqua" pitchFamily="18" charset="0"/>
              </a:rPr>
              <a:t>El número de vendedores.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arrow aqua button bckgr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chemeClr val="bg1"/>
                </a:solidFill>
              </a:rPr>
              <a:t>Figure 4-7 Desplazamientos de la curva de oferta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F3F6F9"/>
          </a:solidFill>
          <a:ln w="2428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F2F4F8"/>
          </a:solidFill>
          <a:ln w="2206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F1F4F7"/>
          </a:solidFill>
          <a:ln w="1984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F0F2F5"/>
          </a:solidFill>
          <a:ln w="1762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EF1F4"/>
          </a:solidFill>
          <a:ln w="1539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AECF1"/>
          </a:solidFill>
          <a:ln w="889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9EBF0"/>
          </a:solidFill>
          <a:ln w="666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571625" y="1367557"/>
            <a:ext cx="7007225" cy="4805362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1508189" y="1299907"/>
            <a:ext cx="7151623" cy="4936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1462088" y="1256432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7 h 3028"/>
              <a:gd name="T4" fmla="*/ 2147483647 w 4427"/>
              <a:gd name="T5" fmla="*/ 2147483647 h 3028"/>
              <a:gd name="T6" fmla="*/ 0 60000 65536"/>
              <a:gd name="T7" fmla="*/ 0 60000 65536"/>
              <a:gd name="T8" fmla="*/ 0 60000 65536"/>
              <a:gd name="T9" fmla="*/ 0 w 4427"/>
              <a:gd name="T10" fmla="*/ 0 h 3028"/>
              <a:gd name="T11" fmla="*/ 4427 w 4427"/>
              <a:gd name="T12" fmla="*/ 3028 h 3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3762" name="Line 18"/>
          <p:cNvSpPr>
            <a:spLocks noChangeShapeType="1"/>
          </p:cNvSpPr>
          <p:nvPr/>
        </p:nvSpPr>
        <p:spPr bwMode="auto">
          <a:xfrm flipV="1">
            <a:off x="3290888" y="2248619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43763" name="Line 19"/>
          <p:cNvSpPr>
            <a:spLocks noChangeShapeType="1"/>
          </p:cNvSpPr>
          <p:nvPr/>
        </p:nvSpPr>
        <p:spPr bwMode="auto">
          <a:xfrm flipH="1">
            <a:off x="3643313" y="3196357"/>
            <a:ext cx="18510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543764" name="Line 20"/>
          <p:cNvSpPr>
            <a:spLocks noChangeShapeType="1"/>
          </p:cNvSpPr>
          <p:nvPr/>
        </p:nvSpPr>
        <p:spPr bwMode="auto">
          <a:xfrm flipH="1">
            <a:off x="4603750" y="4255219"/>
            <a:ext cx="18716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77838" y="1278657"/>
            <a:ext cx="755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2006" name="Rectangle 24"/>
          <p:cNvSpPr>
            <a:spLocks noChangeArrowheads="1"/>
          </p:cNvSpPr>
          <p:nvPr/>
        </p:nvSpPr>
        <p:spPr bwMode="auto">
          <a:xfrm>
            <a:off x="7451725" y="6236419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sp>
        <p:nvSpPr>
          <p:cNvPr id="42007" name="Rectangle 26"/>
          <p:cNvSpPr>
            <a:spLocks noChangeArrowheads="1"/>
          </p:cNvSpPr>
          <p:nvPr/>
        </p:nvSpPr>
        <p:spPr bwMode="auto">
          <a:xfrm>
            <a:off x="1414463" y="6155457"/>
            <a:ext cx="1317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10100" y="4344119"/>
            <a:ext cx="1292225" cy="660400"/>
            <a:chOff x="3016" y="2646"/>
            <a:chExt cx="814" cy="416"/>
          </a:xfrm>
        </p:grpSpPr>
        <p:sp>
          <p:nvSpPr>
            <p:cNvPr id="42032" name="Rectangle 28"/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033" name="Rectangle 29"/>
            <p:cNvSpPr>
              <a:spLocks noChangeArrowheads="1"/>
            </p:cNvSpPr>
            <p:nvPr/>
          </p:nvSpPr>
          <p:spPr bwMode="auto">
            <a:xfrm>
              <a:off x="3062" y="2675"/>
              <a:ext cx="60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Aumento</a:t>
              </a:r>
              <a:endParaRPr lang="en-US" sz="2400" i="0"/>
            </a:p>
          </p:txBody>
        </p:sp>
        <p:sp>
          <p:nvSpPr>
            <p:cNvPr id="42034" name="Rectangle 30"/>
            <p:cNvSpPr>
              <a:spLocks noChangeArrowheads="1"/>
            </p:cNvSpPr>
            <p:nvPr/>
          </p:nvSpPr>
          <p:spPr bwMode="auto">
            <a:xfrm>
              <a:off x="3058" y="2861"/>
              <a:ext cx="7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de la oferta</a:t>
              </a:r>
              <a:endParaRPr lang="en-US" sz="2400" i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327525" y="2478807"/>
            <a:ext cx="1341438" cy="660400"/>
            <a:chOff x="2642" y="1507"/>
            <a:chExt cx="845" cy="416"/>
          </a:xfrm>
        </p:grpSpPr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2675" y="1532"/>
              <a:ext cx="8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Disminución</a:t>
              </a:r>
              <a:endParaRPr lang="en-US" sz="2400" i="0"/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2699" y="1718"/>
              <a:ext cx="7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de la oferta</a:t>
              </a:r>
              <a:endParaRPr lang="en-US" sz="2400" i="0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725613" y="1461219"/>
            <a:ext cx="4313237" cy="3411538"/>
            <a:chOff x="1087" y="830"/>
            <a:chExt cx="2717" cy="2149"/>
          </a:xfrm>
        </p:grpSpPr>
        <p:sp>
          <p:nvSpPr>
            <p:cNvPr id="42024" name="Line 36"/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42025" name="Group 37"/>
            <p:cNvGrpSpPr>
              <a:grpSpLocks/>
            </p:cNvGrpSpPr>
            <p:nvPr/>
          </p:nvGrpSpPr>
          <p:grpSpPr bwMode="auto">
            <a:xfrm>
              <a:off x="2597" y="830"/>
              <a:ext cx="1207" cy="209"/>
              <a:chOff x="2597" y="830"/>
              <a:chExt cx="1207" cy="209"/>
            </a:xfrm>
          </p:grpSpPr>
          <p:sp>
            <p:nvSpPr>
              <p:cNvPr id="42026" name="Rectangle 38"/>
              <p:cNvSpPr>
                <a:spLocks noChangeArrowheads="1"/>
              </p:cNvSpPr>
              <p:nvPr/>
            </p:nvSpPr>
            <p:spPr bwMode="auto">
              <a:xfrm>
                <a:off x="2597" y="830"/>
                <a:ext cx="108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0">
                    <a:solidFill>
                      <a:srgbClr val="000000"/>
                    </a:solidFill>
                  </a:rPr>
                  <a:t>Curva de oferta</a:t>
                </a:r>
                <a:r>
                  <a:rPr lang="en-US" sz="1900" i="0">
                    <a:solidFill>
                      <a:srgbClr val="000000"/>
                    </a:solidFill>
                  </a:rPr>
                  <a:t>, </a:t>
                </a:r>
                <a:endParaRPr lang="en-US" sz="2400" i="0"/>
              </a:p>
            </p:txBody>
          </p:sp>
          <p:sp>
            <p:nvSpPr>
              <p:cNvPr id="42027" name="Rectangle 39"/>
              <p:cNvSpPr>
                <a:spLocks noChangeArrowheads="1"/>
              </p:cNvSpPr>
              <p:nvPr/>
            </p:nvSpPr>
            <p:spPr bwMode="auto">
              <a:xfrm>
                <a:off x="3541" y="830"/>
                <a:ext cx="22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</a:rPr>
                  <a:t>  S </a:t>
                </a:r>
                <a:endParaRPr lang="en-US" sz="2400" i="0"/>
              </a:p>
            </p:txBody>
          </p:sp>
          <p:sp>
            <p:nvSpPr>
              <p:cNvPr id="42028" name="Rectangle 40"/>
              <p:cNvSpPr>
                <a:spLocks noChangeArrowheads="1"/>
              </p:cNvSpPr>
              <p:nvPr/>
            </p:nvSpPr>
            <p:spPr bwMode="auto">
              <a:xfrm>
                <a:off x="3638" y="905"/>
                <a:ext cx="16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>
                    <a:solidFill>
                      <a:srgbClr val="000000"/>
                    </a:solidFill>
                  </a:rPr>
                  <a:t>   3</a:t>
                </a:r>
                <a:endParaRPr lang="en-US" sz="2400" i="0"/>
              </a:p>
            </p:txBody>
          </p:sp>
        </p:grp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107113" y="1719982"/>
            <a:ext cx="1069975" cy="625475"/>
            <a:chOff x="3847" y="993"/>
            <a:chExt cx="674" cy="394"/>
          </a:xfrm>
        </p:grpSpPr>
        <p:sp>
          <p:nvSpPr>
            <p:cNvPr id="42019" name="Rectangle 42"/>
            <p:cNvSpPr>
              <a:spLocks noChangeArrowheads="1"/>
            </p:cNvSpPr>
            <p:nvPr/>
          </p:nvSpPr>
          <p:spPr bwMode="auto">
            <a:xfrm>
              <a:off x="3847" y="1179"/>
              <a:ext cx="4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oferta, </a:t>
              </a:r>
              <a:endParaRPr lang="en-US" sz="2400" i="0"/>
            </a:p>
          </p:txBody>
        </p:sp>
        <p:grpSp>
          <p:nvGrpSpPr>
            <p:cNvPr id="42020" name="Group 43"/>
            <p:cNvGrpSpPr>
              <a:grpSpLocks/>
            </p:cNvGrpSpPr>
            <p:nvPr/>
          </p:nvGrpSpPr>
          <p:grpSpPr bwMode="auto">
            <a:xfrm>
              <a:off x="3922" y="993"/>
              <a:ext cx="599" cy="394"/>
              <a:chOff x="3922" y="993"/>
              <a:chExt cx="599" cy="394"/>
            </a:xfrm>
          </p:grpSpPr>
          <p:sp>
            <p:nvSpPr>
              <p:cNvPr id="42021" name="Rectangle 44"/>
              <p:cNvSpPr>
                <a:spLocks noChangeArrowheads="1"/>
              </p:cNvSpPr>
              <p:nvPr/>
            </p:nvSpPr>
            <p:spPr bwMode="auto">
              <a:xfrm>
                <a:off x="3922" y="993"/>
                <a:ext cx="59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0">
                    <a:solidFill>
                      <a:srgbClr val="000000"/>
                    </a:solidFill>
                  </a:rPr>
                  <a:t>Curva de</a:t>
                </a:r>
                <a:endParaRPr lang="en-US" sz="2400" i="0"/>
              </a:p>
            </p:txBody>
          </p:sp>
          <p:sp>
            <p:nvSpPr>
              <p:cNvPr id="42022" name="Rectangle 45"/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</a:rPr>
                  <a:t>S</a:t>
                </a:r>
                <a:endParaRPr lang="en-US" sz="2400" i="0"/>
              </a:p>
            </p:txBody>
          </p:sp>
          <p:sp>
            <p:nvSpPr>
              <p:cNvPr id="42023" name="Rectangle 46"/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>
                    <a:solidFill>
                      <a:srgbClr val="000000"/>
                    </a:solidFill>
                  </a:rPr>
                  <a:t>1</a:t>
                </a:r>
                <a:endParaRPr lang="en-US" sz="2400" i="0"/>
              </a:p>
            </p:txBody>
          </p: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854575" y="2251794"/>
            <a:ext cx="3805238" cy="3679825"/>
            <a:chOff x="3058" y="1328"/>
            <a:chExt cx="2397" cy="2318"/>
          </a:xfrm>
        </p:grpSpPr>
        <p:sp>
          <p:nvSpPr>
            <p:cNvPr id="42013" name="Line 48"/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42014" name="Group 49"/>
            <p:cNvGrpSpPr>
              <a:grpSpLocks/>
            </p:cNvGrpSpPr>
            <p:nvPr/>
          </p:nvGrpSpPr>
          <p:grpSpPr bwMode="auto">
            <a:xfrm>
              <a:off x="4782" y="1328"/>
              <a:ext cx="673" cy="394"/>
              <a:chOff x="4782" y="1328"/>
              <a:chExt cx="673" cy="394"/>
            </a:xfrm>
          </p:grpSpPr>
          <p:sp>
            <p:nvSpPr>
              <p:cNvPr id="42015" name="Rectangle 50"/>
              <p:cNvSpPr>
                <a:spLocks noChangeArrowheads="1"/>
              </p:cNvSpPr>
              <p:nvPr/>
            </p:nvSpPr>
            <p:spPr bwMode="auto">
              <a:xfrm>
                <a:off x="4856" y="1328"/>
                <a:ext cx="59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0">
                    <a:solidFill>
                      <a:srgbClr val="000000"/>
                    </a:solidFill>
                  </a:rPr>
                  <a:t>Curva de</a:t>
                </a:r>
                <a:endParaRPr lang="en-US" sz="2400" i="0"/>
              </a:p>
            </p:txBody>
          </p:sp>
          <p:sp>
            <p:nvSpPr>
              <p:cNvPr id="42016" name="Rectangle 51"/>
              <p:cNvSpPr>
                <a:spLocks noChangeArrowheads="1"/>
              </p:cNvSpPr>
              <p:nvPr/>
            </p:nvSpPr>
            <p:spPr bwMode="auto">
              <a:xfrm>
                <a:off x="4782" y="1514"/>
                <a:ext cx="49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0">
                    <a:solidFill>
                      <a:srgbClr val="000000"/>
                    </a:solidFill>
                  </a:rPr>
                  <a:t>oferta, </a:t>
                </a:r>
                <a:endParaRPr lang="en-US" sz="2400" i="0"/>
              </a:p>
            </p:txBody>
          </p:sp>
          <p:sp>
            <p:nvSpPr>
              <p:cNvPr id="42017" name="Rectangle 52"/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</a:rPr>
                  <a:t>S</a:t>
                </a:r>
                <a:endParaRPr lang="en-US" sz="2400" i="0"/>
              </a:p>
            </p:txBody>
          </p:sp>
          <p:sp>
            <p:nvSpPr>
              <p:cNvPr id="42018" name="Rectangle 53"/>
              <p:cNvSpPr>
                <a:spLocks noChangeArrowheads="1"/>
              </p:cNvSpPr>
              <p:nvPr/>
            </p:nvSpPr>
            <p:spPr bwMode="auto">
              <a:xfrm>
                <a:off x="5326" y="1588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>
                    <a:solidFill>
                      <a:srgbClr val="000000"/>
                    </a:solidFill>
                  </a:rPr>
                  <a:t>2</a:t>
                </a:r>
                <a:endParaRPr lang="en-US" sz="2400" i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4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62" grpId="0" animBg="1"/>
      <p:bldP spid="543763" grpId="0" animBg="1"/>
      <p:bldP spid="5437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90600" y="1309688"/>
            <a:ext cx="7137400" cy="4686300"/>
            <a:chOff x="920" y="672"/>
            <a:chExt cx="4496" cy="2952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V="1">
              <a:off x="920" y="672"/>
              <a:ext cx="0" cy="2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20" y="3616"/>
              <a:ext cx="44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27013" y="852488"/>
            <a:ext cx="7861300" cy="5762625"/>
            <a:chOff x="143" y="537"/>
            <a:chExt cx="4952" cy="363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43" y="537"/>
              <a:ext cx="792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 dirty="0" err="1">
                  <a:latin typeface="Verdana" panose="020B0604030504040204" pitchFamily="34" charset="0"/>
                </a:rPr>
                <a:t>Precio</a:t>
              </a:r>
              <a:endParaRPr lang="en-GB" altLang="es-AR" sz="2800" dirty="0">
                <a:latin typeface="Verdana" panose="020B060403050404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984" y="3840"/>
              <a:ext cx="111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Cantidad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7" y="3432"/>
              <a:ext cx="2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0</a:t>
              </a:r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828800" y="1981200"/>
            <a:ext cx="5003800" cy="340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45275" y="1455738"/>
            <a:ext cx="57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S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793875" y="1333500"/>
            <a:ext cx="4695825" cy="3344863"/>
            <a:chOff x="1088" y="564"/>
            <a:chExt cx="2958" cy="2107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1088" y="848"/>
              <a:ext cx="2632" cy="1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flipH="1">
              <a:off x="2678" y="1535"/>
              <a:ext cx="528" cy="151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flipH="1">
              <a:off x="1189" y="2496"/>
              <a:ext cx="560" cy="175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682" y="564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S</a:t>
              </a:r>
              <a:r>
                <a:rPr lang="en-GB" altLang="es-AR" sz="2800" baseline="-25000">
                  <a:latin typeface="Verdana" panose="020B0604030504040204" pitchFamily="34" charset="0"/>
                </a:rPr>
                <a:t>3</a:t>
              </a:r>
              <a:endParaRPr lang="en-GB" altLang="es-AR" sz="2800">
                <a:latin typeface="Verdana" panose="020B0604030504040204" pitchFamily="34" charset="0"/>
              </a:endParaRPr>
            </a:p>
          </p:txBody>
        </p:sp>
      </p:grp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638300" y="1104900"/>
            <a:ext cx="2921000" cy="1502628"/>
          </a:xfrm>
          <a:prstGeom prst="foldedCorner">
            <a:avLst>
              <a:gd name="adj" fmla="val 12500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altLang="es-AR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Costes</a:t>
            </a:r>
            <a:r>
              <a:rPr lang="en-GB" altLang="es-AR" sz="20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l"/>
            <a:r>
              <a:rPr lang="en-GB" altLang="es-AR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P.Prod</a:t>
            </a:r>
            <a:r>
              <a:rPr lang="en-GB" altLang="es-AR" sz="2000" dirty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en-GB" altLang="es-AR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Sustitutos</a:t>
            </a:r>
            <a:r>
              <a:rPr lang="en-GB" altLang="es-AR" sz="20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l"/>
            <a:r>
              <a:rPr lang="en-GB" altLang="es-AR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Margen</a:t>
            </a:r>
            <a:r>
              <a:rPr lang="en-GB" altLang="es-AR" sz="20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l"/>
            <a:r>
              <a:rPr lang="en-GB" altLang="es-AR" sz="2000" dirty="0" err="1">
                <a:solidFill>
                  <a:schemeClr val="bg1"/>
                </a:solidFill>
                <a:latin typeface="Verdana" panose="020B0604030504040204" pitchFamily="34" charset="0"/>
              </a:rPr>
              <a:t>Expectativas</a:t>
            </a:r>
            <a:r>
              <a:rPr lang="en-GB" altLang="es-AR" sz="20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2209800" y="2514600"/>
            <a:ext cx="5318125" cy="3340100"/>
            <a:chOff x="1392" y="1584"/>
            <a:chExt cx="3350" cy="2104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3488" y="1872"/>
              <a:ext cx="376" cy="172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2104" y="2752"/>
              <a:ext cx="408" cy="199"/>
            </a:xfrm>
            <a:prstGeom prst="rightArrow">
              <a:avLst>
                <a:gd name="adj1" fmla="val 50000"/>
                <a:gd name="adj2" fmla="val 52143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378" y="1644"/>
              <a:ext cx="3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S</a:t>
              </a:r>
              <a:r>
                <a:rPr lang="en-GB" altLang="es-AR" sz="2800" baseline="-25000">
                  <a:latin typeface="Verdana" panose="020B0604030504040204" pitchFamily="34" charset="0"/>
                </a:rPr>
                <a:t>2</a:t>
              </a:r>
              <a:endParaRPr lang="en-GB" altLang="es-AR" sz="2800">
                <a:latin typeface="Verdana" panose="020B0604030504040204" pitchFamily="34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>
              <a:off x="1392" y="1584"/>
              <a:ext cx="3208" cy="2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3810000" y="4168775"/>
            <a:ext cx="5154613" cy="1698625"/>
            <a:chOff x="2400" y="2626"/>
            <a:chExt cx="3247" cy="1070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400" y="2952"/>
              <a:ext cx="1504" cy="74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es-AR" sz="2800" dirty="0">
                  <a:latin typeface="Verdana" panose="020B0604030504040204" pitchFamily="34" charset="0"/>
                </a:rPr>
                <a:t>Cambio </a:t>
              </a:r>
              <a:r>
                <a:rPr lang="en-GB" altLang="es-AR" sz="2800" dirty="0" err="1">
                  <a:latin typeface="Verdana" panose="020B0604030504040204" pitchFamily="34" charset="0"/>
                </a:rPr>
                <a:t>en</a:t>
              </a:r>
              <a:r>
                <a:rPr lang="en-GB" altLang="es-AR" sz="2800" dirty="0">
                  <a:latin typeface="Verdana" panose="020B0604030504040204" pitchFamily="34" charset="0"/>
                </a:rPr>
                <a:t> ...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914" y="2626"/>
              <a:ext cx="1733" cy="7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altLang="es-AR" sz="2000" dirty="0" err="1">
                  <a:solidFill>
                    <a:schemeClr val="bg1"/>
                  </a:solidFill>
                  <a:latin typeface="Verdana" panose="020B0604030504040204" pitchFamily="34" charset="0"/>
                </a:rPr>
                <a:t>Costes</a:t>
              </a:r>
              <a:r>
                <a:rPr lang="en-GB" altLang="es-AR" sz="2000" dirty="0">
                  <a:solidFill>
                    <a:schemeClr val="bg1"/>
                  </a:solidFill>
                  <a:latin typeface="Verdana" panose="020B0604030504040204" pitchFamily="34" charset="0"/>
                </a:rPr>
                <a:t> (</a:t>
              </a:r>
              <a:r>
                <a:rPr lang="en-GB" altLang="es-AR" sz="1600" dirty="0" err="1">
                  <a:solidFill>
                    <a:schemeClr val="bg1"/>
                  </a:solidFill>
                  <a:latin typeface="Verdana" panose="020B0604030504040204" pitchFamily="34" charset="0"/>
                </a:rPr>
                <a:t>tecnología</a:t>
              </a:r>
              <a:r>
                <a:rPr lang="en-GB" altLang="es-AR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)</a:t>
              </a:r>
            </a:p>
            <a:p>
              <a:pPr algn="l"/>
              <a:r>
                <a:rPr lang="en-GB" altLang="es-AR" sz="2000" dirty="0" err="1">
                  <a:solidFill>
                    <a:schemeClr val="bg1"/>
                  </a:solidFill>
                  <a:latin typeface="Verdana" panose="020B0604030504040204" pitchFamily="34" charset="0"/>
                </a:rPr>
                <a:t>P.Prod.Sustitutos</a:t>
              </a:r>
              <a:r>
                <a:rPr lang="en-GB" altLang="es-AR" sz="2000" dirty="0">
                  <a:solidFill>
                    <a:schemeClr val="bg1"/>
                  </a:solidFill>
                  <a:latin typeface="Verdana" panose="020B0604030504040204" pitchFamily="34" charset="0"/>
                </a:rPr>
                <a:t>   </a:t>
              </a:r>
              <a:r>
                <a:rPr lang="en-GB" altLang="es-AR" sz="1600" b="1" dirty="0" err="1">
                  <a:solidFill>
                    <a:schemeClr val="bg1"/>
                  </a:solidFill>
                  <a:latin typeface="Verdana" panose="020B0604030504040204" pitchFamily="34" charset="0"/>
                </a:rPr>
                <a:t>Margen</a:t>
              </a:r>
              <a:endParaRPr lang="en-GB" altLang="es-AR" sz="20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  <a:p>
              <a:pPr algn="l"/>
              <a:r>
                <a:rPr lang="en-GB" altLang="es-AR" sz="2000" dirty="0" err="1">
                  <a:solidFill>
                    <a:schemeClr val="bg1"/>
                  </a:solidFill>
                  <a:latin typeface="Verdana" panose="020B0604030504040204" pitchFamily="34" charset="0"/>
                </a:rPr>
                <a:t>Expectativas</a:t>
              </a:r>
              <a:r>
                <a:rPr lang="en-GB" altLang="es-AR" sz="2000" dirty="0">
                  <a:solidFill>
                    <a:schemeClr val="bg1"/>
                  </a:solidFill>
                  <a:latin typeface="Verdana" panose="020B0604030504040204" pitchFamily="34" charset="0"/>
                </a:rPr>
                <a:t> </a:t>
              </a:r>
              <a:endParaRPr lang="es-ES_tradnl" altLang="es-AR" sz="20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58688" y="203200"/>
            <a:ext cx="7429626" cy="635000"/>
          </a:xfrm>
          <a:prstGeom prst="rect">
            <a:avLst/>
          </a:prstGeom>
          <a:solidFill>
            <a:srgbClr val="FFFF00"/>
          </a:solidFill>
          <a:ln w="25400" cap="flat">
            <a:solidFill>
              <a:srgbClr val="00008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s-AR" sz="32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Desplazamientos</a:t>
            </a:r>
            <a:r>
              <a:rPr lang="en-GB" altLang="es-AR" sz="3200" i="0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altLang="es-AR" sz="3200" i="0" dirty="0" err="1">
                <a:solidFill>
                  <a:schemeClr val="bg1"/>
                </a:solidFill>
                <a:latin typeface="Arial" panose="020B0604020202020204" pitchFamily="34" charset="0"/>
              </a:rPr>
              <a:t>Curva</a:t>
            </a:r>
            <a:r>
              <a:rPr lang="en-GB" altLang="es-AR" sz="3200" i="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GB" altLang="es-AR" sz="3200" i="0" dirty="0" err="1">
                <a:solidFill>
                  <a:schemeClr val="bg1"/>
                </a:solidFill>
                <a:latin typeface="Arial" panose="020B0604020202020204" pitchFamily="34" charset="0"/>
              </a:rPr>
              <a:t>Oferta</a:t>
            </a:r>
            <a:endParaRPr lang="en-GB" altLang="es-AR" sz="32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2997835" y="1181672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>
            <a:off x="4139952" y="1410272"/>
            <a:ext cx="15240" cy="28625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2783206" y="1806577"/>
            <a:ext cx="15240" cy="28625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491880" y="2112452"/>
            <a:ext cx="8112" cy="24928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8689360" y="4257420"/>
            <a:ext cx="15240" cy="286259"/>
          </a:xfrm>
          <a:prstGeom prst="line">
            <a:avLst/>
          </a:prstGeom>
          <a:noFill/>
          <a:ln w="381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8676456" y="4591050"/>
            <a:ext cx="0" cy="228600"/>
          </a:xfrm>
          <a:prstGeom prst="line">
            <a:avLst/>
          </a:prstGeom>
          <a:noFill/>
          <a:ln w="381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7554964" y="4864162"/>
            <a:ext cx="0" cy="228600"/>
          </a:xfrm>
          <a:prstGeom prst="line">
            <a:avLst/>
          </a:prstGeom>
          <a:noFill/>
          <a:ln w="381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8128000" y="5140695"/>
            <a:ext cx="0" cy="228600"/>
          </a:xfrm>
          <a:prstGeom prst="line">
            <a:avLst/>
          </a:prstGeom>
          <a:noFill/>
          <a:ln w="381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03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ES" sz="27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</a:rPr>
            </a:br>
            <a:r>
              <a:rPr lang="es-ES" sz="27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</a:rPr>
              <a:t>2.3 El equilibrio de mercado</a:t>
            </a:r>
            <a:br>
              <a:rPr lang="es-ES" sz="4400" dirty="0">
                <a:solidFill>
                  <a:schemeClr val="tx2">
                    <a:satMod val="130000"/>
                  </a:schemeClr>
                </a:solidFill>
                <a:latin typeface="Book Antiqua" pitchFamily="18" charset="0"/>
              </a:rPr>
            </a:b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85875" y="1214438"/>
            <a:ext cx="7564438" cy="5392737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400" i="1" dirty="0" err="1">
                <a:latin typeface="Book Antiqua" pitchFamily="18" charset="0"/>
              </a:rPr>
              <a:t>S</a:t>
            </a:r>
            <a:r>
              <a:rPr lang="en-US" altLang="en-US" sz="3400" dirty="0" err="1">
                <a:latin typeface="Book Antiqua" pitchFamily="18" charset="0"/>
              </a:rPr>
              <a:t>ituación</a:t>
            </a:r>
            <a:r>
              <a:rPr lang="en-US" altLang="en-US" sz="3400" dirty="0">
                <a:latin typeface="Book Antiqua" pitchFamily="18" charset="0"/>
              </a:rPr>
              <a:t> en la que el </a:t>
            </a:r>
            <a:r>
              <a:rPr lang="en-US" altLang="en-US" sz="3400" dirty="0" err="1">
                <a:latin typeface="Book Antiqua" pitchFamily="18" charset="0"/>
              </a:rPr>
              <a:t>precio</a:t>
            </a:r>
            <a:r>
              <a:rPr lang="en-US" altLang="en-US" sz="3400" dirty="0">
                <a:latin typeface="Book Antiqua" pitchFamily="18" charset="0"/>
              </a:rPr>
              <a:t> ha </a:t>
            </a:r>
            <a:r>
              <a:rPr lang="en-US" altLang="en-US" sz="3400" dirty="0" err="1">
                <a:latin typeface="Book Antiqua" pitchFamily="18" charset="0"/>
              </a:rPr>
              <a:t>alcanzado</a:t>
            </a:r>
            <a:r>
              <a:rPr lang="en-US" altLang="en-US" sz="3400" dirty="0">
                <a:latin typeface="Book Antiqua" pitchFamily="18" charset="0"/>
              </a:rPr>
              <a:t> un </a:t>
            </a:r>
            <a:r>
              <a:rPr lang="en-US" altLang="en-US" sz="3400" dirty="0" err="1">
                <a:latin typeface="Book Antiqua" pitchFamily="18" charset="0"/>
              </a:rPr>
              <a:t>nivel</a:t>
            </a:r>
            <a:r>
              <a:rPr lang="en-US" altLang="en-US" sz="3400" dirty="0">
                <a:latin typeface="Book Antiqua" pitchFamily="18" charset="0"/>
              </a:rPr>
              <a:t> en el que la </a:t>
            </a:r>
            <a:r>
              <a:rPr lang="en-US" altLang="en-US" sz="3400" dirty="0" err="1">
                <a:latin typeface="Book Antiqua" pitchFamily="18" charset="0"/>
              </a:rPr>
              <a:t>cantidad</a:t>
            </a:r>
            <a:r>
              <a:rPr lang="en-US" altLang="en-US" sz="3400" dirty="0">
                <a:latin typeface="Book Antiqua" pitchFamily="18" charset="0"/>
              </a:rPr>
              <a:t> </a:t>
            </a:r>
            <a:r>
              <a:rPr lang="en-US" altLang="en-US" sz="3400" dirty="0" err="1">
                <a:latin typeface="Book Antiqua" pitchFamily="18" charset="0"/>
              </a:rPr>
              <a:t>ofrecida</a:t>
            </a:r>
            <a:r>
              <a:rPr lang="en-US" altLang="en-US" sz="3400" dirty="0">
                <a:latin typeface="Book Antiqua" pitchFamily="18" charset="0"/>
              </a:rPr>
              <a:t> y la </a:t>
            </a:r>
            <a:r>
              <a:rPr lang="en-US" altLang="en-US" sz="3400" dirty="0" err="1">
                <a:latin typeface="Book Antiqua" pitchFamily="18" charset="0"/>
              </a:rPr>
              <a:t>cantidad</a:t>
            </a:r>
            <a:r>
              <a:rPr lang="en-US" altLang="en-US" sz="3400" dirty="0">
                <a:latin typeface="Book Antiqua" pitchFamily="18" charset="0"/>
              </a:rPr>
              <a:t> </a:t>
            </a:r>
            <a:r>
              <a:rPr lang="en-US" altLang="en-US" sz="3400" dirty="0" err="1">
                <a:latin typeface="Book Antiqua" pitchFamily="18" charset="0"/>
              </a:rPr>
              <a:t>demanda</a:t>
            </a:r>
            <a:r>
              <a:rPr lang="en-US" altLang="en-US" sz="3400" dirty="0">
                <a:latin typeface="Book Antiqua" pitchFamily="18" charset="0"/>
              </a:rPr>
              <a:t> se </a:t>
            </a:r>
            <a:r>
              <a:rPr lang="en-US" altLang="en-US" sz="3400" dirty="0" err="1">
                <a:latin typeface="Book Antiqua" pitchFamily="18" charset="0"/>
              </a:rPr>
              <a:t>igualan</a:t>
            </a:r>
            <a:r>
              <a:rPr lang="en-US" altLang="en-US" sz="3400" dirty="0">
                <a:latin typeface="Book Antiqua" pitchFamily="18" charset="0"/>
              </a:rPr>
              <a:t>.</a:t>
            </a:r>
            <a:r>
              <a:rPr lang="en-US" altLang="en-US" sz="3400" i="1" dirty="0">
                <a:latin typeface="Book Antiqua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300" i="1" dirty="0">
              <a:latin typeface="Book Antiqua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altLang="en-US" sz="3300" dirty="0" err="1">
                <a:latin typeface="Book Antiqua" pitchFamily="18" charset="0"/>
              </a:rPr>
              <a:t>Precio</a:t>
            </a:r>
            <a:r>
              <a:rPr lang="en-US" altLang="en-US" sz="3300" dirty="0">
                <a:latin typeface="Book Antiqua" pitchFamily="18" charset="0"/>
              </a:rPr>
              <a:t> de </a:t>
            </a:r>
            <a:r>
              <a:rPr lang="en-US" altLang="en-US" sz="3300" dirty="0" err="1">
                <a:latin typeface="Book Antiqua" pitchFamily="18" charset="0"/>
              </a:rPr>
              <a:t>equilibrio</a:t>
            </a:r>
            <a:endParaRPr lang="en-US" altLang="en-US" sz="3300" dirty="0">
              <a:latin typeface="Book Antiqua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altLang="en-US" sz="3300" dirty="0">
                <a:latin typeface="Book Antiqua" pitchFamily="18" charset="0"/>
              </a:rPr>
              <a:t>El </a:t>
            </a:r>
            <a:r>
              <a:rPr lang="en-US" altLang="en-US" sz="3300" dirty="0" err="1">
                <a:latin typeface="Book Antiqua" pitchFamily="18" charset="0"/>
              </a:rPr>
              <a:t>precio</a:t>
            </a:r>
            <a:r>
              <a:rPr lang="en-US" altLang="en-US" sz="3300" dirty="0">
                <a:latin typeface="Book Antiqua" pitchFamily="18" charset="0"/>
              </a:rPr>
              <a:t> que </a:t>
            </a:r>
            <a:r>
              <a:rPr lang="en-US" altLang="en-US" sz="3300" dirty="0" err="1">
                <a:latin typeface="Book Antiqua" pitchFamily="18" charset="0"/>
              </a:rPr>
              <a:t>hace</a:t>
            </a:r>
            <a:r>
              <a:rPr lang="en-US" altLang="en-US" sz="3300" dirty="0">
                <a:latin typeface="Book Antiqua" pitchFamily="18" charset="0"/>
              </a:rPr>
              <a:t> </a:t>
            </a:r>
            <a:r>
              <a:rPr lang="en-US" altLang="en-US" sz="3300" dirty="0" err="1">
                <a:latin typeface="Book Antiqua" pitchFamily="18" charset="0"/>
              </a:rPr>
              <a:t>coincidir</a:t>
            </a:r>
            <a:r>
              <a:rPr lang="en-US" altLang="en-US" sz="3300" dirty="0">
                <a:latin typeface="Book Antiqua" pitchFamily="18" charset="0"/>
              </a:rPr>
              <a:t> (que </a:t>
            </a:r>
            <a:r>
              <a:rPr lang="en-US" altLang="en-US" sz="3300" dirty="0" err="1">
                <a:latin typeface="Book Antiqua" pitchFamily="18" charset="0"/>
              </a:rPr>
              <a:t>equilibra</a:t>
            </a:r>
            <a:r>
              <a:rPr lang="en-US" altLang="en-US" sz="3300" dirty="0">
                <a:latin typeface="Book Antiqua" pitchFamily="18" charset="0"/>
              </a:rPr>
              <a:t>) la </a:t>
            </a:r>
            <a:r>
              <a:rPr lang="en-US" altLang="en-US" sz="3300" dirty="0" err="1">
                <a:latin typeface="Book Antiqua" pitchFamily="18" charset="0"/>
              </a:rPr>
              <a:t>cantidad</a:t>
            </a:r>
            <a:r>
              <a:rPr lang="en-US" altLang="en-US" sz="3300" dirty="0">
                <a:latin typeface="Book Antiqua" pitchFamily="18" charset="0"/>
              </a:rPr>
              <a:t> </a:t>
            </a:r>
            <a:r>
              <a:rPr lang="en-US" altLang="en-US" sz="3300" dirty="0" err="1">
                <a:latin typeface="Book Antiqua" pitchFamily="18" charset="0"/>
              </a:rPr>
              <a:t>ofrecida</a:t>
            </a:r>
            <a:r>
              <a:rPr lang="en-US" altLang="en-US" sz="3300" dirty="0">
                <a:latin typeface="Book Antiqua" pitchFamily="18" charset="0"/>
              </a:rPr>
              <a:t> y </a:t>
            </a:r>
            <a:r>
              <a:rPr lang="en-US" altLang="en-US" sz="3300" dirty="0" err="1">
                <a:latin typeface="Book Antiqua" pitchFamily="18" charset="0"/>
              </a:rPr>
              <a:t>cantidad</a:t>
            </a:r>
            <a:r>
              <a:rPr lang="en-US" altLang="en-US" sz="3300" dirty="0">
                <a:latin typeface="Book Antiqua" pitchFamily="18" charset="0"/>
              </a:rPr>
              <a:t> </a:t>
            </a:r>
            <a:r>
              <a:rPr lang="en-US" altLang="en-US" sz="3300" dirty="0" err="1">
                <a:latin typeface="Book Antiqua" pitchFamily="18" charset="0"/>
              </a:rPr>
              <a:t>demandada</a:t>
            </a:r>
            <a:r>
              <a:rPr lang="en-US" altLang="en-US" sz="3300" dirty="0">
                <a:latin typeface="Book Antiqua" pitchFamily="18" charset="0"/>
              </a:rPr>
              <a:t>.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altLang="en-US" sz="3300" dirty="0" err="1">
                <a:latin typeface="Book Antiqua" pitchFamily="18" charset="0"/>
              </a:rPr>
              <a:t>Gráficamente</a:t>
            </a:r>
            <a:r>
              <a:rPr lang="en-US" altLang="en-US" sz="3300" dirty="0">
                <a:latin typeface="Book Antiqua" pitchFamily="18" charset="0"/>
              </a:rPr>
              <a:t>, es el </a:t>
            </a:r>
            <a:r>
              <a:rPr lang="en-US" altLang="en-US" sz="3300" dirty="0" err="1">
                <a:latin typeface="Book Antiqua" pitchFamily="18" charset="0"/>
              </a:rPr>
              <a:t>precio</a:t>
            </a:r>
            <a:r>
              <a:rPr lang="en-US" altLang="en-US" sz="3300" dirty="0">
                <a:latin typeface="Book Antiqua" pitchFamily="18" charset="0"/>
              </a:rPr>
              <a:t> </a:t>
            </a:r>
            <a:r>
              <a:rPr lang="en-US" altLang="en-US" sz="3300" dirty="0" err="1">
                <a:latin typeface="Book Antiqua" pitchFamily="18" charset="0"/>
              </a:rPr>
              <a:t>para</a:t>
            </a:r>
            <a:r>
              <a:rPr lang="en-US" altLang="en-US" sz="3300" dirty="0">
                <a:latin typeface="Book Antiqua" pitchFamily="18" charset="0"/>
              </a:rPr>
              <a:t> el que las </a:t>
            </a:r>
            <a:r>
              <a:rPr lang="en-US" altLang="en-US" sz="3300" dirty="0" err="1">
                <a:latin typeface="Book Antiqua" pitchFamily="18" charset="0"/>
              </a:rPr>
              <a:t>curvas</a:t>
            </a:r>
            <a:r>
              <a:rPr lang="en-US" altLang="en-US" sz="3300" dirty="0">
                <a:latin typeface="Book Antiqua" pitchFamily="18" charset="0"/>
              </a:rPr>
              <a:t> de </a:t>
            </a:r>
            <a:r>
              <a:rPr lang="en-US" altLang="en-US" sz="3300" dirty="0" err="1">
                <a:latin typeface="Book Antiqua" pitchFamily="18" charset="0"/>
              </a:rPr>
              <a:t>oferta</a:t>
            </a:r>
            <a:r>
              <a:rPr lang="en-US" altLang="en-US" sz="3300" dirty="0">
                <a:latin typeface="Book Antiqua" pitchFamily="18" charset="0"/>
              </a:rPr>
              <a:t> y de </a:t>
            </a:r>
            <a:r>
              <a:rPr lang="en-US" altLang="en-US" sz="3300" dirty="0" err="1">
                <a:latin typeface="Book Antiqua" pitchFamily="18" charset="0"/>
              </a:rPr>
              <a:t>demanda</a:t>
            </a:r>
            <a:r>
              <a:rPr lang="en-US" altLang="en-US" sz="3300" dirty="0">
                <a:latin typeface="Book Antiqua" pitchFamily="18" charset="0"/>
              </a:rPr>
              <a:t> se </a:t>
            </a:r>
            <a:r>
              <a:rPr lang="en-US" altLang="en-US" sz="3300" dirty="0" err="1">
                <a:latin typeface="Book Antiqua" pitchFamily="18" charset="0"/>
              </a:rPr>
              <a:t>cortan</a:t>
            </a:r>
            <a:r>
              <a:rPr lang="en-US" altLang="en-US" sz="3300" dirty="0">
                <a:latin typeface="Book Antiqua" pitchFamily="18" charset="0"/>
              </a:rPr>
              <a:t>.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1800" dirty="0">
              <a:latin typeface="Book Antiqua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altLang="en-US" sz="3300" dirty="0" err="1">
                <a:latin typeface="Book Antiqua" pitchFamily="18" charset="0"/>
              </a:rPr>
              <a:t>Cantidad</a:t>
            </a:r>
            <a:r>
              <a:rPr lang="en-US" altLang="en-US" sz="3300" dirty="0">
                <a:latin typeface="Book Antiqua" pitchFamily="18" charset="0"/>
              </a:rPr>
              <a:t> de </a:t>
            </a:r>
            <a:r>
              <a:rPr lang="en-US" altLang="en-US" sz="3300" dirty="0" err="1">
                <a:latin typeface="Book Antiqua" pitchFamily="18" charset="0"/>
              </a:rPr>
              <a:t>equilibrio</a:t>
            </a:r>
            <a:endParaRPr lang="en-US" altLang="en-US" sz="3300" dirty="0">
              <a:latin typeface="Book Antiqua" pitchFamily="18" charset="0"/>
            </a:endParaRP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3300" dirty="0" err="1">
                <a:latin typeface="Book Antiqua" pitchFamily="18" charset="0"/>
              </a:rPr>
              <a:t>Cantidad</a:t>
            </a:r>
            <a:r>
              <a:rPr lang="en-US" altLang="en-US" sz="3300" dirty="0">
                <a:latin typeface="Book Antiqua" pitchFamily="18" charset="0"/>
              </a:rPr>
              <a:t> </a:t>
            </a:r>
            <a:r>
              <a:rPr lang="en-US" altLang="en-US" sz="3300" dirty="0" err="1">
                <a:latin typeface="Book Antiqua" pitchFamily="18" charset="0"/>
              </a:rPr>
              <a:t>ofrecida</a:t>
            </a:r>
            <a:r>
              <a:rPr lang="en-US" altLang="en-US" sz="3300" dirty="0">
                <a:latin typeface="Book Antiqua" pitchFamily="18" charset="0"/>
              </a:rPr>
              <a:t> y </a:t>
            </a:r>
            <a:r>
              <a:rPr lang="en-US" altLang="en-US" sz="3300" dirty="0" err="1">
                <a:latin typeface="Book Antiqua" pitchFamily="18" charset="0"/>
              </a:rPr>
              <a:t>demandada</a:t>
            </a:r>
            <a:r>
              <a:rPr lang="en-US" altLang="en-US" sz="3300" dirty="0">
                <a:latin typeface="Book Antiqua" pitchFamily="18" charset="0"/>
              </a:rPr>
              <a:t> al </a:t>
            </a:r>
            <a:r>
              <a:rPr lang="en-US" altLang="en-US" sz="3300" dirty="0" err="1">
                <a:latin typeface="Book Antiqua" pitchFamily="18" charset="0"/>
              </a:rPr>
              <a:t>precio</a:t>
            </a:r>
            <a:r>
              <a:rPr lang="en-US" altLang="en-US" sz="3300" dirty="0">
                <a:latin typeface="Book Antiqua" pitchFamily="18" charset="0"/>
              </a:rPr>
              <a:t> de </a:t>
            </a:r>
            <a:r>
              <a:rPr lang="en-US" altLang="en-US" sz="3300" dirty="0" err="1">
                <a:latin typeface="Book Antiqua" pitchFamily="18" charset="0"/>
              </a:rPr>
              <a:t>equilibrio</a:t>
            </a:r>
            <a:r>
              <a:rPr lang="en-US" altLang="en-US" sz="3300" dirty="0">
                <a:latin typeface="Book Antiqua" pitchFamily="18" charset="0"/>
              </a:rPr>
              <a:t>. </a:t>
            </a:r>
          </a:p>
          <a:p>
            <a:pPr marL="640080" lvl="1" indent="-23774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3300" dirty="0" err="1">
                <a:latin typeface="Book Antiqua" pitchFamily="18" charset="0"/>
              </a:rPr>
              <a:t>Gráficamente</a:t>
            </a:r>
            <a:r>
              <a:rPr lang="en-US" altLang="en-US" sz="3300" dirty="0">
                <a:latin typeface="Book Antiqua" pitchFamily="18" charset="0"/>
              </a:rPr>
              <a:t>, es la </a:t>
            </a:r>
            <a:r>
              <a:rPr lang="en-US" altLang="en-US" sz="3300" dirty="0" err="1">
                <a:latin typeface="Book Antiqua" pitchFamily="18" charset="0"/>
              </a:rPr>
              <a:t>cantidad</a:t>
            </a:r>
            <a:r>
              <a:rPr lang="en-US" altLang="en-US" sz="3300" dirty="0">
                <a:latin typeface="Book Antiqua" pitchFamily="18" charset="0"/>
              </a:rPr>
              <a:t> </a:t>
            </a:r>
            <a:r>
              <a:rPr lang="en-US" altLang="en-US" sz="3300" dirty="0" err="1">
                <a:latin typeface="Book Antiqua" pitchFamily="18" charset="0"/>
              </a:rPr>
              <a:t>para</a:t>
            </a:r>
            <a:r>
              <a:rPr lang="en-US" altLang="en-US" sz="3300" dirty="0">
                <a:latin typeface="Book Antiqua" pitchFamily="18" charset="0"/>
              </a:rPr>
              <a:t> la que las </a:t>
            </a:r>
            <a:r>
              <a:rPr lang="en-US" altLang="en-US" sz="3300" dirty="0" err="1">
                <a:latin typeface="Book Antiqua" pitchFamily="18" charset="0"/>
              </a:rPr>
              <a:t>curvas</a:t>
            </a:r>
            <a:r>
              <a:rPr lang="en-US" altLang="en-US" sz="3300" dirty="0">
                <a:latin typeface="Book Antiqua" pitchFamily="18" charset="0"/>
              </a:rPr>
              <a:t> de </a:t>
            </a:r>
            <a:r>
              <a:rPr lang="en-US" altLang="en-US" sz="3300" dirty="0" err="1">
                <a:latin typeface="Book Antiqua" pitchFamily="18" charset="0"/>
              </a:rPr>
              <a:t>oferta</a:t>
            </a:r>
            <a:r>
              <a:rPr lang="en-US" altLang="en-US" sz="3300" dirty="0">
                <a:latin typeface="Book Antiqua" pitchFamily="18" charset="0"/>
              </a:rPr>
              <a:t> y de </a:t>
            </a:r>
            <a:r>
              <a:rPr lang="en-US" altLang="en-US" sz="3300" dirty="0" err="1">
                <a:latin typeface="Book Antiqua" pitchFamily="18" charset="0"/>
              </a:rPr>
              <a:t>demanda</a:t>
            </a:r>
            <a:r>
              <a:rPr lang="en-US" altLang="en-US" sz="3300" dirty="0">
                <a:latin typeface="Book Antiqua" pitchFamily="18" charset="0"/>
              </a:rPr>
              <a:t> se </a:t>
            </a:r>
            <a:r>
              <a:rPr lang="en-US" altLang="en-US" sz="3300" dirty="0" err="1">
                <a:latin typeface="Book Antiqua" pitchFamily="18" charset="0"/>
              </a:rPr>
              <a:t>cortan</a:t>
            </a:r>
            <a:r>
              <a:rPr lang="en-US" altLang="en-US" sz="3300" dirty="0">
                <a:latin typeface="Book Antiqua" pitchFamily="18" charset="0"/>
              </a:rPr>
              <a:t> 	</a:t>
            </a:r>
            <a:endParaRPr lang="es-ES" sz="3300" dirty="0">
              <a:latin typeface="Book Antiqua" pitchFamily="18" charset="0"/>
            </a:endParaRPr>
          </a:p>
        </p:txBody>
      </p:sp>
      <p:sp>
        <p:nvSpPr>
          <p:cNvPr id="43012" name="Line 8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0" descr="marketdem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1" descr="market supp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050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3581400"/>
            <a:ext cx="2819400" cy="1447800"/>
            <a:chOff x="480" y="2496"/>
            <a:chExt cx="2016" cy="1152"/>
          </a:xfrm>
        </p:grpSpPr>
        <p:sp>
          <p:nvSpPr>
            <p:cNvPr id="45071" name="Oval 10"/>
            <p:cNvSpPr>
              <a:spLocks noChangeArrowheads="1"/>
            </p:cNvSpPr>
            <p:nvPr/>
          </p:nvSpPr>
          <p:spPr bwMode="auto">
            <a:xfrm>
              <a:off x="480" y="2496"/>
              <a:ext cx="2016" cy="384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72" name="Line 11"/>
            <p:cNvSpPr>
              <a:spLocks noChangeShapeType="1"/>
            </p:cNvSpPr>
            <p:nvPr/>
          </p:nvSpPr>
          <p:spPr bwMode="auto">
            <a:xfrm>
              <a:off x="1680" y="2880"/>
              <a:ext cx="48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715000" y="3581400"/>
            <a:ext cx="2590800" cy="1600200"/>
            <a:chOff x="3504" y="2448"/>
            <a:chExt cx="1776" cy="1200"/>
          </a:xfrm>
        </p:grpSpPr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3504" y="2448"/>
              <a:ext cx="1776" cy="432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4080" y="2880"/>
              <a:ext cx="24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1524000" y="5105400"/>
            <a:ext cx="6400800" cy="13843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0">
                <a:latin typeface="Book Antiqua" pitchFamily="18" charset="0"/>
              </a:rPr>
              <a:t>Para un precio $2.00, la cantidad demandada es igual a la cantidad ofrecida!</a:t>
            </a:r>
          </a:p>
        </p:txBody>
      </p:sp>
      <p:sp>
        <p:nvSpPr>
          <p:cNvPr id="45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800" dirty="0">
                <a:solidFill>
                  <a:schemeClr val="tx1"/>
                </a:solidFill>
              </a:rPr>
              <a:t>2.3 El equilibrio de mercado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3297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 dirty="0" err="1"/>
              <a:t>Tabla</a:t>
            </a:r>
            <a:r>
              <a:rPr lang="en-US" altLang="en-US" sz="2400" b="1" i="0" dirty="0"/>
              <a:t> de </a:t>
            </a:r>
            <a:r>
              <a:rPr lang="en-US" altLang="en-US" sz="2400" b="1" i="0" dirty="0" err="1"/>
              <a:t>demanda</a:t>
            </a:r>
            <a:endParaRPr lang="en-US" altLang="en-US" sz="2400" b="1" i="0" dirty="0"/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5562600" y="1447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 dirty="0" err="1"/>
              <a:t>Tabla</a:t>
            </a:r>
            <a:r>
              <a:rPr lang="en-US" altLang="en-US" sz="2400" b="1" i="0" dirty="0"/>
              <a:t> de </a:t>
            </a:r>
            <a:r>
              <a:rPr lang="en-US" altLang="en-US" sz="2400" b="1" i="0" dirty="0" err="1"/>
              <a:t>oferta</a:t>
            </a:r>
            <a:endParaRPr lang="en-US" altLang="en-US" sz="2400" b="1" i="0" dirty="0"/>
          </a:p>
        </p:txBody>
      </p:sp>
      <p:sp>
        <p:nvSpPr>
          <p:cNvPr id="45068" name="Line 22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arrow aqua button bckgr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88"/>
          <a:stretch>
            <a:fillRect/>
          </a:stretch>
        </p:blipFill>
        <p:spPr bwMode="auto">
          <a:xfrm>
            <a:off x="-22225" y="79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184150"/>
            <a:ext cx="8229600" cy="685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</a:rPr>
              <a:t>Figura</a:t>
            </a:r>
            <a:r>
              <a:rPr lang="en-US" sz="2400" dirty="0">
                <a:solidFill>
                  <a:schemeClr val="bg1"/>
                </a:solidFill>
              </a:rPr>
              <a:t> 4-8 El </a:t>
            </a:r>
            <a:r>
              <a:rPr lang="en-US" sz="2400" dirty="0" err="1">
                <a:solidFill>
                  <a:schemeClr val="bg1"/>
                </a:solidFill>
              </a:rPr>
              <a:t>equilibrio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oferta</a:t>
            </a:r>
            <a:r>
              <a:rPr lang="en-US" sz="2400" dirty="0">
                <a:solidFill>
                  <a:schemeClr val="bg1"/>
                </a:solidFill>
              </a:rPr>
              <a:t> y la </a:t>
            </a:r>
            <a:r>
              <a:rPr lang="en-US" sz="2400" dirty="0" err="1">
                <a:solidFill>
                  <a:schemeClr val="bg1"/>
                </a:solidFill>
              </a:rPr>
              <a:t>demanda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3F6F9"/>
          </a:solidFill>
          <a:ln w="2349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1F4F7"/>
          </a:solidFill>
          <a:ln w="1920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DEFF3"/>
          </a:solidFill>
          <a:ln w="1285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AECF1"/>
          </a:solidFill>
          <a:ln w="857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1500188" y="1338263"/>
            <a:ext cx="7016750" cy="4589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>
            <a:off x="194786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49" name="Line 18"/>
          <p:cNvSpPr>
            <a:spLocks noChangeShapeType="1"/>
          </p:cNvSpPr>
          <p:nvPr/>
        </p:nvSpPr>
        <p:spPr bwMode="auto">
          <a:xfrm>
            <a:off x="239553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284321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1" name="Line 20"/>
          <p:cNvSpPr>
            <a:spLocks noChangeShapeType="1"/>
          </p:cNvSpPr>
          <p:nvPr/>
        </p:nvSpPr>
        <p:spPr bwMode="auto">
          <a:xfrm>
            <a:off x="3292475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2" name="Line 21"/>
          <p:cNvSpPr>
            <a:spLocks noChangeShapeType="1"/>
          </p:cNvSpPr>
          <p:nvPr/>
        </p:nvSpPr>
        <p:spPr bwMode="auto">
          <a:xfrm>
            <a:off x="3740150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3" name="Line 22"/>
          <p:cNvSpPr>
            <a:spLocks noChangeShapeType="1"/>
          </p:cNvSpPr>
          <p:nvPr/>
        </p:nvSpPr>
        <p:spPr bwMode="auto">
          <a:xfrm>
            <a:off x="4187825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4" name="Line 23"/>
          <p:cNvSpPr>
            <a:spLocks noChangeShapeType="1"/>
          </p:cNvSpPr>
          <p:nvPr/>
        </p:nvSpPr>
        <p:spPr bwMode="auto">
          <a:xfrm>
            <a:off x="506253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5" name="Line 24"/>
          <p:cNvSpPr>
            <a:spLocks noChangeShapeType="1"/>
          </p:cNvSpPr>
          <p:nvPr/>
        </p:nvSpPr>
        <p:spPr bwMode="auto">
          <a:xfrm>
            <a:off x="551021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6" name="Line 25"/>
          <p:cNvSpPr>
            <a:spLocks noChangeShapeType="1"/>
          </p:cNvSpPr>
          <p:nvPr/>
        </p:nvSpPr>
        <p:spPr bwMode="auto">
          <a:xfrm>
            <a:off x="595788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>
            <a:off x="640556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8" name="Line 27"/>
          <p:cNvSpPr>
            <a:spLocks noChangeShapeType="1"/>
          </p:cNvSpPr>
          <p:nvPr/>
        </p:nvSpPr>
        <p:spPr bwMode="auto">
          <a:xfrm>
            <a:off x="685323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730091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60" name="Line 29"/>
          <p:cNvSpPr>
            <a:spLocks noChangeShapeType="1"/>
          </p:cNvSpPr>
          <p:nvPr/>
        </p:nvSpPr>
        <p:spPr bwMode="auto">
          <a:xfrm>
            <a:off x="4635500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61" name="Freeform 30"/>
          <p:cNvSpPr>
            <a:spLocks/>
          </p:cNvSpPr>
          <p:nvPr/>
        </p:nvSpPr>
        <p:spPr bwMode="auto">
          <a:xfrm>
            <a:off x="1493838" y="1338263"/>
            <a:ext cx="7016750" cy="4589462"/>
          </a:xfrm>
          <a:custGeom>
            <a:avLst/>
            <a:gdLst>
              <a:gd name="T0" fmla="*/ 0 w 4420"/>
              <a:gd name="T1" fmla="*/ 0 h 2891"/>
              <a:gd name="T2" fmla="*/ 0 w 4420"/>
              <a:gd name="T3" fmla="*/ 2147483647 h 2891"/>
              <a:gd name="T4" fmla="*/ 2147483647 w 4420"/>
              <a:gd name="T5" fmla="*/ 2147483647 h 2891"/>
              <a:gd name="T6" fmla="*/ 0 60000 65536"/>
              <a:gd name="T7" fmla="*/ 0 60000 65536"/>
              <a:gd name="T8" fmla="*/ 0 60000 65536"/>
              <a:gd name="T9" fmla="*/ 0 w 4420"/>
              <a:gd name="T10" fmla="*/ 0 h 2891"/>
              <a:gd name="T11" fmla="*/ 4420 w 4420"/>
              <a:gd name="T12" fmla="*/ 2891 h 28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0" h="2891">
                <a:moveTo>
                  <a:pt x="0" y="0"/>
                </a:moveTo>
                <a:lnTo>
                  <a:pt x="0" y="2891"/>
                </a:lnTo>
                <a:lnTo>
                  <a:pt x="4420" y="289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498475" y="1292225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4063" name="Rectangle 34"/>
          <p:cNvSpPr>
            <a:spLocks noChangeArrowheads="1"/>
          </p:cNvSpPr>
          <p:nvPr/>
        </p:nvSpPr>
        <p:spPr bwMode="auto">
          <a:xfrm>
            <a:off x="1433513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44064" name="Rectangle 35"/>
          <p:cNvSpPr>
            <a:spLocks noChangeArrowheads="1"/>
          </p:cNvSpPr>
          <p:nvPr/>
        </p:nvSpPr>
        <p:spPr bwMode="auto">
          <a:xfrm>
            <a:off x="1873250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</a:t>
            </a:r>
            <a:endParaRPr lang="en-US" sz="2400" i="0"/>
          </a:p>
        </p:txBody>
      </p:sp>
      <p:sp>
        <p:nvSpPr>
          <p:cNvPr id="44065" name="Rectangle 36"/>
          <p:cNvSpPr>
            <a:spLocks noChangeArrowheads="1"/>
          </p:cNvSpPr>
          <p:nvPr/>
        </p:nvSpPr>
        <p:spPr bwMode="auto">
          <a:xfrm>
            <a:off x="2333625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2</a:t>
            </a:r>
            <a:endParaRPr lang="en-US" sz="2400" i="0"/>
          </a:p>
        </p:txBody>
      </p:sp>
      <p:sp>
        <p:nvSpPr>
          <p:cNvPr id="44066" name="Rectangle 37"/>
          <p:cNvSpPr>
            <a:spLocks noChangeArrowheads="1"/>
          </p:cNvSpPr>
          <p:nvPr/>
        </p:nvSpPr>
        <p:spPr bwMode="auto">
          <a:xfrm>
            <a:off x="2779713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3</a:t>
            </a:r>
            <a:endParaRPr lang="en-US" sz="2400" i="0"/>
          </a:p>
        </p:txBody>
      </p:sp>
      <p:sp>
        <p:nvSpPr>
          <p:cNvPr id="44067" name="Rectangle 38"/>
          <p:cNvSpPr>
            <a:spLocks noChangeArrowheads="1"/>
          </p:cNvSpPr>
          <p:nvPr/>
        </p:nvSpPr>
        <p:spPr bwMode="auto">
          <a:xfrm>
            <a:off x="3233738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4</a:t>
            </a:r>
            <a:endParaRPr lang="en-US" sz="2400" i="0"/>
          </a:p>
        </p:txBody>
      </p:sp>
      <p:sp>
        <p:nvSpPr>
          <p:cNvPr id="44068" name="Rectangle 39"/>
          <p:cNvSpPr>
            <a:spLocks noChangeArrowheads="1"/>
          </p:cNvSpPr>
          <p:nvPr/>
        </p:nvSpPr>
        <p:spPr bwMode="auto">
          <a:xfrm>
            <a:off x="3679825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5</a:t>
            </a:r>
            <a:endParaRPr lang="en-US" sz="2400" i="0"/>
          </a:p>
        </p:txBody>
      </p:sp>
      <p:sp>
        <p:nvSpPr>
          <p:cNvPr id="44069" name="Rectangle 40"/>
          <p:cNvSpPr>
            <a:spLocks noChangeArrowheads="1"/>
          </p:cNvSpPr>
          <p:nvPr/>
        </p:nvSpPr>
        <p:spPr bwMode="auto">
          <a:xfrm>
            <a:off x="4133850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6</a:t>
            </a:r>
            <a:endParaRPr lang="en-US" sz="2400" i="0"/>
          </a:p>
        </p:txBody>
      </p:sp>
      <p:sp>
        <p:nvSpPr>
          <p:cNvPr id="44070" name="Rectangle 41"/>
          <p:cNvSpPr>
            <a:spLocks noChangeArrowheads="1"/>
          </p:cNvSpPr>
          <p:nvPr/>
        </p:nvSpPr>
        <p:spPr bwMode="auto">
          <a:xfrm>
            <a:off x="4579938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7</a:t>
            </a:r>
            <a:endParaRPr lang="en-US" sz="2400" i="0"/>
          </a:p>
        </p:txBody>
      </p:sp>
      <p:sp>
        <p:nvSpPr>
          <p:cNvPr id="44071" name="Rectangle 42"/>
          <p:cNvSpPr>
            <a:spLocks noChangeArrowheads="1"/>
          </p:cNvSpPr>
          <p:nvPr/>
        </p:nvSpPr>
        <p:spPr bwMode="auto">
          <a:xfrm>
            <a:off x="5002213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8</a:t>
            </a:r>
            <a:endParaRPr lang="en-US" sz="2400" i="0"/>
          </a:p>
        </p:txBody>
      </p:sp>
      <p:sp>
        <p:nvSpPr>
          <p:cNvPr id="44072" name="Rectangle 43"/>
          <p:cNvSpPr>
            <a:spLocks noChangeArrowheads="1"/>
          </p:cNvSpPr>
          <p:nvPr/>
        </p:nvSpPr>
        <p:spPr bwMode="auto">
          <a:xfrm>
            <a:off x="5454650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9</a:t>
            </a:r>
            <a:endParaRPr lang="en-US" sz="2400" i="0"/>
          </a:p>
        </p:txBody>
      </p:sp>
      <p:sp>
        <p:nvSpPr>
          <p:cNvPr id="44073" name="Rectangle 44"/>
          <p:cNvSpPr>
            <a:spLocks noChangeArrowheads="1"/>
          </p:cNvSpPr>
          <p:nvPr/>
        </p:nvSpPr>
        <p:spPr bwMode="auto">
          <a:xfrm>
            <a:off x="5837238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10</a:t>
            </a:r>
            <a:endParaRPr lang="en-US" sz="2400" i="0"/>
          </a:p>
        </p:txBody>
      </p:sp>
      <p:sp>
        <p:nvSpPr>
          <p:cNvPr id="44074" name="Rectangle 45"/>
          <p:cNvSpPr>
            <a:spLocks noChangeArrowheads="1"/>
          </p:cNvSpPr>
          <p:nvPr/>
        </p:nvSpPr>
        <p:spPr bwMode="auto">
          <a:xfrm>
            <a:off x="6278563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11</a:t>
            </a:r>
            <a:endParaRPr lang="en-US" sz="2400" i="0"/>
          </a:p>
        </p:txBody>
      </p:sp>
      <p:sp>
        <p:nvSpPr>
          <p:cNvPr id="44075" name="Rectangle 46"/>
          <p:cNvSpPr>
            <a:spLocks noChangeArrowheads="1"/>
          </p:cNvSpPr>
          <p:nvPr/>
        </p:nvSpPr>
        <p:spPr bwMode="auto">
          <a:xfrm>
            <a:off x="6724650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12</a:t>
            </a:r>
            <a:endParaRPr lang="en-US" sz="2400" i="0"/>
          </a:p>
        </p:txBody>
      </p:sp>
      <p:sp>
        <p:nvSpPr>
          <p:cNvPr id="44076" name="Rectangle 47"/>
          <p:cNvSpPr>
            <a:spLocks noChangeArrowheads="1"/>
          </p:cNvSpPr>
          <p:nvPr/>
        </p:nvSpPr>
        <p:spPr bwMode="auto">
          <a:xfrm>
            <a:off x="7596188" y="6165850"/>
            <a:ext cx="1023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sp>
        <p:nvSpPr>
          <p:cNvPr id="44077" name="Rectangle 48"/>
          <p:cNvSpPr>
            <a:spLocks noChangeArrowheads="1"/>
          </p:cNvSpPr>
          <p:nvPr/>
        </p:nvSpPr>
        <p:spPr bwMode="auto">
          <a:xfrm>
            <a:off x="7172325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13</a:t>
            </a:r>
            <a:endParaRPr lang="en-US" sz="2400" i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699000" y="4859338"/>
            <a:ext cx="1898650" cy="939800"/>
            <a:chOff x="2960" y="3061"/>
            <a:chExt cx="1196" cy="592"/>
          </a:xfrm>
        </p:grpSpPr>
        <p:sp>
          <p:nvSpPr>
            <p:cNvPr id="44097" name="Line 50"/>
            <p:cNvSpPr>
              <a:spLocks noChangeShapeType="1"/>
            </p:cNvSpPr>
            <p:nvPr/>
          </p:nvSpPr>
          <p:spPr bwMode="auto">
            <a:xfrm flipH="1">
              <a:off x="2960" y="3236"/>
              <a:ext cx="296" cy="41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44098" name="Group 51"/>
            <p:cNvGrpSpPr>
              <a:grpSpLocks/>
            </p:cNvGrpSpPr>
            <p:nvPr/>
          </p:nvGrpSpPr>
          <p:grpSpPr bwMode="auto">
            <a:xfrm>
              <a:off x="3256" y="3061"/>
              <a:ext cx="900" cy="457"/>
              <a:chOff x="3256" y="3061"/>
              <a:chExt cx="900" cy="457"/>
            </a:xfrm>
          </p:grpSpPr>
          <p:sp>
            <p:nvSpPr>
              <p:cNvPr id="44099" name="Rectangle 52"/>
              <p:cNvSpPr>
                <a:spLocks noChangeArrowheads="1"/>
              </p:cNvSpPr>
              <p:nvPr/>
            </p:nvSpPr>
            <p:spPr bwMode="auto">
              <a:xfrm>
                <a:off x="3256" y="3061"/>
                <a:ext cx="900" cy="457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100" name="Rectangle 53"/>
              <p:cNvSpPr>
                <a:spLocks noChangeArrowheads="1"/>
              </p:cNvSpPr>
              <p:nvPr/>
            </p:nvSpPr>
            <p:spPr bwMode="auto">
              <a:xfrm>
                <a:off x="3310" y="3106"/>
                <a:ext cx="7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0">
                    <a:solidFill>
                      <a:srgbClr val="000000"/>
                    </a:solidFill>
                  </a:rPr>
                  <a:t>Cantidad de</a:t>
                </a:r>
                <a:endParaRPr lang="en-US" sz="2400" i="0"/>
              </a:p>
            </p:txBody>
          </p:sp>
          <p:sp>
            <p:nvSpPr>
              <p:cNvPr id="44101" name="Rectangle 54"/>
              <p:cNvSpPr>
                <a:spLocks noChangeArrowheads="1"/>
              </p:cNvSpPr>
              <p:nvPr/>
            </p:nvSpPr>
            <p:spPr bwMode="auto">
              <a:xfrm>
                <a:off x="3310" y="3285"/>
                <a:ext cx="5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0">
                    <a:solidFill>
                      <a:srgbClr val="000000"/>
                    </a:solidFill>
                  </a:rPr>
                  <a:t>equilibrio</a:t>
                </a:r>
                <a:endParaRPr lang="en-US" sz="2400" i="0"/>
              </a:p>
            </p:txBody>
          </p:sp>
        </p:grp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509712" y="3129756"/>
            <a:ext cx="2486025" cy="412750"/>
            <a:chOff x="972" y="1932"/>
            <a:chExt cx="1411" cy="242"/>
          </a:xfrm>
        </p:grpSpPr>
        <p:sp>
          <p:nvSpPr>
            <p:cNvPr id="44094" name="Line 56"/>
            <p:cNvSpPr>
              <a:spLocks noChangeShapeType="1"/>
            </p:cNvSpPr>
            <p:nvPr/>
          </p:nvSpPr>
          <p:spPr bwMode="auto">
            <a:xfrm flipH="1">
              <a:off x="972" y="2039"/>
              <a:ext cx="134" cy="10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095" name="Rectangle 57"/>
            <p:cNvSpPr>
              <a:spLocks noChangeArrowheads="1"/>
            </p:cNvSpPr>
            <p:nvPr/>
          </p:nvSpPr>
          <p:spPr bwMode="auto">
            <a:xfrm>
              <a:off x="1093" y="1932"/>
              <a:ext cx="1290" cy="24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096" name="Rectangle 58"/>
            <p:cNvSpPr>
              <a:spLocks noChangeArrowheads="1"/>
            </p:cNvSpPr>
            <p:nvPr/>
          </p:nvSpPr>
          <p:spPr bwMode="auto">
            <a:xfrm>
              <a:off x="1142" y="1965"/>
              <a:ext cx="1208" cy="1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 dirty="0" err="1"/>
                <a:t>Precio</a:t>
              </a:r>
              <a:r>
                <a:rPr lang="en-US" sz="1800" i="0" dirty="0"/>
                <a:t> de </a:t>
              </a:r>
              <a:r>
                <a:rPr lang="en-US" sz="1800" i="0" dirty="0" err="1"/>
                <a:t>equilibrio</a:t>
              </a:r>
              <a:endParaRPr lang="en-US" sz="1800" i="0" dirty="0"/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714875" y="3059113"/>
            <a:ext cx="2841625" cy="554037"/>
            <a:chOff x="2970" y="1927"/>
            <a:chExt cx="1790" cy="349"/>
          </a:xfrm>
        </p:grpSpPr>
        <p:sp>
          <p:nvSpPr>
            <p:cNvPr id="44092" name="Line 60"/>
            <p:cNvSpPr>
              <a:spLocks noChangeShapeType="1"/>
            </p:cNvSpPr>
            <p:nvPr/>
          </p:nvSpPr>
          <p:spPr bwMode="auto">
            <a:xfrm flipH="1" flipV="1">
              <a:off x="2970" y="2201"/>
              <a:ext cx="495" cy="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093" name="Rectangle 62"/>
            <p:cNvSpPr>
              <a:spLocks noChangeArrowheads="1"/>
            </p:cNvSpPr>
            <p:nvPr/>
          </p:nvSpPr>
          <p:spPr bwMode="auto">
            <a:xfrm>
              <a:off x="3510" y="1927"/>
              <a:ext cx="125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 sz="1800" i="0">
                <a:solidFill>
                  <a:srgbClr val="000000"/>
                </a:solidFill>
              </a:endParaRPr>
            </a:p>
            <a:p>
              <a:r>
                <a:rPr lang="en-US" sz="1800" i="0">
                  <a:solidFill>
                    <a:srgbClr val="000000"/>
                  </a:solidFill>
                </a:rPr>
                <a:t>Equilibrio</a:t>
              </a:r>
              <a:endParaRPr lang="en-US" sz="2400" i="0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778000" y="1858963"/>
            <a:ext cx="6226175" cy="3149600"/>
            <a:chOff x="1120" y="1171"/>
            <a:chExt cx="3922" cy="1984"/>
          </a:xfrm>
        </p:grpSpPr>
        <p:sp>
          <p:nvSpPr>
            <p:cNvPr id="44090" name="Line 64"/>
            <p:cNvSpPr>
              <a:spLocks noChangeShapeType="1"/>
            </p:cNvSpPr>
            <p:nvPr/>
          </p:nvSpPr>
          <p:spPr bwMode="auto">
            <a:xfrm flipH="1">
              <a:off x="1120" y="1286"/>
              <a:ext cx="3493" cy="1869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091" name="Rectangle 65"/>
            <p:cNvSpPr>
              <a:spLocks noChangeArrowheads="1"/>
            </p:cNvSpPr>
            <p:nvPr/>
          </p:nvSpPr>
          <p:spPr bwMode="auto">
            <a:xfrm>
              <a:off x="4642" y="1171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1884363" y="2020888"/>
            <a:ext cx="6626225" cy="3159125"/>
            <a:chOff x="1187" y="1273"/>
            <a:chExt cx="4174" cy="1990"/>
          </a:xfrm>
        </p:grpSpPr>
        <p:sp>
          <p:nvSpPr>
            <p:cNvPr id="44088" name="Line 67"/>
            <p:cNvSpPr>
              <a:spLocks noChangeShapeType="1"/>
            </p:cNvSpPr>
            <p:nvPr/>
          </p:nvSpPr>
          <p:spPr bwMode="auto">
            <a:xfrm>
              <a:off x="1187" y="1273"/>
              <a:ext cx="3547" cy="1896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089" name="Rectangle 68"/>
            <p:cNvSpPr>
              <a:spLocks noChangeArrowheads="1"/>
            </p:cNvSpPr>
            <p:nvPr/>
          </p:nvSpPr>
          <p:spPr bwMode="auto">
            <a:xfrm>
              <a:off x="4754" y="3090"/>
              <a:ext cx="6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1850" y="3371850"/>
            <a:ext cx="3863975" cy="2363788"/>
            <a:chOff x="524" y="2124"/>
            <a:chExt cx="2434" cy="1489"/>
          </a:xfrm>
        </p:grpSpPr>
        <p:sp>
          <p:nvSpPr>
            <p:cNvPr id="44084" name="Line 70"/>
            <p:cNvSpPr>
              <a:spLocks noChangeShapeType="1"/>
            </p:cNvSpPr>
            <p:nvPr/>
          </p:nvSpPr>
          <p:spPr bwMode="auto">
            <a:xfrm>
              <a:off x="959" y="2201"/>
              <a:ext cx="1948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085" name="Freeform 71"/>
            <p:cNvSpPr>
              <a:spLocks/>
            </p:cNvSpPr>
            <p:nvPr/>
          </p:nvSpPr>
          <p:spPr bwMode="auto">
            <a:xfrm>
              <a:off x="2907" y="2201"/>
              <a:ext cx="13" cy="1412"/>
            </a:xfrm>
            <a:custGeom>
              <a:avLst/>
              <a:gdLst>
                <a:gd name="T0" fmla="*/ 0 w 13"/>
                <a:gd name="T1" fmla="*/ 0 h 1412"/>
                <a:gd name="T2" fmla="*/ 13 w 13"/>
                <a:gd name="T3" fmla="*/ 40 h 1412"/>
                <a:gd name="T4" fmla="*/ 13 w 13"/>
                <a:gd name="T5" fmla="*/ 1412 h 1412"/>
                <a:gd name="T6" fmla="*/ 0 60000 65536"/>
                <a:gd name="T7" fmla="*/ 0 60000 65536"/>
                <a:gd name="T8" fmla="*/ 0 60000 65536"/>
                <a:gd name="T9" fmla="*/ 0 w 13"/>
                <a:gd name="T10" fmla="*/ 0 h 1412"/>
                <a:gd name="T11" fmla="*/ 13 w 13"/>
                <a:gd name="T12" fmla="*/ 1412 h 1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412">
                  <a:moveTo>
                    <a:pt x="0" y="0"/>
                  </a:moveTo>
                  <a:lnTo>
                    <a:pt x="13" y="40"/>
                  </a:lnTo>
                  <a:lnTo>
                    <a:pt x="13" y="1412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086" name="Oval 72"/>
            <p:cNvSpPr>
              <a:spLocks noChangeArrowheads="1"/>
            </p:cNvSpPr>
            <p:nvPr/>
          </p:nvSpPr>
          <p:spPr bwMode="auto">
            <a:xfrm>
              <a:off x="2866" y="2147"/>
              <a:ext cx="92" cy="9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087" name="Rectangle 73"/>
            <p:cNvSpPr>
              <a:spLocks noChangeArrowheads="1"/>
            </p:cNvSpPr>
            <p:nvPr/>
          </p:nvSpPr>
          <p:spPr bwMode="auto">
            <a:xfrm>
              <a:off x="524" y="2124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$2.00</a:t>
              </a:r>
              <a:endParaRPr lang="en-US" sz="240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400" dirty="0">
                <a:solidFill>
                  <a:schemeClr val="tx1"/>
                </a:solidFill>
                <a:latin typeface="Book Antiqua" pitchFamily="18" charset="0"/>
              </a:rPr>
              <a:t>2.3 El equilibrio de mercado</a:t>
            </a:r>
            <a:endParaRPr lang="en-US" alt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710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i="1" u="sng" dirty="0" err="1">
                <a:latin typeface="Book Antiqua" pitchFamily="18" charset="0"/>
              </a:rPr>
              <a:t>Exceso</a:t>
            </a:r>
            <a:r>
              <a:rPr lang="en-US" altLang="en-US" sz="2800" i="1" u="sng" dirty="0">
                <a:latin typeface="Book Antiqua" pitchFamily="18" charset="0"/>
              </a:rPr>
              <a:t> de </a:t>
            </a:r>
            <a:r>
              <a:rPr lang="en-US" altLang="en-US" sz="2800" i="1" u="sng" dirty="0" err="1">
                <a:latin typeface="Book Antiqua" pitchFamily="18" charset="0"/>
              </a:rPr>
              <a:t>oferta</a:t>
            </a:r>
            <a:endParaRPr lang="en-US" altLang="en-US" sz="2800" i="1" dirty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Book Antiqua" pitchFamily="18" charset="0"/>
            </a:endParaRPr>
          </a:p>
          <a:p>
            <a:pPr lvl="1" eaLnBrk="1" hangingPunct="1"/>
            <a:r>
              <a:rPr lang="en-US" altLang="en-US" dirty="0" err="1">
                <a:latin typeface="Book Antiqua" pitchFamily="18" charset="0"/>
              </a:rPr>
              <a:t>Cuando</a:t>
            </a:r>
            <a:r>
              <a:rPr lang="en-US" altLang="en-US" dirty="0">
                <a:latin typeface="Book Antiqua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</a:rPr>
              <a:t>precio</a:t>
            </a:r>
            <a:r>
              <a:rPr lang="en-US" altLang="en-US" dirty="0">
                <a:latin typeface="Book Antiqua" pitchFamily="18" charset="0"/>
              </a:rPr>
              <a:t> &gt; </a:t>
            </a:r>
            <a:r>
              <a:rPr lang="en-US" altLang="en-US" dirty="0" err="1">
                <a:latin typeface="Book Antiqua" pitchFamily="18" charset="0"/>
              </a:rPr>
              <a:t>precio</a:t>
            </a:r>
            <a:r>
              <a:rPr lang="en-US" altLang="en-US" dirty="0">
                <a:latin typeface="Book Antiqua" pitchFamily="18" charset="0"/>
              </a:rPr>
              <a:t> de </a:t>
            </a:r>
            <a:r>
              <a:rPr lang="en-US" altLang="en-US" dirty="0" err="1">
                <a:latin typeface="Book Antiqua" pitchFamily="18" charset="0"/>
              </a:rPr>
              <a:t>equilibrio</a:t>
            </a:r>
            <a:r>
              <a:rPr lang="en-US" altLang="en-US" dirty="0">
                <a:latin typeface="Book Antiqua" pitchFamily="18" charset="0"/>
              </a:rPr>
              <a:t>, </a:t>
            </a:r>
            <a:r>
              <a:rPr lang="en-US" altLang="en-US" dirty="0" err="1">
                <a:latin typeface="Book Antiqua" pitchFamily="18" charset="0"/>
              </a:rPr>
              <a:t>entonces</a:t>
            </a:r>
            <a:r>
              <a:rPr lang="en-US" altLang="en-US" dirty="0">
                <a:latin typeface="Book Antiqua" pitchFamily="18" charset="0"/>
              </a:rPr>
              <a:t> la </a:t>
            </a:r>
            <a:r>
              <a:rPr lang="en-US" altLang="en-US" dirty="0" err="1">
                <a:latin typeface="Book Antiqua" pitchFamily="18" charset="0"/>
              </a:rPr>
              <a:t>cantidad</a:t>
            </a:r>
            <a:r>
              <a:rPr lang="en-US" altLang="en-US" dirty="0">
                <a:latin typeface="Book Antiqua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</a:rPr>
              <a:t>ofrecida</a:t>
            </a:r>
            <a:r>
              <a:rPr lang="en-US" altLang="en-US" dirty="0">
                <a:latin typeface="Book Antiqua" pitchFamily="18" charset="0"/>
              </a:rPr>
              <a:t> &gt; </a:t>
            </a:r>
            <a:r>
              <a:rPr lang="en-US" altLang="en-US" dirty="0" err="1">
                <a:latin typeface="Book Antiqua" pitchFamily="18" charset="0"/>
              </a:rPr>
              <a:t>cantidad</a:t>
            </a:r>
            <a:r>
              <a:rPr lang="en-US" altLang="en-US" dirty="0">
                <a:latin typeface="Book Antiqua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</a:rPr>
              <a:t>demandada</a:t>
            </a:r>
            <a:r>
              <a:rPr lang="en-US" altLang="en-US" dirty="0">
                <a:latin typeface="Book Antiqua" pitchFamily="18" charset="0"/>
              </a:rPr>
              <a:t>.  </a:t>
            </a:r>
          </a:p>
          <a:p>
            <a:pPr lvl="2" eaLnBrk="1" hangingPunct="1">
              <a:buFontTx/>
              <a:buNone/>
            </a:pPr>
            <a:r>
              <a:rPr lang="en-US" altLang="en-US" sz="2800" dirty="0">
                <a:latin typeface="Book Antiqua" pitchFamily="18" charset="0"/>
              </a:rPr>
              <a:t>  </a:t>
            </a:r>
          </a:p>
          <a:p>
            <a:pPr lvl="2" eaLnBrk="1" hangingPunct="1">
              <a:buFontTx/>
              <a:buNone/>
            </a:pPr>
            <a:r>
              <a:rPr lang="en-US" altLang="en-US" sz="2800" dirty="0">
                <a:latin typeface="Book Antiqua" pitchFamily="18" charset="0"/>
                <a:sym typeface="Symbol" pitchFamily="18" charset="2"/>
              </a:rPr>
              <a:t> </a:t>
            </a:r>
            <a:r>
              <a:rPr lang="en-US" altLang="en-US" sz="2800" dirty="0">
                <a:latin typeface="Book Antiqua" pitchFamily="18" charset="0"/>
              </a:rPr>
              <a:t>Los </a:t>
            </a:r>
            <a:r>
              <a:rPr lang="en-US" altLang="en-US" sz="2800" dirty="0" err="1">
                <a:latin typeface="Book Antiqua" pitchFamily="18" charset="0"/>
              </a:rPr>
              <a:t>oferentes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bajarán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el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precio</a:t>
            </a:r>
            <a:r>
              <a:rPr lang="en-US" altLang="en-US" sz="2800" dirty="0">
                <a:latin typeface="Book Antiqua" pitchFamily="18" charset="0"/>
              </a:rPr>
              <a:t> para </a:t>
            </a:r>
            <a:r>
              <a:rPr lang="en-US" altLang="en-US" sz="2800" dirty="0" err="1">
                <a:latin typeface="Book Antiqua" pitchFamily="18" charset="0"/>
              </a:rPr>
              <a:t>aumentar</a:t>
            </a:r>
            <a:r>
              <a:rPr lang="en-US" altLang="en-US" sz="2800" dirty="0">
                <a:latin typeface="Book Antiqua" pitchFamily="18" charset="0"/>
              </a:rPr>
              <a:t> las </a:t>
            </a:r>
            <a:r>
              <a:rPr lang="en-US" altLang="en-US" sz="2800" dirty="0" err="1">
                <a:latin typeface="Book Antiqua" pitchFamily="18" charset="0"/>
              </a:rPr>
              <a:t>ventas</a:t>
            </a:r>
            <a:r>
              <a:rPr lang="en-US" altLang="en-US" sz="2800" dirty="0">
                <a:latin typeface="Book Antiqua" pitchFamily="18" charset="0"/>
              </a:rPr>
              <a:t> y, </a:t>
            </a:r>
            <a:r>
              <a:rPr lang="en-US" altLang="en-US" sz="2800" dirty="0" err="1">
                <a:latin typeface="Book Antiqua" pitchFamily="18" charset="0"/>
              </a:rPr>
              <a:t>por</a:t>
            </a:r>
            <a:r>
              <a:rPr lang="en-US" altLang="en-US" sz="2800" dirty="0">
                <a:latin typeface="Book Antiqua" pitchFamily="18" charset="0"/>
              </a:rPr>
              <a:t> lo tanto, se </a:t>
            </a:r>
            <a:r>
              <a:rPr lang="en-US" altLang="en-US" sz="2800" dirty="0" err="1">
                <a:latin typeface="Book Antiqua" pitchFamily="18" charset="0"/>
              </a:rPr>
              <a:t>moverán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hacia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el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equilibrio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0" y="1071563"/>
            <a:ext cx="9144000" cy="0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arrow aqua button bckgr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Figure 4-9(a) 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3F6F9"/>
          </a:solidFill>
          <a:ln w="2333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1F4F7"/>
          </a:solidFill>
          <a:ln w="1905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DEFF3"/>
          </a:solidFill>
          <a:ln w="1270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3" name="Rectangle 14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4" name="Rectangle 15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5" name="Rectangle 16"/>
          <p:cNvSpPr>
            <a:spLocks noChangeArrowheads="1"/>
          </p:cNvSpPr>
          <p:nvPr/>
        </p:nvSpPr>
        <p:spPr bwMode="auto">
          <a:xfrm>
            <a:off x="2038350" y="1836738"/>
            <a:ext cx="5199063" cy="3681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6" name="Freeform 17"/>
          <p:cNvSpPr>
            <a:spLocks/>
          </p:cNvSpPr>
          <p:nvPr/>
        </p:nvSpPr>
        <p:spPr bwMode="auto">
          <a:xfrm>
            <a:off x="2038350" y="1836738"/>
            <a:ext cx="5199063" cy="3681412"/>
          </a:xfrm>
          <a:custGeom>
            <a:avLst/>
            <a:gdLst>
              <a:gd name="T0" fmla="*/ 0 w 3275"/>
              <a:gd name="T1" fmla="*/ 0 h 2319"/>
              <a:gd name="T2" fmla="*/ 0 w 3275"/>
              <a:gd name="T3" fmla="*/ 2147483647 h 2319"/>
              <a:gd name="T4" fmla="*/ 2147483647 w 3275"/>
              <a:gd name="T5" fmla="*/ 2147483647 h 2319"/>
              <a:gd name="T6" fmla="*/ 0 60000 65536"/>
              <a:gd name="T7" fmla="*/ 0 60000 65536"/>
              <a:gd name="T8" fmla="*/ 0 60000 65536"/>
              <a:gd name="T9" fmla="*/ 0 w 3275"/>
              <a:gd name="T10" fmla="*/ 0 h 2319"/>
              <a:gd name="T11" fmla="*/ 3275 w 3275"/>
              <a:gd name="T12" fmla="*/ 2319 h 2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5" h="2319">
                <a:moveTo>
                  <a:pt x="0" y="0"/>
                </a:moveTo>
                <a:lnTo>
                  <a:pt x="0" y="2319"/>
                </a:lnTo>
                <a:lnTo>
                  <a:pt x="3275" y="231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6097" name="Rectangle 18"/>
          <p:cNvSpPr>
            <a:spLocks noChangeArrowheads="1"/>
          </p:cNvSpPr>
          <p:nvPr/>
        </p:nvSpPr>
        <p:spPr bwMode="auto">
          <a:xfrm>
            <a:off x="1081088" y="1809750"/>
            <a:ext cx="676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6098" name="Rectangle 21"/>
          <p:cNvSpPr>
            <a:spLocks noChangeArrowheads="1"/>
          </p:cNvSpPr>
          <p:nvPr/>
        </p:nvSpPr>
        <p:spPr bwMode="auto">
          <a:xfrm>
            <a:off x="1944688" y="554672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51075" y="2097088"/>
            <a:ext cx="4498975" cy="2460625"/>
            <a:chOff x="1418" y="1321"/>
            <a:chExt cx="2834" cy="1550"/>
          </a:xfrm>
        </p:grpSpPr>
        <p:sp>
          <p:nvSpPr>
            <p:cNvPr id="46135" name="Line 23"/>
            <p:cNvSpPr>
              <a:spLocks noChangeShapeType="1"/>
            </p:cNvSpPr>
            <p:nvPr/>
          </p:nvSpPr>
          <p:spPr bwMode="auto">
            <a:xfrm flipH="1">
              <a:off x="1418" y="1543"/>
              <a:ext cx="2566" cy="1328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6" name="Rectangle 24"/>
            <p:cNvSpPr>
              <a:spLocks noChangeArrowheads="1"/>
            </p:cNvSpPr>
            <p:nvPr/>
          </p:nvSpPr>
          <p:spPr bwMode="auto">
            <a:xfrm>
              <a:off x="3876" y="1321"/>
              <a:ext cx="3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14575" y="2449513"/>
            <a:ext cx="4843463" cy="2541587"/>
            <a:chOff x="1458" y="1543"/>
            <a:chExt cx="3051" cy="1601"/>
          </a:xfrm>
        </p:grpSpPr>
        <p:sp>
          <p:nvSpPr>
            <p:cNvPr id="46133" name="Line 26"/>
            <p:cNvSpPr>
              <a:spLocks noChangeShapeType="1"/>
            </p:cNvSpPr>
            <p:nvPr/>
          </p:nvSpPr>
          <p:spPr bwMode="auto">
            <a:xfrm>
              <a:off x="1458" y="1543"/>
              <a:ext cx="2607" cy="1341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4" name="Rectangle 27"/>
            <p:cNvSpPr>
              <a:spLocks noChangeArrowheads="1"/>
            </p:cNvSpPr>
            <p:nvPr/>
          </p:nvSpPr>
          <p:spPr bwMode="auto">
            <a:xfrm>
              <a:off x="3938" y="2981"/>
              <a:ext cx="5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sp>
        <p:nvSpPr>
          <p:cNvPr id="46101" name="Rectangle 28"/>
          <p:cNvSpPr>
            <a:spLocks noChangeArrowheads="1"/>
          </p:cNvSpPr>
          <p:nvPr/>
        </p:nvSpPr>
        <p:spPr bwMode="auto">
          <a:xfrm>
            <a:off x="3587750" y="1468438"/>
            <a:ext cx="21891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(a) Exceso de oferta</a:t>
            </a:r>
            <a:endParaRPr lang="en-US" sz="2400" i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738438" y="5826125"/>
            <a:ext cx="1189037" cy="571500"/>
            <a:chOff x="1725" y="3670"/>
            <a:chExt cx="749" cy="360"/>
          </a:xfrm>
        </p:grpSpPr>
        <p:sp>
          <p:nvSpPr>
            <p:cNvPr id="46130" name="Rectangle 30"/>
            <p:cNvSpPr>
              <a:spLocks noChangeArrowheads="1"/>
            </p:cNvSpPr>
            <p:nvPr/>
          </p:nvSpPr>
          <p:spPr bwMode="auto">
            <a:xfrm>
              <a:off x="1725" y="3670"/>
              <a:ext cx="749" cy="36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1" name="Rectangle 31"/>
            <p:cNvSpPr>
              <a:spLocks noChangeArrowheads="1"/>
            </p:cNvSpPr>
            <p:nvPr/>
          </p:nvSpPr>
          <p:spPr bwMode="auto">
            <a:xfrm>
              <a:off x="1750" y="3682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6132" name="Rectangle 32"/>
            <p:cNvSpPr>
              <a:spLocks noChangeArrowheads="1"/>
            </p:cNvSpPr>
            <p:nvPr/>
          </p:nvSpPr>
          <p:spPr bwMode="auto">
            <a:xfrm>
              <a:off x="1750" y="3855"/>
              <a:ext cx="70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demandada</a:t>
              </a:r>
              <a:endParaRPr lang="en-US" sz="2400" i="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818063" y="5826125"/>
            <a:ext cx="976312" cy="571500"/>
            <a:chOff x="3035" y="3670"/>
            <a:chExt cx="615" cy="360"/>
          </a:xfrm>
        </p:grpSpPr>
        <p:sp>
          <p:nvSpPr>
            <p:cNvPr id="46127" name="Rectangle 34"/>
            <p:cNvSpPr>
              <a:spLocks noChangeArrowheads="1"/>
            </p:cNvSpPr>
            <p:nvPr/>
          </p:nvSpPr>
          <p:spPr bwMode="auto">
            <a:xfrm>
              <a:off x="3035" y="3670"/>
              <a:ext cx="615" cy="36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28" name="Rectangle 35"/>
            <p:cNvSpPr>
              <a:spLocks noChangeArrowheads="1"/>
            </p:cNvSpPr>
            <p:nvPr/>
          </p:nvSpPr>
          <p:spPr bwMode="auto">
            <a:xfrm>
              <a:off x="3070" y="3686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6129" name="Rectangle 36"/>
            <p:cNvSpPr>
              <a:spLocks noChangeArrowheads="1"/>
            </p:cNvSpPr>
            <p:nvPr/>
          </p:nvSpPr>
          <p:spPr bwMode="auto">
            <a:xfrm>
              <a:off x="3070" y="3859"/>
              <a:ext cx="47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ofrecida</a:t>
              </a:r>
              <a:endParaRPr lang="en-US" sz="2400" i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354388" y="2379663"/>
            <a:ext cx="1952625" cy="479425"/>
            <a:chOff x="2113" y="1499"/>
            <a:chExt cx="1230" cy="302"/>
          </a:xfrm>
        </p:grpSpPr>
        <p:sp>
          <p:nvSpPr>
            <p:cNvPr id="46123" name="Freeform 38"/>
            <p:cNvSpPr>
              <a:spLocks/>
            </p:cNvSpPr>
            <p:nvPr/>
          </p:nvSpPr>
          <p:spPr bwMode="auto">
            <a:xfrm>
              <a:off x="2113" y="1711"/>
              <a:ext cx="1230" cy="90"/>
            </a:xfrm>
            <a:custGeom>
              <a:avLst/>
              <a:gdLst>
                <a:gd name="T0" fmla="*/ 219863 w 92"/>
                <a:gd name="T1" fmla="*/ 14876 h 7"/>
                <a:gd name="T2" fmla="*/ 207883 w 92"/>
                <a:gd name="T3" fmla="*/ 8434 h 7"/>
                <a:gd name="T4" fmla="*/ 117077 w 92"/>
                <a:gd name="T5" fmla="*/ 8434 h 7"/>
                <a:gd name="T6" fmla="*/ 107598 w 92"/>
                <a:gd name="T7" fmla="*/ 0 h 7"/>
                <a:gd name="T8" fmla="*/ 100459 w 92"/>
                <a:gd name="T9" fmla="*/ 8434 h 7"/>
                <a:gd name="T10" fmla="*/ 9479 w 92"/>
                <a:gd name="T11" fmla="*/ 8434 h 7"/>
                <a:gd name="T12" fmla="*/ 0 w 92"/>
                <a:gd name="T13" fmla="*/ 1487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92" y="7"/>
                  </a:moveTo>
                  <a:cubicBezTo>
                    <a:pt x="92" y="5"/>
                    <a:pt x="89" y="4"/>
                    <a:pt x="87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2"/>
                    <a:pt x="45" y="0"/>
                  </a:cubicBezTo>
                  <a:cubicBezTo>
                    <a:pt x="45" y="2"/>
                    <a:pt x="44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</a:path>
              </a:pathLst>
            </a:custGeom>
            <a:noFill/>
            <a:ln w="20638">
              <a:solidFill>
                <a:srgbClr val="3F00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46124" name="Group 39"/>
            <p:cNvGrpSpPr>
              <a:grpSpLocks/>
            </p:cNvGrpSpPr>
            <p:nvPr/>
          </p:nvGrpSpPr>
          <p:grpSpPr bwMode="auto">
            <a:xfrm>
              <a:off x="2246" y="1499"/>
              <a:ext cx="1057" cy="193"/>
              <a:chOff x="2246" y="1499"/>
              <a:chExt cx="1057" cy="193"/>
            </a:xfrm>
          </p:grpSpPr>
          <p:sp>
            <p:nvSpPr>
              <p:cNvPr id="46125" name="Rectangle 40"/>
              <p:cNvSpPr>
                <a:spLocks noChangeArrowheads="1"/>
              </p:cNvSpPr>
              <p:nvPr/>
            </p:nvSpPr>
            <p:spPr bwMode="auto">
              <a:xfrm>
                <a:off x="2246" y="1499"/>
                <a:ext cx="869" cy="193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26" name="Rectangle 41"/>
              <p:cNvSpPr>
                <a:spLocks noChangeArrowheads="1"/>
              </p:cNvSpPr>
              <p:nvPr/>
            </p:nvSpPr>
            <p:spPr bwMode="auto">
              <a:xfrm>
                <a:off x="2411" y="1511"/>
                <a:ext cx="89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700" i="0" dirty="0" err="1">
                    <a:solidFill>
                      <a:srgbClr val="000000"/>
                    </a:solidFill>
                  </a:rPr>
                  <a:t>Exceso</a:t>
                </a:r>
                <a:endParaRPr lang="en-US" sz="2400" i="0" dirty="0"/>
              </a:p>
            </p:txBody>
          </p:sp>
        </p:grpSp>
      </p:grpSp>
      <p:sp>
        <p:nvSpPr>
          <p:cNvPr id="46105" name="Rectangle 42"/>
          <p:cNvSpPr>
            <a:spLocks noChangeArrowheads="1"/>
          </p:cNvSpPr>
          <p:nvPr/>
        </p:nvSpPr>
        <p:spPr bwMode="auto">
          <a:xfrm>
            <a:off x="6084888" y="5805488"/>
            <a:ext cx="968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260725" y="2921000"/>
            <a:ext cx="134938" cy="2884488"/>
            <a:chOff x="2054" y="1840"/>
            <a:chExt cx="85" cy="1817"/>
          </a:xfrm>
        </p:grpSpPr>
        <p:sp>
          <p:nvSpPr>
            <p:cNvPr id="46119" name="Rectangle 46"/>
            <p:cNvSpPr>
              <a:spLocks noChangeArrowheads="1"/>
            </p:cNvSpPr>
            <p:nvPr/>
          </p:nvSpPr>
          <p:spPr bwMode="auto">
            <a:xfrm>
              <a:off x="2054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4</a:t>
              </a:r>
              <a:endParaRPr lang="en-US" sz="2400" i="0"/>
            </a:p>
          </p:txBody>
        </p:sp>
        <p:grpSp>
          <p:nvGrpSpPr>
            <p:cNvPr id="46120" name="Group 47"/>
            <p:cNvGrpSpPr>
              <a:grpSpLocks/>
            </p:cNvGrpSpPr>
            <p:nvPr/>
          </p:nvGrpSpPr>
          <p:grpSpPr bwMode="auto">
            <a:xfrm>
              <a:off x="2073" y="1840"/>
              <a:ext cx="66" cy="1623"/>
              <a:chOff x="2073" y="1840"/>
              <a:chExt cx="66" cy="1623"/>
            </a:xfrm>
          </p:grpSpPr>
          <p:sp>
            <p:nvSpPr>
              <p:cNvPr id="46121" name="Line 48"/>
              <p:cNvSpPr>
                <a:spLocks noChangeShapeType="1"/>
              </p:cNvSpPr>
              <p:nvPr/>
            </p:nvSpPr>
            <p:spPr bwMode="auto">
              <a:xfrm>
                <a:off x="2105" y="1866"/>
                <a:ext cx="1" cy="1597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6122" name="Oval 49"/>
              <p:cNvSpPr>
                <a:spLocks noChangeArrowheads="1"/>
              </p:cNvSpPr>
              <p:nvPr/>
            </p:nvSpPr>
            <p:spPr bwMode="auto">
              <a:xfrm>
                <a:off x="2073" y="1840"/>
                <a:ext cx="66" cy="6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343025" y="2817813"/>
            <a:ext cx="4064000" cy="2987675"/>
            <a:chOff x="846" y="1775"/>
            <a:chExt cx="2560" cy="1882"/>
          </a:xfrm>
        </p:grpSpPr>
        <p:sp>
          <p:nvSpPr>
            <p:cNvPr id="46115" name="Rectangle 51"/>
            <p:cNvSpPr>
              <a:spLocks noChangeArrowheads="1"/>
            </p:cNvSpPr>
            <p:nvPr/>
          </p:nvSpPr>
          <p:spPr bwMode="auto">
            <a:xfrm>
              <a:off x="846" y="1775"/>
              <a:ext cx="33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$2.50</a:t>
              </a:r>
              <a:endParaRPr lang="en-US" sz="2400" i="0"/>
            </a:p>
          </p:txBody>
        </p:sp>
        <p:sp>
          <p:nvSpPr>
            <p:cNvPr id="46116" name="Rectangle 52"/>
            <p:cNvSpPr>
              <a:spLocks noChangeArrowheads="1"/>
            </p:cNvSpPr>
            <p:nvPr/>
          </p:nvSpPr>
          <p:spPr bwMode="auto">
            <a:xfrm>
              <a:off x="3258" y="3494"/>
              <a:ext cx="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10</a:t>
              </a:r>
              <a:endParaRPr lang="en-US" sz="2400" i="0"/>
            </a:p>
          </p:txBody>
        </p:sp>
        <p:sp>
          <p:nvSpPr>
            <p:cNvPr id="46117" name="Freeform 53"/>
            <p:cNvSpPr>
              <a:spLocks/>
            </p:cNvSpPr>
            <p:nvPr/>
          </p:nvSpPr>
          <p:spPr bwMode="auto">
            <a:xfrm>
              <a:off x="1297" y="1866"/>
              <a:ext cx="2046" cy="1610"/>
            </a:xfrm>
            <a:custGeom>
              <a:avLst/>
              <a:gdLst>
                <a:gd name="T0" fmla="*/ 0 w 2046"/>
                <a:gd name="T1" fmla="*/ 0 h 1610"/>
                <a:gd name="T2" fmla="*/ 2046 w 2046"/>
                <a:gd name="T3" fmla="*/ 0 h 1610"/>
                <a:gd name="T4" fmla="*/ 2046 w 2046"/>
                <a:gd name="T5" fmla="*/ 1610 h 1610"/>
                <a:gd name="T6" fmla="*/ 0 60000 65536"/>
                <a:gd name="T7" fmla="*/ 0 60000 65536"/>
                <a:gd name="T8" fmla="*/ 0 60000 65536"/>
                <a:gd name="T9" fmla="*/ 0 w 2046"/>
                <a:gd name="T10" fmla="*/ 0 h 1610"/>
                <a:gd name="T11" fmla="*/ 2046 w 2046"/>
                <a:gd name="T12" fmla="*/ 1610 h 1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" h="1610">
                  <a:moveTo>
                    <a:pt x="0" y="0"/>
                  </a:moveTo>
                  <a:lnTo>
                    <a:pt x="2046" y="0"/>
                  </a:lnTo>
                  <a:lnTo>
                    <a:pt x="2046" y="161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18" name="Oval 54"/>
            <p:cNvSpPr>
              <a:spLocks noChangeArrowheads="1"/>
            </p:cNvSpPr>
            <p:nvPr/>
          </p:nvSpPr>
          <p:spPr bwMode="auto">
            <a:xfrm>
              <a:off x="3316" y="1840"/>
              <a:ext cx="67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471613" y="3351213"/>
            <a:ext cx="2901950" cy="2454275"/>
            <a:chOff x="927" y="2111"/>
            <a:chExt cx="1828" cy="1546"/>
          </a:xfrm>
        </p:grpSpPr>
        <p:sp>
          <p:nvSpPr>
            <p:cNvPr id="46109" name="Rectangle 56"/>
            <p:cNvSpPr>
              <a:spLocks noChangeArrowheads="1"/>
            </p:cNvSpPr>
            <p:nvPr/>
          </p:nvSpPr>
          <p:spPr bwMode="auto">
            <a:xfrm>
              <a:off x="927" y="2111"/>
              <a:ext cx="2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2.00</a:t>
              </a:r>
              <a:endParaRPr lang="en-US" sz="2400" i="0"/>
            </a:p>
          </p:txBody>
        </p:sp>
        <p:sp>
          <p:nvSpPr>
            <p:cNvPr id="46110" name="Rectangle 57"/>
            <p:cNvSpPr>
              <a:spLocks noChangeArrowheads="1"/>
            </p:cNvSpPr>
            <p:nvPr/>
          </p:nvSpPr>
          <p:spPr bwMode="auto">
            <a:xfrm>
              <a:off x="2681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7</a:t>
              </a:r>
              <a:endParaRPr lang="en-US" sz="2400" i="0"/>
            </a:p>
          </p:txBody>
        </p:sp>
        <p:grpSp>
          <p:nvGrpSpPr>
            <p:cNvPr id="46111" name="Group 58"/>
            <p:cNvGrpSpPr>
              <a:grpSpLocks/>
            </p:cNvGrpSpPr>
            <p:nvPr/>
          </p:nvGrpSpPr>
          <p:grpSpPr bwMode="auto">
            <a:xfrm>
              <a:off x="1297" y="2162"/>
              <a:ext cx="1454" cy="1314"/>
              <a:chOff x="1297" y="2162"/>
              <a:chExt cx="1454" cy="1314"/>
            </a:xfrm>
          </p:grpSpPr>
          <p:sp>
            <p:nvSpPr>
              <p:cNvPr id="46112" name="Freeform 59"/>
              <p:cNvSpPr>
                <a:spLocks/>
              </p:cNvSpPr>
              <p:nvPr/>
            </p:nvSpPr>
            <p:spPr bwMode="auto">
              <a:xfrm>
                <a:off x="1297" y="2188"/>
                <a:ext cx="1423" cy="1288"/>
              </a:xfrm>
              <a:custGeom>
                <a:avLst/>
                <a:gdLst>
                  <a:gd name="T0" fmla="*/ 0 w 1431"/>
                  <a:gd name="T1" fmla="*/ 0 h 1288"/>
                  <a:gd name="T2" fmla="*/ 1407 w 1431"/>
                  <a:gd name="T3" fmla="*/ 0 h 1288"/>
                  <a:gd name="T4" fmla="*/ 1407 w 1431"/>
                  <a:gd name="T5" fmla="*/ 1288 h 1288"/>
                  <a:gd name="T6" fmla="*/ 0 60000 65536"/>
                  <a:gd name="T7" fmla="*/ 0 60000 65536"/>
                  <a:gd name="T8" fmla="*/ 0 60000 65536"/>
                  <a:gd name="T9" fmla="*/ 0 w 1431"/>
                  <a:gd name="T10" fmla="*/ 0 h 1288"/>
                  <a:gd name="T11" fmla="*/ 1431 w 1431"/>
                  <a:gd name="T12" fmla="*/ 1288 h 1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1" h="1288">
                    <a:moveTo>
                      <a:pt x="0" y="0"/>
                    </a:moveTo>
                    <a:lnTo>
                      <a:pt x="1431" y="0"/>
                    </a:lnTo>
                    <a:lnTo>
                      <a:pt x="1431" y="1288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6113" name="Oval 60"/>
              <p:cNvSpPr>
                <a:spLocks noChangeArrowheads="1"/>
              </p:cNvSpPr>
              <p:nvPr/>
            </p:nvSpPr>
            <p:spPr bwMode="auto">
              <a:xfrm>
                <a:off x="2688" y="2162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14" name="Line 61"/>
              <p:cNvSpPr>
                <a:spLocks noChangeShapeType="1"/>
              </p:cNvSpPr>
              <p:nvPr/>
            </p:nvSpPr>
            <p:spPr bwMode="auto">
              <a:xfrm>
                <a:off x="1297" y="2188"/>
                <a:ext cx="1431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1428"/>
            <a:ext cx="74834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400" dirty="0">
                <a:solidFill>
                  <a:schemeClr val="tx1"/>
                </a:solidFill>
                <a:latin typeface="Book Antiqua" pitchFamily="18" charset="0"/>
              </a:rPr>
              <a:t>2.3 El equilibrio de mercado</a:t>
            </a:r>
            <a:endParaRPr lang="en-US" alt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285875"/>
            <a:ext cx="7866062" cy="4868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i="1" u="sng">
                <a:latin typeface="Book Antiqua" pitchFamily="18" charset="0"/>
              </a:rPr>
              <a:t>Escasez</a:t>
            </a:r>
            <a:r>
              <a:rPr lang="en-US" altLang="en-US" sz="2800" i="1">
                <a:latin typeface="Book Antiqua" pitchFamily="18" charset="0"/>
              </a:rPr>
              <a:t> (o exceso de demanda)</a:t>
            </a:r>
          </a:p>
          <a:p>
            <a:pPr eaLnBrk="1" hangingPunct="1">
              <a:buFontTx/>
              <a:buNone/>
            </a:pPr>
            <a:endParaRPr lang="en-US" altLang="en-US" sz="2800">
              <a:latin typeface="Book Antiqua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Book Antiqua" pitchFamily="18" charset="0"/>
                <a:sym typeface="Symbol" pitchFamily="18" charset="2"/>
              </a:rPr>
              <a:t> </a:t>
            </a:r>
            <a:r>
              <a:rPr lang="en-US" altLang="en-US">
                <a:latin typeface="Book Antiqua" pitchFamily="18" charset="0"/>
              </a:rPr>
              <a:t>Cuando precio &lt; precio de equilibrio, entonces la cantidad demandada &gt; la cantidad ofrecida.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Book Antiqua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en-US" sz="2800">
                <a:latin typeface="Book Antiqua" pitchFamily="18" charset="0"/>
              </a:rPr>
              <a:t> </a:t>
            </a:r>
            <a:r>
              <a:rPr lang="en-US" altLang="en-US" sz="2800">
                <a:latin typeface="Book Antiqua" pitchFamily="18" charset="0"/>
                <a:sym typeface="Symbol" pitchFamily="18" charset="2"/>
              </a:rPr>
              <a:t> </a:t>
            </a:r>
            <a:r>
              <a:rPr lang="en-US" altLang="en-US" sz="2800">
                <a:latin typeface="Book Antiqua" pitchFamily="18" charset="0"/>
              </a:rPr>
              <a:t>Los oferentes aumentarán el precio dado que hay muchos compradores para pocas unidades del bien, y, con ello, se moverán hacia el equilibrio.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narrow aqua button bckgr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Figure 4-9(b) Mercado No en </a:t>
            </a:r>
            <a:r>
              <a:rPr lang="en-US" sz="2400" dirty="0" err="1">
                <a:solidFill>
                  <a:schemeClr val="bg1"/>
                </a:solidFill>
              </a:rPr>
              <a:t>equilibrio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564313" y="6680200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3F6F9"/>
          </a:solidFill>
          <a:ln w="2333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1F4F7"/>
          </a:solidFill>
          <a:ln w="1905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DEFF3"/>
          </a:solidFill>
          <a:ln w="1270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2251075" y="1816100"/>
            <a:ext cx="5178425" cy="3702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145" name="Freeform 17"/>
          <p:cNvSpPr>
            <a:spLocks/>
          </p:cNvSpPr>
          <p:nvPr/>
        </p:nvSpPr>
        <p:spPr bwMode="auto">
          <a:xfrm>
            <a:off x="2251075" y="1816100"/>
            <a:ext cx="5178425" cy="3702050"/>
          </a:xfrm>
          <a:custGeom>
            <a:avLst/>
            <a:gdLst>
              <a:gd name="T0" fmla="*/ 0 w 3262"/>
              <a:gd name="T1" fmla="*/ 0 h 2332"/>
              <a:gd name="T2" fmla="*/ 0 w 3262"/>
              <a:gd name="T3" fmla="*/ 2147483647 h 2332"/>
              <a:gd name="T4" fmla="*/ 2147483647 w 3262"/>
              <a:gd name="T5" fmla="*/ 2147483647 h 2332"/>
              <a:gd name="T6" fmla="*/ 0 60000 65536"/>
              <a:gd name="T7" fmla="*/ 0 60000 65536"/>
              <a:gd name="T8" fmla="*/ 0 60000 65536"/>
              <a:gd name="T9" fmla="*/ 0 w 3262"/>
              <a:gd name="T10" fmla="*/ 0 h 2332"/>
              <a:gd name="T11" fmla="*/ 3262 w 3262"/>
              <a:gd name="T12" fmla="*/ 2332 h 2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2" h="2332">
                <a:moveTo>
                  <a:pt x="0" y="0"/>
                </a:moveTo>
                <a:lnTo>
                  <a:pt x="0" y="2332"/>
                </a:lnTo>
                <a:lnTo>
                  <a:pt x="3262" y="23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1314450" y="1809750"/>
            <a:ext cx="676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8147" name="Rectangle 21"/>
          <p:cNvSpPr>
            <a:spLocks noChangeArrowheads="1"/>
          </p:cNvSpPr>
          <p:nvPr/>
        </p:nvSpPr>
        <p:spPr bwMode="auto">
          <a:xfrm>
            <a:off x="2166938" y="554672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48148" name="Rectangle 22"/>
          <p:cNvSpPr>
            <a:spLocks noChangeArrowheads="1"/>
          </p:cNvSpPr>
          <p:nvPr/>
        </p:nvSpPr>
        <p:spPr bwMode="auto">
          <a:xfrm>
            <a:off x="6588125" y="5734050"/>
            <a:ext cx="968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84438" y="2132013"/>
            <a:ext cx="4606925" cy="2405062"/>
            <a:chOff x="1565" y="1343"/>
            <a:chExt cx="2902" cy="1515"/>
          </a:xfrm>
        </p:grpSpPr>
        <p:sp>
          <p:nvSpPr>
            <p:cNvPr id="48181" name="Line 26"/>
            <p:cNvSpPr>
              <a:spLocks noChangeShapeType="1"/>
            </p:cNvSpPr>
            <p:nvPr/>
          </p:nvSpPr>
          <p:spPr bwMode="auto">
            <a:xfrm flipH="1">
              <a:off x="1565" y="1531"/>
              <a:ext cx="2567" cy="1327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2" name="Rectangle 27"/>
            <p:cNvSpPr>
              <a:spLocks noChangeArrowheads="1"/>
            </p:cNvSpPr>
            <p:nvPr/>
          </p:nvSpPr>
          <p:spPr bwMode="auto">
            <a:xfrm>
              <a:off x="4091" y="1343"/>
              <a:ext cx="3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547938" y="2430463"/>
            <a:ext cx="4845050" cy="2540000"/>
            <a:chOff x="1605" y="1531"/>
            <a:chExt cx="3052" cy="1600"/>
          </a:xfrm>
        </p:grpSpPr>
        <p:sp>
          <p:nvSpPr>
            <p:cNvPr id="48179" name="Line 29"/>
            <p:cNvSpPr>
              <a:spLocks noChangeShapeType="1"/>
            </p:cNvSpPr>
            <p:nvPr/>
          </p:nvSpPr>
          <p:spPr bwMode="auto">
            <a:xfrm>
              <a:off x="1605" y="1531"/>
              <a:ext cx="2607" cy="1353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0" name="Rectangle 30"/>
            <p:cNvSpPr>
              <a:spLocks noChangeArrowheads="1"/>
            </p:cNvSpPr>
            <p:nvPr/>
          </p:nvSpPr>
          <p:spPr bwMode="auto">
            <a:xfrm>
              <a:off x="4086" y="2968"/>
              <a:ext cx="5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sp>
        <p:nvSpPr>
          <p:cNvPr id="48151" name="Rectangle 31"/>
          <p:cNvSpPr>
            <a:spLocks noChangeArrowheads="1"/>
          </p:cNvSpPr>
          <p:nvPr/>
        </p:nvSpPr>
        <p:spPr bwMode="auto">
          <a:xfrm>
            <a:off x="3759200" y="1460500"/>
            <a:ext cx="2543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(b) Exceso de demanda</a:t>
            </a:r>
            <a:endParaRPr lang="en-US" sz="2400" i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057525" y="5805488"/>
            <a:ext cx="976313" cy="592137"/>
            <a:chOff x="1926" y="3657"/>
            <a:chExt cx="615" cy="373"/>
          </a:xfrm>
        </p:grpSpPr>
        <p:sp>
          <p:nvSpPr>
            <p:cNvPr id="48176" name="Rectangle 33"/>
            <p:cNvSpPr>
              <a:spLocks noChangeArrowheads="1"/>
            </p:cNvSpPr>
            <p:nvPr/>
          </p:nvSpPr>
          <p:spPr bwMode="auto">
            <a:xfrm>
              <a:off x="1926" y="3657"/>
              <a:ext cx="615" cy="373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77" name="Rectangle 34"/>
            <p:cNvSpPr>
              <a:spLocks noChangeArrowheads="1"/>
            </p:cNvSpPr>
            <p:nvPr/>
          </p:nvSpPr>
          <p:spPr bwMode="auto">
            <a:xfrm>
              <a:off x="1979" y="3674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8178" name="Rectangle 35"/>
            <p:cNvSpPr>
              <a:spLocks noChangeArrowheads="1"/>
            </p:cNvSpPr>
            <p:nvPr/>
          </p:nvSpPr>
          <p:spPr bwMode="auto">
            <a:xfrm>
              <a:off x="1979" y="3846"/>
              <a:ext cx="47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ofrecida</a:t>
              </a:r>
              <a:endParaRPr lang="en-US" sz="2400" i="0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26013" y="5805488"/>
            <a:ext cx="1195387" cy="592137"/>
            <a:chOff x="3103" y="3657"/>
            <a:chExt cx="753" cy="373"/>
          </a:xfrm>
        </p:grpSpPr>
        <p:sp>
          <p:nvSpPr>
            <p:cNvPr id="48173" name="Rectangle 37"/>
            <p:cNvSpPr>
              <a:spLocks noChangeArrowheads="1"/>
            </p:cNvSpPr>
            <p:nvPr/>
          </p:nvSpPr>
          <p:spPr bwMode="auto">
            <a:xfrm>
              <a:off x="3103" y="3657"/>
              <a:ext cx="748" cy="373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74" name="Rectangle 38"/>
            <p:cNvSpPr>
              <a:spLocks noChangeArrowheads="1"/>
            </p:cNvSpPr>
            <p:nvPr/>
          </p:nvSpPr>
          <p:spPr bwMode="auto">
            <a:xfrm>
              <a:off x="3156" y="3678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8175" name="Rectangle 39"/>
            <p:cNvSpPr>
              <a:spLocks noChangeArrowheads="1"/>
            </p:cNvSpPr>
            <p:nvPr/>
          </p:nvSpPr>
          <p:spPr bwMode="auto">
            <a:xfrm>
              <a:off x="3156" y="3851"/>
              <a:ext cx="70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demandada</a:t>
              </a:r>
              <a:endParaRPr lang="en-US" sz="2400" i="0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720850" y="3876675"/>
            <a:ext cx="3935413" cy="1928813"/>
            <a:chOff x="1084" y="2442"/>
            <a:chExt cx="2479" cy="1215"/>
          </a:xfrm>
        </p:grpSpPr>
        <p:sp>
          <p:nvSpPr>
            <p:cNvPr id="48169" name="Freeform 41"/>
            <p:cNvSpPr>
              <a:spLocks/>
            </p:cNvSpPr>
            <p:nvPr/>
          </p:nvSpPr>
          <p:spPr bwMode="auto">
            <a:xfrm>
              <a:off x="1432" y="2510"/>
              <a:ext cx="2058" cy="966"/>
            </a:xfrm>
            <a:custGeom>
              <a:avLst/>
              <a:gdLst>
                <a:gd name="T0" fmla="*/ 0 w 2058"/>
                <a:gd name="T1" fmla="*/ 0 h 966"/>
                <a:gd name="T2" fmla="*/ 2058 w 2058"/>
                <a:gd name="T3" fmla="*/ 0 h 966"/>
                <a:gd name="T4" fmla="*/ 2058 w 2058"/>
                <a:gd name="T5" fmla="*/ 966 h 966"/>
                <a:gd name="T6" fmla="*/ 0 60000 65536"/>
                <a:gd name="T7" fmla="*/ 0 60000 65536"/>
                <a:gd name="T8" fmla="*/ 0 60000 65536"/>
                <a:gd name="T9" fmla="*/ 0 w 2058"/>
                <a:gd name="T10" fmla="*/ 0 h 966"/>
                <a:gd name="T11" fmla="*/ 2058 w 2058"/>
                <a:gd name="T12" fmla="*/ 966 h 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8" h="966">
                  <a:moveTo>
                    <a:pt x="0" y="0"/>
                  </a:moveTo>
                  <a:lnTo>
                    <a:pt x="2058" y="0"/>
                  </a:lnTo>
                  <a:lnTo>
                    <a:pt x="2058" y="966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0" name="Oval 42"/>
            <p:cNvSpPr>
              <a:spLocks noChangeArrowheads="1"/>
            </p:cNvSpPr>
            <p:nvPr/>
          </p:nvSpPr>
          <p:spPr bwMode="auto">
            <a:xfrm>
              <a:off x="3450" y="2471"/>
              <a:ext cx="81" cy="7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71" name="Rectangle 43"/>
            <p:cNvSpPr>
              <a:spLocks noChangeArrowheads="1"/>
            </p:cNvSpPr>
            <p:nvPr/>
          </p:nvSpPr>
          <p:spPr bwMode="auto">
            <a:xfrm>
              <a:off x="1084" y="2442"/>
              <a:ext cx="2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1.50</a:t>
              </a:r>
              <a:endParaRPr lang="en-US" sz="2400" i="0"/>
            </a:p>
          </p:txBody>
        </p:sp>
        <p:sp>
          <p:nvSpPr>
            <p:cNvPr id="48172" name="Rectangle 44"/>
            <p:cNvSpPr>
              <a:spLocks noChangeArrowheads="1"/>
            </p:cNvSpPr>
            <p:nvPr/>
          </p:nvSpPr>
          <p:spPr bwMode="auto">
            <a:xfrm>
              <a:off x="3415" y="3494"/>
              <a:ext cx="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10</a:t>
              </a:r>
              <a:endParaRPr lang="en-US" sz="2400" i="0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592263" y="3376613"/>
            <a:ext cx="3030537" cy="2428875"/>
            <a:chOff x="1003" y="2127"/>
            <a:chExt cx="1909" cy="1530"/>
          </a:xfrm>
        </p:grpSpPr>
        <p:sp>
          <p:nvSpPr>
            <p:cNvPr id="48165" name="Freeform 46"/>
            <p:cNvSpPr>
              <a:spLocks/>
            </p:cNvSpPr>
            <p:nvPr/>
          </p:nvSpPr>
          <p:spPr bwMode="auto">
            <a:xfrm>
              <a:off x="1432" y="2188"/>
              <a:ext cx="1430" cy="1288"/>
            </a:xfrm>
            <a:custGeom>
              <a:avLst/>
              <a:gdLst>
                <a:gd name="T0" fmla="*/ 0 w 1430"/>
                <a:gd name="T1" fmla="*/ 0 h 1288"/>
                <a:gd name="T2" fmla="*/ 1430 w 1430"/>
                <a:gd name="T3" fmla="*/ 0 h 1288"/>
                <a:gd name="T4" fmla="*/ 1430 w 1430"/>
                <a:gd name="T5" fmla="*/ 1288 h 1288"/>
                <a:gd name="T6" fmla="*/ 0 60000 65536"/>
                <a:gd name="T7" fmla="*/ 0 60000 65536"/>
                <a:gd name="T8" fmla="*/ 0 60000 65536"/>
                <a:gd name="T9" fmla="*/ 0 w 1430"/>
                <a:gd name="T10" fmla="*/ 0 h 1288"/>
                <a:gd name="T11" fmla="*/ 1430 w 1430"/>
                <a:gd name="T12" fmla="*/ 1288 h 1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0" h="1288">
                  <a:moveTo>
                    <a:pt x="0" y="0"/>
                  </a:moveTo>
                  <a:lnTo>
                    <a:pt x="1430" y="0"/>
                  </a:lnTo>
                  <a:lnTo>
                    <a:pt x="1430" y="1288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66" name="Oval 47"/>
            <p:cNvSpPr>
              <a:spLocks noChangeArrowheads="1"/>
            </p:cNvSpPr>
            <p:nvPr/>
          </p:nvSpPr>
          <p:spPr bwMode="auto">
            <a:xfrm>
              <a:off x="2835" y="2149"/>
              <a:ext cx="67" cy="7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67" name="Rectangle 48"/>
            <p:cNvSpPr>
              <a:spLocks noChangeArrowheads="1"/>
            </p:cNvSpPr>
            <p:nvPr/>
          </p:nvSpPr>
          <p:spPr bwMode="auto">
            <a:xfrm>
              <a:off x="1003" y="2127"/>
              <a:ext cx="33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$2.00</a:t>
              </a:r>
              <a:endParaRPr lang="en-US" sz="2400" i="0"/>
            </a:p>
          </p:txBody>
        </p:sp>
        <p:sp>
          <p:nvSpPr>
            <p:cNvPr id="48168" name="Rectangle 49"/>
            <p:cNvSpPr>
              <a:spLocks noChangeArrowheads="1"/>
            </p:cNvSpPr>
            <p:nvPr/>
          </p:nvSpPr>
          <p:spPr bwMode="auto">
            <a:xfrm>
              <a:off x="2838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7</a:t>
              </a:r>
              <a:endParaRPr lang="en-US" sz="2400" i="0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503613" y="3922713"/>
            <a:ext cx="127000" cy="1882775"/>
            <a:chOff x="2207" y="2471"/>
            <a:chExt cx="80" cy="1186"/>
          </a:xfrm>
        </p:grpSpPr>
        <p:sp>
          <p:nvSpPr>
            <p:cNvPr id="48162" name="Line 51"/>
            <p:cNvSpPr>
              <a:spLocks noChangeShapeType="1"/>
            </p:cNvSpPr>
            <p:nvPr/>
          </p:nvSpPr>
          <p:spPr bwMode="auto">
            <a:xfrm>
              <a:off x="2247" y="2510"/>
              <a:ext cx="1" cy="953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63" name="Oval 52"/>
            <p:cNvSpPr>
              <a:spLocks noChangeArrowheads="1"/>
            </p:cNvSpPr>
            <p:nvPr/>
          </p:nvSpPr>
          <p:spPr bwMode="auto">
            <a:xfrm>
              <a:off x="2207" y="2471"/>
              <a:ext cx="80" cy="7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64" name="Rectangle 53"/>
            <p:cNvSpPr>
              <a:spLocks noChangeArrowheads="1"/>
            </p:cNvSpPr>
            <p:nvPr/>
          </p:nvSpPr>
          <p:spPr bwMode="auto">
            <a:xfrm>
              <a:off x="2211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4</a:t>
              </a:r>
              <a:endParaRPr lang="en-US" sz="2400" i="0"/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3567113" y="4086225"/>
            <a:ext cx="1952625" cy="492125"/>
            <a:chOff x="2247" y="2574"/>
            <a:chExt cx="1230" cy="310"/>
          </a:xfrm>
        </p:grpSpPr>
        <p:sp>
          <p:nvSpPr>
            <p:cNvPr id="48158" name="Freeform 55"/>
            <p:cNvSpPr>
              <a:spLocks/>
            </p:cNvSpPr>
            <p:nvPr/>
          </p:nvSpPr>
          <p:spPr bwMode="auto">
            <a:xfrm>
              <a:off x="2247" y="2574"/>
              <a:ext cx="1230" cy="91"/>
            </a:xfrm>
            <a:custGeom>
              <a:avLst/>
              <a:gdLst>
                <a:gd name="T0" fmla="*/ 0 w 92"/>
                <a:gd name="T1" fmla="*/ 0 h 7"/>
                <a:gd name="T2" fmla="*/ 9479 w 92"/>
                <a:gd name="T3" fmla="*/ 6591 h 7"/>
                <a:gd name="T4" fmla="*/ 102785 w 92"/>
                <a:gd name="T5" fmla="*/ 6591 h 7"/>
                <a:gd name="T6" fmla="*/ 109925 w 92"/>
                <a:gd name="T7" fmla="*/ 15379 h 7"/>
                <a:gd name="T8" fmla="*/ 117077 w 92"/>
                <a:gd name="T9" fmla="*/ 6591 h 7"/>
                <a:gd name="T10" fmla="*/ 207883 w 92"/>
                <a:gd name="T11" fmla="*/ 6591 h 7"/>
                <a:gd name="T12" fmla="*/ 219863 w 9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0" y="0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6" y="5"/>
                    <a:pt x="46" y="7"/>
                  </a:cubicBezTo>
                  <a:cubicBezTo>
                    <a:pt x="46" y="5"/>
                    <a:pt x="48" y="3"/>
                    <a:pt x="49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92" y="2"/>
                    <a:pt x="92" y="0"/>
                  </a:cubicBezTo>
                </a:path>
              </a:pathLst>
            </a:custGeom>
            <a:noFill/>
            <a:ln w="206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48159" name="Group 56"/>
            <p:cNvGrpSpPr>
              <a:grpSpLocks/>
            </p:cNvGrpSpPr>
            <p:nvPr/>
          </p:nvGrpSpPr>
          <p:grpSpPr bwMode="auto">
            <a:xfrm>
              <a:off x="2555" y="2677"/>
              <a:ext cx="628" cy="207"/>
              <a:chOff x="2555" y="2677"/>
              <a:chExt cx="628" cy="207"/>
            </a:xfrm>
          </p:grpSpPr>
          <p:sp>
            <p:nvSpPr>
              <p:cNvPr id="48160" name="Rectangle 57"/>
              <p:cNvSpPr>
                <a:spLocks noChangeArrowheads="1"/>
              </p:cNvSpPr>
              <p:nvPr/>
            </p:nvSpPr>
            <p:spPr bwMode="auto">
              <a:xfrm>
                <a:off x="2555" y="2677"/>
                <a:ext cx="628" cy="207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61" name="Rectangle 58"/>
              <p:cNvSpPr>
                <a:spLocks noChangeArrowheads="1"/>
              </p:cNvSpPr>
              <p:nvPr/>
            </p:nvSpPr>
            <p:spPr bwMode="auto">
              <a:xfrm>
                <a:off x="2601" y="2694"/>
                <a:ext cx="46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i="0" dirty="0" err="1">
                    <a:solidFill>
                      <a:srgbClr val="000000"/>
                    </a:solidFill>
                  </a:rPr>
                  <a:t>Escasez</a:t>
                </a:r>
                <a:endParaRPr lang="en-US" sz="2400" i="0" dirty="0"/>
              </a:p>
            </p:txBody>
          </p:sp>
        </p:grpSp>
      </p:grpSp>
      <p:sp>
        <p:nvSpPr>
          <p:cNvPr id="10" name="Abrir llave 9">
            <a:extLst>
              <a:ext uri="{FF2B5EF4-FFF2-40B4-BE49-F238E27FC236}">
                <a16:creationId xmlns:a16="http://schemas.microsoft.com/office/drawing/2014/main" id="{267C2C42-F292-36AE-4023-9C856080D0F2}"/>
              </a:ext>
            </a:extLst>
          </p:cNvPr>
          <p:cNvSpPr/>
          <p:nvPr/>
        </p:nvSpPr>
        <p:spPr>
          <a:xfrm rot="16200000">
            <a:off x="4404747" y="3072832"/>
            <a:ext cx="260720" cy="2010540"/>
          </a:xfrm>
          <a:prstGeom prst="leftBrac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1214438" y="188913"/>
            <a:ext cx="7929562" cy="858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800">
                <a:solidFill>
                  <a:schemeClr val="tx1"/>
                </a:solidFill>
              </a:rPr>
              <a:t>2.1 Los mercados y la comp</a:t>
            </a:r>
            <a:r>
              <a:rPr lang="en-US" altLang="en-US" sz="2800">
                <a:solidFill>
                  <a:schemeClr val="tx1"/>
                </a:solidFill>
              </a:rPr>
              <a:t>etencia</a:t>
            </a:r>
            <a:endParaRPr lang="es-ES_tradnl" altLang="en-US" sz="2800" dirty="0">
              <a:solidFill>
                <a:schemeClr val="tx1"/>
              </a:solidFill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1214438" y="1550335"/>
            <a:ext cx="7245994" cy="4110914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en-US" sz="2800" dirty="0">
                <a:latin typeface="Book Antiqua" pitchFamily="18" charset="0"/>
              </a:rPr>
              <a:t>DEMANDA y OFERTA son las dos palabras  </a:t>
            </a:r>
            <a:r>
              <a:rPr lang="en-US" altLang="en-US" sz="2800" dirty="0" err="1">
                <a:latin typeface="Book Antiqua" pitchFamily="18" charset="0"/>
              </a:rPr>
              <a:t>más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utilizadas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por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los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economistas</a:t>
            </a:r>
            <a:r>
              <a:rPr lang="en-US" altLang="en-US" sz="2800" dirty="0">
                <a:latin typeface="Book Antiqua" pitchFamily="18" charset="0"/>
              </a:rPr>
              <a:t>  y son las </a:t>
            </a:r>
            <a:r>
              <a:rPr lang="en-US" altLang="en-US" sz="2800" dirty="0" err="1">
                <a:latin typeface="Book Antiqua" pitchFamily="18" charset="0"/>
              </a:rPr>
              <a:t>fuerzas</a:t>
            </a:r>
            <a:r>
              <a:rPr lang="en-US" altLang="en-US" sz="2800" dirty="0">
                <a:latin typeface="Book Antiqua" pitchFamily="18" charset="0"/>
              </a:rPr>
              <a:t> que </a:t>
            </a:r>
            <a:r>
              <a:rPr lang="en-US" altLang="en-US" sz="2800" dirty="0" err="1">
                <a:latin typeface="Book Antiqua" pitchFamily="18" charset="0"/>
              </a:rPr>
              <a:t>hacen</a:t>
            </a:r>
            <a:r>
              <a:rPr lang="en-US" altLang="en-US" sz="2800" dirty="0">
                <a:latin typeface="Book Antiqua" pitchFamily="18" charset="0"/>
              </a:rPr>
              <a:t> que las </a:t>
            </a:r>
            <a:r>
              <a:rPr lang="en-US" altLang="en-US" sz="2800" dirty="0" err="1">
                <a:latin typeface="Book Antiqua" pitchFamily="18" charset="0"/>
              </a:rPr>
              <a:t>economías</a:t>
            </a:r>
            <a:r>
              <a:rPr lang="en-US" altLang="en-US" sz="2800" dirty="0">
                <a:latin typeface="Book Antiqua" pitchFamily="18" charset="0"/>
              </a:rPr>
              <a:t> de mercado </a:t>
            </a:r>
            <a:r>
              <a:rPr lang="en-US" altLang="en-US" sz="2800" dirty="0" err="1">
                <a:latin typeface="Book Antiqua" pitchFamily="18" charset="0"/>
              </a:rPr>
              <a:t>funcionen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altLang="en-US" sz="1800" dirty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altLang="en-US" sz="2800" dirty="0" err="1">
                <a:latin typeface="Book Antiqua" pitchFamily="18" charset="0"/>
              </a:rPr>
              <a:t>En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este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tema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nos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ocuparemos</a:t>
            </a:r>
            <a:r>
              <a:rPr lang="en-US" altLang="en-US" sz="2800" dirty="0">
                <a:latin typeface="Book Antiqua" pitchFamily="18" charset="0"/>
              </a:rPr>
              <a:t> de la </a:t>
            </a:r>
            <a:r>
              <a:rPr lang="en-US" altLang="en-US" sz="2800" dirty="0" err="1">
                <a:latin typeface="Book Antiqua" pitchFamily="18" charset="0"/>
              </a:rPr>
              <a:t>oferta</a:t>
            </a:r>
            <a:r>
              <a:rPr lang="en-US" altLang="en-US" sz="2800" dirty="0">
                <a:latin typeface="Book Antiqua" pitchFamily="18" charset="0"/>
              </a:rPr>
              <a:t>, la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y </a:t>
            </a:r>
            <a:r>
              <a:rPr lang="en-US" altLang="en-US" sz="2800" dirty="0" err="1">
                <a:latin typeface="Book Antiqua" pitchFamily="18" charset="0"/>
              </a:rPr>
              <a:t>el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equilibrio</a:t>
            </a:r>
            <a:r>
              <a:rPr lang="en-US" altLang="en-US" sz="2800" dirty="0">
                <a:latin typeface="Book Antiqua" pitchFamily="18" charset="0"/>
              </a:rPr>
              <a:t> de mercado</a:t>
            </a:r>
            <a:r>
              <a:rPr lang="en-US" altLang="en-US" dirty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1800" dirty="0"/>
          </a:p>
          <a:p>
            <a:pPr eaLnBrk="1" hangingPunct="1"/>
            <a:r>
              <a:rPr lang="en-US" altLang="en-US" sz="2800" dirty="0">
                <a:latin typeface="Book Antiqua" pitchFamily="18" charset="0"/>
              </a:rPr>
              <a:t>Los </a:t>
            </a:r>
            <a:r>
              <a:rPr lang="en-US" altLang="en-US" sz="2800" dirty="0" err="1">
                <a:latin typeface="Book Antiqua" pitchFamily="18" charset="0"/>
              </a:rPr>
              <a:t>compradores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determinan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latin typeface="Book Antiqua" pitchFamily="18" charset="0"/>
              </a:rPr>
              <a:t>Los </a:t>
            </a:r>
            <a:r>
              <a:rPr lang="en-US" altLang="en-US" sz="2800" dirty="0" err="1">
                <a:latin typeface="Book Antiqua" pitchFamily="18" charset="0"/>
              </a:rPr>
              <a:t>vendedores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determinan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oferta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400" dirty="0">
                <a:solidFill>
                  <a:schemeClr val="tx1"/>
                </a:solidFill>
                <a:latin typeface="Book Antiqua" pitchFamily="18" charset="0"/>
              </a:rPr>
              <a:t>2.3 El equilibrio de mercado</a:t>
            </a:r>
            <a:endParaRPr lang="en-US" alt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01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Book Antiqua" pitchFamily="18" charset="0"/>
              </a:rPr>
              <a:t>LEY DE LA OFERTA Y LA DEMANDA</a:t>
            </a:r>
          </a:p>
          <a:p>
            <a:pPr eaLnBrk="1" hangingPunct="1">
              <a:buFontTx/>
              <a:buNone/>
            </a:pPr>
            <a:endParaRPr lang="en-US" altLang="en-US" sz="2800">
              <a:latin typeface="Book Antiqua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en-US" altLang="en-US">
                <a:latin typeface="Book Antiqua" pitchFamily="18" charset="0"/>
              </a:rPr>
              <a:t>	La ley de la oferta y la demanda establece que el precio de todo bien se ajustará para hacer coincidir (para equilibrar) la cantidad ofrecida con  la cantidad demandada de ese bien.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0180" name="Line 7"/>
          <p:cNvSpPr>
            <a:spLocks noChangeShapeType="1"/>
          </p:cNvSpPr>
          <p:nvPr/>
        </p:nvSpPr>
        <p:spPr bwMode="auto">
          <a:xfrm>
            <a:off x="0" y="1071563"/>
            <a:ext cx="9144000" cy="0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1052513"/>
            <a:ext cx="7564437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>
                <a:solidFill>
                  <a:schemeClr val="tx1"/>
                </a:solidFill>
                <a:effectLst/>
                <a:latin typeface="Book Antiqua" pitchFamily="18" charset="0"/>
              </a:rPr>
              <a:t>Tres pasos para analizar los cambios en el equilibrio: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2276475"/>
            <a:ext cx="8164513" cy="4295775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err="1">
                <a:latin typeface="Book Antiqua" pitchFamily="18" charset="0"/>
              </a:rPr>
              <a:t>Averiguar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si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el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acontecimiento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desplaza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curva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oferta</a:t>
            </a:r>
            <a:r>
              <a:rPr lang="en-US" altLang="en-US" sz="2800" dirty="0">
                <a:latin typeface="Book Antiqua" pitchFamily="18" charset="0"/>
              </a:rPr>
              <a:t> o la de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(o </a:t>
            </a:r>
            <a:r>
              <a:rPr lang="en-US" altLang="en-US" sz="2800" dirty="0" err="1">
                <a:latin typeface="Book Antiqua" pitchFamily="18" charset="0"/>
              </a:rPr>
              <a:t>tal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vez</a:t>
            </a:r>
            <a:r>
              <a:rPr lang="en-US" altLang="en-US" sz="2800" dirty="0">
                <a:latin typeface="Book Antiqua" pitchFamily="18" charset="0"/>
              </a:rPr>
              <a:t> las dos).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err="1">
                <a:latin typeface="Book Antiqua" pitchFamily="18" charset="0"/>
              </a:rPr>
              <a:t>Averiguar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en</a:t>
            </a:r>
            <a:r>
              <a:rPr lang="en-US" altLang="en-US" sz="2800" dirty="0">
                <a:latin typeface="Book Antiqua" pitchFamily="18" charset="0"/>
              </a:rPr>
              <a:t> que </a:t>
            </a:r>
            <a:r>
              <a:rPr lang="en-US" altLang="en-US" sz="2800" dirty="0" err="1">
                <a:latin typeface="Book Antiqua" pitchFamily="18" charset="0"/>
              </a:rPr>
              <a:t>sentido</a:t>
            </a:r>
            <a:r>
              <a:rPr lang="en-US" altLang="en-US" sz="2800" dirty="0">
                <a:latin typeface="Book Antiqua" pitchFamily="18" charset="0"/>
              </a:rPr>
              <a:t> (a la </a:t>
            </a:r>
            <a:r>
              <a:rPr lang="en-US" altLang="en-US" sz="2800" dirty="0" err="1">
                <a:latin typeface="Book Antiqua" pitchFamily="18" charset="0"/>
              </a:rPr>
              <a:t>dcha</a:t>
            </a:r>
            <a:r>
              <a:rPr lang="en-US" altLang="en-US" sz="2800" dirty="0">
                <a:latin typeface="Book Antiqua" pitchFamily="18" charset="0"/>
              </a:rPr>
              <a:t>. o a la </a:t>
            </a:r>
            <a:r>
              <a:rPr lang="en-US" altLang="en-US" sz="2800" dirty="0" err="1">
                <a:latin typeface="Book Antiqua" pitchFamily="18" charset="0"/>
              </a:rPr>
              <a:t>izqda</a:t>
            </a:r>
            <a:r>
              <a:rPr lang="en-US" altLang="en-US" sz="2800" dirty="0">
                <a:latin typeface="Book Antiqua" pitchFamily="18" charset="0"/>
              </a:rPr>
              <a:t>.) se </a:t>
            </a:r>
            <a:r>
              <a:rPr lang="en-US" altLang="en-US" sz="2800" dirty="0" err="1">
                <a:latin typeface="Book Antiqua" pitchFamily="18" charset="0"/>
              </a:rPr>
              <a:t>desplaza</a:t>
            </a:r>
            <a:r>
              <a:rPr lang="en-US" altLang="en-US" sz="2800" dirty="0">
                <a:latin typeface="Book Antiqua" pitchFamily="18" charset="0"/>
              </a:rPr>
              <a:t> la </a:t>
            </a:r>
            <a:r>
              <a:rPr lang="en-US" altLang="en-US" sz="2800" dirty="0" err="1">
                <a:latin typeface="Book Antiqua" pitchFamily="18" charset="0"/>
              </a:rPr>
              <a:t>curva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err="1">
                <a:latin typeface="Book Antiqua" pitchFamily="18" charset="0"/>
              </a:rPr>
              <a:t>Utilizar</a:t>
            </a:r>
            <a:r>
              <a:rPr lang="en-US" altLang="en-US" sz="2800" dirty="0">
                <a:latin typeface="Book Antiqua" pitchFamily="18" charset="0"/>
              </a:rPr>
              <a:t> un </a:t>
            </a:r>
            <a:r>
              <a:rPr lang="en-US" altLang="en-US" sz="2800" dirty="0" err="1">
                <a:latin typeface="Book Antiqua" pitchFamily="18" charset="0"/>
              </a:rPr>
              <a:t>gráfico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oferta</a:t>
            </a:r>
            <a:r>
              <a:rPr lang="en-US" altLang="en-US" sz="2800" dirty="0">
                <a:latin typeface="Book Antiqua" pitchFamily="18" charset="0"/>
              </a:rPr>
              <a:t> y </a:t>
            </a:r>
            <a:r>
              <a:rPr lang="en-US" altLang="en-US" sz="2800" dirty="0" err="1">
                <a:latin typeface="Book Antiqua" pitchFamily="18" charset="0"/>
              </a:rPr>
              <a:t>demanda</a:t>
            </a:r>
            <a:r>
              <a:rPr lang="en-US" altLang="en-US" sz="2800" dirty="0">
                <a:latin typeface="Book Antiqua" pitchFamily="18" charset="0"/>
              </a:rPr>
              <a:t> para </a:t>
            </a:r>
            <a:r>
              <a:rPr lang="en-US" altLang="en-US" sz="2800" dirty="0" err="1">
                <a:latin typeface="Book Antiqua" pitchFamily="18" charset="0"/>
              </a:rPr>
              <a:t>ver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cómo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varían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el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precio</a:t>
            </a:r>
            <a:r>
              <a:rPr lang="en-US" altLang="en-US" sz="2800" dirty="0">
                <a:latin typeface="Book Antiqua" pitchFamily="18" charset="0"/>
              </a:rPr>
              <a:t> y la </a:t>
            </a:r>
            <a:r>
              <a:rPr lang="en-US" altLang="en-US" sz="2800" dirty="0" err="1">
                <a:latin typeface="Book Antiqua" pitchFamily="18" charset="0"/>
              </a:rPr>
              <a:t>cantidad</a:t>
            </a:r>
            <a:r>
              <a:rPr lang="en-US" altLang="en-US" sz="2800" dirty="0">
                <a:latin typeface="Book Antiqua" pitchFamily="18" charset="0"/>
              </a:rPr>
              <a:t> de </a:t>
            </a:r>
            <a:r>
              <a:rPr lang="en-US" altLang="en-US" sz="2800" dirty="0" err="1">
                <a:latin typeface="Book Antiqua" pitchFamily="18" charset="0"/>
              </a:rPr>
              <a:t>equilibrio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como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consecuencia</a:t>
            </a:r>
            <a:r>
              <a:rPr lang="en-US" altLang="en-US" sz="2800" dirty="0">
                <a:latin typeface="Book Antiqua" pitchFamily="18" charset="0"/>
              </a:rPr>
              <a:t> del </a:t>
            </a:r>
            <a:r>
              <a:rPr lang="en-US" altLang="en-US" sz="2800" dirty="0" err="1">
                <a:latin typeface="Book Antiqua" pitchFamily="18" charset="0"/>
              </a:rPr>
              <a:t>desplazamiento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2268538" y="260350"/>
            <a:ext cx="3948112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sz="2400" i="0">
                <a:latin typeface="Book Antiqua" pitchFamily="18" charset="0"/>
              </a:rPr>
              <a:t>2.</a:t>
            </a:r>
            <a:r>
              <a:rPr lang="en-US" altLang="en-US" sz="2400" i="0">
                <a:latin typeface="Book Antiqua" pitchFamily="18" charset="0"/>
              </a:rPr>
              <a:t>4</a:t>
            </a:r>
            <a:r>
              <a:rPr lang="es-ES_tradnl" altLang="en-US" sz="2400" i="0">
                <a:latin typeface="Book Antiqua" pitchFamily="18" charset="0"/>
              </a:rPr>
              <a:t> Cambios en el equilibrio</a:t>
            </a:r>
            <a:endParaRPr lang="es-ES" sz="2400" i="0">
              <a:latin typeface="Book Antiqua" pitchFamily="18" charset="0"/>
            </a:endParaRP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Publicidad Coca Cola Cuarentena 2020 - &quot;Para Todos&quot;">
            <a:hlinkClick r:id="" action="ppaction://media"/>
            <a:extLst>
              <a:ext uri="{FF2B5EF4-FFF2-40B4-BE49-F238E27FC236}">
                <a16:creationId xmlns:a16="http://schemas.microsoft.com/office/drawing/2014/main" id="{EEB9D8DD-58B0-4100-984F-0EC441DA4F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844824"/>
            <a:ext cx="662728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91816" y="303312"/>
            <a:ext cx="7020272" cy="533400"/>
          </a:xfrm>
          <a:prstGeom prst="rect">
            <a:avLst/>
          </a:prstGeom>
          <a:solidFill>
            <a:srgbClr val="FFFF00"/>
          </a:solidFill>
          <a:ln w="25400" cap="flat">
            <a:solidFill>
              <a:srgbClr val="00008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Equilibrio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tras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un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desplazamiento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demanda</a:t>
            </a:r>
            <a:endParaRPr lang="en-GB" altLang="es-AR" sz="24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55700" y="1301750"/>
            <a:ext cx="7137400" cy="4686300"/>
            <a:chOff x="920" y="672"/>
            <a:chExt cx="4496" cy="2952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V="1">
              <a:off x="920" y="672"/>
              <a:ext cx="0" cy="2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20" y="3616"/>
              <a:ext cx="44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239838"/>
            <a:ext cx="8731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>
                <a:latin typeface="Verdana" panose="020B0604030504040204" pitchFamily="34" charset="0"/>
              </a:rPr>
              <a:t>Precio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59638" y="6102350"/>
            <a:ext cx="1198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>
                <a:latin typeface="Verdana" panose="020B0604030504040204" pitchFamily="34" charset="0"/>
              </a:rPr>
              <a:t>Cantidad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6600" y="5880100"/>
            <a:ext cx="40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37363" y="1625600"/>
            <a:ext cx="57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S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02488" y="5181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D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193800" y="3733800"/>
            <a:ext cx="3149600" cy="6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34988" y="3505200"/>
            <a:ext cx="63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394200" y="3816350"/>
            <a:ext cx="0" cy="2120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165600" y="5969000"/>
            <a:ext cx="40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9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701800" y="2559050"/>
            <a:ext cx="5994400" cy="2730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962400" y="990600"/>
            <a:ext cx="1752600" cy="549275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4000" i="1">
                <a:solidFill>
                  <a:schemeClr val="bg1"/>
                </a:solidFill>
                <a:latin typeface="Arial" panose="020B0604020202020204" pitchFamily="34" charset="0"/>
              </a:rPr>
              <a:t>Coke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1816100" y="2241550"/>
            <a:ext cx="5270500" cy="2959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1955800" y="1771650"/>
            <a:ext cx="6350000" cy="3211513"/>
            <a:chOff x="1232" y="1116"/>
            <a:chExt cx="4000" cy="2023"/>
          </a:xfrm>
        </p:grpSpPr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 rot="-2175602">
              <a:off x="1968" y="1780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1232" y="1116"/>
              <a:ext cx="3776" cy="172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4848" y="281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D</a:t>
              </a:r>
              <a:r>
                <a:rPr lang="en-GB" altLang="es-AR" sz="2800" baseline="-25000">
                  <a:latin typeface="Verdana" panose="020B0604030504040204" pitchFamily="34" charset="0"/>
                </a:rPr>
                <a:t>2</a:t>
              </a:r>
              <a:endParaRPr lang="en-GB" altLang="es-AR" sz="2800">
                <a:latin typeface="Verdana" panose="020B0604030504040204" pitchFamily="34" charset="0"/>
              </a:endParaRPr>
            </a:p>
          </p:txBody>
        </p:sp>
      </p:grp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4254500" y="3689350"/>
            <a:ext cx="152400" cy="152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3619500" y="1754186"/>
            <a:ext cx="2552700" cy="5826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 i="1">
                <a:latin typeface="Arial" panose="020B0604020202020204" pitchFamily="34" charset="0"/>
              </a:rPr>
              <a:t>Campaña publicitaria</a:t>
            </a:r>
          </a:p>
        </p:txBody>
      </p: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04813" y="2901950"/>
            <a:ext cx="5691187" cy="3727450"/>
            <a:chOff x="255" y="1828"/>
            <a:chExt cx="3585" cy="2348"/>
          </a:xfrm>
        </p:grpSpPr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 flipV="1">
              <a:off x="720" y="2068"/>
              <a:ext cx="2550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55" y="1828"/>
              <a:ext cx="416" cy="3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15</a:t>
              </a: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298" y="2061"/>
              <a:ext cx="0" cy="16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108" y="3831"/>
              <a:ext cx="417" cy="3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12</a:t>
              </a: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3264" y="2012"/>
              <a:ext cx="96" cy="9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flipH="1" flipV="1">
              <a:off x="3504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1" name="Group 41"/>
          <p:cNvGrpSpPr>
            <a:grpSpLocks/>
          </p:cNvGrpSpPr>
          <p:nvPr/>
        </p:nvGrpSpPr>
        <p:grpSpPr bwMode="auto">
          <a:xfrm>
            <a:off x="4318000" y="3632200"/>
            <a:ext cx="2271713" cy="2906713"/>
            <a:chOff x="2720" y="2288"/>
            <a:chExt cx="1431" cy="1831"/>
          </a:xfrm>
        </p:grpSpPr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3888" y="2332"/>
              <a:ext cx="8" cy="14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753" y="3792"/>
              <a:ext cx="3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solidFill>
                    <a:srgbClr val="FF0000"/>
                  </a:solidFill>
                  <a:latin typeface="Verdana" panose="020B0604030504040204" pitchFamily="34" charset="0"/>
                </a:rPr>
                <a:t>15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2976" y="24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H="1">
              <a:off x="2720" y="2352"/>
              <a:ext cx="116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840" y="2288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292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77963" y="990600"/>
            <a:ext cx="8731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>
                <a:latin typeface="Verdana" panose="020B0604030504040204" pitchFamily="34" charset="0"/>
              </a:rPr>
              <a:t>Precio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228600"/>
            <a:ext cx="6817568" cy="457200"/>
          </a:xfrm>
          <a:prstGeom prst="rect">
            <a:avLst/>
          </a:prstGeom>
          <a:solidFill>
            <a:srgbClr val="FFFF00"/>
          </a:solidFill>
          <a:ln w="25400" cap="flat">
            <a:solidFill>
              <a:srgbClr val="00008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Equilibrio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tras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un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desplazamiento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oferta</a:t>
            </a:r>
            <a:endParaRPr lang="en-GB" altLang="es-AR" sz="24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60500" y="1066800"/>
            <a:ext cx="7137400" cy="4686300"/>
            <a:chOff x="920" y="672"/>
            <a:chExt cx="4496" cy="2952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920" y="672"/>
              <a:ext cx="0" cy="2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20" y="3616"/>
              <a:ext cx="44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32650" y="5867400"/>
            <a:ext cx="1198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>
                <a:latin typeface="Verdana" panose="020B0604030504040204" pitchFamily="34" charset="0"/>
              </a:rPr>
              <a:t>Cantidad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1400" y="5643563"/>
            <a:ext cx="40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42163" y="1389063"/>
            <a:ext cx="577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S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07288" y="4945063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D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699000" y="3581400"/>
            <a:ext cx="0" cy="2120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470400" y="5732463"/>
            <a:ext cx="40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9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06600" y="2324100"/>
            <a:ext cx="5994400" cy="2730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V="1">
            <a:off x="2120900" y="2006600"/>
            <a:ext cx="5270500" cy="2959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962400" y="914400"/>
            <a:ext cx="1752600" cy="549275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4000" i="1">
                <a:solidFill>
                  <a:schemeClr val="bg1"/>
                </a:solidFill>
                <a:latin typeface="Arial" panose="020B0604020202020204" pitchFamily="34" charset="0"/>
              </a:rPr>
              <a:t>Coke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3570548" y="1909253"/>
            <a:ext cx="2536304" cy="5969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 i="1">
                <a:latin typeface="Arial" panose="020B0604020202020204" pitchFamily="34" charset="0"/>
              </a:rPr>
              <a:t>Mejora tecnológica</a:t>
            </a:r>
          </a:p>
        </p:txBody>
      </p: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2895600" y="2286000"/>
            <a:ext cx="5624513" cy="2959100"/>
            <a:chOff x="1840" y="1464"/>
            <a:chExt cx="3543" cy="1864"/>
          </a:xfrm>
        </p:grpSpPr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1840" y="1464"/>
              <a:ext cx="3543" cy="1864"/>
              <a:chOff x="1840" y="1464"/>
              <a:chExt cx="3543" cy="1864"/>
            </a:xfrm>
          </p:grpSpPr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1840" y="1464"/>
                <a:ext cx="3543" cy="1864"/>
                <a:chOff x="1840" y="1464"/>
                <a:chExt cx="3543" cy="1864"/>
              </a:xfrm>
            </p:grpSpPr>
            <p:sp>
              <p:nvSpPr>
                <p:cNvPr id="2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840" y="1464"/>
                  <a:ext cx="3320" cy="186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AR"/>
                </a:p>
              </p:txBody>
            </p:sp>
            <p:sp>
              <p:nvSpPr>
                <p:cNvPr id="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019" y="1564"/>
                  <a:ext cx="36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>
                  <a:lvl1pPr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algn="l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s-AR" sz="2800">
                      <a:latin typeface="Verdana" panose="020B0604030504040204" pitchFamily="34" charset="0"/>
                    </a:rPr>
                    <a:t>S</a:t>
                  </a:r>
                  <a:r>
                    <a:rPr lang="en-GB" altLang="es-AR" sz="2800" baseline="-25000">
                      <a:latin typeface="Verdana" panose="020B0604030504040204" pitchFamily="34" charset="0"/>
                    </a:rPr>
                    <a:t>2</a:t>
                  </a:r>
                  <a:endParaRPr lang="en-GB" altLang="es-AR" sz="2800"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22" name="AutoShape 26"/>
              <p:cNvSpPr>
                <a:spLocks noChangeArrowheads="1"/>
              </p:cNvSpPr>
              <p:nvPr/>
            </p:nvSpPr>
            <p:spPr bwMode="auto">
              <a:xfrm rot="1699757">
                <a:off x="3552" y="1920"/>
                <a:ext cx="480" cy="144"/>
              </a:xfrm>
              <a:prstGeom prst="rightArrow">
                <a:avLst>
                  <a:gd name="adj1" fmla="val 50000"/>
                  <a:gd name="adj2" fmla="val 83333"/>
                </a:avLst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s-AR"/>
              </a:p>
            </p:txBody>
          </p:sp>
        </p:grp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3360" y="2400"/>
              <a:ext cx="96" cy="9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846138" y="3695700"/>
            <a:ext cx="5097462" cy="2686050"/>
            <a:chOff x="533" y="2328"/>
            <a:chExt cx="3211" cy="1692"/>
          </a:xfrm>
        </p:grpSpPr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533" y="2349"/>
              <a:ext cx="3115" cy="1671"/>
              <a:chOff x="533" y="2348"/>
              <a:chExt cx="3118" cy="1561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flipH="1">
                <a:off x="912" y="2456"/>
                <a:ext cx="249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s-AR"/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33" y="2348"/>
                <a:ext cx="406" cy="313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s-AR" sz="2800">
                    <a:latin typeface="Verdana" panose="020B0604030504040204" pitchFamily="34" charset="0"/>
                  </a:rPr>
                  <a:t>11</a:t>
                </a:r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3432" y="2448"/>
                <a:ext cx="0" cy="1112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s-AR"/>
              </a:p>
            </p:txBody>
          </p:sp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3245" y="3596"/>
                <a:ext cx="406" cy="313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s-AR" sz="2800">
                    <a:latin typeface="Verdana" panose="020B0604030504040204" pitchFamily="34" charset="0"/>
                  </a:rPr>
                  <a:t>12</a:t>
                </a:r>
              </a:p>
            </p:txBody>
          </p:sp>
        </p:grp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H="1">
              <a:off x="3504" y="2328"/>
              <a:ext cx="240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32" name="Line 11"/>
          <p:cNvSpPr>
            <a:spLocks noChangeShapeType="1"/>
          </p:cNvSpPr>
          <p:nvPr/>
        </p:nvSpPr>
        <p:spPr bwMode="auto">
          <a:xfrm flipH="1" flipV="1">
            <a:off x="1524000" y="3556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39788" y="3270250"/>
            <a:ext cx="63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13</a:t>
            </a:r>
          </a:p>
        </p:txBody>
      </p:sp>
      <p:grpSp>
        <p:nvGrpSpPr>
          <p:cNvPr id="34" name="Group 43"/>
          <p:cNvGrpSpPr>
            <a:grpSpLocks/>
          </p:cNvGrpSpPr>
          <p:nvPr/>
        </p:nvGrpSpPr>
        <p:grpSpPr bwMode="auto">
          <a:xfrm>
            <a:off x="4648200" y="3492500"/>
            <a:ext cx="1692275" cy="2635250"/>
            <a:chOff x="2928" y="2200"/>
            <a:chExt cx="1066" cy="1660"/>
          </a:xfrm>
        </p:grpSpPr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744" y="2256"/>
              <a:ext cx="0" cy="1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3048" y="2200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3718" y="3648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1600">
                  <a:solidFill>
                    <a:srgbClr val="FF0000"/>
                  </a:solidFill>
                  <a:latin typeface="Verdana" panose="020B0604030504040204" pitchFamily="34" charset="0"/>
                </a:rPr>
                <a:t>14</a:t>
              </a: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2928" y="224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3696" y="2208"/>
              <a:ext cx="96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40" name="Oval 31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7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77963" y="990600"/>
            <a:ext cx="8731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>
                <a:latin typeface="Verdana" panose="020B0604030504040204" pitchFamily="34" charset="0"/>
              </a:rPr>
              <a:t>Precio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228600"/>
            <a:ext cx="4752528" cy="609600"/>
          </a:xfrm>
          <a:prstGeom prst="rect">
            <a:avLst/>
          </a:prstGeom>
          <a:solidFill>
            <a:srgbClr val="FFFF00"/>
          </a:solidFill>
          <a:ln w="25400" cap="flat">
            <a:solidFill>
              <a:srgbClr val="00008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Desplazamiento</a:t>
            </a:r>
            <a:r>
              <a:rPr lang="en-GB" altLang="es-AR" sz="2400" i="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GB" altLang="es-AR" sz="2400" i="0" dirty="0" err="1">
                <a:solidFill>
                  <a:schemeClr val="bg1"/>
                </a:solidFill>
                <a:latin typeface="Arial" panose="020B0604020202020204" pitchFamily="34" charset="0"/>
              </a:rPr>
              <a:t>demanda+oferta</a:t>
            </a:r>
            <a:endParaRPr lang="en-GB" altLang="es-AR" sz="24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60500" y="1066800"/>
            <a:ext cx="7137400" cy="4686300"/>
            <a:chOff x="920" y="672"/>
            <a:chExt cx="4496" cy="295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920" y="672"/>
              <a:ext cx="0" cy="29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20" y="3616"/>
              <a:ext cx="44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32650" y="5867400"/>
            <a:ext cx="1198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>
                <a:latin typeface="Verdana" panose="020B0604030504040204" pitchFamily="34" charset="0"/>
              </a:rPr>
              <a:t>Cantidad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1400" y="5643563"/>
            <a:ext cx="40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15200" y="1690688"/>
            <a:ext cx="57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S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507288" y="4945063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D</a:t>
            </a:r>
            <a:r>
              <a:rPr lang="en-GB" altLang="es-AR" sz="2800" baseline="-25000">
                <a:latin typeface="Verdana" panose="020B0604030504040204" pitchFamily="34" charset="0"/>
              </a:rPr>
              <a:t>1</a:t>
            </a:r>
            <a:endParaRPr lang="en-GB" altLang="es-AR" sz="2800">
              <a:latin typeface="Verdana" panose="020B060403050404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699000" y="3581400"/>
            <a:ext cx="0" cy="2120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70400" y="5732463"/>
            <a:ext cx="40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800">
                <a:latin typeface="Verdana" panose="020B0604030504040204" pitchFamily="34" charset="0"/>
              </a:rPr>
              <a:t>9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006600" y="2324100"/>
            <a:ext cx="5994400" cy="2730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120900" y="1955800"/>
            <a:ext cx="5270500" cy="2959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27500" y="1492602"/>
            <a:ext cx="1752600" cy="473075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4000" i="1" dirty="0">
                <a:solidFill>
                  <a:schemeClr val="bg1"/>
                </a:solidFill>
                <a:latin typeface="Arial" panose="020B0604020202020204" pitchFamily="34" charset="0"/>
              </a:rPr>
              <a:t>Coke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28006" y="222251"/>
            <a:ext cx="2880320" cy="6477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1800" i="1" dirty="0" err="1">
                <a:latin typeface="Arial" panose="020B0604020202020204" pitchFamily="34" charset="0"/>
              </a:rPr>
              <a:t>Campaña</a:t>
            </a:r>
            <a:r>
              <a:rPr lang="en-GB" altLang="es-AR" sz="1800" i="1" dirty="0">
                <a:latin typeface="Arial" panose="020B0604020202020204" pitchFamily="34" charset="0"/>
              </a:rPr>
              <a:t> </a:t>
            </a:r>
            <a:r>
              <a:rPr lang="en-GB" altLang="es-AR" sz="1800" i="1" dirty="0" err="1">
                <a:latin typeface="Arial" panose="020B0604020202020204" pitchFamily="34" charset="0"/>
              </a:rPr>
              <a:t>publicitaria</a:t>
            </a:r>
            <a:endParaRPr lang="en-GB" altLang="es-AR" sz="1800" i="1" dirty="0">
              <a:latin typeface="Arial" panose="020B0604020202020204" pitchFamily="34" charset="0"/>
            </a:endParaRPr>
          </a:p>
          <a:p>
            <a:pPr algn="ctr"/>
            <a:r>
              <a:rPr lang="en-GB" altLang="es-AR" sz="1800" i="1" dirty="0">
                <a:latin typeface="Arial" panose="020B0604020202020204" pitchFamily="34" charset="0"/>
              </a:rPr>
              <a:t>+ </a:t>
            </a:r>
            <a:r>
              <a:rPr lang="en-GB" altLang="es-AR" sz="1800" i="1" dirty="0" err="1">
                <a:latin typeface="Arial" panose="020B0604020202020204" pitchFamily="34" charset="0"/>
              </a:rPr>
              <a:t>Mejora</a:t>
            </a:r>
            <a:r>
              <a:rPr lang="en-GB" altLang="es-AR" sz="1800" i="1" dirty="0">
                <a:latin typeface="Arial" panose="020B0604020202020204" pitchFamily="34" charset="0"/>
              </a:rPr>
              <a:t> </a:t>
            </a:r>
            <a:r>
              <a:rPr lang="en-GB" altLang="es-AR" sz="1800" i="1" dirty="0" err="1">
                <a:latin typeface="Arial" panose="020B0604020202020204" pitchFamily="34" charset="0"/>
              </a:rPr>
              <a:t>tecnológica</a:t>
            </a:r>
            <a:endParaRPr lang="en-GB" altLang="es-AR" sz="1800" i="1" dirty="0">
              <a:latin typeface="Arial" panose="020B0604020202020204" pitchFamily="34" charset="0"/>
            </a:endParaRP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914400" y="2590800"/>
            <a:ext cx="4806950" cy="3722688"/>
            <a:chOff x="576" y="1632"/>
            <a:chExt cx="3028" cy="2345"/>
          </a:xfrm>
        </p:grpSpPr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912" y="1856"/>
              <a:ext cx="25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576" y="1632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1600">
                  <a:latin typeface="Verdana" panose="020B0604030504040204" pitchFamily="34" charset="0"/>
                </a:rPr>
                <a:t>15</a:t>
              </a: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H="1">
              <a:off x="3485" y="1824"/>
              <a:ext cx="27" cy="182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286" y="3727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000">
                  <a:latin typeface="Verdana" panose="020B0604030504040204" pitchFamily="34" charset="0"/>
                </a:rPr>
                <a:t>13</a:t>
              </a:r>
            </a:p>
          </p:txBody>
        </p:sp>
      </p:grpSp>
      <p:sp>
        <p:nvSpPr>
          <p:cNvPr id="22" name="Line 31"/>
          <p:cNvSpPr>
            <a:spLocks noChangeShapeType="1"/>
          </p:cNvSpPr>
          <p:nvPr/>
        </p:nvSpPr>
        <p:spPr bwMode="auto">
          <a:xfrm flipH="1" flipV="1">
            <a:off x="1524000" y="3556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79488" y="3429000"/>
            <a:ext cx="54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s-AR" sz="2000"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2336800" y="1447800"/>
            <a:ext cx="6350000" cy="3211513"/>
            <a:chOff x="1472" y="912"/>
            <a:chExt cx="4000" cy="2023"/>
          </a:xfrm>
        </p:grpSpPr>
        <p:sp>
          <p:nvSpPr>
            <p:cNvPr id="26" name="AutoShape 41"/>
            <p:cNvSpPr>
              <a:spLocks noChangeArrowheads="1"/>
            </p:cNvSpPr>
            <p:nvPr/>
          </p:nvSpPr>
          <p:spPr bwMode="auto">
            <a:xfrm rot="-2175602">
              <a:off x="2176" y="162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1472" y="912"/>
              <a:ext cx="3776" cy="172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5088" y="260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D</a:t>
              </a:r>
              <a:r>
                <a:rPr lang="en-GB" altLang="es-AR" sz="2800" baseline="-25000">
                  <a:latin typeface="Verdana" panose="020B0604030504040204" pitchFamily="34" charset="0"/>
                </a:rPr>
                <a:t>2</a:t>
              </a:r>
              <a:endParaRPr lang="en-GB" altLang="es-AR" sz="2800">
                <a:latin typeface="Verdana" panose="020B0604030504040204" pitchFamily="34" charset="0"/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1920" y="1344"/>
              <a:ext cx="392" cy="341"/>
            </a:xfrm>
            <a:prstGeom prst="rect">
              <a:avLst/>
            </a:prstGeom>
            <a:noFill/>
            <a:ln w="22225" cmpd="dbl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1º</a:t>
              </a:r>
            </a:p>
          </p:txBody>
        </p:sp>
      </p:grp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2895600" y="1752600"/>
            <a:ext cx="5624513" cy="3492500"/>
            <a:chOff x="1824" y="1104"/>
            <a:chExt cx="3543" cy="2200"/>
          </a:xfrm>
        </p:grpSpPr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1824" y="1440"/>
              <a:ext cx="3543" cy="1864"/>
              <a:chOff x="1840" y="1464"/>
              <a:chExt cx="3543" cy="1864"/>
            </a:xfrm>
          </p:grpSpPr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V="1">
                <a:off x="1840" y="1464"/>
                <a:ext cx="3320" cy="186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s-AR"/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5019" y="1564"/>
                <a:ext cx="3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algn="l" defTabSz="762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s-AR" sz="2800">
                    <a:latin typeface="Verdana" panose="020B0604030504040204" pitchFamily="34" charset="0"/>
                  </a:rPr>
                  <a:t>S</a:t>
                </a:r>
                <a:r>
                  <a:rPr lang="en-GB" altLang="es-AR" sz="2800" baseline="-25000">
                    <a:latin typeface="Verdana" panose="020B0604030504040204" pitchFamily="34" charset="0"/>
                  </a:rPr>
                  <a:t>2</a:t>
                </a:r>
                <a:endParaRPr lang="en-GB" altLang="es-AR" sz="280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2" name="AutoShape 22"/>
            <p:cNvSpPr>
              <a:spLocks noChangeArrowheads="1"/>
            </p:cNvSpPr>
            <p:nvPr/>
          </p:nvSpPr>
          <p:spPr bwMode="auto">
            <a:xfrm rot="1699757">
              <a:off x="3933" y="1680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3840" y="1104"/>
              <a:ext cx="392" cy="341"/>
            </a:xfrm>
            <a:prstGeom prst="rect">
              <a:avLst/>
            </a:prstGeom>
            <a:noFill/>
            <a:ln w="22225" cmpd="dbl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2º</a:t>
              </a:r>
            </a:p>
          </p:txBody>
        </p:sp>
      </p:grpSp>
      <p:grpSp>
        <p:nvGrpSpPr>
          <p:cNvPr id="36" name="Group 50"/>
          <p:cNvGrpSpPr>
            <a:grpSpLocks/>
          </p:cNvGrpSpPr>
          <p:nvPr/>
        </p:nvGrpSpPr>
        <p:grpSpPr bwMode="auto">
          <a:xfrm>
            <a:off x="685800" y="2971800"/>
            <a:ext cx="6070600" cy="3429000"/>
            <a:chOff x="432" y="1872"/>
            <a:chExt cx="3824" cy="2160"/>
          </a:xfrm>
        </p:grpSpPr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984" y="2064"/>
              <a:ext cx="0" cy="1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840" y="3687"/>
              <a:ext cx="416" cy="345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16</a:t>
              </a: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960" y="2064"/>
              <a:ext cx="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AR"/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432" y="1872"/>
              <a:ext cx="416" cy="345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s-AR" sz="2800">
                  <a:latin typeface="Verdana" panose="020B0604030504040204" pitchFamily="34" charset="0"/>
                </a:rPr>
                <a:t>14</a:t>
              </a:r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029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457200" y="1295400"/>
            <a:ext cx="8077200" cy="3287713"/>
          </a:xfrm>
          <a:prstGeom prst="rect">
            <a:avLst/>
          </a:prstGeom>
          <a:solidFill>
            <a:srgbClr val="FFCC00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s-AR" sz="4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s-AR" sz="4000">
                <a:solidFill>
                  <a:srgbClr val="000099"/>
                </a:solidFill>
                <a:latin typeface="Arial" panose="020B0604020202020204" pitchFamily="34" charset="0"/>
              </a:rPr>
              <a:t>LA DEMANDA Y LA OFERTA EN MERCADOS INTERVENIDOS:</a:t>
            </a:r>
          </a:p>
          <a:p>
            <a:pPr algn="ctr">
              <a:spcBef>
                <a:spcPct val="20000"/>
              </a:spcBef>
            </a:pPr>
            <a:r>
              <a:rPr lang="en-US" altLang="es-AR" sz="4000">
                <a:solidFill>
                  <a:srgbClr val="000099"/>
                </a:solidFill>
                <a:latin typeface="Arial" panose="020B0604020202020204" pitchFamily="34" charset="0"/>
              </a:rPr>
              <a:t>Precios máximos, mínimos e impuestos.</a:t>
            </a:r>
          </a:p>
        </p:txBody>
      </p:sp>
    </p:spTree>
    <p:extLst>
      <p:ext uri="{BB962C8B-B14F-4D97-AF65-F5344CB8AC3E}">
        <p14:creationId xmlns:p14="http://schemas.microsoft.com/office/powerpoint/2010/main" val="1618383661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altLang="es-AR" sz="3200" dirty="0" err="1">
                <a:solidFill>
                  <a:srgbClr val="000099"/>
                </a:solidFill>
              </a:rPr>
              <a:t>Demanda</a:t>
            </a:r>
            <a:r>
              <a:rPr lang="en-US" altLang="es-AR" sz="3200" dirty="0">
                <a:solidFill>
                  <a:srgbClr val="000099"/>
                </a:solidFill>
              </a:rPr>
              <a:t>, </a:t>
            </a:r>
            <a:r>
              <a:rPr lang="en-US" altLang="es-AR" sz="3200" dirty="0" err="1">
                <a:solidFill>
                  <a:srgbClr val="000099"/>
                </a:solidFill>
              </a:rPr>
              <a:t>Oferta</a:t>
            </a:r>
            <a:r>
              <a:rPr lang="en-US" altLang="es-AR" sz="3200" dirty="0">
                <a:solidFill>
                  <a:srgbClr val="000099"/>
                </a:solidFill>
              </a:rPr>
              <a:t> </a:t>
            </a:r>
            <a:br>
              <a:rPr lang="en-US" altLang="es-AR" sz="3200" dirty="0">
                <a:solidFill>
                  <a:srgbClr val="000099"/>
                </a:solidFill>
              </a:rPr>
            </a:br>
            <a:r>
              <a:rPr lang="en-US" altLang="es-AR" sz="3200" dirty="0" err="1">
                <a:solidFill>
                  <a:srgbClr val="000099"/>
                </a:solidFill>
              </a:rPr>
              <a:t>Políticas</a:t>
            </a:r>
            <a:r>
              <a:rPr lang="en-US" altLang="es-AR" sz="3200" dirty="0">
                <a:solidFill>
                  <a:srgbClr val="000099"/>
                </a:solidFill>
              </a:rPr>
              <a:t> del </a:t>
            </a:r>
            <a:r>
              <a:rPr lang="en-US" altLang="es-AR" sz="3200" dirty="0" err="1">
                <a:solidFill>
                  <a:srgbClr val="000099"/>
                </a:solidFill>
              </a:rPr>
              <a:t>Gobierno</a:t>
            </a:r>
            <a:endParaRPr lang="en-US" altLang="es-AR" sz="3200" dirty="0">
              <a:solidFill>
                <a:srgbClr val="000099"/>
              </a:solidFill>
            </a:endParaRPr>
          </a:p>
        </p:txBody>
      </p:sp>
      <p:sp>
        <p:nvSpPr>
          <p:cNvPr id="121863" name="Rectangle 7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135937" cy="4751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altLang="es-AR" sz="2800"/>
              <a:t>En un mercado libre, de mercados desregulados, las fuerzas de la oferta y la demanda llevan al equilibrio de los precios y la cantidad que se intercambia. </a:t>
            </a:r>
          </a:p>
          <a:p>
            <a:pPr>
              <a:lnSpc>
                <a:spcPct val="90000"/>
              </a:lnSpc>
            </a:pPr>
            <a:r>
              <a:rPr lang="es-ES" altLang="es-AR" sz="2800"/>
              <a:t>Con un mercado libre, el equilibrio asegura una situación de eficiencia (el bien se lo lleva aquel que lo valora más), pero no asegura que todos estén satisfechos.</a:t>
            </a:r>
          </a:p>
          <a:p>
            <a:pPr>
              <a:lnSpc>
                <a:spcPct val="90000"/>
              </a:lnSpc>
            </a:pPr>
            <a:r>
              <a:rPr lang="es-ES" altLang="es-AR" sz="2800"/>
              <a:t>De ahí surge que en ocasiones los Gobiernos quieran intervenir, estableciendo normas o reglas que interfieren en el equilibrio.</a:t>
            </a:r>
          </a:p>
        </p:txBody>
      </p:sp>
    </p:spTree>
    <p:extLst>
      <p:ext uri="{BB962C8B-B14F-4D97-AF65-F5344CB8AC3E}">
        <p14:creationId xmlns:p14="http://schemas.microsoft.com/office/powerpoint/2010/main" val="446626"/>
      </p:ext>
    </p:extLst>
  </p:cSld>
  <p:clrMapOvr>
    <a:masterClrMapping/>
  </p:clrMapOvr>
  <p:transition spd="med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09595"/>
            <a:ext cx="6711654" cy="947198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altLang="es-AR" sz="4000" dirty="0">
                <a:solidFill>
                  <a:srgbClr val="000099"/>
                </a:solidFill>
              </a:rPr>
              <a:t>CONTROLES DE PRECIOS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Son establecidos por los Gobiernos cuando consideran que el mercado por sí solo va a dañar a compradores o a consumidores.</a:t>
            </a:r>
          </a:p>
          <a:p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El Gobierno establece un </a:t>
            </a:r>
            <a:r>
              <a:rPr lang="es-ES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precio máximo </a:t>
            </a:r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o un </a:t>
            </a:r>
            <a:r>
              <a:rPr lang="es-ES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precio mínimo</a:t>
            </a:r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diferente del </a:t>
            </a:r>
            <a:r>
              <a:rPr lang="es-ES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precio de equilibrio</a:t>
            </a:r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que se lograría si fuera el mercado quien decidiera libremente.</a:t>
            </a:r>
          </a:p>
          <a:p>
            <a:pPr>
              <a:buClr>
                <a:srgbClr val="000000"/>
              </a:buClr>
            </a:pPr>
            <a:r>
              <a:rPr lang="es-ES" altLang="es-AR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Máximo</a:t>
            </a:r>
            <a:endParaRPr lang="es-ES" altLang="es-AR" sz="20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 precio legal máximo al que se puede vender un determinado bien.</a:t>
            </a:r>
          </a:p>
          <a:p>
            <a:pPr>
              <a:buClr>
                <a:schemeClr val="tx1"/>
              </a:buClr>
            </a:pPr>
            <a:r>
              <a:rPr lang="es-ES" altLang="es-AR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Mínimo</a:t>
            </a:r>
            <a:endParaRPr lang="es-ES" altLang="es-AR" sz="2000" b="1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 precio legal mínimo al que se puede vender un determinado bien.</a:t>
            </a:r>
          </a:p>
          <a:p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val="2838363929"/>
      </p:ext>
    </p:extLst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47" y="995982"/>
            <a:ext cx="7634808" cy="128089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Autofit/>
          </a:bodyPr>
          <a:lstStyle/>
          <a:p>
            <a:r>
              <a:rPr lang="en-US" altLang="es-AR" sz="3200" dirty="0">
                <a:solidFill>
                  <a:srgbClr val="000099"/>
                </a:solidFill>
              </a:rPr>
              <a:t>¿</a:t>
            </a:r>
            <a:r>
              <a:rPr lang="en-US" altLang="es-AR" sz="3200" dirty="0" err="1">
                <a:solidFill>
                  <a:srgbClr val="000099"/>
                </a:solidFill>
              </a:rPr>
              <a:t>Cómo</a:t>
            </a:r>
            <a:r>
              <a:rPr lang="en-US" altLang="es-AR" sz="3200" dirty="0">
                <a:solidFill>
                  <a:srgbClr val="000099"/>
                </a:solidFill>
              </a:rPr>
              <a:t> </a:t>
            </a:r>
            <a:r>
              <a:rPr lang="en-US" altLang="es-AR" sz="3200" dirty="0" err="1">
                <a:solidFill>
                  <a:srgbClr val="000099"/>
                </a:solidFill>
              </a:rPr>
              <a:t>afecta</a:t>
            </a:r>
            <a:r>
              <a:rPr lang="en-US" altLang="es-AR" sz="3200" dirty="0">
                <a:solidFill>
                  <a:srgbClr val="000099"/>
                </a:solidFill>
              </a:rPr>
              <a:t> un </a:t>
            </a:r>
            <a:r>
              <a:rPr lang="en-US" altLang="es-AR" sz="3200" dirty="0" err="1">
                <a:solidFill>
                  <a:srgbClr val="000099"/>
                </a:solidFill>
              </a:rPr>
              <a:t>precio</a:t>
            </a:r>
            <a:r>
              <a:rPr lang="en-US" altLang="es-AR" sz="3200" dirty="0">
                <a:solidFill>
                  <a:srgbClr val="000099"/>
                </a:solidFill>
              </a:rPr>
              <a:t> </a:t>
            </a:r>
            <a:r>
              <a:rPr lang="en-US" altLang="es-AR" sz="3200" dirty="0" err="1">
                <a:solidFill>
                  <a:srgbClr val="000099"/>
                </a:solidFill>
              </a:rPr>
              <a:t>máximo</a:t>
            </a:r>
            <a:r>
              <a:rPr lang="en-US" altLang="es-AR" sz="3200" dirty="0">
                <a:solidFill>
                  <a:srgbClr val="000099"/>
                </a:solidFill>
              </a:rPr>
              <a:t> al </a:t>
            </a:r>
            <a:r>
              <a:rPr lang="en-US" altLang="es-AR" sz="3200" dirty="0" err="1">
                <a:solidFill>
                  <a:srgbClr val="000099"/>
                </a:solidFill>
              </a:rPr>
              <a:t>resultado</a:t>
            </a:r>
            <a:r>
              <a:rPr lang="en-US" altLang="es-AR" sz="3200" dirty="0">
                <a:solidFill>
                  <a:srgbClr val="000099"/>
                </a:solidFill>
              </a:rPr>
              <a:t> del </a:t>
            </a:r>
            <a:r>
              <a:rPr lang="en-US" altLang="es-AR" sz="3200" dirty="0" err="1">
                <a:solidFill>
                  <a:srgbClr val="000099"/>
                </a:solidFill>
              </a:rPr>
              <a:t>mercado</a:t>
            </a:r>
            <a:r>
              <a:rPr lang="en-US" altLang="es-AR" sz="32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14565" y="2276872"/>
            <a:ext cx="7886700" cy="4351338"/>
          </a:xfrm>
        </p:spPr>
        <p:txBody>
          <a:bodyPr/>
          <a:lstStyle/>
          <a:p>
            <a:endParaRPr lang="en-US" altLang="es-AR" sz="1200" dirty="0"/>
          </a:p>
          <a:p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Hay dos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ante un </a:t>
            </a:r>
            <a:r>
              <a:rPr lang="en-US" altLang="es-A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máximo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máximo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encima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afecta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30000"/>
              </a:lnSpc>
            </a:pP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máximo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debajo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afecta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podrá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alcanzar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endParaRPr lang="en-US" alt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1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idx="1"/>
          </p:nvPr>
        </p:nvSpPr>
        <p:spPr>
          <a:xfrm>
            <a:off x="611561" y="1196975"/>
            <a:ext cx="8094290" cy="5194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dirty="0"/>
              <a:t>Un mercado </a:t>
            </a:r>
            <a:r>
              <a:rPr lang="en-US" altLang="en-US" sz="2800" dirty="0" err="1"/>
              <a:t>esta</a:t>
            </a:r>
            <a:r>
              <a:rPr lang="en-US" altLang="en-US" sz="2800" dirty="0"/>
              <a:t> dado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un </a:t>
            </a:r>
            <a:r>
              <a:rPr lang="en-US" altLang="en-US" sz="2800" dirty="0" err="1"/>
              <a:t>grupo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compradores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vendedores</a:t>
            </a:r>
            <a:r>
              <a:rPr lang="en-US" altLang="en-US" sz="2800" dirty="0"/>
              <a:t> de un bien o </a:t>
            </a:r>
            <a:r>
              <a:rPr lang="en-US" altLang="en-US" sz="2800" dirty="0" err="1"/>
              <a:t>servicio</a:t>
            </a:r>
            <a:r>
              <a:rPr lang="en-US" altLang="en-US" sz="28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/>
              <a:t>Los </a:t>
            </a:r>
            <a:r>
              <a:rPr lang="en-US" altLang="en-US" sz="2800" dirty="0" err="1"/>
              <a:t>términos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oferta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demanda</a:t>
            </a:r>
            <a:r>
              <a:rPr lang="en-US" altLang="en-US" sz="2800" dirty="0"/>
              <a:t> se </a:t>
            </a:r>
            <a:r>
              <a:rPr lang="en-US" altLang="en-US" sz="2800" dirty="0" err="1"/>
              <a:t>refieren</a:t>
            </a:r>
            <a:r>
              <a:rPr lang="en-US" altLang="en-US" sz="2800" dirty="0"/>
              <a:t> al </a:t>
            </a:r>
            <a:r>
              <a:rPr lang="en-US" altLang="en-US" sz="2800" dirty="0" err="1"/>
              <a:t>comportamiento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los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individuos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cuanto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interacción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los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demás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los</a:t>
            </a:r>
            <a:r>
              <a:rPr lang="en-US" altLang="en-US" sz="2800" dirty="0"/>
              <a:t> mercados.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413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30196"/>
              </p:ext>
            </p:extLst>
          </p:nvPr>
        </p:nvGraphicFramePr>
        <p:xfrm>
          <a:off x="6302002" y="2683892"/>
          <a:ext cx="22304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1513" imgH="2322513" progId="">
                  <p:embed/>
                </p:oleObj>
              </mc:Choice>
              <mc:Fallback>
                <p:oleObj name="Clip" r:id="rId3" imgW="4481513" imgH="2322513" progId="">
                  <p:embed/>
                  <p:pic>
                    <p:nvPicPr>
                      <p:cNvPr id="17413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002" y="2683892"/>
                        <a:ext cx="223043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64889"/>
              </p:ext>
            </p:extLst>
          </p:nvPr>
        </p:nvGraphicFramePr>
        <p:xfrm>
          <a:off x="1115616" y="2679700"/>
          <a:ext cx="22304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481513" imgH="2322513" progId="">
                  <p:embed/>
                </p:oleObj>
              </mc:Choice>
              <mc:Fallback>
                <p:oleObj name="Clip" r:id="rId5" imgW="4481513" imgH="2322513" progId="">
                  <p:embed/>
                  <p:pic>
                    <p:nvPicPr>
                      <p:cNvPr id="17414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79700"/>
                        <a:ext cx="223043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1619250" y="260350"/>
            <a:ext cx="57007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/>
              <a:t>2.1 Los mercados y la comp</a:t>
            </a:r>
            <a:r>
              <a:rPr lang="en-US" altLang="en-US" i="0"/>
              <a:t>etencia</a:t>
            </a:r>
            <a:endParaRPr lang="es-ES" i="0"/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56158" y="369876"/>
            <a:ext cx="8229600" cy="685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1. </a:t>
            </a:r>
            <a:r>
              <a:rPr lang="en-US" altLang="es-AR" sz="2800" dirty="0" err="1">
                <a:solidFill>
                  <a:srgbClr val="FFFF00"/>
                </a:solidFill>
              </a:rPr>
              <a:t>Precio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máximo</a:t>
            </a:r>
            <a:r>
              <a:rPr lang="en-US" altLang="es-AR" sz="2800" dirty="0">
                <a:solidFill>
                  <a:srgbClr val="FFFF00"/>
                </a:solidFill>
              </a:rPr>
              <a:t> no </a:t>
            </a:r>
            <a:r>
              <a:rPr lang="en-US" altLang="es-AR" sz="2800" dirty="0" err="1">
                <a:solidFill>
                  <a:srgbClr val="FFFF00"/>
                </a:solidFill>
              </a:rPr>
              <a:t>relevante</a:t>
            </a:r>
            <a:endParaRPr lang="en-US" altLang="es-AR" sz="2800" dirty="0">
              <a:solidFill>
                <a:srgbClr val="FFFF00"/>
              </a:solidFill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F3F6F9"/>
          </a:solidFill>
          <a:ln w="2270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F2F4F8"/>
          </a:solidFill>
          <a:ln w="2063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F1F4F7"/>
          </a:solidFill>
          <a:ln w="1857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2336800" y="1790700"/>
            <a:ext cx="4905375" cy="4035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2233613" y="1708149"/>
            <a:ext cx="5074691" cy="42164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2628900" y="1176338"/>
            <a:ext cx="43767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(a) Precio máximo superior al de equilibrio</a:t>
            </a:r>
            <a:endParaRPr lang="en-US" altLang="es-AR" sz="2400"/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5965825" y="5795963"/>
            <a:ext cx="9239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Cantidad</a:t>
            </a:r>
            <a:endParaRPr lang="en-US" altLang="es-AR" sz="2400"/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003425" y="5802313"/>
            <a:ext cx="2270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1395413" y="1663700"/>
            <a:ext cx="6619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Precio</a:t>
            </a:r>
            <a:endParaRPr lang="en-US" altLang="es-AR" sz="2400"/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1879600" y="3114675"/>
            <a:ext cx="5199063" cy="546100"/>
            <a:chOff x="1184" y="1962"/>
            <a:chExt cx="3275" cy="344"/>
          </a:xfrm>
        </p:grpSpPr>
        <p:sp>
          <p:nvSpPr>
            <p:cNvPr id="130069" name="Line 21"/>
            <p:cNvSpPr>
              <a:spLocks noChangeShapeType="1"/>
            </p:cNvSpPr>
            <p:nvPr/>
          </p:nvSpPr>
          <p:spPr bwMode="auto">
            <a:xfrm flipH="1">
              <a:off x="1407" y="2041"/>
              <a:ext cx="257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>
              <a:off x="1184" y="1962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€4</a:t>
              </a:r>
              <a:endParaRPr lang="en-US" altLang="es-AR" sz="2400"/>
            </a:p>
          </p:txBody>
        </p:sp>
        <p:sp>
          <p:nvSpPr>
            <p:cNvPr id="130071" name="Rectangle 23"/>
            <p:cNvSpPr>
              <a:spLocks noChangeArrowheads="1"/>
            </p:cNvSpPr>
            <p:nvPr/>
          </p:nvSpPr>
          <p:spPr bwMode="auto">
            <a:xfrm>
              <a:off x="4022" y="1970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</a:t>
              </a:r>
              <a:endParaRPr lang="en-US" altLang="es-AR" sz="2400"/>
            </a:p>
          </p:txBody>
        </p: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>
              <a:off x="3983" y="2143"/>
              <a:ext cx="4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máximo</a:t>
              </a:r>
              <a:endParaRPr lang="en-US" altLang="es-AR" sz="2400"/>
            </a:p>
          </p:txBody>
        </p:sp>
      </p:grpSp>
      <p:grpSp>
        <p:nvGrpSpPr>
          <p:cNvPr id="130073" name="Group 25"/>
          <p:cNvGrpSpPr>
            <a:grpSpLocks/>
          </p:cNvGrpSpPr>
          <p:nvPr/>
        </p:nvGrpSpPr>
        <p:grpSpPr bwMode="auto">
          <a:xfrm>
            <a:off x="1006475" y="3883025"/>
            <a:ext cx="974725" cy="917575"/>
            <a:chOff x="660" y="2432"/>
            <a:chExt cx="614" cy="578"/>
          </a:xfrm>
        </p:grpSpPr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 flipV="1">
              <a:off x="1018" y="2432"/>
              <a:ext cx="207" cy="1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075" name="Rectangle 27"/>
            <p:cNvSpPr>
              <a:spLocks noChangeArrowheads="1"/>
            </p:cNvSpPr>
            <p:nvPr/>
          </p:nvSpPr>
          <p:spPr bwMode="auto">
            <a:xfrm>
              <a:off x="660" y="2607"/>
              <a:ext cx="61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de 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equilibrio</a:t>
              </a:r>
              <a:endParaRPr lang="en-US" altLang="es-AR" sz="2400"/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855" y="278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30077" name="Group 29"/>
          <p:cNvGrpSpPr>
            <a:grpSpLocks/>
          </p:cNvGrpSpPr>
          <p:nvPr/>
        </p:nvGrpSpPr>
        <p:grpSpPr bwMode="auto">
          <a:xfrm>
            <a:off x="3181350" y="2701925"/>
            <a:ext cx="3797300" cy="2795588"/>
            <a:chOff x="2004" y="1702"/>
            <a:chExt cx="2392" cy="1761"/>
          </a:xfrm>
        </p:grpSpPr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2004" y="1702"/>
              <a:ext cx="1779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079" name="Rectangle 31"/>
            <p:cNvSpPr>
              <a:spLocks noChangeArrowheads="1"/>
            </p:cNvSpPr>
            <p:nvPr/>
          </p:nvSpPr>
          <p:spPr bwMode="auto">
            <a:xfrm>
              <a:off x="3805" y="3300"/>
              <a:ext cx="5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Demanda</a:t>
              </a:r>
              <a:endParaRPr lang="en-US" altLang="es-AR" sz="2400"/>
            </a:p>
          </p:txBody>
        </p:sp>
      </p:grpSp>
      <p:grpSp>
        <p:nvGrpSpPr>
          <p:cNvPr id="130080" name="Group 32"/>
          <p:cNvGrpSpPr>
            <a:grpSpLocks/>
          </p:cNvGrpSpPr>
          <p:nvPr/>
        </p:nvGrpSpPr>
        <p:grpSpPr bwMode="auto">
          <a:xfrm>
            <a:off x="2871788" y="2363788"/>
            <a:ext cx="3124200" cy="2924175"/>
            <a:chOff x="1809" y="1489"/>
            <a:chExt cx="1968" cy="1842"/>
          </a:xfrm>
        </p:grpSpPr>
        <p:sp>
          <p:nvSpPr>
            <p:cNvPr id="130081" name="Line 33"/>
            <p:cNvSpPr>
              <a:spLocks noChangeShapeType="1"/>
            </p:cNvSpPr>
            <p:nvPr/>
          </p:nvSpPr>
          <p:spPr bwMode="auto">
            <a:xfrm flipV="1">
              <a:off x="1809" y="1663"/>
              <a:ext cx="1792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082" name="Rectangle 34"/>
            <p:cNvSpPr>
              <a:spLocks noChangeArrowheads="1"/>
            </p:cNvSpPr>
            <p:nvPr/>
          </p:nvSpPr>
          <p:spPr bwMode="auto">
            <a:xfrm>
              <a:off x="3398" y="1489"/>
              <a:ext cx="37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Oferta</a:t>
              </a:r>
              <a:endParaRPr lang="en-US" altLang="es-AR" sz="2400"/>
            </a:p>
          </p:txBody>
        </p:sp>
      </p:grpSp>
      <p:grpSp>
        <p:nvGrpSpPr>
          <p:cNvPr id="130083" name="Group 35"/>
          <p:cNvGrpSpPr>
            <a:grpSpLocks/>
          </p:cNvGrpSpPr>
          <p:nvPr/>
        </p:nvGrpSpPr>
        <p:grpSpPr bwMode="auto">
          <a:xfrm>
            <a:off x="2003425" y="3732213"/>
            <a:ext cx="3044825" cy="2917825"/>
            <a:chOff x="1262" y="2351"/>
            <a:chExt cx="1918" cy="1838"/>
          </a:xfrm>
        </p:grpSpPr>
        <p:sp>
          <p:nvSpPr>
            <p:cNvPr id="130084" name="Rectangle 36"/>
            <p:cNvSpPr>
              <a:spLocks noChangeArrowheads="1"/>
            </p:cNvSpPr>
            <p:nvPr/>
          </p:nvSpPr>
          <p:spPr bwMode="auto">
            <a:xfrm>
              <a:off x="2444" y="3863"/>
              <a:ext cx="7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 de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equilibrio</a:t>
              </a:r>
              <a:endParaRPr lang="en-US" altLang="es-AR" sz="2400"/>
            </a:p>
          </p:txBody>
        </p:sp>
        <p:grpSp>
          <p:nvGrpSpPr>
            <p:cNvPr id="130085" name="Group 37"/>
            <p:cNvGrpSpPr>
              <a:grpSpLocks/>
            </p:cNvGrpSpPr>
            <p:nvPr/>
          </p:nvGrpSpPr>
          <p:grpSpPr bwMode="auto">
            <a:xfrm>
              <a:off x="1262" y="2351"/>
              <a:ext cx="1703" cy="1499"/>
              <a:chOff x="1262" y="2351"/>
              <a:chExt cx="1703" cy="1499"/>
            </a:xfrm>
          </p:grpSpPr>
          <p:sp>
            <p:nvSpPr>
              <p:cNvPr id="130086" name="Freeform 38"/>
              <p:cNvSpPr>
                <a:spLocks/>
              </p:cNvSpPr>
              <p:nvPr/>
            </p:nvSpPr>
            <p:spPr bwMode="auto">
              <a:xfrm>
                <a:off x="1407" y="2432"/>
                <a:ext cx="1376" cy="1173"/>
              </a:xfrm>
              <a:custGeom>
                <a:avLst/>
                <a:gdLst>
                  <a:gd name="T0" fmla="*/ 1376 w 1376"/>
                  <a:gd name="T1" fmla="*/ 1173 h 1173"/>
                  <a:gd name="T2" fmla="*/ 1376 w 1376"/>
                  <a:gd name="T3" fmla="*/ 0 h 1173"/>
                  <a:gd name="T4" fmla="*/ 0 w 1376"/>
                  <a:gd name="T5" fmla="*/ 0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6" h="1173">
                    <a:moveTo>
                      <a:pt x="1376" y="1173"/>
                    </a:moveTo>
                    <a:lnTo>
                      <a:pt x="1376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0087" name="Oval 39"/>
              <p:cNvSpPr>
                <a:spLocks noChangeArrowheads="1"/>
              </p:cNvSpPr>
              <p:nvPr/>
            </p:nvSpPr>
            <p:spPr bwMode="auto">
              <a:xfrm>
                <a:off x="2731" y="2380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0088" name="Rectangle 40"/>
              <p:cNvSpPr>
                <a:spLocks noChangeArrowheads="1"/>
              </p:cNvSpPr>
              <p:nvPr/>
            </p:nvSpPr>
            <p:spPr bwMode="auto">
              <a:xfrm>
                <a:off x="1262" y="2351"/>
                <a:ext cx="14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s-AR" sz="2400"/>
              </a:p>
            </p:txBody>
          </p:sp>
          <p:sp>
            <p:nvSpPr>
              <p:cNvPr id="130089" name="Rectangle 41"/>
              <p:cNvSpPr>
                <a:spLocks noChangeArrowheads="1"/>
              </p:cNvSpPr>
              <p:nvPr/>
            </p:nvSpPr>
            <p:spPr bwMode="auto">
              <a:xfrm>
                <a:off x="2666" y="3655"/>
                <a:ext cx="29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s-AR" sz="2400"/>
              </a:p>
            </p:txBody>
          </p:sp>
        </p:grpSp>
      </p:grpSp>
      <p:sp>
        <p:nvSpPr>
          <p:cNvPr id="130090" name="Freeform 42"/>
          <p:cNvSpPr>
            <a:spLocks/>
          </p:cNvSpPr>
          <p:nvPr/>
        </p:nvSpPr>
        <p:spPr bwMode="auto">
          <a:xfrm>
            <a:off x="2233613" y="1708150"/>
            <a:ext cx="4905375" cy="4014788"/>
          </a:xfrm>
          <a:custGeom>
            <a:avLst/>
            <a:gdLst>
              <a:gd name="T0" fmla="*/ 0 w 3090"/>
              <a:gd name="T1" fmla="*/ 0 h 2529"/>
              <a:gd name="T2" fmla="*/ 0 w 3090"/>
              <a:gd name="T3" fmla="*/ 2529 h 2529"/>
              <a:gd name="T4" fmla="*/ 3090 w 3090"/>
              <a:gd name="T5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0" h="2529">
                <a:moveTo>
                  <a:pt x="0" y="0"/>
                </a:moveTo>
                <a:lnTo>
                  <a:pt x="0" y="2529"/>
                </a:lnTo>
                <a:lnTo>
                  <a:pt x="3090" y="252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0091" name="Rectangle 43"/>
          <p:cNvSpPr>
            <a:spLocks noChangeArrowheads="1"/>
          </p:cNvSpPr>
          <p:nvPr/>
        </p:nvSpPr>
        <p:spPr bwMode="auto">
          <a:xfrm>
            <a:off x="2743200" y="1828800"/>
            <a:ext cx="4191000" cy="2682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Ej: PRECIO DE LOS MEDICAMENTOS</a:t>
            </a:r>
            <a:endParaRPr lang="en-US" altLang="es-AR" sz="2400"/>
          </a:p>
        </p:txBody>
      </p:sp>
    </p:spTree>
    <p:extLst>
      <p:ext uri="{BB962C8B-B14F-4D97-AF65-F5344CB8AC3E}">
        <p14:creationId xmlns:p14="http://schemas.microsoft.com/office/powerpoint/2010/main" val="3625879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F3F6F9"/>
          </a:solidFill>
          <a:ln w="2270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F2F4F8"/>
          </a:solidFill>
          <a:ln w="2063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F1F4F7"/>
          </a:solidFill>
          <a:ln w="1857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2466975" y="1790700"/>
            <a:ext cx="4905375" cy="4035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2363788" y="1708149"/>
            <a:ext cx="5088532" cy="4232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3001963" y="1176338"/>
            <a:ext cx="32464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(b) Precio máximo que si afecta</a:t>
            </a:r>
            <a:endParaRPr lang="en-US" altLang="es-AR" sz="2400"/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7223125" y="5795963"/>
            <a:ext cx="168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en-US" altLang="es-AR" sz="2400"/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2141538" y="58023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2065338" y="1663700"/>
            <a:ext cx="1444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s-AR" sz="2400"/>
          </a:p>
        </p:txBody>
      </p:sp>
      <p:grpSp>
        <p:nvGrpSpPr>
          <p:cNvPr id="131092" name="Group 20"/>
          <p:cNvGrpSpPr>
            <a:grpSpLocks/>
          </p:cNvGrpSpPr>
          <p:nvPr/>
        </p:nvGrpSpPr>
        <p:grpSpPr bwMode="auto">
          <a:xfrm>
            <a:off x="3290888" y="2681288"/>
            <a:ext cx="3813175" cy="2816225"/>
            <a:chOff x="2073" y="1689"/>
            <a:chExt cx="2402" cy="1774"/>
          </a:xfrm>
        </p:grpSpPr>
        <p:sp>
          <p:nvSpPr>
            <p:cNvPr id="131093" name="Line 21"/>
            <p:cNvSpPr>
              <a:spLocks noChangeShapeType="1"/>
            </p:cNvSpPr>
            <p:nvPr/>
          </p:nvSpPr>
          <p:spPr bwMode="auto">
            <a:xfrm>
              <a:off x="2073" y="1689"/>
              <a:ext cx="1779" cy="1668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094" name="Rectangle 22"/>
            <p:cNvSpPr>
              <a:spLocks noChangeArrowheads="1"/>
            </p:cNvSpPr>
            <p:nvPr/>
          </p:nvSpPr>
          <p:spPr bwMode="auto">
            <a:xfrm>
              <a:off x="3884" y="3300"/>
              <a:ext cx="5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Demanda</a:t>
              </a:r>
              <a:endParaRPr lang="en-US" altLang="es-AR" sz="2400"/>
            </a:p>
          </p:txBody>
        </p:sp>
      </p:grpSp>
      <p:grpSp>
        <p:nvGrpSpPr>
          <p:cNvPr id="131095" name="Group 23"/>
          <p:cNvGrpSpPr>
            <a:grpSpLocks/>
          </p:cNvGrpSpPr>
          <p:nvPr/>
        </p:nvGrpSpPr>
        <p:grpSpPr bwMode="auto">
          <a:xfrm>
            <a:off x="2982913" y="2363788"/>
            <a:ext cx="3136900" cy="2924175"/>
            <a:chOff x="1879" y="1489"/>
            <a:chExt cx="1976" cy="1842"/>
          </a:xfrm>
        </p:grpSpPr>
        <p:sp>
          <p:nvSpPr>
            <p:cNvPr id="131096" name="Line 24"/>
            <p:cNvSpPr>
              <a:spLocks noChangeShapeType="1"/>
            </p:cNvSpPr>
            <p:nvPr/>
          </p:nvSpPr>
          <p:spPr bwMode="auto">
            <a:xfrm flipV="1">
              <a:off x="1879" y="1650"/>
              <a:ext cx="1804" cy="1681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097" name="Rectangle 25"/>
            <p:cNvSpPr>
              <a:spLocks noChangeArrowheads="1"/>
            </p:cNvSpPr>
            <p:nvPr/>
          </p:nvSpPr>
          <p:spPr bwMode="auto">
            <a:xfrm>
              <a:off x="3476" y="1489"/>
              <a:ext cx="37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Oferta</a:t>
              </a:r>
              <a:endParaRPr lang="en-US" altLang="es-AR" sz="2400"/>
            </a:p>
          </p:txBody>
        </p:sp>
      </p:grpSp>
      <p:grpSp>
        <p:nvGrpSpPr>
          <p:cNvPr id="131098" name="Group 26"/>
          <p:cNvGrpSpPr>
            <a:grpSpLocks/>
          </p:cNvGrpSpPr>
          <p:nvPr/>
        </p:nvGrpSpPr>
        <p:grpSpPr bwMode="auto">
          <a:xfrm>
            <a:off x="2141538" y="4365625"/>
            <a:ext cx="4953000" cy="533400"/>
            <a:chOff x="1349" y="2750"/>
            <a:chExt cx="3120" cy="336"/>
          </a:xfrm>
        </p:grpSpPr>
        <p:sp>
          <p:nvSpPr>
            <p:cNvPr id="131099" name="Line 27"/>
            <p:cNvSpPr>
              <a:spLocks noChangeShapeType="1"/>
            </p:cNvSpPr>
            <p:nvPr/>
          </p:nvSpPr>
          <p:spPr bwMode="auto">
            <a:xfrm flipH="1">
              <a:off x="1489" y="2823"/>
              <a:ext cx="2545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00" name="Rectangle 28"/>
            <p:cNvSpPr>
              <a:spLocks noChangeArrowheads="1"/>
            </p:cNvSpPr>
            <p:nvPr/>
          </p:nvSpPr>
          <p:spPr bwMode="auto">
            <a:xfrm>
              <a:off x="1349" y="275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s-AR" sz="2400"/>
            </a:p>
          </p:txBody>
        </p:sp>
        <p:sp>
          <p:nvSpPr>
            <p:cNvPr id="131101" name="Rectangle 29"/>
            <p:cNvSpPr>
              <a:spLocks noChangeArrowheads="1"/>
            </p:cNvSpPr>
            <p:nvPr/>
          </p:nvSpPr>
          <p:spPr bwMode="auto">
            <a:xfrm>
              <a:off x="4083" y="2750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</a:t>
              </a:r>
              <a:endParaRPr lang="en-US" altLang="es-AR" sz="2400"/>
            </a:p>
          </p:txBody>
        </p:sp>
        <p:sp>
          <p:nvSpPr>
            <p:cNvPr id="131102" name="Rectangle 30"/>
            <p:cNvSpPr>
              <a:spLocks noChangeArrowheads="1"/>
            </p:cNvSpPr>
            <p:nvPr/>
          </p:nvSpPr>
          <p:spPr bwMode="auto">
            <a:xfrm>
              <a:off x="4044" y="2923"/>
              <a:ext cx="2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Máx.</a:t>
              </a:r>
              <a:endParaRPr lang="en-US" altLang="es-AR" sz="2400"/>
            </a:p>
          </p:txBody>
        </p:sp>
      </p:grpSp>
      <p:grpSp>
        <p:nvGrpSpPr>
          <p:cNvPr id="131103" name="Group 31"/>
          <p:cNvGrpSpPr>
            <a:grpSpLocks/>
          </p:cNvGrpSpPr>
          <p:nvPr/>
        </p:nvGrpSpPr>
        <p:grpSpPr bwMode="auto">
          <a:xfrm>
            <a:off x="3868738" y="4564063"/>
            <a:ext cx="1319212" cy="400050"/>
            <a:chOff x="2437" y="2875"/>
            <a:chExt cx="831" cy="252"/>
          </a:xfrm>
        </p:grpSpPr>
        <p:sp>
          <p:nvSpPr>
            <p:cNvPr id="131104" name="Freeform 32"/>
            <p:cNvSpPr>
              <a:spLocks/>
            </p:cNvSpPr>
            <p:nvPr/>
          </p:nvSpPr>
          <p:spPr bwMode="auto">
            <a:xfrm>
              <a:off x="2437" y="2875"/>
              <a:ext cx="831" cy="91"/>
            </a:xfrm>
            <a:custGeom>
              <a:avLst/>
              <a:gdLst>
                <a:gd name="T0" fmla="*/ 64 w 64"/>
                <a:gd name="T1" fmla="*/ 0 h 7"/>
                <a:gd name="T2" fmla="*/ 60 w 64"/>
                <a:gd name="T3" fmla="*/ 3 h 7"/>
                <a:gd name="T4" fmla="*/ 35 w 64"/>
                <a:gd name="T5" fmla="*/ 3 h 7"/>
                <a:gd name="T6" fmla="*/ 32 w 64"/>
                <a:gd name="T7" fmla="*/ 7 h 7"/>
                <a:gd name="T8" fmla="*/ 29 w 64"/>
                <a:gd name="T9" fmla="*/ 3 h 7"/>
                <a:gd name="T10" fmla="*/ 5 w 64"/>
                <a:gd name="T11" fmla="*/ 3 h 7"/>
                <a:gd name="T12" fmla="*/ 0 w 6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">
                  <a:moveTo>
                    <a:pt x="64" y="0"/>
                  </a:moveTo>
                  <a:cubicBezTo>
                    <a:pt x="64" y="2"/>
                    <a:pt x="62" y="3"/>
                    <a:pt x="6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2" y="5"/>
                    <a:pt x="32" y="7"/>
                  </a:cubicBezTo>
                  <a:cubicBezTo>
                    <a:pt x="32" y="5"/>
                    <a:pt x="31" y="3"/>
                    <a:pt x="2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05" name="Rectangle 33"/>
            <p:cNvSpPr>
              <a:spLocks noChangeArrowheads="1"/>
            </p:cNvSpPr>
            <p:nvPr/>
          </p:nvSpPr>
          <p:spPr bwMode="auto">
            <a:xfrm>
              <a:off x="2567" y="2962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Escasez</a:t>
              </a:r>
              <a:endParaRPr lang="en-US" altLang="es-AR" sz="2400" dirty="0"/>
            </a:p>
          </p:txBody>
        </p:sp>
      </p:grpSp>
      <p:grpSp>
        <p:nvGrpSpPr>
          <p:cNvPr id="131106" name="Group 34"/>
          <p:cNvGrpSpPr>
            <a:grpSpLocks/>
          </p:cNvGrpSpPr>
          <p:nvPr/>
        </p:nvGrpSpPr>
        <p:grpSpPr bwMode="auto">
          <a:xfrm>
            <a:off x="3757613" y="4419600"/>
            <a:ext cx="241300" cy="1635125"/>
            <a:chOff x="2367" y="2784"/>
            <a:chExt cx="152" cy="1030"/>
          </a:xfrm>
        </p:grpSpPr>
        <p:sp>
          <p:nvSpPr>
            <p:cNvPr id="131107" name="Line 35"/>
            <p:cNvSpPr>
              <a:spLocks noChangeShapeType="1"/>
            </p:cNvSpPr>
            <p:nvPr/>
          </p:nvSpPr>
          <p:spPr bwMode="auto">
            <a:xfrm flipV="1">
              <a:off x="2437" y="2823"/>
              <a:ext cx="1" cy="782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08" name="Oval 36"/>
            <p:cNvSpPr>
              <a:spLocks noChangeArrowheads="1"/>
            </p:cNvSpPr>
            <p:nvPr/>
          </p:nvSpPr>
          <p:spPr bwMode="auto">
            <a:xfrm>
              <a:off x="2385" y="2784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09" name="Rectangle 37"/>
            <p:cNvSpPr>
              <a:spLocks noChangeArrowheads="1"/>
            </p:cNvSpPr>
            <p:nvPr/>
          </p:nvSpPr>
          <p:spPr bwMode="auto">
            <a:xfrm>
              <a:off x="2367" y="3651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75</a:t>
              </a:r>
              <a:endParaRPr lang="en-US" altLang="es-AR" sz="2400"/>
            </a:p>
          </p:txBody>
        </p:sp>
      </p:grpSp>
      <p:grpSp>
        <p:nvGrpSpPr>
          <p:cNvPr id="131110" name="Group 38"/>
          <p:cNvGrpSpPr>
            <a:grpSpLocks/>
          </p:cNvGrpSpPr>
          <p:nvPr/>
        </p:nvGrpSpPr>
        <p:grpSpPr bwMode="auto">
          <a:xfrm>
            <a:off x="3468688" y="6132513"/>
            <a:ext cx="866775" cy="533400"/>
            <a:chOff x="2185" y="3863"/>
            <a:chExt cx="546" cy="336"/>
          </a:xfrm>
        </p:grpSpPr>
        <p:sp>
          <p:nvSpPr>
            <p:cNvPr id="131111" name="Rectangle 39"/>
            <p:cNvSpPr>
              <a:spLocks noChangeArrowheads="1"/>
            </p:cNvSpPr>
            <p:nvPr/>
          </p:nvSpPr>
          <p:spPr bwMode="auto">
            <a:xfrm>
              <a:off x="2185" y="3863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</a:t>
              </a:r>
              <a:endParaRPr lang="en-US" altLang="es-AR" sz="2400"/>
            </a:p>
          </p:txBody>
        </p:sp>
        <p:sp>
          <p:nvSpPr>
            <p:cNvPr id="131112" name="Rectangle 40"/>
            <p:cNvSpPr>
              <a:spLocks noChangeArrowheads="1"/>
            </p:cNvSpPr>
            <p:nvPr/>
          </p:nvSpPr>
          <p:spPr bwMode="auto">
            <a:xfrm>
              <a:off x="2185" y="4036"/>
              <a:ext cx="4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ofrecida</a:t>
              </a:r>
              <a:endParaRPr lang="en-US" altLang="es-AR" sz="2400"/>
            </a:p>
          </p:txBody>
        </p:sp>
      </p:grpSp>
      <p:grpSp>
        <p:nvGrpSpPr>
          <p:cNvPr id="131113" name="Group 41"/>
          <p:cNvGrpSpPr>
            <a:grpSpLocks/>
          </p:cNvGrpSpPr>
          <p:nvPr/>
        </p:nvGrpSpPr>
        <p:grpSpPr bwMode="auto">
          <a:xfrm>
            <a:off x="5030788" y="4419600"/>
            <a:ext cx="361950" cy="1635125"/>
            <a:chOff x="3169" y="2784"/>
            <a:chExt cx="228" cy="1030"/>
          </a:xfrm>
        </p:grpSpPr>
        <p:sp>
          <p:nvSpPr>
            <p:cNvPr id="131114" name="Line 42"/>
            <p:cNvSpPr>
              <a:spLocks noChangeShapeType="1"/>
            </p:cNvSpPr>
            <p:nvPr/>
          </p:nvSpPr>
          <p:spPr bwMode="auto">
            <a:xfrm flipV="1">
              <a:off x="3294" y="2823"/>
              <a:ext cx="1" cy="782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15" name="Oval 43"/>
            <p:cNvSpPr>
              <a:spLocks noChangeArrowheads="1"/>
            </p:cNvSpPr>
            <p:nvPr/>
          </p:nvSpPr>
          <p:spPr bwMode="auto">
            <a:xfrm>
              <a:off x="3242" y="2784"/>
              <a:ext cx="91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16" name="Rectangle 44"/>
            <p:cNvSpPr>
              <a:spLocks noChangeArrowheads="1"/>
            </p:cNvSpPr>
            <p:nvPr/>
          </p:nvSpPr>
          <p:spPr bwMode="auto">
            <a:xfrm>
              <a:off x="3169" y="3651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125</a:t>
              </a:r>
              <a:endParaRPr lang="en-US" altLang="es-AR" sz="2400"/>
            </a:p>
          </p:txBody>
        </p:sp>
      </p:grpSp>
      <p:grpSp>
        <p:nvGrpSpPr>
          <p:cNvPr id="131117" name="Group 45"/>
          <p:cNvGrpSpPr>
            <a:grpSpLocks/>
          </p:cNvGrpSpPr>
          <p:nvPr/>
        </p:nvGrpSpPr>
        <p:grpSpPr bwMode="auto">
          <a:xfrm>
            <a:off x="4692650" y="6132513"/>
            <a:ext cx="1144588" cy="533400"/>
            <a:chOff x="2956" y="3863"/>
            <a:chExt cx="721" cy="336"/>
          </a:xfrm>
        </p:grpSpPr>
        <p:sp>
          <p:nvSpPr>
            <p:cNvPr id="131118" name="Rectangle 46"/>
            <p:cNvSpPr>
              <a:spLocks noChangeArrowheads="1"/>
            </p:cNvSpPr>
            <p:nvPr/>
          </p:nvSpPr>
          <p:spPr bwMode="auto">
            <a:xfrm>
              <a:off x="3026" y="3863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</a:t>
              </a:r>
              <a:endParaRPr lang="en-US" altLang="es-AR" sz="2400"/>
            </a:p>
          </p:txBody>
        </p:sp>
        <p:sp>
          <p:nvSpPr>
            <p:cNvPr id="131119" name="Rectangle 47"/>
            <p:cNvSpPr>
              <a:spLocks noChangeArrowheads="1"/>
            </p:cNvSpPr>
            <p:nvPr/>
          </p:nvSpPr>
          <p:spPr bwMode="auto">
            <a:xfrm>
              <a:off x="2956" y="4036"/>
              <a:ext cx="72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demandada</a:t>
              </a:r>
              <a:endParaRPr lang="en-US" altLang="es-AR" sz="2400"/>
            </a:p>
          </p:txBody>
        </p:sp>
      </p:grpSp>
      <p:grpSp>
        <p:nvGrpSpPr>
          <p:cNvPr id="131120" name="Group 48"/>
          <p:cNvGrpSpPr>
            <a:grpSpLocks/>
          </p:cNvGrpSpPr>
          <p:nvPr/>
        </p:nvGrpSpPr>
        <p:grpSpPr bwMode="auto">
          <a:xfrm>
            <a:off x="2017713" y="3732213"/>
            <a:ext cx="2592387" cy="258762"/>
            <a:chOff x="1271" y="2351"/>
            <a:chExt cx="1633" cy="163"/>
          </a:xfrm>
        </p:grpSpPr>
        <p:grpSp>
          <p:nvGrpSpPr>
            <p:cNvPr id="131121" name="Group 49"/>
            <p:cNvGrpSpPr>
              <a:grpSpLocks/>
            </p:cNvGrpSpPr>
            <p:nvPr/>
          </p:nvGrpSpPr>
          <p:grpSpPr bwMode="auto">
            <a:xfrm>
              <a:off x="1489" y="2380"/>
              <a:ext cx="1415" cy="91"/>
              <a:chOff x="1489" y="2380"/>
              <a:chExt cx="1415" cy="91"/>
            </a:xfrm>
          </p:grpSpPr>
          <p:sp>
            <p:nvSpPr>
              <p:cNvPr id="131122" name="Line 50"/>
              <p:cNvSpPr>
                <a:spLocks noChangeShapeType="1"/>
              </p:cNvSpPr>
              <p:nvPr/>
            </p:nvSpPr>
            <p:spPr bwMode="auto">
              <a:xfrm flipH="1">
                <a:off x="1489" y="2432"/>
                <a:ext cx="1376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1123" name="Oval 51"/>
              <p:cNvSpPr>
                <a:spLocks noChangeArrowheads="1"/>
              </p:cNvSpPr>
              <p:nvPr/>
            </p:nvSpPr>
            <p:spPr bwMode="auto">
              <a:xfrm>
                <a:off x="2813" y="2380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131124" name="Rectangle 52"/>
            <p:cNvSpPr>
              <a:spLocks noChangeArrowheads="1"/>
            </p:cNvSpPr>
            <p:nvPr/>
          </p:nvSpPr>
          <p:spPr bwMode="auto">
            <a:xfrm>
              <a:off x="1271" y="2351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€3</a:t>
              </a:r>
              <a:endParaRPr lang="en-US" altLang="es-AR" sz="2400"/>
            </a:p>
          </p:txBody>
        </p:sp>
      </p:grpSp>
      <p:sp>
        <p:nvSpPr>
          <p:cNvPr id="131125" name="Freeform 53"/>
          <p:cNvSpPr>
            <a:spLocks/>
          </p:cNvSpPr>
          <p:nvPr/>
        </p:nvSpPr>
        <p:spPr bwMode="auto">
          <a:xfrm>
            <a:off x="2357438" y="1708150"/>
            <a:ext cx="4905375" cy="4014788"/>
          </a:xfrm>
          <a:custGeom>
            <a:avLst/>
            <a:gdLst>
              <a:gd name="T0" fmla="*/ 0 w 3090"/>
              <a:gd name="T1" fmla="*/ 0 h 2529"/>
              <a:gd name="T2" fmla="*/ 0 w 3090"/>
              <a:gd name="T3" fmla="*/ 2529 h 2529"/>
              <a:gd name="T4" fmla="*/ 3090 w 3090"/>
              <a:gd name="T5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0" h="2529">
                <a:moveTo>
                  <a:pt x="0" y="0"/>
                </a:moveTo>
                <a:lnTo>
                  <a:pt x="0" y="2529"/>
                </a:lnTo>
                <a:lnTo>
                  <a:pt x="3090" y="252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31126" name="Group 54"/>
          <p:cNvGrpSpPr>
            <a:grpSpLocks/>
          </p:cNvGrpSpPr>
          <p:nvPr/>
        </p:nvGrpSpPr>
        <p:grpSpPr bwMode="auto">
          <a:xfrm>
            <a:off x="533400" y="3883025"/>
            <a:ext cx="1331913" cy="963613"/>
            <a:chOff x="660" y="2432"/>
            <a:chExt cx="565" cy="560"/>
          </a:xfrm>
        </p:grpSpPr>
        <p:sp>
          <p:nvSpPr>
            <p:cNvPr id="131127" name="Line 55"/>
            <p:cNvSpPr>
              <a:spLocks noChangeShapeType="1"/>
            </p:cNvSpPr>
            <p:nvPr/>
          </p:nvSpPr>
          <p:spPr bwMode="auto">
            <a:xfrm flipV="1">
              <a:off x="1018" y="2432"/>
              <a:ext cx="207" cy="1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1128" name="Rectangle 56"/>
            <p:cNvSpPr>
              <a:spLocks noChangeArrowheads="1"/>
            </p:cNvSpPr>
            <p:nvPr/>
          </p:nvSpPr>
          <p:spPr bwMode="auto">
            <a:xfrm>
              <a:off x="660" y="2607"/>
              <a:ext cx="41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de 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equilibrio</a:t>
              </a:r>
              <a:endParaRPr lang="en-US" altLang="es-AR" sz="2400"/>
            </a:p>
          </p:txBody>
        </p:sp>
        <p:sp>
          <p:nvSpPr>
            <p:cNvPr id="131129" name="Rectangle 57"/>
            <p:cNvSpPr>
              <a:spLocks noChangeArrowheads="1"/>
            </p:cNvSpPr>
            <p:nvPr/>
          </p:nvSpPr>
          <p:spPr bwMode="auto">
            <a:xfrm>
              <a:off x="855" y="2780"/>
              <a:ext cx="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sp>
        <p:nvSpPr>
          <p:cNvPr id="131130" name="Rectangle 58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000099"/>
                </a:solidFill>
              </a:rPr>
              <a:t>Figura</a:t>
            </a:r>
            <a:r>
              <a:rPr lang="en-US" altLang="es-AR" sz="2800" dirty="0">
                <a:solidFill>
                  <a:srgbClr val="000099"/>
                </a:solidFill>
              </a:rPr>
              <a:t> 1. </a:t>
            </a:r>
            <a:r>
              <a:rPr lang="en-US" altLang="es-AR" sz="2800" dirty="0" err="1">
                <a:solidFill>
                  <a:srgbClr val="000099"/>
                </a:solidFill>
              </a:rPr>
              <a:t>Precio</a:t>
            </a:r>
            <a:r>
              <a:rPr lang="en-US" altLang="es-AR" sz="2800" dirty="0">
                <a:solidFill>
                  <a:srgbClr val="000099"/>
                </a:solidFill>
              </a:rPr>
              <a:t> </a:t>
            </a:r>
            <a:r>
              <a:rPr lang="en-US" altLang="es-AR" sz="2800" dirty="0" err="1">
                <a:solidFill>
                  <a:srgbClr val="000099"/>
                </a:solidFill>
              </a:rPr>
              <a:t>máximo</a:t>
            </a:r>
            <a:r>
              <a:rPr lang="en-US" altLang="es-AR" sz="2800" dirty="0">
                <a:solidFill>
                  <a:srgbClr val="000099"/>
                </a:solidFill>
              </a:rPr>
              <a:t> </a:t>
            </a:r>
            <a:r>
              <a:rPr lang="en-US" altLang="es-AR" sz="2800" dirty="0" err="1">
                <a:solidFill>
                  <a:srgbClr val="000099"/>
                </a:solidFill>
              </a:rPr>
              <a:t>relevante</a:t>
            </a:r>
            <a:endParaRPr lang="en-US" altLang="es-AR" sz="2800" dirty="0">
              <a:solidFill>
                <a:srgbClr val="000099"/>
              </a:solidFill>
            </a:endParaRPr>
          </a:p>
        </p:txBody>
      </p:sp>
      <p:sp>
        <p:nvSpPr>
          <p:cNvPr id="131131" name="Rectangle 59"/>
          <p:cNvSpPr>
            <a:spLocks noChangeArrowheads="1"/>
          </p:cNvSpPr>
          <p:nvPr/>
        </p:nvSpPr>
        <p:spPr bwMode="auto">
          <a:xfrm>
            <a:off x="2743200" y="1828800"/>
            <a:ext cx="4191000" cy="2682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Ej: PRECIO DE LOS MEDICAMENTOS</a:t>
            </a:r>
            <a:endParaRPr lang="en-US" altLang="es-AR" sz="2400"/>
          </a:p>
        </p:txBody>
      </p:sp>
    </p:spTree>
    <p:extLst>
      <p:ext uri="{BB962C8B-B14F-4D97-AF65-F5344CB8AC3E}">
        <p14:creationId xmlns:p14="http://schemas.microsoft.com/office/powerpoint/2010/main" val="3965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Autofit/>
          </a:bodyPr>
          <a:lstStyle/>
          <a:p>
            <a:r>
              <a:rPr lang="en-US" altLang="es-AR" sz="3600" dirty="0">
                <a:solidFill>
                  <a:srgbClr val="000099"/>
                </a:solidFill>
              </a:rPr>
              <a:t>¿</a:t>
            </a:r>
            <a:r>
              <a:rPr lang="en-US" altLang="es-AR" sz="3600" dirty="0" err="1">
                <a:solidFill>
                  <a:srgbClr val="000099"/>
                </a:solidFill>
              </a:rPr>
              <a:t>Cómo</a:t>
            </a:r>
            <a:r>
              <a:rPr lang="en-US" altLang="es-AR" sz="3600" dirty="0">
                <a:solidFill>
                  <a:srgbClr val="000099"/>
                </a:solidFill>
              </a:rPr>
              <a:t> </a:t>
            </a:r>
            <a:r>
              <a:rPr lang="en-US" altLang="es-AR" sz="3600" dirty="0" err="1">
                <a:solidFill>
                  <a:srgbClr val="000099"/>
                </a:solidFill>
              </a:rPr>
              <a:t>afecta</a:t>
            </a:r>
            <a:r>
              <a:rPr lang="en-US" altLang="es-AR" sz="3600" dirty="0">
                <a:solidFill>
                  <a:srgbClr val="000099"/>
                </a:solidFill>
              </a:rPr>
              <a:t> un </a:t>
            </a:r>
            <a:r>
              <a:rPr lang="en-US" altLang="es-AR" sz="3600" dirty="0" err="1">
                <a:solidFill>
                  <a:srgbClr val="000099"/>
                </a:solidFill>
              </a:rPr>
              <a:t>precio</a:t>
            </a:r>
            <a:r>
              <a:rPr lang="en-US" altLang="es-AR" sz="3600" dirty="0">
                <a:solidFill>
                  <a:srgbClr val="000099"/>
                </a:solidFill>
              </a:rPr>
              <a:t> </a:t>
            </a:r>
            <a:r>
              <a:rPr lang="en-US" altLang="es-AR" sz="3600" dirty="0" err="1">
                <a:solidFill>
                  <a:srgbClr val="000099"/>
                </a:solidFill>
              </a:rPr>
              <a:t>máximo</a:t>
            </a:r>
            <a:r>
              <a:rPr lang="en-US" altLang="es-AR" sz="3600" dirty="0">
                <a:solidFill>
                  <a:srgbClr val="000099"/>
                </a:solidFill>
              </a:rPr>
              <a:t> al </a:t>
            </a:r>
            <a:r>
              <a:rPr lang="en-US" altLang="es-AR" sz="3600" dirty="0" err="1">
                <a:solidFill>
                  <a:srgbClr val="000099"/>
                </a:solidFill>
              </a:rPr>
              <a:t>resultado</a:t>
            </a:r>
            <a:r>
              <a:rPr lang="en-US" altLang="es-AR" sz="3600" dirty="0">
                <a:solidFill>
                  <a:srgbClr val="000099"/>
                </a:solidFill>
              </a:rPr>
              <a:t> del </a:t>
            </a:r>
            <a:r>
              <a:rPr lang="en-US" altLang="es-AR" sz="3600" dirty="0" err="1">
                <a:solidFill>
                  <a:srgbClr val="000099"/>
                </a:solidFill>
              </a:rPr>
              <a:t>mercado</a:t>
            </a:r>
            <a:r>
              <a:rPr lang="en-US" altLang="es-AR" sz="3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06488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el precio máximo &lt; precio de equilibrio </a:t>
            </a:r>
          </a:p>
          <a:p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Se produce:</a:t>
            </a:r>
          </a:p>
          <a:p>
            <a:pPr lvl="1"/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Escasez de producto Q</a:t>
            </a:r>
            <a:r>
              <a:rPr lang="es-ES_tradnl" altLang="es-A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&gt; Q</a:t>
            </a:r>
            <a:r>
              <a:rPr lang="es-ES_tradnl" altLang="es-A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Ejemplo 1:  disponibilidad de gasolina en momentos de crisis (1970s)</a:t>
            </a:r>
          </a:p>
          <a:p>
            <a:pPr lvl="2"/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Ejemplo 2: precio de los alimentos en Venezuela.</a:t>
            </a:r>
          </a:p>
          <a:p>
            <a:pPr lvl="1"/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Surgen mecanismos de racionamiento de la escasez no basados en el precio:		</a:t>
            </a:r>
          </a:p>
          <a:p>
            <a:pPr lvl="2"/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Ejemplo 1: largas colas de racionamiento, mercado negro, discriminación de vendedores…</a:t>
            </a:r>
          </a:p>
          <a:p>
            <a:pPr lvl="2"/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Ejemplo 2: racionamiento basado en “hora” de llegada.</a:t>
            </a:r>
          </a:p>
        </p:txBody>
      </p:sp>
    </p:spTree>
    <p:extLst>
      <p:ext uri="{BB962C8B-B14F-4D97-AF65-F5344CB8AC3E}">
        <p14:creationId xmlns:p14="http://schemas.microsoft.com/office/powerpoint/2010/main" val="4199732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71563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r>
              <a:rPr lang="en-US" altLang="es-AR" sz="2800">
                <a:solidFill>
                  <a:srgbClr val="000099"/>
                </a:solidFill>
              </a:rPr>
              <a:t>CASO DE ESTUDIO: </a:t>
            </a:r>
            <a:br>
              <a:rPr lang="en-US" altLang="es-AR" sz="2800">
                <a:solidFill>
                  <a:srgbClr val="000099"/>
                </a:solidFill>
              </a:rPr>
            </a:br>
            <a:r>
              <a:rPr lang="en-US" altLang="es-AR" sz="2800">
                <a:solidFill>
                  <a:srgbClr val="000099"/>
                </a:solidFill>
              </a:rPr>
              <a:t>+ precio o “colas” en las gasolineras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9067800" cy="4648200"/>
          </a:xfrm>
          <a:noFill/>
          <a:ln/>
        </p:spPr>
        <p:txBody>
          <a:bodyPr rIns="1828800"/>
          <a:lstStyle/>
          <a:p>
            <a:pPr>
              <a:tabLst>
                <a:tab pos="1601788" algn="l"/>
              </a:tabLst>
            </a:pPr>
            <a:r>
              <a:rPr lang="en-US" altLang="es-AR" sz="2400" dirty="0" err="1"/>
              <a:t>En</a:t>
            </a:r>
            <a:r>
              <a:rPr lang="en-US" altLang="es-AR" sz="2400" dirty="0"/>
              <a:t> 1973, la OPEP </a:t>
            </a:r>
            <a:r>
              <a:rPr lang="en-US" altLang="es-AR" sz="2400" dirty="0" err="1"/>
              <a:t>elevó</a:t>
            </a:r>
            <a:r>
              <a:rPr lang="en-US" altLang="es-AR" sz="2400" dirty="0"/>
              <a:t> el </a:t>
            </a:r>
            <a:r>
              <a:rPr lang="en-US" altLang="es-AR" sz="2400" dirty="0" err="1"/>
              <a:t>precio</a:t>
            </a:r>
            <a:r>
              <a:rPr lang="en-US" altLang="es-AR" sz="2400" dirty="0"/>
              <a:t> del </a:t>
            </a:r>
            <a:r>
              <a:rPr lang="en-US" altLang="es-AR" sz="2400" dirty="0" err="1"/>
              <a:t>petroleo</a:t>
            </a:r>
            <a:r>
              <a:rPr lang="en-US" altLang="es-AR" sz="2400" dirty="0"/>
              <a:t>, </a:t>
            </a:r>
            <a:r>
              <a:rPr lang="en-US" altLang="es-AR" sz="2400" dirty="0" err="1"/>
              <a:t>induciendo</a:t>
            </a:r>
            <a:r>
              <a:rPr lang="en-US" altLang="es-AR" sz="2400" dirty="0"/>
              <a:t> una </a:t>
            </a:r>
            <a:r>
              <a:rPr lang="en-US" altLang="es-AR" sz="2400" dirty="0" err="1"/>
              <a:t>reducción</a:t>
            </a:r>
            <a:r>
              <a:rPr lang="en-US" altLang="es-AR" sz="2400" dirty="0"/>
              <a:t> de la </a:t>
            </a:r>
            <a:r>
              <a:rPr lang="en-US" altLang="es-AR" sz="2400" dirty="0" err="1"/>
              <a:t>demanda</a:t>
            </a:r>
            <a:r>
              <a:rPr lang="en-US" altLang="es-AR" sz="2400" dirty="0"/>
              <a:t> de </a:t>
            </a:r>
            <a:r>
              <a:rPr lang="en-US" altLang="es-AR" sz="2400" dirty="0" err="1"/>
              <a:t>gasolina</a:t>
            </a:r>
            <a:r>
              <a:rPr lang="en-US" altLang="es-AR" sz="2400" dirty="0"/>
              <a:t> y un </a:t>
            </a:r>
            <a:r>
              <a:rPr lang="en-US" altLang="es-AR" sz="2400" dirty="0" err="1"/>
              <a:t>aumento</a:t>
            </a:r>
            <a:r>
              <a:rPr lang="en-US" altLang="es-AR" sz="2400" dirty="0"/>
              <a:t> </a:t>
            </a:r>
            <a:r>
              <a:rPr lang="en-US" altLang="es-AR" sz="2400" dirty="0" err="1"/>
              <a:t>en</a:t>
            </a:r>
            <a:r>
              <a:rPr lang="en-US" altLang="es-AR" sz="2400" dirty="0"/>
              <a:t> </a:t>
            </a:r>
            <a:r>
              <a:rPr lang="en-US" altLang="es-AR" sz="2400" dirty="0" err="1"/>
              <a:t>su</a:t>
            </a:r>
            <a:r>
              <a:rPr lang="en-US" altLang="es-AR" sz="2400" dirty="0"/>
              <a:t> </a:t>
            </a:r>
            <a:r>
              <a:rPr lang="en-US" altLang="es-AR" sz="2400" dirty="0" err="1"/>
              <a:t>precio</a:t>
            </a:r>
            <a:r>
              <a:rPr lang="en-US" altLang="es-AR" sz="2400" dirty="0"/>
              <a:t>.</a:t>
            </a:r>
          </a:p>
          <a:p>
            <a:pPr>
              <a:tabLst>
                <a:tab pos="1601788" algn="l"/>
              </a:tabLst>
            </a:pPr>
            <a:r>
              <a:rPr lang="en-US" altLang="es-AR" sz="2400" dirty="0"/>
              <a:t>Por </a:t>
            </a:r>
            <a:r>
              <a:rPr lang="en-US" altLang="es-AR" sz="2400" dirty="0" err="1"/>
              <a:t>qué</a:t>
            </a:r>
            <a:r>
              <a:rPr lang="en-US" altLang="es-AR" sz="2400" dirty="0"/>
              <a:t> se </a:t>
            </a:r>
            <a:r>
              <a:rPr lang="en-US" altLang="es-AR" sz="2400" dirty="0" err="1"/>
              <a:t>produjeron</a:t>
            </a:r>
            <a:r>
              <a:rPr lang="en-US" altLang="es-AR" sz="2400" dirty="0"/>
              <a:t> </a:t>
            </a:r>
            <a:r>
              <a:rPr lang="en-US" altLang="es-AR" sz="2400" dirty="0" err="1"/>
              <a:t>largas</a:t>
            </a:r>
            <a:r>
              <a:rPr lang="en-US" altLang="es-AR" sz="2400" dirty="0"/>
              <a:t> colas </a:t>
            </a:r>
            <a:r>
              <a:rPr lang="en-US" altLang="es-AR" sz="2400" dirty="0" err="1"/>
              <a:t>en</a:t>
            </a:r>
            <a:r>
              <a:rPr lang="en-US" altLang="es-AR" sz="2400" dirty="0"/>
              <a:t> las </a:t>
            </a:r>
            <a:r>
              <a:rPr lang="en-US" altLang="es-AR" sz="2400" dirty="0" err="1"/>
              <a:t>gasolineras</a:t>
            </a:r>
            <a:r>
              <a:rPr lang="en-US" altLang="es-AR" sz="2400" dirty="0"/>
              <a:t>?</a:t>
            </a:r>
          </a:p>
        </p:txBody>
      </p:sp>
      <p:pic>
        <p:nvPicPr>
          <p:cNvPr id="134147" name="Picture 3" descr="GA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3716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4" descr="G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5064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339752" y="3695700"/>
            <a:ext cx="6629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 dirty="0"/>
              <a:t>Según </a:t>
            </a:r>
            <a:r>
              <a:rPr lang="es-ES_tradnl" altLang="es-AR" dirty="0" err="1"/>
              <a:t>Mankiw</a:t>
            </a:r>
            <a:r>
              <a:rPr lang="es-ES_tradnl" altLang="es-AR" dirty="0"/>
              <a:t>, la existencia de un precio máximo impidió que las gasolineras subieran el precio repercutiendo el coste a los usuarios: de esta manera sólo hubieran comprado gasolina cara los que más la necesitaran. </a:t>
            </a:r>
          </a:p>
        </p:txBody>
      </p:sp>
    </p:spTree>
    <p:extLst>
      <p:ext uri="{BB962C8B-B14F-4D97-AF65-F5344CB8AC3E}">
        <p14:creationId xmlns:p14="http://schemas.microsoft.com/office/powerpoint/2010/main" val="3397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  <p:bldP spid="1341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045" y="410369"/>
            <a:ext cx="8229600" cy="6858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2. Mercado de la </a:t>
            </a:r>
            <a:r>
              <a:rPr lang="en-US" altLang="es-AR" sz="2800" dirty="0" err="1">
                <a:solidFill>
                  <a:srgbClr val="FFFF00"/>
                </a:solidFill>
              </a:rPr>
              <a:t>Gasolina</a:t>
            </a:r>
            <a:r>
              <a:rPr lang="en-US" altLang="es-AR" sz="2800" dirty="0">
                <a:solidFill>
                  <a:srgbClr val="FFFF00"/>
                </a:solidFill>
              </a:rPr>
              <a:t> con un </a:t>
            </a:r>
            <a:r>
              <a:rPr lang="en-US" altLang="es-AR" sz="2800" dirty="0" err="1">
                <a:solidFill>
                  <a:srgbClr val="FFFF00"/>
                </a:solidFill>
              </a:rPr>
              <a:t>Precio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Máx</a:t>
            </a:r>
            <a:r>
              <a:rPr lang="en-US" altLang="es-AR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F3F6F9"/>
          </a:solidFill>
          <a:ln w="2301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F2F4F8"/>
          </a:solidFill>
          <a:ln w="2095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F1F4F7"/>
          </a:solidFill>
          <a:ln w="1889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F0F2F5"/>
          </a:solidFill>
          <a:ln w="1666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EF1F4"/>
          </a:solidFill>
          <a:ln w="14605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DEFF3"/>
          </a:solidFill>
          <a:ln w="1254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BEEF2"/>
          </a:solidFill>
          <a:ln w="1047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2459038" y="1752600"/>
            <a:ext cx="4856162" cy="4368800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354262" y="1647825"/>
            <a:ext cx="5098057" cy="4589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2247900" y="1089025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 b="1">
                <a:solidFill>
                  <a:srgbClr val="000000"/>
                </a:solidFill>
                <a:latin typeface="Arial" panose="020B0604020202020204" pitchFamily="34" charset="0"/>
              </a:rPr>
              <a:t>(a) En un primer momento: el precio máx. no afecta.</a:t>
            </a:r>
            <a:endParaRPr lang="en-US" altLang="es-AR" sz="2400"/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7137400" y="6075363"/>
            <a:ext cx="17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 b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en-US" altLang="es-AR" sz="2400"/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2135188" y="6083300"/>
            <a:ext cx="2317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2057400" y="157956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s-AR" sz="2400"/>
          </a:p>
        </p:txBody>
      </p:sp>
      <p:grpSp>
        <p:nvGrpSpPr>
          <p:cNvPr id="135189" name="Group 21"/>
          <p:cNvGrpSpPr>
            <a:grpSpLocks/>
          </p:cNvGrpSpPr>
          <p:nvPr/>
        </p:nvGrpSpPr>
        <p:grpSpPr bwMode="auto">
          <a:xfrm>
            <a:off x="2354263" y="3998913"/>
            <a:ext cx="4986337" cy="331787"/>
            <a:chOff x="1483" y="2519"/>
            <a:chExt cx="3141" cy="209"/>
          </a:xfrm>
        </p:grpSpPr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 flipH="1">
              <a:off x="1483" y="2519"/>
              <a:ext cx="2887" cy="1"/>
            </a:xfrm>
            <a:prstGeom prst="line">
              <a:avLst/>
            </a:prstGeom>
            <a:noFill/>
            <a:ln w="63500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3672" y="2555"/>
              <a:ext cx="9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>
                  <a:solidFill>
                    <a:srgbClr val="000000"/>
                  </a:solidFill>
                  <a:latin typeface="Arial" panose="020B0604020202020204" pitchFamily="34" charset="0"/>
                </a:rPr>
                <a:t>Precio máximo</a:t>
              </a:r>
              <a:endParaRPr lang="en-US" altLang="es-AR" sz="2400"/>
            </a:p>
          </p:txBody>
        </p:sp>
      </p:grpSp>
      <p:grpSp>
        <p:nvGrpSpPr>
          <p:cNvPr id="135192" name="Group 24"/>
          <p:cNvGrpSpPr>
            <a:grpSpLocks/>
          </p:cNvGrpSpPr>
          <p:nvPr/>
        </p:nvGrpSpPr>
        <p:grpSpPr bwMode="auto">
          <a:xfrm>
            <a:off x="3108325" y="2676525"/>
            <a:ext cx="2633663" cy="3281363"/>
            <a:chOff x="1958" y="1686"/>
            <a:chExt cx="1659" cy="2067"/>
          </a:xfrm>
        </p:grpSpPr>
        <p:sp>
          <p:nvSpPr>
            <p:cNvPr id="135193" name="Line 25"/>
            <p:cNvSpPr>
              <a:spLocks noChangeShapeType="1"/>
            </p:cNvSpPr>
            <p:nvPr/>
          </p:nvSpPr>
          <p:spPr bwMode="auto">
            <a:xfrm>
              <a:off x="1958" y="1686"/>
              <a:ext cx="1437" cy="1984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3460" y="3580"/>
              <a:ext cx="1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35195" name="Line 27"/>
          <p:cNvSpPr>
            <a:spLocks noChangeShapeType="1"/>
          </p:cNvSpPr>
          <p:nvPr/>
        </p:nvSpPr>
        <p:spPr bwMode="auto">
          <a:xfrm flipV="1">
            <a:off x="3568700" y="2886075"/>
            <a:ext cx="2552700" cy="2940050"/>
          </a:xfrm>
          <a:prstGeom prst="line">
            <a:avLst/>
          </a:prstGeom>
          <a:noFill/>
          <a:ln w="63500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35196" name="Group 28"/>
          <p:cNvGrpSpPr>
            <a:grpSpLocks/>
          </p:cNvGrpSpPr>
          <p:nvPr/>
        </p:nvGrpSpPr>
        <p:grpSpPr bwMode="auto">
          <a:xfrm>
            <a:off x="6173788" y="2743200"/>
            <a:ext cx="463550" cy="365125"/>
            <a:chOff x="3889" y="1725"/>
            <a:chExt cx="1036" cy="233"/>
          </a:xfrm>
        </p:grpSpPr>
        <p:sp>
          <p:nvSpPr>
            <p:cNvPr id="135197" name="Rectangle 29"/>
            <p:cNvSpPr>
              <a:spLocks noChangeArrowheads="1"/>
            </p:cNvSpPr>
            <p:nvPr/>
          </p:nvSpPr>
          <p:spPr bwMode="auto">
            <a:xfrm>
              <a:off x="3889" y="172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  <p:sp>
          <p:nvSpPr>
            <p:cNvPr id="135198" name="Rectangle 30"/>
            <p:cNvSpPr>
              <a:spLocks noChangeArrowheads="1"/>
            </p:cNvSpPr>
            <p:nvPr/>
          </p:nvSpPr>
          <p:spPr bwMode="auto">
            <a:xfrm>
              <a:off x="4396" y="1725"/>
              <a:ext cx="52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grpSp>
        <p:nvGrpSpPr>
          <p:cNvPr id="135199" name="Group 31"/>
          <p:cNvGrpSpPr>
            <a:grpSpLocks/>
          </p:cNvGrpSpPr>
          <p:nvPr/>
        </p:nvGrpSpPr>
        <p:grpSpPr bwMode="auto">
          <a:xfrm>
            <a:off x="2016125" y="4533900"/>
            <a:ext cx="2667000" cy="1824038"/>
            <a:chOff x="1270" y="2856"/>
            <a:chExt cx="1680" cy="1149"/>
          </a:xfrm>
        </p:grpSpPr>
        <p:sp>
          <p:nvSpPr>
            <p:cNvPr id="135200" name="Freeform 32"/>
            <p:cNvSpPr>
              <a:spLocks/>
            </p:cNvSpPr>
            <p:nvPr/>
          </p:nvSpPr>
          <p:spPr bwMode="auto">
            <a:xfrm>
              <a:off x="1483" y="2943"/>
              <a:ext cx="1398" cy="846"/>
            </a:xfrm>
            <a:custGeom>
              <a:avLst/>
              <a:gdLst>
                <a:gd name="T0" fmla="*/ 1398 w 1398"/>
                <a:gd name="T1" fmla="*/ 846 h 846"/>
                <a:gd name="T2" fmla="*/ 1398 w 1398"/>
                <a:gd name="T3" fmla="*/ 0 h 846"/>
                <a:gd name="T4" fmla="*/ 0 w 1398"/>
                <a:gd name="T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846">
                  <a:moveTo>
                    <a:pt x="1398" y="846"/>
                  </a:moveTo>
                  <a:lnTo>
                    <a:pt x="1398" y="0"/>
                  </a:lnTo>
                  <a:lnTo>
                    <a:pt x="0" y="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5201" name="Oval 33"/>
            <p:cNvSpPr>
              <a:spLocks noChangeArrowheads="1"/>
            </p:cNvSpPr>
            <p:nvPr/>
          </p:nvSpPr>
          <p:spPr bwMode="auto">
            <a:xfrm>
              <a:off x="2828" y="2903"/>
              <a:ext cx="92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5202" name="Rectangle 34"/>
            <p:cNvSpPr>
              <a:spLocks noChangeArrowheads="1"/>
            </p:cNvSpPr>
            <p:nvPr/>
          </p:nvSpPr>
          <p:spPr bwMode="auto">
            <a:xfrm>
              <a:off x="1270" y="2856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  <p:sp>
          <p:nvSpPr>
            <p:cNvPr id="135203" name="Rectangle 35"/>
            <p:cNvSpPr>
              <a:spLocks noChangeArrowheads="1"/>
            </p:cNvSpPr>
            <p:nvPr/>
          </p:nvSpPr>
          <p:spPr bwMode="auto">
            <a:xfrm>
              <a:off x="2785" y="3832"/>
              <a:ext cx="1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sp>
        <p:nvSpPr>
          <p:cNvPr id="135204" name="Freeform 36"/>
          <p:cNvSpPr>
            <a:spLocks/>
          </p:cNvSpPr>
          <p:nvPr/>
        </p:nvSpPr>
        <p:spPr bwMode="auto">
          <a:xfrm>
            <a:off x="2354263" y="1647825"/>
            <a:ext cx="4856162" cy="4367213"/>
          </a:xfrm>
          <a:custGeom>
            <a:avLst/>
            <a:gdLst>
              <a:gd name="T0" fmla="*/ 0 w 3059"/>
              <a:gd name="T1" fmla="*/ 0 h 2751"/>
              <a:gd name="T2" fmla="*/ 0 w 3059"/>
              <a:gd name="T3" fmla="*/ 2751 h 2751"/>
              <a:gd name="T4" fmla="*/ 3059 w 3059"/>
              <a:gd name="T5" fmla="*/ 2751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9" h="2751">
                <a:moveTo>
                  <a:pt x="0" y="0"/>
                </a:moveTo>
                <a:lnTo>
                  <a:pt x="0" y="2751"/>
                </a:lnTo>
                <a:lnTo>
                  <a:pt x="3059" y="27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35205" name="Group 37"/>
          <p:cNvGrpSpPr>
            <a:grpSpLocks/>
          </p:cNvGrpSpPr>
          <p:nvPr/>
        </p:nvGrpSpPr>
        <p:grpSpPr bwMode="auto">
          <a:xfrm>
            <a:off x="152400" y="2841625"/>
            <a:ext cx="2743200" cy="1044575"/>
            <a:chOff x="96" y="1790"/>
            <a:chExt cx="1651" cy="676"/>
          </a:xfrm>
        </p:grpSpPr>
        <p:sp>
          <p:nvSpPr>
            <p:cNvPr id="135206" name="Line 38"/>
            <p:cNvSpPr>
              <a:spLocks noChangeShapeType="1"/>
            </p:cNvSpPr>
            <p:nvPr/>
          </p:nvSpPr>
          <p:spPr bwMode="auto">
            <a:xfrm flipH="1" flipV="1">
              <a:off x="1141" y="2003"/>
              <a:ext cx="606" cy="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5207" name="Rectangle 39"/>
            <p:cNvSpPr>
              <a:spLocks noChangeArrowheads="1"/>
            </p:cNvSpPr>
            <p:nvPr/>
          </p:nvSpPr>
          <p:spPr bwMode="auto">
            <a:xfrm>
              <a:off x="96" y="1790"/>
              <a:ext cx="1056" cy="6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AutoNum type="arabicPeriod"/>
              </a:pPr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Inicialmente, el precio máximo no interfiere…</a:t>
              </a:r>
            </a:p>
          </p:txBody>
        </p:sp>
      </p:grpSp>
      <p:sp>
        <p:nvSpPr>
          <p:cNvPr id="135208" name="Rectangle 40"/>
          <p:cNvSpPr>
            <a:spLocks noChangeArrowheads="1"/>
          </p:cNvSpPr>
          <p:nvPr/>
        </p:nvSpPr>
        <p:spPr bwMode="auto">
          <a:xfrm>
            <a:off x="2743200" y="1828800"/>
            <a:ext cx="4191000" cy="2682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Ej: PRECIO GASOLINA</a:t>
            </a:r>
            <a:endParaRPr lang="en-US" altLang="es-AR" sz="2400"/>
          </a:p>
        </p:txBody>
      </p:sp>
    </p:spTree>
    <p:extLst>
      <p:ext uri="{BB962C8B-B14F-4D97-AF65-F5344CB8AC3E}">
        <p14:creationId xmlns:p14="http://schemas.microsoft.com/office/powerpoint/2010/main" val="33618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F3F6F9"/>
          </a:solidFill>
          <a:ln w="2301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F2F4F8"/>
          </a:solidFill>
          <a:ln w="2095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F1F4F7"/>
          </a:solidFill>
          <a:ln w="1889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F0F2F5"/>
          </a:solidFill>
          <a:ln w="1666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EF1F4"/>
          </a:solidFill>
          <a:ln w="14605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DEFF3"/>
          </a:solidFill>
          <a:ln w="1254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BEEF2"/>
          </a:solidFill>
          <a:ln w="1047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2638425" y="1752600"/>
            <a:ext cx="4854575" cy="4368800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2533650" y="1647825"/>
            <a:ext cx="5062686" cy="45174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6208" name="Freeform 16"/>
          <p:cNvSpPr>
            <a:spLocks/>
          </p:cNvSpPr>
          <p:nvPr/>
        </p:nvSpPr>
        <p:spPr bwMode="auto">
          <a:xfrm>
            <a:off x="2533650" y="1647825"/>
            <a:ext cx="4854575" cy="4367213"/>
          </a:xfrm>
          <a:custGeom>
            <a:avLst/>
            <a:gdLst>
              <a:gd name="T0" fmla="*/ 0 w 3058"/>
              <a:gd name="T1" fmla="*/ 0 h 2751"/>
              <a:gd name="T2" fmla="*/ 0 w 3058"/>
              <a:gd name="T3" fmla="*/ 2751 h 2751"/>
              <a:gd name="T4" fmla="*/ 3058 w 3058"/>
              <a:gd name="T5" fmla="*/ 2751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8" h="2751">
                <a:moveTo>
                  <a:pt x="0" y="0"/>
                </a:moveTo>
                <a:lnTo>
                  <a:pt x="0" y="2751"/>
                </a:lnTo>
                <a:lnTo>
                  <a:pt x="3058" y="27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3998913" y="3159125"/>
            <a:ext cx="18827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1691680" y="1249363"/>
            <a:ext cx="6309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es-A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(b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)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Luego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, al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bajar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la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oferta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el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precio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máximo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sí</a:t>
            </a:r>
            <a:r>
              <a:rPr lang="en-US" altLang="es-AR" sz="1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s-AR" sz="1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afecta</a:t>
            </a:r>
            <a:endParaRPr lang="en-US" altLang="es-AR" sz="2400" dirty="0">
              <a:solidFill>
                <a:srgbClr val="FFFF00"/>
              </a:solidFill>
            </a:endParaRP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7366000" y="6075363"/>
            <a:ext cx="17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 b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en-US" altLang="es-AR" sz="2400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2339975" y="60833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2133600" y="16002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8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s-AR" sz="2400"/>
          </a:p>
        </p:txBody>
      </p:sp>
      <p:grpSp>
        <p:nvGrpSpPr>
          <p:cNvPr id="136214" name="Group 22"/>
          <p:cNvGrpSpPr>
            <a:grpSpLocks/>
          </p:cNvGrpSpPr>
          <p:nvPr/>
        </p:nvGrpSpPr>
        <p:grpSpPr bwMode="auto">
          <a:xfrm>
            <a:off x="3287713" y="2676525"/>
            <a:ext cx="3273425" cy="3281363"/>
            <a:chOff x="2071" y="1686"/>
            <a:chExt cx="2062" cy="2067"/>
          </a:xfrm>
        </p:grpSpPr>
        <p:sp>
          <p:nvSpPr>
            <p:cNvPr id="136215" name="Line 23"/>
            <p:cNvSpPr>
              <a:spLocks noChangeShapeType="1"/>
            </p:cNvSpPr>
            <p:nvPr/>
          </p:nvSpPr>
          <p:spPr bwMode="auto">
            <a:xfrm>
              <a:off x="2071" y="1686"/>
              <a:ext cx="1437" cy="1984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16" name="Rectangle 24"/>
            <p:cNvSpPr>
              <a:spLocks noChangeArrowheads="1"/>
            </p:cNvSpPr>
            <p:nvPr/>
          </p:nvSpPr>
          <p:spPr bwMode="auto">
            <a:xfrm>
              <a:off x="3589" y="3580"/>
              <a:ext cx="5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>
                  <a:solidFill>
                    <a:srgbClr val="000000"/>
                  </a:solidFill>
                  <a:latin typeface="Arial" panose="020B0604020202020204" pitchFamily="34" charset="0"/>
                </a:rPr>
                <a:t>Demand</a:t>
              </a:r>
              <a:endParaRPr lang="en-US" altLang="es-AR" sz="2400"/>
            </a:p>
          </p:txBody>
        </p:sp>
      </p:grpSp>
      <p:grpSp>
        <p:nvGrpSpPr>
          <p:cNvPr id="136217" name="Group 25"/>
          <p:cNvGrpSpPr>
            <a:grpSpLocks/>
          </p:cNvGrpSpPr>
          <p:nvPr/>
        </p:nvGrpSpPr>
        <p:grpSpPr bwMode="auto">
          <a:xfrm>
            <a:off x="3748088" y="2738438"/>
            <a:ext cx="2865437" cy="3087687"/>
            <a:chOff x="2361" y="1725"/>
            <a:chExt cx="1805" cy="1945"/>
          </a:xfrm>
        </p:grpSpPr>
        <p:sp>
          <p:nvSpPr>
            <p:cNvPr id="136218" name="Line 26"/>
            <p:cNvSpPr>
              <a:spLocks noChangeShapeType="1"/>
            </p:cNvSpPr>
            <p:nvPr/>
          </p:nvSpPr>
          <p:spPr bwMode="auto">
            <a:xfrm flipV="1">
              <a:off x="2361" y="1818"/>
              <a:ext cx="1595" cy="1852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19" name="Rectangle 27"/>
            <p:cNvSpPr>
              <a:spLocks noChangeArrowheads="1"/>
            </p:cNvSpPr>
            <p:nvPr/>
          </p:nvSpPr>
          <p:spPr bwMode="auto">
            <a:xfrm>
              <a:off x="4017" y="1725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grpSp>
        <p:nvGrpSpPr>
          <p:cNvPr id="136220" name="Group 28"/>
          <p:cNvGrpSpPr>
            <a:grpSpLocks/>
          </p:cNvGrpSpPr>
          <p:nvPr/>
        </p:nvGrpSpPr>
        <p:grpSpPr bwMode="auto">
          <a:xfrm>
            <a:off x="2638425" y="1677988"/>
            <a:ext cx="2643188" cy="2825750"/>
            <a:chOff x="1662" y="1057"/>
            <a:chExt cx="1665" cy="1780"/>
          </a:xfrm>
        </p:grpSpPr>
        <p:sp>
          <p:nvSpPr>
            <p:cNvPr id="136221" name="Line 29"/>
            <p:cNvSpPr>
              <a:spLocks noChangeShapeType="1"/>
            </p:cNvSpPr>
            <p:nvPr/>
          </p:nvSpPr>
          <p:spPr bwMode="auto">
            <a:xfrm flipV="1">
              <a:off x="1662" y="1130"/>
              <a:ext cx="1463" cy="1707"/>
            </a:xfrm>
            <a:prstGeom prst="line">
              <a:avLst/>
            </a:prstGeom>
            <a:noFill/>
            <a:ln w="63500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22" name="Rectangle 30"/>
            <p:cNvSpPr>
              <a:spLocks noChangeArrowheads="1"/>
            </p:cNvSpPr>
            <p:nvPr/>
          </p:nvSpPr>
          <p:spPr bwMode="auto">
            <a:xfrm>
              <a:off x="3178" y="1057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s-AR" sz="2400"/>
            </a:p>
          </p:txBody>
        </p:sp>
      </p:grpSp>
      <p:grpSp>
        <p:nvGrpSpPr>
          <p:cNvPr id="136223" name="Group 31"/>
          <p:cNvGrpSpPr>
            <a:grpSpLocks/>
          </p:cNvGrpSpPr>
          <p:nvPr/>
        </p:nvGrpSpPr>
        <p:grpSpPr bwMode="auto">
          <a:xfrm>
            <a:off x="2533650" y="3998913"/>
            <a:ext cx="4649788" cy="331787"/>
            <a:chOff x="1596" y="2519"/>
            <a:chExt cx="2929" cy="209"/>
          </a:xfrm>
        </p:grpSpPr>
        <p:sp>
          <p:nvSpPr>
            <p:cNvPr id="136224" name="Line 32"/>
            <p:cNvSpPr>
              <a:spLocks noChangeShapeType="1"/>
            </p:cNvSpPr>
            <p:nvPr/>
          </p:nvSpPr>
          <p:spPr bwMode="auto">
            <a:xfrm flipH="1">
              <a:off x="1596" y="2519"/>
              <a:ext cx="2887" cy="1"/>
            </a:xfrm>
            <a:prstGeom prst="line">
              <a:avLst/>
            </a:prstGeom>
            <a:noFill/>
            <a:ln w="63500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25" name="Rectangle 33"/>
            <p:cNvSpPr>
              <a:spLocks noChangeArrowheads="1"/>
            </p:cNvSpPr>
            <p:nvPr/>
          </p:nvSpPr>
          <p:spPr bwMode="auto">
            <a:xfrm>
              <a:off x="3805" y="2555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>
                  <a:solidFill>
                    <a:srgbClr val="000000"/>
                  </a:solidFill>
                  <a:latin typeface="Arial" panose="020B0604020202020204" pitchFamily="34" charset="0"/>
                </a:rPr>
                <a:t>Precio máx</a:t>
              </a:r>
              <a:endParaRPr lang="en-US" altLang="es-AR" sz="2400"/>
            </a:p>
          </p:txBody>
        </p:sp>
      </p:grpSp>
      <p:grpSp>
        <p:nvGrpSpPr>
          <p:cNvPr id="136226" name="Group 34"/>
          <p:cNvGrpSpPr>
            <a:grpSpLocks/>
          </p:cNvGrpSpPr>
          <p:nvPr/>
        </p:nvGrpSpPr>
        <p:grpSpPr bwMode="auto">
          <a:xfrm>
            <a:off x="2941638" y="3914775"/>
            <a:ext cx="279400" cy="2443163"/>
            <a:chOff x="1853" y="2466"/>
            <a:chExt cx="176" cy="1539"/>
          </a:xfrm>
        </p:grpSpPr>
        <p:sp>
          <p:nvSpPr>
            <p:cNvPr id="136227" name="Line 35"/>
            <p:cNvSpPr>
              <a:spLocks noChangeShapeType="1"/>
            </p:cNvSpPr>
            <p:nvPr/>
          </p:nvSpPr>
          <p:spPr bwMode="auto">
            <a:xfrm flipV="1">
              <a:off x="1926" y="2519"/>
              <a:ext cx="1" cy="1270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28" name="Oval 36"/>
            <p:cNvSpPr>
              <a:spLocks noChangeArrowheads="1"/>
            </p:cNvSpPr>
            <p:nvPr/>
          </p:nvSpPr>
          <p:spPr bwMode="auto">
            <a:xfrm>
              <a:off x="1886" y="2466"/>
              <a:ext cx="92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29" name="Rectangle 37"/>
            <p:cNvSpPr>
              <a:spLocks noChangeArrowheads="1"/>
            </p:cNvSpPr>
            <p:nvPr/>
          </p:nvSpPr>
          <p:spPr bwMode="auto">
            <a:xfrm>
              <a:off x="1853" y="3832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s-AR" sz="18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en-US" altLang="es-AR" sz="2400"/>
            </a:p>
          </p:txBody>
        </p:sp>
      </p:grpSp>
      <p:grpSp>
        <p:nvGrpSpPr>
          <p:cNvPr id="136230" name="Group 38"/>
          <p:cNvGrpSpPr>
            <a:grpSpLocks/>
          </p:cNvGrpSpPr>
          <p:nvPr/>
        </p:nvGrpSpPr>
        <p:grpSpPr bwMode="auto">
          <a:xfrm>
            <a:off x="2220913" y="3095625"/>
            <a:ext cx="1547812" cy="274638"/>
            <a:chOff x="1399" y="1950"/>
            <a:chExt cx="975" cy="173"/>
          </a:xfrm>
        </p:grpSpPr>
        <p:grpSp>
          <p:nvGrpSpPr>
            <p:cNvPr id="136231" name="Group 39"/>
            <p:cNvGrpSpPr>
              <a:grpSpLocks/>
            </p:cNvGrpSpPr>
            <p:nvPr/>
          </p:nvGrpSpPr>
          <p:grpSpPr bwMode="auto">
            <a:xfrm>
              <a:off x="1596" y="2003"/>
              <a:ext cx="778" cy="93"/>
              <a:chOff x="1596" y="2003"/>
              <a:chExt cx="778" cy="93"/>
            </a:xfrm>
          </p:grpSpPr>
          <p:sp>
            <p:nvSpPr>
              <p:cNvPr id="136232" name="Line 40"/>
              <p:cNvSpPr>
                <a:spLocks noChangeShapeType="1"/>
              </p:cNvSpPr>
              <p:nvPr/>
            </p:nvSpPr>
            <p:spPr bwMode="auto">
              <a:xfrm flipH="1">
                <a:off x="1596" y="2043"/>
                <a:ext cx="738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6233" name="Oval 41"/>
              <p:cNvSpPr>
                <a:spLocks noChangeArrowheads="1"/>
              </p:cNvSpPr>
              <p:nvPr/>
            </p:nvSpPr>
            <p:spPr bwMode="auto">
              <a:xfrm>
                <a:off x="2295" y="2003"/>
                <a:ext cx="79" cy="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136234" name="Rectangle 42"/>
            <p:cNvSpPr>
              <a:spLocks noChangeArrowheads="1"/>
            </p:cNvSpPr>
            <p:nvPr/>
          </p:nvSpPr>
          <p:spPr bwMode="auto">
            <a:xfrm>
              <a:off x="1399" y="1950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s-AR" sz="2400"/>
            </a:p>
          </p:txBody>
        </p:sp>
      </p:grpSp>
      <p:grpSp>
        <p:nvGrpSpPr>
          <p:cNvPr id="136235" name="Group 43"/>
          <p:cNvGrpSpPr>
            <a:grpSpLocks/>
          </p:cNvGrpSpPr>
          <p:nvPr/>
        </p:nvGrpSpPr>
        <p:grpSpPr bwMode="auto">
          <a:xfrm>
            <a:off x="4127500" y="3914775"/>
            <a:ext cx="287338" cy="2443163"/>
            <a:chOff x="2600" y="2466"/>
            <a:chExt cx="181" cy="1539"/>
          </a:xfrm>
        </p:grpSpPr>
        <p:sp>
          <p:nvSpPr>
            <p:cNvPr id="136236" name="Line 44"/>
            <p:cNvSpPr>
              <a:spLocks noChangeShapeType="1"/>
            </p:cNvSpPr>
            <p:nvPr/>
          </p:nvSpPr>
          <p:spPr bwMode="auto">
            <a:xfrm flipV="1">
              <a:off x="2664" y="2519"/>
              <a:ext cx="1" cy="1270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37" name="Oval 45"/>
            <p:cNvSpPr>
              <a:spLocks noChangeArrowheads="1"/>
            </p:cNvSpPr>
            <p:nvPr/>
          </p:nvSpPr>
          <p:spPr bwMode="auto">
            <a:xfrm>
              <a:off x="2624" y="2466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38" name="Rectangle 46"/>
            <p:cNvSpPr>
              <a:spLocks noChangeArrowheads="1"/>
            </p:cNvSpPr>
            <p:nvPr/>
          </p:nvSpPr>
          <p:spPr bwMode="auto">
            <a:xfrm>
              <a:off x="2600" y="383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s-AR" sz="18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s-AR" sz="2400"/>
            </a:p>
          </p:txBody>
        </p:sp>
      </p:grpSp>
      <p:grpSp>
        <p:nvGrpSpPr>
          <p:cNvPr id="136239" name="Group 47"/>
          <p:cNvGrpSpPr>
            <a:grpSpLocks/>
          </p:cNvGrpSpPr>
          <p:nvPr/>
        </p:nvGrpSpPr>
        <p:grpSpPr bwMode="auto">
          <a:xfrm>
            <a:off x="2220913" y="4533900"/>
            <a:ext cx="2665412" cy="1824038"/>
            <a:chOff x="1399" y="2856"/>
            <a:chExt cx="1679" cy="1149"/>
          </a:xfrm>
        </p:grpSpPr>
        <p:sp>
          <p:nvSpPr>
            <p:cNvPr id="136240" name="Freeform 48"/>
            <p:cNvSpPr>
              <a:spLocks/>
            </p:cNvSpPr>
            <p:nvPr/>
          </p:nvSpPr>
          <p:spPr bwMode="auto">
            <a:xfrm>
              <a:off x="1596" y="2943"/>
              <a:ext cx="1398" cy="846"/>
            </a:xfrm>
            <a:custGeom>
              <a:avLst/>
              <a:gdLst>
                <a:gd name="T0" fmla="*/ 1398 w 1398"/>
                <a:gd name="T1" fmla="*/ 846 h 846"/>
                <a:gd name="T2" fmla="*/ 1398 w 1398"/>
                <a:gd name="T3" fmla="*/ 0 h 846"/>
                <a:gd name="T4" fmla="*/ 0 w 1398"/>
                <a:gd name="T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8" h="846">
                  <a:moveTo>
                    <a:pt x="1398" y="846"/>
                  </a:moveTo>
                  <a:lnTo>
                    <a:pt x="1398" y="0"/>
                  </a:lnTo>
                  <a:lnTo>
                    <a:pt x="0" y="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41" name="Oval 49"/>
            <p:cNvSpPr>
              <a:spLocks noChangeArrowheads="1"/>
            </p:cNvSpPr>
            <p:nvPr/>
          </p:nvSpPr>
          <p:spPr bwMode="auto">
            <a:xfrm>
              <a:off x="2941" y="2903"/>
              <a:ext cx="92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6242" name="Rectangle 50"/>
            <p:cNvSpPr>
              <a:spLocks noChangeArrowheads="1"/>
            </p:cNvSpPr>
            <p:nvPr/>
          </p:nvSpPr>
          <p:spPr bwMode="auto">
            <a:xfrm>
              <a:off x="1399" y="2856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  <p:sp>
          <p:nvSpPr>
            <p:cNvPr id="136243" name="Rectangle 51"/>
            <p:cNvSpPr>
              <a:spLocks noChangeArrowheads="1"/>
            </p:cNvSpPr>
            <p:nvPr/>
          </p:nvSpPr>
          <p:spPr bwMode="auto">
            <a:xfrm>
              <a:off x="2913" y="3832"/>
              <a:ext cx="16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s-AR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sp>
        <p:nvSpPr>
          <p:cNvPr id="136244" name="Rectangle 52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2. Mercado de la </a:t>
            </a:r>
            <a:r>
              <a:rPr lang="en-US" altLang="es-AR" sz="2800" dirty="0" err="1">
                <a:solidFill>
                  <a:srgbClr val="FFFF00"/>
                </a:solidFill>
              </a:rPr>
              <a:t>Gasolina</a:t>
            </a:r>
            <a:r>
              <a:rPr lang="en-US" altLang="es-AR" sz="2800" dirty="0">
                <a:solidFill>
                  <a:srgbClr val="FFFF00"/>
                </a:solidFill>
              </a:rPr>
              <a:t> con un </a:t>
            </a:r>
            <a:r>
              <a:rPr lang="en-US" altLang="es-AR" sz="2800" dirty="0" err="1">
                <a:solidFill>
                  <a:srgbClr val="FFFF00"/>
                </a:solidFill>
              </a:rPr>
              <a:t>Precio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Máx</a:t>
            </a:r>
            <a:r>
              <a:rPr lang="en-US" altLang="es-AR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6245" name="Rectangle 53"/>
          <p:cNvSpPr>
            <a:spLocks noChangeArrowheads="1"/>
          </p:cNvSpPr>
          <p:nvPr/>
        </p:nvSpPr>
        <p:spPr bwMode="auto">
          <a:xfrm>
            <a:off x="5943600" y="4419600"/>
            <a:ext cx="1754188" cy="10445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3…el precio máximo se hace relevante…</a:t>
            </a:r>
          </a:p>
        </p:txBody>
      </p:sp>
      <p:grpSp>
        <p:nvGrpSpPr>
          <p:cNvPr id="136246" name="Group 54"/>
          <p:cNvGrpSpPr>
            <a:grpSpLocks/>
          </p:cNvGrpSpPr>
          <p:nvPr/>
        </p:nvGrpSpPr>
        <p:grpSpPr bwMode="auto">
          <a:xfrm>
            <a:off x="228600" y="4038600"/>
            <a:ext cx="3429000" cy="2597150"/>
            <a:chOff x="144" y="2544"/>
            <a:chExt cx="2160" cy="1636"/>
          </a:xfrm>
        </p:grpSpPr>
        <p:sp>
          <p:nvSpPr>
            <p:cNvPr id="136247" name="Rectangle 55"/>
            <p:cNvSpPr>
              <a:spLocks noChangeArrowheads="1"/>
            </p:cNvSpPr>
            <p:nvPr/>
          </p:nvSpPr>
          <p:spPr bwMode="auto">
            <a:xfrm>
              <a:off x="144" y="2544"/>
              <a:ext cx="1105" cy="16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4…y genera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escasez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de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producto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exceso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de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demanda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) que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tendrá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que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ser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racionada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por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otro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medio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136248" name="Line 56"/>
            <p:cNvSpPr>
              <a:spLocks noChangeShapeType="1"/>
            </p:cNvSpPr>
            <p:nvPr/>
          </p:nvSpPr>
          <p:spPr bwMode="auto">
            <a:xfrm flipV="1">
              <a:off x="1248" y="2544"/>
              <a:ext cx="1056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36249" name="Group 57"/>
          <p:cNvGrpSpPr>
            <a:grpSpLocks/>
          </p:cNvGrpSpPr>
          <p:nvPr/>
        </p:nvGrpSpPr>
        <p:grpSpPr bwMode="auto">
          <a:xfrm>
            <a:off x="4953000" y="1752600"/>
            <a:ext cx="2211388" cy="1295400"/>
            <a:chOff x="3120" y="1104"/>
            <a:chExt cx="1393" cy="816"/>
          </a:xfrm>
        </p:grpSpPr>
        <p:sp>
          <p:nvSpPr>
            <p:cNvPr id="136250" name="Rectangle 58"/>
            <p:cNvSpPr>
              <a:spLocks noChangeArrowheads="1"/>
            </p:cNvSpPr>
            <p:nvPr/>
          </p:nvSpPr>
          <p:spPr bwMode="auto">
            <a:xfrm>
              <a:off x="3408" y="1104"/>
              <a:ext cx="1105" cy="49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2…pero cuando la oferta cae….</a:t>
              </a:r>
            </a:p>
          </p:txBody>
        </p:sp>
        <p:sp>
          <p:nvSpPr>
            <p:cNvPr id="136251" name="Line 59"/>
            <p:cNvSpPr>
              <a:spLocks noChangeShapeType="1"/>
            </p:cNvSpPr>
            <p:nvPr/>
          </p:nvSpPr>
          <p:spPr bwMode="auto">
            <a:xfrm flipH="1">
              <a:off x="3120" y="1584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36252" name="Rectangle 60"/>
          <p:cNvSpPr>
            <a:spLocks noChangeArrowheads="1"/>
          </p:cNvSpPr>
          <p:nvPr/>
        </p:nvSpPr>
        <p:spPr bwMode="auto">
          <a:xfrm>
            <a:off x="3233539" y="932656"/>
            <a:ext cx="3138661" cy="26161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s-AR" sz="17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Ej</a:t>
            </a:r>
            <a:r>
              <a:rPr lang="en-US" altLang="es-AR" sz="1700" b="1" dirty="0">
                <a:solidFill>
                  <a:srgbClr val="000000"/>
                </a:solidFill>
                <a:latin typeface="Arial" panose="020B0604020202020204" pitchFamily="34" charset="0"/>
              </a:rPr>
              <a:t>: PRECIO DE GASOLINA</a:t>
            </a:r>
            <a:endParaRPr lang="en-U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16082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9" grpId="0" animBg="1"/>
      <p:bldP spid="13624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Autofit/>
          </a:bodyPr>
          <a:lstStyle/>
          <a:p>
            <a:r>
              <a:rPr lang="en-US" altLang="es-AR" sz="3200" dirty="0">
                <a:solidFill>
                  <a:srgbClr val="000099"/>
                </a:solidFill>
              </a:rPr>
              <a:t>¿</a:t>
            </a:r>
            <a:r>
              <a:rPr lang="en-US" altLang="es-AR" sz="3200" dirty="0" err="1">
                <a:solidFill>
                  <a:srgbClr val="000099"/>
                </a:solidFill>
              </a:rPr>
              <a:t>Cómo</a:t>
            </a:r>
            <a:r>
              <a:rPr lang="en-US" altLang="es-AR" sz="3200" dirty="0">
                <a:solidFill>
                  <a:srgbClr val="000099"/>
                </a:solidFill>
              </a:rPr>
              <a:t> </a:t>
            </a:r>
            <a:r>
              <a:rPr lang="en-US" altLang="es-AR" sz="3200" dirty="0" err="1">
                <a:solidFill>
                  <a:srgbClr val="000099"/>
                </a:solidFill>
              </a:rPr>
              <a:t>afecta</a:t>
            </a:r>
            <a:r>
              <a:rPr lang="en-US" altLang="es-AR" sz="3200" dirty="0">
                <a:solidFill>
                  <a:srgbClr val="000099"/>
                </a:solidFill>
              </a:rPr>
              <a:t> un </a:t>
            </a:r>
            <a:r>
              <a:rPr lang="en-US" altLang="es-AR" sz="3200" dirty="0" err="1">
                <a:solidFill>
                  <a:srgbClr val="000099"/>
                </a:solidFill>
              </a:rPr>
              <a:t>Precio</a:t>
            </a:r>
            <a:r>
              <a:rPr lang="en-US" altLang="es-AR" sz="3200" dirty="0">
                <a:solidFill>
                  <a:srgbClr val="000099"/>
                </a:solidFill>
              </a:rPr>
              <a:t> </a:t>
            </a:r>
            <a:r>
              <a:rPr lang="en-US" altLang="es-AR" sz="3200" dirty="0" err="1">
                <a:solidFill>
                  <a:srgbClr val="000099"/>
                </a:solidFill>
              </a:rPr>
              <a:t>Mínimo</a:t>
            </a:r>
            <a:r>
              <a:rPr lang="en-US" altLang="es-AR" sz="3200" dirty="0">
                <a:solidFill>
                  <a:srgbClr val="000099"/>
                </a:solidFill>
              </a:rPr>
              <a:t> al </a:t>
            </a:r>
            <a:r>
              <a:rPr lang="en-US" altLang="es-AR" sz="3200" dirty="0" err="1">
                <a:solidFill>
                  <a:srgbClr val="000099"/>
                </a:solidFill>
              </a:rPr>
              <a:t>resultado</a:t>
            </a:r>
            <a:r>
              <a:rPr lang="en-US" altLang="es-AR" sz="3200" dirty="0">
                <a:solidFill>
                  <a:srgbClr val="000099"/>
                </a:solidFill>
              </a:rPr>
              <a:t> del mercado?</a:t>
            </a:r>
          </a:p>
        </p:txBody>
      </p:sp>
      <p:sp>
        <p:nvSpPr>
          <p:cNvPr id="137223" name="Rectangle 7"/>
          <p:cNvSpPr>
            <a:spLocks noGrp="1" noChangeArrowheads="1"/>
          </p:cNvSpPr>
          <p:nvPr>
            <p:ph idx="1"/>
          </p:nvPr>
        </p:nvSpPr>
        <p:spPr>
          <a:xfrm>
            <a:off x="628650" y="2150830"/>
            <a:ext cx="7886700" cy="43513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Igualmente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establece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s-A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haber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que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equlibrio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afectará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(no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>
              <a:lnSpc>
                <a:spcPct val="130000"/>
              </a:lnSpc>
            </a:pP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mayor 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que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equlibrio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afectará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30000"/>
              </a:lnSpc>
              <a:buFontTx/>
              <a:buNone/>
            </a:pPr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3599129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4044" y="298573"/>
            <a:ext cx="8229600" cy="685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4: </a:t>
            </a:r>
            <a:r>
              <a:rPr lang="en-US" altLang="es-AR" sz="2800" dirty="0" err="1">
                <a:solidFill>
                  <a:srgbClr val="FFFF00"/>
                </a:solidFill>
              </a:rPr>
              <a:t>Precio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mínimo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en</a:t>
            </a:r>
            <a:r>
              <a:rPr lang="en-US" altLang="es-AR" sz="2800" dirty="0">
                <a:solidFill>
                  <a:srgbClr val="FFFF00"/>
                </a:solidFill>
              </a:rPr>
              <a:t> un mercado.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F3F6F9"/>
          </a:solidFill>
          <a:ln w="2270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F2F4F8"/>
          </a:solidFill>
          <a:ln w="2063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F1F4F7"/>
          </a:solidFill>
          <a:ln w="1857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2371725" y="1782763"/>
            <a:ext cx="4900613" cy="3992562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2268538" y="1679575"/>
            <a:ext cx="5111774" cy="421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755900" y="1141413"/>
            <a:ext cx="5719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(a) Precio mínimo menor que el de equilibrio: no influye</a:t>
            </a:r>
            <a:endParaRPr lang="en-US" altLang="es-AR" sz="2400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7146925" y="5638800"/>
            <a:ext cx="168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en-US" altLang="es-AR" sz="2400"/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2041525" y="5759450"/>
            <a:ext cx="2270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1989138" y="1628775"/>
            <a:ext cx="1444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s-AR" sz="2400"/>
          </a:p>
        </p:txBody>
      </p:sp>
      <p:grpSp>
        <p:nvGrpSpPr>
          <p:cNvPr id="139285" name="Group 21"/>
          <p:cNvGrpSpPr>
            <a:grpSpLocks/>
          </p:cNvGrpSpPr>
          <p:nvPr/>
        </p:nvGrpSpPr>
        <p:grpSpPr bwMode="auto">
          <a:xfrm>
            <a:off x="4446588" y="6089650"/>
            <a:ext cx="1792287" cy="639763"/>
            <a:chOff x="2801" y="3836"/>
            <a:chExt cx="1129" cy="403"/>
          </a:xfrm>
        </p:grpSpPr>
        <p:sp>
          <p:nvSpPr>
            <p:cNvPr id="139286" name="Rectangle 22"/>
            <p:cNvSpPr>
              <a:spLocks noChangeArrowheads="1"/>
            </p:cNvSpPr>
            <p:nvPr/>
          </p:nvSpPr>
          <p:spPr bwMode="auto">
            <a:xfrm>
              <a:off x="2801" y="3836"/>
              <a:ext cx="11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 equilibrio</a:t>
              </a:r>
              <a:endParaRPr lang="en-US" altLang="es-AR" sz="2400"/>
            </a:p>
          </p:txBody>
        </p:sp>
        <p:sp>
          <p:nvSpPr>
            <p:cNvPr id="139287" name="Rectangle 23"/>
            <p:cNvSpPr>
              <a:spLocks noChangeArrowheads="1"/>
            </p:cNvSpPr>
            <p:nvPr/>
          </p:nvSpPr>
          <p:spPr bwMode="auto">
            <a:xfrm>
              <a:off x="2901" y="400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39288" name="Group 24"/>
          <p:cNvGrpSpPr>
            <a:grpSpLocks/>
          </p:cNvGrpSpPr>
          <p:nvPr/>
        </p:nvGrpSpPr>
        <p:grpSpPr bwMode="auto">
          <a:xfrm>
            <a:off x="2041525" y="3856038"/>
            <a:ext cx="5457825" cy="769937"/>
            <a:chOff x="1286" y="2429"/>
            <a:chExt cx="3438" cy="485"/>
          </a:xfrm>
        </p:grpSpPr>
        <p:sp>
          <p:nvSpPr>
            <p:cNvPr id="139289" name="Line 25"/>
            <p:cNvSpPr>
              <a:spLocks noChangeShapeType="1"/>
            </p:cNvSpPr>
            <p:nvPr/>
          </p:nvSpPr>
          <p:spPr bwMode="auto">
            <a:xfrm flipH="1">
              <a:off x="1429" y="2796"/>
              <a:ext cx="288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286" y="2719"/>
              <a:ext cx="14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s-AR" sz="2400"/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4035" y="2429"/>
              <a:ext cx="68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mín.</a:t>
              </a:r>
              <a:endParaRPr lang="en-US" altLang="es-AR" sz="2400"/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4057" y="2602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39293" name="Group 29"/>
          <p:cNvGrpSpPr>
            <a:grpSpLocks/>
          </p:cNvGrpSpPr>
          <p:nvPr/>
        </p:nvGrpSpPr>
        <p:grpSpPr bwMode="auto">
          <a:xfrm>
            <a:off x="1085850" y="2790825"/>
            <a:ext cx="877888" cy="865188"/>
            <a:chOff x="684" y="1758"/>
            <a:chExt cx="553" cy="545"/>
          </a:xfrm>
        </p:grpSpPr>
        <p:sp>
          <p:nvSpPr>
            <p:cNvPr id="139294" name="Line 30"/>
            <p:cNvSpPr>
              <a:spLocks noChangeShapeType="1"/>
            </p:cNvSpPr>
            <p:nvPr/>
          </p:nvSpPr>
          <p:spPr bwMode="auto">
            <a:xfrm>
              <a:off x="1040" y="2082"/>
              <a:ext cx="181" cy="22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684" y="1758"/>
              <a:ext cx="55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 equlibrio</a:t>
              </a:r>
              <a:endParaRPr lang="en-US" altLang="es-AR" sz="2400"/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>
              <a:off x="879" y="1931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39297" name="Group 33"/>
          <p:cNvGrpSpPr>
            <a:grpSpLocks/>
          </p:cNvGrpSpPr>
          <p:nvPr/>
        </p:nvGrpSpPr>
        <p:grpSpPr bwMode="auto">
          <a:xfrm>
            <a:off x="3792538" y="2420938"/>
            <a:ext cx="2786062" cy="3005137"/>
            <a:chOff x="2389" y="1525"/>
            <a:chExt cx="1755" cy="1893"/>
          </a:xfrm>
        </p:grpSpPr>
        <p:sp>
          <p:nvSpPr>
            <p:cNvPr id="139298" name="Line 34"/>
            <p:cNvSpPr>
              <a:spLocks noChangeShapeType="1"/>
            </p:cNvSpPr>
            <p:nvPr/>
          </p:nvSpPr>
          <p:spPr bwMode="auto">
            <a:xfrm>
              <a:off x="2389" y="1525"/>
              <a:ext cx="1621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>
              <a:off x="3970" y="3190"/>
              <a:ext cx="1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D1</a:t>
              </a:r>
              <a:endParaRPr lang="en-US" altLang="es-AR" sz="2400"/>
            </a:p>
          </p:txBody>
        </p:sp>
      </p:grpSp>
      <p:grpSp>
        <p:nvGrpSpPr>
          <p:cNvPr id="139300" name="Group 36"/>
          <p:cNvGrpSpPr>
            <a:grpSpLocks/>
          </p:cNvGrpSpPr>
          <p:nvPr/>
        </p:nvGrpSpPr>
        <p:grpSpPr bwMode="auto">
          <a:xfrm>
            <a:off x="3606800" y="2103438"/>
            <a:ext cx="2616200" cy="3302000"/>
            <a:chOff x="2272" y="1325"/>
            <a:chExt cx="1648" cy="2080"/>
          </a:xfrm>
        </p:grpSpPr>
        <p:sp>
          <p:nvSpPr>
            <p:cNvPr id="139301" name="Line 37"/>
            <p:cNvSpPr>
              <a:spLocks noChangeShapeType="1"/>
            </p:cNvSpPr>
            <p:nvPr/>
          </p:nvSpPr>
          <p:spPr bwMode="auto">
            <a:xfrm flipV="1">
              <a:off x="2272" y="1512"/>
              <a:ext cx="1648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9302" name="Rectangle 38"/>
            <p:cNvSpPr>
              <a:spLocks noChangeArrowheads="1"/>
            </p:cNvSpPr>
            <p:nvPr/>
          </p:nvSpPr>
          <p:spPr bwMode="auto">
            <a:xfrm>
              <a:off x="3736" y="1325"/>
              <a:ext cx="1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7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9303" name="Group 39"/>
          <p:cNvGrpSpPr>
            <a:grpSpLocks/>
          </p:cNvGrpSpPr>
          <p:nvPr/>
        </p:nvGrpSpPr>
        <p:grpSpPr bwMode="auto">
          <a:xfrm>
            <a:off x="1917700" y="3703638"/>
            <a:ext cx="3360738" cy="2365375"/>
            <a:chOff x="1208" y="2333"/>
            <a:chExt cx="2117" cy="1490"/>
          </a:xfrm>
        </p:grpSpPr>
        <p:grpSp>
          <p:nvGrpSpPr>
            <p:cNvPr id="139304" name="Group 40"/>
            <p:cNvGrpSpPr>
              <a:grpSpLocks/>
            </p:cNvGrpSpPr>
            <p:nvPr/>
          </p:nvGrpSpPr>
          <p:grpSpPr bwMode="auto">
            <a:xfrm>
              <a:off x="1429" y="2355"/>
              <a:ext cx="1764" cy="1219"/>
              <a:chOff x="1429" y="2355"/>
              <a:chExt cx="1764" cy="1219"/>
            </a:xfrm>
          </p:grpSpPr>
          <p:sp>
            <p:nvSpPr>
              <p:cNvPr id="139305" name="Freeform 41"/>
              <p:cNvSpPr>
                <a:spLocks/>
              </p:cNvSpPr>
              <p:nvPr/>
            </p:nvSpPr>
            <p:spPr bwMode="auto">
              <a:xfrm>
                <a:off x="1429" y="2407"/>
                <a:ext cx="1712" cy="1167"/>
              </a:xfrm>
              <a:custGeom>
                <a:avLst/>
                <a:gdLst>
                  <a:gd name="T0" fmla="*/ 1712 w 1712"/>
                  <a:gd name="T1" fmla="*/ 1167 h 1167"/>
                  <a:gd name="T2" fmla="*/ 1712 w 1712"/>
                  <a:gd name="T3" fmla="*/ 0 h 1167"/>
                  <a:gd name="T4" fmla="*/ 0 w 1712"/>
                  <a:gd name="T5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2" h="1167">
                    <a:moveTo>
                      <a:pt x="1712" y="1167"/>
                    </a:moveTo>
                    <a:lnTo>
                      <a:pt x="1712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9306" name="Oval 42"/>
              <p:cNvSpPr>
                <a:spLocks noChangeArrowheads="1"/>
              </p:cNvSpPr>
              <p:nvPr/>
            </p:nvSpPr>
            <p:spPr bwMode="auto">
              <a:xfrm>
                <a:off x="3102" y="2355"/>
                <a:ext cx="91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1208" y="2333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€3</a:t>
              </a:r>
              <a:endParaRPr lang="en-US" altLang="es-AR" sz="2400"/>
            </a:p>
          </p:txBody>
        </p:sp>
        <p:sp>
          <p:nvSpPr>
            <p:cNvPr id="139308" name="Rectangle 44"/>
            <p:cNvSpPr>
              <a:spLocks noChangeArrowheads="1"/>
            </p:cNvSpPr>
            <p:nvPr/>
          </p:nvSpPr>
          <p:spPr bwMode="auto">
            <a:xfrm>
              <a:off x="3026" y="3628"/>
              <a:ext cx="29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s-AR" sz="2400"/>
            </a:p>
          </p:txBody>
        </p:sp>
      </p:grpSp>
      <p:sp>
        <p:nvSpPr>
          <p:cNvPr id="139309" name="Freeform 45"/>
          <p:cNvSpPr>
            <a:spLocks/>
          </p:cNvSpPr>
          <p:nvPr/>
        </p:nvSpPr>
        <p:spPr bwMode="auto">
          <a:xfrm>
            <a:off x="2268538" y="1679575"/>
            <a:ext cx="4900612" cy="4014788"/>
          </a:xfrm>
          <a:custGeom>
            <a:avLst/>
            <a:gdLst>
              <a:gd name="T0" fmla="*/ 0 w 3087"/>
              <a:gd name="T1" fmla="*/ 0 h 2529"/>
              <a:gd name="T2" fmla="*/ 0 w 3087"/>
              <a:gd name="T3" fmla="*/ 2529 h 2529"/>
              <a:gd name="T4" fmla="*/ 3087 w 3087"/>
              <a:gd name="T5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" h="2529">
                <a:moveTo>
                  <a:pt x="0" y="0"/>
                </a:moveTo>
                <a:lnTo>
                  <a:pt x="0" y="2529"/>
                </a:lnTo>
                <a:lnTo>
                  <a:pt x="3087" y="252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69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F3F6F9"/>
          </a:solidFill>
          <a:ln w="2270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F2F4F8"/>
          </a:solidFill>
          <a:ln w="2063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F1F4F7"/>
          </a:solidFill>
          <a:ln w="1857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F0F2F5"/>
          </a:solidFill>
          <a:ln w="1651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EF1F4"/>
          </a:solidFill>
          <a:ln w="1444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DEFF3"/>
          </a:solidFill>
          <a:ln w="1238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BEEF2"/>
          </a:solidFill>
          <a:ln w="1031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AECF1"/>
          </a:solidFill>
          <a:ln w="825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582863" y="1782763"/>
            <a:ext cx="4902200" cy="3992562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476500" y="1679575"/>
            <a:ext cx="5143500" cy="421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3209925" y="1141413"/>
            <a:ext cx="43799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(b) Precio mín.&gt;precio equilibrio: sí influye</a:t>
            </a:r>
            <a:endParaRPr lang="en-US" altLang="es-AR" sz="2400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7451725" y="5638800"/>
            <a:ext cx="168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en-US" altLang="es-AR" sz="2400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260600" y="575945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141538" y="1628775"/>
            <a:ext cx="1444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es-AR" sz="2400"/>
          </a:p>
        </p:txBody>
      </p:sp>
      <p:grpSp>
        <p:nvGrpSpPr>
          <p:cNvPr id="140308" name="Group 20"/>
          <p:cNvGrpSpPr>
            <a:grpSpLocks/>
          </p:cNvGrpSpPr>
          <p:nvPr/>
        </p:nvGrpSpPr>
        <p:grpSpPr bwMode="auto">
          <a:xfrm>
            <a:off x="4003675" y="2420938"/>
            <a:ext cx="2787650" cy="3005137"/>
            <a:chOff x="2522" y="1525"/>
            <a:chExt cx="1756" cy="1893"/>
          </a:xfrm>
        </p:grpSpPr>
        <p:sp>
          <p:nvSpPr>
            <p:cNvPr id="140309" name="Line 21"/>
            <p:cNvSpPr>
              <a:spLocks noChangeShapeType="1"/>
            </p:cNvSpPr>
            <p:nvPr/>
          </p:nvSpPr>
          <p:spPr bwMode="auto">
            <a:xfrm>
              <a:off x="2522" y="1525"/>
              <a:ext cx="1622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10" name="Rectangle 22"/>
            <p:cNvSpPr>
              <a:spLocks noChangeArrowheads="1"/>
            </p:cNvSpPr>
            <p:nvPr/>
          </p:nvSpPr>
          <p:spPr bwMode="auto">
            <a:xfrm>
              <a:off x="4104" y="3190"/>
              <a:ext cx="1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D1</a:t>
              </a:r>
              <a:endParaRPr lang="en-US" altLang="es-AR" sz="2400"/>
            </a:p>
          </p:txBody>
        </p:sp>
      </p:grpSp>
      <p:grpSp>
        <p:nvGrpSpPr>
          <p:cNvPr id="140311" name="Group 23"/>
          <p:cNvGrpSpPr>
            <a:grpSpLocks/>
          </p:cNvGrpSpPr>
          <p:nvPr/>
        </p:nvGrpSpPr>
        <p:grpSpPr bwMode="auto">
          <a:xfrm>
            <a:off x="3819525" y="2103438"/>
            <a:ext cx="2614613" cy="3302000"/>
            <a:chOff x="2406" y="1325"/>
            <a:chExt cx="1647" cy="2080"/>
          </a:xfrm>
        </p:grpSpPr>
        <p:sp>
          <p:nvSpPr>
            <p:cNvPr id="140312" name="Line 24"/>
            <p:cNvSpPr>
              <a:spLocks noChangeShapeType="1"/>
            </p:cNvSpPr>
            <p:nvPr/>
          </p:nvSpPr>
          <p:spPr bwMode="auto">
            <a:xfrm flipV="1">
              <a:off x="2406" y="1512"/>
              <a:ext cx="1647" cy="1893"/>
            </a:xfrm>
            <a:prstGeom prst="line">
              <a:avLst/>
            </a:prstGeom>
            <a:noFill/>
            <a:ln w="61913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13" name="Rectangle 25"/>
            <p:cNvSpPr>
              <a:spLocks noChangeArrowheads="1"/>
            </p:cNvSpPr>
            <p:nvPr/>
          </p:nvSpPr>
          <p:spPr bwMode="auto">
            <a:xfrm>
              <a:off x="3870" y="1325"/>
              <a:ext cx="16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S1</a:t>
              </a:r>
              <a:endParaRPr lang="en-US" altLang="es-AR" sz="2400"/>
            </a:p>
          </p:txBody>
        </p:sp>
      </p:grpSp>
      <p:grpSp>
        <p:nvGrpSpPr>
          <p:cNvPr id="140314" name="Group 26"/>
          <p:cNvGrpSpPr>
            <a:grpSpLocks/>
          </p:cNvGrpSpPr>
          <p:nvPr/>
        </p:nvGrpSpPr>
        <p:grpSpPr bwMode="auto">
          <a:xfrm>
            <a:off x="2136775" y="3044825"/>
            <a:ext cx="5554663" cy="846138"/>
            <a:chOff x="1346" y="1918"/>
            <a:chExt cx="3499" cy="533"/>
          </a:xfrm>
        </p:grpSpPr>
        <p:sp>
          <p:nvSpPr>
            <p:cNvPr id="140315" name="Line 27"/>
            <p:cNvSpPr>
              <a:spLocks noChangeShapeType="1"/>
            </p:cNvSpPr>
            <p:nvPr/>
          </p:nvSpPr>
          <p:spPr bwMode="auto">
            <a:xfrm flipH="1">
              <a:off x="1562" y="2005"/>
              <a:ext cx="2880" cy="1"/>
            </a:xfrm>
            <a:prstGeom prst="line">
              <a:avLst/>
            </a:prstGeom>
            <a:noFill/>
            <a:ln w="61913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1346" y="1918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€4</a:t>
              </a:r>
              <a:endParaRPr lang="en-US" altLang="es-AR" sz="2400"/>
            </a:p>
          </p:txBody>
        </p:sp>
        <p:sp>
          <p:nvSpPr>
            <p:cNvPr id="140317" name="Rectangle 29"/>
            <p:cNvSpPr>
              <a:spLocks noChangeArrowheads="1"/>
            </p:cNvSpPr>
            <p:nvPr/>
          </p:nvSpPr>
          <p:spPr bwMode="auto">
            <a:xfrm>
              <a:off x="4156" y="2048"/>
              <a:ext cx="68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mín.</a:t>
              </a:r>
              <a:endParaRPr lang="en-US" altLang="es-AR" sz="2400"/>
            </a:p>
          </p:txBody>
        </p:sp>
        <p:sp>
          <p:nvSpPr>
            <p:cNvPr id="140318" name="Rectangle 30"/>
            <p:cNvSpPr>
              <a:spLocks noChangeArrowheads="1"/>
            </p:cNvSpPr>
            <p:nvPr/>
          </p:nvSpPr>
          <p:spPr bwMode="auto">
            <a:xfrm>
              <a:off x="4178" y="2221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40319" name="Group 31"/>
          <p:cNvGrpSpPr>
            <a:grpSpLocks/>
          </p:cNvGrpSpPr>
          <p:nvPr/>
        </p:nvGrpSpPr>
        <p:grpSpPr bwMode="auto">
          <a:xfrm>
            <a:off x="4541838" y="3121025"/>
            <a:ext cx="241300" cy="2897188"/>
            <a:chOff x="2861" y="1966"/>
            <a:chExt cx="152" cy="1825"/>
          </a:xfrm>
        </p:grpSpPr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 flipV="1">
              <a:off x="2937" y="2005"/>
              <a:ext cx="1" cy="1569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21" name="Oval 33"/>
            <p:cNvSpPr>
              <a:spLocks noChangeArrowheads="1"/>
            </p:cNvSpPr>
            <p:nvPr/>
          </p:nvSpPr>
          <p:spPr bwMode="auto">
            <a:xfrm>
              <a:off x="2899" y="196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22" name="Rectangle 34"/>
            <p:cNvSpPr>
              <a:spLocks noChangeArrowheads="1"/>
            </p:cNvSpPr>
            <p:nvPr/>
          </p:nvSpPr>
          <p:spPr bwMode="auto">
            <a:xfrm>
              <a:off x="2861" y="3628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s-AR" sz="2400"/>
            </a:p>
          </p:txBody>
        </p:sp>
      </p:grpSp>
      <p:grpSp>
        <p:nvGrpSpPr>
          <p:cNvPr id="140323" name="Group 35"/>
          <p:cNvGrpSpPr>
            <a:grpSpLocks/>
          </p:cNvGrpSpPr>
          <p:nvPr/>
        </p:nvGrpSpPr>
        <p:grpSpPr bwMode="auto">
          <a:xfrm>
            <a:off x="4130675" y="6089650"/>
            <a:ext cx="1254125" cy="639763"/>
            <a:chOff x="2602" y="3836"/>
            <a:chExt cx="790" cy="403"/>
          </a:xfrm>
        </p:grpSpPr>
        <p:sp>
          <p:nvSpPr>
            <p:cNvPr id="140324" name="Rectangle 36"/>
            <p:cNvSpPr>
              <a:spLocks noChangeArrowheads="1"/>
            </p:cNvSpPr>
            <p:nvPr/>
          </p:nvSpPr>
          <p:spPr bwMode="auto">
            <a:xfrm>
              <a:off x="2671" y="3836"/>
              <a:ext cx="7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demandada</a:t>
              </a:r>
              <a:endParaRPr lang="en-US" altLang="es-AR" sz="2400"/>
            </a:p>
          </p:txBody>
        </p:sp>
        <p:sp>
          <p:nvSpPr>
            <p:cNvPr id="140325" name="Rectangle 37"/>
            <p:cNvSpPr>
              <a:spLocks noChangeArrowheads="1"/>
            </p:cNvSpPr>
            <p:nvPr/>
          </p:nvSpPr>
          <p:spPr bwMode="auto">
            <a:xfrm>
              <a:off x="2602" y="400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40326" name="Group 38"/>
          <p:cNvGrpSpPr>
            <a:grpSpLocks/>
          </p:cNvGrpSpPr>
          <p:nvPr/>
        </p:nvGrpSpPr>
        <p:grpSpPr bwMode="auto">
          <a:xfrm>
            <a:off x="5573713" y="3121025"/>
            <a:ext cx="361950" cy="2897188"/>
            <a:chOff x="3511" y="1966"/>
            <a:chExt cx="228" cy="1825"/>
          </a:xfrm>
        </p:grpSpPr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 flipV="1">
              <a:off x="3625" y="2005"/>
              <a:ext cx="1" cy="1569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28" name="Oval 40"/>
            <p:cNvSpPr>
              <a:spLocks noChangeArrowheads="1"/>
            </p:cNvSpPr>
            <p:nvPr/>
          </p:nvSpPr>
          <p:spPr bwMode="auto">
            <a:xfrm>
              <a:off x="3573" y="196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29" name="Rectangle 41"/>
            <p:cNvSpPr>
              <a:spLocks noChangeArrowheads="1"/>
            </p:cNvSpPr>
            <p:nvPr/>
          </p:nvSpPr>
          <p:spPr bwMode="auto">
            <a:xfrm>
              <a:off x="3511" y="3628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120</a:t>
              </a:r>
              <a:endParaRPr lang="en-US" altLang="es-AR" sz="2400"/>
            </a:p>
          </p:txBody>
        </p:sp>
      </p:grpSp>
      <p:grpSp>
        <p:nvGrpSpPr>
          <p:cNvPr id="140330" name="Group 42"/>
          <p:cNvGrpSpPr>
            <a:grpSpLocks/>
          </p:cNvGrpSpPr>
          <p:nvPr/>
        </p:nvGrpSpPr>
        <p:grpSpPr bwMode="auto">
          <a:xfrm>
            <a:off x="5353050" y="6089650"/>
            <a:ext cx="1697038" cy="639763"/>
            <a:chOff x="3372" y="3836"/>
            <a:chExt cx="1069" cy="403"/>
          </a:xfrm>
        </p:grpSpPr>
        <p:sp>
          <p:nvSpPr>
            <p:cNvPr id="140331" name="Rectangle 43"/>
            <p:cNvSpPr>
              <a:spLocks noChangeArrowheads="1"/>
            </p:cNvSpPr>
            <p:nvPr/>
          </p:nvSpPr>
          <p:spPr bwMode="auto">
            <a:xfrm>
              <a:off x="3372" y="3836"/>
              <a:ext cx="106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 ofrecida</a:t>
              </a:r>
              <a:endParaRPr lang="en-US" altLang="es-AR" sz="2400"/>
            </a:p>
          </p:txBody>
        </p:sp>
        <p:sp>
          <p:nvSpPr>
            <p:cNvPr id="140332" name="Rectangle 44"/>
            <p:cNvSpPr>
              <a:spLocks noChangeArrowheads="1"/>
            </p:cNvSpPr>
            <p:nvPr/>
          </p:nvSpPr>
          <p:spPr bwMode="auto">
            <a:xfrm>
              <a:off x="3372" y="400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40333" name="Group 45"/>
          <p:cNvGrpSpPr>
            <a:grpSpLocks/>
          </p:cNvGrpSpPr>
          <p:nvPr/>
        </p:nvGrpSpPr>
        <p:grpSpPr bwMode="auto">
          <a:xfrm>
            <a:off x="1304925" y="3922713"/>
            <a:ext cx="1166813" cy="998537"/>
            <a:chOff x="822" y="2471"/>
            <a:chExt cx="735" cy="629"/>
          </a:xfrm>
        </p:grpSpPr>
        <p:sp>
          <p:nvSpPr>
            <p:cNvPr id="140334" name="Line 46"/>
            <p:cNvSpPr>
              <a:spLocks noChangeShapeType="1"/>
            </p:cNvSpPr>
            <p:nvPr/>
          </p:nvSpPr>
          <p:spPr bwMode="auto">
            <a:xfrm flipH="1">
              <a:off x="1212" y="2471"/>
              <a:ext cx="208" cy="19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35" name="Rectangle 47"/>
            <p:cNvSpPr>
              <a:spLocks noChangeArrowheads="1"/>
            </p:cNvSpPr>
            <p:nvPr/>
          </p:nvSpPr>
          <p:spPr bwMode="auto">
            <a:xfrm>
              <a:off x="822" y="2697"/>
              <a:ext cx="73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 equilibrio</a:t>
              </a:r>
              <a:endParaRPr lang="en-US" altLang="es-AR" sz="2400"/>
            </a:p>
          </p:txBody>
        </p:sp>
        <p:sp>
          <p:nvSpPr>
            <p:cNvPr id="140336" name="Rectangle 48"/>
            <p:cNvSpPr>
              <a:spLocks noChangeArrowheads="1"/>
            </p:cNvSpPr>
            <p:nvPr/>
          </p:nvSpPr>
          <p:spPr bwMode="auto">
            <a:xfrm>
              <a:off x="1013" y="287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40337" name="Group 49"/>
          <p:cNvGrpSpPr>
            <a:grpSpLocks/>
          </p:cNvGrpSpPr>
          <p:nvPr/>
        </p:nvGrpSpPr>
        <p:grpSpPr bwMode="auto">
          <a:xfrm>
            <a:off x="4683125" y="2652713"/>
            <a:ext cx="1158875" cy="427037"/>
            <a:chOff x="2950" y="1671"/>
            <a:chExt cx="730" cy="269"/>
          </a:xfrm>
        </p:grpSpPr>
        <p:sp>
          <p:nvSpPr>
            <p:cNvPr id="140338" name="Freeform 50"/>
            <p:cNvSpPr>
              <a:spLocks/>
            </p:cNvSpPr>
            <p:nvPr/>
          </p:nvSpPr>
          <p:spPr bwMode="auto">
            <a:xfrm>
              <a:off x="2950" y="1862"/>
              <a:ext cx="649" cy="78"/>
            </a:xfrm>
            <a:custGeom>
              <a:avLst/>
              <a:gdLst>
                <a:gd name="T0" fmla="*/ 50 w 50"/>
                <a:gd name="T1" fmla="*/ 6 h 6"/>
                <a:gd name="T2" fmla="*/ 46 w 50"/>
                <a:gd name="T3" fmla="*/ 3 h 6"/>
                <a:gd name="T4" fmla="*/ 28 w 50"/>
                <a:gd name="T5" fmla="*/ 3 h 6"/>
                <a:gd name="T6" fmla="*/ 25 w 50"/>
                <a:gd name="T7" fmla="*/ 0 h 6"/>
                <a:gd name="T8" fmla="*/ 22 w 50"/>
                <a:gd name="T9" fmla="*/ 3 h 6"/>
                <a:gd name="T10" fmla="*/ 4 w 50"/>
                <a:gd name="T11" fmla="*/ 3 h 6"/>
                <a:gd name="T12" fmla="*/ 0 w 5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">
                  <a:moveTo>
                    <a:pt x="50" y="6"/>
                  </a:moveTo>
                  <a:cubicBezTo>
                    <a:pt x="50" y="4"/>
                    <a:pt x="47" y="3"/>
                    <a:pt x="4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5" y="1"/>
                    <a:pt x="25" y="0"/>
                  </a:cubicBezTo>
                  <a:cubicBezTo>
                    <a:pt x="25" y="1"/>
                    <a:pt x="23" y="3"/>
                    <a:pt x="2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39" name="Rectangle 51"/>
            <p:cNvSpPr>
              <a:spLocks noChangeArrowheads="1"/>
            </p:cNvSpPr>
            <p:nvPr/>
          </p:nvSpPr>
          <p:spPr bwMode="auto">
            <a:xfrm>
              <a:off x="3035" y="1671"/>
              <a:ext cx="6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Excedente</a:t>
              </a:r>
              <a:endParaRPr lang="en-US" altLang="es-AR" sz="2400"/>
            </a:p>
          </p:txBody>
        </p:sp>
      </p:grpSp>
      <p:sp>
        <p:nvSpPr>
          <p:cNvPr id="140340" name="Freeform 52"/>
          <p:cNvSpPr>
            <a:spLocks/>
          </p:cNvSpPr>
          <p:nvPr/>
        </p:nvSpPr>
        <p:spPr bwMode="auto">
          <a:xfrm>
            <a:off x="2473325" y="1679575"/>
            <a:ext cx="4902200" cy="4014788"/>
          </a:xfrm>
          <a:custGeom>
            <a:avLst/>
            <a:gdLst>
              <a:gd name="T0" fmla="*/ 0 w 3088"/>
              <a:gd name="T1" fmla="*/ 0 h 2529"/>
              <a:gd name="T2" fmla="*/ 0 w 3088"/>
              <a:gd name="T3" fmla="*/ 2529 h 2529"/>
              <a:gd name="T4" fmla="*/ 3088 w 3088"/>
              <a:gd name="T5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8" h="2529">
                <a:moveTo>
                  <a:pt x="0" y="0"/>
                </a:moveTo>
                <a:lnTo>
                  <a:pt x="0" y="2529"/>
                </a:lnTo>
                <a:lnTo>
                  <a:pt x="3088" y="252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40341" name="Group 53"/>
          <p:cNvGrpSpPr>
            <a:grpSpLocks/>
          </p:cNvGrpSpPr>
          <p:nvPr/>
        </p:nvGrpSpPr>
        <p:grpSpPr bwMode="auto">
          <a:xfrm>
            <a:off x="2260600" y="3697288"/>
            <a:ext cx="3013075" cy="258762"/>
            <a:chOff x="1424" y="2329"/>
            <a:chExt cx="1898" cy="163"/>
          </a:xfrm>
        </p:grpSpPr>
        <p:sp>
          <p:nvSpPr>
            <p:cNvPr id="140342" name="Line 54"/>
            <p:cNvSpPr>
              <a:spLocks noChangeShapeType="1"/>
            </p:cNvSpPr>
            <p:nvPr/>
          </p:nvSpPr>
          <p:spPr bwMode="auto">
            <a:xfrm flipH="1">
              <a:off x="1562" y="2407"/>
              <a:ext cx="1713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43" name="Oval 55"/>
            <p:cNvSpPr>
              <a:spLocks noChangeArrowheads="1"/>
            </p:cNvSpPr>
            <p:nvPr/>
          </p:nvSpPr>
          <p:spPr bwMode="auto">
            <a:xfrm>
              <a:off x="3236" y="2355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0344" name="Rectangle 56"/>
            <p:cNvSpPr>
              <a:spLocks noChangeArrowheads="1"/>
            </p:cNvSpPr>
            <p:nvPr/>
          </p:nvSpPr>
          <p:spPr bwMode="auto">
            <a:xfrm>
              <a:off x="1424" y="2329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s-AR" sz="2400"/>
            </a:p>
          </p:txBody>
        </p:sp>
      </p:grpSp>
      <p:sp>
        <p:nvSpPr>
          <p:cNvPr id="140345" name="Rectangle 57"/>
          <p:cNvSpPr>
            <a:spLocks noGrp="1" noChangeArrowheads="1"/>
          </p:cNvSpPr>
          <p:nvPr>
            <p:ph type="title"/>
          </p:nvPr>
        </p:nvSpPr>
        <p:spPr>
          <a:xfrm>
            <a:off x="776288" y="148432"/>
            <a:ext cx="7772400" cy="50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4: </a:t>
            </a:r>
            <a:r>
              <a:rPr lang="en-US" altLang="es-AR" sz="2800" dirty="0" err="1">
                <a:solidFill>
                  <a:srgbClr val="FFFF00"/>
                </a:solidFill>
              </a:rPr>
              <a:t>Precio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mínimo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en</a:t>
            </a:r>
            <a:r>
              <a:rPr lang="en-US" altLang="es-AR" sz="2800" dirty="0">
                <a:solidFill>
                  <a:srgbClr val="FFFF00"/>
                </a:solidFill>
              </a:rPr>
              <a:t> un </a:t>
            </a:r>
            <a:r>
              <a:rPr lang="en-US" altLang="es-AR" sz="2800" dirty="0" err="1">
                <a:solidFill>
                  <a:srgbClr val="FFFF00"/>
                </a:solidFill>
              </a:rPr>
              <a:t>mercado</a:t>
            </a:r>
            <a:r>
              <a:rPr lang="en-US" altLang="es-AR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3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5262"/>
            <a:ext cx="7772400" cy="114300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rmAutofit fontScale="90000"/>
          </a:bodyPr>
          <a:lstStyle/>
          <a:p>
            <a:r>
              <a:rPr lang="en-US" altLang="es-AR" dirty="0">
                <a:solidFill>
                  <a:srgbClr val="000099"/>
                </a:solidFill>
              </a:rPr>
              <a:t>¿</a:t>
            </a:r>
            <a:r>
              <a:rPr lang="en-US" altLang="es-AR" dirty="0" err="1">
                <a:solidFill>
                  <a:srgbClr val="000099"/>
                </a:solidFill>
              </a:rPr>
              <a:t>Cómo</a:t>
            </a:r>
            <a:r>
              <a:rPr lang="en-US" altLang="es-AR" dirty="0">
                <a:solidFill>
                  <a:srgbClr val="000099"/>
                </a:solidFill>
              </a:rPr>
              <a:t> </a:t>
            </a:r>
            <a:r>
              <a:rPr lang="en-US" altLang="es-AR" dirty="0" err="1">
                <a:solidFill>
                  <a:srgbClr val="000099"/>
                </a:solidFill>
              </a:rPr>
              <a:t>afecta</a:t>
            </a:r>
            <a:r>
              <a:rPr lang="en-US" altLang="es-AR" dirty="0">
                <a:solidFill>
                  <a:srgbClr val="000099"/>
                </a:solidFill>
              </a:rPr>
              <a:t> el </a:t>
            </a:r>
            <a:r>
              <a:rPr lang="en-US" altLang="es-AR" dirty="0" err="1">
                <a:solidFill>
                  <a:srgbClr val="000099"/>
                </a:solidFill>
              </a:rPr>
              <a:t>Precio</a:t>
            </a:r>
            <a:r>
              <a:rPr lang="en-US" altLang="es-AR" dirty="0">
                <a:solidFill>
                  <a:srgbClr val="000099"/>
                </a:solidFill>
              </a:rPr>
              <a:t> </a:t>
            </a:r>
            <a:r>
              <a:rPr lang="en-US" altLang="es-AR" dirty="0" err="1">
                <a:solidFill>
                  <a:srgbClr val="000099"/>
                </a:solidFill>
              </a:rPr>
              <a:t>Mínimo</a:t>
            </a:r>
            <a:r>
              <a:rPr lang="en-US" altLang="es-AR" dirty="0">
                <a:solidFill>
                  <a:srgbClr val="000099"/>
                </a:solidFill>
              </a:rPr>
              <a:t> al </a:t>
            </a:r>
            <a:r>
              <a:rPr lang="en-US" altLang="es-AR" dirty="0" err="1">
                <a:solidFill>
                  <a:srgbClr val="000099"/>
                </a:solidFill>
              </a:rPr>
              <a:t>resultado</a:t>
            </a:r>
            <a:r>
              <a:rPr lang="en-US" altLang="es-AR" dirty="0">
                <a:solidFill>
                  <a:srgbClr val="000099"/>
                </a:solidFill>
              </a:rPr>
              <a:t> del </a:t>
            </a:r>
            <a:r>
              <a:rPr lang="en-US" altLang="es-AR" dirty="0" err="1">
                <a:solidFill>
                  <a:srgbClr val="000099"/>
                </a:solidFill>
              </a:rPr>
              <a:t>mercado</a:t>
            </a:r>
            <a:r>
              <a:rPr lang="en-US" altLang="es-AR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idx="1"/>
          </p:nvPr>
        </p:nvSpPr>
        <p:spPr>
          <a:xfrm>
            <a:off x="712169" y="2348609"/>
            <a:ext cx="777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474A8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tabLst>
                <a:tab pos="796925" algn="l"/>
              </a:tabLst>
            </a:pPr>
            <a:r>
              <a:rPr lang="en-US" altLang="es-AR" sz="2800" b="1" dirty="0"/>
              <a:t>El </a:t>
            </a:r>
            <a:r>
              <a:rPr lang="en-US" altLang="es-AR" sz="2800" b="1" dirty="0" err="1"/>
              <a:t>precio</a:t>
            </a:r>
            <a:r>
              <a:rPr lang="en-US" altLang="es-AR" sz="2800" b="1" dirty="0"/>
              <a:t> </a:t>
            </a:r>
            <a:r>
              <a:rPr lang="en-US" altLang="es-AR" sz="2800" b="1" dirty="0" err="1"/>
              <a:t>mínimo</a:t>
            </a:r>
            <a:r>
              <a:rPr lang="en-US" altLang="es-AR" sz="2800" dirty="0"/>
              <a:t> </a:t>
            </a:r>
            <a:r>
              <a:rPr lang="en-US" altLang="es-AR" sz="2800" dirty="0" err="1"/>
              <a:t>evita</a:t>
            </a:r>
            <a:r>
              <a:rPr lang="en-US" altLang="es-AR" sz="2800" dirty="0"/>
              <a:t> que la </a:t>
            </a:r>
            <a:r>
              <a:rPr lang="en-US" altLang="es-AR" sz="2800" dirty="0" err="1"/>
              <a:t>oferta</a:t>
            </a:r>
            <a:r>
              <a:rPr lang="en-US" altLang="es-AR" sz="2800" dirty="0"/>
              <a:t> y la </a:t>
            </a:r>
            <a:r>
              <a:rPr lang="en-US" altLang="es-AR" sz="2800" dirty="0" err="1"/>
              <a:t>demanda</a:t>
            </a:r>
            <a:r>
              <a:rPr lang="en-US" altLang="es-AR" sz="2800" dirty="0"/>
              <a:t> </a:t>
            </a:r>
            <a:r>
              <a:rPr lang="en-US" altLang="es-AR" sz="2800" dirty="0" err="1"/>
              <a:t>alcancen</a:t>
            </a:r>
            <a:r>
              <a:rPr lang="en-US" altLang="es-AR" sz="2800" dirty="0"/>
              <a:t> el </a:t>
            </a:r>
            <a:r>
              <a:rPr lang="en-US" altLang="es-AR" sz="2800" dirty="0" err="1"/>
              <a:t>equilibrio</a:t>
            </a:r>
            <a:r>
              <a:rPr lang="en-US" altLang="es-AR" sz="2800" dirty="0"/>
              <a:t> </a:t>
            </a:r>
            <a:r>
              <a:rPr lang="en-US" altLang="es-AR" sz="2800" dirty="0" err="1"/>
              <a:t>en</a:t>
            </a:r>
            <a:r>
              <a:rPr lang="en-US" altLang="es-AR" sz="2800" dirty="0"/>
              <a:t> un </a:t>
            </a:r>
            <a:r>
              <a:rPr lang="en-US" altLang="es-AR" sz="2800" dirty="0" err="1"/>
              <a:t>precio</a:t>
            </a:r>
            <a:r>
              <a:rPr lang="en-US" altLang="es-AR" sz="2800" dirty="0"/>
              <a:t> </a:t>
            </a:r>
            <a:r>
              <a:rPr lang="en-US" altLang="es-AR" sz="2800" dirty="0" err="1"/>
              <a:t>más</a:t>
            </a:r>
            <a:r>
              <a:rPr lang="en-US" altLang="es-AR" sz="2800" dirty="0"/>
              <a:t> </a:t>
            </a:r>
            <a:r>
              <a:rPr lang="en-US" altLang="es-AR" sz="2800" dirty="0" err="1"/>
              <a:t>bajo</a:t>
            </a:r>
            <a:r>
              <a:rPr lang="en-US" altLang="es-AR" sz="2800" dirty="0"/>
              <a:t> y </a:t>
            </a:r>
            <a:r>
              <a:rPr lang="en-US" altLang="es-AR" sz="2800" dirty="0" err="1"/>
              <a:t>una</a:t>
            </a:r>
            <a:r>
              <a:rPr lang="en-US" altLang="es-AR" sz="2800" dirty="0"/>
              <a:t> </a:t>
            </a:r>
            <a:r>
              <a:rPr lang="en-US" altLang="es-AR" sz="2800" dirty="0" err="1"/>
              <a:t>cantidad</a:t>
            </a:r>
            <a:r>
              <a:rPr lang="en-US" altLang="es-AR" sz="2800" dirty="0"/>
              <a:t> </a:t>
            </a:r>
            <a:r>
              <a:rPr lang="en-US" altLang="es-AR" sz="2800" dirty="0" err="1"/>
              <a:t>más</a:t>
            </a:r>
            <a:r>
              <a:rPr lang="en-US" altLang="es-AR" sz="2800" dirty="0"/>
              <a:t> </a:t>
            </a:r>
            <a:r>
              <a:rPr lang="en-US" altLang="es-AR" sz="2800" dirty="0" err="1"/>
              <a:t>alta.</a:t>
            </a:r>
            <a:r>
              <a:rPr lang="en-US" altLang="es-AR" sz="2800" dirty="0"/>
              <a:t> </a:t>
            </a:r>
          </a:p>
          <a:p>
            <a:pPr lvl="1">
              <a:tabLst>
                <a:tab pos="796925" algn="l"/>
              </a:tabLst>
            </a:pPr>
            <a:r>
              <a:rPr lang="en-US" altLang="es-AR" sz="2400" dirty="0" err="1"/>
              <a:t>Cuando</a:t>
            </a:r>
            <a:r>
              <a:rPr lang="en-US" altLang="es-AR" sz="2400" dirty="0"/>
              <a:t> el </a:t>
            </a:r>
            <a:r>
              <a:rPr lang="en-US" altLang="es-AR" sz="2400" dirty="0" err="1"/>
              <a:t>precio</a:t>
            </a:r>
            <a:r>
              <a:rPr lang="en-US" altLang="es-AR" sz="2400" dirty="0"/>
              <a:t> del </a:t>
            </a:r>
            <a:r>
              <a:rPr lang="en-US" altLang="es-AR" sz="2400" dirty="0" err="1"/>
              <a:t>mercado</a:t>
            </a:r>
            <a:r>
              <a:rPr lang="en-US" altLang="es-AR" sz="2400" dirty="0"/>
              <a:t> </a:t>
            </a:r>
            <a:r>
              <a:rPr lang="en-US" altLang="es-AR" sz="2400" dirty="0" err="1"/>
              <a:t>llega</a:t>
            </a:r>
            <a:r>
              <a:rPr lang="en-US" altLang="es-AR" sz="2400" dirty="0"/>
              <a:t> al </a:t>
            </a:r>
            <a:r>
              <a:rPr lang="en-US" altLang="es-AR" sz="2400" dirty="0" err="1"/>
              <a:t>precio</a:t>
            </a:r>
            <a:r>
              <a:rPr lang="en-US" altLang="es-AR" sz="2400" dirty="0"/>
              <a:t> </a:t>
            </a:r>
            <a:r>
              <a:rPr lang="en-US" altLang="es-AR" sz="2400" dirty="0" err="1"/>
              <a:t>mínimo</a:t>
            </a:r>
            <a:r>
              <a:rPr lang="en-US" altLang="es-AR" sz="2400" dirty="0"/>
              <a:t>, no </a:t>
            </a:r>
            <a:r>
              <a:rPr lang="en-US" altLang="es-AR" sz="2400" dirty="0" err="1"/>
              <a:t>puede</a:t>
            </a:r>
            <a:r>
              <a:rPr lang="en-US" altLang="es-AR" sz="2400" dirty="0"/>
              <a:t> </a:t>
            </a:r>
            <a:r>
              <a:rPr lang="en-US" altLang="es-AR" sz="2400" dirty="0" err="1"/>
              <a:t>seguir</a:t>
            </a:r>
            <a:r>
              <a:rPr lang="en-US" altLang="es-AR" sz="2400" dirty="0"/>
              <a:t> </a:t>
            </a:r>
            <a:r>
              <a:rPr lang="en-US" altLang="es-AR" sz="2400" dirty="0" err="1"/>
              <a:t>bajando</a:t>
            </a:r>
            <a:r>
              <a:rPr lang="en-US" altLang="es-AR" sz="2400" dirty="0"/>
              <a:t>.</a:t>
            </a:r>
          </a:p>
          <a:p>
            <a:pPr>
              <a:tabLst>
                <a:tab pos="796925" algn="l"/>
              </a:tabLst>
            </a:pPr>
            <a:r>
              <a:rPr lang="en-US" altLang="es-AR" sz="2800" b="1" dirty="0"/>
              <a:t>Si el </a:t>
            </a:r>
            <a:r>
              <a:rPr lang="en-US" altLang="es-AR" sz="2800" b="1" dirty="0" err="1"/>
              <a:t>precio</a:t>
            </a:r>
            <a:r>
              <a:rPr lang="en-US" altLang="es-AR" sz="2800" b="1" dirty="0"/>
              <a:t> </a:t>
            </a:r>
            <a:r>
              <a:rPr lang="en-US" altLang="es-AR" sz="2800" b="1" dirty="0" err="1"/>
              <a:t>mín</a:t>
            </a:r>
            <a:r>
              <a:rPr lang="en-US" altLang="es-AR" sz="2800" b="1" dirty="0"/>
              <a:t> &gt; </a:t>
            </a:r>
            <a:r>
              <a:rPr lang="en-US" altLang="es-AR" sz="2800" b="1" dirty="0" err="1"/>
              <a:t>precio</a:t>
            </a:r>
            <a:r>
              <a:rPr lang="en-US" altLang="es-AR" sz="2800" b="1" dirty="0"/>
              <a:t> </a:t>
            </a:r>
            <a:r>
              <a:rPr lang="en-US" altLang="es-AR" sz="2800" b="1" dirty="0" err="1"/>
              <a:t>equilibrio</a:t>
            </a:r>
            <a:r>
              <a:rPr lang="en-US" altLang="es-AR" sz="2800" dirty="0"/>
              <a:t>… </a:t>
            </a:r>
            <a:r>
              <a:rPr lang="en-US" altLang="es-AR" sz="2800" dirty="0" err="1"/>
              <a:t>es</a:t>
            </a:r>
            <a:r>
              <a:rPr lang="en-US" altLang="es-AR" sz="2800" dirty="0"/>
              <a:t> </a:t>
            </a:r>
            <a:r>
              <a:rPr lang="en-US" altLang="es-AR" sz="2800" dirty="0" err="1"/>
              <a:t>relevante</a:t>
            </a:r>
            <a:r>
              <a:rPr lang="en-US" altLang="es-AR" sz="2800" dirty="0"/>
              <a:t>. </a:t>
            </a:r>
            <a:r>
              <a:rPr lang="en-US" altLang="es-AR" sz="2800" dirty="0" err="1"/>
              <a:t>Entonces</a:t>
            </a:r>
            <a:r>
              <a:rPr lang="en-US" altLang="es-AR" sz="2800" dirty="0"/>
              <a:t> </a:t>
            </a:r>
            <a:r>
              <a:rPr lang="en-US" altLang="es-AR" sz="2800" dirty="0" err="1"/>
              <a:t>ocurre</a:t>
            </a:r>
            <a:r>
              <a:rPr lang="en-US" altLang="es-AR" sz="2800" dirty="0"/>
              <a:t> que:</a:t>
            </a:r>
          </a:p>
          <a:p>
            <a:pPr lvl="1">
              <a:tabLst>
                <a:tab pos="796925" algn="l"/>
              </a:tabLst>
            </a:pPr>
            <a:r>
              <a:rPr lang="en-US" altLang="es-AR" dirty="0"/>
              <a:t> </a:t>
            </a:r>
            <a:r>
              <a:rPr lang="en-US" altLang="es-AR" sz="2400" dirty="0" err="1"/>
              <a:t>Aparece</a:t>
            </a:r>
            <a:r>
              <a:rPr lang="en-US" altLang="es-AR" sz="2400" dirty="0"/>
              <a:t> un “</a:t>
            </a:r>
            <a:r>
              <a:rPr lang="en-US" altLang="es-AR" sz="2400" dirty="0" err="1"/>
              <a:t>exceso</a:t>
            </a:r>
            <a:r>
              <a:rPr lang="en-US" altLang="es-AR" sz="2400" dirty="0"/>
              <a:t> de </a:t>
            </a:r>
            <a:r>
              <a:rPr lang="en-US" altLang="es-AR" sz="2400" dirty="0" err="1"/>
              <a:t>oferta</a:t>
            </a:r>
            <a:r>
              <a:rPr lang="en-US" altLang="es-AR" sz="2400" dirty="0"/>
              <a:t>” </a:t>
            </a:r>
            <a:r>
              <a:rPr lang="en-US" altLang="es-AR" sz="2400" i="1" dirty="0"/>
              <a:t>Q</a:t>
            </a:r>
            <a:r>
              <a:rPr lang="en-US" altLang="es-AR" sz="2400" baseline="-25000" dirty="0"/>
              <a:t>S</a:t>
            </a:r>
            <a:r>
              <a:rPr lang="en-US" altLang="es-AR" sz="2400" dirty="0"/>
              <a:t> &gt; </a:t>
            </a:r>
            <a:r>
              <a:rPr lang="en-US" altLang="es-AR" sz="2400" i="1" dirty="0"/>
              <a:t>Q</a:t>
            </a:r>
            <a:r>
              <a:rPr lang="en-US" altLang="es-AR" sz="2400" baseline="-25000" dirty="0"/>
              <a:t>D</a:t>
            </a:r>
            <a:r>
              <a:rPr lang="en-US" altLang="es-AR" sz="2400" dirty="0"/>
              <a:t>. </a:t>
            </a:r>
          </a:p>
          <a:p>
            <a:pPr lvl="1">
              <a:tabLst>
                <a:tab pos="796925" algn="l"/>
              </a:tabLst>
            </a:pPr>
            <a:r>
              <a:rPr lang="en-US" altLang="es-AR" sz="2400" dirty="0"/>
              <a:t> </a:t>
            </a:r>
            <a:r>
              <a:rPr lang="en-US" altLang="es-AR" sz="2400" dirty="0" err="1"/>
              <a:t>Aparecen</a:t>
            </a:r>
            <a:r>
              <a:rPr lang="en-US" altLang="es-AR" sz="2400" dirty="0"/>
              <a:t> </a:t>
            </a:r>
            <a:r>
              <a:rPr lang="en-US" altLang="es-AR" sz="2400" dirty="0" err="1"/>
              <a:t>sistemas</a:t>
            </a:r>
            <a:r>
              <a:rPr lang="en-US" altLang="es-AR" sz="2400" dirty="0"/>
              <a:t> de </a:t>
            </a:r>
            <a:r>
              <a:rPr lang="en-US" altLang="es-AR" sz="2400" dirty="0" err="1"/>
              <a:t>racionamiento</a:t>
            </a:r>
            <a:r>
              <a:rPr lang="en-US" altLang="es-AR" sz="2400" dirty="0"/>
              <a:t> no </a:t>
            </a:r>
            <a:r>
              <a:rPr lang="en-US" altLang="es-AR" sz="2400" dirty="0" err="1"/>
              <a:t>basados</a:t>
            </a:r>
            <a:r>
              <a:rPr lang="en-US" altLang="es-AR" sz="2400" dirty="0"/>
              <a:t> </a:t>
            </a:r>
            <a:r>
              <a:rPr lang="en-US" altLang="es-AR" sz="2400" dirty="0" err="1"/>
              <a:t>en</a:t>
            </a:r>
            <a:r>
              <a:rPr lang="en-US" altLang="es-AR" sz="2400" dirty="0"/>
              <a:t> </a:t>
            </a:r>
            <a:r>
              <a:rPr lang="en-US" altLang="es-AR" sz="2400" dirty="0" err="1"/>
              <a:t>precios</a:t>
            </a:r>
            <a:r>
              <a:rPr lang="en-US" altLang="es-AR" sz="2400" dirty="0"/>
              <a:t>, </a:t>
            </a:r>
            <a:r>
              <a:rPr lang="en-US" altLang="es-AR" sz="2400" i="1" dirty="0" err="1"/>
              <a:t>mediante</a:t>
            </a:r>
            <a:r>
              <a:rPr lang="en-US" altLang="es-AR" sz="2400" i="1" dirty="0"/>
              <a:t> </a:t>
            </a:r>
            <a:r>
              <a:rPr lang="en-US" altLang="es-AR" sz="2400" i="1" dirty="0" err="1"/>
              <a:t>criterios</a:t>
            </a:r>
            <a:r>
              <a:rPr lang="en-US" altLang="es-AR" sz="2400" i="1" dirty="0"/>
              <a:t> de “</a:t>
            </a:r>
            <a:r>
              <a:rPr lang="en-US" altLang="es-AR" sz="2400" i="1" dirty="0" err="1"/>
              <a:t>discriminación</a:t>
            </a:r>
            <a:r>
              <a:rPr lang="en-US" altLang="es-AR" sz="2400" i="1" dirty="0"/>
              <a:t>”</a:t>
            </a:r>
            <a:r>
              <a:rPr lang="en-US" altLang="es-AR" sz="2400" dirty="0"/>
              <a:t>.</a:t>
            </a:r>
          </a:p>
          <a:p>
            <a:pPr lvl="2">
              <a:tabLst>
                <a:tab pos="796925" algn="l"/>
              </a:tabLst>
            </a:pPr>
            <a:r>
              <a:rPr lang="en-US" altLang="es-AR" dirty="0" err="1"/>
              <a:t>Ej</a:t>
            </a:r>
            <a:r>
              <a:rPr lang="en-US" altLang="es-AR" dirty="0"/>
              <a:t>: </a:t>
            </a:r>
            <a:r>
              <a:rPr lang="en-US" altLang="es-AR" dirty="0" err="1"/>
              <a:t>Salario</a:t>
            </a:r>
            <a:r>
              <a:rPr lang="en-US" altLang="es-AR" dirty="0"/>
              <a:t> </a:t>
            </a:r>
            <a:r>
              <a:rPr lang="en-US" altLang="es-AR" dirty="0" err="1"/>
              <a:t>mínimo</a:t>
            </a:r>
            <a:r>
              <a:rPr lang="en-US" altLang="es-AR" dirty="0"/>
              <a:t>, </a:t>
            </a:r>
            <a:r>
              <a:rPr lang="en-US" altLang="es-AR" dirty="0" err="1"/>
              <a:t>precios</a:t>
            </a:r>
            <a:r>
              <a:rPr lang="en-US" altLang="es-AR" dirty="0"/>
              <a:t> </a:t>
            </a:r>
            <a:r>
              <a:rPr lang="en-US" altLang="es-AR" dirty="0" err="1"/>
              <a:t>mínimos</a:t>
            </a:r>
            <a:r>
              <a:rPr lang="en-US" altLang="es-AR" dirty="0"/>
              <a:t> para </a:t>
            </a:r>
            <a:r>
              <a:rPr lang="en-US" altLang="es-AR" dirty="0" err="1"/>
              <a:t>agricultura</a:t>
            </a:r>
            <a:r>
              <a:rPr lang="en-US" altLang="es-A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063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n-US" sz="2400" dirty="0">
                <a:solidFill>
                  <a:schemeClr val="tx1"/>
                </a:solidFill>
                <a:latin typeface="Book Antiqua" pitchFamily="18" charset="0"/>
              </a:rPr>
              <a:t>2.2 Los c</a:t>
            </a:r>
            <a:r>
              <a:rPr lang="en-US" altLang="en-US" sz="2400" dirty="0" err="1">
                <a:solidFill>
                  <a:schemeClr val="tx1"/>
                </a:solidFill>
                <a:latin typeface="Book Antiqua" pitchFamily="18" charset="0"/>
              </a:rPr>
              <a:t>onceptos</a:t>
            </a:r>
            <a:r>
              <a:rPr lang="en-US" altLang="en-US" sz="2400" dirty="0">
                <a:solidFill>
                  <a:schemeClr val="tx1"/>
                </a:solidFill>
                <a:latin typeface="Book Antiqua" pitchFamily="18" charset="0"/>
              </a:rPr>
              <a:t> de </a:t>
            </a:r>
            <a:r>
              <a:rPr lang="en-US" altLang="en-US" sz="2400" dirty="0" err="1">
                <a:solidFill>
                  <a:schemeClr val="tx1"/>
                </a:solidFill>
                <a:latin typeface="Book Antiqua" pitchFamily="18" charset="0"/>
              </a:rPr>
              <a:t>demanda</a:t>
            </a:r>
            <a:r>
              <a:rPr lang="en-US" altLang="en-US" sz="2400" dirty="0">
                <a:solidFill>
                  <a:schemeClr val="tx1"/>
                </a:solidFill>
                <a:latin typeface="Book Antiqua" pitchFamily="18" charset="0"/>
              </a:rPr>
              <a:t> y </a:t>
            </a:r>
            <a:r>
              <a:rPr lang="en-US" altLang="en-US" sz="2400" dirty="0" err="1">
                <a:solidFill>
                  <a:schemeClr val="tx1"/>
                </a:solidFill>
                <a:latin typeface="Book Antiqua" pitchFamily="18" charset="0"/>
              </a:rPr>
              <a:t>oferta</a:t>
            </a:r>
            <a:br>
              <a:rPr lang="es-ES" sz="2400" dirty="0">
                <a:solidFill>
                  <a:schemeClr val="tx1"/>
                </a:solidFill>
                <a:latin typeface="Book Antiqua" pitchFamily="18" charset="0"/>
              </a:rPr>
            </a:br>
            <a:endParaRPr lang="en-US" alt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8434" name="Rectangle 7"/>
          <p:cNvSpPr>
            <a:spLocks noGrp="1" noChangeArrowheads="1"/>
          </p:cNvSpPr>
          <p:nvPr>
            <p:ph idx="1"/>
          </p:nvPr>
        </p:nvSpPr>
        <p:spPr>
          <a:xfrm>
            <a:off x="484710" y="1052513"/>
            <a:ext cx="8444978" cy="53387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800" b="1" dirty="0">
                <a:latin typeface="Book Antiqua" pitchFamily="18" charset="0"/>
              </a:rPr>
              <a:t>LA DEMANDA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en-US" altLang="en-US" sz="2800" i="1" dirty="0" err="1">
                <a:latin typeface="Book Antiqua" pitchFamily="18" charset="0"/>
              </a:rPr>
              <a:t>Cantidad</a:t>
            </a:r>
            <a:r>
              <a:rPr lang="en-US" altLang="en-US" sz="2800" i="1" dirty="0">
                <a:latin typeface="Book Antiqua" pitchFamily="18" charset="0"/>
              </a:rPr>
              <a:t> </a:t>
            </a:r>
            <a:r>
              <a:rPr lang="en-US" altLang="en-US" sz="2800" i="1" dirty="0" err="1">
                <a:latin typeface="Book Antiqua" pitchFamily="18" charset="0"/>
              </a:rPr>
              <a:t>demandada</a:t>
            </a:r>
            <a:r>
              <a:rPr lang="en-US" altLang="en-US" sz="2800" i="1" dirty="0">
                <a:latin typeface="Book Antiqua" pitchFamily="18" charset="0"/>
              </a:rPr>
              <a:t> </a:t>
            </a:r>
            <a:r>
              <a:rPr lang="en-US" altLang="en-US" sz="2800" dirty="0">
                <a:latin typeface="Book Antiqua" pitchFamily="18" charset="0"/>
              </a:rPr>
              <a:t>es la </a:t>
            </a:r>
            <a:r>
              <a:rPr lang="en-US" altLang="en-US" sz="2800" dirty="0" err="1">
                <a:latin typeface="Book Antiqua" pitchFamily="18" charset="0"/>
              </a:rPr>
              <a:t>cantidad</a:t>
            </a:r>
            <a:r>
              <a:rPr lang="en-US" altLang="en-US" sz="2800" dirty="0">
                <a:latin typeface="Book Antiqua" pitchFamily="18" charset="0"/>
              </a:rPr>
              <a:t> de un bien que </a:t>
            </a:r>
            <a:r>
              <a:rPr lang="en-US" altLang="en-US" sz="2800" dirty="0" err="1">
                <a:latin typeface="Book Antiqua" pitchFamily="18" charset="0"/>
              </a:rPr>
              <a:t>los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consumidores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están</a:t>
            </a:r>
            <a:r>
              <a:rPr lang="en-US" altLang="en-US" sz="2800" dirty="0">
                <a:latin typeface="Book Antiqua" pitchFamily="18" charset="0"/>
              </a:rPr>
              <a:t> </a:t>
            </a:r>
            <a:r>
              <a:rPr lang="en-US" altLang="en-US" sz="2800" dirty="0" err="1">
                <a:latin typeface="Book Antiqua" pitchFamily="18" charset="0"/>
              </a:rPr>
              <a:t>dispuestos</a:t>
            </a:r>
            <a:r>
              <a:rPr lang="en-US" altLang="en-US" sz="2800" dirty="0">
                <a:latin typeface="Book Antiqua" pitchFamily="18" charset="0"/>
              </a:rPr>
              <a:t> a </a:t>
            </a:r>
            <a:r>
              <a:rPr lang="en-US" altLang="en-US" sz="2800" dirty="0" err="1">
                <a:latin typeface="Book Antiqua" pitchFamily="18" charset="0"/>
              </a:rPr>
              <a:t>comprar</a:t>
            </a:r>
            <a:r>
              <a:rPr lang="en-US" altLang="en-US" sz="2800" dirty="0">
                <a:latin typeface="Book Antiqua" pitchFamily="18" charset="0"/>
              </a:rPr>
              <a:t>, es </a:t>
            </a:r>
            <a:r>
              <a:rPr lang="en-US" altLang="en-US" sz="2800" dirty="0" err="1">
                <a:latin typeface="Book Antiqua" pitchFamily="18" charset="0"/>
              </a:rPr>
              <a:t>decir</a:t>
            </a:r>
            <a:r>
              <a:rPr lang="en-US" altLang="en-US" sz="2800" dirty="0">
                <a:latin typeface="Book Antiqua" pitchFamily="18" charset="0"/>
              </a:rPr>
              <a:t>, que DESEAN y PUEDEN </a:t>
            </a:r>
            <a:r>
              <a:rPr lang="en-US" altLang="en-US" sz="2800" dirty="0" err="1">
                <a:latin typeface="Book Antiqua" pitchFamily="18" charset="0"/>
              </a:rPr>
              <a:t>comprar</a:t>
            </a:r>
            <a:r>
              <a:rPr lang="en-US" altLang="en-US" sz="2800" dirty="0">
                <a:latin typeface="Book Antiqua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2800" dirty="0">
              <a:latin typeface="Book Antiqua" pitchFamily="18" charset="0"/>
            </a:endParaRPr>
          </a:p>
          <a:p>
            <a:pPr eaLnBrk="1" hangingPunct="1"/>
            <a:r>
              <a:rPr lang="en-US" altLang="en-US" sz="2800" dirty="0">
                <a:latin typeface="Book Antiqua" pitchFamily="18" charset="0"/>
              </a:rPr>
              <a:t>TABLA DE DEMANDA</a:t>
            </a:r>
            <a:endParaRPr lang="en-US" altLang="en-US" sz="1800" dirty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latin typeface="Book Antiqua" pitchFamily="18" charset="0"/>
              </a:rPr>
              <a:t>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en-US" dirty="0">
                <a:latin typeface="Book Antiqua" pitchFamily="18" charset="0"/>
              </a:rPr>
              <a:t>Es </a:t>
            </a:r>
            <a:r>
              <a:rPr lang="en-US" altLang="en-US" dirty="0" err="1">
                <a:latin typeface="Book Antiqua" pitchFamily="18" charset="0"/>
              </a:rPr>
              <a:t>una</a:t>
            </a:r>
            <a:r>
              <a:rPr lang="en-US" altLang="en-US" dirty="0">
                <a:latin typeface="Book Antiqua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</a:rPr>
              <a:t>tabla</a:t>
            </a:r>
            <a:r>
              <a:rPr lang="en-US" altLang="en-US" dirty="0">
                <a:latin typeface="Book Antiqua" pitchFamily="18" charset="0"/>
              </a:rPr>
              <a:t> que </a:t>
            </a:r>
            <a:r>
              <a:rPr lang="en-US" altLang="en-US" dirty="0" err="1">
                <a:latin typeface="Book Antiqua" pitchFamily="18" charset="0"/>
              </a:rPr>
              <a:t>muestra</a:t>
            </a:r>
            <a:r>
              <a:rPr lang="en-US" altLang="en-US" dirty="0">
                <a:latin typeface="Book Antiqua" pitchFamily="18" charset="0"/>
              </a:rPr>
              <a:t> la </a:t>
            </a:r>
            <a:r>
              <a:rPr lang="en-US" altLang="en-US" dirty="0" err="1">
                <a:latin typeface="Book Antiqua" pitchFamily="18" charset="0"/>
              </a:rPr>
              <a:t>relación</a:t>
            </a:r>
            <a:r>
              <a:rPr lang="en-US" altLang="en-US" dirty="0">
                <a:latin typeface="Book Antiqua" pitchFamily="18" charset="0"/>
              </a:rPr>
              <a:t> entre </a:t>
            </a:r>
            <a:r>
              <a:rPr lang="en-US" altLang="en-US" dirty="0" err="1">
                <a:latin typeface="Book Antiqua" pitchFamily="18" charset="0"/>
              </a:rPr>
              <a:t>el</a:t>
            </a:r>
            <a:r>
              <a:rPr lang="en-US" altLang="en-US" dirty="0">
                <a:latin typeface="Book Antiqua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</a:rPr>
              <a:t>precio</a:t>
            </a:r>
            <a:r>
              <a:rPr lang="en-US" altLang="en-US" dirty="0">
                <a:latin typeface="Book Antiqua" pitchFamily="18" charset="0"/>
              </a:rPr>
              <a:t> de un bien y la </a:t>
            </a:r>
            <a:r>
              <a:rPr lang="en-US" altLang="en-US" dirty="0" err="1">
                <a:latin typeface="Book Antiqua" pitchFamily="18" charset="0"/>
              </a:rPr>
              <a:t>cantidad</a:t>
            </a:r>
            <a:r>
              <a:rPr lang="en-US" altLang="en-US" dirty="0">
                <a:latin typeface="Book Antiqua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</a:rPr>
              <a:t>demandada</a:t>
            </a:r>
            <a:r>
              <a:rPr lang="en-US" altLang="en-US" dirty="0">
                <a:latin typeface="Book Antiqua" pitchFamily="18" charset="0"/>
              </a:rPr>
              <a:t> de ese bien.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altLang="es-AR" dirty="0">
                <a:solidFill>
                  <a:srgbClr val="000099"/>
                </a:solidFill>
              </a:rPr>
              <a:t>El </a:t>
            </a:r>
            <a:r>
              <a:rPr lang="en-US" altLang="es-AR" dirty="0" err="1">
                <a:solidFill>
                  <a:srgbClr val="000099"/>
                </a:solidFill>
              </a:rPr>
              <a:t>Salario</a:t>
            </a:r>
            <a:r>
              <a:rPr lang="en-US" altLang="es-AR" dirty="0">
                <a:solidFill>
                  <a:srgbClr val="000099"/>
                </a:solidFill>
              </a:rPr>
              <a:t> </a:t>
            </a:r>
            <a:r>
              <a:rPr lang="en-US" altLang="es-AR" dirty="0" err="1">
                <a:solidFill>
                  <a:srgbClr val="000099"/>
                </a:solidFill>
              </a:rPr>
              <a:t>Mínimo</a:t>
            </a:r>
            <a:endParaRPr lang="en-US" altLang="es-AR" dirty="0">
              <a:solidFill>
                <a:srgbClr val="000099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540668" y="2132856"/>
            <a:ext cx="8062664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establece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al que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legalmente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contratar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alguien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Pros: </a:t>
            </a:r>
          </a:p>
          <a:p>
            <a:pPr lvl="2">
              <a:lnSpc>
                <a:spcPct val="90000"/>
              </a:lnSpc>
            </a:pP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Asegura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renta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trabajan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Contra: </a:t>
            </a:r>
          </a:p>
          <a:p>
            <a:pPr lvl="2">
              <a:lnSpc>
                <a:spcPct val="90000"/>
              </a:lnSpc>
            </a:pP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provocar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provocando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paro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 ¿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que no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precario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” o que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paro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90000"/>
              </a:lnSpc>
            </a:pPr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3311816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574675" y="405596"/>
            <a:ext cx="8229600" cy="6858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>
                <a:solidFill>
                  <a:srgbClr val="FFFF00"/>
                </a:solidFill>
              </a:rPr>
              <a:t>Fig5. ¿</a:t>
            </a:r>
            <a:r>
              <a:rPr lang="en-US" altLang="es-AR" sz="2800" dirty="0" err="1">
                <a:solidFill>
                  <a:srgbClr val="FFFF00"/>
                </a:solidFill>
              </a:rPr>
              <a:t>Cómo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afecta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el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salario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mínimo</a:t>
            </a:r>
            <a:r>
              <a:rPr lang="en-US" altLang="es-AR" sz="2800" dirty="0">
                <a:solidFill>
                  <a:srgbClr val="FFFF00"/>
                </a:solidFill>
              </a:rPr>
              <a:t> al mercado </a:t>
            </a:r>
            <a:r>
              <a:rPr lang="en-US" altLang="es-AR" sz="2800" dirty="0" err="1">
                <a:solidFill>
                  <a:srgbClr val="FFFF00"/>
                </a:solidFill>
              </a:rPr>
              <a:t>laboral</a:t>
            </a:r>
            <a:r>
              <a:rPr lang="en-US" altLang="es-AR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F3F6F9"/>
          </a:solidFill>
          <a:ln w="2397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F2F4F8"/>
          </a:solidFill>
          <a:ln w="2190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F1F4F7"/>
          </a:solidFill>
          <a:ln w="1968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F0F2F5"/>
          </a:solidFill>
          <a:ln w="1746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EF1F4"/>
          </a:solidFill>
          <a:ln w="1524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1924050" y="1536700"/>
            <a:ext cx="5200650" cy="4244975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1814512" y="1428749"/>
            <a:ext cx="5421784" cy="4454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5425" name="Freeform 17"/>
          <p:cNvSpPr>
            <a:spLocks/>
          </p:cNvSpPr>
          <p:nvPr/>
        </p:nvSpPr>
        <p:spPr bwMode="auto">
          <a:xfrm>
            <a:off x="1814513" y="1428750"/>
            <a:ext cx="5200650" cy="4264025"/>
          </a:xfrm>
          <a:custGeom>
            <a:avLst/>
            <a:gdLst>
              <a:gd name="T0" fmla="*/ 0 w 3276"/>
              <a:gd name="T1" fmla="*/ 0 h 2686"/>
              <a:gd name="T2" fmla="*/ 0 w 3276"/>
              <a:gd name="T3" fmla="*/ 2686 h 2686"/>
              <a:gd name="T4" fmla="*/ 3276 w 3276"/>
              <a:gd name="T5" fmla="*/ 2686 h 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6" h="2686">
                <a:moveTo>
                  <a:pt x="0" y="0"/>
                </a:moveTo>
                <a:lnTo>
                  <a:pt x="0" y="2686"/>
                </a:lnTo>
                <a:lnTo>
                  <a:pt x="3276" y="2686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6357938" y="5883275"/>
            <a:ext cx="1033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Cantidad </a:t>
            </a:r>
          </a:p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de trabajo</a:t>
            </a:r>
            <a:endParaRPr lang="en-US" altLang="es-AR" sz="2400"/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647700" y="1431925"/>
            <a:ext cx="10937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Salario</a:t>
            </a:r>
          </a:p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</a:p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Precio </a:t>
            </a:r>
          </a:p>
          <a:p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del trabajo</a:t>
            </a:r>
            <a:endParaRPr lang="en-US" altLang="es-AR" sz="2400"/>
          </a:p>
        </p:txBody>
      </p:sp>
      <p:sp>
        <p:nvSpPr>
          <p:cNvPr id="145428" name="Rectangle 20"/>
          <p:cNvSpPr>
            <a:spLocks noChangeArrowheads="1"/>
          </p:cNvSpPr>
          <p:nvPr/>
        </p:nvSpPr>
        <p:spPr bwMode="auto">
          <a:xfrm>
            <a:off x="1671638" y="57038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grpSp>
        <p:nvGrpSpPr>
          <p:cNvPr id="145429" name="Group 21"/>
          <p:cNvGrpSpPr>
            <a:grpSpLocks/>
          </p:cNvGrpSpPr>
          <p:nvPr/>
        </p:nvGrpSpPr>
        <p:grpSpPr bwMode="auto">
          <a:xfrm>
            <a:off x="1989138" y="2674938"/>
            <a:ext cx="4560887" cy="2962275"/>
            <a:chOff x="1253" y="1685"/>
            <a:chExt cx="2873" cy="1866"/>
          </a:xfrm>
        </p:grpSpPr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 flipH="1" flipV="1">
              <a:off x="1253" y="1685"/>
              <a:ext cx="2203" cy="1764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5431" name="Rectangle 23"/>
            <p:cNvSpPr>
              <a:spLocks noChangeArrowheads="1"/>
            </p:cNvSpPr>
            <p:nvPr/>
          </p:nvSpPr>
          <p:spPr bwMode="auto">
            <a:xfrm>
              <a:off x="3519" y="3225"/>
              <a:ext cx="6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Demanda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 trabajo</a:t>
              </a:r>
              <a:endParaRPr lang="en-US" altLang="es-AR" sz="2400"/>
            </a:p>
          </p:txBody>
        </p:sp>
      </p:grpSp>
      <p:grpSp>
        <p:nvGrpSpPr>
          <p:cNvPr id="145432" name="Group 24"/>
          <p:cNvGrpSpPr>
            <a:grpSpLocks/>
          </p:cNvGrpSpPr>
          <p:nvPr/>
        </p:nvGrpSpPr>
        <p:grpSpPr bwMode="auto">
          <a:xfrm>
            <a:off x="2447925" y="2505075"/>
            <a:ext cx="4506913" cy="3079750"/>
            <a:chOff x="1542" y="1578"/>
            <a:chExt cx="2839" cy="1940"/>
          </a:xfrm>
        </p:grpSpPr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V="1">
              <a:off x="1542" y="1754"/>
              <a:ext cx="2217" cy="1764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5434" name="Rectangle 26"/>
            <p:cNvSpPr>
              <a:spLocks noChangeArrowheads="1"/>
            </p:cNvSpPr>
            <p:nvPr/>
          </p:nvSpPr>
          <p:spPr bwMode="auto">
            <a:xfrm>
              <a:off x="3812" y="1578"/>
              <a:ext cx="56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Oferta de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trabajo</a:t>
              </a:r>
              <a:endParaRPr lang="en-US" altLang="es-AR" sz="2400"/>
            </a:p>
          </p:txBody>
        </p:sp>
      </p:grpSp>
      <p:grpSp>
        <p:nvGrpSpPr>
          <p:cNvPr id="145435" name="Group 27"/>
          <p:cNvGrpSpPr>
            <a:grpSpLocks/>
          </p:cNvGrpSpPr>
          <p:nvPr/>
        </p:nvGrpSpPr>
        <p:grpSpPr bwMode="auto">
          <a:xfrm>
            <a:off x="574675" y="4046539"/>
            <a:ext cx="4502150" cy="2011363"/>
            <a:chOff x="362" y="2549"/>
            <a:chExt cx="2836" cy="1267"/>
          </a:xfrm>
        </p:grpSpPr>
        <p:sp>
          <p:nvSpPr>
            <p:cNvPr id="145436" name="Rectangle 28"/>
            <p:cNvSpPr>
              <a:spLocks noChangeArrowheads="1"/>
            </p:cNvSpPr>
            <p:nvPr/>
          </p:nvSpPr>
          <p:spPr bwMode="auto">
            <a:xfrm>
              <a:off x="1701" y="3651"/>
              <a:ext cx="14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Equilibrio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=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trabajo</a:t>
              </a:r>
              <a:endParaRPr lang="en-US" altLang="es-AR" sz="2400" dirty="0"/>
            </a:p>
          </p:txBody>
        </p:sp>
        <p:sp>
          <p:nvSpPr>
            <p:cNvPr id="145437" name="Rectangle 29"/>
            <p:cNvSpPr>
              <a:spLocks noChangeArrowheads="1"/>
            </p:cNvSpPr>
            <p:nvPr/>
          </p:nvSpPr>
          <p:spPr bwMode="auto">
            <a:xfrm>
              <a:off x="362" y="2549"/>
              <a:ext cx="73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Salario</a:t>
              </a:r>
            </a:p>
            <a:p>
              <a:pPr algn="r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 equilibrio</a:t>
              </a:r>
              <a:endParaRPr lang="en-US" altLang="es-AR" sz="2400"/>
            </a:p>
          </p:txBody>
        </p:sp>
        <p:grpSp>
          <p:nvGrpSpPr>
            <p:cNvPr id="145438" name="Group 30"/>
            <p:cNvGrpSpPr>
              <a:grpSpLocks/>
            </p:cNvGrpSpPr>
            <p:nvPr/>
          </p:nvGrpSpPr>
          <p:grpSpPr bwMode="auto">
            <a:xfrm>
              <a:off x="1143" y="2677"/>
              <a:ext cx="1445" cy="896"/>
              <a:chOff x="1143" y="2677"/>
              <a:chExt cx="1445" cy="896"/>
            </a:xfrm>
          </p:grpSpPr>
          <p:sp>
            <p:nvSpPr>
              <p:cNvPr id="145439" name="Freeform 31"/>
              <p:cNvSpPr>
                <a:spLocks/>
              </p:cNvSpPr>
              <p:nvPr/>
            </p:nvSpPr>
            <p:spPr bwMode="auto">
              <a:xfrm>
                <a:off x="1143" y="2718"/>
                <a:ext cx="1404" cy="855"/>
              </a:xfrm>
              <a:custGeom>
                <a:avLst/>
                <a:gdLst>
                  <a:gd name="T0" fmla="*/ 1404 w 1404"/>
                  <a:gd name="T1" fmla="*/ 855 h 855"/>
                  <a:gd name="T2" fmla="*/ 1404 w 1404"/>
                  <a:gd name="T3" fmla="*/ 0 h 855"/>
                  <a:gd name="T4" fmla="*/ 0 w 1404"/>
                  <a:gd name="T5" fmla="*/ 0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4" h="855">
                    <a:moveTo>
                      <a:pt x="1404" y="855"/>
                    </a:moveTo>
                    <a:lnTo>
                      <a:pt x="1404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5440" name="Oval 32"/>
              <p:cNvSpPr>
                <a:spLocks noChangeArrowheads="1"/>
              </p:cNvSpPr>
              <p:nvPr/>
            </p:nvSpPr>
            <p:spPr bwMode="auto">
              <a:xfrm>
                <a:off x="2506" y="2677"/>
                <a:ext cx="82" cy="8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5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38175" y="369888"/>
            <a:ext cx="8229600" cy="68580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5. ¿</a:t>
            </a:r>
            <a:r>
              <a:rPr lang="en-US" altLang="es-AR" sz="2800" dirty="0" err="1">
                <a:solidFill>
                  <a:srgbClr val="FFFF00"/>
                </a:solidFill>
              </a:rPr>
              <a:t>Cómo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afecta</a:t>
            </a:r>
            <a:r>
              <a:rPr lang="en-US" altLang="es-AR" sz="2800" dirty="0">
                <a:solidFill>
                  <a:srgbClr val="FFFF00"/>
                </a:solidFill>
              </a:rPr>
              <a:t> un </a:t>
            </a:r>
            <a:r>
              <a:rPr lang="en-US" altLang="es-AR" sz="2800" dirty="0" err="1">
                <a:solidFill>
                  <a:srgbClr val="FFFF00"/>
                </a:solidFill>
              </a:rPr>
              <a:t>Salario</a:t>
            </a:r>
            <a:r>
              <a:rPr lang="en-US" altLang="es-AR" sz="2800" dirty="0">
                <a:solidFill>
                  <a:srgbClr val="FFFF00"/>
                </a:solidFill>
              </a:rPr>
              <a:t> Min. al </a:t>
            </a:r>
            <a:r>
              <a:rPr lang="en-US" altLang="es-AR" sz="2800" dirty="0" err="1">
                <a:solidFill>
                  <a:srgbClr val="FFFF00"/>
                </a:solidFill>
              </a:rPr>
              <a:t>mercado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laboral</a:t>
            </a:r>
            <a:endParaRPr lang="en-US" altLang="es-AR" sz="2800" dirty="0">
              <a:solidFill>
                <a:srgbClr val="FFFF00"/>
              </a:solidFill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F3F6F9"/>
          </a:solidFill>
          <a:ln w="2397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F2F4F8"/>
          </a:solidFill>
          <a:ln w="2190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F1F4F7"/>
          </a:solidFill>
          <a:ln w="1968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F0F2F5"/>
          </a:solidFill>
          <a:ln w="1746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EF1F4"/>
          </a:solidFill>
          <a:ln w="1524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2152650" y="1536700"/>
            <a:ext cx="5200650" cy="4244975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2043112" y="1428750"/>
            <a:ext cx="5459239" cy="44485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6102350" y="5795963"/>
            <a:ext cx="2017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 b="1">
                <a:solidFill>
                  <a:srgbClr val="000000"/>
                </a:solidFill>
                <a:latin typeface="Arial" panose="020B0604020202020204" pitchFamily="34" charset="0"/>
              </a:rPr>
              <a:t>Cantidad de trabajo</a:t>
            </a:r>
            <a:endParaRPr lang="en-US" altLang="es-AR" sz="2400"/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1252538" y="1431925"/>
            <a:ext cx="7223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s-AR" sz="17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Salario</a:t>
            </a:r>
            <a:endParaRPr lang="en-US" altLang="es-AR" sz="2400" dirty="0"/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1905000" y="57038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grpSp>
        <p:nvGrpSpPr>
          <p:cNvPr id="146452" name="Group 20"/>
          <p:cNvGrpSpPr>
            <a:grpSpLocks/>
          </p:cNvGrpSpPr>
          <p:nvPr/>
        </p:nvGrpSpPr>
        <p:grpSpPr bwMode="auto">
          <a:xfrm>
            <a:off x="2654300" y="2466975"/>
            <a:ext cx="4584700" cy="2941638"/>
            <a:chOff x="1672" y="1554"/>
            <a:chExt cx="2888" cy="1853"/>
          </a:xfrm>
        </p:grpSpPr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 flipV="1">
              <a:off x="1672" y="1685"/>
              <a:ext cx="2286" cy="1722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6454" name="Rectangle 22"/>
            <p:cNvSpPr>
              <a:spLocks noChangeArrowheads="1"/>
            </p:cNvSpPr>
            <p:nvPr/>
          </p:nvSpPr>
          <p:spPr bwMode="auto">
            <a:xfrm>
              <a:off x="3991" y="1554"/>
              <a:ext cx="56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Oferta de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trabajo</a:t>
              </a:r>
              <a:endParaRPr lang="en-US" altLang="es-AR" sz="2400"/>
            </a:p>
          </p:txBody>
        </p:sp>
      </p:grpSp>
      <p:grpSp>
        <p:nvGrpSpPr>
          <p:cNvPr id="146455" name="Group 23"/>
          <p:cNvGrpSpPr>
            <a:grpSpLocks/>
          </p:cNvGrpSpPr>
          <p:nvPr/>
        </p:nvGrpSpPr>
        <p:grpSpPr bwMode="auto">
          <a:xfrm>
            <a:off x="3065463" y="2819400"/>
            <a:ext cx="2408237" cy="687388"/>
            <a:chOff x="1931" y="1776"/>
            <a:chExt cx="1517" cy="433"/>
          </a:xfrm>
        </p:grpSpPr>
        <p:sp>
          <p:nvSpPr>
            <p:cNvPr id="146456" name="Freeform 24"/>
            <p:cNvSpPr>
              <a:spLocks/>
            </p:cNvSpPr>
            <p:nvPr/>
          </p:nvSpPr>
          <p:spPr bwMode="auto">
            <a:xfrm>
              <a:off x="2237" y="2112"/>
              <a:ext cx="908" cy="97"/>
            </a:xfrm>
            <a:custGeom>
              <a:avLst/>
              <a:gdLst>
                <a:gd name="T0" fmla="*/ 66 w 66"/>
                <a:gd name="T1" fmla="*/ 7 h 7"/>
                <a:gd name="T2" fmla="*/ 61 w 66"/>
                <a:gd name="T3" fmla="*/ 3 h 7"/>
                <a:gd name="T4" fmla="*/ 36 w 66"/>
                <a:gd name="T5" fmla="*/ 3 h 7"/>
                <a:gd name="T6" fmla="*/ 33 w 66"/>
                <a:gd name="T7" fmla="*/ 0 h 7"/>
                <a:gd name="T8" fmla="*/ 29 w 66"/>
                <a:gd name="T9" fmla="*/ 3 h 7"/>
                <a:gd name="T10" fmla="*/ 4 w 66"/>
                <a:gd name="T11" fmla="*/ 3 h 7"/>
                <a:gd name="T12" fmla="*/ 0 w 6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">
                  <a:moveTo>
                    <a:pt x="66" y="7"/>
                  </a:moveTo>
                  <a:cubicBezTo>
                    <a:pt x="66" y="5"/>
                    <a:pt x="63" y="3"/>
                    <a:pt x="61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3"/>
                    <a:pt x="33" y="2"/>
                    <a:pt x="33" y="0"/>
                  </a:cubicBezTo>
                  <a:cubicBezTo>
                    <a:pt x="33" y="2"/>
                    <a:pt x="31" y="3"/>
                    <a:pt x="29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5"/>
                    <a:pt x="0" y="7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6457" name="Rectangle 25"/>
            <p:cNvSpPr>
              <a:spLocks noChangeArrowheads="1"/>
            </p:cNvSpPr>
            <p:nvPr/>
          </p:nvSpPr>
          <p:spPr bwMode="auto">
            <a:xfrm>
              <a:off x="1931" y="1776"/>
              <a:ext cx="151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Exceso de mano de obra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(desempleo)</a:t>
              </a:r>
              <a:endParaRPr lang="en-US" altLang="es-AR" sz="2400"/>
            </a:p>
          </p:txBody>
        </p:sp>
      </p:grpSp>
      <p:grpSp>
        <p:nvGrpSpPr>
          <p:cNvPr id="146458" name="Group 26"/>
          <p:cNvGrpSpPr>
            <a:grpSpLocks/>
          </p:cNvGrpSpPr>
          <p:nvPr/>
        </p:nvGrpSpPr>
        <p:grpSpPr bwMode="auto">
          <a:xfrm>
            <a:off x="2255838" y="2681288"/>
            <a:ext cx="5224462" cy="2967109"/>
            <a:chOff x="1421" y="1689"/>
            <a:chExt cx="3080" cy="1722"/>
          </a:xfrm>
        </p:grpSpPr>
        <p:sp>
          <p:nvSpPr>
            <p:cNvPr id="146459" name="Rectangle 27"/>
            <p:cNvSpPr>
              <a:spLocks noChangeArrowheads="1"/>
            </p:cNvSpPr>
            <p:nvPr/>
          </p:nvSpPr>
          <p:spPr bwMode="auto">
            <a:xfrm>
              <a:off x="3720" y="3070"/>
              <a:ext cx="7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Demanda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de</a:t>
              </a:r>
            </a:p>
            <a:p>
              <a:pPr algn="l"/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trabajo</a:t>
              </a:r>
              <a:endParaRPr lang="en-US" altLang="es-AR" sz="2400" dirty="0"/>
            </a:p>
          </p:txBody>
        </p:sp>
        <p:sp>
          <p:nvSpPr>
            <p:cNvPr id="146460" name="Line 28"/>
            <p:cNvSpPr>
              <a:spLocks noChangeShapeType="1"/>
            </p:cNvSpPr>
            <p:nvPr/>
          </p:nvSpPr>
          <p:spPr bwMode="auto">
            <a:xfrm flipH="1" flipV="1">
              <a:off x="1421" y="1689"/>
              <a:ext cx="2286" cy="1722"/>
            </a:xfrm>
            <a:prstGeom prst="line">
              <a:avLst/>
            </a:prstGeom>
            <a:noFill/>
            <a:ln w="650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6461" name="Group 29"/>
          <p:cNvGrpSpPr>
            <a:grpSpLocks/>
          </p:cNvGrpSpPr>
          <p:nvPr/>
        </p:nvGrpSpPr>
        <p:grpSpPr bwMode="auto">
          <a:xfrm>
            <a:off x="1122363" y="3389313"/>
            <a:ext cx="5268912" cy="517525"/>
            <a:chOff x="707" y="2135"/>
            <a:chExt cx="3319" cy="326"/>
          </a:xfrm>
        </p:grpSpPr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 flipH="1">
              <a:off x="1287" y="2291"/>
              <a:ext cx="2739" cy="1"/>
            </a:xfrm>
            <a:prstGeom prst="line">
              <a:avLst/>
            </a:prstGeom>
            <a:noFill/>
            <a:ln w="65088">
              <a:solidFill>
                <a:srgbClr val="E17E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6463" name="Rectangle 31"/>
            <p:cNvSpPr>
              <a:spLocks noChangeArrowheads="1"/>
            </p:cNvSpPr>
            <p:nvPr/>
          </p:nvSpPr>
          <p:spPr bwMode="auto">
            <a:xfrm>
              <a:off x="707" y="2135"/>
              <a:ext cx="4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Salario 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Mínimo</a:t>
              </a:r>
              <a:endParaRPr lang="en-US" altLang="es-AR" sz="2400"/>
            </a:p>
          </p:txBody>
        </p:sp>
      </p:grpSp>
      <p:grpSp>
        <p:nvGrpSpPr>
          <p:cNvPr id="146464" name="Group 32"/>
          <p:cNvGrpSpPr>
            <a:grpSpLocks/>
          </p:cNvGrpSpPr>
          <p:nvPr/>
        </p:nvGrpSpPr>
        <p:grpSpPr bwMode="auto">
          <a:xfrm>
            <a:off x="2944813" y="3571875"/>
            <a:ext cx="1144587" cy="2741613"/>
            <a:chOff x="1855" y="2250"/>
            <a:chExt cx="721" cy="1727"/>
          </a:xfrm>
        </p:grpSpPr>
        <p:sp>
          <p:nvSpPr>
            <p:cNvPr id="146465" name="Rectangle 33"/>
            <p:cNvSpPr>
              <a:spLocks noChangeArrowheads="1"/>
            </p:cNvSpPr>
            <p:nvPr/>
          </p:nvSpPr>
          <p:spPr bwMode="auto">
            <a:xfrm>
              <a:off x="1855" y="3651"/>
              <a:ext cx="7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demandada</a:t>
              </a:r>
              <a:endParaRPr lang="en-US" altLang="es-AR" sz="2400"/>
            </a:p>
          </p:txBody>
        </p:sp>
        <p:grpSp>
          <p:nvGrpSpPr>
            <p:cNvPr id="146466" name="Group 34"/>
            <p:cNvGrpSpPr>
              <a:grpSpLocks/>
            </p:cNvGrpSpPr>
            <p:nvPr/>
          </p:nvGrpSpPr>
          <p:grpSpPr bwMode="auto">
            <a:xfrm>
              <a:off x="2182" y="2250"/>
              <a:ext cx="82" cy="1323"/>
              <a:chOff x="2182" y="2250"/>
              <a:chExt cx="82" cy="1323"/>
            </a:xfrm>
          </p:grpSpPr>
          <p:sp>
            <p:nvSpPr>
              <p:cNvPr id="146467" name="Line 35"/>
              <p:cNvSpPr>
                <a:spLocks noChangeShapeType="1"/>
              </p:cNvSpPr>
              <p:nvPr/>
            </p:nvSpPr>
            <p:spPr bwMode="auto">
              <a:xfrm flipV="1">
                <a:off x="2223" y="2291"/>
                <a:ext cx="1" cy="128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6468" name="Oval 36"/>
              <p:cNvSpPr>
                <a:spLocks noChangeArrowheads="1"/>
              </p:cNvSpPr>
              <p:nvPr/>
            </p:nvSpPr>
            <p:spPr bwMode="auto">
              <a:xfrm>
                <a:off x="2182" y="2250"/>
                <a:ext cx="82" cy="8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46469" name="Group 37"/>
          <p:cNvGrpSpPr>
            <a:grpSpLocks/>
          </p:cNvGrpSpPr>
          <p:nvPr/>
        </p:nvGrpSpPr>
        <p:grpSpPr bwMode="auto">
          <a:xfrm>
            <a:off x="4575175" y="3571875"/>
            <a:ext cx="866775" cy="2741613"/>
            <a:chOff x="2882" y="2250"/>
            <a:chExt cx="546" cy="1727"/>
          </a:xfrm>
        </p:grpSpPr>
        <p:sp>
          <p:nvSpPr>
            <p:cNvPr id="146470" name="Line 38"/>
            <p:cNvSpPr>
              <a:spLocks noChangeShapeType="1"/>
            </p:cNvSpPr>
            <p:nvPr/>
          </p:nvSpPr>
          <p:spPr bwMode="auto">
            <a:xfrm flipV="1">
              <a:off x="3159" y="2291"/>
              <a:ext cx="1" cy="12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6471" name="Oval 39"/>
            <p:cNvSpPr>
              <a:spLocks noChangeArrowheads="1"/>
            </p:cNvSpPr>
            <p:nvPr/>
          </p:nvSpPr>
          <p:spPr bwMode="auto">
            <a:xfrm>
              <a:off x="3118" y="2250"/>
              <a:ext cx="82" cy="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6472" name="Rectangle 40"/>
            <p:cNvSpPr>
              <a:spLocks noChangeArrowheads="1"/>
            </p:cNvSpPr>
            <p:nvPr/>
          </p:nvSpPr>
          <p:spPr bwMode="auto">
            <a:xfrm>
              <a:off x="2882" y="3651"/>
              <a:ext cx="5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Cantidad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ofrecida</a:t>
              </a:r>
              <a:endParaRPr lang="en-US" altLang="es-AR" sz="2400"/>
            </a:p>
          </p:txBody>
        </p:sp>
      </p:grpSp>
      <p:sp>
        <p:nvSpPr>
          <p:cNvPr id="146473" name="Freeform 41"/>
          <p:cNvSpPr>
            <a:spLocks/>
          </p:cNvSpPr>
          <p:nvPr/>
        </p:nvSpPr>
        <p:spPr bwMode="auto">
          <a:xfrm>
            <a:off x="2043113" y="1428750"/>
            <a:ext cx="5200650" cy="4264025"/>
          </a:xfrm>
          <a:custGeom>
            <a:avLst/>
            <a:gdLst>
              <a:gd name="T0" fmla="*/ 0 w 3276"/>
              <a:gd name="T1" fmla="*/ 0 h 2686"/>
              <a:gd name="T2" fmla="*/ 0 w 3276"/>
              <a:gd name="T3" fmla="*/ 2686 h 2686"/>
              <a:gd name="T4" fmla="*/ 3276 w 3276"/>
              <a:gd name="T5" fmla="*/ 2686 h 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6" h="2686">
                <a:moveTo>
                  <a:pt x="0" y="0"/>
                </a:moveTo>
                <a:lnTo>
                  <a:pt x="0" y="2686"/>
                </a:lnTo>
                <a:lnTo>
                  <a:pt x="3276" y="2686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72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16384"/>
            <a:ext cx="7772400" cy="114300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rmAutofit fontScale="90000"/>
          </a:bodyPr>
          <a:lstStyle/>
          <a:p>
            <a:r>
              <a:rPr lang="en-US" altLang="es-AR" dirty="0">
                <a:solidFill>
                  <a:srgbClr val="000099"/>
                </a:solidFill>
              </a:rPr>
              <a:t>Los </a:t>
            </a:r>
            <a:r>
              <a:rPr lang="en-US" altLang="es-AR" dirty="0" err="1">
                <a:solidFill>
                  <a:srgbClr val="000099"/>
                </a:solidFill>
              </a:rPr>
              <a:t>impuestos</a:t>
            </a:r>
            <a:r>
              <a:rPr lang="en-US" altLang="es-AR" dirty="0">
                <a:solidFill>
                  <a:srgbClr val="000099"/>
                </a:solidFill>
              </a:rPr>
              <a:t>, la </a:t>
            </a:r>
            <a:r>
              <a:rPr lang="en-US" altLang="es-AR" dirty="0" err="1">
                <a:solidFill>
                  <a:srgbClr val="000099"/>
                </a:solidFill>
              </a:rPr>
              <a:t>oferta</a:t>
            </a:r>
            <a:r>
              <a:rPr lang="en-US" altLang="es-AR" dirty="0">
                <a:solidFill>
                  <a:srgbClr val="000099"/>
                </a:solidFill>
              </a:rPr>
              <a:t> y la </a:t>
            </a:r>
            <a:r>
              <a:rPr lang="en-US" altLang="es-AR" dirty="0" err="1">
                <a:solidFill>
                  <a:srgbClr val="000099"/>
                </a:solidFill>
              </a:rPr>
              <a:t>demanda</a:t>
            </a:r>
            <a:endParaRPr lang="en-US" altLang="es-AR" dirty="0">
              <a:solidFill>
                <a:srgbClr val="000099"/>
              </a:solidFill>
            </a:endParaRPr>
          </a:p>
        </p:txBody>
      </p:sp>
      <p:sp>
        <p:nvSpPr>
          <p:cNvPr id="14746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777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474A8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establece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motivos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Elevar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 para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Desincentivar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incentivar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determinados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comportamientos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recaer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productor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Imp.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sociedades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IAE,…</a:t>
            </a:r>
          </a:p>
          <a:p>
            <a:pPr lvl="1"/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A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IVA, Imp. Tabaco, </a:t>
            </a:r>
            <a:r>
              <a:rPr lang="en-US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Hidrocarburos</a:t>
            </a:r>
            <a:r>
              <a:rPr lang="en-US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9863358"/>
      </p:ext>
    </p:extLst>
  </p:cSld>
  <p:clrMapOvr>
    <a:masterClrMapping/>
  </p:clrMapOvr>
  <p:transition spd="med">
    <p:zoom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  <a:solidFill>
            <a:srgbClr val="FFFF00"/>
          </a:solidFill>
          <a:ln w="28575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normAutofit fontScale="90000"/>
          </a:bodyPr>
          <a:lstStyle/>
          <a:p>
            <a:r>
              <a:rPr lang="en-US" altLang="es-AR">
                <a:solidFill>
                  <a:srgbClr val="000099"/>
                </a:solidFill>
              </a:rPr>
              <a:t>La elasticidad y la incidencia de los impuestos</a:t>
            </a:r>
            <a:endParaRPr lang="en-US" altLang="es-AR" dirty="0">
              <a:solidFill>
                <a:srgbClr val="000099"/>
              </a:solidFill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es-AR" sz="2800" i="1">
                <a:solidFill>
                  <a:srgbClr val="25A9A6"/>
                </a:solidFill>
              </a:rPr>
              <a:t>La incidencia de los impuestos </a:t>
            </a:r>
            <a:r>
              <a:rPr lang="en-US" altLang="es-AR" sz="2800"/>
              <a:t>es la manera en la que la “carga impositiva” recae sobre los diferentes agentes del mercado: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es-AR" sz="2400"/>
              <a:t>Puede caer principalmente sobre el productor, el consumidor, o sobre ambos.</a:t>
            </a:r>
          </a:p>
          <a:p>
            <a:pPr>
              <a:lnSpc>
                <a:spcPct val="120000"/>
              </a:lnSpc>
            </a:pPr>
            <a:r>
              <a:rPr lang="en-US" altLang="es-AR" sz="2800"/>
              <a:t>Al final, un impuesto supone un cambio en el equilibrio natural del mercado:</a:t>
            </a:r>
          </a:p>
          <a:p>
            <a:pPr lvl="1">
              <a:lnSpc>
                <a:spcPct val="120000"/>
              </a:lnSpc>
            </a:pPr>
            <a:r>
              <a:rPr lang="en-US" altLang="es-AR" sz="2400"/>
              <a:t>Los compradores pagan más y los vendedores reciben menos, independientemente de sobre quien de ellos esté cayendo el impuesto.</a:t>
            </a:r>
            <a:endParaRPr lang="en-U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3807739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39763" y="492618"/>
            <a:ext cx="8229600" cy="685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 dirty="0" err="1">
                <a:solidFill>
                  <a:srgbClr val="FFFF00"/>
                </a:solidFill>
              </a:rPr>
              <a:t>Figura</a:t>
            </a:r>
            <a:r>
              <a:rPr lang="en-US" altLang="es-AR" sz="2800" dirty="0">
                <a:solidFill>
                  <a:srgbClr val="FFFF00"/>
                </a:solidFill>
              </a:rPr>
              <a:t> 6. Un </a:t>
            </a:r>
            <a:r>
              <a:rPr lang="en-US" altLang="es-AR" sz="2800" dirty="0" err="1">
                <a:solidFill>
                  <a:srgbClr val="FFFF00"/>
                </a:solidFill>
              </a:rPr>
              <a:t>impuesto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sobre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los</a:t>
            </a:r>
            <a:r>
              <a:rPr lang="en-US" altLang="es-AR" sz="2800" dirty="0">
                <a:solidFill>
                  <a:srgbClr val="FFFF00"/>
                </a:solidFill>
              </a:rPr>
              <a:t> </a:t>
            </a:r>
            <a:r>
              <a:rPr lang="en-US" altLang="es-AR" sz="2800" dirty="0" err="1">
                <a:solidFill>
                  <a:srgbClr val="FFFF00"/>
                </a:solidFill>
              </a:rPr>
              <a:t>compradores</a:t>
            </a:r>
            <a:r>
              <a:rPr lang="en-US" altLang="es-AR" sz="28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F3F6F9"/>
          </a:solidFill>
          <a:ln w="2159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F2F4F8"/>
          </a:solidFill>
          <a:ln w="1952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F1F4F7"/>
          </a:solidFill>
          <a:ln w="1762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EF1F4"/>
          </a:solidFill>
          <a:ln w="1365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DEFF3"/>
          </a:solidFill>
          <a:ln w="1174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2189163" y="1476375"/>
            <a:ext cx="6108700" cy="4467225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2055813" y="1373188"/>
            <a:ext cx="6332611" cy="4720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1569" name="Freeform 17"/>
          <p:cNvSpPr>
            <a:spLocks/>
          </p:cNvSpPr>
          <p:nvPr/>
        </p:nvSpPr>
        <p:spPr bwMode="auto">
          <a:xfrm>
            <a:off x="2052638" y="1300163"/>
            <a:ext cx="6186487" cy="4565650"/>
          </a:xfrm>
          <a:custGeom>
            <a:avLst/>
            <a:gdLst>
              <a:gd name="T0" fmla="*/ 0 w 3897"/>
              <a:gd name="T1" fmla="*/ 0 h 2876"/>
              <a:gd name="T2" fmla="*/ 0 w 3897"/>
              <a:gd name="T3" fmla="*/ 2876 h 2876"/>
              <a:gd name="T4" fmla="*/ 3897 w 3897"/>
              <a:gd name="T5" fmla="*/ 2876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97" h="2876">
                <a:moveTo>
                  <a:pt x="0" y="0"/>
                </a:moveTo>
                <a:lnTo>
                  <a:pt x="0" y="2876"/>
                </a:lnTo>
                <a:lnTo>
                  <a:pt x="3897" y="287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4832350" y="5845175"/>
            <a:ext cx="1588" cy="1588"/>
          </a:xfrm>
          <a:prstGeom prst="line">
            <a:avLst/>
          </a:prstGeom>
          <a:noFill/>
          <a:ln w="1905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 rot="-10800000">
            <a:off x="5948363" y="3735388"/>
            <a:ext cx="1587" cy="273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6629400" y="5924550"/>
            <a:ext cx="1963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600" b="1">
                <a:solidFill>
                  <a:srgbClr val="000000"/>
                </a:solidFill>
                <a:latin typeface="Arial" panose="020B0604020202020204" pitchFamily="34" charset="0"/>
              </a:rPr>
              <a:t>Cantidad de cerveza</a:t>
            </a:r>
            <a:endParaRPr lang="en-US" altLang="es-AR" sz="2400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1858963" y="5930900"/>
            <a:ext cx="2143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609600" y="1219200"/>
            <a:ext cx="147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600" b="1">
                <a:solidFill>
                  <a:srgbClr val="000000"/>
                </a:solidFill>
                <a:latin typeface="Arial" panose="020B0604020202020204" pitchFamily="34" charset="0"/>
              </a:rPr>
              <a:t> Precio cerveza</a:t>
            </a:r>
            <a:endParaRPr lang="en-US" altLang="es-AR" sz="2400"/>
          </a:p>
        </p:txBody>
      </p:sp>
      <p:grpSp>
        <p:nvGrpSpPr>
          <p:cNvPr id="151575" name="Group 23"/>
          <p:cNvGrpSpPr>
            <a:grpSpLocks/>
          </p:cNvGrpSpPr>
          <p:nvPr/>
        </p:nvGrpSpPr>
        <p:grpSpPr bwMode="auto">
          <a:xfrm>
            <a:off x="5262563" y="2503488"/>
            <a:ext cx="2670175" cy="384175"/>
            <a:chOff x="3315" y="1577"/>
            <a:chExt cx="1682" cy="242"/>
          </a:xfrm>
        </p:grpSpPr>
        <p:sp>
          <p:nvSpPr>
            <p:cNvPr id="151576" name="Line 24"/>
            <p:cNvSpPr>
              <a:spLocks noChangeShapeType="1"/>
            </p:cNvSpPr>
            <p:nvPr/>
          </p:nvSpPr>
          <p:spPr bwMode="auto">
            <a:xfrm flipV="1">
              <a:off x="3315" y="1671"/>
              <a:ext cx="346" cy="1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577" name="Rectangle 25"/>
            <p:cNvSpPr>
              <a:spLocks noChangeArrowheads="1"/>
            </p:cNvSpPr>
            <p:nvPr/>
          </p:nvSpPr>
          <p:spPr bwMode="auto">
            <a:xfrm>
              <a:off x="3719" y="1577"/>
              <a:ext cx="12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>
                  <a:solidFill>
                    <a:srgbClr val="000000"/>
                  </a:solidFill>
                  <a:latin typeface="Arial" panose="020B0604020202020204" pitchFamily="34" charset="0"/>
                </a:rPr>
                <a:t>Equilibrio sin impuesto</a:t>
              </a:r>
              <a:endParaRPr lang="en-US" altLang="es-AR" sz="2400"/>
            </a:p>
          </p:txBody>
        </p:sp>
      </p:grpSp>
      <p:grpSp>
        <p:nvGrpSpPr>
          <p:cNvPr id="151578" name="Group 26"/>
          <p:cNvGrpSpPr>
            <a:grpSpLocks/>
          </p:cNvGrpSpPr>
          <p:nvPr/>
        </p:nvGrpSpPr>
        <p:grpSpPr bwMode="auto">
          <a:xfrm>
            <a:off x="2130425" y="2613025"/>
            <a:ext cx="1747838" cy="450850"/>
            <a:chOff x="1342" y="1646"/>
            <a:chExt cx="1101" cy="284"/>
          </a:xfrm>
        </p:grpSpPr>
        <p:sp>
          <p:nvSpPr>
            <p:cNvPr id="151579" name="Freeform 27"/>
            <p:cNvSpPr>
              <a:spLocks/>
            </p:cNvSpPr>
            <p:nvPr/>
          </p:nvSpPr>
          <p:spPr bwMode="auto">
            <a:xfrm>
              <a:off x="1342" y="1646"/>
              <a:ext cx="99" cy="284"/>
            </a:xfrm>
            <a:custGeom>
              <a:avLst/>
              <a:gdLst>
                <a:gd name="T0" fmla="*/ 0 w 8"/>
                <a:gd name="T1" fmla="*/ 23 h 23"/>
                <a:gd name="T2" fmla="*/ 4 w 8"/>
                <a:gd name="T3" fmla="*/ 17 h 23"/>
                <a:gd name="T4" fmla="*/ 4 w 8"/>
                <a:gd name="T5" fmla="*/ 15 h 23"/>
                <a:gd name="T6" fmla="*/ 8 w 8"/>
                <a:gd name="T7" fmla="*/ 11 h 23"/>
                <a:gd name="T8" fmla="*/ 4 w 8"/>
                <a:gd name="T9" fmla="*/ 7 h 23"/>
                <a:gd name="T10" fmla="*/ 4 w 8"/>
                <a:gd name="T11" fmla="*/ 5 h 23"/>
                <a:gd name="T12" fmla="*/ 0 w 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0" y="23"/>
                  </a:moveTo>
                  <a:cubicBezTo>
                    <a:pt x="2" y="23"/>
                    <a:pt x="4" y="20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8" y="11"/>
                  </a:cubicBezTo>
                  <a:cubicBezTo>
                    <a:pt x="5" y="11"/>
                    <a:pt x="4" y="9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580" name="Rectangle 28"/>
            <p:cNvSpPr>
              <a:spLocks noChangeArrowheads="1"/>
            </p:cNvSpPr>
            <p:nvPr/>
          </p:nvSpPr>
          <p:spPr bwMode="auto">
            <a:xfrm>
              <a:off x="1474" y="1667"/>
              <a:ext cx="9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>
                  <a:solidFill>
                    <a:srgbClr val="000000"/>
                  </a:solidFill>
                  <a:latin typeface="Arial" panose="020B0604020202020204" pitchFamily="34" charset="0"/>
                </a:rPr>
                <a:t>Impuesto (€0.50)</a:t>
              </a:r>
              <a:endParaRPr lang="en-US" altLang="es-AR" sz="2400"/>
            </a:p>
          </p:txBody>
        </p:sp>
      </p:grpSp>
      <p:grpSp>
        <p:nvGrpSpPr>
          <p:cNvPr id="151581" name="Group 29"/>
          <p:cNvGrpSpPr>
            <a:grpSpLocks/>
          </p:cNvGrpSpPr>
          <p:nvPr/>
        </p:nvGrpSpPr>
        <p:grpSpPr bwMode="auto">
          <a:xfrm>
            <a:off x="3892550" y="1751013"/>
            <a:ext cx="3857625" cy="3467100"/>
            <a:chOff x="2452" y="1103"/>
            <a:chExt cx="2430" cy="2184"/>
          </a:xfrm>
        </p:grpSpPr>
        <p:sp>
          <p:nvSpPr>
            <p:cNvPr id="151582" name="Line 30"/>
            <p:cNvSpPr>
              <a:spLocks noChangeShapeType="1"/>
            </p:cNvSpPr>
            <p:nvPr/>
          </p:nvSpPr>
          <p:spPr bwMode="auto">
            <a:xfrm>
              <a:off x="2452" y="1103"/>
              <a:ext cx="2269" cy="2086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583" name="Rectangle 31"/>
            <p:cNvSpPr>
              <a:spLocks noChangeArrowheads="1"/>
            </p:cNvSpPr>
            <p:nvPr/>
          </p:nvSpPr>
          <p:spPr bwMode="auto">
            <a:xfrm>
              <a:off x="4741" y="3133"/>
              <a:ext cx="1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es-AR" sz="16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grpSp>
        <p:nvGrpSpPr>
          <p:cNvPr id="151584" name="Group 32"/>
          <p:cNvGrpSpPr>
            <a:grpSpLocks/>
          </p:cNvGrpSpPr>
          <p:nvPr/>
        </p:nvGrpSpPr>
        <p:grpSpPr bwMode="auto">
          <a:xfrm>
            <a:off x="3657600" y="2005013"/>
            <a:ext cx="3838575" cy="3551237"/>
            <a:chOff x="2304" y="1263"/>
            <a:chExt cx="2418" cy="2237"/>
          </a:xfrm>
        </p:grpSpPr>
        <p:sp>
          <p:nvSpPr>
            <p:cNvPr id="151585" name="Line 33"/>
            <p:cNvSpPr>
              <a:spLocks noChangeShapeType="1"/>
            </p:cNvSpPr>
            <p:nvPr/>
          </p:nvSpPr>
          <p:spPr bwMode="auto">
            <a:xfrm>
              <a:off x="2304" y="1263"/>
              <a:ext cx="2257" cy="2086"/>
            </a:xfrm>
            <a:prstGeom prst="line">
              <a:avLst/>
            </a:prstGeom>
            <a:noFill/>
            <a:ln w="58738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586" name="Rectangle 34"/>
            <p:cNvSpPr>
              <a:spLocks noChangeArrowheads="1"/>
            </p:cNvSpPr>
            <p:nvPr/>
          </p:nvSpPr>
          <p:spPr bwMode="auto">
            <a:xfrm>
              <a:off x="4581" y="3346"/>
              <a:ext cx="1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es-AR" sz="16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s-AR" sz="2400"/>
            </a:p>
          </p:txBody>
        </p:sp>
      </p:grpSp>
      <p:grpSp>
        <p:nvGrpSpPr>
          <p:cNvPr id="151587" name="Group 35"/>
          <p:cNvGrpSpPr>
            <a:grpSpLocks/>
          </p:cNvGrpSpPr>
          <p:nvPr/>
        </p:nvGrpSpPr>
        <p:grpSpPr bwMode="auto">
          <a:xfrm>
            <a:off x="2717800" y="1733550"/>
            <a:ext cx="4421188" cy="2643188"/>
            <a:chOff x="1712" y="1092"/>
            <a:chExt cx="2785" cy="1665"/>
          </a:xfrm>
        </p:grpSpPr>
        <p:grpSp>
          <p:nvGrpSpPr>
            <p:cNvPr id="151588" name="Group 36"/>
            <p:cNvGrpSpPr>
              <a:grpSpLocks/>
            </p:cNvGrpSpPr>
            <p:nvPr/>
          </p:nvGrpSpPr>
          <p:grpSpPr bwMode="auto">
            <a:xfrm>
              <a:off x="1712" y="1092"/>
              <a:ext cx="2429" cy="1665"/>
              <a:chOff x="1712" y="1092"/>
              <a:chExt cx="2429" cy="1665"/>
            </a:xfrm>
          </p:grpSpPr>
          <p:sp>
            <p:nvSpPr>
              <p:cNvPr id="151589" name="Line 37"/>
              <p:cNvSpPr>
                <a:spLocks noChangeShapeType="1"/>
              </p:cNvSpPr>
              <p:nvPr/>
            </p:nvSpPr>
            <p:spPr bwMode="auto">
              <a:xfrm flipH="1">
                <a:off x="1712" y="1263"/>
                <a:ext cx="2429" cy="1494"/>
              </a:xfrm>
              <a:prstGeom prst="line">
                <a:avLst/>
              </a:prstGeom>
              <a:noFill/>
              <a:ln w="58738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1590" name="Rectangle 38"/>
              <p:cNvSpPr>
                <a:spLocks noChangeArrowheads="1"/>
              </p:cNvSpPr>
              <p:nvPr/>
            </p:nvSpPr>
            <p:spPr bwMode="auto">
              <a:xfrm>
                <a:off x="3887" y="1092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altLang="es-AR" sz="2400"/>
              </a:p>
            </p:txBody>
          </p:sp>
        </p:grpSp>
        <p:sp>
          <p:nvSpPr>
            <p:cNvPr id="151591" name="Rectangle 39"/>
            <p:cNvSpPr>
              <a:spLocks noChangeArrowheads="1"/>
            </p:cNvSpPr>
            <p:nvPr/>
          </p:nvSpPr>
          <p:spPr bwMode="auto">
            <a:xfrm>
              <a:off x="4363" y="1092"/>
              <a:ext cx="1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6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grpSp>
        <p:nvGrpSpPr>
          <p:cNvPr id="151592" name="Group 40"/>
          <p:cNvGrpSpPr>
            <a:grpSpLocks/>
          </p:cNvGrpSpPr>
          <p:nvPr/>
        </p:nvGrpSpPr>
        <p:grpSpPr bwMode="auto">
          <a:xfrm>
            <a:off x="1454150" y="2470150"/>
            <a:ext cx="3536950" cy="3754438"/>
            <a:chOff x="916" y="1556"/>
            <a:chExt cx="2228" cy="2365"/>
          </a:xfrm>
        </p:grpSpPr>
        <p:sp>
          <p:nvSpPr>
            <p:cNvPr id="151593" name="Rectangle 41"/>
            <p:cNvSpPr>
              <a:spLocks noChangeArrowheads="1"/>
            </p:cNvSpPr>
            <p:nvPr/>
          </p:nvSpPr>
          <p:spPr bwMode="auto">
            <a:xfrm>
              <a:off x="916" y="1556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>
                  <a:solidFill>
                    <a:srgbClr val="000000"/>
                  </a:solidFill>
                  <a:latin typeface="Arial" panose="020B0604020202020204" pitchFamily="34" charset="0"/>
                </a:rPr>
                <a:t>€3.30</a:t>
              </a:r>
              <a:endParaRPr lang="en-US" altLang="es-AR" sz="2400"/>
            </a:p>
          </p:txBody>
        </p:sp>
        <p:grpSp>
          <p:nvGrpSpPr>
            <p:cNvPr id="151594" name="Group 42"/>
            <p:cNvGrpSpPr>
              <a:grpSpLocks/>
            </p:cNvGrpSpPr>
            <p:nvPr/>
          </p:nvGrpSpPr>
          <p:grpSpPr bwMode="auto">
            <a:xfrm>
              <a:off x="1293" y="1591"/>
              <a:ext cx="1851" cy="2330"/>
              <a:chOff x="1293" y="1591"/>
              <a:chExt cx="1851" cy="2330"/>
            </a:xfrm>
          </p:grpSpPr>
          <p:sp>
            <p:nvSpPr>
              <p:cNvPr id="151595" name="Freeform 43"/>
              <p:cNvSpPr>
                <a:spLocks/>
              </p:cNvSpPr>
              <p:nvPr/>
            </p:nvSpPr>
            <p:spPr bwMode="auto">
              <a:xfrm>
                <a:off x="1293" y="1621"/>
                <a:ext cx="1751" cy="2061"/>
              </a:xfrm>
              <a:custGeom>
                <a:avLst/>
                <a:gdLst>
                  <a:gd name="T0" fmla="*/ 1751 w 1751"/>
                  <a:gd name="T1" fmla="*/ 2061 h 2061"/>
                  <a:gd name="T2" fmla="*/ 1751 w 1751"/>
                  <a:gd name="T3" fmla="*/ 0 h 2061"/>
                  <a:gd name="T4" fmla="*/ 0 w 1751"/>
                  <a:gd name="T5" fmla="*/ 0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1" h="2061">
                    <a:moveTo>
                      <a:pt x="1751" y="2061"/>
                    </a:moveTo>
                    <a:lnTo>
                      <a:pt x="175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1596" name="Rectangle 44"/>
              <p:cNvSpPr>
                <a:spLocks noChangeArrowheads="1"/>
              </p:cNvSpPr>
              <p:nvPr/>
            </p:nvSpPr>
            <p:spPr bwMode="auto">
              <a:xfrm>
                <a:off x="2935" y="3736"/>
                <a:ext cx="209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90</a:t>
                </a:r>
                <a:endParaRPr lang="en-US" altLang="es-AR" sz="2400"/>
              </a:p>
            </p:txBody>
          </p:sp>
          <p:sp>
            <p:nvSpPr>
              <p:cNvPr id="151597" name="Oval 45"/>
              <p:cNvSpPr>
                <a:spLocks noChangeArrowheads="1"/>
              </p:cNvSpPr>
              <p:nvPr/>
            </p:nvSpPr>
            <p:spPr bwMode="auto">
              <a:xfrm>
                <a:off x="2995" y="1591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51598" name="Group 46"/>
          <p:cNvGrpSpPr>
            <a:grpSpLocks/>
          </p:cNvGrpSpPr>
          <p:nvPr/>
        </p:nvGrpSpPr>
        <p:grpSpPr bwMode="auto">
          <a:xfrm>
            <a:off x="3702050" y="3005138"/>
            <a:ext cx="1189038" cy="1573212"/>
            <a:chOff x="2332" y="1893"/>
            <a:chExt cx="749" cy="991"/>
          </a:xfrm>
        </p:grpSpPr>
        <p:grpSp>
          <p:nvGrpSpPr>
            <p:cNvPr id="151599" name="Group 47"/>
            <p:cNvGrpSpPr>
              <a:grpSpLocks/>
            </p:cNvGrpSpPr>
            <p:nvPr/>
          </p:nvGrpSpPr>
          <p:grpSpPr bwMode="auto">
            <a:xfrm>
              <a:off x="2332" y="2004"/>
              <a:ext cx="675" cy="880"/>
              <a:chOff x="2332" y="2004"/>
              <a:chExt cx="675" cy="880"/>
            </a:xfrm>
          </p:grpSpPr>
          <p:sp>
            <p:nvSpPr>
              <p:cNvPr id="151600" name="Line 48"/>
              <p:cNvSpPr>
                <a:spLocks noChangeShapeType="1"/>
              </p:cNvSpPr>
              <p:nvPr/>
            </p:nvSpPr>
            <p:spPr bwMode="auto">
              <a:xfrm flipH="1">
                <a:off x="2686" y="2004"/>
                <a:ext cx="321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1601" name="Rectangle 49"/>
              <p:cNvSpPr>
                <a:spLocks noChangeArrowheads="1"/>
              </p:cNvSpPr>
              <p:nvPr/>
            </p:nvSpPr>
            <p:spPr bwMode="auto">
              <a:xfrm>
                <a:off x="2332" y="2422"/>
                <a:ext cx="56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s-AR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Equilibrio</a:t>
                </a:r>
                <a:r>
                  <a:rPr lang="en-US" altLang="es-AR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r>
                  <a:rPr lang="en-US" altLang="es-AR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con </a:t>
                </a:r>
              </a:p>
              <a:p>
                <a:r>
                  <a:rPr lang="en-US" altLang="es-AR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impuesto</a:t>
                </a:r>
                <a:endParaRPr lang="en-US" altLang="es-AR" sz="2400" dirty="0"/>
              </a:p>
            </p:txBody>
          </p:sp>
          <p:sp>
            <p:nvSpPr>
              <p:cNvPr id="151602" name="Rectangle 50"/>
              <p:cNvSpPr>
                <a:spLocks noChangeArrowheads="1"/>
              </p:cNvSpPr>
              <p:nvPr/>
            </p:nvSpPr>
            <p:spPr bwMode="auto">
              <a:xfrm>
                <a:off x="2435" y="2587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altLang="es-AR" sz="2400"/>
              </a:p>
            </p:txBody>
          </p:sp>
        </p:grpSp>
        <p:sp>
          <p:nvSpPr>
            <p:cNvPr id="151603" name="Oval 51"/>
            <p:cNvSpPr>
              <a:spLocks noChangeArrowheads="1"/>
            </p:cNvSpPr>
            <p:nvPr/>
          </p:nvSpPr>
          <p:spPr bwMode="auto">
            <a:xfrm>
              <a:off x="2995" y="1893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1604" name="Group 52"/>
          <p:cNvGrpSpPr>
            <a:grpSpLocks/>
          </p:cNvGrpSpPr>
          <p:nvPr/>
        </p:nvGrpSpPr>
        <p:grpSpPr bwMode="auto">
          <a:xfrm>
            <a:off x="1571625" y="2986088"/>
            <a:ext cx="3260725" cy="244475"/>
            <a:chOff x="990" y="1881"/>
            <a:chExt cx="2054" cy="154"/>
          </a:xfrm>
        </p:grpSpPr>
        <p:sp>
          <p:nvSpPr>
            <p:cNvPr id="151605" name="Line 53"/>
            <p:cNvSpPr>
              <a:spLocks noChangeShapeType="1"/>
            </p:cNvSpPr>
            <p:nvPr/>
          </p:nvSpPr>
          <p:spPr bwMode="auto">
            <a:xfrm flipH="1">
              <a:off x="1293" y="1942"/>
              <a:ext cx="17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606" name="Rectangle 54"/>
            <p:cNvSpPr>
              <a:spLocks noChangeArrowheads="1"/>
            </p:cNvSpPr>
            <p:nvPr/>
          </p:nvSpPr>
          <p:spPr bwMode="auto">
            <a:xfrm>
              <a:off x="990" y="1881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>
                  <a:solidFill>
                    <a:srgbClr val="000000"/>
                  </a:solidFill>
                  <a:latin typeface="Arial" panose="020B0604020202020204" pitchFamily="34" charset="0"/>
                </a:rPr>
                <a:t>2.80</a:t>
              </a:r>
              <a:endParaRPr lang="en-US" altLang="es-AR" sz="2400"/>
            </a:p>
          </p:txBody>
        </p:sp>
      </p:grpSp>
      <p:grpSp>
        <p:nvGrpSpPr>
          <p:cNvPr id="151607" name="Group 55"/>
          <p:cNvGrpSpPr>
            <a:grpSpLocks/>
          </p:cNvGrpSpPr>
          <p:nvPr/>
        </p:nvGrpSpPr>
        <p:grpSpPr bwMode="auto">
          <a:xfrm>
            <a:off x="1571625" y="2770188"/>
            <a:ext cx="3994150" cy="3454400"/>
            <a:chOff x="990" y="1745"/>
            <a:chExt cx="2516" cy="2176"/>
          </a:xfrm>
        </p:grpSpPr>
        <p:sp>
          <p:nvSpPr>
            <p:cNvPr id="151608" name="Freeform 56"/>
            <p:cNvSpPr>
              <a:spLocks/>
            </p:cNvSpPr>
            <p:nvPr/>
          </p:nvSpPr>
          <p:spPr bwMode="auto">
            <a:xfrm>
              <a:off x="1293" y="1819"/>
              <a:ext cx="1948" cy="1863"/>
            </a:xfrm>
            <a:custGeom>
              <a:avLst/>
              <a:gdLst>
                <a:gd name="T0" fmla="*/ 1948 w 1948"/>
                <a:gd name="T1" fmla="*/ 1863 h 1863"/>
                <a:gd name="T2" fmla="*/ 1948 w 1948"/>
                <a:gd name="T3" fmla="*/ 0 h 1863"/>
                <a:gd name="T4" fmla="*/ 0 w 1948"/>
                <a:gd name="T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8" h="1863">
                  <a:moveTo>
                    <a:pt x="1948" y="1863"/>
                  </a:moveTo>
                  <a:lnTo>
                    <a:pt x="1948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609" name="Oval 57"/>
            <p:cNvSpPr>
              <a:spLocks noChangeArrowheads="1"/>
            </p:cNvSpPr>
            <p:nvPr/>
          </p:nvSpPr>
          <p:spPr bwMode="auto">
            <a:xfrm>
              <a:off x="3196" y="1773"/>
              <a:ext cx="86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610" name="Line 58"/>
            <p:cNvSpPr>
              <a:spLocks noChangeShapeType="1"/>
            </p:cNvSpPr>
            <p:nvPr/>
          </p:nvSpPr>
          <p:spPr bwMode="auto">
            <a:xfrm flipH="1">
              <a:off x="1293" y="1819"/>
              <a:ext cx="19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611" name="Rectangle 59"/>
            <p:cNvSpPr>
              <a:spLocks noChangeArrowheads="1"/>
            </p:cNvSpPr>
            <p:nvPr/>
          </p:nvSpPr>
          <p:spPr bwMode="auto">
            <a:xfrm>
              <a:off x="990" y="1745"/>
              <a:ext cx="32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>
                  <a:solidFill>
                    <a:srgbClr val="000000"/>
                  </a:solidFill>
                  <a:latin typeface="Arial" panose="020B0604020202020204" pitchFamily="34" charset="0"/>
                </a:rPr>
                <a:t>3.00</a:t>
              </a:r>
              <a:endParaRPr lang="en-US" altLang="es-AR" sz="2400"/>
            </a:p>
          </p:txBody>
        </p:sp>
        <p:sp>
          <p:nvSpPr>
            <p:cNvPr id="151612" name="Rectangle 60"/>
            <p:cNvSpPr>
              <a:spLocks noChangeArrowheads="1"/>
            </p:cNvSpPr>
            <p:nvPr/>
          </p:nvSpPr>
          <p:spPr bwMode="auto">
            <a:xfrm>
              <a:off x="3223" y="3736"/>
              <a:ext cx="28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6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s-AR" sz="2400"/>
            </a:p>
          </p:txBody>
        </p:sp>
      </p:grpSp>
      <p:grpSp>
        <p:nvGrpSpPr>
          <p:cNvPr id="151613" name="Group 61"/>
          <p:cNvGrpSpPr>
            <a:grpSpLocks/>
          </p:cNvGrpSpPr>
          <p:nvPr/>
        </p:nvGrpSpPr>
        <p:grpSpPr bwMode="auto">
          <a:xfrm>
            <a:off x="152400" y="1524000"/>
            <a:ext cx="1447800" cy="914400"/>
            <a:chOff x="96" y="960"/>
            <a:chExt cx="912" cy="576"/>
          </a:xfrm>
        </p:grpSpPr>
        <p:sp>
          <p:nvSpPr>
            <p:cNvPr id="151614" name="Line 62"/>
            <p:cNvSpPr>
              <a:spLocks noChangeShapeType="1"/>
            </p:cNvSpPr>
            <p:nvPr/>
          </p:nvSpPr>
          <p:spPr bwMode="auto">
            <a:xfrm>
              <a:off x="737" y="1437"/>
              <a:ext cx="27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1615" name="Rectangle 63"/>
            <p:cNvSpPr>
              <a:spLocks noChangeArrowheads="1"/>
            </p:cNvSpPr>
            <p:nvPr/>
          </p:nvSpPr>
          <p:spPr bwMode="auto">
            <a:xfrm>
              <a:off x="96" y="960"/>
              <a:ext cx="691" cy="4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pagado por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comprador</a:t>
              </a:r>
              <a:endParaRPr lang="en-US" altLang="es-AR" sz="2400"/>
            </a:p>
          </p:txBody>
        </p:sp>
      </p:grpSp>
      <p:grpSp>
        <p:nvGrpSpPr>
          <p:cNvPr id="151616" name="Group 64"/>
          <p:cNvGrpSpPr>
            <a:grpSpLocks/>
          </p:cNvGrpSpPr>
          <p:nvPr/>
        </p:nvGrpSpPr>
        <p:grpSpPr bwMode="auto">
          <a:xfrm>
            <a:off x="120650" y="2514600"/>
            <a:ext cx="1379538" cy="776288"/>
            <a:chOff x="76" y="1584"/>
            <a:chExt cx="869" cy="489"/>
          </a:xfrm>
        </p:grpSpPr>
        <p:sp>
          <p:nvSpPr>
            <p:cNvPr id="151617" name="Rectangle 65"/>
            <p:cNvSpPr>
              <a:spLocks noChangeArrowheads="1"/>
            </p:cNvSpPr>
            <p:nvPr/>
          </p:nvSpPr>
          <p:spPr bwMode="auto">
            <a:xfrm>
              <a:off x="76" y="1584"/>
              <a:ext cx="553" cy="4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sin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impuesto</a:t>
              </a:r>
              <a:endParaRPr lang="en-US" altLang="es-AR" sz="2400"/>
            </a:p>
          </p:txBody>
        </p:sp>
        <p:sp>
          <p:nvSpPr>
            <p:cNvPr id="151618" name="Line 66"/>
            <p:cNvSpPr>
              <a:spLocks noChangeShapeType="1"/>
            </p:cNvSpPr>
            <p:nvPr/>
          </p:nvSpPr>
          <p:spPr bwMode="auto">
            <a:xfrm>
              <a:off x="624" y="1824"/>
              <a:ext cx="3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1619" name="Group 67"/>
          <p:cNvGrpSpPr>
            <a:grpSpLocks/>
          </p:cNvGrpSpPr>
          <p:nvPr/>
        </p:nvGrpSpPr>
        <p:grpSpPr bwMode="auto">
          <a:xfrm>
            <a:off x="331788" y="3200400"/>
            <a:ext cx="1192212" cy="1538288"/>
            <a:chOff x="209" y="2016"/>
            <a:chExt cx="751" cy="969"/>
          </a:xfrm>
        </p:grpSpPr>
        <p:sp>
          <p:nvSpPr>
            <p:cNvPr id="151620" name="Rectangle 68"/>
            <p:cNvSpPr>
              <a:spLocks noChangeArrowheads="1"/>
            </p:cNvSpPr>
            <p:nvPr/>
          </p:nvSpPr>
          <p:spPr bwMode="auto">
            <a:xfrm>
              <a:off x="209" y="2496"/>
              <a:ext cx="751" cy="4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que recibe 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el vendedor </a:t>
              </a:r>
            </a:p>
          </p:txBody>
        </p:sp>
        <p:sp>
          <p:nvSpPr>
            <p:cNvPr id="151621" name="Line 69"/>
            <p:cNvSpPr>
              <a:spLocks noChangeShapeType="1"/>
            </p:cNvSpPr>
            <p:nvPr/>
          </p:nvSpPr>
          <p:spPr bwMode="auto">
            <a:xfrm flipV="1">
              <a:off x="720" y="2016"/>
              <a:ext cx="240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1622" name="Group 70"/>
          <p:cNvGrpSpPr>
            <a:grpSpLocks/>
          </p:cNvGrpSpPr>
          <p:nvPr/>
        </p:nvGrpSpPr>
        <p:grpSpPr bwMode="auto">
          <a:xfrm>
            <a:off x="6172200" y="2867025"/>
            <a:ext cx="2743200" cy="1552575"/>
            <a:chOff x="3888" y="1806"/>
            <a:chExt cx="1728" cy="978"/>
          </a:xfrm>
        </p:grpSpPr>
        <p:sp>
          <p:nvSpPr>
            <p:cNvPr id="151623" name="Rectangle 71"/>
            <p:cNvSpPr>
              <a:spLocks noChangeArrowheads="1"/>
            </p:cNvSpPr>
            <p:nvPr/>
          </p:nvSpPr>
          <p:spPr bwMode="auto">
            <a:xfrm>
              <a:off x="4342" y="1806"/>
              <a:ext cx="1274" cy="97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Un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impuesto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al comprador</a:t>
              </a:r>
            </a:p>
            <a:p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Mueve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la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demanda</a:t>
              </a:r>
              <a:endParaRPr lang="en-US" altLang="es-AR" sz="1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hacia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la </a:t>
              </a:r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izda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</a:p>
            <a:p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Por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valor del </a:t>
              </a:r>
            </a:p>
            <a:p>
              <a:r>
                <a:rPr lang="en-US" altLang="es-AR" sz="17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impuesto</a:t>
              </a:r>
              <a:r>
                <a:rPr lang="en-US" altLang="es-AR" sz="1700" dirty="0">
                  <a:solidFill>
                    <a:srgbClr val="000000"/>
                  </a:solidFill>
                  <a:latin typeface="Arial" panose="020B0604020202020204" pitchFamily="34" charset="0"/>
                </a:rPr>
                <a:t> (€0.5)</a:t>
              </a:r>
            </a:p>
          </p:txBody>
        </p:sp>
        <p:sp>
          <p:nvSpPr>
            <p:cNvPr id="151624" name="Line 72"/>
            <p:cNvSpPr>
              <a:spLocks noChangeShapeType="1"/>
            </p:cNvSpPr>
            <p:nvPr/>
          </p:nvSpPr>
          <p:spPr bwMode="auto">
            <a:xfrm flipV="1">
              <a:off x="3888" y="2160"/>
              <a:ext cx="48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185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s-AR" sz="2800">
                <a:solidFill>
                  <a:srgbClr val="000099"/>
                </a:solidFill>
              </a:rPr>
              <a:t>Figura 7. Un impuesto sobre vendedores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Copyright©2003  Southwestern/Thomson Learning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F3F6F9"/>
          </a:solidFill>
          <a:ln w="2222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F2F4F8"/>
          </a:solidFill>
          <a:ln w="2032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F1F4F7"/>
          </a:solidFill>
          <a:ln w="1825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F0F2F5"/>
          </a:solidFill>
          <a:ln w="1619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EF1F4"/>
          </a:solidFill>
          <a:ln w="1412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DEFF3"/>
          </a:solidFill>
          <a:ln w="1222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BEEF2"/>
          </a:solidFill>
          <a:ln w="1016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AECF1"/>
          </a:solidFill>
          <a:ln w="809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108200" y="1308100"/>
            <a:ext cx="6419850" cy="4703763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2027238" y="1206500"/>
            <a:ext cx="6583362" cy="4886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2593" name="Freeform 17"/>
          <p:cNvSpPr>
            <a:spLocks/>
          </p:cNvSpPr>
          <p:nvPr/>
        </p:nvSpPr>
        <p:spPr bwMode="auto">
          <a:xfrm>
            <a:off x="2027238" y="1206500"/>
            <a:ext cx="6399212" cy="4724400"/>
          </a:xfrm>
          <a:custGeom>
            <a:avLst/>
            <a:gdLst>
              <a:gd name="T0" fmla="*/ 0 w 4031"/>
              <a:gd name="T1" fmla="*/ 0 h 2976"/>
              <a:gd name="T2" fmla="*/ 0 w 4031"/>
              <a:gd name="T3" fmla="*/ 2976 h 2976"/>
              <a:gd name="T4" fmla="*/ 4031 w 4031"/>
              <a:gd name="T5" fmla="*/ 2976 h 2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31" h="2976">
                <a:moveTo>
                  <a:pt x="0" y="0"/>
                </a:moveTo>
                <a:lnTo>
                  <a:pt x="0" y="2976"/>
                </a:lnTo>
                <a:lnTo>
                  <a:pt x="4031" y="297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>
            <a:off x="4903788" y="5910263"/>
            <a:ext cx="1587" cy="1587"/>
          </a:xfrm>
          <a:prstGeom prst="line">
            <a:avLst/>
          </a:prstGeom>
          <a:noFill/>
          <a:ln w="20638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 rot="10800000" flipV="1">
            <a:off x="5429250" y="2305050"/>
            <a:ext cx="1588" cy="3206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1814513" y="5992813"/>
            <a:ext cx="215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7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s-AR" sz="2400"/>
          </a:p>
        </p:txBody>
      </p:sp>
      <p:grpSp>
        <p:nvGrpSpPr>
          <p:cNvPr id="152597" name="Group 21"/>
          <p:cNvGrpSpPr>
            <a:grpSpLocks/>
          </p:cNvGrpSpPr>
          <p:nvPr/>
        </p:nvGrpSpPr>
        <p:grpSpPr bwMode="auto">
          <a:xfrm>
            <a:off x="2774950" y="1712913"/>
            <a:ext cx="1925638" cy="750887"/>
            <a:chOff x="1748" y="1079"/>
            <a:chExt cx="1213" cy="473"/>
          </a:xfrm>
        </p:grpSpPr>
        <p:sp>
          <p:nvSpPr>
            <p:cNvPr id="152598" name="Line 22"/>
            <p:cNvSpPr>
              <a:spLocks noChangeShapeType="1"/>
            </p:cNvSpPr>
            <p:nvPr/>
          </p:nvSpPr>
          <p:spPr bwMode="auto">
            <a:xfrm>
              <a:off x="2361" y="1348"/>
              <a:ext cx="600" cy="20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2599" name="Rectangle 23"/>
            <p:cNvSpPr>
              <a:spLocks noChangeArrowheads="1"/>
            </p:cNvSpPr>
            <p:nvPr/>
          </p:nvSpPr>
          <p:spPr bwMode="auto">
            <a:xfrm>
              <a:off x="1748" y="1079"/>
              <a:ext cx="8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Equilibrio </a:t>
              </a:r>
            </a:p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con impuesto</a:t>
              </a:r>
              <a:endParaRPr lang="en-US" altLang="es-AR" sz="2400"/>
            </a:p>
          </p:txBody>
        </p:sp>
        <p:sp>
          <p:nvSpPr>
            <p:cNvPr id="152600" name="Rectangle 24"/>
            <p:cNvSpPr>
              <a:spLocks noChangeArrowheads="1"/>
            </p:cNvSpPr>
            <p:nvPr/>
          </p:nvSpPr>
          <p:spPr bwMode="auto">
            <a:xfrm>
              <a:off x="1850" y="125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s-ES" altLang="es-AR" sz="2400"/>
            </a:p>
          </p:txBody>
        </p:sp>
      </p:grpSp>
      <p:grpSp>
        <p:nvGrpSpPr>
          <p:cNvPr id="152601" name="Group 25"/>
          <p:cNvGrpSpPr>
            <a:grpSpLocks/>
          </p:cNvGrpSpPr>
          <p:nvPr/>
        </p:nvGrpSpPr>
        <p:grpSpPr bwMode="auto">
          <a:xfrm>
            <a:off x="5348288" y="2849563"/>
            <a:ext cx="2743200" cy="436562"/>
            <a:chOff x="3369" y="1795"/>
            <a:chExt cx="1728" cy="275"/>
          </a:xfrm>
        </p:grpSpPr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>
              <a:off x="3369" y="1795"/>
              <a:ext cx="319" cy="17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2603" name="Rectangle 27"/>
            <p:cNvSpPr>
              <a:spLocks noChangeArrowheads="1"/>
            </p:cNvSpPr>
            <p:nvPr/>
          </p:nvSpPr>
          <p:spPr bwMode="auto">
            <a:xfrm>
              <a:off x="3734" y="1907"/>
              <a:ext cx="136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Equilibrio sin impuesto</a:t>
              </a:r>
              <a:endParaRPr lang="en-US" altLang="es-AR" sz="2400"/>
            </a:p>
          </p:txBody>
        </p:sp>
      </p:grpSp>
      <p:grpSp>
        <p:nvGrpSpPr>
          <p:cNvPr id="152604" name="Group 28"/>
          <p:cNvGrpSpPr>
            <a:grpSpLocks/>
          </p:cNvGrpSpPr>
          <p:nvPr/>
        </p:nvGrpSpPr>
        <p:grpSpPr bwMode="auto">
          <a:xfrm>
            <a:off x="2108200" y="2565400"/>
            <a:ext cx="1843088" cy="466725"/>
            <a:chOff x="1328" y="1616"/>
            <a:chExt cx="1161" cy="294"/>
          </a:xfrm>
        </p:grpSpPr>
        <p:sp>
          <p:nvSpPr>
            <p:cNvPr id="152605" name="Freeform 29"/>
            <p:cNvSpPr>
              <a:spLocks/>
            </p:cNvSpPr>
            <p:nvPr/>
          </p:nvSpPr>
          <p:spPr bwMode="auto">
            <a:xfrm>
              <a:off x="1328" y="1616"/>
              <a:ext cx="102" cy="294"/>
            </a:xfrm>
            <a:custGeom>
              <a:avLst/>
              <a:gdLst>
                <a:gd name="T0" fmla="*/ 0 w 8"/>
                <a:gd name="T1" fmla="*/ 23 h 23"/>
                <a:gd name="T2" fmla="*/ 4 w 8"/>
                <a:gd name="T3" fmla="*/ 17 h 23"/>
                <a:gd name="T4" fmla="*/ 4 w 8"/>
                <a:gd name="T5" fmla="*/ 15 h 23"/>
                <a:gd name="T6" fmla="*/ 8 w 8"/>
                <a:gd name="T7" fmla="*/ 11 h 23"/>
                <a:gd name="T8" fmla="*/ 4 w 8"/>
                <a:gd name="T9" fmla="*/ 7 h 23"/>
                <a:gd name="T10" fmla="*/ 4 w 8"/>
                <a:gd name="T11" fmla="*/ 5 h 23"/>
                <a:gd name="T12" fmla="*/ 0 w 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0" y="23"/>
                  </a:moveTo>
                  <a:cubicBezTo>
                    <a:pt x="2" y="23"/>
                    <a:pt x="4" y="20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8" y="11"/>
                  </a:cubicBezTo>
                  <a:cubicBezTo>
                    <a:pt x="5" y="11"/>
                    <a:pt x="4" y="9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2606" name="Rectangle 30"/>
            <p:cNvSpPr>
              <a:spLocks noChangeArrowheads="1"/>
            </p:cNvSpPr>
            <p:nvPr/>
          </p:nvSpPr>
          <p:spPr bwMode="auto">
            <a:xfrm>
              <a:off x="1458" y="1625"/>
              <a:ext cx="103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Impuesto (€0.50)</a:t>
              </a:r>
              <a:endParaRPr lang="en-US" altLang="es-AR" sz="2400"/>
            </a:p>
          </p:txBody>
        </p:sp>
      </p:grpSp>
      <p:grpSp>
        <p:nvGrpSpPr>
          <p:cNvPr id="152607" name="Group 31"/>
          <p:cNvGrpSpPr>
            <a:grpSpLocks/>
          </p:cNvGrpSpPr>
          <p:nvPr/>
        </p:nvGrpSpPr>
        <p:grpSpPr bwMode="auto">
          <a:xfrm>
            <a:off x="2290763" y="2322513"/>
            <a:ext cx="3813175" cy="2351087"/>
            <a:chOff x="1443" y="1463"/>
            <a:chExt cx="2402" cy="1481"/>
          </a:xfrm>
        </p:grpSpPr>
        <p:sp>
          <p:nvSpPr>
            <p:cNvPr id="152608" name="Line 32"/>
            <p:cNvSpPr>
              <a:spLocks noChangeShapeType="1"/>
            </p:cNvSpPr>
            <p:nvPr/>
          </p:nvSpPr>
          <p:spPr bwMode="auto">
            <a:xfrm flipH="1">
              <a:off x="1443" y="1552"/>
              <a:ext cx="2220" cy="1392"/>
            </a:xfrm>
            <a:prstGeom prst="line">
              <a:avLst/>
            </a:prstGeom>
            <a:noFill/>
            <a:ln w="6032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2609" name="Rectangle 33"/>
            <p:cNvSpPr>
              <a:spLocks noChangeArrowheads="1"/>
            </p:cNvSpPr>
            <p:nvPr/>
          </p:nvSpPr>
          <p:spPr bwMode="auto">
            <a:xfrm>
              <a:off x="3705" y="1463"/>
              <a:ext cx="1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7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grpSp>
        <p:nvGrpSpPr>
          <p:cNvPr id="152610" name="Group 34"/>
          <p:cNvGrpSpPr>
            <a:grpSpLocks/>
          </p:cNvGrpSpPr>
          <p:nvPr/>
        </p:nvGrpSpPr>
        <p:grpSpPr bwMode="auto">
          <a:xfrm>
            <a:off x="2290763" y="1665288"/>
            <a:ext cx="3730625" cy="2501900"/>
            <a:chOff x="1443" y="1049"/>
            <a:chExt cx="2350" cy="1576"/>
          </a:xfrm>
        </p:grpSpPr>
        <p:sp>
          <p:nvSpPr>
            <p:cNvPr id="152611" name="Line 35"/>
            <p:cNvSpPr>
              <a:spLocks noChangeShapeType="1"/>
            </p:cNvSpPr>
            <p:nvPr/>
          </p:nvSpPr>
          <p:spPr bwMode="auto">
            <a:xfrm flipH="1">
              <a:off x="1443" y="1233"/>
              <a:ext cx="2220" cy="1392"/>
            </a:xfrm>
            <a:prstGeom prst="line">
              <a:avLst/>
            </a:prstGeom>
            <a:noFill/>
            <a:ln w="6032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3653" y="1049"/>
              <a:ext cx="1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 i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s-AR" sz="17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s-AR" sz="2400"/>
            </a:p>
          </p:txBody>
        </p:sp>
      </p:grpSp>
      <p:grpSp>
        <p:nvGrpSpPr>
          <p:cNvPr id="152613" name="Group 37"/>
          <p:cNvGrpSpPr>
            <a:grpSpLocks/>
          </p:cNvGrpSpPr>
          <p:nvPr/>
        </p:nvGrpSpPr>
        <p:grpSpPr bwMode="auto">
          <a:xfrm>
            <a:off x="3729038" y="1389063"/>
            <a:ext cx="4294187" cy="3857625"/>
            <a:chOff x="2349" y="875"/>
            <a:chExt cx="2705" cy="2430"/>
          </a:xfrm>
        </p:grpSpPr>
        <p:grpSp>
          <p:nvGrpSpPr>
            <p:cNvPr id="152614" name="Group 38"/>
            <p:cNvGrpSpPr>
              <a:grpSpLocks/>
            </p:cNvGrpSpPr>
            <p:nvPr/>
          </p:nvGrpSpPr>
          <p:grpSpPr bwMode="auto">
            <a:xfrm>
              <a:off x="2349" y="875"/>
              <a:ext cx="2258" cy="2430"/>
              <a:chOff x="2349" y="875"/>
              <a:chExt cx="2258" cy="2430"/>
            </a:xfrm>
          </p:grpSpPr>
          <p:sp>
            <p:nvSpPr>
              <p:cNvPr id="152615" name="Line 39"/>
              <p:cNvSpPr>
                <a:spLocks noChangeShapeType="1"/>
              </p:cNvSpPr>
              <p:nvPr/>
            </p:nvSpPr>
            <p:spPr bwMode="auto">
              <a:xfrm>
                <a:off x="2349" y="875"/>
                <a:ext cx="2258" cy="2197"/>
              </a:xfrm>
              <a:prstGeom prst="line">
                <a:avLst/>
              </a:prstGeom>
              <a:noFill/>
              <a:ln w="60325">
                <a:solidFill>
                  <a:srgbClr val="004C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2616" name="Rectangle 40"/>
              <p:cNvSpPr>
                <a:spLocks noChangeArrowheads="1"/>
              </p:cNvSpPr>
              <p:nvPr/>
            </p:nvSpPr>
            <p:spPr bwMode="auto">
              <a:xfrm>
                <a:off x="4314" y="3075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altLang="es-AR" sz="2400"/>
              </a:p>
            </p:txBody>
          </p:sp>
        </p:grpSp>
        <p:sp>
          <p:nvSpPr>
            <p:cNvPr id="152617" name="Rectangle 41"/>
            <p:cNvSpPr>
              <a:spLocks noChangeArrowheads="1"/>
            </p:cNvSpPr>
            <p:nvPr/>
          </p:nvSpPr>
          <p:spPr bwMode="auto">
            <a:xfrm>
              <a:off x="4907" y="3075"/>
              <a:ext cx="1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s-AR" sz="1700" i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es-AR" sz="17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s-AR" sz="2400"/>
            </a:p>
          </p:txBody>
        </p:sp>
      </p:grpSp>
      <p:sp>
        <p:nvSpPr>
          <p:cNvPr id="152618" name="Rectangle 42"/>
          <p:cNvSpPr>
            <a:spLocks noChangeArrowheads="1"/>
          </p:cNvSpPr>
          <p:nvPr/>
        </p:nvSpPr>
        <p:spPr bwMode="auto">
          <a:xfrm>
            <a:off x="609600" y="1219200"/>
            <a:ext cx="1479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s-AR" sz="1600" b="1">
                <a:solidFill>
                  <a:srgbClr val="000000"/>
                </a:solidFill>
                <a:latin typeface="Arial" panose="020B0604020202020204" pitchFamily="34" charset="0"/>
              </a:rPr>
              <a:t> Precio cerveza</a:t>
            </a:r>
            <a:endParaRPr lang="en-US" altLang="es-AR" sz="2400"/>
          </a:p>
        </p:txBody>
      </p:sp>
      <p:grpSp>
        <p:nvGrpSpPr>
          <p:cNvPr id="152619" name="Group 43"/>
          <p:cNvGrpSpPr>
            <a:grpSpLocks/>
          </p:cNvGrpSpPr>
          <p:nvPr/>
        </p:nvGrpSpPr>
        <p:grpSpPr bwMode="auto">
          <a:xfrm>
            <a:off x="152400" y="1524000"/>
            <a:ext cx="4910138" cy="4759325"/>
            <a:chOff x="96" y="960"/>
            <a:chExt cx="3093" cy="2998"/>
          </a:xfrm>
        </p:grpSpPr>
        <p:grpSp>
          <p:nvGrpSpPr>
            <p:cNvPr id="152620" name="Group 44"/>
            <p:cNvGrpSpPr>
              <a:grpSpLocks/>
            </p:cNvGrpSpPr>
            <p:nvPr/>
          </p:nvGrpSpPr>
          <p:grpSpPr bwMode="auto">
            <a:xfrm>
              <a:off x="878" y="1510"/>
              <a:ext cx="2311" cy="2448"/>
              <a:chOff x="878" y="1510"/>
              <a:chExt cx="2311" cy="2448"/>
            </a:xfrm>
          </p:grpSpPr>
          <p:sp>
            <p:nvSpPr>
              <p:cNvPr id="152621" name="Freeform 45"/>
              <p:cNvSpPr>
                <a:spLocks/>
              </p:cNvSpPr>
              <p:nvPr/>
            </p:nvSpPr>
            <p:spPr bwMode="auto">
              <a:xfrm>
                <a:off x="1277" y="1590"/>
                <a:ext cx="1812" cy="2133"/>
              </a:xfrm>
              <a:custGeom>
                <a:avLst/>
                <a:gdLst>
                  <a:gd name="T0" fmla="*/ 1812 w 1812"/>
                  <a:gd name="T1" fmla="*/ 2133 h 2133"/>
                  <a:gd name="T2" fmla="*/ 1812 w 1812"/>
                  <a:gd name="T3" fmla="*/ 0 h 2133"/>
                  <a:gd name="T4" fmla="*/ 0 w 1812"/>
                  <a:gd name="T5" fmla="*/ 0 h 2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2" h="2133">
                    <a:moveTo>
                      <a:pt x="1812" y="2133"/>
                    </a:moveTo>
                    <a:lnTo>
                      <a:pt x="1812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2622" name="Oval 46"/>
              <p:cNvSpPr>
                <a:spLocks noChangeArrowheads="1"/>
              </p:cNvSpPr>
              <p:nvPr/>
            </p:nvSpPr>
            <p:spPr bwMode="auto">
              <a:xfrm>
                <a:off x="3046" y="1552"/>
                <a:ext cx="86" cy="8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2623" name="Rectangle 47"/>
              <p:cNvSpPr>
                <a:spLocks noChangeArrowheads="1"/>
              </p:cNvSpPr>
              <p:nvPr/>
            </p:nvSpPr>
            <p:spPr bwMode="auto">
              <a:xfrm>
                <a:off x="878" y="1510"/>
                <a:ext cx="34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€3.30</a:t>
                </a:r>
                <a:endParaRPr lang="en-US" altLang="es-AR" sz="2400"/>
              </a:p>
            </p:txBody>
          </p:sp>
          <p:sp>
            <p:nvSpPr>
              <p:cNvPr id="152624" name="Rectangle 48"/>
              <p:cNvSpPr>
                <a:spLocks noChangeArrowheads="1"/>
              </p:cNvSpPr>
              <p:nvPr/>
            </p:nvSpPr>
            <p:spPr bwMode="auto">
              <a:xfrm>
                <a:off x="2976" y="3775"/>
                <a:ext cx="21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90</a:t>
                </a:r>
                <a:endParaRPr lang="en-US" altLang="es-AR" sz="2400"/>
              </a:p>
            </p:txBody>
          </p:sp>
        </p:grpSp>
        <p:grpSp>
          <p:nvGrpSpPr>
            <p:cNvPr id="152625" name="Group 49"/>
            <p:cNvGrpSpPr>
              <a:grpSpLocks/>
            </p:cNvGrpSpPr>
            <p:nvPr/>
          </p:nvGrpSpPr>
          <p:grpSpPr bwMode="auto">
            <a:xfrm>
              <a:off x="96" y="960"/>
              <a:ext cx="912" cy="576"/>
              <a:chOff x="96" y="960"/>
              <a:chExt cx="912" cy="576"/>
            </a:xfrm>
          </p:grpSpPr>
          <p:sp>
            <p:nvSpPr>
              <p:cNvPr id="152626" name="Line 50"/>
              <p:cNvSpPr>
                <a:spLocks noChangeShapeType="1"/>
              </p:cNvSpPr>
              <p:nvPr/>
            </p:nvSpPr>
            <p:spPr bwMode="auto">
              <a:xfrm>
                <a:off x="737" y="1437"/>
                <a:ext cx="271" cy="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2627" name="Rectangle 51"/>
              <p:cNvSpPr>
                <a:spLocks noChangeArrowheads="1"/>
              </p:cNvSpPr>
              <p:nvPr/>
            </p:nvSpPr>
            <p:spPr bwMode="auto">
              <a:xfrm>
                <a:off x="96" y="960"/>
                <a:ext cx="691" cy="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Precio </a:t>
                </a:r>
              </a:p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pagado por</a:t>
                </a:r>
              </a:p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comprador</a:t>
                </a:r>
                <a:endParaRPr lang="en-US" altLang="es-AR" sz="2400"/>
              </a:p>
            </p:txBody>
          </p:sp>
        </p:grpSp>
      </p:grpSp>
      <p:grpSp>
        <p:nvGrpSpPr>
          <p:cNvPr id="152628" name="Group 52"/>
          <p:cNvGrpSpPr>
            <a:grpSpLocks/>
          </p:cNvGrpSpPr>
          <p:nvPr/>
        </p:nvGrpSpPr>
        <p:grpSpPr bwMode="auto">
          <a:xfrm>
            <a:off x="120650" y="2514600"/>
            <a:ext cx="5537200" cy="3768725"/>
            <a:chOff x="76" y="1584"/>
            <a:chExt cx="3488" cy="2374"/>
          </a:xfrm>
        </p:grpSpPr>
        <p:grpSp>
          <p:nvGrpSpPr>
            <p:cNvPr id="152629" name="Group 53"/>
            <p:cNvGrpSpPr>
              <a:grpSpLocks/>
            </p:cNvGrpSpPr>
            <p:nvPr/>
          </p:nvGrpSpPr>
          <p:grpSpPr bwMode="auto">
            <a:xfrm>
              <a:off x="955" y="1706"/>
              <a:ext cx="2609" cy="2252"/>
              <a:chOff x="955" y="1706"/>
              <a:chExt cx="2609" cy="2252"/>
            </a:xfrm>
          </p:grpSpPr>
          <p:sp>
            <p:nvSpPr>
              <p:cNvPr id="152630" name="Rectangle 54"/>
              <p:cNvSpPr>
                <a:spLocks noChangeArrowheads="1"/>
              </p:cNvSpPr>
              <p:nvPr/>
            </p:nvSpPr>
            <p:spPr bwMode="auto">
              <a:xfrm>
                <a:off x="955" y="1706"/>
                <a:ext cx="32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3.00</a:t>
                </a:r>
                <a:endParaRPr lang="en-US" altLang="es-AR" sz="2400"/>
              </a:p>
            </p:txBody>
          </p:sp>
          <p:grpSp>
            <p:nvGrpSpPr>
              <p:cNvPr id="152631" name="Group 55"/>
              <p:cNvGrpSpPr>
                <a:grpSpLocks/>
              </p:cNvGrpSpPr>
              <p:nvPr/>
            </p:nvGrpSpPr>
            <p:grpSpPr bwMode="auto">
              <a:xfrm>
                <a:off x="1277" y="1744"/>
                <a:ext cx="2287" cy="2214"/>
                <a:chOff x="1277" y="1744"/>
                <a:chExt cx="2287" cy="2214"/>
              </a:xfrm>
            </p:grpSpPr>
            <p:sp>
              <p:nvSpPr>
                <p:cNvPr id="152632" name="Freeform 56"/>
                <p:cNvSpPr>
                  <a:spLocks/>
                </p:cNvSpPr>
                <p:nvPr/>
              </p:nvSpPr>
              <p:spPr bwMode="auto">
                <a:xfrm>
                  <a:off x="1277" y="1795"/>
                  <a:ext cx="2016" cy="1928"/>
                </a:xfrm>
                <a:custGeom>
                  <a:avLst/>
                  <a:gdLst>
                    <a:gd name="T0" fmla="*/ 2016 w 2016"/>
                    <a:gd name="T1" fmla="*/ 1928 h 1928"/>
                    <a:gd name="T2" fmla="*/ 2016 w 2016"/>
                    <a:gd name="T3" fmla="*/ 0 h 1928"/>
                    <a:gd name="T4" fmla="*/ 0 w 2016"/>
                    <a:gd name="T5" fmla="*/ 0 h 1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6" h="1928">
                      <a:moveTo>
                        <a:pt x="2016" y="1928"/>
                      </a:moveTo>
                      <a:lnTo>
                        <a:pt x="20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0638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152633" name="Oval 57"/>
                <p:cNvSpPr>
                  <a:spLocks noChangeArrowheads="1"/>
                </p:cNvSpPr>
                <p:nvPr/>
              </p:nvSpPr>
              <p:spPr bwMode="auto">
                <a:xfrm>
                  <a:off x="3250" y="1744"/>
                  <a:ext cx="86" cy="8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15263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277" y="1795"/>
                  <a:ext cx="2016" cy="1"/>
                </a:xfrm>
                <a:prstGeom prst="line">
                  <a:avLst/>
                </a:prstGeom>
                <a:noFill/>
                <a:ln w="20638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152635" name="Rectangle 59"/>
                <p:cNvSpPr>
                  <a:spLocks noChangeArrowheads="1"/>
                </p:cNvSpPr>
                <p:nvPr/>
              </p:nvSpPr>
              <p:spPr bwMode="auto">
                <a:xfrm>
                  <a:off x="3274" y="3775"/>
                  <a:ext cx="290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altLang="es-AR" sz="17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100</a:t>
                  </a:r>
                  <a:endParaRPr lang="en-US" altLang="es-AR" sz="2400"/>
                </a:p>
              </p:txBody>
            </p:sp>
          </p:grpSp>
        </p:grpSp>
        <p:sp>
          <p:nvSpPr>
            <p:cNvPr id="152636" name="Rectangle 60"/>
            <p:cNvSpPr>
              <a:spLocks noChangeArrowheads="1"/>
            </p:cNvSpPr>
            <p:nvPr/>
          </p:nvSpPr>
          <p:spPr bwMode="auto">
            <a:xfrm>
              <a:off x="76" y="1584"/>
              <a:ext cx="553" cy="4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Precio 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sin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impuesto</a:t>
              </a:r>
              <a:endParaRPr lang="en-US" altLang="es-AR" sz="2400"/>
            </a:p>
          </p:txBody>
        </p:sp>
        <p:sp>
          <p:nvSpPr>
            <p:cNvPr id="152637" name="Line 61"/>
            <p:cNvSpPr>
              <a:spLocks noChangeShapeType="1"/>
            </p:cNvSpPr>
            <p:nvPr/>
          </p:nvSpPr>
          <p:spPr bwMode="auto">
            <a:xfrm>
              <a:off x="624" y="1824"/>
              <a:ext cx="3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2638" name="Group 62"/>
          <p:cNvGrpSpPr>
            <a:grpSpLocks/>
          </p:cNvGrpSpPr>
          <p:nvPr/>
        </p:nvGrpSpPr>
        <p:grpSpPr bwMode="auto">
          <a:xfrm>
            <a:off x="331788" y="2932113"/>
            <a:ext cx="4572000" cy="1806575"/>
            <a:chOff x="209" y="1847"/>
            <a:chExt cx="2880" cy="1138"/>
          </a:xfrm>
        </p:grpSpPr>
        <p:grpSp>
          <p:nvGrpSpPr>
            <p:cNvPr id="152639" name="Group 63"/>
            <p:cNvGrpSpPr>
              <a:grpSpLocks/>
            </p:cNvGrpSpPr>
            <p:nvPr/>
          </p:nvGrpSpPr>
          <p:grpSpPr bwMode="auto">
            <a:xfrm>
              <a:off x="955" y="1847"/>
              <a:ext cx="2134" cy="183"/>
              <a:chOff x="955" y="1847"/>
              <a:chExt cx="2134" cy="183"/>
            </a:xfrm>
          </p:grpSpPr>
          <p:sp>
            <p:nvSpPr>
              <p:cNvPr id="152640" name="Line 64"/>
              <p:cNvSpPr>
                <a:spLocks noChangeShapeType="1"/>
              </p:cNvSpPr>
              <p:nvPr/>
            </p:nvSpPr>
            <p:spPr bwMode="auto">
              <a:xfrm flipH="1">
                <a:off x="1277" y="1922"/>
                <a:ext cx="1812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2641" name="Rectangle 65"/>
              <p:cNvSpPr>
                <a:spLocks noChangeArrowheads="1"/>
              </p:cNvSpPr>
              <p:nvPr/>
            </p:nvSpPr>
            <p:spPr bwMode="auto">
              <a:xfrm>
                <a:off x="955" y="1847"/>
                <a:ext cx="32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2.80</a:t>
                </a:r>
                <a:endParaRPr lang="en-US" altLang="es-AR" sz="2400"/>
              </a:p>
            </p:txBody>
          </p:sp>
        </p:grpSp>
        <p:grpSp>
          <p:nvGrpSpPr>
            <p:cNvPr id="152642" name="Group 66"/>
            <p:cNvGrpSpPr>
              <a:grpSpLocks/>
            </p:cNvGrpSpPr>
            <p:nvPr/>
          </p:nvGrpSpPr>
          <p:grpSpPr bwMode="auto">
            <a:xfrm>
              <a:off x="209" y="2016"/>
              <a:ext cx="751" cy="969"/>
              <a:chOff x="209" y="2016"/>
              <a:chExt cx="751" cy="969"/>
            </a:xfrm>
          </p:grpSpPr>
          <p:sp>
            <p:nvSpPr>
              <p:cNvPr id="152643" name="Rectangle 67"/>
              <p:cNvSpPr>
                <a:spLocks noChangeArrowheads="1"/>
              </p:cNvSpPr>
              <p:nvPr/>
            </p:nvSpPr>
            <p:spPr bwMode="auto">
              <a:xfrm>
                <a:off x="209" y="2496"/>
                <a:ext cx="751" cy="4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Precio</a:t>
                </a:r>
              </a:p>
              <a:p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 recibe </a:t>
                </a:r>
              </a:p>
              <a:p>
                <a:r>
                  <a:rPr lang="en-US" altLang="es-AR" sz="1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el vendedor </a:t>
                </a:r>
              </a:p>
            </p:txBody>
          </p:sp>
          <p:sp>
            <p:nvSpPr>
              <p:cNvPr id="152644" name="Line 68"/>
              <p:cNvSpPr>
                <a:spLocks noChangeShapeType="1"/>
              </p:cNvSpPr>
              <p:nvPr/>
            </p:nvSpPr>
            <p:spPr bwMode="auto">
              <a:xfrm flipV="1">
                <a:off x="720" y="2016"/>
                <a:ext cx="240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52645" name="Group 69"/>
          <p:cNvGrpSpPr>
            <a:grpSpLocks/>
          </p:cNvGrpSpPr>
          <p:nvPr/>
        </p:nvGrpSpPr>
        <p:grpSpPr bwMode="auto">
          <a:xfrm>
            <a:off x="5867400" y="1343025"/>
            <a:ext cx="2743200" cy="1552575"/>
            <a:chOff x="3888" y="1806"/>
            <a:chExt cx="1728" cy="978"/>
          </a:xfrm>
        </p:grpSpPr>
        <p:sp>
          <p:nvSpPr>
            <p:cNvPr id="152646" name="Rectangle 70"/>
            <p:cNvSpPr>
              <a:spLocks noChangeArrowheads="1"/>
            </p:cNvSpPr>
            <p:nvPr/>
          </p:nvSpPr>
          <p:spPr bwMode="auto">
            <a:xfrm>
              <a:off x="4342" y="1806"/>
              <a:ext cx="1274" cy="97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Un impuesto al vendedor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mueve la oferta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 hacia la izda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por valor del </a:t>
              </a:r>
            </a:p>
            <a:p>
              <a:r>
                <a:rPr lang="en-US" altLang="es-AR" sz="1700">
                  <a:solidFill>
                    <a:srgbClr val="000000"/>
                  </a:solidFill>
                  <a:latin typeface="Arial" panose="020B0604020202020204" pitchFamily="34" charset="0"/>
                </a:rPr>
                <a:t>impuesto (€0.5)</a:t>
              </a:r>
            </a:p>
          </p:txBody>
        </p:sp>
        <p:sp>
          <p:nvSpPr>
            <p:cNvPr id="152647" name="Line 71"/>
            <p:cNvSpPr>
              <a:spLocks noChangeShapeType="1"/>
            </p:cNvSpPr>
            <p:nvPr/>
          </p:nvSpPr>
          <p:spPr bwMode="auto">
            <a:xfrm flipV="1">
              <a:off x="3888" y="2160"/>
              <a:ext cx="48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09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>
          <a:xfrm>
            <a:off x="324612" y="1449229"/>
            <a:ext cx="2942082" cy="5256371"/>
          </a:xfrm>
        </p:spPr>
        <p:txBody>
          <a:bodyPr lIns="90000" tIns="46800" rIns="90000" bIns="46800">
            <a:normAutofit/>
          </a:bodyPr>
          <a:lstStyle/>
          <a:p>
            <a:r>
              <a:rPr lang="en-US" altLang="es-AR" sz="4000" dirty="0">
                <a:solidFill>
                  <a:srgbClr val="FFFF00"/>
                </a:solidFill>
              </a:rPr>
              <a:t>LOS IMPUESTOS LA OFERTA Y LA DEMANDA</a:t>
            </a:r>
          </a:p>
        </p:txBody>
      </p:sp>
      <p:graphicFrame>
        <p:nvGraphicFramePr>
          <p:cNvPr id="153609" name="Rectangle 7">
            <a:extLst>
              <a:ext uri="{FF2B5EF4-FFF2-40B4-BE49-F238E27FC236}">
                <a16:creationId xmlns:a16="http://schemas.microsoft.com/office/drawing/2014/main" id="{C0299B71-DD44-4B77-B446-338A2B5B5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649976"/>
              </p:ext>
            </p:extLst>
          </p:nvPr>
        </p:nvGraphicFramePr>
        <p:xfrm>
          <a:off x="3387852" y="303591"/>
          <a:ext cx="5431536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078228"/>
      </p:ext>
    </p:extLst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title"/>
          </p:nvPr>
        </p:nvSpPr>
        <p:spPr>
          <a:xfrm>
            <a:off x="832167" y="518935"/>
            <a:ext cx="7055380" cy="1400530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err="1">
                <a:solidFill>
                  <a:schemeClr val="tx2">
                    <a:satMod val="130000"/>
                  </a:schemeClr>
                </a:solidFill>
              </a:rPr>
              <a:t>Tabla</a:t>
            </a:r>
            <a:r>
              <a:rPr lang="en-US" altLang="en-US" sz="3200" dirty="0">
                <a:solidFill>
                  <a:schemeClr val="tx2">
                    <a:satMod val="130000"/>
                  </a:schemeClr>
                </a:solidFill>
              </a:rPr>
              <a:t> de </a:t>
            </a:r>
            <a:r>
              <a:rPr lang="en-US" altLang="en-US" sz="3200" dirty="0" err="1">
                <a:solidFill>
                  <a:schemeClr val="tx2">
                    <a:satMod val="130000"/>
                  </a:schemeClr>
                </a:solidFill>
              </a:rPr>
              <a:t>demanda</a:t>
            </a:r>
            <a:r>
              <a:rPr lang="en-US" altLang="en-US" sz="3200" dirty="0">
                <a:solidFill>
                  <a:schemeClr val="tx2">
                    <a:satMod val="130000"/>
                  </a:schemeClr>
                </a:solidFill>
              </a:rPr>
              <a:t> de </a:t>
            </a:r>
            <a:r>
              <a:rPr lang="en-US" altLang="en-US" sz="3200" dirty="0" err="1">
                <a:solidFill>
                  <a:schemeClr val="tx2">
                    <a:satMod val="130000"/>
                  </a:schemeClr>
                </a:solidFill>
              </a:rPr>
              <a:t>refrescos</a:t>
            </a:r>
            <a:endParaRPr lang="en-US" altLang="en-US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B8C8CC-F748-7190-A482-FD4B92D8D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00808"/>
            <a:ext cx="5438775" cy="4410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25913D-56E8-E781-24F6-C90E34ACB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284984"/>
            <a:ext cx="2626792" cy="17462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0" y="1412875"/>
            <a:ext cx="7421563" cy="287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  <a:latin typeface="Book Antiqua" pitchFamily="18" charset="0"/>
              </a:rPr>
              <a:t>CURVA DE DEMANDA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7493000" cy="5194300"/>
          </a:xfrm>
        </p:spPr>
        <p:txBody>
          <a:bodyPr/>
          <a:lstStyle/>
          <a:p>
            <a:pPr lvl="1" algn="just" eaLnBrk="1" hangingPunct="1">
              <a:buFontTx/>
              <a:buNone/>
            </a:pPr>
            <a:r>
              <a:rPr lang="en-US" altLang="en-US" sz="2400" dirty="0">
                <a:latin typeface="Book Antiqua" pitchFamily="18" charset="0"/>
              </a:rPr>
              <a:t>La </a:t>
            </a:r>
            <a:r>
              <a:rPr lang="en-US" altLang="en-US" sz="2400" dirty="0" err="1">
                <a:latin typeface="Book Antiqua" pitchFamily="18" charset="0"/>
              </a:rPr>
              <a:t>curva</a:t>
            </a:r>
            <a:r>
              <a:rPr lang="en-US" altLang="en-US" sz="2400" dirty="0">
                <a:latin typeface="Book Antiqua" pitchFamily="18" charset="0"/>
              </a:rPr>
              <a:t> de </a:t>
            </a:r>
            <a:r>
              <a:rPr lang="en-US" altLang="en-US" sz="2400" dirty="0" err="1">
                <a:latin typeface="Book Antiqua" pitchFamily="18" charset="0"/>
              </a:rPr>
              <a:t>demanda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es</a:t>
            </a:r>
            <a:r>
              <a:rPr lang="en-US" altLang="en-US" sz="2400" dirty="0">
                <a:latin typeface="Book Antiqua" pitchFamily="18" charset="0"/>
              </a:rPr>
              <a:t> un </a:t>
            </a:r>
            <a:r>
              <a:rPr lang="en-US" altLang="en-US" sz="2400" dirty="0" err="1">
                <a:latin typeface="Book Antiqua" pitchFamily="18" charset="0"/>
              </a:rPr>
              <a:t>gráfico</a:t>
            </a:r>
            <a:r>
              <a:rPr lang="en-US" altLang="en-US" sz="2400" dirty="0">
                <a:latin typeface="Book Antiqua" pitchFamily="18" charset="0"/>
              </a:rPr>
              <a:t> de la </a:t>
            </a:r>
            <a:r>
              <a:rPr lang="en-US" altLang="en-US" sz="2400" dirty="0" err="1">
                <a:latin typeface="Book Antiqua" pitchFamily="18" charset="0"/>
              </a:rPr>
              <a:t>relación</a:t>
            </a:r>
            <a:r>
              <a:rPr lang="en-US" altLang="en-US" sz="2400" dirty="0">
                <a:latin typeface="Book Antiqua" pitchFamily="18" charset="0"/>
              </a:rPr>
              <a:t> entre el </a:t>
            </a:r>
            <a:r>
              <a:rPr lang="en-US" altLang="en-US" sz="2400" dirty="0" err="1">
                <a:latin typeface="Book Antiqua" pitchFamily="18" charset="0"/>
              </a:rPr>
              <a:t>precio</a:t>
            </a:r>
            <a:r>
              <a:rPr lang="en-US" altLang="en-US" sz="2400" dirty="0">
                <a:latin typeface="Book Antiqua" pitchFamily="18" charset="0"/>
              </a:rPr>
              <a:t> de un </a:t>
            </a:r>
            <a:r>
              <a:rPr lang="en-US" altLang="en-US" sz="2400" dirty="0" err="1">
                <a:latin typeface="Book Antiqua" pitchFamily="18" charset="0"/>
              </a:rPr>
              <a:t>bien</a:t>
            </a:r>
            <a:r>
              <a:rPr lang="en-US" altLang="en-US" sz="2400" dirty="0">
                <a:latin typeface="Book Antiqua" pitchFamily="18" charset="0"/>
              </a:rPr>
              <a:t> y la </a:t>
            </a:r>
            <a:r>
              <a:rPr lang="en-US" altLang="en-US" sz="2400" dirty="0" err="1">
                <a:latin typeface="Book Antiqua" pitchFamily="18" charset="0"/>
              </a:rPr>
              <a:t>cantidad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demandada</a:t>
            </a:r>
            <a:r>
              <a:rPr lang="en-US" altLang="en-US" sz="2400" dirty="0">
                <a:latin typeface="Book Antiqua" pitchFamily="18" charset="0"/>
              </a:rPr>
              <a:t> de </a:t>
            </a:r>
            <a:r>
              <a:rPr lang="en-US" altLang="en-US" sz="2400" dirty="0" err="1">
                <a:latin typeface="Book Antiqua" pitchFamily="18" charset="0"/>
              </a:rPr>
              <a:t>dicho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bien</a:t>
            </a:r>
            <a:r>
              <a:rPr lang="en-US" altLang="en-US" sz="2400" dirty="0">
                <a:latin typeface="Book Antiqua" pitchFamily="18" charset="0"/>
              </a:rPr>
              <a:t>. 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sz="2400" u="sng" dirty="0" err="1">
                <a:latin typeface="Book Antiqua" pitchFamily="18" charset="0"/>
              </a:rPr>
              <a:t>Ley</a:t>
            </a:r>
            <a:r>
              <a:rPr lang="en-US" altLang="en-US" sz="2400" u="sng" dirty="0">
                <a:latin typeface="Book Antiqua" pitchFamily="18" charset="0"/>
              </a:rPr>
              <a:t> de la </a:t>
            </a:r>
            <a:r>
              <a:rPr lang="en-US" altLang="en-US" sz="2400" u="sng" dirty="0" err="1">
                <a:latin typeface="Book Antiqua" pitchFamily="18" charset="0"/>
              </a:rPr>
              <a:t>Demanda</a:t>
            </a:r>
            <a:r>
              <a:rPr lang="en-US" altLang="en-US" sz="2400" u="sng" dirty="0">
                <a:latin typeface="Book Antiqua" pitchFamily="18" charset="0"/>
              </a:rPr>
              <a:t> </a:t>
            </a:r>
            <a:r>
              <a:rPr lang="en-US" altLang="en-US" sz="2400" u="sng" dirty="0" err="1">
                <a:latin typeface="Book Antiqua" pitchFamily="18" charset="0"/>
              </a:rPr>
              <a:t>Decreciente</a:t>
            </a:r>
            <a:endParaRPr lang="en-US" altLang="en-US" sz="2400" u="sng" dirty="0">
              <a:latin typeface="Book Antiqua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en-US" altLang="en-US" sz="2400" dirty="0">
                <a:latin typeface="Book Antiqua" pitchFamily="18" charset="0"/>
              </a:rPr>
              <a:t>La </a:t>
            </a:r>
            <a:r>
              <a:rPr lang="en-US" altLang="en-US" sz="2400" dirty="0" err="1">
                <a:latin typeface="Book Antiqua" pitchFamily="18" charset="0"/>
              </a:rPr>
              <a:t>ley</a:t>
            </a:r>
            <a:r>
              <a:rPr lang="en-US" altLang="en-US" sz="2400" dirty="0">
                <a:latin typeface="Book Antiqua" pitchFamily="18" charset="0"/>
              </a:rPr>
              <a:t> de la </a:t>
            </a:r>
            <a:r>
              <a:rPr lang="en-US" altLang="en-US" sz="2400" dirty="0" err="1">
                <a:latin typeface="Book Antiqua" pitchFamily="18" charset="0"/>
              </a:rPr>
              <a:t>demanda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establece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que</a:t>
            </a:r>
            <a:r>
              <a:rPr lang="en-US" altLang="en-US" sz="2400" dirty="0">
                <a:latin typeface="Book Antiqua" pitchFamily="18" charset="0"/>
              </a:rPr>
              <a:t>, </a:t>
            </a:r>
            <a:r>
              <a:rPr lang="en-US" altLang="en-US" sz="2400" dirty="0" err="1">
                <a:latin typeface="Book Antiqua" pitchFamily="18" charset="0"/>
              </a:rPr>
              <a:t>manteniéndose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todo</a:t>
            </a:r>
            <a:r>
              <a:rPr lang="en-US" altLang="en-US" sz="2400" dirty="0">
                <a:latin typeface="Book Antiqua" pitchFamily="18" charset="0"/>
              </a:rPr>
              <a:t> lo </a:t>
            </a:r>
            <a:r>
              <a:rPr lang="en-US" altLang="en-US" sz="2400" dirty="0" err="1">
                <a:latin typeface="Book Antiqua" pitchFamily="18" charset="0"/>
              </a:rPr>
              <a:t>demás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constante</a:t>
            </a:r>
            <a:r>
              <a:rPr lang="en-US" altLang="en-US" sz="2400" dirty="0">
                <a:latin typeface="Book Antiqua" pitchFamily="18" charset="0"/>
              </a:rPr>
              <a:t>  (ceteris paribus), la </a:t>
            </a:r>
            <a:r>
              <a:rPr lang="en-US" altLang="en-US" sz="2400" dirty="0" err="1">
                <a:latin typeface="Book Antiqua" pitchFamily="18" charset="0"/>
              </a:rPr>
              <a:t>cantidad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demandada</a:t>
            </a:r>
            <a:r>
              <a:rPr lang="en-US" altLang="en-US" sz="2400" dirty="0">
                <a:latin typeface="Book Antiqua" pitchFamily="18" charset="0"/>
              </a:rPr>
              <a:t> de un </a:t>
            </a:r>
            <a:r>
              <a:rPr lang="en-US" altLang="en-US" sz="2400" dirty="0" err="1">
                <a:latin typeface="Book Antiqua" pitchFamily="18" charset="0"/>
              </a:rPr>
              <a:t>bien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disminuye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cuando</a:t>
            </a:r>
            <a:r>
              <a:rPr lang="en-US" altLang="en-US" sz="2400" dirty="0">
                <a:latin typeface="Book Antiqua" pitchFamily="18" charset="0"/>
              </a:rPr>
              <a:t> el </a:t>
            </a:r>
            <a:r>
              <a:rPr lang="en-US" altLang="en-US" sz="2400" dirty="0" err="1">
                <a:latin typeface="Book Antiqua" pitchFamily="18" charset="0"/>
              </a:rPr>
              <a:t>precio</a:t>
            </a:r>
            <a:r>
              <a:rPr lang="en-US" altLang="en-US" sz="2400" dirty="0">
                <a:latin typeface="Book Antiqua" pitchFamily="18" charset="0"/>
              </a:rPr>
              <a:t> de </a:t>
            </a:r>
            <a:r>
              <a:rPr lang="en-US" altLang="en-US" sz="2400" dirty="0" err="1">
                <a:latin typeface="Book Antiqua" pitchFamily="18" charset="0"/>
              </a:rPr>
              <a:t>ese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bien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aumenta</a:t>
            </a:r>
            <a:r>
              <a:rPr lang="en-US" altLang="en-US" sz="2400" dirty="0">
                <a:latin typeface="Book Antiqua" pitchFamily="18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835150" y="260350"/>
            <a:ext cx="555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sz="2400" i="0">
                <a:latin typeface="Book Antiqua" pitchFamily="18" charset="0"/>
              </a:rPr>
              <a:t>2.2 Los conceptos de demand</a:t>
            </a:r>
            <a:r>
              <a:rPr lang="en-US" altLang="en-US" sz="2400" i="0">
                <a:latin typeface="Book Antiqua" pitchFamily="18" charset="0"/>
              </a:rPr>
              <a:t>a y oferta</a:t>
            </a:r>
            <a:endParaRPr lang="es-ES" sz="2400" i="0"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307261"/>
            <a:ext cx="8229600" cy="685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</a:rPr>
              <a:t>Figura</a:t>
            </a:r>
            <a:r>
              <a:rPr lang="en-US" sz="2400" dirty="0">
                <a:solidFill>
                  <a:schemeClr val="tx1"/>
                </a:solidFill>
              </a:rPr>
              <a:t> 4-1. La </a:t>
            </a:r>
            <a:r>
              <a:rPr lang="en-US" sz="2400" dirty="0" err="1">
                <a:solidFill>
                  <a:schemeClr val="tx1"/>
                </a:solidFill>
              </a:rPr>
              <a:t>tabla</a:t>
            </a:r>
            <a:r>
              <a:rPr lang="en-US" sz="2400" dirty="0">
                <a:solidFill>
                  <a:schemeClr val="tx1"/>
                </a:solidFill>
              </a:rPr>
              <a:t> y la curva de </a:t>
            </a:r>
            <a:r>
              <a:rPr lang="en-US" sz="2400" dirty="0" err="1">
                <a:solidFill>
                  <a:schemeClr val="tx1"/>
                </a:solidFill>
              </a:rPr>
              <a:t>demanda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19351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989263" y="2525713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989263" y="3157538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989263" y="3713163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2989263" y="4306888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989263" y="4937125"/>
            <a:ext cx="1476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2654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57981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89413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418941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44846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7799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50942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53895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038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0E10A1-6858-A027-3AFF-39CE19C13538}"/>
              </a:ext>
            </a:extLst>
          </p:cNvPr>
          <p:cNvSpPr/>
          <p:nvPr/>
        </p:nvSpPr>
        <p:spPr>
          <a:xfrm>
            <a:off x="0" y="1119188"/>
            <a:ext cx="9144000" cy="57721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9991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6276975" y="5364163"/>
            <a:ext cx="1588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37633" name="Line 33"/>
          <p:cNvSpPr>
            <a:spLocks noChangeShapeType="1"/>
          </p:cNvSpPr>
          <p:nvPr/>
        </p:nvSpPr>
        <p:spPr bwMode="auto">
          <a:xfrm>
            <a:off x="3044825" y="1951038"/>
            <a:ext cx="3516313" cy="3522662"/>
          </a:xfrm>
          <a:prstGeom prst="line">
            <a:avLst/>
          </a:prstGeom>
          <a:noFill/>
          <a:ln w="55563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37634" name="Oval 34"/>
          <p:cNvSpPr>
            <a:spLocks noChangeArrowheads="1"/>
          </p:cNvSpPr>
          <p:nvPr/>
        </p:nvSpPr>
        <p:spPr bwMode="auto">
          <a:xfrm>
            <a:off x="2951163" y="1857375"/>
            <a:ext cx="130175" cy="1301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7635" name="Oval 35"/>
          <p:cNvSpPr>
            <a:spLocks noChangeArrowheads="1"/>
          </p:cNvSpPr>
          <p:nvPr/>
        </p:nvSpPr>
        <p:spPr bwMode="auto">
          <a:xfrm>
            <a:off x="6499225" y="5381625"/>
            <a:ext cx="128588" cy="1301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36900" y="2451100"/>
            <a:ext cx="517525" cy="2913063"/>
            <a:chOff x="1976" y="1544"/>
            <a:chExt cx="326" cy="1835"/>
          </a:xfrm>
        </p:grpSpPr>
        <p:sp>
          <p:nvSpPr>
            <p:cNvPr id="21599" name="Freeform 37"/>
            <p:cNvSpPr>
              <a:spLocks/>
            </p:cNvSpPr>
            <p:nvPr/>
          </p:nvSpPr>
          <p:spPr bwMode="auto">
            <a:xfrm>
              <a:off x="1976" y="1591"/>
              <a:ext cx="279" cy="1788"/>
            </a:xfrm>
            <a:custGeom>
              <a:avLst/>
              <a:gdLst>
                <a:gd name="T0" fmla="*/ 0 w 279"/>
                <a:gd name="T1" fmla="*/ 0 h 1788"/>
                <a:gd name="T2" fmla="*/ 279 w 279"/>
                <a:gd name="T3" fmla="*/ 0 h 1788"/>
                <a:gd name="T4" fmla="*/ 279 w 279"/>
                <a:gd name="T5" fmla="*/ 1788 h 1788"/>
                <a:gd name="T6" fmla="*/ 0 60000 65536"/>
                <a:gd name="T7" fmla="*/ 0 60000 65536"/>
                <a:gd name="T8" fmla="*/ 0 60000 65536"/>
                <a:gd name="T9" fmla="*/ 0 w 279"/>
                <a:gd name="T10" fmla="*/ 0 h 1788"/>
                <a:gd name="T11" fmla="*/ 279 w 279"/>
                <a:gd name="T12" fmla="*/ 1788 h 17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1788">
                  <a:moveTo>
                    <a:pt x="0" y="0"/>
                  </a:moveTo>
                  <a:lnTo>
                    <a:pt x="279" y="0"/>
                  </a:lnTo>
                  <a:lnTo>
                    <a:pt x="279" y="1788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600" name="Oval 38"/>
            <p:cNvSpPr>
              <a:spLocks noChangeArrowheads="1"/>
            </p:cNvSpPr>
            <p:nvPr/>
          </p:nvSpPr>
          <p:spPr bwMode="auto">
            <a:xfrm>
              <a:off x="2232" y="1544"/>
              <a:ext cx="70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136900" y="3082925"/>
            <a:ext cx="1144588" cy="2281238"/>
            <a:chOff x="1976" y="1942"/>
            <a:chExt cx="721" cy="1437"/>
          </a:xfrm>
        </p:grpSpPr>
        <p:sp>
          <p:nvSpPr>
            <p:cNvPr id="21597" name="Oval 40"/>
            <p:cNvSpPr>
              <a:spLocks noChangeArrowheads="1"/>
            </p:cNvSpPr>
            <p:nvPr/>
          </p:nvSpPr>
          <p:spPr bwMode="auto">
            <a:xfrm>
              <a:off x="2627" y="1942"/>
              <a:ext cx="70" cy="8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8" name="Freeform 41"/>
            <p:cNvSpPr>
              <a:spLocks/>
            </p:cNvSpPr>
            <p:nvPr/>
          </p:nvSpPr>
          <p:spPr bwMode="auto">
            <a:xfrm>
              <a:off x="1976" y="1988"/>
              <a:ext cx="663" cy="1391"/>
            </a:xfrm>
            <a:custGeom>
              <a:avLst/>
              <a:gdLst>
                <a:gd name="T0" fmla="*/ 0 w 663"/>
                <a:gd name="T1" fmla="*/ 0 h 1391"/>
                <a:gd name="T2" fmla="*/ 663 w 663"/>
                <a:gd name="T3" fmla="*/ 0 h 1391"/>
                <a:gd name="T4" fmla="*/ 663 w 663"/>
                <a:gd name="T5" fmla="*/ 1391 h 1391"/>
                <a:gd name="T6" fmla="*/ 0 60000 65536"/>
                <a:gd name="T7" fmla="*/ 0 60000 65536"/>
                <a:gd name="T8" fmla="*/ 0 60000 65536"/>
                <a:gd name="T9" fmla="*/ 0 w 663"/>
                <a:gd name="T10" fmla="*/ 0 h 1391"/>
                <a:gd name="T11" fmla="*/ 663 w 663"/>
                <a:gd name="T12" fmla="*/ 1391 h 1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3" h="1391">
                  <a:moveTo>
                    <a:pt x="0" y="0"/>
                  </a:moveTo>
                  <a:lnTo>
                    <a:pt x="663" y="0"/>
                  </a:lnTo>
                  <a:lnTo>
                    <a:pt x="663" y="1391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136900" y="3657600"/>
            <a:ext cx="1717675" cy="1706563"/>
            <a:chOff x="1976" y="2304"/>
            <a:chExt cx="1082" cy="1075"/>
          </a:xfrm>
        </p:grpSpPr>
        <p:sp>
          <p:nvSpPr>
            <p:cNvPr id="21595" name="Oval 43"/>
            <p:cNvSpPr>
              <a:spLocks noChangeArrowheads="1"/>
            </p:cNvSpPr>
            <p:nvPr/>
          </p:nvSpPr>
          <p:spPr bwMode="auto">
            <a:xfrm>
              <a:off x="2988" y="2304"/>
              <a:ext cx="70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6" name="Freeform 44"/>
            <p:cNvSpPr>
              <a:spLocks/>
            </p:cNvSpPr>
            <p:nvPr/>
          </p:nvSpPr>
          <p:spPr bwMode="auto">
            <a:xfrm>
              <a:off x="1976" y="2339"/>
              <a:ext cx="1035" cy="1040"/>
            </a:xfrm>
            <a:custGeom>
              <a:avLst/>
              <a:gdLst>
                <a:gd name="T0" fmla="*/ 0 w 1035"/>
                <a:gd name="T1" fmla="*/ 0 h 1040"/>
                <a:gd name="T2" fmla="*/ 1035 w 1035"/>
                <a:gd name="T3" fmla="*/ 0 h 1040"/>
                <a:gd name="T4" fmla="*/ 1035 w 1035"/>
                <a:gd name="T5" fmla="*/ 1040 h 1040"/>
                <a:gd name="T6" fmla="*/ 0 60000 65536"/>
                <a:gd name="T7" fmla="*/ 0 60000 65536"/>
                <a:gd name="T8" fmla="*/ 0 60000 65536"/>
                <a:gd name="T9" fmla="*/ 0 w 1035"/>
                <a:gd name="T10" fmla="*/ 0 h 1040"/>
                <a:gd name="T11" fmla="*/ 1035 w 1035"/>
                <a:gd name="T12" fmla="*/ 1040 h 1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5" h="1040">
                  <a:moveTo>
                    <a:pt x="0" y="0"/>
                  </a:moveTo>
                  <a:lnTo>
                    <a:pt x="1035" y="0"/>
                  </a:lnTo>
                  <a:lnTo>
                    <a:pt x="1035" y="104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136900" y="4213225"/>
            <a:ext cx="2308225" cy="1150938"/>
            <a:chOff x="1976" y="2654"/>
            <a:chExt cx="1454" cy="725"/>
          </a:xfrm>
        </p:grpSpPr>
        <p:sp>
          <p:nvSpPr>
            <p:cNvPr id="21593" name="Oval 46"/>
            <p:cNvSpPr>
              <a:spLocks noChangeArrowheads="1"/>
            </p:cNvSpPr>
            <p:nvPr/>
          </p:nvSpPr>
          <p:spPr bwMode="auto">
            <a:xfrm>
              <a:off x="3349" y="2654"/>
              <a:ext cx="81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4" name="Freeform 47"/>
            <p:cNvSpPr>
              <a:spLocks/>
            </p:cNvSpPr>
            <p:nvPr/>
          </p:nvSpPr>
          <p:spPr bwMode="auto">
            <a:xfrm>
              <a:off x="1976" y="2713"/>
              <a:ext cx="1419" cy="666"/>
            </a:xfrm>
            <a:custGeom>
              <a:avLst/>
              <a:gdLst>
                <a:gd name="T0" fmla="*/ 0 w 1419"/>
                <a:gd name="T1" fmla="*/ 0 h 666"/>
                <a:gd name="T2" fmla="*/ 1419 w 1419"/>
                <a:gd name="T3" fmla="*/ 0 h 666"/>
                <a:gd name="T4" fmla="*/ 1419 w 1419"/>
                <a:gd name="T5" fmla="*/ 666 h 666"/>
                <a:gd name="T6" fmla="*/ 0 60000 65536"/>
                <a:gd name="T7" fmla="*/ 0 60000 65536"/>
                <a:gd name="T8" fmla="*/ 0 60000 65536"/>
                <a:gd name="T9" fmla="*/ 0 w 1419"/>
                <a:gd name="T10" fmla="*/ 0 h 666"/>
                <a:gd name="T11" fmla="*/ 1419 w 1419"/>
                <a:gd name="T12" fmla="*/ 666 h 6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9" h="666">
                  <a:moveTo>
                    <a:pt x="0" y="0"/>
                  </a:moveTo>
                  <a:lnTo>
                    <a:pt x="1419" y="0"/>
                  </a:lnTo>
                  <a:lnTo>
                    <a:pt x="1419" y="666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544" name="Line 48"/>
          <p:cNvSpPr>
            <a:spLocks noChangeShapeType="1"/>
          </p:cNvSpPr>
          <p:nvPr/>
        </p:nvSpPr>
        <p:spPr bwMode="auto">
          <a:xfrm flipH="1">
            <a:off x="2989263" y="1912938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45" name="Line 49"/>
          <p:cNvSpPr>
            <a:spLocks noChangeShapeType="1"/>
          </p:cNvSpPr>
          <p:nvPr/>
        </p:nvSpPr>
        <p:spPr bwMode="auto">
          <a:xfrm>
            <a:off x="66087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136900" y="4862513"/>
            <a:ext cx="2936875" cy="501650"/>
            <a:chOff x="1976" y="3063"/>
            <a:chExt cx="1850" cy="316"/>
          </a:xfrm>
        </p:grpSpPr>
        <p:sp>
          <p:nvSpPr>
            <p:cNvPr id="21591" name="Freeform 51"/>
            <p:cNvSpPr>
              <a:spLocks/>
            </p:cNvSpPr>
            <p:nvPr/>
          </p:nvSpPr>
          <p:spPr bwMode="auto">
            <a:xfrm>
              <a:off x="1976" y="3110"/>
              <a:ext cx="1815" cy="269"/>
            </a:xfrm>
            <a:custGeom>
              <a:avLst/>
              <a:gdLst>
                <a:gd name="T0" fmla="*/ 0 w 1815"/>
                <a:gd name="T1" fmla="*/ 0 h 269"/>
                <a:gd name="T2" fmla="*/ 1815 w 1815"/>
                <a:gd name="T3" fmla="*/ 0 h 269"/>
                <a:gd name="T4" fmla="*/ 1815 w 1815"/>
                <a:gd name="T5" fmla="*/ 269 h 269"/>
                <a:gd name="T6" fmla="*/ 0 60000 65536"/>
                <a:gd name="T7" fmla="*/ 0 60000 65536"/>
                <a:gd name="T8" fmla="*/ 0 60000 65536"/>
                <a:gd name="T9" fmla="*/ 0 w 1815"/>
                <a:gd name="T10" fmla="*/ 0 h 269"/>
                <a:gd name="T11" fmla="*/ 1815 w 1815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269">
                  <a:moveTo>
                    <a:pt x="0" y="0"/>
                  </a:moveTo>
                  <a:lnTo>
                    <a:pt x="1815" y="0"/>
                  </a:lnTo>
                  <a:lnTo>
                    <a:pt x="1815" y="269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592" name="Oval 52"/>
            <p:cNvSpPr>
              <a:spLocks noChangeArrowheads="1"/>
            </p:cNvSpPr>
            <p:nvPr/>
          </p:nvSpPr>
          <p:spPr bwMode="auto">
            <a:xfrm>
              <a:off x="3745" y="3063"/>
              <a:ext cx="81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547" name="Freeform 53"/>
          <p:cNvSpPr>
            <a:spLocks/>
          </p:cNvSpPr>
          <p:nvPr/>
        </p:nvSpPr>
        <p:spPr bwMode="auto">
          <a:xfrm>
            <a:off x="2989263" y="5475288"/>
            <a:ext cx="4968875" cy="1587"/>
          </a:xfrm>
          <a:custGeom>
            <a:avLst/>
            <a:gdLst>
              <a:gd name="T0" fmla="*/ 0 w 3130"/>
              <a:gd name="T1" fmla="*/ 0 h 1587"/>
              <a:gd name="T2" fmla="*/ 2147483647 w 3130"/>
              <a:gd name="T3" fmla="*/ 0 h 1587"/>
              <a:gd name="T4" fmla="*/ 0 w 3130"/>
              <a:gd name="T5" fmla="*/ 0 h 1587"/>
              <a:gd name="T6" fmla="*/ 0 60000 65536"/>
              <a:gd name="T7" fmla="*/ 0 60000 65536"/>
              <a:gd name="T8" fmla="*/ 0 60000 65536"/>
              <a:gd name="T9" fmla="*/ 0 w 3130"/>
              <a:gd name="T10" fmla="*/ 0 h 1587"/>
              <a:gd name="T11" fmla="*/ 3130 w 31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0" h="1587">
                <a:moveTo>
                  <a:pt x="0" y="0"/>
                </a:moveTo>
                <a:lnTo>
                  <a:pt x="3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48" name="Line 54"/>
          <p:cNvSpPr>
            <a:spLocks noChangeShapeType="1"/>
          </p:cNvSpPr>
          <p:nvPr/>
        </p:nvSpPr>
        <p:spPr bwMode="auto">
          <a:xfrm>
            <a:off x="2989263" y="5475288"/>
            <a:ext cx="49688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49" name="Freeform 55"/>
          <p:cNvSpPr>
            <a:spLocks/>
          </p:cNvSpPr>
          <p:nvPr/>
        </p:nvSpPr>
        <p:spPr bwMode="auto">
          <a:xfrm>
            <a:off x="3006725" y="1301750"/>
            <a:ext cx="1588" cy="4192588"/>
          </a:xfrm>
          <a:custGeom>
            <a:avLst/>
            <a:gdLst>
              <a:gd name="T0" fmla="*/ 0 w 1588"/>
              <a:gd name="T1" fmla="*/ 0 h 2641"/>
              <a:gd name="T2" fmla="*/ 0 w 1588"/>
              <a:gd name="T3" fmla="*/ 2147483647 h 2641"/>
              <a:gd name="T4" fmla="*/ 0 w 1588"/>
              <a:gd name="T5" fmla="*/ 0 h 2641"/>
              <a:gd name="T6" fmla="*/ 0 60000 65536"/>
              <a:gd name="T7" fmla="*/ 0 60000 65536"/>
              <a:gd name="T8" fmla="*/ 0 60000 65536"/>
              <a:gd name="T9" fmla="*/ 0 w 1588"/>
              <a:gd name="T10" fmla="*/ 0 h 2641"/>
              <a:gd name="T11" fmla="*/ 1588 w 1588"/>
              <a:gd name="T12" fmla="*/ 2641 h 2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641">
                <a:moveTo>
                  <a:pt x="0" y="0"/>
                </a:moveTo>
                <a:lnTo>
                  <a:pt x="0" y="2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50" name="Line 56"/>
          <p:cNvSpPr>
            <a:spLocks noChangeShapeType="1"/>
          </p:cNvSpPr>
          <p:nvPr/>
        </p:nvSpPr>
        <p:spPr bwMode="auto">
          <a:xfrm>
            <a:off x="3006725" y="1301750"/>
            <a:ext cx="1588" cy="4192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37657" name="Line 57"/>
          <p:cNvSpPr>
            <a:spLocks noChangeShapeType="1"/>
          </p:cNvSpPr>
          <p:nvPr/>
        </p:nvSpPr>
        <p:spPr bwMode="auto">
          <a:xfrm flipH="1">
            <a:off x="4208463" y="5772150"/>
            <a:ext cx="5540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52" name="Rectangle 58"/>
          <p:cNvSpPr>
            <a:spLocks noChangeArrowheads="1"/>
          </p:cNvSpPr>
          <p:nvPr/>
        </p:nvSpPr>
        <p:spPr bwMode="auto">
          <a:xfrm>
            <a:off x="1220932" y="1119188"/>
            <a:ext cx="17716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 i="0" dirty="0" err="1">
                <a:solidFill>
                  <a:srgbClr val="000000"/>
                </a:solidFill>
              </a:rPr>
              <a:t>Precio</a:t>
            </a:r>
            <a:r>
              <a:rPr lang="en-US" sz="1600" b="1" i="0" dirty="0">
                <a:solidFill>
                  <a:srgbClr val="000000"/>
                </a:solidFill>
              </a:rPr>
              <a:t> de </a:t>
            </a:r>
            <a:r>
              <a:rPr lang="en-US" sz="1600" b="1" i="0" dirty="0" err="1">
                <a:solidFill>
                  <a:srgbClr val="000000"/>
                </a:solidFill>
              </a:rPr>
              <a:t>latas</a:t>
            </a:r>
            <a:r>
              <a:rPr lang="en-US" sz="1600" b="1" i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b="1" i="0" dirty="0">
                <a:solidFill>
                  <a:srgbClr val="000000"/>
                </a:solidFill>
              </a:rPr>
              <a:t>de </a:t>
            </a:r>
            <a:r>
              <a:rPr lang="en-US" sz="1600" b="1" i="0" dirty="0" err="1">
                <a:solidFill>
                  <a:srgbClr val="000000"/>
                </a:solidFill>
              </a:rPr>
              <a:t>refresco</a:t>
            </a:r>
            <a:r>
              <a:rPr lang="es-AR" sz="1400" dirty="0">
                <a:solidFill>
                  <a:schemeClr val="bg1"/>
                </a:solidFill>
              </a:rPr>
              <a:t>(€/u.))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1554" name="Rectangle 60"/>
          <p:cNvSpPr>
            <a:spLocks noChangeArrowheads="1"/>
          </p:cNvSpPr>
          <p:nvPr/>
        </p:nvSpPr>
        <p:spPr bwMode="auto">
          <a:xfrm>
            <a:off x="2909888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21555" name="Rectangle 61"/>
          <p:cNvSpPr>
            <a:spLocks noChangeArrowheads="1"/>
          </p:cNvSpPr>
          <p:nvPr/>
        </p:nvSpPr>
        <p:spPr bwMode="auto">
          <a:xfrm>
            <a:off x="2503488" y="2411413"/>
            <a:ext cx="39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1.50</a:t>
            </a:r>
            <a:endParaRPr lang="en-US" sz="2400" i="0" dirty="0"/>
          </a:p>
        </p:txBody>
      </p:sp>
      <p:sp>
        <p:nvSpPr>
          <p:cNvPr id="21556" name="Rectangle 62"/>
          <p:cNvSpPr>
            <a:spLocks noChangeArrowheads="1"/>
          </p:cNvSpPr>
          <p:nvPr/>
        </p:nvSpPr>
        <p:spPr bwMode="auto">
          <a:xfrm>
            <a:off x="2503488" y="3027363"/>
            <a:ext cx="39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1,20</a:t>
            </a:r>
            <a:endParaRPr lang="en-US" sz="2400" i="0" dirty="0"/>
          </a:p>
        </p:txBody>
      </p:sp>
      <p:sp>
        <p:nvSpPr>
          <p:cNvPr id="21557" name="Rectangle 63"/>
          <p:cNvSpPr>
            <a:spLocks noChangeArrowheads="1"/>
          </p:cNvSpPr>
          <p:nvPr/>
        </p:nvSpPr>
        <p:spPr bwMode="auto">
          <a:xfrm>
            <a:off x="2503488" y="3600450"/>
            <a:ext cx="39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0,90</a:t>
            </a:r>
            <a:endParaRPr lang="en-US" sz="2400" i="0" dirty="0"/>
          </a:p>
        </p:txBody>
      </p:sp>
      <p:sp>
        <p:nvSpPr>
          <p:cNvPr id="21558" name="Rectangle 64"/>
          <p:cNvSpPr>
            <a:spLocks noChangeArrowheads="1"/>
          </p:cNvSpPr>
          <p:nvPr/>
        </p:nvSpPr>
        <p:spPr bwMode="auto">
          <a:xfrm>
            <a:off x="2503488" y="4197350"/>
            <a:ext cx="39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0,60</a:t>
            </a:r>
            <a:endParaRPr lang="en-US" sz="2400" i="0" dirty="0"/>
          </a:p>
        </p:txBody>
      </p:sp>
      <p:sp>
        <p:nvSpPr>
          <p:cNvPr id="21559" name="Rectangle 65"/>
          <p:cNvSpPr>
            <a:spLocks noChangeArrowheads="1"/>
          </p:cNvSpPr>
          <p:nvPr/>
        </p:nvSpPr>
        <p:spPr bwMode="auto">
          <a:xfrm>
            <a:off x="2503488" y="4814888"/>
            <a:ext cx="39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0.30</a:t>
            </a:r>
            <a:endParaRPr lang="en-US" sz="2400" i="0" dirty="0"/>
          </a:p>
        </p:txBody>
      </p:sp>
      <p:sp>
        <p:nvSpPr>
          <p:cNvPr id="21561" name="Rectangle 67"/>
          <p:cNvSpPr>
            <a:spLocks noChangeArrowheads="1"/>
          </p:cNvSpPr>
          <p:nvPr/>
        </p:nvSpPr>
        <p:spPr bwMode="auto">
          <a:xfrm>
            <a:off x="3513138" y="549751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10</a:t>
            </a:r>
            <a:endParaRPr lang="en-US" sz="2400" i="0" dirty="0"/>
          </a:p>
        </p:txBody>
      </p:sp>
      <p:sp>
        <p:nvSpPr>
          <p:cNvPr id="21563" name="Rectangle 69"/>
          <p:cNvSpPr>
            <a:spLocks noChangeArrowheads="1"/>
          </p:cNvSpPr>
          <p:nvPr/>
        </p:nvSpPr>
        <p:spPr bwMode="auto">
          <a:xfrm>
            <a:off x="4117975" y="549751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20</a:t>
            </a:r>
            <a:endParaRPr lang="en-US" sz="2400" i="0" dirty="0"/>
          </a:p>
        </p:txBody>
      </p:sp>
      <p:sp>
        <p:nvSpPr>
          <p:cNvPr id="21565" name="Rectangle 71"/>
          <p:cNvSpPr>
            <a:spLocks noChangeArrowheads="1"/>
          </p:cNvSpPr>
          <p:nvPr/>
        </p:nvSpPr>
        <p:spPr bwMode="auto">
          <a:xfrm>
            <a:off x="4727575" y="549751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30</a:t>
            </a:r>
            <a:endParaRPr lang="en-US" sz="2400" i="0" dirty="0"/>
          </a:p>
        </p:txBody>
      </p:sp>
      <p:sp>
        <p:nvSpPr>
          <p:cNvPr id="21567" name="Rectangle 73"/>
          <p:cNvSpPr>
            <a:spLocks noChangeArrowheads="1"/>
          </p:cNvSpPr>
          <p:nvPr/>
        </p:nvSpPr>
        <p:spPr bwMode="auto">
          <a:xfrm>
            <a:off x="5332413" y="5497514"/>
            <a:ext cx="3540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40</a:t>
            </a:r>
            <a:endParaRPr lang="en-US" sz="2400" i="0" dirty="0"/>
          </a:p>
        </p:txBody>
      </p:sp>
      <p:sp>
        <p:nvSpPr>
          <p:cNvPr id="21569" name="Rectangle 75"/>
          <p:cNvSpPr>
            <a:spLocks noChangeArrowheads="1"/>
          </p:cNvSpPr>
          <p:nvPr/>
        </p:nvSpPr>
        <p:spPr bwMode="auto">
          <a:xfrm>
            <a:off x="5880100" y="549751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4</a:t>
            </a:r>
            <a:r>
              <a:rPr lang="en-US" sz="1600" i="0" dirty="0">
                <a:solidFill>
                  <a:srgbClr val="000000"/>
                </a:solidFill>
              </a:rPr>
              <a:t>0</a:t>
            </a:r>
            <a:endParaRPr lang="en-US" sz="2400" i="0" dirty="0"/>
          </a:p>
        </p:txBody>
      </p:sp>
      <p:sp>
        <p:nvSpPr>
          <p:cNvPr id="21571" name="Rectangle 77"/>
          <p:cNvSpPr>
            <a:spLocks noChangeArrowheads="1"/>
          </p:cNvSpPr>
          <p:nvPr/>
        </p:nvSpPr>
        <p:spPr bwMode="auto">
          <a:xfrm>
            <a:off x="6629400" y="5729130"/>
            <a:ext cx="21640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 dirty="0" err="1">
                <a:solidFill>
                  <a:srgbClr val="000000"/>
                </a:solidFill>
              </a:rPr>
              <a:t>Cantidad</a:t>
            </a:r>
            <a:r>
              <a:rPr lang="en-US" sz="1600" b="1" i="0" dirty="0">
                <a:solidFill>
                  <a:srgbClr val="000000"/>
                </a:solidFill>
              </a:rPr>
              <a:t> (</a:t>
            </a:r>
            <a:r>
              <a:rPr lang="en-US" sz="1200" i="0" dirty="0">
                <a:solidFill>
                  <a:srgbClr val="000000"/>
                </a:solidFill>
              </a:rPr>
              <a:t>miles de </a:t>
            </a:r>
            <a:r>
              <a:rPr lang="en-US" sz="1200" i="0" dirty="0" err="1">
                <a:solidFill>
                  <a:srgbClr val="000000"/>
                </a:solidFill>
              </a:rPr>
              <a:t>latas</a:t>
            </a:r>
            <a:r>
              <a:rPr lang="en-US" sz="1600" b="1" i="0" dirty="0">
                <a:solidFill>
                  <a:srgbClr val="000000"/>
                </a:solidFill>
              </a:rPr>
              <a:t>)</a:t>
            </a:r>
            <a:endParaRPr lang="en-US" sz="2400" i="0" dirty="0"/>
          </a:p>
        </p:txBody>
      </p:sp>
      <p:sp>
        <p:nvSpPr>
          <p:cNvPr id="21573" name="Rectangle 79"/>
          <p:cNvSpPr>
            <a:spLocks noChangeArrowheads="1"/>
          </p:cNvSpPr>
          <p:nvPr/>
        </p:nvSpPr>
        <p:spPr bwMode="auto">
          <a:xfrm>
            <a:off x="2398713" y="1789113"/>
            <a:ext cx="39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</a:rPr>
              <a:t>1,80</a:t>
            </a:r>
            <a:endParaRPr lang="en-US" sz="2400" i="0" dirty="0"/>
          </a:p>
        </p:txBody>
      </p:sp>
      <p:sp>
        <p:nvSpPr>
          <p:cNvPr id="21574" name="Rectangle 80"/>
          <p:cNvSpPr>
            <a:spLocks noChangeArrowheads="1"/>
          </p:cNvSpPr>
          <p:nvPr/>
        </p:nvSpPr>
        <p:spPr bwMode="auto">
          <a:xfrm>
            <a:off x="6489700" y="549751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60</a:t>
            </a:r>
            <a:endParaRPr lang="en-US" sz="2400" i="0" dirty="0"/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395287" y="2924174"/>
            <a:ext cx="2239235" cy="733425"/>
            <a:chOff x="568" y="1825"/>
            <a:chExt cx="1140" cy="413"/>
          </a:xfrm>
        </p:grpSpPr>
        <p:grpSp>
          <p:nvGrpSpPr>
            <p:cNvPr id="21585" name="Group 82"/>
            <p:cNvGrpSpPr>
              <a:grpSpLocks/>
            </p:cNvGrpSpPr>
            <p:nvPr/>
          </p:nvGrpSpPr>
          <p:grpSpPr bwMode="auto">
            <a:xfrm>
              <a:off x="568" y="1825"/>
              <a:ext cx="1140" cy="339"/>
              <a:chOff x="568" y="1825"/>
              <a:chExt cx="1140" cy="339"/>
            </a:xfrm>
          </p:grpSpPr>
          <p:sp>
            <p:nvSpPr>
              <p:cNvPr id="21587" name="Rectangle 83"/>
              <p:cNvSpPr>
                <a:spLocks noChangeArrowheads="1"/>
              </p:cNvSpPr>
              <p:nvPr/>
            </p:nvSpPr>
            <p:spPr bwMode="auto">
              <a:xfrm>
                <a:off x="568" y="1825"/>
                <a:ext cx="896" cy="339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88" name="Line 84"/>
              <p:cNvSpPr>
                <a:spLocks noChangeShapeType="1"/>
              </p:cNvSpPr>
              <p:nvPr/>
            </p:nvSpPr>
            <p:spPr bwMode="auto">
              <a:xfrm flipH="1" flipV="1">
                <a:off x="1464" y="2023"/>
                <a:ext cx="244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89" name="Rectangle 85"/>
              <p:cNvSpPr>
                <a:spLocks noChangeArrowheads="1"/>
              </p:cNvSpPr>
              <p:nvPr/>
            </p:nvSpPr>
            <p:spPr bwMode="auto">
              <a:xfrm>
                <a:off x="609" y="1825"/>
                <a:ext cx="890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 dirty="0">
                    <a:solidFill>
                      <a:srgbClr val="000000"/>
                    </a:solidFill>
                  </a:rPr>
                  <a:t> Una </a:t>
                </a:r>
                <a:r>
                  <a:rPr lang="en-US" sz="1600" i="0" dirty="0" err="1">
                    <a:solidFill>
                      <a:srgbClr val="000000"/>
                    </a:solidFill>
                  </a:rPr>
                  <a:t>disminución</a:t>
                </a:r>
                <a:r>
                  <a:rPr lang="en-US" sz="1600" i="0" dirty="0">
                    <a:solidFill>
                      <a:srgbClr val="000000"/>
                    </a:solidFill>
                  </a:rPr>
                  <a:t> </a:t>
                </a:r>
                <a:endParaRPr lang="en-US" sz="2400" i="0" dirty="0"/>
              </a:p>
            </p:txBody>
          </p:sp>
          <p:sp>
            <p:nvSpPr>
              <p:cNvPr id="21590" name="Rectangle 86"/>
              <p:cNvSpPr>
                <a:spLocks noChangeArrowheads="1"/>
              </p:cNvSpPr>
              <p:nvPr/>
            </p:nvSpPr>
            <p:spPr bwMode="auto">
              <a:xfrm>
                <a:off x="618" y="1988"/>
                <a:ext cx="6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 dirty="0">
                    <a:solidFill>
                      <a:srgbClr val="000000"/>
                    </a:solidFill>
                  </a:rPr>
                  <a:t> del </a:t>
                </a:r>
                <a:r>
                  <a:rPr lang="en-US" sz="1600" i="0" dirty="0" err="1">
                    <a:solidFill>
                      <a:srgbClr val="000000"/>
                    </a:solidFill>
                  </a:rPr>
                  <a:t>precio</a:t>
                </a:r>
                <a:r>
                  <a:rPr lang="en-US" sz="1600" i="0" dirty="0">
                    <a:solidFill>
                      <a:srgbClr val="000000"/>
                    </a:solidFill>
                  </a:rPr>
                  <a:t>…</a:t>
                </a:r>
                <a:endParaRPr lang="en-US" sz="2400" i="0" dirty="0"/>
              </a:p>
            </p:txBody>
          </p:sp>
        </p:grpSp>
        <p:sp>
          <p:nvSpPr>
            <p:cNvPr id="21586" name="Rectangle 87"/>
            <p:cNvSpPr>
              <a:spLocks noChangeArrowheads="1"/>
            </p:cNvSpPr>
            <p:nvPr/>
          </p:nvSpPr>
          <p:spPr bwMode="auto">
            <a:xfrm>
              <a:off x="1018" y="2008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3763963" y="5789613"/>
            <a:ext cx="2606649" cy="704850"/>
            <a:chOff x="2371" y="3647"/>
            <a:chExt cx="1397" cy="444"/>
          </a:xfrm>
        </p:grpSpPr>
        <p:sp>
          <p:nvSpPr>
            <p:cNvPr id="21579" name="Line 89"/>
            <p:cNvSpPr>
              <a:spLocks noChangeShapeType="1"/>
            </p:cNvSpPr>
            <p:nvPr/>
          </p:nvSpPr>
          <p:spPr bwMode="auto">
            <a:xfrm flipV="1">
              <a:off x="2465" y="3647"/>
              <a:ext cx="302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580" name="Rectangle 90"/>
            <p:cNvSpPr>
              <a:spLocks noChangeArrowheads="1"/>
            </p:cNvSpPr>
            <p:nvPr/>
          </p:nvSpPr>
          <p:spPr bwMode="auto">
            <a:xfrm>
              <a:off x="2371" y="3764"/>
              <a:ext cx="1397" cy="327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1" name="Rectangle 91"/>
            <p:cNvSpPr>
              <a:spLocks noChangeArrowheads="1"/>
            </p:cNvSpPr>
            <p:nvPr/>
          </p:nvSpPr>
          <p:spPr bwMode="auto">
            <a:xfrm>
              <a:off x="2408" y="3769"/>
              <a:ext cx="1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2. </a:t>
              </a:r>
              <a:endParaRPr lang="en-US" sz="2400" i="0"/>
            </a:p>
          </p:txBody>
        </p:sp>
        <p:sp>
          <p:nvSpPr>
            <p:cNvPr id="21582" name="Rectangle 92"/>
            <p:cNvSpPr>
              <a:spLocks noChangeArrowheads="1"/>
            </p:cNvSpPr>
            <p:nvPr/>
          </p:nvSpPr>
          <p:spPr bwMode="auto">
            <a:xfrm>
              <a:off x="2548" y="3769"/>
              <a:ext cx="1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...</a:t>
              </a:r>
              <a:endParaRPr lang="en-US" sz="2400" i="0"/>
            </a:p>
          </p:txBody>
        </p:sp>
        <p:sp>
          <p:nvSpPr>
            <p:cNvPr id="21583" name="Rectangle 93"/>
            <p:cNvSpPr>
              <a:spLocks noChangeArrowheads="1"/>
            </p:cNvSpPr>
            <p:nvPr/>
          </p:nvSpPr>
          <p:spPr bwMode="auto">
            <a:xfrm>
              <a:off x="2726" y="3769"/>
              <a:ext cx="9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 dirty="0" err="1">
                  <a:solidFill>
                    <a:srgbClr val="000000"/>
                  </a:solidFill>
                </a:rPr>
                <a:t>eleva</a:t>
              </a:r>
              <a:r>
                <a:rPr lang="en-US" sz="1600" i="0" dirty="0">
                  <a:solidFill>
                    <a:srgbClr val="000000"/>
                  </a:solidFill>
                </a:rPr>
                <a:t> la </a:t>
              </a:r>
              <a:r>
                <a:rPr lang="en-US" sz="1600" i="0" dirty="0" err="1">
                  <a:solidFill>
                    <a:srgbClr val="000000"/>
                  </a:solidFill>
                </a:rPr>
                <a:t>cantidad</a:t>
              </a:r>
              <a:r>
                <a:rPr lang="en-US" sz="1600" i="0" dirty="0">
                  <a:solidFill>
                    <a:srgbClr val="000000"/>
                  </a:solidFill>
                </a:rPr>
                <a:t> </a:t>
              </a:r>
              <a:endParaRPr lang="en-US" sz="2400" i="0" dirty="0"/>
            </a:p>
          </p:txBody>
        </p:sp>
        <p:sp>
          <p:nvSpPr>
            <p:cNvPr id="21584" name="Rectangle 94"/>
            <p:cNvSpPr>
              <a:spLocks noChangeArrowheads="1"/>
            </p:cNvSpPr>
            <p:nvPr/>
          </p:nvSpPr>
          <p:spPr bwMode="auto">
            <a:xfrm>
              <a:off x="2408" y="3924"/>
              <a:ext cx="7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 dirty="0" err="1">
                  <a:solidFill>
                    <a:srgbClr val="000000"/>
                  </a:solidFill>
                </a:rPr>
                <a:t>demandada</a:t>
              </a:r>
              <a:r>
                <a:rPr lang="en-US" sz="1600" i="0" dirty="0">
                  <a:solidFill>
                    <a:srgbClr val="000000"/>
                  </a:solidFill>
                </a:rPr>
                <a:t>.</a:t>
              </a:r>
              <a:endParaRPr lang="en-US" sz="2400" i="0" dirty="0"/>
            </a:p>
          </p:txBody>
        </p:sp>
      </p:grpSp>
      <p:sp>
        <p:nvSpPr>
          <p:cNvPr id="537695" name="Line 95"/>
          <p:cNvSpPr>
            <a:spLocks noChangeShapeType="1"/>
          </p:cNvSpPr>
          <p:nvPr/>
        </p:nvSpPr>
        <p:spPr bwMode="auto">
          <a:xfrm rot="5400000" flipH="1">
            <a:off x="2621756" y="3447257"/>
            <a:ext cx="3270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8E8961-9E84-541B-8934-9D352BD9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3" y="1279525"/>
            <a:ext cx="2968973" cy="244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33" grpId="0" animBg="1"/>
      <p:bldP spid="537634" grpId="0" animBg="1"/>
      <p:bldP spid="537635" grpId="0" animBg="1"/>
      <p:bldP spid="537657" grpId="0" animBg="1"/>
      <p:bldP spid="5376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6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1715</TotalTime>
  <Pages>64</Pages>
  <Words>3562</Words>
  <Application>Microsoft Office PowerPoint</Application>
  <PresentationFormat>Presentación en pantalla (4:3)</PresentationFormat>
  <Paragraphs>815</Paragraphs>
  <Slides>67</Slides>
  <Notes>28</Notes>
  <HiddenSlides>0</HiddenSlides>
  <MMClips>1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8" baseType="lpstr">
      <vt:lpstr>Arial</vt:lpstr>
      <vt:lpstr>Book Antiqua</vt:lpstr>
      <vt:lpstr>Calibri</vt:lpstr>
      <vt:lpstr>Calisto MT</vt:lpstr>
      <vt:lpstr>Century Gothic</vt:lpstr>
      <vt:lpstr>Tahoma</vt:lpstr>
      <vt:lpstr>Verdana</vt:lpstr>
      <vt:lpstr>Wingdings 2</vt:lpstr>
      <vt:lpstr>Wingdings 3</vt:lpstr>
      <vt:lpstr>Ion</vt:lpstr>
      <vt:lpstr>Clip</vt:lpstr>
      <vt:lpstr>Presentación de PowerPoint</vt:lpstr>
      <vt:lpstr>Presentación de PowerPoint</vt:lpstr>
      <vt:lpstr>Presentación de PowerPoint</vt:lpstr>
      <vt:lpstr>2.1 Los mercados y la competencia</vt:lpstr>
      <vt:lpstr>Presentación de PowerPoint</vt:lpstr>
      <vt:lpstr>2.2 Los conceptos de demanda y oferta </vt:lpstr>
      <vt:lpstr>Tabla de demanda de refrescos</vt:lpstr>
      <vt:lpstr>CURVA DE DEMANDA</vt:lpstr>
      <vt:lpstr>Figura 4-1. La tabla y la curva de demanda </vt:lpstr>
      <vt:lpstr>Demanda de mercado vs. Demanda individual</vt:lpstr>
      <vt:lpstr>Desplazamientos a lo largo de la curva de demanda</vt:lpstr>
      <vt:lpstr>Cambios en la cantidad demandada</vt:lpstr>
      <vt:lpstr>Presentación de PowerPoint</vt:lpstr>
      <vt:lpstr>Presentación de PowerPoint</vt:lpstr>
      <vt:lpstr>Presentación de PowerPoint</vt:lpstr>
      <vt:lpstr>Desplazamientos de la curva de demanda</vt:lpstr>
      <vt:lpstr>Presentación de PowerPoint</vt:lpstr>
      <vt:lpstr>Presentación de PowerPoint</vt:lpstr>
      <vt:lpstr>Caso de un Bien Normal</vt:lpstr>
      <vt:lpstr>Caso de un bien inferior</vt:lpstr>
      <vt:lpstr>Presentación de PowerPoint</vt:lpstr>
      <vt:lpstr>LA OFERTA</vt:lpstr>
      <vt:lpstr>Tabla de oferta</vt:lpstr>
      <vt:lpstr>Presentación de PowerPoint</vt:lpstr>
      <vt:lpstr>Figure 4-5 Tabla de oferta y curva de oferta de Benito</vt:lpstr>
      <vt:lpstr>Oferta de mercado vs. Oferta individual</vt:lpstr>
      <vt:lpstr>Desplazamientos a lo largo de la curva de oferta</vt:lpstr>
      <vt:lpstr>Cambio en la cantidad ofrecida</vt:lpstr>
      <vt:lpstr>Presentación de PowerPoint</vt:lpstr>
      <vt:lpstr>2.2 Los conceptos de demanda y oferta</vt:lpstr>
      <vt:lpstr>Figure 4-7 Desplazamientos de la curva de oferta</vt:lpstr>
      <vt:lpstr>Presentación de PowerPoint</vt:lpstr>
      <vt:lpstr> 2.3 El equilibrio de mercado </vt:lpstr>
      <vt:lpstr>2.3 El equilibrio de mercado</vt:lpstr>
      <vt:lpstr>Figura 4-8 El equilibrio de la oferta y la demanda</vt:lpstr>
      <vt:lpstr>2.3 El equilibrio de mercado</vt:lpstr>
      <vt:lpstr>Figure 4-9(a) </vt:lpstr>
      <vt:lpstr>2.3 El equilibrio de mercado</vt:lpstr>
      <vt:lpstr>Figure 4-9(b) Mercado No en equilibrio</vt:lpstr>
      <vt:lpstr>2.3 El equilibrio de mercado</vt:lpstr>
      <vt:lpstr>Tres pasos para analizar los cambios en el equilibrio: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Demanda, Oferta  Políticas del Gobierno</vt:lpstr>
      <vt:lpstr>CONTROLES DE PRECIOS</vt:lpstr>
      <vt:lpstr>¿Cómo afecta un precio máximo al resultado del mercado?</vt:lpstr>
      <vt:lpstr>Figura 1. Precio máximo no relevante</vt:lpstr>
      <vt:lpstr>Figura 1. Precio máximo relevante</vt:lpstr>
      <vt:lpstr>¿Cómo afecta un precio máximo al resultado del mercado?</vt:lpstr>
      <vt:lpstr>CASO DE ESTUDIO:  + precio o “colas” en las gasolineras</vt:lpstr>
      <vt:lpstr>Figura 2. Mercado de la Gasolina con un Precio Máx.</vt:lpstr>
      <vt:lpstr>Figura 2. Mercado de la Gasolina con un Precio Máx.</vt:lpstr>
      <vt:lpstr>¿Cómo afecta un Precio Mínimo al resultado del mercado?</vt:lpstr>
      <vt:lpstr>Figura 4: Precio mínimo en un mercado.</vt:lpstr>
      <vt:lpstr>Figura 4: Precio mínimo en un mercado.</vt:lpstr>
      <vt:lpstr>¿Cómo afecta el Precio Mínimo al resultado del mercado?</vt:lpstr>
      <vt:lpstr>El Salario Mínimo</vt:lpstr>
      <vt:lpstr>Fig5. ¿Cómo afecta el salario mínimo al mercado laboral?</vt:lpstr>
      <vt:lpstr>Figura 5. ¿Cómo afecta un Salario Min. al mercado laboral</vt:lpstr>
      <vt:lpstr>Los impuestos, la oferta y la demanda</vt:lpstr>
      <vt:lpstr>La elasticidad y la incidencia de los impuestos</vt:lpstr>
      <vt:lpstr>Figura 6. Un impuesto sobre los compradores.</vt:lpstr>
      <vt:lpstr>Figura 7. Un impuesto sobre vendedores</vt:lpstr>
      <vt:lpstr>LOS IMPUESTOS LA OFERTA Y LA DEMANDA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subject>Measuring a Nation's Income</dc:subject>
  <dc:creator>Mark P. Karscig</dc:creator>
  <cp:keywords>price elasticity</cp:keywords>
  <cp:lastModifiedBy>Fabiana Valdiviezo</cp:lastModifiedBy>
  <cp:revision>513</cp:revision>
  <cp:lastPrinted>1997-07-28T16:10:48Z</cp:lastPrinted>
  <dcterms:created xsi:type="dcterms:W3CDTF">1998-06-22T00:04:04Z</dcterms:created>
  <dcterms:modified xsi:type="dcterms:W3CDTF">2024-03-24T01:19:31Z</dcterms:modified>
</cp:coreProperties>
</file>