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68" r:id="rId11"/>
    <p:sldId id="271" r:id="rId12"/>
    <p:sldId id="269" r:id="rId13"/>
    <p:sldId id="272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9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8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7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4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5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43B2-25EE-4E15-B255-A678F03B6B03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0887-4F1C-4D67-8705-D094966BE3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10" Type="http://schemas.openxmlformats.org/officeDocument/2006/relationships/image" Target="../media/image21.png"/><Relationship Id="rId4" Type="http://schemas.openxmlformats.org/officeDocument/2006/relationships/image" Target="../media/image16.emf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446771" y="0"/>
            <a:ext cx="51319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REPASO CLASE PREVIA</a:t>
            </a:r>
            <a:endParaRPr lang="en-GB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5484" y="757871"/>
            <a:ext cx="40065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HEMI-CELDA</a:t>
            </a:r>
          </a:p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Zn</a:t>
            </a:r>
            <a:r>
              <a:rPr lang="es-E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GB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81664" y="757871"/>
            <a:ext cx="4162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HEMI-CELDA</a:t>
            </a:r>
          </a:p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Cu (s)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5484" y="1968306"/>
            <a:ext cx="7645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Cu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35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Zn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Cu (s)</a:t>
            </a:r>
            <a:endParaRPr lang="en-GB" sz="3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048000" y="985909"/>
            <a:ext cx="930442" cy="808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224336" y="1128446"/>
            <a:ext cx="870579" cy="6347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0316" y="3445848"/>
            <a:ext cx="8903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Cantidad (EXACTA) de electrones que circularon = medida de cambio químico neto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5155" y="4729217"/>
            <a:ext cx="723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Carga circulada por unidad de tiempo = </a:t>
            </a:r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Ampere (A)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4276" y="5370283"/>
                <a:ext cx="2795337" cy="1460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" y="5370283"/>
                <a:ext cx="2795337" cy="146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3641558" y="5496928"/>
            <a:ext cx="4928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corriente</a:t>
            </a:r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r>
              <a:rPr lang="en-GB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r>
              <a:rPr lang="en-GB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</a:t>
            </a:r>
            <a:r>
              <a:rPr lang="en-GB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reacción</a:t>
            </a:r>
            <a:r>
              <a:rPr lang="en-GB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r>
              <a:rPr lang="en-GB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176">
            <a:off x="1539962" y="646731"/>
            <a:ext cx="4203193" cy="40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503"/>
            <a:ext cx="3290063" cy="1116236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448595" y="522081"/>
            <a:ext cx="5381897" cy="4758397"/>
            <a:chOff x="3448595" y="522081"/>
            <a:chExt cx="5381897" cy="4758397"/>
          </a:xfrm>
        </p:grpSpPr>
        <p:pic>
          <p:nvPicPr>
            <p:cNvPr id="8" name="Picture 2" descr="https://www.scienceabc.com/wp-content/uploads/2018/10/Complete-working-including-salt-bridge-potassium-half-cell-voltage-differen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650" y="522081"/>
              <a:ext cx="5014033" cy="439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/>
            <p:cNvSpPr txBox="1"/>
            <p:nvPr/>
          </p:nvSpPr>
          <p:spPr>
            <a:xfrm>
              <a:off x="3448595" y="3941617"/>
              <a:ext cx="284137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Zn (s) 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Zn</a:t>
              </a:r>
              <a:r>
                <a:rPr lang="es-ES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1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</a:p>
            <a:p>
              <a:endPara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n-GB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219171" y="3957039"/>
              <a:ext cx="2611321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Cu</a:t>
              </a:r>
              <a:r>
                <a:rPr lang="es-ES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1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 Cu (s)</a:t>
              </a:r>
            </a:p>
            <a:p>
              <a:endPara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534" y="24620"/>
            <a:ext cx="4040044" cy="671557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17896" y="5621774"/>
            <a:ext cx="41921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3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↔  Cu 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0330" y="70146"/>
            <a:ext cx="5038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de transferencia electrónica</a:t>
            </a:r>
            <a:endParaRPr lang="en-GB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" y="2040396"/>
            <a:ext cx="9138402" cy="16825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54" y="3445435"/>
            <a:ext cx="2964048" cy="10018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37" y="195943"/>
            <a:ext cx="3290063" cy="11162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29" y="4505046"/>
            <a:ext cx="9029971" cy="21008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0330" y="70146"/>
            <a:ext cx="5038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de transferencia electrónica</a:t>
            </a:r>
            <a:endParaRPr lang="en-GB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4075" y="679268"/>
            <a:ext cx="55018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convención:</a:t>
            </a:r>
          </a:p>
          <a:p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Corrientes anódicas son positivas</a:t>
            </a:r>
          </a:p>
          <a:p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Corrientes catódicas son negativas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499"/>
            <a:ext cx="2988721" cy="813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6" y="4638918"/>
            <a:ext cx="3597050" cy="11291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36" y="5687153"/>
            <a:ext cx="5525589" cy="117649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330" y="70146"/>
            <a:ext cx="5038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de transferencia electrónica</a:t>
            </a:r>
            <a:endParaRPr lang="en-GB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739" y="0"/>
            <a:ext cx="2564119" cy="86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00236" y="774610"/>
                <a:ext cx="4132926" cy="463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𝑟𝑒𝑑𝑢𝑐𝑐𝑖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sSubSup>
                        <m:sSubSup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s-E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" y="774610"/>
                <a:ext cx="4132926" cy="463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00236" y="1411756"/>
                <a:ext cx="6494855" cy="852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𝑟𝑒𝑑𝑢𝑐𝑐𝑖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s-E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es-E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bSup>
                        </m:num>
                        <m:den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6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f>
                        <m:f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E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num>
                        <m:den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" y="1411756"/>
                <a:ext cx="6494855" cy="852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679444" y="2713385"/>
                <a:ext cx="4464556" cy="2093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Paréntesis: constantes cinéticas clásicas</a:t>
                </a:r>
              </a:p>
              <a:p>
                <a:r>
                  <a:rPr lang="es-ES" dirty="0" smtClean="0"/>
                  <a:t>Energía de activación (ecuación de Arrhenius)</a:t>
                </a:r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200" dirty="0" smtClean="0"/>
              </a:p>
              <a:p>
                <a:endParaRPr lang="es-ES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444" y="2713385"/>
                <a:ext cx="4464556" cy="2093843"/>
              </a:xfrm>
              <a:prstGeom prst="rect">
                <a:avLst/>
              </a:prstGeom>
              <a:blipFill>
                <a:blip r:embed="rId8"/>
                <a:stretch>
                  <a:fillRect l="-1230" t="-1453" r="-54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149" y="4284424"/>
            <a:ext cx="3252651" cy="732309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4645170" y="1236290"/>
            <a:ext cx="2161309" cy="1288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/>
          <p:cNvSpPr/>
          <p:nvPr/>
        </p:nvSpPr>
        <p:spPr>
          <a:xfrm>
            <a:off x="5361710" y="1163782"/>
            <a:ext cx="598516" cy="1527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redondeado 6"/>
          <p:cNvSpPr/>
          <p:nvPr/>
        </p:nvSpPr>
        <p:spPr>
          <a:xfrm>
            <a:off x="5972720" y="1351359"/>
            <a:ext cx="1444742" cy="12791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16076" y="2580358"/>
                <a:ext cx="1525931" cy="835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sSubSup>
                      <m:sSubSupPr>
                        <m:ctrlPr>
                          <a:rPr lang="es-E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s-E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sz="3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E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3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num>
                      <m:den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𝑛𝐹</m:t>
                        </m:r>
                      </m:den>
                    </m:f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76" y="2580358"/>
                <a:ext cx="1525931" cy="835229"/>
              </a:xfrm>
              <a:prstGeom prst="rect">
                <a:avLst/>
              </a:prstGeom>
              <a:blipFill>
                <a:blip r:embed="rId10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0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6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835"/>
            <a:ext cx="4750587" cy="1011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39" y="587835"/>
            <a:ext cx="2564119" cy="86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00236" y="1860206"/>
                <a:ext cx="4100866" cy="459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𝑜𝑥𝑖𝑑𝑎𝑐𝑖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⃖"/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sSubSup>
                        <m:sSubSupPr>
                          <m:ctrlPr>
                            <a:rPr lang="es-E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s-E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" y="1860206"/>
                <a:ext cx="4100866" cy="4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36" y="2542278"/>
            <a:ext cx="3227456" cy="28645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464" y="2764635"/>
            <a:ext cx="2876550" cy="100965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74110" y="5723186"/>
            <a:ext cx="8957642" cy="1187519"/>
            <a:chOff x="200236" y="4482208"/>
            <a:chExt cx="8957642" cy="118751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513" y="4482208"/>
              <a:ext cx="8635365" cy="1187519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00236" y="4760496"/>
              <a:ext cx="35939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5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5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00330" y="70146"/>
            <a:ext cx="5038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de transferencia electrónica</a:t>
            </a:r>
            <a:endParaRPr lang="en-GB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86" y="2745380"/>
            <a:ext cx="5067157" cy="36031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2880" y="104503"/>
            <a:ext cx="5198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Cinética de procesos electroquímicos</a:t>
            </a:r>
            <a:endParaRPr lang="en-GB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588139"/>
            <a:ext cx="9232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Reacción cinéticamente </a:t>
            </a:r>
            <a:r>
              <a:rPr lang="es-E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rápida</a:t>
            </a:r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apenas me aparto del potencial de equilibrio, observo una densidad de corriente alta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439702"/>
            <a:ext cx="88043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Reacción cinéticamente </a:t>
            </a:r>
            <a:r>
              <a:rPr lang="es-E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</a:t>
            </a:r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aplicar (o gastar) un </a:t>
            </a:r>
            <a:r>
              <a:rPr lang="es-E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sobrepotencial </a:t>
            </a:r>
            <a:r>
              <a:rPr lang="es-E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observar una densidad de corriente apreciable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338252" y="2053977"/>
                <a:ext cx="26455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52" y="2053977"/>
                <a:ext cx="264554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36152" y="6211669"/>
            <a:ext cx="736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Mover iones requiere energía y produce una caída de potencial:    </a:t>
            </a:r>
            <a:r>
              <a:rPr lang="es-E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3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GB" sz="3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69"/>
            <a:ext cx="9029623" cy="159140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46811" y="378823"/>
            <a:ext cx="2299063" cy="128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52697" y="2481943"/>
                <a:ext cx="5943615" cy="140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RECORDAR:</a:t>
                </a:r>
              </a:p>
              <a:p>
                <a:endParaRPr lang="es-E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una pila </a:t>
                </a:r>
                <a:r>
                  <a:rPr lang="es-E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s-ES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es-E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   Y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p>
                    </m:sSubSup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p>
                    </m:sSubSup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una electrólisis </a:t>
                </a:r>
                <a:r>
                  <a:rPr lang="es-E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s-ES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</a:t>
                </a:r>
                <a:r>
                  <a:rPr lang="es-E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  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p>
                    </m:sSubSup>
                    <m:r>
                      <a:rPr lang="es-E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p>
                    </m:sSubSup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2481943"/>
                <a:ext cx="5943615" cy="1401666"/>
              </a:xfrm>
              <a:prstGeom prst="rect">
                <a:avLst/>
              </a:prstGeom>
              <a:blipFill>
                <a:blip r:embed="rId3"/>
                <a:stretch>
                  <a:fillRect l="-1641" t="-3478" b="-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5" y="5058509"/>
            <a:ext cx="9113191" cy="14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72797"/>
            <a:ext cx="7645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Cu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35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Zn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Cu (s)</a:t>
            </a:r>
            <a:endParaRPr lang="en-GB" sz="3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-401051" y="1314835"/>
                <a:ext cx="2795337" cy="1460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5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051" y="1314835"/>
                <a:ext cx="2795337" cy="146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0" y="3086780"/>
            <a:ext cx="22028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C </a:t>
            </a:r>
            <a:endParaRPr lang="en-GB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4395537"/>
            <a:ext cx="22156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? mol</a:t>
            </a:r>
            <a:endParaRPr lang="en-GB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5704294"/>
            <a:ext cx="5375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1 mol de </a:t>
            </a:r>
            <a:r>
              <a:rPr lang="es-E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3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96485 C mol</a:t>
            </a:r>
            <a:r>
              <a:rPr lang="es-ES" sz="3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GB" sz="3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021" y="1450722"/>
            <a:ext cx="4417991" cy="177376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63845" y="3176387"/>
            <a:ext cx="490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LEYES DE FARADAY</a:t>
            </a:r>
          </a:p>
          <a:p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moles de sustancia reducida/oxidada</a:t>
            </a:r>
          </a:p>
          <a:p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número de electrones que participan de la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-reacción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2537" y="355263"/>
            <a:ext cx="6765329" cy="6324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CONSEJO MUCHO MUY IMPORTANTE: </a:t>
            </a:r>
          </a:p>
          <a:p>
            <a:pPr algn="ctr"/>
            <a:endParaRPr lang="es-AR" sz="4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AR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 entienden las leyes de Faraday, y aprenden a hacer los ejercicios con ellas, tienen asegurado a un 70% la aprobación del 1er parcial</a:t>
            </a:r>
            <a:endParaRPr lang="es-419" sz="4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91886" y="169816"/>
            <a:ext cx="5381897" cy="4758397"/>
            <a:chOff x="565483" y="0"/>
            <a:chExt cx="8578517" cy="7250215"/>
          </a:xfrm>
        </p:grpSpPr>
        <p:pic>
          <p:nvPicPr>
            <p:cNvPr id="3" name="Picture 2" descr="https://www.scienceabc.com/wp-content/uploads/2018/10/Complete-working-including-salt-bridge-potassium-half-cell-voltage-differen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5" y="0"/>
              <a:ext cx="7992157" cy="669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565483" y="5210236"/>
              <a:ext cx="4529030" cy="2016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Zn (s) 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Zn</a:t>
              </a:r>
              <a:r>
                <a:rPr lang="es-ES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1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</a:p>
            <a:p>
              <a:endPara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n-GB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981664" y="5233734"/>
              <a:ext cx="4162336" cy="2016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Cu</a:t>
              </a:r>
              <a:r>
                <a:rPr lang="es-ES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1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 Cu (s)</a:t>
              </a:r>
            </a:p>
            <a:p>
              <a:endPara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540974" y="0"/>
            <a:ext cx="3603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Una batería como la de la figura se descarga a una corriente constante de 50mA durante 2horas y 20 minutos. ¿Cuál habrá sido la variación de masa de los electrodos en ese período?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40974" y="15422"/>
            <a:ext cx="360302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Una batería como la de la figura se descarga a una corriente constante de </a:t>
            </a:r>
            <a:r>
              <a:rPr lang="es-E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50mA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durante </a:t>
            </a:r>
            <a:r>
              <a:rPr lang="es-E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2horas y 20 minutos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¿Cuál habrá sido la </a:t>
            </a:r>
            <a:r>
              <a:rPr lang="es-E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 de masa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lo</a:t>
            </a:r>
            <a:r>
              <a:rPr lang="es-E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electrodo</a:t>
            </a:r>
            <a:r>
              <a:rPr lang="es-E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ese período?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6893" y="4564839"/>
            <a:ext cx="57141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1-¿qué información me da el enunciado?</a:t>
            </a:r>
          </a:p>
          <a:p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2-¿Cuál es la incógnita del problema?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6893" y="6168208"/>
            <a:ext cx="757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 Zn perdida   y Masa cobre ganada</a:t>
            </a:r>
            <a:endParaRPr lang="en-GB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8997"/>
            <a:ext cx="4639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2h 20 minutos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09" y="0"/>
            <a:ext cx="4417991" cy="177376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1435212"/>
            <a:ext cx="6397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 20 min = 140 min = 140 min * 60 s min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8400 s</a:t>
            </a: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 * 10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s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42291" y="2599094"/>
                <a:ext cx="7361168" cy="7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8400 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 ∗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 ∗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∗8400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=420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1" y="2599094"/>
                <a:ext cx="7361168" cy="715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42291" y="3368536"/>
            <a:ext cx="7213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electrodo de Zn    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Zn: 65.38 g 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420 C = m * 2 * 96485 Cmol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0.002176 mol 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masa Zn = m*</a:t>
            </a:r>
            <a:r>
              <a:rPr lang="es-E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Mr</a:t>
            </a:r>
            <a:r>
              <a:rPr lang="es-ES" sz="2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0.1422 gramos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2291" y="5314943"/>
            <a:ext cx="7213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electrodo de Cu 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Cu: 63.55 g 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420 C = m * 2 * 96485 Cmol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0.002176 mol 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masa Cu = m*</a:t>
            </a:r>
            <a:r>
              <a:rPr lang="es-E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Mr</a:t>
            </a:r>
            <a:r>
              <a:rPr lang="es-ES" sz="2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0.1383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gramos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985247" y="3859306"/>
            <a:ext cx="564777" cy="6589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e 8"/>
          <p:cNvSpPr/>
          <p:nvPr/>
        </p:nvSpPr>
        <p:spPr>
          <a:xfrm>
            <a:off x="2994570" y="5867401"/>
            <a:ext cx="564777" cy="6589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5486400" y="328274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Ojo que estos dos números podrían ser distintos!!!!</a:t>
            </a:r>
          </a:p>
          <a:p>
            <a:endParaRPr lang="es-ES" dirty="0"/>
          </a:p>
          <a:p>
            <a:r>
              <a:rPr lang="es-ES" dirty="0" smtClean="0"/>
              <a:t>Ejemplo en la electrólisis del agua: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4214" y="1458120"/>
            <a:ext cx="8784975" cy="2643617"/>
          </a:xfrm>
          <a:prstGeom prst="rect">
            <a:avLst/>
          </a:prstGeom>
          <a:gradFill rotWithShape="0">
            <a:gsLst>
              <a:gs pos="0">
                <a:srgbClr val="E0EBFA"/>
              </a:gs>
              <a:gs pos="100000">
                <a:srgbClr val="9AC2F5"/>
              </a:gs>
            </a:gsLst>
            <a:lin ang="5400000" scaled="1"/>
          </a:gradFill>
          <a:ln w="38160" cap="flat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231393" y="808568"/>
            <a:ext cx="0" cy="220345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052656" y="819681"/>
            <a:ext cx="7938" cy="219233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11356" y="1789601"/>
            <a:ext cx="477838" cy="20240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000000"/>
              </a:gs>
            </a:gsLst>
            <a:lin ang="0" scaled="1"/>
          </a:gradFill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231393" y="826031"/>
            <a:ext cx="1603375" cy="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045905" y="826031"/>
            <a:ext cx="3024000" cy="0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3841118" y="410105"/>
            <a:ext cx="0" cy="823913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045906" y="586318"/>
            <a:ext cx="0" cy="4841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7289194" y="2190453"/>
            <a:ext cx="373740" cy="1152525"/>
          </a:xfrm>
          <a:prstGeom prst="curvedRightArrow">
            <a:avLst>
              <a:gd name="adj1" fmla="val 61787"/>
              <a:gd name="adj2" fmla="val 123574"/>
              <a:gd name="adj3" fmla="val 33333"/>
            </a:avLst>
          </a:prstGeom>
          <a:solidFill>
            <a:srgbClr val="808080"/>
          </a:solidFill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7293068" y="1826922"/>
            <a:ext cx="1795202" cy="4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s-ES" altLang="fr-F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s-ES" altLang="fr-FR" sz="2500" b="1" baseline="-3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fr-F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+ 2</a:t>
            </a:r>
            <a:r>
              <a:rPr lang="es-ES" altLang="fr-FR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fr-FR" sz="2500" b="1" i="1" baseline="3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s-ES" altLang="fr-FR" sz="2500" b="1" i="1" baseline="3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7352832" y="3215810"/>
            <a:ext cx="1526357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s-ES" altLang="fr-F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s-ES" altLang="fr-FR" sz="2500" b="1" baseline="3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fr-F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s-ES" altLang="fr-FR" sz="2500" b="1" baseline="-3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2074524" y="1867614"/>
            <a:ext cx="460375" cy="2032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000000"/>
              </a:gs>
            </a:gsLst>
            <a:lin ang="0" scaled="1"/>
          </a:gradFill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1738371" y="2056520"/>
            <a:ext cx="336154" cy="1131888"/>
          </a:xfrm>
          <a:prstGeom prst="curvedLeftArrow">
            <a:avLst>
              <a:gd name="adj1" fmla="val 42695"/>
              <a:gd name="adj2" fmla="val 85389"/>
              <a:gd name="adj3" fmla="val 33333"/>
            </a:avLst>
          </a:prstGeom>
          <a:solidFill>
            <a:srgbClr val="808080"/>
          </a:solidFill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915168" y="1853706"/>
            <a:ext cx="1021994" cy="4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fr-FR" sz="2500" b="1" baseline="-3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573165" y="2779782"/>
            <a:ext cx="2047565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O</a:t>
            </a:r>
            <a:r>
              <a:rPr lang="es-ES" altLang="fr-FR" sz="2500" b="1" baseline="-3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r-F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s-ES" altLang="fr-FR" sz="2500" b="1" baseline="3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fr-F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s-ES" altLang="fr-F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fr-FR" sz="2500" b="1" i="1" baseline="3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32107" y="17410"/>
            <a:ext cx="4461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</a:t>
            </a:r>
            <a:r>
              <a:rPr lang="es-E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electrólisis 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3514" y="4412064"/>
            <a:ext cx="8769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celda de arriba, se produce la electrólisis de agua, ¿si circula una corriente de 0.5 A durante 1 hora, qué volúmenes de gases se producirán?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39" grpId="0" animBg="1"/>
      <p:bldP spid="40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97" y="620360"/>
            <a:ext cx="4417991" cy="17737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8769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celda de arriba, se produce la electrólisis de agua, ¿si circula una corriente de 0.5 A durante 1 hora, qué masa de gases se producirán?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1498" y="922894"/>
            <a:ext cx="4639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 A  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1h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435212"/>
            <a:ext cx="5220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 = 60 min = 3600 s    y   0.5 A = 0.5 C s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-1874768" y="1908149"/>
                <a:ext cx="7361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=0.5 </m:t>
                      </m:r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s-E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∗3600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=1800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4768" y="1908149"/>
                <a:ext cx="736116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/>
          <p:cNvSpPr txBox="1"/>
          <p:nvPr/>
        </p:nvSpPr>
        <p:spPr>
          <a:xfrm>
            <a:off x="0" y="2412989"/>
            <a:ext cx="7213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cátodo (producción de H</a:t>
            </a:r>
            <a:r>
              <a:rPr lang="es-E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s-E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g 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441468" y="2558291"/>
            <a:ext cx="570253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1800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 = m *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96485 Cmol</a:t>
            </a:r>
            <a:r>
              <a:rPr lang="es-E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0.0093279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 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ES" sz="16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masa H</a:t>
            </a:r>
            <a:r>
              <a:rPr lang="es-ES" sz="165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6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16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ES" sz="16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0.0093279 </a:t>
            </a:r>
            <a:r>
              <a:rPr lang="es-ES" sz="16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molesH</a:t>
            </a:r>
            <a:r>
              <a:rPr lang="es-ES" sz="165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* 2 g mol</a:t>
            </a:r>
            <a:r>
              <a:rPr lang="es-ES" sz="165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s-ES" sz="1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16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0.0187 </a:t>
            </a:r>
            <a:r>
              <a:rPr lang="es-ES" sz="16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gramosH</a:t>
            </a:r>
            <a:r>
              <a:rPr lang="es-ES" sz="165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6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165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2291" y="2868424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+ 2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+ 2OH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06411" y="4982373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s-ES" sz="2400" baseline="-25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s-ES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i="1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½ H</a:t>
            </a:r>
            <a:r>
              <a:rPr lang="es-ES" sz="2400" baseline="-25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OH</a:t>
            </a:r>
            <a:r>
              <a:rPr lang="es-ES" sz="2400" b="1" i="1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GB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441468" y="4659176"/>
            <a:ext cx="5304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s-E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1800 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 = m * </a:t>
            </a:r>
            <a:r>
              <a:rPr lang="es-E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s-E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96485 Cmol</a:t>
            </a:r>
            <a:r>
              <a:rPr lang="es-ES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</a:t>
            </a:r>
            <a:r>
              <a:rPr lang="es-E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0.0187 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  </a:t>
            </a:r>
            <a:endParaRPr lang="es-ES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ES" sz="16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masa H</a:t>
            </a:r>
            <a:r>
              <a:rPr lang="es-ES" sz="1650" baseline="-25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6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16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ES" sz="16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0.0187 mol * </a:t>
            </a:r>
            <a:r>
              <a:rPr lang="es-ES" sz="1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g mol</a:t>
            </a:r>
            <a:r>
              <a:rPr lang="es-ES" sz="165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s-ES" sz="1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16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0.0187 gramos</a:t>
            </a:r>
            <a:r>
              <a:rPr lang="es-ES" sz="16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s-ES" sz="165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6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16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6411" y="4214552"/>
            <a:ext cx="232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Resolución alternativa:</a:t>
            </a:r>
            <a:endParaRPr lang="es-419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5101" y="6051502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mol</a:t>
            </a:r>
            <a:r>
              <a:rPr lang="es-E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7013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3" grpId="0"/>
      <p:bldP spid="24" grpId="0"/>
      <p:bldP spid="25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290" y="1619971"/>
            <a:ext cx="900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1800 C = m *</a:t>
            </a:r>
            <a:r>
              <a:rPr lang="es-E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* 96485 Cmol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0.004664 mol  masa O</a:t>
            </a:r>
            <a:r>
              <a:rPr lang="es-E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0.004664 mol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32 g mol</a:t>
            </a:r>
            <a:r>
              <a:rPr lang="es-E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0.1492 gramos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2291" y="174377"/>
            <a:ext cx="7691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ánodo (producción de O</a:t>
            </a:r>
            <a:r>
              <a:rPr lang="es-E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s-E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g mol</a:t>
            </a:r>
            <a:r>
              <a:rPr lang="es-E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2290" y="912563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+ 4H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345" y="2880898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½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+ 2H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2290" y="521114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½ H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¼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s-E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2291" y="3595656"/>
            <a:ext cx="900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1800 C = m *</a:t>
            </a:r>
            <a:r>
              <a:rPr lang="es-E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* 96485 Cmol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0.009328 mol  masa O</a:t>
            </a:r>
            <a:r>
              <a:rPr lang="es-E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0.009328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16 g mol</a:t>
            </a:r>
            <a:r>
              <a:rPr lang="es-E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0.1492 gramos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291" y="5848953"/>
            <a:ext cx="900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mnF</a:t>
            </a: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1800 C = m *</a:t>
            </a:r>
            <a:r>
              <a:rPr lang="es-E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* 96485 Cmol</a:t>
            </a:r>
            <a:r>
              <a:rPr lang="es-E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0.01866 mol  masa O</a:t>
            </a:r>
            <a:r>
              <a:rPr lang="es-E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0.01866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 g mol</a:t>
            </a:r>
            <a:r>
              <a:rPr lang="es-E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0.1492 gramos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09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502" y="179807"/>
            <a:ext cx="3802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poco de termodinámica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886"/>
            <a:ext cx="4968106" cy="11185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63" y="1035323"/>
            <a:ext cx="4895579" cy="882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77502" y="2362961"/>
                <a:ext cx="8376652" cy="1538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(s) 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+ Cu</a:t>
                </a:r>
                <a:r>
                  <a:rPr lang="es-ES" sz="2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s-E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+</a:t>
                </a:r>
                <a:r>
                  <a:rPr lang="es-E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:r>
                  <a:rPr lang="es-E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ac</a:t>
                </a:r>
                <a:r>
                  <a:rPr lang="es-E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Zn</a:t>
                </a:r>
                <a:r>
                  <a:rPr lang="es-ES" sz="2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2+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:r>
                  <a:rPr lang="es-E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ac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+ Cu (s)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s-E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es-E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𝒄𝒆𝒍𝒅𝒂</m:t>
                        </m:r>
                      </m:sub>
                      <m:sup>
                        <m:r>
                          <a:rPr lang="es-E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𝒆𝒒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.</m:t>
                        </m:r>
                      </m:sup>
                    </m:sSubSup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=+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s-E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s-E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es-ES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O</a:t>
                </a:r>
                <a:r>
                  <a:rPr lang="es-ES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 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(g) +2 H</a:t>
                </a:r>
                <a:r>
                  <a:rPr lang="es-ES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(g)</a:t>
                </a:r>
                <a:r>
                  <a:rPr lang="es-E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 pH = 0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s-E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es-E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𝒄𝒆𝒍𝒅𝒂</m:t>
                        </m:r>
                      </m:sub>
                      <m:sup>
                        <m:r>
                          <a:rPr lang="es-E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𝒆𝒒</m:t>
                        </m:r>
                        <m:r>
                          <a:rPr lang="es-E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.</m:t>
                        </m:r>
                      </m:sup>
                    </m:sSubSup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𝟐𝟑</m:t>
                    </m:r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s-E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2" y="2362961"/>
                <a:ext cx="8376652" cy="1538626"/>
              </a:xfrm>
              <a:prstGeom prst="rect">
                <a:avLst/>
              </a:prstGeom>
              <a:blipFill>
                <a:blip r:embed="rId4"/>
                <a:stretch>
                  <a:fillRect l="-946" t="-15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77502" y="4270180"/>
            <a:ext cx="8751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preparo una pila Cu/Zn, ¿qué corriente circulará por la misma?</a:t>
            </a: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voltaje debo aplicar para producir la electrólisis del agua, y a qué velocidad ocurrirá?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2065" y="5943602"/>
            <a:ext cx="7019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Corriente = velocidad de reacción = cinética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9" y="214669"/>
            <a:ext cx="3290063" cy="11162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9303" y="526565"/>
            <a:ext cx="3235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Fe</a:t>
            </a:r>
            <a:r>
              <a:rPr lang="es-E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Fe</a:t>
            </a:r>
            <a:r>
              <a:rPr lang="es-E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endParaRPr lang="en-GB" sz="2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909" y="1541416"/>
            <a:ext cx="699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Recordar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 cinética de un proceso global, está principalmente determinada por el paso más lento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9" y="2398258"/>
            <a:ext cx="5755400" cy="39193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17644" y="2603604"/>
            <a:ext cx="256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(siempre estamos hablando de procesos en fase heterogénea)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1042</Words>
  <Application>Microsoft Office PowerPoint</Application>
  <PresentationFormat>Presentación en pantalla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</dc:creator>
  <cp:lastModifiedBy>Victoria</cp:lastModifiedBy>
  <cp:revision>47</cp:revision>
  <dcterms:created xsi:type="dcterms:W3CDTF">2020-08-14T00:42:08Z</dcterms:created>
  <dcterms:modified xsi:type="dcterms:W3CDTF">2021-08-19T15:16:45Z</dcterms:modified>
</cp:coreProperties>
</file>