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61" r:id="rId2"/>
    <p:sldId id="263" r:id="rId3"/>
    <p:sldId id="262" r:id="rId4"/>
    <p:sldId id="264" r:id="rId5"/>
    <p:sldId id="290" r:id="rId6"/>
    <p:sldId id="258" r:id="rId7"/>
    <p:sldId id="259" r:id="rId8"/>
    <p:sldId id="260" r:id="rId9"/>
    <p:sldId id="257" r:id="rId10"/>
    <p:sldId id="291" r:id="rId11"/>
    <p:sldId id="265" r:id="rId12"/>
    <p:sldId id="266" r:id="rId13"/>
    <p:sldId id="267" r:id="rId14"/>
    <p:sldId id="292" r:id="rId15"/>
    <p:sldId id="268" r:id="rId16"/>
    <p:sldId id="269" r:id="rId17"/>
    <p:sldId id="270" r:id="rId18"/>
    <p:sldId id="271" r:id="rId19"/>
    <p:sldId id="272" r:id="rId20"/>
    <p:sldId id="273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77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751A7C-321F-4A42-9A98-99E2FB46E832}" type="datetimeFigureOut">
              <a:rPr lang="en-GB" smtClean="0"/>
              <a:t>01/09/2021</a:t>
            </a:fld>
            <a:endParaRPr lang="en-GB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4CAB69-8713-413F-9E20-EC5C3D1C3FB6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79157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5FED89-95ED-40B9-BBDF-F81D558E128A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99628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360BA-4232-4637-8D82-4CE48829CACC}" type="datetimeFigureOut">
              <a:rPr lang="en-GB" smtClean="0"/>
              <a:t>01/09/2021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5A87B-E707-45D9-AF0D-E56C7CC20C7B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0115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360BA-4232-4637-8D82-4CE48829CACC}" type="datetimeFigureOut">
              <a:rPr lang="en-GB" smtClean="0"/>
              <a:t>01/09/2021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5A87B-E707-45D9-AF0D-E56C7CC20C7B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1623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360BA-4232-4637-8D82-4CE48829CACC}" type="datetimeFigureOut">
              <a:rPr lang="en-GB" smtClean="0"/>
              <a:t>01/09/2021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5A87B-E707-45D9-AF0D-E56C7CC20C7B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0005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360BA-4232-4637-8D82-4CE48829CACC}" type="datetimeFigureOut">
              <a:rPr lang="en-GB" smtClean="0"/>
              <a:t>01/09/2021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5A87B-E707-45D9-AF0D-E56C7CC20C7B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9263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360BA-4232-4637-8D82-4CE48829CACC}" type="datetimeFigureOut">
              <a:rPr lang="en-GB" smtClean="0"/>
              <a:t>01/09/2021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5A87B-E707-45D9-AF0D-E56C7CC20C7B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2499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360BA-4232-4637-8D82-4CE48829CACC}" type="datetimeFigureOut">
              <a:rPr lang="en-GB" smtClean="0"/>
              <a:t>01/09/2021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5A87B-E707-45D9-AF0D-E56C7CC20C7B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1736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360BA-4232-4637-8D82-4CE48829CACC}" type="datetimeFigureOut">
              <a:rPr lang="en-GB" smtClean="0"/>
              <a:t>01/09/2021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5A87B-E707-45D9-AF0D-E56C7CC20C7B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5687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360BA-4232-4637-8D82-4CE48829CACC}" type="datetimeFigureOut">
              <a:rPr lang="en-GB" smtClean="0"/>
              <a:t>01/09/2021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5A87B-E707-45D9-AF0D-E56C7CC20C7B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073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360BA-4232-4637-8D82-4CE48829CACC}" type="datetimeFigureOut">
              <a:rPr lang="en-GB" smtClean="0"/>
              <a:t>01/09/2021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5A87B-E707-45D9-AF0D-E56C7CC20C7B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0503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360BA-4232-4637-8D82-4CE48829CACC}" type="datetimeFigureOut">
              <a:rPr lang="en-GB" smtClean="0"/>
              <a:t>01/09/2021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5A87B-E707-45D9-AF0D-E56C7CC20C7B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1280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360BA-4232-4637-8D82-4CE48829CACC}" type="datetimeFigureOut">
              <a:rPr lang="en-GB" smtClean="0"/>
              <a:t>01/09/2021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5A87B-E707-45D9-AF0D-E56C7CC20C7B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6736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E360BA-4232-4637-8D82-4CE48829CACC}" type="datetimeFigureOut">
              <a:rPr lang="en-GB" smtClean="0"/>
              <a:t>01/09/2021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15A87B-E707-45D9-AF0D-E56C7CC20C7B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2436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emf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NULL"/><Relationship Id="rId4" Type="http://schemas.openxmlformats.org/officeDocument/2006/relationships/image" Target="../media/image28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1.emf"/><Relationship Id="rId4" Type="http://schemas.openxmlformats.org/officeDocument/2006/relationships/image" Target="../media/image30.e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png"/><Relationship Id="rId3" Type="http://schemas.openxmlformats.org/officeDocument/2006/relationships/image" Target="../media/image27.emf"/><Relationship Id="rId7" Type="http://schemas.openxmlformats.org/officeDocument/2006/relationships/image" Target="../media/image34.emf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3.emf"/><Relationship Id="rId5" Type="http://schemas.openxmlformats.org/officeDocument/2006/relationships/image" Target="NULL"/><Relationship Id="rId4" Type="http://schemas.openxmlformats.org/officeDocument/2006/relationships/image" Target="../media/image32.em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e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emf"/><Relationship Id="rId2" Type="http://schemas.openxmlformats.org/officeDocument/2006/relationships/image" Target="../media/image37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7" Type="http://schemas.openxmlformats.org/officeDocument/2006/relationships/image" Target="../media/image8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emf"/><Relationship Id="rId4" Type="http://schemas.openxmlformats.org/officeDocument/2006/relationships/image" Target="../media/image3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1.emf"/><Relationship Id="rId4" Type="http://schemas.openxmlformats.org/officeDocument/2006/relationships/image" Target="../media/image10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image" Target="../media/image11.emf"/><Relationship Id="rId4" Type="http://schemas.openxmlformats.org/officeDocument/2006/relationships/image" Target="../media/image15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1425" y="31063"/>
            <a:ext cx="6049150" cy="6840000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143692" y="1455822"/>
            <a:ext cx="2834640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35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Propiedades de los electrolitos</a:t>
            </a:r>
            <a:endParaRPr lang="en-AU" sz="35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CuadroTexto 1"/>
              <p:cNvSpPr txBox="1"/>
              <p:nvPr/>
            </p:nvSpPr>
            <p:spPr>
              <a:xfrm>
                <a:off x="189413" y="5536216"/>
                <a:ext cx="2142308" cy="9666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4000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</a:t>
                </a:r>
                <a14:m>
                  <m:oMath xmlns:m="http://schemas.openxmlformats.org/officeDocument/2006/math">
                    <m:r>
                      <a:rPr lang="en-GB" sz="4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𝜅</m:t>
                    </m:r>
                    <m:r>
                      <a:rPr lang="es-E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= </m:t>
                    </m:r>
                    <m:f>
                      <m:fPr>
                        <m:ctrlPr>
                          <a:rPr lang="es-E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es-E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1</m:t>
                        </m:r>
                      </m:num>
                      <m:den>
                        <m:r>
                          <a:rPr lang="es-E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𝑅</m:t>
                        </m:r>
                      </m:den>
                    </m:f>
                    <m:f>
                      <m:fPr>
                        <m:ctrlPr>
                          <a:rPr lang="es-E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es-E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𝑆</m:t>
                        </m:r>
                      </m:num>
                      <m:den>
                        <m:r>
                          <a:rPr lang="es-E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𝐴</m:t>
                        </m:r>
                      </m:den>
                    </m:f>
                  </m:oMath>
                </a14:m>
                <a:endParaRPr lang="en-GB" sz="4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CuadroTexto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413" y="5536216"/>
                <a:ext cx="2142308" cy="966675"/>
              </a:xfrm>
              <a:prstGeom prst="rect">
                <a:avLst/>
              </a:prstGeom>
              <a:blipFill>
                <a:blip r:embed="rId3"/>
                <a:stretch>
                  <a:fillRect l="-9943" b="-106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CuadroTexto 4"/>
          <p:cNvSpPr txBox="1"/>
          <p:nvPr/>
        </p:nvSpPr>
        <p:spPr>
          <a:xfrm>
            <a:off x="85433" y="3621515"/>
            <a:ext cx="29511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Resistencia de la celda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s-E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Interacción con especies </a:t>
            </a:r>
            <a:r>
              <a:rPr lang="es-E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electroactivas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0" y="0"/>
            <a:ext cx="340306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5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REPASO CLASE PREVIA</a:t>
            </a:r>
            <a:endParaRPr lang="en-GB" sz="35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8468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251520" y="2124351"/>
            <a:ext cx="8784975" cy="3705225"/>
          </a:xfrm>
          <a:prstGeom prst="rect">
            <a:avLst/>
          </a:prstGeom>
          <a:gradFill rotWithShape="0">
            <a:gsLst>
              <a:gs pos="0">
                <a:srgbClr val="E0EBFA"/>
              </a:gs>
              <a:gs pos="100000">
                <a:srgbClr val="9AC2F5"/>
              </a:gs>
            </a:gsLst>
            <a:lin ang="5400000" scaled="1"/>
          </a:gradFill>
          <a:ln w="38160" cap="flat">
            <a:solidFill>
              <a:srgbClr val="5B9BD5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BE" dirty="0">
              <a:solidFill>
                <a:schemeClr val="tx1"/>
              </a:solidFill>
            </a:endParaRPr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7046490" y="3012018"/>
            <a:ext cx="477838" cy="2024063"/>
          </a:xfrm>
          <a:prstGeom prst="rect">
            <a:avLst/>
          </a:prstGeom>
          <a:gradFill rotWithShape="0">
            <a:gsLst>
              <a:gs pos="0">
                <a:srgbClr val="808080"/>
              </a:gs>
              <a:gs pos="100000">
                <a:srgbClr val="000000"/>
              </a:gs>
            </a:gsLst>
            <a:lin ang="0" scaled="1"/>
          </a:gradFill>
          <a:ln w="12600" cap="flat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BE">
              <a:solidFill>
                <a:schemeClr val="tx1"/>
              </a:solidFill>
            </a:endParaRPr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 flipV="1">
            <a:off x="2466527" y="808568"/>
            <a:ext cx="0" cy="2203450"/>
          </a:xfrm>
          <a:prstGeom prst="line">
            <a:avLst/>
          </a:prstGeom>
          <a:noFill/>
          <a:ln w="38160" cap="flat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BE">
              <a:solidFill>
                <a:schemeClr val="tx1"/>
              </a:solidFill>
            </a:endParaRPr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 flipV="1">
            <a:off x="7287790" y="819681"/>
            <a:ext cx="7938" cy="2192338"/>
          </a:xfrm>
          <a:prstGeom prst="line">
            <a:avLst/>
          </a:prstGeom>
          <a:noFill/>
          <a:ln w="38160" cap="flat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BE">
              <a:solidFill>
                <a:schemeClr val="tx1"/>
              </a:solidFill>
            </a:endParaRPr>
          </a:p>
        </p:txBody>
      </p:sp>
      <p:sp>
        <p:nvSpPr>
          <p:cNvPr id="14" name="Line 14"/>
          <p:cNvSpPr>
            <a:spLocks noChangeShapeType="1"/>
          </p:cNvSpPr>
          <p:nvPr/>
        </p:nvSpPr>
        <p:spPr bwMode="auto">
          <a:xfrm>
            <a:off x="2466527" y="826031"/>
            <a:ext cx="1603375" cy="0"/>
          </a:xfrm>
          <a:prstGeom prst="line">
            <a:avLst/>
          </a:prstGeom>
          <a:noFill/>
          <a:ln w="38160" cap="flat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BE">
              <a:solidFill>
                <a:schemeClr val="tx1"/>
              </a:solidFill>
            </a:endParaRPr>
          </a:p>
        </p:txBody>
      </p:sp>
      <p:sp>
        <p:nvSpPr>
          <p:cNvPr id="15" name="Line 15"/>
          <p:cNvSpPr>
            <a:spLocks noChangeShapeType="1"/>
          </p:cNvSpPr>
          <p:nvPr/>
        </p:nvSpPr>
        <p:spPr bwMode="auto">
          <a:xfrm>
            <a:off x="4281039" y="826031"/>
            <a:ext cx="3024000" cy="0"/>
          </a:xfrm>
          <a:prstGeom prst="line">
            <a:avLst/>
          </a:prstGeom>
          <a:noFill/>
          <a:ln w="38160" cap="flat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BE">
              <a:solidFill>
                <a:schemeClr val="tx1"/>
              </a:solidFill>
            </a:endParaRPr>
          </a:p>
        </p:txBody>
      </p:sp>
      <p:sp>
        <p:nvSpPr>
          <p:cNvPr id="16" name="Line 16"/>
          <p:cNvSpPr>
            <a:spLocks noChangeShapeType="1"/>
          </p:cNvSpPr>
          <p:nvPr/>
        </p:nvSpPr>
        <p:spPr bwMode="auto">
          <a:xfrm flipV="1">
            <a:off x="4076252" y="410105"/>
            <a:ext cx="0" cy="823913"/>
          </a:xfrm>
          <a:prstGeom prst="line">
            <a:avLst/>
          </a:prstGeom>
          <a:noFill/>
          <a:ln w="38160" cap="flat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BE">
              <a:solidFill>
                <a:schemeClr val="tx1"/>
              </a:solidFill>
            </a:endParaRPr>
          </a:p>
        </p:txBody>
      </p:sp>
      <p:sp>
        <p:nvSpPr>
          <p:cNvPr id="17" name="Line 17"/>
          <p:cNvSpPr>
            <a:spLocks noChangeShapeType="1"/>
          </p:cNvSpPr>
          <p:nvPr/>
        </p:nvSpPr>
        <p:spPr bwMode="auto">
          <a:xfrm flipV="1">
            <a:off x="4281040" y="586318"/>
            <a:ext cx="0" cy="484188"/>
          </a:xfrm>
          <a:prstGeom prst="line">
            <a:avLst/>
          </a:prstGeom>
          <a:noFill/>
          <a:ln w="38160" cap="flat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BE">
              <a:solidFill>
                <a:schemeClr val="tx1"/>
              </a:solidFill>
            </a:endParaRPr>
          </a:p>
        </p:txBody>
      </p:sp>
      <p:sp>
        <p:nvSpPr>
          <p:cNvPr id="21" name="AutoShape 48"/>
          <p:cNvSpPr>
            <a:spLocks noChangeArrowheads="1"/>
          </p:cNvSpPr>
          <p:nvPr/>
        </p:nvSpPr>
        <p:spPr bwMode="auto">
          <a:xfrm>
            <a:off x="7524328" y="3562055"/>
            <a:ext cx="373740" cy="1152525"/>
          </a:xfrm>
          <a:prstGeom prst="curvedRightArrow">
            <a:avLst>
              <a:gd name="adj1" fmla="val 61787"/>
              <a:gd name="adj2" fmla="val 123574"/>
              <a:gd name="adj3" fmla="val 33333"/>
            </a:avLst>
          </a:prstGeom>
          <a:solidFill>
            <a:srgbClr val="808080"/>
          </a:solidFill>
          <a:ln w="12600" cap="flat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BE">
              <a:solidFill>
                <a:schemeClr val="tx1"/>
              </a:solidFill>
            </a:endParaRPr>
          </a:p>
        </p:txBody>
      </p:sp>
      <p:sp>
        <p:nvSpPr>
          <p:cNvPr id="22" name="Rectangle 49"/>
          <p:cNvSpPr>
            <a:spLocks noChangeArrowheads="1"/>
          </p:cNvSpPr>
          <p:nvPr/>
        </p:nvSpPr>
        <p:spPr bwMode="auto">
          <a:xfrm>
            <a:off x="7528202" y="3198524"/>
            <a:ext cx="1795202" cy="4486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5000" rIns="90000" bIns="450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hangingPunct="1">
              <a:buClrTx/>
              <a:buFontTx/>
              <a:buNone/>
            </a:pPr>
            <a:r>
              <a:rPr lang="es-ES" altLang="fr-FR" sz="25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2H</a:t>
            </a:r>
            <a:r>
              <a:rPr lang="es-ES" altLang="fr-FR" sz="2500" b="1" baseline="-33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2</a:t>
            </a:r>
            <a:r>
              <a:rPr lang="es-ES" altLang="fr-FR" sz="25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O + 2</a:t>
            </a:r>
            <a:r>
              <a:rPr lang="es-ES" altLang="fr-FR" sz="2500" b="1" i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e</a:t>
            </a:r>
            <a:r>
              <a:rPr lang="es-ES" altLang="fr-FR" sz="2500" b="1" i="1" baseline="33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-</a:t>
            </a:r>
            <a:endParaRPr lang="es-ES" altLang="fr-FR" sz="2500" b="1" i="1" baseline="330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23" name="Rectangle 50"/>
          <p:cNvSpPr>
            <a:spLocks noChangeArrowheads="1"/>
          </p:cNvSpPr>
          <p:nvPr/>
        </p:nvSpPr>
        <p:spPr bwMode="auto">
          <a:xfrm>
            <a:off x="7587966" y="4587412"/>
            <a:ext cx="1526357" cy="4486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5000" rIns="90000" bIns="450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hangingPunct="1">
              <a:buClrTx/>
              <a:buFontTx/>
              <a:buNone/>
            </a:pPr>
            <a:r>
              <a:rPr lang="es-ES" altLang="fr-FR" sz="25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2OH</a:t>
            </a:r>
            <a:r>
              <a:rPr lang="es-ES" altLang="fr-FR" sz="2500" b="1" baseline="33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-</a:t>
            </a:r>
            <a:r>
              <a:rPr lang="es-ES" altLang="fr-FR" sz="25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s-ES" altLang="fr-FR" sz="2500" b="1" dirty="0">
                <a:solidFill>
                  <a:schemeClr val="tx1"/>
                </a:solidFill>
                <a:latin typeface="Calibri" panose="020F0502020204030204" pitchFamily="34" charset="0"/>
              </a:rPr>
              <a:t>+ H</a:t>
            </a:r>
            <a:r>
              <a:rPr lang="es-ES" altLang="fr-FR" sz="2500" b="1" baseline="-33000" dirty="0">
                <a:solidFill>
                  <a:schemeClr val="tx1"/>
                </a:solidFill>
                <a:latin typeface="Calibri" panose="020F0502020204030204" pitchFamily="34" charset="0"/>
              </a:rPr>
              <a:t>2</a:t>
            </a:r>
          </a:p>
        </p:txBody>
      </p:sp>
      <p:sp>
        <p:nvSpPr>
          <p:cNvPr id="27" name="Rectangle 58"/>
          <p:cNvSpPr>
            <a:spLocks noChangeArrowheads="1"/>
          </p:cNvSpPr>
          <p:nvPr/>
        </p:nvSpPr>
        <p:spPr bwMode="auto">
          <a:xfrm>
            <a:off x="2310557" y="2985625"/>
            <a:ext cx="460375" cy="2032000"/>
          </a:xfrm>
          <a:prstGeom prst="rect">
            <a:avLst/>
          </a:prstGeom>
          <a:gradFill rotWithShape="0">
            <a:gsLst>
              <a:gs pos="0">
                <a:srgbClr val="808080"/>
              </a:gs>
              <a:gs pos="100000">
                <a:srgbClr val="000000"/>
              </a:gs>
            </a:gsLst>
            <a:lin ang="0" scaled="1"/>
          </a:gradFill>
          <a:ln w="12600" cap="flat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BE">
              <a:solidFill>
                <a:schemeClr val="tx1"/>
              </a:solidFill>
            </a:endParaRPr>
          </a:p>
        </p:txBody>
      </p:sp>
      <p:sp>
        <p:nvSpPr>
          <p:cNvPr id="39" name="AutoShape 47"/>
          <p:cNvSpPr>
            <a:spLocks noChangeArrowheads="1"/>
          </p:cNvSpPr>
          <p:nvPr/>
        </p:nvSpPr>
        <p:spPr bwMode="auto">
          <a:xfrm>
            <a:off x="1973505" y="3415055"/>
            <a:ext cx="336154" cy="1131888"/>
          </a:xfrm>
          <a:prstGeom prst="curvedLeftArrow">
            <a:avLst>
              <a:gd name="adj1" fmla="val 42695"/>
              <a:gd name="adj2" fmla="val 85389"/>
              <a:gd name="adj3" fmla="val 33333"/>
            </a:avLst>
          </a:prstGeom>
          <a:solidFill>
            <a:srgbClr val="808080"/>
          </a:solidFill>
          <a:ln w="12600" cap="flat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BE">
              <a:solidFill>
                <a:schemeClr val="tx1"/>
              </a:solidFill>
            </a:endParaRPr>
          </a:p>
        </p:txBody>
      </p:sp>
      <p:sp>
        <p:nvSpPr>
          <p:cNvPr id="40" name="Rectangle 51"/>
          <p:cNvSpPr>
            <a:spLocks noChangeArrowheads="1"/>
          </p:cNvSpPr>
          <p:nvPr/>
        </p:nvSpPr>
        <p:spPr bwMode="auto">
          <a:xfrm>
            <a:off x="1150302" y="3212241"/>
            <a:ext cx="1021994" cy="47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5000" rIns="90000" bIns="450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hangingPunct="1">
              <a:buClrTx/>
              <a:buFontTx/>
              <a:buNone/>
            </a:pPr>
            <a:r>
              <a:rPr lang="es-ES" altLang="fr-FR" sz="25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2Cl</a:t>
            </a:r>
            <a:r>
              <a:rPr lang="es-ES" altLang="fr-FR" sz="2500" b="1" baseline="30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-</a:t>
            </a:r>
            <a:endParaRPr lang="es-ES" altLang="fr-FR" sz="2500" b="1" baseline="300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41" name="Rectangle 52"/>
          <p:cNvSpPr>
            <a:spLocks noChangeArrowheads="1"/>
          </p:cNvSpPr>
          <p:nvPr/>
        </p:nvSpPr>
        <p:spPr bwMode="auto">
          <a:xfrm>
            <a:off x="509278" y="4160703"/>
            <a:ext cx="2047565" cy="47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5000" rIns="90000" bIns="450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hangingPunct="1">
              <a:buClrTx/>
              <a:buFontTx/>
              <a:buNone/>
            </a:pPr>
            <a:r>
              <a:rPr lang="es-ES" altLang="fr-FR" sz="25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Cl</a:t>
            </a:r>
            <a:r>
              <a:rPr lang="es-ES" altLang="fr-FR" sz="2500" b="1" baseline="-33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2</a:t>
            </a:r>
            <a:r>
              <a:rPr lang="es-ES" altLang="fr-FR" sz="25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 + 2</a:t>
            </a:r>
            <a:r>
              <a:rPr lang="es-ES" altLang="fr-FR" sz="2500" b="1" i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e</a:t>
            </a:r>
            <a:r>
              <a:rPr lang="es-ES" altLang="fr-FR" sz="2500" b="1" i="1" baseline="33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-</a:t>
            </a:r>
            <a:endParaRPr lang="es-ES" altLang="fr-FR" sz="2500" b="1" i="1" baseline="330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81" name="CuadroTexto 80"/>
          <p:cNvSpPr txBox="1"/>
          <p:nvPr/>
        </p:nvSpPr>
        <p:spPr>
          <a:xfrm>
            <a:off x="6358650" y="5307895"/>
            <a:ext cx="186621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3000" dirty="0" smtClean="0">
                <a:solidFill>
                  <a:schemeClr val="tx1"/>
                </a:solidFill>
              </a:rPr>
              <a:t>NaOH 35%</a:t>
            </a:r>
            <a:endParaRPr lang="en-GB" sz="3000" dirty="0" smtClean="0">
              <a:solidFill>
                <a:schemeClr val="tx1"/>
              </a:solidFill>
            </a:endParaRPr>
          </a:p>
        </p:txBody>
      </p:sp>
      <p:sp>
        <p:nvSpPr>
          <p:cNvPr id="87" name="Rectángulo 86"/>
          <p:cNvSpPr/>
          <p:nvPr/>
        </p:nvSpPr>
        <p:spPr>
          <a:xfrm>
            <a:off x="375012" y="5140509"/>
            <a:ext cx="2100255" cy="63094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/>
            <a:r>
              <a:rPr lang="es-ES" sz="3500" b="1" dirty="0" smtClean="0">
                <a:solidFill>
                  <a:srgbClr val="FF0000"/>
                </a:solidFill>
              </a:rPr>
              <a:t>NaCl 26 %</a:t>
            </a:r>
            <a:r>
              <a:rPr lang="es-ES" sz="3500" b="1" i="1" baseline="30000" dirty="0" smtClean="0">
                <a:solidFill>
                  <a:srgbClr val="FF0000"/>
                </a:solidFill>
              </a:rPr>
              <a:t> </a:t>
            </a:r>
            <a:endParaRPr lang="en-GB" sz="3500" b="1" i="1" baseline="30000" dirty="0">
              <a:solidFill>
                <a:srgbClr val="FF0000"/>
              </a:solidFill>
            </a:endParaRPr>
          </a:p>
        </p:txBody>
      </p:sp>
      <p:cxnSp>
        <p:nvCxnSpPr>
          <p:cNvPr id="90" name="AutoShape 67"/>
          <p:cNvCxnSpPr>
            <a:cxnSpLocks noChangeShapeType="1"/>
          </p:cNvCxnSpPr>
          <p:nvPr/>
        </p:nvCxnSpPr>
        <p:spPr bwMode="auto">
          <a:xfrm>
            <a:off x="3834007" y="3976963"/>
            <a:ext cx="1620000" cy="0"/>
          </a:xfrm>
          <a:prstGeom prst="bentConnector3">
            <a:avLst>
              <a:gd name="adj1" fmla="val 50000"/>
            </a:avLst>
          </a:prstGeom>
          <a:noFill/>
          <a:ln w="90000" cap="flat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91" name="Rectangle 55"/>
          <p:cNvSpPr>
            <a:spLocks noChangeArrowheads="1"/>
          </p:cNvSpPr>
          <p:nvPr/>
        </p:nvSpPr>
        <p:spPr bwMode="auto">
          <a:xfrm>
            <a:off x="4528914" y="2142573"/>
            <a:ext cx="230187" cy="36687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hangingPunct="1">
              <a:buClrTx/>
              <a:buFontTx/>
              <a:buNone/>
            </a:pPr>
            <a:r>
              <a:rPr lang="es-ES" altLang="fr-FR" sz="2500" b="1" dirty="0" smtClean="0">
                <a:latin typeface="Calibri" panose="020F0502020204030204" pitchFamily="34" charset="0"/>
              </a:rPr>
              <a:t>----------</a:t>
            </a:r>
            <a:endParaRPr lang="es-ES" altLang="fr-FR" sz="2500" b="1" dirty="0">
              <a:latin typeface="Calibri" panose="020F0502020204030204" pitchFamily="34" charset="0"/>
            </a:endParaRPr>
          </a:p>
        </p:txBody>
      </p:sp>
      <p:sp>
        <p:nvSpPr>
          <p:cNvPr id="93" name="Rectangle 56"/>
          <p:cNvSpPr>
            <a:spLocks noChangeArrowheads="1"/>
          </p:cNvSpPr>
          <p:nvPr/>
        </p:nvSpPr>
        <p:spPr bwMode="auto">
          <a:xfrm>
            <a:off x="4502720" y="2116413"/>
            <a:ext cx="282574" cy="3721100"/>
          </a:xfrm>
          <a:prstGeom prst="rect">
            <a:avLst/>
          </a:prstGeom>
          <a:noFill/>
          <a:ln w="76200" cap="flat">
            <a:solidFill>
              <a:srgbClr val="BF9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fr-BE" sz="3000" dirty="0"/>
          </a:p>
        </p:txBody>
      </p:sp>
      <p:sp>
        <p:nvSpPr>
          <p:cNvPr id="94" name="Rectángulo 93"/>
          <p:cNvSpPr/>
          <p:nvPr/>
        </p:nvSpPr>
        <p:spPr>
          <a:xfrm>
            <a:off x="3580405" y="3265435"/>
            <a:ext cx="933269" cy="59323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/>
            <a:r>
              <a:rPr lang="es-ES" sz="3500" b="1" dirty="0" smtClean="0">
                <a:solidFill>
                  <a:srgbClr val="FF0000"/>
                </a:solidFill>
              </a:rPr>
              <a:t>Na</a:t>
            </a:r>
            <a:r>
              <a:rPr lang="es-ES" sz="3500" b="1" i="1" baseline="30000" dirty="0" smtClean="0">
                <a:solidFill>
                  <a:srgbClr val="FF0000"/>
                </a:solidFill>
              </a:rPr>
              <a:t>+</a:t>
            </a:r>
            <a:endParaRPr lang="en-GB" sz="3500" b="1" i="1" baseline="30000" dirty="0">
              <a:solidFill>
                <a:srgbClr val="FF0000"/>
              </a:solidFill>
            </a:endParaRPr>
          </a:p>
        </p:txBody>
      </p:sp>
      <p:sp>
        <p:nvSpPr>
          <p:cNvPr id="95" name="CuadroTexto 94"/>
          <p:cNvSpPr txBox="1"/>
          <p:nvPr/>
        </p:nvSpPr>
        <p:spPr>
          <a:xfrm>
            <a:off x="3591780" y="6019703"/>
            <a:ext cx="36503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b="1" dirty="0" smtClean="0">
                <a:solidFill>
                  <a:schemeClr val="tx1"/>
                </a:solidFill>
              </a:rPr>
              <a:t>Membrana de intercambio catiónico</a:t>
            </a:r>
            <a:endParaRPr lang="en-GB" dirty="0" smtClean="0">
              <a:solidFill>
                <a:schemeClr val="tx1"/>
              </a:solidFill>
            </a:endParaRPr>
          </a:p>
        </p:txBody>
      </p:sp>
      <p:sp>
        <p:nvSpPr>
          <p:cNvPr id="33" name="AutoShape 47"/>
          <p:cNvSpPr>
            <a:spLocks noChangeArrowheads="1"/>
          </p:cNvSpPr>
          <p:nvPr/>
        </p:nvSpPr>
        <p:spPr bwMode="auto">
          <a:xfrm rot="10800000">
            <a:off x="2786172" y="3265435"/>
            <a:ext cx="336154" cy="1131888"/>
          </a:xfrm>
          <a:prstGeom prst="curvedLeftArrow">
            <a:avLst>
              <a:gd name="adj1" fmla="val 42695"/>
              <a:gd name="adj2" fmla="val 148760"/>
              <a:gd name="adj3" fmla="val 33333"/>
            </a:avLst>
          </a:prstGeom>
          <a:solidFill>
            <a:schemeClr val="accent2">
              <a:lumMod val="75000"/>
            </a:schemeClr>
          </a:solidFill>
          <a:ln w="12600" cap="flat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fr-BE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4" name="Rectangle 51"/>
          <p:cNvSpPr>
            <a:spLocks noChangeArrowheads="1"/>
          </p:cNvSpPr>
          <p:nvPr/>
        </p:nvSpPr>
        <p:spPr bwMode="auto">
          <a:xfrm>
            <a:off x="2968161" y="4353122"/>
            <a:ext cx="1021994" cy="47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5000" rIns="90000" bIns="450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hangingPunct="1">
              <a:buClrTx/>
              <a:buFontTx/>
              <a:buNone/>
            </a:pPr>
            <a:r>
              <a:rPr lang="es-ES" altLang="fr-FR" sz="25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H</a:t>
            </a:r>
            <a:r>
              <a:rPr lang="es-ES" altLang="fr-FR" sz="2500" b="1" baseline="-33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2</a:t>
            </a:r>
            <a:r>
              <a:rPr lang="es-ES" altLang="fr-FR" sz="25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O</a:t>
            </a:r>
          </a:p>
        </p:txBody>
      </p:sp>
      <p:sp>
        <p:nvSpPr>
          <p:cNvPr id="35" name="Rectangle 52"/>
          <p:cNvSpPr>
            <a:spLocks noChangeArrowheads="1"/>
          </p:cNvSpPr>
          <p:nvPr/>
        </p:nvSpPr>
        <p:spPr bwMode="auto">
          <a:xfrm>
            <a:off x="2885776" y="2519888"/>
            <a:ext cx="2047565" cy="860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5000" rIns="90000" bIns="450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hangingPunct="1">
              <a:buClrTx/>
              <a:buFontTx/>
              <a:buNone/>
            </a:pPr>
            <a:r>
              <a:rPr lang="es-ES" altLang="fr-FR" sz="25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½ O</a:t>
            </a:r>
            <a:r>
              <a:rPr lang="es-ES" altLang="fr-FR" sz="2500" b="1" baseline="-33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2</a:t>
            </a:r>
            <a:r>
              <a:rPr lang="es-ES" altLang="fr-FR" sz="25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s-ES" altLang="fr-FR" sz="2500" b="1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+ 2H</a:t>
            </a:r>
            <a:r>
              <a:rPr lang="es-ES" altLang="fr-FR" sz="2500" b="1" baseline="33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+</a:t>
            </a:r>
            <a:r>
              <a:rPr lang="es-ES" altLang="fr-FR" sz="25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+2</a:t>
            </a:r>
            <a:r>
              <a:rPr lang="es-ES" altLang="fr-FR" sz="2500" b="1" i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e</a:t>
            </a:r>
            <a:r>
              <a:rPr lang="es-ES" altLang="fr-FR" sz="2500" b="1" i="1" baseline="33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840215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4" grpId="0"/>
      <p:bldP spid="3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1391995" y="0"/>
            <a:ext cx="6360011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500" b="1" u="sng" dirty="0" smtClean="0">
                <a:solidFill>
                  <a:srgbClr val="FF0000"/>
                </a:solidFill>
              </a:rPr>
              <a:t>Performance  /  figuras de mérito</a:t>
            </a:r>
            <a:endParaRPr lang="en-GB" sz="3500" b="1" u="sng" dirty="0">
              <a:solidFill>
                <a:srgbClr val="FF0000"/>
              </a:solidFill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652" y="1481394"/>
            <a:ext cx="5874695" cy="1154906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4652" y="2900970"/>
            <a:ext cx="5403268" cy="991219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364652" y="990735"/>
            <a:ext cx="4340868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500" dirty="0" smtClean="0">
                <a:solidFill>
                  <a:srgbClr val="FF0000"/>
                </a:solidFill>
              </a:rPr>
              <a:t>Fracción de conversión</a:t>
            </a:r>
            <a:endParaRPr lang="en-GB" sz="3500" dirty="0">
              <a:solidFill>
                <a:srgbClr val="FF0000"/>
              </a:solidFill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41912" y="647835"/>
            <a:ext cx="3838575" cy="685800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1868" y="4689567"/>
            <a:ext cx="6272486" cy="1126232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3491" y="5833886"/>
            <a:ext cx="6125856" cy="1024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3522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391995" y="0"/>
            <a:ext cx="6360011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500" b="1" u="sng" dirty="0" smtClean="0">
                <a:solidFill>
                  <a:srgbClr val="FF0000"/>
                </a:solidFill>
              </a:rPr>
              <a:t>Performance  /  figuras de mérito</a:t>
            </a:r>
            <a:endParaRPr lang="en-GB" sz="3500" b="1" u="sng" dirty="0">
              <a:solidFill>
                <a:srgbClr val="FF0000"/>
              </a:solidFill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364652" y="990735"/>
            <a:ext cx="2516651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500" dirty="0" smtClean="0">
                <a:solidFill>
                  <a:srgbClr val="FF0000"/>
                </a:solidFill>
              </a:rPr>
              <a:t>Rendimiento</a:t>
            </a:r>
            <a:endParaRPr lang="en-GB" sz="3500" dirty="0">
              <a:solidFill>
                <a:srgbClr val="FF0000"/>
              </a:solidFill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652" y="2621065"/>
            <a:ext cx="7941717" cy="1209469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23379" y="696605"/>
            <a:ext cx="3838575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8933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391995" y="0"/>
            <a:ext cx="6360011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500" b="1" u="sng" dirty="0" smtClean="0">
                <a:solidFill>
                  <a:srgbClr val="FF0000"/>
                </a:solidFill>
              </a:rPr>
              <a:t>Performance  /  figuras de mérito</a:t>
            </a:r>
            <a:endParaRPr lang="en-GB" sz="3500" b="1" u="sng" dirty="0">
              <a:solidFill>
                <a:srgbClr val="FF0000"/>
              </a:solidFill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364652" y="990735"/>
            <a:ext cx="4627101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500" dirty="0" smtClean="0">
                <a:solidFill>
                  <a:srgbClr val="FF0000"/>
                </a:solidFill>
              </a:rPr>
              <a:t>Eficiencia de la corriente</a:t>
            </a:r>
            <a:endParaRPr lang="en-GB" sz="3500" dirty="0">
              <a:solidFill>
                <a:srgbClr val="FF0000"/>
              </a:solidFill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1995" y="1981470"/>
            <a:ext cx="6672493" cy="1082156"/>
          </a:xfrm>
          <a:prstGeom prst="rect">
            <a:avLst/>
          </a:prstGeom>
          <a:solidFill>
            <a:srgbClr val="FF0000"/>
          </a:solidFill>
          <a:ln w="76200">
            <a:solidFill>
              <a:srgbClr val="FF0000"/>
            </a:solidFill>
          </a:ln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35931" y="3423419"/>
            <a:ext cx="2828557" cy="1264031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52537" y="3423419"/>
            <a:ext cx="2066925" cy="1104900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364652" y="5875867"/>
            <a:ext cx="877934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500" b="1" dirty="0" smtClean="0">
                <a:solidFill>
                  <a:srgbClr val="FF0000"/>
                </a:solidFill>
                <a:sym typeface="Symbol" panose="05050102010706020507" pitchFamily="18" charset="2"/>
              </a:rPr>
              <a:t>OJO: </a:t>
            </a:r>
            <a:r>
              <a:rPr lang="en-GB" sz="2500" b="1" i="1" dirty="0" smtClean="0">
                <a:solidFill>
                  <a:srgbClr val="FF0000"/>
                </a:solidFill>
                <a:sym typeface="Symbol" panose="05050102010706020507" pitchFamily="18" charset="2"/>
              </a:rPr>
              <a:t></a:t>
            </a:r>
            <a:r>
              <a:rPr lang="en-GB" sz="2500" b="1" dirty="0" smtClean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en-GB" sz="2500" b="1" dirty="0" err="1" smtClean="0">
                <a:solidFill>
                  <a:srgbClr val="FF0000"/>
                </a:solidFill>
                <a:sym typeface="Symbol" panose="05050102010706020507" pitchFamily="18" charset="2"/>
              </a:rPr>
              <a:t>puede</a:t>
            </a:r>
            <a:r>
              <a:rPr lang="en-GB" sz="2500" b="1" dirty="0" smtClean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en-GB" sz="2500" b="1" dirty="0" err="1" smtClean="0">
                <a:solidFill>
                  <a:srgbClr val="FF0000"/>
                </a:solidFill>
                <a:sym typeface="Symbol" panose="05050102010706020507" pitchFamily="18" charset="2"/>
              </a:rPr>
              <a:t>ser</a:t>
            </a:r>
            <a:r>
              <a:rPr lang="en-GB" sz="2500" b="1" dirty="0" smtClean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en-GB" sz="2500" b="1" dirty="0" err="1" smtClean="0">
                <a:solidFill>
                  <a:srgbClr val="FF0000"/>
                </a:solidFill>
                <a:sym typeface="Symbol" panose="05050102010706020507" pitchFamily="18" charset="2"/>
              </a:rPr>
              <a:t>distinta</a:t>
            </a:r>
            <a:r>
              <a:rPr lang="en-GB" sz="2500" b="1" dirty="0" smtClean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en-GB" sz="2500" b="1" dirty="0" err="1" smtClean="0">
                <a:solidFill>
                  <a:srgbClr val="FF0000"/>
                </a:solidFill>
                <a:sym typeface="Symbol" panose="05050102010706020507" pitchFamily="18" charset="2"/>
              </a:rPr>
              <a:t>en</a:t>
            </a:r>
            <a:r>
              <a:rPr lang="en-GB" sz="2500" b="1" dirty="0" smtClean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en-GB" sz="2500" b="1" dirty="0" err="1" smtClean="0">
                <a:solidFill>
                  <a:srgbClr val="FF0000"/>
                </a:solidFill>
                <a:sym typeface="Symbol" panose="05050102010706020507" pitchFamily="18" charset="2"/>
              </a:rPr>
              <a:t>cada</a:t>
            </a:r>
            <a:r>
              <a:rPr lang="en-GB" sz="2500" b="1" dirty="0" smtClean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en-GB" sz="2500" b="1" dirty="0" err="1" smtClean="0">
                <a:solidFill>
                  <a:srgbClr val="FF0000"/>
                </a:solidFill>
                <a:sym typeface="Symbol" panose="05050102010706020507" pitchFamily="18" charset="2"/>
              </a:rPr>
              <a:t>una</a:t>
            </a:r>
            <a:r>
              <a:rPr lang="en-GB" sz="2500" b="1" dirty="0" smtClean="0">
                <a:solidFill>
                  <a:srgbClr val="FF0000"/>
                </a:solidFill>
                <a:sym typeface="Symbol" panose="05050102010706020507" pitchFamily="18" charset="2"/>
              </a:rPr>
              <a:t> de las hemirreacciones </a:t>
            </a:r>
            <a:r>
              <a:rPr lang="en-GB" sz="2500" b="1" dirty="0" err="1" smtClean="0">
                <a:solidFill>
                  <a:srgbClr val="FF0000"/>
                </a:solidFill>
                <a:sym typeface="Symbol" panose="05050102010706020507" pitchFamily="18" charset="2"/>
              </a:rPr>
              <a:t>anódica</a:t>
            </a:r>
            <a:r>
              <a:rPr lang="en-GB" sz="2500" b="1" dirty="0" smtClean="0">
                <a:solidFill>
                  <a:srgbClr val="FF0000"/>
                </a:solidFill>
                <a:sym typeface="Symbol" panose="05050102010706020507" pitchFamily="18" charset="2"/>
              </a:rPr>
              <a:t> y </a:t>
            </a:r>
            <a:r>
              <a:rPr lang="en-GB" sz="2500" b="1" dirty="0" err="1" smtClean="0">
                <a:solidFill>
                  <a:srgbClr val="FF0000"/>
                </a:solidFill>
                <a:sym typeface="Symbol" panose="05050102010706020507" pitchFamily="18" charset="2"/>
              </a:rPr>
              <a:t>catódica</a:t>
            </a:r>
            <a:endParaRPr lang="en-GB" sz="25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658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251520" y="1484264"/>
            <a:ext cx="8784975" cy="3705225"/>
          </a:xfrm>
          <a:prstGeom prst="rect">
            <a:avLst/>
          </a:prstGeom>
          <a:gradFill rotWithShape="0">
            <a:gsLst>
              <a:gs pos="0">
                <a:srgbClr val="E0EBFA"/>
              </a:gs>
              <a:gs pos="100000">
                <a:srgbClr val="9AC2F5"/>
              </a:gs>
            </a:gsLst>
            <a:lin ang="5400000" scaled="1"/>
          </a:gradFill>
          <a:ln w="38160" cap="flat">
            <a:solidFill>
              <a:srgbClr val="5B9BD5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BE" dirty="0">
              <a:solidFill>
                <a:schemeClr val="tx1"/>
              </a:solidFill>
            </a:endParaRPr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7046490" y="2371931"/>
            <a:ext cx="477838" cy="2024063"/>
          </a:xfrm>
          <a:prstGeom prst="rect">
            <a:avLst/>
          </a:prstGeom>
          <a:gradFill rotWithShape="0">
            <a:gsLst>
              <a:gs pos="0">
                <a:srgbClr val="808080"/>
              </a:gs>
              <a:gs pos="100000">
                <a:srgbClr val="000000"/>
              </a:gs>
            </a:gsLst>
            <a:lin ang="0" scaled="1"/>
          </a:gradFill>
          <a:ln w="12600" cap="flat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BE">
              <a:solidFill>
                <a:schemeClr val="tx1"/>
              </a:solidFill>
            </a:endParaRPr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 flipV="1">
            <a:off x="2466527" y="168481"/>
            <a:ext cx="0" cy="2203450"/>
          </a:xfrm>
          <a:prstGeom prst="line">
            <a:avLst/>
          </a:prstGeom>
          <a:noFill/>
          <a:ln w="38160" cap="flat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BE">
              <a:solidFill>
                <a:schemeClr val="tx1"/>
              </a:solidFill>
            </a:endParaRPr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 flipV="1">
            <a:off x="7287790" y="179594"/>
            <a:ext cx="7938" cy="2192338"/>
          </a:xfrm>
          <a:prstGeom prst="line">
            <a:avLst/>
          </a:prstGeom>
          <a:noFill/>
          <a:ln w="38160" cap="flat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BE">
              <a:solidFill>
                <a:schemeClr val="tx1"/>
              </a:solidFill>
            </a:endParaRPr>
          </a:p>
        </p:txBody>
      </p:sp>
      <p:sp>
        <p:nvSpPr>
          <p:cNvPr id="14" name="Line 14"/>
          <p:cNvSpPr>
            <a:spLocks noChangeShapeType="1"/>
          </p:cNvSpPr>
          <p:nvPr/>
        </p:nvSpPr>
        <p:spPr bwMode="auto">
          <a:xfrm>
            <a:off x="2466527" y="185944"/>
            <a:ext cx="1603375" cy="0"/>
          </a:xfrm>
          <a:prstGeom prst="line">
            <a:avLst/>
          </a:prstGeom>
          <a:noFill/>
          <a:ln w="38160" cap="flat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BE">
              <a:solidFill>
                <a:schemeClr val="tx1"/>
              </a:solidFill>
            </a:endParaRPr>
          </a:p>
        </p:txBody>
      </p:sp>
      <p:sp>
        <p:nvSpPr>
          <p:cNvPr id="15" name="Line 15"/>
          <p:cNvSpPr>
            <a:spLocks noChangeShapeType="1"/>
          </p:cNvSpPr>
          <p:nvPr/>
        </p:nvSpPr>
        <p:spPr bwMode="auto">
          <a:xfrm>
            <a:off x="4281039" y="185944"/>
            <a:ext cx="3024000" cy="0"/>
          </a:xfrm>
          <a:prstGeom prst="line">
            <a:avLst/>
          </a:prstGeom>
          <a:noFill/>
          <a:ln w="38160" cap="flat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BE">
              <a:solidFill>
                <a:schemeClr val="tx1"/>
              </a:solidFill>
            </a:endParaRPr>
          </a:p>
        </p:txBody>
      </p:sp>
      <p:sp>
        <p:nvSpPr>
          <p:cNvPr id="16" name="Line 16"/>
          <p:cNvSpPr>
            <a:spLocks noChangeShapeType="1"/>
          </p:cNvSpPr>
          <p:nvPr/>
        </p:nvSpPr>
        <p:spPr bwMode="auto">
          <a:xfrm flipV="1">
            <a:off x="4076252" y="-229982"/>
            <a:ext cx="0" cy="823913"/>
          </a:xfrm>
          <a:prstGeom prst="line">
            <a:avLst/>
          </a:prstGeom>
          <a:noFill/>
          <a:ln w="38160" cap="flat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BE">
              <a:solidFill>
                <a:schemeClr val="tx1"/>
              </a:solidFill>
            </a:endParaRPr>
          </a:p>
        </p:txBody>
      </p:sp>
      <p:sp>
        <p:nvSpPr>
          <p:cNvPr id="17" name="Line 17"/>
          <p:cNvSpPr>
            <a:spLocks noChangeShapeType="1"/>
          </p:cNvSpPr>
          <p:nvPr/>
        </p:nvSpPr>
        <p:spPr bwMode="auto">
          <a:xfrm flipV="1">
            <a:off x="4281040" y="-53769"/>
            <a:ext cx="0" cy="484188"/>
          </a:xfrm>
          <a:prstGeom prst="line">
            <a:avLst/>
          </a:prstGeom>
          <a:noFill/>
          <a:ln w="38160" cap="flat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BE">
              <a:solidFill>
                <a:schemeClr val="tx1"/>
              </a:solidFill>
            </a:endParaRPr>
          </a:p>
        </p:txBody>
      </p:sp>
      <p:sp>
        <p:nvSpPr>
          <p:cNvPr id="21" name="AutoShape 48"/>
          <p:cNvSpPr>
            <a:spLocks noChangeArrowheads="1"/>
          </p:cNvSpPr>
          <p:nvPr/>
        </p:nvSpPr>
        <p:spPr bwMode="auto">
          <a:xfrm>
            <a:off x="7524328" y="2921968"/>
            <a:ext cx="373740" cy="1152525"/>
          </a:xfrm>
          <a:prstGeom prst="curvedRightArrow">
            <a:avLst>
              <a:gd name="adj1" fmla="val 61787"/>
              <a:gd name="adj2" fmla="val 123574"/>
              <a:gd name="adj3" fmla="val 33333"/>
            </a:avLst>
          </a:prstGeom>
          <a:solidFill>
            <a:srgbClr val="808080"/>
          </a:solidFill>
          <a:ln w="12600" cap="flat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BE">
              <a:solidFill>
                <a:schemeClr val="tx1"/>
              </a:solidFill>
            </a:endParaRPr>
          </a:p>
        </p:txBody>
      </p:sp>
      <p:sp>
        <p:nvSpPr>
          <p:cNvPr id="22" name="Rectangle 49"/>
          <p:cNvSpPr>
            <a:spLocks noChangeArrowheads="1"/>
          </p:cNvSpPr>
          <p:nvPr/>
        </p:nvSpPr>
        <p:spPr bwMode="auto">
          <a:xfrm>
            <a:off x="7528202" y="2558437"/>
            <a:ext cx="1795202" cy="4486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5000" rIns="90000" bIns="450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hangingPunct="1">
              <a:buClrTx/>
              <a:buFontTx/>
              <a:buNone/>
            </a:pPr>
            <a:r>
              <a:rPr lang="es-ES" altLang="fr-FR" sz="25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2H</a:t>
            </a:r>
            <a:r>
              <a:rPr lang="es-ES" altLang="fr-FR" sz="2500" b="1" baseline="-33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2</a:t>
            </a:r>
            <a:r>
              <a:rPr lang="es-ES" altLang="fr-FR" sz="25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O + 2</a:t>
            </a:r>
            <a:r>
              <a:rPr lang="es-ES" altLang="fr-FR" sz="2500" b="1" i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e</a:t>
            </a:r>
            <a:r>
              <a:rPr lang="es-ES" altLang="fr-FR" sz="2500" b="1" i="1" baseline="33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-</a:t>
            </a:r>
            <a:endParaRPr lang="es-ES" altLang="fr-FR" sz="2500" b="1" i="1" baseline="330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23" name="Rectangle 50"/>
          <p:cNvSpPr>
            <a:spLocks noChangeArrowheads="1"/>
          </p:cNvSpPr>
          <p:nvPr/>
        </p:nvSpPr>
        <p:spPr bwMode="auto">
          <a:xfrm>
            <a:off x="7587966" y="3947325"/>
            <a:ext cx="1526357" cy="4486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5000" rIns="90000" bIns="450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hangingPunct="1">
              <a:buClrTx/>
              <a:buFontTx/>
              <a:buNone/>
            </a:pPr>
            <a:r>
              <a:rPr lang="es-ES" altLang="fr-FR" sz="25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2OH</a:t>
            </a:r>
            <a:r>
              <a:rPr lang="es-ES" altLang="fr-FR" sz="2500" b="1" baseline="33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-</a:t>
            </a:r>
            <a:r>
              <a:rPr lang="es-ES" altLang="fr-FR" sz="25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s-ES" altLang="fr-FR" sz="2500" b="1" dirty="0">
                <a:solidFill>
                  <a:schemeClr val="tx1"/>
                </a:solidFill>
                <a:latin typeface="Calibri" panose="020F0502020204030204" pitchFamily="34" charset="0"/>
              </a:rPr>
              <a:t>+ H</a:t>
            </a:r>
            <a:r>
              <a:rPr lang="es-ES" altLang="fr-FR" sz="2500" b="1" baseline="-33000" dirty="0">
                <a:solidFill>
                  <a:schemeClr val="tx1"/>
                </a:solidFill>
                <a:latin typeface="Calibri" panose="020F0502020204030204" pitchFamily="34" charset="0"/>
              </a:rPr>
              <a:t>2</a:t>
            </a:r>
          </a:p>
        </p:txBody>
      </p:sp>
      <p:sp>
        <p:nvSpPr>
          <p:cNvPr id="27" name="Rectangle 58"/>
          <p:cNvSpPr>
            <a:spLocks noChangeArrowheads="1"/>
          </p:cNvSpPr>
          <p:nvPr/>
        </p:nvSpPr>
        <p:spPr bwMode="auto">
          <a:xfrm>
            <a:off x="2310557" y="2345538"/>
            <a:ext cx="460375" cy="2032000"/>
          </a:xfrm>
          <a:prstGeom prst="rect">
            <a:avLst/>
          </a:prstGeom>
          <a:gradFill rotWithShape="0">
            <a:gsLst>
              <a:gs pos="0">
                <a:srgbClr val="808080"/>
              </a:gs>
              <a:gs pos="100000">
                <a:srgbClr val="000000"/>
              </a:gs>
            </a:gsLst>
            <a:lin ang="0" scaled="1"/>
          </a:gradFill>
          <a:ln w="12600" cap="flat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BE">
              <a:solidFill>
                <a:schemeClr val="tx1"/>
              </a:solidFill>
            </a:endParaRPr>
          </a:p>
        </p:txBody>
      </p:sp>
      <p:sp>
        <p:nvSpPr>
          <p:cNvPr id="39" name="AutoShape 47"/>
          <p:cNvSpPr>
            <a:spLocks noChangeArrowheads="1"/>
          </p:cNvSpPr>
          <p:nvPr/>
        </p:nvSpPr>
        <p:spPr bwMode="auto">
          <a:xfrm>
            <a:off x="1973505" y="2774968"/>
            <a:ext cx="336154" cy="1131888"/>
          </a:xfrm>
          <a:prstGeom prst="curvedLeftArrow">
            <a:avLst>
              <a:gd name="adj1" fmla="val 42695"/>
              <a:gd name="adj2" fmla="val 85389"/>
              <a:gd name="adj3" fmla="val 33333"/>
            </a:avLst>
          </a:prstGeom>
          <a:solidFill>
            <a:srgbClr val="808080"/>
          </a:solidFill>
          <a:ln w="12600" cap="flat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BE">
              <a:solidFill>
                <a:schemeClr val="tx1"/>
              </a:solidFill>
            </a:endParaRPr>
          </a:p>
        </p:txBody>
      </p:sp>
      <p:sp>
        <p:nvSpPr>
          <p:cNvPr id="40" name="Rectangle 51"/>
          <p:cNvSpPr>
            <a:spLocks noChangeArrowheads="1"/>
          </p:cNvSpPr>
          <p:nvPr/>
        </p:nvSpPr>
        <p:spPr bwMode="auto">
          <a:xfrm>
            <a:off x="1150302" y="2572154"/>
            <a:ext cx="1021994" cy="47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5000" rIns="90000" bIns="450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hangingPunct="1">
              <a:buClrTx/>
              <a:buFontTx/>
              <a:buNone/>
            </a:pPr>
            <a:r>
              <a:rPr lang="es-ES" altLang="fr-FR" sz="25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2Cl</a:t>
            </a:r>
            <a:r>
              <a:rPr lang="es-ES" altLang="fr-FR" sz="2500" b="1" baseline="30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-</a:t>
            </a:r>
            <a:endParaRPr lang="es-ES" altLang="fr-FR" sz="2500" b="1" baseline="300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41" name="Rectangle 52"/>
          <p:cNvSpPr>
            <a:spLocks noChangeArrowheads="1"/>
          </p:cNvSpPr>
          <p:nvPr/>
        </p:nvSpPr>
        <p:spPr bwMode="auto">
          <a:xfrm>
            <a:off x="509278" y="3520616"/>
            <a:ext cx="2047565" cy="47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5000" rIns="90000" bIns="450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hangingPunct="1">
              <a:buClrTx/>
              <a:buFontTx/>
              <a:buNone/>
            </a:pPr>
            <a:r>
              <a:rPr lang="es-ES" altLang="fr-FR" sz="25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Cl</a:t>
            </a:r>
            <a:r>
              <a:rPr lang="es-ES" altLang="fr-FR" sz="2500" b="1" baseline="-33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2</a:t>
            </a:r>
            <a:r>
              <a:rPr lang="es-ES" altLang="fr-FR" sz="25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 + 2</a:t>
            </a:r>
            <a:r>
              <a:rPr lang="es-ES" altLang="fr-FR" sz="2500" b="1" i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e</a:t>
            </a:r>
            <a:r>
              <a:rPr lang="es-ES" altLang="fr-FR" sz="2500" b="1" i="1" baseline="33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-</a:t>
            </a:r>
            <a:endParaRPr lang="es-ES" altLang="fr-FR" sz="2500" b="1" i="1" baseline="330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81" name="CuadroTexto 80"/>
          <p:cNvSpPr txBox="1"/>
          <p:nvPr/>
        </p:nvSpPr>
        <p:spPr>
          <a:xfrm>
            <a:off x="6358650" y="4667808"/>
            <a:ext cx="186621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3000" dirty="0" smtClean="0">
                <a:solidFill>
                  <a:schemeClr val="tx1"/>
                </a:solidFill>
              </a:rPr>
              <a:t>NaOH 35%</a:t>
            </a:r>
            <a:endParaRPr lang="en-GB" sz="3000" dirty="0" smtClean="0">
              <a:solidFill>
                <a:schemeClr val="tx1"/>
              </a:solidFill>
            </a:endParaRPr>
          </a:p>
        </p:txBody>
      </p:sp>
      <p:sp>
        <p:nvSpPr>
          <p:cNvPr id="87" name="Rectángulo 86"/>
          <p:cNvSpPr/>
          <p:nvPr/>
        </p:nvSpPr>
        <p:spPr>
          <a:xfrm>
            <a:off x="375012" y="4500422"/>
            <a:ext cx="2100255" cy="63094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/>
            <a:r>
              <a:rPr lang="es-ES" sz="3500" b="1" dirty="0" smtClean="0">
                <a:solidFill>
                  <a:srgbClr val="FF0000"/>
                </a:solidFill>
              </a:rPr>
              <a:t>NaCl 26 %</a:t>
            </a:r>
            <a:r>
              <a:rPr lang="es-ES" sz="3500" b="1" i="1" baseline="30000" dirty="0" smtClean="0">
                <a:solidFill>
                  <a:srgbClr val="FF0000"/>
                </a:solidFill>
              </a:rPr>
              <a:t> </a:t>
            </a:r>
            <a:endParaRPr lang="en-GB" sz="3500" b="1" i="1" baseline="30000" dirty="0">
              <a:solidFill>
                <a:srgbClr val="FF0000"/>
              </a:solidFill>
            </a:endParaRPr>
          </a:p>
        </p:txBody>
      </p:sp>
      <p:cxnSp>
        <p:nvCxnSpPr>
          <p:cNvPr id="90" name="AutoShape 67"/>
          <p:cNvCxnSpPr>
            <a:cxnSpLocks noChangeShapeType="1"/>
          </p:cNvCxnSpPr>
          <p:nvPr/>
        </p:nvCxnSpPr>
        <p:spPr bwMode="auto">
          <a:xfrm>
            <a:off x="3834007" y="3336876"/>
            <a:ext cx="1620000" cy="0"/>
          </a:xfrm>
          <a:prstGeom prst="bentConnector3">
            <a:avLst>
              <a:gd name="adj1" fmla="val 50000"/>
            </a:avLst>
          </a:prstGeom>
          <a:noFill/>
          <a:ln w="90000" cap="flat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91" name="Rectangle 55"/>
          <p:cNvSpPr>
            <a:spLocks noChangeArrowheads="1"/>
          </p:cNvSpPr>
          <p:nvPr/>
        </p:nvSpPr>
        <p:spPr bwMode="auto">
          <a:xfrm>
            <a:off x="4528914" y="1502486"/>
            <a:ext cx="230187" cy="36687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hangingPunct="1">
              <a:buClrTx/>
              <a:buFontTx/>
              <a:buNone/>
            </a:pPr>
            <a:r>
              <a:rPr lang="es-ES" altLang="fr-FR" sz="2500" b="1" dirty="0" smtClean="0">
                <a:latin typeface="Calibri" panose="020F0502020204030204" pitchFamily="34" charset="0"/>
              </a:rPr>
              <a:t>----------</a:t>
            </a:r>
            <a:endParaRPr lang="es-ES" altLang="fr-FR" sz="2500" b="1" dirty="0">
              <a:latin typeface="Calibri" panose="020F0502020204030204" pitchFamily="34" charset="0"/>
            </a:endParaRPr>
          </a:p>
        </p:txBody>
      </p:sp>
      <p:sp>
        <p:nvSpPr>
          <p:cNvPr id="93" name="Rectangle 56"/>
          <p:cNvSpPr>
            <a:spLocks noChangeArrowheads="1"/>
          </p:cNvSpPr>
          <p:nvPr/>
        </p:nvSpPr>
        <p:spPr bwMode="auto">
          <a:xfrm>
            <a:off x="4502720" y="1476326"/>
            <a:ext cx="282574" cy="3721100"/>
          </a:xfrm>
          <a:prstGeom prst="rect">
            <a:avLst/>
          </a:prstGeom>
          <a:noFill/>
          <a:ln w="76200" cap="flat">
            <a:solidFill>
              <a:srgbClr val="BF9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fr-BE" sz="3000" dirty="0"/>
          </a:p>
        </p:txBody>
      </p:sp>
      <p:sp>
        <p:nvSpPr>
          <p:cNvPr id="94" name="Rectángulo 93"/>
          <p:cNvSpPr/>
          <p:nvPr/>
        </p:nvSpPr>
        <p:spPr>
          <a:xfrm>
            <a:off x="3580405" y="2625348"/>
            <a:ext cx="933269" cy="59323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/>
            <a:r>
              <a:rPr lang="es-ES" sz="3500" b="1" dirty="0" smtClean="0">
                <a:solidFill>
                  <a:srgbClr val="FF0000"/>
                </a:solidFill>
              </a:rPr>
              <a:t>Na</a:t>
            </a:r>
            <a:r>
              <a:rPr lang="es-ES" sz="3500" b="1" i="1" baseline="30000" dirty="0" smtClean="0">
                <a:solidFill>
                  <a:srgbClr val="FF0000"/>
                </a:solidFill>
              </a:rPr>
              <a:t>+</a:t>
            </a:r>
            <a:endParaRPr lang="en-GB" sz="3500" b="1" i="1" baseline="30000" dirty="0">
              <a:solidFill>
                <a:srgbClr val="FF0000"/>
              </a:solidFill>
            </a:endParaRPr>
          </a:p>
        </p:txBody>
      </p:sp>
      <p:sp>
        <p:nvSpPr>
          <p:cNvPr id="33" name="AutoShape 47"/>
          <p:cNvSpPr>
            <a:spLocks noChangeArrowheads="1"/>
          </p:cNvSpPr>
          <p:nvPr/>
        </p:nvSpPr>
        <p:spPr bwMode="auto">
          <a:xfrm rot="10800000">
            <a:off x="2786172" y="2625348"/>
            <a:ext cx="336154" cy="1131888"/>
          </a:xfrm>
          <a:prstGeom prst="curvedLeftArrow">
            <a:avLst>
              <a:gd name="adj1" fmla="val 42695"/>
              <a:gd name="adj2" fmla="val 148760"/>
              <a:gd name="adj3" fmla="val 33333"/>
            </a:avLst>
          </a:prstGeom>
          <a:solidFill>
            <a:schemeClr val="accent2">
              <a:lumMod val="75000"/>
            </a:schemeClr>
          </a:solidFill>
          <a:ln w="12600" cap="flat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fr-BE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4" name="Rectangle 51"/>
          <p:cNvSpPr>
            <a:spLocks noChangeArrowheads="1"/>
          </p:cNvSpPr>
          <p:nvPr/>
        </p:nvSpPr>
        <p:spPr bwMode="auto">
          <a:xfrm>
            <a:off x="2968161" y="3713035"/>
            <a:ext cx="1021994" cy="47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5000" rIns="90000" bIns="450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hangingPunct="1">
              <a:buClrTx/>
              <a:buFontTx/>
              <a:buNone/>
            </a:pPr>
            <a:r>
              <a:rPr lang="es-ES" altLang="fr-FR" sz="25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H</a:t>
            </a:r>
            <a:r>
              <a:rPr lang="es-ES" altLang="fr-FR" sz="2500" b="1" baseline="-33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2</a:t>
            </a:r>
            <a:r>
              <a:rPr lang="es-ES" altLang="fr-FR" sz="25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O</a:t>
            </a:r>
          </a:p>
        </p:txBody>
      </p:sp>
      <p:sp>
        <p:nvSpPr>
          <p:cNvPr id="35" name="Rectangle 52"/>
          <p:cNvSpPr>
            <a:spLocks noChangeArrowheads="1"/>
          </p:cNvSpPr>
          <p:nvPr/>
        </p:nvSpPr>
        <p:spPr bwMode="auto">
          <a:xfrm>
            <a:off x="2885776" y="1879801"/>
            <a:ext cx="2047565" cy="860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5000" rIns="90000" bIns="450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hangingPunct="1">
              <a:buClrTx/>
              <a:buFontTx/>
              <a:buNone/>
            </a:pPr>
            <a:r>
              <a:rPr lang="es-ES" altLang="fr-FR" sz="25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½ O</a:t>
            </a:r>
            <a:r>
              <a:rPr lang="es-ES" altLang="fr-FR" sz="2500" b="1" baseline="-33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2</a:t>
            </a:r>
            <a:r>
              <a:rPr lang="es-ES" altLang="fr-FR" sz="25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s-ES" altLang="fr-FR" sz="2500" b="1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+ 2H</a:t>
            </a:r>
            <a:r>
              <a:rPr lang="es-ES" altLang="fr-FR" sz="2500" b="1" baseline="33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+</a:t>
            </a:r>
            <a:r>
              <a:rPr lang="es-ES" altLang="fr-FR" sz="25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+2</a:t>
            </a:r>
            <a:r>
              <a:rPr lang="es-ES" altLang="fr-FR" sz="2500" b="1" i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e</a:t>
            </a:r>
            <a:r>
              <a:rPr lang="es-ES" altLang="fr-FR" sz="2500" b="1" i="1" baseline="33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-</a:t>
            </a:r>
          </a:p>
        </p:txBody>
      </p:sp>
      <p:pic>
        <p:nvPicPr>
          <p:cNvPr id="28" name="Imagen 2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021" y="5834201"/>
            <a:ext cx="5924303" cy="902230"/>
          </a:xfrm>
          <a:prstGeom prst="rect">
            <a:avLst/>
          </a:prstGeom>
        </p:spPr>
      </p:pic>
      <p:pic>
        <p:nvPicPr>
          <p:cNvPr id="29" name="Imagen 2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379" y="496238"/>
            <a:ext cx="4566628" cy="740623"/>
          </a:xfrm>
          <a:prstGeom prst="rect">
            <a:avLst/>
          </a:prstGeom>
          <a:solidFill>
            <a:srgbClr val="FF0000"/>
          </a:solidFill>
          <a:ln w="76200">
            <a:noFill/>
          </a:ln>
        </p:spPr>
      </p:pic>
    </p:spTree>
    <p:extLst>
      <p:ext uri="{BB962C8B-B14F-4D97-AF65-F5344CB8AC3E}">
        <p14:creationId xmlns:p14="http://schemas.microsoft.com/office/powerpoint/2010/main" val="2805419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4" grpId="0"/>
      <p:bldP spid="3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391995" y="0"/>
            <a:ext cx="6378734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500" b="1" u="sng" dirty="0" smtClean="0">
                <a:solidFill>
                  <a:srgbClr val="FF0000"/>
                </a:solidFill>
              </a:rPr>
              <a:t>Consumo energético (electrólisis)</a:t>
            </a:r>
            <a:endParaRPr lang="en-GB" sz="3500" b="1" u="sng" dirty="0">
              <a:solidFill>
                <a:srgbClr val="FF0000"/>
              </a:solidFill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579" y="837736"/>
            <a:ext cx="7180182" cy="1118531"/>
          </a:xfrm>
          <a:prstGeom prst="rect">
            <a:avLst/>
          </a:prstGeom>
          <a:ln w="76200">
            <a:solidFill>
              <a:srgbClr val="FF0000"/>
            </a:solidFill>
          </a:ln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579" y="2289454"/>
            <a:ext cx="7470291" cy="1127625"/>
          </a:xfrm>
          <a:prstGeom prst="rect">
            <a:avLst/>
          </a:prstGeom>
          <a:ln w="76200">
            <a:solidFill>
              <a:srgbClr val="FF0000"/>
            </a:solidFill>
          </a:ln>
        </p:spPr>
      </p:pic>
      <p:sp>
        <p:nvSpPr>
          <p:cNvPr id="5" name="CuadroTexto 4"/>
          <p:cNvSpPr txBox="1"/>
          <p:nvPr/>
        </p:nvSpPr>
        <p:spPr>
          <a:xfrm>
            <a:off x="7503937" y="964129"/>
            <a:ext cx="1396536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500" b="1" dirty="0" smtClean="0">
                <a:solidFill>
                  <a:srgbClr val="FF0000"/>
                </a:solidFill>
              </a:rPr>
              <a:t>J mol</a:t>
            </a:r>
            <a:r>
              <a:rPr lang="es-ES" sz="3500" b="1" baseline="30000" dirty="0" smtClean="0">
                <a:solidFill>
                  <a:srgbClr val="FF0000"/>
                </a:solidFill>
              </a:rPr>
              <a:t>-1</a:t>
            </a:r>
            <a:endParaRPr lang="en-GB" sz="3500" b="1" baseline="30000" dirty="0">
              <a:solidFill>
                <a:srgbClr val="FF0000"/>
              </a:solidFill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7639401" y="2289454"/>
            <a:ext cx="1106393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500" b="1" dirty="0" smtClean="0">
                <a:solidFill>
                  <a:srgbClr val="FF0000"/>
                </a:solidFill>
              </a:rPr>
              <a:t>J kg</a:t>
            </a:r>
            <a:r>
              <a:rPr lang="es-ES" sz="3500" b="1" baseline="30000" dirty="0" smtClean="0">
                <a:solidFill>
                  <a:srgbClr val="FF0000"/>
                </a:solidFill>
              </a:rPr>
              <a:t>-1</a:t>
            </a:r>
            <a:endParaRPr lang="en-GB" sz="3500" b="1" baseline="300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uadroTexto 6"/>
              <p:cNvSpPr txBox="1"/>
              <p:nvPr/>
            </p:nvSpPr>
            <p:spPr>
              <a:xfrm>
                <a:off x="2595658" y="4419599"/>
                <a:ext cx="3952685" cy="117102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/>
                <a:r>
                  <a:rPr lang="es-ES" sz="3500" b="0" i="0" dirty="0" smtClean="0">
                    <a:latin typeface="Cambria Math" panose="02040503050406030204" pitchFamily="18" charset="0"/>
                  </a:rPr>
                  <a:t>1 W = 1 J s</a:t>
                </a:r>
                <a:r>
                  <a:rPr lang="es-ES" sz="3500" b="0" i="0" baseline="30000" dirty="0" smtClean="0">
                    <a:latin typeface="Cambria Math" panose="02040503050406030204" pitchFamily="18" charset="0"/>
                  </a:rPr>
                  <a:t>-1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s-ES" sz="3500" b="0" i="0" smtClean="0">
                          <a:latin typeface="Cambria Math" panose="02040503050406030204" pitchFamily="18" charset="0"/>
                        </a:rPr>
                        <m:t>1 </m:t>
                      </m:r>
                      <m:r>
                        <m:rPr>
                          <m:nor/>
                        </m:rPr>
                        <a:rPr lang="es-ES" sz="3500" b="0" i="0" smtClean="0">
                          <a:latin typeface="Cambria Math" panose="02040503050406030204" pitchFamily="18" charset="0"/>
                        </a:rPr>
                        <m:t>kWh</m:t>
                      </m:r>
                      <m:r>
                        <m:rPr>
                          <m:nor/>
                        </m:rPr>
                        <a:rPr lang="es-ES" sz="3500" b="0" i="0" smtClean="0">
                          <a:latin typeface="Cambria Math" panose="02040503050406030204" pitchFamily="18" charset="0"/>
                        </a:rPr>
                        <m:t> = 3.6 </m:t>
                      </m:r>
                      <m:r>
                        <m:rPr>
                          <m:nor/>
                        </m:rPr>
                        <a:rPr lang="es-ES" sz="3500" b="0" i="0" smtClean="0">
                          <a:latin typeface="Cambria Math" panose="02040503050406030204" pitchFamily="18" charset="0"/>
                        </a:rPr>
                        <m:t>x</m:t>
                      </m:r>
                      <m:r>
                        <m:rPr>
                          <m:nor/>
                        </m:rPr>
                        <a:rPr lang="es-ES" sz="3500" b="0" i="0" smtClean="0"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s-ES" sz="35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nor/>
                            </m:rPr>
                            <a:rPr lang="es-ES" sz="3500" b="0" i="0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m:rPr>
                              <m:nor/>
                            </m:rPr>
                            <a:rPr lang="es-ES" sz="3500" b="0" i="0" smtClean="0">
                              <a:latin typeface="Cambria Math" panose="02040503050406030204" pitchFamily="18" charset="0"/>
                            </a:rPr>
                            <m:t>6</m:t>
                          </m:r>
                        </m:sup>
                      </m:sSup>
                      <m:r>
                        <m:rPr>
                          <m:nor/>
                        </m:rPr>
                        <a:rPr lang="es-ES" sz="35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s-ES" sz="3500" b="0" i="0" smtClean="0">
                          <a:latin typeface="Cambria Math" panose="02040503050406030204" pitchFamily="18" charset="0"/>
                        </a:rPr>
                        <m:t>J</m:t>
                      </m:r>
                    </m:oMath>
                  </m:oMathPara>
                </a14:m>
                <a:endParaRPr lang="en-GB" sz="3500" dirty="0"/>
              </a:p>
            </p:txBody>
          </p:sp>
        </mc:Choice>
        <mc:Fallback xmlns="">
          <p:sp>
            <p:nvSpPr>
              <p:cNvPr id="7" name="CuadroTex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5658" y="4419599"/>
                <a:ext cx="3952685" cy="1171026"/>
              </a:xfrm>
              <a:prstGeom prst="rect">
                <a:avLst/>
              </a:prstGeom>
              <a:blipFill>
                <a:blip r:embed="rId5"/>
                <a:stretch>
                  <a:fillRect t="-114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CuadroTexto 7"/>
          <p:cNvSpPr txBox="1"/>
          <p:nvPr/>
        </p:nvSpPr>
        <p:spPr>
          <a:xfrm>
            <a:off x="2862974" y="6011338"/>
            <a:ext cx="3418052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500" dirty="0" smtClean="0">
                <a:solidFill>
                  <a:srgbClr val="FF0000"/>
                </a:solidFill>
              </a:rPr>
              <a:t>Y la corriente????</a:t>
            </a:r>
            <a:endParaRPr lang="en-GB" sz="35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8531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2996665" y="0"/>
            <a:ext cx="3150671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500" b="1" u="sng" dirty="0" smtClean="0">
                <a:solidFill>
                  <a:srgbClr val="FF0000"/>
                </a:solidFill>
              </a:rPr>
              <a:t>Voltaje de celda</a:t>
            </a:r>
            <a:endParaRPr lang="en-GB" sz="3500" b="1" u="sng" dirty="0">
              <a:solidFill>
                <a:srgbClr val="FF0000"/>
              </a:solidFill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579" y="837736"/>
            <a:ext cx="7180182" cy="1118531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579" y="2163061"/>
            <a:ext cx="8976783" cy="766091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68164" y="3151640"/>
            <a:ext cx="3807672" cy="554719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2798341" y="3962404"/>
            <a:ext cx="3547318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500" dirty="0" smtClean="0">
                <a:solidFill>
                  <a:srgbClr val="FF0000"/>
                </a:solidFill>
              </a:rPr>
              <a:t>Signos y espontaneidad….</a:t>
            </a:r>
            <a:endParaRPr lang="en-GB" sz="2500" dirty="0">
              <a:solidFill>
                <a:srgbClr val="FF0000"/>
              </a:solidFill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64258" y="4906596"/>
            <a:ext cx="5149424" cy="1345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1435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579" y="1214794"/>
            <a:ext cx="8976783" cy="766091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579" y="41872"/>
            <a:ext cx="7180182" cy="1118531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579" y="2715141"/>
            <a:ext cx="9093421" cy="1238802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CuadroTexto 4"/>
              <p:cNvSpPr txBox="1"/>
              <p:nvPr/>
            </p:nvSpPr>
            <p:spPr>
              <a:xfrm>
                <a:off x="177421" y="4817660"/>
                <a:ext cx="132279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s-ES" b="1" i="1" u="sng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𝑹𝒆𝒄𝒐𝒓𝒅𝒂𝒓</m:t>
                    </m:r>
                  </m:oMath>
                </a14:m>
                <a:r>
                  <a:rPr lang="es-ES" dirty="0" smtClean="0"/>
                  <a:t>:</a:t>
                </a:r>
                <a:endParaRPr lang="en-GB" dirty="0"/>
              </a:p>
            </p:txBody>
          </p:sp>
        </mc:Choice>
        <mc:Fallback xmlns="">
          <p:sp>
            <p:nvSpPr>
              <p:cNvPr id="5" name="CuadroTex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421" y="4817660"/>
                <a:ext cx="1322798" cy="369332"/>
              </a:xfrm>
              <a:prstGeom prst="rect">
                <a:avLst/>
              </a:prstGeom>
              <a:blipFill>
                <a:blip r:embed="rId5"/>
                <a:stretch>
                  <a:fillRect t="-8197" r="-3226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Imagen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73480" y="4817660"/>
            <a:ext cx="2030759" cy="600188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823115" y="4767557"/>
            <a:ext cx="2103286" cy="627469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609180" y="5600883"/>
            <a:ext cx="3925641" cy="977338"/>
          </a:xfrm>
          <a:prstGeom prst="rect">
            <a:avLst/>
          </a:prstGeom>
          <a:ln w="76200">
            <a:solidFill>
              <a:schemeClr val="accent2"/>
            </a:solidFill>
          </a:ln>
        </p:spPr>
      </p:pic>
    </p:spTree>
    <p:extLst>
      <p:ext uri="{BB962C8B-B14F-4D97-AF65-F5344CB8AC3E}">
        <p14:creationId xmlns:p14="http://schemas.microsoft.com/office/powerpoint/2010/main" val="510012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999806" y="373815"/>
            <a:ext cx="10184764" cy="5806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4162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4137" y="870750"/>
            <a:ext cx="4536863" cy="5130000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1250769" y="1209947"/>
            <a:ext cx="2125980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1875" b="1" dirty="0">
                <a:solidFill>
                  <a:srgbClr val="FF0000"/>
                </a:solidFill>
              </a:rPr>
              <a:t>Propiedades de los electrolitos</a:t>
            </a:r>
            <a:endParaRPr lang="en-AU" sz="1875" b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CuadroTexto 1"/>
              <p:cNvSpPr txBox="1"/>
              <p:nvPr/>
            </p:nvSpPr>
            <p:spPr>
              <a:xfrm>
                <a:off x="1285060" y="3286661"/>
                <a:ext cx="1606731" cy="7480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3000" dirty="0">
                    <a:sym typeface="Symbol" panose="05050102010706020507" pitchFamily="18" charset="2"/>
                  </a:rPr>
                  <a:t></a:t>
                </a:r>
                <a14:m>
                  <m:oMath xmlns:m="http://schemas.openxmlformats.org/officeDocument/2006/math">
                    <m:r>
                      <a:rPr lang="en-GB" sz="3000" i="1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𝜅</m:t>
                    </m:r>
                    <m:r>
                      <a:rPr lang="es-ES" sz="3000" i="1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= </m:t>
                    </m:r>
                    <m:f>
                      <m:fPr>
                        <m:ctrlPr>
                          <a:rPr lang="es-ES" sz="3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es-ES" sz="3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1</m:t>
                        </m:r>
                      </m:num>
                      <m:den>
                        <m:r>
                          <a:rPr lang="es-ES" sz="3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𝑅</m:t>
                        </m:r>
                      </m:den>
                    </m:f>
                    <m:f>
                      <m:fPr>
                        <m:ctrlPr>
                          <a:rPr lang="es-ES" sz="3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es-ES" sz="3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𝑆</m:t>
                        </m:r>
                      </m:num>
                      <m:den>
                        <m:r>
                          <a:rPr lang="es-ES" sz="3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𝐴</m:t>
                        </m:r>
                      </m:den>
                    </m:f>
                  </m:oMath>
                </a14:m>
                <a:endParaRPr lang="en-GB" sz="3000" dirty="0"/>
              </a:p>
            </p:txBody>
          </p:sp>
        </mc:Choice>
        <mc:Fallback xmlns="">
          <p:sp>
            <p:nvSpPr>
              <p:cNvPr id="2" name="CuadroTexto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5060" y="3286661"/>
                <a:ext cx="1606731" cy="748090"/>
              </a:xfrm>
              <a:prstGeom prst="rect">
                <a:avLst/>
              </a:prstGeom>
              <a:blipFill>
                <a:blip r:embed="rId3"/>
                <a:stretch>
                  <a:fillRect l="-9125" b="-97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CuadroTexto 4"/>
          <p:cNvSpPr txBox="1"/>
          <p:nvPr/>
        </p:nvSpPr>
        <p:spPr>
          <a:xfrm>
            <a:off x="1207075" y="2121346"/>
            <a:ext cx="22133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3" indent="-214313">
              <a:buFont typeface="Wingdings" panose="05000000000000000000" pitchFamily="2" charset="2"/>
              <a:buChar char="ü"/>
            </a:pPr>
            <a:r>
              <a:rPr lang="es-ES" sz="1350" dirty="0"/>
              <a:t>Resistencia de la celda</a:t>
            </a:r>
          </a:p>
          <a:p>
            <a:pPr marL="214313" indent="-214313">
              <a:buFont typeface="Wingdings" panose="05000000000000000000" pitchFamily="2" charset="2"/>
              <a:buChar char="ü"/>
            </a:pPr>
            <a:endParaRPr lang="es-ES" sz="1350" dirty="0"/>
          </a:p>
          <a:p>
            <a:pPr marL="214313" indent="-214313">
              <a:buFont typeface="Wingdings" panose="05000000000000000000" pitchFamily="2" charset="2"/>
              <a:buChar char="ü"/>
            </a:pPr>
            <a:r>
              <a:rPr lang="es-ES" sz="1350" dirty="0"/>
              <a:t>Interacción con especies </a:t>
            </a:r>
            <a:r>
              <a:rPr lang="es-ES" sz="1350" dirty="0" err="1"/>
              <a:t>electroactivas</a:t>
            </a:r>
            <a:endParaRPr lang="en-GB" sz="1350" dirty="0"/>
          </a:p>
        </p:txBody>
      </p:sp>
    </p:spTree>
    <p:extLst>
      <p:ext uri="{BB962C8B-B14F-4D97-AF65-F5344CB8AC3E}">
        <p14:creationId xmlns:p14="http://schemas.microsoft.com/office/powerpoint/2010/main" val="1022165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82625" y="718459"/>
            <a:ext cx="7529882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500" b="1" u="sng" dirty="0" smtClean="0">
                <a:solidFill>
                  <a:srgbClr val="FF0000"/>
                </a:solidFill>
              </a:rPr>
              <a:t>Conceptos de ingeniería electroquímica</a:t>
            </a:r>
            <a:endParaRPr lang="en-GB" sz="3500" b="1" u="sng" dirty="0">
              <a:solidFill>
                <a:srgbClr val="FF0000"/>
              </a:solidFill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104503" y="1815737"/>
            <a:ext cx="8934994" cy="28777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000" dirty="0" smtClean="0"/>
              <a:t>Evaluación permanente de los aspectos económicos</a:t>
            </a:r>
          </a:p>
          <a:p>
            <a:pPr algn="ctr"/>
            <a:endParaRPr lang="es-ES" dirty="0"/>
          </a:p>
          <a:p>
            <a:pPr algn="ctr"/>
            <a:endParaRPr lang="es-ES" dirty="0" smtClean="0"/>
          </a:p>
          <a:p>
            <a:pPr algn="ctr"/>
            <a:r>
              <a:rPr lang="es-ES" sz="4500" dirty="0" smtClean="0">
                <a:solidFill>
                  <a:srgbClr val="FF0000"/>
                </a:solidFill>
              </a:rPr>
              <a:t>LA ELECTRICIDAD ES CARA </a:t>
            </a:r>
          </a:p>
          <a:p>
            <a:pPr algn="ctr"/>
            <a:r>
              <a:rPr lang="es-ES" sz="3500" dirty="0" smtClean="0">
                <a:solidFill>
                  <a:srgbClr val="FF0000"/>
                </a:solidFill>
              </a:rPr>
              <a:t>(pero su precio depende fuertemente de localización geográfica)</a:t>
            </a:r>
            <a:endParaRPr lang="en-GB" sz="3500" dirty="0">
              <a:solidFill>
                <a:srgbClr val="FF0000"/>
              </a:solidFill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274320" y="5852160"/>
            <a:ext cx="8694368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500" dirty="0" smtClean="0"/>
              <a:t>Considerar el proceso global, no solo la/s etapa/s electroquímicas</a:t>
            </a:r>
            <a:endParaRPr lang="en-GB" sz="2500" dirty="0"/>
          </a:p>
        </p:txBody>
      </p:sp>
      <p:sp>
        <p:nvSpPr>
          <p:cNvPr id="7" name="CuadroTexto 6"/>
          <p:cNvSpPr txBox="1"/>
          <p:nvPr/>
        </p:nvSpPr>
        <p:spPr>
          <a:xfrm>
            <a:off x="2005149" y="0"/>
            <a:ext cx="5133703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5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REPASO CLASE PREVIA</a:t>
            </a:r>
            <a:endParaRPr lang="en-GB" sz="35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9008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38" y="1166913"/>
            <a:ext cx="8173297" cy="5592874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5520267" y="1603389"/>
            <a:ext cx="3437466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500" b="1" dirty="0" smtClean="0">
                <a:solidFill>
                  <a:srgbClr val="FF0000"/>
                </a:solidFill>
              </a:rPr>
              <a:t>¿cómo puedo hacer disminuir cada uno de estos términos?</a:t>
            </a:r>
            <a:endParaRPr lang="en-GB" sz="2500" b="1" dirty="0">
              <a:solidFill>
                <a:srgbClr val="FF0000"/>
              </a:solidFill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579" y="0"/>
            <a:ext cx="9093421" cy="1238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9149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209876" y="419926"/>
            <a:ext cx="8724248" cy="59708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sz="3000" b="1" u="sng" dirty="0" smtClean="0">
              <a:solidFill>
                <a:srgbClr val="FF0000"/>
              </a:solidFill>
            </a:endParaRPr>
          </a:p>
          <a:p>
            <a:r>
              <a:rPr lang="es-ES" sz="3000" b="1" u="sng" dirty="0" smtClean="0">
                <a:solidFill>
                  <a:srgbClr val="FF0000"/>
                </a:solidFill>
              </a:rPr>
              <a:t>Diseño y caracterización de un reactor electroquímico</a:t>
            </a:r>
          </a:p>
          <a:p>
            <a:endParaRPr lang="es-ES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ES" sz="2400" dirty="0" smtClean="0"/>
              <a:t>Distribución de corriente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ES" sz="2400" dirty="0" smtClean="0"/>
              <a:t>Distribución de potencial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ES" sz="2400" dirty="0" smtClean="0"/>
              <a:t>Flujo de electrolito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ES" sz="2400" dirty="0" smtClean="0"/>
              <a:t>Termodinámica de reacciones de electrodo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ES" sz="2400" dirty="0" smtClean="0"/>
              <a:t>Cinética de reacciones de electrodo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ES" sz="2400" dirty="0" smtClean="0"/>
              <a:t>Transporte de masa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ES" sz="2400" dirty="0" smtClean="0"/>
              <a:t>Transporte de calor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ES" sz="2400" dirty="0" smtClean="0"/>
              <a:t>Costo y performance de los diversos componentes del reactor</a:t>
            </a:r>
          </a:p>
          <a:p>
            <a:endParaRPr lang="es-ES" sz="1000" b="1" u="sng" dirty="0" smtClean="0">
              <a:solidFill>
                <a:srgbClr val="FF0000"/>
              </a:solidFill>
            </a:endParaRPr>
          </a:p>
          <a:p>
            <a:r>
              <a:rPr lang="es-ES" sz="3000" b="1" u="sng" dirty="0" smtClean="0">
                <a:solidFill>
                  <a:srgbClr val="FF0000"/>
                </a:solidFill>
              </a:rPr>
              <a:t>Estudio analítico de un reactor</a:t>
            </a:r>
          </a:p>
          <a:p>
            <a:endParaRPr lang="es-ES" sz="2400" dirty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s-ES" sz="2400" dirty="0" smtClean="0"/>
              <a:t>Balance de masa para reactivos y productos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s-ES" sz="2400" dirty="0" smtClean="0"/>
              <a:t>Balance de calor</a:t>
            </a:r>
          </a:p>
        </p:txBody>
      </p:sp>
      <p:sp>
        <p:nvSpPr>
          <p:cNvPr id="3" name="Rectángulo 2"/>
          <p:cNvSpPr/>
          <p:nvPr/>
        </p:nvSpPr>
        <p:spPr>
          <a:xfrm>
            <a:off x="209876" y="6318849"/>
            <a:ext cx="29255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es-ES" sz="2400" dirty="0">
                <a:solidFill>
                  <a:srgbClr val="FF0000"/>
                </a:solidFill>
              </a:rPr>
              <a:t>Balance de voltajes</a:t>
            </a:r>
            <a:endParaRPr lang="en-GB" sz="2400" dirty="0">
              <a:solidFill>
                <a:srgbClr val="FF0000"/>
              </a:solidFill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6159582" y="5504207"/>
            <a:ext cx="27745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400" dirty="0" smtClean="0"/>
              <a:t>(</a:t>
            </a:r>
            <a:r>
              <a:rPr lang="es-ES" sz="2400" dirty="0" smtClean="0">
                <a:solidFill>
                  <a:srgbClr val="FF0000"/>
                </a:solidFill>
              </a:rPr>
              <a:t>incluye </a:t>
            </a:r>
            <a:r>
              <a:rPr lang="es-ES" sz="2400" dirty="0">
                <a:solidFill>
                  <a:srgbClr val="FF0000"/>
                </a:solidFill>
              </a:rPr>
              <a:t>balance Q!!</a:t>
            </a:r>
            <a:r>
              <a:rPr lang="es-ES" sz="2400" dirty="0"/>
              <a:t>)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2005149" y="0"/>
            <a:ext cx="5133703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5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REPASO CLASE PREVIA</a:t>
            </a:r>
            <a:endParaRPr lang="en-GB" sz="35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8207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300" y="435097"/>
            <a:ext cx="4424153" cy="1009406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300" y="1784432"/>
            <a:ext cx="2792293" cy="918469"/>
          </a:xfrm>
          <a:prstGeom prst="rect">
            <a:avLst/>
          </a:prstGeom>
          <a:ln w="76200">
            <a:solidFill>
              <a:srgbClr val="FF0000"/>
            </a:solidFill>
          </a:ln>
        </p:spPr>
      </p:pic>
      <p:sp>
        <p:nvSpPr>
          <p:cNvPr id="4" name="CuadroTexto 3"/>
          <p:cNvSpPr txBox="1"/>
          <p:nvPr/>
        </p:nvSpPr>
        <p:spPr>
          <a:xfrm>
            <a:off x="4958239" y="1784432"/>
            <a:ext cx="418576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Ejemplo: (varía mucho según localización)</a:t>
            </a:r>
          </a:p>
          <a:p>
            <a:endParaRPr lang="es-E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E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0.10 US$ kWatth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2629" y="3515167"/>
            <a:ext cx="5003405" cy="2741943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2005149" y="0"/>
            <a:ext cx="5133703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5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REPASO CLASE PREVIA</a:t>
            </a:r>
            <a:endParaRPr lang="en-GB" sz="35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8354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1191756" y="-20691"/>
            <a:ext cx="6760505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2500" b="1" u="sng" dirty="0" smtClean="0">
                <a:solidFill>
                  <a:schemeClr val="tx1"/>
                </a:solidFill>
                <a:latin typeface="+mj-lt"/>
              </a:rPr>
              <a:t>Paréntesis: Breve introducción al proceso cloro-soda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251520" y="2124351"/>
            <a:ext cx="8784975" cy="3705225"/>
          </a:xfrm>
          <a:prstGeom prst="rect">
            <a:avLst/>
          </a:prstGeom>
          <a:gradFill rotWithShape="0">
            <a:gsLst>
              <a:gs pos="0">
                <a:srgbClr val="E0EBFA"/>
              </a:gs>
              <a:gs pos="100000">
                <a:srgbClr val="9AC2F5"/>
              </a:gs>
            </a:gsLst>
            <a:lin ang="5400000" scaled="1"/>
          </a:gradFill>
          <a:ln w="38160" cap="flat">
            <a:solidFill>
              <a:srgbClr val="5B9BD5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BE" dirty="0">
              <a:solidFill>
                <a:schemeClr val="tx1"/>
              </a:solidFill>
            </a:endParaRPr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7046490" y="3012018"/>
            <a:ext cx="477838" cy="2024063"/>
          </a:xfrm>
          <a:prstGeom prst="rect">
            <a:avLst/>
          </a:prstGeom>
          <a:gradFill rotWithShape="0">
            <a:gsLst>
              <a:gs pos="0">
                <a:srgbClr val="808080"/>
              </a:gs>
              <a:gs pos="100000">
                <a:srgbClr val="000000"/>
              </a:gs>
            </a:gsLst>
            <a:lin ang="0" scaled="1"/>
          </a:gradFill>
          <a:ln w="12600" cap="flat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BE">
              <a:solidFill>
                <a:schemeClr val="tx1"/>
              </a:solidFill>
            </a:endParaRPr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 flipV="1">
            <a:off x="2466527" y="808568"/>
            <a:ext cx="0" cy="2203450"/>
          </a:xfrm>
          <a:prstGeom prst="line">
            <a:avLst/>
          </a:prstGeom>
          <a:noFill/>
          <a:ln w="38160" cap="flat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BE">
              <a:solidFill>
                <a:schemeClr val="tx1"/>
              </a:solidFill>
            </a:endParaRPr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 flipV="1">
            <a:off x="7287790" y="819681"/>
            <a:ext cx="7938" cy="2192338"/>
          </a:xfrm>
          <a:prstGeom prst="line">
            <a:avLst/>
          </a:prstGeom>
          <a:noFill/>
          <a:ln w="38160" cap="flat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BE">
              <a:solidFill>
                <a:schemeClr val="tx1"/>
              </a:solidFill>
            </a:endParaRPr>
          </a:p>
        </p:txBody>
      </p:sp>
      <p:sp>
        <p:nvSpPr>
          <p:cNvPr id="14" name="Line 14"/>
          <p:cNvSpPr>
            <a:spLocks noChangeShapeType="1"/>
          </p:cNvSpPr>
          <p:nvPr/>
        </p:nvSpPr>
        <p:spPr bwMode="auto">
          <a:xfrm>
            <a:off x="2466527" y="826031"/>
            <a:ext cx="1603375" cy="0"/>
          </a:xfrm>
          <a:prstGeom prst="line">
            <a:avLst/>
          </a:prstGeom>
          <a:noFill/>
          <a:ln w="38160" cap="flat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BE">
              <a:solidFill>
                <a:schemeClr val="tx1"/>
              </a:solidFill>
            </a:endParaRPr>
          </a:p>
        </p:txBody>
      </p:sp>
      <p:sp>
        <p:nvSpPr>
          <p:cNvPr id="15" name="Line 15"/>
          <p:cNvSpPr>
            <a:spLocks noChangeShapeType="1"/>
          </p:cNvSpPr>
          <p:nvPr/>
        </p:nvSpPr>
        <p:spPr bwMode="auto">
          <a:xfrm>
            <a:off x="4281039" y="826031"/>
            <a:ext cx="3024000" cy="0"/>
          </a:xfrm>
          <a:prstGeom prst="line">
            <a:avLst/>
          </a:prstGeom>
          <a:noFill/>
          <a:ln w="38160" cap="flat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BE">
              <a:solidFill>
                <a:schemeClr val="tx1"/>
              </a:solidFill>
            </a:endParaRPr>
          </a:p>
        </p:txBody>
      </p:sp>
      <p:sp>
        <p:nvSpPr>
          <p:cNvPr id="16" name="Line 16"/>
          <p:cNvSpPr>
            <a:spLocks noChangeShapeType="1"/>
          </p:cNvSpPr>
          <p:nvPr/>
        </p:nvSpPr>
        <p:spPr bwMode="auto">
          <a:xfrm flipV="1">
            <a:off x="4076252" y="410105"/>
            <a:ext cx="0" cy="823913"/>
          </a:xfrm>
          <a:prstGeom prst="line">
            <a:avLst/>
          </a:prstGeom>
          <a:noFill/>
          <a:ln w="38160" cap="flat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BE">
              <a:solidFill>
                <a:schemeClr val="tx1"/>
              </a:solidFill>
            </a:endParaRPr>
          </a:p>
        </p:txBody>
      </p:sp>
      <p:sp>
        <p:nvSpPr>
          <p:cNvPr id="17" name="Line 17"/>
          <p:cNvSpPr>
            <a:spLocks noChangeShapeType="1"/>
          </p:cNvSpPr>
          <p:nvPr/>
        </p:nvSpPr>
        <p:spPr bwMode="auto">
          <a:xfrm flipV="1">
            <a:off x="4281040" y="586318"/>
            <a:ext cx="0" cy="484188"/>
          </a:xfrm>
          <a:prstGeom prst="line">
            <a:avLst/>
          </a:prstGeom>
          <a:noFill/>
          <a:ln w="38160" cap="flat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BE">
              <a:solidFill>
                <a:schemeClr val="tx1"/>
              </a:solidFill>
            </a:endParaRPr>
          </a:p>
        </p:txBody>
      </p:sp>
      <p:sp>
        <p:nvSpPr>
          <p:cNvPr id="21" name="AutoShape 48"/>
          <p:cNvSpPr>
            <a:spLocks noChangeArrowheads="1"/>
          </p:cNvSpPr>
          <p:nvPr/>
        </p:nvSpPr>
        <p:spPr bwMode="auto">
          <a:xfrm>
            <a:off x="7524328" y="3562055"/>
            <a:ext cx="373740" cy="1152525"/>
          </a:xfrm>
          <a:prstGeom prst="curvedRightArrow">
            <a:avLst>
              <a:gd name="adj1" fmla="val 61787"/>
              <a:gd name="adj2" fmla="val 123574"/>
              <a:gd name="adj3" fmla="val 33333"/>
            </a:avLst>
          </a:prstGeom>
          <a:solidFill>
            <a:srgbClr val="808080"/>
          </a:solidFill>
          <a:ln w="12600" cap="flat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BE">
              <a:solidFill>
                <a:schemeClr val="tx1"/>
              </a:solidFill>
            </a:endParaRPr>
          </a:p>
        </p:txBody>
      </p:sp>
      <p:sp>
        <p:nvSpPr>
          <p:cNvPr id="22" name="Rectangle 49"/>
          <p:cNvSpPr>
            <a:spLocks noChangeArrowheads="1"/>
          </p:cNvSpPr>
          <p:nvPr/>
        </p:nvSpPr>
        <p:spPr bwMode="auto">
          <a:xfrm>
            <a:off x="7528202" y="3198524"/>
            <a:ext cx="1795202" cy="4486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5000" rIns="90000" bIns="450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hangingPunct="1">
              <a:buClrTx/>
              <a:buFontTx/>
              <a:buNone/>
            </a:pPr>
            <a:r>
              <a:rPr lang="es-ES" altLang="fr-FR" sz="25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2H</a:t>
            </a:r>
            <a:r>
              <a:rPr lang="es-ES" altLang="fr-FR" sz="2500" b="1" baseline="-33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2</a:t>
            </a:r>
            <a:r>
              <a:rPr lang="es-ES" altLang="fr-FR" sz="25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O + 2</a:t>
            </a:r>
            <a:r>
              <a:rPr lang="es-ES" altLang="fr-FR" sz="2500" b="1" i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e</a:t>
            </a:r>
            <a:r>
              <a:rPr lang="es-ES" altLang="fr-FR" sz="2500" b="1" i="1" baseline="33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-</a:t>
            </a:r>
            <a:endParaRPr lang="es-ES" altLang="fr-FR" sz="2500" b="1" i="1" baseline="330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23" name="Rectangle 50"/>
          <p:cNvSpPr>
            <a:spLocks noChangeArrowheads="1"/>
          </p:cNvSpPr>
          <p:nvPr/>
        </p:nvSpPr>
        <p:spPr bwMode="auto">
          <a:xfrm>
            <a:off x="7587966" y="4587412"/>
            <a:ext cx="1526357" cy="4486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5000" rIns="90000" bIns="450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hangingPunct="1">
              <a:buClrTx/>
              <a:buFontTx/>
              <a:buNone/>
            </a:pPr>
            <a:r>
              <a:rPr lang="es-ES" altLang="fr-FR" sz="25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2OH</a:t>
            </a:r>
            <a:r>
              <a:rPr lang="es-ES" altLang="fr-FR" sz="2500" b="1" baseline="33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-</a:t>
            </a:r>
            <a:r>
              <a:rPr lang="es-ES" altLang="fr-FR" sz="25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s-ES" altLang="fr-FR" sz="2500" b="1" dirty="0">
                <a:solidFill>
                  <a:schemeClr val="tx1"/>
                </a:solidFill>
                <a:latin typeface="Calibri" panose="020F0502020204030204" pitchFamily="34" charset="0"/>
              </a:rPr>
              <a:t>+ H</a:t>
            </a:r>
            <a:r>
              <a:rPr lang="es-ES" altLang="fr-FR" sz="2500" b="1" baseline="-33000" dirty="0">
                <a:solidFill>
                  <a:schemeClr val="tx1"/>
                </a:solidFill>
                <a:latin typeface="Calibri" panose="020F0502020204030204" pitchFamily="34" charset="0"/>
              </a:rPr>
              <a:t>2</a:t>
            </a:r>
          </a:p>
        </p:txBody>
      </p:sp>
      <p:sp>
        <p:nvSpPr>
          <p:cNvPr id="27" name="Rectangle 58"/>
          <p:cNvSpPr>
            <a:spLocks noChangeArrowheads="1"/>
          </p:cNvSpPr>
          <p:nvPr/>
        </p:nvSpPr>
        <p:spPr bwMode="auto">
          <a:xfrm>
            <a:off x="2310557" y="2985625"/>
            <a:ext cx="460375" cy="2032000"/>
          </a:xfrm>
          <a:prstGeom prst="rect">
            <a:avLst/>
          </a:prstGeom>
          <a:gradFill rotWithShape="0">
            <a:gsLst>
              <a:gs pos="0">
                <a:srgbClr val="808080"/>
              </a:gs>
              <a:gs pos="100000">
                <a:srgbClr val="000000"/>
              </a:gs>
            </a:gsLst>
            <a:lin ang="0" scaled="1"/>
          </a:gradFill>
          <a:ln w="12600" cap="flat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BE">
              <a:solidFill>
                <a:schemeClr val="tx1"/>
              </a:solidFill>
            </a:endParaRPr>
          </a:p>
        </p:txBody>
      </p:sp>
      <p:sp>
        <p:nvSpPr>
          <p:cNvPr id="39" name="AutoShape 47"/>
          <p:cNvSpPr>
            <a:spLocks noChangeArrowheads="1"/>
          </p:cNvSpPr>
          <p:nvPr/>
        </p:nvSpPr>
        <p:spPr bwMode="auto">
          <a:xfrm>
            <a:off x="1973505" y="3415055"/>
            <a:ext cx="336154" cy="1131888"/>
          </a:xfrm>
          <a:prstGeom prst="curvedLeftArrow">
            <a:avLst>
              <a:gd name="adj1" fmla="val 42695"/>
              <a:gd name="adj2" fmla="val 85389"/>
              <a:gd name="adj3" fmla="val 33333"/>
            </a:avLst>
          </a:prstGeom>
          <a:solidFill>
            <a:srgbClr val="808080"/>
          </a:solidFill>
          <a:ln w="12600" cap="flat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BE">
              <a:solidFill>
                <a:schemeClr val="tx1"/>
              </a:solidFill>
            </a:endParaRPr>
          </a:p>
        </p:txBody>
      </p:sp>
      <p:sp>
        <p:nvSpPr>
          <p:cNvPr id="40" name="Rectangle 51"/>
          <p:cNvSpPr>
            <a:spLocks noChangeArrowheads="1"/>
          </p:cNvSpPr>
          <p:nvPr/>
        </p:nvSpPr>
        <p:spPr bwMode="auto">
          <a:xfrm>
            <a:off x="1150302" y="3212241"/>
            <a:ext cx="1021994" cy="47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5000" rIns="90000" bIns="450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hangingPunct="1">
              <a:buClrTx/>
              <a:buFontTx/>
              <a:buNone/>
            </a:pPr>
            <a:r>
              <a:rPr lang="es-ES" altLang="fr-FR" sz="25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2Cl</a:t>
            </a:r>
            <a:r>
              <a:rPr lang="es-ES" altLang="fr-FR" sz="2500" b="1" baseline="30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-</a:t>
            </a:r>
            <a:endParaRPr lang="es-ES" altLang="fr-FR" sz="2500" b="1" baseline="300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41" name="Rectangle 52"/>
          <p:cNvSpPr>
            <a:spLocks noChangeArrowheads="1"/>
          </p:cNvSpPr>
          <p:nvPr/>
        </p:nvSpPr>
        <p:spPr bwMode="auto">
          <a:xfrm>
            <a:off x="509278" y="4160703"/>
            <a:ext cx="2047565" cy="47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5000" rIns="90000" bIns="450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hangingPunct="1">
              <a:buClrTx/>
              <a:buFontTx/>
              <a:buNone/>
            </a:pPr>
            <a:r>
              <a:rPr lang="es-ES" altLang="fr-FR" sz="25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Cl</a:t>
            </a:r>
            <a:r>
              <a:rPr lang="es-ES" altLang="fr-FR" sz="2500" b="1" baseline="-33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2</a:t>
            </a:r>
            <a:r>
              <a:rPr lang="es-ES" altLang="fr-FR" sz="25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 + 2</a:t>
            </a:r>
            <a:r>
              <a:rPr lang="es-ES" altLang="fr-FR" sz="2500" b="1" i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e</a:t>
            </a:r>
            <a:r>
              <a:rPr lang="es-ES" altLang="fr-FR" sz="2500" b="1" i="1" baseline="33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-</a:t>
            </a:r>
            <a:endParaRPr lang="es-ES" altLang="fr-FR" sz="2500" b="1" i="1" baseline="330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81" name="CuadroTexto 80"/>
          <p:cNvSpPr txBox="1"/>
          <p:nvPr/>
        </p:nvSpPr>
        <p:spPr>
          <a:xfrm>
            <a:off x="6358650" y="5307895"/>
            <a:ext cx="186621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3000" dirty="0" smtClean="0">
                <a:solidFill>
                  <a:schemeClr val="tx1"/>
                </a:solidFill>
              </a:rPr>
              <a:t>NaOH 35%</a:t>
            </a:r>
            <a:endParaRPr lang="en-GB" sz="3000" dirty="0" smtClean="0">
              <a:solidFill>
                <a:schemeClr val="tx1"/>
              </a:solidFill>
            </a:endParaRPr>
          </a:p>
        </p:txBody>
      </p:sp>
      <p:sp>
        <p:nvSpPr>
          <p:cNvPr id="87" name="Rectángulo 86"/>
          <p:cNvSpPr/>
          <p:nvPr/>
        </p:nvSpPr>
        <p:spPr>
          <a:xfrm>
            <a:off x="375012" y="5140509"/>
            <a:ext cx="2100255" cy="63094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/>
            <a:r>
              <a:rPr lang="es-ES" sz="3500" b="1" dirty="0" smtClean="0">
                <a:solidFill>
                  <a:srgbClr val="FF0000"/>
                </a:solidFill>
              </a:rPr>
              <a:t>NaCl 26 %</a:t>
            </a:r>
            <a:r>
              <a:rPr lang="es-ES" sz="3500" b="1" i="1" baseline="30000" dirty="0" smtClean="0">
                <a:solidFill>
                  <a:srgbClr val="FF0000"/>
                </a:solidFill>
              </a:rPr>
              <a:t> </a:t>
            </a:r>
            <a:endParaRPr lang="en-GB" sz="3500" b="1" i="1" baseline="30000" dirty="0">
              <a:solidFill>
                <a:srgbClr val="FF0000"/>
              </a:solidFill>
            </a:endParaRPr>
          </a:p>
        </p:txBody>
      </p:sp>
      <p:cxnSp>
        <p:nvCxnSpPr>
          <p:cNvPr id="90" name="AutoShape 67"/>
          <p:cNvCxnSpPr>
            <a:cxnSpLocks noChangeShapeType="1"/>
          </p:cNvCxnSpPr>
          <p:nvPr/>
        </p:nvCxnSpPr>
        <p:spPr bwMode="auto">
          <a:xfrm>
            <a:off x="3834007" y="3976963"/>
            <a:ext cx="1620000" cy="0"/>
          </a:xfrm>
          <a:prstGeom prst="bentConnector3">
            <a:avLst>
              <a:gd name="adj1" fmla="val 50000"/>
            </a:avLst>
          </a:prstGeom>
          <a:noFill/>
          <a:ln w="90000" cap="flat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91" name="Rectangle 55"/>
          <p:cNvSpPr>
            <a:spLocks noChangeArrowheads="1"/>
          </p:cNvSpPr>
          <p:nvPr/>
        </p:nvSpPr>
        <p:spPr bwMode="auto">
          <a:xfrm>
            <a:off x="4528914" y="2142573"/>
            <a:ext cx="230187" cy="36687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hangingPunct="1">
              <a:buClrTx/>
              <a:buFontTx/>
              <a:buNone/>
            </a:pPr>
            <a:r>
              <a:rPr lang="es-ES" altLang="fr-FR" sz="2500" b="1" dirty="0" smtClean="0">
                <a:latin typeface="Calibri" panose="020F0502020204030204" pitchFamily="34" charset="0"/>
              </a:rPr>
              <a:t>----------</a:t>
            </a:r>
            <a:endParaRPr lang="es-ES" altLang="fr-FR" sz="2500" b="1" dirty="0">
              <a:latin typeface="Calibri" panose="020F0502020204030204" pitchFamily="34" charset="0"/>
            </a:endParaRPr>
          </a:p>
        </p:txBody>
      </p:sp>
      <p:sp>
        <p:nvSpPr>
          <p:cNvPr id="93" name="Rectangle 56"/>
          <p:cNvSpPr>
            <a:spLocks noChangeArrowheads="1"/>
          </p:cNvSpPr>
          <p:nvPr/>
        </p:nvSpPr>
        <p:spPr bwMode="auto">
          <a:xfrm>
            <a:off x="4502720" y="2116413"/>
            <a:ext cx="282574" cy="3721100"/>
          </a:xfrm>
          <a:prstGeom prst="rect">
            <a:avLst/>
          </a:prstGeom>
          <a:noFill/>
          <a:ln w="76200" cap="flat">
            <a:solidFill>
              <a:srgbClr val="BF9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fr-BE" sz="3000" dirty="0"/>
          </a:p>
        </p:txBody>
      </p:sp>
      <p:sp>
        <p:nvSpPr>
          <p:cNvPr id="94" name="Rectángulo 93"/>
          <p:cNvSpPr/>
          <p:nvPr/>
        </p:nvSpPr>
        <p:spPr>
          <a:xfrm>
            <a:off x="3580405" y="3265435"/>
            <a:ext cx="933269" cy="59323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/>
            <a:r>
              <a:rPr lang="es-ES" sz="3500" b="1" dirty="0" smtClean="0">
                <a:solidFill>
                  <a:srgbClr val="FF0000"/>
                </a:solidFill>
              </a:rPr>
              <a:t>Na</a:t>
            </a:r>
            <a:r>
              <a:rPr lang="es-ES" sz="3500" b="1" i="1" baseline="30000" dirty="0" smtClean="0">
                <a:solidFill>
                  <a:srgbClr val="FF0000"/>
                </a:solidFill>
              </a:rPr>
              <a:t>+</a:t>
            </a:r>
            <a:endParaRPr lang="en-GB" sz="3500" b="1" i="1" baseline="30000" dirty="0">
              <a:solidFill>
                <a:srgbClr val="FF0000"/>
              </a:solidFill>
            </a:endParaRPr>
          </a:p>
        </p:txBody>
      </p:sp>
      <p:sp>
        <p:nvSpPr>
          <p:cNvPr id="95" name="CuadroTexto 94"/>
          <p:cNvSpPr txBox="1"/>
          <p:nvPr/>
        </p:nvSpPr>
        <p:spPr>
          <a:xfrm>
            <a:off x="3591780" y="6019703"/>
            <a:ext cx="36503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b="1" dirty="0" smtClean="0">
                <a:solidFill>
                  <a:schemeClr val="tx1"/>
                </a:solidFill>
              </a:rPr>
              <a:t>Membrana de intercambio catiónico</a:t>
            </a:r>
            <a:endParaRPr lang="en-GB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2608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091" y="2351595"/>
            <a:ext cx="8995818" cy="837406"/>
          </a:xfrm>
          <a:prstGeom prst="rect">
            <a:avLst/>
          </a:prstGeom>
          <a:ln w="76200">
            <a:solidFill>
              <a:srgbClr val="FF0000"/>
            </a:solidFill>
          </a:ln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58586" y="79504"/>
            <a:ext cx="4424153" cy="1009406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949" y="1261018"/>
            <a:ext cx="2792293" cy="918469"/>
          </a:xfrm>
          <a:prstGeom prst="rect">
            <a:avLst/>
          </a:prstGeom>
          <a:ln w="76200">
            <a:solidFill>
              <a:srgbClr val="FF0000"/>
            </a:solidFill>
          </a:ln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505" y="3609567"/>
            <a:ext cx="1813177" cy="709313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505" y="4490988"/>
            <a:ext cx="2238375" cy="695325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0505" y="5358422"/>
            <a:ext cx="7216446" cy="800250"/>
          </a:xfrm>
          <a:prstGeom prst="rect">
            <a:avLst/>
          </a:prstGeom>
        </p:spPr>
      </p:pic>
      <p:sp>
        <p:nvSpPr>
          <p:cNvPr id="9" name="CuadroTexto 8"/>
          <p:cNvSpPr txBox="1"/>
          <p:nvPr/>
        </p:nvSpPr>
        <p:spPr>
          <a:xfrm>
            <a:off x="3971136" y="3660640"/>
            <a:ext cx="494879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s-E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costo de electrodos por unidad de área</a:t>
            </a:r>
          </a:p>
          <a:p>
            <a:r>
              <a:rPr lang="es-E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A= área total de electrodos necesaria</a:t>
            </a:r>
            <a:endParaRPr lang="en-GB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3177342" y="4518858"/>
            <a:ext cx="603081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s-E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potencia requerida para el proceso de agitación</a:t>
            </a:r>
          </a:p>
          <a:p>
            <a:r>
              <a:rPr lang="es-ES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 </a:t>
            </a:r>
            <a:r>
              <a:rPr lang="es-E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tiempo del proceso</a:t>
            </a:r>
            <a:endParaRPr lang="en-GB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6925163" y="6119"/>
            <a:ext cx="228299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 = electrólisis</a:t>
            </a:r>
          </a:p>
          <a:p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 = inversión</a:t>
            </a:r>
          </a:p>
          <a:p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 = agitación (</a:t>
            </a:r>
            <a:r>
              <a:rPr lang="es-E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stirring</a:t>
            </a:r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2017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6977" y="54069"/>
            <a:ext cx="7216446" cy="80025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3" name="CuadroTexto 2"/>
              <p:cNvSpPr txBox="1"/>
              <p:nvPr/>
            </p:nvSpPr>
            <p:spPr>
              <a:xfrm>
                <a:off x="2837865" y="851813"/>
                <a:ext cx="1098826" cy="46166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sz="3000" b="0" i="1" smtClean="0">
                          <a:latin typeface="Cambria Math" panose="02040503050406030204" pitchFamily="18" charset="0"/>
                        </a:rPr>
                        <m:t>𝑞</m:t>
                      </m:r>
                      <m:r>
                        <a:rPr lang="es-ES" sz="3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ES" sz="3000" b="0" i="1" smtClean="0">
                          <a:latin typeface="Cambria Math" panose="02040503050406030204" pitchFamily="18" charset="0"/>
                        </a:rPr>
                        <m:t>𝑖𝑡</m:t>
                      </m:r>
                    </m:oMath>
                  </m:oMathPara>
                </a14:m>
                <a:endParaRPr lang="en-GB" sz="3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CuadroTexto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7865" y="851813"/>
                <a:ext cx="1098826" cy="46166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CuadroTexto 3"/>
          <p:cNvSpPr txBox="1"/>
          <p:nvPr/>
        </p:nvSpPr>
        <p:spPr>
          <a:xfrm>
            <a:off x="355600" y="761491"/>
            <a:ext cx="16578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 </a:t>
            </a:r>
            <a:r>
              <a:rPr lang="es-ES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s-E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s-E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cte</a:t>
            </a:r>
            <a:endParaRPr lang="en-GB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237136" y="1307895"/>
            <a:ext cx="7153748" cy="837733"/>
          </a:xfrm>
          <a:prstGeom prst="rect">
            <a:avLst/>
          </a:prstGeom>
        </p:spPr>
      </p:pic>
      <p:grpSp>
        <p:nvGrpSpPr>
          <p:cNvPr id="8" name="Grupo 7"/>
          <p:cNvGrpSpPr/>
          <p:nvPr/>
        </p:nvGrpSpPr>
        <p:grpSpPr>
          <a:xfrm>
            <a:off x="43661" y="2191486"/>
            <a:ext cx="3509436" cy="4666513"/>
            <a:chOff x="43661" y="2191486"/>
            <a:chExt cx="3509436" cy="4666513"/>
          </a:xfrm>
        </p:grpSpPr>
        <p:pic>
          <p:nvPicPr>
            <p:cNvPr id="6" name="Imagen 5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3661" y="2191486"/>
              <a:ext cx="3509436" cy="4666513"/>
            </a:xfrm>
            <a:prstGeom prst="rect">
              <a:avLst/>
            </a:prstGeom>
          </p:spPr>
        </p:pic>
        <p:sp>
          <p:nvSpPr>
            <p:cNvPr id="7" name="Rectángulo 6"/>
            <p:cNvSpPr/>
            <p:nvPr/>
          </p:nvSpPr>
          <p:spPr>
            <a:xfrm>
              <a:off x="316411" y="2521132"/>
              <a:ext cx="2897051" cy="114953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CuadroTexto 12"/>
              <p:cNvSpPr txBox="1"/>
              <p:nvPr/>
            </p:nvSpPr>
            <p:spPr>
              <a:xfrm>
                <a:off x="4559300" y="930909"/>
                <a:ext cx="4714624" cy="37055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sz="24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s-ES" sz="24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sub>
                      </m:sSub>
                      <m:r>
                        <a:rPr lang="en-GB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~</m:t>
                      </m:r>
                      <m:r>
                        <a:rPr lang="es-E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𝑏𝑞</m:t>
                      </m:r>
                      <m:d>
                        <m:dPr>
                          <m:ctrlPr>
                            <a:rPr lang="es-E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es-E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s-E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es-E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𝑒</m:t>
                              </m:r>
                            </m:sub>
                            <m:sup>
                              <m:r>
                                <a:rPr lang="es-E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𝐴</m:t>
                              </m:r>
                            </m:sup>
                          </m:sSubSup>
                          <m:r>
                            <a:rPr lang="es-E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bSup>
                            <m:sSubSupPr>
                              <m:ctrlPr>
                                <a:rPr lang="es-E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s-E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es-E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𝑒</m:t>
                              </m:r>
                            </m:sub>
                            <m:sup>
                              <m:r>
                                <a:rPr lang="es-E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𝐶</m:t>
                              </m:r>
                            </m:sup>
                          </m:sSubSup>
                        </m:e>
                      </m:d>
                      <m:r>
                        <a:rPr lang="es-E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s-E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𝑏𝑞𝑖</m:t>
                      </m:r>
                      <m:sSub>
                        <m:sSubPr>
                          <m:ctrlPr>
                            <a:rPr lang="es-E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s-E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𝑇𝑂𝑇𝐴𝐿</m:t>
                          </m:r>
                        </m:sub>
                      </m:sSub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13" name="CuadroTexto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9300" y="930909"/>
                <a:ext cx="4714624" cy="370551"/>
              </a:xfrm>
              <a:prstGeom prst="rect">
                <a:avLst/>
              </a:prstGeom>
              <a:blipFill>
                <a:blip r:embed="rId6"/>
                <a:stretch>
                  <a:fillRect t="-3333" b="-3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Rectángulo 13"/>
              <p:cNvSpPr/>
              <p:nvPr/>
            </p:nvSpPr>
            <p:spPr>
              <a:xfrm>
                <a:off x="6846657" y="1601001"/>
                <a:ext cx="2427267" cy="49372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sz="2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 </m:t>
                      </m:r>
                      <m:r>
                        <a:rPr lang="es-ES" sz="2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𝑏𝑞</m:t>
                      </m:r>
                      <m:d>
                        <m:dPr>
                          <m:ctrlPr>
                            <a:rPr lang="es-ES" sz="2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es-ES" sz="2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s-ES" sz="2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es-ES" sz="2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𝑒</m:t>
                              </m:r>
                            </m:sub>
                            <m:sup>
                              <m:r>
                                <a:rPr lang="es-ES" sz="2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𝐴</m:t>
                              </m:r>
                            </m:sup>
                          </m:sSubSup>
                          <m:r>
                            <a:rPr lang="es-ES" sz="2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bSup>
                            <m:sSubSupPr>
                              <m:ctrlPr>
                                <a:rPr lang="es-ES" sz="2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s-ES" sz="2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es-ES" sz="2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𝑒</m:t>
                              </m:r>
                            </m:sub>
                            <m:sup>
                              <m:r>
                                <a:rPr lang="es-ES" sz="2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𝐶</m:t>
                              </m:r>
                            </m:sup>
                          </m:sSubSup>
                        </m:e>
                      </m:d>
                    </m:oMath>
                  </m:oMathPara>
                </a14:m>
                <a:endParaRPr lang="en-GB" sz="2600" dirty="0"/>
              </a:p>
            </p:txBody>
          </p:sp>
        </mc:Choice>
        <mc:Fallback>
          <p:sp>
            <p:nvSpPr>
              <p:cNvPr id="14" name="Rectángulo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46657" y="1601001"/>
                <a:ext cx="2427267" cy="49372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71757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13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7821" y="25249"/>
            <a:ext cx="7184036" cy="841280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42615" y="1641595"/>
            <a:ext cx="5301385" cy="915338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0" y="3265786"/>
            <a:ext cx="3154929" cy="863906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4829543" y="5012267"/>
            <a:ext cx="3843936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300" dirty="0" smtClean="0">
                <a:solidFill>
                  <a:srgbClr val="FF0000"/>
                </a:solidFill>
              </a:rPr>
              <a:t>OJO: acá no estamos considerando la selectividad del proceso!!!!</a:t>
            </a:r>
            <a:endParaRPr lang="en-GB" sz="2300" dirty="0">
              <a:solidFill>
                <a:srgbClr val="FF0000"/>
              </a:solidFill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661" y="2191486"/>
            <a:ext cx="3509436" cy="4666513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8" name="Rectángulo 7"/>
              <p:cNvSpPr/>
              <p:nvPr/>
            </p:nvSpPr>
            <p:spPr>
              <a:xfrm>
                <a:off x="6884757" y="306324"/>
                <a:ext cx="2427267" cy="49372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sz="2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 </m:t>
                      </m:r>
                      <m:r>
                        <a:rPr lang="es-ES" sz="2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𝑏𝑞</m:t>
                      </m:r>
                      <m:d>
                        <m:dPr>
                          <m:ctrlPr>
                            <a:rPr lang="es-ES" sz="2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es-ES" sz="2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s-ES" sz="2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es-ES" sz="2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𝑒</m:t>
                              </m:r>
                            </m:sub>
                            <m:sup>
                              <m:r>
                                <a:rPr lang="es-ES" sz="2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𝐴</m:t>
                              </m:r>
                            </m:sup>
                          </m:sSubSup>
                          <m:r>
                            <a:rPr lang="es-ES" sz="2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bSup>
                            <m:sSubSupPr>
                              <m:ctrlPr>
                                <a:rPr lang="es-ES" sz="2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s-ES" sz="2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es-ES" sz="2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𝑒</m:t>
                              </m:r>
                            </m:sub>
                            <m:sup>
                              <m:r>
                                <a:rPr lang="es-ES" sz="2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𝐶</m:t>
                              </m:r>
                            </m:sup>
                          </m:sSubSup>
                        </m:e>
                      </m:d>
                    </m:oMath>
                  </m:oMathPara>
                </a14:m>
                <a:endParaRPr lang="en-GB" sz="2600" dirty="0"/>
              </a:p>
            </p:txBody>
          </p:sp>
        </mc:Choice>
        <mc:Fallback>
          <p:sp>
            <p:nvSpPr>
              <p:cNvPr id="8" name="Rectángulo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84757" y="306324"/>
                <a:ext cx="2427267" cy="49372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49250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TABLE 17.1 Stronger oxidizing Weaker oxidizing 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767" y="285973"/>
            <a:ext cx="8127151" cy="6635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uadroTexto 2"/>
          <p:cNvSpPr txBox="1"/>
          <p:nvPr/>
        </p:nvSpPr>
        <p:spPr>
          <a:xfrm>
            <a:off x="2300128" y="-103831"/>
            <a:ext cx="4543744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000" b="1" dirty="0" smtClean="0">
                <a:solidFill>
                  <a:srgbClr val="FF0000"/>
                </a:solidFill>
              </a:rPr>
              <a:t>Especificidad de la reacción</a:t>
            </a:r>
            <a:endParaRPr lang="en-GB" sz="3000" b="1" dirty="0">
              <a:solidFill>
                <a:srgbClr val="FF0000"/>
              </a:solidFill>
            </a:endParaRPr>
          </a:p>
        </p:txBody>
      </p:sp>
      <p:cxnSp>
        <p:nvCxnSpPr>
          <p:cNvPr id="5" name="Conector recto de flecha 4"/>
          <p:cNvCxnSpPr/>
          <p:nvPr/>
        </p:nvCxnSpPr>
        <p:spPr>
          <a:xfrm flipH="1">
            <a:off x="7183510" y="1972486"/>
            <a:ext cx="732585" cy="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ector recto de flecha 5"/>
          <p:cNvCxnSpPr/>
          <p:nvPr/>
        </p:nvCxnSpPr>
        <p:spPr>
          <a:xfrm flipH="1">
            <a:off x="7170447" y="5782490"/>
            <a:ext cx="732585" cy="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ángulo redondeado 7"/>
          <p:cNvSpPr/>
          <p:nvPr/>
        </p:nvSpPr>
        <p:spPr>
          <a:xfrm>
            <a:off x="1933303" y="5212080"/>
            <a:ext cx="5133703" cy="470263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ángulo redondeado 8"/>
          <p:cNvSpPr/>
          <p:nvPr/>
        </p:nvSpPr>
        <p:spPr>
          <a:xfrm>
            <a:off x="2005148" y="2278764"/>
            <a:ext cx="5133703" cy="242368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2449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535</TotalTime>
  <Words>392</Words>
  <Application>Microsoft Office PowerPoint</Application>
  <PresentationFormat>Presentación en pantalla (4:3)</PresentationFormat>
  <Paragraphs>105</Paragraphs>
  <Slides>20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9" baseType="lpstr">
      <vt:lpstr>Microsoft YaHei</vt:lpstr>
      <vt:lpstr>Arial</vt:lpstr>
      <vt:lpstr>Calibri</vt:lpstr>
      <vt:lpstr>Calibri Light</vt:lpstr>
      <vt:lpstr>Cambria Math</vt:lpstr>
      <vt:lpstr>Symbol</vt:lpstr>
      <vt:lpstr>Times New Roman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Victoria</dc:creator>
  <cp:lastModifiedBy>Victoria</cp:lastModifiedBy>
  <cp:revision>17</cp:revision>
  <dcterms:created xsi:type="dcterms:W3CDTF">2020-08-27T17:38:51Z</dcterms:created>
  <dcterms:modified xsi:type="dcterms:W3CDTF">2021-09-01T22:48:35Z</dcterms:modified>
</cp:coreProperties>
</file>