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73" r:id="rId3"/>
    <p:sldId id="274" r:id="rId4"/>
    <p:sldId id="257" r:id="rId5"/>
    <p:sldId id="258" r:id="rId6"/>
    <p:sldId id="272" r:id="rId7"/>
    <p:sldId id="259" r:id="rId8"/>
    <p:sldId id="260" r:id="rId9"/>
    <p:sldId id="261" r:id="rId10"/>
    <p:sldId id="262" r:id="rId11"/>
    <p:sldId id="263" r:id="rId12"/>
    <p:sldId id="264" r:id="rId13"/>
    <p:sldId id="265" r:id="rId14"/>
    <p:sldId id="270" r:id="rId15"/>
    <p:sldId id="271" r:id="rId16"/>
    <p:sldId id="284" r:id="rId17"/>
    <p:sldId id="275" r:id="rId18"/>
    <p:sldId id="282" r:id="rId19"/>
    <p:sldId id="277" r:id="rId20"/>
    <p:sldId id="286" r:id="rId21"/>
    <p:sldId id="279" r:id="rId22"/>
    <p:sldId id="281" r:id="rId23"/>
    <p:sldId id="285" r:id="rId24"/>
    <p:sldId id="287" r:id="rId2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0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94038F-7C66-47A1-AC91-46D97BE6AE9A}" type="datetimeFigureOut">
              <a:rPr lang="es-AR" smtClean="0"/>
              <a:t>7/11/2023</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2088BB-2CAD-4B3C-BBBA-A51D390C2430}" type="slidenum">
              <a:rPr lang="es-AR" smtClean="0"/>
              <a:t>‹Nº›</a:t>
            </a:fld>
            <a:endParaRPr lang="es-AR"/>
          </a:p>
        </p:txBody>
      </p:sp>
    </p:spTree>
    <p:extLst>
      <p:ext uri="{BB962C8B-B14F-4D97-AF65-F5344CB8AC3E}">
        <p14:creationId xmlns:p14="http://schemas.microsoft.com/office/powerpoint/2010/main" val="869405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1 Marcador de imagen de diapositiva"/>
          <p:cNvSpPr>
            <a:spLocks noGrp="1" noRot="1" noChangeAspect="1" noTextEdit="1"/>
          </p:cNvSpPr>
          <p:nvPr>
            <p:ph type="sldImg"/>
          </p:nvPr>
        </p:nvSpPr>
        <p:spPr>
          <a:ln/>
        </p:spPr>
      </p:sp>
      <p:sp>
        <p:nvSpPr>
          <p:cNvPr id="142339"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US" altLang="es-AR" smtClean="0">
              <a:latin typeface="Arial" charset="0"/>
            </a:endParaRPr>
          </a:p>
        </p:txBody>
      </p:sp>
      <p:sp>
        <p:nvSpPr>
          <p:cNvPr id="142340" name="3 Marcador de número de diapositiva"/>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046C03-921F-418B-946D-54A874FF3110}" type="slidenum">
              <a:rPr lang="es-ES_tradnl" altLang="es-AR" sz="1200" smtClean="0"/>
              <a:pPr eaLnBrk="1" hangingPunct="1"/>
              <a:t>20</a:t>
            </a:fld>
            <a:endParaRPr lang="es-ES_tradnl" altLang="es-AR"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702088BB-2CAD-4B3C-BBBA-A51D390C2430}" type="slidenum">
              <a:rPr lang="es-AR" smtClean="0"/>
              <a:t>24</a:t>
            </a:fld>
            <a:endParaRPr lang="es-AR"/>
          </a:p>
        </p:txBody>
      </p:sp>
    </p:spTree>
    <p:extLst>
      <p:ext uri="{BB962C8B-B14F-4D97-AF65-F5344CB8AC3E}">
        <p14:creationId xmlns:p14="http://schemas.microsoft.com/office/powerpoint/2010/main" val="703703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9EC2EBF-62A8-49FA-88CC-A79AEAAA6DF3}" type="datetimeFigureOut">
              <a:rPr lang="es-AR" smtClean="0"/>
              <a:t>7/11/2023</a:t>
            </a:fld>
            <a:endParaRPr lang="es-AR"/>
          </a:p>
        </p:txBody>
      </p:sp>
      <p:sp>
        <p:nvSpPr>
          <p:cNvPr id="5" name="Footer Placeholder 4"/>
          <p:cNvSpPr>
            <a:spLocks noGrp="1"/>
          </p:cNvSpPr>
          <p:nvPr>
            <p:ph type="ftr" sz="quarter" idx="11"/>
          </p:nvPr>
        </p:nvSpPr>
        <p:spPr/>
        <p:txBody>
          <a:bodyPr/>
          <a:lstStyle/>
          <a:p>
            <a:endParaRPr lang="es-A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D208559-BF5D-4F91-9202-95E9F417D5F3}" type="slidenum">
              <a:rPr lang="es-AR" smtClean="0"/>
              <a:t>‹Nº›</a:t>
            </a:fld>
            <a:endParaRPr lang="es-A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9EC2EBF-62A8-49FA-88CC-A79AEAAA6DF3}" type="datetimeFigureOut">
              <a:rPr lang="es-AR" smtClean="0"/>
              <a:t>7/11/2023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9EC2EBF-62A8-49FA-88CC-A79AEAAA6DF3}" type="datetimeFigureOut">
              <a:rPr lang="es-AR" smtClean="0"/>
              <a:t>7/11/2023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9EC2EBF-62A8-49FA-88CC-A79AEAAA6DF3}" type="datetimeFigureOut">
              <a:rPr lang="es-AR" smtClean="0"/>
              <a:t>7/11/2023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9EC2EBF-62A8-49FA-88CC-A79AEAAA6DF3}" type="datetimeFigureOut">
              <a:rPr lang="es-AR" smtClean="0"/>
              <a:t>7/11/2023</a:t>
            </a:fld>
            <a:endParaRPr lang="es-A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D208559-BF5D-4F91-9202-95E9F417D5F3}" type="slidenum">
              <a:rPr lang="es-AR" smtClean="0"/>
              <a:t>‹Nº›</a:t>
            </a:fld>
            <a:endParaRPr lang="es-A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s-ES" smtClean="0"/>
              <a:t>Haga clic para modificar el estilo de título del patrón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9EC2EBF-62A8-49FA-88CC-A79AEAAA6DF3}" type="datetimeFigureOut">
              <a:rPr lang="es-AR" smtClean="0"/>
              <a:t>7/11/2023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9EC2EBF-62A8-49FA-88CC-A79AEAAA6DF3}" type="datetimeFigureOut">
              <a:rPr lang="es-AR" smtClean="0"/>
              <a:t>7/11/2023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9EC2EBF-62A8-49FA-88CC-A79AEAAA6DF3}" type="datetimeFigureOut">
              <a:rPr lang="es-AR" smtClean="0"/>
              <a:t>7/11/2023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9EC2EBF-62A8-49FA-88CC-A79AEAAA6DF3}" type="datetimeFigureOut">
              <a:rPr lang="es-AR" smtClean="0"/>
              <a:t>7/11/2023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9D208559-BF5D-4F91-9202-95E9F417D5F3}"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9EC2EBF-62A8-49FA-88CC-A79AEAAA6DF3}" type="datetimeFigureOut">
              <a:rPr lang="es-AR" smtClean="0"/>
              <a:t>7/11/2023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D208559-BF5D-4F91-9202-95E9F417D5F3}" type="slidenum">
              <a:rPr lang="es-AR" smtClean="0"/>
              <a:t>‹Nº›</a:t>
            </a:fld>
            <a:endParaRPr lang="es-A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5" name="Date Placeholder 4"/>
          <p:cNvSpPr>
            <a:spLocks noGrp="1"/>
          </p:cNvSpPr>
          <p:nvPr>
            <p:ph type="dt" sz="half" idx="10"/>
          </p:nvPr>
        </p:nvSpPr>
        <p:spPr/>
        <p:txBody>
          <a:bodyPr/>
          <a:lstStyle/>
          <a:p>
            <a:fld id="{19EC2EBF-62A8-49FA-88CC-A79AEAAA6DF3}" type="datetimeFigureOut">
              <a:rPr lang="es-AR" smtClean="0"/>
              <a:t>7/11/2023</a:t>
            </a:fld>
            <a:endParaRPr lang="es-AR"/>
          </a:p>
        </p:txBody>
      </p:sp>
      <p:sp>
        <p:nvSpPr>
          <p:cNvPr id="7" name="Slide Number Placeholder 6"/>
          <p:cNvSpPr>
            <a:spLocks noGrp="1"/>
          </p:cNvSpPr>
          <p:nvPr>
            <p:ph type="sldNum" sz="quarter" idx="12"/>
          </p:nvPr>
        </p:nvSpPr>
        <p:spPr/>
        <p:txBody>
          <a:bodyPr/>
          <a:lstStyle/>
          <a:p>
            <a:fld id="{9D208559-BF5D-4F91-9202-95E9F417D5F3}" type="slidenum">
              <a:rPr lang="es-AR" smtClean="0"/>
              <a:t>‹Nº›</a:t>
            </a:fld>
            <a:endParaRPr lang="es-A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A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s-ES" smtClean="0"/>
              <a:t>Haga clic para modificar el estilo de título del patrón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19EC2EBF-62A8-49FA-88CC-A79AEAAA6DF3}" type="datetimeFigureOut">
              <a:rPr lang="es-AR" smtClean="0"/>
              <a:t>7/11/2023</a:t>
            </a:fld>
            <a:endParaRPr lang="es-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D208559-BF5D-4F91-9202-95E9F417D5F3}" type="slidenum">
              <a:rPr lang="es-AR" smtClean="0"/>
              <a:t>‹Nº›</a:t>
            </a:fld>
            <a:endParaRPr lang="es-A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es.wikipedia.org/wiki/Desviaci%C3%B3n_t%C3%ADpica"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upload.wikimedia.org/wikipedia/commons/c/cf/Student_densite_best.JP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4.wmf"/><Relationship Id="rId5" Type="http://schemas.openxmlformats.org/officeDocument/2006/relationships/oleObject" Target="../embeddings/oleObject1.bin"/><Relationship Id="rId4" Type="http://schemas.openxmlformats.org/officeDocument/2006/relationships/image" Target="../media/image170.png"/></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15.wmf"/></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3.png"/><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a:bodyPr>
          <a:lstStyle/>
          <a:p>
            <a:r>
              <a:rPr lang="es-AR" sz="2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MATEMÁTICA PARA INGENIEROS</a:t>
            </a:r>
            <a:endParaRPr lang="es-AR"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1 Título"/>
          <p:cNvSpPr>
            <a:spLocks noGrp="1"/>
          </p:cNvSpPr>
          <p:nvPr>
            <p:ph type="ctrTitle"/>
          </p:nvPr>
        </p:nvSpPr>
        <p:spPr>
          <a:xfrm>
            <a:off x="611560" y="3284984"/>
            <a:ext cx="6913755" cy="1126096"/>
          </a:xfrm>
        </p:spPr>
        <p:txBody>
          <a:bodyPr>
            <a:noAutofit/>
          </a:bodyPr>
          <a:lstStyle/>
          <a:p>
            <a:pPr algn="just"/>
            <a:r>
              <a:rPr lang="es-AR" sz="4000" b="1" dirty="0" smtClean="0">
                <a:latin typeface="Verdana" panose="020B0604030504040204" pitchFamily="34" charset="0"/>
                <a:ea typeface="Verdana" panose="020B0604030504040204" pitchFamily="34" charset="0"/>
                <a:cs typeface="Verdana" panose="020B0604030504040204" pitchFamily="34" charset="0"/>
              </a:rPr>
              <a:t>DISTRIBUCIONES MUESTRALES</a:t>
            </a:r>
            <a:endParaRPr lang="es-AR" sz="40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822921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980728"/>
            <a:ext cx="3600400" cy="1938992"/>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Si las muestras de dos máquinas se seleccionan con reposición de esta población.</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3 Tabla"/>
          <p:cNvGraphicFramePr>
            <a:graphicFrameLocks noGrp="1"/>
          </p:cNvGraphicFramePr>
          <p:nvPr>
            <p:extLst>
              <p:ext uri="{D42A27DB-BD31-4B8C-83A1-F6EECF244321}">
                <p14:modId xmlns:p14="http://schemas.microsoft.com/office/powerpoint/2010/main" val="1078904297"/>
              </p:ext>
            </p:extLst>
          </p:nvPr>
        </p:nvGraphicFramePr>
        <p:xfrm>
          <a:off x="4139952" y="764704"/>
          <a:ext cx="3816424" cy="5636639"/>
        </p:xfrm>
        <a:graphic>
          <a:graphicData uri="http://schemas.openxmlformats.org/drawingml/2006/table">
            <a:tbl>
              <a:tblPr firstRow="1" bandRow="1">
                <a:tableStyleId>{5C22544A-7EE6-4342-B048-85BDC9FD1C3A}</a:tableStyleId>
              </a:tblPr>
              <a:tblGrid>
                <a:gridCol w="864096"/>
                <a:gridCol w="1008112"/>
                <a:gridCol w="1008112"/>
                <a:gridCol w="936104"/>
              </a:tblGrid>
              <a:tr h="455039">
                <a:tc>
                  <a:txBody>
                    <a:bodyPr/>
                    <a:lstStyle/>
                    <a:p>
                      <a:r>
                        <a:rPr lang="es-AR" sz="1100" dirty="0" smtClean="0">
                          <a:latin typeface="Verdana" panose="020B0604030504040204" pitchFamily="34" charset="0"/>
                          <a:ea typeface="Verdana" panose="020B0604030504040204" pitchFamily="34" charset="0"/>
                          <a:cs typeface="Verdana" panose="020B0604030504040204" pitchFamily="34" charset="0"/>
                        </a:rPr>
                        <a:t>Muestra</a:t>
                      </a:r>
                      <a:endParaRPr lang="es-AR" sz="11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es-AR" sz="1100" dirty="0" smtClean="0">
                          <a:latin typeface="Verdana" panose="020B0604030504040204" pitchFamily="34" charset="0"/>
                          <a:ea typeface="Verdana" panose="020B0604030504040204" pitchFamily="34" charset="0"/>
                          <a:cs typeface="Verdana" panose="020B0604030504040204" pitchFamily="34" charset="0"/>
                        </a:rPr>
                        <a:t>Máquinas</a:t>
                      </a:r>
                      <a:endParaRPr lang="es-AR" sz="11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es-AR" sz="1100" dirty="0" smtClean="0">
                          <a:latin typeface="Verdana" panose="020B0604030504040204" pitchFamily="34" charset="0"/>
                          <a:ea typeface="Verdana" panose="020B0604030504040204" pitchFamily="34" charset="0"/>
                          <a:cs typeface="Verdana" panose="020B0604030504040204" pitchFamily="34" charset="0"/>
                        </a:rPr>
                        <a:t>Resulta-dos </a:t>
                      </a:r>
                      <a:endParaRPr lang="es-AR" sz="11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es-AR" sz="1100" dirty="0" smtClean="0">
                          <a:latin typeface="Verdana" panose="020B0604030504040204" pitchFamily="34" charset="0"/>
                          <a:ea typeface="Verdana" panose="020B0604030504040204" pitchFamily="34" charset="0"/>
                          <a:cs typeface="Verdana" panose="020B0604030504040204" pitchFamily="34" charset="0"/>
                        </a:rPr>
                        <a:t>Media </a:t>
                      </a:r>
                      <a:r>
                        <a:rPr lang="es-AR" sz="1100" dirty="0" err="1" smtClean="0">
                          <a:latin typeface="Verdana" panose="020B0604030504040204" pitchFamily="34" charset="0"/>
                          <a:ea typeface="Verdana" panose="020B0604030504040204" pitchFamily="34" charset="0"/>
                          <a:cs typeface="Verdana" panose="020B0604030504040204" pitchFamily="34" charset="0"/>
                        </a:rPr>
                        <a:t>Muestral</a:t>
                      </a:r>
                      <a:endParaRPr lang="es-AR" sz="1100" dirty="0">
                        <a:latin typeface="Verdana" panose="020B0604030504040204" pitchFamily="34" charset="0"/>
                        <a:ea typeface="Verdana" panose="020B0604030504040204" pitchFamily="34" charset="0"/>
                        <a:cs typeface="Verdana" panose="020B0604030504040204" pitchFamily="34" charset="0"/>
                      </a:endParaRPr>
                    </a:p>
                  </a:txBody>
                  <a:tcPr/>
                </a:tc>
              </a:tr>
              <a:tr h="291384">
                <a:tc>
                  <a:txBody>
                    <a:bodyPr/>
                    <a:lstStyle/>
                    <a:p>
                      <a:r>
                        <a:rPr lang="es-AR" sz="1400" dirty="0" smtClean="0"/>
                        <a:t>1</a:t>
                      </a:r>
                      <a:endParaRPr lang="es-AR" sz="1400" dirty="0"/>
                    </a:p>
                  </a:txBody>
                  <a:tcPr/>
                </a:tc>
                <a:tc>
                  <a:txBody>
                    <a:bodyPr/>
                    <a:lstStyle/>
                    <a:p>
                      <a:r>
                        <a:rPr lang="es-AR" sz="1400" dirty="0" smtClean="0"/>
                        <a:t>A, A</a:t>
                      </a:r>
                      <a:endParaRPr lang="es-AR" sz="1400" dirty="0"/>
                    </a:p>
                  </a:txBody>
                  <a:tcPr/>
                </a:tc>
                <a:tc>
                  <a:txBody>
                    <a:bodyPr/>
                    <a:lstStyle/>
                    <a:p>
                      <a:r>
                        <a:rPr lang="es-AR" sz="1400" dirty="0" smtClean="0"/>
                        <a:t>3-3</a:t>
                      </a:r>
                      <a:endParaRPr lang="es-AR" sz="1400" dirty="0"/>
                    </a:p>
                  </a:txBody>
                  <a:tcPr/>
                </a:tc>
                <a:tc>
                  <a:txBody>
                    <a:bodyPr/>
                    <a:lstStyle/>
                    <a:p>
                      <a:r>
                        <a:rPr lang="es-AR" sz="1400" dirty="0" smtClean="0"/>
                        <a:t>3,0</a:t>
                      </a:r>
                      <a:endParaRPr lang="es-AR" sz="1400" dirty="0"/>
                    </a:p>
                  </a:txBody>
                  <a:tcPr/>
                </a:tc>
              </a:tr>
              <a:tr h="291384">
                <a:tc>
                  <a:txBody>
                    <a:bodyPr/>
                    <a:lstStyle/>
                    <a:p>
                      <a:r>
                        <a:rPr lang="es-AR" sz="1400" dirty="0" smtClean="0"/>
                        <a:t>2</a:t>
                      </a:r>
                      <a:endParaRPr lang="es-AR" sz="1400" dirty="0"/>
                    </a:p>
                  </a:txBody>
                  <a:tcPr/>
                </a:tc>
                <a:tc>
                  <a:txBody>
                    <a:bodyPr/>
                    <a:lstStyle/>
                    <a:p>
                      <a:r>
                        <a:rPr lang="es-AR" sz="1400" dirty="0" smtClean="0"/>
                        <a:t>A, B</a:t>
                      </a:r>
                      <a:endParaRPr lang="es-AR" sz="1400" dirty="0"/>
                    </a:p>
                  </a:txBody>
                  <a:tcPr/>
                </a:tc>
                <a:tc>
                  <a:txBody>
                    <a:bodyPr/>
                    <a:lstStyle/>
                    <a:p>
                      <a:r>
                        <a:rPr lang="es-AR" sz="1400" dirty="0" smtClean="0"/>
                        <a:t>3-2</a:t>
                      </a:r>
                      <a:endParaRPr lang="es-AR" sz="1400" dirty="0"/>
                    </a:p>
                  </a:txBody>
                  <a:tcPr/>
                </a:tc>
                <a:tc>
                  <a:txBody>
                    <a:bodyPr/>
                    <a:lstStyle/>
                    <a:p>
                      <a:r>
                        <a:rPr lang="es-AR" sz="1400" dirty="0" smtClean="0"/>
                        <a:t>2,5</a:t>
                      </a:r>
                      <a:endParaRPr lang="es-AR" sz="1400" dirty="0"/>
                    </a:p>
                  </a:txBody>
                  <a:tcPr/>
                </a:tc>
              </a:tr>
              <a:tr h="291384">
                <a:tc>
                  <a:txBody>
                    <a:bodyPr/>
                    <a:lstStyle/>
                    <a:p>
                      <a:r>
                        <a:rPr lang="es-AR" sz="1400" dirty="0" smtClean="0"/>
                        <a:t>3</a:t>
                      </a:r>
                      <a:endParaRPr lang="es-AR" sz="1400" dirty="0"/>
                    </a:p>
                  </a:txBody>
                  <a:tcPr/>
                </a:tc>
                <a:tc>
                  <a:txBody>
                    <a:bodyPr/>
                    <a:lstStyle/>
                    <a:p>
                      <a:r>
                        <a:rPr lang="es-AR" sz="1400" dirty="0" smtClean="0"/>
                        <a:t>A, C</a:t>
                      </a:r>
                    </a:p>
                  </a:txBody>
                  <a:tcPr/>
                </a:tc>
                <a:tc>
                  <a:txBody>
                    <a:bodyPr/>
                    <a:lstStyle/>
                    <a:p>
                      <a:r>
                        <a:rPr lang="es-AR" sz="1400" dirty="0" smtClean="0"/>
                        <a:t>3-1</a:t>
                      </a:r>
                      <a:endParaRPr lang="es-AR" sz="1400" dirty="0"/>
                    </a:p>
                  </a:txBody>
                  <a:tcPr/>
                </a:tc>
                <a:tc>
                  <a:txBody>
                    <a:bodyPr/>
                    <a:lstStyle/>
                    <a:p>
                      <a:r>
                        <a:rPr lang="es-AR" sz="1400" dirty="0" smtClean="0"/>
                        <a:t>2,0</a:t>
                      </a:r>
                      <a:endParaRPr lang="es-AR" sz="1400" dirty="0"/>
                    </a:p>
                  </a:txBody>
                  <a:tcPr/>
                </a:tc>
              </a:tr>
              <a:tr h="291384">
                <a:tc>
                  <a:txBody>
                    <a:bodyPr/>
                    <a:lstStyle/>
                    <a:p>
                      <a:r>
                        <a:rPr lang="es-AR" sz="1400" dirty="0" smtClean="0"/>
                        <a:t>4</a:t>
                      </a:r>
                      <a:endParaRPr lang="es-AR" sz="1400" dirty="0"/>
                    </a:p>
                  </a:txBody>
                  <a:tcPr/>
                </a:tc>
                <a:tc>
                  <a:txBody>
                    <a:bodyPr/>
                    <a:lstStyle/>
                    <a:p>
                      <a:r>
                        <a:rPr lang="es-AR" sz="1400" dirty="0" smtClean="0"/>
                        <a:t>A, D</a:t>
                      </a:r>
                      <a:endParaRPr lang="es-AR" sz="1400" dirty="0"/>
                    </a:p>
                  </a:txBody>
                  <a:tcPr/>
                </a:tc>
                <a:tc>
                  <a:txBody>
                    <a:bodyPr/>
                    <a:lstStyle/>
                    <a:p>
                      <a:r>
                        <a:rPr lang="es-AR" sz="1400" dirty="0" smtClean="0"/>
                        <a:t>3-4</a:t>
                      </a:r>
                      <a:endParaRPr lang="es-AR" sz="1400" dirty="0"/>
                    </a:p>
                  </a:txBody>
                  <a:tcPr/>
                </a:tc>
                <a:tc>
                  <a:txBody>
                    <a:bodyPr/>
                    <a:lstStyle/>
                    <a:p>
                      <a:r>
                        <a:rPr lang="es-AR" sz="1400" dirty="0" smtClean="0"/>
                        <a:t>3,5</a:t>
                      </a:r>
                      <a:endParaRPr lang="es-AR" sz="1400" dirty="0"/>
                    </a:p>
                  </a:txBody>
                  <a:tcPr/>
                </a:tc>
              </a:tr>
              <a:tr h="291384">
                <a:tc>
                  <a:txBody>
                    <a:bodyPr/>
                    <a:lstStyle/>
                    <a:p>
                      <a:r>
                        <a:rPr lang="es-AR" sz="1400" dirty="0" smtClean="0"/>
                        <a:t>5</a:t>
                      </a:r>
                      <a:endParaRPr lang="es-AR" sz="1400" dirty="0"/>
                    </a:p>
                  </a:txBody>
                  <a:tcPr/>
                </a:tc>
                <a:tc>
                  <a:txBody>
                    <a:bodyPr/>
                    <a:lstStyle/>
                    <a:p>
                      <a:r>
                        <a:rPr lang="es-AR" sz="1400" dirty="0" smtClean="0"/>
                        <a:t>B, A</a:t>
                      </a:r>
                      <a:endParaRPr lang="es-AR" sz="1400" dirty="0"/>
                    </a:p>
                  </a:txBody>
                  <a:tcPr/>
                </a:tc>
                <a:tc>
                  <a:txBody>
                    <a:bodyPr/>
                    <a:lstStyle/>
                    <a:p>
                      <a:r>
                        <a:rPr lang="es-AR" sz="1400" dirty="0" smtClean="0"/>
                        <a:t>2-3</a:t>
                      </a:r>
                      <a:endParaRPr lang="es-AR" sz="1400" dirty="0"/>
                    </a:p>
                  </a:txBody>
                  <a:tcPr/>
                </a:tc>
                <a:tc>
                  <a:txBody>
                    <a:bodyPr/>
                    <a:lstStyle/>
                    <a:p>
                      <a:r>
                        <a:rPr lang="es-AR" sz="1400" dirty="0" smtClean="0"/>
                        <a:t>2,5</a:t>
                      </a:r>
                      <a:endParaRPr lang="es-AR" sz="1400" dirty="0"/>
                    </a:p>
                  </a:txBody>
                  <a:tcPr/>
                </a:tc>
              </a:tr>
              <a:tr h="291384">
                <a:tc>
                  <a:txBody>
                    <a:bodyPr/>
                    <a:lstStyle/>
                    <a:p>
                      <a:r>
                        <a:rPr lang="es-AR" sz="1400" dirty="0" smtClean="0"/>
                        <a:t>6</a:t>
                      </a:r>
                      <a:endParaRPr lang="es-AR" sz="1400" dirty="0"/>
                    </a:p>
                  </a:txBody>
                  <a:tcPr/>
                </a:tc>
                <a:tc>
                  <a:txBody>
                    <a:bodyPr/>
                    <a:lstStyle/>
                    <a:p>
                      <a:r>
                        <a:rPr lang="es-AR" sz="1400" dirty="0" smtClean="0"/>
                        <a:t>B, B</a:t>
                      </a:r>
                      <a:endParaRPr lang="es-AR" sz="1400" dirty="0"/>
                    </a:p>
                  </a:txBody>
                  <a:tcPr/>
                </a:tc>
                <a:tc>
                  <a:txBody>
                    <a:bodyPr/>
                    <a:lstStyle/>
                    <a:p>
                      <a:r>
                        <a:rPr lang="es-AR" sz="1400" dirty="0" smtClean="0"/>
                        <a:t>2-2</a:t>
                      </a:r>
                      <a:endParaRPr lang="es-AR" sz="1400" dirty="0"/>
                    </a:p>
                  </a:txBody>
                  <a:tcPr/>
                </a:tc>
                <a:tc>
                  <a:txBody>
                    <a:bodyPr/>
                    <a:lstStyle/>
                    <a:p>
                      <a:r>
                        <a:rPr lang="es-AR" sz="1400" dirty="0" smtClean="0"/>
                        <a:t>2,0</a:t>
                      </a:r>
                      <a:endParaRPr lang="es-AR" sz="1400" dirty="0"/>
                    </a:p>
                  </a:txBody>
                  <a:tcPr/>
                </a:tc>
              </a:tr>
              <a:tr h="291384">
                <a:tc>
                  <a:txBody>
                    <a:bodyPr/>
                    <a:lstStyle/>
                    <a:p>
                      <a:r>
                        <a:rPr lang="es-AR" sz="1400" dirty="0" smtClean="0"/>
                        <a:t>7</a:t>
                      </a:r>
                      <a:endParaRPr lang="es-AR" sz="1400" dirty="0"/>
                    </a:p>
                  </a:txBody>
                  <a:tcPr/>
                </a:tc>
                <a:tc>
                  <a:txBody>
                    <a:bodyPr/>
                    <a:lstStyle/>
                    <a:p>
                      <a:r>
                        <a:rPr lang="es-AR" sz="1400" dirty="0" smtClean="0"/>
                        <a:t>B, C</a:t>
                      </a:r>
                      <a:endParaRPr lang="es-AR" sz="1400" dirty="0"/>
                    </a:p>
                  </a:txBody>
                  <a:tcPr/>
                </a:tc>
                <a:tc>
                  <a:txBody>
                    <a:bodyPr/>
                    <a:lstStyle/>
                    <a:p>
                      <a:r>
                        <a:rPr lang="es-AR" sz="1400" dirty="0" smtClean="0"/>
                        <a:t>2-1</a:t>
                      </a:r>
                      <a:endParaRPr lang="es-AR" sz="1400" dirty="0"/>
                    </a:p>
                  </a:txBody>
                  <a:tcPr/>
                </a:tc>
                <a:tc>
                  <a:txBody>
                    <a:bodyPr/>
                    <a:lstStyle/>
                    <a:p>
                      <a:r>
                        <a:rPr lang="es-AR" sz="1400" dirty="0" smtClean="0"/>
                        <a:t>1,5</a:t>
                      </a:r>
                      <a:endParaRPr lang="es-AR" sz="1400" dirty="0"/>
                    </a:p>
                  </a:txBody>
                  <a:tcPr/>
                </a:tc>
              </a:tr>
              <a:tr h="287393">
                <a:tc>
                  <a:txBody>
                    <a:bodyPr/>
                    <a:lstStyle/>
                    <a:p>
                      <a:r>
                        <a:rPr lang="es-AR" sz="1400" dirty="0" smtClean="0"/>
                        <a:t>8</a:t>
                      </a:r>
                      <a:endParaRPr lang="es-AR" sz="1400" dirty="0"/>
                    </a:p>
                  </a:txBody>
                  <a:tcPr/>
                </a:tc>
                <a:tc>
                  <a:txBody>
                    <a:bodyPr/>
                    <a:lstStyle/>
                    <a:p>
                      <a:r>
                        <a:rPr lang="es-AR" sz="1400" dirty="0" smtClean="0"/>
                        <a:t>B, D</a:t>
                      </a:r>
                      <a:endParaRPr lang="es-AR" sz="1400" dirty="0"/>
                    </a:p>
                  </a:txBody>
                  <a:tcPr/>
                </a:tc>
                <a:tc>
                  <a:txBody>
                    <a:bodyPr/>
                    <a:lstStyle/>
                    <a:p>
                      <a:r>
                        <a:rPr lang="es-AR" sz="1400" dirty="0" smtClean="0"/>
                        <a:t>2-4</a:t>
                      </a:r>
                      <a:endParaRPr lang="es-AR" sz="1400" dirty="0"/>
                    </a:p>
                  </a:txBody>
                  <a:tcPr/>
                </a:tc>
                <a:tc>
                  <a:txBody>
                    <a:bodyPr/>
                    <a:lstStyle/>
                    <a:p>
                      <a:r>
                        <a:rPr lang="es-AR" sz="1400" dirty="0" smtClean="0"/>
                        <a:t>3,0</a:t>
                      </a:r>
                      <a:endParaRPr lang="es-AR" sz="1400" dirty="0"/>
                    </a:p>
                  </a:txBody>
                  <a:tcPr/>
                </a:tc>
              </a:tr>
              <a:tr h="291384">
                <a:tc>
                  <a:txBody>
                    <a:bodyPr/>
                    <a:lstStyle/>
                    <a:p>
                      <a:r>
                        <a:rPr lang="es-AR" sz="1400" dirty="0" smtClean="0"/>
                        <a:t>9</a:t>
                      </a:r>
                      <a:endParaRPr lang="es-AR" sz="1400" dirty="0"/>
                    </a:p>
                  </a:txBody>
                  <a:tcPr/>
                </a:tc>
                <a:tc>
                  <a:txBody>
                    <a:bodyPr/>
                    <a:lstStyle/>
                    <a:p>
                      <a:r>
                        <a:rPr lang="es-AR" sz="1400" dirty="0" smtClean="0"/>
                        <a:t>C, A</a:t>
                      </a:r>
                      <a:endParaRPr lang="es-AR" sz="1400" dirty="0"/>
                    </a:p>
                  </a:txBody>
                  <a:tcPr/>
                </a:tc>
                <a:tc>
                  <a:txBody>
                    <a:bodyPr/>
                    <a:lstStyle/>
                    <a:p>
                      <a:r>
                        <a:rPr lang="es-AR" sz="1400" dirty="0" smtClean="0"/>
                        <a:t>1-3</a:t>
                      </a:r>
                      <a:endParaRPr lang="es-AR" sz="1400" dirty="0"/>
                    </a:p>
                  </a:txBody>
                  <a:tcPr/>
                </a:tc>
                <a:tc>
                  <a:txBody>
                    <a:bodyPr/>
                    <a:lstStyle/>
                    <a:p>
                      <a:r>
                        <a:rPr lang="es-AR" sz="1400" dirty="0" smtClean="0"/>
                        <a:t>2,0</a:t>
                      </a:r>
                      <a:endParaRPr lang="es-AR" sz="1400" dirty="0"/>
                    </a:p>
                  </a:txBody>
                  <a:tcPr/>
                </a:tc>
              </a:tr>
              <a:tr h="291384">
                <a:tc>
                  <a:txBody>
                    <a:bodyPr/>
                    <a:lstStyle/>
                    <a:p>
                      <a:r>
                        <a:rPr lang="es-AR" sz="1400" dirty="0" smtClean="0"/>
                        <a:t>10</a:t>
                      </a:r>
                      <a:endParaRPr lang="es-AR" sz="1400" dirty="0"/>
                    </a:p>
                  </a:txBody>
                  <a:tcPr/>
                </a:tc>
                <a:tc>
                  <a:txBody>
                    <a:bodyPr/>
                    <a:lstStyle/>
                    <a:p>
                      <a:r>
                        <a:rPr lang="es-AR" sz="1400" dirty="0" smtClean="0"/>
                        <a:t>C, B</a:t>
                      </a:r>
                      <a:endParaRPr lang="es-AR" sz="1400" dirty="0"/>
                    </a:p>
                  </a:txBody>
                  <a:tcPr/>
                </a:tc>
                <a:tc>
                  <a:txBody>
                    <a:bodyPr/>
                    <a:lstStyle/>
                    <a:p>
                      <a:r>
                        <a:rPr lang="es-AR" sz="1400" dirty="0" smtClean="0"/>
                        <a:t>1-2</a:t>
                      </a:r>
                      <a:endParaRPr lang="es-AR" sz="1400" dirty="0"/>
                    </a:p>
                  </a:txBody>
                  <a:tcPr/>
                </a:tc>
                <a:tc>
                  <a:txBody>
                    <a:bodyPr/>
                    <a:lstStyle/>
                    <a:p>
                      <a:r>
                        <a:rPr lang="es-AR" sz="1400" dirty="0" smtClean="0"/>
                        <a:t>1,5</a:t>
                      </a:r>
                      <a:endParaRPr lang="es-AR" sz="1400" dirty="0"/>
                    </a:p>
                  </a:txBody>
                  <a:tcPr/>
                </a:tc>
              </a:tr>
              <a:tr h="291384">
                <a:tc>
                  <a:txBody>
                    <a:bodyPr/>
                    <a:lstStyle/>
                    <a:p>
                      <a:r>
                        <a:rPr lang="es-AR" sz="1400" dirty="0" smtClean="0"/>
                        <a:t>11</a:t>
                      </a:r>
                      <a:endParaRPr lang="es-AR" sz="1400" dirty="0"/>
                    </a:p>
                  </a:txBody>
                  <a:tcPr/>
                </a:tc>
                <a:tc>
                  <a:txBody>
                    <a:bodyPr/>
                    <a:lstStyle/>
                    <a:p>
                      <a:r>
                        <a:rPr lang="es-AR" sz="1400" dirty="0" smtClean="0"/>
                        <a:t>C, C</a:t>
                      </a:r>
                      <a:endParaRPr lang="es-AR" sz="1400" dirty="0"/>
                    </a:p>
                  </a:txBody>
                  <a:tcPr/>
                </a:tc>
                <a:tc>
                  <a:txBody>
                    <a:bodyPr/>
                    <a:lstStyle/>
                    <a:p>
                      <a:r>
                        <a:rPr lang="es-AR" sz="1400" dirty="0" smtClean="0"/>
                        <a:t>1-1</a:t>
                      </a:r>
                      <a:endParaRPr lang="es-AR" sz="1400" dirty="0"/>
                    </a:p>
                  </a:txBody>
                  <a:tcPr/>
                </a:tc>
                <a:tc>
                  <a:txBody>
                    <a:bodyPr/>
                    <a:lstStyle/>
                    <a:p>
                      <a:r>
                        <a:rPr lang="es-AR" sz="1400" dirty="0" smtClean="0"/>
                        <a:t>1,0</a:t>
                      </a:r>
                      <a:endParaRPr lang="es-AR" sz="1400" dirty="0"/>
                    </a:p>
                  </a:txBody>
                  <a:tcPr/>
                </a:tc>
              </a:tr>
              <a:tr h="291384">
                <a:tc>
                  <a:txBody>
                    <a:bodyPr/>
                    <a:lstStyle/>
                    <a:p>
                      <a:r>
                        <a:rPr lang="es-AR" sz="1400" dirty="0" smtClean="0"/>
                        <a:t>12</a:t>
                      </a:r>
                      <a:endParaRPr lang="es-AR" sz="1400" dirty="0"/>
                    </a:p>
                  </a:txBody>
                  <a:tcPr/>
                </a:tc>
                <a:tc>
                  <a:txBody>
                    <a:bodyPr/>
                    <a:lstStyle/>
                    <a:p>
                      <a:r>
                        <a:rPr lang="es-AR" sz="1400" dirty="0" smtClean="0"/>
                        <a:t>C, D</a:t>
                      </a:r>
                      <a:endParaRPr lang="es-AR" sz="1400" dirty="0"/>
                    </a:p>
                  </a:txBody>
                  <a:tcPr/>
                </a:tc>
                <a:tc>
                  <a:txBody>
                    <a:bodyPr/>
                    <a:lstStyle/>
                    <a:p>
                      <a:r>
                        <a:rPr lang="es-AR" sz="1400" dirty="0" smtClean="0"/>
                        <a:t>1-4</a:t>
                      </a:r>
                      <a:endParaRPr lang="es-AR" sz="1400" dirty="0"/>
                    </a:p>
                  </a:txBody>
                  <a:tcPr/>
                </a:tc>
                <a:tc>
                  <a:txBody>
                    <a:bodyPr/>
                    <a:lstStyle/>
                    <a:p>
                      <a:r>
                        <a:rPr lang="es-AR" sz="1400" dirty="0" smtClean="0"/>
                        <a:t>2,5</a:t>
                      </a:r>
                      <a:endParaRPr lang="es-AR" sz="1400" dirty="0"/>
                    </a:p>
                  </a:txBody>
                  <a:tcPr/>
                </a:tc>
              </a:tr>
              <a:tr h="291384">
                <a:tc>
                  <a:txBody>
                    <a:bodyPr/>
                    <a:lstStyle/>
                    <a:p>
                      <a:r>
                        <a:rPr lang="es-AR" sz="1400" dirty="0" smtClean="0"/>
                        <a:t>13</a:t>
                      </a:r>
                      <a:endParaRPr lang="es-AR" sz="1400" dirty="0"/>
                    </a:p>
                  </a:txBody>
                  <a:tcPr/>
                </a:tc>
                <a:tc>
                  <a:txBody>
                    <a:bodyPr/>
                    <a:lstStyle/>
                    <a:p>
                      <a:r>
                        <a:rPr lang="es-AR" sz="1400" dirty="0" smtClean="0"/>
                        <a:t>D, A</a:t>
                      </a:r>
                      <a:endParaRPr lang="es-AR" sz="1400" dirty="0"/>
                    </a:p>
                  </a:txBody>
                  <a:tcPr/>
                </a:tc>
                <a:tc>
                  <a:txBody>
                    <a:bodyPr/>
                    <a:lstStyle/>
                    <a:p>
                      <a:r>
                        <a:rPr lang="es-AR" sz="1400" dirty="0" smtClean="0"/>
                        <a:t>4-3</a:t>
                      </a:r>
                      <a:endParaRPr lang="es-AR" sz="1400" dirty="0"/>
                    </a:p>
                  </a:txBody>
                  <a:tcPr/>
                </a:tc>
                <a:tc>
                  <a:txBody>
                    <a:bodyPr/>
                    <a:lstStyle/>
                    <a:p>
                      <a:r>
                        <a:rPr lang="es-AR" sz="1400" dirty="0" smtClean="0"/>
                        <a:t>3,5</a:t>
                      </a:r>
                      <a:endParaRPr lang="es-AR" sz="1400" dirty="0"/>
                    </a:p>
                  </a:txBody>
                  <a:tcPr/>
                </a:tc>
              </a:tr>
              <a:tr h="291384">
                <a:tc>
                  <a:txBody>
                    <a:bodyPr/>
                    <a:lstStyle/>
                    <a:p>
                      <a:r>
                        <a:rPr lang="es-AR" sz="1400" dirty="0" smtClean="0"/>
                        <a:t>14</a:t>
                      </a:r>
                      <a:endParaRPr lang="es-AR" sz="1400" dirty="0"/>
                    </a:p>
                  </a:txBody>
                  <a:tcPr/>
                </a:tc>
                <a:tc>
                  <a:txBody>
                    <a:bodyPr/>
                    <a:lstStyle/>
                    <a:p>
                      <a:r>
                        <a:rPr lang="es-AR" sz="1400" dirty="0" smtClean="0"/>
                        <a:t>D, B</a:t>
                      </a:r>
                      <a:endParaRPr lang="es-AR" sz="1400" dirty="0"/>
                    </a:p>
                  </a:txBody>
                  <a:tcPr/>
                </a:tc>
                <a:tc>
                  <a:txBody>
                    <a:bodyPr/>
                    <a:lstStyle/>
                    <a:p>
                      <a:r>
                        <a:rPr lang="es-AR" sz="1400" dirty="0" smtClean="0"/>
                        <a:t>4-2</a:t>
                      </a:r>
                      <a:endParaRPr lang="es-AR" sz="1400" dirty="0"/>
                    </a:p>
                  </a:txBody>
                  <a:tcPr/>
                </a:tc>
                <a:tc>
                  <a:txBody>
                    <a:bodyPr/>
                    <a:lstStyle/>
                    <a:p>
                      <a:r>
                        <a:rPr lang="es-AR" sz="1400" dirty="0" smtClean="0"/>
                        <a:t>3,0</a:t>
                      </a:r>
                      <a:endParaRPr lang="es-AR" sz="1400" dirty="0"/>
                    </a:p>
                  </a:txBody>
                  <a:tcPr/>
                </a:tc>
              </a:tr>
              <a:tr h="291384">
                <a:tc>
                  <a:txBody>
                    <a:bodyPr/>
                    <a:lstStyle/>
                    <a:p>
                      <a:r>
                        <a:rPr lang="es-AR" sz="1400" dirty="0" smtClean="0"/>
                        <a:t>15</a:t>
                      </a:r>
                      <a:endParaRPr lang="es-AR" sz="1400" dirty="0"/>
                    </a:p>
                  </a:txBody>
                  <a:tcPr/>
                </a:tc>
                <a:tc>
                  <a:txBody>
                    <a:bodyPr/>
                    <a:lstStyle/>
                    <a:p>
                      <a:r>
                        <a:rPr lang="es-AR" sz="1400" dirty="0" smtClean="0"/>
                        <a:t>D, C</a:t>
                      </a:r>
                      <a:endParaRPr lang="es-AR" sz="1400" dirty="0"/>
                    </a:p>
                  </a:txBody>
                  <a:tcPr/>
                </a:tc>
                <a:tc>
                  <a:txBody>
                    <a:bodyPr/>
                    <a:lstStyle/>
                    <a:p>
                      <a:r>
                        <a:rPr lang="es-AR" sz="1400" dirty="0" smtClean="0"/>
                        <a:t>4-1</a:t>
                      </a:r>
                      <a:endParaRPr lang="es-AR" sz="1400" dirty="0"/>
                    </a:p>
                  </a:txBody>
                  <a:tcPr/>
                </a:tc>
                <a:tc>
                  <a:txBody>
                    <a:bodyPr/>
                    <a:lstStyle/>
                    <a:p>
                      <a:r>
                        <a:rPr lang="es-AR" sz="1400" dirty="0" smtClean="0"/>
                        <a:t>2,5</a:t>
                      </a:r>
                      <a:endParaRPr lang="es-AR" sz="1400" dirty="0"/>
                    </a:p>
                  </a:txBody>
                  <a:tcPr/>
                </a:tc>
              </a:tr>
              <a:tr h="291384">
                <a:tc>
                  <a:txBody>
                    <a:bodyPr/>
                    <a:lstStyle/>
                    <a:p>
                      <a:r>
                        <a:rPr lang="es-AR" sz="1400" dirty="0" smtClean="0"/>
                        <a:t>16</a:t>
                      </a:r>
                      <a:endParaRPr lang="es-AR" sz="1400" dirty="0"/>
                    </a:p>
                  </a:txBody>
                  <a:tcPr/>
                </a:tc>
                <a:tc>
                  <a:txBody>
                    <a:bodyPr/>
                    <a:lstStyle/>
                    <a:p>
                      <a:r>
                        <a:rPr lang="es-AR" sz="1400" dirty="0" smtClean="0"/>
                        <a:t>D, D</a:t>
                      </a:r>
                      <a:endParaRPr lang="es-AR" sz="1400" dirty="0"/>
                    </a:p>
                  </a:txBody>
                  <a:tcPr/>
                </a:tc>
                <a:tc>
                  <a:txBody>
                    <a:bodyPr/>
                    <a:lstStyle/>
                    <a:p>
                      <a:r>
                        <a:rPr lang="es-AR" sz="1400" dirty="0" smtClean="0"/>
                        <a:t>4-4</a:t>
                      </a:r>
                      <a:endParaRPr lang="es-AR" sz="1400" dirty="0"/>
                    </a:p>
                  </a:txBody>
                  <a:tcPr/>
                </a:tc>
                <a:tc>
                  <a:txBody>
                    <a:bodyPr/>
                    <a:lstStyle/>
                    <a:p>
                      <a:r>
                        <a:rPr lang="es-AR" sz="1400" dirty="0" smtClean="0"/>
                        <a:t>4,0</a:t>
                      </a:r>
                      <a:endParaRPr lang="es-AR" sz="1400" dirty="0"/>
                    </a:p>
                  </a:txBody>
                  <a:tcPr/>
                </a:tc>
              </a:tr>
              <a:tr h="291384">
                <a:tc>
                  <a:txBody>
                    <a:bodyPr/>
                    <a:lstStyle/>
                    <a:p>
                      <a:r>
                        <a:rPr lang="es-AR" sz="1400" dirty="0" smtClean="0"/>
                        <a:t>TOTAL</a:t>
                      </a:r>
                      <a:endParaRPr lang="es-AR" sz="1400" dirty="0"/>
                    </a:p>
                  </a:txBody>
                  <a:tcPr/>
                </a:tc>
                <a:tc>
                  <a:txBody>
                    <a:bodyPr/>
                    <a:lstStyle/>
                    <a:p>
                      <a:endParaRPr lang="es-AR" sz="1400" dirty="0"/>
                    </a:p>
                  </a:txBody>
                  <a:tcPr/>
                </a:tc>
                <a:tc>
                  <a:txBody>
                    <a:bodyPr/>
                    <a:lstStyle/>
                    <a:p>
                      <a:endParaRPr lang="es-AR" sz="1400" dirty="0"/>
                    </a:p>
                  </a:txBody>
                  <a:tcPr/>
                </a:tc>
                <a:tc>
                  <a:txBody>
                    <a:bodyPr/>
                    <a:lstStyle/>
                    <a:p>
                      <a:r>
                        <a:rPr lang="es-AR" sz="1400" dirty="0" smtClean="0"/>
                        <a:t>40</a:t>
                      </a:r>
                      <a:endParaRPr lang="es-AR" sz="1400" dirty="0"/>
                    </a:p>
                  </a:txBody>
                  <a:tcPr/>
                </a:tc>
              </a:tr>
            </a:tbl>
          </a:graphicData>
        </a:graphic>
      </p:graphicFrame>
      <mc:AlternateContent xmlns:mc="http://schemas.openxmlformats.org/markup-compatibility/2006" xmlns:a14="http://schemas.microsoft.com/office/drawing/2010/main">
        <mc:Choice Requires="a14">
          <p:sp>
            <p:nvSpPr>
              <p:cNvPr id="5" name="4 CuadroTexto"/>
              <p:cNvSpPr txBox="1"/>
              <p:nvPr/>
            </p:nvSpPr>
            <p:spPr>
              <a:xfrm>
                <a:off x="395536" y="3284984"/>
                <a:ext cx="3312368" cy="1200329"/>
              </a:xfrm>
              <a:prstGeom prst="rect">
                <a:avLst/>
              </a:prstGeom>
              <a:noFill/>
            </p:spPr>
            <p:txBody>
              <a:bodyPr wrap="square" rtlCol="0">
                <a:spAutoFit/>
              </a:bodyPr>
              <a:lstStyle/>
              <a:p>
                <a14:m>
                  <m:oMath xmlns:m="http://schemas.openxmlformats.org/officeDocument/2006/math">
                    <m:acc>
                      <m:accPr>
                        <m:chr m:val="̅"/>
                        <m:ctrlPr>
                          <a:rPr lang="es-AR" sz="2400" i="1" smtClean="0">
                            <a:latin typeface="Cambria Math"/>
                          </a:rPr>
                        </m:ctrlPr>
                      </m:accPr>
                      <m:e>
                        <m:r>
                          <a:rPr lang="es-AR" sz="2400" b="0" i="1" smtClean="0">
                            <a:latin typeface="Cambria Math"/>
                          </a:rPr>
                          <m:t>𝑋</m:t>
                        </m:r>
                      </m:e>
                    </m:acc>
                  </m:oMath>
                </a14:m>
                <a:r>
                  <a:rPr lang="es-AR" sz="2400" dirty="0" smtClean="0">
                    <a:latin typeface="Verdana" panose="020B0604030504040204" pitchFamily="34" charset="0"/>
                    <a:ea typeface="Verdana" panose="020B0604030504040204" pitchFamily="34" charset="0"/>
                    <a:cs typeface="Verdana" panose="020B0604030504040204" pitchFamily="34" charset="0"/>
                  </a:rPr>
                  <a:t>: “Media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 para muestras de tamaño n=2” </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5" name="4 CuadroTexto"/>
              <p:cNvSpPr txBox="1">
                <a:spLocks noRot="1" noChangeAspect="1" noMove="1" noResize="1" noEditPoints="1" noAdjustHandles="1" noChangeArrowheads="1" noChangeShapeType="1" noTextEdit="1"/>
              </p:cNvSpPr>
              <p:nvPr/>
            </p:nvSpPr>
            <p:spPr>
              <a:xfrm>
                <a:off x="395536" y="3284984"/>
                <a:ext cx="3312368" cy="1200329"/>
              </a:xfrm>
              <a:prstGeom prst="rect">
                <a:avLst/>
              </a:prstGeom>
              <a:blipFill rotWithShape="1">
                <a:blip r:embed="rId2"/>
                <a:stretch>
                  <a:fillRect l="-2947" t="-4569" b="-10660"/>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6" name="5 CuadroTexto"/>
              <p:cNvSpPr txBox="1"/>
              <p:nvPr/>
            </p:nvSpPr>
            <p:spPr>
              <a:xfrm>
                <a:off x="413551" y="4583826"/>
                <a:ext cx="2723246" cy="71468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AR" b="0" i="1" smtClean="0">
                          <a:latin typeface="Cambria Math"/>
                        </a:rPr>
                        <m:t>𝐸</m:t>
                      </m:r>
                      <m:r>
                        <a:rPr lang="es-AR" b="0" i="1" smtClean="0">
                          <a:latin typeface="Cambria Math"/>
                        </a:rPr>
                        <m:t>(</m:t>
                      </m:r>
                      <m:acc>
                        <m:accPr>
                          <m:chr m:val="̅"/>
                          <m:ctrlPr>
                            <a:rPr lang="es-AR" b="0" i="1" smtClean="0">
                              <a:latin typeface="Cambria Math"/>
                            </a:rPr>
                          </m:ctrlPr>
                        </m:accPr>
                        <m:e>
                          <m:r>
                            <a:rPr lang="es-AR" b="0" i="1" smtClean="0">
                              <a:latin typeface="Cambria Math"/>
                            </a:rPr>
                            <m:t>𝑋</m:t>
                          </m:r>
                          <m:r>
                            <a:rPr lang="es-AR" b="0" i="1" smtClean="0">
                              <a:latin typeface="Cambria Math"/>
                            </a:rPr>
                            <m:t>)</m:t>
                          </m:r>
                        </m:e>
                      </m:acc>
                      <m:r>
                        <a:rPr lang="es-AR" b="0" i="1" smtClean="0">
                          <a:latin typeface="Cambria Math"/>
                        </a:rPr>
                        <m:t>=</m:t>
                      </m:r>
                      <m:sSub>
                        <m:sSubPr>
                          <m:ctrlPr>
                            <a:rPr lang="es-AR" b="0" i="1" smtClean="0">
                              <a:latin typeface="Cambria Math"/>
                            </a:rPr>
                          </m:ctrlPr>
                        </m:sSubPr>
                        <m:e>
                          <m:r>
                            <a:rPr lang="es-AR" b="0" i="1" smtClean="0">
                              <a:latin typeface="Cambria Math"/>
                              <a:ea typeface="Cambria Math"/>
                            </a:rPr>
                            <m:t>𝜇</m:t>
                          </m:r>
                        </m:e>
                        <m:sub>
                          <m:acc>
                            <m:accPr>
                              <m:chr m:val="̅"/>
                              <m:ctrlPr>
                                <a:rPr lang="es-AR" b="0" i="1" smtClean="0">
                                  <a:latin typeface="Cambria Math"/>
                                </a:rPr>
                              </m:ctrlPr>
                            </m:accPr>
                            <m:e>
                              <m:r>
                                <a:rPr lang="es-AR" b="0" i="1" smtClean="0">
                                  <a:latin typeface="Cambria Math"/>
                                </a:rPr>
                                <m:t>𝑋</m:t>
                              </m:r>
                            </m:e>
                          </m:acc>
                        </m:sub>
                      </m:sSub>
                      <m:r>
                        <a:rPr lang="es-AR" b="0" i="1" smtClean="0">
                          <a:latin typeface="Cambria Math"/>
                        </a:rPr>
                        <m:t>=</m:t>
                      </m:r>
                      <m:d>
                        <m:dPr>
                          <m:ctrlPr>
                            <a:rPr lang="es-AR" b="0" i="1" smtClean="0">
                              <a:latin typeface="Cambria Math"/>
                            </a:rPr>
                          </m:ctrlPr>
                        </m:dPr>
                        <m:e>
                          <m:f>
                            <m:fPr>
                              <m:ctrlPr>
                                <a:rPr lang="es-AR" b="0" i="1" smtClean="0">
                                  <a:latin typeface="Cambria Math"/>
                                </a:rPr>
                              </m:ctrlPr>
                            </m:fPr>
                            <m:num>
                              <m:r>
                                <a:rPr lang="es-AR" b="0" i="1" smtClean="0">
                                  <a:latin typeface="Cambria Math"/>
                                </a:rPr>
                                <m:t>40</m:t>
                              </m:r>
                            </m:num>
                            <m:den>
                              <m:r>
                                <a:rPr lang="es-AR" b="0" i="1" smtClean="0">
                                  <a:latin typeface="Cambria Math"/>
                                </a:rPr>
                                <m:t>16</m:t>
                              </m:r>
                            </m:den>
                          </m:f>
                        </m:e>
                      </m:d>
                      <m:r>
                        <a:rPr lang="es-AR" b="0" i="1" smtClean="0">
                          <a:latin typeface="Cambria Math"/>
                        </a:rPr>
                        <m:t>=2,5</m:t>
                      </m:r>
                    </m:oMath>
                  </m:oMathPara>
                </a14:m>
                <a:endParaRPr lang="es-AR" dirty="0"/>
              </a:p>
            </p:txBody>
          </p:sp>
        </mc:Choice>
        <mc:Fallback xmlns="">
          <p:sp>
            <p:nvSpPr>
              <p:cNvPr id="6" name="5 CuadroTexto"/>
              <p:cNvSpPr txBox="1">
                <a:spLocks noRot="1" noChangeAspect="1" noMove="1" noResize="1" noEditPoints="1" noAdjustHandles="1" noChangeArrowheads="1" noChangeShapeType="1" noTextEdit="1"/>
              </p:cNvSpPr>
              <p:nvPr/>
            </p:nvSpPr>
            <p:spPr>
              <a:xfrm>
                <a:off x="413551" y="4583826"/>
                <a:ext cx="2723246" cy="714683"/>
              </a:xfrm>
              <a:prstGeom prst="rect">
                <a:avLst/>
              </a:prstGeom>
              <a:blipFill rotWithShape="1">
                <a:blip r:embed="rId3"/>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7" name="6 CuadroTexto"/>
              <p:cNvSpPr txBox="1"/>
              <p:nvPr/>
            </p:nvSpPr>
            <p:spPr>
              <a:xfrm>
                <a:off x="-4223" y="5430415"/>
                <a:ext cx="7138308" cy="461665"/>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VAR(X)=</a:t>
                </a:r>
                <a14:m>
                  <m:oMath xmlns:m="http://schemas.openxmlformats.org/officeDocument/2006/math">
                    <m:sSup>
                      <m:sSupPr>
                        <m:ctrlPr>
                          <a:rPr lang="es-AR" sz="2400" i="1" smtClean="0">
                            <a:latin typeface="Cambria Math"/>
                          </a:rPr>
                        </m:ctrlPr>
                      </m:sSupPr>
                      <m:e>
                        <m:sSubSup>
                          <m:sSubSupPr>
                            <m:ctrlPr>
                              <a:rPr lang="es-AR" sz="2400" i="1" smtClean="0">
                                <a:latin typeface="Cambria Math"/>
                              </a:rPr>
                            </m:ctrlPr>
                          </m:sSubSupPr>
                          <m:e>
                            <m:r>
                              <a:rPr lang="es-AR" sz="2400" i="1" smtClean="0">
                                <a:latin typeface="Cambria Math"/>
                                <a:ea typeface="Cambria Math"/>
                              </a:rPr>
                              <m:t>𝜎</m:t>
                            </m:r>
                          </m:e>
                          <m:sub>
                            <m:r>
                              <a:rPr lang="es-AR" b="0" i="1" smtClean="0">
                                <a:latin typeface="Cambria Math"/>
                              </a:rPr>
                              <m:t>𝑋</m:t>
                            </m:r>
                          </m:sub>
                          <m:sup/>
                        </m:sSubSup>
                      </m:e>
                      <m:sup>
                        <m:r>
                          <a:rPr lang="es-AR" sz="2400" b="0" i="1" smtClean="0">
                            <a:latin typeface="Cambria Math"/>
                          </a:rPr>
                          <m:t>2</m:t>
                        </m:r>
                      </m:sup>
                    </m:sSup>
                    <m:r>
                      <a:rPr lang="es-AR" sz="2400" b="0" i="1" smtClean="0">
                        <a:latin typeface="Cambria Math"/>
                      </a:rPr>
                      <m:t>=</m:t>
                    </m:r>
                  </m:oMath>
                </a14:m>
                <a:r>
                  <a:rPr lang="es-AR" sz="2400" dirty="0" smtClean="0">
                    <a:latin typeface="Verdana" panose="020B0604030504040204" pitchFamily="34" charset="0"/>
                    <a:ea typeface="Verdana" panose="020B0604030504040204" pitchFamily="34" charset="0"/>
                    <a:cs typeface="Verdana" panose="020B0604030504040204" pitchFamily="34" charset="0"/>
                  </a:rPr>
                  <a:t>0,66</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7" name="6 CuadroTexto"/>
              <p:cNvSpPr txBox="1">
                <a:spLocks noRot="1" noChangeAspect="1" noMove="1" noResize="1" noEditPoints="1" noAdjustHandles="1" noChangeArrowheads="1" noChangeShapeType="1" noTextEdit="1"/>
              </p:cNvSpPr>
              <p:nvPr/>
            </p:nvSpPr>
            <p:spPr>
              <a:xfrm>
                <a:off x="-4223" y="5430415"/>
                <a:ext cx="7138308" cy="461665"/>
              </a:xfrm>
              <a:prstGeom prst="rect">
                <a:avLst/>
              </a:prstGeom>
              <a:blipFill rotWithShape="1">
                <a:blip r:embed="rId4"/>
                <a:stretch>
                  <a:fillRect l="-1281" t="-11842" b="-27632"/>
                </a:stretch>
              </a:blipFill>
            </p:spPr>
            <p:txBody>
              <a:bodyPr/>
              <a:lstStyle/>
              <a:p>
                <a:r>
                  <a:rPr lang="es-AR">
                    <a:noFill/>
                  </a:rPr>
                  <a:t> </a:t>
                </a:r>
              </a:p>
            </p:txBody>
          </p:sp>
        </mc:Fallback>
      </mc:AlternateContent>
    </p:spTree>
    <p:extLst>
      <p:ext uri="{BB962C8B-B14F-4D97-AF65-F5344CB8AC3E}">
        <p14:creationId xmlns:p14="http://schemas.microsoft.com/office/powerpoint/2010/main" val="2475750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 name="1 Tabla"/>
              <p:cNvGraphicFramePr>
                <a:graphicFrameLocks noGrp="1"/>
              </p:cNvGraphicFramePr>
              <p:nvPr>
                <p:extLst>
                  <p:ext uri="{D42A27DB-BD31-4B8C-83A1-F6EECF244321}">
                    <p14:modId xmlns:p14="http://schemas.microsoft.com/office/powerpoint/2010/main" val="1720473823"/>
                  </p:ext>
                </p:extLst>
              </p:nvPr>
            </p:nvGraphicFramePr>
            <p:xfrm>
              <a:off x="1475656" y="809234"/>
              <a:ext cx="4344144" cy="3606800"/>
            </p:xfrm>
            <a:graphic>
              <a:graphicData uri="http://schemas.openxmlformats.org/drawingml/2006/table">
                <a:tbl>
                  <a:tblPr firstRow="1" bandRow="1">
                    <a:tableStyleId>{5C22544A-7EE6-4342-B048-85BDC9FD1C3A}</a:tableStyleId>
                  </a:tblPr>
                  <a:tblGrid>
                    <a:gridCol w="1823864"/>
                    <a:gridCol w="864096"/>
                    <a:gridCol w="1656184"/>
                  </a:tblGrid>
                  <a:tr h="370840">
                    <a:tc>
                      <a:txBody>
                        <a:bodyPr/>
                        <a:lstStyle/>
                        <a:p>
                          <a:r>
                            <a:rPr lang="es-AR" dirty="0" smtClean="0"/>
                            <a:t>Media </a:t>
                          </a:r>
                          <a:r>
                            <a:rPr lang="es-AR" dirty="0" err="1" smtClean="0"/>
                            <a:t>muestral</a:t>
                          </a:r>
                          <a:endParaRPr lang="es-AR"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s-AR" i="1" smtClean="0">
                                        <a:latin typeface="Cambria Math"/>
                                      </a:rPr>
                                    </m:ctrlPr>
                                  </m:sSubPr>
                                  <m:e>
                                    <m:r>
                                      <a:rPr lang="es-AR" b="1" i="1" smtClean="0">
                                        <a:latin typeface="Cambria Math"/>
                                      </a:rPr>
                                      <m:t>𝒇</m:t>
                                    </m:r>
                                  </m:e>
                                  <m:sub>
                                    <m:r>
                                      <a:rPr lang="es-AR" b="1" i="1" smtClean="0">
                                        <a:latin typeface="Cambria Math"/>
                                      </a:rPr>
                                      <m:t>𝒊</m:t>
                                    </m:r>
                                  </m:sub>
                                </m:sSub>
                              </m:oMath>
                            </m:oMathPara>
                          </a14:m>
                          <a:endParaRPr lang="es-AR"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s-AR" i="1" smtClean="0">
                                        <a:latin typeface="Cambria Math"/>
                                      </a:rPr>
                                    </m:ctrlPr>
                                  </m:sSubPr>
                                  <m:e>
                                    <m:r>
                                      <a:rPr lang="es-AR" b="1" i="1" smtClean="0">
                                        <a:latin typeface="Cambria Math"/>
                                      </a:rPr>
                                      <m:t>𝒇</m:t>
                                    </m:r>
                                  </m:e>
                                  <m:sub>
                                    <m:r>
                                      <a:rPr lang="es-AR" b="1" i="1" smtClean="0">
                                        <a:latin typeface="Cambria Math"/>
                                      </a:rPr>
                                      <m:t>𝒊</m:t>
                                    </m:r>
                                  </m:sub>
                                </m:sSub>
                                <m:sSup>
                                  <m:sSupPr>
                                    <m:ctrlPr>
                                      <a:rPr lang="es-AR" i="1" smtClean="0">
                                        <a:latin typeface="Cambria Math"/>
                                      </a:rPr>
                                    </m:ctrlPr>
                                  </m:sSupPr>
                                  <m:e>
                                    <m:d>
                                      <m:dPr>
                                        <m:ctrlPr>
                                          <a:rPr lang="es-AR" i="1" smtClean="0">
                                            <a:latin typeface="Cambria Math"/>
                                          </a:rPr>
                                        </m:ctrlPr>
                                      </m:dPr>
                                      <m:e>
                                        <m:acc>
                                          <m:accPr>
                                            <m:chr m:val="̅"/>
                                            <m:ctrlPr>
                                              <a:rPr lang="es-AR" i="1" smtClean="0">
                                                <a:latin typeface="Cambria Math"/>
                                              </a:rPr>
                                            </m:ctrlPr>
                                          </m:accPr>
                                          <m:e>
                                            <m:r>
                                              <a:rPr lang="es-AR" b="1" i="1" smtClean="0">
                                                <a:latin typeface="Cambria Math"/>
                                              </a:rPr>
                                              <m:t>𝑿</m:t>
                                            </m:r>
                                          </m:e>
                                        </m:acc>
                                        <m:r>
                                          <a:rPr lang="es-AR" b="1" i="1" smtClean="0">
                                            <a:latin typeface="Cambria Math"/>
                                          </a:rPr>
                                          <m:t>−</m:t>
                                        </m:r>
                                        <m:sSub>
                                          <m:sSubPr>
                                            <m:ctrlPr>
                                              <a:rPr lang="es-AR" b="1" i="1" smtClean="0">
                                                <a:latin typeface="Cambria Math"/>
                                              </a:rPr>
                                            </m:ctrlPr>
                                          </m:sSubPr>
                                          <m:e>
                                            <m:r>
                                              <a:rPr lang="es-AR" b="1" i="1" smtClean="0">
                                                <a:latin typeface="Cambria Math"/>
                                                <a:ea typeface="Cambria Math"/>
                                              </a:rPr>
                                              <m:t>𝝁</m:t>
                                            </m:r>
                                          </m:e>
                                          <m:sub>
                                            <m:r>
                                              <a:rPr lang="es-AR" b="1" i="1" smtClean="0">
                                                <a:latin typeface="Cambria Math"/>
                                              </a:rPr>
                                              <m:t>𝑿</m:t>
                                            </m:r>
                                          </m:sub>
                                        </m:sSub>
                                      </m:e>
                                    </m:d>
                                  </m:e>
                                  <m:sup>
                                    <m:r>
                                      <a:rPr lang="es-AR" b="1" i="1" smtClean="0">
                                        <a:latin typeface="Cambria Math"/>
                                      </a:rPr>
                                      <m:t>𝟐</m:t>
                                    </m:r>
                                  </m:sup>
                                </m:sSup>
                              </m:oMath>
                            </m:oMathPara>
                          </a14:m>
                          <a:endParaRPr lang="es-AR" dirty="0"/>
                        </a:p>
                      </a:txBody>
                      <a:tcPr/>
                    </a:tc>
                  </a:tr>
                  <a:tr h="370840">
                    <a:tc>
                      <a:txBody>
                        <a:bodyPr/>
                        <a:lstStyle/>
                        <a:p>
                          <a:r>
                            <a:rPr lang="es-AR" dirty="0" smtClean="0"/>
                            <a:t>1,0</a:t>
                          </a:r>
                          <a:endParaRPr lang="es-AR" dirty="0"/>
                        </a:p>
                      </a:txBody>
                      <a:tcPr/>
                    </a:tc>
                    <a:tc>
                      <a:txBody>
                        <a:bodyPr/>
                        <a:lstStyle/>
                        <a:p>
                          <a:r>
                            <a:rPr lang="es-AR" dirty="0" smtClean="0"/>
                            <a:t>1</a:t>
                          </a:r>
                          <a:endParaRPr lang="es-AR" dirty="0"/>
                        </a:p>
                      </a:txBody>
                      <a:tcPr/>
                    </a:tc>
                    <a:tc>
                      <a:txBody>
                        <a:bodyPr/>
                        <a:lstStyle/>
                        <a:p>
                          <a:r>
                            <a:rPr lang="es-AR" dirty="0" smtClean="0"/>
                            <a:t>2,25</a:t>
                          </a:r>
                          <a:endParaRPr lang="es-AR" dirty="0"/>
                        </a:p>
                      </a:txBody>
                      <a:tcPr/>
                    </a:tc>
                  </a:tr>
                  <a:tr h="370840">
                    <a:tc>
                      <a:txBody>
                        <a:bodyPr/>
                        <a:lstStyle/>
                        <a:p>
                          <a:r>
                            <a:rPr lang="es-AR" dirty="0" smtClean="0"/>
                            <a:t>1,5</a:t>
                          </a:r>
                          <a:endParaRPr lang="es-AR" dirty="0"/>
                        </a:p>
                      </a:txBody>
                      <a:tcPr/>
                    </a:tc>
                    <a:tc>
                      <a:txBody>
                        <a:bodyPr/>
                        <a:lstStyle/>
                        <a:p>
                          <a:r>
                            <a:rPr lang="es-AR" dirty="0" smtClean="0"/>
                            <a:t>2</a:t>
                          </a:r>
                          <a:endParaRPr lang="es-AR" dirty="0"/>
                        </a:p>
                      </a:txBody>
                      <a:tcPr/>
                    </a:tc>
                    <a:tc>
                      <a:txBody>
                        <a:bodyPr/>
                        <a:lstStyle/>
                        <a:p>
                          <a:r>
                            <a:rPr lang="es-AR" dirty="0" smtClean="0"/>
                            <a:t>2,00</a:t>
                          </a:r>
                          <a:endParaRPr lang="es-AR" dirty="0"/>
                        </a:p>
                      </a:txBody>
                      <a:tcPr/>
                    </a:tc>
                  </a:tr>
                  <a:tr h="370840">
                    <a:tc>
                      <a:txBody>
                        <a:bodyPr/>
                        <a:lstStyle/>
                        <a:p>
                          <a:r>
                            <a:rPr lang="es-AR" dirty="0" smtClean="0"/>
                            <a:t>2,0</a:t>
                          </a:r>
                          <a:endParaRPr lang="es-AR" dirty="0"/>
                        </a:p>
                      </a:txBody>
                      <a:tcPr/>
                    </a:tc>
                    <a:tc>
                      <a:txBody>
                        <a:bodyPr/>
                        <a:lstStyle/>
                        <a:p>
                          <a:r>
                            <a:rPr lang="es-AR" dirty="0" smtClean="0"/>
                            <a:t>3</a:t>
                          </a:r>
                          <a:endParaRPr lang="es-AR" dirty="0"/>
                        </a:p>
                      </a:txBody>
                      <a:tcPr/>
                    </a:tc>
                    <a:tc>
                      <a:txBody>
                        <a:bodyPr/>
                        <a:lstStyle/>
                        <a:p>
                          <a:r>
                            <a:rPr lang="es-AR" dirty="0" smtClean="0"/>
                            <a:t>0,75</a:t>
                          </a:r>
                          <a:endParaRPr lang="es-AR" dirty="0"/>
                        </a:p>
                      </a:txBody>
                      <a:tcPr/>
                    </a:tc>
                  </a:tr>
                  <a:tr h="370840">
                    <a:tc>
                      <a:txBody>
                        <a:bodyPr/>
                        <a:lstStyle/>
                        <a:p>
                          <a:r>
                            <a:rPr lang="es-AR" dirty="0" smtClean="0"/>
                            <a:t>2,5</a:t>
                          </a:r>
                          <a:endParaRPr lang="es-AR" dirty="0"/>
                        </a:p>
                      </a:txBody>
                      <a:tcPr/>
                    </a:tc>
                    <a:tc>
                      <a:txBody>
                        <a:bodyPr/>
                        <a:lstStyle/>
                        <a:p>
                          <a:r>
                            <a:rPr lang="es-AR" dirty="0" smtClean="0"/>
                            <a:t>4</a:t>
                          </a:r>
                          <a:endParaRPr lang="es-AR" dirty="0"/>
                        </a:p>
                      </a:txBody>
                      <a:tcPr/>
                    </a:tc>
                    <a:tc>
                      <a:txBody>
                        <a:bodyPr/>
                        <a:lstStyle/>
                        <a:p>
                          <a:r>
                            <a:rPr lang="es-AR" dirty="0" smtClean="0"/>
                            <a:t>0,00</a:t>
                          </a:r>
                          <a:endParaRPr lang="es-AR" dirty="0"/>
                        </a:p>
                      </a:txBody>
                      <a:tcPr/>
                    </a:tc>
                  </a:tr>
                  <a:tr h="370840">
                    <a:tc>
                      <a:txBody>
                        <a:bodyPr/>
                        <a:lstStyle/>
                        <a:p>
                          <a:r>
                            <a:rPr lang="es-AR" dirty="0" smtClean="0"/>
                            <a:t>3,0</a:t>
                          </a:r>
                          <a:endParaRPr lang="es-AR" dirty="0"/>
                        </a:p>
                      </a:txBody>
                      <a:tcPr/>
                    </a:tc>
                    <a:tc>
                      <a:txBody>
                        <a:bodyPr/>
                        <a:lstStyle/>
                        <a:p>
                          <a:r>
                            <a:rPr lang="es-AR" dirty="0" smtClean="0"/>
                            <a:t>3</a:t>
                          </a:r>
                          <a:endParaRPr lang="es-AR" dirty="0"/>
                        </a:p>
                      </a:txBody>
                      <a:tcPr/>
                    </a:tc>
                    <a:tc>
                      <a:txBody>
                        <a:bodyPr/>
                        <a:lstStyle/>
                        <a:p>
                          <a:r>
                            <a:rPr lang="es-AR" dirty="0" smtClean="0"/>
                            <a:t>0,75</a:t>
                          </a:r>
                          <a:endParaRPr lang="es-AR" dirty="0"/>
                        </a:p>
                      </a:txBody>
                      <a:tcPr/>
                    </a:tc>
                  </a:tr>
                  <a:tr h="370840">
                    <a:tc>
                      <a:txBody>
                        <a:bodyPr/>
                        <a:lstStyle/>
                        <a:p>
                          <a:r>
                            <a:rPr lang="es-AR" dirty="0" smtClean="0"/>
                            <a:t>3,5</a:t>
                          </a:r>
                          <a:endParaRPr lang="es-AR" dirty="0"/>
                        </a:p>
                      </a:txBody>
                      <a:tcPr/>
                    </a:tc>
                    <a:tc>
                      <a:txBody>
                        <a:bodyPr/>
                        <a:lstStyle/>
                        <a:p>
                          <a:r>
                            <a:rPr lang="es-AR" dirty="0" smtClean="0"/>
                            <a:t>2</a:t>
                          </a:r>
                          <a:endParaRPr lang="es-AR" dirty="0"/>
                        </a:p>
                      </a:txBody>
                      <a:tcPr/>
                    </a:tc>
                    <a:tc>
                      <a:txBody>
                        <a:bodyPr/>
                        <a:lstStyle/>
                        <a:p>
                          <a:r>
                            <a:rPr lang="es-AR" dirty="0" smtClean="0"/>
                            <a:t>2,00</a:t>
                          </a:r>
                          <a:endParaRPr lang="es-AR" dirty="0"/>
                        </a:p>
                      </a:txBody>
                      <a:tcPr/>
                    </a:tc>
                  </a:tr>
                  <a:tr h="370840">
                    <a:tc>
                      <a:txBody>
                        <a:bodyPr/>
                        <a:lstStyle/>
                        <a:p>
                          <a:r>
                            <a:rPr lang="es-AR" dirty="0" smtClean="0"/>
                            <a:t>4,0</a:t>
                          </a:r>
                          <a:endParaRPr lang="es-AR" dirty="0"/>
                        </a:p>
                      </a:txBody>
                      <a:tcPr/>
                    </a:tc>
                    <a:tc>
                      <a:txBody>
                        <a:bodyPr/>
                        <a:lstStyle/>
                        <a:p>
                          <a:r>
                            <a:rPr lang="es-AR" dirty="0" smtClean="0"/>
                            <a:t>1</a:t>
                          </a:r>
                          <a:endParaRPr lang="es-AR" dirty="0"/>
                        </a:p>
                      </a:txBody>
                      <a:tcPr/>
                    </a:tc>
                    <a:tc>
                      <a:txBody>
                        <a:bodyPr/>
                        <a:lstStyle/>
                        <a:p>
                          <a:r>
                            <a:rPr lang="es-AR" dirty="0" smtClean="0"/>
                            <a:t>2,25</a:t>
                          </a:r>
                          <a:endParaRPr lang="es-AR" dirty="0"/>
                        </a:p>
                      </a:txBody>
                      <a:tcPr/>
                    </a:tc>
                  </a:tr>
                  <a:tr h="370840">
                    <a:tc>
                      <a:txBody>
                        <a:bodyPr/>
                        <a:lstStyle/>
                        <a:p>
                          <a:r>
                            <a:rPr lang="es-AR" dirty="0" smtClean="0"/>
                            <a:t>total</a:t>
                          </a:r>
                          <a:endParaRPr lang="es-AR" dirty="0"/>
                        </a:p>
                      </a:txBody>
                      <a:tcPr/>
                    </a:tc>
                    <a:tc>
                      <a:txBody>
                        <a:bodyPr/>
                        <a:lstStyle/>
                        <a:p>
                          <a:r>
                            <a:rPr lang="es-AR" dirty="0" smtClean="0"/>
                            <a:t>16</a:t>
                          </a:r>
                          <a:endParaRPr lang="es-AR" dirty="0"/>
                        </a:p>
                      </a:txBody>
                      <a:tcPr/>
                    </a:tc>
                    <a:tc>
                      <a:txBody>
                        <a:bodyPr/>
                        <a:lstStyle/>
                        <a:p>
                          <a:r>
                            <a:rPr lang="es-AR" dirty="0" smtClean="0"/>
                            <a:t>10,00</a:t>
                          </a:r>
                          <a:endParaRPr lang="es-AR" dirty="0"/>
                        </a:p>
                      </a:txBody>
                      <a:tcPr/>
                    </a:tc>
                  </a:tr>
                </a:tbl>
              </a:graphicData>
            </a:graphic>
          </p:graphicFrame>
        </mc:Choice>
        <mc:Fallback xmlns="">
          <p:graphicFrame>
            <p:nvGraphicFramePr>
              <p:cNvPr id="2" name="1 Tabla"/>
              <p:cNvGraphicFramePr>
                <a:graphicFrameLocks noGrp="1"/>
              </p:cNvGraphicFramePr>
              <p:nvPr>
                <p:extLst>
                  <p:ext uri="{D42A27DB-BD31-4B8C-83A1-F6EECF244321}">
                    <p14:modId xmlns:p14="http://schemas.microsoft.com/office/powerpoint/2010/main" val="1720473823"/>
                  </p:ext>
                </p:extLst>
              </p:nvPr>
            </p:nvGraphicFramePr>
            <p:xfrm>
              <a:off x="1475656" y="809234"/>
              <a:ext cx="4344144" cy="3338640"/>
            </p:xfrm>
            <a:graphic>
              <a:graphicData uri="http://schemas.openxmlformats.org/drawingml/2006/table">
                <a:tbl>
                  <a:tblPr firstRow="1" bandRow="1">
                    <a:tableStyleId>{5C22544A-7EE6-4342-B048-85BDC9FD1C3A}</a:tableStyleId>
                  </a:tblPr>
                  <a:tblGrid>
                    <a:gridCol w="1823864"/>
                    <a:gridCol w="864096"/>
                    <a:gridCol w="1656184"/>
                  </a:tblGrid>
                  <a:tr h="371920">
                    <a:tc>
                      <a:txBody>
                        <a:bodyPr/>
                        <a:lstStyle/>
                        <a:p>
                          <a:r>
                            <a:rPr lang="es-AR" dirty="0" smtClean="0"/>
                            <a:t>Media </a:t>
                          </a:r>
                          <a:r>
                            <a:rPr lang="es-AR" dirty="0" err="1" smtClean="0"/>
                            <a:t>muestral</a:t>
                          </a:r>
                          <a:endParaRPr lang="es-AR" dirty="0"/>
                        </a:p>
                      </a:txBody>
                      <a:tcPr/>
                    </a:tc>
                    <a:tc>
                      <a:txBody>
                        <a:bodyPr/>
                        <a:lstStyle/>
                        <a:p>
                          <a:endParaRPr lang="es-AR"/>
                        </a:p>
                      </a:txBody>
                      <a:tcPr>
                        <a:blipFill rotWithShape="1">
                          <a:blip r:embed="rId3"/>
                          <a:stretch>
                            <a:fillRect l="-210563" t="-8197" r="-191549" b="-822951"/>
                          </a:stretch>
                        </a:blipFill>
                      </a:tcPr>
                    </a:tc>
                    <a:tc>
                      <a:txBody>
                        <a:bodyPr/>
                        <a:lstStyle/>
                        <a:p>
                          <a:endParaRPr lang="es-AR"/>
                        </a:p>
                      </a:txBody>
                      <a:tcPr>
                        <a:blipFill rotWithShape="1">
                          <a:blip r:embed="rId3"/>
                          <a:stretch>
                            <a:fillRect l="-162132" t="-8197" b="-822951"/>
                          </a:stretch>
                        </a:blipFill>
                      </a:tcPr>
                    </a:tc>
                  </a:tr>
                  <a:tr h="370840">
                    <a:tc>
                      <a:txBody>
                        <a:bodyPr/>
                        <a:lstStyle/>
                        <a:p>
                          <a:r>
                            <a:rPr lang="es-AR" dirty="0" smtClean="0"/>
                            <a:t>1,0</a:t>
                          </a:r>
                          <a:endParaRPr lang="es-AR" dirty="0"/>
                        </a:p>
                      </a:txBody>
                      <a:tcPr/>
                    </a:tc>
                    <a:tc>
                      <a:txBody>
                        <a:bodyPr/>
                        <a:lstStyle/>
                        <a:p>
                          <a:r>
                            <a:rPr lang="es-AR" dirty="0" smtClean="0"/>
                            <a:t>1</a:t>
                          </a:r>
                          <a:endParaRPr lang="es-AR" dirty="0"/>
                        </a:p>
                      </a:txBody>
                      <a:tcPr/>
                    </a:tc>
                    <a:tc>
                      <a:txBody>
                        <a:bodyPr/>
                        <a:lstStyle/>
                        <a:p>
                          <a:r>
                            <a:rPr lang="es-AR" dirty="0" smtClean="0"/>
                            <a:t>2,25</a:t>
                          </a:r>
                          <a:endParaRPr lang="es-AR" dirty="0"/>
                        </a:p>
                      </a:txBody>
                      <a:tcPr/>
                    </a:tc>
                  </a:tr>
                  <a:tr h="370840">
                    <a:tc>
                      <a:txBody>
                        <a:bodyPr/>
                        <a:lstStyle/>
                        <a:p>
                          <a:r>
                            <a:rPr lang="es-AR" dirty="0" smtClean="0"/>
                            <a:t>1,5</a:t>
                          </a:r>
                          <a:endParaRPr lang="es-AR" dirty="0"/>
                        </a:p>
                      </a:txBody>
                      <a:tcPr/>
                    </a:tc>
                    <a:tc>
                      <a:txBody>
                        <a:bodyPr/>
                        <a:lstStyle/>
                        <a:p>
                          <a:r>
                            <a:rPr lang="es-AR" dirty="0" smtClean="0"/>
                            <a:t>2</a:t>
                          </a:r>
                          <a:endParaRPr lang="es-AR" dirty="0"/>
                        </a:p>
                      </a:txBody>
                      <a:tcPr/>
                    </a:tc>
                    <a:tc>
                      <a:txBody>
                        <a:bodyPr/>
                        <a:lstStyle/>
                        <a:p>
                          <a:r>
                            <a:rPr lang="es-AR" dirty="0" smtClean="0"/>
                            <a:t>2,00</a:t>
                          </a:r>
                          <a:endParaRPr lang="es-AR" dirty="0"/>
                        </a:p>
                      </a:txBody>
                      <a:tcPr/>
                    </a:tc>
                  </a:tr>
                  <a:tr h="370840">
                    <a:tc>
                      <a:txBody>
                        <a:bodyPr/>
                        <a:lstStyle/>
                        <a:p>
                          <a:r>
                            <a:rPr lang="es-AR" dirty="0" smtClean="0"/>
                            <a:t>2,0</a:t>
                          </a:r>
                          <a:endParaRPr lang="es-AR" dirty="0"/>
                        </a:p>
                      </a:txBody>
                      <a:tcPr/>
                    </a:tc>
                    <a:tc>
                      <a:txBody>
                        <a:bodyPr/>
                        <a:lstStyle/>
                        <a:p>
                          <a:r>
                            <a:rPr lang="es-AR" dirty="0" smtClean="0"/>
                            <a:t>3</a:t>
                          </a:r>
                          <a:endParaRPr lang="es-AR" dirty="0"/>
                        </a:p>
                      </a:txBody>
                      <a:tcPr/>
                    </a:tc>
                    <a:tc>
                      <a:txBody>
                        <a:bodyPr/>
                        <a:lstStyle/>
                        <a:p>
                          <a:r>
                            <a:rPr lang="es-AR" dirty="0" smtClean="0"/>
                            <a:t>0,75</a:t>
                          </a:r>
                          <a:endParaRPr lang="es-AR" dirty="0"/>
                        </a:p>
                      </a:txBody>
                      <a:tcPr/>
                    </a:tc>
                  </a:tr>
                  <a:tr h="370840">
                    <a:tc>
                      <a:txBody>
                        <a:bodyPr/>
                        <a:lstStyle/>
                        <a:p>
                          <a:r>
                            <a:rPr lang="es-AR" dirty="0" smtClean="0"/>
                            <a:t>2,5</a:t>
                          </a:r>
                          <a:endParaRPr lang="es-AR" dirty="0"/>
                        </a:p>
                      </a:txBody>
                      <a:tcPr/>
                    </a:tc>
                    <a:tc>
                      <a:txBody>
                        <a:bodyPr/>
                        <a:lstStyle/>
                        <a:p>
                          <a:r>
                            <a:rPr lang="es-AR" dirty="0" smtClean="0"/>
                            <a:t>4</a:t>
                          </a:r>
                          <a:endParaRPr lang="es-AR" dirty="0"/>
                        </a:p>
                      </a:txBody>
                      <a:tcPr/>
                    </a:tc>
                    <a:tc>
                      <a:txBody>
                        <a:bodyPr/>
                        <a:lstStyle/>
                        <a:p>
                          <a:r>
                            <a:rPr lang="es-AR" dirty="0" smtClean="0"/>
                            <a:t>0,00</a:t>
                          </a:r>
                          <a:endParaRPr lang="es-AR" dirty="0"/>
                        </a:p>
                      </a:txBody>
                      <a:tcPr/>
                    </a:tc>
                  </a:tr>
                  <a:tr h="370840">
                    <a:tc>
                      <a:txBody>
                        <a:bodyPr/>
                        <a:lstStyle/>
                        <a:p>
                          <a:r>
                            <a:rPr lang="es-AR" dirty="0" smtClean="0"/>
                            <a:t>3,0</a:t>
                          </a:r>
                          <a:endParaRPr lang="es-AR" dirty="0"/>
                        </a:p>
                      </a:txBody>
                      <a:tcPr/>
                    </a:tc>
                    <a:tc>
                      <a:txBody>
                        <a:bodyPr/>
                        <a:lstStyle/>
                        <a:p>
                          <a:r>
                            <a:rPr lang="es-AR" dirty="0" smtClean="0"/>
                            <a:t>3</a:t>
                          </a:r>
                          <a:endParaRPr lang="es-AR" dirty="0"/>
                        </a:p>
                      </a:txBody>
                      <a:tcPr/>
                    </a:tc>
                    <a:tc>
                      <a:txBody>
                        <a:bodyPr/>
                        <a:lstStyle/>
                        <a:p>
                          <a:r>
                            <a:rPr lang="es-AR" dirty="0" smtClean="0"/>
                            <a:t>0,75</a:t>
                          </a:r>
                          <a:endParaRPr lang="es-AR" dirty="0"/>
                        </a:p>
                      </a:txBody>
                      <a:tcPr/>
                    </a:tc>
                  </a:tr>
                  <a:tr h="370840">
                    <a:tc>
                      <a:txBody>
                        <a:bodyPr/>
                        <a:lstStyle/>
                        <a:p>
                          <a:r>
                            <a:rPr lang="es-AR" dirty="0" smtClean="0"/>
                            <a:t>3,5</a:t>
                          </a:r>
                          <a:endParaRPr lang="es-AR" dirty="0"/>
                        </a:p>
                      </a:txBody>
                      <a:tcPr/>
                    </a:tc>
                    <a:tc>
                      <a:txBody>
                        <a:bodyPr/>
                        <a:lstStyle/>
                        <a:p>
                          <a:r>
                            <a:rPr lang="es-AR" dirty="0" smtClean="0"/>
                            <a:t>2</a:t>
                          </a:r>
                          <a:endParaRPr lang="es-AR" dirty="0"/>
                        </a:p>
                      </a:txBody>
                      <a:tcPr/>
                    </a:tc>
                    <a:tc>
                      <a:txBody>
                        <a:bodyPr/>
                        <a:lstStyle/>
                        <a:p>
                          <a:r>
                            <a:rPr lang="es-AR" dirty="0" smtClean="0"/>
                            <a:t>2,00</a:t>
                          </a:r>
                          <a:endParaRPr lang="es-AR" dirty="0"/>
                        </a:p>
                      </a:txBody>
                      <a:tcPr/>
                    </a:tc>
                  </a:tr>
                  <a:tr h="370840">
                    <a:tc>
                      <a:txBody>
                        <a:bodyPr/>
                        <a:lstStyle/>
                        <a:p>
                          <a:r>
                            <a:rPr lang="es-AR" dirty="0" smtClean="0"/>
                            <a:t>4,0</a:t>
                          </a:r>
                          <a:endParaRPr lang="es-AR" dirty="0"/>
                        </a:p>
                      </a:txBody>
                      <a:tcPr/>
                    </a:tc>
                    <a:tc>
                      <a:txBody>
                        <a:bodyPr/>
                        <a:lstStyle/>
                        <a:p>
                          <a:r>
                            <a:rPr lang="es-AR" dirty="0" smtClean="0"/>
                            <a:t>1</a:t>
                          </a:r>
                          <a:endParaRPr lang="es-AR" dirty="0"/>
                        </a:p>
                      </a:txBody>
                      <a:tcPr/>
                    </a:tc>
                    <a:tc>
                      <a:txBody>
                        <a:bodyPr/>
                        <a:lstStyle/>
                        <a:p>
                          <a:r>
                            <a:rPr lang="es-AR" dirty="0" smtClean="0"/>
                            <a:t>2,25</a:t>
                          </a:r>
                          <a:endParaRPr lang="es-AR" dirty="0"/>
                        </a:p>
                      </a:txBody>
                      <a:tcPr/>
                    </a:tc>
                  </a:tr>
                  <a:tr h="370840">
                    <a:tc>
                      <a:txBody>
                        <a:bodyPr/>
                        <a:lstStyle/>
                        <a:p>
                          <a:r>
                            <a:rPr lang="es-AR" dirty="0" smtClean="0"/>
                            <a:t>total</a:t>
                          </a:r>
                          <a:endParaRPr lang="es-AR" dirty="0"/>
                        </a:p>
                      </a:txBody>
                      <a:tcPr/>
                    </a:tc>
                    <a:tc>
                      <a:txBody>
                        <a:bodyPr/>
                        <a:lstStyle/>
                        <a:p>
                          <a:r>
                            <a:rPr lang="es-AR" dirty="0" smtClean="0"/>
                            <a:t>16</a:t>
                          </a:r>
                          <a:endParaRPr lang="es-AR" dirty="0"/>
                        </a:p>
                      </a:txBody>
                      <a:tcPr/>
                    </a:tc>
                    <a:tc>
                      <a:txBody>
                        <a:bodyPr/>
                        <a:lstStyle/>
                        <a:p>
                          <a:r>
                            <a:rPr lang="es-AR" dirty="0" smtClean="0"/>
                            <a:t>10,00</a:t>
                          </a:r>
                          <a:endParaRPr lang="es-AR" dirty="0"/>
                        </a:p>
                      </a:txBody>
                      <a:tcPr/>
                    </a:tc>
                  </a:tr>
                </a:tbl>
              </a:graphicData>
            </a:graphic>
          </p:graphicFrame>
        </mc:Fallback>
      </mc:AlternateContent>
      <p:sp>
        <p:nvSpPr>
          <p:cNvPr id="3" name="2 CuadroTexto"/>
          <p:cNvSpPr txBox="1"/>
          <p:nvPr/>
        </p:nvSpPr>
        <p:spPr>
          <a:xfrm>
            <a:off x="467544" y="219998"/>
            <a:ext cx="7632848" cy="369332"/>
          </a:xfrm>
          <a:prstGeom prst="rect">
            <a:avLst/>
          </a:prstGeom>
          <a:noFill/>
        </p:spPr>
        <p:txBody>
          <a:bodyPr wrap="square" rtlCol="0">
            <a:spAutoFit/>
          </a:bodyPr>
          <a:lstStyle/>
          <a:p>
            <a:r>
              <a:rPr lang="es-AR" dirty="0" smtClean="0"/>
              <a:t>TABLA DE FRECUENCIAS</a:t>
            </a:r>
            <a:endParaRPr lang="es-AR" dirty="0"/>
          </a:p>
        </p:txBody>
      </p:sp>
    </p:spTree>
    <p:extLst>
      <p:ext uri="{BB962C8B-B14F-4D97-AF65-F5344CB8AC3E}">
        <p14:creationId xmlns:p14="http://schemas.microsoft.com/office/powerpoint/2010/main" val="19728724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332656"/>
            <a:ext cx="8352928" cy="3785652"/>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Se observa:</a:t>
            </a:r>
          </a:p>
          <a:p>
            <a:pPr marL="285750" indent="-285750">
              <a:buFont typeface="Arial" panose="020B0604020202020204" pitchFamily="34" charset="0"/>
              <a:buChar char="•"/>
            </a:pPr>
            <a:r>
              <a:rPr lang="es-AR" sz="2400" dirty="0" smtClean="0">
                <a:latin typeface="Verdana" panose="020B0604030504040204" pitchFamily="34" charset="0"/>
                <a:ea typeface="Verdana" panose="020B0604030504040204" pitchFamily="34" charset="0"/>
                <a:cs typeface="Verdana" panose="020B0604030504040204" pitchFamily="34" charset="0"/>
              </a:rPr>
              <a:t>El promedio de todas las medias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muestrales</a:t>
            </a:r>
            <a:r>
              <a:rPr lang="es-AR" sz="2400" dirty="0" smtClean="0">
                <a:latin typeface="Verdana" panose="020B0604030504040204" pitchFamily="34" charset="0"/>
                <a:ea typeface="Verdana" panose="020B0604030504040204" pitchFamily="34" charset="0"/>
                <a:cs typeface="Verdana" panose="020B0604030504040204" pitchFamily="34" charset="0"/>
              </a:rPr>
              <a:t> posibles para  muestras de tamaño 2 es igual a la media de la población.</a:t>
            </a:r>
          </a:p>
          <a:p>
            <a:pPr marL="285750" indent="-285750">
              <a:buFont typeface="Arial" panose="020B0604020202020204" pitchFamily="34" charset="0"/>
              <a:buChar char="•"/>
            </a:pPr>
            <a:r>
              <a:rPr lang="es-AR" sz="2400" dirty="0" smtClean="0">
                <a:latin typeface="Verdana" panose="020B0604030504040204" pitchFamily="34" charset="0"/>
                <a:ea typeface="Verdana" panose="020B0604030504040204" pitchFamily="34" charset="0"/>
                <a:cs typeface="Verdana" panose="020B0604030504040204" pitchFamily="34" charset="0"/>
              </a:rPr>
              <a:t>Las medias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muestrales</a:t>
            </a:r>
            <a:r>
              <a:rPr lang="es-AR" sz="2400" dirty="0" smtClean="0">
                <a:latin typeface="Verdana" panose="020B0604030504040204" pitchFamily="34" charset="0"/>
                <a:ea typeface="Verdana" panose="020B0604030504040204" pitchFamily="34" charset="0"/>
                <a:cs typeface="Verdana" panose="020B0604030504040204" pitchFamily="34" charset="0"/>
              </a:rPr>
              <a:t> son menos variables que los datos de la población en sí.</a:t>
            </a:r>
          </a:p>
          <a:p>
            <a:pPr marL="285750" indent="-285750">
              <a:buFont typeface="Arial" panose="020B0604020202020204" pitchFamily="34" charset="0"/>
              <a:buChar char="•"/>
            </a:pPr>
            <a:r>
              <a:rPr lang="es-AR" sz="2400" dirty="0" smtClean="0">
                <a:latin typeface="Verdana" panose="020B0604030504040204" pitchFamily="34" charset="0"/>
                <a:ea typeface="Verdana" panose="020B0604030504040204" pitchFamily="34" charset="0"/>
                <a:cs typeface="Verdana" panose="020B0604030504040204" pitchFamily="34" charset="0"/>
              </a:rPr>
              <a:t>La desviación estándar </a:t>
            </a:r>
            <a:r>
              <a:rPr lang="es-AR" sz="2400" dirty="0" smtClean="0">
                <a:latin typeface="Verdana" panose="020B0604030504040204" pitchFamily="34" charset="0"/>
                <a:ea typeface="Verdana" panose="020B0604030504040204" pitchFamily="34" charset="0"/>
                <a:cs typeface="Verdana" panose="020B0604030504040204" pitchFamily="34" charset="0"/>
              </a:rPr>
              <a:t>da </a:t>
            </a:r>
            <a:r>
              <a:rPr lang="es-AR" sz="2400" dirty="0" smtClean="0">
                <a:latin typeface="Verdana" panose="020B0604030504040204" pitchFamily="34" charset="0"/>
                <a:ea typeface="Verdana" panose="020B0604030504040204" pitchFamily="34" charset="0"/>
                <a:cs typeface="Verdana" panose="020B0604030504040204" pitchFamily="34" charset="0"/>
              </a:rPr>
              <a:t>una medida de la variabilidad de la media de una muestra a otra y se conoce como error estándar de la media. </a:t>
            </a:r>
          </a:p>
          <a:p>
            <a:endParaRPr lang="es-A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855520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332656"/>
            <a:ext cx="8136904" cy="461665"/>
          </a:xfrm>
          <a:prstGeom prst="rect">
            <a:avLst/>
          </a:prstGeom>
          <a:noFill/>
        </p:spPr>
        <p:txBody>
          <a:bodyPr wrap="square" rtlCol="0">
            <a:spAutoFit/>
          </a:bodyPr>
          <a:lstStyle/>
          <a:p>
            <a:r>
              <a:rPr lang="es-AR" sz="2400" b="1" dirty="0" smtClean="0">
                <a:latin typeface="Verdana" panose="020B0604030504040204" pitchFamily="34" charset="0"/>
                <a:ea typeface="Verdana" panose="020B0604030504040204" pitchFamily="34" charset="0"/>
                <a:cs typeface="Verdana" panose="020B0604030504040204" pitchFamily="34" charset="0"/>
              </a:rPr>
              <a:t>MUESTREO DE POBLACIONES NORMALES</a:t>
            </a:r>
            <a:endParaRPr lang="es-AR" sz="2400" b="1"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3" name="2 CuadroTexto"/>
              <p:cNvSpPr txBox="1"/>
              <p:nvPr/>
            </p:nvSpPr>
            <p:spPr>
              <a:xfrm>
                <a:off x="323528" y="938337"/>
                <a:ext cx="8568952" cy="830997"/>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¿Qué distribución seguirá la variable aleatoria </a:t>
                </a:r>
                <a14:m>
                  <m:oMath xmlns:m="http://schemas.openxmlformats.org/officeDocument/2006/math">
                    <m:acc>
                      <m:accPr>
                        <m:chr m:val="̅"/>
                        <m:ctrlPr>
                          <a:rPr lang="es-AR" sz="2400" i="1" smtClean="0">
                            <a:latin typeface="Cambria Math"/>
                          </a:rPr>
                        </m:ctrlPr>
                      </m:accPr>
                      <m:e>
                        <m:r>
                          <a:rPr lang="es-AR" sz="2400" b="0" i="1" smtClean="0">
                            <a:latin typeface="Cambria Math"/>
                          </a:rPr>
                          <m:t>𝑋</m:t>
                        </m:r>
                      </m:e>
                    </m:acc>
                    <m:r>
                      <a:rPr lang="es-AR" sz="2400" b="0" i="1" smtClean="0">
                        <a:latin typeface="Cambria Math"/>
                      </a:rPr>
                      <m:t> </m:t>
                    </m:r>
                  </m:oMath>
                </a14:m>
                <a:r>
                  <a:rPr lang="es-AR" sz="2400" dirty="0" smtClean="0">
                    <a:latin typeface="Verdana" panose="020B0604030504040204" pitchFamily="34" charset="0"/>
                    <a:ea typeface="Verdana" panose="020B0604030504040204" pitchFamily="34" charset="0"/>
                    <a:cs typeface="Verdana" panose="020B0604030504040204" pitchFamily="34" charset="0"/>
                  </a:rPr>
                  <a:t>donde </a:t>
                </a:r>
                <a14:m>
                  <m:oMath xmlns:m="http://schemas.openxmlformats.org/officeDocument/2006/math">
                    <m:acc>
                      <m:accPr>
                        <m:chr m:val="̅"/>
                        <m:ctrlPr>
                          <a:rPr lang="es-AR" sz="2400" i="1" smtClean="0">
                            <a:latin typeface="Cambria Math"/>
                          </a:rPr>
                        </m:ctrlPr>
                      </m:accPr>
                      <m:e>
                        <m:r>
                          <a:rPr lang="es-AR" sz="2400" b="0" i="1" smtClean="0">
                            <a:latin typeface="Cambria Math"/>
                          </a:rPr>
                          <m:t>𝑋</m:t>
                        </m:r>
                      </m:e>
                    </m:acc>
                  </m:oMath>
                </a14:m>
                <a:r>
                  <a:rPr lang="es-AR" sz="2400" dirty="0" smtClean="0">
                    <a:latin typeface="Verdana" panose="020B0604030504040204" pitchFamily="34" charset="0"/>
                    <a:ea typeface="Verdana" panose="020B0604030504040204" pitchFamily="34" charset="0"/>
                    <a:cs typeface="Verdana" panose="020B0604030504040204" pitchFamily="34" charset="0"/>
                  </a:rPr>
                  <a:t>:”la media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 de tamaño n”?    </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3" name="2 CuadroTexto"/>
              <p:cNvSpPr txBox="1">
                <a:spLocks noRot="1" noChangeAspect="1" noMove="1" noResize="1" noEditPoints="1" noAdjustHandles="1" noChangeArrowheads="1" noChangeShapeType="1" noTextEdit="1"/>
              </p:cNvSpPr>
              <p:nvPr/>
            </p:nvSpPr>
            <p:spPr>
              <a:xfrm>
                <a:off x="323528" y="938337"/>
                <a:ext cx="8568952" cy="830997"/>
              </a:xfrm>
              <a:prstGeom prst="rect">
                <a:avLst/>
              </a:prstGeom>
              <a:blipFill rotWithShape="1">
                <a:blip r:embed="rId2"/>
                <a:stretch>
                  <a:fillRect l="-1067" t="-6618" r="-1920" b="-15441"/>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4" name="3 CuadroTexto"/>
              <p:cNvSpPr txBox="1"/>
              <p:nvPr/>
            </p:nvSpPr>
            <p:spPr>
              <a:xfrm>
                <a:off x="323528" y="2204864"/>
                <a:ext cx="8820472" cy="4024563"/>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En un muestreo con reposición de una variable aleatoria  que tiene distribución normal de parámetros </a:t>
                </a:r>
                <a14:m>
                  <m:oMath xmlns:m="http://schemas.openxmlformats.org/officeDocument/2006/math">
                    <m:sSub>
                      <m:sSubPr>
                        <m:ctrlPr>
                          <a:rPr lang="es-AR" sz="2400" b="0" i="1" smtClean="0">
                            <a:latin typeface="Cambria Math"/>
                          </a:rPr>
                        </m:ctrlPr>
                      </m:sSubPr>
                      <m:e>
                        <m:r>
                          <a:rPr lang="es-AR" sz="2400" b="0" i="1" smtClean="0">
                            <a:latin typeface="Cambria Math"/>
                            <a:ea typeface="Cambria Math"/>
                          </a:rPr>
                          <m:t>𝜇</m:t>
                        </m:r>
                      </m:e>
                      <m:sub>
                        <m:r>
                          <a:rPr lang="es-AR" sz="2400" b="0" i="1" smtClean="0">
                            <a:latin typeface="Cambria Math"/>
                          </a:rPr>
                          <m:t>𝑋</m:t>
                        </m:r>
                      </m:sub>
                    </m:sSub>
                  </m:oMath>
                </a14:m>
                <a:r>
                  <a:rPr lang="es-AR" sz="2400" dirty="0" smtClean="0">
                    <a:latin typeface="Verdana" panose="020B0604030504040204" pitchFamily="34" charset="0"/>
                    <a:ea typeface="Verdana" panose="020B0604030504040204" pitchFamily="34" charset="0"/>
                    <a:cs typeface="Verdana" panose="020B0604030504040204" pitchFamily="34" charset="0"/>
                  </a:rPr>
                  <a:t> (media poblacional) y </a:t>
                </a:r>
                <a14:m>
                  <m:oMath xmlns:m="http://schemas.openxmlformats.org/officeDocument/2006/math">
                    <m:sSub>
                      <m:sSubPr>
                        <m:ctrlPr>
                          <a:rPr lang="es-AR" sz="2400" i="1" smtClean="0">
                            <a:latin typeface="Cambria Math"/>
                          </a:rPr>
                        </m:ctrlPr>
                      </m:sSubPr>
                      <m:e>
                        <m:r>
                          <a:rPr lang="es-AR" sz="2400" i="1" smtClean="0">
                            <a:latin typeface="Cambria Math"/>
                            <a:ea typeface="Cambria Math"/>
                          </a:rPr>
                          <m:t>𝜎</m:t>
                        </m:r>
                      </m:e>
                      <m:sub>
                        <m:r>
                          <a:rPr lang="es-AR" sz="2400" b="0" i="1" smtClean="0">
                            <a:latin typeface="Cambria Math"/>
                          </a:rPr>
                          <m:t>𝑋</m:t>
                        </m:r>
                      </m:sub>
                    </m:sSub>
                  </m:oMath>
                </a14:m>
                <a:r>
                  <a:rPr lang="es-AR" sz="2400" dirty="0" smtClean="0">
                    <a:latin typeface="Verdana" panose="020B0604030504040204" pitchFamily="34" charset="0"/>
                    <a:ea typeface="Verdana" panose="020B0604030504040204" pitchFamily="34" charset="0"/>
                    <a:cs typeface="Verdana" panose="020B0604030504040204" pitchFamily="34" charset="0"/>
                  </a:rPr>
                  <a:t> (desviación estándar poblacional):</a:t>
                </a:r>
              </a:p>
              <a:p>
                <a:pPr algn="ctr"/>
                <a:r>
                  <a:rPr lang="es-AR" sz="2400" dirty="0" smtClean="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r>
                      <a:rPr lang="es-AR" sz="2400" b="0" i="1" smtClean="0">
                        <a:latin typeface="Cambria Math"/>
                      </a:rPr>
                      <m:t>𝑋</m:t>
                    </m:r>
                    <m:r>
                      <a:rPr lang="es-AR" sz="2400" b="0" i="1" smtClean="0">
                        <a:latin typeface="Cambria Math"/>
                        <a:ea typeface="Cambria Math"/>
                      </a:rPr>
                      <m:t>~</m:t>
                    </m:r>
                    <m:r>
                      <a:rPr lang="es-AR" sz="2400" b="0" i="1" smtClean="0">
                        <a:latin typeface="Cambria Math"/>
                        <a:ea typeface="Cambria Math"/>
                      </a:rPr>
                      <m:t>𝑁</m:t>
                    </m:r>
                    <m:r>
                      <a:rPr lang="es-AR" sz="2400" b="0" i="1" smtClean="0">
                        <a:latin typeface="Cambria Math"/>
                        <a:ea typeface="Cambria Math"/>
                      </a:rPr>
                      <m:t>(</m:t>
                    </m:r>
                    <m:sSub>
                      <m:sSubPr>
                        <m:ctrlPr>
                          <a:rPr lang="es-AR" sz="2400" i="1" smtClean="0">
                            <a:latin typeface="Cambria Math"/>
                          </a:rPr>
                        </m:ctrlPr>
                      </m:sSubPr>
                      <m:e>
                        <m:r>
                          <a:rPr lang="es-AR" sz="2400" i="1">
                            <a:latin typeface="Cambria Math"/>
                            <a:ea typeface="Cambria Math"/>
                          </a:rPr>
                          <m:t>𝜇</m:t>
                        </m:r>
                      </m:e>
                      <m:sub>
                        <m:r>
                          <a:rPr lang="es-AR" sz="2400" i="1">
                            <a:latin typeface="Cambria Math"/>
                          </a:rPr>
                          <m:t>𝑋</m:t>
                        </m:r>
                        <m:r>
                          <a:rPr lang="es-AR" sz="2400" b="0" i="1" smtClean="0">
                            <a:latin typeface="Cambria Math"/>
                          </a:rPr>
                          <m:t>,</m:t>
                        </m:r>
                        <m:r>
                          <a:rPr lang="es-AR" sz="2400" i="1" smtClean="0">
                            <a:latin typeface="Cambria Math"/>
                          </a:rPr>
                          <m:t> </m:t>
                        </m:r>
                      </m:sub>
                    </m:sSub>
                  </m:oMath>
                </a14:m>
                <a:r>
                  <a:rPr lang="es-AR" sz="2400" dirty="0"/>
                  <a:t> </a:t>
                </a:r>
                <a14:m>
                  <m:oMath xmlns:m="http://schemas.openxmlformats.org/officeDocument/2006/math">
                    <m:sSub>
                      <m:sSubPr>
                        <m:ctrlPr>
                          <a:rPr lang="es-AR" sz="2400" i="1">
                            <a:latin typeface="Cambria Math"/>
                          </a:rPr>
                        </m:ctrlPr>
                      </m:sSubPr>
                      <m:e>
                        <m:r>
                          <a:rPr lang="es-AR" sz="2400" i="1">
                            <a:latin typeface="Cambria Math"/>
                            <a:ea typeface="Cambria Math"/>
                          </a:rPr>
                          <m:t>𝜎</m:t>
                        </m:r>
                      </m:e>
                      <m:sub>
                        <m:r>
                          <a:rPr lang="es-AR" sz="2400" i="1">
                            <a:latin typeface="Cambria Math"/>
                          </a:rPr>
                          <m:t>𝑋</m:t>
                        </m:r>
                      </m:sub>
                    </m:sSub>
                  </m:oMath>
                </a14:m>
                <a:r>
                  <a:rPr lang="es-AR" sz="2400" dirty="0" smtClean="0">
                    <a:latin typeface="Verdana" panose="020B0604030504040204" pitchFamily="34" charset="0"/>
                    <a:ea typeface="Verdana" panose="020B0604030504040204" pitchFamily="34" charset="0"/>
                    <a:cs typeface="Verdana" panose="020B0604030504040204" pitchFamily="34" charset="0"/>
                  </a:rPr>
                  <a:t>)</a:t>
                </a:r>
              </a:p>
              <a:p>
                <a:r>
                  <a:rPr lang="es-AR" sz="2400" dirty="0" smtClean="0">
                    <a:latin typeface="Verdana" panose="020B0604030504040204" pitchFamily="34" charset="0"/>
                    <a:ea typeface="Verdana" panose="020B0604030504040204" pitchFamily="34" charset="0"/>
                    <a:cs typeface="Verdana" panose="020B0604030504040204" pitchFamily="34" charset="0"/>
                  </a:rPr>
                  <a:t>la distribución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 de la media también tendrá distribución normal para cualquier tamaño n de la muestra con media </a:t>
                </a:r>
                <a14:m>
                  <m:oMath xmlns:m="http://schemas.openxmlformats.org/officeDocument/2006/math">
                    <m:sSubSup>
                      <m:sSubSupPr>
                        <m:ctrlPr>
                          <a:rPr lang="es-AR" sz="2400" i="1">
                            <a:latin typeface="Cambria Math"/>
                          </a:rPr>
                        </m:ctrlPr>
                      </m:sSubSupPr>
                      <m:e>
                        <m:r>
                          <a:rPr lang="es-AR" sz="2400" i="1" smtClean="0">
                            <a:latin typeface="Cambria Math"/>
                            <a:ea typeface="Cambria Math"/>
                          </a:rPr>
                          <m:t>𝜇</m:t>
                        </m:r>
                      </m:e>
                      <m:sub>
                        <m:acc>
                          <m:accPr>
                            <m:chr m:val="̅"/>
                            <m:ctrlPr>
                              <a:rPr lang="es-AR" sz="2400" i="1" smtClean="0">
                                <a:latin typeface="Cambria Math"/>
                                <a:ea typeface="Cambria Math"/>
                              </a:rPr>
                            </m:ctrlPr>
                          </m:accPr>
                          <m:e>
                            <m:r>
                              <a:rPr lang="es-AR" sz="2400" b="0" i="1" smtClean="0">
                                <a:latin typeface="Cambria Math"/>
                                <a:ea typeface="Cambria Math"/>
                              </a:rPr>
                              <m:t>𝑋</m:t>
                            </m:r>
                          </m:e>
                        </m:acc>
                      </m:sub>
                      <m:sup/>
                    </m:sSubSup>
                    <m:r>
                      <a:rPr lang="es-AR" sz="2400" b="0" i="1" smtClean="0">
                        <a:latin typeface="Cambria Math"/>
                      </a:rPr>
                      <m:t>=</m:t>
                    </m:r>
                    <m:sSub>
                      <m:sSubPr>
                        <m:ctrlPr>
                          <a:rPr lang="es-AR" sz="2400" b="0" i="1" smtClean="0">
                            <a:latin typeface="Cambria Math"/>
                          </a:rPr>
                        </m:ctrlPr>
                      </m:sSubPr>
                      <m:e>
                        <m:r>
                          <a:rPr lang="es-AR" sz="2400" b="0" i="1" smtClean="0">
                            <a:latin typeface="Cambria Math"/>
                            <a:ea typeface="Cambria Math"/>
                          </a:rPr>
                          <m:t>𝜇</m:t>
                        </m:r>
                      </m:e>
                      <m:sub>
                        <m:r>
                          <a:rPr lang="es-AR" sz="2400" b="0" i="1" smtClean="0">
                            <a:latin typeface="Cambria Math"/>
                          </a:rPr>
                          <m:t>𝑋</m:t>
                        </m:r>
                      </m:sub>
                    </m:sSub>
                  </m:oMath>
                </a14:m>
                <a:r>
                  <a:rPr lang="es-AR" sz="2400" dirty="0" smtClean="0"/>
                  <a:t> y </a:t>
                </a:r>
                <a:r>
                  <a:rPr lang="es-AR" sz="2400" dirty="0" smtClean="0">
                    <a:latin typeface="Verdana" panose="020B0604030504040204" pitchFamily="34" charset="0"/>
                    <a:ea typeface="Verdana" panose="020B0604030504040204" pitchFamily="34" charset="0"/>
                    <a:cs typeface="Verdana" panose="020B0604030504040204" pitchFamily="34" charset="0"/>
                  </a:rPr>
                  <a:t>desviación estándar</a:t>
                </a:r>
              </a:p>
              <a:p>
                <a14:m>
                  <m:oMath xmlns:m="http://schemas.openxmlformats.org/officeDocument/2006/math">
                    <m:sSub>
                      <m:sSubPr>
                        <m:ctrlPr>
                          <a:rPr lang="es-AR" sz="2400" i="1">
                            <a:latin typeface="Cambria Math"/>
                          </a:rPr>
                        </m:ctrlPr>
                      </m:sSubPr>
                      <m:e>
                        <m:r>
                          <a:rPr lang="es-AR" sz="2400" i="1">
                            <a:latin typeface="Cambria Math"/>
                            <a:ea typeface="Cambria Math"/>
                          </a:rPr>
                          <m:t>𝜎</m:t>
                        </m:r>
                      </m:e>
                      <m:sub>
                        <m:acc>
                          <m:accPr>
                            <m:chr m:val="̅"/>
                            <m:ctrlPr>
                              <a:rPr lang="es-AR" sz="2400" i="1" smtClean="0">
                                <a:latin typeface="Cambria Math"/>
                                <a:ea typeface="Cambria Math"/>
                              </a:rPr>
                            </m:ctrlPr>
                          </m:accPr>
                          <m:e>
                            <m:r>
                              <a:rPr lang="es-AR" sz="2400" b="0" i="1" smtClean="0">
                                <a:latin typeface="Cambria Math"/>
                                <a:ea typeface="Cambria Math"/>
                              </a:rPr>
                              <m:t>𝑋</m:t>
                            </m:r>
                          </m:e>
                        </m:acc>
                      </m:sub>
                    </m:sSub>
                    <m:r>
                      <a:rPr lang="es-AR" sz="2400" b="0" i="1" smtClean="0">
                        <a:latin typeface="Cambria Math"/>
                      </a:rPr>
                      <m:t>=</m:t>
                    </m:r>
                    <m:f>
                      <m:fPr>
                        <m:ctrlPr>
                          <a:rPr lang="es-AR" sz="2400" b="0" i="1" smtClean="0">
                            <a:latin typeface="Cambria Math"/>
                          </a:rPr>
                        </m:ctrlPr>
                      </m:fPr>
                      <m:num>
                        <m:sSub>
                          <m:sSubPr>
                            <m:ctrlPr>
                              <a:rPr lang="es-AR" sz="2400" b="0" i="1" smtClean="0">
                                <a:latin typeface="Cambria Math"/>
                              </a:rPr>
                            </m:ctrlPr>
                          </m:sSubPr>
                          <m:e>
                            <m:r>
                              <a:rPr lang="es-AR" sz="2400" b="0" i="1" smtClean="0">
                                <a:latin typeface="Cambria Math"/>
                                <a:ea typeface="Cambria Math"/>
                              </a:rPr>
                              <m:t>𝜎</m:t>
                            </m:r>
                          </m:e>
                          <m:sub>
                            <m:r>
                              <a:rPr lang="es-AR" sz="2400" b="0" i="1" smtClean="0">
                                <a:latin typeface="Cambria Math"/>
                              </a:rPr>
                              <m:t>𝑋</m:t>
                            </m:r>
                          </m:sub>
                        </m:sSub>
                      </m:num>
                      <m:den>
                        <m:rad>
                          <m:radPr>
                            <m:degHide m:val="on"/>
                            <m:ctrlPr>
                              <a:rPr lang="es-AR" sz="2400" b="0" i="1" smtClean="0">
                                <a:latin typeface="Cambria Math"/>
                              </a:rPr>
                            </m:ctrlPr>
                          </m:radPr>
                          <m:deg/>
                          <m:e>
                            <m:r>
                              <a:rPr lang="es-AR" sz="2400" b="0" i="1" smtClean="0">
                                <a:latin typeface="Cambria Math"/>
                              </a:rPr>
                              <m:t>𝑛</m:t>
                            </m:r>
                          </m:e>
                        </m:rad>
                      </m:den>
                    </m:f>
                  </m:oMath>
                </a14:m>
                <a:r>
                  <a:rPr lang="es-AR" sz="2400" dirty="0" smtClean="0">
                    <a:latin typeface="Verdana" panose="020B0604030504040204" pitchFamily="34" charset="0"/>
                    <a:ea typeface="Verdana" panose="020B0604030504040204" pitchFamily="34" charset="0"/>
                    <a:cs typeface="Verdana" panose="020B0604030504040204" pitchFamily="34" charset="0"/>
                  </a:rPr>
                  <a:t>, o sea </a:t>
                </a:r>
                <a14:m>
                  <m:oMath xmlns:m="http://schemas.openxmlformats.org/officeDocument/2006/math">
                    <m:acc>
                      <m:accPr>
                        <m:chr m:val="̅"/>
                        <m:ctrlPr>
                          <a:rPr lang="es-AR" sz="2400" i="1" smtClean="0">
                            <a:latin typeface="Cambria Math"/>
                          </a:rPr>
                        </m:ctrlPr>
                      </m:accPr>
                      <m:e>
                        <m:r>
                          <a:rPr lang="es-AR" sz="2400" b="0" i="1" smtClean="0">
                            <a:latin typeface="Cambria Math"/>
                          </a:rPr>
                          <m:t>𝑋</m:t>
                        </m:r>
                      </m:e>
                    </m:acc>
                    <m:r>
                      <a:rPr lang="es-AR" sz="2400" i="1">
                        <a:latin typeface="Cambria Math"/>
                        <a:ea typeface="Cambria Math"/>
                      </a:rPr>
                      <m:t>~</m:t>
                    </m:r>
                    <m:r>
                      <a:rPr lang="es-AR" sz="2400" i="1">
                        <a:latin typeface="Cambria Math"/>
                        <a:ea typeface="Cambria Math"/>
                      </a:rPr>
                      <m:t>𝑁</m:t>
                    </m:r>
                    <m:r>
                      <a:rPr lang="es-AR" sz="2400" i="1">
                        <a:latin typeface="Cambria Math"/>
                        <a:ea typeface="Cambria Math"/>
                      </a:rPr>
                      <m:t>(</m:t>
                    </m:r>
                    <m:sSub>
                      <m:sSubPr>
                        <m:ctrlPr>
                          <a:rPr lang="es-AR" sz="2400" i="1">
                            <a:latin typeface="Cambria Math"/>
                          </a:rPr>
                        </m:ctrlPr>
                      </m:sSubPr>
                      <m:e>
                        <m:r>
                          <a:rPr lang="es-AR" sz="2400" i="1">
                            <a:latin typeface="Cambria Math"/>
                            <a:ea typeface="Cambria Math"/>
                          </a:rPr>
                          <m:t>𝜇</m:t>
                        </m:r>
                      </m:e>
                      <m:sub>
                        <m:r>
                          <a:rPr lang="es-AR" sz="2400" i="1">
                            <a:latin typeface="Cambria Math"/>
                          </a:rPr>
                          <m:t>𝑋</m:t>
                        </m:r>
                        <m:r>
                          <a:rPr lang="es-AR" sz="2400" i="1">
                            <a:latin typeface="Cambria Math"/>
                          </a:rPr>
                          <m:t> ,</m:t>
                        </m:r>
                      </m:sub>
                    </m:sSub>
                    <m:f>
                      <m:fPr>
                        <m:ctrlPr>
                          <a:rPr lang="es-AR" sz="2400" i="1">
                            <a:latin typeface="Cambria Math"/>
                          </a:rPr>
                        </m:ctrlPr>
                      </m:fPr>
                      <m:num>
                        <m:sSub>
                          <m:sSubPr>
                            <m:ctrlPr>
                              <a:rPr lang="es-AR" sz="2400" i="1">
                                <a:latin typeface="Cambria Math"/>
                              </a:rPr>
                            </m:ctrlPr>
                          </m:sSubPr>
                          <m:e>
                            <m:r>
                              <a:rPr lang="es-AR" sz="2400" i="1">
                                <a:latin typeface="Cambria Math"/>
                                <a:ea typeface="Cambria Math"/>
                              </a:rPr>
                              <m:t>𝜎</m:t>
                            </m:r>
                          </m:e>
                          <m:sub>
                            <m:r>
                              <a:rPr lang="es-AR" sz="2400" i="1">
                                <a:latin typeface="Cambria Math"/>
                              </a:rPr>
                              <m:t>𝑋</m:t>
                            </m:r>
                          </m:sub>
                        </m:sSub>
                      </m:num>
                      <m:den>
                        <m:rad>
                          <m:radPr>
                            <m:degHide m:val="on"/>
                            <m:ctrlPr>
                              <a:rPr lang="es-AR" sz="2400" i="1">
                                <a:latin typeface="Cambria Math"/>
                              </a:rPr>
                            </m:ctrlPr>
                          </m:radPr>
                          <m:deg/>
                          <m:e>
                            <m:r>
                              <a:rPr lang="es-AR" sz="2400" i="1">
                                <a:latin typeface="Cambria Math"/>
                              </a:rPr>
                              <m:t>𝑛</m:t>
                            </m:r>
                          </m:e>
                        </m:rad>
                      </m:den>
                    </m:f>
                  </m:oMath>
                </a14:m>
                <a:r>
                  <a:rPr lang="es-AR" sz="2400" dirty="0">
                    <a:latin typeface="Verdana" panose="020B0604030504040204" pitchFamily="34" charset="0"/>
                    <a:ea typeface="Verdana" panose="020B0604030504040204" pitchFamily="34" charset="0"/>
                    <a:cs typeface="Verdana" panose="020B0604030504040204" pitchFamily="34" charset="0"/>
                  </a:rPr>
                  <a:t>)</a:t>
                </a:r>
              </a:p>
              <a:p>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4" name="3 CuadroTexto"/>
              <p:cNvSpPr txBox="1">
                <a:spLocks noRot="1" noChangeAspect="1" noMove="1" noResize="1" noEditPoints="1" noAdjustHandles="1" noChangeArrowheads="1" noChangeShapeType="1" noTextEdit="1"/>
              </p:cNvSpPr>
              <p:nvPr/>
            </p:nvSpPr>
            <p:spPr>
              <a:xfrm>
                <a:off x="323528" y="2204864"/>
                <a:ext cx="8820472" cy="4024563"/>
              </a:xfrm>
              <a:prstGeom prst="rect">
                <a:avLst/>
              </a:prstGeom>
              <a:blipFill rotWithShape="1">
                <a:blip r:embed="rId3"/>
                <a:stretch>
                  <a:fillRect l="-1037" t="-1212"/>
                </a:stretch>
              </a:blipFill>
            </p:spPr>
            <p:txBody>
              <a:bodyPr/>
              <a:lstStyle/>
              <a:p>
                <a:r>
                  <a:rPr lang="es-AR">
                    <a:noFill/>
                  </a:rPr>
                  <a:t> </a:t>
                </a:r>
              </a:p>
            </p:txBody>
          </p:sp>
        </mc:Fallback>
      </mc:AlternateContent>
    </p:spTree>
    <p:extLst>
      <p:ext uri="{BB962C8B-B14F-4D97-AF65-F5344CB8AC3E}">
        <p14:creationId xmlns:p14="http://schemas.microsoft.com/office/powerpoint/2010/main" val="4233039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1 CuadroTexto"/>
              <p:cNvSpPr txBox="1"/>
              <p:nvPr/>
            </p:nvSpPr>
            <p:spPr>
              <a:xfrm>
                <a:off x="251520" y="548680"/>
                <a:ext cx="8496944" cy="3289811"/>
              </a:xfrm>
              <a:prstGeom prst="rect">
                <a:avLst/>
              </a:prstGeom>
              <a:noFill/>
            </p:spPr>
            <p:txBody>
              <a:bodyPr wrap="square" rtlCol="0">
                <a:spAutoFit/>
              </a:bodyPr>
              <a:lstStyle/>
              <a:p>
                <a:r>
                  <a:rPr lang="es-AR" sz="2400" b="1" u="sng" dirty="0" smtClean="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Teorema del límite central</a:t>
                </a:r>
              </a:p>
              <a:p>
                <a:endParaRPr lang="es-AR" sz="2400" b="1" u="sng" dirty="0" smtClean="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endParaRPr>
              </a:p>
              <a:p>
                <a:r>
                  <a:rPr lang="es-AR" sz="2000" dirty="0" smtClean="0">
                    <a:latin typeface="Verdana" panose="020B0604030504040204" pitchFamily="34" charset="0"/>
                    <a:ea typeface="Verdana" panose="020B0604030504040204" pitchFamily="34" charset="0"/>
                    <a:cs typeface="Verdana" panose="020B0604030504040204" pitchFamily="34" charset="0"/>
                  </a:rPr>
                  <a:t>Si </a:t>
                </a:r>
                <a14:m>
                  <m:oMath xmlns:m="http://schemas.openxmlformats.org/officeDocument/2006/math">
                    <m:acc>
                      <m:accPr>
                        <m:chr m:val="̅"/>
                        <m:ctrlPr>
                          <a:rPr lang="es-AR" sz="2000" i="1" smtClean="0">
                            <a:latin typeface="Cambria Math"/>
                          </a:rPr>
                        </m:ctrlPr>
                      </m:accPr>
                      <m:e>
                        <m:r>
                          <a:rPr lang="es-AR" sz="2000" b="0" i="1" smtClean="0">
                            <a:latin typeface="Cambria Math"/>
                          </a:rPr>
                          <m:t>𝑋</m:t>
                        </m:r>
                      </m:e>
                    </m:acc>
                    <m:r>
                      <a:rPr lang="es-AR" sz="2000" b="0" i="1" smtClean="0">
                        <a:latin typeface="Cambria Math"/>
                      </a:rPr>
                      <m:t> </m:t>
                    </m:r>
                  </m:oMath>
                </a14:m>
                <a:r>
                  <a:rPr lang="es-AR" sz="2000" dirty="0" smtClean="0">
                    <a:latin typeface="Verdana" panose="020B0604030504040204" pitchFamily="34" charset="0"/>
                    <a:ea typeface="Verdana" panose="020B0604030504040204" pitchFamily="34" charset="0"/>
                    <a:cs typeface="Verdana" panose="020B0604030504040204" pitchFamily="34" charset="0"/>
                  </a:rPr>
                  <a:t> es la media de muestras aleatorias de tamaño n que se toma de una población con media </a:t>
                </a:r>
                <a14:m>
                  <m:oMath xmlns:m="http://schemas.openxmlformats.org/officeDocument/2006/math">
                    <m:sSub>
                      <m:sSubPr>
                        <m:ctrlPr>
                          <a:rPr lang="es-AR" sz="2000" i="1" smtClean="0">
                            <a:latin typeface="Cambria Math"/>
                          </a:rPr>
                        </m:ctrlPr>
                      </m:sSubPr>
                      <m:e>
                        <m:r>
                          <a:rPr lang="es-AR" sz="2000" i="1" smtClean="0">
                            <a:latin typeface="Cambria Math"/>
                            <a:ea typeface="Cambria Math"/>
                          </a:rPr>
                          <m:t>𝜇</m:t>
                        </m:r>
                      </m:e>
                      <m:sub>
                        <m:r>
                          <a:rPr lang="es-AR" sz="2000" b="0" i="1" smtClean="0">
                            <a:latin typeface="Cambria Math"/>
                          </a:rPr>
                          <m:t>𝑋</m:t>
                        </m:r>
                      </m:sub>
                    </m:sSub>
                  </m:oMath>
                </a14:m>
                <a:r>
                  <a:rPr lang="es-AR" sz="2000" dirty="0" smtClean="0">
                    <a:latin typeface="Verdana" panose="020B0604030504040204" pitchFamily="34" charset="0"/>
                    <a:ea typeface="Verdana" panose="020B0604030504040204" pitchFamily="34" charset="0"/>
                    <a:cs typeface="Verdana" panose="020B0604030504040204" pitchFamily="34" charset="0"/>
                  </a:rPr>
                  <a:t> y varianza </a:t>
                </a:r>
                <a14:m>
                  <m:oMath xmlns:m="http://schemas.openxmlformats.org/officeDocument/2006/math">
                    <m:sSub>
                      <m:sSubPr>
                        <m:ctrlPr>
                          <a:rPr lang="es-AR" sz="2000" i="1" smtClean="0">
                            <a:latin typeface="Cambria Math"/>
                          </a:rPr>
                        </m:ctrlPr>
                      </m:sSubPr>
                      <m:e>
                        <m:sSubSup>
                          <m:sSubSupPr>
                            <m:ctrlPr>
                              <a:rPr lang="es-AR" sz="2000" i="1">
                                <a:latin typeface="Cambria Math"/>
                              </a:rPr>
                            </m:ctrlPr>
                          </m:sSubSupPr>
                          <m:e>
                            <m:r>
                              <a:rPr lang="es-AR" sz="2000" i="1">
                                <a:latin typeface="Cambria Math"/>
                                <a:ea typeface="Cambria Math"/>
                              </a:rPr>
                              <m:t>𝜎</m:t>
                            </m:r>
                          </m:e>
                          <m:sub/>
                          <m:sup>
                            <m:r>
                              <a:rPr lang="es-AR" sz="2000" i="1">
                                <a:latin typeface="Cambria Math"/>
                              </a:rPr>
                              <m:t>2</m:t>
                            </m:r>
                          </m:sup>
                        </m:sSubSup>
                      </m:e>
                      <m:sub>
                        <m:r>
                          <a:rPr lang="es-AR" sz="2000" b="0" i="1" smtClean="0">
                            <a:latin typeface="Cambria Math"/>
                          </a:rPr>
                          <m:t>𝑋</m:t>
                        </m:r>
                      </m:sub>
                    </m:sSub>
                  </m:oMath>
                </a14:m>
                <a:r>
                  <a:rPr lang="es-AR" sz="2000" dirty="0" smtClean="0">
                    <a:latin typeface="Verdana" panose="020B0604030504040204" pitchFamily="34" charset="0"/>
                    <a:ea typeface="Verdana" panose="020B0604030504040204" pitchFamily="34" charset="0"/>
                    <a:cs typeface="Verdana" panose="020B0604030504040204" pitchFamily="34" charset="0"/>
                  </a:rPr>
                  <a:t>, entonces la forma límite de la distribución Z/ </a:t>
                </a:r>
                <a14:m>
                  <m:oMath xmlns:m="http://schemas.openxmlformats.org/officeDocument/2006/math">
                    <m:r>
                      <a:rPr lang="es-AR" sz="2000" b="0" i="1" smtClean="0">
                        <a:latin typeface="Cambria Math"/>
                      </a:rPr>
                      <m:t>𝑍</m:t>
                    </m:r>
                    <m:r>
                      <a:rPr lang="es-AR" sz="2000" b="0" i="1" smtClean="0">
                        <a:latin typeface="Cambria Math"/>
                      </a:rPr>
                      <m:t>=</m:t>
                    </m:r>
                    <m:f>
                      <m:fPr>
                        <m:ctrlPr>
                          <a:rPr lang="es-AR" sz="2000" b="0" i="1" smtClean="0">
                            <a:latin typeface="Cambria Math"/>
                          </a:rPr>
                        </m:ctrlPr>
                      </m:fPr>
                      <m:num>
                        <m:acc>
                          <m:accPr>
                            <m:chr m:val="̅"/>
                            <m:ctrlPr>
                              <a:rPr lang="es-AR" sz="2000" b="0" i="1" smtClean="0">
                                <a:latin typeface="Cambria Math"/>
                              </a:rPr>
                            </m:ctrlPr>
                          </m:accPr>
                          <m:e>
                            <m:r>
                              <a:rPr lang="es-AR" sz="2000" b="0" i="1" smtClean="0">
                                <a:latin typeface="Cambria Math"/>
                              </a:rPr>
                              <m:t>𝑋</m:t>
                            </m:r>
                          </m:e>
                        </m:acc>
                        <m:r>
                          <a:rPr lang="es-AR" sz="2000" b="0" i="1" smtClean="0">
                            <a:latin typeface="Cambria Math"/>
                          </a:rPr>
                          <m:t> −</m:t>
                        </m:r>
                        <m:sSub>
                          <m:sSubPr>
                            <m:ctrlPr>
                              <a:rPr lang="es-AR" sz="2000" b="0" i="1" smtClean="0">
                                <a:latin typeface="Cambria Math"/>
                              </a:rPr>
                            </m:ctrlPr>
                          </m:sSubPr>
                          <m:e>
                            <m:r>
                              <a:rPr lang="es-AR" sz="2000" b="0" i="1" smtClean="0">
                                <a:latin typeface="Cambria Math"/>
                                <a:ea typeface="Cambria Math"/>
                              </a:rPr>
                              <m:t>𝜇</m:t>
                            </m:r>
                          </m:e>
                          <m:sub>
                            <m:r>
                              <a:rPr lang="es-AR" sz="2000" b="0" i="1" smtClean="0">
                                <a:latin typeface="Cambria Math"/>
                              </a:rPr>
                              <m:t>𝑋</m:t>
                            </m:r>
                          </m:sub>
                        </m:sSub>
                      </m:num>
                      <m:den>
                        <m:f>
                          <m:fPr>
                            <m:ctrlPr>
                              <a:rPr lang="es-AR" sz="2000" b="0" i="1" smtClean="0">
                                <a:latin typeface="Cambria Math"/>
                              </a:rPr>
                            </m:ctrlPr>
                          </m:fPr>
                          <m:num>
                            <m:sSub>
                              <m:sSubPr>
                                <m:ctrlPr>
                                  <a:rPr lang="es-AR" sz="2000" b="0" i="1" smtClean="0">
                                    <a:latin typeface="Cambria Math"/>
                                  </a:rPr>
                                </m:ctrlPr>
                              </m:sSubPr>
                              <m:e>
                                <m:r>
                                  <a:rPr lang="es-AR" sz="2000" b="0" i="1" smtClean="0">
                                    <a:latin typeface="Cambria Math"/>
                                    <a:ea typeface="Cambria Math"/>
                                  </a:rPr>
                                  <m:t>𝜎</m:t>
                                </m:r>
                              </m:e>
                              <m:sub>
                                <m:r>
                                  <a:rPr lang="es-AR" sz="2000" b="0" i="1" smtClean="0">
                                    <a:latin typeface="Cambria Math"/>
                                  </a:rPr>
                                  <m:t>𝑋</m:t>
                                </m:r>
                              </m:sub>
                            </m:sSub>
                          </m:num>
                          <m:den>
                            <m:rad>
                              <m:radPr>
                                <m:degHide m:val="on"/>
                                <m:ctrlPr>
                                  <a:rPr lang="es-AR" sz="2000" b="0" i="1" smtClean="0">
                                    <a:latin typeface="Cambria Math"/>
                                  </a:rPr>
                                </m:ctrlPr>
                              </m:radPr>
                              <m:deg/>
                              <m:e>
                                <m:r>
                                  <a:rPr lang="es-AR" sz="2000" b="0" i="1" smtClean="0">
                                    <a:latin typeface="Cambria Math"/>
                                  </a:rPr>
                                  <m:t>𝑛</m:t>
                                </m:r>
                              </m:e>
                            </m:rad>
                          </m:den>
                        </m:f>
                      </m:den>
                    </m:f>
                  </m:oMath>
                </a14:m>
                <a:r>
                  <a:rPr lang="es-AR" sz="2000" dirty="0" smtClean="0">
                    <a:latin typeface="Verdana" panose="020B0604030504040204" pitchFamily="34" charset="0"/>
                    <a:ea typeface="Verdana" panose="020B0604030504040204" pitchFamily="34" charset="0"/>
                    <a:cs typeface="Verdana" panose="020B0604030504040204" pitchFamily="34" charset="0"/>
                  </a:rPr>
                  <a:t> se aproxima a la distribución normal estándar cuando n se hace infinito .</a:t>
                </a:r>
              </a:p>
              <a:p>
                <a:r>
                  <a:rPr lang="es-AR" sz="2000" dirty="0" smtClean="0">
                    <a:latin typeface="Verdana" panose="020B0604030504040204" pitchFamily="34" charset="0"/>
                    <a:ea typeface="Verdana" panose="020B0604030504040204" pitchFamily="34" charset="0"/>
                    <a:cs typeface="Verdana" panose="020B0604030504040204" pitchFamily="34" charset="0"/>
                  </a:rPr>
                  <a:t>Es decir </a:t>
                </a:r>
                <a14:m>
                  <m:oMath xmlns:m="http://schemas.openxmlformats.org/officeDocument/2006/math">
                    <m:acc>
                      <m:accPr>
                        <m:chr m:val="̅"/>
                        <m:ctrlPr>
                          <a:rPr lang="es-AR" sz="2000" i="1" smtClean="0">
                            <a:latin typeface="Cambria Math"/>
                          </a:rPr>
                        </m:ctrlPr>
                      </m:accPr>
                      <m:e>
                        <m:r>
                          <a:rPr lang="es-AR" sz="2000" b="0" i="1" smtClean="0">
                            <a:latin typeface="Cambria Math"/>
                          </a:rPr>
                          <m:t>𝑋</m:t>
                        </m:r>
                      </m:e>
                    </m:acc>
                    <m:r>
                      <a:rPr lang="es-AR" sz="2000" i="1" smtClean="0">
                        <a:latin typeface="Cambria Math"/>
                        <a:ea typeface="Cambria Math"/>
                      </a:rPr>
                      <m:t>~</m:t>
                    </m:r>
                    <m:r>
                      <a:rPr lang="es-AR" sz="2000" b="0" i="1" smtClean="0">
                        <a:latin typeface="Cambria Math"/>
                        <a:ea typeface="Cambria Math"/>
                      </a:rPr>
                      <m:t>𝑁</m:t>
                    </m:r>
                    <m:r>
                      <a:rPr lang="es-AR" sz="2000" b="0" i="1" smtClean="0">
                        <a:latin typeface="Cambria Math"/>
                        <a:ea typeface="Cambria Math"/>
                      </a:rPr>
                      <m:t>(</m:t>
                    </m:r>
                    <m:sSub>
                      <m:sSubPr>
                        <m:ctrlPr>
                          <a:rPr lang="es-AR" sz="2000" b="0" i="1" smtClean="0">
                            <a:latin typeface="Cambria Math"/>
                            <a:ea typeface="Cambria Math"/>
                          </a:rPr>
                        </m:ctrlPr>
                      </m:sSubPr>
                      <m:e>
                        <m:r>
                          <a:rPr lang="es-AR" sz="2000" b="0" i="1" smtClean="0">
                            <a:latin typeface="Cambria Math"/>
                            <a:ea typeface="Cambria Math"/>
                          </a:rPr>
                          <m:t>𝜇</m:t>
                        </m:r>
                      </m:e>
                      <m:sub>
                        <m:r>
                          <a:rPr lang="es-AR" sz="2000" b="0" i="1" smtClean="0">
                            <a:latin typeface="Cambria Math"/>
                            <a:ea typeface="Cambria Math"/>
                          </a:rPr>
                          <m:t>𝑋</m:t>
                        </m:r>
                      </m:sub>
                    </m:sSub>
                    <m:r>
                      <a:rPr lang="es-AR" sz="2000" b="0" i="1" smtClean="0">
                        <a:latin typeface="Cambria Math"/>
                        <a:ea typeface="Cambria Math"/>
                      </a:rPr>
                      <m:t>,</m:t>
                    </m:r>
                    <m:f>
                      <m:fPr>
                        <m:ctrlPr>
                          <a:rPr lang="es-AR" sz="2000" i="1">
                            <a:latin typeface="Cambria Math"/>
                          </a:rPr>
                        </m:ctrlPr>
                      </m:fPr>
                      <m:num>
                        <m:sSub>
                          <m:sSubPr>
                            <m:ctrlPr>
                              <a:rPr lang="es-AR" sz="2000" i="1">
                                <a:latin typeface="Cambria Math"/>
                              </a:rPr>
                            </m:ctrlPr>
                          </m:sSubPr>
                          <m:e>
                            <m:r>
                              <a:rPr lang="es-AR" sz="2000" i="1">
                                <a:latin typeface="Cambria Math"/>
                                <a:ea typeface="Cambria Math"/>
                              </a:rPr>
                              <m:t>𝜎</m:t>
                            </m:r>
                          </m:e>
                          <m:sub>
                            <m:r>
                              <a:rPr lang="es-AR" sz="2000" i="1">
                                <a:latin typeface="Cambria Math"/>
                              </a:rPr>
                              <m:t>𝑋</m:t>
                            </m:r>
                          </m:sub>
                        </m:sSub>
                      </m:num>
                      <m:den>
                        <m:rad>
                          <m:radPr>
                            <m:degHide m:val="on"/>
                            <m:ctrlPr>
                              <a:rPr lang="es-AR" sz="2000" i="1">
                                <a:latin typeface="Cambria Math"/>
                              </a:rPr>
                            </m:ctrlPr>
                          </m:radPr>
                          <m:deg/>
                          <m:e>
                            <m:r>
                              <a:rPr lang="es-AR" sz="2000" i="1">
                                <a:latin typeface="Cambria Math"/>
                              </a:rPr>
                              <m:t>𝑛</m:t>
                            </m:r>
                          </m:e>
                        </m:rad>
                      </m:den>
                    </m:f>
                  </m:oMath>
                </a14:m>
                <a:r>
                  <a:rPr lang="es-AR" sz="2000" dirty="0" smtClean="0">
                    <a:latin typeface="Verdana" panose="020B0604030504040204" pitchFamily="34" charset="0"/>
                    <a:ea typeface="Verdana" panose="020B0604030504040204" pitchFamily="34" charset="0"/>
                    <a:cs typeface="Verdana" panose="020B0604030504040204" pitchFamily="34" charset="0"/>
                  </a:rPr>
                  <a:t>)  para n suficientemente grande</a:t>
                </a:r>
              </a:p>
              <a:p>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2" name="1 CuadroTexto"/>
              <p:cNvSpPr txBox="1">
                <a:spLocks noRot="1" noChangeAspect="1" noMove="1" noResize="1" noEditPoints="1" noAdjustHandles="1" noChangeArrowheads="1" noChangeShapeType="1" noTextEdit="1"/>
              </p:cNvSpPr>
              <p:nvPr/>
            </p:nvSpPr>
            <p:spPr>
              <a:xfrm>
                <a:off x="251520" y="548680"/>
                <a:ext cx="8496944" cy="3289811"/>
              </a:xfrm>
              <a:prstGeom prst="rect">
                <a:avLst/>
              </a:prstGeom>
              <a:blipFill rotWithShape="1">
                <a:blip r:embed="rId2"/>
                <a:stretch>
                  <a:fillRect l="-1148" t="-1667" r="-933"/>
                </a:stretch>
              </a:blipFill>
            </p:spPr>
            <p:txBody>
              <a:bodyPr/>
              <a:lstStyle/>
              <a:p>
                <a:r>
                  <a:rPr lang="es-AR">
                    <a:noFill/>
                  </a:rPr>
                  <a:t> </a:t>
                </a:r>
              </a:p>
            </p:txBody>
          </p:sp>
        </mc:Fallback>
      </mc:AlternateContent>
      <p:sp>
        <p:nvSpPr>
          <p:cNvPr id="4" name="3 CuadroTexto"/>
          <p:cNvSpPr txBox="1"/>
          <p:nvPr/>
        </p:nvSpPr>
        <p:spPr>
          <a:xfrm>
            <a:off x="323528" y="3717032"/>
            <a:ext cx="8424936" cy="1815882"/>
          </a:xfrm>
          <a:prstGeom prst="rect">
            <a:avLst/>
          </a:prstGeom>
          <a:noFill/>
        </p:spPr>
        <p:txBody>
          <a:bodyPr wrap="square" rtlCol="0">
            <a:spAutoFit/>
          </a:bodyPr>
          <a:lstStyle/>
          <a:p>
            <a:r>
              <a:rPr lang="es-AR" sz="2800" dirty="0" smtClean="0"/>
              <a:t>Este teorema establece que, si el tamaño de la muestra es suficientemente grande se puede aproximar mediante una distribución normal la distribución muestral de la media</a:t>
            </a:r>
            <a:endParaRPr lang="es-AR" sz="2800" dirty="0"/>
          </a:p>
        </p:txBody>
      </p:sp>
    </p:spTree>
    <p:extLst>
      <p:ext uri="{BB962C8B-B14F-4D97-AF65-F5344CB8AC3E}">
        <p14:creationId xmlns:p14="http://schemas.microsoft.com/office/powerpoint/2010/main" val="1797811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476672"/>
            <a:ext cx="6192688" cy="461665"/>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Conclusiones</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2 CuadroTexto"/>
          <p:cNvSpPr txBox="1"/>
          <p:nvPr/>
        </p:nvSpPr>
        <p:spPr>
          <a:xfrm>
            <a:off x="251520" y="1124744"/>
            <a:ext cx="8424936" cy="4893647"/>
          </a:xfrm>
          <a:prstGeom prst="rect">
            <a:avLst/>
          </a:prstGeom>
          <a:noFill/>
        </p:spPr>
        <p:txBody>
          <a:bodyPr wrap="square" rtlCol="0">
            <a:spAutoFit/>
          </a:bodyPr>
          <a:lstStyle/>
          <a:p>
            <a:pPr marL="342900" indent="-342900">
              <a:buFont typeface="Arial" panose="020B0604020202020204" pitchFamily="34" charset="0"/>
              <a:buChar char="•"/>
            </a:pPr>
            <a:r>
              <a:rPr lang="es-AR" sz="2400" dirty="0" smtClean="0">
                <a:latin typeface="Verdana" panose="020B0604030504040204" pitchFamily="34" charset="0"/>
                <a:ea typeface="Verdana" panose="020B0604030504040204" pitchFamily="34" charset="0"/>
                <a:cs typeface="Verdana" panose="020B0604030504040204" pitchFamily="34" charset="0"/>
              </a:rPr>
              <a:t>Para la mayor parte de las distribuciones, independientemente de su forma, la distribución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 de la media tendrá distribución aproximadamente normal si se seleccionan muestras de por lo menos 30 observaciones.</a:t>
            </a:r>
          </a:p>
          <a:p>
            <a:pPr marL="342900" indent="-342900">
              <a:buFont typeface="Arial" panose="020B0604020202020204" pitchFamily="34" charset="0"/>
              <a:buChar char="•"/>
            </a:pPr>
            <a:r>
              <a:rPr lang="es-AR" sz="2400" dirty="0" smtClean="0">
                <a:latin typeface="Verdana" panose="020B0604030504040204" pitchFamily="34" charset="0"/>
                <a:ea typeface="Verdana" panose="020B0604030504040204" pitchFamily="34" charset="0"/>
                <a:cs typeface="Verdana" panose="020B0604030504040204" pitchFamily="34" charset="0"/>
              </a:rPr>
              <a:t>Si la distribución de la población es bastante simétrica, la distribución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 de la media será aproximadamente normal si se seleccionan muestras de por lo menos 15 observaciones.</a:t>
            </a:r>
          </a:p>
          <a:p>
            <a:pPr marL="342900" indent="-342900">
              <a:buFont typeface="Arial" panose="020B0604020202020204" pitchFamily="34" charset="0"/>
              <a:buChar char="•"/>
            </a:pPr>
            <a:r>
              <a:rPr lang="es-AR" sz="2400" dirty="0" smtClean="0">
                <a:latin typeface="Verdana" panose="020B0604030504040204" pitchFamily="34" charset="0"/>
                <a:ea typeface="Verdana" panose="020B0604030504040204" pitchFamily="34" charset="0"/>
                <a:cs typeface="Verdana" panose="020B0604030504040204" pitchFamily="34" charset="0"/>
              </a:rPr>
              <a:t>Si la población tiene una distribución normal, la distribución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 de la media será normal independientemente del tamaño de la muestra.</a:t>
            </a:r>
          </a:p>
          <a:p>
            <a:r>
              <a:rPr lang="es-AR" sz="2400" dirty="0" smtClean="0">
                <a:latin typeface="Verdana" panose="020B0604030504040204" pitchFamily="34" charset="0"/>
                <a:ea typeface="Verdana" panose="020B0604030504040204" pitchFamily="34" charset="0"/>
                <a:cs typeface="Verdana" panose="020B0604030504040204" pitchFamily="34" charset="0"/>
              </a:rPr>
              <a:t>     </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190894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548680"/>
            <a:ext cx="8640960" cy="2677656"/>
          </a:xfrm>
          <a:prstGeom prst="rect">
            <a:avLst/>
          </a:prstGeom>
          <a:noFill/>
        </p:spPr>
        <p:txBody>
          <a:bodyPr wrap="square" rtlCol="0">
            <a:spAutoFit/>
          </a:bodyPr>
          <a:lstStyle/>
          <a:p>
            <a:r>
              <a:rPr lang="es-AR" sz="2400" dirty="0" smtClean="0"/>
              <a:t>Ejemplo: Una empresa eléctrica fabrica baterías que tienen una duración que se distribuye  aproximadamente en forma normal, con media de 800 horas y desviación estándar de 40 horas. Encuentre la probabilidad de que una muestra aleatoria de 16 baterías tenga una vida promedio de menos de 775 horas.  </a:t>
            </a:r>
            <a:endParaRPr lang="es-AR" sz="2400"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4324" y="3429000"/>
            <a:ext cx="4779234" cy="3171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9475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additive="base">
                                        <p:cTn id="7" dur="500" fill="hold"/>
                                        <p:tgtEl>
                                          <p:spTgt spid="4099"/>
                                        </p:tgtEl>
                                        <p:attrNameLst>
                                          <p:attrName>ppt_x</p:attrName>
                                        </p:attrNameLst>
                                      </p:cBhvr>
                                      <p:tavLst>
                                        <p:tav tm="0">
                                          <p:val>
                                            <p:strVal val="#ppt_x"/>
                                          </p:val>
                                        </p:tav>
                                        <p:tav tm="100000">
                                          <p:val>
                                            <p:strVal val="#ppt_x"/>
                                          </p:val>
                                        </p:tav>
                                      </p:tavLst>
                                    </p:anim>
                                    <p:anim calcmode="lin" valueType="num">
                                      <p:cBhvr additive="base">
                                        <p:cTn id="8" dur="500" fill="hold"/>
                                        <p:tgtEl>
                                          <p:spTgt spid="40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500188" y="1714500"/>
            <a:ext cx="5715000" cy="3539430"/>
          </a:xfrm>
          <a:prstGeom prst="rect">
            <a:avLst/>
          </a:prstGeom>
          <a:solidFill>
            <a:schemeClr val="accent3">
              <a:lumMod val="20000"/>
              <a:lumOff val="80000"/>
            </a:schemeClr>
          </a:solidFill>
          <a:ln w="9525">
            <a:noFill/>
            <a:miter lim="800000"/>
            <a:headEnd/>
            <a:tailEnd/>
          </a:ln>
        </p:spPr>
        <p:txBody>
          <a:bodyPr>
            <a:spAutoFit/>
          </a:bodyPr>
          <a:lstStyle/>
          <a:p>
            <a:pPr algn="ctr">
              <a:spcBef>
                <a:spcPct val="100000"/>
              </a:spcBef>
              <a:defRPr/>
            </a:pPr>
            <a:r>
              <a:rPr lang="es-AR" sz="2800" b="1" dirty="0">
                <a:latin typeface="Calibri" pitchFamily="34" charset="0"/>
              </a:rPr>
              <a:t>OTRAS DISTRIBUCIONES MUESTRALES</a:t>
            </a:r>
          </a:p>
          <a:p>
            <a:pPr algn="ctr">
              <a:spcBef>
                <a:spcPct val="100000"/>
              </a:spcBef>
              <a:defRPr/>
            </a:pPr>
            <a:r>
              <a:rPr lang="es-AR" sz="2800" b="1" dirty="0">
                <a:latin typeface="Calibri" pitchFamily="34" charset="0"/>
              </a:rPr>
              <a:t>T DE STUDENT</a:t>
            </a:r>
          </a:p>
          <a:p>
            <a:pPr algn="ctr">
              <a:spcBef>
                <a:spcPct val="100000"/>
              </a:spcBef>
              <a:defRPr/>
            </a:pPr>
            <a:r>
              <a:rPr lang="es-AR" sz="2800" b="1" dirty="0" smtClean="0">
                <a:latin typeface="Calibri" pitchFamily="34" charset="0"/>
              </a:rPr>
              <a:t>CHI CUADRADO</a:t>
            </a:r>
          </a:p>
          <a:p>
            <a:pPr algn="ctr">
              <a:spcBef>
                <a:spcPct val="100000"/>
              </a:spcBef>
              <a:defRPr/>
            </a:pPr>
            <a:r>
              <a:rPr lang="es-AR" sz="2800" b="1" dirty="0" smtClean="0">
                <a:latin typeface="Calibri" pitchFamily="34" charset="0"/>
              </a:rPr>
              <a:t>F de SNEDECOR</a:t>
            </a:r>
            <a:endParaRPr lang="es-AR" sz="2800" b="1" dirty="0">
              <a:latin typeface="Calibri" pitchFamily="34" charset="0"/>
            </a:endParaRPr>
          </a:p>
        </p:txBody>
      </p:sp>
    </p:spTree>
    <p:extLst>
      <p:ext uri="{BB962C8B-B14F-4D97-AF65-F5344CB8AC3E}">
        <p14:creationId xmlns:p14="http://schemas.microsoft.com/office/powerpoint/2010/main" val="7805603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23528" y="260648"/>
            <a:ext cx="8280400" cy="6248400"/>
          </a:xfrm>
          <a:prstGeom prst="rect">
            <a:avLst/>
          </a:prstGeom>
          <a:noFill/>
          <a:ln w="9525">
            <a:noFill/>
            <a:miter lim="800000"/>
            <a:headEnd/>
            <a:tailEnd/>
          </a:ln>
          <a:effectLst/>
        </p:spPr>
        <p:txBody>
          <a:bodyPr>
            <a:spAutoFit/>
          </a:bodyPr>
          <a:lstStyle/>
          <a:p>
            <a:pPr algn="ctr">
              <a:spcBef>
                <a:spcPct val="50000"/>
              </a:spcBef>
              <a:defRPr/>
            </a:pPr>
            <a:r>
              <a:rPr lang="es-ES" sz="2800" b="1" cap="all" dirty="0"/>
              <a:t>Distribución t de </a:t>
            </a:r>
            <a:r>
              <a:rPr lang="es-ES" sz="2800" b="1" cap="all" dirty="0" err="1"/>
              <a:t>Student</a:t>
            </a:r>
            <a:endParaRPr lang="es-ES" sz="2800" b="1" cap="all" dirty="0"/>
          </a:p>
          <a:p>
            <a:pPr algn="just">
              <a:spcBef>
                <a:spcPct val="50000"/>
              </a:spcBef>
              <a:defRPr/>
            </a:pPr>
            <a:r>
              <a:rPr lang="es-ES" sz="2400" dirty="0"/>
              <a:t>- La distribución </a:t>
            </a:r>
            <a:r>
              <a:rPr lang="es-ES" sz="2400" i="1" dirty="0"/>
              <a:t>t</a:t>
            </a:r>
            <a:r>
              <a:rPr lang="es-ES" sz="2400" dirty="0"/>
              <a:t> surge, en la mayoría de los estudios estadísticos prácticos, cuando la </a:t>
            </a:r>
            <a:r>
              <a:rPr lang="es-ES" sz="2400" dirty="0">
                <a:hlinkClick r:id="rId2" action="ppaction://hlinkfile" tooltip="Desviación típica"/>
              </a:rPr>
              <a:t>desviación típica</a:t>
            </a:r>
            <a:r>
              <a:rPr lang="es-ES" sz="2400" dirty="0"/>
              <a:t> de una población se desconoce y debe ser estimada a partir de los datos de la muestra.</a:t>
            </a:r>
          </a:p>
          <a:p>
            <a:pPr algn="just">
              <a:spcBef>
                <a:spcPct val="50000"/>
              </a:spcBef>
              <a:defRPr/>
            </a:pPr>
            <a:r>
              <a:rPr lang="es-ES" sz="2400" dirty="0"/>
              <a:t>- Es simétrica y </a:t>
            </a:r>
            <a:r>
              <a:rPr lang="es-ES" sz="2400" dirty="0" err="1"/>
              <a:t>unimodal</a:t>
            </a:r>
            <a:r>
              <a:rPr lang="es-ES" sz="2400" dirty="0"/>
              <a:t>, con media en 0</a:t>
            </a:r>
          </a:p>
          <a:p>
            <a:pPr algn="just">
              <a:spcBef>
                <a:spcPct val="50000"/>
              </a:spcBef>
              <a:defRPr/>
            </a:pPr>
            <a:r>
              <a:rPr lang="es-ES" sz="2400" dirty="0"/>
              <a:t>- Es una familia de curvas, en función de los llamados “grados de libertad” (n-1). Es decir, hay una distribución t de </a:t>
            </a:r>
            <a:r>
              <a:rPr lang="es-ES" sz="2400" dirty="0" err="1"/>
              <a:t>Student</a:t>
            </a:r>
            <a:r>
              <a:rPr lang="es-ES" sz="2400" dirty="0"/>
              <a:t> con 1 gl, una distribución t de </a:t>
            </a:r>
            <a:r>
              <a:rPr lang="es-ES" sz="2400" dirty="0" err="1"/>
              <a:t>Student</a:t>
            </a:r>
            <a:r>
              <a:rPr lang="es-ES" sz="2400" dirty="0"/>
              <a:t> con 2 gl, etc., según tamaño de la muestra.</a:t>
            </a:r>
          </a:p>
          <a:p>
            <a:pPr algn="just">
              <a:spcBef>
                <a:spcPct val="50000"/>
              </a:spcBef>
              <a:buFontTx/>
              <a:buChar char="-"/>
              <a:defRPr/>
            </a:pPr>
            <a:r>
              <a:rPr lang="es-ES" sz="2400" dirty="0"/>
              <a:t>A medida que aumentan los grados de libertad, la distribución tiende más y más a una distribución normal estandarizada.</a:t>
            </a:r>
          </a:p>
          <a:p>
            <a:pPr algn="just">
              <a:spcBef>
                <a:spcPct val="50000"/>
              </a:spcBef>
              <a:defRPr/>
            </a:pPr>
            <a:endParaRPr lang="es-ES" sz="2400" dirty="0"/>
          </a:p>
        </p:txBody>
      </p:sp>
    </p:spTree>
    <p:extLst>
      <p:ext uri="{BB962C8B-B14F-4D97-AF65-F5344CB8AC3E}">
        <p14:creationId xmlns:p14="http://schemas.microsoft.com/office/powerpoint/2010/main" val="37158402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357438" y="285750"/>
            <a:ext cx="5143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ES" altLang="es-AR" sz="2400" b="1"/>
              <a:t>DISTRIBUCIONES T DE STUDENT</a:t>
            </a:r>
          </a:p>
        </p:txBody>
      </p:sp>
      <p:pic>
        <p:nvPicPr>
          <p:cNvPr id="9219" name="Picture 2" descr="Imagen:Student densite best.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250" y="1285875"/>
            <a:ext cx="7620000" cy="470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5360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764704"/>
            <a:ext cx="8229600" cy="4373563"/>
          </a:xfrm>
        </p:spPr>
        <p:txBody>
          <a:bodyPr>
            <a:noAutofit/>
          </a:bodyPr>
          <a:lstStyle/>
          <a:p>
            <a:r>
              <a:rPr lang="es-AR" sz="2800" b="1" dirty="0">
                <a:solidFill>
                  <a:schemeClr val="tx1"/>
                </a:solidFill>
                <a:latin typeface="Arial" panose="020B0604020202020204" pitchFamily="34" charset="0"/>
                <a:cs typeface="Arial" panose="020B0604020202020204" pitchFamily="34" charset="0"/>
              </a:rPr>
              <a:t>A menudo necesitamos estudiar las propiedades de una determinada población, pero </a:t>
            </a:r>
            <a:r>
              <a:rPr lang="es-AR" sz="2800" b="1" dirty="0" smtClean="0">
                <a:solidFill>
                  <a:schemeClr val="tx1"/>
                </a:solidFill>
                <a:latin typeface="Arial" panose="020B0604020202020204" pitchFamily="34" charset="0"/>
                <a:cs typeface="Arial" panose="020B0604020202020204" pitchFamily="34" charset="0"/>
              </a:rPr>
              <a:t>nos encontramos </a:t>
            </a:r>
            <a:r>
              <a:rPr lang="es-AR" sz="2800" b="1" dirty="0">
                <a:solidFill>
                  <a:schemeClr val="tx1"/>
                </a:solidFill>
                <a:latin typeface="Arial" panose="020B0604020202020204" pitchFamily="34" charset="0"/>
                <a:cs typeface="Arial" panose="020B0604020202020204" pitchFamily="34" charset="0"/>
              </a:rPr>
              <a:t>con el inconveniente de que ésta es demasiado numerosa como para analizar </a:t>
            </a:r>
            <a:r>
              <a:rPr lang="es-AR" sz="2800" b="1" dirty="0" smtClean="0">
                <a:solidFill>
                  <a:schemeClr val="tx1"/>
                </a:solidFill>
                <a:latin typeface="Arial" panose="020B0604020202020204" pitchFamily="34" charset="0"/>
                <a:cs typeface="Arial" panose="020B0604020202020204" pitchFamily="34" charset="0"/>
              </a:rPr>
              <a:t>a todos </a:t>
            </a:r>
            <a:r>
              <a:rPr lang="es-AR" sz="2800" b="1" dirty="0">
                <a:solidFill>
                  <a:schemeClr val="tx1"/>
                </a:solidFill>
                <a:latin typeface="Arial" panose="020B0604020202020204" pitchFamily="34" charset="0"/>
                <a:cs typeface="Arial" panose="020B0604020202020204" pitchFamily="34" charset="0"/>
              </a:rPr>
              <a:t>los individuos que la componen. Por tal motivo, recurrimos a extraer una muestra de </a:t>
            </a:r>
            <a:r>
              <a:rPr lang="es-AR" sz="2800" b="1" dirty="0" smtClean="0">
                <a:solidFill>
                  <a:schemeClr val="tx1"/>
                </a:solidFill>
                <a:latin typeface="Arial" panose="020B0604020202020204" pitchFamily="34" charset="0"/>
                <a:cs typeface="Arial" panose="020B0604020202020204" pitchFamily="34" charset="0"/>
              </a:rPr>
              <a:t>la misma </a:t>
            </a:r>
            <a:r>
              <a:rPr lang="es-AR" sz="2800" b="1" dirty="0">
                <a:solidFill>
                  <a:schemeClr val="tx1"/>
                </a:solidFill>
                <a:latin typeface="Arial" panose="020B0604020202020204" pitchFamily="34" charset="0"/>
                <a:cs typeface="Arial" panose="020B0604020202020204" pitchFamily="34" charset="0"/>
              </a:rPr>
              <a:t>y a utilizar la información obtenida para hacer inferencias sobre toda la población. </a:t>
            </a:r>
            <a:r>
              <a:rPr lang="es-AR" sz="2800" b="1" dirty="0" smtClean="0">
                <a:solidFill>
                  <a:schemeClr val="tx1"/>
                </a:solidFill>
                <a:latin typeface="Arial" panose="020B0604020202020204" pitchFamily="34" charset="0"/>
                <a:cs typeface="Arial" panose="020B0604020202020204" pitchFamily="34" charset="0"/>
              </a:rPr>
              <a:t>Estas estimaciones </a:t>
            </a:r>
            <a:r>
              <a:rPr lang="es-AR" sz="2800" b="1" dirty="0">
                <a:solidFill>
                  <a:schemeClr val="tx1"/>
                </a:solidFill>
                <a:latin typeface="Arial" panose="020B0604020202020204" pitchFamily="34" charset="0"/>
                <a:cs typeface="Arial" panose="020B0604020202020204" pitchFamily="34" charset="0"/>
              </a:rPr>
              <a:t>serán válidas sólo si la muestra </a:t>
            </a:r>
            <a:r>
              <a:rPr lang="es-AR" sz="2800" b="1" dirty="0" smtClean="0">
                <a:solidFill>
                  <a:schemeClr val="tx1"/>
                </a:solidFill>
                <a:latin typeface="Arial" panose="020B0604020202020204" pitchFamily="34" charset="0"/>
                <a:cs typeface="Arial" panose="020B0604020202020204" pitchFamily="34" charset="0"/>
              </a:rPr>
              <a:t>que se extrae es </a:t>
            </a:r>
            <a:r>
              <a:rPr lang="es-AR" sz="2800" b="1" dirty="0">
                <a:solidFill>
                  <a:schemeClr val="tx1"/>
                </a:solidFill>
                <a:latin typeface="Arial" panose="020B0604020202020204" pitchFamily="34" charset="0"/>
                <a:cs typeface="Arial" panose="020B0604020202020204" pitchFamily="34" charset="0"/>
              </a:rPr>
              <a:t>“representativa” de la población.</a:t>
            </a:r>
          </a:p>
        </p:txBody>
      </p:sp>
    </p:spTree>
    <p:extLst>
      <p:ext uri="{BB962C8B-B14F-4D97-AF65-F5344CB8AC3E}">
        <p14:creationId xmlns:p14="http://schemas.microsoft.com/office/powerpoint/2010/main" val="16001899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267" name="1 Título"/>
              <p:cNvSpPr>
                <a:spLocks noGrp="1"/>
              </p:cNvSpPr>
              <p:nvPr>
                <p:ph type="title"/>
              </p:nvPr>
            </p:nvSpPr>
            <p:spPr>
              <a:xfrm>
                <a:off x="785813" y="0"/>
                <a:ext cx="8129587" cy="1143000"/>
              </a:xfrm>
            </p:spPr>
            <p:txBody>
              <a:bodyPr>
                <a:normAutofit fontScale="90000"/>
              </a:bodyPr>
              <a:lstStyle/>
              <a:p>
                <a:r>
                  <a:rPr lang="es-ES" altLang="es-AR" sz="3600" b="1" dirty="0" smtClean="0">
                    <a:solidFill>
                      <a:schemeClr val="tx1"/>
                    </a:solidFill>
                  </a:rPr>
                  <a:t>Distribución </a:t>
                </a:r>
                <a:r>
                  <a:rPr lang="es-ES" altLang="es-AR" sz="3600" b="1" dirty="0" err="1" smtClean="0">
                    <a:solidFill>
                      <a:schemeClr val="tx1"/>
                    </a:solidFill>
                  </a:rPr>
                  <a:t>muestral</a:t>
                </a:r>
                <a:r>
                  <a:rPr lang="es-ES" altLang="es-AR" sz="3600" b="1" dirty="0" smtClean="0">
                    <a:solidFill>
                      <a:schemeClr val="tx1"/>
                    </a:solidFill>
                  </a:rPr>
                  <a:t> de </a:t>
                </a:r>
                <a14:m>
                  <m:oMath xmlns:m="http://schemas.openxmlformats.org/officeDocument/2006/math">
                    <m:sSup>
                      <m:sSupPr>
                        <m:ctrlPr>
                          <a:rPr lang="es-ES" altLang="es-AR" sz="3600" b="1" i="1" smtClean="0">
                            <a:solidFill>
                              <a:schemeClr val="tx1"/>
                            </a:solidFill>
                            <a:latin typeface="Cambria Math"/>
                          </a:rPr>
                        </m:ctrlPr>
                      </m:sSupPr>
                      <m:e>
                        <m:d>
                          <m:dPr>
                            <m:ctrlPr>
                              <a:rPr lang="es-ES" altLang="es-AR" sz="3600" b="1" i="1" smtClean="0">
                                <a:solidFill>
                                  <a:schemeClr val="tx1"/>
                                </a:solidFill>
                                <a:latin typeface="Cambria Math"/>
                              </a:rPr>
                            </m:ctrlPr>
                          </m:dPr>
                          <m:e>
                            <m:r>
                              <a:rPr lang="es-AR" altLang="es-AR" sz="3600" b="1" i="1" smtClean="0">
                                <a:solidFill>
                                  <a:schemeClr val="tx1"/>
                                </a:solidFill>
                                <a:latin typeface="Cambria Math"/>
                              </a:rPr>
                              <m:t>𝒏</m:t>
                            </m:r>
                            <m:r>
                              <a:rPr lang="es-AR" altLang="es-AR" sz="3600" b="1" i="1" smtClean="0">
                                <a:solidFill>
                                  <a:schemeClr val="tx1"/>
                                </a:solidFill>
                                <a:latin typeface="Cambria Math"/>
                              </a:rPr>
                              <m:t>−</m:t>
                            </m:r>
                            <m:r>
                              <a:rPr lang="es-AR" altLang="es-AR" sz="3600" b="1" i="1" smtClean="0">
                                <a:solidFill>
                                  <a:schemeClr val="tx1"/>
                                </a:solidFill>
                                <a:latin typeface="Cambria Math"/>
                              </a:rPr>
                              <m:t>𝟏</m:t>
                            </m:r>
                          </m:e>
                        </m:d>
                        <m:r>
                          <a:rPr lang="es-AR" altLang="es-AR" sz="3600" b="1" i="1" smtClean="0">
                            <a:solidFill>
                              <a:schemeClr val="tx1"/>
                            </a:solidFill>
                            <a:latin typeface="Cambria Math"/>
                          </a:rPr>
                          <m:t>𝑺</m:t>
                        </m:r>
                      </m:e>
                      <m:sup>
                        <m:r>
                          <a:rPr lang="es-AR" altLang="es-AR" sz="3600" b="1" i="1" smtClean="0">
                            <a:solidFill>
                              <a:schemeClr val="tx1"/>
                            </a:solidFill>
                            <a:latin typeface="Cambria Math"/>
                          </a:rPr>
                          <m:t>𝟐</m:t>
                        </m:r>
                      </m:sup>
                    </m:sSup>
                    <m:r>
                      <a:rPr lang="es-AR" altLang="es-AR" sz="3600" b="1" i="1" smtClean="0">
                        <a:solidFill>
                          <a:schemeClr val="tx1"/>
                        </a:solidFill>
                        <a:latin typeface="Cambria Math"/>
                      </a:rPr>
                      <m:t>/</m:t>
                    </m:r>
                    <m:sSup>
                      <m:sSupPr>
                        <m:ctrlPr>
                          <a:rPr lang="es-AR" altLang="es-AR" sz="3600" b="1" i="1" smtClean="0">
                            <a:solidFill>
                              <a:schemeClr val="tx1"/>
                            </a:solidFill>
                            <a:latin typeface="Cambria Math"/>
                          </a:rPr>
                        </m:ctrlPr>
                      </m:sSupPr>
                      <m:e>
                        <m:r>
                          <a:rPr lang="es-AR" altLang="es-AR" sz="3600" b="1" i="1" smtClean="0">
                            <a:solidFill>
                              <a:schemeClr val="tx1"/>
                            </a:solidFill>
                            <a:latin typeface="Cambria Math"/>
                            <a:ea typeface="Cambria Math"/>
                          </a:rPr>
                          <m:t>𝝈</m:t>
                        </m:r>
                      </m:e>
                      <m:sup>
                        <m:r>
                          <a:rPr lang="es-AR" altLang="es-AR" sz="3600" b="1" i="1" smtClean="0">
                            <a:solidFill>
                              <a:schemeClr val="tx1"/>
                            </a:solidFill>
                            <a:latin typeface="Cambria Math"/>
                          </a:rPr>
                          <m:t>𝟐</m:t>
                        </m:r>
                      </m:sup>
                    </m:sSup>
                  </m:oMath>
                </a14:m>
                <a:endParaRPr lang="es-ES" altLang="es-AR" sz="3600" b="1" dirty="0" smtClean="0">
                  <a:solidFill>
                    <a:schemeClr val="tx1"/>
                  </a:solidFill>
                </a:endParaRPr>
              </a:p>
            </p:txBody>
          </p:sp>
        </mc:Choice>
        <mc:Fallback xmlns="">
          <p:sp>
            <p:nvSpPr>
              <p:cNvPr id="11267" name="1 Título"/>
              <p:cNvSpPr>
                <a:spLocks noGrp="1" noRot="1" noChangeAspect="1" noMove="1" noResize="1" noEditPoints="1" noAdjustHandles="1" noChangeArrowheads="1" noChangeShapeType="1" noTextEdit="1"/>
              </p:cNvSpPr>
              <p:nvPr>
                <p:ph type="title"/>
              </p:nvPr>
            </p:nvSpPr>
            <p:spPr>
              <a:xfrm>
                <a:off x="785813" y="0"/>
                <a:ext cx="8129587" cy="1143000"/>
              </a:xfrm>
              <a:blipFill rotWithShape="1">
                <a:blip r:embed="rId4"/>
                <a:stretch>
                  <a:fillRect t="-4255"/>
                </a:stretch>
              </a:blipFill>
            </p:spPr>
            <p:txBody>
              <a:bodyPr/>
              <a:lstStyle/>
              <a:p>
                <a:r>
                  <a:rPr lang="es-AR">
                    <a:noFill/>
                  </a:rPr>
                  <a:t> </a:t>
                </a:r>
              </a:p>
            </p:txBody>
          </p:sp>
        </mc:Fallback>
      </mc:AlternateContent>
      <p:sp>
        <p:nvSpPr>
          <p:cNvPr id="3" name="2 Marcador de contenido"/>
          <p:cNvSpPr>
            <a:spLocks noGrp="1"/>
          </p:cNvSpPr>
          <p:nvPr>
            <p:ph idx="1"/>
          </p:nvPr>
        </p:nvSpPr>
        <p:spPr>
          <a:xfrm>
            <a:off x="642938" y="1214438"/>
            <a:ext cx="8299450" cy="5357812"/>
          </a:xfrm>
        </p:spPr>
        <p:txBody>
          <a:bodyPr/>
          <a:lstStyle/>
          <a:p>
            <a:pPr>
              <a:defRPr/>
            </a:pPr>
            <a:r>
              <a:rPr lang="es-ES" sz="2800" dirty="0" smtClean="0">
                <a:solidFill>
                  <a:schemeClr val="tx1"/>
                </a:solidFill>
              </a:rPr>
              <a:t>Distribución Ji-cuadrado es una función de densidad de probabilidad que representa la distribución </a:t>
            </a:r>
            <a:r>
              <a:rPr lang="es-ES" sz="2800" dirty="0" err="1" smtClean="0">
                <a:solidFill>
                  <a:schemeClr val="tx1"/>
                </a:solidFill>
              </a:rPr>
              <a:t>muestral</a:t>
            </a:r>
            <a:r>
              <a:rPr lang="es-ES" sz="2800" dirty="0" smtClean="0">
                <a:solidFill>
                  <a:schemeClr val="tx1"/>
                </a:solidFill>
              </a:rPr>
              <a:t> de la varianza.</a:t>
            </a:r>
          </a:p>
          <a:p>
            <a:pPr>
              <a:defRPr/>
            </a:pPr>
            <a:endParaRPr lang="es-ES" sz="2800" dirty="0" smtClean="0">
              <a:solidFill>
                <a:schemeClr val="tx1"/>
              </a:solidFill>
            </a:endParaRPr>
          </a:p>
          <a:p>
            <a:pPr>
              <a:defRPr/>
            </a:pPr>
            <a:r>
              <a:rPr lang="es-ES" sz="2800" dirty="0" smtClean="0">
                <a:solidFill>
                  <a:schemeClr val="tx1"/>
                </a:solidFill>
              </a:rPr>
              <a:t>Definimos el estadístico Ji-cuadrado (</a:t>
            </a:r>
            <a:r>
              <a:rPr lang="es-ES" sz="2800" dirty="0" smtClean="0">
                <a:solidFill>
                  <a:schemeClr val="tx1"/>
                </a:solidFill>
                <a:latin typeface="Symbol" pitchFamily="18" charset="2"/>
              </a:rPr>
              <a:t></a:t>
            </a:r>
            <a:r>
              <a:rPr lang="es-ES" sz="2800" dirty="0" smtClean="0">
                <a:solidFill>
                  <a:schemeClr val="tx1"/>
                </a:solidFill>
              </a:rPr>
              <a:t>2) como:</a:t>
            </a:r>
          </a:p>
          <a:p>
            <a:pPr>
              <a:defRPr/>
            </a:pPr>
            <a:endParaRPr lang="es-ES" sz="2800" dirty="0"/>
          </a:p>
        </p:txBody>
      </p:sp>
      <p:sp>
        <p:nvSpPr>
          <p:cNvPr id="11269"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s-ES" altLang="es-AR"/>
          </a:p>
        </p:txBody>
      </p:sp>
      <p:graphicFrame>
        <p:nvGraphicFramePr>
          <p:cNvPr id="2" name="1 Objeto"/>
          <p:cNvGraphicFramePr>
            <a:graphicFrameLocks noChangeAspect="1"/>
          </p:cNvGraphicFramePr>
          <p:nvPr>
            <p:extLst>
              <p:ext uri="{D42A27DB-BD31-4B8C-83A1-F6EECF244321}">
                <p14:modId xmlns:p14="http://schemas.microsoft.com/office/powerpoint/2010/main" val="280926135"/>
              </p:ext>
            </p:extLst>
          </p:nvPr>
        </p:nvGraphicFramePr>
        <p:xfrm>
          <a:off x="2143125" y="4000500"/>
          <a:ext cx="4095750" cy="2071688"/>
        </p:xfrm>
        <a:graphic>
          <a:graphicData uri="http://schemas.openxmlformats.org/presentationml/2006/ole">
            <mc:AlternateContent xmlns:mc="http://schemas.openxmlformats.org/markup-compatibility/2006">
              <mc:Choice xmlns:v="urn:schemas-microsoft-com:vml" Requires="v">
                <p:oleObj spid="_x0000_s4111" name="Ecuación" r:id="rId5" imgW="850680" imgH="431640" progId="Equation.3">
                  <p:embed/>
                </p:oleObj>
              </mc:Choice>
              <mc:Fallback>
                <p:oleObj name="Ecuación" r:id="rId5" imgW="850680" imgH="431640" progId="Equation.3">
                  <p:embed/>
                  <p:pic>
                    <p:nvPicPr>
                      <p:cNvPr id="0" name=""/>
                      <p:cNvPicPr>
                        <a:picLocks noChangeAspect="1" noChangeArrowheads="1"/>
                      </p:cNvPicPr>
                      <p:nvPr/>
                    </p:nvPicPr>
                    <p:blipFill>
                      <a:blip r:embed="rId6"/>
                      <a:srcRect/>
                      <a:stretch>
                        <a:fillRect/>
                      </a:stretch>
                    </p:blipFill>
                    <p:spPr bwMode="auto">
                      <a:xfrm>
                        <a:off x="2143125" y="4000500"/>
                        <a:ext cx="4095750" cy="20716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037213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827088" y="476250"/>
            <a:ext cx="7561262" cy="5232202"/>
          </a:xfrm>
          <a:prstGeom prst="rect">
            <a:avLst/>
          </a:prstGeom>
          <a:noFill/>
          <a:ln w="9525">
            <a:noFill/>
            <a:miter lim="800000"/>
            <a:headEnd/>
            <a:tailEnd/>
          </a:ln>
          <a:effectLst/>
        </p:spPr>
        <p:txBody>
          <a:bodyPr>
            <a:spAutoFit/>
          </a:bodyPr>
          <a:lstStyle/>
          <a:p>
            <a:pPr algn="ctr">
              <a:spcBef>
                <a:spcPct val="50000"/>
              </a:spcBef>
              <a:defRPr/>
            </a:pPr>
            <a:r>
              <a:rPr lang="es-ES" sz="2800" b="1" cap="all" dirty="0"/>
              <a:t>Distribución </a:t>
            </a:r>
            <a:r>
              <a:rPr lang="es-ES" sz="2800" b="1" cap="all" dirty="0" err="1"/>
              <a:t>chi</a:t>
            </a:r>
            <a:r>
              <a:rPr lang="es-ES" sz="2800" b="1" cap="all" dirty="0"/>
              <a:t>-cuadrado</a:t>
            </a:r>
          </a:p>
          <a:p>
            <a:pPr>
              <a:spcBef>
                <a:spcPct val="50000"/>
              </a:spcBef>
              <a:defRPr/>
            </a:pPr>
            <a:endParaRPr lang="es-ES" sz="2400" b="1" dirty="0"/>
          </a:p>
          <a:p>
            <a:pPr>
              <a:spcBef>
                <a:spcPct val="50000"/>
              </a:spcBef>
              <a:defRPr/>
            </a:pPr>
            <a:r>
              <a:rPr lang="es-ES" sz="2400" dirty="0"/>
              <a:t>-Nunca adopta valores menores de 0</a:t>
            </a:r>
          </a:p>
          <a:p>
            <a:pPr>
              <a:spcBef>
                <a:spcPct val="50000"/>
              </a:spcBef>
              <a:defRPr/>
            </a:pPr>
            <a:r>
              <a:rPr lang="es-ES" sz="2400" dirty="0"/>
              <a:t>-Es asimétrica positiva</a:t>
            </a:r>
          </a:p>
          <a:p>
            <a:pPr>
              <a:spcBef>
                <a:spcPct val="50000"/>
              </a:spcBef>
              <a:defRPr/>
            </a:pPr>
            <a:r>
              <a:rPr lang="es-ES" sz="2400" dirty="0"/>
              <a:t>-Es una familia de curvas, en función de los llamados “grados de libertad”. Es decir, hay una distribución </a:t>
            </a:r>
            <a:r>
              <a:rPr lang="es-ES" sz="2400" dirty="0" err="1"/>
              <a:t>chi</a:t>
            </a:r>
            <a:r>
              <a:rPr lang="es-ES" sz="2400" dirty="0"/>
              <a:t>-cuadrado con 1 gl, </a:t>
            </a:r>
            <a:r>
              <a:rPr lang="es-ES" sz="2400" dirty="0" smtClean="0"/>
              <a:t>distribución </a:t>
            </a:r>
            <a:r>
              <a:rPr lang="es-ES" sz="2400" dirty="0" err="1"/>
              <a:t>chi</a:t>
            </a:r>
            <a:r>
              <a:rPr lang="es-ES" sz="2400" dirty="0"/>
              <a:t>-cuadrado con 2 gl, etc. </a:t>
            </a:r>
          </a:p>
          <a:p>
            <a:pPr>
              <a:spcBef>
                <a:spcPct val="50000"/>
              </a:spcBef>
              <a:defRPr/>
            </a:pPr>
            <a:r>
              <a:rPr lang="es-ES" sz="2400" dirty="0"/>
              <a:t>- A medida que aumentan los grados de libertad, la distribución se hace más y más simétrica.</a:t>
            </a:r>
          </a:p>
          <a:p>
            <a:pPr>
              <a:spcBef>
                <a:spcPct val="50000"/>
              </a:spcBef>
              <a:defRPr/>
            </a:pPr>
            <a:endParaRPr lang="es-ES" sz="2000" dirty="0"/>
          </a:p>
        </p:txBody>
      </p:sp>
      <p:graphicFrame>
        <p:nvGraphicFramePr>
          <p:cNvPr id="2" name="1 Objeto"/>
          <p:cNvGraphicFramePr>
            <a:graphicFrameLocks noChangeAspect="1"/>
          </p:cNvGraphicFramePr>
          <p:nvPr>
            <p:extLst>
              <p:ext uri="{D42A27DB-BD31-4B8C-83A1-F6EECF244321}">
                <p14:modId xmlns:p14="http://schemas.microsoft.com/office/powerpoint/2010/main" val="4141904596"/>
              </p:ext>
            </p:extLst>
          </p:nvPr>
        </p:nvGraphicFramePr>
        <p:xfrm>
          <a:off x="7380312" y="188640"/>
          <a:ext cx="1009650" cy="1301750"/>
        </p:xfrm>
        <a:graphic>
          <a:graphicData uri="http://schemas.openxmlformats.org/presentationml/2006/ole">
            <mc:AlternateContent xmlns:mc="http://schemas.openxmlformats.org/markup-compatibility/2006">
              <mc:Choice xmlns:v="urn:schemas-microsoft-com:vml" Requires="v">
                <p:oleObj spid="_x0000_s3091" name="Equation" r:id="rId3" imgW="203112" imgH="228501" progId="Equation.DSMT4">
                  <p:embed/>
                </p:oleObj>
              </mc:Choice>
              <mc:Fallback>
                <p:oleObj name="Equation" r:id="rId3" imgW="203112" imgH="228501"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0312" y="188640"/>
                        <a:ext cx="1009650" cy="130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133717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000250" y="428625"/>
            <a:ext cx="54991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ES" altLang="es-AR" sz="2400" b="1"/>
              <a:t>DISTRIBUCIONES CHI CUADRADO</a:t>
            </a:r>
          </a:p>
        </p:txBody>
      </p:sp>
      <p:pic>
        <p:nvPicPr>
          <p:cNvPr id="12291" name="Picture 2" descr="http://upload.wikimedia.org/wikipedia/commons/2/21/Chi-square_distributionPD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0" y="1506538"/>
            <a:ext cx="6088063" cy="456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70463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884" y="1052736"/>
            <a:ext cx="5720729" cy="4376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183310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1305342"/>
            <a:ext cx="8640960" cy="830997"/>
          </a:xfrm>
          <a:prstGeom prst="rect">
            <a:avLst/>
          </a:prstGeom>
        </p:spPr>
        <p:txBody>
          <a:bodyPr wrap="square">
            <a:spAutoFit/>
          </a:bodyPr>
          <a:lstStyle/>
          <a:p>
            <a:r>
              <a:rPr lang="es-AR" sz="2400" dirty="0" smtClean="0"/>
              <a:t>En muchas ocasiones se desea comparar las varianzas desconocidas de dos poblaciones independientes. </a:t>
            </a:r>
            <a:endParaRPr lang="es-AR" sz="2400" dirty="0"/>
          </a:p>
        </p:txBody>
      </p:sp>
      <p:sp>
        <p:nvSpPr>
          <p:cNvPr id="3" name="2 CuadroTexto"/>
          <p:cNvSpPr txBox="1"/>
          <p:nvPr/>
        </p:nvSpPr>
        <p:spPr>
          <a:xfrm>
            <a:off x="323528" y="476672"/>
            <a:ext cx="8820472" cy="461665"/>
          </a:xfrm>
          <a:prstGeom prst="rect">
            <a:avLst/>
          </a:prstGeom>
          <a:noFill/>
        </p:spPr>
        <p:txBody>
          <a:bodyPr wrap="square" rtlCol="0">
            <a:spAutoFit/>
          </a:bodyPr>
          <a:lstStyle/>
          <a:p>
            <a:r>
              <a:rPr lang="es-AR" sz="2400" b="1" dirty="0" smtClean="0"/>
              <a:t>Distribución F</a:t>
            </a:r>
            <a:endParaRPr lang="es-AR" sz="2400" b="1" dirty="0"/>
          </a:p>
        </p:txBody>
      </p:sp>
      <mc:AlternateContent xmlns:mc="http://schemas.openxmlformats.org/markup-compatibility/2006" xmlns:a14="http://schemas.microsoft.com/office/drawing/2010/main">
        <mc:Choice Requires="a14">
          <p:sp>
            <p:nvSpPr>
              <p:cNvPr id="4" name="3 CuadroTexto"/>
              <p:cNvSpPr txBox="1"/>
              <p:nvPr/>
            </p:nvSpPr>
            <p:spPr>
              <a:xfrm>
                <a:off x="251520" y="2564904"/>
                <a:ext cx="8892480" cy="1652888"/>
              </a:xfrm>
              <a:prstGeom prst="rect">
                <a:avLst/>
              </a:prstGeom>
              <a:noFill/>
            </p:spPr>
            <p:txBody>
              <a:bodyPr wrap="square" rtlCol="0">
                <a:spAutoFit/>
              </a:bodyPr>
              <a:lstStyle/>
              <a:p>
                <a:r>
                  <a:rPr lang="es-AR" sz="2400" b="1" dirty="0" smtClean="0"/>
                  <a:t>Población 1</a:t>
                </a:r>
                <a:r>
                  <a:rPr lang="es-AR" sz="2400" dirty="0" smtClean="0"/>
                  <a:t>                                             </a:t>
                </a:r>
                <a:r>
                  <a:rPr lang="es-AR" sz="2400" b="1" dirty="0" smtClean="0"/>
                  <a:t>Población 2</a:t>
                </a:r>
              </a:p>
              <a:p>
                <a:r>
                  <a:rPr lang="es-AR" sz="2400" dirty="0" smtClean="0"/>
                  <a:t>n</a:t>
                </a:r>
                <a:r>
                  <a:rPr lang="es-AR" sz="2400" baseline="-25000" dirty="0" smtClean="0"/>
                  <a:t>1                                                                                                              </a:t>
                </a:r>
                <a:r>
                  <a:rPr lang="es-AR" sz="2400" dirty="0" smtClean="0"/>
                  <a:t>n</a:t>
                </a:r>
                <a:r>
                  <a:rPr lang="es-AR" sz="2400" baseline="-25000" dirty="0" smtClean="0"/>
                  <a:t>2</a:t>
                </a:r>
              </a:p>
              <a:p>
                <a:pPr/>
                <a14:m>
                  <m:oMathPara xmlns:m="http://schemas.openxmlformats.org/officeDocument/2006/math">
                    <m:oMathParaPr>
                      <m:jc m:val="left"/>
                    </m:oMathParaPr>
                    <m:oMath xmlns:m="http://schemas.openxmlformats.org/officeDocument/2006/math">
                      <m:sSub>
                        <m:sSubPr>
                          <m:ctrlPr>
                            <a:rPr lang="es-AR" sz="2400" i="1" smtClean="0">
                              <a:latin typeface="Cambria Math"/>
                            </a:rPr>
                          </m:ctrlPr>
                        </m:sSubPr>
                        <m:e>
                          <m:sSubSup>
                            <m:sSubSupPr>
                              <m:ctrlPr>
                                <a:rPr lang="es-AR" sz="2400" i="1">
                                  <a:latin typeface="Cambria Math"/>
                                </a:rPr>
                              </m:ctrlPr>
                            </m:sSubSupPr>
                            <m:e>
                              <m:r>
                                <a:rPr lang="es-AR" sz="2400" i="1">
                                  <a:latin typeface="Cambria Math"/>
                                </a:rPr>
                                <m:t>𝑆</m:t>
                              </m:r>
                            </m:e>
                            <m:sub/>
                            <m:sup>
                              <m:r>
                                <a:rPr lang="es-AR" sz="2400" i="1">
                                  <a:latin typeface="Cambria Math"/>
                                </a:rPr>
                                <m:t>2</m:t>
                              </m:r>
                            </m:sup>
                          </m:sSubSup>
                        </m:e>
                        <m:sub>
                          <m:r>
                            <a:rPr lang="es-AR" sz="2400" b="0" i="1" smtClean="0">
                              <a:latin typeface="Cambria Math"/>
                            </a:rPr>
                            <m:t>1</m:t>
                          </m:r>
                        </m:sub>
                      </m:sSub>
                      <m:sSub>
                        <m:sSubPr>
                          <m:ctrlPr>
                            <a:rPr lang="es-AR" sz="2400" i="1" smtClean="0">
                              <a:latin typeface="Cambria Math"/>
                            </a:rPr>
                          </m:ctrlPr>
                        </m:sSubPr>
                        <m:e>
                          <m:sSubSup>
                            <m:sSubSupPr>
                              <m:ctrlPr>
                                <a:rPr lang="es-AR" sz="2400" i="1">
                                  <a:latin typeface="Cambria Math"/>
                                </a:rPr>
                              </m:ctrlPr>
                            </m:sSubSupPr>
                            <m:e>
                              <m:r>
                                <a:rPr lang="es-AR" sz="2400" b="0" i="1" smtClean="0">
                                  <a:latin typeface="Cambria Math"/>
                                </a:rPr>
                                <m:t>                                                                                          </m:t>
                              </m:r>
                              <m:r>
                                <a:rPr lang="es-AR" sz="2400" i="1">
                                  <a:latin typeface="Cambria Math"/>
                                </a:rPr>
                                <m:t>𝑆</m:t>
                              </m:r>
                            </m:e>
                            <m:sub/>
                            <m:sup>
                              <m:r>
                                <a:rPr lang="es-AR" sz="2400" i="1">
                                  <a:latin typeface="Cambria Math"/>
                                </a:rPr>
                                <m:t>2</m:t>
                              </m:r>
                            </m:sup>
                          </m:sSubSup>
                        </m:e>
                        <m:sub>
                          <m:r>
                            <a:rPr lang="es-AR" sz="2400" b="0" i="1" smtClean="0">
                              <a:latin typeface="Cambria Math"/>
                            </a:rPr>
                            <m:t>2</m:t>
                          </m:r>
                        </m:sub>
                      </m:sSub>
                    </m:oMath>
                  </m:oMathPara>
                </a14:m>
                <a:endParaRPr lang="es-AR" sz="2400" dirty="0" smtClean="0"/>
              </a:p>
              <a:p>
                <a:pPr/>
                <a14:m>
                  <m:oMathPara xmlns:m="http://schemas.openxmlformats.org/officeDocument/2006/math">
                    <m:oMathParaPr>
                      <m:jc m:val="left"/>
                    </m:oMathParaPr>
                    <m:oMath xmlns:m="http://schemas.openxmlformats.org/officeDocument/2006/math">
                      <m:sSub>
                        <m:sSubPr>
                          <m:ctrlPr>
                            <a:rPr lang="es-AR" sz="2400" i="1">
                              <a:latin typeface="Cambria Math"/>
                            </a:rPr>
                          </m:ctrlPr>
                        </m:sSubPr>
                        <m:e>
                          <m:sSubSup>
                            <m:sSubSupPr>
                              <m:ctrlPr>
                                <a:rPr lang="es-AR" sz="2400" i="1">
                                  <a:latin typeface="Cambria Math"/>
                                </a:rPr>
                              </m:ctrlPr>
                            </m:sSubSupPr>
                            <m:e>
                              <m:r>
                                <a:rPr lang="es-AR" sz="2400" i="1" smtClean="0">
                                  <a:latin typeface="Cambria Math"/>
                                  <a:ea typeface="Cambria Math"/>
                                </a:rPr>
                                <m:t>𝜎</m:t>
                              </m:r>
                            </m:e>
                            <m:sub/>
                            <m:sup>
                              <m:r>
                                <a:rPr lang="es-AR" sz="2400" i="1">
                                  <a:latin typeface="Cambria Math"/>
                                </a:rPr>
                                <m:t>2</m:t>
                              </m:r>
                            </m:sup>
                          </m:sSubSup>
                        </m:e>
                        <m:sub>
                          <m:r>
                            <a:rPr lang="es-AR" sz="2400" i="1">
                              <a:latin typeface="Cambria Math"/>
                            </a:rPr>
                            <m:t>1</m:t>
                          </m:r>
                        </m:sub>
                      </m:sSub>
                      <m:sSub>
                        <m:sSubPr>
                          <m:ctrlPr>
                            <a:rPr lang="es-AR" sz="2400" i="1">
                              <a:latin typeface="Cambria Math"/>
                            </a:rPr>
                          </m:ctrlPr>
                        </m:sSubPr>
                        <m:e>
                          <m:sSubSup>
                            <m:sSubSupPr>
                              <m:ctrlPr>
                                <a:rPr lang="es-AR" sz="2400" i="1" smtClean="0">
                                  <a:latin typeface="Cambria Math"/>
                                </a:rPr>
                              </m:ctrlPr>
                            </m:sSubSupPr>
                            <m:e>
                              <m:r>
                                <a:rPr lang="es-AR" sz="2400" i="1">
                                  <a:latin typeface="Cambria Math"/>
                                </a:rPr>
                                <m:t>    </m:t>
                              </m:r>
                              <m:r>
                                <a:rPr lang="es-AR" sz="2400" b="0" i="1" smtClean="0">
                                  <a:latin typeface="Cambria Math"/>
                                </a:rPr>
                                <m:t>                            </m:t>
                              </m:r>
                              <m:r>
                                <a:rPr lang="es-AR" sz="2400" i="1">
                                  <a:latin typeface="Cambria Math"/>
                                </a:rPr>
                                <m:t>                                                         </m:t>
                              </m:r>
                              <m:r>
                                <a:rPr lang="es-AR" sz="2400" i="1" smtClean="0">
                                  <a:latin typeface="Cambria Math"/>
                                  <a:ea typeface="Cambria Math"/>
                                </a:rPr>
                                <m:t>𝜎</m:t>
                              </m:r>
                            </m:e>
                            <m:sub/>
                            <m:sup>
                              <m:r>
                                <a:rPr lang="es-AR" sz="2400" i="1">
                                  <a:latin typeface="Cambria Math"/>
                                </a:rPr>
                                <m:t>2</m:t>
                              </m:r>
                            </m:sup>
                          </m:sSubSup>
                        </m:e>
                        <m:sub>
                          <m:r>
                            <a:rPr lang="es-AR" sz="2400" i="1">
                              <a:latin typeface="Cambria Math"/>
                            </a:rPr>
                            <m:t>2</m:t>
                          </m:r>
                        </m:sub>
                      </m:sSub>
                    </m:oMath>
                  </m:oMathPara>
                </a14:m>
                <a:endParaRPr lang="es-AR" sz="2400" dirty="0"/>
              </a:p>
            </p:txBody>
          </p:sp>
        </mc:Choice>
        <mc:Fallback xmlns="">
          <p:sp>
            <p:nvSpPr>
              <p:cNvPr id="4" name="3 CuadroTexto"/>
              <p:cNvSpPr txBox="1">
                <a:spLocks noRot="1" noChangeAspect="1" noMove="1" noResize="1" noEditPoints="1" noAdjustHandles="1" noChangeArrowheads="1" noChangeShapeType="1" noTextEdit="1"/>
              </p:cNvSpPr>
              <p:nvPr/>
            </p:nvSpPr>
            <p:spPr>
              <a:xfrm>
                <a:off x="251520" y="2564904"/>
                <a:ext cx="8892480" cy="1652888"/>
              </a:xfrm>
              <a:prstGeom prst="rect">
                <a:avLst/>
              </a:prstGeom>
              <a:blipFill rotWithShape="1">
                <a:blip r:embed="rId3"/>
                <a:stretch>
                  <a:fillRect l="-1028" t="-2952" b="-1107"/>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6" name="5 CuadroTexto"/>
              <p:cNvSpPr txBox="1"/>
              <p:nvPr/>
            </p:nvSpPr>
            <p:spPr>
              <a:xfrm>
                <a:off x="2051720" y="4149080"/>
                <a:ext cx="4171783" cy="16780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AR" sz="2400" b="0" i="1" smtClean="0">
                          <a:latin typeface="Cambria Math"/>
                        </a:rPr>
                        <m:t>𝐹</m:t>
                      </m:r>
                      <m:r>
                        <a:rPr lang="es-AR" sz="2400" b="0" i="1" smtClean="0">
                          <a:latin typeface="Cambria Math"/>
                        </a:rPr>
                        <m:t>=</m:t>
                      </m:r>
                      <m:f>
                        <m:fPr>
                          <m:ctrlPr>
                            <a:rPr lang="es-AR" sz="2400" b="0" i="1" smtClean="0">
                              <a:latin typeface="Cambria Math"/>
                            </a:rPr>
                          </m:ctrlPr>
                        </m:fPr>
                        <m:num>
                          <m:f>
                            <m:fPr>
                              <m:type m:val="skw"/>
                              <m:ctrlPr>
                                <a:rPr lang="es-AR" sz="2400" b="0" i="1" smtClean="0">
                                  <a:latin typeface="Cambria Math"/>
                                </a:rPr>
                              </m:ctrlPr>
                            </m:fPr>
                            <m:num>
                              <m:sSub>
                                <m:sSubPr>
                                  <m:ctrlPr>
                                    <a:rPr lang="es-AR" sz="2400" i="1">
                                      <a:latin typeface="Cambria Math"/>
                                    </a:rPr>
                                  </m:ctrlPr>
                                </m:sSubPr>
                                <m:e>
                                  <m:sSubSup>
                                    <m:sSubSupPr>
                                      <m:ctrlPr>
                                        <a:rPr lang="es-AR" sz="2400" i="1">
                                          <a:latin typeface="Cambria Math"/>
                                        </a:rPr>
                                      </m:ctrlPr>
                                    </m:sSubSupPr>
                                    <m:e>
                                      <m:r>
                                        <a:rPr lang="es-AR" sz="2400" i="1">
                                          <a:latin typeface="Cambria Math"/>
                                        </a:rPr>
                                        <m:t>𝑆</m:t>
                                      </m:r>
                                    </m:e>
                                    <m:sub/>
                                    <m:sup>
                                      <m:r>
                                        <a:rPr lang="es-AR" sz="2400" i="1">
                                          <a:latin typeface="Cambria Math"/>
                                        </a:rPr>
                                        <m:t>2</m:t>
                                      </m:r>
                                    </m:sup>
                                  </m:sSubSup>
                                </m:e>
                                <m:sub>
                                  <m:r>
                                    <a:rPr lang="es-AR" sz="2400" i="1">
                                      <a:latin typeface="Cambria Math"/>
                                    </a:rPr>
                                    <m:t>1</m:t>
                                  </m:r>
                                </m:sub>
                              </m:sSub>
                            </m:num>
                            <m:den>
                              <m:sSub>
                                <m:sSubPr>
                                  <m:ctrlPr>
                                    <a:rPr lang="es-AR" sz="2400" i="1">
                                      <a:latin typeface="Cambria Math"/>
                                    </a:rPr>
                                  </m:ctrlPr>
                                </m:sSubPr>
                                <m:e>
                                  <m:sSubSup>
                                    <m:sSubSupPr>
                                      <m:ctrlPr>
                                        <a:rPr lang="es-AR" sz="2400" i="1">
                                          <a:latin typeface="Cambria Math"/>
                                        </a:rPr>
                                      </m:ctrlPr>
                                    </m:sSubSupPr>
                                    <m:e>
                                      <m:r>
                                        <a:rPr lang="es-AR" sz="2400" i="1">
                                          <a:latin typeface="Cambria Math"/>
                                          <a:ea typeface="Cambria Math"/>
                                        </a:rPr>
                                        <m:t>𝜎</m:t>
                                      </m:r>
                                    </m:e>
                                    <m:sub/>
                                    <m:sup>
                                      <m:r>
                                        <a:rPr lang="es-AR" sz="2400" i="1">
                                          <a:latin typeface="Cambria Math"/>
                                        </a:rPr>
                                        <m:t>2</m:t>
                                      </m:r>
                                    </m:sup>
                                  </m:sSubSup>
                                </m:e>
                                <m:sub>
                                  <m:r>
                                    <a:rPr lang="es-AR" sz="2400" i="1">
                                      <a:latin typeface="Cambria Math"/>
                                    </a:rPr>
                                    <m:t>1</m:t>
                                  </m:r>
                                </m:sub>
                              </m:sSub>
                            </m:den>
                          </m:f>
                        </m:num>
                        <m:den>
                          <m:f>
                            <m:fPr>
                              <m:type m:val="skw"/>
                              <m:ctrlPr>
                                <a:rPr lang="es-AR" sz="2400" i="1">
                                  <a:latin typeface="Cambria Math"/>
                                </a:rPr>
                              </m:ctrlPr>
                            </m:fPr>
                            <m:num>
                              <m:sSub>
                                <m:sSubPr>
                                  <m:ctrlPr>
                                    <a:rPr lang="es-AR" sz="2400" i="1">
                                      <a:latin typeface="Cambria Math"/>
                                    </a:rPr>
                                  </m:ctrlPr>
                                </m:sSubPr>
                                <m:e>
                                  <m:sSubSup>
                                    <m:sSubSupPr>
                                      <m:ctrlPr>
                                        <a:rPr lang="es-AR" sz="2400" i="1">
                                          <a:latin typeface="Cambria Math"/>
                                        </a:rPr>
                                      </m:ctrlPr>
                                    </m:sSubSupPr>
                                    <m:e>
                                      <m:r>
                                        <a:rPr lang="es-AR" sz="2400" i="1">
                                          <a:latin typeface="Cambria Math"/>
                                        </a:rPr>
                                        <m:t>𝑆</m:t>
                                      </m:r>
                                    </m:e>
                                    <m:sub/>
                                    <m:sup>
                                      <m:r>
                                        <a:rPr lang="es-AR" sz="2400" i="1">
                                          <a:latin typeface="Cambria Math"/>
                                        </a:rPr>
                                        <m:t>2</m:t>
                                      </m:r>
                                    </m:sup>
                                  </m:sSubSup>
                                </m:e>
                                <m:sub>
                                  <m:r>
                                    <a:rPr lang="es-AR" sz="2400" b="0" i="1" smtClean="0">
                                      <a:latin typeface="Cambria Math"/>
                                    </a:rPr>
                                    <m:t>2</m:t>
                                  </m:r>
                                </m:sub>
                              </m:sSub>
                            </m:num>
                            <m:den>
                              <m:sSub>
                                <m:sSubPr>
                                  <m:ctrlPr>
                                    <a:rPr lang="es-AR" sz="2400" i="1">
                                      <a:latin typeface="Cambria Math"/>
                                    </a:rPr>
                                  </m:ctrlPr>
                                </m:sSubPr>
                                <m:e>
                                  <m:sSubSup>
                                    <m:sSubSupPr>
                                      <m:ctrlPr>
                                        <a:rPr lang="es-AR" sz="2400" i="1">
                                          <a:latin typeface="Cambria Math"/>
                                        </a:rPr>
                                      </m:ctrlPr>
                                    </m:sSubSupPr>
                                    <m:e>
                                      <m:r>
                                        <a:rPr lang="es-AR" sz="2400" i="1">
                                          <a:latin typeface="Cambria Math"/>
                                          <a:ea typeface="Cambria Math"/>
                                        </a:rPr>
                                        <m:t>𝜎</m:t>
                                      </m:r>
                                    </m:e>
                                    <m:sub/>
                                    <m:sup>
                                      <m:r>
                                        <a:rPr lang="es-AR" sz="2400" i="1">
                                          <a:latin typeface="Cambria Math"/>
                                        </a:rPr>
                                        <m:t>2</m:t>
                                      </m:r>
                                    </m:sup>
                                  </m:sSubSup>
                                </m:e>
                                <m:sub>
                                  <m:r>
                                    <a:rPr lang="es-AR" sz="2400" b="0" i="1" smtClean="0">
                                      <a:latin typeface="Cambria Math"/>
                                    </a:rPr>
                                    <m:t>2</m:t>
                                  </m:r>
                                </m:sub>
                              </m:sSub>
                            </m:den>
                          </m:f>
                        </m:den>
                      </m:f>
                      <m:r>
                        <a:rPr lang="es-AR" sz="2400" b="0" i="1" smtClean="0">
                          <a:latin typeface="Cambria Math"/>
                        </a:rPr>
                        <m:t>=</m:t>
                      </m:r>
                      <m:d>
                        <m:dPr>
                          <m:ctrlPr>
                            <a:rPr lang="es-AR" sz="2400" b="0" i="1" smtClean="0">
                              <a:latin typeface="Cambria Math"/>
                            </a:rPr>
                          </m:ctrlPr>
                        </m:dPr>
                        <m:e>
                          <m:f>
                            <m:fPr>
                              <m:ctrlPr>
                                <a:rPr lang="es-AR" sz="2400" i="1">
                                  <a:latin typeface="Cambria Math"/>
                                </a:rPr>
                              </m:ctrlPr>
                            </m:fPr>
                            <m:num>
                              <m:sSub>
                                <m:sSubPr>
                                  <m:ctrlPr>
                                    <a:rPr lang="es-AR" sz="2400" i="1">
                                      <a:latin typeface="Cambria Math"/>
                                    </a:rPr>
                                  </m:ctrlPr>
                                </m:sSubPr>
                                <m:e>
                                  <m:sSubSup>
                                    <m:sSubSupPr>
                                      <m:ctrlPr>
                                        <a:rPr lang="es-AR" sz="2400" i="1">
                                          <a:latin typeface="Cambria Math"/>
                                        </a:rPr>
                                      </m:ctrlPr>
                                    </m:sSubSupPr>
                                    <m:e>
                                      <m:r>
                                        <a:rPr lang="es-AR" sz="2400" i="1">
                                          <a:latin typeface="Cambria Math"/>
                                        </a:rPr>
                                        <m:t>𝑆</m:t>
                                      </m:r>
                                    </m:e>
                                    <m:sub/>
                                    <m:sup>
                                      <m:r>
                                        <a:rPr lang="es-AR" sz="2400" i="1">
                                          <a:latin typeface="Cambria Math"/>
                                        </a:rPr>
                                        <m:t>2</m:t>
                                      </m:r>
                                    </m:sup>
                                  </m:sSubSup>
                                </m:e>
                                <m:sub>
                                  <m:r>
                                    <a:rPr lang="es-AR" sz="2400" i="1">
                                      <a:latin typeface="Cambria Math"/>
                                    </a:rPr>
                                    <m:t>1</m:t>
                                  </m:r>
                                </m:sub>
                              </m:sSub>
                            </m:num>
                            <m:den>
                              <m:sSub>
                                <m:sSubPr>
                                  <m:ctrlPr>
                                    <a:rPr lang="es-AR" sz="2400" i="1">
                                      <a:latin typeface="Cambria Math"/>
                                    </a:rPr>
                                  </m:ctrlPr>
                                </m:sSubPr>
                                <m:e>
                                  <m:sSubSup>
                                    <m:sSubSupPr>
                                      <m:ctrlPr>
                                        <a:rPr lang="es-AR" sz="2400" i="1">
                                          <a:latin typeface="Cambria Math"/>
                                        </a:rPr>
                                      </m:ctrlPr>
                                    </m:sSubSupPr>
                                    <m:e>
                                      <m:r>
                                        <a:rPr lang="es-AR" sz="2400" i="1">
                                          <a:latin typeface="Cambria Math"/>
                                        </a:rPr>
                                        <m:t>𝑆</m:t>
                                      </m:r>
                                    </m:e>
                                    <m:sub/>
                                    <m:sup>
                                      <m:r>
                                        <a:rPr lang="es-AR" sz="2400" i="1">
                                          <a:latin typeface="Cambria Math"/>
                                        </a:rPr>
                                        <m:t>2</m:t>
                                      </m:r>
                                    </m:sup>
                                  </m:sSubSup>
                                </m:e>
                                <m:sub>
                                  <m:r>
                                    <a:rPr lang="es-AR" sz="2400" i="1">
                                      <a:latin typeface="Cambria Math"/>
                                    </a:rPr>
                                    <m:t>2</m:t>
                                  </m:r>
                                </m:sub>
                              </m:sSub>
                            </m:den>
                          </m:f>
                        </m:e>
                      </m:d>
                      <m:d>
                        <m:dPr>
                          <m:ctrlPr>
                            <a:rPr lang="es-AR" sz="2400" b="0" i="1" smtClean="0">
                              <a:latin typeface="Cambria Math"/>
                            </a:rPr>
                          </m:ctrlPr>
                        </m:dPr>
                        <m:e>
                          <m:f>
                            <m:fPr>
                              <m:ctrlPr>
                                <a:rPr lang="es-AR" sz="2400" b="0" i="1" smtClean="0">
                                  <a:latin typeface="Cambria Math"/>
                                </a:rPr>
                              </m:ctrlPr>
                            </m:fPr>
                            <m:num>
                              <m:sSub>
                                <m:sSubPr>
                                  <m:ctrlPr>
                                    <a:rPr lang="es-AR" sz="2400" i="1">
                                      <a:latin typeface="Cambria Math"/>
                                    </a:rPr>
                                  </m:ctrlPr>
                                </m:sSubPr>
                                <m:e>
                                  <m:sSubSup>
                                    <m:sSubSupPr>
                                      <m:ctrlPr>
                                        <a:rPr lang="es-AR" sz="2400" i="1">
                                          <a:latin typeface="Cambria Math"/>
                                        </a:rPr>
                                      </m:ctrlPr>
                                    </m:sSubSupPr>
                                    <m:e>
                                      <m:r>
                                        <a:rPr lang="es-AR" sz="2400" i="1">
                                          <a:latin typeface="Cambria Math"/>
                                          <a:ea typeface="Cambria Math"/>
                                        </a:rPr>
                                        <m:t>𝜎</m:t>
                                      </m:r>
                                    </m:e>
                                    <m:sub/>
                                    <m:sup>
                                      <m:r>
                                        <a:rPr lang="es-AR" sz="2400" i="1">
                                          <a:latin typeface="Cambria Math"/>
                                        </a:rPr>
                                        <m:t>2</m:t>
                                      </m:r>
                                    </m:sup>
                                  </m:sSubSup>
                                </m:e>
                                <m:sub>
                                  <m:r>
                                    <a:rPr lang="es-AR" sz="2400" b="0" i="1" smtClean="0">
                                      <a:latin typeface="Cambria Math"/>
                                    </a:rPr>
                                    <m:t>2</m:t>
                                  </m:r>
                                </m:sub>
                              </m:sSub>
                            </m:num>
                            <m:den>
                              <m:sSub>
                                <m:sSubPr>
                                  <m:ctrlPr>
                                    <a:rPr lang="es-AR" sz="2400" i="1">
                                      <a:latin typeface="Cambria Math"/>
                                    </a:rPr>
                                  </m:ctrlPr>
                                </m:sSubPr>
                                <m:e>
                                  <m:sSubSup>
                                    <m:sSubSupPr>
                                      <m:ctrlPr>
                                        <a:rPr lang="es-AR" sz="2400" i="1">
                                          <a:latin typeface="Cambria Math"/>
                                        </a:rPr>
                                      </m:ctrlPr>
                                    </m:sSubSupPr>
                                    <m:e>
                                      <m:r>
                                        <a:rPr lang="es-AR" sz="2400" i="1">
                                          <a:latin typeface="Cambria Math"/>
                                          <a:ea typeface="Cambria Math"/>
                                        </a:rPr>
                                        <m:t>𝜎</m:t>
                                      </m:r>
                                    </m:e>
                                    <m:sub/>
                                    <m:sup>
                                      <m:r>
                                        <a:rPr lang="es-AR" sz="2400" i="1">
                                          <a:latin typeface="Cambria Math"/>
                                        </a:rPr>
                                        <m:t>2</m:t>
                                      </m:r>
                                    </m:sup>
                                  </m:sSubSup>
                                </m:e>
                                <m:sub>
                                  <m:r>
                                    <a:rPr lang="es-AR" sz="2400" b="0" i="1" smtClean="0">
                                      <a:latin typeface="Cambria Math"/>
                                    </a:rPr>
                                    <m:t>1</m:t>
                                  </m:r>
                                </m:sub>
                              </m:sSub>
                            </m:den>
                          </m:f>
                        </m:e>
                      </m:d>
                    </m:oMath>
                  </m:oMathPara>
                </a14:m>
                <a:endParaRPr lang="es-AR" sz="2400" dirty="0"/>
              </a:p>
            </p:txBody>
          </p:sp>
        </mc:Choice>
        <mc:Fallback xmlns="">
          <p:sp>
            <p:nvSpPr>
              <p:cNvPr id="6" name="5 CuadroTexto"/>
              <p:cNvSpPr txBox="1">
                <a:spLocks noRot="1" noChangeAspect="1" noMove="1" noResize="1" noEditPoints="1" noAdjustHandles="1" noChangeArrowheads="1" noChangeShapeType="1" noTextEdit="1"/>
              </p:cNvSpPr>
              <p:nvPr/>
            </p:nvSpPr>
            <p:spPr>
              <a:xfrm>
                <a:off x="2051720" y="4149080"/>
                <a:ext cx="4171783" cy="1678023"/>
              </a:xfrm>
              <a:prstGeom prst="rect">
                <a:avLst/>
              </a:prstGeom>
              <a:blipFill rotWithShape="1">
                <a:blip r:embed="rId4"/>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7" name="6 CuadroTexto"/>
              <p:cNvSpPr txBox="1"/>
              <p:nvPr/>
            </p:nvSpPr>
            <p:spPr>
              <a:xfrm>
                <a:off x="179512" y="5949280"/>
                <a:ext cx="8784976" cy="493148"/>
              </a:xfrm>
              <a:prstGeom prst="rect">
                <a:avLst/>
              </a:prstGeom>
              <a:noFill/>
            </p:spPr>
            <p:txBody>
              <a:bodyPr wrap="square" rtlCol="0">
                <a:spAutoFit/>
              </a:bodyPr>
              <a:lstStyle/>
              <a:p>
                <a:r>
                  <a:rPr lang="es-AR" sz="2400" dirty="0"/>
                  <a:t>t</a:t>
                </a:r>
                <a:r>
                  <a:rPr lang="es-AR" sz="2400" dirty="0" smtClean="0"/>
                  <a:t>iene una distribución F con </a:t>
                </a:r>
                <a14:m>
                  <m:oMath xmlns:m="http://schemas.openxmlformats.org/officeDocument/2006/math">
                    <m:sSub>
                      <m:sSubPr>
                        <m:ctrlPr>
                          <a:rPr lang="es-AR" sz="2400" i="1" smtClean="0">
                            <a:latin typeface="Cambria Math"/>
                          </a:rPr>
                        </m:ctrlPr>
                      </m:sSubPr>
                      <m:e>
                        <m:r>
                          <a:rPr lang="es-AR" sz="2400" i="1">
                            <a:latin typeface="Cambria Math"/>
                            <a:ea typeface="Cambria Math"/>
                          </a:rPr>
                          <m:t>𝛾</m:t>
                        </m:r>
                        <m:r>
                          <m:rPr>
                            <m:nor/>
                          </m:rPr>
                          <a:rPr lang="es-AR" sz="2400" dirty="0"/>
                          <m:t> </m:t>
                        </m:r>
                      </m:e>
                      <m:sub>
                        <m:r>
                          <a:rPr lang="es-AR" sz="2400" b="0" i="1" smtClean="0">
                            <a:latin typeface="Cambria Math"/>
                          </a:rPr>
                          <m:t>1</m:t>
                        </m:r>
                      </m:sub>
                    </m:sSub>
                    <m:r>
                      <a:rPr lang="es-AR" sz="2400" b="0" i="1" smtClean="0">
                        <a:latin typeface="Cambria Math"/>
                      </a:rPr>
                      <m:t>=</m:t>
                    </m:r>
                    <m:sSub>
                      <m:sSubPr>
                        <m:ctrlPr>
                          <a:rPr lang="es-AR" sz="2400" b="0" i="1" smtClean="0">
                            <a:latin typeface="Cambria Math"/>
                          </a:rPr>
                        </m:ctrlPr>
                      </m:sSubPr>
                      <m:e>
                        <m:r>
                          <a:rPr lang="es-AR" sz="2400" b="0" i="1" smtClean="0">
                            <a:latin typeface="Cambria Math"/>
                          </a:rPr>
                          <m:t>𝑛</m:t>
                        </m:r>
                      </m:e>
                      <m:sub>
                        <m:r>
                          <a:rPr lang="es-AR" sz="2400" b="0" i="1" smtClean="0">
                            <a:latin typeface="Cambria Math"/>
                          </a:rPr>
                          <m:t>1</m:t>
                        </m:r>
                      </m:sub>
                    </m:sSub>
                    <m:r>
                      <a:rPr lang="es-AR" sz="2400" b="0" i="1" smtClean="0">
                        <a:latin typeface="Cambria Math"/>
                      </a:rPr>
                      <m:t>−1  </m:t>
                    </m:r>
                    <m:r>
                      <a:rPr lang="es-AR" sz="2400" b="0" i="1" smtClean="0">
                        <a:latin typeface="Cambria Math"/>
                      </a:rPr>
                      <m:t>𝑦</m:t>
                    </m:r>
                    <m:r>
                      <a:rPr lang="es-AR" sz="2400" b="0" i="1" smtClean="0">
                        <a:latin typeface="Cambria Math"/>
                      </a:rPr>
                      <m:t>    </m:t>
                    </m:r>
                    <m:sSub>
                      <m:sSubPr>
                        <m:ctrlPr>
                          <a:rPr lang="es-AR" sz="2400" i="1">
                            <a:latin typeface="Cambria Math"/>
                          </a:rPr>
                        </m:ctrlPr>
                      </m:sSubPr>
                      <m:e>
                        <m:r>
                          <a:rPr lang="es-AR" sz="2400" i="1">
                            <a:latin typeface="Cambria Math"/>
                            <a:ea typeface="Cambria Math"/>
                          </a:rPr>
                          <m:t>𝛾</m:t>
                        </m:r>
                        <m:r>
                          <m:rPr>
                            <m:nor/>
                          </m:rPr>
                          <a:rPr lang="es-AR" sz="2400" dirty="0"/>
                          <m:t> </m:t>
                        </m:r>
                      </m:e>
                      <m:sub>
                        <m:r>
                          <a:rPr lang="es-AR" sz="2400" b="0" i="1" dirty="0" smtClean="0">
                            <a:latin typeface="Cambria Math"/>
                          </a:rPr>
                          <m:t>2</m:t>
                        </m:r>
                      </m:sub>
                    </m:sSub>
                    <m:r>
                      <a:rPr lang="es-AR" sz="2400" i="1">
                        <a:latin typeface="Cambria Math"/>
                      </a:rPr>
                      <m:t>=</m:t>
                    </m:r>
                    <m:sSub>
                      <m:sSubPr>
                        <m:ctrlPr>
                          <a:rPr lang="es-AR" sz="2400" i="1">
                            <a:latin typeface="Cambria Math"/>
                          </a:rPr>
                        </m:ctrlPr>
                      </m:sSubPr>
                      <m:e>
                        <m:r>
                          <a:rPr lang="es-AR" sz="2400" i="1">
                            <a:latin typeface="Cambria Math"/>
                          </a:rPr>
                          <m:t>𝑛</m:t>
                        </m:r>
                      </m:e>
                      <m:sub>
                        <m:r>
                          <a:rPr lang="es-AR" sz="2400" b="0" i="1" smtClean="0">
                            <a:latin typeface="Cambria Math"/>
                          </a:rPr>
                          <m:t>2</m:t>
                        </m:r>
                      </m:sub>
                    </m:sSub>
                    <m:r>
                      <a:rPr lang="es-AR" sz="2400" i="1">
                        <a:latin typeface="Cambria Math"/>
                      </a:rPr>
                      <m:t>−1</m:t>
                    </m:r>
                  </m:oMath>
                </a14:m>
                <a:endParaRPr lang="es-AR" sz="2400" dirty="0"/>
              </a:p>
            </p:txBody>
          </p:sp>
        </mc:Choice>
        <mc:Fallback xmlns="">
          <p:sp>
            <p:nvSpPr>
              <p:cNvPr id="7" name="6 CuadroTexto"/>
              <p:cNvSpPr txBox="1">
                <a:spLocks noRot="1" noChangeAspect="1" noMove="1" noResize="1" noEditPoints="1" noAdjustHandles="1" noChangeArrowheads="1" noChangeShapeType="1" noTextEdit="1"/>
              </p:cNvSpPr>
              <p:nvPr/>
            </p:nvSpPr>
            <p:spPr>
              <a:xfrm>
                <a:off x="179512" y="5949280"/>
                <a:ext cx="8784976" cy="493148"/>
              </a:xfrm>
              <a:prstGeom prst="rect">
                <a:avLst/>
              </a:prstGeom>
              <a:blipFill rotWithShape="1">
                <a:blip r:embed="rId5"/>
                <a:stretch>
                  <a:fillRect l="-1040" t="-11111" b="-19753"/>
                </a:stretch>
              </a:blipFill>
            </p:spPr>
            <p:txBody>
              <a:bodyPr/>
              <a:lstStyle/>
              <a:p>
                <a:r>
                  <a:rPr lang="es-AR">
                    <a:noFill/>
                  </a:rPr>
                  <a:t> </a:t>
                </a:r>
              </a:p>
            </p:txBody>
          </p:sp>
        </mc:Fallback>
      </mc:AlternateContent>
    </p:spTree>
    <p:extLst>
      <p:ext uri="{BB962C8B-B14F-4D97-AF65-F5344CB8AC3E}">
        <p14:creationId xmlns:p14="http://schemas.microsoft.com/office/powerpoint/2010/main" val="3599386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2 Rectángulo"/>
              <p:cNvSpPr/>
              <p:nvPr/>
            </p:nvSpPr>
            <p:spPr>
              <a:xfrm>
                <a:off x="323528" y="908720"/>
                <a:ext cx="8424936" cy="3539430"/>
              </a:xfrm>
              <a:prstGeom prst="rect">
                <a:avLst/>
              </a:prstGeom>
            </p:spPr>
            <p:txBody>
              <a:bodyPr wrap="square">
                <a:spAutoFit/>
              </a:bodyPr>
              <a:lstStyle/>
              <a:p>
                <a:pPr algn="just"/>
                <a:r>
                  <a:rPr lang="es-AR" sz="2800" dirty="0">
                    <a:latin typeface="Century" panose="02040604050505020304" pitchFamily="18" charset="0"/>
                  </a:rPr>
                  <a:t>Uno de los objetivos de la estadística es saber acerca del comportamiento de parámetros poblacionales tales como: la media (</a:t>
                </a:r>
                <a14:m>
                  <m:oMath xmlns:m="http://schemas.openxmlformats.org/officeDocument/2006/math">
                    <m:r>
                      <a:rPr lang="es-AR" sz="2800" i="1">
                        <a:latin typeface="Cambria Math"/>
                        <a:ea typeface="Cambria Math"/>
                      </a:rPr>
                      <m:t>𝜇</m:t>
                    </m:r>
                  </m:oMath>
                </a14:m>
                <a:r>
                  <a:rPr lang="es-AR" sz="2800" dirty="0">
                    <a:latin typeface="Century" panose="02040604050505020304" pitchFamily="18" charset="0"/>
                  </a:rPr>
                  <a:t>), la varianza (</a:t>
                </a:r>
                <a14:m>
                  <m:oMath xmlns:m="http://schemas.openxmlformats.org/officeDocument/2006/math">
                    <m:sSup>
                      <m:sSupPr>
                        <m:ctrlPr>
                          <a:rPr lang="es-AR" sz="2800" i="1">
                            <a:latin typeface="Cambria Math"/>
                          </a:rPr>
                        </m:ctrlPr>
                      </m:sSupPr>
                      <m:e>
                        <m:r>
                          <a:rPr lang="es-AR" sz="2800" i="1">
                            <a:latin typeface="Cambria Math"/>
                            <a:ea typeface="Cambria Math"/>
                          </a:rPr>
                          <m:t>𝜎</m:t>
                        </m:r>
                      </m:e>
                      <m:sup>
                        <m:r>
                          <a:rPr lang="es-AR" sz="2800" i="1">
                            <a:latin typeface="Cambria Math"/>
                          </a:rPr>
                          <m:t>2</m:t>
                        </m:r>
                      </m:sup>
                    </m:sSup>
                  </m:oMath>
                </a14:m>
                <a:r>
                  <a:rPr lang="es-AR" sz="2800" dirty="0">
                    <a:latin typeface="Century" panose="02040604050505020304" pitchFamily="18" charset="0"/>
                  </a:rPr>
                  <a:t> ) o la proporción (p). Para ello se extrae una muestra aleatoria de la población y se calcula el valor de un estadístico correspondiente, por ejemplo, la media muestral (</a:t>
                </a:r>
                <a14:m>
                  <m:oMath xmlns:m="http://schemas.openxmlformats.org/officeDocument/2006/math">
                    <m:acc>
                      <m:accPr>
                        <m:chr m:val="̅"/>
                        <m:ctrlPr>
                          <a:rPr lang="es-AR" sz="2800" i="1">
                            <a:latin typeface="Cambria Math"/>
                          </a:rPr>
                        </m:ctrlPr>
                      </m:accPr>
                      <m:e>
                        <m:r>
                          <a:rPr lang="es-AR" sz="2800" i="1">
                            <a:latin typeface="Cambria Math"/>
                          </a:rPr>
                          <m:t>𝑋</m:t>
                        </m:r>
                      </m:e>
                    </m:acc>
                  </m:oMath>
                </a14:m>
                <a:r>
                  <a:rPr lang="es-AR" sz="2800" dirty="0">
                    <a:latin typeface="Century" panose="02040604050505020304" pitchFamily="18" charset="0"/>
                  </a:rPr>
                  <a:t> ), la varianza muestral (</a:t>
                </a:r>
                <a14:m>
                  <m:oMath xmlns:m="http://schemas.openxmlformats.org/officeDocument/2006/math">
                    <m:sSup>
                      <m:sSupPr>
                        <m:ctrlPr>
                          <a:rPr lang="es-AR" sz="2800" i="1">
                            <a:latin typeface="Cambria Math"/>
                          </a:rPr>
                        </m:ctrlPr>
                      </m:sSupPr>
                      <m:e>
                        <m:r>
                          <a:rPr lang="es-AR" sz="2800" i="1">
                            <a:latin typeface="Cambria Math"/>
                          </a:rPr>
                          <m:t>𝑠</m:t>
                        </m:r>
                      </m:e>
                      <m:sup>
                        <m:r>
                          <a:rPr lang="es-AR" sz="2800" i="1">
                            <a:latin typeface="Cambria Math"/>
                          </a:rPr>
                          <m:t>2</m:t>
                        </m:r>
                      </m:sup>
                    </m:sSup>
                  </m:oMath>
                </a14:m>
                <a:r>
                  <a:rPr lang="es-AR" sz="2800" dirty="0">
                    <a:latin typeface="Century" panose="02040604050505020304" pitchFamily="18" charset="0"/>
                  </a:rPr>
                  <a:t> ) o la proporción muestral (</a:t>
                </a:r>
                <a14:m>
                  <m:oMath xmlns:m="http://schemas.openxmlformats.org/officeDocument/2006/math">
                    <m:acc>
                      <m:accPr>
                        <m:chr m:val="̅"/>
                        <m:ctrlPr>
                          <a:rPr lang="es-AR" sz="2800" i="1">
                            <a:latin typeface="Cambria Math"/>
                          </a:rPr>
                        </m:ctrlPr>
                      </m:accPr>
                      <m:e>
                        <m:r>
                          <a:rPr lang="es-AR" sz="2800" i="1">
                            <a:latin typeface="Cambria Math"/>
                          </a:rPr>
                          <m:t>𝑝</m:t>
                        </m:r>
                      </m:e>
                    </m:acc>
                  </m:oMath>
                </a14:m>
                <a:r>
                  <a:rPr lang="es-AR" sz="2800" dirty="0">
                    <a:latin typeface="Century" panose="02040604050505020304" pitchFamily="18" charset="0"/>
                  </a:rPr>
                  <a:t> ). </a:t>
                </a:r>
                <a:endParaRPr lang="es-AR" sz="2800" dirty="0"/>
              </a:p>
            </p:txBody>
          </p:sp>
        </mc:Choice>
        <mc:Fallback xmlns="">
          <p:sp>
            <p:nvSpPr>
              <p:cNvPr id="3" name="2 Rectángulo"/>
              <p:cNvSpPr>
                <a:spLocks noRot="1" noChangeAspect="1" noMove="1" noResize="1" noEditPoints="1" noAdjustHandles="1" noChangeArrowheads="1" noChangeShapeType="1" noTextEdit="1"/>
              </p:cNvSpPr>
              <p:nvPr/>
            </p:nvSpPr>
            <p:spPr>
              <a:xfrm>
                <a:off x="323528" y="908720"/>
                <a:ext cx="8424936" cy="3539430"/>
              </a:xfrm>
              <a:prstGeom prst="rect">
                <a:avLst/>
              </a:prstGeom>
              <a:blipFill rotWithShape="1">
                <a:blip r:embed="rId2"/>
                <a:stretch>
                  <a:fillRect l="-1447" t="-1721" r="-1520" b="-3787"/>
                </a:stretch>
              </a:blipFill>
            </p:spPr>
            <p:txBody>
              <a:bodyPr/>
              <a:lstStyle/>
              <a:p>
                <a:r>
                  <a:rPr lang="es-AR">
                    <a:noFill/>
                  </a:rPr>
                  <a:t> </a:t>
                </a:r>
              </a:p>
            </p:txBody>
          </p:sp>
        </mc:Fallback>
      </mc:AlternateContent>
    </p:spTree>
    <p:extLst>
      <p:ext uri="{BB962C8B-B14F-4D97-AF65-F5344CB8AC3E}">
        <p14:creationId xmlns:p14="http://schemas.microsoft.com/office/powerpoint/2010/main" val="22512343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548680"/>
            <a:ext cx="8784976" cy="1384995"/>
          </a:xfrm>
          <a:prstGeom prst="rect">
            <a:avLst/>
          </a:prstGeom>
          <a:noFill/>
        </p:spPr>
        <p:txBody>
          <a:bodyPr wrap="square" rtlCol="0">
            <a:spAutoFit/>
          </a:bodyPr>
          <a:lstStyle/>
          <a:p>
            <a:r>
              <a:rPr lang="es-AR" sz="2800" dirty="0" smtClean="0">
                <a:ea typeface="Verdana" panose="020B0604030504040204" pitchFamily="34" charset="0"/>
                <a:cs typeface="Verdana" panose="020B0604030504040204" pitchFamily="34" charset="0"/>
              </a:rPr>
              <a:t>En el análisis de datos se obtienen </a:t>
            </a:r>
            <a:r>
              <a:rPr lang="es-AR" sz="2800" dirty="0" smtClean="0">
                <a:solidFill>
                  <a:srgbClr val="FF0000"/>
                </a:solidFill>
                <a:ea typeface="Verdana" panose="020B0604030504040204" pitchFamily="34" charset="0"/>
                <a:cs typeface="Verdana" panose="020B0604030504040204" pitchFamily="34" charset="0"/>
              </a:rPr>
              <a:t>estadísticos</a:t>
            </a:r>
            <a:r>
              <a:rPr lang="es-AR" sz="2800" dirty="0" smtClean="0">
                <a:ea typeface="Verdana" panose="020B0604030504040204" pitchFamily="34" charset="0"/>
                <a:cs typeface="Verdana" panose="020B0604030504040204" pitchFamily="34" charset="0"/>
              </a:rPr>
              <a:t> a fin de estimar los valores correspondientes en la población o </a:t>
            </a:r>
            <a:r>
              <a:rPr lang="es-AR" sz="2800" dirty="0" smtClean="0">
                <a:solidFill>
                  <a:srgbClr val="FF0000"/>
                </a:solidFill>
                <a:ea typeface="Verdana" panose="020B0604030504040204" pitchFamily="34" charset="0"/>
                <a:cs typeface="Verdana" panose="020B0604030504040204" pitchFamily="34" charset="0"/>
              </a:rPr>
              <a:t>parámetros</a:t>
            </a:r>
            <a:r>
              <a:rPr lang="es-AR" sz="2800" dirty="0" smtClean="0">
                <a:ea typeface="Verdana" panose="020B0604030504040204" pitchFamily="34" charset="0"/>
                <a:cs typeface="Verdana" panose="020B0604030504040204" pitchFamily="34" charset="0"/>
              </a:rPr>
              <a:t>.</a:t>
            </a:r>
            <a:endParaRPr lang="es-AR" sz="2800" dirty="0">
              <a:ea typeface="Verdana" panose="020B0604030504040204" pitchFamily="34" charset="0"/>
              <a:cs typeface="Verdana" panose="020B0604030504040204" pitchFamily="34" charset="0"/>
            </a:endParaRPr>
          </a:p>
        </p:txBody>
      </p:sp>
      <p:sp>
        <p:nvSpPr>
          <p:cNvPr id="5" name="4 CuadroTexto"/>
          <p:cNvSpPr txBox="1"/>
          <p:nvPr/>
        </p:nvSpPr>
        <p:spPr>
          <a:xfrm>
            <a:off x="323528" y="1988840"/>
            <a:ext cx="8604448" cy="1384995"/>
          </a:xfrm>
          <a:prstGeom prst="rect">
            <a:avLst/>
          </a:prstGeom>
          <a:noFill/>
        </p:spPr>
        <p:txBody>
          <a:bodyPr wrap="square" rtlCol="0">
            <a:spAutoFit/>
          </a:bodyPr>
          <a:lstStyle/>
          <a:p>
            <a:r>
              <a:rPr lang="es-AR" sz="2800" dirty="0" smtClean="0">
                <a:ea typeface="Verdana" panose="020B0604030504040204" pitchFamily="34" charset="0"/>
                <a:cs typeface="Verdana" panose="020B0604030504040204" pitchFamily="34" charset="0"/>
              </a:rPr>
              <a:t>Un </a:t>
            </a:r>
            <a:r>
              <a:rPr lang="es-AR" sz="2800" dirty="0" smtClean="0">
                <a:solidFill>
                  <a:srgbClr val="FF0000"/>
                </a:solidFill>
                <a:ea typeface="Verdana" panose="020B0604030504040204" pitchFamily="34" charset="0"/>
                <a:cs typeface="Verdana" panose="020B0604030504040204" pitchFamily="34" charset="0"/>
              </a:rPr>
              <a:t>estadístico</a:t>
            </a:r>
            <a:r>
              <a:rPr lang="es-AR" sz="2800" dirty="0" smtClean="0">
                <a:ea typeface="Verdana" panose="020B0604030504040204" pitchFamily="34" charset="0"/>
                <a:cs typeface="Verdana" panose="020B0604030504040204" pitchFamily="34" charset="0"/>
              </a:rPr>
              <a:t> puede definirse como una función de las variables aleatorias que se pueden observar en una muestra.</a:t>
            </a:r>
            <a:endParaRPr lang="es-AR" sz="2800" dirty="0">
              <a:ea typeface="Verdana" panose="020B0604030504040204" pitchFamily="34" charset="0"/>
              <a:cs typeface="Verdana" panose="020B0604030504040204" pitchFamily="34" charset="0"/>
            </a:endParaRPr>
          </a:p>
        </p:txBody>
      </p:sp>
      <p:sp>
        <p:nvSpPr>
          <p:cNvPr id="6" name="5 Rectángulo"/>
          <p:cNvSpPr/>
          <p:nvPr/>
        </p:nvSpPr>
        <p:spPr>
          <a:xfrm>
            <a:off x="323528" y="3789040"/>
            <a:ext cx="8352928" cy="2677656"/>
          </a:xfrm>
          <a:prstGeom prst="rect">
            <a:avLst/>
          </a:prstGeom>
        </p:spPr>
        <p:txBody>
          <a:bodyPr wrap="square">
            <a:spAutoFit/>
          </a:bodyPr>
          <a:lstStyle/>
          <a:p>
            <a:r>
              <a:rPr lang="es-AR" sz="2800" dirty="0" smtClean="0"/>
              <a:t>El </a:t>
            </a:r>
            <a:r>
              <a:rPr lang="es-AR" sz="2800" dirty="0"/>
              <a:t>valor del estadístico es aleatorio porque depende de los elementos elegidos en la muestra seleccionada y, por lo tanto, el estadístico tiene una distribución de probabilidad la cual es llamada la </a:t>
            </a:r>
            <a:r>
              <a:rPr lang="es-AR" sz="2800" b="1" dirty="0"/>
              <a:t>Distribución Muestral del Estadístico</a:t>
            </a:r>
            <a:r>
              <a:rPr lang="es-AR" sz="2800" dirty="0" smtClean="0"/>
              <a:t>. </a:t>
            </a:r>
            <a:endParaRPr lang="es-AR" sz="2800" dirty="0"/>
          </a:p>
        </p:txBody>
      </p:sp>
    </p:spTree>
    <p:extLst>
      <p:ext uri="{BB962C8B-B14F-4D97-AF65-F5344CB8AC3E}">
        <p14:creationId xmlns:p14="http://schemas.microsoft.com/office/powerpoint/2010/main" val="4035076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404664"/>
            <a:ext cx="8568952" cy="1938992"/>
          </a:xfrm>
          <a:prstGeom prst="rect">
            <a:avLst/>
          </a:prstGeom>
          <a:noFill/>
        </p:spPr>
        <p:txBody>
          <a:bodyPr wrap="square" rtlCol="0">
            <a:spAutoFit/>
          </a:bodyPr>
          <a:lstStyle/>
          <a:p>
            <a:pPr algn="just"/>
            <a:r>
              <a:rPr lang="es-AR" sz="2400" dirty="0" smtClean="0">
                <a:latin typeface="Verdana" panose="020B0604030504040204" pitchFamily="34" charset="0"/>
                <a:ea typeface="Verdana" panose="020B0604030504040204" pitchFamily="34" charset="0"/>
                <a:cs typeface="Verdana" panose="020B0604030504040204" pitchFamily="34" charset="0"/>
              </a:rPr>
              <a:t>Un estadístico resulta una variable aleatoria donde sus valores dependen de la muestra observada y de su tamaño y tendrá, en consecuencia, una distribución de probabilidad asociada para cada tamaño de la muestra.</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2 CuadroTexto"/>
          <p:cNvSpPr txBox="1"/>
          <p:nvPr/>
        </p:nvSpPr>
        <p:spPr>
          <a:xfrm>
            <a:off x="467544" y="2708920"/>
            <a:ext cx="7776864" cy="830997"/>
          </a:xfrm>
          <a:prstGeom prst="rect">
            <a:avLst/>
          </a:prstGeom>
          <a:noFill/>
          <a:ln w="25400" cmpd="dbl">
            <a:solidFill>
              <a:srgbClr val="FF0000"/>
            </a:solidFill>
          </a:ln>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La distribución de probabilidad de un estadístico se conoce como distribución </a:t>
            </a:r>
            <a:r>
              <a:rPr lang="es-AR" sz="2400" dirty="0" err="1" smtClean="0">
                <a:latin typeface="Verdana" panose="020B0604030504040204" pitchFamily="34" charset="0"/>
                <a:ea typeface="Verdana" panose="020B0604030504040204" pitchFamily="34" charset="0"/>
                <a:cs typeface="Verdana" panose="020B0604030504040204" pitchFamily="34" charset="0"/>
              </a:rPr>
              <a:t>muestral</a:t>
            </a:r>
            <a:r>
              <a:rPr lang="es-AR" sz="2400" dirty="0" smtClean="0">
                <a:latin typeface="Verdana" panose="020B0604030504040204" pitchFamily="34" charset="0"/>
                <a:ea typeface="Verdana" panose="020B0604030504040204" pitchFamily="34" charset="0"/>
                <a:cs typeface="Verdana" panose="020B0604030504040204" pitchFamily="34" charset="0"/>
              </a:rPr>
              <a:t>.</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67851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5" y="2996952"/>
            <a:ext cx="7043161" cy="3168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390" y="476672"/>
            <a:ext cx="8943610" cy="1764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800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76672"/>
            <a:ext cx="7128792" cy="461665"/>
          </a:xfrm>
          <a:prstGeom prst="rect">
            <a:avLst/>
          </a:prstGeom>
          <a:noFill/>
        </p:spPr>
        <p:txBody>
          <a:bodyPr wrap="square" rtlCol="0">
            <a:spAutoFit/>
          </a:bodyPr>
          <a:lstStyle/>
          <a:p>
            <a:r>
              <a:rPr lang="es-AR" sz="2400" b="1" u="sng" dirty="0" smtClean="0">
                <a:latin typeface="Verdana" panose="020B0604030504040204" pitchFamily="34" charset="0"/>
                <a:ea typeface="Verdana" panose="020B0604030504040204" pitchFamily="34" charset="0"/>
                <a:cs typeface="Verdana" panose="020B0604030504040204" pitchFamily="34" charset="0"/>
              </a:rPr>
              <a:t>DISTRIBUCIÓN MUESTRAL DE LA MEDIA</a:t>
            </a:r>
            <a:endParaRPr lang="es-AR" sz="24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2 CuadroTexto"/>
          <p:cNvSpPr txBox="1"/>
          <p:nvPr/>
        </p:nvSpPr>
        <p:spPr>
          <a:xfrm>
            <a:off x="323528" y="1268760"/>
            <a:ext cx="8064896" cy="1200329"/>
          </a:xfrm>
          <a:prstGeom prst="rect">
            <a:avLst/>
          </a:prstGeom>
          <a:noFill/>
        </p:spPr>
        <p:txBody>
          <a:bodyPr wrap="square" rtlCol="0">
            <a:spAutoFit/>
          </a:bodyPr>
          <a:lstStyle/>
          <a:p>
            <a:r>
              <a:rPr lang="es-AR" sz="2400" i="1" dirty="0">
                <a:latin typeface="Verdana" panose="020B0604030504040204" pitchFamily="34" charset="0"/>
                <a:ea typeface="Verdana" panose="020B0604030504040204" pitchFamily="34" charset="0"/>
                <a:cs typeface="Verdana" panose="020B0604030504040204" pitchFamily="34" charset="0"/>
              </a:rPr>
              <a:t>Si X1, X2, …, </a:t>
            </a:r>
            <a:r>
              <a:rPr lang="es-AR" sz="2400" i="1" dirty="0" err="1">
                <a:latin typeface="Verdana" panose="020B0604030504040204" pitchFamily="34" charset="0"/>
                <a:ea typeface="Verdana" panose="020B0604030504040204" pitchFamily="34" charset="0"/>
                <a:cs typeface="Verdana" panose="020B0604030504040204" pitchFamily="34" charset="0"/>
              </a:rPr>
              <a:t>Xn</a:t>
            </a:r>
            <a:r>
              <a:rPr lang="es-AR" sz="2400" i="1" dirty="0">
                <a:latin typeface="Verdana" panose="020B0604030504040204" pitchFamily="34" charset="0"/>
                <a:ea typeface="Verdana" panose="020B0604030504040204" pitchFamily="34" charset="0"/>
                <a:cs typeface="Verdana" panose="020B0604030504040204" pitchFamily="34" charset="0"/>
              </a:rPr>
              <a:t> representa una muestra aleatoria </a:t>
            </a:r>
            <a:r>
              <a:rPr lang="es-AR" sz="2400" i="1" dirty="0" smtClean="0">
                <a:latin typeface="Verdana" panose="020B0604030504040204" pitchFamily="34" charset="0"/>
                <a:ea typeface="Verdana" panose="020B0604030504040204" pitchFamily="34" charset="0"/>
                <a:cs typeface="Verdana" panose="020B0604030504040204" pitchFamily="34" charset="0"/>
              </a:rPr>
              <a:t> </a:t>
            </a:r>
            <a:r>
              <a:rPr lang="es-AR" sz="2400" i="1" dirty="0">
                <a:latin typeface="Verdana" panose="020B0604030504040204" pitchFamily="34" charset="0"/>
                <a:ea typeface="Verdana" panose="020B0604030504040204" pitchFamily="34" charset="0"/>
                <a:cs typeface="Verdana" panose="020B0604030504040204" pitchFamily="34" charset="0"/>
              </a:rPr>
              <a:t>de tamaño n, entonces la media de la muestra se define mediante </a:t>
            </a:r>
            <a:r>
              <a:rPr lang="es-AR" sz="2400" i="1" dirty="0" smtClean="0">
                <a:latin typeface="Verdana" panose="020B0604030504040204" pitchFamily="34" charset="0"/>
                <a:ea typeface="Verdana" panose="020B0604030504040204" pitchFamily="34" charset="0"/>
                <a:cs typeface="Verdana" panose="020B0604030504040204" pitchFamily="34" charset="0"/>
              </a:rPr>
              <a:t>el estadístico </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4" name="3 CuadroTexto"/>
              <p:cNvSpPr txBox="1"/>
              <p:nvPr/>
            </p:nvSpPr>
            <p:spPr>
              <a:xfrm>
                <a:off x="2604754" y="2567832"/>
                <a:ext cx="1495281" cy="84856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s-AR" i="1" smtClean="0">
                              <a:latin typeface="Cambria Math"/>
                            </a:rPr>
                          </m:ctrlPr>
                        </m:accPr>
                        <m:e>
                          <m:r>
                            <a:rPr lang="es-AR" b="0" i="1" smtClean="0">
                              <a:latin typeface="Cambria Math"/>
                            </a:rPr>
                            <m:t>𝑋</m:t>
                          </m:r>
                        </m:e>
                      </m:acc>
                      <m:r>
                        <a:rPr lang="es-AR" b="0" i="1" smtClean="0">
                          <a:latin typeface="Cambria Math"/>
                        </a:rPr>
                        <m:t>=</m:t>
                      </m:r>
                      <m:f>
                        <m:fPr>
                          <m:ctrlPr>
                            <a:rPr lang="es-AR" b="0" i="1" smtClean="0">
                              <a:latin typeface="Cambria Math"/>
                            </a:rPr>
                          </m:ctrlPr>
                        </m:fPr>
                        <m:num>
                          <m:r>
                            <a:rPr lang="es-AR" b="0" i="1" smtClean="0">
                              <a:latin typeface="Cambria Math"/>
                            </a:rPr>
                            <m:t>1</m:t>
                          </m:r>
                        </m:num>
                        <m:den>
                          <m:r>
                            <a:rPr lang="es-AR" b="0" i="1" smtClean="0">
                              <a:latin typeface="Cambria Math"/>
                            </a:rPr>
                            <m:t>𝑛</m:t>
                          </m:r>
                        </m:den>
                      </m:f>
                      <m:nary>
                        <m:naryPr>
                          <m:chr m:val="∑"/>
                          <m:ctrlPr>
                            <a:rPr lang="es-AR" b="0" i="1" smtClean="0">
                              <a:latin typeface="Cambria Math"/>
                            </a:rPr>
                          </m:ctrlPr>
                        </m:naryPr>
                        <m:sub>
                          <m:r>
                            <m:rPr>
                              <m:brk m:alnAt="23"/>
                            </m:rPr>
                            <a:rPr lang="es-AR" b="0" i="1" smtClean="0">
                              <a:latin typeface="Cambria Math"/>
                            </a:rPr>
                            <m:t>𝑖</m:t>
                          </m:r>
                          <m:r>
                            <a:rPr lang="es-AR" b="0" i="1" smtClean="0">
                              <a:latin typeface="Cambria Math"/>
                            </a:rPr>
                            <m:t>=1</m:t>
                          </m:r>
                        </m:sub>
                        <m:sup>
                          <m:r>
                            <a:rPr lang="es-AR" b="0" i="1" smtClean="0">
                              <a:latin typeface="Cambria Math"/>
                            </a:rPr>
                            <m:t>𝑛</m:t>
                          </m:r>
                        </m:sup>
                        <m:e>
                          <m:sSub>
                            <m:sSubPr>
                              <m:ctrlPr>
                                <a:rPr lang="es-AR" b="0" i="1" smtClean="0">
                                  <a:latin typeface="Cambria Math"/>
                                </a:rPr>
                              </m:ctrlPr>
                            </m:sSubPr>
                            <m:e>
                              <m:r>
                                <a:rPr lang="es-AR" b="0" i="1" smtClean="0">
                                  <a:latin typeface="Cambria Math"/>
                                </a:rPr>
                                <m:t>𝑋</m:t>
                              </m:r>
                            </m:e>
                            <m:sub>
                              <m:r>
                                <a:rPr lang="es-AR" b="0" i="1" smtClean="0">
                                  <a:latin typeface="Cambria Math"/>
                                </a:rPr>
                                <m:t>𝑖</m:t>
                              </m:r>
                            </m:sub>
                          </m:sSub>
                        </m:e>
                      </m:nary>
                    </m:oMath>
                  </m:oMathPara>
                </a14:m>
                <a:endParaRPr lang="es-AR" dirty="0"/>
              </a:p>
            </p:txBody>
          </p:sp>
        </mc:Choice>
        <mc:Fallback xmlns="">
          <p:sp>
            <p:nvSpPr>
              <p:cNvPr id="4" name="3 CuadroTexto"/>
              <p:cNvSpPr txBox="1">
                <a:spLocks noRot="1" noChangeAspect="1" noMove="1" noResize="1" noEditPoints="1" noAdjustHandles="1" noChangeArrowheads="1" noChangeShapeType="1" noTextEdit="1"/>
              </p:cNvSpPr>
              <p:nvPr/>
            </p:nvSpPr>
            <p:spPr>
              <a:xfrm>
                <a:off x="2604754" y="2567832"/>
                <a:ext cx="1495281" cy="848566"/>
              </a:xfrm>
              <a:prstGeom prst="rect">
                <a:avLst/>
              </a:prstGeom>
              <a:blipFill rotWithShape="1">
                <a:blip r:embed="rId2"/>
                <a:stretch>
                  <a:fillRect/>
                </a:stretch>
              </a:blipFill>
            </p:spPr>
            <p:txBody>
              <a:bodyPr/>
              <a:lstStyle/>
              <a:p>
                <a:r>
                  <a:rPr lang="es-AR">
                    <a:noFill/>
                  </a:rPr>
                  <a:t> </a:t>
                </a:r>
              </a:p>
            </p:txBody>
          </p:sp>
        </mc:Fallback>
      </mc:AlternateContent>
      <p:sp>
        <p:nvSpPr>
          <p:cNvPr id="5" name="4 Rectángulo"/>
          <p:cNvSpPr/>
          <p:nvPr/>
        </p:nvSpPr>
        <p:spPr>
          <a:xfrm>
            <a:off x="323528" y="5013176"/>
            <a:ext cx="8568952" cy="1200329"/>
          </a:xfrm>
          <a:prstGeom prst="rect">
            <a:avLst/>
          </a:prstGeom>
        </p:spPr>
        <p:txBody>
          <a:bodyPr wrap="square">
            <a:spAutoFit/>
          </a:bodyPr>
          <a:lstStyle/>
          <a:p>
            <a:r>
              <a:rPr lang="es-AR" sz="2400" dirty="0">
                <a:latin typeface="Verdana" panose="020B0604030504040204" pitchFamily="34" charset="0"/>
                <a:ea typeface="Verdana" panose="020B0604030504040204" pitchFamily="34" charset="0"/>
                <a:cs typeface="Verdana" panose="020B0604030504040204" pitchFamily="34" charset="0"/>
              </a:rPr>
              <a:t>La distribución </a:t>
            </a:r>
            <a:r>
              <a:rPr lang="es-AR" sz="2400" dirty="0" err="1">
                <a:latin typeface="Verdana" panose="020B0604030504040204" pitchFamily="34" charset="0"/>
                <a:ea typeface="Verdana" panose="020B0604030504040204" pitchFamily="34" charset="0"/>
                <a:cs typeface="Verdana" panose="020B0604030504040204" pitchFamily="34" charset="0"/>
              </a:rPr>
              <a:t>muestral</a:t>
            </a:r>
            <a:r>
              <a:rPr lang="es-AR" sz="2400" dirty="0">
                <a:latin typeface="Verdana" panose="020B0604030504040204" pitchFamily="34" charset="0"/>
                <a:ea typeface="Verdana" panose="020B0604030504040204" pitchFamily="34" charset="0"/>
                <a:cs typeface="Verdana" panose="020B0604030504040204" pitchFamily="34" charset="0"/>
              </a:rPr>
              <a:t> de </a:t>
            </a:r>
            <a:r>
              <a:rPr lang="es-AR" sz="2400" dirty="0" smtClean="0">
                <a:latin typeface="Verdana" panose="020B0604030504040204" pitchFamily="34" charset="0"/>
                <a:ea typeface="Verdana" panose="020B0604030504040204" pitchFamily="34" charset="0"/>
                <a:cs typeface="Verdana" panose="020B0604030504040204" pitchFamily="34" charset="0"/>
              </a:rPr>
              <a:t>un estadístico </a:t>
            </a:r>
            <a:r>
              <a:rPr lang="es-AR" sz="2400" dirty="0">
                <a:latin typeface="Verdana" panose="020B0604030504040204" pitchFamily="34" charset="0"/>
                <a:ea typeface="Verdana" panose="020B0604030504040204" pitchFamily="34" charset="0"/>
                <a:cs typeface="Verdana" panose="020B0604030504040204" pitchFamily="34" charset="0"/>
              </a:rPr>
              <a:t>depende del tamaño de la población, el tamaño de las muestras y el método de elección de las muestras </a:t>
            </a:r>
          </a:p>
        </p:txBody>
      </p:sp>
      <mc:AlternateContent xmlns:mc="http://schemas.openxmlformats.org/markup-compatibility/2006" xmlns:a14="http://schemas.microsoft.com/office/drawing/2010/main">
        <mc:Choice Requires="a14">
          <p:sp>
            <p:nvSpPr>
              <p:cNvPr id="6" name="5 Rectángulo"/>
              <p:cNvSpPr/>
              <p:nvPr/>
            </p:nvSpPr>
            <p:spPr>
              <a:xfrm>
                <a:off x="443817" y="3645024"/>
                <a:ext cx="8568952" cy="830997"/>
              </a:xfrm>
              <a:prstGeom prst="rect">
                <a:avLst/>
              </a:prstGeom>
            </p:spPr>
            <p:txBody>
              <a:bodyPr wrap="square">
                <a:spAutoFit/>
              </a:bodyPr>
              <a:lstStyle/>
              <a:p>
                <a14:m>
                  <m:oMath xmlns:m="http://schemas.openxmlformats.org/officeDocument/2006/math">
                    <m:acc>
                      <m:accPr>
                        <m:chr m:val="̅"/>
                        <m:ctrlPr>
                          <a:rPr lang="es-AR" sz="2400" i="1" smtClean="0">
                            <a:latin typeface="Cambria Math"/>
                            <a:ea typeface="Verdana" panose="020B0604030504040204" pitchFamily="34" charset="0"/>
                            <a:cs typeface="Verdana" panose="020B0604030504040204" pitchFamily="34" charset="0"/>
                          </a:rPr>
                        </m:ctrlPr>
                      </m:accPr>
                      <m:e>
                        <m:r>
                          <a:rPr lang="es-AR" sz="2400" b="0" i="1" smtClean="0">
                            <a:latin typeface="Cambria Math"/>
                            <a:ea typeface="Verdana" panose="020B0604030504040204" pitchFamily="34" charset="0"/>
                            <a:cs typeface="Verdana" panose="020B0604030504040204" pitchFamily="34" charset="0"/>
                          </a:rPr>
                          <m:t>𝑋</m:t>
                        </m:r>
                      </m:e>
                    </m:acc>
                  </m:oMath>
                </a14:m>
                <a:r>
                  <a:rPr lang="es-AR" sz="2400" dirty="0" smtClean="0">
                    <a:latin typeface="Verdana" panose="020B0604030504040204" pitchFamily="34" charset="0"/>
                    <a:ea typeface="Verdana" panose="020B0604030504040204" pitchFamily="34" charset="0"/>
                    <a:cs typeface="Verdana" panose="020B0604030504040204" pitchFamily="34" charset="0"/>
                  </a:rPr>
                  <a:t> es una variable aleatoria pues es función de las variables aleatorias observadas en una muestra. </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6" name="5 Rectángulo"/>
              <p:cNvSpPr>
                <a:spLocks noRot="1" noChangeAspect="1" noMove="1" noResize="1" noEditPoints="1" noAdjustHandles="1" noChangeArrowheads="1" noChangeShapeType="1" noTextEdit="1"/>
              </p:cNvSpPr>
              <p:nvPr/>
            </p:nvSpPr>
            <p:spPr>
              <a:xfrm>
                <a:off x="443817" y="3645024"/>
                <a:ext cx="8568952" cy="830997"/>
              </a:xfrm>
              <a:prstGeom prst="rect">
                <a:avLst/>
              </a:prstGeom>
              <a:blipFill rotWithShape="1">
                <a:blip r:embed="rId3"/>
                <a:stretch>
                  <a:fillRect l="-1139" t="-6618" b="-16176"/>
                </a:stretch>
              </a:blipFill>
            </p:spPr>
            <p:txBody>
              <a:bodyPr/>
              <a:lstStyle/>
              <a:p>
                <a:r>
                  <a:rPr lang="es-AR">
                    <a:noFill/>
                  </a:rPr>
                  <a:t> </a:t>
                </a:r>
              </a:p>
            </p:txBody>
          </p:sp>
        </mc:Fallback>
      </mc:AlternateContent>
    </p:spTree>
    <p:extLst>
      <p:ext uri="{BB962C8B-B14F-4D97-AF65-F5344CB8AC3E}">
        <p14:creationId xmlns:p14="http://schemas.microsoft.com/office/powerpoint/2010/main" val="8997894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692696"/>
            <a:ext cx="8496944" cy="2308324"/>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Ejemplo:</a:t>
            </a:r>
          </a:p>
          <a:p>
            <a:r>
              <a:rPr lang="es-AR" sz="2400" dirty="0" smtClean="0">
                <a:latin typeface="Verdana" panose="020B0604030504040204" pitchFamily="34" charset="0"/>
                <a:ea typeface="Verdana" panose="020B0604030504040204" pitchFamily="34" charset="0"/>
                <a:cs typeface="Verdana" panose="020B0604030504040204" pitchFamily="34" charset="0"/>
              </a:rPr>
              <a:t>Una población de cuatro máquinas únicas disponibles en el mercado para la fabricación de tornillos, se las sometió a la misma prueba, y se registró el número de piezas defectuosas producidas en la prueba, obteniéndose los siguientes resultados:  </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2 Tabla"/>
          <p:cNvGraphicFramePr>
            <a:graphicFrameLocks noGrp="1"/>
          </p:cNvGraphicFramePr>
          <p:nvPr>
            <p:extLst>
              <p:ext uri="{D42A27DB-BD31-4B8C-83A1-F6EECF244321}">
                <p14:modId xmlns:p14="http://schemas.microsoft.com/office/powerpoint/2010/main" val="2942569617"/>
              </p:ext>
            </p:extLst>
          </p:nvPr>
        </p:nvGraphicFramePr>
        <p:xfrm>
          <a:off x="1115616" y="3356992"/>
          <a:ext cx="4176464" cy="2123440"/>
        </p:xfrm>
        <a:graphic>
          <a:graphicData uri="http://schemas.openxmlformats.org/drawingml/2006/table">
            <a:tbl>
              <a:tblPr firstRow="1" bandRow="1">
                <a:tableStyleId>{5940675A-B579-460E-94D1-54222C63F5DA}</a:tableStyleId>
              </a:tblPr>
              <a:tblGrid>
                <a:gridCol w="1728192"/>
                <a:gridCol w="2448272"/>
              </a:tblGrid>
              <a:tr h="370840">
                <a:tc>
                  <a:txBody>
                    <a:bodyPr/>
                    <a:lstStyle/>
                    <a:p>
                      <a:r>
                        <a:rPr lang="es-AR" dirty="0" smtClean="0">
                          <a:latin typeface="Verdana" panose="020B0604030504040204" pitchFamily="34" charset="0"/>
                          <a:ea typeface="Verdana" panose="020B0604030504040204" pitchFamily="34" charset="0"/>
                          <a:cs typeface="Verdana" panose="020B0604030504040204" pitchFamily="34" charset="0"/>
                        </a:rPr>
                        <a:t>MÁQUINA</a:t>
                      </a:r>
                      <a:endParaRPr lang="es-AR"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r>
                        <a:rPr lang="es-AR" dirty="0" smtClean="0">
                          <a:latin typeface="Verdana" panose="020B0604030504040204" pitchFamily="34" charset="0"/>
                          <a:ea typeface="Verdana" panose="020B0604030504040204" pitchFamily="34" charset="0"/>
                          <a:cs typeface="Verdana" panose="020B0604030504040204" pitchFamily="34" charset="0"/>
                        </a:rPr>
                        <a:t>Cantidad de piezas defectuosas</a:t>
                      </a:r>
                      <a:endParaRPr lang="es-AR" dirty="0">
                        <a:latin typeface="Verdana" panose="020B0604030504040204" pitchFamily="34" charset="0"/>
                        <a:ea typeface="Verdana" panose="020B0604030504040204" pitchFamily="34" charset="0"/>
                        <a:cs typeface="Verdana" panose="020B0604030504040204" pitchFamily="34" charset="0"/>
                      </a:endParaRPr>
                    </a:p>
                  </a:txBody>
                  <a:tcPr/>
                </a:tc>
              </a:tr>
              <a:tr h="370840">
                <a:tc>
                  <a:txBody>
                    <a:bodyPr/>
                    <a:lstStyle/>
                    <a:p>
                      <a:pPr algn="ctr"/>
                      <a:r>
                        <a:rPr lang="es-AR" dirty="0" smtClean="0"/>
                        <a:t>A</a:t>
                      </a:r>
                      <a:endParaRPr lang="es-AR" dirty="0"/>
                    </a:p>
                  </a:txBody>
                  <a:tcPr/>
                </a:tc>
                <a:tc>
                  <a:txBody>
                    <a:bodyPr/>
                    <a:lstStyle/>
                    <a:p>
                      <a:pPr algn="ctr"/>
                      <a:r>
                        <a:rPr lang="es-AR" dirty="0" smtClean="0"/>
                        <a:t>3</a:t>
                      </a:r>
                      <a:endParaRPr lang="es-AR" dirty="0"/>
                    </a:p>
                  </a:txBody>
                  <a:tcPr/>
                </a:tc>
              </a:tr>
              <a:tr h="370840">
                <a:tc>
                  <a:txBody>
                    <a:bodyPr/>
                    <a:lstStyle/>
                    <a:p>
                      <a:pPr algn="ctr"/>
                      <a:r>
                        <a:rPr lang="es-AR" dirty="0" smtClean="0"/>
                        <a:t>B</a:t>
                      </a:r>
                      <a:endParaRPr lang="es-AR" dirty="0"/>
                    </a:p>
                  </a:txBody>
                  <a:tcPr/>
                </a:tc>
                <a:tc>
                  <a:txBody>
                    <a:bodyPr/>
                    <a:lstStyle/>
                    <a:p>
                      <a:pPr algn="ctr"/>
                      <a:r>
                        <a:rPr lang="es-AR" dirty="0" smtClean="0"/>
                        <a:t>2</a:t>
                      </a:r>
                      <a:endParaRPr lang="es-AR" dirty="0"/>
                    </a:p>
                  </a:txBody>
                  <a:tcPr/>
                </a:tc>
              </a:tr>
              <a:tr h="370840">
                <a:tc>
                  <a:txBody>
                    <a:bodyPr/>
                    <a:lstStyle/>
                    <a:p>
                      <a:pPr algn="ctr"/>
                      <a:r>
                        <a:rPr lang="es-AR" dirty="0" smtClean="0"/>
                        <a:t>C</a:t>
                      </a:r>
                      <a:endParaRPr lang="es-AR" dirty="0"/>
                    </a:p>
                  </a:txBody>
                  <a:tcPr/>
                </a:tc>
                <a:tc>
                  <a:txBody>
                    <a:bodyPr/>
                    <a:lstStyle/>
                    <a:p>
                      <a:pPr algn="ctr"/>
                      <a:r>
                        <a:rPr lang="es-AR" dirty="0" smtClean="0"/>
                        <a:t>1</a:t>
                      </a:r>
                      <a:endParaRPr lang="es-AR" dirty="0"/>
                    </a:p>
                  </a:txBody>
                  <a:tcPr/>
                </a:tc>
              </a:tr>
              <a:tr h="370840">
                <a:tc>
                  <a:txBody>
                    <a:bodyPr/>
                    <a:lstStyle/>
                    <a:p>
                      <a:pPr algn="ctr"/>
                      <a:r>
                        <a:rPr lang="es-AR" dirty="0" smtClean="0"/>
                        <a:t>D</a:t>
                      </a:r>
                      <a:endParaRPr lang="es-AR" dirty="0"/>
                    </a:p>
                  </a:txBody>
                  <a:tcPr/>
                </a:tc>
                <a:tc>
                  <a:txBody>
                    <a:bodyPr/>
                    <a:lstStyle/>
                    <a:p>
                      <a:pPr algn="ctr"/>
                      <a:r>
                        <a:rPr lang="es-AR" dirty="0" smtClean="0"/>
                        <a:t>4</a:t>
                      </a:r>
                      <a:endParaRPr lang="es-AR" dirty="0"/>
                    </a:p>
                  </a:txBody>
                  <a:tcPr/>
                </a:tc>
              </a:tr>
            </a:tbl>
          </a:graphicData>
        </a:graphic>
      </p:graphicFrame>
    </p:spTree>
    <p:extLst>
      <p:ext uri="{BB962C8B-B14F-4D97-AF65-F5344CB8AC3E}">
        <p14:creationId xmlns:p14="http://schemas.microsoft.com/office/powerpoint/2010/main" val="1851626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476672"/>
            <a:ext cx="7632848" cy="830997"/>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X: “cantidad de piezas defectuosas producidas por las máquinas disponibles”</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3 CuadroTexto"/>
          <p:cNvSpPr txBox="1"/>
          <p:nvPr/>
        </p:nvSpPr>
        <p:spPr>
          <a:xfrm>
            <a:off x="530036" y="1484784"/>
            <a:ext cx="8208912" cy="1569660"/>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La probabilidad de seleccionar una cualquiera de las máquinas es de ¼ y ésta es, la probabilidad de seleccionar una máquina que produzca  1,2,3 </a:t>
            </a:r>
            <a:r>
              <a:rPr lang="es-AR" sz="2400" dirty="0" err="1" smtClean="0">
                <a:latin typeface="Verdana" panose="020B0604030504040204" pitchFamily="34" charset="0"/>
                <a:ea typeface="Verdana" panose="020B0604030504040204" pitchFamily="34" charset="0"/>
                <a:cs typeface="Verdana" panose="020B0604030504040204" pitchFamily="34" charset="0"/>
              </a:rPr>
              <a:t>ó</a:t>
            </a:r>
            <a:r>
              <a:rPr lang="es-AR" sz="2400" dirty="0" smtClean="0">
                <a:latin typeface="Verdana" panose="020B0604030504040204" pitchFamily="34" charset="0"/>
                <a:ea typeface="Verdana" panose="020B0604030504040204" pitchFamily="34" charset="0"/>
                <a:cs typeface="Verdana" panose="020B0604030504040204" pitchFamily="34" charset="0"/>
              </a:rPr>
              <a:t> 4 piezas defectuosas</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6" name="5 CuadroTexto"/>
              <p:cNvSpPr txBox="1"/>
              <p:nvPr/>
            </p:nvSpPr>
            <p:spPr>
              <a:xfrm>
                <a:off x="2555776" y="3329464"/>
                <a:ext cx="3515450" cy="109203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s-AR" sz="2400" i="1" smtClean="0">
                              <a:latin typeface="Cambria Math"/>
                            </a:rPr>
                          </m:ctrlPr>
                        </m:sSubPr>
                        <m:e>
                          <m:r>
                            <a:rPr lang="es-AR" sz="2400" b="0" i="1" smtClean="0">
                              <a:latin typeface="Cambria Math"/>
                            </a:rPr>
                            <m:t>𝑝</m:t>
                          </m:r>
                        </m:e>
                        <m:sub>
                          <m:r>
                            <a:rPr lang="es-AR" sz="2400" b="0" i="1" smtClean="0">
                              <a:latin typeface="Cambria Math"/>
                            </a:rPr>
                            <m:t>𝑥</m:t>
                          </m:r>
                        </m:sub>
                      </m:sSub>
                      <m:d>
                        <m:dPr>
                          <m:ctrlPr>
                            <a:rPr lang="es-AR" sz="2400" b="0" i="1" smtClean="0">
                              <a:latin typeface="Cambria Math"/>
                            </a:rPr>
                          </m:ctrlPr>
                        </m:dPr>
                        <m:e>
                          <m:r>
                            <a:rPr lang="es-AR" sz="2400" b="0" i="1" smtClean="0">
                              <a:latin typeface="Cambria Math"/>
                            </a:rPr>
                            <m:t>𝑥</m:t>
                          </m:r>
                        </m:e>
                      </m:d>
                      <m:r>
                        <a:rPr lang="es-AR" sz="2400" b="0" i="1" smtClean="0">
                          <a:latin typeface="Cambria Math"/>
                        </a:rPr>
                        <m:t>=</m:t>
                      </m:r>
                      <m:d>
                        <m:dPr>
                          <m:begChr m:val="{"/>
                          <m:endChr m:val=""/>
                          <m:ctrlPr>
                            <a:rPr lang="es-AR" sz="2400" b="0" i="1" smtClean="0">
                              <a:latin typeface="Cambria Math"/>
                            </a:rPr>
                          </m:ctrlPr>
                        </m:dPr>
                        <m:e>
                          <m:eqArr>
                            <m:eqArrPr>
                              <m:ctrlPr>
                                <a:rPr lang="es-AR" sz="2400" b="0" i="1" smtClean="0">
                                  <a:latin typeface="Cambria Math"/>
                                </a:rPr>
                              </m:ctrlPr>
                            </m:eqArrPr>
                            <m:e>
                              <m:f>
                                <m:fPr>
                                  <m:ctrlPr>
                                    <a:rPr lang="es-AR" sz="2400" b="0" i="1" smtClean="0">
                                      <a:latin typeface="Cambria Math"/>
                                    </a:rPr>
                                  </m:ctrlPr>
                                </m:fPr>
                                <m:num>
                                  <m:r>
                                    <a:rPr lang="es-AR" sz="2400" b="0" i="1" smtClean="0">
                                      <a:latin typeface="Cambria Math"/>
                                    </a:rPr>
                                    <m:t>1</m:t>
                                  </m:r>
                                </m:num>
                                <m:den>
                                  <m:r>
                                    <a:rPr lang="es-AR" sz="2400" b="0" i="1" smtClean="0">
                                      <a:latin typeface="Cambria Math"/>
                                    </a:rPr>
                                    <m:t>4</m:t>
                                  </m:r>
                                </m:den>
                              </m:f>
                              <m:r>
                                <a:rPr lang="es-AR" sz="2400" b="0" i="1" smtClean="0">
                                  <a:latin typeface="Cambria Math"/>
                                </a:rPr>
                                <m:t>   </m:t>
                              </m:r>
                              <m:r>
                                <a:rPr lang="es-AR" sz="2400" b="0" i="1" smtClean="0">
                                  <a:latin typeface="Cambria Math"/>
                                </a:rPr>
                                <m:t>𝑥</m:t>
                              </m:r>
                              <m:r>
                                <a:rPr lang="es-AR" sz="2400" b="0" i="1" smtClean="0">
                                  <a:latin typeface="Cambria Math"/>
                                </a:rPr>
                                <m:t>=1,2,3,4</m:t>
                              </m:r>
                            </m:e>
                            <m:e>
                              <m:r>
                                <a:rPr lang="es-AR" sz="2400" b="0" i="1" smtClean="0">
                                  <a:latin typeface="Cambria Math"/>
                                </a:rPr>
                                <m:t>0  </m:t>
                              </m:r>
                              <m:r>
                                <a:rPr lang="es-AR" sz="2400" b="0" i="1" smtClean="0">
                                  <a:latin typeface="Cambria Math"/>
                                </a:rPr>
                                <m:t>𝑒𝑛</m:t>
                              </m:r>
                              <m:r>
                                <a:rPr lang="es-AR" sz="2400" b="0" i="1" smtClean="0">
                                  <a:latin typeface="Cambria Math"/>
                                </a:rPr>
                                <m:t> </m:t>
                              </m:r>
                              <m:r>
                                <a:rPr lang="es-AR" sz="2400" b="0" i="1" smtClean="0">
                                  <a:latin typeface="Cambria Math"/>
                                </a:rPr>
                                <m:t>𝑜𝑡𝑟𝑜</m:t>
                              </m:r>
                              <m:r>
                                <a:rPr lang="es-AR" sz="2400" b="0" i="1" smtClean="0">
                                  <a:latin typeface="Cambria Math"/>
                                </a:rPr>
                                <m:t> </m:t>
                              </m:r>
                              <m:r>
                                <a:rPr lang="es-AR" sz="2400" b="0" i="1" smtClean="0">
                                  <a:latin typeface="Cambria Math"/>
                                </a:rPr>
                                <m:t>𝑐𝑎𝑠𝑜</m:t>
                              </m:r>
                            </m:e>
                          </m:eqArr>
                        </m:e>
                      </m:d>
                    </m:oMath>
                  </m:oMathPara>
                </a14:m>
                <a:endParaRPr lang="es-AR" sz="2400" dirty="0"/>
              </a:p>
            </p:txBody>
          </p:sp>
        </mc:Choice>
        <mc:Fallback xmlns="">
          <p:sp>
            <p:nvSpPr>
              <p:cNvPr id="6" name="5 CuadroTexto"/>
              <p:cNvSpPr txBox="1">
                <a:spLocks noRot="1" noChangeAspect="1" noMove="1" noResize="1" noEditPoints="1" noAdjustHandles="1" noChangeArrowheads="1" noChangeShapeType="1" noTextEdit="1"/>
              </p:cNvSpPr>
              <p:nvPr/>
            </p:nvSpPr>
            <p:spPr>
              <a:xfrm>
                <a:off x="2555776" y="3329464"/>
                <a:ext cx="3515450" cy="1092030"/>
              </a:xfrm>
              <a:prstGeom prst="rect">
                <a:avLst/>
              </a:prstGeom>
              <a:blipFill rotWithShape="1">
                <a:blip r:embed="rId3"/>
                <a:stretch>
                  <a:fillRect/>
                </a:stretch>
              </a:blipFill>
            </p:spPr>
            <p:txBody>
              <a:bodyPr/>
              <a:lstStyle/>
              <a:p>
                <a:r>
                  <a:rPr lang="es-AR">
                    <a:noFill/>
                  </a:rPr>
                  <a:t> </a:t>
                </a:r>
              </a:p>
            </p:txBody>
          </p:sp>
        </mc:Fallback>
      </mc:AlternateContent>
      <mc:AlternateContent xmlns:mc="http://schemas.openxmlformats.org/markup-compatibility/2006" xmlns:a14="http://schemas.microsoft.com/office/drawing/2010/main">
        <mc:Choice Requires="a14">
          <p:sp>
            <p:nvSpPr>
              <p:cNvPr id="7" name="6 CuadroTexto"/>
              <p:cNvSpPr txBox="1"/>
              <p:nvPr/>
            </p:nvSpPr>
            <p:spPr>
              <a:xfrm>
                <a:off x="395536" y="5013176"/>
                <a:ext cx="8640960" cy="400110"/>
              </a:xfrm>
              <a:prstGeom prst="rect">
                <a:avLst/>
              </a:prstGeom>
              <a:noFill/>
            </p:spPr>
            <p:txBody>
              <a:bodyPr wrap="square" rtlCol="0">
                <a:spAutoFit/>
              </a:bodyPr>
              <a:lstStyle/>
              <a:p>
                <a:r>
                  <a:rPr lang="es-AR" sz="2000" dirty="0" smtClean="0">
                    <a:latin typeface="Verdana" panose="020B0604030504040204" pitchFamily="34" charset="0"/>
                    <a:ea typeface="Verdana" panose="020B0604030504040204" pitchFamily="34" charset="0"/>
                    <a:cs typeface="Verdana" panose="020B0604030504040204" pitchFamily="34" charset="0"/>
                  </a:rPr>
                  <a:t>Esperanza o Media poblacional </a:t>
                </a:r>
                <a14:m>
                  <m:oMath xmlns:m="http://schemas.openxmlformats.org/officeDocument/2006/math">
                    <m:r>
                      <a:rPr lang="es-AR" sz="2000" b="0" i="1" smtClean="0">
                        <a:latin typeface="Cambria Math"/>
                      </a:rPr>
                      <m:t>𝐸</m:t>
                    </m:r>
                    <m:d>
                      <m:dPr>
                        <m:ctrlPr>
                          <a:rPr lang="es-AR" sz="2000" b="0" i="1" smtClean="0">
                            <a:latin typeface="Cambria Math"/>
                          </a:rPr>
                        </m:ctrlPr>
                      </m:dPr>
                      <m:e>
                        <m:r>
                          <a:rPr lang="es-AR" sz="2000" b="0" i="1" smtClean="0">
                            <a:latin typeface="Cambria Math"/>
                          </a:rPr>
                          <m:t>𝑋</m:t>
                        </m:r>
                      </m:e>
                    </m:d>
                    <m:r>
                      <a:rPr lang="es-AR" sz="2000" b="0" i="1" smtClean="0">
                        <a:latin typeface="Cambria Math"/>
                      </a:rPr>
                      <m:t>=</m:t>
                    </m:r>
                    <m:sSub>
                      <m:sSubPr>
                        <m:ctrlPr>
                          <a:rPr lang="es-AR" sz="2000" b="0" i="1" smtClean="0">
                            <a:latin typeface="Cambria Math"/>
                          </a:rPr>
                        </m:ctrlPr>
                      </m:sSubPr>
                      <m:e>
                        <m:r>
                          <a:rPr lang="es-AR" sz="2000" b="0" i="1" smtClean="0">
                            <a:latin typeface="Cambria Math"/>
                            <a:ea typeface="Cambria Math"/>
                          </a:rPr>
                          <m:t>𝜇</m:t>
                        </m:r>
                      </m:e>
                      <m:sub>
                        <m:r>
                          <a:rPr lang="es-AR" sz="2000" b="0" i="1" smtClean="0">
                            <a:latin typeface="Cambria Math"/>
                          </a:rPr>
                          <m:t>𝑋</m:t>
                        </m:r>
                      </m:sub>
                    </m:sSub>
                    <m:r>
                      <a:rPr lang="es-AR" sz="2000" b="0" i="1" smtClean="0">
                        <a:latin typeface="Cambria Math"/>
                      </a:rPr>
                      <m:t>=2,5</m:t>
                    </m:r>
                  </m:oMath>
                </a14:m>
                <a:r>
                  <a:rPr lang="es-AR" sz="2000" dirty="0" smtClean="0">
                    <a:latin typeface="Verdana" panose="020B0604030504040204" pitchFamily="34" charset="0"/>
                    <a:ea typeface="Verdana" panose="020B0604030504040204" pitchFamily="34" charset="0"/>
                    <a:cs typeface="Verdana" panose="020B0604030504040204" pitchFamily="34" charset="0"/>
                  </a:rPr>
                  <a:t> piezas defectuosas</a:t>
                </a:r>
                <a:endParaRPr lang="es-AR" sz="20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7" name="6 CuadroTexto"/>
              <p:cNvSpPr txBox="1">
                <a:spLocks noRot="1" noChangeAspect="1" noMove="1" noResize="1" noEditPoints="1" noAdjustHandles="1" noChangeArrowheads="1" noChangeShapeType="1" noTextEdit="1"/>
              </p:cNvSpPr>
              <p:nvPr/>
            </p:nvSpPr>
            <p:spPr>
              <a:xfrm>
                <a:off x="395536" y="5013176"/>
                <a:ext cx="8640960" cy="400110"/>
              </a:xfrm>
              <a:prstGeom prst="rect">
                <a:avLst/>
              </a:prstGeom>
              <a:blipFill rotWithShape="1">
                <a:blip r:embed="rId4"/>
                <a:stretch>
                  <a:fillRect l="-776" t="-7576" b="-25758"/>
                </a:stretch>
              </a:blipFill>
            </p:spPr>
            <p:txBody>
              <a:bodyPr/>
              <a:lstStyle/>
              <a:p>
                <a:r>
                  <a:rPr lang="es-AR">
                    <a:noFill/>
                  </a:rPr>
                  <a:t> </a:t>
                </a:r>
              </a:p>
            </p:txBody>
          </p:sp>
        </mc:Fallback>
      </mc:AlternateContent>
      <p:sp>
        <p:nvSpPr>
          <p:cNvPr id="8" name="7 CuadroTexto"/>
          <p:cNvSpPr txBox="1"/>
          <p:nvPr/>
        </p:nvSpPr>
        <p:spPr>
          <a:xfrm>
            <a:off x="4114800" y="3297382"/>
            <a:ext cx="184731" cy="369332"/>
          </a:xfrm>
          <a:prstGeom prst="rect">
            <a:avLst/>
          </a:prstGeom>
          <a:noFill/>
        </p:spPr>
        <p:txBody>
          <a:bodyPr wrap="none" rtlCol="0">
            <a:spAutoFit/>
          </a:bodyPr>
          <a:lstStyle/>
          <a:p>
            <a:endParaRPr lang="es-AR" dirty="0"/>
          </a:p>
        </p:txBody>
      </p:sp>
      <mc:AlternateContent xmlns:mc="http://schemas.openxmlformats.org/markup-compatibility/2006" xmlns:a14="http://schemas.microsoft.com/office/drawing/2010/main">
        <mc:Choice Requires="a14">
          <p:sp>
            <p:nvSpPr>
              <p:cNvPr id="9" name="8 CuadroTexto"/>
              <p:cNvSpPr txBox="1"/>
              <p:nvPr/>
            </p:nvSpPr>
            <p:spPr>
              <a:xfrm>
                <a:off x="674052" y="5661248"/>
                <a:ext cx="7138308" cy="461665"/>
              </a:xfrm>
              <a:prstGeom prst="rect">
                <a:avLst/>
              </a:prstGeom>
              <a:noFill/>
            </p:spPr>
            <p:txBody>
              <a:bodyPr wrap="square" rtlCol="0">
                <a:spAutoFit/>
              </a:bodyPr>
              <a:lstStyle/>
              <a:p>
                <a:r>
                  <a:rPr lang="es-AR" sz="2400" dirty="0" smtClean="0">
                    <a:latin typeface="Verdana" panose="020B0604030504040204" pitchFamily="34" charset="0"/>
                    <a:ea typeface="Verdana" panose="020B0604030504040204" pitchFamily="34" charset="0"/>
                    <a:cs typeface="Verdana" panose="020B0604030504040204" pitchFamily="34" charset="0"/>
                  </a:rPr>
                  <a:t>Varianza VAR(X)=</a:t>
                </a:r>
                <a14:m>
                  <m:oMath xmlns:m="http://schemas.openxmlformats.org/officeDocument/2006/math">
                    <m:sSup>
                      <m:sSupPr>
                        <m:ctrlPr>
                          <a:rPr lang="es-AR" sz="2400" i="1" smtClean="0">
                            <a:latin typeface="Cambria Math"/>
                          </a:rPr>
                        </m:ctrlPr>
                      </m:sSupPr>
                      <m:e>
                        <m:r>
                          <a:rPr lang="es-AR" sz="2400" i="1" smtClean="0">
                            <a:latin typeface="Cambria Math"/>
                            <a:ea typeface="Cambria Math"/>
                          </a:rPr>
                          <m:t>𝜎</m:t>
                        </m:r>
                      </m:e>
                      <m:sup>
                        <m:r>
                          <a:rPr lang="es-AR" sz="2400" b="0" i="1" smtClean="0">
                            <a:latin typeface="Cambria Math"/>
                          </a:rPr>
                          <m:t>2</m:t>
                        </m:r>
                      </m:sup>
                    </m:sSup>
                    <m:r>
                      <a:rPr lang="es-AR" sz="2400" b="0" i="1" smtClean="0">
                        <a:latin typeface="Cambria Math"/>
                      </a:rPr>
                      <m:t>=</m:t>
                    </m:r>
                    <m:r>
                      <a:rPr lang="es-AR" sz="2400" b="0" i="1" smtClean="0">
                        <a:latin typeface="Cambria Math"/>
                      </a:rPr>
                      <m:t>𝐸</m:t>
                    </m:r>
                    <m:d>
                      <m:dPr>
                        <m:begChr m:val="["/>
                        <m:endChr m:val="]"/>
                        <m:ctrlPr>
                          <a:rPr lang="es-AR" sz="2400" b="0" i="1" smtClean="0">
                            <a:latin typeface="Cambria Math"/>
                          </a:rPr>
                        </m:ctrlPr>
                      </m:dPr>
                      <m:e>
                        <m:sSup>
                          <m:sSupPr>
                            <m:ctrlPr>
                              <a:rPr lang="es-AR" sz="2400" b="0" i="1" smtClean="0">
                                <a:latin typeface="Cambria Math"/>
                              </a:rPr>
                            </m:ctrlPr>
                          </m:sSupPr>
                          <m:e>
                            <m:r>
                              <a:rPr lang="es-AR" sz="2400" i="1">
                                <a:latin typeface="Cambria Math"/>
                              </a:rPr>
                              <m:t>(</m:t>
                            </m:r>
                            <m:sSub>
                              <m:sSubPr>
                                <m:ctrlPr>
                                  <a:rPr lang="es-AR" sz="2400" i="1">
                                    <a:latin typeface="Cambria Math"/>
                                  </a:rPr>
                                </m:ctrlPr>
                              </m:sSubPr>
                              <m:e>
                                <m:r>
                                  <a:rPr lang="es-AR" sz="2400" i="1">
                                    <a:latin typeface="Cambria Math"/>
                                  </a:rPr>
                                  <m:t>𝑋</m:t>
                                </m:r>
                              </m:e>
                              <m:sub>
                                <m:r>
                                  <a:rPr lang="es-AR" sz="2400" i="1">
                                    <a:latin typeface="Cambria Math"/>
                                  </a:rPr>
                                  <m:t>𝑖</m:t>
                                </m:r>
                              </m:sub>
                            </m:sSub>
                            <m:r>
                              <a:rPr lang="es-AR" sz="2400" i="1">
                                <a:latin typeface="Cambria Math"/>
                              </a:rPr>
                              <m:t>−</m:t>
                            </m:r>
                            <m:sSub>
                              <m:sSubPr>
                                <m:ctrlPr>
                                  <a:rPr lang="es-AR" sz="2400" i="1">
                                    <a:latin typeface="Cambria Math"/>
                                  </a:rPr>
                                </m:ctrlPr>
                              </m:sSubPr>
                              <m:e>
                                <m:r>
                                  <a:rPr lang="es-AR" sz="2400" i="1">
                                    <a:latin typeface="Cambria Math"/>
                                    <a:ea typeface="Cambria Math"/>
                                  </a:rPr>
                                  <m:t>𝜇</m:t>
                                </m:r>
                              </m:e>
                              <m:sub>
                                <m:r>
                                  <a:rPr lang="es-AR" sz="2400" i="1">
                                    <a:latin typeface="Cambria Math"/>
                                  </a:rPr>
                                  <m:t>2</m:t>
                                </m:r>
                              </m:sub>
                            </m:sSub>
                            <m:r>
                              <a:rPr lang="es-AR" sz="2400" i="1">
                                <a:latin typeface="Cambria Math"/>
                              </a:rPr>
                              <m:t>)</m:t>
                            </m:r>
                          </m:e>
                          <m:sup>
                            <m:r>
                              <a:rPr lang="es-AR" sz="2400" b="0" i="1" smtClean="0">
                                <a:latin typeface="Cambria Math"/>
                              </a:rPr>
                              <m:t>2</m:t>
                            </m:r>
                          </m:sup>
                        </m:sSup>
                      </m:e>
                    </m:d>
                  </m:oMath>
                </a14:m>
                <a:r>
                  <a:rPr lang="es-AR" sz="2400" dirty="0" smtClean="0">
                    <a:latin typeface="Verdana" panose="020B0604030504040204" pitchFamily="34" charset="0"/>
                    <a:ea typeface="Verdana" panose="020B0604030504040204" pitchFamily="34" charset="0"/>
                    <a:cs typeface="Verdana" panose="020B0604030504040204" pitchFamily="34" charset="0"/>
                  </a:rPr>
                  <a:t> = 1,25</a:t>
                </a:r>
                <a:endParaRPr lang="es-AR" sz="2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9" name="8 CuadroTexto"/>
              <p:cNvSpPr txBox="1">
                <a:spLocks noRot="1" noChangeAspect="1" noMove="1" noResize="1" noEditPoints="1" noAdjustHandles="1" noChangeArrowheads="1" noChangeShapeType="1" noTextEdit="1"/>
              </p:cNvSpPr>
              <p:nvPr/>
            </p:nvSpPr>
            <p:spPr>
              <a:xfrm>
                <a:off x="674052" y="5661248"/>
                <a:ext cx="7138308" cy="461665"/>
              </a:xfrm>
              <a:prstGeom prst="rect">
                <a:avLst/>
              </a:prstGeom>
              <a:blipFill rotWithShape="1">
                <a:blip r:embed="rId5"/>
                <a:stretch>
                  <a:fillRect l="-1366" t="-12000" b="-29333"/>
                </a:stretch>
              </a:blipFill>
            </p:spPr>
            <p:txBody>
              <a:bodyPr/>
              <a:lstStyle/>
              <a:p>
                <a:r>
                  <a:rPr lang="es-AR">
                    <a:noFill/>
                  </a:rPr>
                  <a:t> </a:t>
                </a:r>
              </a:p>
            </p:txBody>
          </p:sp>
        </mc:Fallback>
      </mc:AlternateContent>
    </p:spTree>
    <p:extLst>
      <p:ext uri="{BB962C8B-B14F-4D97-AF65-F5344CB8AC3E}">
        <p14:creationId xmlns:p14="http://schemas.microsoft.com/office/powerpoint/2010/main" val="482397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ari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Boticario">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themeOverride>
</file>

<file path=docProps/app.xml><?xml version="1.0" encoding="utf-8"?>
<Properties xmlns="http://schemas.openxmlformats.org/officeDocument/2006/extended-properties" xmlns:vt="http://schemas.openxmlformats.org/officeDocument/2006/docPropsVTypes">
  <Template>Apothecary</Template>
  <TotalTime>851</TotalTime>
  <Words>1593</Words>
  <Application>Microsoft Office PowerPoint</Application>
  <PresentationFormat>Presentación en pantalla (4:3)</PresentationFormat>
  <Paragraphs>185</Paragraphs>
  <Slides>24</Slides>
  <Notes>2</Notes>
  <HiddenSlides>0</HiddenSlides>
  <MMClips>0</MMClips>
  <ScaleCrop>false</ScaleCrop>
  <HeadingPairs>
    <vt:vector size="6" baseType="variant">
      <vt:variant>
        <vt:lpstr>Tema</vt:lpstr>
      </vt:variant>
      <vt:variant>
        <vt:i4>1</vt:i4>
      </vt:variant>
      <vt:variant>
        <vt:lpstr>Servidores OLE incrustados</vt:lpstr>
      </vt:variant>
      <vt:variant>
        <vt:i4>2</vt:i4>
      </vt:variant>
      <vt:variant>
        <vt:lpstr>Títulos de diapositiva</vt:lpstr>
      </vt:variant>
      <vt:variant>
        <vt:i4>24</vt:i4>
      </vt:variant>
    </vt:vector>
  </HeadingPairs>
  <TitlesOfParts>
    <vt:vector size="27" baseType="lpstr">
      <vt:lpstr>Boticario</vt:lpstr>
      <vt:lpstr>Ecuación</vt:lpstr>
      <vt:lpstr>Equation</vt:lpstr>
      <vt:lpstr>DISTRIBUCIONES MUESTRALES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Distribución muestral de (n-1)S^2/σ^2</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DISTRIBUCIONES MUESTRALES</dc:title>
  <dc:creator>Alumno</dc:creator>
  <cp:lastModifiedBy>ADRIANA</cp:lastModifiedBy>
  <cp:revision>58</cp:revision>
  <dcterms:created xsi:type="dcterms:W3CDTF">2013-11-05T19:41:31Z</dcterms:created>
  <dcterms:modified xsi:type="dcterms:W3CDTF">2023-11-08T02:09:29Z</dcterms:modified>
</cp:coreProperties>
</file>