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70" r:id="rId4"/>
  </p:sldMasterIdLst>
  <p:notesMasterIdLst>
    <p:notesMasterId r:id="rId28"/>
  </p:notesMasterIdLst>
  <p:handoutMasterIdLst>
    <p:handoutMasterId r:id="rId29"/>
  </p:handoutMasterIdLst>
  <p:sldIdLst>
    <p:sldId id="256" r:id="rId5"/>
    <p:sldId id="433" r:id="rId6"/>
    <p:sldId id="455" r:id="rId7"/>
    <p:sldId id="435" r:id="rId8"/>
    <p:sldId id="438" r:id="rId9"/>
    <p:sldId id="437" r:id="rId10"/>
    <p:sldId id="493" r:id="rId11"/>
    <p:sldId id="439" r:id="rId12"/>
    <p:sldId id="494" r:id="rId13"/>
    <p:sldId id="440" r:id="rId14"/>
    <p:sldId id="495" r:id="rId15"/>
    <p:sldId id="441" r:id="rId16"/>
    <p:sldId id="442" r:id="rId17"/>
    <p:sldId id="443" r:id="rId18"/>
    <p:sldId id="444" r:id="rId19"/>
    <p:sldId id="448" r:id="rId20"/>
    <p:sldId id="496" r:id="rId21"/>
    <p:sldId id="497" r:id="rId22"/>
    <p:sldId id="498" r:id="rId23"/>
    <p:sldId id="499" r:id="rId24"/>
    <p:sldId id="501" r:id="rId25"/>
    <p:sldId id="502" r:id="rId26"/>
    <p:sldId id="50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410"/>
  </p:normalViewPr>
  <p:slideViewPr>
    <p:cSldViewPr>
      <p:cViewPr varScale="1">
        <p:scale>
          <a:sx n="66" d="100"/>
          <a:sy n="66" d="100"/>
        </p:scale>
        <p:origin x="1446" y="66"/>
      </p:cViewPr>
      <p:guideLst>
        <p:guide orient="horz" pos="2115"/>
        <p:guide pos="2880"/>
      </p:guideLst>
    </p:cSldViewPr>
  </p:slideViewPr>
  <p:outlineViewPr>
    <p:cViewPr>
      <p:scale>
        <a:sx n="1" d="1"/>
        <a:sy n="1" d="1"/>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s-ES" dirty="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s-ES" smtClean="0"/>
              <a:pPr/>
              <a:t>09/05/2024</a:t>
            </a:fld>
            <a:endParaRPr lang="es-ES" dirty="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s-ES" dirty="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s-ES" smtClean="0"/>
              <a:pPr/>
              <a:t>‹Nº›</a:t>
            </a:fld>
            <a:endParaRPr lang="es-E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s-ES" dirty="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s-AR"/>
              <a:pPr/>
              <a:t>9/5/2024</a:t>
            </a:fld>
            <a:endParaRPr lang="es-ES" dirty="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s-ES" dirty="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s-ES" dirty="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es-ES" dirty="0"/>
          </a:p>
        </p:txBody>
      </p:sp>
    </p:spTree>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13</a:t>
            </a:fld>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14</a:t>
            </a:fld>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15</a:t>
            </a:fld>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16</a:t>
            </a:fld>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17</a:t>
            </a:fld>
            <a:endParaRPr lang="es-ES" dirty="0"/>
          </a:p>
        </p:txBody>
      </p:sp>
    </p:spTree>
    <p:extLst>
      <p:ext uri="{BB962C8B-B14F-4D97-AF65-F5344CB8AC3E}">
        <p14:creationId xmlns:p14="http://schemas.microsoft.com/office/powerpoint/2010/main" val="825186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18</a:t>
            </a:fld>
            <a:endParaRPr lang="es-ES" dirty="0"/>
          </a:p>
        </p:txBody>
      </p:sp>
    </p:spTree>
    <p:extLst>
      <p:ext uri="{BB962C8B-B14F-4D97-AF65-F5344CB8AC3E}">
        <p14:creationId xmlns:p14="http://schemas.microsoft.com/office/powerpoint/2010/main" val="3253257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19</a:t>
            </a:fld>
            <a:endParaRPr lang="es-ES" dirty="0"/>
          </a:p>
        </p:txBody>
      </p:sp>
    </p:spTree>
    <p:extLst>
      <p:ext uri="{BB962C8B-B14F-4D97-AF65-F5344CB8AC3E}">
        <p14:creationId xmlns:p14="http://schemas.microsoft.com/office/powerpoint/2010/main" val="19563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20</a:t>
            </a:fld>
            <a:endParaRPr lang="es-ES" dirty="0"/>
          </a:p>
        </p:txBody>
      </p:sp>
    </p:spTree>
    <p:extLst>
      <p:ext uri="{BB962C8B-B14F-4D97-AF65-F5344CB8AC3E}">
        <p14:creationId xmlns:p14="http://schemas.microsoft.com/office/powerpoint/2010/main" val="580531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21</a:t>
            </a:fld>
            <a:endParaRPr lang="es-ES" dirty="0"/>
          </a:p>
        </p:txBody>
      </p:sp>
    </p:spTree>
    <p:extLst>
      <p:ext uri="{BB962C8B-B14F-4D97-AF65-F5344CB8AC3E}">
        <p14:creationId xmlns:p14="http://schemas.microsoft.com/office/powerpoint/2010/main" val="2723775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22</a:t>
            </a:fld>
            <a:endParaRPr lang="es-ES" dirty="0"/>
          </a:p>
        </p:txBody>
      </p:sp>
    </p:spTree>
    <p:extLst>
      <p:ext uri="{BB962C8B-B14F-4D97-AF65-F5344CB8AC3E}">
        <p14:creationId xmlns:p14="http://schemas.microsoft.com/office/powerpoint/2010/main" val="3210323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5</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6</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8</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9</a:t>
            </a:fld>
            <a:endParaRPr lang="es-ES" dirty="0"/>
          </a:p>
        </p:txBody>
      </p:sp>
    </p:spTree>
    <p:extLst>
      <p:ext uri="{BB962C8B-B14F-4D97-AF65-F5344CB8AC3E}">
        <p14:creationId xmlns:p14="http://schemas.microsoft.com/office/powerpoint/2010/main" val="4112026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10</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11</a:t>
            </a:fld>
            <a:endParaRPr lang="es-ES" dirty="0"/>
          </a:p>
        </p:txBody>
      </p:sp>
    </p:spTree>
    <p:extLst>
      <p:ext uri="{BB962C8B-B14F-4D97-AF65-F5344CB8AC3E}">
        <p14:creationId xmlns:p14="http://schemas.microsoft.com/office/powerpoint/2010/main" val="294118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12</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09/05/2024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extLst>
      <p:ext uri="{BB962C8B-B14F-4D97-AF65-F5344CB8AC3E}">
        <p14:creationId xmlns:p14="http://schemas.microsoft.com/office/powerpoint/2010/main" val="4137920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09/05/2024</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2332499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09/05/2024</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184290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14FD69-4A85-4715-A222-ABB225B63BC6}" type="datetimeFigureOut">
              <a:rPr lang="es-ES" smtClean="0"/>
              <a:pPr/>
              <a:t>09/05/2024</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89560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C14FD69-4A85-4715-A222-ABB225B63BC6}" type="datetimeFigureOut">
              <a:rPr lang="es-ES" smtClean="0"/>
              <a:pPr/>
              <a:t>09/05/2024</a:t>
            </a:fld>
            <a:endParaRPr lang="es-ES" sz="1000" dirty="0"/>
          </a:p>
        </p:txBody>
      </p:sp>
      <p:sp>
        <p:nvSpPr>
          <p:cNvPr id="5" name="Footer Placeholder 4"/>
          <p:cNvSpPr>
            <a:spLocks noGrp="1"/>
          </p:cNvSpPr>
          <p:nvPr>
            <p:ph type="ftr" sz="quarter" idx="11"/>
          </p:nvPr>
        </p:nvSpPr>
        <p:spPr/>
        <p:txBody>
          <a:bodyPr/>
          <a:lstStyle/>
          <a:p>
            <a:pPr algn="ctr"/>
            <a:endParaRPr lang="es-ES" sz="1000" dirty="0"/>
          </a:p>
        </p:txBody>
      </p:sp>
      <p:sp>
        <p:nvSpPr>
          <p:cNvPr id="6" name="Slide Number Placeholder 5"/>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157729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C14FD69-4A85-4715-A222-ABB225B63BC6}" type="datetimeFigureOut">
              <a:rPr lang="es-ES" smtClean="0"/>
              <a:pPr/>
              <a:t>09/05/2024</a:t>
            </a:fld>
            <a:endParaRPr lang="es-ES" sz="1000" dirty="0"/>
          </a:p>
        </p:txBody>
      </p:sp>
      <p:sp>
        <p:nvSpPr>
          <p:cNvPr id="6" name="Footer Placeholder 5"/>
          <p:cNvSpPr>
            <a:spLocks noGrp="1"/>
          </p:cNvSpPr>
          <p:nvPr>
            <p:ph type="ftr" sz="quarter" idx="11"/>
          </p:nvPr>
        </p:nvSpPr>
        <p:spPr/>
        <p:txBody>
          <a:bodyPr/>
          <a:lstStyle/>
          <a:p>
            <a:pPr algn="ctr"/>
            <a:endParaRPr lang="es-ES" sz="1000" dirty="0"/>
          </a:p>
        </p:txBody>
      </p:sp>
      <p:sp>
        <p:nvSpPr>
          <p:cNvPr id="7" name="Slide Number Placeholder 6"/>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383950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C14FD69-4A85-4715-A222-ABB225B63BC6}" type="datetimeFigureOut">
              <a:rPr lang="es-ES" smtClean="0"/>
              <a:pPr/>
              <a:t>09/05/2024</a:t>
            </a:fld>
            <a:endParaRPr lang="es-ES" sz="1000" dirty="0"/>
          </a:p>
        </p:txBody>
      </p:sp>
      <p:sp>
        <p:nvSpPr>
          <p:cNvPr id="8" name="Footer Placeholder 7"/>
          <p:cNvSpPr>
            <a:spLocks noGrp="1"/>
          </p:cNvSpPr>
          <p:nvPr>
            <p:ph type="ftr" sz="quarter" idx="11"/>
          </p:nvPr>
        </p:nvSpPr>
        <p:spPr/>
        <p:txBody>
          <a:bodyPr/>
          <a:lstStyle/>
          <a:p>
            <a:pPr algn="ctr"/>
            <a:endParaRPr lang="es-ES" sz="1000" dirty="0"/>
          </a:p>
        </p:txBody>
      </p:sp>
      <p:sp>
        <p:nvSpPr>
          <p:cNvPr id="9" name="Slide Number Placeholder 8"/>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242320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C14FD69-4A85-4715-A222-ABB225B63BC6}" type="datetimeFigureOut">
              <a:rPr lang="es-ES" smtClean="0"/>
              <a:pPr/>
              <a:t>09/05/2024</a:t>
            </a:fld>
            <a:endParaRPr lang="es-ES" sz="1000" dirty="0"/>
          </a:p>
        </p:txBody>
      </p:sp>
      <p:sp>
        <p:nvSpPr>
          <p:cNvPr id="4" name="Footer Placeholder 3"/>
          <p:cNvSpPr>
            <a:spLocks noGrp="1"/>
          </p:cNvSpPr>
          <p:nvPr>
            <p:ph type="ftr" sz="quarter" idx="11"/>
          </p:nvPr>
        </p:nvSpPr>
        <p:spPr/>
        <p:txBody>
          <a:bodyPr/>
          <a:lstStyle/>
          <a:p>
            <a:pPr algn="ctr"/>
            <a:endParaRPr lang="es-ES" sz="1000" dirty="0"/>
          </a:p>
        </p:txBody>
      </p:sp>
      <p:sp>
        <p:nvSpPr>
          <p:cNvPr id="5" name="Slide Number Placeholder 4"/>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20743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4FD69-4A85-4715-A222-ABB225B63BC6}" type="datetimeFigureOut">
              <a:rPr lang="es-ES" smtClean="0"/>
              <a:pPr/>
              <a:t>09/05/2024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extLst>
      <p:ext uri="{BB962C8B-B14F-4D97-AF65-F5344CB8AC3E}">
        <p14:creationId xmlns:p14="http://schemas.microsoft.com/office/powerpoint/2010/main" val="119514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C14FD69-4A85-4715-A222-ABB225B63BC6}" type="datetimeFigureOut">
              <a:rPr lang="es-ES" smtClean="0"/>
              <a:pPr/>
              <a:t>09/05/2024</a:t>
            </a:fld>
            <a:endParaRPr lang="es-ES" sz="1000" dirty="0"/>
          </a:p>
        </p:txBody>
      </p:sp>
      <p:sp>
        <p:nvSpPr>
          <p:cNvPr id="6" name="Footer Placeholder 5"/>
          <p:cNvSpPr>
            <a:spLocks noGrp="1"/>
          </p:cNvSpPr>
          <p:nvPr>
            <p:ph type="ftr" sz="quarter" idx="11"/>
          </p:nvPr>
        </p:nvSpPr>
        <p:spPr/>
        <p:txBody>
          <a:bodyPr/>
          <a:lstStyle/>
          <a:p>
            <a:pPr algn="ctr"/>
            <a:endParaRPr lang="es-ES" sz="1000" dirty="0"/>
          </a:p>
        </p:txBody>
      </p:sp>
      <p:sp>
        <p:nvSpPr>
          <p:cNvPr id="7" name="Slide Number Placeholder 6"/>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306740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C14FD69-4A85-4715-A222-ABB225B63BC6}" type="datetimeFigureOut">
              <a:rPr lang="es-ES" smtClean="0"/>
              <a:pPr/>
              <a:t>09/05/2024</a:t>
            </a:fld>
            <a:endParaRPr lang="es-ES" sz="1000" dirty="0"/>
          </a:p>
        </p:txBody>
      </p:sp>
      <p:sp>
        <p:nvSpPr>
          <p:cNvPr id="6" name="Footer Placeholder 5"/>
          <p:cNvSpPr>
            <a:spLocks noGrp="1"/>
          </p:cNvSpPr>
          <p:nvPr>
            <p:ph type="ftr" sz="quarter" idx="11"/>
          </p:nvPr>
        </p:nvSpPr>
        <p:spPr/>
        <p:txBody>
          <a:bodyPr/>
          <a:lstStyle/>
          <a:p>
            <a:pPr algn="ctr"/>
            <a:endParaRPr lang="es-ES" sz="1000" dirty="0"/>
          </a:p>
        </p:txBody>
      </p:sp>
      <p:sp>
        <p:nvSpPr>
          <p:cNvPr id="7" name="Slide Number Placeholder 6"/>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163585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4FD69-4A85-4715-A222-ABB225B63BC6}" type="datetimeFigureOut">
              <a:rPr lang="es-ES" smtClean="0"/>
              <a:pPr/>
              <a:t>09/05/2024</a:t>
            </a:fld>
            <a:endParaRPr lang="es-ES" sz="100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lang="es-ES" sz="100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D4C49B74-5DB2-4B03-B1D2-7F6A3C51C318}" type="slidenum">
              <a:rPr lang="es-ES" smtClean="0"/>
              <a:pPr algn="r"/>
              <a:t>‹Nº›</a:t>
            </a:fld>
            <a:endParaRPr lang="es-ES" sz="1000" dirty="0"/>
          </a:p>
        </p:txBody>
      </p:sp>
    </p:spTree>
    <p:extLst>
      <p:ext uri="{BB962C8B-B14F-4D97-AF65-F5344CB8AC3E}">
        <p14:creationId xmlns:p14="http://schemas.microsoft.com/office/powerpoint/2010/main" val="417200001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83093" y="1958975"/>
            <a:ext cx="7577814" cy="1470025"/>
          </a:xfrm>
        </p:spPr>
        <p:txBody>
          <a:bodyPr>
            <a:normAutofit/>
          </a:bodyPr>
          <a:lstStyle/>
          <a:p>
            <a:pPr algn="ctr"/>
            <a:r>
              <a:rPr sz="4600" b="1" dirty="0" err="1">
                <a:latin typeface="Arial" pitchFamily="34" charset="0"/>
                <a:cs typeface="Arial" pitchFamily="34" charset="0"/>
              </a:rPr>
              <a:t>Te</a:t>
            </a:r>
            <a:r>
              <a:rPr lang="es-ES" sz="4600" b="1" dirty="0" err="1">
                <a:latin typeface="Arial" pitchFamily="34" charset="0"/>
                <a:cs typeface="Arial" pitchFamily="34" charset="0"/>
              </a:rPr>
              <a:t>oría</a:t>
            </a:r>
            <a:r>
              <a:rPr sz="4600" b="1" dirty="0">
                <a:latin typeface="Arial" pitchFamily="34" charset="0"/>
                <a:cs typeface="Arial" pitchFamily="34" charset="0"/>
              </a:rPr>
              <a:t> de la </a:t>
            </a:r>
            <a:r>
              <a:rPr sz="4600" b="1" dirty="0" err="1">
                <a:latin typeface="Arial" pitchFamily="34" charset="0"/>
                <a:cs typeface="Arial" pitchFamily="34" charset="0"/>
              </a:rPr>
              <a:t>Informaci</a:t>
            </a:r>
            <a:r>
              <a:rPr lang="es-ES" sz="4600" b="1" dirty="0" err="1">
                <a:latin typeface="Arial" pitchFamily="34" charset="0"/>
                <a:cs typeface="Arial" pitchFamily="34" charset="0"/>
              </a:rPr>
              <a:t>ó</a:t>
            </a:r>
            <a:r>
              <a:rPr sz="4600" b="1" dirty="0">
                <a:latin typeface="Arial" pitchFamily="34" charset="0"/>
                <a:cs typeface="Arial" pitchFamily="34" charset="0"/>
              </a:rPr>
              <a:t>n y la </a:t>
            </a:r>
            <a:r>
              <a:rPr sz="4600" b="1" dirty="0" err="1">
                <a:latin typeface="Arial" pitchFamily="34" charset="0"/>
                <a:cs typeface="Arial" pitchFamily="34" charset="0"/>
              </a:rPr>
              <a:t>Comunicaci</a:t>
            </a:r>
            <a:r>
              <a:rPr lang="es-ES" sz="4600" b="1" dirty="0" err="1">
                <a:latin typeface="Arial" pitchFamily="34" charset="0"/>
                <a:cs typeface="Arial" pitchFamily="34" charset="0"/>
              </a:rPr>
              <a:t>ó</a:t>
            </a:r>
            <a:r>
              <a:rPr sz="4600" b="1" dirty="0">
                <a:latin typeface="Arial" pitchFamily="34" charset="0"/>
                <a:cs typeface="Arial" pitchFamily="34" charset="0"/>
              </a:rPr>
              <a:t>n</a:t>
            </a:r>
          </a:p>
        </p:txBody>
      </p:sp>
      <p:sp>
        <p:nvSpPr>
          <p:cNvPr id="2" name="Subtitle 1"/>
          <p:cNvSpPr>
            <a:spLocks noGrp="1"/>
          </p:cNvSpPr>
          <p:nvPr>
            <p:ph type="subTitle" idx="1"/>
          </p:nvPr>
        </p:nvSpPr>
        <p:spPr>
          <a:xfrm>
            <a:off x="1835696" y="4077072"/>
            <a:ext cx="6194066" cy="925223"/>
          </a:xfrm>
        </p:spPr>
        <p:txBody>
          <a:bodyPr/>
          <a:lstStyle/>
          <a:p>
            <a:pPr algn="ctr"/>
            <a:r>
              <a:rPr lang="es-ES" dirty="0">
                <a:latin typeface="Arial" pitchFamily="34" charset="0"/>
                <a:cs typeface="Arial" pitchFamily="34" charset="0"/>
              </a:rPr>
              <a:t>Software en las </a:t>
            </a:r>
            <a:r>
              <a:rPr lang="es-ES" dirty="0" err="1">
                <a:latin typeface="Arial" pitchFamily="34" charset="0"/>
                <a:cs typeface="Arial" pitchFamily="34" charset="0"/>
              </a:rPr>
              <a:t>TIC´s</a:t>
            </a:r>
            <a:endParaRPr dirty="0">
              <a:latin typeface="Arial" pitchFamily="34" charset="0"/>
              <a:cs typeface="Arial" pitchFamily="34" charset="0"/>
            </a:endParaRPr>
          </a:p>
        </p:txBody>
      </p:sp>
      <p:sp>
        <p:nvSpPr>
          <p:cNvPr id="4" name="Subtitle 1"/>
          <p:cNvSpPr txBox="1">
            <a:spLocks/>
          </p:cNvSpPr>
          <p:nvPr/>
        </p:nvSpPr>
        <p:spPr>
          <a:xfrm>
            <a:off x="1404387" y="5211479"/>
            <a:ext cx="6194066" cy="925223"/>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Ing. María Aparicio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64315" y="688800"/>
            <a:ext cx="821537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b="1" dirty="0">
                <a:latin typeface="Arial" pitchFamily="34" charset="0"/>
                <a:cs typeface="Arial" pitchFamily="34" charset="0"/>
              </a:rPr>
              <a:t>Registros: </a:t>
            </a:r>
          </a:p>
          <a:p>
            <a:pPr algn="just">
              <a:spcBef>
                <a:spcPts val="600"/>
              </a:spcBef>
              <a:spcAft>
                <a:spcPts val="600"/>
              </a:spcAft>
            </a:pPr>
            <a:r>
              <a:rPr lang="es-ES_tradnl" dirty="0">
                <a:latin typeface="Arial" pitchFamily="34" charset="0"/>
                <a:cs typeface="Arial" pitchFamily="34" charset="0"/>
              </a:rPr>
              <a:t>En una base de datos, la información de cada entidad se almacena en registros, y cada atributo, en campos de dicho registro. Existen distintos tipos de registros dentro de la misma base, ya que cada entidad necesitará una estructura distinta. Entonces habrá tantos tipos de registros como entidades haya.</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Siguiendo con el ejemplo, la estructura del registro de la entidad ALUMNO va a ser muy distinta del registro de la entidad CARRERA,. ya que ambas entidades tienen distintos atributos.</a:t>
            </a:r>
            <a:endParaRPr lang="es-ES" dirty="0">
              <a:latin typeface="Arial" pitchFamily="34" charset="0"/>
              <a:cs typeface="Arial" pitchFamily="34" charset="0"/>
            </a:endParaRPr>
          </a:p>
        </p:txBody>
      </p:sp>
      <p:pic>
        <p:nvPicPr>
          <p:cNvPr id="2" name="Imagen 1">
            <a:extLst>
              <a:ext uri="{FF2B5EF4-FFF2-40B4-BE49-F238E27FC236}">
                <a16:creationId xmlns:a16="http://schemas.microsoft.com/office/drawing/2014/main" id="{562227AB-699A-84DD-664B-8C4CF3B984FE}"/>
              </a:ext>
            </a:extLst>
          </p:cNvPr>
          <p:cNvPicPr>
            <a:picLocks noChangeAspect="1"/>
          </p:cNvPicPr>
          <p:nvPr/>
        </p:nvPicPr>
        <p:blipFill>
          <a:blip r:embed="rId3"/>
          <a:stretch>
            <a:fillRect/>
          </a:stretch>
        </p:blipFill>
        <p:spPr>
          <a:xfrm>
            <a:off x="3087875" y="3350486"/>
            <a:ext cx="5591810" cy="3381375"/>
          </a:xfrm>
          <a:prstGeom prst="rect">
            <a:avLst/>
          </a:prstGeom>
        </p:spPr>
      </p:pic>
      <p:sp>
        <p:nvSpPr>
          <p:cNvPr id="4" name="Subtitle 1">
            <a:extLst>
              <a:ext uri="{FF2B5EF4-FFF2-40B4-BE49-F238E27FC236}">
                <a16:creationId xmlns:a16="http://schemas.microsoft.com/office/drawing/2014/main" id="{BD200868-EB61-9093-6A5B-70DF7EED3BDA}"/>
              </a:ext>
            </a:extLst>
          </p:cNvPr>
          <p:cNvSpPr txBox="1">
            <a:spLocks/>
          </p:cNvSpPr>
          <p:nvPr/>
        </p:nvSpPr>
        <p:spPr>
          <a:xfrm>
            <a:off x="-239985" y="209359"/>
            <a:ext cx="4811985"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AR" sz="2400">
                <a:latin typeface="Arial" pitchFamily="34" charset="0"/>
                <a:cs typeface="Arial" pitchFamily="34" charset="0"/>
              </a:rPr>
              <a:t>Base de Datos relacionales</a:t>
            </a:r>
            <a:endParaRPr lang="es-AR" sz="24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64315" y="995749"/>
            <a:ext cx="8215370"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b="1" dirty="0">
                <a:latin typeface="Arial" pitchFamily="34" charset="0"/>
                <a:cs typeface="Arial" pitchFamily="34" charset="0"/>
              </a:rPr>
              <a:t>Relaciones</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Las entidades por sí solas no describen la realidad de un sistema de información. Además de identificar objetos, hay que establecer las asociaciones existentes entre ellos. Esto es una relación: la existencia de algo común entre entidades.</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Siguiendo con el ejemplo, existe la relación entre las entidades ALUMNO-CARRERA.</a:t>
            </a:r>
            <a:endParaRPr lang="es-ES" dirty="0">
              <a:latin typeface="Arial" pitchFamily="34" charset="0"/>
              <a:cs typeface="Arial" pitchFamily="34" charset="0"/>
            </a:endParaRPr>
          </a:p>
        </p:txBody>
      </p:sp>
      <p:sp>
        <p:nvSpPr>
          <p:cNvPr id="2" name="Subtitle 1">
            <a:extLst>
              <a:ext uri="{FF2B5EF4-FFF2-40B4-BE49-F238E27FC236}">
                <a16:creationId xmlns:a16="http://schemas.microsoft.com/office/drawing/2014/main" id="{F3335297-49F5-F0B7-1AF2-CA67464B0D74}"/>
              </a:ext>
            </a:extLst>
          </p:cNvPr>
          <p:cNvSpPr txBox="1">
            <a:spLocks/>
          </p:cNvSpPr>
          <p:nvPr/>
        </p:nvSpPr>
        <p:spPr>
          <a:xfrm>
            <a:off x="-277259" y="376230"/>
            <a:ext cx="4811985"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AR" sz="2400" dirty="0">
                <a:latin typeface="Arial" pitchFamily="34" charset="0"/>
                <a:cs typeface="Arial" pitchFamily="34" charset="0"/>
              </a:rPr>
              <a:t>Base de Datos relacionales</a:t>
            </a:r>
          </a:p>
        </p:txBody>
      </p:sp>
      <p:pic>
        <p:nvPicPr>
          <p:cNvPr id="3" name="Imagen 2">
            <a:extLst>
              <a:ext uri="{FF2B5EF4-FFF2-40B4-BE49-F238E27FC236}">
                <a16:creationId xmlns:a16="http://schemas.microsoft.com/office/drawing/2014/main" id="{43F80149-1786-FDB2-3372-1F645C3C888E}"/>
              </a:ext>
            </a:extLst>
          </p:cNvPr>
          <p:cNvPicPr>
            <a:picLocks noChangeAspect="1"/>
          </p:cNvPicPr>
          <p:nvPr/>
        </p:nvPicPr>
        <p:blipFill>
          <a:blip r:embed="rId3"/>
          <a:stretch>
            <a:fillRect/>
          </a:stretch>
        </p:blipFill>
        <p:spPr>
          <a:xfrm>
            <a:off x="922877" y="3404592"/>
            <a:ext cx="7223697" cy="3311797"/>
          </a:xfrm>
          <a:prstGeom prst="rect">
            <a:avLst/>
          </a:prstGeom>
        </p:spPr>
      </p:pic>
    </p:spTree>
    <p:extLst>
      <p:ext uri="{BB962C8B-B14F-4D97-AF65-F5344CB8AC3E}">
        <p14:creationId xmlns:p14="http://schemas.microsoft.com/office/powerpoint/2010/main" val="2828760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0" y="357188"/>
            <a:ext cx="6143625" cy="500062"/>
          </a:xfrm>
        </p:spPr>
        <p:txBody>
          <a:bodyPr>
            <a:normAutofit/>
          </a:bodyPr>
          <a:lstStyle/>
          <a:p>
            <a:pPr algn="ctr"/>
            <a:r>
              <a:rPr sz="2400">
                <a:latin typeface="Arial" pitchFamily="34" charset="0"/>
                <a:cs typeface="Arial" pitchFamily="34" charset="0"/>
              </a:rPr>
              <a:t>Conceptos Basicos de las Base de Datos</a:t>
            </a:r>
          </a:p>
        </p:txBody>
      </p:sp>
      <p:sp>
        <p:nvSpPr>
          <p:cNvPr id="24577" name="Rectangle 1"/>
          <p:cNvSpPr>
            <a:spLocks noChangeArrowheads="1"/>
          </p:cNvSpPr>
          <p:nvPr/>
        </p:nvSpPr>
        <p:spPr bwMode="auto">
          <a:xfrm>
            <a:off x="428596" y="1128873"/>
            <a:ext cx="8215370"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b="1" dirty="0">
                <a:latin typeface="Arial" pitchFamily="34" charset="0"/>
                <a:cs typeface="Arial" pitchFamily="34" charset="0"/>
              </a:rPr>
              <a:t> </a:t>
            </a:r>
            <a:r>
              <a:rPr lang="es-ES_tradnl" b="1" dirty="0" err="1">
                <a:latin typeface="Arial" pitchFamily="34" charset="0"/>
                <a:cs typeface="Arial" pitchFamily="34" charset="0"/>
              </a:rPr>
              <a:t>Superclave</a:t>
            </a:r>
            <a:r>
              <a:rPr lang="es-ES_tradnl" b="1" dirty="0">
                <a:latin typeface="Arial" pitchFamily="34" charset="0"/>
                <a:cs typeface="Arial" pitchFamily="34" charset="0"/>
              </a:rPr>
              <a:t>, clave candidato, clave principal o primaria y clave foránea o ajena: </a:t>
            </a:r>
          </a:p>
          <a:p>
            <a:pPr algn="just">
              <a:spcBef>
                <a:spcPts val="600"/>
              </a:spcBef>
              <a:spcAft>
                <a:spcPts val="600"/>
              </a:spcAft>
            </a:pPr>
            <a:r>
              <a:rPr lang="es-ES_tradnl" dirty="0">
                <a:latin typeface="Arial" pitchFamily="34" charset="0"/>
                <a:cs typeface="Arial" pitchFamily="34" charset="0"/>
              </a:rPr>
              <a:t>Se llama </a:t>
            </a:r>
            <a:r>
              <a:rPr lang="es-ES_tradnl" b="1" dirty="0" err="1">
                <a:latin typeface="Arial" pitchFamily="34" charset="0"/>
                <a:cs typeface="Arial" pitchFamily="34" charset="0"/>
              </a:rPr>
              <a:t>superclave</a:t>
            </a:r>
            <a:r>
              <a:rPr lang="es-ES_tradnl" b="1" dirty="0">
                <a:latin typeface="Arial" pitchFamily="34" charset="0"/>
                <a:cs typeface="Arial" pitchFamily="34" charset="0"/>
              </a:rPr>
              <a:t> </a:t>
            </a:r>
            <a:r>
              <a:rPr lang="es-ES_tradnl" dirty="0">
                <a:latin typeface="Arial" pitchFamily="34" charset="0"/>
                <a:cs typeface="Arial" pitchFamily="34" charset="0"/>
              </a:rPr>
              <a:t>de una entidad a un atributo o conjunto de atributos que permite identificar de forma única a un registro de una entidad.</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Si de una </a:t>
            </a:r>
            <a:r>
              <a:rPr lang="es-ES_tradnl" dirty="0" err="1">
                <a:latin typeface="Arial" pitchFamily="34" charset="0"/>
                <a:cs typeface="Arial" pitchFamily="34" charset="0"/>
              </a:rPr>
              <a:t>superclave</a:t>
            </a:r>
            <a:r>
              <a:rPr lang="es-ES_tradnl" dirty="0">
                <a:latin typeface="Arial" pitchFamily="34" charset="0"/>
                <a:cs typeface="Arial" pitchFamily="34" charset="0"/>
              </a:rPr>
              <a:t> no se puede obtener ningún </a:t>
            </a:r>
            <a:r>
              <a:rPr lang="es-ES_tradnl" dirty="0" err="1">
                <a:latin typeface="Arial" pitchFamily="34" charset="0"/>
                <a:cs typeface="Arial" pitchFamily="34" charset="0"/>
              </a:rPr>
              <a:t>subconiunto</a:t>
            </a:r>
            <a:r>
              <a:rPr lang="es-ES_tradnl" dirty="0">
                <a:latin typeface="Arial" pitchFamily="34" charset="0"/>
                <a:cs typeface="Arial" pitchFamily="34" charset="0"/>
              </a:rPr>
              <a:t> que a su vez sea </a:t>
            </a:r>
            <a:r>
              <a:rPr lang="es-ES_tradnl" dirty="0" err="1">
                <a:latin typeface="Arial" pitchFamily="34" charset="0"/>
                <a:cs typeface="Arial" pitchFamily="34" charset="0"/>
              </a:rPr>
              <a:t>superclave</a:t>
            </a:r>
            <a:r>
              <a:rPr lang="es-ES_tradnl" dirty="0">
                <a:latin typeface="Arial" pitchFamily="34" charset="0"/>
                <a:cs typeface="Arial" pitchFamily="34" charset="0"/>
              </a:rPr>
              <a:t>. se dice que dicha </a:t>
            </a:r>
            <a:r>
              <a:rPr lang="es-ES_tradnl" dirty="0" err="1">
                <a:latin typeface="Arial" pitchFamily="34" charset="0"/>
                <a:cs typeface="Arial" pitchFamily="34" charset="0"/>
              </a:rPr>
              <a:t>superclave</a:t>
            </a:r>
            <a:r>
              <a:rPr lang="es-ES_tradnl" dirty="0">
                <a:latin typeface="Arial" pitchFamily="34" charset="0"/>
                <a:cs typeface="Arial" pitchFamily="34" charset="0"/>
              </a:rPr>
              <a:t> es </a:t>
            </a:r>
            <a:r>
              <a:rPr lang="es-ES_tradnl" b="1" dirty="0">
                <a:latin typeface="Arial" pitchFamily="34" charset="0"/>
                <a:cs typeface="Arial" pitchFamily="34" charset="0"/>
              </a:rPr>
              <a:t>clave candidata</a:t>
            </a:r>
            <a:r>
              <a:rPr lang="es-ES_tradnl" dirty="0">
                <a:latin typeface="Arial" pitchFamily="34" charset="0"/>
                <a:cs typeface="Arial" pitchFamily="34" charset="0"/>
              </a:rPr>
              <a:t>.</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De todas las claves candidatas existentes, el diseñador de la base de datos, escogerá una que individualizará de forma inequívoca a cada registro de la entidad. Esta clave se denomina </a:t>
            </a:r>
            <a:r>
              <a:rPr lang="es-ES_tradnl" b="1" dirty="0">
                <a:latin typeface="Arial" pitchFamily="34" charset="0"/>
                <a:cs typeface="Arial" pitchFamily="34" charset="0"/>
              </a:rPr>
              <a:t>clave principal o primaria</a:t>
            </a:r>
            <a:r>
              <a:rPr lang="es-ES_tradnl" dirty="0">
                <a:latin typeface="Arial" pitchFamily="34" charset="0"/>
                <a:cs typeface="Arial" pitchFamily="34" charset="0"/>
              </a:rPr>
              <a:t>.</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Cuando existe una referencia entre dos entidades, esto es cuando mi campo o conjunto de campos de una de las entidades es la clave de otra. se las llama </a:t>
            </a:r>
            <a:r>
              <a:rPr lang="es-ES_tradnl" b="1" dirty="0">
                <a:latin typeface="Arial" pitchFamily="34" charset="0"/>
                <a:cs typeface="Arial" pitchFamily="34" charset="0"/>
              </a:rPr>
              <a:t>clave foránea o ajena</a:t>
            </a:r>
            <a:r>
              <a:rPr lang="es-ES_tradnl" dirty="0">
                <a:latin typeface="Arial" pitchFamily="34" charset="0"/>
                <a:cs typeface="Arial" pitchFamily="34" charset="0"/>
              </a:rPr>
              <a:t>. Esta clave foránea permite localizar una entidad a partir de otra.</a:t>
            </a:r>
            <a:endParaRPr lang="es-ES"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28596" y="785795"/>
            <a:ext cx="8429684" cy="54630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_tradnl" dirty="0">
                <a:latin typeface="Arial" pitchFamily="34" charset="0"/>
                <a:cs typeface="Arial" pitchFamily="34" charset="0"/>
              </a:rPr>
              <a:t>Ejemplos de </a:t>
            </a:r>
            <a:r>
              <a:rPr lang="es-ES_tradnl" dirty="0" err="1">
                <a:latin typeface="Arial" pitchFamily="34" charset="0"/>
                <a:cs typeface="Arial" pitchFamily="34" charset="0"/>
              </a:rPr>
              <a:t>superclaves</a:t>
            </a:r>
            <a:r>
              <a:rPr lang="es-ES_tradnl" dirty="0">
                <a:latin typeface="Arial" pitchFamily="34" charset="0"/>
                <a:cs typeface="Arial" pitchFamily="34" charset="0"/>
              </a:rPr>
              <a:t> (en la entidad Alumno)</a:t>
            </a:r>
            <a:endParaRPr lang="es-ES" dirty="0">
              <a:latin typeface="Arial" pitchFamily="34" charset="0"/>
              <a:cs typeface="Arial" pitchFamily="34" charset="0"/>
            </a:endParaRPr>
          </a:p>
          <a:p>
            <a:pPr lvl="2" algn="just"/>
            <a:r>
              <a:rPr lang="es-ES_tradnl" dirty="0">
                <a:latin typeface="Arial" pitchFamily="34" charset="0"/>
                <a:cs typeface="Arial" pitchFamily="34" charset="0"/>
              </a:rPr>
              <a:t>DNI     </a:t>
            </a:r>
            <a:endParaRPr lang="es-ES" dirty="0">
              <a:latin typeface="Arial" pitchFamily="34" charset="0"/>
              <a:cs typeface="Arial" pitchFamily="34" charset="0"/>
            </a:endParaRPr>
          </a:p>
          <a:p>
            <a:pPr lvl="2" algn="just"/>
            <a:r>
              <a:rPr lang="es-ES_tradnl" dirty="0">
                <a:latin typeface="Arial" pitchFamily="34" charset="0"/>
                <a:cs typeface="Arial" pitchFamily="34" charset="0"/>
              </a:rPr>
              <a:t>Apellido y nombre</a:t>
            </a:r>
            <a:endParaRPr lang="es-ES" dirty="0">
              <a:latin typeface="Arial" pitchFamily="34" charset="0"/>
              <a:cs typeface="Arial" pitchFamily="34" charset="0"/>
            </a:endParaRPr>
          </a:p>
          <a:p>
            <a:pPr lvl="2" algn="just"/>
            <a:r>
              <a:rPr lang="es-ES_tradnl" dirty="0">
                <a:latin typeface="Arial" pitchFamily="34" charset="0"/>
                <a:cs typeface="Arial" pitchFamily="34" charset="0"/>
              </a:rPr>
              <a:t>DNI + Apellido y nombre</a:t>
            </a:r>
            <a:endParaRPr lang="es-ES" dirty="0">
              <a:latin typeface="Arial" pitchFamily="34" charset="0"/>
              <a:cs typeface="Arial" pitchFamily="34" charset="0"/>
            </a:endParaRPr>
          </a:p>
          <a:p>
            <a:pPr lvl="2" algn="just"/>
            <a:r>
              <a:rPr lang="es-ES_tradnl" dirty="0">
                <a:latin typeface="Arial" pitchFamily="34" charset="0"/>
                <a:cs typeface="Arial" pitchFamily="34" charset="0"/>
              </a:rPr>
              <a:t>DNI + Apellido y nombre + fecha de nacimiento …</a:t>
            </a:r>
          </a:p>
          <a:p>
            <a:pPr lvl="0" algn="just"/>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Las claves candidatas serían todas aquellas que no permitan encontrar un </a:t>
            </a:r>
            <a:r>
              <a:rPr lang="es-ES_tradnl" dirty="0" err="1">
                <a:latin typeface="Arial" pitchFamily="34" charset="0"/>
                <a:cs typeface="Arial" pitchFamily="34" charset="0"/>
              </a:rPr>
              <a:t>subconiunto</a:t>
            </a:r>
            <a:r>
              <a:rPr lang="es-ES_tradnl" dirty="0">
                <a:latin typeface="Arial" pitchFamily="34" charset="0"/>
                <a:cs typeface="Arial" pitchFamily="34" charset="0"/>
              </a:rPr>
              <a:t> que pueda ser a su vez </a:t>
            </a:r>
            <a:r>
              <a:rPr lang="es-ES_tradnl" dirty="0" err="1">
                <a:latin typeface="Arial" pitchFamily="34" charset="0"/>
                <a:cs typeface="Arial" pitchFamily="34" charset="0"/>
              </a:rPr>
              <a:t>superclave</a:t>
            </a:r>
            <a:r>
              <a:rPr lang="es-ES_tradnl" dirty="0">
                <a:latin typeface="Arial" pitchFamily="34" charset="0"/>
                <a:cs typeface="Arial" pitchFamily="34" charset="0"/>
              </a:rPr>
              <a:t>:</a:t>
            </a:r>
            <a:endParaRPr lang="es-ES" dirty="0">
              <a:latin typeface="Arial" pitchFamily="34" charset="0"/>
              <a:cs typeface="Arial" pitchFamily="34" charset="0"/>
            </a:endParaRPr>
          </a:p>
          <a:p>
            <a:pPr lvl="2" algn="just"/>
            <a:r>
              <a:rPr lang="es-ES_tradnl" dirty="0">
                <a:latin typeface="Arial" pitchFamily="34" charset="0"/>
                <a:cs typeface="Arial" pitchFamily="34" charset="0"/>
              </a:rPr>
              <a:t>DNI</a:t>
            </a:r>
            <a:endParaRPr lang="es-ES" dirty="0">
              <a:latin typeface="Arial" pitchFamily="34" charset="0"/>
              <a:cs typeface="Arial" pitchFamily="34" charset="0"/>
            </a:endParaRPr>
          </a:p>
          <a:p>
            <a:pPr lvl="2" algn="just"/>
            <a:r>
              <a:rPr lang="es-ES_tradnl" dirty="0">
                <a:latin typeface="Arial" pitchFamily="34" charset="0"/>
                <a:cs typeface="Arial" pitchFamily="34" charset="0"/>
              </a:rPr>
              <a:t>Apellido y nombre</a:t>
            </a:r>
          </a:p>
          <a:p>
            <a:pPr lvl="0" algn="just"/>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Entre estas claves candidatos, se debe escoger DNI, ya que podría haber dos alumnos con el mismo apellido y nombre. Entonces DNI es la clave primaria o principal.</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La entidad ALUMNO tiene un atributo código de materia que cursa. En la entidad MATERIA el código de la materia es la clave primaria o principal. Por lo tanto, en la entidad ALUMNO el atributo código de materia que cursa es una clave foránea, ya que relaciona a esta entidad con la entidad MATERIA.</a:t>
            </a:r>
            <a:endParaRPr lang="es-ES" dirty="0">
              <a:latin typeface="Arial" pitchFamily="34" charset="0"/>
              <a:cs typeface="Arial" pitchFamily="34" charset="0"/>
            </a:endParaRPr>
          </a:p>
        </p:txBody>
      </p:sp>
      <p:sp>
        <p:nvSpPr>
          <p:cNvPr id="2" name="Subtitle 1">
            <a:extLst>
              <a:ext uri="{FF2B5EF4-FFF2-40B4-BE49-F238E27FC236}">
                <a16:creationId xmlns:a16="http://schemas.microsoft.com/office/drawing/2014/main" id="{8014F2ED-A8BE-CEAD-E6CC-5551A5B8B70F}"/>
              </a:ext>
            </a:extLst>
          </p:cNvPr>
          <p:cNvSpPr txBox="1">
            <a:spLocks/>
          </p:cNvSpPr>
          <p:nvPr/>
        </p:nvSpPr>
        <p:spPr>
          <a:xfrm>
            <a:off x="-277259" y="376230"/>
            <a:ext cx="4811985"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AR" sz="2400" dirty="0">
                <a:latin typeface="Arial" pitchFamily="34" charset="0"/>
                <a:cs typeface="Arial" pitchFamily="34" charset="0"/>
              </a:rPr>
              <a:t>Base de Datos relacionales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28596" y="914967"/>
            <a:ext cx="8429684"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b="1" dirty="0">
                <a:latin typeface="Arial" pitchFamily="34" charset="0"/>
                <a:cs typeface="Arial" pitchFamily="34" charset="0"/>
              </a:rPr>
              <a:t>Cardinalidad: </a:t>
            </a:r>
          </a:p>
          <a:p>
            <a:pPr algn="just">
              <a:spcBef>
                <a:spcPts val="600"/>
              </a:spcBef>
              <a:spcAft>
                <a:spcPts val="600"/>
              </a:spcAft>
            </a:pPr>
            <a:r>
              <a:rPr lang="es-ES_tradnl" dirty="0">
                <a:latin typeface="Arial" pitchFamily="34" charset="0"/>
                <a:cs typeface="Arial" pitchFamily="34" charset="0"/>
              </a:rPr>
              <a:t>El cardinalidad de una relación representa la participación en la relación de cada una de las entidades afectadas, siempre se evalúa de a dos entidades. </a:t>
            </a:r>
          </a:p>
          <a:p>
            <a:pPr algn="just">
              <a:spcBef>
                <a:spcPts val="600"/>
              </a:spcBef>
              <a:spcAft>
                <a:spcPts val="600"/>
              </a:spcAft>
            </a:pPr>
            <a:r>
              <a:rPr lang="es-ES_tradnl" dirty="0">
                <a:latin typeface="Arial" pitchFamily="34" charset="0"/>
                <a:cs typeface="Arial" pitchFamily="34" charset="0"/>
              </a:rPr>
              <a:t>Existen tres tipos posibles.</a:t>
            </a:r>
            <a:endParaRPr lang="es-ES" dirty="0">
              <a:latin typeface="Arial" pitchFamily="34" charset="0"/>
              <a:cs typeface="Arial" pitchFamily="34" charset="0"/>
            </a:endParaRPr>
          </a:p>
          <a:p>
            <a:pPr algn="just">
              <a:spcBef>
                <a:spcPts val="600"/>
              </a:spcBef>
              <a:spcAft>
                <a:spcPts val="600"/>
              </a:spcAft>
            </a:pPr>
            <a:r>
              <a:rPr lang="es-ES_tradnl" b="1" dirty="0">
                <a:latin typeface="Arial" pitchFamily="34" charset="0"/>
                <a:cs typeface="Arial" pitchFamily="34" charset="0"/>
              </a:rPr>
              <a:t>1:1 (una a una):</a:t>
            </a:r>
            <a:r>
              <a:rPr lang="es-ES_tradnl" dirty="0">
                <a:latin typeface="Arial" pitchFamily="34" charset="0"/>
                <a:cs typeface="Arial" pitchFamily="34" charset="0"/>
              </a:rPr>
              <a:t> a cada registro de una entidad le corresponde no mas de un registro de la otra y viceversa. Es biunívoca.</a:t>
            </a:r>
            <a:endParaRPr lang="es-ES" dirty="0">
              <a:latin typeface="Arial" pitchFamily="34" charset="0"/>
              <a:cs typeface="Arial" pitchFamily="34" charset="0"/>
            </a:endParaRPr>
          </a:p>
        </p:txBody>
      </p:sp>
      <p:sp>
        <p:nvSpPr>
          <p:cNvPr id="11" name="10 Rectángulo"/>
          <p:cNvSpPr/>
          <p:nvPr/>
        </p:nvSpPr>
        <p:spPr>
          <a:xfrm>
            <a:off x="500034" y="4365104"/>
            <a:ext cx="8286808" cy="923330"/>
          </a:xfrm>
          <a:prstGeom prst="rect">
            <a:avLst/>
          </a:prstGeom>
        </p:spPr>
        <p:txBody>
          <a:bodyPr wrap="square">
            <a:spAutoFit/>
          </a:bodyPr>
          <a:lstStyle/>
          <a:p>
            <a:pPr algn="just">
              <a:spcBef>
                <a:spcPts val="600"/>
              </a:spcBef>
              <a:spcAft>
                <a:spcPts val="600"/>
              </a:spcAft>
            </a:pPr>
            <a:r>
              <a:rPr lang="es-ES_tradnl" b="1" dirty="0">
                <a:latin typeface="Arial" pitchFamily="34" charset="0"/>
                <a:cs typeface="Arial" pitchFamily="34" charset="0"/>
              </a:rPr>
              <a:t>1:N (una a muchas):</a:t>
            </a:r>
            <a:r>
              <a:rPr lang="es-ES_tradnl" dirty="0">
                <a:latin typeface="Arial" pitchFamily="34" charset="0"/>
                <a:cs typeface="Arial" pitchFamily="34" charset="0"/>
              </a:rPr>
              <a:t> a cada registro de la primera entidad le pueden corresponder varios registros de la segunda, y a cada registro de la segunda le corresponde no mas de uno de la primera.</a:t>
            </a:r>
            <a:endParaRPr lang="es-ES" dirty="0">
              <a:latin typeface="Arial" pitchFamily="34" charset="0"/>
              <a:cs typeface="Arial" pitchFamily="34" charset="0"/>
            </a:endParaRPr>
          </a:p>
        </p:txBody>
      </p:sp>
      <p:sp>
        <p:nvSpPr>
          <p:cNvPr id="2" name="Subtitle 1">
            <a:extLst>
              <a:ext uri="{FF2B5EF4-FFF2-40B4-BE49-F238E27FC236}">
                <a16:creationId xmlns:a16="http://schemas.microsoft.com/office/drawing/2014/main" id="{CCD396C2-7832-4581-CD0A-C33BF787293A}"/>
              </a:ext>
            </a:extLst>
          </p:cNvPr>
          <p:cNvSpPr txBox="1">
            <a:spLocks/>
          </p:cNvSpPr>
          <p:nvPr/>
        </p:nvSpPr>
        <p:spPr>
          <a:xfrm>
            <a:off x="-273342" y="311770"/>
            <a:ext cx="4811985"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AR" sz="2400" dirty="0">
                <a:latin typeface="Arial" pitchFamily="34" charset="0"/>
                <a:cs typeface="Arial" pitchFamily="34" charset="0"/>
              </a:rPr>
              <a:t>Base de Datos relacionales</a:t>
            </a:r>
          </a:p>
        </p:txBody>
      </p:sp>
      <p:pic>
        <p:nvPicPr>
          <p:cNvPr id="3" name="Imagen 2">
            <a:extLst>
              <a:ext uri="{FF2B5EF4-FFF2-40B4-BE49-F238E27FC236}">
                <a16:creationId xmlns:a16="http://schemas.microsoft.com/office/drawing/2014/main" id="{AA7F71B6-271D-1D69-0129-B708CC177BB1}"/>
              </a:ext>
            </a:extLst>
          </p:cNvPr>
          <p:cNvPicPr>
            <a:picLocks noChangeAspect="1"/>
          </p:cNvPicPr>
          <p:nvPr/>
        </p:nvPicPr>
        <p:blipFill>
          <a:blip r:embed="rId3"/>
          <a:stretch>
            <a:fillRect/>
          </a:stretch>
        </p:blipFill>
        <p:spPr>
          <a:xfrm>
            <a:off x="1876107" y="3221110"/>
            <a:ext cx="5391785" cy="847725"/>
          </a:xfrm>
          <a:prstGeom prst="rect">
            <a:avLst/>
          </a:prstGeom>
        </p:spPr>
      </p:pic>
      <p:pic>
        <p:nvPicPr>
          <p:cNvPr id="4" name="Imagen 3">
            <a:extLst>
              <a:ext uri="{FF2B5EF4-FFF2-40B4-BE49-F238E27FC236}">
                <a16:creationId xmlns:a16="http://schemas.microsoft.com/office/drawing/2014/main" id="{AC486E62-3775-4300-CBF1-C4BBE93D21B6}"/>
              </a:ext>
            </a:extLst>
          </p:cNvPr>
          <p:cNvPicPr>
            <a:picLocks noChangeAspect="1"/>
          </p:cNvPicPr>
          <p:nvPr/>
        </p:nvPicPr>
        <p:blipFill>
          <a:blip r:embed="rId4"/>
          <a:stretch>
            <a:fillRect/>
          </a:stretch>
        </p:blipFill>
        <p:spPr>
          <a:xfrm>
            <a:off x="1890376" y="5457998"/>
            <a:ext cx="5296535" cy="838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28596" y="1160931"/>
            <a:ext cx="842968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b="1" dirty="0">
                <a:latin typeface="Arial" pitchFamily="34" charset="0"/>
                <a:cs typeface="Arial" pitchFamily="34" charset="0"/>
              </a:rPr>
              <a:t>N:N (muchas a muchas): </a:t>
            </a:r>
            <a:r>
              <a:rPr lang="es-ES" dirty="0">
                <a:latin typeface="Arial" pitchFamily="34" charset="0"/>
                <a:cs typeface="Arial" pitchFamily="34" charset="0"/>
              </a:rPr>
              <a:t> a cada registro de la primera entidad le pueden corresponder varios registros de la segunda y viceversa.</a:t>
            </a:r>
            <a:r>
              <a:rPr lang="es-ES" b="1" dirty="0">
                <a:latin typeface="Arial" pitchFamily="34" charset="0"/>
                <a:cs typeface="Arial" pitchFamily="34" charset="0"/>
              </a:rPr>
              <a:t>   </a:t>
            </a:r>
          </a:p>
        </p:txBody>
      </p:sp>
      <p:pic>
        <p:nvPicPr>
          <p:cNvPr id="3" name="Imagen 2">
            <a:extLst>
              <a:ext uri="{FF2B5EF4-FFF2-40B4-BE49-F238E27FC236}">
                <a16:creationId xmlns:a16="http://schemas.microsoft.com/office/drawing/2014/main" id="{C060C030-4957-7550-7D3A-C31D005D4280}"/>
              </a:ext>
            </a:extLst>
          </p:cNvPr>
          <p:cNvPicPr>
            <a:picLocks noChangeAspect="1"/>
          </p:cNvPicPr>
          <p:nvPr/>
        </p:nvPicPr>
        <p:blipFill>
          <a:blip r:embed="rId3"/>
          <a:stretch>
            <a:fillRect/>
          </a:stretch>
        </p:blipFill>
        <p:spPr>
          <a:xfrm>
            <a:off x="1763688" y="2060848"/>
            <a:ext cx="5344160" cy="847725"/>
          </a:xfrm>
          <a:prstGeom prst="rect">
            <a:avLst/>
          </a:prstGeom>
        </p:spPr>
      </p:pic>
      <p:sp>
        <p:nvSpPr>
          <p:cNvPr id="4" name="Subtitle 1">
            <a:extLst>
              <a:ext uri="{FF2B5EF4-FFF2-40B4-BE49-F238E27FC236}">
                <a16:creationId xmlns:a16="http://schemas.microsoft.com/office/drawing/2014/main" id="{C130437C-B893-5A3C-0937-EFCD149EA0F4}"/>
              </a:ext>
            </a:extLst>
          </p:cNvPr>
          <p:cNvSpPr txBox="1">
            <a:spLocks/>
          </p:cNvSpPr>
          <p:nvPr/>
        </p:nvSpPr>
        <p:spPr>
          <a:xfrm>
            <a:off x="-273342" y="311770"/>
            <a:ext cx="4811985"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AR" sz="2400" dirty="0">
                <a:latin typeface="Arial" pitchFamily="34" charset="0"/>
                <a:cs typeface="Arial" pitchFamily="34" charset="0"/>
              </a:rPr>
              <a:t>Base de Datos relacionales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0FACB8-4EAE-57EE-CD7C-BCF0B45F8894}"/>
              </a:ext>
            </a:extLst>
          </p:cNvPr>
          <p:cNvSpPr txBox="1"/>
          <p:nvPr/>
        </p:nvSpPr>
        <p:spPr>
          <a:xfrm>
            <a:off x="357158" y="332656"/>
            <a:ext cx="4934922" cy="461665"/>
          </a:xfrm>
          <a:prstGeom prst="rect">
            <a:avLst/>
          </a:prstGeom>
          <a:noFill/>
        </p:spPr>
        <p:txBody>
          <a:bodyPr wrap="square">
            <a:spAutoFit/>
          </a:bodyPr>
          <a:lstStyle/>
          <a:p>
            <a:r>
              <a:rPr lang="es-AR" sz="2400" b="1" dirty="0">
                <a:effectLst/>
                <a:latin typeface="Arial" panose="020B0604020202020204" pitchFamily="34" charset="0"/>
                <a:ea typeface="Calibri" panose="020F0502020204030204" pitchFamily="34" charset="0"/>
                <a:cs typeface="Times New Roman" panose="02020603050405020304" pitchFamily="18" charset="0"/>
              </a:rPr>
              <a:t>Usuarios de una base de datos</a:t>
            </a:r>
            <a:endParaRPr lang="es-AR" sz="2400" b="1" dirty="0"/>
          </a:p>
        </p:txBody>
      </p:sp>
      <p:pic>
        <p:nvPicPr>
          <p:cNvPr id="11" name="Imagen 10">
            <a:extLst>
              <a:ext uri="{FF2B5EF4-FFF2-40B4-BE49-F238E27FC236}">
                <a16:creationId xmlns:a16="http://schemas.microsoft.com/office/drawing/2014/main" id="{52CFB6DC-8153-40C1-A19B-F0C3E2730D60}"/>
              </a:ext>
            </a:extLst>
          </p:cNvPr>
          <p:cNvPicPr>
            <a:picLocks noChangeAspect="1"/>
          </p:cNvPicPr>
          <p:nvPr/>
        </p:nvPicPr>
        <p:blipFill>
          <a:blip r:embed="rId3"/>
          <a:stretch>
            <a:fillRect/>
          </a:stretch>
        </p:blipFill>
        <p:spPr>
          <a:xfrm>
            <a:off x="1115616" y="724004"/>
            <a:ext cx="7688854" cy="60173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0FACB8-4EAE-57EE-CD7C-BCF0B45F8894}"/>
              </a:ext>
            </a:extLst>
          </p:cNvPr>
          <p:cNvSpPr txBox="1"/>
          <p:nvPr/>
        </p:nvSpPr>
        <p:spPr>
          <a:xfrm>
            <a:off x="357158" y="332656"/>
            <a:ext cx="5510986" cy="461665"/>
          </a:xfrm>
          <a:prstGeom prst="rect">
            <a:avLst/>
          </a:prstGeom>
          <a:noFill/>
        </p:spPr>
        <p:txBody>
          <a:bodyPr wrap="square">
            <a:spAutoFit/>
          </a:bodyPr>
          <a:lstStyle/>
          <a:p>
            <a:r>
              <a:rPr lang="es-AR" sz="2400" b="1" dirty="0">
                <a:latin typeface="Arial" panose="020B0604020202020204" pitchFamily="34" charset="0"/>
                <a:ea typeface="Calibri" panose="020F0502020204030204" pitchFamily="34" charset="0"/>
                <a:cs typeface="Times New Roman" panose="02020603050405020304" pitchFamily="18" charset="0"/>
              </a:rPr>
              <a:t>Aplicaciones de las</a:t>
            </a:r>
            <a:r>
              <a:rPr lang="es-AR" sz="2400" b="1" dirty="0">
                <a:effectLst/>
                <a:latin typeface="Arial" panose="020B0604020202020204" pitchFamily="34" charset="0"/>
                <a:ea typeface="Calibri" panose="020F0502020204030204" pitchFamily="34" charset="0"/>
                <a:cs typeface="Times New Roman" panose="02020603050405020304" pitchFamily="18" charset="0"/>
              </a:rPr>
              <a:t> base de datos</a:t>
            </a:r>
            <a:endParaRPr lang="es-AR" sz="2400" b="1" dirty="0"/>
          </a:p>
        </p:txBody>
      </p:sp>
      <p:sp>
        <p:nvSpPr>
          <p:cNvPr id="4" name="CuadroTexto 3">
            <a:extLst>
              <a:ext uri="{FF2B5EF4-FFF2-40B4-BE49-F238E27FC236}">
                <a16:creationId xmlns:a16="http://schemas.microsoft.com/office/drawing/2014/main" id="{BD851BB3-5115-F799-58F2-DD4C6A7B05E6}"/>
              </a:ext>
            </a:extLst>
          </p:cNvPr>
          <p:cNvSpPr txBox="1"/>
          <p:nvPr/>
        </p:nvSpPr>
        <p:spPr>
          <a:xfrm>
            <a:off x="367863" y="908720"/>
            <a:ext cx="4572000" cy="461665"/>
          </a:xfrm>
          <a:prstGeom prst="rect">
            <a:avLst/>
          </a:prstGeom>
          <a:noFill/>
        </p:spPr>
        <p:txBody>
          <a:bodyPr wrap="square">
            <a:spAutoFit/>
          </a:bodyPr>
          <a:lstStyle/>
          <a:p>
            <a:r>
              <a:rPr lang="es-AR" sz="2400" b="1" dirty="0">
                <a:effectLst/>
                <a:latin typeface="Arial" panose="020B0604020202020204" pitchFamily="34" charset="0"/>
                <a:ea typeface="Calibri" panose="020F0502020204030204" pitchFamily="34" charset="0"/>
                <a:cs typeface="Arial" panose="020B0604020202020204" pitchFamily="34" charset="0"/>
              </a:rPr>
              <a:t>Big Data</a:t>
            </a:r>
            <a:endParaRPr lang="es-AR" sz="2400" b="1"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B4454BA3-32BD-83E8-8B0E-7102B881B072}"/>
              </a:ext>
            </a:extLst>
          </p:cNvPr>
          <p:cNvSpPr txBox="1"/>
          <p:nvPr/>
        </p:nvSpPr>
        <p:spPr>
          <a:xfrm>
            <a:off x="827584" y="1484784"/>
            <a:ext cx="7488832" cy="2469009"/>
          </a:xfrm>
          <a:prstGeom prst="rect">
            <a:avLst/>
          </a:prstGeom>
          <a:noFill/>
        </p:spPr>
        <p:txBody>
          <a:bodyPr wrap="square">
            <a:spAutoFit/>
          </a:bodyPr>
          <a:lstStyle/>
          <a:p>
            <a:pPr algn="just">
              <a:lnSpc>
                <a:spcPct val="107000"/>
              </a:lnSpc>
              <a:spcAft>
                <a:spcPts val="800"/>
              </a:spcAft>
            </a:pPr>
            <a:r>
              <a:rPr lang="es-AR" sz="1800" kern="100" dirty="0">
                <a:effectLst/>
                <a:latin typeface="Arial" panose="020B0604020202020204" pitchFamily="34" charset="0"/>
                <a:ea typeface="Calibri" panose="020F0502020204030204" pitchFamily="34" charset="0"/>
                <a:cs typeface="Arial" panose="020B0604020202020204" pitchFamily="34" charset="0"/>
              </a:rPr>
              <a:t>Si bien el concepto es nuevo, el manejo de grandes volúmenes de datos se remonta hacia los años 1960/1970 cuando se comenzaron a estructurar los datos en las bases de datos relacionales. </a:t>
            </a:r>
          </a:p>
          <a:p>
            <a:pPr algn="just"/>
            <a:r>
              <a:rPr lang="es-AR" sz="1800" dirty="0">
                <a:effectLst/>
                <a:latin typeface="Arial" panose="020B0604020202020204" pitchFamily="34" charset="0"/>
                <a:ea typeface="Calibri" panose="020F0502020204030204" pitchFamily="34" charset="0"/>
                <a:cs typeface="Arial" panose="020B0604020202020204" pitchFamily="34" charset="0"/>
              </a:rPr>
              <a:t>Hacia 2005, se comenzó a observar la gran cantidad de datos que se generaban a través de las redes sociales y servicios online. Eso hizo que se comenzara a trabajar para ver cuál podría ser la utilidad que se le podía dar a esos datos, resultando ser útiles para gran cantidad de sectores tanto públicos como privados</a:t>
            </a:r>
            <a:endParaRPr lang="es-AR"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5644688A-EC69-A655-0B68-EC7E96121C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0148" y="4053816"/>
            <a:ext cx="5548196" cy="2655555"/>
          </a:xfrm>
          <a:prstGeom prst="rect">
            <a:avLst/>
          </a:prstGeom>
          <a:noFill/>
          <a:ln>
            <a:noFill/>
          </a:ln>
        </p:spPr>
      </p:pic>
    </p:spTree>
    <p:extLst>
      <p:ext uri="{BB962C8B-B14F-4D97-AF65-F5344CB8AC3E}">
        <p14:creationId xmlns:p14="http://schemas.microsoft.com/office/powerpoint/2010/main" val="2961953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0FACB8-4EAE-57EE-CD7C-BCF0B45F8894}"/>
              </a:ext>
            </a:extLst>
          </p:cNvPr>
          <p:cNvSpPr txBox="1"/>
          <p:nvPr/>
        </p:nvSpPr>
        <p:spPr>
          <a:xfrm>
            <a:off x="357158" y="332656"/>
            <a:ext cx="5510986" cy="461665"/>
          </a:xfrm>
          <a:prstGeom prst="rect">
            <a:avLst/>
          </a:prstGeom>
          <a:noFill/>
        </p:spPr>
        <p:txBody>
          <a:bodyPr wrap="square">
            <a:spAutoFit/>
          </a:bodyPr>
          <a:lstStyle/>
          <a:p>
            <a:r>
              <a:rPr lang="es-AR" sz="2400" b="1" dirty="0">
                <a:latin typeface="Arial" panose="020B0604020202020204" pitchFamily="34" charset="0"/>
                <a:ea typeface="Calibri" panose="020F0502020204030204" pitchFamily="34" charset="0"/>
                <a:cs typeface="Times New Roman" panose="02020603050405020304" pitchFamily="18" charset="0"/>
              </a:rPr>
              <a:t>Aplicaciones de las</a:t>
            </a:r>
            <a:r>
              <a:rPr lang="es-AR" sz="2400" b="1" dirty="0">
                <a:effectLst/>
                <a:latin typeface="Arial" panose="020B0604020202020204" pitchFamily="34" charset="0"/>
                <a:ea typeface="Calibri" panose="020F0502020204030204" pitchFamily="34" charset="0"/>
                <a:cs typeface="Times New Roman" panose="02020603050405020304" pitchFamily="18" charset="0"/>
              </a:rPr>
              <a:t> base de datos</a:t>
            </a:r>
            <a:endParaRPr lang="es-AR" sz="2400" b="1" dirty="0"/>
          </a:p>
        </p:txBody>
      </p:sp>
      <p:sp>
        <p:nvSpPr>
          <p:cNvPr id="4" name="CuadroTexto 3">
            <a:extLst>
              <a:ext uri="{FF2B5EF4-FFF2-40B4-BE49-F238E27FC236}">
                <a16:creationId xmlns:a16="http://schemas.microsoft.com/office/drawing/2014/main" id="{BD851BB3-5115-F799-58F2-DD4C6A7B05E6}"/>
              </a:ext>
            </a:extLst>
          </p:cNvPr>
          <p:cNvSpPr txBox="1"/>
          <p:nvPr/>
        </p:nvSpPr>
        <p:spPr>
          <a:xfrm>
            <a:off x="367863" y="908720"/>
            <a:ext cx="4572000" cy="461665"/>
          </a:xfrm>
          <a:prstGeom prst="rect">
            <a:avLst/>
          </a:prstGeom>
          <a:noFill/>
        </p:spPr>
        <p:txBody>
          <a:bodyPr wrap="square">
            <a:spAutoFit/>
          </a:bodyPr>
          <a:lstStyle/>
          <a:p>
            <a:r>
              <a:rPr lang="es-AR" sz="2400" b="1" dirty="0">
                <a:latin typeface="Arial" panose="020B0604020202020204" pitchFamily="34" charset="0"/>
                <a:ea typeface="Calibri" panose="020F0502020204030204" pitchFamily="34" charset="0"/>
                <a:cs typeface="Arial" panose="020B0604020202020204" pitchFamily="34" charset="0"/>
              </a:rPr>
              <a:t>¿Qué es </a:t>
            </a:r>
            <a:r>
              <a:rPr lang="es-AR" sz="2400" b="1" dirty="0">
                <a:effectLst/>
                <a:latin typeface="Arial" panose="020B0604020202020204" pitchFamily="34" charset="0"/>
                <a:ea typeface="Calibri" panose="020F0502020204030204" pitchFamily="34" charset="0"/>
                <a:cs typeface="Arial" panose="020B0604020202020204" pitchFamily="34" charset="0"/>
              </a:rPr>
              <a:t>Big Data?</a:t>
            </a:r>
            <a:endParaRPr lang="es-AR" sz="2400" b="1"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B4454BA3-32BD-83E8-8B0E-7102B881B072}"/>
              </a:ext>
            </a:extLst>
          </p:cNvPr>
          <p:cNvSpPr txBox="1"/>
          <p:nvPr/>
        </p:nvSpPr>
        <p:spPr>
          <a:xfrm>
            <a:off x="827584" y="1484784"/>
            <a:ext cx="7488832" cy="2453172"/>
          </a:xfrm>
          <a:prstGeom prst="rect">
            <a:avLst/>
          </a:prstGeom>
          <a:noFill/>
        </p:spPr>
        <p:txBody>
          <a:bodyPr wrap="square">
            <a:spAutoFit/>
          </a:bodyPr>
          <a:lstStyle/>
          <a:p>
            <a:pPr algn="just">
              <a:lnSpc>
                <a:spcPct val="107000"/>
              </a:lnSpc>
              <a:spcAft>
                <a:spcPts val="800"/>
              </a:spcAft>
            </a:pPr>
            <a:r>
              <a:rPr lang="es-AR" sz="1800" i="1" kern="100" dirty="0">
                <a:effectLst/>
                <a:latin typeface="Arial" panose="020B0604020202020204" pitchFamily="34" charset="0"/>
                <a:ea typeface="Calibri" panose="020F0502020204030204" pitchFamily="34" charset="0"/>
              </a:rPr>
              <a:t>“Big data son datos que contienen una mayor variedad y que se presentan en volúmenes crecientes y a una velocidad superior”.</a:t>
            </a:r>
            <a:r>
              <a:rPr lang="es-AR" sz="1800" kern="100" dirty="0">
                <a:effectLst/>
                <a:latin typeface="Arial" panose="020B0604020202020204" pitchFamily="34" charset="0"/>
                <a:ea typeface="Calibri" panose="020F0502020204030204" pitchFamily="34" charset="0"/>
              </a:rPr>
              <a:t> Gartner (aprox. 2001)</a:t>
            </a:r>
          </a:p>
          <a:p>
            <a:pPr algn="just">
              <a:lnSpc>
                <a:spcPct val="107000"/>
              </a:lnSpc>
              <a:spcAft>
                <a:spcPts val="800"/>
              </a:spcAft>
            </a:pPr>
            <a:endParaRPr lang="es-AR" kern="100" dirty="0">
              <a:latin typeface="Arial" panose="020B0604020202020204" pitchFamily="34" charset="0"/>
              <a:ea typeface="Calibri" panose="020F0502020204030204" pitchFamily="34" charset="0"/>
            </a:endParaRPr>
          </a:p>
          <a:p>
            <a:pPr algn="just">
              <a:lnSpc>
                <a:spcPct val="107000"/>
              </a:lnSpc>
              <a:spcAft>
                <a:spcPts val="800"/>
              </a:spcAft>
            </a:pPr>
            <a:r>
              <a:rPr lang="es-AR" sz="1800" kern="100" dirty="0">
                <a:effectLst/>
                <a:latin typeface="Arial" panose="020B0604020202020204" pitchFamily="34" charset="0"/>
                <a:ea typeface="Calibri" panose="020F0502020204030204" pitchFamily="34" charset="0"/>
              </a:rPr>
              <a:t>El Big Data está basado en tres características denominadas “Las tres V”:</a:t>
            </a:r>
          </a:p>
          <a:p>
            <a:pPr algn="just">
              <a:lnSpc>
                <a:spcPct val="107000"/>
              </a:lnSpc>
              <a:spcAft>
                <a:spcPts val="800"/>
              </a:spcAft>
            </a:pPr>
            <a:endParaRPr lang="es-AR" sz="1800" kern="100" dirty="0">
              <a:effectLst/>
              <a:latin typeface="Arial" panose="020B0604020202020204" pitchFamily="34" charset="0"/>
              <a:ea typeface="Calibri" panose="020F0502020204030204" pitchFamily="34" charset="0"/>
            </a:endParaRPr>
          </a:p>
        </p:txBody>
      </p:sp>
      <p:pic>
        <p:nvPicPr>
          <p:cNvPr id="2" name="Imagen 1" descr="Qué es el BIG DATA? - Aprender BIG DATA desde cero">
            <a:extLst>
              <a:ext uri="{FF2B5EF4-FFF2-40B4-BE49-F238E27FC236}">
                <a16:creationId xmlns:a16="http://schemas.microsoft.com/office/drawing/2014/main" id="{6BE6B031-A491-CBB9-0B49-B7FD3713EC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763" r="13926"/>
          <a:stretch/>
        </p:blipFill>
        <p:spPr bwMode="auto">
          <a:xfrm>
            <a:off x="2483768" y="3429000"/>
            <a:ext cx="4580331" cy="32596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9562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0FACB8-4EAE-57EE-CD7C-BCF0B45F8894}"/>
              </a:ext>
            </a:extLst>
          </p:cNvPr>
          <p:cNvSpPr txBox="1"/>
          <p:nvPr/>
        </p:nvSpPr>
        <p:spPr>
          <a:xfrm>
            <a:off x="357158" y="332656"/>
            <a:ext cx="5510986" cy="461665"/>
          </a:xfrm>
          <a:prstGeom prst="rect">
            <a:avLst/>
          </a:prstGeom>
          <a:noFill/>
        </p:spPr>
        <p:txBody>
          <a:bodyPr wrap="square">
            <a:spAutoFit/>
          </a:bodyPr>
          <a:lstStyle/>
          <a:p>
            <a:r>
              <a:rPr lang="es-AR" sz="2400" b="1" dirty="0">
                <a:latin typeface="Arial" panose="020B0604020202020204" pitchFamily="34" charset="0"/>
                <a:ea typeface="Calibri" panose="020F0502020204030204" pitchFamily="34" charset="0"/>
                <a:cs typeface="Times New Roman" panose="02020603050405020304" pitchFamily="18" charset="0"/>
              </a:rPr>
              <a:t>Aplicaciones de las</a:t>
            </a:r>
            <a:r>
              <a:rPr lang="es-AR" sz="2400" b="1" dirty="0">
                <a:effectLst/>
                <a:latin typeface="Arial" panose="020B0604020202020204" pitchFamily="34" charset="0"/>
                <a:ea typeface="Calibri" panose="020F0502020204030204" pitchFamily="34" charset="0"/>
                <a:cs typeface="Times New Roman" panose="02020603050405020304" pitchFamily="18" charset="0"/>
              </a:rPr>
              <a:t> base de datos</a:t>
            </a:r>
            <a:endParaRPr lang="es-AR" sz="2400" b="1" dirty="0"/>
          </a:p>
        </p:txBody>
      </p:sp>
      <p:sp>
        <p:nvSpPr>
          <p:cNvPr id="4" name="CuadroTexto 3">
            <a:extLst>
              <a:ext uri="{FF2B5EF4-FFF2-40B4-BE49-F238E27FC236}">
                <a16:creationId xmlns:a16="http://schemas.microsoft.com/office/drawing/2014/main" id="{BD851BB3-5115-F799-58F2-DD4C6A7B05E6}"/>
              </a:ext>
            </a:extLst>
          </p:cNvPr>
          <p:cNvSpPr txBox="1"/>
          <p:nvPr/>
        </p:nvSpPr>
        <p:spPr>
          <a:xfrm>
            <a:off x="367863" y="908720"/>
            <a:ext cx="4572000" cy="461665"/>
          </a:xfrm>
          <a:prstGeom prst="rect">
            <a:avLst/>
          </a:prstGeom>
          <a:noFill/>
        </p:spPr>
        <p:txBody>
          <a:bodyPr wrap="square">
            <a:spAutoFit/>
          </a:bodyPr>
          <a:lstStyle/>
          <a:p>
            <a:r>
              <a:rPr lang="es-AR" sz="2400" b="1" dirty="0">
                <a:latin typeface="Arial" panose="020B0604020202020204" pitchFamily="34" charset="0"/>
                <a:ea typeface="Calibri" panose="020F0502020204030204" pitchFamily="34" charset="0"/>
                <a:cs typeface="Arial" panose="020B0604020202020204" pitchFamily="34" charset="0"/>
              </a:rPr>
              <a:t>Como funciona </a:t>
            </a:r>
            <a:r>
              <a:rPr lang="es-AR" sz="2400" b="1" dirty="0">
                <a:effectLst/>
                <a:latin typeface="Arial" panose="020B0604020202020204" pitchFamily="34" charset="0"/>
                <a:ea typeface="Calibri" panose="020F0502020204030204" pitchFamily="34" charset="0"/>
                <a:cs typeface="Arial" panose="020B0604020202020204" pitchFamily="34" charset="0"/>
              </a:rPr>
              <a:t>Big Data</a:t>
            </a:r>
            <a:endParaRPr lang="es-AR" sz="2400" b="1"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7A764056-DA38-7F8D-F9E6-7BECC9300BCA}"/>
              </a:ext>
            </a:extLst>
          </p:cNvPr>
          <p:cNvPicPr>
            <a:picLocks noChangeAspect="1"/>
          </p:cNvPicPr>
          <p:nvPr/>
        </p:nvPicPr>
        <p:blipFill>
          <a:blip r:embed="rId3"/>
          <a:stretch>
            <a:fillRect/>
          </a:stretch>
        </p:blipFill>
        <p:spPr>
          <a:xfrm>
            <a:off x="287524" y="1700808"/>
            <a:ext cx="8568952" cy="4648747"/>
          </a:xfrm>
          <a:prstGeom prst="rect">
            <a:avLst/>
          </a:prstGeom>
        </p:spPr>
      </p:pic>
    </p:spTree>
    <p:extLst>
      <p:ext uri="{BB962C8B-B14F-4D97-AF65-F5344CB8AC3E}">
        <p14:creationId xmlns:p14="http://schemas.microsoft.com/office/powerpoint/2010/main" val="131841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0" y="500063"/>
            <a:ext cx="2500313" cy="500062"/>
          </a:xfrm>
        </p:spPr>
        <p:txBody>
          <a:bodyPr>
            <a:normAutofit/>
          </a:bodyPr>
          <a:lstStyle/>
          <a:p>
            <a:pPr algn="ctr"/>
            <a:r>
              <a:rPr sz="2400">
                <a:latin typeface="Arial" pitchFamily="34" charset="0"/>
                <a:cs typeface="Arial" pitchFamily="34" charset="0"/>
              </a:rPr>
              <a:t>Archivos</a:t>
            </a:r>
          </a:p>
        </p:txBody>
      </p:sp>
      <p:sp>
        <p:nvSpPr>
          <p:cNvPr id="24577" name="Rectangle 1"/>
          <p:cNvSpPr>
            <a:spLocks noChangeArrowheads="1"/>
          </p:cNvSpPr>
          <p:nvPr/>
        </p:nvSpPr>
        <p:spPr bwMode="auto">
          <a:xfrm>
            <a:off x="500034" y="917658"/>
            <a:ext cx="821537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b="1" dirty="0">
                <a:latin typeface="Arial" pitchFamily="34" charset="0"/>
                <a:cs typeface="Arial" pitchFamily="34" charset="0"/>
              </a:rPr>
              <a:t>Desventajas en el uso de archivos</a:t>
            </a:r>
          </a:p>
          <a:p>
            <a:pPr algn="just">
              <a:spcBef>
                <a:spcPts val="600"/>
              </a:spcBef>
              <a:spcAft>
                <a:spcPts val="600"/>
              </a:spcAft>
            </a:pPr>
            <a:r>
              <a:rPr lang="es-ES_tradnl" b="1" dirty="0">
                <a:latin typeface="Arial" pitchFamily="34" charset="0"/>
                <a:cs typeface="Arial" pitchFamily="34" charset="0"/>
              </a:rPr>
              <a:t>Actualización de la Información: </a:t>
            </a:r>
            <a:r>
              <a:rPr lang="es-ES_tradnl" dirty="0">
                <a:latin typeface="Arial" pitchFamily="34" charset="0"/>
                <a:cs typeface="Arial" pitchFamily="34" charset="0"/>
              </a:rPr>
              <a:t>La actualización puede resultar costosa cuando se tiene información total o parcialmente duplicada en archivos diferentes. Esto conduce a inconsistencia de datos</a:t>
            </a:r>
          </a:p>
          <a:p>
            <a:pPr algn="just">
              <a:spcBef>
                <a:spcPts val="600"/>
              </a:spcBef>
              <a:spcAft>
                <a:spcPts val="600"/>
              </a:spcAft>
            </a:pPr>
            <a:r>
              <a:rPr lang="es-ES_tradnl" b="1" dirty="0">
                <a:latin typeface="Arial" pitchFamily="34" charset="0"/>
                <a:cs typeface="Arial" pitchFamily="34" charset="0"/>
              </a:rPr>
              <a:t>Redundancia: </a:t>
            </a:r>
            <a:r>
              <a:rPr lang="es-ES_tradnl" dirty="0">
                <a:latin typeface="Arial" pitchFamily="34" charset="0"/>
                <a:cs typeface="Arial" pitchFamily="34" charset="0"/>
              </a:rPr>
              <a:t>Consiste en tener datos que no aportan información, porque pueden ser deducidos de otros.</a:t>
            </a:r>
          </a:p>
          <a:p>
            <a:pPr algn="just">
              <a:spcBef>
                <a:spcPts val="600"/>
              </a:spcBef>
              <a:spcAft>
                <a:spcPts val="600"/>
              </a:spcAft>
            </a:pPr>
            <a:r>
              <a:rPr lang="es-ES_tradnl" b="1" dirty="0">
                <a:latin typeface="Arial" pitchFamily="34" charset="0"/>
                <a:cs typeface="Arial" pitchFamily="34" charset="0"/>
              </a:rPr>
              <a:t>Rigidez en la búsqueda: </a:t>
            </a:r>
            <a:r>
              <a:rPr lang="es-ES_tradnl" dirty="0">
                <a:latin typeface="Arial" pitchFamily="34" charset="0"/>
                <a:cs typeface="Arial" pitchFamily="34" charset="0"/>
              </a:rPr>
              <a:t>No siempre el modo de acceso que tiene el archivo es el más eficiente, no pudiendo cambiarse.</a:t>
            </a:r>
          </a:p>
          <a:p>
            <a:pPr algn="just">
              <a:spcBef>
                <a:spcPts val="600"/>
              </a:spcBef>
              <a:spcAft>
                <a:spcPts val="600"/>
              </a:spcAft>
            </a:pPr>
            <a:r>
              <a:rPr lang="es-ES_tradnl" b="1" dirty="0">
                <a:latin typeface="Arial" pitchFamily="34" charset="0"/>
                <a:cs typeface="Arial" pitchFamily="34" charset="0"/>
              </a:rPr>
              <a:t>Dependencia con los programas: </a:t>
            </a:r>
            <a:r>
              <a:rPr lang="es-ES_tradnl" dirty="0">
                <a:latin typeface="Arial" pitchFamily="34" charset="0"/>
                <a:cs typeface="Arial" pitchFamily="34" charset="0"/>
              </a:rPr>
              <a:t>Cualquier cambio en la estructura del archivo implica una modificación de los programas que lo tratan.</a:t>
            </a:r>
            <a:endParaRPr lang="es-ES" dirty="0">
              <a:latin typeface="Arial" pitchFamily="34" charset="0"/>
              <a:cs typeface="Arial" pitchFamily="34" charset="0"/>
            </a:endParaRPr>
          </a:p>
          <a:p>
            <a:pPr algn="just">
              <a:spcBef>
                <a:spcPts val="600"/>
              </a:spcBef>
              <a:spcAft>
                <a:spcPts val="600"/>
              </a:spcAft>
            </a:pPr>
            <a:r>
              <a:rPr lang="es-ES_tradnl" b="1" dirty="0">
                <a:latin typeface="Arial" pitchFamily="34" charset="0"/>
                <a:cs typeface="Arial" pitchFamily="34" charset="0"/>
              </a:rPr>
              <a:t>Confidencialidad y seguridad: </a:t>
            </a:r>
            <a:r>
              <a:rPr lang="es-ES_tradnl" dirty="0">
                <a:latin typeface="Arial" pitchFamily="34" charset="0"/>
                <a:cs typeface="Arial" pitchFamily="34" charset="0"/>
              </a:rPr>
              <a:t>La confidencialidad consiste en evitar el acceso a determinados usuarios. La seguridad consiste en que los datos no puedan ser modificados por usuarios no autorizados. Ambas cosas deben hacerse por programa.</a:t>
            </a:r>
            <a:endParaRPr lang="es-ES" dirty="0">
              <a:latin typeface="Arial" pitchFamily="34" charset="0"/>
              <a:cs typeface="Arial" pitchFamily="34" charset="0"/>
            </a:endParaRPr>
          </a:p>
          <a:p>
            <a:pPr algn="just">
              <a:spcBef>
                <a:spcPts val="600"/>
              </a:spcBef>
              <a:spcAft>
                <a:spcPts val="600"/>
              </a:spcAft>
            </a:pP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0FACB8-4EAE-57EE-CD7C-BCF0B45F8894}"/>
              </a:ext>
            </a:extLst>
          </p:cNvPr>
          <p:cNvSpPr txBox="1"/>
          <p:nvPr/>
        </p:nvSpPr>
        <p:spPr>
          <a:xfrm>
            <a:off x="357158" y="332656"/>
            <a:ext cx="5510986" cy="461665"/>
          </a:xfrm>
          <a:prstGeom prst="rect">
            <a:avLst/>
          </a:prstGeom>
          <a:noFill/>
        </p:spPr>
        <p:txBody>
          <a:bodyPr wrap="square">
            <a:spAutoFit/>
          </a:bodyPr>
          <a:lstStyle/>
          <a:p>
            <a:r>
              <a:rPr lang="es-AR" sz="2400" b="1" dirty="0">
                <a:latin typeface="Arial" panose="020B0604020202020204" pitchFamily="34" charset="0"/>
                <a:ea typeface="Calibri" panose="020F0502020204030204" pitchFamily="34" charset="0"/>
                <a:cs typeface="Times New Roman" panose="02020603050405020304" pitchFamily="18" charset="0"/>
              </a:rPr>
              <a:t>Aplicaciones de las</a:t>
            </a:r>
            <a:r>
              <a:rPr lang="es-AR" sz="2400" b="1" dirty="0">
                <a:effectLst/>
                <a:latin typeface="Arial" panose="020B0604020202020204" pitchFamily="34" charset="0"/>
                <a:ea typeface="Calibri" panose="020F0502020204030204" pitchFamily="34" charset="0"/>
                <a:cs typeface="Times New Roman" panose="02020603050405020304" pitchFamily="18" charset="0"/>
              </a:rPr>
              <a:t> base de datos</a:t>
            </a:r>
            <a:endParaRPr lang="es-AR" sz="2400" b="1" dirty="0"/>
          </a:p>
        </p:txBody>
      </p:sp>
      <p:sp>
        <p:nvSpPr>
          <p:cNvPr id="4" name="CuadroTexto 3">
            <a:extLst>
              <a:ext uri="{FF2B5EF4-FFF2-40B4-BE49-F238E27FC236}">
                <a16:creationId xmlns:a16="http://schemas.microsoft.com/office/drawing/2014/main" id="{BD851BB3-5115-F799-58F2-DD4C6A7B05E6}"/>
              </a:ext>
            </a:extLst>
          </p:cNvPr>
          <p:cNvSpPr txBox="1"/>
          <p:nvPr/>
        </p:nvSpPr>
        <p:spPr>
          <a:xfrm>
            <a:off x="367863" y="908720"/>
            <a:ext cx="4572000" cy="461665"/>
          </a:xfrm>
          <a:prstGeom prst="rect">
            <a:avLst/>
          </a:prstGeom>
          <a:noFill/>
        </p:spPr>
        <p:txBody>
          <a:bodyPr wrap="square">
            <a:spAutoFit/>
          </a:bodyPr>
          <a:lstStyle/>
          <a:p>
            <a:r>
              <a:rPr lang="es-ES" sz="2400" b="1" dirty="0">
                <a:latin typeface="Arial" panose="020B0604020202020204" pitchFamily="34" charset="0"/>
                <a:cs typeface="Arial" panose="020B0604020202020204" pitchFamily="34" charset="0"/>
              </a:rPr>
              <a:t>Data </a:t>
            </a:r>
            <a:r>
              <a:rPr lang="es-ES" sz="2400" b="1" dirty="0" err="1">
                <a:latin typeface="Arial" panose="020B0604020202020204" pitchFamily="34" charset="0"/>
                <a:cs typeface="Arial" panose="020B0604020202020204" pitchFamily="34" charset="0"/>
              </a:rPr>
              <a:t>warehouse</a:t>
            </a:r>
            <a:endParaRPr lang="es-AR" sz="2400" b="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280103D1-4F0D-0212-5C45-FB4AA1E545F4}"/>
              </a:ext>
            </a:extLst>
          </p:cNvPr>
          <p:cNvSpPr txBox="1"/>
          <p:nvPr/>
        </p:nvSpPr>
        <p:spPr>
          <a:xfrm>
            <a:off x="575556" y="1700808"/>
            <a:ext cx="7992888" cy="959943"/>
          </a:xfrm>
          <a:prstGeom prst="rect">
            <a:avLst/>
          </a:prstGeom>
          <a:noFill/>
        </p:spPr>
        <p:txBody>
          <a:bodyPr wrap="square">
            <a:spAutoFit/>
          </a:bodyPr>
          <a:lstStyle/>
          <a:p>
            <a:pPr algn="just">
              <a:lnSpc>
                <a:spcPct val="107000"/>
              </a:lnSpc>
              <a:spcAft>
                <a:spcPts val="800"/>
              </a:spcAft>
            </a:pPr>
            <a:r>
              <a:rPr lang="es-AR" sz="1800" kern="100" dirty="0">
                <a:effectLst/>
                <a:latin typeface="Arial" panose="020B0604020202020204" pitchFamily="34" charset="0"/>
                <a:ea typeface="Calibri" panose="020F0502020204030204" pitchFamily="34" charset="0"/>
                <a:cs typeface="Arial" panose="020B0604020202020204" pitchFamily="34" charset="0"/>
              </a:rPr>
              <a:t>Un data </a:t>
            </a:r>
            <a:r>
              <a:rPr lang="es-AR" sz="1800" kern="100" dirty="0" err="1">
                <a:effectLst/>
                <a:latin typeface="Arial" panose="020B0604020202020204" pitchFamily="34" charset="0"/>
                <a:ea typeface="Calibri" panose="020F0502020204030204" pitchFamily="34" charset="0"/>
                <a:cs typeface="Arial" panose="020B0604020202020204" pitchFamily="34" charset="0"/>
              </a:rPr>
              <a:t>Warehouse</a:t>
            </a:r>
            <a:r>
              <a:rPr lang="es-AR" sz="1800" kern="100" dirty="0">
                <a:effectLst/>
                <a:latin typeface="Arial" panose="020B0604020202020204" pitchFamily="34" charset="0"/>
                <a:ea typeface="Calibri" panose="020F0502020204030204" pitchFamily="34" charset="0"/>
                <a:cs typeface="Arial" panose="020B0604020202020204" pitchFamily="34" charset="0"/>
              </a:rPr>
              <a:t> (almacén de datos), es un sistema de gestión de datos, diseñado para permitir y respaldar actividades de inteligencia empresarial (BI), especialmente análisis. </a:t>
            </a:r>
          </a:p>
        </p:txBody>
      </p:sp>
      <p:pic>
        <p:nvPicPr>
          <p:cNvPr id="9" name="Imagen 8" descr="Data Warehouse: ¿Qué es y cómo es su arquitectura? - El Blog de Mistral">
            <a:extLst>
              <a:ext uri="{FF2B5EF4-FFF2-40B4-BE49-F238E27FC236}">
                <a16:creationId xmlns:a16="http://schemas.microsoft.com/office/drawing/2014/main" id="{E5063DD3-1748-9978-4C9B-5DC3F7C1A6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660751"/>
            <a:ext cx="6912129" cy="3888235"/>
          </a:xfrm>
          <a:prstGeom prst="rect">
            <a:avLst/>
          </a:prstGeom>
          <a:noFill/>
          <a:ln>
            <a:noFill/>
          </a:ln>
        </p:spPr>
      </p:pic>
    </p:spTree>
    <p:extLst>
      <p:ext uri="{BB962C8B-B14F-4D97-AF65-F5344CB8AC3E}">
        <p14:creationId xmlns:p14="http://schemas.microsoft.com/office/powerpoint/2010/main" val="3243685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0FACB8-4EAE-57EE-CD7C-BCF0B45F8894}"/>
              </a:ext>
            </a:extLst>
          </p:cNvPr>
          <p:cNvSpPr txBox="1"/>
          <p:nvPr/>
        </p:nvSpPr>
        <p:spPr>
          <a:xfrm>
            <a:off x="357158" y="332656"/>
            <a:ext cx="5510986" cy="461665"/>
          </a:xfrm>
          <a:prstGeom prst="rect">
            <a:avLst/>
          </a:prstGeom>
          <a:noFill/>
        </p:spPr>
        <p:txBody>
          <a:bodyPr wrap="square">
            <a:spAutoFit/>
          </a:bodyPr>
          <a:lstStyle/>
          <a:p>
            <a:r>
              <a:rPr lang="es-AR" sz="2400" b="1" dirty="0">
                <a:latin typeface="Arial" panose="020B0604020202020204" pitchFamily="34" charset="0"/>
                <a:ea typeface="Calibri" panose="020F0502020204030204" pitchFamily="34" charset="0"/>
                <a:cs typeface="Times New Roman" panose="02020603050405020304" pitchFamily="18" charset="0"/>
              </a:rPr>
              <a:t>Aplicaciones de las</a:t>
            </a:r>
            <a:r>
              <a:rPr lang="es-AR" sz="2400" b="1" dirty="0">
                <a:effectLst/>
                <a:latin typeface="Arial" panose="020B0604020202020204" pitchFamily="34" charset="0"/>
                <a:ea typeface="Calibri" panose="020F0502020204030204" pitchFamily="34" charset="0"/>
                <a:cs typeface="Times New Roman" panose="02020603050405020304" pitchFamily="18" charset="0"/>
              </a:rPr>
              <a:t> base de datos</a:t>
            </a:r>
            <a:endParaRPr lang="es-AR" sz="2400" b="1" dirty="0"/>
          </a:p>
        </p:txBody>
      </p:sp>
      <p:sp>
        <p:nvSpPr>
          <p:cNvPr id="4" name="CuadroTexto 3">
            <a:extLst>
              <a:ext uri="{FF2B5EF4-FFF2-40B4-BE49-F238E27FC236}">
                <a16:creationId xmlns:a16="http://schemas.microsoft.com/office/drawing/2014/main" id="{BD851BB3-5115-F799-58F2-DD4C6A7B05E6}"/>
              </a:ext>
            </a:extLst>
          </p:cNvPr>
          <p:cNvSpPr txBox="1"/>
          <p:nvPr/>
        </p:nvSpPr>
        <p:spPr>
          <a:xfrm>
            <a:off x="367863" y="908720"/>
            <a:ext cx="4572000" cy="461665"/>
          </a:xfrm>
          <a:prstGeom prst="rect">
            <a:avLst/>
          </a:prstGeom>
          <a:noFill/>
        </p:spPr>
        <p:txBody>
          <a:bodyPr wrap="square">
            <a:spAutoFit/>
          </a:bodyPr>
          <a:lstStyle/>
          <a:p>
            <a:r>
              <a:rPr lang="es-ES" sz="2400" b="1" dirty="0">
                <a:latin typeface="Arial" panose="020B0604020202020204" pitchFamily="34" charset="0"/>
                <a:cs typeface="Arial" panose="020B0604020202020204" pitchFamily="34" charset="0"/>
              </a:rPr>
              <a:t>Data </a:t>
            </a:r>
            <a:r>
              <a:rPr lang="es-ES" sz="2400" b="1" dirty="0" err="1">
                <a:latin typeface="Arial" panose="020B0604020202020204" pitchFamily="34" charset="0"/>
                <a:cs typeface="Arial" panose="020B0604020202020204" pitchFamily="34" charset="0"/>
              </a:rPr>
              <a:t>warehouse</a:t>
            </a:r>
            <a:endParaRPr lang="es-AR" sz="2400" b="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280103D1-4F0D-0212-5C45-FB4AA1E545F4}"/>
              </a:ext>
            </a:extLst>
          </p:cNvPr>
          <p:cNvSpPr txBox="1"/>
          <p:nvPr/>
        </p:nvSpPr>
        <p:spPr>
          <a:xfrm>
            <a:off x="575556" y="1628800"/>
            <a:ext cx="7992888" cy="3843809"/>
          </a:xfrm>
          <a:prstGeom prst="rect">
            <a:avLst/>
          </a:prstGeom>
          <a:noFill/>
        </p:spPr>
        <p:txBody>
          <a:bodyPr wrap="square">
            <a:spAutoFit/>
          </a:bodyPr>
          <a:lstStyle/>
          <a:p>
            <a:pPr algn="just">
              <a:lnSpc>
                <a:spcPct val="107000"/>
              </a:lnSpc>
              <a:spcAft>
                <a:spcPts val="800"/>
              </a:spcAft>
            </a:pPr>
            <a:r>
              <a:rPr lang="es-AR" sz="1800" kern="100" dirty="0">
                <a:effectLst/>
                <a:latin typeface="Arial" panose="020B0604020202020204" pitchFamily="34" charset="0"/>
                <a:ea typeface="Calibri" panose="020F0502020204030204" pitchFamily="34" charset="0"/>
              </a:rPr>
              <a:t>Un almacén de datos típico está compuesto por:</a:t>
            </a:r>
          </a:p>
          <a:p>
            <a:pPr marL="342900" lvl="0" indent="-342900" algn="just">
              <a:lnSpc>
                <a:spcPct val="107000"/>
              </a:lnSpc>
              <a:spcAft>
                <a:spcPts val="800"/>
              </a:spcAft>
              <a:buFont typeface="Wingdings" panose="05000000000000000000" pitchFamily="2" charset="2"/>
              <a:buChar char=""/>
            </a:pPr>
            <a:r>
              <a:rPr lang="es-AR" sz="1800" kern="100" dirty="0">
                <a:effectLst/>
                <a:latin typeface="Arial" panose="020B0604020202020204" pitchFamily="34" charset="0"/>
                <a:ea typeface="Calibri" panose="020F0502020204030204" pitchFamily="34" charset="0"/>
              </a:rPr>
              <a:t>Una base de datos relacional para almacenar y gestionar los datos.</a:t>
            </a:r>
          </a:p>
          <a:p>
            <a:pPr marL="342900" lvl="0" indent="-342900" algn="just">
              <a:lnSpc>
                <a:spcPct val="107000"/>
              </a:lnSpc>
              <a:spcAft>
                <a:spcPts val="800"/>
              </a:spcAft>
              <a:buFont typeface="Wingdings" panose="05000000000000000000" pitchFamily="2" charset="2"/>
              <a:buChar char=""/>
            </a:pPr>
            <a:r>
              <a:rPr lang="es-AR" sz="1800" kern="100" dirty="0">
                <a:effectLst/>
                <a:latin typeface="Arial" panose="020B0604020202020204" pitchFamily="34" charset="0"/>
                <a:ea typeface="Calibri" panose="020F0502020204030204" pitchFamily="34" charset="0"/>
              </a:rPr>
              <a:t>Una solución de extracción carga y transformación (ELT) para preparar los datos para el análisis.</a:t>
            </a:r>
          </a:p>
          <a:p>
            <a:pPr marL="342900" lvl="0" indent="-342900" algn="just">
              <a:lnSpc>
                <a:spcPct val="107000"/>
              </a:lnSpc>
              <a:spcAft>
                <a:spcPts val="800"/>
              </a:spcAft>
              <a:buFont typeface="Wingdings" panose="05000000000000000000" pitchFamily="2" charset="2"/>
              <a:buChar char=""/>
            </a:pPr>
            <a:r>
              <a:rPr lang="es-AR" sz="1800" kern="100" dirty="0">
                <a:effectLst/>
                <a:latin typeface="Arial" panose="020B0604020202020204" pitchFamily="34" charset="0"/>
                <a:ea typeface="Calibri" panose="020F0502020204030204" pitchFamily="34" charset="0"/>
              </a:rPr>
              <a:t>Funciones de análisis estadísticos, elaboración de informes y extracción de datos. </a:t>
            </a:r>
          </a:p>
          <a:p>
            <a:pPr marL="342900" lvl="0" indent="-342900" algn="just">
              <a:lnSpc>
                <a:spcPct val="107000"/>
              </a:lnSpc>
              <a:spcAft>
                <a:spcPts val="800"/>
              </a:spcAft>
              <a:buFont typeface="Wingdings" panose="05000000000000000000" pitchFamily="2" charset="2"/>
              <a:buChar char=""/>
            </a:pPr>
            <a:r>
              <a:rPr lang="es-AR" sz="1800" kern="100" dirty="0">
                <a:effectLst/>
                <a:latin typeface="Arial" panose="020B0604020202020204" pitchFamily="34" charset="0"/>
                <a:ea typeface="Calibri" panose="020F0502020204030204" pitchFamily="34" charset="0"/>
              </a:rPr>
              <a:t>Herramientas de análisis de clientes para visualizar y presentar los datos a los usuarios de empresa.</a:t>
            </a:r>
          </a:p>
          <a:p>
            <a:pPr marL="342900" lvl="0" indent="-342900" algn="just">
              <a:lnSpc>
                <a:spcPct val="107000"/>
              </a:lnSpc>
              <a:spcAft>
                <a:spcPts val="800"/>
              </a:spcAft>
              <a:buFont typeface="Wingdings" panose="05000000000000000000" pitchFamily="2" charset="2"/>
              <a:buChar char=""/>
            </a:pPr>
            <a:r>
              <a:rPr lang="es-AR" sz="1800" kern="100" dirty="0">
                <a:effectLst/>
                <a:latin typeface="Arial" panose="020B0604020202020204" pitchFamily="34" charset="0"/>
                <a:ea typeface="Calibri" panose="020F0502020204030204" pitchFamily="34" charset="0"/>
              </a:rPr>
              <a:t>Otras aplicaciones analíticas más avanzadas que generan información procesable aplicando algoritmos de aprendizaje automático e inteligencia artificial (IA).</a:t>
            </a:r>
          </a:p>
        </p:txBody>
      </p:sp>
    </p:spTree>
    <p:extLst>
      <p:ext uri="{BB962C8B-B14F-4D97-AF65-F5344CB8AC3E}">
        <p14:creationId xmlns:p14="http://schemas.microsoft.com/office/powerpoint/2010/main" val="1412894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0FACB8-4EAE-57EE-CD7C-BCF0B45F8894}"/>
              </a:ext>
            </a:extLst>
          </p:cNvPr>
          <p:cNvSpPr txBox="1"/>
          <p:nvPr/>
        </p:nvSpPr>
        <p:spPr>
          <a:xfrm>
            <a:off x="357158" y="332656"/>
            <a:ext cx="5510986" cy="461665"/>
          </a:xfrm>
          <a:prstGeom prst="rect">
            <a:avLst/>
          </a:prstGeom>
          <a:noFill/>
        </p:spPr>
        <p:txBody>
          <a:bodyPr wrap="square">
            <a:spAutoFit/>
          </a:bodyPr>
          <a:lstStyle/>
          <a:p>
            <a:r>
              <a:rPr lang="es-AR" sz="2400" b="1" dirty="0">
                <a:latin typeface="Arial" panose="020B0604020202020204" pitchFamily="34" charset="0"/>
                <a:ea typeface="Calibri" panose="020F0502020204030204" pitchFamily="34" charset="0"/>
                <a:cs typeface="Times New Roman" panose="02020603050405020304" pitchFamily="18" charset="0"/>
              </a:rPr>
              <a:t>Aplicaciones de las</a:t>
            </a:r>
            <a:r>
              <a:rPr lang="es-AR" sz="2400" b="1" dirty="0">
                <a:effectLst/>
                <a:latin typeface="Arial" panose="020B0604020202020204" pitchFamily="34" charset="0"/>
                <a:ea typeface="Calibri" panose="020F0502020204030204" pitchFamily="34" charset="0"/>
                <a:cs typeface="Times New Roman" panose="02020603050405020304" pitchFamily="18" charset="0"/>
              </a:rPr>
              <a:t> base de datos</a:t>
            </a:r>
            <a:endParaRPr lang="es-AR" sz="2400" b="1" dirty="0"/>
          </a:p>
        </p:txBody>
      </p:sp>
      <p:sp>
        <p:nvSpPr>
          <p:cNvPr id="4" name="CuadroTexto 3">
            <a:extLst>
              <a:ext uri="{FF2B5EF4-FFF2-40B4-BE49-F238E27FC236}">
                <a16:creationId xmlns:a16="http://schemas.microsoft.com/office/drawing/2014/main" id="{BD851BB3-5115-F799-58F2-DD4C6A7B05E6}"/>
              </a:ext>
            </a:extLst>
          </p:cNvPr>
          <p:cNvSpPr txBox="1"/>
          <p:nvPr/>
        </p:nvSpPr>
        <p:spPr>
          <a:xfrm>
            <a:off x="367863" y="908720"/>
            <a:ext cx="4572000" cy="461665"/>
          </a:xfrm>
          <a:prstGeom prst="rect">
            <a:avLst/>
          </a:prstGeom>
          <a:noFill/>
        </p:spPr>
        <p:txBody>
          <a:bodyPr wrap="square">
            <a:spAutoFit/>
          </a:bodyPr>
          <a:lstStyle/>
          <a:p>
            <a:r>
              <a:rPr lang="es-ES" sz="2400" b="1" dirty="0">
                <a:latin typeface="Arial" panose="020B0604020202020204" pitchFamily="34" charset="0"/>
                <a:cs typeface="Arial" panose="020B0604020202020204" pitchFamily="34" charset="0"/>
              </a:rPr>
              <a:t>Data </a:t>
            </a:r>
            <a:r>
              <a:rPr lang="es-ES" sz="2400" b="1" dirty="0" err="1">
                <a:latin typeface="Arial" panose="020B0604020202020204" pitchFamily="34" charset="0"/>
                <a:cs typeface="Arial" panose="020B0604020202020204" pitchFamily="34" charset="0"/>
              </a:rPr>
              <a:t>warehouse</a:t>
            </a:r>
            <a:endParaRPr lang="es-AR" sz="2400" b="1" dirty="0">
              <a:latin typeface="Arial" panose="020B0604020202020204" pitchFamily="34" charset="0"/>
              <a:cs typeface="Arial" panose="020B0604020202020204" pitchFamily="34" charset="0"/>
            </a:endParaRPr>
          </a:p>
        </p:txBody>
      </p:sp>
      <p:pic>
        <p:nvPicPr>
          <p:cNvPr id="1026" name="Picture 2" descr="Data Warehouse: ¿Qué es y cómo es su arquitectura? - El Blog de Mistral">
            <a:extLst>
              <a:ext uri="{FF2B5EF4-FFF2-40B4-BE49-F238E27FC236}">
                <a16:creationId xmlns:a16="http://schemas.microsoft.com/office/drawing/2014/main" id="{D5C039BA-6D7F-F828-F1B4-9EF618511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713" y="1522916"/>
            <a:ext cx="7260299" cy="408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687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14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99592" y="2420888"/>
            <a:ext cx="7577814" cy="1470025"/>
          </a:xfrm>
        </p:spPr>
        <p:txBody>
          <a:bodyPr/>
          <a:lstStyle/>
          <a:p>
            <a:pPr algn="ctr"/>
            <a:r>
              <a:rPr lang="es-ES" b="1" dirty="0">
                <a:latin typeface="Arial" pitchFamily="34" charset="0"/>
                <a:cs typeface="Arial" pitchFamily="34" charset="0"/>
              </a:rPr>
              <a:t>BASE DE DATOS</a:t>
            </a:r>
            <a:endParaRPr b="1"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0" y="332656"/>
            <a:ext cx="2500313" cy="500062"/>
          </a:xfrm>
        </p:spPr>
        <p:txBody>
          <a:bodyPr>
            <a:normAutofit/>
          </a:bodyPr>
          <a:lstStyle/>
          <a:p>
            <a:pPr algn="ctr"/>
            <a:r>
              <a:rPr sz="2400" dirty="0">
                <a:latin typeface="Arial" pitchFamily="34" charset="0"/>
                <a:cs typeface="Arial" pitchFamily="34" charset="0"/>
              </a:rPr>
              <a:t>Base de </a:t>
            </a:r>
            <a:r>
              <a:rPr sz="2400" dirty="0" err="1">
                <a:latin typeface="Arial" pitchFamily="34" charset="0"/>
                <a:cs typeface="Arial" pitchFamily="34" charset="0"/>
              </a:rPr>
              <a:t>Datos</a:t>
            </a:r>
            <a:endParaRPr sz="2400" dirty="0">
              <a:latin typeface="Arial" pitchFamily="34" charset="0"/>
              <a:cs typeface="Arial" pitchFamily="34" charset="0"/>
            </a:endParaRPr>
          </a:p>
        </p:txBody>
      </p:sp>
      <p:sp>
        <p:nvSpPr>
          <p:cNvPr id="24577" name="Rectangle 1"/>
          <p:cNvSpPr>
            <a:spLocks noChangeArrowheads="1"/>
          </p:cNvSpPr>
          <p:nvPr/>
        </p:nvSpPr>
        <p:spPr bwMode="auto">
          <a:xfrm>
            <a:off x="539552" y="832718"/>
            <a:ext cx="8064896"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a:latin typeface="Arial" pitchFamily="34" charset="0"/>
                <a:cs typeface="Arial" pitchFamily="34" charset="0"/>
              </a:rPr>
              <a:t>Las bases de datos surgen como una alternativa válida a los sistemas de archivos, que facilita la manipulación de grandes cantidad de información, para hacerla segura y accesible a una variedad de usuarios para una variedad de propósitos.</a:t>
            </a:r>
          </a:p>
          <a:p>
            <a:pPr algn="just">
              <a:spcBef>
                <a:spcPts val="600"/>
              </a:spcBef>
              <a:spcAft>
                <a:spcPts val="600"/>
              </a:spcAft>
            </a:pPr>
            <a:endParaRPr lang="es-ES" dirty="0">
              <a:latin typeface="Arial" pitchFamily="34" charset="0"/>
              <a:cs typeface="Arial" pitchFamily="34" charset="0"/>
            </a:endParaRPr>
          </a:p>
          <a:p>
            <a:pPr algn="just">
              <a:spcBef>
                <a:spcPts val="600"/>
              </a:spcBef>
              <a:spcAft>
                <a:spcPts val="600"/>
              </a:spcAft>
            </a:pPr>
            <a:r>
              <a:rPr lang="es-ES_tradnl" sz="2400" i="1" dirty="0">
                <a:latin typeface="Arial" pitchFamily="34" charset="0"/>
                <a:cs typeface="Arial" pitchFamily="34" charset="0"/>
              </a:rPr>
              <a:t>Una base de datos es un sistema formado por un conjunto de datos organizados de tal manera que se controla el almacenamiento de datos redundantes, los datos resultan independientes de los programas que los usan y se pueden acceder a ellos de diversas formas</a:t>
            </a:r>
            <a:r>
              <a:rPr lang="es-ES_tradnl" i="1" dirty="0">
                <a:latin typeface="Arial" pitchFamily="34" charset="0"/>
                <a:cs typeface="Arial" pitchFamily="34" charset="0"/>
              </a:rPr>
              <a:t>.</a:t>
            </a:r>
            <a:endParaRPr lang="es-ES" dirty="0">
              <a:latin typeface="Arial" pitchFamily="34" charset="0"/>
              <a:cs typeface="Arial" pitchFamily="34" charset="0"/>
            </a:endParaRPr>
          </a:p>
        </p:txBody>
      </p:sp>
      <p:pic>
        <p:nvPicPr>
          <p:cNvPr id="1026" name="Picture 2" descr="Cómo se dividen las bases de datos? | Atlantic Technologies">
            <a:extLst>
              <a:ext uri="{FF2B5EF4-FFF2-40B4-BE49-F238E27FC236}">
                <a16:creationId xmlns:a16="http://schemas.microsoft.com/office/drawing/2014/main" id="{F8FC33D6-41A2-68DB-5B9C-A3AD2E8D52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849" y="4760320"/>
            <a:ext cx="3420928" cy="19236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ses de datos Public Group | Facebook">
            <a:extLst>
              <a:ext uri="{FF2B5EF4-FFF2-40B4-BE49-F238E27FC236}">
                <a16:creationId xmlns:a16="http://schemas.microsoft.com/office/drawing/2014/main" id="{52C19BBA-9304-9803-F4C2-8C9B29366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760320"/>
            <a:ext cx="4001665" cy="2051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251520" y="332656"/>
            <a:ext cx="2500313" cy="500062"/>
          </a:xfrm>
        </p:spPr>
        <p:txBody>
          <a:bodyPr>
            <a:normAutofit/>
          </a:bodyPr>
          <a:lstStyle/>
          <a:p>
            <a:pPr algn="ctr"/>
            <a:r>
              <a:rPr sz="2400" dirty="0">
                <a:latin typeface="Arial" pitchFamily="34" charset="0"/>
                <a:cs typeface="Arial" pitchFamily="34" charset="0"/>
              </a:rPr>
              <a:t>Base de </a:t>
            </a:r>
            <a:r>
              <a:rPr sz="2400" dirty="0" err="1">
                <a:latin typeface="Arial" pitchFamily="34" charset="0"/>
                <a:cs typeface="Arial" pitchFamily="34" charset="0"/>
              </a:rPr>
              <a:t>Datos</a:t>
            </a:r>
            <a:endParaRPr sz="2400" dirty="0">
              <a:latin typeface="Arial" pitchFamily="34" charset="0"/>
              <a:cs typeface="Arial" pitchFamily="34" charset="0"/>
            </a:endParaRPr>
          </a:p>
        </p:txBody>
      </p:sp>
      <p:pic>
        <p:nvPicPr>
          <p:cNvPr id="2" name="Imagen 1">
            <a:extLst>
              <a:ext uri="{FF2B5EF4-FFF2-40B4-BE49-F238E27FC236}">
                <a16:creationId xmlns:a16="http://schemas.microsoft.com/office/drawing/2014/main" id="{AB676669-61BA-1F65-60F4-7A855FD67BF8}"/>
              </a:ext>
            </a:extLst>
          </p:cNvPr>
          <p:cNvPicPr>
            <a:picLocks noChangeAspect="1"/>
          </p:cNvPicPr>
          <p:nvPr/>
        </p:nvPicPr>
        <p:blipFill>
          <a:blip r:embed="rId3"/>
          <a:stretch>
            <a:fillRect/>
          </a:stretch>
        </p:blipFill>
        <p:spPr>
          <a:xfrm>
            <a:off x="1618932" y="1052736"/>
            <a:ext cx="5906135" cy="3305175"/>
          </a:xfrm>
          <a:prstGeom prst="rect">
            <a:avLst/>
          </a:prstGeom>
        </p:spPr>
      </p:pic>
      <p:sp>
        <p:nvSpPr>
          <p:cNvPr id="4" name="CuadroTexto 3">
            <a:extLst>
              <a:ext uri="{FF2B5EF4-FFF2-40B4-BE49-F238E27FC236}">
                <a16:creationId xmlns:a16="http://schemas.microsoft.com/office/drawing/2014/main" id="{5C8223F5-FF97-FC82-042A-41EEAF3CC08E}"/>
              </a:ext>
            </a:extLst>
          </p:cNvPr>
          <p:cNvSpPr txBox="1"/>
          <p:nvPr/>
        </p:nvSpPr>
        <p:spPr>
          <a:xfrm>
            <a:off x="467544" y="4551402"/>
            <a:ext cx="8496944" cy="1815882"/>
          </a:xfrm>
          <a:prstGeom prst="rect">
            <a:avLst/>
          </a:prstGeom>
          <a:noFill/>
        </p:spPr>
        <p:txBody>
          <a:bodyPr wrap="square">
            <a:spAutoFit/>
          </a:bodyPr>
          <a:lstStyle/>
          <a:p>
            <a:r>
              <a:rPr lang="es-AR" sz="1600" dirty="0">
                <a:effectLst/>
                <a:latin typeface="Arial" panose="020B0604020202020204" pitchFamily="34" charset="0"/>
                <a:ea typeface="Calibri" panose="020F0502020204030204" pitchFamily="34" charset="0"/>
                <a:cs typeface="Arial" panose="020B0604020202020204" pitchFamily="34" charset="0"/>
              </a:rPr>
              <a:t>En este Banco, hay un sector de </a:t>
            </a:r>
            <a:r>
              <a:rPr lang="es-AR" sz="1600" b="1" dirty="0">
                <a:effectLst/>
                <a:latin typeface="Arial" panose="020B0604020202020204" pitchFamily="34" charset="0"/>
                <a:ea typeface="Calibri" panose="020F0502020204030204" pitchFamily="34" charset="0"/>
                <a:cs typeface="Arial" panose="020B0604020202020204" pitchFamily="34" charset="0"/>
              </a:rPr>
              <a:t>Clientes</a:t>
            </a:r>
            <a:r>
              <a:rPr lang="es-AR" sz="1600" dirty="0">
                <a:effectLst/>
                <a:latin typeface="Arial" panose="020B0604020202020204" pitchFamily="34" charset="0"/>
                <a:ea typeface="Calibri" panose="020F0502020204030204" pitchFamily="34" charset="0"/>
                <a:cs typeface="Arial" panose="020B0604020202020204" pitchFamily="34" charset="0"/>
              </a:rPr>
              <a:t> que guarda los datos necesarios de todas las personas que son clientes del Banco.</a:t>
            </a:r>
          </a:p>
          <a:p>
            <a:r>
              <a:rPr lang="es-AR" sz="1600" dirty="0" err="1">
                <a:latin typeface="Arial" panose="020B0604020202020204" pitchFamily="34" charset="0"/>
                <a:ea typeface="Calibri" panose="020F0502020204030204" pitchFamily="34" charset="0"/>
                <a:cs typeface="Arial" panose="020B0604020202020204" pitchFamily="34" charset="0"/>
              </a:rPr>
              <a:t>Tambien</a:t>
            </a:r>
            <a:r>
              <a:rPr lang="es-AR" sz="1600" dirty="0">
                <a:effectLst/>
                <a:latin typeface="Arial" panose="020B0604020202020204" pitchFamily="34" charset="0"/>
                <a:ea typeface="Calibri" panose="020F0502020204030204" pitchFamily="34" charset="0"/>
                <a:cs typeface="Arial" panose="020B0604020202020204" pitchFamily="34" charset="0"/>
              </a:rPr>
              <a:t> se encuentra el sector de </a:t>
            </a:r>
            <a:r>
              <a:rPr lang="es-AR" sz="1600" b="1" dirty="0">
                <a:effectLst/>
                <a:latin typeface="Arial" panose="020B0604020202020204" pitchFamily="34" charset="0"/>
                <a:ea typeface="Calibri" panose="020F0502020204030204" pitchFamily="34" charset="0"/>
                <a:cs typeface="Arial" panose="020B0604020202020204" pitchFamily="34" charset="0"/>
              </a:rPr>
              <a:t>Préstamos</a:t>
            </a:r>
            <a:r>
              <a:rPr lang="es-AR" sz="1600" dirty="0">
                <a:effectLst/>
                <a:latin typeface="Arial" panose="020B0604020202020204" pitchFamily="34" charset="0"/>
                <a:ea typeface="Calibri" panose="020F0502020204030204" pitchFamily="34" charset="0"/>
                <a:cs typeface="Arial" panose="020B0604020202020204" pitchFamily="34" charset="0"/>
              </a:rPr>
              <a:t> donde cada persona que necesite solicitar un préstamo deberá dirigirse allí. </a:t>
            </a:r>
          </a:p>
          <a:p>
            <a:r>
              <a:rPr lang="es-AR" sz="1600" dirty="0">
                <a:effectLst/>
                <a:latin typeface="Arial" panose="020B0604020202020204" pitchFamily="34" charset="0"/>
                <a:ea typeface="Calibri" panose="020F0502020204030204" pitchFamily="34" charset="0"/>
                <a:cs typeface="Arial" panose="020B0604020202020204" pitchFamily="34" charset="0"/>
              </a:rPr>
              <a:t>En este sector, la persona que atiende le solicita también los mismos datos personales que en el sector de clientes, además de asignarle el monto del préstamo, el número de cuotas, la fecha en que solicita el préstamo y la fecha de vencimiento de las cuotas entre otros</a:t>
            </a:r>
            <a:endParaRPr lang="es-AR" sz="1600"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0" y="357188"/>
            <a:ext cx="2500313" cy="500062"/>
          </a:xfrm>
        </p:spPr>
        <p:txBody>
          <a:bodyPr>
            <a:normAutofit/>
          </a:bodyPr>
          <a:lstStyle/>
          <a:p>
            <a:pPr algn="ctr"/>
            <a:r>
              <a:rPr sz="2400" dirty="0">
                <a:latin typeface="Arial" pitchFamily="34" charset="0"/>
                <a:cs typeface="Arial" pitchFamily="34" charset="0"/>
              </a:rPr>
              <a:t>Base de </a:t>
            </a:r>
            <a:r>
              <a:rPr sz="2400" dirty="0" err="1">
                <a:latin typeface="Arial" pitchFamily="34" charset="0"/>
                <a:cs typeface="Arial" pitchFamily="34" charset="0"/>
              </a:rPr>
              <a:t>Datos</a:t>
            </a:r>
            <a:endParaRPr sz="2400" dirty="0">
              <a:latin typeface="Arial" pitchFamily="34" charset="0"/>
              <a:cs typeface="Arial" pitchFamily="34" charset="0"/>
            </a:endParaRPr>
          </a:p>
        </p:txBody>
      </p:sp>
      <p:sp>
        <p:nvSpPr>
          <p:cNvPr id="24577" name="Rectangle 1"/>
          <p:cNvSpPr>
            <a:spLocks noChangeArrowheads="1"/>
          </p:cNvSpPr>
          <p:nvPr/>
        </p:nvSpPr>
        <p:spPr bwMode="auto">
          <a:xfrm>
            <a:off x="428596" y="765792"/>
            <a:ext cx="821537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a:latin typeface="Arial" pitchFamily="34" charset="0"/>
                <a:cs typeface="Arial" pitchFamily="34" charset="0"/>
              </a:rPr>
              <a:t>Los requisitos de una buena base de datos son:</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Varios usuarios accediendo a la base de datos y cada uno accederá a determinada información.</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Se controlará el acceso de los usuarios asegurando confiabilidad y seguridad.</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Los datos se almacenan sin redundancia, excepto en casos especiales (redundancia aceptable).</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Se accede de distintas maneras, flexibilizando las búsquedas.</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Deben existir mecanismos concretos de recuperación de información en caso de fallos.</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Se puede cambiar el soporte físico sin repercusión en los programas que usan la base.</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Se puede modificar los contenidos, las relaciones o agregar nuevos datos sin afectar los programas que usan la base de datos.</a:t>
            </a:r>
            <a:endParaRPr lang="es-ES" dirty="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a:latin typeface="Arial" pitchFamily="34" charset="0"/>
                <a:cs typeface="Arial" pitchFamily="34" charset="0"/>
              </a:rPr>
              <a:t>Existe una interfaz de la base de datos que permite usarla de forma cómoda y sencilla.</a:t>
            </a:r>
            <a:endParaRPr lang="es-ES"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069CF7A-B939-6367-04D0-1BBDE73BA0A1}"/>
              </a:ext>
            </a:extLst>
          </p:cNvPr>
          <p:cNvPicPr>
            <a:picLocks noChangeAspect="1"/>
          </p:cNvPicPr>
          <p:nvPr/>
        </p:nvPicPr>
        <p:blipFill>
          <a:blip r:embed="rId2"/>
          <a:stretch>
            <a:fillRect/>
          </a:stretch>
        </p:blipFill>
        <p:spPr>
          <a:xfrm>
            <a:off x="2109037" y="2521313"/>
            <a:ext cx="4925926" cy="3947338"/>
          </a:xfrm>
          <a:prstGeom prst="rect">
            <a:avLst/>
          </a:prstGeom>
        </p:spPr>
      </p:pic>
      <p:sp>
        <p:nvSpPr>
          <p:cNvPr id="3" name="Subtitle 1">
            <a:extLst>
              <a:ext uri="{FF2B5EF4-FFF2-40B4-BE49-F238E27FC236}">
                <a16:creationId xmlns:a16="http://schemas.microsoft.com/office/drawing/2014/main" id="{3BE37DA0-923F-8CD9-F378-630E802DF5D8}"/>
              </a:ext>
            </a:extLst>
          </p:cNvPr>
          <p:cNvSpPr txBox="1">
            <a:spLocks/>
          </p:cNvSpPr>
          <p:nvPr/>
        </p:nvSpPr>
        <p:spPr>
          <a:xfrm>
            <a:off x="0" y="357188"/>
            <a:ext cx="5940152" cy="500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AR" sz="2400" dirty="0">
                <a:latin typeface="Arial" pitchFamily="34" charset="0"/>
                <a:cs typeface="Arial" pitchFamily="34" charset="0"/>
              </a:rPr>
              <a:t> </a:t>
            </a:r>
            <a:r>
              <a:rPr lang="es-AR" sz="2400" b="1" dirty="0">
                <a:latin typeface="Arial" pitchFamily="34" charset="0"/>
                <a:cs typeface="Arial" pitchFamily="34" charset="0"/>
              </a:rPr>
              <a:t>Sistema gestor de base de datos</a:t>
            </a:r>
          </a:p>
        </p:txBody>
      </p:sp>
      <p:sp>
        <p:nvSpPr>
          <p:cNvPr id="5" name="CuadroTexto 4">
            <a:extLst>
              <a:ext uri="{FF2B5EF4-FFF2-40B4-BE49-F238E27FC236}">
                <a16:creationId xmlns:a16="http://schemas.microsoft.com/office/drawing/2014/main" id="{8A30B6BC-A8F0-76C4-909D-964E4BAB2A48}"/>
              </a:ext>
            </a:extLst>
          </p:cNvPr>
          <p:cNvSpPr txBox="1"/>
          <p:nvPr/>
        </p:nvSpPr>
        <p:spPr>
          <a:xfrm>
            <a:off x="575556" y="1089117"/>
            <a:ext cx="7992888" cy="1200329"/>
          </a:xfrm>
          <a:prstGeom prst="rect">
            <a:avLst/>
          </a:prstGeom>
          <a:noFill/>
        </p:spPr>
        <p:txBody>
          <a:bodyPr wrap="square">
            <a:spAutoFit/>
          </a:bodyPr>
          <a:lstStyle/>
          <a:p>
            <a:r>
              <a:rPr lang="es-AR" sz="1800" dirty="0">
                <a:effectLst/>
                <a:latin typeface="Arial" panose="020B0604020202020204" pitchFamily="34" charset="0"/>
                <a:ea typeface="Calibri" panose="020F0502020204030204" pitchFamily="34" charset="0"/>
                <a:cs typeface="Arial" panose="020B0604020202020204" pitchFamily="34" charset="0"/>
              </a:rPr>
              <a:t>Se denomina </a:t>
            </a:r>
            <a:r>
              <a:rPr lang="es-AR" sz="1800" i="1" dirty="0">
                <a:effectLst/>
                <a:latin typeface="Arial" panose="020B0604020202020204" pitchFamily="34" charset="0"/>
                <a:ea typeface="Calibri" panose="020F0502020204030204" pitchFamily="34" charset="0"/>
                <a:cs typeface="Arial" panose="020B0604020202020204" pitchFamily="34" charset="0"/>
              </a:rPr>
              <a:t>Sistema de Gestión de Base de Datos </a:t>
            </a:r>
            <a:r>
              <a:rPr lang="es-AR" sz="1800" dirty="0">
                <a:effectLst/>
                <a:latin typeface="Arial" panose="020B0604020202020204" pitchFamily="34" charset="0"/>
                <a:ea typeface="Calibri" panose="020F0502020204030204" pitchFamily="34" charset="0"/>
                <a:cs typeface="Arial" panose="020B0604020202020204" pitchFamily="34" charset="0"/>
              </a:rPr>
              <a:t>(SGBD o DBMS, Data Base Management </a:t>
            </a:r>
            <a:r>
              <a:rPr lang="es-AR" sz="1800" dirty="0" err="1">
                <a:effectLst/>
                <a:latin typeface="Arial" panose="020B0604020202020204" pitchFamily="34" charset="0"/>
                <a:ea typeface="Calibri" panose="020F0502020204030204" pitchFamily="34" charset="0"/>
                <a:cs typeface="Arial" panose="020B0604020202020204" pitchFamily="34" charset="0"/>
              </a:rPr>
              <a:t>System</a:t>
            </a:r>
            <a:r>
              <a:rPr lang="es-AR" sz="1800" dirty="0">
                <a:effectLst/>
                <a:latin typeface="Arial" panose="020B0604020202020204" pitchFamily="34" charset="0"/>
                <a:ea typeface="Calibri" panose="020F0502020204030204" pitchFamily="34" charset="0"/>
                <a:cs typeface="Arial" panose="020B0604020202020204" pitchFamily="34" charset="0"/>
              </a:rPr>
              <a:t>), al conjunto de software destinado a la creación, gestión, control y manipulación de la información sobre una base de datos. Los SGBD tienen como propósito registrar y mantener información.</a:t>
            </a: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051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277259" y="376230"/>
            <a:ext cx="4811985" cy="500063"/>
          </a:xfrm>
        </p:spPr>
        <p:txBody>
          <a:bodyPr>
            <a:normAutofit/>
          </a:bodyPr>
          <a:lstStyle/>
          <a:p>
            <a:pPr marL="0" indent="0" algn="ctr">
              <a:buNone/>
            </a:pPr>
            <a:r>
              <a:rPr sz="2400" dirty="0">
                <a:latin typeface="Arial" pitchFamily="34" charset="0"/>
                <a:cs typeface="Arial" pitchFamily="34" charset="0"/>
              </a:rPr>
              <a:t>Base de </a:t>
            </a:r>
            <a:r>
              <a:rPr sz="2400" dirty="0" err="1">
                <a:latin typeface="Arial" pitchFamily="34" charset="0"/>
                <a:cs typeface="Arial" pitchFamily="34" charset="0"/>
              </a:rPr>
              <a:t>Datos</a:t>
            </a:r>
            <a:r>
              <a:rPr lang="es-ES" sz="2400" dirty="0">
                <a:latin typeface="Arial" pitchFamily="34" charset="0"/>
                <a:cs typeface="Arial" pitchFamily="34" charset="0"/>
              </a:rPr>
              <a:t> relacionales</a:t>
            </a:r>
            <a:endParaRPr sz="2400" dirty="0">
              <a:latin typeface="Arial" pitchFamily="34" charset="0"/>
              <a:cs typeface="Arial" pitchFamily="34" charset="0"/>
            </a:endParaRPr>
          </a:p>
        </p:txBody>
      </p:sp>
      <p:sp>
        <p:nvSpPr>
          <p:cNvPr id="24577" name="Rectangle 1"/>
          <p:cNvSpPr>
            <a:spLocks noChangeArrowheads="1"/>
          </p:cNvSpPr>
          <p:nvPr/>
        </p:nvSpPr>
        <p:spPr bwMode="auto">
          <a:xfrm>
            <a:off x="427041" y="1069752"/>
            <a:ext cx="82153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AR" dirty="0">
                <a:latin typeface="Arial" panose="020B0604020202020204" pitchFamily="34" charset="0"/>
                <a:ea typeface="Calibri" panose="020F0502020204030204" pitchFamily="34" charset="0"/>
                <a:cs typeface="Arial" panose="020B0604020202020204" pitchFamily="34" charset="0"/>
              </a:rPr>
              <a:t>E</a:t>
            </a:r>
            <a:r>
              <a:rPr lang="es-AR" sz="1800" dirty="0">
                <a:effectLst/>
                <a:latin typeface="Arial" panose="020B0604020202020204" pitchFamily="34" charset="0"/>
                <a:ea typeface="Calibri" panose="020F0502020204030204" pitchFamily="34" charset="0"/>
                <a:cs typeface="Arial" panose="020B0604020202020204" pitchFamily="34" charset="0"/>
              </a:rPr>
              <a:t>s una colección de elementos de datos organizados en un conjunto de tablas formalmente descritas desde la que se puede acceder a los datos.</a:t>
            </a:r>
            <a:endParaRPr lang="es-ES" dirty="0">
              <a:latin typeface="Arial" pitchFamily="34" charset="0"/>
              <a:cs typeface="Arial" pitchFamily="34" charset="0"/>
            </a:endParaRPr>
          </a:p>
        </p:txBody>
      </p:sp>
      <p:pic>
        <p:nvPicPr>
          <p:cNvPr id="2050" name="Picture 2" descr="3. Modelos relacionales de base de datos – TIC´s II">
            <a:extLst>
              <a:ext uri="{FF2B5EF4-FFF2-40B4-BE49-F238E27FC236}">
                <a16:creationId xmlns:a16="http://schemas.microsoft.com/office/drawing/2014/main" id="{5872EE83-7F8E-6A44-FF35-67D3D7AE0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489" y="2060848"/>
            <a:ext cx="7795705" cy="3537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a:spLocks noGrp="1"/>
          </p:cNvSpPr>
          <p:nvPr>
            <p:ph type="subTitle" idx="4294967295"/>
          </p:nvPr>
        </p:nvSpPr>
        <p:spPr>
          <a:xfrm>
            <a:off x="-277259" y="376230"/>
            <a:ext cx="4811985" cy="500063"/>
          </a:xfrm>
        </p:spPr>
        <p:txBody>
          <a:bodyPr>
            <a:normAutofit/>
          </a:bodyPr>
          <a:lstStyle/>
          <a:p>
            <a:pPr marL="0" indent="0" algn="ctr">
              <a:buNone/>
            </a:pPr>
            <a:r>
              <a:rPr sz="2400" dirty="0">
                <a:latin typeface="Arial" pitchFamily="34" charset="0"/>
                <a:cs typeface="Arial" pitchFamily="34" charset="0"/>
              </a:rPr>
              <a:t>Base de </a:t>
            </a:r>
            <a:r>
              <a:rPr sz="2400" dirty="0" err="1">
                <a:latin typeface="Arial" pitchFamily="34" charset="0"/>
                <a:cs typeface="Arial" pitchFamily="34" charset="0"/>
              </a:rPr>
              <a:t>Datos</a:t>
            </a:r>
            <a:r>
              <a:rPr lang="es-ES" sz="2400" dirty="0">
                <a:latin typeface="Arial" pitchFamily="34" charset="0"/>
                <a:cs typeface="Arial" pitchFamily="34" charset="0"/>
              </a:rPr>
              <a:t> relacionales</a:t>
            </a:r>
            <a:endParaRPr sz="2400" dirty="0">
              <a:latin typeface="Arial" pitchFamily="34" charset="0"/>
              <a:cs typeface="Arial" pitchFamily="34" charset="0"/>
            </a:endParaRPr>
          </a:p>
        </p:txBody>
      </p:sp>
      <p:sp>
        <p:nvSpPr>
          <p:cNvPr id="24577" name="Rectangle 1"/>
          <p:cNvSpPr>
            <a:spLocks noChangeArrowheads="1"/>
          </p:cNvSpPr>
          <p:nvPr/>
        </p:nvSpPr>
        <p:spPr bwMode="auto">
          <a:xfrm>
            <a:off x="464315" y="876293"/>
            <a:ext cx="821537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b="1" dirty="0">
                <a:latin typeface="Arial" panose="020B0604020202020204" pitchFamily="34" charset="0"/>
                <a:cs typeface="Arial" pitchFamily="34" charset="0"/>
              </a:rPr>
              <a:t>Tabla o Entidad: </a:t>
            </a:r>
          </a:p>
          <a:p>
            <a:pPr algn="just">
              <a:spcBef>
                <a:spcPts val="600"/>
              </a:spcBef>
              <a:spcAft>
                <a:spcPts val="600"/>
              </a:spcAft>
            </a:pPr>
            <a:r>
              <a:rPr lang="es-AR" sz="1800" dirty="0">
                <a:effectLst/>
                <a:latin typeface="Arial" panose="020B0604020202020204" pitchFamily="34" charset="0"/>
                <a:ea typeface="Calibri" panose="020F0502020204030204" pitchFamily="34" charset="0"/>
                <a:cs typeface="Arial" panose="020B0604020202020204" pitchFamily="34" charset="0"/>
              </a:rPr>
              <a:t>Las tablas son sistemas de clasificación constituidos por filas horizontales y columnas verticales que permiten agrupar datos y presentarlos de forma ordenada</a:t>
            </a:r>
            <a:endParaRPr lang="es-ES_tradnl" dirty="0">
              <a:latin typeface="Arial" panose="020B0604020202020204" pitchFamily="34" charset="0"/>
              <a:cs typeface="Arial" pitchFamily="34" charset="0"/>
            </a:endParaRPr>
          </a:p>
          <a:p>
            <a:pPr algn="just">
              <a:spcBef>
                <a:spcPts val="600"/>
              </a:spcBef>
              <a:spcAft>
                <a:spcPts val="600"/>
              </a:spcAft>
            </a:pPr>
            <a:r>
              <a:rPr lang="es-ES_tradnl" dirty="0">
                <a:latin typeface="Arial" panose="020B0604020202020204" pitchFamily="34" charset="0"/>
                <a:cs typeface="Arial" pitchFamily="34" charset="0"/>
              </a:rPr>
              <a:t>Una entidad es un objeto real o abstracto con características particulares, capaces de hacerse distinguir de otros objetos, una entidad toma como significado a conceptos u objetos que tienen una importancia en el sistema u organización. </a:t>
            </a:r>
            <a:endParaRPr lang="es-ES" dirty="0">
              <a:latin typeface="Arial" pitchFamily="34" charset="0"/>
              <a:cs typeface="Arial" pitchFamily="34" charset="0"/>
            </a:endParaRPr>
          </a:p>
          <a:p>
            <a:pPr algn="just">
              <a:spcBef>
                <a:spcPts val="600"/>
              </a:spcBef>
              <a:spcAft>
                <a:spcPts val="600"/>
              </a:spcAft>
            </a:pPr>
            <a:r>
              <a:rPr lang="es-ES_tradnl" dirty="0">
                <a:latin typeface="Arial" pitchFamily="34" charset="0"/>
                <a:cs typeface="Arial" pitchFamily="34" charset="0"/>
              </a:rPr>
              <a:t>Si tomamos el ejemplo de una base de datos que guarde la información de la Facultad de Ingeniería de la </a:t>
            </a:r>
            <a:r>
              <a:rPr lang="es-ES_tradnl" dirty="0" err="1">
                <a:latin typeface="Arial" pitchFamily="34" charset="0"/>
                <a:cs typeface="Arial" pitchFamily="34" charset="0"/>
              </a:rPr>
              <a:t>UNJu</a:t>
            </a:r>
            <a:r>
              <a:rPr lang="es-ES_tradnl" dirty="0">
                <a:latin typeface="Arial" pitchFamily="34" charset="0"/>
                <a:cs typeface="Arial" pitchFamily="34" charset="0"/>
              </a:rPr>
              <a:t>, acerca de los alumnos, los docentes, las materias y las aulas donde se dictan, se tomaría como entidades ALUMNO, PROFESOR, MATERIA, CARRERA y AULA.</a:t>
            </a:r>
            <a:endParaRPr lang="es-ES" dirty="0">
              <a:latin typeface="Arial" pitchFamily="34" charset="0"/>
              <a:cs typeface="Arial" pitchFamily="34" charset="0"/>
            </a:endParaRPr>
          </a:p>
          <a:p>
            <a:pPr algn="just">
              <a:spcBef>
                <a:spcPts val="600"/>
              </a:spcBef>
              <a:spcAft>
                <a:spcPts val="600"/>
              </a:spcAft>
            </a:pPr>
            <a:r>
              <a:rPr lang="es-ES_tradnl" b="1" dirty="0">
                <a:latin typeface="Arial" pitchFamily="34" charset="0"/>
                <a:cs typeface="Arial" pitchFamily="34" charset="0"/>
              </a:rPr>
              <a:t>Atributos:</a:t>
            </a:r>
          </a:p>
          <a:p>
            <a:pPr algn="just">
              <a:spcBef>
                <a:spcPts val="600"/>
              </a:spcBef>
              <a:spcAft>
                <a:spcPts val="600"/>
              </a:spcAft>
            </a:pPr>
            <a:r>
              <a:rPr lang="es-ES_tradnl" b="1" dirty="0">
                <a:latin typeface="Arial" pitchFamily="34" charset="0"/>
                <a:cs typeface="Arial" pitchFamily="34" charset="0"/>
              </a:rPr>
              <a:t> </a:t>
            </a:r>
            <a:r>
              <a:rPr lang="es-ES_tradnl" dirty="0">
                <a:latin typeface="Arial" pitchFamily="34" charset="0"/>
                <a:cs typeface="Arial" pitchFamily="34" charset="0"/>
              </a:rPr>
              <a:t>Un atributo es una unidad básica e indivisible de información acerca de una entidad que sirve para identificarla o describirla.</a:t>
            </a:r>
          </a:p>
          <a:p>
            <a:pPr algn="just">
              <a:spcBef>
                <a:spcPts val="600"/>
              </a:spcBef>
              <a:spcAft>
                <a:spcPts val="600"/>
              </a:spcAft>
            </a:pPr>
            <a:r>
              <a:rPr lang="es-ES_tradnl" dirty="0">
                <a:latin typeface="Arial" pitchFamily="34" charset="0"/>
                <a:cs typeface="Arial" pitchFamily="34" charset="0"/>
              </a:rPr>
              <a:t>Si continuamos con el ejemplo anterior, atributos de la entidad ALUMNO son: DNI, Apellido y nombre, fecha de nacimiento, domicilio, carrera que cursa (Informática, Industrial, etc.), teléfono, código de materia que cursa, etc.</a:t>
            </a:r>
            <a:endParaRPr lang="es-ES" dirty="0">
              <a:latin typeface="Arial" pitchFamily="34" charset="0"/>
              <a:cs typeface="Arial" pitchFamily="34" charset="0"/>
            </a:endParaRPr>
          </a:p>
        </p:txBody>
      </p:sp>
    </p:spTree>
    <p:extLst>
      <p:ext uri="{BB962C8B-B14F-4D97-AF65-F5344CB8AC3E}">
        <p14:creationId xmlns:p14="http://schemas.microsoft.com/office/powerpoint/2010/main" val="107267048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4" ma:contentTypeDescription="Create a new document." ma:contentTypeScope="" ma:versionID="0c22a9e4ee5a4d59bacc0eca4cef97cb"/>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EF03C4-44DE-46A6-83B9-F81098DF0B89}">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E84655DC-E572-4564-A9C9-0B9D8003F12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722D8BD-807B-4A41-93C9-0E581F3C4C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TM10001115[[fn=Paquete]]</Template>
  <TotalTime>8048</TotalTime>
  <Words>1701</Words>
  <Application>Microsoft Office PowerPoint</Application>
  <PresentationFormat>Presentación en pantalla (4:3)</PresentationFormat>
  <Paragraphs>120</Paragraphs>
  <Slides>23</Slides>
  <Notes>19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Calibri Light</vt:lpstr>
      <vt:lpstr>Wingdings</vt:lpstr>
      <vt:lpstr>Tema de Office</vt:lpstr>
      <vt:lpstr>Teoría de la Información y la Comunicación</vt:lpstr>
      <vt:lpstr>Presentación de PowerPoint</vt:lpstr>
      <vt:lpstr>BASE DE 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Tecnologias de la Informacion y de la Comunicacion</dc:title>
  <dc:creator>User OEM</dc:creator>
  <cp:lastModifiedBy>Usuario</cp:lastModifiedBy>
  <cp:revision>61</cp:revision>
  <dcterms:created xsi:type="dcterms:W3CDTF">2011-08-28T12:11:05Z</dcterms:created>
  <dcterms:modified xsi:type="dcterms:W3CDTF">2024-05-09T14:30:32Z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