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870" r:id="rId4"/>
  </p:sldMasterIdLst>
  <p:notesMasterIdLst>
    <p:notesMasterId r:id="rId33"/>
  </p:notesMasterIdLst>
  <p:handoutMasterIdLst>
    <p:handoutMasterId r:id="rId34"/>
  </p:handoutMasterIdLst>
  <p:sldIdLst>
    <p:sldId id="256" r:id="rId5"/>
    <p:sldId id="30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338" r:id="rId30"/>
    <p:sldId id="339" r:id="rId31"/>
    <p:sldId id="340" r:id="rId3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86410"/>
  </p:normalViewPr>
  <p:slideViewPr>
    <p:cSldViewPr>
      <p:cViewPr varScale="1">
        <p:scale>
          <a:sx n="66" d="100"/>
          <a:sy n="66" d="100"/>
        </p:scale>
        <p:origin x="630" y="66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s-ES" smtClean="0"/>
              <a:pPr/>
              <a:t>30/05/2023</a:t>
            </a:fld>
            <a:endParaRPr lang="es-ES" dirty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s-AR"/>
              <a:pPr/>
              <a:t>30/5/2023</a:t>
            </a:fld>
            <a:endParaRPr lang="es-E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s-E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077768-21C8-4125-A345-258E48D2EED0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895230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30/05/2023</a:t>
            </a:fld>
            <a:endParaRPr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37920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30/05/2023</a:t>
            </a:fld>
            <a:endParaRPr lang="es-E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332499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30/05/2023</a:t>
            </a:fld>
            <a:endParaRPr lang="es-E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842905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30/05/2023</a:t>
            </a:fld>
            <a:endParaRPr lang="es-E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895602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30/05/2023</a:t>
            </a:fld>
            <a:endParaRPr lang="es-E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577290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30/05/2023</a:t>
            </a:fld>
            <a:endParaRPr lang="es-E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83950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30/05/2023</a:t>
            </a:fld>
            <a:endParaRPr lang="es-ES" sz="100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42320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30/05/2023</a:t>
            </a:fld>
            <a:endParaRPr lang="es-ES" sz="1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074391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30/05/2023</a:t>
            </a:fld>
            <a:endParaRPr lang="es-E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951477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30/05/2023</a:t>
            </a:fld>
            <a:endParaRPr lang="es-E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3067407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30/05/2023</a:t>
            </a:fld>
            <a:endParaRPr lang="es-ES" sz="10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16358557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59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FD69-4A85-4715-A222-ABB225B63BC6}" type="datetimeFigureOut">
              <a:rPr lang="es-ES" smtClean="0"/>
              <a:pPr/>
              <a:t>30/05/2023</a:t>
            </a:fld>
            <a:endParaRPr lang="es-ES" sz="10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ctr"/>
            <a:endParaRPr lang="es-ES" sz="1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41720000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s.wikipedia.org/wiki/Internet" TargetMode="External"/><Relationship Id="rId2" Type="http://schemas.openxmlformats.org/officeDocument/2006/relationships/hyperlink" Target="https://es.wikipedia.org/wiki/Punto_de_acceso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es.wikipedia.org/wiki/Tr%C3%A1fico_web" TargetMode="External"/><Relationship Id="rId4" Type="http://schemas.openxmlformats.org/officeDocument/2006/relationships/hyperlink" Target="https://es.wikipedia.org/wiki/Gigabit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83093" y="1958975"/>
            <a:ext cx="7577814" cy="1470025"/>
          </a:xfrm>
        </p:spPr>
        <p:txBody>
          <a:bodyPr>
            <a:normAutofit/>
          </a:bodyPr>
          <a:lstStyle/>
          <a:p>
            <a:pPr algn="ctr"/>
            <a:r>
              <a:rPr sz="4600" b="1" dirty="0" err="1">
                <a:latin typeface="Arial" pitchFamily="34" charset="0"/>
                <a:cs typeface="Arial" pitchFamily="34" charset="0"/>
              </a:rPr>
              <a:t>Te</a:t>
            </a:r>
            <a:r>
              <a:rPr lang="es-ES" sz="4600" b="1" dirty="0" err="1">
                <a:latin typeface="Arial" pitchFamily="34" charset="0"/>
                <a:cs typeface="Arial" pitchFamily="34" charset="0"/>
              </a:rPr>
              <a:t>oría</a:t>
            </a:r>
            <a:r>
              <a:rPr sz="4600" b="1" dirty="0">
                <a:latin typeface="Arial" pitchFamily="34" charset="0"/>
                <a:cs typeface="Arial" pitchFamily="34" charset="0"/>
              </a:rPr>
              <a:t> de la </a:t>
            </a:r>
            <a:r>
              <a:rPr sz="4600" b="1" dirty="0" err="1">
                <a:latin typeface="Arial" pitchFamily="34" charset="0"/>
                <a:cs typeface="Arial" pitchFamily="34" charset="0"/>
              </a:rPr>
              <a:t>Informaci</a:t>
            </a:r>
            <a:r>
              <a:rPr lang="es-ES" sz="4600" b="1" dirty="0" err="1">
                <a:latin typeface="Arial" pitchFamily="34" charset="0"/>
                <a:cs typeface="Arial" pitchFamily="34" charset="0"/>
              </a:rPr>
              <a:t>ó</a:t>
            </a:r>
            <a:r>
              <a:rPr sz="4600" b="1" dirty="0">
                <a:latin typeface="Arial" pitchFamily="34" charset="0"/>
                <a:cs typeface="Arial" pitchFamily="34" charset="0"/>
              </a:rPr>
              <a:t>n y la </a:t>
            </a:r>
            <a:r>
              <a:rPr sz="4600" b="1" dirty="0" err="1">
                <a:latin typeface="Arial" pitchFamily="34" charset="0"/>
                <a:cs typeface="Arial" pitchFamily="34" charset="0"/>
              </a:rPr>
              <a:t>Comunicaci</a:t>
            </a:r>
            <a:r>
              <a:rPr lang="es-ES" sz="4600" b="1" dirty="0" err="1">
                <a:latin typeface="Arial" pitchFamily="34" charset="0"/>
                <a:cs typeface="Arial" pitchFamily="34" charset="0"/>
              </a:rPr>
              <a:t>ó</a:t>
            </a:r>
            <a:r>
              <a:rPr sz="4600" b="1" dirty="0">
                <a:latin typeface="Arial" pitchFamily="34" charset="0"/>
                <a:cs typeface="Arial" pitchFamily="34" charset="0"/>
              </a:rPr>
              <a:t>n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404387" y="4077072"/>
            <a:ext cx="6956520" cy="925223"/>
          </a:xfrm>
        </p:spPr>
        <p:txBody>
          <a:bodyPr/>
          <a:lstStyle/>
          <a:p>
            <a:pPr algn="ctr"/>
            <a:r>
              <a:rPr lang="es-ES" dirty="0">
                <a:latin typeface="Arial" pitchFamily="34" charset="0"/>
                <a:cs typeface="Arial" pitchFamily="34" charset="0"/>
              </a:rPr>
              <a:t>Redes de información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1"/>
          <p:cNvSpPr txBox="1">
            <a:spLocks/>
          </p:cNvSpPr>
          <p:nvPr/>
        </p:nvSpPr>
        <p:spPr>
          <a:xfrm>
            <a:off x="1404387" y="5211479"/>
            <a:ext cx="6194066" cy="92522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Ing. María Aparicio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504056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Medios de transmisión: Solidos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395536" y="1429510"/>
            <a:ext cx="5184575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Cable coaxial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611560" y="1840327"/>
            <a:ext cx="8172714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estructura del cable coaxial, minimiza el efecto pelicular. El conductor sólido central es concéntrico al anillo del conductor externo o tierra que puede ser también sólido o mallado.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A16F774-BCF7-C5CD-BE47-17DED05939EC}"/>
              </a:ext>
            </a:extLst>
          </p:cNvPr>
          <p:cNvSpPr txBox="1"/>
          <p:nvPr/>
        </p:nvSpPr>
        <p:spPr>
          <a:xfrm>
            <a:off x="4572000" y="2771998"/>
            <a:ext cx="4202881" cy="3774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espacio entre los dos conductores lo ocupa un dieléctrico, el conductor central se encuentra aislado de los ruidos electromagnéticos externos.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 técnicas de modulación, se aumenta considerablemente la distancia y la capacidad de cable.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cable coaxial se utiliza en las redes de TV por cable que transportan innumerable cantidad de canales de televisión.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 descr="CABLE COAXIAL | Definición, usos y características.">
            <a:extLst>
              <a:ext uri="{FF2B5EF4-FFF2-40B4-BE49-F238E27FC236}">
                <a16:creationId xmlns:a16="http://schemas.microsoft.com/office/drawing/2014/main" id="{8E26327E-52E5-DFCB-EB9E-7D74F78DA2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19" y="3228205"/>
            <a:ext cx="4082413" cy="2361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79166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504056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Medios de transmisión: Solidos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395536" y="1429510"/>
            <a:ext cx="5184575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Fibra óptica </a:t>
            </a:r>
            <a:endParaRPr lang="es-A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611560" y="1840327"/>
            <a:ext cx="8172714" cy="2602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stá compuesto por una fibra de vidrio para cada señal que se quiere transmitir, en un protector de plástico o PVC (cloruro de polivinilo, “Poli Vinilo Cloruro”) que la aísla del exterior</a:t>
            </a:r>
            <a:endParaRPr lang="es-ES_tradnl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estructura de la fibra óptica consta de dos partes: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núcleo de vidrio o material plástico.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El cubrimiento también de vidrio pero con un índice de refracción (cociente entre la señal luminosa de salida y la de entrada) menor.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n 3" descr="WDC NETWORKS">
            <a:extLst>
              <a:ext uri="{FF2B5EF4-FFF2-40B4-BE49-F238E27FC236}">
                <a16:creationId xmlns:a16="http://schemas.microsoft.com/office/drawing/2014/main" id="{F1591370-4645-88DA-B618-A79AAC206EB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7" t="3303" r="8578" b="10285"/>
          <a:stretch/>
        </p:blipFill>
        <p:spPr bwMode="auto">
          <a:xfrm>
            <a:off x="1507244" y="4443219"/>
            <a:ext cx="6129512" cy="216024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73939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504056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Medios de transmisión: Solidos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395536" y="1429510"/>
            <a:ext cx="5184575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Fibra óptica </a:t>
            </a:r>
            <a:endParaRPr lang="es-A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611560" y="1840327"/>
            <a:ext cx="8172714" cy="2500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fibra óptica no transporta la información como señales eléctricas sino que utiliza variaciones de un haz de luz a través de una fibra de vidrio.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 ondas de luz ofrecen un ancho de banda mucho mayor que la de las señales eléctricas. 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Además son completamente inmunes a las interferencias electromagnéticas y a todo tipo de ruido que tanto afectan las comunicaciones a través de cables de cobre.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 descr="PRORED - La propagación de la luz en la fibra óptica">
            <a:extLst>
              <a:ext uri="{FF2B5EF4-FFF2-40B4-BE49-F238E27FC236}">
                <a16:creationId xmlns:a16="http://schemas.microsoft.com/office/drawing/2014/main" id="{1B46E923-26BC-BE3E-7F5E-F716B3FD0D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120577"/>
            <a:ext cx="5370853" cy="2500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4352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504056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Medios de transmisión: Aéreos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395536" y="1429510"/>
            <a:ext cx="5184575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2000" b="1" dirty="0">
                <a:latin typeface="Arial" panose="020B0604020202020204" pitchFamily="34" charset="0"/>
                <a:ea typeface="Calibri" panose="020F0502020204030204" pitchFamily="34" charset="0"/>
              </a:rPr>
              <a:t>Vía Satélite</a:t>
            </a:r>
            <a:r>
              <a:rPr lang="es-ES_trad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A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611560" y="1840327"/>
            <a:ext cx="8172714" cy="1760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datos entre computadoras también pueden transmitirse utilizando ondas electromagnéticas de radio a través del espacio libre por medio de satélites.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Un haz de microondas se transmite al satélite desde la tierra. El haz lo recibe el satélite y lo retransmite empleando una antena direccional y un circuito interno llamado transponder.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4" name="Imagen 3" descr="Transmisión de señales en el espacio radioeléctrico (página 2)">
            <a:extLst>
              <a:ext uri="{FF2B5EF4-FFF2-40B4-BE49-F238E27FC236}">
                <a16:creationId xmlns:a16="http://schemas.microsoft.com/office/drawing/2014/main" id="{53251618-7207-F7BD-611D-6650D7EE6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1" t="22618" r="7611" b="20654"/>
          <a:stretch/>
        </p:blipFill>
        <p:spPr bwMode="auto">
          <a:xfrm>
            <a:off x="236014" y="3671994"/>
            <a:ext cx="5153786" cy="26173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146" name="Picture 2" descr="Internet por satélite: qué es, como funciona y las mejores tarifas">
            <a:extLst>
              <a:ext uri="{FF2B5EF4-FFF2-40B4-BE49-F238E27FC236}">
                <a16:creationId xmlns:a16="http://schemas.microsoft.com/office/drawing/2014/main" id="{012DE097-1C92-4BA6-7CF7-AE9746272D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30" r="13775" b="15247"/>
          <a:stretch/>
        </p:blipFill>
        <p:spPr bwMode="auto">
          <a:xfrm>
            <a:off x="5508104" y="4011754"/>
            <a:ext cx="3528392" cy="206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618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504056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Medios de transmisión: Aéreos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395536" y="1429510"/>
            <a:ext cx="5184575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2000" b="1" dirty="0">
                <a:latin typeface="Arial" panose="020B0604020202020204" pitchFamily="34" charset="0"/>
                <a:ea typeface="Calibri" panose="020F0502020204030204" pitchFamily="34" charset="0"/>
              </a:rPr>
              <a:t>Vía Satélite</a:t>
            </a:r>
            <a:r>
              <a:rPr lang="es-ES_tradnl" sz="20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A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611560" y="1840327"/>
            <a:ext cx="8172714" cy="48219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Características de las comunicaciones vía satélite: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Existe un retardo de 0,5 </a:t>
            </a:r>
            <a:r>
              <a:rPr lang="es-ES_trad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seg</a:t>
            </a: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en las comunicaciones.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satélites tienen una vida de siete a diez años.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 estaciones terrenas suelen estar lejos de los usuarios y a menudo se necesitan caros enlaces de alta velocidad.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 comunicaciones con el satélite pueden ser interceptadas por cualquiera que disponga de un receptor en las proximidades de la estación.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satélites geoestacionarios pasan por períodos en los que no pueden funcionar y además la órbita geoestacionaria está muy ocupada actualmente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Cuando el satélite pasa directamente entre el Sol y la Tierra provocando un aumento de ruido térmico.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5757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504056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Medios de transmisión: Aéreos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395536" y="1429510"/>
            <a:ext cx="5184575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2000" b="1" dirty="0">
                <a:latin typeface="Arial" panose="020B0604020202020204" pitchFamily="34" charset="0"/>
                <a:ea typeface="Calibri" panose="020F0502020204030204" pitchFamily="34" charset="0"/>
              </a:rPr>
              <a:t>Enlace microondas</a:t>
            </a:r>
            <a:endParaRPr lang="es-AR" sz="20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611560" y="1840327"/>
            <a:ext cx="8172714" cy="21882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 utiliza en tierra para comunicar sitios separados por accidentes geográficos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condición principal para realizar un enlace de microondas, es la existencia de lo que se denomina una línea de vista física entre las antenas emisora y receptora. </a:t>
            </a: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máxima distancia de enlace que se logra sin problemas de atenuación es de aproximadamente 50 Km. </a:t>
            </a: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43165937-E5C0-18A5-0370-25453EF4D8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4" b="15521"/>
          <a:stretch/>
        </p:blipFill>
        <p:spPr bwMode="auto">
          <a:xfrm>
            <a:off x="1389441" y="4028618"/>
            <a:ext cx="7170750" cy="271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5213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504056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Medios de transmisión: Aéreos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395536" y="1429510"/>
            <a:ext cx="5184575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Luz infrarroja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683568" y="1955054"/>
            <a:ext cx="7992888" cy="708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Consiste en la emisión / recepción de un haz de luz, debido a esto, el emisor y receptor deben tener contacto visual (la luz viaja en línea recta).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6.6. Comunicación por infrarrojo. :: Telecomunicaciones TICS">
            <a:extLst>
              <a:ext uri="{FF2B5EF4-FFF2-40B4-BE49-F238E27FC236}">
                <a16:creationId xmlns:a16="http://schemas.microsoft.com/office/drawing/2014/main" id="{F502344B-ABA9-4C13-3565-379FCC3D4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96" y="2852936"/>
            <a:ext cx="3636232" cy="3300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d de Infrarrojos Eduardo Gonzalez Muñoz.. ¿Que es un infrarrojo? Es una  tecnología de transmisión inalámbrica por medio de ondas de rayos  infrarrojos. - ppt descargar">
            <a:extLst>
              <a:ext uri="{FF2B5EF4-FFF2-40B4-BE49-F238E27FC236}">
                <a16:creationId xmlns:a16="http://schemas.microsoft.com/office/drawing/2014/main" id="{CC0D0831-8B72-EDF6-B477-0201B7ABC3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51" t="11126" r="9055" b="15001"/>
          <a:stretch/>
        </p:blipFill>
        <p:spPr bwMode="auto">
          <a:xfrm>
            <a:off x="3923928" y="3429000"/>
            <a:ext cx="5112568" cy="2594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8733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504056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Medios de transmisión: Aéreos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395536" y="1429510"/>
            <a:ext cx="5184575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b="1" dirty="0">
                <a:latin typeface="Arial" panose="020B0604020202020204" pitchFamily="34" charset="0"/>
                <a:ea typeface="Calibri" panose="020F0502020204030204" pitchFamily="34" charset="0"/>
              </a:rPr>
              <a:t>Wireless</a:t>
            </a:r>
            <a:r>
              <a:rPr lang="es-ES_trad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619145" y="1903195"/>
            <a:ext cx="7992888" cy="2705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Las tecnologías inalámbricas (Wireless) se están imponiendo sobre las tecnologías alámbricas convencionales por diversas razones: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Más económicas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Permiten la conexión de gran cantidad de dispositivos móviles, aún en áreas complicadas.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Brindan más libertad de movimiento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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Posibilidad de conectar dispositivos a mayores distancias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 descr="Qué es Wireless o WiFi? ‣ WifiSafe">
            <a:extLst>
              <a:ext uri="{FF2B5EF4-FFF2-40B4-BE49-F238E27FC236}">
                <a16:creationId xmlns:a16="http://schemas.microsoft.com/office/drawing/2014/main" id="{974B9FA8-2060-7588-A32D-537570201C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2299" y="4704228"/>
            <a:ext cx="4217502" cy="20716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WIFI - Fidelidad Inalámbrica">
            <a:extLst>
              <a:ext uri="{FF2B5EF4-FFF2-40B4-BE49-F238E27FC236}">
                <a16:creationId xmlns:a16="http://schemas.microsoft.com/office/drawing/2014/main" id="{679AE807-D505-D93B-EC3C-405E8A99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58" b="32831"/>
          <a:stretch/>
        </p:blipFill>
        <p:spPr bwMode="auto">
          <a:xfrm>
            <a:off x="1907704" y="4704228"/>
            <a:ext cx="1944216" cy="207166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79016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504056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Medios de transmisión: Aéreos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395536" y="1429510"/>
            <a:ext cx="5184575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Voice</a:t>
            </a:r>
            <a:r>
              <a:rPr lang="es-ES_trad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sobre IP VoIP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619145" y="1903195"/>
            <a:ext cx="7992888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el transporte de voz digitalizada y encapsulada dentro de paquetes de datos, utilizando el Protocolo de Internet (IP), sobre redes públicas o privadas.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B92EE5E2-2429-D8E4-18F8-C6229952621A}"/>
              </a:ext>
            </a:extLst>
          </p:cNvPr>
          <p:cNvSpPr txBox="1">
            <a:spLocks/>
          </p:cNvSpPr>
          <p:nvPr/>
        </p:nvSpPr>
        <p:spPr>
          <a:xfrm>
            <a:off x="395535" y="3147768"/>
            <a:ext cx="8216498" cy="1649384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Telefonía IP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un sistema avanzado de comunicaciones que permite crear un sistema telefónico digital, agregando funcionalidades como integración de aplicaciones, movilidad, etc.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Imagen 7" descr="VoIP ¿Qué es? Funcionamiento y Tipos de LLamadas Telefonia IP por Internet">
            <a:extLst>
              <a:ext uri="{FF2B5EF4-FFF2-40B4-BE49-F238E27FC236}">
                <a16:creationId xmlns:a16="http://schemas.microsoft.com/office/drawing/2014/main" id="{C1DEE6F5-7F26-8E57-1B59-2813C760DA1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3" y="4324125"/>
            <a:ext cx="3059846" cy="23452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17374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1025526"/>
            <a:ext cx="6048673" cy="50006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Redes Avanzadas de Alta Velocidad (RAAV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575556" y="1555567"/>
            <a:ext cx="7992888" cy="133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Desde mediados de la década del 90 se están desarrollando en el mundo las redes académicas avanzadas de alta velocidad, las cuales tienen como principal objetivo desarrollar las tecnologías y aplicaciones avanzadas de Internet.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INTERNET2">
            <a:extLst>
              <a:ext uri="{FF2B5EF4-FFF2-40B4-BE49-F238E27FC236}">
                <a16:creationId xmlns:a16="http://schemas.microsoft.com/office/drawing/2014/main" id="{43F605E1-6871-C4CB-5ECA-A7DB4D2A48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8" y="3068960"/>
            <a:ext cx="3455120" cy="19442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7953861-D2FC-1E12-90F9-4275A8709010}"/>
              </a:ext>
            </a:extLst>
          </p:cNvPr>
          <p:cNvSpPr txBox="1"/>
          <p:nvPr/>
        </p:nvSpPr>
        <p:spPr>
          <a:xfrm>
            <a:off x="4211960" y="2844822"/>
            <a:ext cx="4572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Estados Unidos  </a:t>
            </a:r>
            <a:r>
              <a:rPr lang="es-E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Internet2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Canadá   </a:t>
            </a:r>
            <a:r>
              <a:rPr lang="es-E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CA*NET3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Europa </a:t>
            </a:r>
            <a:r>
              <a:rPr lang="es-E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TEN-155 y GEANT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</a:p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Asia  </a:t>
            </a:r>
            <a:r>
              <a:rPr lang="es-E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APAN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Adicionalmente, todas estas redes están conectadas entre sí, formando una gran red avanzada de alta velocidad de alcance mundial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3DE86109-E14B-0F35-D0E3-6DE98D837AF4}"/>
              </a:ext>
            </a:extLst>
          </p:cNvPr>
          <p:cNvSpPr txBox="1"/>
          <p:nvPr/>
        </p:nvSpPr>
        <p:spPr>
          <a:xfrm>
            <a:off x="575556" y="5370809"/>
            <a:ext cx="820840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Latinoamérica, las redes académicas de México (CUDI), Brasil y Chile (REUNA) ya se han integrado a </a:t>
            </a:r>
            <a:r>
              <a:rPr lang="es-E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Internet2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entre los años 1999 y 2000; Argentina (RETINA) hizo lo propio en diciembre del 2001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0338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1D022DCA-81BD-E8E4-4EBD-862DB82CA3D0}"/>
              </a:ext>
            </a:extLst>
          </p:cNvPr>
          <p:cNvSpPr txBox="1">
            <a:spLocks/>
          </p:cNvSpPr>
          <p:nvPr/>
        </p:nvSpPr>
        <p:spPr>
          <a:xfrm>
            <a:off x="259487" y="1141278"/>
            <a:ext cx="8568952" cy="17116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un conjunto de dispositivos que se encuentran interconectados entre si a través de un medio, estos intercambian información y comparten recursos. </a:t>
            </a:r>
          </a:p>
          <a:p>
            <a:pPr marL="0" indent="0"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ES" sz="1800" b="0" i="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s un conjunto de equipos conectados por medio de cables, señales, ondas o cualquier otro método de transporte de datos, que comparten información (archivos), recursos (CD-ROM, impresoras, etc.)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E115A470-83D3-B6C2-28B6-B578E5E72987}"/>
              </a:ext>
            </a:extLst>
          </p:cNvPr>
          <p:cNvSpPr txBox="1">
            <a:spLocks/>
          </p:cNvSpPr>
          <p:nvPr/>
        </p:nvSpPr>
        <p:spPr>
          <a:xfrm>
            <a:off x="1428750" y="41312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Red de área local - Wikipedia, la enciclopedia libre">
            <a:extLst>
              <a:ext uri="{FF2B5EF4-FFF2-40B4-BE49-F238E27FC236}">
                <a16:creationId xmlns:a16="http://schemas.microsoft.com/office/drawing/2014/main" id="{760D0482-CCFB-8D65-2BA7-C01F9F560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61" y="2852936"/>
            <a:ext cx="2638425" cy="1733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 ideas de Redes de area local | concepción, la red, cliente servidor">
            <a:extLst>
              <a:ext uri="{FF2B5EF4-FFF2-40B4-BE49-F238E27FC236}">
                <a16:creationId xmlns:a16="http://schemas.microsoft.com/office/drawing/2014/main" id="{B420529A-2617-9427-891F-D22E67328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852" y="2697478"/>
            <a:ext cx="2984443" cy="2418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Qué es una LAN (red de área local)? | Cloudflare">
            <a:extLst>
              <a:ext uri="{FF2B5EF4-FFF2-40B4-BE49-F238E27FC236}">
                <a16:creationId xmlns:a16="http://schemas.microsoft.com/office/drawing/2014/main" id="{714EEA2D-5F0A-8DDF-77AB-C204BB9E88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44" t="19934" r="10110" b="22286"/>
          <a:stretch/>
        </p:blipFill>
        <p:spPr bwMode="auto">
          <a:xfrm>
            <a:off x="3120149" y="2852936"/>
            <a:ext cx="2638425" cy="1456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Antecedentes de la redes de computadora. | Sutori">
            <a:extLst>
              <a:ext uri="{FF2B5EF4-FFF2-40B4-BE49-F238E27FC236}">
                <a16:creationId xmlns:a16="http://schemas.microsoft.com/office/drawing/2014/main" id="{F541CDD5-8FCA-B523-46BB-039B303CDD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25"/>
          <a:stretch/>
        </p:blipFill>
        <p:spPr bwMode="auto">
          <a:xfrm>
            <a:off x="2948824" y="4541037"/>
            <a:ext cx="2875002" cy="2016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Redes Inalámbricas">
            <a:extLst>
              <a:ext uri="{FF2B5EF4-FFF2-40B4-BE49-F238E27FC236}">
                <a16:creationId xmlns:a16="http://schemas.microsoft.com/office/drawing/2014/main" id="{F5A360F3-FD87-E572-A910-993FFE8D1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85" y="4697547"/>
            <a:ext cx="2238375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Redes inalámbricas | Antenna Comunicaciones">
            <a:extLst>
              <a:ext uri="{FF2B5EF4-FFF2-40B4-BE49-F238E27FC236}">
                <a16:creationId xmlns:a16="http://schemas.microsoft.com/office/drawing/2014/main" id="{30E924D0-B28E-35C3-EC84-B9E166EC2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4448" y="5196769"/>
            <a:ext cx="3143250" cy="145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379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1025526"/>
            <a:ext cx="6048673" cy="50006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Redes Avanzadas de Alta Velocidad (RAAV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575556" y="1555567"/>
            <a:ext cx="7992888" cy="133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Para llevar adelante estos proyectos, cada una de las universidades que participan cuentan con un equipo de desarrolladores e ingenieros que trabajan para hacer posible la creación de las aplicaciones necesarias para interactuar.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953861-D2FC-1E12-90F9-4275A8709010}"/>
              </a:ext>
            </a:extLst>
          </p:cNvPr>
          <p:cNvSpPr txBox="1"/>
          <p:nvPr/>
        </p:nvSpPr>
        <p:spPr>
          <a:xfrm>
            <a:off x="575556" y="3717032"/>
            <a:ext cx="7992888" cy="26161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dirty="0" err="1">
                <a:latin typeface="Arial" panose="020B0604020202020204" pitchFamily="34" charset="0"/>
                <a:cs typeface="Arial" panose="020B0604020202020204" pitchFamily="34" charset="0"/>
              </a:rPr>
              <a:t>GigaPop</a:t>
            </a: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 es el punto de interconexión de tecnología avanzada y alta capacidad donde los participantes del proyecto RAAV intercambian tráfico de servicios avanzados entre sí.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El 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GigaPop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 (gigabit Point 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s-ES_tradnl" dirty="0" err="1">
                <a:latin typeface="Arial" panose="020B0604020202020204" pitchFamily="34" charset="0"/>
                <a:cs typeface="Arial" panose="020B0604020202020204" pitchFamily="34" charset="0"/>
              </a:rPr>
              <a:t>Presence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) es un 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  <a:hlinkClick r:id="rId2" tooltip="Punto de acceso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punto de acceso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 a 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  <a:hlinkClick r:id="rId3" tooltip="Interne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internet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 que admite, al menos, una conexión de un 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  <a:hlinkClick r:id="rId4" tooltip="Gigabit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gigabit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 por segundo.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Son los encargados de enrutar el 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  <a:hlinkClick r:id="rId5" tooltip="Tráfico web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tráfico</a:t>
            </a:r>
            <a:r>
              <a:rPr lang="es-ES_tradnl" dirty="0">
                <a:latin typeface="Arial" panose="020B0604020202020204" pitchFamily="34" charset="0"/>
                <a:cs typeface="Arial" panose="020B0604020202020204" pitchFamily="34" charset="0"/>
              </a:rPr>
              <a:t> en redes de alta velocidad, además puede dar preferencia al tráfico y debe suministrar la seguridad requerida por algunas aplicaciones.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E9C17B-8612-1B51-362E-F587D79761C2}"/>
              </a:ext>
            </a:extLst>
          </p:cNvPr>
          <p:cNvSpPr txBox="1"/>
          <p:nvPr/>
        </p:nvSpPr>
        <p:spPr>
          <a:xfrm>
            <a:off x="251520" y="3081442"/>
            <a:ext cx="676875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2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Esquema general de las arquitecturas RAAV </a:t>
            </a:r>
            <a:endParaRPr lang="es-AR" sz="2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98891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1025526"/>
            <a:ext cx="6048673" cy="500066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Redes Avanzadas de Alta Velocidad (RAAV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7953861-D2FC-1E12-90F9-4275A8709010}"/>
              </a:ext>
            </a:extLst>
          </p:cNvPr>
          <p:cNvSpPr txBox="1"/>
          <p:nvPr/>
        </p:nvSpPr>
        <p:spPr>
          <a:xfrm>
            <a:off x="863394" y="2172790"/>
            <a:ext cx="799288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Las universidades de una determinada región se unen en un </a:t>
            </a: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gigapop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regional para conseguir una variedad de servicios de red. Los </a:t>
            </a: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gigapops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se unen para adquirir y gestionar la conectividad entre los mismos en una organización a la que denominamos </a:t>
            </a: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Collectivite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Entity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(entidad colectiva).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D1E9C17B-8612-1B51-362E-F587D79761C2}"/>
              </a:ext>
            </a:extLst>
          </p:cNvPr>
          <p:cNvSpPr txBox="1"/>
          <p:nvPr/>
        </p:nvSpPr>
        <p:spPr>
          <a:xfrm>
            <a:off x="251520" y="1544142"/>
            <a:ext cx="6768752" cy="448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22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Esquema general de las arquitecturas RAAV </a:t>
            </a:r>
            <a:endParaRPr lang="es-AR" sz="22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7" name="Imagen 6" descr="Monografias.com">
            <a:extLst>
              <a:ext uri="{FF2B5EF4-FFF2-40B4-BE49-F238E27FC236}">
                <a16:creationId xmlns:a16="http://schemas.microsoft.com/office/drawing/2014/main" id="{2B870AEC-F830-A697-DEE9-8D5CCE11F7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043" y="3553246"/>
            <a:ext cx="5039476" cy="28760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6929090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273630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Topologías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447D21E-298D-6CAC-1EA6-9E1E10DF47A4}"/>
              </a:ext>
            </a:extLst>
          </p:cNvPr>
          <p:cNvSpPr txBox="1">
            <a:spLocks/>
          </p:cNvSpPr>
          <p:nvPr/>
        </p:nvSpPr>
        <p:spPr>
          <a:xfrm>
            <a:off x="2304299" y="2048914"/>
            <a:ext cx="2602858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Topologías en </a:t>
            </a:r>
            <a:r>
              <a:rPr lang="es-E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Bus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413792" y="2985242"/>
            <a:ext cx="1979712" cy="92823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Topologías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físicas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651B927C-71DA-1BAE-93B5-410BAA0F46D5}"/>
              </a:ext>
            </a:extLst>
          </p:cNvPr>
          <p:cNvSpPr/>
          <p:nvPr/>
        </p:nvSpPr>
        <p:spPr>
          <a:xfrm>
            <a:off x="1979712" y="1556792"/>
            <a:ext cx="598252" cy="4608512"/>
          </a:xfrm>
          <a:prstGeom prst="leftBrace">
            <a:avLst/>
          </a:prstGeom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10" name="Imagen 9" descr="topología en bus">
            <a:extLst>
              <a:ext uri="{FF2B5EF4-FFF2-40B4-BE49-F238E27FC236}">
                <a16:creationId xmlns:a16="http://schemas.microsoft.com/office/drawing/2014/main" id="{F491123F-F009-A5D1-5B89-A15CCC25A8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883" y="1519770"/>
            <a:ext cx="3729911" cy="1276874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ubtitle 1">
            <a:extLst>
              <a:ext uri="{FF2B5EF4-FFF2-40B4-BE49-F238E27FC236}">
                <a16:creationId xmlns:a16="http://schemas.microsoft.com/office/drawing/2014/main" id="{FC48586F-18ED-08A3-2E96-C9DE5AE8B7E5}"/>
              </a:ext>
            </a:extLst>
          </p:cNvPr>
          <p:cNvSpPr txBox="1">
            <a:spLocks/>
          </p:cNvSpPr>
          <p:nvPr/>
        </p:nvSpPr>
        <p:spPr>
          <a:xfrm>
            <a:off x="2304299" y="3449360"/>
            <a:ext cx="2602858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Topologías en </a:t>
            </a:r>
            <a:r>
              <a:rPr lang="es-E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Bus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ubtitle 1">
            <a:extLst>
              <a:ext uri="{FF2B5EF4-FFF2-40B4-BE49-F238E27FC236}">
                <a16:creationId xmlns:a16="http://schemas.microsoft.com/office/drawing/2014/main" id="{4464C614-BA31-7B21-E534-5761CA9E07FF}"/>
              </a:ext>
            </a:extLst>
          </p:cNvPr>
          <p:cNvSpPr txBox="1">
            <a:spLocks/>
          </p:cNvSpPr>
          <p:nvPr/>
        </p:nvSpPr>
        <p:spPr>
          <a:xfrm>
            <a:off x="2256980" y="5633336"/>
            <a:ext cx="2602858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Topologías en </a:t>
            </a:r>
            <a:r>
              <a:rPr lang="es-E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Bus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Imagen 14" descr="Topología de redes informáticas | OpenWebinars">
            <a:extLst>
              <a:ext uri="{FF2B5EF4-FFF2-40B4-BE49-F238E27FC236}">
                <a16:creationId xmlns:a16="http://schemas.microsoft.com/office/drawing/2014/main" id="{7DF245F5-543A-C5E1-9A03-02C798EA8C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6701" y="2884917"/>
            <a:ext cx="2243445" cy="1734719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15" descr="Topología de redes informáticas | OpenWebinars">
            <a:extLst>
              <a:ext uri="{FF2B5EF4-FFF2-40B4-BE49-F238E27FC236}">
                <a16:creationId xmlns:a16="http://schemas.microsoft.com/office/drawing/2014/main" id="{FC6232D4-2CDA-C264-128B-1811A58FCC0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999" y="4905059"/>
            <a:ext cx="2325152" cy="17961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09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381809" y="341362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61206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Dispositivos de Interconexión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447D21E-298D-6CAC-1EA6-9E1E10DF47A4}"/>
              </a:ext>
            </a:extLst>
          </p:cNvPr>
          <p:cNvSpPr txBox="1">
            <a:spLocks/>
          </p:cNvSpPr>
          <p:nvPr/>
        </p:nvSpPr>
        <p:spPr>
          <a:xfrm>
            <a:off x="323528" y="1413260"/>
            <a:ext cx="3096344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Hubs</a:t>
            </a:r>
            <a:r>
              <a:rPr lang="es-ES" sz="20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(concentradores</a:t>
            </a: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pic>
        <p:nvPicPr>
          <p:cNvPr id="5" name="Imagen 4" descr="Network Devices – How Hubs and Switches Work and How to Secure Them">
            <a:extLst>
              <a:ext uri="{FF2B5EF4-FFF2-40B4-BE49-F238E27FC236}">
                <a16:creationId xmlns:a16="http://schemas.microsoft.com/office/drawing/2014/main" id="{58E4C85B-0D04-1C3E-C6BB-B91215279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3894" y="2708920"/>
            <a:ext cx="2346578" cy="212808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E63B59-6884-841D-FCA0-471C260CD4A2}"/>
              </a:ext>
            </a:extLst>
          </p:cNvPr>
          <p:cNvSpPr txBox="1"/>
          <p:nvPr/>
        </p:nvSpPr>
        <p:spPr>
          <a:xfrm>
            <a:off x="773606" y="1785590"/>
            <a:ext cx="8046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Dispositivos que interconectan hosts dentro de una red. Es el dispositivo de interconexión más simple que existe, permite centralizar el cableado de una red y poder ampliarla.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n 10" descr="Ethernet Switch vs. Hub: What Is the Difference?">
            <a:extLst>
              <a:ext uri="{FF2B5EF4-FFF2-40B4-BE49-F238E27FC236}">
                <a16:creationId xmlns:a16="http://schemas.microsoft.com/office/drawing/2014/main" id="{9FA18005-853F-08A3-591A-C44C28A249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1601" y="5011079"/>
            <a:ext cx="2348871" cy="101021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FFE4DAA7-FFAD-1407-A6F3-B5DDFB0A67C3}"/>
              </a:ext>
            </a:extLst>
          </p:cNvPr>
          <p:cNvSpPr txBox="1"/>
          <p:nvPr/>
        </p:nvSpPr>
        <p:spPr>
          <a:xfrm>
            <a:off x="539552" y="2770126"/>
            <a:ext cx="5832648" cy="387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 un dispositivo de múltiples puertos o “bocas” donde se centralizan todas las conexiones de una red</a:t>
            </a: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 tiene ninguna función aparte de centralizar conexiones y distribuir la información a todos los puestos conectados (Broadcast).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Se suelen utilizar para implementar topologías en estrella física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Estos dispositivos tienden a desaparecer dado que no permiten la segmentación de dominios y el costo es similar al de un Switch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7633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381809" y="341362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61206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Dispositivos de Interconexión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447D21E-298D-6CAC-1EA6-9E1E10DF47A4}"/>
              </a:ext>
            </a:extLst>
          </p:cNvPr>
          <p:cNvSpPr txBox="1">
            <a:spLocks/>
          </p:cNvSpPr>
          <p:nvPr/>
        </p:nvSpPr>
        <p:spPr>
          <a:xfrm>
            <a:off x="323528" y="1413260"/>
            <a:ext cx="2448272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Bridges (puentes)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E63B59-6884-841D-FCA0-471C260CD4A2}"/>
              </a:ext>
            </a:extLst>
          </p:cNvPr>
          <p:cNvSpPr txBox="1"/>
          <p:nvPr/>
        </p:nvSpPr>
        <p:spPr>
          <a:xfrm>
            <a:off x="773606" y="1785590"/>
            <a:ext cx="804686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 dispositivos de interconexión de redes que permite conectar dos segmentos de una misma red. También permiten segmentar una red en otras redes menores denominadas subredes. 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FE4DAA7-FFAD-1407-A6F3-B5DDFB0A67C3}"/>
              </a:ext>
            </a:extLst>
          </p:cNvPr>
          <p:cNvSpPr txBox="1"/>
          <p:nvPr/>
        </p:nvSpPr>
        <p:spPr>
          <a:xfrm>
            <a:off x="773606" y="2770126"/>
            <a:ext cx="8046866" cy="3838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Estos dispositivos tienden a desaparecer y ser reemplazados por switches.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Imagen 5" descr="WHAT IS BRIDGE IN NETWORKING| Features of Bridge in computer network with  live example | 2017 - YouTube">
            <a:extLst>
              <a:ext uri="{FF2B5EF4-FFF2-40B4-BE49-F238E27FC236}">
                <a16:creationId xmlns:a16="http://schemas.microsoft.com/office/drawing/2014/main" id="{79DEC5C1-6213-97CC-F70B-779B896039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69838"/>
            <a:ext cx="5593379" cy="3146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82850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381809" y="341362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61206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Dispositivos de Interconexión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447D21E-298D-6CAC-1EA6-9E1E10DF47A4}"/>
              </a:ext>
            </a:extLst>
          </p:cNvPr>
          <p:cNvSpPr txBox="1">
            <a:spLocks/>
          </p:cNvSpPr>
          <p:nvPr/>
        </p:nvSpPr>
        <p:spPr>
          <a:xfrm>
            <a:off x="323528" y="1413260"/>
            <a:ext cx="4608512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A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Switches (enlazadores)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E63B59-6884-841D-FCA0-471C260CD4A2}"/>
              </a:ext>
            </a:extLst>
          </p:cNvPr>
          <p:cNvSpPr txBox="1"/>
          <p:nvPr/>
        </p:nvSpPr>
        <p:spPr>
          <a:xfrm>
            <a:off x="773606" y="1785590"/>
            <a:ext cx="8046866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Son los dispositivos más utilizados para interconectar los hosts en redes de área local y proveer un filtrado de paquetes.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FE4DAA7-FFAD-1407-A6F3-B5DDFB0A67C3}"/>
              </a:ext>
            </a:extLst>
          </p:cNvPr>
          <p:cNvSpPr txBox="1"/>
          <p:nvPr/>
        </p:nvSpPr>
        <p:spPr>
          <a:xfrm>
            <a:off x="773606" y="2496661"/>
            <a:ext cx="8046866" cy="1760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Los switches agregan inteligencia a la administración de transferencia de datos. No sólo son capaces de determinar si los datos deben permanecer o no en una LAN, sino que pueden transferir los datos únicamente a la conexión que necesita esos datos.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 descr="Qué es un Switch o conmutador LAN y para qué sirve">
            <a:extLst>
              <a:ext uri="{FF2B5EF4-FFF2-40B4-BE49-F238E27FC236}">
                <a16:creationId xmlns:a16="http://schemas.microsoft.com/office/drawing/2014/main" id="{ECEE7314-EB14-5952-DCDE-9E2120C76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994325"/>
            <a:ext cx="3741869" cy="1900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n 6" descr="Tipos de switches | Redes Telemáticas">
            <a:extLst>
              <a:ext uri="{FF2B5EF4-FFF2-40B4-BE49-F238E27FC236}">
                <a16:creationId xmlns:a16="http://schemas.microsoft.com/office/drawing/2014/main" id="{51A96B24-59A3-758E-D045-8E1A75C714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5004803"/>
            <a:ext cx="4895984" cy="16180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7768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381809" y="341362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61206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Dispositivos de Interconexión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447D21E-298D-6CAC-1EA6-9E1E10DF47A4}"/>
              </a:ext>
            </a:extLst>
          </p:cNvPr>
          <p:cNvSpPr txBox="1">
            <a:spLocks/>
          </p:cNvSpPr>
          <p:nvPr/>
        </p:nvSpPr>
        <p:spPr>
          <a:xfrm>
            <a:off x="323528" y="1413260"/>
            <a:ext cx="10153128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CPE (Equipo local del cliente) (</a:t>
            </a:r>
            <a:r>
              <a:rPr lang="es-ES_tradnl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Customer</a:t>
            </a:r>
            <a:r>
              <a:rPr lang="es-ES_trad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Premises </a:t>
            </a:r>
            <a:r>
              <a:rPr lang="es-ES_tradnl" sz="1800" b="1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Equipment</a:t>
            </a:r>
            <a:r>
              <a:rPr lang="es-ES_tradnl" sz="1800" b="1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E63B59-6884-841D-FCA0-471C260CD4A2}"/>
              </a:ext>
            </a:extLst>
          </p:cNvPr>
          <p:cNvSpPr txBox="1"/>
          <p:nvPr/>
        </p:nvSpPr>
        <p:spPr>
          <a:xfrm>
            <a:off x="773606" y="1785590"/>
            <a:ext cx="8046866" cy="13394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Hoy en día, la mayoría de las redes son digitales, por lo que no debe realizarse este proceso de modulación/demodulación para acceder a ellas; sin embargo, siguen siendo necesarios equipos del lado del cliente para acceder a internet; a estos quipos se los denomina CPE.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FE4DAA7-FFAD-1407-A6F3-B5DDFB0A67C3}"/>
              </a:ext>
            </a:extLst>
          </p:cNvPr>
          <p:cNvSpPr txBox="1"/>
          <p:nvPr/>
        </p:nvSpPr>
        <p:spPr>
          <a:xfrm>
            <a:off x="747529" y="3146203"/>
            <a:ext cx="8046866" cy="7023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Un CPE es un equipo que se instala al “final” de una red, del lado del receptor.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n 9" descr="What Is CPE? » Network Interview">
            <a:extLst>
              <a:ext uri="{FF2B5EF4-FFF2-40B4-BE49-F238E27FC236}">
                <a16:creationId xmlns:a16="http://schemas.microsoft.com/office/drawing/2014/main" id="{D81B8CCD-8D29-ADA6-6CEC-6376198307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35" t="21214" r="5443" b="22204"/>
          <a:stretch/>
        </p:blipFill>
        <p:spPr bwMode="auto">
          <a:xfrm>
            <a:off x="464762" y="4431280"/>
            <a:ext cx="4141333" cy="151352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 descr="Internet VPN CPE-to-CPE Encryption | Download Scientific Diagram">
            <a:extLst>
              <a:ext uri="{FF2B5EF4-FFF2-40B4-BE49-F238E27FC236}">
                <a16:creationId xmlns:a16="http://schemas.microsoft.com/office/drawing/2014/main" id="{912DDDA1-89CB-03AC-3D7E-5CCFF392CF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039" y="3634718"/>
            <a:ext cx="4082800" cy="296263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54903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381809" y="341362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61206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2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Dispositivos de Interconexión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447D21E-298D-6CAC-1EA6-9E1E10DF47A4}"/>
              </a:ext>
            </a:extLst>
          </p:cNvPr>
          <p:cNvSpPr txBox="1">
            <a:spLocks/>
          </p:cNvSpPr>
          <p:nvPr/>
        </p:nvSpPr>
        <p:spPr>
          <a:xfrm>
            <a:off x="323528" y="1413260"/>
            <a:ext cx="8568952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 - Punto de acceso inalámbrico (Wireless Access Point, conocido por las siglas WAP o AP)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82E63B59-6884-841D-FCA0-471C260CD4A2}"/>
              </a:ext>
            </a:extLst>
          </p:cNvPr>
          <p:cNvSpPr txBox="1"/>
          <p:nvPr/>
        </p:nvSpPr>
        <p:spPr>
          <a:xfrm>
            <a:off x="584571" y="2204864"/>
            <a:ext cx="8046866" cy="10209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 AP es un dispositivo físico que agrega la capacidad de </a:t>
            </a:r>
            <a:r>
              <a:rPr lang="es-ES_tradnl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Wi</a:t>
            </a: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-Fi a una red cableada existente, al unir el tráfico de un grupo de estaciones de trabajo inalámbricas, a una LAN cableada adyacente.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Imagen 4" descr="REDES I, DIANA CAROLINA NAVIDAD: PUNTO DE ACCESO">
            <a:extLst>
              <a:ext uri="{FF2B5EF4-FFF2-40B4-BE49-F238E27FC236}">
                <a16:creationId xmlns:a16="http://schemas.microsoft.com/office/drawing/2014/main" id="{70B08CCD-3BFE-F56F-EEBA-628D25060D7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6466" y="3239849"/>
            <a:ext cx="4231067" cy="33639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3616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460AEE-4B27-E68F-4772-63FADE5417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E90960-ECA5-1BAC-8EC5-2F298C737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766741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276206" y="350696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467544" y="933083"/>
            <a:ext cx="1583788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4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Objetivos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7F12197-EC4A-8202-57AF-52A2B8D9BF42}"/>
              </a:ext>
            </a:extLst>
          </p:cNvPr>
          <p:cNvSpPr txBox="1"/>
          <p:nvPr/>
        </p:nvSpPr>
        <p:spPr>
          <a:xfrm>
            <a:off x="1099379" y="1453038"/>
            <a:ext cx="4248472" cy="33034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Compartir recursos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Transferir y compartir información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Disponibilidad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Proporcionar fiabilidad y respaldo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Cooperación e intercambio</a:t>
            </a:r>
          </a:p>
          <a:p>
            <a:pPr marL="285750" indent="-285750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Ahorro económico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0DD7DC3-D62A-BA03-A482-976A5607F0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18"/>
          <a:stretch/>
        </p:blipFill>
        <p:spPr bwMode="auto">
          <a:xfrm>
            <a:off x="5868144" y="895597"/>
            <a:ext cx="1934289" cy="168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CA6ABBEF-A546-D23C-FAF2-AEEF63D365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258" t="8764" r="26633"/>
          <a:stretch/>
        </p:blipFill>
        <p:spPr bwMode="auto">
          <a:xfrm>
            <a:off x="2979859" y="4921148"/>
            <a:ext cx="2977044" cy="169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AFAF286F-33A0-6390-CA56-A438F86B3A5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r="3752"/>
          <a:stretch/>
        </p:blipFill>
        <p:spPr bwMode="auto">
          <a:xfrm>
            <a:off x="179900" y="4890879"/>
            <a:ext cx="2497699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Objetivos de las redes de computadoras – Redes de computadoras – CiberTareas">
            <a:extLst>
              <a:ext uri="{FF2B5EF4-FFF2-40B4-BE49-F238E27FC236}">
                <a16:creationId xmlns:a16="http://schemas.microsoft.com/office/drawing/2014/main" id="{A7DB27ED-1BD4-4C3F-6FF9-8B2779534F7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897"/>
          <a:stretch/>
        </p:blipFill>
        <p:spPr bwMode="auto">
          <a:xfrm>
            <a:off x="5652426" y="2719684"/>
            <a:ext cx="3311674" cy="2581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641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273630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Tipos de redes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447D21E-298D-6CAC-1EA6-9E1E10DF47A4}"/>
              </a:ext>
            </a:extLst>
          </p:cNvPr>
          <p:cNvSpPr txBox="1">
            <a:spLocks/>
          </p:cNvSpPr>
          <p:nvPr/>
        </p:nvSpPr>
        <p:spPr>
          <a:xfrm>
            <a:off x="2094505" y="1951851"/>
            <a:ext cx="273630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Redes de difusión</a:t>
            </a: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B73FB53C-86F1-D123-9EF0-87340D061468}"/>
              </a:ext>
            </a:extLst>
          </p:cNvPr>
          <p:cNvSpPr txBox="1">
            <a:spLocks/>
          </p:cNvSpPr>
          <p:nvPr/>
        </p:nvSpPr>
        <p:spPr>
          <a:xfrm>
            <a:off x="2267744" y="4252825"/>
            <a:ext cx="3097899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Redes de </a:t>
            </a:r>
            <a:r>
              <a:rPr lang="es-E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punto a punto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90248" y="3197918"/>
            <a:ext cx="201622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Transmisión</a:t>
            </a:r>
          </a:p>
        </p:txBody>
      </p:sp>
      <p:pic>
        <p:nvPicPr>
          <p:cNvPr id="3074" name="Picture 2" descr="Direcciones IPv4 de unidifusión, difusión y multidifusión - CCNA V6.0">
            <a:extLst>
              <a:ext uri="{FF2B5EF4-FFF2-40B4-BE49-F238E27FC236}">
                <a16:creationId xmlns:a16="http://schemas.microsoft.com/office/drawing/2014/main" id="{8049495E-649D-6919-0EB1-36107C546E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37" t="22109" r="20158" b="3026"/>
          <a:stretch/>
        </p:blipFill>
        <p:spPr bwMode="auto">
          <a:xfrm>
            <a:off x="4597085" y="1120368"/>
            <a:ext cx="3240360" cy="2327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D Y TIPOS DE REDES: TIPOS DE TOPOLOGÍA">
            <a:extLst>
              <a:ext uri="{FF2B5EF4-FFF2-40B4-BE49-F238E27FC236}">
                <a16:creationId xmlns:a16="http://schemas.microsoft.com/office/drawing/2014/main" id="{0D2FB117-C7F1-4BD9-EE2C-B6F7E38E9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923" y="4174917"/>
            <a:ext cx="3531210" cy="2316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brir llave 6">
            <a:extLst>
              <a:ext uri="{FF2B5EF4-FFF2-40B4-BE49-F238E27FC236}">
                <a16:creationId xmlns:a16="http://schemas.microsoft.com/office/drawing/2014/main" id="{651B927C-71DA-1BAE-93B5-410BAA0F46D5}"/>
              </a:ext>
            </a:extLst>
          </p:cNvPr>
          <p:cNvSpPr/>
          <p:nvPr/>
        </p:nvSpPr>
        <p:spPr>
          <a:xfrm>
            <a:off x="1979712" y="1556792"/>
            <a:ext cx="598252" cy="3672408"/>
          </a:xfrm>
          <a:prstGeom prst="leftBrace">
            <a:avLst/>
          </a:prstGeom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836422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273630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Tipos de redes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A447D21E-298D-6CAC-1EA6-9E1E10DF47A4}"/>
              </a:ext>
            </a:extLst>
          </p:cNvPr>
          <p:cNvSpPr txBox="1">
            <a:spLocks/>
          </p:cNvSpPr>
          <p:nvPr/>
        </p:nvSpPr>
        <p:spPr>
          <a:xfrm>
            <a:off x="2257174" y="1790775"/>
            <a:ext cx="3097899" cy="90108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00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LAN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de Área Local o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ocal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etwork 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Subtitle 1">
            <a:extLst>
              <a:ext uri="{FF2B5EF4-FFF2-40B4-BE49-F238E27FC236}">
                <a16:creationId xmlns:a16="http://schemas.microsoft.com/office/drawing/2014/main" id="{B73FB53C-86F1-D123-9EF0-87340D061468}"/>
              </a:ext>
            </a:extLst>
          </p:cNvPr>
          <p:cNvSpPr txBox="1">
            <a:spLocks/>
          </p:cNvSpPr>
          <p:nvPr/>
        </p:nvSpPr>
        <p:spPr>
          <a:xfrm>
            <a:off x="2251302" y="4285936"/>
            <a:ext cx="2881875" cy="901085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WAN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 de Área Extensa o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 </a:t>
            </a: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etwork 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-43499" y="3214168"/>
            <a:ext cx="2376264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Extensiones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Abrir llave 6">
            <a:extLst>
              <a:ext uri="{FF2B5EF4-FFF2-40B4-BE49-F238E27FC236}">
                <a16:creationId xmlns:a16="http://schemas.microsoft.com/office/drawing/2014/main" id="{651B927C-71DA-1BAE-93B5-410BAA0F46D5}"/>
              </a:ext>
            </a:extLst>
          </p:cNvPr>
          <p:cNvSpPr/>
          <p:nvPr/>
        </p:nvSpPr>
        <p:spPr>
          <a:xfrm>
            <a:off x="1979712" y="1556792"/>
            <a:ext cx="598252" cy="3672408"/>
          </a:xfrm>
          <a:prstGeom prst="leftBrace">
            <a:avLst/>
          </a:prstGeom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3A3CEF3F-B8F3-41B5-20AC-99F1005E2C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073" y="1263500"/>
            <a:ext cx="3436318" cy="238881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n 8" descr="Red WAN | Infotic Wiki | Fandom">
            <a:extLst>
              <a:ext uri="{FF2B5EF4-FFF2-40B4-BE49-F238E27FC236}">
                <a16:creationId xmlns:a16="http://schemas.microsoft.com/office/drawing/2014/main" id="{A4F0EDD8-52EC-3DAB-CB7D-BDCB0EF5B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976" y="4179591"/>
            <a:ext cx="3996234" cy="16256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7592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43204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Tipos de redes: Diseño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467545" y="1628800"/>
            <a:ext cx="8280920" cy="1080120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s-ES_tradnl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comunicación entre dos o más sistemas de computadoras, necesitan de un medio de transmisión, este limita la velocidad y la máxima distancia que puede existir entre los equipos que se intercomunican. </a:t>
            </a:r>
            <a:endParaRPr lang="es-AR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Subtitle 1">
            <a:extLst>
              <a:ext uri="{FF2B5EF4-FFF2-40B4-BE49-F238E27FC236}">
                <a16:creationId xmlns:a16="http://schemas.microsoft.com/office/drawing/2014/main" id="{7263AC12-5219-F597-91CE-57532512845F}"/>
              </a:ext>
            </a:extLst>
          </p:cNvPr>
          <p:cNvSpPr txBox="1">
            <a:spLocks/>
          </p:cNvSpPr>
          <p:nvPr/>
        </p:nvSpPr>
        <p:spPr>
          <a:xfrm>
            <a:off x="3297617" y="3055346"/>
            <a:ext cx="1807862" cy="40630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Solidos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ubtitle 1">
            <a:extLst>
              <a:ext uri="{FF2B5EF4-FFF2-40B4-BE49-F238E27FC236}">
                <a16:creationId xmlns:a16="http://schemas.microsoft.com/office/drawing/2014/main" id="{B47EA927-9346-7AD9-36E9-70364F826706}"/>
              </a:ext>
            </a:extLst>
          </p:cNvPr>
          <p:cNvSpPr txBox="1">
            <a:spLocks/>
          </p:cNvSpPr>
          <p:nvPr/>
        </p:nvSpPr>
        <p:spPr>
          <a:xfrm>
            <a:off x="2790625" y="4052538"/>
            <a:ext cx="2821846" cy="42694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Aéreos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ubtitle 1">
            <a:extLst>
              <a:ext uri="{FF2B5EF4-FFF2-40B4-BE49-F238E27FC236}">
                <a16:creationId xmlns:a16="http://schemas.microsoft.com/office/drawing/2014/main" id="{A76720E5-04F8-AB2A-16A2-2CE9A37E778E}"/>
              </a:ext>
            </a:extLst>
          </p:cNvPr>
          <p:cNvSpPr txBox="1">
            <a:spLocks/>
          </p:cNvSpPr>
          <p:nvPr/>
        </p:nvSpPr>
        <p:spPr>
          <a:xfrm>
            <a:off x="1426614" y="3332458"/>
            <a:ext cx="1732271" cy="78311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</a:t>
            </a:r>
            <a:r>
              <a:rPr lang="es-ES" sz="2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edios de transmisión</a:t>
            </a:r>
            <a:endParaRPr kumimoji="0" lang="es-ES" sz="200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itchFamily="34" charset="0"/>
            </a:endParaRPr>
          </a:p>
        </p:txBody>
      </p:sp>
      <p:sp>
        <p:nvSpPr>
          <p:cNvPr id="13" name="Abrir llave 12">
            <a:extLst>
              <a:ext uri="{FF2B5EF4-FFF2-40B4-BE49-F238E27FC236}">
                <a16:creationId xmlns:a16="http://schemas.microsoft.com/office/drawing/2014/main" id="{02FA59B5-46D0-7F63-5539-60F42976A309}"/>
              </a:ext>
            </a:extLst>
          </p:cNvPr>
          <p:cNvSpPr/>
          <p:nvPr/>
        </p:nvSpPr>
        <p:spPr>
          <a:xfrm>
            <a:off x="3020154" y="2821363"/>
            <a:ext cx="598252" cy="1792414"/>
          </a:xfrm>
          <a:prstGeom prst="leftBrace">
            <a:avLst/>
          </a:prstGeom>
          <a:ln w="38100" cmpd="sng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499955" y="4894905"/>
            <a:ext cx="82809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Previamente debemos recordar que las señales se propagan por los medios en forma de ondas electromagnéticas. </a:t>
            </a:r>
          </a:p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Este concepto vale tanto para la propagación en medios sólidos como para los aéreos. </a:t>
            </a:r>
          </a:p>
          <a:p>
            <a:pPr algn="just"/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La velocidad de propagación de la onda depende del medio, ya sea sólido o aéreo.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TIPOS DE REDES INFORMÁTICAS – REDES POR TIPO DE CONEXION – @GobiernoTI">
            <a:extLst>
              <a:ext uri="{FF2B5EF4-FFF2-40B4-BE49-F238E27FC236}">
                <a16:creationId xmlns:a16="http://schemas.microsoft.com/office/drawing/2014/main" id="{4CEC3F76-ADF6-2672-3F1A-508CB1E4E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428" y="2612055"/>
            <a:ext cx="2881716" cy="2093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96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504056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Medios de transmisión: Solidos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467545" y="1628800"/>
            <a:ext cx="3456383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Cable de par no trenzado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18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3635896" y="2081281"/>
            <a:ext cx="4072045" cy="22594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sz="18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Sencillo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Igual longitud y espesor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kern="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Balanceado en peso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distancia, no mayores a 1000 metros</a:t>
            </a:r>
            <a:endParaRPr lang="es-AR" sz="1800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usado en telefonía</a:t>
            </a:r>
            <a:endParaRPr lang="es-AR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Cable subterraneo de cobre xlpe 1,1 kv 2x 16 mm2 iram 2178">
            <a:extLst>
              <a:ext uri="{FF2B5EF4-FFF2-40B4-BE49-F238E27FC236}">
                <a16:creationId xmlns:a16="http://schemas.microsoft.com/office/drawing/2014/main" id="{DFDA4C89-9F57-C4AE-E095-30377D0E2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54" y="2099522"/>
            <a:ext cx="1916832" cy="1916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C5A7774-1C6D-B5E9-5CC3-DBF304225E7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908" t="33356" r="28214" b="42105"/>
          <a:stretch/>
        </p:blipFill>
        <p:spPr bwMode="auto">
          <a:xfrm>
            <a:off x="4229856" y="4416818"/>
            <a:ext cx="4750129" cy="17484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124" name="Picture 4" descr="Cables de Telefonía">
            <a:extLst>
              <a:ext uri="{FF2B5EF4-FFF2-40B4-BE49-F238E27FC236}">
                <a16:creationId xmlns:a16="http://schemas.microsoft.com/office/drawing/2014/main" id="{87352B84-EBE7-4C76-5C3D-BBD6C9529E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70" y="4293096"/>
            <a:ext cx="3637192" cy="238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40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504056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Medios de transmisión: Solidos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359727" y="1521030"/>
            <a:ext cx="8424548" cy="60783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Cable de par trenzado </a:t>
            </a:r>
            <a:r>
              <a:rPr lang="es-A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(UTP - </a:t>
            </a:r>
            <a:r>
              <a:rPr 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Unshielded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Twisted</a:t>
            </a:r>
            <a:r>
              <a:rPr lang="es-AR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AR" sz="2000" dirty="0" err="1">
                <a:latin typeface="Arial" panose="020B0604020202020204" pitchFamily="34" charset="0"/>
                <a:cs typeface="Arial" panose="020B0604020202020204" pitchFamily="34" charset="0"/>
              </a:rPr>
              <a:t>Pair</a:t>
            </a:r>
            <a:r>
              <a:rPr lang="es-AR" sz="2000" kern="1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503354" y="2476076"/>
            <a:ext cx="4068646" cy="31484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AR" dirty="0">
                <a:latin typeface="Arial" panose="020B0604020202020204" pitchFamily="34" charset="0"/>
                <a:cs typeface="Arial" panose="020B0604020202020204" pitchFamily="34" charset="0"/>
              </a:rPr>
              <a:t>Cuatro pares de hilos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Está revestido de un material aislante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Cada par de hilos está trenzado</a:t>
            </a:r>
          </a:p>
          <a:p>
            <a:pPr marL="285750" indent="-2857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cs typeface="Arial" panose="020B0604020202020204" pitchFamily="34" charset="0"/>
              </a:rPr>
              <a:t>Especificaciones precisas con respecto a cuánto cable trenzado se permite por unidad de longitud del cable</a:t>
            </a:r>
            <a:r>
              <a:rPr lang="es-ES" dirty="0"/>
              <a:t>.</a:t>
            </a:r>
            <a:endParaRPr lang="es-A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n 4" descr="CABLE DE PAR TRENZADO - Página web de elcapored">
            <a:extLst>
              <a:ext uri="{FF2B5EF4-FFF2-40B4-BE49-F238E27FC236}">
                <a16:creationId xmlns:a16="http://schemas.microsoft.com/office/drawing/2014/main" id="{1120361E-1F77-F1A2-738E-92C839C708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"/>
          <a:stretch/>
        </p:blipFill>
        <p:spPr bwMode="auto">
          <a:xfrm>
            <a:off x="4748290" y="2692772"/>
            <a:ext cx="4298673" cy="266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8527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B6C3458-72AD-EF66-2D0C-88E03E57A770}"/>
              </a:ext>
            </a:extLst>
          </p:cNvPr>
          <p:cNvSpPr txBox="1">
            <a:spLocks/>
          </p:cNvSpPr>
          <p:nvPr/>
        </p:nvSpPr>
        <p:spPr>
          <a:xfrm>
            <a:off x="1403648" y="396878"/>
            <a:ext cx="691238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2600" b="1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Redes de información</a:t>
            </a:r>
            <a:endParaRPr kumimoji="0" lang="es-ES" sz="2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ubtitle 1">
            <a:extLst>
              <a:ext uri="{FF2B5EF4-FFF2-40B4-BE49-F238E27FC236}">
                <a16:creationId xmlns:a16="http://schemas.microsoft.com/office/drawing/2014/main" id="{54EBB8F0-B522-6B77-9799-5FBCEA51DA24}"/>
              </a:ext>
            </a:extLst>
          </p:cNvPr>
          <p:cNvSpPr txBox="1">
            <a:spLocks/>
          </p:cNvSpPr>
          <p:nvPr/>
        </p:nvSpPr>
        <p:spPr>
          <a:xfrm>
            <a:off x="251520" y="913194"/>
            <a:ext cx="5040560" cy="50006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Medios de transmisión: Solidos</a:t>
            </a:r>
            <a:endParaRPr kumimoji="0" lang="es-ES" sz="2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DFE942E1-B787-AD06-A355-C03F3DD95A8F}"/>
              </a:ext>
            </a:extLst>
          </p:cNvPr>
          <p:cNvSpPr txBox="1">
            <a:spLocks/>
          </p:cNvSpPr>
          <p:nvPr/>
        </p:nvSpPr>
        <p:spPr>
          <a:xfrm>
            <a:off x="395536" y="1429510"/>
            <a:ext cx="5184575" cy="5000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Cable de par trenzado blindado (STP)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AR" sz="2000" b="1" kern="1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AR" sz="1800" b="1" kern="1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018D1661-A2BF-3184-9920-08E0024645A0}"/>
              </a:ext>
            </a:extLst>
          </p:cNvPr>
          <p:cNvSpPr txBox="1"/>
          <p:nvPr/>
        </p:nvSpPr>
        <p:spPr>
          <a:xfrm>
            <a:off x="611560" y="1885459"/>
            <a:ext cx="8172714" cy="9664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El cable trenzado se rodea con una malla conductora, se tiene el cable blindado (“STP, </a:t>
            </a: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Shielded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Twisted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Pair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”), con el cual es posible reducir los efectos de interferencia de señales externas.</a:t>
            </a:r>
            <a:endParaRPr lang="es-AR" kern="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BC64007-A346-2C68-7181-E710A7DE42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7907" y="3261182"/>
            <a:ext cx="4415707" cy="331236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A16F774-BCF7-C5CD-BE47-17DED05939EC}"/>
              </a:ext>
            </a:extLst>
          </p:cNvPr>
          <p:cNvSpPr txBox="1"/>
          <p:nvPr/>
        </p:nvSpPr>
        <p:spPr>
          <a:xfrm>
            <a:off x="611560" y="2918091"/>
            <a:ext cx="3726160" cy="387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imitan la degradación de la señal que causan las interferencias electromagnéticas y de radiofrecuencia</a:t>
            </a:r>
            <a:endParaRPr lang="es-ES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ar de hilos está envuelto en un papel metálico</a:t>
            </a: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 en instalaciones de redes Token Ring</a:t>
            </a:r>
            <a:endParaRPr lang="es-ES_tradnl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115000"/>
              </a:lnSpc>
              <a:spcAft>
                <a:spcPts val="800"/>
              </a:spcAft>
              <a:buFont typeface="Wingdings" panose="05000000000000000000" pitchFamily="2" charset="2"/>
              <a:buChar char="ü"/>
            </a:pPr>
            <a:r>
              <a:rPr lang="es-ES_tradnl" dirty="0">
                <a:latin typeface="Arial" panose="020B0604020202020204" pitchFamily="34" charset="0"/>
                <a:ea typeface="Calibri" panose="020F0502020204030204" pitchFamily="34" charset="0"/>
              </a:rPr>
              <a:t>R</a:t>
            </a:r>
            <a:r>
              <a:rPr lang="es-ES_tradnl" sz="180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educe el ruido electrónico desde el exterior del cable. </a:t>
            </a:r>
            <a:endParaRPr lang="es-AR" sz="1800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888255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24" ma:contentTypeDescription="Create a new document." ma:contentTypeScope="" ma:versionID="0c22a9e4ee5a4d59bacc0eca4cef97cb"/>
</file>

<file path=customXml/itemProps1.xml><?xml version="1.0" encoding="utf-8"?>
<ds:datastoreItem xmlns:ds="http://schemas.openxmlformats.org/officeDocument/2006/customXml" ds:itemID="{E84655DC-E572-4564-A9C9-0B9D8003F1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3722D8BD-807B-4A41-93C9-0E581F3C4C1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EF03C4-44DE-46A6-83B9-F81098DF0B89}">
  <ds:schemaRefs>
    <ds:schemaRef ds:uri="http://schemas.microsoft.com/office/2006/metadata/contentType"/>
    <ds:schemaRef ds:uri="http://schemas.microsoft.com/office/2006/metadata/properties/metaAttribut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TM10001115[[fn=Paquete]]</Template>
  <TotalTime>9845</TotalTime>
  <Words>1860</Words>
  <Application>Microsoft Office PowerPoint</Application>
  <PresentationFormat>Presentación en pantalla (4:3)</PresentationFormat>
  <Paragraphs>187</Paragraphs>
  <Slides>28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Symbol</vt:lpstr>
      <vt:lpstr>Wingdings</vt:lpstr>
      <vt:lpstr>Tema de Office</vt:lpstr>
      <vt:lpstr>Teoría de la Información y la Comunicación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Tecnologias de la Informacion y de la Comunicacion</dc:title>
  <dc:creator>User OEM</dc:creator>
  <cp:lastModifiedBy>Usuario</cp:lastModifiedBy>
  <cp:revision>66</cp:revision>
  <dcterms:created xsi:type="dcterms:W3CDTF">2011-08-28T12:11:05Z</dcterms:created>
  <dcterms:modified xsi:type="dcterms:W3CDTF">2023-05-31T17:23:33Z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