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57" r:id="rId5"/>
    <p:sldId id="258" r:id="rId6"/>
    <p:sldId id="260" r:id="rId7"/>
    <p:sldId id="264" r:id="rId8"/>
    <p:sldId id="269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5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0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5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4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8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5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1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13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0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BB90-8B64-4DF0-9F2C-AB01230A7A11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7E51A-E2F9-45DB-8890-CFD4A9CFC8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emf"/><Relationship Id="rId7" Type="http://schemas.openxmlformats.org/officeDocument/2006/relationships/image" Target="../media/image18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2503"/>
            <a:ext cx="3290063" cy="1116236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3448595" y="809467"/>
            <a:ext cx="5381897" cy="4758397"/>
            <a:chOff x="3448595" y="522081"/>
            <a:chExt cx="5381897" cy="4758397"/>
          </a:xfrm>
        </p:grpSpPr>
        <p:pic>
          <p:nvPicPr>
            <p:cNvPr id="8" name="Picture 2" descr="https://www.scienceabc.com/wp-content/uploads/2018/10/Complete-working-including-salt-bridge-potassium-half-cell-voltage-differenc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3650" y="522081"/>
              <a:ext cx="5014033" cy="4395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uadroTexto 8"/>
            <p:cNvSpPr txBox="1"/>
            <p:nvPr/>
          </p:nvSpPr>
          <p:spPr>
            <a:xfrm>
              <a:off x="3448595" y="3941617"/>
              <a:ext cx="2841374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HEMI-CELDA</a:t>
              </a:r>
            </a:p>
            <a:p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Zn (s) </a:t>
              </a:r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Zn</a:t>
              </a:r>
              <a:r>
                <a:rPr lang="es-ES" sz="16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2+</a:t>
              </a:r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(</a:t>
              </a:r>
              <a:r>
                <a:rPr lang="es-E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ac</a:t>
              </a:r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) + 2</a:t>
              </a:r>
              <a:r>
                <a:rPr lang="es-ES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e</a:t>
              </a:r>
              <a:r>
                <a:rPr lang="es-ES" sz="1600" b="1" i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-</a:t>
              </a:r>
            </a:p>
            <a:p>
              <a:endParaRPr lang="es-ES" sz="24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es-E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en-GB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219171" y="3957039"/>
              <a:ext cx="2611321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HEMI-CELDA</a:t>
              </a:r>
            </a:p>
            <a:p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Cu</a:t>
              </a:r>
              <a:r>
                <a:rPr lang="es-ES" sz="16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2+</a:t>
              </a:r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(</a:t>
              </a:r>
              <a:r>
                <a:rPr lang="es-E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ac</a:t>
              </a:r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) + 2</a:t>
              </a:r>
              <a:r>
                <a:rPr lang="es-ES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e</a:t>
              </a:r>
              <a:r>
                <a:rPr lang="es-ES" sz="1600" b="1" i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-</a:t>
              </a:r>
              <a:r>
                <a:rPr lang="es-E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 Cu (s)</a:t>
              </a:r>
            </a:p>
            <a:p>
              <a:endPara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3534" y="646266"/>
            <a:ext cx="3666066" cy="609392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217896" y="5621774"/>
            <a:ext cx="41921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</a:t>
            </a:r>
            <a:r>
              <a:rPr lang="es-ES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2+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s-ES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+ 2</a:t>
            </a:r>
            <a:r>
              <a:rPr lang="es-ES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s-ES" sz="3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s-E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↔  Cu 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(s)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13393" y="439129"/>
            <a:ext cx="50385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Cinética de transferencia electrónica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9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28" y="1123734"/>
            <a:ext cx="8413143" cy="4610531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H="1" flipV="1">
            <a:off x="6954253" y="2370221"/>
            <a:ext cx="433136" cy="166035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582653" y="3081928"/>
            <a:ext cx="1949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CINÉTICA LIMITADA POR TRANSPORTE DE MASA</a:t>
            </a:r>
            <a:endParaRPr lang="en-GB" dirty="0"/>
          </a:p>
        </p:txBody>
      </p:sp>
      <p:cxnSp>
        <p:nvCxnSpPr>
          <p:cNvPr id="6" name="Conector recto de flecha 5"/>
          <p:cNvCxnSpPr/>
          <p:nvPr/>
        </p:nvCxnSpPr>
        <p:spPr>
          <a:xfrm flipH="1" flipV="1">
            <a:off x="1383632" y="2610853"/>
            <a:ext cx="4842946" cy="183925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-177800" y="2057400"/>
            <a:ext cx="2717800" cy="9271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ángulo redondeado 6"/>
          <p:cNvSpPr/>
          <p:nvPr/>
        </p:nvSpPr>
        <p:spPr>
          <a:xfrm>
            <a:off x="5168900" y="2057400"/>
            <a:ext cx="2717800" cy="9271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adroTexto 7"/>
          <p:cNvSpPr txBox="1"/>
          <p:nvPr/>
        </p:nvSpPr>
        <p:spPr>
          <a:xfrm>
            <a:off x="-61993" y="-3746"/>
            <a:ext cx="92059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400" u="sng" dirty="0" smtClean="0">
                <a:solidFill>
                  <a:srgbClr val="FF0000"/>
                </a:solidFill>
              </a:rPr>
              <a:t>Fuerte interacción entre procesos de transferencia electrónica y procesos de transferencia de masa</a:t>
            </a:r>
            <a:endParaRPr lang="en-AU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5" y="1561142"/>
            <a:ext cx="8268089" cy="467418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97618" y="12024"/>
            <a:ext cx="41487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Reacción cinéticamente lenta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513" y="528093"/>
            <a:ext cx="7288973" cy="580181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02089" y="12024"/>
            <a:ext cx="61398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Reacción cinéticamente rápida (o reversible)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-57150" y="6469618"/>
            <a:ext cx="950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Fuente:  https://www.lanacion.com.ar/sociedad/la-vacunacion-en-la-argentina-en-tiempo-real-nid02022021/#/ </a:t>
            </a:r>
            <a:endParaRPr lang="en-GB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9649" y="-336838"/>
            <a:ext cx="12106274" cy="680645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1575" y="3776662"/>
            <a:ext cx="130111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4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25" y="-285749"/>
            <a:ext cx="9608592" cy="71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1" y="2288593"/>
            <a:ext cx="9138402" cy="16825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854" y="3693632"/>
            <a:ext cx="2964048" cy="100182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7716" y="708980"/>
            <a:ext cx="3290063" cy="111623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29" y="4753243"/>
            <a:ext cx="9029971" cy="21008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00330" y="657976"/>
            <a:ext cx="50385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Cinética de transferencia electrónica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4029" y="1177453"/>
            <a:ext cx="4427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convención:</a:t>
            </a: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Corrientes anódicas son positivas</a:t>
            </a:r>
          </a:p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Corrientes catódicas son negativas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9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3855"/>
            <a:ext cx="2988721" cy="81383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0274"/>
            <a:ext cx="3597050" cy="11291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65332"/>
            <a:ext cx="5525589" cy="117649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0" y="758558"/>
            <a:ext cx="50385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Cinética de transferencia electrónica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9881" y="562589"/>
            <a:ext cx="2564119" cy="8699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0" y="1310193"/>
                <a:ext cx="4132926" cy="463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𝑟𝑒𝑑𝑢𝑐𝑐𝑖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⃗"/>
                          <m:ctrlPr>
                            <a:rPr lang="es-ES" sz="2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sSubSup>
                        <m:sSubSupPr>
                          <m:ctrlPr>
                            <a:rPr lang="es-ES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  <m:sup>
                          <m:r>
                            <a:rPr lang="es-E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</m:oMath>
                  </m:oMathPara>
                </a14:m>
                <a:endParaRPr lang="en-GB" sz="26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10193"/>
                <a:ext cx="4132926" cy="4634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0" y="1947339"/>
                <a:ext cx="6376233" cy="852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𝑟𝑒𝑑𝑢𝑐𝑐𝑖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Sup>
                            <m:sSubSupPr>
                              <m:ctrlPr>
                                <a:rPr lang="es-ES" sz="2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ES" sz="26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  <m:sup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</m:sSubSup>
                        </m:num>
                        <m:den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𝑛𝐹𝑑𝑡</m:t>
                          </m:r>
                        </m:den>
                      </m:f>
                      <m:r>
                        <a:rPr lang="es-E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E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6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num>
                        <m:den>
                          <m:r>
                            <a:rPr lang="es-ES" sz="2600" b="0" i="1" smtClean="0">
                              <a:latin typeface="Cambria Math" panose="02040503050406030204" pitchFamily="18" charset="0"/>
                            </a:rPr>
                            <m:t>𝑛𝐹</m:t>
                          </m:r>
                        </m:den>
                      </m:f>
                    </m:oMath>
                  </m:oMathPara>
                </a14:m>
                <a:endParaRPr lang="en-GB" sz="26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47339"/>
                <a:ext cx="6376233" cy="8527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/>
          <p:cNvSpPr txBox="1"/>
          <p:nvPr/>
        </p:nvSpPr>
        <p:spPr>
          <a:xfrm>
            <a:off x="2006009" y="0"/>
            <a:ext cx="51319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4384" y="3496411"/>
            <a:ext cx="3227456" cy="286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98" y="1715717"/>
            <a:ext cx="2806555" cy="888123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186358" y="693979"/>
            <a:ext cx="8957642" cy="1187519"/>
            <a:chOff x="200236" y="4482208"/>
            <a:chExt cx="8957642" cy="118751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513" y="4482208"/>
              <a:ext cx="8635365" cy="1187519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200236" y="4760496"/>
              <a:ext cx="35939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5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3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uadroTexto 6"/>
          <p:cNvSpPr txBox="1"/>
          <p:nvPr/>
        </p:nvSpPr>
        <p:spPr>
          <a:xfrm>
            <a:off x="100330" y="70146"/>
            <a:ext cx="50385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Cinética de transferencia electrónica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 rot="2091780">
                <a:off x="4127394" y="1811691"/>
                <a:ext cx="1895519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300" b="1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s-E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es-E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33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3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s-ES" sz="33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es-E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sz="3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1780">
                <a:off x="4127394" y="1811691"/>
                <a:ext cx="1895519" cy="600164"/>
              </a:xfrm>
              <a:prstGeom prst="rect">
                <a:avLst/>
              </a:prstGeom>
              <a:blipFill>
                <a:blip r:embed="rId4"/>
                <a:stretch>
                  <a:fillRect l="-13099" t="-100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4146160" y="1015535"/>
            <a:ext cx="425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dirty="0" smtClean="0">
                <a:solidFill>
                  <a:srgbClr val="FF0000"/>
                </a:solidFill>
              </a:rPr>
              <a:t>[</a:t>
            </a:r>
            <a:endParaRPr lang="en-GB" sz="4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 rot="533260">
                <a:off x="7378078" y="1782366"/>
                <a:ext cx="1895519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300" b="1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s-E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es-E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33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3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s-ES" sz="33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es-E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sz="33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33260">
                <a:off x="7378078" y="1782366"/>
                <a:ext cx="1895519" cy="600164"/>
              </a:xfrm>
              <a:prstGeom prst="rect">
                <a:avLst/>
              </a:prstGeom>
              <a:blipFill>
                <a:blip r:embed="rId5"/>
                <a:stretch>
                  <a:fillRect l="-9598" t="-108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/>
          <p:cNvSpPr txBox="1"/>
          <p:nvPr/>
        </p:nvSpPr>
        <p:spPr>
          <a:xfrm>
            <a:off x="8112920" y="998116"/>
            <a:ext cx="425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dirty="0" smtClean="0">
                <a:solidFill>
                  <a:srgbClr val="FF0000"/>
                </a:solidFill>
              </a:rPr>
              <a:t>[</a:t>
            </a:r>
            <a:endParaRPr lang="en-GB" sz="4200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4841" y="-4866"/>
            <a:ext cx="2143125" cy="723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186358" y="2863638"/>
                <a:ext cx="9122222" cy="76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⃖"/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sSubSup>
                      <m:sSubSup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  <m:r>
                      <a:rPr lang="es-ES" sz="28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s-E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𝑛𝐹</m:t>
                            </m:r>
                          </m:num>
                          <m:den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  <m:d>
                          <m:d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  <m:r>
                              <a:rPr lang="es-E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E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s-E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GB" sz="2800" dirty="0" smtClean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⃖"/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sSubSup>
                      <m:sSubSup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  <m:r>
                      <a:rPr lang="es-ES" sz="28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s-E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𝑛𝐹</m:t>
                            </m:r>
                          </m:num>
                          <m:den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  <m:r>
                          <a:rPr lang="es-E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es-ES" sz="28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s-E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𝑛𝐹</m:t>
                            </m:r>
                          </m:num>
                          <m:den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  <m:sSub>
                          <m:sSubPr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58" y="2863638"/>
                <a:ext cx="9122222" cy="761940"/>
              </a:xfrm>
              <a:prstGeom prst="rect">
                <a:avLst/>
              </a:prstGeom>
              <a:blipFill>
                <a:blip r:embed="rId7"/>
                <a:stretch>
                  <a:fillRect l="-67" b="-7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n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87" y="3842662"/>
            <a:ext cx="8072733" cy="98556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6358" y="4735125"/>
            <a:ext cx="7298659" cy="1509325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186358" y="6246999"/>
            <a:ext cx="516500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Ecuación de </a:t>
            </a:r>
            <a:r>
              <a:rPr lang="es-E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Buttler</a:t>
            </a: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Volmer</a:t>
            </a:r>
            <a:endParaRPr lang="en-GB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4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7" grpId="0"/>
      <p:bldP spid="1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" y="3304081"/>
            <a:ext cx="4560915" cy="12009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56" y="4747483"/>
            <a:ext cx="4344278" cy="131875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" y="805073"/>
            <a:ext cx="5119643" cy="105560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00330" y="70146"/>
            <a:ext cx="50385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Cinética de transferencia electrónica</a:t>
            </a:r>
            <a:endParaRPr lang="en-GB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376466" y="805073"/>
            <a:ext cx="19495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 &gt; 52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788228" y="614649"/>
            <a:ext cx="849913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90" y="2005992"/>
            <a:ext cx="5119643" cy="105560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6376466" y="2195241"/>
            <a:ext cx="211147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 &lt; </a:t>
            </a:r>
            <a:r>
              <a:rPr lang="es-ES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52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35682" y="1833603"/>
            <a:ext cx="849913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4245" y="4935373"/>
            <a:ext cx="3495675" cy="9429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674" y="5914082"/>
            <a:ext cx="3336246" cy="89118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673674" y="3645568"/>
            <a:ext cx="29561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Ecuación de Tafel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631" y="1297240"/>
            <a:ext cx="6701588" cy="556076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431" y="1176012"/>
            <a:ext cx="3657600" cy="89209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6677526" cy="138087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5316" y="1956230"/>
            <a:ext cx="3308684" cy="87262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737684" y="5005137"/>
            <a:ext cx="2418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recomendado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leer sobre teoría de transferencia de carga y doble capa eléctrica (pág. 14 a 18 de libro base de la materia)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2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3525" y="1018939"/>
            <a:ext cx="5016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u="sng" dirty="0" smtClean="0">
                <a:solidFill>
                  <a:srgbClr val="FF0000"/>
                </a:solidFill>
              </a:rPr>
              <a:t>TRANSPORTE DE MASA</a:t>
            </a:r>
            <a:endParaRPr lang="en-AU" sz="4000" u="sng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161" y="2004805"/>
            <a:ext cx="812453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000" b="1" u="sng" dirty="0" smtClean="0"/>
              <a:t>DIFUSIÓN</a:t>
            </a:r>
            <a:r>
              <a:rPr lang="es-AR" sz="3000" dirty="0" smtClean="0"/>
              <a:t>: gradiente de concentración (química)</a:t>
            </a:r>
            <a:endParaRPr lang="es-A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3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000" b="1" u="sng" dirty="0" smtClean="0"/>
              <a:t>MIGRACIÓN</a:t>
            </a:r>
            <a:r>
              <a:rPr lang="es-AR" sz="3000" dirty="0" smtClean="0"/>
              <a:t>: gradiente de potencial (física)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3000" b="1" u="sng" dirty="0" smtClean="0"/>
              <a:t>CONVECCIÓN</a:t>
            </a:r>
            <a:r>
              <a:rPr lang="es-AR" sz="3000" dirty="0" smtClean="0"/>
              <a:t>: fuerza mecánica</a:t>
            </a:r>
            <a:endParaRPr lang="en-AU" sz="3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091089" y="0"/>
            <a:ext cx="49618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500" dirty="0" smtClean="0"/>
              <a:t>FASE HETEROGÉNEA</a:t>
            </a:r>
            <a:endParaRPr lang="en-AU" sz="4500" dirty="0"/>
          </a:p>
        </p:txBody>
      </p:sp>
    </p:spTree>
    <p:extLst>
      <p:ext uri="{BB962C8B-B14F-4D97-AF65-F5344CB8AC3E}">
        <p14:creationId xmlns:p14="http://schemas.microsoft.com/office/powerpoint/2010/main" val="31022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61993" y="-3746"/>
            <a:ext cx="95553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700" u="sng" dirty="0" smtClean="0">
                <a:solidFill>
                  <a:srgbClr val="FF0000"/>
                </a:solidFill>
              </a:rPr>
              <a:t>Transporte de masa en condiciones industriales</a:t>
            </a:r>
            <a:endParaRPr lang="en-AU" sz="3700" u="sng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58" y="1058543"/>
            <a:ext cx="8127143" cy="146258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4" y="2521130"/>
            <a:ext cx="7418047" cy="12319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23017"/>
            <a:ext cx="7143919" cy="191878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070988" y="5479274"/>
            <a:ext cx="2935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recomendado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leer sección sobre Transporte de masa en procesos de electrólisis industriales (sección 1.2.2)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Pueden omitir sección  1.2.1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332624"/>
            <a:ext cx="4106098" cy="340710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56591" y="1363933"/>
            <a:ext cx="83792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Recordar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 cinética de un proceso global, está principalmente determinada por el paso más lento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147" y="2375924"/>
            <a:ext cx="4896853" cy="33346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-61993" y="-3746"/>
            <a:ext cx="92059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400" u="sng" dirty="0" smtClean="0">
                <a:solidFill>
                  <a:srgbClr val="FF0000"/>
                </a:solidFill>
              </a:rPr>
              <a:t>Fuerte interacción entre procesos de transferencia electrónica y procesos de transferencia de masa</a:t>
            </a:r>
            <a:endParaRPr lang="en-AU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268</Words>
  <Application>Microsoft Office PowerPoint</Application>
  <PresentationFormat>Presentación en pantalla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24</cp:revision>
  <dcterms:created xsi:type="dcterms:W3CDTF">2020-08-19T23:17:11Z</dcterms:created>
  <dcterms:modified xsi:type="dcterms:W3CDTF">2021-08-26T17:24:46Z</dcterms:modified>
</cp:coreProperties>
</file>