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56" r:id="rId4"/>
  </p:sldMasterIdLst>
  <p:notesMasterIdLst>
    <p:notesMasterId r:id="rId37"/>
  </p:notesMasterIdLst>
  <p:handoutMasterIdLst>
    <p:handoutMasterId r:id="rId38"/>
  </p:handoutMasterIdLst>
  <p:sldIdLst>
    <p:sldId id="446" r:id="rId5"/>
    <p:sldId id="503" r:id="rId6"/>
    <p:sldId id="504" r:id="rId7"/>
    <p:sldId id="505" r:id="rId8"/>
    <p:sldId id="460" r:id="rId9"/>
    <p:sldId id="461" r:id="rId10"/>
    <p:sldId id="464" r:id="rId11"/>
    <p:sldId id="465" r:id="rId12"/>
    <p:sldId id="469" r:id="rId13"/>
    <p:sldId id="482" r:id="rId14"/>
    <p:sldId id="483" r:id="rId15"/>
    <p:sldId id="484" r:id="rId16"/>
    <p:sldId id="485" r:id="rId17"/>
    <p:sldId id="486" r:id="rId18"/>
    <p:sldId id="487" r:id="rId19"/>
    <p:sldId id="488" r:id="rId20"/>
    <p:sldId id="489" r:id="rId21"/>
    <p:sldId id="490" r:id="rId22"/>
    <p:sldId id="491" r:id="rId23"/>
    <p:sldId id="492" r:id="rId24"/>
    <p:sldId id="506" r:id="rId25"/>
    <p:sldId id="493" r:id="rId26"/>
    <p:sldId id="494" r:id="rId27"/>
    <p:sldId id="495" r:id="rId28"/>
    <p:sldId id="507" r:id="rId29"/>
    <p:sldId id="508" r:id="rId30"/>
    <p:sldId id="509" r:id="rId31"/>
    <p:sldId id="510" r:id="rId32"/>
    <p:sldId id="511" r:id="rId33"/>
    <p:sldId id="512" r:id="rId34"/>
    <p:sldId id="513" r:id="rId35"/>
    <p:sldId id="51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0"/>
    <p:restoredTop sz="86380" autoAdjust="0"/>
  </p:normalViewPr>
  <p:slideViewPr>
    <p:cSldViewPr>
      <p:cViewPr varScale="1">
        <p:scale>
          <a:sx n="60" d="100"/>
          <a:sy n="60" d="100"/>
        </p:scale>
        <p:origin x="966" y="60"/>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smtClean="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21/10/2019</a:t>
            </a:fld>
            <a:endParaRPr lang="es-ES" dirty="0" smtClean="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smtClean="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smtClean="0"/>
          </a:p>
        </p:txBody>
      </p:sp>
    </p:spTree>
    <p:extLst>
      <p:ext uri="{BB962C8B-B14F-4D97-AF65-F5344CB8AC3E}">
        <p14:creationId xmlns:p14="http://schemas.microsoft.com/office/powerpoint/2010/main" val="3091534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21/10/2019</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3367246331"/>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4243264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4203842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1587685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val="2737520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val="1891331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val="324546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825662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37079394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1897250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1346161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val="102848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13028726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21</a:t>
            </a:fld>
            <a:endParaRPr lang="es-ES" dirty="0"/>
          </a:p>
        </p:txBody>
      </p:sp>
    </p:spTree>
    <p:extLst>
      <p:ext uri="{BB962C8B-B14F-4D97-AF65-F5344CB8AC3E}">
        <p14:creationId xmlns:p14="http://schemas.microsoft.com/office/powerpoint/2010/main" val="2056967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22</a:t>
            </a:fld>
            <a:endParaRPr lang="es-ES" dirty="0"/>
          </a:p>
        </p:txBody>
      </p:sp>
    </p:spTree>
    <p:extLst>
      <p:ext uri="{BB962C8B-B14F-4D97-AF65-F5344CB8AC3E}">
        <p14:creationId xmlns:p14="http://schemas.microsoft.com/office/powerpoint/2010/main" val="34763773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23</a:t>
            </a:fld>
            <a:endParaRPr lang="es-ES" dirty="0"/>
          </a:p>
        </p:txBody>
      </p:sp>
    </p:spTree>
    <p:extLst>
      <p:ext uri="{BB962C8B-B14F-4D97-AF65-F5344CB8AC3E}">
        <p14:creationId xmlns:p14="http://schemas.microsoft.com/office/powerpoint/2010/main" val="11100244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24</a:t>
            </a:fld>
            <a:endParaRPr lang="es-ES" dirty="0"/>
          </a:p>
        </p:txBody>
      </p:sp>
    </p:spTree>
    <p:extLst>
      <p:ext uri="{BB962C8B-B14F-4D97-AF65-F5344CB8AC3E}">
        <p14:creationId xmlns:p14="http://schemas.microsoft.com/office/powerpoint/2010/main" val="28870198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25</a:t>
            </a:fld>
            <a:endParaRPr lang="es-ES" dirty="0"/>
          </a:p>
        </p:txBody>
      </p:sp>
    </p:spTree>
    <p:extLst>
      <p:ext uri="{BB962C8B-B14F-4D97-AF65-F5344CB8AC3E}">
        <p14:creationId xmlns:p14="http://schemas.microsoft.com/office/powerpoint/2010/main" val="3611247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26</a:t>
            </a:fld>
            <a:endParaRPr lang="es-ES" dirty="0"/>
          </a:p>
        </p:txBody>
      </p:sp>
    </p:spTree>
    <p:extLst>
      <p:ext uri="{BB962C8B-B14F-4D97-AF65-F5344CB8AC3E}">
        <p14:creationId xmlns:p14="http://schemas.microsoft.com/office/powerpoint/2010/main" val="33069402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27</a:t>
            </a:fld>
            <a:endParaRPr lang="es-ES" dirty="0"/>
          </a:p>
        </p:txBody>
      </p:sp>
    </p:spTree>
    <p:extLst>
      <p:ext uri="{BB962C8B-B14F-4D97-AF65-F5344CB8AC3E}">
        <p14:creationId xmlns:p14="http://schemas.microsoft.com/office/powerpoint/2010/main" val="25969573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28</a:t>
            </a:fld>
            <a:endParaRPr lang="es-ES" dirty="0"/>
          </a:p>
        </p:txBody>
      </p:sp>
    </p:spTree>
    <p:extLst>
      <p:ext uri="{BB962C8B-B14F-4D97-AF65-F5344CB8AC3E}">
        <p14:creationId xmlns:p14="http://schemas.microsoft.com/office/powerpoint/2010/main" val="3477738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29</a:t>
            </a:fld>
            <a:endParaRPr lang="es-ES" dirty="0"/>
          </a:p>
        </p:txBody>
      </p:sp>
    </p:spTree>
    <p:extLst>
      <p:ext uri="{BB962C8B-B14F-4D97-AF65-F5344CB8AC3E}">
        <p14:creationId xmlns:p14="http://schemas.microsoft.com/office/powerpoint/2010/main" val="13942629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30</a:t>
            </a:fld>
            <a:endParaRPr lang="es-ES" dirty="0"/>
          </a:p>
        </p:txBody>
      </p:sp>
    </p:spTree>
    <p:extLst>
      <p:ext uri="{BB962C8B-B14F-4D97-AF65-F5344CB8AC3E}">
        <p14:creationId xmlns:p14="http://schemas.microsoft.com/office/powerpoint/2010/main" val="2917366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37562000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31</a:t>
            </a:fld>
            <a:endParaRPr lang="es-ES" dirty="0"/>
          </a:p>
        </p:txBody>
      </p:sp>
    </p:spTree>
    <p:extLst>
      <p:ext uri="{BB962C8B-B14F-4D97-AF65-F5344CB8AC3E}">
        <p14:creationId xmlns:p14="http://schemas.microsoft.com/office/powerpoint/2010/main" val="36567553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32</a:t>
            </a:fld>
            <a:endParaRPr lang="es-ES" dirty="0"/>
          </a:p>
        </p:txBody>
      </p:sp>
    </p:spTree>
    <p:extLst>
      <p:ext uri="{BB962C8B-B14F-4D97-AF65-F5344CB8AC3E}">
        <p14:creationId xmlns:p14="http://schemas.microsoft.com/office/powerpoint/2010/main" val="4017218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2663363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3056824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553721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2733687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1099443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4153538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5C14FD69-4A85-4715-A222-ABB225B63BC6}" type="datetimeFigureOut">
              <a:rPr lang="es-ES" smtClean="0"/>
              <a:pPr/>
              <a:t>21/10/2019</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pPr algn="r"/>
            <a:fld id="{D4C49B74-5DB2-4B03-B1D2-7F6A3C51C318}" type="slidenum">
              <a:rPr lang="es-ES" smtClean="0"/>
              <a:pPr algn="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21/10/2019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21/10/2019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5C14FD69-4A85-4715-A222-ABB225B63BC6}" type="datetimeFigureOut">
              <a:rPr lang="es-ES" smtClean="0"/>
              <a:pPr/>
              <a:t>21/10/2019</a:t>
            </a:fld>
            <a:endParaRPr lang="es-ES" sz="1000" dirty="0"/>
          </a:p>
        </p:txBody>
      </p:sp>
      <p:sp>
        <p:nvSpPr>
          <p:cNvPr id="9" name="8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10" name="9 Marcador de pie de página"/>
          <p:cNvSpPr>
            <a:spLocks noGrp="1"/>
          </p:cNvSpPr>
          <p:nvPr>
            <p:ph type="ftr" sz="quarter" idx="16"/>
          </p:nvPr>
        </p:nvSpPr>
        <p:spPr/>
        <p:txBody>
          <a:bodyPr rtlCol="0"/>
          <a:lstStyle/>
          <a:p>
            <a:pPr algn="ctr"/>
            <a:endParaRPr lang="es-ES" sz="10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5C14FD69-4A85-4715-A222-ABB225B63BC6}" type="datetimeFigureOut">
              <a:rPr lang="es-ES" smtClean="0"/>
              <a:pPr/>
              <a:t>21/10/2019</a:t>
            </a:fld>
            <a:endParaRPr lang="es-ES" sz="1000"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pPr algn="ctr"/>
            <a:endParaRPr lang="es-ES" sz="1000"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pPr algn="r"/>
            <a:fld id="{D4C49B74-5DB2-4B03-B1D2-7F6A3C51C318}" type="slidenum">
              <a:rPr lang="es-ES" smtClean="0"/>
              <a:pPr algn="r"/>
              <a:t>‹Nº›</a:t>
            </a:fld>
            <a:endParaRPr lang="es-ES" sz="1000"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21/10/2019</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21/10/2019</a:t>
            </a:fld>
            <a:endParaRPr lang="es-ES" sz="1000" dirty="0"/>
          </a:p>
        </p:txBody>
      </p:sp>
      <p:sp>
        <p:nvSpPr>
          <p:cNvPr id="8" name="7 Marcador de pie de página"/>
          <p:cNvSpPr>
            <a:spLocks noGrp="1"/>
          </p:cNvSpPr>
          <p:nvPr>
            <p:ph type="ftr" sz="quarter" idx="11"/>
          </p:nvPr>
        </p:nvSpPr>
        <p:spPr/>
        <p:txBody>
          <a:bodyPr/>
          <a:lstStyle/>
          <a:p>
            <a:pPr algn="ctr"/>
            <a:endParaRPr lang="es-ES" sz="1000" dirty="0"/>
          </a:p>
        </p:txBody>
      </p:sp>
      <p:sp>
        <p:nvSpPr>
          <p:cNvPr id="9" name="8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5C14FD69-4A85-4715-A222-ABB225B63BC6}" type="datetimeFigureOut">
              <a:rPr lang="es-ES" smtClean="0"/>
              <a:pPr/>
              <a:t>21/10/2019</a:t>
            </a:fld>
            <a:endParaRPr lang="es-ES" sz="1000" dirty="0"/>
          </a:p>
        </p:txBody>
      </p:sp>
      <p:sp>
        <p:nvSpPr>
          <p:cNvPr id="7" name="6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8" name="7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C14FD69-4A85-4715-A222-ABB225B63BC6}" type="datetimeFigureOut">
              <a:rPr lang="es-ES" smtClean="0"/>
              <a:pPr/>
              <a:t>21/10/2019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5C14FD69-4A85-4715-A222-ABB225B63BC6}" type="datetimeFigureOut">
              <a:rPr lang="es-ES" smtClean="0"/>
              <a:pPr/>
              <a:t>21/10/2019</a:t>
            </a:fld>
            <a:endParaRPr lang="es-ES" sz="1000" dirty="0"/>
          </a:p>
        </p:txBody>
      </p:sp>
      <p:sp>
        <p:nvSpPr>
          <p:cNvPr id="22" name="21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23" name="22 Marcador de pie de página"/>
          <p:cNvSpPr>
            <a:spLocks noGrp="1"/>
          </p:cNvSpPr>
          <p:nvPr>
            <p:ph type="ftr" sz="quarter" idx="16"/>
          </p:nvPr>
        </p:nvSpPr>
        <p:spPr/>
        <p:txBody>
          <a:bodyPr rtlCol="0"/>
          <a:lstStyle/>
          <a:p>
            <a:pPr algn="ctr"/>
            <a:endParaRPr lang="es-ES" sz="1000"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5C14FD69-4A85-4715-A222-ABB225B63BC6}" type="datetimeFigureOut">
              <a:rPr lang="es-ES" smtClean="0"/>
              <a:pPr/>
              <a:t>21/10/2019</a:t>
            </a:fld>
            <a:endParaRPr lang="es-ES" sz="1000" dirty="0"/>
          </a:p>
        </p:txBody>
      </p:sp>
      <p:sp>
        <p:nvSpPr>
          <p:cNvPr id="18" name="17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21" name="20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C14FD69-4A85-4715-A222-ABB225B63BC6}" type="datetimeFigureOut">
              <a:rPr lang="es-ES" smtClean="0"/>
              <a:pPr/>
              <a:t>21/10/2019</a:t>
            </a:fld>
            <a:endParaRPr lang="es-ES" sz="1000"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ctr"/>
            <a:endParaRPr lang="es-ES" sz="1000"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r"/>
            <a:fld id="{D4C49B74-5DB2-4B03-B1D2-7F6A3C51C318}" type="slidenum">
              <a:rPr lang="es-ES" smtClean="0"/>
              <a:pPr algn="r"/>
              <a:t>‹Nº›</a:t>
            </a:fld>
            <a:endParaRPr lang="es-ES" sz="1000"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14348" y="1714488"/>
            <a:ext cx="7577814" cy="1470025"/>
          </a:xfrm>
        </p:spPr>
        <p:txBody>
          <a:bodyPr/>
          <a:lstStyle/>
          <a:p>
            <a:pPr algn="ctr"/>
            <a:r>
              <a:rPr b="1" smtClean="0">
                <a:latin typeface="Arial" pitchFamily="34" charset="0"/>
                <a:cs typeface="Arial" pitchFamily="34" charset="0"/>
              </a:rPr>
              <a:t>Tecnologias de la Informacion y de la Comunicacion</a:t>
            </a:r>
            <a:endParaRPr b="1">
              <a:latin typeface="Arial" pitchFamily="34" charset="0"/>
              <a:cs typeface="Arial" pitchFamily="34" charset="0"/>
            </a:endParaRPr>
          </a:p>
        </p:txBody>
      </p:sp>
      <p:sp>
        <p:nvSpPr>
          <p:cNvPr id="2" name="Subtitle 1"/>
          <p:cNvSpPr>
            <a:spLocks noGrp="1"/>
          </p:cNvSpPr>
          <p:nvPr>
            <p:ph type="subTitle" idx="1"/>
          </p:nvPr>
        </p:nvSpPr>
        <p:spPr>
          <a:xfrm>
            <a:off x="1357290" y="3571876"/>
            <a:ext cx="6194066" cy="925223"/>
          </a:xfrm>
        </p:spPr>
        <p:txBody>
          <a:bodyPr>
            <a:normAutofit/>
          </a:bodyPr>
          <a:lstStyle/>
          <a:p>
            <a:pPr algn="ctr"/>
            <a:r>
              <a:rPr b="1" smtClean="0">
                <a:latin typeface="Arial" pitchFamily="34" charset="0"/>
                <a:cs typeface="Arial" pitchFamily="34" charset="0"/>
              </a:rPr>
              <a:t>Introducción a la Teleinformatica</a:t>
            </a:r>
            <a:endParaRPr>
              <a:latin typeface="Arial" pitchFamily="34" charset="0"/>
              <a:cs typeface="Arial" pitchFamily="34" charset="0"/>
            </a:endParaRPr>
          </a:p>
        </p:txBody>
      </p:sp>
      <p:sp>
        <p:nvSpPr>
          <p:cNvPr id="4" name="Subtitle 1"/>
          <p:cNvSpPr txBox="1">
            <a:spLocks/>
          </p:cNvSpPr>
          <p:nvPr/>
        </p:nvSpPr>
        <p:spPr>
          <a:xfrm>
            <a:off x="1214414" y="5312089"/>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Ing. María Aparicio</a:t>
            </a: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57250"/>
            <a:ext cx="4283968" cy="500063"/>
          </a:xfrm>
        </p:spPr>
        <p:txBody>
          <a:bodyPr>
            <a:noAutofit/>
          </a:bodyPr>
          <a:lstStyle/>
          <a:p>
            <a:pPr algn="just">
              <a:spcBef>
                <a:spcPts val="600"/>
              </a:spcBef>
              <a:spcAft>
                <a:spcPts val="600"/>
              </a:spcAft>
            </a:pPr>
            <a:r>
              <a:rPr sz="2000" b="1" dirty="0" err="1" smtClean="0">
                <a:latin typeface="Arial" pitchFamily="34" charset="0"/>
                <a:cs typeface="Arial" pitchFamily="34" charset="0"/>
              </a:rPr>
              <a:t>Compresion</a:t>
            </a:r>
            <a:r>
              <a:rPr lang="es-ES" sz="2000" b="1" dirty="0" smtClean="0">
                <a:latin typeface="Arial" pitchFamily="34" charset="0"/>
                <a:cs typeface="Arial" pitchFamily="34" charset="0"/>
              </a:rPr>
              <a:t> </a:t>
            </a:r>
            <a:r>
              <a:rPr sz="2000" b="1" dirty="0" smtClean="0">
                <a:latin typeface="Arial" pitchFamily="34" charset="0"/>
                <a:cs typeface="Arial" pitchFamily="34" charset="0"/>
              </a:rPr>
              <a:t> de </a:t>
            </a:r>
            <a:r>
              <a:rPr sz="2000" b="1" dirty="0" err="1" smtClean="0">
                <a:latin typeface="Arial" pitchFamily="34" charset="0"/>
                <a:cs typeface="Arial" pitchFamily="34" charset="0"/>
              </a:rPr>
              <a:t>datos</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285860"/>
            <a:ext cx="828680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ts val="600"/>
              </a:spcBef>
              <a:spcAft>
                <a:spcPts val="600"/>
              </a:spcAft>
              <a:tabLst>
                <a:tab pos="404813" algn="l"/>
              </a:tabLst>
            </a:pPr>
            <a:r>
              <a:rPr lang="es-ES_tradnl" dirty="0" smtClean="0">
                <a:latin typeface="Arial" pitchFamily="34" charset="0"/>
                <a:cs typeface="Arial" pitchFamily="34" charset="0"/>
              </a:rPr>
              <a:t>La compresión de datos son técnicas lógicas o físicas que permiten reducir el tamaño de un conjunto de datos sin alterar el significado de la información que contiene</a:t>
            </a:r>
            <a:r>
              <a:rPr lang="es-ES_tradnl" b="1" dirty="0" smtClean="0">
                <a:latin typeface="Arial" pitchFamily="34" charset="0"/>
                <a:cs typeface="Arial" pitchFamily="34" charset="0"/>
              </a:rPr>
              <a:t>.</a:t>
            </a:r>
            <a:endParaRPr lang="es-ES" dirty="0" smtClean="0">
              <a:latin typeface="Arial" pitchFamily="34" charset="0"/>
              <a:cs typeface="Arial" pitchFamily="34" charset="0"/>
            </a:endParaRPr>
          </a:p>
          <a:p>
            <a:pPr algn="just" fontAlgn="base">
              <a:spcBef>
                <a:spcPts val="600"/>
              </a:spcBef>
              <a:spcAft>
                <a:spcPts val="600"/>
              </a:spcAft>
              <a:tabLst>
                <a:tab pos="404813" algn="l"/>
              </a:tabLst>
            </a:pPr>
            <a:r>
              <a:rPr lang="es-ES_tradnl" dirty="0" smtClean="0">
                <a:latin typeface="Arial" pitchFamily="34" charset="0"/>
                <a:cs typeface="Arial" pitchFamily="34" charset="0"/>
              </a:rPr>
              <a:t>La compresión de datos permite aumentar la velocidad real de transferencia de datos</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manteniendo constante tanto la </a:t>
            </a:r>
            <a:r>
              <a:rPr lang="es-ES_tradnl" i="1" dirty="0" smtClean="0">
                <a:latin typeface="Arial" pitchFamily="34" charset="0"/>
                <a:cs typeface="Arial" pitchFamily="34" charset="0"/>
              </a:rPr>
              <a:t>velocidad de modulación </a:t>
            </a:r>
            <a:r>
              <a:rPr lang="es-ES_tradnl" dirty="0" smtClean="0">
                <a:latin typeface="Arial" pitchFamily="34" charset="0"/>
                <a:cs typeface="Arial" pitchFamily="34" charset="0"/>
              </a:rPr>
              <a:t>como la </a:t>
            </a:r>
            <a:r>
              <a:rPr lang="es-ES_tradnl" i="1" dirty="0" smtClean="0">
                <a:latin typeface="Arial" pitchFamily="34" charset="0"/>
                <a:cs typeface="Arial" pitchFamily="34" charset="0"/>
              </a:rPr>
              <a:t>velocidad de transmisión.</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Subtitle 1"/>
          <p:cNvSpPr txBox="1">
            <a:spLocks/>
          </p:cNvSpPr>
          <p:nvPr/>
        </p:nvSpPr>
        <p:spPr>
          <a:xfrm>
            <a:off x="428596" y="3357562"/>
            <a:ext cx="2857520" cy="500066"/>
          </a:xfrm>
          <a:prstGeom prst="rect">
            <a:avLst/>
          </a:prstGeom>
        </p:spPr>
        <p:txBody>
          <a:bodyPr>
            <a:norm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s-ES" sz="20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Índice de Compresión</a:t>
            </a:r>
          </a:p>
        </p:txBody>
      </p:sp>
      <p:sp>
        <p:nvSpPr>
          <p:cNvPr id="12" name="Rectangle 1"/>
          <p:cNvSpPr>
            <a:spLocks noChangeArrowheads="1"/>
          </p:cNvSpPr>
          <p:nvPr/>
        </p:nvSpPr>
        <p:spPr bwMode="auto">
          <a:xfrm>
            <a:off x="500034" y="3786190"/>
            <a:ext cx="8286808" cy="26622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El número que resulta de dividir la longitud original de un conjunto de datos (medidos en bits o en bytes) por la longitud del mismo conjunto luego de haber sido comprimido.</a:t>
            </a:r>
          </a:p>
          <a:p>
            <a:pPr algn="ctr"/>
            <a:r>
              <a:rPr lang="es-ES_tradnl" dirty="0" smtClean="0">
                <a:latin typeface="Arial" pitchFamily="34" charset="0"/>
                <a:cs typeface="Arial" pitchFamily="34" charset="0"/>
              </a:rPr>
              <a:t>c = longitud original del conjunto de datos/longitud comprimida del conjunto de datos</a:t>
            </a:r>
            <a:endParaRPr lang="es-ES" dirty="0" smtClean="0">
              <a:latin typeface="Arial" pitchFamily="34" charset="0"/>
              <a:cs typeface="Arial" pitchFamily="34" charset="0"/>
            </a:endParaRPr>
          </a:p>
          <a:p>
            <a:r>
              <a:rPr lang="es-ES_tradnl" dirty="0" smtClean="0">
                <a:latin typeface="Arial" pitchFamily="34" charset="0"/>
                <a:cs typeface="Arial" pitchFamily="34" charset="0"/>
              </a:rPr>
              <a:t>Como se puede apreciar, la longitud original del conjunto de datos a comprimir será siempre mayor que la de los datos ya comprimidos, por lo que el cociente será siempre mayor que uno.</a:t>
            </a:r>
            <a:endParaRPr lang="es-ES" dirty="0" smtClean="0">
              <a:latin typeface="Arial" pitchFamily="34" charset="0"/>
              <a:cs typeface="Arial" pitchFamily="34" charset="0"/>
            </a:endParaRPr>
          </a:p>
          <a:p>
            <a:pPr algn="ctr"/>
            <a:r>
              <a:rPr lang="es-ES_tradnl" dirty="0" smtClean="0">
                <a:latin typeface="Arial" pitchFamily="34" charset="0"/>
                <a:cs typeface="Arial" pitchFamily="34" charset="0"/>
              </a:rPr>
              <a:t>C (índice de compresión) &gt; 1</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57250"/>
            <a:ext cx="2857500" cy="500063"/>
          </a:xfrm>
        </p:spPr>
        <p:txBody>
          <a:bodyPr>
            <a:normAutofit/>
          </a:bodyPr>
          <a:lstStyle/>
          <a:p>
            <a:pPr algn="just">
              <a:spcBef>
                <a:spcPts val="600"/>
              </a:spcBef>
              <a:spcAft>
                <a:spcPts val="600"/>
              </a:spcAft>
            </a:pPr>
            <a:r>
              <a:rPr sz="2000" b="1" smtClean="0">
                <a:latin typeface="Arial" pitchFamily="34" charset="0"/>
                <a:cs typeface="Arial" pitchFamily="34" charset="0"/>
              </a:rPr>
              <a:t>Protocolos</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11560" y="1357298"/>
            <a:ext cx="535785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ts val="600"/>
              </a:spcBef>
              <a:spcAft>
                <a:spcPts val="600"/>
              </a:spcAft>
              <a:tabLst>
                <a:tab pos="404813" algn="l"/>
              </a:tabLst>
            </a:pPr>
            <a:r>
              <a:rPr lang="es-ES_tradnl" dirty="0" smtClean="0">
                <a:latin typeface="Arial" pitchFamily="34" charset="0"/>
                <a:cs typeface="Arial" pitchFamily="34" charset="0"/>
              </a:rPr>
              <a:t>Para posibilitar la interconexión de diferentes equipos informáticos a través de las distintas redes de comunicaciones, obteniéndose lo que se denomina sistemas abiertos, ha sido necesario establecer una serie de convenciones que afectan a los requerimientos físicos y los procedimientos a seguir</a:t>
            </a:r>
            <a:r>
              <a:rPr lang="es-ES_tradnl" dirty="0" smtClean="0"/>
              <a:t>.</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pic>
        <p:nvPicPr>
          <p:cNvPr id="21506" name="Picture 2" descr="http://1.bp.blogspot.com/-8W16Ps9IL-Q/TZuyHNcHOEI/AAAAAAAAADQ/GwUdFBZBkII/s1600/protocolo.jpg"/>
          <p:cNvPicPr>
            <a:picLocks noChangeAspect="1" noChangeArrowheads="1"/>
          </p:cNvPicPr>
          <p:nvPr/>
        </p:nvPicPr>
        <p:blipFill>
          <a:blip r:embed="rId3" cstate="print"/>
          <a:srcRect/>
          <a:stretch>
            <a:fillRect/>
          </a:stretch>
        </p:blipFill>
        <p:spPr bwMode="auto">
          <a:xfrm>
            <a:off x="6333084" y="785794"/>
            <a:ext cx="2360193" cy="2857520"/>
          </a:xfrm>
          <a:prstGeom prst="rect">
            <a:avLst/>
          </a:prstGeom>
          <a:noFill/>
        </p:spPr>
      </p:pic>
      <p:sp>
        <p:nvSpPr>
          <p:cNvPr id="13" name="12 Rectángulo"/>
          <p:cNvSpPr/>
          <p:nvPr/>
        </p:nvSpPr>
        <p:spPr>
          <a:xfrm>
            <a:off x="539552" y="3714752"/>
            <a:ext cx="8072494" cy="2739211"/>
          </a:xfrm>
          <a:prstGeom prst="rect">
            <a:avLst/>
          </a:prstGeom>
        </p:spPr>
        <p:txBody>
          <a:bodyPr wrap="square">
            <a:spAutoFit/>
          </a:bodyPr>
          <a:lstStyle/>
          <a:p>
            <a:pPr algn="just">
              <a:spcBef>
                <a:spcPts val="600"/>
              </a:spcBef>
              <a:spcAft>
                <a:spcPts val="600"/>
              </a:spcAft>
            </a:pPr>
            <a:r>
              <a:rPr lang="es-ES_tradnl" b="1" dirty="0" smtClean="0">
                <a:latin typeface="Arial" pitchFamily="34" charset="0"/>
                <a:cs typeface="Arial" pitchFamily="34" charset="0"/>
              </a:rPr>
              <a:t>Se define Protocolo al conjunto de normas, convenciones y procedimientos que regulan la comunicación de datos y el comportamiento de procesos entre diferentes equipos, bien totalmente o bien en alguno de sus aspectos.</a:t>
            </a:r>
          </a:p>
          <a:p>
            <a:pPr algn="just">
              <a:spcBef>
                <a:spcPts val="600"/>
              </a:spcBef>
              <a:spcAft>
                <a:spcPts val="600"/>
              </a:spcAft>
            </a:pPr>
            <a:r>
              <a:rPr lang="es-ES_tradnl" dirty="0" smtClean="0">
                <a:latin typeface="Arial" pitchFamily="34" charset="0"/>
                <a:cs typeface="Arial" pitchFamily="34" charset="0"/>
              </a:rPr>
              <a:t>niveles de comunicación. Cada nivel contempla una parte de los elementos afectados. Sus requerimientos y convenciones se abordan de forma independiente, lo que permite que las modificaciones de un nivel no afecten a los restantes.  Algunos autores cuando se refieren a niveles, lo denominan comúnmente capas</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57250"/>
            <a:ext cx="2857500" cy="500063"/>
          </a:xfrm>
        </p:spPr>
        <p:txBody>
          <a:bodyPr>
            <a:normAutofit fontScale="92500"/>
          </a:bodyPr>
          <a:lstStyle/>
          <a:p>
            <a:pPr algn="just">
              <a:spcBef>
                <a:spcPts val="600"/>
              </a:spcBef>
              <a:spcAft>
                <a:spcPts val="600"/>
              </a:spcAft>
            </a:pPr>
            <a:r>
              <a:rPr sz="2000" b="1" smtClean="0">
                <a:latin typeface="Arial" pitchFamily="34" charset="0"/>
                <a:cs typeface="Arial" pitchFamily="34" charset="0"/>
              </a:rPr>
              <a:t>Arquitectura  de red</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Rectángulo"/>
          <p:cNvSpPr/>
          <p:nvPr/>
        </p:nvSpPr>
        <p:spPr>
          <a:xfrm>
            <a:off x="500034" y="4000504"/>
            <a:ext cx="8215370" cy="1908215"/>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Este proceso puede referirse a cualquier tipo de flujo, desde el flujo del tráfico en un sistema de autopistas, al flujo de datos a través de una red.</a:t>
            </a:r>
          </a:p>
          <a:p>
            <a:pPr algn="just">
              <a:spcBef>
                <a:spcPts val="600"/>
              </a:spcBef>
              <a:spcAft>
                <a:spcPts val="600"/>
              </a:spcAft>
            </a:pPr>
            <a:r>
              <a:rPr lang="es-ES_tradnl" dirty="0" smtClean="0">
                <a:latin typeface="Arial" pitchFamily="34" charset="0"/>
                <a:cs typeface="Arial" pitchFamily="34" charset="0"/>
              </a:rPr>
              <a:t>El mismo método de división en capas explica cómo una red informática distribuye la información</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desde el origen al destino. Cuando los computadores envían información a</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través de una red todas las comunicaciones se generan en un origen y luego viajan a un destino.</a:t>
            </a:r>
            <a:endParaRPr lang="es-ES" dirty="0">
              <a:latin typeface="Arial" pitchFamily="34" charset="0"/>
              <a:cs typeface="Arial" pitchFamily="34" charset="0"/>
            </a:endParaRPr>
          </a:p>
        </p:txBody>
      </p:sp>
      <p:pic>
        <p:nvPicPr>
          <p:cNvPr id="25602" name="Picture 2" descr="http://txdatos.files.wordpress.com/2011/02/1.png?w=352&amp;h=295"/>
          <p:cNvPicPr>
            <a:picLocks noChangeAspect="1" noChangeArrowheads="1"/>
          </p:cNvPicPr>
          <p:nvPr/>
        </p:nvPicPr>
        <p:blipFill>
          <a:blip r:embed="rId3" cstate="print"/>
          <a:srcRect/>
          <a:stretch>
            <a:fillRect/>
          </a:stretch>
        </p:blipFill>
        <p:spPr bwMode="auto">
          <a:xfrm>
            <a:off x="2643174" y="1142984"/>
            <a:ext cx="3352800" cy="280987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57250"/>
            <a:ext cx="2857500" cy="500063"/>
          </a:xfrm>
        </p:spPr>
        <p:txBody>
          <a:bodyPr>
            <a:normAutofit fontScale="92500"/>
          </a:bodyPr>
          <a:lstStyle/>
          <a:p>
            <a:pPr algn="just">
              <a:spcBef>
                <a:spcPts val="600"/>
              </a:spcBef>
              <a:spcAft>
                <a:spcPts val="600"/>
              </a:spcAft>
            </a:pPr>
            <a:r>
              <a:rPr sz="2000" b="1" dirty="0" err="1" smtClean="0">
                <a:latin typeface="Arial" pitchFamily="34" charset="0"/>
                <a:cs typeface="Arial" pitchFamily="34" charset="0"/>
              </a:rPr>
              <a:t>Arquitectura</a:t>
            </a:r>
            <a:r>
              <a:rPr sz="2000" b="1" dirty="0" smtClean="0">
                <a:latin typeface="Arial" pitchFamily="34" charset="0"/>
                <a:cs typeface="Arial" pitchFamily="34" charset="0"/>
              </a:rPr>
              <a:t>  de red</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Rectángulo"/>
          <p:cNvSpPr/>
          <p:nvPr/>
        </p:nvSpPr>
        <p:spPr>
          <a:xfrm>
            <a:off x="467544" y="1268760"/>
            <a:ext cx="8215370" cy="2739211"/>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Un </a:t>
            </a:r>
            <a:r>
              <a:rPr lang="es-ES_tradnl" i="1" dirty="0" smtClean="0">
                <a:latin typeface="Arial" pitchFamily="34" charset="0"/>
                <a:cs typeface="Arial" pitchFamily="34" charset="0"/>
              </a:rPr>
              <a:t>paquete </a:t>
            </a:r>
            <a:r>
              <a:rPr lang="es-ES_tradnl" dirty="0" smtClean="0">
                <a:latin typeface="Arial" pitchFamily="34" charset="0"/>
                <a:cs typeface="Arial" pitchFamily="34" charset="0"/>
              </a:rPr>
              <a:t>es una unidad de información, lógicamente agrupada, que se desplaza entre los sistemas de computación. A medida que los datos atraviesan las capas, cada capa agrega información que posibilita una comunicación eficaz con su correspondiente capa en el otro computador.</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Los modelos OSI y TCP/IP</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se dividen en capas que explican cómo los datos se comunican de una computadora a otro. Los modelos difieren en la cantidad y la función de las capas. No obstante, se puede usar cada modelo para ayudar a describir y brindar detalles sobre el flujo de información desde un origen a un destino.</a:t>
            </a:r>
            <a:endParaRPr lang="es-ES" dirty="0">
              <a:latin typeface="Arial" pitchFamily="34" charset="0"/>
              <a:cs typeface="Arial" pitchFamily="34" charset="0"/>
            </a:endParaRPr>
          </a:p>
        </p:txBody>
      </p:sp>
      <p:pic>
        <p:nvPicPr>
          <p:cNvPr id="27650" name="Picture 2" descr="http://txdatos.files.wordpress.com/2011/02/3.png"/>
          <p:cNvPicPr>
            <a:picLocks noChangeAspect="1" noChangeArrowheads="1"/>
          </p:cNvPicPr>
          <p:nvPr/>
        </p:nvPicPr>
        <p:blipFill>
          <a:blip r:embed="rId3" cstate="print"/>
          <a:srcRect/>
          <a:stretch>
            <a:fillRect/>
          </a:stretch>
        </p:blipFill>
        <p:spPr bwMode="auto">
          <a:xfrm>
            <a:off x="3275856" y="3861048"/>
            <a:ext cx="3790950" cy="264795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57250"/>
            <a:ext cx="7929563" cy="500063"/>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Uso de Capas para describir la Comunicación de Datos</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Rectángulo"/>
          <p:cNvSpPr/>
          <p:nvPr/>
        </p:nvSpPr>
        <p:spPr>
          <a:xfrm>
            <a:off x="500034" y="1214422"/>
            <a:ext cx="8429684" cy="1200329"/>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La Capa 4 del computador de origen se comunica con la Capa 4 del computador de destino. Las normas y convenciones utilizadas para esta capa reciben el nombre de protocolos de la Capa 4. Es importante recordar que los protocolos preparan datos en forma lineal. </a:t>
            </a:r>
            <a:endParaRPr lang="es-ES" dirty="0" smtClean="0">
              <a:latin typeface="Arial" pitchFamily="34" charset="0"/>
              <a:cs typeface="Arial" pitchFamily="34" charset="0"/>
            </a:endParaRPr>
          </a:p>
        </p:txBody>
      </p:sp>
      <p:pic>
        <p:nvPicPr>
          <p:cNvPr id="29698" name="Picture 2" descr="http://lh6.ggpht.com/_zYDYxKevmcw/SvXMXRFnB2I/AAAAAAAAAao/1I1GXpSZc-c/image%5B4%5D.png"/>
          <p:cNvPicPr>
            <a:picLocks noChangeAspect="1" noChangeArrowheads="1"/>
          </p:cNvPicPr>
          <p:nvPr/>
        </p:nvPicPr>
        <p:blipFill>
          <a:blip r:embed="rId3" cstate="print"/>
          <a:srcRect/>
          <a:stretch>
            <a:fillRect/>
          </a:stretch>
        </p:blipFill>
        <p:spPr bwMode="auto">
          <a:xfrm>
            <a:off x="4319318" y="2357431"/>
            <a:ext cx="4610363" cy="3500462"/>
          </a:xfrm>
          <a:prstGeom prst="rect">
            <a:avLst/>
          </a:prstGeom>
          <a:noFill/>
        </p:spPr>
      </p:pic>
      <p:sp>
        <p:nvSpPr>
          <p:cNvPr id="12" name="11 Rectángulo"/>
          <p:cNvSpPr/>
          <p:nvPr/>
        </p:nvSpPr>
        <p:spPr>
          <a:xfrm>
            <a:off x="571472" y="2428868"/>
            <a:ext cx="3643338" cy="4124206"/>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Los datos luego pasan a la siguiente capa, donde otro protocolo realiza otro conjunto diferente de operaciones.</a:t>
            </a:r>
          </a:p>
          <a:p>
            <a:pPr algn="just">
              <a:spcBef>
                <a:spcPts val="600"/>
              </a:spcBef>
              <a:spcAft>
                <a:spcPts val="600"/>
              </a:spcAft>
            </a:pPr>
            <a:r>
              <a:rPr lang="es-ES_tradnl" dirty="0" smtClean="0">
                <a:latin typeface="Arial" pitchFamily="34" charset="0"/>
                <a:cs typeface="Arial" pitchFamily="34" charset="0"/>
              </a:rPr>
              <a:t>Una vez que el paquete llega a su destino, los protocolos deshacen la construcción del paquete que se aunó en el extremo de origen. Esto se hace en orden inverso. Los protocolos para cada capa en el destino devuelven la información a su forma original, para que la aplicación pueda leer los datos correctamente.</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76998"/>
            <a:ext cx="8501063" cy="500063"/>
          </a:xfrm>
        </p:spPr>
        <p:txBody>
          <a:bodyPr>
            <a:normAutofit fontScale="62500" lnSpcReduction="20000"/>
          </a:bodyPr>
          <a:lstStyle/>
          <a:p>
            <a:pPr algn="just">
              <a:spcBef>
                <a:spcPts val="600"/>
              </a:spcBef>
              <a:spcAft>
                <a:spcPts val="600"/>
              </a:spcAft>
            </a:pPr>
            <a:r>
              <a:rPr lang="es-ES_tradnl" sz="2900" b="1" dirty="0" smtClean="0">
                <a:latin typeface="Arial" pitchFamily="34" charset="0"/>
                <a:cs typeface="Arial" pitchFamily="34" charset="0"/>
              </a:rPr>
              <a:t>Modelo OSI – ISO</a:t>
            </a:r>
            <a:r>
              <a:rPr lang="es-ES_tradnl" sz="2000" b="1" dirty="0" smtClean="0">
                <a:latin typeface="Arial" pitchFamily="34" charset="0"/>
                <a:cs typeface="Arial" pitchFamily="34" charset="0"/>
              </a:rPr>
              <a:t> (</a:t>
            </a:r>
            <a:r>
              <a:rPr lang="es-ES_tradnl" sz="2000" i="1" dirty="0" smtClean="0"/>
              <a:t>Open </a:t>
            </a:r>
            <a:r>
              <a:rPr lang="es-ES_tradnl" sz="2000" i="1" dirty="0" err="1" smtClean="0"/>
              <a:t>System</a:t>
            </a:r>
            <a:r>
              <a:rPr lang="es-ES_tradnl" sz="2000" i="1" dirty="0" smtClean="0"/>
              <a:t> </a:t>
            </a:r>
            <a:r>
              <a:rPr lang="es-ES_tradnl" sz="2000" i="1" dirty="0" err="1" smtClean="0"/>
              <a:t>Interconnection</a:t>
            </a:r>
            <a:r>
              <a:rPr lang="es-ES_tradnl" sz="2000" i="1" dirty="0" smtClean="0"/>
              <a:t> - Organización Internacional para la Normalización )</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Rectángulo"/>
          <p:cNvSpPr/>
          <p:nvPr/>
        </p:nvSpPr>
        <p:spPr>
          <a:xfrm>
            <a:off x="357158" y="1285860"/>
            <a:ext cx="8572560" cy="1477328"/>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El modelo de referencia </a:t>
            </a:r>
            <a:r>
              <a:rPr lang="es-ES_tradnl" i="1" dirty="0" smtClean="0">
                <a:latin typeface="Arial" pitchFamily="34" charset="0"/>
                <a:cs typeface="Arial" pitchFamily="34" charset="0"/>
              </a:rPr>
              <a:t>OSI,</a:t>
            </a:r>
            <a:r>
              <a:rPr lang="es-ES_tradnl" dirty="0" smtClean="0">
                <a:latin typeface="Arial" pitchFamily="34" charset="0"/>
                <a:cs typeface="Arial" pitchFamily="34" charset="0"/>
              </a:rPr>
              <a:t> se trata de un marco conceptual que especifica las funciones de red que se producen en cada capa. En términos más simples, el modelo es una manera de imaginar la forma</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en que la información viaja a través de las redes. Está compuesto de siete capas, cada una de ellas tiene su protocolo, denominado técnicamente </a:t>
            </a:r>
            <a:r>
              <a:rPr lang="es-ES_tradnl" i="1" dirty="0" smtClean="0">
                <a:latin typeface="Arial" pitchFamily="34" charset="0"/>
                <a:cs typeface="Arial" pitchFamily="34" charset="0"/>
              </a:rPr>
              <a:t>protocolo de capa.</a:t>
            </a:r>
            <a:r>
              <a:rPr lang="es-ES_tradnl" dirty="0" smtClean="0">
                <a:latin typeface="Arial" pitchFamily="34" charset="0"/>
                <a:cs typeface="Arial" pitchFamily="34" charset="0"/>
              </a:rPr>
              <a:t> </a:t>
            </a:r>
            <a:endParaRPr lang="es-ES" dirty="0" smtClean="0">
              <a:latin typeface="Arial" pitchFamily="34" charset="0"/>
              <a:cs typeface="Arial" pitchFamily="34" charset="0"/>
            </a:endParaRPr>
          </a:p>
        </p:txBody>
      </p:sp>
      <p:pic>
        <p:nvPicPr>
          <p:cNvPr id="31746" name="Picture 2" descr="http://www.gratisblog.com/weblogs/haydin/modelo_osi.gif"/>
          <p:cNvPicPr>
            <a:picLocks noChangeAspect="1" noChangeArrowheads="1"/>
          </p:cNvPicPr>
          <p:nvPr/>
        </p:nvPicPr>
        <p:blipFill>
          <a:blip r:embed="rId3" cstate="print"/>
          <a:srcRect/>
          <a:stretch>
            <a:fillRect/>
          </a:stretch>
        </p:blipFill>
        <p:spPr bwMode="auto">
          <a:xfrm>
            <a:off x="1583237" y="2714620"/>
            <a:ext cx="6232846" cy="371477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836712"/>
            <a:ext cx="8676456" cy="500063"/>
          </a:xfrm>
        </p:spPr>
        <p:txBody>
          <a:bodyPr>
            <a:normAutofit fontScale="62500" lnSpcReduction="20000"/>
          </a:bodyPr>
          <a:lstStyle/>
          <a:p>
            <a:pPr algn="just">
              <a:spcBef>
                <a:spcPts val="600"/>
              </a:spcBef>
              <a:spcAft>
                <a:spcPts val="600"/>
              </a:spcAft>
            </a:pPr>
            <a:r>
              <a:rPr lang="es-ES_tradnl" sz="2900" b="1" dirty="0" smtClean="0">
                <a:latin typeface="Arial" pitchFamily="34" charset="0"/>
                <a:cs typeface="Arial" pitchFamily="34" charset="0"/>
              </a:rPr>
              <a:t>Modelo OSI – ISO</a:t>
            </a:r>
            <a:r>
              <a:rPr lang="es-ES_tradnl" sz="2000" b="1" dirty="0" smtClean="0">
                <a:latin typeface="Arial" pitchFamily="34" charset="0"/>
                <a:cs typeface="Arial" pitchFamily="34" charset="0"/>
              </a:rPr>
              <a:t> (</a:t>
            </a:r>
            <a:r>
              <a:rPr lang="es-ES_tradnl" sz="2000" i="1" dirty="0" smtClean="0"/>
              <a:t>Open </a:t>
            </a:r>
            <a:r>
              <a:rPr lang="es-ES_tradnl" sz="2000" i="1" dirty="0" err="1" smtClean="0"/>
              <a:t>System</a:t>
            </a:r>
            <a:r>
              <a:rPr lang="es-ES_tradnl" sz="2000" i="1" dirty="0" smtClean="0"/>
              <a:t> </a:t>
            </a:r>
            <a:r>
              <a:rPr lang="es-ES_tradnl" sz="2000" i="1" dirty="0" err="1" smtClean="0"/>
              <a:t>Interconnection</a:t>
            </a:r>
            <a:r>
              <a:rPr lang="es-ES_tradnl" sz="2000" i="1" dirty="0" smtClean="0"/>
              <a:t> - Organización Internacional para la Normalización )</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51520" y="332656"/>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Rectángulo"/>
          <p:cNvSpPr/>
          <p:nvPr/>
        </p:nvSpPr>
        <p:spPr>
          <a:xfrm>
            <a:off x="357158" y="1214422"/>
            <a:ext cx="8572560" cy="5293757"/>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Los principios en que se basó el Modelo de referencia para determinar el número de capas que debía tener son entre otros los siguientes:</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El número de capas no debe ser tan grande que dificulte, más de lo necesario, su descripción e integración técnica.</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El número de capas debe estar relacionado con las funciones que ejecuta. Funciones que son muy diferentes deben estar en capas diferentes, y funciones similares deben reunirse en una misma capa.</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Las fronteras entre capas deben establecerse tratando de minimizar el flujo de información</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a través de la </a:t>
            </a:r>
            <a:r>
              <a:rPr lang="es-ES_tradnl" dirty="0" err="1" smtClean="0">
                <a:latin typeface="Arial" pitchFamily="34" charset="0"/>
                <a:cs typeface="Arial" pitchFamily="34" charset="0"/>
              </a:rPr>
              <a:t>interfase</a:t>
            </a:r>
            <a:r>
              <a:rPr lang="es-ES_tradnl" dirty="0" smtClean="0">
                <a:latin typeface="Arial" pitchFamily="34" charset="0"/>
                <a:cs typeface="Arial" pitchFamily="34" charset="0"/>
              </a:rPr>
              <a:t> correspondiente, y además en puntos donde la experiencia, mejor indique que la misma es satisfactoria.</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Al crearse una capa debe tenerse en cuenta que sus funciones sean fácilmente localizables a fin de que no se alteren los servicios esperados en las capas adyacentes u onecidos a ellas en caso de que sea necesario rediseñarla ( por ejemplo por avances tecnológicos).</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Los protocolos de comunicaciones modernos tienen como función, establecer capas independientes y las relaciones entre las adyacentes.</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08720"/>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Modelo OSI –ISO  Función de cada capa</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395536" y="1484784"/>
            <a:ext cx="8286808" cy="4739759"/>
          </a:xfrm>
          <a:prstGeom prst="rect">
            <a:avLst/>
          </a:prstGeom>
          <a:noFill/>
        </p:spPr>
        <p:txBody>
          <a:bodyPr wrap="square" rtlCol="0">
            <a:spAutoFit/>
          </a:bodyPr>
          <a:lstStyle/>
          <a:p>
            <a:pPr algn="just">
              <a:spcBef>
                <a:spcPts val="600"/>
              </a:spcBef>
              <a:spcAft>
                <a:spcPts val="600"/>
              </a:spcAft>
            </a:pPr>
            <a:r>
              <a:rPr lang="es-ES" b="1" dirty="0" smtClean="0">
                <a:latin typeface="Arial" pitchFamily="34" charset="0"/>
                <a:cs typeface="Arial" pitchFamily="34" charset="0"/>
              </a:rPr>
              <a:t>Capa 1 – </a:t>
            </a:r>
            <a:r>
              <a:rPr lang="es-ES" b="1" dirty="0" err="1" smtClean="0">
                <a:latin typeface="Arial" pitchFamily="34" charset="0"/>
                <a:cs typeface="Arial" pitchFamily="34" charset="0"/>
              </a:rPr>
              <a:t>Fisica</a:t>
            </a:r>
            <a:r>
              <a:rPr lang="es-ES" b="1" dirty="0" smtClean="0">
                <a:latin typeface="Arial" pitchFamily="34" charset="0"/>
                <a:cs typeface="Arial" pitchFamily="34" charset="0"/>
              </a:rPr>
              <a:t>:</a:t>
            </a:r>
            <a:r>
              <a:rPr lang="es-ES" dirty="0" smtClean="0">
                <a:latin typeface="Arial" pitchFamily="34" charset="0"/>
                <a:cs typeface="Arial" pitchFamily="34" charset="0"/>
              </a:rPr>
              <a:t> </a:t>
            </a:r>
          </a:p>
          <a:p>
            <a:pPr algn="just">
              <a:spcBef>
                <a:spcPts val="600"/>
              </a:spcBef>
              <a:spcAft>
                <a:spcPts val="600"/>
              </a:spcAft>
            </a:pPr>
            <a:r>
              <a:rPr lang="es-ES_tradnl" dirty="0" smtClean="0">
                <a:latin typeface="Arial" pitchFamily="34" charset="0"/>
                <a:cs typeface="Arial" pitchFamily="34" charset="0"/>
              </a:rPr>
              <a:t>Es la que conecta el computador con el medio de comunicaciones, define las especificaciones eléctricas, mecánicas, de procedimiento y funcionales para activar, mantener y desactivar el enlace entre sistemas finales.</a:t>
            </a:r>
          </a:p>
          <a:p>
            <a:pPr algn="just">
              <a:spcBef>
                <a:spcPts val="600"/>
              </a:spcBef>
              <a:spcAft>
                <a:spcPts val="600"/>
              </a:spcAft>
            </a:pPr>
            <a:r>
              <a:rPr lang="es-ES_tradnl" dirty="0" smtClean="0">
                <a:latin typeface="Arial" pitchFamily="34" charset="0"/>
                <a:cs typeface="Arial" pitchFamily="34" charset="0"/>
              </a:rPr>
              <a:t>Transmisión binaria. Cables, conectores. voltajes, velocidades de transmisión. Señales y medios.</a:t>
            </a:r>
          </a:p>
          <a:p>
            <a:pPr algn="just">
              <a:spcBef>
                <a:spcPts val="600"/>
              </a:spcBef>
              <a:spcAft>
                <a:spcPts val="600"/>
              </a:spcAft>
            </a:pPr>
            <a:r>
              <a:rPr lang="es-ES_tradnl" b="1" dirty="0" smtClean="0">
                <a:latin typeface="Arial" pitchFamily="34" charset="0"/>
                <a:cs typeface="Arial" pitchFamily="34" charset="0"/>
              </a:rPr>
              <a:t>Capa 2 - Enlace de datos: </a:t>
            </a:r>
          </a:p>
          <a:p>
            <a:pPr algn="just">
              <a:spcBef>
                <a:spcPts val="600"/>
              </a:spcBef>
              <a:spcAft>
                <a:spcPts val="600"/>
              </a:spcAft>
            </a:pPr>
            <a:r>
              <a:rPr lang="es-ES_tradnl" dirty="0" smtClean="0">
                <a:latin typeface="Arial" pitchFamily="34" charset="0"/>
                <a:cs typeface="Arial" pitchFamily="34" charset="0"/>
              </a:rPr>
              <a:t>Es la responsable de establecer, mantener y desactivar el enlace entre el equipo que actúa como emisor y el que hará de receptor. Proporciona un tránsito confiable de datos (detecta y corrige errores) a través de un enlace físico. Se ocupa del direccionamiento físico, de la topología de la red de la detección de errores.</a:t>
            </a:r>
          </a:p>
          <a:p>
            <a:pPr algn="just">
              <a:spcBef>
                <a:spcPts val="600"/>
              </a:spcBef>
              <a:spcAft>
                <a:spcPts val="600"/>
              </a:spcAft>
            </a:pPr>
            <a:r>
              <a:rPr lang="es-ES_tradnl" dirty="0" smtClean="0">
                <a:latin typeface="Arial" pitchFamily="34" charset="0"/>
                <a:cs typeface="Arial" pitchFamily="34" charset="0"/>
              </a:rPr>
              <a:t>Control directo de enlaces.-  Conectividad y selección de ruta entre sistemas. - Direccionamiento lógico. - Entrega de mejor esfuerzo.  Acceso a los medios.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80728"/>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Modelo OSI –ISO  Función de cada capa</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395536" y="1484784"/>
            <a:ext cx="8286808" cy="4508927"/>
          </a:xfrm>
          <a:prstGeom prst="rect">
            <a:avLst/>
          </a:prstGeom>
          <a:noFill/>
        </p:spPr>
        <p:txBody>
          <a:bodyPr wrap="square" rtlCol="0">
            <a:spAutoFit/>
          </a:bodyPr>
          <a:lstStyle/>
          <a:p>
            <a:pPr algn="just">
              <a:spcBef>
                <a:spcPts val="600"/>
              </a:spcBef>
              <a:spcAft>
                <a:spcPts val="600"/>
              </a:spcAft>
            </a:pPr>
            <a:r>
              <a:rPr lang="es-ES_tradnl" b="1" dirty="0" smtClean="0">
                <a:latin typeface="Arial" pitchFamily="34" charset="0"/>
                <a:cs typeface="Arial" pitchFamily="34" charset="0"/>
              </a:rPr>
              <a:t>Capa 3 – Red: </a:t>
            </a:r>
          </a:p>
          <a:p>
            <a:pPr algn="just">
              <a:spcBef>
                <a:spcPts val="600"/>
              </a:spcBef>
              <a:spcAft>
                <a:spcPts val="600"/>
              </a:spcAft>
            </a:pPr>
            <a:r>
              <a:rPr lang="es-ES_tradnl" dirty="0" smtClean="0">
                <a:latin typeface="Arial" pitchFamily="34" charset="0"/>
                <a:cs typeface="Arial" pitchFamily="34" charset="0"/>
              </a:rPr>
              <a:t>Provee conectividad y la selección de la ruta entre dos sistemas terminales. Mediante mecanismos de conmutación establece el camino o rata que los paquetes deben seguir, es decir, utiliza la dirección física del equipo al cual se le va a transferir la información y los encamina hacia su destino de la manera más eficiente.</a:t>
            </a:r>
          </a:p>
          <a:p>
            <a:r>
              <a:rPr lang="es-ES_tradnl" dirty="0" smtClean="0">
                <a:latin typeface="Arial" pitchFamily="34" charset="0"/>
                <a:cs typeface="Arial" pitchFamily="34" charset="0"/>
              </a:rPr>
              <a:t>Dirección de red y determinación de la mejor ruta. -  Selección de ruta.</a:t>
            </a:r>
          </a:p>
          <a:p>
            <a:pPr algn="just">
              <a:spcBef>
                <a:spcPts val="600"/>
              </a:spcBef>
              <a:spcAft>
                <a:spcPts val="600"/>
              </a:spcAft>
            </a:pPr>
            <a:r>
              <a:rPr lang="es-ES_tradnl" b="1" dirty="0" smtClean="0">
                <a:latin typeface="Arial" pitchFamily="34" charset="0"/>
                <a:cs typeface="Arial" pitchFamily="34" charset="0"/>
              </a:rPr>
              <a:t>Capa 4 – Transporte: </a:t>
            </a:r>
          </a:p>
          <a:p>
            <a:pPr algn="just">
              <a:spcBef>
                <a:spcPts val="600"/>
              </a:spcBef>
              <a:spcAft>
                <a:spcPts val="600"/>
              </a:spcAft>
            </a:pPr>
            <a:r>
              <a:rPr lang="es-ES_tradnl" dirty="0" smtClean="0">
                <a:latin typeface="Arial" pitchFamily="34" charset="0"/>
                <a:cs typeface="Arial" pitchFamily="34" charset="0"/>
              </a:rPr>
              <a:t>Segmenta los datos del host remitente y los reordena en el host receptor. Logra un transporte sin errores entre dos hosts. Establece, mantiene y finaliza los circuitos orientados a la conexión.</a:t>
            </a:r>
          </a:p>
          <a:p>
            <a:r>
              <a:rPr lang="es-ES_tradnl" dirty="0" smtClean="0">
                <a:latin typeface="Arial" pitchFamily="34" charset="0"/>
                <a:cs typeface="Arial" pitchFamily="34" charset="0"/>
              </a:rPr>
              <a:t>Conexión de extremo a extremo. -  Confiabilidad en el transporte de datos. - Establecer, mantener y terminar circuitos virtuales. -  Detección de fallas y control de flujo de información de recuperación.  Control y confiabilidad.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08720"/>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Modelo OSI –ISO  Función de cada capa</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395536" y="1340768"/>
            <a:ext cx="8286808" cy="4785926"/>
          </a:xfrm>
          <a:prstGeom prst="rect">
            <a:avLst/>
          </a:prstGeom>
          <a:noFill/>
        </p:spPr>
        <p:txBody>
          <a:bodyPr wrap="square" rtlCol="0">
            <a:spAutoFit/>
          </a:bodyPr>
          <a:lstStyle/>
          <a:p>
            <a:pPr algn="just">
              <a:spcBef>
                <a:spcPts val="600"/>
              </a:spcBef>
              <a:spcAft>
                <a:spcPts val="600"/>
              </a:spcAft>
            </a:pPr>
            <a:r>
              <a:rPr lang="es-ES_tradnl" b="1" dirty="0" smtClean="0">
                <a:latin typeface="Arial" pitchFamily="34" charset="0"/>
                <a:cs typeface="Arial" pitchFamily="34" charset="0"/>
              </a:rPr>
              <a:t>Capa 5 – Sesión: </a:t>
            </a:r>
          </a:p>
          <a:p>
            <a:pPr algn="just">
              <a:spcBef>
                <a:spcPts val="600"/>
              </a:spcBef>
              <a:spcAft>
                <a:spcPts val="600"/>
              </a:spcAft>
            </a:pPr>
            <a:r>
              <a:rPr lang="es-ES_tradnl" dirty="0" smtClean="0">
                <a:latin typeface="Arial" pitchFamily="34" charset="0"/>
                <a:cs typeface="Arial" pitchFamily="34" charset="0"/>
              </a:rPr>
              <a:t>Establece, gestiona, y termina sesiones entre hosts. También sincroniza el diálogo y administra el intercambio de datos. Se ocupa de verificar si fuera el caso, la autenticidad del usuario, y el tipo de diálogo (simplex. </a:t>
            </a:r>
            <a:r>
              <a:rPr lang="es-ES_tradnl" dirty="0" err="1" smtClean="0">
                <a:latin typeface="Arial" pitchFamily="34" charset="0"/>
                <a:cs typeface="Arial" pitchFamily="34" charset="0"/>
              </a:rPr>
              <a:t>half-duplex</a:t>
            </a:r>
            <a:r>
              <a:rPr lang="es-ES_tradnl" dirty="0" smtClean="0">
                <a:latin typeface="Arial" pitchFamily="34" charset="0"/>
                <a:cs typeface="Arial" pitchFamily="34" charset="0"/>
              </a:rPr>
              <a:t>. dúplex).</a:t>
            </a:r>
          </a:p>
          <a:p>
            <a:r>
              <a:rPr lang="es-ES_tradnl" dirty="0" smtClean="0">
                <a:latin typeface="Arial" pitchFamily="34" charset="0"/>
                <a:cs typeface="Arial" pitchFamily="34" charset="0"/>
              </a:rPr>
              <a:t>Comunicación entre host.  -  Establece, administra y termina sesiones entre aplicaciones.  Diálogos y conversaciones..</a:t>
            </a:r>
          </a:p>
          <a:p>
            <a:pPr algn="just">
              <a:spcBef>
                <a:spcPts val="600"/>
              </a:spcBef>
              <a:spcAft>
                <a:spcPts val="600"/>
              </a:spcAft>
            </a:pPr>
            <a:r>
              <a:rPr lang="es-ES_tradnl" b="1" dirty="0" smtClean="0">
                <a:latin typeface="Arial" pitchFamily="34" charset="0"/>
                <a:cs typeface="Arial" pitchFamily="34" charset="0"/>
              </a:rPr>
              <a:t>Capa 6 – Presentación: </a:t>
            </a:r>
          </a:p>
          <a:p>
            <a:pPr algn="just">
              <a:spcBef>
                <a:spcPts val="600"/>
              </a:spcBef>
              <a:spcAft>
                <a:spcPts val="600"/>
              </a:spcAft>
            </a:pPr>
            <a:r>
              <a:rPr lang="es-ES_tradnl" dirty="0" smtClean="0">
                <a:latin typeface="Arial" pitchFamily="34" charset="0"/>
                <a:cs typeface="Arial" pitchFamily="34" charset="0"/>
              </a:rPr>
              <a:t>Garantiza que la información enviada por la capa de aplicación de un sistema se va a poder leer por la capa de aplicación de otro sistema. Entre otras funciones se ocupa de la sintaxis de los datos, la conversión de códigos, la compresión y descompresión de la información.</a:t>
            </a:r>
          </a:p>
          <a:p>
            <a:r>
              <a:rPr lang="es-ES_tradnl" dirty="0" smtClean="0">
                <a:latin typeface="Arial" pitchFamily="34" charset="0"/>
                <a:cs typeface="Arial" pitchFamily="34" charset="0"/>
              </a:rPr>
              <a:t>Representación de datos. -  Garantiza que los datos sean legibles para el receptor. - Formato de datos. -  Estructura de datos. – Negocia la sintaxis de transferencia de datos para     la capa de aplicación. -  Formato de datos.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2857500"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Conceptos Básicos</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500174"/>
            <a:ext cx="828680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ts val="600"/>
              </a:spcBef>
              <a:spcAft>
                <a:spcPts val="600"/>
              </a:spcAft>
              <a:buClrTx/>
              <a:buSzTx/>
              <a:buFontTx/>
              <a:buNone/>
              <a:tabLst>
                <a:tab pos="404813" algn="l"/>
              </a:tabLst>
            </a:pPr>
            <a:r>
              <a:rPr lang="es-ES_tradnl" dirty="0" smtClean="0">
                <a:latin typeface="Arial" pitchFamily="34" charset="0"/>
                <a:cs typeface="Arial" pitchFamily="34" charset="0"/>
              </a:rPr>
              <a:t>Una red es un conjunto de computadoras conectadas entre si por medio de cables, señales, ondas o cualquier otro método de transporte de datos, donde pueden compartir tanto Información, recursos y servicios (impresoras, scanner, cámaras), un ejemplo de esto es la Internet que es resultado de una red pero a escala mundial.</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pic>
        <p:nvPicPr>
          <p:cNvPr id="3076" name="Picture 4" descr="http://2.bp.blogspot.com/_P7LbyJDnxU8/S9omOfokKDI/AAAAAAAAAAM/nX60jwyIPhg/s1600/telematicas.jpg"/>
          <p:cNvPicPr>
            <a:picLocks noChangeAspect="1" noChangeArrowheads="1"/>
          </p:cNvPicPr>
          <p:nvPr/>
        </p:nvPicPr>
        <p:blipFill>
          <a:blip r:embed="rId3" cstate="print"/>
          <a:srcRect b="11130"/>
          <a:stretch>
            <a:fillRect/>
          </a:stretch>
        </p:blipFill>
        <p:spPr bwMode="auto">
          <a:xfrm>
            <a:off x="214281" y="3143248"/>
            <a:ext cx="4445001" cy="3214710"/>
          </a:xfrm>
          <a:prstGeom prst="rect">
            <a:avLst/>
          </a:prstGeom>
          <a:noFill/>
        </p:spPr>
      </p:pic>
      <p:pic>
        <p:nvPicPr>
          <p:cNvPr id="3078" name="Picture 6" descr="http://1.bp.blogspot.com/-x41kWLzaw1A/TahOMI9_SSI/AAAAAAAAABE/D5YcvdqcAgo/s1600/000063840.png"/>
          <p:cNvPicPr>
            <a:picLocks noChangeAspect="1" noChangeArrowheads="1"/>
          </p:cNvPicPr>
          <p:nvPr/>
        </p:nvPicPr>
        <p:blipFill>
          <a:blip r:embed="rId4" cstate="print"/>
          <a:srcRect/>
          <a:stretch>
            <a:fillRect/>
          </a:stretch>
        </p:blipFill>
        <p:spPr bwMode="auto">
          <a:xfrm>
            <a:off x="4572000" y="3143248"/>
            <a:ext cx="4286291" cy="321471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08720"/>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Modelo OSI –ISO  Función de cada capa</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395536" y="1484784"/>
            <a:ext cx="8286808" cy="2185214"/>
          </a:xfrm>
          <a:prstGeom prst="rect">
            <a:avLst/>
          </a:prstGeom>
          <a:noFill/>
        </p:spPr>
        <p:txBody>
          <a:bodyPr wrap="square" rtlCol="0">
            <a:spAutoFit/>
          </a:bodyPr>
          <a:lstStyle/>
          <a:p>
            <a:pPr algn="just">
              <a:spcBef>
                <a:spcPts val="600"/>
              </a:spcBef>
              <a:spcAft>
                <a:spcPts val="600"/>
              </a:spcAft>
            </a:pPr>
            <a:r>
              <a:rPr lang="es-ES_tradnl" b="1" dirty="0" smtClean="0">
                <a:latin typeface="Arial" pitchFamily="34" charset="0"/>
                <a:cs typeface="Arial" pitchFamily="34" charset="0"/>
              </a:rPr>
              <a:t>Capa 7 – Sesión: </a:t>
            </a:r>
          </a:p>
          <a:p>
            <a:pPr algn="just">
              <a:spcBef>
                <a:spcPts val="600"/>
              </a:spcBef>
              <a:spcAft>
                <a:spcPts val="600"/>
              </a:spcAft>
            </a:pPr>
            <a:r>
              <a:rPr lang="es-ES_tradnl" dirty="0" smtClean="0">
                <a:latin typeface="Arial" pitchFamily="34" charset="0"/>
                <a:cs typeface="Arial" pitchFamily="34" charset="0"/>
              </a:rPr>
              <a:t>Es la capa de aplicación más cercana al usuario. A diferencia de todas las demás capas no proporciona servicio a ninguna otra capa OSI sino solo aplicaciones externas al modelo. Interactúa con el equipo terminal que genera o recibe la información procesada por los usuarios, facilita la transferencia de archivos y de mensajes de correo, permite el acceso hacia bases de datos remotas.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08720"/>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Modelo OSI –</a:t>
            </a:r>
            <a:r>
              <a:rPr lang="es-ES_tradnl" sz="2000" b="1" dirty="0" smtClean="0">
                <a:latin typeface="Arial" pitchFamily="34" charset="0"/>
                <a:cs typeface="Arial" pitchFamily="34" charset="0"/>
              </a:rPr>
              <a:t>ISO</a:t>
            </a:r>
            <a:endParaRPr sz="2000" b="1" dirty="0"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1026" name="Picture 2" descr="Archivo:Modelo osi.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6116" y="1183195"/>
            <a:ext cx="6613034" cy="5401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4075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28688"/>
            <a:ext cx="8501063"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Definiciones</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428596" y="1500174"/>
            <a:ext cx="8286808" cy="3754874"/>
          </a:xfrm>
          <a:prstGeom prst="rect">
            <a:avLst/>
          </a:prstGeom>
          <a:noFill/>
        </p:spPr>
        <p:txBody>
          <a:bodyPr wrap="square" rtlCol="0">
            <a:spAutoFit/>
          </a:bodyPr>
          <a:lstStyle/>
          <a:p>
            <a:pPr algn="just">
              <a:spcBef>
                <a:spcPts val="600"/>
              </a:spcBef>
              <a:spcAft>
                <a:spcPts val="600"/>
              </a:spcAft>
            </a:pPr>
            <a:r>
              <a:rPr lang="es-ES_tradnl" b="1" dirty="0" smtClean="0">
                <a:latin typeface="Arial" pitchFamily="34" charset="0"/>
                <a:cs typeface="Arial" pitchFamily="34" charset="0"/>
              </a:rPr>
              <a:t>Protocolos de Enlace de Comunicaciones:</a:t>
            </a:r>
          </a:p>
          <a:p>
            <a:pPr algn="just">
              <a:spcBef>
                <a:spcPts val="600"/>
              </a:spcBef>
              <a:spcAft>
                <a:spcPts val="600"/>
              </a:spcAft>
            </a:pPr>
            <a:r>
              <a:rPr lang="es-ES_tradnl" dirty="0" smtClean="0">
                <a:latin typeface="Arial" pitchFamily="34" charset="0"/>
                <a:cs typeface="Arial" pitchFamily="34" charset="0"/>
              </a:rPr>
              <a:t>Conjunto de especificaciones técnicas que definen las condiciones físicas y los procedimientos lógicos que deben cumplirse para lograr la transferencia de datos extremo a extremo (es decir, entre equipos terminadores de datos correspondientes) de una red de comunicaciones.</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Este conjunto de reglas que constituye un protocolo está destinado especialmente a normalizar las </a:t>
            </a:r>
            <a:r>
              <a:rPr lang="es-ES_tradnl" dirty="0" err="1" smtClean="0">
                <a:latin typeface="Arial" pitchFamily="34" charset="0"/>
                <a:cs typeface="Arial" pitchFamily="34" charset="0"/>
              </a:rPr>
              <a:t>interfases</a:t>
            </a:r>
            <a:r>
              <a:rPr lang="es-ES_tradnl" dirty="0" smtClean="0">
                <a:latin typeface="Arial" pitchFamily="34" charset="0"/>
                <a:cs typeface="Arial" pitchFamily="34" charset="0"/>
              </a:rPr>
              <a:t> entre el equipo terminal de datos y la red a la cual éste se encuentra conectado.</a:t>
            </a:r>
          </a:p>
          <a:p>
            <a:pPr algn="just">
              <a:spcBef>
                <a:spcPts val="600"/>
              </a:spcBef>
              <a:spcAft>
                <a:spcPts val="600"/>
              </a:spcAft>
            </a:pPr>
            <a:r>
              <a:rPr lang="es-ES_tradnl" b="1" i="1" dirty="0" smtClean="0">
                <a:latin typeface="Arial" pitchFamily="34" charset="0"/>
                <a:cs typeface="Arial" pitchFamily="34" charset="0"/>
              </a:rPr>
              <a:t>Definición de </a:t>
            </a:r>
            <a:r>
              <a:rPr lang="es-ES_tradnl" b="1" i="1" dirty="0" err="1" smtClean="0">
                <a:latin typeface="Arial" pitchFamily="34" charset="0"/>
                <a:cs typeface="Arial" pitchFamily="34" charset="0"/>
              </a:rPr>
              <a:t>interfase</a:t>
            </a:r>
            <a:r>
              <a:rPr lang="es-ES_tradnl" b="1" i="1" dirty="0" smtClean="0">
                <a:latin typeface="Arial" pitchFamily="34" charset="0"/>
                <a:cs typeface="Arial" pitchFamily="34" charset="0"/>
              </a:rPr>
              <a:t>: </a:t>
            </a:r>
            <a:r>
              <a:rPr lang="es-ES_tradnl" dirty="0" smtClean="0">
                <a:latin typeface="Arial" pitchFamily="34" charset="0"/>
                <a:cs typeface="Arial" pitchFamily="34" charset="0"/>
              </a:rPr>
              <a:t>(desde el punto de vista </a:t>
            </a:r>
            <a:r>
              <a:rPr lang="es-ES_tradnl" dirty="0" err="1" smtClean="0">
                <a:latin typeface="Arial" pitchFamily="34" charset="0"/>
                <a:cs typeface="Arial" pitchFamily="34" charset="0"/>
              </a:rPr>
              <a:t>teleinformático</a:t>
            </a:r>
            <a:r>
              <a:rPr lang="es-ES_tradnl" dirty="0" smtClean="0">
                <a:latin typeface="Arial" pitchFamily="34" charset="0"/>
                <a:cs typeface="Arial" pitchFamily="34" charset="0"/>
              </a:rPr>
              <a:t>)</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Conjunto de normas y procedimientos que permiten la interconexión de dos equipos que realizan funciones diferentes.</a:t>
            </a:r>
            <a:endParaRPr lang="es-ES_tradnl"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1285875"/>
            <a:ext cx="8501063" cy="500063"/>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Objetivos </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642918"/>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1" name="10 CuadroTexto"/>
          <p:cNvSpPr txBox="1"/>
          <p:nvPr/>
        </p:nvSpPr>
        <p:spPr>
          <a:xfrm>
            <a:off x="428596" y="1785926"/>
            <a:ext cx="8286808" cy="3077766"/>
          </a:xfrm>
          <a:prstGeom prst="rect">
            <a:avLst/>
          </a:prstGeom>
          <a:noFill/>
        </p:spPr>
        <p:txBody>
          <a:bodyPr wrap="square" rtlCol="0">
            <a:spAutoFit/>
          </a:bodyPr>
          <a:lstStyle/>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Utilizar con la mayor eficiencia posible el canal de comunicaciones.</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Asegurar la secuencia conecta e integridad de los datos.</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Permitir la operación de instalaciones punto a punto y multipunto.</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Ser independiente del modo de operación del canal de comunicaciones y de las características de transmisión.</a:t>
            </a: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Presentar condiciones de transparencia, ante cualquier secuencia de bits que se transmitan por el canal.</a:t>
            </a:r>
            <a:endParaRPr lang="es-ES" dirty="0" smtClean="0">
              <a:latin typeface="Arial" pitchFamily="34" charset="0"/>
              <a:cs typeface="Arial" pitchFamily="34" charset="0"/>
            </a:endParaRPr>
          </a:p>
          <a:p>
            <a:pPr algn="just">
              <a:spcBef>
                <a:spcPts val="600"/>
              </a:spcBef>
              <a:spcAft>
                <a:spcPts val="600"/>
              </a:spcAft>
            </a:pPr>
            <a:endParaRPr lang="es-ES_tradnl"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2" name="Subtitle 1"/>
          <p:cNvSpPr txBox="1">
            <a:spLocks/>
          </p:cNvSpPr>
          <p:nvPr/>
        </p:nvSpPr>
        <p:spPr>
          <a:xfrm>
            <a:off x="357158" y="1000108"/>
            <a:ext cx="8501122" cy="500066"/>
          </a:xfrm>
          <a:prstGeom prst="rect">
            <a:avLst/>
          </a:prstGeom>
        </p:spPr>
        <p:txBody>
          <a:bodyPr>
            <a:normAutofit/>
          </a:bodyPr>
          <a:lstStyle/>
          <a:p>
            <a:pPr marL="0" marR="0" lvl="0" indent="0" algn="just" defTabSz="914400" eaLnBrk="1" fontAlgn="auto" latinLnBrk="0" hangingPunct="1">
              <a:lnSpc>
                <a:spcPct val="100000"/>
              </a:lnSpc>
              <a:spcBef>
                <a:spcPts val="600"/>
              </a:spcBef>
              <a:spcAft>
                <a:spcPts val="600"/>
              </a:spcAft>
              <a:buClrTx/>
              <a:buSzTx/>
              <a:buFontTx/>
              <a:buNone/>
              <a:tabLst/>
              <a:defRPr/>
            </a:pPr>
            <a:r>
              <a:rPr kumimoji="0" lang="es-ES" sz="20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Principales acciones</a:t>
            </a:r>
          </a:p>
        </p:txBody>
      </p:sp>
      <p:sp>
        <p:nvSpPr>
          <p:cNvPr id="13" name="12 CuadroTexto"/>
          <p:cNvSpPr txBox="1"/>
          <p:nvPr/>
        </p:nvSpPr>
        <p:spPr>
          <a:xfrm>
            <a:off x="571472" y="1571612"/>
            <a:ext cx="8286808" cy="4785926"/>
          </a:xfrm>
          <a:prstGeom prst="rect">
            <a:avLst/>
          </a:prstGeom>
          <a:noFill/>
        </p:spPr>
        <p:txBody>
          <a:bodyPr wrap="square" rtlCol="0">
            <a:spAutoFit/>
          </a:bodyPr>
          <a:lstStyle/>
          <a:p>
            <a:pPr lvl="0" algn="just">
              <a:spcBef>
                <a:spcPts val="600"/>
              </a:spcBef>
              <a:buFont typeface="Wingdings" pitchFamily="2" charset="2"/>
              <a:buChar char="Ø"/>
            </a:pPr>
            <a:r>
              <a:rPr lang="es-ES_tradnl" dirty="0" smtClean="0">
                <a:latin typeface="Arial" pitchFamily="34" charset="0"/>
                <a:cs typeface="Arial" pitchFamily="34" charset="0"/>
              </a:rPr>
              <a:t>Control del flujo de datos hacia la estación receptora, a efectos de no saturarla con un volumen de información superior al que puede manejar. </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Control de la actividad en el canal de comunicaciones para identificar la siguiente estación que realizará una intervención.</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Garantizar que los bloques de datos lleguen a su destino libre de errores sin pérdidas u omisiones y sin duplicaciones indeseadas.</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Enviar bloques de datos en forma transparente; es decir, en forma independiente del código que se utiliza en la transmisión. </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Encaminar los datos hacia la estación destinataria.</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Informar a las estaciones involucradas en la transmisión de datos el estado operativo de cada una de ellas y de las líneas, de forma que las mismas sepan cuales están activas y cuales no.</a:t>
            </a:r>
            <a:endParaRPr lang="es-ES" dirty="0" smtClean="0">
              <a:latin typeface="Arial" pitchFamily="34" charset="0"/>
              <a:cs typeface="Arial" pitchFamily="34" charset="0"/>
            </a:endParaRPr>
          </a:p>
          <a:p>
            <a:pPr lvl="0" algn="just">
              <a:spcBef>
                <a:spcPts val="600"/>
              </a:spcBef>
              <a:buFont typeface="Wingdings" pitchFamily="2" charset="2"/>
              <a:buChar char="Ø"/>
            </a:pPr>
            <a:r>
              <a:rPr lang="es-ES_tradnl" dirty="0" smtClean="0">
                <a:latin typeface="Arial" pitchFamily="34" charset="0"/>
                <a:cs typeface="Arial" pitchFamily="34" charset="0"/>
              </a:rPr>
              <a:t>Encaminar los datos hacia la estación de destino con independencia de los nodos intermedios que deba atravesar (encaminamiento).</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Ø"/>
            </a:pPr>
            <a:endParaRPr lang="es-ES_tradnl"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179512" y="476672"/>
            <a:ext cx="7429520" cy="500066"/>
          </a:xfrm>
          <a:prstGeom prst="rect">
            <a:avLst/>
          </a:prstGeom>
        </p:spPr>
        <p:txBody>
          <a:bodyPr>
            <a:normAutofit fontScale="70000" lnSpcReduction="20000"/>
          </a:bodyPr>
          <a:lstStyle/>
          <a:p>
            <a:pPr lvl="0">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539552" y="908720"/>
            <a:ext cx="8286808" cy="1754326"/>
          </a:xfrm>
          <a:prstGeom prst="rect">
            <a:avLst/>
          </a:prstGeom>
          <a:noFill/>
        </p:spPr>
        <p:txBody>
          <a:bodyPr wrap="square" rtlCol="0">
            <a:spAutoFit/>
          </a:bodyPr>
          <a:lstStyle/>
          <a:p>
            <a:pPr lvl="0" algn="just">
              <a:spcBef>
                <a:spcPts val="600"/>
              </a:spcBef>
              <a:spcAft>
                <a:spcPts val="600"/>
              </a:spcAft>
            </a:pPr>
            <a:r>
              <a:rPr lang="es-ES_tradnl" dirty="0" smtClean="0">
                <a:latin typeface="Arial" pitchFamily="34" charset="0"/>
                <a:cs typeface="Arial" pitchFamily="34" charset="0"/>
              </a:rPr>
              <a:t>Éste es el lenguaje establecido para la Red Internet por lo que </a:t>
            </a:r>
            <a:r>
              <a:rPr lang="es-ES_tradnl" b="1" dirty="0" smtClean="0">
                <a:latin typeface="Arial" pitchFamily="34" charset="0"/>
                <a:cs typeface="Arial" pitchFamily="34" charset="0"/>
              </a:rPr>
              <a:t>IP </a:t>
            </a:r>
            <a:r>
              <a:rPr lang="es-ES_tradnl" dirty="0" smtClean="0">
                <a:latin typeface="Arial" pitchFamily="34" charset="0"/>
                <a:cs typeface="Arial" pitchFamily="34" charset="0"/>
              </a:rPr>
              <a:t>también se lo denomina </a:t>
            </a:r>
            <a:r>
              <a:rPr lang="es-ES_tradnl" i="1" dirty="0" smtClean="0">
                <a:latin typeface="Arial" pitchFamily="34" charset="0"/>
                <a:cs typeface="Arial" pitchFamily="34" charset="0"/>
              </a:rPr>
              <a:t>Internet </a:t>
            </a:r>
            <a:r>
              <a:rPr lang="es-ES_tradnl" i="1" dirty="0" err="1" smtClean="0">
                <a:latin typeface="Arial" pitchFamily="34" charset="0"/>
                <a:cs typeface="Arial" pitchFamily="34" charset="0"/>
              </a:rPr>
              <a:t>Protocol</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Las aplicaciones que corren sobre </a:t>
            </a:r>
            <a:r>
              <a:rPr lang="es-ES_tradnl" b="1" dirty="0" smtClean="0">
                <a:latin typeface="Arial" pitchFamily="34" charset="0"/>
                <a:cs typeface="Arial" pitchFamily="34" charset="0"/>
              </a:rPr>
              <a:t>TCP/IP </a:t>
            </a:r>
            <a:r>
              <a:rPr lang="es-ES_tradnl" dirty="0" smtClean="0">
                <a:latin typeface="Arial" pitchFamily="34" charset="0"/>
                <a:cs typeface="Arial" pitchFamily="34" charset="0"/>
              </a:rPr>
              <a:t>no tienen que conocer las características físicas de la red en la que se encuentran, con esto, se evita el tener que modificarlas o reconstruirlas para cada tipo de red. Esta familia de protocolos genera un modelo llamado </a:t>
            </a:r>
            <a:r>
              <a:rPr lang="es-ES_tradnl" b="1" dirty="0" smtClean="0">
                <a:latin typeface="Arial" pitchFamily="34" charset="0"/>
                <a:cs typeface="Arial" pitchFamily="34" charset="0"/>
              </a:rPr>
              <a:t>INTERNET </a:t>
            </a:r>
            <a:r>
              <a:rPr lang="es-ES_tradnl" dirty="0" smtClean="0">
                <a:latin typeface="Arial" pitchFamily="34" charset="0"/>
                <a:cs typeface="Arial" pitchFamily="34" charset="0"/>
              </a:rPr>
              <a:t>cuya correspondencia con el modelo </a:t>
            </a:r>
            <a:r>
              <a:rPr lang="es-ES_tradnl" b="1" dirty="0" smtClean="0">
                <a:latin typeface="Arial" pitchFamily="34" charset="0"/>
                <a:cs typeface="Arial" pitchFamily="34" charset="0"/>
              </a:rPr>
              <a:t>OSI </a:t>
            </a:r>
            <a:r>
              <a:rPr lang="es-ES_tradnl" dirty="0" smtClean="0">
                <a:latin typeface="Arial" pitchFamily="34" charset="0"/>
                <a:cs typeface="Arial" pitchFamily="34" charset="0"/>
              </a:rPr>
              <a:t>queda reflejada en el siguiente cuadro:</a:t>
            </a:r>
            <a:endParaRPr lang="es-ES_tradnl" b="1" dirty="0" smtClean="0">
              <a:latin typeface="Arial" pitchFamily="34" charset="0"/>
              <a:cs typeface="Arial" pitchFamily="34" charset="0"/>
            </a:endParaRPr>
          </a:p>
        </p:txBody>
      </p:sp>
      <p:pic>
        <p:nvPicPr>
          <p:cNvPr id="2050" name="Picture 2" descr="http://4.bp.blogspot.com/-KUgYgdoYuQE/TZ-gyxSfRkI/AAAAAAAAAHk/4FNsxfVs7Z0/s1600/tcp-ip-421692.jpeg"/>
          <p:cNvPicPr>
            <a:picLocks noChangeAspect="1" noChangeArrowheads="1"/>
          </p:cNvPicPr>
          <p:nvPr/>
        </p:nvPicPr>
        <p:blipFill>
          <a:blip r:embed="rId3" cstate="print"/>
          <a:srcRect/>
          <a:stretch>
            <a:fillRect/>
          </a:stretch>
        </p:blipFill>
        <p:spPr bwMode="auto">
          <a:xfrm>
            <a:off x="2714612" y="2827918"/>
            <a:ext cx="4305660" cy="3668127"/>
          </a:xfrm>
          <a:prstGeom prst="rect">
            <a:avLst/>
          </a:prstGeom>
          <a:noFill/>
        </p:spPr>
      </p:pic>
    </p:spTree>
    <p:extLst>
      <p:ext uri="{BB962C8B-B14F-4D97-AF65-F5344CB8AC3E}">
        <p14:creationId xmlns:p14="http://schemas.microsoft.com/office/powerpoint/2010/main" val="38550333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fontScale="70000" lnSpcReduction="20000"/>
          </a:bodyPr>
          <a:lstStyle/>
          <a:p>
            <a:pPr lvl="0">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500034" y="1142984"/>
            <a:ext cx="8286808" cy="3354765"/>
          </a:xfrm>
          <a:prstGeom prst="rect">
            <a:avLst/>
          </a:prstGeom>
          <a:noFill/>
        </p:spPr>
        <p:txBody>
          <a:bodyPr wrap="square" rtlCol="0">
            <a:spAutoFit/>
          </a:bodyPr>
          <a:lstStyle/>
          <a:p>
            <a:pPr algn="just">
              <a:spcBef>
                <a:spcPts val="600"/>
              </a:spcBef>
              <a:spcAft>
                <a:spcPts val="600"/>
              </a:spcAft>
            </a:pPr>
            <a:r>
              <a:rPr lang="es-ES_tradnl" b="1" dirty="0" smtClean="0">
                <a:latin typeface="Arial" pitchFamily="34" charset="0"/>
                <a:cs typeface="Arial" pitchFamily="34" charset="0"/>
              </a:rPr>
              <a:t>Similitudes entre el modelo OSI y TCP/IP</a:t>
            </a: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Ambos se dividen en capas.</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Ambos tienen capas de aplicación, aunque incluyen servicios</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muy distintos.</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Ambos tienen capas de transporte y de red similares.</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Ambos modelos deben ser conocidos por los profesionales de redes.</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Ambos suponen que se conmutan paquetes. Esto significa que los paquetes individuales pueden usar cutas diferentes para llegar al mismo destino. Esto se contrasta con las redes conmutadas por circuito, en las que todos los paquetes toman la misma ruta.</a:t>
            </a:r>
            <a:endParaRPr lang="es-ES" dirty="0">
              <a:latin typeface="Arial" pitchFamily="34" charset="0"/>
              <a:cs typeface="Arial" pitchFamily="34" charset="0"/>
            </a:endParaRPr>
          </a:p>
        </p:txBody>
      </p:sp>
    </p:spTree>
    <p:extLst>
      <p:ext uri="{BB962C8B-B14F-4D97-AF65-F5344CB8AC3E}">
        <p14:creationId xmlns:p14="http://schemas.microsoft.com/office/powerpoint/2010/main" val="3823074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fontScale="70000" lnSpcReduction="20000"/>
          </a:bodyPr>
          <a:lstStyle/>
          <a:p>
            <a:pPr lvl="0">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500034" y="1357298"/>
            <a:ext cx="8286808" cy="3400931"/>
          </a:xfrm>
          <a:prstGeom prst="rect">
            <a:avLst/>
          </a:prstGeom>
          <a:noFill/>
        </p:spPr>
        <p:txBody>
          <a:bodyPr wrap="square" rtlCol="0">
            <a:spAutoFit/>
          </a:bodyPr>
          <a:lstStyle/>
          <a:p>
            <a:pPr algn="just">
              <a:spcBef>
                <a:spcPts val="600"/>
              </a:spcBef>
            </a:pPr>
            <a:r>
              <a:rPr lang="es-ES_tradnl" b="1" dirty="0" smtClean="0">
                <a:latin typeface="Arial" pitchFamily="34" charset="0"/>
                <a:cs typeface="Arial" pitchFamily="34" charset="0"/>
              </a:rPr>
              <a:t>Diferencias entre el Modelo OSI y TCP/IP</a:t>
            </a: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TCPTP combina las funciones de la capa de presentación y de sesión en la capa de aplicación.</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TCP IP combina la capa de enlace de datos y la capa física del modelo OSI en la capa de acceso de red.</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TCP IP parece ser más simple porque tiene menos capas.</a:t>
            </a:r>
            <a:endParaRPr lang="es-ES" dirty="0" smtClean="0">
              <a:latin typeface="Arial" pitchFamily="34" charset="0"/>
              <a:cs typeface="Arial" pitchFamily="34" charset="0"/>
            </a:endParaRPr>
          </a:p>
          <a:p>
            <a:pPr algn="just">
              <a:spcBef>
                <a:spcPts val="600"/>
              </a:spcBef>
              <a:spcAft>
                <a:spcPts val="600"/>
              </a:spcAft>
              <a:buFont typeface="Wingdings" pitchFamily="2" charset="2"/>
              <a:buChar char="ü"/>
            </a:pPr>
            <a:r>
              <a:rPr lang="es-ES_tradnl" dirty="0" smtClean="0">
                <a:latin typeface="Arial" pitchFamily="34" charset="0"/>
                <a:cs typeface="Arial" pitchFamily="34" charset="0"/>
              </a:rPr>
              <a:t>Tos protocolos TCPTP son los estándares en tomo a los cuales se desarrollo la Internet, de modo que la credibilidad del modelo TCP IP se debe en gran parte a sus protocolos. En comparación, por lo general las redes no se desarrollan a partir del protocolo OSI, aunque el modelo OSI se usa como guía.</a:t>
            </a:r>
            <a:endParaRPr lang="es-ES" dirty="0" smtClean="0">
              <a:latin typeface="Arial" pitchFamily="34" charset="0"/>
              <a:cs typeface="Arial" pitchFamily="34" charset="0"/>
            </a:endParaRPr>
          </a:p>
        </p:txBody>
      </p:sp>
    </p:spTree>
    <p:extLst>
      <p:ext uri="{BB962C8B-B14F-4D97-AF65-F5344CB8AC3E}">
        <p14:creationId xmlns:p14="http://schemas.microsoft.com/office/powerpoint/2010/main" val="22704385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fontScale="70000" lnSpcReduction="20000"/>
          </a:bodyPr>
          <a:lstStyle/>
          <a:p>
            <a:pPr lvl="0">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428596" y="733246"/>
            <a:ext cx="8286808" cy="5770811"/>
          </a:xfrm>
          <a:prstGeom prst="rect">
            <a:avLst/>
          </a:prstGeom>
          <a:noFill/>
        </p:spPr>
        <p:txBody>
          <a:bodyPr wrap="square" rtlCol="0">
            <a:spAutoFit/>
          </a:bodyPr>
          <a:lstStyle/>
          <a:p>
            <a:pPr algn="just">
              <a:spcBef>
                <a:spcPts val="600"/>
              </a:spcBef>
            </a:pPr>
            <a:r>
              <a:rPr lang="es-ES_tradnl" b="1" i="1" dirty="0" smtClean="0">
                <a:latin typeface="Arial" pitchFamily="34" charset="0"/>
                <a:cs typeface="Arial" pitchFamily="34" charset="0"/>
              </a:rPr>
              <a:t>Protocolo IP</a:t>
            </a:r>
            <a:r>
              <a:rPr lang="es-ES" b="1" dirty="0" smtClean="0">
                <a:latin typeface="Arial" pitchFamily="34" charset="0"/>
                <a:cs typeface="Arial" pitchFamily="34" charset="0"/>
              </a:rPr>
              <a:t> </a:t>
            </a:r>
          </a:p>
          <a:p>
            <a:pPr algn="just">
              <a:spcBef>
                <a:spcPts val="600"/>
              </a:spcBef>
            </a:pPr>
            <a:r>
              <a:rPr lang="es-ES_tradnl" dirty="0" smtClean="0">
                <a:latin typeface="Arial" pitchFamily="34" charset="0"/>
                <a:cs typeface="Arial" pitchFamily="34" charset="0"/>
              </a:rPr>
              <a:t>Se trata de un protocolo a nivel de red cuyas principales características son:</a:t>
            </a:r>
            <a:endParaRPr lang="es-ES" dirty="0" smtClean="0">
              <a:latin typeface="Arial" pitchFamily="34" charset="0"/>
              <a:cs typeface="Arial" pitchFamily="34" charset="0"/>
            </a:endParaRPr>
          </a:p>
          <a:p>
            <a:pPr lvl="1" algn="just">
              <a:spcBef>
                <a:spcPts val="600"/>
              </a:spcBef>
              <a:buFont typeface="Wingdings" pitchFamily="2" charset="2"/>
              <a:buChar char="Ø"/>
            </a:pPr>
            <a:r>
              <a:rPr lang="es-ES_tradnl" b="1" dirty="0" smtClean="0">
                <a:latin typeface="Arial" pitchFamily="34" charset="0"/>
                <a:cs typeface="Arial" pitchFamily="34" charset="0"/>
              </a:rPr>
              <a:t>Ofrece un servicio no orientado a la conexión, </a:t>
            </a:r>
            <a:r>
              <a:rPr lang="es-ES_tradnl" dirty="0" smtClean="0">
                <a:latin typeface="Arial" pitchFamily="34" charset="0"/>
                <a:cs typeface="Arial" pitchFamily="34" charset="0"/>
              </a:rPr>
              <a:t>esto significa que cada trama en la que ha sido dividido un paquete es tratado en forma independiente. Las tramas que componen un paquete pueden ser enviadas por caminos distintos e incluso llegar desordenados.</a:t>
            </a:r>
            <a:endParaRPr lang="es-ES" dirty="0" smtClean="0">
              <a:latin typeface="Arial" pitchFamily="34" charset="0"/>
              <a:cs typeface="Arial" pitchFamily="34" charset="0"/>
            </a:endParaRPr>
          </a:p>
          <a:p>
            <a:pPr lvl="1" algn="just">
              <a:spcBef>
                <a:spcPts val="600"/>
              </a:spcBef>
              <a:buFont typeface="Wingdings" pitchFamily="2" charset="2"/>
              <a:buChar char="Ø"/>
            </a:pPr>
            <a:r>
              <a:rPr lang="es-ES_tradnl" b="1" dirty="0" smtClean="0">
                <a:latin typeface="Arial" pitchFamily="34" charset="0"/>
                <a:cs typeface="Arial" pitchFamily="34" charset="0"/>
              </a:rPr>
              <a:t>Ofrece un servicio no muy fiable porque a veces los paquetes se pierden, </a:t>
            </a:r>
            <a:r>
              <a:rPr lang="es-ES_tradnl" dirty="0" smtClean="0">
                <a:latin typeface="Arial" pitchFamily="34" charset="0"/>
                <a:cs typeface="Arial" pitchFamily="34" charset="0"/>
              </a:rPr>
              <a:t>duplican o estropean y este nivel no informa de ello pues no es consciente del problema.</a:t>
            </a:r>
          </a:p>
          <a:p>
            <a:pPr lvl="1" algn="just">
              <a:spcBef>
                <a:spcPts val="600"/>
              </a:spcBef>
            </a:pPr>
            <a:endParaRPr lang="es-ES" dirty="0" smtClean="0">
              <a:latin typeface="Arial" pitchFamily="34" charset="0"/>
              <a:cs typeface="Arial" pitchFamily="34" charset="0"/>
            </a:endParaRPr>
          </a:p>
          <a:p>
            <a:pPr algn="just">
              <a:spcBef>
                <a:spcPts val="600"/>
              </a:spcBef>
            </a:pPr>
            <a:r>
              <a:rPr lang="es-ES_tradnl" b="1" i="1" dirty="0" smtClean="0">
                <a:latin typeface="Arial" pitchFamily="34" charset="0"/>
                <a:cs typeface="Arial" pitchFamily="34" charset="0"/>
              </a:rPr>
              <a:t>Protocolo TCP</a:t>
            </a:r>
            <a:endParaRPr lang="es-ES" sz="2000"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Sus principales características son</a:t>
            </a:r>
            <a:endParaRPr lang="es-ES" sz="2000" dirty="0" smtClean="0">
              <a:latin typeface="Arial" pitchFamily="34" charset="0"/>
              <a:cs typeface="Arial" pitchFamily="34" charset="0"/>
            </a:endParaRPr>
          </a:p>
          <a:p>
            <a:pPr lvl="1" algn="just">
              <a:spcBef>
                <a:spcPts val="600"/>
              </a:spcBef>
              <a:buFont typeface="Wingdings" pitchFamily="2" charset="2"/>
              <a:buChar char="Ø"/>
            </a:pPr>
            <a:r>
              <a:rPr lang="es-ES_tradnl" b="1" dirty="0" smtClean="0">
                <a:latin typeface="Arial" pitchFamily="34" charset="0"/>
                <a:cs typeface="Arial" pitchFamily="34" charset="0"/>
              </a:rPr>
              <a:t>Se trata de un protocolo orientado a la conexión</a:t>
            </a:r>
            <a:endParaRPr lang="es-ES" sz="2000" dirty="0" smtClean="0">
              <a:latin typeface="Arial" pitchFamily="34" charset="0"/>
              <a:cs typeface="Arial" pitchFamily="34" charset="0"/>
            </a:endParaRPr>
          </a:p>
          <a:p>
            <a:pPr lvl="1" algn="just">
              <a:spcBef>
                <a:spcPts val="600"/>
              </a:spcBef>
              <a:buFont typeface="Wingdings" pitchFamily="2" charset="2"/>
              <a:buChar char="Ø"/>
            </a:pPr>
            <a:r>
              <a:rPr lang="es-ES_tradnl" b="1" dirty="0" smtClean="0">
                <a:latin typeface="Arial" pitchFamily="34" charset="0"/>
                <a:cs typeface="Arial" pitchFamily="34" charset="0"/>
              </a:rPr>
              <a:t>Orientado al flujo: </a:t>
            </a:r>
            <a:r>
              <a:rPr lang="es-ES_tradnl" dirty="0" smtClean="0">
                <a:latin typeface="Arial" pitchFamily="34" charset="0"/>
                <a:cs typeface="Arial" pitchFamily="34" charset="0"/>
              </a:rPr>
              <a:t>el servicio TCP envía al receptor los datos en el mismo orden que fueron enviados.</a:t>
            </a:r>
            <a:endParaRPr lang="es-ES" sz="2000" dirty="0" smtClean="0">
              <a:latin typeface="Arial" pitchFamily="34" charset="0"/>
              <a:cs typeface="Arial" pitchFamily="34" charset="0"/>
            </a:endParaRPr>
          </a:p>
          <a:p>
            <a:pPr lvl="1" algn="just">
              <a:spcBef>
                <a:spcPts val="600"/>
              </a:spcBef>
              <a:buFont typeface="Wingdings" pitchFamily="2" charset="2"/>
              <a:buChar char="Ø"/>
            </a:pPr>
            <a:r>
              <a:rPr lang="es-ES_tradnl" b="1" dirty="0" smtClean="0">
                <a:latin typeface="Arial" pitchFamily="34" charset="0"/>
                <a:cs typeface="Arial" pitchFamily="34" charset="0"/>
              </a:rPr>
              <a:t>Conexión con circuito virtual: </a:t>
            </a:r>
            <a:r>
              <a:rPr lang="es-ES_tradnl" dirty="0" smtClean="0">
                <a:latin typeface="Arial" pitchFamily="34" charset="0"/>
                <a:cs typeface="Arial" pitchFamily="34" charset="0"/>
              </a:rPr>
              <a:t>no existe conexión física dedicada, sin embargo, el protocolo hace creer al programa de aplicación que sí existe esta conexión dedicada.</a:t>
            </a:r>
          </a:p>
        </p:txBody>
      </p:sp>
    </p:spTree>
    <p:extLst>
      <p:ext uri="{BB962C8B-B14F-4D97-AF65-F5344CB8AC3E}">
        <p14:creationId xmlns:p14="http://schemas.microsoft.com/office/powerpoint/2010/main" val="36227455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fontScale="70000" lnSpcReduction="20000"/>
          </a:bodyPr>
          <a:lstStyle/>
          <a:p>
            <a:pPr lvl="0">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428596" y="785794"/>
            <a:ext cx="8286808" cy="2923877"/>
          </a:xfrm>
          <a:prstGeom prst="rect">
            <a:avLst/>
          </a:prstGeom>
          <a:noFill/>
        </p:spPr>
        <p:txBody>
          <a:bodyPr wrap="square" rtlCol="0">
            <a:spAutoFit/>
          </a:bodyPr>
          <a:lstStyle/>
          <a:p>
            <a:pPr algn="just">
              <a:spcBef>
                <a:spcPts val="600"/>
              </a:spcBef>
              <a:spcAft>
                <a:spcPts val="600"/>
              </a:spcAft>
            </a:pPr>
            <a:r>
              <a:rPr lang="es-ES_tradnl" b="1" i="1" dirty="0" smtClean="0">
                <a:latin typeface="Arial" pitchFamily="34" charset="0"/>
                <a:cs typeface="Arial" pitchFamily="34" charset="0"/>
              </a:rPr>
              <a:t>Características de TCP/IP</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Utiliza conmutación de paquetes.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Proporciona una conexión fiable entre dos máquinas en cualquier punto de la red. </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Ofrece la posibilidad de interconectar redes de diferentes arquitecturas y con diferentes sistemas operativos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Se apoya en los protocolos de más bajo nivel para acceder a la red física (Ethernet, </a:t>
            </a:r>
            <a:r>
              <a:rPr lang="es-ES_tradnl" dirty="0" err="1" smtClean="0">
                <a:latin typeface="Arial" pitchFamily="34" charset="0"/>
                <a:cs typeface="Arial" pitchFamily="34" charset="0"/>
              </a:rPr>
              <a:t>Token</a:t>
            </a:r>
            <a:r>
              <a:rPr lang="es-ES_tradnl" dirty="0" smtClean="0">
                <a:latin typeface="Arial" pitchFamily="34" charset="0"/>
                <a:cs typeface="Arial" pitchFamily="34" charset="0"/>
              </a:rPr>
              <a:t>-Ring).</a:t>
            </a:r>
            <a:endParaRPr lang="es-ES" dirty="0">
              <a:latin typeface="Arial" pitchFamily="34" charset="0"/>
              <a:cs typeface="Arial" pitchFamily="34" charset="0"/>
            </a:endParaRPr>
          </a:p>
        </p:txBody>
      </p:sp>
      <p:pic>
        <p:nvPicPr>
          <p:cNvPr id="54274" name="Picture 2" descr="http://1.bp.blogspot.com/_nU2WaYca3q4/S9wcFLe-1xI/AAAAAAAAABg/OyuqaH_8uZ4/s1600/internet.JPG"/>
          <p:cNvPicPr>
            <a:picLocks noChangeAspect="1" noChangeArrowheads="1"/>
          </p:cNvPicPr>
          <p:nvPr/>
        </p:nvPicPr>
        <p:blipFill>
          <a:blip r:embed="rId3" cstate="print"/>
          <a:srcRect/>
          <a:stretch>
            <a:fillRect/>
          </a:stretch>
        </p:blipFill>
        <p:spPr bwMode="auto">
          <a:xfrm>
            <a:off x="2714612" y="3786190"/>
            <a:ext cx="4361400" cy="2571768"/>
          </a:xfrm>
          <a:prstGeom prst="rect">
            <a:avLst/>
          </a:prstGeom>
          <a:noFill/>
        </p:spPr>
      </p:pic>
    </p:spTree>
    <p:extLst>
      <p:ext uri="{BB962C8B-B14F-4D97-AF65-F5344CB8AC3E}">
        <p14:creationId xmlns:p14="http://schemas.microsoft.com/office/powerpoint/2010/main" val="1733045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5214938" cy="500062"/>
          </a:xfrm>
        </p:spPr>
        <p:txBody>
          <a:bodyPr>
            <a:normAutofit/>
          </a:bodyPr>
          <a:lstStyle/>
          <a:p>
            <a:pPr algn="just">
              <a:spcBef>
                <a:spcPts val="600"/>
              </a:spcBef>
              <a:spcAft>
                <a:spcPts val="600"/>
              </a:spcAft>
            </a:pPr>
            <a:r>
              <a:rPr sz="2000" b="1" smtClean="0">
                <a:latin typeface="Arial" pitchFamily="34" charset="0"/>
                <a:cs typeface="Arial" pitchFamily="34" charset="0"/>
              </a:rPr>
              <a:t>Clasificacion seg</a:t>
            </a:r>
            <a:r>
              <a:rPr lang="es-ES" sz="2000" b="1" dirty="0" smtClean="0">
                <a:latin typeface="Arial" pitchFamily="34" charset="0"/>
                <a:cs typeface="Arial" pitchFamily="34" charset="0"/>
              </a:rPr>
              <a:t>ú</a:t>
            </a:r>
            <a:r>
              <a:rPr sz="2000" b="1" smtClean="0">
                <a:latin typeface="Arial" pitchFamily="34" charset="0"/>
                <a:cs typeface="Arial" pitchFamily="34" charset="0"/>
              </a:rPr>
              <a:t>n su extension</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0"/>
            <a:ext cx="828680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dirty="0" smtClean="0">
                <a:latin typeface="Arial" pitchFamily="34" charset="0"/>
                <a:cs typeface="Arial" pitchFamily="34" charset="0"/>
              </a:rPr>
              <a:t>Red de Área Local ("LAN. Local Área Network")</a:t>
            </a:r>
          </a:p>
          <a:p>
            <a:pPr algn="just">
              <a:spcBef>
                <a:spcPts val="600"/>
              </a:spcBef>
              <a:spcAft>
                <a:spcPts val="600"/>
              </a:spcAft>
            </a:pPr>
            <a:r>
              <a:rPr lang="es-ES_tradnl" dirty="0" smtClean="0">
                <a:latin typeface="Arial" pitchFamily="34" charset="0"/>
                <a:cs typeface="Arial" pitchFamily="34" charset="0"/>
              </a:rPr>
              <a:t> Cuando la información se comparte entre varias computadoras, y todos los usuarios están distribuidos en un mismo</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ámbito o edificio, es posible instalar una red de computadoras, que responden a estas necesidades de tratamiento de información, a pequeñas distancias.</a:t>
            </a:r>
            <a:endParaRPr lang="es-ES" dirty="0">
              <a:latin typeface="Arial" pitchFamily="34" charset="0"/>
              <a:cs typeface="Arial" pitchFamily="34" charset="0"/>
            </a:endParaRPr>
          </a:p>
        </p:txBody>
      </p:sp>
      <p:pic>
        <p:nvPicPr>
          <p:cNvPr id="23554" name="Picture 2" descr="http://3.bp.blogspot.com/_Qb7oswvi360/TSogx9ndt9I/AAAAAAAAABk/8CRb5ZqPgPs/s1600/red+2.jpg"/>
          <p:cNvPicPr>
            <a:picLocks noChangeAspect="1" noChangeArrowheads="1"/>
          </p:cNvPicPr>
          <p:nvPr/>
        </p:nvPicPr>
        <p:blipFill>
          <a:blip r:embed="rId3" cstate="print"/>
          <a:srcRect/>
          <a:stretch>
            <a:fillRect/>
          </a:stretch>
        </p:blipFill>
        <p:spPr bwMode="auto">
          <a:xfrm>
            <a:off x="500034" y="3201572"/>
            <a:ext cx="3357586" cy="3189708"/>
          </a:xfrm>
          <a:prstGeom prst="rect">
            <a:avLst/>
          </a:prstGeom>
          <a:noFill/>
        </p:spPr>
      </p:pic>
      <p:pic>
        <p:nvPicPr>
          <p:cNvPr id="23556" name="Picture 4" descr="http://1.bp.blogspot.com/_Qb7oswvi360/TSog4Bc30UI/AAAAAAAAABw/-XgCOHLw_O8/s1600/lan2.gif"/>
          <p:cNvPicPr>
            <a:picLocks noChangeAspect="1" noChangeArrowheads="1"/>
          </p:cNvPicPr>
          <p:nvPr/>
        </p:nvPicPr>
        <p:blipFill>
          <a:blip r:embed="rId4" cstate="print"/>
          <a:srcRect/>
          <a:stretch>
            <a:fillRect/>
          </a:stretch>
        </p:blipFill>
        <p:spPr bwMode="auto">
          <a:xfrm>
            <a:off x="4214810" y="3071810"/>
            <a:ext cx="4179911" cy="3181348"/>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396520"/>
            <a:ext cx="7429520" cy="500066"/>
          </a:xfrm>
          <a:prstGeom prst="rect">
            <a:avLst/>
          </a:prstGeom>
        </p:spPr>
        <p:txBody>
          <a:bodyPr>
            <a:normAutofit fontScale="62500" lnSpcReduction="20000"/>
          </a:bodyPr>
          <a:lstStyle/>
          <a:p>
            <a:pPr lvl="0">
              <a:defRPr/>
            </a:pPr>
            <a:r>
              <a:rPr kumimoji="0" lang="es-ES" sz="29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 </a:t>
            </a: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428596" y="714356"/>
            <a:ext cx="8286808" cy="5878532"/>
          </a:xfrm>
          <a:prstGeom prst="rect">
            <a:avLst/>
          </a:prstGeom>
          <a:noFill/>
        </p:spPr>
        <p:txBody>
          <a:bodyPr wrap="square" rtlCol="0">
            <a:spAutoFit/>
          </a:bodyPr>
          <a:lstStyle/>
          <a:p>
            <a:pPr algn="just">
              <a:spcBef>
                <a:spcPts val="600"/>
              </a:spcBef>
              <a:spcAft>
                <a:spcPts val="600"/>
              </a:spcAft>
            </a:pPr>
            <a:r>
              <a:rPr lang="es-ES_tradnl" b="1" i="1" dirty="0" smtClean="0">
                <a:latin typeface="Arial" pitchFamily="34" charset="0"/>
                <a:cs typeface="Arial" pitchFamily="34" charset="0"/>
              </a:rPr>
              <a:t>Funcionamiento de TCP/IP</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Una red que basa su funcionamiento en TCP IP transfiere datos mediante el ensamblaje de bloques de datos en paquetes conteniendo: </a:t>
            </a:r>
            <a:endParaRPr lang="es-ES" sz="20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La información a transmitir. </a:t>
            </a:r>
            <a:endParaRPr lang="es-ES" sz="20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La dirección IP del destinatario. </a:t>
            </a:r>
            <a:endParaRPr lang="es-ES" sz="20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La dirección IP del remitente, </a:t>
            </a:r>
            <a:endParaRPr lang="es-ES" sz="20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Otros datos de control.</a:t>
            </a:r>
          </a:p>
          <a:p>
            <a:pPr marL="0" lvl="1" algn="just">
              <a:spcBef>
                <a:spcPts val="600"/>
              </a:spcBef>
              <a:spcAft>
                <a:spcPts val="600"/>
              </a:spcAft>
            </a:pPr>
            <a:r>
              <a:rPr lang="es-ES_tradnl" dirty="0" smtClean="0">
                <a:latin typeface="Arial" pitchFamily="34" charset="0"/>
                <a:cs typeface="Arial" pitchFamily="34" charset="0"/>
              </a:rPr>
              <a:t>Existen direcciones </a:t>
            </a:r>
            <a:r>
              <a:rPr lang="es-ES_tradnl" b="1" dirty="0" smtClean="0">
                <a:latin typeface="Arial" pitchFamily="34" charset="0"/>
                <a:cs typeface="Arial" pitchFamily="34" charset="0"/>
              </a:rPr>
              <a:t>IP Dinámicas </a:t>
            </a:r>
            <a:r>
              <a:rPr lang="es-ES_tradnl" dirty="0" smtClean="0">
                <a:latin typeface="Arial" pitchFamily="34" charset="0"/>
                <a:cs typeface="Arial" pitchFamily="34" charset="0"/>
              </a:rPr>
              <a:t>y Direcciones </a:t>
            </a:r>
            <a:r>
              <a:rPr lang="es-ES_tradnl" b="1" dirty="0" smtClean="0">
                <a:latin typeface="Arial" pitchFamily="34" charset="0"/>
                <a:cs typeface="Arial" pitchFamily="34" charset="0"/>
              </a:rPr>
              <a:t>IP Estáticas </a:t>
            </a:r>
            <a:r>
              <a:rPr lang="es-ES_tradnl" dirty="0" smtClean="0">
                <a:latin typeface="Arial" pitchFamily="34" charset="0"/>
                <a:cs typeface="Arial" pitchFamily="34" charset="0"/>
              </a:rPr>
              <a:t>(también llamadas direcciones IP fijas). Si en una red se utilizan direcciones IP dinámicas, cada vez que mi dispositivo (por ejemplo una PC) se conecte a la red se le asignará una dirección IP diferente. Para realizar dicha asignación existe un protocolo llamado DHCP (</a:t>
            </a:r>
            <a:r>
              <a:rPr lang="es-ES_tradnl" dirty="0" err="1" smtClean="0">
                <a:latin typeface="Arial" pitchFamily="34" charset="0"/>
                <a:cs typeface="Arial" pitchFamily="34" charset="0"/>
              </a:rPr>
              <a:t>Dynamic</a:t>
            </a:r>
            <a:r>
              <a:rPr lang="es-ES_tradnl" dirty="0" smtClean="0">
                <a:latin typeface="Arial" pitchFamily="34" charset="0"/>
                <a:cs typeface="Arial" pitchFamily="34" charset="0"/>
              </a:rPr>
              <a:t> Host </a:t>
            </a:r>
            <a:r>
              <a:rPr lang="es-ES_tradnl" dirty="0" err="1" smtClean="0">
                <a:latin typeface="Arial" pitchFamily="34" charset="0"/>
                <a:cs typeface="Arial" pitchFamily="34" charset="0"/>
              </a:rPr>
              <a:t>Configuratíon</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Protocol</a:t>
            </a:r>
            <a:r>
              <a:rPr lang="es-ES_tradnl" dirty="0" smtClean="0">
                <a:latin typeface="Arial" pitchFamily="34" charset="0"/>
                <a:cs typeface="Arial" pitchFamily="34" charset="0"/>
              </a:rPr>
              <a:t>).</a:t>
            </a:r>
          </a:p>
          <a:p>
            <a:pPr marL="0" lvl="1" algn="just">
              <a:spcBef>
                <a:spcPts val="600"/>
              </a:spcBef>
              <a:spcAft>
                <a:spcPts val="600"/>
              </a:spcAft>
            </a:pPr>
            <a:r>
              <a:rPr lang="es-ES_tradnl" dirty="0" smtClean="0">
                <a:latin typeface="Arial" pitchFamily="34" charset="0"/>
                <a:cs typeface="Arial" pitchFamily="34" charset="0"/>
              </a:rPr>
              <a:t>En cambio, las direcciones IP estáticas no cambian con el tiempo. Una dirección IP estática es asignada por el administrador de la red en forma manual. Los servidores de correo, DNS. FTP públicos, y servidores de páginas Web necesariamente deben contar con una dirección IP fija o estática, ya que de esta forma se permite su localización en la red.</a:t>
            </a:r>
            <a:endParaRPr lang="es-ES" dirty="0">
              <a:latin typeface="Arial" pitchFamily="34" charset="0"/>
              <a:cs typeface="Arial" pitchFamily="34" charset="0"/>
            </a:endParaRPr>
          </a:p>
        </p:txBody>
      </p:sp>
    </p:spTree>
    <p:extLst>
      <p:ext uri="{BB962C8B-B14F-4D97-AF65-F5344CB8AC3E}">
        <p14:creationId xmlns:p14="http://schemas.microsoft.com/office/powerpoint/2010/main" val="35062542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323528" y="476672"/>
            <a:ext cx="7429520" cy="500066"/>
          </a:xfrm>
          <a:prstGeom prst="rect">
            <a:avLst/>
          </a:prstGeom>
        </p:spPr>
        <p:txBody>
          <a:bodyPr>
            <a:normAutofit fontScale="62500" lnSpcReduction="20000"/>
          </a:bodyPr>
          <a:lstStyle/>
          <a:p>
            <a:pPr lvl="0">
              <a:defRPr/>
            </a:pPr>
            <a:r>
              <a:rPr kumimoji="0" lang="es-ES" sz="32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a:t>
            </a: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3" name="12 CuadroTexto"/>
          <p:cNvSpPr txBox="1"/>
          <p:nvPr/>
        </p:nvSpPr>
        <p:spPr>
          <a:xfrm>
            <a:off x="428596" y="857232"/>
            <a:ext cx="8286808" cy="5447645"/>
          </a:xfrm>
          <a:prstGeom prst="rect">
            <a:avLst/>
          </a:prstGeom>
          <a:noFill/>
        </p:spPr>
        <p:txBody>
          <a:bodyPr wrap="square" rtlCol="0">
            <a:spAutoFit/>
          </a:bodyPr>
          <a:lstStyle/>
          <a:p>
            <a:pPr algn="just">
              <a:spcBef>
                <a:spcPts val="600"/>
              </a:spcBef>
            </a:pPr>
            <a:r>
              <a:rPr lang="es-ES_tradnl" sz="1700" dirty="0" smtClean="0">
                <a:latin typeface="Arial" pitchFamily="34" charset="0"/>
                <a:cs typeface="Arial" pitchFamily="34" charset="0"/>
              </a:rPr>
              <a:t>Las direcciones IP también pueden clasificarse en </a:t>
            </a:r>
            <a:r>
              <a:rPr lang="es-ES_tradnl" sz="1700" b="1" dirty="0" smtClean="0">
                <a:latin typeface="Arial" pitchFamily="34" charset="0"/>
                <a:cs typeface="Arial" pitchFamily="34" charset="0"/>
              </a:rPr>
              <a:t>Públicas </a:t>
            </a:r>
            <a:r>
              <a:rPr lang="es-ES_tradnl" sz="1700" dirty="0" smtClean="0">
                <a:latin typeface="Arial" pitchFamily="34" charset="0"/>
                <a:cs typeface="Arial" pitchFamily="34" charset="0"/>
              </a:rPr>
              <a:t>y </a:t>
            </a:r>
            <a:r>
              <a:rPr lang="es-ES_tradnl" sz="1700" b="1" dirty="0" smtClean="0">
                <a:latin typeface="Arial" pitchFamily="34" charset="0"/>
                <a:cs typeface="Arial" pitchFamily="34" charset="0"/>
              </a:rPr>
              <a:t>Privadas. </a:t>
            </a:r>
            <a:r>
              <a:rPr lang="es-ES_tradnl" sz="1700" dirty="0" smtClean="0">
                <a:latin typeface="Arial" pitchFamily="34" charset="0"/>
                <a:cs typeface="Arial" pitchFamily="34" charset="0"/>
              </a:rPr>
              <a:t>Esta clasificación se realiza en referencia a quién las administra y el ámbito en el cuál se las utiliza. </a:t>
            </a:r>
            <a:endParaRPr lang="es-ES" sz="1700" dirty="0" smtClean="0">
              <a:latin typeface="Arial" pitchFamily="34" charset="0"/>
              <a:cs typeface="Arial" pitchFamily="34" charset="0"/>
            </a:endParaRPr>
          </a:p>
          <a:p>
            <a:pPr algn="just">
              <a:spcBef>
                <a:spcPts val="600"/>
              </a:spcBef>
            </a:pPr>
            <a:r>
              <a:rPr lang="es-ES_tradnl" sz="1700" dirty="0" smtClean="0">
                <a:latin typeface="Arial" pitchFamily="34" charset="0"/>
                <a:cs typeface="Arial" pitchFamily="34" charset="0"/>
              </a:rPr>
              <a:t>Las direcciones IP privadas pueden utilizarse cuando se requiera comunicarse con otras terminales dentro de la red interna (LAN), pero no con Internet directamente. </a:t>
            </a:r>
            <a:endParaRPr lang="es-ES" sz="1700" dirty="0" smtClean="0">
              <a:latin typeface="Arial" pitchFamily="34" charset="0"/>
              <a:cs typeface="Arial" pitchFamily="34" charset="0"/>
            </a:endParaRPr>
          </a:p>
          <a:p>
            <a:pPr algn="just">
              <a:spcBef>
                <a:spcPts val="600"/>
              </a:spcBef>
            </a:pPr>
            <a:r>
              <a:rPr lang="es-ES_tradnl" sz="1700" dirty="0" smtClean="0">
                <a:latin typeface="Arial" pitchFamily="34" charset="0"/>
                <a:cs typeface="Arial" pitchFamily="34" charset="0"/>
              </a:rPr>
              <a:t>Si un dispositivo de una red privada necesita comunicarse con otro dispositivo de otra red privada distinta, es necesario que cada red cuente con una "puerta de enlace" con una dirección IP pública, de manera de que pueda ser alcanzada desde afuera de la red y así se pueda establecerse una comunicación. </a:t>
            </a:r>
            <a:endParaRPr lang="es-ES" sz="1700" dirty="0" smtClean="0">
              <a:latin typeface="Arial" pitchFamily="34" charset="0"/>
              <a:cs typeface="Arial" pitchFamily="34" charset="0"/>
            </a:endParaRPr>
          </a:p>
          <a:p>
            <a:pPr algn="just">
              <a:spcBef>
                <a:spcPts val="600"/>
              </a:spcBef>
            </a:pPr>
            <a:r>
              <a:rPr lang="es-ES_tradnl" sz="1700" dirty="0" smtClean="0">
                <a:latin typeface="Arial" pitchFamily="34" charset="0"/>
                <a:cs typeface="Arial" pitchFamily="34" charset="0"/>
              </a:rPr>
              <a:t>Debido a que no es posible realizar conexiones entre distintas redes privadas a través de Internet, distintas compañías pueden mar el mismo rango de direcciones privadas sin riesgo de que se generen conflictos con ellas.</a:t>
            </a:r>
            <a:endParaRPr lang="es-ES" sz="1700" dirty="0" smtClean="0">
              <a:latin typeface="Arial" pitchFamily="34" charset="0"/>
              <a:cs typeface="Arial" pitchFamily="34" charset="0"/>
            </a:endParaRPr>
          </a:p>
          <a:p>
            <a:pPr algn="just">
              <a:spcBef>
                <a:spcPts val="600"/>
              </a:spcBef>
            </a:pPr>
            <a:r>
              <a:rPr lang="es-ES_tradnl" sz="1700" dirty="0" smtClean="0">
                <a:latin typeface="Arial" pitchFamily="34" charset="0"/>
                <a:cs typeface="Arial" pitchFamily="34" charset="0"/>
              </a:rPr>
              <a:t>Una IP Publica se utiliza generalmente para montar servidores en Internet y necesariamente se desea que la IP no cambie por eso siempre la IP Publica se la configura de manera Fija y no Dinámica, aunque se podría hacerlo. </a:t>
            </a:r>
            <a:endParaRPr lang="es-ES" sz="1700" dirty="0" smtClean="0">
              <a:latin typeface="Arial" pitchFamily="34" charset="0"/>
              <a:cs typeface="Arial" pitchFamily="34" charset="0"/>
            </a:endParaRPr>
          </a:p>
          <a:p>
            <a:pPr algn="just">
              <a:spcBef>
                <a:spcPts val="600"/>
              </a:spcBef>
            </a:pPr>
            <a:r>
              <a:rPr lang="es-ES_tradnl" sz="1700" dirty="0" smtClean="0">
                <a:latin typeface="Arial" pitchFamily="34" charset="0"/>
                <a:cs typeface="Arial" pitchFamily="34" charset="0"/>
              </a:rPr>
              <a:t>Por el contrario una IP Privada generalmente es dinámica y asignada por un servidor DHCP pero en algunos casos se configura IP Privada Fija para poder controlar el acceso a Internet o a la red local, otorgando ciertos privilegios dependiendo del número de IP que tenemos</a:t>
            </a:r>
            <a:endParaRPr lang="es-ES" sz="1700" dirty="0">
              <a:latin typeface="Arial" pitchFamily="34" charset="0"/>
              <a:cs typeface="Arial" pitchFamily="34" charset="0"/>
            </a:endParaRPr>
          </a:p>
        </p:txBody>
      </p:sp>
    </p:spTree>
    <p:extLst>
      <p:ext uri="{BB962C8B-B14F-4D97-AF65-F5344CB8AC3E}">
        <p14:creationId xmlns:p14="http://schemas.microsoft.com/office/powerpoint/2010/main" val="9148297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323528" y="476672"/>
            <a:ext cx="7429520" cy="500066"/>
          </a:xfrm>
          <a:prstGeom prst="rect">
            <a:avLst/>
          </a:prstGeom>
        </p:spPr>
        <p:txBody>
          <a:bodyPr>
            <a:normAutofit fontScale="62500" lnSpcReduction="20000"/>
          </a:bodyPr>
          <a:lstStyle/>
          <a:p>
            <a:pPr lvl="0">
              <a:defRPr/>
            </a:pPr>
            <a:r>
              <a:rPr kumimoji="0" lang="es-ES" sz="32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Protocolo TCP/IP</a:t>
            </a: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 (</a:t>
            </a:r>
            <a:r>
              <a:rPr lang="es-ES_tradnl" sz="2400" i="1" dirty="0" smtClean="0"/>
              <a:t>Transfer Control </a:t>
            </a:r>
            <a:r>
              <a:rPr lang="es-ES_tradnl" sz="2400" i="1" dirty="0" err="1" smtClean="0"/>
              <a:t>Protocol</a:t>
            </a:r>
            <a:r>
              <a:rPr lang="es-ES_tradnl" sz="2400" i="1" dirty="0" smtClean="0"/>
              <a:t> - </a:t>
            </a:r>
            <a:r>
              <a:rPr lang="es-ES_tradnl" sz="2400" i="1" dirty="0" err="1" smtClean="0"/>
              <a:t>Interconection</a:t>
            </a:r>
            <a:r>
              <a:rPr lang="es-ES_tradnl" sz="2400" i="1" dirty="0" smtClean="0"/>
              <a:t> </a:t>
            </a:r>
            <a:r>
              <a:rPr lang="es-ES_tradnl" sz="2400" i="1" dirty="0" err="1" smtClean="0"/>
              <a:t>Protocol</a:t>
            </a:r>
            <a:r>
              <a:rPr lang="es-ES_tradnl" sz="2400" i="1" dirty="0" smtClean="0"/>
              <a:t>)</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2050" name="Picture 2" descr="Resultado de imagen para funcionamiento protocolo TCP 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401" y="1268760"/>
            <a:ext cx="7950931" cy="4683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4218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5214938" cy="500062"/>
          </a:xfrm>
        </p:spPr>
        <p:txBody>
          <a:bodyPr>
            <a:normAutofit/>
          </a:bodyPr>
          <a:lstStyle/>
          <a:p>
            <a:pPr algn="just">
              <a:spcBef>
                <a:spcPts val="600"/>
              </a:spcBef>
              <a:spcAft>
                <a:spcPts val="600"/>
              </a:spcAft>
            </a:pPr>
            <a:r>
              <a:rPr sz="2000" b="1" smtClean="0">
                <a:latin typeface="Arial" pitchFamily="34" charset="0"/>
                <a:cs typeface="Arial" pitchFamily="34" charset="0"/>
              </a:rPr>
              <a:t>Clasificacion seg</a:t>
            </a:r>
            <a:r>
              <a:rPr lang="es-ES" sz="2000" b="1" dirty="0" smtClean="0">
                <a:latin typeface="Arial" pitchFamily="34" charset="0"/>
                <a:cs typeface="Arial" pitchFamily="34" charset="0"/>
              </a:rPr>
              <a:t>ú</a:t>
            </a:r>
            <a:r>
              <a:rPr sz="2000" b="1" smtClean="0">
                <a:latin typeface="Arial" pitchFamily="34" charset="0"/>
                <a:cs typeface="Arial" pitchFamily="34" charset="0"/>
              </a:rPr>
              <a:t>n su extension</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50004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0"/>
            <a:ext cx="828680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dirty="0" smtClean="0">
                <a:latin typeface="Arial" pitchFamily="34" charset="0"/>
                <a:cs typeface="Arial" pitchFamily="34" charset="0"/>
              </a:rPr>
              <a:t>Red de Área Extensa ("WAN </a:t>
            </a:r>
            <a:r>
              <a:rPr lang="es-ES_tradnl" b="1" dirty="0" err="1" smtClean="0">
                <a:latin typeface="Arial" pitchFamily="34" charset="0"/>
                <a:cs typeface="Arial" pitchFamily="34" charset="0"/>
              </a:rPr>
              <a:t>Wide</a:t>
            </a:r>
            <a:r>
              <a:rPr lang="es-ES_tradnl" b="1" dirty="0" smtClean="0">
                <a:latin typeface="Arial" pitchFamily="34" charset="0"/>
                <a:cs typeface="Arial" pitchFamily="34" charset="0"/>
              </a:rPr>
              <a:t> Área Network)</a:t>
            </a:r>
          </a:p>
          <a:p>
            <a:pPr algn="just">
              <a:spcBef>
                <a:spcPts val="600"/>
              </a:spcBef>
              <a:spcAft>
                <a:spcPts val="600"/>
              </a:spcAft>
            </a:pPr>
            <a:r>
              <a:rPr lang="es-ES_tradnl" dirty="0" smtClean="0">
                <a:latin typeface="Arial" pitchFamily="34" charset="0"/>
                <a:cs typeface="Arial" pitchFamily="34" charset="0"/>
              </a:rPr>
              <a:t>Cuando las computadoras están ubicadas en lugares distantes, en ciudades o países, usan la red pública de telefonía. En estos casos la red se denomina Red de Área Amplia ("WAN. </a:t>
            </a:r>
            <a:r>
              <a:rPr lang="es-ES_tradnl" dirty="0" err="1" smtClean="0">
                <a:latin typeface="Arial" pitchFamily="34" charset="0"/>
                <a:cs typeface="Arial" pitchFamily="34" charset="0"/>
              </a:rPr>
              <a:t>Wide</a:t>
            </a:r>
            <a:r>
              <a:rPr lang="es-ES_tradnl" dirty="0" smtClean="0">
                <a:latin typeface="Arial" pitchFamily="34" charset="0"/>
                <a:cs typeface="Arial" pitchFamily="34" charset="0"/>
              </a:rPr>
              <a:t> Área Network). Surgen para satisfacer las necesidades de transmisión de datos a distancia superior a irnos pocos kilómetros.</a:t>
            </a:r>
            <a:endParaRPr lang="es-ES_tradnl" b="1" dirty="0" smtClean="0">
              <a:latin typeface="Arial" pitchFamily="34" charset="0"/>
              <a:cs typeface="Arial" pitchFamily="34" charset="0"/>
            </a:endParaRPr>
          </a:p>
        </p:txBody>
      </p:sp>
      <p:pic>
        <p:nvPicPr>
          <p:cNvPr id="25602" name="Picture 2" descr="http://2.bp.blogspot.com/_q0rQJ2QwEiI/S75IRihLfkI/AAAAAAAAAAo/sPl4nHTbG6A/s1600/Redes+WAN.gif"/>
          <p:cNvPicPr>
            <a:picLocks noChangeAspect="1" noChangeArrowheads="1"/>
          </p:cNvPicPr>
          <p:nvPr/>
        </p:nvPicPr>
        <p:blipFill>
          <a:blip r:embed="rId3" cstate="print"/>
          <a:srcRect/>
          <a:stretch>
            <a:fillRect/>
          </a:stretch>
        </p:blipFill>
        <p:spPr bwMode="auto">
          <a:xfrm>
            <a:off x="285720" y="3500438"/>
            <a:ext cx="5110148" cy="2078551"/>
          </a:xfrm>
          <a:prstGeom prst="rect">
            <a:avLst/>
          </a:prstGeom>
          <a:noFill/>
        </p:spPr>
      </p:pic>
      <p:pic>
        <p:nvPicPr>
          <p:cNvPr id="25606" name="Picture 6" descr="http://minimiteinvita.galeon.com/paginay_archivos/wan.gif"/>
          <p:cNvPicPr>
            <a:picLocks noChangeAspect="1" noChangeArrowheads="1"/>
          </p:cNvPicPr>
          <p:nvPr/>
        </p:nvPicPr>
        <p:blipFill>
          <a:blip r:embed="rId4" cstate="print"/>
          <a:srcRect/>
          <a:stretch>
            <a:fillRect/>
          </a:stretch>
        </p:blipFill>
        <p:spPr bwMode="auto">
          <a:xfrm>
            <a:off x="5500693" y="3786190"/>
            <a:ext cx="3335879" cy="249079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28688"/>
            <a:ext cx="5214938" cy="500062"/>
          </a:xfrm>
        </p:spPr>
        <p:txBody>
          <a:bodyPr>
            <a:normAutofit/>
          </a:bodyPr>
          <a:lstStyle/>
          <a:p>
            <a:pPr algn="just">
              <a:spcBef>
                <a:spcPts val="600"/>
              </a:spcBef>
              <a:spcAft>
                <a:spcPts val="600"/>
              </a:spcAft>
            </a:pPr>
            <a:r>
              <a:rPr sz="2000" b="1" smtClean="0">
                <a:latin typeface="Arial" pitchFamily="34" charset="0"/>
                <a:cs typeface="Arial" pitchFamily="34" charset="0"/>
              </a:rPr>
              <a:t>Clasificacion seg</a:t>
            </a:r>
            <a:r>
              <a:rPr lang="es-ES" sz="2000" b="1" dirty="0" smtClean="0">
                <a:latin typeface="Arial" pitchFamily="34" charset="0"/>
                <a:cs typeface="Arial" pitchFamily="34" charset="0"/>
              </a:rPr>
              <a:t>ú</a:t>
            </a:r>
            <a:r>
              <a:rPr sz="2000" b="1" smtClean="0">
                <a:latin typeface="Arial" pitchFamily="34" charset="0"/>
                <a:cs typeface="Arial" pitchFamily="34" charset="0"/>
              </a:rPr>
              <a:t>n su extension</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50004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0"/>
            <a:ext cx="8286808"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dirty="0" smtClean="0">
                <a:latin typeface="Arial" pitchFamily="34" charset="0"/>
                <a:cs typeface="Arial" pitchFamily="34" charset="0"/>
              </a:rPr>
              <a:t>Red Dedicada </a:t>
            </a:r>
          </a:p>
          <a:p>
            <a:pPr algn="just">
              <a:spcBef>
                <a:spcPts val="600"/>
              </a:spcBef>
              <a:spcAft>
                <a:spcPts val="600"/>
              </a:spcAft>
            </a:pPr>
            <a:r>
              <a:rPr lang="es-ES_tradnl" dirty="0" smtClean="0">
                <a:latin typeface="Arial" pitchFamily="34" charset="0"/>
                <a:cs typeface="Arial" pitchFamily="34" charset="0"/>
              </a:rPr>
              <a:t>Estas redes, también denominadas redes de uso exclusivo, se caracterizan porque son instaladas o alquiladas por uno o varios usuarios para su uso exclusivo, estando cerradas, por tanto, a las comunicaciones de otros usuarios ajenos.</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Red Punto a Punto </a:t>
            </a:r>
          </a:p>
          <a:p>
            <a:pPr algn="just">
              <a:spcBef>
                <a:spcPts val="600"/>
              </a:spcBef>
              <a:spcAft>
                <a:spcPts val="600"/>
              </a:spcAft>
            </a:pPr>
            <a:r>
              <a:rPr lang="es-ES_tradnl" dirty="0" smtClean="0">
                <a:latin typeface="Arial" pitchFamily="34" charset="0"/>
                <a:cs typeface="Arial" pitchFamily="34" charset="0"/>
              </a:rPr>
              <a:t>Consiste en una conexión fija, reservada en exclusividad, entre dos estaciones. Ello tiene el inconveniente de un mayor costo, pero aporta diversas garantías como son mayor seguridad y fiabilidad y altas velocidades de transmisión, permitiendo comunicaciones síncronas o asíncronas.</a:t>
            </a:r>
            <a:endParaRPr lang="es-ES" dirty="0" smtClean="0">
              <a:latin typeface="Arial" pitchFamily="34" charset="0"/>
              <a:cs typeface="Arial" pitchFamily="34" charset="0"/>
            </a:endParaRPr>
          </a:p>
        </p:txBody>
      </p:sp>
      <p:pic>
        <p:nvPicPr>
          <p:cNvPr id="35842" name="Picture 2" descr="http://www.voicetel.cl/internet/punto_a_punto_clip_image002.jpg"/>
          <p:cNvPicPr>
            <a:picLocks noChangeAspect="1" noChangeArrowheads="1"/>
          </p:cNvPicPr>
          <p:nvPr/>
        </p:nvPicPr>
        <p:blipFill>
          <a:blip r:embed="rId3" cstate="print"/>
          <a:srcRect b="67622"/>
          <a:stretch>
            <a:fillRect/>
          </a:stretch>
        </p:blipFill>
        <p:spPr bwMode="auto">
          <a:xfrm>
            <a:off x="214282" y="4929198"/>
            <a:ext cx="4415728" cy="1038241"/>
          </a:xfrm>
          <a:prstGeom prst="rect">
            <a:avLst/>
          </a:prstGeom>
          <a:noFill/>
        </p:spPr>
      </p:pic>
      <p:pic>
        <p:nvPicPr>
          <p:cNvPr id="35844" name="Picture 4" descr="http://www.voicetel.cl/internet/punto_a_punto_clip_image002.jpg"/>
          <p:cNvPicPr>
            <a:picLocks noChangeAspect="1" noChangeArrowheads="1"/>
          </p:cNvPicPr>
          <p:nvPr/>
        </p:nvPicPr>
        <p:blipFill>
          <a:blip r:embed="rId3" cstate="print"/>
          <a:srcRect t="33812"/>
          <a:stretch>
            <a:fillRect/>
          </a:stretch>
        </p:blipFill>
        <p:spPr bwMode="auto">
          <a:xfrm>
            <a:off x="4643438" y="4572008"/>
            <a:ext cx="4092161" cy="196691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28688"/>
            <a:ext cx="5214938" cy="500062"/>
          </a:xfrm>
        </p:spPr>
        <p:txBody>
          <a:bodyPr>
            <a:normAutofit/>
          </a:bodyPr>
          <a:lstStyle/>
          <a:p>
            <a:pPr algn="just">
              <a:spcBef>
                <a:spcPts val="600"/>
              </a:spcBef>
              <a:spcAft>
                <a:spcPts val="600"/>
              </a:spcAft>
            </a:pPr>
            <a:r>
              <a:rPr sz="2000" b="1" smtClean="0">
                <a:latin typeface="Arial" pitchFamily="34" charset="0"/>
                <a:cs typeface="Arial" pitchFamily="34" charset="0"/>
              </a:rPr>
              <a:t>Clasificacion seg</a:t>
            </a:r>
            <a:r>
              <a:rPr lang="es-ES" sz="2000" b="1" dirty="0" smtClean="0">
                <a:latin typeface="Arial" pitchFamily="34" charset="0"/>
                <a:cs typeface="Arial" pitchFamily="34" charset="0"/>
              </a:rPr>
              <a:t>ú</a:t>
            </a:r>
            <a:r>
              <a:rPr sz="2000" b="1" smtClean="0">
                <a:latin typeface="Arial" pitchFamily="34" charset="0"/>
                <a:cs typeface="Arial" pitchFamily="34" charset="0"/>
              </a:rPr>
              <a:t>n su extension</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50004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0"/>
            <a:ext cx="8286808"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dirty="0" smtClean="0">
                <a:latin typeface="Arial" pitchFamily="34" charset="0"/>
                <a:cs typeface="Arial" pitchFamily="34" charset="0"/>
              </a:rPr>
              <a:t>Red Multipunto </a:t>
            </a:r>
          </a:p>
          <a:p>
            <a:pPr algn="just">
              <a:spcBef>
                <a:spcPts val="600"/>
              </a:spcBef>
              <a:spcAft>
                <a:spcPts val="600"/>
              </a:spcAft>
            </a:pPr>
            <a:r>
              <a:rPr lang="es-ES_tradnl" dirty="0" smtClean="0">
                <a:latin typeface="Arial" pitchFamily="34" charset="0"/>
                <a:cs typeface="Arial" pitchFamily="34" charset="0"/>
              </a:rPr>
              <a:t>En esta variante se conectan varios terminales a una computadora central por medio de una sola línea de teleproceso, utilizando para ello mi dispositivo denominado concentrador de comunicaciones.</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Puede suceder que el concentrador no esté ubicado próximo a algunos terminales, con lo cual se tiene una red mixta, ya que la parte de la misma comprendida entre el terminal y el concentrador es punto a punto</a:t>
            </a:r>
            <a:endParaRPr lang="es-ES" dirty="0" smtClean="0">
              <a:latin typeface="Arial" pitchFamily="34" charset="0"/>
              <a:cs typeface="Arial" pitchFamily="34" charset="0"/>
            </a:endParaRPr>
          </a:p>
        </p:txBody>
      </p:sp>
      <p:pic>
        <p:nvPicPr>
          <p:cNvPr id="37890" name="Picture 2" descr="http://t0.gstatic.com/images?q=tbn:ANd9GcRd9axq-acyWlSUQy3VWa5MQP352mKFvT01x5zVeBAUZUUdmyCi0G77RzENeg"/>
          <p:cNvPicPr>
            <a:picLocks noChangeAspect="1" noChangeArrowheads="1"/>
          </p:cNvPicPr>
          <p:nvPr/>
        </p:nvPicPr>
        <p:blipFill>
          <a:blip r:embed="rId3" cstate="print"/>
          <a:srcRect b="21875"/>
          <a:stretch>
            <a:fillRect/>
          </a:stretch>
        </p:blipFill>
        <p:spPr bwMode="auto">
          <a:xfrm>
            <a:off x="1357290" y="3714752"/>
            <a:ext cx="6741109" cy="253571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980728"/>
            <a:ext cx="5214938" cy="500062"/>
          </a:xfrm>
        </p:spPr>
        <p:txBody>
          <a:bodyPr>
            <a:normAutofit/>
          </a:bodyPr>
          <a:lstStyle/>
          <a:p>
            <a:pPr algn="l"/>
            <a:r>
              <a:rPr lang="es-ES_tradnl" sz="2000" b="1" dirty="0" smtClean="0">
                <a:latin typeface="Arial" pitchFamily="34" charset="0"/>
                <a:cs typeface="Arial" pitchFamily="34" charset="0"/>
              </a:rPr>
              <a:t>Ancho de Banda</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40466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95536" y="1268760"/>
            <a:ext cx="8286808"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Se denomina ancho de banda de una señal a lo siguiente:</a:t>
            </a:r>
            <a:endParaRPr lang="es-AR"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Intervalo de frecuencias para las cuales la distorsión lineal y la atenuación permanecen bajo límites determinados y constantes. Los valores que se toman como valores de referencia pueden ser arbitrarios.</a:t>
            </a:r>
          </a:p>
          <a:p>
            <a:pPr algn="just">
              <a:spcBef>
                <a:spcPts val="600"/>
              </a:spcBef>
              <a:spcAft>
                <a:spcPts val="600"/>
              </a:spcAft>
            </a:pPr>
            <a:r>
              <a:rPr lang="es-ES_tradnl" dirty="0" smtClean="0">
                <a:latin typeface="Arial" pitchFamily="34" charset="0"/>
                <a:cs typeface="Arial" pitchFamily="34" charset="0"/>
              </a:rPr>
              <a:t>También se puede definir como:</a:t>
            </a:r>
            <a:endParaRPr lang="es-AR"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La cantidad de información que puede fluir a través de una conexión de red en un período dado.</a:t>
            </a:r>
          </a:p>
          <a:p>
            <a:pPr algn="just">
              <a:spcBef>
                <a:spcPts val="600"/>
              </a:spcBef>
              <a:spcAft>
                <a:spcPts val="600"/>
              </a:spcAft>
            </a:pPr>
            <a:endParaRPr lang="es-ES" b="1" dirty="0" smtClean="0">
              <a:latin typeface="Arial" pitchFamily="34" charset="0"/>
              <a:cs typeface="Arial" pitchFamily="34" charset="0"/>
            </a:endParaRPr>
          </a:p>
          <a:p>
            <a:pPr algn="just">
              <a:spcBef>
                <a:spcPts val="600"/>
              </a:spcBef>
              <a:spcAft>
                <a:spcPts val="600"/>
              </a:spcAft>
            </a:pPr>
            <a:r>
              <a:rPr lang="es-ES" b="1" dirty="0" smtClean="0">
                <a:latin typeface="Arial" pitchFamily="34" charset="0"/>
                <a:cs typeface="Arial" pitchFamily="34" charset="0"/>
              </a:rPr>
              <a:t>Importancia del Ancho de Banda</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El ancho de banda es fundamental para el desempeño de la red. No bien se constituyen nuevas tecnologías e infraestructuras de red para brindar mayor ancho de banda, se crean nuevas aplicaciones que aprovechan esa mayor capacidad. La entrega de contenidos de medios enriquecidos a través de la red incluyendo video y audio</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fluido, requiere muchísima cantidad de ancho de banda.</a:t>
            </a:r>
            <a:endParaRPr lang="es-A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1000125"/>
            <a:ext cx="5214938" cy="500063"/>
          </a:xfrm>
        </p:spPr>
        <p:txBody>
          <a:bodyPr>
            <a:normAutofit/>
          </a:bodyPr>
          <a:lstStyle/>
          <a:p>
            <a:pPr algn="l"/>
            <a:r>
              <a:rPr lang="es-ES_tradnl" sz="2000" b="1" dirty="0" smtClean="0">
                <a:latin typeface="Arial" pitchFamily="34" charset="0"/>
                <a:cs typeface="Arial" pitchFamily="34" charset="0"/>
              </a:rPr>
              <a:t>Importancia del Ancho de Banda</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50004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95536" y="1340768"/>
            <a:ext cx="828680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Es esencial comprender el concepto de ancho de banda al estudiar redes, por las siguientes cuatro razones:</a:t>
            </a:r>
            <a:endParaRPr lang="es-AR"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El ancho de banda es finito. </a:t>
            </a:r>
            <a:r>
              <a:rPr lang="es-ES_tradnl" dirty="0" smtClean="0">
                <a:latin typeface="Arial" pitchFamily="34" charset="0"/>
                <a:cs typeface="Arial" pitchFamily="34" charset="0"/>
              </a:rPr>
              <a:t>Independientemente del medio que se utilice para construir la red existen límites para la capacidad de la red para transportar información. El ancho de banda está limitado por las leyes de la física y por las tecnologías empleadas para colocar la información en los medios.</a:t>
            </a:r>
            <a:endParaRPr lang="es-AR"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El ancho de banda no es gratuito. </a:t>
            </a:r>
            <a:r>
              <a:rPr lang="es-ES_tradnl" dirty="0" smtClean="0">
                <a:latin typeface="Arial" pitchFamily="34" charset="0"/>
                <a:cs typeface="Arial" pitchFamily="34" charset="0"/>
              </a:rPr>
              <a:t>Comprender el significado del ancho de banda, y los cambios en su demanda a través del tiempo, pueden abonarle importantes sumas de dinero a un individuo o a una empresa.</a:t>
            </a:r>
            <a:endParaRPr lang="es-AR"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El ancho de banda es un factor clave a la hora de analizar el rendimiento de una red, diseñar nuevas redes y comprender la Internet. </a:t>
            </a:r>
            <a:r>
              <a:rPr lang="es-ES_tradnl" dirty="0" smtClean="0">
                <a:latin typeface="Arial" pitchFamily="34" charset="0"/>
                <a:cs typeface="Arial" pitchFamily="34" charset="0"/>
              </a:rPr>
              <a:t>La información fluye en una cadena de bits de una computadora a otra en todo el mundo. Estos bits representan enormes cantidades de información que fluyen de ida y de vuelta a través del planeta en segundos, o menos. En cierto sentido, puede ser conecto afirmar que la Internet es puro </a:t>
            </a:r>
            <a:r>
              <a:rPr lang="es-ES_tradnl" b="1" i="1" dirty="0" smtClean="0">
                <a:latin typeface="Arial" pitchFamily="34" charset="0"/>
                <a:cs typeface="Arial" pitchFamily="34" charset="0"/>
              </a:rPr>
              <a:t>ancho de banda.</a:t>
            </a:r>
            <a:endParaRPr lang="es-A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4294967295"/>
          </p:nvPr>
        </p:nvSpPr>
        <p:spPr>
          <a:xfrm>
            <a:off x="0" y="1000125"/>
            <a:ext cx="8174038" cy="500063"/>
          </a:xfrm>
        </p:spPr>
        <p:txBody>
          <a:bodyPr>
            <a:normAutofit/>
          </a:bodyPr>
          <a:lstStyle/>
          <a:p>
            <a:pPr algn="l"/>
            <a:r>
              <a:rPr lang="es-ES_tradnl" sz="2000" b="1" dirty="0" smtClean="0">
                <a:latin typeface="Arial" pitchFamily="34" charset="0"/>
                <a:cs typeface="Arial" pitchFamily="34" charset="0"/>
              </a:rPr>
              <a:t>Relación entre la tasa de error y el ancho de banda</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0" y="50004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Redes</a:t>
            </a:r>
            <a:r>
              <a:rPr kumimoji="0" lang="es-ES" sz="2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de Información</a:t>
            </a:r>
            <a:endPar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51520" y="1536467"/>
            <a:ext cx="8286808" cy="43088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Durante el proceso de transmisión las señales sufren tres fenómenos: </a:t>
            </a:r>
            <a:r>
              <a:rPr lang="es-ES_tradnl" b="1" i="1" dirty="0" smtClean="0">
                <a:latin typeface="Arial" pitchFamily="34" charset="0"/>
                <a:cs typeface="Arial" pitchFamily="34" charset="0"/>
              </a:rPr>
              <a:t>atenuación, distorsión y ruido. </a:t>
            </a:r>
            <a:r>
              <a:rPr lang="es-ES_tradnl" dirty="0" smtClean="0">
                <a:latin typeface="Arial" pitchFamily="34" charset="0"/>
                <a:cs typeface="Arial" pitchFamily="34" charset="0"/>
              </a:rPr>
              <a:t>Estos fenómenos son en última instancia, la causa de los errores de transmisión. En particular, el ruido y el ancho de banda son dos limitantes físicos de todos los sistemas de comunicaciones</a:t>
            </a:r>
          </a:p>
          <a:p>
            <a:pPr algn="just">
              <a:spcBef>
                <a:spcPts val="600"/>
              </a:spcBef>
              <a:spcAft>
                <a:spcPts val="600"/>
              </a:spcAft>
            </a:pPr>
            <a:r>
              <a:rPr lang="es-ES_tradnl" dirty="0" smtClean="0">
                <a:latin typeface="Arial" pitchFamily="34" charset="0"/>
                <a:cs typeface="Arial" pitchFamily="34" charset="0"/>
              </a:rPr>
              <a:t>Por muchas razones, siempre se intenta que el tiempo de transmisión sea mínimo, algunas de ellas son las siguientes:</a:t>
            </a:r>
            <a:endParaRPr lang="es-AR"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Para lograr que el procesamiento de la información sea más eficiente, es necesario que llegue la mayor cantidad de datos por unidad de tiempo.</a:t>
            </a:r>
            <a:endParaRPr lang="es-AR"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Cuando se opera en tiempo real (una conexión a Internet, por ejemplo), los operadores deben esperar una respuesta en el menor tiempo posible.</a:t>
            </a:r>
            <a:endParaRPr lang="es-AR"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dirty="0" smtClean="0">
                <a:latin typeface="Arial" pitchFamily="34" charset="0"/>
                <a:cs typeface="Arial" pitchFamily="34" charset="0"/>
              </a:rPr>
              <a:t>Finalmente, y quizá la más importante, la mayoría de las comunicaciones se cobran en función de lo que duran, y por tanto, cuanto menor sea la cantidad de datos por unidad de tiempo, menor será su costo.</a:t>
            </a:r>
            <a:endParaRPr lang="es-A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3722D8BD-807B-4A41-93C9-0E581F3C4C1F}">
  <ds:schemaRefs>
    <ds:schemaRef ds:uri="http://schemas.microsoft.com/sharepoint/v3/contenttype/forms"/>
  </ds:schemaRefs>
</ds:datastoreItem>
</file>

<file path=customXml/itemProps3.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Oriel</Template>
  <TotalTime>4353</TotalTime>
  <Words>4241</Words>
  <Application>Microsoft Office PowerPoint</Application>
  <PresentationFormat>Presentación en pantalla (4:3)</PresentationFormat>
  <Paragraphs>311</Paragraphs>
  <Slides>32</Slides>
  <Notes>31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32</vt:i4>
      </vt:variant>
    </vt:vector>
  </HeadingPairs>
  <TitlesOfParts>
    <vt:vector size="39" baseType="lpstr">
      <vt:lpstr>MS PGothic</vt:lpstr>
      <vt:lpstr>Arial</vt:lpstr>
      <vt:lpstr>Calibri</vt:lpstr>
      <vt:lpstr>Century Schoolbook</vt:lpstr>
      <vt:lpstr>Wingdings</vt:lpstr>
      <vt:lpstr>Wingdings 2</vt:lpstr>
      <vt:lpstr>Mirador</vt:lpstr>
      <vt:lpstr>Tecnologias de la Informacion y de la Comunicacion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Maria</cp:lastModifiedBy>
  <cp:revision>398</cp:revision>
  <dcterms:created xsi:type="dcterms:W3CDTF">2011-08-28T12:11:05Z</dcterms:created>
  <dcterms:modified xsi:type="dcterms:W3CDTF">2019-10-21T14:30:54Z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