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59" r:id="rId3"/>
    <p:sldId id="261" r:id="rId4"/>
    <p:sldId id="262" r:id="rId5"/>
    <p:sldId id="264" r:id="rId6"/>
    <p:sldId id="263" r:id="rId7"/>
    <p:sldId id="268" r:id="rId8"/>
    <p:sldId id="265" r:id="rId9"/>
    <p:sldId id="267" r:id="rId10"/>
    <p:sldId id="269" r:id="rId11"/>
    <p:sldId id="266" r:id="rId12"/>
    <p:sldId id="271" r:id="rId13"/>
    <p:sldId id="272" r:id="rId14"/>
    <p:sldId id="270" r:id="rId15"/>
    <p:sldId id="273" r:id="rId16"/>
    <p:sldId id="274" r:id="rId17"/>
    <p:sldId id="275" r:id="rId18"/>
    <p:sldId id="276" r:id="rId19"/>
    <p:sldId id="278" r:id="rId20"/>
    <p:sldId id="277" r:id="rId21"/>
    <p:sldId id="279" r:id="rId22"/>
    <p:sldId id="280" r:id="rId23"/>
    <p:sldId id="281" r:id="rId24"/>
    <p:sldId id="282" r:id="rId25"/>
    <p:sldId id="283" r:id="rId26"/>
    <p:sldId id="284" r:id="rId27"/>
    <p:sldId id="285" r:id="rId28"/>
    <p:sldId id="286" r:id="rId29"/>
    <p:sldId id="287" r:id="rId30"/>
    <p:sldId id="288" r:id="rId31"/>
    <p:sldId id="290" r:id="rId32"/>
    <p:sldId id="289" r:id="rId33"/>
    <p:sldId id="291" r:id="rId34"/>
    <p:sldId id="293" r:id="rId35"/>
    <p:sldId id="292" r:id="rId36"/>
    <p:sldId id="294" r:id="rId37"/>
    <p:sldId id="295" r:id="rId38"/>
    <p:sldId id="296" r:id="rId39"/>
    <p:sldId id="297" r:id="rId40"/>
    <p:sldId id="298" r:id="rId41"/>
    <p:sldId id="299" r:id="rId42"/>
    <p:sldId id="300" r:id="rId43"/>
    <p:sldId id="301" r:id="rId44"/>
    <p:sldId id="302" r:id="rId45"/>
    <p:sldId id="304" r:id="rId4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53" d="100"/>
          <a:sy n="53" d="100"/>
        </p:scale>
        <p:origin x="69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5/10/2025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5/10/2025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5/10/2025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5/10/2025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5/10/2025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5/10/2025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5/10/2025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5/10/2025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5/10/2025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589213" y="2137236"/>
            <a:ext cx="8915399" cy="2262781"/>
          </a:xfrm>
        </p:spPr>
        <p:txBody>
          <a:bodyPr/>
          <a:lstStyle/>
          <a:p>
            <a:r>
              <a:rPr lang="es-ES" b="1" dirty="0" smtClean="0">
                <a:effectLst>
                  <a:outerShdw blurRad="38100" dist="38100" dir="2700000" algn="tl">
                    <a:srgbClr val="000000">
                      <a:alpha val="43137"/>
                    </a:srgbClr>
                  </a:outerShdw>
                </a:effectLst>
              </a:rPr>
              <a:t>ADMINISTRACIÓN DE LAS OPERACIONES</a:t>
            </a:r>
            <a:endParaRPr lang="en-US" b="1" dirty="0">
              <a:effectLst>
                <a:outerShdw blurRad="38100" dist="38100" dir="2700000" algn="tl">
                  <a:srgbClr val="000000">
                    <a:alpha val="43137"/>
                  </a:srgbClr>
                </a:outerShdw>
              </a:effectLst>
            </a:endParaRPr>
          </a:p>
        </p:txBody>
      </p:sp>
      <p:sp>
        <p:nvSpPr>
          <p:cNvPr id="3" name="Subtítulo 2"/>
          <p:cNvSpPr>
            <a:spLocks noGrp="1"/>
          </p:cNvSpPr>
          <p:nvPr>
            <p:ph type="subTitle" idx="1"/>
          </p:nvPr>
        </p:nvSpPr>
        <p:spPr>
          <a:xfrm>
            <a:off x="2032001" y="4777379"/>
            <a:ext cx="9472612" cy="1126283"/>
          </a:xfrm>
        </p:spPr>
        <p:txBody>
          <a:bodyPr>
            <a:normAutofit fontScale="92500" lnSpcReduction="10000"/>
          </a:bodyPr>
          <a:lstStyle/>
          <a:p>
            <a:r>
              <a:rPr lang="es-ES" sz="3600" b="1" i="1" dirty="0">
                <a:effectLst>
                  <a:outerShdw blurRad="38100" dist="38100" dir="2700000" algn="tl">
                    <a:srgbClr val="000000">
                      <a:alpha val="43137"/>
                    </a:srgbClr>
                  </a:outerShdw>
                </a:effectLst>
              </a:rPr>
              <a:t>Planeación Agregada </a:t>
            </a:r>
            <a:endParaRPr lang="es-ES" sz="3600" b="1" i="1" dirty="0" smtClean="0">
              <a:effectLst>
                <a:outerShdw blurRad="38100" dist="38100" dir="2700000" algn="tl">
                  <a:srgbClr val="000000">
                    <a:alpha val="43137"/>
                  </a:srgbClr>
                </a:outerShdw>
              </a:effectLst>
            </a:endParaRPr>
          </a:p>
          <a:p>
            <a:r>
              <a:rPr lang="es-ES" sz="3600" b="1" i="1" dirty="0" smtClean="0">
                <a:effectLst>
                  <a:outerShdw blurRad="38100" dist="38100" dir="2700000" algn="tl">
                    <a:srgbClr val="000000">
                      <a:alpha val="43137"/>
                    </a:srgbClr>
                  </a:outerShdw>
                </a:effectLst>
              </a:rPr>
              <a:t>Planificación </a:t>
            </a:r>
            <a:r>
              <a:rPr lang="es-ES" sz="3600" b="1" i="1" dirty="0">
                <a:effectLst>
                  <a:outerShdw blurRad="38100" dist="38100" dir="2700000" algn="tl">
                    <a:srgbClr val="000000">
                      <a:alpha val="43137"/>
                    </a:srgbClr>
                  </a:outerShdw>
                </a:effectLst>
              </a:rPr>
              <a:t>de Recursos de la Organización</a:t>
            </a:r>
          </a:p>
        </p:txBody>
      </p:sp>
      <p:pic>
        <p:nvPicPr>
          <p:cNvPr id="4" name="Picture 9"/>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336491" y="284074"/>
            <a:ext cx="1513498" cy="1826193"/>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6" name="Rectángulo 5"/>
          <p:cNvSpPr/>
          <p:nvPr/>
        </p:nvSpPr>
        <p:spPr>
          <a:xfrm>
            <a:off x="845942" y="640531"/>
            <a:ext cx="5208477" cy="584775"/>
          </a:xfrm>
          <a:prstGeom prst="rect">
            <a:avLst/>
          </a:prstGeom>
        </p:spPr>
        <p:txBody>
          <a:bodyPr wrap="none">
            <a:spAutoFit/>
          </a:bodyPr>
          <a:lstStyle/>
          <a:p>
            <a:r>
              <a:rPr lang="es-AR" altLang="es-AR" sz="3200" b="1" dirty="0"/>
              <a:t>FACULTAD DE INGENIERÍA</a:t>
            </a:r>
          </a:p>
        </p:txBody>
      </p:sp>
      <p:sp>
        <p:nvSpPr>
          <p:cNvPr id="7" name="2 Subtítulo"/>
          <p:cNvSpPr txBox="1">
            <a:spLocks/>
          </p:cNvSpPr>
          <p:nvPr/>
        </p:nvSpPr>
        <p:spPr bwMode="auto">
          <a:xfrm>
            <a:off x="870867" y="2110268"/>
            <a:ext cx="2496853" cy="411656"/>
          </a:xfrm>
          <a:prstGeom prst="rect">
            <a:avLst/>
          </a:prstGeom>
          <a:noFill/>
          <a:ln>
            <a:noFill/>
          </a:ln>
        </p:spPr>
        <p:txBody>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nSpc>
                <a:spcPct val="90000"/>
              </a:lnSpc>
              <a:spcBef>
                <a:spcPct val="20000"/>
              </a:spcBef>
              <a:defRPr/>
            </a:pPr>
            <a:r>
              <a:rPr lang="es-AR" altLang="es-AR" sz="3200" b="1" i="1" dirty="0">
                <a:latin typeface="Arial" panose="020B0604020202020204" pitchFamily="34" charset="0"/>
              </a:rPr>
              <a:t>AÑO </a:t>
            </a:r>
            <a:r>
              <a:rPr lang="es-AR" altLang="es-AR" sz="3200" b="1" i="1" dirty="0" smtClean="0">
                <a:latin typeface="Arial" panose="020B0604020202020204" pitchFamily="34" charset="0"/>
              </a:rPr>
              <a:t>2025</a:t>
            </a:r>
            <a:endParaRPr lang="es-AR" altLang="es-AR" sz="3200" b="1" i="1" dirty="0">
              <a:latin typeface="Arial" panose="020B0604020202020204" pitchFamily="34" charset="0"/>
            </a:endParaRPr>
          </a:p>
        </p:txBody>
      </p:sp>
      <p:sp>
        <p:nvSpPr>
          <p:cNvPr id="8" name="Rectangle 6"/>
          <p:cNvSpPr>
            <a:spLocks noChangeArrowheads="1"/>
          </p:cNvSpPr>
          <p:nvPr/>
        </p:nvSpPr>
        <p:spPr bwMode="auto">
          <a:xfrm>
            <a:off x="5788254" y="6142524"/>
            <a:ext cx="5304986" cy="276999"/>
          </a:xfrm>
          <a:prstGeom prst="rect">
            <a:avLst/>
          </a:prstGeom>
          <a:noFill/>
          <a:ln>
            <a:noFill/>
          </a:ln>
          <a:extLst/>
        </p:spPr>
        <p:txBody>
          <a:bodyPr wrap="square">
            <a:spAutoFit/>
          </a:bodyP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algn="ctr">
              <a:defRPr/>
            </a:pPr>
            <a:r>
              <a:rPr lang="en-US" altLang="en-US" sz="1200" b="1" i="1" noProof="1">
                <a:latin typeface="Arial" panose="020B0604020202020204" pitchFamily="34" charset="0"/>
              </a:rPr>
              <a:t>(Material reproducido por el Autor para uso exclusivo en clase)</a:t>
            </a:r>
          </a:p>
        </p:txBody>
      </p:sp>
      <p:sp>
        <p:nvSpPr>
          <p:cNvPr id="9" name="Marcador de pie de página 1"/>
          <p:cNvSpPr>
            <a:spLocks noGrp="1"/>
          </p:cNvSpPr>
          <p:nvPr>
            <p:ph type="ftr" sz="quarter" idx="11"/>
          </p:nvPr>
        </p:nvSpPr>
        <p:spPr>
          <a:xfrm>
            <a:off x="1446183" y="6237874"/>
            <a:ext cx="2415877" cy="288032"/>
          </a:xfrm>
        </p:spPr>
        <p:txBody>
          <a:bodyPr/>
          <a:lstStyle/>
          <a:p>
            <a:r>
              <a:rPr lang="en-US" sz="1200" b="1" i="1" dirty="0" smtClean="0">
                <a:solidFill>
                  <a:schemeClr val="tx1"/>
                </a:solidFill>
              </a:rPr>
              <a:t>Ing. Marcos Antonio Urquiola</a:t>
            </a:r>
            <a:endParaRPr lang="en-US" sz="1200" b="1" i="1" dirty="0">
              <a:solidFill>
                <a:schemeClr val="tx1"/>
              </a:solidFill>
            </a:endParaRPr>
          </a:p>
        </p:txBody>
      </p:sp>
      <p:sp>
        <p:nvSpPr>
          <p:cNvPr id="10" name="1 Título"/>
          <p:cNvSpPr txBox="1">
            <a:spLocks/>
          </p:cNvSpPr>
          <p:nvPr/>
        </p:nvSpPr>
        <p:spPr>
          <a:xfrm>
            <a:off x="856478" y="1268760"/>
            <a:ext cx="5878151" cy="68029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s-AR" altLang="es-AR" sz="2400" b="1" dirty="0" smtClean="0"/>
              <a:t/>
            </a:r>
            <a:br>
              <a:rPr lang="es-AR" altLang="es-AR" sz="2400" b="1" dirty="0" smtClean="0"/>
            </a:br>
            <a:r>
              <a:rPr lang="es-AR" altLang="es-AR" sz="2400" b="1" dirty="0" smtClean="0"/>
              <a:t>ADMINISTRACIÓN DE LAS OPERACIONES INDUSTRIALES</a:t>
            </a:r>
            <a:endParaRPr lang="es-AR" altLang="es-AR" sz="2400" b="1" dirty="0"/>
          </a:p>
        </p:txBody>
      </p:sp>
    </p:spTree>
    <p:extLst>
      <p:ext uri="{BB962C8B-B14F-4D97-AF65-F5344CB8AC3E}">
        <p14:creationId xmlns:p14="http://schemas.microsoft.com/office/powerpoint/2010/main" val="9045694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8 Rectángulo"/>
          <p:cNvSpPr/>
          <p:nvPr/>
        </p:nvSpPr>
        <p:spPr>
          <a:xfrm>
            <a:off x="6415314" y="2316816"/>
            <a:ext cx="5181600" cy="4130587"/>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solidFill>
                <a:prstClr val="white"/>
              </a:solidFill>
            </a:endParaRPr>
          </a:p>
        </p:txBody>
      </p:sp>
      <p:sp>
        <p:nvSpPr>
          <p:cNvPr id="8" name="Título 1"/>
          <p:cNvSpPr>
            <a:spLocks noGrp="1"/>
          </p:cNvSpPr>
          <p:nvPr>
            <p:ph type="title"/>
          </p:nvPr>
        </p:nvSpPr>
        <p:spPr>
          <a:xfrm>
            <a:off x="1784032" y="170161"/>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PLANEACIÓN AGREGADA</a:t>
            </a:r>
            <a:endParaRPr lang="en-US" sz="3100" dirty="0"/>
          </a:p>
        </p:txBody>
      </p:sp>
      <p:sp>
        <p:nvSpPr>
          <p:cNvPr id="4" name="6 Rectángulo redondeado"/>
          <p:cNvSpPr/>
          <p:nvPr/>
        </p:nvSpPr>
        <p:spPr>
          <a:xfrm>
            <a:off x="7093123" y="1124744"/>
            <a:ext cx="4096727" cy="583033"/>
          </a:xfrm>
          <a:prstGeom prst="roundRect">
            <a:avLst/>
          </a:prstGeom>
          <a:solidFill>
            <a:schemeClr val="accent4">
              <a:lumMod val="75000"/>
            </a:schemeClr>
          </a:soli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5" name="3 Rectángulo redondeado"/>
          <p:cNvSpPr/>
          <p:nvPr/>
        </p:nvSpPr>
        <p:spPr>
          <a:xfrm>
            <a:off x="1395890" y="1400510"/>
            <a:ext cx="2448272" cy="1368152"/>
          </a:xfrm>
          <a:prstGeom prst="roundRect">
            <a:avLst/>
          </a:prstGeom>
          <a:solidFill>
            <a:srgbClr val="FFC000"/>
          </a:solidFill>
          <a:ln w="571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6" name="4 CuadroTexto"/>
          <p:cNvSpPr txBox="1"/>
          <p:nvPr/>
        </p:nvSpPr>
        <p:spPr>
          <a:xfrm>
            <a:off x="1395890" y="1544526"/>
            <a:ext cx="2520280" cy="1107996"/>
          </a:xfrm>
          <a:prstGeom prst="rect">
            <a:avLst/>
          </a:prstGeom>
          <a:noFill/>
        </p:spPr>
        <p:txBody>
          <a:bodyPr wrap="square" rtlCol="0">
            <a:spAutoFit/>
          </a:bodyPr>
          <a:lstStyle/>
          <a:p>
            <a:pPr algn="ctr"/>
            <a:r>
              <a:rPr lang="es-MX" sz="2200" b="1" dirty="0" smtClean="0">
                <a:solidFill>
                  <a:prstClr val="black"/>
                </a:solidFill>
              </a:rPr>
              <a:t>ESTRATEGIAS DE PLANEACIÓN DE LA PRODUCCIÓN</a:t>
            </a:r>
            <a:endParaRPr lang="es-MX" sz="2200" b="1" dirty="0">
              <a:solidFill>
                <a:prstClr val="black"/>
              </a:solidFill>
            </a:endParaRPr>
          </a:p>
        </p:txBody>
      </p:sp>
      <p:sp>
        <p:nvSpPr>
          <p:cNvPr id="7" name="5 CuadroTexto"/>
          <p:cNvSpPr txBox="1"/>
          <p:nvPr/>
        </p:nvSpPr>
        <p:spPr>
          <a:xfrm>
            <a:off x="6961919" y="1196752"/>
            <a:ext cx="4173070" cy="400110"/>
          </a:xfrm>
          <a:prstGeom prst="rect">
            <a:avLst/>
          </a:prstGeom>
          <a:noFill/>
        </p:spPr>
        <p:txBody>
          <a:bodyPr wrap="square" rtlCol="0">
            <a:spAutoFit/>
          </a:bodyPr>
          <a:lstStyle/>
          <a:p>
            <a:pPr algn="ctr"/>
            <a:r>
              <a:rPr lang="es-MX" sz="2000" b="1" i="1" dirty="0" smtClean="0">
                <a:solidFill>
                  <a:prstClr val="black"/>
                </a:solidFill>
                <a:effectLst>
                  <a:outerShdw blurRad="38100" dist="38100" dir="2700000" algn="tl">
                    <a:srgbClr val="000000">
                      <a:alpha val="43137"/>
                    </a:srgbClr>
                  </a:outerShdw>
                </a:effectLst>
              </a:rPr>
              <a:t>Producción Por Tirón</a:t>
            </a:r>
            <a:endParaRPr lang="es-MX" sz="2000" b="1" i="1" dirty="0">
              <a:solidFill>
                <a:prstClr val="black"/>
              </a:solidFill>
              <a:effectLst>
                <a:outerShdw blurRad="38100" dist="38100" dir="2700000" algn="tl">
                  <a:srgbClr val="000000">
                    <a:alpha val="43137"/>
                  </a:srgbClr>
                </a:outerShdw>
              </a:effectLst>
            </a:endParaRPr>
          </a:p>
        </p:txBody>
      </p:sp>
      <p:sp>
        <p:nvSpPr>
          <p:cNvPr id="9" name="11 Rectángulo"/>
          <p:cNvSpPr/>
          <p:nvPr/>
        </p:nvSpPr>
        <p:spPr>
          <a:xfrm>
            <a:off x="6415314" y="2430919"/>
            <a:ext cx="5181600" cy="3831818"/>
          </a:xfrm>
          <a:prstGeom prst="rect">
            <a:avLst/>
          </a:prstGeom>
          <a:noFill/>
          <a:ln w="57150">
            <a:noFill/>
          </a:ln>
        </p:spPr>
        <p:txBody>
          <a:bodyPr wrap="square">
            <a:spAutoFit/>
          </a:bodyPr>
          <a:lstStyle/>
          <a:p>
            <a:pPr algn="ctr"/>
            <a:r>
              <a:rPr lang="es-MX" sz="2400" b="1" i="1" dirty="0" smtClean="0">
                <a:solidFill>
                  <a:srgbClr val="FF0000"/>
                </a:solidFill>
                <a:effectLst>
                  <a:outerShdw blurRad="38100" dist="38100" dir="2700000" algn="tl">
                    <a:srgbClr val="000000">
                      <a:alpha val="43137"/>
                    </a:srgbClr>
                  </a:outerShdw>
                </a:effectLst>
              </a:rPr>
              <a:t>Consideraciones</a:t>
            </a:r>
          </a:p>
          <a:p>
            <a:pPr algn="ctr"/>
            <a:endParaRPr lang="es-MX" sz="2400" b="1" i="1" dirty="0" smtClean="0">
              <a:solidFill>
                <a:srgbClr val="FF0000"/>
              </a:solidFill>
              <a:effectLst>
                <a:outerShdw blurRad="38100" dist="38100" dir="2700000" algn="tl">
                  <a:srgbClr val="000000">
                    <a:alpha val="43137"/>
                  </a:srgbClr>
                </a:outerShdw>
              </a:effectLst>
            </a:endParaRPr>
          </a:p>
          <a:p>
            <a:pPr algn="ctr"/>
            <a:r>
              <a:rPr lang="es-MX" b="1" dirty="0" smtClean="0">
                <a:solidFill>
                  <a:prstClr val="black"/>
                </a:solidFill>
              </a:rPr>
              <a:t>La producción es por pedido.</a:t>
            </a:r>
          </a:p>
          <a:p>
            <a:pPr algn="ctr"/>
            <a:r>
              <a:rPr lang="es-MX" b="1" dirty="0" smtClean="0">
                <a:solidFill>
                  <a:prstClr val="black"/>
                </a:solidFill>
              </a:rPr>
              <a:t>El sistema debe contener una capacidad en exceso.</a:t>
            </a:r>
          </a:p>
          <a:p>
            <a:pPr algn="ctr">
              <a:spcAft>
                <a:spcPts val="600"/>
              </a:spcAft>
            </a:pPr>
            <a:r>
              <a:rPr lang="es-MX" b="1" dirty="0" smtClean="0">
                <a:solidFill>
                  <a:prstClr val="black"/>
                </a:solidFill>
              </a:rPr>
              <a:t>La producción del sistema es modular.</a:t>
            </a:r>
          </a:p>
          <a:p>
            <a:pPr algn="ctr">
              <a:spcAft>
                <a:spcPts val="600"/>
              </a:spcAft>
            </a:pPr>
            <a:r>
              <a:rPr lang="es-MX" b="1" dirty="0" smtClean="0">
                <a:solidFill>
                  <a:prstClr val="black"/>
                </a:solidFill>
              </a:rPr>
              <a:t>Debe existir una aplicación de la metodología LEAN.</a:t>
            </a:r>
          </a:p>
          <a:p>
            <a:pPr algn="ctr">
              <a:spcAft>
                <a:spcPts val="600"/>
              </a:spcAft>
            </a:pPr>
            <a:r>
              <a:rPr lang="es-MX" b="1" dirty="0" smtClean="0">
                <a:solidFill>
                  <a:prstClr val="black"/>
                </a:solidFill>
              </a:rPr>
              <a:t>La fuerza de trabajo debe tener habilidades múltiples</a:t>
            </a:r>
          </a:p>
          <a:p>
            <a:pPr algn="ctr">
              <a:spcAft>
                <a:spcPts val="600"/>
              </a:spcAft>
            </a:pPr>
            <a:r>
              <a:rPr lang="es-MX" b="1" dirty="0" smtClean="0">
                <a:solidFill>
                  <a:prstClr val="black"/>
                </a:solidFill>
              </a:rPr>
              <a:t>Por lo que debe convertirse en la columna vertebral de la producción justo a tiempo.</a:t>
            </a:r>
            <a:endParaRPr lang="es-MX" b="1" dirty="0">
              <a:solidFill>
                <a:prstClr val="black"/>
              </a:solidFill>
            </a:endParaRPr>
          </a:p>
        </p:txBody>
      </p:sp>
      <p:sp>
        <p:nvSpPr>
          <p:cNvPr id="11" name="6 Rectángulo redondeado"/>
          <p:cNvSpPr/>
          <p:nvPr/>
        </p:nvSpPr>
        <p:spPr>
          <a:xfrm>
            <a:off x="1161149" y="3120571"/>
            <a:ext cx="4630052" cy="3351379"/>
          </a:xfrm>
          <a:prstGeom prst="roundRect">
            <a:avLst>
              <a:gd name="adj" fmla="val 27935"/>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i="1" dirty="0">
              <a:solidFill>
                <a:prstClr val="white"/>
              </a:solidFill>
            </a:endParaRPr>
          </a:p>
        </p:txBody>
      </p:sp>
      <p:sp>
        <p:nvSpPr>
          <p:cNvPr id="10" name="9 Rectángulo"/>
          <p:cNvSpPr/>
          <p:nvPr/>
        </p:nvSpPr>
        <p:spPr>
          <a:xfrm>
            <a:off x="1161149" y="3305662"/>
            <a:ext cx="4630052" cy="2723823"/>
          </a:xfrm>
          <a:prstGeom prst="rect">
            <a:avLst/>
          </a:prstGeom>
          <a:noFill/>
          <a:ln w="57150">
            <a:noFill/>
          </a:ln>
        </p:spPr>
        <p:txBody>
          <a:bodyPr wrap="square">
            <a:spAutoFit/>
          </a:bodyPr>
          <a:lstStyle/>
          <a:p>
            <a:pPr algn="ctr"/>
            <a:r>
              <a:rPr lang="es-MX" sz="2400" b="1" i="1" dirty="0" smtClean="0">
                <a:solidFill>
                  <a:srgbClr val="FF0000"/>
                </a:solidFill>
                <a:effectLst>
                  <a:outerShdw blurRad="38100" dist="38100" dir="2700000" algn="tl">
                    <a:srgbClr val="000000">
                      <a:alpha val="43137"/>
                    </a:srgbClr>
                  </a:outerShdw>
                </a:effectLst>
              </a:rPr>
              <a:t>Ventajas</a:t>
            </a:r>
          </a:p>
          <a:p>
            <a:pPr algn="ctr"/>
            <a:endParaRPr lang="es-MX" sz="2400" b="1" i="1" dirty="0" smtClean="0">
              <a:solidFill>
                <a:srgbClr val="FF0000"/>
              </a:solidFill>
              <a:effectLst>
                <a:outerShdw blurRad="38100" dist="38100" dir="2700000" algn="tl">
                  <a:srgbClr val="000000">
                    <a:alpha val="43137"/>
                  </a:srgbClr>
                </a:outerShdw>
              </a:effectLst>
            </a:endParaRPr>
          </a:p>
          <a:p>
            <a:pPr algn="ctr">
              <a:spcAft>
                <a:spcPts val="600"/>
              </a:spcAft>
            </a:pPr>
            <a:r>
              <a:rPr lang="es-MX" b="1" dirty="0" smtClean="0">
                <a:solidFill>
                  <a:prstClr val="black"/>
                </a:solidFill>
              </a:rPr>
              <a:t>Planeación del sistema sin inventario (JIT).</a:t>
            </a:r>
          </a:p>
          <a:p>
            <a:pPr algn="ctr">
              <a:spcAft>
                <a:spcPts val="600"/>
              </a:spcAft>
            </a:pPr>
            <a:r>
              <a:rPr lang="es-MX" b="1" dirty="0" smtClean="0">
                <a:solidFill>
                  <a:prstClr val="black"/>
                </a:solidFill>
              </a:rPr>
              <a:t>Solo se produce contra pedido. </a:t>
            </a:r>
          </a:p>
          <a:p>
            <a:pPr algn="ctr">
              <a:spcAft>
                <a:spcPts val="600"/>
              </a:spcAft>
            </a:pPr>
            <a:r>
              <a:rPr lang="es-MX" b="1" dirty="0" smtClean="0">
                <a:solidFill>
                  <a:prstClr val="black"/>
                </a:solidFill>
              </a:rPr>
              <a:t>No hay obsolescencia.</a:t>
            </a:r>
          </a:p>
          <a:p>
            <a:pPr algn="ctr">
              <a:spcAft>
                <a:spcPts val="600"/>
              </a:spcAft>
            </a:pPr>
            <a:r>
              <a:rPr lang="es-MX" b="1" dirty="0" smtClean="0">
                <a:solidFill>
                  <a:prstClr val="black"/>
                </a:solidFill>
              </a:rPr>
              <a:t>Los proveedores entregan los artículos comprados cuando se necesitan.</a:t>
            </a:r>
            <a:endParaRPr lang="es-MX" b="1" i="1" dirty="0">
              <a:solidFill>
                <a:prstClr val="black"/>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825343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6" name="34 Conector recto de flecha"/>
          <p:cNvCxnSpPr/>
          <p:nvPr/>
        </p:nvCxnSpPr>
        <p:spPr>
          <a:xfrm>
            <a:off x="3926920" y="2619043"/>
            <a:ext cx="542" cy="1082587"/>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8" name="Título 1"/>
          <p:cNvSpPr>
            <a:spLocks noGrp="1"/>
          </p:cNvSpPr>
          <p:nvPr>
            <p:ph type="title"/>
          </p:nvPr>
        </p:nvSpPr>
        <p:spPr>
          <a:xfrm>
            <a:off x="1784032" y="-3801"/>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PLANEACIÓN AGREGADA</a:t>
            </a:r>
            <a:endParaRPr lang="en-US" sz="3100" dirty="0"/>
          </a:p>
        </p:txBody>
      </p:sp>
      <p:sp>
        <p:nvSpPr>
          <p:cNvPr id="3" name="2 Rectángulo redondeado"/>
          <p:cNvSpPr/>
          <p:nvPr/>
        </p:nvSpPr>
        <p:spPr>
          <a:xfrm>
            <a:off x="7371222" y="940685"/>
            <a:ext cx="4096727" cy="403013"/>
          </a:xfrm>
          <a:prstGeom prst="roundRect">
            <a:avLst/>
          </a:prstGeom>
          <a:solidFill>
            <a:schemeClr val="accent4">
              <a:lumMod val="75000"/>
            </a:schemeClr>
          </a:soli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3 Rectángulo redondeado"/>
          <p:cNvSpPr/>
          <p:nvPr/>
        </p:nvSpPr>
        <p:spPr>
          <a:xfrm>
            <a:off x="2904569" y="2478945"/>
            <a:ext cx="2411872" cy="1008112"/>
          </a:xfrm>
          <a:prstGeom prst="roundRect">
            <a:avLst/>
          </a:pr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 name="4 CuadroTexto"/>
          <p:cNvSpPr txBox="1"/>
          <p:nvPr/>
        </p:nvSpPr>
        <p:spPr>
          <a:xfrm>
            <a:off x="3048585" y="2478945"/>
            <a:ext cx="2064211" cy="923330"/>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Programación Maestra de  la Producción</a:t>
            </a:r>
            <a:endParaRPr lang="es-MX" b="1" i="1" dirty="0">
              <a:effectLst>
                <a:outerShdw blurRad="38100" dist="38100" dir="2700000" algn="tl">
                  <a:srgbClr val="000000">
                    <a:alpha val="43137"/>
                  </a:srgbClr>
                </a:outerShdw>
              </a:effectLst>
            </a:endParaRPr>
          </a:p>
        </p:txBody>
      </p:sp>
      <p:sp>
        <p:nvSpPr>
          <p:cNvPr id="6" name="5 CuadroTexto"/>
          <p:cNvSpPr txBox="1"/>
          <p:nvPr/>
        </p:nvSpPr>
        <p:spPr>
          <a:xfrm>
            <a:off x="7374616" y="943588"/>
            <a:ext cx="4173070" cy="400110"/>
          </a:xfrm>
          <a:prstGeom prst="rect">
            <a:avLst/>
          </a:prstGeom>
          <a:solidFill>
            <a:srgbClr val="FFC000"/>
          </a:solidFill>
          <a:ln w="57150">
            <a:solidFill>
              <a:schemeClr val="accent1">
                <a:lumMod val="50000"/>
              </a:schemeClr>
            </a:solidFill>
          </a:ln>
        </p:spPr>
        <p:txBody>
          <a:bodyPr wrap="square" rtlCol="0">
            <a:spAutoFit/>
          </a:bodyPr>
          <a:lstStyle/>
          <a:p>
            <a:pPr algn="ctr"/>
            <a:r>
              <a:rPr lang="es-MX" sz="2000" b="1" i="1" dirty="0" smtClean="0">
                <a:effectLst>
                  <a:outerShdw blurRad="38100" dist="38100" dir="2700000" algn="tl">
                    <a:srgbClr val="000000">
                      <a:alpha val="43137"/>
                    </a:srgbClr>
                  </a:outerShdw>
                </a:effectLst>
              </a:rPr>
              <a:t>Plan Agregado de Operaciones</a:t>
            </a:r>
            <a:endParaRPr lang="es-MX" sz="2000" b="1" i="1" dirty="0">
              <a:effectLst>
                <a:outerShdw blurRad="38100" dist="38100" dir="2700000" algn="tl">
                  <a:srgbClr val="000000">
                    <a:alpha val="43137"/>
                  </a:srgbClr>
                </a:outerShdw>
              </a:effectLst>
            </a:endParaRPr>
          </a:p>
        </p:txBody>
      </p:sp>
      <p:cxnSp>
        <p:nvCxnSpPr>
          <p:cNvPr id="7" name="6 Conector recto de flecha"/>
          <p:cNvCxnSpPr>
            <a:stCxn id="25" idx="2"/>
            <a:endCxn id="28" idx="0"/>
          </p:cNvCxnSpPr>
          <p:nvPr/>
        </p:nvCxnSpPr>
        <p:spPr>
          <a:xfrm flipH="1">
            <a:off x="7271294" y="3487057"/>
            <a:ext cx="6061" cy="1306596"/>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9" name="7 Conector recto de flecha"/>
          <p:cNvCxnSpPr/>
          <p:nvPr/>
        </p:nvCxnSpPr>
        <p:spPr>
          <a:xfrm flipH="1">
            <a:off x="7519639" y="5215249"/>
            <a:ext cx="360039" cy="288032"/>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0" name="8 Conector recto de flecha"/>
          <p:cNvCxnSpPr>
            <a:stCxn id="23" idx="3"/>
            <a:endCxn id="27" idx="1"/>
          </p:cNvCxnSpPr>
          <p:nvPr/>
        </p:nvCxnSpPr>
        <p:spPr>
          <a:xfrm>
            <a:off x="5301932" y="5287257"/>
            <a:ext cx="761917" cy="10452"/>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1" name="9 Conector recto de flecha"/>
          <p:cNvCxnSpPr/>
          <p:nvPr/>
        </p:nvCxnSpPr>
        <p:spPr>
          <a:xfrm>
            <a:off x="1826913" y="4783201"/>
            <a:ext cx="0" cy="1944216"/>
          </a:xfrm>
          <a:prstGeom prst="straightConnector1">
            <a:avLst/>
          </a:prstGeom>
          <a:ln w="381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2" name="10 Conector recto de flecha"/>
          <p:cNvCxnSpPr/>
          <p:nvPr/>
        </p:nvCxnSpPr>
        <p:spPr>
          <a:xfrm>
            <a:off x="1826913" y="966777"/>
            <a:ext cx="0" cy="3888432"/>
          </a:xfrm>
          <a:prstGeom prst="straightConnector1">
            <a:avLst/>
          </a:prstGeom>
          <a:ln w="381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3" name="11 CuadroTexto"/>
          <p:cNvSpPr txBox="1"/>
          <p:nvPr/>
        </p:nvSpPr>
        <p:spPr>
          <a:xfrm>
            <a:off x="1106833" y="5515475"/>
            <a:ext cx="1512168" cy="707886"/>
          </a:xfrm>
          <a:prstGeom prst="rect">
            <a:avLst/>
          </a:prstGeom>
          <a:noFill/>
        </p:spPr>
        <p:txBody>
          <a:bodyPr wrap="square" rtlCol="0">
            <a:spAutoFit/>
          </a:bodyPr>
          <a:lstStyle/>
          <a:p>
            <a:pPr algn="ctr"/>
            <a:r>
              <a:rPr lang="es-MX" sz="2000" b="1" dirty="0" smtClean="0">
                <a:effectLst>
                  <a:outerShdw blurRad="38100" dist="38100" dir="2700000" algn="tl">
                    <a:srgbClr val="000000">
                      <a:alpha val="43137"/>
                    </a:srgbClr>
                  </a:outerShdw>
                </a:effectLst>
              </a:rPr>
              <a:t>CORTO  PLAZO</a:t>
            </a:r>
            <a:endParaRPr lang="es-MX" sz="2000" b="1" dirty="0">
              <a:effectLst>
                <a:outerShdw blurRad="38100" dist="38100" dir="2700000" algn="tl">
                  <a:srgbClr val="000000">
                    <a:alpha val="43137"/>
                  </a:srgbClr>
                </a:outerShdw>
              </a:effectLst>
            </a:endParaRPr>
          </a:p>
        </p:txBody>
      </p:sp>
      <p:sp>
        <p:nvSpPr>
          <p:cNvPr id="14" name="12 CuadroTexto"/>
          <p:cNvSpPr txBox="1"/>
          <p:nvPr/>
        </p:nvSpPr>
        <p:spPr>
          <a:xfrm>
            <a:off x="1106833" y="2275115"/>
            <a:ext cx="1512168" cy="707886"/>
          </a:xfrm>
          <a:prstGeom prst="rect">
            <a:avLst/>
          </a:prstGeom>
          <a:noFill/>
        </p:spPr>
        <p:txBody>
          <a:bodyPr wrap="square" rtlCol="0">
            <a:spAutoFit/>
          </a:bodyPr>
          <a:lstStyle/>
          <a:p>
            <a:pPr algn="ctr"/>
            <a:r>
              <a:rPr lang="es-MX" sz="2000" b="1" dirty="0" smtClean="0">
                <a:effectLst>
                  <a:outerShdw blurRad="38100" dist="38100" dir="2700000" algn="tl">
                    <a:srgbClr val="000000">
                      <a:alpha val="43137"/>
                    </a:srgbClr>
                  </a:outerShdw>
                </a:effectLst>
              </a:rPr>
              <a:t>MEDIANO  PLAZO</a:t>
            </a:r>
            <a:endParaRPr lang="es-MX" sz="2000" b="1" dirty="0">
              <a:effectLst>
                <a:outerShdw blurRad="38100" dist="38100" dir="2700000" algn="tl">
                  <a:srgbClr val="000000">
                    <a:alpha val="43137"/>
                  </a:srgbClr>
                </a:outerShdw>
              </a:effectLst>
            </a:endParaRPr>
          </a:p>
        </p:txBody>
      </p:sp>
      <p:sp>
        <p:nvSpPr>
          <p:cNvPr id="15" name="13 Elipse"/>
          <p:cNvSpPr/>
          <p:nvPr/>
        </p:nvSpPr>
        <p:spPr>
          <a:xfrm>
            <a:off x="2811066" y="1708714"/>
            <a:ext cx="2632399" cy="616714"/>
          </a:xfrm>
          <a:prstGeom prst="ellipse">
            <a:avLst/>
          </a:prstGeom>
          <a:gradFill flip="none" rotWithShape="1">
            <a:gsLst>
              <a:gs pos="0">
                <a:schemeClr val="accent3">
                  <a:lumMod val="60000"/>
                  <a:lumOff val="40000"/>
                  <a:shade val="30000"/>
                  <a:satMod val="115000"/>
                </a:schemeClr>
              </a:gs>
              <a:gs pos="50000">
                <a:schemeClr val="accent3">
                  <a:lumMod val="60000"/>
                  <a:lumOff val="40000"/>
                  <a:shade val="67500"/>
                  <a:satMod val="115000"/>
                </a:schemeClr>
              </a:gs>
              <a:gs pos="100000">
                <a:schemeClr val="accent3">
                  <a:lumMod val="60000"/>
                  <a:lumOff val="40000"/>
                  <a:shade val="100000"/>
                  <a:satMod val="115000"/>
                </a:schemeClr>
              </a:gs>
            </a:gsLst>
            <a:lin ang="0" scaled="1"/>
            <a:tileRect/>
          </a:gradFill>
          <a:ln w="3810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6" name="14 Elipse"/>
          <p:cNvSpPr/>
          <p:nvPr/>
        </p:nvSpPr>
        <p:spPr>
          <a:xfrm>
            <a:off x="5948852" y="1686857"/>
            <a:ext cx="2712288" cy="616714"/>
          </a:xfrm>
          <a:prstGeom prst="ellipse">
            <a:avLst/>
          </a:prstGeom>
          <a:gradFill flip="none" rotWithShape="1">
            <a:gsLst>
              <a:gs pos="0">
                <a:schemeClr val="accent3">
                  <a:lumMod val="60000"/>
                  <a:lumOff val="40000"/>
                  <a:shade val="30000"/>
                  <a:satMod val="115000"/>
                </a:schemeClr>
              </a:gs>
              <a:gs pos="50000">
                <a:schemeClr val="accent3">
                  <a:lumMod val="60000"/>
                  <a:lumOff val="40000"/>
                  <a:shade val="67500"/>
                  <a:satMod val="115000"/>
                </a:schemeClr>
              </a:gs>
              <a:gs pos="100000">
                <a:schemeClr val="accent3">
                  <a:lumMod val="60000"/>
                  <a:lumOff val="40000"/>
                  <a:shade val="100000"/>
                  <a:satMod val="115000"/>
                </a:schemeClr>
              </a:gs>
            </a:gsLst>
            <a:lin ang="5400000" scaled="1"/>
            <a:tileRect/>
          </a:gradFill>
          <a:ln w="3810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7" name="15 Elipse"/>
          <p:cNvSpPr/>
          <p:nvPr/>
        </p:nvSpPr>
        <p:spPr>
          <a:xfrm>
            <a:off x="9106115" y="1708714"/>
            <a:ext cx="2794278" cy="616714"/>
          </a:xfrm>
          <a:prstGeom prst="ellipse">
            <a:avLst/>
          </a:prstGeom>
          <a:gradFill flip="none" rotWithShape="1">
            <a:gsLst>
              <a:gs pos="0">
                <a:schemeClr val="accent3">
                  <a:lumMod val="60000"/>
                  <a:lumOff val="40000"/>
                  <a:shade val="30000"/>
                  <a:satMod val="115000"/>
                </a:schemeClr>
              </a:gs>
              <a:gs pos="50000">
                <a:schemeClr val="accent3">
                  <a:lumMod val="60000"/>
                  <a:lumOff val="40000"/>
                  <a:shade val="67500"/>
                  <a:satMod val="115000"/>
                </a:schemeClr>
              </a:gs>
              <a:gs pos="100000">
                <a:schemeClr val="accent3">
                  <a:lumMod val="60000"/>
                  <a:lumOff val="40000"/>
                  <a:shade val="100000"/>
                  <a:satMod val="115000"/>
                </a:schemeClr>
              </a:gs>
            </a:gsLst>
            <a:lin ang="13500000" scaled="1"/>
            <a:tileRect/>
          </a:gradFill>
          <a:ln w="3810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8" name="16 CuadroTexto"/>
          <p:cNvSpPr txBox="1"/>
          <p:nvPr/>
        </p:nvSpPr>
        <p:spPr>
          <a:xfrm>
            <a:off x="3135103" y="1814105"/>
            <a:ext cx="1885507" cy="369332"/>
          </a:xfrm>
          <a:prstGeom prst="rect">
            <a:avLst/>
          </a:prstGeom>
          <a:noFill/>
        </p:spPr>
        <p:txBody>
          <a:bodyPr wrap="square" rtlCol="0">
            <a:spAutoFit/>
          </a:bodyPr>
          <a:lstStyle/>
          <a:p>
            <a:pPr algn="ctr"/>
            <a:r>
              <a:rPr lang="es-MX" b="1" dirty="0" smtClean="0"/>
              <a:t>Manufactura</a:t>
            </a:r>
            <a:endParaRPr lang="es-MX" b="1" dirty="0"/>
          </a:p>
        </p:txBody>
      </p:sp>
      <p:sp>
        <p:nvSpPr>
          <p:cNvPr id="19" name="17 CuadroTexto"/>
          <p:cNvSpPr txBox="1"/>
          <p:nvPr/>
        </p:nvSpPr>
        <p:spPr>
          <a:xfrm>
            <a:off x="6269590" y="1835962"/>
            <a:ext cx="1802098" cy="369332"/>
          </a:xfrm>
          <a:prstGeom prst="rect">
            <a:avLst/>
          </a:prstGeom>
          <a:noFill/>
        </p:spPr>
        <p:txBody>
          <a:bodyPr wrap="square" rtlCol="0">
            <a:spAutoFit/>
          </a:bodyPr>
          <a:lstStyle/>
          <a:p>
            <a:pPr algn="ctr"/>
            <a:r>
              <a:rPr lang="es-MX" b="1" dirty="0" smtClean="0"/>
              <a:t>Logística</a:t>
            </a:r>
            <a:endParaRPr lang="es-MX" b="1" dirty="0"/>
          </a:p>
        </p:txBody>
      </p:sp>
      <p:sp>
        <p:nvSpPr>
          <p:cNvPr id="20" name="18 CuadroTexto"/>
          <p:cNvSpPr txBox="1"/>
          <p:nvPr/>
        </p:nvSpPr>
        <p:spPr>
          <a:xfrm>
            <a:off x="9611214" y="1857647"/>
            <a:ext cx="1856574" cy="369332"/>
          </a:xfrm>
          <a:prstGeom prst="rect">
            <a:avLst/>
          </a:prstGeom>
          <a:noFill/>
        </p:spPr>
        <p:txBody>
          <a:bodyPr wrap="square" rtlCol="0">
            <a:spAutoFit/>
          </a:bodyPr>
          <a:lstStyle/>
          <a:p>
            <a:pPr algn="ctr"/>
            <a:r>
              <a:rPr lang="es-MX" b="1" dirty="0" smtClean="0"/>
              <a:t>Servicios</a:t>
            </a:r>
            <a:endParaRPr lang="es-MX" b="1" dirty="0"/>
          </a:p>
        </p:txBody>
      </p:sp>
      <p:sp>
        <p:nvSpPr>
          <p:cNvPr id="21" name="19 Rectángulo redondeado"/>
          <p:cNvSpPr/>
          <p:nvPr/>
        </p:nvSpPr>
        <p:spPr>
          <a:xfrm>
            <a:off x="2890060" y="3631073"/>
            <a:ext cx="2411872" cy="1008112"/>
          </a:xfrm>
          <a:prstGeom prst="roundRect">
            <a:avLst/>
          </a:pr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2" name="20 CuadroTexto"/>
          <p:cNvSpPr txBox="1"/>
          <p:nvPr/>
        </p:nvSpPr>
        <p:spPr>
          <a:xfrm>
            <a:off x="2919078" y="3631073"/>
            <a:ext cx="2377651" cy="923330"/>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Planeación de Requerimientos de Materiales</a:t>
            </a:r>
            <a:endParaRPr lang="es-MX" b="1" i="1" dirty="0">
              <a:effectLst>
                <a:outerShdw blurRad="38100" dist="38100" dir="2700000" algn="tl">
                  <a:srgbClr val="000000">
                    <a:alpha val="43137"/>
                  </a:srgbClr>
                </a:outerShdw>
              </a:effectLst>
            </a:endParaRPr>
          </a:p>
        </p:txBody>
      </p:sp>
      <p:sp>
        <p:nvSpPr>
          <p:cNvPr id="23" name="21 Rectángulo redondeado"/>
          <p:cNvSpPr/>
          <p:nvPr/>
        </p:nvSpPr>
        <p:spPr>
          <a:xfrm>
            <a:off x="2890060" y="4783201"/>
            <a:ext cx="2411872" cy="1008112"/>
          </a:xfrm>
          <a:prstGeom prst="roundRect">
            <a:avLst/>
          </a:pr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4" name="22 CuadroTexto"/>
          <p:cNvSpPr txBox="1"/>
          <p:nvPr/>
        </p:nvSpPr>
        <p:spPr>
          <a:xfrm>
            <a:off x="3034076" y="4924750"/>
            <a:ext cx="2064211" cy="646331"/>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Programación de   Pedidos</a:t>
            </a:r>
            <a:endParaRPr lang="es-MX" b="1" i="1" dirty="0">
              <a:effectLst>
                <a:outerShdw blurRad="38100" dist="38100" dir="2700000" algn="tl">
                  <a:srgbClr val="000000">
                    <a:alpha val="43137"/>
                  </a:srgbClr>
                </a:outerShdw>
              </a:effectLst>
            </a:endParaRPr>
          </a:p>
        </p:txBody>
      </p:sp>
      <p:sp>
        <p:nvSpPr>
          <p:cNvPr id="25" name="23 Rectángulo redondeado"/>
          <p:cNvSpPr/>
          <p:nvPr/>
        </p:nvSpPr>
        <p:spPr>
          <a:xfrm>
            <a:off x="6034821" y="2478945"/>
            <a:ext cx="2485068" cy="1008112"/>
          </a:xfrm>
          <a:prstGeom prst="roundRec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path path="circle">
              <a:fillToRect l="50000" t="50000" r="50000" b="50000"/>
            </a:path>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6" name="24 CuadroTexto"/>
          <p:cNvSpPr txBox="1"/>
          <p:nvPr/>
        </p:nvSpPr>
        <p:spPr>
          <a:xfrm>
            <a:off x="6178838" y="2478945"/>
            <a:ext cx="2126856" cy="923330"/>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Planeación de la Capacidad de Transporte</a:t>
            </a:r>
            <a:endParaRPr lang="es-MX" b="1" i="1" dirty="0">
              <a:effectLst>
                <a:outerShdw blurRad="38100" dist="38100" dir="2700000" algn="tl">
                  <a:srgbClr val="000000">
                    <a:alpha val="43137"/>
                  </a:srgbClr>
                </a:outerShdw>
              </a:effectLst>
            </a:endParaRPr>
          </a:p>
        </p:txBody>
      </p:sp>
      <p:sp>
        <p:nvSpPr>
          <p:cNvPr id="27" name="25 Rectángulo redondeado"/>
          <p:cNvSpPr/>
          <p:nvPr/>
        </p:nvSpPr>
        <p:spPr>
          <a:xfrm>
            <a:off x="6063849" y="4793653"/>
            <a:ext cx="2485068" cy="1008112"/>
          </a:xfrm>
          <a:prstGeom prst="roundRec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path path="circle">
              <a:fillToRect l="50000" t="50000" r="50000" b="50000"/>
            </a:path>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8" name="26 CuadroTexto"/>
          <p:cNvSpPr txBox="1"/>
          <p:nvPr/>
        </p:nvSpPr>
        <p:spPr>
          <a:xfrm>
            <a:off x="6207866" y="4793653"/>
            <a:ext cx="2126856" cy="923330"/>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Programación Transporte y Despacho</a:t>
            </a:r>
            <a:endParaRPr lang="es-MX" b="1" i="1" dirty="0">
              <a:effectLst>
                <a:outerShdw blurRad="38100" dist="38100" dir="2700000" algn="tl">
                  <a:srgbClr val="000000">
                    <a:alpha val="43137"/>
                  </a:srgbClr>
                </a:outerShdw>
              </a:effectLst>
            </a:endParaRPr>
          </a:p>
        </p:txBody>
      </p:sp>
      <p:sp>
        <p:nvSpPr>
          <p:cNvPr id="29" name="27 Rectángulo redondeado"/>
          <p:cNvSpPr/>
          <p:nvPr/>
        </p:nvSpPr>
        <p:spPr>
          <a:xfrm>
            <a:off x="9268196" y="2478945"/>
            <a:ext cx="2560189" cy="1008112"/>
          </a:xfrm>
          <a:prstGeom prst="round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lin ang="108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0" name="28 CuadroTexto"/>
          <p:cNvSpPr txBox="1"/>
          <p:nvPr/>
        </p:nvSpPr>
        <p:spPr>
          <a:xfrm>
            <a:off x="9428384" y="2624085"/>
            <a:ext cx="2191149" cy="646331"/>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Programación Periódica RRHH</a:t>
            </a:r>
            <a:endParaRPr lang="es-MX" b="1" i="1" dirty="0">
              <a:effectLst>
                <a:outerShdw blurRad="38100" dist="38100" dir="2700000" algn="tl">
                  <a:srgbClr val="000000">
                    <a:alpha val="43137"/>
                  </a:srgbClr>
                </a:outerShdw>
              </a:effectLst>
            </a:endParaRPr>
          </a:p>
        </p:txBody>
      </p:sp>
      <p:sp>
        <p:nvSpPr>
          <p:cNvPr id="31" name="29 Rectángulo redondeado"/>
          <p:cNvSpPr/>
          <p:nvPr/>
        </p:nvSpPr>
        <p:spPr>
          <a:xfrm>
            <a:off x="9268196" y="4783201"/>
            <a:ext cx="2560189" cy="1008112"/>
          </a:xfrm>
          <a:prstGeom prst="round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lin ang="108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2" name="30 Rectángulo redondeado"/>
          <p:cNvSpPr/>
          <p:nvPr/>
        </p:nvSpPr>
        <p:spPr>
          <a:xfrm>
            <a:off x="5112796" y="6223361"/>
            <a:ext cx="4315587" cy="416952"/>
          </a:xfrm>
          <a:prstGeom prst="roundRec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path path="circle">
              <a:fillToRect l="50000" t="50000" r="50000" b="50000"/>
            </a:path>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3" name="31 CuadroTexto"/>
          <p:cNvSpPr txBox="1"/>
          <p:nvPr/>
        </p:nvSpPr>
        <p:spPr>
          <a:xfrm>
            <a:off x="5098287" y="6223361"/>
            <a:ext cx="4330096" cy="365796"/>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Planeación Recepción Almacenes</a:t>
            </a:r>
            <a:endParaRPr lang="es-MX" b="1" i="1" dirty="0">
              <a:effectLst>
                <a:outerShdw blurRad="38100" dist="38100" dir="2700000" algn="tl">
                  <a:srgbClr val="000000">
                    <a:alpha val="43137"/>
                  </a:srgbClr>
                </a:outerShdw>
              </a:effectLst>
            </a:endParaRPr>
          </a:p>
        </p:txBody>
      </p:sp>
      <p:cxnSp>
        <p:nvCxnSpPr>
          <p:cNvPr id="34" name="32 Conector recto de flecha"/>
          <p:cNvCxnSpPr/>
          <p:nvPr/>
        </p:nvCxnSpPr>
        <p:spPr>
          <a:xfrm>
            <a:off x="7268094" y="5716983"/>
            <a:ext cx="269" cy="50637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35" name="33 Conector recto de flecha"/>
          <p:cNvCxnSpPr/>
          <p:nvPr/>
        </p:nvCxnSpPr>
        <p:spPr>
          <a:xfrm flipH="1">
            <a:off x="10526603" y="3487057"/>
            <a:ext cx="3390" cy="1306596"/>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37" name="35 Conector recto de flecha"/>
          <p:cNvCxnSpPr/>
          <p:nvPr/>
        </p:nvCxnSpPr>
        <p:spPr>
          <a:xfrm>
            <a:off x="3926922" y="4640636"/>
            <a:ext cx="269" cy="214573"/>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38" name="36 Cerrar llave"/>
          <p:cNvSpPr/>
          <p:nvPr/>
        </p:nvSpPr>
        <p:spPr>
          <a:xfrm rot="16200000" flipV="1">
            <a:off x="7084384" y="-1741197"/>
            <a:ext cx="284755" cy="6599682"/>
          </a:xfrm>
          <a:prstGeom prst="rightBrace">
            <a:avLst>
              <a:gd name="adj1" fmla="val 0"/>
              <a:gd name="adj2" fmla="val 50000"/>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cxnSp>
        <p:nvCxnSpPr>
          <p:cNvPr id="39" name="37 Conector recto de flecha"/>
          <p:cNvCxnSpPr/>
          <p:nvPr/>
        </p:nvCxnSpPr>
        <p:spPr>
          <a:xfrm>
            <a:off x="3927191" y="2334929"/>
            <a:ext cx="269" cy="214573"/>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40" name="38 Conector recto de flecha"/>
          <p:cNvCxnSpPr/>
          <p:nvPr/>
        </p:nvCxnSpPr>
        <p:spPr>
          <a:xfrm>
            <a:off x="7222953" y="2334929"/>
            <a:ext cx="269" cy="214573"/>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41" name="39 Conector recto de flecha"/>
          <p:cNvCxnSpPr/>
          <p:nvPr/>
        </p:nvCxnSpPr>
        <p:spPr>
          <a:xfrm>
            <a:off x="10529724" y="2334929"/>
            <a:ext cx="269" cy="214573"/>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42" name="40 CuadroTexto"/>
          <p:cNvSpPr txBox="1"/>
          <p:nvPr/>
        </p:nvSpPr>
        <p:spPr>
          <a:xfrm>
            <a:off x="9428384" y="4928341"/>
            <a:ext cx="2191149" cy="646331"/>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Programación Periódica RRHH</a:t>
            </a:r>
            <a:endParaRPr lang="es-MX" b="1"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6092420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30 Rectángulo redondeado"/>
          <p:cNvSpPr/>
          <p:nvPr/>
        </p:nvSpPr>
        <p:spPr>
          <a:xfrm>
            <a:off x="5424721" y="2708047"/>
            <a:ext cx="2045243" cy="494764"/>
          </a:xfrm>
          <a:prstGeom prst="roundRec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path path="circle">
              <a:fillToRect l="50000" t="50000" r="50000" b="50000"/>
            </a:path>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9" name="30 Rectángulo redondeado"/>
          <p:cNvSpPr/>
          <p:nvPr/>
        </p:nvSpPr>
        <p:spPr>
          <a:xfrm>
            <a:off x="6438885" y="2134365"/>
            <a:ext cx="2045243" cy="494764"/>
          </a:xfrm>
          <a:prstGeom prst="roundRec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path path="circle">
              <a:fillToRect l="50000" t="50000" r="50000" b="50000"/>
            </a:path>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8" name="Título 1"/>
          <p:cNvSpPr>
            <a:spLocks noGrp="1"/>
          </p:cNvSpPr>
          <p:nvPr>
            <p:ph type="title"/>
          </p:nvPr>
        </p:nvSpPr>
        <p:spPr>
          <a:xfrm>
            <a:off x="1784032" y="-3801"/>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PLANEACIÓN AGREGADA</a:t>
            </a:r>
            <a:endParaRPr lang="en-US" sz="3100" dirty="0"/>
          </a:p>
        </p:txBody>
      </p:sp>
      <p:sp>
        <p:nvSpPr>
          <p:cNvPr id="43" name="10 CuadroTexto"/>
          <p:cNvSpPr txBox="1"/>
          <p:nvPr/>
        </p:nvSpPr>
        <p:spPr>
          <a:xfrm>
            <a:off x="1605770" y="1318370"/>
            <a:ext cx="1800200" cy="1015663"/>
          </a:xfrm>
          <a:prstGeom prst="rect">
            <a:avLst/>
          </a:prstGeom>
          <a:solidFill>
            <a:srgbClr val="FFC000"/>
          </a:solidFill>
          <a:ln w="57150">
            <a:solidFill>
              <a:schemeClr val="accent1">
                <a:lumMod val="50000"/>
              </a:schemeClr>
            </a:solidFill>
          </a:ln>
        </p:spPr>
        <p:txBody>
          <a:bodyPr wrap="square" rtlCol="0">
            <a:spAutoFit/>
          </a:bodyPr>
          <a:lstStyle/>
          <a:p>
            <a:pPr algn="ctr"/>
            <a:r>
              <a:rPr lang="es-MX" sz="2000" b="1" i="1" dirty="0" smtClean="0">
                <a:effectLst>
                  <a:outerShdw blurRad="38100" dist="38100" dir="2700000" algn="tl">
                    <a:srgbClr val="000000">
                      <a:alpha val="43137"/>
                    </a:srgbClr>
                  </a:outerShdw>
                </a:effectLst>
              </a:rPr>
              <a:t>Programa Maestro de Producción</a:t>
            </a:r>
            <a:endParaRPr lang="es-MX" sz="2000" b="1" i="1" dirty="0">
              <a:effectLst>
                <a:outerShdw blurRad="38100" dist="38100" dir="2700000" algn="tl">
                  <a:srgbClr val="000000">
                    <a:alpha val="43137"/>
                  </a:srgbClr>
                </a:outerShdw>
              </a:effectLst>
            </a:endParaRPr>
          </a:p>
        </p:txBody>
      </p:sp>
      <p:sp>
        <p:nvSpPr>
          <p:cNvPr id="44" name="13 Rectángulo redondeado"/>
          <p:cNvSpPr/>
          <p:nvPr/>
        </p:nvSpPr>
        <p:spPr>
          <a:xfrm>
            <a:off x="1633683" y="5470396"/>
            <a:ext cx="2259234" cy="1008112"/>
          </a:xfrm>
          <a:prstGeom prst="roundRect">
            <a:avLst/>
          </a:pr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5" name="14 CuadroTexto"/>
          <p:cNvSpPr txBox="1"/>
          <p:nvPr/>
        </p:nvSpPr>
        <p:spPr>
          <a:xfrm>
            <a:off x="1605770" y="5615536"/>
            <a:ext cx="2308193" cy="646331"/>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Programa Maestro de Producción</a:t>
            </a:r>
            <a:endParaRPr lang="es-MX" b="1" i="1" dirty="0">
              <a:effectLst>
                <a:outerShdw blurRad="38100" dist="38100" dir="2700000" algn="tl">
                  <a:srgbClr val="000000">
                    <a:alpha val="43137"/>
                  </a:srgbClr>
                </a:outerShdw>
              </a:effectLst>
            </a:endParaRPr>
          </a:p>
        </p:txBody>
      </p:sp>
      <p:sp>
        <p:nvSpPr>
          <p:cNvPr id="47" name="17 Flecha abajo"/>
          <p:cNvSpPr/>
          <p:nvPr/>
        </p:nvSpPr>
        <p:spPr>
          <a:xfrm rot="3634204">
            <a:off x="6193773" y="972847"/>
            <a:ext cx="864096" cy="606443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48" name="18 Rectángulo redondeado"/>
          <p:cNvSpPr/>
          <p:nvPr/>
        </p:nvSpPr>
        <p:spPr>
          <a:xfrm>
            <a:off x="5404521" y="5241473"/>
            <a:ext cx="2045243" cy="360040"/>
          </a:xfrm>
          <a:prstGeom prst="round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lin ang="108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9" name="19 CuadroTexto"/>
          <p:cNvSpPr txBox="1"/>
          <p:nvPr/>
        </p:nvSpPr>
        <p:spPr>
          <a:xfrm>
            <a:off x="5548537" y="5241473"/>
            <a:ext cx="1750430" cy="369332"/>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Plan de carga</a:t>
            </a:r>
            <a:endParaRPr lang="es-MX" b="1" i="1" dirty="0">
              <a:effectLst>
                <a:outerShdw blurRad="38100" dist="38100" dir="2700000" algn="tl">
                  <a:srgbClr val="000000">
                    <a:alpha val="43137"/>
                  </a:srgbClr>
                </a:outerShdw>
              </a:effectLst>
            </a:endParaRPr>
          </a:p>
        </p:txBody>
      </p:sp>
      <p:sp>
        <p:nvSpPr>
          <p:cNvPr id="50" name="20 Rectángulo redondeado"/>
          <p:cNvSpPr/>
          <p:nvPr/>
        </p:nvSpPr>
        <p:spPr>
          <a:xfrm>
            <a:off x="2687104" y="4190610"/>
            <a:ext cx="2045243" cy="360040"/>
          </a:xfrm>
          <a:prstGeom prst="round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lin ang="108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1" name="21 CuadroTexto"/>
          <p:cNvSpPr txBox="1"/>
          <p:nvPr/>
        </p:nvSpPr>
        <p:spPr>
          <a:xfrm>
            <a:off x="2831120" y="4190610"/>
            <a:ext cx="1750430" cy="369332"/>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Capacidad</a:t>
            </a:r>
            <a:endParaRPr lang="es-MX" b="1" i="1" dirty="0">
              <a:effectLst>
                <a:outerShdw blurRad="38100" dist="38100" dir="2700000" algn="tl">
                  <a:srgbClr val="000000">
                    <a:alpha val="43137"/>
                  </a:srgbClr>
                </a:outerShdw>
              </a:effectLst>
            </a:endParaRPr>
          </a:p>
        </p:txBody>
      </p:sp>
      <p:sp>
        <p:nvSpPr>
          <p:cNvPr id="52" name="22 Rectángulo redondeado"/>
          <p:cNvSpPr/>
          <p:nvPr/>
        </p:nvSpPr>
        <p:spPr>
          <a:xfrm>
            <a:off x="9221507" y="1656996"/>
            <a:ext cx="2172206" cy="1008112"/>
          </a:xfrm>
          <a:prstGeom prst="roundRect">
            <a:avLst/>
          </a:pr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3" name="16 CuadroTexto"/>
          <p:cNvSpPr txBox="1"/>
          <p:nvPr/>
        </p:nvSpPr>
        <p:spPr>
          <a:xfrm>
            <a:off x="9250526" y="1774744"/>
            <a:ext cx="2143187" cy="646331"/>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Plan Agregado de Producción</a:t>
            </a:r>
            <a:endParaRPr lang="es-MX" b="1" i="1" dirty="0">
              <a:effectLst>
                <a:outerShdw blurRad="38100" dist="38100" dir="2700000" algn="tl">
                  <a:srgbClr val="000000">
                    <a:alpha val="43137"/>
                  </a:srgbClr>
                </a:outerShdw>
              </a:effectLst>
            </a:endParaRPr>
          </a:p>
        </p:txBody>
      </p:sp>
      <p:sp>
        <p:nvSpPr>
          <p:cNvPr id="54" name="23 CuadroTexto"/>
          <p:cNvSpPr txBox="1"/>
          <p:nvPr/>
        </p:nvSpPr>
        <p:spPr>
          <a:xfrm>
            <a:off x="6470128" y="2191154"/>
            <a:ext cx="2016224" cy="369332"/>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Previsión Ventas</a:t>
            </a:r>
            <a:endParaRPr lang="es-MX" b="1" i="1" dirty="0">
              <a:effectLst>
                <a:outerShdw blurRad="38100" dist="38100" dir="2700000" algn="tl">
                  <a:srgbClr val="000000">
                    <a:alpha val="43137"/>
                  </a:srgbClr>
                </a:outerShdw>
              </a:effectLst>
            </a:endParaRPr>
          </a:p>
        </p:txBody>
      </p:sp>
      <p:sp>
        <p:nvSpPr>
          <p:cNvPr id="58" name="27 CuadroTexto"/>
          <p:cNvSpPr txBox="1"/>
          <p:nvPr/>
        </p:nvSpPr>
        <p:spPr>
          <a:xfrm>
            <a:off x="5429619" y="2738752"/>
            <a:ext cx="2016224" cy="369332"/>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Pedidos Ciertos </a:t>
            </a:r>
            <a:endParaRPr lang="es-MX" b="1" i="1" dirty="0">
              <a:effectLst>
                <a:outerShdw blurRad="38100" dist="38100" dir="2700000" algn="tl">
                  <a:srgbClr val="000000">
                    <a:alpha val="43137"/>
                  </a:srgbClr>
                </a:outerShdw>
              </a:effectLst>
            </a:endParaRPr>
          </a:p>
        </p:txBody>
      </p:sp>
      <p:sp>
        <p:nvSpPr>
          <p:cNvPr id="60" name="30 Rectángulo redondeado"/>
          <p:cNvSpPr/>
          <p:nvPr/>
        </p:nvSpPr>
        <p:spPr>
          <a:xfrm>
            <a:off x="4461094" y="3296204"/>
            <a:ext cx="2045243" cy="494764"/>
          </a:xfrm>
          <a:prstGeom prst="roundRec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path path="circle">
              <a:fillToRect l="50000" t="50000" r="50000" b="50000"/>
            </a:path>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1" name="31 CuadroTexto"/>
          <p:cNvSpPr txBox="1"/>
          <p:nvPr/>
        </p:nvSpPr>
        <p:spPr>
          <a:xfrm>
            <a:off x="4468163" y="3200276"/>
            <a:ext cx="2016224" cy="369332"/>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Otras Demandas</a:t>
            </a:r>
            <a:endParaRPr lang="es-MX" b="1" i="1" dirty="0">
              <a:effectLst>
                <a:outerShdw blurRad="38100" dist="38100" dir="2700000" algn="tl">
                  <a:srgbClr val="000000">
                    <a:alpha val="43137"/>
                  </a:srgbClr>
                </a:outerShdw>
              </a:effectLst>
            </a:endParaRPr>
          </a:p>
        </p:txBody>
      </p:sp>
      <p:sp>
        <p:nvSpPr>
          <p:cNvPr id="64" name="34 CuadroTexto"/>
          <p:cNvSpPr txBox="1"/>
          <p:nvPr/>
        </p:nvSpPr>
        <p:spPr>
          <a:xfrm>
            <a:off x="5351096" y="4075984"/>
            <a:ext cx="1584176" cy="369332"/>
          </a:xfrm>
          <a:prstGeom prst="rect">
            <a:avLst/>
          </a:prstGeom>
          <a:noFill/>
        </p:spPr>
        <p:txBody>
          <a:bodyPr wrap="square" rtlCol="0">
            <a:spAutoFit/>
          </a:bodyPr>
          <a:lstStyle/>
          <a:p>
            <a:pPr algn="ctr"/>
            <a:r>
              <a:rPr lang="es-ES" b="1" dirty="0" smtClean="0">
                <a:effectLst>
                  <a:outerShdw blurRad="38100" dist="38100" dir="2700000" algn="tl">
                    <a:srgbClr val="000000">
                      <a:alpha val="43137"/>
                    </a:srgbClr>
                  </a:outerShdw>
                </a:effectLst>
              </a:rPr>
              <a:t>PROPUESTO</a:t>
            </a:r>
            <a:endParaRPr lang="es-AR" b="1" dirty="0">
              <a:effectLst>
                <a:outerShdw blurRad="38100" dist="38100" dir="2700000" algn="tl">
                  <a:srgbClr val="000000">
                    <a:alpha val="43137"/>
                  </a:srgbClr>
                </a:outerShdw>
              </a:effectLst>
            </a:endParaRPr>
          </a:p>
        </p:txBody>
      </p:sp>
      <p:sp>
        <p:nvSpPr>
          <p:cNvPr id="65" name="35 CuadroTexto"/>
          <p:cNvSpPr txBox="1"/>
          <p:nvPr/>
        </p:nvSpPr>
        <p:spPr>
          <a:xfrm>
            <a:off x="3677954" y="5151390"/>
            <a:ext cx="1440160" cy="369332"/>
          </a:xfrm>
          <a:prstGeom prst="rect">
            <a:avLst/>
          </a:prstGeom>
          <a:noFill/>
        </p:spPr>
        <p:txBody>
          <a:bodyPr wrap="square" rtlCol="0">
            <a:spAutoFit/>
          </a:bodyPr>
          <a:lstStyle/>
          <a:p>
            <a:r>
              <a:rPr lang="es-ES" b="1" dirty="0" smtClean="0">
                <a:effectLst>
                  <a:outerShdw blurRad="38100" dist="38100" dir="2700000" algn="tl">
                    <a:srgbClr val="000000">
                      <a:alpha val="43137"/>
                    </a:srgbClr>
                  </a:outerShdw>
                </a:effectLst>
              </a:rPr>
              <a:t>DEFINITIVO</a:t>
            </a:r>
            <a:endParaRPr lang="es-AR" b="1" dirty="0">
              <a:effectLst>
                <a:outerShdw blurRad="38100" dist="38100" dir="2700000" algn="tl">
                  <a:srgbClr val="000000">
                    <a:alpha val="43137"/>
                  </a:srgbClr>
                </a:outerShdw>
              </a:effectLst>
            </a:endParaRPr>
          </a:p>
        </p:txBody>
      </p:sp>
      <p:sp>
        <p:nvSpPr>
          <p:cNvPr id="66" name="30 Rectángulo redondeado"/>
          <p:cNvSpPr/>
          <p:nvPr/>
        </p:nvSpPr>
        <p:spPr>
          <a:xfrm>
            <a:off x="9122086" y="2890096"/>
            <a:ext cx="2045243" cy="494764"/>
          </a:xfrm>
          <a:prstGeom prst="roundRec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path path="circle">
              <a:fillToRect l="50000" t="50000" r="50000" b="50000"/>
            </a:path>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7" name="30 Rectángulo redondeado"/>
          <p:cNvSpPr/>
          <p:nvPr/>
        </p:nvSpPr>
        <p:spPr>
          <a:xfrm>
            <a:off x="7127037" y="4064584"/>
            <a:ext cx="2045243" cy="494764"/>
          </a:xfrm>
          <a:prstGeom prst="roundRec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path path="circle">
              <a:fillToRect l="50000" t="50000" r="50000" b="50000"/>
            </a:path>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0" name="30 Rectángulo redondeado"/>
          <p:cNvSpPr/>
          <p:nvPr/>
        </p:nvSpPr>
        <p:spPr>
          <a:xfrm>
            <a:off x="8109372" y="3464292"/>
            <a:ext cx="2045243" cy="494764"/>
          </a:xfrm>
          <a:prstGeom prst="roundRec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path path="circle">
              <a:fillToRect l="50000" t="50000" r="50000" b="50000"/>
            </a:path>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6" name="25 CuadroTexto"/>
          <p:cNvSpPr txBox="1"/>
          <p:nvPr/>
        </p:nvSpPr>
        <p:spPr>
          <a:xfrm>
            <a:off x="8187881" y="3528079"/>
            <a:ext cx="2016224" cy="369332"/>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Inventarios</a:t>
            </a:r>
            <a:endParaRPr lang="es-MX" b="1" i="1" dirty="0">
              <a:effectLst>
                <a:outerShdw blurRad="38100" dist="38100" dir="2700000" algn="tl">
                  <a:srgbClr val="000000">
                    <a:alpha val="43137"/>
                  </a:srgbClr>
                </a:outerShdw>
              </a:effectLst>
            </a:endParaRPr>
          </a:p>
        </p:txBody>
      </p:sp>
      <p:sp>
        <p:nvSpPr>
          <p:cNvPr id="73" name="29 CuadroTexto"/>
          <p:cNvSpPr txBox="1"/>
          <p:nvPr/>
        </p:nvSpPr>
        <p:spPr>
          <a:xfrm>
            <a:off x="9209435" y="2835547"/>
            <a:ext cx="2016224" cy="369332"/>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Pedidos en Curso</a:t>
            </a:r>
            <a:endParaRPr lang="es-MX" b="1" i="1" dirty="0">
              <a:effectLst>
                <a:outerShdw blurRad="38100" dist="38100" dir="2700000" algn="tl">
                  <a:srgbClr val="000000">
                    <a:alpha val="43137"/>
                  </a:srgbClr>
                </a:outerShdw>
              </a:effectLst>
            </a:endParaRPr>
          </a:p>
        </p:txBody>
      </p:sp>
      <p:sp>
        <p:nvSpPr>
          <p:cNvPr id="74" name="33 CuadroTexto"/>
          <p:cNvSpPr txBox="1"/>
          <p:nvPr/>
        </p:nvSpPr>
        <p:spPr>
          <a:xfrm>
            <a:off x="7096881" y="3979354"/>
            <a:ext cx="2160240" cy="369332"/>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Aspectos Técnicos</a:t>
            </a:r>
            <a:endParaRPr lang="es-MX" b="1" i="1" dirty="0">
              <a:effectLst>
                <a:outerShdw blurRad="38100" dist="38100" dir="2700000" algn="tl">
                  <a:srgbClr val="000000">
                    <a:alpha val="43137"/>
                  </a:srgbClr>
                </a:outerShdw>
              </a:effectLst>
            </a:endParaRPr>
          </a:p>
        </p:txBody>
      </p:sp>
      <p:cxnSp>
        <p:nvCxnSpPr>
          <p:cNvPr id="76" name="Conector recto de flecha 75"/>
          <p:cNvCxnSpPr/>
          <p:nvPr/>
        </p:nvCxnSpPr>
        <p:spPr>
          <a:xfrm flipH="1">
            <a:off x="8484128" y="4364778"/>
            <a:ext cx="2474158" cy="1528019"/>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2" name="CuadroTexto 1"/>
          <p:cNvSpPr txBox="1"/>
          <p:nvPr/>
        </p:nvSpPr>
        <p:spPr>
          <a:xfrm>
            <a:off x="8810172" y="4878623"/>
            <a:ext cx="2017486" cy="646331"/>
          </a:xfrm>
          <a:prstGeom prst="rect">
            <a:avLst/>
          </a:prstGeom>
          <a:noFill/>
        </p:spPr>
        <p:txBody>
          <a:bodyPr wrap="square" rtlCol="0">
            <a:spAutoFit/>
          </a:bodyPr>
          <a:lstStyle/>
          <a:p>
            <a:r>
              <a:rPr lang="es-ES" b="1" i="1" dirty="0" smtClean="0"/>
              <a:t>CALIDAD DE LA INFORMACIÓN</a:t>
            </a:r>
            <a:endParaRPr lang="en-US" b="1" i="1" dirty="0"/>
          </a:p>
        </p:txBody>
      </p:sp>
    </p:spTree>
    <p:extLst>
      <p:ext uri="{BB962C8B-B14F-4D97-AF65-F5344CB8AC3E}">
        <p14:creationId xmlns:p14="http://schemas.microsoft.com/office/powerpoint/2010/main" val="20089431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784032" y="-3801"/>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PLANEACIÓN AGREGADA</a:t>
            </a:r>
            <a:endParaRPr lang="en-US" sz="3100" dirty="0"/>
          </a:p>
        </p:txBody>
      </p:sp>
      <p:sp>
        <p:nvSpPr>
          <p:cNvPr id="43" name="38 Rectángulo redondeado"/>
          <p:cNvSpPr/>
          <p:nvPr/>
        </p:nvSpPr>
        <p:spPr>
          <a:xfrm>
            <a:off x="1598530" y="2686535"/>
            <a:ext cx="9799422" cy="648072"/>
          </a:xfrm>
          <a:prstGeom prst="roundRec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path path="circle">
              <a:fillToRect l="50000" t="50000" r="50000" b="50000"/>
            </a:path>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4" name="39 Rectángulo redondeado"/>
          <p:cNvSpPr/>
          <p:nvPr/>
        </p:nvSpPr>
        <p:spPr>
          <a:xfrm>
            <a:off x="1598531" y="3334607"/>
            <a:ext cx="9799422" cy="648072"/>
          </a:xfrm>
          <a:prstGeom prst="roundRec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path path="circle">
              <a:fillToRect l="50000" t="50000" r="50000" b="50000"/>
            </a:path>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5" name="10 CuadroTexto"/>
          <p:cNvSpPr txBox="1"/>
          <p:nvPr/>
        </p:nvSpPr>
        <p:spPr>
          <a:xfrm>
            <a:off x="1598530" y="1234657"/>
            <a:ext cx="2218727" cy="1015663"/>
          </a:xfrm>
          <a:prstGeom prst="rect">
            <a:avLst/>
          </a:prstGeom>
          <a:solidFill>
            <a:srgbClr val="FFC000"/>
          </a:solidFill>
          <a:ln w="57150">
            <a:solidFill>
              <a:schemeClr val="accent1">
                <a:lumMod val="50000"/>
              </a:schemeClr>
            </a:solidFill>
          </a:ln>
        </p:spPr>
        <p:txBody>
          <a:bodyPr wrap="square" rtlCol="0">
            <a:spAutoFit/>
          </a:bodyPr>
          <a:lstStyle/>
          <a:p>
            <a:pPr algn="ctr"/>
            <a:r>
              <a:rPr lang="es-MX" sz="2000" b="1" i="1" dirty="0" smtClean="0">
                <a:effectLst>
                  <a:outerShdw blurRad="38100" dist="38100" dir="2700000" algn="tl">
                    <a:srgbClr val="000000">
                      <a:alpha val="43137"/>
                    </a:srgbClr>
                  </a:outerShdw>
                </a:effectLst>
              </a:rPr>
              <a:t>Programa Maestro de Producción</a:t>
            </a:r>
            <a:endParaRPr lang="es-MX" sz="2000" b="1" i="1" dirty="0">
              <a:effectLst>
                <a:outerShdw blurRad="38100" dist="38100" dir="2700000" algn="tl">
                  <a:srgbClr val="000000">
                    <a:alpha val="43137"/>
                  </a:srgbClr>
                </a:outerShdw>
              </a:effectLst>
            </a:endParaRPr>
          </a:p>
        </p:txBody>
      </p:sp>
      <p:sp>
        <p:nvSpPr>
          <p:cNvPr id="46" name="20 Rectángulo redondeado"/>
          <p:cNvSpPr/>
          <p:nvPr/>
        </p:nvSpPr>
        <p:spPr>
          <a:xfrm>
            <a:off x="5502873" y="1759723"/>
            <a:ext cx="2045243" cy="638780"/>
          </a:xfrm>
          <a:prstGeom prst="round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lin ang="108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7" name="21 CuadroTexto"/>
          <p:cNvSpPr txBox="1"/>
          <p:nvPr/>
        </p:nvSpPr>
        <p:spPr>
          <a:xfrm>
            <a:off x="5675908" y="1864295"/>
            <a:ext cx="1750430" cy="369332"/>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FUNCIONES</a:t>
            </a:r>
            <a:endParaRPr lang="es-MX" b="1" i="1" dirty="0">
              <a:effectLst>
                <a:outerShdw blurRad="38100" dist="38100" dir="2700000" algn="tl">
                  <a:srgbClr val="000000">
                    <a:alpha val="43137"/>
                  </a:srgbClr>
                </a:outerShdw>
              </a:effectLst>
            </a:endParaRPr>
          </a:p>
        </p:txBody>
      </p:sp>
      <p:sp>
        <p:nvSpPr>
          <p:cNvPr id="50" name="23 CuadroTexto"/>
          <p:cNvSpPr txBox="1"/>
          <p:nvPr/>
        </p:nvSpPr>
        <p:spPr>
          <a:xfrm>
            <a:off x="1505828" y="2830551"/>
            <a:ext cx="9892124" cy="369332"/>
          </a:xfrm>
          <a:prstGeom prst="rect">
            <a:avLst/>
          </a:prstGeom>
          <a:noFill/>
        </p:spPr>
        <p:txBody>
          <a:bodyPr wrap="square" rtlCol="0">
            <a:spAutoFit/>
          </a:bodyPr>
          <a:lstStyle/>
          <a:p>
            <a:pPr algn="ctr"/>
            <a:r>
              <a:rPr lang="es-AR" b="1" dirty="0" smtClean="0"/>
              <a:t>Incorporar pedidos reales al sistema de programación</a:t>
            </a:r>
            <a:endParaRPr lang="es-MX" b="1" i="1" dirty="0">
              <a:effectLst>
                <a:outerShdw blurRad="38100" dist="38100" dir="2700000" algn="tl">
                  <a:srgbClr val="000000">
                    <a:alpha val="43137"/>
                  </a:srgbClr>
                </a:outerShdw>
              </a:effectLst>
            </a:endParaRPr>
          </a:p>
        </p:txBody>
      </p:sp>
      <p:sp>
        <p:nvSpPr>
          <p:cNvPr id="51" name="24 Rectángulo redondeado"/>
          <p:cNvSpPr/>
          <p:nvPr/>
        </p:nvSpPr>
        <p:spPr>
          <a:xfrm>
            <a:off x="1598530" y="4630751"/>
            <a:ext cx="9799422" cy="648072"/>
          </a:xfrm>
          <a:prstGeom prst="roundRec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path path="circle">
              <a:fillToRect l="50000" t="50000" r="50000" b="50000"/>
            </a:path>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2" name="25 CuadroTexto"/>
          <p:cNvSpPr txBox="1"/>
          <p:nvPr/>
        </p:nvSpPr>
        <p:spPr>
          <a:xfrm>
            <a:off x="1392404" y="4630751"/>
            <a:ext cx="10048538" cy="369332"/>
          </a:xfrm>
          <a:prstGeom prst="rect">
            <a:avLst/>
          </a:prstGeom>
          <a:noFill/>
        </p:spPr>
        <p:txBody>
          <a:bodyPr wrap="square" rtlCol="0">
            <a:spAutoFit/>
          </a:bodyPr>
          <a:lstStyle/>
          <a:p>
            <a:pPr algn="ctr"/>
            <a:r>
              <a:rPr lang="es-AR" b="1" dirty="0" smtClean="0"/>
              <a:t>Utilizar con eficiencia la capacidad de producción, determinando su factibilidad</a:t>
            </a:r>
            <a:endParaRPr lang="es-MX" b="1" i="1" dirty="0">
              <a:effectLst>
                <a:outerShdw blurRad="38100" dist="38100" dir="2700000" algn="tl">
                  <a:srgbClr val="000000">
                    <a:alpha val="43137"/>
                  </a:srgbClr>
                </a:outerShdw>
              </a:effectLst>
            </a:endParaRPr>
          </a:p>
        </p:txBody>
      </p:sp>
      <p:sp>
        <p:nvSpPr>
          <p:cNvPr id="53" name="27 CuadroTexto"/>
          <p:cNvSpPr txBox="1"/>
          <p:nvPr/>
        </p:nvSpPr>
        <p:spPr>
          <a:xfrm>
            <a:off x="1407886" y="3334607"/>
            <a:ext cx="9990066" cy="646331"/>
          </a:xfrm>
          <a:prstGeom prst="rect">
            <a:avLst/>
          </a:prstGeom>
          <a:noFill/>
        </p:spPr>
        <p:txBody>
          <a:bodyPr wrap="square" rtlCol="0">
            <a:spAutoFit/>
          </a:bodyPr>
          <a:lstStyle/>
          <a:p>
            <a:pPr algn="ctr"/>
            <a:r>
              <a:rPr lang="es-AR" b="1" dirty="0" smtClean="0"/>
              <a:t>Concretar el plan agregado de producción, tanto en cantidades de productos finales como el tiempo de su fabricación</a:t>
            </a:r>
            <a:endParaRPr lang="es-MX" b="1" i="1" dirty="0">
              <a:effectLst>
                <a:outerShdw blurRad="38100" dist="38100" dir="2700000" algn="tl">
                  <a:srgbClr val="000000">
                    <a:alpha val="43137"/>
                  </a:srgbClr>
                </a:outerShdw>
              </a:effectLst>
            </a:endParaRPr>
          </a:p>
        </p:txBody>
      </p:sp>
      <p:sp>
        <p:nvSpPr>
          <p:cNvPr id="54" name="28 Rectángulo redondeado"/>
          <p:cNvSpPr/>
          <p:nvPr/>
        </p:nvSpPr>
        <p:spPr>
          <a:xfrm>
            <a:off x="1598529" y="5278823"/>
            <a:ext cx="9799423" cy="720080"/>
          </a:xfrm>
          <a:prstGeom prst="roundRec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path path="circle">
              <a:fillToRect l="50000" t="50000" r="50000" b="50000"/>
            </a:path>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5" name="29 CuadroTexto"/>
          <p:cNvSpPr txBox="1"/>
          <p:nvPr/>
        </p:nvSpPr>
        <p:spPr>
          <a:xfrm>
            <a:off x="1505828" y="5278823"/>
            <a:ext cx="9892124" cy="646331"/>
          </a:xfrm>
          <a:prstGeom prst="rect">
            <a:avLst/>
          </a:prstGeom>
          <a:noFill/>
        </p:spPr>
        <p:txBody>
          <a:bodyPr wrap="square" rtlCol="0">
            <a:spAutoFit/>
          </a:bodyPr>
          <a:lstStyle/>
          <a:p>
            <a:pPr algn="ctr"/>
            <a:r>
              <a:rPr lang="es-AR" b="1" dirty="0" smtClean="0"/>
              <a:t>Informar al área de finanzas para que programe los presupuestos y flujo de efectivo necesario en los distintos períodos de tiempo</a:t>
            </a:r>
            <a:endParaRPr lang="es-MX" b="1" i="1" dirty="0">
              <a:effectLst>
                <a:outerShdw blurRad="38100" dist="38100" dir="2700000" algn="tl">
                  <a:srgbClr val="000000">
                    <a:alpha val="43137"/>
                  </a:srgbClr>
                </a:outerShdw>
              </a:effectLst>
            </a:endParaRPr>
          </a:p>
        </p:txBody>
      </p:sp>
      <p:sp>
        <p:nvSpPr>
          <p:cNvPr id="56" name="32 Rectángulo redondeado"/>
          <p:cNvSpPr/>
          <p:nvPr/>
        </p:nvSpPr>
        <p:spPr>
          <a:xfrm>
            <a:off x="1598529" y="5998903"/>
            <a:ext cx="9799423" cy="648072"/>
          </a:xfrm>
          <a:prstGeom prst="roundRec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path path="circle">
              <a:fillToRect l="50000" t="50000" r="50000" b="50000"/>
            </a:path>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7" name="33 CuadroTexto"/>
          <p:cNvSpPr txBox="1"/>
          <p:nvPr/>
        </p:nvSpPr>
        <p:spPr>
          <a:xfrm>
            <a:off x="1598529" y="5998903"/>
            <a:ext cx="9799424" cy="646331"/>
          </a:xfrm>
          <a:prstGeom prst="rect">
            <a:avLst/>
          </a:prstGeom>
          <a:noFill/>
        </p:spPr>
        <p:txBody>
          <a:bodyPr wrap="square" rtlCol="0">
            <a:spAutoFit/>
          </a:bodyPr>
          <a:lstStyle/>
          <a:p>
            <a:pPr algn="ctr"/>
            <a:r>
              <a:rPr lang="es-AR" b="1" dirty="0" smtClean="0"/>
              <a:t>Informar al área de comercialización para que programe las entregas y distribuciones de los productos.</a:t>
            </a:r>
            <a:endParaRPr lang="es-MX" b="1" i="1" dirty="0">
              <a:effectLst>
                <a:outerShdw blurRad="38100" dist="38100" dir="2700000" algn="tl">
                  <a:srgbClr val="000000">
                    <a:alpha val="43137"/>
                  </a:srgbClr>
                </a:outerShdw>
              </a:effectLst>
            </a:endParaRPr>
          </a:p>
        </p:txBody>
      </p:sp>
      <p:sp>
        <p:nvSpPr>
          <p:cNvPr id="58" name="37 Rectángulo redondeado"/>
          <p:cNvSpPr/>
          <p:nvPr/>
        </p:nvSpPr>
        <p:spPr>
          <a:xfrm>
            <a:off x="1598530" y="3982679"/>
            <a:ext cx="9799422" cy="648072"/>
          </a:xfrm>
          <a:prstGeom prst="roundRec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path path="circle">
              <a:fillToRect l="50000" t="50000" r="50000" b="50000"/>
            </a:path>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9" name="31 CuadroTexto"/>
          <p:cNvSpPr txBox="1"/>
          <p:nvPr/>
        </p:nvSpPr>
        <p:spPr>
          <a:xfrm>
            <a:off x="1407886" y="3982679"/>
            <a:ext cx="9990066" cy="646331"/>
          </a:xfrm>
          <a:prstGeom prst="rect">
            <a:avLst/>
          </a:prstGeom>
          <a:noFill/>
        </p:spPr>
        <p:txBody>
          <a:bodyPr wrap="square" rtlCol="0">
            <a:spAutoFit/>
          </a:bodyPr>
          <a:lstStyle/>
          <a:p>
            <a:pPr algn="ctr"/>
            <a:r>
              <a:rPr lang="es-AR" b="1" dirty="0" smtClean="0"/>
              <a:t>Descomponer los productos agregados planeados en artículos individuales programados</a:t>
            </a:r>
            <a:endParaRPr lang="es-MX" b="1"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204989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632394" y="-64632"/>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PLANEACIÓN AGREGADA</a:t>
            </a:r>
            <a:endParaRPr lang="en-US" sz="3100" dirty="0"/>
          </a:p>
        </p:txBody>
      </p:sp>
      <p:sp>
        <p:nvSpPr>
          <p:cNvPr id="3" name="Marcador de contenido 2"/>
          <p:cNvSpPr>
            <a:spLocks noGrp="1"/>
          </p:cNvSpPr>
          <p:nvPr>
            <p:ph idx="1"/>
          </p:nvPr>
        </p:nvSpPr>
        <p:spPr>
          <a:xfrm>
            <a:off x="1248221" y="1117599"/>
            <a:ext cx="10479321" cy="5660571"/>
          </a:xfrm>
        </p:spPr>
        <p:txBody>
          <a:bodyPr>
            <a:noAutofit/>
          </a:bodyPr>
          <a:lstStyle/>
          <a:p>
            <a:pPr marL="0" indent="0" algn="ctr">
              <a:buNone/>
            </a:pPr>
            <a:r>
              <a:rPr lang="en-US" sz="2400" b="1" dirty="0" smtClean="0">
                <a:solidFill>
                  <a:schemeClr val="tx1"/>
                </a:solidFill>
              </a:rPr>
              <a:t>IDEAS </a:t>
            </a:r>
            <a:r>
              <a:rPr lang="en-US" sz="2400" b="1" dirty="0">
                <a:solidFill>
                  <a:schemeClr val="tx1"/>
                </a:solidFill>
              </a:rPr>
              <a:t>CLAVE </a:t>
            </a:r>
            <a:endParaRPr lang="en-US" sz="2400" dirty="0">
              <a:solidFill>
                <a:schemeClr val="tx1"/>
              </a:solidFill>
            </a:endParaRPr>
          </a:p>
          <a:p>
            <a:r>
              <a:rPr lang="es-ES" sz="1600" dirty="0">
                <a:solidFill>
                  <a:schemeClr val="tx1"/>
                </a:solidFill>
              </a:rPr>
              <a:t>La planeación de ventas y operaciones y el plan agregado convierten la estrategia corporativa y los planes de capacidad en consideraciones concretas de tamaño de la fuerza de trabajo, cantidad del inventario y niveles de producción. </a:t>
            </a:r>
          </a:p>
          <a:p>
            <a:r>
              <a:rPr lang="es-ES" sz="1600" dirty="0">
                <a:solidFill>
                  <a:schemeClr val="tx1"/>
                </a:solidFill>
              </a:rPr>
              <a:t>Las variaciones en la demanda son una realidad, por lo tanto el sistema de planeación debe ser flexible para administrar esas variaciones. </a:t>
            </a:r>
          </a:p>
          <a:p>
            <a:r>
              <a:rPr lang="es-ES" sz="1600" dirty="0">
                <a:solidFill>
                  <a:schemeClr val="tx1"/>
                </a:solidFill>
              </a:rPr>
              <a:t>Esta flexibilidad se puede obtener con fuentes alternativas de oferta, trabajadores </a:t>
            </a:r>
            <a:r>
              <a:rPr lang="es-ES" sz="1600" dirty="0" err="1">
                <a:solidFill>
                  <a:schemeClr val="tx1"/>
                </a:solidFill>
              </a:rPr>
              <a:t>polifuncionales</a:t>
            </a:r>
            <a:r>
              <a:rPr lang="es-ES" sz="1600" dirty="0">
                <a:solidFill>
                  <a:schemeClr val="tx1"/>
                </a:solidFill>
              </a:rPr>
              <a:t> y otras estrategias alternativas.</a:t>
            </a:r>
          </a:p>
          <a:p>
            <a:r>
              <a:rPr lang="es-ES" sz="1600" dirty="0">
                <a:solidFill>
                  <a:schemeClr val="tx1"/>
                </a:solidFill>
              </a:rPr>
              <a:t>Es preciso apegarse a las reglas de decisión para la planeación de la producción, una vez que se han seleccionado, sin embargo, es necesario analizarlas con detenimiento antes de su implementación con métodos como la simulación de la información histórica para saber lo que realmente habría sucedido si las reglas de decisión hubieran operado en el pasado. </a:t>
            </a:r>
          </a:p>
          <a:p>
            <a:r>
              <a:rPr lang="es-ES" sz="1600" dirty="0">
                <a:solidFill>
                  <a:schemeClr val="tx1"/>
                </a:solidFill>
              </a:rPr>
              <a:t>El manejo de la producción es una herramienta importante que se puede usar para dar forma a los patrones de la demanda con el fin de que una empresa pueda operar con mayor </a:t>
            </a:r>
            <a:r>
              <a:rPr lang="es-ES" sz="1600" dirty="0" smtClean="0">
                <a:solidFill>
                  <a:schemeClr val="tx1"/>
                </a:solidFill>
              </a:rPr>
              <a:t>eficiencia, de acuerdo al diseño estratégico de los procesos.</a:t>
            </a:r>
          </a:p>
          <a:p>
            <a:r>
              <a:rPr lang="es-ES" sz="1600" dirty="0" smtClean="0">
                <a:solidFill>
                  <a:schemeClr val="tx1"/>
                </a:solidFill>
              </a:rPr>
              <a:t>El Plan Maestro de Producción define </a:t>
            </a:r>
            <a:r>
              <a:rPr lang="es-ES" sz="1600" dirty="0">
                <a:solidFill>
                  <a:schemeClr val="tx1"/>
                </a:solidFill>
              </a:rPr>
              <a:t>para cada producto las cantidades a fabricar y en qué período de tiempo dentro de un horizonte de </a:t>
            </a:r>
            <a:r>
              <a:rPr lang="es-ES" sz="1600" dirty="0" smtClean="0">
                <a:solidFill>
                  <a:schemeClr val="tx1"/>
                </a:solidFill>
              </a:rPr>
              <a:t>planificación, constituyéndose en el nexo de fabricación con abastecimientos, finanzas, comercialización.</a:t>
            </a:r>
            <a:endParaRPr lang="es-ES" sz="1600" dirty="0">
              <a:solidFill>
                <a:schemeClr val="tx1"/>
              </a:solidFill>
            </a:endParaRPr>
          </a:p>
          <a:p>
            <a:endParaRPr lang="es-ES" dirty="0">
              <a:solidFill>
                <a:schemeClr val="tx1"/>
              </a:solidFill>
            </a:endParaRPr>
          </a:p>
        </p:txBody>
      </p:sp>
    </p:spTree>
    <p:extLst>
      <p:ext uri="{BB962C8B-B14F-4D97-AF65-F5344CB8AC3E}">
        <p14:creationId xmlns:p14="http://schemas.microsoft.com/office/powerpoint/2010/main" val="18029055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611359" y="1969736"/>
            <a:ext cx="10256104" cy="3777622"/>
          </a:xfrm>
        </p:spPr>
        <p:txBody>
          <a:bodyPr>
            <a:noAutofit/>
          </a:bodyPr>
          <a:lstStyle/>
          <a:p>
            <a:pPr>
              <a:spcBef>
                <a:spcPts val="1800"/>
              </a:spcBef>
            </a:pPr>
            <a:r>
              <a:rPr lang="en-US" sz="2200" b="1" dirty="0">
                <a:solidFill>
                  <a:schemeClr val="tx1"/>
                </a:solidFill>
              </a:rPr>
              <a:t>OBJETIVOS </a:t>
            </a:r>
            <a:endParaRPr lang="en-US" sz="2200" b="1" dirty="0" smtClean="0">
              <a:solidFill>
                <a:schemeClr val="tx1"/>
              </a:solidFill>
            </a:endParaRPr>
          </a:p>
          <a:p>
            <a:pPr marL="0" indent="0">
              <a:spcBef>
                <a:spcPts val="1800"/>
              </a:spcBef>
              <a:buNone/>
            </a:pPr>
            <a:r>
              <a:rPr lang="es-ES" sz="2000" b="1" dirty="0" smtClean="0">
                <a:solidFill>
                  <a:schemeClr val="tx1"/>
                </a:solidFill>
              </a:rPr>
              <a:t>• </a:t>
            </a:r>
            <a:r>
              <a:rPr lang="es-ES" sz="1900" b="1" dirty="0">
                <a:solidFill>
                  <a:schemeClr val="tx1"/>
                </a:solidFill>
              </a:rPr>
              <a:t>Aprender qué es un sistema ERP y sus beneficios</a:t>
            </a:r>
            <a:r>
              <a:rPr lang="es-ES" sz="1900" b="1" dirty="0" smtClean="0">
                <a:solidFill>
                  <a:schemeClr val="tx1"/>
                </a:solidFill>
              </a:rPr>
              <a:t>.</a:t>
            </a:r>
          </a:p>
          <a:p>
            <a:pPr marL="0" indent="0">
              <a:spcBef>
                <a:spcPts val="1800"/>
              </a:spcBef>
              <a:buNone/>
            </a:pPr>
            <a:r>
              <a:rPr lang="es-ES" sz="1900" b="1" dirty="0" smtClean="0">
                <a:solidFill>
                  <a:schemeClr val="tx1"/>
                </a:solidFill>
              </a:rPr>
              <a:t>• Visualizar el </a:t>
            </a:r>
            <a:r>
              <a:rPr lang="es-ES" sz="1900" b="1" dirty="0">
                <a:solidFill>
                  <a:schemeClr val="tx1"/>
                </a:solidFill>
              </a:rPr>
              <a:t>ERP </a:t>
            </a:r>
            <a:r>
              <a:rPr lang="es-ES" sz="1900" b="1" dirty="0" smtClean="0">
                <a:solidFill>
                  <a:schemeClr val="tx1"/>
                </a:solidFill>
              </a:rPr>
              <a:t>como </a:t>
            </a:r>
            <a:r>
              <a:rPr lang="es-ES" sz="1900" b="1" dirty="0">
                <a:solidFill>
                  <a:schemeClr val="tx1"/>
                </a:solidFill>
              </a:rPr>
              <a:t>una herramienta tecnológica </a:t>
            </a:r>
            <a:r>
              <a:rPr lang="es-ES" sz="1900" b="1" dirty="0" smtClean="0">
                <a:solidFill>
                  <a:schemeClr val="tx1"/>
                </a:solidFill>
              </a:rPr>
              <a:t>que </a:t>
            </a:r>
            <a:r>
              <a:rPr lang="es-ES" sz="1900" b="1" dirty="0">
                <a:solidFill>
                  <a:schemeClr val="tx1"/>
                </a:solidFill>
              </a:rPr>
              <a:t>busca </a:t>
            </a:r>
            <a:r>
              <a:rPr lang="es-ES" sz="1900" b="1" dirty="0" smtClean="0">
                <a:solidFill>
                  <a:schemeClr val="tx1"/>
                </a:solidFill>
              </a:rPr>
              <a:t>coordinar </a:t>
            </a:r>
            <a:r>
              <a:rPr lang="es-ES" sz="1900" b="1" dirty="0">
                <a:solidFill>
                  <a:schemeClr val="tx1"/>
                </a:solidFill>
              </a:rPr>
              <a:t>los datos y procesos de una empresa </a:t>
            </a:r>
            <a:r>
              <a:rPr lang="es-ES" sz="1900" b="1" dirty="0" smtClean="0">
                <a:solidFill>
                  <a:schemeClr val="tx1"/>
                </a:solidFill>
              </a:rPr>
              <a:t>facilitando </a:t>
            </a:r>
            <a:r>
              <a:rPr lang="es-ES" sz="1900" b="1" dirty="0">
                <a:solidFill>
                  <a:schemeClr val="tx1"/>
                </a:solidFill>
              </a:rPr>
              <a:t>y mejorando la gestión </a:t>
            </a:r>
            <a:r>
              <a:rPr lang="es-ES" sz="1900" b="1" dirty="0" smtClean="0">
                <a:solidFill>
                  <a:schemeClr val="tx1"/>
                </a:solidFill>
              </a:rPr>
              <a:t>de la información </a:t>
            </a:r>
            <a:r>
              <a:rPr lang="es-ES" sz="1900" b="1" dirty="0">
                <a:solidFill>
                  <a:schemeClr val="tx1"/>
                </a:solidFill>
              </a:rPr>
              <a:t>y </a:t>
            </a:r>
            <a:r>
              <a:rPr lang="es-ES" sz="1900" b="1" dirty="0" smtClean="0">
                <a:solidFill>
                  <a:schemeClr val="tx1"/>
                </a:solidFill>
              </a:rPr>
              <a:t>organización </a:t>
            </a:r>
            <a:r>
              <a:rPr lang="es-ES" sz="1900" b="1" dirty="0">
                <a:solidFill>
                  <a:schemeClr val="tx1"/>
                </a:solidFill>
              </a:rPr>
              <a:t>de la empresa.</a:t>
            </a:r>
          </a:p>
          <a:p>
            <a:pPr marL="0" indent="0">
              <a:spcBef>
                <a:spcPts val="1800"/>
              </a:spcBef>
              <a:buNone/>
            </a:pPr>
            <a:r>
              <a:rPr lang="es-ES" sz="1900" b="1" dirty="0" smtClean="0">
                <a:solidFill>
                  <a:schemeClr val="tx1"/>
                </a:solidFill>
              </a:rPr>
              <a:t>• Conocer los sistemas de planificación y control de la producción MRP; DBR y ESBELTOS y comprender los </a:t>
            </a:r>
            <a:r>
              <a:rPr lang="es-ES" sz="1900" b="1" dirty="0">
                <a:solidFill>
                  <a:schemeClr val="tx1"/>
                </a:solidFill>
              </a:rPr>
              <a:t>ámbitos de aplicación </a:t>
            </a:r>
            <a:r>
              <a:rPr lang="es-ES" sz="1900" b="1" dirty="0" smtClean="0">
                <a:solidFill>
                  <a:schemeClr val="tx1"/>
                </a:solidFill>
              </a:rPr>
              <a:t>en función de sus particulares características. </a:t>
            </a:r>
          </a:p>
          <a:p>
            <a:pPr marL="0" indent="0">
              <a:buNone/>
            </a:pPr>
            <a:r>
              <a:rPr lang="es-ES" sz="1900" dirty="0" smtClean="0">
                <a:solidFill>
                  <a:schemeClr val="tx1"/>
                </a:solidFill>
              </a:rPr>
              <a:t>• </a:t>
            </a:r>
            <a:r>
              <a:rPr lang="es-ES" sz="1900" b="1" dirty="0" smtClean="0">
                <a:solidFill>
                  <a:schemeClr val="tx1"/>
                </a:solidFill>
              </a:rPr>
              <a:t>Entender que los sistemas </a:t>
            </a:r>
            <a:r>
              <a:rPr lang="es-ES" sz="1900" b="1" dirty="0">
                <a:solidFill>
                  <a:schemeClr val="tx1"/>
                </a:solidFill>
              </a:rPr>
              <a:t>de planificación y control de la producción MRP; DBR y ESBELTOS </a:t>
            </a:r>
            <a:r>
              <a:rPr lang="es-ES" sz="1900" b="1" dirty="0" smtClean="0">
                <a:solidFill>
                  <a:schemeClr val="tx1"/>
                </a:solidFill>
              </a:rPr>
              <a:t>son la respuesta operativa a los </a:t>
            </a:r>
            <a:r>
              <a:rPr lang="es-ES" sz="1900" b="1" dirty="0">
                <a:solidFill>
                  <a:schemeClr val="tx1"/>
                </a:solidFill>
              </a:rPr>
              <a:t>objetivos estratégicos </a:t>
            </a:r>
            <a:r>
              <a:rPr lang="es-ES" sz="1900" b="1" dirty="0" smtClean="0">
                <a:solidFill>
                  <a:schemeClr val="tx1"/>
                </a:solidFill>
              </a:rPr>
              <a:t>definidos para </a:t>
            </a:r>
            <a:r>
              <a:rPr lang="es-ES" sz="1900" b="1" dirty="0">
                <a:solidFill>
                  <a:schemeClr val="tx1"/>
                </a:solidFill>
              </a:rPr>
              <a:t>el </a:t>
            </a:r>
            <a:r>
              <a:rPr lang="es-ES" sz="1900" b="1" dirty="0" smtClean="0">
                <a:solidFill>
                  <a:schemeClr val="tx1"/>
                </a:solidFill>
              </a:rPr>
              <a:t>largo plazo. </a:t>
            </a:r>
            <a:endParaRPr lang="en-US" sz="1900" b="1" dirty="0">
              <a:solidFill>
                <a:schemeClr val="tx1"/>
              </a:solidFill>
            </a:endParaRPr>
          </a:p>
          <a:p>
            <a:pPr marL="0" indent="0">
              <a:buNone/>
            </a:pPr>
            <a:endParaRPr lang="en-US" sz="1900" b="1" dirty="0">
              <a:solidFill>
                <a:schemeClr val="tx1"/>
              </a:solidFill>
            </a:endParaRPr>
          </a:p>
        </p:txBody>
      </p:sp>
      <p:sp>
        <p:nvSpPr>
          <p:cNvPr id="4" name="Título 1"/>
          <p:cNvSpPr txBox="1">
            <a:spLocks/>
          </p:cNvSpPr>
          <p:nvPr/>
        </p:nvSpPr>
        <p:spPr>
          <a:xfrm>
            <a:off x="2589213" y="2514600"/>
            <a:ext cx="8915399" cy="2262781"/>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b="1" dirty="0">
              <a:effectLst>
                <a:outerShdw blurRad="38100" dist="38100" dir="2700000" algn="tl">
                  <a:srgbClr val="000000">
                    <a:alpha val="43137"/>
                  </a:srgbClr>
                </a:outerShdw>
              </a:effectLst>
            </a:endParaRPr>
          </a:p>
        </p:txBody>
      </p:sp>
      <p:sp>
        <p:nvSpPr>
          <p:cNvPr id="5" name="Subtítulo 2"/>
          <p:cNvSpPr txBox="1">
            <a:spLocks/>
          </p:cNvSpPr>
          <p:nvPr/>
        </p:nvSpPr>
        <p:spPr>
          <a:xfrm>
            <a:off x="2589213" y="4777379"/>
            <a:ext cx="8915399" cy="112628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buNone/>
            </a:pPr>
            <a:endParaRPr lang="en-US" sz="3600" b="1" i="1" dirty="0">
              <a:effectLst>
                <a:outerShdw blurRad="38100" dist="38100" dir="2700000" algn="tl">
                  <a:srgbClr val="000000">
                    <a:alpha val="43137"/>
                  </a:srgbClr>
                </a:outerShdw>
              </a:effectLst>
            </a:endParaRPr>
          </a:p>
        </p:txBody>
      </p:sp>
      <p:sp>
        <p:nvSpPr>
          <p:cNvPr id="8" name="Título 1"/>
          <p:cNvSpPr>
            <a:spLocks noGrp="1"/>
          </p:cNvSpPr>
          <p:nvPr>
            <p:ph type="title"/>
          </p:nvPr>
        </p:nvSpPr>
        <p:spPr>
          <a:xfrm>
            <a:off x="1784032" y="170161"/>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PLANEACIÓN DE RECURSOS DE LA ORGANIZACIÓN</a:t>
            </a:r>
            <a:endParaRPr lang="en-US" sz="3100" dirty="0"/>
          </a:p>
        </p:txBody>
      </p:sp>
    </p:spTree>
    <p:extLst>
      <p:ext uri="{BB962C8B-B14F-4D97-AF65-F5344CB8AC3E}">
        <p14:creationId xmlns:p14="http://schemas.microsoft.com/office/powerpoint/2010/main" val="7656905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2589213" y="2514600"/>
            <a:ext cx="8915399" cy="2262781"/>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b="1" dirty="0">
              <a:effectLst>
                <a:outerShdw blurRad="38100" dist="38100" dir="2700000" algn="tl">
                  <a:srgbClr val="000000">
                    <a:alpha val="43137"/>
                  </a:srgbClr>
                </a:outerShdw>
              </a:effectLst>
            </a:endParaRPr>
          </a:p>
        </p:txBody>
      </p:sp>
      <p:sp>
        <p:nvSpPr>
          <p:cNvPr id="5" name="Subtítulo 2"/>
          <p:cNvSpPr txBox="1">
            <a:spLocks/>
          </p:cNvSpPr>
          <p:nvPr/>
        </p:nvSpPr>
        <p:spPr>
          <a:xfrm>
            <a:off x="2221251" y="4777379"/>
            <a:ext cx="8727875" cy="112628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buNone/>
            </a:pPr>
            <a:endParaRPr lang="en-US" sz="3600" b="1" i="1" dirty="0">
              <a:effectLst>
                <a:outerShdw blurRad="38100" dist="38100" dir="2700000" algn="tl">
                  <a:srgbClr val="000000">
                    <a:alpha val="43137"/>
                  </a:srgbClr>
                </a:outerShdw>
              </a:effectLst>
            </a:endParaRPr>
          </a:p>
        </p:txBody>
      </p:sp>
      <p:sp>
        <p:nvSpPr>
          <p:cNvPr id="8" name="Título 1"/>
          <p:cNvSpPr>
            <a:spLocks noGrp="1"/>
          </p:cNvSpPr>
          <p:nvPr>
            <p:ph type="title"/>
          </p:nvPr>
        </p:nvSpPr>
        <p:spPr>
          <a:xfrm>
            <a:off x="1784032" y="170161"/>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PLANEACIÓN DE RECURSOS DE LA ORGANIZACIÓN</a:t>
            </a:r>
            <a:endParaRPr lang="en-US" sz="3100" dirty="0"/>
          </a:p>
        </p:txBody>
      </p:sp>
      <p:sp>
        <p:nvSpPr>
          <p:cNvPr id="7" name="10 CuadroTexto"/>
          <p:cNvSpPr txBox="1"/>
          <p:nvPr/>
        </p:nvSpPr>
        <p:spPr>
          <a:xfrm>
            <a:off x="1919107" y="1505445"/>
            <a:ext cx="2173922" cy="830997"/>
          </a:xfrm>
          <a:prstGeom prst="rect">
            <a:avLst/>
          </a:prstGeom>
          <a:solidFill>
            <a:srgbClr val="FFC000"/>
          </a:solidFill>
          <a:ln w="57150">
            <a:solidFill>
              <a:schemeClr val="accent1">
                <a:lumMod val="50000"/>
              </a:schemeClr>
            </a:solidFill>
          </a:ln>
        </p:spPr>
        <p:txBody>
          <a:bodyPr wrap="square" rtlCol="0">
            <a:spAutoFit/>
          </a:bodyPr>
          <a:lstStyle/>
          <a:p>
            <a:pPr algn="ctr"/>
            <a:r>
              <a:rPr lang="es-MX" sz="2400" b="1" i="1" dirty="0" smtClean="0">
                <a:effectLst>
                  <a:outerShdw blurRad="38100" dist="38100" dir="2700000" algn="tl">
                    <a:srgbClr val="000000">
                      <a:alpha val="43137"/>
                    </a:srgbClr>
                  </a:outerShdw>
                </a:effectLst>
              </a:rPr>
              <a:t>Planificación de Recursos</a:t>
            </a:r>
            <a:endParaRPr lang="es-MX" sz="2400" b="1" i="1" dirty="0">
              <a:effectLst>
                <a:outerShdw blurRad="38100" dist="38100" dir="2700000" algn="tl">
                  <a:srgbClr val="000000">
                    <a:alpha val="43137"/>
                  </a:srgbClr>
                </a:outerShdw>
              </a:effectLst>
            </a:endParaRPr>
          </a:p>
        </p:txBody>
      </p:sp>
      <p:sp>
        <p:nvSpPr>
          <p:cNvPr id="9" name="20 Rectángulo redondeado"/>
          <p:cNvSpPr/>
          <p:nvPr/>
        </p:nvSpPr>
        <p:spPr>
          <a:xfrm>
            <a:off x="1939858" y="3019422"/>
            <a:ext cx="2045243" cy="559106"/>
          </a:xfrm>
          <a:prstGeom prst="round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lin ang="108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0" name="21 CuadroTexto"/>
          <p:cNvSpPr txBox="1"/>
          <p:nvPr/>
        </p:nvSpPr>
        <p:spPr>
          <a:xfrm>
            <a:off x="2112893" y="3091992"/>
            <a:ext cx="1750430" cy="400110"/>
          </a:xfrm>
          <a:prstGeom prst="rect">
            <a:avLst/>
          </a:prstGeom>
          <a:noFill/>
        </p:spPr>
        <p:txBody>
          <a:bodyPr wrap="square" rtlCol="0">
            <a:spAutoFit/>
          </a:bodyPr>
          <a:lstStyle/>
          <a:p>
            <a:pPr algn="ctr"/>
            <a:r>
              <a:rPr lang="es-MX" sz="2000" b="1" i="1" dirty="0" smtClean="0">
                <a:effectLst>
                  <a:outerShdw blurRad="38100" dist="38100" dir="2700000" algn="tl">
                    <a:srgbClr val="000000">
                      <a:alpha val="43137"/>
                    </a:srgbClr>
                  </a:outerShdw>
                </a:effectLst>
              </a:rPr>
              <a:t>FUNCIONES</a:t>
            </a:r>
            <a:endParaRPr lang="es-MX" sz="2000" b="1" i="1" dirty="0">
              <a:effectLst>
                <a:outerShdw blurRad="38100" dist="38100" dir="2700000" algn="tl">
                  <a:srgbClr val="000000">
                    <a:alpha val="43137"/>
                  </a:srgbClr>
                </a:outerShdw>
              </a:effectLst>
            </a:endParaRPr>
          </a:p>
        </p:txBody>
      </p:sp>
      <p:sp>
        <p:nvSpPr>
          <p:cNvPr id="11" name="22 Rectángulo redondeado"/>
          <p:cNvSpPr/>
          <p:nvPr/>
        </p:nvSpPr>
        <p:spPr>
          <a:xfrm>
            <a:off x="4862287" y="2072988"/>
            <a:ext cx="6201836" cy="2099265"/>
          </a:xfrm>
          <a:prstGeom prst="roundRect">
            <a:avLst/>
          </a:pr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2" name="16 CuadroTexto"/>
          <p:cNvSpPr txBox="1"/>
          <p:nvPr/>
        </p:nvSpPr>
        <p:spPr>
          <a:xfrm>
            <a:off x="4862287" y="2213499"/>
            <a:ext cx="6201836" cy="1831271"/>
          </a:xfrm>
          <a:prstGeom prst="rect">
            <a:avLst/>
          </a:prstGeom>
          <a:noFill/>
        </p:spPr>
        <p:txBody>
          <a:bodyPr wrap="square" rtlCol="0">
            <a:spAutoFit/>
          </a:bodyPr>
          <a:lstStyle/>
          <a:p>
            <a:pPr algn="ctr">
              <a:spcBef>
                <a:spcPts val="600"/>
              </a:spcBef>
            </a:pPr>
            <a:r>
              <a:rPr lang="es-MX" b="1" i="1" dirty="0" smtClean="0">
                <a:effectLst>
                  <a:outerShdw blurRad="38100" dist="38100" dir="2700000" algn="tl">
                    <a:srgbClr val="000000">
                      <a:alpha val="43137"/>
                    </a:srgbClr>
                  </a:outerShdw>
                </a:effectLst>
              </a:rPr>
              <a:t>En la organización</a:t>
            </a:r>
          </a:p>
          <a:p>
            <a:pPr algn="ctr">
              <a:spcBef>
                <a:spcPts val="600"/>
              </a:spcBef>
            </a:pPr>
            <a:r>
              <a:rPr lang="es-MX" dirty="0" smtClean="0"/>
              <a:t> </a:t>
            </a:r>
            <a:r>
              <a:rPr lang="es-MX" dirty="0"/>
              <a:t>Es un proceso que toma los planes de ventas y operaciones; procesa la información sobre los estándares de tiempo, rutas y de otro tipo con respecto a cómo se producen los servicios y productos, y </a:t>
            </a:r>
            <a:r>
              <a:rPr lang="es-MX" dirty="0" smtClean="0"/>
              <a:t>planifica </a:t>
            </a:r>
            <a:r>
              <a:rPr lang="es-MX" dirty="0"/>
              <a:t>los requerimientos de insumos.</a:t>
            </a:r>
            <a:endParaRPr lang="es-MX" b="1" i="1" dirty="0">
              <a:effectLst>
                <a:outerShdw blurRad="38100" dist="38100" dir="2700000" algn="tl">
                  <a:srgbClr val="000000">
                    <a:alpha val="43137"/>
                  </a:srgbClr>
                </a:outerShdw>
              </a:effectLst>
            </a:endParaRPr>
          </a:p>
        </p:txBody>
      </p:sp>
      <p:sp>
        <p:nvSpPr>
          <p:cNvPr id="13" name="37 Rectángulo redondeado"/>
          <p:cNvSpPr/>
          <p:nvPr/>
        </p:nvSpPr>
        <p:spPr>
          <a:xfrm>
            <a:off x="2138000" y="4532293"/>
            <a:ext cx="8926123" cy="2031325"/>
          </a:xfrm>
          <a:prstGeom prst="roundRec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path path="circle">
              <a:fillToRect l="50000" t="50000" r="50000" b="50000"/>
            </a:path>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4" name="31 CuadroTexto"/>
          <p:cNvSpPr txBox="1"/>
          <p:nvPr/>
        </p:nvSpPr>
        <p:spPr>
          <a:xfrm>
            <a:off x="2293258" y="4619378"/>
            <a:ext cx="8698858" cy="1831271"/>
          </a:xfrm>
          <a:prstGeom prst="rect">
            <a:avLst/>
          </a:prstGeom>
          <a:noFill/>
        </p:spPr>
        <p:txBody>
          <a:bodyPr wrap="square" rtlCol="0">
            <a:spAutoFit/>
          </a:bodyPr>
          <a:lstStyle/>
          <a:p>
            <a:pPr algn="ctr">
              <a:spcBef>
                <a:spcPts val="600"/>
              </a:spcBef>
            </a:pPr>
            <a:r>
              <a:rPr lang="es-AR" b="1" i="1" dirty="0" smtClean="0">
                <a:effectLst>
                  <a:outerShdw blurRad="38100" dist="38100" dir="2700000" algn="tl">
                    <a:srgbClr val="000000">
                      <a:alpha val="43137"/>
                    </a:srgbClr>
                  </a:outerShdw>
                </a:effectLst>
              </a:rPr>
              <a:t>De la empresa</a:t>
            </a:r>
            <a:r>
              <a:rPr lang="es-MX" b="1" i="1" dirty="0">
                <a:effectLst>
                  <a:outerShdw blurRad="38100" dist="38100" dir="2700000" algn="tl">
                    <a:srgbClr val="000000">
                      <a:alpha val="43137"/>
                    </a:srgbClr>
                  </a:outerShdw>
                </a:effectLst>
              </a:rPr>
              <a:t> (ERP)</a:t>
            </a:r>
            <a:endParaRPr lang="es-AR" b="1" i="1" dirty="0" smtClean="0">
              <a:effectLst>
                <a:outerShdw blurRad="38100" dist="38100" dir="2700000" algn="tl">
                  <a:srgbClr val="000000">
                    <a:alpha val="43137"/>
                  </a:srgbClr>
                </a:outerShdw>
              </a:effectLst>
            </a:endParaRPr>
          </a:p>
          <a:p>
            <a:pPr algn="ctr">
              <a:spcBef>
                <a:spcPts val="600"/>
              </a:spcBef>
            </a:pPr>
            <a:r>
              <a:rPr lang="es-MX" dirty="0"/>
              <a:t>Los sistemas de planificación de recursos empresariales </a:t>
            </a:r>
            <a:r>
              <a:rPr lang="es-MX" dirty="0" smtClean="0"/>
              <a:t>son </a:t>
            </a:r>
            <a:r>
              <a:rPr lang="es-MX" dirty="0"/>
              <a:t>sistemas de información grandes e integrados que sustentan a muchos procesos empresariales y satisfacen las necesidades de almacenamiento de datos. </a:t>
            </a:r>
            <a:r>
              <a:rPr lang="es-MX" dirty="0" smtClean="0"/>
              <a:t>Se </a:t>
            </a:r>
            <a:r>
              <a:rPr lang="es-MX" dirty="0"/>
              <a:t>usan en las organizaciones </a:t>
            </a:r>
            <a:r>
              <a:rPr lang="es-MX" dirty="0" smtClean="0"/>
              <a:t>para relacionar </a:t>
            </a:r>
            <a:r>
              <a:rPr lang="es-MX" dirty="0"/>
              <a:t>clientes y </a:t>
            </a:r>
            <a:r>
              <a:rPr lang="es-MX" dirty="0" smtClean="0"/>
              <a:t>proveedores con los procesos de gestión de la empresa.</a:t>
            </a:r>
            <a:endParaRPr lang="es-MX" b="1"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0290747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784032" y="170161"/>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PLANEACIÓN DE RECURSOS DE LA ORGANIZACIÓN</a:t>
            </a:r>
            <a:endParaRPr lang="en-US" sz="3100" dirty="0"/>
          </a:p>
        </p:txBody>
      </p:sp>
      <p:sp>
        <p:nvSpPr>
          <p:cNvPr id="15" name="10 CuadroTexto"/>
          <p:cNvSpPr txBox="1"/>
          <p:nvPr/>
        </p:nvSpPr>
        <p:spPr>
          <a:xfrm>
            <a:off x="1598530" y="1498162"/>
            <a:ext cx="1707442" cy="1323439"/>
          </a:xfrm>
          <a:prstGeom prst="rect">
            <a:avLst/>
          </a:prstGeom>
          <a:solidFill>
            <a:srgbClr val="FFC000"/>
          </a:solidFill>
          <a:ln w="57150">
            <a:solidFill>
              <a:schemeClr val="accent1">
                <a:lumMod val="50000"/>
              </a:schemeClr>
            </a:solidFill>
          </a:ln>
        </p:spPr>
        <p:txBody>
          <a:bodyPr wrap="square" rtlCol="0">
            <a:spAutoFit/>
          </a:bodyPr>
          <a:lstStyle/>
          <a:p>
            <a:pPr algn="ctr"/>
            <a:r>
              <a:rPr lang="es-MX" sz="2000" b="1" i="1" dirty="0" smtClean="0">
                <a:effectLst>
                  <a:outerShdw blurRad="38100" dist="38100" dir="2700000" algn="tl">
                    <a:srgbClr val="000000">
                      <a:alpha val="43137"/>
                    </a:srgbClr>
                  </a:outerShdw>
                </a:effectLst>
              </a:rPr>
              <a:t>Sistema </a:t>
            </a:r>
            <a:r>
              <a:rPr lang="es-MX" sz="2000" b="1" i="1" dirty="0" err="1" smtClean="0">
                <a:effectLst>
                  <a:outerShdw blurRad="38100" dist="38100" dir="2700000" algn="tl">
                    <a:srgbClr val="000000">
                      <a:alpha val="43137"/>
                    </a:srgbClr>
                  </a:outerShdw>
                </a:effectLst>
              </a:rPr>
              <a:t>Enterprises</a:t>
            </a:r>
            <a:r>
              <a:rPr lang="es-MX" sz="2000" b="1" i="1" dirty="0" smtClean="0">
                <a:effectLst>
                  <a:outerShdw blurRad="38100" dist="38100" dir="2700000" algn="tl">
                    <a:srgbClr val="000000">
                      <a:alpha val="43137"/>
                    </a:srgbClr>
                  </a:outerShdw>
                </a:effectLst>
              </a:rPr>
              <a:t> </a:t>
            </a:r>
            <a:r>
              <a:rPr lang="es-MX" sz="2000" b="1" i="1" dirty="0" err="1" smtClean="0">
                <a:effectLst>
                  <a:outerShdw blurRad="38100" dist="38100" dir="2700000" algn="tl">
                    <a:srgbClr val="000000">
                      <a:alpha val="43137"/>
                    </a:srgbClr>
                  </a:outerShdw>
                </a:effectLst>
              </a:rPr>
              <a:t>Resources</a:t>
            </a:r>
            <a:r>
              <a:rPr lang="es-MX" sz="2000" b="1" i="1" dirty="0" smtClean="0">
                <a:effectLst>
                  <a:outerShdw blurRad="38100" dist="38100" dir="2700000" algn="tl">
                    <a:srgbClr val="000000">
                      <a:alpha val="43137"/>
                    </a:srgbClr>
                  </a:outerShdw>
                </a:effectLst>
              </a:rPr>
              <a:t> </a:t>
            </a:r>
            <a:r>
              <a:rPr lang="es-MX" sz="2000" b="1" i="1" dirty="0" err="1" smtClean="0">
                <a:effectLst>
                  <a:outerShdw blurRad="38100" dist="38100" dir="2700000" algn="tl">
                    <a:srgbClr val="000000">
                      <a:alpha val="43137"/>
                    </a:srgbClr>
                  </a:outerShdw>
                </a:effectLst>
              </a:rPr>
              <a:t>Planning</a:t>
            </a:r>
            <a:endParaRPr lang="es-MX" sz="2000" b="1" i="1" dirty="0">
              <a:effectLst>
                <a:outerShdw blurRad="38100" dist="38100" dir="2700000" algn="tl">
                  <a:srgbClr val="000000">
                    <a:alpha val="43137"/>
                  </a:srgbClr>
                </a:outerShdw>
              </a:effectLst>
            </a:endParaRPr>
          </a:p>
        </p:txBody>
      </p:sp>
      <p:sp>
        <p:nvSpPr>
          <p:cNvPr id="16" name="20 Rectángulo redondeado"/>
          <p:cNvSpPr/>
          <p:nvPr/>
        </p:nvSpPr>
        <p:spPr>
          <a:xfrm>
            <a:off x="4088264" y="1973943"/>
            <a:ext cx="2254479" cy="1425435"/>
          </a:xfrm>
          <a:prstGeom prst="roundRect">
            <a:avLst/>
          </a:prstGeom>
          <a:gradFill flip="none" rotWithShape="1">
            <a:gsLst>
              <a:gs pos="0">
                <a:schemeClr val="accent4">
                  <a:lumMod val="40000"/>
                  <a:lumOff val="60000"/>
                  <a:shade val="30000"/>
                  <a:satMod val="115000"/>
                </a:schemeClr>
              </a:gs>
              <a:gs pos="50000">
                <a:schemeClr val="accent4">
                  <a:lumMod val="40000"/>
                  <a:lumOff val="60000"/>
                  <a:shade val="67500"/>
                  <a:satMod val="115000"/>
                </a:schemeClr>
              </a:gs>
              <a:gs pos="100000">
                <a:schemeClr val="accent4">
                  <a:lumMod val="40000"/>
                  <a:lumOff val="60000"/>
                  <a:shade val="100000"/>
                  <a:satMod val="115000"/>
                </a:schemeClr>
              </a:gs>
            </a:gsLst>
            <a:lin ang="27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7" name="21 CuadroTexto"/>
          <p:cNvSpPr txBox="1"/>
          <p:nvPr/>
        </p:nvSpPr>
        <p:spPr>
          <a:xfrm>
            <a:off x="4117292" y="2217690"/>
            <a:ext cx="2238405" cy="969496"/>
          </a:xfrm>
          <a:prstGeom prst="rect">
            <a:avLst/>
          </a:prstGeom>
          <a:noFill/>
        </p:spPr>
        <p:txBody>
          <a:bodyPr wrap="square" rtlCol="0">
            <a:spAutoFit/>
          </a:bodyPr>
          <a:lstStyle/>
          <a:p>
            <a:pPr algn="ctr"/>
            <a:r>
              <a:rPr lang="es-MX" sz="1900" b="1" i="1" dirty="0" smtClean="0">
                <a:effectLst>
                  <a:outerShdw blurRad="38100" dist="38100" dir="2700000" algn="tl">
                    <a:srgbClr val="000000">
                      <a:alpha val="43137"/>
                    </a:srgbClr>
                  </a:outerShdw>
                </a:effectLst>
              </a:rPr>
              <a:t>Fabricación</a:t>
            </a:r>
          </a:p>
          <a:p>
            <a:pPr algn="ctr"/>
            <a:r>
              <a:rPr lang="es-MX" sz="1900" b="1" dirty="0" smtClean="0"/>
              <a:t>MRP</a:t>
            </a:r>
          </a:p>
          <a:p>
            <a:pPr algn="ctr"/>
            <a:r>
              <a:rPr lang="es-MX" sz="1900" b="1" dirty="0" smtClean="0"/>
              <a:t>Programación</a:t>
            </a:r>
            <a:endParaRPr lang="es-MX" sz="1900" b="1" dirty="0"/>
          </a:p>
        </p:txBody>
      </p:sp>
      <p:sp>
        <p:nvSpPr>
          <p:cNvPr id="18" name="22 Rectángulo redondeado"/>
          <p:cNvSpPr/>
          <p:nvPr/>
        </p:nvSpPr>
        <p:spPr>
          <a:xfrm>
            <a:off x="6663319" y="1383183"/>
            <a:ext cx="2901602" cy="1545269"/>
          </a:xfrm>
          <a:prstGeom prst="roundRect">
            <a:avLst/>
          </a:prstGeom>
          <a:gradFill flip="none" rotWithShape="1">
            <a:gsLst>
              <a:gs pos="0">
                <a:schemeClr val="accent4">
                  <a:lumMod val="20000"/>
                  <a:lumOff val="80000"/>
                  <a:shade val="30000"/>
                  <a:satMod val="115000"/>
                </a:schemeClr>
              </a:gs>
              <a:gs pos="50000">
                <a:schemeClr val="accent4">
                  <a:lumMod val="20000"/>
                  <a:lumOff val="80000"/>
                  <a:shade val="67500"/>
                  <a:satMod val="115000"/>
                </a:schemeClr>
              </a:gs>
              <a:gs pos="100000">
                <a:schemeClr val="accent4">
                  <a:lumMod val="20000"/>
                  <a:lumOff val="80000"/>
                  <a:shade val="100000"/>
                  <a:satMod val="115000"/>
                </a:schemeClr>
              </a:gs>
            </a:gsLst>
            <a:lin ang="54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9" name="16 CuadroTexto"/>
          <p:cNvSpPr txBox="1"/>
          <p:nvPr/>
        </p:nvSpPr>
        <p:spPr>
          <a:xfrm>
            <a:off x="6650365" y="1451124"/>
            <a:ext cx="3053355" cy="1477328"/>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Contabilidad y Finanzas</a:t>
            </a:r>
          </a:p>
          <a:p>
            <a:pPr algn="ctr"/>
            <a:r>
              <a:rPr lang="es-MX" dirty="0" smtClean="0"/>
              <a:t>Cuentas por cobrar y pagar</a:t>
            </a:r>
          </a:p>
          <a:p>
            <a:pPr algn="ctr"/>
            <a:r>
              <a:rPr lang="es-MX" dirty="0" smtClean="0"/>
              <a:t>Libro Mayor</a:t>
            </a:r>
          </a:p>
          <a:p>
            <a:pPr algn="ctr"/>
            <a:r>
              <a:rPr lang="es-MX" dirty="0" smtClean="0"/>
              <a:t>Administración Activos</a:t>
            </a:r>
          </a:p>
        </p:txBody>
      </p:sp>
      <p:sp>
        <p:nvSpPr>
          <p:cNvPr id="20" name="37 Rectángulo redondeado"/>
          <p:cNvSpPr/>
          <p:nvPr/>
        </p:nvSpPr>
        <p:spPr>
          <a:xfrm>
            <a:off x="8920663" y="4409767"/>
            <a:ext cx="2304254" cy="1256151"/>
          </a:xfrm>
          <a:prstGeom prst="roundRect">
            <a:avLst/>
          </a:prstGeom>
          <a:gradFill flip="none" rotWithShape="1">
            <a:gsLst>
              <a:gs pos="0">
                <a:schemeClr val="accent2">
                  <a:lumMod val="40000"/>
                  <a:lumOff val="60000"/>
                  <a:shade val="30000"/>
                  <a:satMod val="115000"/>
                </a:schemeClr>
              </a:gs>
              <a:gs pos="50000">
                <a:schemeClr val="accent2">
                  <a:lumMod val="40000"/>
                  <a:lumOff val="60000"/>
                  <a:shade val="67500"/>
                  <a:satMod val="115000"/>
                </a:schemeClr>
              </a:gs>
              <a:gs pos="100000">
                <a:schemeClr val="accent2">
                  <a:lumMod val="40000"/>
                  <a:lumOff val="60000"/>
                  <a:shade val="100000"/>
                  <a:satMod val="115000"/>
                </a:schemeClr>
              </a:gs>
            </a:gsLst>
            <a:lin ang="108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1" name="31 CuadroTexto"/>
          <p:cNvSpPr txBox="1"/>
          <p:nvPr/>
        </p:nvSpPr>
        <p:spPr>
          <a:xfrm>
            <a:off x="8892196" y="4567120"/>
            <a:ext cx="2376261" cy="923330"/>
          </a:xfrm>
          <a:prstGeom prst="rect">
            <a:avLst/>
          </a:prstGeom>
          <a:noFill/>
        </p:spPr>
        <p:txBody>
          <a:bodyPr wrap="square" rtlCol="0">
            <a:spAutoFit/>
          </a:bodyPr>
          <a:lstStyle/>
          <a:p>
            <a:pPr algn="ctr"/>
            <a:r>
              <a:rPr lang="es-AR" b="1" i="1" dirty="0" smtClean="0">
                <a:effectLst>
                  <a:outerShdw blurRad="38100" dist="38100" dir="2700000" algn="tl">
                    <a:srgbClr val="000000">
                      <a:alpha val="43137"/>
                    </a:srgbClr>
                  </a:outerShdw>
                </a:effectLst>
              </a:rPr>
              <a:t>Ventas y Marketing</a:t>
            </a:r>
          </a:p>
          <a:p>
            <a:pPr algn="ctr"/>
            <a:r>
              <a:rPr lang="es-MX" dirty="0" smtClean="0"/>
              <a:t>Órdenes de Ventas</a:t>
            </a:r>
          </a:p>
          <a:p>
            <a:pPr algn="ctr"/>
            <a:r>
              <a:rPr lang="es-MX" dirty="0" smtClean="0"/>
              <a:t>Fijación de Precios</a:t>
            </a:r>
            <a:endParaRPr lang="es-MX" b="1" i="1" dirty="0">
              <a:effectLst>
                <a:outerShdw blurRad="38100" dist="38100" dir="2700000" algn="tl">
                  <a:srgbClr val="000000">
                    <a:alpha val="43137"/>
                  </a:srgbClr>
                </a:outerShdw>
              </a:effectLst>
            </a:endParaRPr>
          </a:p>
        </p:txBody>
      </p:sp>
      <p:sp>
        <p:nvSpPr>
          <p:cNvPr id="22" name="2 Elipse"/>
          <p:cNvSpPr/>
          <p:nvPr/>
        </p:nvSpPr>
        <p:spPr>
          <a:xfrm>
            <a:off x="6569115" y="3187186"/>
            <a:ext cx="1822220" cy="1760309"/>
          </a:xfrm>
          <a:prstGeom prst="ellipse">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3" name="11 CuadroTexto"/>
          <p:cNvSpPr txBox="1"/>
          <p:nvPr/>
        </p:nvSpPr>
        <p:spPr>
          <a:xfrm>
            <a:off x="6795105" y="3794992"/>
            <a:ext cx="1407547" cy="523220"/>
          </a:xfrm>
          <a:prstGeom prst="rect">
            <a:avLst/>
          </a:prstGeom>
          <a:noFill/>
        </p:spPr>
        <p:txBody>
          <a:bodyPr wrap="square" rtlCol="0">
            <a:spAutoFit/>
          </a:bodyPr>
          <a:lstStyle/>
          <a:p>
            <a:pPr algn="ctr"/>
            <a:r>
              <a:rPr lang="es-MX" sz="2800" b="1" i="1" dirty="0" smtClean="0">
                <a:effectLst>
                  <a:outerShdw blurRad="38100" dist="38100" dir="2700000" algn="tl">
                    <a:srgbClr val="000000">
                      <a:alpha val="43137"/>
                    </a:srgbClr>
                  </a:outerShdw>
                </a:effectLst>
              </a:rPr>
              <a:t>ERP</a:t>
            </a:r>
            <a:endParaRPr lang="es-MX" sz="2800" b="1" i="1" dirty="0">
              <a:effectLst>
                <a:outerShdw blurRad="38100" dist="38100" dir="2700000" algn="tl">
                  <a:srgbClr val="000000">
                    <a:alpha val="43137"/>
                  </a:srgbClr>
                </a:outerShdw>
              </a:effectLst>
            </a:endParaRPr>
          </a:p>
        </p:txBody>
      </p:sp>
      <p:sp>
        <p:nvSpPr>
          <p:cNvPr id="24" name="12 Rectángulo redondeado"/>
          <p:cNvSpPr/>
          <p:nvPr/>
        </p:nvSpPr>
        <p:spPr>
          <a:xfrm>
            <a:off x="9325368" y="2953378"/>
            <a:ext cx="2592288" cy="1362264"/>
          </a:xfrm>
          <a:prstGeom prst="roundRec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path path="circle">
              <a:fillToRect l="100000" b="100000"/>
            </a:path>
            <a:tileRect t="-100000" r="-100000"/>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5" name="13 CuadroTexto"/>
          <p:cNvSpPr txBox="1"/>
          <p:nvPr/>
        </p:nvSpPr>
        <p:spPr>
          <a:xfrm>
            <a:off x="9109345" y="3021318"/>
            <a:ext cx="3053355" cy="1200329"/>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Cadena de Suministros</a:t>
            </a:r>
          </a:p>
          <a:p>
            <a:pPr algn="ctr"/>
            <a:r>
              <a:rPr lang="es-MX" b="1" dirty="0" smtClean="0"/>
              <a:t>Pronósticos</a:t>
            </a:r>
          </a:p>
          <a:p>
            <a:pPr algn="ctr"/>
            <a:r>
              <a:rPr lang="es-MX" b="1" dirty="0" smtClean="0"/>
              <a:t>Compras</a:t>
            </a:r>
          </a:p>
          <a:p>
            <a:pPr algn="ctr"/>
            <a:r>
              <a:rPr lang="es-MX" b="1" dirty="0" smtClean="0"/>
              <a:t>Distribución</a:t>
            </a:r>
            <a:endParaRPr lang="es-MX" dirty="0" smtClean="0"/>
          </a:p>
        </p:txBody>
      </p:sp>
      <p:sp>
        <p:nvSpPr>
          <p:cNvPr id="26" name="14 Rectángulo redondeado"/>
          <p:cNvSpPr/>
          <p:nvPr/>
        </p:nvSpPr>
        <p:spPr>
          <a:xfrm>
            <a:off x="6505232" y="5228957"/>
            <a:ext cx="2376262" cy="1320938"/>
          </a:xfrm>
          <a:prstGeom prst="roundRect">
            <a:avLst/>
          </a:prstGeom>
          <a:gradFill flip="none" rotWithShape="1">
            <a:gsLst>
              <a:gs pos="0">
                <a:schemeClr val="accent2">
                  <a:lumMod val="20000"/>
                  <a:lumOff val="80000"/>
                  <a:shade val="30000"/>
                  <a:satMod val="115000"/>
                </a:schemeClr>
              </a:gs>
              <a:gs pos="50000">
                <a:schemeClr val="accent2">
                  <a:lumMod val="20000"/>
                  <a:lumOff val="80000"/>
                  <a:shade val="67500"/>
                  <a:satMod val="115000"/>
                </a:schemeClr>
              </a:gs>
              <a:gs pos="100000">
                <a:schemeClr val="accent2">
                  <a:lumMod val="20000"/>
                  <a:lumOff val="80000"/>
                  <a:shade val="100000"/>
                  <a:satMod val="115000"/>
                </a:schemeClr>
              </a:gs>
            </a:gsLst>
            <a:lin ang="162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7" name="15 CuadroTexto"/>
          <p:cNvSpPr txBox="1"/>
          <p:nvPr/>
        </p:nvSpPr>
        <p:spPr>
          <a:xfrm>
            <a:off x="6505236" y="5341322"/>
            <a:ext cx="2376261" cy="923330"/>
          </a:xfrm>
          <a:prstGeom prst="rect">
            <a:avLst/>
          </a:prstGeom>
          <a:noFill/>
        </p:spPr>
        <p:txBody>
          <a:bodyPr wrap="square" rtlCol="0">
            <a:spAutoFit/>
          </a:bodyPr>
          <a:lstStyle/>
          <a:p>
            <a:pPr algn="ctr"/>
            <a:r>
              <a:rPr lang="es-AR" b="1" i="1" dirty="0" smtClean="0">
                <a:effectLst>
                  <a:outerShdw blurRad="38100" dist="38100" dir="2700000" algn="tl">
                    <a:srgbClr val="000000">
                      <a:alpha val="43137"/>
                    </a:srgbClr>
                  </a:outerShdw>
                </a:effectLst>
              </a:rPr>
              <a:t>Servicio al Cliente  </a:t>
            </a:r>
            <a:r>
              <a:rPr lang="es-AR" b="1" dirty="0" smtClean="0"/>
              <a:t>Calidad</a:t>
            </a:r>
          </a:p>
          <a:p>
            <a:pPr algn="ctr"/>
            <a:r>
              <a:rPr lang="es-MX" dirty="0" smtClean="0"/>
              <a:t>Servicio en el Campo</a:t>
            </a:r>
            <a:endParaRPr lang="es-MX" b="1" i="1" dirty="0">
              <a:effectLst>
                <a:outerShdw blurRad="38100" dist="38100" dir="2700000" algn="tl">
                  <a:srgbClr val="000000">
                    <a:alpha val="43137"/>
                  </a:srgbClr>
                </a:outerShdw>
              </a:effectLst>
            </a:endParaRPr>
          </a:p>
        </p:txBody>
      </p:sp>
      <p:sp>
        <p:nvSpPr>
          <p:cNvPr id="28" name="17 Rectángulo redondeado"/>
          <p:cNvSpPr/>
          <p:nvPr/>
        </p:nvSpPr>
        <p:spPr>
          <a:xfrm>
            <a:off x="3235835" y="3559061"/>
            <a:ext cx="2304254" cy="1448363"/>
          </a:xfrm>
          <a:prstGeom prst="roundRect">
            <a:avLst/>
          </a:pr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9" name="18 CuadroTexto"/>
          <p:cNvSpPr txBox="1"/>
          <p:nvPr/>
        </p:nvSpPr>
        <p:spPr>
          <a:xfrm>
            <a:off x="3163826" y="3643844"/>
            <a:ext cx="2376261" cy="1261884"/>
          </a:xfrm>
          <a:prstGeom prst="rect">
            <a:avLst/>
          </a:prstGeom>
          <a:noFill/>
        </p:spPr>
        <p:txBody>
          <a:bodyPr wrap="square" rtlCol="0">
            <a:spAutoFit/>
          </a:bodyPr>
          <a:lstStyle/>
          <a:p>
            <a:pPr algn="ctr"/>
            <a:r>
              <a:rPr lang="es-AR" sz="1900" b="1" i="1" dirty="0" smtClean="0">
                <a:effectLst>
                  <a:outerShdw blurRad="38100" dist="38100" dir="2700000" algn="tl">
                    <a:srgbClr val="000000">
                      <a:alpha val="43137"/>
                    </a:srgbClr>
                  </a:outerShdw>
                </a:effectLst>
              </a:rPr>
              <a:t>Recursos Humanos</a:t>
            </a:r>
          </a:p>
          <a:p>
            <a:pPr algn="ctr"/>
            <a:r>
              <a:rPr lang="es-MX" sz="1900" dirty="0" smtClean="0"/>
              <a:t>Prestaciones</a:t>
            </a:r>
          </a:p>
          <a:p>
            <a:pPr algn="ctr"/>
            <a:r>
              <a:rPr lang="es-MX" sz="1900" dirty="0" smtClean="0"/>
              <a:t>Nómina</a:t>
            </a:r>
            <a:endParaRPr lang="es-MX" sz="1900" b="1" i="1" dirty="0">
              <a:effectLst>
                <a:outerShdw blurRad="38100" dist="38100" dir="2700000" algn="tl">
                  <a:srgbClr val="000000">
                    <a:alpha val="43137"/>
                  </a:srgbClr>
                </a:outerShdw>
              </a:effectLst>
            </a:endParaRPr>
          </a:p>
        </p:txBody>
      </p:sp>
      <p:sp>
        <p:nvSpPr>
          <p:cNvPr id="30" name="19 Rectángulo redondeado"/>
          <p:cNvSpPr/>
          <p:nvPr/>
        </p:nvSpPr>
        <p:spPr>
          <a:xfrm>
            <a:off x="4027924" y="5203229"/>
            <a:ext cx="2304254" cy="1346666"/>
          </a:xfrm>
          <a:prstGeom prst="roundRect">
            <a:avLst/>
          </a:prstGeom>
          <a:gradFill flip="none" rotWithShape="1">
            <a:gsLst>
              <a:gs pos="0">
                <a:schemeClr val="accent4">
                  <a:lumMod val="75000"/>
                  <a:shade val="30000"/>
                  <a:satMod val="115000"/>
                </a:schemeClr>
              </a:gs>
              <a:gs pos="50000">
                <a:schemeClr val="accent4">
                  <a:lumMod val="75000"/>
                  <a:shade val="67500"/>
                  <a:satMod val="115000"/>
                </a:schemeClr>
              </a:gs>
              <a:gs pos="100000">
                <a:schemeClr val="accent4">
                  <a:lumMod val="75000"/>
                  <a:shade val="100000"/>
                  <a:satMod val="115000"/>
                </a:schemeClr>
              </a:gs>
            </a:gsLst>
            <a:lin ang="189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1" name="23 CuadroTexto"/>
          <p:cNvSpPr txBox="1"/>
          <p:nvPr/>
        </p:nvSpPr>
        <p:spPr>
          <a:xfrm>
            <a:off x="3955915" y="5288011"/>
            <a:ext cx="2376261" cy="1261884"/>
          </a:xfrm>
          <a:prstGeom prst="rect">
            <a:avLst/>
          </a:prstGeom>
          <a:noFill/>
        </p:spPr>
        <p:txBody>
          <a:bodyPr wrap="square" rtlCol="0">
            <a:spAutoFit/>
          </a:bodyPr>
          <a:lstStyle/>
          <a:p>
            <a:pPr algn="ctr"/>
            <a:r>
              <a:rPr lang="es-AR" sz="1900" b="1" i="1" dirty="0" smtClean="0">
                <a:effectLst>
                  <a:outerShdw blurRad="38100" dist="38100" dir="2700000" algn="tl">
                    <a:srgbClr val="000000">
                      <a:alpha val="43137"/>
                    </a:srgbClr>
                  </a:outerShdw>
                </a:effectLst>
              </a:rPr>
              <a:t>Análisis de Datos</a:t>
            </a:r>
          </a:p>
          <a:p>
            <a:pPr algn="ctr"/>
            <a:r>
              <a:rPr lang="es-MX" sz="1900" dirty="0" smtClean="0"/>
              <a:t>Costo de Productos</a:t>
            </a:r>
          </a:p>
          <a:p>
            <a:pPr algn="ctr"/>
            <a:r>
              <a:rPr lang="es-MX" sz="1900" dirty="0" smtClean="0"/>
              <a:t>Costo de trabajo</a:t>
            </a:r>
            <a:endParaRPr lang="es-MX" sz="1900" b="1"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9392884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784032" y="170161"/>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PLANEACIÓN DE RECURSOS DE LA ORGANIZACIÓN</a:t>
            </a:r>
            <a:endParaRPr lang="en-US" sz="3100" dirty="0"/>
          </a:p>
        </p:txBody>
      </p:sp>
      <p:sp>
        <p:nvSpPr>
          <p:cNvPr id="15" name="10 CuadroTexto"/>
          <p:cNvSpPr txBox="1"/>
          <p:nvPr/>
        </p:nvSpPr>
        <p:spPr>
          <a:xfrm>
            <a:off x="1598530" y="1498162"/>
            <a:ext cx="1707442" cy="1323439"/>
          </a:xfrm>
          <a:prstGeom prst="rect">
            <a:avLst/>
          </a:prstGeom>
          <a:solidFill>
            <a:srgbClr val="FFC000"/>
          </a:solidFill>
          <a:ln w="57150">
            <a:solidFill>
              <a:schemeClr val="accent1">
                <a:lumMod val="50000"/>
              </a:schemeClr>
            </a:solidFill>
          </a:ln>
        </p:spPr>
        <p:txBody>
          <a:bodyPr wrap="square" rtlCol="0">
            <a:spAutoFit/>
          </a:bodyPr>
          <a:lstStyle/>
          <a:p>
            <a:pPr algn="ctr"/>
            <a:r>
              <a:rPr lang="es-MX" sz="2000" b="1" i="1" dirty="0" smtClean="0">
                <a:effectLst>
                  <a:outerShdw blurRad="38100" dist="38100" dir="2700000" algn="tl">
                    <a:srgbClr val="000000">
                      <a:alpha val="43137"/>
                    </a:srgbClr>
                  </a:outerShdw>
                </a:effectLst>
              </a:rPr>
              <a:t>Sistema </a:t>
            </a:r>
            <a:r>
              <a:rPr lang="es-MX" sz="2000" b="1" i="1" dirty="0" err="1" smtClean="0">
                <a:effectLst>
                  <a:outerShdw blurRad="38100" dist="38100" dir="2700000" algn="tl">
                    <a:srgbClr val="000000">
                      <a:alpha val="43137"/>
                    </a:srgbClr>
                  </a:outerShdw>
                </a:effectLst>
              </a:rPr>
              <a:t>Enterprises</a:t>
            </a:r>
            <a:r>
              <a:rPr lang="es-MX" sz="2000" b="1" i="1" dirty="0" smtClean="0">
                <a:effectLst>
                  <a:outerShdw blurRad="38100" dist="38100" dir="2700000" algn="tl">
                    <a:srgbClr val="000000">
                      <a:alpha val="43137"/>
                    </a:srgbClr>
                  </a:outerShdw>
                </a:effectLst>
              </a:rPr>
              <a:t> </a:t>
            </a:r>
            <a:r>
              <a:rPr lang="es-MX" sz="2000" b="1" i="1" dirty="0" err="1" smtClean="0">
                <a:effectLst>
                  <a:outerShdw blurRad="38100" dist="38100" dir="2700000" algn="tl">
                    <a:srgbClr val="000000">
                      <a:alpha val="43137"/>
                    </a:srgbClr>
                  </a:outerShdw>
                </a:effectLst>
              </a:rPr>
              <a:t>Resources</a:t>
            </a:r>
            <a:r>
              <a:rPr lang="es-MX" sz="2000" b="1" i="1" dirty="0" smtClean="0">
                <a:effectLst>
                  <a:outerShdw blurRad="38100" dist="38100" dir="2700000" algn="tl">
                    <a:srgbClr val="000000">
                      <a:alpha val="43137"/>
                    </a:srgbClr>
                  </a:outerShdw>
                </a:effectLst>
              </a:rPr>
              <a:t> </a:t>
            </a:r>
            <a:r>
              <a:rPr lang="es-MX" sz="2000" b="1" i="1" dirty="0" err="1" smtClean="0">
                <a:effectLst>
                  <a:outerShdw blurRad="38100" dist="38100" dir="2700000" algn="tl">
                    <a:srgbClr val="000000">
                      <a:alpha val="43137"/>
                    </a:srgbClr>
                  </a:outerShdw>
                </a:effectLst>
              </a:rPr>
              <a:t>Planning</a:t>
            </a:r>
            <a:endParaRPr lang="es-MX" sz="2000" b="1" i="1" dirty="0">
              <a:effectLst>
                <a:outerShdw blurRad="38100" dist="38100" dir="2700000" algn="tl">
                  <a:srgbClr val="000000">
                    <a:alpha val="43137"/>
                  </a:srgbClr>
                </a:outerShdw>
              </a:effectLst>
            </a:endParaRPr>
          </a:p>
        </p:txBody>
      </p:sp>
      <p:sp>
        <p:nvSpPr>
          <p:cNvPr id="16" name="20 Rectángulo redondeado"/>
          <p:cNvSpPr/>
          <p:nvPr/>
        </p:nvSpPr>
        <p:spPr>
          <a:xfrm>
            <a:off x="4088264" y="1973943"/>
            <a:ext cx="2254479" cy="1425435"/>
          </a:xfrm>
          <a:prstGeom prst="roundRect">
            <a:avLst/>
          </a:prstGeom>
          <a:gradFill flip="none" rotWithShape="1">
            <a:gsLst>
              <a:gs pos="0">
                <a:schemeClr val="accent4">
                  <a:lumMod val="40000"/>
                  <a:lumOff val="60000"/>
                  <a:shade val="30000"/>
                  <a:satMod val="115000"/>
                </a:schemeClr>
              </a:gs>
              <a:gs pos="50000">
                <a:schemeClr val="accent4">
                  <a:lumMod val="40000"/>
                  <a:lumOff val="60000"/>
                  <a:shade val="67500"/>
                  <a:satMod val="115000"/>
                </a:schemeClr>
              </a:gs>
              <a:gs pos="100000">
                <a:schemeClr val="accent4">
                  <a:lumMod val="40000"/>
                  <a:lumOff val="60000"/>
                  <a:shade val="100000"/>
                  <a:satMod val="115000"/>
                </a:schemeClr>
              </a:gs>
            </a:gsLst>
            <a:lin ang="27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7" name="21 CuadroTexto"/>
          <p:cNvSpPr txBox="1"/>
          <p:nvPr/>
        </p:nvSpPr>
        <p:spPr>
          <a:xfrm>
            <a:off x="4117292" y="2217690"/>
            <a:ext cx="2238405" cy="969496"/>
          </a:xfrm>
          <a:prstGeom prst="rect">
            <a:avLst/>
          </a:prstGeom>
          <a:noFill/>
        </p:spPr>
        <p:txBody>
          <a:bodyPr wrap="square" rtlCol="0">
            <a:spAutoFit/>
          </a:bodyPr>
          <a:lstStyle/>
          <a:p>
            <a:pPr algn="ctr"/>
            <a:r>
              <a:rPr lang="es-MX" sz="1900" b="1" i="1" dirty="0" smtClean="0">
                <a:effectLst>
                  <a:outerShdw blurRad="38100" dist="38100" dir="2700000" algn="tl">
                    <a:srgbClr val="000000">
                      <a:alpha val="43137"/>
                    </a:srgbClr>
                  </a:outerShdw>
                </a:effectLst>
              </a:rPr>
              <a:t>Fabricación</a:t>
            </a:r>
          </a:p>
          <a:p>
            <a:pPr algn="ctr"/>
            <a:r>
              <a:rPr lang="es-MX" sz="1900" b="1" dirty="0" smtClean="0"/>
              <a:t>MRP</a:t>
            </a:r>
          </a:p>
          <a:p>
            <a:pPr algn="ctr"/>
            <a:r>
              <a:rPr lang="es-MX" sz="1900" b="1" dirty="0" smtClean="0"/>
              <a:t>Programación</a:t>
            </a:r>
            <a:endParaRPr lang="es-MX" sz="1900" b="1" dirty="0"/>
          </a:p>
        </p:txBody>
      </p:sp>
      <p:sp>
        <p:nvSpPr>
          <p:cNvPr id="18" name="22 Rectángulo redondeado"/>
          <p:cNvSpPr/>
          <p:nvPr/>
        </p:nvSpPr>
        <p:spPr>
          <a:xfrm>
            <a:off x="6663319" y="1383183"/>
            <a:ext cx="2901602" cy="1545269"/>
          </a:xfrm>
          <a:prstGeom prst="roundRect">
            <a:avLst/>
          </a:prstGeom>
          <a:gradFill flip="none" rotWithShape="1">
            <a:gsLst>
              <a:gs pos="0">
                <a:schemeClr val="accent4">
                  <a:lumMod val="20000"/>
                  <a:lumOff val="80000"/>
                  <a:shade val="30000"/>
                  <a:satMod val="115000"/>
                </a:schemeClr>
              </a:gs>
              <a:gs pos="50000">
                <a:schemeClr val="accent4">
                  <a:lumMod val="20000"/>
                  <a:lumOff val="80000"/>
                  <a:shade val="67500"/>
                  <a:satMod val="115000"/>
                </a:schemeClr>
              </a:gs>
              <a:gs pos="100000">
                <a:schemeClr val="accent4">
                  <a:lumMod val="20000"/>
                  <a:lumOff val="80000"/>
                  <a:shade val="100000"/>
                  <a:satMod val="115000"/>
                </a:schemeClr>
              </a:gs>
            </a:gsLst>
            <a:lin ang="54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9" name="16 CuadroTexto"/>
          <p:cNvSpPr txBox="1"/>
          <p:nvPr/>
        </p:nvSpPr>
        <p:spPr>
          <a:xfrm>
            <a:off x="6650365" y="1451124"/>
            <a:ext cx="3053355" cy="1477328"/>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Contabilidad y Finanzas</a:t>
            </a:r>
          </a:p>
          <a:p>
            <a:pPr algn="ctr"/>
            <a:r>
              <a:rPr lang="es-MX" dirty="0" smtClean="0"/>
              <a:t>Cuentas por cobrar y pagar</a:t>
            </a:r>
          </a:p>
          <a:p>
            <a:pPr algn="ctr"/>
            <a:r>
              <a:rPr lang="es-MX" dirty="0" smtClean="0"/>
              <a:t>Libro Mayor</a:t>
            </a:r>
          </a:p>
          <a:p>
            <a:pPr algn="ctr"/>
            <a:r>
              <a:rPr lang="es-MX" dirty="0" smtClean="0"/>
              <a:t>Administración Activos</a:t>
            </a:r>
          </a:p>
        </p:txBody>
      </p:sp>
      <p:sp>
        <p:nvSpPr>
          <p:cNvPr id="20" name="37 Rectángulo redondeado"/>
          <p:cNvSpPr/>
          <p:nvPr/>
        </p:nvSpPr>
        <p:spPr>
          <a:xfrm>
            <a:off x="8920663" y="4409767"/>
            <a:ext cx="2304254" cy="1256151"/>
          </a:xfrm>
          <a:prstGeom prst="roundRect">
            <a:avLst/>
          </a:prstGeom>
          <a:gradFill flip="none" rotWithShape="1">
            <a:gsLst>
              <a:gs pos="0">
                <a:schemeClr val="accent2">
                  <a:lumMod val="40000"/>
                  <a:lumOff val="60000"/>
                  <a:shade val="30000"/>
                  <a:satMod val="115000"/>
                </a:schemeClr>
              </a:gs>
              <a:gs pos="50000">
                <a:schemeClr val="accent2">
                  <a:lumMod val="40000"/>
                  <a:lumOff val="60000"/>
                  <a:shade val="67500"/>
                  <a:satMod val="115000"/>
                </a:schemeClr>
              </a:gs>
              <a:gs pos="100000">
                <a:schemeClr val="accent2">
                  <a:lumMod val="40000"/>
                  <a:lumOff val="60000"/>
                  <a:shade val="100000"/>
                  <a:satMod val="115000"/>
                </a:schemeClr>
              </a:gs>
            </a:gsLst>
            <a:lin ang="108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1" name="31 CuadroTexto"/>
          <p:cNvSpPr txBox="1"/>
          <p:nvPr/>
        </p:nvSpPr>
        <p:spPr>
          <a:xfrm>
            <a:off x="8892196" y="4567120"/>
            <a:ext cx="2376261" cy="923330"/>
          </a:xfrm>
          <a:prstGeom prst="rect">
            <a:avLst/>
          </a:prstGeom>
          <a:noFill/>
        </p:spPr>
        <p:txBody>
          <a:bodyPr wrap="square" rtlCol="0">
            <a:spAutoFit/>
          </a:bodyPr>
          <a:lstStyle/>
          <a:p>
            <a:pPr algn="ctr"/>
            <a:r>
              <a:rPr lang="es-AR" b="1" i="1" dirty="0" smtClean="0">
                <a:effectLst>
                  <a:outerShdw blurRad="38100" dist="38100" dir="2700000" algn="tl">
                    <a:srgbClr val="000000">
                      <a:alpha val="43137"/>
                    </a:srgbClr>
                  </a:outerShdw>
                </a:effectLst>
              </a:rPr>
              <a:t>Ventas y Marketing</a:t>
            </a:r>
          </a:p>
          <a:p>
            <a:pPr algn="ctr"/>
            <a:r>
              <a:rPr lang="es-MX" dirty="0" smtClean="0"/>
              <a:t>Órdenes de Ventas</a:t>
            </a:r>
          </a:p>
          <a:p>
            <a:pPr algn="ctr"/>
            <a:r>
              <a:rPr lang="es-MX" dirty="0" smtClean="0"/>
              <a:t>Fijación de Precios</a:t>
            </a:r>
            <a:endParaRPr lang="es-MX" b="1" i="1" dirty="0">
              <a:effectLst>
                <a:outerShdw blurRad="38100" dist="38100" dir="2700000" algn="tl">
                  <a:srgbClr val="000000">
                    <a:alpha val="43137"/>
                  </a:srgbClr>
                </a:outerShdw>
              </a:effectLst>
            </a:endParaRPr>
          </a:p>
        </p:txBody>
      </p:sp>
      <p:sp>
        <p:nvSpPr>
          <p:cNvPr id="22" name="2 Elipse"/>
          <p:cNvSpPr/>
          <p:nvPr/>
        </p:nvSpPr>
        <p:spPr>
          <a:xfrm>
            <a:off x="6569115" y="3187186"/>
            <a:ext cx="1822220" cy="1760309"/>
          </a:xfrm>
          <a:prstGeom prst="ellipse">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3" name="11 CuadroTexto"/>
          <p:cNvSpPr txBox="1"/>
          <p:nvPr/>
        </p:nvSpPr>
        <p:spPr>
          <a:xfrm>
            <a:off x="6795105" y="3794992"/>
            <a:ext cx="1407547" cy="523220"/>
          </a:xfrm>
          <a:prstGeom prst="rect">
            <a:avLst/>
          </a:prstGeom>
          <a:noFill/>
        </p:spPr>
        <p:txBody>
          <a:bodyPr wrap="square" rtlCol="0">
            <a:spAutoFit/>
          </a:bodyPr>
          <a:lstStyle/>
          <a:p>
            <a:pPr algn="ctr"/>
            <a:r>
              <a:rPr lang="es-MX" sz="2800" b="1" i="1" dirty="0" smtClean="0">
                <a:effectLst>
                  <a:outerShdw blurRad="38100" dist="38100" dir="2700000" algn="tl">
                    <a:srgbClr val="000000">
                      <a:alpha val="43137"/>
                    </a:srgbClr>
                  </a:outerShdw>
                </a:effectLst>
              </a:rPr>
              <a:t>ERP</a:t>
            </a:r>
            <a:endParaRPr lang="es-MX" sz="2800" b="1" i="1" dirty="0">
              <a:effectLst>
                <a:outerShdw blurRad="38100" dist="38100" dir="2700000" algn="tl">
                  <a:srgbClr val="000000">
                    <a:alpha val="43137"/>
                  </a:srgbClr>
                </a:outerShdw>
              </a:effectLst>
            </a:endParaRPr>
          </a:p>
        </p:txBody>
      </p:sp>
      <p:sp>
        <p:nvSpPr>
          <p:cNvPr id="24" name="12 Rectángulo redondeado"/>
          <p:cNvSpPr/>
          <p:nvPr/>
        </p:nvSpPr>
        <p:spPr>
          <a:xfrm>
            <a:off x="9325368" y="2953378"/>
            <a:ext cx="2592288" cy="1362264"/>
          </a:xfrm>
          <a:prstGeom prst="roundRec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path path="circle">
              <a:fillToRect l="100000" b="100000"/>
            </a:path>
            <a:tileRect t="-100000" r="-100000"/>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5" name="13 CuadroTexto"/>
          <p:cNvSpPr txBox="1"/>
          <p:nvPr/>
        </p:nvSpPr>
        <p:spPr>
          <a:xfrm>
            <a:off x="9109345" y="3021318"/>
            <a:ext cx="3053355" cy="1200329"/>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Cadena de Suministros</a:t>
            </a:r>
          </a:p>
          <a:p>
            <a:pPr algn="ctr"/>
            <a:r>
              <a:rPr lang="es-MX" b="1" dirty="0" smtClean="0"/>
              <a:t>Pronósticos</a:t>
            </a:r>
          </a:p>
          <a:p>
            <a:pPr algn="ctr"/>
            <a:r>
              <a:rPr lang="es-MX" b="1" dirty="0" smtClean="0"/>
              <a:t>Compras</a:t>
            </a:r>
          </a:p>
          <a:p>
            <a:pPr algn="ctr"/>
            <a:r>
              <a:rPr lang="es-MX" b="1" dirty="0" smtClean="0"/>
              <a:t>Distribución</a:t>
            </a:r>
            <a:endParaRPr lang="es-MX" dirty="0" smtClean="0"/>
          </a:p>
        </p:txBody>
      </p:sp>
      <p:sp>
        <p:nvSpPr>
          <p:cNvPr id="26" name="14 Rectángulo redondeado"/>
          <p:cNvSpPr/>
          <p:nvPr/>
        </p:nvSpPr>
        <p:spPr>
          <a:xfrm>
            <a:off x="6505232" y="5228957"/>
            <a:ext cx="2376262" cy="1320938"/>
          </a:xfrm>
          <a:prstGeom prst="roundRect">
            <a:avLst/>
          </a:prstGeom>
          <a:gradFill flip="none" rotWithShape="1">
            <a:gsLst>
              <a:gs pos="0">
                <a:schemeClr val="accent2">
                  <a:lumMod val="20000"/>
                  <a:lumOff val="80000"/>
                  <a:shade val="30000"/>
                  <a:satMod val="115000"/>
                </a:schemeClr>
              </a:gs>
              <a:gs pos="50000">
                <a:schemeClr val="accent2">
                  <a:lumMod val="20000"/>
                  <a:lumOff val="80000"/>
                  <a:shade val="67500"/>
                  <a:satMod val="115000"/>
                </a:schemeClr>
              </a:gs>
              <a:gs pos="100000">
                <a:schemeClr val="accent2">
                  <a:lumMod val="20000"/>
                  <a:lumOff val="80000"/>
                  <a:shade val="100000"/>
                  <a:satMod val="115000"/>
                </a:schemeClr>
              </a:gs>
            </a:gsLst>
            <a:lin ang="162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7" name="15 CuadroTexto"/>
          <p:cNvSpPr txBox="1"/>
          <p:nvPr/>
        </p:nvSpPr>
        <p:spPr>
          <a:xfrm>
            <a:off x="6505236" y="5341322"/>
            <a:ext cx="2376261" cy="923330"/>
          </a:xfrm>
          <a:prstGeom prst="rect">
            <a:avLst/>
          </a:prstGeom>
          <a:noFill/>
        </p:spPr>
        <p:txBody>
          <a:bodyPr wrap="square" rtlCol="0">
            <a:spAutoFit/>
          </a:bodyPr>
          <a:lstStyle/>
          <a:p>
            <a:pPr algn="ctr"/>
            <a:r>
              <a:rPr lang="es-AR" b="1" i="1" dirty="0" smtClean="0">
                <a:effectLst>
                  <a:outerShdw blurRad="38100" dist="38100" dir="2700000" algn="tl">
                    <a:srgbClr val="000000">
                      <a:alpha val="43137"/>
                    </a:srgbClr>
                  </a:outerShdw>
                </a:effectLst>
              </a:rPr>
              <a:t>Servicio al Cliente  </a:t>
            </a:r>
            <a:r>
              <a:rPr lang="es-AR" b="1" dirty="0" smtClean="0"/>
              <a:t>Calidad</a:t>
            </a:r>
          </a:p>
          <a:p>
            <a:pPr algn="ctr"/>
            <a:r>
              <a:rPr lang="es-MX" dirty="0" smtClean="0"/>
              <a:t>Servicio en el Campo</a:t>
            </a:r>
            <a:endParaRPr lang="es-MX" b="1" i="1" dirty="0">
              <a:effectLst>
                <a:outerShdw blurRad="38100" dist="38100" dir="2700000" algn="tl">
                  <a:srgbClr val="000000">
                    <a:alpha val="43137"/>
                  </a:srgbClr>
                </a:outerShdw>
              </a:effectLst>
            </a:endParaRPr>
          </a:p>
        </p:txBody>
      </p:sp>
      <p:sp>
        <p:nvSpPr>
          <p:cNvPr id="28" name="17 Rectángulo redondeado"/>
          <p:cNvSpPr/>
          <p:nvPr/>
        </p:nvSpPr>
        <p:spPr>
          <a:xfrm>
            <a:off x="3235835" y="3559061"/>
            <a:ext cx="2304254" cy="1448363"/>
          </a:xfrm>
          <a:prstGeom prst="roundRect">
            <a:avLst/>
          </a:pr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9" name="18 CuadroTexto"/>
          <p:cNvSpPr txBox="1"/>
          <p:nvPr/>
        </p:nvSpPr>
        <p:spPr>
          <a:xfrm>
            <a:off x="3163826" y="3643844"/>
            <a:ext cx="2376261" cy="1261884"/>
          </a:xfrm>
          <a:prstGeom prst="rect">
            <a:avLst/>
          </a:prstGeom>
          <a:noFill/>
        </p:spPr>
        <p:txBody>
          <a:bodyPr wrap="square" rtlCol="0">
            <a:spAutoFit/>
          </a:bodyPr>
          <a:lstStyle/>
          <a:p>
            <a:pPr algn="ctr"/>
            <a:r>
              <a:rPr lang="es-AR" sz="1900" b="1" i="1" dirty="0" smtClean="0">
                <a:effectLst>
                  <a:outerShdw blurRad="38100" dist="38100" dir="2700000" algn="tl">
                    <a:srgbClr val="000000">
                      <a:alpha val="43137"/>
                    </a:srgbClr>
                  </a:outerShdw>
                </a:effectLst>
              </a:rPr>
              <a:t>Recursos Humanos</a:t>
            </a:r>
          </a:p>
          <a:p>
            <a:pPr algn="ctr"/>
            <a:r>
              <a:rPr lang="es-MX" sz="1900" dirty="0" smtClean="0"/>
              <a:t>Prestaciones</a:t>
            </a:r>
          </a:p>
          <a:p>
            <a:pPr algn="ctr"/>
            <a:r>
              <a:rPr lang="es-MX" sz="1900" dirty="0" smtClean="0"/>
              <a:t>Nómina</a:t>
            </a:r>
            <a:endParaRPr lang="es-MX" sz="1900" b="1" i="1" dirty="0">
              <a:effectLst>
                <a:outerShdw blurRad="38100" dist="38100" dir="2700000" algn="tl">
                  <a:srgbClr val="000000">
                    <a:alpha val="43137"/>
                  </a:srgbClr>
                </a:outerShdw>
              </a:effectLst>
            </a:endParaRPr>
          </a:p>
        </p:txBody>
      </p:sp>
      <p:sp>
        <p:nvSpPr>
          <p:cNvPr id="30" name="19 Rectángulo redondeado"/>
          <p:cNvSpPr/>
          <p:nvPr/>
        </p:nvSpPr>
        <p:spPr>
          <a:xfrm>
            <a:off x="4027924" y="5203229"/>
            <a:ext cx="2304254" cy="1346666"/>
          </a:xfrm>
          <a:prstGeom prst="roundRect">
            <a:avLst/>
          </a:prstGeom>
          <a:gradFill flip="none" rotWithShape="1">
            <a:gsLst>
              <a:gs pos="0">
                <a:schemeClr val="accent4">
                  <a:lumMod val="75000"/>
                  <a:shade val="30000"/>
                  <a:satMod val="115000"/>
                </a:schemeClr>
              </a:gs>
              <a:gs pos="50000">
                <a:schemeClr val="accent4">
                  <a:lumMod val="75000"/>
                  <a:shade val="67500"/>
                  <a:satMod val="115000"/>
                </a:schemeClr>
              </a:gs>
              <a:gs pos="100000">
                <a:schemeClr val="accent4">
                  <a:lumMod val="75000"/>
                  <a:shade val="100000"/>
                  <a:satMod val="115000"/>
                </a:schemeClr>
              </a:gs>
            </a:gsLst>
            <a:lin ang="189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1" name="23 CuadroTexto"/>
          <p:cNvSpPr txBox="1"/>
          <p:nvPr/>
        </p:nvSpPr>
        <p:spPr>
          <a:xfrm>
            <a:off x="3955915" y="5288011"/>
            <a:ext cx="2376261" cy="1261884"/>
          </a:xfrm>
          <a:prstGeom prst="rect">
            <a:avLst/>
          </a:prstGeom>
          <a:noFill/>
        </p:spPr>
        <p:txBody>
          <a:bodyPr wrap="square" rtlCol="0">
            <a:spAutoFit/>
          </a:bodyPr>
          <a:lstStyle/>
          <a:p>
            <a:pPr algn="ctr"/>
            <a:r>
              <a:rPr lang="es-AR" sz="1900" b="1" i="1" dirty="0" smtClean="0">
                <a:effectLst>
                  <a:outerShdw blurRad="38100" dist="38100" dir="2700000" algn="tl">
                    <a:srgbClr val="000000">
                      <a:alpha val="43137"/>
                    </a:srgbClr>
                  </a:outerShdw>
                </a:effectLst>
              </a:rPr>
              <a:t>Análisis de Datos</a:t>
            </a:r>
          </a:p>
          <a:p>
            <a:pPr algn="ctr"/>
            <a:r>
              <a:rPr lang="es-MX" sz="1900" dirty="0" smtClean="0"/>
              <a:t>Costo de Productos</a:t>
            </a:r>
          </a:p>
          <a:p>
            <a:pPr algn="ctr"/>
            <a:r>
              <a:rPr lang="es-MX" sz="1900" dirty="0" smtClean="0"/>
              <a:t>Costo de trabajo</a:t>
            </a:r>
            <a:endParaRPr lang="es-MX" sz="1900" b="1"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5661380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784032" y="170161"/>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PLANEACIÓN DE RECURSOS DE LA ORGANIZACIÓN</a:t>
            </a:r>
            <a:endParaRPr lang="en-US" sz="3100" dirty="0"/>
          </a:p>
        </p:txBody>
      </p:sp>
      <p:sp>
        <p:nvSpPr>
          <p:cNvPr id="3" name="10 CuadroTexto"/>
          <p:cNvSpPr txBox="1"/>
          <p:nvPr/>
        </p:nvSpPr>
        <p:spPr>
          <a:xfrm>
            <a:off x="1435691" y="1613159"/>
            <a:ext cx="2279968" cy="1200329"/>
          </a:xfrm>
          <a:prstGeom prst="rect">
            <a:avLst/>
          </a:prstGeom>
          <a:solidFill>
            <a:srgbClr val="FFC000"/>
          </a:solidFill>
          <a:ln w="57150">
            <a:solidFill>
              <a:schemeClr val="accent1">
                <a:lumMod val="50000"/>
              </a:schemeClr>
            </a:solidFill>
          </a:ln>
        </p:spPr>
        <p:txBody>
          <a:bodyPr wrap="square" rtlCol="0">
            <a:spAutoFit/>
          </a:bodyPr>
          <a:lstStyle/>
          <a:p>
            <a:pPr algn="ctr"/>
            <a:r>
              <a:rPr lang="es-MX" sz="2400" b="1" i="1" dirty="0" smtClean="0">
                <a:effectLst>
                  <a:outerShdw blurRad="38100" dist="38100" dir="2700000" algn="tl">
                    <a:srgbClr val="000000">
                      <a:alpha val="43137"/>
                    </a:srgbClr>
                  </a:outerShdw>
                </a:effectLst>
              </a:rPr>
              <a:t>Sistemas de Planificación y Control</a:t>
            </a:r>
            <a:endParaRPr lang="es-MX" sz="2400" b="1" i="1" dirty="0">
              <a:effectLst>
                <a:outerShdw blurRad="38100" dist="38100" dir="2700000" algn="tl">
                  <a:srgbClr val="000000">
                    <a:alpha val="43137"/>
                  </a:srgbClr>
                </a:outerShdw>
              </a:effectLst>
            </a:endParaRPr>
          </a:p>
        </p:txBody>
      </p:sp>
      <p:sp>
        <p:nvSpPr>
          <p:cNvPr id="4" name="22 Rectángulo redondeado"/>
          <p:cNvSpPr/>
          <p:nvPr/>
        </p:nvSpPr>
        <p:spPr>
          <a:xfrm>
            <a:off x="1435691" y="3251200"/>
            <a:ext cx="3992652" cy="3325194"/>
          </a:xfrm>
          <a:prstGeom prst="roundRect">
            <a:avLst/>
          </a:prstGeom>
          <a:gradFill flip="none" rotWithShape="1">
            <a:gsLst>
              <a:gs pos="0">
                <a:schemeClr val="accent4">
                  <a:lumMod val="20000"/>
                  <a:lumOff val="80000"/>
                  <a:shade val="30000"/>
                  <a:satMod val="115000"/>
                </a:schemeClr>
              </a:gs>
              <a:gs pos="50000">
                <a:schemeClr val="accent4">
                  <a:lumMod val="20000"/>
                  <a:lumOff val="80000"/>
                  <a:shade val="67500"/>
                  <a:satMod val="115000"/>
                </a:schemeClr>
              </a:gs>
              <a:gs pos="100000">
                <a:schemeClr val="accent4">
                  <a:lumMod val="20000"/>
                  <a:lumOff val="80000"/>
                  <a:shade val="100000"/>
                  <a:satMod val="115000"/>
                </a:schemeClr>
              </a:gs>
            </a:gsLst>
            <a:lin ang="27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 name="37 Rectángulo redondeado"/>
          <p:cNvSpPr/>
          <p:nvPr/>
        </p:nvSpPr>
        <p:spPr>
          <a:xfrm>
            <a:off x="5471891" y="1613160"/>
            <a:ext cx="3244440" cy="4627984"/>
          </a:xfrm>
          <a:prstGeom prst="roundRect">
            <a:avLst/>
          </a:prstGeom>
          <a:gradFill flip="none" rotWithShape="1">
            <a:gsLst>
              <a:gs pos="0">
                <a:schemeClr val="accent2">
                  <a:lumMod val="40000"/>
                  <a:lumOff val="60000"/>
                  <a:shade val="30000"/>
                  <a:satMod val="115000"/>
                </a:schemeClr>
              </a:gs>
              <a:gs pos="50000">
                <a:schemeClr val="accent2">
                  <a:lumMod val="40000"/>
                  <a:lumOff val="60000"/>
                  <a:shade val="67500"/>
                  <a:satMod val="115000"/>
                </a:schemeClr>
              </a:gs>
              <a:gs pos="100000">
                <a:schemeClr val="accent2">
                  <a:lumMod val="40000"/>
                  <a:lumOff val="60000"/>
                  <a:shade val="100000"/>
                  <a:satMod val="115000"/>
                </a:schemeClr>
              </a:gs>
            </a:gsLst>
            <a:path path="circle">
              <a:fillToRect l="50000" t="50000" r="50000" b="50000"/>
            </a:path>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b="1" i="1" dirty="0" smtClean="0">
                <a:solidFill>
                  <a:schemeClr val="tx1"/>
                </a:solidFill>
                <a:effectLst>
                  <a:outerShdw blurRad="38100" dist="38100" dir="2700000" algn="tl">
                    <a:srgbClr val="000000">
                      <a:alpha val="43137"/>
                    </a:srgbClr>
                  </a:outerShdw>
                </a:effectLst>
              </a:rPr>
              <a:t>DBR</a:t>
            </a:r>
          </a:p>
          <a:p>
            <a:pPr algn="ctr"/>
            <a:endParaRPr lang="es-MX" b="1" i="1" dirty="0">
              <a:effectLst>
                <a:outerShdw blurRad="38100" dist="38100" dir="2700000" algn="tl">
                  <a:srgbClr val="000000">
                    <a:alpha val="43137"/>
                  </a:srgbClr>
                </a:outerShdw>
              </a:effectLst>
            </a:endParaRPr>
          </a:p>
          <a:p>
            <a:pPr algn="ctr"/>
            <a:r>
              <a:rPr lang="es-MX" sz="1600" b="1" dirty="0" smtClean="0">
                <a:solidFill>
                  <a:schemeClr val="tx1"/>
                </a:solidFill>
              </a:rPr>
              <a:t>• </a:t>
            </a:r>
            <a:r>
              <a:rPr lang="es-MX" sz="1600" b="1" dirty="0">
                <a:solidFill>
                  <a:schemeClr val="tx1"/>
                </a:solidFill>
              </a:rPr>
              <a:t>La capacidad se aprovecha para controlar los cuellos de botella y el flujo de todo el sistema. </a:t>
            </a:r>
            <a:endParaRPr lang="es-MX" sz="1600" b="1" dirty="0" smtClean="0">
              <a:solidFill>
                <a:schemeClr val="tx1"/>
              </a:solidFill>
            </a:endParaRPr>
          </a:p>
          <a:p>
            <a:pPr algn="ctr"/>
            <a:r>
              <a:rPr lang="es-MX" sz="1600" b="1" dirty="0" smtClean="0">
                <a:solidFill>
                  <a:schemeClr val="tx1"/>
                </a:solidFill>
              </a:rPr>
              <a:t>• </a:t>
            </a:r>
            <a:r>
              <a:rPr lang="es-MX" sz="1600" b="1" dirty="0">
                <a:solidFill>
                  <a:schemeClr val="tx1"/>
                </a:solidFill>
              </a:rPr>
              <a:t>Estructuras de productos más sencillas </a:t>
            </a:r>
            <a:r>
              <a:rPr lang="es-MX" sz="1600" b="1" dirty="0" smtClean="0">
                <a:solidFill>
                  <a:schemeClr val="tx1"/>
                </a:solidFill>
              </a:rPr>
              <a:t>y </a:t>
            </a:r>
            <a:r>
              <a:rPr lang="es-MX" sz="1600" b="1" dirty="0">
                <a:solidFill>
                  <a:schemeClr val="tx1"/>
                </a:solidFill>
              </a:rPr>
              <a:t>más estandarizados. </a:t>
            </a:r>
            <a:endParaRPr lang="es-MX" sz="1600" b="1" dirty="0" smtClean="0">
              <a:solidFill>
                <a:schemeClr val="tx1"/>
              </a:solidFill>
            </a:endParaRPr>
          </a:p>
          <a:p>
            <a:pPr algn="ctr"/>
            <a:r>
              <a:rPr lang="es-MX" sz="1600" b="1" dirty="0" smtClean="0">
                <a:solidFill>
                  <a:schemeClr val="tx1"/>
                </a:solidFill>
              </a:rPr>
              <a:t>• </a:t>
            </a:r>
            <a:r>
              <a:rPr lang="es-MX" sz="1600" b="1" dirty="0">
                <a:solidFill>
                  <a:schemeClr val="tx1"/>
                </a:solidFill>
              </a:rPr>
              <a:t>Estrategias de ensamblaje por pedido y fabricación para mantener en inventario. </a:t>
            </a:r>
            <a:endParaRPr lang="es-MX" sz="1600" b="1" dirty="0" smtClean="0">
              <a:solidFill>
                <a:schemeClr val="tx1"/>
              </a:solidFill>
            </a:endParaRPr>
          </a:p>
          <a:p>
            <a:pPr algn="ctr"/>
            <a:r>
              <a:rPr lang="es-MX" sz="1600" b="1" dirty="0" smtClean="0">
                <a:solidFill>
                  <a:schemeClr val="tx1"/>
                </a:solidFill>
              </a:rPr>
              <a:t>• </a:t>
            </a:r>
            <a:r>
              <a:rPr lang="es-MX" sz="1600" b="1" dirty="0">
                <a:solidFill>
                  <a:schemeClr val="tx1"/>
                </a:solidFill>
              </a:rPr>
              <a:t>Volúmenes relativamente altos, con flujos flexibles en transición para </a:t>
            </a:r>
            <a:r>
              <a:rPr lang="es-MX" sz="1600" b="1" dirty="0" smtClean="0">
                <a:solidFill>
                  <a:schemeClr val="tx1"/>
                </a:solidFill>
              </a:rPr>
              <a:t>flujos </a:t>
            </a:r>
            <a:r>
              <a:rPr lang="es-MX" sz="1600" b="1" dirty="0">
                <a:solidFill>
                  <a:schemeClr val="tx1"/>
                </a:solidFill>
              </a:rPr>
              <a:t>lineales.</a:t>
            </a:r>
          </a:p>
        </p:txBody>
      </p:sp>
      <p:sp>
        <p:nvSpPr>
          <p:cNvPr id="6" name="12 Rectángulo redondeado"/>
          <p:cNvSpPr/>
          <p:nvPr/>
        </p:nvSpPr>
        <p:spPr>
          <a:xfrm>
            <a:off x="8759879" y="2045208"/>
            <a:ext cx="2909607" cy="4392488"/>
          </a:xfrm>
          <a:prstGeom prst="roundRec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135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 name="13 CuadroTexto"/>
          <p:cNvSpPr txBox="1"/>
          <p:nvPr/>
        </p:nvSpPr>
        <p:spPr>
          <a:xfrm>
            <a:off x="1435692" y="3366253"/>
            <a:ext cx="3992651" cy="3108543"/>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MRP</a:t>
            </a:r>
          </a:p>
          <a:p>
            <a:pPr algn="ctr"/>
            <a:endParaRPr lang="es-MX" b="1" i="1" dirty="0" smtClean="0">
              <a:effectLst>
                <a:outerShdw blurRad="38100" dist="38100" dir="2700000" algn="tl">
                  <a:srgbClr val="000000">
                    <a:alpha val="43137"/>
                  </a:srgbClr>
                </a:outerShdw>
              </a:effectLst>
            </a:endParaRPr>
          </a:p>
          <a:p>
            <a:pPr algn="ctr"/>
            <a:r>
              <a:rPr lang="es-MX" sz="1600" b="1" dirty="0"/>
              <a:t>• </a:t>
            </a:r>
            <a:r>
              <a:rPr lang="es-MX" sz="1600" b="1" dirty="0" smtClean="0"/>
              <a:t>Productos </a:t>
            </a:r>
            <a:r>
              <a:rPr lang="es-MX" sz="1600" b="1" dirty="0"/>
              <a:t>con muchos niveles de componentes y más personalización. </a:t>
            </a:r>
            <a:endParaRPr lang="es-MX" sz="1600" b="1" dirty="0" smtClean="0"/>
          </a:p>
          <a:p>
            <a:pPr algn="ctr"/>
            <a:r>
              <a:rPr lang="es-MX" sz="1600" b="1" dirty="0" smtClean="0"/>
              <a:t>• </a:t>
            </a:r>
            <a:r>
              <a:rPr lang="es-MX" sz="1600" b="1" dirty="0"/>
              <a:t>Demanda irregular, a menudo con lotes de tamaño grande. </a:t>
            </a:r>
            <a:endParaRPr lang="es-MX" sz="1600" b="1" dirty="0" smtClean="0"/>
          </a:p>
          <a:p>
            <a:pPr algn="ctr"/>
            <a:r>
              <a:rPr lang="es-MX" sz="1600" b="1" dirty="0" smtClean="0"/>
              <a:t>• </a:t>
            </a:r>
            <a:r>
              <a:rPr lang="es-MX" sz="1600" b="1" dirty="0"/>
              <a:t>Estrategias de fabricación por pedido, ensamblaje por pedido y fabricación para mantener en inventario. </a:t>
            </a:r>
            <a:endParaRPr lang="es-MX" sz="1600" b="1" dirty="0" smtClean="0"/>
          </a:p>
          <a:p>
            <a:pPr algn="ctr"/>
            <a:r>
              <a:rPr lang="es-MX" sz="1600" b="1" dirty="0" smtClean="0"/>
              <a:t>• </a:t>
            </a:r>
            <a:r>
              <a:rPr lang="es-MX" sz="1600" b="1" dirty="0"/>
              <a:t>Volúmenes bajos e intermedios, con flujos flexibles.</a:t>
            </a:r>
            <a:endParaRPr lang="es-MX" sz="1600" b="1" dirty="0" smtClean="0"/>
          </a:p>
        </p:txBody>
      </p:sp>
      <p:sp>
        <p:nvSpPr>
          <p:cNvPr id="9" name="3 Rectángulo"/>
          <p:cNvSpPr/>
          <p:nvPr/>
        </p:nvSpPr>
        <p:spPr>
          <a:xfrm>
            <a:off x="8759879" y="2098608"/>
            <a:ext cx="2909607" cy="4293483"/>
          </a:xfrm>
          <a:prstGeom prst="rect">
            <a:avLst/>
          </a:prstGeom>
        </p:spPr>
        <p:txBody>
          <a:bodyPr wrap="square">
            <a:spAutoFit/>
          </a:bodyPr>
          <a:lstStyle/>
          <a:p>
            <a:pPr algn="ctr"/>
            <a:endParaRPr lang="es-MX" sz="1500" b="1" dirty="0" smtClean="0"/>
          </a:p>
          <a:p>
            <a:pPr algn="ctr"/>
            <a:r>
              <a:rPr lang="es-MX" b="1" i="1" dirty="0" smtClean="0">
                <a:effectLst>
                  <a:outerShdw blurRad="38100" dist="38100" dir="2700000" algn="tl">
                    <a:srgbClr val="000000">
                      <a:alpha val="43137"/>
                    </a:srgbClr>
                  </a:outerShdw>
                </a:effectLst>
              </a:rPr>
              <a:t>SISTEMAS ESBELTOS</a:t>
            </a:r>
          </a:p>
          <a:p>
            <a:pPr algn="ctr"/>
            <a:endParaRPr lang="es-MX" sz="1600" b="1" i="1" dirty="0">
              <a:effectLst>
                <a:outerShdw blurRad="38100" dist="38100" dir="2700000" algn="tl">
                  <a:srgbClr val="000000">
                    <a:alpha val="43137"/>
                  </a:srgbClr>
                </a:outerShdw>
              </a:effectLst>
            </a:endParaRPr>
          </a:p>
          <a:p>
            <a:pPr algn="ctr"/>
            <a:r>
              <a:rPr lang="es-MX" sz="1600" b="1" dirty="0" smtClean="0"/>
              <a:t>• </a:t>
            </a:r>
            <a:r>
              <a:rPr lang="es-MX" sz="1600" b="1" dirty="0"/>
              <a:t>Uso del sistema como catalizador del mejoramiento continuo </a:t>
            </a:r>
          </a:p>
          <a:p>
            <a:pPr algn="ctr"/>
            <a:r>
              <a:rPr lang="es-MX" sz="1600" b="1" dirty="0" smtClean="0"/>
              <a:t>• </a:t>
            </a:r>
            <a:r>
              <a:rPr lang="es-MX" sz="1600" b="1" dirty="0"/>
              <a:t>Lotes de tamaño pequeño, calidad uniforme, proveedores confiables y fuerza de trabajo flexible. </a:t>
            </a:r>
            <a:endParaRPr lang="es-MX" sz="1600" b="1" dirty="0" smtClean="0"/>
          </a:p>
          <a:p>
            <a:pPr algn="ctr"/>
            <a:r>
              <a:rPr lang="es-MX" sz="1600" b="1" dirty="0" smtClean="0"/>
              <a:t>• </a:t>
            </a:r>
            <a:r>
              <a:rPr lang="es-MX" sz="1600" b="1" dirty="0"/>
              <a:t>Estrategias de ensamblaje por pedido y fabricación para mantener en inventario. • Volúmenes altos y flujos lineales bien </a:t>
            </a:r>
            <a:r>
              <a:rPr lang="es-MX" sz="1600" b="1" dirty="0" smtClean="0"/>
              <a:t>balanceados.</a:t>
            </a:r>
            <a:endParaRPr lang="es-MX" sz="1600" b="1" dirty="0"/>
          </a:p>
        </p:txBody>
      </p:sp>
    </p:spTree>
    <p:extLst>
      <p:ext uri="{BB962C8B-B14F-4D97-AF65-F5344CB8AC3E}">
        <p14:creationId xmlns:p14="http://schemas.microsoft.com/office/powerpoint/2010/main" val="18783316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248508" y="1447225"/>
            <a:ext cx="10711263" cy="3777622"/>
          </a:xfrm>
        </p:spPr>
        <p:txBody>
          <a:bodyPr>
            <a:noAutofit/>
          </a:bodyPr>
          <a:lstStyle/>
          <a:p>
            <a:pPr>
              <a:spcBef>
                <a:spcPts val="1800"/>
              </a:spcBef>
            </a:pPr>
            <a:r>
              <a:rPr lang="en-US" sz="2200" b="1" dirty="0">
                <a:solidFill>
                  <a:schemeClr val="tx1"/>
                </a:solidFill>
              </a:rPr>
              <a:t>OBJETIVOS </a:t>
            </a:r>
            <a:endParaRPr lang="en-US" sz="2200" b="1" dirty="0" smtClean="0">
              <a:solidFill>
                <a:schemeClr val="tx1"/>
              </a:solidFill>
            </a:endParaRPr>
          </a:p>
          <a:p>
            <a:pPr marL="0" indent="0">
              <a:spcBef>
                <a:spcPts val="1800"/>
              </a:spcBef>
              <a:buNone/>
            </a:pPr>
            <a:r>
              <a:rPr lang="es-ES" b="1" dirty="0" smtClean="0">
                <a:solidFill>
                  <a:schemeClr val="tx1"/>
                </a:solidFill>
              </a:rPr>
              <a:t>• </a:t>
            </a:r>
            <a:r>
              <a:rPr lang="es-ES" sz="1700" b="1" dirty="0" smtClean="0">
                <a:solidFill>
                  <a:schemeClr val="tx1"/>
                </a:solidFill>
              </a:rPr>
              <a:t>Comprender que se trata de una actividad </a:t>
            </a:r>
            <a:r>
              <a:rPr lang="es-ES" sz="1700" b="1" dirty="0">
                <a:solidFill>
                  <a:schemeClr val="tx1"/>
                </a:solidFill>
              </a:rPr>
              <a:t>que coordina y acopla la oferta de la producción con la demanda establecida por comercialización en un mediano plazo.</a:t>
            </a:r>
          </a:p>
          <a:p>
            <a:pPr marL="0" indent="0">
              <a:buNone/>
            </a:pPr>
            <a:r>
              <a:rPr lang="es-ES" sz="1700" b="1" dirty="0" smtClean="0">
                <a:solidFill>
                  <a:schemeClr val="tx1"/>
                </a:solidFill>
              </a:rPr>
              <a:t>• </a:t>
            </a:r>
            <a:r>
              <a:rPr lang="es-ES" sz="1700" b="1" dirty="0">
                <a:solidFill>
                  <a:schemeClr val="tx1"/>
                </a:solidFill>
              </a:rPr>
              <a:t>Identificar </a:t>
            </a:r>
            <a:r>
              <a:rPr lang="es-ES" sz="1700" b="1" dirty="0" smtClean="0">
                <a:solidFill>
                  <a:schemeClr val="tx1"/>
                </a:solidFill>
              </a:rPr>
              <a:t>porqué este tipo de Planeación requiere </a:t>
            </a:r>
            <a:r>
              <a:rPr lang="es-ES" sz="1700" b="1" dirty="0">
                <a:solidFill>
                  <a:schemeClr val="tx1"/>
                </a:solidFill>
              </a:rPr>
              <a:t>una sola medida general de producción </a:t>
            </a:r>
            <a:r>
              <a:rPr lang="es-ES" sz="1700" b="1" dirty="0" smtClean="0">
                <a:solidFill>
                  <a:schemeClr val="tx1"/>
                </a:solidFill>
              </a:rPr>
              <a:t>un </a:t>
            </a:r>
            <a:r>
              <a:rPr lang="es-ES" sz="1700" b="1" dirty="0">
                <a:solidFill>
                  <a:schemeClr val="tx1"/>
                </a:solidFill>
              </a:rPr>
              <a:t>reducido número de categorías agregadas de productos. </a:t>
            </a:r>
          </a:p>
          <a:p>
            <a:pPr marL="0" indent="0">
              <a:buNone/>
            </a:pPr>
            <a:r>
              <a:rPr lang="es-ES" sz="1700" b="1" dirty="0">
                <a:solidFill>
                  <a:schemeClr val="tx1"/>
                </a:solidFill>
              </a:rPr>
              <a:t>• </a:t>
            </a:r>
            <a:r>
              <a:rPr lang="es-ES" sz="1700" b="1" dirty="0" smtClean="0">
                <a:solidFill>
                  <a:schemeClr val="tx1"/>
                </a:solidFill>
              </a:rPr>
              <a:t>Entender que el </a:t>
            </a:r>
            <a:r>
              <a:rPr lang="es-ES" sz="1700" b="1" dirty="0">
                <a:solidFill>
                  <a:schemeClr val="tx1"/>
                </a:solidFill>
              </a:rPr>
              <a:t>fin de esta planeación de las operaciones desarrollada a partir de </a:t>
            </a:r>
            <a:r>
              <a:rPr lang="es-ES" sz="1700" b="1" dirty="0" smtClean="0">
                <a:solidFill>
                  <a:schemeClr val="tx1"/>
                </a:solidFill>
              </a:rPr>
              <a:t>una </a:t>
            </a:r>
            <a:r>
              <a:rPr lang="es-ES" sz="1700" b="1" dirty="0">
                <a:solidFill>
                  <a:schemeClr val="tx1"/>
                </a:solidFill>
              </a:rPr>
              <a:t>demanda fluctuante o incierta determinada por comercialización es establecer los niveles generales de producción en un futuro a mediano plazo</a:t>
            </a:r>
            <a:r>
              <a:rPr lang="es-ES" sz="1700" b="1" dirty="0" smtClean="0">
                <a:solidFill>
                  <a:schemeClr val="tx1"/>
                </a:solidFill>
              </a:rPr>
              <a:t>.</a:t>
            </a:r>
          </a:p>
          <a:p>
            <a:pPr marL="0" indent="0">
              <a:buNone/>
            </a:pPr>
            <a:r>
              <a:rPr lang="es-ES" sz="1700" b="1" dirty="0" smtClean="0">
                <a:solidFill>
                  <a:schemeClr val="tx1"/>
                </a:solidFill>
              </a:rPr>
              <a:t>• Visualizar la definición del </a:t>
            </a:r>
            <a:r>
              <a:rPr lang="es-ES" sz="1700" b="1" dirty="0">
                <a:solidFill>
                  <a:schemeClr val="tx1"/>
                </a:solidFill>
              </a:rPr>
              <a:t>volumen de producción y los recursos requeridos para la elaboración de bienes o prestación de servicios, que la organización necesita para hacer frente a la demanda prevista en un determinado horizonte de </a:t>
            </a:r>
            <a:r>
              <a:rPr lang="es-ES" sz="1700" b="1" dirty="0" smtClean="0">
                <a:solidFill>
                  <a:schemeClr val="tx1"/>
                </a:solidFill>
              </a:rPr>
              <a:t>tiempo.</a:t>
            </a:r>
          </a:p>
          <a:p>
            <a:pPr marL="0" indent="0">
              <a:buNone/>
            </a:pPr>
            <a:r>
              <a:rPr lang="es-ES" sz="1700" dirty="0" smtClean="0">
                <a:solidFill>
                  <a:schemeClr val="tx1"/>
                </a:solidFill>
              </a:rPr>
              <a:t>• </a:t>
            </a:r>
            <a:r>
              <a:rPr lang="es-ES" sz="1700" b="1" dirty="0" smtClean="0">
                <a:solidFill>
                  <a:schemeClr val="tx1"/>
                </a:solidFill>
              </a:rPr>
              <a:t>Comprender que el Plan Agregado de Operaciones es la herramienta que vincula </a:t>
            </a:r>
            <a:r>
              <a:rPr lang="es-ES" sz="1700" b="1" dirty="0">
                <a:solidFill>
                  <a:schemeClr val="tx1"/>
                </a:solidFill>
              </a:rPr>
              <a:t>los objetivos estratégicos </a:t>
            </a:r>
            <a:r>
              <a:rPr lang="es-ES" sz="1700" b="1" dirty="0" smtClean="0">
                <a:solidFill>
                  <a:schemeClr val="tx1"/>
                </a:solidFill>
              </a:rPr>
              <a:t>definidos para </a:t>
            </a:r>
            <a:r>
              <a:rPr lang="es-ES" sz="1700" b="1" dirty="0">
                <a:solidFill>
                  <a:schemeClr val="tx1"/>
                </a:solidFill>
              </a:rPr>
              <a:t>el largo plazo </a:t>
            </a:r>
            <a:r>
              <a:rPr lang="es-ES" sz="1700" b="1" dirty="0" smtClean="0">
                <a:solidFill>
                  <a:schemeClr val="tx1"/>
                </a:solidFill>
              </a:rPr>
              <a:t>con las exigencias de manufactura, logística y servicios asociados en el mediano plazo y con el corto plazo a través del programa maestro de producción. </a:t>
            </a:r>
            <a:endParaRPr lang="en-US" sz="1700" b="1" dirty="0">
              <a:solidFill>
                <a:schemeClr val="tx1"/>
              </a:solidFill>
            </a:endParaRPr>
          </a:p>
          <a:p>
            <a:pPr marL="0" indent="0">
              <a:buNone/>
            </a:pPr>
            <a:r>
              <a:rPr lang="es-ES" sz="1700" b="1" dirty="0" smtClean="0">
                <a:solidFill>
                  <a:schemeClr val="tx1"/>
                </a:solidFill>
              </a:rPr>
              <a:t>Entender que el Plan Maestro de Producción d</a:t>
            </a:r>
            <a:r>
              <a:rPr lang="es-AR" sz="1700" b="1" dirty="0" err="1" smtClean="0">
                <a:solidFill>
                  <a:schemeClr val="tx1"/>
                </a:solidFill>
              </a:rPr>
              <a:t>efine</a:t>
            </a:r>
            <a:r>
              <a:rPr lang="es-AR" sz="1700" b="1" dirty="0" smtClean="0">
                <a:solidFill>
                  <a:schemeClr val="tx1"/>
                </a:solidFill>
              </a:rPr>
              <a:t> </a:t>
            </a:r>
            <a:r>
              <a:rPr lang="es-AR" sz="1700" b="1" dirty="0">
                <a:solidFill>
                  <a:schemeClr val="tx1"/>
                </a:solidFill>
              </a:rPr>
              <a:t>para cada producto las cantidades a fabricar y en qué período de tiempo dentro de un horizonte de </a:t>
            </a:r>
            <a:r>
              <a:rPr lang="es-AR" sz="1700" b="1" dirty="0" smtClean="0">
                <a:solidFill>
                  <a:schemeClr val="tx1"/>
                </a:solidFill>
              </a:rPr>
              <a:t>planificación de corto plazo</a:t>
            </a:r>
            <a:r>
              <a:rPr lang="es-AR" b="1" dirty="0" smtClean="0">
                <a:solidFill>
                  <a:schemeClr val="tx1"/>
                </a:solidFill>
              </a:rPr>
              <a:t>.</a:t>
            </a:r>
            <a:endParaRPr lang="es-MX" b="1" i="1" dirty="0">
              <a:solidFill>
                <a:schemeClr val="tx1"/>
              </a:solidFill>
              <a:effectLst>
                <a:outerShdw blurRad="38100" dist="38100" dir="2700000" algn="tl">
                  <a:srgbClr val="000000">
                    <a:alpha val="43137"/>
                  </a:srgbClr>
                </a:outerShdw>
              </a:effectLst>
            </a:endParaRPr>
          </a:p>
          <a:p>
            <a:pPr marL="0" indent="0">
              <a:buNone/>
            </a:pPr>
            <a:endParaRPr lang="en-US" sz="1900" b="1" dirty="0">
              <a:solidFill>
                <a:schemeClr val="tx1"/>
              </a:solidFill>
            </a:endParaRPr>
          </a:p>
        </p:txBody>
      </p:sp>
      <p:sp>
        <p:nvSpPr>
          <p:cNvPr id="4" name="Título 1"/>
          <p:cNvSpPr txBox="1">
            <a:spLocks/>
          </p:cNvSpPr>
          <p:nvPr/>
        </p:nvSpPr>
        <p:spPr>
          <a:xfrm>
            <a:off x="2589213" y="2514600"/>
            <a:ext cx="8915399" cy="2262781"/>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b="1" dirty="0">
              <a:effectLst>
                <a:outerShdw blurRad="38100" dist="38100" dir="2700000" algn="tl">
                  <a:srgbClr val="000000">
                    <a:alpha val="43137"/>
                  </a:srgbClr>
                </a:outerShdw>
              </a:effectLst>
            </a:endParaRPr>
          </a:p>
        </p:txBody>
      </p:sp>
      <p:sp>
        <p:nvSpPr>
          <p:cNvPr id="5" name="Subtítulo 2"/>
          <p:cNvSpPr txBox="1">
            <a:spLocks/>
          </p:cNvSpPr>
          <p:nvPr/>
        </p:nvSpPr>
        <p:spPr>
          <a:xfrm>
            <a:off x="2589213" y="4777379"/>
            <a:ext cx="8915399" cy="112628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buNone/>
            </a:pPr>
            <a:endParaRPr lang="en-US" sz="3600" b="1" i="1" dirty="0">
              <a:effectLst>
                <a:outerShdw blurRad="38100" dist="38100" dir="2700000" algn="tl">
                  <a:srgbClr val="000000">
                    <a:alpha val="43137"/>
                  </a:srgbClr>
                </a:outerShdw>
              </a:effectLst>
            </a:endParaRPr>
          </a:p>
        </p:txBody>
      </p:sp>
      <p:sp>
        <p:nvSpPr>
          <p:cNvPr id="8" name="Título 1"/>
          <p:cNvSpPr>
            <a:spLocks noGrp="1"/>
          </p:cNvSpPr>
          <p:nvPr>
            <p:ph type="title"/>
          </p:nvPr>
        </p:nvSpPr>
        <p:spPr>
          <a:xfrm>
            <a:off x="1784032" y="170161"/>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PLANEACIÓN AGREGADA</a:t>
            </a:r>
            <a:endParaRPr lang="en-US" sz="3100" dirty="0"/>
          </a:p>
        </p:txBody>
      </p:sp>
    </p:spTree>
    <p:extLst>
      <p:ext uri="{BB962C8B-B14F-4D97-AF65-F5344CB8AC3E}">
        <p14:creationId xmlns:p14="http://schemas.microsoft.com/office/powerpoint/2010/main" val="19047979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784032" y="170161"/>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PLANEACIÓN DE RECURSOS DE LA ORGANIZACIÓN</a:t>
            </a:r>
            <a:endParaRPr lang="en-US" sz="3100" dirty="0"/>
          </a:p>
        </p:txBody>
      </p:sp>
      <p:sp>
        <p:nvSpPr>
          <p:cNvPr id="32" name="10 CuadroTexto"/>
          <p:cNvSpPr txBox="1"/>
          <p:nvPr/>
        </p:nvSpPr>
        <p:spPr>
          <a:xfrm>
            <a:off x="1467900" y="1997499"/>
            <a:ext cx="1800201" cy="461665"/>
          </a:xfrm>
          <a:prstGeom prst="rect">
            <a:avLst/>
          </a:prstGeom>
          <a:solidFill>
            <a:srgbClr val="FFC000"/>
          </a:solidFill>
          <a:ln w="57150">
            <a:solidFill>
              <a:schemeClr val="accent1">
                <a:lumMod val="50000"/>
              </a:schemeClr>
            </a:solidFill>
          </a:ln>
        </p:spPr>
        <p:txBody>
          <a:bodyPr wrap="square" rtlCol="0">
            <a:spAutoFit/>
          </a:bodyPr>
          <a:lstStyle/>
          <a:p>
            <a:pPr algn="ctr"/>
            <a:r>
              <a:rPr lang="es-MX" sz="2400" b="1" i="1" dirty="0" smtClean="0">
                <a:effectLst>
                  <a:outerShdw blurRad="38100" dist="38100" dir="2700000" algn="tl">
                    <a:srgbClr val="000000">
                      <a:alpha val="43137"/>
                    </a:srgbClr>
                  </a:outerShdw>
                </a:effectLst>
              </a:rPr>
              <a:t>MRP</a:t>
            </a:r>
            <a:endParaRPr lang="es-MX" sz="2400" b="1" i="1" dirty="0">
              <a:effectLst>
                <a:outerShdw blurRad="38100" dist="38100" dir="2700000" algn="tl">
                  <a:srgbClr val="000000">
                    <a:alpha val="43137"/>
                  </a:srgbClr>
                </a:outerShdw>
              </a:effectLst>
            </a:endParaRPr>
          </a:p>
        </p:txBody>
      </p:sp>
      <p:sp>
        <p:nvSpPr>
          <p:cNvPr id="33" name="22 Rectángulo redondeado"/>
          <p:cNvSpPr/>
          <p:nvPr/>
        </p:nvSpPr>
        <p:spPr>
          <a:xfrm>
            <a:off x="7532914" y="3208250"/>
            <a:ext cx="2448272" cy="782250"/>
          </a:xfrm>
          <a:prstGeom prst="roundRect">
            <a:avLst/>
          </a:prstGeom>
          <a:solidFill>
            <a:schemeClr val="accent2">
              <a:lumMod val="50000"/>
            </a:schemeClr>
          </a:soli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4" name="13 CuadroTexto"/>
          <p:cNvSpPr txBox="1"/>
          <p:nvPr/>
        </p:nvSpPr>
        <p:spPr>
          <a:xfrm>
            <a:off x="7497596" y="3286112"/>
            <a:ext cx="2465931" cy="646331"/>
          </a:xfrm>
          <a:prstGeom prst="rect">
            <a:avLst/>
          </a:prstGeom>
          <a:noFill/>
        </p:spPr>
        <p:txBody>
          <a:bodyPr wrap="square" rtlCol="0">
            <a:spAutoFit/>
          </a:bodyPr>
          <a:lstStyle/>
          <a:p>
            <a:pPr algn="ctr"/>
            <a:r>
              <a:rPr lang="es-MX" b="1" i="1" dirty="0" smtClean="0">
                <a:solidFill>
                  <a:srgbClr val="FFFF00"/>
                </a:solidFill>
                <a:effectLst>
                  <a:outerShdw blurRad="38100" dist="38100" dir="2700000" algn="tl">
                    <a:srgbClr val="000000">
                      <a:alpha val="43137"/>
                    </a:srgbClr>
                  </a:outerShdw>
                </a:effectLst>
              </a:rPr>
              <a:t>Estado Legal del Inventario</a:t>
            </a:r>
            <a:endParaRPr lang="es-MX" sz="1500" b="1" dirty="0" smtClean="0">
              <a:solidFill>
                <a:srgbClr val="FFFF00"/>
              </a:solidFill>
            </a:endParaRPr>
          </a:p>
        </p:txBody>
      </p:sp>
      <p:sp>
        <p:nvSpPr>
          <p:cNvPr id="35" name="9 Rectángulo redondeado"/>
          <p:cNvSpPr/>
          <p:nvPr/>
        </p:nvSpPr>
        <p:spPr>
          <a:xfrm>
            <a:off x="5948738" y="1615976"/>
            <a:ext cx="4896544" cy="1235169"/>
          </a:xfrm>
          <a:prstGeom prst="roundRect">
            <a:avLst/>
          </a:pr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6" name="11 CuadroTexto"/>
          <p:cNvSpPr txBox="1"/>
          <p:nvPr/>
        </p:nvSpPr>
        <p:spPr>
          <a:xfrm>
            <a:off x="5948738" y="1650816"/>
            <a:ext cx="4896544" cy="1200329"/>
          </a:xfrm>
          <a:prstGeom prst="rect">
            <a:avLst/>
          </a:prstGeom>
          <a:noFill/>
        </p:spPr>
        <p:txBody>
          <a:bodyPr wrap="square" rtlCol="0">
            <a:spAutoFit/>
          </a:bodyPr>
          <a:lstStyle/>
          <a:p>
            <a:pPr algn="ctr"/>
            <a:r>
              <a:rPr lang="es-MX" b="1" dirty="0"/>
              <a:t>Sistema </a:t>
            </a:r>
            <a:r>
              <a:rPr lang="es-MX" b="1" dirty="0" smtClean="0"/>
              <a:t>de </a:t>
            </a:r>
            <a:r>
              <a:rPr lang="es-MX" b="1" dirty="0"/>
              <a:t>información </a:t>
            </a:r>
            <a:r>
              <a:rPr lang="es-MX" b="1" dirty="0" smtClean="0"/>
              <a:t>específico para  </a:t>
            </a:r>
            <a:r>
              <a:rPr lang="es-MX" b="1" dirty="0"/>
              <a:t>administrar el inventario de demanda dependiente y programar los pedidos de reabastecimiento.</a:t>
            </a:r>
            <a:endParaRPr lang="es-MX" b="1" i="1" dirty="0">
              <a:effectLst>
                <a:outerShdw blurRad="38100" dist="38100" dir="2700000" algn="tl">
                  <a:srgbClr val="000000">
                    <a:alpha val="43137"/>
                  </a:srgbClr>
                </a:outerShdw>
              </a:effectLst>
            </a:endParaRPr>
          </a:p>
        </p:txBody>
      </p:sp>
      <p:sp>
        <p:nvSpPr>
          <p:cNvPr id="37" name="14 Elipse"/>
          <p:cNvSpPr/>
          <p:nvPr/>
        </p:nvSpPr>
        <p:spPr>
          <a:xfrm>
            <a:off x="5729342" y="3785205"/>
            <a:ext cx="1708512" cy="1632119"/>
          </a:xfrm>
          <a:prstGeom prst="ellipse">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8" name="15 CuadroTexto"/>
          <p:cNvSpPr txBox="1"/>
          <p:nvPr/>
        </p:nvSpPr>
        <p:spPr>
          <a:xfrm>
            <a:off x="5888996" y="4350594"/>
            <a:ext cx="1407547" cy="523220"/>
          </a:xfrm>
          <a:prstGeom prst="rect">
            <a:avLst/>
          </a:prstGeom>
          <a:noFill/>
        </p:spPr>
        <p:txBody>
          <a:bodyPr wrap="square" rtlCol="0">
            <a:spAutoFit/>
          </a:bodyPr>
          <a:lstStyle/>
          <a:p>
            <a:pPr algn="ctr"/>
            <a:r>
              <a:rPr lang="es-MX" sz="2800" b="1" i="1" dirty="0" smtClean="0">
                <a:effectLst>
                  <a:outerShdw blurRad="38100" dist="38100" dir="2700000" algn="tl">
                    <a:srgbClr val="000000">
                      <a:alpha val="43137"/>
                    </a:srgbClr>
                  </a:outerShdw>
                </a:effectLst>
              </a:rPr>
              <a:t>MRP</a:t>
            </a:r>
            <a:endParaRPr lang="es-MX" sz="2800" b="1" i="1" dirty="0">
              <a:effectLst>
                <a:outerShdw blurRad="38100" dist="38100" dir="2700000" algn="tl">
                  <a:srgbClr val="000000">
                    <a:alpha val="43137"/>
                  </a:srgbClr>
                </a:outerShdw>
              </a:effectLst>
            </a:endParaRPr>
          </a:p>
        </p:txBody>
      </p:sp>
      <p:sp>
        <p:nvSpPr>
          <p:cNvPr id="39" name="16 Rectángulo redondeado"/>
          <p:cNvSpPr/>
          <p:nvPr/>
        </p:nvSpPr>
        <p:spPr>
          <a:xfrm>
            <a:off x="7532914" y="5506766"/>
            <a:ext cx="2448272" cy="859998"/>
          </a:xfrm>
          <a:prstGeom prst="roundRect">
            <a:avLst/>
          </a:prstGeom>
          <a:gradFill flip="none" rotWithShape="1">
            <a:gsLst>
              <a:gs pos="0">
                <a:schemeClr val="accent1">
                  <a:lumMod val="50000"/>
                  <a:shade val="30000"/>
                  <a:satMod val="115000"/>
                </a:schemeClr>
              </a:gs>
              <a:gs pos="50000">
                <a:schemeClr val="accent1">
                  <a:lumMod val="50000"/>
                  <a:shade val="67500"/>
                  <a:satMod val="115000"/>
                </a:schemeClr>
              </a:gs>
              <a:gs pos="100000">
                <a:schemeClr val="accent1">
                  <a:lumMod val="50000"/>
                  <a:shade val="100000"/>
                  <a:satMod val="115000"/>
                </a:schemeClr>
              </a:gs>
            </a:gsLst>
            <a:lin ang="135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0" name="17 CuadroTexto"/>
          <p:cNvSpPr txBox="1"/>
          <p:nvPr/>
        </p:nvSpPr>
        <p:spPr>
          <a:xfrm>
            <a:off x="7515255" y="5746596"/>
            <a:ext cx="2465931" cy="369332"/>
          </a:xfrm>
          <a:prstGeom prst="rect">
            <a:avLst/>
          </a:prstGeom>
          <a:noFill/>
        </p:spPr>
        <p:txBody>
          <a:bodyPr wrap="square" rtlCol="0">
            <a:spAutoFit/>
          </a:bodyPr>
          <a:lstStyle/>
          <a:p>
            <a:pPr algn="ctr"/>
            <a:r>
              <a:rPr lang="es-MX" b="1" i="1" dirty="0" smtClean="0">
                <a:solidFill>
                  <a:srgbClr val="FFFF00"/>
                </a:solidFill>
                <a:effectLst>
                  <a:outerShdw blurRad="38100" dist="38100" dir="2700000" algn="tl">
                    <a:srgbClr val="000000">
                      <a:alpha val="43137"/>
                    </a:srgbClr>
                  </a:outerShdw>
                </a:effectLst>
              </a:rPr>
              <a:t>BOM de Materiales</a:t>
            </a:r>
            <a:endParaRPr lang="es-MX" sz="1500" b="1" dirty="0" smtClean="0">
              <a:solidFill>
                <a:srgbClr val="FFFF00"/>
              </a:solidFill>
            </a:endParaRPr>
          </a:p>
        </p:txBody>
      </p:sp>
      <p:sp>
        <p:nvSpPr>
          <p:cNvPr id="41" name="18 Rectángulo redondeado"/>
          <p:cNvSpPr/>
          <p:nvPr/>
        </p:nvSpPr>
        <p:spPr>
          <a:xfrm>
            <a:off x="8126637" y="4367410"/>
            <a:ext cx="2448272" cy="776957"/>
          </a:xfrm>
          <a:prstGeom prst="roundRect">
            <a:avLst/>
          </a:prstGeom>
          <a:gradFill flip="none" rotWithShape="1">
            <a:gsLst>
              <a:gs pos="0">
                <a:schemeClr val="accent5">
                  <a:lumMod val="50000"/>
                  <a:shade val="30000"/>
                  <a:satMod val="115000"/>
                </a:schemeClr>
              </a:gs>
              <a:gs pos="50000">
                <a:schemeClr val="accent5">
                  <a:lumMod val="50000"/>
                  <a:shade val="67500"/>
                  <a:satMod val="115000"/>
                </a:schemeClr>
              </a:gs>
              <a:gs pos="100000">
                <a:schemeClr val="accent5">
                  <a:lumMod val="50000"/>
                  <a:shade val="100000"/>
                  <a:satMod val="115000"/>
                </a:schemeClr>
              </a:gs>
            </a:gsLst>
            <a:lin ang="108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2" name="19 CuadroTexto"/>
          <p:cNvSpPr txBox="1"/>
          <p:nvPr/>
        </p:nvSpPr>
        <p:spPr>
          <a:xfrm>
            <a:off x="8108978" y="4452754"/>
            <a:ext cx="2465931" cy="646331"/>
          </a:xfrm>
          <a:prstGeom prst="rect">
            <a:avLst/>
          </a:prstGeom>
          <a:noFill/>
        </p:spPr>
        <p:txBody>
          <a:bodyPr wrap="square" rtlCol="0">
            <a:spAutoFit/>
          </a:bodyPr>
          <a:lstStyle/>
          <a:p>
            <a:pPr algn="ctr"/>
            <a:r>
              <a:rPr lang="es-MX" b="1" i="1" dirty="0" smtClean="0">
                <a:solidFill>
                  <a:srgbClr val="FFFF00"/>
                </a:solidFill>
                <a:effectLst>
                  <a:outerShdw blurRad="38100" dist="38100" dir="2700000" algn="tl">
                    <a:srgbClr val="000000">
                      <a:alpha val="43137"/>
                    </a:srgbClr>
                  </a:outerShdw>
                </a:effectLst>
              </a:rPr>
              <a:t>Programa Maestro de Producción</a:t>
            </a:r>
            <a:endParaRPr lang="es-MX" sz="1500" b="1" dirty="0" smtClean="0">
              <a:solidFill>
                <a:srgbClr val="FFFF00"/>
              </a:solidFill>
            </a:endParaRPr>
          </a:p>
        </p:txBody>
      </p:sp>
      <p:sp>
        <p:nvSpPr>
          <p:cNvPr id="43" name="20 Rectángulo redondeado"/>
          <p:cNvSpPr/>
          <p:nvPr/>
        </p:nvSpPr>
        <p:spPr>
          <a:xfrm>
            <a:off x="3252042" y="5322376"/>
            <a:ext cx="2448272" cy="754108"/>
          </a:xfrm>
          <a:prstGeom prst="roundRec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189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4" name="21 CuadroTexto"/>
          <p:cNvSpPr txBox="1"/>
          <p:nvPr/>
        </p:nvSpPr>
        <p:spPr>
          <a:xfrm>
            <a:off x="3234383" y="5372091"/>
            <a:ext cx="2465931" cy="646331"/>
          </a:xfrm>
          <a:prstGeom prst="rect">
            <a:avLst/>
          </a:prstGeom>
          <a:noFill/>
        </p:spPr>
        <p:txBody>
          <a:bodyPr wrap="square" rtlCol="0">
            <a:spAutoFit/>
          </a:bodyPr>
          <a:lstStyle/>
          <a:p>
            <a:pPr algn="ctr"/>
            <a:r>
              <a:rPr lang="es-MX" b="1" i="1" dirty="0" smtClean="0">
                <a:solidFill>
                  <a:srgbClr val="3D100B"/>
                </a:solidFill>
                <a:effectLst>
                  <a:outerShdw blurRad="38100" dist="38100" dir="2700000" algn="tl">
                    <a:srgbClr val="000000">
                      <a:alpha val="43137"/>
                    </a:srgbClr>
                  </a:outerShdw>
                </a:effectLst>
              </a:rPr>
              <a:t>Órdenes Programadas</a:t>
            </a:r>
            <a:endParaRPr lang="es-MX" sz="1500" b="1" dirty="0" smtClean="0">
              <a:solidFill>
                <a:srgbClr val="3D100B"/>
              </a:solidFill>
            </a:endParaRPr>
          </a:p>
        </p:txBody>
      </p:sp>
      <p:sp>
        <p:nvSpPr>
          <p:cNvPr id="45" name="23 Rectángulo redondeado"/>
          <p:cNvSpPr/>
          <p:nvPr/>
        </p:nvSpPr>
        <p:spPr>
          <a:xfrm>
            <a:off x="2693637" y="4074830"/>
            <a:ext cx="2448272" cy="777518"/>
          </a:xfrm>
          <a:prstGeom prst="roundRect">
            <a:avLst/>
          </a:prstGeom>
          <a:gradFill flip="none" rotWithShape="1">
            <a:gsLst>
              <a:gs pos="0">
                <a:schemeClr val="accent2">
                  <a:lumMod val="40000"/>
                  <a:lumOff val="60000"/>
                  <a:shade val="30000"/>
                  <a:satMod val="115000"/>
                </a:schemeClr>
              </a:gs>
              <a:gs pos="50000">
                <a:schemeClr val="accent2">
                  <a:lumMod val="40000"/>
                  <a:lumOff val="60000"/>
                  <a:shade val="67500"/>
                  <a:satMod val="115000"/>
                </a:schemeClr>
              </a:gs>
              <a:gs pos="100000">
                <a:schemeClr val="accent2">
                  <a:lumMod val="40000"/>
                  <a:lumOff val="60000"/>
                  <a:shade val="100000"/>
                  <a:satMod val="115000"/>
                </a:schemeClr>
              </a:gs>
            </a:gsLst>
            <a:lin ang="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6" name="24 CuadroTexto"/>
          <p:cNvSpPr txBox="1"/>
          <p:nvPr/>
        </p:nvSpPr>
        <p:spPr>
          <a:xfrm>
            <a:off x="2690492" y="3988306"/>
            <a:ext cx="2465931" cy="646331"/>
          </a:xfrm>
          <a:prstGeom prst="rect">
            <a:avLst/>
          </a:prstGeom>
          <a:noFill/>
        </p:spPr>
        <p:txBody>
          <a:bodyPr wrap="square" rtlCol="0">
            <a:spAutoFit/>
          </a:bodyPr>
          <a:lstStyle/>
          <a:p>
            <a:pPr algn="ctr"/>
            <a:r>
              <a:rPr lang="es-MX" b="1" i="1" dirty="0" smtClean="0">
                <a:solidFill>
                  <a:srgbClr val="3D100B"/>
                </a:solidFill>
                <a:effectLst>
                  <a:outerShdw blurRad="38100" dist="38100" dir="2700000" algn="tl">
                    <a:srgbClr val="000000">
                      <a:alpha val="43137"/>
                    </a:srgbClr>
                  </a:outerShdw>
                </a:effectLst>
              </a:rPr>
              <a:t>Nueva Programación de Órdenes</a:t>
            </a:r>
            <a:endParaRPr lang="es-MX" sz="1500" b="1" dirty="0" smtClean="0">
              <a:solidFill>
                <a:srgbClr val="3D100B"/>
              </a:solidFill>
            </a:endParaRPr>
          </a:p>
        </p:txBody>
      </p:sp>
      <p:sp>
        <p:nvSpPr>
          <p:cNvPr id="47" name="25 Rectángulo redondeado"/>
          <p:cNvSpPr/>
          <p:nvPr/>
        </p:nvSpPr>
        <p:spPr>
          <a:xfrm>
            <a:off x="3252042" y="2884028"/>
            <a:ext cx="2448272" cy="816192"/>
          </a:xfrm>
          <a:prstGeom prst="roundRect">
            <a:avLst/>
          </a:prstGeom>
          <a:gradFill flip="none" rotWithShape="1">
            <a:gsLst>
              <a:gs pos="0">
                <a:schemeClr val="accent2">
                  <a:lumMod val="20000"/>
                  <a:lumOff val="80000"/>
                  <a:shade val="30000"/>
                  <a:satMod val="115000"/>
                </a:schemeClr>
              </a:gs>
              <a:gs pos="50000">
                <a:schemeClr val="accent2">
                  <a:lumMod val="20000"/>
                  <a:lumOff val="80000"/>
                  <a:shade val="67500"/>
                  <a:satMod val="115000"/>
                </a:schemeClr>
              </a:gs>
              <a:gs pos="100000">
                <a:schemeClr val="accent2">
                  <a:lumMod val="20000"/>
                  <a:lumOff val="80000"/>
                  <a:shade val="100000"/>
                  <a:satMod val="115000"/>
                </a:schemeClr>
              </a:gs>
            </a:gsLst>
            <a:lin ang="27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8" name="26 CuadroTexto"/>
          <p:cNvSpPr txBox="1"/>
          <p:nvPr/>
        </p:nvSpPr>
        <p:spPr>
          <a:xfrm>
            <a:off x="3234383" y="2952283"/>
            <a:ext cx="2465931" cy="646331"/>
          </a:xfrm>
          <a:prstGeom prst="rect">
            <a:avLst/>
          </a:prstGeom>
          <a:noFill/>
        </p:spPr>
        <p:txBody>
          <a:bodyPr wrap="square" rtlCol="0">
            <a:spAutoFit/>
          </a:bodyPr>
          <a:lstStyle/>
          <a:p>
            <a:pPr algn="ctr"/>
            <a:r>
              <a:rPr lang="es-MX" b="1" i="1" dirty="0" smtClean="0">
                <a:solidFill>
                  <a:srgbClr val="3D100B"/>
                </a:solidFill>
                <a:effectLst>
                  <a:outerShdw blurRad="38100" dist="38100" dir="2700000" algn="tl">
                    <a:srgbClr val="000000">
                      <a:alpha val="43137"/>
                    </a:srgbClr>
                  </a:outerShdw>
                </a:effectLst>
              </a:rPr>
              <a:t>Requerimientos para Emitir Órdenes</a:t>
            </a:r>
            <a:endParaRPr lang="es-MX" sz="1500" b="1" dirty="0" smtClean="0">
              <a:solidFill>
                <a:srgbClr val="3D100B"/>
              </a:solidFill>
            </a:endParaRPr>
          </a:p>
        </p:txBody>
      </p:sp>
      <p:cxnSp>
        <p:nvCxnSpPr>
          <p:cNvPr id="49" name="7 Conector recto de flecha"/>
          <p:cNvCxnSpPr>
            <a:stCxn id="34" idx="1"/>
            <a:endCxn id="37" idx="7"/>
          </p:cNvCxnSpPr>
          <p:nvPr/>
        </p:nvCxnSpPr>
        <p:spPr>
          <a:xfrm flipH="1">
            <a:off x="7187648" y="3609278"/>
            <a:ext cx="309948" cy="414945"/>
          </a:xfrm>
          <a:prstGeom prst="straightConnector1">
            <a:avLst/>
          </a:prstGeom>
          <a:ln w="76200">
            <a:solidFill>
              <a:schemeClr val="accent2">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50" name="27 Conector recto de flecha"/>
          <p:cNvCxnSpPr>
            <a:endCxn id="37" idx="5"/>
          </p:cNvCxnSpPr>
          <p:nvPr/>
        </p:nvCxnSpPr>
        <p:spPr>
          <a:xfrm flipH="1" flipV="1">
            <a:off x="7187648" y="5178306"/>
            <a:ext cx="384661" cy="481812"/>
          </a:xfrm>
          <a:prstGeom prst="straightConnector1">
            <a:avLst/>
          </a:prstGeom>
          <a:ln w="76200">
            <a:solidFill>
              <a:schemeClr val="accent2">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51" name="29 Conector recto de flecha"/>
          <p:cNvCxnSpPr>
            <a:stCxn id="41" idx="1"/>
            <a:endCxn id="37" idx="6"/>
          </p:cNvCxnSpPr>
          <p:nvPr/>
        </p:nvCxnSpPr>
        <p:spPr>
          <a:xfrm flipH="1" flipV="1">
            <a:off x="7437854" y="4601265"/>
            <a:ext cx="688783" cy="154624"/>
          </a:xfrm>
          <a:prstGeom prst="straightConnector1">
            <a:avLst/>
          </a:prstGeom>
          <a:ln w="76200">
            <a:solidFill>
              <a:schemeClr val="accent2">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52" name="54 Conector recto de flecha"/>
          <p:cNvCxnSpPr/>
          <p:nvPr/>
        </p:nvCxnSpPr>
        <p:spPr>
          <a:xfrm flipH="1">
            <a:off x="5710208" y="5070112"/>
            <a:ext cx="206130" cy="407581"/>
          </a:xfrm>
          <a:prstGeom prst="straightConnector1">
            <a:avLst/>
          </a:prstGeom>
          <a:ln w="76200">
            <a:solidFill>
              <a:schemeClr val="tx2">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53" name="55 Conector recto de flecha"/>
          <p:cNvCxnSpPr/>
          <p:nvPr/>
        </p:nvCxnSpPr>
        <p:spPr>
          <a:xfrm flipH="1" flipV="1">
            <a:off x="5710208" y="3701960"/>
            <a:ext cx="206130" cy="405840"/>
          </a:xfrm>
          <a:prstGeom prst="straightConnector1">
            <a:avLst/>
          </a:prstGeom>
          <a:ln w="76200">
            <a:solidFill>
              <a:schemeClr val="tx2">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54" name="56 Conector recto de flecha"/>
          <p:cNvCxnSpPr/>
          <p:nvPr/>
        </p:nvCxnSpPr>
        <p:spPr>
          <a:xfrm flipH="1">
            <a:off x="5186364" y="4532663"/>
            <a:ext cx="554328" cy="8712"/>
          </a:xfrm>
          <a:prstGeom prst="straightConnector1">
            <a:avLst/>
          </a:prstGeom>
          <a:ln w="76200">
            <a:solidFill>
              <a:schemeClr val="tx2">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55" name="15 CuadroTexto"/>
          <p:cNvSpPr txBox="1"/>
          <p:nvPr/>
        </p:nvSpPr>
        <p:spPr>
          <a:xfrm>
            <a:off x="891122" y="5012292"/>
            <a:ext cx="1678807" cy="523220"/>
          </a:xfrm>
          <a:prstGeom prst="rect">
            <a:avLst/>
          </a:prstGeom>
          <a:noFill/>
        </p:spPr>
        <p:txBody>
          <a:bodyPr wrap="square" rtlCol="0">
            <a:spAutoFit/>
          </a:bodyPr>
          <a:lstStyle/>
          <a:p>
            <a:pPr algn="ctr"/>
            <a:r>
              <a:rPr lang="es-MX" sz="2800" b="1" i="1" dirty="0" smtClean="0">
                <a:effectLst>
                  <a:outerShdw blurRad="38100" dist="38100" dir="2700000" algn="tl">
                    <a:srgbClr val="000000">
                      <a:alpha val="43137"/>
                    </a:srgbClr>
                  </a:outerShdw>
                </a:effectLst>
              </a:rPr>
              <a:t>OUTPUTS</a:t>
            </a:r>
            <a:endParaRPr lang="es-MX" sz="2800" b="1" i="1" dirty="0">
              <a:effectLst>
                <a:outerShdw blurRad="38100" dist="38100" dir="2700000" algn="tl">
                  <a:srgbClr val="000000">
                    <a:alpha val="43137"/>
                  </a:srgbClr>
                </a:outerShdw>
              </a:effectLst>
            </a:endParaRPr>
          </a:p>
        </p:txBody>
      </p:sp>
      <p:sp>
        <p:nvSpPr>
          <p:cNvPr id="56" name="15 CuadroTexto"/>
          <p:cNvSpPr txBox="1"/>
          <p:nvPr/>
        </p:nvSpPr>
        <p:spPr>
          <a:xfrm>
            <a:off x="10388580" y="3293530"/>
            <a:ext cx="1407547" cy="523220"/>
          </a:xfrm>
          <a:prstGeom prst="rect">
            <a:avLst/>
          </a:prstGeom>
          <a:noFill/>
        </p:spPr>
        <p:txBody>
          <a:bodyPr wrap="square" rtlCol="0">
            <a:spAutoFit/>
          </a:bodyPr>
          <a:lstStyle/>
          <a:p>
            <a:pPr algn="ctr"/>
            <a:r>
              <a:rPr lang="es-MX" sz="2800" b="1" i="1" dirty="0" smtClean="0">
                <a:effectLst>
                  <a:outerShdw blurRad="38100" dist="38100" dir="2700000" algn="tl">
                    <a:srgbClr val="000000">
                      <a:alpha val="43137"/>
                    </a:srgbClr>
                  </a:outerShdw>
                </a:effectLst>
              </a:rPr>
              <a:t>INPUTS</a:t>
            </a:r>
            <a:endParaRPr lang="es-MX" sz="2800" b="1"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865497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784032" y="170161"/>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PLANEACIÓN DE RECURSOS DE LA ORGANIZACIÓN</a:t>
            </a:r>
            <a:endParaRPr lang="en-US" sz="3100" dirty="0"/>
          </a:p>
        </p:txBody>
      </p:sp>
      <p:sp>
        <p:nvSpPr>
          <p:cNvPr id="28" name="10 CuadroTexto"/>
          <p:cNvSpPr txBox="1"/>
          <p:nvPr/>
        </p:nvSpPr>
        <p:spPr>
          <a:xfrm>
            <a:off x="426763" y="2519243"/>
            <a:ext cx="2484760" cy="830997"/>
          </a:xfrm>
          <a:prstGeom prst="rect">
            <a:avLst/>
          </a:prstGeom>
          <a:solidFill>
            <a:srgbClr val="FFC000"/>
          </a:solidFill>
          <a:ln w="57150">
            <a:solidFill>
              <a:schemeClr val="accent1">
                <a:lumMod val="50000"/>
              </a:schemeClr>
            </a:solidFill>
          </a:ln>
        </p:spPr>
        <p:txBody>
          <a:bodyPr wrap="square" rtlCol="0">
            <a:spAutoFit/>
          </a:bodyPr>
          <a:lstStyle/>
          <a:p>
            <a:pPr algn="ctr"/>
            <a:r>
              <a:rPr lang="es-MX" sz="2400" b="1" i="1" dirty="0" smtClean="0">
                <a:effectLst>
                  <a:outerShdw blurRad="38100" dist="38100" dir="2700000" algn="tl">
                    <a:srgbClr val="000000">
                      <a:alpha val="43137"/>
                    </a:srgbClr>
                  </a:outerShdw>
                </a:effectLst>
              </a:rPr>
              <a:t>Características MRP</a:t>
            </a:r>
            <a:endParaRPr lang="es-MX" sz="2400" b="1" i="1" dirty="0">
              <a:effectLst>
                <a:outerShdw blurRad="38100" dist="38100" dir="2700000" algn="tl">
                  <a:srgbClr val="000000">
                    <a:alpha val="43137"/>
                  </a:srgbClr>
                </a:outerShdw>
              </a:effectLst>
            </a:endParaRPr>
          </a:p>
        </p:txBody>
      </p:sp>
      <p:sp>
        <p:nvSpPr>
          <p:cNvPr id="29" name="9 Rectángulo redondeado"/>
          <p:cNvSpPr/>
          <p:nvPr/>
        </p:nvSpPr>
        <p:spPr>
          <a:xfrm>
            <a:off x="3468914" y="1631169"/>
            <a:ext cx="8213012" cy="3400344"/>
          </a:xfrm>
          <a:prstGeom prst="roundRect">
            <a:avLst/>
          </a:pr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108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0" name="11 CuadroTexto"/>
          <p:cNvSpPr txBox="1"/>
          <p:nvPr/>
        </p:nvSpPr>
        <p:spPr>
          <a:xfrm>
            <a:off x="3599545" y="1833796"/>
            <a:ext cx="7765142" cy="2031325"/>
          </a:xfrm>
          <a:prstGeom prst="rect">
            <a:avLst/>
          </a:prstGeom>
          <a:noFill/>
        </p:spPr>
        <p:txBody>
          <a:bodyPr wrap="square" rtlCol="0">
            <a:spAutoFit/>
          </a:bodyPr>
          <a:lstStyle/>
          <a:p>
            <a:pPr algn="just"/>
            <a:r>
              <a:rPr lang="es-ES_tradnl" b="1" dirty="0" smtClean="0"/>
              <a:t>Sistema </a:t>
            </a:r>
            <a:r>
              <a:rPr lang="es-ES_tradnl" b="1" dirty="0"/>
              <a:t>para planear y programar los requerimientos de los materiales en el tiempo para las operaciones de </a:t>
            </a:r>
            <a:r>
              <a:rPr lang="es-ES_tradnl" b="1" dirty="0" smtClean="0"/>
              <a:t>producción. </a:t>
            </a:r>
          </a:p>
          <a:p>
            <a:pPr algn="just"/>
            <a:r>
              <a:rPr lang="es-ES_tradnl" b="1" dirty="0" smtClean="0"/>
              <a:t>Objetivos</a:t>
            </a:r>
            <a:r>
              <a:rPr lang="es-ES_tradnl" b="1" dirty="0"/>
              <a:t>:</a:t>
            </a:r>
          </a:p>
          <a:p>
            <a:pPr lvl="0"/>
            <a:r>
              <a:rPr lang="es-ES_tradnl" b="1" i="1" dirty="0" smtClean="0">
                <a:effectLst>
                  <a:outerShdw blurRad="38100" dist="38100" dir="2700000" algn="tl">
                    <a:srgbClr val="000000">
                      <a:alpha val="43137"/>
                    </a:srgbClr>
                  </a:outerShdw>
                </a:effectLst>
              </a:rPr>
              <a:t>	Disminución de inventarios</a:t>
            </a:r>
            <a:endParaRPr lang="es-ES_tradnl" b="1" dirty="0"/>
          </a:p>
          <a:p>
            <a:pPr lvl="0"/>
            <a:r>
              <a:rPr lang="es-ES_tradnl" b="1" i="1" dirty="0" smtClean="0">
                <a:effectLst>
                  <a:outerShdw blurRad="38100" dist="38100" dir="2700000" algn="tl">
                    <a:srgbClr val="000000">
                      <a:alpha val="43137"/>
                    </a:srgbClr>
                  </a:outerShdw>
                </a:effectLst>
              </a:rPr>
              <a:t>	Disminución </a:t>
            </a:r>
            <a:r>
              <a:rPr lang="es-ES_tradnl" b="1" i="1" dirty="0">
                <a:effectLst>
                  <a:outerShdw blurRad="38100" dist="38100" dir="2700000" algn="tl">
                    <a:srgbClr val="000000">
                      <a:alpha val="43137"/>
                    </a:srgbClr>
                  </a:outerShdw>
                </a:effectLst>
              </a:rPr>
              <a:t>de los </a:t>
            </a:r>
            <a:r>
              <a:rPr lang="es-ES_tradnl" b="1" i="1" dirty="0" smtClean="0">
                <a:effectLst>
                  <a:outerShdw blurRad="38100" dist="38100" dir="2700000" algn="tl">
                    <a:srgbClr val="000000">
                      <a:alpha val="43137"/>
                    </a:srgbClr>
                  </a:outerShdw>
                </a:effectLst>
              </a:rPr>
              <a:t>tiempos de espera en producción </a:t>
            </a:r>
            <a:r>
              <a:rPr lang="es-ES_tradnl" b="1" dirty="0" smtClean="0">
                <a:effectLst>
                  <a:outerShdw blurRad="38100" dist="38100" dir="2700000" algn="tl">
                    <a:srgbClr val="000000">
                      <a:alpha val="43137"/>
                    </a:srgbClr>
                  </a:outerShdw>
                </a:effectLst>
              </a:rPr>
              <a:t>y </a:t>
            </a:r>
            <a:r>
              <a:rPr lang="es-ES_tradnl" b="1" i="1" dirty="0" smtClean="0">
                <a:effectLst>
                  <a:outerShdw blurRad="38100" dist="38100" dir="2700000" algn="tl">
                    <a:srgbClr val="000000">
                      <a:alpha val="43137"/>
                    </a:srgbClr>
                  </a:outerShdw>
                </a:effectLst>
              </a:rPr>
              <a:t>entrega</a:t>
            </a:r>
            <a:r>
              <a:rPr lang="es-ES_tradnl" b="1" i="1" dirty="0" smtClean="0"/>
              <a:t> </a:t>
            </a:r>
          </a:p>
          <a:p>
            <a:pPr lvl="0"/>
            <a:r>
              <a:rPr lang="es-ES_tradnl" b="1" i="1" dirty="0" smtClean="0">
                <a:effectLst>
                  <a:outerShdw blurRad="38100" dist="38100" dir="2700000" algn="tl">
                    <a:srgbClr val="000000">
                      <a:alpha val="43137"/>
                    </a:srgbClr>
                  </a:outerShdw>
                </a:effectLst>
              </a:rPr>
              <a:t>	Obligaciones realistas</a:t>
            </a:r>
            <a:r>
              <a:rPr lang="es-ES_tradnl" b="1" i="1" dirty="0" smtClean="0"/>
              <a:t> </a:t>
            </a:r>
          </a:p>
          <a:p>
            <a:pPr lvl="0"/>
            <a:r>
              <a:rPr lang="es-ES_tradnl" b="1" i="1" dirty="0" smtClean="0">
                <a:effectLst>
                  <a:outerShdw blurRad="38100" dist="38100" dir="2700000" algn="tl">
                    <a:srgbClr val="000000">
                      <a:alpha val="43137"/>
                    </a:srgbClr>
                  </a:outerShdw>
                </a:effectLst>
              </a:rPr>
              <a:t>	Incremento </a:t>
            </a:r>
            <a:r>
              <a:rPr lang="es-ES_tradnl" b="1" i="1" dirty="0">
                <a:effectLst>
                  <a:outerShdw blurRad="38100" dist="38100" dir="2700000" algn="tl">
                    <a:srgbClr val="000000">
                      <a:alpha val="43137"/>
                    </a:srgbClr>
                  </a:outerShdw>
                </a:effectLst>
              </a:rPr>
              <a:t>en la </a:t>
            </a:r>
            <a:r>
              <a:rPr lang="es-ES_tradnl" b="1" i="1" dirty="0" smtClean="0">
                <a:effectLst>
                  <a:outerShdw blurRad="38100" dist="38100" dir="2700000" algn="tl">
                    <a:srgbClr val="000000">
                      <a:alpha val="43137"/>
                    </a:srgbClr>
                  </a:outerShdw>
                </a:effectLst>
              </a:rPr>
              <a:t>eficiencia</a:t>
            </a:r>
            <a:endParaRPr lang="es-ES_tradnl" b="1" i="1" dirty="0"/>
          </a:p>
        </p:txBody>
      </p:sp>
      <p:sp>
        <p:nvSpPr>
          <p:cNvPr id="31" name="18 Rectángulo redondeado"/>
          <p:cNvSpPr/>
          <p:nvPr/>
        </p:nvSpPr>
        <p:spPr>
          <a:xfrm>
            <a:off x="1669143" y="4091010"/>
            <a:ext cx="10012783" cy="2650351"/>
          </a:xfrm>
          <a:prstGeom prst="roundRect">
            <a:avLst/>
          </a:prstGeom>
          <a:gradFill flip="none" rotWithShape="1">
            <a:gsLst>
              <a:gs pos="0">
                <a:schemeClr val="accent5">
                  <a:lumMod val="50000"/>
                  <a:shade val="30000"/>
                  <a:satMod val="115000"/>
                </a:schemeClr>
              </a:gs>
              <a:gs pos="50000">
                <a:schemeClr val="accent5">
                  <a:lumMod val="50000"/>
                  <a:shade val="67500"/>
                  <a:satMod val="115000"/>
                </a:schemeClr>
              </a:gs>
              <a:gs pos="100000">
                <a:schemeClr val="accent5">
                  <a:lumMod val="50000"/>
                  <a:shade val="100000"/>
                  <a:satMod val="115000"/>
                </a:schemeClr>
              </a:gs>
            </a:gsLst>
            <a:lin ang="108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7" name="19 CuadroTexto"/>
          <p:cNvSpPr txBox="1"/>
          <p:nvPr/>
        </p:nvSpPr>
        <p:spPr>
          <a:xfrm>
            <a:off x="1944914" y="4366754"/>
            <a:ext cx="9347200" cy="2185214"/>
          </a:xfrm>
          <a:prstGeom prst="rect">
            <a:avLst/>
          </a:prstGeom>
          <a:noFill/>
        </p:spPr>
        <p:txBody>
          <a:bodyPr wrap="square" rtlCol="0">
            <a:spAutoFit/>
          </a:bodyPr>
          <a:lstStyle/>
          <a:p>
            <a:pPr lvl="0" algn="just"/>
            <a:r>
              <a:rPr lang="es-ES_tradnl" sz="1700" b="1" dirty="0" smtClean="0">
                <a:solidFill>
                  <a:srgbClr val="FFFF00"/>
                </a:solidFill>
              </a:rPr>
              <a:t>Determina </a:t>
            </a:r>
            <a:r>
              <a:rPr lang="es-ES_tradnl" sz="1700" b="1" dirty="0">
                <a:solidFill>
                  <a:srgbClr val="FFFF00"/>
                </a:solidFill>
              </a:rPr>
              <a:t>cuantos componentes de cada tipo son necesarios, su disponibilidad, </a:t>
            </a:r>
            <a:r>
              <a:rPr lang="es-ES_tradnl" sz="1700" b="1" dirty="0" smtClean="0">
                <a:solidFill>
                  <a:srgbClr val="FFFF00"/>
                </a:solidFill>
              </a:rPr>
              <a:t>que </a:t>
            </a:r>
            <a:r>
              <a:rPr lang="es-ES_tradnl" sz="1700" b="1" dirty="0">
                <a:solidFill>
                  <a:srgbClr val="FFFF00"/>
                </a:solidFill>
              </a:rPr>
              <a:t>acciones </a:t>
            </a:r>
            <a:r>
              <a:rPr lang="es-ES_tradnl" sz="1700" b="1" dirty="0" smtClean="0">
                <a:solidFill>
                  <a:srgbClr val="FFFF00"/>
                </a:solidFill>
              </a:rPr>
              <a:t>son necesarias </a:t>
            </a:r>
            <a:r>
              <a:rPr lang="es-ES_tradnl" sz="1700" b="1" dirty="0">
                <a:solidFill>
                  <a:srgbClr val="FFFF00"/>
                </a:solidFill>
              </a:rPr>
              <a:t>para cumplir </a:t>
            </a:r>
            <a:r>
              <a:rPr lang="es-ES_tradnl" sz="1700" b="1" dirty="0" smtClean="0">
                <a:solidFill>
                  <a:srgbClr val="FFFF00"/>
                </a:solidFill>
              </a:rPr>
              <a:t>los </a:t>
            </a:r>
            <a:r>
              <a:rPr lang="es-ES_tradnl" sz="1700" b="1" dirty="0">
                <a:solidFill>
                  <a:srgbClr val="FFFF00"/>
                </a:solidFill>
              </a:rPr>
              <a:t>tiempos limites de entrega y cuando hay que llevar a cabo el plan maestro. </a:t>
            </a:r>
          </a:p>
          <a:p>
            <a:pPr lvl="0" algn="just"/>
            <a:r>
              <a:rPr lang="es-ES_tradnl" sz="1700" b="1" dirty="0" smtClean="0">
                <a:solidFill>
                  <a:srgbClr val="FFFF00"/>
                </a:solidFill>
              </a:rPr>
              <a:t>Brinda la información oportuna sobre los probables tiempos de entrega a los clientes en perspectiva. </a:t>
            </a:r>
          </a:p>
          <a:p>
            <a:pPr lvl="0" algn="just"/>
            <a:r>
              <a:rPr lang="es-ES_tradnl" sz="1700" b="1" dirty="0" smtClean="0">
                <a:solidFill>
                  <a:srgbClr val="FFFF00"/>
                </a:solidFill>
              </a:rPr>
              <a:t>Proporciona </a:t>
            </a:r>
            <a:r>
              <a:rPr lang="es-ES_tradnl" sz="1700" b="1" dirty="0">
                <a:solidFill>
                  <a:srgbClr val="FFFF00"/>
                </a:solidFill>
              </a:rPr>
              <a:t>una coordinación mas estrecha entre los departamentos y los centros de trabajo a medida que la integración del producto avanza a través de ellos. </a:t>
            </a:r>
          </a:p>
          <a:p>
            <a:pPr lvl="0" algn="just"/>
            <a:r>
              <a:rPr lang="es-ES_tradnl" sz="1700" b="1" dirty="0">
                <a:solidFill>
                  <a:srgbClr val="FFFF00"/>
                </a:solidFill>
              </a:rPr>
              <a:t>La información proporcionada por el MRP estimula la eficiencia en la producción</a:t>
            </a:r>
            <a:endParaRPr lang="es-AR" sz="1700" b="1" dirty="0">
              <a:solidFill>
                <a:srgbClr val="FFFF00"/>
              </a:solidFill>
            </a:endParaRPr>
          </a:p>
        </p:txBody>
      </p:sp>
    </p:spTree>
    <p:extLst>
      <p:ext uri="{BB962C8B-B14F-4D97-AF65-F5344CB8AC3E}">
        <p14:creationId xmlns:p14="http://schemas.microsoft.com/office/powerpoint/2010/main" val="8804541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784032" y="170161"/>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PLANEACIÓN DE RECURSOS DE LA ORGANIZACIÓN</a:t>
            </a:r>
            <a:endParaRPr lang="en-US" sz="3100" dirty="0"/>
          </a:p>
        </p:txBody>
      </p:sp>
      <p:sp>
        <p:nvSpPr>
          <p:cNvPr id="9" name="10 CuadroTexto"/>
          <p:cNvSpPr txBox="1"/>
          <p:nvPr/>
        </p:nvSpPr>
        <p:spPr>
          <a:xfrm>
            <a:off x="546739" y="1785607"/>
            <a:ext cx="2474585" cy="1200329"/>
          </a:xfrm>
          <a:prstGeom prst="rect">
            <a:avLst/>
          </a:prstGeom>
          <a:solidFill>
            <a:srgbClr val="FFC000"/>
          </a:solidFill>
          <a:ln w="57150">
            <a:solidFill>
              <a:schemeClr val="accent1">
                <a:lumMod val="50000"/>
              </a:schemeClr>
            </a:solidFill>
          </a:ln>
        </p:spPr>
        <p:txBody>
          <a:bodyPr wrap="square" rtlCol="0">
            <a:spAutoFit/>
          </a:bodyPr>
          <a:lstStyle/>
          <a:p>
            <a:pPr algn="ctr"/>
            <a:r>
              <a:rPr lang="es-MX" sz="2400" b="1" i="1" dirty="0" smtClean="0">
                <a:effectLst>
                  <a:outerShdw blurRad="38100" dist="38100" dir="2700000" algn="tl">
                    <a:srgbClr val="000000">
                      <a:alpha val="43137"/>
                    </a:srgbClr>
                  </a:outerShdw>
                </a:effectLst>
              </a:rPr>
              <a:t>Lógica de Procesamiento MRP</a:t>
            </a:r>
            <a:endParaRPr lang="es-MX" sz="2400" b="1" i="1" dirty="0">
              <a:effectLst>
                <a:outerShdw blurRad="38100" dist="38100" dir="2700000" algn="tl">
                  <a:srgbClr val="000000">
                    <a:alpha val="43137"/>
                  </a:srgbClr>
                </a:outerShdw>
              </a:effectLst>
            </a:endParaRPr>
          </a:p>
        </p:txBody>
      </p:sp>
      <p:sp>
        <p:nvSpPr>
          <p:cNvPr id="10" name="9 Rectángulo redondeado"/>
          <p:cNvSpPr/>
          <p:nvPr/>
        </p:nvSpPr>
        <p:spPr>
          <a:xfrm>
            <a:off x="4576705" y="1613722"/>
            <a:ext cx="6950749" cy="3400344"/>
          </a:xfrm>
          <a:prstGeom prst="roundRect">
            <a:avLst/>
          </a:pr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108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1" name="11 CuadroTexto"/>
          <p:cNvSpPr txBox="1"/>
          <p:nvPr/>
        </p:nvSpPr>
        <p:spPr>
          <a:xfrm>
            <a:off x="4876800" y="1785607"/>
            <a:ext cx="6362622" cy="1200329"/>
          </a:xfrm>
          <a:prstGeom prst="rect">
            <a:avLst/>
          </a:prstGeom>
          <a:noFill/>
        </p:spPr>
        <p:txBody>
          <a:bodyPr wrap="square" rtlCol="0">
            <a:spAutoFit/>
          </a:bodyPr>
          <a:lstStyle/>
          <a:p>
            <a:pPr lvl="0" algn="just"/>
            <a:r>
              <a:rPr lang="es-ES_tradnl" b="1" dirty="0">
                <a:effectLst>
                  <a:outerShdw blurRad="38100" dist="38100" dir="2700000" algn="tl">
                    <a:srgbClr val="000000">
                      <a:alpha val="43137"/>
                    </a:srgbClr>
                  </a:outerShdw>
                </a:effectLst>
              </a:rPr>
              <a:t>La lógica de procesamiento del MRP acepta el programa maestro y determina los programas componentes para los artículos de menores niveles sucesivos a lo largo de las estructuras del producto. </a:t>
            </a:r>
          </a:p>
        </p:txBody>
      </p:sp>
      <p:sp>
        <p:nvSpPr>
          <p:cNvPr id="12" name="18 Rectángulo redondeado"/>
          <p:cNvSpPr/>
          <p:nvPr/>
        </p:nvSpPr>
        <p:spPr>
          <a:xfrm>
            <a:off x="3021324" y="3109046"/>
            <a:ext cx="8506130" cy="3354179"/>
          </a:xfrm>
          <a:prstGeom prst="roundRect">
            <a:avLst/>
          </a:prstGeom>
          <a:gradFill flip="none" rotWithShape="1">
            <a:gsLst>
              <a:gs pos="0">
                <a:schemeClr val="accent5">
                  <a:lumMod val="50000"/>
                  <a:shade val="30000"/>
                  <a:satMod val="115000"/>
                </a:schemeClr>
              </a:gs>
              <a:gs pos="50000">
                <a:schemeClr val="accent5">
                  <a:lumMod val="50000"/>
                  <a:shade val="67500"/>
                  <a:satMod val="115000"/>
                </a:schemeClr>
              </a:gs>
              <a:gs pos="100000">
                <a:schemeClr val="accent5">
                  <a:lumMod val="50000"/>
                  <a:shade val="100000"/>
                  <a:satMod val="115000"/>
                </a:schemeClr>
              </a:gs>
            </a:gsLst>
            <a:path path="circle">
              <a:fillToRect l="50000" t="50000" r="50000" b="50000"/>
            </a:path>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3" name="19 CuadroTexto"/>
          <p:cNvSpPr txBox="1"/>
          <p:nvPr/>
        </p:nvSpPr>
        <p:spPr>
          <a:xfrm>
            <a:off x="3226230" y="3294873"/>
            <a:ext cx="7941184" cy="2031325"/>
          </a:xfrm>
          <a:prstGeom prst="rect">
            <a:avLst/>
          </a:prstGeom>
          <a:noFill/>
        </p:spPr>
        <p:txBody>
          <a:bodyPr wrap="square" rtlCol="0">
            <a:spAutoFit/>
          </a:bodyPr>
          <a:lstStyle/>
          <a:p>
            <a:pPr lvl="0" algn="just"/>
            <a:r>
              <a:rPr lang="es-ES_tradnl" b="1" dirty="0">
                <a:solidFill>
                  <a:srgbClr val="FFFF00"/>
                </a:solidFill>
                <a:effectLst>
                  <a:outerShdw blurRad="38100" dist="38100" dir="2700000" algn="tl">
                    <a:srgbClr val="000000">
                      <a:alpha val="43137"/>
                    </a:srgbClr>
                  </a:outerShdw>
                </a:effectLst>
              </a:rPr>
              <a:t>Calcula para cada uno de los periodos de tiempo cuantos de cada articulo se necesitan, cuantas unidades del inventario existente se encuentran ya disponibles, la cantidad neta que se debe de planear al recibir las nuevas entregas (recepción de ordenes planeadas) y cuando deben de colocarse las ordenes para los nuevos embarques (colocación de ordenes planeadas), de manera que los materiales lleguen exactamente cuando se necesitan </a:t>
            </a:r>
          </a:p>
        </p:txBody>
      </p:sp>
      <p:sp>
        <p:nvSpPr>
          <p:cNvPr id="14" name="8 Rectángulo redondeado"/>
          <p:cNvSpPr/>
          <p:nvPr/>
        </p:nvSpPr>
        <p:spPr>
          <a:xfrm>
            <a:off x="1465943" y="5356976"/>
            <a:ext cx="10061511" cy="1106249"/>
          </a:xfrm>
          <a:prstGeom prst="roundRect">
            <a:avLst/>
          </a:prstGeom>
          <a:gradFill flip="none" rotWithShape="1">
            <a:gsLst>
              <a:gs pos="0">
                <a:schemeClr val="accent2">
                  <a:lumMod val="40000"/>
                  <a:lumOff val="60000"/>
                  <a:shade val="30000"/>
                  <a:satMod val="115000"/>
                </a:schemeClr>
              </a:gs>
              <a:gs pos="50000">
                <a:schemeClr val="accent2">
                  <a:lumMod val="40000"/>
                  <a:lumOff val="60000"/>
                  <a:shade val="67500"/>
                  <a:satMod val="115000"/>
                </a:schemeClr>
              </a:gs>
              <a:gs pos="100000">
                <a:schemeClr val="accent2">
                  <a:lumMod val="40000"/>
                  <a:lumOff val="60000"/>
                  <a:shade val="100000"/>
                  <a:satMod val="115000"/>
                </a:schemeClr>
              </a:gs>
            </a:gsLst>
            <a:lin ang="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5" name="12 CuadroTexto"/>
          <p:cNvSpPr txBox="1"/>
          <p:nvPr/>
        </p:nvSpPr>
        <p:spPr>
          <a:xfrm>
            <a:off x="1886987" y="5442046"/>
            <a:ext cx="9496451" cy="923330"/>
          </a:xfrm>
          <a:prstGeom prst="rect">
            <a:avLst/>
          </a:prstGeom>
          <a:noFill/>
        </p:spPr>
        <p:txBody>
          <a:bodyPr wrap="square" rtlCol="0">
            <a:spAutoFit/>
          </a:bodyPr>
          <a:lstStyle/>
          <a:p>
            <a:pPr lvl="0" algn="just"/>
            <a:r>
              <a:rPr lang="es-ES_tradnl" b="1" dirty="0">
                <a:effectLst>
                  <a:outerShdw blurRad="38100" dist="38100" dir="2700000" algn="tl">
                    <a:srgbClr val="000000">
                      <a:alpha val="43137"/>
                    </a:srgbClr>
                  </a:outerShdw>
                </a:effectLst>
              </a:rPr>
              <a:t>Este procesamiento de datos continua hasta que se han determinado los requerimientos para todos los artículos que serán utilizados para cumplir con el programa maestro de producción. </a:t>
            </a:r>
            <a:endParaRPr lang="es-AR"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3731502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753589" y="39339"/>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PLANEACIÓN DE RECURSOS DE LA ORGANIZACIÓN</a:t>
            </a:r>
            <a:endParaRPr lang="en-US" sz="3100" dirty="0"/>
          </a:p>
        </p:txBody>
      </p:sp>
      <p:sp>
        <p:nvSpPr>
          <p:cNvPr id="16" name="28 Rectángulo redondeado"/>
          <p:cNvSpPr/>
          <p:nvPr/>
        </p:nvSpPr>
        <p:spPr>
          <a:xfrm>
            <a:off x="7467814" y="4478964"/>
            <a:ext cx="1296144" cy="792088"/>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7" name="6 Rectángulo redondeado"/>
          <p:cNvSpPr/>
          <p:nvPr/>
        </p:nvSpPr>
        <p:spPr>
          <a:xfrm>
            <a:off x="7467814" y="2318724"/>
            <a:ext cx="1296144" cy="792088"/>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8" name="27 Elipse"/>
          <p:cNvSpPr/>
          <p:nvPr/>
        </p:nvSpPr>
        <p:spPr>
          <a:xfrm>
            <a:off x="6269899" y="5343060"/>
            <a:ext cx="1369254" cy="1296144"/>
          </a:xfrm>
          <a:prstGeom prst="ellipse">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9" name="26 Elipse"/>
          <p:cNvSpPr/>
          <p:nvPr/>
        </p:nvSpPr>
        <p:spPr>
          <a:xfrm>
            <a:off x="3756097" y="4406956"/>
            <a:ext cx="1369254" cy="1296144"/>
          </a:xfrm>
          <a:prstGeom prst="ellipse">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0" name="25 Elipse"/>
          <p:cNvSpPr/>
          <p:nvPr/>
        </p:nvSpPr>
        <p:spPr>
          <a:xfrm>
            <a:off x="3785125" y="1958684"/>
            <a:ext cx="1369254" cy="1296144"/>
          </a:xfrm>
          <a:prstGeom prst="ellipse">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1" name="5 Elipse"/>
          <p:cNvSpPr/>
          <p:nvPr/>
        </p:nvSpPr>
        <p:spPr>
          <a:xfrm>
            <a:off x="6269899" y="1022580"/>
            <a:ext cx="1369254" cy="1296144"/>
          </a:xfrm>
          <a:prstGeom prst="ellipse">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2" name="10 CuadroTexto"/>
          <p:cNvSpPr txBox="1"/>
          <p:nvPr/>
        </p:nvSpPr>
        <p:spPr>
          <a:xfrm>
            <a:off x="495744" y="5390967"/>
            <a:ext cx="2767432" cy="1200329"/>
          </a:xfrm>
          <a:prstGeom prst="rect">
            <a:avLst/>
          </a:prstGeom>
          <a:solidFill>
            <a:srgbClr val="FFC000"/>
          </a:solidFill>
          <a:ln w="57150">
            <a:solidFill>
              <a:schemeClr val="accent1">
                <a:lumMod val="50000"/>
              </a:schemeClr>
            </a:solidFill>
          </a:ln>
        </p:spPr>
        <p:txBody>
          <a:bodyPr wrap="square" rtlCol="0">
            <a:spAutoFit/>
          </a:bodyPr>
          <a:lstStyle/>
          <a:p>
            <a:pPr algn="ctr"/>
            <a:r>
              <a:rPr lang="es-MX" sz="2400" b="1" i="1" dirty="0" smtClean="0">
                <a:effectLst>
                  <a:outerShdw blurRad="38100" dist="38100" dir="2700000" algn="tl">
                    <a:srgbClr val="000000">
                      <a:alpha val="43137"/>
                    </a:srgbClr>
                  </a:outerShdw>
                </a:effectLst>
              </a:rPr>
              <a:t>Lógica de Procesamiento MRP</a:t>
            </a:r>
            <a:endParaRPr lang="es-MX" sz="2400" b="1" i="1" dirty="0">
              <a:effectLst>
                <a:outerShdw blurRad="38100" dist="38100" dir="2700000" algn="tl">
                  <a:srgbClr val="000000">
                    <a:alpha val="43137"/>
                  </a:srgbClr>
                </a:outerShdw>
              </a:effectLst>
            </a:endParaRPr>
          </a:p>
        </p:txBody>
      </p:sp>
      <p:sp>
        <p:nvSpPr>
          <p:cNvPr id="23" name="3 CuadroTexto"/>
          <p:cNvSpPr txBox="1"/>
          <p:nvPr/>
        </p:nvSpPr>
        <p:spPr>
          <a:xfrm>
            <a:off x="1869760" y="3467780"/>
            <a:ext cx="1424987" cy="738664"/>
          </a:xfrm>
          <a:prstGeom prst="rect">
            <a:avLst/>
          </a:prstGeom>
          <a:solidFill>
            <a:schemeClr val="bg2">
              <a:lumMod val="75000"/>
            </a:schemeClr>
          </a:solidFill>
          <a:ln w="38100">
            <a:solidFill>
              <a:schemeClr val="tx2">
                <a:lumMod val="75000"/>
              </a:schemeClr>
            </a:solidFill>
          </a:ln>
        </p:spPr>
        <p:txBody>
          <a:bodyPr wrap="square" rtlCol="0">
            <a:spAutoFit/>
          </a:bodyPr>
          <a:lstStyle/>
          <a:p>
            <a:pPr algn="ctr"/>
            <a:r>
              <a:rPr lang="es-MX" sz="1400" b="1" i="1" dirty="0" smtClean="0">
                <a:effectLst>
                  <a:outerShdw blurRad="38100" dist="38100" dir="2700000" algn="tl">
                    <a:srgbClr val="000000">
                      <a:alpha val="43137"/>
                    </a:srgbClr>
                  </a:outerShdw>
                </a:effectLst>
              </a:rPr>
              <a:t>Plan Agregado de Producción</a:t>
            </a:r>
            <a:endParaRPr lang="es-MX" sz="1400" b="1" i="1" dirty="0">
              <a:effectLst>
                <a:outerShdw blurRad="38100" dist="38100" dir="2700000" algn="tl">
                  <a:srgbClr val="000000">
                    <a:alpha val="43137"/>
                  </a:srgbClr>
                </a:outerShdw>
              </a:effectLst>
            </a:endParaRPr>
          </a:p>
        </p:txBody>
      </p:sp>
      <p:sp>
        <p:nvSpPr>
          <p:cNvPr id="24" name="13 CuadroTexto"/>
          <p:cNvSpPr txBox="1"/>
          <p:nvPr/>
        </p:nvSpPr>
        <p:spPr>
          <a:xfrm>
            <a:off x="4926311" y="3467780"/>
            <a:ext cx="1326161" cy="738664"/>
          </a:xfrm>
          <a:prstGeom prst="rect">
            <a:avLst/>
          </a:prstGeom>
          <a:solidFill>
            <a:schemeClr val="bg2">
              <a:lumMod val="75000"/>
            </a:schemeClr>
          </a:solidFill>
          <a:ln w="38100">
            <a:solidFill>
              <a:schemeClr val="tx2">
                <a:lumMod val="75000"/>
              </a:schemeClr>
            </a:solidFill>
          </a:ln>
        </p:spPr>
        <p:txBody>
          <a:bodyPr wrap="square" rtlCol="0">
            <a:spAutoFit/>
          </a:bodyPr>
          <a:lstStyle/>
          <a:p>
            <a:pPr algn="ctr"/>
            <a:r>
              <a:rPr lang="es-MX" sz="1400" b="1" i="1" dirty="0" smtClean="0">
                <a:effectLst>
                  <a:outerShdw blurRad="38100" dist="38100" dir="2700000" algn="tl">
                    <a:srgbClr val="000000">
                      <a:alpha val="43137"/>
                    </a:srgbClr>
                  </a:outerShdw>
                </a:effectLst>
              </a:rPr>
              <a:t>Programa Maestro  de Producción</a:t>
            </a:r>
            <a:endParaRPr lang="es-MX" sz="1400" b="1" i="1" dirty="0">
              <a:effectLst>
                <a:outerShdw blurRad="38100" dist="38100" dir="2700000" algn="tl">
                  <a:srgbClr val="000000">
                    <a:alpha val="43137"/>
                  </a:srgbClr>
                </a:outerShdw>
              </a:effectLst>
            </a:endParaRPr>
          </a:p>
        </p:txBody>
      </p:sp>
      <p:sp>
        <p:nvSpPr>
          <p:cNvPr id="25" name="14 CuadroTexto"/>
          <p:cNvSpPr txBox="1"/>
          <p:nvPr/>
        </p:nvSpPr>
        <p:spPr>
          <a:xfrm>
            <a:off x="7407414" y="3439907"/>
            <a:ext cx="1421905" cy="738664"/>
          </a:xfrm>
          <a:prstGeom prst="rect">
            <a:avLst/>
          </a:prstGeom>
          <a:solidFill>
            <a:schemeClr val="bg2">
              <a:lumMod val="75000"/>
            </a:schemeClr>
          </a:solidFill>
          <a:ln w="38100">
            <a:solidFill>
              <a:schemeClr val="tx2">
                <a:lumMod val="75000"/>
              </a:schemeClr>
            </a:solidFill>
          </a:ln>
        </p:spPr>
        <p:txBody>
          <a:bodyPr wrap="square" rtlCol="0">
            <a:spAutoFit/>
          </a:bodyPr>
          <a:lstStyle/>
          <a:p>
            <a:pPr algn="ctr"/>
            <a:r>
              <a:rPr lang="es-MX" sz="1400" b="1" i="1" dirty="0" smtClean="0">
                <a:effectLst>
                  <a:outerShdw blurRad="38100" dist="38100" dir="2700000" algn="tl">
                    <a:srgbClr val="000000">
                      <a:alpha val="43137"/>
                    </a:srgbClr>
                  </a:outerShdw>
                </a:effectLst>
              </a:rPr>
              <a:t>Planeación de Materiales (MRP)</a:t>
            </a:r>
            <a:endParaRPr lang="es-MX" sz="1400" b="1" i="1" dirty="0">
              <a:effectLst>
                <a:outerShdw blurRad="38100" dist="38100" dir="2700000" algn="tl">
                  <a:srgbClr val="000000">
                    <a:alpha val="43137"/>
                  </a:srgbClr>
                </a:outerShdw>
              </a:effectLst>
            </a:endParaRPr>
          </a:p>
        </p:txBody>
      </p:sp>
      <p:sp>
        <p:nvSpPr>
          <p:cNvPr id="26" name="15 CuadroTexto"/>
          <p:cNvSpPr txBox="1"/>
          <p:nvPr/>
        </p:nvSpPr>
        <p:spPr>
          <a:xfrm>
            <a:off x="8974765" y="2129702"/>
            <a:ext cx="2694718" cy="954107"/>
          </a:xfrm>
          <a:prstGeom prst="rect">
            <a:avLst/>
          </a:prstGeom>
          <a:solidFill>
            <a:schemeClr val="accent6">
              <a:lumMod val="40000"/>
              <a:lumOff val="60000"/>
            </a:schemeClr>
          </a:solidFill>
          <a:ln w="38100">
            <a:solidFill>
              <a:schemeClr val="accent6">
                <a:lumMod val="75000"/>
              </a:schemeClr>
            </a:solidFill>
          </a:ln>
        </p:spPr>
        <p:txBody>
          <a:bodyPr wrap="square" rtlCol="0">
            <a:spAutoFit/>
          </a:bodyPr>
          <a:lstStyle/>
          <a:p>
            <a:pPr algn="ctr"/>
            <a:r>
              <a:rPr lang="es-MX" sz="1400" b="1" dirty="0"/>
              <a:t>Informes principales</a:t>
            </a:r>
            <a:r>
              <a:rPr lang="es-MX" sz="1400" b="1" i="1" dirty="0"/>
              <a:t> </a:t>
            </a:r>
            <a:endParaRPr lang="es-MX" sz="1400" b="1" i="1" dirty="0" smtClean="0"/>
          </a:p>
          <a:p>
            <a:pPr algn="ctr"/>
            <a:r>
              <a:rPr lang="es-MX" sz="1400" b="1" i="1" dirty="0" smtClean="0"/>
              <a:t>Programas </a:t>
            </a:r>
            <a:r>
              <a:rPr lang="es-MX" sz="1400" b="1" i="1" dirty="0"/>
              <a:t>de pedidos </a:t>
            </a:r>
            <a:r>
              <a:rPr lang="es-MX" sz="1400" b="1" i="1" dirty="0" smtClean="0"/>
              <a:t>de </a:t>
            </a:r>
            <a:r>
              <a:rPr lang="es-MX" sz="1400" b="1" i="1" dirty="0"/>
              <a:t>inventario y control de la </a:t>
            </a:r>
            <a:r>
              <a:rPr lang="es-MX" sz="1400" b="1" i="1" dirty="0" smtClean="0"/>
              <a:t>producción</a:t>
            </a:r>
            <a:endParaRPr lang="es-MX" sz="1400" b="1" i="1" dirty="0"/>
          </a:p>
        </p:txBody>
      </p:sp>
      <p:sp>
        <p:nvSpPr>
          <p:cNvPr id="27" name="4 Rectángulo"/>
          <p:cNvSpPr/>
          <p:nvPr/>
        </p:nvSpPr>
        <p:spPr>
          <a:xfrm>
            <a:off x="9076362" y="4522512"/>
            <a:ext cx="2593121" cy="954107"/>
          </a:xfrm>
          <a:prstGeom prst="rect">
            <a:avLst/>
          </a:prstGeom>
          <a:solidFill>
            <a:schemeClr val="accent6">
              <a:lumMod val="40000"/>
              <a:lumOff val="60000"/>
            </a:schemeClr>
          </a:solidFill>
          <a:ln w="38100">
            <a:solidFill>
              <a:schemeClr val="accent6">
                <a:lumMod val="75000"/>
              </a:schemeClr>
            </a:solidFill>
          </a:ln>
        </p:spPr>
        <p:txBody>
          <a:bodyPr wrap="square">
            <a:spAutoFit/>
          </a:bodyPr>
          <a:lstStyle/>
          <a:p>
            <a:pPr algn="ctr"/>
            <a:r>
              <a:rPr lang="es-MX" sz="1400" b="1" dirty="0"/>
              <a:t>Informes secundarios</a:t>
            </a:r>
            <a:r>
              <a:rPr lang="es-MX" sz="1400" b="1" i="1" dirty="0"/>
              <a:t> </a:t>
            </a:r>
            <a:endParaRPr lang="es-MX" sz="1400" b="1" i="1" dirty="0" smtClean="0"/>
          </a:p>
          <a:p>
            <a:pPr algn="ctr"/>
            <a:r>
              <a:rPr lang="es-MX" sz="1400" b="1" i="1" dirty="0" smtClean="0"/>
              <a:t>Informes </a:t>
            </a:r>
            <a:r>
              <a:rPr lang="es-MX" sz="1400" b="1" i="1" dirty="0"/>
              <a:t>de </a:t>
            </a:r>
            <a:r>
              <a:rPr lang="es-MX" sz="1400" b="1" i="1" dirty="0" smtClean="0"/>
              <a:t>excepciones</a:t>
            </a:r>
          </a:p>
          <a:p>
            <a:pPr algn="ctr"/>
            <a:r>
              <a:rPr lang="es-MX" sz="1400" b="1" i="1" dirty="0" smtClean="0"/>
              <a:t>Informes </a:t>
            </a:r>
            <a:r>
              <a:rPr lang="es-MX" sz="1400" b="1" i="1" dirty="0"/>
              <a:t>de </a:t>
            </a:r>
            <a:r>
              <a:rPr lang="es-MX" sz="1400" b="1" i="1" dirty="0" smtClean="0"/>
              <a:t>planeación </a:t>
            </a:r>
          </a:p>
          <a:p>
            <a:pPr algn="ctr"/>
            <a:r>
              <a:rPr lang="es-MX" sz="1400" b="1" i="1" dirty="0" smtClean="0"/>
              <a:t>Informes </a:t>
            </a:r>
            <a:r>
              <a:rPr lang="es-MX" sz="1400" b="1" i="1" dirty="0"/>
              <a:t>de </a:t>
            </a:r>
            <a:r>
              <a:rPr lang="es-MX" sz="1400" b="1" i="1" dirty="0" smtClean="0"/>
              <a:t>rendimientos</a:t>
            </a:r>
            <a:endParaRPr lang="es-MX" sz="1400" b="1" i="1" dirty="0"/>
          </a:p>
        </p:txBody>
      </p:sp>
      <p:sp>
        <p:nvSpPr>
          <p:cNvPr id="28" name="17 CuadroTexto"/>
          <p:cNvSpPr txBox="1"/>
          <p:nvPr/>
        </p:nvSpPr>
        <p:spPr>
          <a:xfrm>
            <a:off x="3790562" y="2246716"/>
            <a:ext cx="1369254" cy="738664"/>
          </a:xfrm>
          <a:prstGeom prst="rect">
            <a:avLst/>
          </a:prstGeom>
          <a:noFill/>
        </p:spPr>
        <p:txBody>
          <a:bodyPr wrap="square" rtlCol="0">
            <a:spAutoFit/>
          </a:bodyPr>
          <a:lstStyle/>
          <a:p>
            <a:pPr algn="ctr"/>
            <a:r>
              <a:rPr lang="es-MX" sz="1400" b="1" dirty="0" smtClean="0">
                <a:effectLst>
                  <a:outerShdw blurRad="38100" dist="38100" dir="2700000" algn="tl">
                    <a:srgbClr val="000000">
                      <a:alpha val="43137"/>
                    </a:srgbClr>
                  </a:outerShdw>
                </a:effectLst>
              </a:rPr>
              <a:t>Pedidos en Firme de Clientes</a:t>
            </a:r>
            <a:endParaRPr lang="es-MX" sz="1400" b="1" dirty="0">
              <a:effectLst>
                <a:outerShdw blurRad="38100" dist="38100" dir="2700000" algn="tl">
                  <a:srgbClr val="000000">
                    <a:alpha val="43137"/>
                  </a:srgbClr>
                </a:outerShdw>
              </a:effectLst>
            </a:endParaRPr>
          </a:p>
        </p:txBody>
      </p:sp>
      <p:sp>
        <p:nvSpPr>
          <p:cNvPr id="29" name="20 CuadroTexto"/>
          <p:cNvSpPr txBox="1"/>
          <p:nvPr/>
        </p:nvSpPr>
        <p:spPr>
          <a:xfrm>
            <a:off x="6238461" y="1310612"/>
            <a:ext cx="1369254" cy="738664"/>
          </a:xfrm>
          <a:prstGeom prst="rect">
            <a:avLst/>
          </a:prstGeom>
          <a:noFill/>
        </p:spPr>
        <p:txBody>
          <a:bodyPr wrap="square" rtlCol="0">
            <a:spAutoFit/>
          </a:bodyPr>
          <a:lstStyle/>
          <a:p>
            <a:pPr algn="ctr"/>
            <a:r>
              <a:rPr lang="es-MX" sz="1400" b="1" dirty="0" smtClean="0">
                <a:effectLst>
                  <a:outerShdw blurRad="38100" dist="38100" dir="2700000" algn="tl">
                    <a:srgbClr val="000000">
                      <a:alpha val="43137"/>
                    </a:srgbClr>
                  </a:outerShdw>
                </a:effectLst>
              </a:rPr>
              <a:t>Cambios al Diseño de Ingeniería</a:t>
            </a:r>
            <a:endParaRPr lang="es-MX" sz="1400" b="1" dirty="0">
              <a:effectLst>
                <a:outerShdw blurRad="38100" dist="38100" dir="2700000" algn="tl">
                  <a:srgbClr val="000000">
                    <a:alpha val="43137"/>
                  </a:srgbClr>
                </a:outerShdw>
              </a:effectLst>
            </a:endParaRPr>
          </a:p>
        </p:txBody>
      </p:sp>
      <p:sp>
        <p:nvSpPr>
          <p:cNvPr id="30" name="21 CuadroTexto"/>
          <p:cNvSpPr txBox="1"/>
          <p:nvPr/>
        </p:nvSpPr>
        <p:spPr>
          <a:xfrm>
            <a:off x="3761534" y="4701208"/>
            <a:ext cx="1369254" cy="738664"/>
          </a:xfrm>
          <a:prstGeom prst="rect">
            <a:avLst/>
          </a:prstGeom>
          <a:noFill/>
        </p:spPr>
        <p:txBody>
          <a:bodyPr wrap="square" rtlCol="0">
            <a:spAutoFit/>
          </a:bodyPr>
          <a:lstStyle/>
          <a:p>
            <a:pPr algn="ctr"/>
            <a:r>
              <a:rPr lang="es-MX" sz="1400" b="1" dirty="0" smtClean="0">
                <a:effectLst>
                  <a:outerShdw blurRad="38100" dist="38100" dir="2700000" algn="tl">
                    <a:srgbClr val="000000">
                      <a:alpha val="43137"/>
                    </a:srgbClr>
                  </a:outerShdw>
                </a:effectLst>
              </a:rPr>
              <a:t>Pronostico de  Demanda de Clientes</a:t>
            </a:r>
            <a:endParaRPr lang="es-MX" sz="1400" b="1" dirty="0">
              <a:effectLst>
                <a:outerShdw blurRad="38100" dist="38100" dir="2700000" algn="tl">
                  <a:srgbClr val="000000">
                    <a:alpha val="43137"/>
                  </a:srgbClr>
                </a:outerShdw>
              </a:effectLst>
            </a:endParaRPr>
          </a:p>
        </p:txBody>
      </p:sp>
      <p:sp>
        <p:nvSpPr>
          <p:cNvPr id="31" name="22 CuadroTexto"/>
          <p:cNvSpPr txBox="1"/>
          <p:nvPr/>
        </p:nvSpPr>
        <p:spPr>
          <a:xfrm>
            <a:off x="7461495" y="2360439"/>
            <a:ext cx="1369254" cy="738664"/>
          </a:xfrm>
          <a:prstGeom prst="rect">
            <a:avLst/>
          </a:prstGeom>
          <a:noFill/>
        </p:spPr>
        <p:txBody>
          <a:bodyPr wrap="square" rtlCol="0">
            <a:spAutoFit/>
          </a:bodyPr>
          <a:lstStyle/>
          <a:p>
            <a:pPr algn="ctr"/>
            <a:r>
              <a:rPr lang="es-MX" sz="1400" b="1" dirty="0" smtClean="0">
                <a:effectLst>
                  <a:outerShdw blurRad="38100" dist="38100" dir="2700000" algn="tl">
                    <a:srgbClr val="000000">
                      <a:alpha val="43137"/>
                    </a:srgbClr>
                  </a:outerShdw>
                </a:effectLst>
              </a:rPr>
              <a:t>Archivo con Lista de Materiales</a:t>
            </a:r>
            <a:endParaRPr lang="es-MX" sz="1400" b="1" dirty="0">
              <a:effectLst>
                <a:outerShdw blurRad="38100" dist="38100" dir="2700000" algn="tl">
                  <a:srgbClr val="000000">
                    <a:alpha val="43137"/>
                  </a:srgbClr>
                </a:outerShdw>
              </a:effectLst>
            </a:endParaRPr>
          </a:p>
        </p:txBody>
      </p:sp>
      <p:sp>
        <p:nvSpPr>
          <p:cNvPr id="32" name="23 CuadroTexto"/>
          <p:cNvSpPr txBox="1"/>
          <p:nvPr/>
        </p:nvSpPr>
        <p:spPr>
          <a:xfrm>
            <a:off x="7395806" y="4526885"/>
            <a:ext cx="1369254" cy="738664"/>
          </a:xfrm>
          <a:prstGeom prst="rect">
            <a:avLst/>
          </a:prstGeom>
          <a:noFill/>
        </p:spPr>
        <p:txBody>
          <a:bodyPr wrap="square" rtlCol="0">
            <a:spAutoFit/>
          </a:bodyPr>
          <a:lstStyle/>
          <a:p>
            <a:pPr algn="ctr"/>
            <a:r>
              <a:rPr lang="es-MX" sz="1400" b="1" dirty="0" smtClean="0">
                <a:effectLst>
                  <a:outerShdw blurRad="38100" dist="38100" dir="2700000" algn="tl">
                    <a:srgbClr val="000000">
                      <a:alpha val="43137"/>
                    </a:srgbClr>
                  </a:outerShdw>
                </a:effectLst>
              </a:rPr>
              <a:t>Archivo con Registro de Inventarios</a:t>
            </a:r>
            <a:endParaRPr lang="es-MX" sz="1400" b="1" dirty="0">
              <a:effectLst>
                <a:outerShdw blurRad="38100" dist="38100" dir="2700000" algn="tl">
                  <a:srgbClr val="000000">
                    <a:alpha val="43137"/>
                  </a:srgbClr>
                </a:outerShdw>
              </a:effectLst>
            </a:endParaRPr>
          </a:p>
        </p:txBody>
      </p:sp>
      <p:sp>
        <p:nvSpPr>
          <p:cNvPr id="33" name="24 CuadroTexto"/>
          <p:cNvSpPr txBox="1"/>
          <p:nvPr/>
        </p:nvSpPr>
        <p:spPr>
          <a:xfrm>
            <a:off x="6183916" y="5764457"/>
            <a:ext cx="1540593" cy="523220"/>
          </a:xfrm>
          <a:prstGeom prst="rect">
            <a:avLst/>
          </a:prstGeom>
          <a:noFill/>
        </p:spPr>
        <p:txBody>
          <a:bodyPr wrap="square" rtlCol="0">
            <a:spAutoFit/>
          </a:bodyPr>
          <a:lstStyle/>
          <a:p>
            <a:pPr algn="ctr"/>
            <a:r>
              <a:rPr lang="es-MX" sz="1400" b="1" dirty="0" smtClean="0">
                <a:effectLst>
                  <a:outerShdw blurRad="38100" dist="38100" dir="2700000" algn="tl">
                    <a:srgbClr val="000000">
                      <a:alpha val="43137"/>
                    </a:srgbClr>
                  </a:outerShdw>
                </a:effectLst>
              </a:rPr>
              <a:t>Transacciones del Inventario</a:t>
            </a:r>
            <a:endParaRPr lang="es-MX" sz="1400" b="1" dirty="0">
              <a:effectLst>
                <a:outerShdw blurRad="38100" dist="38100" dir="2700000" algn="tl">
                  <a:srgbClr val="000000">
                    <a:alpha val="43137"/>
                  </a:srgbClr>
                </a:outerShdw>
              </a:effectLst>
            </a:endParaRPr>
          </a:p>
        </p:txBody>
      </p:sp>
      <p:sp>
        <p:nvSpPr>
          <p:cNvPr id="34" name="7 Flecha a la derecha con bandas"/>
          <p:cNvSpPr/>
          <p:nvPr/>
        </p:nvSpPr>
        <p:spPr>
          <a:xfrm>
            <a:off x="3336928" y="3737231"/>
            <a:ext cx="1481816" cy="253189"/>
          </a:xfrm>
          <a:prstGeom prst="stripedRightArrow">
            <a:avLst/>
          </a:prstGeom>
          <a:solidFill>
            <a:srgbClr val="FF0000"/>
          </a:solidFill>
          <a:ln w="28575">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5" name="30 Flecha a la derecha con bandas"/>
          <p:cNvSpPr/>
          <p:nvPr/>
        </p:nvSpPr>
        <p:spPr>
          <a:xfrm>
            <a:off x="6288804" y="3737231"/>
            <a:ext cx="1118612" cy="253189"/>
          </a:xfrm>
          <a:prstGeom prst="stripedRightArrow">
            <a:avLst/>
          </a:prstGeom>
          <a:solidFill>
            <a:srgbClr val="FF0000"/>
          </a:solidFill>
          <a:ln w="28575">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6" name="29 Flecha doblada hacia arriba"/>
          <p:cNvSpPr/>
          <p:nvPr/>
        </p:nvSpPr>
        <p:spPr>
          <a:xfrm>
            <a:off x="8800290" y="3083808"/>
            <a:ext cx="1761183" cy="809473"/>
          </a:xfrm>
          <a:prstGeom prst="bentUpArrow">
            <a:avLst>
              <a:gd name="adj1" fmla="val 13666"/>
              <a:gd name="adj2" fmla="val 24125"/>
              <a:gd name="adj3" fmla="val 26749"/>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7" name="32 Flecha doblada hacia arriba"/>
          <p:cNvSpPr/>
          <p:nvPr/>
        </p:nvSpPr>
        <p:spPr>
          <a:xfrm flipV="1">
            <a:off x="9100526" y="3785371"/>
            <a:ext cx="1442974" cy="725036"/>
          </a:xfrm>
          <a:prstGeom prst="bentUpArrow">
            <a:avLst>
              <a:gd name="adj1" fmla="val 13666"/>
              <a:gd name="adj2" fmla="val 24125"/>
              <a:gd name="adj3" fmla="val 26749"/>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8" name="33 Flecha doblada hacia arriba"/>
          <p:cNvSpPr/>
          <p:nvPr/>
        </p:nvSpPr>
        <p:spPr>
          <a:xfrm flipV="1">
            <a:off x="5154379" y="2616048"/>
            <a:ext cx="574962" cy="854804"/>
          </a:xfrm>
          <a:prstGeom prst="bentUpArrow">
            <a:avLst>
              <a:gd name="adj1" fmla="val 20895"/>
              <a:gd name="adj2" fmla="val 24125"/>
              <a:gd name="adj3" fmla="val 26749"/>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9" name="34 Flecha doblada hacia arriba"/>
          <p:cNvSpPr/>
          <p:nvPr/>
        </p:nvSpPr>
        <p:spPr>
          <a:xfrm>
            <a:off x="5125351" y="4190932"/>
            <a:ext cx="646970" cy="879608"/>
          </a:xfrm>
          <a:prstGeom prst="bentUpArrow">
            <a:avLst>
              <a:gd name="adj1" fmla="val 20090"/>
              <a:gd name="adj2" fmla="val 24125"/>
              <a:gd name="adj3" fmla="val 26749"/>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0" name="35 Flecha doblada hacia arriba"/>
          <p:cNvSpPr/>
          <p:nvPr/>
        </p:nvSpPr>
        <p:spPr>
          <a:xfrm>
            <a:off x="7640255" y="5271052"/>
            <a:ext cx="542422" cy="792088"/>
          </a:xfrm>
          <a:prstGeom prst="bentUpArrow">
            <a:avLst>
              <a:gd name="adj1" fmla="val 23883"/>
              <a:gd name="adj2" fmla="val 24125"/>
              <a:gd name="adj3" fmla="val 26749"/>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1" name="37 Flecha doblada hacia arriba"/>
          <p:cNvSpPr/>
          <p:nvPr/>
        </p:nvSpPr>
        <p:spPr>
          <a:xfrm flipV="1">
            <a:off x="7639153" y="1598644"/>
            <a:ext cx="615532" cy="720080"/>
          </a:xfrm>
          <a:prstGeom prst="bentUpArrow">
            <a:avLst>
              <a:gd name="adj1" fmla="val 20419"/>
              <a:gd name="adj2" fmla="val 24125"/>
              <a:gd name="adj3" fmla="val 26749"/>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2" name="31 Flecha abajo"/>
          <p:cNvSpPr/>
          <p:nvPr/>
        </p:nvSpPr>
        <p:spPr>
          <a:xfrm>
            <a:off x="8002106" y="3110813"/>
            <a:ext cx="252579" cy="341455"/>
          </a:xfrm>
          <a:prstGeom prst="downArrow">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3" name="39 Flecha arriba"/>
          <p:cNvSpPr/>
          <p:nvPr/>
        </p:nvSpPr>
        <p:spPr>
          <a:xfrm>
            <a:off x="7966653" y="4118924"/>
            <a:ext cx="288032" cy="408927"/>
          </a:xfrm>
          <a:prstGeom prst="upArrow">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36233812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753589" y="39339"/>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PLANEACIÓN DE RECURSOS DE LA ORGANIZACIÓN</a:t>
            </a:r>
            <a:endParaRPr lang="en-US" sz="3100" dirty="0"/>
          </a:p>
        </p:txBody>
      </p:sp>
      <p:sp>
        <p:nvSpPr>
          <p:cNvPr id="44" name="11 Rectángulo redondeado"/>
          <p:cNvSpPr/>
          <p:nvPr/>
        </p:nvSpPr>
        <p:spPr>
          <a:xfrm>
            <a:off x="7654663" y="994116"/>
            <a:ext cx="3888432" cy="1323439"/>
          </a:xfrm>
          <a:prstGeom prst="roundRect">
            <a:avLst/>
          </a:prstGeom>
          <a:gradFill flip="none" rotWithShape="1">
            <a:gsLst>
              <a:gs pos="0">
                <a:schemeClr val="accent4">
                  <a:lumMod val="40000"/>
                  <a:lumOff val="60000"/>
                  <a:shade val="30000"/>
                  <a:satMod val="115000"/>
                </a:schemeClr>
              </a:gs>
              <a:gs pos="50000">
                <a:schemeClr val="accent4">
                  <a:lumMod val="40000"/>
                  <a:lumOff val="60000"/>
                  <a:shade val="67500"/>
                  <a:satMod val="115000"/>
                </a:schemeClr>
              </a:gs>
              <a:gs pos="100000">
                <a:schemeClr val="accent4">
                  <a:lumMod val="40000"/>
                  <a:lumOff val="60000"/>
                  <a:shade val="100000"/>
                  <a:satMod val="115000"/>
                </a:scheme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5" name="10 CuadroTexto"/>
          <p:cNvSpPr txBox="1"/>
          <p:nvPr/>
        </p:nvSpPr>
        <p:spPr>
          <a:xfrm>
            <a:off x="753580" y="1470438"/>
            <a:ext cx="2899647" cy="1938992"/>
          </a:xfrm>
          <a:prstGeom prst="rect">
            <a:avLst/>
          </a:prstGeom>
          <a:solidFill>
            <a:srgbClr val="FFC000"/>
          </a:solidFill>
          <a:ln w="57150">
            <a:solidFill>
              <a:schemeClr val="accent1">
                <a:lumMod val="50000"/>
              </a:schemeClr>
            </a:solidFill>
          </a:ln>
        </p:spPr>
        <p:txBody>
          <a:bodyPr wrap="square" rtlCol="0">
            <a:spAutoFit/>
          </a:bodyPr>
          <a:lstStyle/>
          <a:p>
            <a:pPr algn="ctr"/>
            <a:r>
              <a:rPr lang="es-MX" sz="2400" b="1" i="1" dirty="0" smtClean="0">
                <a:effectLst>
                  <a:outerShdw blurRad="38100" dist="38100" dir="2700000" algn="tl">
                    <a:srgbClr val="000000">
                      <a:alpha val="43137"/>
                    </a:srgbClr>
                  </a:outerShdw>
                </a:effectLst>
              </a:rPr>
              <a:t>Planeación de Recursos de Manufactura en Ciclo Cerrado (MRP II)</a:t>
            </a:r>
            <a:endParaRPr lang="es-MX" sz="2400" b="1" i="1" dirty="0">
              <a:effectLst>
                <a:outerShdw blurRad="38100" dist="38100" dir="2700000" algn="tl">
                  <a:srgbClr val="000000">
                    <a:alpha val="43137"/>
                  </a:srgbClr>
                </a:outerShdw>
              </a:effectLst>
            </a:endParaRPr>
          </a:p>
        </p:txBody>
      </p:sp>
      <p:sp>
        <p:nvSpPr>
          <p:cNvPr id="46" name="2 Rectángulo"/>
          <p:cNvSpPr/>
          <p:nvPr/>
        </p:nvSpPr>
        <p:spPr>
          <a:xfrm>
            <a:off x="7654663" y="1052172"/>
            <a:ext cx="3888432" cy="1138773"/>
          </a:xfrm>
          <a:prstGeom prst="rect">
            <a:avLst/>
          </a:prstGeom>
        </p:spPr>
        <p:txBody>
          <a:bodyPr wrap="square">
            <a:spAutoFit/>
          </a:bodyPr>
          <a:lstStyle/>
          <a:p>
            <a:pPr algn="ctr"/>
            <a:r>
              <a:rPr lang="es-MX" sz="1700" b="1" dirty="0" smtClean="0"/>
              <a:t>El sistema </a:t>
            </a:r>
            <a:r>
              <a:rPr lang="es-MX" sz="1700" b="1" dirty="0"/>
              <a:t>de planeación de requerimiento de materiales tiene información de retroalimentación de sus módulos de salida.</a:t>
            </a:r>
          </a:p>
        </p:txBody>
      </p:sp>
      <p:sp>
        <p:nvSpPr>
          <p:cNvPr id="47" name="8 Rectángulo"/>
          <p:cNvSpPr/>
          <p:nvPr/>
        </p:nvSpPr>
        <p:spPr>
          <a:xfrm>
            <a:off x="4054263" y="2461571"/>
            <a:ext cx="7488832" cy="1323439"/>
          </a:xfrm>
          <a:prstGeom prst="rect">
            <a:avLst/>
          </a:prstGeom>
          <a:gradFill flip="none" rotWithShape="1">
            <a:gsLst>
              <a:gs pos="0">
                <a:schemeClr val="accent6">
                  <a:lumMod val="40000"/>
                  <a:lumOff val="60000"/>
                  <a:shade val="30000"/>
                  <a:satMod val="115000"/>
                </a:schemeClr>
              </a:gs>
              <a:gs pos="50000">
                <a:schemeClr val="accent6">
                  <a:lumMod val="40000"/>
                  <a:lumOff val="60000"/>
                  <a:shade val="67500"/>
                  <a:satMod val="115000"/>
                </a:schemeClr>
              </a:gs>
              <a:gs pos="100000">
                <a:schemeClr val="accent6">
                  <a:lumMod val="40000"/>
                  <a:lumOff val="60000"/>
                  <a:shade val="100000"/>
                  <a:satMod val="115000"/>
                </a:schemeClr>
              </a:gs>
            </a:gsLst>
            <a:lin ang="10800000" scaled="1"/>
            <a:tileRect/>
          </a:gradFill>
          <a:ln w="38100">
            <a:solidFill>
              <a:schemeClr val="accent6">
                <a:lumMod val="50000"/>
              </a:schemeClr>
            </a:solidFill>
          </a:ln>
        </p:spPr>
        <p:txBody>
          <a:bodyPr wrap="square">
            <a:spAutoFit/>
          </a:bodyPr>
          <a:lstStyle/>
          <a:p>
            <a:pPr algn="ctr"/>
            <a:r>
              <a:rPr lang="es-MX" sz="1600" b="1" dirty="0" smtClean="0"/>
              <a:t>MRP II planea y monitorea todos los recursos de una empresa  manufactura, marketing, finanzas e ingeniería, a través de un sistema de ciclo cerrado que genera cifras financieras y simula el sistema de manufactura, permitiendo una mejor visibilidad de lo que debería ocurrir en el futuro con mejor planeación.</a:t>
            </a:r>
            <a:endParaRPr lang="es-MX" sz="1600" b="1" dirty="0"/>
          </a:p>
        </p:txBody>
      </p:sp>
      <p:sp>
        <p:nvSpPr>
          <p:cNvPr id="48" name="38 CuadroTexto"/>
          <p:cNvSpPr txBox="1"/>
          <p:nvPr/>
        </p:nvSpPr>
        <p:spPr>
          <a:xfrm>
            <a:off x="1462223" y="4215892"/>
            <a:ext cx="1411606" cy="738664"/>
          </a:xfrm>
          <a:prstGeom prst="rect">
            <a:avLst/>
          </a:prstGeom>
          <a:solidFill>
            <a:schemeClr val="bg2">
              <a:lumMod val="75000"/>
            </a:schemeClr>
          </a:solidFill>
          <a:ln w="38100">
            <a:solidFill>
              <a:schemeClr val="tx2">
                <a:lumMod val="75000"/>
              </a:schemeClr>
            </a:solidFill>
          </a:ln>
        </p:spPr>
        <p:txBody>
          <a:bodyPr wrap="square" rtlCol="0">
            <a:spAutoFit/>
          </a:bodyPr>
          <a:lstStyle/>
          <a:p>
            <a:pPr algn="ctr"/>
            <a:r>
              <a:rPr lang="es-MX" sz="1400" b="1" i="1" dirty="0" smtClean="0">
                <a:effectLst>
                  <a:outerShdw blurRad="38100" dist="38100" dir="2700000" algn="tl">
                    <a:srgbClr val="000000">
                      <a:alpha val="43137"/>
                    </a:srgbClr>
                  </a:outerShdw>
                </a:effectLst>
              </a:rPr>
              <a:t>Planeación de la Producción</a:t>
            </a:r>
            <a:endParaRPr lang="es-MX" sz="1400" b="1" i="1" dirty="0">
              <a:effectLst>
                <a:outerShdw blurRad="38100" dist="38100" dir="2700000" algn="tl">
                  <a:srgbClr val="000000">
                    <a:alpha val="43137"/>
                  </a:srgbClr>
                </a:outerShdw>
              </a:effectLst>
            </a:endParaRPr>
          </a:p>
        </p:txBody>
      </p:sp>
      <p:sp>
        <p:nvSpPr>
          <p:cNvPr id="49" name="40 CuadroTexto"/>
          <p:cNvSpPr txBox="1"/>
          <p:nvPr/>
        </p:nvSpPr>
        <p:spPr>
          <a:xfrm>
            <a:off x="4572392" y="4210632"/>
            <a:ext cx="1695791" cy="738664"/>
          </a:xfrm>
          <a:prstGeom prst="rect">
            <a:avLst/>
          </a:prstGeom>
          <a:solidFill>
            <a:schemeClr val="bg2">
              <a:lumMod val="75000"/>
            </a:schemeClr>
          </a:solidFill>
          <a:ln w="38100">
            <a:solidFill>
              <a:schemeClr val="tx2">
                <a:lumMod val="75000"/>
              </a:schemeClr>
            </a:solidFill>
          </a:ln>
        </p:spPr>
        <p:txBody>
          <a:bodyPr wrap="square" rtlCol="0">
            <a:spAutoFit/>
          </a:bodyPr>
          <a:lstStyle/>
          <a:p>
            <a:pPr algn="ctr"/>
            <a:r>
              <a:rPr lang="es-MX" sz="1400" b="1" i="1" dirty="0" smtClean="0">
                <a:effectLst>
                  <a:outerShdw blurRad="38100" dist="38100" dir="2700000" algn="tl">
                    <a:srgbClr val="000000">
                      <a:alpha val="43137"/>
                    </a:srgbClr>
                  </a:outerShdw>
                </a:effectLst>
              </a:rPr>
              <a:t>Programa Maestro  de Producción</a:t>
            </a:r>
            <a:endParaRPr lang="es-MX" sz="1400" b="1" i="1" dirty="0">
              <a:effectLst>
                <a:outerShdw blurRad="38100" dist="38100" dir="2700000" algn="tl">
                  <a:srgbClr val="000000">
                    <a:alpha val="43137"/>
                  </a:srgbClr>
                </a:outerShdw>
              </a:effectLst>
            </a:endParaRPr>
          </a:p>
        </p:txBody>
      </p:sp>
      <p:sp>
        <p:nvSpPr>
          <p:cNvPr id="50" name="41 CuadroTexto"/>
          <p:cNvSpPr txBox="1"/>
          <p:nvPr/>
        </p:nvSpPr>
        <p:spPr>
          <a:xfrm>
            <a:off x="7407393" y="4171762"/>
            <a:ext cx="1543415" cy="738664"/>
          </a:xfrm>
          <a:prstGeom prst="rect">
            <a:avLst/>
          </a:prstGeom>
          <a:solidFill>
            <a:schemeClr val="bg2">
              <a:lumMod val="75000"/>
            </a:schemeClr>
          </a:solidFill>
          <a:ln w="38100">
            <a:solidFill>
              <a:schemeClr val="tx2">
                <a:lumMod val="75000"/>
              </a:schemeClr>
            </a:solidFill>
          </a:ln>
        </p:spPr>
        <p:txBody>
          <a:bodyPr wrap="square" rtlCol="0">
            <a:spAutoFit/>
          </a:bodyPr>
          <a:lstStyle/>
          <a:p>
            <a:pPr algn="ctr"/>
            <a:r>
              <a:rPr lang="es-MX" sz="1400" b="1" i="1" dirty="0" smtClean="0">
                <a:effectLst>
                  <a:outerShdw blurRad="38100" dist="38100" dir="2700000" algn="tl">
                    <a:srgbClr val="000000">
                      <a:alpha val="43137"/>
                    </a:srgbClr>
                  </a:outerShdw>
                </a:effectLst>
              </a:rPr>
              <a:t>Planeación de Necesidades de Materiales </a:t>
            </a:r>
            <a:endParaRPr lang="es-MX" sz="1400" b="1" i="1" dirty="0">
              <a:effectLst>
                <a:outerShdw blurRad="38100" dist="38100" dir="2700000" algn="tl">
                  <a:srgbClr val="000000">
                    <a:alpha val="43137"/>
                  </a:srgbClr>
                </a:outerShdw>
              </a:effectLst>
            </a:endParaRPr>
          </a:p>
        </p:txBody>
      </p:sp>
      <p:sp>
        <p:nvSpPr>
          <p:cNvPr id="51" name="42 CuadroTexto"/>
          <p:cNvSpPr txBox="1"/>
          <p:nvPr/>
        </p:nvSpPr>
        <p:spPr>
          <a:xfrm>
            <a:off x="1462223" y="5349436"/>
            <a:ext cx="1411606" cy="738664"/>
          </a:xfrm>
          <a:prstGeom prst="rect">
            <a:avLst/>
          </a:prstGeom>
          <a:solidFill>
            <a:schemeClr val="accent6">
              <a:lumMod val="75000"/>
            </a:schemeClr>
          </a:solidFill>
          <a:ln w="38100">
            <a:solidFill>
              <a:schemeClr val="tx2">
                <a:lumMod val="75000"/>
              </a:schemeClr>
            </a:solidFill>
          </a:ln>
        </p:spPr>
        <p:txBody>
          <a:bodyPr wrap="square" rtlCol="0">
            <a:spAutoFit/>
          </a:bodyPr>
          <a:lstStyle/>
          <a:p>
            <a:pPr algn="ctr"/>
            <a:r>
              <a:rPr lang="es-MX" sz="1400" b="1" i="1" dirty="0" smtClean="0">
                <a:effectLst>
                  <a:outerShdw blurRad="38100" dist="38100" dir="2700000" algn="tl">
                    <a:srgbClr val="000000">
                      <a:alpha val="43137"/>
                    </a:srgbClr>
                  </a:outerShdw>
                </a:effectLst>
              </a:rPr>
              <a:t>Ejecución de Planes de Capacidad</a:t>
            </a:r>
            <a:endParaRPr lang="es-MX" sz="1400" b="1" i="1" dirty="0">
              <a:effectLst>
                <a:outerShdw blurRad="38100" dist="38100" dir="2700000" algn="tl">
                  <a:srgbClr val="000000">
                    <a:alpha val="43137"/>
                  </a:srgbClr>
                </a:outerShdw>
              </a:effectLst>
            </a:endParaRPr>
          </a:p>
        </p:txBody>
      </p:sp>
      <p:sp>
        <p:nvSpPr>
          <p:cNvPr id="52" name="43 CuadroTexto"/>
          <p:cNvSpPr txBox="1"/>
          <p:nvPr/>
        </p:nvSpPr>
        <p:spPr>
          <a:xfrm>
            <a:off x="4572392" y="5344176"/>
            <a:ext cx="1695791" cy="738664"/>
          </a:xfrm>
          <a:prstGeom prst="rect">
            <a:avLst/>
          </a:prstGeom>
          <a:solidFill>
            <a:schemeClr val="accent6">
              <a:lumMod val="75000"/>
            </a:schemeClr>
          </a:solidFill>
          <a:ln w="38100">
            <a:solidFill>
              <a:schemeClr val="tx2">
                <a:lumMod val="75000"/>
              </a:schemeClr>
            </a:solidFill>
          </a:ln>
        </p:spPr>
        <p:txBody>
          <a:bodyPr wrap="square" rtlCol="0">
            <a:spAutoFit/>
          </a:bodyPr>
          <a:lstStyle/>
          <a:p>
            <a:pPr algn="ctr"/>
            <a:r>
              <a:rPr lang="es-MX" sz="1400" b="1" i="1" dirty="0" smtClean="0">
                <a:effectLst>
                  <a:outerShdw blurRad="38100" dist="38100" dir="2700000" algn="tl">
                    <a:srgbClr val="000000">
                      <a:alpha val="43137"/>
                    </a:srgbClr>
                  </a:outerShdw>
                </a:effectLst>
              </a:rPr>
              <a:t>Ejecución de Planes de Materiales</a:t>
            </a:r>
            <a:endParaRPr lang="es-MX" sz="1400" b="1" i="1" dirty="0">
              <a:effectLst>
                <a:outerShdw blurRad="38100" dist="38100" dir="2700000" algn="tl">
                  <a:srgbClr val="000000">
                    <a:alpha val="43137"/>
                  </a:srgbClr>
                </a:outerShdw>
              </a:effectLst>
            </a:endParaRPr>
          </a:p>
        </p:txBody>
      </p:sp>
      <p:sp>
        <p:nvSpPr>
          <p:cNvPr id="53" name="44 CuadroTexto"/>
          <p:cNvSpPr txBox="1"/>
          <p:nvPr/>
        </p:nvSpPr>
        <p:spPr>
          <a:xfrm>
            <a:off x="10143696" y="4174967"/>
            <a:ext cx="1615423" cy="738664"/>
          </a:xfrm>
          <a:prstGeom prst="rect">
            <a:avLst/>
          </a:prstGeom>
          <a:solidFill>
            <a:schemeClr val="bg2">
              <a:lumMod val="75000"/>
            </a:schemeClr>
          </a:solidFill>
          <a:ln w="38100">
            <a:solidFill>
              <a:schemeClr val="tx2">
                <a:lumMod val="75000"/>
              </a:schemeClr>
            </a:solidFill>
          </a:ln>
        </p:spPr>
        <p:txBody>
          <a:bodyPr wrap="square" rtlCol="0">
            <a:spAutoFit/>
          </a:bodyPr>
          <a:lstStyle/>
          <a:p>
            <a:pPr algn="ctr"/>
            <a:r>
              <a:rPr lang="es-MX" sz="1400" b="1" i="1" dirty="0" smtClean="0">
                <a:effectLst>
                  <a:outerShdw blurRad="38100" dist="38100" dir="2700000" algn="tl">
                    <a:srgbClr val="000000">
                      <a:alpha val="43137"/>
                    </a:srgbClr>
                  </a:outerShdw>
                </a:effectLst>
              </a:rPr>
              <a:t>Planeación de Necesidades de Capacidad</a:t>
            </a:r>
            <a:endParaRPr lang="es-MX" sz="1400" b="1" i="1" dirty="0">
              <a:effectLst>
                <a:outerShdw blurRad="38100" dist="38100" dir="2700000" algn="tl">
                  <a:srgbClr val="000000">
                    <a:alpha val="43137"/>
                  </a:srgbClr>
                </a:outerShdw>
              </a:effectLst>
            </a:endParaRPr>
          </a:p>
        </p:txBody>
      </p:sp>
      <p:sp>
        <p:nvSpPr>
          <p:cNvPr id="54" name="12 Rombo"/>
          <p:cNvSpPr/>
          <p:nvPr/>
        </p:nvSpPr>
        <p:spPr>
          <a:xfrm>
            <a:off x="10169557" y="5314596"/>
            <a:ext cx="1575048" cy="1080120"/>
          </a:xfrm>
          <a:prstGeom prst="diamond">
            <a:avLst/>
          </a:prstGeom>
          <a:solidFill>
            <a:schemeClr val="accent4">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cxnSp>
        <p:nvCxnSpPr>
          <p:cNvPr id="55" name="18 Conector recto de flecha"/>
          <p:cNvCxnSpPr>
            <a:stCxn id="48" idx="3"/>
            <a:endCxn id="49" idx="1"/>
          </p:cNvCxnSpPr>
          <p:nvPr/>
        </p:nvCxnSpPr>
        <p:spPr>
          <a:xfrm flipV="1">
            <a:off x="2873829" y="4579964"/>
            <a:ext cx="1698563" cy="5260"/>
          </a:xfrm>
          <a:prstGeom prst="straightConnector1">
            <a:avLst/>
          </a:prstGeom>
          <a:ln w="38100">
            <a:solidFill>
              <a:schemeClr val="bg2">
                <a:lumMod val="2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56" name="45 Conector recto de flecha"/>
          <p:cNvCxnSpPr/>
          <p:nvPr/>
        </p:nvCxnSpPr>
        <p:spPr>
          <a:xfrm>
            <a:off x="6234942" y="4594516"/>
            <a:ext cx="1172451" cy="0"/>
          </a:xfrm>
          <a:prstGeom prst="straightConnector1">
            <a:avLst/>
          </a:prstGeom>
          <a:ln w="38100">
            <a:solidFill>
              <a:schemeClr val="bg2">
                <a:lumMod val="2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57" name="46 Conector recto de flecha"/>
          <p:cNvCxnSpPr>
            <a:stCxn id="50" idx="3"/>
            <a:endCxn id="53" idx="1"/>
          </p:cNvCxnSpPr>
          <p:nvPr/>
        </p:nvCxnSpPr>
        <p:spPr>
          <a:xfrm>
            <a:off x="8950808" y="4541094"/>
            <a:ext cx="1192888" cy="3205"/>
          </a:xfrm>
          <a:prstGeom prst="straightConnector1">
            <a:avLst/>
          </a:prstGeom>
          <a:ln w="38100">
            <a:solidFill>
              <a:schemeClr val="bg2">
                <a:lumMod val="2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58" name="63 Conector recto"/>
          <p:cNvCxnSpPr/>
          <p:nvPr/>
        </p:nvCxnSpPr>
        <p:spPr>
          <a:xfrm flipV="1">
            <a:off x="10606991" y="3931368"/>
            <a:ext cx="0" cy="216024"/>
          </a:xfrm>
          <a:prstGeom prst="line">
            <a:avLst/>
          </a:prstGeom>
          <a:ln w="381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59" name="66 Conector recto"/>
          <p:cNvCxnSpPr/>
          <p:nvPr/>
        </p:nvCxnSpPr>
        <p:spPr>
          <a:xfrm flipH="1">
            <a:off x="8454333" y="3931368"/>
            <a:ext cx="2152658" cy="564"/>
          </a:xfrm>
          <a:prstGeom prst="line">
            <a:avLst/>
          </a:prstGeom>
          <a:ln w="381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60" name="68 Conector recto de flecha"/>
          <p:cNvCxnSpPr/>
          <p:nvPr/>
        </p:nvCxnSpPr>
        <p:spPr>
          <a:xfrm>
            <a:off x="8454333" y="3914338"/>
            <a:ext cx="0" cy="257424"/>
          </a:xfrm>
          <a:prstGeom prst="straightConnector1">
            <a:avLst/>
          </a:prstGeom>
          <a:ln w="38100">
            <a:solidFill>
              <a:schemeClr val="accent5">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61" name="69 Conector recto"/>
          <p:cNvCxnSpPr/>
          <p:nvPr/>
        </p:nvCxnSpPr>
        <p:spPr>
          <a:xfrm flipV="1">
            <a:off x="7734253" y="3994608"/>
            <a:ext cx="0" cy="135754"/>
          </a:xfrm>
          <a:prstGeom prst="line">
            <a:avLst/>
          </a:prstGeom>
          <a:ln w="381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62" name="70 Conector recto"/>
          <p:cNvCxnSpPr/>
          <p:nvPr/>
        </p:nvCxnSpPr>
        <p:spPr>
          <a:xfrm flipH="1">
            <a:off x="5539517" y="3964775"/>
            <a:ext cx="2194736" cy="10135"/>
          </a:xfrm>
          <a:prstGeom prst="line">
            <a:avLst/>
          </a:prstGeom>
          <a:ln w="381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63" name="71 Conector recto de flecha"/>
          <p:cNvCxnSpPr/>
          <p:nvPr/>
        </p:nvCxnSpPr>
        <p:spPr>
          <a:xfrm>
            <a:off x="5538513" y="3994608"/>
            <a:ext cx="0" cy="257424"/>
          </a:xfrm>
          <a:prstGeom prst="straightConnector1">
            <a:avLst/>
          </a:prstGeom>
          <a:ln w="38100">
            <a:solidFill>
              <a:schemeClr val="accent5">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64" name="72 Conector recto"/>
          <p:cNvCxnSpPr/>
          <p:nvPr/>
        </p:nvCxnSpPr>
        <p:spPr>
          <a:xfrm flipV="1">
            <a:off x="4933983" y="3994608"/>
            <a:ext cx="0" cy="216024"/>
          </a:xfrm>
          <a:prstGeom prst="line">
            <a:avLst/>
          </a:prstGeom>
          <a:ln w="381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65" name="73 Conector recto"/>
          <p:cNvCxnSpPr/>
          <p:nvPr/>
        </p:nvCxnSpPr>
        <p:spPr>
          <a:xfrm flipH="1" flipV="1">
            <a:off x="2142311" y="3931932"/>
            <a:ext cx="2795972" cy="32843"/>
          </a:xfrm>
          <a:prstGeom prst="line">
            <a:avLst/>
          </a:prstGeom>
          <a:ln w="381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66" name="74 Conector recto de flecha"/>
          <p:cNvCxnSpPr/>
          <p:nvPr/>
        </p:nvCxnSpPr>
        <p:spPr>
          <a:xfrm>
            <a:off x="2142311" y="3975474"/>
            <a:ext cx="0" cy="257424"/>
          </a:xfrm>
          <a:prstGeom prst="straightConnector1">
            <a:avLst/>
          </a:prstGeom>
          <a:ln w="38100">
            <a:solidFill>
              <a:schemeClr val="accent5">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67" name="75 CuadroTexto"/>
          <p:cNvSpPr txBox="1"/>
          <p:nvPr/>
        </p:nvSpPr>
        <p:spPr>
          <a:xfrm>
            <a:off x="10259820" y="5696122"/>
            <a:ext cx="1556793" cy="338554"/>
          </a:xfrm>
          <a:prstGeom prst="rect">
            <a:avLst/>
          </a:prstGeom>
          <a:noFill/>
        </p:spPr>
        <p:txBody>
          <a:bodyPr wrap="square" rtlCol="0">
            <a:spAutoFit/>
          </a:bodyPr>
          <a:lstStyle/>
          <a:p>
            <a:r>
              <a:rPr lang="es-MX" sz="1600" b="1" dirty="0" smtClean="0">
                <a:solidFill>
                  <a:srgbClr val="FFFF00"/>
                </a:solidFill>
                <a:effectLst>
                  <a:outerShdw blurRad="38100" dist="38100" dir="2700000" algn="tl">
                    <a:srgbClr val="000000">
                      <a:alpha val="43137"/>
                    </a:srgbClr>
                  </a:outerShdw>
                </a:effectLst>
              </a:rPr>
              <a:t>¿Es Realista?</a:t>
            </a:r>
            <a:endParaRPr lang="es-MX" sz="1600" b="1" dirty="0">
              <a:solidFill>
                <a:srgbClr val="FFFF00"/>
              </a:solidFill>
              <a:effectLst>
                <a:outerShdw blurRad="38100" dist="38100" dir="2700000" algn="tl">
                  <a:srgbClr val="000000">
                    <a:alpha val="43137"/>
                  </a:srgbClr>
                </a:outerShdw>
              </a:effectLst>
            </a:endParaRPr>
          </a:p>
        </p:txBody>
      </p:sp>
      <p:cxnSp>
        <p:nvCxnSpPr>
          <p:cNvPr id="68" name="76 Conector recto de flecha"/>
          <p:cNvCxnSpPr>
            <a:stCxn id="53" idx="2"/>
            <a:endCxn id="54" idx="0"/>
          </p:cNvCxnSpPr>
          <p:nvPr/>
        </p:nvCxnSpPr>
        <p:spPr>
          <a:xfrm>
            <a:off x="10951408" y="4913631"/>
            <a:ext cx="5673" cy="400965"/>
          </a:xfrm>
          <a:prstGeom prst="straightConnector1">
            <a:avLst/>
          </a:prstGeom>
          <a:ln w="38100">
            <a:solidFill>
              <a:schemeClr val="accent4">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69" name="79 Conector recto"/>
          <p:cNvCxnSpPr>
            <a:stCxn id="54" idx="1"/>
          </p:cNvCxnSpPr>
          <p:nvPr/>
        </p:nvCxnSpPr>
        <p:spPr>
          <a:xfrm flipH="1">
            <a:off x="9584365" y="5854656"/>
            <a:ext cx="585192"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0" name="81 Conector recto"/>
          <p:cNvCxnSpPr/>
          <p:nvPr/>
        </p:nvCxnSpPr>
        <p:spPr>
          <a:xfrm flipH="1" flipV="1">
            <a:off x="8142543" y="5150256"/>
            <a:ext cx="1417821" cy="704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1" name="83 Conector recto"/>
          <p:cNvCxnSpPr/>
          <p:nvPr/>
        </p:nvCxnSpPr>
        <p:spPr>
          <a:xfrm flipH="1">
            <a:off x="5385936" y="5157655"/>
            <a:ext cx="2732999"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2" name="86 Conector recto de flecha"/>
          <p:cNvCxnSpPr/>
          <p:nvPr/>
        </p:nvCxnSpPr>
        <p:spPr>
          <a:xfrm flipV="1">
            <a:off x="5420287" y="4823253"/>
            <a:ext cx="0" cy="298399"/>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73" name="87 Conector recto de flecha"/>
          <p:cNvCxnSpPr/>
          <p:nvPr/>
        </p:nvCxnSpPr>
        <p:spPr>
          <a:xfrm flipH="1" flipV="1">
            <a:off x="8094293" y="4850442"/>
            <a:ext cx="21402" cy="31740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74" name="88 CuadroTexto"/>
          <p:cNvSpPr txBox="1"/>
          <p:nvPr/>
        </p:nvSpPr>
        <p:spPr>
          <a:xfrm>
            <a:off x="9662748" y="5530620"/>
            <a:ext cx="555175" cy="338554"/>
          </a:xfrm>
          <a:prstGeom prst="rect">
            <a:avLst/>
          </a:prstGeom>
          <a:noFill/>
        </p:spPr>
        <p:txBody>
          <a:bodyPr wrap="square" rtlCol="0">
            <a:spAutoFit/>
          </a:bodyPr>
          <a:lstStyle/>
          <a:p>
            <a:r>
              <a:rPr lang="es-MX" sz="1600" b="1" i="1" dirty="0" smtClean="0">
                <a:effectLst>
                  <a:outerShdw blurRad="38100" dist="38100" dir="2700000" algn="tl">
                    <a:srgbClr val="000000">
                      <a:alpha val="43137"/>
                    </a:srgbClr>
                  </a:outerShdw>
                </a:effectLst>
              </a:rPr>
              <a:t>NO</a:t>
            </a:r>
            <a:endParaRPr lang="es-MX" sz="1600" b="1" i="1" dirty="0">
              <a:effectLst>
                <a:outerShdw blurRad="38100" dist="38100" dir="2700000" algn="tl">
                  <a:srgbClr val="000000">
                    <a:alpha val="43137"/>
                  </a:srgbClr>
                </a:outerShdw>
              </a:effectLst>
            </a:endParaRPr>
          </a:p>
        </p:txBody>
      </p:sp>
      <p:cxnSp>
        <p:nvCxnSpPr>
          <p:cNvPr id="75" name="90 Conector recto"/>
          <p:cNvCxnSpPr>
            <a:stCxn id="54" idx="2"/>
          </p:cNvCxnSpPr>
          <p:nvPr/>
        </p:nvCxnSpPr>
        <p:spPr>
          <a:xfrm flipH="1">
            <a:off x="10952517" y="6394716"/>
            <a:ext cx="4564" cy="108012"/>
          </a:xfrm>
          <a:prstGeom prst="line">
            <a:avLst/>
          </a:prstGeom>
          <a:ln w="38100">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cxnSp>
        <p:nvCxnSpPr>
          <p:cNvPr id="76" name="92 Conector recto"/>
          <p:cNvCxnSpPr/>
          <p:nvPr/>
        </p:nvCxnSpPr>
        <p:spPr>
          <a:xfrm flipH="1">
            <a:off x="2162629" y="6502728"/>
            <a:ext cx="8844271" cy="0"/>
          </a:xfrm>
          <a:prstGeom prst="line">
            <a:avLst/>
          </a:prstGeom>
          <a:ln w="38100">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cxnSp>
        <p:nvCxnSpPr>
          <p:cNvPr id="77" name="96 Conector recto de flecha"/>
          <p:cNvCxnSpPr>
            <a:endCxn id="51" idx="2"/>
          </p:cNvCxnSpPr>
          <p:nvPr/>
        </p:nvCxnSpPr>
        <p:spPr>
          <a:xfrm flipV="1">
            <a:off x="2162629" y="6088100"/>
            <a:ext cx="5397" cy="450632"/>
          </a:xfrm>
          <a:prstGeom prst="straightConnector1">
            <a:avLst/>
          </a:prstGeom>
          <a:ln w="38100">
            <a:solidFill>
              <a:schemeClr val="accent4">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8" name="97 Conector recto de flecha"/>
          <p:cNvCxnSpPr/>
          <p:nvPr/>
        </p:nvCxnSpPr>
        <p:spPr>
          <a:xfrm flipV="1">
            <a:off x="5396633" y="6106684"/>
            <a:ext cx="0" cy="396044"/>
          </a:xfrm>
          <a:prstGeom prst="straightConnector1">
            <a:avLst/>
          </a:prstGeom>
          <a:ln w="38100">
            <a:solidFill>
              <a:schemeClr val="accent4">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9" name="101 Conector recto"/>
          <p:cNvCxnSpPr>
            <a:stCxn id="52" idx="3"/>
          </p:cNvCxnSpPr>
          <p:nvPr/>
        </p:nvCxnSpPr>
        <p:spPr>
          <a:xfrm flipV="1">
            <a:off x="6268183" y="5696122"/>
            <a:ext cx="1530496" cy="17386"/>
          </a:xfrm>
          <a:prstGeom prst="line">
            <a:avLst/>
          </a:prstGeom>
          <a:ln w="28575">
            <a:solidFill>
              <a:schemeClr val="accent4">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80" name="104 Conector recto de flecha"/>
          <p:cNvCxnSpPr/>
          <p:nvPr/>
        </p:nvCxnSpPr>
        <p:spPr>
          <a:xfrm flipV="1">
            <a:off x="7734253" y="4922451"/>
            <a:ext cx="0" cy="710787"/>
          </a:xfrm>
          <a:prstGeom prst="straightConnector1">
            <a:avLst/>
          </a:prstGeom>
          <a:ln w="28575">
            <a:solidFill>
              <a:schemeClr val="accent4">
                <a:lumMod val="50000"/>
              </a:schemeClr>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81" name="108 Conector recto de flecha"/>
          <p:cNvCxnSpPr>
            <a:stCxn id="51" idx="3"/>
            <a:endCxn id="52" idx="1"/>
          </p:cNvCxnSpPr>
          <p:nvPr/>
        </p:nvCxnSpPr>
        <p:spPr>
          <a:xfrm flipV="1">
            <a:off x="2873829" y="5713508"/>
            <a:ext cx="1698563" cy="5260"/>
          </a:xfrm>
          <a:prstGeom prst="straightConnector1">
            <a:avLst/>
          </a:prstGeom>
          <a:ln w="28575">
            <a:solidFill>
              <a:schemeClr val="accent4">
                <a:lumMod val="50000"/>
              </a:schemeClr>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82" name="109 Conector recto de flecha"/>
          <p:cNvCxnSpPr/>
          <p:nvPr/>
        </p:nvCxnSpPr>
        <p:spPr>
          <a:xfrm flipV="1">
            <a:off x="7710252" y="4951826"/>
            <a:ext cx="2409283" cy="722810"/>
          </a:xfrm>
          <a:prstGeom prst="straightConnector1">
            <a:avLst/>
          </a:prstGeom>
          <a:ln w="28575">
            <a:solidFill>
              <a:schemeClr val="accent4">
                <a:lumMod val="50000"/>
              </a:schemeClr>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83" name="111 CuadroTexto"/>
          <p:cNvSpPr txBox="1"/>
          <p:nvPr/>
        </p:nvSpPr>
        <p:spPr>
          <a:xfrm>
            <a:off x="9829662" y="6200178"/>
            <a:ext cx="555175" cy="338554"/>
          </a:xfrm>
          <a:prstGeom prst="rect">
            <a:avLst/>
          </a:prstGeom>
          <a:noFill/>
        </p:spPr>
        <p:txBody>
          <a:bodyPr wrap="square" rtlCol="0">
            <a:spAutoFit/>
          </a:bodyPr>
          <a:lstStyle/>
          <a:p>
            <a:r>
              <a:rPr lang="es-MX" sz="1600" b="1" i="1" dirty="0" smtClean="0">
                <a:effectLst>
                  <a:outerShdw blurRad="38100" dist="38100" dir="2700000" algn="tl">
                    <a:srgbClr val="000000">
                      <a:alpha val="43137"/>
                    </a:srgbClr>
                  </a:outerShdw>
                </a:effectLst>
              </a:rPr>
              <a:t>SI</a:t>
            </a:r>
            <a:endParaRPr lang="es-MX" sz="1600" b="1"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5188711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753589" y="39339"/>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PLANEACIÓN DE RECURSOS DE LA ORGANIZACIÓN</a:t>
            </a:r>
            <a:endParaRPr lang="en-US" sz="3100" dirty="0"/>
          </a:p>
        </p:txBody>
      </p:sp>
      <p:sp>
        <p:nvSpPr>
          <p:cNvPr id="43" name="10 CuadroTexto"/>
          <p:cNvSpPr txBox="1"/>
          <p:nvPr/>
        </p:nvSpPr>
        <p:spPr>
          <a:xfrm>
            <a:off x="945380" y="1695578"/>
            <a:ext cx="2436442" cy="1938992"/>
          </a:xfrm>
          <a:prstGeom prst="rect">
            <a:avLst/>
          </a:prstGeom>
          <a:solidFill>
            <a:srgbClr val="FFC000"/>
          </a:solidFill>
          <a:ln w="57150">
            <a:solidFill>
              <a:schemeClr val="accent1">
                <a:lumMod val="50000"/>
              </a:schemeClr>
            </a:solidFill>
          </a:ln>
        </p:spPr>
        <p:txBody>
          <a:bodyPr wrap="square" rtlCol="0">
            <a:spAutoFit/>
          </a:bodyPr>
          <a:lstStyle/>
          <a:p>
            <a:pPr algn="ctr"/>
            <a:r>
              <a:rPr lang="es-MX" sz="2400" b="1" i="1" dirty="0" smtClean="0">
                <a:effectLst>
                  <a:outerShdw blurRad="38100" dist="38100" dir="2700000" algn="tl">
                    <a:srgbClr val="000000">
                      <a:alpha val="43137"/>
                    </a:srgbClr>
                  </a:outerShdw>
                </a:effectLst>
              </a:rPr>
              <a:t>DBR </a:t>
            </a:r>
          </a:p>
          <a:p>
            <a:pPr algn="ctr"/>
            <a:r>
              <a:rPr lang="es-MX" sz="2400" b="1" dirty="0" smtClean="0"/>
              <a:t>Sistema Tambor </a:t>
            </a:r>
            <a:r>
              <a:rPr lang="es-MX" sz="2400" b="1" dirty="0" err="1" smtClean="0"/>
              <a:t>AmortiguadorCuerda</a:t>
            </a:r>
            <a:r>
              <a:rPr lang="es-MX" sz="2400" b="1" dirty="0" smtClean="0"/>
              <a:t> </a:t>
            </a:r>
            <a:endParaRPr lang="es-MX" sz="2400" b="1" i="1" dirty="0">
              <a:effectLst>
                <a:outerShdw blurRad="38100" dist="38100" dir="2700000" algn="tl">
                  <a:srgbClr val="000000">
                    <a:alpha val="43137"/>
                  </a:srgbClr>
                </a:outerShdw>
              </a:effectLst>
            </a:endParaRPr>
          </a:p>
        </p:txBody>
      </p:sp>
      <p:sp>
        <p:nvSpPr>
          <p:cNvPr id="84" name="9 Rectángulo redondeado"/>
          <p:cNvSpPr/>
          <p:nvPr/>
        </p:nvSpPr>
        <p:spPr>
          <a:xfrm>
            <a:off x="4818743" y="1383749"/>
            <a:ext cx="6722663" cy="1245834"/>
          </a:xfrm>
          <a:prstGeom prst="roundRect">
            <a:avLst/>
          </a:pr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85" name="11 CuadroTexto"/>
          <p:cNvSpPr txBox="1"/>
          <p:nvPr/>
        </p:nvSpPr>
        <p:spPr>
          <a:xfrm>
            <a:off x="4941838" y="1428339"/>
            <a:ext cx="6530139" cy="1138773"/>
          </a:xfrm>
          <a:prstGeom prst="rect">
            <a:avLst/>
          </a:prstGeom>
          <a:noFill/>
        </p:spPr>
        <p:txBody>
          <a:bodyPr wrap="square" rtlCol="0">
            <a:spAutoFit/>
          </a:bodyPr>
          <a:lstStyle/>
          <a:p>
            <a:pPr algn="ctr"/>
            <a:r>
              <a:rPr lang="es-MX" sz="1700" b="1" dirty="0" smtClean="0"/>
              <a:t>Sistema </a:t>
            </a:r>
            <a:r>
              <a:rPr lang="es-MX" sz="1700" b="1" dirty="0"/>
              <a:t>de planificación y control que regula el flujo de los materiales del trabajo en proceso, en el cuello de botella o el recurso con capacidad restringida (CCR, del inglés </a:t>
            </a:r>
            <a:r>
              <a:rPr lang="es-MX" sz="1700" b="1" dirty="0" err="1"/>
              <a:t>capacity</a:t>
            </a:r>
            <a:r>
              <a:rPr lang="es-MX" sz="1700" b="1" dirty="0"/>
              <a:t> </a:t>
            </a:r>
            <a:r>
              <a:rPr lang="es-MX" sz="1700" b="1" dirty="0" err="1"/>
              <a:t>constrained</a:t>
            </a:r>
            <a:r>
              <a:rPr lang="es-MX" sz="1700" b="1" dirty="0"/>
              <a:t> </a:t>
            </a:r>
            <a:r>
              <a:rPr lang="es-MX" sz="1700" b="1" dirty="0" err="1"/>
              <a:t>resource</a:t>
            </a:r>
            <a:r>
              <a:rPr lang="es-MX" sz="1700" b="1" dirty="0"/>
              <a:t>) en un sistema productivo.</a:t>
            </a:r>
            <a:endParaRPr lang="es-MX" sz="1700" b="1" i="1" dirty="0">
              <a:effectLst>
                <a:outerShdw blurRad="38100" dist="38100" dir="2700000" algn="tl">
                  <a:srgbClr val="000000">
                    <a:alpha val="43137"/>
                  </a:srgbClr>
                </a:outerShdw>
              </a:effectLst>
            </a:endParaRPr>
          </a:p>
        </p:txBody>
      </p:sp>
      <p:sp>
        <p:nvSpPr>
          <p:cNvPr id="86" name="39 Rectángulo redondeado"/>
          <p:cNvSpPr/>
          <p:nvPr/>
        </p:nvSpPr>
        <p:spPr>
          <a:xfrm>
            <a:off x="4034971" y="2691028"/>
            <a:ext cx="7506435" cy="1333405"/>
          </a:xfrm>
          <a:prstGeom prst="roundRect">
            <a:avLst/>
          </a:prstGeom>
          <a:gradFill flip="none" rotWithShape="1">
            <a:gsLst>
              <a:gs pos="0">
                <a:schemeClr val="accent4">
                  <a:lumMod val="20000"/>
                  <a:lumOff val="80000"/>
                  <a:shade val="30000"/>
                  <a:satMod val="115000"/>
                </a:schemeClr>
              </a:gs>
              <a:gs pos="50000">
                <a:schemeClr val="accent4">
                  <a:lumMod val="20000"/>
                  <a:lumOff val="80000"/>
                  <a:shade val="67500"/>
                  <a:satMod val="115000"/>
                </a:schemeClr>
              </a:gs>
              <a:gs pos="100000">
                <a:schemeClr val="accent4">
                  <a:lumMod val="20000"/>
                  <a:lumOff val="80000"/>
                  <a:shade val="100000"/>
                  <a:satMod val="115000"/>
                </a:schemeClr>
              </a:gs>
            </a:gsLst>
            <a:lin ang="27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87" name="41 Rectángulo redondeado"/>
          <p:cNvSpPr/>
          <p:nvPr/>
        </p:nvSpPr>
        <p:spPr>
          <a:xfrm>
            <a:off x="6952343" y="4024433"/>
            <a:ext cx="4606720" cy="2528815"/>
          </a:xfrm>
          <a:prstGeom prst="roundRect">
            <a:avLst/>
          </a:prstGeom>
          <a:gradFill flip="none" rotWithShape="1">
            <a:gsLst>
              <a:gs pos="0">
                <a:schemeClr val="accent2">
                  <a:lumMod val="40000"/>
                  <a:lumOff val="60000"/>
                  <a:shade val="30000"/>
                  <a:satMod val="115000"/>
                </a:schemeClr>
              </a:gs>
              <a:gs pos="50000">
                <a:schemeClr val="accent2">
                  <a:lumMod val="40000"/>
                  <a:lumOff val="60000"/>
                  <a:shade val="67500"/>
                  <a:satMod val="115000"/>
                </a:schemeClr>
              </a:gs>
              <a:gs pos="100000">
                <a:schemeClr val="accent2">
                  <a:lumMod val="40000"/>
                  <a:lumOff val="60000"/>
                  <a:shade val="100000"/>
                  <a:satMod val="115000"/>
                </a:schemeClr>
              </a:gs>
            </a:gsLst>
            <a:path path="circle">
              <a:fillToRect l="50000" t="50000" r="50000" b="50000"/>
            </a:path>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700" b="1" dirty="0" smtClean="0">
                <a:solidFill>
                  <a:schemeClr val="tx1">
                    <a:lumMod val="95000"/>
                    <a:lumOff val="5000"/>
                  </a:schemeClr>
                </a:solidFill>
              </a:rPr>
              <a:t>Es </a:t>
            </a:r>
            <a:r>
              <a:rPr lang="es-MX" sz="1700" b="1" dirty="0">
                <a:solidFill>
                  <a:schemeClr val="tx1">
                    <a:lumMod val="95000"/>
                    <a:lumOff val="5000"/>
                  </a:schemeClr>
                </a:solidFill>
              </a:rPr>
              <a:t>un dispositivo de comunicación para asegurar que las materias primas no entren en el sistema a una velocidad mayor de la que puede manejar el CCR. Para completar el ciclo, la administración de amortiguadores monitorea constantemente la ejecución del trabajo que entra en el CCR. </a:t>
            </a:r>
            <a:endParaRPr lang="es-MX" sz="1700" b="1" dirty="0" smtClean="0">
              <a:solidFill>
                <a:schemeClr val="tx1">
                  <a:lumMod val="95000"/>
                  <a:lumOff val="5000"/>
                </a:schemeClr>
              </a:solidFill>
            </a:endParaRPr>
          </a:p>
        </p:txBody>
      </p:sp>
      <p:sp>
        <p:nvSpPr>
          <p:cNvPr id="88" name="42 Rectángulo redondeado"/>
          <p:cNvSpPr/>
          <p:nvPr/>
        </p:nvSpPr>
        <p:spPr>
          <a:xfrm>
            <a:off x="727670" y="4067975"/>
            <a:ext cx="6224673" cy="2485273"/>
          </a:xfrm>
          <a:prstGeom prst="roundRec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135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89" name="48 CuadroTexto"/>
          <p:cNvSpPr txBox="1"/>
          <p:nvPr/>
        </p:nvSpPr>
        <p:spPr>
          <a:xfrm>
            <a:off x="4194629" y="2777550"/>
            <a:ext cx="7364436" cy="1138773"/>
          </a:xfrm>
          <a:prstGeom prst="rect">
            <a:avLst/>
          </a:prstGeom>
          <a:noFill/>
        </p:spPr>
        <p:txBody>
          <a:bodyPr wrap="square" rtlCol="0">
            <a:spAutoFit/>
          </a:bodyPr>
          <a:lstStyle/>
          <a:p>
            <a:pPr algn="ctr"/>
            <a:r>
              <a:rPr lang="es-MX" sz="1700" b="1" dirty="0" smtClean="0"/>
              <a:t>CUELLO DE BOTELLA: proceso </a:t>
            </a:r>
            <a:r>
              <a:rPr lang="es-MX" sz="1700" b="1" dirty="0"/>
              <a:t>que tiene la capacidad más reducida </a:t>
            </a:r>
            <a:r>
              <a:rPr lang="es-MX" sz="1700" b="1" dirty="0" smtClean="0"/>
              <a:t>y su producción </a:t>
            </a:r>
            <a:r>
              <a:rPr lang="es-MX" sz="1700" b="1" dirty="0"/>
              <a:t>es menor que la demanda del </a:t>
            </a:r>
            <a:r>
              <a:rPr lang="es-MX" sz="1700" b="1" dirty="0" smtClean="0"/>
              <a:t>mercado.</a:t>
            </a:r>
          </a:p>
          <a:p>
            <a:pPr algn="ctr"/>
            <a:r>
              <a:rPr lang="es-MX" sz="1700" b="1" dirty="0" smtClean="0"/>
              <a:t>CCR: recurso </a:t>
            </a:r>
            <a:r>
              <a:rPr lang="es-MX" sz="1700" b="1" dirty="0"/>
              <a:t>menos capaz en el sistema, pero </a:t>
            </a:r>
            <a:r>
              <a:rPr lang="es-MX" sz="1700" b="1" dirty="0" smtClean="0"/>
              <a:t>su </a:t>
            </a:r>
            <a:r>
              <a:rPr lang="es-MX" sz="1700" b="1" dirty="0"/>
              <a:t>capacidad es más alta que la demanda del mercado. </a:t>
            </a:r>
            <a:endParaRPr lang="es-MX" sz="1700" b="1" dirty="0" smtClean="0"/>
          </a:p>
        </p:txBody>
      </p:sp>
      <p:sp>
        <p:nvSpPr>
          <p:cNvPr id="90" name="50 Rectángulo"/>
          <p:cNvSpPr/>
          <p:nvPr/>
        </p:nvSpPr>
        <p:spPr>
          <a:xfrm>
            <a:off x="829268" y="4184090"/>
            <a:ext cx="6123071" cy="2339102"/>
          </a:xfrm>
          <a:prstGeom prst="rect">
            <a:avLst/>
          </a:prstGeom>
        </p:spPr>
        <p:txBody>
          <a:bodyPr wrap="square">
            <a:spAutoFit/>
          </a:bodyPr>
          <a:lstStyle/>
          <a:p>
            <a:pPr algn="ctr">
              <a:spcBef>
                <a:spcPts val="600"/>
              </a:spcBef>
            </a:pPr>
            <a:r>
              <a:rPr lang="es-MX" sz="1700" b="1" dirty="0" smtClean="0">
                <a:solidFill>
                  <a:schemeClr val="tx1">
                    <a:lumMod val="95000"/>
                    <a:lumOff val="5000"/>
                  </a:schemeClr>
                </a:solidFill>
              </a:rPr>
              <a:t>El TAMBOR marca la </a:t>
            </a:r>
            <a:r>
              <a:rPr lang="es-MX" sz="1700" b="1" dirty="0">
                <a:solidFill>
                  <a:schemeClr val="tx1">
                    <a:lumMod val="95000"/>
                    <a:lumOff val="5000"/>
                  </a:schemeClr>
                </a:solidFill>
              </a:rPr>
              <a:t>tasa de producción de toda la planta y </a:t>
            </a:r>
            <a:r>
              <a:rPr lang="es-MX" sz="1700" b="1" dirty="0" smtClean="0">
                <a:solidFill>
                  <a:schemeClr val="tx1">
                    <a:lumMod val="95000"/>
                    <a:lumOff val="5000"/>
                  </a:schemeClr>
                </a:solidFill>
              </a:rPr>
              <a:t>se vincula con la </a:t>
            </a:r>
            <a:r>
              <a:rPr lang="es-MX" sz="1700" b="1" dirty="0">
                <a:solidFill>
                  <a:schemeClr val="tx1">
                    <a:lumMod val="95000"/>
                    <a:lumOff val="5000"/>
                  </a:schemeClr>
                </a:solidFill>
              </a:rPr>
              <a:t>demanda del mercado</a:t>
            </a:r>
            <a:r>
              <a:rPr lang="es-MX" sz="1700" b="1" dirty="0" smtClean="0">
                <a:solidFill>
                  <a:schemeClr val="tx1">
                    <a:lumMod val="95000"/>
                    <a:lumOff val="5000"/>
                  </a:schemeClr>
                </a:solidFill>
              </a:rPr>
              <a:t>.</a:t>
            </a:r>
          </a:p>
          <a:p>
            <a:pPr algn="ctr">
              <a:spcBef>
                <a:spcPts val="600"/>
              </a:spcBef>
            </a:pPr>
            <a:r>
              <a:rPr lang="es-MX" sz="1700" b="1" dirty="0" smtClean="0">
                <a:solidFill>
                  <a:schemeClr val="tx1">
                    <a:lumMod val="95000"/>
                    <a:lumOff val="5000"/>
                  </a:schemeClr>
                </a:solidFill>
              </a:rPr>
              <a:t> </a:t>
            </a:r>
            <a:r>
              <a:rPr lang="es-MX" sz="1700" b="1" dirty="0">
                <a:solidFill>
                  <a:schemeClr val="tx1">
                    <a:lumMod val="95000"/>
                    <a:lumOff val="5000"/>
                  </a:schemeClr>
                </a:solidFill>
              </a:rPr>
              <a:t>El </a:t>
            </a:r>
            <a:r>
              <a:rPr lang="es-MX" sz="1700" b="1" dirty="0" smtClean="0">
                <a:solidFill>
                  <a:schemeClr val="tx1">
                    <a:lumMod val="95000"/>
                    <a:lumOff val="5000"/>
                  </a:schemeClr>
                </a:solidFill>
              </a:rPr>
              <a:t>AMORTIGUADOR </a:t>
            </a:r>
            <a:r>
              <a:rPr lang="es-MX" sz="1700" b="1" dirty="0">
                <a:solidFill>
                  <a:schemeClr val="tx1">
                    <a:lumMod val="95000"/>
                    <a:lumOff val="5000"/>
                  </a:schemeClr>
                </a:solidFill>
              </a:rPr>
              <a:t>es una barrera de tiempo que planea flujos tempranos hacia el CCR y </a:t>
            </a:r>
            <a:r>
              <a:rPr lang="es-MX" sz="1700" b="1" dirty="0" smtClean="0">
                <a:solidFill>
                  <a:schemeClr val="tx1">
                    <a:lumMod val="95000"/>
                    <a:lumOff val="5000"/>
                  </a:schemeClr>
                </a:solidFill>
              </a:rPr>
              <a:t>protege </a:t>
            </a:r>
            <a:r>
              <a:rPr lang="es-MX" sz="1700" b="1" dirty="0">
                <a:solidFill>
                  <a:schemeClr val="tx1">
                    <a:lumMod val="95000"/>
                    <a:lumOff val="5000"/>
                  </a:schemeClr>
                </a:solidFill>
              </a:rPr>
              <a:t>contra interrupciones</a:t>
            </a:r>
            <a:r>
              <a:rPr lang="es-MX" sz="1700" b="1" dirty="0" smtClean="0">
                <a:solidFill>
                  <a:schemeClr val="tx1">
                    <a:lumMod val="95000"/>
                    <a:lumOff val="5000"/>
                  </a:schemeClr>
                </a:solidFill>
              </a:rPr>
              <a:t>.</a:t>
            </a:r>
            <a:r>
              <a:rPr lang="es-MX" sz="1700" b="1" dirty="0">
                <a:solidFill>
                  <a:schemeClr val="tx1">
                    <a:lumMod val="95000"/>
                    <a:lumOff val="5000"/>
                  </a:schemeClr>
                </a:solidFill>
              </a:rPr>
              <a:t> </a:t>
            </a:r>
            <a:endParaRPr lang="es-MX" sz="1700" b="1" dirty="0" smtClean="0">
              <a:solidFill>
                <a:schemeClr val="tx1">
                  <a:lumMod val="95000"/>
                  <a:lumOff val="5000"/>
                </a:schemeClr>
              </a:solidFill>
            </a:endParaRPr>
          </a:p>
          <a:p>
            <a:pPr algn="ctr">
              <a:spcBef>
                <a:spcPts val="600"/>
              </a:spcBef>
            </a:pPr>
            <a:r>
              <a:rPr lang="es-MX" sz="1700" b="1" dirty="0" smtClean="0">
                <a:solidFill>
                  <a:schemeClr val="tx1">
                    <a:lumMod val="95000"/>
                    <a:lumOff val="5000"/>
                  </a:schemeClr>
                </a:solidFill>
              </a:rPr>
              <a:t>La CUERDA vincula </a:t>
            </a:r>
            <a:r>
              <a:rPr lang="es-MX" sz="1700" b="1" dirty="0">
                <a:solidFill>
                  <a:schemeClr val="tx1">
                    <a:lumMod val="95000"/>
                    <a:lumOff val="5000"/>
                  </a:schemeClr>
                </a:solidFill>
              </a:rPr>
              <a:t>entrega de materiales con el ritmo del tambor, tasa a la que el cuello de </a:t>
            </a:r>
            <a:r>
              <a:rPr lang="es-MX" sz="1700" b="1" dirty="0" smtClean="0">
                <a:solidFill>
                  <a:schemeClr val="tx1">
                    <a:lumMod val="95000"/>
                    <a:lumOff val="5000"/>
                  </a:schemeClr>
                </a:solidFill>
              </a:rPr>
              <a:t>botella/CCR </a:t>
            </a:r>
            <a:r>
              <a:rPr lang="es-MX" sz="1700" b="1" dirty="0">
                <a:solidFill>
                  <a:schemeClr val="tx1">
                    <a:lumMod val="95000"/>
                    <a:lumOff val="5000"/>
                  </a:schemeClr>
                </a:solidFill>
              </a:rPr>
              <a:t>controlan el rendimiento de </a:t>
            </a:r>
            <a:r>
              <a:rPr lang="es-MX" sz="1700" b="1" dirty="0" smtClean="0">
                <a:solidFill>
                  <a:schemeClr val="tx1">
                    <a:lumMod val="95000"/>
                    <a:lumOff val="5000"/>
                  </a:schemeClr>
                </a:solidFill>
              </a:rPr>
              <a:t>la </a:t>
            </a:r>
            <a:r>
              <a:rPr lang="es-MX" sz="1700" b="1" dirty="0">
                <a:solidFill>
                  <a:schemeClr val="tx1">
                    <a:lumMod val="95000"/>
                    <a:lumOff val="5000"/>
                  </a:schemeClr>
                </a:solidFill>
              </a:rPr>
              <a:t>planta</a:t>
            </a:r>
            <a:endParaRPr lang="es-MX" sz="1700" b="1" dirty="0" smtClean="0"/>
          </a:p>
        </p:txBody>
      </p:sp>
    </p:spTree>
    <p:extLst>
      <p:ext uri="{BB962C8B-B14F-4D97-AF65-F5344CB8AC3E}">
        <p14:creationId xmlns:p14="http://schemas.microsoft.com/office/powerpoint/2010/main" val="2936835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753589" y="39339"/>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PLANEACIÓN DE RECURSOS DE LA ORGANIZACIÓN</a:t>
            </a:r>
            <a:endParaRPr lang="en-US" sz="3100" dirty="0"/>
          </a:p>
        </p:txBody>
      </p:sp>
      <p:sp>
        <p:nvSpPr>
          <p:cNvPr id="11" name="10 CuadroTexto"/>
          <p:cNvSpPr txBox="1"/>
          <p:nvPr/>
        </p:nvSpPr>
        <p:spPr>
          <a:xfrm>
            <a:off x="916358" y="1713787"/>
            <a:ext cx="2262272" cy="1938992"/>
          </a:xfrm>
          <a:prstGeom prst="rect">
            <a:avLst/>
          </a:prstGeom>
          <a:solidFill>
            <a:srgbClr val="FFC000"/>
          </a:solidFill>
          <a:ln w="57150">
            <a:solidFill>
              <a:schemeClr val="accent1">
                <a:lumMod val="50000"/>
              </a:schemeClr>
            </a:solidFill>
          </a:ln>
        </p:spPr>
        <p:txBody>
          <a:bodyPr wrap="square" rtlCol="0">
            <a:spAutoFit/>
          </a:bodyPr>
          <a:lstStyle/>
          <a:p>
            <a:pPr algn="ctr"/>
            <a:r>
              <a:rPr lang="es-MX" sz="2400" b="1" i="1" dirty="0" smtClean="0">
                <a:effectLst>
                  <a:outerShdw blurRad="38100" dist="38100" dir="2700000" algn="tl">
                    <a:srgbClr val="000000">
                      <a:alpha val="43137"/>
                    </a:srgbClr>
                  </a:outerShdw>
                </a:effectLst>
              </a:rPr>
              <a:t>DBR </a:t>
            </a:r>
          </a:p>
          <a:p>
            <a:pPr algn="ctr"/>
            <a:r>
              <a:rPr lang="es-MX" sz="2400" b="1" dirty="0" smtClean="0"/>
              <a:t>Sistema Tambor</a:t>
            </a:r>
          </a:p>
          <a:p>
            <a:pPr algn="ctr"/>
            <a:r>
              <a:rPr lang="es-MX" sz="2400" b="1" dirty="0" smtClean="0"/>
              <a:t>Amortiguador</a:t>
            </a:r>
          </a:p>
          <a:p>
            <a:pPr algn="ctr"/>
            <a:r>
              <a:rPr lang="es-MX" sz="2400" b="1" dirty="0" smtClean="0"/>
              <a:t>Cuerda </a:t>
            </a:r>
            <a:endParaRPr lang="es-MX" sz="2400" b="1" i="1" dirty="0">
              <a:effectLst>
                <a:outerShdw blurRad="38100" dist="38100" dir="2700000" algn="tl">
                  <a:srgbClr val="000000">
                    <a:alpha val="43137"/>
                  </a:srgbClr>
                </a:outerShdw>
              </a:effectLst>
            </a:endParaRPr>
          </a:p>
        </p:txBody>
      </p:sp>
      <p:sp>
        <p:nvSpPr>
          <p:cNvPr id="12" name="22 Rectángulo redondeado"/>
          <p:cNvSpPr/>
          <p:nvPr/>
        </p:nvSpPr>
        <p:spPr>
          <a:xfrm>
            <a:off x="9282382" y="4912137"/>
            <a:ext cx="1800200" cy="646331"/>
          </a:xfrm>
          <a:prstGeom prst="roundRect">
            <a:avLst/>
          </a:prstGeom>
          <a:solidFill>
            <a:schemeClr val="accent2">
              <a:lumMod val="50000"/>
            </a:schemeClr>
          </a:soli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3" name="13 CuadroTexto"/>
          <p:cNvSpPr txBox="1"/>
          <p:nvPr/>
        </p:nvSpPr>
        <p:spPr>
          <a:xfrm>
            <a:off x="9282382" y="4912137"/>
            <a:ext cx="1813185" cy="646331"/>
          </a:xfrm>
          <a:prstGeom prst="rect">
            <a:avLst/>
          </a:prstGeom>
          <a:noFill/>
        </p:spPr>
        <p:txBody>
          <a:bodyPr wrap="square" rtlCol="0">
            <a:spAutoFit/>
          </a:bodyPr>
          <a:lstStyle/>
          <a:p>
            <a:pPr algn="ctr"/>
            <a:r>
              <a:rPr lang="es-MX" b="1" i="1" dirty="0" smtClean="0">
                <a:solidFill>
                  <a:srgbClr val="FFFF00"/>
                </a:solidFill>
                <a:effectLst>
                  <a:outerShdw blurRad="38100" dist="38100" dir="2700000" algn="tl">
                    <a:srgbClr val="000000">
                      <a:alpha val="43137"/>
                    </a:srgbClr>
                  </a:outerShdw>
                </a:effectLst>
              </a:rPr>
              <a:t>Proceso CON RESTRICCIÓN</a:t>
            </a:r>
            <a:endParaRPr lang="es-MX" sz="1500" b="1" dirty="0" smtClean="0">
              <a:solidFill>
                <a:srgbClr val="FFFF00"/>
              </a:solidFill>
            </a:endParaRPr>
          </a:p>
        </p:txBody>
      </p:sp>
      <p:sp>
        <p:nvSpPr>
          <p:cNvPr id="14" name="9 Rectángulo redondeado"/>
          <p:cNvSpPr/>
          <p:nvPr/>
        </p:nvSpPr>
        <p:spPr>
          <a:xfrm>
            <a:off x="4829959" y="1390203"/>
            <a:ext cx="6900695" cy="1779469"/>
          </a:xfrm>
          <a:prstGeom prst="roundRect">
            <a:avLst/>
          </a:pr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5" name="11 CuadroTexto"/>
          <p:cNvSpPr txBox="1"/>
          <p:nvPr/>
        </p:nvSpPr>
        <p:spPr>
          <a:xfrm>
            <a:off x="4829959" y="1413897"/>
            <a:ext cx="6900695" cy="1661993"/>
          </a:xfrm>
          <a:prstGeom prst="rect">
            <a:avLst/>
          </a:prstGeom>
          <a:noFill/>
        </p:spPr>
        <p:txBody>
          <a:bodyPr wrap="square" rtlCol="0">
            <a:spAutoFit/>
          </a:bodyPr>
          <a:lstStyle/>
          <a:p>
            <a:pPr algn="ctr"/>
            <a:r>
              <a:rPr lang="es-MX" sz="1700" b="1" dirty="0" smtClean="0"/>
              <a:t>En </a:t>
            </a:r>
            <a:r>
              <a:rPr lang="es-MX" sz="1700" b="1" dirty="0"/>
              <a:t>el sistema DBR </a:t>
            </a:r>
            <a:r>
              <a:rPr lang="es-MX" sz="1700" b="1" dirty="0" smtClean="0"/>
              <a:t>el </a:t>
            </a:r>
            <a:r>
              <a:rPr lang="es-MX" sz="1700" b="1" dirty="0"/>
              <a:t>lote de proceso </a:t>
            </a:r>
            <a:r>
              <a:rPr lang="es-MX" sz="1700" b="1" dirty="0" smtClean="0"/>
              <a:t>es aquel </a:t>
            </a:r>
            <a:r>
              <a:rPr lang="es-MX" sz="1700" b="1" dirty="0"/>
              <a:t>tamaño que minimice las operaciones de preparación y </a:t>
            </a:r>
            <a:r>
              <a:rPr lang="es-MX" sz="1700" b="1" dirty="0" smtClean="0"/>
              <a:t>optimiza </a:t>
            </a:r>
            <a:r>
              <a:rPr lang="es-MX" sz="1700" b="1" dirty="0"/>
              <a:t>la utilización en el </a:t>
            </a:r>
            <a:r>
              <a:rPr lang="es-MX" sz="1700" b="1" dirty="0" smtClean="0"/>
              <a:t>CCR. </a:t>
            </a:r>
            <a:r>
              <a:rPr lang="es-MX" sz="1700" b="1" dirty="0"/>
              <a:t>E</a:t>
            </a:r>
            <a:r>
              <a:rPr lang="es-MX" sz="1700" b="1" dirty="0" smtClean="0"/>
              <a:t>l </a:t>
            </a:r>
            <a:r>
              <a:rPr lang="es-MX" sz="1700" b="1" dirty="0"/>
              <a:t>material </a:t>
            </a:r>
            <a:r>
              <a:rPr lang="es-MX" sz="1700" b="1" dirty="0" smtClean="0"/>
              <a:t>se entrega </a:t>
            </a:r>
            <a:r>
              <a:rPr lang="es-MX" sz="1700" b="1" dirty="0"/>
              <a:t>en lotes pequeños </a:t>
            </a:r>
            <a:r>
              <a:rPr lang="es-MX" sz="1700" b="1" dirty="0" smtClean="0"/>
              <a:t>(lotes </a:t>
            </a:r>
            <a:r>
              <a:rPr lang="es-MX" sz="1700" b="1" dirty="0"/>
              <a:t>de </a:t>
            </a:r>
            <a:r>
              <a:rPr lang="es-MX" sz="1700" b="1" dirty="0" smtClean="0"/>
              <a:t>transferencia) </a:t>
            </a:r>
            <a:r>
              <a:rPr lang="es-MX" sz="1700" b="1" dirty="0"/>
              <a:t>en el punto de entrega, que luego se combinan en el amortiguador de restricción para formar un lote completo de proceso en el CCR. </a:t>
            </a:r>
            <a:endParaRPr lang="es-MX" sz="1700" b="1" i="1" dirty="0">
              <a:effectLst>
                <a:outerShdw blurRad="38100" dist="38100" dir="2700000" algn="tl">
                  <a:srgbClr val="000000">
                    <a:alpha val="43137"/>
                  </a:srgbClr>
                </a:outerShdw>
              </a:effectLst>
            </a:endParaRPr>
          </a:p>
        </p:txBody>
      </p:sp>
      <p:sp>
        <p:nvSpPr>
          <p:cNvPr id="16" name="16 Rectángulo redondeado"/>
          <p:cNvSpPr/>
          <p:nvPr/>
        </p:nvSpPr>
        <p:spPr>
          <a:xfrm>
            <a:off x="6762102" y="3543423"/>
            <a:ext cx="1800200" cy="646331"/>
          </a:xfrm>
          <a:prstGeom prst="roundRect">
            <a:avLst/>
          </a:prstGeom>
          <a:gradFill flip="none" rotWithShape="1">
            <a:gsLst>
              <a:gs pos="0">
                <a:schemeClr val="accent1">
                  <a:lumMod val="50000"/>
                  <a:shade val="30000"/>
                  <a:satMod val="115000"/>
                </a:schemeClr>
              </a:gs>
              <a:gs pos="50000">
                <a:schemeClr val="accent1">
                  <a:lumMod val="50000"/>
                  <a:shade val="67500"/>
                  <a:satMod val="115000"/>
                </a:schemeClr>
              </a:gs>
              <a:gs pos="100000">
                <a:schemeClr val="accent1">
                  <a:lumMod val="50000"/>
                  <a:shade val="100000"/>
                  <a:satMod val="115000"/>
                </a:schemeClr>
              </a:gs>
            </a:gsLst>
            <a:lin ang="135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7" name="17 CuadroTexto"/>
          <p:cNvSpPr txBox="1"/>
          <p:nvPr/>
        </p:nvSpPr>
        <p:spPr>
          <a:xfrm>
            <a:off x="6784998" y="3546637"/>
            <a:ext cx="1813185" cy="646331"/>
          </a:xfrm>
          <a:prstGeom prst="rect">
            <a:avLst/>
          </a:prstGeom>
          <a:noFill/>
        </p:spPr>
        <p:txBody>
          <a:bodyPr wrap="square" rtlCol="0">
            <a:spAutoFit/>
          </a:bodyPr>
          <a:lstStyle/>
          <a:p>
            <a:pPr algn="ctr"/>
            <a:r>
              <a:rPr lang="es-MX" b="1" i="1" dirty="0" smtClean="0">
                <a:solidFill>
                  <a:schemeClr val="bg1"/>
                </a:solidFill>
                <a:effectLst>
                  <a:outerShdw blurRad="38100" dist="38100" dir="2700000" algn="tl">
                    <a:srgbClr val="000000">
                      <a:alpha val="43137"/>
                    </a:srgbClr>
                  </a:outerShdw>
                </a:effectLst>
              </a:rPr>
              <a:t>Proceso sin Restricción</a:t>
            </a:r>
            <a:endParaRPr lang="es-MX" sz="1500" b="1" dirty="0" smtClean="0">
              <a:solidFill>
                <a:schemeClr val="bg1"/>
              </a:solidFill>
            </a:endParaRPr>
          </a:p>
        </p:txBody>
      </p:sp>
      <p:sp>
        <p:nvSpPr>
          <p:cNvPr id="18" name="20 Rectángulo redondeado"/>
          <p:cNvSpPr/>
          <p:nvPr/>
        </p:nvSpPr>
        <p:spPr>
          <a:xfrm>
            <a:off x="9323500" y="3543421"/>
            <a:ext cx="1800200" cy="646331"/>
          </a:xfrm>
          <a:prstGeom prst="roundRec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189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9" name="21 CuadroTexto"/>
          <p:cNvSpPr txBox="1"/>
          <p:nvPr/>
        </p:nvSpPr>
        <p:spPr>
          <a:xfrm>
            <a:off x="9341405" y="3687438"/>
            <a:ext cx="1813185" cy="369332"/>
          </a:xfrm>
          <a:prstGeom prst="rect">
            <a:avLst/>
          </a:prstGeom>
          <a:noFill/>
        </p:spPr>
        <p:txBody>
          <a:bodyPr wrap="square" rtlCol="0">
            <a:spAutoFit/>
          </a:bodyPr>
          <a:lstStyle/>
          <a:p>
            <a:pPr algn="ctr"/>
            <a:r>
              <a:rPr lang="es-MX" b="1" i="1" dirty="0" smtClean="0">
                <a:solidFill>
                  <a:srgbClr val="3D100B"/>
                </a:solidFill>
                <a:effectLst>
                  <a:outerShdw blurRad="38100" dist="38100" dir="2700000" algn="tl">
                    <a:srgbClr val="000000">
                      <a:alpha val="43137"/>
                    </a:srgbClr>
                  </a:outerShdw>
                </a:effectLst>
              </a:rPr>
              <a:t>Inventario</a:t>
            </a:r>
            <a:endParaRPr lang="es-MX" sz="1500" b="1" dirty="0" smtClean="0">
              <a:solidFill>
                <a:srgbClr val="3D100B"/>
              </a:solidFill>
            </a:endParaRPr>
          </a:p>
        </p:txBody>
      </p:sp>
      <p:sp>
        <p:nvSpPr>
          <p:cNvPr id="20" name="25 Rectángulo redondeado"/>
          <p:cNvSpPr/>
          <p:nvPr/>
        </p:nvSpPr>
        <p:spPr>
          <a:xfrm>
            <a:off x="4259481" y="3545164"/>
            <a:ext cx="1800200" cy="646331"/>
          </a:xfrm>
          <a:prstGeom prst="roundRect">
            <a:avLst/>
          </a:prstGeom>
          <a:gradFill flip="none" rotWithShape="1">
            <a:gsLst>
              <a:gs pos="0">
                <a:schemeClr val="accent2">
                  <a:lumMod val="20000"/>
                  <a:lumOff val="80000"/>
                  <a:shade val="30000"/>
                  <a:satMod val="115000"/>
                </a:schemeClr>
              </a:gs>
              <a:gs pos="50000">
                <a:schemeClr val="accent2">
                  <a:lumMod val="20000"/>
                  <a:lumOff val="80000"/>
                  <a:shade val="67500"/>
                  <a:satMod val="115000"/>
                </a:schemeClr>
              </a:gs>
              <a:gs pos="100000">
                <a:schemeClr val="accent2">
                  <a:lumMod val="20000"/>
                  <a:lumOff val="80000"/>
                  <a:shade val="100000"/>
                  <a:satMod val="115000"/>
                </a:schemeClr>
              </a:gs>
            </a:gsLst>
            <a:lin ang="27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1" name="26 CuadroTexto"/>
          <p:cNvSpPr txBox="1"/>
          <p:nvPr/>
        </p:nvSpPr>
        <p:spPr>
          <a:xfrm>
            <a:off x="4241822" y="3545164"/>
            <a:ext cx="1813185" cy="646331"/>
          </a:xfrm>
          <a:prstGeom prst="rect">
            <a:avLst/>
          </a:prstGeom>
          <a:noFill/>
        </p:spPr>
        <p:txBody>
          <a:bodyPr wrap="square" rtlCol="0">
            <a:spAutoFit/>
          </a:bodyPr>
          <a:lstStyle/>
          <a:p>
            <a:pPr algn="ctr"/>
            <a:r>
              <a:rPr lang="es-MX" b="1" i="1" dirty="0" smtClean="0">
                <a:solidFill>
                  <a:srgbClr val="3D100B"/>
                </a:solidFill>
                <a:effectLst>
                  <a:outerShdw blurRad="38100" dist="38100" dir="2700000" algn="tl">
                    <a:srgbClr val="000000">
                      <a:alpha val="43137"/>
                    </a:srgbClr>
                  </a:outerShdw>
                </a:effectLst>
              </a:rPr>
              <a:t>Programa de Producción</a:t>
            </a:r>
            <a:endParaRPr lang="es-MX" sz="1500" b="1" dirty="0" smtClean="0">
              <a:solidFill>
                <a:srgbClr val="3D100B"/>
              </a:solidFill>
            </a:endParaRPr>
          </a:p>
        </p:txBody>
      </p:sp>
      <p:sp>
        <p:nvSpPr>
          <p:cNvPr id="22" name="28 Rectángulo redondeado"/>
          <p:cNvSpPr/>
          <p:nvPr/>
        </p:nvSpPr>
        <p:spPr>
          <a:xfrm>
            <a:off x="5503063" y="4913878"/>
            <a:ext cx="1800200" cy="646331"/>
          </a:xfrm>
          <a:prstGeom prst="roundRect">
            <a:avLst/>
          </a:prstGeom>
          <a:gradFill flip="none" rotWithShape="1">
            <a:gsLst>
              <a:gs pos="0">
                <a:schemeClr val="accent1">
                  <a:lumMod val="50000"/>
                  <a:shade val="30000"/>
                  <a:satMod val="115000"/>
                </a:schemeClr>
              </a:gs>
              <a:gs pos="50000">
                <a:schemeClr val="accent1">
                  <a:lumMod val="50000"/>
                  <a:shade val="67500"/>
                  <a:satMod val="115000"/>
                </a:schemeClr>
              </a:gs>
              <a:gs pos="100000">
                <a:schemeClr val="accent1">
                  <a:lumMod val="50000"/>
                  <a:shade val="100000"/>
                  <a:satMod val="115000"/>
                </a:schemeClr>
              </a:gs>
            </a:gsLst>
            <a:lin ang="135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3" name="30 CuadroTexto"/>
          <p:cNvSpPr txBox="1"/>
          <p:nvPr/>
        </p:nvSpPr>
        <p:spPr>
          <a:xfrm>
            <a:off x="5485404" y="4913878"/>
            <a:ext cx="1813185" cy="646331"/>
          </a:xfrm>
          <a:prstGeom prst="rect">
            <a:avLst/>
          </a:prstGeom>
          <a:noFill/>
        </p:spPr>
        <p:txBody>
          <a:bodyPr wrap="square" rtlCol="0">
            <a:spAutoFit/>
          </a:bodyPr>
          <a:lstStyle/>
          <a:p>
            <a:pPr algn="ctr"/>
            <a:r>
              <a:rPr lang="es-MX" b="1" i="1" dirty="0" smtClean="0">
                <a:solidFill>
                  <a:schemeClr val="bg1"/>
                </a:solidFill>
                <a:effectLst>
                  <a:outerShdw blurRad="38100" dist="38100" dir="2700000" algn="tl">
                    <a:srgbClr val="000000">
                      <a:alpha val="43137"/>
                    </a:srgbClr>
                  </a:outerShdw>
                </a:effectLst>
              </a:rPr>
              <a:t>Proceso sin Restricción</a:t>
            </a:r>
            <a:endParaRPr lang="es-MX" sz="1500" b="1" dirty="0" smtClean="0">
              <a:solidFill>
                <a:schemeClr val="bg1"/>
              </a:solidFill>
            </a:endParaRPr>
          </a:p>
        </p:txBody>
      </p:sp>
      <p:sp>
        <p:nvSpPr>
          <p:cNvPr id="24" name="31 Rectángulo redondeado"/>
          <p:cNvSpPr/>
          <p:nvPr/>
        </p:nvSpPr>
        <p:spPr>
          <a:xfrm>
            <a:off x="1849890" y="4921013"/>
            <a:ext cx="1800200" cy="646331"/>
          </a:xfrm>
          <a:prstGeom prst="roundRec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189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5" name="32 CuadroTexto"/>
          <p:cNvSpPr txBox="1"/>
          <p:nvPr/>
        </p:nvSpPr>
        <p:spPr>
          <a:xfrm>
            <a:off x="1849890" y="5065030"/>
            <a:ext cx="1813185" cy="369332"/>
          </a:xfrm>
          <a:prstGeom prst="rect">
            <a:avLst/>
          </a:prstGeom>
          <a:noFill/>
        </p:spPr>
        <p:txBody>
          <a:bodyPr wrap="square" rtlCol="0">
            <a:spAutoFit/>
          </a:bodyPr>
          <a:lstStyle/>
          <a:p>
            <a:pPr algn="ctr"/>
            <a:r>
              <a:rPr lang="es-MX" b="1" i="1" dirty="0" smtClean="0">
                <a:solidFill>
                  <a:srgbClr val="3D100B"/>
                </a:solidFill>
                <a:effectLst>
                  <a:outerShdw blurRad="38100" dist="38100" dir="2700000" algn="tl">
                    <a:srgbClr val="000000">
                      <a:alpha val="43137"/>
                    </a:srgbClr>
                  </a:outerShdw>
                </a:effectLst>
              </a:rPr>
              <a:t>Inventario</a:t>
            </a:r>
            <a:endParaRPr lang="es-MX" sz="1500" b="1" dirty="0" smtClean="0">
              <a:solidFill>
                <a:srgbClr val="3D100B"/>
              </a:solidFill>
            </a:endParaRPr>
          </a:p>
        </p:txBody>
      </p:sp>
      <p:sp>
        <p:nvSpPr>
          <p:cNvPr id="26" name="33 Rectángulo redondeado"/>
          <p:cNvSpPr/>
          <p:nvPr/>
        </p:nvSpPr>
        <p:spPr>
          <a:xfrm>
            <a:off x="1867549" y="6001133"/>
            <a:ext cx="1800200" cy="646331"/>
          </a:xfrm>
          <a:prstGeom prst="roundRect">
            <a:avLst/>
          </a:prstGeom>
          <a:gradFill flip="none" rotWithShape="1">
            <a:gsLst>
              <a:gs pos="0">
                <a:schemeClr val="accent2">
                  <a:lumMod val="20000"/>
                  <a:lumOff val="80000"/>
                  <a:shade val="30000"/>
                  <a:satMod val="115000"/>
                </a:schemeClr>
              </a:gs>
              <a:gs pos="50000">
                <a:schemeClr val="accent2">
                  <a:lumMod val="20000"/>
                  <a:lumOff val="80000"/>
                  <a:shade val="67500"/>
                  <a:satMod val="115000"/>
                </a:schemeClr>
              </a:gs>
              <a:gs pos="100000">
                <a:schemeClr val="accent2">
                  <a:lumMod val="20000"/>
                  <a:lumOff val="80000"/>
                  <a:shade val="100000"/>
                  <a:satMod val="115000"/>
                </a:schemeClr>
              </a:gs>
            </a:gsLst>
            <a:lin ang="27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7" name="34 CuadroTexto"/>
          <p:cNvSpPr txBox="1"/>
          <p:nvPr/>
        </p:nvSpPr>
        <p:spPr>
          <a:xfrm>
            <a:off x="1760223" y="6001133"/>
            <a:ext cx="1813185" cy="646331"/>
          </a:xfrm>
          <a:prstGeom prst="rect">
            <a:avLst/>
          </a:prstGeom>
          <a:noFill/>
        </p:spPr>
        <p:txBody>
          <a:bodyPr wrap="square" rtlCol="0">
            <a:spAutoFit/>
          </a:bodyPr>
          <a:lstStyle/>
          <a:p>
            <a:pPr algn="ctr"/>
            <a:r>
              <a:rPr lang="es-MX" b="1" i="1" dirty="0" smtClean="0">
                <a:solidFill>
                  <a:srgbClr val="3D100B"/>
                </a:solidFill>
                <a:effectLst>
                  <a:outerShdw blurRad="38100" dist="38100" dir="2700000" algn="tl">
                    <a:srgbClr val="000000">
                      <a:alpha val="43137"/>
                    </a:srgbClr>
                  </a:outerShdw>
                </a:effectLst>
              </a:rPr>
              <a:t>Programa de Despachos</a:t>
            </a:r>
            <a:endParaRPr lang="es-MX" sz="1500" b="1" dirty="0" smtClean="0">
              <a:solidFill>
                <a:srgbClr val="3D100B"/>
              </a:solidFill>
            </a:endParaRPr>
          </a:p>
        </p:txBody>
      </p:sp>
      <p:cxnSp>
        <p:nvCxnSpPr>
          <p:cNvPr id="28" name="35 Conector recto de flecha"/>
          <p:cNvCxnSpPr/>
          <p:nvPr/>
        </p:nvCxnSpPr>
        <p:spPr>
          <a:xfrm>
            <a:off x="6042022" y="3903463"/>
            <a:ext cx="762071" cy="0"/>
          </a:xfrm>
          <a:prstGeom prst="straightConnector1">
            <a:avLst/>
          </a:prstGeom>
          <a:ln w="38100">
            <a:solidFill>
              <a:schemeClr val="bg2">
                <a:lumMod val="2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9" name="37 Conector recto de flecha"/>
          <p:cNvCxnSpPr/>
          <p:nvPr/>
        </p:nvCxnSpPr>
        <p:spPr>
          <a:xfrm>
            <a:off x="8592319" y="3903463"/>
            <a:ext cx="762071" cy="0"/>
          </a:xfrm>
          <a:prstGeom prst="straightConnector1">
            <a:avLst/>
          </a:prstGeom>
          <a:ln w="38100">
            <a:solidFill>
              <a:schemeClr val="bg2">
                <a:lumMod val="2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0" name="38 Conector recto de flecha"/>
          <p:cNvCxnSpPr>
            <a:endCxn id="13" idx="0"/>
          </p:cNvCxnSpPr>
          <p:nvPr/>
        </p:nvCxnSpPr>
        <p:spPr>
          <a:xfrm>
            <a:off x="10182482" y="4128777"/>
            <a:ext cx="6493" cy="783360"/>
          </a:xfrm>
          <a:prstGeom prst="straightConnector1">
            <a:avLst/>
          </a:prstGeom>
          <a:ln w="38100">
            <a:solidFill>
              <a:schemeClr val="bg2">
                <a:lumMod val="2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1" name="40 Conector recto de flecha"/>
          <p:cNvCxnSpPr>
            <a:stCxn id="12" idx="1"/>
            <a:endCxn id="22" idx="3"/>
          </p:cNvCxnSpPr>
          <p:nvPr/>
        </p:nvCxnSpPr>
        <p:spPr>
          <a:xfrm flipH="1">
            <a:off x="7303263" y="5235303"/>
            <a:ext cx="1979119" cy="1741"/>
          </a:xfrm>
          <a:prstGeom prst="straightConnector1">
            <a:avLst/>
          </a:prstGeom>
          <a:ln w="38100">
            <a:solidFill>
              <a:schemeClr val="bg2">
                <a:lumMod val="2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2" name="43 Conector recto de flecha"/>
          <p:cNvCxnSpPr>
            <a:stCxn id="23" idx="1"/>
            <a:endCxn id="25" idx="3"/>
          </p:cNvCxnSpPr>
          <p:nvPr/>
        </p:nvCxnSpPr>
        <p:spPr>
          <a:xfrm flipH="1">
            <a:off x="3663075" y="5237044"/>
            <a:ext cx="1822329" cy="12652"/>
          </a:xfrm>
          <a:prstGeom prst="straightConnector1">
            <a:avLst/>
          </a:prstGeom>
          <a:ln w="38100">
            <a:solidFill>
              <a:schemeClr val="bg2">
                <a:lumMod val="2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3" name="44 Conector recto de flecha"/>
          <p:cNvCxnSpPr>
            <a:stCxn id="24" idx="2"/>
            <a:endCxn id="26" idx="0"/>
          </p:cNvCxnSpPr>
          <p:nvPr/>
        </p:nvCxnSpPr>
        <p:spPr>
          <a:xfrm>
            <a:off x="2749990" y="5567344"/>
            <a:ext cx="17659" cy="433789"/>
          </a:xfrm>
          <a:prstGeom prst="straightConnector1">
            <a:avLst/>
          </a:prstGeom>
          <a:ln w="38100">
            <a:solidFill>
              <a:schemeClr val="bg2">
                <a:lumMod val="25000"/>
              </a:schemeClr>
            </a:solidFill>
            <a:tailEnd type="arrow"/>
          </a:ln>
        </p:spPr>
        <p:style>
          <a:lnRef idx="1">
            <a:schemeClr val="accent1"/>
          </a:lnRef>
          <a:fillRef idx="0">
            <a:schemeClr val="accent1"/>
          </a:fillRef>
          <a:effectRef idx="0">
            <a:schemeClr val="accent1"/>
          </a:effectRef>
          <a:fontRef idx="minor">
            <a:schemeClr val="tx1"/>
          </a:fontRef>
        </p:style>
      </p:cxnSp>
      <p:sp>
        <p:nvSpPr>
          <p:cNvPr id="34" name="45 Rectángulo"/>
          <p:cNvSpPr/>
          <p:nvPr/>
        </p:nvSpPr>
        <p:spPr>
          <a:xfrm>
            <a:off x="6382455" y="4326219"/>
            <a:ext cx="955711" cy="369332"/>
          </a:xfrm>
          <a:prstGeom prst="rect">
            <a:avLst/>
          </a:prstGeom>
        </p:spPr>
        <p:txBody>
          <a:bodyPr wrap="none">
            <a:spAutoFit/>
          </a:bodyPr>
          <a:lstStyle/>
          <a:p>
            <a:r>
              <a:rPr lang="es-MX" b="1" i="1" dirty="0" smtClean="0">
                <a:effectLst>
                  <a:outerShdw blurRad="38100" dist="38100" dir="2700000" algn="tl">
                    <a:srgbClr val="000000">
                      <a:alpha val="43137"/>
                    </a:srgbClr>
                  </a:outerShdw>
                </a:effectLst>
              </a:rPr>
              <a:t>Cuerda</a:t>
            </a:r>
            <a:endParaRPr lang="es-MX" b="1" i="1" dirty="0">
              <a:effectLst>
                <a:outerShdw blurRad="38100" dist="38100" dir="2700000" algn="tl">
                  <a:srgbClr val="000000">
                    <a:alpha val="43137"/>
                  </a:srgbClr>
                </a:outerShdw>
              </a:effectLst>
            </a:endParaRPr>
          </a:p>
        </p:txBody>
      </p:sp>
      <p:sp>
        <p:nvSpPr>
          <p:cNvPr id="35" name="46 Rectángulo"/>
          <p:cNvSpPr/>
          <p:nvPr/>
        </p:nvSpPr>
        <p:spPr>
          <a:xfrm>
            <a:off x="9687822" y="5550917"/>
            <a:ext cx="1013419" cy="369332"/>
          </a:xfrm>
          <a:prstGeom prst="rect">
            <a:avLst/>
          </a:prstGeom>
        </p:spPr>
        <p:txBody>
          <a:bodyPr wrap="none">
            <a:spAutoFit/>
          </a:bodyPr>
          <a:lstStyle/>
          <a:p>
            <a:r>
              <a:rPr lang="es-MX" b="1" i="1" dirty="0">
                <a:effectLst>
                  <a:outerShdw blurRad="38100" dist="38100" dir="2700000" algn="tl">
                    <a:srgbClr val="000000">
                      <a:alpha val="43137"/>
                    </a:srgbClr>
                  </a:outerShdw>
                </a:effectLst>
              </a:rPr>
              <a:t>Tambor</a:t>
            </a:r>
          </a:p>
        </p:txBody>
      </p:sp>
      <p:sp>
        <p:nvSpPr>
          <p:cNvPr id="36" name="47 Rectángulo"/>
          <p:cNvSpPr/>
          <p:nvPr/>
        </p:nvSpPr>
        <p:spPr>
          <a:xfrm>
            <a:off x="9421677" y="3188043"/>
            <a:ext cx="1686680" cy="369332"/>
          </a:xfrm>
          <a:prstGeom prst="rect">
            <a:avLst/>
          </a:prstGeom>
        </p:spPr>
        <p:txBody>
          <a:bodyPr wrap="none">
            <a:spAutoFit/>
          </a:bodyPr>
          <a:lstStyle/>
          <a:p>
            <a:r>
              <a:rPr lang="es-MX" b="1" i="1" dirty="0">
                <a:effectLst>
                  <a:outerShdw blurRad="38100" dist="38100" dir="2700000" algn="tl">
                    <a:srgbClr val="000000">
                      <a:alpha val="43137"/>
                    </a:srgbClr>
                  </a:outerShdw>
                </a:effectLst>
              </a:rPr>
              <a:t>Amortiguador</a:t>
            </a:r>
          </a:p>
        </p:txBody>
      </p:sp>
      <p:sp>
        <p:nvSpPr>
          <p:cNvPr id="37" name="49 Forma libre"/>
          <p:cNvSpPr/>
          <p:nvPr/>
        </p:nvSpPr>
        <p:spPr>
          <a:xfrm>
            <a:off x="5038553" y="4224889"/>
            <a:ext cx="5143929" cy="622611"/>
          </a:xfrm>
          <a:custGeom>
            <a:avLst/>
            <a:gdLst>
              <a:gd name="connsiteX0" fmla="*/ 5306291 w 5306291"/>
              <a:gd name="connsiteY0" fmla="*/ 0 h 469305"/>
              <a:gd name="connsiteX1" fmla="*/ 3034145 w 5306291"/>
              <a:gd name="connsiteY1" fmla="*/ 401781 h 469305"/>
              <a:gd name="connsiteX2" fmla="*/ 568036 w 5306291"/>
              <a:gd name="connsiteY2" fmla="*/ 429491 h 469305"/>
              <a:gd name="connsiteX3" fmla="*/ 0 w 5306291"/>
              <a:gd name="connsiteY3" fmla="*/ 0 h 469305"/>
            </a:gdLst>
            <a:ahLst/>
            <a:cxnLst>
              <a:cxn ang="0">
                <a:pos x="connsiteX0" y="connsiteY0"/>
              </a:cxn>
              <a:cxn ang="0">
                <a:pos x="connsiteX1" y="connsiteY1"/>
              </a:cxn>
              <a:cxn ang="0">
                <a:pos x="connsiteX2" y="connsiteY2"/>
              </a:cxn>
              <a:cxn ang="0">
                <a:pos x="connsiteX3" y="connsiteY3"/>
              </a:cxn>
            </a:cxnLst>
            <a:rect l="l" t="t" r="r" b="b"/>
            <a:pathLst>
              <a:path w="5306291" h="469305">
                <a:moveTo>
                  <a:pt x="5306291" y="0"/>
                </a:moveTo>
                <a:cubicBezTo>
                  <a:pt x="4565072" y="165099"/>
                  <a:pt x="3823854" y="330199"/>
                  <a:pt x="3034145" y="401781"/>
                </a:cubicBezTo>
                <a:cubicBezTo>
                  <a:pt x="2244436" y="473363"/>
                  <a:pt x="1073727" y="496454"/>
                  <a:pt x="568036" y="429491"/>
                </a:cubicBezTo>
                <a:cubicBezTo>
                  <a:pt x="62345" y="362528"/>
                  <a:pt x="90055" y="73891"/>
                  <a:pt x="0" y="0"/>
                </a:cubicBezTo>
              </a:path>
            </a:pathLst>
          </a:cu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cxnSp>
        <p:nvCxnSpPr>
          <p:cNvPr id="38" name="51 Conector recto de flecha"/>
          <p:cNvCxnSpPr/>
          <p:nvPr/>
        </p:nvCxnSpPr>
        <p:spPr>
          <a:xfrm flipH="1" flipV="1">
            <a:off x="4975099" y="4133439"/>
            <a:ext cx="131943" cy="25032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9" name="57 Rectángulo"/>
          <p:cNvSpPr/>
          <p:nvPr/>
        </p:nvSpPr>
        <p:spPr>
          <a:xfrm>
            <a:off x="1891402" y="4544156"/>
            <a:ext cx="1686680" cy="369332"/>
          </a:xfrm>
          <a:prstGeom prst="rect">
            <a:avLst/>
          </a:prstGeom>
        </p:spPr>
        <p:txBody>
          <a:bodyPr wrap="none">
            <a:spAutoFit/>
          </a:bodyPr>
          <a:lstStyle/>
          <a:p>
            <a:r>
              <a:rPr lang="es-MX" b="1" i="1" dirty="0">
                <a:effectLst>
                  <a:outerShdw blurRad="38100" dist="38100" dir="2700000" algn="tl">
                    <a:srgbClr val="000000">
                      <a:alpha val="43137"/>
                    </a:srgbClr>
                  </a:outerShdw>
                </a:effectLst>
              </a:rPr>
              <a:t>Amortiguador</a:t>
            </a:r>
          </a:p>
        </p:txBody>
      </p:sp>
    </p:spTree>
    <p:extLst>
      <p:ext uri="{BB962C8B-B14F-4D97-AF65-F5344CB8AC3E}">
        <p14:creationId xmlns:p14="http://schemas.microsoft.com/office/powerpoint/2010/main" val="35410327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753589" y="39339"/>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PLANEACIÓN DE RECURSOS DE LA ORGANIZACIÓN</a:t>
            </a:r>
            <a:endParaRPr lang="en-US" sz="3100" dirty="0"/>
          </a:p>
        </p:txBody>
      </p:sp>
      <p:sp>
        <p:nvSpPr>
          <p:cNvPr id="40" name="10 CuadroTexto"/>
          <p:cNvSpPr txBox="1"/>
          <p:nvPr/>
        </p:nvSpPr>
        <p:spPr>
          <a:xfrm>
            <a:off x="821471" y="1415347"/>
            <a:ext cx="2078340" cy="830997"/>
          </a:xfrm>
          <a:prstGeom prst="rect">
            <a:avLst/>
          </a:prstGeom>
          <a:solidFill>
            <a:srgbClr val="FFC000"/>
          </a:solidFill>
          <a:ln w="57150">
            <a:solidFill>
              <a:schemeClr val="accent1">
                <a:lumMod val="50000"/>
              </a:schemeClr>
            </a:solidFill>
          </a:ln>
        </p:spPr>
        <p:txBody>
          <a:bodyPr wrap="square" rtlCol="0">
            <a:spAutoFit/>
          </a:bodyPr>
          <a:lstStyle/>
          <a:p>
            <a:pPr algn="ctr"/>
            <a:r>
              <a:rPr lang="es-MX" sz="2400" b="1" i="1" dirty="0" smtClean="0">
                <a:effectLst>
                  <a:outerShdw blurRad="38100" dist="38100" dir="2700000" algn="tl">
                    <a:srgbClr val="000000">
                      <a:alpha val="43137"/>
                    </a:srgbClr>
                  </a:outerShdw>
                </a:effectLst>
              </a:rPr>
              <a:t>SISTEMAS ESBELTOS </a:t>
            </a:r>
          </a:p>
        </p:txBody>
      </p:sp>
      <p:sp>
        <p:nvSpPr>
          <p:cNvPr id="41" name="9 Rectángulo redondeado"/>
          <p:cNvSpPr/>
          <p:nvPr/>
        </p:nvSpPr>
        <p:spPr>
          <a:xfrm>
            <a:off x="5327428" y="1232336"/>
            <a:ext cx="6223607" cy="1773128"/>
          </a:xfrm>
          <a:prstGeom prst="roundRect">
            <a:avLst/>
          </a:pr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2" name="11 CuadroTexto"/>
          <p:cNvSpPr txBox="1"/>
          <p:nvPr/>
        </p:nvSpPr>
        <p:spPr>
          <a:xfrm>
            <a:off x="5331668" y="1268756"/>
            <a:ext cx="6181278" cy="1661993"/>
          </a:xfrm>
          <a:prstGeom prst="rect">
            <a:avLst/>
          </a:prstGeom>
          <a:noFill/>
        </p:spPr>
        <p:txBody>
          <a:bodyPr wrap="square" rtlCol="0">
            <a:spAutoFit/>
          </a:bodyPr>
          <a:lstStyle/>
          <a:p>
            <a:pPr algn="ctr"/>
            <a:r>
              <a:rPr lang="es-MX" sz="1700" b="1" dirty="0" smtClean="0"/>
              <a:t>LEAN MANUFACTORY</a:t>
            </a:r>
          </a:p>
          <a:p>
            <a:pPr algn="ctr"/>
            <a:r>
              <a:rPr lang="es-MX" sz="1700" b="1" dirty="0"/>
              <a:t> </a:t>
            </a:r>
            <a:r>
              <a:rPr lang="es-MX" sz="1700" b="1" dirty="0" smtClean="0"/>
              <a:t>Es un concepto de concientización cultural que implica el desarrollo del trabajo en equipo y el </a:t>
            </a:r>
            <a:r>
              <a:rPr lang="es-MX" sz="1700" b="1" dirty="0"/>
              <a:t>liderazgo. </a:t>
            </a:r>
            <a:r>
              <a:rPr lang="es-MX" sz="1700" b="1" dirty="0" smtClean="0"/>
              <a:t>Requiere </a:t>
            </a:r>
            <a:r>
              <a:rPr lang="es-MX" sz="1700" b="1" dirty="0"/>
              <a:t>de </a:t>
            </a:r>
            <a:r>
              <a:rPr lang="es-MX" sz="1700" b="1" dirty="0" smtClean="0"/>
              <a:t>toda </a:t>
            </a:r>
            <a:r>
              <a:rPr lang="es-MX" sz="1700" b="1" dirty="0"/>
              <a:t>la </a:t>
            </a:r>
            <a:r>
              <a:rPr lang="es-MX" sz="1700" b="1" dirty="0" smtClean="0"/>
              <a:t>organización mayor </a:t>
            </a:r>
            <a:r>
              <a:rPr lang="es-MX" sz="1700" b="1" dirty="0"/>
              <a:t>responsabilidad y autoridad de </a:t>
            </a:r>
            <a:r>
              <a:rPr lang="es-MX" sz="1700" b="1" dirty="0" smtClean="0"/>
              <a:t>los </a:t>
            </a:r>
            <a:r>
              <a:rPr lang="es-MX" sz="1700" b="1" dirty="0"/>
              <a:t>trabajadores, disciplina en el proceso y una búsqueda constante de la mejora </a:t>
            </a:r>
            <a:r>
              <a:rPr lang="es-MX" sz="1700" b="1" dirty="0" smtClean="0"/>
              <a:t>continua.</a:t>
            </a:r>
            <a:endParaRPr lang="es-MX" sz="1700" b="1" i="1" dirty="0">
              <a:effectLst>
                <a:outerShdw blurRad="38100" dist="38100" dir="2700000" algn="tl">
                  <a:srgbClr val="000000">
                    <a:alpha val="43137"/>
                  </a:srgbClr>
                </a:outerShdw>
              </a:effectLst>
            </a:endParaRPr>
          </a:p>
        </p:txBody>
      </p:sp>
      <p:sp>
        <p:nvSpPr>
          <p:cNvPr id="43" name="50 Rectángulo redondeado"/>
          <p:cNvSpPr/>
          <p:nvPr/>
        </p:nvSpPr>
        <p:spPr>
          <a:xfrm>
            <a:off x="3854880" y="5329072"/>
            <a:ext cx="2376261" cy="1223610"/>
          </a:xfrm>
          <a:prstGeom prst="roundRect">
            <a:avLst/>
          </a:prstGeom>
          <a:gradFill flip="none" rotWithShape="1">
            <a:gsLst>
              <a:gs pos="0">
                <a:schemeClr val="accent2">
                  <a:lumMod val="40000"/>
                  <a:lumOff val="60000"/>
                  <a:shade val="30000"/>
                  <a:satMod val="115000"/>
                </a:schemeClr>
              </a:gs>
              <a:gs pos="50000">
                <a:schemeClr val="accent2">
                  <a:lumMod val="40000"/>
                  <a:lumOff val="60000"/>
                  <a:shade val="67500"/>
                  <a:satMod val="115000"/>
                </a:schemeClr>
              </a:gs>
              <a:gs pos="100000">
                <a:schemeClr val="accent2">
                  <a:lumMod val="40000"/>
                  <a:lumOff val="60000"/>
                  <a:shade val="100000"/>
                  <a:satMod val="115000"/>
                </a:schemeClr>
              </a:gs>
            </a:gsLst>
            <a:lin ang="108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4" name="52 CuadroTexto"/>
          <p:cNvSpPr txBox="1"/>
          <p:nvPr/>
        </p:nvSpPr>
        <p:spPr>
          <a:xfrm>
            <a:off x="3854881" y="5352353"/>
            <a:ext cx="2376261" cy="1200329"/>
          </a:xfrm>
          <a:prstGeom prst="rect">
            <a:avLst/>
          </a:prstGeom>
          <a:noFill/>
        </p:spPr>
        <p:txBody>
          <a:bodyPr wrap="square" rtlCol="0">
            <a:spAutoFit/>
          </a:bodyPr>
          <a:lstStyle/>
          <a:p>
            <a:pPr algn="ctr"/>
            <a:r>
              <a:rPr lang="es-MX" b="1" i="1" dirty="0">
                <a:effectLst>
                  <a:outerShdw blurRad="38100" dist="38100" dir="2700000" algn="tl">
                    <a:srgbClr val="000000">
                      <a:alpha val="43137"/>
                    </a:srgbClr>
                  </a:outerShdw>
                </a:effectLst>
              </a:rPr>
              <a:t>Crea </a:t>
            </a:r>
            <a:r>
              <a:rPr lang="es-MX" b="1" i="1" dirty="0" smtClean="0">
                <a:effectLst>
                  <a:outerShdw blurRad="38100" dist="38100" dir="2700000" algn="tl">
                    <a:srgbClr val="000000">
                      <a:alpha val="43137"/>
                    </a:srgbClr>
                  </a:outerShdw>
                </a:effectLst>
              </a:rPr>
              <a:t>Flujo </a:t>
            </a:r>
            <a:r>
              <a:rPr lang="es-MX" b="1" i="1" dirty="0">
                <a:effectLst>
                  <a:outerShdw blurRad="38100" dist="38100" dir="2700000" algn="tl">
                    <a:srgbClr val="000000">
                      <a:alpha val="43137"/>
                    </a:srgbClr>
                  </a:outerShdw>
                </a:effectLst>
              </a:rPr>
              <a:t>suave y </a:t>
            </a:r>
            <a:r>
              <a:rPr lang="es-MX" b="1" i="1" dirty="0" smtClean="0">
                <a:effectLst>
                  <a:outerShdw blurRad="38100" dist="38100" dir="2700000" algn="tl">
                    <a:srgbClr val="000000">
                      <a:alpha val="43137"/>
                    </a:srgbClr>
                  </a:outerShdw>
                </a:effectLst>
              </a:rPr>
              <a:t>directo </a:t>
            </a:r>
            <a:r>
              <a:rPr lang="es-MX" b="1" i="1" dirty="0">
                <a:effectLst>
                  <a:outerShdw blurRad="38100" dist="38100" dir="2700000" algn="tl">
                    <a:srgbClr val="000000">
                      <a:alpha val="43137"/>
                    </a:srgbClr>
                  </a:outerShdw>
                </a:effectLst>
              </a:rPr>
              <a:t>de un paso que agregue valor a </a:t>
            </a:r>
            <a:r>
              <a:rPr lang="es-MX" b="1" i="1" dirty="0" smtClean="0">
                <a:effectLst>
                  <a:outerShdw blurRad="38100" dist="38100" dir="2700000" algn="tl">
                    <a:srgbClr val="000000">
                      <a:alpha val="43137"/>
                    </a:srgbClr>
                  </a:outerShdw>
                </a:effectLst>
              </a:rPr>
              <a:t>otro.</a:t>
            </a:r>
            <a:endParaRPr lang="es-MX" b="1" i="1" dirty="0">
              <a:effectLst>
                <a:outerShdw blurRad="38100" dist="38100" dir="2700000" algn="tl">
                  <a:srgbClr val="000000">
                    <a:alpha val="43137"/>
                  </a:srgbClr>
                </a:outerShdw>
              </a:effectLst>
            </a:endParaRPr>
          </a:p>
        </p:txBody>
      </p:sp>
      <p:sp>
        <p:nvSpPr>
          <p:cNvPr id="45" name="53 Elipse"/>
          <p:cNvSpPr/>
          <p:nvPr/>
        </p:nvSpPr>
        <p:spPr>
          <a:xfrm>
            <a:off x="5563433" y="3367245"/>
            <a:ext cx="3062994" cy="1923170"/>
          </a:xfrm>
          <a:prstGeom prst="ellipse">
            <a:avLst/>
          </a:prstGeom>
          <a:solidFill>
            <a:schemeClr val="bg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6" name="54 CuadroTexto"/>
          <p:cNvSpPr txBox="1"/>
          <p:nvPr/>
        </p:nvSpPr>
        <p:spPr>
          <a:xfrm>
            <a:off x="5563433" y="3728732"/>
            <a:ext cx="3062994" cy="1200329"/>
          </a:xfrm>
          <a:prstGeom prst="rect">
            <a:avLst/>
          </a:prstGeom>
          <a:noFill/>
        </p:spPr>
        <p:txBody>
          <a:bodyPr wrap="square" rtlCol="0">
            <a:spAutoFit/>
          </a:bodyPr>
          <a:lstStyle/>
          <a:p>
            <a:pPr algn="ctr"/>
            <a:r>
              <a:rPr lang="es-MX" sz="2400" b="1" i="1" dirty="0" smtClean="0">
                <a:solidFill>
                  <a:schemeClr val="bg1"/>
                </a:solidFill>
                <a:effectLst>
                  <a:outerShdw blurRad="38100" dist="38100" dir="2700000" algn="tl">
                    <a:srgbClr val="000000">
                      <a:alpha val="43137"/>
                    </a:srgbClr>
                  </a:outerShdw>
                </a:effectLst>
              </a:rPr>
              <a:t>PRINCIPIOS DEL PENSAMIENTO ESBELTO</a:t>
            </a:r>
            <a:endParaRPr lang="es-MX" sz="2400" b="1" i="1" dirty="0">
              <a:solidFill>
                <a:schemeClr val="bg1"/>
              </a:solidFill>
              <a:effectLst>
                <a:outerShdw blurRad="38100" dist="38100" dir="2700000" algn="tl">
                  <a:srgbClr val="000000">
                    <a:alpha val="43137"/>
                  </a:srgbClr>
                </a:outerShdw>
              </a:effectLst>
            </a:endParaRPr>
          </a:p>
        </p:txBody>
      </p:sp>
      <p:sp>
        <p:nvSpPr>
          <p:cNvPr id="47" name="55 Rectángulo redondeado"/>
          <p:cNvSpPr/>
          <p:nvPr/>
        </p:nvSpPr>
        <p:spPr>
          <a:xfrm>
            <a:off x="2774761" y="3838444"/>
            <a:ext cx="2376261" cy="1274078"/>
          </a:xfrm>
          <a:prstGeom prst="roundRec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path path="circle">
              <a:fillToRect l="100000" b="100000"/>
            </a:path>
            <a:tileRect t="-100000" r="-100000"/>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8" name="56 Rectángulo redondeado"/>
          <p:cNvSpPr/>
          <p:nvPr/>
        </p:nvSpPr>
        <p:spPr>
          <a:xfrm>
            <a:off x="7661864" y="5336424"/>
            <a:ext cx="2376262" cy="1216258"/>
          </a:xfrm>
          <a:prstGeom prst="roundRect">
            <a:avLst/>
          </a:prstGeom>
          <a:gradFill flip="none" rotWithShape="1">
            <a:gsLst>
              <a:gs pos="0">
                <a:schemeClr val="accent2">
                  <a:lumMod val="20000"/>
                  <a:lumOff val="80000"/>
                  <a:shade val="30000"/>
                  <a:satMod val="115000"/>
                </a:schemeClr>
              </a:gs>
              <a:gs pos="50000">
                <a:schemeClr val="accent2">
                  <a:lumMod val="20000"/>
                  <a:lumOff val="80000"/>
                  <a:shade val="67500"/>
                  <a:satMod val="115000"/>
                </a:schemeClr>
              </a:gs>
              <a:gs pos="100000">
                <a:schemeClr val="accent2">
                  <a:lumMod val="20000"/>
                  <a:lumOff val="80000"/>
                  <a:shade val="100000"/>
                  <a:satMod val="115000"/>
                </a:schemeClr>
              </a:gs>
            </a:gsLst>
            <a:lin ang="162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9" name="58 CuadroTexto"/>
          <p:cNvSpPr txBox="1"/>
          <p:nvPr/>
        </p:nvSpPr>
        <p:spPr>
          <a:xfrm>
            <a:off x="7604368" y="5352353"/>
            <a:ext cx="2520278" cy="1200329"/>
          </a:xfrm>
          <a:prstGeom prst="rect">
            <a:avLst/>
          </a:prstGeom>
          <a:noFill/>
        </p:spPr>
        <p:txBody>
          <a:bodyPr wrap="square" rtlCol="0">
            <a:spAutoFit/>
          </a:bodyPr>
          <a:lstStyle/>
          <a:p>
            <a:pPr algn="ctr"/>
            <a:r>
              <a:rPr lang="es-MX" b="1" i="1" dirty="0">
                <a:effectLst>
                  <a:outerShdw blurRad="38100" dist="38100" dir="2700000" algn="tl">
                    <a:srgbClr val="000000">
                      <a:alpha val="43137"/>
                    </a:srgbClr>
                  </a:outerShdw>
                </a:effectLst>
              </a:rPr>
              <a:t>Produzca el “Jale” del </a:t>
            </a:r>
            <a:r>
              <a:rPr lang="es-MX" b="1" i="1" dirty="0" smtClean="0">
                <a:effectLst>
                  <a:outerShdw blurRad="38100" dist="38100" dir="2700000" algn="tl">
                    <a:srgbClr val="000000">
                      <a:alpha val="43137"/>
                    </a:srgbClr>
                  </a:outerShdw>
                </a:effectLst>
              </a:rPr>
              <a:t>Cliente, producir </a:t>
            </a:r>
            <a:r>
              <a:rPr lang="es-MX" b="1" i="1" dirty="0">
                <a:effectLst>
                  <a:outerShdw blurRad="38100" dist="38100" dir="2700000" algn="tl">
                    <a:srgbClr val="000000">
                      <a:alpha val="43137"/>
                    </a:srgbClr>
                  </a:outerShdw>
                </a:effectLst>
              </a:rPr>
              <a:t>por ordenes </a:t>
            </a:r>
            <a:r>
              <a:rPr lang="es-MX" b="1" i="1" dirty="0" smtClean="0">
                <a:effectLst>
                  <a:outerShdw blurRad="38100" dist="38100" dir="2700000" algn="tl">
                    <a:srgbClr val="000000">
                      <a:alpha val="43137"/>
                    </a:srgbClr>
                  </a:outerShdw>
                </a:effectLst>
              </a:rPr>
              <a:t>no por pronósticos.</a:t>
            </a:r>
            <a:endParaRPr lang="es-MX" b="1" i="1" dirty="0">
              <a:effectLst>
                <a:outerShdw blurRad="38100" dist="38100" dir="2700000" algn="tl">
                  <a:srgbClr val="000000">
                    <a:alpha val="43137"/>
                  </a:srgbClr>
                </a:outerShdw>
              </a:effectLst>
            </a:endParaRPr>
          </a:p>
        </p:txBody>
      </p:sp>
      <p:sp>
        <p:nvSpPr>
          <p:cNvPr id="50" name="48 CuadroTexto"/>
          <p:cNvSpPr txBox="1"/>
          <p:nvPr/>
        </p:nvSpPr>
        <p:spPr>
          <a:xfrm>
            <a:off x="2747048" y="4104410"/>
            <a:ext cx="2403974" cy="646331"/>
          </a:xfrm>
          <a:prstGeom prst="rect">
            <a:avLst/>
          </a:prstGeom>
          <a:noFill/>
        </p:spPr>
        <p:txBody>
          <a:bodyPr wrap="square" rtlCol="0">
            <a:spAutoFit/>
          </a:bodyPr>
          <a:lstStyle/>
          <a:p>
            <a:pPr algn="ctr"/>
            <a:r>
              <a:rPr lang="es-MX" b="1" i="1" dirty="0">
                <a:effectLst>
                  <a:outerShdw blurRad="38100" dist="38100" dir="2700000" algn="tl">
                    <a:srgbClr val="000000">
                      <a:alpha val="43137"/>
                    </a:srgbClr>
                  </a:outerShdw>
                </a:effectLst>
              </a:rPr>
              <a:t>Identifica tu corriente de Valor</a:t>
            </a:r>
            <a:endParaRPr lang="es-MX" dirty="0" smtClean="0"/>
          </a:p>
        </p:txBody>
      </p:sp>
      <p:sp>
        <p:nvSpPr>
          <p:cNvPr id="51" name="64 Rectángulo redondeado"/>
          <p:cNvSpPr/>
          <p:nvPr/>
        </p:nvSpPr>
        <p:spPr>
          <a:xfrm>
            <a:off x="2650602" y="2348872"/>
            <a:ext cx="2376261" cy="1274078"/>
          </a:xfrm>
          <a:prstGeom prst="roundRect">
            <a:avLst/>
          </a:prstGeom>
          <a:gradFill flip="none" rotWithShape="1">
            <a:gsLst>
              <a:gs pos="0">
                <a:schemeClr val="tx2">
                  <a:lumMod val="20000"/>
                  <a:lumOff val="80000"/>
                  <a:shade val="30000"/>
                  <a:satMod val="115000"/>
                </a:schemeClr>
              </a:gs>
              <a:gs pos="50000">
                <a:schemeClr val="tx2">
                  <a:lumMod val="20000"/>
                  <a:lumOff val="80000"/>
                  <a:shade val="67500"/>
                  <a:satMod val="115000"/>
                </a:schemeClr>
              </a:gs>
              <a:gs pos="100000">
                <a:schemeClr val="tx2">
                  <a:lumMod val="20000"/>
                  <a:lumOff val="80000"/>
                  <a:shade val="100000"/>
                  <a:satMod val="115000"/>
                </a:schemeClr>
              </a:gs>
            </a:gsLst>
            <a:path path="circle">
              <a:fillToRect l="100000" b="100000"/>
            </a:path>
            <a:tileRect t="-100000" r="-100000"/>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2" name="65 CuadroTexto"/>
          <p:cNvSpPr txBox="1"/>
          <p:nvPr/>
        </p:nvSpPr>
        <p:spPr>
          <a:xfrm>
            <a:off x="2611941" y="2514595"/>
            <a:ext cx="2403974" cy="923330"/>
          </a:xfrm>
          <a:prstGeom prst="rect">
            <a:avLst/>
          </a:prstGeom>
          <a:noFill/>
        </p:spPr>
        <p:txBody>
          <a:bodyPr wrap="square" rtlCol="0">
            <a:spAutoFit/>
          </a:bodyPr>
          <a:lstStyle/>
          <a:p>
            <a:pPr algn="ctr"/>
            <a:r>
              <a:rPr lang="es-MX" b="1" i="1" dirty="0">
                <a:effectLst>
                  <a:outerShdw blurRad="38100" dist="38100" dir="2700000" algn="tl">
                    <a:srgbClr val="000000">
                      <a:alpha val="43137"/>
                    </a:srgbClr>
                  </a:outerShdw>
                </a:effectLst>
              </a:rPr>
              <a:t>Define el Valor desde el punto de vista del cliente</a:t>
            </a:r>
            <a:endParaRPr lang="es-MX" dirty="0" smtClean="0"/>
          </a:p>
        </p:txBody>
      </p:sp>
      <p:sp>
        <p:nvSpPr>
          <p:cNvPr id="53" name="66 Rectángulo redondeado"/>
          <p:cNvSpPr/>
          <p:nvPr/>
        </p:nvSpPr>
        <p:spPr>
          <a:xfrm>
            <a:off x="9019434" y="3844252"/>
            <a:ext cx="2376261" cy="1268270"/>
          </a:xfrm>
          <a:prstGeom prst="roundRect">
            <a:avLst/>
          </a:prstGeom>
          <a:gradFill flip="none" rotWithShape="1">
            <a:gsLst>
              <a:gs pos="0">
                <a:schemeClr val="bg2">
                  <a:lumMod val="75000"/>
                  <a:shade val="30000"/>
                  <a:satMod val="115000"/>
                </a:schemeClr>
              </a:gs>
              <a:gs pos="50000">
                <a:schemeClr val="bg2">
                  <a:lumMod val="75000"/>
                  <a:shade val="67500"/>
                  <a:satMod val="115000"/>
                </a:schemeClr>
              </a:gs>
              <a:gs pos="100000">
                <a:schemeClr val="bg2">
                  <a:lumMod val="75000"/>
                  <a:shade val="100000"/>
                  <a:satMod val="115000"/>
                </a:schemeClr>
              </a:gs>
            </a:gsLst>
            <a:lin ang="108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4" name="67 CuadroTexto"/>
          <p:cNvSpPr txBox="1"/>
          <p:nvPr/>
        </p:nvSpPr>
        <p:spPr>
          <a:xfrm>
            <a:off x="9060398" y="3888386"/>
            <a:ext cx="2259958" cy="1200329"/>
          </a:xfrm>
          <a:prstGeom prst="rect">
            <a:avLst/>
          </a:prstGeom>
          <a:noFill/>
        </p:spPr>
        <p:txBody>
          <a:bodyPr wrap="square" rtlCol="0">
            <a:spAutoFit/>
          </a:bodyPr>
          <a:lstStyle/>
          <a:p>
            <a:pPr algn="ctr"/>
            <a:r>
              <a:rPr lang="es-MX" b="1" i="1" dirty="0">
                <a:effectLst>
                  <a:outerShdw blurRad="38100" dist="38100" dir="2700000" algn="tl">
                    <a:srgbClr val="000000">
                      <a:alpha val="43137"/>
                    </a:srgbClr>
                  </a:outerShdw>
                </a:effectLst>
              </a:rPr>
              <a:t>Persiga la </a:t>
            </a:r>
            <a:r>
              <a:rPr lang="es-MX" b="1" i="1" dirty="0" smtClean="0">
                <a:effectLst>
                  <a:outerShdw blurRad="38100" dist="38100" dir="2700000" algn="tl">
                    <a:srgbClr val="000000">
                      <a:alpha val="43137"/>
                    </a:srgbClr>
                  </a:outerShdw>
                </a:effectLst>
              </a:rPr>
              <a:t>perfección, </a:t>
            </a:r>
            <a:r>
              <a:rPr lang="es-MX" b="1" i="1" dirty="0">
                <a:effectLst>
                  <a:outerShdw blurRad="38100" dist="38100" dir="2700000" algn="tl">
                    <a:srgbClr val="000000">
                      <a:alpha val="43137"/>
                    </a:srgbClr>
                  </a:outerShdw>
                </a:effectLst>
              </a:rPr>
              <a:t>añadir eficiencia siempre es </a:t>
            </a:r>
            <a:r>
              <a:rPr lang="es-MX" b="1" i="1" dirty="0" smtClean="0">
                <a:effectLst>
                  <a:outerShdw blurRad="38100" dist="38100" dir="2700000" algn="tl">
                    <a:srgbClr val="000000">
                      <a:alpha val="43137"/>
                    </a:srgbClr>
                  </a:outerShdw>
                </a:effectLst>
              </a:rPr>
              <a:t>posible.</a:t>
            </a:r>
            <a:endParaRPr lang="es-MX" dirty="0" smtClean="0"/>
          </a:p>
        </p:txBody>
      </p:sp>
    </p:spTree>
    <p:extLst>
      <p:ext uri="{BB962C8B-B14F-4D97-AF65-F5344CB8AC3E}">
        <p14:creationId xmlns:p14="http://schemas.microsoft.com/office/powerpoint/2010/main" val="6370853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753589" y="39339"/>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PLANEACIÓN DE RECURSOS DE LA ORGANIZACIÓN</a:t>
            </a:r>
            <a:endParaRPr lang="en-US" sz="3100" dirty="0"/>
          </a:p>
        </p:txBody>
      </p:sp>
      <p:sp>
        <p:nvSpPr>
          <p:cNvPr id="3" name="10 CuadroTexto"/>
          <p:cNvSpPr txBox="1"/>
          <p:nvPr/>
        </p:nvSpPr>
        <p:spPr>
          <a:xfrm>
            <a:off x="960467" y="1238643"/>
            <a:ext cx="2078340" cy="830997"/>
          </a:xfrm>
          <a:prstGeom prst="rect">
            <a:avLst/>
          </a:prstGeom>
          <a:solidFill>
            <a:srgbClr val="FFC000"/>
          </a:solidFill>
          <a:ln w="57150">
            <a:solidFill>
              <a:schemeClr val="accent1">
                <a:lumMod val="50000"/>
              </a:schemeClr>
            </a:solidFill>
          </a:ln>
        </p:spPr>
        <p:txBody>
          <a:bodyPr wrap="square" rtlCol="0">
            <a:spAutoFit/>
          </a:bodyPr>
          <a:lstStyle/>
          <a:p>
            <a:pPr algn="ctr"/>
            <a:r>
              <a:rPr lang="es-MX" sz="2400" b="1" i="1" dirty="0" smtClean="0">
                <a:effectLst>
                  <a:outerShdw blurRad="38100" dist="38100" dir="2700000" algn="tl">
                    <a:srgbClr val="000000">
                      <a:alpha val="43137"/>
                    </a:srgbClr>
                  </a:outerShdw>
                </a:effectLst>
              </a:rPr>
              <a:t>SISTEMAS ESBELTOS </a:t>
            </a:r>
          </a:p>
        </p:txBody>
      </p:sp>
      <p:sp>
        <p:nvSpPr>
          <p:cNvPr id="4" name="9 Rectángulo redondeado"/>
          <p:cNvSpPr/>
          <p:nvPr/>
        </p:nvSpPr>
        <p:spPr>
          <a:xfrm>
            <a:off x="5769903" y="1291201"/>
            <a:ext cx="6085927" cy="1918875"/>
          </a:xfrm>
          <a:prstGeom prst="roundRect">
            <a:avLst/>
          </a:pr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 name="11 CuadroTexto"/>
          <p:cNvSpPr txBox="1"/>
          <p:nvPr/>
        </p:nvSpPr>
        <p:spPr>
          <a:xfrm>
            <a:off x="5769903" y="1356649"/>
            <a:ext cx="6047838" cy="1754326"/>
          </a:xfrm>
          <a:prstGeom prst="rect">
            <a:avLst/>
          </a:prstGeom>
          <a:noFill/>
        </p:spPr>
        <p:txBody>
          <a:bodyPr wrap="square" rtlCol="0">
            <a:spAutoFit/>
          </a:bodyPr>
          <a:lstStyle/>
          <a:p>
            <a:pPr algn="ctr"/>
            <a:r>
              <a:rPr lang="es-MX" b="1" dirty="0" smtClean="0"/>
              <a:t>LEAN MANUFACTORY</a:t>
            </a:r>
          </a:p>
          <a:p>
            <a:pPr algn="ctr"/>
            <a:r>
              <a:rPr lang="es-MX" b="1" dirty="0" smtClean="0"/>
              <a:t> Sistema de manufactura esbelta concebida por </a:t>
            </a:r>
            <a:r>
              <a:rPr lang="es-MX" b="1" dirty="0" err="1" smtClean="0"/>
              <a:t>Eijy</a:t>
            </a:r>
            <a:r>
              <a:rPr lang="es-MX" b="1" dirty="0" smtClean="0"/>
              <a:t> Toyota, </a:t>
            </a:r>
            <a:r>
              <a:rPr lang="es-MX" b="1" dirty="0" err="1" smtClean="0"/>
              <a:t>Shigeo</a:t>
            </a:r>
            <a:r>
              <a:rPr lang="es-MX" b="1" dirty="0" smtClean="0"/>
              <a:t> </a:t>
            </a:r>
            <a:r>
              <a:rPr lang="es-MX" b="1" dirty="0" err="1" smtClean="0"/>
              <a:t>Shingo</a:t>
            </a:r>
            <a:r>
              <a:rPr lang="es-MX" b="1" dirty="0" smtClean="0"/>
              <a:t> y </a:t>
            </a:r>
            <a:r>
              <a:rPr lang="es-MX" b="1" dirty="0" err="1" smtClean="0"/>
              <a:t>Taiichi</a:t>
            </a:r>
            <a:r>
              <a:rPr lang="es-MX" b="1" dirty="0" smtClean="0"/>
              <a:t> </a:t>
            </a:r>
            <a:r>
              <a:rPr lang="es-MX" b="1" dirty="0" err="1" smtClean="0"/>
              <a:t>Ohno</a:t>
            </a:r>
            <a:r>
              <a:rPr lang="es-MX" b="1" dirty="0" smtClean="0"/>
              <a:t> basada en la eliminación planeada de todo tipo de desperdicio, el </a:t>
            </a:r>
            <a:r>
              <a:rPr lang="es-MX" b="1" dirty="0" err="1" smtClean="0"/>
              <a:t>kaisen</a:t>
            </a:r>
            <a:r>
              <a:rPr lang="es-MX" b="1" dirty="0" smtClean="0"/>
              <a:t> y la mejora consistente de productividad y calidad. (MUDA, MURA, MURI)</a:t>
            </a:r>
            <a:endParaRPr lang="es-MX" b="1" i="1" dirty="0">
              <a:effectLst>
                <a:outerShdw blurRad="38100" dist="38100" dir="2700000" algn="tl">
                  <a:srgbClr val="000000">
                    <a:alpha val="43137"/>
                  </a:srgbClr>
                </a:outerShdw>
              </a:effectLst>
            </a:endParaRPr>
          </a:p>
        </p:txBody>
      </p:sp>
      <p:sp>
        <p:nvSpPr>
          <p:cNvPr id="6" name="50 Rectángulo redondeado"/>
          <p:cNvSpPr/>
          <p:nvPr/>
        </p:nvSpPr>
        <p:spPr>
          <a:xfrm>
            <a:off x="3666189" y="5130251"/>
            <a:ext cx="2376261" cy="1223610"/>
          </a:xfrm>
          <a:prstGeom prst="roundRect">
            <a:avLst/>
          </a:prstGeom>
          <a:gradFill flip="none" rotWithShape="1">
            <a:gsLst>
              <a:gs pos="0">
                <a:schemeClr val="accent2">
                  <a:lumMod val="40000"/>
                  <a:lumOff val="60000"/>
                  <a:shade val="30000"/>
                  <a:satMod val="115000"/>
                </a:schemeClr>
              </a:gs>
              <a:gs pos="50000">
                <a:schemeClr val="accent2">
                  <a:lumMod val="40000"/>
                  <a:lumOff val="60000"/>
                  <a:shade val="67500"/>
                  <a:satMod val="115000"/>
                </a:schemeClr>
              </a:gs>
              <a:gs pos="100000">
                <a:schemeClr val="accent2">
                  <a:lumMod val="40000"/>
                  <a:lumOff val="60000"/>
                  <a:shade val="100000"/>
                  <a:satMod val="115000"/>
                </a:schemeClr>
              </a:gs>
            </a:gsLst>
            <a:lin ang="108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 name="52 CuadroTexto"/>
          <p:cNvSpPr txBox="1"/>
          <p:nvPr/>
        </p:nvSpPr>
        <p:spPr>
          <a:xfrm>
            <a:off x="3666190" y="5135136"/>
            <a:ext cx="2376261" cy="923330"/>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Sistemas de entrega de materiales apropiados</a:t>
            </a:r>
            <a:endParaRPr lang="es-MX" b="1" i="1" dirty="0">
              <a:effectLst>
                <a:outerShdw blurRad="38100" dist="38100" dir="2700000" algn="tl">
                  <a:srgbClr val="000000">
                    <a:alpha val="43137"/>
                  </a:srgbClr>
                </a:outerShdw>
              </a:effectLst>
            </a:endParaRPr>
          </a:p>
        </p:txBody>
      </p:sp>
      <p:sp>
        <p:nvSpPr>
          <p:cNvPr id="9" name="53 Elipse"/>
          <p:cNvSpPr/>
          <p:nvPr/>
        </p:nvSpPr>
        <p:spPr>
          <a:xfrm>
            <a:off x="5501613" y="3453739"/>
            <a:ext cx="2541608" cy="1556828"/>
          </a:xfrm>
          <a:prstGeom prst="ellipse">
            <a:avLst/>
          </a:prstGeom>
          <a:solidFill>
            <a:schemeClr val="bg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0" name="54 CuadroTexto"/>
          <p:cNvSpPr txBox="1"/>
          <p:nvPr/>
        </p:nvSpPr>
        <p:spPr>
          <a:xfrm>
            <a:off x="5566672" y="3901182"/>
            <a:ext cx="2476548" cy="523220"/>
          </a:xfrm>
          <a:prstGeom prst="rect">
            <a:avLst/>
          </a:prstGeom>
          <a:noFill/>
        </p:spPr>
        <p:txBody>
          <a:bodyPr wrap="square" rtlCol="0">
            <a:spAutoFit/>
          </a:bodyPr>
          <a:lstStyle/>
          <a:p>
            <a:pPr algn="ctr"/>
            <a:r>
              <a:rPr lang="es-MX" sz="2800" b="1" i="1" dirty="0" smtClean="0">
                <a:solidFill>
                  <a:schemeClr val="bg1"/>
                </a:solidFill>
                <a:effectLst>
                  <a:outerShdw blurRad="38100" dist="38100" dir="2700000" algn="tl">
                    <a:srgbClr val="000000">
                      <a:alpha val="43137"/>
                    </a:srgbClr>
                  </a:outerShdw>
                </a:effectLst>
              </a:rPr>
              <a:t>OBJETIVOS</a:t>
            </a:r>
            <a:endParaRPr lang="es-MX" sz="2800" b="1" i="1" dirty="0">
              <a:solidFill>
                <a:schemeClr val="bg1"/>
              </a:solidFill>
              <a:effectLst>
                <a:outerShdw blurRad="38100" dist="38100" dir="2700000" algn="tl">
                  <a:srgbClr val="000000">
                    <a:alpha val="43137"/>
                  </a:srgbClr>
                </a:outerShdw>
              </a:effectLst>
            </a:endParaRPr>
          </a:p>
        </p:txBody>
      </p:sp>
      <p:sp>
        <p:nvSpPr>
          <p:cNvPr id="11" name="55 Rectángulo redondeado"/>
          <p:cNvSpPr/>
          <p:nvPr/>
        </p:nvSpPr>
        <p:spPr>
          <a:xfrm>
            <a:off x="2586070" y="3639623"/>
            <a:ext cx="2376261" cy="1274078"/>
          </a:xfrm>
          <a:prstGeom prst="roundRec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path path="circle">
              <a:fillToRect l="100000" b="100000"/>
            </a:path>
            <a:tileRect t="-100000" r="-100000"/>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2" name="56 Rectángulo redondeado"/>
          <p:cNvSpPr/>
          <p:nvPr/>
        </p:nvSpPr>
        <p:spPr>
          <a:xfrm>
            <a:off x="7676379" y="5148540"/>
            <a:ext cx="2376262" cy="1216258"/>
          </a:xfrm>
          <a:prstGeom prst="roundRect">
            <a:avLst/>
          </a:prstGeom>
          <a:gradFill flip="none" rotWithShape="1">
            <a:gsLst>
              <a:gs pos="0">
                <a:schemeClr val="accent2">
                  <a:lumMod val="20000"/>
                  <a:lumOff val="80000"/>
                  <a:shade val="30000"/>
                  <a:satMod val="115000"/>
                </a:schemeClr>
              </a:gs>
              <a:gs pos="50000">
                <a:schemeClr val="accent2">
                  <a:lumMod val="20000"/>
                  <a:lumOff val="80000"/>
                  <a:shade val="67500"/>
                  <a:satMod val="115000"/>
                </a:schemeClr>
              </a:gs>
              <a:gs pos="100000">
                <a:schemeClr val="accent2">
                  <a:lumMod val="20000"/>
                  <a:lumOff val="80000"/>
                  <a:shade val="100000"/>
                  <a:satMod val="115000"/>
                </a:schemeClr>
              </a:gs>
            </a:gsLst>
            <a:lin ang="162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3" name="58 CuadroTexto"/>
          <p:cNvSpPr txBox="1"/>
          <p:nvPr/>
        </p:nvSpPr>
        <p:spPr>
          <a:xfrm>
            <a:off x="7676379" y="5429827"/>
            <a:ext cx="2376261" cy="646331"/>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Distribuciones de planta flexibles</a:t>
            </a:r>
            <a:endParaRPr lang="es-MX" b="1" i="1" dirty="0">
              <a:effectLst>
                <a:outerShdw blurRad="38100" dist="38100" dir="2700000" algn="tl">
                  <a:srgbClr val="000000">
                    <a:alpha val="43137"/>
                  </a:srgbClr>
                </a:outerShdw>
              </a:effectLst>
            </a:endParaRPr>
          </a:p>
        </p:txBody>
      </p:sp>
      <p:sp>
        <p:nvSpPr>
          <p:cNvPr id="14" name="48 CuadroTexto"/>
          <p:cNvSpPr txBox="1"/>
          <p:nvPr/>
        </p:nvSpPr>
        <p:spPr>
          <a:xfrm>
            <a:off x="2558357" y="3666847"/>
            <a:ext cx="2403974" cy="1200329"/>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Reducción de inventario y espacio en el área de producción</a:t>
            </a:r>
            <a:endParaRPr lang="es-MX" dirty="0" smtClean="0"/>
          </a:p>
        </p:txBody>
      </p:sp>
      <p:sp>
        <p:nvSpPr>
          <p:cNvPr id="15" name="64 Rectángulo redondeado"/>
          <p:cNvSpPr/>
          <p:nvPr/>
        </p:nvSpPr>
        <p:spPr>
          <a:xfrm>
            <a:off x="2461911" y="2150051"/>
            <a:ext cx="2376261" cy="1274078"/>
          </a:xfrm>
          <a:prstGeom prst="roundRect">
            <a:avLst/>
          </a:prstGeom>
          <a:gradFill flip="none" rotWithShape="1">
            <a:gsLst>
              <a:gs pos="0">
                <a:schemeClr val="tx2">
                  <a:lumMod val="20000"/>
                  <a:lumOff val="80000"/>
                  <a:shade val="30000"/>
                  <a:satMod val="115000"/>
                </a:schemeClr>
              </a:gs>
              <a:gs pos="50000">
                <a:schemeClr val="tx2">
                  <a:lumMod val="20000"/>
                  <a:lumOff val="80000"/>
                  <a:shade val="67500"/>
                  <a:satMod val="115000"/>
                </a:schemeClr>
              </a:gs>
              <a:gs pos="100000">
                <a:schemeClr val="tx2">
                  <a:lumMod val="20000"/>
                  <a:lumOff val="80000"/>
                  <a:shade val="100000"/>
                  <a:satMod val="115000"/>
                </a:schemeClr>
              </a:gs>
            </a:gsLst>
            <a:path path="circle">
              <a:fillToRect l="100000" b="100000"/>
            </a:path>
            <a:tileRect t="-100000" r="-100000"/>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6" name="65 CuadroTexto"/>
          <p:cNvSpPr txBox="1"/>
          <p:nvPr/>
        </p:nvSpPr>
        <p:spPr>
          <a:xfrm>
            <a:off x="2423250" y="2315774"/>
            <a:ext cx="2403974" cy="923330"/>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Reducción de la cadena  de desperdicios</a:t>
            </a:r>
            <a:endParaRPr lang="es-MX" dirty="0" smtClean="0"/>
          </a:p>
        </p:txBody>
      </p:sp>
      <p:sp>
        <p:nvSpPr>
          <p:cNvPr id="17" name="66 Rectángulo redondeado"/>
          <p:cNvSpPr/>
          <p:nvPr/>
        </p:nvSpPr>
        <p:spPr>
          <a:xfrm>
            <a:off x="8540473" y="3656368"/>
            <a:ext cx="2376261" cy="1268270"/>
          </a:xfrm>
          <a:prstGeom prst="roundRect">
            <a:avLst/>
          </a:prstGeom>
          <a:gradFill flip="none" rotWithShape="1">
            <a:gsLst>
              <a:gs pos="0">
                <a:schemeClr val="bg2">
                  <a:lumMod val="75000"/>
                  <a:shade val="30000"/>
                  <a:satMod val="115000"/>
                </a:schemeClr>
              </a:gs>
              <a:gs pos="50000">
                <a:schemeClr val="bg2">
                  <a:lumMod val="75000"/>
                  <a:shade val="67500"/>
                  <a:satMod val="115000"/>
                </a:schemeClr>
              </a:gs>
              <a:gs pos="100000">
                <a:schemeClr val="bg2">
                  <a:lumMod val="75000"/>
                  <a:shade val="100000"/>
                  <a:satMod val="115000"/>
                </a:schemeClr>
              </a:gs>
            </a:gsLst>
            <a:lin ang="108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8" name="67 CuadroTexto"/>
          <p:cNvSpPr txBox="1"/>
          <p:nvPr/>
        </p:nvSpPr>
        <p:spPr>
          <a:xfrm>
            <a:off x="8612479" y="3812203"/>
            <a:ext cx="2259958" cy="923330"/>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Sistemas de Producción robustos</a:t>
            </a:r>
            <a:endParaRPr lang="es-MX" dirty="0" smtClean="0"/>
          </a:p>
        </p:txBody>
      </p:sp>
    </p:spTree>
    <p:extLst>
      <p:ext uri="{BB962C8B-B14F-4D97-AF65-F5344CB8AC3E}">
        <p14:creationId xmlns:p14="http://schemas.microsoft.com/office/powerpoint/2010/main" val="36043363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753589" y="39339"/>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PLANEACIÓN DE RECURSOS DE LA ORGANIZACIÓN</a:t>
            </a:r>
            <a:endParaRPr lang="en-US" sz="3100" dirty="0"/>
          </a:p>
        </p:txBody>
      </p:sp>
      <p:sp>
        <p:nvSpPr>
          <p:cNvPr id="3" name="10 CuadroTexto"/>
          <p:cNvSpPr txBox="1"/>
          <p:nvPr/>
        </p:nvSpPr>
        <p:spPr>
          <a:xfrm>
            <a:off x="1151111" y="1421126"/>
            <a:ext cx="2078340" cy="830997"/>
          </a:xfrm>
          <a:prstGeom prst="rect">
            <a:avLst/>
          </a:prstGeom>
          <a:solidFill>
            <a:srgbClr val="FFC000"/>
          </a:solidFill>
          <a:ln w="57150">
            <a:solidFill>
              <a:schemeClr val="accent1">
                <a:lumMod val="50000"/>
              </a:schemeClr>
            </a:solidFill>
          </a:ln>
        </p:spPr>
        <p:txBody>
          <a:bodyPr wrap="square" rtlCol="0">
            <a:spAutoFit/>
          </a:bodyPr>
          <a:lstStyle/>
          <a:p>
            <a:pPr algn="ctr"/>
            <a:r>
              <a:rPr lang="es-MX" sz="2400" b="1" i="1" dirty="0" smtClean="0">
                <a:effectLst>
                  <a:outerShdw blurRad="38100" dist="38100" dir="2700000" algn="tl">
                    <a:srgbClr val="000000">
                      <a:alpha val="43137"/>
                    </a:srgbClr>
                  </a:outerShdw>
                </a:effectLst>
              </a:rPr>
              <a:t>SISTEMAS ESBELTOS </a:t>
            </a:r>
          </a:p>
        </p:txBody>
      </p:sp>
      <p:sp>
        <p:nvSpPr>
          <p:cNvPr id="4" name="9 Rectángulo redondeado"/>
          <p:cNvSpPr/>
          <p:nvPr/>
        </p:nvSpPr>
        <p:spPr>
          <a:xfrm>
            <a:off x="5152575" y="1250175"/>
            <a:ext cx="6490702" cy="2092862"/>
          </a:xfrm>
          <a:prstGeom prst="roundRect">
            <a:avLst/>
          </a:pr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 name="11 CuadroTexto"/>
          <p:cNvSpPr txBox="1"/>
          <p:nvPr/>
        </p:nvSpPr>
        <p:spPr>
          <a:xfrm>
            <a:off x="4946965" y="1322183"/>
            <a:ext cx="6884994" cy="2031325"/>
          </a:xfrm>
          <a:prstGeom prst="rect">
            <a:avLst/>
          </a:prstGeom>
          <a:noFill/>
        </p:spPr>
        <p:txBody>
          <a:bodyPr wrap="square" rtlCol="0">
            <a:spAutoFit/>
          </a:bodyPr>
          <a:lstStyle/>
          <a:p>
            <a:pPr algn="ctr"/>
            <a:r>
              <a:rPr lang="es-MX" b="1" dirty="0" smtClean="0"/>
              <a:t>DESPERDICIO: </a:t>
            </a:r>
            <a:endParaRPr lang="es-MX" b="1" dirty="0"/>
          </a:p>
          <a:p>
            <a:pPr algn="ctr"/>
            <a:r>
              <a:rPr lang="es-MX" b="1" dirty="0"/>
              <a:t>• Es todo aquel elemento que NO AGREGA VALOR al producto, adicionando </a:t>
            </a:r>
            <a:r>
              <a:rPr lang="es-MX" b="1" dirty="0" smtClean="0"/>
              <a:t>únicamente </a:t>
            </a:r>
            <a:r>
              <a:rPr lang="es-MX" b="1" dirty="0"/>
              <a:t>costos y/o tiempo. </a:t>
            </a:r>
          </a:p>
          <a:p>
            <a:pPr algn="ctr"/>
            <a:r>
              <a:rPr lang="es-MX" b="1" dirty="0"/>
              <a:t>• Es todo aquello que el Cliente NO ESTA DISPUESTO A PAGAR. </a:t>
            </a:r>
          </a:p>
          <a:p>
            <a:pPr algn="ctr"/>
            <a:r>
              <a:rPr lang="es-MX" b="1" dirty="0"/>
              <a:t>• Un desperdicio es el SINTOMA del problema, no es la causa raíz.</a:t>
            </a:r>
            <a:endParaRPr lang="es-MX" b="1" i="1" dirty="0">
              <a:effectLst>
                <a:outerShdw blurRad="38100" dist="38100" dir="2700000" algn="tl">
                  <a:srgbClr val="000000">
                    <a:alpha val="43137"/>
                  </a:srgbClr>
                </a:outerShdw>
              </a:effectLst>
            </a:endParaRPr>
          </a:p>
        </p:txBody>
      </p:sp>
      <p:sp>
        <p:nvSpPr>
          <p:cNvPr id="6" name="50 Rectángulo redondeado"/>
          <p:cNvSpPr/>
          <p:nvPr/>
        </p:nvSpPr>
        <p:spPr>
          <a:xfrm>
            <a:off x="2282669" y="4844506"/>
            <a:ext cx="2376261" cy="810956"/>
          </a:xfrm>
          <a:prstGeom prst="roundRect">
            <a:avLst/>
          </a:prstGeom>
          <a:gradFill flip="none" rotWithShape="1">
            <a:gsLst>
              <a:gs pos="0">
                <a:schemeClr val="accent2">
                  <a:lumMod val="40000"/>
                  <a:lumOff val="60000"/>
                  <a:shade val="30000"/>
                  <a:satMod val="115000"/>
                </a:schemeClr>
              </a:gs>
              <a:gs pos="50000">
                <a:schemeClr val="accent2">
                  <a:lumMod val="40000"/>
                  <a:lumOff val="60000"/>
                  <a:shade val="67500"/>
                  <a:satMod val="115000"/>
                </a:schemeClr>
              </a:gs>
              <a:gs pos="100000">
                <a:schemeClr val="accent2">
                  <a:lumMod val="40000"/>
                  <a:lumOff val="60000"/>
                  <a:shade val="100000"/>
                  <a:satMod val="115000"/>
                </a:schemeClr>
              </a:gs>
            </a:gsLst>
            <a:lin ang="108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 name="52 CuadroTexto"/>
          <p:cNvSpPr txBox="1"/>
          <p:nvPr/>
        </p:nvSpPr>
        <p:spPr>
          <a:xfrm>
            <a:off x="2298818" y="4998097"/>
            <a:ext cx="2376261" cy="430887"/>
          </a:xfrm>
          <a:prstGeom prst="rect">
            <a:avLst/>
          </a:prstGeom>
          <a:noFill/>
        </p:spPr>
        <p:txBody>
          <a:bodyPr wrap="square" rtlCol="0">
            <a:spAutoFit/>
          </a:bodyPr>
          <a:lstStyle/>
          <a:p>
            <a:pPr algn="ctr"/>
            <a:r>
              <a:rPr lang="es-MX" sz="2200" b="1" i="1" dirty="0" smtClean="0">
                <a:effectLst>
                  <a:outerShdw blurRad="38100" dist="38100" dir="2700000" algn="tl">
                    <a:srgbClr val="000000">
                      <a:alpha val="43137"/>
                    </a:srgbClr>
                  </a:outerShdw>
                </a:effectLst>
              </a:rPr>
              <a:t>CORRECCIONES</a:t>
            </a:r>
            <a:endParaRPr lang="es-MX" sz="2200" b="1" i="1" dirty="0">
              <a:effectLst>
                <a:outerShdw blurRad="38100" dist="38100" dir="2700000" algn="tl">
                  <a:srgbClr val="000000">
                    <a:alpha val="43137"/>
                  </a:srgbClr>
                </a:outerShdw>
              </a:effectLst>
            </a:endParaRPr>
          </a:p>
        </p:txBody>
      </p:sp>
      <p:sp>
        <p:nvSpPr>
          <p:cNvPr id="9" name="53 Elipse"/>
          <p:cNvSpPr/>
          <p:nvPr/>
        </p:nvSpPr>
        <p:spPr>
          <a:xfrm>
            <a:off x="4925637" y="3945325"/>
            <a:ext cx="2541608" cy="1556828"/>
          </a:xfrm>
          <a:prstGeom prst="ellipse">
            <a:avLst/>
          </a:prstGeom>
          <a:solidFill>
            <a:schemeClr val="bg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0" name="54 CuadroTexto"/>
          <p:cNvSpPr txBox="1"/>
          <p:nvPr/>
        </p:nvSpPr>
        <p:spPr>
          <a:xfrm>
            <a:off x="4946965" y="4134001"/>
            <a:ext cx="2553466" cy="830997"/>
          </a:xfrm>
          <a:prstGeom prst="rect">
            <a:avLst/>
          </a:prstGeom>
          <a:noFill/>
        </p:spPr>
        <p:txBody>
          <a:bodyPr wrap="square" rtlCol="0">
            <a:spAutoFit/>
          </a:bodyPr>
          <a:lstStyle/>
          <a:p>
            <a:pPr algn="ctr"/>
            <a:r>
              <a:rPr lang="es-MX" sz="2400" b="1" i="1" dirty="0" smtClean="0">
                <a:solidFill>
                  <a:schemeClr val="bg1"/>
                </a:solidFill>
                <a:effectLst>
                  <a:outerShdw blurRad="38100" dist="38100" dir="2700000" algn="tl">
                    <a:srgbClr val="000000">
                      <a:alpha val="43137"/>
                    </a:srgbClr>
                  </a:outerShdw>
                </a:effectLst>
              </a:rPr>
              <a:t>LOS 7 DESPERDICIOS</a:t>
            </a:r>
            <a:endParaRPr lang="es-MX" sz="2400" b="1" i="1" dirty="0">
              <a:solidFill>
                <a:schemeClr val="bg1"/>
              </a:solidFill>
              <a:effectLst>
                <a:outerShdw blurRad="38100" dist="38100" dir="2700000" algn="tl">
                  <a:srgbClr val="000000">
                    <a:alpha val="43137"/>
                  </a:srgbClr>
                </a:outerShdw>
              </a:effectLst>
            </a:endParaRPr>
          </a:p>
        </p:txBody>
      </p:sp>
      <p:sp>
        <p:nvSpPr>
          <p:cNvPr id="11" name="55 Rectángulo redondeado"/>
          <p:cNvSpPr/>
          <p:nvPr/>
        </p:nvSpPr>
        <p:spPr>
          <a:xfrm>
            <a:off x="2094358" y="3629945"/>
            <a:ext cx="2376261" cy="904463"/>
          </a:xfrm>
          <a:prstGeom prst="roundRec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path path="circle">
              <a:fillToRect l="100000" b="100000"/>
            </a:path>
            <a:tileRect t="-100000" r="-100000"/>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2" name="56 Rectángulo redondeado"/>
          <p:cNvSpPr/>
          <p:nvPr/>
        </p:nvSpPr>
        <p:spPr>
          <a:xfrm>
            <a:off x="3278515" y="5942079"/>
            <a:ext cx="2376262" cy="712202"/>
          </a:xfrm>
          <a:prstGeom prst="roundRect">
            <a:avLst/>
          </a:prstGeom>
          <a:gradFill flip="none" rotWithShape="1">
            <a:gsLst>
              <a:gs pos="0">
                <a:schemeClr val="accent2">
                  <a:lumMod val="20000"/>
                  <a:lumOff val="80000"/>
                  <a:shade val="30000"/>
                  <a:satMod val="115000"/>
                </a:schemeClr>
              </a:gs>
              <a:gs pos="50000">
                <a:schemeClr val="accent2">
                  <a:lumMod val="20000"/>
                  <a:lumOff val="80000"/>
                  <a:shade val="67500"/>
                  <a:satMod val="115000"/>
                </a:schemeClr>
              </a:gs>
              <a:gs pos="100000">
                <a:schemeClr val="accent2">
                  <a:lumMod val="20000"/>
                  <a:lumOff val="80000"/>
                  <a:shade val="100000"/>
                  <a:satMod val="115000"/>
                </a:schemeClr>
              </a:gs>
            </a:gsLst>
            <a:lin ang="162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3" name="58 CuadroTexto"/>
          <p:cNvSpPr txBox="1"/>
          <p:nvPr/>
        </p:nvSpPr>
        <p:spPr>
          <a:xfrm>
            <a:off x="3278515" y="6078217"/>
            <a:ext cx="2376261" cy="430887"/>
          </a:xfrm>
          <a:prstGeom prst="rect">
            <a:avLst/>
          </a:prstGeom>
          <a:noFill/>
        </p:spPr>
        <p:txBody>
          <a:bodyPr wrap="square" rtlCol="0">
            <a:spAutoFit/>
          </a:bodyPr>
          <a:lstStyle/>
          <a:p>
            <a:pPr algn="ctr"/>
            <a:r>
              <a:rPr lang="es-MX" sz="2200" b="1" i="1" dirty="0" smtClean="0">
                <a:effectLst>
                  <a:outerShdw blurRad="38100" dist="38100" dir="2700000" algn="tl">
                    <a:srgbClr val="000000">
                      <a:alpha val="43137"/>
                    </a:srgbClr>
                  </a:outerShdw>
                </a:effectLst>
              </a:rPr>
              <a:t>INVENTARIOS</a:t>
            </a:r>
            <a:endParaRPr lang="es-MX" sz="2200" b="1" i="1" dirty="0">
              <a:effectLst>
                <a:outerShdw blurRad="38100" dist="38100" dir="2700000" algn="tl">
                  <a:srgbClr val="000000">
                    <a:alpha val="43137"/>
                  </a:srgbClr>
                </a:outerShdw>
              </a:effectLst>
            </a:endParaRPr>
          </a:p>
        </p:txBody>
      </p:sp>
      <p:sp>
        <p:nvSpPr>
          <p:cNvPr id="14" name="48 CuadroTexto"/>
          <p:cNvSpPr txBox="1"/>
          <p:nvPr/>
        </p:nvSpPr>
        <p:spPr>
          <a:xfrm>
            <a:off x="2066645" y="3895911"/>
            <a:ext cx="2403974" cy="430887"/>
          </a:xfrm>
          <a:prstGeom prst="rect">
            <a:avLst/>
          </a:prstGeom>
          <a:noFill/>
        </p:spPr>
        <p:txBody>
          <a:bodyPr wrap="square" rtlCol="0">
            <a:spAutoFit/>
          </a:bodyPr>
          <a:lstStyle/>
          <a:p>
            <a:pPr algn="ctr"/>
            <a:r>
              <a:rPr lang="es-MX" sz="2200" b="1" i="1" dirty="0" smtClean="0">
                <a:effectLst>
                  <a:outerShdw blurRad="38100" dist="38100" dir="2700000" algn="tl">
                    <a:srgbClr val="000000">
                      <a:alpha val="43137"/>
                    </a:srgbClr>
                  </a:outerShdw>
                </a:effectLst>
              </a:rPr>
              <a:t>TRANSPORTES</a:t>
            </a:r>
            <a:endParaRPr lang="es-MX" sz="2200" dirty="0" smtClean="0"/>
          </a:p>
        </p:txBody>
      </p:sp>
      <p:sp>
        <p:nvSpPr>
          <p:cNvPr id="15" name="64 Rectángulo redondeado"/>
          <p:cNvSpPr/>
          <p:nvPr/>
        </p:nvSpPr>
        <p:spPr>
          <a:xfrm>
            <a:off x="2086505" y="2450471"/>
            <a:ext cx="2376261" cy="891442"/>
          </a:xfrm>
          <a:prstGeom prst="roundRect">
            <a:avLst/>
          </a:prstGeom>
          <a:gradFill flip="none" rotWithShape="1">
            <a:gsLst>
              <a:gs pos="0">
                <a:schemeClr val="tx2">
                  <a:lumMod val="20000"/>
                  <a:lumOff val="80000"/>
                  <a:shade val="30000"/>
                  <a:satMod val="115000"/>
                </a:schemeClr>
              </a:gs>
              <a:gs pos="50000">
                <a:schemeClr val="tx2">
                  <a:lumMod val="20000"/>
                  <a:lumOff val="80000"/>
                  <a:shade val="67500"/>
                  <a:satMod val="115000"/>
                </a:schemeClr>
              </a:gs>
              <a:gs pos="100000">
                <a:schemeClr val="tx2">
                  <a:lumMod val="20000"/>
                  <a:lumOff val="80000"/>
                  <a:shade val="100000"/>
                  <a:satMod val="115000"/>
                </a:schemeClr>
              </a:gs>
            </a:gsLst>
            <a:path path="circle">
              <a:fillToRect l="100000" b="100000"/>
            </a:path>
            <a:tileRect t="-100000" r="-100000"/>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6" name="65 CuadroTexto"/>
          <p:cNvSpPr txBox="1"/>
          <p:nvPr/>
        </p:nvSpPr>
        <p:spPr>
          <a:xfrm>
            <a:off x="2047844" y="2693841"/>
            <a:ext cx="2403974" cy="430887"/>
          </a:xfrm>
          <a:prstGeom prst="rect">
            <a:avLst/>
          </a:prstGeom>
          <a:noFill/>
        </p:spPr>
        <p:txBody>
          <a:bodyPr wrap="square" rtlCol="0">
            <a:spAutoFit/>
          </a:bodyPr>
          <a:lstStyle/>
          <a:p>
            <a:pPr algn="ctr"/>
            <a:r>
              <a:rPr lang="es-MX" sz="2200" b="1" i="1" dirty="0" smtClean="0">
                <a:effectLst>
                  <a:outerShdw blurRad="38100" dist="38100" dir="2700000" algn="tl">
                    <a:srgbClr val="000000">
                      <a:alpha val="43137"/>
                    </a:srgbClr>
                  </a:outerShdw>
                </a:effectLst>
              </a:rPr>
              <a:t>MOVIMIENTOS</a:t>
            </a:r>
            <a:endParaRPr lang="es-MX" sz="2200" dirty="0" smtClean="0"/>
          </a:p>
        </p:txBody>
      </p:sp>
      <p:sp>
        <p:nvSpPr>
          <p:cNvPr id="17" name="66 Rectángulo redondeado"/>
          <p:cNvSpPr/>
          <p:nvPr/>
        </p:nvSpPr>
        <p:spPr>
          <a:xfrm>
            <a:off x="5942811" y="5947875"/>
            <a:ext cx="2376261" cy="706406"/>
          </a:xfrm>
          <a:prstGeom prst="roundRect">
            <a:avLst/>
          </a:prstGeom>
          <a:gradFill flip="none" rotWithShape="1">
            <a:gsLst>
              <a:gs pos="0">
                <a:schemeClr val="bg2">
                  <a:lumMod val="75000"/>
                  <a:shade val="30000"/>
                  <a:satMod val="115000"/>
                </a:schemeClr>
              </a:gs>
              <a:gs pos="50000">
                <a:schemeClr val="bg2">
                  <a:lumMod val="75000"/>
                  <a:shade val="67500"/>
                  <a:satMod val="115000"/>
                </a:schemeClr>
              </a:gs>
              <a:gs pos="100000">
                <a:schemeClr val="bg2">
                  <a:lumMod val="75000"/>
                  <a:shade val="100000"/>
                  <a:satMod val="115000"/>
                </a:schemeClr>
              </a:gs>
            </a:gsLst>
            <a:lin ang="108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8" name="67 CuadroTexto"/>
          <p:cNvSpPr txBox="1"/>
          <p:nvPr/>
        </p:nvSpPr>
        <p:spPr>
          <a:xfrm>
            <a:off x="6014817" y="6103710"/>
            <a:ext cx="2259958" cy="430887"/>
          </a:xfrm>
          <a:prstGeom prst="rect">
            <a:avLst/>
          </a:prstGeom>
          <a:noFill/>
        </p:spPr>
        <p:txBody>
          <a:bodyPr wrap="square" rtlCol="0">
            <a:spAutoFit/>
          </a:bodyPr>
          <a:lstStyle/>
          <a:p>
            <a:pPr algn="ctr"/>
            <a:r>
              <a:rPr lang="es-MX" sz="2200" b="1" i="1" dirty="0" smtClean="0">
                <a:effectLst>
                  <a:outerShdw blurRad="38100" dist="38100" dir="2700000" algn="tl">
                    <a:srgbClr val="000000">
                      <a:alpha val="43137"/>
                    </a:srgbClr>
                  </a:outerShdw>
                </a:effectLst>
              </a:rPr>
              <a:t>ESPERA</a:t>
            </a:r>
            <a:endParaRPr lang="es-MX" sz="2200" dirty="0" smtClean="0"/>
          </a:p>
        </p:txBody>
      </p:sp>
      <p:sp>
        <p:nvSpPr>
          <p:cNvPr id="19" name="18 Rectángulo redondeado"/>
          <p:cNvSpPr/>
          <p:nvPr/>
        </p:nvSpPr>
        <p:spPr>
          <a:xfrm>
            <a:off x="7677416" y="4864552"/>
            <a:ext cx="2292488" cy="793302"/>
          </a:xfrm>
          <a:prstGeom prst="roundRect">
            <a:avLst/>
          </a:prstGeom>
          <a:gradFill flip="none" rotWithShape="1">
            <a:gsLst>
              <a:gs pos="0">
                <a:schemeClr val="accent4">
                  <a:lumMod val="20000"/>
                  <a:lumOff val="80000"/>
                  <a:shade val="30000"/>
                  <a:satMod val="115000"/>
                </a:schemeClr>
              </a:gs>
              <a:gs pos="50000">
                <a:schemeClr val="accent4">
                  <a:lumMod val="20000"/>
                  <a:lumOff val="80000"/>
                  <a:shade val="67500"/>
                  <a:satMod val="115000"/>
                </a:schemeClr>
              </a:gs>
              <a:gs pos="100000">
                <a:schemeClr val="accent4">
                  <a:lumMod val="20000"/>
                  <a:lumOff val="80000"/>
                  <a:shade val="100000"/>
                  <a:satMod val="115000"/>
                </a:schemeClr>
              </a:gs>
            </a:gsLst>
            <a:lin ang="54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0" name="19 Rectángulo redondeado"/>
          <p:cNvSpPr/>
          <p:nvPr/>
        </p:nvSpPr>
        <p:spPr>
          <a:xfrm>
            <a:off x="8001453" y="3778034"/>
            <a:ext cx="2376265" cy="804862"/>
          </a:xfrm>
          <a:prstGeom prst="roundRect">
            <a:avLst/>
          </a:prstGeom>
          <a:gradFill flip="none" rotWithShape="1">
            <a:gsLst>
              <a:gs pos="0">
                <a:schemeClr val="accent6">
                  <a:lumMod val="40000"/>
                  <a:lumOff val="60000"/>
                  <a:shade val="30000"/>
                  <a:satMod val="115000"/>
                </a:schemeClr>
              </a:gs>
              <a:gs pos="50000">
                <a:schemeClr val="accent6">
                  <a:lumMod val="40000"/>
                  <a:lumOff val="60000"/>
                  <a:shade val="67500"/>
                  <a:satMod val="115000"/>
                </a:schemeClr>
              </a:gs>
              <a:gs pos="100000">
                <a:schemeClr val="accent6">
                  <a:lumMod val="40000"/>
                  <a:lumOff val="60000"/>
                  <a:shade val="100000"/>
                  <a:satMod val="115000"/>
                </a:schemeClr>
              </a:gs>
            </a:gsLst>
            <a:lin ang="108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1" name="21 CuadroTexto"/>
          <p:cNvSpPr txBox="1"/>
          <p:nvPr/>
        </p:nvSpPr>
        <p:spPr>
          <a:xfrm>
            <a:off x="7718330" y="4854081"/>
            <a:ext cx="2251574" cy="769441"/>
          </a:xfrm>
          <a:prstGeom prst="rect">
            <a:avLst/>
          </a:prstGeom>
          <a:noFill/>
        </p:spPr>
        <p:txBody>
          <a:bodyPr wrap="square" rtlCol="0">
            <a:spAutoFit/>
          </a:bodyPr>
          <a:lstStyle/>
          <a:p>
            <a:pPr algn="ctr"/>
            <a:r>
              <a:rPr lang="es-MX" sz="2200" b="1" i="1" dirty="0" smtClean="0">
                <a:effectLst>
                  <a:outerShdw blurRad="38100" dist="38100" dir="2700000" algn="tl">
                    <a:srgbClr val="000000">
                      <a:alpha val="43137"/>
                    </a:srgbClr>
                  </a:outerShdw>
                </a:effectLst>
              </a:rPr>
              <a:t>SOBRE PROCESO</a:t>
            </a:r>
            <a:endParaRPr lang="es-MX" sz="2200" dirty="0" smtClean="0"/>
          </a:p>
        </p:txBody>
      </p:sp>
      <p:sp>
        <p:nvSpPr>
          <p:cNvPr id="22" name="22 CuadroTexto"/>
          <p:cNvSpPr txBox="1"/>
          <p:nvPr/>
        </p:nvSpPr>
        <p:spPr>
          <a:xfrm>
            <a:off x="8054135" y="3735052"/>
            <a:ext cx="2251574" cy="769441"/>
          </a:xfrm>
          <a:prstGeom prst="rect">
            <a:avLst/>
          </a:prstGeom>
          <a:noFill/>
        </p:spPr>
        <p:txBody>
          <a:bodyPr wrap="square" rtlCol="0">
            <a:spAutoFit/>
          </a:bodyPr>
          <a:lstStyle/>
          <a:p>
            <a:pPr algn="ctr"/>
            <a:r>
              <a:rPr lang="es-MX" sz="2200" b="1" i="1" dirty="0" smtClean="0">
                <a:effectLst>
                  <a:outerShdw blurRad="38100" dist="38100" dir="2700000" algn="tl">
                    <a:srgbClr val="000000">
                      <a:alpha val="43137"/>
                    </a:srgbClr>
                  </a:outerShdw>
                </a:effectLst>
              </a:rPr>
              <a:t>SOBRE PRODUCCIÓN</a:t>
            </a:r>
            <a:endParaRPr lang="es-MX" sz="2200" dirty="0" smtClean="0"/>
          </a:p>
        </p:txBody>
      </p:sp>
    </p:spTree>
    <p:extLst>
      <p:ext uri="{BB962C8B-B14F-4D97-AF65-F5344CB8AC3E}">
        <p14:creationId xmlns:p14="http://schemas.microsoft.com/office/powerpoint/2010/main" val="30310400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2110251" y="2514600"/>
            <a:ext cx="8915399" cy="2262781"/>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b="1" dirty="0">
              <a:effectLst>
                <a:outerShdw blurRad="38100" dist="38100" dir="2700000" algn="tl">
                  <a:srgbClr val="000000">
                    <a:alpha val="43137"/>
                  </a:srgbClr>
                </a:outerShdw>
              </a:effectLst>
            </a:endParaRPr>
          </a:p>
        </p:txBody>
      </p:sp>
      <p:sp>
        <p:nvSpPr>
          <p:cNvPr id="5" name="Subtítulo 2"/>
          <p:cNvSpPr txBox="1">
            <a:spLocks/>
          </p:cNvSpPr>
          <p:nvPr/>
        </p:nvSpPr>
        <p:spPr>
          <a:xfrm>
            <a:off x="2110251" y="4777379"/>
            <a:ext cx="8915399" cy="112628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buNone/>
            </a:pPr>
            <a:endParaRPr lang="en-US" sz="3600" b="1" i="1" dirty="0">
              <a:effectLst>
                <a:outerShdw blurRad="38100" dist="38100" dir="2700000" algn="tl">
                  <a:srgbClr val="000000">
                    <a:alpha val="43137"/>
                  </a:srgbClr>
                </a:outerShdw>
              </a:effectLst>
            </a:endParaRPr>
          </a:p>
        </p:txBody>
      </p:sp>
      <p:sp>
        <p:nvSpPr>
          <p:cNvPr id="8" name="Título 1"/>
          <p:cNvSpPr>
            <a:spLocks noGrp="1"/>
          </p:cNvSpPr>
          <p:nvPr>
            <p:ph type="title"/>
          </p:nvPr>
        </p:nvSpPr>
        <p:spPr>
          <a:xfrm>
            <a:off x="1784032" y="170161"/>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PLANEACIÓN DE LA PRODUCCIÓN</a:t>
            </a:r>
            <a:endParaRPr lang="en-US" sz="3100" dirty="0"/>
          </a:p>
        </p:txBody>
      </p:sp>
      <p:sp>
        <p:nvSpPr>
          <p:cNvPr id="7" name="2 Elipse"/>
          <p:cNvSpPr/>
          <p:nvPr/>
        </p:nvSpPr>
        <p:spPr>
          <a:xfrm>
            <a:off x="4770608" y="2996952"/>
            <a:ext cx="2016224" cy="1800201"/>
          </a:xfrm>
          <a:prstGeom prst="ellipse">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path path="circle">
              <a:fillToRect l="50000" t="50000" r="50000" b="50000"/>
            </a:path>
            <a:tileRect/>
          </a:gradFill>
          <a:ln w="571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9" name="3 CuadroTexto"/>
          <p:cNvSpPr txBox="1"/>
          <p:nvPr/>
        </p:nvSpPr>
        <p:spPr>
          <a:xfrm>
            <a:off x="4770608" y="3284985"/>
            <a:ext cx="2016224" cy="830997"/>
          </a:xfrm>
          <a:prstGeom prst="rect">
            <a:avLst/>
          </a:prstGeom>
          <a:noFill/>
        </p:spPr>
        <p:txBody>
          <a:bodyPr wrap="square" rtlCol="0">
            <a:spAutoFit/>
          </a:bodyPr>
          <a:lstStyle/>
          <a:p>
            <a:pPr algn="ctr"/>
            <a:r>
              <a:rPr lang="es-MX" sz="2400" b="1" i="1" dirty="0" smtClean="0">
                <a:solidFill>
                  <a:prstClr val="black"/>
                </a:solidFill>
                <a:effectLst>
                  <a:outerShdw blurRad="38100" dist="38100" dir="2700000" algn="tl">
                    <a:srgbClr val="000000">
                      <a:alpha val="43137"/>
                    </a:srgbClr>
                  </a:outerShdw>
                </a:effectLst>
              </a:rPr>
              <a:t>Planeación de la Producción </a:t>
            </a:r>
            <a:endParaRPr lang="es-MX" sz="2400" b="1" i="1" dirty="0">
              <a:solidFill>
                <a:prstClr val="black"/>
              </a:solidFill>
              <a:effectLst>
                <a:outerShdw blurRad="38100" dist="38100" dir="2700000" algn="tl">
                  <a:srgbClr val="000000">
                    <a:alpha val="43137"/>
                  </a:srgbClr>
                </a:outerShdw>
              </a:effectLst>
            </a:endParaRPr>
          </a:p>
        </p:txBody>
      </p:sp>
      <p:sp>
        <p:nvSpPr>
          <p:cNvPr id="10" name="4 Rectángulo redondeado"/>
          <p:cNvSpPr/>
          <p:nvPr/>
        </p:nvSpPr>
        <p:spPr>
          <a:xfrm>
            <a:off x="1890514" y="1772817"/>
            <a:ext cx="2232248" cy="864096"/>
          </a:xfrm>
          <a:prstGeom prst="roundRect">
            <a:avLst/>
          </a:prstGeom>
          <a:gradFill flip="none" rotWithShape="1">
            <a:gsLst>
              <a:gs pos="0">
                <a:schemeClr val="accent1">
                  <a:lumMod val="20000"/>
                  <a:lumOff val="80000"/>
                  <a:shade val="30000"/>
                  <a:satMod val="115000"/>
                </a:schemeClr>
              </a:gs>
              <a:gs pos="50000">
                <a:schemeClr val="accent1">
                  <a:lumMod val="20000"/>
                  <a:lumOff val="80000"/>
                  <a:shade val="67500"/>
                  <a:satMod val="115000"/>
                </a:schemeClr>
              </a:gs>
              <a:gs pos="100000">
                <a:schemeClr val="accent1">
                  <a:lumMod val="20000"/>
                  <a:lumOff val="80000"/>
                  <a:shade val="100000"/>
                  <a:satMod val="115000"/>
                </a:schemeClr>
              </a:gs>
            </a:gsLst>
            <a:lin ang="270000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11" name="5 Rectángulo redondeado"/>
          <p:cNvSpPr/>
          <p:nvPr/>
        </p:nvSpPr>
        <p:spPr>
          <a:xfrm>
            <a:off x="7517572" y="3068960"/>
            <a:ext cx="2232248" cy="916465"/>
          </a:xfrm>
          <a:prstGeom prst="roundRect">
            <a:avLst/>
          </a:prstGeom>
          <a:gradFill flip="none" rotWithShape="1">
            <a:gsLst>
              <a:gs pos="0">
                <a:schemeClr val="accent1">
                  <a:lumMod val="20000"/>
                  <a:lumOff val="80000"/>
                  <a:shade val="30000"/>
                  <a:satMod val="115000"/>
                </a:schemeClr>
              </a:gs>
              <a:gs pos="50000">
                <a:schemeClr val="accent1">
                  <a:lumMod val="20000"/>
                  <a:lumOff val="80000"/>
                  <a:shade val="67500"/>
                  <a:satMod val="115000"/>
                </a:schemeClr>
              </a:gs>
              <a:gs pos="100000">
                <a:schemeClr val="accent1">
                  <a:lumMod val="20000"/>
                  <a:lumOff val="80000"/>
                  <a:shade val="100000"/>
                  <a:satMod val="115000"/>
                </a:schemeClr>
              </a:gs>
            </a:gsLst>
            <a:lin ang="1080000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12" name="6 Rectángulo redondeado"/>
          <p:cNvSpPr/>
          <p:nvPr/>
        </p:nvSpPr>
        <p:spPr>
          <a:xfrm>
            <a:off x="1890514" y="3073866"/>
            <a:ext cx="2232248" cy="864096"/>
          </a:xfrm>
          <a:prstGeom prst="roundRect">
            <a:avLst/>
          </a:prstGeom>
          <a:gradFill flip="none" rotWithShape="1">
            <a:gsLst>
              <a:gs pos="0">
                <a:schemeClr val="accent1">
                  <a:lumMod val="20000"/>
                  <a:lumOff val="80000"/>
                  <a:shade val="30000"/>
                  <a:satMod val="115000"/>
                </a:schemeClr>
              </a:gs>
              <a:gs pos="50000">
                <a:schemeClr val="accent1">
                  <a:lumMod val="20000"/>
                  <a:lumOff val="80000"/>
                  <a:shade val="67500"/>
                  <a:satMod val="115000"/>
                </a:schemeClr>
              </a:gs>
              <a:gs pos="100000">
                <a:schemeClr val="accent1">
                  <a:lumMod val="20000"/>
                  <a:lumOff val="80000"/>
                  <a:shade val="100000"/>
                  <a:satMod val="115000"/>
                </a:schemeClr>
              </a:gs>
            </a:gsLst>
            <a:lin ang="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13" name="7 Rectángulo redondeado"/>
          <p:cNvSpPr/>
          <p:nvPr/>
        </p:nvSpPr>
        <p:spPr>
          <a:xfrm>
            <a:off x="4727461" y="1304310"/>
            <a:ext cx="2232248" cy="916465"/>
          </a:xfrm>
          <a:prstGeom prst="roundRect">
            <a:avLst/>
          </a:prstGeom>
          <a:gradFill flip="none" rotWithShape="1">
            <a:gsLst>
              <a:gs pos="0">
                <a:schemeClr val="accent1">
                  <a:lumMod val="20000"/>
                  <a:lumOff val="80000"/>
                  <a:shade val="30000"/>
                  <a:satMod val="115000"/>
                </a:schemeClr>
              </a:gs>
              <a:gs pos="50000">
                <a:schemeClr val="accent1">
                  <a:lumMod val="20000"/>
                  <a:lumOff val="80000"/>
                  <a:shade val="67500"/>
                  <a:satMod val="115000"/>
                </a:schemeClr>
              </a:gs>
              <a:gs pos="100000">
                <a:schemeClr val="accent1">
                  <a:lumMod val="20000"/>
                  <a:lumOff val="80000"/>
                  <a:shade val="100000"/>
                  <a:satMod val="115000"/>
                </a:schemeClr>
              </a:gs>
            </a:gsLst>
            <a:lin ang="540000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14" name="8 Rectángulo redondeado"/>
          <p:cNvSpPr/>
          <p:nvPr/>
        </p:nvSpPr>
        <p:spPr>
          <a:xfrm>
            <a:off x="7510854" y="1791575"/>
            <a:ext cx="2232248" cy="916465"/>
          </a:xfrm>
          <a:prstGeom prst="roundRect">
            <a:avLst/>
          </a:prstGeom>
          <a:gradFill flip="none" rotWithShape="1">
            <a:gsLst>
              <a:gs pos="0">
                <a:schemeClr val="accent1">
                  <a:lumMod val="20000"/>
                  <a:lumOff val="80000"/>
                  <a:shade val="30000"/>
                  <a:satMod val="115000"/>
                </a:schemeClr>
              </a:gs>
              <a:gs pos="50000">
                <a:schemeClr val="accent1">
                  <a:lumMod val="20000"/>
                  <a:lumOff val="80000"/>
                  <a:shade val="67500"/>
                  <a:satMod val="115000"/>
                </a:schemeClr>
              </a:gs>
              <a:gs pos="100000">
                <a:schemeClr val="accent1">
                  <a:lumMod val="20000"/>
                  <a:lumOff val="80000"/>
                  <a:shade val="100000"/>
                  <a:satMod val="115000"/>
                </a:schemeClr>
              </a:gs>
            </a:gsLst>
            <a:lin ang="810000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15" name="9 Rectángulo redondeado"/>
          <p:cNvSpPr/>
          <p:nvPr/>
        </p:nvSpPr>
        <p:spPr>
          <a:xfrm>
            <a:off x="1874991" y="4449887"/>
            <a:ext cx="2232248" cy="864096"/>
          </a:xfrm>
          <a:prstGeom prst="round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16" name="10 Rectángulo redondeado"/>
          <p:cNvSpPr/>
          <p:nvPr/>
        </p:nvSpPr>
        <p:spPr>
          <a:xfrm>
            <a:off x="3320105" y="5691184"/>
            <a:ext cx="2232248" cy="864096"/>
          </a:xfrm>
          <a:prstGeom prst="round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890000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17" name="11 Rectángulo redondeado"/>
          <p:cNvSpPr/>
          <p:nvPr/>
        </p:nvSpPr>
        <p:spPr>
          <a:xfrm>
            <a:off x="7517572" y="4436981"/>
            <a:ext cx="2232248" cy="916465"/>
          </a:xfrm>
          <a:prstGeom prst="round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18" name="12 CuadroTexto"/>
          <p:cNvSpPr txBox="1"/>
          <p:nvPr/>
        </p:nvSpPr>
        <p:spPr>
          <a:xfrm>
            <a:off x="4760264" y="1414518"/>
            <a:ext cx="2160240" cy="646331"/>
          </a:xfrm>
          <a:prstGeom prst="rect">
            <a:avLst/>
          </a:prstGeom>
          <a:noFill/>
        </p:spPr>
        <p:txBody>
          <a:bodyPr wrap="square" rtlCol="0">
            <a:spAutoFit/>
          </a:bodyPr>
          <a:lstStyle/>
          <a:p>
            <a:pPr algn="ctr"/>
            <a:r>
              <a:rPr lang="es-MX" b="1" i="1" dirty="0" smtClean="0">
                <a:solidFill>
                  <a:prstClr val="black"/>
                </a:solidFill>
                <a:effectLst>
                  <a:outerShdw blurRad="38100" dist="38100" dir="2700000" algn="tl">
                    <a:srgbClr val="000000">
                      <a:alpha val="43137"/>
                    </a:srgbClr>
                  </a:outerShdw>
                </a:effectLst>
              </a:rPr>
              <a:t>Disponibilidad de materias primas</a:t>
            </a:r>
            <a:endParaRPr lang="es-MX" b="1" i="1" dirty="0">
              <a:solidFill>
                <a:prstClr val="black"/>
              </a:solidFill>
              <a:effectLst>
                <a:outerShdw blurRad="38100" dist="38100" dir="2700000" algn="tl">
                  <a:srgbClr val="000000">
                    <a:alpha val="43137"/>
                  </a:srgbClr>
                </a:outerShdw>
              </a:effectLst>
            </a:endParaRPr>
          </a:p>
        </p:txBody>
      </p:sp>
      <p:sp>
        <p:nvSpPr>
          <p:cNvPr id="19" name="13 CuadroTexto"/>
          <p:cNvSpPr txBox="1"/>
          <p:nvPr/>
        </p:nvSpPr>
        <p:spPr>
          <a:xfrm>
            <a:off x="7510854" y="1916833"/>
            <a:ext cx="2160240" cy="646331"/>
          </a:xfrm>
          <a:prstGeom prst="rect">
            <a:avLst/>
          </a:prstGeom>
          <a:noFill/>
        </p:spPr>
        <p:txBody>
          <a:bodyPr wrap="square" rtlCol="0">
            <a:spAutoFit/>
          </a:bodyPr>
          <a:lstStyle/>
          <a:p>
            <a:pPr algn="ctr"/>
            <a:r>
              <a:rPr lang="es-MX" b="1" i="1" dirty="0" smtClean="0">
                <a:solidFill>
                  <a:prstClr val="black"/>
                </a:solidFill>
                <a:effectLst>
                  <a:outerShdw blurRad="38100" dist="38100" dir="2700000" algn="tl">
                    <a:srgbClr val="000000">
                      <a:alpha val="43137"/>
                    </a:srgbClr>
                  </a:outerShdw>
                </a:effectLst>
              </a:rPr>
              <a:t>Demanda del Mercado</a:t>
            </a:r>
            <a:endParaRPr lang="es-MX" b="1" i="1" dirty="0">
              <a:solidFill>
                <a:prstClr val="black"/>
              </a:solidFill>
              <a:effectLst>
                <a:outerShdw blurRad="38100" dist="38100" dir="2700000" algn="tl">
                  <a:srgbClr val="000000">
                    <a:alpha val="43137"/>
                  </a:srgbClr>
                </a:outerShdw>
              </a:effectLst>
            </a:endParaRPr>
          </a:p>
        </p:txBody>
      </p:sp>
      <p:sp>
        <p:nvSpPr>
          <p:cNvPr id="20" name="14 CuadroTexto"/>
          <p:cNvSpPr txBox="1"/>
          <p:nvPr/>
        </p:nvSpPr>
        <p:spPr>
          <a:xfrm>
            <a:off x="1890512" y="1772817"/>
            <a:ext cx="2160240" cy="646331"/>
          </a:xfrm>
          <a:prstGeom prst="rect">
            <a:avLst/>
          </a:prstGeom>
          <a:noFill/>
        </p:spPr>
        <p:txBody>
          <a:bodyPr wrap="square" rtlCol="0">
            <a:spAutoFit/>
          </a:bodyPr>
          <a:lstStyle/>
          <a:p>
            <a:pPr algn="ctr"/>
            <a:r>
              <a:rPr lang="es-MX" b="1" i="1" dirty="0" smtClean="0">
                <a:solidFill>
                  <a:prstClr val="black"/>
                </a:solidFill>
                <a:effectLst>
                  <a:outerShdw blurRad="38100" dist="38100" dir="2700000" algn="tl">
                    <a:srgbClr val="000000">
                      <a:alpha val="43137"/>
                    </a:srgbClr>
                  </a:outerShdw>
                </a:effectLst>
              </a:rPr>
              <a:t>Comportamiento de los Competidores</a:t>
            </a:r>
            <a:endParaRPr lang="es-MX" b="1" i="1" dirty="0">
              <a:solidFill>
                <a:prstClr val="black"/>
              </a:solidFill>
              <a:effectLst>
                <a:outerShdw blurRad="38100" dist="38100" dir="2700000" algn="tl">
                  <a:srgbClr val="000000">
                    <a:alpha val="43137"/>
                  </a:srgbClr>
                </a:outerShdw>
              </a:effectLst>
            </a:endParaRPr>
          </a:p>
        </p:txBody>
      </p:sp>
      <p:sp>
        <p:nvSpPr>
          <p:cNvPr id="21" name="15 CuadroTexto"/>
          <p:cNvSpPr txBox="1"/>
          <p:nvPr/>
        </p:nvSpPr>
        <p:spPr>
          <a:xfrm>
            <a:off x="1818504" y="3070702"/>
            <a:ext cx="2376264" cy="646331"/>
          </a:xfrm>
          <a:prstGeom prst="rect">
            <a:avLst/>
          </a:prstGeom>
          <a:noFill/>
        </p:spPr>
        <p:txBody>
          <a:bodyPr wrap="square" rtlCol="0">
            <a:spAutoFit/>
          </a:bodyPr>
          <a:lstStyle/>
          <a:p>
            <a:pPr algn="ctr"/>
            <a:r>
              <a:rPr lang="es-MX" b="1" i="1" dirty="0" smtClean="0">
                <a:solidFill>
                  <a:prstClr val="black"/>
                </a:solidFill>
                <a:effectLst>
                  <a:outerShdw blurRad="38100" dist="38100" dir="2700000" algn="tl">
                    <a:srgbClr val="000000">
                      <a:alpha val="43137"/>
                    </a:srgbClr>
                  </a:outerShdw>
                </a:effectLst>
              </a:rPr>
              <a:t>Capacidades Externas (Sub-</a:t>
            </a:r>
            <a:r>
              <a:rPr lang="es-MX" b="1" i="1" dirty="0" err="1" smtClean="0">
                <a:solidFill>
                  <a:prstClr val="black"/>
                </a:solidFill>
                <a:effectLst>
                  <a:outerShdw blurRad="38100" dist="38100" dir="2700000" algn="tl">
                    <a:srgbClr val="000000">
                      <a:alpha val="43137"/>
                    </a:srgbClr>
                  </a:outerShdw>
                </a:effectLst>
              </a:rPr>
              <a:t>contratisitas</a:t>
            </a:r>
            <a:r>
              <a:rPr lang="es-MX" b="1" i="1" dirty="0" smtClean="0">
                <a:solidFill>
                  <a:prstClr val="black"/>
                </a:solidFill>
                <a:effectLst>
                  <a:outerShdw blurRad="38100" dist="38100" dir="2700000" algn="tl">
                    <a:srgbClr val="000000">
                      <a:alpha val="43137"/>
                    </a:srgbClr>
                  </a:outerShdw>
                </a:effectLst>
              </a:rPr>
              <a:t>)</a:t>
            </a:r>
            <a:endParaRPr lang="es-MX" b="1" i="1" dirty="0">
              <a:solidFill>
                <a:prstClr val="black"/>
              </a:solidFill>
              <a:effectLst>
                <a:outerShdw blurRad="38100" dist="38100" dir="2700000" algn="tl">
                  <a:srgbClr val="000000">
                    <a:alpha val="43137"/>
                  </a:srgbClr>
                </a:outerShdw>
              </a:effectLst>
            </a:endParaRPr>
          </a:p>
        </p:txBody>
      </p:sp>
      <p:sp>
        <p:nvSpPr>
          <p:cNvPr id="22" name="16 CuadroTexto"/>
          <p:cNvSpPr txBox="1"/>
          <p:nvPr/>
        </p:nvSpPr>
        <p:spPr>
          <a:xfrm>
            <a:off x="7582862" y="3212977"/>
            <a:ext cx="2160240" cy="646331"/>
          </a:xfrm>
          <a:prstGeom prst="rect">
            <a:avLst/>
          </a:prstGeom>
          <a:noFill/>
        </p:spPr>
        <p:txBody>
          <a:bodyPr wrap="square" rtlCol="0">
            <a:spAutoFit/>
          </a:bodyPr>
          <a:lstStyle/>
          <a:p>
            <a:pPr algn="ctr"/>
            <a:r>
              <a:rPr lang="es-MX" b="1" i="1" dirty="0" smtClean="0">
                <a:solidFill>
                  <a:prstClr val="black"/>
                </a:solidFill>
                <a:effectLst>
                  <a:outerShdw blurRad="38100" dist="38100" dir="2700000" algn="tl">
                    <a:srgbClr val="000000">
                      <a:alpha val="43137"/>
                    </a:srgbClr>
                  </a:outerShdw>
                </a:effectLst>
              </a:rPr>
              <a:t>Condiciones Económicas</a:t>
            </a:r>
            <a:endParaRPr lang="es-MX" b="1" i="1" dirty="0">
              <a:solidFill>
                <a:prstClr val="black"/>
              </a:solidFill>
              <a:effectLst>
                <a:outerShdw blurRad="38100" dist="38100" dir="2700000" algn="tl">
                  <a:srgbClr val="000000">
                    <a:alpha val="43137"/>
                  </a:srgbClr>
                </a:outerShdw>
              </a:effectLst>
            </a:endParaRPr>
          </a:p>
        </p:txBody>
      </p:sp>
      <p:sp>
        <p:nvSpPr>
          <p:cNvPr id="23" name="17 CuadroTexto"/>
          <p:cNvSpPr txBox="1"/>
          <p:nvPr/>
        </p:nvSpPr>
        <p:spPr>
          <a:xfrm>
            <a:off x="3392113" y="5836941"/>
            <a:ext cx="2160240" cy="646331"/>
          </a:xfrm>
          <a:prstGeom prst="rect">
            <a:avLst/>
          </a:prstGeom>
          <a:noFill/>
        </p:spPr>
        <p:txBody>
          <a:bodyPr wrap="square" rtlCol="0">
            <a:spAutoFit/>
          </a:bodyPr>
          <a:lstStyle/>
          <a:p>
            <a:pPr algn="ctr"/>
            <a:r>
              <a:rPr lang="es-MX" b="1" i="1" dirty="0" smtClean="0">
                <a:solidFill>
                  <a:prstClr val="black"/>
                </a:solidFill>
                <a:effectLst>
                  <a:outerShdw blurRad="38100" dist="38100" dir="2700000" algn="tl">
                    <a:srgbClr val="000000">
                      <a:alpha val="43137"/>
                    </a:srgbClr>
                  </a:outerShdw>
                </a:effectLst>
              </a:rPr>
              <a:t>Niveles de Inventario</a:t>
            </a:r>
            <a:endParaRPr lang="es-MX" b="1" i="1" dirty="0">
              <a:solidFill>
                <a:prstClr val="black"/>
              </a:solidFill>
              <a:effectLst>
                <a:outerShdw blurRad="38100" dist="38100" dir="2700000" algn="tl">
                  <a:srgbClr val="000000">
                    <a:alpha val="43137"/>
                  </a:srgbClr>
                </a:outerShdw>
              </a:effectLst>
            </a:endParaRPr>
          </a:p>
        </p:txBody>
      </p:sp>
      <p:sp>
        <p:nvSpPr>
          <p:cNvPr id="24" name="18 CuadroTexto"/>
          <p:cNvSpPr txBox="1"/>
          <p:nvPr/>
        </p:nvSpPr>
        <p:spPr>
          <a:xfrm>
            <a:off x="1890514" y="4595644"/>
            <a:ext cx="2160240" cy="646331"/>
          </a:xfrm>
          <a:prstGeom prst="rect">
            <a:avLst/>
          </a:prstGeom>
          <a:noFill/>
        </p:spPr>
        <p:txBody>
          <a:bodyPr wrap="square" rtlCol="0">
            <a:spAutoFit/>
          </a:bodyPr>
          <a:lstStyle/>
          <a:p>
            <a:pPr algn="ctr"/>
            <a:r>
              <a:rPr lang="es-MX" b="1" i="1" dirty="0" smtClean="0">
                <a:solidFill>
                  <a:prstClr val="black"/>
                </a:solidFill>
                <a:effectLst>
                  <a:outerShdw blurRad="38100" dist="38100" dir="2700000" algn="tl">
                    <a:srgbClr val="000000">
                      <a:alpha val="43137"/>
                    </a:srgbClr>
                  </a:outerShdw>
                </a:effectLst>
              </a:rPr>
              <a:t>Capacidad Física Actual</a:t>
            </a:r>
            <a:endParaRPr lang="es-MX" b="1" i="1" dirty="0">
              <a:solidFill>
                <a:prstClr val="black"/>
              </a:solidFill>
              <a:effectLst>
                <a:outerShdw blurRad="38100" dist="38100" dir="2700000" algn="tl">
                  <a:srgbClr val="000000">
                    <a:alpha val="43137"/>
                  </a:srgbClr>
                </a:outerShdw>
              </a:effectLst>
            </a:endParaRPr>
          </a:p>
        </p:txBody>
      </p:sp>
      <p:sp>
        <p:nvSpPr>
          <p:cNvPr id="25" name="19 CuadroTexto"/>
          <p:cNvSpPr txBox="1"/>
          <p:nvPr/>
        </p:nvSpPr>
        <p:spPr>
          <a:xfrm>
            <a:off x="7582862" y="4449887"/>
            <a:ext cx="2160240" cy="923330"/>
          </a:xfrm>
          <a:prstGeom prst="rect">
            <a:avLst/>
          </a:prstGeom>
          <a:noFill/>
        </p:spPr>
        <p:txBody>
          <a:bodyPr wrap="square" rtlCol="0">
            <a:spAutoFit/>
          </a:bodyPr>
          <a:lstStyle/>
          <a:p>
            <a:pPr algn="ctr"/>
            <a:r>
              <a:rPr lang="es-MX" b="1" i="1" dirty="0" smtClean="0">
                <a:solidFill>
                  <a:prstClr val="black"/>
                </a:solidFill>
                <a:effectLst>
                  <a:outerShdw blurRad="38100" dist="38100" dir="2700000" algn="tl">
                    <a:srgbClr val="000000">
                      <a:alpha val="43137"/>
                    </a:srgbClr>
                  </a:outerShdw>
                </a:effectLst>
              </a:rPr>
              <a:t>Actividades requeridas para la producción</a:t>
            </a:r>
            <a:endParaRPr lang="es-MX" b="1" i="1" dirty="0">
              <a:solidFill>
                <a:prstClr val="black"/>
              </a:solidFill>
              <a:effectLst>
                <a:outerShdw blurRad="38100" dist="38100" dir="2700000" algn="tl">
                  <a:srgbClr val="000000">
                    <a:alpha val="43137"/>
                  </a:srgbClr>
                </a:outerShdw>
              </a:effectLst>
            </a:endParaRPr>
          </a:p>
        </p:txBody>
      </p:sp>
      <p:sp>
        <p:nvSpPr>
          <p:cNvPr id="26" name="20 Rectángulo redondeado"/>
          <p:cNvSpPr/>
          <p:nvPr/>
        </p:nvSpPr>
        <p:spPr>
          <a:xfrm>
            <a:off x="5850729" y="5691183"/>
            <a:ext cx="2232248" cy="916465"/>
          </a:xfrm>
          <a:prstGeom prst="round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350000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27" name="21 CuadroTexto"/>
          <p:cNvSpPr txBox="1"/>
          <p:nvPr/>
        </p:nvSpPr>
        <p:spPr>
          <a:xfrm>
            <a:off x="5922737" y="5825908"/>
            <a:ext cx="2160240" cy="369332"/>
          </a:xfrm>
          <a:prstGeom prst="rect">
            <a:avLst/>
          </a:prstGeom>
          <a:noFill/>
        </p:spPr>
        <p:txBody>
          <a:bodyPr wrap="square" rtlCol="0">
            <a:spAutoFit/>
          </a:bodyPr>
          <a:lstStyle/>
          <a:p>
            <a:pPr algn="ctr"/>
            <a:r>
              <a:rPr lang="es-MX" b="1" i="1" dirty="0" smtClean="0">
                <a:solidFill>
                  <a:prstClr val="black"/>
                </a:solidFill>
                <a:effectLst>
                  <a:outerShdw blurRad="38100" dist="38100" dir="2700000" algn="tl">
                    <a:srgbClr val="000000">
                      <a:alpha val="43137"/>
                    </a:srgbClr>
                  </a:outerShdw>
                </a:effectLst>
              </a:rPr>
              <a:t>Fuerza de Trabajo</a:t>
            </a:r>
            <a:endParaRPr lang="es-MX" b="1" i="1" dirty="0">
              <a:solidFill>
                <a:prstClr val="black"/>
              </a:solidFill>
              <a:effectLst>
                <a:outerShdw blurRad="38100" dist="38100" dir="2700000" algn="tl">
                  <a:srgbClr val="000000">
                    <a:alpha val="43137"/>
                  </a:srgbClr>
                </a:outerShdw>
              </a:effectLst>
            </a:endParaRPr>
          </a:p>
        </p:txBody>
      </p:sp>
      <p:sp>
        <p:nvSpPr>
          <p:cNvPr id="28" name="22 Cerrar llave"/>
          <p:cNvSpPr/>
          <p:nvPr/>
        </p:nvSpPr>
        <p:spPr>
          <a:xfrm>
            <a:off x="10296331" y="1268761"/>
            <a:ext cx="637728" cy="2952328"/>
          </a:xfrm>
          <a:prstGeom prst="righ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solidFill>
                <a:prstClr val="black"/>
              </a:solidFill>
            </a:endParaRPr>
          </a:p>
        </p:txBody>
      </p:sp>
      <p:sp>
        <p:nvSpPr>
          <p:cNvPr id="29" name="23 Cerrar llave"/>
          <p:cNvSpPr/>
          <p:nvPr/>
        </p:nvSpPr>
        <p:spPr>
          <a:xfrm>
            <a:off x="10296331" y="4221089"/>
            <a:ext cx="637728" cy="2520279"/>
          </a:xfrm>
          <a:prstGeom prst="rightBrace">
            <a:avLst/>
          </a:prstGeom>
          <a:ln w="38100">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solidFill>
                <a:prstClr val="black"/>
              </a:solidFill>
            </a:endParaRPr>
          </a:p>
        </p:txBody>
      </p:sp>
      <p:sp>
        <p:nvSpPr>
          <p:cNvPr id="30" name="24 CuadroTexto"/>
          <p:cNvSpPr txBox="1"/>
          <p:nvPr/>
        </p:nvSpPr>
        <p:spPr>
          <a:xfrm>
            <a:off x="8980265" y="931377"/>
            <a:ext cx="1310550" cy="646331"/>
          </a:xfrm>
          <a:prstGeom prst="rect">
            <a:avLst/>
          </a:prstGeom>
          <a:noFill/>
        </p:spPr>
        <p:txBody>
          <a:bodyPr wrap="square" rtlCol="0">
            <a:spAutoFit/>
          </a:bodyPr>
          <a:lstStyle/>
          <a:p>
            <a:pPr algn="ctr"/>
            <a:r>
              <a:rPr lang="es-MX" b="1" i="1" dirty="0" smtClean="0">
                <a:solidFill>
                  <a:prstClr val="black"/>
                </a:solidFill>
              </a:rPr>
              <a:t>AMBITO EMPRESA</a:t>
            </a:r>
            <a:endParaRPr lang="es-MX" b="1" i="1" dirty="0">
              <a:solidFill>
                <a:prstClr val="black"/>
              </a:solidFill>
            </a:endParaRPr>
          </a:p>
        </p:txBody>
      </p:sp>
      <p:sp>
        <p:nvSpPr>
          <p:cNvPr id="31" name="25 CuadroTexto"/>
          <p:cNvSpPr txBox="1"/>
          <p:nvPr/>
        </p:nvSpPr>
        <p:spPr>
          <a:xfrm>
            <a:off x="10592021" y="1757716"/>
            <a:ext cx="393989" cy="2031325"/>
          </a:xfrm>
          <a:prstGeom prst="rect">
            <a:avLst/>
          </a:prstGeom>
          <a:noFill/>
        </p:spPr>
        <p:txBody>
          <a:bodyPr wrap="square" rtlCol="0">
            <a:spAutoFit/>
          </a:bodyPr>
          <a:lstStyle/>
          <a:p>
            <a:pPr algn="ctr"/>
            <a:r>
              <a:rPr lang="es-MX" b="1" i="1" dirty="0" smtClean="0">
                <a:solidFill>
                  <a:prstClr val="black"/>
                </a:solidFill>
              </a:rPr>
              <a:t>EXTERNO</a:t>
            </a:r>
            <a:endParaRPr lang="es-MX" b="1" i="1" dirty="0">
              <a:solidFill>
                <a:prstClr val="black"/>
              </a:solidFill>
            </a:endParaRPr>
          </a:p>
        </p:txBody>
      </p:sp>
      <p:sp>
        <p:nvSpPr>
          <p:cNvPr id="32" name="26 CuadroTexto"/>
          <p:cNvSpPr txBox="1"/>
          <p:nvPr/>
        </p:nvSpPr>
        <p:spPr>
          <a:xfrm>
            <a:off x="10700032" y="4422012"/>
            <a:ext cx="306035" cy="2031325"/>
          </a:xfrm>
          <a:prstGeom prst="rect">
            <a:avLst/>
          </a:prstGeom>
          <a:noFill/>
        </p:spPr>
        <p:txBody>
          <a:bodyPr wrap="square" rtlCol="0">
            <a:spAutoFit/>
          </a:bodyPr>
          <a:lstStyle/>
          <a:p>
            <a:pPr algn="ctr"/>
            <a:r>
              <a:rPr lang="es-MX" b="1" i="1" dirty="0" smtClean="0">
                <a:solidFill>
                  <a:prstClr val="black"/>
                </a:solidFill>
              </a:rPr>
              <a:t>INTERNO</a:t>
            </a:r>
            <a:endParaRPr lang="es-MX" b="1" i="1" dirty="0">
              <a:solidFill>
                <a:prstClr val="black"/>
              </a:solidFill>
            </a:endParaRPr>
          </a:p>
        </p:txBody>
      </p:sp>
    </p:spTree>
    <p:extLst>
      <p:ext uri="{BB962C8B-B14F-4D97-AF65-F5344CB8AC3E}">
        <p14:creationId xmlns:p14="http://schemas.microsoft.com/office/powerpoint/2010/main" val="30357079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753589" y="39339"/>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PLANEACIÓN DE RECURSOS DE LA ORGANIZACIÓN</a:t>
            </a:r>
            <a:endParaRPr lang="en-US" sz="3100" dirty="0"/>
          </a:p>
        </p:txBody>
      </p:sp>
      <p:sp>
        <p:nvSpPr>
          <p:cNvPr id="3" name="10 CuadroTexto"/>
          <p:cNvSpPr txBox="1"/>
          <p:nvPr/>
        </p:nvSpPr>
        <p:spPr>
          <a:xfrm>
            <a:off x="691324" y="1407061"/>
            <a:ext cx="2078340" cy="830997"/>
          </a:xfrm>
          <a:prstGeom prst="rect">
            <a:avLst/>
          </a:prstGeom>
          <a:solidFill>
            <a:srgbClr val="FFC000"/>
          </a:solidFill>
          <a:ln w="57150">
            <a:solidFill>
              <a:schemeClr val="accent1">
                <a:lumMod val="50000"/>
              </a:schemeClr>
            </a:solidFill>
          </a:ln>
        </p:spPr>
        <p:txBody>
          <a:bodyPr wrap="square" rtlCol="0">
            <a:spAutoFit/>
          </a:bodyPr>
          <a:lstStyle/>
          <a:p>
            <a:pPr algn="ctr"/>
            <a:r>
              <a:rPr lang="es-MX" sz="2400" b="1" i="1" dirty="0" smtClean="0">
                <a:effectLst>
                  <a:outerShdw blurRad="38100" dist="38100" dir="2700000" algn="tl">
                    <a:srgbClr val="000000">
                      <a:alpha val="43137"/>
                    </a:srgbClr>
                  </a:outerShdw>
                </a:effectLst>
              </a:rPr>
              <a:t>SISTEMAS ESBELTOS </a:t>
            </a:r>
          </a:p>
        </p:txBody>
      </p:sp>
      <p:sp>
        <p:nvSpPr>
          <p:cNvPr id="4" name="9 Rectángulo redondeado"/>
          <p:cNvSpPr/>
          <p:nvPr/>
        </p:nvSpPr>
        <p:spPr>
          <a:xfrm>
            <a:off x="4499430" y="1208690"/>
            <a:ext cx="7182229" cy="1399237"/>
          </a:xfrm>
          <a:prstGeom prst="roundRect">
            <a:avLst/>
          </a:pr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 name="11 CuadroTexto"/>
          <p:cNvSpPr txBox="1"/>
          <p:nvPr/>
        </p:nvSpPr>
        <p:spPr>
          <a:xfrm>
            <a:off x="4499430" y="1280975"/>
            <a:ext cx="7236910" cy="1246495"/>
          </a:xfrm>
          <a:prstGeom prst="rect">
            <a:avLst/>
          </a:prstGeom>
          <a:noFill/>
        </p:spPr>
        <p:txBody>
          <a:bodyPr wrap="square" rtlCol="0">
            <a:spAutoFit/>
          </a:bodyPr>
          <a:lstStyle/>
          <a:p>
            <a:pPr algn="ctr"/>
            <a:r>
              <a:rPr lang="es-MX" sz="1500" b="1" dirty="0" smtClean="0"/>
              <a:t>Establece </a:t>
            </a:r>
            <a:r>
              <a:rPr lang="es-MX" sz="1500" b="1" dirty="0"/>
              <a:t>las diferencias entre los </a:t>
            </a:r>
            <a:r>
              <a:rPr lang="es-MX" sz="1500" b="1" dirty="0" smtClean="0"/>
              <a:t>procesos </a:t>
            </a:r>
            <a:r>
              <a:rPr lang="es-MX" sz="1500" b="1" dirty="0"/>
              <a:t>y las operaciones, </a:t>
            </a:r>
            <a:r>
              <a:rPr lang="es-MX" sz="1500" b="1" dirty="0" smtClean="0"/>
              <a:t>para </a:t>
            </a:r>
            <a:r>
              <a:rPr lang="es-MX" sz="1500" b="1" dirty="0"/>
              <a:t>transformarlos en </a:t>
            </a:r>
            <a:r>
              <a:rPr lang="es-MX" sz="1500" b="1" dirty="0" smtClean="0"/>
              <a:t>Flujos continuos </a:t>
            </a:r>
            <a:r>
              <a:rPr lang="es-MX" sz="1500" b="1" dirty="0"/>
              <a:t>con el </a:t>
            </a:r>
            <a:r>
              <a:rPr lang="es-MX" sz="1500" b="1" dirty="0" smtClean="0"/>
              <a:t>mínimo </a:t>
            </a:r>
            <a:r>
              <a:rPr lang="es-MX" sz="1500" b="1" dirty="0"/>
              <a:t>de </a:t>
            </a:r>
            <a:r>
              <a:rPr lang="es-MX" sz="1500" b="1" dirty="0" smtClean="0"/>
              <a:t>interrupciones</a:t>
            </a:r>
            <a:r>
              <a:rPr lang="es-MX" sz="1500" b="1" dirty="0"/>
              <a:t>, </a:t>
            </a:r>
            <a:r>
              <a:rPr lang="es-MX" sz="1500" b="1" dirty="0" smtClean="0"/>
              <a:t>proporcionando </a:t>
            </a:r>
            <a:r>
              <a:rPr lang="es-MX" sz="1500" b="1" dirty="0"/>
              <a:t>al cliente </a:t>
            </a:r>
            <a:r>
              <a:rPr lang="es-MX" sz="1500" b="1" dirty="0" smtClean="0"/>
              <a:t>lo </a:t>
            </a:r>
            <a:r>
              <a:rPr lang="es-MX" sz="1500" b="1" dirty="0"/>
              <a:t>que requiere sin necesidad </a:t>
            </a:r>
            <a:r>
              <a:rPr lang="es-MX" sz="1500" b="1" dirty="0" smtClean="0"/>
              <a:t>de producir </a:t>
            </a:r>
            <a:r>
              <a:rPr lang="es-MX" sz="1500" b="1" dirty="0"/>
              <a:t>grandes </a:t>
            </a:r>
            <a:r>
              <a:rPr lang="es-MX" sz="1500" b="1" dirty="0" smtClean="0"/>
              <a:t>lotes, inventarios innecesarios y a la velocidad que dicte la demanda. </a:t>
            </a:r>
            <a:endParaRPr lang="es-MX" sz="1500" b="1" i="1" dirty="0">
              <a:effectLst>
                <a:outerShdw blurRad="38100" dist="38100" dir="2700000" algn="tl">
                  <a:srgbClr val="000000">
                    <a:alpha val="43137"/>
                  </a:srgbClr>
                </a:outerShdw>
              </a:effectLst>
            </a:endParaRPr>
          </a:p>
        </p:txBody>
      </p:sp>
      <p:sp>
        <p:nvSpPr>
          <p:cNvPr id="6" name="50 Rectángulo redondeado"/>
          <p:cNvSpPr/>
          <p:nvPr/>
        </p:nvSpPr>
        <p:spPr>
          <a:xfrm>
            <a:off x="6342743" y="2961553"/>
            <a:ext cx="5338916" cy="1187581"/>
          </a:xfrm>
          <a:prstGeom prst="roundRect">
            <a:avLst/>
          </a:prstGeom>
          <a:gradFill flip="none" rotWithShape="1">
            <a:gsLst>
              <a:gs pos="0">
                <a:schemeClr val="accent2">
                  <a:lumMod val="40000"/>
                  <a:lumOff val="60000"/>
                  <a:shade val="30000"/>
                  <a:satMod val="115000"/>
                </a:schemeClr>
              </a:gs>
              <a:gs pos="50000">
                <a:schemeClr val="accent2">
                  <a:lumMod val="40000"/>
                  <a:lumOff val="60000"/>
                  <a:shade val="67500"/>
                  <a:satMod val="115000"/>
                </a:schemeClr>
              </a:gs>
              <a:gs pos="100000">
                <a:schemeClr val="accent2">
                  <a:lumMod val="40000"/>
                  <a:lumOff val="60000"/>
                  <a:shade val="100000"/>
                  <a:satMod val="115000"/>
                </a:schemeClr>
              </a:gs>
            </a:gsLst>
            <a:lin ang="108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 name="52 CuadroTexto"/>
          <p:cNvSpPr txBox="1"/>
          <p:nvPr/>
        </p:nvSpPr>
        <p:spPr>
          <a:xfrm>
            <a:off x="6342743" y="3003917"/>
            <a:ext cx="5338917" cy="1077218"/>
          </a:xfrm>
          <a:prstGeom prst="rect">
            <a:avLst/>
          </a:prstGeom>
          <a:noFill/>
        </p:spPr>
        <p:txBody>
          <a:bodyPr wrap="square" rtlCol="0">
            <a:spAutoFit/>
          </a:bodyPr>
          <a:lstStyle/>
          <a:p>
            <a:pPr algn="ctr"/>
            <a:r>
              <a:rPr lang="es-MX" sz="1600" b="1" i="1" dirty="0" smtClean="0">
                <a:effectLst>
                  <a:outerShdw blurRad="38100" dist="38100" dir="2700000" algn="tl">
                    <a:srgbClr val="000000">
                      <a:alpha val="43137"/>
                    </a:srgbClr>
                  </a:outerShdw>
                </a:effectLst>
              </a:rPr>
              <a:t>Enfoque </a:t>
            </a:r>
            <a:r>
              <a:rPr lang="es-MX" sz="1600" b="1" i="1" dirty="0">
                <a:effectLst>
                  <a:outerShdw blurRad="38100" dist="38100" dir="2700000" algn="tl">
                    <a:srgbClr val="000000">
                      <a:alpha val="43137"/>
                    </a:srgbClr>
                  </a:outerShdw>
                </a:effectLst>
              </a:rPr>
              <a:t>estratégico </a:t>
            </a:r>
            <a:r>
              <a:rPr lang="es-MX" sz="1600" b="1" i="1" dirty="0" smtClean="0">
                <a:effectLst>
                  <a:outerShdw blurRad="38100" dist="38100" dir="2700000" algn="tl">
                    <a:srgbClr val="000000">
                      <a:alpha val="43137"/>
                    </a:srgbClr>
                  </a:outerShdw>
                </a:effectLst>
              </a:rPr>
              <a:t>basado </a:t>
            </a:r>
            <a:r>
              <a:rPr lang="es-MX" sz="1600" b="1" i="1" dirty="0">
                <a:effectLst>
                  <a:outerShdw blurRad="38100" dist="38100" dir="2700000" algn="tl">
                    <a:srgbClr val="000000">
                      <a:alpha val="43137"/>
                    </a:srgbClr>
                  </a:outerShdw>
                </a:effectLst>
              </a:rPr>
              <a:t>en la </a:t>
            </a:r>
            <a:r>
              <a:rPr lang="es-MX" sz="1600" b="1" i="1" dirty="0" smtClean="0">
                <a:effectLst>
                  <a:outerShdw blurRad="38100" dist="38100" dir="2700000" algn="tl">
                    <a:srgbClr val="000000">
                      <a:alpha val="43137"/>
                    </a:srgbClr>
                  </a:outerShdw>
                </a:effectLst>
              </a:rPr>
              <a:t>Filosofía </a:t>
            </a:r>
            <a:r>
              <a:rPr lang="es-MX" sz="1600" b="1" i="1" dirty="0">
                <a:effectLst>
                  <a:outerShdw blurRad="38100" dist="38100" dir="2700000" algn="tl">
                    <a:srgbClr val="000000">
                      <a:alpha val="43137"/>
                    </a:srgbClr>
                  </a:outerShdw>
                </a:effectLst>
              </a:rPr>
              <a:t>de la </a:t>
            </a:r>
            <a:r>
              <a:rPr lang="es-MX" sz="1600" b="1" i="1" dirty="0" smtClean="0">
                <a:effectLst>
                  <a:outerShdw blurRad="38100" dist="38100" dir="2700000" algn="tl">
                    <a:srgbClr val="000000">
                      <a:alpha val="43137"/>
                    </a:srgbClr>
                  </a:outerShdw>
                </a:effectLst>
              </a:rPr>
              <a:t>organización, </a:t>
            </a:r>
            <a:r>
              <a:rPr lang="es-MX" sz="1600" b="1" i="1" dirty="0">
                <a:effectLst>
                  <a:outerShdw blurRad="38100" dist="38100" dir="2700000" algn="tl">
                    <a:srgbClr val="000000">
                      <a:alpha val="43137"/>
                    </a:srgbClr>
                  </a:outerShdw>
                </a:effectLst>
              </a:rPr>
              <a:t>la cual se despliega en </a:t>
            </a:r>
            <a:r>
              <a:rPr lang="es-MX" sz="1600" b="1" i="1" dirty="0" smtClean="0">
                <a:effectLst>
                  <a:outerShdw blurRad="38100" dist="38100" dir="2700000" algn="tl">
                    <a:srgbClr val="000000">
                      <a:alpha val="43137"/>
                    </a:srgbClr>
                  </a:outerShdw>
                </a:effectLst>
              </a:rPr>
              <a:t>todos los </a:t>
            </a:r>
            <a:r>
              <a:rPr lang="es-MX" sz="1600" b="1" i="1" dirty="0">
                <a:effectLst>
                  <a:outerShdw blurRad="38100" dist="38100" dir="2700000" algn="tl">
                    <a:srgbClr val="000000">
                      <a:alpha val="43137"/>
                    </a:srgbClr>
                  </a:outerShdw>
                </a:effectLst>
              </a:rPr>
              <a:t>niveles utilizando </a:t>
            </a:r>
            <a:r>
              <a:rPr lang="es-MX" sz="1600" b="1" i="1" dirty="0" smtClean="0">
                <a:effectLst>
                  <a:outerShdw blurRad="38100" dist="38100" dir="2700000" algn="tl">
                    <a:srgbClr val="000000">
                      <a:alpha val="43137"/>
                    </a:srgbClr>
                  </a:outerShdw>
                </a:effectLst>
              </a:rPr>
              <a:t>administración </a:t>
            </a:r>
            <a:r>
              <a:rPr lang="es-MX" sz="1600" b="1" i="1" dirty="0">
                <a:effectLst>
                  <a:outerShdw blurRad="38100" dist="38100" dir="2700000" algn="tl">
                    <a:srgbClr val="000000">
                      <a:alpha val="43137"/>
                    </a:srgbClr>
                  </a:outerShdw>
                </a:effectLst>
              </a:rPr>
              <a:t>y </a:t>
            </a:r>
            <a:r>
              <a:rPr lang="es-MX" sz="1600" b="1" i="1" dirty="0" smtClean="0">
                <a:effectLst>
                  <a:outerShdw blurRad="38100" dist="38100" dir="2700000" algn="tl">
                    <a:srgbClr val="000000">
                      <a:alpha val="43137"/>
                    </a:srgbClr>
                  </a:outerShdw>
                </a:effectLst>
              </a:rPr>
              <a:t>comunicación </a:t>
            </a:r>
            <a:r>
              <a:rPr lang="es-MX" sz="1600" b="1" i="1" dirty="0">
                <a:effectLst>
                  <a:outerShdw blurRad="38100" dist="38100" dir="2700000" algn="tl">
                    <a:srgbClr val="000000">
                      <a:alpha val="43137"/>
                    </a:srgbClr>
                  </a:outerShdw>
                </a:effectLst>
              </a:rPr>
              <a:t>de </a:t>
            </a:r>
            <a:r>
              <a:rPr lang="es-MX" sz="1600" b="1" i="1" dirty="0" smtClean="0">
                <a:effectLst>
                  <a:outerShdw blurRad="38100" dist="38100" dir="2700000" algn="tl">
                    <a:srgbClr val="000000">
                      <a:alpha val="43137"/>
                    </a:srgbClr>
                  </a:outerShdw>
                </a:effectLst>
              </a:rPr>
              <a:t>políticas mediante </a:t>
            </a:r>
            <a:r>
              <a:rPr lang="es-MX" sz="1600" b="1" i="1" dirty="0" err="1">
                <a:effectLst>
                  <a:outerShdw blurRad="38100" dist="38100" dir="2700000" algn="tl">
                    <a:srgbClr val="000000">
                      <a:alpha val="43137"/>
                    </a:srgbClr>
                  </a:outerShdw>
                </a:effectLst>
              </a:rPr>
              <a:t>Hoshin</a:t>
            </a:r>
            <a:r>
              <a:rPr lang="es-MX" sz="1600" b="1" i="1" dirty="0">
                <a:effectLst>
                  <a:outerShdw blurRad="38100" dist="38100" dir="2700000" algn="tl">
                    <a:srgbClr val="000000">
                      <a:alpha val="43137"/>
                    </a:srgbClr>
                  </a:outerShdw>
                </a:effectLst>
              </a:rPr>
              <a:t> </a:t>
            </a:r>
            <a:r>
              <a:rPr lang="es-MX" sz="1600" b="1" i="1" dirty="0" err="1">
                <a:effectLst>
                  <a:outerShdw blurRad="38100" dist="38100" dir="2700000" algn="tl">
                    <a:srgbClr val="000000">
                      <a:alpha val="43137"/>
                    </a:srgbClr>
                  </a:outerShdw>
                </a:effectLst>
              </a:rPr>
              <a:t>Kanri</a:t>
            </a:r>
            <a:r>
              <a:rPr lang="es-MX" sz="1600" b="1" i="1" dirty="0">
                <a:effectLst>
                  <a:outerShdw blurRad="38100" dist="38100" dir="2700000" algn="tl">
                    <a:srgbClr val="000000">
                      <a:alpha val="43137"/>
                    </a:srgbClr>
                  </a:outerShdw>
                </a:effectLst>
              </a:rPr>
              <a:t>.</a:t>
            </a:r>
          </a:p>
        </p:txBody>
      </p:sp>
      <p:sp>
        <p:nvSpPr>
          <p:cNvPr id="9" name="53 Elipse"/>
          <p:cNvSpPr/>
          <p:nvPr/>
        </p:nvSpPr>
        <p:spPr>
          <a:xfrm>
            <a:off x="691324" y="2486158"/>
            <a:ext cx="2476548" cy="1152128"/>
          </a:xfrm>
          <a:prstGeom prst="ellipse">
            <a:avLst/>
          </a:prstGeom>
          <a:solidFill>
            <a:schemeClr val="bg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0" name="54 CuadroTexto"/>
          <p:cNvSpPr txBox="1"/>
          <p:nvPr/>
        </p:nvSpPr>
        <p:spPr>
          <a:xfrm>
            <a:off x="691324" y="2696101"/>
            <a:ext cx="2476548" cy="707886"/>
          </a:xfrm>
          <a:prstGeom prst="rect">
            <a:avLst/>
          </a:prstGeom>
          <a:noFill/>
        </p:spPr>
        <p:txBody>
          <a:bodyPr wrap="square" rtlCol="0">
            <a:spAutoFit/>
          </a:bodyPr>
          <a:lstStyle/>
          <a:p>
            <a:pPr algn="ctr"/>
            <a:r>
              <a:rPr lang="es-MX" sz="2000" b="1" i="1" dirty="0" smtClean="0">
                <a:solidFill>
                  <a:schemeClr val="bg1"/>
                </a:solidFill>
                <a:effectLst>
                  <a:outerShdw blurRad="38100" dist="38100" dir="2700000" algn="tl">
                    <a:srgbClr val="000000">
                      <a:alpha val="43137"/>
                    </a:srgbClr>
                  </a:outerShdw>
                </a:effectLst>
              </a:rPr>
              <a:t>BASES PARA LA IMPLEMENTACIÓN</a:t>
            </a:r>
            <a:endParaRPr lang="es-MX" sz="2000" b="1" i="1" dirty="0">
              <a:solidFill>
                <a:schemeClr val="bg1"/>
              </a:solidFill>
              <a:effectLst>
                <a:outerShdw blurRad="38100" dist="38100" dir="2700000" algn="tl">
                  <a:srgbClr val="000000">
                    <a:alpha val="43137"/>
                  </a:srgbClr>
                </a:outerShdw>
              </a:effectLst>
            </a:endParaRPr>
          </a:p>
        </p:txBody>
      </p:sp>
      <p:sp>
        <p:nvSpPr>
          <p:cNvPr id="11" name="56 Rectángulo redondeado"/>
          <p:cNvSpPr/>
          <p:nvPr/>
        </p:nvSpPr>
        <p:spPr>
          <a:xfrm>
            <a:off x="5123544" y="4473673"/>
            <a:ext cx="6558115" cy="1121930"/>
          </a:xfrm>
          <a:prstGeom prst="roundRect">
            <a:avLst/>
          </a:prstGeom>
          <a:gradFill flip="none" rotWithShape="1">
            <a:gsLst>
              <a:gs pos="0">
                <a:schemeClr val="accent2">
                  <a:lumMod val="20000"/>
                  <a:lumOff val="80000"/>
                  <a:shade val="30000"/>
                  <a:satMod val="115000"/>
                </a:schemeClr>
              </a:gs>
              <a:gs pos="50000">
                <a:schemeClr val="accent2">
                  <a:lumMod val="20000"/>
                  <a:lumOff val="80000"/>
                  <a:shade val="67500"/>
                  <a:satMod val="115000"/>
                </a:schemeClr>
              </a:gs>
              <a:gs pos="100000">
                <a:schemeClr val="accent2">
                  <a:lumMod val="20000"/>
                  <a:lumOff val="80000"/>
                  <a:shade val="100000"/>
                  <a:satMod val="115000"/>
                </a:schemeClr>
              </a:gs>
            </a:gsLst>
            <a:lin ang="162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2" name="58 CuadroTexto"/>
          <p:cNvSpPr txBox="1"/>
          <p:nvPr/>
        </p:nvSpPr>
        <p:spPr>
          <a:xfrm>
            <a:off x="5123544" y="4488186"/>
            <a:ext cx="6558116" cy="1077218"/>
          </a:xfrm>
          <a:prstGeom prst="rect">
            <a:avLst/>
          </a:prstGeom>
          <a:noFill/>
        </p:spPr>
        <p:txBody>
          <a:bodyPr wrap="square" rtlCol="0">
            <a:spAutoFit/>
          </a:bodyPr>
          <a:lstStyle/>
          <a:p>
            <a:pPr algn="ctr"/>
            <a:r>
              <a:rPr lang="es-MX" sz="1600" b="1" i="1" dirty="0" smtClean="0">
                <a:effectLst>
                  <a:outerShdw blurRad="38100" dist="38100" dir="2700000" algn="tl">
                    <a:srgbClr val="000000">
                      <a:alpha val="43137"/>
                    </a:srgbClr>
                  </a:outerShdw>
                </a:effectLst>
              </a:rPr>
              <a:t>Mapeo de Valor, para conocer en detalle el proceso productivo y su cadena </a:t>
            </a:r>
            <a:r>
              <a:rPr lang="es-MX" sz="1600" b="1" i="1" dirty="0">
                <a:effectLst>
                  <a:outerShdw blurRad="38100" dist="38100" dir="2700000" algn="tl">
                    <a:srgbClr val="000000">
                      <a:alpha val="43137"/>
                    </a:srgbClr>
                  </a:outerShdw>
                </a:effectLst>
              </a:rPr>
              <a:t>de </a:t>
            </a:r>
            <a:r>
              <a:rPr lang="es-MX" sz="1600" b="1" i="1" dirty="0" smtClean="0">
                <a:effectLst>
                  <a:outerShdw blurRad="38100" dist="38100" dir="2700000" algn="tl">
                    <a:srgbClr val="000000">
                      <a:alpha val="43137"/>
                    </a:srgbClr>
                  </a:outerShdw>
                </a:effectLst>
              </a:rPr>
              <a:t>suministro, </a:t>
            </a:r>
            <a:r>
              <a:rPr lang="es-MX" sz="1600" b="1" i="1" dirty="0">
                <a:effectLst>
                  <a:outerShdw blurRad="38100" dist="38100" dir="2700000" algn="tl">
                    <a:srgbClr val="000000">
                      <a:alpha val="43137"/>
                    </a:srgbClr>
                  </a:outerShdw>
                </a:effectLst>
              </a:rPr>
              <a:t>entender completamente </a:t>
            </a:r>
            <a:r>
              <a:rPr lang="es-MX" sz="1600" b="1" i="1" dirty="0" smtClean="0">
                <a:effectLst>
                  <a:outerShdw blurRad="38100" dist="38100" dir="2700000" algn="tl">
                    <a:srgbClr val="000000">
                      <a:alpha val="43137"/>
                    </a:srgbClr>
                  </a:outerShdw>
                </a:effectLst>
              </a:rPr>
              <a:t>el flujo </a:t>
            </a:r>
            <a:r>
              <a:rPr lang="es-MX" sz="1600" b="1" i="1" dirty="0">
                <a:effectLst>
                  <a:outerShdw blurRad="38100" dist="38100" dir="2700000" algn="tl">
                    <a:srgbClr val="000000">
                      <a:alpha val="43137"/>
                    </a:srgbClr>
                  </a:outerShdw>
                </a:effectLst>
              </a:rPr>
              <a:t>y, principalmente, </a:t>
            </a:r>
            <a:r>
              <a:rPr lang="es-MX" sz="1600" b="1" i="1" dirty="0" smtClean="0">
                <a:effectLst>
                  <a:outerShdw blurRad="38100" dist="38100" dir="2700000" algn="tl">
                    <a:srgbClr val="000000">
                      <a:alpha val="43137"/>
                    </a:srgbClr>
                  </a:outerShdw>
                </a:effectLst>
              </a:rPr>
              <a:t>para establecer </a:t>
            </a:r>
            <a:r>
              <a:rPr lang="es-MX" sz="1600" b="1" i="1" dirty="0">
                <a:effectLst>
                  <a:outerShdw blurRad="38100" dist="38100" dir="2700000" algn="tl">
                    <a:srgbClr val="000000">
                      <a:alpha val="43137"/>
                    </a:srgbClr>
                  </a:outerShdw>
                </a:effectLst>
              </a:rPr>
              <a:t>planes de mejora con un objetivo y un enfoque </a:t>
            </a:r>
            <a:r>
              <a:rPr lang="es-MX" sz="1600" b="1" i="1" dirty="0" smtClean="0">
                <a:effectLst>
                  <a:outerShdw blurRad="38100" dist="38100" dir="2700000" algn="tl">
                    <a:srgbClr val="000000">
                      <a:alpha val="43137"/>
                    </a:srgbClr>
                  </a:outerShdw>
                </a:effectLst>
              </a:rPr>
              <a:t>muy preciso.</a:t>
            </a:r>
            <a:endParaRPr lang="es-MX" sz="1600" b="1" i="1" dirty="0">
              <a:effectLst>
                <a:outerShdw blurRad="38100" dist="38100" dir="2700000" algn="tl">
                  <a:srgbClr val="000000">
                    <a:alpha val="43137"/>
                  </a:srgbClr>
                </a:outerShdw>
              </a:effectLst>
            </a:endParaRPr>
          </a:p>
        </p:txBody>
      </p:sp>
      <p:sp>
        <p:nvSpPr>
          <p:cNvPr id="13" name="64 Rectángulo redondeado"/>
          <p:cNvSpPr/>
          <p:nvPr/>
        </p:nvSpPr>
        <p:spPr>
          <a:xfrm>
            <a:off x="2311426" y="4635417"/>
            <a:ext cx="2304256" cy="764214"/>
          </a:xfrm>
          <a:prstGeom prst="roundRect">
            <a:avLst/>
          </a:prstGeom>
          <a:gradFill flip="none" rotWithShape="1">
            <a:gsLst>
              <a:gs pos="0">
                <a:schemeClr val="tx2">
                  <a:lumMod val="20000"/>
                  <a:lumOff val="80000"/>
                  <a:shade val="30000"/>
                  <a:satMod val="115000"/>
                </a:schemeClr>
              </a:gs>
              <a:gs pos="50000">
                <a:schemeClr val="tx2">
                  <a:lumMod val="20000"/>
                  <a:lumOff val="80000"/>
                  <a:shade val="67500"/>
                  <a:satMod val="115000"/>
                </a:schemeClr>
              </a:gs>
              <a:gs pos="100000">
                <a:schemeClr val="tx2">
                  <a:lumMod val="20000"/>
                  <a:lumOff val="80000"/>
                  <a:shade val="100000"/>
                  <a:satMod val="115000"/>
                </a:schemeClr>
              </a:gs>
            </a:gsLst>
            <a:path path="circle">
              <a:fillToRect l="100000" b="100000"/>
            </a:path>
            <a:tileRect t="-100000" r="-100000"/>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4" name="65 CuadroTexto"/>
          <p:cNvSpPr txBox="1"/>
          <p:nvPr/>
        </p:nvSpPr>
        <p:spPr>
          <a:xfrm>
            <a:off x="2395322" y="4709166"/>
            <a:ext cx="2220359" cy="646331"/>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CONOCIMIENTO DEL PROCESO</a:t>
            </a:r>
            <a:endParaRPr lang="es-MX" dirty="0" smtClean="0"/>
          </a:p>
        </p:txBody>
      </p:sp>
      <p:sp>
        <p:nvSpPr>
          <p:cNvPr id="15" name="27 Rectángulo redondeado"/>
          <p:cNvSpPr/>
          <p:nvPr/>
        </p:nvSpPr>
        <p:spPr>
          <a:xfrm>
            <a:off x="3543975" y="3217499"/>
            <a:ext cx="2292488" cy="793302"/>
          </a:xfrm>
          <a:prstGeom prst="roundRect">
            <a:avLst/>
          </a:prstGeom>
          <a:gradFill flip="none" rotWithShape="1">
            <a:gsLst>
              <a:gs pos="0">
                <a:schemeClr val="accent4">
                  <a:lumMod val="20000"/>
                  <a:lumOff val="80000"/>
                  <a:shade val="30000"/>
                  <a:satMod val="115000"/>
                </a:schemeClr>
              </a:gs>
              <a:gs pos="50000">
                <a:schemeClr val="accent4">
                  <a:lumMod val="20000"/>
                  <a:lumOff val="80000"/>
                  <a:shade val="67500"/>
                  <a:satMod val="115000"/>
                </a:schemeClr>
              </a:gs>
              <a:gs pos="100000">
                <a:schemeClr val="accent4">
                  <a:lumMod val="20000"/>
                  <a:lumOff val="80000"/>
                  <a:shade val="100000"/>
                  <a:satMod val="115000"/>
                </a:schemeClr>
              </a:gs>
            </a:gsLst>
            <a:lin ang="54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6" name="28 CuadroTexto"/>
          <p:cNvSpPr txBox="1"/>
          <p:nvPr/>
        </p:nvSpPr>
        <p:spPr>
          <a:xfrm>
            <a:off x="3539762" y="3323071"/>
            <a:ext cx="2251574" cy="646331"/>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PLANEAMIENTO ESTRATÉGICO</a:t>
            </a:r>
            <a:endParaRPr lang="es-MX" dirty="0" smtClean="0"/>
          </a:p>
        </p:txBody>
      </p:sp>
      <p:sp>
        <p:nvSpPr>
          <p:cNvPr id="17" name="29 Rectángulo redondeado"/>
          <p:cNvSpPr/>
          <p:nvPr/>
        </p:nvSpPr>
        <p:spPr>
          <a:xfrm>
            <a:off x="928914" y="5998664"/>
            <a:ext cx="10714654" cy="647942"/>
          </a:xfrm>
          <a:prstGeom prst="roundRect">
            <a:avLst/>
          </a:pr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8" name="30 CuadroTexto"/>
          <p:cNvSpPr txBox="1"/>
          <p:nvPr/>
        </p:nvSpPr>
        <p:spPr>
          <a:xfrm>
            <a:off x="928914" y="6035083"/>
            <a:ext cx="10858670" cy="553998"/>
          </a:xfrm>
          <a:prstGeom prst="rect">
            <a:avLst/>
          </a:prstGeom>
          <a:noFill/>
        </p:spPr>
        <p:txBody>
          <a:bodyPr wrap="square" rtlCol="0">
            <a:spAutoFit/>
          </a:bodyPr>
          <a:lstStyle/>
          <a:p>
            <a:pPr algn="ctr"/>
            <a:r>
              <a:rPr lang="es-MX" sz="1500" b="1" dirty="0"/>
              <a:t>Sistemas de operaciones que maximizan el valor agregado por cada una de las actividades de una compañía, mediante la reducción de los recursos innecesarios y la supresión de los retrasos en las operaciones.</a:t>
            </a:r>
            <a:endParaRPr lang="es-MX" sz="1500" b="1"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332663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753589" y="39339"/>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PLANEACIÓN DE RECURSOS DE LA ORGANIZACIÓN</a:t>
            </a:r>
            <a:endParaRPr lang="en-US" sz="3100" dirty="0"/>
          </a:p>
        </p:txBody>
      </p:sp>
      <p:sp>
        <p:nvSpPr>
          <p:cNvPr id="19" name="10 CuadroTexto"/>
          <p:cNvSpPr txBox="1"/>
          <p:nvPr/>
        </p:nvSpPr>
        <p:spPr>
          <a:xfrm>
            <a:off x="867703" y="1588371"/>
            <a:ext cx="2078340" cy="830997"/>
          </a:xfrm>
          <a:prstGeom prst="rect">
            <a:avLst/>
          </a:prstGeom>
          <a:solidFill>
            <a:srgbClr val="FFC000"/>
          </a:solidFill>
          <a:ln w="57150">
            <a:solidFill>
              <a:schemeClr val="accent1">
                <a:lumMod val="50000"/>
              </a:schemeClr>
            </a:solidFill>
          </a:ln>
        </p:spPr>
        <p:txBody>
          <a:bodyPr wrap="square" rtlCol="0">
            <a:spAutoFit/>
          </a:bodyPr>
          <a:lstStyle/>
          <a:p>
            <a:pPr algn="ctr"/>
            <a:r>
              <a:rPr lang="es-MX" sz="2400" b="1" i="1" dirty="0" smtClean="0">
                <a:effectLst>
                  <a:outerShdw blurRad="38100" dist="38100" dir="2700000" algn="tl">
                    <a:srgbClr val="000000">
                      <a:alpha val="43137"/>
                    </a:srgbClr>
                  </a:outerShdw>
                </a:effectLst>
              </a:rPr>
              <a:t>SISTEMAS ESBELTOS </a:t>
            </a:r>
          </a:p>
        </p:txBody>
      </p:sp>
      <p:sp>
        <p:nvSpPr>
          <p:cNvPr id="20" name="50 Rectángulo redondeado"/>
          <p:cNvSpPr/>
          <p:nvPr/>
        </p:nvSpPr>
        <p:spPr>
          <a:xfrm>
            <a:off x="6394641" y="1474431"/>
            <a:ext cx="2376261" cy="1939610"/>
          </a:xfrm>
          <a:prstGeom prst="roundRect">
            <a:avLst/>
          </a:prstGeom>
          <a:gradFill flip="none" rotWithShape="1">
            <a:gsLst>
              <a:gs pos="0">
                <a:schemeClr val="accent2">
                  <a:lumMod val="40000"/>
                  <a:lumOff val="60000"/>
                  <a:shade val="30000"/>
                  <a:satMod val="115000"/>
                </a:schemeClr>
              </a:gs>
              <a:gs pos="50000">
                <a:schemeClr val="accent2">
                  <a:lumMod val="40000"/>
                  <a:lumOff val="60000"/>
                  <a:shade val="67500"/>
                  <a:satMod val="115000"/>
                </a:schemeClr>
              </a:gs>
              <a:gs pos="100000">
                <a:schemeClr val="accent2">
                  <a:lumMod val="40000"/>
                  <a:lumOff val="60000"/>
                  <a:shade val="100000"/>
                  <a:satMod val="115000"/>
                </a:schemeClr>
              </a:gs>
            </a:gsLst>
            <a:lin ang="108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1" name="52 CuadroTexto"/>
          <p:cNvSpPr txBox="1"/>
          <p:nvPr/>
        </p:nvSpPr>
        <p:spPr>
          <a:xfrm>
            <a:off x="6319520" y="1557457"/>
            <a:ext cx="2451382" cy="1354217"/>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TIEMPO DE ENTREGA Y CAPACIDAD</a:t>
            </a:r>
            <a:endParaRPr lang="es-MX" b="1" i="1" dirty="0">
              <a:effectLst>
                <a:outerShdw blurRad="38100" dist="38100" dir="2700000" algn="tl">
                  <a:srgbClr val="000000">
                    <a:alpha val="43137"/>
                  </a:srgbClr>
                </a:outerShdw>
              </a:effectLst>
            </a:endParaRPr>
          </a:p>
          <a:p>
            <a:pPr algn="ctr"/>
            <a:endParaRPr lang="es-MX" sz="1000" b="1" i="1" dirty="0">
              <a:effectLst>
                <a:outerShdw blurRad="38100" dist="38100" dir="2700000" algn="tl">
                  <a:srgbClr val="000000">
                    <a:alpha val="43137"/>
                  </a:srgbClr>
                </a:outerShdw>
              </a:effectLst>
            </a:endParaRPr>
          </a:p>
          <a:p>
            <a:pPr algn="ctr"/>
            <a:r>
              <a:rPr lang="es-MX" b="1" i="1" dirty="0" smtClean="0">
                <a:effectLst>
                  <a:outerShdw blurRad="38100" dist="38100" dir="2700000" algn="tl">
                    <a:srgbClr val="000000">
                      <a:alpha val="43137"/>
                    </a:srgbClr>
                  </a:outerShdw>
                </a:effectLst>
              </a:rPr>
              <a:t>Manufactura Celular</a:t>
            </a:r>
          </a:p>
          <a:p>
            <a:pPr algn="ctr"/>
            <a:r>
              <a:rPr lang="es-MX" b="1" i="1" dirty="0" smtClean="0">
                <a:effectLst>
                  <a:outerShdw blurRad="38100" dist="38100" dir="2700000" algn="tl">
                    <a:srgbClr val="000000">
                      <a:alpha val="43137"/>
                    </a:srgbClr>
                  </a:outerShdw>
                </a:effectLst>
              </a:rPr>
              <a:t>Cambios rápidos</a:t>
            </a:r>
          </a:p>
        </p:txBody>
      </p:sp>
      <p:sp>
        <p:nvSpPr>
          <p:cNvPr id="22" name="53 Elipse"/>
          <p:cNvSpPr/>
          <p:nvPr/>
        </p:nvSpPr>
        <p:spPr>
          <a:xfrm>
            <a:off x="695162" y="2881865"/>
            <a:ext cx="2250881" cy="996736"/>
          </a:xfrm>
          <a:prstGeom prst="ellipse">
            <a:avLst/>
          </a:prstGeom>
          <a:solidFill>
            <a:schemeClr val="bg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3" name="54 CuadroTexto"/>
          <p:cNvSpPr txBox="1"/>
          <p:nvPr/>
        </p:nvSpPr>
        <p:spPr>
          <a:xfrm>
            <a:off x="590541" y="3168154"/>
            <a:ext cx="2476548" cy="400110"/>
          </a:xfrm>
          <a:prstGeom prst="rect">
            <a:avLst/>
          </a:prstGeom>
          <a:noFill/>
        </p:spPr>
        <p:txBody>
          <a:bodyPr wrap="square" rtlCol="0">
            <a:spAutoFit/>
          </a:bodyPr>
          <a:lstStyle/>
          <a:p>
            <a:pPr algn="ctr"/>
            <a:r>
              <a:rPr lang="es-MX" sz="2000" b="1" i="1" dirty="0" smtClean="0">
                <a:solidFill>
                  <a:schemeClr val="bg1"/>
                </a:solidFill>
                <a:effectLst>
                  <a:outerShdw blurRad="38100" dist="38100" dir="2700000" algn="tl">
                    <a:srgbClr val="000000">
                      <a:alpha val="43137"/>
                    </a:srgbClr>
                  </a:outerShdw>
                </a:effectLst>
              </a:rPr>
              <a:t>HERRAMIENTAS</a:t>
            </a:r>
            <a:endParaRPr lang="es-MX" sz="2000" b="1" i="1" dirty="0">
              <a:solidFill>
                <a:schemeClr val="bg1"/>
              </a:solidFill>
              <a:effectLst>
                <a:outerShdw blurRad="38100" dist="38100" dir="2700000" algn="tl">
                  <a:srgbClr val="000000">
                    <a:alpha val="43137"/>
                  </a:srgbClr>
                </a:outerShdw>
              </a:effectLst>
            </a:endParaRPr>
          </a:p>
        </p:txBody>
      </p:sp>
      <p:sp>
        <p:nvSpPr>
          <p:cNvPr id="24" name="56 Rectángulo redondeado"/>
          <p:cNvSpPr/>
          <p:nvPr/>
        </p:nvSpPr>
        <p:spPr>
          <a:xfrm>
            <a:off x="4230377" y="3918353"/>
            <a:ext cx="2376262" cy="1980490"/>
          </a:xfrm>
          <a:prstGeom prst="roundRect">
            <a:avLst/>
          </a:prstGeom>
          <a:gradFill flip="none" rotWithShape="1">
            <a:gsLst>
              <a:gs pos="0">
                <a:schemeClr val="accent2">
                  <a:lumMod val="20000"/>
                  <a:lumOff val="80000"/>
                  <a:shade val="30000"/>
                  <a:satMod val="115000"/>
                </a:schemeClr>
              </a:gs>
              <a:gs pos="50000">
                <a:schemeClr val="accent2">
                  <a:lumMod val="20000"/>
                  <a:lumOff val="80000"/>
                  <a:shade val="67500"/>
                  <a:satMod val="115000"/>
                </a:schemeClr>
              </a:gs>
              <a:gs pos="100000">
                <a:schemeClr val="accent2">
                  <a:lumMod val="20000"/>
                  <a:lumOff val="80000"/>
                  <a:shade val="100000"/>
                  <a:satMod val="115000"/>
                </a:schemeClr>
              </a:gs>
            </a:gsLst>
            <a:lin ang="162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5" name="58 CuadroTexto"/>
          <p:cNvSpPr txBox="1"/>
          <p:nvPr/>
        </p:nvSpPr>
        <p:spPr>
          <a:xfrm>
            <a:off x="4205426" y="3990628"/>
            <a:ext cx="2376261" cy="1908215"/>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MEJORA DE LA CALIDAD</a:t>
            </a:r>
          </a:p>
          <a:p>
            <a:pPr algn="ctr"/>
            <a:endParaRPr lang="es-MX" sz="1000" b="1" i="1" dirty="0">
              <a:effectLst>
                <a:outerShdw blurRad="38100" dist="38100" dir="2700000" algn="tl">
                  <a:srgbClr val="000000">
                    <a:alpha val="43137"/>
                  </a:srgbClr>
                </a:outerShdw>
              </a:effectLst>
            </a:endParaRPr>
          </a:p>
          <a:p>
            <a:pPr algn="ctr"/>
            <a:r>
              <a:rPr lang="es-MX" b="1" i="1" dirty="0" smtClean="0">
                <a:effectLst>
                  <a:outerShdw blurRad="38100" dist="38100" dir="2700000" algn="tl">
                    <a:srgbClr val="000000">
                      <a:alpha val="43137"/>
                    </a:srgbClr>
                  </a:outerShdw>
                </a:effectLst>
              </a:rPr>
              <a:t>AMFE </a:t>
            </a:r>
          </a:p>
          <a:p>
            <a:pPr algn="ctr"/>
            <a:r>
              <a:rPr lang="es-MX" b="1" i="1" dirty="0" smtClean="0">
                <a:effectLst>
                  <a:outerShdw blurRad="38100" dist="38100" dir="2700000" algn="tl">
                    <a:srgbClr val="000000">
                      <a:alpha val="43137"/>
                    </a:srgbClr>
                  </a:outerShdw>
                </a:effectLst>
              </a:rPr>
              <a:t>POKA YOKA</a:t>
            </a:r>
          </a:p>
          <a:p>
            <a:pPr algn="ctr"/>
            <a:r>
              <a:rPr lang="es-MX" b="1" i="1" dirty="0" smtClean="0">
                <a:effectLst>
                  <a:outerShdw blurRad="38100" dist="38100" dir="2700000" algn="tl">
                    <a:srgbClr val="000000">
                      <a:alpha val="43137"/>
                    </a:srgbClr>
                  </a:outerShdw>
                </a:effectLst>
              </a:rPr>
              <a:t>8 </a:t>
            </a:r>
            <a:r>
              <a:rPr lang="es-MX" b="1" i="1" dirty="0" err="1" smtClean="0">
                <a:effectLst>
                  <a:outerShdw blurRad="38100" dist="38100" dir="2700000" algn="tl">
                    <a:srgbClr val="000000">
                      <a:alpha val="43137"/>
                    </a:srgbClr>
                  </a:outerShdw>
                </a:effectLst>
              </a:rPr>
              <a:t>D”s</a:t>
            </a:r>
            <a:endParaRPr lang="es-MX" b="1" i="1" dirty="0" smtClean="0">
              <a:effectLst>
                <a:outerShdw blurRad="38100" dist="38100" dir="2700000" algn="tl">
                  <a:srgbClr val="000000">
                    <a:alpha val="43137"/>
                  </a:srgbClr>
                </a:outerShdw>
              </a:effectLst>
            </a:endParaRPr>
          </a:p>
          <a:p>
            <a:pPr algn="ctr"/>
            <a:r>
              <a:rPr lang="es-MX" b="1" i="1" dirty="0" err="1" smtClean="0">
                <a:effectLst>
                  <a:outerShdw blurRad="38100" dist="38100" dir="2700000" algn="tl">
                    <a:srgbClr val="000000">
                      <a:alpha val="43137"/>
                    </a:srgbClr>
                  </a:outerShdw>
                </a:effectLst>
              </a:rPr>
              <a:t>Six</a:t>
            </a:r>
            <a:r>
              <a:rPr lang="es-MX" b="1" i="1" dirty="0" smtClean="0">
                <a:effectLst>
                  <a:outerShdw blurRad="38100" dist="38100" dir="2700000" algn="tl">
                    <a:srgbClr val="000000">
                      <a:alpha val="43137"/>
                    </a:srgbClr>
                  </a:outerShdw>
                </a:effectLst>
              </a:rPr>
              <a:t> Sigma</a:t>
            </a:r>
            <a:endParaRPr lang="es-MX" b="1" i="1" dirty="0">
              <a:effectLst>
                <a:outerShdw blurRad="38100" dist="38100" dir="2700000" algn="tl">
                  <a:srgbClr val="000000">
                    <a:alpha val="43137"/>
                  </a:srgbClr>
                </a:outerShdw>
              </a:effectLst>
            </a:endParaRPr>
          </a:p>
        </p:txBody>
      </p:sp>
      <p:sp>
        <p:nvSpPr>
          <p:cNvPr id="26" name="59 Rectángulo redondeado"/>
          <p:cNvSpPr/>
          <p:nvPr/>
        </p:nvSpPr>
        <p:spPr>
          <a:xfrm>
            <a:off x="9500352" y="4390378"/>
            <a:ext cx="2376265" cy="1398061"/>
          </a:xfrm>
          <a:prstGeom prst="roundRect">
            <a:avLst/>
          </a:pr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7" name="60 CuadroTexto"/>
          <p:cNvSpPr txBox="1"/>
          <p:nvPr/>
        </p:nvSpPr>
        <p:spPr>
          <a:xfrm>
            <a:off x="9510299" y="4434222"/>
            <a:ext cx="2376263" cy="1354217"/>
          </a:xfrm>
          <a:prstGeom prst="rect">
            <a:avLst/>
          </a:prstGeom>
          <a:noFill/>
        </p:spPr>
        <p:txBody>
          <a:bodyPr wrap="square" rtlCol="0">
            <a:spAutoFit/>
          </a:bodyPr>
          <a:lstStyle/>
          <a:p>
            <a:pPr algn="ctr"/>
            <a:r>
              <a:rPr lang="es-AR" b="1" i="1" dirty="0" smtClean="0">
                <a:effectLst>
                  <a:outerShdw blurRad="38100" dist="38100" dir="2700000" algn="tl">
                    <a:srgbClr val="000000">
                      <a:alpha val="43137"/>
                    </a:srgbClr>
                  </a:outerShdw>
                </a:effectLst>
              </a:rPr>
              <a:t>BÁSICAS</a:t>
            </a:r>
          </a:p>
          <a:p>
            <a:pPr algn="ctr"/>
            <a:endParaRPr lang="es-AR" sz="1000" b="1" i="1" dirty="0">
              <a:effectLst>
                <a:outerShdw blurRad="38100" dist="38100" dir="2700000" algn="tl">
                  <a:srgbClr val="000000">
                    <a:alpha val="43137"/>
                  </a:srgbClr>
                </a:outerShdw>
              </a:effectLst>
            </a:endParaRPr>
          </a:p>
          <a:p>
            <a:pPr algn="ctr"/>
            <a:r>
              <a:rPr lang="es-AR" b="1" i="1" dirty="0" smtClean="0">
                <a:effectLst>
                  <a:outerShdw blurRad="38100" dist="38100" dir="2700000" algn="tl">
                    <a:srgbClr val="000000">
                      <a:alpha val="43137"/>
                    </a:srgbClr>
                  </a:outerShdw>
                </a:effectLst>
              </a:rPr>
              <a:t>Eventos </a:t>
            </a:r>
            <a:r>
              <a:rPr lang="es-AR" b="1" i="1" dirty="0" err="1" smtClean="0">
                <a:effectLst>
                  <a:outerShdw blurRad="38100" dist="38100" dir="2700000" algn="tl">
                    <a:srgbClr val="000000">
                      <a:alpha val="43137"/>
                    </a:srgbClr>
                  </a:outerShdw>
                </a:effectLst>
              </a:rPr>
              <a:t>Kaisen</a:t>
            </a:r>
            <a:endParaRPr lang="es-AR" b="1" i="1" dirty="0" smtClean="0">
              <a:effectLst>
                <a:outerShdw blurRad="38100" dist="38100" dir="2700000" algn="tl">
                  <a:srgbClr val="000000">
                    <a:alpha val="43137"/>
                  </a:srgbClr>
                </a:outerShdw>
              </a:effectLst>
            </a:endParaRPr>
          </a:p>
          <a:p>
            <a:pPr algn="ctr"/>
            <a:r>
              <a:rPr lang="es-AR" b="1" i="1" dirty="0" smtClean="0">
                <a:effectLst>
                  <a:outerShdw blurRad="38100" dist="38100" dir="2700000" algn="tl">
                    <a:srgbClr val="000000">
                      <a:alpha val="43137"/>
                    </a:srgbClr>
                  </a:outerShdw>
                </a:effectLst>
              </a:rPr>
              <a:t>5 “S”</a:t>
            </a:r>
          </a:p>
          <a:p>
            <a:pPr algn="ctr"/>
            <a:r>
              <a:rPr lang="es-AR" b="1" i="1" dirty="0" smtClean="0">
                <a:effectLst>
                  <a:outerShdw blurRad="38100" dist="38100" dir="2700000" algn="tl">
                    <a:srgbClr val="000000">
                      <a:alpha val="43137"/>
                    </a:srgbClr>
                  </a:outerShdw>
                </a:effectLst>
              </a:rPr>
              <a:t>Control Visual</a:t>
            </a:r>
            <a:endParaRPr lang="es-MX" b="1" i="1" dirty="0">
              <a:effectLst>
                <a:outerShdw blurRad="38100" dist="38100" dir="2700000" algn="tl">
                  <a:srgbClr val="000000">
                    <a:alpha val="43137"/>
                  </a:srgbClr>
                </a:outerShdw>
              </a:effectLst>
            </a:endParaRPr>
          </a:p>
        </p:txBody>
      </p:sp>
      <p:sp>
        <p:nvSpPr>
          <p:cNvPr id="28" name="64 Rectángulo redondeado"/>
          <p:cNvSpPr/>
          <p:nvPr/>
        </p:nvSpPr>
        <p:spPr>
          <a:xfrm>
            <a:off x="9122146" y="1805801"/>
            <a:ext cx="2376261" cy="1706210"/>
          </a:xfrm>
          <a:prstGeom prst="roundRect">
            <a:avLst/>
          </a:prstGeom>
          <a:gradFill flip="none" rotWithShape="1">
            <a:gsLst>
              <a:gs pos="0">
                <a:schemeClr val="tx2">
                  <a:lumMod val="20000"/>
                  <a:lumOff val="80000"/>
                  <a:shade val="30000"/>
                  <a:satMod val="115000"/>
                </a:schemeClr>
              </a:gs>
              <a:gs pos="50000">
                <a:schemeClr val="tx2">
                  <a:lumMod val="20000"/>
                  <a:lumOff val="80000"/>
                  <a:shade val="67500"/>
                  <a:satMod val="115000"/>
                </a:schemeClr>
              </a:gs>
              <a:gs pos="100000">
                <a:schemeClr val="tx2">
                  <a:lumMod val="20000"/>
                  <a:lumOff val="80000"/>
                  <a:shade val="100000"/>
                  <a:satMod val="115000"/>
                </a:schemeClr>
              </a:gs>
            </a:gsLst>
            <a:path path="circle">
              <a:fillToRect l="100000" b="100000"/>
            </a:path>
            <a:tileRect t="-100000" r="-100000"/>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9" name="65 CuadroTexto"/>
          <p:cNvSpPr txBox="1"/>
          <p:nvPr/>
        </p:nvSpPr>
        <p:spPr>
          <a:xfrm>
            <a:off x="9084486" y="1907893"/>
            <a:ext cx="2403974" cy="1631216"/>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EFECTIVIDAD EQUIPOS</a:t>
            </a:r>
          </a:p>
          <a:p>
            <a:pPr algn="ctr"/>
            <a:endParaRPr lang="es-MX" sz="1000" b="1" i="1" dirty="0">
              <a:effectLst>
                <a:outerShdw blurRad="38100" dist="38100" dir="2700000" algn="tl">
                  <a:srgbClr val="000000">
                    <a:alpha val="43137"/>
                  </a:srgbClr>
                </a:outerShdw>
              </a:effectLst>
            </a:endParaRPr>
          </a:p>
          <a:p>
            <a:pPr algn="ctr"/>
            <a:r>
              <a:rPr lang="es-MX" b="1" i="1" dirty="0" smtClean="0">
                <a:effectLst>
                  <a:outerShdw blurRad="38100" dist="38100" dir="2700000" algn="tl">
                    <a:srgbClr val="000000">
                      <a:alpha val="43137"/>
                    </a:srgbClr>
                  </a:outerShdw>
                </a:effectLst>
              </a:rPr>
              <a:t>Mantenimiento Preventivo</a:t>
            </a:r>
          </a:p>
          <a:p>
            <a:pPr algn="ctr"/>
            <a:r>
              <a:rPr lang="es-MX" b="1" i="1" dirty="0" smtClean="0">
                <a:effectLst>
                  <a:outerShdw blurRad="38100" dist="38100" dir="2700000" algn="tl">
                    <a:srgbClr val="000000">
                      <a:alpha val="43137"/>
                    </a:srgbClr>
                  </a:outerShdw>
                </a:effectLst>
              </a:rPr>
              <a:t>TPM</a:t>
            </a:r>
            <a:endParaRPr lang="es-MX" dirty="0" smtClean="0"/>
          </a:p>
        </p:txBody>
      </p:sp>
      <p:sp>
        <p:nvSpPr>
          <p:cNvPr id="30" name="28 Rectángulo redondeado"/>
          <p:cNvSpPr/>
          <p:nvPr/>
        </p:nvSpPr>
        <p:spPr>
          <a:xfrm>
            <a:off x="3629672" y="1958653"/>
            <a:ext cx="2376264" cy="1601388"/>
          </a:xfrm>
          <a:prstGeom prst="roundRect">
            <a:avLst/>
          </a:prstGeom>
          <a:gradFill flip="none" rotWithShape="1">
            <a:gsLst>
              <a:gs pos="0">
                <a:schemeClr val="accent6">
                  <a:lumMod val="60000"/>
                  <a:lumOff val="40000"/>
                  <a:shade val="30000"/>
                  <a:satMod val="115000"/>
                </a:schemeClr>
              </a:gs>
              <a:gs pos="50000">
                <a:schemeClr val="accent6">
                  <a:lumMod val="60000"/>
                  <a:lumOff val="40000"/>
                  <a:shade val="67500"/>
                  <a:satMod val="115000"/>
                </a:schemeClr>
              </a:gs>
              <a:gs pos="100000">
                <a:schemeClr val="accent6">
                  <a:lumMod val="60000"/>
                  <a:lumOff val="40000"/>
                  <a:shade val="100000"/>
                  <a:satMod val="115000"/>
                </a:schemeClr>
              </a:gs>
            </a:gsLst>
            <a:path path="circle">
              <a:fillToRect l="100000" b="100000"/>
            </a:path>
            <a:tileRect t="-100000" r="-100000"/>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1" name="29 CuadroTexto"/>
          <p:cNvSpPr txBox="1"/>
          <p:nvPr/>
        </p:nvSpPr>
        <p:spPr>
          <a:xfrm>
            <a:off x="3719311" y="1928825"/>
            <a:ext cx="2196986" cy="1631216"/>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CONTROL DE MATERIALES Y PRODUCCIÓN</a:t>
            </a:r>
          </a:p>
          <a:p>
            <a:pPr algn="ctr"/>
            <a:endParaRPr lang="es-MX" sz="1000" b="1" i="1" dirty="0">
              <a:effectLst>
                <a:outerShdw blurRad="38100" dist="38100" dir="2700000" algn="tl">
                  <a:srgbClr val="000000">
                    <a:alpha val="43137"/>
                  </a:srgbClr>
                </a:outerShdw>
              </a:effectLst>
            </a:endParaRPr>
          </a:p>
          <a:p>
            <a:pPr algn="ctr"/>
            <a:r>
              <a:rPr lang="es-MX" b="1" i="1" dirty="0" err="1" smtClean="0">
                <a:effectLst>
                  <a:outerShdw blurRad="38100" dist="38100" dir="2700000" algn="tl">
                    <a:srgbClr val="000000">
                      <a:alpha val="43137"/>
                    </a:srgbClr>
                  </a:outerShdw>
                </a:effectLst>
              </a:rPr>
              <a:t>Kanban</a:t>
            </a:r>
            <a:endParaRPr lang="es-MX" b="1" i="1" dirty="0" smtClean="0">
              <a:effectLst>
                <a:outerShdw blurRad="38100" dist="38100" dir="2700000" algn="tl">
                  <a:srgbClr val="000000">
                    <a:alpha val="43137"/>
                  </a:srgbClr>
                </a:outerShdw>
              </a:effectLst>
            </a:endParaRPr>
          </a:p>
          <a:p>
            <a:pPr algn="ctr"/>
            <a:r>
              <a:rPr lang="es-MX" b="1" i="1" dirty="0" err="1" smtClean="0">
                <a:effectLst>
                  <a:outerShdw blurRad="38100" dist="38100" dir="2700000" algn="tl">
                    <a:srgbClr val="000000">
                      <a:alpha val="43137"/>
                    </a:srgbClr>
                  </a:outerShdw>
                </a:effectLst>
              </a:rPr>
              <a:t>Heijunnka</a:t>
            </a:r>
            <a:endParaRPr lang="es-MX" b="1" dirty="0"/>
          </a:p>
        </p:txBody>
      </p:sp>
      <p:sp>
        <p:nvSpPr>
          <p:cNvPr id="32" name="30 Rectángulo redondeado"/>
          <p:cNvSpPr/>
          <p:nvPr/>
        </p:nvSpPr>
        <p:spPr>
          <a:xfrm>
            <a:off x="1504302" y="4434222"/>
            <a:ext cx="2374663" cy="1680346"/>
          </a:xfrm>
          <a:prstGeom prst="round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path path="circle">
              <a:fillToRect l="100000" b="100000"/>
            </a:path>
            <a:tileRect t="-100000" r="-100000"/>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3" name="31 CuadroTexto"/>
          <p:cNvSpPr txBox="1"/>
          <p:nvPr/>
        </p:nvSpPr>
        <p:spPr>
          <a:xfrm>
            <a:off x="1543177" y="4458787"/>
            <a:ext cx="2333749" cy="1631216"/>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INTEGRACIÓN Y CONTROL DE LA INFORMACIÓN</a:t>
            </a:r>
          </a:p>
          <a:p>
            <a:pPr algn="ctr"/>
            <a:endParaRPr lang="es-MX" sz="1000" b="1" i="1" dirty="0">
              <a:effectLst>
                <a:outerShdw blurRad="38100" dist="38100" dir="2700000" algn="tl">
                  <a:srgbClr val="000000">
                    <a:alpha val="43137"/>
                  </a:srgbClr>
                </a:outerShdw>
              </a:effectLst>
            </a:endParaRPr>
          </a:p>
          <a:p>
            <a:pPr algn="ctr"/>
            <a:r>
              <a:rPr lang="es-MX" b="1" i="1" dirty="0" smtClean="0">
                <a:effectLst>
                  <a:outerShdw blurRad="38100" dist="38100" dir="2700000" algn="tl">
                    <a:srgbClr val="000000">
                      <a:alpha val="43137"/>
                    </a:srgbClr>
                  </a:outerShdw>
                </a:effectLst>
              </a:rPr>
              <a:t>Trabajo estándar</a:t>
            </a:r>
          </a:p>
          <a:p>
            <a:pPr algn="ctr"/>
            <a:r>
              <a:rPr lang="es-MX" b="1" i="1" dirty="0" smtClean="0">
                <a:effectLst>
                  <a:outerShdw blurRad="38100" dist="38100" dir="2700000" algn="tl">
                    <a:srgbClr val="000000">
                      <a:alpha val="43137"/>
                    </a:srgbClr>
                  </a:outerShdw>
                </a:effectLst>
              </a:rPr>
              <a:t>Contabilidad Lean</a:t>
            </a:r>
            <a:endParaRPr lang="es-MX" dirty="0" smtClean="0"/>
          </a:p>
        </p:txBody>
      </p:sp>
      <p:sp>
        <p:nvSpPr>
          <p:cNvPr id="34" name="32 Rectángulo redondeado"/>
          <p:cNvSpPr/>
          <p:nvPr/>
        </p:nvSpPr>
        <p:spPr>
          <a:xfrm>
            <a:off x="6884194" y="3804852"/>
            <a:ext cx="2376261" cy="1427966"/>
          </a:xfrm>
          <a:prstGeom prst="roundRect">
            <a:avLst/>
          </a:prstGeom>
          <a:gradFill flip="none" rotWithShape="1">
            <a:gsLst>
              <a:gs pos="0">
                <a:schemeClr val="bg2">
                  <a:lumMod val="75000"/>
                  <a:shade val="30000"/>
                  <a:satMod val="115000"/>
                </a:schemeClr>
              </a:gs>
              <a:gs pos="50000">
                <a:schemeClr val="bg2">
                  <a:lumMod val="75000"/>
                  <a:shade val="67500"/>
                  <a:satMod val="115000"/>
                </a:schemeClr>
              </a:gs>
              <a:gs pos="100000">
                <a:schemeClr val="bg2">
                  <a:lumMod val="75000"/>
                  <a:shade val="100000"/>
                  <a:satMod val="115000"/>
                </a:schemeClr>
              </a:gs>
            </a:gsLst>
            <a:lin ang="108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5" name="33 CuadroTexto"/>
          <p:cNvSpPr txBox="1"/>
          <p:nvPr/>
        </p:nvSpPr>
        <p:spPr>
          <a:xfrm>
            <a:off x="6856482" y="3878601"/>
            <a:ext cx="2403974" cy="1354217"/>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REDUCCIÓN DE ENERGÍA</a:t>
            </a:r>
          </a:p>
          <a:p>
            <a:pPr algn="ctr"/>
            <a:endParaRPr lang="es-MX" sz="1000" b="1" i="1" dirty="0">
              <a:effectLst>
                <a:outerShdw blurRad="38100" dist="38100" dir="2700000" algn="tl">
                  <a:srgbClr val="000000">
                    <a:alpha val="43137"/>
                  </a:srgbClr>
                </a:outerShdw>
              </a:effectLst>
            </a:endParaRPr>
          </a:p>
          <a:p>
            <a:pPr algn="ctr"/>
            <a:r>
              <a:rPr lang="es-MX" b="1" i="1" dirty="0" smtClean="0">
                <a:effectLst>
                  <a:outerShdw blurRad="38100" dist="38100" dir="2700000" algn="tl">
                    <a:srgbClr val="000000">
                      <a:alpha val="43137"/>
                    </a:srgbClr>
                  </a:outerShdw>
                </a:effectLst>
              </a:rPr>
              <a:t>Ahorro energético</a:t>
            </a:r>
          </a:p>
          <a:p>
            <a:pPr algn="ctr"/>
            <a:r>
              <a:rPr lang="es-MX" b="1" i="1" dirty="0" smtClean="0">
                <a:effectLst>
                  <a:outerShdw blurRad="38100" dist="38100" dir="2700000" algn="tl">
                    <a:srgbClr val="000000">
                      <a:alpha val="43137"/>
                    </a:srgbClr>
                  </a:outerShdw>
                </a:effectLst>
              </a:rPr>
              <a:t>Ahorro de agua</a:t>
            </a:r>
            <a:endParaRPr lang="es-MX" dirty="0" smtClean="0"/>
          </a:p>
        </p:txBody>
      </p:sp>
    </p:spTree>
    <p:extLst>
      <p:ext uri="{BB962C8B-B14F-4D97-AF65-F5344CB8AC3E}">
        <p14:creationId xmlns:p14="http://schemas.microsoft.com/office/powerpoint/2010/main" val="263407554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753589" y="39339"/>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PLANEACIÓN DE RECURSOS DE LA ORGANIZACIÓN</a:t>
            </a:r>
            <a:endParaRPr lang="en-US" sz="3100" dirty="0"/>
          </a:p>
        </p:txBody>
      </p:sp>
      <p:sp>
        <p:nvSpPr>
          <p:cNvPr id="3" name="10 CuadroTexto"/>
          <p:cNvSpPr txBox="1"/>
          <p:nvPr/>
        </p:nvSpPr>
        <p:spPr>
          <a:xfrm>
            <a:off x="873513" y="1555240"/>
            <a:ext cx="2078340" cy="830997"/>
          </a:xfrm>
          <a:prstGeom prst="rect">
            <a:avLst/>
          </a:prstGeom>
          <a:solidFill>
            <a:srgbClr val="FFC000"/>
          </a:solidFill>
          <a:ln w="57150">
            <a:solidFill>
              <a:schemeClr val="accent1">
                <a:lumMod val="50000"/>
              </a:schemeClr>
            </a:solidFill>
          </a:ln>
        </p:spPr>
        <p:txBody>
          <a:bodyPr wrap="square" rtlCol="0">
            <a:spAutoFit/>
          </a:bodyPr>
          <a:lstStyle/>
          <a:p>
            <a:pPr algn="ctr"/>
            <a:r>
              <a:rPr lang="es-MX" sz="2400" b="1" i="1" dirty="0" smtClean="0">
                <a:effectLst>
                  <a:outerShdw blurRad="38100" dist="38100" dir="2700000" algn="tl">
                    <a:srgbClr val="000000">
                      <a:alpha val="43137"/>
                    </a:srgbClr>
                  </a:outerShdw>
                </a:effectLst>
              </a:rPr>
              <a:t>SISTEMAS ESBELTOS </a:t>
            </a:r>
          </a:p>
        </p:txBody>
      </p:sp>
      <p:sp>
        <p:nvSpPr>
          <p:cNvPr id="4" name="9 Rectángulo redondeado"/>
          <p:cNvSpPr/>
          <p:nvPr/>
        </p:nvSpPr>
        <p:spPr>
          <a:xfrm>
            <a:off x="4499427" y="1609712"/>
            <a:ext cx="7254802" cy="1270189"/>
          </a:xfrm>
          <a:prstGeom prst="roundRect">
            <a:avLst/>
          </a:pr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 name="11 CuadroTexto"/>
          <p:cNvSpPr txBox="1"/>
          <p:nvPr/>
        </p:nvSpPr>
        <p:spPr>
          <a:xfrm>
            <a:off x="4586514" y="1646132"/>
            <a:ext cx="7071568" cy="1200329"/>
          </a:xfrm>
          <a:prstGeom prst="rect">
            <a:avLst/>
          </a:prstGeom>
          <a:noFill/>
        </p:spPr>
        <p:txBody>
          <a:bodyPr wrap="square" rtlCol="0">
            <a:spAutoFit/>
          </a:bodyPr>
          <a:lstStyle/>
          <a:p>
            <a:pPr algn="ctr"/>
            <a:r>
              <a:rPr lang="es-MX" b="1" dirty="0"/>
              <a:t>Sistemas de operaciones que maximizan el valor agregado por cada una de las actividades de una compañía, mediante la reducción de los recursos innecesarios y la supresión de los retrasos en las operaciones.</a:t>
            </a:r>
            <a:endParaRPr lang="es-MX" b="1" i="1" dirty="0">
              <a:effectLst>
                <a:outerShdw blurRad="38100" dist="38100" dir="2700000" algn="tl">
                  <a:srgbClr val="000000">
                    <a:alpha val="43137"/>
                  </a:srgbClr>
                </a:outerShdw>
              </a:effectLst>
            </a:endParaRPr>
          </a:p>
        </p:txBody>
      </p:sp>
      <p:sp>
        <p:nvSpPr>
          <p:cNvPr id="6" name="39 Rectángulo redondeado"/>
          <p:cNvSpPr/>
          <p:nvPr/>
        </p:nvSpPr>
        <p:spPr>
          <a:xfrm>
            <a:off x="4164611" y="5589027"/>
            <a:ext cx="2376264" cy="790614"/>
          </a:xfrm>
          <a:prstGeom prst="roundRect">
            <a:avLst/>
          </a:prstGeom>
          <a:gradFill flip="none" rotWithShape="1">
            <a:gsLst>
              <a:gs pos="0">
                <a:schemeClr val="accent6">
                  <a:lumMod val="75000"/>
                  <a:shade val="30000"/>
                  <a:satMod val="115000"/>
                </a:schemeClr>
              </a:gs>
              <a:gs pos="50000">
                <a:schemeClr val="accent6">
                  <a:lumMod val="75000"/>
                  <a:shade val="67500"/>
                  <a:satMod val="115000"/>
                </a:schemeClr>
              </a:gs>
              <a:gs pos="100000">
                <a:schemeClr val="accent6">
                  <a:lumMod val="75000"/>
                  <a:shade val="100000"/>
                  <a:satMod val="115000"/>
                </a:schemeClr>
              </a:gs>
            </a:gsLst>
            <a:lin ang="189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 name="41 CuadroTexto"/>
          <p:cNvSpPr txBox="1"/>
          <p:nvPr/>
        </p:nvSpPr>
        <p:spPr>
          <a:xfrm>
            <a:off x="4271882" y="5661302"/>
            <a:ext cx="2196986" cy="646331"/>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Lotes de Tamaño Pequeño</a:t>
            </a:r>
            <a:endParaRPr lang="es-MX" b="1" dirty="0"/>
          </a:p>
        </p:txBody>
      </p:sp>
      <p:sp>
        <p:nvSpPr>
          <p:cNvPr id="9" name="42 Rectángulo redondeado"/>
          <p:cNvSpPr/>
          <p:nvPr/>
        </p:nvSpPr>
        <p:spPr>
          <a:xfrm>
            <a:off x="3125638" y="4507433"/>
            <a:ext cx="2292488" cy="793302"/>
          </a:xfrm>
          <a:prstGeom prst="roundRect">
            <a:avLst/>
          </a:prstGeom>
          <a:gradFill flip="none" rotWithShape="1">
            <a:gsLst>
              <a:gs pos="0">
                <a:schemeClr val="accent4">
                  <a:lumMod val="20000"/>
                  <a:lumOff val="80000"/>
                  <a:shade val="30000"/>
                  <a:satMod val="115000"/>
                </a:schemeClr>
              </a:gs>
              <a:gs pos="50000">
                <a:schemeClr val="accent4">
                  <a:lumMod val="20000"/>
                  <a:lumOff val="80000"/>
                  <a:shade val="67500"/>
                  <a:satMod val="115000"/>
                </a:schemeClr>
              </a:gs>
              <a:gs pos="100000">
                <a:schemeClr val="accent4">
                  <a:lumMod val="20000"/>
                  <a:lumOff val="80000"/>
                  <a:shade val="100000"/>
                  <a:satMod val="115000"/>
                </a:schemeClr>
              </a:gs>
            </a:gsLst>
            <a:lin ang="54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0" name="50 Rectángulo redondeado"/>
          <p:cNvSpPr/>
          <p:nvPr/>
        </p:nvSpPr>
        <p:spPr>
          <a:xfrm>
            <a:off x="5717513" y="4507432"/>
            <a:ext cx="2376261" cy="793303"/>
          </a:xfrm>
          <a:prstGeom prst="roundRect">
            <a:avLst/>
          </a:prstGeom>
          <a:gradFill flip="none" rotWithShape="1">
            <a:gsLst>
              <a:gs pos="0">
                <a:schemeClr val="accent2">
                  <a:lumMod val="40000"/>
                  <a:lumOff val="60000"/>
                  <a:shade val="30000"/>
                  <a:satMod val="115000"/>
                </a:schemeClr>
              </a:gs>
              <a:gs pos="50000">
                <a:schemeClr val="accent2">
                  <a:lumMod val="40000"/>
                  <a:lumOff val="60000"/>
                  <a:shade val="67500"/>
                  <a:satMod val="115000"/>
                </a:schemeClr>
              </a:gs>
              <a:gs pos="100000">
                <a:schemeClr val="accent2">
                  <a:lumMod val="40000"/>
                  <a:lumOff val="60000"/>
                  <a:shade val="100000"/>
                  <a:satMod val="115000"/>
                </a:schemeClr>
              </a:gs>
            </a:gsLst>
            <a:lin ang="108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1" name="52 CuadroTexto"/>
          <p:cNvSpPr txBox="1"/>
          <p:nvPr/>
        </p:nvSpPr>
        <p:spPr>
          <a:xfrm>
            <a:off x="5732028" y="4448199"/>
            <a:ext cx="2376261" cy="923330"/>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Componentes y Métodos de trabajo Estandarizados</a:t>
            </a:r>
            <a:endParaRPr lang="es-MX" b="1" i="1" dirty="0">
              <a:effectLst>
                <a:outerShdw blurRad="38100" dist="38100" dir="2700000" algn="tl">
                  <a:srgbClr val="000000">
                    <a:alpha val="43137"/>
                  </a:srgbClr>
                </a:outerShdw>
              </a:effectLst>
            </a:endParaRPr>
          </a:p>
        </p:txBody>
      </p:sp>
      <p:sp>
        <p:nvSpPr>
          <p:cNvPr id="12" name="53 Elipse"/>
          <p:cNvSpPr/>
          <p:nvPr/>
        </p:nvSpPr>
        <p:spPr>
          <a:xfrm>
            <a:off x="628148" y="2858061"/>
            <a:ext cx="2250881" cy="996736"/>
          </a:xfrm>
          <a:prstGeom prst="ellipse">
            <a:avLst/>
          </a:prstGeom>
          <a:solidFill>
            <a:schemeClr val="bg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3" name="54 CuadroTexto"/>
          <p:cNvSpPr txBox="1"/>
          <p:nvPr/>
        </p:nvSpPr>
        <p:spPr>
          <a:xfrm>
            <a:off x="523527" y="3144350"/>
            <a:ext cx="2476548" cy="400110"/>
          </a:xfrm>
          <a:prstGeom prst="rect">
            <a:avLst/>
          </a:prstGeom>
          <a:noFill/>
        </p:spPr>
        <p:txBody>
          <a:bodyPr wrap="square" rtlCol="0">
            <a:spAutoFit/>
          </a:bodyPr>
          <a:lstStyle/>
          <a:p>
            <a:pPr algn="ctr"/>
            <a:r>
              <a:rPr lang="es-MX" sz="2000" b="1" i="1" dirty="0" smtClean="0">
                <a:solidFill>
                  <a:schemeClr val="bg1"/>
                </a:solidFill>
                <a:effectLst>
                  <a:outerShdw blurRad="38100" dist="38100" dir="2700000" algn="tl">
                    <a:srgbClr val="000000">
                      <a:alpha val="43137"/>
                    </a:srgbClr>
                  </a:outerShdw>
                </a:effectLst>
              </a:rPr>
              <a:t>CARACTERÍSTICAS</a:t>
            </a:r>
            <a:endParaRPr lang="es-MX" sz="2000" b="1" i="1" dirty="0">
              <a:solidFill>
                <a:schemeClr val="bg1"/>
              </a:solidFill>
              <a:effectLst>
                <a:outerShdw blurRad="38100" dist="38100" dir="2700000" algn="tl">
                  <a:srgbClr val="000000">
                    <a:alpha val="43137"/>
                  </a:srgbClr>
                </a:outerShdw>
              </a:effectLst>
            </a:endParaRPr>
          </a:p>
        </p:txBody>
      </p:sp>
      <p:sp>
        <p:nvSpPr>
          <p:cNvPr id="14" name="55 Rectángulo redondeado"/>
          <p:cNvSpPr/>
          <p:nvPr/>
        </p:nvSpPr>
        <p:spPr>
          <a:xfrm>
            <a:off x="8379697" y="4515653"/>
            <a:ext cx="2376261" cy="764214"/>
          </a:xfrm>
          <a:prstGeom prst="roundRec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path path="circle">
              <a:fillToRect l="100000" b="100000"/>
            </a:path>
            <a:tileRect t="-100000" r="-100000"/>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5" name="56 Rectángulo redondeado"/>
          <p:cNvSpPr/>
          <p:nvPr/>
        </p:nvSpPr>
        <p:spPr>
          <a:xfrm>
            <a:off x="6828909" y="5589027"/>
            <a:ext cx="2376262" cy="790614"/>
          </a:xfrm>
          <a:prstGeom prst="roundRect">
            <a:avLst/>
          </a:prstGeom>
          <a:gradFill flip="none" rotWithShape="1">
            <a:gsLst>
              <a:gs pos="0">
                <a:schemeClr val="accent2">
                  <a:lumMod val="20000"/>
                  <a:lumOff val="80000"/>
                  <a:shade val="30000"/>
                  <a:satMod val="115000"/>
                </a:schemeClr>
              </a:gs>
              <a:gs pos="50000">
                <a:schemeClr val="accent2">
                  <a:lumMod val="20000"/>
                  <a:lumOff val="80000"/>
                  <a:shade val="67500"/>
                  <a:satMod val="115000"/>
                </a:schemeClr>
              </a:gs>
              <a:gs pos="100000">
                <a:schemeClr val="accent2">
                  <a:lumMod val="20000"/>
                  <a:lumOff val="80000"/>
                  <a:shade val="100000"/>
                  <a:satMod val="115000"/>
                </a:schemeClr>
              </a:gs>
            </a:gsLst>
            <a:lin ang="162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6" name="58 CuadroTexto"/>
          <p:cNvSpPr txBox="1"/>
          <p:nvPr/>
        </p:nvSpPr>
        <p:spPr>
          <a:xfrm>
            <a:off x="6828910" y="5661302"/>
            <a:ext cx="2376261" cy="646331"/>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Cargas de Trabajo Uniformes</a:t>
            </a:r>
            <a:endParaRPr lang="es-MX" b="1" i="1" dirty="0">
              <a:effectLst>
                <a:outerShdw blurRad="38100" dist="38100" dir="2700000" algn="tl">
                  <a:srgbClr val="000000">
                    <a:alpha val="43137"/>
                  </a:srgbClr>
                </a:outerShdw>
              </a:effectLst>
            </a:endParaRPr>
          </a:p>
        </p:txBody>
      </p:sp>
      <p:sp>
        <p:nvSpPr>
          <p:cNvPr id="17" name="59 Rectángulo redondeado"/>
          <p:cNvSpPr/>
          <p:nvPr/>
        </p:nvSpPr>
        <p:spPr>
          <a:xfrm>
            <a:off x="4082728" y="3428787"/>
            <a:ext cx="2376265" cy="804862"/>
          </a:xfrm>
          <a:prstGeom prst="roundRect">
            <a:avLst/>
          </a:pr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8" name="60 CuadroTexto"/>
          <p:cNvSpPr txBox="1"/>
          <p:nvPr/>
        </p:nvSpPr>
        <p:spPr>
          <a:xfrm>
            <a:off x="4082728" y="3513569"/>
            <a:ext cx="2376263" cy="646331"/>
          </a:xfrm>
          <a:prstGeom prst="rect">
            <a:avLst/>
          </a:prstGeom>
          <a:noFill/>
        </p:spPr>
        <p:txBody>
          <a:bodyPr wrap="square" rtlCol="0">
            <a:spAutoFit/>
          </a:bodyPr>
          <a:lstStyle/>
          <a:p>
            <a:pPr algn="ctr"/>
            <a:r>
              <a:rPr lang="es-AR" b="1" i="1" dirty="0" smtClean="0">
                <a:effectLst>
                  <a:outerShdw blurRad="38100" dist="38100" dir="2700000" algn="tl">
                    <a:srgbClr val="000000">
                      <a:alpha val="43137"/>
                    </a:srgbClr>
                  </a:outerShdw>
                </a:effectLst>
              </a:rPr>
              <a:t>Método de Tirón del Flujo de Trabajo</a:t>
            </a:r>
            <a:endParaRPr lang="es-MX" b="1" i="1" dirty="0">
              <a:effectLst>
                <a:outerShdw blurRad="38100" dist="38100" dir="2700000" algn="tl">
                  <a:srgbClr val="000000">
                    <a:alpha val="43137"/>
                  </a:srgbClr>
                </a:outerShdw>
              </a:effectLst>
            </a:endParaRPr>
          </a:p>
        </p:txBody>
      </p:sp>
      <p:sp>
        <p:nvSpPr>
          <p:cNvPr id="19" name="61 Rectángulo redondeado"/>
          <p:cNvSpPr/>
          <p:nvPr/>
        </p:nvSpPr>
        <p:spPr>
          <a:xfrm>
            <a:off x="1500315" y="5617439"/>
            <a:ext cx="2376265" cy="762202"/>
          </a:xfrm>
          <a:prstGeom prst="roundRect">
            <a:avLst/>
          </a:prstGeom>
          <a:gradFill flip="none" rotWithShape="1">
            <a:gsLst>
              <a:gs pos="0">
                <a:schemeClr val="accent4">
                  <a:lumMod val="75000"/>
                  <a:shade val="30000"/>
                  <a:satMod val="115000"/>
                </a:schemeClr>
              </a:gs>
              <a:gs pos="50000">
                <a:schemeClr val="accent4">
                  <a:lumMod val="75000"/>
                  <a:shade val="67500"/>
                  <a:satMod val="115000"/>
                </a:schemeClr>
              </a:gs>
              <a:gs pos="100000">
                <a:schemeClr val="accent4">
                  <a:lumMod val="75000"/>
                  <a:shade val="100000"/>
                  <a:satMod val="115000"/>
                </a:schemeClr>
              </a:gs>
            </a:gsLst>
            <a:lin ang="189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0" name="62 CuadroTexto"/>
          <p:cNvSpPr txBox="1"/>
          <p:nvPr/>
        </p:nvSpPr>
        <p:spPr>
          <a:xfrm>
            <a:off x="1500317" y="5646787"/>
            <a:ext cx="2376264" cy="646331"/>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Calidad en Origen</a:t>
            </a:r>
          </a:p>
          <a:p>
            <a:pPr algn="ctr"/>
            <a:r>
              <a:rPr lang="es-MX" b="1" i="1" dirty="0" smtClean="0">
                <a:effectLst>
                  <a:outerShdw blurRad="38100" dist="38100" dir="2700000" algn="tl">
                    <a:srgbClr val="000000">
                      <a:alpha val="43137"/>
                    </a:srgbClr>
                  </a:outerShdw>
                </a:effectLst>
              </a:rPr>
              <a:t>(</a:t>
            </a:r>
            <a:r>
              <a:rPr lang="es-MX" b="1" i="1" dirty="0" err="1" smtClean="0">
                <a:effectLst>
                  <a:outerShdw blurRad="38100" dist="38100" dir="2700000" algn="tl">
                    <a:srgbClr val="000000">
                      <a:alpha val="43137"/>
                    </a:srgbClr>
                  </a:outerShdw>
                </a:effectLst>
              </a:rPr>
              <a:t>Poka</a:t>
            </a:r>
            <a:r>
              <a:rPr lang="es-MX" b="1" i="1" dirty="0" smtClean="0">
                <a:effectLst>
                  <a:outerShdw blurRad="38100" dist="38100" dir="2700000" algn="tl">
                    <a:srgbClr val="000000">
                      <a:alpha val="43137"/>
                    </a:srgbClr>
                  </a:outerShdw>
                </a:effectLst>
              </a:rPr>
              <a:t> </a:t>
            </a:r>
            <a:r>
              <a:rPr lang="es-MX" b="1" i="1" dirty="0" err="1" smtClean="0">
                <a:effectLst>
                  <a:outerShdw blurRad="38100" dist="38100" dir="2700000" algn="tl">
                    <a:srgbClr val="000000">
                      <a:alpha val="43137"/>
                    </a:srgbClr>
                  </a:outerShdw>
                </a:effectLst>
              </a:rPr>
              <a:t>Yoke</a:t>
            </a:r>
            <a:r>
              <a:rPr lang="es-MX" b="1" i="1" dirty="0" smtClean="0">
                <a:effectLst>
                  <a:outerShdw blurRad="38100" dist="38100" dir="2700000" algn="tl">
                    <a:srgbClr val="000000">
                      <a:alpha val="43137"/>
                    </a:srgbClr>
                  </a:outerShdw>
                </a:effectLst>
              </a:rPr>
              <a:t>) (5 S)</a:t>
            </a:r>
            <a:endParaRPr lang="es-MX" b="1" i="1" dirty="0">
              <a:effectLst>
                <a:outerShdw blurRad="38100" dist="38100" dir="2700000" algn="tl">
                  <a:srgbClr val="000000">
                    <a:alpha val="43137"/>
                  </a:srgbClr>
                </a:outerShdw>
              </a:effectLst>
            </a:endParaRPr>
          </a:p>
        </p:txBody>
      </p:sp>
      <p:sp>
        <p:nvSpPr>
          <p:cNvPr id="21" name="48 CuadroTexto"/>
          <p:cNvSpPr txBox="1"/>
          <p:nvPr/>
        </p:nvSpPr>
        <p:spPr>
          <a:xfrm>
            <a:off x="8287648" y="4502877"/>
            <a:ext cx="2403974" cy="646331"/>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Vínculos Estrechos con los Proveedores</a:t>
            </a:r>
            <a:endParaRPr lang="es-MX" dirty="0" smtClean="0"/>
          </a:p>
        </p:txBody>
      </p:sp>
      <p:sp>
        <p:nvSpPr>
          <p:cNvPr id="22" name="63 CuadroTexto"/>
          <p:cNvSpPr txBox="1"/>
          <p:nvPr/>
        </p:nvSpPr>
        <p:spPr>
          <a:xfrm>
            <a:off x="3166552" y="4569806"/>
            <a:ext cx="2251574" cy="646331"/>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Flujos en Línea y Automatización</a:t>
            </a:r>
            <a:endParaRPr lang="es-MX" dirty="0" smtClean="0"/>
          </a:p>
        </p:txBody>
      </p:sp>
      <p:sp>
        <p:nvSpPr>
          <p:cNvPr id="23" name="64 Rectángulo redondeado"/>
          <p:cNvSpPr/>
          <p:nvPr/>
        </p:nvSpPr>
        <p:spPr>
          <a:xfrm>
            <a:off x="9396399" y="3459123"/>
            <a:ext cx="2376261" cy="764214"/>
          </a:xfrm>
          <a:prstGeom prst="roundRect">
            <a:avLst/>
          </a:prstGeom>
          <a:gradFill flip="none" rotWithShape="1">
            <a:gsLst>
              <a:gs pos="0">
                <a:schemeClr val="tx2">
                  <a:lumMod val="20000"/>
                  <a:lumOff val="80000"/>
                  <a:shade val="30000"/>
                  <a:satMod val="115000"/>
                </a:schemeClr>
              </a:gs>
              <a:gs pos="50000">
                <a:schemeClr val="tx2">
                  <a:lumMod val="20000"/>
                  <a:lumOff val="80000"/>
                  <a:shade val="67500"/>
                  <a:satMod val="115000"/>
                </a:schemeClr>
              </a:gs>
              <a:gs pos="100000">
                <a:schemeClr val="tx2">
                  <a:lumMod val="20000"/>
                  <a:lumOff val="80000"/>
                  <a:shade val="100000"/>
                  <a:satMod val="115000"/>
                </a:schemeClr>
              </a:gs>
            </a:gsLst>
            <a:path path="circle">
              <a:fillToRect l="100000" b="100000"/>
            </a:path>
            <a:tileRect t="-100000" r="-100000"/>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4" name="65 CuadroTexto"/>
          <p:cNvSpPr txBox="1"/>
          <p:nvPr/>
        </p:nvSpPr>
        <p:spPr>
          <a:xfrm>
            <a:off x="9368687" y="3532872"/>
            <a:ext cx="2403974" cy="646331"/>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Mano de Obra Flexible</a:t>
            </a:r>
            <a:endParaRPr lang="es-MX" dirty="0" smtClean="0"/>
          </a:p>
        </p:txBody>
      </p:sp>
      <p:sp>
        <p:nvSpPr>
          <p:cNvPr id="25" name="66 Rectángulo redondeado"/>
          <p:cNvSpPr/>
          <p:nvPr/>
        </p:nvSpPr>
        <p:spPr>
          <a:xfrm>
            <a:off x="6739565" y="3441265"/>
            <a:ext cx="2376261" cy="764214"/>
          </a:xfrm>
          <a:prstGeom prst="roundRect">
            <a:avLst/>
          </a:prstGeom>
          <a:gradFill flip="none" rotWithShape="1">
            <a:gsLst>
              <a:gs pos="0">
                <a:schemeClr val="bg2">
                  <a:lumMod val="75000"/>
                  <a:shade val="30000"/>
                  <a:satMod val="115000"/>
                </a:schemeClr>
              </a:gs>
              <a:gs pos="50000">
                <a:schemeClr val="bg2">
                  <a:lumMod val="75000"/>
                  <a:shade val="67500"/>
                  <a:satMod val="115000"/>
                </a:schemeClr>
              </a:gs>
              <a:gs pos="100000">
                <a:schemeClr val="bg2">
                  <a:lumMod val="75000"/>
                  <a:shade val="100000"/>
                  <a:satMod val="115000"/>
                </a:schemeClr>
              </a:gs>
            </a:gsLst>
            <a:lin ang="108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6" name="67 CuadroTexto"/>
          <p:cNvSpPr txBox="1"/>
          <p:nvPr/>
        </p:nvSpPr>
        <p:spPr>
          <a:xfrm>
            <a:off x="6711853" y="3515014"/>
            <a:ext cx="2403974" cy="646331"/>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Mantenimiento Preventivo/TPM</a:t>
            </a:r>
            <a:endParaRPr lang="es-MX" dirty="0" smtClean="0"/>
          </a:p>
        </p:txBody>
      </p:sp>
    </p:spTree>
    <p:extLst>
      <p:ext uri="{BB962C8B-B14F-4D97-AF65-F5344CB8AC3E}">
        <p14:creationId xmlns:p14="http://schemas.microsoft.com/office/powerpoint/2010/main" val="360011681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919495" y="-50827"/>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PLANEACIÓN DE RECURSOS DE LA ORGANIZACIÓN</a:t>
            </a:r>
            <a:endParaRPr lang="en-US" sz="3100" dirty="0"/>
          </a:p>
        </p:txBody>
      </p:sp>
      <p:sp>
        <p:nvSpPr>
          <p:cNvPr id="3" name="10 CuadroTexto"/>
          <p:cNvSpPr txBox="1"/>
          <p:nvPr/>
        </p:nvSpPr>
        <p:spPr>
          <a:xfrm>
            <a:off x="1004575" y="1608262"/>
            <a:ext cx="2078340" cy="830997"/>
          </a:xfrm>
          <a:prstGeom prst="rect">
            <a:avLst/>
          </a:prstGeom>
          <a:solidFill>
            <a:srgbClr val="FFC000"/>
          </a:solidFill>
          <a:ln w="57150">
            <a:solidFill>
              <a:schemeClr val="accent1">
                <a:lumMod val="50000"/>
              </a:schemeClr>
            </a:solidFill>
          </a:ln>
        </p:spPr>
        <p:txBody>
          <a:bodyPr wrap="square" rtlCol="0">
            <a:spAutoFit/>
          </a:bodyPr>
          <a:lstStyle/>
          <a:p>
            <a:pPr algn="ctr"/>
            <a:r>
              <a:rPr lang="es-MX" sz="2400" b="1" i="1" dirty="0" smtClean="0">
                <a:effectLst>
                  <a:outerShdw blurRad="38100" dist="38100" dir="2700000" algn="tl">
                    <a:srgbClr val="000000">
                      <a:alpha val="43137"/>
                    </a:srgbClr>
                  </a:outerShdw>
                </a:effectLst>
              </a:rPr>
              <a:t>SISTEMAS ESBELTOS </a:t>
            </a:r>
          </a:p>
        </p:txBody>
      </p:sp>
      <p:sp>
        <p:nvSpPr>
          <p:cNvPr id="4" name="39 Rectángulo redondeado"/>
          <p:cNvSpPr/>
          <p:nvPr/>
        </p:nvSpPr>
        <p:spPr>
          <a:xfrm>
            <a:off x="6618324" y="2924352"/>
            <a:ext cx="1789949" cy="909959"/>
          </a:xfrm>
          <a:prstGeom prst="roundRect">
            <a:avLst/>
          </a:prstGeom>
          <a:gradFill flip="none" rotWithShape="1">
            <a:gsLst>
              <a:gs pos="0">
                <a:schemeClr val="accent6">
                  <a:lumMod val="75000"/>
                  <a:shade val="30000"/>
                  <a:satMod val="115000"/>
                </a:schemeClr>
              </a:gs>
              <a:gs pos="50000">
                <a:schemeClr val="accent6">
                  <a:lumMod val="75000"/>
                  <a:shade val="67500"/>
                  <a:satMod val="115000"/>
                </a:schemeClr>
              </a:gs>
              <a:gs pos="100000">
                <a:schemeClr val="accent6">
                  <a:lumMod val="75000"/>
                  <a:shade val="100000"/>
                  <a:satMod val="115000"/>
                </a:schemeClr>
              </a:gs>
            </a:gsLst>
            <a:lin ang="189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 name="41 CuadroTexto"/>
          <p:cNvSpPr txBox="1"/>
          <p:nvPr/>
        </p:nvSpPr>
        <p:spPr>
          <a:xfrm>
            <a:off x="6617914" y="3018408"/>
            <a:ext cx="1718352" cy="646331"/>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Estabilidad del Programa</a:t>
            </a:r>
            <a:endParaRPr lang="es-MX" b="1" dirty="0"/>
          </a:p>
        </p:txBody>
      </p:sp>
      <p:sp>
        <p:nvSpPr>
          <p:cNvPr id="6" name="42 Rectángulo redondeado"/>
          <p:cNvSpPr/>
          <p:nvPr/>
        </p:nvSpPr>
        <p:spPr>
          <a:xfrm>
            <a:off x="4368955" y="1867749"/>
            <a:ext cx="1726844" cy="914668"/>
          </a:xfrm>
          <a:prstGeom prst="roundRect">
            <a:avLst/>
          </a:prstGeom>
          <a:gradFill flip="none" rotWithShape="1">
            <a:gsLst>
              <a:gs pos="0">
                <a:schemeClr val="accent4">
                  <a:lumMod val="20000"/>
                  <a:lumOff val="80000"/>
                  <a:shade val="30000"/>
                  <a:satMod val="115000"/>
                </a:schemeClr>
              </a:gs>
              <a:gs pos="50000">
                <a:schemeClr val="accent4">
                  <a:lumMod val="20000"/>
                  <a:lumOff val="80000"/>
                  <a:shade val="67500"/>
                  <a:satMod val="115000"/>
                </a:schemeClr>
              </a:gs>
              <a:gs pos="100000">
                <a:schemeClr val="accent4">
                  <a:lumMod val="20000"/>
                  <a:lumOff val="80000"/>
                  <a:shade val="100000"/>
                  <a:satMod val="115000"/>
                </a:schemeClr>
              </a:gs>
            </a:gsLst>
            <a:lin ang="54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 name="50 Rectángulo redondeado"/>
          <p:cNvSpPr/>
          <p:nvPr/>
        </p:nvSpPr>
        <p:spPr>
          <a:xfrm>
            <a:off x="6583940" y="1867749"/>
            <a:ext cx="1789947" cy="930991"/>
          </a:xfrm>
          <a:prstGeom prst="roundRect">
            <a:avLst/>
          </a:prstGeom>
          <a:gradFill flip="none" rotWithShape="1">
            <a:gsLst>
              <a:gs pos="0">
                <a:schemeClr val="accent2">
                  <a:lumMod val="40000"/>
                  <a:lumOff val="60000"/>
                  <a:shade val="30000"/>
                  <a:satMod val="115000"/>
                </a:schemeClr>
              </a:gs>
              <a:gs pos="50000">
                <a:schemeClr val="accent2">
                  <a:lumMod val="40000"/>
                  <a:lumOff val="60000"/>
                  <a:shade val="67500"/>
                  <a:satMod val="115000"/>
                </a:schemeClr>
              </a:gs>
              <a:gs pos="100000">
                <a:schemeClr val="accent2">
                  <a:lumMod val="40000"/>
                  <a:lumOff val="60000"/>
                  <a:shade val="100000"/>
                  <a:satMod val="115000"/>
                </a:schemeClr>
              </a:gs>
            </a:gsLst>
            <a:lin ang="108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9" name="52 CuadroTexto"/>
          <p:cNvSpPr txBox="1"/>
          <p:nvPr/>
        </p:nvSpPr>
        <p:spPr>
          <a:xfrm>
            <a:off x="6546316" y="1947922"/>
            <a:ext cx="1789948" cy="646331"/>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Cooperación y Confianza</a:t>
            </a:r>
            <a:endParaRPr lang="es-MX" b="1" i="1" dirty="0">
              <a:effectLst>
                <a:outerShdw blurRad="38100" dist="38100" dir="2700000" algn="tl">
                  <a:srgbClr val="000000">
                    <a:alpha val="43137"/>
                  </a:srgbClr>
                </a:outerShdw>
              </a:effectLst>
            </a:endParaRPr>
          </a:p>
        </p:txBody>
      </p:sp>
      <p:sp>
        <p:nvSpPr>
          <p:cNvPr id="10" name="56 Rectángulo redondeado"/>
          <p:cNvSpPr/>
          <p:nvPr/>
        </p:nvSpPr>
        <p:spPr>
          <a:xfrm>
            <a:off x="8924834" y="2893260"/>
            <a:ext cx="1789948" cy="909959"/>
          </a:xfrm>
          <a:prstGeom prst="roundRect">
            <a:avLst/>
          </a:prstGeom>
          <a:gradFill flip="none" rotWithShape="1">
            <a:gsLst>
              <a:gs pos="0">
                <a:schemeClr val="accent2">
                  <a:lumMod val="20000"/>
                  <a:lumOff val="80000"/>
                  <a:shade val="30000"/>
                  <a:satMod val="115000"/>
                </a:schemeClr>
              </a:gs>
              <a:gs pos="50000">
                <a:schemeClr val="accent2">
                  <a:lumMod val="20000"/>
                  <a:lumOff val="80000"/>
                  <a:shade val="67500"/>
                  <a:satMod val="115000"/>
                </a:schemeClr>
              </a:gs>
              <a:gs pos="100000">
                <a:schemeClr val="accent2">
                  <a:lumMod val="20000"/>
                  <a:lumOff val="80000"/>
                  <a:shade val="100000"/>
                  <a:satMod val="115000"/>
                </a:schemeClr>
              </a:gs>
            </a:gsLst>
            <a:lin ang="162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1" name="58 CuadroTexto"/>
          <p:cNvSpPr txBox="1"/>
          <p:nvPr/>
        </p:nvSpPr>
        <p:spPr>
          <a:xfrm>
            <a:off x="8924833" y="2987316"/>
            <a:ext cx="1789949" cy="646331"/>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Tiempos de Preparación</a:t>
            </a:r>
            <a:endParaRPr lang="es-MX" b="1" i="1" dirty="0">
              <a:effectLst>
                <a:outerShdw blurRad="38100" dist="38100" dir="2700000" algn="tl">
                  <a:srgbClr val="000000">
                    <a:alpha val="43137"/>
                  </a:srgbClr>
                </a:outerShdw>
              </a:effectLst>
            </a:endParaRPr>
          </a:p>
        </p:txBody>
      </p:sp>
      <p:sp>
        <p:nvSpPr>
          <p:cNvPr id="12" name="61 Rectángulo redondeado"/>
          <p:cNvSpPr/>
          <p:nvPr/>
        </p:nvSpPr>
        <p:spPr>
          <a:xfrm>
            <a:off x="4284917" y="4337388"/>
            <a:ext cx="1789950" cy="909959"/>
          </a:xfrm>
          <a:prstGeom prst="roundRect">
            <a:avLst/>
          </a:prstGeom>
          <a:gradFill flip="none" rotWithShape="1">
            <a:gsLst>
              <a:gs pos="0">
                <a:schemeClr val="accent4">
                  <a:lumMod val="75000"/>
                  <a:shade val="30000"/>
                  <a:satMod val="115000"/>
                </a:schemeClr>
              </a:gs>
              <a:gs pos="50000">
                <a:schemeClr val="accent4">
                  <a:lumMod val="75000"/>
                  <a:shade val="67500"/>
                  <a:satMod val="115000"/>
                </a:schemeClr>
              </a:gs>
              <a:gs pos="100000">
                <a:schemeClr val="accent4">
                  <a:lumMod val="75000"/>
                  <a:shade val="100000"/>
                  <a:satMod val="115000"/>
                </a:schemeClr>
              </a:gs>
            </a:gsLst>
            <a:lin ang="189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3" name="62 CuadroTexto"/>
          <p:cNvSpPr txBox="1"/>
          <p:nvPr/>
        </p:nvSpPr>
        <p:spPr>
          <a:xfrm>
            <a:off x="4284506" y="4460471"/>
            <a:ext cx="1718351" cy="646331"/>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Compras y Logística</a:t>
            </a:r>
            <a:endParaRPr lang="es-MX" b="1" i="1" dirty="0">
              <a:effectLst>
                <a:outerShdw blurRad="38100" dist="38100" dir="2700000" algn="tl">
                  <a:srgbClr val="000000">
                    <a:alpha val="43137"/>
                  </a:srgbClr>
                </a:outerShdw>
              </a:effectLst>
            </a:endParaRPr>
          </a:p>
        </p:txBody>
      </p:sp>
      <p:sp>
        <p:nvSpPr>
          <p:cNvPr id="14" name="63 CuadroTexto"/>
          <p:cNvSpPr txBox="1"/>
          <p:nvPr/>
        </p:nvSpPr>
        <p:spPr>
          <a:xfrm>
            <a:off x="4368955" y="2010296"/>
            <a:ext cx="1726844" cy="646331"/>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Los Costos Humanos</a:t>
            </a:r>
            <a:endParaRPr lang="es-MX" dirty="0" smtClean="0"/>
          </a:p>
        </p:txBody>
      </p:sp>
      <p:sp>
        <p:nvSpPr>
          <p:cNvPr id="15" name="66 Rectángulo redondeado"/>
          <p:cNvSpPr/>
          <p:nvPr/>
        </p:nvSpPr>
        <p:spPr>
          <a:xfrm>
            <a:off x="8924832" y="1873287"/>
            <a:ext cx="1738935" cy="925453"/>
          </a:xfrm>
          <a:prstGeom prst="roundRect">
            <a:avLst/>
          </a:prstGeom>
          <a:gradFill flip="none" rotWithShape="1">
            <a:gsLst>
              <a:gs pos="0">
                <a:schemeClr val="bg2">
                  <a:lumMod val="75000"/>
                  <a:shade val="30000"/>
                  <a:satMod val="115000"/>
                </a:schemeClr>
              </a:gs>
              <a:gs pos="50000">
                <a:schemeClr val="bg2">
                  <a:lumMod val="75000"/>
                  <a:shade val="67500"/>
                  <a:satMod val="115000"/>
                </a:schemeClr>
              </a:gs>
              <a:gs pos="100000">
                <a:schemeClr val="bg2">
                  <a:lumMod val="75000"/>
                  <a:shade val="100000"/>
                  <a:satMod val="115000"/>
                </a:schemeClr>
              </a:gs>
            </a:gsLst>
            <a:lin ang="108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6" name="26 Elipse"/>
          <p:cNvSpPr/>
          <p:nvPr/>
        </p:nvSpPr>
        <p:spPr>
          <a:xfrm>
            <a:off x="794054" y="2760390"/>
            <a:ext cx="2516876" cy="996736"/>
          </a:xfrm>
          <a:prstGeom prst="ellipse">
            <a:avLst/>
          </a:prstGeom>
          <a:solidFill>
            <a:schemeClr val="bg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7" name="27 CuadroTexto"/>
          <p:cNvSpPr txBox="1"/>
          <p:nvPr/>
        </p:nvSpPr>
        <p:spPr>
          <a:xfrm>
            <a:off x="671402" y="3046679"/>
            <a:ext cx="2769211" cy="400110"/>
          </a:xfrm>
          <a:prstGeom prst="rect">
            <a:avLst/>
          </a:prstGeom>
          <a:noFill/>
        </p:spPr>
        <p:txBody>
          <a:bodyPr wrap="square" rtlCol="0">
            <a:spAutoFit/>
          </a:bodyPr>
          <a:lstStyle/>
          <a:p>
            <a:pPr algn="ctr"/>
            <a:r>
              <a:rPr lang="es-MX" sz="2000" b="1" i="1" dirty="0" smtClean="0">
                <a:solidFill>
                  <a:schemeClr val="bg1"/>
                </a:solidFill>
                <a:effectLst>
                  <a:outerShdw blurRad="38100" dist="38100" dir="2700000" algn="tl">
                    <a:srgbClr val="000000">
                      <a:alpha val="43137"/>
                    </a:srgbClr>
                  </a:outerShdw>
                </a:effectLst>
              </a:rPr>
              <a:t>CONSIDERACIONES</a:t>
            </a:r>
            <a:endParaRPr lang="es-MX" sz="2000" b="1" i="1" dirty="0">
              <a:solidFill>
                <a:schemeClr val="bg1"/>
              </a:solidFill>
              <a:effectLst>
                <a:outerShdw blurRad="38100" dist="38100" dir="2700000" algn="tl">
                  <a:srgbClr val="000000">
                    <a:alpha val="43137"/>
                  </a:srgbClr>
                </a:outerShdw>
              </a:effectLst>
            </a:endParaRPr>
          </a:p>
        </p:txBody>
      </p:sp>
      <p:sp>
        <p:nvSpPr>
          <p:cNvPr id="18" name="28 Rectángulo redondeado"/>
          <p:cNvSpPr/>
          <p:nvPr/>
        </p:nvSpPr>
        <p:spPr>
          <a:xfrm>
            <a:off x="6630228" y="5371896"/>
            <a:ext cx="1808925" cy="909959"/>
          </a:xfrm>
          <a:prstGeom prst="roundRect">
            <a:avLst/>
          </a:prstGeom>
          <a:gradFill flip="none" rotWithShape="1">
            <a:gsLst>
              <a:gs pos="0">
                <a:schemeClr val="accent6">
                  <a:lumMod val="75000"/>
                  <a:shade val="30000"/>
                  <a:satMod val="115000"/>
                </a:schemeClr>
              </a:gs>
              <a:gs pos="50000">
                <a:schemeClr val="accent6">
                  <a:lumMod val="75000"/>
                  <a:shade val="67500"/>
                  <a:satMod val="115000"/>
                </a:schemeClr>
              </a:gs>
              <a:gs pos="100000">
                <a:schemeClr val="accent6">
                  <a:lumMod val="75000"/>
                  <a:shade val="100000"/>
                  <a:satMod val="115000"/>
                </a:schemeClr>
              </a:gs>
            </a:gsLst>
            <a:lin ang="189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9" name="29 CuadroTexto"/>
          <p:cNvSpPr txBox="1"/>
          <p:nvPr/>
        </p:nvSpPr>
        <p:spPr>
          <a:xfrm>
            <a:off x="6700381" y="5251984"/>
            <a:ext cx="1672450" cy="923330"/>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Lotes de Tamaño Pequeño</a:t>
            </a:r>
            <a:endParaRPr lang="es-MX" b="1" dirty="0"/>
          </a:p>
        </p:txBody>
      </p:sp>
      <p:sp>
        <p:nvSpPr>
          <p:cNvPr id="20" name="30 Rectángulo redondeado"/>
          <p:cNvSpPr/>
          <p:nvPr/>
        </p:nvSpPr>
        <p:spPr>
          <a:xfrm>
            <a:off x="4296567" y="5371490"/>
            <a:ext cx="1769761" cy="913053"/>
          </a:xfrm>
          <a:prstGeom prst="roundRect">
            <a:avLst/>
          </a:prstGeom>
          <a:gradFill flip="none" rotWithShape="1">
            <a:gsLst>
              <a:gs pos="0">
                <a:schemeClr val="accent4">
                  <a:lumMod val="20000"/>
                  <a:lumOff val="80000"/>
                  <a:shade val="30000"/>
                  <a:satMod val="115000"/>
                </a:schemeClr>
              </a:gs>
              <a:gs pos="50000">
                <a:schemeClr val="accent4">
                  <a:lumMod val="20000"/>
                  <a:lumOff val="80000"/>
                  <a:shade val="67500"/>
                  <a:satMod val="115000"/>
                </a:schemeClr>
              </a:gs>
              <a:gs pos="100000">
                <a:schemeClr val="accent4">
                  <a:lumMod val="20000"/>
                  <a:lumOff val="80000"/>
                  <a:shade val="100000"/>
                  <a:satMod val="115000"/>
                </a:schemeClr>
              </a:gs>
            </a:gsLst>
            <a:lin ang="54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1" name="31 Rectángulo redondeado"/>
          <p:cNvSpPr/>
          <p:nvPr/>
        </p:nvSpPr>
        <p:spPr>
          <a:xfrm>
            <a:off x="9005654" y="4347383"/>
            <a:ext cx="1805141" cy="904601"/>
          </a:xfrm>
          <a:prstGeom prst="roundRect">
            <a:avLst/>
          </a:prstGeom>
          <a:gradFill flip="none" rotWithShape="1">
            <a:gsLst>
              <a:gs pos="0">
                <a:schemeClr val="accent2">
                  <a:lumMod val="40000"/>
                  <a:lumOff val="60000"/>
                  <a:shade val="30000"/>
                  <a:satMod val="115000"/>
                </a:schemeClr>
              </a:gs>
              <a:gs pos="50000">
                <a:schemeClr val="accent2">
                  <a:lumMod val="40000"/>
                  <a:lumOff val="60000"/>
                  <a:shade val="67500"/>
                  <a:satMod val="115000"/>
                </a:schemeClr>
              </a:gs>
              <a:gs pos="100000">
                <a:schemeClr val="accent2">
                  <a:lumMod val="40000"/>
                  <a:lumOff val="60000"/>
                  <a:shade val="100000"/>
                  <a:satMod val="115000"/>
                </a:schemeClr>
              </a:gs>
            </a:gsLst>
            <a:lin ang="108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2" name="32 CuadroTexto"/>
          <p:cNvSpPr txBox="1"/>
          <p:nvPr/>
        </p:nvSpPr>
        <p:spPr>
          <a:xfrm>
            <a:off x="9020933" y="4329649"/>
            <a:ext cx="1805139" cy="923330"/>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Componentes y Métodos estandarizado</a:t>
            </a:r>
            <a:endParaRPr lang="es-MX" b="1" i="1" dirty="0">
              <a:effectLst>
                <a:outerShdw blurRad="38100" dist="38100" dir="2700000" algn="tl">
                  <a:srgbClr val="000000">
                    <a:alpha val="43137"/>
                  </a:srgbClr>
                </a:outerShdw>
              </a:effectLst>
            </a:endParaRPr>
          </a:p>
        </p:txBody>
      </p:sp>
      <p:sp>
        <p:nvSpPr>
          <p:cNvPr id="23" name="33 Rectángulo redondeado"/>
          <p:cNvSpPr/>
          <p:nvPr/>
        </p:nvSpPr>
        <p:spPr>
          <a:xfrm>
            <a:off x="6626290" y="4339898"/>
            <a:ext cx="1782878" cy="893517"/>
          </a:xfrm>
          <a:prstGeom prst="roundRec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path path="circle">
              <a:fillToRect l="100000" b="100000"/>
            </a:path>
            <a:tileRect t="-100000" r="-100000"/>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4" name="34 Rectángulo redondeado"/>
          <p:cNvSpPr/>
          <p:nvPr/>
        </p:nvSpPr>
        <p:spPr>
          <a:xfrm>
            <a:off x="9020845" y="5371490"/>
            <a:ext cx="1789949" cy="909959"/>
          </a:xfrm>
          <a:prstGeom prst="roundRect">
            <a:avLst/>
          </a:prstGeom>
          <a:gradFill flip="none" rotWithShape="1">
            <a:gsLst>
              <a:gs pos="0">
                <a:schemeClr val="accent2">
                  <a:lumMod val="20000"/>
                  <a:lumOff val="80000"/>
                  <a:shade val="30000"/>
                  <a:satMod val="115000"/>
                </a:schemeClr>
              </a:gs>
              <a:gs pos="50000">
                <a:schemeClr val="accent2">
                  <a:lumMod val="20000"/>
                  <a:lumOff val="80000"/>
                  <a:shade val="67500"/>
                  <a:satMod val="115000"/>
                </a:schemeClr>
              </a:gs>
              <a:gs pos="100000">
                <a:schemeClr val="accent2">
                  <a:lumMod val="20000"/>
                  <a:lumOff val="80000"/>
                  <a:shade val="100000"/>
                  <a:satMod val="115000"/>
                </a:schemeClr>
              </a:gs>
            </a:gsLst>
            <a:lin ang="162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5" name="35 CuadroTexto"/>
          <p:cNvSpPr txBox="1"/>
          <p:nvPr/>
        </p:nvSpPr>
        <p:spPr>
          <a:xfrm>
            <a:off x="9020847" y="5301494"/>
            <a:ext cx="1789948" cy="923330"/>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Cargas de Trabajo Uniformes</a:t>
            </a:r>
            <a:endParaRPr lang="es-MX" b="1" i="1" dirty="0">
              <a:effectLst>
                <a:outerShdw blurRad="38100" dist="38100" dir="2700000" algn="tl">
                  <a:srgbClr val="000000">
                    <a:alpha val="43137"/>
                  </a:srgbClr>
                </a:outerShdw>
              </a:effectLst>
            </a:endParaRPr>
          </a:p>
        </p:txBody>
      </p:sp>
      <p:sp>
        <p:nvSpPr>
          <p:cNvPr id="26" name="37 Rectángulo redondeado"/>
          <p:cNvSpPr/>
          <p:nvPr/>
        </p:nvSpPr>
        <p:spPr>
          <a:xfrm>
            <a:off x="2002194" y="4330726"/>
            <a:ext cx="1702141" cy="916621"/>
          </a:xfrm>
          <a:prstGeom prst="roundRect">
            <a:avLst/>
          </a:pr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7" name="38 CuadroTexto"/>
          <p:cNvSpPr txBox="1"/>
          <p:nvPr/>
        </p:nvSpPr>
        <p:spPr>
          <a:xfrm>
            <a:off x="1955535" y="4330956"/>
            <a:ext cx="1870042" cy="923330"/>
          </a:xfrm>
          <a:prstGeom prst="rect">
            <a:avLst/>
          </a:prstGeom>
          <a:noFill/>
        </p:spPr>
        <p:txBody>
          <a:bodyPr wrap="square" rtlCol="0">
            <a:spAutoFit/>
          </a:bodyPr>
          <a:lstStyle/>
          <a:p>
            <a:pPr algn="ctr"/>
            <a:r>
              <a:rPr lang="es-AR" b="1" i="1" dirty="0" smtClean="0">
                <a:effectLst>
                  <a:outerShdw blurRad="38100" dist="38100" dir="2700000" algn="tl">
                    <a:srgbClr val="000000">
                      <a:alpha val="43137"/>
                    </a:srgbClr>
                  </a:outerShdw>
                </a:effectLst>
              </a:rPr>
              <a:t>Método de Tirón del Flujo de Trabajo</a:t>
            </a:r>
            <a:endParaRPr lang="es-MX" b="1" i="1" dirty="0">
              <a:effectLst>
                <a:outerShdw blurRad="38100" dist="38100" dir="2700000" algn="tl">
                  <a:srgbClr val="000000">
                    <a:alpha val="43137"/>
                  </a:srgbClr>
                </a:outerShdw>
              </a:effectLst>
            </a:endParaRPr>
          </a:p>
        </p:txBody>
      </p:sp>
      <p:sp>
        <p:nvSpPr>
          <p:cNvPr id="28" name="40 Rectángulo redondeado"/>
          <p:cNvSpPr/>
          <p:nvPr/>
        </p:nvSpPr>
        <p:spPr>
          <a:xfrm>
            <a:off x="1985107" y="5371490"/>
            <a:ext cx="1702140" cy="926091"/>
          </a:xfrm>
          <a:prstGeom prst="roundRect">
            <a:avLst/>
          </a:prstGeom>
          <a:gradFill flip="none" rotWithShape="1">
            <a:gsLst>
              <a:gs pos="0">
                <a:schemeClr val="accent4">
                  <a:lumMod val="75000"/>
                  <a:shade val="30000"/>
                  <a:satMod val="115000"/>
                </a:schemeClr>
              </a:gs>
              <a:gs pos="50000">
                <a:schemeClr val="accent4">
                  <a:lumMod val="75000"/>
                  <a:shade val="67500"/>
                  <a:satMod val="115000"/>
                </a:schemeClr>
              </a:gs>
              <a:gs pos="100000">
                <a:schemeClr val="accent4">
                  <a:lumMod val="75000"/>
                  <a:shade val="100000"/>
                  <a:satMod val="115000"/>
                </a:schemeClr>
              </a:gs>
            </a:gsLst>
            <a:lin ang="189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9" name="43 CuadroTexto"/>
          <p:cNvSpPr txBox="1"/>
          <p:nvPr/>
        </p:nvSpPr>
        <p:spPr>
          <a:xfrm>
            <a:off x="1854620" y="5467163"/>
            <a:ext cx="1832627" cy="646331"/>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Calidad en Origen</a:t>
            </a:r>
          </a:p>
        </p:txBody>
      </p:sp>
      <p:sp>
        <p:nvSpPr>
          <p:cNvPr id="30" name="44 CuadroTexto"/>
          <p:cNvSpPr txBox="1"/>
          <p:nvPr/>
        </p:nvSpPr>
        <p:spPr>
          <a:xfrm>
            <a:off x="6598697" y="4615531"/>
            <a:ext cx="1803671" cy="369332"/>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Redes </a:t>
            </a:r>
            <a:r>
              <a:rPr lang="es-MX" b="1" i="1" dirty="0" err="1" smtClean="0">
                <a:effectLst>
                  <a:outerShdw blurRad="38100" dist="38100" dir="2700000" algn="tl">
                    <a:srgbClr val="000000">
                      <a:alpha val="43137"/>
                    </a:srgbClr>
                  </a:outerShdw>
                </a:effectLst>
              </a:rPr>
              <a:t>Keiretsu</a:t>
            </a:r>
            <a:endParaRPr lang="es-MX" dirty="0" smtClean="0"/>
          </a:p>
        </p:txBody>
      </p:sp>
      <p:sp>
        <p:nvSpPr>
          <p:cNvPr id="31" name="45 CuadroTexto"/>
          <p:cNvSpPr txBox="1"/>
          <p:nvPr/>
        </p:nvSpPr>
        <p:spPr>
          <a:xfrm>
            <a:off x="4248553" y="5439556"/>
            <a:ext cx="1903089" cy="646331"/>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Flujos en Línea y Automación</a:t>
            </a:r>
            <a:endParaRPr lang="es-MX" dirty="0" smtClean="0"/>
          </a:p>
        </p:txBody>
      </p:sp>
      <p:sp>
        <p:nvSpPr>
          <p:cNvPr id="32" name="46 Rectángulo redondeado"/>
          <p:cNvSpPr/>
          <p:nvPr/>
        </p:nvSpPr>
        <p:spPr>
          <a:xfrm>
            <a:off x="4393686" y="2922962"/>
            <a:ext cx="1706937" cy="911350"/>
          </a:xfrm>
          <a:prstGeom prst="roundRect">
            <a:avLst/>
          </a:prstGeom>
          <a:gradFill flip="none" rotWithShape="1">
            <a:gsLst>
              <a:gs pos="0">
                <a:schemeClr val="tx2">
                  <a:lumMod val="20000"/>
                  <a:lumOff val="80000"/>
                  <a:shade val="30000"/>
                  <a:satMod val="115000"/>
                </a:schemeClr>
              </a:gs>
              <a:gs pos="50000">
                <a:schemeClr val="tx2">
                  <a:lumMod val="20000"/>
                  <a:lumOff val="80000"/>
                  <a:shade val="67500"/>
                  <a:satMod val="115000"/>
                </a:schemeClr>
              </a:gs>
              <a:gs pos="100000">
                <a:schemeClr val="tx2">
                  <a:lumMod val="20000"/>
                  <a:lumOff val="80000"/>
                  <a:shade val="100000"/>
                  <a:satMod val="115000"/>
                </a:schemeClr>
              </a:gs>
            </a:gsLst>
            <a:path path="circle">
              <a:fillToRect l="100000" b="100000"/>
            </a:path>
            <a:tileRect t="-100000" r="-100000"/>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3" name="47 CuadroTexto"/>
          <p:cNvSpPr txBox="1"/>
          <p:nvPr/>
        </p:nvSpPr>
        <p:spPr>
          <a:xfrm>
            <a:off x="4368955" y="3018675"/>
            <a:ext cx="1726844" cy="646331"/>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Mano de Obra Flexible</a:t>
            </a:r>
            <a:endParaRPr lang="es-MX" dirty="0" smtClean="0"/>
          </a:p>
        </p:txBody>
      </p:sp>
      <p:sp>
        <p:nvSpPr>
          <p:cNvPr id="34" name="67 CuadroTexto"/>
          <p:cNvSpPr txBox="1"/>
          <p:nvPr/>
        </p:nvSpPr>
        <p:spPr>
          <a:xfrm>
            <a:off x="8924832" y="1837060"/>
            <a:ext cx="1754214" cy="923330"/>
          </a:xfrm>
          <a:prstGeom prst="rect">
            <a:avLst/>
          </a:prstGeom>
          <a:noFill/>
        </p:spPr>
        <p:txBody>
          <a:bodyPr wrap="square" rtlCol="0">
            <a:spAutoFit/>
          </a:bodyPr>
          <a:lstStyle/>
          <a:p>
            <a:pPr algn="ctr"/>
            <a:r>
              <a:rPr lang="es-MX" b="1" i="1" dirty="0" smtClean="0">
                <a:effectLst>
                  <a:outerShdw blurRad="38100" dist="38100" dir="2700000" algn="tl">
                    <a:srgbClr val="000000">
                      <a:alpha val="43137"/>
                    </a:srgbClr>
                  </a:outerShdw>
                </a:effectLst>
              </a:rPr>
              <a:t>Sistemas de Premiación y Clasificación</a:t>
            </a:r>
            <a:endParaRPr lang="es-MX" dirty="0" smtClean="0"/>
          </a:p>
        </p:txBody>
      </p:sp>
    </p:spTree>
    <p:extLst>
      <p:ext uri="{BB962C8B-B14F-4D97-AF65-F5344CB8AC3E}">
        <p14:creationId xmlns:p14="http://schemas.microsoft.com/office/powerpoint/2010/main" val="127707622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2589213" y="2514600"/>
            <a:ext cx="8915399" cy="2262781"/>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b="1" dirty="0">
              <a:effectLst>
                <a:outerShdw blurRad="38100" dist="38100" dir="2700000" algn="tl">
                  <a:srgbClr val="000000">
                    <a:alpha val="43137"/>
                  </a:srgbClr>
                </a:outerShdw>
              </a:effectLst>
            </a:endParaRPr>
          </a:p>
        </p:txBody>
      </p:sp>
      <p:sp>
        <p:nvSpPr>
          <p:cNvPr id="5" name="Subtítulo 2"/>
          <p:cNvSpPr txBox="1">
            <a:spLocks/>
          </p:cNvSpPr>
          <p:nvPr/>
        </p:nvSpPr>
        <p:spPr>
          <a:xfrm>
            <a:off x="2589213" y="4777379"/>
            <a:ext cx="8915399" cy="112628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buNone/>
            </a:pPr>
            <a:endParaRPr lang="en-US" sz="3600" b="1" i="1" dirty="0">
              <a:effectLst>
                <a:outerShdw blurRad="38100" dist="38100" dir="2700000" algn="tl">
                  <a:srgbClr val="000000">
                    <a:alpha val="43137"/>
                  </a:srgbClr>
                </a:outerShdw>
              </a:effectLst>
            </a:endParaRPr>
          </a:p>
        </p:txBody>
      </p:sp>
      <p:sp>
        <p:nvSpPr>
          <p:cNvPr id="8" name="Título 1"/>
          <p:cNvSpPr>
            <a:spLocks noGrp="1"/>
          </p:cNvSpPr>
          <p:nvPr>
            <p:ph type="title"/>
          </p:nvPr>
        </p:nvSpPr>
        <p:spPr>
          <a:xfrm>
            <a:off x="1784032" y="112105"/>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PLANEACIÓN DE RECURSOS DE LA ORGANIZACIÓN</a:t>
            </a:r>
            <a:endParaRPr lang="en-US" sz="3100" dirty="0"/>
          </a:p>
        </p:txBody>
      </p:sp>
      <p:sp>
        <p:nvSpPr>
          <p:cNvPr id="7" name="Marcador de contenido 2"/>
          <p:cNvSpPr>
            <a:spLocks noGrp="1"/>
          </p:cNvSpPr>
          <p:nvPr>
            <p:ph idx="1"/>
          </p:nvPr>
        </p:nvSpPr>
        <p:spPr>
          <a:xfrm>
            <a:off x="1059539" y="1117599"/>
            <a:ext cx="10943779" cy="5660571"/>
          </a:xfrm>
        </p:spPr>
        <p:txBody>
          <a:bodyPr>
            <a:noAutofit/>
          </a:bodyPr>
          <a:lstStyle/>
          <a:p>
            <a:pPr marL="0" indent="0" algn="ctr">
              <a:buNone/>
            </a:pPr>
            <a:r>
              <a:rPr lang="en-US" sz="2200" b="1" dirty="0" smtClean="0">
                <a:solidFill>
                  <a:schemeClr val="tx1"/>
                </a:solidFill>
              </a:rPr>
              <a:t>IDEAS CLAVE </a:t>
            </a:r>
            <a:endParaRPr lang="en-US" sz="2200" dirty="0" smtClean="0">
              <a:solidFill>
                <a:schemeClr val="tx1"/>
              </a:solidFill>
            </a:endParaRPr>
          </a:p>
          <a:p>
            <a:r>
              <a:rPr lang="es-ES" sz="1500" dirty="0" smtClean="0">
                <a:solidFill>
                  <a:schemeClr val="tx1"/>
                </a:solidFill>
              </a:rPr>
              <a:t>El ERP es una herramienta tecnológica con un conjunto de aplicaciones integradas internamente que busca coordinar los datos y procesos de las diferentes áreas de negocio de una empresa en una plataforma, centralizando la información de las diferentes áreas y facilitando y mejorando la gestión de datos y la organización de la empresa.</a:t>
            </a:r>
          </a:p>
          <a:p>
            <a:r>
              <a:rPr lang="es-ES" sz="1500" dirty="0" smtClean="0">
                <a:solidFill>
                  <a:schemeClr val="tx1"/>
                </a:solidFill>
              </a:rPr>
              <a:t>El MRP es un sistema de información específico para  administrar el inventario de demanda dependiente y programar los pedidos de reabastecimiento considerando el diseño de proceso/producto, las existencias y la demanda a través del programa maestro de producción.</a:t>
            </a:r>
          </a:p>
          <a:p>
            <a:r>
              <a:rPr lang="es-ES" sz="1500" dirty="0" smtClean="0">
                <a:solidFill>
                  <a:schemeClr val="tx1"/>
                </a:solidFill>
              </a:rPr>
              <a:t>El sistema de planeación MRP II tiene información de retroalimentación de sus módulos de salida y planea y monitorea todos los recursos de una empresa  manufactura, marketing, finanzas e ingeniería, a través de un sistema de ciclo cerrado que genera cifras financieras y simula el sistema de manufactura.</a:t>
            </a:r>
          </a:p>
          <a:p>
            <a:r>
              <a:rPr lang="es-ES" sz="1500" dirty="0" smtClean="0">
                <a:solidFill>
                  <a:schemeClr val="tx1"/>
                </a:solidFill>
              </a:rPr>
              <a:t>El DBR es un sistema de planificación y control que regula el flujo de los materiales del trabajo en proceso en un sistema productivo, de acuerdo a la capacidad en el cuello de botella o el recurso con capacidad restringida (CCR, del inglés </a:t>
            </a:r>
            <a:r>
              <a:rPr lang="es-ES" sz="1500" dirty="0" err="1" smtClean="0">
                <a:solidFill>
                  <a:schemeClr val="tx1"/>
                </a:solidFill>
              </a:rPr>
              <a:t>capacity</a:t>
            </a:r>
            <a:r>
              <a:rPr lang="es-ES" sz="1500" dirty="0" smtClean="0">
                <a:solidFill>
                  <a:schemeClr val="tx1"/>
                </a:solidFill>
              </a:rPr>
              <a:t> </a:t>
            </a:r>
            <a:r>
              <a:rPr lang="es-ES" sz="1500" dirty="0" err="1" smtClean="0">
                <a:solidFill>
                  <a:schemeClr val="tx1"/>
                </a:solidFill>
              </a:rPr>
              <a:t>constrained</a:t>
            </a:r>
            <a:r>
              <a:rPr lang="es-ES" sz="1500" dirty="0" smtClean="0">
                <a:solidFill>
                  <a:schemeClr val="tx1"/>
                </a:solidFill>
              </a:rPr>
              <a:t> </a:t>
            </a:r>
            <a:r>
              <a:rPr lang="es-ES" sz="1500" dirty="0" err="1" smtClean="0">
                <a:solidFill>
                  <a:schemeClr val="tx1"/>
                </a:solidFill>
              </a:rPr>
              <a:t>resource</a:t>
            </a:r>
            <a:r>
              <a:rPr lang="es-ES" sz="1500" dirty="0" smtClean="0">
                <a:solidFill>
                  <a:schemeClr val="tx1"/>
                </a:solidFill>
              </a:rPr>
              <a:t>). El lote de proceso es aquel tamaño que minimice las operaciones de preparación y optimiza la utilización en el CCR. </a:t>
            </a:r>
          </a:p>
          <a:p>
            <a:r>
              <a:rPr lang="es-ES" sz="1500" dirty="0" smtClean="0">
                <a:solidFill>
                  <a:schemeClr val="tx1"/>
                </a:solidFill>
              </a:rPr>
              <a:t>El sistema LEAN establece las diferencias entre los procesos y las operaciones, los transforma en Flujos continuos con el mínimo de interrupciones, cumpliendo los pedidos sin producir grandes lotes, inventarios innecesarios y a la velocidad de la demanda mediante la aplicación de un conjunto de herramientas de gestión. </a:t>
            </a:r>
          </a:p>
          <a:p>
            <a:r>
              <a:rPr lang="es-ES" sz="1500" dirty="0" smtClean="0">
                <a:solidFill>
                  <a:schemeClr val="tx1"/>
                </a:solidFill>
              </a:rPr>
              <a:t>Sistema </a:t>
            </a:r>
            <a:r>
              <a:rPr lang="es-ES" sz="1500" dirty="0">
                <a:solidFill>
                  <a:schemeClr val="tx1"/>
                </a:solidFill>
              </a:rPr>
              <a:t>de operaciones que maximizan el valor agregado por cada una de las actividades de una compañía, mediante la reducción de los recursos innecesarios y la supresión de los retrasos en las operaciones.</a:t>
            </a:r>
          </a:p>
          <a:p>
            <a:endParaRPr lang="es-ES" dirty="0">
              <a:solidFill>
                <a:schemeClr val="tx1"/>
              </a:solidFill>
            </a:endParaRPr>
          </a:p>
        </p:txBody>
      </p:sp>
    </p:spTree>
    <p:extLst>
      <p:ext uri="{BB962C8B-B14F-4D97-AF65-F5344CB8AC3E}">
        <p14:creationId xmlns:p14="http://schemas.microsoft.com/office/powerpoint/2010/main" val="303517915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919495" y="-50827"/>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PLANEACIÓN DE RECURSOS DE LA ORGANIZACIÓN</a:t>
            </a:r>
            <a:endParaRPr lang="en-US" sz="3100" dirty="0"/>
          </a:p>
        </p:txBody>
      </p:sp>
      <p:sp>
        <p:nvSpPr>
          <p:cNvPr id="35" name="Marcador de contenido 2"/>
          <p:cNvSpPr>
            <a:spLocks noGrp="1"/>
          </p:cNvSpPr>
          <p:nvPr>
            <p:ph idx="1"/>
          </p:nvPr>
        </p:nvSpPr>
        <p:spPr>
          <a:xfrm>
            <a:off x="1175657" y="1548830"/>
            <a:ext cx="10691806" cy="3777622"/>
          </a:xfrm>
        </p:spPr>
        <p:txBody>
          <a:bodyPr>
            <a:noAutofit/>
          </a:bodyPr>
          <a:lstStyle/>
          <a:p>
            <a:pPr>
              <a:spcBef>
                <a:spcPts val="1800"/>
              </a:spcBef>
            </a:pPr>
            <a:r>
              <a:rPr lang="en-US" sz="2200" b="1" dirty="0">
                <a:solidFill>
                  <a:schemeClr val="tx1"/>
                </a:solidFill>
              </a:rPr>
              <a:t>OBJETIVOS </a:t>
            </a:r>
            <a:endParaRPr lang="en-US" sz="2200" b="1" dirty="0" smtClean="0">
              <a:solidFill>
                <a:schemeClr val="tx1"/>
              </a:solidFill>
            </a:endParaRPr>
          </a:p>
          <a:p>
            <a:pPr marL="0" indent="0">
              <a:spcBef>
                <a:spcPts val="1800"/>
              </a:spcBef>
              <a:buNone/>
            </a:pPr>
            <a:r>
              <a:rPr lang="es-ES" sz="2000" b="1" dirty="0" smtClean="0">
                <a:solidFill>
                  <a:schemeClr val="tx1"/>
                </a:solidFill>
              </a:rPr>
              <a:t>• </a:t>
            </a:r>
            <a:r>
              <a:rPr lang="es-ES" sz="1900" b="1" dirty="0">
                <a:solidFill>
                  <a:schemeClr val="tx1"/>
                </a:solidFill>
              </a:rPr>
              <a:t>Aprender </a:t>
            </a:r>
            <a:r>
              <a:rPr lang="es-ES" sz="1900" b="1" dirty="0" smtClean="0">
                <a:solidFill>
                  <a:schemeClr val="tx1"/>
                </a:solidFill>
              </a:rPr>
              <a:t>porqué </a:t>
            </a:r>
            <a:r>
              <a:rPr lang="es-ES" sz="1900" b="1" dirty="0" err="1" smtClean="0">
                <a:solidFill>
                  <a:schemeClr val="tx1"/>
                </a:solidFill>
              </a:rPr>
              <a:t>Goldratt</a:t>
            </a:r>
            <a:r>
              <a:rPr lang="es-ES" sz="1900" b="1" dirty="0" smtClean="0">
                <a:solidFill>
                  <a:schemeClr val="tx1"/>
                </a:solidFill>
              </a:rPr>
              <a:t> considera que los Parámetros de Gestión/Explotación son la base de la filosofía administrativa que conduce a la meta</a:t>
            </a:r>
            <a:r>
              <a:rPr lang="es-AR" sz="2000" b="1" dirty="0">
                <a:ea typeface="Times New Roman"/>
                <a:cs typeface="Times New Roman"/>
              </a:rPr>
              <a:t> </a:t>
            </a:r>
            <a:r>
              <a:rPr lang="es-ES" sz="1900" b="1" dirty="0" smtClean="0">
                <a:solidFill>
                  <a:schemeClr val="tx1"/>
                </a:solidFill>
                <a:ea typeface="Times New Roman"/>
                <a:cs typeface="Times New Roman"/>
              </a:rPr>
              <a:t>cuando su enfoque </a:t>
            </a:r>
            <a:r>
              <a:rPr lang="es-ES" sz="1900" b="1" dirty="0">
                <a:solidFill>
                  <a:schemeClr val="tx1"/>
                </a:solidFill>
                <a:ea typeface="Times New Roman"/>
                <a:cs typeface="Times New Roman"/>
              </a:rPr>
              <a:t>está basado en un flujo de producción equilibrado y en la programación de la producción con base en los recursos cuellos de botella</a:t>
            </a:r>
            <a:endParaRPr lang="es-ES" sz="1900" b="1" dirty="0" smtClean="0">
              <a:solidFill>
                <a:schemeClr val="tx1"/>
              </a:solidFill>
            </a:endParaRPr>
          </a:p>
          <a:p>
            <a:pPr marL="0" indent="0">
              <a:spcBef>
                <a:spcPts val="1800"/>
              </a:spcBef>
              <a:buNone/>
            </a:pPr>
            <a:r>
              <a:rPr lang="es-ES" sz="1900" b="1" dirty="0" smtClean="0">
                <a:solidFill>
                  <a:schemeClr val="tx1"/>
                </a:solidFill>
              </a:rPr>
              <a:t>• Visualizar la importancia de los parámetros de explotación para la gestión Ingreso Neto, Inventario y Gastos de Operación en la Teoría de las Restricciones</a:t>
            </a:r>
            <a:endParaRPr lang="es-ES" sz="1900" b="1" dirty="0">
              <a:solidFill>
                <a:schemeClr val="tx1"/>
              </a:solidFill>
            </a:endParaRPr>
          </a:p>
          <a:p>
            <a:pPr marL="0" indent="0">
              <a:spcBef>
                <a:spcPts val="1800"/>
              </a:spcBef>
              <a:buNone/>
            </a:pPr>
            <a:r>
              <a:rPr lang="es-ES" sz="1900" b="1" dirty="0" smtClean="0">
                <a:solidFill>
                  <a:schemeClr val="tx1"/>
                </a:solidFill>
              </a:rPr>
              <a:t>• Entender que ninguna </a:t>
            </a:r>
            <a:r>
              <a:rPr lang="es-ES" sz="1900" b="1" dirty="0">
                <a:solidFill>
                  <a:schemeClr val="tx1"/>
                </a:solidFill>
              </a:rPr>
              <a:t>decisión de un área local pueda repercutir negativamente en una limitación global del </a:t>
            </a:r>
            <a:r>
              <a:rPr lang="es-ES" sz="1900" b="1" dirty="0" smtClean="0">
                <a:solidFill>
                  <a:schemeClr val="tx1"/>
                </a:solidFill>
              </a:rPr>
              <a:t>sistema basado en las reglas de explotación.</a:t>
            </a:r>
            <a:endParaRPr lang="es-ES" sz="1900" b="1" dirty="0">
              <a:solidFill>
                <a:schemeClr val="tx1"/>
              </a:solidFill>
            </a:endParaRPr>
          </a:p>
          <a:p>
            <a:pPr marL="0" indent="0">
              <a:buNone/>
            </a:pPr>
            <a:r>
              <a:rPr lang="es-ES" sz="1900" dirty="0" smtClean="0">
                <a:solidFill>
                  <a:schemeClr val="tx1"/>
                </a:solidFill>
              </a:rPr>
              <a:t>• </a:t>
            </a:r>
            <a:r>
              <a:rPr lang="es-ES" sz="1900" b="1" dirty="0" smtClean="0">
                <a:solidFill>
                  <a:schemeClr val="tx1"/>
                </a:solidFill>
              </a:rPr>
              <a:t>Interpretar que de acuerdo a las reglas de la OPT no se debe equilibrar la capacidad de producción con la demanda del mercado, sino con el flujo de producción.</a:t>
            </a:r>
          </a:p>
          <a:p>
            <a:pPr marL="0" indent="0">
              <a:buNone/>
            </a:pPr>
            <a:r>
              <a:rPr lang="es-ES" sz="1900" b="1" dirty="0">
                <a:solidFill>
                  <a:schemeClr val="tx1"/>
                </a:solidFill>
              </a:rPr>
              <a:t>• Aprender </a:t>
            </a:r>
            <a:r>
              <a:rPr lang="es-ES" sz="1900" b="1" dirty="0" smtClean="0">
                <a:solidFill>
                  <a:schemeClr val="tx1"/>
                </a:solidFill>
              </a:rPr>
              <a:t>la importancia de los lotes de proceso y los lotes de transferencia en el sostenimiento del flujo productivo.</a:t>
            </a:r>
          </a:p>
          <a:p>
            <a:pPr marL="0" indent="0">
              <a:buNone/>
            </a:pPr>
            <a:endParaRPr lang="en-US" sz="1900" b="1" dirty="0">
              <a:solidFill>
                <a:schemeClr val="tx1"/>
              </a:solidFill>
            </a:endParaRPr>
          </a:p>
        </p:txBody>
      </p:sp>
      <p:sp>
        <p:nvSpPr>
          <p:cNvPr id="2" name="CuadroTexto 1"/>
          <p:cNvSpPr txBox="1"/>
          <p:nvPr/>
        </p:nvSpPr>
        <p:spPr>
          <a:xfrm>
            <a:off x="3526971" y="1103090"/>
            <a:ext cx="5050972" cy="461665"/>
          </a:xfrm>
          <a:prstGeom prst="rect">
            <a:avLst/>
          </a:prstGeom>
          <a:noFill/>
        </p:spPr>
        <p:txBody>
          <a:bodyPr wrap="square" rtlCol="0">
            <a:spAutoFit/>
          </a:bodyPr>
          <a:lstStyle/>
          <a:p>
            <a:r>
              <a:rPr lang="es-ES" sz="2400" b="1" i="1" dirty="0" smtClean="0">
                <a:effectLst>
                  <a:outerShdw blurRad="38100" dist="38100" dir="2700000" algn="tl">
                    <a:srgbClr val="000000">
                      <a:alpha val="43137"/>
                    </a:srgbClr>
                  </a:outerShdw>
                </a:effectLst>
              </a:rPr>
              <a:t>TEORÍA DE LAS RESTRICCIONES</a:t>
            </a:r>
            <a:endParaRPr lang="en-US" sz="2400" b="1"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818994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919495" y="-50827"/>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PLANEACIÓN DE RECURSOS DE LA ORGANIZACIÓN</a:t>
            </a:r>
            <a:endParaRPr lang="en-US" sz="3100" dirty="0"/>
          </a:p>
        </p:txBody>
      </p:sp>
      <p:sp>
        <p:nvSpPr>
          <p:cNvPr id="6" name="10 CuadroTexto"/>
          <p:cNvSpPr txBox="1"/>
          <p:nvPr/>
        </p:nvSpPr>
        <p:spPr>
          <a:xfrm>
            <a:off x="1919495" y="1179917"/>
            <a:ext cx="2078340" cy="1015663"/>
          </a:xfrm>
          <a:prstGeom prst="rect">
            <a:avLst/>
          </a:prstGeom>
          <a:solidFill>
            <a:srgbClr val="FFC000"/>
          </a:solidFill>
          <a:ln w="57150">
            <a:solidFill>
              <a:schemeClr val="accent1">
                <a:lumMod val="50000"/>
              </a:schemeClr>
            </a:solidFill>
          </a:ln>
        </p:spPr>
        <p:txBody>
          <a:bodyPr wrap="square" rtlCol="0">
            <a:spAutoFit/>
          </a:bodyPr>
          <a:lstStyle/>
          <a:p>
            <a:pPr algn="ctr"/>
            <a:r>
              <a:rPr lang="es-MX" sz="2000" b="1" i="1" dirty="0" smtClean="0">
                <a:effectLst>
                  <a:outerShdw blurRad="38100" dist="38100" dir="2700000" algn="tl">
                    <a:srgbClr val="000000">
                      <a:alpha val="43137"/>
                    </a:srgbClr>
                  </a:outerShdw>
                </a:effectLst>
              </a:rPr>
              <a:t>TEORÍA DE LAS RESTRICCIONES</a:t>
            </a:r>
          </a:p>
          <a:p>
            <a:pPr algn="ctr"/>
            <a:r>
              <a:rPr lang="es-MX" sz="2000" b="1" i="1" dirty="0" smtClean="0">
                <a:effectLst>
                  <a:outerShdw blurRad="38100" dist="38100" dir="2700000" algn="tl">
                    <a:srgbClr val="000000">
                      <a:alpha val="43137"/>
                    </a:srgbClr>
                  </a:outerShdw>
                </a:effectLst>
              </a:rPr>
              <a:t>FILOSOFÍA </a:t>
            </a:r>
          </a:p>
        </p:txBody>
      </p:sp>
      <p:sp>
        <p:nvSpPr>
          <p:cNvPr id="7" name="4 Rectángulo"/>
          <p:cNvSpPr/>
          <p:nvPr/>
        </p:nvSpPr>
        <p:spPr>
          <a:xfrm>
            <a:off x="914401" y="2273812"/>
            <a:ext cx="5921828" cy="1754326"/>
          </a:xfrm>
          <a:prstGeom prst="rect">
            <a:avLst/>
          </a:prstGeom>
          <a:gradFill flip="none" rotWithShape="1">
            <a:gsLst>
              <a:gs pos="0">
                <a:schemeClr val="bg2">
                  <a:lumMod val="90000"/>
                  <a:shade val="30000"/>
                  <a:satMod val="115000"/>
                </a:schemeClr>
              </a:gs>
              <a:gs pos="50000">
                <a:schemeClr val="bg2">
                  <a:lumMod val="90000"/>
                  <a:shade val="67500"/>
                  <a:satMod val="115000"/>
                </a:schemeClr>
              </a:gs>
              <a:gs pos="100000">
                <a:schemeClr val="bg2">
                  <a:lumMod val="90000"/>
                  <a:shade val="100000"/>
                  <a:satMod val="115000"/>
                </a:schemeClr>
              </a:gs>
            </a:gsLst>
            <a:lin ang="2700000" scaled="1"/>
            <a:tileRect/>
          </a:gradFill>
          <a:ln w="38100">
            <a:solidFill>
              <a:schemeClr val="tx2">
                <a:lumMod val="75000"/>
              </a:schemeClr>
            </a:solidFill>
          </a:ln>
        </p:spPr>
        <p:txBody>
          <a:bodyPr wrap="square">
            <a:spAutoFit/>
          </a:bodyPr>
          <a:lstStyle/>
          <a:p>
            <a:pPr marL="45720" indent="0" algn="ctr">
              <a:buNone/>
            </a:pPr>
            <a:r>
              <a:rPr lang="es-AR" b="1" i="1" dirty="0" smtClean="0">
                <a:effectLst>
                  <a:outerShdw blurRad="38100" dist="38100" dir="2700000" algn="tl">
                    <a:srgbClr val="000000">
                      <a:alpha val="43137"/>
                    </a:srgbClr>
                  </a:outerShdw>
                </a:effectLst>
                <a:ea typeface="Times New Roman"/>
                <a:cs typeface="Times New Roman"/>
              </a:rPr>
              <a:t>Parámetros Clásicos</a:t>
            </a:r>
            <a:r>
              <a:rPr lang="es-AR" dirty="0" smtClean="0">
                <a:ea typeface="Times New Roman"/>
                <a:cs typeface="Times New Roman"/>
              </a:rPr>
              <a:t> </a:t>
            </a:r>
          </a:p>
          <a:p>
            <a:pPr marL="45720" indent="0" algn="ctr">
              <a:buNone/>
            </a:pPr>
            <a:endParaRPr lang="es-MX" dirty="0" smtClean="0">
              <a:ea typeface="Times New Roman"/>
              <a:cs typeface="Times New Roman"/>
            </a:endParaRPr>
          </a:p>
          <a:p>
            <a:pPr algn="ctr"/>
            <a:r>
              <a:rPr lang="es-AR" b="1" dirty="0" smtClean="0">
                <a:ea typeface="Times New Roman"/>
                <a:cs typeface="Times New Roman"/>
              </a:rPr>
              <a:t>El BENEFICIO NETO o utilidad neta. </a:t>
            </a:r>
          </a:p>
          <a:p>
            <a:pPr algn="ctr"/>
            <a:r>
              <a:rPr lang="es-AR" b="1" dirty="0" smtClean="0">
                <a:ea typeface="Times New Roman"/>
                <a:cs typeface="Times New Roman"/>
              </a:rPr>
              <a:t>La RENTABILIDAD </a:t>
            </a:r>
            <a:r>
              <a:rPr lang="es-AR" b="1" dirty="0">
                <a:ea typeface="Times New Roman"/>
                <a:cs typeface="Times New Roman"/>
              </a:rPr>
              <a:t>o retorno sobre la inversión (ROI - </a:t>
            </a:r>
            <a:r>
              <a:rPr lang="es-AR" b="1" dirty="0" err="1">
                <a:ea typeface="Times New Roman"/>
                <a:cs typeface="Times New Roman"/>
              </a:rPr>
              <a:t>Return</a:t>
            </a:r>
            <a:r>
              <a:rPr lang="es-AR" b="1" dirty="0">
                <a:ea typeface="Times New Roman"/>
                <a:cs typeface="Times New Roman"/>
              </a:rPr>
              <a:t> </a:t>
            </a:r>
            <a:r>
              <a:rPr lang="es-AR" b="1" dirty="0" err="1">
                <a:ea typeface="Times New Roman"/>
                <a:cs typeface="Times New Roman"/>
              </a:rPr>
              <a:t>on</a:t>
            </a:r>
            <a:r>
              <a:rPr lang="es-AR" b="1" dirty="0">
                <a:ea typeface="Times New Roman"/>
                <a:cs typeface="Times New Roman"/>
              </a:rPr>
              <a:t> </a:t>
            </a:r>
            <a:r>
              <a:rPr lang="es-AR" b="1" dirty="0" err="1">
                <a:ea typeface="Times New Roman"/>
                <a:cs typeface="Times New Roman"/>
              </a:rPr>
              <a:t>investment</a:t>
            </a:r>
            <a:r>
              <a:rPr lang="es-AR" b="1" dirty="0">
                <a:ea typeface="Times New Roman"/>
                <a:cs typeface="Times New Roman"/>
              </a:rPr>
              <a:t>).</a:t>
            </a:r>
            <a:endParaRPr lang="es-MX" b="1" dirty="0">
              <a:ea typeface="Times New Roman"/>
              <a:cs typeface="Times New Roman"/>
            </a:endParaRPr>
          </a:p>
          <a:p>
            <a:pPr algn="ctr"/>
            <a:r>
              <a:rPr lang="es-AR" b="1" dirty="0" smtClean="0">
                <a:ea typeface="Times New Roman"/>
                <a:cs typeface="Times New Roman"/>
              </a:rPr>
              <a:t>La LIQUIDEZ. </a:t>
            </a:r>
          </a:p>
        </p:txBody>
      </p:sp>
      <p:sp>
        <p:nvSpPr>
          <p:cNvPr id="9" name="5 Rectángulo"/>
          <p:cNvSpPr/>
          <p:nvPr/>
        </p:nvSpPr>
        <p:spPr>
          <a:xfrm>
            <a:off x="914401" y="3985267"/>
            <a:ext cx="5921828" cy="2585323"/>
          </a:xfrm>
          <a:prstGeom prst="rect">
            <a:avLst/>
          </a:prstGeom>
          <a:gradFill flip="none" rotWithShape="1">
            <a:gsLst>
              <a:gs pos="0">
                <a:schemeClr val="accent4">
                  <a:lumMod val="40000"/>
                  <a:lumOff val="60000"/>
                  <a:shade val="30000"/>
                  <a:satMod val="115000"/>
                </a:schemeClr>
              </a:gs>
              <a:gs pos="50000">
                <a:schemeClr val="accent4">
                  <a:lumMod val="40000"/>
                  <a:lumOff val="60000"/>
                  <a:shade val="67500"/>
                  <a:satMod val="115000"/>
                </a:schemeClr>
              </a:gs>
              <a:gs pos="100000">
                <a:schemeClr val="accent4">
                  <a:lumMod val="40000"/>
                  <a:lumOff val="60000"/>
                  <a:shade val="100000"/>
                  <a:satMod val="115000"/>
                </a:schemeClr>
              </a:gs>
            </a:gsLst>
            <a:lin ang="18900000" scaled="1"/>
            <a:tileRect/>
          </a:gradFill>
          <a:ln w="38100">
            <a:solidFill>
              <a:schemeClr val="accent4">
                <a:lumMod val="50000"/>
              </a:schemeClr>
            </a:solidFill>
          </a:ln>
        </p:spPr>
        <p:txBody>
          <a:bodyPr wrap="square">
            <a:spAutoFit/>
          </a:bodyPr>
          <a:lstStyle/>
          <a:p>
            <a:pPr marL="45720" indent="0" algn="just">
              <a:buNone/>
            </a:pPr>
            <a:r>
              <a:rPr lang="es-AR" b="1" i="1" dirty="0" smtClean="0">
                <a:effectLst>
                  <a:outerShdw blurRad="38100" dist="38100" dir="2700000" algn="tl">
                    <a:srgbClr val="000000">
                      <a:alpha val="43137"/>
                    </a:srgbClr>
                  </a:outerShdw>
                </a:effectLst>
                <a:ea typeface="Times New Roman"/>
                <a:cs typeface="Times New Roman"/>
              </a:rPr>
              <a:t>Los indicadores tradicionales basados en el concepto de costo, son </a:t>
            </a:r>
            <a:r>
              <a:rPr lang="es-AR" b="1" i="1" dirty="0">
                <a:effectLst>
                  <a:outerShdw blurRad="38100" dist="38100" dir="2700000" algn="tl">
                    <a:srgbClr val="000000">
                      <a:alpha val="43137"/>
                    </a:srgbClr>
                  </a:outerShdw>
                </a:effectLst>
                <a:ea typeface="Times New Roman"/>
                <a:cs typeface="Times New Roman"/>
              </a:rPr>
              <a:t>demasiado generales para </a:t>
            </a:r>
            <a:r>
              <a:rPr lang="es-AR" b="1" i="1" dirty="0" smtClean="0">
                <a:effectLst>
                  <a:outerShdw blurRad="38100" dist="38100" dir="2700000" algn="tl">
                    <a:srgbClr val="000000">
                      <a:alpha val="43137"/>
                    </a:srgbClr>
                  </a:outerShdw>
                </a:effectLst>
                <a:ea typeface="Times New Roman"/>
                <a:cs typeface="Times New Roman"/>
              </a:rPr>
              <a:t>la </a:t>
            </a:r>
            <a:r>
              <a:rPr lang="es-AR" b="1" i="1" dirty="0">
                <a:effectLst>
                  <a:outerShdw blurRad="38100" dist="38100" dir="2700000" algn="tl">
                    <a:srgbClr val="000000">
                      <a:alpha val="43137"/>
                    </a:srgbClr>
                  </a:outerShdw>
                </a:effectLst>
                <a:ea typeface="Times New Roman"/>
                <a:cs typeface="Times New Roman"/>
              </a:rPr>
              <a:t>toma de decisiones en los niveles operativos de la empresa. </a:t>
            </a:r>
            <a:r>
              <a:rPr lang="es-AR" b="1" i="1" dirty="0" err="1" smtClean="0">
                <a:effectLst>
                  <a:outerShdw blurRad="38100" dist="38100" dir="2700000" algn="tl">
                    <a:srgbClr val="000000">
                      <a:alpha val="43137"/>
                    </a:srgbClr>
                  </a:outerShdw>
                </a:effectLst>
                <a:ea typeface="Times New Roman"/>
                <a:cs typeface="Times New Roman"/>
              </a:rPr>
              <a:t>Goldratt</a:t>
            </a:r>
            <a:r>
              <a:rPr lang="es-AR" b="1" i="1" dirty="0">
                <a:effectLst>
                  <a:outerShdw blurRad="38100" dist="38100" dir="2700000" algn="tl">
                    <a:srgbClr val="000000">
                      <a:alpha val="43137"/>
                    </a:srgbClr>
                  </a:outerShdw>
                </a:effectLst>
                <a:ea typeface="Times New Roman"/>
                <a:cs typeface="Times New Roman"/>
              </a:rPr>
              <a:t>, </a:t>
            </a:r>
            <a:r>
              <a:rPr lang="es-AR" b="1" i="1" dirty="0" smtClean="0">
                <a:effectLst>
                  <a:outerShdw blurRad="38100" dist="38100" dir="2700000" algn="tl">
                    <a:srgbClr val="000000">
                      <a:alpha val="43137"/>
                    </a:srgbClr>
                  </a:outerShdw>
                </a:effectLst>
                <a:ea typeface="Times New Roman"/>
                <a:cs typeface="Times New Roman"/>
              </a:rPr>
              <a:t>otros </a:t>
            </a:r>
            <a:r>
              <a:rPr lang="es-AR" b="1" i="1" dirty="0">
                <a:effectLst>
                  <a:outerShdw blurRad="38100" dist="38100" dir="2700000" algn="tl">
                    <a:srgbClr val="000000">
                      <a:alpha val="43137"/>
                    </a:srgbClr>
                  </a:outerShdw>
                </a:effectLst>
                <a:ea typeface="Times New Roman"/>
                <a:cs typeface="Times New Roman"/>
              </a:rPr>
              <a:t>tres parámetros, denominados de explotación, </a:t>
            </a:r>
            <a:r>
              <a:rPr lang="es-AR" b="1" i="1" dirty="0" smtClean="0">
                <a:effectLst>
                  <a:outerShdw blurRad="38100" dist="38100" dir="2700000" algn="tl">
                    <a:srgbClr val="000000">
                      <a:alpha val="43137"/>
                    </a:srgbClr>
                  </a:outerShdw>
                </a:effectLst>
                <a:ea typeface="Times New Roman"/>
                <a:cs typeface="Times New Roman"/>
              </a:rPr>
              <a:t>que </a:t>
            </a:r>
            <a:r>
              <a:rPr lang="es-AR" b="1" i="1" dirty="0">
                <a:effectLst>
                  <a:outerShdw blurRad="38100" dist="38100" dir="2700000" algn="tl">
                    <a:srgbClr val="000000">
                      <a:alpha val="43137"/>
                    </a:srgbClr>
                  </a:outerShdw>
                </a:effectLst>
                <a:ea typeface="Times New Roman"/>
                <a:cs typeface="Times New Roman"/>
              </a:rPr>
              <a:t>permiten evaluar fácilmente el impacto de una decisión local sobre la meta de la empresa </a:t>
            </a:r>
            <a:r>
              <a:rPr lang="es-AR" b="1" i="1" dirty="0" smtClean="0">
                <a:effectLst>
                  <a:outerShdw blurRad="38100" dist="38100" dir="2700000" algn="tl">
                    <a:srgbClr val="000000">
                      <a:alpha val="43137"/>
                    </a:srgbClr>
                  </a:outerShdw>
                </a:effectLst>
                <a:ea typeface="Times New Roman"/>
                <a:cs typeface="Times New Roman"/>
              </a:rPr>
              <a:t>al establecer </a:t>
            </a:r>
            <a:r>
              <a:rPr lang="es-AR" b="1" i="1" dirty="0">
                <a:effectLst>
                  <a:outerShdw blurRad="38100" dist="38100" dir="2700000" algn="tl">
                    <a:srgbClr val="000000">
                      <a:alpha val="43137"/>
                    </a:srgbClr>
                  </a:outerShdw>
                </a:effectLst>
                <a:ea typeface="Times New Roman"/>
                <a:cs typeface="Times New Roman"/>
              </a:rPr>
              <a:t>una serie de procedimientos operativos para dirigir las plantas </a:t>
            </a:r>
            <a:r>
              <a:rPr lang="es-AR" b="1" i="1" dirty="0" smtClean="0">
                <a:effectLst>
                  <a:outerShdw blurRad="38100" dist="38100" dir="2700000" algn="tl">
                    <a:srgbClr val="000000">
                      <a:alpha val="43137"/>
                    </a:srgbClr>
                  </a:outerShdw>
                </a:effectLst>
                <a:ea typeface="Times New Roman"/>
                <a:cs typeface="Times New Roman"/>
              </a:rPr>
              <a:t>productivas.</a:t>
            </a:r>
            <a:endParaRPr lang="es-MX" b="1" i="1" dirty="0">
              <a:effectLst>
                <a:outerShdw blurRad="38100" dist="38100" dir="2700000" algn="tl">
                  <a:srgbClr val="000000">
                    <a:alpha val="43137"/>
                  </a:srgbClr>
                </a:outerShdw>
              </a:effectLst>
              <a:ea typeface="Times New Roman"/>
              <a:cs typeface="Times New Roman"/>
            </a:endParaRPr>
          </a:p>
        </p:txBody>
      </p:sp>
      <p:sp>
        <p:nvSpPr>
          <p:cNvPr id="10" name="11 Elipse"/>
          <p:cNvSpPr/>
          <p:nvPr/>
        </p:nvSpPr>
        <p:spPr>
          <a:xfrm>
            <a:off x="6399815" y="1095716"/>
            <a:ext cx="5256583" cy="1230642"/>
          </a:xfrm>
          <a:prstGeom prst="ellipse">
            <a:avLst/>
          </a:prstGeom>
          <a:solidFill>
            <a:schemeClr val="bg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1" name="12 CuadroTexto"/>
          <p:cNvSpPr txBox="1"/>
          <p:nvPr/>
        </p:nvSpPr>
        <p:spPr>
          <a:xfrm>
            <a:off x="6543831" y="1179918"/>
            <a:ext cx="4824536" cy="1015663"/>
          </a:xfrm>
          <a:prstGeom prst="rect">
            <a:avLst/>
          </a:prstGeom>
          <a:noFill/>
        </p:spPr>
        <p:txBody>
          <a:bodyPr wrap="square" rtlCol="0">
            <a:spAutoFit/>
          </a:bodyPr>
          <a:lstStyle/>
          <a:p>
            <a:pPr algn="ctr"/>
            <a:r>
              <a:rPr lang="es-MX" sz="2000" b="1" i="1" dirty="0" smtClean="0">
                <a:solidFill>
                  <a:schemeClr val="bg1"/>
                </a:solidFill>
                <a:effectLst>
                  <a:outerShdw blurRad="38100" dist="38100" dir="2700000" algn="tl">
                    <a:srgbClr val="000000">
                      <a:alpha val="43137"/>
                    </a:srgbClr>
                  </a:outerShdw>
                </a:effectLst>
              </a:rPr>
              <a:t>PARAMETROS DE GESTIÓN/EXPLOTACIÓN</a:t>
            </a:r>
          </a:p>
          <a:p>
            <a:pPr algn="ctr"/>
            <a:r>
              <a:rPr lang="es-MX" sz="2000" b="1" i="1" dirty="0" smtClean="0">
                <a:solidFill>
                  <a:schemeClr val="bg1"/>
                </a:solidFill>
                <a:effectLst>
                  <a:outerShdw blurRad="38100" dist="38100" dir="2700000" algn="tl">
                    <a:srgbClr val="000000">
                      <a:alpha val="43137"/>
                    </a:srgbClr>
                  </a:outerShdw>
                </a:effectLst>
              </a:rPr>
              <a:t>Grado de acercamiento a la meta</a:t>
            </a:r>
            <a:endParaRPr lang="es-MX" sz="2000" b="1" i="1" dirty="0">
              <a:solidFill>
                <a:schemeClr val="bg1"/>
              </a:solidFill>
              <a:effectLst>
                <a:outerShdw blurRad="38100" dist="38100" dir="2700000" algn="tl">
                  <a:srgbClr val="000000">
                    <a:alpha val="43137"/>
                  </a:srgbClr>
                </a:outerShdw>
              </a:effectLst>
            </a:endParaRPr>
          </a:p>
        </p:txBody>
      </p:sp>
      <p:sp>
        <p:nvSpPr>
          <p:cNvPr id="12" name="13 Rectángulo"/>
          <p:cNvSpPr/>
          <p:nvPr/>
        </p:nvSpPr>
        <p:spPr>
          <a:xfrm>
            <a:off x="6877658" y="2595622"/>
            <a:ext cx="4824536" cy="3970318"/>
          </a:xfrm>
          <a:prstGeom prst="rect">
            <a:avLst/>
          </a:prstGeom>
          <a:gradFill flip="none" rotWithShape="1">
            <a:gsLst>
              <a:gs pos="0">
                <a:schemeClr val="accent2">
                  <a:lumMod val="40000"/>
                  <a:lumOff val="60000"/>
                  <a:shade val="30000"/>
                  <a:satMod val="115000"/>
                </a:schemeClr>
              </a:gs>
              <a:gs pos="50000">
                <a:schemeClr val="accent2">
                  <a:lumMod val="40000"/>
                  <a:lumOff val="60000"/>
                  <a:shade val="67500"/>
                  <a:satMod val="115000"/>
                </a:schemeClr>
              </a:gs>
              <a:gs pos="100000">
                <a:schemeClr val="accent2">
                  <a:lumMod val="40000"/>
                  <a:lumOff val="60000"/>
                  <a:shade val="100000"/>
                  <a:satMod val="115000"/>
                </a:schemeClr>
              </a:gs>
            </a:gsLst>
            <a:path path="circle">
              <a:fillToRect l="100000" b="100000"/>
            </a:path>
            <a:tileRect t="-100000" r="-100000"/>
          </a:gradFill>
          <a:ln w="38100">
            <a:solidFill>
              <a:schemeClr val="accent2">
                <a:lumMod val="75000"/>
              </a:schemeClr>
            </a:solidFill>
          </a:ln>
        </p:spPr>
        <p:txBody>
          <a:bodyPr wrap="square">
            <a:spAutoFit/>
          </a:bodyPr>
          <a:lstStyle/>
          <a:p>
            <a:pPr marL="45720" indent="0" algn="ctr">
              <a:buNone/>
            </a:pPr>
            <a:r>
              <a:rPr lang="es-AR" b="1" i="1" dirty="0" smtClean="0">
                <a:effectLst>
                  <a:outerShdw blurRad="38100" dist="38100" dir="2700000" algn="tl">
                    <a:srgbClr val="000000">
                      <a:alpha val="43137"/>
                    </a:srgbClr>
                  </a:outerShdw>
                </a:effectLst>
                <a:ea typeface="Times New Roman"/>
                <a:cs typeface="Times New Roman"/>
              </a:rPr>
              <a:t>Parámetros de Explotación de </a:t>
            </a:r>
            <a:r>
              <a:rPr lang="es-AR" b="1" i="1" dirty="0" err="1" smtClean="0">
                <a:effectLst>
                  <a:outerShdw blurRad="38100" dist="38100" dir="2700000" algn="tl">
                    <a:srgbClr val="000000">
                      <a:alpha val="43137"/>
                    </a:srgbClr>
                  </a:outerShdw>
                </a:effectLst>
                <a:ea typeface="Times New Roman"/>
                <a:cs typeface="Times New Roman"/>
              </a:rPr>
              <a:t>Goldratt</a:t>
            </a:r>
            <a:r>
              <a:rPr lang="es-AR" dirty="0" smtClean="0">
                <a:ea typeface="Times New Roman"/>
                <a:cs typeface="Times New Roman"/>
              </a:rPr>
              <a:t> </a:t>
            </a:r>
          </a:p>
          <a:p>
            <a:pPr marL="45720" indent="0" algn="ctr">
              <a:buNone/>
            </a:pPr>
            <a:endParaRPr lang="es-MX" dirty="0" smtClean="0">
              <a:ea typeface="Times New Roman"/>
              <a:cs typeface="Times New Roman"/>
            </a:endParaRPr>
          </a:p>
          <a:p>
            <a:pPr algn="ctr"/>
            <a:r>
              <a:rPr lang="es-AR" b="1" dirty="0">
                <a:effectLst>
                  <a:outerShdw blurRad="38100" dist="38100" dir="2700000" algn="tl">
                    <a:srgbClr val="000000">
                      <a:alpha val="43137"/>
                    </a:srgbClr>
                  </a:outerShdw>
                </a:effectLst>
                <a:ea typeface="Times New Roman"/>
                <a:cs typeface="Times New Roman"/>
              </a:rPr>
              <a:t>El </a:t>
            </a:r>
            <a:r>
              <a:rPr lang="es-AR" b="1" dirty="0" smtClean="0">
                <a:effectLst>
                  <a:outerShdw blurRad="38100" dist="38100" dir="2700000" algn="tl">
                    <a:srgbClr val="000000">
                      <a:alpha val="43137"/>
                    </a:srgbClr>
                  </a:outerShdw>
                </a:effectLst>
                <a:ea typeface="Times New Roman"/>
                <a:cs typeface="Times New Roman"/>
              </a:rPr>
              <a:t>INGRESO NETO </a:t>
            </a:r>
            <a:r>
              <a:rPr lang="es-AR" b="1" dirty="0">
                <a:effectLst>
                  <a:outerShdw blurRad="38100" dist="38100" dir="2700000" algn="tl">
                    <a:srgbClr val="000000">
                      <a:alpha val="43137"/>
                    </a:srgbClr>
                  </a:outerShdw>
                </a:effectLst>
                <a:ea typeface="Times New Roman"/>
                <a:cs typeface="Times New Roman"/>
              </a:rPr>
              <a:t>(</a:t>
            </a:r>
            <a:r>
              <a:rPr lang="es-AR" b="1" dirty="0" err="1">
                <a:effectLst>
                  <a:outerShdw blurRad="38100" dist="38100" dir="2700000" algn="tl">
                    <a:srgbClr val="000000">
                      <a:alpha val="43137"/>
                    </a:srgbClr>
                  </a:outerShdw>
                </a:effectLst>
                <a:ea typeface="Times New Roman"/>
                <a:cs typeface="Times New Roman"/>
              </a:rPr>
              <a:t>Troughput</a:t>
            </a:r>
            <a:r>
              <a:rPr lang="es-AR" b="1" dirty="0">
                <a:effectLst>
                  <a:outerShdw blurRad="38100" dist="38100" dir="2700000" algn="tl">
                    <a:srgbClr val="000000">
                      <a:alpha val="43137"/>
                    </a:srgbClr>
                  </a:outerShdw>
                </a:effectLst>
                <a:ea typeface="Times New Roman"/>
                <a:cs typeface="Times New Roman"/>
              </a:rPr>
              <a:t>) es el dinero generado a través de las ventas, es decir, todo el dinero que entra en el sistema. </a:t>
            </a:r>
            <a:endParaRPr lang="es-MX" b="1" dirty="0">
              <a:effectLst>
                <a:outerShdw blurRad="38100" dist="38100" dir="2700000" algn="tl">
                  <a:srgbClr val="000000">
                    <a:alpha val="43137"/>
                  </a:srgbClr>
                </a:outerShdw>
              </a:effectLst>
              <a:ea typeface="Times New Roman"/>
              <a:cs typeface="Times New Roman"/>
            </a:endParaRPr>
          </a:p>
          <a:p>
            <a:pPr algn="ctr"/>
            <a:r>
              <a:rPr lang="es-AR" b="1" dirty="0">
                <a:effectLst>
                  <a:outerShdw blurRad="38100" dist="38100" dir="2700000" algn="tl">
                    <a:srgbClr val="000000">
                      <a:alpha val="43137"/>
                    </a:srgbClr>
                  </a:outerShdw>
                </a:effectLst>
                <a:ea typeface="Times New Roman"/>
                <a:cs typeface="Times New Roman"/>
              </a:rPr>
              <a:t>El </a:t>
            </a:r>
            <a:r>
              <a:rPr lang="es-AR" b="1" dirty="0" smtClean="0">
                <a:effectLst>
                  <a:outerShdw blurRad="38100" dist="38100" dir="2700000" algn="tl">
                    <a:srgbClr val="000000">
                      <a:alpha val="43137"/>
                    </a:srgbClr>
                  </a:outerShdw>
                </a:effectLst>
                <a:ea typeface="Times New Roman"/>
                <a:cs typeface="Times New Roman"/>
              </a:rPr>
              <a:t>INVENTARIO </a:t>
            </a:r>
            <a:r>
              <a:rPr lang="es-AR" b="1" dirty="0">
                <a:effectLst>
                  <a:outerShdw blurRad="38100" dist="38100" dir="2700000" algn="tl">
                    <a:srgbClr val="000000">
                      <a:alpha val="43137"/>
                    </a:srgbClr>
                  </a:outerShdw>
                </a:effectLst>
                <a:ea typeface="Times New Roman"/>
                <a:cs typeface="Times New Roman"/>
              </a:rPr>
              <a:t>es todo el dinero que el sistema invierte en adquirir bienes que luego pretende vender, es decir, todo el conjunto de dinero que por algún motivo es retenido en el sistema. </a:t>
            </a:r>
            <a:endParaRPr lang="es-MX" b="1" dirty="0">
              <a:effectLst>
                <a:outerShdw blurRad="38100" dist="38100" dir="2700000" algn="tl">
                  <a:srgbClr val="000000">
                    <a:alpha val="43137"/>
                  </a:srgbClr>
                </a:outerShdw>
              </a:effectLst>
              <a:ea typeface="Times New Roman"/>
              <a:cs typeface="Times New Roman"/>
            </a:endParaRPr>
          </a:p>
          <a:p>
            <a:pPr algn="ctr"/>
            <a:r>
              <a:rPr lang="es-AR" b="1" dirty="0">
                <a:effectLst>
                  <a:outerShdw blurRad="38100" dist="38100" dir="2700000" algn="tl">
                    <a:srgbClr val="000000">
                      <a:alpha val="43137"/>
                    </a:srgbClr>
                  </a:outerShdw>
                </a:effectLst>
                <a:ea typeface="Times New Roman"/>
                <a:cs typeface="Times New Roman"/>
              </a:rPr>
              <a:t>Los </a:t>
            </a:r>
            <a:r>
              <a:rPr lang="es-AR" b="1" dirty="0" smtClean="0">
                <a:effectLst>
                  <a:outerShdw blurRad="38100" dist="38100" dir="2700000" algn="tl">
                    <a:srgbClr val="000000">
                      <a:alpha val="43137"/>
                    </a:srgbClr>
                  </a:outerShdw>
                </a:effectLst>
                <a:ea typeface="Times New Roman"/>
                <a:cs typeface="Times New Roman"/>
              </a:rPr>
              <a:t>GASTOS DE OPERACIÓN son </a:t>
            </a:r>
            <a:r>
              <a:rPr lang="es-AR" b="1" dirty="0">
                <a:effectLst>
                  <a:outerShdw blurRad="38100" dist="38100" dir="2700000" algn="tl">
                    <a:srgbClr val="000000">
                      <a:alpha val="43137"/>
                    </a:srgbClr>
                  </a:outerShdw>
                </a:effectLst>
                <a:ea typeface="Times New Roman"/>
                <a:cs typeface="Times New Roman"/>
              </a:rPr>
              <a:t>todo el dinero que gasta el sistema para convertir el inventario </a:t>
            </a:r>
            <a:r>
              <a:rPr lang="es-AR" b="1" dirty="0" smtClean="0">
                <a:effectLst>
                  <a:outerShdw blurRad="38100" dist="38100" dir="2700000" algn="tl">
                    <a:srgbClr val="000000">
                      <a:alpha val="43137"/>
                    </a:srgbClr>
                  </a:outerShdw>
                </a:effectLst>
                <a:ea typeface="Times New Roman"/>
                <a:cs typeface="Times New Roman"/>
              </a:rPr>
              <a:t>en productos para venta</a:t>
            </a:r>
          </a:p>
        </p:txBody>
      </p:sp>
    </p:spTree>
    <p:extLst>
      <p:ext uri="{BB962C8B-B14F-4D97-AF65-F5344CB8AC3E}">
        <p14:creationId xmlns:p14="http://schemas.microsoft.com/office/powerpoint/2010/main" val="332678290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919495" y="-50827"/>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PLANEACIÓN DE RECURSOS DE LA ORGANIZACIÓN</a:t>
            </a:r>
            <a:endParaRPr lang="en-US" sz="3100" dirty="0"/>
          </a:p>
        </p:txBody>
      </p:sp>
      <p:sp>
        <p:nvSpPr>
          <p:cNvPr id="13" name="28 Rectángulo redondeado"/>
          <p:cNvSpPr/>
          <p:nvPr/>
        </p:nvSpPr>
        <p:spPr>
          <a:xfrm>
            <a:off x="6110514" y="1412332"/>
            <a:ext cx="5382459" cy="1545923"/>
          </a:xfrm>
          <a:prstGeom prst="roundRect">
            <a:avLst/>
          </a:pr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4" name="10 CuadroTexto"/>
          <p:cNvSpPr txBox="1"/>
          <p:nvPr/>
        </p:nvSpPr>
        <p:spPr>
          <a:xfrm>
            <a:off x="1468466" y="1230063"/>
            <a:ext cx="2078340" cy="707886"/>
          </a:xfrm>
          <a:prstGeom prst="rect">
            <a:avLst/>
          </a:prstGeom>
          <a:solidFill>
            <a:srgbClr val="FFC000"/>
          </a:solidFill>
          <a:ln w="57150">
            <a:solidFill>
              <a:schemeClr val="accent1">
                <a:lumMod val="50000"/>
              </a:schemeClr>
            </a:solidFill>
          </a:ln>
        </p:spPr>
        <p:txBody>
          <a:bodyPr wrap="square" rtlCol="0">
            <a:spAutoFit/>
          </a:bodyPr>
          <a:lstStyle/>
          <a:p>
            <a:pPr algn="ctr"/>
            <a:r>
              <a:rPr lang="es-MX" sz="2000" b="1" i="1" dirty="0" smtClean="0">
                <a:effectLst>
                  <a:outerShdw blurRad="38100" dist="38100" dir="2700000" algn="tl">
                    <a:srgbClr val="000000">
                      <a:alpha val="43137"/>
                    </a:srgbClr>
                  </a:outerShdw>
                </a:effectLst>
              </a:rPr>
              <a:t>TEORÍA DE LAS RESTRICCIONES </a:t>
            </a:r>
          </a:p>
        </p:txBody>
      </p:sp>
      <p:sp>
        <p:nvSpPr>
          <p:cNvPr id="15" name="2 Rectángulo"/>
          <p:cNvSpPr/>
          <p:nvPr/>
        </p:nvSpPr>
        <p:spPr>
          <a:xfrm>
            <a:off x="6110514" y="1360731"/>
            <a:ext cx="5382459" cy="1661993"/>
          </a:xfrm>
          <a:prstGeom prst="rect">
            <a:avLst/>
          </a:prstGeom>
        </p:spPr>
        <p:txBody>
          <a:bodyPr wrap="square">
            <a:spAutoFit/>
          </a:bodyPr>
          <a:lstStyle/>
          <a:p>
            <a:pPr algn="ctr"/>
            <a:r>
              <a:rPr lang="es-AR" sz="1700" b="1" dirty="0" smtClean="0">
                <a:effectLst>
                  <a:outerShdw blurRad="38100" dist="38100" dir="2700000" algn="tl">
                    <a:srgbClr val="000000">
                      <a:alpha val="43137"/>
                    </a:srgbClr>
                  </a:outerShdw>
                </a:effectLst>
                <a:ea typeface="Times New Roman"/>
              </a:rPr>
              <a:t>Es </a:t>
            </a:r>
            <a:r>
              <a:rPr lang="es-AR" sz="1700" b="1" dirty="0">
                <a:effectLst>
                  <a:outerShdw blurRad="38100" dist="38100" dir="2700000" algn="tl">
                    <a:srgbClr val="000000">
                      <a:alpha val="43137"/>
                    </a:srgbClr>
                  </a:outerShdw>
                </a:effectLst>
                <a:ea typeface="Times New Roman"/>
              </a:rPr>
              <a:t>una filosofía administrativa cuyo objetivo es hacer dinero, tanto </a:t>
            </a:r>
            <a:r>
              <a:rPr lang="es-AR" sz="1700" b="1" dirty="0" smtClean="0">
                <a:effectLst>
                  <a:outerShdw blurRad="38100" dist="38100" dir="2700000" algn="tl">
                    <a:srgbClr val="000000">
                      <a:alpha val="43137"/>
                    </a:srgbClr>
                  </a:outerShdw>
                </a:effectLst>
                <a:ea typeface="Times New Roman"/>
              </a:rPr>
              <a:t>ahora </a:t>
            </a:r>
            <a:r>
              <a:rPr lang="es-AR" sz="1700" b="1" dirty="0">
                <a:effectLst>
                  <a:outerShdw blurRad="38100" dist="38100" dir="2700000" algn="tl">
                    <a:srgbClr val="000000">
                      <a:alpha val="43137"/>
                    </a:srgbClr>
                  </a:outerShdw>
                </a:effectLst>
                <a:ea typeface="Times New Roman"/>
              </a:rPr>
              <a:t>como en el futuro. </a:t>
            </a:r>
          </a:p>
          <a:p>
            <a:pPr algn="ctr"/>
            <a:r>
              <a:rPr lang="es-AR" sz="1700" b="1" dirty="0">
                <a:effectLst>
                  <a:outerShdw blurRad="38100" dist="38100" dir="2700000" algn="tl">
                    <a:srgbClr val="000000">
                      <a:alpha val="43137"/>
                    </a:srgbClr>
                  </a:outerShdw>
                </a:effectLst>
                <a:ea typeface="Times New Roman"/>
                <a:cs typeface="Times New Roman"/>
              </a:rPr>
              <a:t>Su enfoque está basado en un flujo de producción equilibrado y en la programación de la producción con base en los recursos cuellos de botella. </a:t>
            </a:r>
            <a:endParaRPr lang="es-MX" sz="1700" b="1" dirty="0">
              <a:effectLst>
                <a:outerShdw blurRad="38100" dist="38100" dir="2700000" algn="tl">
                  <a:srgbClr val="000000">
                    <a:alpha val="43137"/>
                  </a:srgbClr>
                </a:outerShdw>
              </a:effectLst>
              <a:ea typeface="Times New Roman"/>
              <a:cs typeface="Times New Roman"/>
            </a:endParaRPr>
          </a:p>
        </p:txBody>
      </p:sp>
      <p:sp>
        <p:nvSpPr>
          <p:cNvPr id="16" name="2 Marcador de contenido"/>
          <p:cNvSpPr>
            <a:spLocks noGrp="1"/>
          </p:cNvSpPr>
          <p:nvPr>
            <p:ph sz="quarter" idx="4294967295"/>
          </p:nvPr>
        </p:nvSpPr>
        <p:spPr>
          <a:xfrm>
            <a:off x="1468466" y="2958255"/>
            <a:ext cx="10024507" cy="3960440"/>
          </a:xfrm>
          <a:prstGeom prst="rect">
            <a:avLst/>
          </a:prstGeom>
          <a:gradFill flip="none" rotWithShape="1">
            <a:gsLst>
              <a:gs pos="0">
                <a:schemeClr val="accent2">
                  <a:lumMod val="40000"/>
                  <a:lumOff val="60000"/>
                  <a:shade val="30000"/>
                  <a:satMod val="115000"/>
                </a:schemeClr>
              </a:gs>
              <a:gs pos="50000">
                <a:schemeClr val="accent2">
                  <a:lumMod val="40000"/>
                  <a:lumOff val="60000"/>
                  <a:shade val="67500"/>
                  <a:satMod val="115000"/>
                </a:schemeClr>
              </a:gs>
              <a:gs pos="100000">
                <a:schemeClr val="accent2">
                  <a:lumMod val="40000"/>
                  <a:lumOff val="60000"/>
                  <a:shade val="100000"/>
                  <a:satMod val="115000"/>
                </a:schemeClr>
              </a:gs>
            </a:gsLst>
            <a:lin ang="13500000" scaled="1"/>
            <a:tileRect/>
          </a:gradFill>
          <a:ln w="38100">
            <a:solidFill>
              <a:schemeClr val="accent2">
                <a:lumMod val="50000"/>
              </a:schemeClr>
            </a:solidFill>
          </a:ln>
        </p:spPr>
        <p:txBody>
          <a:bodyPr>
            <a:noAutofit/>
          </a:bodyPr>
          <a:lstStyle/>
          <a:p>
            <a:pPr marL="0" indent="0" algn="ctr">
              <a:lnSpc>
                <a:spcPct val="115000"/>
              </a:lnSpc>
              <a:spcBef>
                <a:spcPts val="0"/>
              </a:spcBef>
              <a:buNone/>
            </a:pPr>
            <a:r>
              <a:rPr lang="es-AR" sz="1600" b="1" dirty="0" smtClean="0">
                <a:ea typeface="Times New Roman"/>
                <a:cs typeface="Times New Roman"/>
              </a:rPr>
              <a:t>No requiere grandes cambios físicos ni organizacionales como el JIT, su proceso de implementación resulta más fácil y rápido. </a:t>
            </a:r>
          </a:p>
          <a:p>
            <a:pPr marL="0" indent="0" algn="ctr">
              <a:lnSpc>
                <a:spcPct val="115000"/>
              </a:lnSpc>
              <a:spcBef>
                <a:spcPts val="0"/>
              </a:spcBef>
              <a:buNone/>
            </a:pPr>
            <a:r>
              <a:rPr lang="es-AR" sz="1600" b="1" dirty="0" smtClean="0">
                <a:ea typeface="Times New Roman"/>
                <a:cs typeface="Times New Roman"/>
              </a:rPr>
              <a:t>La </a:t>
            </a:r>
            <a:r>
              <a:rPr lang="es-AR" sz="1600" b="1" dirty="0">
                <a:ea typeface="Times New Roman"/>
                <a:cs typeface="Times New Roman"/>
              </a:rPr>
              <a:t>OPT permite separar los “pocos vitales” de los “muchos triviales</a:t>
            </a:r>
            <a:r>
              <a:rPr lang="es-AR" sz="1600" b="1" dirty="0" smtClean="0">
                <a:ea typeface="Times New Roman"/>
                <a:cs typeface="Times New Roman"/>
              </a:rPr>
              <a:t>”. Mejora la planificación </a:t>
            </a:r>
            <a:r>
              <a:rPr lang="es-AR" sz="1600" b="1" dirty="0">
                <a:ea typeface="Times New Roman"/>
                <a:cs typeface="Times New Roman"/>
              </a:rPr>
              <a:t>y control de la </a:t>
            </a:r>
            <a:r>
              <a:rPr lang="es-AR" sz="1600" b="1" dirty="0" smtClean="0">
                <a:ea typeface="Times New Roman"/>
                <a:cs typeface="Times New Roman"/>
              </a:rPr>
              <a:t>manufactura al planificar </a:t>
            </a:r>
            <a:r>
              <a:rPr lang="es-AR" sz="1600" b="1" dirty="0">
                <a:ea typeface="Times New Roman"/>
                <a:cs typeface="Times New Roman"/>
              </a:rPr>
              <a:t>simultáneamente los materiales y las </a:t>
            </a:r>
            <a:r>
              <a:rPr lang="es-AR" sz="1600" b="1" dirty="0" smtClean="0">
                <a:ea typeface="Times New Roman"/>
                <a:cs typeface="Times New Roman"/>
              </a:rPr>
              <a:t>capacidades.</a:t>
            </a:r>
            <a:endParaRPr lang="es-MX" sz="1600" b="1" dirty="0">
              <a:ea typeface="Times New Roman"/>
              <a:cs typeface="Times New Roman"/>
            </a:endParaRPr>
          </a:p>
          <a:p>
            <a:pPr marL="0" indent="0" algn="ctr">
              <a:lnSpc>
                <a:spcPct val="115000"/>
              </a:lnSpc>
              <a:spcBef>
                <a:spcPts val="0"/>
              </a:spcBef>
              <a:buNone/>
            </a:pPr>
            <a:r>
              <a:rPr lang="es-AR" sz="1600" b="1" dirty="0" smtClean="0">
                <a:ea typeface="Times New Roman"/>
                <a:cs typeface="Times New Roman"/>
              </a:rPr>
              <a:t>Al </a:t>
            </a:r>
            <a:r>
              <a:rPr lang="es-AR" sz="1600" b="1" dirty="0">
                <a:ea typeface="Times New Roman"/>
                <a:cs typeface="Times New Roman"/>
              </a:rPr>
              <a:t>considerar la </a:t>
            </a:r>
            <a:r>
              <a:rPr lang="es-AR" sz="1600" b="1" dirty="0" smtClean="0">
                <a:ea typeface="Times New Roman"/>
                <a:cs typeface="Times New Roman"/>
              </a:rPr>
              <a:t>CCR genera un </a:t>
            </a:r>
            <a:r>
              <a:rPr lang="es-AR" sz="1600" b="1" dirty="0">
                <a:ea typeface="Times New Roman"/>
                <a:cs typeface="Times New Roman"/>
              </a:rPr>
              <a:t>programa maestro de producción realizable. Permite generar un MPS válido y con una alta probabilidad de ser realizado por la empresa, basado en los parámetros de capacidad usados en la programación. </a:t>
            </a:r>
            <a:endParaRPr lang="es-MX" sz="1600" b="1" dirty="0">
              <a:ea typeface="Times New Roman"/>
              <a:cs typeface="Times New Roman"/>
            </a:endParaRPr>
          </a:p>
          <a:p>
            <a:pPr marL="0" indent="0" algn="ctr">
              <a:lnSpc>
                <a:spcPct val="115000"/>
              </a:lnSpc>
              <a:spcBef>
                <a:spcPts val="0"/>
              </a:spcBef>
              <a:buNone/>
            </a:pPr>
            <a:r>
              <a:rPr lang="es-AR" sz="1600" b="1" dirty="0" smtClean="0">
                <a:ea typeface="Times New Roman"/>
                <a:cs typeface="Times New Roman"/>
              </a:rPr>
              <a:t>Sin </a:t>
            </a:r>
            <a:r>
              <a:rPr lang="es-AR" sz="1600" b="1" dirty="0">
                <a:ea typeface="Times New Roman"/>
                <a:cs typeface="Times New Roman"/>
              </a:rPr>
              <a:t>cuellos de botella, la OPT trabaja con la lógica MRP</a:t>
            </a:r>
            <a:r>
              <a:rPr lang="es-AR" sz="1600" b="1" dirty="0" smtClean="0">
                <a:ea typeface="Times New Roman"/>
                <a:cs typeface="Times New Roman"/>
              </a:rPr>
              <a:t>; pero reduce </a:t>
            </a:r>
            <a:r>
              <a:rPr lang="es-AR" sz="1600" b="1" dirty="0">
                <a:ea typeface="Times New Roman"/>
                <a:cs typeface="Times New Roman"/>
              </a:rPr>
              <a:t>los tamaños de los lotes hasta </a:t>
            </a:r>
            <a:r>
              <a:rPr lang="es-AR" sz="1600" b="1" dirty="0" smtClean="0">
                <a:ea typeface="Times New Roman"/>
                <a:cs typeface="Times New Roman"/>
              </a:rPr>
              <a:t>que </a:t>
            </a:r>
            <a:r>
              <a:rPr lang="es-AR" sz="1600" b="1" dirty="0">
                <a:ea typeface="Times New Roman"/>
                <a:cs typeface="Times New Roman"/>
              </a:rPr>
              <a:t>algunos recursos casi se vuelven cuellos de botella. </a:t>
            </a:r>
            <a:r>
              <a:rPr lang="es-AR" sz="1600" b="1" dirty="0" smtClean="0">
                <a:ea typeface="Times New Roman"/>
                <a:cs typeface="Times New Roman"/>
              </a:rPr>
              <a:t>Resulta en </a:t>
            </a:r>
            <a:r>
              <a:rPr lang="es-AR" sz="1600" b="1" dirty="0">
                <a:ea typeface="Times New Roman"/>
                <a:cs typeface="Times New Roman"/>
              </a:rPr>
              <a:t>menos trabajo en proceso, menor tiempo de preparación, mayor velocidad de materiales y un cambio hacia la fabricación “cero inventarios”. </a:t>
            </a:r>
            <a:endParaRPr lang="es-MX" sz="1600" b="1" dirty="0">
              <a:ea typeface="Times New Roman"/>
              <a:cs typeface="Times New Roman"/>
            </a:endParaRPr>
          </a:p>
          <a:p>
            <a:pPr marL="0" indent="0" algn="ctr">
              <a:spcBef>
                <a:spcPts val="0"/>
              </a:spcBef>
              <a:buNone/>
            </a:pPr>
            <a:r>
              <a:rPr lang="es-AR" sz="1600" b="1" dirty="0" smtClean="0">
                <a:ea typeface="Times New Roman"/>
              </a:rPr>
              <a:t>El </a:t>
            </a:r>
            <a:r>
              <a:rPr lang="es-AR" sz="1600" b="1" dirty="0">
                <a:ea typeface="Times New Roman"/>
              </a:rPr>
              <a:t>empleo de los buffers de tiempo es una ventaja comparativa para las empresas que trabajan bajo el enfoque OPT, pues disminuyen los inventarios intermedios y aseguran la producción vendida. </a:t>
            </a:r>
            <a:endParaRPr lang="es-MX" sz="1600" b="1" dirty="0">
              <a:solidFill>
                <a:prstClr val="black">
                  <a:lumMod val="75000"/>
                  <a:lumOff val="25000"/>
                </a:prstClr>
              </a:solidFill>
              <a:ea typeface="Times New Roman"/>
              <a:cs typeface="Times New Roman"/>
            </a:endParaRPr>
          </a:p>
        </p:txBody>
      </p:sp>
      <p:sp>
        <p:nvSpPr>
          <p:cNvPr id="17" name="3 Rectángulo"/>
          <p:cNvSpPr/>
          <p:nvPr/>
        </p:nvSpPr>
        <p:spPr>
          <a:xfrm>
            <a:off x="3894042" y="1707341"/>
            <a:ext cx="1656183" cy="729430"/>
          </a:xfrm>
          <a:prstGeom prst="rect">
            <a:avLst/>
          </a:prstGeom>
          <a:solidFill>
            <a:schemeClr val="tx2">
              <a:lumMod val="40000"/>
              <a:lumOff val="60000"/>
            </a:schemeClr>
          </a:solidFill>
          <a:ln w="38100">
            <a:solidFill>
              <a:schemeClr val="tx1"/>
            </a:solidFill>
          </a:ln>
        </p:spPr>
        <p:txBody>
          <a:bodyPr wrap="square">
            <a:spAutoFit/>
          </a:bodyPr>
          <a:lstStyle/>
          <a:p>
            <a:pPr marL="45720" indent="0" algn="ctr">
              <a:lnSpc>
                <a:spcPct val="115000"/>
              </a:lnSpc>
              <a:spcBef>
                <a:spcPts val="0"/>
              </a:spcBef>
              <a:buNone/>
            </a:pPr>
            <a:r>
              <a:rPr lang="es-MX" b="1" i="1" dirty="0">
                <a:ea typeface="Times New Roman"/>
                <a:cs typeface="Times New Roman"/>
              </a:rPr>
              <a:t>Ventajas y </a:t>
            </a:r>
            <a:r>
              <a:rPr lang="es-MX" b="1" i="1" dirty="0" smtClean="0">
                <a:ea typeface="Times New Roman"/>
                <a:cs typeface="Times New Roman"/>
              </a:rPr>
              <a:t>Desventajas</a:t>
            </a:r>
            <a:endParaRPr lang="es-MX" b="1" i="1" dirty="0">
              <a:ea typeface="Times New Roman"/>
              <a:cs typeface="Times New Roman"/>
            </a:endParaRPr>
          </a:p>
        </p:txBody>
      </p:sp>
    </p:spTree>
    <p:extLst>
      <p:ext uri="{BB962C8B-B14F-4D97-AF65-F5344CB8AC3E}">
        <p14:creationId xmlns:p14="http://schemas.microsoft.com/office/powerpoint/2010/main" val="257799319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919495" y="-50827"/>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PLANEACIÓN DE RECURSOS DE LA ORGANIZACIÓN</a:t>
            </a:r>
            <a:endParaRPr lang="en-US" sz="3100" dirty="0"/>
          </a:p>
        </p:txBody>
      </p:sp>
      <p:sp>
        <p:nvSpPr>
          <p:cNvPr id="9" name="10 CuadroTexto"/>
          <p:cNvSpPr txBox="1"/>
          <p:nvPr/>
        </p:nvSpPr>
        <p:spPr>
          <a:xfrm>
            <a:off x="1858682" y="1151857"/>
            <a:ext cx="2078340" cy="1015663"/>
          </a:xfrm>
          <a:prstGeom prst="rect">
            <a:avLst/>
          </a:prstGeom>
          <a:solidFill>
            <a:srgbClr val="FFC000"/>
          </a:solidFill>
          <a:ln w="57150">
            <a:solidFill>
              <a:schemeClr val="accent1">
                <a:lumMod val="50000"/>
              </a:schemeClr>
            </a:solidFill>
          </a:ln>
        </p:spPr>
        <p:txBody>
          <a:bodyPr wrap="square" rtlCol="0">
            <a:spAutoFit/>
          </a:bodyPr>
          <a:lstStyle/>
          <a:p>
            <a:pPr algn="ctr"/>
            <a:r>
              <a:rPr lang="es-MX" sz="2000" b="1" i="1" dirty="0" smtClean="0">
                <a:effectLst>
                  <a:outerShdw blurRad="38100" dist="38100" dir="2700000" algn="tl">
                    <a:srgbClr val="000000">
                      <a:alpha val="43137"/>
                    </a:srgbClr>
                  </a:outerShdw>
                </a:effectLst>
              </a:rPr>
              <a:t>TEORÍA DE LAS RESTRICCIONES</a:t>
            </a:r>
          </a:p>
          <a:p>
            <a:pPr algn="ctr"/>
            <a:r>
              <a:rPr lang="es-MX" sz="2000" b="1" i="1" dirty="0" smtClean="0">
                <a:effectLst>
                  <a:outerShdw blurRad="38100" dist="38100" dir="2700000" algn="tl">
                    <a:srgbClr val="000000">
                      <a:alpha val="43137"/>
                    </a:srgbClr>
                  </a:outerShdw>
                </a:effectLst>
              </a:rPr>
              <a:t>METODOLOGÍA</a:t>
            </a:r>
          </a:p>
        </p:txBody>
      </p:sp>
      <p:sp>
        <p:nvSpPr>
          <p:cNvPr id="10" name="4 Rectángulo"/>
          <p:cNvSpPr/>
          <p:nvPr/>
        </p:nvSpPr>
        <p:spPr>
          <a:xfrm>
            <a:off x="3937022" y="2233329"/>
            <a:ext cx="7560840" cy="615553"/>
          </a:xfrm>
          <a:prstGeom prst="rect">
            <a:avLst/>
          </a:prstGeom>
          <a:gradFill flip="none" rotWithShape="1">
            <a:gsLst>
              <a:gs pos="0">
                <a:schemeClr val="bg2">
                  <a:lumMod val="90000"/>
                  <a:shade val="30000"/>
                  <a:satMod val="115000"/>
                </a:schemeClr>
              </a:gs>
              <a:gs pos="50000">
                <a:schemeClr val="bg2">
                  <a:lumMod val="90000"/>
                  <a:shade val="67500"/>
                  <a:satMod val="115000"/>
                </a:schemeClr>
              </a:gs>
              <a:gs pos="100000">
                <a:schemeClr val="bg2">
                  <a:lumMod val="90000"/>
                  <a:shade val="100000"/>
                  <a:satMod val="115000"/>
                </a:schemeClr>
              </a:gs>
            </a:gsLst>
            <a:lin ang="2700000" scaled="1"/>
            <a:tileRect/>
          </a:gradFill>
          <a:ln w="38100">
            <a:solidFill>
              <a:schemeClr val="tx2">
                <a:lumMod val="75000"/>
              </a:schemeClr>
            </a:solidFill>
          </a:ln>
        </p:spPr>
        <p:txBody>
          <a:bodyPr wrap="square">
            <a:spAutoFit/>
          </a:bodyPr>
          <a:lstStyle/>
          <a:p>
            <a:pPr marL="45720" indent="0" algn="ctr">
              <a:buNone/>
            </a:pPr>
            <a:r>
              <a:rPr lang="es-AR" sz="1700" b="1" i="1" dirty="0" smtClean="0">
                <a:effectLst>
                  <a:outerShdw blurRad="38100" dist="38100" dir="2700000" algn="tl">
                    <a:srgbClr val="000000">
                      <a:alpha val="43137"/>
                    </a:srgbClr>
                  </a:outerShdw>
                </a:effectLst>
                <a:ea typeface="Times New Roman"/>
                <a:cs typeface="Times New Roman"/>
              </a:rPr>
              <a:t>OBJETIVO: </a:t>
            </a:r>
            <a:r>
              <a:rPr lang="es-AR" sz="1700" dirty="0" smtClean="0">
                <a:ea typeface="Times New Roman"/>
                <a:cs typeface="Times New Roman"/>
              </a:rPr>
              <a:t> </a:t>
            </a:r>
            <a:r>
              <a:rPr lang="es-AR" sz="1700" b="1" i="1" dirty="0" smtClean="0">
                <a:effectLst>
                  <a:outerShdw blurRad="38100" dist="38100" dir="2700000" algn="tl">
                    <a:srgbClr val="000000">
                      <a:alpha val="43137"/>
                    </a:srgbClr>
                  </a:outerShdw>
                </a:effectLst>
                <a:ea typeface="Times New Roman"/>
                <a:cs typeface="Times New Roman"/>
              </a:rPr>
              <a:t>Ninguna </a:t>
            </a:r>
            <a:r>
              <a:rPr lang="es-AR" sz="1700" b="1" i="1" dirty="0">
                <a:effectLst>
                  <a:outerShdw blurRad="38100" dist="38100" dir="2700000" algn="tl">
                    <a:srgbClr val="000000">
                      <a:alpha val="43137"/>
                    </a:srgbClr>
                  </a:outerShdw>
                </a:effectLst>
                <a:ea typeface="Times New Roman"/>
                <a:cs typeface="Times New Roman"/>
              </a:rPr>
              <a:t>decisión de un área local pueda repercutir negativamente en una limitación global del sistema</a:t>
            </a:r>
            <a:endParaRPr lang="es-AR" sz="1700" b="1" i="1" dirty="0" smtClean="0">
              <a:effectLst>
                <a:outerShdw blurRad="38100" dist="38100" dir="2700000" algn="tl">
                  <a:srgbClr val="000000">
                    <a:alpha val="43137"/>
                  </a:srgbClr>
                </a:outerShdw>
              </a:effectLst>
              <a:ea typeface="Times New Roman"/>
              <a:cs typeface="Times New Roman"/>
            </a:endParaRPr>
          </a:p>
        </p:txBody>
      </p:sp>
      <p:sp>
        <p:nvSpPr>
          <p:cNvPr id="11" name="5 Rectángulo"/>
          <p:cNvSpPr/>
          <p:nvPr/>
        </p:nvSpPr>
        <p:spPr>
          <a:xfrm>
            <a:off x="1858682" y="2881401"/>
            <a:ext cx="9639180" cy="1138773"/>
          </a:xfrm>
          <a:prstGeom prst="rect">
            <a:avLst/>
          </a:prstGeom>
          <a:gradFill flip="none" rotWithShape="1">
            <a:gsLst>
              <a:gs pos="0">
                <a:schemeClr val="accent4">
                  <a:lumMod val="40000"/>
                  <a:lumOff val="60000"/>
                  <a:shade val="30000"/>
                  <a:satMod val="115000"/>
                </a:schemeClr>
              </a:gs>
              <a:gs pos="50000">
                <a:schemeClr val="accent4">
                  <a:lumMod val="40000"/>
                  <a:lumOff val="60000"/>
                  <a:shade val="67500"/>
                  <a:satMod val="115000"/>
                </a:schemeClr>
              </a:gs>
              <a:gs pos="100000">
                <a:schemeClr val="accent4">
                  <a:lumMod val="40000"/>
                  <a:lumOff val="60000"/>
                  <a:shade val="100000"/>
                  <a:satMod val="115000"/>
                </a:schemeClr>
              </a:gs>
            </a:gsLst>
            <a:lin ang="18900000" scaled="1"/>
            <a:tileRect/>
          </a:gradFill>
          <a:ln w="38100">
            <a:solidFill>
              <a:schemeClr val="accent4">
                <a:lumMod val="50000"/>
              </a:schemeClr>
            </a:solidFill>
          </a:ln>
        </p:spPr>
        <p:txBody>
          <a:bodyPr wrap="square">
            <a:spAutoFit/>
          </a:bodyPr>
          <a:lstStyle/>
          <a:p>
            <a:pPr marL="45720" indent="0" algn="just">
              <a:buNone/>
            </a:pPr>
            <a:r>
              <a:rPr lang="es-AR" sz="1700" b="1" i="1" dirty="0" smtClean="0">
                <a:ea typeface="Times New Roman"/>
                <a:cs typeface="Times New Roman"/>
              </a:rPr>
              <a:t>PASO 1: Identificar </a:t>
            </a:r>
            <a:r>
              <a:rPr lang="es-AR" sz="1700" b="1" i="1" dirty="0">
                <a:ea typeface="Times New Roman"/>
                <a:cs typeface="Times New Roman"/>
              </a:rPr>
              <a:t>las restricciones del sistema </a:t>
            </a:r>
            <a:r>
              <a:rPr lang="es-MX" sz="1700" b="1" dirty="0">
                <a:ea typeface="Times New Roman"/>
                <a:cs typeface="Times New Roman"/>
              </a:rPr>
              <a:t>: </a:t>
            </a:r>
            <a:r>
              <a:rPr lang="es-AR" sz="1700" b="1" dirty="0">
                <a:ea typeface="Times New Roman"/>
                <a:cs typeface="Times New Roman"/>
              </a:rPr>
              <a:t>Deben localizarse aquellas limitaciones del sistema, es decir, aquellos recursos que por su escasa disponibilidad limitan el rendimiento global del sistema, para “explotarlos” a su máxima capacidad. Su eliminación inmediata puede ser difícil y puede conducir a inversiones innecesarias</a:t>
            </a:r>
            <a:endParaRPr lang="es-MX" sz="1700" b="1" i="1" dirty="0">
              <a:effectLst>
                <a:outerShdw blurRad="38100" dist="38100" dir="2700000" algn="tl">
                  <a:srgbClr val="000000">
                    <a:alpha val="43137"/>
                  </a:srgbClr>
                </a:outerShdw>
              </a:effectLst>
              <a:ea typeface="Times New Roman"/>
              <a:cs typeface="Times New Roman"/>
            </a:endParaRPr>
          </a:p>
        </p:txBody>
      </p:sp>
      <p:sp>
        <p:nvSpPr>
          <p:cNvPr id="12" name="11 Elipse"/>
          <p:cNvSpPr/>
          <p:nvPr/>
        </p:nvSpPr>
        <p:spPr>
          <a:xfrm>
            <a:off x="7393407" y="1205472"/>
            <a:ext cx="3168351" cy="883841"/>
          </a:xfrm>
          <a:prstGeom prst="ellipse">
            <a:avLst/>
          </a:prstGeom>
          <a:solidFill>
            <a:schemeClr val="bg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8" name="12 CuadroTexto"/>
          <p:cNvSpPr txBox="1"/>
          <p:nvPr/>
        </p:nvSpPr>
        <p:spPr>
          <a:xfrm>
            <a:off x="7393406" y="1289674"/>
            <a:ext cx="3168352" cy="707886"/>
          </a:xfrm>
          <a:prstGeom prst="rect">
            <a:avLst/>
          </a:prstGeom>
          <a:noFill/>
        </p:spPr>
        <p:txBody>
          <a:bodyPr wrap="square" rtlCol="0">
            <a:spAutoFit/>
          </a:bodyPr>
          <a:lstStyle/>
          <a:p>
            <a:pPr algn="ctr"/>
            <a:r>
              <a:rPr lang="es-MX" sz="2000" b="1" i="1" dirty="0" smtClean="0">
                <a:solidFill>
                  <a:schemeClr val="bg1"/>
                </a:solidFill>
                <a:effectLst>
                  <a:outerShdw blurRad="38100" dist="38100" dir="2700000" algn="tl">
                    <a:srgbClr val="000000">
                      <a:alpha val="43137"/>
                    </a:srgbClr>
                  </a:outerShdw>
                </a:effectLst>
              </a:rPr>
              <a:t>REGLAS DE EXPLOTACIÓN</a:t>
            </a:r>
          </a:p>
        </p:txBody>
      </p:sp>
      <p:sp>
        <p:nvSpPr>
          <p:cNvPr id="19" name="13 Rectángulo"/>
          <p:cNvSpPr/>
          <p:nvPr/>
        </p:nvSpPr>
        <p:spPr>
          <a:xfrm>
            <a:off x="1858682" y="4055179"/>
            <a:ext cx="9639180" cy="967188"/>
          </a:xfrm>
          <a:prstGeom prst="rect">
            <a:avLst/>
          </a:prstGeom>
          <a:gradFill flip="none" rotWithShape="1">
            <a:gsLst>
              <a:gs pos="0">
                <a:schemeClr val="accent2">
                  <a:lumMod val="40000"/>
                  <a:lumOff val="60000"/>
                  <a:shade val="30000"/>
                  <a:satMod val="115000"/>
                </a:schemeClr>
              </a:gs>
              <a:gs pos="50000">
                <a:schemeClr val="accent2">
                  <a:lumMod val="40000"/>
                  <a:lumOff val="60000"/>
                  <a:shade val="67500"/>
                  <a:satMod val="115000"/>
                </a:schemeClr>
              </a:gs>
              <a:gs pos="100000">
                <a:schemeClr val="accent2">
                  <a:lumMod val="40000"/>
                  <a:lumOff val="60000"/>
                  <a:shade val="100000"/>
                  <a:satMod val="115000"/>
                </a:schemeClr>
              </a:gs>
            </a:gsLst>
            <a:path path="circle">
              <a:fillToRect l="100000" b="100000"/>
            </a:path>
            <a:tileRect t="-100000" r="-100000"/>
          </a:gradFill>
          <a:ln w="38100">
            <a:solidFill>
              <a:schemeClr val="accent2">
                <a:lumMod val="75000"/>
              </a:schemeClr>
            </a:solidFill>
          </a:ln>
        </p:spPr>
        <p:txBody>
          <a:bodyPr wrap="square">
            <a:spAutoFit/>
          </a:bodyPr>
          <a:lstStyle/>
          <a:p>
            <a:pPr algn="just">
              <a:lnSpc>
                <a:spcPct val="115000"/>
              </a:lnSpc>
              <a:spcBef>
                <a:spcPts val="600"/>
              </a:spcBef>
              <a:spcAft>
                <a:spcPts val="600"/>
              </a:spcAft>
            </a:pPr>
            <a:r>
              <a:rPr lang="es-AR" sz="1700" b="1" i="1" dirty="0" smtClean="0">
                <a:ea typeface="Times New Roman"/>
                <a:cs typeface="Times New Roman"/>
              </a:rPr>
              <a:t>PASO 2: Decidir </a:t>
            </a:r>
            <a:r>
              <a:rPr lang="es-AR" sz="1700" b="1" i="1" dirty="0">
                <a:ea typeface="Times New Roman"/>
                <a:cs typeface="Times New Roman"/>
              </a:rPr>
              <a:t>cómo explotar las limitaciones: </a:t>
            </a:r>
            <a:r>
              <a:rPr lang="es-AR" sz="1700" b="1" dirty="0">
                <a:ea typeface="Times New Roman"/>
                <a:cs typeface="Times New Roman"/>
              </a:rPr>
              <a:t>Cuando las limitaciones se encuentran en determinados centros de trabajo (CT), explotarlas significa obtener el máximo rendimiento de la maquinaria de estos CT. </a:t>
            </a:r>
            <a:endParaRPr lang="es-MX" sz="1700" b="1" dirty="0">
              <a:ea typeface="Times New Roman"/>
              <a:cs typeface="Times New Roman"/>
            </a:endParaRPr>
          </a:p>
        </p:txBody>
      </p:sp>
      <p:sp>
        <p:nvSpPr>
          <p:cNvPr id="20" name="9 Rectángulo"/>
          <p:cNvSpPr/>
          <p:nvPr/>
        </p:nvSpPr>
        <p:spPr>
          <a:xfrm>
            <a:off x="1858682" y="4996975"/>
            <a:ext cx="9639180" cy="1568891"/>
          </a:xfrm>
          <a:prstGeom prst="rect">
            <a:avLst/>
          </a:prstGeom>
          <a:gradFill flip="none" rotWithShape="1">
            <a:gsLst>
              <a:gs pos="0">
                <a:schemeClr val="accent1">
                  <a:lumMod val="40000"/>
                  <a:lumOff val="60000"/>
                  <a:shade val="30000"/>
                  <a:satMod val="115000"/>
                </a:schemeClr>
              </a:gs>
              <a:gs pos="50000">
                <a:schemeClr val="accent1">
                  <a:lumMod val="40000"/>
                  <a:lumOff val="60000"/>
                  <a:shade val="67500"/>
                  <a:satMod val="115000"/>
                </a:schemeClr>
              </a:gs>
              <a:gs pos="100000">
                <a:schemeClr val="accent1">
                  <a:lumMod val="40000"/>
                  <a:lumOff val="60000"/>
                  <a:shade val="100000"/>
                  <a:satMod val="115000"/>
                </a:schemeClr>
              </a:gs>
            </a:gsLst>
            <a:lin ang="16200000" scaled="1"/>
            <a:tileRect/>
          </a:gradFill>
          <a:ln w="38100">
            <a:solidFill>
              <a:schemeClr val="accent2">
                <a:lumMod val="75000"/>
              </a:schemeClr>
            </a:solidFill>
          </a:ln>
        </p:spPr>
        <p:txBody>
          <a:bodyPr wrap="square">
            <a:spAutoFit/>
          </a:bodyPr>
          <a:lstStyle/>
          <a:p>
            <a:pPr algn="just">
              <a:lnSpc>
                <a:spcPct val="115000"/>
              </a:lnSpc>
              <a:spcBef>
                <a:spcPts val="600"/>
              </a:spcBef>
              <a:spcAft>
                <a:spcPts val="600"/>
              </a:spcAft>
            </a:pPr>
            <a:r>
              <a:rPr lang="es-AR" sz="1700" b="1" i="1" dirty="0" smtClean="0">
                <a:ea typeface="Times New Roman"/>
                <a:cs typeface="Times New Roman"/>
              </a:rPr>
              <a:t>PASO </a:t>
            </a:r>
            <a:r>
              <a:rPr lang="es-AR" sz="1700" b="1" i="1" dirty="0">
                <a:ea typeface="Times New Roman"/>
                <a:cs typeface="Times New Roman"/>
              </a:rPr>
              <a:t>3-Subordinar todo a las decisiones adoptadas en el paso anterior: </a:t>
            </a:r>
            <a:r>
              <a:rPr lang="es-AR" sz="1700" b="1" dirty="0">
                <a:ea typeface="Times New Roman"/>
                <a:cs typeface="Times New Roman"/>
              </a:rPr>
              <a:t>Todas las actividades de la compañía deben dirigirse a explotar al máximo las limitaciones. Por ejemplo al programar la producción debe considerarse que un centro de trabajo que es una limitación puede ser paralizado si otros centros de trabajo no le proporcionan los componentes que necesita. </a:t>
            </a:r>
            <a:endParaRPr lang="es-MX" sz="1700" b="1" dirty="0">
              <a:ea typeface="Times New Roman"/>
              <a:cs typeface="Times New Roman"/>
            </a:endParaRPr>
          </a:p>
        </p:txBody>
      </p:sp>
    </p:spTree>
    <p:extLst>
      <p:ext uri="{BB962C8B-B14F-4D97-AF65-F5344CB8AC3E}">
        <p14:creationId xmlns:p14="http://schemas.microsoft.com/office/powerpoint/2010/main" val="62606048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919495" y="-50827"/>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PLANEACIÓN DE RECURSOS DE LA ORGANIZACIÓN</a:t>
            </a:r>
            <a:endParaRPr lang="en-US" sz="3100" dirty="0"/>
          </a:p>
        </p:txBody>
      </p:sp>
      <p:sp>
        <p:nvSpPr>
          <p:cNvPr id="9" name="10 CuadroTexto"/>
          <p:cNvSpPr txBox="1"/>
          <p:nvPr/>
        </p:nvSpPr>
        <p:spPr>
          <a:xfrm>
            <a:off x="1858682" y="1151857"/>
            <a:ext cx="2078340" cy="1015663"/>
          </a:xfrm>
          <a:prstGeom prst="rect">
            <a:avLst/>
          </a:prstGeom>
          <a:solidFill>
            <a:srgbClr val="FFC000"/>
          </a:solidFill>
          <a:ln w="57150">
            <a:solidFill>
              <a:schemeClr val="accent1">
                <a:lumMod val="50000"/>
              </a:schemeClr>
            </a:solidFill>
          </a:ln>
        </p:spPr>
        <p:txBody>
          <a:bodyPr wrap="square" rtlCol="0">
            <a:spAutoFit/>
          </a:bodyPr>
          <a:lstStyle/>
          <a:p>
            <a:pPr algn="ctr"/>
            <a:r>
              <a:rPr lang="es-MX" sz="2000" b="1" i="1" dirty="0" smtClean="0">
                <a:effectLst>
                  <a:outerShdw blurRad="38100" dist="38100" dir="2700000" algn="tl">
                    <a:srgbClr val="000000">
                      <a:alpha val="43137"/>
                    </a:srgbClr>
                  </a:outerShdw>
                </a:effectLst>
              </a:rPr>
              <a:t>TEORÍA DE LAS RESTRICCIONES</a:t>
            </a:r>
          </a:p>
          <a:p>
            <a:pPr algn="ctr"/>
            <a:r>
              <a:rPr lang="es-MX" sz="2000" b="1" i="1" dirty="0" smtClean="0">
                <a:effectLst>
                  <a:outerShdw blurRad="38100" dist="38100" dir="2700000" algn="tl">
                    <a:srgbClr val="000000">
                      <a:alpha val="43137"/>
                    </a:srgbClr>
                  </a:outerShdw>
                </a:effectLst>
              </a:rPr>
              <a:t>METODOLOGÍA</a:t>
            </a:r>
          </a:p>
        </p:txBody>
      </p:sp>
      <p:sp>
        <p:nvSpPr>
          <p:cNvPr id="12" name="11 Elipse"/>
          <p:cNvSpPr/>
          <p:nvPr/>
        </p:nvSpPr>
        <p:spPr>
          <a:xfrm>
            <a:off x="7393407" y="1205472"/>
            <a:ext cx="3168351" cy="883841"/>
          </a:xfrm>
          <a:prstGeom prst="ellipse">
            <a:avLst/>
          </a:prstGeom>
          <a:solidFill>
            <a:schemeClr val="bg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8" name="12 CuadroTexto"/>
          <p:cNvSpPr txBox="1"/>
          <p:nvPr/>
        </p:nvSpPr>
        <p:spPr>
          <a:xfrm>
            <a:off x="7393406" y="1289674"/>
            <a:ext cx="3168352" cy="707886"/>
          </a:xfrm>
          <a:prstGeom prst="rect">
            <a:avLst/>
          </a:prstGeom>
          <a:noFill/>
        </p:spPr>
        <p:txBody>
          <a:bodyPr wrap="square" rtlCol="0">
            <a:spAutoFit/>
          </a:bodyPr>
          <a:lstStyle/>
          <a:p>
            <a:pPr algn="ctr"/>
            <a:r>
              <a:rPr lang="es-MX" sz="2000" b="1" i="1" dirty="0" smtClean="0">
                <a:solidFill>
                  <a:schemeClr val="bg1"/>
                </a:solidFill>
                <a:effectLst>
                  <a:outerShdw blurRad="38100" dist="38100" dir="2700000" algn="tl">
                    <a:srgbClr val="000000">
                      <a:alpha val="43137"/>
                    </a:srgbClr>
                  </a:outerShdw>
                </a:effectLst>
              </a:rPr>
              <a:t>REGLAS DE EXPLOTACIÓN</a:t>
            </a:r>
          </a:p>
        </p:txBody>
      </p:sp>
      <p:sp>
        <p:nvSpPr>
          <p:cNvPr id="13" name="5 Rectángulo"/>
          <p:cNvSpPr/>
          <p:nvPr/>
        </p:nvSpPr>
        <p:spPr>
          <a:xfrm>
            <a:off x="2322286" y="2939456"/>
            <a:ext cx="9175576" cy="1267976"/>
          </a:xfrm>
          <a:prstGeom prst="rect">
            <a:avLst/>
          </a:prstGeom>
          <a:gradFill flip="none" rotWithShape="1">
            <a:gsLst>
              <a:gs pos="0">
                <a:schemeClr val="accent4">
                  <a:lumMod val="40000"/>
                  <a:lumOff val="60000"/>
                  <a:shade val="30000"/>
                  <a:satMod val="115000"/>
                </a:schemeClr>
              </a:gs>
              <a:gs pos="50000">
                <a:schemeClr val="accent4">
                  <a:lumMod val="40000"/>
                  <a:lumOff val="60000"/>
                  <a:shade val="67500"/>
                  <a:satMod val="115000"/>
                </a:schemeClr>
              </a:gs>
              <a:gs pos="100000">
                <a:schemeClr val="accent4">
                  <a:lumMod val="40000"/>
                  <a:lumOff val="60000"/>
                  <a:shade val="100000"/>
                  <a:satMod val="115000"/>
                </a:schemeClr>
              </a:gs>
            </a:gsLst>
            <a:lin ang="18900000" scaled="1"/>
            <a:tileRect/>
          </a:gradFill>
          <a:ln w="38100">
            <a:solidFill>
              <a:schemeClr val="accent4">
                <a:lumMod val="50000"/>
              </a:schemeClr>
            </a:solidFill>
          </a:ln>
        </p:spPr>
        <p:txBody>
          <a:bodyPr wrap="square">
            <a:spAutoFit/>
          </a:bodyPr>
          <a:lstStyle/>
          <a:p>
            <a:pPr algn="just">
              <a:lnSpc>
                <a:spcPct val="115000"/>
              </a:lnSpc>
              <a:spcBef>
                <a:spcPts val="600"/>
              </a:spcBef>
              <a:spcAft>
                <a:spcPts val="600"/>
              </a:spcAft>
            </a:pPr>
            <a:r>
              <a:rPr lang="es-AR" sz="1700" b="1" i="1" dirty="0" smtClean="0">
                <a:ea typeface="Times New Roman"/>
                <a:cs typeface="Times New Roman"/>
              </a:rPr>
              <a:t>PASO 4: Elevar </a:t>
            </a:r>
            <a:r>
              <a:rPr lang="es-AR" sz="1700" b="1" i="1" dirty="0">
                <a:ea typeface="Times New Roman"/>
                <a:cs typeface="Times New Roman"/>
              </a:rPr>
              <a:t>la limitación: </a:t>
            </a:r>
            <a:r>
              <a:rPr lang="es-AR" sz="1700" b="1" dirty="0">
                <a:ea typeface="Times New Roman"/>
                <a:cs typeface="Times New Roman"/>
              </a:rPr>
              <a:t>Esto significa aumentar la capacidad de las limitaciones. Sin embargo, puede suceder que una vez que se ha analizado el trabajo de la limitación y se explota al máximo su capacidad (pasos 1 a 3), la limitación desaparece. Por ello es recomendable no precipitarse y realizar este paso al final. </a:t>
            </a:r>
            <a:endParaRPr lang="es-MX" sz="1700" b="1" i="1" dirty="0">
              <a:effectLst>
                <a:outerShdw blurRad="38100" dist="38100" dir="2700000" algn="tl">
                  <a:srgbClr val="000000">
                    <a:alpha val="43137"/>
                  </a:srgbClr>
                </a:outerShdw>
              </a:effectLst>
              <a:ea typeface="Times New Roman"/>
              <a:cs typeface="Times New Roman"/>
            </a:endParaRPr>
          </a:p>
        </p:txBody>
      </p:sp>
      <p:sp>
        <p:nvSpPr>
          <p:cNvPr id="14" name="13 Rectángulo"/>
          <p:cNvSpPr/>
          <p:nvPr/>
        </p:nvSpPr>
        <p:spPr>
          <a:xfrm>
            <a:off x="2322286" y="4248428"/>
            <a:ext cx="9175576" cy="2170594"/>
          </a:xfrm>
          <a:prstGeom prst="rect">
            <a:avLst/>
          </a:prstGeom>
          <a:gradFill flip="none" rotWithShape="1">
            <a:gsLst>
              <a:gs pos="0">
                <a:schemeClr val="accent2">
                  <a:lumMod val="40000"/>
                  <a:lumOff val="60000"/>
                  <a:shade val="30000"/>
                  <a:satMod val="115000"/>
                </a:schemeClr>
              </a:gs>
              <a:gs pos="50000">
                <a:schemeClr val="accent2">
                  <a:lumMod val="40000"/>
                  <a:lumOff val="60000"/>
                  <a:shade val="67500"/>
                  <a:satMod val="115000"/>
                </a:schemeClr>
              </a:gs>
              <a:gs pos="100000">
                <a:schemeClr val="accent2">
                  <a:lumMod val="40000"/>
                  <a:lumOff val="60000"/>
                  <a:shade val="100000"/>
                  <a:satMod val="115000"/>
                </a:schemeClr>
              </a:gs>
            </a:gsLst>
            <a:path path="circle">
              <a:fillToRect l="100000" b="100000"/>
            </a:path>
            <a:tileRect t="-100000" r="-100000"/>
          </a:gradFill>
          <a:ln w="38100">
            <a:solidFill>
              <a:schemeClr val="accent2">
                <a:lumMod val="75000"/>
              </a:schemeClr>
            </a:solidFill>
          </a:ln>
        </p:spPr>
        <p:txBody>
          <a:bodyPr wrap="square">
            <a:spAutoFit/>
          </a:bodyPr>
          <a:lstStyle/>
          <a:p>
            <a:pPr algn="just">
              <a:lnSpc>
                <a:spcPct val="115000"/>
              </a:lnSpc>
              <a:spcBef>
                <a:spcPts val="600"/>
              </a:spcBef>
              <a:spcAft>
                <a:spcPts val="600"/>
              </a:spcAft>
            </a:pPr>
            <a:r>
              <a:rPr lang="es-AR" sz="1700" b="1" i="1" dirty="0" smtClean="0">
                <a:ea typeface="Times New Roman"/>
                <a:cs typeface="Times New Roman"/>
              </a:rPr>
              <a:t>PASO 5: Si </a:t>
            </a:r>
            <a:r>
              <a:rPr lang="es-AR" sz="1700" b="1" i="1" dirty="0">
                <a:ea typeface="Times New Roman"/>
                <a:cs typeface="Times New Roman"/>
              </a:rPr>
              <a:t>en los pasos anteriores se ha roto una limitación, hay que regresar al primer paso, pero no hay que permitir que la inercia provoque una limitación al sistema.: </a:t>
            </a:r>
            <a:r>
              <a:rPr lang="es-AR" sz="1700" b="1" dirty="0">
                <a:ea typeface="Times New Roman"/>
                <a:cs typeface="Times New Roman"/>
              </a:rPr>
              <a:t>Una vez realizados los cuatro pasos anteriores es posible que la limitación haya desaparecido, debido a la mejora de la utilización de su capacidad o al incremento de su capacidad. Sin embargo, este no es el final del proceso de mejora continua perseguido, puesto que aparecerá una nueva limitación en alguna otra parte de la organización.</a:t>
            </a:r>
            <a:endParaRPr lang="es-MX" sz="1700" b="1" dirty="0">
              <a:ea typeface="Times New Roman"/>
              <a:cs typeface="Times New Roman"/>
            </a:endParaRPr>
          </a:p>
        </p:txBody>
      </p:sp>
      <p:sp>
        <p:nvSpPr>
          <p:cNvPr id="15" name="4 Rectángulo"/>
          <p:cNvSpPr/>
          <p:nvPr/>
        </p:nvSpPr>
        <p:spPr>
          <a:xfrm>
            <a:off x="3937022" y="2291385"/>
            <a:ext cx="7560840" cy="615553"/>
          </a:xfrm>
          <a:prstGeom prst="rect">
            <a:avLst/>
          </a:prstGeom>
          <a:gradFill flip="none" rotWithShape="1">
            <a:gsLst>
              <a:gs pos="0">
                <a:schemeClr val="bg2">
                  <a:lumMod val="90000"/>
                  <a:shade val="30000"/>
                  <a:satMod val="115000"/>
                </a:schemeClr>
              </a:gs>
              <a:gs pos="50000">
                <a:schemeClr val="bg2">
                  <a:lumMod val="90000"/>
                  <a:shade val="67500"/>
                  <a:satMod val="115000"/>
                </a:schemeClr>
              </a:gs>
              <a:gs pos="100000">
                <a:schemeClr val="bg2">
                  <a:lumMod val="90000"/>
                  <a:shade val="100000"/>
                  <a:satMod val="115000"/>
                </a:schemeClr>
              </a:gs>
            </a:gsLst>
            <a:lin ang="2700000" scaled="1"/>
            <a:tileRect/>
          </a:gradFill>
          <a:ln w="38100">
            <a:solidFill>
              <a:schemeClr val="tx2">
                <a:lumMod val="75000"/>
              </a:schemeClr>
            </a:solidFill>
          </a:ln>
        </p:spPr>
        <p:txBody>
          <a:bodyPr wrap="square">
            <a:spAutoFit/>
          </a:bodyPr>
          <a:lstStyle/>
          <a:p>
            <a:pPr marL="45720" indent="0" algn="ctr">
              <a:buNone/>
            </a:pPr>
            <a:r>
              <a:rPr lang="es-AR" sz="1700" b="1" i="1" dirty="0" smtClean="0">
                <a:effectLst>
                  <a:outerShdw blurRad="38100" dist="38100" dir="2700000" algn="tl">
                    <a:srgbClr val="000000">
                      <a:alpha val="43137"/>
                    </a:srgbClr>
                  </a:outerShdw>
                </a:effectLst>
                <a:ea typeface="Times New Roman"/>
                <a:cs typeface="Times New Roman"/>
              </a:rPr>
              <a:t>OBJETIVO: </a:t>
            </a:r>
            <a:r>
              <a:rPr lang="es-AR" sz="1700" dirty="0" smtClean="0">
                <a:ea typeface="Times New Roman"/>
                <a:cs typeface="Times New Roman"/>
              </a:rPr>
              <a:t> </a:t>
            </a:r>
            <a:r>
              <a:rPr lang="es-AR" sz="1700" b="1" i="1" dirty="0" smtClean="0">
                <a:effectLst>
                  <a:outerShdw blurRad="38100" dist="38100" dir="2700000" algn="tl">
                    <a:srgbClr val="000000">
                      <a:alpha val="43137"/>
                    </a:srgbClr>
                  </a:outerShdw>
                </a:effectLst>
                <a:ea typeface="Times New Roman"/>
                <a:cs typeface="Times New Roman"/>
              </a:rPr>
              <a:t>Ninguna </a:t>
            </a:r>
            <a:r>
              <a:rPr lang="es-AR" sz="1700" b="1" i="1" dirty="0">
                <a:effectLst>
                  <a:outerShdw blurRad="38100" dist="38100" dir="2700000" algn="tl">
                    <a:srgbClr val="000000">
                      <a:alpha val="43137"/>
                    </a:srgbClr>
                  </a:outerShdw>
                </a:effectLst>
                <a:ea typeface="Times New Roman"/>
                <a:cs typeface="Times New Roman"/>
              </a:rPr>
              <a:t>decisión de un área local pueda repercutir negativamente en una limitación global del sistema</a:t>
            </a:r>
            <a:endParaRPr lang="es-AR" sz="1700" b="1" i="1" dirty="0" smtClean="0">
              <a:effectLst>
                <a:outerShdw blurRad="38100" dist="38100" dir="2700000" algn="tl">
                  <a:srgbClr val="000000">
                    <a:alpha val="43137"/>
                  </a:srgbClr>
                </a:outerShdw>
              </a:effectLst>
              <a:ea typeface="Times New Roman"/>
              <a:cs typeface="Times New Roman"/>
            </a:endParaRPr>
          </a:p>
        </p:txBody>
      </p:sp>
    </p:spTree>
    <p:extLst>
      <p:ext uri="{BB962C8B-B14F-4D97-AF65-F5344CB8AC3E}">
        <p14:creationId xmlns:p14="http://schemas.microsoft.com/office/powerpoint/2010/main" val="8481235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exágono 2"/>
          <p:cNvSpPr/>
          <p:nvPr/>
        </p:nvSpPr>
        <p:spPr>
          <a:xfrm>
            <a:off x="4528457" y="2180851"/>
            <a:ext cx="3417740" cy="2144420"/>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p:cNvSpPr>
            <a:spLocks noGrp="1"/>
          </p:cNvSpPr>
          <p:nvPr>
            <p:ph type="title"/>
          </p:nvPr>
        </p:nvSpPr>
        <p:spPr>
          <a:xfrm>
            <a:off x="1632394" y="-64632"/>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PLANEACIÓN AGREGADA</a:t>
            </a:r>
            <a:endParaRPr lang="en-US" sz="3100" dirty="0"/>
          </a:p>
        </p:txBody>
      </p:sp>
      <p:sp>
        <p:nvSpPr>
          <p:cNvPr id="26" name="37 Recortar rectángulo de esquina sencilla"/>
          <p:cNvSpPr/>
          <p:nvPr/>
        </p:nvSpPr>
        <p:spPr>
          <a:xfrm rot="10800000">
            <a:off x="7863982" y="1103084"/>
            <a:ext cx="3065276" cy="1914160"/>
          </a:xfrm>
          <a:prstGeom prst="snip1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sz="1500"/>
          </a:p>
        </p:txBody>
      </p:sp>
      <p:sp>
        <p:nvSpPr>
          <p:cNvPr id="52" name="7 CuadroTexto"/>
          <p:cNvSpPr txBox="1"/>
          <p:nvPr/>
        </p:nvSpPr>
        <p:spPr>
          <a:xfrm>
            <a:off x="4991965" y="2850907"/>
            <a:ext cx="2642550" cy="769441"/>
          </a:xfrm>
          <a:prstGeom prst="rect">
            <a:avLst/>
          </a:prstGeom>
          <a:noFill/>
        </p:spPr>
        <p:txBody>
          <a:bodyPr wrap="square" rtlCol="0">
            <a:spAutoFit/>
          </a:bodyPr>
          <a:lstStyle/>
          <a:p>
            <a:pPr algn="ctr"/>
            <a:r>
              <a:rPr lang="es-ES" sz="2200" b="1" i="1" dirty="0" smtClean="0">
                <a:solidFill>
                  <a:srgbClr val="FFFF00"/>
                </a:solidFill>
                <a:effectLst>
                  <a:outerShdw blurRad="38100" dist="38100" dir="2700000" algn="tl">
                    <a:srgbClr val="000000">
                      <a:alpha val="43137"/>
                    </a:srgbClr>
                  </a:outerShdw>
                </a:effectLst>
              </a:rPr>
              <a:t>CARACTERÍSTICAS GENERALES</a:t>
            </a:r>
            <a:endParaRPr lang="es-AR" sz="2200" b="1" i="1" dirty="0">
              <a:solidFill>
                <a:srgbClr val="FFFF00"/>
              </a:solidFill>
              <a:effectLst>
                <a:outerShdw blurRad="38100" dist="38100" dir="2700000" algn="tl">
                  <a:srgbClr val="000000">
                    <a:alpha val="43137"/>
                  </a:srgbClr>
                </a:outerShdw>
              </a:effectLst>
            </a:endParaRPr>
          </a:p>
        </p:txBody>
      </p:sp>
      <p:sp>
        <p:nvSpPr>
          <p:cNvPr id="53" name="8 Recortar rectángulo de esquina sencilla"/>
          <p:cNvSpPr/>
          <p:nvPr/>
        </p:nvSpPr>
        <p:spPr>
          <a:xfrm rot="10800000" flipH="1">
            <a:off x="1735113" y="1103084"/>
            <a:ext cx="2923967" cy="1899089"/>
          </a:xfrm>
          <a:prstGeom prst="snip1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sz="1500"/>
          </a:p>
        </p:txBody>
      </p:sp>
      <p:sp>
        <p:nvSpPr>
          <p:cNvPr id="56" name="24 Recortar rectángulo de esquina sencilla"/>
          <p:cNvSpPr/>
          <p:nvPr/>
        </p:nvSpPr>
        <p:spPr>
          <a:xfrm>
            <a:off x="1735109" y="3516011"/>
            <a:ext cx="2923971" cy="1863291"/>
          </a:xfrm>
          <a:prstGeom prst="snip1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57" name="25 CuadroTexto"/>
          <p:cNvSpPr txBox="1"/>
          <p:nvPr/>
        </p:nvSpPr>
        <p:spPr>
          <a:xfrm>
            <a:off x="1694973" y="1247847"/>
            <a:ext cx="3030809" cy="1754326"/>
          </a:xfrm>
          <a:prstGeom prst="rect">
            <a:avLst/>
          </a:prstGeom>
          <a:noFill/>
        </p:spPr>
        <p:txBody>
          <a:bodyPr wrap="square" rtlCol="0">
            <a:spAutoFit/>
          </a:bodyPr>
          <a:lstStyle/>
          <a:p>
            <a:pPr algn="ctr"/>
            <a:r>
              <a:rPr lang="es-ES" b="1" i="1" dirty="0"/>
              <a:t>Horizonte de tiempo de aproximadamente un año, con actualizaciones periódicas, probablemente mensuales.</a:t>
            </a:r>
          </a:p>
        </p:txBody>
      </p:sp>
      <p:sp>
        <p:nvSpPr>
          <p:cNvPr id="58" name="36 Recortar rectángulo de esquina sencilla"/>
          <p:cNvSpPr/>
          <p:nvPr/>
        </p:nvSpPr>
        <p:spPr>
          <a:xfrm flipH="1">
            <a:off x="7885660" y="3516011"/>
            <a:ext cx="3043598" cy="1924924"/>
          </a:xfrm>
          <a:prstGeom prst="snip1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sz="1500"/>
          </a:p>
        </p:txBody>
      </p:sp>
      <p:sp>
        <p:nvSpPr>
          <p:cNvPr id="59" name="23 CuadroTexto"/>
          <p:cNvSpPr txBox="1"/>
          <p:nvPr/>
        </p:nvSpPr>
        <p:spPr>
          <a:xfrm>
            <a:off x="7867750" y="1183001"/>
            <a:ext cx="3043598" cy="1754326"/>
          </a:xfrm>
          <a:prstGeom prst="rect">
            <a:avLst/>
          </a:prstGeom>
          <a:noFill/>
        </p:spPr>
        <p:txBody>
          <a:bodyPr wrap="square" rtlCol="0">
            <a:spAutoFit/>
          </a:bodyPr>
          <a:lstStyle/>
          <a:p>
            <a:pPr algn="ctr"/>
            <a:r>
              <a:rPr lang="es-ES" b="1" i="1" dirty="0"/>
              <a:t>Nivel agregado de demanda para un número pequeño de categorías de productos. Supone que la demanda es fluctuante e incierta</a:t>
            </a:r>
            <a:endParaRPr lang="es-AR" b="1" i="1" dirty="0"/>
          </a:p>
        </p:txBody>
      </p:sp>
      <p:sp>
        <p:nvSpPr>
          <p:cNvPr id="5" name="Recortar rectángulo de esquina del mismo lado 4"/>
          <p:cNvSpPr/>
          <p:nvPr/>
        </p:nvSpPr>
        <p:spPr>
          <a:xfrm>
            <a:off x="4820373" y="4496504"/>
            <a:ext cx="2872198" cy="2136542"/>
          </a:xfrm>
          <a:prstGeom prst="snip2Same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ángulo 5"/>
          <p:cNvSpPr/>
          <p:nvPr/>
        </p:nvSpPr>
        <p:spPr>
          <a:xfrm>
            <a:off x="4830491" y="5120279"/>
            <a:ext cx="2804024" cy="923330"/>
          </a:xfrm>
          <a:prstGeom prst="rect">
            <a:avLst/>
          </a:prstGeom>
        </p:spPr>
        <p:txBody>
          <a:bodyPr wrap="square">
            <a:spAutoFit/>
          </a:bodyPr>
          <a:lstStyle/>
          <a:p>
            <a:pPr algn="ctr"/>
            <a:r>
              <a:rPr lang="es-ES" b="1" i="1" dirty="0" smtClean="0"/>
              <a:t>La infraestructura es la existente </a:t>
            </a:r>
            <a:r>
              <a:rPr lang="es-ES" b="1" i="1" dirty="0"/>
              <a:t>al momento de planear.</a:t>
            </a:r>
          </a:p>
        </p:txBody>
      </p:sp>
      <p:sp>
        <p:nvSpPr>
          <p:cNvPr id="55" name="21 CuadroTexto"/>
          <p:cNvSpPr txBox="1"/>
          <p:nvPr/>
        </p:nvSpPr>
        <p:spPr>
          <a:xfrm>
            <a:off x="7885660" y="3878308"/>
            <a:ext cx="3007779" cy="1200329"/>
          </a:xfrm>
          <a:prstGeom prst="rect">
            <a:avLst/>
          </a:prstGeom>
          <a:noFill/>
        </p:spPr>
        <p:txBody>
          <a:bodyPr wrap="square" rtlCol="0">
            <a:spAutoFit/>
          </a:bodyPr>
          <a:lstStyle/>
          <a:p>
            <a:pPr algn="ctr"/>
            <a:r>
              <a:rPr lang="es-ES" b="1" i="1" dirty="0"/>
              <a:t>Las variables tanto de la oferta como de la demanda pueden cambiarse</a:t>
            </a:r>
          </a:p>
        </p:txBody>
      </p:sp>
      <p:sp>
        <p:nvSpPr>
          <p:cNvPr id="54" name="9 CuadroTexto"/>
          <p:cNvSpPr txBox="1"/>
          <p:nvPr/>
        </p:nvSpPr>
        <p:spPr>
          <a:xfrm>
            <a:off x="1741275" y="3920598"/>
            <a:ext cx="2923970" cy="1200329"/>
          </a:xfrm>
          <a:prstGeom prst="rect">
            <a:avLst/>
          </a:prstGeom>
          <a:noFill/>
        </p:spPr>
        <p:txBody>
          <a:bodyPr wrap="square" rtlCol="0">
            <a:spAutoFit/>
          </a:bodyPr>
          <a:lstStyle/>
          <a:p>
            <a:pPr algn="ctr"/>
            <a:r>
              <a:rPr lang="es-ES" b="1" i="1" dirty="0"/>
              <a:t>Diferentes objetivos de la gestión y administración pueden considerarse</a:t>
            </a:r>
            <a:endParaRPr lang="es-AR" b="1" i="1" dirty="0"/>
          </a:p>
        </p:txBody>
      </p:sp>
    </p:spTree>
    <p:extLst>
      <p:ext uri="{BB962C8B-B14F-4D97-AF65-F5344CB8AC3E}">
        <p14:creationId xmlns:p14="http://schemas.microsoft.com/office/powerpoint/2010/main" val="160194793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919495" y="-50827"/>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PLANEACIÓN DE RECURSOS DE LA ORGANIZACIÓN</a:t>
            </a:r>
            <a:endParaRPr lang="en-US" sz="3100" dirty="0"/>
          </a:p>
        </p:txBody>
      </p:sp>
      <p:sp>
        <p:nvSpPr>
          <p:cNvPr id="10" name="10 CuadroTexto"/>
          <p:cNvSpPr txBox="1"/>
          <p:nvPr/>
        </p:nvSpPr>
        <p:spPr>
          <a:xfrm>
            <a:off x="1352352" y="1371172"/>
            <a:ext cx="2078340" cy="707886"/>
          </a:xfrm>
          <a:prstGeom prst="rect">
            <a:avLst/>
          </a:prstGeom>
          <a:solidFill>
            <a:srgbClr val="FFC000"/>
          </a:solidFill>
          <a:ln w="57150">
            <a:solidFill>
              <a:schemeClr val="accent1">
                <a:lumMod val="50000"/>
              </a:schemeClr>
            </a:solidFill>
          </a:ln>
        </p:spPr>
        <p:txBody>
          <a:bodyPr wrap="square" rtlCol="0">
            <a:spAutoFit/>
          </a:bodyPr>
          <a:lstStyle/>
          <a:p>
            <a:pPr algn="ctr"/>
            <a:r>
              <a:rPr lang="es-MX" sz="2000" b="1" i="1" dirty="0" smtClean="0">
                <a:effectLst>
                  <a:outerShdw blurRad="38100" dist="38100" dir="2700000" algn="tl">
                    <a:srgbClr val="000000">
                      <a:alpha val="43137"/>
                    </a:srgbClr>
                  </a:outerShdw>
                </a:effectLst>
              </a:rPr>
              <a:t>TEORÍA DE LAS RESTRICCIONES</a:t>
            </a:r>
          </a:p>
        </p:txBody>
      </p:sp>
      <p:sp>
        <p:nvSpPr>
          <p:cNvPr id="11" name="5 Rectángulo"/>
          <p:cNvSpPr/>
          <p:nvPr/>
        </p:nvSpPr>
        <p:spPr>
          <a:xfrm>
            <a:off x="4175956" y="2282254"/>
            <a:ext cx="7560840" cy="615553"/>
          </a:xfrm>
          <a:prstGeom prst="rect">
            <a:avLst/>
          </a:prstGeom>
          <a:gradFill flip="none" rotWithShape="1">
            <a:gsLst>
              <a:gs pos="0">
                <a:schemeClr val="accent4">
                  <a:lumMod val="40000"/>
                  <a:lumOff val="60000"/>
                  <a:shade val="30000"/>
                  <a:satMod val="115000"/>
                </a:schemeClr>
              </a:gs>
              <a:gs pos="50000">
                <a:schemeClr val="accent4">
                  <a:lumMod val="40000"/>
                  <a:lumOff val="60000"/>
                  <a:shade val="67500"/>
                  <a:satMod val="115000"/>
                </a:schemeClr>
              </a:gs>
              <a:gs pos="100000">
                <a:schemeClr val="accent4">
                  <a:lumMod val="40000"/>
                  <a:lumOff val="60000"/>
                  <a:shade val="100000"/>
                  <a:satMod val="115000"/>
                </a:schemeClr>
              </a:gs>
            </a:gsLst>
            <a:lin ang="18900000" scaled="1"/>
            <a:tileRect/>
          </a:gradFill>
          <a:ln w="38100">
            <a:solidFill>
              <a:schemeClr val="accent4">
                <a:lumMod val="50000"/>
              </a:schemeClr>
            </a:solidFill>
          </a:ln>
        </p:spPr>
        <p:txBody>
          <a:bodyPr wrap="square">
            <a:spAutoFit/>
          </a:bodyPr>
          <a:lstStyle/>
          <a:p>
            <a:pPr algn="just"/>
            <a:r>
              <a:rPr lang="es-AR" sz="1700" b="1" dirty="0">
                <a:ea typeface="Times New Roman"/>
                <a:cs typeface="Times New Roman"/>
              </a:rPr>
              <a:t>Regla 1: No se debe equilibrar la capacidad productiva con la demanda del mercado, sino el flujo de producción.  </a:t>
            </a:r>
            <a:endParaRPr lang="es-MX" sz="1700" b="1" dirty="0">
              <a:ea typeface="Times New Roman"/>
              <a:cs typeface="Times New Roman"/>
            </a:endParaRPr>
          </a:p>
        </p:txBody>
      </p:sp>
      <p:sp>
        <p:nvSpPr>
          <p:cNvPr id="16" name="11 Elipse"/>
          <p:cNvSpPr/>
          <p:nvPr/>
        </p:nvSpPr>
        <p:spPr>
          <a:xfrm>
            <a:off x="8569064" y="1139394"/>
            <a:ext cx="3168351" cy="883841"/>
          </a:xfrm>
          <a:prstGeom prst="ellipse">
            <a:avLst/>
          </a:prstGeom>
          <a:solidFill>
            <a:schemeClr val="bg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7" name="12 CuadroTexto"/>
          <p:cNvSpPr txBox="1"/>
          <p:nvPr/>
        </p:nvSpPr>
        <p:spPr>
          <a:xfrm>
            <a:off x="8569063" y="1426594"/>
            <a:ext cx="3168352" cy="400110"/>
          </a:xfrm>
          <a:prstGeom prst="rect">
            <a:avLst/>
          </a:prstGeom>
          <a:noFill/>
        </p:spPr>
        <p:txBody>
          <a:bodyPr wrap="square" rtlCol="0">
            <a:spAutoFit/>
          </a:bodyPr>
          <a:lstStyle/>
          <a:p>
            <a:pPr algn="ctr"/>
            <a:r>
              <a:rPr lang="es-MX" sz="2000" b="1" i="1" dirty="0" smtClean="0">
                <a:solidFill>
                  <a:schemeClr val="bg1"/>
                </a:solidFill>
                <a:effectLst>
                  <a:outerShdw blurRad="38100" dist="38100" dir="2700000" algn="tl">
                    <a:srgbClr val="000000">
                      <a:alpha val="43137"/>
                    </a:srgbClr>
                  </a:outerShdw>
                </a:effectLst>
              </a:rPr>
              <a:t>REGLAS DE LA OPT</a:t>
            </a:r>
          </a:p>
        </p:txBody>
      </p:sp>
      <p:sp>
        <p:nvSpPr>
          <p:cNvPr id="19" name="13 Rectángulo"/>
          <p:cNvSpPr/>
          <p:nvPr/>
        </p:nvSpPr>
        <p:spPr>
          <a:xfrm>
            <a:off x="1919494" y="2924344"/>
            <a:ext cx="9817301" cy="1400383"/>
          </a:xfrm>
          <a:prstGeom prst="rect">
            <a:avLst/>
          </a:prstGeom>
          <a:gradFill flip="none" rotWithShape="1">
            <a:gsLst>
              <a:gs pos="0">
                <a:schemeClr val="accent2">
                  <a:lumMod val="40000"/>
                  <a:lumOff val="60000"/>
                  <a:shade val="30000"/>
                  <a:satMod val="115000"/>
                </a:schemeClr>
              </a:gs>
              <a:gs pos="50000">
                <a:schemeClr val="accent2">
                  <a:lumMod val="40000"/>
                  <a:lumOff val="60000"/>
                  <a:shade val="67500"/>
                  <a:satMod val="115000"/>
                </a:schemeClr>
              </a:gs>
              <a:gs pos="100000">
                <a:schemeClr val="accent2">
                  <a:lumMod val="40000"/>
                  <a:lumOff val="60000"/>
                  <a:shade val="100000"/>
                  <a:satMod val="115000"/>
                </a:schemeClr>
              </a:gs>
            </a:gsLst>
            <a:path path="circle">
              <a:fillToRect l="100000" b="100000"/>
            </a:path>
            <a:tileRect t="-100000" r="-100000"/>
          </a:gradFill>
          <a:ln w="38100">
            <a:solidFill>
              <a:schemeClr val="accent2">
                <a:lumMod val="75000"/>
              </a:schemeClr>
            </a:solidFill>
          </a:ln>
        </p:spPr>
        <p:txBody>
          <a:bodyPr wrap="square">
            <a:spAutoFit/>
          </a:bodyPr>
          <a:lstStyle/>
          <a:p>
            <a:pPr algn="just"/>
            <a:r>
              <a:rPr lang="es-AR" sz="1700" b="1" dirty="0">
                <a:ea typeface="Times New Roman"/>
                <a:cs typeface="Times New Roman"/>
              </a:rPr>
              <a:t>Regla 2: </a:t>
            </a:r>
            <a:r>
              <a:rPr lang="es-AR" sz="1700" b="1" dirty="0" smtClean="0">
                <a:ea typeface="Times New Roman"/>
                <a:cs typeface="Times New Roman"/>
              </a:rPr>
              <a:t>La </a:t>
            </a:r>
            <a:r>
              <a:rPr lang="es-AR" sz="1700" b="1" dirty="0">
                <a:ea typeface="Times New Roman"/>
                <a:cs typeface="Times New Roman"/>
              </a:rPr>
              <a:t>utilización de un recurso que no es un cuello de botella no está determinada por su propia capacidad, sino por alguna otra limitación del </a:t>
            </a:r>
            <a:r>
              <a:rPr lang="es-AR" sz="1700" b="1" dirty="0" smtClean="0">
                <a:ea typeface="Times New Roman"/>
                <a:cs typeface="Times New Roman"/>
              </a:rPr>
              <a:t>sistema. Los recursos </a:t>
            </a:r>
            <a:r>
              <a:rPr lang="es-AR" sz="1700" b="1" dirty="0">
                <a:ea typeface="Times New Roman"/>
                <a:cs typeface="Times New Roman"/>
              </a:rPr>
              <a:t>cuellos de botella </a:t>
            </a:r>
            <a:r>
              <a:rPr lang="es-AR" sz="1700" b="1" dirty="0" smtClean="0">
                <a:ea typeface="Times New Roman"/>
                <a:cs typeface="Times New Roman"/>
              </a:rPr>
              <a:t>son los </a:t>
            </a:r>
            <a:r>
              <a:rPr lang="es-AR" sz="1700" b="1" dirty="0">
                <a:ea typeface="Times New Roman"/>
                <a:cs typeface="Times New Roman"/>
              </a:rPr>
              <a:t>que determinan la facturación del </a:t>
            </a:r>
            <a:r>
              <a:rPr lang="es-AR" sz="1700" b="1" dirty="0" smtClean="0">
                <a:ea typeface="Times New Roman"/>
                <a:cs typeface="Times New Roman"/>
              </a:rPr>
              <a:t>sistema. Cuando se trabaja </a:t>
            </a:r>
            <a:r>
              <a:rPr lang="es-AR" sz="1700" b="1" dirty="0">
                <a:ea typeface="Times New Roman"/>
                <a:cs typeface="Times New Roman"/>
              </a:rPr>
              <a:t>por encima de la capacidad de los recursos CB lo único que se consigue es aumentar el inventario y no los ingresos netos. </a:t>
            </a:r>
            <a:endParaRPr lang="es-MX" sz="1700" b="1" dirty="0">
              <a:ea typeface="Times New Roman"/>
              <a:cs typeface="Times New Roman"/>
            </a:endParaRPr>
          </a:p>
        </p:txBody>
      </p:sp>
      <p:sp>
        <p:nvSpPr>
          <p:cNvPr id="20" name="9 Rectángulo"/>
          <p:cNvSpPr/>
          <p:nvPr/>
        </p:nvSpPr>
        <p:spPr>
          <a:xfrm>
            <a:off x="1919494" y="4365104"/>
            <a:ext cx="9817301" cy="1138773"/>
          </a:xfrm>
          <a:prstGeom prst="rect">
            <a:avLst/>
          </a:prstGeom>
          <a:gradFill flip="none" rotWithShape="1">
            <a:gsLst>
              <a:gs pos="0">
                <a:schemeClr val="accent1">
                  <a:lumMod val="40000"/>
                  <a:lumOff val="60000"/>
                  <a:shade val="30000"/>
                  <a:satMod val="115000"/>
                </a:schemeClr>
              </a:gs>
              <a:gs pos="50000">
                <a:schemeClr val="accent1">
                  <a:lumMod val="40000"/>
                  <a:lumOff val="60000"/>
                  <a:shade val="67500"/>
                  <a:satMod val="115000"/>
                </a:schemeClr>
              </a:gs>
              <a:gs pos="100000">
                <a:schemeClr val="accent1">
                  <a:lumMod val="40000"/>
                  <a:lumOff val="60000"/>
                  <a:shade val="100000"/>
                  <a:satMod val="115000"/>
                </a:schemeClr>
              </a:gs>
            </a:gsLst>
            <a:lin ang="16200000" scaled="1"/>
            <a:tileRect/>
          </a:gradFill>
          <a:ln w="38100">
            <a:solidFill>
              <a:schemeClr val="accent2">
                <a:lumMod val="75000"/>
              </a:schemeClr>
            </a:solidFill>
          </a:ln>
        </p:spPr>
        <p:txBody>
          <a:bodyPr wrap="square">
            <a:spAutoFit/>
          </a:bodyPr>
          <a:lstStyle/>
          <a:p>
            <a:pPr algn="just"/>
            <a:r>
              <a:rPr lang="es-AR" sz="1700" b="1" dirty="0" smtClean="0">
                <a:ea typeface="Times New Roman"/>
                <a:cs typeface="Times New Roman"/>
              </a:rPr>
              <a:t>Regla 3: La utilización y la activación de un recurso no son lo mismo “Utilizar” un recurso significa hacer uso de él para que el sistema se dirija hacia la meta. “Activar” un recurso es como apretar el botón de encendido de una máquina para que funcione, se obtenga o no beneficio de su trabajo. </a:t>
            </a:r>
            <a:endParaRPr lang="es-MX" sz="1700" b="1" dirty="0">
              <a:ea typeface="Times New Roman"/>
              <a:cs typeface="Times New Roman"/>
            </a:endParaRPr>
          </a:p>
        </p:txBody>
      </p:sp>
      <p:sp>
        <p:nvSpPr>
          <p:cNvPr id="21" name="14 Rectángulo"/>
          <p:cNvSpPr/>
          <p:nvPr/>
        </p:nvSpPr>
        <p:spPr>
          <a:xfrm>
            <a:off x="1919494" y="5583431"/>
            <a:ext cx="9817301" cy="877163"/>
          </a:xfrm>
          <a:prstGeom prst="rect">
            <a:avLst/>
          </a:prstGeom>
          <a:gradFill flip="none" rotWithShape="1">
            <a:gsLst>
              <a:gs pos="0">
                <a:schemeClr val="accent5">
                  <a:lumMod val="60000"/>
                  <a:lumOff val="40000"/>
                  <a:shade val="30000"/>
                  <a:satMod val="115000"/>
                </a:schemeClr>
              </a:gs>
              <a:gs pos="50000">
                <a:schemeClr val="accent5">
                  <a:lumMod val="60000"/>
                  <a:lumOff val="40000"/>
                  <a:shade val="67500"/>
                  <a:satMod val="115000"/>
                </a:schemeClr>
              </a:gs>
              <a:gs pos="100000">
                <a:schemeClr val="accent5">
                  <a:lumMod val="60000"/>
                  <a:lumOff val="40000"/>
                  <a:shade val="100000"/>
                  <a:satMod val="115000"/>
                </a:schemeClr>
              </a:gs>
            </a:gsLst>
            <a:lin ang="13500000" scaled="1"/>
            <a:tileRect/>
          </a:gradFill>
          <a:ln w="38100">
            <a:solidFill>
              <a:schemeClr val="accent2">
                <a:lumMod val="75000"/>
              </a:schemeClr>
            </a:solidFill>
          </a:ln>
        </p:spPr>
        <p:txBody>
          <a:bodyPr wrap="square">
            <a:spAutoFit/>
          </a:bodyPr>
          <a:lstStyle/>
          <a:p>
            <a:pPr lvl="0" algn="just">
              <a:buClr>
                <a:srgbClr val="F14124">
                  <a:lumMod val="75000"/>
                </a:srgbClr>
              </a:buClr>
            </a:pPr>
            <a:r>
              <a:rPr lang="es-AR" sz="1700" b="1" dirty="0">
                <a:solidFill>
                  <a:srgbClr val="3D100B"/>
                </a:solidFill>
                <a:ea typeface="Times New Roman"/>
                <a:cs typeface="Times New Roman"/>
              </a:rPr>
              <a:t>Regla 4: </a:t>
            </a:r>
            <a:r>
              <a:rPr lang="es-AR" sz="1700" b="1" dirty="0" smtClean="0">
                <a:solidFill>
                  <a:srgbClr val="3D100B"/>
                </a:solidFill>
                <a:ea typeface="Times New Roman"/>
                <a:cs typeface="Times New Roman"/>
              </a:rPr>
              <a:t>Una </a:t>
            </a:r>
            <a:r>
              <a:rPr lang="es-AR" sz="1700" b="1" dirty="0">
                <a:solidFill>
                  <a:srgbClr val="3D100B"/>
                </a:solidFill>
                <a:ea typeface="Times New Roman"/>
                <a:cs typeface="Times New Roman"/>
              </a:rPr>
              <a:t>hora perdida en un cuello de botella es una hora que pierde todo el </a:t>
            </a:r>
            <a:r>
              <a:rPr lang="es-AR" sz="1700" b="1" dirty="0" smtClean="0">
                <a:solidFill>
                  <a:srgbClr val="3D100B"/>
                </a:solidFill>
                <a:ea typeface="Times New Roman"/>
                <a:cs typeface="Times New Roman"/>
              </a:rPr>
              <a:t>sistema. Los </a:t>
            </a:r>
            <a:r>
              <a:rPr lang="es-AR" sz="1700" b="1" dirty="0">
                <a:solidFill>
                  <a:srgbClr val="3D100B"/>
                </a:solidFill>
                <a:ea typeface="Times New Roman"/>
                <a:cs typeface="Times New Roman"/>
              </a:rPr>
              <a:t>recursos cuellos de botella también pueden definirse como aquellos cuyas limitaciones locales de capacidad se convierten en limitaciones para todo el programa de producción. </a:t>
            </a:r>
            <a:endParaRPr lang="es-MX" sz="1700" b="1" dirty="0">
              <a:solidFill>
                <a:srgbClr val="3D100B"/>
              </a:solidFill>
              <a:ea typeface="Times New Roman"/>
              <a:cs typeface="Times New Roman"/>
            </a:endParaRPr>
          </a:p>
        </p:txBody>
      </p:sp>
    </p:spTree>
    <p:extLst>
      <p:ext uri="{BB962C8B-B14F-4D97-AF65-F5344CB8AC3E}">
        <p14:creationId xmlns:p14="http://schemas.microsoft.com/office/powerpoint/2010/main" val="16812837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919495" y="-50827"/>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PLANEACIÓN DE RECURSOS DE LA ORGANIZACIÓN</a:t>
            </a:r>
            <a:endParaRPr lang="en-US" sz="3100" dirty="0"/>
          </a:p>
        </p:txBody>
      </p:sp>
      <p:sp>
        <p:nvSpPr>
          <p:cNvPr id="10" name="10 CuadroTexto"/>
          <p:cNvSpPr txBox="1"/>
          <p:nvPr/>
        </p:nvSpPr>
        <p:spPr>
          <a:xfrm>
            <a:off x="1352352" y="1371172"/>
            <a:ext cx="2078340" cy="707886"/>
          </a:xfrm>
          <a:prstGeom prst="rect">
            <a:avLst/>
          </a:prstGeom>
          <a:solidFill>
            <a:srgbClr val="FFC000"/>
          </a:solidFill>
          <a:ln w="57150">
            <a:solidFill>
              <a:schemeClr val="accent1">
                <a:lumMod val="50000"/>
              </a:schemeClr>
            </a:solidFill>
          </a:ln>
        </p:spPr>
        <p:txBody>
          <a:bodyPr wrap="square" rtlCol="0">
            <a:spAutoFit/>
          </a:bodyPr>
          <a:lstStyle/>
          <a:p>
            <a:pPr algn="ctr"/>
            <a:r>
              <a:rPr lang="es-MX" sz="2000" b="1" i="1" dirty="0" smtClean="0">
                <a:effectLst>
                  <a:outerShdw blurRad="38100" dist="38100" dir="2700000" algn="tl">
                    <a:srgbClr val="000000">
                      <a:alpha val="43137"/>
                    </a:srgbClr>
                  </a:outerShdw>
                </a:effectLst>
              </a:rPr>
              <a:t>TEORÍA DE LAS RESTRICCIONES</a:t>
            </a:r>
          </a:p>
        </p:txBody>
      </p:sp>
      <p:sp>
        <p:nvSpPr>
          <p:cNvPr id="16" name="11 Elipse"/>
          <p:cNvSpPr/>
          <p:nvPr/>
        </p:nvSpPr>
        <p:spPr>
          <a:xfrm>
            <a:off x="8569064" y="1139394"/>
            <a:ext cx="3168351" cy="883841"/>
          </a:xfrm>
          <a:prstGeom prst="ellipse">
            <a:avLst/>
          </a:prstGeom>
          <a:solidFill>
            <a:schemeClr val="bg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7" name="12 CuadroTexto"/>
          <p:cNvSpPr txBox="1"/>
          <p:nvPr/>
        </p:nvSpPr>
        <p:spPr>
          <a:xfrm>
            <a:off x="8569063" y="1426594"/>
            <a:ext cx="3168352" cy="400110"/>
          </a:xfrm>
          <a:prstGeom prst="rect">
            <a:avLst/>
          </a:prstGeom>
          <a:noFill/>
        </p:spPr>
        <p:txBody>
          <a:bodyPr wrap="square" rtlCol="0">
            <a:spAutoFit/>
          </a:bodyPr>
          <a:lstStyle/>
          <a:p>
            <a:pPr algn="ctr"/>
            <a:r>
              <a:rPr lang="es-MX" sz="2000" b="1" i="1" dirty="0" smtClean="0">
                <a:solidFill>
                  <a:schemeClr val="bg1"/>
                </a:solidFill>
                <a:effectLst>
                  <a:outerShdw blurRad="38100" dist="38100" dir="2700000" algn="tl">
                    <a:srgbClr val="000000">
                      <a:alpha val="43137"/>
                    </a:srgbClr>
                  </a:outerShdw>
                </a:effectLst>
              </a:rPr>
              <a:t>REGLAS DE LA OPT</a:t>
            </a:r>
          </a:p>
        </p:txBody>
      </p:sp>
      <p:sp>
        <p:nvSpPr>
          <p:cNvPr id="12" name="5 Rectángulo"/>
          <p:cNvSpPr/>
          <p:nvPr/>
        </p:nvSpPr>
        <p:spPr>
          <a:xfrm>
            <a:off x="1712686" y="2375156"/>
            <a:ext cx="10024729" cy="1400383"/>
          </a:xfrm>
          <a:prstGeom prst="rect">
            <a:avLst/>
          </a:prstGeom>
          <a:gradFill flip="none" rotWithShape="1">
            <a:gsLst>
              <a:gs pos="0">
                <a:schemeClr val="accent4">
                  <a:lumMod val="40000"/>
                  <a:lumOff val="60000"/>
                  <a:shade val="30000"/>
                  <a:satMod val="115000"/>
                </a:schemeClr>
              </a:gs>
              <a:gs pos="50000">
                <a:schemeClr val="accent4">
                  <a:lumMod val="40000"/>
                  <a:lumOff val="60000"/>
                  <a:shade val="67500"/>
                  <a:satMod val="115000"/>
                </a:schemeClr>
              </a:gs>
              <a:gs pos="100000">
                <a:schemeClr val="accent4">
                  <a:lumMod val="40000"/>
                  <a:lumOff val="60000"/>
                  <a:shade val="100000"/>
                  <a:satMod val="115000"/>
                </a:schemeClr>
              </a:gs>
            </a:gsLst>
            <a:lin ang="18900000" scaled="1"/>
            <a:tileRect/>
          </a:gradFill>
          <a:ln w="38100">
            <a:solidFill>
              <a:schemeClr val="accent4">
                <a:lumMod val="50000"/>
              </a:schemeClr>
            </a:solidFill>
          </a:ln>
        </p:spPr>
        <p:txBody>
          <a:bodyPr wrap="square">
            <a:spAutoFit/>
          </a:bodyPr>
          <a:lstStyle/>
          <a:p>
            <a:pPr lvl="0" algn="just">
              <a:spcBef>
                <a:spcPts val="600"/>
              </a:spcBef>
              <a:spcAft>
                <a:spcPts val="600"/>
              </a:spcAft>
              <a:buClr>
                <a:srgbClr val="F14124">
                  <a:lumMod val="75000"/>
                </a:srgbClr>
              </a:buClr>
            </a:pPr>
            <a:r>
              <a:rPr lang="es-AR" sz="1700" b="1" dirty="0">
                <a:solidFill>
                  <a:srgbClr val="3D100B"/>
                </a:solidFill>
                <a:ea typeface="Times New Roman"/>
                <a:cs typeface="Times New Roman"/>
              </a:rPr>
              <a:t>Regla 5: </a:t>
            </a:r>
            <a:r>
              <a:rPr lang="es-AR" sz="1700" b="1" dirty="0" smtClean="0">
                <a:solidFill>
                  <a:srgbClr val="3D100B"/>
                </a:solidFill>
                <a:ea typeface="Times New Roman"/>
                <a:cs typeface="Times New Roman"/>
              </a:rPr>
              <a:t>Al </a:t>
            </a:r>
            <a:r>
              <a:rPr lang="es-AR" sz="1700" b="1" dirty="0">
                <a:solidFill>
                  <a:srgbClr val="3D100B"/>
                </a:solidFill>
                <a:ea typeface="Times New Roman"/>
                <a:cs typeface="Times New Roman"/>
              </a:rPr>
              <a:t>equilibrar la capacidad de los recursos no cuellos de botella con los CB, a los primeros les </a:t>
            </a:r>
            <a:r>
              <a:rPr lang="es-AR" sz="1700" b="1" dirty="0" smtClean="0">
                <a:solidFill>
                  <a:srgbClr val="3D100B"/>
                </a:solidFill>
                <a:ea typeface="Times New Roman"/>
                <a:cs typeface="Times New Roman"/>
              </a:rPr>
              <a:t>sobra </a:t>
            </a:r>
            <a:r>
              <a:rPr lang="es-AR" sz="1700" b="1" dirty="0">
                <a:solidFill>
                  <a:srgbClr val="3D100B"/>
                </a:solidFill>
                <a:ea typeface="Times New Roman"/>
                <a:cs typeface="Times New Roman"/>
              </a:rPr>
              <a:t>tiempo. Este tiempo debe permanecer ocioso si no se le da otra utilidad productiva, </a:t>
            </a:r>
            <a:r>
              <a:rPr lang="es-AR" sz="1700" b="1" dirty="0" smtClean="0">
                <a:solidFill>
                  <a:srgbClr val="3D100B"/>
                </a:solidFill>
                <a:ea typeface="Times New Roman"/>
                <a:cs typeface="Times New Roman"/>
              </a:rPr>
              <a:t>cualquier </a:t>
            </a:r>
            <a:r>
              <a:rPr lang="es-AR" sz="1700" b="1" dirty="0">
                <a:solidFill>
                  <a:srgbClr val="3D100B"/>
                </a:solidFill>
                <a:ea typeface="Times New Roman"/>
                <a:cs typeface="Times New Roman"/>
              </a:rPr>
              <a:t>aumento en su producción conducirá a una acumulación de inventario innecesario. El enfoque OPT recomienda no invertir dinero, ni energías, ni aumentar la capacidad en los recursos NCB puesto que no aumentará la facturación de la empresa. </a:t>
            </a:r>
            <a:endParaRPr lang="es-MX" sz="1700" b="1" dirty="0">
              <a:solidFill>
                <a:srgbClr val="3D100B"/>
              </a:solidFill>
              <a:ea typeface="Times New Roman"/>
              <a:cs typeface="Times New Roman"/>
            </a:endParaRPr>
          </a:p>
        </p:txBody>
      </p:sp>
      <p:sp>
        <p:nvSpPr>
          <p:cNvPr id="13" name="13 Rectángulo"/>
          <p:cNvSpPr/>
          <p:nvPr/>
        </p:nvSpPr>
        <p:spPr>
          <a:xfrm>
            <a:off x="1712686" y="3812506"/>
            <a:ext cx="10024729" cy="2708434"/>
          </a:xfrm>
          <a:prstGeom prst="rect">
            <a:avLst/>
          </a:prstGeom>
          <a:gradFill flip="none" rotWithShape="1">
            <a:gsLst>
              <a:gs pos="0">
                <a:schemeClr val="accent2">
                  <a:lumMod val="40000"/>
                  <a:lumOff val="60000"/>
                  <a:shade val="30000"/>
                  <a:satMod val="115000"/>
                </a:schemeClr>
              </a:gs>
              <a:gs pos="50000">
                <a:schemeClr val="accent2">
                  <a:lumMod val="40000"/>
                  <a:lumOff val="60000"/>
                  <a:shade val="67500"/>
                  <a:satMod val="115000"/>
                </a:schemeClr>
              </a:gs>
              <a:gs pos="100000">
                <a:schemeClr val="accent2">
                  <a:lumMod val="40000"/>
                  <a:lumOff val="60000"/>
                  <a:shade val="100000"/>
                  <a:satMod val="115000"/>
                </a:schemeClr>
              </a:gs>
            </a:gsLst>
            <a:path path="circle">
              <a:fillToRect l="100000" b="100000"/>
            </a:path>
            <a:tileRect t="-100000" r="-100000"/>
          </a:gradFill>
          <a:ln w="38100">
            <a:solidFill>
              <a:schemeClr val="accent2">
                <a:lumMod val="75000"/>
              </a:schemeClr>
            </a:solidFill>
          </a:ln>
        </p:spPr>
        <p:txBody>
          <a:bodyPr wrap="square">
            <a:spAutoFit/>
          </a:bodyPr>
          <a:lstStyle/>
          <a:p>
            <a:pPr algn="just"/>
            <a:r>
              <a:rPr lang="es-AR" sz="1700" b="1" dirty="0">
                <a:ea typeface="Times New Roman"/>
                <a:cs typeface="Times New Roman"/>
              </a:rPr>
              <a:t>Regla 6: </a:t>
            </a:r>
            <a:r>
              <a:rPr lang="es-AR" sz="1700" b="1" dirty="0" smtClean="0">
                <a:ea typeface="Times New Roman"/>
                <a:cs typeface="Times New Roman"/>
              </a:rPr>
              <a:t>Los </a:t>
            </a:r>
            <a:r>
              <a:rPr lang="es-AR" sz="1700" b="1" dirty="0">
                <a:ea typeface="Times New Roman"/>
                <a:cs typeface="Times New Roman"/>
              </a:rPr>
              <a:t>cuellos de botella rigen tanto el inventario como la facturación del </a:t>
            </a:r>
            <a:r>
              <a:rPr lang="es-AR" sz="1700" b="1" dirty="0" smtClean="0">
                <a:ea typeface="Times New Roman"/>
                <a:cs typeface="Times New Roman"/>
              </a:rPr>
              <a:t>sistema. No </a:t>
            </a:r>
            <a:r>
              <a:rPr lang="es-AR" sz="1700" b="1" dirty="0">
                <a:ea typeface="Times New Roman"/>
                <a:cs typeface="Times New Roman"/>
              </a:rPr>
              <a:t>tiene sentido planear en la programación de producción exigencias superiores a la capacidad de los CB. La OPT critica algunas simplificaciones del sistema MRP el cual realiza la explosión de necesidades suponiendo, </a:t>
            </a:r>
            <a:r>
              <a:rPr lang="es-AR" sz="1700" b="1" dirty="0" smtClean="0">
                <a:ea typeface="Times New Roman"/>
                <a:cs typeface="Times New Roman"/>
              </a:rPr>
              <a:t>capacidad </a:t>
            </a:r>
            <a:r>
              <a:rPr lang="es-AR" sz="1700" b="1" dirty="0">
                <a:ea typeface="Times New Roman"/>
                <a:cs typeface="Times New Roman"/>
              </a:rPr>
              <a:t>infinita aunque posteriormente haga consideración expresa de las limitaciones de la misma, modificando, si fuese necesario, el Programa Maestro. </a:t>
            </a:r>
            <a:r>
              <a:rPr lang="es-AR" sz="1700" b="1" dirty="0" smtClean="0">
                <a:ea typeface="Times New Roman"/>
                <a:cs typeface="Times New Roman"/>
              </a:rPr>
              <a:t>El MRP supone </a:t>
            </a:r>
            <a:r>
              <a:rPr lang="es-AR" sz="1700" b="1" dirty="0">
                <a:ea typeface="Times New Roman"/>
                <a:cs typeface="Times New Roman"/>
              </a:rPr>
              <a:t>lotes y tiempos de suministro constantes y predeterminados, </a:t>
            </a:r>
            <a:r>
              <a:rPr lang="es-AR" sz="1700" b="1" dirty="0" smtClean="0">
                <a:ea typeface="Times New Roman"/>
                <a:cs typeface="Times New Roman"/>
              </a:rPr>
              <a:t>puede </a:t>
            </a:r>
            <a:r>
              <a:rPr lang="es-AR" sz="1700" b="1" dirty="0">
                <a:ea typeface="Times New Roman"/>
                <a:cs typeface="Times New Roman"/>
              </a:rPr>
              <a:t>dar lugar a programas de producción no realistas que deben ser modificados a posteriori. El enfoque OPT considera que si las limitaciones de capacidad y la variabilidad del tamaño de lote y tiempos de suministro se incluyesen desde el principio, no serían necesarias correcciones posteriores y se facilitaría la producción. </a:t>
            </a:r>
            <a:endParaRPr lang="es-MX" sz="1700" b="1" dirty="0">
              <a:ea typeface="Times New Roman"/>
              <a:cs typeface="Times New Roman"/>
            </a:endParaRPr>
          </a:p>
        </p:txBody>
      </p:sp>
    </p:spTree>
    <p:extLst>
      <p:ext uri="{BB962C8B-B14F-4D97-AF65-F5344CB8AC3E}">
        <p14:creationId xmlns:p14="http://schemas.microsoft.com/office/powerpoint/2010/main" val="297210603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919495" y="-50827"/>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PLANEACIÓN DE RECURSOS DE LA ORGANIZACIÓN</a:t>
            </a:r>
            <a:endParaRPr lang="en-US" sz="3100" dirty="0"/>
          </a:p>
        </p:txBody>
      </p:sp>
      <p:sp>
        <p:nvSpPr>
          <p:cNvPr id="10" name="10 CuadroTexto"/>
          <p:cNvSpPr txBox="1"/>
          <p:nvPr/>
        </p:nvSpPr>
        <p:spPr>
          <a:xfrm>
            <a:off x="1352352" y="1371172"/>
            <a:ext cx="2078340" cy="707886"/>
          </a:xfrm>
          <a:prstGeom prst="rect">
            <a:avLst/>
          </a:prstGeom>
          <a:solidFill>
            <a:srgbClr val="FFC000"/>
          </a:solidFill>
          <a:ln w="57150">
            <a:solidFill>
              <a:schemeClr val="accent1">
                <a:lumMod val="50000"/>
              </a:schemeClr>
            </a:solidFill>
          </a:ln>
        </p:spPr>
        <p:txBody>
          <a:bodyPr wrap="square" rtlCol="0">
            <a:spAutoFit/>
          </a:bodyPr>
          <a:lstStyle/>
          <a:p>
            <a:pPr algn="ctr"/>
            <a:r>
              <a:rPr lang="es-MX" sz="2000" b="1" i="1" dirty="0" smtClean="0">
                <a:effectLst>
                  <a:outerShdw blurRad="38100" dist="38100" dir="2700000" algn="tl">
                    <a:srgbClr val="000000">
                      <a:alpha val="43137"/>
                    </a:srgbClr>
                  </a:outerShdw>
                </a:effectLst>
              </a:rPr>
              <a:t>TEORÍA DE LAS RESTRICCIONES</a:t>
            </a:r>
          </a:p>
        </p:txBody>
      </p:sp>
      <p:sp>
        <p:nvSpPr>
          <p:cNvPr id="16" name="11 Elipse"/>
          <p:cNvSpPr/>
          <p:nvPr/>
        </p:nvSpPr>
        <p:spPr>
          <a:xfrm>
            <a:off x="8569064" y="1139394"/>
            <a:ext cx="3168351" cy="883841"/>
          </a:xfrm>
          <a:prstGeom prst="ellipse">
            <a:avLst/>
          </a:prstGeom>
          <a:solidFill>
            <a:schemeClr val="bg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7" name="12 CuadroTexto"/>
          <p:cNvSpPr txBox="1"/>
          <p:nvPr/>
        </p:nvSpPr>
        <p:spPr>
          <a:xfrm>
            <a:off x="8569063" y="1426594"/>
            <a:ext cx="3168352" cy="400110"/>
          </a:xfrm>
          <a:prstGeom prst="rect">
            <a:avLst/>
          </a:prstGeom>
          <a:noFill/>
        </p:spPr>
        <p:txBody>
          <a:bodyPr wrap="square" rtlCol="0">
            <a:spAutoFit/>
          </a:bodyPr>
          <a:lstStyle/>
          <a:p>
            <a:pPr algn="ctr"/>
            <a:r>
              <a:rPr lang="es-MX" sz="2000" b="1" i="1" dirty="0" smtClean="0">
                <a:solidFill>
                  <a:schemeClr val="bg1"/>
                </a:solidFill>
                <a:effectLst>
                  <a:outerShdw blurRad="38100" dist="38100" dir="2700000" algn="tl">
                    <a:srgbClr val="000000">
                      <a:alpha val="43137"/>
                    </a:srgbClr>
                  </a:outerShdw>
                </a:effectLst>
              </a:rPr>
              <a:t>REGLAS DE LA OPT</a:t>
            </a:r>
          </a:p>
        </p:txBody>
      </p:sp>
      <p:sp>
        <p:nvSpPr>
          <p:cNvPr id="9" name="9 Rectángulo"/>
          <p:cNvSpPr/>
          <p:nvPr/>
        </p:nvSpPr>
        <p:spPr>
          <a:xfrm>
            <a:off x="1711694" y="2440110"/>
            <a:ext cx="10025721" cy="2939266"/>
          </a:xfrm>
          <a:prstGeom prst="rect">
            <a:avLst/>
          </a:prstGeom>
          <a:gradFill flip="none" rotWithShape="1">
            <a:gsLst>
              <a:gs pos="0">
                <a:schemeClr val="accent1">
                  <a:lumMod val="40000"/>
                  <a:lumOff val="60000"/>
                  <a:shade val="30000"/>
                  <a:satMod val="115000"/>
                </a:schemeClr>
              </a:gs>
              <a:gs pos="50000">
                <a:schemeClr val="accent1">
                  <a:lumMod val="40000"/>
                  <a:lumOff val="60000"/>
                  <a:shade val="67500"/>
                  <a:satMod val="115000"/>
                </a:schemeClr>
              </a:gs>
              <a:gs pos="100000">
                <a:schemeClr val="accent1">
                  <a:lumMod val="40000"/>
                  <a:lumOff val="60000"/>
                  <a:shade val="100000"/>
                  <a:satMod val="115000"/>
                </a:schemeClr>
              </a:gs>
            </a:gsLst>
            <a:lin ang="16200000" scaled="1"/>
            <a:tileRect/>
          </a:gradFill>
          <a:ln w="38100">
            <a:solidFill>
              <a:schemeClr val="accent2">
                <a:lumMod val="75000"/>
              </a:schemeClr>
            </a:solidFill>
          </a:ln>
        </p:spPr>
        <p:txBody>
          <a:bodyPr wrap="square">
            <a:spAutoFit/>
          </a:bodyPr>
          <a:lstStyle/>
          <a:p>
            <a:pPr algn="just">
              <a:spcAft>
                <a:spcPts val="600"/>
              </a:spcAft>
            </a:pPr>
            <a:r>
              <a:rPr lang="es-AR" sz="1700" b="1" dirty="0" smtClean="0">
                <a:ea typeface="Times New Roman"/>
                <a:cs typeface="Times New Roman"/>
              </a:rPr>
              <a:t>Regla </a:t>
            </a:r>
            <a:r>
              <a:rPr lang="es-AR" sz="1700" b="1" dirty="0">
                <a:ea typeface="Times New Roman"/>
                <a:cs typeface="Times New Roman"/>
              </a:rPr>
              <a:t>7</a:t>
            </a:r>
            <a:r>
              <a:rPr lang="es-AR" sz="1700" b="1" dirty="0" smtClean="0">
                <a:ea typeface="Times New Roman"/>
                <a:cs typeface="Times New Roman"/>
              </a:rPr>
              <a:t>: El </a:t>
            </a:r>
            <a:r>
              <a:rPr lang="es-AR" sz="1700" b="1" dirty="0">
                <a:ea typeface="Times New Roman"/>
                <a:cs typeface="Times New Roman"/>
              </a:rPr>
              <a:t>lote de transferencia puede no ser, y de hecho muchas veces no debe ser, igual al lote en </a:t>
            </a:r>
            <a:r>
              <a:rPr lang="es-AR" sz="1700" b="1" dirty="0" smtClean="0">
                <a:ea typeface="Times New Roman"/>
                <a:cs typeface="Times New Roman"/>
              </a:rPr>
              <a:t>proceso. En </a:t>
            </a:r>
            <a:r>
              <a:rPr lang="es-AR" sz="1700" b="1" dirty="0">
                <a:ea typeface="Times New Roman"/>
                <a:cs typeface="Times New Roman"/>
              </a:rPr>
              <a:t>el proceso de manufactura OPT distingue dos tipos de lotes: </a:t>
            </a:r>
            <a:endParaRPr lang="es-MX" sz="1700" b="1" dirty="0">
              <a:ea typeface="Times New Roman"/>
              <a:cs typeface="Times New Roman"/>
            </a:endParaRPr>
          </a:p>
          <a:p>
            <a:pPr lvl="1" algn="just">
              <a:spcAft>
                <a:spcPts val="600"/>
              </a:spcAft>
              <a:buFont typeface="Wingdings" panose="05000000000000000000" pitchFamily="2" charset="2"/>
              <a:buChar char="ü"/>
            </a:pPr>
            <a:r>
              <a:rPr lang="es-AR" sz="1700" b="1" dirty="0">
                <a:ea typeface="Times New Roman"/>
                <a:cs typeface="Times New Roman"/>
              </a:rPr>
              <a:t>El lote de proceso es el realizado por un determinado centro de trabajo entre dos preparaciones sucesivas </a:t>
            </a:r>
            <a:endParaRPr lang="es-MX" sz="1700" b="1" dirty="0">
              <a:ea typeface="Times New Roman"/>
              <a:cs typeface="Times New Roman"/>
            </a:endParaRPr>
          </a:p>
          <a:p>
            <a:pPr lvl="1" algn="just">
              <a:spcAft>
                <a:spcPts val="600"/>
              </a:spcAft>
              <a:buFont typeface="Wingdings" panose="05000000000000000000" pitchFamily="2" charset="2"/>
              <a:buChar char="ü"/>
            </a:pPr>
            <a:r>
              <a:rPr lang="es-AR" sz="1700" b="1" dirty="0">
                <a:ea typeface="Times New Roman"/>
                <a:cs typeface="Times New Roman"/>
              </a:rPr>
              <a:t>El lote de transferencia es el que se emplea para transportar ítems entre dos centros de trabajo </a:t>
            </a:r>
            <a:endParaRPr lang="es-MX" sz="1700" b="1" dirty="0">
              <a:ea typeface="Times New Roman"/>
              <a:cs typeface="Times New Roman"/>
            </a:endParaRPr>
          </a:p>
          <a:p>
            <a:pPr marL="45720" indent="0" algn="just">
              <a:spcAft>
                <a:spcPts val="600"/>
              </a:spcAft>
              <a:buNone/>
            </a:pPr>
            <a:r>
              <a:rPr lang="es-AR" sz="1700" b="1" dirty="0">
                <a:ea typeface="Times New Roman"/>
                <a:cs typeface="Times New Roman"/>
              </a:rPr>
              <a:t>Tradicionalmente los lotes de proceso tienen un tamaño grande para evitar </a:t>
            </a:r>
            <a:r>
              <a:rPr lang="es-AR" sz="1700" b="1" dirty="0" smtClean="0">
                <a:ea typeface="Times New Roman"/>
                <a:cs typeface="Times New Roman"/>
              </a:rPr>
              <a:t>los tiempos </a:t>
            </a:r>
            <a:r>
              <a:rPr lang="es-AR" sz="1700" b="1" dirty="0">
                <a:ea typeface="Times New Roman"/>
                <a:cs typeface="Times New Roman"/>
              </a:rPr>
              <a:t>de preparación de la maquinaria (</a:t>
            </a:r>
            <a:r>
              <a:rPr lang="es-AR" sz="1700" b="1" dirty="0" smtClean="0">
                <a:ea typeface="Times New Roman"/>
                <a:cs typeface="Times New Roman"/>
              </a:rPr>
              <a:t>para disminuir </a:t>
            </a:r>
            <a:r>
              <a:rPr lang="es-AR" sz="1700" b="1" dirty="0">
                <a:ea typeface="Times New Roman"/>
                <a:cs typeface="Times New Roman"/>
              </a:rPr>
              <a:t>los costes medios unitarios) y con frecuencia se utiliza un tamaño igual o similar para el lote de transferencia, sin advertir que con esto se incrementa el tiempo total de fabricación y se acumulan inventarios en curso. </a:t>
            </a:r>
            <a:endParaRPr lang="es-MX" sz="1700" b="1" dirty="0">
              <a:solidFill>
                <a:prstClr val="black">
                  <a:lumMod val="75000"/>
                  <a:lumOff val="25000"/>
                </a:prstClr>
              </a:solidFill>
              <a:ea typeface="Times New Roman"/>
              <a:cs typeface="Times New Roman"/>
            </a:endParaRPr>
          </a:p>
        </p:txBody>
      </p:sp>
      <p:sp>
        <p:nvSpPr>
          <p:cNvPr id="11" name="14 Rectángulo"/>
          <p:cNvSpPr/>
          <p:nvPr/>
        </p:nvSpPr>
        <p:spPr>
          <a:xfrm>
            <a:off x="1711694" y="5411373"/>
            <a:ext cx="10025721" cy="1138773"/>
          </a:xfrm>
          <a:prstGeom prst="rect">
            <a:avLst/>
          </a:prstGeom>
          <a:gradFill flip="none" rotWithShape="1">
            <a:gsLst>
              <a:gs pos="0">
                <a:schemeClr val="accent5">
                  <a:lumMod val="60000"/>
                  <a:lumOff val="40000"/>
                  <a:shade val="30000"/>
                  <a:satMod val="115000"/>
                </a:schemeClr>
              </a:gs>
              <a:gs pos="50000">
                <a:schemeClr val="accent5">
                  <a:lumMod val="60000"/>
                  <a:lumOff val="40000"/>
                  <a:shade val="67500"/>
                  <a:satMod val="115000"/>
                </a:schemeClr>
              </a:gs>
              <a:gs pos="100000">
                <a:schemeClr val="accent5">
                  <a:lumMod val="60000"/>
                  <a:lumOff val="40000"/>
                  <a:shade val="100000"/>
                  <a:satMod val="115000"/>
                </a:schemeClr>
              </a:gs>
            </a:gsLst>
            <a:lin ang="13500000" scaled="1"/>
            <a:tileRect/>
          </a:gradFill>
          <a:ln w="38100">
            <a:solidFill>
              <a:schemeClr val="accent2">
                <a:lumMod val="75000"/>
              </a:schemeClr>
            </a:solidFill>
          </a:ln>
        </p:spPr>
        <p:txBody>
          <a:bodyPr wrap="square">
            <a:spAutoFit/>
          </a:bodyPr>
          <a:lstStyle/>
          <a:p>
            <a:pPr algn="just">
              <a:spcBef>
                <a:spcPts val="600"/>
              </a:spcBef>
              <a:spcAft>
                <a:spcPts val="600"/>
              </a:spcAft>
            </a:pPr>
            <a:r>
              <a:rPr lang="es-AR" sz="1700" b="1" dirty="0">
                <a:ea typeface="Times New Roman"/>
                <a:cs typeface="Times New Roman"/>
              </a:rPr>
              <a:t>Regla 8: </a:t>
            </a:r>
            <a:r>
              <a:rPr lang="es-AR" sz="1700" b="1" dirty="0" smtClean="0">
                <a:ea typeface="Times New Roman"/>
                <a:cs typeface="Times New Roman"/>
              </a:rPr>
              <a:t>El </a:t>
            </a:r>
            <a:r>
              <a:rPr lang="es-AR" sz="1700" b="1" dirty="0">
                <a:ea typeface="Times New Roman"/>
                <a:cs typeface="Times New Roman"/>
              </a:rPr>
              <a:t>lote de proceso debe ser variable a través de la ruta y también en el </a:t>
            </a:r>
            <a:r>
              <a:rPr lang="es-AR" sz="1700" b="1" dirty="0" smtClean="0">
                <a:ea typeface="Times New Roman"/>
                <a:cs typeface="Times New Roman"/>
              </a:rPr>
              <a:t>tiempo. Los </a:t>
            </a:r>
            <a:r>
              <a:rPr lang="es-AR" sz="1700" b="1" dirty="0">
                <a:ea typeface="Times New Roman"/>
                <a:cs typeface="Times New Roman"/>
              </a:rPr>
              <a:t>lotes pueden y deben acortarse, solaparse y dividirse para adaptarse al comportamiento dinámico de cualquier proceso de producción, donde los cuellos de botella pueden ser flotantes a lo largo del tiempo, dependiendo del programa de producción a realizar. </a:t>
            </a:r>
            <a:endParaRPr lang="es-MX" sz="1700" b="1" dirty="0">
              <a:ea typeface="Times New Roman"/>
              <a:cs typeface="Times New Roman"/>
            </a:endParaRPr>
          </a:p>
        </p:txBody>
      </p:sp>
    </p:spTree>
    <p:extLst>
      <p:ext uri="{BB962C8B-B14F-4D97-AF65-F5344CB8AC3E}">
        <p14:creationId xmlns:p14="http://schemas.microsoft.com/office/powerpoint/2010/main" val="50786952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919495" y="-50827"/>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PLANEACIÓN DE RECURSOS DE LA ORGANIZACIÓN</a:t>
            </a:r>
            <a:endParaRPr lang="en-US" sz="3100" dirty="0"/>
          </a:p>
        </p:txBody>
      </p:sp>
      <p:sp>
        <p:nvSpPr>
          <p:cNvPr id="10" name="10 CuadroTexto"/>
          <p:cNvSpPr txBox="1"/>
          <p:nvPr/>
        </p:nvSpPr>
        <p:spPr>
          <a:xfrm>
            <a:off x="1352352" y="1371172"/>
            <a:ext cx="2078340" cy="707886"/>
          </a:xfrm>
          <a:prstGeom prst="rect">
            <a:avLst/>
          </a:prstGeom>
          <a:solidFill>
            <a:srgbClr val="FFC000"/>
          </a:solidFill>
          <a:ln w="57150">
            <a:solidFill>
              <a:schemeClr val="accent1">
                <a:lumMod val="50000"/>
              </a:schemeClr>
            </a:solidFill>
          </a:ln>
        </p:spPr>
        <p:txBody>
          <a:bodyPr wrap="square" rtlCol="0">
            <a:spAutoFit/>
          </a:bodyPr>
          <a:lstStyle/>
          <a:p>
            <a:pPr algn="ctr"/>
            <a:r>
              <a:rPr lang="es-MX" sz="2000" b="1" i="1" dirty="0" smtClean="0">
                <a:effectLst>
                  <a:outerShdw blurRad="38100" dist="38100" dir="2700000" algn="tl">
                    <a:srgbClr val="000000">
                      <a:alpha val="43137"/>
                    </a:srgbClr>
                  </a:outerShdw>
                </a:effectLst>
              </a:rPr>
              <a:t>TEORÍA DE LAS RESTRICCIONES</a:t>
            </a:r>
          </a:p>
        </p:txBody>
      </p:sp>
      <p:sp>
        <p:nvSpPr>
          <p:cNvPr id="16" name="11 Elipse"/>
          <p:cNvSpPr/>
          <p:nvPr/>
        </p:nvSpPr>
        <p:spPr>
          <a:xfrm>
            <a:off x="8569064" y="1139394"/>
            <a:ext cx="3168351" cy="883841"/>
          </a:xfrm>
          <a:prstGeom prst="ellipse">
            <a:avLst/>
          </a:prstGeom>
          <a:solidFill>
            <a:schemeClr val="bg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7" name="12 CuadroTexto"/>
          <p:cNvSpPr txBox="1"/>
          <p:nvPr/>
        </p:nvSpPr>
        <p:spPr>
          <a:xfrm>
            <a:off x="8569063" y="1426594"/>
            <a:ext cx="3168352" cy="400110"/>
          </a:xfrm>
          <a:prstGeom prst="rect">
            <a:avLst/>
          </a:prstGeom>
          <a:noFill/>
        </p:spPr>
        <p:txBody>
          <a:bodyPr wrap="square" rtlCol="0">
            <a:spAutoFit/>
          </a:bodyPr>
          <a:lstStyle/>
          <a:p>
            <a:pPr algn="ctr"/>
            <a:r>
              <a:rPr lang="es-MX" sz="2000" b="1" i="1" dirty="0" smtClean="0">
                <a:solidFill>
                  <a:schemeClr val="bg1"/>
                </a:solidFill>
                <a:effectLst>
                  <a:outerShdw blurRad="38100" dist="38100" dir="2700000" algn="tl">
                    <a:srgbClr val="000000">
                      <a:alpha val="43137"/>
                    </a:srgbClr>
                  </a:outerShdw>
                </a:effectLst>
              </a:rPr>
              <a:t>REGLAS DE LA OPT</a:t>
            </a:r>
          </a:p>
        </p:txBody>
      </p:sp>
      <p:sp>
        <p:nvSpPr>
          <p:cNvPr id="12" name="14 Rectángulo"/>
          <p:cNvSpPr/>
          <p:nvPr/>
        </p:nvSpPr>
        <p:spPr>
          <a:xfrm>
            <a:off x="2249714" y="2522486"/>
            <a:ext cx="9487700" cy="1923604"/>
          </a:xfrm>
          <a:prstGeom prst="rect">
            <a:avLst/>
          </a:prstGeom>
          <a:gradFill flip="none" rotWithShape="1">
            <a:gsLst>
              <a:gs pos="0">
                <a:schemeClr val="accent3">
                  <a:lumMod val="40000"/>
                  <a:lumOff val="60000"/>
                  <a:shade val="30000"/>
                  <a:satMod val="115000"/>
                </a:schemeClr>
              </a:gs>
              <a:gs pos="50000">
                <a:schemeClr val="accent3">
                  <a:lumMod val="40000"/>
                  <a:lumOff val="60000"/>
                  <a:shade val="67500"/>
                  <a:satMod val="115000"/>
                </a:schemeClr>
              </a:gs>
              <a:gs pos="100000">
                <a:schemeClr val="accent3">
                  <a:lumMod val="40000"/>
                  <a:lumOff val="60000"/>
                  <a:shade val="100000"/>
                  <a:satMod val="115000"/>
                </a:schemeClr>
              </a:gs>
            </a:gsLst>
            <a:path path="circle">
              <a:fillToRect l="100000" b="100000"/>
            </a:path>
            <a:tileRect t="-100000" r="-100000"/>
          </a:gradFill>
          <a:ln w="38100">
            <a:solidFill>
              <a:schemeClr val="accent2">
                <a:lumMod val="75000"/>
              </a:schemeClr>
            </a:solidFill>
          </a:ln>
        </p:spPr>
        <p:txBody>
          <a:bodyPr wrap="square">
            <a:spAutoFit/>
          </a:bodyPr>
          <a:lstStyle/>
          <a:p>
            <a:pPr algn="just"/>
            <a:r>
              <a:rPr lang="es-AR" sz="1700" b="1" dirty="0">
                <a:ea typeface="Times New Roman"/>
                <a:cs typeface="Times New Roman"/>
              </a:rPr>
              <a:t>Regla 9: </a:t>
            </a:r>
            <a:r>
              <a:rPr lang="es-AR" sz="1700" b="1" dirty="0" smtClean="0">
                <a:ea typeface="Times New Roman"/>
                <a:cs typeface="Times New Roman"/>
              </a:rPr>
              <a:t>Las </a:t>
            </a:r>
            <a:r>
              <a:rPr lang="es-AR" sz="1700" b="1" dirty="0">
                <a:ea typeface="Times New Roman"/>
                <a:cs typeface="Times New Roman"/>
              </a:rPr>
              <a:t>prioridades sólo se pueden fijar teniendo en cuenta simultáneamente todas las limitaciones del sistema. El tiempo de fabricación es un derivado del </a:t>
            </a:r>
            <a:r>
              <a:rPr lang="es-AR" sz="1700" b="1" dirty="0" smtClean="0">
                <a:ea typeface="Times New Roman"/>
                <a:cs typeface="Times New Roman"/>
              </a:rPr>
              <a:t>programa. </a:t>
            </a:r>
            <a:endParaRPr lang="es-MX" sz="1700" b="1" dirty="0">
              <a:ea typeface="Times New Roman"/>
              <a:cs typeface="Times New Roman"/>
            </a:endParaRPr>
          </a:p>
          <a:p>
            <a:pPr marL="45720" indent="0" algn="just">
              <a:buNone/>
            </a:pPr>
            <a:r>
              <a:rPr lang="es-AR" sz="1700" b="1" dirty="0">
                <a:ea typeface="Times New Roman"/>
                <a:cs typeface="Times New Roman"/>
              </a:rPr>
              <a:t>Muchos de los casos en los que los resultados del proceso de fabricación no corresponden con los esperados, no se debe a los famosos imprevistos, sino a una deficiente forma de programar la actividad productiva. La mayoría de los retrasos que suceden en el proceso de producción se deben a la falta de análisis y la frecuente ocurrencia de fenómenos aleatorios desfavorables  </a:t>
            </a:r>
            <a:endParaRPr lang="es-MX" sz="1700" b="1" dirty="0">
              <a:ea typeface="Times New Roman"/>
              <a:cs typeface="Times New Roman"/>
            </a:endParaRPr>
          </a:p>
        </p:txBody>
      </p:sp>
      <p:sp>
        <p:nvSpPr>
          <p:cNvPr id="13" name="8 Rectángulo"/>
          <p:cNvSpPr/>
          <p:nvPr/>
        </p:nvSpPr>
        <p:spPr>
          <a:xfrm>
            <a:off x="2200739" y="5042766"/>
            <a:ext cx="9487700" cy="615553"/>
          </a:xfrm>
          <a:prstGeom prst="rect">
            <a:avLst/>
          </a:prstGeom>
          <a:gradFill flip="none" rotWithShape="1">
            <a:gsLst>
              <a:gs pos="0">
                <a:schemeClr val="bg2">
                  <a:lumMod val="90000"/>
                  <a:shade val="30000"/>
                  <a:satMod val="115000"/>
                </a:schemeClr>
              </a:gs>
              <a:gs pos="50000">
                <a:schemeClr val="bg2">
                  <a:lumMod val="90000"/>
                  <a:shade val="67500"/>
                  <a:satMod val="115000"/>
                </a:schemeClr>
              </a:gs>
              <a:gs pos="100000">
                <a:schemeClr val="bg2">
                  <a:lumMod val="90000"/>
                  <a:shade val="100000"/>
                  <a:satMod val="115000"/>
                </a:schemeClr>
              </a:gs>
            </a:gsLst>
            <a:lin ang="2700000" scaled="1"/>
            <a:tileRect/>
          </a:gradFill>
          <a:ln w="38100">
            <a:solidFill>
              <a:schemeClr val="tx2">
                <a:lumMod val="75000"/>
              </a:schemeClr>
            </a:solidFill>
          </a:ln>
        </p:spPr>
        <p:txBody>
          <a:bodyPr wrap="square">
            <a:spAutoFit/>
          </a:bodyPr>
          <a:lstStyle/>
          <a:p>
            <a:pPr marL="45720" indent="0" algn="ctr">
              <a:buNone/>
            </a:pPr>
            <a:r>
              <a:rPr lang="es-AR" sz="1700" b="1" i="1" dirty="0" smtClean="0">
                <a:effectLst>
                  <a:outerShdw blurRad="38100" dist="38100" dir="2700000" algn="tl">
                    <a:srgbClr val="000000">
                      <a:alpha val="43137"/>
                    </a:srgbClr>
                  </a:outerShdw>
                </a:effectLst>
                <a:ea typeface="Times New Roman"/>
                <a:cs typeface="Times New Roman"/>
              </a:rPr>
              <a:t>OBJETIVO: </a:t>
            </a:r>
            <a:r>
              <a:rPr lang="es-AR" sz="1700" dirty="0" smtClean="0">
                <a:ea typeface="Times New Roman"/>
                <a:cs typeface="Times New Roman"/>
              </a:rPr>
              <a:t> </a:t>
            </a:r>
            <a:r>
              <a:rPr lang="es-AR" sz="1700" b="1" i="1" dirty="0" smtClean="0">
                <a:effectLst>
                  <a:outerShdw blurRad="38100" dist="38100" dir="2700000" algn="tl">
                    <a:srgbClr val="000000">
                      <a:alpha val="43137"/>
                    </a:srgbClr>
                  </a:outerShdw>
                </a:effectLst>
                <a:ea typeface="Times New Roman"/>
                <a:cs typeface="Times New Roman"/>
              </a:rPr>
              <a:t>Ninguna decisión de un área local pueda repercutir negativamente en una limitación global </a:t>
            </a:r>
            <a:r>
              <a:rPr lang="es-AR" sz="1700" b="1" i="1" dirty="0">
                <a:effectLst>
                  <a:outerShdw blurRad="38100" dist="38100" dir="2700000" algn="tl">
                    <a:srgbClr val="000000">
                      <a:alpha val="43137"/>
                    </a:srgbClr>
                  </a:outerShdw>
                </a:effectLst>
                <a:ea typeface="Times New Roman"/>
                <a:cs typeface="Times New Roman"/>
              </a:rPr>
              <a:t>del sistema</a:t>
            </a:r>
            <a:endParaRPr lang="es-AR" sz="1700" b="1" i="1" dirty="0" smtClean="0">
              <a:effectLst>
                <a:outerShdw blurRad="38100" dist="38100" dir="2700000" algn="tl">
                  <a:srgbClr val="000000">
                    <a:alpha val="43137"/>
                  </a:srgbClr>
                </a:outerShdw>
              </a:effectLst>
              <a:ea typeface="Times New Roman"/>
              <a:cs typeface="Times New Roman"/>
            </a:endParaRPr>
          </a:p>
        </p:txBody>
      </p:sp>
    </p:spTree>
    <p:extLst>
      <p:ext uri="{BB962C8B-B14F-4D97-AF65-F5344CB8AC3E}">
        <p14:creationId xmlns:p14="http://schemas.microsoft.com/office/powerpoint/2010/main" val="362153639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2589213" y="2514600"/>
            <a:ext cx="8915399" cy="2262781"/>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b="1" dirty="0">
              <a:effectLst>
                <a:outerShdw blurRad="38100" dist="38100" dir="2700000" algn="tl">
                  <a:srgbClr val="000000">
                    <a:alpha val="43137"/>
                  </a:srgbClr>
                </a:outerShdw>
              </a:effectLst>
            </a:endParaRPr>
          </a:p>
        </p:txBody>
      </p:sp>
      <p:sp>
        <p:nvSpPr>
          <p:cNvPr id="5" name="Subtítulo 2"/>
          <p:cNvSpPr txBox="1">
            <a:spLocks/>
          </p:cNvSpPr>
          <p:nvPr/>
        </p:nvSpPr>
        <p:spPr>
          <a:xfrm>
            <a:off x="2589213" y="4777379"/>
            <a:ext cx="8915399" cy="112628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buNone/>
            </a:pPr>
            <a:endParaRPr lang="en-US" sz="3600" b="1" i="1" dirty="0">
              <a:effectLst>
                <a:outerShdw blurRad="38100" dist="38100" dir="2700000" algn="tl">
                  <a:srgbClr val="000000">
                    <a:alpha val="43137"/>
                  </a:srgbClr>
                </a:outerShdw>
              </a:effectLst>
            </a:endParaRPr>
          </a:p>
        </p:txBody>
      </p:sp>
      <p:sp>
        <p:nvSpPr>
          <p:cNvPr id="8" name="Título 1"/>
          <p:cNvSpPr>
            <a:spLocks noGrp="1"/>
          </p:cNvSpPr>
          <p:nvPr>
            <p:ph type="title"/>
          </p:nvPr>
        </p:nvSpPr>
        <p:spPr>
          <a:xfrm>
            <a:off x="1784032" y="112105"/>
            <a:ext cx="9174254" cy="1280890"/>
          </a:xfrm>
        </p:spPr>
        <p:txBody>
          <a:bodyPr>
            <a:normAutofit/>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a:t>
            </a:r>
            <a:r>
              <a:rPr lang="es-ES" b="1" dirty="0" smtClean="0">
                <a:solidFill>
                  <a:schemeClr val="accent2">
                    <a:lumMod val="50000"/>
                  </a:schemeClr>
                </a:solidFill>
                <a:effectLst>
                  <a:outerShdw blurRad="38100" dist="38100" dir="2700000" algn="tl">
                    <a:srgbClr val="000000">
                      <a:alpha val="43137"/>
                    </a:srgbClr>
                  </a:outerShdw>
                </a:effectLst>
              </a:rPr>
              <a:t>OPERACIONES</a:t>
            </a:r>
            <a:endParaRPr lang="en-US" sz="3100" dirty="0"/>
          </a:p>
        </p:txBody>
      </p:sp>
      <p:sp>
        <p:nvSpPr>
          <p:cNvPr id="7" name="Marcador de contenido 2"/>
          <p:cNvSpPr>
            <a:spLocks noGrp="1"/>
          </p:cNvSpPr>
          <p:nvPr>
            <p:ph idx="1"/>
          </p:nvPr>
        </p:nvSpPr>
        <p:spPr>
          <a:xfrm>
            <a:off x="1712679" y="1480460"/>
            <a:ext cx="9791933" cy="5660571"/>
          </a:xfrm>
        </p:spPr>
        <p:txBody>
          <a:bodyPr>
            <a:noAutofit/>
          </a:bodyPr>
          <a:lstStyle/>
          <a:p>
            <a:pPr marL="0" indent="0" algn="ctr">
              <a:buNone/>
            </a:pPr>
            <a:r>
              <a:rPr lang="en-US" sz="2200" b="1" dirty="0" smtClean="0">
                <a:solidFill>
                  <a:schemeClr val="tx1"/>
                </a:solidFill>
              </a:rPr>
              <a:t>IDEAS CLAVE </a:t>
            </a:r>
            <a:endParaRPr lang="en-US" sz="2200" dirty="0" smtClean="0">
              <a:solidFill>
                <a:schemeClr val="tx1"/>
              </a:solidFill>
            </a:endParaRPr>
          </a:p>
          <a:p>
            <a:r>
              <a:rPr lang="es-ES" sz="1500" dirty="0" smtClean="0">
                <a:solidFill>
                  <a:schemeClr val="tx1"/>
                </a:solidFill>
              </a:rPr>
              <a:t>La filosofía administrativa en la que se basa la Teoría de las Restricciones se fundamenta en tres parámetros de explotación/gestión que son el AUMENTO DE LOS INGRESOS, EL CONTROL DE INVENTARIOS Y LOS GASTOS DE EXPLOTACIÓN, y es aplicable a cualquier sistema productivo tenga o no CCR.</a:t>
            </a:r>
          </a:p>
          <a:p>
            <a:r>
              <a:rPr lang="es-ES" sz="1500" dirty="0" smtClean="0">
                <a:solidFill>
                  <a:schemeClr val="tx1"/>
                </a:solidFill>
              </a:rPr>
              <a:t>Está </a:t>
            </a:r>
            <a:r>
              <a:rPr lang="es-ES" sz="1500" dirty="0">
                <a:solidFill>
                  <a:schemeClr val="tx1"/>
                </a:solidFill>
              </a:rPr>
              <a:t>basado en un flujo de producción equilibrado y en la programación de la producción con base en los recursos cuellos de </a:t>
            </a:r>
            <a:r>
              <a:rPr lang="es-ES" sz="1500" dirty="0" smtClean="0">
                <a:solidFill>
                  <a:schemeClr val="tx1"/>
                </a:solidFill>
              </a:rPr>
              <a:t>botella, no debiéndose equilibrar </a:t>
            </a:r>
            <a:r>
              <a:rPr lang="es-ES" sz="1500" dirty="0">
                <a:solidFill>
                  <a:schemeClr val="tx1"/>
                </a:solidFill>
              </a:rPr>
              <a:t>la capacidad de producción con la demanda del mercado, sino con el flujo de producción</a:t>
            </a:r>
            <a:r>
              <a:rPr lang="es-ES" sz="1500" dirty="0" smtClean="0">
                <a:solidFill>
                  <a:schemeClr val="tx1"/>
                </a:solidFill>
              </a:rPr>
              <a:t>.</a:t>
            </a:r>
          </a:p>
          <a:p>
            <a:r>
              <a:rPr lang="es-ES" sz="1500" dirty="0" smtClean="0">
                <a:solidFill>
                  <a:schemeClr val="tx1"/>
                </a:solidFill>
              </a:rPr>
              <a:t>La administración y gestión de la producción de un sistema con CCR o cuellos de botella de </a:t>
            </a:r>
            <a:r>
              <a:rPr lang="es-ES" sz="1500" dirty="0">
                <a:solidFill>
                  <a:schemeClr val="tx1"/>
                </a:solidFill>
              </a:rPr>
              <a:t>acuerdo </a:t>
            </a:r>
            <a:r>
              <a:rPr lang="es-ES" sz="1500" dirty="0" smtClean="0">
                <a:solidFill>
                  <a:schemeClr val="tx1"/>
                </a:solidFill>
              </a:rPr>
              <a:t>de las reglas de explotación de la Teoría de las Restricciones, conduce al mejor resultado posible en términos de beneficios.</a:t>
            </a:r>
            <a:endParaRPr lang="es-ES" sz="1500" dirty="0">
              <a:solidFill>
                <a:schemeClr val="tx1"/>
              </a:solidFill>
            </a:endParaRPr>
          </a:p>
          <a:p>
            <a:r>
              <a:rPr lang="es-ES" sz="1500" dirty="0">
                <a:solidFill>
                  <a:schemeClr val="tx1"/>
                </a:solidFill>
              </a:rPr>
              <a:t>Ninguna decisión </a:t>
            </a:r>
            <a:r>
              <a:rPr lang="es-ES" sz="1500" dirty="0" smtClean="0">
                <a:solidFill>
                  <a:schemeClr val="tx1"/>
                </a:solidFill>
              </a:rPr>
              <a:t>tomada en </a:t>
            </a:r>
            <a:r>
              <a:rPr lang="es-ES" sz="1500" dirty="0">
                <a:solidFill>
                  <a:schemeClr val="tx1"/>
                </a:solidFill>
              </a:rPr>
              <a:t>un área local </a:t>
            </a:r>
            <a:r>
              <a:rPr lang="es-ES" sz="1500" dirty="0" smtClean="0">
                <a:solidFill>
                  <a:schemeClr val="tx1"/>
                </a:solidFill>
              </a:rPr>
              <a:t>puede influir </a:t>
            </a:r>
            <a:r>
              <a:rPr lang="es-ES" sz="1500" dirty="0">
                <a:solidFill>
                  <a:schemeClr val="tx1"/>
                </a:solidFill>
              </a:rPr>
              <a:t>negativamente en una limitación global del </a:t>
            </a:r>
            <a:r>
              <a:rPr lang="es-ES" sz="1500" dirty="0" smtClean="0">
                <a:solidFill>
                  <a:schemeClr val="tx1"/>
                </a:solidFill>
              </a:rPr>
              <a:t>sistema.</a:t>
            </a:r>
            <a:endParaRPr lang="es-ES" sz="1500" dirty="0">
              <a:solidFill>
                <a:schemeClr val="tx1"/>
              </a:solidFill>
            </a:endParaRPr>
          </a:p>
          <a:p>
            <a:r>
              <a:rPr lang="es-ES" sz="1500" dirty="0" smtClean="0">
                <a:solidFill>
                  <a:schemeClr val="tx1"/>
                </a:solidFill>
              </a:rPr>
              <a:t>Una de las herramientas fundamentales en la programación operativa es la adecuada administración de los lotes de proceso y los lotes de transferencia. </a:t>
            </a:r>
          </a:p>
          <a:p>
            <a:r>
              <a:rPr lang="es-ES" sz="1500" dirty="0" smtClean="0">
                <a:solidFill>
                  <a:schemeClr val="tx1"/>
                </a:solidFill>
              </a:rPr>
              <a:t>Las </a:t>
            </a:r>
            <a:r>
              <a:rPr lang="es-ES" sz="1500" dirty="0">
                <a:solidFill>
                  <a:schemeClr val="tx1"/>
                </a:solidFill>
              </a:rPr>
              <a:t>prioridades sólo se pueden fijar teniendo en cuenta simultáneamente todas las </a:t>
            </a:r>
            <a:r>
              <a:rPr lang="es-ES" sz="1500" dirty="0" smtClean="0">
                <a:solidFill>
                  <a:schemeClr val="tx1"/>
                </a:solidFill>
              </a:rPr>
              <a:t>limitaciones propias del sistema</a:t>
            </a:r>
            <a:r>
              <a:rPr lang="es-ES" sz="1500" dirty="0">
                <a:solidFill>
                  <a:schemeClr val="tx1"/>
                </a:solidFill>
              </a:rPr>
              <a:t>. El tiempo de fabricación es </a:t>
            </a:r>
            <a:r>
              <a:rPr lang="es-ES" sz="1500" dirty="0" smtClean="0">
                <a:solidFill>
                  <a:schemeClr val="tx1"/>
                </a:solidFill>
              </a:rPr>
              <a:t>una resultante derivado </a:t>
            </a:r>
            <a:r>
              <a:rPr lang="es-ES" sz="1500" dirty="0">
                <a:solidFill>
                  <a:schemeClr val="tx1"/>
                </a:solidFill>
              </a:rPr>
              <a:t>del programa</a:t>
            </a:r>
            <a:r>
              <a:rPr lang="es-ES" sz="1500" dirty="0" smtClean="0">
                <a:solidFill>
                  <a:schemeClr val="tx1"/>
                </a:solidFill>
              </a:rPr>
              <a:t>.</a:t>
            </a:r>
          </a:p>
        </p:txBody>
      </p:sp>
      <p:sp>
        <p:nvSpPr>
          <p:cNvPr id="6" name="CuadroTexto 5"/>
          <p:cNvSpPr txBox="1"/>
          <p:nvPr/>
        </p:nvSpPr>
        <p:spPr>
          <a:xfrm>
            <a:off x="1995940" y="752550"/>
            <a:ext cx="5050972" cy="461665"/>
          </a:xfrm>
          <a:prstGeom prst="rect">
            <a:avLst/>
          </a:prstGeom>
          <a:noFill/>
        </p:spPr>
        <p:txBody>
          <a:bodyPr wrap="square" rtlCol="0">
            <a:spAutoFit/>
          </a:bodyPr>
          <a:lstStyle/>
          <a:p>
            <a:r>
              <a:rPr lang="es-ES" sz="2400" b="1" i="1" dirty="0" smtClean="0">
                <a:effectLst>
                  <a:outerShdw blurRad="38100" dist="38100" dir="2700000" algn="tl">
                    <a:srgbClr val="000000">
                      <a:alpha val="43137"/>
                    </a:srgbClr>
                  </a:outerShdw>
                </a:effectLst>
              </a:rPr>
              <a:t>TEORÍA DE LAS RESTRICCIONES</a:t>
            </a:r>
            <a:endParaRPr lang="en-US" sz="2400" b="1"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53679417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9"/>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37853" y="284075"/>
            <a:ext cx="1112136" cy="1341908"/>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6" name="Rectángulo 5"/>
          <p:cNvSpPr/>
          <p:nvPr/>
        </p:nvSpPr>
        <p:spPr>
          <a:xfrm>
            <a:off x="845942" y="640531"/>
            <a:ext cx="5208477" cy="584775"/>
          </a:xfrm>
          <a:prstGeom prst="rect">
            <a:avLst/>
          </a:prstGeom>
        </p:spPr>
        <p:txBody>
          <a:bodyPr wrap="none">
            <a:spAutoFit/>
          </a:bodyPr>
          <a:lstStyle/>
          <a:p>
            <a:r>
              <a:rPr lang="es-AR" altLang="es-AR" sz="3200" b="1" dirty="0"/>
              <a:t>FACULTAD DE INGENIERÍA</a:t>
            </a:r>
          </a:p>
        </p:txBody>
      </p:sp>
      <p:sp>
        <p:nvSpPr>
          <p:cNvPr id="7" name="2 Subtítulo"/>
          <p:cNvSpPr txBox="1">
            <a:spLocks/>
          </p:cNvSpPr>
          <p:nvPr/>
        </p:nvSpPr>
        <p:spPr bwMode="auto">
          <a:xfrm>
            <a:off x="870867" y="2110268"/>
            <a:ext cx="2496853" cy="411656"/>
          </a:xfrm>
          <a:prstGeom prst="rect">
            <a:avLst/>
          </a:prstGeom>
          <a:noFill/>
          <a:ln>
            <a:noFill/>
          </a:ln>
        </p:spPr>
        <p:txBody>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nSpc>
                <a:spcPct val="90000"/>
              </a:lnSpc>
              <a:spcBef>
                <a:spcPct val="20000"/>
              </a:spcBef>
              <a:defRPr/>
            </a:pPr>
            <a:r>
              <a:rPr lang="es-AR" altLang="es-AR" sz="3200" b="1" i="1">
                <a:latin typeface="Arial" panose="020B0604020202020204" pitchFamily="34" charset="0"/>
              </a:rPr>
              <a:t>AÑO </a:t>
            </a:r>
            <a:r>
              <a:rPr lang="es-AR" altLang="es-AR" sz="3200" b="1" i="1" smtClean="0">
                <a:latin typeface="Arial" panose="020B0604020202020204" pitchFamily="34" charset="0"/>
              </a:rPr>
              <a:t>2025</a:t>
            </a:r>
            <a:endParaRPr lang="es-AR" altLang="es-AR" sz="3200" b="1" i="1" dirty="0">
              <a:latin typeface="Arial" panose="020B0604020202020204" pitchFamily="34" charset="0"/>
            </a:endParaRPr>
          </a:p>
        </p:txBody>
      </p:sp>
      <p:sp>
        <p:nvSpPr>
          <p:cNvPr id="8" name="Rectangle 6"/>
          <p:cNvSpPr>
            <a:spLocks noChangeArrowheads="1"/>
          </p:cNvSpPr>
          <p:nvPr/>
        </p:nvSpPr>
        <p:spPr bwMode="auto">
          <a:xfrm>
            <a:off x="5670712" y="5777360"/>
            <a:ext cx="5304986" cy="276999"/>
          </a:xfrm>
          <a:prstGeom prst="rect">
            <a:avLst/>
          </a:prstGeom>
          <a:noFill/>
          <a:ln>
            <a:noFill/>
          </a:ln>
          <a:extLst/>
        </p:spPr>
        <p:txBody>
          <a:bodyPr wrap="square">
            <a:spAutoFit/>
          </a:bodyP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algn="ctr">
              <a:defRPr/>
            </a:pPr>
            <a:r>
              <a:rPr lang="en-US" altLang="en-US" sz="1200" b="1" i="1" noProof="1">
                <a:latin typeface="Arial" panose="020B0604020202020204" pitchFamily="34" charset="0"/>
              </a:rPr>
              <a:t>(Material reproducido por el Autor para uso exclusivo en clase)</a:t>
            </a:r>
          </a:p>
        </p:txBody>
      </p:sp>
      <p:sp>
        <p:nvSpPr>
          <p:cNvPr id="9" name="Marcador de pie de página 1"/>
          <p:cNvSpPr>
            <a:spLocks noGrp="1"/>
          </p:cNvSpPr>
          <p:nvPr>
            <p:ph type="ftr" sz="quarter" idx="11"/>
          </p:nvPr>
        </p:nvSpPr>
        <p:spPr>
          <a:xfrm>
            <a:off x="1446183" y="6237874"/>
            <a:ext cx="2415877" cy="288032"/>
          </a:xfrm>
        </p:spPr>
        <p:txBody>
          <a:bodyPr/>
          <a:lstStyle/>
          <a:p>
            <a:r>
              <a:rPr lang="en-US" sz="1200" b="1" i="1" dirty="0" smtClean="0">
                <a:solidFill>
                  <a:schemeClr val="tx1"/>
                </a:solidFill>
              </a:rPr>
              <a:t>Ing. Marcos Antonio Urquiola</a:t>
            </a:r>
            <a:endParaRPr lang="en-US" sz="1200" b="1" i="1" dirty="0">
              <a:solidFill>
                <a:schemeClr val="tx1"/>
              </a:solidFill>
            </a:endParaRPr>
          </a:p>
        </p:txBody>
      </p:sp>
      <p:sp>
        <p:nvSpPr>
          <p:cNvPr id="10" name="1 Título"/>
          <p:cNvSpPr txBox="1">
            <a:spLocks/>
          </p:cNvSpPr>
          <p:nvPr/>
        </p:nvSpPr>
        <p:spPr>
          <a:xfrm>
            <a:off x="856478" y="1268760"/>
            <a:ext cx="5878151" cy="68029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s-AR" altLang="es-AR" sz="2400" b="1" dirty="0" smtClean="0"/>
              <a:t/>
            </a:r>
            <a:br>
              <a:rPr lang="es-AR" altLang="es-AR" sz="2400" b="1" dirty="0" smtClean="0"/>
            </a:br>
            <a:r>
              <a:rPr lang="es-AR" altLang="es-AR" sz="2400" b="1" dirty="0" smtClean="0"/>
              <a:t>ADMINISTRACIÓN DE LAS OPERACIONES INDUSTRIALES</a:t>
            </a:r>
            <a:endParaRPr lang="es-AR" altLang="es-AR" sz="2400" b="1" dirty="0"/>
          </a:p>
        </p:txBody>
      </p:sp>
      <p:sp>
        <p:nvSpPr>
          <p:cNvPr id="11" name="Marcador de contenido 2"/>
          <p:cNvSpPr txBox="1">
            <a:spLocks/>
          </p:cNvSpPr>
          <p:nvPr/>
        </p:nvSpPr>
        <p:spPr>
          <a:xfrm>
            <a:off x="1712679" y="3232806"/>
            <a:ext cx="10479321" cy="1373158"/>
          </a:xfrm>
          <a:prstGeom prst="rect">
            <a:avLst/>
          </a:prstGeom>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algn="ctr" defTabSz="914400">
              <a:spcBef>
                <a:spcPts val="0"/>
              </a:spcBef>
              <a:buClrTx/>
            </a:pPr>
            <a:r>
              <a:rPr lang="es-ES" sz="5400" b="1" i="1" dirty="0" smtClean="0">
                <a:solidFill>
                  <a:srgbClr val="FF0000"/>
                </a:solidFill>
                <a:effectLst>
                  <a:outerShdw blurRad="38100" dist="38100" dir="2700000" algn="tl">
                    <a:srgbClr val="000000">
                      <a:alpha val="43137"/>
                    </a:srgbClr>
                  </a:outerShdw>
                </a:effectLst>
                <a:latin typeface="Trebuchet MS"/>
              </a:rPr>
              <a:t>Gracias por su atención</a:t>
            </a:r>
            <a:endParaRPr lang="es-AR" sz="5400" b="1" i="1" dirty="0" smtClean="0">
              <a:solidFill>
                <a:srgbClr val="FF0000"/>
              </a:solidFill>
              <a:effectLst>
                <a:outerShdw blurRad="38100" dist="38100" dir="2700000" algn="tl">
                  <a:srgbClr val="000000">
                    <a:alpha val="43137"/>
                  </a:srgbClr>
                </a:outerShdw>
              </a:effectLst>
              <a:latin typeface="Trebuchet MS"/>
            </a:endParaRPr>
          </a:p>
          <a:p>
            <a:pPr algn="ctr"/>
            <a:endParaRPr lang="es-ES" dirty="0">
              <a:solidFill>
                <a:srgbClr val="FF0000"/>
              </a:solidFill>
            </a:endParaRPr>
          </a:p>
        </p:txBody>
      </p:sp>
    </p:spTree>
    <p:extLst>
      <p:ext uri="{BB962C8B-B14F-4D97-AF65-F5344CB8AC3E}">
        <p14:creationId xmlns:p14="http://schemas.microsoft.com/office/powerpoint/2010/main" val="26363964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784032" y="170161"/>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PLANEACIÓN AGREGADA</a:t>
            </a:r>
            <a:endParaRPr lang="en-US" sz="3100" dirty="0"/>
          </a:p>
        </p:txBody>
      </p:sp>
      <p:cxnSp>
        <p:nvCxnSpPr>
          <p:cNvPr id="6" name="41 Conector recto de flecha"/>
          <p:cNvCxnSpPr>
            <a:stCxn id="19" idx="2"/>
          </p:cNvCxnSpPr>
          <p:nvPr/>
        </p:nvCxnSpPr>
        <p:spPr>
          <a:xfrm>
            <a:off x="8680095" y="5157192"/>
            <a:ext cx="406827" cy="549284"/>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7" name="43 Conector recto de flecha"/>
          <p:cNvCxnSpPr>
            <a:stCxn id="19" idx="2"/>
          </p:cNvCxnSpPr>
          <p:nvPr/>
        </p:nvCxnSpPr>
        <p:spPr>
          <a:xfrm flipH="1">
            <a:off x="8294836" y="5157192"/>
            <a:ext cx="385259" cy="549284"/>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9" name="42 Conector recto de flecha"/>
          <p:cNvCxnSpPr/>
          <p:nvPr/>
        </p:nvCxnSpPr>
        <p:spPr>
          <a:xfrm>
            <a:off x="8654875" y="3356992"/>
            <a:ext cx="0" cy="763631"/>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10" name="26 Rectángulo redondeado"/>
          <p:cNvSpPr/>
          <p:nvPr/>
        </p:nvSpPr>
        <p:spPr>
          <a:xfrm>
            <a:off x="9086923" y="5562460"/>
            <a:ext cx="1800200" cy="1008112"/>
          </a:xfrm>
          <a:prstGeom prst="roundRect">
            <a:avLst/>
          </a:prstGeom>
          <a:gradFill flip="none" rotWithShape="1">
            <a:gsLst>
              <a:gs pos="0">
                <a:schemeClr val="accent1">
                  <a:lumMod val="20000"/>
                  <a:lumOff val="80000"/>
                  <a:shade val="30000"/>
                  <a:satMod val="115000"/>
                </a:schemeClr>
              </a:gs>
              <a:gs pos="50000">
                <a:schemeClr val="accent1">
                  <a:lumMod val="20000"/>
                  <a:lumOff val="80000"/>
                  <a:shade val="67500"/>
                  <a:satMod val="115000"/>
                </a:schemeClr>
              </a:gs>
              <a:gs pos="100000">
                <a:schemeClr val="accent1">
                  <a:lumMod val="20000"/>
                  <a:lumOff val="80000"/>
                  <a:shade val="100000"/>
                  <a:satMod val="115000"/>
                </a:schemeClr>
              </a:gs>
            </a:gsLst>
            <a:lin ang="162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11" name="27 Rectángulo redondeado"/>
          <p:cNvSpPr/>
          <p:nvPr/>
        </p:nvSpPr>
        <p:spPr>
          <a:xfrm>
            <a:off x="6494634" y="5562460"/>
            <a:ext cx="1800200" cy="1008112"/>
          </a:xfrm>
          <a:prstGeom prst="roundRect">
            <a:avLst/>
          </a:prstGeom>
          <a:gradFill flip="none" rotWithShape="1">
            <a:gsLst>
              <a:gs pos="0">
                <a:schemeClr val="accent1">
                  <a:lumMod val="20000"/>
                  <a:lumOff val="80000"/>
                  <a:shade val="30000"/>
                  <a:satMod val="115000"/>
                </a:schemeClr>
              </a:gs>
              <a:gs pos="50000">
                <a:schemeClr val="accent1">
                  <a:lumMod val="20000"/>
                  <a:lumOff val="80000"/>
                  <a:shade val="67500"/>
                  <a:satMod val="115000"/>
                </a:schemeClr>
              </a:gs>
              <a:gs pos="100000">
                <a:schemeClr val="accent1">
                  <a:lumMod val="20000"/>
                  <a:lumOff val="80000"/>
                  <a:shade val="100000"/>
                  <a:satMod val="115000"/>
                </a:schemeClr>
              </a:gs>
            </a:gsLst>
            <a:lin ang="162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12" name="28 Rectángulo redondeado"/>
          <p:cNvSpPr/>
          <p:nvPr/>
        </p:nvSpPr>
        <p:spPr>
          <a:xfrm>
            <a:off x="7214715" y="4120623"/>
            <a:ext cx="2952328" cy="1036569"/>
          </a:xfrm>
          <a:prstGeom prst="roundRect">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path path="circle">
              <a:fillToRect l="50000" t="50000" r="50000" b="50000"/>
            </a:path>
            <a:tileRect/>
          </a:gradFill>
          <a:ln w="57150">
            <a:solidFill>
              <a:schemeClr val="accent1">
                <a:lumMod val="75000"/>
              </a:schemeClr>
            </a:solidFill>
          </a:ln>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13" name="29 Rectángulo redondeado"/>
          <p:cNvSpPr/>
          <p:nvPr/>
        </p:nvSpPr>
        <p:spPr>
          <a:xfrm>
            <a:off x="3652890" y="4254187"/>
            <a:ext cx="2664296" cy="830997"/>
          </a:xfrm>
          <a:prstGeom prst="roundRect">
            <a:avLst/>
          </a:prstGeom>
          <a:gradFill flip="none" rotWithShape="1">
            <a:gsLst>
              <a:gs pos="0">
                <a:schemeClr val="accent5">
                  <a:lumMod val="40000"/>
                  <a:lumOff val="60000"/>
                  <a:shade val="30000"/>
                  <a:satMod val="115000"/>
                </a:schemeClr>
              </a:gs>
              <a:gs pos="50000">
                <a:schemeClr val="accent5">
                  <a:lumMod val="40000"/>
                  <a:lumOff val="60000"/>
                  <a:shade val="67500"/>
                  <a:satMod val="115000"/>
                </a:schemeClr>
              </a:gs>
              <a:gs pos="100000">
                <a:schemeClr val="accent5">
                  <a:lumMod val="40000"/>
                  <a:lumOff val="60000"/>
                  <a:shade val="100000"/>
                  <a:satMod val="115000"/>
                </a:schemeClr>
              </a:gs>
            </a:gsLst>
            <a:lin ang="27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14" name="30 Rectángulo redondeado"/>
          <p:cNvSpPr/>
          <p:nvPr/>
        </p:nvSpPr>
        <p:spPr>
          <a:xfrm>
            <a:off x="3664366" y="2636912"/>
            <a:ext cx="2664296" cy="830997"/>
          </a:xfrm>
          <a:prstGeom prst="roundRect">
            <a:avLst/>
          </a:prstGeom>
          <a:gradFill flip="none" rotWithShape="1">
            <a:gsLst>
              <a:gs pos="0">
                <a:schemeClr val="accent5">
                  <a:lumMod val="40000"/>
                  <a:lumOff val="60000"/>
                  <a:shade val="30000"/>
                  <a:satMod val="115000"/>
                </a:schemeClr>
              </a:gs>
              <a:gs pos="50000">
                <a:schemeClr val="accent5">
                  <a:lumMod val="40000"/>
                  <a:lumOff val="60000"/>
                  <a:shade val="67500"/>
                  <a:satMod val="115000"/>
                </a:schemeClr>
              </a:gs>
              <a:gs pos="100000">
                <a:schemeClr val="accent5">
                  <a:lumMod val="40000"/>
                  <a:lumOff val="60000"/>
                  <a:shade val="100000"/>
                  <a:satMod val="115000"/>
                </a:schemeClr>
              </a:gs>
            </a:gsLst>
            <a:lin ang="27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15" name="31 Rectángulo redondeado"/>
          <p:cNvSpPr/>
          <p:nvPr/>
        </p:nvSpPr>
        <p:spPr>
          <a:xfrm>
            <a:off x="7344876" y="2577098"/>
            <a:ext cx="2664296" cy="1067926"/>
          </a:xfrm>
          <a:prstGeom prst="roundRect">
            <a:avLst/>
          </a:prstGeom>
          <a:gradFill flip="none" rotWithShape="1">
            <a:gsLst>
              <a:gs pos="0">
                <a:schemeClr val="tx2">
                  <a:lumMod val="10000"/>
                  <a:lumOff val="90000"/>
                  <a:shade val="30000"/>
                  <a:satMod val="115000"/>
                </a:schemeClr>
              </a:gs>
              <a:gs pos="50000">
                <a:schemeClr val="tx2">
                  <a:lumMod val="10000"/>
                  <a:lumOff val="90000"/>
                  <a:shade val="67500"/>
                  <a:satMod val="115000"/>
                </a:schemeClr>
              </a:gs>
              <a:gs pos="100000">
                <a:schemeClr val="tx2">
                  <a:lumMod val="10000"/>
                  <a:lumOff val="90000"/>
                  <a:shade val="100000"/>
                  <a:satMod val="115000"/>
                </a:schemeClr>
              </a:gs>
            </a:gsLst>
            <a:lin ang="54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16" name="32 Rectángulo redondeado"/>
          <p:cNvSpPr/>
          <p:nvPr/>
        </p:nvSpPr>
        <p:spPr>
          <a:xfrm>
            <a:off x="7344876" y="1301859"/>
            <a:ext cx="2664296" cy="830997"/>
          </a:xfrm>
          <a:prstGeom prst="roundRect">
            <a:avLst/>
          </a:prstGeom>
          <a:gradFill flip="none" rotWithShape="1">
            <a:gsLst>
              <a:gs pos="0">
                <a:schemeClr val="tx2">
                  <a:lumMod val="10000"/>
                  <a:lumOff val="90000"/>
                  <a:shade val="30000"/>
                  <a:satMod val="115000"/>
                </a:schemeClr>
              </a:gs>
              <a:gs pos="50000">
                <a:schemeClr val="tx2">
                  <a:lumMod val="10000"/>
                  <a:lumOff val="90000"/>
                  <a:shade val="67500"/>
                  <a:satMod val="115000"/>
                </a:schemeClr>
              </a:gs>
              <a:gs pos="100000">
                <a:schemeClr val="tx2">
                  <a:lumMod val="10000"/>
                  <a:lumOff val="90000"/>
                  <a:shade val="100000"/>
                  <a:satMod val="115000"/>
                </a:schemeClr>
              </a:gs>
            </a:gsLst>
            <a:lin ang="54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17" name="33 CuadroTexto"/>
          <p:cNvSpPr txBox="1"/>
          <p:nvPr/>
        </p:nvSpPr>
        <p:spPr>
          <a:xfrm>
            <a:off x="7344876" y="1373867"/>
            <a:ext cx="2664296" cy="400110"/>
          </a:xfrm>
          <a:prstGeom prst="rect">
            <a:avLst/>
          </a:prstGeom>
          <a:noFill/>
        </p:spPr>
        <p:txBody>
          <a:bodyPr wrap="square" rtlCol="0">
            <a:spAutoFit/>
          </a:bodyPr>
          <a:lstStyle/>
          <a:p>
            <a:pPr algn="ctr"/>
            <a:r>
              <a:rPr lang="es-MX" sz="2000" b="1" i="1" dirty="0" smtClean="0">
                <a:solidFill>
                  <a:prstClr val="black"/>
                </a:solidFill>
                <a:effectLst>
                  <a:outerShdw blurRad="38100" dist="38100" dir="2700000" algn="tl">
                    <a:srgbClr val="000000">
                      <a:alpha val="43137"/>
                    </a:srgbClr>
                  </a:outerShdw>
                </a:effectLst>
              </a:rPr>
              <a:t>Planeación de Procesos</a:t>
            </a:r>
            <a:endParaRPr lang="es-MX" sz="2000" b="1" i="1" dirty="0">
              <a:solidFill>
                <a:prstClr val="black"/>
              </a:solidFill>
              <a:effectLst>
                <a:outerShdw blurRad="38100" dist="38100" dir="2700000" algn="tl">
                  <a:srgbClr val="000000">
                    <a:alpha val="43137"/>
                  </a:srgbClr>
                </a:outerShdw>
              </a:effectLst>
            </a:endParaRPr>
          </a:p>
        </p:txBody>
      </p:sp>
      <p:sp>
        <p:nvSpPr>
          <p:cNvPr id="18" name="34 CuadroTexto"/>
          <p:cNvSpPr txBox="1"/>
          <p:nvPr/>
        </p:nvSpPr>
        <p:spPr>
          <a:xfrm>
            <a:off x="7358731" y="2577098"/>
            <a:ext cx="2664296" cy="707886"/>
          </a:xfrm>
          <a:prstGeom prst="rect">
            <a:avLst/>
          </a:prstGeom>
          <a:noFill/>
        </p:spPr>
        <p:txBody>
          <a:bodyPr wrap="square" rtlCol="0">
            <a:spAutoFit/>
          </a:bodyPr>
          <a:lstStyle/>
          <a:p>
            <a:pPr algn="ctr"/>
            <a:r>
              <a:rPr lang="es-MX" sz="2000" b="1" i="1" dirty="0" smtClean="0">
                <a:solidFill>
                  <a:prstClr val="black"/>
                </a:solidFill>
                <a:effectLst>
                  <a:outerShdw blurRad="38100" dist="38100" dir="2700000" algn="tl">
                    <a:srgbClr val="000000">
                      <a:alpha val="43137"/>
                    </a:srgbClr>
                  </a:outerShdw>
                </a:effectLst>
              </a:rPr>
              <a:t>Planeación de la Capacidad Estratégica</a:t>
            </a:r>
            <a:endParaRPr lang="es-MX" sz="2000" b="1" i="1" dirty="0">
              <a:solidFill>
                <a:prstClr val="black"/>
              </a:solidFill>
              <a:effectLst>
                <a:outerShdw blurRad="38100" dist="38100" dir="2700000" algn="tl">
                  <a:srgbClr val="000000">
                    <a:alpha val="43137"/>
                  </a:srgbClr>
                </a:outerShdw>
              </a:effectLst>
            </a:endParaRPr>
          </a:p>
        </p:txBody>
      </p:sp>
      <p:sp>
        <p:nvSpPr>
          <p:cNvPr id="19" name="35 CuadroTexto"/>
          <p:cNvSpPr txBox="1"/>
          <p:nvPr/>
        </p:nvSpPr>
        <p:spPr>
          <a:xfrm>
            <a:off x="7127624" y="4141529"/>
            <a:ext cx="3104941" cy="1015663"/>
          </a:xfrm>
          <a:prstGeom prst="rect">
            <a:avLst/>
          </a:prstGeom>
          <a:noFill/>
        </p:spPr>
        <p:txBody>
          <a:bodyPr wrap="square" rtlCol="0">
            <a:spAutoFit/>
          </a:bodyPr>
          <a:lstStyle/>
          <a:p>
            <a:pPr algn="ctr"/>
            <a:r>
              <a:rPr lang="es-MX" sz="2000" b="1" i="1" dirty="0" smtClean="0">
                <a:solidFill>
                  <a:prstClr val="black"/>
                </a:solidFill>
                <a:effectLst>
                  <a:outerShdw blurRad="38100" dist="38100" dir="2700000" algn="tl">
                    <a:srgbClr val="000000">
                      <a:alpha val="43137"/>
                    </a:srgbClr>
                  </a:outerShdw>
                </a:effectLst>
              </a:rPr>
              <a:t>PLANEACIÓN AGREGADA DE VENTAS Y OPERACIONES</a:t>
            </a:r>
            <a:endParaRPr lang="es-MX" sz="2000" b="1" i="1" dirty="0">
              <a:solidFill>
                <a:prstClr val="black"/>
              </a:solidFill>
              <a:effectLst>
                <a:outerShdw blurRad="38100" dist="38100" dir="2700000" algn="tl">
                  <a:srgbClr val="000000">
                    <a:alpha val="43137"/>
                  </a:srgbClr>
                </a:outerShdw>
              </a:effectLst>
            </a:endParaRPr>
          </a:p>
        </p:txBody>
      </p:sp>
      <p:sp>
        <p:nvSpPr>
          <p:cNvPr id="20" name="36 CuadroTexto"/>
          <p:cNvSpPr txBox="1"/>
          <p:nvPr/>
        </p:nvSpPr>
        <p:spPr>
          <a:xfrm>
            <a:off x="3669658" y="2713680"/>
            <a:ext cx="2664296" cy="707886"/>
          </a:xfrm>
          <a:prstGeom prst="rect">
            <a:avLst/>
          </a:prstGeom>
          <a:noFill/>
        </p:spPr>
        <p:txBody>
          <a:bodyPr wrap="square" rtlCol="0">
            <a:spAutoFit/>
          </a:bodyPr>
          <a:lstStyle/>
          <a:p>
            <a:pPr algn="ctr"/>
            <a:r>
              <a:rPr lang="es-MX" sz="2000" b="1" i="1" dirty="0" smtClean="0">
                <a:solidFill>
                  <a:prstClr val="black"/>
                </a:solidFill>
                <a:effectLst>
                  <a:outerShdw blurRad="38100" dist="38100" dir="2700000" algn="tl">
                    <a:srgbClr val="000000">
                      <a:alpha val="43137"/>
                    </a:srgbClr>
                  </a:outerShdw>
                </a:effectLst>
              </a:rPr>
              <a:t>Planeación de la Red de Suministros</a:t>
            </a:r>
            <a:endParaRPr lang="es-MX" sz="2000" b="1" i="1" dirty="0">
              <a:solidFill>
                <a:prstClr val="black"/>
              </a:solidFill>
              <a:effectLst>
                <a:outerShdw blurRad="38100" dist="38100" dir="2700000" algn="tl">
                  <a:srgbClr val="000000">
                    <a:alpha val="43137"/>
                  </a:srgbClr>
                </a:outerShdw>
              </a:effectLst>
            </a:endParaRPr>
          </a:p>
        </p:txBody>
      </p:sp>
      <p:sp>
        <p:nvSpPr>
          <p:cNvPr id="21" name="37 CuadroTexto"/>
          <p:cNvSpPr txBox="1"/>
          <p:nvPr/>
        </p:nvSpPr>
        <p:spPr>
          <a:xfrm>
            <a:off x="3627151" y="4322124"/>
            <a:ext cx="2762605" cy="707886"/>
          </a:xfrm>
          <a:prstGeom prst="rect">
            <a:avLst/>
          </a:prstGeom>
          <a:noFill/>
        </p:spPr>
        <p:txBody>
          <a:bodyPr wrap="square" rtlCol="0">
            <a:spAutoFit/>
          </a:bodyPr>
          <a:lstStyle/>
          <a:p>
            <a:pPr algn="ctr"/>
            <a:r>
              <a:rPr lang="es-MX" sz="2000" b="1" i="1" dirty="0" smtClean="0">
                <a:solidFill>
                  <a:prstClr val="black"/>
                </a:solidFill>
                <a:effectLst>
                  <a:outerShdw blurRad="38100" dist="38100" dir="2700000" algn="tl">
                    <a:srgbClr val="000000">
                      <a:alpha val="43137"/>
                    </a:srgbClr>
                  </a:outerShdw>
                </a:effectLst>
              </a:rPr>
              <a:t>Pronóstico y Manejo de la Demanda</a:t>
            </a:r>
            <a:endParaRPr lang="es-MX" sz="2000" b="1" i="1" dirty="0">
              <a:solidFill>
                <a:prstClr val="black"/>
              </a:solidFill>
              <a:effectLst>
                <a:outerShdw blurRad="38100" dist="38100" dir="2700000" algn="tl">
                  <a:srgbClr val="000000">
                    <a:alpha val="43137"/>
                  </a:srgbClr>
                </a:outerShdw>
              </a:effectLst>
            </a:endParaRPr>
          </a:p>
        </p:txBody>
      </p:sp>
      <p:sp>
        <p:nvSpPr>
          <p:cNvPr id="22" name="38 CuadroTexto"/>
          <p:cNvSpPr txBox="1"/>
          <p:nvPr/>
        </p:nvSpPr>
        <p:spPr>
          <a:xfrm>
            <a:off x="6667668" y="5706476"/>
            <a:ext cx="1433380" cy="707886"/>
          </a:xfrm>
          <a:prstGeom prst="rect">
            <a:avLst/>
          </a:prstGeom>
          <a:noFill/>
        </p:spPr>
        <p:txBody>
          <a:bodyPr wrap="square" rtlCol="0">
            <a:spAutoFit/>
          </a:bodyPr>
          <a:lstStyle/>
          <a:p>
            <a:pPr algn="ctr"/>
            <a:r>
              <a:rPr lang="es-MX" sz="2000" b="1" i="1" dirty="0" smtClean="0">
                <a:solidFill>
                  <a:prstClr val="black"/>
                </a:solidFill>
                <a:effectLst>
                  <a:outerShdw blurRad="38100" dist="38100" dir="2700000" algn="tl">
                    <a:srgbClr val="000000">
                      <a:alpha val="43137"/>
                    </a:srgbClr>
                  </a:outerShdw>
                </a:effectLst>
              </a:rPr>
              <a:t>Plan de </a:t>
            </a:r>
          </a:p>
          <a:p>
            <a:pPr algn="ctr"/>
            <a:r>
              <a:rPr lang="es-MX" sz="2000" b="1" i="1" dirty="0" smtClean="0">
                <a:solidFill>
                  <a:prstClr val="black"/>
                </a:solidFill>
                <a:effectLst>
                  <a:outerShdw blurRad="38100" dist="38100" dir="2700000" algn="tl">
                    <a:srgbClr val="000000">
                      <a:alpha val="43137"/>
                    </a:srgbClr>
                  </a:outerShdw>
                </a:effectLst>
              </a:rPr>
              <a:t>Ventas</a:t>
            </a:r>
            <a:endParaRPr lang="es-MX" sz="2000" b="1" i="1" dirty="0">
              <a:solidFill>
                <a:prstClr val="black"/>
              </a:solidFill>
              <a:effectLst>
                <a:outerShdw blurRad="38100" dist="38100" dir="2700000" algn="tl">
                  <a:srgbClr val="000000">
                    <a:alpha val="43137"/>
                  </a:srgbClr>
                </a:outerShdw>
              </a:effectLst>
            </a:endParaRPr>
          </a:p>
        </p:txBody>
      </p:sp>
      <p:sp>
        <p:nvSpPr>
          <p:cNvPr id="23" name="39 CuadroTexto"/>
          <p:cNvSpPr txBox="1"/>
          <p:nvPr/>
        </p:nvSpPr>
        <p:spPr>
          <a:xfrm>
            <a:off x="9086922" y="5706477"/>
            <a:ext cx="1800200" cy="707886"/>
          </a:xfrm>
          <a:prstGeom prst="rect">
            <a:avLst/>
          </a:prstGeom>
          <a:noFill/>
        </p:spPr>
        <p:txBody>
          <a:bodyPr wrap="square" rtlCol="0">
            <a:spAutoFit/>
          </a:bodyPr>
          <a:lstStyle/>
          <a:p>
            <a:pPr algn="ctr"/>
            <a:r>
              <a:rPr lang="es-MX" sz="2000" b="1" i="1" dirty="0" smtClean="0">
                <a:solidFill>
                  <a:prstClr val="black"/>
                </a:solidFill>
                <a:effectLst>
                  <a:outerShdw blurRad="38100" dist="38100" dir="2700000" algn="tl">
                    <a:srgbClr val="000000">
                      <a:alpha val="43137"/>
                    </a:srgbClr>
                  </a:outerShdw>
                </a:effectLst>
              </a:rPr>
              <a:t>Plan de </a:t>
            </a:r>
          </a:p>
          <a:p>
            <a:pPr algn="ctr"/>
            <a:r>
              <a:rPr lang="es-MX" sz="2000" b="1" i="1" dirty="0" smtClean="0">
                <a:solidFill>
                  <a:prstClr val="black"/>
                </a:solidFill>
                <a:effectLst>
                  <a:outerShdw blurRad="38100" dist="38100" dir="2700000" algn="tl">
                    <a:srgbClr val="000000">
                      <a:alpha val="43137"/>
                    </a:srgbClr>
                  </a:outerShdw>
                </a:effectLst>
              </a:rPr>
              <a:t>Operaciones</a:t>
            </a:r>
            <a:endParaRPr lang="es-MX" sz="2000" b="1" i="1" dirty="0">
              <a:solidFill>
                <a:prstClr val="black"/>
              </a:solidFill>
              <a:effectLst>
                <a:outerShdw blurRad="38100" dist="38100" dir="2700000" algn="tl">
                  <a:srgbClr val="000000">
                    <a:alpha val="43137"/>
                  </a:srgbClr>
                </a:outerShdw>
              </a:effectLst>
            </a:endParaRPr>
          </a:p>
        </p:txBody>
      </p:sp>
      <p:cxnSp>
        <p:nvCxnSpPr>
          <p:cNvPr id="24" name="40 Conector recto de flecha"/>
          <p:cNvCxnSpPr>
            <a:stCxn id="16" idx="2"/>
            <a:endCxn id="15" idx="0"/>
          </p:cNvCxnSpPr>
          <p:nvPr/>
        </p:nvCxnSpPr>
        <p:spPr>
          <a:xfrm>
            <a:off x="8677024" y="2132856"/>
            <a:ext cx="0" cy="444242"/>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5" name="44 Conector recto de flecha"/>
          <p:cNvCxnSpPr/>
          <p:nvPr/>
        </p:nvCxnSpPr>
        <p:spPr>
          <a:xfrm>
            <a:off x="4979657" y="3457457"/>
            <a:ext cx="0" cy="763631"/>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6" name="45 Conector recto de flecha"/>
          <p:cNvCxnSpPr>
            <a:stCxn id="20" idx="3"/>
          </p:cNvCxnSpPr>
          <p:nvPr/>
        </p:nvCxnSpPr>
        <p:spPr>
          <a:xfrm>
            <a:off x="6333954" y="3067623"/>
            <a:ext cx="1010922"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7" name="46 Conector recto de flecha"/>
          <p:cNvCxnSpPr>
            <a:stCxn id="13" idx="3"/>
          </p:cNvCxnSpPr>
          <p:nvPr/>
        </p:nvCxnSpPr>
        <p:spPr>
          <a:xfrm>
            <a:off x="6317186" y="4669686"/>
            <a:ext cx="897529" cy="6381"/>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8" name="47 Conector recto de flecha"/>
          <p:cNvCxnSpPr/>
          <p:nvPr/>
        </p:nvCxnSpPr>
        <p:spPr>
          <a:xfrm>
            <a:off x="2248291" y="1229851"/>
            <a:ext cx="0" cy="1035697"/>
          </a:xfrm>
          <a:prstGeom prst="straightConnector1">
            <a:avLst/>
          </a:prstGeom>
          <a:ln w="381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9" name="48 Conector recto de flecha"/>
          <p:cNvCxnSpPr/>
          <p:nvPr/>
        </p:nvCxnSpPr>
        <p:spPr>
          <a:xfrm>
            <a:off x="2248291" y="2204864"/>
            <a:ext cx="0" cy="4248472"/>
          </a:xfrm>
          <a:prstGeom prst="straightConnector1">
            <a:avLst/>
          </a:prstGeom>
          <a:ln w="381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30" name="49 CuadroTexto"/>
          <p:cNvSpPr txBox="1"/>
          <p:nvPr/>
        </p:nvSpPr>
        <p:spPr>
          <a:xfrm>
            <a:off x="1528211" y="1406113"/>
            <a:ext cx="1512168" cy="707886"/>
          </a:xfrm>
          <a:prstGeom prst="rect">
            <a:avLst/>
          </a:prstGeom>
          <a:noFill/>
        </p:spPr>
        <p:txBody>
          <a:bodyPr wrap="square" rtlCol="0">
            <a:spAutoFit/>
          </a:bodyPr>
          <a:lstStyle/>
          <a:p>
            <a:pPr algn="ctr"/>
            <a:r>
              <a:rPr lang="es-MX" sz="2000" b="1" dirty="0" smtClean="0">
                <a:solidFill>
                  <a:prstClr val="black"/>
                </a:solidFill>
                <a:effectLst>
                  <a:outerShdw blurRad="38100" dist="38100" dir="2700000" algn="tl">
                    <a:srgbClr val="000000">
                      <a:alpha val="43137"/>
                    </a:srgbClr>
                  </a:outerShdw>
                </a:effectLst>
              </a:rPr>
              <a:t>LARGO  PLAZO</a:t>
            </a:r>
            <a:endParaRPr lang="es-MX" sz="2000" b="1" dirty="0">
              <a:solidFill>
                <a:prstClr val="black"/>
              </a:solidFill>
              <a:effectLst>
                <a:outerShdw blurRad="38100" dist="38100" dir="2700000" algn="tl">
                  <a:srgbClr val="000000">
                    <a:alpha val="43137"/>
                  </a:srgbClr>
                </a:outerShdw>
              </a:effectLst>
            </a:endParaRPr>
          </a:p>
        </p:txBody>
      </p:sp>
      <p:sp>
        <p:nvSpPr>
          <p:cNvPr id="31" name="50 CuadroTexto"/>
          <p:cNvSpPr txBox="1"/>
          <p:nvPr/>
        </p:nvSpPr>
        <p:spPr>
          <a:xfrm>
            <a:off x="1528211" y="3513202"/>
            <a:ext cx="1512168" cy="707886"/>
          </a:xfrm>
          <a:prstGeom prst="rect">
            <a:avLst/>
          </a:prstGeom>
          <a:noFill/>
        </p:spPr>
        <p:txBody>
          <a:bodyPr wrap="square" rtlCol="0">
            <a:spAutoFit/>
          </a:bodyPr>
          <a:lstStyle/>
          <a:p>
            <a:pPr algn="ctr"/>
            <a:r>
              <a:rPr lang="es-MX" sz="2000" b="1" dirty="0" smtClean="0">
                <a:solidFill>
                  <a:prstClr val="black"/>
                </a:solidFill>
                <a:effectLst>
                  <a:outerShdw blurRad="38100" dist="38100" dir="2700000" algn="tl">
                    <a:srgbClr val="000000">
                      <a:alpha val="43137"/>
                    </a:srgbClr>
                  </a:outerShdw>
                </a:effectLst>
              </a:rPr>
              <a:t>MEDIANO  PLAZO</a:t>
            </a:r>
            <a:endParaRPr lang="es-MX" sz="2000" b="1" dirty="0">
              <a:solidFill>
                <a:prstClr val="black"/>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0203466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784032" y="170161"/>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PLANEACIÓN AGREGADA</a:t>
            </a:r>
            <a:endParaRPr lang="en-US" sz="3100" dirty="0"/>
          </a:p>
        </p:txBody>
      </p:sp>
      <p:sp>
        <p:nvSpPr>
          <p:cNvPr id="6" name="5 Rectángulo redondeado"/>
          <p:cNvSpPr/>
          <p:nvPr/>
        </p:nvSpPr>
        <p:spPr>
          <a:xfrm>
            <a:off x="8619098" y="1080457"/>
            <a:ext cx="2448272" cy="1008112"/>
          </a:xfrm>
          <a:prstGeom prst="roundRect">
            <a:avLst/>
          </a:prstGeom>
          <a:solidFill>
            <a:srgbClr val="FFC000"/>
          </a:solidFill>
          <a:ln w="571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7" name="6 CuadroTexto"/>
          <p:cNvSpPr txBox="1"/>
          <p:nvPr/>
        </p:nvSpPr>
        <p:spPr>
          <a:xfrm>
            <a:off x="8619098" y="1224473"/>
            <a:ext cx="2520280" cy="769441"/>
          </a:xfrm>
          <a:prstGeom prst="rect">
            <a:avLst/>
          </a:prstGeom>
          <a:noFill/>
        </p:spPr>
        <p:txBody>
          <a:bodyPr wrap="square" rtlCol="0">
            <a:spAutoFit/>
          </a:bodyPr>
          <a:lstStyle/>
          <a:p>
            <a:pPr algn="ctr"/>
            <a:r>
              <a:rPr lang="es-MX" sz="2200" b="1" dirty="0" smtClean="0">
                <a:solidFill>
                  <a:prstClr val="black"/>
                </a:solidFill>
              </a:rPr>
              <a:t>PLANEACIÓN DE LA PRODUCCIÓN</a:t>
            </a:r>
            <a:endParaRPr lang="es-MX" sz="2200" b="1" dirty="0">
              <a:solidFill>
                <a:prstClr val="black"/>
              </a:solidFill>
            </a:endParaRPr>
          </a:p>
        </p:txBody>
      </p:sp>
      <p:sp>
        <p:nvSpPr>
          <p:cNvPr id="9" name="13 Rectángulo redondeado"/>
          <p:cNvSpPr/>
          <p:nvPr/>
        </p:nvSpPr>
        <p:spPr>
          <a:xfrm>
            <a:off x="1426027" y="1487701"/>
            <a:ext cx="4096727" cy="583033"/>
          </a:xfrm>
          <a:prstGeom prst="roundRect">
            <a:avLst/>
          </a:prstGeom>
          <a:solidFill>
            <a:schemeClr val="accent4">
              <a:lumMod val="75000"/>
            </a:schemeClr>
          </a:soli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10" name="14 CuadroTexto"/>
          <p:cNvSpPr txBox="1"/>
          <p:nvPr/>
        </p:nvSpPr>
        <p:spPr>
          <a:xfrm>
            <a:off x="1294823" y="1559709"/>
            <a:ext cx="4173070" cy="400110"/>
          </a:xfrm>
          <a:prstGeom prst="rect">
            <a:avLst/>
          </a:prstGeom>
          <a:noFill/>
        </p:spPr>
        <p:txBody>
          <a:bodyPr wrap="square" rtlCol="0">
            <a:spAutoFit/>
          </a:bodyPr>
          <a:lstStyle/>
          <a:p>
            <a:pPr algn="ctr"/>
            <a:r>
              <a:rPr lang="es-MX" sz="2000" b="1" i="1" dirty="0" smtClean="0">
                <a:solidFill>
                  <a:prstClr val="black"/>
                </a:solidFill>
                <a:effectLst>
                  <a:outerShdw blurRad="38100" dist="38100" dir="2700000" algn="tl">
                    <a:srgbClr val="000000">
                      <a:alpha val="43137"/>
                    </a:srgbClr>
                  </a:outerShdw>
                </a:effectLst>
              </a:rPr>
              <a:t>Secuencia de actividades</a:t>
            </a:r>
            <a:endParaRPr lang="es-MX" sz="2000" b="1" i="1" dirty="0">
              <a:solidFill>
                <a:prstClr val="black"/>
              </a:solidFill>
              <a:effectLst>
                <a:outerShdw blurRad="38100" dist="38100" dir="2700000" algn="tl">
                  <a:srgbClr val="000000">
                    <a:alpha val="43137"/>
                  </a:srgbClr>
                </a:outerShdw>
              </a:effectLst>
            </a:endParaRPr>
          </a:p>
        </p:txBody>
      </p:sp>
      <p:sp>
        <p:nvSpPr>
          <p:cNvPr id="11" name="15 Rectángulo redondeado"/>
          <p:cNvSpPr/>
          <p:nvPr/>
        </p:nvSpPr>
        <p:spPr>
          <a:xfrm>
            <a:off x="2362722" y="2135872"/>
            <a:ext cx="2592288" cy="1377402"/>
          </a:xfrm>
          <a:prstGeom prst="roundRect">
            <a:avLst/>
          </a:prstGeom>
          <a:gradFill flip="none" rotWithShape="1">
            <a:gsLst>
              <a:gs pos="0">
                <a:schemeClr val="accent1">
                  <a:lumMod val="20000"/>
                  <a:lumOff val="80000"/>
                  <a:shade val="30000"/>
                  <a:satMod val="115000"/>
                </a:schemeClr>
              </a:gs>
              <a:gs pos="50000">
                <a:schemeClr val="accent1">
                  <a:lumMod val="20000"/>
                  <a:lumOff val="80000"/>
                  <a:shade val="67500"/>
                  <a:satMod val="115000"/>
                </a:schemeClr>
              </a:gs>
              <a:gs pos="100000">
                <a:schemeClr val="accent1">
                  <a:lumMod val="20000"/>
                  <a:lumOff val="80000"/>
                  <a:shade val="100000"/>
                  <a:satMod val="115000"/>
                </a:schemeClr>
              </a:gs>
            </a:gsLst>
            <a:lin ang="270000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12" name="16 CuadroTexto"/>
          <p:cNvSpPr txBox="1"/>
          <p:nvPr/>
        </p:nvSpPr>
        <p:spPr>
          <a:xfrm>
            <a:off x="2348770" y="2201491"/>
            <a:ext cx="2592288" cy="1077218"/>
          </a:xfrm>
          <a:prstGeom prst="rect">
            <a:avLst/>
          </a:prstGeom>
          <a:noFill/>
        </p:spPr>
        <p:txBody>
          <a:bodyPr wrap="square" rtlCol="0">
            <a:spAutoFit/>
          </a:bodyPr>
          <a:lstStyle/>
          <a:p>
            <a:pPr algn="ctr"/>
            <a:r>
              <a:rPr lang="es-AR" sz="1600" b="1" dirty="0" smtClean="0">
                <a:solidFill>
                  <a:prstClr val="black"/>
                </a:solidFill>
                <a:effectLst>
                  <a:outerShdw blurRad="38100" dist="38100" dir="2700000" algn="tl">
                    <a:srgbClr val="000000">
                      <a:alpha val="43137"/>
                    </a:srgbClr>
                  </a:outerShdw>
                </a:effectLst>
              </a:rPr>
              <a:t>Implementar el plan agregado utilizando técnicas heurísticas o de optimización</a:t>
            </a:r>
            <a:endParaRPr lang="es-MX" sz="1600" b="1" i="1" dirty="0">
              <a:solidFill>
                <a:prstClr val="black"/>
              </a:solidFill>
              <a:effectLst>
                <a:outerShdw blurRad="38100" dist="38100" dir="2700000" algn="tl">
                  <a:srgbClr val="000000">
                    <a:alpha val="43137"/>
                  </a:srgbClr>
                </a:outerShdw>
              </a:effectLst>
            </a:endParaRPr>
          </a:p>
        </p:txBody>
      </p:sp>
      <p:sp>
        <p:nvSpPr>
          <p:cNvPr id="13" name="27 Rectángulo redondeado"/>
          <p:cNvSpPr/>
          <p:nvPr/>
        </p:nvSpPr>
        <p:spPr>
          <a:xfrm>
            <a:off x="2022266" y="3713280"/>
            <a:ext cx="2592288" cy="1458426"/>
          </a:xfrm>
          <a:prstGeom prst="roundRect">
            <a:avLst/>
          </a:prstGeom>
          <a:gradFill flip="none" rotWithShape="1">
            <a:gsLst>
              <a:gs pos="0">
                <a:schemeClr val="accent1">
                  <a:lumMod val="20000"/>
                  <a:lumOff val="80000"/>
                  <a:shade val="30000"/>
                  <a:satMod val="115000"/>
                </a:schemeClr>
              </a:gs>
              <a:gs pos="50000">
                <a:schemeClr val="accent1">
                  <a:lumMod val="20000"/>
                  <a:lumOff val="80000"/>
                  <a:shade val="67500"/>
                  <a:satMod val="115000"/>
                </a:schemeClr>
              </a:gs>
              <a:gs pos="100000">
                <a:schemeClr val="accent1">
                  <a:lumMod val="20000"/>
                  <a:lumOff val="80000"/>
                  <a:shade val="100000"/>
                  <a:satMod val="115000"/>
                </a:schemeClr>
              </a:gs>
            </a:gsLst>
            <a:lin ang="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14" name="12 CuadroTexto"/>
          <p:cNvSpPr txBox="1"/>
          <p:nvPr/>
        </p:nvSpPr>
        <p:spPr>
          <a:xfrm>
            <a:off x="1950258" y="3817506"/>
            <a:ext cx="2736304" cy="1368152"/>
          </a:xfrm>
          <a:prstGeom prst="rect">
            <a:avLst/>
          </a:prstGeom>
          <a:noFill/>
        </p:spPr>
        <p:txBody>
          <a:bodyPr wrap="square" rtlCol="0">
            <a:spAutoFit/>
          </a:bodyPr>
          <a:lstStyle/>
          <a:p>
            <a:pPr algn="ctr"/>
            <a:r>
              <a:rPr lang="es-AR" sz="1600" b="1" i="1" dirty="0" smtClean="0">
                <a:solidFill>
                  <a:prstClr val="black"/>
                </a:solidFill>
                <a:effectLst>
                  <a:outerShdw blurRad="38100" dist="38100" dir="2700000" algn="tl">
                    <a:srgbClr val="000000">
                      <a:alpha val="43137"/>
                    </a:srgbClr>
                  </a:outerShdw>
                </a:effectLst>
              </a:rPr>
              <a:t>Seleccionar de entre las alternativas propuestas la que satisface la demanda agregada y los objetivos </a:t>
            </a:r>
            <a:endParaRPr lang="es-MX" sz="1600" b="1" i="1" dirty="0">
              <a:solidFill>
                <a:prstClr val="black"/>
              </a:solidFill>
              <a:effectLst>
                <a:outerShdw blurRad="38100" dist="38100" dir="2700000" algn="tl">
                  <a:srgbClr val="000000">
                    <a:alpha val="43137"/>
                  </a:srgbClr>
                </a:outerShdw>
              </a:effectLst>
            </a:endParaRPr>
          </a:p>
        </p:txBody>
      </p:sp>
      <p:sp>
        <p:nvSpPr>
          <p:cNvPr id="15" name="28 Rectángulo redondeado"/>
          <p:cNvSpPr/>
          <p:nvPr/>
        </p:nvSpPr>
        <p:spPr>
          <a:xfrm>
            <a:off x="2589213" y="5364048"/>
            <a:ext cx="2798919" cy="1400616"/>
          </a:xfrm>
          <a:prstGeom prst="roundRect">
            <a:avLst/>
          </a:prstGeom>
          <a:gradFill flip="none" rotWithShape="1">
            <a:gsLst>
              <a:gs pos="0">
                <a:schemeClr val="accent1">
                  <a:lumMod val="20000"/>
                  <a:lumOff val="80000"/>
                  <a:shade val="30000"/>
                  <a:satMod val="115000"/>
                </a:schemeClr>
              </a:gs>
              <a:gs pos="50000">
                <a:schemeClr val="accent1">
                  <a:lumMod val="20000"/>
                  <a:lumOff val="80000"/>
                  <a:shade val="67500"/>
                  <a:satMod val="115000"/>
                </a:schemeClr>
              </a:gs>
              <a:gs pos="100000">
                <a:schemeClr val="accent1">
                  <a:lumMod val="20000"/>
                  <a:lumOff val="80000"/>
                  <a:shade val="100000"/>
                  <a:satMod val="115000"/>
                </a:schemeClr>
              </a:gs>
            </a:gsLst>
            <a:lin ang="1890000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16" name="26 CuadroTexto"/>
          <p:cNvSpPr txBox="1"/>
          <p:nvPr/>
        </p:nvSpPr>
        <p:spPr>
          <a:xfrm>
            <a:off x="2589213" y="5381756"/>
            <a:ext cx="2801981" cy="1323439"/>
          </a:xfrm>
          <a:prstGeom prst="rect">
            <a:avLst/>
          </a:prstGeom>
          <a:noFill/>
        </p:spPr>
        <p:txBody>
          <a:bodyPr wrap="square" rtlCol="0">
            <a:spAutoFit/>
          </a:bodyPr>
          <a:lstStyle/>
          <a:p>
            <a:pPr algn="ctr"/>
            <a:r>
              <a:rPr lang="es-AR" sz="1600" b="1" i="1" dirty="0" smtClean="0">
                <a:solidFill>
                  <a:prstClr val="black"/>
                </a:solidFill>
                <a:effectLst>
                  <a:outerShdw blurRad="38100" dist="38100" dir="2700000" algn="tl">
                    <a:srgbClr val="000000">
                      <a:alpha val="43137"/>
                    </a:srgbClr>
                  </a:outerShdw>
                </a:effectLst>
              </a:rPr>
              <a:t>Comparar la capacidad real de operaciones con los requerimientos de demanda en cada período de planeación</a:t>
            </a:r>
            <a:endParaRPr lang="es-MX" sz="1600" b="1" i="1" dirty="0">
              <a:solidFill>
                <a:prstClr val="black"/>
              </a:solidFill>
              <a:effectLst>
                <a:outerShdw blurRad="38100" dist="38100" dir="2700000" algn="tl">
                  <a:srgbClr val="000000">
                    <a:alpha val="43137"/>
                  </a:srgbClr>
                </a:outerShdw>
              </a:effectLst>
            </a:endParaRPr>
          </a:p>
        </p:txBody>
      </p:sp>
      <p:sp>
        <p:nvSpPr>
          <p:cNvPr id="17" name="29 Rectángulo redondeado"/>
          <p:cNvSpPr/>
          <p:nvPr/>
        </p:nvSpPr>
        <p:spPr>
          <a:xfrm>
            <a:off x="5450745" y="5381756"/>
            <a:ext cx="2706283" cy="1382908"/>
          </a:xfrm>
          <a:prstGeom prst="roundRect">
            <a:avLst/>
          </a:prstGeom>
          <a:gradFill flip="none" rotWithShape="1">
            <a:gsLst>
              <a:gs pos="0">
                <a:schemeClr val="accent1">
                  <a:lumMod val="20000"/>
                  <a:lumOff val="80000"/>
                  <a:shade val="30000"/>
                  <a:satMod val="115000"/>
                </a:schemeClr>
              </a:gs>
              <a:gs pos="50000">
                <a:schemeClr val="accent1">
                  <a:lumMod val="20000"/>
                  <a:lumOff val="80000"/>
                  <a:shade val="67500"/>
                  <a:satMod val="115000"/>
                </a:schemeClr>
              </a:gs>
              <a:gs pos="100000">
                <a:schemeClr val="accent1">
                  <a:lumMod val="20000"/>
                  <a:lumOff val="80000"/>
                  <a:shade val="100000"/>
                  <a:satMod val="115000"/>
                </a:schemeClr>
              </a:gs>
            </a:gsLst>
            <a:lin ang="1350000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18" name="24 CuadroTexto"/>
          <p:cNvSpPr txBox="1"/>
          <p:nvPr/>
        </p:nvSpPr>
        <p:spPr>
          <a:xfrm>
            <a:off x="5384362" y="5402636"/>
            <a:ext cx="2839048" cy="1323439"/>
          </a:xfrm>
          <a:prstGeom prst="rect">
            <a:avLst/>
          </a:prstGeom>
          <a:noFill/>
        </p:spPr>
        <p:txBody>
          <a:bodyPr wrap="square" rtlCol="0">
            <a:spAutoFit/>
          </a:bodyPr>
          <a:lstStyle/>
          <a:p>
            <a:pPr algn="ctr"/>
            <a:r>
              <a:rPr lang="es-AR" sz="1600" b="1" i="1" dirty="0" smtClean="0">
                <a:solidFill>
                  <a:prstClr val="black"/>
                </a:solidFill>
                <a:effectLst>
                  <a:outerShdw blurRad="38100" dist="38100" dir="2700000" algn="tl">
                    <a:srgbClr val="000000">
                      <a:alpha val="43137"/>
                    </a:srgbClr>
                  </a:outerShdw>
                </a:effectLst>
              </a:rPr>
              <a:t>Determinar el número de trabajadores, cantidad de materiales, máquinas y elementos de capacidad de producción</a:t>
            </a:r>
            <a:endParaRPr lang="es-MX" sz="1600" b="1" i="1" dirty="0">
              <a:solidFill>
                <a:prstClr val="black"/>
              </a:solidFill>
              <a:effectLst>
                <a:outerShdw blurRad="38100" dist="38100" dir="2700000" algn="tl">
                  <a:srgbClr val="000000">
                    <a:alpha val="43137"/>
                  </a:srgbClr>
                </a:outerShdw>
              </a:effectLst>
            </a:endParaRPr>
          </a:p>
        </p:txBody>
      </p:sp>
      <p:sp>
        <p:nvSpPr>
          <p:cNvPr id="19" name="30 Rectángulo redondeado"/>
          <p:cNvSpPr/>
          <p:nvPr/>
        </p:nvSpPr>
        <p:spPr>
          <a:xfrm>
            <a:off x="6977990" y="4134004"/>
            <a:ext cx="2520280" cy="1152128"/>
          </a:xfrm>
          <a:prstGeom prst="roundRect">
            <a:avLst/>
          </a:prstGeom>
          <a:gradFill flip="none" rotWithShape="1">
            <a:gsLst>
              <a:gs pos="0">
                <a:schemeClr val="accent1">
                  <a:lumMod val="20000"/>
                  <a:lumOff val="80000"/>
                  <a:shade val="30000"/>
                  <a:satMod val="115000"/>
                </a:schemeClr>
              </a:gs>
              <a:gs pos="50000">
                <a:schemeClr val="accent1">
                  <a:lumMod val="20000"/>
                  <a:lumOff val="80000"/>
                  <a:shade val="67500"/>
                  <a:satMod val="115000"/>
                </a:schemeClr>
              </a:gs>
              <a:gs pos="100000">
                <a:schemeClr val="accent1">
                  <a:lumMod val="20000"/>
                  <a:lumOff val="80000"/>
                  <a:shade val="100000"/>
                  <a:satMod val="115000"/>
                </a:schemeClr>
              </a:gs>
            </a:gsLst>
            <a:lin ang="1080000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20" name="22 CuadroTexto"/>
          <p:cNvSpPr txBox="1"/>
          <p:nvPr/>
        </p:nvSpPr>
        <p:spPr>
          <a:xfrm>
            <a:off x="6977990" y="4100731"/>
            <a:ext cx="2592288" cy="1077218"/>
          </a:xfrm>
          <a:prstGeom prst="rect">
            <a:avLst/>
          </a:prstGeom>
          <a:noFill/>
        </p:spPr>
        <p:txBody>
          <a:bodyPr wrap="square" rtlCol="0">
            <a:spAutoFit/>
          </a:bodyPr>
          <a:lstStyle/>
          <a:p>
            <a:pPr algn="ctr"/>
            <a:r>
              <a:rPr lang="es-AR" sz="1600" b="1" i="1" dirty="0" smtClean="0">
                <a:solidFill>
                  <a:prstClr val="black"/>
                </a:solidFill>
                <a:effectLst>
                  <a:outerShdw blurRad="38100" dist="38100" dir="2700000" algn="tl">
                    <a:srgbClr val="000000">
                      <a:alpha val="43137"/>
                    </a:srgbClr>
                  </a:outerShdw>
                </a:effectLst>
              </a:rPr>
              <a:t>Analizar la variación de requerimientos de producción entre períodos</a:t>
            </a:r>
            <a:endParaRPr lang="es-MX" sz="1600" b="1" i="1" dirty="0">
              <a:solidFill>
                <a:prstClr val="black"/>
              </a:solidFill>
              <a:effectLst>
                <a:outerShdw blurRad="38100" dist="38100" dir="2700000" algn="tl">
                  <a:srgbClr val="000000">
                    <a:alpha val="43137"/>
                  </a:srgbClr>
                </a:outerShdw>
              </a:effectLst>
            </a:endParaRPr>
          </a:p>
        </p:txBody>
      </p:sp>
      <p:sp>
        <p:nvSpPr>
          <p:cNvPr id="21" name="31 Rectángulo redondeado"/>
          <p:cNvSpPr/>
          <p:nvPr/>
        </p:nvSpPr>
        <p:spPr>
          <a:xfrm>
            <a:off x="7322954" y="2898637"/>
            <a:ext cx="2592288" cy="1134331"/>
          </a:xfrm>
          <a:prstGeom prst="roundRect">
            <a:avLst/>
          </a:prstGeom>
          <a:gradFill flip="none" rotWithShape="1">
            <a:gsLst>
              <a:gs pos="0">
                <a:schemeClr val="accent1">
                  <a:lumMod val="20000"/>
                  <a:lumOff val="80000"/>
                  <a:shade val="30000"/>
                  <a:satMod val="115000"/>
                </a:schemeClr>
              </a:gs>
              <a:gs pos="50000">
                <a:schemeClr val="accent1">
                  <a:lumMod val="20000"/>
                  <a:lumOff val="80000"/>
                  <a:shade val="67500"/>
                  <a:satMod val="115000"/>
                </a:schemeClr>
              </a:gs>
              <a:gs pos="100000">
                <a:schemeClr val="accent1">
                  <a:lumMod val="20000"/>
                  <a:lumOff val="80000"/>
                  <a:shade val="100000"/>
                  <a:satMod val="115000"/>
                </a:schemeClr>
              </a:gs>
            </a:gsLst>
            <a:lin ang="810000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22" name="20 CuadroTexto"/>
          <p:cNvSpPr txBox="1"/>
          <p:nvPr/>
        </p:nvSpPr>
        <p:spPr>
          <a:xfrm>
            <a:off x="7366496" y="3042879"/>
            <a:ext cx="2520280" cy="830997"/>
          </a:xfrm>
          <a:prstGeom prst="rect">
            <a:avLst/>
          </a:prstGeom>
          <a:noFill/>
        </p:spPr>
        <p:txBody>
          <a:bodyPr wrap="square" rtlCol="0">
            <a:spAutoFit/>
          </a:bodyPr>
          <a:lstStyle/>
          <a:p>
            <a:pPr algn="ctr"/>
            <a:r>
              <a:rPr lang="es-AR" sz="1600" b="1" i="1" dirty="0" smtClean="0">
                <a:solidFill>
                  <a:prstClr val="black"/>
                </a:solidFill>
                <a:effectLst>
                  <a:outerShdw blurRad="38100" dist="38100" dir="2700000" algn="tl">
                    <a:srgbClr val="000000">
                      <a:alpha val="43137"/>
                    </a:srgbClr>
                  </a:outerShdw>
                </a:effectLst>
              </a:rPr>
              <a:t>Poseer un pronóstico de demanda para cada producto</a:t>
            </a:r>
            <a:endParaRPr lang="es-MX" sz="1600" b="1" i="1" dirty="0">
              <a:solidFill>
                <a:prstClr val="black"/>
              </a:solidFill>
              <a:effectLst>
                <a:outerShdw blurRad="38100" dist="38100" dir="2700000" algn="tl">
                  <a:srgbClr val="000000">
                    <a:alpha val="43137"/>
                  </a:srgbClr>
                </a:outerShdw>
              </a:effectLst>
            </a:endParaRPr>
          </a:p>
        </p:txBody>
      </p:sp>
      <p:sp>
        <p:nvSpPr>
          <p:cNvPr id="23" name="32 Rectángulo redondeado"/>
          <p:cNvSpPr/>
          <p:nvPr/>
        </p:nvSpPr>
        <p:spPr>
          <a:xfrm>
            <a:off x="6818898" y="1958126"/>
            <a:ext cx="2520280" cy="864096"/>
          </a:xfrm>
          <a:prstGeom prst="roundRect">
            <a:avLst/>
          </a:prstGeom>
          <a:gradFill flip="none" rotWithShape="1">
            <a:gsLst>
              <a:gs pos="0">
                <a:schemeClr val="accent1">
                  <a:lumMod val="20000"/>
                  <a:lumOff val="80000"/>
                  <a:shade val="30000"/>
                  <a:satMod val="115000"/>
                </a:schemeClr>
              </a:gs>
              <a:gs pos="50000">
                <a:schemeClr val="accent1">
                  <a:lumMod val="20000"/>
                  <a:lumOff val="80000"/>
                  <a:shade val="67500"/>
                  <a:satMod val="115000"/>
                </a:schemeClr>
              </a:gs>
              <a:gs pos="100000">
                <a:schemeClr val="accent1">
                  <a:lumMod val="20000"/>
                  <a:lumOff val="80000"/>
                  <a:shade val="100000"/>
                  <a:satMod val="115000"/>
                </a:schemeClr>
              </a:gs>
            </a:gsLst>
            <a:lin ang="540000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24" name="18 CuadroTexto"/>
          <p:cNvSpPr txBox="1"/>
          <p:nvPr/>
        </p:nvSpPr>
        <p:spPr>
          <a:xfrm>
            <a:off x="6890905" y="2028926"/>
            <a:ext cx="2518223" cy="584775"/>
          </a:xfrm>
          <a:prstGeom prst="rect">
            <a:avLst/>
          </a:prstGeom>
          <a:noFill/>
        </p:spPr>
        <p:txBody>
          <a:bodyPr wrap="square" rtlCol="0">
            <a:spAutoFit/>
          </a:bodyPr>
          <a:lstStyle/>
          <a:p>
            <a:pPr algn="ctr"/>
            <a:r>
              <a:rPr lang="es-AR" sz="1600" b="1" i="1" dirty="0" smtClean="0">
                <a:solidFill>
                  <a:prstClr val="black"/>
                </a:solidFill>
                <a:effectLst>
                  <a:outerShdw blurRad="38100" dist="38100" dir="2700000" algn="tl">
                    <a:srgbClr val="000000">
                      <a:alpha val="43137"/>
                    </a:srgbClr>
                  </a:outerShdw>
                </a:effectLst>
              </a:rPr>
              <a:t>Definir las familias de productos agregados</a:t>
            </a:r>
            <a:endParaRPr lang="es-MX" sz="1600" b="1" i="1" dirty="0">
              <a:solidFill>
                <a:prstClr val="black"/>
              </a:solidFill>
              <a:effectLst>
                <a:outerShdw blurRad="38100" dist="38100" dir="2700000" algn="tl">
                  <a:srgbClr val="000000">
                    <a:alpha val="43137"/>
                  </a:srgbClr>
                </a:outerShdw>
              </a:effectLst>
            </a:endParaRPr>
          </a:p>
        </p:txBody>
      </p:sp>
      <p:sp>
        <p:nvSpPr>
          <p:cNvPr id="25" name="33 Flecha curvada hacia arriba"/>
          <p:cNvSpPr/>
          <p:nvPr/>
        </p:nvSpPr>
        <p:spPr>
          <a:xfrm flipH="1">
            <a:off x="2586150" y="2709325"/>
            <a:ext cx="6796569" cy="3527987"/>
          </a:xfrm>
          <a:prstGeom prst="curvedUp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solidFill>
                <a:prstClr val="black"/>
              </a:solidFill>
            </a:endParaRPr>
          </a:p>
        </p:txBody>
      </p:sp>
    </p:spTree>
    <p:extLst>
      <p:ext uri="{BB962C8B-B14F-4D97-AF65-F5344CB8AC3E}">
        <p14:creationId xmlns:p14="http://schemas.microsoft.com/office/powerpoint/2010/main" val="18780222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784032" y="170161"/>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PLANEACIÓN AGREGADA</a:t>
            </a:r>
            <a:endParaRPr lang="en-US" sz="3100" dirty="0"/>
          </a:p>
        </p:txBody>
      </p:sp>
      <p:sp>
        <p:nvSpPr>
          <p:cNvPr id="3" name="11 Recortar rectángulo de esquina sencilla"/>
          <p:cNvSpPr/>
          <p:nvPr/>
        </p:nvSpPr>
        <p:spPr>
          <a:xfrm>
            <a:off x="2877370" y="3655216"/>
            <a:ext cx="3419870" cy="2970038"/>
          </a:xfrm>
          <a:prstGeom prst="snip1Rect">
            <a:avLst>
              <a:gd name="adj" fmla="val 37202"/>
            </a:avLst>
          </a:prstGeom>
          <a:solidFill>
            <a:schemeClr val="accent2">
              <a:lumMod val="40000"/>
              <a:lumOff val="6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4" name="8 Recortar rectángulo de esquina diagonal"/>
          <p:cNvSpPr/>
          <p:nvPr/>
        </p:nvSpPr>
        <p:spPr>
          <a:xfrm>
            <a:off x="5289128" y="2700235"/>
            <a:ext cx="2592288" cy="1980803"/>
          </a:xfrm>
          <a:prstGeom prst="snip2DiagRect">
            <a:avLst>
              <a:gd name="adj1" fmla="val 0"/>
              <a:gd name="adj2" fmla="val 50000"/>
            </a:avLst>
          </a:prstGeom>
          <a:solidFill>
            <a:schemeClr val="accent2">
              <a:lumMod val="40000"/>
              <a:lumOff val="6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5" name="7 Recortar rectángulo de esquina sencilla"/>
          <p:cNvSpPr/>
          <p:nvPr/>
        </p:nvSpPr>
        <p:spPr>
          <a:xfrm rot="10800000">
            <a:off x="6908801" y="864615"/>
            <a:ext cx="3240360" cy="2873936"/>
          </a:xfrm>
          <a:prstGeom prst="snip1Rect">
            <a:avLst>
              <a:gd name="adj" fmla="val 37202"/>
            </a:avLst>
          </a:prstGeom>
          <a:solidFill>
            <a:schemeClr val="accent2">
              <a:lumMod val="40000"/>
              <a:lumOff val="6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6" name="2 Rectángulo"/>
          <p:cNvSpPr/>
          <p:nvPr/>
        </p:nvSpPr>
        <p:spPr>
          <a:xfrm>
            <a:off x="7052816" y="936622"/>
            <a:ext cx="3168352" cy="2677656"/>
          </a:xfrm>
          <a:prstGeom prst="rect">
            <a:avLst/>
          </a:prstGeom>
        </p:spPr>
        <p:txBody>
          <a:bodyPr wrap="square">
            <a:spAutoFit/>
          </a:bodyPr>
          <a:lstStyle/>
          <a:p>
            <a:pPr algn="ctr"/>
            <a:r>
              <a:rPr lang="es-MX" sz="2400" b="1" i="1" dirty="0" smtClean="0">
                <a:solidFill>
                  <a:srgbClr val="FF0000"/>
                </a:solidFill>
                <a:effectLst>
                  <a:outerShdw blurRad="38100" dist="38100" dir="2700000" algn="tl">
                    <a:srgbClr val="000000">
                      <a:alpha val="43137"/>
                    </a:srgbClr>
                  </a:outerShdw>
                </a:effectLst>
              </a:rPr>
              <a:t>Nivelación</a:t>
            </a:r>
          </a:p>
          <a:p>
            <a:pPr algn="ctr"/>
            <a:r>
              <a:rPr lang="es-MX" sz="2400" b="1" i="1" dirty="0" smtClean="0">
                <a:solidFill>
                  <a:srgbClr val="FF0000"/>
                </a:solidFill>
                <a:effectLst>
                  <a:outerShdw blurRad="38100" dist="38100" dir="2700000" algn="tl">
                    <a:srgbClr val="000000">
                      <a:alpha val="43137"/>
                    </a:srgbClr>
                  </a:outerShdw>
                </a:effectLst>
              </a:rPr>
              <a:t> </a:t>
            </a:r>
            <a:r>
              <a:rPr lang="es-MX" sz="2000" b="1" i="1" dirty="0" smtClean="0">
                <a:solidFill>
                  <a:prstClr val="black"/>
                </a:solidFill>
                <a:effectLst>
                  <a:outerShdw blurRad="38100" dist="38100" dir="2700000" algn="tl">
                    <a:srgbClr val="000000">
                      <a:alpha val="43137"/>
                    </a:srgbClr>
                  </a:outerShdw>
                </a:effectLst>
              </a:rPr>
              <a:t>Con </a:t>
            </a:r>
            <a:r>
              <a:rPr lang="es-MX" sz="2000" b="1" i="1" dirty="0">
                <a:solidFill>
                  <a:prstClr val="black"/>
                </a:solidFill>
                <a:effectLst>
                  <a:outerShdw blurRad="38100" dist="38100" dir="2700000" algn="tl">
                    <a:srgbClr val="000000">
                      <a:alpha val="43137"/>
                    </a:srgbClr>
                  </a:outerShdw>
                </a:effectLst>
              </a:rPr>
              <a:t>una estrategia perfectamente nivelada, el tamaño de la fuerza de trabajo y la tasa de producción a tiempo regular son constantes</a:t>
            </a:r>
          </a:p>
        </p:txBody>
      </p:sp>
      <p:sp>
        <p:nvSpPr>
          <p:cNvPr id="7" name="4 Rectángulo"/>
          <p:cNvSpPr/>
          <p:nvPr/>
        </p:nvSpPr>
        <p:spPr>
          <a:xfrm>
            <a:off x="5361136" y="3240878"/>
            <a:ext cx="2171535" cy="830997"/>
          </a:xfrm>
          <a:prstGeom prst="rect">
            <a:avLst/>
          </a:prstGeom>
        </p:spPr>
        <p:txBody>
          <a:bodyPr wrap="square">
            <a:spAutoFit/>
          </a:bodyPr>
          <a:lstStyle/>
          <a:p>
            <a:pPr algn="ctr"/>
            <a:r>
              <a:rPr lang="es-MX" sz="2400" b="1" i="1" dirty="0" smtClean="0">
                <a:solidFill>
                  <a:srgbClr val="FF0000"/>
                </a:solidFill>
                <a:effectLst>
                  <a:outerShdw blurRad="38100" dist="38100" dir="2700000" algn="tl">
                    <a:srgbClr val="000000">
                      <a:alpha val="43137"/>
                    </a:srgbClr>
                  </a:outerShdw>
                </a:effectLst>
              </a:rPr>
              <a:t>Estrategias Mixtas</a:t>
            </a:r>
            <a:endParaRPr lang="es-MX" dirty="0">
              <a:solidFill>
                <a:prstClr val="black"/>
              </a:solidFill>
            </a:endParaRPr>
          </a:p>
        </p:txBody>
      </p:sp>
      <p:sp>
        <p:nvSpPr>
          <p:cNvPr id="9" name="5 Rectángulo redondeado"/>
          <p:cNvSpPr/>
          <p:nvPr/>
        </p:nvSpPr>
        <p:spPr>
          <a:xfrm>
            <a:off x="1274936" y="1522125"/>
            <a:ext cx="2448272" cy="1368152"/>
          </a:xfrm>
          <a:prstGeom prst="roundRect">
            <a:avLst/>
          </a:prstGeom>
          <a:solidFill>
            <a:srgbClr val="FFC000"/>
          </a:solidFill>
          <a:ln w="571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10" name="6 CuadroTexto"/>
          <p:cNvSpPr txBox="1"/>
          <p:nvPr/>
        </p:nvSpPr>
        <p:spPr>
          <a:xfrm>
            <a:off x="1274936" y="1666141"/>
            <a:ext cx="2520280" cy="1107996"/>
          </a:xfrm>
          <a:prstGeom prst="rect">
            <a:avLst/>
          </a:prstGeom>
          <a:noFill/>
        </p:spPr>
        <p:txBody>
          <a:bodyPr wrap="square" rtlCol="0">
            <a:spAutoFit/>
          </a:bodyPr>
          <a:lstStyle/>
          <a:p>
            <a:pPr algn="ctr"/>
            <a:r>
              <a:rPr lang="es-MX" sz="2200" b="1" dirty="0" smtClean="0">
                <a:solidFill>
                  <a:prstClr val="black"/>
                </a:solidFill>
              </a:rPr>
              <a:t>ESTRATEGIAS DE PLANEACIÓN DE LA PRODUCCIÓN</a:t>
            </a:r>
            <a:endParaRPr lang="es-MX" sz="2200" b="1" dirty="0">
              <a:solidFill>
                <a:prstClr val="black"/>
              </a:solidFill>
            </a:endParaRPr>
          </a:p>
        </p:txBody>
      </p:sp>
      <p:sp>
        <p:nvSpPr>
          <p:cNvPr id="11" name="3 Rectángulo"/>
          <p:cNvSpPr/>
          <p:nvPr/>
        </p:nvSpPr>
        <p:spPr>
          <a:xfrm>
            <a:off x="2989137" y="3686316"/>
            <a:ext cx="2976529" cy="2923877"/>
          </a:xfrm>
          <a:prstGeom prst="rect">
            <a:avLst/>
          </a:prstGeom>
        </p:spPr>
        <p:txBody>
          <a:bodyPr wrap="square">
            <a:spAutoFit/>
          </a:bodyPr>
          <a:lstStyle/>
          <a:p>
            <a:pPr algn="ctr"/>
            <a:r>
              <a:rPr lang="es-MX" sz="2400" b="1" i="1" dirty="0" smtClean="0">
                <a:solidFill>
                  <a:srgbClr val="FF0000"/>
                </a:solidFill>
                <a:effectLst>
                  <a:outerShdw blurRad="38100" dist="38100" dir="2700000" algn="tl">
                    <a:srgbClr val="000000">
                      <a:alpha val="43137"/>
                    </a:srgbClr>
                  </a:outerShdw>
                </a:effectLst>
              </a:rPr>
              <a:t>Caza</a:t>
            </a:r>
          </a:p>
          <a:p>
            <a:pPr algn="ctr"/>
            <a:r>
              <a:rPr lang="es-MX" sz="2000" b="1" i="1" dirty="0" smtClean="0">
                <a:solidFill>
                  <a:prstClr val="black"/>
                </a:solidFill>
                <a:effectLst>
                  <a:outerShdw blurRad="38100" dist="38100" dir="2700000" algn="tl">
                    <a:srgbClr val="000000">
                      <a:alpha val="43137"/>
                    </a:srgbClr>
                  </a:outerShdw>
                </a:effectLst>
              </a:rPr>
              <a:t> Con </a:t>
            </a:r>
            <a:r>
              <a:rPr lang="es-MX" sz="2000" b="1" i="1" dirty="0">
                <a:solidFill>
                  <a:prstClr val="black"/>
                </a:solidFill>
                <a:effectLst>
                  <a:outerShdw blurRad="38100" dist="38100" dir="2700000" algn="tl">
                    <a:srgbClr val="000000">
                      <a:alpha val="43137"/>
                    </a:srgbClr>
                  </a:outerShdw>
                </a:effectLst>
              </a:rPr>
              <a:t>la estrategia de persecución de la demanda, el tamaño de la fuerza laboral se modifica con el fin de satisfacer, o para perseguir, la </a:t>
            </a:r>
            <a:r>
              <a:rPr lang="es-MX" sz="2000" b="1" i="1" dirty="0" smtClean="0">
                <a:solidFill>
                  <a:prstClr val="black"/>
                </a:solidFill>
                <a:effectLst>
                  <a:outerShdw blurRad="38100" dist="38100" dir="2700000" algn="tl">
                    <a:srgbClr val="000000">
                      <a:alpha val="43137"/>
                    </a:srgbClr>
                  </a:outerShdw>
                </a:effectLst>
              </a:rPr>
              <a:t>demanda o la oferta. </a:t>
            </a:r>
            <a:endParaRPr lang="es-MX" sz="2000" b="1" i="1" dirty="0">
              <a:solidFill>
                <a:prstClr val="black"/>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3424906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784032" y="170161"/>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PLANEACIÓN AGREGADA</a:t>
            </a:r>
            <a:endParaRPr lang="en-US" sz="3100" dirty="0"/>
          </a:p>
        </p:txBody>
      </p:sp>
      <p:sp>
        <p:nvSpPr>
          <p:cNvPr id="26" name="8 Rectángulo"/>
          <p:cNvSpPr/>
          <p:nvPr/>
        </p:nvSpPr>
        <p:spPr>
          <a:xfrm>
            <a:off x="5377826" y="1431389"/>
            <a:ext cx="6291660" cy="5040561"/>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solidFill>
                <a:prstClr val="white"/>
              </a:solidFill>
            </a:endParaRPr>
          </a:p>
        </p:txBody>
      </p:sp>
      <p:sp>
        <p:nvSpPr>
          <p:cNvPr id="27" name="6 Rectángulo redondeado"/>
          <p:cNvSpPr/>
          <p:nvPr/>
        </p:nvSpPr>
        <p:spPr>
          <a:xfrm>
            <a:off x="1161149" y="3596281"/>
            <a:ext cx="4093028" cy="2875669"/>
          </a:xfrm>
          <a:prstGeom prst="roundRect">
            <a:avLst>
              <a:gd name="adj" fmla="val 27935"/>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i="1" dirty="0">
              <a:solidFill>
                <a:prstClr val="white"/>
              </a:solidFill>
            </a:endParaRPr>
          </a:p>
        </p:txBody>
      </p:sp>
      <p:sp>
        <p:nvSpPr>
          <p:cNvPr id="28" name="2 Rectángulo"/>
          <p:cNvSpPr/>
          <p:nvPr/>
        </p:nvSpPr>
        <p:spPr>
          <a:xfrm>
            <a:off x="5413829" y="1575406"/>
            <a:ext cx="6139542" cy="5032147"/>
          </a:xfrm>
          <a:prstGeom prst="rect">
            <a:avLst/>
          </a:prstGeom>
        </p:spPr>
        <p:txBody>
          <a:bodyPr wrap="square">
            <a:spAutoFit/>
          </a:bodyPr>
          <a:lstStyle/>
          <a:p>
            <a:pPr algn="ctr">
              <a:spcAft>
                <a:spcPts val="600"/>
              </a:spcAft>
            </a:pPr>
            <a:r>
              <a:rPr lang="es-MX" b="1" i="1" dirty="0" smtClean="0">
                <a:solidFill>
                  <a:prstClr val="black"/>
                </a:solidFill>
                <a:effectLst>
                  <a:outerShdw blurRad="38100" dist="38100" dir="2700000" algn="tl">
                    <a:srgbClr val="000000">
                      <a:alpha val="43137"/>
                    </a:srgbClr>
                  </a:outerShdw>
                </a:effectLst>
              </a:rPr>
              <a:t>Estrategia de ajuste</a:t>
            </a:r>
            <a:r>
              <a:rPr lang="es-MX" b="1" dirty="0" smtClean="0">
                <a:solidFill>
                  <a:prstClr val="black"/>
                </a:solidFill>
                <a:effectLst>
                  <a:outerShdw blurRad="38100" dist="38100" dir="2700000" algn="tl">
                    <a:srgbClr val="000000">
                      <a:alpha val="43137"/>
                    </a:srgbClr>
                  </a:outerShdw>
                </a:effectLst>
              </a:rPr>
              <a:t>  </a:t>
            </a:r>
          </a:p>
          <a:p>
            <a:pPr algn="ctr">
              <a:spcAft>
                <a:spcPts val="600"/>
              </a:spcAft>
            </a:pPr>
            <a:r>
              <a:rPr lang="es-MX" sz="1700" b="1" dirty="0" smtClean="0">
                <a:solidFill>
                  <a:prstClr val="black"/>
                </a:solidFill>
              </a:rPr>
              <a:t>Igualar </a:t>
            </a:r>
            <a:r>
              <a:rPr lang="es-MX" sz="1700" b="1" dirty="0">
                <a:solidFill>
                  <a:prstClr val="black"/>
                </a:solidFill>
              </a:rPr>
              <a:t>el índice de producción con el índice de pedidos contratado y despedir empleados conforme varía el índice de </a:t>
            </a:r>
            <a:r>
              <a:rPr lang="es-MX" sz="1700" b="1" dirty="0" smtClean="0">
                <a:solidFill>
                  <a:prstClr val="black"/>
                </a:solidFill>
              </a:rPr>
              <a:t>pedidos</a:t>
            </a:r>
          </a:p>
          <a:p>
            <a:pPr algn="ctr">
              <a:spcAft>
                <a:spcPts val="600"/>
              </a:spcAft>
            </a:pPr>
            <a:r>
              <a:rPr lang="es-MX" b="1" i="1" dirty="0" smtClean="0">
                <a:solidFill>
                  <a:prstClr val="black"/>
                </a:solidFill>
                <a:effectLst>
                  <a:outerShdw blurRad="38100" dist="38100" dir="2700000" algn="tl">
                    <a:srgbClr val="000000">
                      <a:alpha val="43137"/>
                    </a:srgbClr>
                  </a:outerShdw>
                </a:effectLst>
              </a:rPr>
              <a:t>Fuerza de trabajo estable, horas de trabajo variables</a:t>
            </a:r>
            <a:r>
              <a:rPr lang="es-MX" b="1" dirty="0" smtClean="0">
                <a:solidFill>
                  <a:prstClr val="black"/>
                </a:solidFill>
                <a:effectLst>
                  <a:outerShdw blurRad="38100" dist="38100" dir="2700000" algn="tl">
                    <a:srgbClr val="000000">
                      <a:alpha val="43137"/>
                    </a:srgbClr>
                  </a:outerShdw>
                </a:effectLst>
              </a:rPr>
              <a:t>  </a:t>
            </a:r>
          </a:p>
          <a:p>
            <a:pPr algn="ctr">
              <a:spcAft>
                <a:spcPts val="600"/>
              </a:spcAft>
            </a:pPr>
            <a:r>
              <a:rPr lang="es-MX" sz="1700" b="1" dirty="0" smtClean="0">
                <a:solidFill>
                  <a:prstClr val="black"/>
                </a:solidFill>
              </a:rPr>
              <a:t>Variar </a:t>
            </a:r>
            <a:r>
              <a:rPr lang="es-MX" sz="1700" b="1" dirty="0">
                <a:solidFill>
                  <a:prstClr val="black"/>
                </a:solidFill>
              </a:rPr>
              <a:t>la producción ajustando el número de horas trabajadas por medio de horarios de trabajo </a:t>
            </a:r>
            <a:r>
              <a:rPr lang="es-MX" sz="1700" b="1" dirty="0" smtClean="0">
                <a:solidFill>
                  <a:prstClr val="black"/>
                </a:solidFill>
              </a:rPr>
              <a:t>flexibles </a:t>
            </a:r>
            <a:r>
              <a:rPr lang="es-MX" sz="1700" b="1" dirty="0">
                <a:solidFill>
                  <a:prstClr val="black"/>
                </a:solidFill>
              </a:rPr>
              <a:t>u horas extra. Al variar el número de horas, es posible igualar las cantidades de la producción con los pedidos. </a:t>
            </a:r>
            <a:endParaRPr lang="es-MX" sz="1700" b="1" dirty="0" smtClean="0">
              <a:solidFill>
                <a:prstClr val="black"/>
              </a:solidFill>
            </a:endParaRPr>
          </a:p>
          <a:p>
            <a:pPr algn="ctr">
              <a:spcAft>
                <a:spcPts val="600"/>
              </a:spcAft>
            </a:pPr>
            <a:r>
              <a:rPr lang="es-MX" sz="1600" b="1" dirty="0" smtClean="0">
                <a:solidFill>
                  <a:prstClr val="black"/>
                </a:solidFill>
              </a:rPr>
              <a:t> </a:t>
            </a:r>
            <a:r>
              <a:rPr lang="es-MX" b="1" i="1" dirty="0" smtClean="0">
                <a:solidFill>
                  <a:prstClr val="black"/>
                </a:solidFill>
                <a:effectLst>
                  <a:outerShdw blurRad="38100" dist="38100" dir="2700000" algn="tl">
                    <a:srgbClr val="000000">
                      <a:alpha val="43137"/>
                    </a:srgbClr>
                  </a:outerShdw>
                </a:effectLst>
              </a:rPr>
              <a:t>Estrategia </a:t>
            </a:r>
            <a:r>
              <a:rPr lang="es-MX" b="1" i="1" dirty="0">
                <a:solidFill>
                  <a:prstClr val="black"/>
                </a:solidFill>
                <a:effectLst>
                  <a:outerShdw blurRad="38100" dist="38100" dir="2700000" algn="tl">
                    <a:srgbClr val="000000">
                      <a:alpha val="43137"/>
                    </a:srgbClr>
                  </a:outerShdw>
                </a:effectLst>
              </a:rPr>
              <a:t>de </a:t>
            </a:r>
            <a:r>
              <a:rPr lang="es-MX" b="1" i="1" dirty="0" smtClean="0">
                <a:solidFill>
                  <a:prstClr val="black"/>
                </a:solidFill>
                <a:effectLst>
                  <a:outerShdw blurRad="38100" dist="38100" dir="2700000" algn="tl">
                    <a:srgbClr val="000000">
                      <a:alpha val="43137"/>
                    </a:srgbClr>
                  </a:outerShdw>
                </a:effectLst>
              </a:rPr>
              <a:t>nive</a:t>
            </a:r>
            <a:r>
              <a:rPr lang="es-MX" b="1" i="1" dirty="0" smtClean="0">
                <a:solidFill>
                  <a:prstClr val="black"/>
                </a:solidFill>
              </a:rPr>
              <a:t>l</a:t>
            </a:r>
            <a:endParaRPr lang="es-MX" sz="1600" b="1" i="1" dirty="0" smtClean="0">
              <a:solidFill>
                <a:prstClr val="black"/>
              </a:solidFill>
            </a:endParaRPr>
          </a:p>
          <a:p>
            <a:pPr algn="ctr">
              <a:spcAft>
                <a:spcPts val="600"/>
              </a:spcAft>
            </a:pPr>
            <a:r>
              <a:rPr lang="es-MX" sz="1700" b="1" dirty="0" smtClean="0">
                <a:solidFill>
                  <a:prstClr val="black"/>
                </a:solidFill>
              </a:rPr>
              <a:t>Mantener </a:t>
            </a:r>
            <a:r>
              <a:rPr lang="es-MX" sz="1700" b="1" dirty="0">
                <a:solidFill>
                  <a:prstClr val="black"/>
                </a:solidFill>
              </a:rPr>
              <a:t>una fuerza de trabajo estable con un índice de producción constante. La escasez y el superávit se absorben mediante la </a:t>
            </a:r>
            <a:r>
              <a:rPr lang="es-MX" sz="1700" b="1" dirty="0" smtClean="0">
                <a:solidFill>
                  <a:prstClr val="black"/>
                </a:solidFill>
              </a:rPr>
              <a:t>fluctuación </a:t>
            </a:r>
            <a:r>
              <a:rPr lang="es-MX" sz="1700" b="1" dirty="0">
                <a:solidFill>
                  <a:prstClr val="black"/>
                </a:solidFill>
              </a:rPr>
              <a:t>de los niveles de inventario, los pedidos acumulados y las ventas perdidas. </a:t>
            </a:r>
            <a:endParaRPr lang="es-MX" sz="1700" b="1" dirty="0" smtClean="0">
              <a:solidFill>
                <a:prstClr val="black"/>
              </a:solidFill>
            </a:endParaRPr>
          </a:p>
          <a:p>
            <a:endParaRPr lang="es-MX" sz="1600" b="1" dirty="0">
              <a:solidFill>
                <a:prstClr val="black"/>
              </a:solidFill>
            </a:endParaRPr>
          </a:p>
        </p:txBody>
      </p:sp>
      <p:sp>
        <p:nvSpPr>
          <p:cNvPr id="29" name="3 Rectángulo redondeado"/>
          <p:cNvSpPr/>
          <p:nvPr/>
        </p:nvSpPr>
        <p:spPr>
          <a:xfrm>
            <a:off x="1226365" y="1839590"/>
            <a:ext cx="2448272" cy="1368152"/>
          </a:xfrm>
          <a:prstGeom prst="roundRect">
            <a:avLst/>
          </a:prstGeom>
          <a:solidFill>
            <a:srgbClr val="FFC000"/>
          </a:solidFill>
          <a:ln w="571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30" name="4 CuadroTexto"/>
          <p:cNvSpPr txBox="1"/>
          <p:nvPr/>
        </p:nvSpPr>
        <p:spPr>
          <a:xfrm>
            <a:off x="1190361" y="1969668"/>
            <a:ext cx="2520280" cy="1107996"/>
          </a:xfrm>
          <a:prstGeom prst="rect">
            <a:avLst/>
          </a:prstGeom>
          <a:noFill/>
        </p:spPr>
        <p:txBody>
          <a:bodyPr wrap="square" rtlCol="0">
            <a:spAutoFit/>
          </a:bodyPr>
          <a:lstStyle/>
          <a:p>
            <a:pPr algn="ctr"/>
            <a:r>
              <a:rPr lang="es-MX" sz="2200" b="1" dirty="0" smtClean="0">
                <a:solidFill>
                  <a:prstClr val="black"/>
                </a:solidFill>
              </a:rPr>
              <a:t>ESTRATEGIAS DE PLANEACIÓN DE LA PRODUCCIÓN</a:t>
            </a:r>
            <a:endParaRPr lang="es-MX" sz="2200" b="1" dirty="0">
              <a:solidFill>
                <a:prstClr val="black"/>
              </a:solidFill>
            </a:endParaRPr>
          </a:p>
        </p:txBody>
      </p:sp>
      <p:sp>
        <p:nvSpPr>
          <p:cNvPr id="31" name="5 Rectángulo"/>
          <p:cNvSpPr/>
          <p:nvPr/>
        </p:nvSpPr>
        <p:spPr>
          <a:xfrm>
            <a:off x="1161149" y="4018452"/>
            <a:ext cx="4093028" cy="2031325"/>
          </a:xfrm>
          <a:prstGeom prst="rect">
            <a:avLst/>
          </a:prstGeom>
        </p:spPr>
        <p:txBody>
          <a:bodyPr wrap="square">
            <a:spAutoFit/>
          </a:bodyPr>
          <a:lstStyle/>
          <a:p>
            <a:pPr algn="ctr"/>
            <a:r>
              <a:rPr lang="es-MX" b="1" i="1" dirty="0" smtClean="0">
                <a:solidFill>
                  <a:prstClr val="black"/>
                </a:solidFill>
                <a:effectLst>
                  <a:outerShdw blurRad="38100" dist="38100" dir="2700000" algn="tl">
                    <a:srgbClr val="000000">
                      <a:alpha val="43137"/>
                    </a:srgbClr>
                  </a:outerShdw>
                </a:effectLst>
              </a:rPr>
              <a:t>Cuando sólo se utiliza una de estas variables para absorber las fluctuaciones de la demanda, se conoce como una estrategia pura; dos o más estrategias utilizadas en combinación constituyen una estrategia mixta. </a:t>
            </a:r>
            <a:endParaRPr lang="es-MX" b="1" i="1" dirty="0">
              <a:solidFill>
                <a:prstClr val="black"/>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562071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8 Rectángulo"/>
          <p:cNvSpPr/>
          <p:nvPr/>
        </p:nvSpPr>
        <p:spPr>
          <a:xfrm>
            <a:off x="6415314" y="2316816"/>
            <a:ext cx="5181600" cy="4130587"/>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solidFill>
                <a:prstClr val="white"/>
              </a:solidFill>
            </a:endParaRPr>
          </a:p>
        </p:txBody>
      </p:sp>
      <p:sp>
        <p:nvSpPr>
          <p:cNvPr id="8" name="Título 1"/>
          <p:cNvSpPr>
            <a:spLocks noGrp="1"/>
          </p:cNvSpPr>
          <p:nvPr>
            <p:ph type="title"/>
          </p:nvPr>
        </p:nvSpPr>
        <p:spPr>
          <a:xfrm>
            <a:off x="1784032" y="170161"/>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PLANEACIÓN AGREGADA</a:t>
            </a:r>
            <a:endParaRPr lang="en-US" sz="3100" dirty="0"/>
          </a:p>
        </p:txBody>
      </p:sp>
      <p:sp>
        <p:nvSpPr>
          <p:cNvPr id="4" name="6 Rectángulo redondeado"/>
          <p:cNvSpPr/>
          <p:nvPr/>
        </p:nvSpPr>
        <p:spPr>
          <a:xfrm>
            <a:off x="7093123" y="1124744"/>
            <a:ext cx="4096727" cy="583033"/>
          </a:xfrm>
          <a:prstGeom prst="roundRect">
            <a:avLst/>
          </a:prstGeom>
          <a:solidFill>
            <a:schemeClr val="accent4">
              <a:lumMod val="75000"/>
            </a:schemeClr>
          </a:soli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5" name="3 Rectángulo redondeado"/>
          <p:cNvSpPr/>
          <p:nvPr/>
        </p:nvSpPr>
        <p:spPr>
          <a:xfrm>
            <a:off x="1395890" y="1400510"/>
            <a:ext cx="2448272" cy="1368152"/>
          </a:xfrm>
          <a:prstGeom prst="roundRect">
            <a:avLst/>
          </a:prstGeom>
          <a:solidFill>
            <a:srgbClr val="FFC000"/>
          </a:solidFill>
          <a:ln w="571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6" name="4 CuadroTexto"/>
          <p:cNvSpPr txBox="1"/>
          <p:nvPr/>
        </p:nvSpPr>
        <p:spPr>
          <a:xfrm>
            <a:off x="1395890" y="1544526"/>
            <a:ext cx="2520280" cy="1107996"/>
          </a:xfrm>
          <a:prstGeom prst="rect">
            <a:avLst/>
          </a:prstGeom>
          <a:noFill/>
        </p:spPr>
        <p:txBody>
          <a:bodyPr wrap="square" rtlCol="0">
            <a:spAutoFit/>
          </a:bodyPr>
          <a:lstStyle/>
          <a:p>
            <a:pPr algn="ctr"/>
            <a:r>
              <a:rPr lang="es-MX" sz="2200" b="1" dirty="0" smtClean="0">
                <a:solidFill>
                  <a:prstClr val="black"/>
                </a:solidFill>
              </a:rPr>
              <a:t>ESTRATEGIAS DE PLANEACIÓN DE LA PRODUCCIÓN</a:t>
            </a:r>
            <a:endParaRPr lang="es-MX" sz="2200" b="1" dirty="0">
              <a:solidFill>
                <a:prstClr val="black"/>
              </a:solidFill>
            </a:endParaRPr>
          </a:p>
        </p:txBody>
      </p:sp>
      <p:sp>
        <p:nvSpPr>
          <p:cNvPr id="7" name="5 CuadroTexto"/>
          <p:cNvSpPr txBox="1"/>
          <p:nvPr/>
        </p:nvSpPr>
        <p:spPr>
          <a:xfrm>
            <a:off x="6961919" y="1196752"/>
            <a:ext cx="4173070" cy="400110"/>
          </a:xfrm>
          <a:prstGeom prst="rect">
            <a:avLst/>
          </a:prstGeom>
          <a:noFill/>
        </p:spPr>
        <p:txBody>
          <a:bodyPr wrap="square" rtlCol="0">
            <a:spAutoFit/>
          </a:bodyPr>
          <a:lstStyle/>
          <a:p>
            <a:pPr algn="ctr"/>
            <a:r>
              <a:rPr lang="es-MX" sz="2000" b="1" i="1" dirty="0" smtClean="0">
                <a:solidFill>
                  <a:prstClr val="black"/>
                </a:solidFill>
                <a:effectLst>
                  <a:outerShdw blurRad="38100" dist="38100" dir="2700000" algn="tl">
                    <a:srgbClr val="000000">
                      <a:alpha val="43137"/>
                    </a:srgbClr>
                  </a:outerShdw>
                </a:effectLst>
              </a:rPr>
              <a:t>Producción Nivelada</a:t>
            </a:r>
            <a:endParaRPr lang="es-MX" sz="2000" b="1" i="1" dirty="0">
              <a:solidFill>
                <a:prstClr val="black"/>
              </a:solidFill>
              <a:effectLst>
                <a:outerShdw blurRad="38100" dist="38100" dir="2700000" algn="tl">
                  <a:srgbClr val="000000">
                    <a:alpha val="43137"/>
                  </a:srgbClr>
                </a:outerShdw>
              </a:effectLst>
            </a:endParaRPr>
          </a:p>
        </p:txBody>
      </p:sp>
      <p:sp>
        <p:nvSpPr>
          <p:cNvPr id="9" name="11 Rectángulo"/>
          <p:cNvSpPr/>
          <p:nvPr/>
        </p:nvSpPr>
        <p:spPr>
          <a:xfrm>
            <a:off x="6415314" y="2430919"/>
            <a:ext cx="5181600" cy="4016484"/>
          </a:xfrm>
          <a:prstGeom prst="rect">
            <a:avLst/>
          </a:prstGeom>
          <a:noFill/>
          <a:ln w="57150">
            <a:noFill/>
          </a:ln>
        </p:spPr>
        <p:txBody>
          <a:bodyPr wrap="square">
            <a:spAutoFit/>
          </a:bodyPr>
          <a:lstStyle/>
          <a:p>
            <a:pPr algn="ctr"/>
            <a:r>
              <a:rPr lang="es-MX" sz="2400" b="1" i="1" dirty="0" smtClean="0">
                <a:solidFill>
                  <a:srgbClr val="FF0000"/>
                </a:solidFill>
                <a:effectLst>
                  <a:outerShdw blurRad="38100" dist="38100" dir="2700000" algn="tl">
                    <a:srgbClr val="000000">
                      <a:alpha val="43137"/>
                    </a:srgbClr>
                  </a:outerShdw>
                </a:effectLst>
              </a:rPr>
              <a:t>Consideraciones</a:t>
            </a:r>
          </a:p>
          <a:p>
            <a:pPr algn="ctr"/>
            <a:r>
              <a:rPr lang="es-MX" b="1" dirty="0" smtClean="0">
                <a:solidFill>
                  <a:prstClr val="black"/>
                </a:solidFill>
              </a:rPr>
              <a:t>La producción debe ser repetitiva (formato de línea de ensamblaje).</a:t>
            </a:r>
          </a:p>
          <a:p>
            <a:pPr algn="ctr"/>
            <a:r>
              <a:rPr lang="es-MX" b="1" dirty="0" smtClean="0">
                <a:solidFill>
                  <a:prstClr val="black"/>
                </a:solidFill>
              </a:rPr>
              <a:t>El sistema debe contener una capacidad en exceso.</a:t>
            </a:r>
          </a:p>
          <a:p>
            <a:pPr algn="ctr">
              <a:spcAft>
                <a:spcPts val="600"/>
              </a:spcAft>
            </a:pPr>
            <a:r>
              <a:rPr lang="es-MX" b="1" dirty="0" smtClean="0">
                <a:solidFill>
                  <a:prstClr val="black"/>
                </a:solidFill>
              </a:rPr>
              <a:t>La producción del sistema debe ser fija durante un periodo.</a:t>
            </a:r>
          </a:p>
          <a:p>
            <a:pPr algn="ctr">
              <a:spcAft>
                <a:spcPts val="600"/>
              </a:spcAft>
            </a:pPr>
            <a:r>
              <a:rPr lang="es-MX" b="1" dirty="0" smtClean="0">
                <a:solidFill>
                  <a:prstClr val="black"/>
                </a:solidFill>
              </a:rPr>
              <a:t>Debe existir una relación uniforme entre compras, mercadotecnia y producción.</a:t>
            </a:r>
          </a:p>
          <a:p>
            <a:pPr algn="ctr">
              <a:spcAft>
                <a:spcPts val="600"/>
              </a:spcAft>
            </a:pPr>
            <a:r>
              <a:rPr lang="es-MX" b="1" dirty="0" smtClean="0">
                <a:solidFill>
                  <a:prstClr val="black"/>
                </a:solidFill>
              </a:rPr>
              <a:t>La fuerza de trabajo debe tener habilidades múltiples</a:t>
            </a:r>
          </a:p>
          <a:p>
            <a:pPr algn="ctr">
              <a:spcAft>
                <a:spcPts val="600"/>
              </a:spcAft>
            </a:pPr>
            <a:r>
              <a:rPr lang="es-MX" b="1" dirty="0" smtClean="0">
                <a:solidFill>
                  <a:prstClr val="black"/>
                </a:solidFill>
              </a:rPr>
              <a:t>Por lo que puede convertirse en la columna vertebral de la producción justo a tiempo.</a:t>
            </a:r>
            <a:endParaRPr lang="es-MX" b="1" dirty="0">
              <a:solidFill>
                <a:prstClr val="black"/>
              </a:solidFill>
            </a:endParaRPr>
          </a:p>
        </p:txBody>
      </p:sp>
      <p:sp>
        <p:nvSpPr>
          <p:cNvPr id="11" name="6 Rectángulo redondeado"/>
          <p:cNvSpPr/>
          <p:nvPr/>
        </p:nvSpPr>
        <p:spPr>
          <a:xfrm>
            <a:off x="1161149" y="3120571"/>
            <a:ext cx="4630052" cy="3351379"/>
          </a:xfrm>
          <a:prstGeom prst="roundRect">
            <a:avLst>
              <a:gd name="adj" fmla="val 27935"/>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i="1" dirty="0">
              <a:solidFill>
                <a:prstClr val="white"/>
              </a:solidFill>
            </a:endParaRPr>
          </a:p>
        </p:txBody>
      </p:sp>
      <p:sp>
        <p:nvSpPr>
          <p:cNvPr id="10" name="9 Rectángulo"/>
          <p:cNvSpPr/>
          <p:nvPr/>
        </p:nvSpPr>
        <p:spPr>
          <a:xfrm>
            <a:off x="1161149" y="3305662"/>
            <a:ext cx="4630052" cy="2908489"/>
          </a:xfrm>
          <a:prstGeom prst="rect">
            <a:avLst/>
          </a:prstGeom>
          <a:noFill/>
          <a:ln w="57150">
            <a:noFill/>
          </a:ln>
        </p:spPr>
        <p:txBody>
          <a:bodyPr wrap="square">
            <a:spAutoFit/>
          </a:bodyPr>
          <a:lstStyle/>
          <a:p>
            <a:pPr algn="ctr"/>
            <a:r>
              <a:rPr lang="es-MX" sz="2400" b="1" i="1" dirty="0" smtClean="0">
                <a:solidFill>
                  <a:srgbClr val="FF0000"/>
                </a:solidFill>
                <a:effectLst>
                  <a:outerShdw blurRad="38100" dist="38100" dir="2700000" algn="tl">
                    <a:srgbClr val="000000">
                      <a:alpha val="43137"/>
                    </a:srgbClr>
                  </a:outerShdw>
                </a:effectLst>
              </a:rPr>
              <a:t>Ventajas</a:t>
            </a:r>
          </a:p>
          <a:p>
            <a:pPr algn="ctr">
              <a:spcAft>
                <a:spcPts val="600"/>
              </a:spcAft>
            </a:pPr>
            <a:r>
              <a:rPr lang="es-MX" b="1" dirty="0" smtClean="0">
                <a:solidFill>
                  <a:prstClr val="black"/>
                </a:solidFill>
              </a:rPr>
              <a:t>Planeación del sistema minimizando el inventario y el trabajo en proceso.</a:t>
            </a:r>
          </a:p>
          <a:p>
            <a:pPr algn="ctr">
              <a:spcAft>
                <a:spcPts val="600"/>
              </a:spcAft>
            </a:pPr>
            <a:r>
              <a:rPr lang="es-MX" b="1" dirty="0" smtClean="0">
                <a:solidFill>
                  <a:prstClr val="black"/>
                </a:solidFill>
              </a:rPr>
              <a:t>Productos uniformes gracias a la poca variabilidad de proceso. </a:t>
            </a:r>
          </a:p>
          <a:p>
            <a:pPr algn="ctr">
              <a:spcAft>
                <a:spcPts val="600"/>
              </a:spcAft>
            </a:pPr>
            <a:r>
              <a:rPr lang="es-MX" b="1" dirty="0" smtClean="0">
                <a:solidFill>
                  <a:prstClr val="black"/>
                </a:solidFill>
              </a:rPr>
              <a:t>Flujo uniforme en todo el sistema de producción.</a:t>
            </a:r>
          </a:p>
          <a:p>
            <a:pPr algn="ctr">
              <a:spcAft>
                <a:spcPts val="600"/>
              </a:spcAft>
            </a:pPr>
            <a:r>
              <a:rPr lang="es-MX" b="1" dirty="0" smtClean="0">
                <a:solidFill>
                  <a:prstClr val="black"/>
                </a:solidFill>
              </a:rPr>
              <a:t>Los proveedores entregan los artículos comprados cuando se programan.</a:t>
            </a:r>
            <a:endParaRPr lang="es-MX" b="1" i="1" dirty="0">
              <a:solidFill>
                <a:prstClr val="black"/>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137858743"/>
      </p:ext>
    </p:extLst>
  </p:cSld>
  <p:clrMapOvr>
    <a:masterClrMapping/>
  </p:clrMapOvr>
</p:sld>
</file>

<file path=ppt/theme/theme1.xml><?xml version="1.0" encoding="utf-8"?>
<a:theme xmlns:a="http://schemas.openxmlformats.org/drawingml/2006/main" name="Espiral">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439</TotalTime>
  <Words>5586</Words>
  <Application>Microsoft Office PowerPoint</Application>
  <PresentationFormat>Panorámica</PresentationFormat>
  <Paragraphs>529</Paragraphs>
  <Slides>45</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45</vt:i4>
      </vt:variant>
    </vt:vector>
  </HeadingPairs>
  <TitlesOfParts>
    <vt:vector size="52" baseType="lpstr">
      <vt:lpstr>Arial</vt:lpstr>
      <vt:lpstr>Century Gothic</vt:lpstr>
      <vt:lpstr>Times New Roman</vt:lpstr>
      <vt:lpstr>Trebuchet MS</vt:lpstr>
      <vt:lpstr>Wingdings</vt:lpstr>
      <vt:lpstr>Wingdings 3</vt:lpstr>
      <vt:lpstr>Espiral</vt:lpstr>
      <vt:lpstr>ADMINISTRACIÓN DE LAS OPERACIONES</vt:lpstr>
      <vt:lpstr>ADMINISTRACIÓN DE LAS OPERACIONES PLANEACIÓN AGREGADA</vt:lpstr>
      <vt:lpstr>ADMINISTRACIÓN DE LAS OPERACIONES PLANEACIÓN DE LA PRODUCCIÓN</vt:lpstr>
      <vt:lpstr>ADMINISTRACIÓN DE LAS OPERACIONES PLANEACIÓN AGREGADA</vt:lpstr>
      <vt:lpstr>ADMINISTRACIÓN DE LAS OPERACIONES PLANEACIÓN AGREGADA</vt:lpstr>
      <vt:lpstr>ADMINISTRACIÓN DE LAS OPERACIONES PLANEACIÓN AGREGADA</vt:lpstr>
      <vt:lpstr>ADMINISTRACIÓN DE LAS OPERACIONES PLANEACIÓN AGREGADA</vt:lpstr>
      <vt:lpstr>ADMINISTRACIÓN DE LAS OPERACIONES PLANEACIÓN AGREGADA</vt:lpstr>
      <vt:lpstr>ADMINISTRACIÓN DE LAS OPERACIONES PLANEACIÓN AGREGADA</vt:lpstr>
      <vt:lpstr>ADMINISTRACIÓN DE LAS OPERACIONES PLANEACIÓN AGREGADA</vt:lpstr>
      <vt:lpstr>ADMINISTRACIÓN DE LAS OPERACIONES PLANEACIÓN AGREGADA</vt:lpstr>
      <vt:lpstr>ADMINISTRACIÓN DE LAS OPERACIONES PLANEACIÓN AGREGADA</vt:lpstr>
      <vt:lpstr>ADMINISTRACIÓN DE LAS OPERACIONES PLANEACIÓN AGREGADA</vt:lpstr>
      <vt:lpstr>ADMINISTRACIÓN DE LAS OPERACIONES PLANEACIÓN AGREGADA</vt:lpstr>
      <vt:lpstr>ADMINISTRACIÓN DE LAS OPERACIONES PLANEACIÓN DE RECURSOS DE LA ORGANIZACIÓN</vt:lpstr>
      <vt:lpstr>ADMINISTRACIÓN DE LAS OPERACIONES PLANEACIÓN DE RECURSOS DE LA ORGANIZACIÓN</vt:lpstr>
      <vt:lpstr>ADMINISTRACIÓN DE LAS OPERACIONES PLANEACIÓN DE RECURSOS DE LA ORGANIZACIÓN</vt:lpstr>
      <vt:lpstr>ADMINISTRACIÓN DE LAS OPERACIONES PLANEACIÓN DE RECURSOS DE LA ORGANIZACIÓN</vt:lpstr>
      <vt:lpstr>ADMINISTRACIÓN DE LAS OPERACIONES PLANEACIÓN DE RECURSOS DE LA ORGANIZACIÓN</vt:lpstr>
      <vt:lpstr>ADMINISTRACIÓN DE LAS OPERACIONES PLANEACIÓN DE RECURSOS DE LA ORGANIZACIÓN</vt:lpstr>
      <vt:lpstr>ADMINISTRACIÓN DE LAS OPERACIONES PLANEACIÓN DE RECURSOS DE LA ORGANIZACIÓN</vt:lpstr>
      <vt:lpstr>ADMINISTRACIÓN DE LAS OPERACIONES PLANEACIÓN DE RECURSOS DE LA ORGANIZACIÓN</vt:lpstr>
      <vt:lpstr>ADMINISTRACIÓN DE LAS OPERACIONES PLANEACIÓN DE RECURSOS DE LA ORGANIZACIÓN</vt:lpstr>
      <vt:lpstr>ADMINISTRACIÓN DE LAS OPERACIONES PLANEACIÓN DE RECURSOS DE LA ORGANIZACIÓN</vt:lpstr>
      <vt:lpstr>ADMINISTRACIÓN DE LAS OPERACIONES PLANEACIÓN DE RECURSOS DE LA ORGANIZACIÓN</vt:lpstr>
      <vt:lpstr>ADMINISTRACIÓN DE LAS OPERACIONES PLANEACIÓN DE RECURSOS DE LA ORGANIZACIÓN</vt:lpstr>
      <vt:lpstr>ADMINISTRACIÓN DE LAS OPERACIONES PLANEACIÓN DE RECURSOS DE LA ORGANIZACIÓN</vt:lpstr>
      <vt:lpstr>ADMINISTRACIÓN DE LAS OPERACIONES PLANEACIÓN DE RECURSOS DE LA ORGANIZACIÓN</vt:lpstr>
      <vt:lpstr>ADMINISTRACIÓN DE LAS OPERACIONES PLANEACIÓN DE RECURSOS DE LA ORGANIZACIÓN</vt:lpstr>
      <vt:lpstr>ADMINISTRACIÓN DE LAS OPERACIONES PLANEACIÓN DE RECURSOS DE LA ORGANIZACIÓN</vt:lpstr>
      <vt:lpstr>ADMINISTRACIÓN DE LAS OPERACIONES PLANEACIÓN DE RECURSOS DE LA ORGANIZACIÓN</vt:lpstr>
      <vt:lpstr>ADMINISTRACIÓN DE LAS OPERACIONES PLANEACIÓN DE RECURSOS DE LA ORGANIZACIÓN</vt:lpstr>
      <vt:lpstr>ADMINISTRACIÓN DE LAS OPERACIONES PLANEACIÓN DE RECURSOS DE LA ORGANIZACIÓN</vt:lpstr>
      <vt:lpstr>ADMINISTRACIÓN DE LAS OPERACIONES PLANEACIÓN DE RECURSOS DE LA ORGANIZACIÓN</vt:lpstr>
      <vt:lpstr>ADMINISTRACIÓN DE LAS OPERACIONES PLANEACIÓN DE RECURSOS DE LA ORGANIZACIÓN</vt:lpstr>
      <vt:lpstr>ADMINISTRACIÓN DE LAS OPERACIONES PLANEACIÓN DE RECURSOS DE LA ORGANIZACIÓN</vt:lpstr>
      <vt:lpstr>ADMINISTRACIÓN DE LAS OPERACIONES PLANEACIÓN DE RECURSOS DE LA ORGANIZACIÓN</vt:lpstr>
      <vt:lpstr>ADMINISTRACIÓN DE LAS OPERACIONES PLANEACIÓN DE RECURSOS DE LA ORGANIZACIÓN</vt:lpstr>
      <vt:lpstr>ADMINISTRACIÓN DE LAS OPERACIONES PLANEACIÓN DE RECURSOS DE LA ORGANIZACIÓN</vt:lpstr>
      <vt:lpstr>ADMINISTRACIÓN DE LAS OPERACIONES PLANEACIÓN DE RECURSOS DE LA ORGANIZACIÓN</vt:lpstr>
      <vt:lpstr>ADMINISTRACIÓN DE LAS OPERACIONES PLANEACIÓN DE RECURSOS DE LA ORGANIZACIÓN</vt:lpstr>
      <vt:lpstr>ADMINISTRACIÓN DE LAS OPERACIONES PLANEACIÓN DE RECURSOS DE LA ORGANIZACIÓN</vt:lpstr>
      <vt:lpstr>ADMINISTRACIÓN DE LAS OPERACIONES PLANEACIÓN DE RECURSOS DE LA ORGANIZACIÓN</vt:lpstr>
      <vt:lpstr>ADMINISTRACIÓN DE LAS OPERACIONES</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ADMINISTRACIÓN DE LAS OPERACIONES</dc:title>
  <dc:creator>WIN 10</dc:creator>
  <cp:lastModifiedBy>WIN 10</cp:lastModifiedBy>
  <cp:revision>38</cp:revision>
  <dcterms:created xsi:type="dcterms:W3CDTF">2024-05-10T00:12:21Z</dcterms:created>
  <dcterms:modified xsi:type="dcterms:W3CDTF">2025-05-10T18:59:49Z</dcterms:modified>
</cp:coreProperties>
</file>