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56" r:id="rId4"/>
  </p:sldMasterIdLst>
  <p:notesMasterIdLst>
    <p:notesMasterId r:id="rId37"/>
  </p:notesMasterIdLst>
  <p:handoutMasterIdLst>
    <p:handoutMasterId r:id="rId38"/>
  </p:handoutMasterIdLst>
  <p:sldIdLst>
    <p:sldId id="446" r:id="rId5"/>
    <p:sldId id="447" r:id="rId6"/>
    <p:sldId id="449" r:id="rId7"/>
    <p:sldId id="452" r:id="rId8"/>
    <p:sldId id="450" r:id="rId9"/>
    <p:sldId id="453" r:id="rId10"/>
    <p:sldId id="454" r:id="rId11"/>
    <p:sldId id="456" r:id="rId12"/>
    <p:sldId id="458" r:id="rId13"/>
    <p:sldId id="457" r:id="rId14"/>
    <p:sldId id="462" r:id="rId15"/>
    <p:sldId id="463" r:id="rId16"/>
    <p:sldId id="464" r:id="rId17"/>
    <p:sldId id="465" r:id="rId18"/>
    <p:sldId id="466" r:id="rId19"/>
    <p:sldId id="467" r:id="rId20"/>
    <p:sldId id="468" r:id="rId21"/>
    <p:sldId id="469" r:id="rId22"/>
    <p:sldId id="470" r:id="rId23"/>
    <p:sldId id="471" r:id="rId24"/>
    <p:sldId id="472" r:id="rId25"/>
    <p:sldId id="473" r:id="rId26"/>
    <p:sldId id="474" r:id="rId27"/>
    <p:sldId id="477" r:id="rId28"/>
    <p:sldId id="478" r:id="rId29"/>
    <p:sldId id="479" r:id="rId30"/>
    <p:sldId id="480" r:id="rId31"/>
    <p:sldId id="481" r:id="rId32"/>
    <p:sldId id="482" r:id="rId33"/>
    <p:sldId id="485" r:id="rId34"/>
    <p:sldId id="484" r:id="rId35"/>
    <p:sldId id="48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8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smtClean="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22/10/2018</a:t>
            </a:fld>
            <a:endParaRPr lang="es-ES" dirty="0" smtClean="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smtClean="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smtClean="0"/>
          </a:p>
        </p:txBody>
      </p:sp>
    </p:spTree>
    <p:extLst>
      <p:ext uri="{BB962C8B-B14F-4D97-AF65-F5344CB8AC3E}">
        <p14:creationId xmlns:p14="http://schemas.microsoft.com/office/powerpoint/2010/main" xmlns="" val="243410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22/10/2018</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xmlns="" val="855179815"/>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xmlns="" val="2727373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xmlns="" val="1295150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xmlns="" val="3381637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13</a:t>
            </a:fld>
            <a:endParaRPr lang="es-ES" dirty="0"/>
          </a:p>
        </p:txBody>
      </p:sp>
    </p:spTree>
    <p:extLst>
      <p:ext uri="{BB962C8B-B14F-4D97-AF65-F5344CB8AC3E}">
        <p14:creationId xmlns:p14="http://schemas.microsoft.com/office/powerpoint/2010/main" xmlns="" val="3327066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14</a:t>
            </a:fld>
            <a:endParaRPr lang="es-ES" dirty="0"/>
          </a:p>
        </p:txBody>
      </p:sp>
    </p:spTree>
    <p:extLst>
      <p:ext uri="{BB962C8B-B14F-4D97-AF65-F5344CB8AC3E}">
        <p14:creationId xmlns:p14="http://schemas.microsoft.com/office/powerpoint/2010/main" xmlns="" val="848637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15</a:t>
            </a:fld>
            <a:endParaRPr lang="es-ES" dirty="0"/>
          </a:p>
        </p:txBody>
      </p:sp>
    </p:spTree>
    <p:extLst>
      <p:ext uri="{BB962C8B-B14F-4D97-AF65-F5344CB8AC3E}">
        <p14:creationId xmlns:p14="http://schemas.microsoft.com/office/powerpoint/2010/main" xmlns="" val="3700590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xmlns="" val="1999727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xmlns="" val="33985056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xmlns="" val="38521047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xmlns="" val="35465671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20</a:t>
            </a:fld>
            <a:endParaRPr lang="es-ES" dirty="0"/>
          </a:p>
        </p:txBody>
      </p:sp>
    </p:spTree>
    <p:extLst>
      <p:ext uri="{BB962C8B-B14F-4D97-AF65-F5344CB8AC3E}">
        <p14:creationId xmlns:p14="http://schemas.microsoft.com/office/powerpoint/2010/main" xmlns="" val="1184239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xmlns="" val="13222388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21</a:t>
            </a:fld>
            <a:endParaRPr lang="es-ES" dirty="0"/>
          </a:p>
        </p:txBody>
      </p:sp>
    </p:spTree>
    <p:extLst>
      <p:ext uri="{BB962C8B-B14F-4D97-AF65-F5344CB8AC3E}">
        <p14:creationId xmlns:p14="http://schemas.microsoft.com/office/powerpoint/2010/main" xmlns="" val="17442618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22</a:t>
            </a:fld>
            <a:endParaRPr lang="es-ES" dirty="0"/>
          </a:p>
        </p:txBody>
      </p:sp>
    </p:spTree>
    <p:extLst>
      <p:ext uri="{BB962C8B-B14F-4D97-AF65-F5344CB8AC3E}">
        <p14:creationId xmlns:p14="http://schemas.microsoft.com/office/powerpoint/2010/main" xmlns="" val="16989454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23</a:t>
            </a:fld>
            <a:endParaRPr lang="es-ES" dirty="0"/>
          </a:p>
        </p:txBody>
      </p:sp>
    </p:spTree>
    <p:extLst>
      <p:ext uri="{BB962C8B-B14F-4D97-AF65-F5344CB8AC3E}">
        <p14:creationId xmlns:p14="http://schemas.microsoft.com/office/powerpoint/2010/main" xmlns="" val="3945038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24</a:t>
            </a:fld>
            <a:endParaRPr lang="es-ES" dirty="0"/>
          </a:p>
        </p:txBody>
      </p:sp>
    </p:spTree>
    <p:extLst>
      <p:ext uri="{BB962C8B-B14F-4D97-AF65-F5344CB8AC3E}">
        <p14:creationId xmlns:p14="http://schemas.microsoft.com/office/powerpoint/2010/main" xmlns="" val="1459646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25</a:t>
            </a:fld>
            <a:endParaRPr lang="es-ES" dirty="0"/>
          </a:p>
        </p:txBody>
      </p:sp>
    </p:spTree>
    <p:extLst>
      <p:ext uri="{BB962C8B-B14F-4D97-AF65-F5344CB8AC3E}">
        <p14:creationId xmlns:p14="http://schemas.microsoft.com/office/powerpoint/2010/main" xmlns="" val="9517747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26</a:t>
            </a:fld>
            <a:endParaRPr lang="es-ES" dirty="0"/>
          </a:p>
        </p:txBody>
      </p:sp>
    </p:spTree>
    <p:extLst>
      <p:ext uri="{BB962C8B-B14F-4D97-AF65-F5344CB8AC3E}">
        <p14:creationId xmlns:p14="http://schemas.microsoft.com/office/powerpoint/2010/main" xmlns="" val="20156383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27</a:t>
            </a:fld>
            <a:endParaRPr lang="es-ES" dirty="0"/>
          </a:p>
        </p:txBody>
      </p:sp>
    </p:spTree>
    <p:extLst>
      <p:ext uri="{BB962C8B-B14F-4D97-AF65-F5344CB8AC3E}">
        <p14:creationId xmlns:p14="http://schemas.microsoft.com/office/powerpoint/2010/main" xmlns="" val="7761467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28</a:t>
            </a:fld>
            <a:endParaRPr lang="es-ES" dirty="0"/>
          </a:p>
        </p:txBody>
      </p:sp>
    </p:spTree>
    <p:extLst>
      <p:ext uri="{BB962C8B-B14F-4D97-AF65-F5344CB8AC3E}">
        <p14:creationId xmlns:p14="http://schemas.microsoft.com/office/powerpoint/2010/main" xmlns="" val="19326569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29</a:t>
            </a:fld>
            <a:endParaRPr lang="es-ES" dirty="0"/>
          </a:p>
        </p:txBody>
      </p:sp>
    </p:spTree>
    <p:extLst>
      <p:ext uri="{BB962C8B-B14F-4D97-AF65-F5344CB8AC3E}">
        <p14:creationId xmlns:p14="http://schemas.microsoft.com/office/powerpoint/2010/main" xmlns="" val="4899962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30</a:t>
            </a:fld>
            <a:endParaRPr lang="es-ES" dirty="0"/>
          </a:p>
        </p:txBody>
      </p:sp>
    </p:spTree>
    <p:extLst>
      <p:ext uri="{BB962C8B-B14F-4D97-AF65-F5344CB8AC3E}">
        <p14:creationId xmlns:p14="http://schemas.microsoft.com/office/powerpoint/2010/main" xmlns="" val="2732275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xmlns="" val="42200048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31</a:t>
            </a:fld>
            <a:endParaRPr lang="es-ES" dirty="0"/>
          </a:p>
        </p:txBody>
      </p:sp>
    </p:spTree>
    <p:extLst>
      <p:ext uri="{BB962C8B-B14F-4D97-AF65-F5344CB8AC3E}">
        <p14:creationId xmlns:p14="http://schemas.microsoft.com/office/powerpoint/2010/main" xmlns="" val="25444563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32</a:t>
            </a:fld>
            <a:endParaRPr lang="es-ES" dirty="0"/>
          </a:p>
        </p:txBody>
      </p:sp>
    </p:spTree>
    <p:extLst>
      <p:ext uri="{BB962C8B-B14F-4D97-AF65-F5344CB8AC3E}">
        <p14:creationId xmlns:p14="http://schemas.microsoft.com/office/powerpoint/2010/main" xmlns="" val="2641360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xmlns="" val="419044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xmlns="" val="4067852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xmlns="" val="1994706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xmlns="" val="27674392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xmlns="" val="2684207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xmlns="" val="137055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5C14FD69-4A85-4715-A222-ABB225B63BC6}" type="datetimeFigureOut">
              <a:rPr lang="es-ES" smtClean="0"/>
              <a:pPr/>
              <a:t>22/10/2018</a:t>
            </a:fld>
            <a:endParaRPr lang="es-ES" dirty="0"/>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dirty="0"/>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pPr algn="r"/>
            <a:fld id="{D4C49B74-5DB2-4B03-B1D2-7F6A3C51C318}" type="slidenum">
              <a:rPr lang="es-ES" smtClean="0"/>
              <a:pPr algn="r"/>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22/10/2018</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22/10/2018</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5C14FD69-4A85-4715-A222-ABB225B63BC6}" type="datetimeFigureOut">
              <a:rPr lang="es-ES" smtClean="0"/>
              <a:pPr/>
              <a:t>22/10/2018</a:t>
            </a:fld>
            <a:endParaRPr lang="es-ES" sz="1000" dirty="0"/>
          </a:p>
        </p:txBody>
      </p:sp>
      <p:sp>
        <p:nvSpPr>
          <p:cNvPr id="9" name="8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10" name="9 Marcador de pie de página"/>
          <p:cNvSpPr>
            <a:spLocks noGrp="1"/>
          </p:cNvSpPr>
          <p:nvPr>
            <p:ph type="ftr" sz="quarter" idx="16"/>
          </p:nvPr>
        </p:nvSpPr>
        <p:spPr/>
        <p:txBody>
          <a:bodyPr rtlCol="0"/>
          <a:lstStyle/>
          <a:p>
            <a:pPr algn="ctr"/>
            <a:endParaRPr lang="es-ES" sz="10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5C14FD69-4A85-4715-A222-ABB225B63BC6}" type="datetimeFigureOut">
              <a:rPr lang="es-ES" smtClean="0"/>
              <a:pPr/>
              <a:t>22/10/2018</a:t>
            </a:fld>
            <a:endParaRPr lang="es-ES" sz="1000" dirty="0"/>
          </a:p>
        </p:txBody>
      </p:sp>
      <p:sp>
        <p:nvSpPr>
          <p:cNvPr id="5" name="4 Marcador de pie de página"/>
          <p:cNvSpPr>
            <a:spLocks noGrp="1"/>
          </p:cNvSpPr>
          <p:nvPr>
            <p:ph type="ftr" sz="quarter" idx="11"/>
          </p:nvPr>
        </p:nvSpPr>
        <p:spPr bwMode="auto">
          <a:xfrm rot="5400000">
            <a:off x="7077456" y="4178808"/>
            <a:ext cx="3657600" cy="384048"/>
          </a:xfrm>
        </p:spPr>
        <p:txBody>
          <a:bodyPr/>
          <a:lstStyle/>
          <a:p>
            <a:pPr algn="ctr"/>
            <a:endParaRPr lang="es-ES" sz="1000" dirty="0"/>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pPr algn="r"/>
            <a:fld id="{D4C49B74-5DB2-4B03-B1D2-7F6A3C51C318}" type="slidenum">
              <a:rPr lang="es-ES" smtClean="0"/>
              <a:pPr algn="r"/>
              <a:t>‹Nº›</a:t>
            </a:fld>
            <a:endParaRPr lang="es-ES" sz="1000"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22/10/2018</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C14FD69-4A85-4715-A222-ABB225B63BC6}" type="datetimeFigureOut">
              <a:rPr lang="es-ES" smtClean="0"/>
              <a:pPr/>
              <a:t>22/10/2018</a:t>
            </a:fld>
            <a:endParaRPr lang="es-ES" sz="1000" dirty="0"/>
          </a:p>
        </p:txBody>
      </p:sp>
      <p:sp>
        <p:nvSpPr>
          <p:cNvPr id="8" name="7 Marcador de pie de página"/>
          <p:cNvSpPr>
            <a:spLocks noGrp="1"/>
          </p:cNvSpPr>
          <p:nvPr>
            <p:ph type="ftr" sz="quarter" idx="11"/>
          </p:nvPr>
        </p:nvSpPr>
        <p:spPr/>
        <p:txBody>
          <a:bodyPr/>
          <a:lstStyle/>
          <a:p>
            <a:pPr algn="ctr"/>
            <a:endParaRPr lang="es-ES" sz="1000" dirty="0"/>
          </a:p>
        </p:txBody>
      </p:sp>
      <p:sp>
        <p:nvSpPr>
          <p:cNvPr id="9" name="8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5C14FD69-4A85-4715-A222-ABB225B63BC6}" type="datetimeFigureOut">
              <a:rPr lang="es-ES" smtClean="0"/>
              <a:pPr/>
              <a:t>22/10/2018</a:t>
            </a:fld>
            <a:endParaRPr lang="es-ES" sz="1000" dirty="0"/>
          </a:p>
        </p:txBody>
      </p:sp>
      <p:sp>
        <p:nvSpPr>
          <p:cNvPr id="7" name="6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8" name="7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C14FD69-4A85-4715-A222-ABB225B63BC6}" type="datetimeFigureOut">
              <a:rPr lang="es-ES" smtClean="0"/>
              <a:pPr/>
              <a:t>22/10/2018</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5C14FD69-4A85-4715-A222-ABB225B63BC6}" type="datetimeFigureOut">
              <a:rPr lang="es-ES" smtClean="0"/>
              <a:pPr/>
              <a:t>22/10/2018</a:t>
            </a:fld>
            <a:endParaRPr lang="es-ES" sz="1000" dirty="0"/>
          </a:p>
        </p:txBody>
      </p:sp>
      <p:sp>
        <p:nvSpPr>
          <p:cNvPr id="22" name="21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23" name="22 Marcador de pie de página"/>
          <p:cNvSpPr>
            <a:spLocks noGrp="1"/>
          </p:cNvSpPr>
          <p:nvPr>
            <p:ph type="ftr" sz="quarter" idx="16"/>
          </p:nvPr>
        </p:nvSpPr>
        <p:spPr/>
        <p:txBody>
          <a:bodyPr rtlCol="0"/>
          <a:lstStyle/>
          <a:p>
            <a:pPr algn="ctr"/>
            <a:endParaRPr lang="es-ES" sz="1000"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5C14FD69-4A85-4715-A222-ABB225B63BC6}" type="datetimeFigureOut">
              <a:rPr lang="es-ES" smtClean="0"/>
              <a:pPr/>
              <a:t>22/10/2018</a:t>
            </a:fld>
            <a:endParaRPr lang="es-ES" sz="1000" dirty="0"/>
          </a:p>
        </p:txBody>
      </p:sp>
      <p:sp>
        <p:nvSpPr>
          <p:cNvPr id="18" name="17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21" name="20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C14FD69-4A85-4715-A222-ABB225B63BC6}" type="datetimeFigureOut">
              <a:rPr lang="es-ES" smtClean="0"/>
              <a:pPr/>
              <a:t>22/10/2018</a:t>
            </a:fld>
            <a:endParaRPr lang="es-ES" sz="1000" dirty="0"/>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ctr"/>
            <a:endParaRPr lang="es-ES" sz="1000" dirty="0"/>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r"/>
            <a:fld id="{D4C49B74-5DB2-4B03-B1D2-7F6A3C51C318}" type="slidenum">
              <a:rPr lang="es-ES" smtClean="0"/>
              <a:pPr algn="r"/>
              <a:t>‹Nº›</a:t>
            </a:fld>
            <a:endParaRPr lang="es-ES" sz="1000"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13.gif"/><Relationship Id="rId4" Type="http://schemas.openxmlformats.org/officeDocument/2006/relationships/image" Target="../media/image12.gif"/></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22.gif"/><Relationship Id="rId4" Type="http://schemas.openxmlformats.org/officeDocument/2006/relationships/image" Target="../media/image21.gif"/></Relationships>
</file>

<file path=ppt/slides/_rels/slide2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25.jpeg"/><Relationship Id="rId4" Type="http://schemas.openxmlformats.org/officeDocument/2006/relationships/image" Target="../media/image24.jpe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14348" y="1714488"/>
            <a:ext cx="7577814" cy="1470025"/>
          </a:xfrm>
        </p:spPr>
        <p:txBody>
          <a:bodyPr/>
          <a:lstStyle/>
          <a:p>
            <a:pPr algn="ctr"/>
            <a:r>
              <a:rPr b="1" smtClean="0">
                <a:latin typeface="Arial" pitchFamily="34" charset="0"/>
                <a:cs typeface="Arial" pitchFamily="34" charset="0"/>
              </a:rPr>
              <a:t>Tecnologias de la Informacion y de la Comunicacion</a:t>
            </a:r>
            <a:endParaRPr b="1">
              <a:latin typeface="Arial" pitchFamily="34" charset="0"/>
              <a:cs typeface="Arial" pitchFamily="34" charset="0"/>
            </a:endParaRPr>
          </a:p>
        </p:txBody>
      </p:sp>
      <p:sp>
        <p:nvSpPr>
          <p:cNvPr id="2" name="Subtitle 1"/>
          <p:cNvSpPr>
            <a:spLocks noGrp="1"/>
          </p:cNvSpPr>
          <p:nvPr>
            <p:ph type="subTitle" idx="1"/>
          </p:nvPr>
        </p:nvSpPr>
        <p:spPr>
          <a:xfrm>
            <a:off x="1357290" y="3571876"/>
            <a:ext cx="6194066" cy="925223"/>
          </a:xfrm>
        </p:spPr>
        <p:txBody>
          <a:bodyPr>
            <a:normAutofit/>
          </a:bodyPr>
          <a:lstStyle/>
          <a:p>
            <a:pPr algn="ctr"/>
            <a:r>
              <a:rPr b="1" smtClean="0">
                <a:latin typeface="Arial" pitchFamily="34" charset="0"/>
                <a:cs typeface="Arial" pitchFamily="34" charset="0"/>
              </a:rPr>
              <a:t>Introducción a la Teleinformatica</a:t>
            </a:r>
            <a:endParaRPr>
              <a:latin typeface="Arial" pitchFamily="34" charset="0"/>
              <a:cs typeface="Arial" pitchFamily="34" charset="0"/>
            </a:endParaRPr>
          </a:p>
        </p:txBody>
      </p:sp>
      <p:sp>
        <p:nvSpPr>
          <p:cNvPr id="4" name="Subtitle 1"/>
          <p:cNvSpPr txBox="1">
            <a:spLocks/>
          </p:cNvSpPr>
          <p:nvPr/>
        </p:nvSpPr>
        <p:spPr>
          <a:xfrm>
            <a:off x="1214414" y="5286388"/>
            <a:ext cx="6194066" cy="925223"/>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Ing. María Aparicio</a:t>
            </a:r>
            <a:endPar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857250"/>
            <a:ext cx="7429500" cy="500063"/>
          </a:xfrm>
        </p:spPr>
        <p:txBody>
          <a:bodyPr>
            <a:normAutofit/>
          </a:bodyPr>
          <a:lstStyle/>
          <a:p>
            <a:pPr algn="l"/>
            <a:r>
              <a:rPr lang="es-ES_tradnl" sz="2000" b="1" dirty="0" smtClean="0">
                <a:latin typeface="Arial" pitchFamily="34" charset="0"/>
                <a:cs typeface="Arial" pitchFamily="34" charset="0"/>
              </a:rPr>
              <a:t>Conceptos introductorios- </a:t>
            </a:r>
            <a:r>
              <a:rPr lang="es-ES_tradnl" sz="2000" b="1" dirty="0" smtClean="0"/>
              <a:t>Unidades de medida</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285860"/>
            <a:ext cx="857256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El decibel es una unidad de medida muy utilizada en el campo de las telecomunicaciones para indicar la relación entre potencias, tensiones o corriente, en valores relativos. </a:t>
            </a:r>
            <a:endParaRPr lang="es-ES" dirty="0" smtClean="0">
              <a:latin typeface="Arial" pitchFamily="34" charset="0"/>
              <a:cs typeface="Arial" pitchFamily="34" charset="0"/>
            </a:endParaRPr>
          </a:p>
          <a:p>
            <a:pPr algn="just">
              <a:spcBef>
                <a:spcPts val="600"/>
              </a:spcBef>
              <a:spcAft>
                <a:spcPts val="600"/>
              </a:spcAft>
            </a:pPr>
            <a:r>
              <a:rPr lang="es-ES_tradnl" i="1" dirty="0" smtClean="0">
                <a:latin typeface="Arial" pitchFamily="34" charset="0"/>
                <a:cs typeface="Arial" pitchFamily="34" charset="0"/>
              </a:rPr>
              <a:t>El decibel es una unidad de medida relativa que indica la relación de potencias, tensiones o corrientes entre dos valores conocidos.</a:t>
            </a:r>
            <a:endParaRPr lang="es-ES" dirty="0" smtClean="0">
              <a:latin typeface="Arial" pitchFamily="34" charset="0"/>
              <a:cs typeface="Arial" pitchFamily="34" charset="0"/>
            </a:endParaRPr>
          </a:p>
        </p:txBody>
      </p:sp>
      <p:pic>
        <p:nvPicPr>
          <p:cNvPr id="2051" name="Imagen 4"/>
          <p:cNvPicPr>
            <a:picLocks noChangeAspect="1" noChangeArrowheads="1"/>
          </p:cNvPicPr>
          <p:nvPr/>
        </p:nvPicPr>
        <p:blipFill>
          <a:blip r:embed="rId3" cstate="print"/>
          <a:srcRect/>
          <a:stretch>
            <a:fillRect/>
          </a:stretch>
        </p:blipFill>
        <p:spPr bwMode="auto">
          <a:xfrm>
            <a:off x="2143108" y="2928934"/>
            <a:ext cx="5172075" cy="2276475"/>
          </a:xfrm>
          <a:prstGeom prst="rect">
            <a:avLst/>
          </a:prstGeom>
          <a:noFill/>
          <a:ln w="9525">
            <a:noFill/>
            <a:miter lim="800000"/>
            <a:headEnd/>
            <a:tailEnd/>
          </a:ln>
        </p:spPr>
      </p:pic>
      <p:sp>
        <p:nvSpPr>
          <p:cNvPr id="13" name="12 Rectángulo"/>
          <p:cNvSpPr/>
          <p:nvPr/>
        </p:nvSpPr>
        <p:spPr>
          <a:xfrm>
            <a:off x="428596" y="5214950"/>
            <a:ext cx="8358246" cy="1200329"/>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El decibel mide la pérdida o ganancia de la potencia de una onda. Los decibeles pueden ser valores negativos lo cual representaría una pérdida de potencia a medida que la onda viaja o un valor positivo para representar una ganancia en potencia si la señal es amplificada.</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a:bodyPr>
          <a:lstStyle/>
          <a:p>
            <a:pPr algn="l"/>
            <a:r>
              <a:rPr lang="es-ES_tradnl" sz="2000" b="1" dirty="0" smtClean="0">
                <a:latin typeface="Arial" pitchFamily="34" charset="0"/>
                <a:cs typeface="Arial" pitchFamily="34" charset="0"/>
              </a:rPr>
              <a:t>Conceptos introductorios- Transmisión de señales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428736"/>
            <a:ext cx="8572560" cy="48628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Se pueden señalar las siguientes características de los sistemas de transmisión analógicos y digitales: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ü"/>
            </a:pPr>
            <a:r>
              <a:rPr lang="es-ES_tradnl" dirty="0" smtClean="0">
                <a:latin typeface="Arial" pitchFamily="34" charset="0"/>
                <a:cs typeface="Arial" pitchFamily="34" charset="0"/>
              </a:rPr>
              <a:t>Todos los sistemas de comunicaciones analógicos como digitales están capacitados para transportar señales de información para los servicios de voz. texto, imágenes y datos.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ü"/>
            </a:pPr>
            <a:r>
              <a:rPr lang="es-ES_tradnl" dirty="0" smtClean="0">
                <a:latin typeface="Arial" pitchFamily="34" charset="0"/>
                <a:cs typeface="Arial" pitchFamily="34" charset="0"/>
              </a:rPr>
              <a:t>En los sistemas de comunicaciones analógicos la propia forma de la onda de la señal transmitida es la que contiene la información que se transmite.</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ü"/>
            </a:pPr>
            <a:r>
              <a:rPr lang="es-ES_tradnl" dirty="0" smtClean="0">
                <a:latin typeface="Arial" pitchFamily="34" charset="0"/>
                <a:cs typeface="Arial" pitchFamily="34" charset="0"/>
              </a:rPr>
              <a:t>En los sistemas digitales, los pulsos codificados de la señal transmitida son los que contienen la información. Denominamos pulso a cada una de las transiciones de estado de la señal, en un intervalo de tiempo. Comúnmente al conjunto de unos y ceros transmitidos se lo denomina tren en de pulsos.</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Existen servicios de comunicaciones en los cuales las primeras señales generadas son típicamente analógicas, como en la transmisión de la voz y otros en los cuales esas señales son típicamente digitales, como en el caso de la transmisión de los datos producidos por equipos informáticos.</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7429500" cy="500063"/>
          </a:xfrm>
        </p:spPr>
        <p:txBody>
          <a:bodyPr>
            <a:normAutofit/>
          </a:bodyPr>
          <a:lstStyle/>
          <a:p>
            <a:pPr algn="l"/>
            <a:r>
              <a:rPr lang="es-ES_tradnl" sz="2000" b="1" dirty="0" smtClean="0">
                <a:latin typeface="Arial" pitchFamily="34" charset="0"/>
                <a:cs typeface="Arial" pitchFamily="34" charset="0"/>
              </a:rPr>
              <a:t>Conceptos introductorios- Transmisión de señales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500174"/>
            <a:ext cx="857256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Sin embargo ambos tipos de señales pueden ser transmitidos por cualesquiera de los dos tipos de redes. Si la red es digital, las seriales analógicas, como las de la voz. son previamente digitalizadas para ser transmitidas. </a:t>
            </a:r>
          </a:p>
          <a:p>
            <a:pPr algn="just">
              <a:spcBef>
                <a:spcPts val="600"/>
              </a:spcBef>
              <a:spcAft>
                <a:spcPts val="600"/>
              </a:spcAft>
            </a:pPr>
            <a:r>
              <a:rPr lang="es-ES_tradnl" dirty="0" smtClean="0">
                <a:latin typeface="Arial" pitchFamily="34" charset="0"/>
                <a:cs typeface="Arial" pitchFamily="34" charset="0"/>
              </a:rPr>
              <a:t>El equipo utilizado para esta transformación se denomina digitalizador o también equipo CODEC (contracción de las palabras </a:t>
            </a:r>
            <a:r>
              <a:rPr lang="es-ES_tradnl" b="1" dirty="0" smtClean="0">
                <a:latin typeface="Arial" pitchFamily="34" charset="0"/>
                <a:cs typeface="Arial" pitchFamily="34" charset="0"/>
              </a:rPr>
              <a:t>co</a:t>
            </a:r>
            <a:r>
              <a:rPr lang="es-ES_tradnl" dirty="0" smtClean="0">
                <a:latin typeface="Arial" pitchFamily="34" charset="0"/>
                <a:cs typeface="Arial" pitchFamily="34" charset="0"/>
              </a:rPr>
              <a:t>dificador y </a:t>
            </a:r>
            <a:r>
              <a:rPr lang="es-ES_tradnl" b="1" dirty="0" smtClean="0">
                <a:latin typeface="Arial" pitchFamily="34" charset="0"/>
                <a:cs typeface="Arial" pitchFamily="34" charset="0"/>
              </a:rPr>
              <a:t>dec</a:t>
            </a:r>
            <a:r>
              <a:rPr lang="es-ES_tradnl" dirty="0" smtClean="0">
                <a:latin typeface="Arial" pitchFamily="34" charset="0"/>
                <a:cs typeface="Arial" pitchFamily="34" charset="0"/>
              </a:rPr>
              <a:t>odificador).</a:t>
            </a:r>
          </a:p>
          <a:p>
            <a:pPr algn="just">
              <a:spcBef>
                <a:spcPts val="600"/>
              </a:spcBef>
              <a:spcAft>
                <a:spcPts val="600"/>
              </a:spcAft>
            </a:pPr>
            <a:r>
              <a:rPr lang="es-ES_tradnl" dirty="0" smtClean="0">
                <a:latin typeface="Arial" pitchFamily="34" charset="0"/>
                <a:cs typeface="Arial" pitchFamily="34" charset="0"/>
              </a:rPr>
              <a:t>Cuando es necesario transportar señales digitales a través de redes analógicas, como en el caso típico de un computador conectado a la red telefónica conmutada, las señales deben sufrir previamente un proceso denominado modulación. </a:t>
            </a:r>
          </a:p>
          <a:p>
            <a:pPr algn="just">
              <a:spcBef>
                <a:spcPts val="600"/>
              </a:spcBef>
              <a:spcAft>
                <a:spcPts val="600"/>
              </a:spcAft>
            </a:pPr>
            <a:r>
              <a:rPr lang="es-ES_tradnl" dirty="0" smtClean="0">
                <a:latin typeface="Arial" pitchFamily="34" charset="0"/>
                <a:cs typeface="Arial" pitchFamily="34" charset="0"/>
              </a:rPr>
              <a:t>El equipo que se utiliza para efectuar este proceso se denomina MÓDEM (contracción de </a:t>
            </a:r>
            <a:r>
              <a:rPr lang="es-ES_tradnl" b="1" dirty="0" smtClean="0">
                <a:latin typeface="Arial" pitchFamily="34" charset="0"/>
                <a:cs typeface="Arial" pitchFamily="34" charset="0"/>
              </a:rPr>
              <a:t>mo</a:t>
            </a:r>
            <a:r>
              <a:rPr lang="es-ES_tradnl" dirty="0" smtClean="0">
                <a:latin typeface="Arial" pitchFamily="34" charset="0"/>
                <a:cs typeface="Arial" pitchFamily="34" charset="0"/>
              </a:rPr>
              <a:t>dulador - </a:t>
            </a:r>
            <a:r>
              <a:rPr lang="es-ES_tradnl" b="1" dirty="0" smtClean="0">
                <a:latin typeface="Arial" pitchFamily="34" charset="0"/>
                <a:cs typeface="Arial" pitchFamily="34" charset="0"/>
              </a:rPr>
              <a:t>dem</a:t>
            </a:r>
            <a:r>
              <a:rPr lang="es-ES_tradnl" dirty="0" smtClean="0">
                <a:latin typeface="Arial" pitchFamily="34" charset="0"/>
                <a:cs typeface="Arial" pitchFamily="34" charset="0"/>
              </a:rPr>
              <a:t>odulador). Al igual que el digitalizador. el módem realiza las dos funciones: la directa, modular (transforma señal digital en analógica), y la inversa, </a:t>
            </a:r>
            <a:r>
              <a:rPr lang="es-ES_tradnl" dirty="0" err="1" smtClean="0">
                <a:latin typeface="Arial" pitchFamily="34" charset="0"/>
                <a:cs typeface="Arial" pitchFamily="34" charset="0"/>
              </a:rPr>
              <a:t>demodular</a:t>
            </a:r>
            <a:r>
              <a:rPr lang="es-ES_tradnl" dirty="0" smtClean="0">
                <a:latin typeface="Arial" pitchFamily="34" charset="0"/>
                <a:cs typeface="Arial" pitchFamily="34" charset="0"/>
              </a:rPr>
              <a:t> (transforma señal analógica en digital).</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285875"/>
            <a:ext cx="8643938" cy="500063"/>
          </a:xfrm>
        </p:spPr>
        <p:txBody>
          <a:bodyPr>
            <a:normAutofit/>
          </a:bodyPr>
          <a:lstStyle/>
          <a:p>
            <a:pPr algn="l"/>
            <a:r>
              <a:rPr lang="es-ES_tradnl" sz="2000" b="1" dirty="0" smtClean="0">
                <a:latin typeface="Arial" pitchFamily="34" charset="0"/>
                <a:cs typeface="Arial" pitchFamily="34" charset="0"/>
              </a:rPr>
              <a:t>Tipos de Modulación - Transformaciones Digital Analógica</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926544"/>
            <a:ext cx="8572560" cy="32008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Modulación en amplitud (AM): se cambia la </a:t>
            </a:r>
            <a:r>
              <a:rPr lang="es-ES_tradnl" i="1" dirty="0" smtClean="0">
                <a:latin typeface="Arial" pitchFamily="34" charset="0"/>
                <a:cs typeface="Arial" pitchFamily="34" charset="0"/>
              </a:rPr>
              <a:t>amplitud </a:t>
            </a:r>
            <a:r>
              <a:rPr lang="es-ES_tradnl" dirty="0" smtClean="0">
                <a:latin typeface="Arial" pitchFamily="34" charset="0"/>
                <a:cs typeface="Arial" pitchFamily="34" charset="0"/>
              </a:rPr>
              <a:t>de la señal analógica respecto de la digital, pero ambas mantienen l</a:t>
            </a:r>
            <a:r>
              <a:rPr lang="es-ES_tradnl" i="1" dirty="0" smtClean="0">
                <a:latin typeface="Arial" pitchFamily="34" charset="0"/>
                <a:cs typeface="Arial" pitchFamily="34" charset="0"/>
              </a:rPr>
              <a:t>a frecuencia </a:t>
            </a:r>
            <a:r>
              <a:rPr lang="es-ES_tradnl" dirty="0" smtClean="0">
                <a:latin typeface="Arial" pitchFamily="34" charset="0"/>
                <a:cs typeface="Arial" pitchFamily="34" charset="0"/>
              </a:rPr>
              <a:t>original de la señal.</a:t>
            </a:r>
          </a:p>
          <a:p>
            <a:pPr lvl="0" algn="just">
              <a:spcBef>
                <a:spcPts val="600"/>
              </a:spcBef>
              <a:spcAft>
                <a:spcPts val="600"/>
              </a:spcAft>
              <a:buFont typeface="Wingdings" pitchFamily="2" charset="2"/>
              <a:buChar char="Ø"/>
            </a:pP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Modulación en frecuencia (FM): se mantiene la misma </a:t>
            </a:r>
            <a:r>
              <a:rPr lang="es-ES_tradnl" i="1" dirty="0" smtClean="0">
                <a:latin typeface="Arial" pitchFamily="34" charset="0"/>
                <a:cs typeface="Arial" pitchFamily="34" charset="0"/>
              </a:rPr>
              <a:t>amplitud </a:t>
            </a:r>
            <a:r>
              <a:rPr lang="es-ES_tradnl" dirty="0" smtClean="0">
                <a:latin typeface="Arial" pitchFamily="34" charset="0"/>
                <a:cs typeface="Arial" pitchFamily="34" charset="0"/>
              </a:rPr>
              <a:t>para el 1 y el 0. tanto en la señal analógica como digital, pero la </a:t>
            </a:r>
            <a:r>
              <a:rPr lang="es-ES_tradnl" i="1" dirty="0" smtClean="0">
                <a:latin typeface="Arial" pitchFamily="34" charset="0"/>
                <a:cs typeface="Arial" pitchFamily="34" charset="0"/>
              </a:rPr>
              <a:t>frecuencia </a:t>
            </a:r>
            <a:r>
              <a:rPr lang="es-ES_tradnl" dirty="0" smtClean="0">
                <a:latin typeface="Arial" pitchFamily="34" charset="0"/>
                <a:cs typeface="Arial" pitchFamily="34" charset="0"/>
              </a:rPr>
              <a:t>de la señal analógica varía respecto de la digital</a:t>
            </a:r>
          </a:p>
          <a:p>
            <a:pPr lvl="0" algn="just">
              <a:spcBef>
                <a:spcPts val="600"/>
              </a:spcBef>
              <a:spcAft>
                <a:spcPts val="600"/>
              </a:spcAft>
              <a:buFont typeface="Wingdings" pitchFamily="2" charset="2"/>
              <a:buChar char="Ø"/>
            </a:pPr>
            <a:endParaRPr lang="es-ES" dirty="0" smtClean="0">
              <a:latin typeface="Arial" pitchFamily="34" charset="0"/>
              <a:cs typeface="Arial" pitchFamily="34" charset="0"/>
            </a:endParaRPr>
          </a:p>
          <a:p>
            <a:pPr lvl="0" algn="just">
              <a:spcBef>
                <a:spcPts val="600"/>
              </a:spcBef>
              <a:spcAft>
                <a:spcPts val="600"/>
              </a:spcAft>
              <a:buFont typeface="Wingdings" pitchFamily="2" charset="2"/>
              <a:buChar char="Ø"/>
            </a:pPr>
            <a:r>
              <a:rPr lang="es-ES_tradnl" dirty="0" smtClean="0">
                <a:latin typeface="Arial" pitchFamily="34" charset="0"/>
                <a:cs typeface="Arial" pitchFamily="34" charset="0"/>
              </a:rPr>
              <a:t>Modulación de fase (MF): se mantiene la misma </a:t>
            </a:r>
            <a:r>
              <a:rPr lang="es-ES_tradnl" i="1" dirty="0" smtClean="0">
                <a:latin typeface="Arial" pitchFamily="34" charset="0"/>
                <a:cs typeface="Arial" pitchFamily="34" charset="0"/>
              </a:rPr>
              <a:t>amplitud </a:t>
            </a:r>
            <a:r>
              <a:rPr lang="es-ES_tradnl" dirty="0" smtClean="0">
                <a:latin typeface="Arial" pitchFamily="34" charset="0"/>
                <a:cs typeface="Arial" pitchFamily="34" charset="0"/>
              </a:rPr>
              <a:t>y </a:t>
            </a:r>
            <a:r>
              <a:rPr lang="es-ES_tradnl" i="1" dirty="0" smtClean="0">
                <a:latin typeface="Arial" pitchFamily="34" charset="0"/>
                <a:cs typeface="Arial" pitchFamily="34" charset="0"/>
              </a:rPr>
              <a:t>frecuencia, </a:t>
            </a:r>
            <a:r>
              <a:rPr lang="es-ES_tradnl" dirty="0" smtClean="0">
                <a:latin typeface="Arial" pitchFamily="34" charset="0"/>
                <a:cs typeface="Arial" pitchFamily="34" charset="0"/>
              </a:rPr>
              <a:t>pero se modifica la </a:t>
            </a:r>
            <a:r>
              <a:rPr lang="es-ES_tradnl" i="1" dirty="0" smtClean="0">
                <a:latin typeface="Arial" pitchFamily="34" charset="0"/>
                <a:cs typeface="Arial" pitchFamily="34" charset="0"/>
              </a:rPr>
              <a:t>fase, </a:t>
            </a:r>
            <a:r>
              <a:rPr lang="es-ES_tradnl" dirty="0" smtClean="0">
                <a:latin typeface="Arial" pitchFamily="34" charset="0"/>
                <a:cs typeface="Arial" pitchFamily="34" charset="0"/>
              </a:rPr>
              <a:t>es decir. el punto desde donde comienza la señal.</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7429500" cy="500063"/>
          </a:xfrm>
        </p:spPr>
        <p:txBody>
          <a:bodyPr>
            <a:normAutofit/>
          </a:bodyPr>
          <a:lstStyle/>
          <a:p>
            <a:pPr algn="l"/>
            <a:r>
              <a:rPr lang="es-ES_tradnl" sz="2000" b="1" dirty="0" smtClean="0">
                <a:latin typeface="Arial" pitchFamily="34" charset="0"/>
                <a:cs typeface="Arial" pitchFamily="34" charset="0"/>
              </a:rPr>
              <a:t>Elementos de  un sistema de comunicación de datos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714488"/>
            <a:ext cx="8572560" cy="4078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smtClean="0">
                <a:latin typeface="Arial" pitchFamily="34" charset="0"/>
                <a:cs typeface="Arial" pitchFamily="34" charset="0"/>
              </a:rPr>
              <a:t>Emisor:  </a:t>
            </a:r>
            <a:r>
              <a:rPr lang="es-ES_tradnl" dirty="0" smtClean="0">
                <a:latin typeface="Arial" pitchFamily="34" charset="0"/>
                <a:cs typeface="Arial" pitchFamily="34" charset="0"/>
              </a:rPr>
              <a:t>Es el elemento terminal que proporciona la información</a:t>
            </a:r>
            <a:endParaRPr lang="es-ES" dirty="0" smtClean="0">
              <a:latin typeface="Arial" pitchFamily="34" charset="0"/>
              <a:cs typeface="Arial" pitchFamily="34" charset="0"/>
            </a:endParaRPr>
          </a:p>
          <a:p>
            <a:pPr algn="just">
              <a:spcBef>
                <a:spcPts val="600"/>
              </a:spcBef>
            </a:pPr>
            <a:r>
              <a:rPr lang="es-ES_tradnl" b="1" dirty="0" smtClean="0">
                <a:latin typeface="Arial" pitchFamily="34" charset="0"/>
                <a:cs typeface="Arial" pitchFamily="34" charset="0"/>
              </a:rPr>
              <a:t>Receptor</a:t>
            </a:r>
            <a:r>
              <a:rPr lang="es-ES_tradnl" dirty="0" smtClean="0">
                <a:latin typeface="Arial" pitchFamily="34" charset="0"/>
                <a:cs typeface="Arial" pitchFamily="34" charset="0"/>
              </a:rPr>
              <a:t>: Es el elemento terminal que recibe la información.</a:t>
            </a:r>
            <a:endParaRPr lang="es-ES" dirty="0" smtClean="0">
              <a:latin typeface="Arial" pitchFamily="34" charset="0"/>
              <a:cs typeface="Arial" pitchFamily="34" charset="0"/>
            </a:endParaRPr>
          </a:p>
          <a:p>
            <a:pPr algn="just">
              <a:spcBef>
                <a:spcPts val="600"/>
              </a:spcBef>
            </a:pPr>
            <a:r>
              <a:rPr lang="es-ES_tradnl" b="1" dirty="0" smtClean="0">
                <a:latin typeface="Arial" pitchFamily="34" charset="0"/>
                <a:cs typeface="Arial" pitchFamily="34" charset="0"/>
              </a:rPr>
              <a:t>Transductores</a:t>
            </a:r>
            <a:r>
              <a:rPr lang="es-ES_tradnl" dirty="0" smtClean="0">
                <a:latin typeface="Arial" pitchFamily="34" charset="0"/>
                <a:cs typeface="Arial" pitchFamily="34" charset="0"/>
              </a:rPr>
              <a:t>: Son los dispositivos que convierten ciertas formas de energía en otras. Por ejemplo, en el caso de la voz convierten la energía acústica en energía eléctrica en el </a:t>
            </a:r>
            <a:r>
              <a:rPr lang="es-ES_tradnl" i="1" dirty="0" smtClean="0">
                <a:latin typeface="Arial" pitchFamily="34" charset="0"/>
                <a:cs typeface="Arial" pitchFamily="34" charset="0"/>
              </a:rPr>
              <a:t>emisor </a:t>
            </a:r>
            <a:r>
              <a:rPr lang="es-ES_tradnl" dirty="0" smtClean="0">
                <a:latin typeface="Arial" pitchFamily="34" charset="0"/>
                <a:cs typeface="Arial" pitchFamily="34" charset="0"/>
              </a:rPr>
              <a:t>(micrófono), y a la inversa, energía eléctrica en energía acústica en el </a:t>
            </a:r>
            <a:r>
              <a:rPr lang="es-ES_tradnl" i="1" dirty="0" smtClean="0">
                <a:latin typeface="Arial" pitchFamily="34" charset="0"/>
                <a:cs typeface="Arial" pitchFamily="34" charset="0"/>
              </a:rPr>
              <a:t>receptar </a:t>
            </a:r>
            <a:r>
              <a:rPr lang="es-ES_tradnl" dirty="0" smtClean="0">
                <a:latin typeface="Arial" pitchFamily="34" charset="0"/>
                <a:cs typeface="Arial" pitchFamily="34" charset="0"/>
              </a:rPr>
              <a:t>(auricular).</a:t>
            </a:r>
            <a:endParaRPr lang="es-ES" dirty="0" smtClean="0">
              <a:latin typeface="Arial" pitchFamily="34" charset="0"/>
              <a:cs typeface="Arial" pitchFamily="34" charset="0"/>
            </a:endParaRPr>
          </a:p>
          <a:p>
            <a:pPr algn="just">
              <a:spcBef>
                <a:spcPts val="600"/>
              </a:spcBef>
            </a:pPr>
            <a:r>
              <a:rPr lang="es-ES_tradnl" b="1" dirty="0" smtClean="0">
                <a:latin typeface="Arial" pitchFamily="34" charset="0"/>
                <a:cs typeface="Arial" pitchFamily="34" charset="0"/>
              </a:rPr>
              <a:t>Canal o Medio de Comunicación:  </a:t>
            </a:r>
            <a:r>
              <a:rPr lang="es-ES_tradnl" dirty="0" smtClean="0">
                <a:latin typeface="Arial" pitchFamily="34" charset="0"/>
                <a:cs typeface="Arial" pitchFamily="34" charset="0"/>
              </a:rPr>
              <a:t>Es el elemento que se encarga de transportar la señal sobre la que viaja la información entre emisor y receptor.</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Un canal viene definido por sus propiedades físicas, que son: la naturaleza de la señal que puede transmitir y otros elementos tales como la velocidad de transmisión, el ancho de banda, el nivel de ruido (interferencias), longitud y modo de inserción de emisores y receptores en el canal.</a:t>
            </a:r>
          </a:p>
          <a:p>
            <a:pPr algn="just">
              <a:spcBef>
                <a:spcPts val="600"/>
              </a:spcBef>
            </a:pPr>
            <a:r>
              <a:rPr lang="es-ES_tradnl" dirty="0" smtClean="0">
                <a:latin typeface="Arial" pitchFamily="34" charset="0"/>
                <a:cs typeface="Arial" pitchFamily="34" charset="0"/>
              </a:rPr>
              <a:t>El alcance de un canal analógico es finito, no así el de un canal digital</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7429500" cy="500063"/>
          </a:xfrm>
        </p:spPr>
        <p:txBody>
          <a:bodyPr>
            <a:normAutofit/>
          </a:bodyPr>
          <a:lstStyle/>
          <a:p>
            <a:pPr algn="l"/>
            <a:r>
              <a:rPr lang="es-ES_tradnl" sz="2000" b="1" dirty="0" smtClean="0">
                <a:latin typeface="Arial" pitchFamily="34" charset="0"/>
                <a:cs typeface="Arial" pitchFamily="34" charset="0"/>
              </a:rPr>
              <a:t>Elementos de  un sistema de comunicación de datos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52226" name="Picture 2" descr="http://html.rincondelvago.com/000730171.png"/>
          <p:cNvPicPr>
            <a:picLocks noChangeAspect="1" noChangeArrowheads="1"/>
          </p:cNvPicPr>
          <p:nvPr/>
        </p:nvPicPr>
        <p:blipFill>
          <a:blip r:embed="rId3" cstate="print"/>
          <a:srcRect/>
          <a:stretch>
            <a:fillRect/>
          </a:stretch>
        </p:blipFill>
        <p:spPr bwMode="auto">
          <a:xfrm>
            <a:off x="857224" y="1643050"/>
            <a:ext cx="7467514" cy="442915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a:bodyPr>
          <a:lstStyle/>
          <a:p>
            <a:pPr algn="l"/>
            <a:r>
              <a:rPr lang="es-ES_tradnl" sz="2000" b="1" dirty="0" smtClean="0">
                <a:latin typeface="Arial" pitchFamily="34" charset="0"/>
                <a:cs typeface="Arial" pitchFamily="34" charset="0"/>
              </a:rPr>
              <a:t>Fenómenos que alteran las comunicaciones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572560" cy="15542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smtClean="0">
                <a:latin typeface="Arial" pitchFamily="34" charset="0"/>
                <a:cs typeface="Arial" pitchFamily="34" charset="0"/>
              </a:rPr>
              <a:t>Atenuación:</a:t>
            </a:r>
            <a:r>
              <a:rPr lang="es-ES_tradnl" dirty="0" smtClean="0">
                <a:latin typeface="Arial" pitchFamily="34" charset="0"/>
                <a:cs typeface="Arial" pitchFamily="34" charset="0"/>
              </a:rPr>
              <a:t> Se caracteriza por la disminución de la intensidad de la señal a medida que recorre el medio de comunicaciones. La atenuación aumenta en forma proporcional a la distancia recorrida desde el emisor.</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Su efecto es la reducción en la amplitud de la señal. La atenuación es propia del cable o elemento conductor. El efecto es más notable en las redes analógicas.</a:t>
            </a:r>
          </a:p>
        </p:txBody>
      </p:sp>
      <p:pic>
        <p:nvPicPr>
          <p:cNvPr id="58372" name="Picture 4" descr="http://docente.ucol.mx/al021593/atenuacion.JPG"/>
          <p:cNvPicPr>
            <a:picLocks noChangeAspect="1" noChangeArrowheads="1"/>
          </p:cNvPicPr>
          <p:nvPr/>
        </p:nvPicPr>
        <p:blipFill>
          <a:blip r:embed="rId3" cstate="print"/>
          <a:srcRect/>
          <a:stretch>
            <a:fillRect/>
          </a:stretch>
        </p:blipFill>
        <p:spPr bwMode="auto">
          <a:xfrm>
            <a:off x="642910" y="3143248"/>
            <a:ext cx="8161792" cy="251132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a:bodyPr>
          <a:lstStyle/>
          <a:p>
            <a:pPr algn="l"/>
            <a:r>
              <a:rPr lang="es-ES_tradnl" sz="2000" b="1" dirty="0" smtClean="0">
                <a:latin typeface="Arial" pitchFamily="34" charset="0"/>
                <a:cs typeface="Arial" pitchFamily="34" charset="0"/>
              </a:rPr>
              <a:t>Fenómenos que alteran las comunicaciones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57256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smtClean="0">
                <a:latin typeface="Arial" pitchFamily="34" charset="0"/>
                <a:cs typeface="Arial" pitchFamily="34" charset="0"/>
              </a:rPr>
              <a:t>Distorsión: </a:t>
            </a:r>
            <a:r>
              <a:rPr lang="es-ES_tradnl" dirty="0" smtClean="0">
                <a:latin typeface="Arial" pitchFamily="34" charset="0"/>
                <a:cs typeface="Arial" pitchFamily="34" charset="0"/>
              </a:rPr>
              <a:t>En términos prácticos, el efecto es una deformación de la señal original. El efecto es más notable en las redes digitales.</a:t>
            </a:r>
          </a:p>
        </p:txBody>
      </p:sp>
      <p:pic>
        <p:nvPicPr>
          <p:cNvPr id="56322" name="Picture 2" descr="http://www.pcpaudio.com/pcpfiles/doc_amplificadores/multiamplificacion/distorsionINDBIG.gif"/>
          <p:cNvPicPr>
            <a:picLocks noChangeAspect="1" noChangeArrowheads="1"/>
          </p:cNvPicPr>
          <p:nvPr/>
        </p:nvPicPr>
        <p:blipFill>
          <a:blip r:embed="rId3" cstate="print"/>
          <a:srcRect/>
          <a:stretch>
            <a:fillRect/>
          </a:stretch>
        </p:blipFill>
        <p:spPr bwMode="auto">
          <a:xfrm>
            <a:off x="428596" y="2357430"/>
            <a:ext cx="4286280" cy="2902109"/>
          </a:xfrm>
          <a:prstGeom prst="rect">
            <a:avLst/>
          </a:prstGeom>
          <a:noFill/>
        </p:spPr>
      </p:pic>
      <p:pic>
        <p:nvPicPr>
          <p:cNvPr id="56324" name="Picture 4" descr="http://decibeles.com/linkphotos/clipping.gif"/>
          <p:cNvPicPr>
            <a:picLocks noChangeAspect="1" noChangeArrowheads="1"/>
          </p:cNvPicPr>
          <p:nvPr/>
        </p:nvPicPr>
        <p:blipFill>
          <a:blip r:embed="rId4" cstate="print"/>
          <a:srcRect/>
          <a:stretch>
            <a:fillRect/>
          </a:stretch>
        </p:blipFill>
        <p:spPr bwMode="auto">
          <a:xfrm>
            <a:off x="4929190" y="2357430"/>
            <a:ext cx="4000528" cy="1515896"/>
          </a:xfrm>
          <a:prstGeom prst="rect">
            <a:avLst/>
          </a:prstGeom>
          <a:noFill/>
        </p:spPr>
      </p:pic>
      <p:pic>
        <p:nvPicPr>
          <p:cNvPr id="56326" name="Picture 6" descr="http://bibliotecadigital.ilce.edu.mx/sites/ciencia/volumen3/ciencia3/149/img/149_40.gif"/>
          <p:cNvPicPr>
            <a:picLocks noChangeAspect="1" noChangeArrowheads="1"/>
          </p:cNvPicPr>
          <p:nvPr/>
        </p:nvPicPr>
        <p:blipFill>
          <a:blip r:embed="rId5" cstate="print"/>
          <a:srcRect/>
          <a:stretch>
            <a:fillRect/>
          </a:stretch>
        </p:blipFill>
        <p:spPr bwMode="auto">
          <a:xfrm>
            <a:off x="5000628" y="4000504"/>
            <a:ext cx="3905279" cy="174235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a:bodyPr>
          <a:lstStyle/>
          <a:p>
            <a:pPr algn="l"/>
            <a:r>
              <a:rPr lang="es-ES_tradnl" sz="2000" b="1" dirty="0" smtClean="0">
                <a:latin typeface="Arial" pitchFamily="34" charset="0"/>
                <a:cs typeface="Arial" pitchFamily="34" charset="0"/>
              </a:rPr>
              <a:t>Fenómenos que alteran las comunicaciones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572560"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smtClean="0">
                <a:latin typeface="Arial" pitchFamily="34" charset="0"/>
                <a:cs typeface="Arial" pitchFamily="34" charset="0"/>
              </a:rPr>
              <a:t>Ruido: </a:t>
            </a:r>
            <a:r>
              <a:rPr lang="es-ES_tradnl" dirty="0" smtClean="0">
                <a:latin typeface="Arial" pitchFamily="34" charset="0"/>
                <a:cs typeface="Arial" pitchFamily="34" charset="0"/>
              </a:rPr>
              <a:t>Es toda perturbación o interferencia no deseada que se introduce en el canal de comunicaciones.</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Su característica es la </a:t>
            </a:r>
            <a:r>
              <a:rPr lang="es-ES_tradnl" dirty="0" err="1" smtClean="0">
                <a:latin typeface="Arial" pitchFamily="34" charset="0"/>
                <a:cs typeface="Arial" pitchFamily="34" charset="0"/>
              </a:rPr>
              <a:t>aditividad</a:t>
            </a:r>
            <a:r>
              <a:rPr lang="es-ES_tradnl" dirty="0" smtClean="0">
                <a:latin typeface="Arial" pitchFamily="34" charset="0"/>
                <a:cs typeface="Arial" pitchFamily="34" charset="0"/>
              </a:rPr>
              <a:t>, pues su intensidad se suma a la de la propia señal de información que se desea transmitir.</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El efecto del mido es también el de una deformación. Si se amplifica una señal, el nudo también es amplificado.</a:t>
            </a:r>
            <a:endParaRPr lang="es-ES" dirty="0">
              <a:latin typeface="Arial" pitchFamily="34" charset="0"/>
              <a:cs typeface="Arial" pitchFamily="34" charset="0"/>
            </a:endParaRPr>
          </a:p>
        </p:txBody>
      </p:sp>
      <p:pic>
        <p:nvPicPr>
          <p:cNvPr id="54276" name="Picture 4" descr="http://docente.ucol.mx/al021593/ruido.JPG"/>
          <p:cNvPicPr>
            <a:picLocks noChangeAspect="1" noChangeArrowheads="1"/>
          </p:cNvPicPr>
          <p:nvPr/>
        </p:nvPicPr>
        <p:blipFill>
          <a:blip r:embed="rId3" cstate="print"/>
          <a:srcRect/>
          <a:stretch>
            <a:fillRect/>
          </a:stretch>
        </p:blipFill>
        <p:spPr bwMode="auto">
          <a:xfrm>
            <a:off x="857224" y="3571876"/>
            <a:ext cx="7401831" cy="2265642"/>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a:bodyPr>
          <a:lstStyle/>
          <a:p>
            <a:pPr algn="l"/>
            <a:r>
              <a:rPr lang="es-ES_tradnl" sz="2000" b="1" dirty="0" smtClean="0">
                <a:latin typeface="Arial" pitchFamily="34" charset="0"/>
                <a:cs typeface="Arial" pitchFamily="34" charset="0"/>
              </a:rPr>
              <a:t>Soluciones a las alteraciones de las comunicaciones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57256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smtClean="0">
                <a:latin typeface="Arial" pitchFamily="34" charset="0"/>
                <a:cs typeface="Arial" pitchFamily="34" charset="0"/>
              </a:rPr>
              <a:t>Amplificador:</a:t>
            </a:r>
            <a:r>
              <a:rPr lang="es-ES_tradnl" dirty="0" smtClean="0">
                <a:latin typeface="Arial" pitchFamily="34" charset="0"/>
                <a:cs typeface="Arial" pitchFamily="34" charset="0"/>
              </a:rPr>
              <a:t> Se utiliza para solucionar el problema de la atenuación en las redes analógicas.</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Las señales que llegan al amplificador están atenuadas respecto de su amplitud original. Las que salen de él tienen un nivel de amplitud tal que puede ser detectadas por el receptor.</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El amplificador tiene su propio nudo interno que se suma a la señal que se debe amplificar. En consecuencia, si en un canal analógico se añaden cada vez más  amplificadores  para  resolver  el  problema   de la atenuación, se llega a un punto en el que el mido es tan grande que la señal original se pierde.</a:t>
            </a:r>
            <a:endParaRPr lang="es-ES" dirty="0" smtClean="0">
              <a:latin typeface="Arial" pitchFamily="34" charset="0"/>
              <a:cs typeface="Arial" pitchFamily="34" charset="0"/>
            </a:endParaRPr>
          </a:p>
        </p:txBody>
      </p:sp>
      <p:pic>
        <p:nvPicPr>
          <p:cNvPr id="62468" name="Picture 4" descr="http://www.solostocks.com/img/linksys-amplificador-de-senal-wifi-54-mb-wre54g-distribuidor-de-100-5416236z0.jpg"/>
          <p:cNvPicPr>
            <a:picLocks noChangeAspect="1" noChangeArrowheads="1"/>
          </p:cNvPicPr>
          <p:nvPr/>
        </p:nvPicPr>
        <p:blipFill>
          <a:blip r:embed="rId3" cstate="print"/>
          <a:srcRect/>
          <a:stretch>
            <a:fillRect/>
          </a:stretch>
        </p:blipFill>
        <p:spPr bwMode="auto">
          <a:xfrm>
            <a:off x="571471" y="4143380"/>
            <a:ext cx="2660783" cy="2357454"/>
          </a:xfrm>
          <a:prstGeom prst="rect">
            <a:avLst/>
          </a:prstGeom>
          <a:noFill/>
        </p:spPr>
      </p:pic>
      <p:pic>
        <p:nvPicPr>
          <p:cNvPr id="62470" name="Picture 6" descr="http://imagenes.solostocks.com/m193908/amplificador-rf-para-senal-de-tv-cable-analogico.jpg"/>
          <p:cNvPicPr>
            <a:picLocks noChangeAspect="1" noChangeArrowheads="1"/>
          </p:cNvPicPr>
          <p:nvPr/>
        </p:nvPicPr>
        <p:blipFill>
          <a:blip r:embed="rId4" cstate="print"/>
          <a:srcRect/>
          <a:stretch>
            <a:fillRect/>
          </a:stretch>
        </p:blipFill>
        <p:spPr bwMode="auto">
          <a:xfrm>
            <a:off x="3643306" y="4500570"/>
            <a:ext cx="2143125" cy="1600200"/>
          </a:xfrm>
          <a:prstGeom prst="rect">
            <a:avLst/>
          </a:prstGeom>
          <a:noFill/>
        </p:spPr>
      </p:pic>
      <p:pic>
        <p:nvPicPr>
          <p:cNvPr id="62472" name="Picture 8" descr="http://img.habitamos.com/fe00c1b58995c36f2e59d6819904bc40-1-3-amplificador-de-seaplusmnal-tv-cable-4-salidas.jpg"/>
          <p:cNvPicPr>
            <a:picLocks noChangeAspect="1" noChangeArrowheads="1"/>
          </p:cNvPicPr>
          <p:nvPr/>
        </p:nvPicPr>
        <p:blipFill>
          <a:blip r:embed="rId5" cstate="print"/>
          <a:srcRect/>
          <a:stretch>
            <a:fillRect/>
          </a:stretch>
        </p:blipFill>
        <p:spPr bwMode="auto">
          <a:xfrm>
            <a:off x="6000760" y="4214818"/>
            <a:ext cx="2286016" cy="228601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2857500"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Conceptos Básicos</a:t>
            </a:r>
            <a:endParaRPr sz="2000" b="1"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95536" y="1551275"/>
            <a:ext cx="8286808" cy="44781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ts val="600"/>
              </a:spcBef>
              <a:spcAft>
                <a:spcPts val="600"/>
              </a:spcAft>
              <a:buClrTx/>
              <a:buSzTx/>
              <a:buFontTx/>
              <a:buNone/>
              <a:tabLst>
                <a:tab pos="404813" algn="l"/>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partir de 1945 se dio inicio al diseño de equipos electrónicos digitales para el tratamiento de la información, hecho que marcó una nueva etapa de origen revolucionario.</a:t>
            </a: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En este contexto el sector Industrial Moderno tuvo que:</a:t>
            </a:r>
            <a:endParaRPr lang="es-ES" dirty="0" smtClean="0">
              <a:latin typeface="Arial" pitchFamily="34" charset="0"/>
              <a:cs typeface="Arial" pitchFamily="34" charset="0"/>
            </a:endParaRPr>
          </a:p>
          <a:p>
            <a:pPr lvl="1" algn="just">
              <a:buFont typeface="Wingdings" pitchFamily="2" charset="2"/>
              <a:buChar char="Ø"/>
            </a:pPr>
            <a:r>
              <a:rPr lang="es-ES_tradnl" dirty="0" smtClean="0">
                <a:latin typeface="Arial" pitchFamily="34" charset="0"/>
                <a:cs typeface="Arial" pitchFamily="34" charset="0"/>
              </a:rPr>
              <a:t>Adecuarse rápidamente al cambio tecnológico (sistemas automáticos de producción)</a:t>
            </a:r>
            <a:endParaRPr lang="es-ES" dirty="0" smtClean="0">
              <a:latin typeface="Arial" pitchFamily="34" charset="0"/>
              <a:cs typeface="Arial" pitchFamily="34" charset="0"/>
            </a:endParaRPr>
          </a:p>
          <a:p>
            <a:pPr lvl="1" algn="just">
              <a:buFont typeface="Wingdings" pitchFamily="2" charset="2"/>
              <a:buChar char="Ø"/>
            </a:pPr>
            <a:r>
              <a:rPr lang="es-ES_tradnl" dirty="0" smtClean="0">
                <a:latin typeface="Arial" pitchFamily="34" charset="0"/>
                <a:cs typeface="Arial" pitchFamily="34" charset="0"/>
              </a:rPr>
              <a:t>Capacitar en forma permanente al personal para el manejo de los equipos modernos.</a:t>
            </a:r>
            <a:endParaRPr lang="es-ES" dirty="0" smtClean="0">
              <a:latin typeface="Arial" pitchFamily="34" charset="0"/>
              <a:cs typeface="Arial" pitchFamily="34" charset="0"/>
            </a:endParaRPr>
          </a:p>
          <a:p>
            <a:pPr lvl="1" algn="just">
              <a:buFont typeface="Wingdings" pitchFamily="2" charset="2"/>
              <a:buChar char="Ø"/>
            </a:pPr>
            <a:r>
              <a:rPr lang="es-ES_tradnl" dirty="0" smtClean="0">
                <a:latin typeface="Arial" pitchFamily="34" charset="0"/>
                <a:cs typeface="Arial" pitchFamily="34" charset="0"/>
              </a:rPr>
              <a:t>Cambiar las actitudes en la manera de resolver los problemas de la era moderna.</a:t>
            </a:r>
            <a:endParaRPr lang="es-ES" dirty="0" smtClean="0">
              <a:latin typeface="Arial" pitchFamily="34" charset="0"/>
              <a:cs typeface="Arial" pitchFamily="34" charset="0"/>
            </a:endParaRPr>
          </a:p>
          <a:p>
            <a:pPr lvl="1" algn="just">
              <a:buFont typeface="Wingdings" pitchFamily="2" charset="2"/>
              <a:buChar char="Ø"/>
            </a:pPr>
            <a:r>
              <a:rPr lang="es-ES_tradnl" dirty="0" smtClean="0">
                <a:latin typeface="Arial" pitchFamily="34" charset="0"/>
                <a:cs typeface="Arial" pitchFamily="34" charset="0"/>
              </a:rPr>
              <a:t>Cumplir con estándares de calidad Nacionales o Internacionales. Ejemplo: IRAM Instituto Argentino de Racionalización de Materiales (Nacional): ISO International Standard </a:t>
            </a:r>
            <a:r>
              <a:rPr lang="es-ES_tradnl" dirty="0" err="1" smtClean="0">
                <a:latin typeface="Arial" pitchFamily="34" charset="0"/>
                <a:cs typeface="Arial" pitchFamily="34" charset="0"/>
              </a:rPr>
              <a:t>Organization</a:t>
            </a:r>
            <a:r>
              <a:rPr lang="es-ES_tradnl" dirty="0" smtClean="0">
                <a:latin typeface="Arial" pitchFamily="34" charset="0"/>
                <a:cs typeface="Arial" pitchFamily="34" charset="0"/>
              </a:rPr>
              <a:t> (Internacional).</a:t>
            </a:r>
            <a:endParaRPr lang="es-ES" dirty="0" smtClean="0">
              <a:latin typeface="Arial" pitchFamily="34" charset="0"/>
              <a:cs typeface="Arial" pitchFamily="34" charset="0"/>
            </a:endParaRPr>
          </a:p>
          <a:p>
            <a:pPr lvl="1" algn="just">
              <a:buFont typeface="Wingdings" pitchFamily="2" charset="2"/>
              <a:buChar char="Ø"/>
            </a:pPr>
            <a:r>
              <a:rPr lang="es-ES_tradnl" dirty="0" smtClean="0">
                <a:latin typeface="Arial" pitchFamily="34" charset="0"/>
                <a:cs typeface="Arial" pitchFamily="34" charset="0"/>
              </a:rPr>
              <a:t>Adecuarse a los nuevos mercados y prepararse para competir en mercados comunes.</a:t>
            </a:r>
            <a:endParaRPr lang="es-E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a:bodyPr>
          <a:lstStyle/>
          <a:p>
            <a:pPr algn="l"/>
            <a:r>
              <a:rPr lang="es-ES_tradnl" sz="2000" b="1" dirty="0" smtClean="0">
                <a:latin typeface="Arial" pitchFamily="34" charset="0"/>
                <a:cs typeface="Arial" pitchFamily="34" charset="0"/>
              </a:rPr>
              <a:t>Soluciones a las alteraciones de las comunicaciones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572560" cy="18312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pPr>
            <a:r>
              <a:rPr lang="es-ES_tradnl" b="1" dirty="0" smtClean="0">
                <a:latin typeface="Arial" pitchFamily="34" charset="0"/>
                <a:cs typeface="Arial" pitchFamily="34" charset="0"/>
              </a:rPr>
              <a:t>Repetidores Regenerativos: </a:t>
            </a:r>
            <a:r>
              <a:rPr lang="es-ES_tradnl" dirty="0" smtClean="0">
                <a:latin typeface="Arial" pitchFamily="34" charset="0"/>
                <a:cs typeface="Arial" pitchFamily="34" charset="0"/>
              </a:rPr>
              <a:t>Permiten regenerar los pulsos  luego  que  estos sufren fundamentalmente el proceso de distorsión en las redes digitales.</a:t>
            </a:r>
            <a:endParaRPr lang="es-ES" dirty="0" smtClean="0">
              <a:latin typeface="Arial" pitchFamily="34" charset="0"/>
              <a:cs typeface="Arial" pitchFamily="34" charset="0"/>
            </a:endParaRPr>
          </a:p>
          <a:p>
            <a:pPr algn="just">
              <a:spcBef>
                <a:spcPts val="600"/>
              </a:spcBef>
            </a:pPr>
            <a:r>
              <a:rPr lang="es-ES_tradnl" dirty="0" smtClean="0">
                <a:latin typeface="Arial" pitchFamily="34" charset="0"/>
                <a:cs typeface="Arial" pitchFamily="34" charset="0"/>
              </a:rPr>
              <a:t>No se trata de una amplificación, sino de la reconstrucción de la señal con una forma semejante a la original. La cantidad de amplificadores   y repetidores que se deberá colocar en el recorrido del canal de comunicaciones dependerá de la distancia que debe cubrir cada circuito.</a:t>
            </a:r>
            <a:endParaRPr lang="es-ES" dirty="0">
              <a:latin typeface="Arial" pitchFamily="34" charset="0"/>
              <a:cs typeface="Arial" pitchFamily="34" charset="0"/>
            </a:endParaRPr>
          </a:p>
        </p:txBody>
      </p:sp>
      <p:pic>
        <p:nvPicPr>
          <p:cNvPr id="60418" name="Picture 2" descr="http://alexandercort.files.wordpress.com/2011/10/foto-cabecera-wordpress.png"/>
          <p:cNvPicPr>
            <a:picLocks noChangeAspect="1" noChangeArrowheads="1"/>
          </p:cNvPicPr>
          <p:nvPr/>
        </p:nvPicPr>
        <p:blipFill>
          <a:blip r:embed="rId3" cstate="print"/>
          <a:srcRect/>
          <a:stretch>
            <a:fillRect/>
          </a:stretch>
        </p:blipFill>
        <p:spPr bwMode="auto">
          <a:xfrm>
            <a:off x="357158" y="3573098"/>
            <a:ext cx="8429684" cy="2189529"/>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71563"/>
            <a:ext cx="6929438" cy="500062"/>
          </a:xfrm>
        </p:spPr>
        <p:txBody>
          <a:bodyPr>
            <a:normAutofit/>
          </a:bodyPr>
          <a:lstStyle/>
          <a:p>
            <a:pPr algn="l"/>
            <a:r>
              <a:rPr lang="es-ES_tradnl" sz="2000" b="1" dirty="0" smtClean="0">
                <a:latin typeface="Arial" pitchFamily="34" charset="0"/>
                <a:cs typeface="Arial" pitchFamily="34" charset="0"/>
              </a:rPr>
              <a:t>Elementos adicionales usados en comunicaciones</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500174"/>
            <a:ext cx="857256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dirty="0" smtClean="0">
                <a:latin typeface="Arial" pitchFamily="34" charset="0"/>
                <a:cs typeface="Arial" pitchFamily="34" charset="0"/>
              </a:rPr>
              <a:t>Filtros:  </a:t>
            </a:r>
            <a:r>
              <a:rPr lang="es-ES_tradnl" dirty="0" smtClean="0">
                <a:latin typeface="Arial" pitchFamily="34" charset="0"/>
                <a:cs typeface="Arial" pitchFamily="34" charset="0"/>
              </a:rPr>
              <a:t>Son aquellas partes de redes de comunicaciones que presentan características selectivas respecto de las frecuencias.  El filtro permite seleccionar las frecuencias de las señales que pasarán libremente, de otras frecuencias indeseables, que no pasarán.  </a:t>
            </a:r>
          </a:p>
          <a:p>
            <a:pPr algn="just">
              <a:spcBef>
                <a:spcPts val="600"/>
              </a:spcBef>
              <a:spcAft>
                <a:spcPts val="600"/>
              </a:spcAft>
            </a:pPr>
            <a:r>
              <a:rPr lang="es-ES_tradnl" dirty="0" smtClean="0">
                <a:latin typeface="Arial" pitchFamily="34" charset="0"/>
                <a:cs typeface="Arial" pitchFamily="34" charset="0"/>
              </a:rPr>
              <a:t>De esta manera la señal original queda libre de lo que se llama interferencias producidas por el ruido.</a:t>
            </a:r>
          </a:p>
          <a:p>
            <a:pPr algn="just">
              <a:spcBef>
                <a:spcPts val="600"/>
              </a:spcBef>
              <a:spcAft>
                <a:spcPts val="600"/>
              </a:spcAft>
            </a:pPr>
            <a:r>
              <a:rPr lang="es-ES_tradnl" b="1" dirty="0" smtClean="0">
                <a:latin typeface="Arial" pitchFamily="34" charset="0"/>
                <a:cs typeface="Arial" pitchFamily="34" charset="0"/>
              </a:rPr>
              <a:t>Distribuidores y concentradores:</a:t>
            </a:r>
            <a:r>
              <a:rPr lang="es-ES" dirty="0" smtClean="0">
                <a:latin typeface="Arial" pitchFamily="34" charset="0"/>
                <a:cs typeface="Arial" pitchFamily="34" charset="0"/>
              </a:rPr>
              <a:t>  </a:t>
            </a:r>
            <a:r>
              <a:rPr lang="es-ES_tradnl" dirty="0" smtClean="0">
                <a:latin typeface="Arial" pitchFamily="34" charset="0"/>
                <a:cs typeface="Arial" pitchFamily="34" charset="0"/>
              </a:rPr>
              <a:t>Son los encargados de repartir y agrupar las señales eléctricas entre diversos emisores y receptores.</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Conmutadores:</a:t>
            </a:r>
            <a:r>
              <a:rPr lang="es-ES_tradnl" dirty="0" smtClean="0">
                <a:latin typeface="Arial" pitchFamily="34" charset="0"/>
                <a:cs typeface="Arial" pitchFamily="34" charset="0"/>
              </a:rPr>
              <a:t> Son los dispositivos encargados de establecer un canal de comunicación adecuado. 	Ejemplo son las centrales telefónicas de comunicación.</a:t>
            </a:r>
            <a:endParaRPr lang="es-ES" b="1"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Antenas:  </a:t>
            </a:r>
            <a:r>
              <a:rPr lang="es-ES_tradnl" dirty="0" smtClean="0">
                <a:latin typeface="Arial" pitchFamily="34" charset="0"/>
                <a:cs typeface="Arial" pitchFamily="34" charset="0"/>
              </a:rPr>
              <a:t>Son los dispositivos que permiten que una señal eléctrica sea capturada y luego se propague por un canal inalámbrico.</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Campos de acción del proceso </a:t>
            </a:r>
            <a:r>
              <a:rPr lang="es-ES_tradnl" sz="2000" b="1" dirty="0" err="1" smtClean="0">
                <a:latin typeface="Arial" pitchFamily="34" charset="0"/>
                <a:cs typeface="Arial" pitchFamily="34" charset="0"/>
              </a:rPr>
              <a:t>teleinformático</a:t>
            </a:r>
            <a:endParaRPr sz="1800" b="1"/>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500174"/>
            <a:ext cx="8572560" cy="48628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El proceso </a:t>
            </a:r>
            <a:r>
              <a:rPr lang="es-ES_tradnl" dirty="0" err="1" smtClean="0">
                <a:latin typeface="Arial" pitchFamily="34" charset="0"/>
                <a:cs typeface="Arial" pitchFamily="34" charset="0"/>
              </a:rPr>
              <a:t>teleinformático</a:t>
            </a:r>
            <a:r>
              <a:rPr lang="es-ES_tradnl" dirty="0" smtClean="0">
                <a:latin typeface="Arial" pitchFamily="34" charset="0"/>
                <a:cs typeface="Arial" pitchFamily="34" charset="0"/>
              </a:rPr>
              <a:t> como disciplina, en la actualidad posee una variedad muy amplia de campos de acción, se pueden mencionar los siguientes campos básicos de acción:</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Informática de gestión</a:t>
            </a:r>
            <a:r>
              <a:rPr lang="es-ES_tradnl" dirty="0" smtClean="0">
                <a:latin typeface="Arial" pitchFamily="34" charset="0"/>
                <a:cs typeface="Arial" pitchFamily="34" charset="0"/>
              </a:rPr>
              <a:t>: Implica básicamente el procesamiento electrónico de datos, donde el instrumento  básico  es  la  computadora  (involucrando  los  procesos  de planificación, administración, contable, entre otros). </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Informática de concepción:</a:t>
            </a:r>
            <a:r>
              <a:rPr lang="es-ES_tradnl" dirty="0" smtClean="0">
                <a:latin typeface="Arial" pitchFamily="34" charset="0"/>
                <a:cs typeface="Arial" pitchFamily="34" charset="0"/>
              </a:rPr>
              <a:t> Concierne al cálculo científico y al diseño asistido por computadora (CAD. </a:t>
            </a:r>
            <a:r>
              <a:rPr lang="es-ES_tradnl" dirty="0" err="1" smtClean="0">
                <a:latin typeface="Arial" pitchFamily="34" charset="0"/>
                <a:cs typeface="Arial" pitchFamily="34" charset="0"/>
              </a:rPr>
              <a:t>Computer</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Aidd</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Design</a:t>
            </a:r>
            <a:r>
              <a:rPr lang="es-ES_tradnl" dirty="0" smtClean="0">
                <a:latin typeface="Arial" pitchFamily="34" charset="0"/>
                <a:cs typeface="Arial" pitchFamily="34" charset="0"/>
              </a:rPr>
              <a:t>).</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Informática de producción:</a:t>
            </a:r>
            <a:r>
              <a:rPr lang="es-ES_tradnl" dirty="0" smtClean="0">
                <a:latin typeface="Arial" pitchFamily="34" charset="0"/>
                <a:cs typeface="Arial" pitchFamily="34" charset="0"/>
              </a:rPr>
              <a:t> Es lo que se conoce como '"sistemas de fabricación asistidos por computadora'" (CAM. </a:t>
            </a:r>
            <a:r>
              <a:rPr lang="es-ES_tradnl" dirty="0" err="1" smtClean="0">
                <a:latin typeface="Arial" pitchFamily="34" charset="0"/>
                <a:cs typeface="Arial" pitchFamily="34" charset="0"/>
              </a:rPr>
              <a:t>Computer</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Aidd</a:t>
            </a:r>
            <a:r>
              <a:rPr lang="es-ES_tradnl" dirty="0" smtClean="0">
                <a:latin typeface="Arial" pitchFamily="34" charset="0"/>
                <a:cs typeface="Arial" pitchFamily="34" charset="0"/>
              </a:rPr>
              <a:t> </a:t>
            </a:r>
            <a:r>
              <a:rPr lang="es-ES_tradnl" dirty="0" err="1" smtClean="0">
                <a:latin typeface="Arial" pitchFamily="34" charset="0"/>
                <a:cs typeface="Arial" pitchFamily="34" charset="0"/>
              </a:rPr>
              <a:t>Manufacturing</a:t>
            </a:r>
            <a:r>
              <a:rPr lang="es-ES_tradnl" dirty="0" smtClean="0">
                <a:latin typeface="Arial" pitchFamily="34" charset="0"/>
                <a:cs typeface="Arial" pitchFamily="34" charset="0"/>
              </a:rPr>
              <a:t>) entre los que podemos destacar los robots.</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Informática incorporada en el producto final.</a:t>
            </a:r>
            <a:r>
              <a:rPr lang="es-ES_tradnl" dirty="0" smtClean="0">
                <a:latin typeface="Arial" pitchFamily="34" charset="0"/>
                <a:cs typeface="Arial" pitchFamily="34" charset="0"/>
              </a:rPr>
              <a:t> Tiene que ver con la tendencia a incorporar en los productos finales, criterios </a:t>
            </a:r>
            <a:r>
              <a:rPr lang="es-ES_tradnl" dirty="0" err="1" smtClean="0">
                <a:latin typeface="Arial" pitchFamily="34" charset="0"/>
                <a:cs typeface="Arial" pitchFamily="34" charset="0"/>
              </a:rPr>
              <a:t>informaticos</a:t>
            </a:r>
            <a:r>
              <a:rPr lang="es-ES_tradnl" dirty="0" smtClean="0">
                <a:latin typeface="Arial" pitchFamily="34" charset="0"/>
                <a:cs typeface="Arial" pitchFamily="34" charset="0"/>
              </a:rPr>
              <a:t> o más precisamente microprocesadores de uso especifico, entre los que podemos mencionar las tarjetas para realizar llamadas telefónicas</a:t>
            </a:r>
            <a:r>
              <a:rPr lang="es-ES_tradnl" dirty="0" smtClean="0"/>
              <a:t>.</a:t>
            </a:r>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6929438" cy="500062"/>
          </a:xfrm>
        </p:spPr>
        <p:txBody>
          <a:bodyPr>
            <a:normAutofit/>
          </a:bodyPr>
          <a:lstStyle/>
          <a:p>
            <a:pPr algn="l"/>
            <a:r>
              <a:rPr lang="es-ES_tradnl" sz="2000" b="1" dirty="0" smtClean="0">
                <a:latin typeface="Arial" pitchFamily="34" charset="0"/>
                <a:cs typeface="Arial" pitchFamily="34" charset="0"/>
              </a:rPr>
              <a:t>Conceptos Básicos de Comunicación e Informática</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23528" y="1340768"/>
            <a:ext cx="8572560"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i="1" dirty="0" smtClean="0">
                <a:latin typeface="Arial" pitchFamily="34" charset="0"/>
                <a:cs typeface="Arial" pitchFamily="34" charset="0"/>
              </a:rPr>
              <a:t>Teleinformática:</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Este término se refiere básicamente a la disciplina que trata la comunicación entre equipos de computación distantes. Es la ciencia que trata la comunicación a distancia entre procesos. </a:t>
            </a:r>
            <a:endParaRPr lang="es-ES" dirty="0" smtClean="0">
              <a:latin typeface="Arial" pitchFamily="34" charset="0"/>
              <a:cs typeface="Arial" pitchFamily="34" charset="0"/>
            </a:endParaRPr>
          </a:p>
          <a:p>
            <a:pPr algn="just"/>
            <a:r>
              <a:rPr lang="es-ES_tradnl" dirty="0" smtClean="0">
                <a:latin typeface="Arial" pitchFamily="34" charset="0"/>
                <a:cs typeface="Arial" pitchFamily="34" charset="0"/>
              </a:rPr>
              <a:t>Formalmente, </a:t>
            </a:r>
            <a:r>
              <a:rPr lang="es-ES_tradnl" dirty="0" err="1" smtClean="0">
                <a:latin typeface="Arial" pitchFamily="34" charset="0"/>
                <a:cs typeface="Arial" pitchFamily="34" charset="0"/>
              </a:rPr>
              <a:t>teleínformática</a:t>
            </a:r>
            <a:r>
              <a:rPr lang="es-ES_tradnl" dirty="0" smtClean="0">
                <a:latin typeface="Arial" pitchFamily="34" charset="0"/>
                <a:cs typeface="Arial" pitchFamily="34" charset="0"/>
              </a:rPr>
              <a:t> es la ciencia que estudia el conjunto de técnicas necesarias para poder transmitir datos de un sistema informático o entre puntos situados en lugares remotos a través de redes de telecomunicaciones. </a:t>
            </a:r>
            <a:endParaRPr lang="es-ES"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Transmisión de datos:</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Es el movimiento de información codificada de un lugar a otro de señales que portan dichos datos por medio de sistemas de comunicación eléctricos.</a:t>
            </a:r>
          </a:p>
          <a:p>
            <a:pPr algn="just">
              <a:spcBef>
                <a:spcPts val="600"/>
              </a:spcBef>
              <a:spcAft>
                <a:spcPts val="600"/>
              </a:spcAft>
            </a:pPr>
            <a:r>
              <a:rPr lang="es-ES_tradnl" b="1" i="1" dirty="0" smtClean="0">
                <a:latin typeface="Arial" pitchFamily="34" charset="0"/>
                <a:cs typeface="Arial" pitchFamily="34" charset="0"/>
              </a:rPr>
              <a:t>Telecomunicaciones:</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Hacen referencia a la transmisión de datos a distancia.</a:t>
            </a:r>
            <a:endParaRPr lang="es-ES"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Teleprocesamiento:</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Permite que un sistema de computación utilice algún tipo de telecomunicación para procesar datos. </a:t>
            </a:r>
            <a:endParaRPr lang="es-ES"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Códigos:</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Acuerdo previo sobre un conjunto de significados que definen una serie de símbolos y caracteres. Toda combinación de bits representa un carácter dentro de la tabla de códigos. Las tablas de códigos más reconocidas son las del código ASCII.</a:t>
            </a:r>
            <a:endParaRPr lang="es-E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Conceptos Básicos de Comunicación e Informática</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428736"/>
            <a:ext cx="857256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b="1" i="1" dirty="0" smtClean="0">
                <a:latin typeface="Arial" pitchFamily="34" charset="0"/>
                <a:cs typeface="Arial" pitchFamily="34" charset="0"/>
              </a:rPr>
              <a:t>Paridad:</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Técnica que consiste en la adición de un BIT a un carácter o a un bloque de caracteres para forzar al conjunto de unos (1) a ser par o impar. Se utiliza para el chequeo de errores en la validación de los datos. El bit de paridad será cero (0=</a:t>
            </a:r>
            <a:r>
              <a:rPr lang="es-ES_tradnl" dirty="0" err="1" smtClean="0">
                <a:latin typeface="Arial" pitchFamily="34" charset="0"/>
                <a:cs typeface="Arial" pitchFamily="34" charset="0"/>
              </a:rPr>
              <a:t>space</a:t>
            </a:r>
            <a:r>
              <a:rPr lang="es-ES_tradnl" dirty="0" smtClean="0">
                <a:latin typeface="Arial" pitchFamily="34" charset="0"/>
                <a:cs typeface="Arial" pitchFamily="34" charset="0"/>
              </a:rPr>
              <a:t>) o uno (1=</a:t>
            </a:r>
            <a:r>
              <a:rPr lang="es-ES_tradnl" dirty="0" err="1" smtClean="0">
                <a:latin typeface="Arial" pitchFamily="34" charset="0"/>
                <a:cs typeface="Arial" pitchFamily="34" charset="0"/>
              </a:rPr>
              <a:t>mark</a:t>
            </a:r>
            <a:r>
              <a:rPr lang="es-ES_tradnl" dirty="0" smtClean="0">
                <a:latin typeface="Arial" pitchFamily="34" charset="0"/>
                <a:cs typeface="Arial" pitchFamily="34" charset="0"/>
              </a:rPr>
              <a:t>).</a:t>
            </a:r>
            <a:endParaRPr lang="es-ES"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Palabra (</a:t>
            </a:r>
            <a:r>
              <a:rPr lang="es-ES_tradnl" b="1" i="1" dirty="0" err="1" smtClean="0">
                <a:latin typeface="Arial" pitchFamily="34" charset="0"/>
                <a:cs typeface="Arial" pitchFamily="34" charset="0"/>
              </a:rPr>
              <a:t>word</a:t>
            </a:r>
            <a:r>
              <a:rPr lang="es-ES_tradnl" b="1" i="1" dirty="0" smtClean="0">
                <a:latin typeface="Arial" pitchFamily="34" charset="0"/>
                <a:cs typeface="Arial" pitchFamily="34" charset="0"/>
              </a:rPr>
              <a:t>):</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Número de caracteres (bytes) fijos que un computador trata como una unidad cuando los transfiere entre sus distintas unidades o los somete a distintos procesos, tales como lectura, escritura en memoria, operaciones aritméticas, etc. El concepto de palabra es en realidad un concepto </a:t>
            </a:r>
            <a:r>
              <a:rPr lang="es-ES_tradnl" i="1" dirty="0" smtClean="0">
                <a:latin typeface="Arial" pitchFamily="34" charset="0"/>
                <a:cs typeface="Arial" pitchFamily="34" charset="0"/>
              </a:rPr>
              <a:t>típicamente informático. </a:t>
            </a:r>
            <a:endParaRPr lang="es-ES" dirty="0" smtClean="0">
              <a:latin typeface="Arial" pitchFamily="34" charset="0"/>
              <a:cs typeface="Arial" pitchFamily="34" charset="0"/>
            </a:endParaRPr>
          </a:p>
          <a:p>
            <a:pPr algn="just">
              <a:spcBef>
                <a:spcPts val="600"/>
              </a:spcBef>
              <a:spcAft>
                <a:spcPts val="600"/>
              </a:spcAft>
            </a:pPr>
            <a:r>
              <a:rPr lang="es-ES_tradnl" b="1" i="1" dirty="0" smtClean="0">
                <a:latin typeface="Arial" pitchFamily="34" charset="0"/>
                <a:cs typeface="Arial" pitchFamily="34" charset="0"/>
              </a:rPr>
              <a:t>Bloque:</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Conjunto formado por algunas decenas de bits que recibe un tratamiento único a los efectos de la transferencia de datos que un computador realiza entre su memoria y los equipos periféricos. Conjunto de bits que a los efectos de la protección y corrección de errores, es considerado como una sola unidad.</a:t>
            </a:r>
            <a:endParaRPr lang="es-ES" dirty="0" smtClean="0">
              <a:latin typeface="Arial" pitchFamily="34" charset="0"/>
              <a:cs typeface="Arial" pitchFamily="34" charset="0"/>
            </a:endParaRPr>
          </a:p>
          <a:p>
            <a:pPr algn="just">
              <a:spcBef>
                <a:spcPts val="600"/>
              </a:spcBef>
              <a:spcAft>
                <a:spcPts val="600"/>
              </a:spcAft>
            </a:pP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de datos</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357298"/>
            <a:ext cx="8572560" cy="34009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Entendemos como comunicación al proceso que posibilita el transporte de información, la cual es transmitida mediante señales, que viajan por un medio físico. </a:t>
            </a:r>
          </a:p>
          <a:p>
            <a:pPr algn="just">
              <a:spcBef>
                <a:spcPts val="600"/>
              </a:spcBef>
              <a:spcAft>
                <a:spcPts val="600"/>
              </a:spcAft>
            </a:pPr>
            <a:r>
              <a:rPr lang="es-ES_tradnl" dirty="0" smtClean="0">
                <a:latin typeface="Arial" pitchFamily="34" charset="0"/>
                <a:cs typeface="Arial" pitchFamily="34" charset="0"/>
              </a:rPr>
              <a:t>Por extensión en informática la comunicación de datos, es el proceso de comunicar información en forma binaria entre dos o más puntos. Requiere cuatro elementos básicos que son: </a:t>
            </a:r>
            <a:endParaRPr lang="es-ES" dirty="0" smtClean="0">
              <a:latin typeface="Arial" pitchFamily="34" charset="0"/>
              <a:cs typeface="Arial" pitchFamily="34" charset="0"/>
            </a:endParaRPr>
          </a:p>
          <a:p>
            <a:pPr algn="just">
              <a:spcBef>
                <a:spcPts val="600"/>
              </a:spcBef>
              <a:buFont typeface="Wingdings" pitchFamily="2" charset="2"/>
              <a:buChar char="ü"/>
            </a:pPr>
            <a:r>
              <a:rPr lang="es-ES_tradnl" dirty="0" smtClean="0">
                <a:latin typeface="Arial" pitchFamily="34" charset="0"/>
                <a:cs typeface="Arial" pitchFamily="34" charset="0"/>
              </a:rPr>
              <a:t>Emisor o Transmisor: Dispositivo que transmite los datos. </a:t>
            </a:r>
            <a:endParaRPr lang="es-ES" dirty="0" smtClean="0">
              <a:latin typeface="Arial" pitchFamily="34" charset="0"/>
              <a:cs typeface="Arial" pitchFamily="34" charset="0"/>
            </a:endParaRPr>
          </a:p>
          <a:p>
            <a:pPr algn="just">
              <a:spcBef>
                <a:spcPts val="600"/>
              </a:spcBef>
              <a:buFont typeface="Wingdings" pitchFamily="2" charset="2"/>
              <a:buChar char="ü"/>
            </a:pPr>
            <a:r>
              <a:rPr lang="es-ES_tradnl" dirty="0" smtClean="0">
                <a:latin typeface="Arial" pitchFamily="34" charset="0"/>
                <a:cs typeface="Arial" pitchFamily="34" charset="0"/>
              </a:rPr>
              <a:t>Mensaje: lo conforman los datos a ser transmitidos.</a:t>
            </a:r>
            <a:endParaRPr lang="es-ES" dirty="0" smtClean="0">
              <a:latin typeface="Arial" pitchFamily="34" charset="0"/>
              <a:cs typeface="Arial" pitchFamily="34" charset="0"/>
            </a:endParaRPr>
          </a:p>
          <a:p>
            <a:pPr algn="just">
              <a:spcBef>
                <a:spcPts val="600"/>
              </a:spcBef>
              <a:buFont typeface="Wingdings" pitchFamily="2" charset="2"/>
              <a:buChar char="ü"/>
            </a:pPr>
            <a:r>
              <a:rPr lang="es-ES_tradnl" dirty="0" smtClean="0">
                <a:latin typeface="Arial" pitchFamily="34" charset="0"/>
                <a:cs typeface="Arial" pitchFamily="34" charset="0"/>
              </a:rPr>
              <a:t>Medio: consiste en el recorrido de los datos desde el origen hasta su destino.</a:t>
            </a:r>
            <a:endParaRPr lang="es-ES" dirty="0" smtClean="0">
              <a:latin typeface="Arial" pitchFamily="34" charset="0"/>
              <a:cs typeface="Arial" pitchFamily="34" charset="0"/>
            </a:endParaRPr>
          </a:p>
          <a:p>
            <a:pPr algn="just">
              <a:spcBef>
                <a:spcPts val="600"/>
              </a:spcBef>
              <a:buFont typeface="Wingdings" pitchFamily="2" charset="2"/>
              <a:buChar char="ü"/>
            </a:pPr>
            <a:r>
              <a:rPr lang="es-ES_tradnl" dirty="0" smtClean="0">
                <a:latin typeface="Arial" pitchFamily="34" charset="0"/>
                <a:cs typeface="Arial" pitchFamily="34" charset="0"/>
              </a:rPr>
              <a:t>Receptor: dispositivo de destino de los datos.</a:t>
            </a:r>
            <a:endParaRPr lang="es-ES" dirty="0">
              <a:latin typeface="Arial" pitchFamily="34" charset="0"/>
              <a:cs typeface="Arial" pitchFamily="34" charset="0"/>
            </a:endParaRPr>
          </a:p>
        </p:txBody>
      </p:sp>
      <p:pic>
        <p:nvPicPr>
          <p:cNvPr id="63490" name="Imagen 11"/>
          <p:cNvPicPr>
            <a:picLocks noChangeAspect="1" noChangeArrowheads="1"/>
          </p:cNvPicPr>
          <p:nvPr/>
        </p:nvPicPr>
        <p:blipFill>
          <a:blip r:embed="rId3" cstate="print"/>
          <a:srcRect/>
          <a:stretch>
            <a:fillRect/>
          </a:stretch>
        </p:blipFill>
        <p:spPr bwMode="auto">
          <a:xfrm>
            <a:off x="1785918" y="4857760"/>
            <a:ext cx="4895850" cy="1343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de datos</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357298"/>
            <a:ext cx="8572560" cy="47397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Un sistema </a:t>
            </a:r>
            <a:r>
              <a:rPr lang="es-ES_tradnl" dirty="0" err="1" smtClean="0">
                <a:latin typeface="Arial" pitchFamily="34" charset="0"/>
                <a:cs typeface="Arial" pitchFamily="34" charset="0"/>
              </a:rPr>
              <a:t>teleinformático</a:t>
            </a:r>
            <a:r>
              <a:rPr lang="es-ES_tradnl" dirty="0" smtClean="0">
                <a:latin typeface="Arial" pitchFamily="34" charset="0"/>
                <a:cs typeface="Arial" pitchFamily="34" charset="0"/>
              </a:rPr>
              <a:t> básico consta de un terminal remoto desde el cual se envían los datos a una computadora central o host a través de una línea de telecomunicación para su proceso y posterior recepción de resultados. </a:t>
            </a:r>
          </a:p>
          <a:p>
            <a:pPr algn="just">
              <a:spcBef>
                <a:spcPts val="600"/>
              </a:spcBef>
              <a:spcAft>
                <a:spcPts val="600"/>
              </a:spcAft>
            </a:pPr>
            <a:r>
              <a:rPr lang="es-ES_tradnl" dirty="0" smtClean="0">
                <a:latin typeface="Arial" pitchFamily="34" charset="0"/>
                <a:cs typeface="Arial" pitchFamily="34" charset="0"/>
              </a:rPr>
              <a:t>Al medio físico empleado para transmisión de datos se le denomina red de telecomunicación. A través de ella se envía la información bien en forma de señal analógica o bien en forma de señal digital, dependiendo el tipo de medio y de la tecnología utilizada.</a:t>
            </a:r>
            <a:endParaRPr lang="es-ES" dirty="0" smtClean="0">
              <a:latin typeface="Arial" pitchFamily="34" charset="0"/>
              <a:cs typeface="Arial" pitchFamily="34" charset="0"/>
            </a:endParaRPr>
          </a:p>
          <a:p>
            <a:pPr algn="just">
              <a:spcBef>
                <a:spcPts val="600"/>
              </a:spcBef>
              <a:spcAft>
                <a:spcPts val="600"/>
              </a:spcAft>
            </a:pPr>
            <a:r>
              <a:rPr lang="es-ES_tradnl" i="1" dirty="0" smtClean="0">
                <a:latin typeface="Arial" pitchFamily="34" charset="0"/>
                <a:cs typeface="Arial" pitchFamily="34" charset="0"/>
              </a:rPr>
              <a:t>La velocidad de transmisión corresponde a la cantidad de información que se transmite por una línea de telecomunicación en la unidad de tiempo.</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Se mide en diferentes magnitudes: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i="1" dirty="0" smtClean="0">
                <a:latin typeface="Arial" pitchFamily="34" charset="0"/>
                <a:cs typeface="Arial" pitchFamily="34" charset="0"/>
              </a:rPr>
              <a:t>Bits por segundo (bps): </a:t>
            </a:r>
            <a:r>
              <a:rPr lang="es-ES_tradnl" dirty="0" smtClean="0">
                <a:latin typeface="Arial" pitchFamily="34" charset="0"/>
                <a:cs typeface="Arial" pitchFamily="34" charset="0"/>
              </a:rPr>
              <a:t>número de bits de información que se envían cada segundo.</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i="1" dirty="0" smtClean="0">
                <a:latin typeface="Arial" pitchFamily="34" charset="0"/>
                <a:cs typeface="Arial" pitchFamily="34" charset="0"/>
              </a:rPr>
              <a:t>Caracteres por segundo(</a:t>
            </a:r>
            <a:r>
              <a:rPr lang="es-ES_tradnl" i="1" dirty="0" err="1" smtClean="0">
                <a:latin typeface="Arial" pitchFamily="34" charset="0"/>
                <a:cs typeface="Arial" pitchFamily="34" charset="0"/>
              </a:rPr>
              <a:t>cps</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número de caracteres o bytes que se envían por segundo</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de datos</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65538" name="Picture 2" descr="http://4.bp.blogspot.com/_uHH54DgCIa0/TGryC81EfHI/AAAAAAAAAEk/HLHXA59kVME/s320/red+telefonica.jpg"/>
          <p:cNvPicPr>
            <a:picLocks noChangeAspect="1" noChangeArrowheads="1"/>
          </p:cNvPicPr>
          <p:nvPr/>
        </p:nvPicPr>
        <p:blipFill>
          <a:blip r:embed="rId3" cstate="print"/>
          <a:srcRect/>
          <a:stretch>
            <a:fillRect/>
          </a:stretch>
        </p:blipFill>
        <p:spPr bwMode="auto">
          <a:xfrm>
            <a:off x="500034" y="1643050"/>
            <a:ext cx="3371872" cy="4214842"/>
          </a:xfrm>
          <a:prstGeom prst="rect">
            <a:avLst/>
          </a:prstGeom>
          <a:noFill/>
        </p:spPr>
      </p:pic>
      <p:pic>
        <p:nvPicPr>
          <p:cNvPr id="65540" name="Picture 4" descr="http://1.bp.blogspot.com/_UG5bHzem_Mo/TNKdobGvBKI/AAAAAAAAAAM/Y7NWZNM5kQE/s1600/red.gif"/>
          <p:cNvPicPr>
            <a:picLocks noChangeAspect="1" noChangeArrowheads="1"/>
          </p:cNvPicPr>
          <p:nvPr/>
        </p:nvPicPr>
        <p:blipFill>
          <a:blip r:embed="rId4" cstate="print"/>
          <a:srcRect/>
          <a:stretch>
            <a:fillRect/>
          </a:stretch>
        </p:blipFill>
        <p:spPr bwMode="auto">
          <a:xfrm>
            <a:off x="4500562" y="3857628"/>
            <a:ext cx="3786214" cy="2643207"/>
          </a:xfrm>
          <a:prstGeom prst="rect">
            <a:avLst/>
          </a:prstGeom>
          <a:noFill/>
        </p:spPr>
      </p:pic>
      <p:pic>
        <p:nvPicPr>
          <p:cNvPr id="65542" name="Picture 6" descr="http://2.bp.blogspot.com/_VgeoBowgFCE/TKuD6wu9UgI/AAAAAAAAACA/ePOeR9mxahk/s1600/red_datos.gif"/>
          <p:cNvPicPr>
            <a:picLocks noChangeAspect="1" noChangeArrowheads="1"/>
          </p:cNvPicPr>
          <p:nvPr/>
        </p:nvPicPr>
        <p:blipFill>
          <a:blip r:embed="rId5" cstate="print"/>
          <a:srcRect/>
          <a:stretch>
            <a:fillRect/>
          </a:stretch>
        </p:blipFill>
        <p:spPr bwMode="auto">
          <a:xfrm>
            <a:off x="4500562" y="857232"/>
            <a:ext cx="3704514" cy="2829187"/>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de datos</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00034" y="1428736"/>
            <a:ext cx="8286808" cy="923330"/>
          </a:xfrm>
          <a:prstGeom prst="rect">
            <a:avLst/>
          </a:prstGeom>
        </p:spPr>
        <p:txBody>
          <a:bodyPr wrap="square">
            <a:spAutoFit/>
          </a:bodyPr>
          <a:lstStyle/>
          <a:p>
            <a:r>
              <a:rPr lang="es-ES_tradnl" b="1" dirty="0" smtClean="0">
                <a:latin typeface="Arial" pitchFamily="34" charset="0"/>
                <a:cs typeface="Arial" pitchFamily="34" charset="0"/>
              </a:rPr>
              <a:t>Simplex:</a:t>
            </a:r>
            <a:r>
              <a:rPr lang="es-ES_tradnl" dirty="0" smtClean="0">
                <a:latin typeface="Arial" pitchFamily="34" charset="0"/>
                <a:cs typeface="Arial" pitchFamily="34" charset="0"/>
              </a:rPr>
              <a:t> la transmisión de datos se produce en un solo sentido, siempre existen un nodo emisor o transmisor y un nodo receptor que no cambian sus funciones</a:t>
            </a:r>
            <a:endParaRPr lang="es-ES" dirty="0">
              <a:latin typeface="Arial" pitchFamily="34" charset="0"/>
              <a:cs typeface="Arial" pitchFamily="34" charset="0"/>
            </a:endParaRPr>
          </a:p>
        </p:txBody>
      </p:sp>
      <p:pic>
        <p:nvPicPr>
          <p:cNvPr id="80898" name="Imagen 12"/>
          <p:cNvPicPr>
            <a:picLocks noChangeAspect="1" noChangeArrowheads="1"/>
          </p:cNvPicPr>
          <p:nvPr/>
        </p:nvPicPr>
        <p:blipFill>
          <a:blip r:embed="rId3" cstate="print"/>
          <a:srcRect/>
          <a:stretch>
            <a:fillRect/>
          </a:stretch>
        </p:blipFill>
        <p:spPr bwMode="auto">
          <a:xfrm>
            <a:off x="2214546" y="2285992"/>
            <a:ext cx="3543300" cy="571500"/>
          </a:xfrm>
          <a:prstGeom prst="rect">
            <a:avLst/>
          </a:prstGeom>
          <a:noFill/>
          <a:ln w="9525">
            <a:noFill/>
            <a:miter lim="800000"/>
            <a:headEnd/>
            <a:tailEnd/>
          </a:ln>
        </p:spPr>
      </p:pic>
      <p:sp>
        <p:nvSpPr>
          <p:cNvPr id="80899" name="Rectangle 3"/>
          <p:cNvSpPr>
            <a:spLocks noChangeArrowheads="1"/>
          </p:cNvSpPr>
          <p:nvPr/>
        </p:nvSpPr>
        <p:spPr bwMode="auto">
          <a:xfrm>
            <a:off x="571472" y="3000372"/>
            <a:ext cx="807249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Half-Duplex</a:t>
            </a:r>
            <a:r>
              <a:rPr kumimoji="0" lang="es-ES_tradnl"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la transmisión de los datos se produce en ambos sentidos pero alternativamente, en un solo sentido a la vez. Si se está recibiendo datos no se puede transmitir. </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pic>
        <p:nvPicPr>
          <p:cNvPr id="80900" name="Imagen 13"/>
          <p:cNvPicPr>
            <a:picLocks noChangeAspect="1" noChangeArrowheads="1"/>
          </p:cNvPicPr>
          <p:nvPr/>
        </p:nvPicPr>
        <p:blipFill>
          <a:blip r:embed="rId4" cstate="print"/>
          <a:srcRect/>
          <a:stretch>
            <a:fillRect/>
          </a:stretch>
        </p:blipFill>
        <p:spPr bwMode="auto">
          <a:xfrm>
            <a:off x="2357422" y="3929066"/>
            <a:ext cx="3438525" cy="495300"/>
          </a:xfrm>
          <a:prstGeom prst="rect">
            <a:avLst/>
          </a:prstGeom>
          <a:noFill/>
          <a:ln w="9525">
            <a:noFill/>
            <a:miter lim="800000"/>
            <a:headEnd/>
            <a:tailEnd/>
          </a:ln>
        </p:spPr>
      </p:pic>
      <p:sp>
        <p:nvSpPr>
          <p:cNvPr id="80901" name="Rectangle 5"/>
          <p:cNvSpPr>
            <a:spLocks noChangeArrowheads="1"/>
          </p:cNvSpPr>
          <p:nvPr/>
        </p:nvSpPr>
        <p:spPr bwMode="auto">
          <a:xfrm>
            <a:off x="571472" y="4572008"/>
            <a:ext cx="821537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Dúplex:</a:t>
            </a: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la transmisión de los datos se produce en ambos sentidos al mismo tiempo, un extremo que está recibiendo datos puede, al mismo tiempo, estar transmitiendo otros datos. </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pic>
        <p:nvPicPr>
          <p:cNvPr id="80902" name="Imagen 14"/>
          <p:cNvPicPr>
            <a:picLocks noChangeAspect="1" noChangeArrowheads="1"/>
          </p:cNvPicPr>
          <p:nvPr/>
        </p:nvPicPr>
        <p:blipFill>
          <a:blip r:embed="rId5" cstate="print"/>
          <a:srcRect/>
          <a:stretch>
            <a:fillRect/>
          </a:stretch>
        </p:blipFill>
        <p:spPr bwMode="auto">
          <a:xfrm>
            <a:off x="2428860" y="5572140"/>
            <a:ext cx="3514725" cy="552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SINCRONA</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00034" y="1428736"/>
            <a:ext cx="8286808" cy="5170646"/>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En el procedimiento sincrónico existen dos relojes, uno en el receptor y otro en el emisor, y la información útil es transmitida entre dos grupos de bytes denominados </a:t>
            </a:r>
            <a:r>
              <a:rPr lang="es-ES_tradnl" i="1" dirty="0" smtClean="0">
                <a:latin typeface="Arial" pitchFamily="34" charset="0"/>
                <a:cs typeface="Arial" pitchFamily="34" charset="0"/>
              </a:rPr>
              <a:t>delimitadores. </a:t>
            </a:r>
            <a:r>
              <a:rPr lang="es-ES_tradnl" dirty="0" smtClean="0">
                <a:latin typeface="Arial" pitchFamily="34" charset="0"/>
                <a:cs typeface="Arial" pitchFamily="34" charset="0"/>
              </a:rPr>
              <a:t>Un grupo de limitador es el de encabezado, que se encarga de </a:t>
            </a:r>
            <a:r>
              <a:rPr lang="es-ES_tradnl" dirty="0" err="1" smtClean="0">
                <a:latin typeface="Arial" pitchFamily="34" charset="0"/>
                <a:cs typeface="Arial" pitchFamily="34" charset="0"/>
              </a:rPr>
              <a:t>resincronizar</a:t>
            </a:r>
            <a:r>
              <a:rPr lang="es-ES_tradnl" dirty="0" smtClean="0">
                <a:latin typeface="Arial" pitchFamily="34" charset="0"/>
                <a:cs typeface="Arial" pitchFamily="34" charset="0"/>
              </a:rPr>
              <a:t> los relojes, y el otro grupo es el de terminación.</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Las características de la transmisión sincrónica son las siguientes: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Mejor aprovechamiento de la línea de transmisión.</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Los equipos necesarios son de tecnología más compleja y costos más altos.</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Son especialmente aptos para ser usados en transmisiones de altas velocidades.</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En caso de errores de transmisión, la cantidad de bytes a retransmitir es importante.</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El rendimiento de la transmisión es superior al 99% si transmito bloques de 1024 bytes con no más de 10 bytes de cabecera y terminación</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La señal de sincronismo puede ser generada por el módem o por el equipo terminal de datos</a:t>
            </a:r>
            <a:endParaRPr lang="es-ES" sz="17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2857500" cy="500062"/>
          </a:xfrm>
        </p:spPr>
        <p:txBody>
          <a:bodyPr>
            <a:normAutofit/>
          </a:bodyPr>
          <a:lstStyle/>
          <a:p>
            <a:pPr algn="just">
              <a:spcBef>
                <a:spcPts val="600"/>
              </a:spcBef>
              <a:spcAft>
                <a:spcPts val="600"/>
              </a:spcAft>
            </a:pPr>
            <a:r>
              <a:rPr lang="es-ES_tradnl" sz="2000" b="1" dirty="0" smtClean="0">
                <a:latin typeface="Arial" pitchFamily="34" charset="0"/>
                <a:cs typeface="Arial" pitchFamily="34" charset="0"/>
              </a:rPr>
              <a:t>Conceptos Básicos</a:t>
            </a:r>
            <a:endParaRPr sz="2000" b="1" smtClean="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23528" y="1268760"/>
            <a:ext cx="8358246"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Con los elementos citados anteriormente nace el concepto de era postmoderna. en la que los países que integren el núcleo de "potencia mundial" serán aquellos que posean y manejen mejor la información.</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En este contexto, hoy en día. las empresas modernas mejoran su función de control con el concepto de "cruce de información" de sistemas informáticos o bases de datos asociadas. </a:t>
            </a:r>
          </a:p>
          <a:p>
            <a:pPr algn="just">
              <a:spcBef>
                <a:spcPts val="600"/>
              </a:spcBef>
              <a:spcAft>
                <a:spcPts val="600"/>
              </a:spcAft>
            </a:pPr>
            <a:r>
              <a:rPr lang="es-ES_tradnl" dirty="0" smtClean="0">
                <a:latin typeface="Arial" pitchFamily="34" charset="0"/>
                <a:cs typeface="Arial" pitchFamily="34" charset="0"/>
              </a:rPr>
              <a:t>Puede pensarse al fenómeno informático como la expresión de un crecimiento acelerado de la capacidad de procesar información por parte de los sistemas de decisión.</a:t>
            </a:r>
          </a:p>
          <a:p>
            <a:pPr algn="just">
              <a:spcBef>
                <a:spcPts val="600"/>
              </a:spcBef>
              <a:spcAft>
                <a:spcPts val="600"/>
              </a:spcAft>
            </a:pPr>
            <a:r>
              <a:rPr lang="es-ES_tradnl" dirty="0" smtClean="0">
                <a:latin typeface="Arial" pitchFamily="34" charset="0"/>
                <a:cs typeface="Arial" pitchFamily="34" charset="0"/>
              </a:rPr>
              <a:t>Por tanto, como punto de partida para la adquisición de conocimiento en una sociedad genérica se crea la necesidad de acceder de una forma específica a la información que se encuentra almacenada en lugares concretos.</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El inicio formal de la rama del conocimiento conocida como </a:t>
            </a:r>
            <a:r>
              <a:rPr lang="es-ES_tradnl" i="1" dirty="0" smtClean="0">
                <a:latin typeface="Arial" pitchFamily="34" charset="0"/>
                <a:cs typeface="Arial" pitchFamily="34" charset="0"/>
              </a:rPr>
              <a:t>teleinformática. Telemática o transmisión de datos. </a:t>
            </a:r>
            <a:r>
              <a:rPr lang="es-ES_tradnl" dirty="0" smtClean="0">
                <a:latin typeface="Arial" pitchFamily="34" charset="0"/>
                <a:cs typeface="Arial" pitchFamily="34" charset="0"/>
              </a:rPr>
              <a:t>se basa fundamentalmente en el acceso de información la cual se encuentra almacenada en un dispositivo informático situado en un lugar, en principio, distinto al de nuestra situación geográfica.</a:t>
            </a:r>
            <a:endParaRPr lang="es-E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SINCRONA</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00034" y="1428736"/>
            <a:ext cx="8286808" cy="3739485"/>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Existen tres tipos de procedimientos sincrónicos:</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Orientados al bit:</a:t>
            </a:r>
            <a:r>
              <a:rPr lang="es-ES_tradnl" dirty="0" smtClean="0">
                <a:latin typeface="Arial" pitchFamily="34" charset="0"/>
                <a:cs typeface="Arial" pitchFamily="34" charset="0"/>
              </a:rPr>
              <a:t> El procedimiento que se usa para determinar exactamente el momento en que se debe empezar a contar es un bit al inicio utilizado como señal denominado </a:t>
            </a:r>
            <a:r>
              <a:rPr lang="es-ES_tradnl" i="1" dirty="0" smtClean="0">
                <a:latin typeface="Arial" pitchFamily="34" charset="0"/>
                <a:cs typeface="Arial" pitchFamily="34" charset="0"/>
              </a:rPr>
              <a:t>bandera o "</a:t>
            </a:r>
            <a:r>
              <a:rPr lang="es-ES_tradnl" i="1" dirty="0" err="1" smtClean="0">
                <a:latin typeface="Arial" pitchFamily="34" charset="0"/>
                <a:cs typeface="Arial" pitchFamily="34" charset="0"/>
              </a:rPr>
              <a:t>flags</a:t>
            </a:r>
            <a:r>
              <a:rPr lang="es-ES_tradnl" i="1" dirty="0" smtClean="0">
                <a:latin typeface="Arial" pitchFamily="34" charset="0"/>
                <a:cs typeface="Arial" pitchFamily="34" charset="0"/>
              </a:rPr>
              <a:t>".</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Orientado al byte o carácter:</a:t>
            </a:r>
            <a:r>
              <a:rPr lang="es-ES_tradnl" dirty="0" smtClean="0">
                <a:latin typeface="Arial" pitchFamily="34" charset="0"/>
                <a:cs typeface="Arial" pitchFamily="34" charset="0"/>
              </a:rPr>
              <a:t> Se emplean bytes (caracteres) de sincronización al comienzo y al finalizar.</a:t>
            </a:r>
            <a:endParaRPr lang="es-ES" dirty="0" smtClean="0">
              <a:latin typeface="Arial" pitchFamily="34" charset="0"/>
              <a:cs typeface="Arial" pitchFamily="34" charset="0"/>
            </a:endParaRPr>
          </a:p>
          <a:p>
            <a:pPr algn="just">
              <a:spcBef>
                <a:spcPts val="600"/>
              </a:spcBef>
              <a:spcAft>
                <a:spcPts val="600"/>
              </a:spcAft>
            </a:pPr>
            <a:r>
              <a:rPr lang="es-ES_tradnl" b="1" dirty="0" smtClean="0">
                <a:latin typeface="Arial" pitchFamily="34" charset="0"/>
                <a:cs typeface="Arial" pitchFamily="34" charset="0"/>
              </a:rPr>
              <a:t>Orientado al bloque:</a:t>
            </a:r>
            <a:r>
              <a:rPr lang="es-ES_tradnl" dirty="0" smtClean="0">
                <a:latin typeface="Arial" pitchFamily="34" charset="0"/>
                <a:cs typeface="Arial" pitchFamily="34" charset="0"/>
              </a:rPr>
              <a:t> Se determina el conjunto de caracteres que se considerará a los efectos del tratamiento de errores. El tipo de bloque más utilizado es la </a:t>
            </a:r>
            <a:r>
              <a:rPr lang="es-ES_tradnl" i="1" dirty="0" smtClean="0">
                <a:latin typeface="Arial" pitchFamily="34" charset="0"/>
                <a:cs typeface="Arial" pitchFamily="34" charset="0"/>
              </a:rPr>
              <a:t>trama. </a:t>
            </a:r>
            <a:r>
              <a:rPr lang="es-ES_tradnl" dirty="0" smtClean="0">
                <a:latin typeface="Arial" pitchFamily="34" charset="0"/>
                <a:cs typeface="Arial" pitchFamily="34" charset="0"/>
              </a:rPr>
              <a:t>Cuando se produce el error se debe retransmitir todo el bloque nuevamente.</a:t>
            </a:r>
            <a:endParaRPr lang="es-ES" dirty="0" smtClean="0">
              <a:latin typeface="Arial" pitchFamily="34" charset="0"/>
              <a:cs typeface="Arial" pitchFamily="34" charset="0"/>
            </a:endParaRPr>
          </a:p>
          <a:p>
            <a:pPr algn="just">
              <a:spcBef>
                <a:spcPts val="600"/>
              </a:spcBef>
              <a:spcAft>
                <a:spcPts val="600"/>
              </a:spcAft>
            </a:pPr>
            <a:endParaRPr lang="es-ES" sz="17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Transmisión ASINCRONA</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00034" y="1428736"/>
            <a:ext cx="8286808" cy="5201424"/>
          </a:xfrm>
          <a:prstGeom prst="rect">
            <a:avLst/>
          </a:prstGeom>
        </p:spPr>
        <p:txBody>
          <a:bodyPr wrap="square">
            <a:spAutoFit/>
          </a:bodyPr>
          <a:lstStyle/>
          <a:p>
            <a:pPr algn="just">
              <a:spcBef>
                <a:spcPts val="600"/>
              </a:spcBef>
              <a:spcAft>
                <a:spcPts val="600"/>
              </a:spcAft>
            </a:pPr>
            <a:r>
              <a:rPr lang="es-ES_tradnl" dirty="0" smtClean="0">
                <a:latin typeface="Arial" pitchFamily="34" charset="0"/>
                <a:cs typeface="Arial" pitchFamily="34" charset="0"/>
              </a:rPr>
              <a:t>En el procedimiento asincrónico, cada byte a transmitir es delimitado por un bit denominado de </a:t>
            </a:r>
            <a:r>
              <a:rPr lang="es-ES_tradnl" i="1" dirty="0" smtClean="0">
                <a:latin typeface="Arial" pitchFamily="34" charset="0"/>
                <a:cs typeface="Arial" pitchFamily="34" charset="0"/>
              </a:rPr>
              <a:t>arranque (</a:t>
            </a:r>
            <a:r>
              <a:rPr lang="es-ES_tradnl" i="1" dirty="0" err="1" smtClean="0">
                <a:latin typeface="Arial" pitchFamily="34" charset="0"/>
                <a:cs typeface="Arial" pitchFamily="34" charset="0"/>
              </a:rPr>
              <a:t>start</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y uno o dos bits denominados de </a:t>
            </a:r>
            <a:r>
              <a:rPr lang="es-ES_tradnl" i="1" dirty="0" smtClean="0">
                <a:latin typeface="Arial" pitchFamily="34" charset="0"/>
                <a:cs typeface="Arial" pitchFamily="34" charset="0"/>
              </a:rPr>
              <a:t>parada (stop), </a:t>
            </a:r>
            <a:r>
              <a:rPr lang="es-ES_tradnl" dirty="0" smtClean="0">
                <a:latin typeface="Arial" pitchFamily="34" charset="0"/>
                <a:cs typeface="Arial" pitchFamily="34" charset="0"/>
              </a:rPr>
              <a:t>ubicados al principio y al final. La misión de estas señales es:</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Avisar al receptor de que está llegando un dato.</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Darle suficiente tiempo al receptor de realizar funciones de sincronismo antes de que llegue el siguiente byte.</a:t>
            </a:r>
            <a:endParaRPr lang="es-ES" sz="1700"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Entre las características de la transmisión asincrónica podemos citar:</a:t>
            </a:r>
            <a:endParaRPr lang="es-ES"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En caso de errores se pierde siempre una cantidad pequeña de bytes pues estos se sincronizan y se transmiten uno por uno.</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Es un procedimiento que permite el uso de equipamiento más económico y tecnología menos sofisticada.</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Son especialmente aptos cuando no se necesitan lograr altas velocidades.</a:t>
            </a:r>
            <a:endParaRPr lang="es-ES" sz="1700" dirty="0" smtClean="0">
              <a:latin typeface="Arial" pitchFamily="34" charset="0"/>
              <a:cs typeface="Arial" pitchFamily="34" charset="0"/>
            </a:endParaRPr>
          </a:p>
          <a:p>
            <a:pPr lvl="1" algn="just">
              <a:spcBef>
                <a:spcPts val="600"/>
              </a:spcBef>
              <a:spcAft>
                <a:spcPts val="600"/>
              </a:spcAft>
              <a:buFont typeface="Wingdings" pitchFamily="2" charset="2"/>
              <a:buChar char="Ø"/>
            </a:pPr>
            <a:r>
              <a:rPr lang="es-ES_tradnl" sz="1700" dirty="0" smtClean="0">
                <a:latin typeface="Arial" pitchFamily="34" charset="0"/>
                <a:cs typeface="Arial" pitchFamily="34" charset="0"/>
              </a:rPr>
              <a:t>Debido a que por cada byte a transmitir se incorporan un bit de arranque y uno o más bits de parada, el aprovechamiento de la línea de transmisión es baja.</a:t>
            </a:r>
            <a:endParaRPr lang="es-ES" sz="17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Teleinformática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6929438" cy="500063"/>
          </a:xfrm>
        </p:spPr>
        <p:txBody>
          <a:bodyPr>
            <a:normAutofit/>
          </a:bodyPr>
          <a:lstStyle/>
          <a:p>
            <a:pPr algn="l"/>
            <a:r>
              <a:rPr lang="es-ES_tradnl" sz="2000" b="1" dirty="0" smtClean="0">
                <a:latin typeface="Arial" pitchFamily="34" charset="0"/>
                <a:cs typeface="Arial" pitchFamily="34" charset="0"/>
              </a:rPr>
              <a:t>Tipos de </a:t>
            </a:r>
            <a:r>
              <a:rPr lang="es-ES_tradnl" sz="2000" b="1" dirty="0" err="1" smtClean="0">
                <a:latin typeface="Arial" pitchFamily="34" charset="0"/>
                <a:cs typeface="Arial" pitchFamily="34" charset="0"/>
              </a:rPr>
              <a:t>transmision</a:t>
            </a:r>
            <a:endParaRPr sz="200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14" name="13 Rectángulo"/>
          <p:cNvSpPr/>
          <p:nvPr/>
        </p:nvSpPr>
        <p:spPr>
          <a:xfrm>
            <a:off x="500034" y="1428736"/>
            <a:ext cx="8286808" cy="4001095"/>
          </a:xfrm>
          <a:prstGeom prst="rect">
            <a:avLst/>
          </a:prstGeom>
        </p:spPr>
        <p:txBody>
          <a:bodyPr wrap="square">
            <a:spAutoFit/>
          </a:bodyPr>
          <a:lstStyle/>
          <a:p>
            <a:pPr algn="just">
              <a:spcBef>
                <a:spcPts val="600"/>
              </a:spcBef>
              <a:spcAft>
                <a:spcPts val="600"/>
              </a:spcAft>
            </a:pPr>
            <a:r>
              <a:rPr lang="es-ES_tradnl" i="1" dirty="0" smtClean="0">
                <a:latin typeface="Arial" pitchFamily="34" charset="0"/>
                <a:cs typeface="Arial" pitchFamily="34" charset="0"/>
              </a:rPr>
              <a:t>►</a:t>
            </a:r>
            <a:r>
              <a:rPr lang="es-ES_tradnl" b="1" i="1" dirty="0" smtClean="0">
                <a:latin typeface="Arial" pitchFamily="34" charset="0"/>
                <a:cs typeface="Arial" pitchFamily="34" charset="0"/>
              </a:rPr>
              <a:t>Serie:</a:t>
            </a:r>
            <a:r>
              <a:rPr lang="es-ES_tradnl" i="1" dirty="0" smtClean="0">
                <a:latin typeface="Arial" pitchFamily="34" charset="0"/>
                <a:cs typeface="Arial" pitchFamily="34" charset="0"/>
              </a:rPr>
              <a:t> </a:t>
            </a:r>
            <a:r>
              <a:rPr lang="es-ES_tradnl" dirty="0" smtClean="0">
                <a:latin typeface="Arial" pitchFamily="34" charset="0"/>
                <a:cs typeface="Arial" pitchFamily="34" charset="0"/>
              </a:rPr>
              <a:t>Los bits se trasmiten de uno a uno sobre una línea única. Es aquella en la que los bits que componen y cada carácter se transmiten en n ciclos de 1 bit cada uno. Se utiliza para transmitir a larga distancia.</a:t>
            </a:r>
          </a:p>
          <a:p>
            <a:pPr algn="just">
              <a:spcBef>
                <a:spcPts val="600"/>
              </a:spcBef>
              <a:spcAft>
                <a:spcPts val="600"/>
              </a:spcAft>
            </a:pPr>
            <a:r>
              <a:rPr lang="es-ES_tradnl" i="1" dirty="0" smtClean="0">
                <a:latin typeface="Arial" pitchFamily="34" charset="0"/>
                <a:cs typeface="Arial" pitchFamily="34" charset="0"/>
              </a:rPr>
              <a:t>► </a:t>
            </a:r>
            <a:r>
              <a:rPr lang="es-ES_tradnl" b="1" i="1" dirty="0" smtClean="0">
                <a:latin typeface="Arial" pitchFamily="34" charset="0"/>
                <a:cs typeface="Arial" pitchFamily="34" charset="0"/>
              </a:rPr>
              <a:t>Paralelo: </a:t>
            </a:r>
            <a:r>
              <a:rPr lang="es-ES_tradnl" dirty="0" smtClean="0">
                <a:latin typeface="Arial" pitchFamily="34" charset="0"/>
                <a:cs typeface="Arial" pitchFamily="34" charset="0"/>
              </a:rPr>
              <a:t>Los bits se transmiten en grupo sobre varias líneas al mismo tiempo. Es aquella en la que los n bits que componen cada byte o carácter se transmiten en un solo ciclo de n bits, es utilizada básicamente en el interior de una computadora.</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La transmisión en paralelo es más rápida que la transmisión en serie pero en la medida que la distancia entre equipos se incrementa (no debe sobrepasarse la distancia de aproximadamente 30 metros), no sólo se encarecen los cables sino que además aumenta la complejidad de los transmisores y los receptores de la línea a causa de la dificultad de transmitir y recibir señales de pulsos a través de cables largos.</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5000625" cy="500062"/>
          </a:xfrm>
        </p:spPr>
        <p:txBody>
          <a:bodyPr>
            <a:normAutofit/>
          </a:bodyPr>
          <a:lstStyle/>
          <a:p>
            <a:pPr algn="just">
              <a:spcBef>
                <a:spcPts val="600"/>
              </a:spcBef>
              <a:spcAft>
                <a:spcPts val="600"/>
              </a:spcAft>
            </a:pPr>
            <a:r>
              <a:rPr sz="2000" b="1" smtClean="0">
                <a:latin typeface="Arial" pitchFamily="34" charset="0"/>
                <a:cs typeface="Arial" pitchFamily="34" charset="0"/>
              </a:rPr>
              <a:t>La evolucion de  las Comunicaciones </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16386" name="Picture 2" descr="http://2.bp.blogspot.com/_c2HP7Xc-Mac/SdDc4DzLoEI/AAAAAAAAAZ0/OiMjIJfyezQ/s400/cartoons_02.jpg"/>
          <p:cNvPicPr>
            <a:picLocks noChangeAspect="1" noChangeArrowheads="1"/>
          </p:cNvPicPr>
          <p:nvPr/>
        </p:nvPicPr>
        <p:blipFill>
          <a:blip r:embed="rId3" cstate="print"/>
          <a:srcRect/>
          <a:stretch>
            <a:fillRect/>
          </a:stretch>
        </p:blipFill>
        <p:spPr bwMode="auto">
          <a:xfrm>
            <a:off x="926497" y="1357298"/>
            <a:ext cx="7360279" cy="485778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4071938" cy="500062"/>
          </a:xfrm>
        </p:spPr>
        <p:txBody>
          <a:bodyPr>
            <a:normAutofit fontScale="92500"/>
          </a:bodyPr>
          <a:lstStyle/>
          <a:p>
            <a:pPr algn="just">
              <a:spcBef>
                <a:spcPts val="600"/>
              </a:spcBef>
              <a:spcAft>
                <a:spcPts val="600"/>
              </a:spcAft>
            </a:pPr>
            <a:r>
              <a:rPr sz="2000" b="1" smtClean="0">
                <a:latin typeface="Arial" pitchFamily="34" charset="0"/>
                <a:cs typeface="Arial" pitchFamily="34" charset="0"/>
              </a:rPr>
              <a:t>La Sociedad de la Informacion</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428596" y="1285860"/>
            <a:ext cx="8358246"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el intercambio de información puede representar un factor vital para el desempeño de los procesos de muchas empresas. </a:t>
            </a:r>
          </a:p>
          <a:p>
            <a:pPr algn="just">
              <a:spcBef>
                <a:spcPts val="600"/>
              </a:spcBef>
              <a:spcAft>
                <a:spcPts val="600"/>
              </a:spcAft>
            </a:pPr>
            <a:r>
              <a:rPr lang="es-ES_tradnl" dirty="0" smtClean="0">
                <a:latin typeface="Arial" pitchFamily="34" charset="0"/>
                <a:cs typeface="Arial" pitchFamily="34" charset="0"/>
              </a:rPr>
              <a:t>El nacimiento de la comunicación implica, asimismo, la existencia de los elementos que la hacen posible y que constantemente están interviniendo en el proceso de la comunicación, </a:t>
            </a:r>
            <a:r>
              <a:rPr lang="es-ES_tradnl" i="1" dirty="0" smtClean="0">
                <a:latin typeface="Arial" pitchFamily="34" charset="0"/>
                <a:cs typeface="Arial" pitchFamily="34" charset="0"/>
              </a:rPr>
              <a:t>los interlocutores </a:t>
            </a:r>
            <a:r>
              <a:rPr lang="es-ES_tradnl" dirty="0" smtClean="0">
                <a:latin typeface="Arial" pitchFamily="34" charset="0"/>
                <a:cs typeface="Arial" pitchFamily="34" charset="0"/>
              </a:rPr>
              <a:t>y </a:t>
            </a:r>
            <a:r>
              <a:rPr lang="es-ES_tradnl" i="1" dirty="0" smtClean="0">
                <a:latin typeface="Arial" pitchFamily="34" charset="0"/>
                <a:cs typeface="Arial" pitchFamily="34" charset="0"/>
              </a:rPr>
              <a:t>el medio de comunicación.</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Un elemento importante en el proceso de la comunicación es la codificación, característica general a todo proceso de comunicación.</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pic>
        <p:nvPicPr>
          <p:cNvPr id="14338" name="Imagen 1"/>
          <p:cNvPicPr>
            <a:picLocks noChangeAspect="1" noChangeArrowheads="1"/>
          </p:cNvPicPr>
          <p:nvPr/>
        </p:nvPicPr>
        <p:blipFill>
          <a:blip r:embed="rId3" cstate="print"/>
          <a:srcRect/>
          <a:stretch>
            <a:fillRect/>
          </a:stretch>
        </p:blipFill>
        <p:spPr bwMode="auto">
          <a:xfrm>
            <a:off x="785786" y="3714752"/>
            <a:ext cx="7714667" cy="27193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000875" cy="500062"/>
          </a:xfrm>
        </p:spPr>
        <p:txBody>
          <a:bodyPr>
            <a:noAutofit/>
          </a:bodyPr>
          <a:lstStyle/>
          <a:p>
            <a:pPr algn="just">
              <a:spcBef>
                <a:spcPts val="600"/>
              </a:spcBef>
              <a:spcAft>
                <a:spcPts val="600"/>
              </a:spcAft>
            </a:pPr>
            <a:r>
              <a:rPr sz="2000" b="1" smtClean="0">
                <a:latin typeface="Arial" pitchFamily="34" charset="0"/>
                <a:cs typeface="Arial" pitchFamily="34" charset="0"/>
              </a:rPr>
              <a:t>Evolucion de los sistemas de Comunicaciones</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35824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En esta época del desarrollo tecnológico, se puede expresar que la informática y las comunicaciones se encuentran en un grado tan alto de integración que es muy difícil determinar con exactitud cuál es la frontera entre estas disciplinas. Están íntimamente relacionadas.</a:t>
            </a:r>
            <a:endParaRPr lang="es-ES" dirty="0">
              <a:latin typeface="Arial" pitchFamily="34" charset="0"/>
              <a:cs typeface="Arial" pitchFamily="34" charset="0"/>
            </a:endParaRPr>
          </a:p>
        </p:txBody>
      </p:sp>
      <p:sp>
        <p:nvSpPr>
          <p:cNvPr id="1026" name="Rectangle 2"/>
          <p:cNvSpPr>
            <a:spLocks noChangeArrowheads="1"/>
          </p:cNvSpPr>
          <p:nvPr/>
        </p:nvSpPr>
        <p:spPr bwMode="auto">
          <a:xfrm>
            <a:off x="5004048" y="2348880"/>
            <a:ext cx="1419225" cy="466725"/>
          </a:xfrm>
          <a:prstGeom prst="rect">
            <a:avLst/>
          </a:prstGeom>
          <a:solidFill>
            <a:srgbClr val="4F81BD"/>
          </a:solidFill>
          <a:ln w="38100" algn="ctr">
            <a:solidFill>
              <a:srgbClr val="F2F2F2"/>
            </a:solidFill>
            <a:miter lim="800000"/>
            <a:headEnd/>
            <a:tailEnd/>
          </a:ln>
          <a:effectLst>
            <a:outerShdw dist="107763" dir="2700000"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ES" sz="1100" b="0" i="0" u="none" strike="noStrike" cap="none" normalizeH="0" baseline="0" smtClean="0">
                <a:ln>
                  <a:noFill/>
                </a:ln>
                <a:solidFill>
                  <a:schemeClr val="tx1"/>
                </a:solidFill>
                <a:effectLst/>
                <a:latin typeface="Calibri" pitchFamily="34" charset="0"/>
                <a:cs typeface="Arial" pitchFamily="34" charset="0"/>
              </a:rPr>
              <a:t>COMUNICACIONES</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027" name="AutoShape 3"/>
          <p:cNvSpPr>
            <a:spLocks noChangeArrowheads="1"/>
          </p:cNvSpPr>
          <p:nvPr/>
        </p:nvSpPr>
        <p:spPr bwMode="auto">
          <a:xfrm>
            <a:off x="3923928" y="2348880"/>
            <a:ext cx="1285875" cy="504825"/>
          </a:xfrm>
          <a:prstGeom prst="homePlate">
            <a:avLst>
              <a:gd name="adj" fmla="val 63679"/>
            </a:avLst>
          </a:prstGeom>
          <a:solidFill>
            <a:srgbClr val="C0504D"/>
          </a:solidFill>
          <a:ln w="38100" algn="ctr">
            <a:solidFill>
              <a:srgbClr val="F2F2F2"/>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ES" sz="1100" b="0" i="0" u="none" strike="noStrike" cap="none" normalizeH="0" baseline="0" smtClean="0">
                <a:ln>
                  <a:noFill/>
                </a:ln>
                <a:solidFill>
                  <a:schemeClr val="tx1"/>
                </a:solidFill>
                <a:effectLst/>
                <a:latin typeface="Calibri" pitchFamily="34" charset="0"/>
                <a:cs typeface="Arial" pitchFamily="34" charset="0"/>
              </a:rPr>
              <a:t>INFORMATICA</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467544" y="3212976"/>
            <a:ext cx="8286808"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ts val="600"/>
              </a:spcBef>
              <a:spcAft>
                <a:spcPts val="600"/>
              </a:spcAft>
              <a:buClrTx/>
              <a:buSzTx/>
              <a:buFontTx/>
              <a:buNone/>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Las tecnologías usadas para satisfacer los problemas de comunicaciones y los de informática son hoy en día casi las mismas. En el presente conviene analizar la solución de problemas informáticos sin descuidar la óptica de las comunicaciones. </a:t>
            </a:r>
          </a:p>
          <a:p>
            <a:pPr marL="0" marR="0" lvl="0" indent="0" algn="just" defTabSz="914400" rtl="0" eaLnBrk="1" fontAlgn="base" latinLnBrk="0" hangingPunct="1">
              <a:lnSpc>
                <a:spcPct val="100000"/>
              </a:lnSpc>
              <a:spcBef>
                <a:spcPts val="600"/>
              </a:spcBef>
              <a:spcAft>
                <a:spcPts val="600"/>
              </a:spcAft>
              <a:buClrTx/>
              <a:buSzTx/>
              <a:buFontTx/>
              <a:buNone/>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Esta incursión ha sido posible por el hecho de que sistemas de transmisión de voz, textos, datos y vídeo, se pueden emitir por un único medio físico, y ello nos está mostrando un nuevo escenario tecnológico. </a:t>
            </a:r>
          </a:p>
          <a:p>
            <a:pPr marL="0" marR="0" lvl="0" indent="0" algn="just" defTabSz="914400" rtl="0" eaLnBrk="1" fontAlgn="base" latinLnBrk="0" hangingPunct="1">
              <a:lnSpc>
                <a:spcPct val="100000"/>
              </a:lnSpc>
              <a:spcBef>
                <a:spcPts val="600"/>
              </a:spcBef>
              <a:spcAft>
                <a:spcPts val="600"/>
              </a:spcAft>
              <a:buClrTx/>
              <a:buSzTx/>
              <a:buFontTx/>
              <a:buNone/>
              <a:tabLst/>
            </a:pPr>
            <a:r>
              <a:rPr kumimoji="0" lang="es-ES_tradnl"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El incipiente avance de la fibra óptica y otros sistemas de vanguardia permitirán en muy poco tiempo, más sistemas integrados como los señalados.</a:t>
            </a:r>
            <a:endParaRPr kumimoji="0" lang="es-ES_tradnl"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6429375" cy="500062"/>
          </a:xfrm>
        </p:spPr>
        <p:txBody>
          <a:bodyPr>
            <a:noAutofit/>
          </a:bodyPr>
          <a:lstStyle/>
          <a:p>
            <a:pPr algn="just">
              <a:spcBef>
                <a:spcPts val="600"/>
              </a:spcBef>
              <a:spcAft>
                <a:spcPts val="600"/>
              </a:spcAft>
            </a:pPr>
            <a:r>
              <a:rPr sz="2000" b="1" smtClean="0">
                <a:latin typeface="Arial" pitchFamily="34" charset="0"/>
                <a:cs typeface="Arial" pitchFamily="34" charset="0"/>
              </a:rPr>
              <a:t>Evolucion de los sistemas de Comunicaciones</a:t>
            </a: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57158" y="1357298"/>
            <a:ext cx="8358246" cy="41088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Las tecnologías involucradas en estos aspectos incluyen:</a:t>
            </a:r>
            <a:endParaRPr lang="es-ES" dirty="0" smtClean="0">
              <a:latin typeface="Arial" pitchFamily="34" charset="0"/>
              <a:cs typeface="Arial" pitchFamily="34" charset="0"/>
            </a:endParaRPr>
          </a:p>
          <a:p>
            <a:pPr lvl="1" algn="just">
              <a:spcBef>
                <a:spcPts val="600"/>
              </a:spcBef>
              <a:buBlip>
                <a:blip r:embed="rId3"/>
              </a:buBlip>
            </a:pPr>
            <a:r>
              <a:rPr lang="es-ES_tradnl" dirty="0" smtClean="0">
                <a:latin typeface="Arial" pitchFamily="34" charset="0"/>
                <a:cs typeface="Arial" pitchFamily="34" charset="0"/>
              </a:rPr>
              <a:t>Fenómenos electromagnéticos.</a:t>
            </a:r>
            <a:endParaRPr lang="es-ES" dirty="0" smtClean="0">
              <a:latin typeface="Arial" pitchFamily="34" charset="0"/>
              <a:cs typeface="Arial" pitchFamily="34" charset="0"/>
            </a:endParaRPr>
          </a:p>
          <a:p>
            <a:pPr lvl="1" algn="just">
              <a:spcBef>
                <a:spcPts val="600"/>
              </a:spcBef>
              <a:buBlip>
                <a:blip r:embed="rId3"/>
              </a:buBlip>
            </a:pPr>
            <a:r>
              <a:rPr lang="es-ES_tradnl" dirty="0" smtClean="0">
                <a:latin typeface="Arial" pitchFamily="34" charset="0"/>
                <a:cs typeface="Arial" pitchFamily="34" charset="0"/>
              </a:rPr>
              <a:t>Opto electrónica (óptica - electrónica. ejemplo tecnológico: fibra óptica). </a:t>
            </a:r>
            <a:endParaRPr lang="es-ES" dirty="0" smtClean="0">
              <a:latin typeface="Arial" pitchFamily="34" charset="0"/>
              <a:cs typeface="Arial" pitchFamily="34" charset="0"/>
            </a:endParaRPr>
          </a:p>
          <a:p>
            <a:pPr lvl="1" algn="just">
              <a:spcBef>
                <a:spcPts val="600"/>
              </a:spcBef>
              <a:buBlip>
                <a:blip r:embed="rId3"/>
              </a:buBlip>
            </a:pPr>
            <a:r>
              <a:rPr lang="es-ES_tradnl" dirty="0" smtClean="0">
                <a:latin typeface="Arial" pitchFamily="34" charset="0"/>
                <a:cs typeface="Arial" pitchFamily="34" charset="0"/>
              </a:rPr>
              <a:t>Microinformática (miniaturización de la computadora).</a:t>
            </a:r>
            <a:endParaRPr lang="es-ES" dirty="0" smtClean="0">
              <a:latin typeface="Arial" pitchFamily="34" charset="0"/>
              <a:cs typeface="Arial" pitchFamily="34" charset="0"/>
            </a:endParaRPr>
          </a:p>
          <a:p>
            <a:pPr lvl="1" algn="just">
              <a:spcBef>
                <a:spcPts val="600"/>
              </a:spcBef>
              <a:buBlip>
                <a:blip r:embed="rId3"/>
              </a:buBlip>
            </a:pPr>
            <a:r>
              <a:rPr lang="es-ES_tradnl" dirty="0" smtClean="0">
                <a:latin typeface="Arial" pitchFamily="34" charset="0"/>
                <a:cs typeface="Arial" pitchFamily="34" charset="0"/>
              </a:rPr>
              <a:t>Diseño de redes de datos.</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En asociación con hechos significantes como:</a:t>
            </a:r>
            <a:endParaRPr lang="es-ES" dirty="0" smtClean="0">
              <a:latin typeface="Arial" pitchFamily="34" charset="0"/>
              <a:cs typeface="Arial" pitchFamily="34" charset="0"/>
            </a:endParaRPr>
          </a:p>
          <a:p>
            <a:pPr lvl="1" algn="just">
              <a:spcBef>
                <a:spcPts val="600"/>
              </a:spcBef>
              <a:buBlip>
                <a:blip r:embed="rId4"/>
              </a:buBlip>
            </a:pPr>
            <a:r>
              <a:rPr lang="es-ES_tradnl" dirty="0" smtClean="0">
                <a:latin typeface="Arial" pitchFamily="34" charset="0"/>
                <a:cs typeface="Arial" pitchFamily="34" charset="0"/>
              </a:rPr>
              <a:t>Masificación de componentes electrónicos: se debe a  la  disminución de costos (significativos en la parte de "hardware" y en grado menor en la parte de “software").</a:t>
            </a:r>
            <a:endParaRPr lang="es-ES" dirty="0" smtClean="0">
              <a:latin typeface="Arial" pitchFamily="34" charset="0"/>
              <a:cs typeface="Arial" pitchFamily="34" charset="0"/>
            </a:endParaRPr>
          </a:p>
          <a:p>
            <a:pPr lvl="1" algn="just">
              <a:spcBef>
                <a:spcPts val="600"/>
              </a:spcBef>
              <a:buBlip>
                <a:blip r:embed="rId4"/>
              </a:buBlip>
            </a:pPr>
            <a:r>
              <a:rPr lang="es-ES_tradnl" dirty="0" smtClean="0">
                <a:latin typeface="Arial" pitchFamily="34" charset="0"/>
                <a:cs typeface="Arial" pitchFamily="34" charset="0"/>
              </a:rPr>
              <a:t>Globalización del concepto computacional (hoy día hay cursos de computación en los medios de comunicación masivos como ser los periódicos, internet, etc.)</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928688"/>
            <a:ext cx="7429500" cy="500062"/>
          </a:xfrm>
        </p:spPr>
        <p:txBody>
          <a:bodyPr>
            <a:normAutofit fontScale="85000" lnSpcReduction="10000"/>
          </a:bodyPr>
          <a:lstStyle/>
          <a:p>
            <a:pPr algn="l"/>
            <a:r>
              <a:rPr lang="es-ES_tradnl" sz="2000" b="1" dirty="0" smtClean="0">
                <a:latin typeface="Arial" pitchFamily="34" charset="0"/>
                <a:cs typeface="Arial" pitchFamily="34" charset="0"/>
              </a:rPr>
              <a:t>Conceptos introductorios- </a:t>
            </a:r>
            <a:r>
              <a:rPr sz="2000" b="1" smtClean="0">
                <a:latin typeface="Arial" pitchFamily="34" charset="0"/>
                <a:cs typeface="Arial" pitchFamily="34" charset="0"/>
              </a:rPr>
              <a:t>Concepto de periodo  y frecuencia</a:t>
            </a:r>
            <a:endParaRPr sz="180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285861"/>
            <a:ext cx="8572560"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_tradnl" dirty="0" smtClean="0">
                <a:latin typeface="Arial" pitchFamily="34" charset="0"/>
                <a:cs typeface="Arial" pitchFamily="34" charset="0"/>
              </a:rPr>
              <a:t>Se define como período de una función repetitiva al tiempo transcurrido entre dos pasos consecutivos de la señal por el mismo valor en el mismo sentido. El período se mide en unidades de tiempo. El período se representa con la letra </a:t>
            </a:r>
            <a:r>
              <a:rPr lang="es-ES_tradnl" i="1" dirty="0" smtClean="0">
                <a:latin typeface="Arial" pitchFamily="34" charset="0"/>
                <a:cs typeface="Arial" pitchFamily="34" charset="0"/>
              </a:rPr>
              <a:t>"T" </a:t>
            </a:r>
            <a:r>
              <a:rPr lang="es-ES_tradnl" dirty="0" smtClean="0">
                <a:latin typeface="Arial" pitchFamily="34" charset="0"/>
                <a:cs typeface="Arial" pitchFamily="34" charset="0"/>
              </a:rPr>
              <a:t>y se expresa en segundos. </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A cada repetición de la señal periódica se la conoce como ciclo.</a:t>
            </a:r>
            <a:endParaRPr lang="es-ES" dirty="0" smtClean="0">
              <a:latin typeface="Arial" pitchFamily="34" charset="0"/>
              <a:cs typeface="Arial" pitchFamily="34" charset="0"/>
            </a:endParaRPr>
          </a:p>
          <a:p>
            <a:pPr algn="just">
              <a:spcBef>
                <a:spcPts val="600"/>
              </a:spcBef>
              <a:spcAft>
                <a:spcPts val="600"/>
              </a:spcAft>
            </a:pPr>
            <a:r>
              <a:rPr lang="es-ES_tradnl" dirty="0" smtClean="0">
                <a:latin typeface="Arial" pitchFamily="34" charset="0"/>
                <a:cs typeface="Arial" pitchFamily="34" charset="0"/>
              </a:rPr>
              <a:t>Se define como frecuencia de la señal periódica al número de ciclos completos que tiene lugar en la unidad de tiempo. La frecuencia se expresa con la letra "f " y se mide en </a:t>
            </a:r>
            <a:r>
              <a:rPr lang="es-ES_tradnl" dirty="0" err="1" smtClean="0">
                <a:latin typeface="Arial" pitchFamily="34" charset="0"/>
                <a:cs typeface="Arial" pitchFamily="34" charset="0"/>
              </a:rPr>
              <a:t>Hertz</a:t>
            </a:r>
            <a:r>
              <a:rPr lang="es-ES_tradnl" dirty="0" smtClean="0">
                <a:latin typeface="Arial" pitchFamily="34" charset="0"/>
                <a:cs typeface="Arial" pitchFamily="34" charset="0"/>
              </a:rPr>
              <a:t>. La frecuencia de 1 </a:t>
            </a:r>
            <a:r>
              <a:rPr lang="es-ES_tradnl" dirty="0" err="1" smtClean="0">
                <a:latin typeface="Arial" pitchFamily="34" charset="0"/>
                <a:cs typeface="Arial" pitchFamily="34" charset="0"/>
              </a:rPr>
              <a:t>hertz</a:t>
            </a:r>
            <a:r>
              <a:rPr lang="es-ES_tradnl" dirty="0" smtClean="0">
                <a:latin typeface="Arial" pitchFamily="34" charset="0"/>
                <a:cs typeface="Arial" pitchFamily="34" charset="0"/>
              </a:rPr>
              <a:t> corresponde a un ciclo por segundo. La frecuencia y el período están relacionados por la expresión siguiente:    f = 1/T</a:t>
            </a:r>
            <a:endParaRPr lang="es-ES" dirty="0">
              <a:latin typeface="Arial" pitchFamily="34" charset="0"/>
              <a:cs typeface="Arial" pitchFamily="34" charset="0"/>
            </a:endParaRPr>
          </a:p>
        </p:txBody>
      </p:sp>
      <p:pic>
        <p:nvPicPr>
          <p:cNvPr id="1026" name="Picture 2" descr="250px-OndaSenoidal"/>
          <p:cNvPicPr>
            <a:picLocks noChangeAspect="1" noChangeArrowheads="1"/>
          </p:cNvPicPr>
          <p:nvPr/>
        </p:nvPicPr>
        <p:blipFill>
          <a:blip r:embed="rId3" cstate="print"/>
          <a:srcRect/>
          <a:stretch>
            <a:fillRect/>
          </a:stretch>
        </p:blipFill>
        <p:spPr bwMode="auto">
          <a:xfrm>
            <a:off x="3143240" y="4143380"/>
            <a:ext cx="3214710" cy="25717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uadroTexto"/>
          <p:cNvSpPr txBox="1"/>
          <p:nvPr/>
        </p:nvSpPr>
        <p:spPr>
          <a:xfrm>
            <a:off x="76200" y="85726"/>
            <a:ext cx="4995866" cy="307777"/>
          </a:xfrm>
          <a:prstGeom prst="rect">
            <a:avLst/>
          </a:prstGeom>
          <a:noFill/>
        </p:spPr>
        <p:txBody>
          <a:bodyPr wrap="square" rtlCol="0">
            <a:spAutoFit/>
          </a:bodyPr>
          <a:lstStyle/>
          <a:p>
            <a:r>
              <a:rPr lang="es-ES" sz="1400" dirty="0" smtClean="0">
                <a:latin typeface="Arial" pitchFamily="34" charset="0"/>
                <a:cs typeface="Arial" pitchFamily="34" charset="0"/>
              </a:rPr>
              <a:t>Introducción a la  </a:t>
            </a:r>
            <a:r>
              <a:rPr lang="es-ES" sz="1400" dirty="0" err="1" smtClean="0">
                <a:latin typeface="Arial" pitchFamily="34" charset="0"/>
                <a:cs typeface="Arial" pitchFamily="34" charset="0"/>
              </a:rPr>
              <a:t>Teleinformatica</a:t>
            </a:r>
            <a:endParaRPr lang="es-ES" sz="1400" dirty="0">
              <a:latin typeface="Arial" pitchFamily="34" charset="0"/>
              <a:cs typeface="Arial" pitchFamily="34" charset="0"/>
            </a:endParaRPr>
          </a:p>
        </p:txBody>
      </p:sp>
      <p:sp>
        <p:nvSpPr>
          <p:cNvPr id="8" name="7 CuadroTexto"/>
          <p:cNvSpPr txBox="1"/>
          <p:nvPr/>
        </p:nvSpPr>
        <p:spPr>
          <a:xfrm>
            <a:off x="50171" y="6478809"/>
            <a:ext cx="4236077" cy="307777"/>
          </a:xfrm>
          <a:prstGeom prst="rect">
            <a:avLst/>
          </a:prstGeom>
          <a:noFill/>
        </p:spPr>
        <p:txBody>
          <a:bodyPr wrap="square" rtlCol="0">
            <a:spAutoFit/>
          </a:bodyPr>
          <a:lstStyle/>
          <a:p>
            <a:r>
              <a:rPr lang="es-ES" sz="1400" dirty="0" smtClean="0">
                <a:latin typeface="Arial" pitchFamily="34" charset="0"/>
                <a:cs typeface="Arial" pitchFamily="34" charset="0"/>
              </a:rPr>
              <a:t>Tecnologías de la información y de la comunicación </a:t>
            </a:r>
            <a:endParaRPr lang="es-ES" dirty="0"/>
          </a:p>
        </p:txBody>
      </p:sp>
      <p:sp>
        <p:nvSpPr>
          <p:cNvPr id="9" name="8 CuadroTexto"/>
          <p:cNvSpPr txBox="1"/>
          <p:nvPr/>
        </p:nvSpPr>
        <p:spPr>
          <a:xfrm>
            <a:off x="7429520" y="6496071"/>
            <a:ext cx="1619261" cy="307777"/>
          </a:xfrm>
          <a:prstGeom prst="rect">
            <a:avLst/>
          </a:prstGeom>
          <a:noFill/>
        </p:spPr>
        <p:txBody>
          <a:bodyPr wrap="square" rtlCol="0">
            <a:spAutoFit/>
          </a:bodyPr>
          <a:lstStyle/>
          <a:p>
            <a:r>
              <a:rPr lang="es-ES" sz="1400" dirty="0" smtClean="0">
                <a:latin typeface="Arial" pitchFamily="34" charset="0"/>
                <a:cs typeface="Arial" pitchFamily="34" charset="0"/>
              </a:rPr>
              <a:t>Ciclo Lectivo2013</a:t>
            </a:r>
            <a:endParaRPr lang="es-ES" dirty="0"/>
          </a:p>
        </p:txBody>
      </p:sp>
      <p:sp>
        <p:nvSpPr>
          <p:cNvPr id="10" name="Subtitle 1"/>
          <p:cNvSpPr>
            <a:spLocks noGrp="1"/>
          </p:cNvSpPr>
          <p:nvPr>
            <p:ph type="subTitle" idx="4294967295"/>
          </p:nvPr>
        </p:nvSpPr>
        <p:spPr>
          <a:xfrm>
            <a:off x="0" y="1000125"/>
            <a:ext cx="7429500" cy="500063"/>
          </a:xfrm>
        </p:spPr>
        <p:txBody>
          <a:bodyPr>
            <a:normAutofit fontScale="85000" lnSpcReduction="10000"/>
          </a:bodyPr>
          <a:lstStyle/>
          <a:p>
            <a:pPr algn="l"/>
            <a:r>
              <a:rPr lang="es-ES_tradnl" sz="2000" b="1" dirty="0" smtClean="0">
                <a:latin typeface="Arial" pitchFamily="34" charset="0"/>
                <a:cs typeface="Arial" pitchFamily="34" charset="0"/>
              </a:rPr>
              <a:t>Conceptos introductorios- </a:t>
            </a:r>
            <a:r>
              <a:rPr sz="2000" b="1" smtClean="0">
                <a:latin typeface="Arial" pitchFamily="34" charset="0"/>
                <a:cs typeface="Arial" pitchFamily="34" charset="0"/>
              </a:rPr>
              <a:t>Concepto de periodo  y frecuencia</a:t>
            </a:r>
            <a:endParaRPr sz="180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Características de los Sistemas Teleinformáticos</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85720" y="1428736"/>
            <a:ext cx="857256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ES_tradnl" dirty="0" smtClean="0">
                <a:latin typeface="Arial" pitchFamily="34" charset="0"/>
                <a:cs typeface="Arial" pitchFamily="34" charset="0"/>
              </a:rPr>
              <a:t>Las señales periódicas no siempre tienen comportamiento sinusoidal en el caso mas simple, se puede pensar en una señal que adopte solamente dos valores que pueden se uno positivo y otro negativo, o bien uno de ellos positivo y el otro coincidente con la línea de referencia.</a:t>
            </a:r>
            <a:endParaRPr lang="es-ES" dirty="0">
              <a:latin typeface="Arial" pitchFamily="34" charset="0"/>
              <a:cs typeface="Arial" pitchFamily="34" charset="0"/>
            </a:endParaRPr>
          </a:p>
        </p:txBody>
      </p:sp>
      <p:pic>
        <p:nvPicPr>
          <p:cNvPr id="2050" name="Picture 2" descr="pulse"/>
          <p:cNvPicPr>
            <a:picLocks noChangeAspect="1" noChangeArrowheads="1"/>
          </p:cNvPicPr>
          <p:nvPr/>
        </p:nvPicPr>
        <p:blipFill>
          <a:blip r:embed="rId3" cstate="print"/>
          <a:srcRect/>
          <a:stretch>
            <a:fillRect/>
          </a:stretch>
        </p:blipFill>
        <p:spPr bwMode="auto">
          <a:xfrm>
            <a:off x="1142976" y="2786058"/>
            <a:ext cx="6925524" cy="24336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customXml/itemProps2.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722D8BD-807B-4A41-93C9-0E581F3C4C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3683</TotalTime>
  <Words>4178</Words>
  <Application>Microsoft Office PowerPoint</Application>
  <PresentationFormat>Presentación en pantalla (4:3)</PresentationFormat>
  <Paragraphs>313</Paragraphs>
  <Slides>32</Slides>
  <Notes>31</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Mirador</vt:lpstr>
      <vt:lpstr>Tecnologias de la Informacion y de la Comunicacion</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MARIA</cp:lastModifiedBy>
  <cp:revision>355</cp:revision>
  <dcterms:created xsi:type="dcterms:W3CDTF">2011-08-28T12:11:05Z</dcterms:created>
  <dcterms:modified xsi:type="dcterms:W3CDTF">2018-10-22T16:17:39Z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