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handoutMasterIdLst>
    <p:handoutMasterId r:id="rId26"/>
  </p:handoutMasterIdLst>
  <p:sldIdLst>
    <p:sldId id="408" r:id="rId2"/>
    <p:sldId id="380" r:id="rId3"/>
    <p:sldId id="428" r:id="rId4"/>
    <p:sldId id="409" r:id="rId5"/>
    <p:sldId id="410" r:id="rId6"/>
    <p:sldId id="411" r:id="rId7"/>
    <p:sldId id="412" r:id="rId8"/>
    <p:sldId id="416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9" r:id="rId17"/>
    <p:sldId id="430" r:id="rId18"/>
    <p:sldId id="431" r:id="rId19"/>
    <p:sldId id="432" r:id="rId20"/>
    <p:sldId id="433" r:id="rId21"/>
    <p:sldId id="407" r:id="rId22"/>
    <p:sldId id="437" r:id="rId23"/>
    <p:sldId id="435" r:id="rId24"/>
  </p:sldIdLst>
  <p:sldSz cx="9144000" cy="6858000" type="screen4x3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>
      <p:cViewPr varScale="1">
        <p:scale>
          <a:sx n="73" d="100"/>
          <a:sy n="73" d="100"/>
        </p:scale>
        <p:origin x="126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B952FCC-CCA5-484C-B6F1-6707E4A307BB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017AFE7-16DF-456B-A2BC-FFF5A7C8E87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411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AEEBBBB-412D-44F0-BF1A-0F4412252E0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964D7AD-84B3-4A82-B5E7-432B0BAC29F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133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DC5BA-565F-4FED-B940-878BD0C57722}" type="slidenum">
              <a:rPr lang="es-ES" altLang="en-US"/>
              <a:pPr/>
              <a:t>5</a:t>
            </a:fld>
            <a:endParaRPr lang="es-E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585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E2F170-B477-4B9D-80C1-DAB7016D9DFE}" type="slidenum">
              <a:rPr lang="es-ES" altLang="en-US"/>
              <a:pPr/>
              <a:t>6</a:t>
            </a:fld>
            <a:endParaRPr lang="es-E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350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16FAC-2E41-4D29-9299-AFE122B68F92}" type="slidenum">
              <a:rPr lang="es-ES" altLang="en-US"/>
              <a:pPr/>
              <a:t>13</a:t>
            </a:fld>
            <a:endParaRPr lang="es-E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248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B84D68-82AC-44BD-9587-1339700C8E48}" type="slidenum">
              <a:rPr lang="es-ES" altLang="en-US"/>
              <a:pPr/>
              <a:t>14</a:t>
            </a:fld>
            <a:endParaRPr lang="es-E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392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2E60F9-C815-413D-A5DC-39EB9E0F829E}" type="slidenum">
              <a:rPr lang="es-ES" altLang="en-US"/>
              <a:pPr/>
              <a:t>17</a:t>
            </a:fld>
            <a:endParaRPr lang="es-E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13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942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789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895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114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501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829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283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140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109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imágenes en línea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F4D1E-CEF7-48A0-9580-D77DC715E52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10411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3ABDB-C323-45CD-B016-AD3C108C6F8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7910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109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805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534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872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830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769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586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963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4188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560" y="1297333"/>
            <a:ext cx="544251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</a:rPr>
              <a:t>Procesamiento de Minerales II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24128" y="3284984"/>
            <a:ext cx="3240360" cy="43184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noProof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Profesor: :  Oscar N. </a:t>
            </a:r>
            <a:r>
              <a:rPr lang="es-ES" sz="1400" noProof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Huertas</a:t>
            </a:r>
            <a:endParaRPr lang="en-US" sz="1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817813" y="6309320"/>
            <a:ext cx="5146675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noProof="1">
                <a:latin typeface="Arial" panose="020B0604020202020204" pitchFamily="34" charset="0"/>
              </a:rPr>
              <a:t>(Material reproducido por el Autor para uso exclusivo en clase)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06500" y="5559623"/>
            <a:ext cx="567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Tema: propiedades de los minerales</a:t>
            </a:r>
            <a:endParaRPr lang="en-US" sz="2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4392488" cy="3290126"/>
          </a:xfrm>
          <a:prstGeom prst="rect">
            <a:avLst/>
          </a:prstGeom>
        </p:spPr>
      </p:pic>
      <p:pic>
        <p:nvPicPr>
          <p:cNvPr id="7" name="Picture 4" descr="https://scontent.ftuc1-1.fna.fbcdn.net/v/t1.0-1/p200x200/17191320_1764831373737373_727026621295508743_n.png?_nc_cat=107&amp;_nc_oc=AQlZaIOjSs7pCD7FwU_VJSlUr_WaTiVk5A-QzCuePAGPX8zFtK_je0N73lNWrQJnxrY&amp;_nc_ht=scontent.ftuc1-1.fna&amp;oh=dacc7b4329c06b018d55f317232d418e&amp;oe=5D8727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15" y="25113"/>
            <a:ext cx="1783689" cy="185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s-CL" altLang="en-US" sz="3600" smtClean="0"/>
              <a:t>Brillo: ejemplos</a:t>
            </a:r>
          </a:p>
        </p:txBody>
      </p:sp>
      <p:graphicFrame>
        <p:nvGraphicFramePr>
          <p:cNvPr id="7168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125538"/>
          <a:ext cx="4716463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Foto de Photo Editor" r:id="rId3" imgW="4563112" imgH="2980952" progId="MSPhotoEd.3">
                  <p:embed/>
                </p:oleObj>
              </mc:Choice>
              <mc:Fallback>
                <p:oleObj name="Foto de Photo Editor" r:id="rId3" imgW="4563112" imgH="2980952" progId="MSPhotoEd.3">
                  <p:embed/>
                  <p:pic>
                    <p:nvPicPr>
                      <p:cNvPr id="716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4716463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4292600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 b="1">
                <a:latin typeface="Verdana" panose="020B0604030504040204" pitchFamily="34" charset="0"/>
              </a:rPr>
              <a:t>Submetálico</a:t>
            </a:r>
          </a:p>
        </p:txBody>
      </p:sp>
      <p:pic>
        <p:nvPicPr>
          <p:cNvPr id="61445" name="Picture 5" descr="Pirit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068638"/>
            <a:ext cx="4295775" cy="360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003800" y="2636838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 b="1">
                <a:latin typeface="Verdana" panose="020B0604030504040204" pitchFamily="34" charset="0"/>
              </a:rPr>
              <a:t>Metálico</a:t>
            </a:r>
          </a:p>
        </p:txBody>
      </p:sp>
    </p:spTree>
    <p:extLst>
      <p:ext uri="{BB962C8B-B14F-4D97-AF65-F5344CB8AC3E}">
        <p14:creationId xmlns:p14="http://schemas.microsoft.com/office/powerpoint/2010/main" val="591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s-CL" altLang="en-US" sz="3600" smtClean="0"/>
              <a:t>Brillo: ejemplos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79388" y="4437063"/>
            <a:ext cx="3671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 b="1">
                <a:latin typeface="Verdana" panose="020B0604030504040204" pitchFamily="34" charset="0"/>
              </a:rPr>
              <a:t>Sedoso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003800" y="2636838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 b="1">
                <a:latin typeface="Verdana" panose="020B0604030504040204" pitchFamily="34" charset="0"/>
              </a:rPr>
              <a:t>Vítreo</a:t>
            </a:r>
          </a:p>
        </p:txBody>
      </p:sp>
      <p:graphicFrame>
        <p:nvGraphicFramePr>
          <p:cNvPr id="72709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196975"/>
          <a:ext cx="49641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Foto de Photo Editor" r:id="rId3" imgW="4580952" imgH="2952381" progId="MSPhotoEd.3">
                  <p:embed/>
                </p:oleObj>
              </mc:Choice>
              <mc:Fallback>
                <p:oleObj name="Foto de Photo Editor" r:id="rId3" imgW="4580952" imgH="2952381" progId="MSPhotoEd.3">
                  <p:embed/>
                  <p:pic>
                    <p:nvPicPr>
                      <p:cNvPr id="727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49641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0" name="Picture 6" descr="Cuarzo8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068638"/>
            <a:ext cx="4286250" cy="362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54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CL" altLang="en-US" sz="2400" b="1" smtClean="0"/>
              <a:t>Es el color del fino polvo que arroja un mineral al ser rayado</a:t>
            </a:r>
          </a:p>
          <a:p>
            <a:pPr eaLnBrk="1" hangingPunct="1">
              <a:buFontTx/>
              <a:buNone/>
            </a:pPr>
            <a:endParaRPr lang="es-CL" altLang="en-US" sz="2400" b="1" smtClean="0"/>
          </a:p>
          <a:p>
            <a:pPr eaLnBrk="1" hangingPunct="1"/>
            <a:r>
              <a:rPr lang="es-CL" altLang="en-US" sz="2400" smtClean="0"/>
              <a:t>Es una propiedad más confiable que el color de un mineral, generalmente varía menos.</a:t>
            </a:r>
          </a:p>
          <a:p>
            <a:pPr eaLnBrk="1" hangingPunct="1"/>
            <a:r>
              <a:rPr lang="es-CL" altLang="en-US" sz="2400" smtClean="0"/>
              <a:t>Se determina rayando el mineral con otro más duro, determinando el color del polvo fino del mineral. Generalmente se usa una porcelana (H~7)</a:t>
            </a:r>
          </a:p>
          <a:p>
            <a:pPr eaLnBrk="1" hangingPunct="1"/>
            <a:endParaRPr lang="es-CL" altLang="en-US" sz="240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Ctr="1"/>
          <a:lstStyle/>
          <a:p>
            <a:pPr eaLnBrk="1" hangingPunct="1"/>
            <a:r>
              <a:rPr lang="es-ES_tradnl" altLang="en-US" sz="3600" b="1" smtClean="0"/>
              <a:t>Raya</a:t>
            </a:r>
          </a:p>
        </p:txBody>
      </p:sp>
    </p:spTree>
    <p:extLst>
      <p:ext uri="{BB962C8B-B14F-4D97-AF65-F5344CB8AC3E}">
        <p14:creationId xmlns:p14="http://schemas.microsoft.com/office/powerpoint/2010/main" val="29855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5"/>
          <p:cNvGrpSpPr>
            <a:grpSpLocks/>
          </p:cNvGrpSpPr>
          <p:nvPr/>
        </p:nvGrpSpPr>
        <p:grpSpPr bwMode="auto">
          <a:xfrm>
            <a:off x="152400" y="1905000"/>
            <a:ext cx="3429000" cy="3783013"/>
            <a:chOff x="144" y="1104"/>
            <a:chExt cx="2436" cy="2675"/>
          </a:xfrm>
        </p:grpSpPr>
        <p:sp>
          <p:nvSpPr>
            <p:cNvPr id="64520" name="Text Box 6"/>
            <p:cNvSpPr txBox="1">
              <a:spLocks noChangeArrowheads="1"/>
            </p:cNvSpPr>
            <p:nvPr/>
          </p:nvSpPr>
          <p:spPr bwMode="auto">
            <a:xfrm>
              <a:off x="192" y="3456"/>
              <a:ext cx="2352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Hematita sobre porcelana</a:t>
              </a:r>
            </a:p>
          </p:txBody>
        </p:sp>
        <p:pic>
          <p:nvPicPr>
            <p:cNvPr id="64521" name="Picture 7" descr="hem strk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04"/>
              <a:ext cx="2436" cy="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4761" name="Picture 9" descr="hem str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9243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10" descr="hem strk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39385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152400" y="6172200"/>
            <a:ext cx="585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Hematita tiene una raya de color café-rojizo</a:t>
            </a:r>
          </a:p>
        </p:txBody>
      </p:sp>
      <p:sp>
        <p:nvSpPr>
          <p:cNvPr id="64518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Ctr="1"/>
          <a:lstStyle/>
          <a:p>
            <a:pPr eaLnBrk="1" hangingPunct="1"/>
            <a:r>
              <a:rPr lang="es-ES_tradnl" altLang="en-US" b="1" smtClean="0"/>
              <a:t>Raya</a:t>
            </a:r>
          </a:p>
        </p:txBody>
      </p:sp>
      <p:sp>
        <p:nvSpPr>
          <p:cNvPr id="64519" name="Rectangle 15"/>
          <p:cNvSpPr>
            <a:spLocks noChangeArrowheads="1"/>
          </p:cNvSpPr>
          <p:nvPr/>
        </p:nvSpPr>
        <p:spPr bwMode="auto">
          <a:xfrm rot="10837705" flipV="1">
            <a:off x="4641850" y="2420938"/>
            <a:ext cx="4303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CL" altLang="en-US" sz="2000" b="1"/>
              <a:t>Es el color del fino polvo que arroja un mineral al ser rayado</a:t>
            </a:r>
          </a:p>
        </p:txBody>
      </p:sp>
    </p:spTree>
    <p:extLst>
      <p:ext uri="{BB962C8B-B14F-4D97-AF65-F5344CB8AC3E}">
        <p14:creationId xmlns:p14="http://schemas.microsoft.com/office/powerpoint/2010/main" val="35748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5029200" y="2133600"/>
            <a:ext cx="3962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Sphalerita es un mineral oscuro, sin embargo éste tiene una raya color claro.  Raya de la sphalerita al lado de la raya de la Hemetita color café-rojiza.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52400" y="6172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Sphalerita tiene una raya amarillo clara</a:t>
            </a:r>
          </a:p>
        </p:txBody>
      </p:sp>
      <p:pic>
        <p:nvPicPr>
          <p:cNvPr id="66564" name="Picture 6" descr="sphal str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876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sphal str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8768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Ctr="1"/>
          <a:lstStyle/>
          <a:p>
            <a:pPr eaLnBrk="1" hangingPunct="1"/>
            <a:r>
              <a:rPr lang="es-ES_tradnl" altLang="en-US" b="1" smtClean="0"/>
              <a:t>Raya</a:t>
            </a:r>
          </a:p>
        </p:txBody>
      </p:sp>
    </p:spTree>
    <p:extLst>
      <p:ext uri="{BB962C8B-B14F-4D97-AF65-F5344CB8AC3E}">
        <p14:creationId xmlns:p14="http://schemas.microsoft.com/office/powerpoint/2010/main" val="822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20763"/>
          </a:xfrm>
          <a:noFill/>
        </p:spPr>
        <p:txBody>
          <a:bodyPr anchorCtr="1"/>
          <a:lstStyle/>
          <a:p>
            <a:pPr eaLnBrk="1" hangingPunct="1"/>
            <a:r>
              <a:rPr lang="es-ES_tradnl" altLang="en-US" sz="3600" b="1" smtClean="0"/>
              <a:t>Raya: ejemplos</a:t>
            </a:r>
          </a:p>
        </p:txBody>
      </p:sp>
      <p:pic>
        <p:nvPicPr>
          <p:cNvPr id="68611" name="Picture 3" descr="Ray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4752975" cy="357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2" name="Picture 4" descr="Ray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538538"/>
            <a:ext cx="4572000" cy="331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9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600" b="1" smtClean="0">
                <a:solidFill>
                  <a:schemeClr val="tx1"/>
                </a:solidFill>
              </a:rPr>
              <a:t>Propiedades eléctricas y magnéticas</a:t>
            </a:r>
            <a:endParaRPr lang="es-CL" altLang="en-US" sz="3600" b="1" smtClean="0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L" altLang="en-US" sz="2400" smtClean="0"/>
              <a:t>La condición de electricidad es relativa al tipo de enlace de los cristales.</a:t>
            </a:r>
          </a:p>
          <a:p>
            <a:pPr eaLnBrk="1" hangingPunct="1"/>
            <a:r>
              <a:rPr lang="es-CL" altLang="en-US" sz="2400" smtClean="0"/>
              <a:t>Minerales con enlace metálico son buenos conductores de electricidad.</a:t>
            </a:r>
          </a:p>
          <a:p>
            <a:pPr eaLnBrk="1" hangingPunct="1"/>
            <a:r>
              <a:rPr lang="es-CL" altLang="en-US" sz="2400" smtClean="0"/>
              <a:t>Minerales no metálicos generalmente son malos condutores</a:t>
            </a:r>
          </a:p>
          <a:p>
            <a:pPr eaLnBrk="1" hangingPunct="1"/>
            <a:r>
              <a:rPr lang="es-CL" altLang="en-US" sz="2400" smtClean="0"/>
              <a:t>El magnetismo es una propiedad de algunos minerales de Fierro que atraen cualquier superficie imantada.</a:t>
            </a:r>
          </a:p>
          <a:p>
            <a:pPr eaLnBrk="1" hangingPunct="1"/>
            <a:endParaRPr lang="es-CL" altLang="en-US" sz="2400" smtClean="0"/>
          </a:p>
        </p:txBody>
      </p:sp>
      <p:pic>
        <p:nvPicPr>
          <p:cNvPr id="80900" name="Picture 4" descr="magnet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65400"/>
            <a:ext cx="42767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3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black san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black san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6" name="Picture 10" descr="lodest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36838"/>
            <a:ext cx="4856163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5940425" y="1412875"/>
            <a:ext cx="2667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LODESTONITA: es una variedad de Magnetita que es naturalmente magnética</a:t>
            </a:r>
          </a:p>
        </p:txBody>
      </p:sp>
    </p:spTree>
    <p:extLst>
      <p:ext uri="{BB962C8B-B14F-4D97-AF65-F5344CB8AC3E}">
        <p14:creationId xmlns:p14="http://schemas.microsoft.com/office/powerpoint/2010/main" val="49920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46138"/>
          </a:xfrm>
        </p:spPr>
        <p:txBody>
          <a:bodyPr/>
          <a:lstStyle/>
          <a:p>
            <a:pPr eaLnBrk="1" hangingPunct="1"/>
            <a:r>
              <a:rPr lang="es-ES_tradnl" altLang="en-US" sz="3600" b="1" smtClean="0">
                <a:solidFill>
                  <a:schemeClr val="tx1"/>
                </a:solidFill>
              </a:rPr>
              <a:t>Luminiscencia</a:t>
            </a:r>
            <a:endParaRPr lang="es-CL" altLang="en-US" sz="3600" b="1" smtClean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893175" cy="51498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L" altLang="en-US" sz="2300" b="1" smtClean="0"/>
              <a:t>Corresponde a la emisión de luz de un mineral que no es resultado directo de incandescencia.</a:t>
            </a:r>
          </a:p>
          <a:p>
            <a:pPr eaLnBrk="1" hangingPunct="1">
              <a:lnSpc>
                <a:spcPct val="80000"/>
              </a:lnSpc>
            </a:pPr>
            <a:r>
              <a:rPr lang="es-CL" altLang="en-US" sz="2300" smtClean="0"/>
              <a:t>Se pueden tener los siguientes tipos:+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CL" altLang="en-US" sz="2300" smtClean="0"/>
          </a:p>
          <a:p>
            <a:pPr eaLnBrk="1" hangingPunct="1">
              <a:lnSpc>
                <a:spcPct val="80000"/>
              </a:lnSpc>
            </a:pPr>
            <a:r>
              <a:rPr lang="es-CL" altLang="en-US" sz="2300" b="1" smtClean="0"/>
              <a:t>Fluorescencia:</a:t>
            </a:r>
            <a:r>
              <a:rPr lang="es-CL" altLang="en-US" sz="2300" smtClean="0"/>
              <a:t> ocurre cuando los minerales son expuestos a rayos ultravioletas, rayos X o rayos catódicos.</a:t>
            </a:r>
          </a:p>
          <a:p>
            <a:pPr eaLnBrk="1" hangingPunct="1">
              <a:lnSpc>
                <a:spcPct val="80000"/>
              </a:lnSpc>
            </a:pPr>
            <a:endParaRPr lang="es-CL" altLang="en-US" sz="2300" smtClean="0"/>
          </a:p>
          <a:p>
            <a:pPr eaLnBrk="1" hangingPunct="1">
              <a:lnSpc>
                <a:spcPct val="80000"/>
              </a:lnSpc>
            </a:pPr>
            <a:r>
              <a:rPr lang="es-CL" altLang="en-US" sz="2300" b="1" smtClean="0"/>
              <a:t>Fosforescencia:</a:t>
            </a:r>
            <a:r>
              <a:rPr lang="es-CL" altLang="en-US" sz="2300" smtClean="0"/>
              <a:t> corresponde a la luminiscencia que continúa después de cortada la excitación.</a:t>
            </a:r>
          </a:p>
          <a:p>
            <a:pPr eaLnBrk="1" hangingPunct="1">
              <a:lnSpc>
                <a:spcPct val="80000"/>
              </a:lnSpc>
            </a:pPr>
            <a:endParaRPr lang="es-CL" altLang="en-US" sz="2300" smtClean="0"/>
          </a:p>
          <a:p>
            <a:pPr eaLnBrk="1" hangingPunct="1">
              <a:lnSpc>
                <a:spcPct val="80000"/>
              </a:lnSpc>
            </a:pPr>
            <a:r>
              <a:rPr lang="es-CL" altLang="en-US" sz="2300" b="1" smtClean="0"/>
              <a:t>Termoluminiscencia:</a:t>
            </a:r>
            <a:r>
              <a:rPr lang="es-CL" altLang="en-US" sz="2300" smtClean="0"/>
              <a:t> propiedad de producir luz visible cuando se calientan a temperatura por debajo del rojo.</a:t>
            </a:r>
          </a:p>
          <a:p>
            <a:pPr eaLnBrk="1" hangingPunct="1">
              <a:lnSpc>
                <a:spcPct val="80000"/>
              </a:lnSpc>
            </a:pPr>
            <a:endParaRPr lang="es-CL" altLang="en-US" sz="2300" smtClean="0"/>
          </a:p>
          <a:p>
            <a:pPr eaLnBrk="1" hangingPunct="1">
              <a:lnSpc>
                <a:spcPct val="80000"/>
              </a:lnSpc>
            </a:pPr>
            <a:r>
              <a:rPr lang="es-CL" altLang="en-US" sz="2300" b="1" smtClean="0"/>
              <a:t>Triboluminiscencia:</a:t>
            </a:r>
            <a:r>
              <a:rPr lang="es-CL" altLang="en-US" sz="2300" smtClean="0"/>
              <a:t> propiedad poseída por algunos minerales de volverse luminosos cuando son rotos, rayados o gastados.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CL" altLang="en-US" sz="2300" smtClean="0"/>
          </a:p>
          <a:p>
            <a:pPr eaLnBrk="1" hangingPunct="1">
              <a:lnSpc>
                <a:spcPct val="80000"/>
              </a:lnSpc>
            </a:pPr>
            <a:endParaRPr lang="es-CL" altLang="en-US" sz="2300" smtClean="0"/>
          </a:p>
        </p:txBody>
      </p:sp>
    </p:spTree>
    <p:extLst>
      <p:ext uri="{BB962C8B-B14F-4D97-AF65-F5344CB8AC3E}">
        <p14:creationId xmlns:p14="http://schemas.microsoft.com/office/powerpoint/2010/main" val="9341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pPr eaLnBrk="1" hangingPunct="1"/>
            <a:r>
              <a:rPr lang="es-CL" altLang="en-US" sz="3600" smtClean="0"/>
              <a:t>Propiedades fisiológicas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00675"/>
          </a:xfrm>
        </p:spPr>
        <p:txBody>
          <a:bodyPr/>
          <a:lstStyle/>
          <a:p>
            <a:pPr eaLnBrk="1" hangingPunct="1"/>
            <a:r>
              <a:rPr lang="es-CL" altLang="en-US" sz="2400" smtClean="0"/>
              <a:t>Son aquellas propiedades inherentes a determinados minerales. Las más características son:</a:t>
            </a:r>
          </a:p>
          <a:p>
            <a:pPr eaLnBrk="1" hangingPunct="1">
              <a:buFontTx/>
              <a:buNone/>
            </a:pPr>
            <a:endParaRPr lang="es-CL" altLang="en-US" sz="2400" smtClean="0"/>
          </a:p>
          <a:p>
            <a:pPr eaLnBrk="1" hangingPunct="1"/>
            <a:r>
              <a:rPr lang="es-CL" altLang="en-US" sz="2400" b="1" smtClean="0"/>
              <a:t>Sabor: </a:t>
            </a:r>
            <a:r>
              <a:rPr lang="es-CL" altLang="en-US" sz="2400" smtClean="0"/>
              <a:t>Halita es salada, chalcantita es mala</a:t>
            </a:r>
          </a:p>
          <a:p>
            <a:pPr eaLnBrk="1" hangingPunct="1"/>
            <a:r>
              <a:rPr lang="es-CL" altLang="en-US" sz="2400" b="1" smtClean="0"/>
              <a:t>Olor: </a:t>
            </a:r>
            <a:r>
              <a:rPr lang="es-CL" altLang="en-US" sz="2400" smtClean="0"/>
              <a:t>azufre (al ser calentado)</a:t>
            </a:r>
          </a:p>
          <a:p>
            <a:pPr eaLnBrk="1" hangingPunct="1"/>
            <a:r>
              <a:rPr lang="es-CL" altLang="en-US" sz="2400" b="1" smtClean="0"/>
              <a:t>Tacto: </a:t>
            </a:r>
            <a:r>
              <a:rPr lang="es-CL" altLang="en-US" sz="2400" smtClean="0"/>
              <a:t>Los de baja dureza y dejan polvo en las manos (caolín, talco); molibdenita mancha los dedos; especularita deja partículas brillantes </a:t>
            </a:r>
          </a:p>
        </p:txBody>
      </p:sp>
    </p:spTree>
    <p:extLst>
      <p:ext uri="{BB962C8B-B14F-4D97-AF65-F5344CB8AC3E}">
        <p14:creationId xmlns:p14="http://schemas.microsoft.com/office/powerpoint/2010/main" val="21416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624"/>
            <a:ext cx="8229600" cy="548680"/>
          </a:xfrm>
        </p:spPr>
        <p:txBody>
          <a:bodyPr/>
          <a:lstStyle/>
          <a:p>
            <a:r>
              <a:rPr lang="es-CL" altLang="en-US" sz="2400" b="1" dirty="0">
                <a:solidFill>
                  <a:srgbClr val="FFC000"/>
                </a:solidFill>
              </a:rPr>
              <a:t>Propiedades </a:t>
            </a:r>
            <a:r>
              <a:rPr lang="es-CL" altLang="en-US" sz="2400" b="1" dirty="0" smtClean="0">
                <a:solidFill>
                  <a:srgbClr val="FFC000"/>
                </a:solidFill>
              </a:rPr>
              <a:t>físicas </a:t>
            </a:r>
            <a:r>
              <a:rPr lang="es-CL" altLang="en-US" sz="2400" b="1" dirty="0">
                <a:solidFill>
                  <a:srgbClr val="FFC000"/>
                </a:solidFill>
              </a:rPr>
              <a:t>de los minerales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63079"/>
            <a:ext cx="8964612" cy="139776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CL" altLang="en-US" b="1" dirty="0"/>
              <a:t>Las propiedades físicas y químicas de los minerales nos sirve para tratar de identificar y distinguir entre distintos tipos de minerales. </a:t>
            </a:r>
            <a:r>
              <a:rPr lang="es-ES" altLang="en-US" b="1" dirty="0"/>
              <a:t>S</a:t>
            </a:r>
            <a:r>
              <a:rPr lang="es-ES" b="1" dirty="0" smtClean="0"/>
              <a:t>on </a:t>
            </a:r>
            <a:r>
              <a:rPr lang="es-ES" b="1" dirty="0"/>
              <a:t>el resultado directo de sus </a:t>
            </a:r>
            <a:r>
              <a:rPr lang="es-ES" b="1" dirty="0" smtClean="0"/>
              <a:t>características químicas</a:t>
            </a:r>
            <a:r>
              <a:rPr lang="es-ES" b="1" dirty="0"/>
              <a:t> y </a:t>
            </a:r>
            <a:r>
              <a:rPr lang="es-ES" b="1" dirty="0" smtClean="0"/>
              <a:t>estructurales. </a:t>
            </a:r>
            <a:r>
              <a:rPr lang="es-CL" altLang="en-US" b="1" dirty="0" smtClean="0"/>
              <a:t>Entre </a:t>
            </a:r>
            <a:r>
              <a:rPr lang="es-CL" altLang="en-US" b="1" dirty="0"/>
              <a:t>las propiedades de  minerales más comunes </a:t>
            </a:r>
            <a:r>
              <a:rPr lang="es-CL" altLang="en-US" b="1" dirty="0" smtClean="0"/>
              <a:t>podemos mencionar: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79388" y="2441837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Partición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48310" y="2448038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Fractura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607172" y="3345377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Raya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33671" y="4449886"/>
            <a:ext cx="5955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Propiedades eléctricas y magnéticas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399173" y="244183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Brillo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860249" y="2441836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Tenacidad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904624" y="3345377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Peso específico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525632" y="5317632"/>
            <a:ext cx="231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Luminiscencia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  <p:bldP spid="7" grpId="0"/>
      <p:bldP spid="14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555" y="0"/>
            <a:ext cx="8229600" cy="476672"/>
          </a:xfrm>
        </p:spPr>
        <p:txBody>
          <a:bodyPr/>
          <a:lstStyle/>
          <a:p>
            <a:pPr eaLnBrk="1" hangingPunct="1"/>
            <a:r>
              <a:rPr lang="es-CL" altLang="en-US" sz="2800" b="1" dirty="0" smtClean="0">
                <a:solidFill>
                  <a:srgbClr val="FFFF00"/>
                </a:solidFill>
              </a:rPr>
              <a:t>Propiedades diagnósticas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785225" cy="367161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L" altLang="en-US" sz="2400" b="1" dirty="0" smtClean="0"/>
              <a:t>Son aquellas propiedades  que determinan o caracterizan un mineral. </a:t>
            </a:r>
          </a:p>
          <a:p>
            <a:pPr eaLnBrk="1" hangingPunct="1">
              <a:lnSpc>
                <a:spcPct val="90000"/>
              </a:lnSpc>
            </a:pPr>
            <a:r>
              <a:rPr lang="es-CL" altLang="en-US" sz="2400" dirty="0" smtClean="0"/>
              <a:t>Sabor de la halita</a:t>
            </a:r>
          </a:p>
          <a:p>
            <a:pPr eaLnBrk="1" hangingPunct="1">
              <a:lnSpc>
                <a:spcPct val="90000"/>
              </a:lnSpc>
            </a:pPr>
            <a:r>
              <a:rPr lang="es-CL" altLang="en-US" sz="2400" dirty="0" smtClean="0"/>
              <a:t>Efervescencia de la calcita al echarle ácido</a:t>
            </a:r>
          </a:p>
          <a:p>
            <a:pPr eaLnBrk="1" hangingPunct="1">
              <a:lnSpc>
                <a:spcPct val="90000"/>
              </a:lnSpc>
            </a:pPr>
            <a:r>
              <a:rPr lang="es-CL" altLang="en-US" sz="2400" dirty="0" smtClean="0"/>
              <a:t>La crisocola se pega en la lengua</a:t>
            </a:r>
          </a:p>
          <a:p>
            <a:pPr eaLnBrk="1" hangingPunct="1">
              <a:lnSpc>
                <a:spcPct val="90000"/>
              </a:lnSpc>
            </a:pPr>
            <a:r>
              <a:rPr lang="es-CL" altLang="en-US" sz="2400" dirty="0" smtClean="0"/>
              <a:t>La </a:t>
            </a:r>
            <a:r>
              <a:rPr lang="es-CL" altLang="en-US" sz="2400" dirty="0" err="1" smtClean="0"/>
              <a:t>chalcantita</a:t>
            </a:r>
            <a:r>
              <a:rPr lang="es-CL" altLang="en-US" sz="2400" dirty="0" smtClean="0"/>
              <a:t> es mala</a:t>
            </a:r>
          </a:p>
          <a:p>
            <a:pPr eaLnBrk="1" hangingPunct="1">
              <a:lnSpc>
                <a:spcPct val="90000"/>
              </a:lnSpc>
            </a:pPr>
            <a:r>
              <a:rPr lang="es-CL" altLang="en-US" sz="2400" dirty="0" smtClean="0"/>
              <a:t>El olor del azufre.</a:t>
            </a:r>
          </a:p>
          <a:p>
            <a:pPr eaLnBrk="1" hangingPunct="1">
              <a:lnSpc>
                <a:spcPct val="90000"/>
              </a:lnSpc>
            </a:pPr>
            <a:r>
              <a:rPr lang="es-CL" altLang="en-US" sz="2400" dirty="0" smtClean="0"/>
              <a:t>El magnetismo de la magnetita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CL" altLang="en-US" sz="2400" dirty="0" smtClean="0"/>
          </a:p>
        </p:txBody>
      </p:sp>
      <p:pic>
        <p:nvPicPr>
          <p:cNvPr id="90116" name="Picture 4" descr="HC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73" y="3429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0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8529" y="188950"/>
            <a:ext cx="7887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Preguntas (opcionales de responder por el alumno)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9552" y="233958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c) ¿Porque el peso específico es diferente para los diversos minerales?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539551" y="1763524"/>
            <a:ext cx="795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b) ¿Es lo mismo densidad que peso específico? 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39552" y="105273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a) El procedimiento para determinar el peso específico para un mineral finamente dividido y uno granular, ¿es el mismo?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39552" y="284364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d) Mineralogía: ¿Qué es el granito?, ¿podría distinguirlo fácilmente en el campo?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8529" y="44624"/>
            <a:ext cx="6971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FF00"/>
                </a:solidFill>
              </a:rPr>
              <a:t>TRABAJO PRÁCTICO N°1. Propiedades de los minerales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8256" y="3219941"/>
            <a:ext cx="8432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3) La Cooperativa Minera “</a:t>
            </a:r>
            <a:r>
              <a:rPr lang="es-ES" dirty="0" err="1" smtClean="0"/>
              <a:t>Quebraleña</a:t>
            </a:r>
            <a:r>
              <a:rPr lang="es-ES" dirty="0" smtClean="0"/>
              <a:t>” ubicada en las Salinas de </a:t>
            </a:r>
            <a:r>
              <a:rPr lang="es-ES" dirty="0" err="1" smtClean="0"/>
              <a:t>Guayatayoc</a:t>
            </a:r>
            <a:r>
              <a:rPr lang="es-ES" dirty="0" smtClean="0"/>
              <a:t>, tiene concesión para explotar </a:t>
            </a:r>
            <a:r>
              <a:rPr lang="es-ES" dirty="0" err="1" smtClean="0"/>
              <a:t>ulexita</a:t>
            </a:r>
            <a:r>
              <a:rPr lang="es-ES" dirty="0" smtClean="0"/>
              <a:t>. </a:t>
            </a:r>
          </a:p>
          <a:p>
            <a:r>
              <a:rPr lang="es-ES" dirty="0" smtClean="0"/>
              <a:t>Al momento, tienen 2 grandes problemas:</a:t>
            </a:r>
          </a:p>
          <a:p>
            <a:pPr marL="857250" lvl="1" indent="-400050">
              <a:buAutoNum type="romanLcParenR"/>
            </a:pPr>
            <a:r>
              <a:rPr lang="es-ES" dirty="0" smtClean="0"/>
              <a:t>Tienen que producir un tonelaje mínimo de 20 toneladas /día de borato</a:t>
            </a:r>
          </a:p>
          <a:p>
            <a:pPr marL="857250" lvl="1" indent="-400050">
              <a:buAutoNum type="romanLcParenR"/>
            </a:pPr>
            <a:r>
              <a:rPr lang="es-ES" dirty="0" smtClean="0"/>
              <a:t>Para poder comercializar el borato, ellos necesitan que la ley mínima de borato de B</a:t>
            </a:r>
            <a:r>
              <a:rPr lang="es-ES" baseline="-25000" dirty="0" smtClean="0"/>
              <a:t>2</a:t>
            </a:r>
            <a:r>
              <a:rPr lang="es-ES" dirty="0" smtClean="0"/>
              <a:t>O</a:t>
            </a:r>
            <a:r>
              <a:rPr lang="es-ES" baseline="-25000" dirty="0" smtClean="0"/>
              <a:t>3</a:t>
            </a:r>
            <a:r>
              <a:rPr lang="es-ES" dirty="0" smtClean="0"/>
              <a:t> sea de 30% . La dificultad para lograr ese objetivo, es que el grado de contaminación de arcillas es de alrededor del 10 al 25% en peso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77094" y="5805264"/>
            <a:ext cx="852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¿Puede usted sugerir o esbozar un </a:t>
            </a:r>
            <a:r>
              <a:rPr lang="es-ES" dirty="0" err="1" smtClean="0"/>
              <a:t>flow</a:t>
            </a:r>
            <a:r>
              <a:rPr lang="es-ES" dirty="0" smtClean="0"/>
              <a:t> </a:t>
            </a:r>
            <a:r>
              <a:rPr lang="es-ES" dirty="0" err="1" smtClean="0"/>
              <a:t>sheet</a:t>
            </a:r>
            <a:r>
              <a:rPr lang="es-ES" dirty="0" smtClean="0"/>
              <a:t> aproximado del proceso de concentración?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267554" y="559169"/>
            <a:ext cx="8136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1) El mineral oxidado (zona de sombrero de hierro de una explotación) ingresa a Planta, pero contiene un alto grado de contaminación por derrame de clavos y alambres usados en las labores de extracción del mineral, Loa mena es magnetita y la ganga es </a:t>
            </a:r>
            <a:r>
              <a:rPr lang="es-ES" dirty="0" err="1" smtClean="0"/>
              <a:t>hematita</a:t>
            </a:r>
            <a:r>
              <a:rPr lang="es-ES" dirty="0" smtClean="0"/>
              <a:t>, ¿Qué método de separación de estos contaminantes sugiere? ¿porqué?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395536" y="2145630"/>
            <a:ext cx="8280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2) En la Minas de Wanda (Misiones) explota y comercializan piedras preciosas, ¿Qué propiedades de los minerales usan para separa la mena de la ganga?, ¿el grado de eficiencia logrado es bueno?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8529" y="188950"/>
            <a:ext cx="825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TRABAJO PRÁCTICO N°1. Propiedades de los minerales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0054" y="908720"/>
            <a:ext cx="8432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A) La Cooperativa Minera “</a:t>
            </a:r>
            <a:r>
              <a:rPr lang="es-ES" dirty="0" err="1" smtClean="0"/>
              <a:t>Quebraleña</a:t>
            </a:r>
            <a:r>
              <a:rPr lang="es-ES" dirty="0" smtClean="0"/>
              <a:t>” ubicada en las Salinas de </a:t>
            </a:r>
            <a:r>
              <a:rPr lang="es-ES" dirty="0" err="1" smtClean="0"/>
              <a:t>Guayatayoc</a:t>
            </a:r>
            <a:r>
              <a:rPr lang="es-ES" dirty="0" smtClean="0"/>
              <a:t>, tiene concesión para explotar </a:t>
            </a:r>
            <a:r>
              <a:rPr lang="es-ES" dirty="0" err="1" smtClean="0"/>
              <a:t>ulexita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r>
              <a:rPr lang="es-ES" dirty="0" smtClean="0"/>
              <a:t>Al momento, tienen 2 grandes problemas:</a:t>
            </a:r>
          </a:p>
          <a:p>
            <a:pPr marL="857250" lvl="1" indent="-400050">
              <a:buAutoNum type="romanLcParenR"/>
            </a:pPr>
            <a:r>
              <a:rPr lang="es-ES" dirty="0" smtClean="0"/>
              <a:t>Tienen que producir un tonelaje mínimo de 20 toneladas /día de borato</a:t>
            </a:r>
          </a:p>
          <a:p>
            <a:pPr marL="857250" lvl="1" indent="-400050">
              <a:buAutoNum type="romanLcParenR"/>
            </a:pPr>
            <a:r>
              <a:rPr lang="es-ES" dirty="0" smtClean="0"/>
              <a:t>Para poder comercializar el borato, ellos necesitan que la ley mínima de borato de B</a:t>
            </a:r>
            <a:r>
              <a:rPr lang="es-ES" baseline="-25000" dirty="0" smtClean="0"/>
              <a:t>2</a:t>
            </a:r>
            <a:r>
              <a:rPr lang="es-ES" dirty="0" smtClean="0"/>
              <a:t>O</a:t>
            </a:r>
            <a:r>
              <a:rPr lang="es-ES" baseline="-25000" dirty="0" smtClean="0"/>
              <a:t>3</a:t>
            </a:r>
            <a:r>
              <a:rPr lang="es-ES" dirty="0" smtClean="0"/>
              <a:t> sea de 30% . La dificultad para lograr ese objetivo, es que el grado de contaminación de arcillas es de alrededor del 10 al 25% en peso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30053" y="4293096"/>
            <a:ext cx="852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¿Puede usted sugerir o esbozar un </a:t>
            </a:r>
            <a:r>
              <a:rPr lang="es-ES" dirty="0" err="1" smtClean="0"/>
              <a:t>flow</a:t>
            </a:r>
            <a:r>
              <a:rPr lang="es-ES" dirty="0" smtClean="0"/>
              <a:t> </a:t>
            </a:r>
            <a:r>
              <a:rPr lang="es-ES" dirty="0" err="1" smtClean="0"/>
              <a:t>sheet</a:t>
            </a:r>
            <a:r>
              <a:rPr lang="es-ES" dirty="0" smtClean="0"/>
              <a:t> aproximado del proceso de concentración?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316" y="260648"/>
            <a:ext cx="3151186" cy="382911"/>
          </a:xfrm>
        </p:spPr>
        <p:txBody>
          <a:bodyPr/>
          <a:lstStyle/>
          <a:p>
            <a:pPr eaLnBrk="1" hangingPunct="1"/>
            <a:r>
              <a:rPr lang="es-ES_tradnl" altLang="en-US" sz="2400" b="1" dirty="0" smtClean="0">
                <a:solidFill>
                  <a:srgbClr val="FFFF00"/>
                </a:solidFill>
              </a:rPr>
              <a:t>Peso específico</a:t>
            </a:r>
            <a:endParaRPr lang="es-CL" alt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14" y="1340768"/>
            <a:ext cx="8147933" cy="4195481"/>
          </a:xfrm>
        </p:spPr>
        <p:txBody>
          <a:bodyPr>
            <a:normAutofit fontScale="70000" lnSpcReduction="20000"/>
          </a:bodyPr>
          <a:lstStyle/>
          <a:p>
            <a:pPr marL="0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s-CL" altLang="en-US" sz="2400" b="1" dirty="0" smtClean="0">
                <a:solidFill>
                  <a:srgbClr val="FFFF00"/>
                </a:solidFill>
              </a:rPr>
              <a:t>Corresponde a la relación entre el peso de un mineral y el peso de un volumen igual de agua a 4ºC.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CL" altLang="en-US" sz="14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CL" altLang="en-US" sz="2600" dirty="0" smtClean="0"/>
              <a:t>Depende del empaquetamiento y de los elementos que conforman el mineral.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s-CL" alt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s-CL" altLang="en-US" sz="2300" dirty="0" smtClean="0"/>
              <a:t>Ejemplos: </a:t>
            </a:r>
          </a:p>
          <a:p>
            <a:pPr lvl="1" eaLnBrk="1" hangingPunct="1">
              <a:lnSpc>
                <a:spcPct val="90000"/>
              </a:lnSpc>
            </a:pPr>
            <a:r>
              <a:rPr lang="es-CL" altLang="en-US" sz="2200" dirty="0" smtClean="0"/>
              <a:t>Cuarzo: 2.65</a:t>
            </a:r>
          </a:p>
          <a:p>
            <a:pPr lvl="1" eaLnBrk="1" hangingPunct="1">
              <a:lnSpc>
                <a:spcPct val="90000"/>
              </a:lnSpc>
            </a:pPr>
            <a:r>
              <a:rPr lang="es-CL" altLang="en-US" sz="2200" dirty="0" smtClean="0"/>
              <a:t>Feldespatos: 2.60-2.75</a:t>
            </a:r>
          </a:p>
          <a:p>
            <a:pPr lvl="1" eaLnBrk="1" hangingPunct="1">
              <a:lnSpc>
                <a:spcPct val="90000"/>
              </a:lnSpc>
            </a:pPr>
            <a:r>
              <a:rPr lang="es-CL" altLang="en-US" sz="2200" dirty="0" smtClean="0"/>
              <a:t>Plata: 10.5</a:t>
            </a:r>
          </a:p>
          <a:p>
            <a:pPr lvl="1" eaLnBrk="1" hangingPunct="1">
              <a:lnSpc>
                <a:spcPct val="90000"/>
              </a:lnSpc>
            </a:pPr>
            <a:r>
              <a:rPr lang="es-CL" altLang="en-US" sz="2200" dirty="0" smtClean="0"/>
              <a:t>Calcita: 2.71</a:t>
            </a:r>
          </a:p>
          <a:p>
            <a:pPr lvl="1" eaLnBrk="1" hangingPunct="1">
              <a:lnSpc>
                <a:spcPct val="90000"/>
              </a:lnSpc>
            </a:pPr>
            <a:r>
              <a:rPr lang="es-CL" altLang="en-US" sz="2200" dirty="0" smtClean="0"/>
              <a:t>Mica: 2,76 a 3,20</a:t>
            </a:r>
          </a:p>
          <a:p>
            <a:pPr lvl="1" eaLnBrk="1" hangingPunct="1">
              <a:lnSpc>
                <a:spcPct val="90000"/>
              </a:lnSpc>
            </a:pPr>
            <a:r>
              <a:rPr lang="es-CL" altLang="en-US" sz="2200" dirty="0" err="1" smtClean="0"/>
              <a:t>Hematita</a:t>
            </a:r>
            <a:r>
              <a:rPr lang="es-CL" altLang="en-US" sz="2200" dirty="0" smtClean="0"/>
              <a:t>: 5,2</a:t>
            </a:r>
          </a:p>
          <a:p>
            <a:pPr lvl="1" eaLnBrk="1" hangingPunct="1">
              <a:lnSpc>
                <a:spcPct val="90000"/>
              </a:lnSpc>
            </a:pPr>
            <a:r>
              <a:rPr lang="es-CL" altLang="en-US" sz="2200" dirty="0" smtClean="0"/>
              <a:t>Limonita: 3,6 a 4,0</a:t>
            </a:r>
          </a:p>
          <a:p>
            <a:pPr lvl="1" eaLnBrk="1" hangingPunct="1">
              <a:lnSpc>
                <a:spcPct val="90000"/>
              </a:lnSpc>
            </a:pPr>
            <a:r>
              <a:rPr lang="es-CL" altLang="en-US" sz="2200" dirty="0" smtClean="0"/>
              <a:t>Talco: 2,70 a 2,80</a:t>
            </a:r>
          </a:p>
          <a:p>
            <a:pPr lvl="1" eaLnBrk="1" hangingPunct="1">
              <a:lnSpc>
                <a:spcPct val="90000"/>
              </a:lnSpc>
            </a:pPr>
            <a:endParaRPr lang="es-CL" altLang="en-US" sz="2200" dirty="0" smtClean="0"/>
          </a:p>
          <a:p>
            <a:pPr lvl="1" eaLnBrk="1" hangingPunct="1">
              <a:lnSpc>
                <a:spcPct val="90000"/>
              </a:lnSpc>
            </a:pPr>
            <a:endParaRPr lang="es-CL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1575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507412" cy="316837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la tendencia de los minerales de romperse a lo largo de planos de debilidad estructural producto ya sea de tensiones o presiones (factores externos al mineral). Esta debilidad puede resultar de una presión, de una macla o de un proceso de desmezcla.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común ver una partición en la magnetita (octaédrica), </a:t>
            </a:r>
            <a:r>
              <a:rPr lang="es-CL" alt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piroxeno</a:t>
            </a:r>
            <a:r>
              <a:rPr lang="es-CL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(básica), y el corindón (romboédrica)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Como la mayoría de las veces es paralelo a las caras de los cristales, suele confundirse con el clivaje.</a:t>
            </a:r>
          </a:p>
          <a:p>
            <a:pPr eaLnBrk="1" hangingPunct="1">
              <a:buFontTx/>
              <a:buNone/>
            </a:pPr>
            <a:endParaRPr lang="es-CL" altLang="en-US" sz="24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055380" cy="383994"/>
          </a:xfrm>
          <a:noFill/>
        </p:spPr>
        <p:txBody>
          <a:bodyPr anchorCtr="1"/>
          <a:lstStyle/>
          <a:p>
            <a:pPr eaLnBrk="1" hangingPunct="1"/>
            <a:r>
              <a:rPr lang="es-ES_tradnl" altLang="en-US" sz="2400" b="1" dirty="0" smtClean="0">
                <a:solidFill>
                  <a:srgbClr val="FFFF00"/>
                </a:solidFill>
              </a:rPr>
              <a:t>Partición</a:t>
            </a:r>
          </a:p>
        </p:txBody>
      </p:sp>
    </p:spTree>
    <p:extLst>
      <p:ext uri="{BB962C8B-B14F-4D97-AF65-F5344CB8AC3E}">
        <p14:creationId xmlns:p14="http://schemas.microsoft.com/office/powerpoint/2010/main" val="5302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907704" y="5733256"/>
            <a:ext cx="71287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err="1">
                <a:latin typeface="Times New Roman" panose="02020603050405020304" pitchFamily="18" charset="0"/>
              </a:rPr>
              <a:t>Vidrio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volcánico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llamado</a:t>
            </a:r>
            <a:r>
              <a:rPr lang="en-US" altLang="en-US" sz="2000" dirty="0">
                <a:latin typeface="Times New Roman" panose="02020603050405020304" pitchFamily="18" charset="0"/>
              </a:rPr>
              <a:t> OBSIDIANA. NO </a:t>
            </a:r>
            <a:r>
              <a:rPr lang="en-US" altLang="en-US" sz="2000" dirty="0" err="1">
                <a:latin typeface="Times New Roman" panose="02020603050405020304" pitchFamily="18" charset="0"/>
              </a:rPr>
              <a:t>es</a:t>
            </a:r>
            <a:r>
              <a:rPr lang="en-US" altLang="en-US" sz="2000" dirty="0">
                <a:latin typeface="Times New Roman" panose="02020603050405020304" pitchFamily="18" charset="0"/>
              </a:rPr>
              <a:t> un mineral,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muestra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una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excelente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fractura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concoidal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4035" name="Rectangle 10"/>
          <p:cNvSpPr>
            <a:spLocks noGrp="1" noChangeArrowheads="1"/>
          </p:cNvSpPr>
          <p:nvPr>
            <p:ph type="title"/>
          </p:nvPr>
        </p:nvSpPr>
        <p:spPr>
          <a:xfrm>
            <a:off x="2123728" y="87772"/>
            <a:ext cx="3610744" cy="634082"/>
          </a:xfrm>
          <a:noFill/>
        </p:spPr>
        <p:txBody>
          <a:bodyPr anchorCtr="1"/>
          <a:lstStyle/>
          <a:p>
            <a:pPr eaLnBrk="1" hangingPunct="1"/>
            <a:r>
              <a:rPr lang="es-ES_tradnl" altLang="en-US" sz="2400" b="1" dirty="0" smtClean="0">
                <a:solidFill>
                  <a:srgbClr val="FFFF00"/>
                </a:solidFill>
              </a:rPr>
              <a:t>Fractura</a:t>
            </a:r>
            <a:endParaRPr lang="es-CL" alt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44036" name="Rectangle 11"/>
          <p:cNvSpPr>
            <a:spLocks noChangeArrowheads="1"/>
          </p:cNvSpPr>
          <p:nvPr/>
        </p:nvSpPr>
        <p:spPr bwMode="auto">
          <a:xfrm>
            <a:off x="107504" y="779004"/>
            <a:ext cx="8229600" cy="338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s-CL" altLang="en-US" sz="2000" b="1" dirty="0">
                <a:solidFill>
                  <a:srgbClr val="FFFF00"/>
                </a:solidFill>
              </a:rPr>
              <a:t>Manera en que el cristal se rompe cuando no lo hace según una superficie de clivaje o de partición. La forma de la fractura puede ser característica y distintiva de minerales:</a:t>
            </a:r>
          </a:p>
          <a:p>
            <a:pPr eaLnBrk="1" hangingPunct="1">
              <a:buFontTx/>
              <a:buNone/>
            </a:pPr>
            <a:endParaRPr lang="es-CL" altLang="en-US" sz="2400" b="1" dirty="0"/>
          </a:p>
          <a:p>
            <a:pPr eaLnBrk="1" hangingPunct="1"/>
            <a:r>
              <a:rPr lang="es-CL" altLang="en-US" sz="2000" dirty="0" err="1"/>
              <a:t>concoidal</a:t>
            </a:r>
            <a:r>
              <a:rPr lang="es-CL" altLang="en-US" sz="2000" dirty="0"/>
              <a:t> </a:t>
            </a:r>
          </a:p>
          <a:p>
            <a:pPr eaLnBrk="1" hangingPunct="1"/>
            <a:r>
              <a:rPr lang="es-CL" altLang="en-US" sz="2000" dirty="0"/>
              <a:t>fibrosa o astillosa</a:t>
            </a:r>
          </a:p>
          <a:p>
            <a:pPr eaLnBrk="1" hangingPunct="1"/>
            <a:r>
              <a:rPr lang="es-CL" altLang="en-US" sz="2000" dirty="0"/>
              <a:t>aserrada</a:t>
            </a:r>
          </a:p>
          <a:p>
            <a:pPr eaLnBrk="1" hangingPunct="1"/>
            <a:r>
              <a:rPr lang="es-CL" altLang="en-US" sz="2000" dirty="0"/>
              <a:t>irregular</a:t>
            </a:r>
          </a:p>
          <a:p>
            <a:pPr eaLnBrk="1" hangingPunct="1">
              <a:buFontTx/>
              <a:buNone/>
            </a:pPr>
            <a:endParaRPr lang="es-CL" altLang="en-US" sz="2400" dirty="0"/>
          </a:p>
        </p:txBody>
      </p:sp>
      <p:pic>
        <p:nvPicPr>
          <p:cNvPr id="44037" name="Picture 12" descr="bandedob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078" y="1916832"/>
            <a:ext cx="5782585" cy="369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84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5943600" y="2057400"/>
            <a:ext cx="32004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Cuarzo, al romperse no repite la forma cristalina.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Buen ejemplo de fractura concoidal.</a:t>
            </a:r>
          </a:p>
        </p:txBody>
      </p:sp>
      <p:pic>
        <p:nvPicPr>
          <p:cNvPr id="46083" name="Picture 5" descr="qtz fra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86715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qtz fra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886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qtz fractu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2672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qtz fractur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505200" y="53340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Note las superficies curvas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 flipV="1">
            <a:off x="2743200" y="4343400"/>
            <a:ext cx="1066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9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Ctr="1"/>
          <a:lstStyle/>
          <a:p>
            <a:pPr eaLnBrk="1" hangingPunct="1"/>
            <a:r>
              <a:rPr lang="es-ES_tradnl" altLang="en-US" b="1" smtClean="0"/>
              <a:t>Fractura</a:t>
            </a:r>
            <a:endParaRPr lang="es-CL" altLang="en-US" b="1" smtClean="0"/>
          </a:p>
        </p:txBody>
      </p:sp>
    </p:spTree>
    <p:extLst>
      <p:ext uri="{BB962C8B-B14F-4D97-AF65-F5344CB8AC3E}">
        <p14:creationId xmlns:p14="http://schemas.microsoft.com/office/powerpoint/2010/main" val="380101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/>
            <a:r>
              <a:rPr lang="es-CL" altLang="en-US" sz="3600" smtClean="0"/>
              <a:t>Fracturas: ejemplos</a:t>
            </a:r>
          </a:p>
        </p:txBody>
      </p:sp>
      <p:graphicFrame>
        <p:nvGraphicFramePr>
          <p:cNvPr id="583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2305050"/>
          <a:ext cx="4932363" cy="310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Foto de Photo Editor" r:id="rId3" imgW="4533333" imgH="2857899" progId="MSPhotoEd.3">
                  <p:embed/>
                </p:oleObj>
              </mc:Choice>
              <mc:Fallback>
                <p:oleObj name="Foto de Photo Editor" r:id="rId3" imgW="4533333" imgH="2857899" progId="MSPhotoEd.3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05050"/>
                        <a:ext cx="4932363" cy="310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23850" y="5589588"/>
            <a:ext cx="3097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 b="1">
                <a:latin typeface="Verdana" panose="020B0604030504040204" pitchFamily="34" charset="0"/>
              </a:rPr>
              <a:t>Fractura irregular</a:t>
            </a:r>
          </a:p>
        </p:txBody>
      </p:sp>
      <p:pic>
        <p:nvPicPr>
          <p:cNvPr id="48133" name="Picture 5" descr="Cuarzo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228725"/>
            <a:ext cx="3911600" cy="2560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837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59338" y="3941763"/>
          <a:ext cx="3600450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Foto de Photo Editor" r:id="rId6" imgW="4038095" imgH="2924583" progId="MSPhotoEd.3">
                  <p:embed/>
                </p:oleObj>
              </mc:Choice>
              <mc:Fallback>
                <p:oleObj name="Foto de Photo Editor" r:id="rId6" imgW="4038095" imgH="2924583" progId="MSPhotoEd.3">
                  <p:embed/>
                  <p:pic>
                    <p:nvPicPr>
                      <p:cNvPr id="58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941763"/>
                        <a:ext cx="3600450" cy="260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046788" y="908050"/>
            <a:ext cx="3097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 b="1">
                <a:latin typeface="Verdana" panose="020B0604030504040204" pitchFamily="34" charset="0"/>
              </a:rPr>
              <a:t>Fractura concoidal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787900" y="6491288"/>
            <a:ext cx="3744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altLang="en-US" b="1">
                <a:solidFill>
                  <a:srgbClr val="000000"/>
                </a:solidFill>
                <a:latin typeface="Verdana" panose="020B0604030504040204" pitchFamily="34" charset="0"/>
              </a:rPr>
              <a:t>Fractura fibrosa o astillosa</a:t>
            </a:r>
          </a:p>
        </p:txBody>
      </p:sp>
    </p:spTree>
    <p:extLst>
      <p:ext uri="{BB962C8B-B14F-4D97-AF65-F5344CB8AC3E}">
        <p14:creationId xmlns:p14="http://schemas.microsoft.com/office/powerpoint/2010/main" val="3493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L" altLang="en-US" sz="2400" b="1" smtClean="0"/>
              <a:t>Término asignado a la cohesión del cristal, o sea, corresponde a la resistencia a ser roto, doblado o desgarrado</a:t>
            </a:r>
            <a:r>
              <a:rPr lang="es-CL" altLang="en-US" sz="24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CL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s-ES_tradnl" altLang="en-US" sz="2400" smtClean="0"/>
              <a:t>Los términos más utilizados son: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altLang="en-US" sz="2000" u="sng" smtClean="0"/>
              <a:t>Frágil</a:t>
            </a:r>
            <a:r>
              <a:rPr lang="es-ES_tradnl" altLang="en-US" sz="2000" smtClean="0"/>
              <a:t>: se rompe y pulveriza fácilmente;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altLang="en-US" sz="2000" u="sng" smtClean="0"/>
              <a:t>Maleable</a:t>
            </a:r>
            <a:r>
              <a:rPr lang="es-ES_tradnl" altLang="en-US" sz="2000" smtClean="0"/>
              <a:t>: se deforma plásticamente;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altLang="en-US" sz="2000" u="sng" smtClean="0"/>
              <a:t>Séctil</a:t>
            </a:r>
            <a:r>
              <a:rPr lang="es-ES_tradnl" altLang="en-US" sz="2000" smtClean="0"/>
              <a:t>: puede ser cortado con cuchillo;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altLang="en-US" sz="2000" u="sng" smtClean="0"/>
              <a:t>Dúctil</a:t>
            </a:r>
            <a:r>
              <a:rPr lang="es-ES_tradnl" altLang="en-US" sz="2000" smtClean="0"/>
              <a:t>: deformable en forma de alambres;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altLang="en-US" sz="2000" u="sng" smtClean="0"/>
              <a:t>Flexible</a:t>
            </a:r>
            <a:r>
              <a:rPr lang="es-ES_tradnl" altLang="en-US" sz="2000" smtClean="0"/>
              <a:t>: minerales que se doblan pero no vuelven a su forma original (ejemplos son el talco y la clorita);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altLang="en-US" sz="2000" u="sng" smtClean="0"/>
              <a:t>Elástico</a:t>
            </a:r>
            <a:r>
              <a:rPr lang="es-ES_tradnl" altLang="en-US" sz="2000" smtClean="0"/>
              <a:t>: minerales que se doblan y logran recuperar su forma posteriormente (un ejemplo claro lo constituyen las micas).</a:t>
            </a:r>
          </a:p>
          <a:p>
            <a:pPr eaLnBrk="1" hangingPunct="1">
              <a:lnSpc>
                <a:spcPct val="80000"/>
              </a:lnSpc>
            </a:pPr>
            <a:endParaRPr lang="es-CL" altLang="en-US" sz="24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36613"/>
          </a:xfrm>
          <a:noFill/>
        </p:spPr>
        <p:txBody>
          <a:bodyPr anchorCtr="1"/>
          <a:lstStyle/>
          <a:p>
            <a:pPr eaLnBrk="1" hangingPunct="1"/>
            <a:r>
              <a:rPr lang="es-ES_tradnl" altLang="en-US" sz="3600" b="1" smtClean="0"/>
              <a:t>Tenacidad</a:t>
            </a:r>
          </a:p>
        </p:txBody>
      </p:sp>
    </p:spTree>
    <p:extLst>
      <p:ext uri="{BB962C8B-B14F-4D97-AF65-F5344CB8AC3E}">
        <p14:creationId xmlns:p14="http://schemas.microsoft.com/office/powerpoint/2010/main" val="3622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2840" y="764704"/>
            <a:ext cx="8229600" cy="255741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s-CL" altLang="en-US" b="1" dirty="0" smtClean="0"/>
              <a:t>Aspecto general de la superficie de un mineral producto de la reflexión y difracción de la luz.</a:t>
            </a:r>
          </a:p>
          <a:p>
            <a:pPr eaLnBrk="1" hangingPunct="1"/>
            <a:r>
              <a:rPr lang="es-CL" altLang="en-US" dirty="0" smtClean="0"/>
              <a:t>Formalmente se divide en metálico y no metálico, utilizándose el término </a:t>
            </a:r>
            <a:r>
              <a:rPr lang="es-CL" altLang="en-US" dirty="0" err="1" smtClean="0"/>
              <a:t>submetálico</a:t>
            </a:r>
            <a:r>
              <a:rPr lang="es-CL" altLang="en-US" dirty="0" smtClean="0"/>
              <a:t> para referirse a términos intermedios.</a:t>
            </a:r>
          </a:p>
          <a:p>
            <a:pPr eaLnBrk="1" hangingPunct="1"/>
            <a:r>
              <a:rPr lang="es-CL" altLang="en-US" dirty="0" smtClean="0"/>
              <a:t>Los no metálicos se pueden dividir en: vítreo (cuarzo), terroso o mate, grasoso (ópalo), sedoso (asbesto), ceroso, resinoso, adamantino, nacarado (yeso).</a:t>
            </a:r>
          </a:p>
          <a:p>
            <a:pPr eaLnBrk="1" hangingPunct="1">
              <a:buFontTx/>
              <a:buNone/>
            </a:pPr>
            <a:endParaRPr lang="es-CL" alt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055380" cy="504056"/>
          </a:xfrm>
          <a:noFill/>
        </p:spPr>
        <p:txBody>
          <a:bodyPr anchorCtr="1"/>
          <a:lstStyle/>
          <a:p>
            <a:pPr eaLnBrk="1" hangingPunct="1"/>
            <a:r>
              <a:rPr lang="es-ES_tradnl" altLang="en-US" sz="2800" b="1" dirty="0" smtClean="0">
                <a:solidFill>
                  <a:srgbClr val="FFFF00"/>
                </a:solidFill>
              </a:rPr>
              <a:t>Brillo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730" y="3322122"/>
            <a:ext cx="5399196" cy="33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2821</TotalTime>
  <Words>1289</Words>
  <Application>Microsoft Office PowerPoint</Application>
  <PresentationFormat>Presentación en pantalla (4:3)</PresentationFormat>
  <Paragraphs>137</Paragraphs>
  <Slides>23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Ion</vt:lpstr>
      <vt:lpstr>Foto de Photo Editor</vt:lpstr>
      <vt:lpstr>Presentación de PowerPoint</vt:lpstr>
      <vt:lpstr>Propiedades físicas de los minerales </vt:lpstr>
      <vt:lpstr>Peso específico</vt:lpstr>
      <vt:lpstr>Partición</vt:lpstr>
      <vt:lpstr>Fractura</vt:lpstr>
      <vt:lpstr>Fractura</vt:lpstr>
      <vt:lpstr>Fracturas: ejemplos</vt:lpstr>
      <vt:lpstr>Tenacidad</vt:lpstr>
      <vt:lpstr>Brillo</vt:lpstr>
      <vt:lpstr>Brillo: ejemplos</vt:lpstr>
      <vt:lpstr>Brillo: ejemplos</vt:lpstr>
      <vt:lpstr>Raya</vt:lpstr>
      <vt:lpstr>Raya</vt:lpstr>
      <vt:lpstr>Raya</vt:lpstr>
      <vt:lpstr>Raya: ejemplos</vt:lpstr>
      <vt:lpstr>Propiedades eléctricas y magnéticas</vt:lpstr>
      <vt:lpstr>Presentación de PowerPoint</vt:lpstr>
      <vt:lpstr>Luminiscencia</vt:lpstr>
      <vt:lpstr>Propiedades fisiológicas</vt:lpstr>
      <vt:lpstr>Propiedades diagnósticas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FACULTAD DE INGENIERÍA FORMULACIÓN Y EVALUACIÓN DE PROYECTOS</dc:title>
  <dc:creator>Luffi</dc:creator>
  <cp:lastModifiedBy>usuario</cp:lastModifiedBy>
  <cp:revision>612</cp:revision>
  <cp:lastPrinted>2015-03-17T16:14:28Z</cp:lastPrinted>
  <dcterms:created xsi:type="dcterms:W3CDTF">2015-03-14T19:26:17Z</dcterms:created>
  <dcterms:modified xsi:type="dcterms:W3CDTF">2020-08-20T09:46:41Z</dcterms:modified>
</cp:coreProperties>
</file>