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72" r:id="rId4"/>
    <p:sldId id="261" r:id="rId5"/>
    <p:sldId id="277" r:id="rId6"/>
    <p:sldId id="274" r:id="rId7"/>
    <p:sldId id="278" r:id="rId8"/>
    <p:sldId id="273" r:id="rId9"/>
    <p:sldId id="280" r:id="rId10"/>
    <p:sldId id="282" r:id="rId11"/>
    <p:sldId id="286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3A752-F248-49FE-B7BC-8226508461D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8724C-E03E-46DC-BFF0-BA3FD51257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B4-575D-4180-BB12-07E24E114C8C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8FCC-C34E-4300-808B-DFBB0BE997AE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8F31-009A-4150-826C-B1C720B21037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CF85-F439-4DD5-B926-CBBCA4EE06EF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9EE9-214B-40E4-8C63-A1D8141A3848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3E1-B50C-4106-8524-46033B6C04A8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7B5D-5103-4408-A6C2-F087649F607F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5265-D2FE-4653-A48F-FA940DB569B9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3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A24C-50FD-4210-9AFC-325693131E5C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865A-A65B-41D9-BE6D-F775832419DA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6BFD-2BF2-432B-A649-A68574F34025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513-282F-46C9-81FC-256EF73FD558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488D-BA7F-4E69-BC57-78DACD27CD4B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D422-CE50-44CA-9C13-0B2DB60E6F25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DD4A-6129-4126-B70E-C5859200F867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B4AE-A3EA-49A4-BA6D-534A65A4F282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3C7A7-0BE3-4A85-95DA-86695B56AD29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ltwZ-w8_X_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3062" y="4346664"/>
            <a:ext cx="8915399" cy="1182192"/>
          </a:xfrm>
        </p:spPr>
        <p:txBody>
          <a:bodyPr anchor="ctr">
            <a:normAutofit/>
          </a:bodyPr>
          <a:lstStyle/>
          <a:p>
            <a:pPr algn="ctr"/>
            <a:r>
              <a:rPr lang="es-ES" sz="2800" b="1" dirty="0" smtClean="0"/>
              <a:t>PROCESAMIENTO DE MINERALES I</a:t>
            </a:r>
            <a:endParaRPr lang="en-US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1963" y="2361061"/>
            <a:ext cx="10877595" cy="1878836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TÉCNICO UNIVERSITARIO EN PROCESAMIENTO DE MINERALES</a:t>
            </a:r>
          </a:p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INGENIERÍA DE MINAS</a:t>
            </a:r>
            <a:endParaRPr lang="en-US" sz="2800" dirty="0">
              <a:latin typeface="Bauhaus 93" panose="04030905020B02020C02" pitchFamily="8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46473" y="6397632"/>
            <a:ext cx="3169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smtClean="0"/>
              <a:t>Material de uso exclusivo de la Cátedra</a:t>
            </a:r>
            <a:endParaRPr lang="en-US" sz="1200" i="1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1" y="142875"/>
            <a:ext cx="1457325" cy="18526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scontent.ftuc1-1.fna.fbcdn.net/v/t1.0-1/p200x200/17191320_1764831373737373_727026621295508743_n.png?_nc_cat=107&amp;_nc_oc=AQlZaIOjSs7pCD7FwU_VJSlUr_WaTiVk5A-QzCuePAGPX8zFtK_je0N73lNWrQJnxrY&amp;_nc_ht=scontent.ftuc1-1.fna&amp;oh=dacc7b4329c06b018d55f317232d418e&amp;oe=5D8727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58" y="142875"/>
            <a:ext cx="1646859" cy="17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rushing Plant Design F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52" y="1143482"/>
            <a:ext cx="8826046" cy="507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702629" y="2429692"/>
            <a:ext cx="2618024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/>
              <a:t>Capacidad: entre 50 a 100 t/día</a:t>
            </a:r>
            <a:endParaRPr lang="en-US" sz="1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168434" y="1554043"/>
            <a:ext cx="2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5860869" y="248127"/>
            <a:ext cx="4184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A. Alimentador vibratorio de barras</a:t>
            </a:r>
            <a:endParaRPr lang="en-US" sz="1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859491" y="1458689"/>
            <a:ext cx="2869696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100" dirty="0"/>
              <a:t>¿</a:t>
            </a:r>
            <a:r>
              <a:rPr lang="es-ES" sz="1100" dirty="0" smtClean="0"/>
              <a:t>Se puede usar el mismo circuito si  se</a:t>
            </a:r>
          </a:p>
          <a:p>
            <a:r>
              <a:rPr lang="es-ES" sz="1100" dirty="0" smtClean="0"/>
              <a:t>trata un aluvión o minerales arcillosos?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196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nual de chancado (página 2) - Monografia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07" y="701675"/>
            <a:ext cx="9360959" cy="596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ocesamiento Minerales de Cobre con Pir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71" y="522513"/>
            <a:ext cx="9576255" cy="644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519853" y="570415"/>
            <a:ext cx="3377848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100" dirty="0"/>
              <a:t>¿</a:t>
            </a:r>
            <a:r>
              <a:rPr lang="es-ES" sz="1100" dirty="0" smtClean="0"/>
              <a:t>Se puede usar el mismo circuito si  se trata de</a:t>
            </a:r>
          </a:p>
          <a:p>
            <a:r>
              <a:rPr lang="es-ES" sz="1100" dirty="0" smtClean="0"/>
              <a:t>minerales altamente oxidados o sulfurados?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657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cuperación de M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14" y="674579"/>
            <a:ext cx="9130938" cy="49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997333" y="753297"/>
            <a:ext cx="3852337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100" dirty="0"/>
              <a:t>¿</a:t>
            </a:r>
            <a:r>
              <a:rPr lang="es-ES" sz="1100" dirty="0" smtClean="0"/>
              <a:t>Se puede usar el mismo circuito si  se trata de</a:t>
            </a:r>
          </a:p>
          <a:p>
            <a:r>
              <a:rPr lang="es-ES" sz="1100" dirty="0" smtClean="0"/>
              <a:t>minerales de mica </a:t>
            </a:r>
            <a:r>
              <a:rPr lang="es-ES" sz="1100" dirty="0" err="1" smtClean="0"/>
              <a:t>pegmatiticos</a:t>
            </a:r>
            <a:r>
              <a:rPr lang="es-ES" sz="1100" dirty="0" smtClean="0"/>
              <a:t> que </a:t>
            </a:r>
            <a:r>
              <a:rPr lang="es-ES" sz="1100" dirty="0" err="1" smtClean="0"/>
              <a:t>microparticulas</a:t>
            </a:r>
            <a:r>
              <a:rPr lang="es-ES" sz="1100" dirty="0" smtClean="0"/>
              <a:t>?</a:t>
            </a:r>
            <a:endParaRPr lang="en-US" sz="1100" dirty="0"/>
          </a:p>
        </p:txBody>
      </p:sp>
      <p:sp>
        <p:nvSpPr>
          <p:cNvPr id="4" name="Rectángulo 3"/>
          <p:cNvSpPr/>
          <p:nvPr/>
        </p:nvSpPr>
        <p:spPr>
          <a:xfrm>
            <a:off x="1685114" y="4563346"/>
            <a:ext cx="708006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200" dirty="0" smtClean="0"/>
              <a:t>Valle Fértil. Basamento con </a:t>
            </a:r>
            <a:r>
              <a:rPr lang="es-ES" sz="1200" dirty="0"/>
              <a:t>un metamorfismo de alto grado y la presencia de </a:t>
            </a:r>
            <a:r>
              <a:rPr lang="es-ES" sz="1200" dirty="0" err="1"/>
              <a:t>gneisses</a:t>
            </a:r>
            <a:r>
              <a:rPr lang="es-ES" sz="1200" dirty="0"/>
              <a:t>, esquistos micáceos, anfibolitas y calizas cristalinas, </a:t>
            </a:r>
            <a:r>
              <a:rPr lang="es-ES" sz="1200" dirty="0" err="1"/>
              <a:t>intruidas</a:t>
            </a:r>
            <a:r>
              <a:rPr lang="es-ES" sz="1200" dirty="0"/>
              <a:t> por pequeños cuerpos ígneos y por pegmatitas de edad Triásicas, estas ultimas están constituidas por cuarzo, feldespatos y </a:t>
            </a:r>
            <a:r>
              <a:rPr lang="es-ES" sz="1200" dirty="0" smtClean="0"/>
              <a:t>mica.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05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cesamiento de Minerales de Hier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43" y="321733"/>
            <a:ext cx="8087088" cy="557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370668" y="6171971"/>
            <a:ext cx="562186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¿</a:t>
            </a:r>
            <a:r>
              <a:rPr lang="es-ES" sz="1400" dirty="0" smtClean="0"/>
              <a:t>Se puede usar el mismo circuito si  se trata de</a:t>
            </a:r>
          </a:p>
          <a:p>
            <a:r>
              <a:rPr lang="es-ES" sz="1400" dirty="0" smtClean="0"/>
              <a:t>minerales de hierro sin y con alto contenido de cerusita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90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1905000" y="752475"/>
            <a:ext cx="7334250" cy="6581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4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85578" y="5564922"/>
            <a:ext cx="953337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C00000"/>
                </a:solidFill>
                <a:latin typeface="Century Gothic" panose="020B0502020202020204"/>
              </a:rPr>
              <a:t>Límite que diferencia la trituración de la molienda: 1</a:t>
            </a:r>
            <a:r>
              <a:rPr lang="es-ES" sz="2000" b="1" dirty="0" smtClean="0">
                <a:solidFill>
                  <a:srgbClr val="C00000"/>
                </a:solidFill>
                <a:latin typeface="Century Gothic" panose="020B0502020202020204"/>
              </a:rPr>
              <a:t>” o 1 cm según autores</a:t>
            </a:r>
            <a:endParaRPr lang="en-US" sz="2000" b="1" dirty="0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426119" y="2228479"/>
            <a:ext cx="87129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Trituración secundaria: reducción de partículas entre 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3” a 2</a:t>
            </a:r>
            <a:r>
              <a:rPr lang="es-ES" sz="2400" dirty="0" smtClean="0">
                <a:solidFill>
                  <a:srgbClr val="C00000"/>
                </a:solidFill>
                <a:latin typeface="Century Gothic" panose="020B0502020202020204"/>
              </a:rPr>
              <a:t>” (5 a 8 cm)</a:t>
            </a:r>
            <a:endParaRPr lang="en-US" sz="2400" dirty="0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03970" y="1006586"/>
            <a:ext cx="87129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Trituración primaria: </a:t>
            </a:r>
            <a:r>
              <a:rPr lang="es-ES" sz="2400" dirty="0" smtClean="0">
                <a:solidFill>
                  <a:srgbClr val="C00000"/>
                </a:solidFill>
                <a:latin typeface="Century Gothic" panose="020B0502020202020204"/>
              </a:rPr>
              <a:t>Desde 1,5 m hasta 6</a:t>
            </a: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” a 8</a:t>
            </a:r>
            <a:r>
              <a:rPr lang="es-ES" sz="2400" dirty="0" smtClean="0">
                <a:solidFill>
                  <a:srgbClr val="C00000"/>
                </a:solidFill>
                <a:latin typeface="Century Gothic" panose="020B0502020202020204"/>
              </a:rPr>
              <a:t>” (15 a 20 cm)</a:t>
            </a:r>
            <a:endParaRPr lang="en-US" sz="2400" dirty="0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83469" y="3942979"/>
            <a:ext cx="87129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Trituración </a:t>
            </a:r>
            <a:r>
              <a:rPr lang="es-ES" sz="2400" dirty="0" smtClean="0">
                <a:solidFill>
                  <a:srgbClr val="C00000"/>
                </a:solidFill>
                <a:latin typeface="Century Gothic" panose="020B0502020202020204"/>
              </a:rPr>
              <a:t>terciaria: </a:t>
            </a: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reducción de partículas </a:t>
            </a:r>
            <a:r>
              <a:rPr lang="es-ES" sz="2400" dirty="0" smtClean="0">
                <a:solidFill>
                  <a:srgbClr val="C00000"/>
                </a:solidFill>
                <a:latin typeface="Century Gothic" panose="020B0502020202020204"/>
              </a:rPr>
              <a:t>hasta 1 o 1,5 cm.</a:t>
            </a:r>
            <a:endParaRPr lang="en-US" sz="2400" dirty="0">
              <a:solidFill>
                <a:srgbClr val="C000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163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28625" y="829662"/>
            <a:ext cx="5605425" cy="751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R="5080" indent="-1669414" algn="ctr">
              <a:spcBef>
                <a:spcPts val="100"/>
              </a:spcBef>
            </a:pPr>
            <a:r>
              <a:rPr lang="es-ES" sz="2400" b="1" dirty="0" smtClean="0"/>
              <a:t>REDUCCIÓN DEL TAMAÑO</a:t>
            </a:r>
            <a:r>
              <a:rPr lang="es-ES" sz="2400" b="1" spc="-100" dirty="0" smtClean="0"/>
              <a:t> </a:t>
            </a:r>
            <a:r>
              <a:rPr lang="es-ES" sz="2400" b="1" dirty="0" smtClean="0"/>
              <a:t>DE  PARTÍCULAS</a:t>
            </a:r>
            <a:endParaRPr lang="es-ES" sz="2400" b="1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196356"/>
              </p:ext>
            </p:extLst>
          </p:nvPr>
        </p:nvGraphicFramePr>
        <p:xfrm>
          <a:off x="6096000" y="0"/>
          <a:ext cx="5810250" cy="661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180"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TIPO DE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TRITURADORA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RELACIÓN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REDUCCIÓN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96"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MANDÍBULAS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Doble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efecto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28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Blake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89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Simple</a:t>
                      </a:r>
                      <a:r>
                        <a:rPr sz="11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efecto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4:1 –</a:t>
                      </a:r>
                      <a:r>
                        <a:rPr sz="1100" spc="-6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9:1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4:1 –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9:1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33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b="1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GIRATORIAS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070"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Ciclo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completo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3:1 –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10:1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631"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28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Estándar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4:1 –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85">
                <a:tc>
                  <a:txBody>
                    <a:bodyPr/>
                    <a:lstStyle/>
                    <a:p>
                      <a:pPr marL="297180">
                        <a:lnSpc>
                          <a:spcPts val="1225"/>
                        </a:lnSpc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Cabeza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corta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2:1 –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504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RODILLO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73380" marR="1319530">
                        <a:lnSpc>
                          <a:spcPts val="1520"/>
                        </a:lnSpc>
                        <a:spcBef>
                          <a:spcPts val="75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Rodillo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simple  Rodillo</a:t>
                      </a:r>
                      <a:r>
                        <a:rPr sz="11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8989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Máximo</a:t>
                      </a:r>
                      <a:r>
                        <a:rPr sz="1100" spc="-6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7:1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98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Máximo</a:t>
                      </a:r>
                      <a:r>
                        <a:rPr sz="1100" spc="-6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81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b="1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IMPACTO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522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Rotor</a:t>
                      </a:r>
                      <a:r>
                        <a:rPr sz="11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simple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15:1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Rotor</a:t>
                      </a:r>
                      <a:r>
                        <a:rPr sz="1100" spc="-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15:1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861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Molinos de</a:t>
                      </a:r>
                      <a:r>
                        <a:rPr sz="1100" spc="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martillo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20:1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48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TRITURADORAS</a:t>
                      </a:r>
                      <a:r>
                        <a:rPr sz="1100" b="1" spc="3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ESPECIALES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4010" marR="1186815">
                        <a:lnSpc>
                          <a:spcPts val="1520"/>
                        </a:lnSpc>
                        <a:spcBef>
                          <a:spcPts val="75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Molinos de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barra 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Molinos de</a:t>
                      </a:r>
                      <a:r>
                        <a:rPr sz="1100" spc="-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bola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85750" y="2559557"/>
            <a:ext cx="4362449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Relación de reducción</a:t>
            </a:r>
            <a:r>
              <a:rPr sz="2400" b="1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de  acuerdo al tipo de  trituradora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7924" y="2559557"/>
            <a:ext cx="1025449" cy="90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0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285671" y="718348"/>
            <a:ext cx="5605425" cy="3821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R="5080" indent="-1669414" algn="ctr">
              <a:spcBef>
                <a:spcPts val="100"/>
              </a:spcBef>
            </a:pPr>
            <a:r>
              <a:rPr lang="es-ES" sz="2400" b="1" dirty="0" smtClean="0"/>
              <a:t>REDUCCIÓN DEL TAMAÑO</a:t>
            </a:r>
            <a:endParaRPr lang="es-ES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225666" y="5499427"/>
            <a:ext cx="3866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2"/>
              </a:rPr>
              <a:t>https://www.youtube.com/watch?v=ltwZ-w8_X_8</a:t>
            </a:r>
            <a:endParaRPr lang="en-US" sz="1200" dirty="0"/>
          </a:p>
        </p:txBody>
      </p:sp>
      <p:pic>
        <p:nvPicPr>
          <p:cNvPr id="9" name="Imagen 8" descr="Textura Fanerítica, Feldespatos, Plagioclasa, Cuarzo - Geología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80" y="1324707"/>
            <a:ext cx="4865077" cy="240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granit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221" y="1100504"/>
            <a:ext cx="4085590" cy="305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08" y="3972946"/>
            <a:ext cx="2685782" cy="268578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983415" y="5076092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Granos esqueléticos</a:t>
            </a:r>
          </a:p>
          <a:p>
            <a:r>
              <a:rPr lang="es-ES" sz="1200" dirty="0" err="1" smtClean="0"/>
              <a:t>bioclastos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85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9609" y="834127"/>
            <a:ext cx="6806316" cy="5137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/>
          <p:nvPr/>
        </p:nvSpPr>
        <p:spPr>
          <a:xfrm>
            <a:off x="8838114" y="4465269"/>
            <a:ext cx="1832601" cy="1832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  <p:extLst>
      <p:ext uri="{BB962C8B-B14F-4D97-AF65-F5344CB8AC3E}">
        <p14:creationId xmlns:p14="http://schemas.microsoft.com/office/powerpoint/2010/main" val="275602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ituradora de Mandíb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17" y="391244"/>
            <a:ext cx="6861736" cy="289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UNTES DE INGENIERIA MECANICA: TRITURADORAS MANDIBULAS 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42" y="3573463"/>
            <a:ext cx="8383311" cy="27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2739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ODUCCIÓN DE AGREGADOS - SEMAN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5344"/>
            <a:ext cx="7536873" cy="56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586166" y="0"/>
            <a:ext cx="8731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En las trituradoras de SIMPLE EFECTO, la mandíbula móvil </a:t>
            </a:r>
          </a:p>
          <a:p>
            <a:r>
              <a:rPr lang="es-ES" sz="2000" b="1" dirty="0" smtClean="0"/>
              <a:t>está suspendida del eje excéntrico, el cual permite un diseño</a:t>
            </a:r>
          </a:p>
          <a:p>
            <a:r>
              <a:rPr lang="es-ES" sz="2000" b="1" dirty="0" smtClean="0"/>
              <a:t> mas compacto y liviano, en comparación con las de doble efecto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61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PUNTES DE INGENIERIA MECANICA: TRITURADORAS MANDIBULAS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48" y="950046"/>
            <a:ext cx="9888970" cy="637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6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770</TotalTime>
  <Words>339</Words>
  <Application>Microsoft Office PowerPoint</Application>
  <PresentationFormat>Panorámica</PresentationFormat>
  <Paragraphs>64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Bauhaus 93</vt:lpstr>
      <vt:lpstr>Calibri</vt:lpstr>
      <vt:lpstr>Century Gothic</vt:lpstr>
      <vt:lpstr>Times New Roman</vt:lpstr>
      <vt:lpstr>Wingdings 3</vt:lpstr>
      <vt:lpstr>Espiral</vt:lpstr>
      <vt:lpstr>PROCESAMIENTO DE MINERALES 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PROCESAMIENTO DE MINERALES I</dc:title>
  <dc:creator>usuario</dc:creator>
  <cp:lastModifiedBy>usuario</cp:lastModifiedBy>
  <cp:revision>62</cp:revision>
  <dcterms:created xsi:type="dcterms:W3CDTF">2020-05-22T09:26:34Z</dcterms:created>
  <dcterms:modified xsi:type="dcterms:W3CDTF">2020-06-03T20:21:50Z</dcterms:modified>
</cp:coreProperties>
</file>