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6" r:id="rId4"/>
  </p:sldMasterIdLst>
  <p:notesMasterIdLst>
    <p:notesMasterId r:id="rId36"/>
  </p:notesMasterIdLst>
  <p:handoutMasterIdLst>
    <p:handoutMasterId r:id="rId37"/>
  </p:handoutMasterIdLst>
  <p:sldIdLst>
    <p:sldId id="256" r:id="rId5"/>
    <p:sldId id="296" r:id="rId6"/>
    <p:sldId id="302" r:id="rId7"/>
    <p:sldId id="336" r:id="rId8"/>
    <p:sldId id="332" r:id="rId9"/>
    <p:sldId id="333" r:id="rId10"/>
    <p:sldId id="334" r:id="rId11"/>
    <p:sldId id="335" r:id="rId12"/>
    <p:sldId id="340" r:id="rId13"/>
    <p:sldId id="341" r:id="rId14"/>
    <p:sldId id="304" r:id="rId15"/>
    <p:sldId id="338" r:id="rId16"/>
    <p:sldId id="303" r:id="rId17"/>
    <p:sldId id="342" r:id="rId18"/>
    <p:sldId id="339" r:id="rId19"/>
    <p:sldId id="309" r:id="rId20"/>
    <p:sldId id="306" r:id="rId21"/>
    <p:sldId id="308" r:id="rId22"/>
    <p:sldId id="305" r:id="rId23"/>
    <p:sldId id="343" r:id="rId24"/>
    <p:sldId id="346" r:id="rId25"/>
    <p:sldId id="311" r:id="rId26"/>
    <p:sldId id="316" r:id="rId27"/>
    <p:sldId id="312" r:id="rId28"/>
    <p:sldId id="317" r:id="rId29"/>
    <p:sldId id="318" r:id="rId30"/>
    <p:sldId id="319" r:id="rId31"/>
    <p:sldId id="321" r:id="rId32"/>
    <p:sldId id="323" r:id="rId33"/>
    <p:sldId id="324" r:id="rId34"/>
    <p:sldId id="32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varScale="1">
        <p:scale>
          <a:sx n="63" d="100"/>
          <a:sy n="63" d="100"/>
        </p:scale>
        <p:origin x="954" y="7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26/08/2019</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extLst>
      <p:ext uri="{BB962C8B-B14F-4D97-AF65-F5344CB8AC3E}">
        <p14:creationId xmlns:p14="http://schemas.microsoft.com/office/powerpoint/2010/main" val="110896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ES"/>
              <a:pPr/>
              <a:t>26/08/2019</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3838590363"/>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291844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336072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CA077768-21C8-4125-A345-258E48D2EED0}" type="slidenum">
              <a:rPr lang="es-AR" smtClean="0"/>
              <a:pPr/>
              <a:t>12</a:t>
            </a:fld>
            <a:endParaRPr lang="es-AR" dirty="0"/>
          </a:p>
        </p:txBody>
      </p:sp>
    </p:spTree>
    <p:extLst>
      <p:ext uri="{BB962C8B-B14F-4D97-AF65-F5344CB8AC3E}">
        <p14:creationId xmlns:p14="http://schemas.microsoft.com/office/powerpoint/2010/main" val="145367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171669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6669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4132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376326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411677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239566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151832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93757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109493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29466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91039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extLst>
      <p:ext uri="{BB962C8B-B14F-4D97-AF65-F5344CB8AC3E}">
        <p14:creationId xmlns:p14="http://schemas.microsoft.com/office/powerpoint/2010/main" val="126712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extLst>
      <p:ext uri="{BB962C8B-B14F-4D97-AF65-F5344CB8AC3E}">
        <p14:creationId xmlns:p14="http://schemas.microsoft.com/office/powerpoint/2010/main" val="258798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extLst>
      <p:ext uri="{BB962C8B-B14F-4D97-AF65-F5344CB8AC3E}">
        <p14:creationId xmlns:p14="http://schemas.microsoft.com/office/powerpoint/2010/main" val="4262023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extLst>
      <p:ext uri="{BB962C8B-B14F-4D97-AF65-F5344CB8AC3E}">
        <p14:creationId xmlns:p14="http://schemas.microsoft.com/office/powerpoint/2010/main" val="361411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extLst>
      <p:ext uri="{BB962C8B-B14F-4D97-AF65-F5344CB8AC3E}">
        <p14:creationId xmlns:p14="http://schemas.microsoft.com/office/powerpoint/2010/main" val="426967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extLst>
      <p:ext uri="{BB962C8B-B14F-4D97-AF65-F5344CB8AC3E}">
        <p14:creationId xmlns:p14="http://schemas.microsoft.com/office/powerpoint/2010/main" val="3250036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extLst>
      <p:ext uri="{BB962C8B-B14F-4D97-AF65-F5344CB8AC3E}">
        <p14:creationId xmlns:p14="http://schemas.microsoft.com/office/powerpoint/2010/main" val="1494443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31</a:t>
            </a:fld>
            <a:endParaRPr lang="es-ES" dirty="0"/>
          </a:p>
        </p:txBody>
      </p:sp>
    </p:spTree>
    <p:extLst>
      <p:ext uri="{BB962C8B-B14F-4D97-AF65-F5344CB8AC3E}">
        <p14:creationId xmlns:p14="http://schemas.microsoft.com/office/powerpoint/2010/main" val="349650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40248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250207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244360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259998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236758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284630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34374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5C14FD69-4A85-4715-A222-ABB225B63BC6}" type="datetimeFigureOut">
              <a:rPr lang="es-ES" smtClean="0"/>
              <a:pPr/>
              <a:t>26/08/2019</a:t>
            </a:fld>
            <a:endParaRPr lang="es-ES" dirty="0"/>
          </a:p>
        </p:txBody>
      </p:sp>
      <p:sp>
        <p:nvSpPr>
          <p:cNvPr id="2" name="1 Marcador de pie de página"/>
          <p:cNvSpPr>
            <a:spLocks noGrp="1"/>
          </p:cNvSpPr>
          <p:nvPr>
            <p:ph type="ftr" sz="quarter" idx="11"/>
          </p:nvPr>
        </p:nvSpPr>
        <p:spPr/>
        <p:txBody>
          <a:bodyPr/>
          <a:lstStyle/>
          <a:p>
            <a:endParaRPr lang="es-ES" dirty="0"/>
          </a:p>
        </p:txBody>
      </p:sp>
      <p:sp>
        <p:nvSpPr>
          <p:cNvPr id="15" name="14 Marcador de número de diapositiva"/>
          <p:cNvSpPr>
            <a:spLocks noGrp="1"/>
          </p:cNvSpPr>
          <p:nvPr>
            <p:ph type="sldNum" sz="quarter" idx="12"/>
          </p:nvPr>
        </p:nvSpPr>
        <p:spPr>
          <a:xfrm>
            <a:off x="8229600" y="6473952"/>
            <a:ext cx="758952" cy="246888"/>
          </a:xfrm>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19" name="18 Marcador de pie de página"/>
          <p:cNvSpPr>
            <a:spLocks noGrp="1"/>
          </p:cNvSpPr>
          <p:nvPr>
            <p:ph type="ftr" sz="quarter" idx="11"/>
          </p:nvPr>
        </p:nvSpPr>
        <p:spPr>
          <a:xfrm>
            <a:off x="3581400" y="76200"/>
            <a:ext cx="2895600" cy="288925"/>
          </a:xfrm>
        </p:spPr>
        <p:txBody>
          <a:bodyPr/>
          <a:lstStyle/>
          <a:p>
            <a:pPr algn="ctr"/>
            <a:endParaRPr lang="es-ES" sz="1000" dirty="0"/>
          </a:p>
        </p:txBody>
      </p:sp>
      <p:sp>
        <p:nvSpPr>
          <p:cNvPr id="16" name="15 Marcador de número de diapositiva"/>
          <p:cNvSpPr>
            <a:spLocks noGrp="1"/>
          </p:cNvSpPr>
          <p:nvPr>
            <p:ph type="sldNum" sz="quarter" idx="12"/>
          </p:nvPr>
        </p:nvSpPr>
        <p:spPr>
          <a:xfrm>
            <a:off x="8229600" y="6473952"/>
            <a:ext cx="758952" cy="246888"/>
          </a:xfrm>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11" name="10 Marcador de pie de página"/>
          <p:cNvSpPr>
            <a:spLocks noGrp="1"/>
          </p:cNvSpPr>
          <p:nvPr>
            <p:ph type="ftr" sz="quarter" idx="11"/>
          </p:nvPr>
        </p:nvSpPr>
        <p:spPr/>
        <p:txBody>
          <a:bodyPr/>
          <a:lstStyle/>
          <a:p>
            <a:pPr algn="ctr"/>
            <a:endParaRPr lang="es-ES" sz="1000" dirty="0"/>
          </a:p>
        </p:txBody>
      </p:sp>
      <p:sp>
        <p:nvSpPr>
          <p:cNvPr id="16" name="1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10" name="9 Marcador de pie de página"/>
          <p:cNvSpPr>
            <a:spLocks noGrp="1"/>
          </p:cNvSpPr>
          <p:nvPr>
            <p:ph type="ftr" sz="quarter" idx="11"/>
          </p:nvPr>
        </p:nvSpPr>
        <p:spPr/>
        <p:txBody>
          <a:bodyPr/>
          <a:lstStyle/>
          <a:p>
            <a:pPr algn="ctr"/>
            <a:endParaRPr lang="es-ES" sz="1000" dirty="0"/>
          </a:p>
        </p:txBody>
      </p:sp>
      <p:sp>
        <p:nvSpPr>
          <p:cNvPr id="31" name="30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a:xfrm>
            <a:off x="8229600" y="6477000"/>
            <a:ext cx="762000" cy="246888"/>
          </a:xfrm>
        </p:spPr>
        <p:txBody>
          <a:bodyPr/>
          <a:lstStyle/>
          <a:p>
            <a:pPr algn="r"/>
            <a:fld id="{D4C49B74-5DB2-4B03-B1D2-7F6A3C51C318}" type="slidenum">
              <a:rPr lang="es-ES" smtClean="0"/>
              <a:pPr algn="r"/>
              <a:t>‹Nº›</a:t>
            </a:fld>
            <a:endParaRPr lang="es-ES" sz="1000"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21" name="20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5C14FD69-4A85-4715-A222-ABB225B63BC6}" type="datetimeFigureOut">
              <a:rPr lang="es-ES" smtClean="0"/>
              <a:pPr/>
              <a:t>26/08/2019</a:t>
            </a:fld>
            <a:endParaRPr lang="es-ES" dirty="0"/>
          </a:p>
        </p:txBody>
      </p:sp>
      <p:sp>
        <p:nvSpPr>
          <p:cNvPr id="24" name="23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29" name="28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5C14FD69-4A85-4715-A222-ABB225B63BC6}" type="datetimeFigureOut">
              <a:rPr lang="es-ES" smtClean="0"/>
              <a:pPr/>
              <a:t>26/08/2019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31" name="30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14FD69-4A85-4715-A222-ABB225B63BC6}" type="datetimeFigureOut">
              <a:rPr lang="es-ES" smtClean="0"/>
              <a:pPr/>
              <a:t>26/08/2019</a:t>
            </a:fld>
            <a:endParaRPr lang="es-ES" sz="1000"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ctr"/>
            <a:endParaRPr lang="es-ES" sz="1000"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r"/>
            <a:fld id="{D4C49B74-5DB2-4B03-B1D2-7F6A3C51C318}" type="slidenum">
              <a:rPr lang="es-ES" smtClean="0"/>
              <a:pPr algn="r"/>
              <a:t>‹Nº›</a:t>
            </a:fld>
            <a:endParaRPr lang="es-ES" sz="1000"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4348" y="1714488"/>
            <a:ext cx="7577814" cy="1470025"/>
          </a:xfrm>
        </p:spPr>
        <p:txBody>
          <a:bodyPr>
            <a:normAutofit fontScale="90000"/>
          </a:bodyPr>
          <a:lstStyle/>
          <a:p>
            <a:pPr algn="ctr"/>
            <a:r>
              <a:rPr b="1" smtClean="0">
                <a:latin typeface="Arial" pitchFamily="34" charset="0"/>
                <a:cs typeface="Arial" pitchFamily="34" charset="0"/>
              </a:rPr>
              <a:t>Tecnologias de la Informacion y de la Comunicacion</a:t>
            </a:r>
            <a:endParaRPr b="1">
              <a:latin typeface="Arial" pitchFamily="34" charset="0"/>
              <a:cs typeface="Arial" pitchFamily="34" charset="0"/>
            </a:endParaRPr>
          </a:p>
        </p:txBody>
      </p:sp>
      <p:sp>
        <p:nvSpPr>
          <p:cNvPr id="2" name="Subtitle 1"/>
          <p:cNvSpPr>
            <a:spLocks noGrp="1"/>
          </p:cNvSpPr>
          <p:nvPr>
            <p:ph type="subTitle" idx="1"/>
          </p:nvPr>
        </p:nvSpPr>
        <p:spPr>
          <a:xfrm>
            <a:off x="1357290" y="3571876"/>
            <a:ext cx="6194066" cy="925223"/>
          </a:xfrm>
        </p:spPr>
        <p:txBody>
          <a:bodyPr>
            <a:normAutofit/>
          </a:bodyPr>
          <a:lstStyle/>
          <a:p>
            <a:pPr algn="ctr"/>
            <a:r>
              <a:rPr lang="es-AR" dirty="0" smtClean="0">
                <a:latin typeface="Arial" pitchFamily="34" charset="0"/>
                <a:cs typeface="Arial" pitchFamily="34" charset="0"/>
              </a:rPr>
              <a:t>Hardware</a:t>
            </a:r>
            <a:r>
              <a:rPr smtClean="0">
                <a:latin typeface="Arial" pitchFamily="34" charset="0"/>
                <a:cs typeface="Arial" pitchFamily="34" charset="0"/>
              </a:rPr>
              <a:t> de los Sistemas de Computacion</a:t>
            </a:r>
            <a:endParaRPr>
              <a:latin typeface="Arial" pitchFamily="34" charset="0"/>
              <a:cs typeface="Arial" pitchFamily="34" charset="0"/>
            </a:endParaRPr>
          </a:p>
        </p:txBody>
      </p:sp>
      <p:sp>
        <p:nvSpPr>
          <p:cNvPr id="4" name="Subtitle 1"/>
          <p:cNvSpPr txBox="1">
            <a:spLocks/>
          </p:cNvSpPr>
          <p:nvPr/>
        </p:nvSpPr>
        <p:spPr>
          <a:xfrm>
            <a:off x="1285852" y="5286388"/>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Ing. María Aparicio</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32656"/>
            <a:ext cx="3357586" cy="571504"/>
          </a:xfrm>
        </p:spPr>
        <p:txBody>
          <a:bodyPr>
            <a:normAutofit/>
          </a:bodyPr>
          <a:lstStyle/>
          <a:p>
            <a:pPr algn="ctr"/>
            <a:r>
              <a:rPr sz="2400" dirty="0" err="1" smtClean="0">
                <a:latin typeface="Arial" pitchFamily="34" charset="0"/>
                <a:cs typeface="Arial" pitchFamily="34" charset="0"/>
              </a:rPr>
              <a:t>Componentes</a:t>
            </a:r>
            <a:r>
              <a:rPr sz="2400" dirty="0" smtClean="0">
                <a:latin typeface="Arial" pitchFamily="34" charset="0"/>
                <a:cs typeface="Arial" pitchFamily="34" charset="0"/>
              </a:rPr>
              <a:t> CPU</a:t>
            </a:r>
            <a:endParaRPr sz="2400" dirty="0">
              <a:latin typeface="Arial" pitchFamily="34" charset="0"/>
              <a:cs typeface="Arial" pitchFamily="34" charset="0"/>
            </a:endParaRPr>
          </a:p>
        </p:txBody>
      </p:sp>
      <p:sp>
        <p:nvSpPr>
          <p:cNvPr id="13" name="12 Rectángulo"/>
          <p:cNvSpPr/>
          <p:nvPr/>
        </p:nvSpPr>
        <p:spPr>
          <a:xfrm>
            <a:off x="357158" y="887712"/>
            <a:ext cx="3357586" cy="430887"/>
          </a:xfrm>
          <a:prstGeom prst="rect">
            <a:avLst/>
          </a:prstGeom>
        </p:spPr>
        <p:txBody>
          <a:bodyPr wrap="square">
            <a:spAutoFit/>
          </a:bodyPr>
          <a:lstStyle/>
          <a:p>
            <a:r>
              <a:rPr lang="es-ES_tradnl" sz="2200" dirty="0" smtClean="0">
                <a:latin typeface="Arial" pitchFamily="34" charset="0"/>
                <a:ea typeface="Calibri" pitchFamily="34" charset="0"/>
                <a:cs typeface="Arial" pitchFamily="34" charset="0"/>
              </a:rPr>
              <a:t>Unidad Aritmético Lógica</a:t>
            </a:r>
            <a:endParaRPr lang="es-ES" sz="2200" dirty="0"/>
          </a:p>
        </p:txBody>
      </p:sp>
      <p:pic>
        <p:nvPicPr>
          <p:cNvPr id="11" name="Picture 1"/>
          <p:cNvPicPr>
            <a:picLocks noChangeAspect="1" noChangeArrowheads="1"/>
          </p:cNvPicPr>
          <p:nvPr/>
        </p:nvPicPr>
        <p:blipFill>
          <a:blip r:embed="rId3" cstate="print"/>
          <a:srcRect/>
          <a:stretch>
            <a:fillRect/>
          </a:stretch>
        </p:blipFill>
        <p:spPr bwMode="auto">
          <a:xfrm>
            <a:off x="724595" y="1371648"/>
            <a:ext cx="7499832" cy="4865663"/>
          </a:xfrm>
          <a:prstGeom prst="rect">
            <a:avLst/>
          </a:prstGeom>
          <a:noFill/>
          <a:ln w="9525">
            <a:noFill/>
            <a:miter lim="800000"/>
            <a:headEnd/>
            <a:tailEnd/>
          </a:ln>
        </p:spPr>
      </p:pic>
    </p:spTree>
    <p:extLst>
      <p:ext uri="{BB962C8B-B14F-4D97-AF65-F5344CB8AC3E}">
        <p14:creationId xmlns:p14="http://schemas.microsoft.com/office/powerpoint/2010/main" val="59150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500034" y="357166"/>
            <a:ext cx="3786214" cy="571504"/>
          </a:xfrm>
        </p:spPr>
        <p:txBody>
          <a:bodyPr>
            <a:normAutofit/>
          </a:bodyPr>
          <a:lstStyle/>
          <a:p>
            <a:pPr algn="ctr"/>
            <a:r>
              <a:rPr smtClean="0">
                <a:latin typeface="Arial" pitchFamily="34" charset="0"/>
                <a:cs typeface="Arial" pitchFamily="34" charset="0"/>
              </a:rPr>
              <a:t>Unidad Aritmetico logica</a:t>
            </a:r>
            <a:endParaRPr>
              <a:latin typeface="Arial" pitchFamily="34" charset="0"/>
              <a:cs typeface="Arial" pitchFamily="34" charset="0"/>
            </a:endParaRPr>
          </a:p>
        </p:txBody>
      </p:sp>
      <p:sp>
        <p:nvSpPr>
          <p:cNvPr id="12" name="11 Rectángulo"/>
          <p:cNvSpPr/>
          <p:nvPr/>
        </p:nvSpPr>
        <p:spPr>
          <a:xfrm>
            <a:off x="500034" y="1163342"/>
            <a:ext cx="8143932" cy="4678204"/>
          </a:xfrm>
          <a:prstGeom prst="rect">
            <a:avLst/>
          </a:prstGeom>
        </p:spPr>
        <p:txBody>
          <a:bodyPr wrap="square">
            <a:spAutoFit/>
          </a:bodyPr>
          <a:lstStyle/>
          <a:p>
            <a:pPr algn="just"/>
            <a:r>
              <a:rPr lang="es-ES" sz="2000" dirty="0" smtClean="0">
                <a:latin typeface="Arial" pitchFamily="34" charset="0"/>
                <a:cs typeface="Arial" pitchFamily="34" charset="0"/>
              </a:rPr>
              <a:t>El </a:t>
            </a:r>
            <a:r>
              <a:rPr lang="es-ES" sz="2000" b="1" dirty="0" smtClean="0">
                <a:latin typeface="Arial" pitchFamily="34" charset="0"/>
                <a:cs typeface="Arial" pitchFamily="34" charset="0"/>
              </a:rPr>
              <a:t>acumulador</a:t>
            </a:r>
            <a:r>
              <a:rPr lang="es-ES" sz="2000" dirty="0" smtClean="0">
                <a:latin typeface="Arial" pitchFamily="34" charset="0"/>
                <a:cs typeface="Arial" pitchFamily="34" charset="0"/>
              </a:rPr>
              <a:t> es un registro físico constituido por circuitos capaces de almacenar rápidamente una pequeña cantidad de dígitos binarios.</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El registro acumulador (A) en este modelo se debe a la propiedad de acumular los resultados que entrega la unidad aritmético lógica.</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 finalidad del acumulador es mantenerlos datos o los resultados hasta que la unidad de control mande a guardar en la memoria principal</a:t>
            </a:r>
            <a:r>
              <a:rPr lang="es-ES" dirty="0" smtClean="0">
                <a:latin typeface="Arial" pitchFamily="34" charset="0"/>
                <a:cs typeface="Arial" pitchFamily="34" charset="0"/>
              </a:rPr>
              <a:t>.</a:t>
            </a:r>
          </a:p>
          <a:p>
            <a:pPr algn="just"/>
            <a:endParaRPr lang="es-ES" sz="2000" dirty="0" smtClean="0">
              <a:latin typeface="Arial" pitchFamily="34" charset="0"/>
              <a:cs typeface="Arial" pitchFamily="34" charset="0"/>
            </a:endParaRPr>
          </a:p>
          <a:p>
            <a:pPr algn="just"/>
            <a:r>
              <a:rPr lang="es-ES_tradnl" sz="2000" dirty="0">
                <a:latin typeface="Arial" pitchFamily="34" charset="0"/>
                <a:cs typeface="Arial" pitchFamily="34" charset="0"/>
              </a:rPr>
              <a:t>Así mismo, se determinan las señales de </a:t>
            </a:r>
            <a:r>
              <a:rPr lang="es-ES_tradnl" sz="2000" b="1" dirty="0">
                <a:latin typeface="Arial" pitchFamily="34" charset="0"/>
                <a:cs typeface="Arial" pitchFamily="34" charset="0"/>
              </a:rPr>
              <a:t>estado del resultado </a:t>
            </a:r>
            <a:r>
              <a:rPr lang="es-ES_tradnl" sz="2000" dirty="0">
                <a:latin typeface="Arial" pitchFamily="34" charset="0"/>
                <a:cs typeface="Arial" pitchFamily="34" charset="0"/>
              </a:rPr>
              <a:t>(Desborde -  </a:t>
            </a:r>
            <a:r>
              <a:rPr lang="es-ES_tradnl" sz="2000" dirty="0" err="1">
                <a:latin typeface="Arial" pitchFamily="34" charset="0"/>
                <a:cs typeface="Arial" pitchFamily="34" charset="0"/>
              </a:rPr>
              <a:t>Over</a:t>
            </a:r>
            <a:r>
              <a:rPr lang="es-ES_tradnl" sz="2000" dirty="0">
                <a:latin typeface="Arial" pitchFamily="34" charset="0"/>
                <a:cs typeface="Arial" pitchFamily="34" charset="0"/>
              </a:rPr>
              <a:t> </a:t>
            </a:r>
            <a:r>
              <a:rPr lang="es-ES_tradnl" sz="2000" dirty="0" err="1">
                <a:latin typeface="Arial" pitchFamily="34" charset="0"/>
                <a:cs typeface="Arial" pitchFamily="34" charset="0"/>
              </a:rPr>
              <a:t>Flow</a:t>
            </a:r>
            <a:r>
              <a:rPr lang="es-ES_tradnl" sz="2000" dirty="0">
                <a:latin typeface="Arial" pitchFamily="34" charset="0"/>
                <a:cs typeface="Arial" pitchFamily="34" charset="0"/>
              </a:rPr>
              <a:t>, Arrastre – </a:t>
            </a:r>
            <a:r>
              <a:rPr lang="es-ES_tradnl" sz="2000" dirty="0" err="1">
                <a:latin typeface="Arial" pitchFamily="34" charset="0"/>
                <a:cs typeface="Arial" pitchFamily="34" charset="0"/>
              </a:rPr>
              <a:t>Carry</a:t>
            </a:r>
            <a:r>
              <a:rPr lang="es-ES_tradnl" sz="2000" dirty="0">
                <a:latin typeface="Arial" pitchFamily="34" charset="0"/>
                <a:cs typeface="Arial" pitchFamily="34" charset="0"/>
              </a:rPr>
              <a:t>, Cero – Zero, Paridad, etc.) y son almacenadas en el </a:t>
            </a:r>
            <a:r>
              <a:rPr lang="es-ES_tradnl" sz="2000" b="1" dirty="0">
                <a:latin typeface="Arial" pitchFamily="34" charset="0"/>
                <a:cs typeface="Arial" pitchFamily="34" charset="0"/>
              </a:rPr>
              <a:t>Registro de Estados</a:t>
            </a:r>
            <a:r>
              <a:rPr lang="es-ES_tradnl" sz="2000" dirty="0">
                <a:latin typeface="Arial" pitchFamily="34" charset="0"/>
                <a:cs typeface="Arial" pitchFamily="34" charset="0"/>
              </a:rPr>
              <a:t> para que la C. U. los emplee en instrucciones de salto condicional.</a:t>
            </a:r>
          </a:p>
          <a:p>
            <a:pPr algn="just"/>
            <a:endParaRPr lang="es-ES"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098" name="Picture 2" descr="Partes unidad central de proc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56792"/>
            <a:ext cx="762000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57166"/>
            <a:ext cx="3857652" cy="571504"/>
          </a:xfrm>
        </p:spPr>
        <p:txBody>
          <a:bodyPr>
            <a:normAutofit/>
          </a:bodyPr>
          <a:lstStyle/>
          <a:p>
            <a:pPr algn="ctr"/>
            <a:r>
              <a:rPr smtClean="0">
                <a:latin typeface="Arial" pitchFamily="34" charset="0"/>
                <a:cs typeface="Arial" pitchFamily="34" charset="0"/>
              </a:rPr>
              <a:t>Memoria principal</a:t>
            </a:r>
            <a:endParaRPr>
              <a:latin typeface="Arial" pitchFamily="34" charset="0"/>
              <a:cs typeface="Arial" pitchFamily="34" charset="0"/>
            </a:endParaRPr>
          </a:p>
        </p:txBody>
      </p:sp>
      <p:sp>
        <p:nvSpPr>
          <p:cNvPr id="11" name="10 Rectángulo"/>
          <p:cNvSpPr/>
          <p:nvPr/>
        </p:nvSpPr>
        <p:spPr>
          <a:xfrm>
            <a:off x="642910" y="1000108"/>
            <a:ext cx="8072494" cy="4401205"/>
          </a:xfrm>
          <a:prstGeom prst="rect">
            <a:avLst/>
          </a:prstGeom>
        </p:spPr>
        <p:txBody>
          <a:bodyPr wrap="square">
            <a:spAutoFit/>
          </a:bodyPr>
          <a:lstStyle/>
          <a:p>
            <a:pPr algn="just"/>
            <a:r>
              <a:rPr lang="es-ES" sz="2000" dirty="0" smtClean="0">
                <a:latin typeface="Arial" pitchFamily="34" charset="0"/>
                <a:cs typeface="Arial" pitchFamily="34" charset="0"/>
              </a:rPr>
              <a:t>La unidad de </a:t>
            </a:r>
            <a:r>
              <a:rPr lang="es-ES" sz="2000" b="1" dirty="0" smtClean="0">
                <a:latin typeface="Arial" pitchFamily="34" charset="0"/>
                <a:cs typeface="Arial" pitchFamily="34" charset="0"/>
              </a:rPr>
              <a:t>Memoria Principal </a:t>
            </a:r>
            <a:r>
              <a:rPr lang="es-ES" sz="2000" dirty="0" smtClean="0">
                <a:latin typeface="Arial" pitchFamily="34" charset="0"/>
                <a:cs typeface="Arial" pitchFamily="34" charset="0"/>
              </a:rPr>
              <a:t>(MP) se encarga de almacenar las instrucciones que realizará la Unidad de Control al ejecutar un programa y los datos que serán procesados. </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 memoria principal de un computador se construye con circuitos electrónicos. Esto se debe a la necesidad de contar con velocidad de lectura y escritura.</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Las </a:t>
            </a:r>
            <a:r>
              <a:rPr lang="es-ES" sz="2000" dirty="0" smtClean="0">
                <a:latin typeface="Arial" pitchFamily="34" charset="0"/>
                <a:cs typeface="Arial" pitchFamily="34" charset="0"/>
              </a:rPr>
              <a:t>agrupaciones se almacenan en espacios de memoria que denominaremos </a:t>
            </a:r>
            <a:r>
              <a:rPr lang="es-ES" sz="2000" b="1" dirty="0" smtClean="0">
                <a:latin typeface="Arial" pitchFamily="34" charset="0"/>
                <a:cs typeface="Arial" pitchFamily="34" charset="0"/>
              </a:rPr>
              <a:t>posición de memoria</a:t>
            </a:r>
            <a:r>
              <a:rPr lang="es-ES" sz="2000" dirty="0" smtClean="0">
                <a:latin typeface="Arial" pitchFamily="34" charset="0"/>
                <a:cs typeface="Arial" pitchFamily="34" charset="0"/>
              </a:rPr>
              <a:t>. Cada posición podrá ser referenciada por medio de un código que la identifica, que llamamos </a:t>
            </a:r>
            <a:r>
              <a:rPr lang="es-ES" sz="2000" b="1" dirty="0" smtClean="0">
                <a:latin typeface="Arial" pitchFamily="34" charset="0"/>
                <a:cs typeface="Arial" pitchFamily="34" charset="0"/>
              </a:rPr>
              <a:t>dirección de memoria</a:t>
            </a:r>
            <a:r>
              <a:rPr lang="es-ES" sz="2000" b="1" dirty="0" smtClean="0">
                <a:latin typeface="Arial" pitchFamily="34" charset="0"/>
                <a:cs typeface="Arial" pitchFamily="34" charset="0"/>
              </a:rPr>
              <a:t>.</a:t>
            </a:r>
          </a:p>
          <a:p>
            <a:pPr algn="just"/>
            <a:r>
              <a:rPr lang="es-ES_tradnl" sz="2000" dirty="0">
                <a:latin typeface="Arial" pitchFamily="34" charset="0"/>
                <a:cs typeface="Arial" pitchFamily="34" charset="0"/>
              </a:rPr>
              <a:t>Las direcciones suelen nombrarse mediante un número expresado en Hexadecimal.</a:t>
            </a:r>
            <a:endParaRPr lang="es-ES" sz="20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57166"/>
            <a:ext cx="3857652" cy="571504"/>
          </a:xfrm>
        </p:spPr>
        <p:txBody>
          <a:bodyPr>
            <a:normAutofit/>
          </a:bodyPr>
          <a:lstStyle/>
          <a:p>
            <a:pPr algn="ctr"/>
            <a:r>
              <a:rPr dirty="0" err="1" smtClean="0">
                <a:latin typeface="Arial" pitchFamily="34" charset="0"/>
                <a:cs typeface="Arial" pitchFamily="34" charset="0"/>
              </a:rPr>
              <a:t>Memoria</a:t>
            </a:r>
            <a:r>
              <a:rPr dirty="0" smtClean="0">
                <a:latin typeface="Arial" pitchFamily="34" charset="0"/>
                <a:cs typeface="Arial" pitchFamily="34" charset="0"/>
              </a:rPr>
              <a:t> principal</a:t>
            </a:r>
            <a:endParaRPr dirty="0">
              <a:latin typeface="Arial" pitchFamily="34" charset="0"/>
              <a:cs typeface="Arial" pitchFamily="34" charset="0"/>
            </a:endParaRPr>
          </a:p>
        </p:txBody>
      </p:sp>
      <p:sp>
        <p:nvSpPr>
          <p:cNvPr id="11" name="10 Rectángulo"/>
          <p:cNvSpPr/>
          <p:nvPr/>
        </p:nvSpPr>
        <p:spPr>
          <a:xfrm>
            <a:off x="642910" y="1000108"/>
            <a:ext cx="8072494" cy="4401205"/>
          </a:xfrm>
          <a:prstGeom prst="rect">
            <a:avLst/>
          </a:prstGeom>
        </p:spPr>
        <p:txBody>
          <a:bodyPr wrap="square">
            <a:spAutoFit/>
          </a:bodyPr>
          <a:lstStyle/>
          <a:p>
            <a:pPr algn="just"/>
            <a:r>
              <a:rPr lang="es-ES" sz="2000" dirty="0" smtClean="0">
                <a:latin typeface="Arial" pitchFamily="34" charset="0"/>
                <a:cs typeface="Arial" pitchFamily="34" charset="0"/>
              </a:rPr>
              <a:t>La unidad de </a:t>
            </a:r>
            <a:r>
              <a:rPr lang="es-ES" sz="2000" b="1" dirty="0" smtClean="0">
                <a:latin typeface="Arial" pitchFamily="34" charset="0"/>
                <a:cs typeface="Arial" pitchFamily="34" charset="0"/>
              </a:rPr>
              <a:t>Memoria Principal </a:t>
            </a:r>
            <a:r>
              <a:rPr lang="es-ES" sz="2000" dirty="0" smtClean="0">
                <a:latin typeface="Arial" pitchFamily="34" charset="0"/>
                <a:cs typeface="Arial" pitchFamily="34" charset="0"/>
              </a:rPr>
              <a:t>(MP) se encarga de almacenar las instrucciones que realizará la Unidad de Control al ejecutar un programa y los datos que serán procesados. </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 memoria principal de un computador se construye con circuitos electrónicos. Esto se debe a la necesidad de contar con velocidad de lectura y escritura.</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Las </a:t>
            </a:r>
            <a:r>
              <a:rPr lang="es-ES" sz="2000" dirty="0" smtClean="0">
                <a:latin typeface="Arial" pitchFamily="34" charset="0"/>
                <a:cs typeface="Arial" pitchFamily="34" charset="0"/>
              </a:rPr>
              <a:t>agrupaciones se almacenan en espacios de memoria que denominaremos </a:t>
            </a:r>
            <a:r>
              <a:rPr lang="es-ES" sz="2000" b="1" dirty="0" smtClean="0">
                <a:latin typeface="Arial" pitchFamily="34" charset="0"/>
                <a:cs typeface="Arial" pitchFamily="34" charset="0"/>
              </a:rPr>
              <a:t>posición de memoria</a:t>
            </a:r>
            <a:r>
              <a:rPr lang="es-ES" sz="2000" dirty="0" smtClean="0">
                <a:latin typeface="Arial" pitchFamily="34" charset="0"/>
                <a:cs typeface="Arial" pitchFamily="34" charset="0"/>
              </a:rPr>
              <a:t>. Cada posición podrá ser referenciada por medio de un código que la identifica, que llamamos </a:t>
            </a:r>
            <a:r>
              <a:rPr lang="es-ES" sz="2000" b="1" dirty="0" smtClean="0">
                <a:latin typeface="Arial" pitchFamily="34" charset="0"/>
                <a:cs typeface="Arial" pitchFamily="34" charset="0"/>
              </a:rPr>
              <a:t>dirección de memoria</a:t>
            </a:r>
            <a:r>
              <a:rPr lang="es-ES" sz="2000" b="1" dirty="0" smtClean="0">
                <a:latin typeface="Arial" pitchFamily="34" charset="0"/>
                <a:cs typeface="Arial" pitchFamily="34" charset="0"/>
              </a:rPr>
              <a:t>.</a:t>
            </a:r>
          </a:p>
          <a:p>
            <a:pPr algn="just"/>
            <a:r>
              <a:rPr lang="es-ES_tradnl" sz="2000" dirty="0">
                <a:latin typeface="Arial" pitchFamily="34" charset="0"/>
                <a:cs typeface="Arial" pitchFamily="34" charset="0"/>
              </a:rPr>
              <a:t>Las direcciones suelen nombrarse mediante un número expresado en Hexadecimal.</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25642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923928" y="1484784"/>
            <a:ext cx="4929222" cy="5095509"/>
          </a:xfrm>
          <a:prstGeom prst="rect">
            <a:avLst/>
          </a:prstGeom>
          <a:noFill/>
          <a:ln w="9525">
            <a:noFill/>
            <a:miter lim="800000"/>
            <a:headEnd/>
            <a:tailEnd/>
          </a:ln>
        </p:spPr>
      </p:pic>
      <p:sp>
        <p:nvSpPr>
          <p:cNvPr id="5" name="11 Rectángulo"/>
          <p:cNvSpPr/>
          <p:nvPr/>
        </p:nvSpPr>
        <p:spPr>
          <a:xfrm>
            <a:off x="457426" y="1988840"/>
            <a:ext cx="3214710" cy="3693319"/>
          </a:xfrm>
          <a:prstGeom prst="rect">
            <a:avLst/>
          </a:prstGeom>
        </p:spPr>
        <p:txBody>
          <a:bodyPr wrap="square">
            <a:spAutoFit/>
          </a:bodyPr>
          <a:lstStyle/>
          <a:p>
            <a:pPr algn="just"/>
            <a:r>
              <a:rPr lang="es-ES_tradnl" dirty="0" smtClean="0">
                <a:latin typeface="Arial" pitchFamily="34" charset="0"/>
                <a:cs typeface="Arial" pitchFamily="34" charset="0"/>
              </a:rPr>
              <a:t>Para el ejemplo de la figura, hemos supuesto un Bus de Direcciones de "n = 16 bit". Las direcciones posibles van desde:</a:t>
            </a:r>
          </a:p>
          <a:p>
            <a:pPr algn="just"/>
            <a:r>
              <a:rPr lang="es-ES_tradnl" dirty="0" smtClean="0">
                <a:latin typeface="Arial" pitchFamily="34" charset="0"/>
                <a:cs typeface="Arial" pitchFamily="34" charset="0"/>
              </a:rPr>
              <a:t>0000 0000 0000 0000</a:t>
            </a:r>
            <a:r>
              <a:rPr lang="es-ES_tradnl" baseline="-25000" dirty="0" smtClean="0">
                <a:latin typeface="Arial" pitchFamily="34" charset="0"/>
                <a:cs typeface="Arial" pitchFamily="34" charset="0"/>
              </a:rPr>
              <a:t>2</a:t>
            </a:r>
            <a:r>
              <a:rPr lang="es-ES_tradnl" dirty="0" smtClean="0">
                <a:latin typeface="Arial" pitchFamily="34" charset="0"/>
                <a:cs typeface="Arial" pitchFamily="34" charset="0"/>
              </a:rPr>
              <a:t>, hasta la 1111 1111 1111 1111</a:t>
            </a:r>
            <a:r>
              <a:rPr lang="es-ES_tradnl" baseline="-25000" dirty="0" smtClean="0">
                <a:latin typeface="Arial" pitchFamily="34" charset="0"/>
                <a:cs typeface="Arial" pitchFamily="34" charset="0"/>
              </a:rPr>
              <a:t>2</a:t>
            </a:r>
            <a:r>
              <a:rPr lang="es-ES_tradnl" dirty="0" smtClean="0">
                <a:latin typeface="Arial" pitchFamily="34" charset="0"/>
                <a:cs typeface="Arial" pitchFamily="34" charset="0"/>
              </a:rPr>
              <a:t> (en hexadecimal: 0000</a:t>
            </a:r>
            <a:r>
              <a:rPr lang="es-ES_tradnl" baseline="-25000" dirty="0" smtClean="0">
                <a:latin typeface="Arial" pitchFamily="34" charset="0"/>
                <a:cs typeface="Arial" pitchFamily="34" charset="0"/>
              </a:rPr>
              <a:t>16</a:t>
            </a:r>
            <a:r>
              <a:rPr lang="es-ES_tradnl" dirty="0" smtClean="0">
                <a:latin typeface="Arial" pitchFamily="34" charset="0"/>
                <a:cs typeface="Arial" pitchFamily="34" charset="0"/>
              </a:rPr>
              <a:t> hasta FFFF</a:t>
            </a:r>
            <a:r>
              <a:rPr lang="es-ES_tradnl" baseline="-25000" dirty="0" smtClean="0">
                <a:latin typeface="Arial" pitchFamily="34" charset="0"/>
                <a:cs typeface="Arial" pitchFamily="34" charset="0"/>
              </a:rPr>
              <a:t>16</a:t>
            </a:r>
            <a:r>
              <a:rPr lang="es-ES_tradnl" dirty="0" smtClean="0">
                <a:latin typeface="Arial" pitchFamily="34" charset="0"/>
                <a:cs typeface="Arial" pitchFamily="34" charset="0"/>
              </a:rPr>
              <a:t>), </a:t>
            </a:r>
          </a:p>
          <a:p>
            <a:pPr algn="just"/>
            <a:r>
              <a:rPr lang="es-ES_tradnl" dirty="0" smtClean="0">
                <a:latin typeface="Arial" pitchFamily="34" charset="0"/>
                <a:cs typeface="Arial" pitchFamily="34" charset="0"/>
              </a:rPr>
              <a:t>correspondientes a 2</a:t>
            </a:r>
            <a:r>
              <a:rPr lang="es-ES_tradnl" baseline="30000" dirty="0" smtClean="0">
                <a:latin typeface="Arial" pitchFamily="34" charset="0"/>
                <a:cs typeface="Arial" pitchFamily="34" charset="0"/>
              </a:rPr>
              <a:t>n</a:t>
            </a:r>
            <a:r>
              <a:rPr lang="es-ES_tradnl" dirty="0" smtClean="0">
                <a:latin typeface="Arial" pitchFamily="34" charset="0"/>
                <a:cs typeface="Arial" pitchFamily="34" charset="0"/>
              </a:rPr>
              <a:t> combinaciones posibles (en este ejemplo: 2</a:t>
            </a:r>
            <a:r>
              <a:rPr lang="es-ES_tradnl" baseline="30000" dirty="0" smtClean="0">
                <a:latin typeface="Arial" pitchFamily="34" charset="0"/>
                <a:cs typeface="Arial" pitchFamily="34" charset="0"/>
              </a:rPr>
              <a:t>16</a:t>
            </a:r>
            <a:r>
              <a:rPr lang="es-ES_tradnl" dirty="0" smtClean="0">
                <a:latin typeface="Arial" pitchFamily="34" charset="0"/>
                <a:cs typeface="Arial" pitchFamily="34" charset="0"/>
              </a:rPr>
              <a:t> = 65536 posiciones).</a:t>
            </a:r>
            <a:endParaRPr lang="es-ES" dirty="0" smtClean="0">
              <a:latin typeface="Arial" pitchFamily="34" charset="0"/>
              <a:cs typeface="Arial" pitchFamily="34" charset="0"/>
            </a:endParaRPr>
          </a:p>
        </p:txBody>
      </p:sp>
      <p:sp>
        <p:nvSpPr>
          <p:cNvPr id="6" name="Subtitle 1"/>
          <p:cNvSpPr txBox="1">
            <a:spLocks/>
          </p:cNvSpPr>
          <p:nvPr/>
        </p:nvSpPr>
        <p:spPr>
          <a:xfrm>
            <a:off x="40028" y="548680"/>
            <a:ext cx="3857652" cy="571504"/>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ctr"/>
            <a:r>
              <a:rPr lang="es-AR" dirty="0" smtClean="0">
                <a:latin typeface="Arial" pitchFamily="34" charset="0"/>
                <a:cs typeface="Arial" pitchFamily="34" charset="0"/>
              </a:rPr>
              <a:t>Memoria principal</a:t>
            </a:r>
            <a:endParaRPr lang="es-AR" dirty="0">
              <a:latin typeface="Arial" pitchFamily="34" charset="0"/>
              <a:cs typeface="Arial" pitchFamily="34" charset="0"/>
            </a:endParaRPr>
          </a:p>
        </p:txBody>
      </p:sp>
    </p:spTree>
    <p:extLst>
      <p:ext uri="{BB962C8B-B14F-4D97-AF65-F5344CB8AC3E}">
        <p14:creationId xmlns:p14="http://schemas.microsoft.com/office/powerpoint/2010/main" val="249469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85720" y="428604"/>
            <a:ext cx="3571900" cy="571504"/>
          </a:xfrm>
        </p:spPr>
        <p:txBody>
          <a:bodyPr>
            <a:normAutofit/>
          </a:bodyPr>
          <a:lstStyle/>
          <a:p>
            <a:pPr algn="ctr"/>
            <a:r>
              <a:rPr smtClean="0">
                <a:latin typeface="Arial" pitchFamily="34" charset="0"/>
                <a:cs typeface="Arial" pitchFamily="34" charset="0"/>
              </a:rPr>
              <a:t>Memoria principal</a:t>
            </a:r>
            <a:endParaRPr>
              <a:latin typeface="Arial" pitchFamily="34" charset="0"/>
              <a:cs typeface="Arial" pitchFamily="34" charset="0"/>
            </a:endParaRPr>
          </a:p>
        </p:txBody>
      </p:sp>
      <p:sp>
        <p:nvSpPr>
          <p:cNvPr id="11" name="10 Rectángulo"/>
          <p:cNvSpPr/>
          <p:nvPr/>
        </p:nvSpPr>
        <p:spPr>
          <a:xfrm>
            <a:off x="642910" y="1000108"/>
            <a:ext cx="8072494" cy="2246769"/>
          </a:xfrm>
          <a:prstGeom prst="rect">
            <a:avLst/>
          </a:prstGeom>
        </p:spPr>
        <p:txBody>
          <a:bodyPr wrap="square">
            <a:spAutoFit/>
          </a:bodyPr>
          <a:lstStyle/>
          <a:p>
            <a:pPr algn="just"/>
            <a:r>
              <a:rPr lang="es-ES" sz="2000" b="1" dirty="0" smtClean="0">
                <a:latin typeface="Arial" pitchFamily="34" charset="0"/>
                <a:cs typeface="Arial" pitchFamily="34" charset="0"/>
              </a:rPr>
              <a:t>Tipos de Memorias:</a:t>
            </a:r>
          </a:p>
          <a:p>
            <a:pPr algn="just"/>
            <a:endParaRPr lang="es-ES" sz="2000" dirty="0" smtClean="0">
              <a:latin typeface="Arial" pitchFamily="34" charset="0"/>
              <a:cs typeface="Arial" pitchFamily="34" charset="0"/>
            </a:endParaRPr>
          </a:p>
          <a:p>
            <a:pPr algn="just"/>
            <a:r>
              <a:rPr lang="es-ES" sz="2000" b="1" dirty="0" smtClean="0">
                <a:latin typeface="Arial" pitchFamily="34" charset="0"/>
                <a:cs typeface="Arial" pitchFamily="34" charset="0"/>
              </a:rPr>
              <a:t>Memoria RAM </a:t>
            </a:r>
            <a:r>
              <a:rPr lang="es-ES" sz="2000" dirty="0" smtClean="0">
                <a:latin typeface="Arial" pitchFamily="34" charset="0"/>
                <a:cs typeface="Arial" pitchFamily="34" charset="0"/>
              </a:rPr>
              <a:t>memoria de acceso aleatorio, volátil</a:t>
            </a:r>
          </a:p>
          <a:p>
            <a:pPr algn="just"/>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endParaRPr lang="es-ES" sz="2000" dirty="0">
              <a:latin typeface="Arial" pitchFamily="34" charset="0"/>
              <a:cs typeface="Arial" pitchFamily="34" charset="0"/>
            </a:endParaRPr>
          </a:p>
        </p:txBody>
      </p:sp>
      <p:sp>
        <p:nvSpPr>
          <p:cNvPr id="13" name="12 Rectángulo"/>
          <p:cNvSpPr/>
          <p:nvPr/>
        </p:nvSpPr>
        <p:spPr>
          <a:xfrm>
            <a:off x="714348" y="2071678"/>
            <a:ext cx="7929618" cy="1323439"/>
          </a:xfrm>
          <a:prstGeom prst="rect">
            <a:avLst/>
          </a:prstGeom>
        </p:spPr>
        <p:txBody>
          <a:bodyPr wrap="square">
            <a:spAutoFit/>
          </a:bodyPr>
          <a:lstStyle/>
          <a:p>
            <a:r>
              <a:rPr lang="pt-BR" sz="2000" dirty="0" err="1" smtClean="0">
                <a:latin typeface="Arial" pitchFamily="34" charset="0"/>
                <a:cs typeface="Arial" pitchFamily="34" charset="0"/>
              </a:rPr>
              <a:t>Hay</a:t>
            </a:r>
            <a:r>
              <a:rPr lang="pt-BR" sz="2000" dirty="0" smtClean="0">
                <a:latin typeface="Arial" pitchFamily="34" charset="0"/>
                <a:cs typeface="Arial" pitchFamily="34" charset="0"/>
              </a:rPr>
              <a:t> dos tipos básicos de RAM:</a:t>
            </a:r>
          </a:p>
          <a:p>
            <a:pPr lvl="2">
              <a:buFont typeface="Arial" pitchFamily="34" charset="0"/>
              <a:buChar char="•"/>
            </a:pPr>
            <a:r>
              <a:rPr lang="pt-BR" sz="2000" b="1" dirty="0" smtClean="0">
                <a:latin typeface="Arial" pitchFamily="34" charset="0"/>
                <a:cs typeface="Arial" pitchFamily="34" charset="0"/>
              </a:rPr>
              <a:t>  DRAM</a:t>
            </a:r>
            <a:r>
              <a:rPr lang="pt-BR" sz="2000" dirty="0" smtClean="0">
                <a:latin typeface="Arial" pitchFamily="34" charset="0"/>
                <a:cs typeface="Arial" pitchFamily="34" charset="0"/>
              </a:rPr>
              <a:t> (</a:t>
            </a:r>
            <a:r>
              <a:rPr lang="pt-BR" sz="2000" dirty="0" err="1" smtClean="0">
                <a:latin typeface="Arial" pitchFamily="34" charset="0"/>
                <a:cs typeface="Arial" pitchFamily="34" charset="0"/>
              </a:rPr>
              <a:t>Dynamic</a:t>
            </a:r>
            <a:r>
              <a:rPr lang="pt-BR" sz="2000" dirty="0" smtClean="0">
                <a:latin typeface="Arial" pitchFamily="34" charset="0"/>
                <a:cs typeface="Arial" pitchFamily="34" charset="0"/>
              </a:rPr>
              <a:t> RAM), RAM </a:t>
            </a:r>
            <a:r>
              <a:rPr lang="pt-BR" sz="2000" dirty="0" err="1" smtClean="0">
                <a:latin typeface="Arial" pitchFamily="34" charset="0"/>
                <a:cs typeface="Arial" pitchFamily="34" charset="0"/>
              </a:rPr>
              <a:t>dinámica</a:t>
            </a:r>
            <a:endParaRPr lang="pt-BR" sz="2000" dirty="0" smtClean="0">
              <a:latin typeface="Arial" pitchFamily="34" charset="0"/>
              <a:cs typeface="Arial" pitchFamily="34" charset="0"/>
            </a:endParaRPr>
          </a:p>
          <a:p>
            <a:pPr lvl="2">
              <a:buFont typeface="Arial" pitchFamily="34" charset="0"/>
              <a:buChar char="•"/>
            </a:pPr>
            <a:r>
              <a:rPr lang="pt-BR" sz="2000" b="1" dirty="0" smtClean="0">
                <a:latin typeface="Arial" pitchFamily="34" charset="0"/>
                <a:cs typeface="Arial" pitchFamily="34" charset="0"/>
              </a:rPr>
              <a:t>  SRAM</a:t>
            </a:r>
            <a:r>
              <a:rPr lang="pt-BR" sz="2000" dirty="0" smtClean="0">
                <a:latin typeface="Arial" pitchFamily="34" charset="0"/>
                <a:cs typeface="Arial" pitchFamily="34" charset="0"/>
              </a:rPr>
              <a:t> (</a:t>
            </a:r>
            <a:r>
              <a:rPr lang="pt-BR" sz="2000" dirty="0" err="1" smtClean="0">
                <a:latin typeface="Arial" pitchFamily="34" charset="0"/>
                <a:cs typeface="Arial" pitchFamily="34" charset="0"/>
              </a:rPr>
              <a:t>Static</a:t>
            </a:r>
            <a:r>
              <a:rPr lang="pt-BR" sz="2000" dirty="0" smtClean="0">
                <a:latin typeface="Arial" pitchFamily="34" charset="0"/>
                <a:cs typeface="Arial" pitchFamily="34" charset="0"/>
              </a:rPr>
              <a:t> RAM), RAM estática</a:t>
            </a:r>
          </a:p>
          <a:p>
            <a:endParaRPr lang="es-ES" sz="2000" dirty="0" smtClean="0">
              <a:latin typeface="Arial" pitchFamily="34" charset="0"/>
              <a:cs typeface="Arial" pitchFamily="34" charset="0"/>
            </a:endParaRPr>
          </a:p>
        </p:txBody>
      </p:sp>
      <p:pic>
        <p:nvPicPr>
          <p:cNvPr id="65538" name="Picture 2" descr="http://2.bp.blogspot.com/_PrSdeTH_ij4/S9anqTxs3bI/AAAAAAAAADs/9KURxfftMKU/s1600/memorias+RAM.jpg"/>
          <p:cNvPicPr>
            <a:picLocks noChangeAspect="1" noChangeArrowheads="1"/>
          </p:cNvPicPr>
          <p:nvPr/>
        </p:nvPicPr>
        <p:blipFill>
          <a:blip r:embed="rId3" cstate="print"/>
          <a:srcRect/>
          <a:stretch>
            <a:fillRect/>
          </a:stretch>
        </p:blipFill>
        <p:spPr bwMode="auto">
          <a:xfrm>
            <a:off x="2571736" y="3143248"/>
            <a:ext cx="4286279" cy="321471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85720" y="428604"/>
            <a:ext cx="3571900" cy="571504"/>
          </a:xfrm>
        </p:spPr>
        <p:txBody>
          <a:bodyPr>
            <a:normAutofit/>
          </a:bodyPr>
          <a:lstStyle/>
          <a:p>
            <a:pPr algn="ctr"/>
            <a:r>
              <a:rPr smtClean="0">
                <a:latin typeface="Arial" pitchFamily="34" charset="0"/>
                <a:cs typeface="Arial" pitchFamily="34" charset="0"/>
              </a:rPr>
              <a:t>Memoria principal</a:t>
            </a:r>
            <a:endParaRPr>
              <a:latin typeface="Arial" pitchFamily="34" charset="0"/>
              <a:cs typeface="Arial" pitchFamily="34" charset="0"/>
            </a:endParaRPr>
          </a:p>
        </p:txBody>
      </p:sp>
      <p:sp>
        <p:nvSpPr>
          <p:cNvPr id="13" name="12 Rectángulo"/>
          <p:cNvSpPr/>
          <p:nvPr/>
        </p:nvSpPr>
        <p:spPr>
          <a:xfrm>
            <a:off x="642910" y="1000108"/>
            <a:ext cx="7929618" cy="5432256"/>
          </a:xfrm>
          <a:prstGeom prst="rect">
            <a:avLst/>
          </a:prstGeom>
        </p:spPr>
        <p:txBody>
          <a:bodyPr wrap="square">
            <a:spAutoFit/>
          </a:bodyPr>
          <a:lstStyle/>
          <a:p>
            <a:r>
              <a:rPr lang="es-ES" sz="2000" b="1" dirty="0" smtClean="0">
                <a:latin typeface="Arial" pitchFamily="34" charset="0"/>
                <a:cs typeface="Arial" pitchFamily="34" charset="0"/>
              </a:rPr>
              <a:t>Tipos de Memorias RAM:</a:t>
            </a:r>
          </a:p>
          <a:p>
            <a:pPr algn="just">
              <a:spcBef>
                <a:spcPts val="600"/>
              </a:spcBef>
              <a:spcAft>
                <a:spcPts val="600"/>
              </a:spcAft>
            </a:pPr>
            <a:endParaRPr lang="es-ES" sz="1000" dirty="0" smtClean="0">
              <a:latin typeface="Arial" pitchFamily="34" charset="0"/>
              <a:cs typeface="Arial" pitchFamily="34" charset="0"/>
            </a:endParaRPr>
          </a:p>
          <a:p>
            <a:pPr algn="just">
              <a:spcBef>
                <a:spcPts val="600"/>
              </a:spcBef>
              <a:spcAft>
                <a:spcPts val="600"/>
              </a:spcAft>
            </a:pPr>
            <a:r>
              <a:rPr lang="es-ES" dirty="0" smtClean="0">
                <a:latin typeface="Arial" pitchFamily="34" charset="0"/>
                <a:cs typeface="Arial" pitchFamily="34" charset="0"/>
              </a:rPr>
              <a:t>SIMM: este tipo de memoria prácticamente ha quedado en desuso. </a:t>
            </a:r>
          </a:p>
          <a:p>
            <a:pPr algn="just">
              <a:spcBef>
                <a:spcPts val="600"/>
              </a:spcBef>
              <a:spcAft>
                <a:spcPts val="600"/>
              </a:spcAft>
            </a:pPr>
            <a:r>
              <a:rPr lang="es-ES" dirty="0" smtClean="0">
                <a:latin typeface="Arial" pitchFamily="34" charset="0"/>
                <a:cs typeface="Arial" pitchFamily="34" charset="0"/>
              </a:rPr>
              <a:t>DIMM: la mayoría de las computadoras funcionan con este tipo de módulo de memoria DIMM, por lo que en la actualidad son los más comunes.</a:t>
            </a:r>
          </a:p>
          <a:p>
            <a:pPr algn="just">
              <a:spcBef>
                <a:spcPts val="600"/>
              </a:spcBef>
              <a:spcAft>
                <a:spcPts val="600"/>
              </a:spcAft>
            </a:pPr>
            <a:r>
              <a:rPr lang="es-ES" dirty="0" smtClean="0">
                <a:latin typeface="Arial" pitchFamily="34" charset="0"/>
                <a:cs typeface="Arial" pitchFamily="34" charset="0"/>
              </a:rPr>
              <a:t>DIMM PC 100: las tarjetas madres que soportan los últimos modelos de procesadores usan solo este tipo de memoria, que es más veloz que la anterior.</a:t>
            </a:r>
          </a:p>
          <a:p>
            <a:pPr algn="just">
              <a:spcBef>
                <a:spcPts val="600"/>
              </a:spcBef>
              <a:spcAft>
                <a:spcPts val="600"/>
              </a:spcAft>
            </a:pPr>
            <a:r>
              <a:rPr lang="es-ES" dirty="0" smtClean="0">
                <a:latin typeface="Arial" pitchFamily="34" charset="0"/>
                <a:cs typeface="Arial" pitchFamily="34" charset="0"/>
              </a:rPr>
              <a:t>DIMM PC 133: éste es el último tipo de memoria que se lanzó al mercado. Trabaja a 133 MHz, con lo cual se convierte en la de mayor velocidad.</a:t>
            </a:r>
          </a:p>
          <a:p>
            <a:pPr algn="just">
              <a:spcBef>
                <a:spcPts val="600"/>
              </a:spcBef>
              <a:spcAft>
                <a:spcPts val="600"/>
              </a:spcAft>
            </a:pPr>
            <a:r>
              <a:rPr lang="es-ES" dirty="0" smtClean="0">
                <a:latin typeface="Arial" pitchFamily="34" charset="0"/>
                <a:cs typeface="Arial" pitchFamily="34" charset="0"/>
              </a:rPr>
              <a:t>DDR-SDRAM  trabaja al doble de velocidad del bus del sistema, sin necesidad de aumentar la frecuencia de reloj</a:t>
            </a:r>
          </a:p>
          <a:p>
            <a:pPr algn="just">
              <a:spcBef>
                <a:spcPts val="600"/>
              </a:spcBef>
              <a:spcAft>
                <a:spcPts val="600"/>
              </a:spcAft>
            </a:pPr>
            <a:r>
              <a:rPr lang="es-ES" dirty="0" smtClean="0">
                <a:latin typeface="Arial" pitchFamily="34" charset="0"/>
                <a:cs typeface="Arial" pitchFamily="34" charset="0"/>
              </a:rPr>
              <a:t>DDR3-SDRAM: Las memorias DDR 3 son una mejora de las memorias DDR 2, proporcionan significantes mejoras en el rendimiento en niveles de bajo voltaje, lo que lleva consigo una disminución del gasto global de consumo. </a:t>
            </a:r>
            <a:endParaRPr lang="es-ES"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500034" y="357166"/>
            <a:ext cx="3786214" cy="571504"/>
          </a:xfrm>
        </p:spPr>
        <p:txBody>
          <a:bodyPr>
            <a:normAutofit/>
          </a:bodyPr>
          <a:lstStyle/>
          <a:p>
            <a:pPr algn="ctr"/>
            <a:r>
              <a:rPr smtClean="0">
                <a:latin typeface="Arial" pitchFamily="34" charset="0"/>
                <a:cs typeface="Arial" pitchFamily="34" charset="0"/>
              </a:rPr>
              <a:t>Memoria principal</a:t>
            </a:r>
            <a:endParaRPr>
              <a:latin typeface="Arial" pitchFamily="34" charset="0"/>
              <a:cs typeface="Arial" pitchFamily="34" charset="0"/>
            </a:endParaRPr>
          </a:p>
        </p:txBody>
      </p:sp>
      <p:sp>
        <p:nvSpPr>
          <p:cNvPr id="11" name="10 Rectángulo"/>
          <p:cNvSpPr/>
          <p:nvPr/>
        </p:nvSpPr>
        <p:spPr>
          <a:xfrm>
            <a:off x="642910" y="1000108"/>
            <a:ext cx="8072494" cy="4401205"/>
          </a:xfrm>
          <a:prstGeom prst="rect">
            <a:avLst/>
          </a:prstGeom>
        </p:spPr>
        <p:txBody>
          <a:bodyPr wrap="square">
            <a:spAutoFit/>
          </a:bodyPr>
          <a:lstStyle/>
          <a:p>
            <a:pPr algn="just"/>
            <a:r>
              <a:rPr lang="es-ES" sz="2000" b="1" dirty="0" smtClean="0">
                <a:latin typeface="Arial" pitchFamily="34" charset="0"/>
                <a:cs typeface="Arial" pitchFamily="34" charset="0"/>
              </a:rPr>
              <a:t>Memoria ROM </a:t>
            </a:r>
            <a:r>
              <a:rPr lang="es-ES" sz="2000" dirty="0" smtClean="0">
                <a:latin typeface="Arial" pitchFamily="34" charset="0"/>
                <a:cs typeface="Arial" pitchFamily="34" charset="0"/>
              </a:rPr>
              <a:t>memoria solo lectura</a:t>
            </a:r>
          </a:p>
          <a:p>
            <a:pPr lvl="2" algn="just">
              <a:spcBef>
                <a:spcPts val="600"/>
              </a:spcBef>
              <a:spcAft>
                <a:spcPts val="600"/>
              </a:spcAft>
              <a:buFont typeface="Wingdings" pitchFamily="2" charset="2"/>
              <a:buChar char="q"/>
            </a:pPr>
            <a:r>
              <a:rPr lang="es-ES" sz="2000" dirty="0" smtClean="0">
                <a:latin typeface="Arial" pitchFamily="34" charset="0"/>
                <a:cs typeface="Arial" pitchFamily="34" charset="0"/>
              </a:rPr>
              <a:t>  Memoria ROM propiamente dichas, cuyo contenido se graba cuando se las fabrica.</a:t>
            </a:r>
          </a:p>
          <a:p>
            <a:pPr lvl="2" algn="just">
              <a:spcBef>
                <a:spcPts val="600"/>
              </a:spcBef>
              <a:spcAft>
                <a:spcPts val="600"/>
              </a:spcAft>
              <a:buFont typeface="Wingdings" pitchFamily="2" charset="2"/>
              <a:buChar char="q"/>
            </a:pPr>
            <a:r>
              <a:rPr lang="es-ES" sz="2000" dirty="0" smtClean="0">
                <a:latin typeface="Arial" pitchFamily="34" charset="0"/>
                <a:cs typeface="Arial" pitchFamily="34" charset="0"/>
              </a:rPr>
              <a:t>  Memoria PROM programables por única vez por el usuario</a:t>
            </a:r>
          </a:p>
          <a:p>
            <a:pPr lvl="2" algn="just">
              <a:spcBef>
                <a:spcPts val="600"/>
              </a:spcBef>
              <a:spcAft>
                <a:spcPts val="600"/>
              </a:spcAft>
              <a:buFont typeface="Wingdings" pitchFamily="2" charset="2"/>
              <a:buChar char="q"/>
            </a:pPr>
            <a:r>
              <a:rPr lang="es-ES" sz="2000" dirty="0" smtClean="0">
                <a:latin typeface="Arial" pitchFamily="34" charset="0"/>
                <a:cs typeface="Arial" pitchFamily="34" charset="0"/>
              </a:rPr>
              <a:t>  Memoria EPROM  pueden ser borradas por luz ultravioleta y volver a grabar.</a:t>
            </a:r>
          </a:p>
          <a:p>
            <a:pPr lvl="2" algn="just">
              <a:spcBef>
                <a:spcPts val="600"/>
              </a:spcBef>
              <a:spcAft>
                <a:spcPts val="600"/>
              </a:spcAft>
              <a:buFont typeface="Wingdings" pitchFamily="2" charset="2"/>
              <a:buChar char="q"/>
            </a:pPr>
            <a:r>
              <a:rPr lang="es-ES" sz="2000" dirty="0" smtClean="0">
                <a:latin typeface="Arial" pitchFamily="34" charset="0"/>
                <a:cs typeface="Arial" pitchFamily="34" charset="0"/>
              </a:rPr>
              <a:t>  Memoria EEPROM  pueden ser borradas por medio de electricidad y regrabables.</a:t>
            </a:r>
          </a:p>
          <a:p>
            <a:pPr algn="just"/>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endParaRPr lang="es-ES" sz="2000" dirty="0">
              <a:latin typeface="Arial" pitchFamily="34" charset="0"/>
              <a:cs typeface="Arial" pitchFamily="34" charset="0"/>
            </a:endParaRPr>
          </a:p>
        </p:txBody>
      </p:sp>
      <p:pic>
        <p:nvPicPr>
          <p:cNvPr id="63490" name="Picture 2" descr="http://t1.gstatic.com/images?q=tbn:ANd9GcTqFN6RRysJeDb4Aj2Jfj0-8qVGREgI5cTxoP0ul_lHNJEM8k4HMQ"/>
          <p:cNvPicPr>
            <a:picLocks noChangeAspect="1" noChangeArrowheads="1"/>
          </p:cNvPicPr>
          <p:nvPr/>
        </p:nvPicPr>
        <p:blipFill>
          <a:blip r:embed="rId3" cstate="print"/>
          <a:srcRect/>
          <a:stretch>
            <a:fillRect/>
          </a:stretch>
        </p:blipFill>
        <p:spPr bwMode="auto">
          <a:xfrm>
            <a:off x="1571604" y="4500570"/>
            <a:ext cx="2743200" cy="1666875"/>
          </a:xfrm>
          <a:prstGeom prst="rect">
            <a:avLst/>
          </a:prstGeom>
          <a:noFill/>
        </p:spPr>
      </p:pic>
      <p:sp>
        <p:nvSpPr>
          <p:cNvPr id="63492" name="AutoShape 4" descr="data:image/jpg;base64,/9j/4AAQSkZJRgABAQAAAQABAAD/2wCEAAkGBhQSERUUExQWFBUWGCAaGBgYGCAeIBwbGxoZHBsYGxwdHCYgIR0lGxocHy8gJicpLCwsHR4yNTAqNSYrLSkBCQoKDgwOGg8PGiwkHyQsKS8vLC8wLCwsLDAsLCosLCwsLCwsLCwsNCw0LCwpLCwsLDQsLCwsLCwsLCwsLCwsLP/AABEIALkBEAMBIgACEQEDEQH/xAAcAAADAAMBAQEAAAAAAAAAAAAEBQYCAwcBAAj/xABKEAACAQIEAwUEBgYIBAUFAAABAhEDIQAEEjEFQVEGEyJhcRQygfAHI5GhscEzQlJictEVJIKSstLh8RZDc8I0U5OisyU1Y4PT/8QAGQEAAwEBAQAAAAAAAAAAAAAAAQIDAAQF/8QAMhEAAgIBAwIEAwgCAwEAAAAAAAECESEDEjFR8BMiQWFxsdEEMkKBkaHB8SPhUlPCFP/aAAwDAQACEQMRAD8A+4eutqhesPCaiJquAC1SVmJESLcum+COHmr9UntdBkVSNCsu0GQPCCw2Mm4jC7JVyarISaSzVkEv9Z4qnjVSIP8AZtjLhzOTlwe5NFCdDaSjGd4JA1EG0b/jiDjhprvzHduwmn3g2ZDI5jTRTvcsyI+uFdNW4Jg89tt98J+BZge11nqFIBI8emJkxZiBNvXaOeC8pQYpTRfZ2pCrqDAENM3GtwASCCI39cJ8pXZK1Urt3yg2BEHXYyCIwG9st3t9PcZK1t91/wChsVGvMFaeVW+7uAfVRIE+UfZhjnM4Uq10SnRYDT4TV7tx4RPdrrXVPlsYwk4fxEstQlkp6qakxQLBjERIB0nbphjxKvTapWbvKChlQqtSiXDSgsrQdPxOC1hX0+nv8jW0213wb+0eUpIoikpfWGAZws2u4vztqAABiYm411h4ajCmFYVqYVUrkghkMw+uIPr+GB+0OZLEK1JQAVMmYXw3MWBA6GeWMHdBSqqHy5mrTPgUqkaSPcI1esDrhdOpRtdV84hnui1fT698g9aiheoHolHAE6qhqELHIAmPWY5RvjXk84tPMqi0z3T/AKrAgwykd4L+9pPKA20bQJn84Ud1VstoJEtRvOmY0Kxkb8uZN8CniNMVNVZSWiwUwFtHjiCSecH7cT2ytsdtbUv3Kx6jgBlNeT7riouqmCyhbECQAR7wWVMWjDSgxzCMpSopVtIOpYe4M/rbzEr+1iHzHGqaUKbJRRXOoBwszpIUh9jcGxH38l+X4+dSzSogSJIpkbEXENvGLuG4kpqOfqWzd6JYpm1ZSYOimSBIBGm3egAaSRBKgWEX8FYl2QCtAaO7JomW7y5B3FrEQQRB5RjqdfsLkq2lnoKWHMFgeomD/tgel9HHD1cOMuuoGZLMb8jc74dRoi9VMiqAFHS9WqS5WyuUQkFjJOkXIEAkTMAxcAKauZIpd4cymoxH1qCL/qHujA23geEzjpeb+jjI1m1VKJc9S7fYBONJ+i3ho3yw/vv/AJsLHTrLeRpay4Rz+jVXSfrVBdGimHptBNNpUFKW+mxAIkRiJ4PnDQqa2pF/CQASy3IiZW9vk4vqHBstSzYCKoZGMRTY6WDMNJcNAaAYn88Jcpx1aX/Mr1z4gQazr4dIg6biZJiIggY0ZKTx9BpRa5GVStmWp5erltaMaAEhja5lSxN7ftXMeWNXD+H1ai0EqU6wiv3hqBDAKikPHa6tpYBtwRO04w4XNes4R3NMFCBUd2CkFubTuDf4+WBKVc5YhKpYr7NsrOACxqFWBXZp0iSLYX8Tpd/oN+Hk9zXBc5TTuQr1KdyyqpKzDEKbXInl5YJp0GqUsyEUuRnAYEm3diTbl1xqXjqV6tI/XUWFVFYCq7SB3YlhABmGmw5nB2ZzdKtl5VxWC5hZUqyiwP1beKb/ALQNx54KSh38PYW3Lv4+5L5ls5TqqUWqO7MAqDspNp5jpg8cWz9SFPtHqRO4ItfmCQfXAPGOI5d3liV1KgcU6ai8y0eKIUqAIgxvzwbR4lkxU1sveawARUpAhSq+FUCuFgwASdwMBqDptFY74p08G+pxCtQSlSqCqso5MNGnVUcKQNBaYsACJ2wnqcSqUANSsAR4VcGSP2iSJieWGGXqoXyxZHOmSqU5gHvaniWdQtyBMAdcaOOcRy+pUZDXZZkzoAJPugJYnqeuEltbpqwxbStMC/4raZ7tPtbHz9qmIju6f2H+eGmW4CzgsnDXKhdRLVGEDrDEYAz7pRIFXIBD+8zifS18Dw1/1v8Ab6h8SX/Nd/kDf8Uvvop/Yf54+/4qqfs0x8G3/vYxXiuWJ0tlVRTYsrsWE8xPTGnN8DZDbxowlHGzDl6HqMGMYN040CU5pWpX8P6N69papkAU/TSdv723PDKnx8ikTqpd4VJ9xuZFtWojVHKIvvjLgHZh9QD05qNOjWJRVG9VuTHy22646AnZoMumpXc2jZQDy9zT+eOhfZo9CH/0S6nNshxHMVKopm07+CI6Ek7CeZ64IFR4cs0aXC3WPem9xeYJ+Hng7jlWvwyqFJFWg3ull2HOIJgX90Er0jC3iwlXCszaq4sSSZCsSwkDw+IegxKWgk+g8deVdR7l0phzUNckK9QOkqQpZ6gG7iLeWB8s+k01bMd4qElAH8EzIGktzIgiRcggxjfQ4mFdJqVKad9VR3QKTAYtYFTYfPkzz/EVHfdxmGroqAh2CTqBuQe7G4MXnY4TUV5vr+39h05L1XfAryVFxSWn3xKSWCa0ChrkGCTHL+WAHzTd4dI0MzhqikAWsO8A91kkXN9Jm8YouI5mke6OXrGpUYeNGSj4DpPvQlmkbCV364Bo5tRUy6ZgqFJJFVKdExIB1AaTaCLiD1GEcd0++/QopVG0C0uJGmxGl0GgA6KUG36whIkdDbzwqzXbBmXQjsx2LMgUaepUMfuibYe8dzdOkW7uqldVKFXWmqe8SCPCYMQDccjhTV4TTq1Gq6VVla4WTNp8S7CZmbTh9GO6TTuu/qDUmlG0l3/QVklpssvQ7wm+quxk+YAkAfAY2ZqtToANT1Uv3Vcmm02i86T0MC+4N43UmkMLnp+UXiNrRjVmaeoFStmXxAEEQRfynnjtkklg5FbdsWGu9eoxppl67bhm8JCgbNqq2cDeCY3kjAWY4fWRO8bKUNIkGGJMggGwraiZIm3PC3s9WK1mQMwBI91ipOk28QuszGqDHMHFfxKmUoGrTJkAEL7QSshrMFKQ83m+8jyxCXlWCye55BKvBErU200qgTLqGbuyoANQA27xi24j+WPsp2ZofWhS7BKKVGZwohXgiADve/SOeD6tOmb1tCMqIaYNRw7yBqUTIBB5G1+Yxo41UouxaEplaVNgpdlLSq/Vq11nSfLbnOJKdrkdxp8d4O05DjNKW+vpFf1frF6Dlqxu4XnFVSGrK5LEjxq0A7KIAt5GT54/K9QnXzuRvBO1vjgqi1UsNFUSDZmcIBzBlja/ycWp2c22J+neFZ4KH72rJ1sQGIGlSbAWFvWT54WnNsNQarq+u1CXQgJaVEQY3MGTyx+d87xGu895Xaoyzu2qx3gyQcauF0VrMNVQUjPvETflt5x/rgJOlYdqR0TtBxDRXzrU2QMpdlKupYEEGy6ZA2J1Eg2I2wrz/airQdCcw+YRhdGhSLXBhOTSNQPLbCzIUnqqQSuoU6lMuxIDSQQ2oLELtJN/uwo4plFpMumr3g9II+FxE2thFUnt9irtK6KvhXFw6tFYB6gdtFQVGgAatIOmLIrbeWNzdphqEVai0Wy8qAdMHVU8XQEsoE7GfPCDJOqLSZ61IAUmITxA+Ok6Ae7EyReY3w14Bxo0cvSR6pSmaRMgA+JqtUTLAiFKAadvGTgbYq6C5yfIWe1CVSul6wZ2FMp30AkhFDQoi7Fp+MYA4EZy9ZVGotmFWmoEt3hELB1gRPIzgrJ8cLmmEzRZnYqyEJsVEeJEDA3MHkV+GNGR4TUp5eqAGqFa9Np0kgjTuRe21x15YZJbmDO0Ez/ZRRXKOyq12UiopUgQNIIJ8Wo7EWxv4R2YXvWB1VmRV1BKiADVGkEs6g9IBJmbWwtq8VzcqgRwFIj6oEgAsdMlJPvH/XBFbtBmSVlSCDYtRA97w76Ocx/LAqSKJwfI8z3HqNKitOke4kPIZSzDxsradJKyWB8UmOmCeznCqWSod/WWoKpAIqDSUUGCUncP5C5tiWSiPacoriACdQiYiu5Mx6TGK7htKnm+J06WrvaNKTqiFfQskwf3zHmBh7UIuXqSll7XwjYa+Zrrrp5SuaZEElyveLOrxKFMiR+PXHh40uYDU6lGrN9dAeLxEQrqpiBqsSIK/bjqUD7MQ30i5IJ3GbS1RaiqSOY5T8AR6GOWEhrXL+gbcHKO0/BTlq2n9UgMp3tzFuYIj4eeNGW4iQEXUQqmTB6kE/hio+kLM02SiULalkPqVl0sd1ubnwzaN8QrrYH4D4Y6JJWJlI632FzKVBUKvqggajOoi5AOreDa1reWKdyCbm0wZ8scV7K9ofZHLi9jKk2IAtaN5t/MTi2zn0l0wus0m1W8MruRzIM/nisZpck3Gwr6V6ijJIrEau8GkfBp+6JxJZjMrSyWX0++0yZJiwk9OYEeWFvEOL1OIVwapKoo2VWbSOggElja56YacU+spd2pAKFnClGU6RyGpQLSSfj0xKaUnkpHyrA44jRQqustId2+rprJDM4AMuLgc+n2484LkqZFWmhrKaikANTFucg6zItsT6YycqzQLeJg1v32v/qR9uF1QOlZVqOwVminUWwv/wAuooZR6GRe8wTp4Y6rtxZ1vSioqQZl+z4pV0JrhW0lhIPiEXKkMdj9+CM7wynXRGGao6kUmqQCAxMLrjlynlONZliylgH0kElWQAw2kt3hJmLagSPMwI2CtmKlNi9eg2hAEArUjEMCdTTB33bfnfFlJyVuu2yTiovAHT4RTpLUGsZlCwJVCdS6ZbxeIQdiPS+EnG893WZjSyCAQCBM8xcFoPScUFfMPJqV2oMXqKNa1E07PcgFgCAYgi9/XEf2rcNXlQg5eAyPh8jDRk9676CteVrvkpspxZXVSGF7BSVnfUV2LAyTvB6Hnhbxrj/djSLsR9lyN8SQzjKQZgjY8x8ceVs0zmXJJ87/AI4u8kkMOBZupTqa6ahm6GeZjkQdzvOHPEe0eZVBTq0UXUdQJp3kNMrJIHiEEAXO4mcJeC11WooMaWImW0kfEkCNt/uxWpw7WVqDVmCtiTUpMCp3I5Fre6ZkHcwTiWo8cDxWQenVZQJqU9Qpo7f1UtAI1AEg7AHl5+mC/YqzufHliBSVwwoG1KBpLCBpEWgmRywXXzDaiqKtJalJFqBu6UsNIhUWoytI/ZE3gbxgbOZWrrIpMUUZRCdb90SqiCpAPi5St+R54m5Y79/oUrOe+O/0J7iWQRHGlljTrlFY+EkgMCqkATtPocAVMmDBLAiJEuFJ8gCs7iMVqZV/AB3lOp7INZDqgKX1pciTcHTJsPjhZnezRqBHVjpCCQy6WIBaTAkDpPmOs4dSrHfqK85J6pnFIgKyiORH+XDHgGWW7zsrGC6yCPLSbkHciPjhqOHP4NVMCndBq1agW8HeeEMoiRIF9zeJx9wegDXdWpFSmXKab3ZSF1CQLHqcCUqi6BGNyVmrhzAvQAgLq0OtTU8isRKytMKCQbXtO+GdOjlq0tUp5WkgJUsDWmSCRvO1idrTBwZw2hTpBWZBM0QQbw7MoMGSRMBosDCxBBxhR4fly+rTRSkZ8XtdQEHSxEoRvIPO18CMnupjyiqtCvjtCkEqaKak0qNOGDPF9AKlWY2hwQwg7YJrVqIp5imzogo6kpUkpmW1BDqLMSpErDCxtImcZnMoKVaj7KryFMrVepqup069Igabi8eGBONHaCnTJzBNMK+o+FqjhjYRUUadBFisTNtsJu/Dz+hRR/FdC2jxJ3qs1GpToAkEBtCctlOknebTzvhtm+BrUqrljmj3jVCwQpMGoFtKsRNp3A8hzQcCq1AWNLQrgCHLqpWQw8OtgLzuLi3XD3glfTxagXIJ8CkyDLGgE3Bg+O3ScVabdIhFqMW/6L3gXZfLZcCmgBePExgsfM8wPLbEHT4k9QmmVBqoxmk/u1ApsVJurwNxE+Y2ushwWopGoLqFUPrvNmlmLc9SyunoYMRiPz3axHyZolKYdXMsVPealJhw0aRy2M72542qpOu+htJpWTmYb2bN06qaihIqoTZtIaCpjZlKsp8x54tq+dqrmKWcQCoJtceJQviHWCrT6g9MIqtFc5So6gxrrSZwiAA1FapYzBAYgari8+eF9DiZy1RqbCqUUwu6Ol5lZAgyT05xE4KaktsjSi07R23JdrsrVUMKyLa6sQCPIj+WJbtFxMZ10Smy9xRl2qPZSy+fQDCCt2vpVEH6N4516LAj0FIAMfU8sJs92tqvKKiMCICigukEm5VSp8Xnvtia01CV3ffxGVtcGP0g8eNaoiaiy0x1m7QY+yMSVKmWDAcr9Pm2HWd7N1AZqVKKsd1L3E8iAInC6mugONyRp9J5nFfEUhXBrkXERjNCSY64Kzj6iCWSwAOmALADlb487nHmUy4Lb2mwIn8Psw9iUF5TLEamR4ZBBEciIJF8MaeeC00eo7OSrBFURAaVJJJMWZiBFzGNXD8ghraDKFgSWLaVAuY06DyHMj1GDX4QilQdNZC4QPSq2SY3Gk825nriabcilLaUFR1mARqOo7bw7SJ5kGJG4npcY1qKsGVhIO/KI57SCPu+0AHMZpmUgqXArVBaAwAYkOp/aU7dQY9MqGZmASDN0cWDgdOjC0ryjpdfO1NNps69KacUmH08oGZxqVSyECTA1EESSTHiJ8rz1usyuZzFFBTRMuQAVaWoMSC0lZLTG9jGDsxX0qTboBtv87fcIIVWmb23Pwn5n5nDaWq4o2ppqXLNyUGd6r6ESoWlYcODAJMrTY+kxz9cI+0dMvW1HSYWWiRz/egzcYfUq4UsG1KdJ2Fx0MGB8DfyxOVOJq1bU1R2MaS7AKVM7gJy38746NNuWYkdRKOH3mxdU4RUNPvQhNMNp1eYEmRM/HbA2V4c9V1p011OzQoHMnbyw29vVe8ANNtezFWkdYt92MMlWSm6ur02I3DCoOW4IXcH5OOuN+pzP2BK/DamXfTVQrUBjSRcEftD8sVOfyebpUw9ddGtAyQyw2m91VoDRBiAPLfE/mnFSoXNWmDI5VI/+PDbN8YWsgU1KCAK1gKxkkHkaZi5m3XE5Qbim+RozqWOAjL5KvmMucwcktZKahHqa3khR7xUVLwNyoxryOZq5thTTKU6pRIUSwKotoLF1BHTVe5E42cL40KdBqJr0QDMMBVJE727sA/bj7s/xKnlKxqLXpuCIZTTqCRMxIBiCMNjdXoLmr9QXM8TY1BTq5ZO8Qd3pBZbAmF0qSJBMA87Xw14rlu5oquYpCjU0OEVganhkxpPiUySZOoFfTC7PZmlUzBr+00wxbVHdVIBB+3+fljfxriFLMhf6xTXRyCVDc87iw+b4TmI/D5wAvw/OGimadHNEGFcqpXptvBIiSIJ9cE9la2YapUKUzWkHVBUFWYg6l1QNVvdG8C2CBxemcqMv39O1tWipOneCsR9+wx9wHidLKhh39F9RnxJUGkxEggbRyOC0ndgzgb5fi3fKVpIGrRTOlzZwjDSZAB3ECIINmmBhRxTusvVenWoV6bg6ipqAiTfVIMHcwca8rnqVKstZc1T1qSf0dS4JJKkabGTOoHpzF/OO56jmqmtsygtEaajbeZH5fZiUYNepWUkw+tlTl6WqpRzFFK4GmozBpiGAgExbmVkA2GBqtGvmqVSsMt3yJOuoajC4EmF1rMC50r5xfHnGe0PtFNKbZiiAgAuaxmNjelb4Yyy3FqdLLiktaiTclj3wud4Ao3+PTDqCUmxd7ao1dm+zZeqhRNbkh1UXChYM+MgGP3rXA6SRxfM0jVWmVqd7TJAV5SHZgbOKjbmIvExBAONeS42lA03p5iiSBpYHvhaBsRS6jf0wLxvOUq1ZayV6SsAJEVYDKbQe5vaOmFUZOrbGc0uEjoH/GL5QonEKFSixEh101Aw6toNm6jErmuzi0qDZo0RmKU20qyKC1wXLVdRFxMLz3GFfHOLDM6dVegoHQVzfrelOPRxgezdx7RQj9rTXnTtEClpJ/eiYicUpv1JJpenI2yXDzVHtOXYVqzBtY0smhRo9yxChACPduDgL+kczUzRoJL1WaAtNlCgxMAvTNgASSSOeAuE54ZcOFzVMrUEMv8AWFB3udNMTbkd8ecLzFGlUascxTZ4IA01gL7knu52tHnhJ6alyrHhquPDph/Es7Wy1Q0q7urgCyNTf4yEA++cFZ6lmKNJKzjMaKg8JU0yYO0qLjluPswh4pVpVn1NmqQ/hp1T6m6YYcZ46lRERcwKfgHeEUqssdIHWAp3gRv8MI/s0OhRfaZ9Q4rWq5ZqlKiDSpQHd6twQBIVdzHOJudzhNwnJNnHdKKyUQ1G1EL4V35732HnjTluJU0pGkK6kHmaDyJ3g6hPxmLxgTLGjTkrXJ6g0Gg32P1g3xTw0SerI1ilqqikqkuzaQJESTAuTAHmcHcayD5NzTbQWgXpsGGwOkn4/wAsLnejr1980zNqMR6fWYYZXNU61akDVPhPhHcKgJF76XNyeZBwzVICk26CcnlgVV69Kure4GVlGqFkmGgjwn0OGFE5dafeU6dVwrSCai6Ay6TJC+KPdvHLA3FcugBLdzOo/pMw5PukjwrsJ287HCrhi0yFA7vUXidbhxZOQJXTMxzmZ2GBCW6CkGcdsqKZgdTMTIJqLsSNIZiVYHwyCNQIM7WuDhLms+lFwgE0mgkA3B5VEabON5tIsQMVmYyypSNRdQdmZTMwfGdiRG07SN8JMxw6lUlmy9YxpVe7qTqk3H6NoIHI78sc0YpzakXlL/GnEzp5kOugkNrU6HERUA8mUgMLakItHSNOGTCADugFmJaKV9rEUxcT6qZ8QG+AfaaVB3pihXenqvLkG2zAd0Cri/P7sH5jNpVoMVqVkKFbvTDyLgHToF+pBnrOJz0kuB9PUvk2q+oAsLhSvKIDCR4SRFhsbeWwVcToUackKA1QyPdgRvusiZm0XHnAI4VUgN4ta7n6sow6tEQyjmRcSOWBO0xvSO4g/gPu+doJ2kv8m02o/K2O+H5nhi8P0PSJzOhhqBN2k6f1vywp7Dex06tQ55CyFPD5MCD+q03HwthNrx8Wx6SVNs8/0oO47lss2dL5dSKGpSFJJJW2rf47nD7tynDXpIMkjB9fiOonwxtDN+HTEkGFv9Pn58sYlsDb5Uugd2bLHsxQ4YMlGZVjmAXghiJ/YmGjywm7GZDLDMH2wN3Wg7EjxysXUztOE/z8nFz2A7B088j1KtR1AbSFTTNgCSSVPMwBHLBrNitpKmTXanh1A5pjlQe4GnTJJJte+HvbfIcONFPYtXea/FLMRpgzZjvMYseIfQzl0UslWubWBKfiExB57gdNGI8Z5TrX/wDniW5cdB7t2GcB4Vw/+j27/V7TDwNTAHfu7C3QXwq7C8Myort7dPd93aCR4wy2t5ThrwfsZ7U5WlqERdmWJNgLU95n4A4J439HvsrU1ctqeY01A2wGw7lSBfz+GDvSyzV6E9xjg2X9uJon+r94pAOqSnh1XjpPPDPt1wrIaafsJJOptcsx8MCN/PpjZw7shSqFQ71U1Gx0CD8SAPxxY0voYy7gEZupcclT4YNpJZBuVkjwvg/Dzw096T7ZoqQuph4gz6LbbacL+w3Bsr3tQZ4kIUGghmHikTcfunpi8p/QnSYmM1UjqaamfvjC3j/0Url0LCuz/wBlV/njblyC1VERmuD0RxD6sE5Xvl3LSaepQ199p88NO33BslFL2CWMt3ksxsNOn3vOdsBng1MH3n8/d89rdOuD+G9kDmGK0g7wYu1NepG4iYBMAnC71hWPWbNtPhPDzwuWkZzujC6yRrBIFhYWgxytgLsHwjJ6qwzxgQvdw7C8tqFvKN8D9p+zlTJ1RTqAjUupZKzExfSxG4PPzwnapb0+T9+HTvKA1ihrT4Nl/b9Woey99tLT3RePejpJ3+/BHbjhOT10/YSSNLd4WYm8+EeLynCAEYxbBMVvEOGcPPD0KO3tminqBfwhpXXbaANUYi+IUtLbg8rNqgACJjnGNpxrpZF6k6QDBAMkDcW3OM2llhim8IDBx9qthivA6p5D+8v88ejgVXoP7wwviw6jeFPoLC2GPAgDUYwDppuwBEiVQkGDY+mMv6CqdB9uGPBeDOtRj4R9VU59UO9uuN4kHizeHNegbSzGtYpr9ZGorTy6wC6aWBYuGkA+g6Yyy/CzliKdRiBrlKgRCpchZLHvJAAA88YPlQ+ks1TUEAIAUiYholgYO8RjdksolNgVapAOw0AG3M3tYT/PE4zilWCjhJu6HlZi1I6UqWdgSB4ffbz3+zlgLIUWQkFqxLGAFZIGkkhYY3YbBbHocNxT+obwNBdjq1QJ1vzkj1sCPPCxqV5WnUphqkFjXA1liAWV1sDveb2sJxPiTYV91L4gT0Kz1HC0qjAc2K89hquCfS1sbaVCr3b/AFZ3WPGt959PmcUApmX1ioijSASwJcwfeJ3vBuOdjiSXM5fRVLUqoBcBiam5Bk2DzI3OnHPL2XTvlHQn17/ZhGVqFZVgUfcSRtPvAiZiYPTp1SdoEhk5TNoECea9J/Z26b2bVMudL05LhU7yi36w5ATF/wAwYOEfGXJWmwgkyefPf8Pnk/2f79i633KBiPn4YwBx5TqTNiOvljIjHpHnmMY8xpfOD1xsptq2xgGYx1j6JeEM9B6iV3pnvCsBUIsFM+JT1+7HKB8+mKLgPaXMZemVpV2pIWmBETAE3BvAGA20sAaspPpk4xmKdVMr37NTKBzCqsmSAPCNhE4iuyWWNTN0qOoharaTA1RYwY8jz6Th92gztHMKj53MVmcg92aVOm0AGDMssrIj1Bw2+j3s/l3d6uXrVjVpDw95RRRLgjw/WMNUA3O04jBOMXY8pWhJ2nzNTLP7PTqvJOo6W07A3sd4B+GFea43Vr5eiC7lqRZA2s6iGJYXY8piJ5DFLX+jbPVmq1q5Sg7MQi1GGqoxBIRNBK7CBfCTLcFenlaoqUwG7ym6kVFLECxRANQmG1EzO1sDFfoMhn2i7ZHMV6SCoxo06aqQHaGYUpZmvBOvnE23xNUOKOtOpVLtJOlRq5m5MeQjDXj+W/quTWm3e1HWpVq3kipUYSrTfUAvO/PaMbX4S2Y7oU+6oUMvSjvXZQDUEGoxALOzM9gNJsBywEkgv2KT6PeP5tPblqV/0FHWRV1PBTUCF+sXTNrjyxF1+M5p6BqvnXPj0ik1Zix8Ml9JY+EbSevljDKV80tWvp1M9dHpswA8QcgtuABMdBhzkOwWeoHLZlMs1UklmplA2nS8aXUm+pbj8cOr5fsI6WEKKmWzFWvTo02Y1GpIxHuQxp94035A7mMO+w/bmrlGqIy96Y8AdoCtIFQkgSZAAny+GPc/wfiYz1bM08rVV6jPB7rYPaQCTpOnnJiSJw14d9DmaFLvGq0g5BLLdiL7ahYtO/IeeF/DkMmrE30hdoxncwtRVZAKQWDBuCxaCOUnf7sShb5thvx3h5ovofcb9D4jBHz9mFJMXP4eeKRVIF2eAY8I3xpbOLO3x+f5424cxixwdwUjx+o/DABGCeGu41FFDXEyYi1juOpxLWVxK6OJjtSOnPGSvgFa1fbuk/vfb+tjGpnKykaloqdxLgE+kvjg2Hob0v6GINtvnpgvIMdTf9N/8JxPnidXrQ/vj/Pg7h2cqkknutJpvEGf1D+99uGjpu0I9RNBAOD6nCj3QdSzMQCF7s3JMQDBEeZ5jaL4R5almKi6l7plnSSGAvuedv4ogc8GVjmFpw06LLstwCYGpbkAqbA2iRa2DHTrkWWpeIhFepBc/vt/jfAWUzKVWJCBAaiSB/Gsm34xhqOGlixDopLMwknfW5AjTfa46YAp5UBiwal+kQ6V2jWNiAAT/ZGHrOe8kd3lpd4CuM5tVp5iEYeMe7UYclvt918KXrM2WaktLuyxUEEx7v6xkL9rH7sFcachMwRYiqCP/bj7L1mKywXUwDaqcrvflYG4923peZRb2J/D5IvP79fH5s0Zh2dUrUD46S6Xp+Q32Nxb+W2F3E4bRUCtT1E6lIgaouyz16joJwRWYIxek0Vve0mfrFPNTOkiOVjIPTAfGOIpWZaijSxnWpCzMbyFEz54vpRymQ1JYa7/ALB+ZONbbHGRx4MdpyC90IN8E5MQD5/P2Y3Rj1B9+MA2qL46n9DlfLItcVGprWkEFyo+rj9WeU7x1GOWL0x1X6OO0uVpZF6NWoq1S1RgGESNKx4iNMxsOfQ4nqOos1Xg5122zaVc7WaiqrTDFUCQBC8xFrmTbri1+iXhFepTqNSrikpcSNAeSoi8kbYW9h+zlHMmu9UsBTEhFYBmnUSSShGmFPuyPSME0OMPw+qVypA1KrkVFUshYGUaCASImeYIOJxko+T2G1IylckXva3L16aUmq51VCNI7vKEyVhvH9a0INMmI9cc4z3Z2tr0QWFN7sEhRZU3kgkErYEnDfK9tMxnHonMUEzNNDOkIsgkMAdLSCbGNvKTijy/E2dWNWhm6a1WfVS10ytNkiqWhgrEnTsZAlo3wj8tvAYu0l36nOOHcLUZzucyBpBIJNhOl4YsCZC3IHPTGHvG/ZEy+rLV6NRVTuIFFtRljUVwxuBpnUVs155AC8aT22o1Whl2cGF1TTYgDSgNjuTUEje+J2nw4K476lVADKHSAGE8lDAeIi45c5waUqG3OJSdk+D5ZlYPXQVKlJ0CNSZtIXSe9JWQFtN4v1BONWZ441PMnuKoqU/qhp7oopakF2p2KrqmAdtRGKmrmcmwrWpUalClq7mmaTajpYIe80TqUtBUMRcSbmZzsz2MSrlXzTu8UWgU6QSSAFY+JvCB4tgNgeoxrzbNwq9R1wLsdnq3d1faETSrCGDtZ0CcjuVAm4uJvisTI53K5Xu6YyttUKiVD7zs0L4vPETme2OY4ZWqZVBTcUz4WKGWUhSCYb97z2OHfZf6Ra2aq6KtBmGnUDSQ2FrkFtr7g/DngtXlcEG5Vk512upV1r/1hSrkTBEWJN4k88T2aWVgfMcsXv0vZkPnQdLL9Soh1Kn3n68v9cQgb5nFY5RR4wLSPtwbSWwHTGyMeNhjGs4N4QwCuxMAEX5bb/PlgJhjCit9QOlgRB5bbGdp6m24O+F1IpxofTltlZQDNjqpESZjblA5+lt+e2FmdyqrOnxIRJAM6f3lvt/O/I4FdGaWWZFmSTb0/d8uXpfGeZZl7sgGyDl9vLb/AGxzx09rwy09XcsgVWnpPlyPUYbcF4nU8SBiFFKoYFtkaJIEmOU4FqUT+w0NMgA2PVbWtywRwrhTrU1FX0BHfUEIBCox0kkQJiCD9+L4fKIptPDDuG8azK0jHiUkks5e8BdSiG6RflO+DaHeuhXQmn3oWAebeEEhmYSTaZ3BnfDJ5pSEqUSsouhqTkSZcseV1MjYbiCNsbchmXYKlYhUR+8BUSRpjwqqr1Hwn1xKXPRFU/zHdPOqDoDUdRYiCHNtVTeD725HLa4wCnEVZQFqUiNVOQqMCSHAEgyqwNo5YDzVOqraqdMQajgnUJZiz3MMGEDbYfbjLhXAapUv4R9YpI1G2lgTyIn4/jgPIKx30PuNRozM7d6s/wDt/LGqnTRWYUz4dxFpEbxJP39cecebwZn+MfgMD1XIpz0UEeoFvn445tNeVd+iOvV+931YvzlZGoeAQEOxBkG0kNqNjfoLC03wsNXUQx3Mz5+frh1m6AqApSETpi0bgG8TJuNt4mMI6ilDB5E/l1x26NHFqpm5qoBiT8jGarbGIzcqR4o3IvEjmeU748p5kNYT9nTFyJsjHwONZrgGDIPTGzvAvvSPXGAZT8zhhkQGUjXTUz+u4WfiYWxHrcYWrWkSASPT5+zHiZxeRPoBhWrwE6p2VyeRywL/ANJpTq1FhwjUipB3BDo03NiYO/XCKnRp1803e5uilMsZrNVpElVsvhVukACAB+MPU4gBYkz6YxbiAG8/ER8/O+E8NXYbxR2PK5jhuTKFa1DOABgCWoBkDCGF2UFSCfk4Kft3k0prTo0qVNVnT9fQgapBiKvMH444svEQRzj+WPk4iptJ+zGemnyCjvOV7U8KKqX9nDodYvSsxiWEPE2H2DpiL7XZ7I1YXLJRChi099SW5ABI+tnkN9gLY52eKLNyZx62dAuZHwxvDV2ZDn2dRYGhczevS+21Swnyx0DgYyuWy9VF4rQioDqpkU2UkCJGppkgDc7RItjlK5oETeBNxj2nmtVlJJ+d74zjhoa8lVlMjSzVdmzOboUdXiqVGqozMZ2AR4nzsAB6YuOEcU4bkmXu6tKu+nSKlOoiwIAIKNVChiABqAkixOONvnFBgkzO2Pauc0xqkeo6f642z0A8srPpH7SU83m+8pe6tNUmRcyxOxIMagLTtzxIg88azmpEwY6xjUM6DtJw0Y0qC8hWuf8AfHmBDnh0M49bOgcjfDACHGGHBqjIGZHZZcAwSAfDIuGud7RzmcKfaxHOPTGY7wDWsgAzHSwEx05YWfA0ebK3htGrUy9eqc5mEdDKKC5U9S7TYRt6jrjdwOh7TmClbNZmmgplgKTksSGECCSAAJJPphCmZNekyo7IbakDEBo2DAWI6Egx+PmXzXeeBiUqrsQYPqL9Nxt8Nob+HXHJXbhrrwbMzmKozC0jmcxp7zSW7xtUaomNUao+/BvbGmMvWalTrZmpSIAYV3OqYBNrc/LE5m8qw3MkST5g/rDqOvTngerWLG7E+pn8Tiqdom00xvlWbuyqPS08ywPw95dM+mKSnUojKqS2TaqFghlF/FsIYEGCZMfZhHw5FVKTF9KhiToYK14uGBJOnpAOGWb7QM1IKHzCOoUBhXZtQGqToUAExpuY2+OJRjbbKynSSCM831bjukJBchzWEga3khCNV52EiRgPgPFKYUI3dlmNiyCx1Tv72o2jlt0xRrlshUpKtZapYlvdB94O06TqgH7j5nCjjPDspQ7l6CFiXH6Qv6gjS8fCPUDBtev7E6dYQDx73cz/ABj8saly2qnAMalAk+Yttf59J94y31WY83X8BhLwrjJQhXMp/hv+F9v9Z59OLcMen0R1askp57yw9ci4UwQG8JEG8rFvukHYiOuEdXLOajA7735+mKtzIkEbW8wfxFz+Iv7yfiN73VhzG4+Pz8MU0puyc4qhamcdE0fVwZGyk/bvjDhefqZdiyaLiPEA3MH8hjUtEsT1v92MqNIecHy3x14OWj3O556tXvG06rbAAW8sFcU47VrqFqCmBM+FQpn4YFGTUdcbP6PLCQjx1i32xgXGjZs38P7QVaNPu0NPTJ3QE33ucCZPMNSbWumSCLgEQfXG0cOJ/Vf+7/pj1+HlVJ0vA6rYfGMa0agPN1zUfUxWfIQLeQxlXzDOIJX4AD8MYVqd46eWMNHX8MNgBsp12C6QRHp+eMKLFTII6bT+OPCMfFY/2wTGxyS2okTPTp5RGCc3nalUBWKkAyIUD7wMBAfMYOydEswUIzEiYCyT5xBwGFBFDjFZKRpKy6CCCNInxTN4nnjVwvO1KBYoygsIkgHnPMYM/o1//Iq/+if8uPqXBK7e7lq7dIpN/kwm5ew1C+tmKj1u+YjXq1TAiReY25Y2cV4vVr6RVcELt4QN9/dA6YPqcGrDfLVhtvRb/LjEcGqkWy1Y/wD6m/y4G5BoW/0k/d93qXTEe6swTO8TvffA9CsyTpIv5A/iMbs3lWQwylD0YQfsONCL8b4cQxDnVqkTM7c8ZV6xY+Ii3kB+Ax864xIwTG72hiunUI9By84nDPhWc/VaegJ/Az8/dgbhVMk2/wARX8Afn0xX8J4gvsoc0RVL1ShFQswgKpvfaT0tv54jqW8UVhjN5FNPghDa0Yp5aZ9ee3l8hjoIAH5efzz+/FFRpVDpAyOVYH9ipJA6iWAtjPLJmNWk8PyjfvaknyJGsD8PTHLKDfLXf5F1NJYRMpltUWuNvL58v9tpQ2n8sW44LmQP/t9AeY0R/wDJgZ8tV55PLT5qPs97COHv8/oUU1WPmiYyVVg6qajKhN4YxcdARvbzwbSqqWg1XHvkN3h2Flm8ddvKZw0zvCajUKk5akrgro7pRMT4tj93PElmU7sw8055ONPPkDH+mHTcaXIrqVvgq8zVISmoJC6JOkxfU25/LExX4droUWUHW1dgSSfdB59B54fZ9rU/+n/3NhP7a4y9CPFNZlggXG+2Ggm1ffLJtpUu/ugnaPItTp1tUeJgRHwGJClQLGFBJ5AD8sWPERFH6y91k6VUkSP1VNoFrwcLTnFQ6UUGKjC4sRp6GYPx6YbTbiml1+QdRKdN95ZqyFN0Qq1hEgTMTO/MdYxnUoAm5ied8Y5TMlwNRmEEektb58sF5SrDggCx5wPxtjZ3C424C+yfBKftlNXZKqvNo3EixB+bHHYsvwmiohaYAjYFgPSA0Y5XwA//AFKguoOBrMhw5vuCd7dDjrqiRYHFpK4pv3OZvztfAFfh6IUNKkAQb6QbDzk4ZVc4dJgEGLGNvOJ5YjPpEzRpZbUDDKfTcjEDwTtC716Kk2aoo3N5MYnBuT216lJRW1Sb9Ds3sdM3NNPsxL/SNlE9hqHSisSo1abxq64rEnp92Jr6QH/qjAEBiyRP8W8Y0l/BtN5ORZ/himsVBXVqgCLmYgROMamQopd21fwqInn4mMHDTjGeejVrkiBZUMbsYmD5AHA3DKNYLrlULfraFZz0uymF8hHLDwTkrsMml6AlHhdJz4CZB90oJtfwkEg+n3HHmZ4ZRcL3bgAwJ3BOkGNhf1PXbHvHKdRCHbSTIh0UIbXhgoAmdjE2w64Zw5KimoaC3MywmSQJIXYiZ225DbGaayZNMQUOE0+7nvJF+kehk78wBfDvgOURc/lIYGQgiJDAiPvnC9uFQYOTefM/dh5wxF9uyX1YBinHiFug3vH34MXbX+gTS2v4e519ctTj9HT/ALg/ljZTqLT2VADy8K/yk40muF94gepjEf8ASXngtCk6kHxxIuLi9xibVK6BFbnTZVZ+trZfChHOWQ8xFpvgn2Sn/wCXT/8ATX+WONdleKl87RViLttB/ZJGOxNn6YMGpTB2jWJHwnB2+xnjhkZ9KvD0bK0xoCxUF1QT7rdBOObZbhVIAA651c1YQPgPjjpv0n55RRpIKgVu+QxMmL8t4PXEJl+KsjPr72qwcgLqcW8QNo2Fv54VKVtIpa2q13kUZvhVMhY7yI/Zbr5rgf8AodP/AMv9w/yw3zOcZtZD1QoVTplmAPhm7AmdXyBjVwum9RGdneVdQBMAzFriLyRvy8jgrf6Mby9D7g3CtQmiwbxQwYCTY2YGPB/LBtTJsuRRdKAjMTYtEFFEg6t/jGPaXD6NSHqUXVjqnx/sEAmxAkSTG5gnGDmmcisU2Ue0bEnfQvimdsZN919QNRKrsZUb2yle2lvwOOmrmD1P245b2QYDO0oBurf4Di+znaLLUW0Va9Km0TDMAYOxjBirWCUuQ7NcXRFKvVRCw/Wn0tAwqyObU1EVa6PfZSZ2PliK+lLiY/q9Sm4ZWViCt9QtcYA+jHPtUzfin3DE+owJxY62pHYjXbmTiH+kt/0BJT9b3wT+xtfD1e1WVNTuxmKWstp0yZkmIgjebYlfpG4rS101nWac61U6T4gpFypGM44oGm6lYkqJojUxYkFhvABZoX4eWFedal7HSLFwO9cyN9X2bYZ51frE/wCn+bYQcQy7NkqQAv3rGMCOY5fdsd4kqXe0WcQ4qCvd0ydJMszXZj5nGot4v7bfhjBOE1Z93/3Lt8WwY/D21EiD4yd73EXBjY2PQxinkjhMXzSyzzhx/wAA/FsGlybfPz/sLnA+SotzEeETNtmM+Qg2+I2nBDrbrb/Q7+dr/wAJ5HEZclI8IZ9g8r/X0MwRqJB8wPu6Hn64s+29PJ6qftObr5c6TpFOYPmYU4k+whnOoeYDRvzAt9vXnve56B2iq5hXXuMhTzci5fT4fIasXk6jH8/b5HP+OXwJXtJTpDhS+zs9WmTIapILXFzqAn1jEd2XQ+1Za1+8X4XxfdrWqnh81qKZZ9V0QiFEi8i09TiS7OUD7RljqEa1kyfFvABwum/O/iv4Hmv8f5Mo+06cLOYf2nMZhKvNaew+yn+JwV274XTOTSqpfwrTRIAJ0kgzeDMR0w24jmOIio3s+Sy1SnNncqC3mfGMavpBLewCTpYskxcAzeL9cLflXxXX5My+/wDl7HJe1xT2qoQTq1XECIgc5k/ZimyNYOhOrSCQf5bX35YnO1ZJq1DrJXV7p/3/ACwFw3jZpKVjWvIE7dYjHRpPy0Tmsjbj2YBpGTvGkedpxpyORfSj9wKs0yPEAwJvpEE2jnhNxHiBrNqgDoBsMUPZzN1FVpJhRJCUw9rXlQRIInSY25DGmaKC3p1Klak75dE01AWYBBYaYMySQANtrWwXw91GcyPguUpQZ2E+nxxP5fOMyp4hJDavCNxJANuYvbfnhpkOJ95nMkVYkjulaQNwwn7vS2JRzLj1+pSaSi/h9C67dDI6qXtlGvVOk6O65CbzBGE/asUW4XR9npulLvPCj+9HnBP3meuLXjYz/g9iNEC+vvesiIj78TfbSlX9ipjMsnfd7cp7vOI/1xN8fn79f0NHlfB9OjIrsfRYZ+ja0/8AacVfHW4acy/e5PM1aurxOpYrPl4xt0iMT3Zimo4jS8R1TtFo0nntjoPEafFTUbuK+WWlPhDXaB18H3X9cU6f7/gV+or+kzh40UaiqTUNZEmAw032BBE+eI/J9pKqse9qVHYMYQ1dPhh97enni3+k2Bl6BYT/AFhLTHXyNvhiJyfawpUZnqV30uQE7+xHjmQRsDGBG7ffT3Gb8q76mrM8UaoKg7+o6aVMMdcGVvMG+oxsfhgLhucrAOwLgiJKrB08rhJAJsb9PXB+Y48zrUmvUdQqmGZWi63kLY6jGxt03wmoZqu0FGuTA90feQBHxwKbY9qhzV7QFtYStmZjweI72kRo/i/1x5nq9VaBY3jMgiVAOrQdQIAgcviThYq5vkT666f88ErmScipcn/xV/TQLYoo+qJuSKjskx9uog9D/gPl89MUHahh39+EnO+EfWgcr+D3Dt+eJrsy59uy/SP+1sVnaajUNUaOKJkgUA7ttN7nx3Yenw3wiWP9WK3kmPpKRmpZU933R0vKEnwbWlgD9wwF9FiEZq8Hw7/EWnDPt6gOXyxat7R4Xl1YHvNpiN4jl0wt+ivSM14ZFtj6i9reWDL6D+hTUXHtA/8AopX6wfXaYi/6T3J898BfStkFBpvTQB2Vu8YC7BdET5CTthjRov7QCeMoR3n6GRcE/o71CfK+BvpSqaXyoM6W7xTBv4gon4TMYKV/1QqdMns2D3qi/wCjn72wh4o7DJUYLD6x/wBb7sbs3+kf1b8TgH/l0/XGjp1HvqxZaty76ClczUBkM0jzJw8yWY1jobSJ+Fp5cvLY+EyNFPY/wnGVfl6n/DjSipBjNxDO7jf5i3PaNr7bGVgjU63tO34W5/Zf+E2IOFr/AD/cxl/Mf4VwnhV6jvWxwVXYFP64tuR/L5/ni57XZUMyauItkRBsGjV5+8Mcl4H+mX0/MY2dqN09Djp8PyRd+pzeJ/ka9i87R01XhkLXObXVeoTdjK2klr/d5YneAae/yhhrsIEzHUzF8La3/g0+H4nGrLe8vr+eNHRrU59UZ616dV1L7tDk8qa7mrxWtQY700JAXyG+N/0kUp4aApLAmmAeZHI+pF8cq43+mf56Yd8b/wDDr/Z/LCrSuF2/T3D4tSWBD2hyjd+502nf4DCpqZ6YdZ73j/EfwwAcaPQZu8gtPLMTYfh+eHOTWoFIYkAmDpMeVytudjyJgiDgSj+YxlU9/wC38BgSthjIOWoIgAWgcgYgXNxInlBi/iw49kCZzIBFABFIm3M1Bf44lBufnlhl/wA6l/Y/EYMNJJr4/UE9RtNex1Xt5TyP1JzrVk97R3U32mYB8owm4vTy/wDRtP2YVXod7YVF8Rve0CfXErxz3V/h/PGkfof7bfgMF6N3G+76WaOrw++GPOCUWGfo/V2/ai/um0zH3YY8eXhPtFTvzmWraobTMTNwIxIZf9IvqPwx9W98/wARwr0tqu/4/kHi22X/ANLikZKnH/nL/hbHMjm83p1Fq0Rq1S20xM9PPDHtB+jH8Q/A4UP7h9B/hGK+FtbVmWpaQQuZzD1FpVXqEFlBR2MXIIkNbnN8UmeFNSaamjS8DNHdl1Mg2UBN7Rqg23OI3M8/nkMF8H94/wDTb8MJLS3chjqOORvXzzsWU1aJpMsKO7OjUBT91dMqd7m2/UY1NXAy3cnSHOYDQVgQViY5Qeo54DT9I/8AD+S40Z33z6jB2+oFqFv2XfVnaBHptz0t8cUvbI5UVU9oyFbNuUs1MMQBqbwmCLzJ+OOWZH3h88xigy+39rGX2e43ff6iz1drH/a4BstljRpmmIfSHN6dueqTvbrhZ9G9Nxm4cCYPiAA5i1reeEPaDY/w4XcC3+38MB6GavoN4txujo9GtlPaRHC64fvP0sPAOqA5JO03vgn6SaakUS6agmtveiCNPmN/y88TPT4fhhNxf9X0b8Bh4/Z6V33+oi1r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3494" name="Picture 6" descr="http://html.rincondelvago.com/000231751.jpg"/>
          <p:cNvPicPr>
            <a:picLocks noChangeAspect="1" noChangeArrowheads="1"/>
          </p:cNvPicPr>
          <p:nvPr/>
        </p:nvPicPr>
        <p:blipFill>
          <a:blip r:embed="rId4" cstate="print"/>
          <a:srcRect/>
          <a:stretch>
            <a:fillRect/>
          </a:stretch>
        </p:blipFill>
        <p:spPr bwMode="auto">
          <a:xfrm>
            <a:off x="4929190" y="4286256"/>
            <a:ext cx="3000396" cy="20463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95672" y="464941"/>
            <a:ext cx="5000660" cy="571504"/>
          </a:xfrm>
        </p:spPr>
        <p:txBody>
          <a:bodyPr>
            <a:normAutofit/>
          </a:bodyPr>
          <a:lstStyle/>
          <a:p>
            <a:pPr algn="ctr"/>
            <a:r>
              <a:rPr dirty="0" err="1" smtClean="0">
                <a:latin typeface="Arial" pitchFamily="34" charset="0"/>
                <a:cs typeface="Arial" pitchFamily="34" charset="0"/>
              </a:rPr>
              <a:t>Unidades</a:t>
            </a:r>
            <a:r>
              <a:rPr dirty="0" smtClean="0">
                <a:latin typeface="Arial" pitchFamily="34" charset="0"/>
                <a:cs typeface="Arial" pitchFamily="34" charset="0"/>
              </a:rPr>
              <a:t> de Entrada </a:t>
            </a:r>
            <a:r>
              <a:rPr dirty="0" err="1" smtClean="0">
                <a:latin typeface="Arial" pitchFamily="34" charset="0"/>
                <a:cs typeface="Arial" pitchFamily="34" charset="0"/>
              </a:rPr>
              <a:t>Salida</a:t>
            </a:r>
            <a:endParaRPr dirty="0">
              <a:latin typeface="Arial" pitchFamily="34" charset="0"/>
              <a:cs typeface="Arial" pitchFamily="34" charset="0"/>
            </a:endParaRPr>
          </a:p>
        </p:txBody>
      </p:sp>
      <p:sp>
        <p:nvSpPr>
          <p:cNvPr id="12" name="11 Rectángulo"/>
          <p:cNvSpPr/>
          <p:nvPr/>
        </p:nvSpPr>
        <p:spPr>
          <a:xfrm>
            <a:off x="539551" y="1118344"/>
            <a:ext cx="8509229" cy="707886"/>
          </a:xfrm>
          <a:prstGeom prst="rect">
            <a:avLst/>
          </a:prstGeom>
        </p:spPr>
        <p:txBody>
          <a:bodyPr wrap="square">
            <a:spAutoFit/>
          </a:bodyPr>
          <a:lstStyle/>
          <a:p>
            <a:pPr algn="just"/>
            <a:r>
              <a:rPr lang="es-ES" sz="2000" b="1" dirty="0" smtClean="0">
                <a:latin typeface="Arial" pitchFamily="34" charset="0"/>
                <a:cs typeface="Arial" pitchFamily="34" charset="0"/>
              </a:rPr>
              <a:t>Entradas y Salidas</a:t>
            </a:r>
            <a:r>
              <a:rPr lang="es-ES" sz="2000" dirty="0" smtClean="0">
                <a:latin typeface="Arial" pitchFamily="34" charset="0"/>
                <a:cs typeface="Arial" pitchFamily="34" charset="0"/>
              </a:rPr>
              <a:t> (UES) será la encargada de la comunicación con el exterior a través de los periféricos. </a:t>
            </a:r>
          </a:p>
        </p:txBody>
      </p:sp>
      <p:pic>
        <p:nvPicPr>
          <p:cNvPr id="8194" name="Picture 2" descr="Resultado de imagen para fundamentos de unidades de entrada y sal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877649"/>
            <a:ext cx="4320480" cy="4540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500034" y="357166"/>
            <a:ext cx="3786214" cy="571504"/>
          </a:xfrm>
        </p:spPr>
        <p:txBody>
          <a:bodyPr>
            <a:normAutofit/>
          </a:bodyPr>
          <a:lstStyle/>
          <a:p>
            <a:pPr algn="ctr"/>
            <a:r>
              <a:rPr smtClean="0">
                <a:latin typeface="Arial" pitchFamily="34" charset="0"/>
                <a:cs typeface="Arial" pitchFamily="34" charset="0"/>
              </a:rPr>
              <a:t>Modelo de Von Neuman</a:t>
            </a:r>
            <a:endParaRPr>
              <a:latin typeface="Arial" pitchFamily="34" charset="0"/>
              <a:cs typeface="Arial" pitchFamily="34" charset="0"/>
            </a:endParaRPr>
          </a:p>
        </p:txBody>
      </p:sp>
      <p:sp>
        <p:nvSpPr>
          <p:cNvPr id="30723" name="Rectangle 3"/>
          <p:cNvSpPr>
            <a:spLocks noChangeArrowheads="1"/>
          </p:cNvSpPr>
          <p:nvPr/>
        </p:nvSpPr>
        <p:spPr bwMode="auto">
          <a:xfrm>
            <a:off x="428596" y="1000108"/>
            <a:ext cx="835824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computadoras digitales actuales se ajustan al modelo propuesto por el matemático John Von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Neumann (1945).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acuerdo con el, una característica importante de este modelo es que tanto los datos como los programas, se almacenan en la memoria antes de ser utilizados.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Resultado de imagen para modelo de von neu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75" y="2464748"/>
            <a:ext cx="5415436" cy="3872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418303"/>
            <a:ext cx="6643702" cy="571504"/>
          </a:xfrm>
        </p:spPr>
        <p:txBody>
          <a:bodyPr>
            <a:normAutofit/>
          </a:bodyPr>
          <a:lstStyle/>
          <a:p>
            <a:pPr algn="ctr"/>
            <a:r>
              <a:rPr sz="2400" dirty="0" err="1" smtClean="0">
                <a:latin typeface="Arial" pitchFamily="34" charset="0"/>
                <a:cs typeface="Arial" pitchFamily="34" charset="0"/>
              </a:rPr>
              <a:t>Fundamentos</a:t>
            </a:r>
            <a:r>
              <a:rPr sz="2400" dirty="0" smtClean="0">
                <a:latin typeface="Arial" pitchFamily="34" charset="0"/>
                <a:cs typeface="Arial" pitchFamily="34" charset="0"/>
              </a:rPr>
              <a:t> de </a:t>
            </a:r>
            <a:r>
              <a:rPr sz="2400" dirty="0" err="1" smtClean="0">
                <a:latin typeface="Arial" pitchFamily="34" charset="0"/>
                <a:cs typeface="Arial" pitchFamily="34" charset="0"/>
              </a:rPr>
              <a:t>Unidad</a:t>
            </a:r>
            <a:r>
              <a:rPr sz="2400" dirty="0" smtClean="0">
                <a:latin typeface="Arial" pitchFamily="34" charset="0"/>
                <a:cs typeface="Arial" pitchFamily="34" charset="0"/>
              </a:rPr>
              <a:t> de entrada y </a:t>
            </a:r>
            <a:r>
              <a:rPr sz="2400" dirty="0" err="1" smtClean="0">
                <a:latin typeface="Arial" pitchFamily="34" charset="0"/>
                <a:cs typeface="Arial" pitchFamily="34" charset="0"/>
              </a:rPr>
              <a:t>salida</a:t>
            </a:r>
            <a:endParaRPr sz="2400" dirty="0">
              <a:latin typeface="Arial" pitchFamily="34" charset="0"/>
              <a:cs typeface="Arial" pitchFamily="34" charset="0"/>
            </a:endParaRPr>
          </a:p>
        </p:txBody>
      </p:sp>
      <p:sp>
        <p:nvSpPr>
          <p:cNvPr id="48129" name="Rectangle 1"/>
          <p:cNvSpPr>
            <a:spLocks noChangeArrowheads="1"/>
          </p:cNvSpPr>
          <p:nvPr/>
        </p:nvSpPr>
        <p:spPr bwMode="auto">
          <a:xfrm>
            <a:off x="323528" y="1124744"/>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Algunas </a:t>
            </a:r>
            <a:r>
              <a:rPr lang="es-ES_tradnl" dirty="0" smtClean="0">
                <a:latin typeface="Arial" pitchFamily="34" charset="0"/>
                <a:cs typeface="Arial" pitchFamily="34" charset="0"/>
              </a:rPr>
              <a:t>dispositivos de entrada y salida, no están dedicados a manejarse con personas. Por ejemplo muchas veces los datos se toman de mediciones hechas a través de sensores (de temperatura o posición por ejemplo) sin la intervención de seres humanos. De igual modo, las salidas del procesador pueden </a:t>
            </a:r>
            <a:r>
              <a:rPr lang="es-ES_tradnl" dirty="0" smtClean="0">
                <a:latin typeface="Arial" pitchFamily="34" charset="0"/>
                <a:cs typeface="Arial" pitchFamily="34" charset="0"/>
              </a:rPr>
              <a:t>aplicarse a  </a:t>
            </a:r>
            <a:r>
              <a:rPr lang="es-ES_tradnl" dirty="0" smtClean="0">
                <a:latin typeface="Arial" pitchFamily="34" charset="0"/>
                <a:cs typeface="Arial" pitchFamily="34" charset="0"/>
              </a:rPr>
              <a:t>motores u otros sistemas que trabajan sin la intervención del hombre</a:t>
            </a:r>
            <a:r>
              <a:rPr lang="es-ES_tradnl" dirty="0" smtClean="0">
                <a:latin typeface="Arial" pitchFamily="34" charset="0"/>
                <a:cs typeface="Arial" pitchFamily="34" charset="0"/>
              </a:rPr>
              <a:t>.</a:t>
            </a:r>
            <a:endParaRPr lang="es-ES_tradnl" dirty="0" smtClean="0">
              <a:latin typeface="Arial" pitchFamily="34" charset="0"/>
              <a:cs typeface="Arial" pitchFamily="34" charset="0"/>
            </a:endParaRPr>
          </a:p>
        </p:txBody>
      </p:sp>
      <p:pic>
        <p:nvPicPr>
          <p:cNvPr id="11266" name="Picture 2" descr="Resultado de imagen para fundamentos de unidades de entrada y salida sensor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38092"/>
            <a:ext cx="776878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63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500042"/>
            <a:ext cx="6643702" cy="571504"/>
          </a:xfrm>
        </p:spPr>
        <p:txBody>
          <a:bodyPr>
            <a:normAutofit/>
          </a:bodyPr>
          <a:lstStyle/>
          <a:p>
            <a:pPr algn="ctr"/>
            <a:r>
              <a:rPr sz="2400" smtClean="0">
                <a:latin typeface="Arial" pitchFamily="34" charset="0"/>
                <a:cs typeface="Arial" pitchFamily="34" charset="0"/>
              </a:rPr>
              <a:t>Fundamentos de Unidad de entrada y salida</a:t>
            </a:r>
            <a:endParaRPr sz="2400">
              <a:latin typeface="Arial" pitchFamily="34" charset="0"/>
              <a:cs typeface="Arial" pitchFamily="34" charset="0"/>
            </a:endParaRPr>
          </a:p>
        </p:txBody>
      </p:sp>
      <p:sp>
        <p:nvSpPr>
          <p:cNvPr id="11" name="Subtitle 1"/>
          <p:cNvSpPr txBox="1">
            <a:spLocks/>
          </p:cNvSpPr>
          <p:nvPr/>
        </p:nvSpPr>
        <p:spPr>
          <a:xfrm>
            <a:off x="0" y="928670"/>
            <a:ext cx="292892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Organización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11 Rectángulo"/>
          <p:cNvSpPr/>
          <p:nvPr/>
        </p:nvSpPr>
        <p:spPr>
          <a:xfrm>
            <a:off x="357158" y="1357298"/>
            <a:ext cx="8429684" cy="4862870"/>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La atención a los dispositivos de entrada salida, puede hacerse de varias formas. </a:t>
            </a:r>
          </a:p>
          <a:p>
            <a:pPr algn="just">
              <a:spcBef>
                <a:spcPts val="600"/>
              </a:spcBef>
              <a:spcAft>
                <a:spcPts val="600"/>
              </a:spcAft>
              <a:buFont typeface="Wingdings" pitchFamily="2" charset="2"/>
              <a:buChar char="Ø"/>
            </a:pPr>
            <a:r>
              <a:rPr lang="es-ES_tradnl" b="1" dirty="0" smtClean="0">
                <a:latin typeface="Arial" pitchFamily="34" charset="0"/>
                <a:cs typeface="Arial" pitchFamily="34" charset="0"/>
              </a:rPr>
              <a:t>Interrupciones: </a:t>
            </a:r>
            <a:r>
              <a:rPr lang="es-ES_tradnl" dirty="0" smtClean="0">
                <a:latin typeface="Arial" pitchFamily="34" charset="0"/>
                <a:cs typeface="Arial" pitchFamily="34" charset="0"/>
              </a:rPr>
              <a:t>En esta, el sistema ejecuta el programa principal sin prestar atención a otros procesos y, cuando algún dispositivo requiere ser atendido, emite una señal IRQ. </a:t>
            </a:r>
          </a:p>
          <a:p>
            <a:pPr algn="just">
              <a:spcBef>
                <a:spcPts val="600"/>
              </a:spcBef>
              <a:spcAft>
                <a:spcPts val="600"/>
              </a:spcAft>
            </a:pPr>
            <a:r>
              <a:rPr lang="es-ES_tradnl" dirty="0" smtClean="0">
                <a:latin typeface="Arial" pitchFamily="34" charset="0"/>
                <a:cs typeface="Arial" pitchFamily="34" charset="0"/>
              </a:rPr>
              <a:t>Esta señal es recibida por la CPU y en el caso de aceptar la solicitud</a:t>
            </a:r>
            <a:r>
              <a:rPr lang="es-ES_tradnl" baseline="30000" dirty="0" smtClean="0">
                <a:latin typeface="Arial" pitchFamily="34" charset="0"/>
                <a:cs typeface="Arial" pitchFamily="34" charset="0"/>
              </a:rPr>
              <a:t> </a:t>
            </a:r>
            <a:r>
              <a:rPr lang="es-ES_tradnl" dirty="0" smtClean="0">
                <a:latin typeface="Arial" pitchFamily="34" charset="0"/>
                <a:cs typeface="Arial" pitchFamily="34" charset="0"/>
              </a:rPr>
              <a:t>desencadena el proceso de atención. Así se interrumpirá el proceso actual para ejecutar la rutina que necesita el periférico. La respuesta es en tiempo real.</a:t>
            </a:r>
            <a:endParaRPr lang="es-ES" dirty="0" smtClean="0">
              <a:latin typeface="Arial" pitchFamily="34" charset="0"/>
              <a:cs typeface="Arial" pitchFamily="34" charset="0"/>
            </a:endParaRPr>
          </a:p>
          <a:p>
            <a:pPr algn="just">
              <a:spcBef>
                <a:spcPts val="600"/>
              </a:spcBef>
              <a:spcAft>
                <a:spcPts val="600"/>
              </a:spcAft>
              <a:buFont typeface="Wingdings" pitchFamily="2" charset="2"/>
              <a:buChar char="Ø"/>
            </a:pPr>
            <a:r>
              <a:rPr lang="es-ES_tradnl" b="1" dirty="0" smtClean="0">
                <a:latin typeface="Arial" pitchFamily="34" charset="0"/>
                <a:cs typeface="Arial" pitchFamily="34" charset="0"/>
              </a:rPr>
              <a:t>Programada o por programa: </a:t>
            </a:r>
            <a:r>
              <a:rPr lang="es-ES_tradnl" dirty="0" smtClean="0">
                <a:latin typeface="Arial" pitchFamily="34" charset="0"/>
                <a:cs typeface="Arial" pitchFamily="34" charset="0"/>
              </a:rPr>
              <a:t>En este caso, el programa principal contiene secuencias de instrucciones que verifican el estado de los dispositivos de entrada salida y, prestarán atención a las necesidades de estos últimos recién en el momento en que se haga la consulta.</a:t>
            </a:r>
          </a:p>
          <a:p>
            <a:pPr algn="just">
              <a:spcBef>
                <a:spcPts val="600"/>
              </a:spcBef>
              <a:spcAft>
                <a:spcPts val="600"/>
              </a:spcAft>
            </a:pPr>
            <a:r>
              <a:rPr lang="es-ES_tradnl" dirty="0" smtClean="0">
                <a:latin typeface="Arial" pitchFamily="34" charset="0"/>
                <a:cs typeface="Arial" pitchFamily="34" charset="0"/>
              </a:rPr>
              <a:t>Este método presenta dos inconvenientes principales, el proceso principal se hace lento pues se pierde tiempo en consultar periódicamente la necesidad de atención, y la atención al dispositivo se produce cuando el programa principal lo indica y no inmediatamente cuando el dispositivo externo lo necesita.</a:t>
            </a:r>
            <a:endParaRPr lang="es-ES" dirty="0">
              <a:latin typeface="Arial" pitchFamily="34" charset="0"/>
              <a:cs typeface="Arial" pitchFamily="34" charset="0"/>
            </a:endParaRPr>
          </a:p>
        </p:txBody>
      </p:sp>
    </p:spTree>
    <p:extLst>
      <p:ext uri="{BB962C8B-B14F-4D97-AF65-F5344CB8AC3E}">
        <p14:creationId xmlns:p14="http://schemas.microsoft.com/office/powerpoint/2010/main" val="1640270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428596" y="571480"/>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2" name="11 Rectángulo"/>
          <p:cNvSpPr/>
          <p:nvPr/>
        </p:nvSpPr>
        <p:spPr>
          <a:xfrm>
            <a:off x="642910" y="1071546"/>
            <a:ext cx="8143932" cy="1015663"/>
          </a:xfrm>
          <a:prstGeom prst="rect">
            <a:avLst/>
          </a:prstGeom>
        </p:spPr>
        <p:txBody>
          <a:bodyPr wrap="square">
            <a:spAutoFit/>
          </a:bodyPr>
          <a:lstStyle/>
          <a:p>
            <a:pPr algn="just"/>
            <a:r>
              <a:rPr lang="es-ES" sz="2000" dirty="0" smtClean="0">
                <a:latin typeface="Arial" pitchFamily="34" charset="0"/>
                <a:cs typeface="Arial" pitchFamily="34" charset="0"/>
              </a:rPr>
              <a:t>Es la representación de compuertas y circuitos lógicos, una línea puede representar un conductor que lleva desde una fuente hacia algún dispositivo de destino (señal eléctrica).</a:t>
            </a:r>
            <a:endParaRPr lang="es-ES" sz="2000" dirty="0">
              <a:latin typeface="Arial" pitchFamily="34" charset="0"/>
              <a:cs typeface="Arial" pitchFamily="34" charset="0"/>
            </a:endParaRPr>
          </a:p>
        </p:txBody>
      </p:sp>
      <p:pic>
        <p:nvPicPr>
          <p:cNvPr id="67588" name="Picture 4" descr="http://www.monografias.com/trabajos28/operaciones-bus/ope1.jpg"/>
          <p:cNvPicPr>
            <a:picLocks noChangeAspect="1" noChangeArrowheads="1"/>
          </p:cNvPicPr>
          <p:nvPr/>
        </p:nvPicPr>
        <p:blipFill>
          <a:blip r:embed="rId3" cstate="print"/>
          <a:srcRect/>
          <a:stretch>
            <a:fillRect/>
          </a:stretch>
        </p:blipFill>
        <p:spPr bwMode="auto">
          <a:xfrm>
            <a:off x="1643042" y="2285992"/>
            <a:ext cx="5306823" cy="37222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428596" y="571480"/>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1" name="10 Rectángulo"/>
          <p:cNvSpPr/>
          <p:nvPr/>
        </p:nvSpPr>
        <p:spPr>
          <a:xfrm>
            <a:off x="428596" y="1428736"/>
            <a:ext cx="8143932" cy="1323439"/>
          </a:xfrm>
          <a:prstGeom prst="rect">
            <a:avLst/>
          </a:prstGeom>
        </p:spPr>
        <p:txBody>
          <a:bodyPr wrap="square">
            <a:spAutoFit/>
          </a:bodyPr>
          <a:lstStyle/>
          <a:p>
            <a:pPr algn="just"/>
            <a:r>
              <a:rPr lang="es-ES" sz="2000" dirty="0" smtClean="0">
                <a:latin typeface="Arial" pitchFamily="34" charset="0"/>
                <a:cs typeface="Arial" pitchFamily="34" charset="0"/>
              </a:rPr>
              <a:t>Los conductores eléctricos de un bus pueden ser tanto en paralelo como en serie. El bus de datos de los discos duros IDE (ATA) es paralelo (varios cables); en cambio, en los discos Serial ATA, el bus es serie (una sola vía de datos).</a:t>
            </a:r>
            <a:endParaRPr lang="es-ES" sz="2000" dirty="0">
              <a:latin typeface="Arial" pitchFamily="34" charset="0"/>
              <a:cs typeface="Arial" pitchFamily="34" charset="0"/>
            </a:endParaRPr>
          </a:p>
        </p:txBody>
      </p:sp>
      <p:pic>
        <p:nvPicPr>
          <p:cNvPr id="79874" name="Picture 2" descr="http://2.bp.blogspot.com/-joKHiCKXf-U/Tdt-m_ItykI/AAAAAAAAAB0/9y1qc9iuBp4/s1600/buses%2Bparalelos%2By%2Bseriales.png"/>
          <p:cNvPicPr>
            <a:picLocks noChangeAspect="1" noChangeArrowheads="1"/>
          </p:cNvPicPr>
          <p:nvPr/>
        </p:nvPicPr>
        <p:blipFill>
          <a:blip r:embed="rId3" cstate="print"/>
          <a:srcRect/>
          <a:stretch>
            <a:fillRect/>
          </a:stretch>
        </p:blipFill>
        <p:spPr bwMode="auto">
          <a:xfrm>
            <a:off x="857224" y="3071810"/>
            <a:ext cx="7715304" cy="20785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428596" y="571480"/>
            <a:ext cx="3000396" cy="571504"/>
          </a:xfrm>
        </p:spPr>
        <p:txBody>
          <a:bodyPr>
            <a:normAutofit/>
          </a:bodyPr>
          <a:lstStyle/>
          <a:p>
            <a:pPr algn="ctr"/>
            <a:r>
              <a:rPr smtClean="0">
                <a:latin typeface="Arial" pitchFamily="34" charset="0"/>
                <a:cs typeface="Arial" pitchFamily="34" charset="0"/>
              </a:rPr>
              <a:t>Tipos de Buses</a:t>
            </a:r>
            <a:endParaRPr>
              <a:latin typeface="Arial" pitchFamily="34" charset="0"/>
              <a:cs typeface="Arial" pitchFamily="34" charset="0"/>
            </a:endParaRPr>
          </a:p>
        </p:txBody>
      </p:sp>
      <p:sp>
        <p:nvSpPr>
          <p:cNvPr id="11" name="10 Rectángulo"/>
          <p:cNvSpPr/>
          <p:nvPr/>
        </p:nvSpPr>
        <p:spPr>
          <a:xfrm>
            <a:off x="3214678" y="1142984"/>
            <a:ext cx="3000396" cy="1015663"/>
          </a:xfrm>
          <a:prstGeom prst="rect">
            <a:avLst/>
          </a:prstGeom>
        </p:spPr>
        <p:txBody>
          <a:bodyPr wrap="square">
            <a:spAutoFit/>
          </a:bodyPr>
          <a:lstStyle/>
          <a:p>
            <a:pPr algn="just"/>
            <a:r>
              <a:rPr lang="es-ES" sz="2000" dirty="0" smtClean="0">
                <a:latin typeface="Arial" pitchFamily="34" charset="0"/>
                <a:cs typeface="Arial" pitchFamily="34" charset="0"/>
              </a:rPr>
              <a:t>Bus de datos</a:t>
            </a:r>
          </a:p>
          <a:p>
            <a:pPr algn="just"/>
            <a:r>
              <a:rPr lang="es-ES" sz="2000" dirty="0" smtClean="0">
                <a:latin typeface="Arial" pitchFamily="34" charset="0"/>
                <a:cs typeface="Arial" pitchFamily="34" charset="0"/>
              </a:rPr>
              <a:t>Bus de Direcciones</a:t>
            </a:r>
          </a:p>
          <a:p>
            <a:pPr algn="just"/>
            <a:r>
              <a:rPr lang="es-ES" sz="2000" dirty="0" smtClean="0">
                <a:latin typeface="Arial" pitchFamily="34" charset="0"/>
                <a:cs typeface="Arial" pitchFamily="34" charset="0"/>
              </a:rPr>
              <a:t>Bus de Control</a:t>
            </a:r>
            <a:endParaRPr lang="es-ES" sz="2000" dirty="0" smtClean="0"/>
          </a:p>
        </p:txBody>
      </p:sp>
      <p:pic>
        <p:nvPicPr>
          <p:cNvPr id="13" name="Picture 2" descr="http://elordenador.wikispaces.com/file/view/arquitectura_von_newmann.png"/>
          <p:cNvPicPr>
            <a:picLocks noChangeAspect="1" noChangeArrowheads="1"/>
          </p:cNvPicPr>
          <p:nvPr/>
        </p:nvPicPr>
        <p:blipFill>
          <a:blip r:embed="rId3" cstate="print"/>
          <a:srcRect/>
          <a:stretch>
            <a:fillRect/>
          </a:stretch>
        </p:blipFill>
        <p:spPr bwMode="auto">
          <a:xfrm>
            <a:off x="2143108" y="2143116"/>
            <a:ext cx="5311260" cy="407196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14282" y="642918"/>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2" name="11 Rectángulo"/>
          <p:cNvSpPr/>
          <p:nvPr/>
        </p:nvSpPr>
        <p:spPr>
          <a:xfrm>
            <a:off x="611560" y="1484784"/>
            <a:ext cx="8143932" cy="1323439"/>
          </a:xfrm>
          <a:prstGeom prst="rect">
            <a:avLst/>
          </a:prstGeom>
        </p:spPr>
        <p:txBody>
          <a:bodyPr wrap="square">
            <a:spAutoFit/>
          </a:bodyPr>
          <a:lstStyle/>
          <a:p>
            <a:pPr algn="just"/>
            <a:r>
              <a:rPr lang="es-ES_tradnl" sz="2000" dirty="0" smtClean="0">
                <a:latin typeface="Arial" pitchFamily="34" charset="0"/>
                <a:cs typeface="Arial" pitchFamily="34" charset="0"/>
              </a:rPr>
              <a:t>El </a:t>
            </a:r>
            <a:r>
              <a:rPr lang="es-ES_tradnl" sz="2000" b="1" dirty="0" smtClean="0">
                <a:latin typeface="Arial" pitchFamily="34" charset="0"/>
                <a:cs typeface="Arial" pitchFamily="34" charset="0"/>
              </a:rPr>
              <a:t>Bus de Datos</a:t>
            </a:r>
            <a:r>
              <a:rPr lang="es-ES_tradnl" sz="2000" dirty="0" smtClean="0">
                <a:latin typeface="Arial" pitchFamily="34" charset="0"/>
                <a:cs typeface="Arial" pitchFamily="34" charset="0"/>
              </a:rPr>
              <a:t>, es un vínculo físico que permite la transferencia de datos entre distintos dispositivos de un sistema. Permite transferir simultáneamente 8 bit, 16 bit, 32 bit o más, dependiendo del computador.</a:t>
            </a:r>
            <a:endParaRPr lang="es-ES" sz="2000" dirty="0">
              <a:latin typeface="Arial" pitchFamily="34" charset="0"/>
              <a:cs typeface="Arial"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827584" y="3068960"/>
            <a:ext cx="7790231"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14282" y="571480"/>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2" name="11 Rectángulo"/>
          <p:cNvSpPr/>
          <p:nvPr/>
        </p:nvSpPr>
        <p:spPr>
          <a:xfrm>
            <a:off x="571472" y="1214422"/>
            <a:ext cx="8143932" cy="2246769"/>
          </a:xfrm>
          <a:prstGeom prst="rect">
            <a:avLst/>
          </a:prstGeom>
        </p:spPr>
        <p:txBody>
          <a:bodyPr wrap="square">
            <a:spAutoFit/>
          </a:bodyPr>
          <a:lstStyle/>
          <a:p>
            <a:pPr algn="just"/>
            <a:r>
              <a:rPr lang="es-ES_tradnl" sz="2000" dirty="0" smtClean="0">
                <a:latin typeface="Arial" pitchFamily="34" charset="0"/>
                <a:cs typeface="Arial" pitchFamily="34" charset="0"/>
              </a:rPr>
              <a:t>De igual modo, las posiciones de la memoria principal, se direccionan por medio de un código binario que se transfiere a través del "</a:t>
            </a:r>
            <a:r>
              <a:rPr lang="es-ES_tradnl" sz="2000" b="1" dirty="0" smtClean="0">
                <a:latin typeface="Arial" pitchFamily="34" charset="0"/>
                <a:cs typeface="Arial" pitchFamily="34" charset="0"/>
              </a:rPr>
              <a:t>Bus de Direcciones".</a:t>
            </a:r>
            <a:endParaRPr lang="es-ES" sz="2000" b="1" dirty="0" smtClean="0">
              <a:latin typeface="Arial" pitchFamily="34" charset="0"/>
              <a:cs typeface="Arial" pitchFamily="34" charset="0"/>
            </a:endParaRPr>
          </a:p>
          <a:p>
            <a:pPr algn="just"/>
            <a:r>
              <a:rPr lang="es-ES_tradnl" sz="2000" dirty="0" smtClean="0">
                <a:latin typeface="Arial" pitchFamily="34" charset="0"/>
                <a:cs typeface="Arial" pitchFamily="34" charset="0"/>
              </a:rPr>
              <a:t>Como la unidad de Entradas y Salidas dispone de varios elementos de comunicación, a cada uno de ellos se los referencia también mediante un código binario de identificación denominado: </a:t>
            </a:r>
            <a:r>
              <a:rPr lang="es-ES_tradnl" sz="2000" b="1" dirty="0" smtClean="0">
                <a:latin typeface="Arial" pitchFamily="34" charset="0"/>
                <a:cs typeface="Arial" pitchFamily="34" charset="0"/>
              </a:rPr>
              <a:t>"Dirección de Entrada - Salida".</a:t>
            </a:r>
            <a:endParaRPr lang="es-ES" sz="2000" b="1" dirty="0">
              <a:latin typeface="Arial" pitchFamily="34" charset="0"/>
              <a:cs typeface="Arial" pitchFamily="34" charset="0"/>
            </a:endParaRPr>
          </a:p>
        </p:txBody>
      </p:sp>
      <p:grpSp>
        <p:nvGrpSpPr>
          <p:cNvPr id="2" name="Group 2"/>
          <p:cNvGrpSpPr>
            <a:grpSpLocks/>
          </p:cNvGrpSpPr>
          <p:nvPr/>
        </p:nvGrpSpPr>
        <p:grpSpPr bwMode="auto">
          <a:xfrm>
            <a:off x="1115616" y="3573016"/>
            <a:ext cx="7344816" cy="2740294"/>
            <a:chOff x="1581" y="1142"/>
            <a:chExt cx="10179" cy="2986"/>
          </a:xfrm>
        </p:grpSpPr>
        <p:pic>
          <p:nvPicPr>
            <p:cNvPr id="21507" name="Picture 3"/>
            <p:cNvPicPr>
              <a:picLocks noChangeAspect="1" noChangeArrowheads="1"/>
            </p:cNvPicPr>
            <p:nvPr/>
          </p:nvPicPr>
          <p:blipFill>
            <a:blip r:embed="rId3" cstate="print">
              <a:grayscl/>
            </a:blip>
            <a:srcRect/>
            <a:stretch>
              <a:fillRect/>
            </a:stretch>
          </p:blipFill>
          <p:spPr bwMode="auto">
            <a:xfrm>
              <a:off x="1581" y="1142"/>
              <a:ext cx="10066" cy="2986"/>
            </a:xfrm>
            <a:prstGeom prst="rect">
              <a:avLst/>
            </a:prstGeom>
            <a:noFill/>
          </p:spPr>
        </p:pic>
        <p:sp>
          <p:nvSpPr>
            <p:cNvPr id="21508" name="Text Box 4"/>
            <p:cNvSpPr txBox="1">
              <a:spLocks noChangeArrowheads="1"/>
            </p:cNvSpPr>
            <p:nvPr/>
          </p:nvSpPr>
          <p:spPr bwMode="auto">
            <a:xfrm>
              <a:off x="1704" y="1176"/>
              <a:ext cx="826" cy="259"/>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1509" name="Text Box 5"/>
            <p:cNvSpPr txBox="1">
              <a:spLocks noChangeArrowheads="1"/>
            </p:cNvSpPr>
            <p:nvPr/>
          </p:nvSpPr>
          <p:spPr bwMode="auto">
            <a:xfrm>
              <a:off x="2462" y="1233"/>
              <a:ext cx="682" cy="187"/>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1510" name="Text Box 6"/>
            <p:cNvSpPr txBox="1">
              <a:spLocks noChangeArrowheads="1"/>
            </p:cNvSpPr>
            <p:nvPr/>
          </p:nvSpPr>
          <p:spPr bwMode="auto">
            <a:xfrm>
              <a:off x="3220" y="1171"/>
              <a:ext cx="2659" cy="264"/>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1511" name="Text Box 7"/>
            <p:cNvSpPr txBox="1">
              <a:spLocks noChangeArrowheads="1"/>
            </p:cNvSpPr>
            <p:nvPr/>
          </p:nvSpPr>
          <p:spPr bwMode="auto">
            <a:xfrm>
              <a:off x="5856" y="1180"/>
              <a:ext cx="427" cy="254"/>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1512" name="Text Box 8"/>
            <p:cNvSpPr txBox="1">
              <a:spLocks noChangeArrowheads="1"/>
            </p:cNvSpPr>
            <p:nvPr/>
          </p:nvSpPr>
          <p:spPr bwMode="auto">
            <a:xfrm>
              <a:off x="6792" y="1142"/>
              <a:ext cx="4968" cy="322"/>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14282" y="571480"/>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2" name="11 Rectángulo"/>
          <p:cNvSpPr/>
          <p:nvPr/>
        </p:nvSpPr>
        <p:spPr>
          <a:xfrm>
            <a:off x="571472" y="1357298"/>
            <a:ext cx="8143932" cy="1015663"/>
          </a:xfrm>
          <a:prstGeom prst="rect">
            <a:avLst/>
          </a:prstGeom>
        </p:spPr>
        <p:txBody>
          <a:bodyPr wrap="square">
            <a:spAutoFit/>
          </a:bodyPr>
          <a:lstStyle/>
          <a:p>
            <a:pPr algn="just"/>
            <a:r>
              <a:rPr lang="es-ES_tradnl" sz="2000" dirty="0" smtClean="0">
                <a:latin typeface="Arial" pitchFamily="34" charset="0"/>
                <a:cs typeface="Arial" pitchFamily="34" charset="0"/>
              </a:rPr>
              <a:t>El </a:t>
            </a:r>
            <a:r>
              <a:rPr lang="es-ES_tradnl" sz="2000" b="1" dirty="0" smtClean="0">
                <a:latin typeface="Arial" pitchFamily="34" charset="0"/>
                <a:cs typeface="Arial" pitchFamily="34" charset="0"/>
              </a:rPr>
              <a:t>Bus de Direcciones </a:t>
            </a:r>
            <a:r>
              <a:rPr lang="es-ES_tradnl" sz="2000" dirty="0" smtClean="0">
                <a:latin typeface="Arial" pitchFamily="34" charset="0"/>
                <a:cs typeface="Arial" pitchFamily="34" charset="0"/>
              </a:rPr>
              <a:t>es "unidireccional" ya que la energía fluye siempre con el mismo sentido (hacia la Memoria Principal o hacia la Unidad de Entradas y Salidas).</a:t>
            </a:r>
            <a:endParaRPr lang="es-ES" sz="2000" dirty="0">
              <a:latin typeface="Arial" pitchFamily="34" charset="0"/>
              <a:cs typeface="Arial" pitchFamily="34" charset="0"/>
            </a:endParaRPr>
          </a:p>
        </p:txBody>
      </p:sp>
      <p:sp>
        <p:nvSpPr>
          <p:cNvPr id="14" name="13 Rectángulo"/>
          <p:cNvSpPr/>
          <p:nvPr/>
        </p:nvSpPr>
        <p:spPr>
          <a:xfrm>
            <a:off x="611560" y="2636912"/>
            <a:ext cx="7929618" cy="2554545"/>
          </a:xfrm>
          <a:prstGeom prst="rect">
            <a:avLst/>
          </a:prstGeom>
        </p:spPr>
        <p:txBody>
          <a:bodyPr wrap="square">
            <a:spAutoFit/>
          </a:bodyPr>
          <a:lstStyle/>
          <a:p>
            <a:pPr algn="just"/>
            <a:r>
              <a:rPr lang="es-ES_tradnl" sz="2000" dirty="0" smtClean="0">
                <a:latin typeface="Arial" pitchFamily="34" charset="0"/>
                <a:cs typeface="Arial" pitchFamily="34" charset="0"/>
              </a:rPr>
              <a:t>El computador podría tener un </a:t>
            </a:r>
            <a:r>
              <a:rPr lang="es-ES_tradnl" sz="2000" b="1" dirty="0" smtClean="0">
                <a:latin typeface="Arial" pitchFamily="34" charset="0"/>
                <a:cs typeface="Arial" pitchFamily="34" charset="0"/>
              </a:rPr>
              <a:t>Bus de Direcciones </a:t>
            </a:r>
            <a:r>
              <a:rPr lang="es-ES_tradnl" sz="2000" dirty="0" smtClean="0">
                <a:latin typeface="Arial" pitchFamily="34" charset="0"/>
                <a:cs typeface="Arial" pitchFamily="34" charset="0"/>
              </a:rPr>
              <a:t>para la Memoria Principal y otro para la Unidad de entradas y Salidas </a:t>
            </a:r>
            <a:r>
              <a:rPr lang="es-ES_tradnl" sz="2000" i="1" dirty="0" smtClean="0">
                <a:latin typeface="Arial" pitchFamily="34" charset="0"/>
                <a:cs typeface="Arial" pitchFamily="34" charset="0"/>
              </a:rPr>
              <a:t>(dos Buses físicos de direcciones),</a:t>
            </a:r>
            <a:r>
              <a:rPr lang="es-ES_tradnl" sz="2000" b="1" i="1" dirty="0" smtClean="0">
                <a:latin typeface="Arial" pitchFamily="34" charset="0"/>
                <a:cs typeface="Arial" pitchFamily="34" charset="0"/>
              </a:rPr>
              <a:t> </a:t>
            </a:r>
            <a:r>
              <a:rPr lang="es-ES_tradnl" sz="2000" dirty="0" smtClean="0">
                <a:latin typeface="Arial" pitchFamily="34" charset="0"/>
                <a:cs typeface="Arial" pitchFamily="34" charset="0"/>
              </a:rPr>
              <a:t>lo cual incrementaría los problemas técnicos de realización y obviamente los costos. </a:t>
            </a:r>
          </a:p>
          <a:p>
            <a:pPr algn="just"/>
            <a:endParaRPr lang="es-ES_tradnl"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Es frecuente encontrarse con procesadores de un sólo Bus de Direcciones que es compartido físicamente por la Memoria Principal y la Unidad de Entradas y Salidas</a:t>
            </a:r>
            <a:r>
              <a:rPr lang="es-ES_tradnl" sz="2000" dirty="0" smtClean="0"/>
              <a:t>.</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476672"/>
            <a:ext cx="6000792" cy="571504"/>
          </a:xfrm>
        </p:spPr>
        <p:txBody>
          <a:bodyPr>
            <a:normAutofit/>
          </a:bodyPr>
          <a:lstStyle/>
          <a:p>
            <a:pPr algn="ctr"/>
            <a:r>
              <a:rPr dirty="0" err="1" smtClean="0">
                <a:latin typeface="Arial" pitchFamily="34" charset="0"/>
                <a:cs typeface="Arial" pitchFamily="34" charset="0"/>
              </a:rPr>
              <a:t>Interconexiones</a:t>
            </a:r>
            <a:r>
              <a:rPr dirty="0" smtClean="0">
                <a:latin typeface="Arial" pitchFamily="34" charset="0"/>
                <a:cs typeface="Arial" pitchFamily="34" charset="0"/>
              </a:rPr>
              <a:t> en el </a:t>
            </a:r>
            <a:r>
              <a:rPr dirty="0" err="1" smtClean="0">
                <a:latin typeface="Arial" pitchFamily="34" charset="0"/>
                <a:cs typeface="Arial" pitchFamily="34" charset="0"/>
              </a:rPr>
              <a:t>procesador</a:t>
            </a:r>
            <a:r>
              <a:rPr dirty="0" smtClean="0">
                <a:latin typeface="Arial" pitchFamily="34" charset="0"/>
                <a:cs typeface="Arial" pitchFamily="34" charset="0"/>
              </a:rPr>
              <a:t> (BUS)</a:t>
            </a:r>
            <a:endParaRPr dirty="0">
              <a:latin typeface="Arial" pitchFamily="34" charset="0"/>
              <a:cs typeface="Arial" pitchFamily="34" charset="0"/>
            </a:endParaRPr>
          </a:p>
        </p:txBody>
      </p:sp>
      <p:pic>
        <p:nvPicPr>
          <p:cNvPr id="31746" name="Picture 2"/>
          <p:cNvPicPr>
            <a:picLocks noChangeAspect="1" noChangeArrowheads="1"/>
          </p:cNvPicPr>
          <p:nvPr/>
        </p:nvPicPr>
        <p:blipFill>
          <a:blip r:embed="rId3" cstate="print"/>
          <a:srcRect/>
          <a:stretch>
            <a:fillRect/>
          </a:stretch>
        </p:blipFill>
        <p:spPr bwMode="auto">
          <a:xfrm>
            <a:off x="1619672" y="3429000"/>
            <a:ext cx="6605787" cy="3024336"/>
          </a:xfrm>
          <a:prstGeom prst="rect">
            <a:avLst/>
          </a:prstGeom>
          <a:noFill/>
          <a:ln w="9525">
            <a:noFill/>
            <a:miter lim="800000"/>
            <a:headEnd/>
            <a:tailEnd/>
          </a:ln>
        </p:spPr>
      </p:pic>
      <p:sp>
        <p:nvSpPr>
          <p:cNvPr id="13" name="12 Rectángulo"/>
          <p:cNvSpPr/>
          <p:nvPr/>
        </p:nvSpPr>
        <p:spPr>
          <a:xfrm>
            <a:off x="395536" y="1196752"/>
            <a:ext cx="8215370" cy="2246769"/>
          </a:xfrm>
          <a:prstGeom prst="rect">
            <a:avLst/>
          </a:prstGeom>
        </p:spPr>
        <p:txBody>
          <a:bodyPr wrap="square">
            <a:spAutoFit/>
          </a:bodyPr>
          <a:lstStyle/>
          <a:p>
            <a:pPr algn="just"/>
            <a:r>
              <a:rPr lang="es-ES_tradnl" sz="2000" dirty="0" smtClean="0">
                <a:latin typeface="Arial" pitchFamily="34" charset="0"/>
                <a:cs typeface="Arial" pitchFamily="34" charset="0"/>
              </a:rPr>
              <a:t>Existe asimismo, un conjunto de conductores que llevan a los distintos dispositivos las señales de control, por ejemplo: la señal que indica para quién es la dirección del Bus de Direcciones, las señales que ordenan "Lectura" o "Escritura" para la memoria, las señales que dan la orden de ingreso o egreso de datos a través de la unidad de Entradas y Salidas, etc. Este conjunto de conductores conforma el </a:t>
            </a:r>
            <a:r>
              <a:rPr lang="es-ES_tradnl" sz="2000" b="1" dirty="0" smtClean="0">
                <a:latin typeface="Arial" pitchFamily="34" charset="0"/>
                <a:cs typeface="Arial" pitchFamily="34" charset="0"/>
              </a:rPr>
              <a:t>"Bus de Control" </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85720" y="500042"/>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3" name="Subtitle 1"/>
          <p:cNvSpPr txBox="1">
            <a:spLocks/>
          </p:cNvSpPr>
          <p:nvPr/>
        </p:nvSpPr>
        <p:spPr>
          <a:xfrm>
            <a:off x="285720" y="1142984"/>
            <a:ext cx="2143140"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Bus de datos</a:t>
            </a:r>
            <a:endParaRPr kumimoji="0" lang="es-ES"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5604" name="Picture 4" descr="http://wallinside.com/images.php?max_width=610&amp;imgfile=fotos/BUS%20DE%20DATOS.jpeg"/>
          <p:cNvPicPr>
            <a:picLocks noChangeAspect="1" noChangeArrowheads="1"/>
          </p:cNvPicPr>
          <p:nvPr/>
        </p:nvPicPr>
        <p:blipFill>
          <a:blip r:embed="rId3" cstate="print"/>
          <a:srcRect/>
          <a:stretch>
            <a:fillRect/>
          </a:stretch>
        </p:blipFill>
        <p:spPr bwMode="auto">
          <a:xfrm>
            <a:off x="714348" y="1857364"/>
            <a:ext cx="4286280" cy="3101060"/>
          </a:xfrm>
          <a:prstGeom prst="rect">
            <a:avLst/>
          </a:prstGeom>
          <a:noFill/>
        </p:spPr>
      </p:pic>
      <p:pic>
        <p:nvPicPr>
          <p:cNvPr id="25606" name="Picture 6" descr="http://t1.gstatic.com/images?q=tbn:ANd9GcQVkKdRBjUT0HC6Q_1keJylla30eSf-43MIGPUmOT-UWu9IRC4X"/>
          <p:cNvPicPr>
            <a:picLocks noChangeAspect="1" noChangeArrowheads="1"/>
          </p:cNvPicPr>
          <p:nvPr/>
        </p:nvPicPr>
        <p:blipFill>
          <a:blip r:embed="rId4" cstate="print"/>
          <a:srcRect/>
          <a:stretch>
            <a:fillRect/>
          </a:stretch>
        </p:blipFill>
        <p:spPr bwMode="auto">
          <a:xfrm>
            <a:off x="5357818" y="1857364"/>
            <a:ext cx="3071834" cy="31131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500034" y="357166"/>
            <a:ext cx="4714908" cy="571504"/>
          </a:xfrm>
        </p:spPr>
        <p:txBody>
          <a:bodyPr>
            <a:normAutofit/>
          </a:bodyPr>
          <a:lstStyle/>
          <a:p>
            <a:pPr algn="ctr"/>
            <a:r>
              <a:rPr smtClean="0">
                <a:latin typeface="Arial" pitchFamily="34" charset="0"/>
                <a:cs typeface="Arial" pitchFamily="34" charset="0"/>
              </a:rPr>
              <a:t>Unidad Central de Proceso</a:t>
            </a:r>
            <a:endParaRPr>
              <a:latin typeface="Arial" pitchFamily="34" charset="0"/>
              <a:cs typeface="Arial" pitchFamily="34" charset="0"/>
            </a:endParaRPr>
          </a:p>
        </p:txBody>
      </p:sp>
      <p:sp>
        <p:nvSpPr>
          <p:cNvPr id="1027" name="Rectangle 3"/>
          <p:cNvSpPr>
            <a:spLocks noChangeArrowheads="1"/>
          </p:cNvSpPr>
          <p:nvPr/>
        </p:nvSpPr>
        <p:spPr bwMode="auto">
          <a:xfrm>
            <a:off x="549562" y="1052736"/>
            <a:ext cx="81439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pPr>
            <a:r>
              <a:rPr lang="es-ES" sz="2000" b="1" dirty="0" smtClean="0">
                <a:latin typeface="Arial" pitchFamily="34" charset="0"/>
                <a:cs typeface="Arial" pitchFamily="34" charset="0"/>
              </a:rPr>
              <a:t>Unidad Central de Proceso </a:t>
            </a:r>
            <a:r>
              <a:rPr lang="es-ES" sz="2000" dirty="0" smtClean="0">
                <a:latin typeface="Arial" pitchFamily="34" charset="0"/>
                <a:cs typeface="Arial" pitchFamily="34" charset="0"/>
              </a:rPr>
              <a:t>(CPU) es la que coordina el funcionamiento conjunto de las demás unidades y realiza los cálculos necesarios; por eso la podemos subdividir en una </a:t>
            </a:r>
            <a:r>
              <a:rPr lang="es-ES" sz="2000" b="1" dirty="0" smtClean="0">
                <a:latin typeface="Arial" pitchFamily="34" charset="0"/>
                <a:cs typeface="Arial" pitchFamily="34" charset="0"/>
              </a:rPr>
              <a:t>Unidad de Control </a:t>
            </a:r>
            <a:r>
              <a:rPr lang="es-ES" sz="2000" dirty="0" smtClean="0">
                <a:latin typeface="Arial" pitchFamily="34" charset="0"/>
                <a:cs typeface="Arial" pitchFamily="34" charset="0"/>
              </a:rPr>
              <a:t>(UC) y en una unidad de cálculo o </a:t>
            </a:r>
            <a:r>
              <a:rPr lang="es-ES" sz="2000" b="1" dirty="0" smtClean="0">
                <a:latin typeface="Arial" pitchFamily="34" charset="0"/>
                <a:cs typeface="Arial" pitchFamily="34" charset="0"/>
              </a:rPr>
              <a:t>Unidad Aritmético-Lógica </a:t>
            </a:r>
            <a:r>
              <a:rPr lang="es-ES" sz="2000" dirty="0" smtClean="0">
                <a:latin typeface="Arial" pitchFamily="34" charset="0"/>
                <a:cs typeface="Arial" pitchFamily="34" charset="0"/>
              </a:rPr>
              <a:t>(UAL</a:t>
            </a:r>
            <a:r>
              <a:rPr lang="es-ES" sz="2000" dirty="0" smtClean="0">
                <a:latin typeface="Arial" pitchFamily="34" charset="0"/>
                <a:cs typeface="Arial" pitchFamily="34" charset="0"/>
              </a:rPr>
              <a:t>).</a:t>
            </a:r>
            <a:endParaRPr lang="es-ES" sz="2000" dirty="0" smtClean="0">
              <a:latin typeface="Arial" pitchFamily="34" charset="0"/>
              <a:cs typeface="Arial" pitchFamily="34" charset="0"/>
            </a:endParaRPr>
          </a:p>
        </p:txBody>
      </p:sp>
      <p:pic>
        <p:nvPicPr>
          <p:cNvPr id="2050" name="Picture 2" descr="Resultado de imagen para unidad central de proc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590" y="2585211"/>
            <a:ext cx="4333875" cy="3714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85720" y="500042"/>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3" name="Subtitle 1"/>
          <p:cNvSpPr txBox="1">
            <a:spLocks/>
          </p:cNvSpPr>
          <p:nvPr/>
        </p:nvSpPr>
        <p:spPr>
          <a:xfrm>
            <a:off x="285720" y="1000108"/>
            <a:ext cx="3214710"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Bus de direcciones</a:t>
            </a:r>
            <a:endParaRPr kumimoji="0" lang="es-ES"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8674" name="Picture 2" descr="http://t0.gstatic.com/images?q=tbn:ANd9GcRmQ0aH922Nr7XbzxHBcrktmliNl19oJ7-Ol5KBgJhuGlg93y2cvQ"/>
          <p:cNvPicPr>
            <a:picLocks noChangeAspect="1" noChangeArrowheads="1"/>
          </p:cNvPicPr>
          <p:nvPr/>
        </p:nvPicPr>
        <p:blipFill>
          <a:blip r:embed="rId3" cstate="print"/>
          <a:srcRect/>
          <a:stretch>
            <a:fillRect/>
          </a:stretch>
        </p:blipFill>
        <p:spPr bwMode="auto">
          <a:xfrm>
            <a:off x="1785918" y="1714488"/>
            <a:ext cx="5434690" cy="364957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285720" y="500042"/>
            <a:ext cx="6000792" cy="571504"/>
          </a:xfrm>
        </p:spPr>
        <p:txBody>
          <a:bodyPr>
            <a:normAutofit/>
          </a:bodyPr>
          <a:lstStyle/>
          <a:p>
            <a:pPr algn="ctr"/>
            <a:r>
              <a:rPr smtClean="0">
                <a:latin typeface="Arial" pitchFamily="34" charset="0"/>
                <a:cs typeface="Arial" pitchFamily="34" charset="0"/>
              </a:rPr>
              <a:t>Interconexiones en el procesador (BUS)</a:t>
            </a:r>
            <a:endParaRPr>
              <a:latin typeface="Arial" pitchFamily="34" charset="0"/>
              <a:cs typeface="Arial" pitchFamily="34" charset="0"/>
            </a:endParaRPr>
          </a:p>
        </p:txBody>
      </p:sp>
      <p:sp>
        <p:nvSpPr>
          <p:cNvPr id="13" name="Subtitle 1"/>
          <p:cNvSpPr txBox="1">
            <a:spLocks/>
          </p:cNvSpPr>
          <p:nvPr/>
        </p:nvSpPr>
        <p:spPr>
          <a:xfrm>
            <a:off x="285720" y="1000108"/>
            <a:ext cx="3214710"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Bus de Control</a:t>
            </a:r>
            <a:endParaRPr kumimoji="0" lang="es-ES"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3794" name="Picture 2" descr="http://4.bp.blogspot.com/_dFvw2_GnvmI/S-l7yIDMlTI/AAAAAAAAABk/qHN4aN6Km-E/s320/BUS+DE+CONTROL.jpg"/>
          <p:cNvPicPr>
            <a:picLocks noChangeAspect="1" noChangeArrowheads="1"/>
          </p:cNvPicPr>
          <p:nvPr/>
        </p:nvPicPr>
        <p:blipFill>
          <a:blip r:embed="rId3" cstate="print"/>
          <a:srcRect/>
          <a:stretch>
            <a:fillRect/>
          </a:stretch>
        </p:blipFill>
        <p:spPr bwMode="auto">
          <a:xfrm>
            <a:off x="2786050" y="1785926"/>
            <a:ext cx="3629541" cy="25860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500034" y="357166"/>
            <a:ext cx="4714908" cy="571504"/>
          </a:xfrm>
        </p:spPr>
        <p:txBody>
          <a:bodyPr>
            <a:normAutofit/>
          </a:bodyPr>
          <a:lstStyle/>
          <a:p>
            <a:pPr algn="ctr"/>
            <a:r>
              <a:rPr dirty="0" err="1" smtClean="0">
                <a:latin typeface="Arial" pitchFamily="34" charset="0"/>
                <a:cs typeface="Arial" pitchFamily="34" charset="0"/>
              </a:rPr>
              <a:t>Unidad</a:t>
            </a:r>
            <a:r>
              <a:rPr dirty="0" smtClean="0">
                <a:latin typeface="Arial" pitchFamily="34" charset="0"/>
                <a:cs typeface="Arial" pitchFamily="34" charset="0"/>
              </a:rPr>
              <a:t> Central de </a:t>
            </a:r>
            <a:r>
              <a:rPr dirty="0" err="1" smtClean="0">
                <a:latin typeface="Arial" pitchFamily="34" charset="0"/>
                <a:cs typeface="Arial" pitchFamily="34" charset="0"/>
              </a:rPr>
              <a:t>Proceso</a:t>
            </a:r>
            <a:endParaRPr dirty="0">
              <a:latin typeface="Arial" pitchFamily="34" charset="0"/>
              <a:cs typeface="Arial" pitchFamily="34" charset="0"/>
            </a:endParaRPr>
          </a:p>
        </p:txBody>
      </p:sp>
      <p:pic>
        <p:nvPicPr>
          <p:cNvPr id="3074" name="Picture 2" descr="https://i2.wp.com/www.fullblog.com.ar/blogs/tecnicaquilmes/13644941279627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63" y="1102112"/>
            <a:ext cx="3091214" cy="20644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unidad central de proce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310" y="982229"/>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unidad central de proce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160" y="3429000"/>
            <a:ext cx="31051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2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32656"/>
            <a:ext cx="3357586" cy="571504"/>
          </a:xfrm>
        </p:spPr>
        <p:txBody>
          <a:bodyPr>
            <a:normAutofit/>
          </a:bodyPr>
          <a:lstStyle/>
          <a:p>
            <a:pPr algn="ctr"/>
            <a:r>
              <a:rPr sz="2400" dirty="0" err="1" smtClean="0">
                <a:latin typeface="Arial" pitchFamily="34" charset="0"/>
                <a:cs typeface="Arial" pitchFamily="34" charset="0"/>
              </a:rPr>
              <a:t>Componentes</a:t>
            </a:r>
            <a:r>
              <a:rPr sz="2400" dirty="0" smtClean="0">
                <a:latin typeface="Arial" pitchFamily="34" charset="0"/>
                <a:cs typeface="Arial" pitchFamily="34" charset="0"/>
              </a:rPr>
              <a:t> UCP</a:t>
            </a:r>
            <a:endParaRPr sz="2400" dirty="0">
              <a:latin typeface="Arial" pitchFamily="34" charset="0"/>
              <a:cs typeface="Arial" pitchFamily="34" charset="0"/>
            </a:endParaRPr>
          </a:p>
        </p:txBody>
      </p:sp>
      <p:sp>
        <p:nvSpPr>
          <p:cNvPr id="6" name="5 Rectángulo"/>
          <p:cNvSpPr/>
          <p:nvPr/>
        </p:nvSpPr>
        <p:spPr>
          <a:xfrm>
            <a:off x="357158" y="887712"/>
            <a:ext cx="3357586" cy="430887"/>
          </a:xfrm>
          <a:prstGeom prst="rect">
            <a:avLst/>
          </a:prstGeom>
        </p:spPr>
        <p:txBody>
          <a:bodyPr wrap="square">
            <a:spAutoFit/>
          </a:bodyPr>
          <a:lstStyle/>
          <a:p>
            <a:r>
              <a:rPr lang="es-ES_tradnl" sz="2200" dirty="0" smtClean="0">
                <a:latin typeface="Arial" pitchFamily="34" charset="0"/>
                <a:ea typeface="Calibri" pitchFamily="34" charset="0"/>
                <a:cs typeface="Arial" pitchFamily="34" charset="0"/>
              </a:rPr>
              <a:t>Unidad  de Control</a:t>
            </a:r>
            <a:endParaRPr lang="es-ES" sz="2200" dirty="0"/>
          </a:p>
        </p:txBody>
      </p:sp>
      <p:sp>
        <p:nvSpPr>
          <p:cNvPr id="11" name="10 Rectángulo"/>
          <p:cNvSpPr/>
          <p:nvPr/>
        </p:nvSpPr>
        <p:spPr>
          <a:xfrm>
            <a:off x="400286" y="1329012"/>
            <a:ext cx="8420185" cy="1477328"/>
          </a:xfrm>
          <a:prstGeom prst="rect">
            <a:avLst/>
          </a:prstGeom>
        </p:spPr>
        <p:txBody>
          <a:bodyPr wrap="square">
            <a:spAutoFit/>
          </a:bodyPr>
          <a:lstStyle/>
          <a:p>
            <a:pPr algn="just"/>
            <a:r>
              <a:rPr lang="es-ES" dirty="0" smtClean="0">
                <a:latin typeface="Arial" pitchFamily="34" charset="0"/>
                <a:cs typeface="Arial" pitchFamily="34" charset="0"/>
              </a:rPr>
              <a:t>Es la </a:t>
            </a:r>
            <a:r>
              <a:rPr lang="es-ES" dirty="0" smtClean="0">
                <a:latin typeface="Arial" pitchFamily="34" charset="0"/>
                <a:cs typeface="Arial" pitchFamily="34" charset="0"/>
              </a:rPr>
              <a:t>parte de la CPU que se encarga de controlar la ejecución de los procesos</a:t>
            </a:r>
            <a:r>
              <a:rPr lang="es-ES" dirty="0" smtClean="0">
                <a:latin typeface="Arial" pitchFamily="34" charset="0"/>
                <a:cs typeface="Arial" pitchFamily="34" charset="0"/>
              </a:rPr>
              <a:t>.</a:t>
            </a:r>
          </a:p>
          <a:p>
            <a:pPr lvl="0" algn="just"/>
            <a:r>
              <a:rPr lang="es-ES" dirty="0">
                <a:latin typeface="Arial" pitchFamily="34" charset="0"/>
                <a:cs typeface="Arial" pitchFamily="34" charset="0"/>
              </a:rPr>
              <a:t>La </a:t>
            </a:r>
            <a:r>
              <a:rPr lang="es-ES" b="1" dirty="0">
                <a:latin typeface="Arial" pitchFamily="34" charset="0"/>
                <a:cs typeface="Arial" pitchFamily="34" charset="0"/>
              </a:rPr>
              <a:t>unidad de control </a:t>
            </a:r>
            <a:r>
              <a:rPr lang="es-ES" dirty="0">
                <a:latin typeface="Arial" pitchFamily="34" charset="0"/>
                <a:cs typeface="Arial" pitchFamily="34" charset="0"/>
              </a:rPr>
              <a:t>(UC) esta compuesta por circuitos electrónicos que emiten </a:t>
            </a:r>
            <a:r>
              <a:rPr lang="es-ES" dirty="0" err="1">
                <a:latin typeface="Arial" pitchFamily="34" charset="0"/>
                <a:cs typeface="Arial" pitchFamily="34" charset="0"/>
              </a:rPr>
              <a:t>microcomandos</a:t>
            </a:r>
            <a:r>
              <a:rPr lang="es-ES" dirty="0">
                <a:latin typeface="Arial" pitchFamily="34" charset="0"/>
                <a:cs typeface="Arial" pitchFamily="34" charset="0"/>
              </a:rPr>
              <a:t> en las secuencias adecuadas para ejecutar cada instrucción del programa y al terminar de ejecutar cada una se encarga de buscar la próxima instrucción en la memoria para su posterior ejecución </a:t>
            </a:r>
            <a:endParaRPr lang="es-ES_tradnl" dirty="0" smtClean="0">
              <a:latin typeface="Arial" pitchFamily="34" charset="0"/>
              <a:cs typeface="Arial" pitchFamily="34" charset="0"/>
            </a:endParaRPr>
          </a:p>
        </p:txBody>
      </p:sp>
      <p:sp>
        <p:nvSpPr>
          <p:cNvPr id="12" name="12 Rectángulo"/>
          <p:cNvSpPr/>
          <p:nvPr/>
        </p:nvSpPr>
        <p:spPr>
          <a:xfrm>
            <a:off x="3416400" y="2852936"/>
            <a:ext cx="207170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latin typeface="Arial" pitchFamily="34" charset="0"/>
                <a:cs typeface="Arial" pitchFamily="34" charset="0"/>
              </a:rPr>
              <a:t>Inicio de funcionamiento</a:t>
            </a:r>
            <a:endParaRPr lang="es-ES" sz="1200" dirty="0">
              <a:solidFill>
                <a:sysClr val="windowText" lastClr="000000"/>
              </a:solidFill>
              <a:latin typeface="Arial" pitchFamily="34" charset="0"/>
              <a:cs typeface="Arial" pitchFamily="34" charset="0"/>
            </a:endParaRPr>
          </a:p>
        </p:txBody>
      </p:sp>
      <p:sp>
        <p:nvSpPr>
          <p:cNvPr id="13" name="13 Rectángulo"/>
          <p:cNvSpPr/>
          <p:nvPr/>
        </p:nvSpPr>
        <p:spPr>
          <a:xfrm>
            <a:off x="3416400" y="3710192"/>
            <a:ext cx="207170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latin typeface="Arial" pitchFamily="34" charset="0"/>
                <a:cs typeface="Arial" pitchFamily="34" charset="0"/>
              </a:rPr>
              <a:t>Fase de Búsqueda</a:t>
            </a:r>
            <a:endParaRPr lang="es-ES" sz="1200" dirty="0">
              <a:solidFill>
                <a:sysClr val="windowText" lastClr="000000"/>
              </a:solidFill>
              <a:latin typeface="Arial" pitchFamily="34" charset="0"/>
              <a:cs typeface="Arial" pitchFamily="34" charset="0"/>
            </a:endParaRPr>
          </a:p>
        </p:txBody>
      </p:sp>
      <p:sp>
        <p:nvSpPr>
          <p:cNvPr id="14" name="14 Rectángulo"/>
          <p:cNvSpPr/>
          <p:nvPr/>
        </p:nvSpPr>
        <p:spPr>
          <a:xfrm>
            <a:off x="3436402" y="4567448"/>
            <a:ext cx="207170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latin typeface="Arial" pitchFamily="34" charset="0"/>
                <a:cs typeface="Arial" pitchFamily="34" charset="0"/>
              </a:rPr>
              <a:t>Fase de Ejecución</a:t>
            </a:r>
            <a:endParaRPr lang="es-ES" sz="1200" dirty="0">
              <a:solidFill>
                <a:sysClr val="windowText" lastClr="000000"/>
              </a:solidFill>
              <a:latin typeface="Arial" pitchFamily="34" charset="0"/>
              <a:cs typeface="Arial" pitchFamily="34" charset="0"/>
            </a:endParaRPr>
          </a:p>
        </p:txBody>
      </p:sp>
      <p:cxnSp>
        <p:nvCxnSpPr>
          <p:cNvPr id="15" name="16 Conector recto de flecha"/>
          <p:cNvCxnSpPr>
            <a:stCxn id="12" idx="2"/>
            <a:endCxn id="13" idx="0"/>
          </p:cNvCxnSpPr>
          <p:nvPr/>
        </p:nvCxnSpPr>
        <p:spPr>
          <a:xfrm rot="5400000">
            <a:off x="4237937" y="349587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8 Conector recto de flecha"/>
          <p:cNvCxnSpPr>
            <a:stCxn id="13" idx="2"/>
            <a:endCxn id="14" idx="0"/>
          </p:cNvCxnSpPr>
          <p:nvPr/>
        </p:nvCxnSpPr>
        <p:spPr>
          <a:xfrm rot="16200000" flipH="1">
            <a:off x="4247938" y="4343133"/>
            <a:ext cx="428628" cy="20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20 Conector angular"/>
          <p:cNvCxnSpPr>
            <a:stCxn id="14" idx="1"/>
            <a:endCxn id="13" idx="1"/>
          </p:cNvCxnSpPr>
          <p:nvPr/>
        </p:nvCxnSpPr>
        <p:spPr>
          <a:xfrm rot="10800000">
            <a:off x="3416400" y="3924506"/>
            <a:ext cx="20002" cy="857256"/>
          </a:xfrm>
          <a:prstGeom prst="bentConnector3">
            <a:avLst>
              <a:gd name="adj1" fmla="val 1242886"/>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38412" y="5311837"/>
            <a:ext cx="8143932" cy="1200329"/>
          </a:xfrm>
          <a:prstGeom prst="rect">
            <a:avLst/>
          </a:prstGeom>
        </p:spPr>
        <p:txBody>
          <a:bodyPr wrap="square">
            <a:spAutoFit/>
          </a:bodyPr>
          <a:lstStyle/>
          <a:p>
            <a:r>
              <a:rPr lang="es-ES_tradnl" dirty="0">
                <a:latin typeface="Arial" pitchFamily="34" charset="0"/>
                <a:cs typeface="Arial" pitchFamily="34" charset="0"/>
              </a:rPr>
              <a:t>Las secuencias de búsqueda y ejecución se realizan en base a la estructura de interconexiones del secuenciador o el microprograma almacenado en la ROM de las Unidades de </a:t>
            </a:r>
            <a:r>
              <a:rPr lang="es-ES_tradnl" dirty="0" smtClean="0">
                <a:latin typeface="Arial" pitchFamily="34" charset="0"/>
                <a:cs typeface="Arial" pitchFamily="34" charset="0"/>
              </a:rPr>
              <a:t>Control, </a:t>
            </a:r>
            <a:r>
              <a:rPr lang="es-ES_tradnl" dirty="0">
                <a:latin typeface="Arial" pitchFamily="34" charset="0"/>
                <a:cs typeface="Arial" pitchFamily="34" charset="0"/>
              </a:rPr>
              <a:t>enviando </a:t>
            </a:r>
            <a:r>
              <a:rPr lang="es-ES_tradnl" dirty="0" smtClean="0">
                <a:latin typeface="Arial" pitchFamily="34" charset="0"/>
                <a:cs typeface="Arial" pitchFamily="34" charset="0"/>
              </a:rPr>
              <a:t>a </a:t>
            </a:r>
            <a:r>
              <a:rPr lang="es-ES_tradnl" dirty="0">
                <a:latin typeface="Arial" pitchFamily="34" charset="0"/>
                <a:cs typeface="Arial" pitchFamily="34" charset="0"/>
              </a:rPr>
              <a:t>los registros, a la A.L.U. y a otros dispositivos del sistema.</a:t>
            </a:r>
            <a:endParaRPr lang="es-ES" dirty="0">
              <a:latin typeface="Arial" pitchFamily="34" charset="0"/>
              <a:cs typeface="Arial" pitchFamily="34" charset="0"/>
            </a:endParaRPr>
          </a:p>
        </p:txBody>
      </p:sp>
    </p:spTree>
    <p:extLst>
      <p:ext uri="{BB962C8B-B14F-4D97-AF65-F5344CB8AC3E}">
        <p14:creationId xmlns:p14="http://schemas.microsoft.com/office/powerpoint/2010/main" val="49338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49547"/>
            <a:ext cx="3357586" cy="571504"/>
          </a:xfrm>
        </p:spPr>
        <p:txBody>
          <a:bodyPr>
            <a:normAutofit/>
          </a:bodyPr>
          <a:lstStyle/>
          <a:p>
            <a:pPr algn="ctr"/>
            <a:r>
              <a:rPr sz="2400" dirty="0" err="1" smtClean="0">
                <a:latin typeface="Arial" pitchFamily="34" charset="0"/>
                <a:cs typeface="Arial" pitchFamily="34" charset="0"/>
              </a:rPr>
              <a:t>Componentes</a:t>
            </a:r>
            <a:r>
              <a:rPr sz="2400" dirty="0" smtClean="0">
                <a:latin typeface="Arial" pitchFamily="34" charset="0"/>
                <a:cs typeface="Arial" pitchFamily="34" charset="0"/>
              </a:rPr>
              <a:t> UCP</a:t>
            </a:r>
            <a:endParaRPr sz="2400" dirty="0">
              <a:latin typeface="Arial" pitchFamily="34" charset="0"/>
              <a:cs typeface="Arial" pitchFamily="34" charset="0"/>
            </a:endParaRPr>
          </a:p>
        </p:txBody>
      </p:sp>
      <p:sp>
        <p:nvSpPr>
          <p:cNvPr id="6" name="5 Rectángulo"/>
          <p:cNvSpPr/>
          <p:nvPr/>
        </p:nvSpPr>
        <p:spPr>
          <a:xfrm>
            <a:off x="357158" y="887712"/>
            <a:ext cx="3357586" cy="430887"/>
          </a:xfrm>
          <a:prstGeom prst="rect">
            <a:avLst/>
          </a:prstGeom>
        </p:spPr>
        <p:txBody>
          <a:bodyPr wrap="square">
            <a:spAutoFit/>
          </a:bodyPr>
          <a:lstStyle/>
          <a:p>
            <a:r>
              <a:rPr lang="es-ES_tradnl" sz="2200" dirty="0" smtClean="0">
                <a:latin typeface="Arial" pitchFamily="34" charset="0"/>
                <a:ea typeface="Calibri" pitchFamily="34" charset="0"/>
                <a:cs typeface="Arial" pitchFamily="34" charset="0"/>
              </a:rPr>
              <a:t>Unidad  de Control</a:t>
            </a:r>
            <a:endParaRPr lang="es-ES" sz="2200" dirty="0"/>
          </a:p>
        </p:txBody>
      </p:sp>
      <p:sp>
        <p:nvSpPr>
          <p:cNvPr id="11" name="10 Rectángulo"/>
          <p:cNvSpPr/>
          <p:nvPr/>
        </p:nvSpPr>
        <p:spPr>
          <a:xfrm>
            <a:off x="500034" y="1357298"/>
            <a:ext cx="8143932" cy="646331"/>
          </a:xfrm>
          <a:prstGeom prst="rect">
            <a:avLst/>
          </a:prstGeom>
        </p:spPr>
        <p:txBody>
          <a:bodyPr wrap="square">
            <a:spAutoFit/>
          </a:bodyPr>
          <a:lstStyle/>
          <a:p>
            <a:pPr algn="just"/>
            <a:r>
              <a:rPr lang="es-ES_tradnl" dirty="0" smtClean="0">
                <a:latin typeface="Arial" pitchFamily="34" charset="0"/>
                <a:cs typeface="Arial" pitchFamily="34" charset="0"/>
              </a:rPr>
              <a:t>La Unidad de Control puede estar construida de varias formas, pero dentro de las más tradicionales se encuentran la </a:t>
            </a:r>
            <a:r>
              <a:rPr lang="es-ES_tradnl" dirty="0" err="1" smtClean="0">
                <a:latin typeface="Arial" pitchFamily="34" charset="0"/>
                <a:cs typeface="Arial" pitchFamily="34" charset="0"/>
              </a:rPr>
              <a:t>microprogramada</a:t>
            </a:r>
            <a:r>
              <a:rPr lang="es-ES_tradnl" dirty="0" smtClean="0">
                <a:latin typeface="Arial" pitchFamily="34" charset="0"/>
                <a:cs typeface="Arial" pitchFamily="34" charset="0"/>
              </a:rPr>
              <a:t> y la cableada.</a:t>
            </a:r>
            <a:endParaRPr lang="es-ES" dirty="0" smtClean="0">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71472" y="2214554"/>
            <a:ext cx="4338146" cy="4048131"/>
          </a:xfrm>
          <a:prstGeom prst="rect">
            <a:avLst/>
          </a:prstGeom>
          <a:noFill/>
          <a:ln w="9525">
            <a:noFill/>
            <a:miter lim="800000"/>
            <a:headEnd/>
            <a:tailEnd/>
          </a:ln>
        </p:spPr>
      </p:pic>
      <p:sp>
        <p:nvSpPr>
          <p:cNvPr id="3075" name="Rectangle 3"/>
          <p:cNvSpPr>
            <a:spLocks noChangeArrowheads="1"/>
          </p:cNvSpPr>
          <p:nvPr/>
        </p:nvSpPr>
        <p:spPr bwMode="auto">
          <a:xfrm>
            <a:off x="4995866" y="2515546"/>
            <a:ext cx="364333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815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Microprogramadas</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código de operación desencadena una secuencia de pasos de lectura de microinstrucciones</a:t>
            </a:r>
            <a:r>
              <a:rPr kumimoji="0" lang="es-ES_tradnl"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almacenadas en ordenes, en una pequeña memoria ROM. Incluso podría tratarse de una memoria programable (PROM), en cuyo caso, al programarla determinamos el comportamiento de la CPU para cada código de operación</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9242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16208"/>
            <a:ext cx="3357586" cy="571504"/>
          </a:xfrm>
        </p:spPr>
        <p:txBody>
          <a:bodyPr>
            <a:normAutofit/>
          </a:bodyPr>
          <a:lstStyle/>
          <a:p>
            <a:pPr algn="ctr"/>
            <a:r>
              <a:rPr sz="2400" dirty="0" err="1" smtClean="0">
                <a:latin typeface="Arial" pitchFamily="34" charset="0"/>
                <a:cs typeface="Arial" pitchFamily="34" charset="0"/>
              </a:rPr>
              <a:t>Componentes</a:t>
            </a:r>
            <a:r>
              <a:rPr sz="2400" dirty="0" smtClean="0">
                <a:latin typeface="Arial" pitchFamily="34" charset="0"/>
                <a:cs typeface="Arial" pitchFamily="34" charset="0"/>
              </a:rPr>
              <a:t> UCP</a:t>
            </a:r>
            <a:endParaRPr sz="2400" dirty="0">
              <a:latin typeface="Arial" pitchFamily="34" charset="0"/>
              <a:cs typeface="Arial" pitchFamily="34" charset="0"/>
            </a:endParaRPr>
          </a:p>
        </p:txBody>
      </p:sp>
      <p:sp>
        <p:nvSpPr>
          <p:cNvPr id="6" name="5 Rectángulo"/>
          <p:cNvSpPr/>
          <p:nvPr/>
        </p:nvSpPr>
        <p:spPr>
          <a:xfrm>
            <a:off x="357158" y="887712"/>
            <a:ext cx="3357586" cy="430887"/>
          </a:xfrm>
          <a:prstGeom prst="rect">
            <a:avLst/>
          </a:prstGeom>
        </p:spPr>
        <p:txBody>
          <a:bodyPr wrap="square">
            <a:spAutoFit/>
          </a:bodyPr>
          <a:lstStyle/>
          <a:p>
            <a:r>
              <a:rPr lang="es-ES_tradnl" sz="2200" dirty="0" smtClean="0">
                <a:latin typeface="Arial" pitchFamily="34" charset="0"/>
                <a:ea typeface="Calibri" pitchFamily="34" charset="0"/>
                <a:cs typeface="Arial" pitchFamily="34" charset="0"/>
              </a:rPr>
              <a:t>Unidad  de Control</a:t>
            </a:r>
            <a:endParaRPr lang="es-ES" sz="2200" dirty="0"/>
          </a:p>
        </p:txBody>
      </p:sp>
      <p:sp>
        <p:nvSpPr>
          <p:cNvPr id="11" name="10 Rectángulo"/>
          <p:cNvSpPr/>
          <p:nvPr/>
        </p:nvSpPr>
        <p:spPr>
          <a:xfrm>
            <a:off x="500034" y="1357298"/>
            <a:ext cx="8143932" cy="646331"/>
          </a:xfrm>
          <a:prstGeom prst="rect">
            <a:avLst/>
          </a:prstGeom>
        </p:spPr>
        <p:txBody>
          <a:bodyPr wrap="square">
            <a:spAutoFit/>
          </a:bodyPr>
          <a:lstStyle/>
          <a:p>
            <a:pPr algn="just"/>
            <a:r>
              <a:rPr lang="es-ES_tradnl" dirty="0" smtClean="0">
                <a:latin typeface="Arial" pitchFamily="34" charset="0"/>
                <a:cs typeface="Arial" pitchFamily="34" charset="0"/>
              </a:rPr>
              <a:t>La Unidad de Control puede estar construida de varias formas, pero dentro de las más tradicionales se encuentran la </a:t>
            </a:r>
            <a:r>
              <a:rPr lang="es-ES_tradnl" dirty="0" err="1" smtClean="0">
                <a:latin typeface="Arial" pitchFamily="34" charset="0"/>
                <a:cs typeface="Arial" pitchFamily="34" charset="0"/>
              </a:rPr>
              <a:t>microprogramada</a:t>
            </a:r>
            <a:r>
              <a:rPr lang="es-ES_tradnl" dirty="0" smtClean="0">
                <a:latin typeface="Arial" pitchFamily="34" charset="0"/>
                <a:cs typeface="Arial" pitchFamily="34" charset="0"/>
              </a:rPr>
              <a:t> y la cableada.</a:t>
            </a:r>
            <a:endParaRPr lang="es-ES" dirty="0" smtClean="0">
              <a:latin typeface="Arial" pitchFamily="34" charset="0"/>
              <a:cs typeface="Arial" pitchFamily="34" charset="0"/>
            </a:endParaRPr>
          </a:p>
        </p:txBody>
      </p:sp>
      <p:sp>
        <p:nvSpPr>
          <p:cNvPr id="3075" name="Rectangle 3"/>
          <p:cNvSpPr>
            <a:spLocks noChangeArrowheads="1"/>
          </p:cNvSpPr>
          <p:nvPr/>
        </p:nvSpPr>
        <p:spPr bwMode="auto">
          <a:xfrm>
            <a:off x="4643438" y="2928934"/>
            <a:ext cx="399576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_tradnl" b="1" i="0" u="none" strike="noStrike" cap="none" normalizeH="0" baseline="0" dirty="0" smtClean="0">
                <a:ln>
                  <a:noFill/>
                </a:ln>
                <a:solidFill>
                  <a:schemeClr val="tx1"/>
                </a:solidFill>
                <a:effectLst/>
                <a:latin typeface="Arial" pitchFamily="34" charset="0"/>
                <a:cs typeface="Arial" pitchFamily="34" charset="0"/>
              </a:rPr>
              <a:t>Cableada: </a:t>
            </a:r>
            <a:r>
              <a:rPr lang="es-ES_tradnl" dirty="0" smtClean="0">
                <a:latin typeface="Arial" pitchFamily="34" charset="0"/>
                <a:cs typeface="Arial" pitchFamily="34" charset="0"/>
              </a:rPr>
              <a:t>emplean circuitos secuenciales diseñados con técnicas de optimización y que permiten obtener alta velocidad y eficiencia. Luego son construidos internamente en el circuito integrado</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6" name="Picture 2"/>
          <p:cNvPicPr>
            <a:picLocks noChangeAspect="1" noChangeArrowheads="1"/>
          </p:cNvPicPr>
          <p:nvPr/>
        </p:nvPicPr>
        <p:blipFill>
          <a:blip r:embed="rId3" cstate="print"/>
          <a:srcRect/>
          <a:stretch>
            <a:fillRect/>
          </a:stretch>
        </p:blipFill>
        <p:spPr bwMode="auto">
          <a:xfrm>
            <a:off x="571472" y="2143116"/>
            <a:ext cx="3929090" cy="3781749"/>
          </a:xfrm>
          <a:prstGeom prst="rect">
            <a:avLst/>
          </a:prstGeom>
          <a:noFill/>
          <a:ln w="9525">
            <a:noFill/>
            <a:miter lim="800000"/>
            <a:headEnd/>
            <a:tailEnd/>
          </a:ln>
        </p:spPr>
      </p:pic>
    </p:spTree>
    <p:extLst>
      <p:ext uri="{BB962C8B-B14F-4D97-AF65-F5344CB8AC3E}">
        <p14:creationId xmlns:p14="http://schemas.microsoft.com/office/powerpoint/2010/main" val="2156732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46728"/>
            <a:ext cx="3357586" cy="571504"/>
          </a:xfrm>
        </p:spPr>
        <p:txBody>
          <a:bodyPr>
            <a:normAutofit/>
          </a:bodyPr>
          <a:lstStyle/>
          <a:p>
            <a:pPr algn="ctr"/>
            <a:r>
              <a:rPr sz="2400" dirty="0" err="1" smtClean="0">
                <a:latin typeface="Arial" pitchFamily="34" charset="0"/>
                <a:cs typeface="Arial" pitchFamily="34" charset="0"/>
              </a:rPr>
              <a:t>Componentes</a:t>
            </a:r>
            <a:r>
              <a:rPr sz="2400" dirty="0" smtClean="0">
                <a:latin typeface="Arial" pitchFamily="34" charset="0"/>
                <a:cs typeface="Arial" pitchFamily="34" charset="0"/>
              </a:rPr>
              <a:t> UCP</a:t>
            </a:r>
            <a:endParaRPr sz="2400" dirty="0">
              <a:latin typeface="Arial" pitchFamily="34" charset="0"/>
              <a:cs typeface="Arial" pitchFamily="34" charset="0"/>
            </a:endParaRPr>
          </a:p>
        </p:txBody>
      </p:sp>
      <p:sp>
        <p:nvSpPr>
          <p:cNvPr id="6" name="5 Rectángulo"/>
          <p:cNvSpPr/>
          <p:nvPr/>
        </p:nvSpPr>
        <p:spPr>
          <a:xfrm>
            <a:off x="357158" y="887712"/>
            <a:ext cx="3357586" cy="430887"/>
          </a:xfrm>
          <a:prstGeom prst="rect">
            <a:avLst/>
          </a:prstGeom>
        </p:spPr>
        <p:txBody>
          <a:bodyPr wrap="square">
            <a:spAutoFit/>
          </a:bodyPr>
          <a:lstStyle/>
          <a:p>
            <a:r>
              <a:rPr lang="es-ES_tradnl" sz="2200" dirty="0" smtClean="0">
                <a:latin typeface="Arial" pitchFamily="34" charset="0"/>
                <a:ea typeface="Calibri" pitchFamily="34" charset="0"/>
                <a:cs typeface="Arial" pitchFamily="34" charset="0"/>
              </a:rPr>
              <a:t>Componentes UC</a:t>
            </a:r>
            <a:endParaRPr lang="es-ES" sz="2200" dirty="0"/>
          </a:p>
        </p:txBody>
      </p:sp>
      <p:sp>
        <p:nvSpPr>
          <p:cNvPr id="11" name="10 Rectángulo"/>
          <p:cNvSpPr/>
          <p:nvPr/>
        </p:nvSpPr>
        <p:spPr>
          <a:xfrm>
            <a:off x="500034" y="1357298"/>
            <a:ext cx="8143932" cy="2585323"/>
          </a:xfrm>
          <a:prstGeom prst="rect">
            <a:avLst/>
          </a:prstGeom>
        </p:spPr>
        <p:txBody>
          <a:bodyPr wrap="square">
            <a:spAutoFit/>
          </a:bodyPr>
          <a:lstStyle/>
          <a:p>
            <a:pPr lvl="0"/>
            <a:r>
              <a:rPr lang="es-ES_tradnl" dirty="0" smtClean="0">
                <a:latin typeface="Arial" pitchFamily="34" charset="0"/>
                <a:cs typeface="Arial" pitchFamily="34" charset="0"/>
              </a:rPr>
              <a:t>La señal del reloj de sincronismo "</a:t>
            </a:r>
            <a:r>
              <a:rPr lang="es-ES_tradnl" dirty="0" err="1" smtClean="0">
                <a:latin typeface="Arial" pitchFamily="34" charset="0"/>
                <a:cs typeface="Arial" pitchFamily="34" charset="0"/>
              </a:rPr>
              <a:t>Ck</a:t>
            </a:r>
            <a:r>
              <a:rPr lang="es-ES_tradnl" dirty="0" smtClean="0">
                <a:latin typeface="Arial" pitchFamily="34" charset="0"/>
                <a:cs typeface="Arial" pitchFamily="34" charset="0"/>
              </a:rPr>
              <a:t>" (dock). </a:t>
            </a:r>
          </a:p>
          <a:p>
            <a:pPr lvl="0"/>
            <a:endParaRPr lang="es-ES" dirty="0" smtClean="0">
              <a:latin typeface="Arial" pitchFamily="34" charset="0"/>
              <a:cs typeface="Arial" pitchFamily="34" charset="0"/>
            </a:endParaRPr>
          </a:p>
          <a:p>
            <a:pPr lvl="0"/>
            <a:r>
              <a:rPr lang="es-ES_tradnl" dirty="0" smtClean="0">
                <a:latin typeface="Arial" pitchFamily="34" charset="0"/>
                <a:cs typeface="Arial" pitchFamily="34" charset="0"/>
              </a:rPr>
              <a:t>Las señales de estado (provenientes del registro de Estado). Necesarias para la ejecución de las instrucciones </a:t>
            </a:r>
            <a:r>
              <a:rPr lang="es-ES_tradnl" dirty="0" smtClean="0">
                <a:latin typeface="Arial" pitchFamily="34" charset="0"/>
                <a:cs typeface="Arial" pitchFamily="34" charset="0"/>
              </a:rPr>
              <a:t>condicionales</a:t>
            </a:r>
          </a:p>
          <a:p>
            <a:pPr lvl="0"/>
            <a:endParaRPr lang="es-ES" dirty="0" smtClean="0">
              <a:latin typeface="Arial" pitchFamily="34" charset="0"/>
              <a:cs typeface="Arial" pitchFamily="34" charset="0"/>
            </a:endParaRPr>
          </a:p>
          <a:p>
            <a:pPr lvl="0"/>
            <a:r>
              <a:rPr lang="es-ES_tradnl" dirty="0" smtClean="0">
                <a:latin typeface="Arial" pitchFamily="34" charset="0"/>
                <a:cs typeface="Arial" pitchFamily="34" charset="0"/>
              </a:rPr>
              <a:t>Señales de solicitud interrupción (provenientes de los periféricos).</a:t>
            </a:r>
          </a:p>
          <a:p>
            <a:pPr lvl="0"/>
            <a:endParaRPr lang="es-ES" dirty="0" smtClean="0">
              <a:latin typeface="Arial" pitchFamily="34" charset="0"/>
              <a:cs typeface="Arial" pitchFamily="34" charset="0"/>
            </a:endParaRPr>
          </a:p>
          <a:p>
            <a:pPr lvl="0"/>
            <a:r>
              <a:rPr lang="es-ES_tradnl" dirty="0" smtClean="0">
                <a:latin typeface="Arial" pitchFamily="34" charset="0"/>
                <a:cs typeface="Arial" pitchFamily="34" charset="0"/>
              </a:rPr>
              <a:t>El "</a:t>
            </a:r>
            <a:r>
              <a:rPr lang="es-ES_tradnl" dirty="0" err="1" smtClean="0">
                <a:latin typeface="Arial" pitchFamily="34" charset="0"/>
                <a:cs typeface="Arial" pitchFamily="34" charset="0"/>
              </a:rPr>
              <a:t>reset</a:t>
            </a:r>
            <a:r>
              <a:rPr lang="es-ES_tradnl" dirty="0" smtClean="0">
                <a:latin typeface="Arial" pitchFamily="34" charset="0"/>
                <a:cs typeface="Arial" pitchFamily="34" charset="0"/>
              </a:rPr>
              <a:t>" del </a:t>
            </a:r>
            <a:r>
              <a:rPr lang="es-ES_tradnl" dirty="0" smtClean="0">
                <a:latin typeface="Arial" pitchFamily="34" charset="0"/>
                <a:cs typeface="Arial" pitchFamily="34" charset="0"/>
              </a:rPr>
              <a:t>procesador</a:t>
            </a:r>
            <a:endParaRPr lang="es-ES_tradnl" dirty="0" smtClean="0">
              <a:latin typeface="Arial" pitchFamily="34" charset="0"/>
              <a:cs typeface="Arial" pitchFamily="34" charset="0"/>
            </a:endParaRPr>
          </a:p>
          <a:p>
            <a:pPr lvl="0"/>
            <a:endParaRPr lang="es-ES" dirty="0" smtClean="0">
              <a:latin typeface="Arial" pitchFamily="34" charset="0"/>
              <a:cs typeface="Arial" pitchFamily="34" charset="0"/>
            </a:endParaRPr>
          </a:p>
        </p:txBody>
      </p:sp>
      <p:pic>
        <p:nvPicPr>
          <p:cNvPr id="12" name="Picture 2" descr="http://2.bp.blogspot.com/_XjVMIFyH-pE/SxdDLUqPWhI/AAAAAAAAALw/KsIwO0cUw2k/s320/UC_S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86" y="3281195"/>
            <a:ext cx="4598790" cy="323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7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709850" cy="307777"/>
          </a:xfrm>
          <a:prstGeom prst="rect">
            <a:avLst/>
          </a:prstGeom>
          <a:noFill/>
        </p:spPr>
        <p:txBody>
          <a:bodyPr wrap="square" rtlCol="0">
            <a:spAutoFit/>
          </a:bodyPr>
          <a:lstStyle/>
          <a:p>
            <a:r>
              <a:rPr lang="es-ES" sz="1400" dirty="0" smtClean="0">
                <a:latin typeface="Arial" pitchFamily="34" charset="0"/>
                <a:cs typeface="Arial" pitchFamily="34" charset="0"/>
              </a:rPr>
              <a:t>Hardware de los sistemas</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1"/>
          </p:nvPr>
        </p:nvSpPr>
        <p:spPr>
          <a:xfrm>
            <a:off x="0" y="332116"/>
            <a:ext cx="3357586" cy="571504"/>
          </a:xfrm>
        </p:spPr>
        <p:txBody>
          <a:bodyPr>
            <a:normAutofit/>
          </a:bodyPr>
          <a:lstStyle/>
          <a:p>
            <a:pPr algn="ctr"/>
            <a:r>
              <a:rPr sz="2400" dirty="0" err="1" smtClean="0">
                <a:latin typeface="Arial" pitchFamily="34" charset="0"/>
                <a:cs typeface="Arial" pitchFamily="34" charset="0"/>
              </a:rPr>
              <a:t>Componentes</a:t>
            </a:r>
            <a:r>
              <a:rPr sz="2400" dirty="0" smtClean="0">
                <a:latin typeface="Arial" pitchFamily="34" charset="0"/>
                <a:cs typeface="Arial" pitchFamily="34" charset="0"/>
              </a:rPr>
              <a:t> UCP</a:t>
            </a:r>
            <a:endParaRPr sz="2400" dirty="0">
              <a:latin typeface="Arial" pitchFamily="34" charset="0"/>
              <a:cs typeface="Arial" pitchFamily="34" charset="0"/>
            </a:endParaRPr>
          </a:p>
        </p:txBody>
      </p:sp>
      <p:sp>
        <p:nvSpPr>
          <p:cNvPr id="35841" name="Rectangle 1"/>
          <p:cNvSpPr>
            <a:spLocks noChangeArrowheads="1"/>
          </p:cNvSpPr>
          <p:nvPr/>
        </p:nvSpPr>
        <p:spPr bwMode="auto">
          <a:xfrm>
            <a:off x="277416" y="1334507"/>
            <a:ext cx="85430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dirty="0">
                <a:latin typeface="Arial" pitchFamily="34" charset="0"/>
                <a:cs typeface="Arial" pitchFamily="34" charset="0"/>
              </a:rPr>
              <a:t>La </a:t>
            </a:r>
            <a:r>
              <a:rPr lang="es-ES" b="1" dirty="0">
                <a:latin typeface="Arial" pitchFamily="34" charset="0"/>
                <a:cs typeface="Arial" pitchFamily="34" charset="0"/>
              </a:rPr>
              <a:t>Unidad aritmético lógica </a:t>
            </a:r>
            <a:r>
              <a:rPr lang="es-ES" dirty="0">
                <a:latin typeface="Arial" pitchFamily="34" charset="0"/>
                <a:cs typeface="Arial" pitchFamily="34" charset="0"/>
              </a:rPr>
              <a:t>(ALU) realiza generalmente operaciones aritméticas (suma, resta por medio del complemento, etc.) o lógicas (AND, OR, etc</a:t>
            </a:r>
            <a:r>
              <a:rPr lang="es-ES" dirty="0" smtClean="0">
                <a:latin typeface="Arial" pitchFamily="34" charset="0"/>
                <a:cs typeface="Arial" pitchFamily="34" charset="0"/>
              </a:rPr>
              <a:t>.), </a:t>
            </a:r>
            <a:r>
              <a:rPr lang="es-ES_tradnl" dirty="0" smtClean="0">
                <a:latin typeface="Arial" pitchFamily="34" charset="0"/>
                <a:cs typeface="Arial" pitchFamily="34" charset="0"/>
              </a:rPr>
              <a:t>realiza </a:t>
            </a:r>
            <a:r>
              <a:rPr lang="es-ES_tradnl" dirty="0" smtClean="0">
                <a:latin typeface="Arial" pitchFamily="34" charset="0"/>
                <a:cs typeface="Arial" pitchFamily="34" charset="0"/>
              </a:rPr>
              <a:t>todas las operaciones al mismo tiempo. </a:t>
            </a:r>
            <a:endParaRPr lang="es-ES_tradnl" dirty="0" smtClean="0">
              <a:latin typeface="Arial" pitchFamily="34" charset="0"/>
              <a:cs typeface="Arial" pitchFamily="34" charset="0"/>
            </a:endParaRPr>
          </a:p>
        </p:txBody>
      </p:sp>
      <p:sp>
        <p:nvSpPr>
          <p:cNvPr id="13" name="12 Rectángulo"/>
          <p:cNvSpPr/>
          <p:nvPr/>
        </p:nvSpPr>
        <p:spPr>
          <a:xfrm>
            <a:off x="288816" y="903620"/>
            <a:ext cx="3357586" cy="430887"/>
          </a:xfrm>
          <a:prstGeom prst="rect">
            <a:avLst/>
          </a:prstGeom>
        </p:spPr>
        <p:txBody>
          <a:bodyPr wrap="square">
            <a:spAutoFit/>
          </a:bodyPr>
          <a:lstStyle/>
          <a:p>
            <a:r>
              <a:rPr lang="es-ES_tradnl" sz="2200" dirty="0" smtClean="0">
                <a:latin typeface="Arial" pitchFamily="34" charset="0"/>
                <a:ea typeface="Calibri" pitchFamily="34" charset="0"/>
                <a:cs typeface="Arial" pitchFamily="34" charset="0"/>
              </a:rPr>
              <a:t>Unidad Aritmético Lógica</a:t>
            </a:r>
            <a:endParaRPr lang="es-ES" sz="2200" dirty="0"/>
          </a:p>
        </p:txBody>
      </p:sp>
      <p:pic>
        <p:nvPicPr>
          <p:cNvPr id="6146" name="Picture 2" descr="http://www.sites.upiicsa.ipn.mx/uteycv/arch/rdd/polilibros/OrganizacionDeLasComputadoras/jpg/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390577"/>
            <a:ext cx="4644435" cy="395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599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22D8BD-807B-4A41-93C9-0E581F3C4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1095</TotalTime>
  <Words>2093</Words>
  <Application>Microsoft Office PowerPoint</Application>
  <PresentationFormat>Presentación en pantalla (4:3)</PresentationFormat>
  <Paragraphs>238</Paragraphs>
  <Slides>31</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MS PGothic</vt:lpstr>
      <vt:lpstr>Arial</vt:lpstr>
      <vt:lpstr>Calibri</vt:lpstr>
      <vt:lpstr>Franklin Gothic Book</vt:lpstr>
      <vt:lpstr>Franklin Gothic Medium</vt:lpstr>
      <vt:lpstr>Times New Roman</vt:lpstr>
      <vt:lpstr>Wingdings</vt:lpstr>
      <vt:lpstr>Wingdings 2</vt:lpstr>
      <vt:lpstr>Viajes</vt:lpstr>
      <vt:lpstr>Tecnologias de la Informacion y de la Comunicacion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Maria</cp:lastModifiedBy>
  <cp:revision>95</cp:revision>
  <dcterms:created xsi:type="dcterms:W3CDTF">2011-08-28T12:11:05Z</dcterms:created>
  <dcterms:modified xsi:type="dcterms:W3CDTF">2019-08-26T15:33:03Z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