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83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4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67000" y="1329553"/>
            <a:ext cx="6858000" cy="1973223"/>
          </a:xfrm>
        </p:spPr>
        <p:txBody>
          <a:bodyPr/>
          <a:lstStyle/>
          <a:p>
            <a:r>
              <a:rPr lang="es-AR" dirty="0" smtClean="0"/>
              <a:t>Instalación de Redes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67000" y="3745720"/>
            <a:ext cx="6858000" cy="1368398"/>
          </a:xfrm>
        </p:spPr>
        <p:txBody>
          <a:bodyPr>
            <a:normAutofit/>
          </a:bodyPr>
          <a:lstStyle/>
          <a:p>
            <a:r>
              <a:rPr lang="es-AR" dirty="0" smtClean="0"/>
              <a:t>Unidad </a:t>
            </a:r>
            <a:r>
              <a:rPr lang="es-AR" dirty="0" smtClean="0"/>
              <a:t>2 </a:t>
            </a:r>
            <a:r>
              <a:rPr lang="es-AR" dirty="0" smtClean="0"/>
              <a:t>– Redes II </a:t>
            </a:r>
          </a:p>
          <a:p>
            <a:r>
              <a:rPr lang="es-AR" dirty="0" smtClean="0"/>
              <a:t>APU- </a:t>
            </a:r>
            <a:r>
              <a:rPr lang="es-AR" dirty="0" err="1" smtClean="0"/>
              <a:t>UNJu</a:t>
            </a:r>
            <a:endParaRPr lang="es-AR" dirty="0" smtClean="0"/>
          </a:p>
          <a:p>
            <a:r>
              <a:rPr lang="es-AR" dirty="0" smtClean="0"/>
              <a:t>Ing. Consuelo Gómez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408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s-MX" sz="2800" b="1" dirty="0"/>
              <a:t>La Asociación de las Industrias de las </a:t>
            </a:r>
            <a:r>
              <a:rPr lang="es-MX" sz="2800" b="1" dirty="0"/>
              <a:t>Telecomunicaciones </a:t>
            </a:r>
            <a:r>
              <a:rPr lang="es-MX" sz="2800" b="1" dirty="0"/>
              <a:t>(TIA) y la Asociación de Industrias de Electrónica (EIA</a:t>
            </a:r>
            <a:r>
              <a:rPr lang="es-MX" sz="2800" b="1" dirty="0"/>
              <a:t>)</a:t>
            </a:r>
            <a:endParaRPr lang="es-MX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418" y="1814946"/>
            <a:ext cx="5624946" cy="4587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</a:rPr>
              <a:t>TIA/EIA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1816608"/>
            <a:ext cx="10058400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Hay siete subsistemas relacionados con el sistema de cableado </a:t>
            </a:r>
            <a:r>
              <a:rPr lang="es-MX" sz="2400" dirty="0" smtClean="0"/>
              <a:t>estructurado, cada </a:t>
            </a:r>
            <a:r>
              <a:rPr lang="es-MX" sz="2400" dirty="0"/>
              <a:t>subsistema realiza funciones determinadas para proveer servicios de datos y voz en toda la planta de cables:</a:t>
            </a:r>
          </a:p>
          <a:p>
            <a:pPr lvl="0"/>
            <a:r>
              <a:rPr lang="es-MX" sz="2400" dirty="0"/>
              <a:t>Punto de demarcación (</a:t>
            </a:r>
            <a:r>
              <a:rPr lang="es-MX" sz="2400" dirty="0" err="1"/>
              <a:t>demarc</a:t>
            </a:r>
            <a:r>
              <a:rPr lang="es-MX" sz="2400" dirty="0"/>
              <a:t>) dentro de las instalaciones de entrada (EF) en la sala de equipamiento.</a:t>
            </a:r>
          </a:p>
          <a:p>
            <a:pPr lvl="0"/>
            <a:r>
              <a:rPr lang="es-MX" sz="2400" dirty="0"/>
              <a:t>Sala de equipamiento (ER)</a:t>
            </a:r>
          </a:p>
          <a:p>
            <a:pPr lvl="0"/>
            <a:r>
              <a:rPr lang="es-MX" sz="2400" dirty="0"/>
              <a:t>Sala de telecomunicaciones (TR)</a:t>
            </a:r>
          </a:p>
          <a:p>
            <a:pPr lvl="0"/>
            <a:r>
              <a:rPr lang="es-MX" sz="2400" dirty="0"/>
              <a:t>Cableado </a:t>
            </a:r>
            <a:r>
              <a:rPr lang="es-MX" sz="2400" dirty="0" err="1"/>
              <a:t>backbone</a:t>
            </a:r>
            <a:r>
              <a:rPr lang="es-MX" sz="2400" dirty="0"/>
              <a:t>, también conocido como cableado vertical</a:t>
            </a:r>
          </a:p>
          <a:p>
            <a:pPr lvl="0"/>
            <a:r>
              <a:rPr lang="es-MX" sz="2400" dirty="0"/>
              <a:t>Cableado de distribución, también conocido como cableado horizontal.</a:t>
            </a:r>
          </a:p>
          <a:p>
            <a:pPr lvl="0"/>
            <a:r>
              <a:rPr lang="es-MX" sz="2400" dirty="0"/>
              <a:t>Área de trabajo (WA)</a:t>
            </a:r>
          </a:p>
          <a:p>
            <a:pPr lvl="0"/>
            <a:r>
              <a:rPr lang="es-MX" sz="2400" dirty="0"/>
              <a:t>Administración</a:t>
            </a:r>
          </a:p>
        </p:txBody>
      </p:sp>
    </p:spTree>
    <p:extLst>
      <p:ext uri="{BB962C8B-B14F-4D97-AF65-F5344CB8AC3E}">
        <p14:creationId xmlns:p14="http://schemas.microsoft.com/office/powerpoint/2010/main" val="3753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Para </a:t>
            </a:r>
            <a:r>
              <a:rPr lang="es-MX" dirty="0"/>
              <a:t>el funcionamiento de la red y sus futuras actualizaciones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dirty="0" smtClean="0"/>
              <a:t>El </a:t>
            </a:r>
            <a:r>
              <a:rPr lang="es-MX" sz="2800" dirty="0"/>
              <a:t>diseño de una infraestructura de cableado estructurado </a:t>
            </a:r>
            <a:r>
              <a:rPr lang="es-MX" sz="2800" dirty="0" smtClean="0"/>
              <a:t>que:</a:t>
            </a:r>
          </a:p>
          <a:p>
            <a:pPr algn="just"/>
            <a:r>
              <a:rPr lang="es-MX" sz="2800" dirty="0" smtClean="0"/>
              <a:t> </a:t>
            </a:r>
            <a:r>
              <a:rPr lang="es-MX" sz="2800" dirty="0" err="1"/>
              <a:t>enrute</a:t>
            </a:r>
            <a:r>
              <a:rPr lang="es-MX" sz="2800" dirty="0"/>
              <a:t>, </a:t>
            </a:r>
            <a:endParaRPr lang="es-MX" sz="2800" dirty="0" smtClean="0"/>
          </a:p>
          <a:p>
            <a:pPr algn="just"/>
            <a:r>
              <a:rPr lang="es-MX" sz="2800" dirty="0" smtClean="0"/>
              <a:t>proteja</a:t>
            </a:r>
            <a:r>
              <a:rPr lang="es-MX" sz="2800" dirty="0"/>
              <a:t>, </a:t>
            </a:r>
            <a:endParaRPr lang="es-MX" sz="2800" dirty="0" smtClean="0"/>
          </a:p>
          <a:p>
            <a:pPr algn="just"/>
            <a:r>
              <a:rPr lang="es-MX" sz="2800" dirty="0" smtClean="0"/>
              <a:t>identifique </a:t>
            </a:r>
            <a:r>
              <a:rPr lang="es-MX" sz="2800" dirty="0"/>
              <a:t>y </a:t>
            </a:r>
            <a:endParaRPr lang="es-MX" sz="2800" dirty="0" smtClean="0"/>
          </a:p>
          <a:p>
            <a:pPr algn="just"/>
            <a:r>
              <a:rPr lang="es-MX" sz="2800" dirty="0" smtClean="0"/>
              <a:t>termine </a:t>
            </a:r>
            <a:r>
              <a:rPr lang="es-MX" sz="2800" dirty="0"/>
              <a:t>los medios de cobre o fibra de manera </a:t>
            </a:r>
            <a:r>
              <a:rPr lang="es-MX" sz="2800" dirty="0" smtClean="0"/>
              <a:t>apropiada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227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Escalabilidad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80654" y="2119745"/>
            <a:ext cx="10047593" cy="4052455"/>
          </a:xfrm>
        </p:spPr>
        <p:txBody>
          <a:bodyPr>
            <a:normAutofit/>
          </a:bodyPr>
          <a:lstStyle/>
          <a:p>
            <a:r>
              <a:rPr lang="es-MX" sz="2800" dirty="0"/>
              <a:t>Una LAN que es capaz de adaptarse a un crecimiento </a:t>
            </a:r>
            <a:r>
              <a:rPr lang="es-MX" sz="2800" dirty="0" smtClean="0"/>
              <a:t>posterior.</a:t>
            </a:r>
          </a:p>
          <a:p>
            <a:r>
              <a:rPr lang="es-MX" sz="2800" dirty="0" smtClean="0"/>
              <a:t>Planear </a:t>
            </a:r>
            <a:r>
              <a:rPr lang="es-MX" sz="2800" dirty="0"/>
              <a:t>con anterioridad la cantidad de tendidos y de derivaciones de cableado en el área de </a:t>
            </a:r>
            <a:r>
              <a:rPr lang="es-MX" sz="2800" dirty="0" smtClean="0"/>
              <a:t>trabajo.</a:t>
            </a:r>
          </a:p>
          <a:p>
            <a:r>
              <a:rPr lang="es-MX" sz="2800" dirty="0"/>
              <a:t>P</a:t>
            </a:r>
            <a:r>
              <a:rPr lang="es-MX" sz="2800" dirty="0" smtClean="0"/>
              <a:t>referible </a:t>
            </a:r>
            <a:r>
              <a:rPr lang="es-MX" sz="2800" dirty="0"/>
              <a:t>instalar cables de más que no tener los suficientes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891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Escalabilidad del </a:t>
            </a:r>
            <a:r>
              <a:rPr lang="es-MX" b="1" dirty="0" err="1"/>
              <a:t>backbone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 smtClean="0"/>
              <a:t>¿Qué </a:t>
            </a:r>
            <a:r>
              <a:rPr lang="es-MX" sz="2800" dirty="0"/>
              <a:t>cantidad de cable de cobre adicional debe </a:t>
            </a:r>
            <a:r>
              <a:rPr lang="es-MX" sz="2800" dirty="0" smtClean="0"/>
              <a:t>tender?</a:t>
            </a:r>
          </a:p>
          <a:p>
            <a:pPr lvl="1" algn="just"/>
            <a:r>
              <a:rPr lang="es-MX" sz="2800" dirty="0" smtClean="0"/>
              <a:t> </a:t>
            </a:r>
            <a:r>
              <a:rPr lang="es-MX" sz="2800" dirty="0"/>
              <a:t>primero determine la cantidad de tendidos que se necesitan en ese </a:t>
            </a:r>
            <a:r>
              <a:rPr lang="es-MX" sz="2800" dirty="0" smtClean="0"/>
              <a:t>momento</a:t>
            </a:r>
          </a:p>
          <a:p>
            <a:pPr lvl="1" algn="just"/>
            <a:r>
              <a:rPr lang="es-MX" sz="2800" dirty="0" smtClean="0"/>
              <a:t>agregue </a:t>
            </a:r>
            <a:r>
              <a:rPr lang="es-MX" sz="2800" dirty="0"/>
              <a:t>aproximadamente un 20 por ciento </a:t>
            </a:r>
            <a:r>
              <a:rPr lang="es-MX" sz="2800" dirty="0" smtClean="0"/>
              <a:t>más.</a:t>
            </a:r>
          </a:p>
          <a:p>
            <a:pPr algn="just"/>
            <a:r>
              <a:rPr lang="es-MX" sz="2800" dirty="0"/>
              <a:t>Una forma distinta de obtener capacidad de reserva es mediante el uso de cableado y equipamiento de fibra óptica y en el edificio del </a:t>
            </a:r>
            <a:r>
              <a:rPr lang="es-MX" sz="2800" dirty="0" err="1"/>
              <a:t>backbone</a:t>
            </a:r>
            <a:r>
              <a:rPr lang="es-MX" sz="2800" dirty="0"/>
              <a:t>. </a:t>
            </a:r>
            <a:endParaRPr lang="es-MX" sz="2800" dirty="0" smtClean="0"/>
          </a:p>
          <a:p>
            <a:pPr lvl="1" algn="just"/>
            <a:r>
              <a:rPr lang="es-MX" sz="2800" dirty="0" smtClean="0"/>
              <a:t>Por </a:t>
            </a:r>
            <a:r>
              <a:rPr lang="es-MX" sz="2800" dirty="0"/>
              <a:t>ejemplo, el equipo de terminación puede ser actualizado insertando </a:t>
            </a:r>
            <a:r>
              <a:rPr lang="es-MX" sz="2800" dirty="0" err="1"/>
              <a:t>lásers</a:t>
            </a:r>
            <a:r>
              <a:rPr lang="es-MX" sz="2800" dirty="0"/>
              <a:t> y controladores más veloces que se adapten al aumento de la cantidad de fibras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506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b="1" dirty="0"/>
              <a:t>Escalabilidad del área de </a:t>
            </a:r>
            <a:r>
              <a:rPr lang="es-MX" b="1" dirty="0" smtClean="0"/>
              <a:t>trabajo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Cable de voz</a:t>
            </a:r>
          </a:p>
          <a:p>
            <a:r>
              <a:rPr lang="es-MX" sz="2800" dirty="0" smtClean="0"/>
              <a:t>Cable de datos</a:t>
            </a:r>
          </a:p>
          <a:p>
            <a:r>
              <a:rPr lang="es-MX" sz="2800" dirty="0" smtClean="0"/>
              <a:t>Impresoras de red</a:t>
            </a:r>
          </a:p>
          <a:p>
            <a:r>
              <a:rPr lang="es-MX" sz="2800" dirty="0" smtClean="0"/>
              <a:t>Portátiles</a:t>
            </a:r>
          </a:p>
          <a:p>
            <a:r>
              <a:rPr lang="es-MX" sz="2800" dirty="0" smtClean="0"/>
              <a:t>Faxes</a:t>
            </a:r>
          </a:p>
          <a:p>
            <a:r>
              <a:rPr lang="es-MX" sz="2800" dirty="0" smtClean="0"/>
              <a:t>Telefonía IP</a:t>
            </a:r>
          </a:p>
          <a:p>
            <a:r>
              <a:rPr lang="es-MX" sz="2800" dirty="0" smtClean="0"/>
              <a:t>Etc.</a:t>
            </a:r>
            <a:endParaRPr lang="es-MX" sz="2800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1" y="1844825"/>
            <a:ext cx="3990975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6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Punto de demarcación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/>
              <a:t>E</a:t>
            </a:r>
            <a:r>
              <a:rPr lang="es-MX" sz="2800" dirty="0" smtClean="0"/>
              <a:t>s </a:t>
            </a:r>
            <a:r>
              <a:rPr lang="es-MX" sz="2800" dirty="0"/>
              <a:t>el punto en el que el cableado externo del proveedor de servicios se conecta con el cableado </a:t>
            </a:r>
            <a:r>
              <a:rPr lang="es-MX" sz="2800" dirty="0" err="1"/>
              <a:t>backbone</a:t>
            </a:r>
            <a:r>
              <a:rPr lang="es-MX" sz="2800" dirty="0"/>
              <a:t> dentro del </a:t>
            </a:r>
            <a:r>
              <a:rPr lang="es-MX" sz="2800" dirty="0" smtClean="0"/>
              <a:t>edificio.</a:t>
            </a:r>
          </a:p>
          <a:p>
            <a:r>
              <a:rPr lang="es-MX" sz="2800" dirty="0"/>
              <a:t>Representa el límite entre la responsabilidad del proveedor de servicios y la responsabilidad del cliente</a:t>
            </a:r>
            <a:r>
              <a:rPr lang="es-MX" sz="2800" dirty="0" smtClean="0"/>
              <a:t>.</a:t>
            </a:r>
          </a:p>
          <a:p>
            <a:r>
              <a:rPr lang="es-MX" sz="2800" dirty="0"/>
              <a:t>El proveedor de servicios es responsable de todo lo que ocurre desde el </a:t>
            </a:r>
            <a:r>
              <a:rPr lang="es-MX" sz="2800" dirty="0" err="1"/>
              <a:t>demarc</a:t>
            </a:r>
            <a:r>
              <a:rPr lang="es-MX" sz="2800" dirty="0"/>
              <a:t> hasta la instalación del proveedor de servicios. </a:t>
            </a:r>
            <a:endParaRPr lang="es-MX" sz="2800" dirty="0" smtClean="0"/>
          </a:p>
          <a:p>
            <a:r>
              <a:rPr lang="es-MX" sz="2800" dirty="0" smtClean="0"/>
              <a:t>Todo </a:t>
            </a:r>
            <a:r>
              <a:rPr lang="es-MX" sz="2800" dirty="0"/>
              <a:t>lo que ocurre desde el </a:t>
            </a:r>
            <a:r>
              <a:rPr lang="es-MX" sz="2800" dirty="0" err="1"/>
              <a:t>demarc</a:t>
            </a:r>
            <a:r>
              <a:rPr lang="es-MX" sz="2800" dirty="0"/>
              <a:t> hacia dentro del edificio es responsabilidad del cliente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528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Punto de demarcación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6274" y="1977043"/>
            <a:ext cx="7327866" cy="438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dirty="0"/>
              <a:t>El estándar TIA/EIA-569-A especifica los requisitos para el espacio </a:t>
            </a:r>
            <a:r>
              <a:rPr lang="es-MX" sz="2800" dirty="0" smtClean="0"/>
              <a:t>del </a:t>
            </a:r>
            <a:r>
              <a:rPr lang="es-MX" sz="2800" dirty="0" err="1" smtClean="0"/>
              <a:t>demarc</a:t>
            </a:r>
            <a:r>
              <a:rPr lang="es-MX" sz="2800" dirty="0"/>
              <a:t>. </a:t>
            </a:r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smtClean="0"/>
              <a:t>Los </a:t>
            </a:r>
            <a:r>
              <a:rPr lang="es-MX" sz="2800" dirty="0"/>
              <a:t>estándares sobre el tamaño y estructura del espacio del </a:t>
            </a:r>
            <a:r>
              <a:rPr lang="es-MX" sz="2800" dirty="0" err="1" smtClean="0"/>
              <a:t>demarc</a:t>
            </a:r>
            <a:r>
              <a:rPr lang="es-MX" sz="2800" dirty="0" smtClean="0"/>
              <a:t> se </a:t>
            </a:r>
            <a:r>
              <a:rPr lang="es-MX" sz="2800" dirty="0"/>
              <a:t>relacionan con el tamaño del edificio. </a:t>
            </a:r>
            <a:endParaRPr lang="es-MX" sz="2800" dirty="0" smtClean="0"/>
          </a:p>
          <a:p>
            <a:pPr marL="0" indent="0" algn="just">
              <a:buNone/>
            </a:pPr>
            <a:r>
              <a:rPr lang="es-MX" sz="2800" dirty="0" smtClean="0"/>
              <a:t>Para </a:t>
            </a:r>
            <a:r>
              <a:rPr lang="es-MX" sz="2800" dirty="0"/>
              <a:t>edificios de más de </a:t>
            </a:r>
            <a:r>
              <a:rPr lang="es-MX" sz="2800" dirty="0" smtClean="0"/>
              <a:t>2000 metros cuadrados, </a:t>
            </a:r>
            <a:r>
              <a:rPr lang="es-MX" sz="2800" dirty="0"/>
              <a:t>se recomienda contar con </a:t>
            </a:r>
            <a:r>
              <a:rPr lang="es-MX" sz="2800" dirty="0" smtClean="0"/>
              <a:t>una habitación </a:t>
            </a:r>
            <a:r>
              <a:rPr lang="es-MX" sz="2800" dirty="0"/>
              <a:t>dentro del edificio que sea designada para este fin y que </a:t>
            </a:r>
            <a:r>
              <a:rPr lang="es-MX" sz="2800" dirty="0" smtClean="0"/>
              <a:t>tenga llave</a:t>
            </a:r>
            <a:r>
              <a:rPr lang="es-MX" sz="28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38" y="1977043"/>
            <a:ext cx="2808312" cy="23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5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Salas de equipamiento y de telecomunicaciones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1911" y="2093976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800" dirty="0"/>
              <a:t>Una vez que el cable ingresa al edificio a través del </a:t>
            </a:r>
            <a:r>
              <a:rPr lang="es-MX" sz="2800" dirty="0" err="1"/>
              <a:t>demarc</a:t>
            </a:r>
            <a:r>
              <a:rPr lang="es-MX" sz="2800" dirty="0"/>
              <a:t>, se dirige hacia </a:t>
            </a:r>
            <a:r>
              <a:rPr lang="es-MX" sz="2800" dirty="0" smtClean="0"/>
              <a:t>la instalación </a:t>
            </a:r>
            <a:r>
              <a:rPr lang="es-MX" sz="2800" dirty="0"/>
              <a:t>de entrada (EF), que por lo general se encuentra en la sala </a:t>
            </a:r>
            <a:r>
              <a:rPr lang="es-MX" sz="2800" dirty="0" smtClean="0"/>
              <a:t>de equipamiento </a:t>
            </a:r>
            <a:r>
              <a:rPr lang="es-MX" sz="2800" dirty="0"/>
              <a:t>(ER). </a:t>
            </a:r>
            <a:endParaRPr lang="es-MX" sz="2800" dirty="0" smtClean="0"/>
          </a:p>
          <a:p>
            <a:pPr algn="just"/>
            <a:r>
              <a:rPr lang="es-MX" sz="2800" dirty="0" smtClean="0"/>
              <a:t>La </a:t>
            </a:r>
            <a:r>
              <a:rPr lang="es-MX" sz="2800" dirty="0"/>
              <a:t>sala de equipamiento </a:t>
            </a:r>
            <a:endParaRPr lang="es-MX" sz="2800" dirty="0" smtClean="0"/>
          </a:p>
          <a:p>
            <a:pPr lvl="1" algn="just"/>
            <a:r>
              <a:rPr lang="es-MX" sz="2800" dirty="0" smtClean="0"/>
              <a:t>es </a:t>
            </a:r>
            <a:r>
              <a:rPr lang="es-MX" sz="2800" dirty="0"/>
              <a:t>el centro de la red de voz </a:t>
            </a:r>
            <a:r>
              <a:rPr lang="es-MX" sz="2800" dirty="0" smtClean="0"/>
              <a:t>y datos</a:t>
            </a:r>
            <a:r>
              <a:rPr lang="es-MX" sz="2800" dirty="0"/>
              <a:t>. </a:t>
            </a:r>
          </a:p>
          <a:p>
            <a:pPr lvl="1" algn="just"/>
            <a:r>
              <a:rPr lang="es-MX" sz="2800" dirty="0" smtClean="0"/>
              <a:t>una </a:t>
            </a:r>
            <a:r>
              <a:rPr lang="es-MX" sz="2800" dirty="0"/>
              <a:t>gran sala </a:t>
            </a:r>
            <a:r>
              <a:rPr lang="es-MX" sz="2800" dirty="0" smtClean="0"/>
              <a:t>de telecomunicaciones </a:t>
            </a:r>
            <a:r>
              <a:rPr lang="es-MX" sz="2800" dirty="0"/>
              <a:t>que puede albergar el marco de distribución, </a:t>
            </a:r>
            <a:r>
              <a:rPr lang="es-MX" sz="2800" dirty="0" smtClean="0"/>
              <a:t>servidores de </a:t>
            </a:r>
            <a:r>
              <a:rPr lang="es-MX" sz="2800" dirty="0"/>
              <a:t>red, </a:t>
            </a:r>
            <a:r>
              <a:rPr lang="es-MX" sz="2800" dirty="0" err="1"/>
              <a:t>routers</a:t>
            </a:r>
            <a:r>
              <a:rPr lang="es-MX" sz="2800" dirty="0"/>
              <a:t>, </a:t>
            </a:r>
            <a:r>
              <a:rPr lang="es-MX" sz="2800" dirty="0" err="1"/>
              <a:t>switches</a:t>
            </a:r>
            <a:r>
              <a:rPr lang="es-MX" sz="2800" dirty="0"/>
              <a:t>, PBX telefónico, protección secundaria de </a:t>
            </a:r>
            <a:r>
              <a:rPr lang="es-MX" sz="2800" dirty="0" smtClean="0"/>
              <a:t>voltaje, receptores </a:t>
            </a:r>
            <a:r>
              <a:rPr lang="es-MX" sz="2800" dirty="0"/>
              <a:t>satelitales, moduladores y equipos de Internet de alta velocidad</a:t>
            </a:r>
            <a:r>
              <a:rPr lang="es-MX" sz="2800" dirty="0" smtClean="0"/>
              <a:t>, entre </a:t>
            </a:r>
            <a:r>
              <a:rPr lang="es-MX" sz="2800" dirty="0"/>
              <a:t>otros. </a:t>
            </a:r>
            <a:endParaRPr lang="es-MX" sz="2800" dirty="0" smtClean="0"/>
          </a:p>
          <a:p>
            <a:pPr algn="just"/>
            <a:r>
              <a:rPr lang="es-MX" sz="2800" dirty="0" smtClean="0"/>
              <a:t>Los </a:t>
            </a:r>
            <a:r>
              <a:rPr lang="es-MX" sz="2800" dirty="0"/>
              <a:t>aspectos de diseño de la sala de equipamiento se </a:t>
            </a:r>
            <a:r>
              <a:rPr lang="es-MX" sz="2800" dirty="0" smtClean="0"/>
              <a:t>describen en </a:t>
            </a:r>
            <a:r>
              <a:rPr lang="es-MX" sz="2800" dirty="0"/>
              <a:t>los estándares TIA/EIA-569-A.</a:t>
            </a:r>
          </a:p>
        </p:txBody>
      </p:sp>
    </p:spTree>
    <p:extLst>
      <p:ext uri="{BB962C8B-B14F-4D97-AF65-F5344CB8AC3E}">
        <p14:creationId xmlns:p14="http://schemas.microsoft.com/office/powerpoint/2010/main" val="27289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Salas de equipamiento y de telecomunicaciones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33054" y="2267989"/>
            <a:ext cx="5896388" cy="4389120"/>
          </a:xfrm>
        </p:spPr>
        <p:txBody>
          <a:bodyPr>
            <a:noAutofit/>
          </a:bodyPr>
          <a:lstStyle/>
          <a:p>
            <a:pPr algn="just"/>
            <a:r>
              <a:rPr lang="es-MX" sz="2800" dirty="0"/>
              <a:t>En edificios grandes, la sala de equipamiento puede alimentar una o </a:t>
            </a:r>
            <a:r>
              <a:rPr lang="es-MX" sz="2800" dirty="0" smtClean="0"/>
              <a:t>más salas </a:t>
            </a:r>
            <a:r>
              <a:rPr lang="es-MX" sz="2800" dirty="0"/>
              <a:t>de telecomunicaciones (TR) distribuidas en todo el edificio. </a:t>
            </a:r>
            <a:endParaRPr lang="es-MX" sz="2800" dirty="0" smtClean="0"/>
          </a:p>
          <a:p>
            <a:pPr algn="just"/>
            <a:r>
              <a:rPr lang="es-MX" sz="2800" dirty="0" smtClean="0"/>
              <a:t>Las TR albergan </a:t>
            </a:r>
            <a:r>
              <a:rPr lang="es-MX" sz="2800" dirty="0"/>
              <a:t>el equipo del sistema de cableado de telecomunicaciones para </a:t>
            </a:r>
            <a:r>
              <a:rPr lang="es-MX" sz="2800" dirty="0" smtClean="0"/>
              <a:t>un área </a:t>
            </a:r>
            <a:r>
              <a:rPr lang="es-MX" sz="2800" dirty="0"/>
              <a:t>particular de la LAN, como por </a:t>
            </a:r>
            <a:r>
              <a:rPr lang="es-MX" sz="2800" dirty="0" smtClean="0"/>
              <a:t>ejemplo</a:t>
            </a:r>
            <a:r>
              <a:rPr lang="es-MX" sz="2800" dirty="0"/>
              <a:t>, un piso o parte de un piso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968" y="2093976"/>
            <a:ext cx="383857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8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Conocer las normas de cableado estructurado, </a:t>
            </a:r>
            <a:endParaRPr lang="es-MX" sz="2400" dirty="0" smtClean="0"/>
          </a:p>
          <a:p>
            <a:r>
              <a:rPr lang="es-MX" sz="2400" dirty="0" smtClean="0"/>
              <a:t>metodologías </a:t>
            </a:r>
            <a:r>
              <a:rPr lang="es-MX" sz="2400" dirty="0"/>
              <a:t>de instalación, </a:t>
            </a:r>
            <a:endParaRPr lang="es-MX" sz="2400" dirty="0" smtClean="0"/>
          </a:p>
          <a:p>
            <a:r>
              <a:rPr lang="es-MX" sz="2400" dirty="0" smtClean="0"/>
              <a:t>certificación</a:t>
            </a:r>
            <a:r>
              <a:rPr lang="es-MX" sz="2400" dirty="0"/>
              <a:t>, </a:t>
            </a:r>
            <a:endParaRPr lang="es-MX" sz="2400" dirty="0" smtClean="0"/>
          </a:p>
          <a:p>
            <a:r>
              <a:rPr lang="es-MX" sz="2400" dirty="0" smtClean="0"/>
              <a:t>documentación </a:t>
            </a:r>
            <a:r>
              <a:rPr lang="es-MX" sz="2400" dirty="0"/>
              <a:t>(planos y otros) y </a:t>
            </a:r>
            <a:endParaRPr lang="es-MX" sz="2400" dirty="0" smtClean="0"/>
          </a:p>
          <a:p>
            <a:r>
              <a:rPr lang="es-MX" sz="2400" dirty="0" smtClean="0"/>
              <a:t>planificación</a:t>
            </a:r>
            <a:r>
              <a:rPr lang="es-MX" sz="2400" dirty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8716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Salas de equipamiento y de telecomunicaciones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8620" y="2226425"/>
            <a:ext cx="5937951" cy="4389120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/>
              <a:t>El bastidor de distribución debe tener un mínimo de 1 metro </a:t>
            </a:r>
            <a:r>
              <a:rPr lang="es-MX" sz="2800" dirty="0" smtClean="0"/>
              <a:t>de espacio </a:t>
            </a:r>
            <a:r>
              <a:rPr lang="es-MX" sz="2800" dirty="0"/>
              <a:t>libre para poder trabajar en la parte delantera y trasera del bastidor.</a:t>
            </a:r>
          </a:p>
          <a:p>
            <a:r>
              <a:rPr lang="es-MX" sz="2800" dirty="0"/>
              <a:t>Para montar el bastidor de distribución, se utiliza una placa de piso de </a:t>
            </a:r>
            <a:r>
              <a:rPr lang="es-MX" sz="2800" dirty="0" smtClean="0"/>
              <a:t>55,9 cm. </a:t>
            </a:r>
          </a:p>
          <a:p>
            <a:r>
              <a:rPr lang="es-MX" sz="2800" dirty="0" smtClean="0"/>
              <a:t>La </a:t>
            </a:r>
            <a:r>
              <a:rPr lang="es-MX" sz="2800" dirty="0"/>
              <a:t>placa de piso brinda estabilidad y determina </a:t>
            </a:r>
            <a:r>
              <a:rPr lang="es-MX" sz="2800" dirty="0" smtClean="0"/>
              <a:t>la distancia </a:t>
            </a:r>
            <a:r>
              <a:rPr lang="es-MX" sz="2800" dirty="0"/>
              <a:t>mínima para la posición final del bastidor de distribución</a:t>
            </a:r>
            <a:r>
              <a:rPr lang="es-MX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42" y="1844824"/>
            <a:ext cx="4322659" cy="422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3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42" y="1844824"/>
            <a:ext cx="4322659" cy="422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Salas de equipamiento y de telecomunicaciones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309" y="1935480"/>
            <a:ext cx="6322787" cy="438912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Un gabinete para equipamiento completo requiere por lo menos 76,2 cm </a:t>
            </a:r>
            <a:r>
              <a:rPr lang="es-MX" sz="2400" dirty="0" smtClean="0"/>
              <a:t>de espacio libre delante de la puerta para que ésta se pueda abrir.</a:t>
            </a:r>
          </a:p>
          <a:p>
            <a:pPr algn="just"/>
            <a:r>
              <a:rPr lang="es-MX" sz="2400" dirty="0"/>
              <a:t>Cuando coloque el equipamiento dentro de los bastidores de equipos, </a:t>
            </a:r>
            <a:r>
              <a:rPr lang="es-MX" sz="2400" dirty="0" smtClean="0"/>
              <a:t>tenga en </a:t>
            </a:r>
            <a:r>
              <a:rPr lang="es-MX" sz="2400" dirty="0"/>
              <a:t>cuenta si el equipo utiliza electricidad o no</a:t>
            </a:r>
            <a:r>
              <a:rPr lang="es-MX" sz="2400" dirty="0" smtClean="0"/>
              <a:t>.</a:t>
            </a:r>
          </a:p>
          <a:p>
            <a:pPr algn="just"/>
            <a:r>
              <a:rPr lang="es-MX" sz="2400" dirty="0"/>
              <a:t>Los equipos pesados como </a:t>
            </a:r>
            <a:r>
              <a:rPr lang="es-MX" sz="2400" dirty="0" err="1"/>
              <a:t>switches</a:t>
            </a:r>
            <a:r>
              <a:rPr lang="es-MX" sz="2400" dirty="0"/>
              <a:t> y servidores deben </a:t>
            </a:r>
            <a:r>
              <a:rPr lang="es-MX" sz="2400" dirty="0" smtClean="0"/>
              <a:t>ser colocados </a:t>
            </a:r>
            <a:r>
              <a:rPr lang="es-MX" sz="2400" dirty="0"/>
              <a:t>cerca de la base del bastidor por razones de </a:t>
            </a:r>
            <a:r>
              <a:rPr lang="es-MX" sz="2400" dirty="0" smtClean="0"/>
              <a:t>estabilidad.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654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Áreas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2618" y="1935480"/>
            <a:ext cx="5655390" cy="438912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La distancia máxima de cable desde el punto de terminación en la TR </a:t>
            </a:r>
            <a:r>
              <a:rPr lang="es-MX" sz="2400" dirty="0" smtClean="0"/>
              <a:t>hasta la </a:t>
            </a:r>
            <a:r>
              <a:rPr lang="es-MX" sz="2400" dirty="0"/>
              <a:t>terminación en </a:t>
            </a:r>
            <a:r>
              <a:rPr lang="es-MX" sz="2400" dirty="0" smtClean="0"/>
              <a:t>el </a:t>
            </a:r>
            <a:r>
              <a:rPr lang="es-MX" sz="2400" dirty="0"/>
              <a:t>toma del área de trabajo no puede superar los 90 </a:t>
            </a:r>
            <a:r>
              <a:rPr lang="es-MX" sz="2400" dirty="0" smtClean="0"/>
              <a:t>metros </a:t>
            </a:r>
            <a:r>
              <a:rPr lang="es-MX" sz="2400" dirty="0"/>
              <a:t>se </a:t>
            </a:r>
            <a:r>
              <a:rPr lang="es-MX" sz="2400" dirty="0" smtClean="0"/>
              <a:t>denomina enlace </a:t>
            </a:r>
            <a:r>
              <a:rPr lang="es-MX" sz="2400" dirty="0"/>
              <a:t>permanente</a:t>
            </a:r>
            <a:r>
              <a:rPr lang="es-MX" sz="2400" dirty="0" smtClean="0"/>
              <a:t>.</a:t>
            </a:r>
          </a:p>
          <a:p>
            <a:pPr algn="just"/>
            <a:r>
              <a:rPr lang="es-MX" sz="2400" dirty="0"/>
              <a:t>D</a:t>
            </a:r>
            <a:r>
              <a:rPr lang="es-MX" sz="2400" dirty="0" smtClean="0"/>
              <a:t>ebe </a:t>
            </a:r>
            <a:r>
              <a:rPr lang="es-MX" sz="2400" dirty="0"/>
              <a:t>tener por lo menos dos </a:t>
            </a:r>
            <a:r>
              <a:rPr lang="es-MX" sz="2400" dirty="0" smtClean="0"/>
              <a:t>cables uno </a:t>
            </a:r>
            <a:r>
              <a:rPr lang="es-MX" sz="2400" dirty="0"/>
              <a:t>para datos y otro para </a:t>
            </a:r>
            <a:r>
              <a:rPr lang="es-MX" sz="2400" dirty="0" smtClean="0"/>
              <a:t>voz.</a:t>
            </a:r>
          </a:p>
          <a:p>
            <a:pPr algn="just"/>
            <a:r>
              <a:rPr lang="es-MX" sz="2400" dirty="0" smtClean="0"/>
              <a:t>Reservar </a:t>
            </a:r>
            <a:r>
              <a:rPr lang="es-MX" sz="2400" dirty="0"/>
              <a:t>espacio para otros servicios y </a:t>
            </a:r>
            <a:r>
              <a:rPr lang="es-MX" sz="2400" dirty="0" smtClean="0"/>
              <a:t>futuras expansiones</a:t>
            </a:r>
            <a:r>
              <a:rPr lang="es-MX" sz="2400" dirty="0"/>
              <a:t>.</a:t>
            </a:r>
            <a:endParaRPr lang="es-MX" sz="2400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912" y="1713807"/>
            <a:ext cx="5282566" cy="403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2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1912" y="2426208"/>
            <a:ext cx="10058400" cy="405079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Por </a:t>
            </a:r>
            <a:r>
              <a:rPr lang="es-MX" sz="2800" dirty="0"/>
              <a:t>lo general </a:t>
            </a:r>
            <a:r>
              <a:rPr lang="es-MX" sz="2800" dirty="0" smtClean="0"/>
              <a:t>los cables se </a:t>
            </a:r>
            <a:r>
              <a:rPr lang="es-MX" sz="2800" dirty="0"/>
              <a:t>colocan en dispositivos de administración de </a:t>
            </a:r>
            <a:r>
              <a:rPr lang="es-MX" sz="2800" dirty="0" smtClean="0"/>
              <a:t>cables tales </a:t>
            </a:r>
            <a:r>
              <a:rPr lang="es-MX" sz="2800" dirty="0"/>
              <a:t>como bandejas, canastos, escaleras y canaletas</a:t>
            </a:r>
            <a:r>
              <a:rPr lang="es-MX" sz="2800" dirty="0" smtClean="0"/>
              <a:t>.</a:t>
            </a:r>
          </a:p>
          <a:p>
            <a:r>
              <a:rPr lang="es-MX" sz="2800" dirty="0"/>
              <a:t>La ANSI/TIA/EIA-568-B establece que puede haber 5 m </a:t>
            </a:r>
            <a:r>
              <a:rPr lang="es-MX" sz="2800" dirty="0" smtClean="0"/>
              <a:t>de cable de </a:t>
            </a:r>
            <a:r>
              <a:rPr lang="es-MX" sz="2800" dirty="0"/>
              <a:t>conexión para interconectar los paneles de conexión del equipamiento, y </a:t>
            </a:r>
            <a:r>
              <a:rPr lang="es-MX" sz="2800" dirty="0" smtClean="0"/>
              <a:t>5 m de </a:t>
            </a:r>
            <a:r>
              <a:rPr lang="es-MX" sz="2800" dirty="0"/>
              <a:t>cable desde el punto de terminación del cableado en </a:t>
            </a:r>
            <a:r>
              <a:rPr lang="es-MX" sz="2800" dirty="0" smtClean="0"/>
              <a:t>la pared </a:t>
            </a:r>
            <a:r>
              <a:rPr lang="es-MX" sz="2800" dirty="0"/>
              <a:t>hasta el teléfono o el computador.</a:t>
            </a:r>
          </a:p>
        </p:txBody>
      </p:sp>
    </p:spTree>
    <p:extLst>
      <p:ext uri="{BB962C8B-B14F-4D97-AF65-F5344CB8AC3E}">
        <p14:creationId xmlns:p14="http://schemas.microsoft.com/office/powerpoint/2010/main" val="9570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Servicio del área de trabajo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9491" y="1935480"/>
            <a:ext cx="6458597" cy="438912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Es útil usar cables de conexión cuando con frecuencia se producen </a:t>
            </a:r>
            <a:r>
              <a:rPr lang="es-MX" sz="2400" dirty="0" smtClean="0"/>
              <a:t>cambios en </a:t>
            </a:r>
            <a:r>
              <a:rPr lang="es-MX" sz="2400" dirty="0"/>
              <a:t>la </a:t>
            </a:r>
            <a:r>
              <a:rPr lang="es-MX" sz="2400" dirty="0" smtClean="0"/>
              <a:t>conectividad.</a:t>
            </a:r>
          </a:p>
          <a:p>
            <a:pPr algn="just"/>
            <a:r>
              <a:rPr lang="es-MX" sz="2400" dirty="0"/>
              <a:t>Los cables de conexión están limitados </a:t>
            </a:r>
            <a:r>
              <a:rPr lang="es-MX" sz="2400" dirty="0" smtClean="0"/>
              <a:t>por el </a:t>
            </a:r>
            <a:r>
              <a:rPr lang="es-MX" sz="2400" dirty="0"/>
              <a:t>estándar TIA/EIA-568-B.1 a 5 </a:t>
            </a:r>
            <a:r>
              <a:rPr lang="es-MX" sz="2400" dirty="0" smtClean="0"/>
              <a:t>m.</a:t>
            </a:r>
          </a:p>
          <a:p>
            <a:pPr algn="just"/>
            <a:r>
              <a:rPr lang="es-MX" sz="2400" dirty="0"/>
              <a:t>Se debe utilizar un esquema de cableado uniforme en todo el </a:t>
            </a:r>
            <a:r>
              <a:rPr lang="es-MX" sz="2400" dirty="0" smtClean="0"/>
              <a:t>sistema del panel </a:t>
            </a:r>
            <a:r>
              <a:rPr lang="es-MX" sz="2400" dirty="0"/>
              <a:t>de </a:t>
            </a:r>
            <a:r>
              <a:rPr lang="es-MX" sz="2400" dirty="0" smtClean="0"/>
              <a:t>conexión.</a:t>
            </a:r>
          </a:p>
          <a:p>
            <a:pPr algn="just"/>
            <a:r>
              <a:rPr lang="es-MX" sz="2400" dirty="0"/>
              <a:t>S</a:t>
            </a:r>
            <a:r>
              <a:rPr lang="es-MX" sz="2400" dirty="0" smtClean="0"/>
              <a:t>i </a:t>
            </a:r>
            <a:r>
              <a:rPr lang="es-MX" sz="2400" dirty="0"/>
              <a:t>se utiliza un plan de cableado </a:t>
            </a:r>
            <a:r>
              <a:rPr lang="es-MX" sz="2400" dirty="0" smtClean="0"/>
              <a:t>T568-A para </a:t>
            </a:r>
            <a:r>
              <a:rPr lang="es-MX" sz="2400" dirty="0"/>
              <a:t>tomas o </a:t>
            </a:r>
            <a:r>
              <a:rPr lang="es-MX" sz="2400" dirty="0" err="1"/>
              <a:t>jacks</a:t>
            </a:r>
            <a:r>
              <a:rPr lang="es-MX" sz="2400" dirty="0"/>
              <a:t> de información, se deben usar paneles de conexión </a:t>
            </a:r>
            <a:r>
              <a:rPr lang="es-MX" sz="2400" dirty="0" smtClean="0"/>
              <a:t>T568- A</a:t>
            </a:r>
            <a:r>
              <a:rPr lang="es-MX" sz="24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14" y="2492896"/>
            <a:ext cx="3697387" cy="159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599" y="191446"/>
            <a:ext cx="4539901" cy="276823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solidFill>
                  <a:schemeClr val="tx1"/>
                </a:solidFill>
              </a:rPr>
              <a:t>Introducción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26948" y="2387162"/>
            <a:ext cx="10058400" cy="4050792"/>
          </a:xfrm>
        </p:spPr>
        <p:txBody>
          <a:bodyPr>
            <a:normAutofit fontScale="92500"/>
          </a:bodyPr>
          <a:lstStyle/>
          <a:p>
            <a:pPr algn="just"/>
            <a:r>
              <a:rPr lang="es-AR" sz="2800" dirty="0"/>
              <a:t>Edificios dotados con </a:t>
            </a:r>
            <a:r>
              <a:rPr lang="es-AR" sz="2800" dirty="0"/>
              <a:t>distintos servicios </a:t>
            </a:r>
            <a:r>
              <a:rPr lang="es-AR" sz="2800" dirty="0">
                <a:solidFill>
                  <a:schemeClr val="bg1"/>
                </a:solidFill>
              </a:rPr>
              <a:t>de mayor o  menor </a:t>
            </a:r>
            <a:r>
              <a:rPr lang="es-AR" sz="2800" dirty="0"/>
              <a:t>nivel tecnológico</a:t>
            </a:r>
            <a:r>
              <a:rPr lang="es-AR" sz="2800" dirty="0"/>
              <a:t>.</a:t>
            </a:r>
          </a:p>
          <a:p>
            <a:pPr algn="just"/>
            <a:r>
              <a:rPr lang="es-AR" sz="2800" dirty="0"/>
              <a:t>Edificios inteligentes o racionalizados= sistema </a:t>
            </a:r>
            <a:r>
              <a:rPr lang="es-AR" sz="2800" dirty="0"/>
              <a:t>de gestión </a:t>
            </a:r>
            <a:r>
              <a:rPr lang="es-AR" sz="2800" dirty="0"/>
              <a:t>centralizado (interconexión </a:t>
            </a:r>
            <a:r>
              <a:rPr lang="es-AR" sz="2800" dirty="0"/>
              <a:t>entre ellos y de una infraestructura de comunicaciones (voz, datos, textos, imágenes</a:t>
            </a:r>
            <a:r>
              <a:rPr lang="es-AR" sz="2800" dirty="0"/>
              <a:t>))</a:t>
            </a:r>
          </a:p>
          <a:p>
            <a:pPr algn="just"/>
            <a:r>
              <a:rPr lang="es-AR" sz="2800" dirty="0"/>
              <a:t>El </a:t>
            </a:r>
            <a:r>
              <a:rPr lang="es-AR" sz="2800" dirty="0"/>
              <a:t>desarrollo actual de las comunicaciones, video conferencia, telefax, servicios multimedia, redes de datos, </a:t>
            </a:r>
            <a:r>
              <a:rPr lang="es-AR" sz="2800" dirty="0"/>
              <a:t>necesita un </a:t>
            </a:r>
            <a:r>
              <a:rPr lang="es-AR" sz="2800" dirty="0"/>
              <a:t>sistema de cableado estructurado avanzado capaz de soportar todas las necesidades de comunicación como es el P. D. S. (</a:t>
            </a:r>
            <a:r>
              <a:rPr lang="es-AR" sz="2800" dirty="0" err="1"/>
              <a:t>Premises</a:t>
            </a:r>
            <a:r>
              <a:rPr lang="es-AR" sz="2800" dirty="0"/>
              <a:t> </a:t>
            </a:r>
            <a:r>
              <a:rPr lang="es-AR" sz="2800" dirty="0" err="1"/>
              <a:t>Distribution</a:t>
            </a:r>
            <a:r>
              <a:rPr lang="es-AR" sz="2800" dirty="0"/>
              <a:t> </a:t>
            </a:r>
            <a:r>
              <a:rPr lang="es-AR" sz="2800" dirty="0" err="1"/>
              <a:t>System</a:t>
            </a:r>
            <a:r>
              <a:rPr lang="es-AR" sz="2800" dirty="0"/>
              <a:t>) Sistema de Distribución Local</a:t>
            </a:r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2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Sistema de Cableado Estructurado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El cableado estructurado es un enfoque sistemático del </a:t>
            </a:r>
            <a:r>
              <a:rPr lang="es-MX" sz="2800" dirty="0"/>
              <a:t>cableado.</a:t>
            </a:r>
          </a:p>
          <a:p>
            <a:r>
              <a:rPr lang="es-MX" sz="2800" dirty="0"/>
              <a:t>un </a:t>
            </a:r>
            <a:r>
              <a:rPr lang="es-MX" sz="2800" dirty="0"/>
              <a:t>sistema de cableado </a:t>
            </a:r>
            <a:r>
              <a:rPr lang="es-MX" sz="2800" dirty="0"/>
              <a:t>organizado </a:t>
            </a:r>
            <a:r>
              <a:rPr lang="es-MX" sz="2800" dirty="0"/>
              <a:t>que pueda ser fácilmente comprendido </a:t>
            </a:r>
            <a:r>
              <a:rPr lang="es-MX" sz="2800" dirty="0"/>
              <a:t>por:</a:t>
            </a:r>
          </a:p>
          <a:p>
            <a:pPr lvl="1"/>
            <a:r>
              <a:rPr lang="es-MX" sz="2400" dirty="0" smtClean="0"/>
              <a:t>los </a:t>
            </a:r>
            <a:r>
              <a:rPr lang="es-MX" sz="2400" dirty="0"/>
              <a:t>instaladores, </a:t>
            </a:r>
            <a:endParaRPr lang="es-MX" sz="2400" dirty="0" smtClean="0"/>
          </a:p>
          <a:p>
            <a:pPr lvl="1"/>
            <a:r>
              <a:rPr lang="es-MX" sz="2400" dirty="0" smtClean="0"/>
              <a:t>administradores </a:t>
            </a:r>
            <a:r>
              <a:rPr lang="es-MX" sz="2400" dirty="0"/>
              <a:t>de </a:t>
            </a:r>
            <a:r>
              <a:rPr lang="es-MX" sz="2400" dirty="0" smtClean="0"/>
              <a:t>red</a:t>
            </a:r>
          </a:p>
          <a:p>
            <a:pPr lvl="1"/>
            <a:r>
              <a:rPr lang="es-MX" sz="2400" dirty="0" smtClean="0"/>
              <a:t>otros técnicos.</a:t>
            </a:r>
            <a:endParaRPr lang="es-MX" sz="2400" dirty="0"/>
          </a:p>
          <a:p>
            <a:pPr lvl="0"/>
            <a:endParaRPr lang="es-A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MX" b="1" dirty="0"/>
              <a:t>Reglas para Cableado Estructurado de las LAN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800" dirty="0"/>
              <a:t>A</a:t>
            </a:r>
            <a:r>
              <a:rPr lang="es-MX" sz="2800" dirty="0"/>
              <a:t>yudan </a:t>
            </a:r>
            <a:r>
              <a:rPr lang="es-MX" sz="2800" dirty="0"/>
              <a:t>a garantizar la efectividad y eficiencia en los proyectos de diseño del cableado </a:t>
            </a:r>
            <a:r>
              <a:rPr lang="es-MX" sz="2800" dirty="0"/>
              <a:t>estructurado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s-MX" sz="2800" dirty="0" smtClean="0">
                <a:latin typeface="Calibri"/>
                <a:ea typeface="Times New Roman"/>
                <a:cs typeface="Calibri"/>
              </a:rPr>
              <a:t>Buscar </a:t>
            </a:r>
            <a:r>
              <a:rPr lang="es-MX" sz="2800" dirty="0">
                <a:latin typeface="Calibri"/>
                <a:ea typeface="Times New Roman"/>
                <a:cs typeface="Calibri"/>
              </a:rPr>
              <a:t>una solución completa de conectividad. </a:t>
            </a:r>
            <a:endParaRPr lang="es-MX" sz="2800" dirty="0" smtClean="0">
              <a:latin typeface="Calibri"/>
              <a:ea typeface="Times New Roman"/>
              <a:cs typeface="Calibri"/>
            </a:endParaRPr>
          </a:p>
          <a:p>
            <a:pPr lvl="2" algn="just"/>
            <a:r>
              <a:rPr lang="es-MX" sz="2400" dirty="0" smtClean="0">
                <a:latin typeface="Calibri"/>
                <a:ea typeface="Times New Roman"/>
                <a:cs typeface="Calibri"/>
              </a:rPr>
              <a:t>Una 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solución óptima para lograr la conectividad de redes abarca todos los sistemas que han sido diseñados para conectar, tender, administrar e identificar los cables en los sistemas de cableado estructurado. </a:t>
            </a:r>
            <a:endParaRPr lang="es-MX" sz="2400" dirty="0" smtClean="0">
              <a:latin typeface="Calibri"/>
              <a:ea typeface="Times New Roman"/>
              <a:cs typeface="Calibri"/>
            </a:endParaRPr>
          </a:p>
          <a:p>
            <a:pPr lvl="2" algn="just"/>
            <a:r>
              <a:rPr lang="es-MX" sz="2400" dirty="0" smtClean="0">
                <a:latin typeface="Calibri"/>
                <a:ea typeface="Times New Roman"/>
                <a:cs typeface="Calibri"/>
              </a:rPr>
              <a:t>Implementación 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basada en </a:t>
            </a:r>
            <a:r>
              <a:rPr lang="es-MX" sz="2400" b="1" dirty="0">
                <a:latin typeface="Calibri"/>
                <a:ea typeface="Times New Roman"/>
                <a:cs typeface="Calibri"/>
              </a:rPr>
              <a:t>estándares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 </a:t>
            </a:r>
            <a:r>
              <a:rPr lang="es-MX" sz="2400" dirty="0" smtClean="0">
                <a:latin typeface="Calibri"/>
                <a:ea typeface="Times New Roman"/>
                <a:cs typeface="Calibri"/>
              </a:rPr>
              <a:t>diseñada 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para admitir tecnologías actuales y futuras. </a:t>
            </a:r>
            <a:endParaRPr lang="es-MX" sz="2400" dirty="0" smtClean="0">
              <a:latin typeface="Calibri"/>
              <a:ea typeface="Times New Roman"/>
              <a:cs typeface="Calibri"/>
            </a:endParaRPr>
          </a:p>
          <a:p>
            <a:pPr lvl="2" algn="just"/>
            <a:r>
              <a:rPr lang="es-MX" sz="2400" dirty="0" smtClean="0">
                <a:latin typeface="Calibri"/>
                <a:ea typeface="Times New Roman"/>
                <a:cs typeface="Calibri"/>
              </a:rPr>
              <a:t>Cumplimiento 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de los </a:t>
            </a:r>
            <a:r>
              <a:rPr lang="es-MX" sz="2400" b="1" dirty="0">
                <a:latin typeface="Calibri"/>
                <a:ea typeface="Times New Roman"/>
                <a:cs typeface="Calibri"/>
              </a:rPr>
              <a:t>estándares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 </a:t>
            </a:r>
            <a:r>
              <a:rPr lang="es-MX" sz="2400" dirty="0" smtClean="0">
                <a:latin typeface="Calibri"/>
                <a:ea typeface="Times New Roman"/>
                <a:cs typeface="Calibri"/>
              </a:rPr>
              <a:t>garantizará 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el </a:t>
            </a:r>
            <a:r>
              <a:rPr lang="es-MX" sz="2400" b="1" dirty="0">
                <a:latin typeface="Calibri"/>
                <a:ea typeface="Times New Roman"/>
                <a:cs typeface="Calibri"/>
              </a:rPr>
              <a:t>rendimiento y confiabilidad</a:t>
            </a:r>
            <a:r>
              <a:rPr lang="es-MX" sz="2400" dirty="0">
                <a:latin typeface="Calibri"/>
                <a:ea typeface="Times New Roman"/>
                <a:cs typeface="Calibri"/>
              </a:rPr>
              <a:t> del proyecto a largo plazo.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3676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Reglas para Cableado Estructurado de las </a:t>
            </a:r>
            <a:r>
              <a:rPr lang="es-MX" b="1" dirty="0" smtClean="0"/>
              <a:t>LAN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9848" y="2093976"/>
            <a:ext cx="8929623" cy="438912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s-MX" sz="2800" dirty="0" smtClean="0"/>
              <a:t>Planificar </a:t>
            </a:r>
            <a:r>
              <a:rPr lang="es-MX" sz="2800" dirty="0"/>
              <a:t>teniendo en cuenta el crecimiento </a:t>
            </a:r>
            <a:r>
              <a:rPr lang="es-MX" sz="2800" dirty="0" smtClean="0"/>
              <a:t>futuro</a:t>
            </a:r>
            <a:endParaRPr lang="es-MX" sz="2800" dirty="0"/>
          </a:p>
          <a:p>
            <a:pPr marL="880110" lvl="1" indent="-514350"/>
            <a:r>
              <a:rPr lang="es-MX" sz="2400" dirty="0" smtClean="0"/>
              <a:t>La </a:t>
            </a:r>
            <a:r>
              <a:rPr lang="es-MX" sz="2400" dirty="0"/>
              <a:t>cantidad de cables instalados debe satisfacer necesidades futuras. </a:t>
            </a:r>
            <a:endParaRPr lang="es-MX" sz="2400" dirty="0" smtClean="0"/>
          </a:p>
          <a:p>
            <a:pPr marL="880110" lvl="1" indent="-514350"/>
            <a:r>
              <a:rPr lang="es-MX" sz="2400" dirty="0" smtClean="0"/>
              <a:t>Se </a:t>
            </a:r>
            <a:r>
              <a:rPr lang="es-MX" sz="2400" dirty="0"/>
              <a:t>deben tener en cuenta las soluciones de Categoría 5e, Categoría 6 y de fibra óptica para garantizar que se satisfagan futuras necesidades. </a:t>
            </a:r>
            <a:endParaRPr lang="es-MX" sz="2400" dirty="0" smtClean="0"/>
          </a:p>
          <a:p>
            <a:pPr marL="880110" lvl="1" indent="-514350"/>
            <a:r>
              <a:rPr lang="es-MX" sz="2400" dirty="0" smtClean="0"/>
              <a:t>La </a:t>
            </a:r>
            <a:r>
              <a:rPr lang="es-MX" sz="2400" dirty="0"/>
              <a:t>instalación de la capa física debe poder funcionar durante </a:t>
            </a:r>
            <a:r>
              <a:rPr lang="es-MX" sz="2400" b="1" dirty="0" smtClean="0"/>
              <a:t>10 años </a:t>
            </a:r>
            <a:r>
              <a:rPr lang="es-MX" sz="2400" dirty="0"/>
              <a:t>o más.</a:t>
            </a:r>
          </a:p>
          <a:p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Reglas para Cableado Estructurado de las </a:t>
            </a:r>
            <a:r>
              <a:rPr lang="es-MX" b="1" dirty="0" smtClean="0"/>
              <a:t>LAN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7300" y="2093976"/>
            <a:ext cx="8956548" cy="4389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s-MX" sz="2800" dirty="0"/>
              <a:t>C</a:t>
            </a:r>
            <a:r>
              <a:rPr lang="es-MX" sz="2800" dirty="0" smtClean="0"/>
              <a:t>onservar </a:t>
            </a:r>
            <a:r>
              <a:rPr lang="es-MX" sz="2800" dirty="0"/>
              <a:t>la libertad de elección de proveedores. </a:t>
            </a:r>
            <a:endParaRPr lang="es-MX" sz="2800" dirty="0" smtClean="0"/>
          </a:p>
          <a:p>
            <a:pPr marL="880110" lvl="1" indent="-514350"/>
            <a:r>
              <a:rPr lang="es-MX" sz="2400" dirty="0" smtClean="0"/>
              <a:t>Un </a:t>
            </a:r>
            <a:r>
              <a:rPr lang="es-MX" sz="2400" dirty="0"/>
              <a:t>sistema cerrado y propietario puede resultar más económico en un principio, con el tiempo puede resultar ser mucho más costoso. </a:t>
            </a:r>
            <a:endParaRPr lang="es-MX" sz="2400" dirty="0" smtClean="0"/>
          </a:p>
          <a:p>
            <a:pPr marL="880110" lvl="1" indent="-514350"/>
            <a:r>
              <a:rPr lang="es-MX" sz="2400" dirty="0" smtClean="0"/>
              <a:t>Con </a:t>
            </a:r>
            <a:r>
              <a:rPr lang="es-MX" sz="2400" dirty="0"/>
              <a:t>un sistema provisto por un único proveedor y que no cumpla con los estándares, es probable que más tarde sea más difícil realizar traslados, ampliaciones o modificaciones</a:t>
            </a:r>
            <a:r>
              <a:rPr lang="es-MX" sz="2400" dirty="0" smtClean="0"/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456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b="1" dirty="0"/>
              <a:t>Códigos y estándares de cableado </a:t>
            </a:r>
            <a:r>
              <a:rPr lang="es-MX" b="1" dirty="0" smtClean="0"/>
              <a:t>estructurado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Los estándares de la industria admiten la interoperabilidad entre varios proveedores de la siguiente forma:</a:t>
            </a:r>
          </a:p>
          <a:p>
            <a:pPr lvl="0"/>
            <a:r>
              <a:rPr lang="es-MX" sz="2400" dirty="0"/>
              <a:t>Descripciones estandarizadas de medios y configuración del cableado </a:t>
            </a:r>
            <a:r>
              <a:rPr lang="es-MX" sz="2400" dirty="0" err="1"/>
              <a:t>backbone</a:t>
            </a:r>
            <a:r>
              <a:rPr lang="es-MX" sz="2400" dirty="0"/>
              <a:t> y horizontal. </a:t>
            </a:r>
          </a:p>
          <a:p>
            <a:pPr lvl="0"/>
            <a:r>
              <a:rPr lang="es-MX" sz="2400" dirty="0"/>
              <a:t>Interfaces de conexión estándares para la conexión física del equipo.</a:t>
            </a:r>
          </a:p>
          <a:p>
            <a:pPr lvl="0"/>
            <a:r>
              <a:rPr lang="es-MX" sz="2400" dirty="0"/>
              <a:t>Diseño coherente y uniforme que siga un plan de sistema y principios de diseño básicos.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289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Organizaciones y estándares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Muchas organizaciones internacionales tratan de desarrollar estándares universales. </a:t>
            </a:r>
            <a:endParaRPr lang="es-MX" sz="2800" dirty="0" smtClean="0"/>
          </a:p>
          <a:p>
            <a:r>
              <a:rPr lang="es-MX" sz="2800" dirty="0" smtClean="0"/>
              <a:t>Son </a:t>
            </a:r>
            <a:r>
              <a:rPr lang="es-MX" sz="2800" dirty="0"/>
              <a:t>ejemplos de organismos internacionales de homologación </a:t>
            </a:r>
            <a:r>
              <a:rPr lang="es-MX" sz="2800" dirty="0" smtClean="0"/>
              <a:t>IEEE</a:t>
            </a:r>
            <a:r>
              <a:rPr lang="es-MX" sz="2800" dirty="0"/>
              <a:t>, ISO, y </a:t>
            </a:r>
            <a:r>
              <a:rPr lang="es-MX" sz="2800" dirty="0" smtClean="0"/>
              <a:t>IEC. </a:t>
            </a:r>
          </a:p>
          <a:p>
            <a:r>
              <a:rPr lang="es-MX" sz="2800" dirty="0" smtClean="0"/>
              <a:t>Estas </a:t>
            </a:r>
            <a:r>
              <a:rPr lang="es-MX" sz="2800" dirty="0"/>
              <a:t>organizaciones incluyen miembros de muchas naciones, las cuales tiene sus propios procesos para generar estándares.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10" y="2899029"/>
            <a:ext cx="1438275" cy="1247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603" y="1638609"/>
            <a:ext cx="1919288" cy="9787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308" y="4428514"/>
            <a:ext cx="14382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</TotalTime>
  <Words>1458</Words>
  <Application>Microsoft Office PowerPoint</Application>
  <PresentationFormat>Panorámica</PresentationFormat>
  <Paragraphs>115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Times New Roman</vt:lpstr>
      <vt:lpstr>Wingdings</vt:lpstr>
      <vt:lpstr>Tipo de madera</vt:lpstr>
      <vt:lpstr>Instalación de Redes</vt:lpstr>
      <vt:lpstr>objetivos</vt:lpstr>
      <vt:lpstr>Introducción</vt:lpstr>
      <vt:lpstr>Sistema de Cableado Estructurado</vt:lpstr>
      <vt:lpstr>Reglas para Cableado Estructurado de las LAN</vt:lpstr>
      <vt:lpstr>Reglas para Cableado Estructurado de las LAN</vt:lpstr>
      <vt:lpstr>Reglas para Cableado Estructurado de las LAN</vt:lpstr>
      <vt:lpstr>Códigos y estándares de cableado estructurado</vt:lpstr>
      <vt:lpstr>Organizaciones y estándares</vt:lpstr>
      <vt:lpstr>La Asociación de las Industrias de las Telecomunicaciones (TIA) y la Asociación de Industrias de Electrónica (EIA)</vt:lpstr>
      <vt:lpstr>TIA/EIA</vt:lpstr>
      <vt:lpstr>Para el funcionamiento de la red y sus futuras actualizaciones</vt:lpstr>
      <vt:lpstr>Escalabilidad</vt:lpstr>
      <vt:lpstr>Escalabilidad del backbone</vt:lpstr>
      <vt:lpstr>Escalabilidad del área de trabajo</vt:lpstr>
      <vt:lpstr>Punto de demarcación</vt:lpstr>
      <vt:lpstr>Punto de demarcación</vt:lpstr>
      <vt:lpstr>Salas de equipamiento y de telecomunicaciones</vt:lpstr>
      <vt:lpstr>Salas de equipamiento y de telecomunicaciones</vt:lpstr>
      <vt:lpstr>Salas de equipamiento y de telecomunicaciones</vt:lpstr>
      <vt:lpstr>Salas de equipamiento y de telecomunicaciones</vt:lpstr>
      <vt:lpstr>Áreas de trabajo</vt:lpstr>
      <vt:lpstr>Presentación de PowerPoint</vt:lpstr>
      <vt:lpstr>Servicio del área de trabajo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i-Arquitectura de redes</dc:title>
  <dc:creator>Usuario de Windows</dc:creator>
  <cp:lastModifiedBy>Usuario de Windows</cp:lastModifiedBy>
  <cp:revision>29</cp:revision>
  <dcterms:created xsi:type="dcterms:W3CDTF">2020-08-02T20:04:45Z</dcterms:created>
  <dcterms:modified xsi:type="dcterms:W3CDTF">2020-08-24T21:47:48Z</dcterms:modified>
</cp:coreProperties>
</file>