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1" r:id="rId1"/>
  </p:sldMasterIdLst>
  <p:sldIdLst>
    <p:sldId id="256" r:id="rId2"/>
    <p:sldId id="257" r:id="rId3"/>
    <p:sldId id="268" r:id="rId4"/>
    <p:sldId id="259" r:id="rId5"/>
    <p:sldId id="263" r:id="rId6"/>
    <p:sldId id="302" r:id="rId7"/>
    <p:sldId id="303" r:id="rId8"/>
    <p:sldId id="304" r:id="rId9"/>
    <p:sldId id="269" r:id="rId10"/>
    <p:sldId id="264" r:id="rId11"/>
    <p:sldId id="265" r:id="rId12"/>
    <p:sldId id="270" r:id="rId13"/>
    <p:sldId id="271" r:id="rId14"/>
    <p:sldId id="266" r:id="rId15"/>
    <p:sldId id="273" r:id="rId16"/>
    <p:sldId id="280" r:id="rId17"/>
    <p:sldId id="274" r:id="rId18"/>
    <p:sldId id="275" r:id="rId19"/>
    <p:sldId id="281" r:id="rId20"/>
    <p:sldId id="305" r:id="rId21"/>
    <p:sldId id="276" r:id="rId22"/>
    <p:sldId id="283" r:id="rId23"/>
    <p:sldId id="277" r:id="rId24"/>
    <p:sldId id="282" r:id="rId25"/>
    <p:sldId id="286" r:id="rId26"/>
    <p:sldId id="279" r:id="rId27"/>
    <p:sldId id="287" r:id="rId28"/>
    <p:sldId id="288" r:id="rId29"/>
    <p:sldId id="294" r:id="rId30"/>
    <p:sldId id="306" r:id="rId31"/>
    <p:sldId id="295" r:id="rId32"/>
    <p:sldId id="289" r:id="rId33"/>
    <p:sldId id="297" r:id="rId34"/>
    <p:sldId id="298" r:id="rId35"/>
    <p:sldId id="307" r:id="rId36"/>
    <p:sldId id="261" r:id="rId37"/>
    <p:sldId id="258" r:id="rId38"/>
    <p:sldId id="308" r:id="rId39"/>
    <p:sldId id="309" r:id="rId40"/>
    <p:sldId id="310" r:id="rId41"/>
    <p:sldId id="311"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68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biana Valdiviezo" userId="4bf4ee71fc05c90f" providerId="LiveId" clId="{3335B4A0-27EE-412E-B8E5-8E37C9F025BD}"/>
    <pc:docChg chg="modSld">
      <pc:chgData name="Fabiana Valdiviezo" userId="4bf4ee71fc05c90f" providerId="LiveId" clId="{3335B4A0-27EE-412E-B8E5-8E37C9F025BD}" dt="2024-10-14T00:41:03.767" v="1" actId="20577"/>
      <pc:docMkLst>
        <pc:docMk/>
      </pc:docMkLst>
      <pc:sldChg chg="modSp mod">
        <pc:chgData name="Fabiana Valdiviezo" userId="4bf4ee71fc05c90f" providerId="LiveId" clId="{3335B4A0-27EE-412E-B8E5-8E37C9F025BD}" dt="2024-10-14T00:41:03.767" v="1" actId="20577"/>
        <pc:sldMkLst>
          <pc:docMk/>
          <pc:sldMk cId="1756797033" sldId="310"/>
        </pc:sldMkLst>
        <pc:spChg chg="mod">
          <ac:chgData name="Fabiana Valdiviezo" userId="4bf4ee71fc05c90f" providerId="LiveId" clId="{3335B4A0-27EE-412E-B8E5-8E37C9F025BD}" dt="2024-10-14T00:41:03.767" v="1" actId="20577"/>
          <ac:spMkLst>
            <pc:docMk/>
            <pc:sldMk cId="1756797033" sldId="310"/>
            <ac:spMk id="3" creationId="{0904FA04-B4D0-F093-D041-8258C6069C7F}"/>
          </ac:spMkLst>
        </pc:spChg>
      </pc:sldChg>
    </pc:docChg>
  </pc:docChgLst>
  <pc:docChgLst>
    <pc:chgData name="Fabiana Valdiviezo" userId="4bf4ee71fc05c90f" providerId="LiveId" clId="{7F9F7147-47BA-4224-A458-6D3D886BFEE7}"/>
    <pc:docChg chg="modSld">
      <pc:chgData name="Fabiana Valdiviezo" userId="4bf4ee71fc05c90f" providerId="LiveId" clId="{7F9F7147-47BA-4224-A458-6D3D886BFEE7}" dt="2024-09-16T13:15:49.821" v="2" actId="1076"/>
      <pc:docMkLst>
        <pc:docMk/>
      </pc:docMkLst>
      <pc:sldChg chg="modSp mod">
        <pc:chgData name="Fabiana Valdiviezo" userId="4bf4ee71fc05c90f" providerId="LiveId" clId="{7F9F7147-47BA-4224-A458-6D3D886BFEE7}" dt="2024-09-16T12:32:25.834" v="0" actId="14100"/>
        <pc:sldMkLst>
          <pc:docMk/>
          <pc:sldMk cId="1209100871" sldId="297"/>
        </pc:sldMkLst>
        <pc:spChg chg="mod">
          <ac:chgData name="Fabiana Valdiviezo" userId="4bf4ee71fc05c90f" providerId="LiveId" clId="{7F9F7147-47BA-4224-A458-6D3D886BFEE7}" dt="2024-09-16T12:32:25.834" v="0" actId="14100"/>
          <ac:spMkLst>
            <pc:docMk/>
            <pc:sldMk cId="1209100871" sldId="297"/>
            <ac:spMk id="4" creationId="{9D2B17EF-7BFB-AC63-F1D2-46EA7AB04309}"/>
          </ac:spMkLst>
        </pc:spChg>
      </pc:sldChg>
      <pc:sldChg chg="modSp mod">
        <pc:chgData name="Fabiana Valdiviezo" userId="4bf4ee71fc05c90f" providerId="LiveId" clId="{7F9F7147-47BA-4224-A458-6D3D886BFEE7}" dt="2024-09-16T13:15:49.821" v="2" actId="1076"/>
        <pc:sldMkLst>
          <pc:docMk/>
          <pc:sldMk cId="1418683784" sldId="298"/>
        </pc:sldMkLst>
        <pc:picChg chg="mod">
          <ac:chgData name="Fabiana Valdiviezo" userId="4bf4ee71fc05c90f" providerId="LiveId" clId="{7F9F7147-47BA-4224-A458-6D3D886BFEE7}" dt="2024-09-16T13:15:49.821" v="2" actId="1076"/>
          <ac:picMkLst>
            <pc:docMk/>
            <pc:sldMk cId="1418683784" sldId="298"/>
            <ac:picMk id="4" creationId="{7F83CB54-3244-368B-F11C-1C4EDDA99AEF}"/>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B61BEF0D-F0BB-DE4B-95CE-6DB70DBA9567}" type="datetimeFigureOut">
              <a:rPr lang="en-US" smtClean="0"/>
              <a:pPr/>
              <a:t>10/13/2024</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215416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10/13/2024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025490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10/13/2024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617812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s-ES"/>
              <a:t>Haga clic para modificar el estilo de título del patrón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10/13/2024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964106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10/13/2024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2039834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10/13/2024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9809105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10/13/2024</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5722485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5C6B4A9-1611-4792-9094-5F34BCA07E0B}" type="datetimeFigureOut">
              <a:rPr lang="en-US" smtClean="0"/>
              <a:t>10/13/2024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‹Nº›</a:t>
            </a:fld>
            <a:endParaRPr lang="en-US" dirty="0"/>
          </a:p>
        </p:txBody>
      </p:sp>
    </p:spTree>
    <p:extLst>
      <p:ext uri="{BB962C8B-B14F-4D97-AF65-F5344CB8AC3E}">
        <p14:creationId xmlns:p14="http://schemas.microsoft.com/office/powerpoint/2010/main" val="952377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B61BEF0D-F0BB-DE4B-95CE-6DB70DBA9567}" type="datetimeFigureOut">
              <a:rPr lang="en-US" smtClean="0"/>
              <a:pPr/>
              <a:t>10/13/2024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100043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smtClean="0"/>
              <a:t>10/13/2024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t>‹Nº›</a:t>
            </a:fld>
            <a:endParaRPr lang="en-US" dirty="0"/>
          </a:p>
        </p:txBody>
      </p:sp>
    </p:spTree>
    <p:extLst>
      <p:ext uri="{BB962C8B-B14F-4D97-AF65-F5344CB8AC3E}">
        <p14:creationId xmlns:p14="http://schemas.microsoft.com/office/powerpoint/2010/main" val="184197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10/13/2024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974560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t>10/13/2024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‹Nº›</a:t>
            </a:fld>
            <a:endParaRPr lang="en-US" dirty="0"/>
          </a:p>
        </p:txBody>
      </p:sp>
    </p:spTree>
    <p:extLst>
      <p:ext uri="{BB962C8B-B14F-4D97-AF65-F5344CB8AC3E}">
        <p14:creationId xmlns:p14="http://schemas.microsoft.com/office/powerpoint/2010/main" val="4161128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853275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815438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51596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2A54C80-263E-416B-A8E0-580EDEADCBDC}" type="datetimeFigureOut">
              <a:rPr lang="en-US" smtClean="0"/>
              <a:t>10/13/2024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19954A3-9DFD-4C44-94BA-B95130A3BA1C}" type="slidenum">
              <a:rPr lang="en-US" smtClean="0"/>
              <a:t>‹Nº›</a:t>
            </a:fld>
            <a:endParaRPr lang="en-US" dirty="0"/>
          </a:p>
        </p:txBody>
      </p:sp>
    </p:spTree>
    <p:extLst>
      <p:ext uri="{BB962C8B-B14F-4D97-AF65-F5344CB8AC3E}">
        <p14:creationId xmlns:p14="http://schemas.microsoft.com/office/powerpoint/2010/main" val="3321923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s-ES"/>
              <a:t>Haga clic en el icono para agregar una imagen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10/13/2024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353720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B61BEF0D-F0BB-DE4B-95CE-6DB70DBA9567}" type="datetimeFigureOut">
              <a:rPr lang="en-US" smtClean="0"/>
              <a:pPr/>
              <a:t>10/13/2024</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78989288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hyperlink" Target="https://economipedia.com/definiciones/organizacion.html"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1FC693-1C81-4D12-A230-D9EF209054BB}"/>
              </a:ext>
            </a:extLst>
          </p:cNvPr>
          <p:cNvSpPr>
            <a:spLocks noGrp="1"/>
          </p:cNvSpPr>
          <p:nvPr>
            <p:ph type="ctrTitle"/>
          </p:nvPr>
        </p:nvSpPr>
        <p:spPr/>
        <p:txBody>
          <a:bodyPr/>
          <a:lstStyle/>
          <a:p>
            <a:r>
              <a:rPr lang="es-AR" dirty="0"/>
              <a:t>Administración de Empresas</a:t>
            </a:r>
          </a:p>
        </p:txBody>
      </p:sp>
      <p:sp>
        <p:nvSpPr>
          <p:cNvPr id="3" name="Subtítulo 2">
            <a:extLst>
              <a:ext uri="{FF2B5EF4-FFF2-40B4-BE49-F238E27FC236}">
                <a16:creationId xmlns:a16="http://schemas.microsoft.com/office/drawing/2014/main" id="{5BD0DF2F-2CAB-4781-B216-8510B90454D0}"/>
              </a:ext>
            </a:extLst>
          </p:cNvPr>
          <p:cNvSpPr>
            <a:spLocks noGrp="1"/>
          </p:cNvSpPr>
          <p:nvPr>
            <p:ph type="subTitle" idx="1"/>
          </p:nvPr>
        </p:nvSpPr>
        <p:spPr/>
        <p:txBody>
          <a:bodyPr/>
          <a:lstStyle/>
          <a:p>
            <a:r>
              <a:rPr lang="es-AR"/>
              <a:t>2024</a:t>
            </a:r>
          </a:p>
        </p:txBody>
      </p:sp>
    </p:spTree>
    <p:extLst>
      <p:ext uri="{BB962C8B-B14F-4D97-AF65-F5344CB8AC3E}">
        <p14:creationId xmlns:p14="http://schemas.microsoft.com/office/powerpoint/2010/main" val="32799969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a:extLst>
              <a:ext uri="{FF2B5EF4-FFF2-40B4-BE49-F238E27FC236}">
                <a16:creationId xmlns:a16="http://schemas.microsoft.com/office/drawing/2014/main" id="{386E5DA2-D036-46F1-85EF-669529239A3E}"/>
              </a:ext>
            </a:extLst>
          </p:cNvPr>
          <p:cNvPicPr>
            <a:picLocks noChangeAspect="1"/>
          </p:cNvPicPr>
          <p:nvPr/>
        </p:nvPicPr>
        <p:blipFill>
          <a:blip r:embed="rId2"/>
          <a:stretch>
            <a:fillRect/>
          </a:stretch>
        </p:blipFill>
        <p:spPr>
          <a:xfrm>
            <a:off x="598797" y="2497424"/>
            <a:ext cx="10594114" cy="3893102"/>
          </a:xfrm>
          <a:prstGeom prst="rect">
            <a:avLst/>
          </a:prstGeom>
        </p:spPr>
      </p:pic>
      <p:sp>
        <p:nvSpPr>
          <p:cNvPr id="19" name="CuadroTexto 18">
            <a:extLst>
              <a:ext uri="{FF2B5EF4-FFF2-40B4-BE49-F238E27FC236}">
                <a16:creationId xmlns:a16="http://schemas.microsoft.com/office/drawing/2014/main" id="{1ABBBDEC-C482-4B33-B512-E74AA1B9F879}"/>
              </a:ext>
            </a:extLst>
          </p:cNvPr>
          <p:cNvSpPr txBox="1"/>
          <p:nvPr/>
        </p:nvSpPr>
        <p:spPr>
          <a:xfrm>
            <a:off x="1681874" y="1066082"/>
            <a:ext cx="7733770" cy="954107"/>
          </a:xfrm>
          <a:prstGeom prst="rect">
            <a:avLst/>
          </a:prstGeom>
          <a:noFill/>
        </p:spPr>
        <p:txBody>
          <a:bodyPr wrap="square" lIns="91440" tIns="45720" rIns="91440" bIns="45720" anchor="t">
            <a:spAutoFit/>
          </a:bodyPr>
          <a:lstStyle/>
          <a:p>
            <a:r>
              <a:rPr lang="es-AR" sz="2800" dirty="0">
                <a:solidFill>
                  <a:schemeClr val="bg1"/>
                </a:solidFill>
              </a:rPr>
              <a:t>Escuela de la Administración Científica: Taylor</a:t>
            </a:r>
            <a:endParaRPr lang="es-AR" sz="2800" dirty="0"/>
          </a:p>
        </p:txBody>
      </p:sp>
    </p:spTree>
    <p:extLst>
      <p:ext uri="{BB962C8B-B14F-4D97-AF65-F5344CB8AC3E}">
        <p14:creationId xmlns:p14="http://schemas.microsoft.com/office/powerpoint/2010/main" val="16095353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AR"/>
            </a:p>
          </p:txBody>
        </p:sp>
        <p:sp>
          <p:nvSpPr>
            <p:cNvPr id="12"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s-AR"/>
            </a:p>
          </p:txBody>
        </p:sp>
      </p:grpSp>
      <p:sp>
        <p:nvSpPr>
          <p:cNvPr id="14" name="Rectangle 13">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5" name="CuadroTexto 4">
            <a:extLst>
              <a:ext uri="{FF2B5EF4-FFF2-40B4-BE49-F238E27FC236}">
                <a16:creationId xmlns:a16="http://schemas.microsoft.com/office/drawing/2014/main" id="{442B07CC-C27D-4280-BADE-2367412BD0E9}"/>
              </a:ext>
            </a:extLst>
          </p:cNvPr>
          <p:cNvSpPr txBox="1"/>
          <p:nvPr/>
        </p:nvSpPr>
        <p:spPr>
          <a:xfrm>
            <a:off x="8270790" y="1272566"/>
            <a:ext cx="3470489" cy="3153753"/>
          </a:xfrm>
        </p:spPr>
        <p:txBody>
          <a:bodyPr vert="horz" lIns="91440" tIns="45720" rIns="91440" bIns="45720" rtlCol="0" anchor="b">
            <a:normAutofit/>
          </a:bodyPr>
          <a:lstStyle/>
          <a:p>
            <a:pPr>
              <a:lnSpc>
                <a:spcPct val="90000"/>
              </a:lnSpc>
              <a:spcBef>
                <a:spcPct val="0"/>
              </a:spcBef>
              <a:spcAft>
                <a:spcPts val="600"/>
              </a:spcAft>
            </a:pPr>
            <a:r>
              <a:rPr lang="en-US" sz="3400" b="0" i="0" kern="1200" dirty="0">
                <a:solidFill>
                  <a:srgbClr val="EBEBEB"/>
                </a:solidFill>
                <a:latin typeface="+mj-lt"/>
                <a:ea typeface="+mj-ea"/>
                <a:cs typeface="+mj-cs"/>
              </a:rPr>
              <a:t>Escuela de la </a:t>
            </a:r>
            <a:r>
              <a:rPr lang="en-US" sz="3400" b="0" i="0" kern="1200" dirty="0" err="1">
                <a:solidFill>
                  <a:srgbClr val="EBEBEB"/>
                </a:solidFill>
                <a:latin typeface="+mj-lt"/>
                <a:ea typeface="+mj-ea"/>
                <a:cs typeface="+mj-cs"/>
              </a:rPr>
              <a:t>Administración</a:t>
            </a:r>
            <a:r>
              <a:rPr lang="en-US" sz="3400" b="0" i="0" kern="1200" dirty="0">
                <a:solidFill>
                  <a:srgbClr val="EBEBEB"/>
                </a:solidFill>
                <a:latin typeface="+mj-lt"/>
                <a:ea typeface="+mj-ea"/>
                <a:cs typeface="+mj-cs"/>
              </a:rPr>
              <a:t> </a:t>
            </a:r>
            <a:r>
              <a:rPr lang="en-US" sz="3400" b="0" i="0" kern="1200" dirty="0" err="1">
                <a:solidFill>
                  <a:srgbClr val="EBEBEB"/>
                </a:solidFill>
                <a:latin typeface="+mj-lt"/>
                <a:ea typeface="+mj-ea"/>
                <a:cs typeface="+mj-cs"/>
              </a:rPr>
              <a:t>Científica</a:t>
            </a:r>
            <a:r>
              <a:rPr lang="en-US" sz="3400" b="0" i="0" kern="1200" dirty="0">
                <a:solidFill>
                  <a:srgbClr val="EBEBEB"/>
                </a:solidFill>
                <a:latin typeface="+mj-lt"/>
                <a:ea typeface="+mj-ea"/>
                <a:cs typeface="+mj-cs"/>
              </a:rPr>
              <a:t>. </a:t>
            </a:r>
            <a:r>
              <a:rPr lang="en-US" sz="3400" b="0" i="0" kern="1200" dirty="0" err="1">
                <a:solidFill>
                  <a:srgbClr val="EBEBEB"/>
                </a:solidFill>
                <a:latin typeface="+mj-lt"/>
                <a:ea typeface="+mj-ea"/>
                <a:cs typeface="+mj-cs"/>
              </a:rPr>
              <a:t>Aportes</a:t>
            </a:r>
            <a:endParaRPr lang="en-US" sz="3400" b="0" i="0" kern="1200" dirty="0">
              <a:solidFill>
                <a:srgbClr val="EBEBEB"/>
              </a:solidFill>
              <a:latin typeface="+mj-lt"/>
              <a:ea typeface="+mj-ea"/>
              <a:cs typeface="+mj-cs"/>
            </a:endParaRPr>
          </a:p>
        </p:txBody>
      </p:sp>
      <p:grpSp>
        <p:nvGrpSpPr>
          <p:cNvPr id="16" name="Group 15">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17" name="Rectangle 16">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18"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s-AR"/>
            </a:p>
          </p:txBody>
        </p:sp>
        <p:sp>
          <p:nvSpPr>
            <p:cNvPr id="19"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s-AR"/>
            </a:p>
          </p:txBody>
        </p:sp>
      </p:grpSp>
      <p:pic>
        <p:nvPicPr>
          <p:cNvPr id="4" name="Imagen 3" descr="Diagrama&#10;&#10;Descripción generada automáticamente">
            <a:extLst>
              <a:ext uri="{FF2B5EF4-FFF2-40B4-BE49-F238E27FC236}">
                <a16:creationId xmlns:a16="http://schemas.microsoft.com/office/drawing/2014/main" id="{EC528898-E220-422B-9960-5384F3B9B1A5}"/>
              </a:ext>
            </a:extLst>
          </p:cNvPr>
          <p:cNvPicPr>
            <a:picLocks noChangeAspect="1"/>
          </p:cNvPicPr>
          <p:nvPr/>
        </p:nvPicPr>
        <p:blipFill>
          <a:blip r:embed="rId3"/>
          <a:stretch>
            <a:fillRect/>
          </a:stretch>
        </p:blipFill>
        <p:spPr>
          <a:xfrm>
            <a:off x="-2493" y="882676"/>
            <a:ext cx="7670398" cy="5583353"/>
          </a:xfrm>
          <a:prstGeom prst="rect">
            <a:avLst/>
          </a:prstGeom>
        </p:spPr>
      </p:pic>
    </p:spTree>
    <p:extLst>
      <p:ext uri="{BB962C8B-B14F-4D97-AF65-F5344CB8AC3E}">
        <p14:creationId xmlns:p14="http://schemas.microsoft.com/office/powerpoint/2010/main" val="42915125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AR"/>
            </a:p>
          </p:txBody>
        </p:sp>
        <p:sp>
          <p:nvSpPr>
            <p:cNvPr id="12"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s-AR"/>
            </a:p>
          </p:txBody>
        </p:sp>
      </p:grpSp>
      <p:sp>
        <p:nvSpPr>
          <p:cNvPr id="14" name="Rectangle 13">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5" name="CuadroTexto 4">
            <a:extLst>
              <a:ext uri="{FF2B5EF4-FFF2-40B4-BE49-F238E27FC236}">
                <a16:creationId xmlns:a16="http://schemas.microsoft.com/office/drawing/2014/main" id="{442B07CC-C27D-4280-BADE-2367412BD0E9}"/>
              </a:ext>
            </a:extLst>
          </p:cNvPr>
          <p:cNvSpPr txBox="1"/>
          <p:nvPr/>
        </p:nvSpPr>
        <p:spPr>
          <a:xfrm>
            <a:off x="8270790" y="1272566"/>
            <a:ext cx="3470489" cy="3153753"/>
          </a:xfrm>
        </p:spPr>
        <p:txBody>
          <a:bodyPr vert="horz" lIns="91440" tIns="45720" rIns="91440" bIns="45720" rtlCol="0" anchor="b">
            <a:normAutofit/>
          </a:bodyPr>
          <a:lstStyle/>
          <a:p>
            <a:pPr>
              <a:lnSpc>
                <a:spcPct val="90000"/>
              </a:lnSpc>
              <a:spcBef>
                <a:spcPct val="0"/>
              </a:spcBef>
              <a:spcAft>
                <a:spcPts val="600"/>
              </a:spcAft>
            </a:pPr>
            <a:r>
              <a:rPr lang="en-US" sz="3400" b="0" i="0" kern="1200" dirty="0">
                <a:solidFill>
                  <a:srgbClr val="EBEBEB"/>
                </a:solidFill>
                <a:latin typeface="+mj-lt"/>
                <a:ea typeface="+mj-ea"/>
                <a:cs typeface="+mj-cs"/>
              </a:rPr>
              <a:t>Escuela de la </a:t>
            </a:r>
            <a:r>
              <a:rPr lang="en-US" sz="3400" b="0" i="0" kern="1200" dirty="0" err="1">
                <a:solidFill>
                  <a:srgbClr val="EBEBEB"/>
                </a:solidFill>
                <a:latin typeface="+mj-lt"/>
                <a:ea typeface="+mj-ea"/>
                <a:cs typeface="+mj-cs"/>
              </a:rPr>
              <a:t>Administración</a:t>
            </a:r>
            <a:r>
              <a:rPr lang="en-US" sz="3400" b="0" i="0" kern="1200" dirty="0">
                <a:solidFill>
                  <a:srgbClr val="EBEBEB"/>
                </a:solidFill>
                <a:latin typeface="+mj-lt"/>
                <a:ea typeface="+mj-ea"/>
                <a:cs typeface="+mj-cs"/>
              </a:rPr>
              <a:t> </a:t>
            </a:r>
            <a:r>
              <a:rPr lang="en-US" sz="3400" b="0" i="0" kern="1200" dirty="0" err="1">
                <a:solidFill>
                  <a:srgbClr val="EBEBEB"/>
                </a:solidFill>
                <a:latin typeface="+mj-lt"/>
                <a:ea typeface="+mj-ea"/>
                <a:cs typeface="+mj-cs"/>
              </a:rPr>
              <a:t>Científica</a:t>
            </a:r>
            <a:r>
              <a:rPr lang="en-US" sz="3400" b="0" i="0" kern="1200" dirty="0">
                <a:solidFill>
                  <a:srgbClr val="EBEBEB"/>
                </a:solidFill>
                <a:latin typeface="+mj-lt"/>
                <a:ea typeface="+mj-ea"/>
                <a:cs typeface="+mj-cs"/>
              </a:rPr>
              <a:t>. </a:t>
            </a:r>
            <a:r>
              <a:rPr lang="en-US" sz="3400" b="0" i="0" kern="1200" dirty="0" err="1">
                <a:solidFill>
                  <a:srgbClr val="EBEBEB"/>
                </a:solidFill>
                <a:latin typeface="+mj-lt"/>
                <a:ea typeface="+mj-ea"/>
                <a:cs typeface="+mj-cs"/>
              </a:rPr>
              <a:t>Críticas</a:t>
            </a:r>
            <a:endParaRPr lang="en-US" sz="3400" b="0" i="0" kern="1200" dirty="0">
              <a:solidFill>
                <a:srgbClr val="EBEBEB"/>
              </a:solidFill>
              <a:latin typeface="+mj-lt"/>
              <a:ea typeface="+mj-ea"/>
              <a:cs typeface="+mj-cs"/>
            </a:endParaRPr>
          </a:p>
        </p:txBody>
      </p:sp>
      <p:grpSp>
        <p:nvGrpSpPr>
          <p:cNvPr id="16" name="Group 15">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17" name="Rectangle 16">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18"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s-AR"/>
            </a:p>
          </p:txBody>
        </p:sp>
        <p:sp>
          <p:nvSpPr>
            <p:cNvPr id="19"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s-AR"/>
            </a:p>
          </p:txBody>
        </p:sp>
      </p:grpSp>
      <p:sp>
        <p:nvSpPr>
          <p:cNvPr id="20" name="CuadroTexto 19">
            <a:extLst>
              <a:ext uri="{FF2B5EF4-FFF2-40B4-BE49-F238E27FC236}">
                <a16:creationId xmlns:a16="http://schemas.microsoft.com/office/drawing/2014/main" id="{7B6F12B9-5AC9-4F24-85CE-63E431F481CA}"/>
              </a:ext>
            </a:extLst>
          </p:cNvPr>
          <p:cNvSpPr txBox="1"/>
          <p:nvPr/>
        </p:nvSpPr>
        <p:spPr>
          <a:xfrm>
            <a:off x="604628" y="571500"/>
            <a:ext cx="6858354" cy="6186309"/>
          </a:xfrm>
          <a:prstGeom prst="rect">
            <a:avLst/>
          </a:prstGeom>
          <a:noFill/>
        </p:spPr>
        <p:txBody>
          <a:bodyPr wrap="square">
            <a:spAutoFit/>
          </a:bodyPr>
          <a:lstStyle/>
          <a:p>
            <a:pPr marL="285750" indent="-285750">
              <a:buFont typeface="Wingdings" panose="05000000000000000000" pitchFamily="2" charset="2"/>
              <a:buChar char="q"/>
            </a:pPr>
            <a:r>
              <a:rPr lang="es-ES" sz="1800" b="1" dirty="0">
                <a:solidFill>
                  <a:schemeClr val="accent6">
                    <a:lumMod val="50000"/>
                  </a:schemeClr>
                </a:solidFill>
                <a:effectLst/>
                <a:latin typeface="Verdana" panose="020B0604030504040204" pitchFamily="34" charset="0"/>
                <a:ea typeface="Verdana" panose="020B0604030504040204" pitchFamily="34" charset="0"/>
                <a:cs typeface="Verdana" panose="020B0604030504040204" pitchFamily="34" charset="0"/>
              </a:rPr>
              <a:t>Taylo</a:t>
            </a:r>
            <a:r>
              <a:rPr lang="es-ES" sz="1800" dirty="0">
                <a:solidFill>
                  <a:schemeClr val="accent6">
                    <a:lumMod val="50000"/>
                  </a:schemeClr>
                </a:solidFill>
                <a:effectLst/>
                <a:latin typeface="Verdana" panose="020B0604030504040204" pitchFamily="34" charset="0"/>
                <a:ea typeface="Verdana" panose="020B0604030504040204" pitchFamily="34" charset="0"/>
                <a:cs typeface="Verdana" panose="020B0604030504040204" pitchFamily="34" charset="0"/>
              </a:rPr>
              <a:t>r</a:t>
            </a:r>
            <a:r>
              <a:rPr lang="es-ES" sz="1800" dirty="0">
                <a:effectLst/>
                <a:latin typeface="Verdana" panose="020B0604030504040204" pitchFamily="34" charset="0"/>
                <a:ea typeface="Verdana" panose="020B0604030504040204" pitchFamily="34" charset="0"/>
                <a:cs typeface="Verdana" panose="020B0604030504040204" pitchFamily="34" charset="0"/>
              </a:rPr>
              <a:t> ignoraba muchos de los factores sociales y psicológicos relacionados con el</a:t>
            </a:r>
            <a:r>
              <a:rPr lang="es-ES" sz="1800" spc="5"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trabajo,</a:t>
            </a:r>
            <a:r>
              <a:rPr lang="es-ES" sz="1800" spc="-20"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resaltando</a:t>
            </a:r>
            <a:r>
              <a:rPr lang="es-ES" sz="1800" spc="-15"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únicamente</a:t>
            </a:r>
            <a:r>
              <a:rPr lang="es-ES" sz="1800" spc="-10" dirty="0">
                <a:effectLst/>
                <a:latin typeface="Verdana" panose="020B0604030504040204" pitchFamily="34" charset="0"/>
                <a:ea typeface="Verdana" panose="020B0604030504040204" pitchFamily="34" charset="0"/>
                <a:cs typeface="Verdana" panose="020B0604030504040204" pitchFamily="34" charset="0"/>
              </a:rPr>
              <a:t> </a:t>
            </a:r>
            <a:r>
              <a:rPr lang="es-ES" sz="1800" b="1" dirty="0">
                <a:effectLst/>
                <a:latin typeface="Verdana" panose="020B0604030504040204" pitchFamily="34" charset="0"/>
                <a:ea typeface="Verdana" panose="020B0604030504040204" pitchFamily="34" charset="0"/>
                <a:cs typeface="Verdana" panose="020B0604030504040204" pitchFamily="34" charset="0"/>
              </a:rPr>
              <a:t>el</a:t>
            </a:r>
            <a:r>
              <a:rPr lang="es-ES" sz="1800" b="1" spc="-15" dirty="0">
                <a:effectLst/>
                <a:latin typeface="Verdana" panose="020B0604030504040204" pitchFamily="34" charset="0"/>
                <a:ea typeface="Verdana" panose="020B0604030504040204" pitchFamily="34" charset="0"/>
                <a:cs typeface="Verdana" panose="020B0604030504040204" pitchFamily="34" charset="0"/>
              </a:rPr>
              <a:t> </a:t>
            </a:r>
            <a:r>
              <a:rPr lang="es-ES" sz="1800" b="1" dirty="0">
                <a:effectLst/>
                <a:latin typeface="Verdana" panose="020B0604030504040204" pitchFamily="34" charset="0"/>
                <a:ea typeface="Verdana" panose="020B0604030504040204" pitchFamily="34" charset="0"/>
                <a:cs typeface="Verdana" panose="020B0604030504040204" pitchFamily="34" charset="0"/>
              </a:rPr>
              <a:t>dinero</a:t>
            </a:r>
            <a:r>
              <a:rPr lang="es-ES" sz="1800" b="1" spc="-5" dirty="0">
                <a:effectLst/>
                <a:latin typeface="Verdana" panose="020B0604030504040204" pitchFamily="34" charset="0"/>
                <a:ea typeface="Verdana" panose="020B0604030504040204" pitchFamily="34" charset="0"/>
                <a:cs typeface="Verdana" panose="020B0604030504040204" pitchFamily="34" charset="0"/>
              </a:rPr>
              <a:t> </a:t>
            </a:r>
            <a:r>
              <a:rPr lang="es-ES" sz="1800" b="1" dirty="0">
                <a:effectLst/>
                <a:latin typeface="Verdana" panose="020B0604030504040204" pitchFamily="34" charset="0"/>
                <a:ea typeface="Verdana" panose="020B0604030504040204" pitchFamily="34" charset="0"/>
                <a:cs typeface="Verdana" panose="020B0604030504040204" pitchFamily="34" charset="0"/>
              </a:rPr>
              <a:t>como</a:t>
            </a:r>
            <a:r>
              <a:rPr lang="es-ES" sz="1800" b="1" spc="-25" dirty="0">
                <a:effectLst/>
                <a:latin typeface="Verdana" panose="020B0604030504040204" pitchFamily="34" charset="0"/>
                <a:ea typeface="Verdana" panose="020B0604030504040204" pitchFamily="34" charset="0"/>
                <a:cs typeface="Verdana" panose="020B0604030504040204" pitchFamily="34" charset="0"/>
              </a:rPr>
              <a:t> </a:t>
            </a:r>
            <a:r>
              <a:rPr lang="es-ES" sz="1800" b="1" dirty="0">
                <a:effectLst/>
                <a:latin typeface="Verdana" panose="020B0604030504040204" pitchFamily="34" charset="0"/>
                <a:ea typeface="Verdana" panose="020B0604030504040204" pitchFamily="34" charset="0"/>
                <a:cs typeface="Verdana" panose="020B0604030504040204" pitchFamily="34" charset="0"/>
              </a:rPr>
              <a:t>incentivo</a:t>
            </a:r>
            <a:r>
              <a:rPr lang="es-ES" sz="1800" b="1" spc="-15"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del</a:t>
            </a:r>
            <a:r>
              <a:rPr lang="es-ES" sz="1800" spc="-15"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trabajador</a:t>
            </a:r>
          </a:p>
          <a:p>
            <a:endParaRPr lang="es-ES" sz="1800" dirty="0">
              <a:effectLst/>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q"/>
            </a:pPr>
            <a:r>
              <a:rPr lang="es-ES" sz="1800" b="1" dirty="0">
                <a:solidFill>
                  <a:schemeClr val="accent6">
                    <a:lumMod val="50000"/>
                  </a:schemeClr>
                </a:solidFill>
                <a:effectLst/>
                <a:latin typeface="Verdana" panose="020B0604030504040204" pitchFamily="34" charset="0"/>
                <a:ea typeface="Verdana" panose="020B0604030504040204" pitchFamily="34" charset="0"/>
                <a:cs typeface="Verdana" panose="020B0604030504040204" pitchFamily="34" charset="0"/>
              </a:rPr>
              <a:t>Las tareas </a:t>
            </a:r>
            <a:r>
              <a:rPr lang="es-ES" sz="1800" dirty="0">
                <a:effectLst/>
                <a:latin typeface="Verdana" panose="020B0604030504040204" pitchFamily="34" charset="0"/>
                <a:ea typeface="Verdana" panose="020B0604030504040204" pitchFamily="34" charset="0"/>
                <a:cs typeface="Verdana" panose="020B0604030504040204" pitchFamily="34" charset="0"/>
              </a:rPr>
              <a:t>de producción se habían reducido a un conjunto de procedimientos</a:t>
            </a:r>
            <a:r>
              <a:rPr lang="es-ES" sz="1800" spc="5" dirty="0">
                <a:effectLst/>
                <a:latin typeface="Verdana" panose="020B0604030504040204" pitchFamily="34" charset="0"/>
                <a:ea typeface="Verdana" panose="020B0604030504040204" pitchFamily="34" charset="0"/>
                <a:cs typeface="Verdana" panose="020B0604030504040204" pitchFamily="34" charset="0"/>
              </a:rPr>
              <a:t> </a:t>
            </a:r>
            <a:r>
              <a:rPr lang="es-ES" sz="1800" b="1" dirty="0">
                <a:effectLst/>
                <a:latin typeface="Verdana" panose="020B0604030504040204" pitchFamily="34" charset="0"/>
                <a:ea typeface="Verdana" panose="020B0604030504040204" pitchFamily="34" charset="0"/>
                <a:cs typeface="Verdana" panose="020B0604030504040204" pitchFamily="34" charset="0"/>
              </a:rPr>
              <a:t>rutinarios </a:t>
            </a:r>
            <a:r>
              <a:rPr lang="es-ES" sz="1800" dirty="0">
                <a:effectLst/>
                <a:latin typeface="Verdana" panose="020B0604030504040204" pitchFamily="34" charset="0"/>
                <a:ea typeface="Verdana" panose="020B0604030504040204" pitchFamily="34" charset="0"/>
                <a:cs typeface="Verdana" panose="020B0604030504040204" pitchFamily="34" charset="0"/>
              </a:rPr>
              <a:t>mecánicos que llevaban al aburrimiento, la apatía y los problemas de</a:t>
            </a:r>
            <a:r>
              <a:rPr lang="es-ES" sz="1800" spc="5"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control</a:t>
            </a:r>
            <a:r>
              <a:rPr lang="es-ES" sz="1800" spc="-35"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de</a:t>
            </a:r>
            <a:r>
              <a:rPr lang="es-ES" sz="1800" spc="-45"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calidad.</a:t>
            </a:r>
          </a:p>
          <a:p>
            <a:endParaRPr lang="es-ES" sz="1800" dirty="0">
              <a:effectLst/>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q"/>
            </a:pPr>
            <a:r>
              <a:rPr lang="es-ES" sz="1800" b="1" dirty="0">
                <a:solidFill>
                  <a:schemeClr val="accent6">
                    <a:lumMod val="50000"/>
                  </a:schemeClr>
                </a:solidFill>
                <a:effectLst/>
                <a:latin typeface="Verdana" panose="020B0604030504040204" pitchFamily="34" charset="0"/>
                <a:ea typeface="Verdana" panose="020B0604030504040204" pitchFamily="34" charset="0"/>
                <a:cs typeface="Verdana" panose="020B0604030504040204" pitchFamily="34" charset="0"/>
              </a:rPr>
              <a:t>Los sindicatos </a:t>
            </a:r>
            <a:r>
              <a:rPr lang="es-ES" sz="1800" dirty="0">
                <a:effectLst/>
                <a:latin typeface="Verdana" panose="020B0604030504040204" pitchFamily="34" charset="0"/>
                <a:ea typeface="Verdana" panose="020B0604030504040204" pitchFamily="34" charset="0"/>
                <a:cs typeface="Verdana" panose="020B0604030504040204" pitchFamily="34" charset="0"/>
              </a:rPr>
              <a:t>se </a:t>
            </a:r>
            <a:r>
              <a:rPr lang="es-ES" sz="1800" b="1" dirty="0">
                <a:effectLst/>
                <a:latin typeface="Verdana" panose="020B0604030504040204" pitchFamily="34" charset="0"/>
                <a:ea typeface="Verdana" panose="020B0604030504040204" pitchFamily="34" charset="0"/>
                <a:cs typeface="Verdana" panose="020B0604030504040204" pitchFamily="34" charset="0"/>
              </a:rPr>
              <a:t>opusieron</a:t>
            </a:r>
            <a:r>
              <a:rPr lang="es-ES" sz="1800" dirty="0">
                <a:effectLst/>
                <a:latin typeface="Verdana" panose="020B0604030504040204" pitchFamily="34" charset="0"/>
                <a:ea typeface="Verdana" panose="020B0604030504040204" pitchFamily="34" charset="0"/>
                <a:cs typeface="Verdana" panose="020B0604030504040204" pitchFamily="34" charset="0"/>
              </a:rPr>
              <a:t> con fuerza a las técnicas de la administración científica,</a:t>
            </a:r>
            <a:r>
              <a:rPr lang="es-ES" sz="1800" spc="5"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ya que creían que la administración podía abusar de su poder para establecer los</a:t>
            </a:r>
            <a:r>
              <a:rPr lang="es-ES" sz="1800" spc="5"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estándares y las tasas de utilidad, </a:t>
            </a:r>
            <a:r>
              <a:rPr lang="es-ES" sz="1800" b="1" dirty="0">
                <a:effectLst/>
                <a:latin typeface="Verdana" panose="020B0604030504040204" pitchFamily="34" charset="0"/>
                <a:ea typeface="Verdana" panose="020B0604030504040204" pitchFamily="34" charset="0"/>
                <a:cs typeface="Verdana" panose="020B0604030504040204" pitchFamily="34" charset="0"/>
              </a:rPr>
              <a:t>explotando a los trabajadores </a:t>
            </a:r>
            <a:r>
              <a:rPr lang="es-ES" sz="1800" dirty="0">
                <a:effectLst/>
                <a:latin typeface="Verdana" panose="020B0604030504040204" pitchFamily="34" charset="0"/>
                <a:ea typeface="Verdana" panose="020B0604030504040204" pitchFamily="34" charset="0"/>
                <a:cs typeface="Verdana" panose="020B0604030504040204" pitchFamily="34" charset="0"/>
              </a:rPr>
              <a:t>y disminuyendo su</a:t>
            </a:r>
            <a:r>
              <a:rPr lang="es-ES" sz="1800" spc="5"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importancia</a:t>
            </a:r>
          </a:p>
          <a:p>
            <a:pPr marL="285750" indent="-285750">
              <a:buFont typeface="Wingdings" panose="05000000000000000000" pitchFamily="2" charset="2"/>
              <a:buChar char="q"/>
            </a:pPr>
            <a:endParaRPr lang="es-ES" dirty="0">
              <a:solidFill>
                <a:schemeClr val="accent6">
                  <a:lumMod val="50000"/>
                </a:schemeClr>
              </a:solidFill>
              <a:latin typeface="Verdana" panose="020B0604030504040204" pitchFamily="34" charset="0"/>
              <a:ea typeface="Verdana" panose="020B0604030504040204" pitchFamily="34" charset="0"/>
            </a:endParaRPr>
          </a:p>
          <a:p>
            <a:pPr marL="285750" indent="-285750">
              <a:buFont typeface="Wingdings" panose="05000000000000000000" pitchFamily="2" charset="2"/>
              <a:buChar char="q"/>
            </a:pPr>
            <a:r>
              <a:rPr lang="es-ES" sz="1800" spc="-5" dirty="0">
                <a:solidFill>
                  <a:schemeClr val="accent6">
                    <a:lumMod val="50000"/>
                  </a:schemeClr>
                </a:solidFill>
                <a:effectLst/>
                <a:latin typeface="Verdana" panose="020B0604030504040204" pitchFamily="34" charset="0"/>
                <a:ea typeface="Verdana" panose="020B0604030504040204" pitchFamily="34" charset="0"/>
                <a:cs typeface="Verdana" panose="020B0604030504040204" pitchFamily="34" charset="0"/>
              </a:rPr>
              <a:t>Si</a:t>
            </a:r>
            <a:r>
              <a:rPr lang="es-ES" sz="1800" spc="5" dirty="0">
                <a:solidFill>
                  <a:schemeClr val="accent6">
                    <a:lumMod val="50000"/>
                  </a:schemeClr>
                </a:solidFill>
                <a:effectLst/>
                <a:latin typeface="Verdana" panose="020B0604030504040204" pitchFamily="34" charset="0"/>
                <a:ea typeface="Verdana" panose="020B0604030504040204" pitchFamily="34" charset="0"/>
                <a:cs typeface="Verdana" panose="020B0604030504040204" pitchFamily="34" charset="0"/>
              </a:rPr>
              <a:t> </a:t>
            </a:r>
            <a:r>
              <a:rPr lang="es-ES" sz="1800" spc="-5" dirty="0">
                <a:solidFill>
                  <a:schemeClr val="accent6">
                    <a:lumMod val="50000"/>
                  </a:schemeClr>
                </a:solidFill>
                <a:effectLst/>
                <a:latin typeface="Verdana" panose="020B0604030504040204" pitchFamily="34" charset="0"/>
                <a:ea typeface="Verdana" panose="020B0604030504040204" pitchFamily="34" charset="0"/>
                <a:cs typeface="Verdana" panose="020B0604030504040204" pitchFamily="34" charset="0"/>
              </a:rPr>
              <a:t>bien</a:t>
            </a:r>
            <a:r>
              <a:rPr lang="es-ES" sz="1800" spc="5" dirty="0">
                <a:solidFill>
                  <a:schemeClr val="accent6">
                    <a:lumMod val="50000"/>
                  </a:schemeClr>
                </a:solidFill>
                <a:effectLst/>
                <a:latin typeface="Verdana" panose="020B0604030504040204" pitchFamily="34" charset="0"/>
                <a:ea typeface="Verdana" panose="020B0604030504040204" pitchFamily="34" charset="0"/>
                <a:cs typeface="Verdana" panose="020B0604030504040204" pitchFamily="34" charset="0"/>
              </a:rPr>
              <a:t> </a:t>
            </a:r>
            <a:r>
              <a:rPr lang="es-ES" sz="1800" spc="-5" dirty="0">
                <a:effectLst/>
                <a:latin typeface="Verdana" panose="020B0604030504040204" pitchFamily="34" charset="0"/>
                <a:ea typeface="Verdana" panose="020B0604030504040204" pitchFamily="34" charset="0"/>
                <a:cs typeface="Verdana" panose="020B0604030504040204" pitchFamily="34" charset="0"/>
              </a:rPr>
              <a:t>la</a:t>
            </a:r>
            <a:r>
              <a:rPr lang="es-ES" sz="1800" spc="5" dirty="0">
                <a:effectLst/>
                <a:latin typeface="Verdana" panose="020B0604030504040204" pitchFamily="34" charset="0"/>
                <a:ea typeface="Verdana" panose="020B0604030504040204" pitchFamily="34" charset="0"/>
                <a:cs typeface="Verdana" panose="020B0604030504040204" pitchFamily="34" charset="0"/>
              </a:rPr>
              <a:t> </a:t>
            </a:r>
            <a:r>
              <a:rPr lang="es-ES" sz="1800" spc="-5" dirty="0">
                <a:effectLst/>
                <a:latin typeface="Verdana" panose="020B0604030504040204" pitchFamily="34" charset="0"/>
                <a:ea typeface="Verdana" panose="020B0604030504040204" pitchFamily="34" charset="0"/>
                <a:cs typeface="Verdana" panose="020B0604030504040204" pitchFamily="34" charset="0"/>
              </a:rPr>
              <a:t>administración</a:t>
            </a:r>
            <a:r>
              <a:rPr lang="es-ES" sz="1800" spc="5" dirty="0">
                <a:effectLst/>
                <a:latin typeface="Verdana" panose="020B0604030504040204" pitchFamily="34" charset="0"/>
                <a:ea typeface="Verdana" panose="020B0604030504040204" pitchFamily="34" charset="0"/>
                <a:cs typeface="Verdana" panose="020B0604030504040204" pitchFamily="34" charset="0"/>
              </a:rPr>
              <a:t> </a:t>
            </a:r>
            <a:r>
              <a:rPr lang="es-ES" sz="1800" spc="-5" dirty="0">
                <a:effectLst/>
                <a:latin typeface="Verdana" panose="020B0604030504040204" pitchFamily="34" charset="0"/>
                <a:ea typeface="Verdana" panose="020B0604030504040204" pitchFamily="34" charset="0"/>
                <a:cs typeface="Verdana" panose="020B0604030504040204" pitchFamily="34" charset="0"/>
              </a:rPr>
              <a:t>científica</a:t>
            </a:r>
            <a:r>
              <a:rPr lang="es-ES" sz="1800" spc="5" dirty="0">
                <a:effectLst/>
                <a:latin typeface="Verdana" panose="020B0604030504040204" pitchFamily="34" charset="0"/>
                <a:ea typeface="Verdana" panose="020B0604030504040204" pitchFamily="34" charset="0"/>
                <a:cs typeface="Verdana" panose="020B0604030504040204" pitchFamily="34" charset="0"/>
              </a:rPr>
              <a:t> </a:t>
            </a:r>
            <a:r>
              <a:rPr lang="es-ES" sz="1800" spc="-5" dirty="0">
                <a:effectLst/>
                <a:latin typeface="Verdana" panose="020B0604030504040204" pitchFamily="34" charset="0"/>
                <a:ea typeface="Verdana" panose="020B0604030504040204" pitchFamily="34" charset="0"/>
                <a:cs typeface="Verdana" panose="020B0604030504040204" pitchFamily="34" charset="0"/>
              </a:rPr>
              <a:t>aumento</a:t>
            </a:r>
            <a:r>
              <a:rPr lang="es-ES" sz="1800" spc="5" dirty="0">
                <a:effectLst/>
                <a:latin typeface="Verdana" panose="020B0604030504040204" pitchFamily="34" charset="0"/>
                <a:ea typeface="Verdana" panose="020B0604030504040204" pitchFamily="34" charset="0"/>
                <a:cs typeface="Verdana" panose="020B0604030504040204" pitchFamily="34" charset="0"/>
              </a:rPr>
              <a:t> </a:t>
            </a:r>
            <a:r>
              <a:rPr lang="es-ES" sz="1800" spc="-5" dirty="0">
                <a:effectLst/>
                <a:latin typeface="Verdana" panose="020B0604030504040204" pitchFamily="34" charset="0"/>
                <a:ea typeface="Verdana" panose="020B0604030504040204" pitchFamily="34" charset="0"/>
                <a:cs typeface="Verdana" panose="020B0604030504040204" pitchFamily="34" charset="0"/>
              </a:rPr>
              <a:t>la</a:t>
            </a:r>
            <a:r>
              <a:rPr lang="es-ES" sz="1800" spc="5" dirty="0">
                <a:effectLst/>
                <a:latin typeface="Verdana" panose="020B0604030504040204" pitchFamily="34" charset="0"/>
                <a:ea typeface="Verdana" panose="020B0604030504040204" pitchFamily="34" charset="0"/>
                <a:cs typeface="Verdana" panose="020B0604030504040204" pitchFamily="34" charset="0"/>
              </a:rPr>
              <a:t> </a:t>
            </a:r>
            <a:r>
              <a:rPr lang="es-ES" sz="1800" spc="-5" dirty="0">
                <a:effectLst/>
                <a:latin typeface="Verdana" panose="020B0604030504040204" pitchFamily="34" charset="0"/>
                <a:ea typeface="Verdana" panose="020B0604030504040204" pitchFamily="34" charset="0"/>
                <a:cs typeface="Verdana" panose="020B0604030504040204" pitchFamily="34" charset="0"/>
              </a:rPr>
              <a:t>eficiencia</a:t>
            </a:r>
            <a:r>
              <a:rPr lang="es-ES" sz="1800" spc="5" dirty="0">
                <a:effectLst/>
                <a:latin typeface="Verdana" panose="020B0604030504040204" pitchFamily="34" charset="0"/>
                <a:ea typeface="Verdana" panose="020B0604030504040204" pitchFamily="34" charset="0"/>
                <a:cs typeface="Verdana" panose="020B0604030504040204" pitchFamily="34" charset="0"/>
              </a:rPr>
              <a:t> </a:t>
            </a:r>
            <a:r>
              <a:rPr lang="es-ES" sz="1800" spc="-5" dirty="0">
                <a:effectLst/>
                <a:latin typeface="Verdana" panose="020B0604030504040204" pitchFamily="34" charset="0"/>
                <a:ea typeface="Verdana" panose="020B0604030504040204" pitchFamily="34" charset="0"/>
                <a:cs typeface="Verdana" panose="020B0604030504040204" pitchFamily="34" charset="0"/>
              </a:rPr>
              <a:t>de</a:t>
            </a:r>
            <a:r>
              <a:rPr lang="es-ES" sz="1800" spc="5" dirty="0">
                <a:effectLst/>
                <a:latin typeface="Verdana" panose="020B0604030504040204" pitchFamily="34" charset="0"/>
                <a:ea typeface="Verdana" panose="020B0604030504040204" pitchFamily="34" charset="0"/>
                <a:cs typeface="Verdana" panose="020B0604030504040204" pitchFamily="34" charset="0"/>
              </a:rPr>
              <a:t> </a:t>
            </a:r>
            <a:r>
              <a:rPr lang="es-ES" sz="1800" spc="-5" dirty="0">
                <a:effectLst/>
                <a:latin typeface="Verdana" panose="020B0604030504040204" pitchFamily="34" charset="0"/>
                <a:ea typeface="Verdana" panose="020B0604030504040204" pitchFamily="34" charset="0"/>
                <a:cs typeface="Verdana" panose="020B0604030504040204" pitchFamily="34" charset="0"/>
              </a:rPr>
              <a:t>las</a:t>
            </a:r>
            <a:r>
              <a:rPr lang="es-ES" sz="1800" spc="5" dirty="0">
                <a:effectLst/>
                <a:latin typeface="Verdana" panose="020B0604030504040204" pitchFamily="34" charset="0"/>
                <a:ea typeface="Verdana" panose="020B0604030504040204" pitchFamily="34" charset="0"/>
                <a:cs typeface="Verdana" panose="020B0604030504040204" pitchFamily="34" charset="0"/>
              </a:rPr>
              <a:t> </a:t>
            </a:r>
            <a:r>
              <a:rPr lang="es-ES" sz="1800" spc="-5" dirty="0">
                <a:effectLst/>
                <a:latin typeface="Verdana" panose="020B0604030504040204" pitchFamily="34" charset="0"/>
                <a:ea typeface="Verdana" panose="020B0604030504040204" pitchFamily="34" charset="0"/>
                <a:cs typeface="Verdana" panose="020B0604030504040204" pitchFamily="34" charset="0"/>
              </a:rPr>
              <a:t>organizaciones</a:t>
            </a:r>
            <a:r>
              <a:rPr lang="es-ES" sz="1800" spc="-480" dirty="0">
                <a:effectLst/>
                <a:latin typeface="Verdana" panose="020B0604030504040204" pitchFamily="34" charset="0"/>
                <a:ea typeface="Verdana" panose="020B0604030504040204" pitchFamily="34" charset="0"/>
                <a:cs typeface="Verdana" panose="020B0604030504040204" pitchFamily="34" charset="0"/>
              </a:rPr>
              <a:t> </a:t>
            </a:r>
            <a:r>
              <a:rPr lang="es-ES" sz="1800" spc="-5" dirty="0">
                <a:effectLst/>
                <a:latin typeface="Verdana" panose="020B0604030504040204" pitchFamily="34" charset="0"/>
                <a:ea typeface="Verdana" panose="020B0604030504040204" pitchFamily="34" charset="0"/>
                <a:cs typeface="Verdana" panose="020B0604030504040204" pitchFamily="34" charset="0"/>
              </a:rPr>
              <a:t>(análisis interno), no fue de utilidad para los administradores que tuvieron que lidiar</a:t>
            </a:r>
            <a:r>
              <a:rPr lang="es-ES" sz="1800" spc="-480" dirty="0">
                <a:effectLst/>
                <a:latin typeface="Verdana" panose="020B0604030504040204" pitchFamily="34" charset="0"/>
                <a:ea typeface="Verdana" panose="020B0604030504040204" pitchFamily="34" charset="0"/>
                <a:cs typeface="Verdana" panose="020B0604030504040204" pitchFamily="34" charset="0"/>
              </a:rPr>
              <a:t> </a:t>
            </a:r>
            <a:r>
              <a:rPr lang="es-ES" sz="1800" spc="-5" dirty="0">
                <a:effectLst/>
                <a:latin typeface="Verdana" panose="020B0604030504040204" pitchFamily="34" charset="0"/>
                <a:ea typeface="Verdana" panose="020B0604030504040204" pitchFamily="34" charset="0"/>
                <a:cs typeface="Verdana" panose="020B0604030504040204" pitchFamily="34" charset="0"/>
              </a:rPr>
              <a:t>con</a:t>
            </a:r>
            <a:r>
              <a:rPr lang="es-ES" sz="1800" spc="-20" dirty="0">
                <a:effectLst/>
                <a:latin typeface="Verdana" panose="020B0604030504040204" pitchFamily="34" charset="0"/>
                <a:ea typeface="Verdana" panose="020B0604030504040204" pitchFamily="34" charset="0"/>
                <a:cs typeface="Verdana" panose="020B0604030504040204" pitchFamily="34" charset="0"/>
              </a:rPr>
              <a:t> </a:t>
            </a:r>
            <a:r>
              <a:rPr lang="es-ES" sz="1800" spc="-5" dirty="0">
                <a:effectLst/>
                <a:latin typeface="Verdana" panose="020B0604030504040204" pitchFamily="34" charset="0"/>
                <a:ea typeface="Verdana" panose="020B0604030504040204" pitchFamily="34" charset="0"/>
                <a:cs typeface="Verdana" panose="020B0604030504040204" pitchFamily="34" charset="0"/>
              </a:rPr>
              <a:t>asuntos</a:t>
            </a:r>
            <a:r>
              <a:rPr lang="es-ES" sz="1800" spc="-15" dirty="0">
                <a:effectLst/>
                <a:latin typeface="Verdana" panose="020B0604030504040204" pitchFamily="34" charset="0"/>
                <a:ea typeface="Verdana" panose="020B0604030504040204" pitchFamily="34" charset="0"/>
                <a:cs typeface="Verdana" panose="020B0604030504040204" pitchFamily="34" charset="0"/>
              </a:rPr>
              <a:t> </a:t>
            </a:r>
            <a:r>
              <a:rPr lang="es-ES" sz="1800" spc="-5" dirty="0">
                <a:effectLst/>
                <a:latin typeface="Verdana" panose="020B0604030504040204" pitchFamily="34" charset="0"/>
                <a:ea typeface="Verdana" panose="020B0604030504040204" pitchFamily="34" charset="0"/>
                <a:cs typeface="Verdana" panose="020B0604030504040204" pitchFamily="34" charset="0"/>
              </a:rPr>
              <a:t>externos (competidores</a:t>
            </a:r>
            <a:r>
              <a:rPr lang="es-ES" sz="1800" spc="5" dirty="0">
                <a:effectLst/>
                <a:latin typeface="Verdana" panose="020B0604030504040204" pitchFamily="34" charset="0"/>
                <a:ea typeface="Verdana" panose="020B0604030504040204" pitchFamily="34" charset="0"/>
                <a:cs typeface="Verdana" panose="020B0604030504040204" pitchFamily="34" charset="0"/>
              </a:rPr>
              <a:t> </a:t>
            </a:r>
            <a:r>
              <a:rPr lang="es-ES" sz="1800" spc="-5" dirty="0">
                <a:effectLst/>
                <a:latin typeface="Verdana" panose="020B0604030504040204" pitchFamily="34" charset="0"/>
                <a:ea typeface="Verdana" panose="020B0604030504040204" pitchFamily="34" charset="0"/>
                <a:cs typeface="Verdana" panose="020B0604030504040204" pitchFamily="34" charset="0"/>
              </a:rPr>
              <a:t>o</a:t>
            </a:r>
            <a:r>
              <a:rPr lang="es-ES" sz="1800" spc="-15" dirty="0">
                <a:effectLst/>
                <a:latin typeface="Verdana" panose="020B0604030504040204" pitchFamily="34" charset="0"/>
                <a:ea typeface="Verdana" panose="020B0604030504040204" pitchFamily="34" charset="0"/>
                <a:cs typeface="Verdana" panose="020B0604030504040204" pitchFamily="34" charset="0"/>
              </a:rPr>
              <a:t> </a:t>
            </a:r>
            <a:r>
              <a:rPr lang="es-ES" sz="1800" spc="-5" dirty="0">
                <a:effectLst/>
                <a:latin typeface="Verdana" panose="020B0604030504040204" pitchFamily="34" charset="0"/>
                <a:ea typeface="Verdana" panose="020B0604030504040204" pitchFamily="34" charset="0"/>
                <a:cs typeface="Verdana" panose="020B0604030504040204" pitchFamily="34" charset="0"/>
              </a:rPr>
              <a:t>las</a:t>
            </a:r>
            <a:r>
              <a:rPr lang="es-ES" sz="1800" spc="-20" dirty="0">
                <a:effectLst/>
                <a:latin typeface="Verdana" panose="020B0604030504040204" pitchFamily="34" charset="0"/>
                <a:ea typeface="Verdana" panose="020B0604030504040204" pitchFamily="34" charset="0"/>
                <a:cs typeface="Verdana" panose="020B0604030504040204" pitchFamily="34" charset="0"/>
              </a:rPr>
              <a:t> </a:t>
            </a:r>
            <a:r>
              <a:rPr lang="es-ES" sz="1800" spc="-5" dirty="0">
                <a:effectLst/>
                <a:latin typeface="Verdana" panose="020B0604030504040204" pitchFamily="34" charset="0"/>
                <a:ea typeface="Verdana" panose="020B0604030504040204" pitchFamily="34" charset="0"/>
                <a:cs typeface="Verdana" panose="020B0604030504040204" pitchFamily="34" charset="0"/>
              </a:rPr>
              <a:t>regulaciones gubernamentales).</a:t>
            </a:r>
            <a:endParaRPr lang="es-AR" sz="1800" spc="-5" dirty="0">
              <a:effectLst/>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q"/>
            </a:pPr>
            <a:endParaRPr lang="es-AR" dirty="0">
              <a:solidFill>
                <a:schemeClr val="accent6">
                  <a:lumMod val="50000"/>
                </a:schemeClr>
              </a:solidFill>
            </a:endParaRPr>
          </a:p>
        </p:txBody>
      </p:sp>
    </p:spTree>
    <p:extLst>
      <p:ext uri="{BB962C8B-B14F-4D97-AF65-F5344CB8AC3E}">
        <p14:creationId xmlns:p14="http://schemas.microsoft.com/office/powerpoint/2010/main" val="27479143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Rectángulo">
            <a:extLst>
              <a:ext uri="{FF2B5EF4-FFF2-40B4-BE49-F238E27FC236}">
                <a16:creationId xmlns:a16="http://schemas.microsoft.com/office/drawing/2014/main" id="{2E96A988-83CB-443A-884B-DB65B1CA1CD4}"/>
              </a:ext>
            </a:extLst>
          </p:cNvPr>
          <p:cNvSpPr/>
          <p:nvPr/>
        </p:nvSpPr>
        <p:spPr>
          <a:xfrm>
            <a:off x="1546508" y="1092943"/>
            <a:ext cx="8208912" cy="461665"/>
          </a:xfrm>
          <a:prstGeom prst="rect">
            <a:avLst/>
          </a:prstGeom>
        </p:spPr>
        <p:txBody>
          <a:bodyPr wrap="square">
            <a:spAutoFit/>
          </a:bodyPr>
          <a:lstStyle/>
          <a:p>
            <a:pPr algn="ctr"/>
            <a:r>
              <a:rPr lang="es-AR" sz="2400" dirty="0">
                <a:solidFill>
                  <a:schemeClr val="bg1"/>
                </a:solidFill>
              </a:rPr>
              <a:t>Escuela de la Administración Industrial</a:t>
            </a:r>
          </a:p>
        </p:txBody>
      </p:sp>
      <p:sp>
        <p:nvSpPr>
          <p:cNvPr id="6" name="CuadroTexto 5">
            <a:extLst>
              <a:ext uri="{FF2B5EF4-FFF2-40B4-BE49-F238E27FC236}">
                <a16:creationId xmlns:a16="http://schemas.microsoft.com/office/drawing/2014/main" id="{7A0E7686-479D-43FB-9324-778A0F1C05B8}"/>
              </a:ext>
            </a:extLst>
          </p:cNvPr>
          <p:cNvSpPr txBox="1"/>
          <p:nvPr/>
        </p:nvSpPr>
        <p:spPr>
          <a:xfrm>
            <a:off x="1064397" y="2570218"/>
            <a:ext cx="9502003" cy="646331"/>
          </a:xfrm>
          <a:prstGeom prst="rect">
            <a:avLst/>
          </a:prstGeom>
          <a:noFill/>
        </p:spPr>
        <p:txBody>
          <a:bodyPr wrap="square">
            <a:spAutoFit/>
          </a:bodyPr>
          <a:lstStyle/>
          <a:p>
            <a:pPr algn="just"/>
            <a:r>
              <a:rPr lang="es-AR" dirty="0"/>
              <a:t>Henri Fayol inicia la escuela del proceso administrativo, conocida también como Teoría clásica. Postula que la administración se realiza a través de varias etapas. </a:t>
            </a:r>
          </a:p>
        </p:txBody>
      </p:sp>
      <p:pic>
        <p:nvPicPr>
          <p:cNvPr id="3" name="Imagen 2" descr="Diagrama&#10;&#10;Descripción generada automáticamente">
            <a:extLst>
              <a:ext uri="{FF2B5EF4-FFF2-40B4-BE49-F238E27FC236}">
                <a16:creationId xmlns:a16="http://schemas.microsoft.com/office/drawing/2014/main" id="{A5B1F1AB-0D10-431C-B25B-0834D48E6250}"/>
              </a:ext>
            </a:extLst>
          </p:cNvPr>
          <p:cNvPicPr>
            <a:picLocks noChangeAspect="1"/>
          </p:cNvPicPr>
          <p:nvPr/>
        </p:nvPicPr>
        <p:blipFill>
          <a:blip r:embed="rId2"/>
          <a:stretch>
            <a:fillRect/>
          </a:stretch>
        </p:blipFill>
        <p:spPr>
          <a:xfrm>
            <a:off x="1546508" y="3429000"/>
            <a:ext cx="7467600" cy="3257550"/>
          </a:xfrm>
          <a:prstGeom prst="rect">
            <a:avLst/>
          </a:prstGeom>
        </p:spPr>
      </p:pic>
    </p:spTree>
    <p:extLst>
      <p:ext uri="{BB962C8B-B14F-4D97-AF65-F5344CB8AC3E}">
        <p14:creationId xmlns:p14="http://schemas.microsoft.com/office/powerpoint/2010/main" val="31239478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4" name="Rectangle 13">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AR"/>
            </a:p>
          </p:txBody>
        </p:sp>
        <p:sp>
          <p:nvSpPr>
            <p:cNvPr id="15"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s-AR"/>
            </a:p>
          </p:txBody>
        </p:sp>
      </p:grpSp>
      <p:sp>
        <p:nvSpPr>
          <p:cNvPr id="17" name="Rectangle 16">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8" name="CuadroTexto 7">
            <a:extLst>
              <a:ext uri="{FF2B5EF4-FFF2-40B4-BE49-F238E27FC236}">
                <a16:creationId xmlns:a16="http://schemas.microsoft.com/office/drawing/2014/main" id="{AFDBDEC4-C3B4-441C-9E3E-A19117F3EF6C}"/>
              </a:ext>
            </a:extLst>
          </p:cNvPr>
          <p:cNvSpPr txBox="1"/>
          <p:nvPr/>
        </p:nvSpPr>
        <p:spPr>
          <a:xfrm>
            <a:off x="8337232" y="1241266"/>
            <a:ext cx="3205839" cy="2750342"/>
          </a:xfrm>
          <a:prstGeom prst="rect">
            <a:avLst/>
          </a:prstGeom>
        </p:spPr>
        <p:txBody>
          <a:bodyPr vert="horz" lIns="91440" tIns="45720" rIns="91440" bIns="45720" rtlCol="0" anchor="b">
            <a:normAutofit/>
          </a:bodyPr>
          <a:lstStyle/>
          <a:p>
            <a:pPr>
              <a:spcBef>
                <a:spcPct val="0"/>
              </a:spcBef>
              <a:spcAft>
                <a:spcPts val="600"/>
              </a:spcAft>
            </a:pPr>
            <a:r>
              <a:rPr lang="en-US" sz="4800" b="0" i="0" kern="1200" dirty="0">
                <a:solidFill>
                  <a:srgbClr val="EBEBEB"/>
                </a:solidFill>
                <a:latin typeface="+mj-lt"/>
                <a:ea typeface="+mj-ea"/>
                <a:cs typeface="+mj-cs"/>
              </a:rPr>
              <a:t>Principios de Fayol</a:t>
            </a:r>
          </a:p>
        </p:txBody>
      </p:sp>
      <p:grpSp>
        <p:nvGrpSpPr>
          <p:cNvPr id="19" name="Group 18">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20" name="Rectangle 19">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21"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s-AR"/>
            </a:p>
          </p:txBody>
        </p:sp>
        <p:sp>
          <p:nvSpPr>
            <p:cNvPr id="22"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s-AR"/>
            </a:p>
          </p:txBody>
        </p:sp>
      </p:grpSp>
      <p:pic>
        <p:nvPicPr>
          <p:cNvPr id="2" name="Picture 1">
            <a:extLst>
              <a:ext uri="{FF2B5EF4-FFF2-40B4-BE49-F238E27FC236}">
                <a16:creationId xmlns:a16="http://schemas.microsoft.com/office/drawing/2014/main" id="{C7CBF26E-9FFC-01BD-CDB2-B77B62B1CEE4}"/>
              </a:ext>
            </a:extLst>
          </p:cNvPr>
          <p:cNvPicPr>
            <a:picLocks noChangeAspect="1"/>
          </p:cNvPicPr>
          <p:nvPr/>
        </p:nvPicPr>
        <p:blipFill>
          <a:blip r:embed="rId3"/>
          <a:stretch>
            <a:fillRect/>
          </a:stretch>
        </p:blipFill>
        <p:spPr>
          <a:xfrm>
            <a:off x="428330" y="397444"/>
            <a:ext cx="7279368" cy="6444111"/>
          </a:xfrm>
          <a:prstGeom prst="rect">
            <a:avLst/>
          </a:prstGeom>
        </p:spPr>
      </p:pic>
    </p:spTree>
    <p:extLst>
      <p:ext uri="{BB962C8B-B14F-4D97-AF65-F5344CB8AC3E}">
        <p14:creationId xmlns:p14="http://schemas.microsoft.com/office/powerpoint/2010/main" val="10657937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AR"/>
            </a:p>
          </p:txBody>
        </p:sp>
        <p:sp>
          <p:nvSpPr>
            <p:cNvPr id="11"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s-AR"/>
            </a:p>
          </p:txBody>
        </p:sp>
      </p:grpSp>
      <p:sp>
        <p:nvSpPr>
          <p:cNvPr id="13" name="Rectangle 12">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2" name="Título 1">
            <a:extLst>
              <a:ext uri="{FF2B5EF4-FFF2-40B4-BE49-F238E27FC236}">
                <a16:creationId xmlns:a16="http://schemas.microsoft.com/office/drawing/2014/main" id="{4FA47C82-09F7-475C-A46B-CC488E69027A}"/>
              </a:ext>
            </a:extLst>
          </p:cNvPr>
          <p:cNvSpPr>
            <a:spLocks noGrp="1"/>
          </p:cNvSpPr>
          <p:nvPr>
            <p:ph type="title"/>
          </p:nvPr>
        </p:nvSpPr>
        <p:spPr>
          <a:xfrm>
            <a:off x="8127026" y="2426181"/>
            <a:ext cx="3524285" cy="2422381"/>
          </a:xfrm>
        </p:spPr>
        <p:txBody>
          <a:bodyPr vert="horz" lIns="91440" tIns="45720" rIns="91440" bIns="45720" rtlCol="0" anchor="b">
            <a:normAutofit fontScale="90000"/>
          </a:bodyPr>
          <a:lstStyle/>
          <a:p>
            <a:r>
              <a:rPr lang="en-US" sz="4000" b="0" i="0" kern="1200" dirty="0">
                <a:solidFill>
                  <a:srgbClr val="EBEBEB"/>
                </a:solidFill>
                <a:latin typeface="+mj-lt"/>
                <a:ea typeface="+mj-ea"/>
                <a:cs typeface="+mj-cs"/>
              </a:rPr>
              <a:t>Escuela</a:t>
            </a:r>
            <a:r>
              <a:rPr lang="en-US" sz="4000" dirty="0">
                <a:solidFill>
                  <a:srgbClr val="EBEBEB"/>
                </a:solidFill>
              </a:rPr>
              <a:t> de</a:t>
            </a:r>
            <a:r>
              <a:rPr lang="en-US" sz="4000" b="0" i="0" kern="1200" dirty="0">
                <a:solidFill>
                  <a:srgbClr val="EBEBEB"/>
                </a:solidFill>
                <a:latin typeface="+mj-lt"/>
                <a:ea typeface="+mj-ea"/>
                <a:cs typeface="+mj-cs"/>
              </a:rPr>
              <a:t> </a:t>
            </a:r>
            <a:r>
              <a:rPr lang="en-US" sz="4000" dirty="0">
                <a:solidFill>
                  <a:srgbClr val="EBEBEB"/>
                </a:solidFill>
              </a:rPr>
              <a:t>A</a:t>
            </a:r>
            <a:r>
              <a:rPr lang="en-US" sz="4000" b="0" i="0" kern="1200" dirty="0">
                <a:solidFill>
                  <a:srgbClr val="EBEBEB"/>
                </a:solidFill>
                <a:latin typeface="+mj-lt"/>
                <a:ea typeface="+mj-ea"/>
                <a:cs typeface="+mj-cs"/>
              </a:rPr>
              <a:t>dministración Industrial</a:t>
            </a:r>
            <a:br>
              <a:rPr lang="en-US" sz="4000" b="0" i="0" kern="1200" dirty="0">
                <a:solidFill>
                  <a:srgbClr val="EBEBEB"/>
                </a:solidFill>
                <a:latin typeface="+mj-lt"/>
                <a:ea typeface="+mj-ea"/>
                <a:cs typeface="+mj-cs"/>
              </a:rPr>
            </a:br>
            <a:r>
              <a:rPr lang="en-US" sz="4000" b="0" i="0" kern="1200" dirty="0" err="1">
                <a:solidFill>
                  <a:srgbClr val="EBEBEB"/>
                </a:solidFill>
                <a:latin typeface="+mj-lt"/>
                <a:ea typeface="+mj-ea"/>
                <a:cs typeface="+mj-cs"/>
              </a:rPr>
              <a:t>Aportes</a:t>
            </a:r>
            <a:endParaRPr lang="en-US" sz="4000" b="0" i="0" kern="1200" dirty="0">
              <a:solidFill>
                <a:srgbClr val="EBEBEB"/>
              </a:solidFill>
              <a:latin typeface="+mj-lt"/>
              <a:ea typeface="+mj-ea"/>
              <a:cs typeface="+mj-cs"/>
            </a:endParaRPr>
          </a:p>
        </p:txBody>
      </p:sp>
      <p:grpSp>
        <p:nvGrpSpPr>
          <p:cNvPr id="15" name="Group 14">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16" name="Rectangle 15">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17"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s-AR"/>
            </a:p>
          </p:txBody>
        </p:sp>
        <p:sp>
          <p:nvSpPr>
            <p:cNvPr id="18"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s-AR"/>
            </a:p>
          </p:txBody>
        </p:sp>
      </p:grpSp>
      <p:pic>
        <p:nvPicPr>
          <p:cNvPr id="4" name="Imagen 3" descr="Diagrama&#10;&#10;Descripción generada automáticamente">
            <a:extLst>
              <a:ext uri="{FF2B5EF4-FFF2-40B4-BE49-F238E27FC236}">
                <a16:creationId xmlns:a16="http://schemas.microsoft.com/office/drawing/2014/main" id="{8D270C97-E001-4760-956B-BEE9469B7EE8}"/>
              </a:ext>
            </a:extLst>
          </p:cNvPr>
          <p:cNvPicPr>
            <a:picLocks noChangeAspect="1"/>
          </p:cNvPicPr>
          <p:nvPr/>
        </p:nvPicPr>
        <p:blipFill>
          <a:blip r:embed="rId3"/>
          <a:stretch>
            <a:fillRect/>
          </a:stretch>
        </p:blipFill>
        <p:spPr>
          <a:xfrm>
            <a:off x="-2753" y="1020381"/>
            <a:ext cx="7921781" cy="4580509"/>
          </a:xfrm>
          <a:prstGeom prst="rect">
            <a:avLst/>
          </a:prstGeom>
        </p:spPr>
      </p:pic>
    </p:spTree>
    <p:extLst>
      <p:ext uri="{BB962C8B-B14F-4D97-AF65-F5344CB8AC3E}">
        <p14:creationId xmlns:p14="http://schemas.microsoft.com/office/powerpoint/2010/main" val="4604270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AR"/>
            </a:p>
          </p:txBody>
        </p:sp>
        <p:sp>
          <p:nvSpPr>
            <p:cNvPr id="11"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s-AR"/>
            </a:p>
          </p:txBody>
        </p:sp>
      </p:grpSp>
      <p:sp>
        <p:nvSpPr>
          <p:cNvPr id="13" name="Rectangle 12">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2" name="Título 1">
            <a:extLst>
              <a:ext uri="{FF2B5EF4-FFF2-40B4-BE49-F238E27FC236}">
                <a16:creationId xmlns:a16="http://schemas.microsoft.com/office/drawing/2014/main" id="{4FA47C82-09F7-475C-A46B-CC488E69027A}"/>
              </a:ext>
            </a:extLst>
          </p:cNvPr>
          <p:cNvSpPr>
            <a:spLocks noGrp="1"/>
          </p:cNvSpPr>
          <p:nvPr>
            <p:ph type="title"/>
          </p:nvPr>
        </p:nvSpPr>
        <p:spPr>
          <a:xfrm>
            <a:off x="8462306" y="2659861"/>
            <a:ext cx="2662776" cy="1200940"/>
          </a:xfrm>
        </p:spPr>
        <p:txBody>
          <a:bodyPr vert="horz" lIns="91440" tIns="45720" rIns="91440" bIns="45720" rtlCol="0" anchor="b">
            <a:normAutofit/>
          </a:bodyPr>
          <a:lstStyle/>
          <a:p>
            <a:r>
              <a:rPr lang="en-US" sz="4000" b="0" i="0" kern="1200" dirty="0" err="1">
                <a:solidFill>
                  <a:srgbClr val="EBEBEB"/>
                </a:solidFill>
                <a:latin typeface="+mj-lt"/>
                <a:ea typeface="+mj-ea"/>
                <a:cs typeface="+mj-cs"/>
              </a:rPr>
              <a:t>Críticas</a:t>
            </a:r>
          </a:p>
        </p:txBody>
      </p:sp>
      <p:grpSp>
        <p:nvGrpSpPr>
          <p:cNvPr id="15" name="Group 14">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16" name="Rectangle 15">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17"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s-AR"/>
            </a:p>
          </p:txBody>
        </p:sp>
        <p:sp>
          <p:nvSpPr>
            <p:cNvPr id="18"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s-AR"/>
            </a:p>
          </p:txBody>
        </p:sp>
      </p:grpSp>
      <p:sp>
        <p:nvSpPr>
          <p:cNvPr id="14" name="CuadroTexto 13">
            <a:extLst>
              <a:ext uri="{FF2B5EF4-FFF2-40B4-BE49-F238E27FC236}">
                <a16:creationId xmlns:a16="http://schemas.microsoft.com/office/drawing/2014/main" id="{5EA5B1C0-3347-4E45-AC62-FC4FF89627BB}"/>
              </a:ext>
            </a:extLst>
          </p:cNvPr>
          <p:cNvSpPr txBox="1"/>
          <p:nvPr/>
        </p:nvSpPr>
        <p:spPr>
          <a:xfrm>
            <a:off x="271234" y="249961"/>
            <a:ext cx="7674747" cy="1323439"/>
          </a:xfrm>
          <a:prstGeom prst="rect">
            <a:avLst/>
          </a:prstGeom>
          <a:noFill/>
        </p:spPr>
        <p:txBody>
          <a:bodyPr wrap="square" lIns="91440" tIns="45720" rIns="91440" bIns="45720" anchor="t">
            <a:spAutoFit/>
          </a:bodyPr>
          <a:lstStyle/>
          <a:p>
            <a:pPr>
              <a:defRPr/>
            </a:pPr>
            <a:r>
              <a:rPr lang="es-ES_tradnl" sz="2000" b="1" dirty="0">
                <a:solidFill>
                  <a:schemeClr val="accent6">
                    <a:lumMod val="50000"/>
                  </a:schemeClr>
                </a:solidFill>
                <a:latin typeface="+mj-lt"/>
              </a:rPr>
              <a:t>ENFOQUE SIMPLIFICADO DE LA ORGANIZACIÓN FORMAL</a:t>
            </a:r>
          </a:p>
          <a:p>
            <a:pPr algn="just">
              <a:defRPr/>
            </a:pPr>
            <a:r>
              <a:rPr lang="es-ES_tradnl" sz="2000" dirty="0">
                <a:solidFill>
                  <a:srgbClr val="000000"/>
                </a:solidFill>
                <a:latin typeface="+mj-lt"/>
              </a:rPr>
              <a:t>La simple aplicación de los principios, permite que una organización alcance la eficiencia. No tiene en cuenta aspectos sicológicos y sociales.</a:t>
            </a:r>
          </a:p>
        </p:txBody>
      </p:sp>
      <p:sp>
        <p:nvSpPr>
          <p:cNvPr id="19" name="Rectangle 8">
            <a:extLst>
              <a:ext uri="{FF2B5EF4-FFF2-40B4-BE49-F238E27FC236}">
                <a16:creationId xmlns:a16="http://schemas.microsoft.com/office/drawing/2014/main" id="{F65EA4AA-1B5C-4B36-A59E-D5EFA7CD58C6}"/>
              </a:ext>
            </a:extLst>
          </p:cNvPr>
          <p:cNvSpPr>
            <a:spLocks noChangeArrowheads="1"/>
          </p:cNvSpPr>
          <p:nvPr/>
        </p:nvSpPr>
        <p:spPr bwMode="auto">
          <a:xfrm>
            <a:off x="268438" y="1574479"/>
            <a:ext cx="7622220" cy="2739211"/>
          </a:xfrm>
          <a:prstGeom prst="rect">
            <a:avLst/>
          </a:prstGeom>
          <a:noFill/>
          <a:ln w="12700" cap="sq">
            <a:noFill/>
            <a:miter lim="800000"/>
            <a:headEnd type="none" w="sm" len="sm"/>
            <a:tailEnd type="none" w="sm" len="sm"/>
          </a:ln>
          <a:effectLst/>
        </p:spPr>
        <p:txBody>
          <a:bodyPr wrap="square" lIns="91440" tIns="45720" rIns="91440" bIns="45720" anchor="t">
            <a:spAutoFit/>
          </a:bodyPr>
          <a:lstStyle/>
          <a:p>
            <a:pPr indent="-457200">
              <a:defRPr/>
            </a:pPr>
            <a:r>
              <a:rPr lang="es-ES_tradnl" sz="2000" b="1" dirty="0">
                <a:solidFill>
                  <a:schemeClr val="accent6">
                    <a:lumMod val="50000"/>
                  </a:schemeClr>
                </a:solidFill>
                <a:latin typeface="+mj-lt"/>
              </a:rPr>
              <a:t>AUSENCIA DE TRABAJOS EXPERIMIENTALES</a:t>
            </a:r>
          </a:p>
          <a:p>
            <a:pPr marL="88900" indent="-88900" algn="just">
              <a:defRPr/>
            </a:pPr>
            <a:r>
              <a:rPr lang="es-ES_tradnl" sz="2000" dirty="0">
                <a:solidFill>
                  <a:srgbClr val="000000"/>
                </a:solidFill>
                <a:latin typeface="+mj-lt"/>
              </a:rPr>
              <a:t>Fundamenta sus conceptos en la observación y el sentido común, pero falta comprobación científica a sus afirmaciones</a:t>
            </a:r>
            <a:r>
              <a:rPr lang="es-ES_tradnl" sz="2000" dirty="0">
                <a:solidFill>
                  <a:srgbClr val="000000"/>
                </a:solidFill>
                <a:latin typeface="Times New Roman"/>
                <a:cs typeface="Times New Roman"/>
              </a:rPr>
              <a:t>.</a:t>
            </a:r>
          </a:p>
          <a:p>
            <a:pPr marL="457200" indent="-457200">
              <a:defRPr/>
            </a:pPr>
            <a:endParaRPr lang="es-ES_tradnl" sz="1200" b="1" dirty="0">
              <a:solidFill>
                <a:srgbClr val="000000"/>
              </a:solidFill>
              <a:latin typeface="Times New Roman" pitchFamily="18" charset="0"/>
              <a:cs typeface="Times New Roman"/>
            </a:endParaRPr>
          </a:p>
          <a:p>
            <a:pPr>
              <a:defRPr/>
            </a:pPr>
            <a:r>
              <a:rPr lang="es-ES_tradnl" sz="2000" b="1" dirty="0">
                <a:solidFill>
                  <a:schemeClr val="accent6">
                    <a:lumMod val="50000"/>
                  </a:schemeClr>
                </a:solidFill>
                <a:latin typeface="+mj-lt"/>
              </a:rPr>
              <a:t>ULTRARACIONALISMO EN LA CONCEPCIÓN DE LA ADMINISTRACIÓN</a:t>
            </a:r>
          </a:p>
          <a:p>
            <a:pPr>
              <a:defRPr/>
            </a:pPr>
            <a:r>
              <a:rPr lang="es-ES_tradnl" sz="2000" dirty="0">
                <a:solidFill>
                  <a:srgbClr val="000000"/>
                </a:solidFill>
                <a:latin typeface="+mj-lt"/>
              </a:rPr>
              <a:t>Ve la eficiencia desde un punto de vista sólo técnico y económico, como el fin último de las organizaciones</a:t>
            </a:r>
            <a:r>
              <a:rPr lang="es-ES_tradnl" sz="2000" dirty="0">
                <a:solidFill>
                  <a:srgbClr val="000000"/>
                </a:solidFill>
                <a:latin typeface="Times New Roman"/>
                <a:cs typeface="Times New Roman"/>
              </a:rPr>
              <a:t>.</a:t>
            </a:r>
          </a:p>
        </p:txBody>
      </p:sp>
      <p:sp>
        <p:nvSpPr>
          <p:cNvPr id="20" name="CuadroTexto 19">
            <a:extLst>
              <a:ext uri="{FF2B5EF4-FFF2-40B4-BE49-F238E27FC236}">
                <a16:creationId xmlns:a16="http://schemas.microsoft.com/office/drawing/2014/main" id="{3145A6C6-C0F8-4882-B912-0ACF7750599E}"/>
              </a:ext>
            </a:extLst>
          </p:cNvPr>
          <p:cNvSpPr txBox="1"/>
          <p:nvPr/>
        </p:nvSpPr>
        <p:spPr>
          <a:xfrm>
            <a:off x="271235" y="4394367"/>
            <a:ext cx="7795920" cy="2462213"/>
          </a:xfrm>
          <a:prstGeom prst="rect">
            <a:avLst/>
          </a:prstGeom>
          <a:noFill/>
        </p:spPr>
        <p:txBody>
          <a:bodyPr wrap="square" lIns="91440" tIns="45720" rIns="91440" bIns="45720" anchor="t">
            <a:spAutoFit/>
          </a:bodyPr>
          <a:lstStyle/>
          <a:p>
            <a:pPr algn="just">
              <a:defRPr/>
            </a:pPr>
            <a:r>
              <a:rPr lang="es-ES_tradnl" sz="2000" b="1" dirty="0">
                <a:solidFill>
                  <a:schemeClr val="accent6">
                    <a:lumMod val="50000"/>
                  </a:schemeClr>
                </a:solidFill>
                <a:latin typeface="+mj-lt"/>
              </a:rPr>
              <a:t>TEORÍA DE LA MÁQUINA</a:t>
            </a:r>
          </a:p>
          <a:p>
            <a:pPr algn="just">
              <a:defRPr/>
            </a:pPr>
            <a:r>
              <a:rPr lang="es-ES_tradnl" sz="2000" dirty="0">
                <a:solidFill>
                  <a:srgbClr val="000000"/>
                </a:solidFill>
                <a:latin typeface="+mj-lt"/>
              </a:rPr>
              <a:t>Se visualiza a la organización con un comportamiento mecánico (división mecanicista del trabajo)(Taylor=Fayol).</a:t>
            </a:r>
          </a:p>
          <a:p>
            <a:pPr algn="just">
              <a:defRPr/>
            </a:pPr>
            <a:endParaRPr lang="es-ES_tradnl" sz="1400" dirty="0">
              <a:solidFill>
                <a:srgbClr val="000000"/>
              </a:solidFill>
              <a:latin typeface="Times New Roman" pitchFamily="18" charset="0"/>
              <a:cs typeface="Times New Roman"/>
            </a:endParaRPr>
          </a:p>
          <a:p>
            <a:pPr algn="just">
              <a:defRPr/>
            </a:pPr>
            <a:r>
              <a:rPr lang="es-ES_tradnl" sz="2000" b="1" dirty="0">
                <a:solidFill>
                  <a:schemeClr val="accent6">
                    <a:lumMod val="50000"/>
                  </a:schemeClr>
                </a:solidFill>
                <a:latin typeface="+mj-lt"/>
              </a:rPr>
              <a:t>ENFOQUE DE SISTEMA CERRADO</a:t>
            </a:r>
          </a:p>
          <a:p>
            <a:pPr algn="just">
              <a:defRPr/>
            </a:pPr>
            <a:r>
              <a:rPr lang="es-ES_tradnl" sz="2000" dirty="0">
                <a:solidFill>
                  <a:srgbClr val="000000"/>
                </a:solidFill>
                <a:latin typeface="+mj-lt"/>
              </a:rPr>
              <a:t>Estudia a la organización como un sistema compuesto de pocas variables, perfectamente conocidas y previsibles, manejado a través de principios generales.</a:t>
            </a:r>
          </a:p>
        </p:txBody>
      </p:sp>
    </p:spTree>
    <p:extLst>
      <p:ext uri="{BB962C8B-B14F-4D97-AF65-F5344CB8AC3E}">
        <p14:creationId xmlns:p14="http://schemas.microsoft.com/office/powerpoint/2010/main" val="16454894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33484C-1626-4B0A-9047-8265AA993308}"/>
              </a:ext>
            </a:extLst>
          </p:cNvPr>
          <p:cNvSpPr>
            <a:spLocks noGrp="1"/>
          </p:cNvSpPr>
          <p:nvPr>
            <p:ph type="title"/>
          </p:nvPr>
        </p:nvSpPr>
        <p:spPr/>
        <p:txBody>
          <a:bodyPr/>
          <a:lstStyle/>
          <a:p>
            <a:r>
              <a:rPr lang="es-AR" dirty="0"/>
              <a:t>Escuela de las Relaciones Humanas</a:t>
            </a:r>
          </a:p>
        </p:txBody>
      </p:sp>
      <p:sp>
        <p:nvSpPr>
          <p:cNvPr id="3" name="Marcador de texto 2">
            <a:extLst>
              <a:ext uri="{FF2B5EF4-FFF2-40B4-BE49-F238E27FC236}">
                <a16:creationId xmlns:a16="http://schemas.microsoft.com/office/drawing/2014/main" id="{0739CACD-16E0-4296-994D-85AB1FF60727}"/>
              </a:ext>
            </a:extLst>
          </p:cNvPr>
          <p:cNvSpPr>
            <a:spLocks noGrp="1"/>
          </p:cNvSpPr>
          <p:nvPr>
            <p:ph type="body" sz="half" idx="2"/>
          </p:nvPr>
        </p:nvSpPr>
        <p:spPr>
          <a:xfrm>
            <a:off x="905572" y="3337559"/>
            <a:ext cx="10094937" cy="1167245"/>
          </a:xfrm>
        </p:spPr>
        <p:txBody>
          <a:bodyPr/>
          <a:lstStyle/>
          <a:p>
            <a:r>
              <a:rPr lang="es-AR" dirty="0"/>
              <a:t>La Escuela del comportamiento humano, conocida también como humano-</a:t>
            </a:r>
            <a:r>
              <a:rPr lang="es-AR" dirty="0" err="1"/>
              <a:t>relacionismo</a:t>
            </a:r>
            <a:r>
              <a:rPr lang="es-AR" dirty="0"/>
              <a:t>, otorga mayor importancia al hombre y a su conducta como el punto de partida de la administración. </a:t>
            </a:r>
          </a:p>
        </p:txBody>
      </p:sp>
      <p:sp>
        <p:nvSpPr>
          <p:cNvPr id="5" name="CuadroTexto 4">
            <a:extLst>
              <a:ext uri="{FF2B5EF4-FFF2-40B4-BE49-F238E27FC236}">
                <a16:creationId xmlns:a16="http://schemas.microsoft.com/office/drawing/2014/main" id="{87B389ED-93E4-46EB-8339-1CAF7D6B856A}"/>
              </a:ext>
            </a:extLst>
          </p:cNvPr>
          <p:cNvSpPr txBox="1"/>
          <p:nvPr/>
        </p:nvSpPr>
        <p:spPr>
          <a:xfrm>
            <a:off x="905572" y="4594254"/>
            <a:ext cx="9956392" cy="923330"/>
          </a:xfrm>
          <a:prstGeom prst="rect">
            <a:avLst/>
          </a:prstGeom>
          <a:noFill/>
        </p:spPr>
        <p:txBody>
          <a:bodyPr wrap="square">
            <a:spAutoFit/>
          </a:bodyPr>
          <a:lstStyle/>
          <a:p>
            <a:r>
              <a:rPr lang="es-AR" dirty="0"/>
              <a:t>El humano-</a:t>
            </a:r>
            <a:r>
              <a:rPr lang="es-AR" dirty="0" err="1"/>
              <a:t>relacionismo</a:t>
            </a:r>
            <a:r>
              <a:rPr lang="es-AR" dirty="0"/>
              <a:t> postula la necesidad de mejorar las relaciones humanas a través de la aplicación de las ciencias de la conducta a la administración, especialmente la psicología</a:t>
            </a:r>
          </a:p>
        </p:txBody>
      </p:sp>
    </p:spTree>
    <p:extLst>
      <p:ext uri="{BB962C8B-B14F-4D97-AF65-F5344CB8AC3E}">
        <p14:creationId xmlns:p14="http://schemas.microsoft.com/office/powerpoint/2010/main" val="41290019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52B104-9CFF-4D92-8215-9819B2BDABA0}"/>
              </a:ext>
            </a:extLst>
          </p:cNvPr>
          <p:cNvSpPr>
            <a:spLocks noGrp="1"/>
          </p:cNvSpPr>
          <p:nvPr>
            <p:ph type="title"/>
          </p:nvPr>
        </p:nvSpPr>
        <p:spPr/>
        <p:txBody>
          <a:bodyPr/>
          <a:lstStyle/>
          <a:p>
            <a:r>
              <a:rPr lang="es-AR" dirty="0"/>
              <a:t>Comportamiento Organizacional</a:t>
            </a:r>
          </a:p>
        </p:txBody>
      </p:sp>
      <p:sp>
        <p:nvSpPr>
          <p:cNvPr id="3" name="Rectangle 3">
            <a:extLst>
              <a:ext uri="{FF2B5EF4-FFF2-40B4-BE49-F238E27FC236}">
                <a16:creationId xmlns:a16="http://schemas.microsoft.com/office/drawing/2014/main" id="{851EFB09-AE25-4159-8971-CF71874D9EC1}"/>
              </a:ext>
            </a:extLst>
          </p:cNvPr>
          <p:cNvSpPr txBox="1">
            <a:spLocks noChangeArrowheads="1"/>
          </p:cNvSpPr>
          <p:nvPr/>
        </p:nvSpPr>
        <p:spPr>
          <a:xfrm>
            <a:off x="838881" y="2293407"/>
            <a:ext cx="10466428" cy="3590925"/>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just">
              <a:buNone/>
            </a:pPr>
            <a:r>
              <a:rPr lang="es-ES_tradnl" sz="2000" dirty="0">
                <a:latin typeface="Gill Sans MT" pitchFamily="34" charset="0"/>
              </a:rPr>
              <a:t>Representante ELTON MAYO:	</a:t>
            </a:r>
          </a:p>
          <a:p>
            <a:pPr algn="just"/>
            <a:r>
              <a:rPr lang="es-ES_tradnl" sz="2000" u="sng" dirty="0">
                <a:latin typeface="Gill Sans MT" pitchFamily="34" charset="0"/>
              </a:rPr>
              <a:t>Fábrica textil (1920): </a:t>
            </a:r>
            <a:r>
              <a:rPr lang="es-ES_tradnl" sz="2000" dirty="0">
                <a:latin typeface="Gill Sans MT" pitchFamily="34" charset="0"/>
              </a:rPr>
              <a:t>Cuarto de hilado con Alto índice de rotación. </a:t>
            </a:r>
          </a:p>
          <a:p>
            <a:pPr algn="just"/>
            <a:r>
              <a:rPr lang="es-ES_tradnl" sz="2000" dirty="0">
                <a:latin typeface="Gill Sans MT" pitchFamily="34" charset="0"/>
              </a:rPr>
              <a:t>MAYO observa FATIGA, sugiere intervalos de descanso.</a:t>
            </a:r>
          </a:p>
          <a:p>
            <a:pPr algn="just"/>
            <a:r>
              <a:rPr lang="es-ES_tradnl" sz="2000" dirty="0">
                <a:latin typeface="Gill Sans MT" pitchFamily="34" charset="0"/>
              </a:rPr>
              <a:t>Western Electric (1925):Estudio sobre incidencia de la iluminación en productividad.</a:t>
            </a:r>
          </a:p>
          <a:p>
            <a:pPr algn="just"/>
            <a:r>
              <a:rPr lang="es-ES_tradnl" sz="2000" dirty="0">
                <a:latin typeface="Gill Sans MT" pitchFamily="34" charset="0"/>
              </a:rPr>
              <a:t>MAYO observa que no influye este factor en el rendimiento, sino que los grupos producen más.</a:t>
            </a:r>
          </a:p>
          <a:p>
            <a:pPr algn="just"/>
            <a:endParaRPr lang="es-ES_tradnl" dirty="0"/>
          </a:p>
          <a:p>
            <a:pPr algn="just"/>
            <a:endParaRPr lang="es-ES_tradnl" dirty="0"/>
          </a:p>
        </p:txBody>
      </p:sp>
      <p:pic>
        <p:nvPicPr>
          <p:cNvPr id="5" name="Picture 4">
            <a:extLst>
              <a:ext uri="{FF2B5EF4-FFF2-40B4-BE49-F238E27FC236}">
                <a16:creationId xmlns:a16="http://schemas.microsoft.com/office/drawing/2014/main" id="{DC2E781F-C02C-70A0-A58F-18E17F825D49}"/>
              </a:ext>
            </a:extLst>
          </p:cNvPr>
          <p:cNvPicPr>
            <a:picLocks noChangeAspect="1"/>
          </p:cNvPicPr>
          <p:nvPr/>
        </p:nvPicPr>
        <p:blipFill>
          <a:blip r:embed="rId2"/>
          <a:stretch>
            <a:fillRect/>
          </a:stretch>
        </p:blipFill>
        <p:spPr>
          <a:xfrm>
            <a:off x="2014538" y="4415937"/>
            <a:ext cx="2711694" cy="2445726"/>
          </a:xfrm>
          <a:prstGeom prst="rect">
            <a:avLst/>
          </a:prstGeom>
        </p:spPr>
      </p:pic>
      <p:pic>
        <p:nvPicPr>
          <p:cNvPr id="6" name="Picture 5">
            <a:extLst>
              <a:ext uri="{FF2B5EF4-FFF2-40B4-BE49-F238E27FC236}">
                <a16:creationId xmlns:a16="http://schemas.microsoft.com/office/drawing/2014/main" id="{4BFBC620-B1EA-B6DD-C311-DCBF789840B0}"/>
              </a:ext>
            </a:extLst>
          </p:cNvPr>
          <p:cNvPicPr>
            <a:picLocks noChangeAspect="1"/>
          </p:cNvPicPr>
          <p:nvPr/>
        </p:nvPicPr>
        <p:blipFill>
          <a:blip r:embed="rId3"/>
          <a:stretch>
            <a:fillRect/>
          </a:stretch>
        </p:blipFill>
        <p:spPr>
          <a:xfrm>
            <a:off x="5653820" y="4882661"/>
            <a:ext cx="3299313" cy="1500553"/>
          </a:xfrm>
          <a:prstGeom prst="rect">
            <a:avLst/>
          </a:prstGeom>
        </p:spPr>
      </p:pic>
    </p:spTree>
    <p:extLst>
      <p:ext uri="{BB962C8B-B14F-4D97-AF65-F5344CB8AC3E}">
        <p14:creationId xmlns:p14="http://schemas.microsoft.com/office/powerpoint/2010/main" val="3751070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2"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ppt_x</p:attrName>
                                        </p:attrNameLst>
                                      </p:cBhvr>
                                      <p:tavLst>
                                        <p:tav tm="0">
                                          <p:val>
                                            <p:strVal val="#ppt_x+#ppt_w/2"/>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2"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ppt_x</p:attrName>
                                        </p:attrNameLst>
                                      </p:cBhvr>
                                      <p:tavLst>
                                        <p:tav tm="0">
                                          <p:val>
                                            <p:strVal val="#ppt_x+#ppt_w/2"/>
                                          </p:val>
                                        </p:tav>
                                        <p:tav tm="100000">
                                          <p:val>
                                            <p:strVal val="#ppt_x"/>
                                          </p:val>
                                        </p:tav>
                                      </p:tavLst>
                                    </p:anim>
                                    <p:anim calcmode="lin" valueType="num">
                                      <p:cBhvr>
                                        <p:cTn id="24"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2"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ppt_x</p:attrName>
                                        </p:attrNameLst>
                                      </p:cBhvr>
                                      <p:tavLst>
                                        <p:tav tm="0">
                                          <p:val>
                                            <p:strVal val="#ppt_x+#ppt_w/2"/>
                                          </p:val>
                                        </p:tav>
                                        <p:tav tm="100000">
                                          <p:val>
                                            <p:strVal val="#ppt_x"/>
                                          </p:val>
                                        </p:tav>
                                      </p:tavLst>
                                    </p:anim>
                                    <p:anim calcmode="lin" valueType="num">
                                      <p:cBhvr>
                                        <p:cTn id="32"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3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2"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500" fill="hold"/>
                                        <p:tgtEl>
                                          <p:spTgt spid="3">
                                            <p:txEl>
                                              <p:pRg st="4" end="4"/>
                                            </p:txEl>
                                          </p:spTgt>
                                        </p:tgtEl>
                                        <p:attrNameLst>
                                          <p:attrName>ppt_x</p:attrName>
                                        </p:attrNameLst>
                                      </p:cBhvr>
                                      <p:tavLst>
                                        <p:tav tm="0">
                                          <p:val>
                                            <p:strVal val="#ppt_x+#ppt_w/2"/>
                                          </p:val>
                                        </p:tav>
                                        <p:tav tm="100000">
                                          <p:val>
                                            <p:strVal val="#ppt_x"/>
                                          </p:val>
                                        </p:tav>
                                      </p:tavLst>
                                    </p:anim>
                                    <p:anim calcmode="lin" valueType="num">
                                      <p:cBhvr>
                                        <p:cTn id="40"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4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2"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AR"/>
            </a:p>
          </p:txBody>
        </p:sp>
        <p:sp>
          <p:nvSpPr>
            <p:cNvPr id="11"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s-AR"/>
            </a:p>
          </p:txBody>
        </p:sp>
      </p:grpSp>
      <p:sp>
        <p:nvSpPr>
          <p:cNvPr id="13" name="Rectangle 12">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2" name="Título 1">
            <a:extLst>
              <a:ext uri="{FF2B5EF4-FFF2-40B4-BE49-F238E27FC236}">
                <a16:creationId xmlns:a16="http://schemas.microsoft.com/office/drawing/2014/main" id="{4FA47C82-09F7-475C-A46B-CC488E69027A}"/>
              </a:ext>
            </a:extLst>
          </p:cNvPr>
          <p:cNvSpPr>
            <a:spLocks noGrp="1"/>
          </p:cNvSpPr>
          <p:nvPr>
            <p:ph type="title"/>
          </p:nvPr>
        </p:nvSpPr>
        <p:spPr>
          <a:xfrm>
            <a:off x="8462306" y="2659861"/>
            <a:ext cx="2640365" cy="2422381"/>
          </a:xfrm>
        </p:spPr>
        <p:txBody>
          <a:bodyPr vert="horz" lIns="91440" tIns="45720" rIns="91440" bIns="45720" rtlCol="0" anchor="b">
            <a:normAutofit fontScale="90000"/>
          </a:bodyPr>
          <a:lstStyle/>
          <a:p>
            <a:r>
              <a:rPr lang="en-US" sz="4000" b="0" i="0" kern="1200" dirty="0">
                <a:solidFill>
                  <a:srgbClr val="EBEBEB"/>
                </a:solidFill>
                <a:latin typeface="+mj-lt"/>
                <a:ea typeface="+mj-ea"/>
                <a:cs typeface="+mj-cs"/>
              </a:rPr>
              <a:t>Escuela</a:t>
            </a:r>
            <a:br>
              <a:rPr lang="en-US" sz="4000" b="0" i="0" kern="1200" dirty="0">
                <a:solidFill>
                  <a:srgbClr val="EBEBEB"/>
                </a:solidFill>
                <a:latin typeface="+mj-lt"/>
                <a:ea typeface="+mj-ea"/>
                <a:cs typeface="+mj-cs"/>
              </a:rPr>
            </a:br>
            <a:r>
              <a:rPr lang="en-US" sz="4000" b="0" i="0" kern="1200" dirty="0">
                <a:solidFill>
                  <a:srgbClr val="EBEBEB"/>
                </a:solidFill>
                <a:latin typeface="+mj-lt"/>
                <a:ea typeface="+mj-ea"/>
                <a:cs typeface="+mj-cs"/>
              </a:rPr>
              <a:t>de las </a:t>
            </a:r>
            <a:r>
              <a:rPr lang="en-US" sz="4000" dirty="0" err="1">
                <a:solidFill>
                  <a:srgbClr val="EBEBEB"/>
                </a:solidFill>
              </a:rPr>
              <a:t>Relaciones</a:t>
            </a:r>
            <a:r>
              <a:rPr lang="en-US" sz="4000" dirty="0">
                <a:solidFill>
                  <a:srgbClr val="EBEBEB"/>
                </a:solidFill>
              </a:rPr>
              <a:t> </a:t>
            </a:r>
            <a:r>
              <a:rPr lang="en-US" sz="4000" dirty="0" err="1">
                <a:solidFill>
                  <a:srgbClr val="EBEBEB"/>
                </a:solidFill>
              </a:rPr>
              <a:t>Humanas</a:t>
            </a:r>
            <a:br>
              <a:rPr lang="en-US" sz="4000" b="0" i="0" kern="1200" dirty="0">
                <a:solidFill>
                  <a:srgbClr val="EBEBEB"/>
                </a:solidFill>
                <a:latin typeface="+mj-lt"/>
                <a:ea typeface="+mj-ea"/>
                <a:cs typeface="+mj-cs"/>
              </a:rPr>
            </a:br>
            <a:r>
              <a:rPr lang="en-US" sz="4000" b="0" i="0" kern="1200" dirty="0" err="1">
                <a:solidFill>
                  <a:srgbClr val="EBEBEB"/>
                </a:solidFill>
                <a:latin typeface="+mj-lt"/>
                <a:ea typeface="+mj-ea"/>
                <a:cs typeface="+mj-cs"/>
              </a:rPr>
              <a:t>Aportes</a:t>
            </a:r>
            <a:endParaRPr lang="en-US" sz="4000" b="0" i="0" kern="1200" dirty="0">
              <a:solidFill>
                <a:srgbClr val="EBEBEB"/>
              </a:solidFill>
              <a:latin typeface="+mj-lt"/>
              <a:ea typeface="+mj-ea"/>
              <a:cs typeface="+mj-cs"/>
            </a:endParaRPr>
          </a:p>
        </p:txBody>
      </p:sp>
      <p:grpSp>
        <p:nvGrpSpPr>
          <p:cNvPr id="15" name="Group 14">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16" name="Rectangle 15">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17"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s-AR"/>
            </a:p>
          </p:txBody>
        </p:sp>
        <p:sp>
          <p:nvSpPr>
            <p:cNvPr id="18"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s-AR"/>
            </a:p>
          </p:txBody>
        </p:sp>
      </p:grpSp>
      <p:pic>
        <p:nvPicPr>
          <p:cNvPr id="5" name="Imagen 4" descr="Diagrama&#10;&#10;Descripción generada automáticamente">
            <a:extLst>
              <a:ext uri="{FF2B5EF4-FFF2-40B4-BE49-F238E27FC236}">
                <a16:creationId xmlns:a16="http://schemas.microsoft.com/office/drawing/2014/main" id="{01E32E41-E46D-47E0-8114-064FEA78F893}"/>
              </a:ext>
            </a:extLst>
          </p:cNvPr>
          <p:cNvPicPr>
            <a:picLocks noChangeAspect="1"/>
          </p:cNvPicPr>
          <p:nvPr/>
        </p:nvPicPr>
        <p:blipFill>
          <a:blip r:embed="rId3"/>
          <a:stretch>
            <a:fillRect/>
          </a:stretch>
        </p:blipFill>
        <p:spPr>
          <a:xfrm>
            <a:off x="414283" y="593646"/>
            <a:ext cx="7633920" cy="5090745"/>
          </a:xfrm>
          <a:prstGeom prst="rect">
            <a:avLst/>
          </a:prstGeom>
        </p:spPr>
      </p:pic>
    </p:spTree>
    <p:extLst>
      <p:ext uri="{BB962C8B-B14F-4D97-AF65-F5344CB8AC3E}">
        <p14:creationId xmlns:p14="http://schemas.microsoft.com/office/powerpoint/2010/main" val="11914598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4F78DAAE-B0C3-49A3-8AB1-AD2FF0E36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dirty="0"/>
          </a:p>
        </p:txBody>
      </p:sp>
      <p:sp>
        <p:nvSpPr>
          <p:cNvPr id="30" name="Rectangle 29">
            <a:extLst>
              <a:ext uri="{FF2B5EF4-FFF2-40B4-BE49-F238E27FC236}">
                <a16:creationId xmlns:a16="http://schemas.microsoft.com/office/drawing/2014/main" id="{F6A8A81D-3338-4B0F-A26F-A3D259D27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801794"/>
            <a:ext cx="11000237" cy="52482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0155665-7CE2-4939-AE5E-020DC1D20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AR"/>
          </a:p>
        </p:txBody>
      </p:sp>
      <p:pic>
        <p:nvPicPr>
          <p:cNvPr id="23" name="Imagen 22">
            <a:extLst>
              <a:ext uri="{FF2B5EF4-FFF2-40B4-BE49-F238E27FC236}">
                <a16:creationId xmlns:a16="http://schemas.microsoft.com/office/drawing/2014/main" id="{A6E1058D-61D3-4CDF-A922-338D65130F63}"/>
              </a:ext>
            </a:extLst>
          </p:cNvPr>
          <p:cNvPicPr>
            <a:picLocks noChangeAspect="1"/>
          </p:cNvPicPr>
          <p:nvPr/>
        </p:nvPicPr>
        <p:blipFill>
          <a:blip r:embed="rId2"/>
          <a:stretch>
            <a:fillRect/>
          </a:stretch>
        </p:blipFill>
        <p:spPr>
          <a:xfrm>
            <a:off x="852980" y="1284394"/>
            <a:ext cx="8097718" cy="4283066"/>
          </a:xfrm>
          <a:prstGeom prst="rect">
            <a:avLst/>
          </a:prstGeom>
        </p:spPr>
      </p:pic>
      <p:pic>
        <p:nvPicPr>
          <p:cNvPr id="2" name="Picture 1">
            <a:extLst>
              <a:ext uri="{FF2B5EF4-FFF2-40B4-BE49-F238E27FC236}">
                <a16:creationId xmlns:a16="http://schemas.microsoft.com/office/drawing/2014/main" id="{23A7B91E-ECA0-3772-AF1E-498028B700EF}"/>
              </a:ext>
            </a:extLst>
          </p:cNvPr>
          <p:cNvPicPr>
            <a:picLocks noChangeAspect="1"/>
          </p:cNvPicPr>
          <p:nvPr/>
        </p:nvPicPr>
        <p:blipFill>
          <a:blip r:embed="rId3"/>
          <a:stretch>
            <a:fillRect/>
          </a:stretch>
        </p:blipFill>
        <p:spPr>
          <a:xfrm>
            <a:off x="8209540" y="3582411"/>
            <a:ext cx="3439102" cy="1979178"/>
          </a:xfrm>
          <a:prstGeom prst="rect">
            <a:avLst/>
          </a:prstGeom>
        </p:spPr>
      </p:pic>
    </p:spTree>
    <p:extLst>
      <p:ext uri="{BB962C8B-B14F-4D97-AF65-F5344CB8AC3E}">
        <p14:creationId xmlns:p14="http://schemas.microsoft.com/office/powerpoint/2010/main" val="1055602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AR"/>
            </a:p>
          </p:txBody>
        </p:sp>
        <p:sp>
          <p:nvSpPr>
            <p:cNvPr id="10"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s-AR"/>
            </a:p>
          </p:txBody>
        </p:sp>
      </p:grpSp>
      <p:sp>
        <p:nvSpPr>
          <p:cNvPr id="12" name="Rectangle 11">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2" name="Title 1">
            <a:extLst>
              <a:ext uri="{FF2B5EF4-FFF2-40B4-BE49-F238E27FC236}">
                <a16:creationId xmlns:a16="http://schemas.microsoft.com/office/drawing/2014/main" id="{381B4755-374B-8629-25B1-393DE9685961}"/>
              </a:ext>
            </a:extLst>
          </p:cNvPr>
          <p:cNvSpPr>
            <a:spLocks noGrp="1"/>
          </p:cNvSpPr>
          <p:nvPr>
            <p:ph type="title"/>
          </p:nvPr>
        </p:nvSpPr>
        <p:spPr>
          <a:xfrm>
            <a:off x="8326026" y="2261001"/>
            <a:ext cx="3329104" cy="3153753"/>
          </a:xfrm>
        </p:spPr>
        <p:txBody>
          <a:bodyPr vert="horz" lIns="91440" tIns="45720" rIns="91440" bIns="45720" rtlCol="0" anchor="b">
            <a:noAutofit/>
          </a:bodyPr>
          <a:lstStyle/>
          <a:p>
            <a:r>
              <a:rPr lang="en-US" sz="4000" dirty="0" err="1">
                <a:solidFill>
                  <a:srgbClr val="EBEBEB"/>
                </a:solidFill>
              </a:rPr>
              <a:t>Modelo</a:t>
            </a:r>
            <a:r>
              <a:rPr lang="en-US" sz="4000" dirty="0">
                <a:solidFill>
                  <a:srgbClr val="EBEBEB"/>
                </a:solidFill>
              </a:rPr>
              <a:t> </a:t>
            </a:r>
            <a:r>
              <a:rPr lang="en-US" sz="4000" dirty="0" err="1">
                <a:solidFill>
                  <a:srgbClr val="EBEBEB"/>
                </a:solidFill>
              </a:rPr>
              <a:t>conductual</a:t>
            </a:r>
            <a:r>
              <a:rPr lang="en-US" sz="4000" dirty="0">
                <a:solidFill>
                  <a:srgbClr val="EBEBEB"/>
                </a:solidFill>
              </a:rPr>
              <a:t> </a:t>
            </a:r>
            <a:br>
              <a:rPr lang="en-US" sz="4000" dirty="0"/>
            </a:br>
            <a:r>
              <a:rPr lang="en-US" sz="4000" dirty="0" err="1">
                <a:solidFill>
                  <a:srgbClr val="EBEBEB"/>
                </a:solidFill>
              </a:rPr>
              <a:t>Comporta-miento</a:t>
            </a:r>
            <a:r>
              <a:rPr lang="en-US" sz="4000" dirty="0">
                <a:solidFill>
                  <a:srgbClr val="EBEBEB"/>
                </a:solidFill>
              </a:rPr>
              <a:t> </a:t>
            </a:r>
            <a:r>
              <a:rPr lang="en-US" sz="4000" dirty="0" err="1">
                <a:solidFill>
                  <a:srgbClr val="EBEBEB"/>
                </a:solidFill>
              </a:rPr>
              <a:t>Organizacional</a:t>
            </a:r>
            <a:endParaRPr lang="en-US" sz="4000" b="0" i="0" kern="1200" dirty="0">
              <a:solidFill>
                <a:srgbClr val="EBEBEB"/>
              </a:solidFill>
              <a:latin typeface="+mj-lt"/>
            </a:endParaRPr>
          </a:p>
        </p:txBody>
      </p:sp>
      <p:grpSp>
        <p:nvGrpSpPr>
          <p:cNvPr id="14" name="Group 13">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15" name="Rectangle 14">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16"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s-AR"/>
            </a:p>
          </p:txBody>
        </p:sp>
        <p:sp>
          <p:nvSpPr>
            <p:cNvPr id="17"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s-AR"/>
            </a:p>
          </p:txBody>
        </p:sp>
      </p:grpSp>
      <p:pic>
        <p:nvPicPr>
          <p:cNvPr id="3" name="Picture 2">
            <a:extLst>
              <a:ext uri="{FF2B5EF4-FFF2-40B4-BE49-F238E27FC236}">
                <a16:creationId xmlns:a16="http://schemas.microsoft.com/office/drawing/2014/main" id="{AF6FE454-F6FC-C70D-FFC9-99B37D1B51AF}"/>
              </a:ext>
            </a:extLst>
          </p:cNvPr>
          <p:cNvPicPr>
            <a:picLocks noChangeAspect="1"/>
          </p:cNvPicPr>
          <p:nvPr/>
        </p:nvPicPr>
        <p:blipFill>
          <a:blip r:embed="rId3"/>
          <a:stretch>
            <a:fillRect/>
          </a:stretch>
        </p:blipFill>
        <p:spPr>
          <a:xfrm>
            <a:off x="2323" y="973929"/>
            <a:ext cx="7875740" cy="5479101"/>
          </a:xfrm>
          <a:prstGeom prst="rect">
            <a:avLst/>
          </a:prstGeom>
        </p:spPr>
      </p:pic>
    </p:spTree>
    <p:extLst>
      <p:ext uri="{BB962C8B-B14F-4D97-AF65-F5344CB8AC3E}">
        <p14:creationId xmlns:p14="http://schemas.microsoft.com/office/powerpoint/2010/main" val="2033469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825C40-C1E8-45E1-83A5-B00722B905C5}"/>
              </a:ext>
            </a:extLst>
          </p:cNvPr>
          <p:cNvSpPr>
            <a:spLocks noGrp="1"/>
          </p:cNvSpPr>
          <p:nvPr>
            <p:ph type="title"/>
          </p:nvPr>
        </p:nvSpPr>
        <p:spPr/>
        <p:txBody>
          <a:bodyPr/>
          <a:lstStyle/>
          <a:p>
            <a:r>
              <a:rPr lang="es-AR" dirty="0"/>
              <a:t>Teoría de la Burocracia</a:t>
            </a:r>
          </a:p>
        </p:txBody>
      </p:sp>
      <p:sp>
        <p:nvSpPr>
          <p:cNvPr id="4" name="Rectángulo 3">
            <a:extLst>
              <a:ext uri="{FF2B5EF4-FFF2-40B4-BE49-F238E27FC236}">
                <a16:creationId xmlns:a16="http://schemas.microsoft.com/office/drawing/2014/main" id="{4C71F717-E5EA-4191-BD0D-B306F25512FF}"/>
              </a:ext>
            </a:extLst>
          </p:cNvPr>
          <p:cNvSpPr txBox="1">
            <a:spLocks noChangeArrowheads="1"/>
          </p:cNvSpPr>
          <p:nvPr/>
        </p:nvSpPr>
        <p:spPr>
          <a:xfrm>
            <a:off x="1019463" y="2631689"/>
            <a:ext cx="10433627" cy="4800600"/>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lgn="just"/>
            <a:r>
              <a:rPr lang="es-ES" dirty="0"/>
              <a:t>La teoría burocrática surge en la década de los cuarenta, a partir de los estudios derivados de la Sociología de la burocracia de Max Weber.</a:t>
            </a:r>
          </a:p>
          <a:p>
            <a:pPr algn="just"/>
            <a:r>
              <a:rPr lang="es-ES" dirty="0"/>
              <a:t>Este pensador se dedicó a los campos de la economía y la sociología</a:t>
            </a:r>
            <a:r>
              <a:rPr lang="es-CR" dirty="0"/>
              <a:t>.</a:t>
            </a:r>
          </a:p>
          <a:p>
            <a:pPr algn="just"/>
            <a:r>
              <a:rPr lang="es-AR" dirty="0"/>
              <a:t>La escuela burocrática se fundamenta en los </a:t>
            </a:r>
            <a:r>
              <a:rPr lang="es-AR" b="1" dirty="0"/>
              <a:t>principios racionales</a:t>
            </a:r>
            <a:r>
              <a:rPr lang="es-AR" dirty="0"/>
              <a:t>. Esto, adecuando los medios a los fines que se espera alcanzar, garantizando de esa forma la </a:t>
            </a:r>
            <a:r>
              <a:rPr lang="es-AR" b="1" dirty="0"/>
              <a:t>eficiencia </a:t>
            </a:r>
            <a:r>
              <a:rPr lang="es-AR" dirty="0"/>
              <a:t>en la administración.</a:t>
            </a:r>
            <a:endParaRPr lang="es-CR" dirty="0"/>
          </a:p>
          <a:p>
            <a:pPr algn="just"/>
            <a:endParaRPr lang="es-CR" dirty="0"/>
          </a:p>
          <a:p>
            <a:pPr algn="just"/>
            <a:r>
              <a:rPr lang="es-AR" dirty="0"/>
              <a:t>Para comenzar, la burocracia se puede entender como una forma de estructura organizativa o una</a:t>
            </a:r>
            <a:r>
              <a:rPr lang="es-AR" dirty="0">
                <a:hlinkClick r:id="rId2">
                  <a:extLst>
                    <a:ext uri="{A12FA001-AC4F-418D-AE19-62706E023703}">
                      <ahyp:hlinkClr xmlns:ahyp="http://schemas.microsoft.com/office/drawing/2018/hyperlinkcolor" val="tx"/>
                    </a:ext>
                  </a:extLst>
                </a:hlinkClick>
              </a:rPr>
              <a:t> organización</a:t>
            </a:r>
            <a:r>
              <a:rPr lang="es-AR" dirty="0"/>
              <a:t> que se caracteriza por tener un conjunto de procedimientos explícitos y regularizados. Además, tiene claramente definida la división de responsabilidades, el nivel jerárquico y las relaciones impersonales.</a:t>
            </a:r>
            <a:endParaRPr lang="es-CR" dirty="0"/>
          </a:p>
        </p:txBody>
      </p:sp>
      <p:sp>
        <p:nvSpPr>
          <p:cNvPr id="5" name="1 Marcador de número de diapositiva">
            <a:extLst>
              <a:ext uri="{FF2B5EF4-FFF2-40B4-BE49-F238E27FC236}">
                <a16:creationId xmlns:a16="http://schemas.microsoft.com/office/drawing/2014/main" id="{D71EBE6B-E6CE-4A20-97A0-6ADCD71E166F}"/>
              </a:ext>
            </a:extLst>
          </p:cNvPr>
          <p:cNvSpPr>
            <a:spLocks noGrp="1"/>
          </p:cNvSpPr>
          <p:nvPr>
            <p:ph type="sldNum" sz="quarter" idx="12"/>
          </p:nvPr>
        </p:nvSpPr>
        <p:spPr>
          <a:xfrm>
            <a:off x="8770794" y="8341782"/>
            <a:ext cx="457200" cy="476250"/>
          </a:xfrm>
        </p:spPr>
        <p:txBody>
          <a:bodyPr/>
          <a:lstStyle/>
          <a:p>
            <a:pPr>
              <a:defRPr/>
            </a:pPr>
            <a:fld id="{182ED52D-E824-4240-806C-9BC188CE4CD0}" type="slidenum">
              <a:rPr lang="en-US"/>
              <a:pPr>
                <a:defRPr/>
              </a:pPr>
              <a:t>21</a:t>
            </a:fld>
            <a:endParaRPr lang="en-US"/>
          </a:p>
        </p:txBody>
      </p:sp>
    </p:spTree>
    <p:extLst>
      <p:ext uri="{BB962C8B-B14F-4D97-AF65-F5344CB8AC3E}">
        <p14:creationId xmlns:p14="http://schemas.microsoft.com/office/powerpoint/2010/main" val="17467756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E6DAA7-25FF-498F-87B2-F31D80C87786}"/>
              </a:ext>
            </a:extLst>
          </p:cNvPr>
          <p:cNvSpPr>
            <a:spLocks noGrp="1"/>
          </p:cNvSpPr>
          <p:nvPr>
            <p:ph type="title"/>
          </p:nvPr>
        </p:nvSpPr>
        <p:spPr/>
        <p:txBody>
          <a:bodyPr/>
          <a:lstStyle/>
          <a:p>
            <a:r>
              <a:rPr lang="es-AR" dirty="0"/>
              <a:t>Principios</a:t>
            </a:r>
          </a:p>
        </p:txBody>
      </p:sp>
      <p:sp>
        <p:nvSpPr>
          <p:cNvPr id="4" name="CuadroTexto 3">
            <a:extLst>
              <a:ext uri="{FF2B5EF4-FFF2-40B4-BE49-F238E27FC236}">
                <a16:creationId xmlns:a16="http://schemas.microsoft.com/office/drawing/2014/main" id="{D184FCD9-22C3-43FC-8E69-5BD83FB6C25B}"/>
              </a:ext>
            </a:extLst>
          </p:cNvPr>
          <p:cNvSpPr txBox="1"/>
          <p:nvPr/>
        </p:nvSpPr>
        <p:spPr>
          <a:xfrm>
            <a:off x="544946" y="2387707"/>
            <a:ext cx="10418618" cy="369332"/>
          </a:xfrm>
          <a:prstGeom prst="rect">
            <a:avLst/>
          </a:prstGeom>
          <a:noFill/>
        </p:spPr>
        <p:txBody>
          <a:bodyPr wrap="square">
            <a:spAutoFit/>
          </a:bodyPr>
          <a:lstStyle/>
          <a:p>
            <a:r>
              <a:rPr lang="es-ES" sz="1800" dirty="0">
                <a:effectLst/>
                <a:latin typeface="Verdana" panose="020B0604030504040204" pitchFamily="34" charset="0"/>
                <a:ea typeface="Verdana" panose="020B0604030504040204" pitchFamily="34" charset="0"/>
                <a:cs typeface="Verdana" panose="020B0604030504040204" pitchFamily="34" charset="0"/>
              </a:rPr>
              <a:t>La</a:t>
            </a:r>
            <a:r>
              <a:rPr lang="es-ES" sz="1800" spc="270"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eficiencia</a:t>
            </a:r>
            <a:r>
              <a:rPr lang="es-ES" sz="1800" spc="280"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de</a:t>
            </a:r>
            <a:r>
              <a:rPr lang="es-ES" sz="1800" spc="280"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las</a:t>
            </a:r>
            <a:r>
              <a:rPr lang="es-ES" sz="1800" spc="270"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organizaciones</a:t>
            </a:r>
            <a:r>
              <a:rPr lang="es-ES" sz="1800" spc="275"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burocráticas</a:t>
            </a:r>
            <a:r>
              <a:rPr lang="es-ES" sz="1800" spc="275"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de</a:t>
            </a:r>
            <a:r>
              <a:rPr lang="es-ES" sz="1800" spc="280"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Weber</a:t>
            </a:r>
            <a:r>
              <a:rPr lang="es-ES" sz="1800" spc="270"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se</a:t>
            </a:r>
            <a:r>
              <a:rPr lang="es-ES" sz="1800" spc="280"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basa</a:t>
            </a:r>
            <a:r>
              <a:rPr lang="es-ES" sz="1800" spc="280"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en</a:t>
            </a:r>
            <a:r>
              <a:rPr lang="es-ES" sz="1800" spc="285"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cinco</a:t>
            </a:r>
            <a:r>
              <a:rPr lang="es-ES" sz="1800" spc="270"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principios</a:t>
            </a:r>
            <a:endParaRPr lang="es-AR" dirty="0"/>
          </a:p>
        </p:txBody>
      </p:sp>
      <p:sp>
        <p:nvSpPr>
          <p:cNvPr id="6" name="CuadroTexto 5">
            <a:extLst>
              <a:ext uri="{FF2B5EF4-FFF2-40B4-BE49-F238E27FC236}">
                <a16:creationId xmlns:a16="http://schemas.microsoft.com/office/drawing/2014/main" id="{E2DF6B27-4C62-49A1-BE46-378478208FD6}"/>
              </a:ext>
            </a:extLst>
          </p:cNvPr>
          <p:cNvSpPr txBox="1"/>
          <p:nvPr/>
        </p:nvSpPr>
        <p:spPr>
          <a:xfrm>
            <a:off x="637308" y="2757039"/>
            <a:ext cx="10852727" cy="3709734"/>
          </a:xfrm>
          <a:prstGeom prst="rect">
            <a:avLst/>
          </a:prstGeom>
          <a:noFill/>
        </p:spPr>
        <p:txBody>
          <a:bodyPr wrap="square">
            <a:spAutoFit/>
          </a:bodyPr>
          <a:lstStyle/>
          <a:p>
            <a:pPr marL="342900" marR="633730" lvl="0" indent="-342900" algn="just">
              <a:lnSpc>
                <a:spcPct val="98000"/>
              </a:lnSpc>
              <a:spcBef>
                <a:spcPts val="515"/>
              </a:spcBef>
              <a:spcAft>
                <a:spcPts val="0"/>
              </a:spcAft>
              <a:buSzPts val="1400"/>
              <a:buFont typeface="+mj-lt"/>
              <a:buAutoNum type="arabicPeriod"/>
              <a:tabLst>
                <a:tab pos="966470" algn="l"/>
              </a:tabLst>
            </a:pPr>
            <a:r>
              <a:rPr lang="es-ES" sz="1800" dirty="0">
                <a:effectLst/>
                <a:latin typeface="Verdana" panose="020B0604030504040204" pitchFamily="34" charset="0"/>
                <a:ea typeface="Verdana" panose="020B0604030504040204" pitchFamily="34" charset="0"/>
                <a:cs typeface="Verdana" panose="020B0604030504040204" pitchFamily="34" charset="0"/>
              </a:rPr>
              <a:t>La </a:t>
            </a:r>
            <a:r>
              <a:rPr lang="es-ES" sz="1800" b="1" dirty="0">
                <a:solidFill>
                  <a:schemeClr val="accent6">
                    <a:lumMod val="50000"/>
                  </a:schemeClr>
                </a:solidFill>
                <a:effectLst/>
                <a:latin typeface="Verdana" panose="020B0604030504040204" pitchFamily="34" charset="0"/>
                <a:ea typeface="Verdana" panose="020B0604030504040204" pitchFamily="34" charset="0"/>
                <a:cs typeface="Verdana" panose="020B0604030504040204" pitchFamily="34" charset="0"/>
              </a:rPr>
              <a:t>autoridad formal </a:t>
            </a:r>
            <a:r>
              <a:rPr lang="es-ES" sz="1800" dirty="0">
                <a:effectLst/>
                <a:latin typeface="Verdana" panose="020B0604030504040204" pitchFamily="34" charset="0"/>
                <a:ea typeface="Verdana" panose="020B0604030504040204" pitchFamily="34" charset="0"/>
                <a:cs typeface="Verdana" panose="020B0604030504040204" pitchFamily="34" charset="0"/>
              </a:rPr>
              <a:t>de un jefe deriva de la posición jerárquica que posee en la</a:t>
            </a:r>
            <a:r>
              <a:rPr lang="es-ES" sz="1800" spc="5"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organización.</a:t>
            </a:r>
            <a:endParaRPr lang="es-AR" sz="1400" dirty="0">
              <a:effectLst/>
              <a:latin typeface="Verdana" panose="020B0604030504040204" pitchFamily="34" charset="0"/>
              <a:ea typeface="Verdana" panose="020B0604030504040204" pitchFamily="34" charset="0"/>
              <a:cs typeface="Verdana" panose="020B0604030504040204" pitchFamily="34" charset="0"/>
            </a:endParaRPr>
          </a:p>
          <a:p>
            <a:pPr marL="342900" marR="633095" lvl="0" indent="-342900" algn="just">
              <a:lnSpc>
                <a:spcPct val="98000"/>
              </a:lnSpc>
              <a:spcBef>
                <a:spcPts val="290"/>
              </a:spcBef>
              <a:spcAft>
                <a:spcPts val="0"/>
              </a:spcAft>
              <a:buSzPts val="1400"/>
              <a:buFont typeface="+mj-lt"/>
              <a:buAutoNum type="arabicPeriod"/>
              <a:tabLst>
                <a:tab pos="966470" algn="l"/>
              </a:tabLst>
            </a:pPr>
            <a:r>
              <a:rPr lang="es-ES" sz="1800" dirty="0">
                <a:effectLst/>
                <a:latin typeface="Verdana" panose="020B0604030504040204" pitchFamily="34" charset="0"/>
                <a:ea typeface="Verdana" panose="020B0604030504040204" pitchFamily="34" charset="0"/>
                <a:cs typeface="Verdana" panose="020B0604030504040204" pitchFamily="34" charset="0"/>
              </a:rPr>
              <a:t>Las personas deben ocupar los </a:t>
            </a:r>
            <a:r>
              <a:rPr lang="es-ES" sz="1800" b="1" dirty="0">
                <a:solidFill>
                  <a:schemeClr val="accent6">
                    <a:lumMod val="50000"/>
                  </a:schemeClr>
                </a:solidFill>
                <a:effectLst/>
                <a:latin typeface="Verdana" panose="020B0604030504040204" pitchFamily="34" charset="0"/>
                <a:ea typeface="Verdana" panose="020B0604030504040204" pitchFamily="34" charset="0"/>
                <a:cs typeface="Verdana" panose="020B0604030504040204" pitchFamily="34" charset="0"/>
              </a:rPr>
              <a:t>puestos según su desempeño</a:t>
            </a:r>
            <a:r>
              <a:rPr lang="es-ES" sz="1800" dirty="0">
                <a:effectLst/>
                <a:latin typeface="Verdana" panose="020B0604030504040204" pitchFamily="34" charset="0"/>
                <a:ea typeface="Verdana" panose="020B0604030504040204" pitchFamily="34" charset="0"/>
                <a:cs typeface="Verdana" panose="020B0604030504040204" pitchFamily="34" charset="0"/>
              </a:rPr>
              <a:t>, no por su lugar en la</a:t>
            </a:r>
            <a:r>
              <a:rPr lang="es-ES" sz="1800" spc="5"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sociedad</a:t>
            </a:r>
            <a:r>
              <a:rPr lang="es-ES" sz="1800" spc="-5"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ni por</a:t>
            </a:r>
            <a:r>
              <a:rPr lang="es-ES" sz="1800" spc="5"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sus</a:t>
            </a:r>
            <a:r>
              <a:rPr lang="es-ES" sz="1800" spc="-15"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relaciones</a:t>
            </a:r>
            <a:r>
              <a:rPr lang="es-ES" sz="1800" spc="15"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personales.</a:t>
            </a:r>
            <a:endParaRPr lang="es-AR" sz="1400" dirty="0">
              <a:effectLst/>
              <a:latin typeface="Verdana" panose="020B0604030504040204" pitchFamily="34" charset="0"/>
              <a:ea typeface="Verdana" panose="020B0604030504040204" pitchFamily="34" charset="0"/>
              <a:cs typeface="Verdana" panose="020B0604030504040204" pitchFamily="34" charset="0"/>
            </a:endParaRPr>
          </a:p>
          <a:p>
            <a:pPr marL="342900" indent="-342900">
              <a:buFont typeface="+mj-lt"/>
              <a:buAutoNum type="arabicPeriod"/>
            </a:pPr>
            <a:r>
              <a:rPr lang="es-ES" sz="1800" dirty="0">
                <a:effectLst/>
                <a:latin typeface="Verdana" panose="020B0604030504040204" pitchFamily="34" charset="0"/>
                <a:ea typeface="Verdana" panose="020B0604030504040204" pitchFamily="34" charset="0"/>
                <a:cs typeface="Verdana" panose="020B0604030504040204" pitchFamily="34" charset="0"/>
              </a:rPr>
              <a:t>Debe</a:t>
            </a:r>
            <a:r>
              <a:rPr lang="es-ES" sz="1800" spc="5"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especificarse</a:t>
            </a:r>
            <a:r>
              <a:rPr lang="es-ES" sz="1800" spc="5"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claramente</a:t>
            </a:r>
            <a:r>
              <a:rPr lang="es-ES" sz="1800" spc="5"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el</a:t>
            </a:r>
            <a:r>
              <a:rPr lang="es-ES" sz="1800" spc="5"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alcance</a:t>
            </a:r>
            <a:r>
              <a:rPr lang="es-ES" sz="1800" spc="5"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de</a:t>
            </a:r>
            <a:r>
              <a:rPr lang="es-ES" sz="1800" spc="5"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la</a:t>
            </a:r>
            <a:r>
              <a:rPr lang="es-ES" sz="1800" spc="5"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autoridad</a:t>
            </a:r>
            <a:r>
              <a:rPr lang="es-ES" sz="1800" spc="5"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formal</a:t>
            </a:r>
            <a:r>
              <a:rPr lang="es-ES" sz="1800" spc="5"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y</a:t>
            </a:r>
            <a:r>
              <a:rPr lang="es-ES" sz="1800" spc="5" dirty="0">
                <a:effectLst/>
                <a:latin typeface="Verdana" panose="020B0604030504040204" pitchFamily="34" charset="0"/>
                <a:ea typeface="Verdana" panose="020B0604030504040204" pitchFamily="34" charset="0"/>
                <a:cs typeface="Verdana" panose="020B0604030504040204" pitchFamily="34" charset="0"/>
              </a:rPr>
              <a:t> </a:t>
            </a:r>
            <a:r>
              <a:rPr lang="es-ES" sz="1800" b="1" dirty="0">
                <a:solidFill>
                  <a:schemeClr val="accent6">
                    <a:lumMod val="50000"/>
                  </a:schemeClr>
                </a:solidFill>
                <a:effectLst/>
                <a:latin typeface="Verdana" panose="020B0604030504040204" pitchFamily="34" charset="0"/>
                <a:ea typeface="Verdana" panose="020B0604030504040204" pitchFamily="34" charset="0"/>
                <a:cs typeface="Verdana" panose="020B0604030504040204" pitchFamily="34" charset="0"/>
              </a:rPr>
              <a:t>las</a:t>
            </a:r>
            <a:r>
              <a:rPr lang="es-ES" sz="1800" b="1" spc="5" dirty="0">
                <a:solidFill>
                  <a:schemeClr val="accent6">
                    <a:lumMod val="50000"/>
                  </a:schemeClr>
                </a:solidFill>
                <a:effectLst/>
                <a:latin typeface="Verdana" panose="020B0604030504040204" pitchFamily="34" charset="0"/>
                <a:ea typeface="Verdana" panose="020B0604030504040204" pitchFamily="34" charset="0"/>
                <a:cs typeface="Verdana" panose="020B0604030504040204" pitchFamily="34" charset="0"/>
              </a:rPr>
              <a:t> </a:t>
            </a:r>
            <a:r>
              <a:rPr lang="es-ES" sz="1800" b="1" dirty="0">
                <a:solidFill>
                  <a:schemeClr val="accent6">
                    <a:lumMod val="50000"/>
                  </a:schemeClr>
                </a:solidFill>
                <a:effectLst/>
                <a:latin typeface="Verdana" panose="020B0604030504040204" pitchFamily="34" charset="0"/>
                <a:ea typeface="Verdana" panose="020B0604030504040204" pitchFamily="34" charset="0"/>
                <a:cs typeface="Verdana" panose="020B0604030504040204" pitchFamily="34" charset="0"/>
              </a:rPr>
              <a:t>responsabilidades laborales</a:t>
            </a:r>
            <a:r>
              <a:rPr lang="es-ES" sz="1800" dirty="0">
                <a:effectLst/>
                <a:latin typeface="Verdana" panose="020B0604030504040204" pitchFamily="34" charset="0"/>
                <a:ea typeface="Verdana" panose="020B0604030504040204" pitchFamily="34" charset="0"/>
                <a:cs typeface="Verdana" panose="020B0604030504040204" pitchFamily="34" charset="0"/>
              </a:rPr>
              <a:t> de cada puesto, así como sus relaciones con las demás</a:t>
            </a:r>
            <a:r>
              <a:rPr lang="es-ES" sz="1800" spc="5"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posiciones</a:t>
            </a:r>
            <a:r>
              <a:rPr lang="es-ES" sz="1800" spc="10"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de la organización.</a:t>
            </a:r>
          </a:p>
          <a:p>
            <a:pPr marL="342900" indent="-342900">
              <a:buFont typeface="+mj-lt"/>
              <a:buAutoNum type="arabicPeriod"/>
            </a:pPr>
            <a:r>
              <a:rPr lang="es-ES" sz="1800" dirty="0">
                <a:effectLst/>
                <a:latin typeface="Verdana" panose="020B0604030504040204" pitchFamily="34" charset="0"/>
                <a:ea typeface="Verdana" panose="020B0604030504040204" pitchFamily="34" charset="0"/>
                <a:cs typeface="Verdana" panose="020B0604030504040204" pitchFamily="34" charset="0"/>
              </a:rPr>
              <a:t>La autoridad se ejerce con eficacia en una organización cuando las posiciones están</a:t>
            </a:r>
            <a:r>
              <a:rPr lang="es-ES" sz="1800" spc="5" dirty="0">
                <a:effectLst/>
                <a:latin typeface="Verdana" panose="020B0604030504040204" pitchFamily="34" charset="0"/>
                <a:ea typeface="Verdana" panose="020B0604030504040204" pitchFamily="34" charset="0"/>
                <a:cs typeface="Verdana" panose="020B0604030504040204" pitchFamily="34" charset="0"/>
              </a:rPr>
              <a:t> </a:t>
            </a:r>
            <a:r>
              <a:rPr lang="es-ES" sz="1800" b="1" dirty="0">
                <a:solidFill>
                  <a:schemeClr val="accent6">
                    <a:lumMod val="50000"/>
                  </a:schemeClr>
                </a:solidFill>
                <a:effectLst/>
                <a:latin typeface="Verdana" panose="020B0604030504040204" pitchFamily="34" charset="0"/>
                <a:ea typeface="Verdana" panose="020B0604030504040204" pitchFamily="34" charset="0"/>
                <a:cs typeface="Verdana" panose="020B0604030504040204" pitchFamily="34" charset="0"/>
              </a:rPr>
              <a:t>ordenadas jerárquicamente</a:t>
            </a:r>
            <a:r>
              <a:rPr lang="es-ES" sz="1800" dirty="0">
                <a:effectLst/>
                <a:latin typeface="Verdana" panose="020B0604030504040204" pitchFamily="34" charset="0"/>
                <a:ea typeface="Verdana" panose="020B0604030504040204" pitchFamily="34" charset="0"/>
                <a:cs typeface="Verdana" panose="020B0604030504040204" pitchFamily="34" charset="0"/>
              </a:rPr>
              <a:t>, de modo que los empleados saben a quién le rinden</a:t>
            </a:r>
            <a:r>
              <a:rPr lang="es-ES" sz="1800" spc="5"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cuentas</a:t>
            </a:r>
            <a:r>
              <a:rPr lang="es-ES" sz="1800" spc="-10"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y</a:t>
            </a:r>
            <a:r>
              <a:rPr lang="es-ES" sz="1800" spc="-15"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quién</a:t>
            </a:r>
            <a:r>
              <a:rPr lang="es-ES" sz="1800" spc="15"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les</a:t>
            </a:r>
            <a:r>
              <a:rPr lang="es-ES" sz="1800" spc="-5"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rinde</a:t>
            </a:r>
            <a:r>
              <a:rPr lang="es-ES" sz="1800" spc="15"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cuentas</a:t>
            </a:r>
          </a:p>
          <a:p>
            <a:pPr marL="342900" indent="-342900">
              <a:buFont typeface="+mj-lt"/>
              <a:buAutoNum type="arabicPeriod"/>
            </a:pPr>
            <a:r>
              <a:rPr lang="es-ES" sz="1800" dirty="0">
                <a:effectLst/>
                <a:latin typeface="Verdana" panose="020B0604030504040204" pitchFamily="34" charset="0"/>
                <a:ea typeface="Verdana" panose="020B0604030504040204" pitchFamily="34" charset="0"/>
                <a:cs typeface="Verdana" panose="020B0604030504040204" pitchFamily="34" charset="0"/>
              </a:rPr>
              <a:t>Los gerentes deben crear un sistema bien definido de </a:t>
            </a:r>
            <a:r>
              <a:rPr lang="es-ES" sz="1800" b="1" dirty="0">
                <a:solidFill>
                  <a:schemeClr val="accent6">
                    <a:lumMod val="50000"/>
                  </a:schemeClr>
                </a:solidFill>
                <a:effectLst/>
                <a:latin typeface="Verdana" panose="020B0604030504040204" pitchFamily="34" charset="0"/>
                <a:ea typeface="Verdana" panose="020B0604030504040204" pitchFamily="34" charset="0"/>
                <a:cs typeface="Verdana" panose="020B0604030504040204" pitchFamily="34" charset="0"/>
              </a:rPr>
              <a:t>reglas, procedimientos y</a:t>
            </a:r>
            <a:r>
              <a:rPr lang="es-ES" sz="1800" b="1" spc="5" dirty="0">
                <a:solidFill>
                  <a:schemeClr val="accent6">
                    <a:lumMod val="50000"/>
                  </a:schemeClr>
                </a:solidFill>
                <a:effectLst/>
                <a:latin typeface="Verdana" panose="020B0604030504040204" pitchFamily="34" charset="0"/>
                <a:ea typeface="Verdana" panose="020B0604030504040204" pitchFamily="34" charset="0"/>
                <a:cs typeface="Verdana" panose="020B0604030504040204" pitchFamily="34" charset="0"/>
              </a:rPr>
              <a:t> </a:t>
            </a:r>
            <a:r>
              <a:rPr lang="es-ES" sz="1800" b="1" dirty="0">
                <a:solidFill>
                  <a:schemeClr val="accent6">
                    <a:lumMod val="50000"/>
                  </a:schemeClr>
                </a:solidFill>
                <a:effectLst/>
                <a:latin typeface="Verdana" panose="020B0604030504040204" pitchFamily="34" charset="0"/>
                <a:ea typeface="Verdana" panose="020B0604030504040204" pitchFamily="34" charset="0"/>
                <a:cs typeface="Verdana" panose="020B0604030504040204" pitchFamily="34" charset="0"/>
              </a:rPr>
              <a:t>normas </a:t>
            </a:r>
            <a:r>
              <a:rPr lang="es-ES" sz="1800" dirty="0">
                <a:effectLst/>
                <a:latin typeface="Verdana" panose="020B0604030504040204" pitchFamily="34" charset="0"/>
                <a:ea typeface="Verdana" panose="020B0604030504040204" pitchFamily="34" charset="0"/>
                <a:cs typeface="Verdana" panose="020B0604030504040204" pitchFamily="34" charset="0"/>
              </a:rPr>
              <a:t>de operación uniformes, para que puedan controlar el comportamiento en la</a:t>
            </a:r>
            <a:r>
              <a:rPr lang="es-ES" sz="1800" spc="5"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organización</a:t>
            </a:r>
            <a:endParaRPr lang="es-AR" dirty="0"/>
          </a:p>
        </p:txBody>
      </p:sp>
    </p:spTree>
    <p:extLst>
      <p:ext uri="{BB962C8B-B14F-4D97-AF65-F5344CB8AC3E}">
        <p14:creationId xmlns:p14="http://schemas.microsoft.com/office/powerpoint/2010/main" val="35574741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AR"/>
            </a:p>
          </p:txBody>
        </p:sp>
        <p:sp>
          <p:nvSpPr>
            <p:cNvPr id="12"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s-AR"/>
            </a:p>
          </p:txBody>
        </p:sp>
      </p:grpSp>
      <p:sp>
        <p:nvSpPr>
          <p:cNvPr id="14" name="Rectangle 13">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2" name="Título 1">
            <a:extLst>
              <a:ext uri="{FF2B5EF4-FFF2-40B4-BE49-F238E27FC236}">
                <a16:creationId xmlns:a16="http://schemas.microsoft.com/office/drawing/2014/main" id="{CADA1436-1592-4F0F-B3C1-38BFCA321C3F}"/>
              </a:ext>
            </a:extLst>
          </p:cNvPr>
          <p:cNvSpPr>
            <a:spLocks noGrp="1"/>
          </p:cNvSpPr>
          <p:nvPr>
            <p:ph type="title"/>
          </p:nvPr>
        </p:nvSpPr>
        <p:spPr>
          <a:xfrm>
            <a:off x="8346886" y="1170928"/>
            <a:ext cx="3196185" cy="2649661"/>
          </a:xfrm>
        </p:spPr>
        <p:txBody>
          <a:bodyPr vert="horz" lIns="91440" tIns="45720" rIns="91440" bIns="45720" rtlCol="0" anchor="b">
            <a:normAutofit/>
          </a:bodyPr>
          <a:lstStyle/>
          <a:p>
            <a:pPr>
              <a:lnSpc>
                <a:spcPct val="90000"/>
              </a:lnSpc>
            </a:pPr>
            <a:r>
              <a:rPr lang="en-US" sz="3000" b="0" i="0" kern="1200">
                <a:solidFill>
                  <a:srgbClr val="EBEBEB"/>
                </a:solidFill>
                <a:latin typeface="+mj-lt"/>
                <a:ea typeface="+mj-ea"/>
                <a:cs typeface="+mj-cs"/>
              </a:rPr>
              <a:t>Características de la burocracia</a:t>
            </a:r>
          </a:p>
        </p:txBody>
      </p:sp>
      <p:grpSp>
        <p:nvGrpSpPr>
          <p:cNvPr id="16" name="Group 15">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17" name="Rectangle 16">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18"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s-AR"/>
            </a:p>
          </p:txBody>
        </p:sp>
        <p:sp>
          <p:nvSpPr>
            <p:cNvPr id="19"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s-AR"/>
            </a:p>
          </p:txBody>
        </p:sp>
      </p:grpSp>
      <p:pic>
        <p:nvPicPr>
          <p:cNvPr id="5" name="Picture 4">
            <a:extLst>
              <a:ext uri="{FF2B5EF4-FFF2-40B4-BE49-F238E27FC236}">
                <a16:creationId xmlns:a16="http://schemas.microsoft.com/office/drawing/2014/main" id="{228AA5E8-DCDE-62F0-EFA0-201C800090BF}"/>
              </a:ext>
            </a:extLst>
          </p:cNvPr>
          <p:cNvPicPr>
            <a:picLocks noChangeAspect="1"/>
          </p:cNvPicPr>
          <p:nvPr/>
        </p:nvPicPr>
        <p:blipFill>
          <a:blip r:embed="rId3"/>
          <a:stretch>
            <a:fillRect/>
          </a:stretch>
        </p:blipFill>
        <p:spPr>
          <a:xfrm>
            <a:off x="160194" y="986764"/>
            <a:ext cx="7885118" cy="5353394"/>
          </a:xfrm>
          <a:prstGeom prst="rect">
            <a:avLst/>
          </a:prstGeom>
        </p:spPr>
      </p:pic>
    </p:spTree>
    <p:extLst>
      <p:ext uri="{BB962C8B-B14F-4D97-AF65-F5344CB8AC3E}">
        <p14:creationId xmlns:p14="http://schemas.microsoft.com/office/powerpoint/2010/main" val="30162070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AR"/>
            </a:p>
          </p:txBody>
        </p:sp>
        <p:sp>
          <p:nvSpPr>
            <p:cNvPr id="11"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s-AR"/>
            </a:p>
          </p:txBody>
        </p:sp>
      </p:grpSp>
      <p:sp>
        <p:nvSpPr>
          <p:cNvPr id="13" name="Rectangle 12">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2" name="Título 1">
            <a:extLst>
              <a:ext uri="{FF2B5EF4-FFF2-40B4-BE49-F238E27FC236}">
                <a16:creationId xmlns:a16="http://schemas.microsoft.com/office/drawing/2014/main" id="{4FA47C82-09F7-475C-A46B-CC488E69027A}"/>
              </a:ext>
            </a:extLst>
          </p:cNvPr>
          <p:cNvSpPr>
            <a:spLocks noGrp="1"/>
          </p:cNvSpPr>
          <p:nvPr>
            <p:ph type="title"/>
          </p:nvPr>
        </p:nvSpPr>
        <p:spPr>
          <a:xfrm>
            <a:off x="8462306" y="1899465"/>
            <a:ext cx="2798170" cy="2422381"/>
          </a:xfrm>
        </p:spPr>
        <p:txBody>
          <a:bodyPr vert="horz" lIns="91440" tIns="45720" rIns="91440" bIns="45720" rtlCol="0" anchor="b">
            <a:normAutofit fontScale="90000"/>
          </a:bodyPr>
          <a:lstStyle/>
          <a:p>
            <a:r>
              <a:rPr lang="en-US" sz="4000" dirty="0" err="1">
                <a:solidFill>
                  <a:srgbClr val="EBEBEB"/>
                </a:solidFill>
              </a:rPr>
              <a:t>Modelo</a:t>
            </a:r>
            <a:r>
              <a:rPr lang="en-US" sz="4000" dirty="0">
                <a:solidFill>
                  <a:srgbClr val="EBEBEB"/>
                </a:solidFill>
              </a:rPr>
              <a:t> </a:t>
            </a:r>
            <a:r>
              <a:rPr lang="en-US" sz="4000" dirty="0" err="1">
                <a:solidFill>
                  <a:srgbClr val="EBEBEB"/>
                </a:solidFill>
              </a:rPr>
              <a:t>Burocrático</a:t>
            </a:r>
            <a:br>
              <a:rPr lang="en-US" sz="4000" b="0" i="0" kern="1200" dirty="0">
                <a:solidFill>
                  <a:srgbClr val="EBEBEB"/>
                </a:solidFill>
                <a:latin typeface="+mj-lt"/>
                <a:ea typeface="+mj-ea"/>
                <a:cs typeface="+mj-cs"/>
              </a:rPr>
            </a:br>
            <a:r>
              <a:rPr lang="en-US" sz="4000" b="0" i="0" kern="1200" dirty="0" err="1">
                <a:solidFill>
                  <a:srgbClr val="EBEBEB"/>
                </a:solidFill>
                <a:latin typeface="+mj-lt"/>
                <a:ea typeface="+mj-ea"/>
                <a:cs typeface="+mj-cs"/>
              </a:rPr>
              <a:t>Aportes</a:t>
            </a:r>
            <a:endParaRPr lang="en-US" sz="4000" b="0" i="0" kern="1200" dirty="0">
              <a:solidFill>
                <a:srgbClr val="EBEBEB"/>
              </a:solidFill>
              <a:latin typeface="+mj-lt"/>
              <a:ea typeface="+mj-ea"/>
              <a:cs typeface="+mj-cs"/>
            </a:endParaRPr>
          </a:p>
        </p:txBody>
      </p:sp>
      <p:grpSp>
        <p:nvGrpSpPr>
          <p:cNvPr id="15" name="Group 14">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16" name="Rectangle 15">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17"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s-AR"/>
            </a:p>
          </p:txBody>
        </p:sp>
        <p:sp>
          <p:nvSpPr>
            <p:cNvPr id="18"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s-AR"/>
            </a:p>
          </p:txBody>
        </p:sp>
      </p:grpSp>
      <p:pic>
        <p:nvPicPr>
          <p:cNvPr id="4" name="Imagen 3" descr="Diagrama&#10;&#10;Descripción generada automáticamente">
            <a:extLst>
              <a:ext uri="{FF2B5EF4-FFF2-40B4-BE49-F238E27FC236}">
                <a16:creationId xmlns:a16="http://schemas.microsoft.com/office/drawing/2014/main" id="{DA91B777-506C-4CBD-9E4A-D25AB66B27A4}"/>
              </a:ext>
            </a:extLst>
          </p:cNvPr>
          <p:cNvPicPr>
            <a:picLocks noChangeAspect="1"/>
          </p:cNvPicPr>
          <p:nvPr/>
        </p:nvPicPr>
        <p:blipFill>
          <a:blip r:embed="rId3"/>
          <a:stretch>
            <a:fillRect/>
          </a:stretch>
        </p:blipFill>
        <p:spPr>
          <a:xfrm>
            <a:off x="-266" y="1145337"/>
            <a:ext cx="7856444" cy="4649319"/>
          </a:xfrm>
          <a:prstGeom prst="rect">
            <a:avLst/>
          </a:prstGeom>
        </p:spPr>
      </p:pic>
    </p:spTree>
    <p:extLst>
      <p:ext uri="{BB962C8B-B14F-4D97-AF65-F5344CB8AC3E}">
        <p14:creationId xmlns:p14="http://schemas.microsoft.com/office/powerpoint/2010/main" val="1039703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AR"/>
            </a:p>
          </p:txBody>
        </p:sp>
        <p:sp>
          <p:nvSpPr>
            <p:cNvPr id="11"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s-AR"/>
            </a:p>
          </p:txBody>
        </p:sp>
      </p:grpSp>
      <p:sp>
        <p:nvSpPr>
          <p:cNvPr id="13" name="Rectangle 12">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2" name="Título 1">
            <a:extLst>
              <a:ext uri="{FF2B5EF4-FFF2-40B4-BE49-F238E27FC236}">
                <a16:creationId xmlns:a16="http://schemas.microsoft.com/office/drawing/2014/main" id="{4FA47C82-09F7-475C-A46B-CC488E69027A}"/>
              </a:ext>
            </a:extLst>
          </p:cNvPr>
          <p:cNvSpPr>
            <a:spLocks noGrp="1"/>
          </p:cNvSpPr>
          <p:nvPr>
            <p:ph type="title"/>
          </p:nvPr>
        </p:nvSpPr>
        <p:spPr>
          <a:xfrm>
            <a:off x="8462306" y="2659861"/>
            <a:ext cx="2798170" cy="1503499"/>
          </a:xfrm>
        </p:spPr>
        <p:txBody>
          <a:bodyPr vert="horz" lIns="91440" tIns="45720" rIns="91440" bIns="45720" rtlCol="0" anchor="b">
            <a:normAutofit fontScale="90000"/>
          </a:bodyPr>
          <a:lstStyle/>
          <a:p>
            <a:r>
              <a:rPr lang="en-US" sz="4000" dirty="0" err="1">
                <a:solidFill>
                  <a:srgbClr val="EBEBEB"/>
                </a:solidFill>
              </a:rPr>
              <a:t>Modelo</a:t>
            </a:r>
            <a:r>
              <a:rPr lang="en-US" sz="4000" dirty="0">
                <a:solidFill>
                  <a:srgbClr val="EBEBEB"/>
                </a:solidFill>
              </a:rPr>
              <a:t> </a:t>
            </a:r>
            <a:r>
              <a:rPr lang="en-US" sz="4000" dirty="0" err="1">
                <a:solidFill>
                  <a:srgbClr val="EBEBEB"/>
                </a:solidFill>
              </a:rPr>
              <a:t>Burocrático</a:t>
            </a:r>
            <a:br>
              <a:rPr lang="en-US" sz="4000" b="0" i="0" kern="1200" dirty="0">
                <a:solidFill>
                  <a:srgbClr val="EBEBEB"/>
                </a:solidFill>
                <a:latin typeface="+mj-lt"/>
                <a:ea typeface="+mj-ea"/>
                <a:cs typeface="+mj-cs"/>
              </a:rPr>
            </a:br>
            <a:r>
              <a:rPr lang="en-US" sz="4000" b="0" i="0" kern="1200" dirty="0" err="1">
                <a:solidFill>
                  <a:srgbClr val="EBEBEB"/>
                </a:solidFill>
                <a:latin typeface="+mj-lt"/>
                <a:ea typeface="+mj-ea"/>
                <a:cs typeface="+mj-cs"/>
              </a:rPr>
              <a:t>Críticas</a:t>
            </a:r>
            <a:endParaRPr lang="en-US" sz="4000" b="0" i="0" kern="1200" dirty="0">
              <a:solidFill>
                <a:srgbClr val="EBEBEB"/>
              </a:solidFill>
              <a:latin typeface="+mj-lt"/>
              <a:ea typeface="+mj-ea"/>
              <a:cs typeface="+mj-cs"/>
            </a:endParaRPr>
          </a:p>
        </p:txBody>
      </p:sp>
      <p:grpSp>
        <p:nvGrpSpPr>
          <p:cNvPr id="15" name="Group 14">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16" name="Rectangle 15">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17"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s-AR"/>
            </a:p>
          </p:txBody>
        </p:sp>
        <p:sp>
          <p:nvSpPr>
            <p:cNvPr id="18"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s-AR"/>
            </a:p>
          </p:txBody>
        </p:sp>
      </p:grpSp>
      <p:sp>
        <p:nvSpPr>
          <p:cNvPr id="14" name="CuadroTexto 13">
            <a:extLst>
              <a:ext uri="{FF2B5EF4-FFF2-40B4-BE49-F238E27FC236}">
                <a16:creationId xmlns:a16="http://schemas.microsoft.com/office/drawing/2014/main" id="{93C1100E-1D93-49B3-A7D7-28B504B43DB6}"/>
              </a:ext>
            </a:extLst>
          </p:cNvPr>
          <p:cNvSpPr txBox="1"/>
          <p:nvPr/>
        </p:nvSpPr>
        <p:spPr>
          <a:xfrm>
            <a:off x="418572" y="780937"/>
            <a:ext cx="7061417" cy="5743111"/>
          </a:xfrm>
          <a:prstGeom prst="rect">
            <a:avLst/>
          </a:prstGeom>
          <a:noFill/>
        </p:spPr>
        <p:txBody>
          <a:bodyPr wrap="square" lIns="91440" tIns="45720" rIns="91440" bIns="45720" anchor="t">
            <a:spAutoFit/>
          </a:bodyPr>
          <a:lstStyle/>
          <a:p>
            <a:pPr marL="342900" indent="-342900" fontAlgn="auto">
              <a:lnSpc>
                <a:spcPct val="90000"/>
              </a:lnSpc>
              <a:spcAft>
                <a:spcPts val="0"/>
              </a:spcAft>
              <a:buFont typeface="Wingdings" panose="05000000000000000000" pitchFamily="2" charset="2"/>
              <a:buChar char="§"/>
            </a:pPr>
            <a:r>
              <a:rPr kumimoji="0" lang="es-ES" altLang="es-AR" sz="2400" b="1" dirty="0">
                <a:solidFill>
                  <a:schemeClr val="accent6">
                    <a:lumMod val="50000"/>
                  </a:schemeClr>
                </a:solidFill>
              </a:rPr>
              <a:t>Impersonalidad</a:t>
            </a:r>
            <a:r>
              <a:rPr kumimoji="0" lang="es-ES" altLang="es-AR" sz="2400" dirty="0"/>
              <a:t> de las relaciones.</a:t>
            </a:r>
          </a:p>
          <a:p>
            <a:pPr>
              <a:lnSpc>
                <a:spcPct val="90000"/>
              </a:lnSpc>
            </a:pPr>
            <a:endParaRPr lang="es-ES" altLang="es-AR" sz="2400" dirty="0">
              <a:solidFill>
                <a:srgbClr val="000000"/>
              </a:solidFill>
            </a:endParaRPr>
          </a:p>
          <a:p>
            <a:pPr marL="342900" indent="-342900" fontAlgn="auto">
              <a:lnSpc>
                <a:spcPct val="90000"/>
              </a:lnSpc>
              <a:spcAft>
                <a:spcPts val="0"/>
              </a:spcAft>
              <a:buFont typeface="Arial" panose="020B0604020202020204" pitchFamily="34" charset="0"/>
              <a:buChar char="•"/>
            </a:pPr>
            <a:r>
              <a:rPr lang="es-ES" altLang="es-AR" sz="2400" b="1" dirty="0">
                <a:solidFill>
                  <a:schemeClr val="accent6">
                    <a:lumMod val="50000"/>
                  </a:schemeClr>
                </a:solidFill>
              </a:rPr>
              <a:t>Directrices</a:t>
            </a:r>
            <a:r>
              <a:rPr lang="es-ES" altLang="es-AR" sz="2400" dirty="0">
                <a:solidFill>
                  <a:schemeClr val="accent6">
                    <a:lumMod val="50000"/>
                  </a:schemeClr>
                </a:solidFill>
              </a:rPr>
              <a:t> </a:t>
            </a:r>
            <a:r>
              <a:rPr kumimoji="0" lang="es-ES" altLang="es-AR" sz="2400" dirty="0"/>
              <a:t>convertidas en fines</a:t>
            </a:r>
          </a:p>
          <a:p>
            <a:pPr>
              <a:lnSpc>
                <a:spcPct val="90000"/>
              </a:lnSpc>
            </a:pPr>
            <a:endParaRPr lang="es-ES" altLang="es-AR" sz="2400" dirty="0">
              <a:solidFill>
                <a:srgbClr val="000000"/>
              </a:solidFill>
            </a:endParaRPr>
          </a:p>
          <a:p>
            <a:pPr marL="342900" indent="-342900" fontAlgn="auto">
              <a:lnSpc>
                <a:spcPct val="90000"/>
              </a:lnSpc>
              <a:spcAft>
                <a:spcPts val="0"/>
              </a:spcAft>
              <a:buFont typeface="Arial" panose="020B0604020202020204" pitchFamily="34" charset="0"/>
              <a:buChar char="•"/>
            </a:pPr>
            <a:r>
              <a:rPr lang="es-ES" altLang="es-AR" sz="2400" b="1" dirty="0">
                <a:solidFill>
                  <a:schemeClr val="accent6">
                    <a:lumMod val="50000"/>
                  </a:schemeClr>
                </a:solidFill>
              </a:rPr>
              <a:t>Toma de decisiones</a:t>
            </a:r>
            <a:r>
              <a:rPr lang="es-ES" altLang="es-AR" sz="2400" dirty="0">
                <a:solidFill>
                  <a:schemeClr val="accent6">
                    <a:lumMod val="50000"/>
                  </a:schemeClr>
                </a:solidFill>
              </a:rPr>
              <a:t> </a:t>
            </a:r>
            <a:r>
              <a:rPr kumimoji="0" lang="es-ES" altLang="es-AR" sz="2400" dirty="0"/>
              <a:t>a cargo de la jerarquía.</a:t>
            </a:r>
          </a:p>
          <a:p>
            <a:pPr>
              <a:lnSpc>
                <a:spcPct val="90000"/>
              </a:lnSpc>
            </a:pPr>
            <a:endParaRPr lang="es-ES" altLang="es-AR" sz="2400" dirty="0">
              <a:solidFill>
                <a:srgbClr val="000000"/>
              </a:solidFill>
            </a:endParaRPr>
          </a:p>
          <a:p>
            <a:pPr marL="342900" indent="-342900" fontAlgn="auto">
              <a:lnSpc>
                <a:spcPct val="90000"/>
              </a:lnSpc>
              <a:spcAft>
                <a:spcPts val="0"/>
              </a:spcAft>
              <a:buFont typeface="Arial" panose="020B0604020202020204" pitchFamily="34" charset="0"/>
              <a:buChar char="•"/>
            </a:pPr>
            <a:r>
              <a:rPr lang="es-ES" altLang="es-AR" sz="2400" b="1" dirty="0">
                <a:solidFill>
                  <a:schemeClr val="accent6">
                    <a:lumMod val="50000"/>
                  </a:schemeClr>
                </a:solidFill>
              </a:rPr>
              <a:t>Exceso de formalismo</a:t>
            </a:r>
            <a:r>
              <a:rPr lang="es-ES" altLang="es-AR" sz="2400" dirty="0">
                <a:solidFill>
                  <a:schemeClr val="accent6">
                    <a:lumMod val="50000"/>
                  </a:schemeClr>
                </a:solidFill>
              </a:rPr>
              <a:t> </a:t>
            </a:r>
            <a:r>
              <a:rPr kumimoji="0" lang="es-ES" altLang="es-AR" sz="2400" dirty="0"/>
              <a:t>y papeleo</a:t>
            </a:r>
          </a:p>
          <a:p>
            <a:pPr>
              <a:lnSpc>
                <a:spcPct val="90000"/>
              </a:lnSpc>
            </a:pPr>
            <a:endParaRPr lang="es-ES" altLang="es-AR" sz="2400" dirty="0">
              <a:solidFill>
                <a:srgbClr val="000000"/>
              </a:solidFill>
            </a:endParaRPr>
          </a:p>
          <a:p>
            <a:pPr marL="342900" indent="-342900">
              <a:lnSpc>
                <a:spcPct val="90000"/>
              </a:lnSpc>
              <a:buFont typeface="Arial" panose="020B0604020202020204" pitchFamily="34" charset="0"/>
              <a:buChar char="•"/>
            </a:pPr>
            <a:r>
              <a:rPr lang="es-ES" altLang="es-AR" sz="2400" b="1" dirty="0">
                <a:solidFill>
                  <a:schemeClr val="accent6">
                    <a:lumMod val="50000"/>
                  </a:schemeClr>
                </a:solidFill>
              </a:rPr>
              <a:t>Signos de autoridad</a:t>
            </a:r>
          </a:p>
          <a:p>
            <a:pPr marL="342900" indent="-342900" fontAlgn="auto">
              <a:lnSpc>
                <a:spcPct val="90000"/>
              </a:lnSpc>
              <a:spcAft>
                <a:spcPts val="0"/>
              </a:spcAft>
              <a:buFont typeface="Arial" panose="020B0604020202020204" pitchFamily="34" charset="0"/>
              <a:buChar char="•"/>
            </a:pPr>
            <a:r>
              <a:rPr lang="es-ES" altLang="es-AR" sz="2400" b="1" dirty="0">
                <a:solidFill>
                  <a:schemeClr val="accent6">
                    <a:lumMod val="50000"/>
                  </a:schemeClr>
                </a:solidFill>
              </a:rPr>
              <a:t>Conformidad</a:t>
            </a:r>
            <a:r>
              <a:rPr lang="es-ES" altLang="es-AR" sz="2400" dirty="0">
                <a:solidFill>
                  <a:schemeClr val="accent6">
                    <a:lumMod val="50000"/>
                  </a:schemeClr>
                </a:solidFill>
              </a:rPr>
              <a:t> </a:t>
            </a:r>
            <a:r>
              <a:rPr kumimoji="0" lang="es-ES" altLang="es-AR" sz="2400" dirty="0"/>
              <a:t>extrema con las reglas y reglamentos de la organización.</a:t>
            </a:r>
          </a:p>
          <a:p>
            <a:pPr>
              <a:lnSpc>
                <a:spcPct val="90000"/>
              </a:lnSpc>
            </a:pPr>
            <a:endParaRPr lang="es-ES" altLang="es-AR" sz="2400" dirty="0">
              <a:solidFill>
                <a:srgbClr val="000000"/>
              </a:solidFill>
            </a:endParaRPr>
          </a:p>
          <a:p>
            <a:pPr marL="342900" indent="-342900" fontAlgn="auto">
              <a:lnSpc>
                <a:spcPct val="90000"/>
              </a:lnSpc>
              <a:spcAft>
                <a:spcPts val="0"/>
              </a:spcAft>
              <a:buFont typeface="Arial" panose="020B0604020202020204" pitchFamily="34" charset="0"/>
              <a:buChar char="•"/>
            </a:pPr>
            <a:r>
              <a:rPr lang="es-ES" altLang="es-AR" sz="2400" dirty="0">
                <a:solidFill>
                  <a:schemeClr val="accent6">
                    <a:lumMod val="50000"/>
                  </a:schemeClr>
                </a:solidFill>
              </a:rPr>
              <a:t>Propensión</a:t>
            </a:r>
            <a:r>
              <a:rPr kumimoji="0" lang="es-ES" altLang="es-AR" sz="2400" dirty="0"/>
              <a:t> de los participantes a defenderse de presiones externas</a:t>
            </a:r>
          </a:p>
          <a:p>
            <a:pPr>
              <a:lnSpc>
                <a:spcPct val="90000"/>
              </a:lnSpc>
            </a:pPr>
            <a:endParaRPr lang="es-ES" altLang="es-AR" sz="2400" dirty="0">
              <a:solidFill>
                <a:srgbClr val="000000"/>
              </a:solidFill>
            </a:endParaRPr>
          </a:p>
          <a:p>
            <a:pPr marL="342900" indent="-342900" fontAlgn="auto">
              <a:lnSpc>
                <a:spcPct val="90000"/>
              </a:lnSpc>
              <a:spcAft>
                <a:spcPts val="0"/>
              </a:spcAft>
              <a:buFont typeface="Arial" panose="020B0604020202020204" pitchFamily="34" charset="0"/>
              <a:buChar char="•"/>
            </a:pPr>
            <a:r>
              <a:rPr lang="es-ES" altLang="es-AR" sz="2400" b="1" dirty="0">
                <a:solidFill>
                  <a:schemeClr val="accent6">
                    <a:lumMod val="50000"/>
                  </a:schemeClr>
                </a:solidFill>
              </a:rPr>
              <a:t>Resistencia</a:t>
            </a:r>
            <a:r>
              <a:rPr kumimoji="0" lang="es-ES" altLang="es-AR" sz="2400" b="1" dirty="0"/>
              <a:t> </a:t>
            </a:r>
            <a:r>
              <a:rPr kumimoji="0" lang="es-ES" altLang="es-AR" sz="2400" dirty="0"/>
              <a:t>al cambio.</a:t>
            </a:r>
            <a:endParaRPr kumimoji="0" lang="es-ES" altLang="es-AR" sz="1800" dirty="0"/>
          </a:p>
        </p:txBody>
      </p:sp>
    </p:spTree>
    <p:extLst>
      <p:ext uri="{BB962C8B-B14F-4D97-AF65-F5344CB8AC3E}">
        <p14:creationId xmlns:p14="http://schemas.microsoft.com/office/powerpoint/2010/main" val="11636353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259C8D0E-8016-4181-BBFF-DF7A5F438B65}"/>
              </a:ext>
            </a:extLst>
          </p:cNvPr>
          <p:cNvSpPr txBox="1">
            <a:spLocks noChangeArrowheads="1"/>
          </p:cNvSpPr>
          <p:nvPr/>
        </p:nvSpPr>
        <p:spPr bwMode="gray">
          <a:xfrm>
            <a:off x="1027810" y="801112"/>
            <a:ext cx="8964488" cy="1143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s-CR" dirty="0"/>
              <a:t>Teoría del comportamiento</a:t>
            </a:r>
          </a:p>
        </p:txBody>
      </p:sp>
      <p:sp>
        <p:nvSpPr>
          <p:cNvPr id="4" name="Rectángulo 3">
            <a:extLst>
              <a:ext uri="{FF2B5EF4-FFF2-40B4-BE49-F238E27FC236}">
                <a16:creationId xmlns:a16="http://schemas.microsoft.com/office/drawing/2014/main" id="{645A1CA2-DF1E-41F2-BC80-B09AD3A9D294}"/>
              </a:ext>
            </a:extLst>
          </p:cNvPr>
          <p:cNvSpPr txBox="1">
            <a:spLocks noChangeArrowheads="1"/>
          </p:cNvSpPr>
          <p:nvPr/>
        </p:nvSpPr>
        <p:spPr>
          <a:xfrm>
            <a:off x="1154954" y="2347532"/>
            <a:ext cx="9034640" cy="41148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365760" indent="-283464" algn="just">
              <a:lnSpc>
                <a:spcPct val="90000"/>
              </a:lnSpc>
              <a:buFont typeface="Wingdings 2"/>
              <a:buChar char=""/>
              <a:defRPr/>
            </a:pPr>
            <a:r>
              <a:rPr lang="es-ES" sz="2400">
                <a:latin typeface="Gill Sans MT" pitchFamily="34" charset="0"/>
              </a:rPr>
              <a:t>Se centró en el comportamiento organizacional más que en el comportamiento humano individual o de pequeños grupos sociales:</a:t>
            </a:r>
          </a:p>
          <a:p>
            <a:pPr marL="82296" indent="0" algn="just">
              <a:lnSpc>
                <a:spcPct val="90000"/>
              </a:lnSpc>
              <a:defRPr/>
            </a:pPr>
            <a:endParaRPr lang="es-ES" sz="2400">
              <a:latin typeface="Gill Sans MT" pitchFamily="34" charset="0"/>
            </a:endParaRPr>
          </a:p>
          <a:p>
            <a:pPr marL="640080" lvl="1" indent="-237744" algn="just">
              <a:lnSpc>
                <a:spcPct val="90000"/>
              </a:lnSpc>
              <a:buFont typeface="Verdana"/>
              <a:buChar char="◦"/>
              <a:defRPr/>
            </a:pPr>
            <a:r>
              <a:rPr lang="es-ES" sz="2400">
                <a:latin typeface="Gill Sans MT" pitchFamily="34" charset="0"/>
              </a:rPr>
              <a:t>El administrador necesita conocer las necesidades humanas.</a:t>
            </a:r>
          </a:p>
          <a:p>
            <a:pPr marL="640080" lvl="1" indent="-237744" algn="just">
              <a:lnSpc>
                <a:spcPct val="90000"/>
              </a:lnSpc>
              <a:buFont typeface="Verdana"/>
              <a:buChar char="◦"/>
              <a:defRPr/>
            </a:pPr>
            <a:r>
              <a:rPr lang="es-ES" sz="2400">
                <a:latin typeface="Gill Sans MT" pitchFamily="34" charset="0"/>
              </a:rPr>
              <a:t>Busca comprender mejor el comportamiento humano para utilizar la motivación como medio para mejorar la calidad de vida en las organizaciones.</a:t>
            </a:r>
            <a:endParaRPr lang="es-CR" sz="2400" dirty="0">
              <a:latin typeface="Gill Sans MT" pitchFamily="34" charset="0"/>
            </a:endParaRPr>
          </a:p>
        </p:txBody>
      </p:sp>
    </p:spTree>
    <p:extLst>
      <p:ext uri="{BB962C8B-B14F-4D97-AF65-F5344CB8AC3E}">
        <p14:creationId xmlns:p14="http://schemas.microsoft.com/office/powerpoint/2010/main" val="13976410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AR"/>
            </a:p>
          </p:txBody>
        </p:sp>
        <p:sp>
          <p:nvSpPr>
            <p:cNvPr id="10"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s-AR"/>
            </a:p>
          </p:txBody>
        </p:sp>
      </p:grpSp>
      <p:sp>
        <p:nvSpPr>
          <p:cNvPr id="12" name="Rectangle 11">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2" name="Título 1">
            <a:extLst>
              <a:ext uri="{FF2B5EF4-FFF2-40B4-BE49-F238E27FC236}">
                <a16:creationId xmlns:a16="http://schemas.microsoft.com/office/drawing/2014/main" id="{460A940E-4543-4B69-A789-20EF7A188C7D}"/>
              </a:ext>
            </a:extLst>
          </p:cNvPr>
          <p:cNvSpPr>
            <a:spLocks noGrp="1"/>
          </p:cNvSpPr>
          <p:nvPr>
            <p:ph type="title"/>
          </p:nvPr>
        </p:nvSpPr>
        <p:spPr>
          <a:xfrm>
            <a:off x="8382055" y="1241266"/>
            <a:ext cx="3161016" cy="3153753"/>
          </a:xfrm>
        </p:spPr>
        <p:txBody>
          <a:bodyPr vert="horz" lIns="91440" tIns="45720" rIns="91440" bIns="45720" rtlCol="0" anchor="b">
            <a:normAutofit/>
          </a:bodyPr>
          <a:lstStyle/>
          <a:p>
            <a:r>
              <a:rPr lang="en-US" sz="5400" b="0" i="0" kern="1200">
                <a:solidFill>
                  <a:srgbClr val="EBEBEB"/>
                </a:solidFill>
                <a:latin typeface="+mj-lt"/>
                <a:ea typeface="+mj-ea"/>
                <a:cs typeface="+mj-cs"/>
              </a:rPr>
              <a:t>Pirámide de Maslow</a:t>
            </a:r>
          </a:p>
        </p:txBody>
      </p:sp>
      <p:grpSp>
        <p:nvGrpSpPr>
          <p:cNvPr id="14" name="Group 13">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15" name="Rectangle 14">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16"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s-AR"/>
            </a:p>
          </p:txBody>
        </p:sp>
        <p:sp>
          <p:nvSpPr>
            <p:cNvPr id="17"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s-AR"/>
            </a:p>
          </p:txBody>
        </p:sp>
      </p:grpSp>
      <p:pic>
        <p:nvPicPr>
          <p:cNvPr id="3" name="Imagen 2" descr="Diagrama&#10;&#10;Descripción generada automáticamente">
            <a:extLst>
              <a:ext uri="{FF2B5EF4-FFF2-40B4-BE49-F238E27FC236}">
                <a16:creationId xmlns:a16="http://schemas.microsoft.com/office/drawing/2014/main" id="{B8C439F6-BA0D-4571-9804-F26B5C683ABF}"/>
              </a:ext>
            </a:extLst>
          </p:cNvPr>
          <p:cNvPicPr>
            <a:picLocks noChangeAspect="1"/>
          </p:cNvPicPr>
          <p:nvPr/>
        </p:nvPicPr>
        <p:blipFill>
          <a:blip r:embed="rId3"/>
          <a:stretch>
            <a:fillRect/>
          </a:stretch>
        </p:blipFill>
        <p:spPr>
          <a:xfrm>
            <a:off x="2322" y="871959"/>
            <a:ext cx="8014297" cy="5574828"/>
          </a:xfrm>
          <a:prstGeom prst="rect">
            <a:avLst/>
          </a:prstGeom>
        </p:spPr>
      </p:pic>
    </p:spTree>
    <p:extLst>
      <p:ext uri="{BB962C8B-B14F-4D97-AF65-F5344CB8AC3E}">
        <p14:creationId xmlns:p14="http://schemas.microsoft.com/office/powerpoint/2010/main" val="20956750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24ECDC04-193A-4E2F-9FA8-ADF4CD2FF939}"/>
              </a:ext>
            </a:extLst>
          </p:cNvPr>
          <p:cNvSpPr txBox="1">
            <a:spLocks noChangeArrowheads="1"/>
          </p:cNvSpPr>
          <p:nvPr/>
        </p:nvSpPr>
        <p:spPr bwMode="gray">
          <a:xfrm>
            <a:off x="1294015" y="1252450"/>
            <a:ext cx="7520940" cy="54864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s-ES" dirty="0">
                <a:latin typeface="Gill Sans MT" pitchFamily="34" charset="0"/>
              </a:rPr>
              <a:t>Teoría “X” y Teoría “Y”</a:t>
            </a:r>
            <a:endParaRPr lang="es-CR" dirty="0">
              <a:latin typeface="Gill Sans MT" pitchFamily="34" charset="0"/>
            </a:endParaRPr>
          </a:p>
        </p:txBody>
      </p:sp>
      <p:sp>
        <p:nvSpPr>
          <p:cNvPr id="4" name="Rectángulo 3">
            <a:extLst>
              <a:ext uri="{FF2B5EF4-FFF2-40B4-BE49-F238E27FC236}">
                <a16:creationId xmlns:a16="http://schemas.microsoft.com/office/drawing/2014/main" id="{7FDEB25C-A1A2-400D-B107-107A4274E7BD}"/>
              </a:ext>
            </a:extLst>
          </p:cNvPr>
          <p:cNvSpPr txBox="1">
            <a:spLocks noChangeArrowheads="1"/>
          </p:cNvSpPr>
          <p:nvPr/>
        </p:nvSpPr>
        <p:spPr>
          <a:xfrm>
            <a:off x="955188" y="2811232"/>
            <a:ext cx="9722048" cy="342331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lnSpc>
                <a:spcPct val="90000"/>
              </a:lnSpc>
            </a:pPr>
            <a:r>
              <a:rPr lang="es-ES" sz="2400" dirty="0">
                <a:latin typeface="Gill Sans MT" pitchFamily="34" charset="0"/>
              </a:rPr>
              <a:t>Douglas McGregor: psicólogo social, comparó dos estilos antagónicos de administrar:</a:t>
            </a:r>
          </a:p>
          <a:p>
            <a:pPr lvl="1">
              <a:lnSpc>
                <a:spcPct val="90000"/>
              </a:lnSpc>
            </a:pPr>
            <a:r>
              <a:rPr lang="es-ES" sz="2400" dirty="0">
                <a:latin typeface="Gill Sans MT" pitchFamily="34" charset="0"/>
              </a:rPr>
              <a:t>Un estilo basado en la teoría tradicional, excesivamente mecanicista y pragmático (Teoría X).</a:t>
            </a:r>
          </a:p>
          <a:p>
            <a:pPr marL="0" lvl="1" indent="0">
              <a:lnSpc>
                <a:spcPct val="90000"/>
              </a:lnSpc>
              <a:buFont typeface="Wingdings 3" charset="2"/>
              <a:buNone/>
            </a:pPr>
            <a:endParaRPr lang="es-ES" sz="2400" dirty="0">
              <a:latin typeface="Gill Sans MT" pitchFamily="34" charset="0"/>
            </a:endParaRPr>
          </a:p>
          <a:p>
            <a:pPr lvl="1">
              <a:lnSpc>
                <a:spcPct val="90000"/>
              </a:lnSpc>
            </a:pPr>
            <a:r>
              <a:rPr lang="es-ES" sz="2400" dirty="0">
                <a:latin typeface="Gill Sans MT" pitchFamily="34" charset="0"/>
              </a:rPr>
              <a:t>Un estilo basado en las concepciones modernas frente al comportamiento humano (Teoría Y).</a:t>
            </a:r>
            <a:endParaRPr lang="es-CR" sz="2400" dirty="0">
              <a:latin typeface="Gill Sans MT" pitchFamily="34" charset="0"/>
            </a:endParaRPr>
          </a:p>
        </p:txBody>
      </p:sp>
    </p:spTree>
    <p:extLst>
      <p:ext uri="{BB962C8B-B14F-4D97-AF65-F5344CB8AC3E}">
        <p14:creationId xmlns:p14="http://schemas.microsoft.com/office/powerpoint/2010/main" val="28384426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71CE14-043F-47B8-8AC8-9F97DD6925F5}"/>
              </a:ext>
            </a:extLst>
          </p:cNvPr>
          <p:cNvSpPr>
            <a:spLocks noGrp="1"/>
          </p:cNvSpPr>
          <p:nvPr>
            <p:ph type="title"/>
          </p:nvPr>
        </p:nvSpPr>
        <p:spPr/>
        <p:txBody>
          <a:bodyPr/>
          <a:lstStyle/>
          <a:p>
            <a:r>
              <a:rPr lang="es-AR" dirty="0"/>
              <a:t>Teoría X e Y</a:t>
            </a:r>
          </a:p>
        </p:txBody>
      </p:sp>
      <p:sp>
        <p:nvSpPr>
          <p:cNvPr id="3" name="Marcador de texto 2">
            <a:extLst>
              <a:ext uri="{FF2B5EF4-FFF2-40B4-BE49-F238E27FC236}">
                <a16:creationId xmlns:a16="http://schemas.microsoft.com/office/drawing/2014/main" id="{081B002D-B8FF-46A7-BE38-87E28FAA9087}"/>
              </a:ext>
            </a:extLst>
          </p:cNvPr>
          <p:cNvSpPr>
            <a:spLocks noGrp="1"/>
          </p:cNvSpPr>
          <p:nvPr>
            <p:ph type="body" idx="1"/>
          </p:nvPr>
        </p:nvSpPr>
        <p:spPr>
          <a:xfrm>
            <a:off x="1072761" y="2306146"/>
            <a:ext cx="4825157" cy="576262"/>
          </a:xfrm>
        </p:spPr>
        <p:txBody>
          <a:bodyPr/>
          <a:lstStyle/>
          <a:p>
            <a:pPr algn="ctr"/>
            <a:r>
              <a:rPr lang="es-AR" b="1" dirty="0"/>
              <a:t>Teoría X</a:t>
            </a:r>
          </a:p>
        </p:txBody>
      </p:sp>
      <p:sp>
        <p:nvSpPr>
          <p:cNvPr id="4" name="Marcador de contenido 3">
            <a:extLst>
              <a:ext uri="{FF2B5EF4-FFF2-40B4-BE49-F238E27FC236}">
                <a16:creationId xmlns:a16="http://schemas.microsoft.com/office/drawing/2014/main" id="{136FB389-FBC4-411F-8F09-4FB31A509E73}"/>
              </a:ext>
            </a:extLst>
          </p:cNvPr>
          <p:cNvSpPr>
            <a:spLocks noGrp="1"/>
          </p:cNvSpPr>
          <p:nvPr>
            <p:ph sz="half" idx="2"/>
          </p:nvPr>
        </p:nvSpPr>
        <p:spPr>
          <a:xfrm>
            <a:off x="822961" y="2798681"/>
            <a:ext cx="4941046" cy="3085651"/>
          </a:xfrm>
        </p:spPr>
        <p:txBody>
          <a:bodyPr/>
          <a:lstStyle/>
          <a:p>
            <a:r>
              <a:rPr lang="es-AR" dirty="0"/>
              <a:t>Concepción tradicional, las personas trabajan dentro de ciertos esquemas </a:t>
            </a:r>
            <a:r>
              <a:rPr lang="es-AR" dirty="0" err="1"/>
              <a:t>standares</a:t>
            </a:r>
            <a:r>
              <a:rPr lang="es-AR" dirty="0"/>
              <a:t> </a:t>
            </a:r>
          </a:p>
        </p:txBody>
      </p:sp>
      <p:sp>
        <p:nvSpPr>
          <p:cNvPr id="5" name="Marcador de texto 4">
            <a:extLst>
              <a:ext uri="{FF2B5EF4-FFF2-40B4-BE49-F238E27FC236}">
                <a16:creationId xmlns:a16="http://schemas.microsoft.com/office/drawing/2014/main" id="{3BBD5650-3E38-437A-B9E1-D2F34FE88E8F}"/>
              </a:ext>
            </a:extLst>
          </p:cNvPr>
          <p:cNvSpPr>
            <a:spLocks noGrp="1"/>
          </p:cNvSpPr>
          <p:nvPr>
            <p:ph type="body" sz="quarter" idx="3"/>
          </p:nvPr>
        </p:nvSpPr>
        <p:spPr>
          <a:xfrm>
            <a:off x="6294084" y="2273759"/>
            <a:ext cx="4825159" cy="576262"/>
          </a:xfrm>
        </p:spPr>
        <p:txBody>
          <a:bodyPr/>
          <a:lstStyle/>
          <a:p>
            <a:pPr algn="ctr"/>
            <a:r>
              <a:rPr lang="es-AR" b="1" dirty="0"/>
              <a:t>Teoría Y</a:t>
            </a:r>
          </a:p>
        </p:txBody>
      </p:sp>
      <p:sp>
        <p:nvSpPr>
          <p:cNvPr id="6" name="Marcador de contenido 5">
            <a:extLst>
              <a:ext uri="{FF2B5EF4-FFF2-40B4-BE49-F238E27FC236}">
                <a16:creationId xmlns:a16="http://schemas.microsoft.com/office/drawing/2014/main" id="{D8C8F961-C6A2-41B0-A31E-C6C7D48898C3}"/>
              </a:ext>
            </a:extLst>
          </p:cNvPr>
          <p:cNvSpPr>
            <a:spLocks noGrp="1"/>
          </p:cNvSpPr>
          <p:nvPr>
            <p:ph sz="quarter" idx="4"/>
          </p:nvPr>
        </p:nvSpPr>
        <p:spPr>
          <a:xfrm>
            <a:off x="6294080" y="2861710"/>
            <a:ext cx="4825159" cy="2840039"/>
          </a:xfrm>
        </p:spPr>
        <p:txBody>
          <a:bodyPr/>
          <a:lstStyle/>
          <a:p>
            <a:r>
              <a:rPr lang="es-AR" dirty="0"/>
              <a:t>Concepción tradicional, impulsa el crecimiento individual</a:t>
            </a:r>
          </a:p>
        </p:txBody>
      </p:sp>
      <p:pic>
        <p:nvPicPr>
          <p:cNvPr id="9" name="Picture 2">
            <a:extLst>
              <a:ext uri="{FF2B5EF4-FFF2-40B4-BE49-F238E27FC236}">
                <a16:creationId xmlns:a16="http://schemas.microsoft.com/office/drawing/2014/main" id="{120EC9C3-4EDA-422F-A11D-F80E861826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2" y="3554573"/>
            <a:ext cx="5319928" cy="2499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Imagen 9" descr="Un dibujo de un perro&#10;&#10;Descripción generada automáticamente con confianza media">
            <a:extLst>
              <a:ext uri="{FF2B5EF4-FFF2-40B4-BE49-F238E27FC236}">
                <a16:creationId xmlns:a16="http://schemas.microsoft.com/office/drawing/2014/main" id="{D04CD9E7-6114-4DCA-9F7D-8F2339FF2401}"/>
              </a:ext>
            </a:extLst>
          </p:cNvPr>
          <p:cNvPicPr>
            <a:picLocks noChangeAspect="1"/>
          </p:cNvPicPr>
          <p:nvPr/>
        </p:nvPicPr>
        <p:blipFill>
          <a:blip r:embed="rId3"/>
          <a:stretch>
            <a:fillRect/>
          </a:stretch>
        </p:blipFill>
        <p:spPr>
          <a:xfrm>
            <a:off x="3986552" y="5452965"/>
            <a:ext cx="1975536" cy="862734"/>
          </a:xfrm>
          <a:prstGeom prst="rect">
            <a:avLst/>
          </a:prstGeom>
        </p:spPr>
      </p:pic>
      <p:sp>
        <p:nvSpPr>
          <p:cNvPr id="13" name="2 Rectángulo">
            <a:extLst>
              <a:ext uri="{FF2B5EF4-FFF2-40B4-BE49-F238E27FC236}">
                <a16:creationId xmlns:a16="http://schemas.microsoft.com/office/drawing/2014/main" id="{6D0A1999-CE94-4604-8197-AB94ED9DC6AB}"/>
              </a:ext>
            </a:extLst>
          </p:cNvPr>
          <p:cNvSpPr/>
          <p:nvPr/>
        </p:nvSpPr>
        <p:spPr>
          <a:xfrm>
            <a:off x="6539052" y="3585046"/>
            <a:ext cx="4825160" cy="2777683"/>
          </a:xfrm>
          <a:prstGeom prst="rect">
            <a:avLst/>
          </a:prstGeom>
        </p:spPr>
        <p:txBody>
          <a:bodyPr wrap="square">
            <a:spAutoFit/>
          </a:bodyPr>
          <a:lstStyle/>
          <a:p>
            <a:pPr marL="342900" lvl="0" indent="-342900" eaLnBrk="1" fontAlgn="auto" hangingPunct="1">
              <a:spcBef>
                <a:spcPts val="800"/>
              </a:spcBef>
              <a:spcAft>
                <a:spcPts val="0"/>
              </a:spcAft>
            </a:pPr>
            <a:r>
              <a:rPr kumimoji="0" lang="es-ES" sz="1800" b="1" dirty="0">
                <a:solidFill>
                  <a:srgbClr val="000000"/>
                </a:solidFill>
                <a:latin typeface="Franklin Gothic Book"/>
              </a:rPr>
              <a:t>Se basa en ideas y premisas actuales con respecto a las personas:</a:t>
            </a:r>
          </a:p>
          <a:p>
            <a:pPr marL="173736" lvl="1" indent="-173736" eaLnBrk="1" fontAlgn="auto" hangingPunct="1">
              <a:spcBef>
                <a:spcPts val="300"/>
              </a:spcBef>
              <a:spcAft>
                <a:spcPts val="0"/>
              </a:spcAft>
              <a:buClr>
                <a:srgbClr val="F5C201"/>
              </a:buClr>
              <a:buFont typeface="Wingdings" pitchFamily="2" charset="2"/>
              <a:buChar char="§"/>
            </a:pPr>
            <a:r>
              <a:rPr kumimoji="0" lang="es-ES" sz="1800" dirty="0">
                <a:solidFill>
                  <a:srgbClr val="000000"/>
                </a:solidFill>
                <a:latin typeface="Franklin Gothic Book"/>
              </a:rPr>
              <a:t>Se esfuerzan, les gusta tener que hacer.</a:t>
            </a:r>
          </a:p>
          <a:p>
            <a:pPr marL="173736" lvl="1" indent="-173736" eaLnBrk="1" fontAlgn="auto" hangingPunct="1">
              <a:spcBef>
                <a:spcPts val="300"/>
              </a:spcBef>
              <a:spcAft>
                <a:spcPts val="0"/>
              </a:spcAft>
              <a:buClr>
                <a:srgbClr val="F5C201"/>
              </a:buClr>
              <a:buFont typeface="Wingdings" pitchFamily="2" charset="2"/>
              <a:buChar char="§"/>
            </a:pPr>
            <a:r>
              <a:rPr kumimoji="0" lang="es-ES" sz="1800" dirty="0">
                <a:solidFill>
                  <a:srgbClr val="000000"/>
                </a:solidFill>
                <a:latin typeface="Franklin Gothic Book"/>
              </a:rPr>
              <a:t>El trabajo es una actividad tan natural como divertirse o descansar.</a:t>
            </a:r>
          </a:p>
          <a:p>
            <a:pPr marL="173736" lvl="1" indent="-173736" eaLnBrk="1" fontAlgn="auto" hangingPunct="1">
              <a:spcBef>
                <a:spcPts val="300"/>
              </a:spcBef>
              <a:spcAft>
                <a:spcPts val="0"/>
              </a:spcAft>
              <a:buClr>
                <a:srgbClr val="F5C201"/>
              </a:buClr>
              <a:buFont typeface="Wingdings" pitchFamily="2" charset="2"/>
              <a:buChar char="§"/>
            </a:pPr>
            <a:r>
              <a:rPr kumimoji="0" lang="es-ES" sz="1800" dirty="0">
                <a:solidFill>
                  <a:srgbClr val="000000"/>
                </a:solidFill>
                <a:latin typeface="Franklin Gothic Book"/>
              </a:rPr>
              <a:t>Buscan y aceptan responsabilidades y desafíos.</a:t>
            </a:r>
          </a:p>
          <a:p>
            <a:pPr marL="173736" lvl="1" indent="-173736" eaLnBrk="1" fontAlgn="auto" hangingPunct="1">
              <a:spcBef>
                <a:spcPts val="300"/>
              </a:spcBef>
              <a:spcAft>
                <a:spcPts val="0"/>
              </a:spcAft>
              <a:buClr>
                <a:srgbClr val="F5C201"/>
              </a:buClr>
              <a:buFont typeface="Wingdings" pitchFamily="2" charset="2"/>
              <a:buChar char="§"/>
            </a:pPr>
            <a:r>
              <a:rPr kumimoji="0" lang="es-ES" sz="1800" dirty="0">
                <a:solidFill>
                  <a:srgbClr val="000000"/>
                </a:solidFill>
                <a:latin typeface="Franklin Gothic Book"/>
              </a:rPr>
              <a:t>Pueden </a:t>
            </a:r>
            <a:r>
              <a:rPr kumimoji="0" lang="es-ES" sz="1800" dirty="0" err="1">
                <a:solidFill>
                  <a:srgbClr val="000000"/>
                </a:solidFill>
                <a:latin typeface="Franklin Gothic Book"/>
              </a:rPr>
              <a:t>automotivarse</a:t>
            </a:r>
            <a:r>
              <a:rPr kumimoji="0" lang="es-ES" sz="1800" dirty="0">
                <a:solidFill>
                  <a:srgbClr val="000000"/>
                </a:solidFill>
                <a:latin typeface="Franklin Gothic Book"/>
              </a:rPr>
              <a:t> y </a:t>
            </a:r>
            <a:r>
              <a:rPr kumimoji="0" lang="es-ES" sz="1800" dirty="0" err="1">
                <a:solidFill>
                  <a:srgbClr val="000000"/>
                </a:solidFill>
                <a:latin typeface="Franklin Gothic Book"/>
              </a:rPr>
              <a:t>autodirigirse</a:t>
            </a:r>
            <a:r>
              <a:rPr kumimoji="0" lang="es-ES" sz="1800" dirty="0">
                <a:solidFill>
                  <a:srgbClr val="000000"/>
                </a:solidFill>
                <a:latin typeface="Franklin Gothic Book"/>
              </a:rPr>
              <a:t>.</a:t>
            </a:r>
          </a:p>
          <a:p>
            <a:pPr marL="173736" lvl="1" indent="-173736" eaLnBrk="1" fontAlgn="auto" hangingPunct="1">
              <a:spcBef>
                <a:spcPts val="300"/>
              </a:spcBef>
              <a:spcAft>
                <a:spcPts val="0"/>
              </a:spcAft>
              <a:buClr>
                <a:srgbClr val="F5C201"/>
              </a:buClr>
              <a:buFont typeface="Wingdings" pitchFamily="2" charset="2"/>
              <a:buChar char="§"/>
            </a:pPr>
            <a:r>
              <a:rPr kumimoji="0" lang="es-ES" sz="1800" dirty="0">
                <a:solidFill>
                  <a:srgbClr val="000000"/>
                </a:solidFill>
                <a:latin typeface="Franklin Gothic Book"/>
              </a:rPr>
              <a:t>Son creativas y competentes.</a:t>
            </a:r>
            <a:endParaRPr kumimoji="0" lang="es-CR" sz="1800" dirty="0">
              <a:solidFill>
                <a:srgbClr val="000000"/>
              </a:solidFill>
              <a:latin typeface="Franklin Gothic Book"/>
            </a:endParaRPr>
          </a:p>
        </p:txBody>
      </p:sp>
      <p:pic>
        <p:nvPicPr>
          <p:cNvPr id="15" name="Imagen 14" descr="Una caricatura de una persona&#10;&#10;Descripción generada automáticamente con confianza baja">
            <a:extLst>
              <a:ext uri="{FF2B5EF4-FFF2-40B4-BE49-F238E27FC236}">
                <a16:creationId xmlns:a16="http://schemas.microsoft.com/office/drawing/2014/main" id="{B0444562-C10D-44BC-A5BB-D4057CA3AADA}"/>
              </a:ext>
            </a:extLst>
          </p:cNvPr>
          <p:cNvPicPr>
            <a:picLocks noChangeAspect="1"/>
          </p:cNvPicPr>
          <p:nvPr/>
        </p:nvPicPr>
        <p:blipFill>
          <a:blip r:embed="rId4"/>
          <a:stretch>
            <a:fillRect/>
          </a:stretch>
        </p:blipFill>
        <p:spPr>
          <a:xfrm>
            <a:off x="10603093" y="4909218"/>
            <a:ext cx="1277265" cy="1358429"/>
          </a:xfrm>
          <a:prstGeom prst="rect">
            <a:avLst/>
          </a:prstGeom>
        </p:spPr>
      </p:pic>
    </p:spTree>
    <p:extLst>
      <p:ext uri="{BB962C8B-B14F-4D97-AF65-F5344CB8AC3E}">
        <p14:creationId xmlns:p14="http://schemas.microsoft.com/office/powerpoint/2010/main" val="344696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4F78DAAE-B0C3-49A3-8AB1-AD2FF0E36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dirty="0"/>
          </a:p>
        </p:txBody>
      </p:sp>
      <p:sp>
        <p:nvSpPr>
          <p:cNvPr id="30" name="Rectangle 29">
            <a:extLst>
              <a:ext uri="{FF2B5EF4-FFF2-40B4-BE49-F238E27FC236}">
                <a16:creationId xmlns:a16="http://schemas.microsoft.com/office/drawing/2014/main" id="{F6A8A81D-3338-4B0F-A26F-A3D259D27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801794"/>
            <a:ext cx="11000237" cy="52482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0155665-7CE2-4939-AE5E-020DC1D20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AR"/>
          </a:p>
        </p:txBody>
      </p:sp>
      <p:pic>
        <p:nvPicPr>
          <p:cNvPr id="6" name="Imagen 5">
            <a:extLst>
              <a:ext uri="{FF2B5EF4-FFF2-40B4-BE49-F238E27FC236}">
                <a16:creationId xmlns:a16="http://schemas.microsoft.com/office/drawing/2014/main" id="{329B753A-8084-46F2-A600-538C4F62D213}"/>
              </a:ext>
            </a:extLst>
          </p:cNvPr>
          <p:cNvPicPr>
            <a:picLocks noChangeAspect="1"/>
          </p:cNvPicPr>
          <p:nvPr/>
        </p:nvPicPr>
        <p:blipFill>
          <a:blip r:embed="rId2"/>
          <a:stretch>
            <a:fillRect/>
          </a:stretch>
        </p:blipFill>
        <p:spPr>
          <a:xfrm>
            <a:off x="1109609" y="1207622"/>
            <a:ext cx="9606337" cy="4545905"/>
          </a:xfrm>
          <a:prstGeom prst="rect">
            <a:avLst/>
          </a:prstGeom>
        </p:spPr>
      </p:pic>
      <p:sp>
        <p:nvSpPr>
          <p:cNvPr id="2" name="Flecha: hacia abajo 1">
            <a:extLst>
              <a:ext uri="{FF2B5EF4-FFF2-40B4-BE49-F238E27FC236}">
                <a16:creationId xmlns:a16="http://schemas.microsoft.com/office/drawing/2014/main" id="{C283FD78-3E6A-49A5-855B-0965A051C32A}"/>
              </a:ext>
            </a:extLst>
          </p:cNvPr>
          <p:cNvSpPr/>
          <p:nvPr/>
        </p:nvSpPr>
        <p:spPr>
          <a:xfrm>
            <a:off x="5609690" y="2260315"/>
            <a:ext cx="184935" cy="6472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27806447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DDA34B8A-FA8D-4E16-AD72-7B60B1C258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3" name="Rectangle 12">
              <a:extLst>
                <a:ext uri="{FF2B5EF4-FFF2-40B4-BE49-F238E27FC236}">
                  <a16:creationId xmlns:a16="http://schemas.microsoft.com/office/drawing/2014/main" id="{6885D229-60DD-4D71-8181-10E781C149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AR"/>
            </a:p>
          </p:txBody>
        </p:sp>
        <p:sp>
          <p:nvSpPr>
            <p:cNvPr id="14" name="Oval 13">
              <a:extLst>
                <a:ext uri="{FF2B5EF4-FFF2-40B4-BE49-F238E27FC236}">
                  <a16:creationId xmlns:a16="http://schemas.microsoft.com/office/drawing/2014/main" id="{0B0DAA45-BE66-4F0C-93A6-519D94107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15" name="Oval 14">
              <a:extLst>
                <a:ext uri="{FF2B5EF4-FFF2-40B4-BE49-F238E27FC236}">
                  <a16:creationId xmlns:a16="http://schemas.microsoft.com/office/drawing/2014/main" id="{EF449A3D-A43B-4688-BD89-35734D0072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16" name="Oval 15">
              <a:extLst>
                <a:ext uri="{FF2B5EF4-FFF2-40B4-BE49-F238E27FC236}">
                  <a16:creationId xmlns:a16="http://schemas.microsoft.com/office/drawing/2014/main" id="{74E9975C-AF3D-48EF-B3F0-112A01A382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17" name="Oval 16">
              <a:extLst>
                <a:ext uri="{FF2B5EF4-FFF2-40B4-BE49-F238E27FC236}">
                  <a16:creationId xmlns:a16="http://schemas.microsoft.com/office/drawing/2014/main" id="{CF00A076-2FEA-40D1-8F85-842481797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18" name="Oval 17">
              <a:extLst>
                <a:ext uri="{FF2B5EF4-FFF2-40B4-BE49-F238E27FC236}">
                  <a16:creationId xmlns:a16="http://schemas.microsoft.com/office/drawing/2014/main" id="{A2E68741-6133-4CAA-BF3C-F0E6CF40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19" name="Freeform 5">
              <a:extLst>
                <a:ext uri="{FF2B5EF4-FFF2-40B4-BE49-F238E27FC236}">
                  <a16:creationId xmlns:a16="http://schemas.microsoft.com/office/drawing/2014/main" id="{76C01C64-4A8B-42FC-93C5-2D6A3EBAB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s-AR"/>
            </a:p>
          </p:txBody>
        </p:sp>
        <p:sp>
          <p:nvSpPr>
            <p:cNvPr id="20" name="Freeform 5">
              <a:extLst>
                <a:ext uri="{FF2B5EF4-FFF2-40B4-BE49-F238E27FC236}">
                  <a16:creationId xmlns:a16="http://schemas.microsoft.com/office/drawing/2014/main" id="{D969AEA9-C1EE-45E1-9964-D9705492E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s-AR"/>
            </a:p>
          </p:txBody>
        </p:sp>
        <p:sp>
          <p:nvSpPr>
            <p:cNvPr id="21" name="Freeform 5">
              <a:extLst>
                <a:ext uri="{FF2B5EF4-FFF2-40B4-BE49-F238E27FC236}">
                  <a16:creationId xmlns:a16="http://schemas.microsoft.com/office/drawing/2014/main" id="{4845E67D-4E5B-44B3-AB74-5E95C839E7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s-AR"/>
            </a:p>
          </p:txBody>
        </p:sp>
      </p:grpSp>
      <p:sp>
        <p:nvSpPr>
          <p:cNvPr id="23" name="Rectangle 22">
            <a:extLst>
              <a:ext uri="{FF2B5EF4-FFF2-40B4-BE49-F238E27FC236}">
                <a16:creationId xmlns:a16="http://schemas.microsoft.com/office/drawing/2014/main" id="{079CE317-680B-449C-A423-71C1FE069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25" name="Rectangle 24">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s-AR"/>
          </a:p>
        </p:txBody>
      </p:sp>
      <p:sp>
        <p:nvSpPr>
          <p:cNvPr id="27" name="Freeform: Shape 26">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s-AR"/>
          </a:p>
        </p:txBody>
      </p:sp>
      <p:sp>
        <p:nvSpPr>
          <p:cNvPr id="29"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s-AR"/>
          </a:p>
        </p:txBody>
      </p:sp>
      <p:sp>
        <p:nvSpPr>
          <p:cNvPr id="2" name="Title 1">
            <a:extLst>
              <a:ext uri="{FF2B5EF4-FFF2-40B4-BE49-F238E27FC236}">
                <a16:creationId xmlns:a16="http://schemas.microsoft.com/office/drawing/2014/main" id="{ABFF1BE9-B16F-03CE-7323-1D88EC4F11B5}"/>
              </a:ext>
            </a:extLst>
          </p:cNvPr>
          <p:cNvSpPr>
            <a:spLocks noGrp="1"/>
          </p:cNvSpPr>
          <p:nvPr>
            <p:ph type="title"/>
          </p:nvPr>
        </p:nvSpPr>
        <p:spPr>
          <a:xfrm>
            <a:off x="1154955" y="973668"/>
            <a:ext cx="2942210" cy="1020232"/>
          </a:xfrm>
        </p:spPr>
        <p:txBody>
          <a:bodyPr vert="horz" lIns="91440" tIns="45720" rIns="91440" bIns="45720" rtlCol="0" anchor="ctr">
            <a:normAutofit/>
          </a:bodyPr>
          <a:lstStyle/>
          <a:p>
            <a:pPr>
              <a:lnSpc>
                <a:spcPct val="90000"/>
              </a:lnSpc>
            </a:pPr>
            <a:r>
              <a:rPr lang="en-US" sz="3300" b="0" i="0" kern="1200">
                <a:solidFill>
                  <a:srgbClr val="EBEBEB"/>
                </a:solidFill>
                <a:latin typeface="+mj-lt"/>
                <a:ea typeface="+mj-ea"/>
                <a:cs typeface="+mj-cs"/>
              </a:rPr>
              <a:t>Modelo cuantitativo</a:t>
            </a:r>
          </a:p>
        </p:txBody>
      </p:sp>
      <p:pic>
        <p:nvPicPr>
          <p:cNvPr id="7" name="Picture 6">
            <a:extLst>
              <a:ext uri="{FF2B5EF4-FFF2-40B4-BE49-F238E27FC236}">
                <a16:creationId xmlns:a16="http://schemas.microsoft.com/office/drawing/2014/main" id="{CFF3F462-7C14-98A2-2353-DFE01597A888}"/>
              </a:ext>
            </a:extLst>
          </p:cNvPr>
          <p:cNvPicPr>
            <a:picLocks noChangeAspect="1"/>
          </p:cNvPicPr>
          <p:nvPr/>
        </p:nvPicPr>
        <p:blipFill>
          <a:blip r:embed="rId3"/>
          <a:stretch>
            <a:fillRect/>
          </a:stretch>
        </p:blipFill>
        <p:spPr>
          <a:xfrm>
            <a:off x="5032971" y="1373826"/>
            <a:ext cx="7153533" cy="4491347"/>
          </a:xfrm>
          <a:prstGeom prst="rect">
            <a:avLst/>
          </a:prstGeom>
        </p:spPr>
      </p:pic>
      <p:sp>
        <p:nvSpPr>
          <p:cNvPr id="31" name="Rectangle 30">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33" name="Oval 32">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35" name="Oval 34">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4" name="Content Placeholder 3">
            <a:extLst>
              <a:ext uri="{FF2B5EF4-FFF2-40B4-BE49-F238E27FC236}">
                <a16:creationId xmlns:a16="http://schemas.microsoft.com/office/drawing/2014/main" id="{F2120C3C-6917-A9BF-9768-22CC9E6173FB}"/>
              </a:ext>
            </a:extLst>
          </p:cNvPr>
          <p:cNvSpPr>
            <a:spLocks noGrp="1"/>
          </p:cNvSpPr>
          <p:nvPr>
            <p:ph sz="half" idx="2"/>
          </p:nvPr>
        </p:nvSpPr>
        <p:spPr>
          <a:xfrm>
            <a:off x="1154955" y="2120900"/>
            <a:ext cx="3133726" cy="3898900"/>
          </a:xfrm>
        </p:spPr>
        <p:txBody>
          <a:bodyPr vert="horz" lIns="91440" tIns="45720" rIns="91440" bIns="45720" rtlCol="0">
            <a:normAutofit/>
          </a:bodyPr>
          <a:lstStyle/>
          <a:p>
            <a:pPr>
              <a:lnSpc>
                <a:spcPct val="90000"/>
              </a:lnSpc>
            </a:pPr>
            <a:r>
              <a:rPr lang="en-US">
                <a:solidFill>
                  <a:srgbClr val="FFFFFF"/>
                </a:solidFill>
              </a:rPr>
              <a:t>El modelo cuantitativo evolucionó a partir de las soluciones matemáticas y estadísticas que se desarrollaron para enfrentar problemas militares durante la Segunda Guerra Mundial</a:t>
            </a:r>
          </a:p>
          <a:p>
            <a:pPr>
              <a:lnSpc>
                <a:spcPct val="90000"/>
              </a:lnSpc>
            </a:pPr>
            <a:r>
              <a:rPr lang="en-US">
                <a:solidFill>
                  <a:srgbClr val="FFFFFF"/>
                </a:solidFill>
              </a:rPr>
              <a:t>Estas técnicas se emplean en la administración de la Calidad Total</a:t>
            </a:r>
          </a:p>
        </p:txBody>
      </p:sp>
      <p:sp>
        <p:nvSpPr>
          <p:cNvPr id="37"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s-AR"/>
          </a:p>
        </p:txBody>
      </p:sp>
    </p:spTree>
    <p:extLst>
      <p:ext uri="{BB962C8B-B14F-4D97-AF65-F5344CB8AC3E}">
        <p14:creationId xmlns:p14="http://schemas.microsoft.com/office/powerpoint/2010/main" val="924494306"/>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B9555F-4715-4BA7-81E1-F95D6AA7AE1B}"/>
              </a:ext>
            </a:extLst>
          </p:cNvPr>
          <p:cNvSpPr>
            <a:spLocks noGrp="1"/>
          </p:cNvSpPr>
          <p:nvPr>
            <p:ph type="title"/>
          </p:nvPr>
        </p:nvSpPr>
        <p:spPr>
          <a:xfrm>
            <a:off x="1342995" y="3681941"/>
            <a:ext cx="3865134" cy="1735667"/>
          </a:xfrm>
        </p:spPr>
        <p:txBody>
          <a:bodyPr>
            <a:normAutofit fontScale="90000"/>
          </a:bodyPr>
          <a:lstStyle/>
          <a:p>
            <a:r>
              <a:rPr lang="es-ES" sz="1800" dirty="0">
                <a:effectLst/>
                <a:latin typeface="Verdana" panose="020B0604030504040204" pitchFamily="34" charset="0"/>
                <a:ea typeface="Verdana" panose="020B0604030504040204" pitchFamily="34" charset="0"/>
                <a:cs typeface="Verdana" panose="020B0604030504040204" pitchFamily="34" charset="0"/>
              </a:rPr>
              <a:t>La aplicación de la teoría general de</a:t>
            </a:r>
            <a:r>
              <a:rPr lang="es-ES" sz="1800" spc="490"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sistemas a la organización es importante</a:t>
            </a:r>
            <a:r>
              <a:rPr lang="es-ES" sz="1800" spc="5"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porque “a) resalta el hecho de que los componentes sociales y técnicos de la</a:t>
            </a:r>
            <a:r>
              <a:rPr lang="es-ES" sz="1800" spc="5"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organización</a:t>
            </a:r>
            <a:r>
              <a:rPr lang="es-ES" sz="1800" spc="5"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están</a:t>
            </a:r>
            <a:r>
              <a:rPr lang="es-ES" sz="1800" spc="5"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estrechamente</a:t>
            </a:r>
            <a:r>
              <a:rPr lang="es-ES" sz="1800" spc="5"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relacionados</a:t>
            </a:r>
            <a:r>
              <a:rPr lang="es-ES" sz="1800" spc="5"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entre</a:t>
            </a:r>
            <a:r>
              <a:rPr lang="es-ES" sz="1800" spc="5"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sí,</a:t>
            </a:r>
            <a:r>
              <a:rPr lang="es-ES" sz="1800" spc="5"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por</a:t>
            </a:r>
            <a:r>
              <a:rPr lang="es-ES" sz="1800" spc="5"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lo</a:t>
            </a:r>
            <a:r>
              <a:rPr lang="es-ES" sz="1800" spc="5"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que</a:t>
            </a:r>
            <a:r>
              <a:rPr lang="es-ES" sz="1800" spc="490"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cualquier</a:t>
            </a:r>
            <a:r>
              <a:rPr lang="es-ES" sz="1800" spc="5"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cambio en uno de ellos afecta a los demás y b) destaca la interdependencia entre la</a:t>
            </a:r>
            <a:r>
              <a:rPr lang="es-ES" sz="1800" spc="-480"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organización</a:t>
            </a:r>
            <a:r>
              <a:rPr lang="es-ES" sz="1800" spc="-5"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y</a:t>
            </a:r>
            <a:r>
              <a:rPr lang="es-ES" sz="1800" spc="-25"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el</a:t>
            </a:r>
            <a:r>
              <a:rPr lang="es-ES" sz="1800" spc="-10"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entorno donde realiza</a:t>
            </a:r>
            <a:r>
              <a:rPr lang="es-ES" sz="1800" spc="-10"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su</a:t>
            </a:r>
            <a:r>
              <a:rPr lang="es-ES" sz="1800" spc="-20"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actividad”</a:t>
            </a:r>
            <a:r>
              <a:rPr lang="es-ES" sz="1800" spc="-15" dirty="0">
                <a:effectLst/>
                <a:latin typeface="Verdana" panose="020B0604030504040204" pitchFamily="34" charset="0"/>
                <a:ea typeface="Verdana" panose="020B0604030504040204" pitchFamily="34" charset="0"/>
                <a:cs typeface="Verdana" panose="020B0604030504040204" pitchFamily="34" charset="0"/>
              </a:rPr>
              <a:t> </a:t>
            </a:r>
            <a:endParaRPr lang="es-AR" dirty="0"/>
          </a:p>
        </p:txBody>
      </p:sp>
      <p:sp>
        <p:nvSpPr>
          <p:cNvPr id="4" name="Marcador de texto 3">
            <a:extLst>
              <a:ext uri="{FF2B5EF4-FFF2-40B4-BE49-F238E27FC236}">
                <a16:creationId xmlns:a16="http://schemas.microsoft.com/office/drawing/2014/main" id="{727FE980-E2C2-4BDB-8DBA-BBCF540D310F}"/>
              </a:ext>
            </a:extLst>
          </p:cNvPr>
          <p:cNvSpPr>
            <a:spLocks noGrp="1"/>
          </p:cNvSpPr>
          <p:nvPr>
            <p:ph type="body" sz="half" idx="2"/>
          </p:nvPr>
        </p:nvSpPr>
        <p:spPr>
          <a:xfrm>
            <a:off x="1348917" y="1080655"/>
            <a:ext cx="3859212" cy="1371600"/>
          </a:xfrm>
        </p:spPr>
        <p:txBody>
          <a:bodyPr>
            <a:normAutofit/>
          </a:bodyPr>
          <a:lstStyle/>
          <a:p>
            <a:r>
              <a:rPr lang="es-AR" sz="3200" dirty="0">
                <a:solidFill>
                  <a:schemeClr val="bg1"/>
                </a:solidFill>
              </a:rPr>
              <a:t>Teoría de los Sistemas</a:t>
            </a:r>
          </a:p>
        </p:txBody>
      </p:sp>
      <p:pic>
        <p:nvPicPr>
          <p:cNvPr id="7" name="Imagen 6" descr="Diagrama&#10;&#10;Descripción generada automáticamente">
            <a:extLst>
              <a:ext uri="{FF2B5EF4-FFF2-40B4-BE49-F238E27FC236}">
                <a16:creationId xmlns:a16="http://schemas.microsoft.com/office/drawing/2014/main" id="{0961F174-BE86-4BD6-BC9A-78145D3B0C1C}"/>
              </a:ext>
            </a:extLst>
          </p:cNvPr>
          <p:cNvPicPr>
            <a:picLocks noChangeAspect="1"/>
          </p:cNvPicPr>
          <p:nvPr/>
        </p:nvPicPr>
        <p:blipFill>
          <a:blip r:embed="rId2"/>
          <a:stretch>
            <a:fillRect/>
          </a:stretch>
        </p:blipFill>
        <p:spPr>
          <a:xfrm>
            <a:off x="6092679" y="1450879"/>
            <a:ext cx="5967851" cy="4370819"/>
          </a:xfrm>
          <a:prstGeom prst="rect">
            <a:avLst/>
          </a:prstGeom>
        </p:spPr>
      </p:pic>
    </p:spTree>
    <p:extLst>
      <p:ext uri="{BB962C8B-B14F-4D97-AF65-F5344CB8AC3E}">
        <p14:creationId xmlns:p14="http://schemas.microsoft.com/office/powerpoint/2010/main" val="24643469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4" name="Rectangle 13">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AR"/>
            </a:p>
          </p:txBody>
        </p:sp>
        <p:sp>
          <p:nvSpPr>
            <p:cNvPr id="15"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s-AR"/>
            </a:p>
          </p:txBody>
        </p:sp>
      </p:grpSp>
      <p:sp>
        <p:nvSpPr>
          <p:cNvPr id="17" name="Rectangle 16">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2" name="Título 1">
            <a:extLst>
              <a:ext uri="{FF2B5EF4-FFF2-40B4-BE49-F238E27FC236}">
                <a16:creationId xmlns:a16="http://schemas.microsoft.com/office/drawing/2014/main" id="{BE521E2D-A5ED-412F-8480-2F535304E756}"/>
              </a:ext>
            </a:extLst>
          </p:cNvPr>
          <p:cNvSpPr>
            <a:spLocks noGrp="1"/>
          </p:cNvSpPr>
          <p:nvPr>
            <p:ph type="title"/>
          </p:nvPr>
        </p:nvSpPr>
        <p:spPr>
          <a:xfrm>
            <a:off x="8293473" y="1525845"/>
            <a:ext cx="3285501" cy="3457121"/>
          </a:xfrm>
        </p:spPr>
        <p:txBody>
          <a:bodyPr vert="horz" lIns="91440" tIns="45720" rIns="91440" bIns="45720" rtlCol="0" anchor="b">
            <a:normAutofit/>
          </a:bodyPr>
          <a:lstStyle/>
          <a:p>
            <a:pPr algn="r">
              <a:lnSpc>
                <a:spcPct val="90000"/>
              </a:lnSpc>
            </a:pPr>
            <a:br>
              <a:rPr lang="en-US" sz="4400" b="0" i="0" kern="1200" dirty="0">
                <a:solidFill>
                  <a:srgbClr val="EBEBEB"/>
                </a:solidFill>
                <a:latin typeface="+mj-lt"/>
                <a:ea typeface="+mj-ea"/>
                <a:cs typeface="+mj-cs"/>
              </a:rPr>
            </a:br>
            <a:r>
              <a:rPr lang="en-US" sz="4400" b="0" i="0" kern="1200" dirty="0" err="1">
                <a:solidFill>
                  <a:srgbClr val="EBEBEB"/>
                </a:solidFill>
                <a:latin typeface="+mj-lt"/>
                <a:ea typeface="+mj-ea"/>
                <a:cs typeface="+mj-cs"/>
              </a:rPr>
              <a:t>Teoría</a:t>
            </a:r>
            <a:r>
              <a:rPr lang="en-US" sz="4400" b="0" i="0" kern="1200" dirty="0">
                <a:solidFill>
                  <a:srgbClr val="EBEBEB"/>
                </a:solidFill>
                <a:latin typeface="+mj-lt"/>
                <a:ea typeface="+mj-ea"/>
                <a:cs typeface="+mj-cs"/>
              </a:rPr>
              <a:t> </a:t>
            </a:r>
            <a:br>
              <a:rPr lang="en-US" sz="4400" b="0" i="0" kern="1200" dirty="0">
                <a:solidFill>
                  <a:srgbClr val="EBEBEB"/>
                </a:solidFill>
                <a:latin typeface="+mj-lt"/>
                <a:ea typeface="+mj-ea"/>
                <a:cs typeface="+mj-cs"/>
              </a:rPr>
            </a:br>
            <a:r>
              <a:rPr lang="en-US" sz="4400" b="0" i="0" kern="1200" dirty="0">
                <a:solidFill>
                  <a:srgbClr val="EBEBEB"/>
                </a:solidFill>
                <a:latin typeface="+mj-lt"/>
                <a:ea typeface="+mj-ea"/>
                <a:cs typeface="+mj-cs"/>
              </a:rPr>
              <a:t>de las </a:t>
            </a:r>
            <a:r>
              <a:rPr lang="en-US" sz="4400" b="0" i="0" kern="1200" dirty="0" err="1">
                <a:solidFill>
                  <a:srgbClr val="EBEBEB"/>
                </a:solidFill>
                <a:latin typeface="+mj-lt"/>
                <a:ea typeface="+mj-ea"/>
                <a:cs typeface="+mj-cs"/>
              </a:rPr>
              <a:t>Contingencias</a:t>
            </a:r>
            <a:endParaRPr lang="en-US" sz="4400" b="0" i="0" kern="1200" dirty="0">
              <a:solidFill>
                <a:srgbClr val="EBEBEB"/>
              </a:solidFill>
              <a:latin typeface="+mj-lt"/>
              <a:ea typeface="+mj-ea"/>
              <a:cs typeface="+mj-cs"/>
            </a:endParaRPr>
          </a:p>
        </p:txBody>
      </p:sp>
      <p:grpSp>
        <p:nvGrpSpPr>
          <p:cNvPr id="19" name="Group 18">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20" name="Rectangle 19">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21"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s-AR"/>
            </a:p>
          </p:txBody>
        </p:sp>
        <p:sp>
          <p:nvSpPr>
            <p:cNvPr id="22"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s-AR"/>
            </a:p>
          </p:txBody>
        </p:sp>
      </p:grpSp>
      <p:pic>
        <p:nvPicPr>
          <p:cNvPr id="8" name="Imagen 7" descr="Diagrama&#10;&#10;Descripción generada automáticamente">
            <a:extLst>
              <a:ext uri="{FF2B5EF4-FFF2-40B4-BE49-F238E27FC236}">
                <a16:creationId xmlns:a16="http://schemas.microsoft.com/office/drawing/2014/main" id="{025B36C7-8F12-4DAD-93DA-6039E8A57316}"/>
              </a:ext>
            </a:extLst>
          </p:cNvPr>
          <p:cNvPicPr>
            <a:picLocks noChangeAspect="1"/>
          </p:cNvPicPr>
          <p:nvPr/>
        </p:nvPicPr>
        <p:blipFill>
          <a:blip r:embed="rId3"/>
          <a:stretch>
            <a:fillRect/>
          </a:stretch>
        </p:blipFill>
        <p:spPr>
          <a:xfrm>
            <a:off x="943318" y="230658"/>
            <a:ext cx="6443180" cy="4252498"/>
          </a:xfrm>
          <a:prstGeom prst="rect">
            <a:avLst/>
          </a:prstGeom>
        </p:spPr>
      </p:pic>
      <p:sp>
        <p:nvSpPr>
          <p:cNvPr id="23" name="CuadroTexto 22">
            <a:extLst>
              <a:ext uri="{FF2B5EF4-FFF2-40B4-BE49-F238E27FC236}">
                <a16:creationId xmlns:a16="http://schemas.microsoft.com/office/drawing/2014/main" id="{51ACF238-2A81-4251-860E-632312E0C23D}"/>
              </a:ext>
            </a:extLst>
          </p:cNvPr>
          <p:cNvSpPr txBox="1"/>
          <p:nvPr/>
        </p:nvSpPr>
        <p:spPr>
          <a:xfrm>
            <a:off x="635245" y="4503396"/>
            <a:ext cx="7121518" cy="923330"/>
          </a:xfrm>
          <a:prstGeom prst="rect">
            <a:avLst/>
          </a:prstGeom>
          <a:noFill/>
        </p:spPr>
        <p:txBody>
          <a:bodyPr wrap="square">
            <a:spAutoFit/>
          </a:bodyPr>
          <a:lstStyle/>
          <a:p>
            <a:r>
              <a:rPr lang="es-ES" sz="1800" dirty="0">
                <a:effectLst/>
                <a:latin typeface="Verdana" panose="020B0604030504040204" pitchFamily="34" charset="0"/>
                <a:ea typeface="Verdana" panose="020B0604030504040204" pitchFamily="34" charset="0"/>
                <a:cs typeface="Verdana" panose="020B0604030504040204" pitchFamily="34" charset="0"/>
              </a:rPr>
              <a:t>El enfoque contingente aplicado al diseño organizativo surgió en los ‘70s aunque ha ido ganando</a:t>
            </a:r>
            <a:r>
              <a:rPr lang="es-ES" sz="1800" spc="5"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popularidad</a:t>
            </a:r>
            <a:r>
              <a:rPr lang="es-ES" sz="1800" spc="15"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e</a:t>
            </a:r>
            <a:r>
              <a:rPr lang="es-ES" sz="1800" spc="-10"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interés</a:t>
            </a:r>
            <a:r>
              <a:rPr lang="es-ES" sz="1800" spc="15"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con</a:t>
            </a:r>
            <a:r>
              <a:rPr lang="es-ES" sz="1800" spc="-10"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el</a:t>
            </a:r>
            <a:r>
              <a:rPr lang="es-ES" sz="1800" spc="5"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paso</a:t>
            </a:r>
            <a:r>
              <a:rPr lang="es-ES" sz="1800" spc="-10"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de</a:t>
            </a:r>
            <a:r>
              <a:rPr lang="es-ES" sz="1800" spc="5"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los</a:t>
            </a:r>
            <a:r>
              <a:rPr lang="es-ES" sz="1800" spc="-10"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años</a:t>
            </a:r>
            <a:endParaRPr lang="es-AR" dirty="0"/>
          </a:p>
        </p:txBody>
      </p:sp>
      <p:sp>
        <p:nvSpPr>
          <p:cNvPr id="24" name="CuadroTexto 23">
            <a:extLst>
              <a:ext uri="{FF2B5EF4-FFF2-40B4-BE49-F238E27FC236}">
                <a16:creationId xmlns:a16="http://schemas.microsoft.com/office/drawing/2014/main" id="{9338810C-2300-4A98-8CC4-799CB55482D1}"/>
              </a:ext>
            </a:extLst>
          </p:cNvPr>
          <p:cNvSpPr txBox="1"/>
          <p:nvPr/>
        </p:nvSpPr>
        <p:spPr>
          <a:xfrm>
            <a:off x="635245" y="5400912"/>
            <a:ext cx="6996552" cy="1200329"/>
          </a:xfrm>
          <a:prstGeom prst="rect">
            <a:avLst/>
          </a:prstGeom>
          <a:noFill/>
        </p:spPr>
        <p:txBody>
          <a:bodyPr wrap="square">
            <a:spAutoFit/>
          </a:bodyPr>
          <a:lstStyle/>
          <a:p>
            <a:r>
              <a:rPr lang="es-ES" sz="1800" dirty="0">
                <a:effectLst/>
                <a:latin typeface="Verdana" panose="020B0604030504040204" pitchFamily="34" charset="0"/>
                <a:ea typeface="Verdana" panose="020B0604030504040204" pitchFamily="34" charset="0"/>
                <a:cs typeface="Verdana" panose="020B0604030504040204" pitchFamily="34" charset="0"/>
              </a:rPr>
              <a:t>Principio</a:t>
            </a:r>
            <a:r>
              <a:rPr lang="es-ES" sz="1800" spc="5"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subyacente:</a:t>
            </a:r>
            <a:r>
              <a:rPr lang="es-ES" sz="1800" spc="5"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no</a:t>
            </a:r>
            <a:r>
              <a:rPr lang="es-ES" sz="1800" spc="5"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existe</a:t>
            </a:r>
            <a:r>
              <a:rPr lang="es-ES" sz="1800" spc="5"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una</a:t>
            </a:r>
            <a:r>
              <a:rPr lang="es-ES" sz="1800" spc="5"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manera</a:t>
            </a:r>
            <a:r>
              <a:rPr lang="es-ES" sz="1800" spc="5"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óptima</a:t>
            </a:r>
            <a:r>
              <a:rPr lang="es-ES" sz="1800" spc="5"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de</a:t>
            </a:r>
            <a:r>
              <a:rPr lang="es-ES" sz="1800" spc="5"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organizar,</a:t>
            </a:r>
            <a:r>
              <a:rPr lang="es-ES" sz="1800" spc="5"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así</a:t>
            </a:r>
            <a:r>
              <a:rPr lang="es-ES" sz="1800" spc="5"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pues,</a:t>
            </a:r>
            <a:r>
              <a:rPr lang="es-ES" sz="1800" spc="5"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las</a:t>
            </a:r>
            <a:r>
              <a:rPr lang="es-ES" sz="1800" spc="5"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estructuras y sistemas de control dependerán (son contingentes) de las características</a:t>
            </a:r>
            <a:r>
              <a:rPr lang="es-ES" sz="1800" spc="5"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del</a:t>
            </a:r>
            <a:r>
              <a:rPr lang="es-ES" sz="1800" spc="-5"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medio</a:t>
            </a:r>
            <a:r>
              <a:rPr lang="es-ES" sz="1800" spc="5"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en que</a:t>
            </a:r>
            <a:r>
              <a:rPr lang="es-ES" sz="1800" spc="5" dirty="0">
                <a:effectLst/>
                <a:latin typeface="Verdana" panose="020B0604030504040204" pitchFamily="34" charset="0"/>
                <a:ea typeface="Verdana" panose="020B0604030504040204" pitchFamily="34" charset="0"/>
                <a:cs typeface="Verdana" panose="020B0604030504040204" pitchFamily="34" charset="0"/>
              </a:rPr>
              <a:t> </a:t>
            </a:r>
            <a:r>
              <a:rPr lang="es-ES" sz="1800" dirty="0">
                <a:effectLst/>
                <a:latin typeface="Verdana" panose="020B0604030504040204" pitchFamily="34" charset="0"/>
                <a:ea typeface="Verdana" panose="020B0604030504040204" pitchFamily="34" charset="0"/>
                <a:cs typeface="Verdana" panose="020B0604030504040204" pitchFamily="34" charset="0"/>
              </a:rPr>
              <a:t>operan</a:t>
            </a:r>
            <a:endParaRPr lang="es-AR" dirty="0"/>
          </a:p>
        </p:txBody>
      </p:sp>
    </p:spTree>
    <p:extLst>
      <p:ext uri="{BB962C8B-B14F-4D97-AF65-F5344CB8AC3E}">
        <p14:creationId xmlns:p14="http://schemas.microsoft.com/office/powerpoint/2010/main" val="23329854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F0A323-6F68-8B87-3392-82D6A5F0C7A2}"/>
              </a:ext>
            </a:extLst>
          </p:cNvPr>
          <p:cNvSpPr>
            <a:spLocks noGrp="1"/>
          </p:cNvSpPr>
          <p:nvPr>
            <p:ph type="title"/>
          </p:nvPr>
        </p:nvSpPr>
        <p:spPr/>
        <p:txBody>
          <a:bodyPr/>
          <a:lstStyle/>
          <a:p>
            <a:r>
              <a:rPr lang="es-AR" dirty="0"/>
              <a:t>Definición</a:t>
            </a:r>
          </a:p>
        </p:txBody>
      </p:sp>
      <p:sp>
        <p:nvSpPr>
          <p:cNvPr id="4" name="CuadroTexto 3">
            <a:extLst>
              <a:ext uri="{FF2B5EF4-FFF2-40B4-BE49-F238E27FC236}">
                <a16:creationId xmlns:a16="http://schemas.microsoft.com/office/drawing/2014/main" id="{9D2B17EF-7BFB-AC63-F1D2-46EA7AB04309}"/>
              </a:ext>
            </a:extLst>
          </p:cNvPr>
          <p:cNvSpPr txBox="1"/>
          <p:nvPr/>
        </p:nvSpPr>
        <p:spPr>
          <a:xfrm>
            <a:off x="1539933" y="2964384"/>
            <a:ext cx="9054175" cy="2308324"/>
          </a:xfrm>
          <a:prstGeom prst="rect">
            <a:avLst/>
          </a:prstGeom>
          <a:noFill/>
        </p:spPr>
        <p:txBody>
          <a:bodyPr wrap="square">
            <a:spAutoFit/>
          </a:bodyPr>
          <a:lstStyle/>
          <a:p>
            <a:r>
              <a:rPr lang="es-AR" sz="2400" dirty="0"/>
              <a:t>La teoría de la contingencia afirma que la administración de una organización no se puede realizar de forma homogénea. Cada organización funciona de forma única. Por lo que el éxito de la aplicación de las técnicas administrativas dependerá de las situaciones del ambiente interno y externo de cada una.</a:t>
            </a:r>
          </a:p>
        </p:txBody>
      </p:sp>
    </p:spTree>
    <p:extLst>
      <p:ext uri="{BB962C8B-B14F-4D97-AF65-F5344CB8AC3E}">
        <p14:creationId xmlns:p14="http://schemas.microsoft.com/office/powerpoint/2010/main" val="12091008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 name="Group 8">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AR"/>
            </a:p>
          </p:txBody>
        </p:sp>
        <p:sp>
          <p:nvSpPr>
            <p:cNvPr id="11"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s-AR"/>
            </a:p>
          </p:txBody>
        </p:sp>
      </p:grpSp>
      <p:sp>
        <p:nvSpPr>
          <p:cNvPr id="20" name="Rectangle 12">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2" name="Título 1">
            <a:extLst>
              <a:ext uri="{FF2B5EF4-FFF2-40B4-BE49-F238E27FC236}">
                <a16:creationId xmlns:a16="http://schemas.microsoft.com/office/drawing/2014/main" id="{75F9C52A-D4E6-D60A-CD09-5734133CDF17}"/>
              </a:ext>
            </a:extLst>
          </p:cNvPr>
          <p:cNvSpPr>
            <a:spLocks noGrp="1"/>
          </p:cNvSpPr>
          <p:nvPr>
            <p:ph type="title"/>
          </p:nvPr>
        </p:nvSpPr>
        <p:spPr>
          <a:xfrm>
            <a:off x="8382055" y="1241266"/>
            <a:ext cx="3161016" cy="3153753"/>
          </a:xfrm>
        </p:spPr>
        <p:txBody>
          <a:bodyPr vert="horz" lIns="91440" tIns="45720" rIns="91440" bIns="45720" rtlCol="0" anchor="b">
            <a:normAutofit/>
          </a:bodyPr>
          <a:lstStyle/>
          <a:p>
            <a:r>
              <a:rPr lang="en-US" sz="4000" b="0" i="0" kern="1200" dirty="0" err="1">
                <a:solidFill>
                  <a:srgbClr val="EBEBEB"/>
                </a:solidFill>
                <a:latin typeface="+mj-lt"/>
                <a:ea typeface="+mj-ea"/>
                <a:cs typeface="+mj-cs"/>
              </a:rPr>
              <a:t>Carácterísticas</a:t>
            </a:r>
            <a:endParaRPr lang="en-US" sz="4000" b="0" i="0" kern="1200" dirty="0">
              <a:solidFill>
                <a:srgbClr val="EBEBEB"/>
              </a:solidFill>
              <a:latin typeface="+mj-lt"/>
              <a:ea typeface="+mj-ea"/>
              <a:cs typeface="+mj-cs"/>
            </a:endParaRPr>
          </a:p>
        </p:txBody>
      </p:sp>
      <p:grpSp>
        <p:nvGrpSpPr>
          <p:cNvPr id="21" name="Group 14">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16" name="Rectangle 15">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22"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s-AR"/>
            </a:p>
          </p:txBody>
        </p:sp>
        <p:sp>
          <p:nvSpPr>
            <p:cNvPr id="18"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s-AR"/>
            </a:p>
          </p:txBody>
        </p:sp>
      </p:grpSp>
      <p:pic>
        <p:nvPicPr>
          <p:cNvPr id="4" name="Imagen 3">
            <a:extLst>
              <a:ext uri="{FF2B5EF4-FFF2-40B4-BE49-F238E27FC236}">
                <a16:creationId xmlns:a16="http://schemas.microsoft.com/office/drawing/2014/main" id="{7F83CB54-3244-368B-F11C-1C4EDDA99AEF}"/>
              </a:ext>
            </a:extLst>
          </p:cNvPr>
          <p:cNvPicPr>
            <a:picLocks noChangeAspect="1"/>
          </p:cNvPicPr>
          <p:nvPr/>
        </p:nvPicPr>
        <p:blipFill>
          <a:blip r:embed="rId3"/>
          <a:stretch>
            <a:fillRect/>
          </a:stretch>
        </p:blipFill>
        <p:spPr>
          <a:xfrm>
            <a:off x="264473" y="672760"/>
            <a:ext cx="7525192" cy="5512480"/>
          </a:xfrm>
          <a:prstGeom prst="rect">
            <a:avLst/>
          </a:prstGeom>
        </p:spPr>
      </p:pic>
    </p:spTree>
    <p:extLst>
      <p:ext uri="{BB962C8B-B14F-4D97-AF65-F5344CB8AC3E}">
        <p14:creationId xmlns:p14="http://schemas.microsoft.com/office/powerpoint/2010/main" val="14186837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DCA33-F650-958A-345A-8F37E9766260}"/>
              </a:ext>
            </a:extLst>
          </p:cNvPr>
          <p:cNvSpPr>
            <a:spLocks noGrp="1"/>
          </p:cNvSpPr>
          <p:nvPr>
            <p:ph type="title"/>
          </p:nvPr>
        </p:nvSpPr>
        <p:spPr>
          <a:xfrm>
            <a:off x="1154954" y="973668"/>
            <a:ext cx="9604693" cy="747604"/>
          </a:xfrm>
        </p:spPr>
        <p:txBody>
          <a:bodyPr/>
          <a:lstStyle/>
          <a:p>
            <a:r>
              <a:rPr lang="en-US" dirty="0"/>
              <a:t>Gerentes y sus </a:t>
            </a:r>
            <a:r>
              <a:rPr lang="en-US" dirty="0" err="1"/>
              <a:t>funciones</a:t>
            </a:r>
            <a:r>
              <a:rPr lang="en-US" dirty="0"/>
              <a:t> </a:t>
            </a:r>
            <a:r>
              <a:rPr lang="en-US" dirty="0" err="1"/>
              <a:t>administrativas</a:t>
            </a:r>
            <a:endParaRPr lang="en-US" dirty="0"/>
          </a:p>
        </p:txBody>
      </p:sp>
      <p:pic>
        <p:nvPicPr>
          <p:cNvPr id="5" name="Picture 4">
            <a:extLst>
              <a:ext uri="{FF2B5EF4-FFF2-40B4-BE49-F238E27FC236}">
                <a16:creationId xmlns:a16="http://schemas.microsoft.com/office/drawing/2014/main" id="{12F4E2EE-D40F-E69E-69B4-AF138DCE7C09}"/>
              </a:ext>
            </a:extLst>
          </p:cNvPr>
          <p:cNvPicPr>
            <a:picLocks noChangeAspect="1"/>
          </p:cNvPicPr>
          <p:nvPr/>
        </p:nvPicPr>
        <p:blipFill>
          <a:blip r:embed="rId2"/>
          <a:stretch>
            <a:fillRect/>
          </a:stretch>
        </p:blipFill>
        <p:spPr>
          <a:xfrm>
            <a:off x="111760" y="2177794"/>
            <a:ext cx="11938000" cy="4676652"/>
          </a:xfrm>
          <a:prstGeom prst="rect">
            <a:avLst/>
          </a:prstGeom>
        </p:spPr>
      </p:pic>
    </p:spTree>
    <p:extLst>
      <p:ext uri="{BB962C8B-B14F-4D97-AF65-F5344CB8AC3E}">
        <p14:creationId xmlns:p14="http://schemas.microsoft.com/office/powerpoint/2010/main" val="42943211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6843B069-3F85-4D00-86A1-6DB128DCC4F3}"/>
              </a:ext>
            </a:extLst>
          </p:cNvPr>
          <p:cNvSpPr txBox="1"/>
          <p:nvPr/>
        </p:nvSpPr>
        <p:spPr>
          <a:xfrm>
            <a:off x="1154954" y="973668"/>
            <a:ext cx="8761413" cy="706964"/>
          </a:xfrm>
        </p:spPr>
        <p:txBody>
          <a:bodyPr vert="horz" lIns="91440" tIns="45720" rIns="91440" bIns="45720" rtlCol="0" anchor="ctr">
            <a:normAutofit/>
          </a:bodyPr>
          <a:lstStyle/>
          <a:p>
            <a:pPr>
              <a:spcBef>
                <a:spcPct val="0"/>
              </a:spcBef>
              <a:spcAft>
                <a:spcPts val="600"/>
              </a:spcAft>
            </a:pPr>
            <a:r>
              <a:rPr lang="en-US" sz="3600" b="0" i="0" kern="1200">
                <a:solidFill>
                  <a:srgbClr val="EBEBEB"/>
                </a:solidFill>
                <a:latin typeface="+mj-lt"/>
                <a:ea typeface="+mj-ea"/>
                <a:cs typeface="+mj-cs"/>
              </a:rPr>
              <a:t>Niveles y roles gerenciales</a:t>
            </a:r>
          </a:p>
        </p:txBody>
      </p:sp>
      <p:pic>
        <p:nvPicPr>
          <p:cNvPr id="14" name="Imagen 13" descr="Una silla de madera&#10;&#10;Descripción generada automáticamente con confianza media">
            <a:extLst>
              <a:ext uri="{FF2B5EF4-FFF2-40B4-BE49-F238E27FC236}">
                <a16:creationId xmlns:a16="http://schemas.microsoft.com/office/drawing/2014/main" id="{EB763740-0B2A-4A47-8DB0-3DB33564732C}"/>
              </a:ext>
            </a:extLst>
          </p:cNvPr>
          <p:cNvPicPr>
            <a:picLocks noChangeAspect="1"/>
          </p:cNvPicPr>
          <p:nvPr/>
        </p:nvPicPr>
        <p:blipFill>
          <a:blip r:embed="rId2"/>
          <a:stretch>
            <a:fillRect/>
          </a:stretch>
        </p:blipFill>
        <p:spPr>
          <a:xfrm>
            <a:off x="1718452" y="2775951"/>
            <a:ext cx="3211054" cy="3067163"/>
          </a:xfrm>
          <a:prstGeom prst="roundRect">
            <a:avLst>
              <a:gd name="adj" fmla="val 1858"/>
            </a:avLst>
          </a:prstGeom>
          <a:effectLst>
            <a:outerShdw blurRad="50800" dist="50800" dir="5400000" algn="tl" rotWithShape="0">
              <a:srgbClr val="000000">
                <a:alpha val="43000"/>
              </a:srgbClr>
            </a:outerShdw>
          </a:effectLst>
        </p:spPr>
      </p:pic>
      <p:sp>
        <p:nvSpPr>
          <p:cNvPr id="10" name="CuadroTexto 9">
            <a:extLst>
              <a:ext uri="{FF2B5EF4-FFF2-40B4-BE49-F238E27FC236}">
                <a16:creationId xmlns:a16="http://schemas.microsoft.com/office/drawing/2014/main" id="{09F86A2A-4CCD-4C4F-8BB4-D1A76A85369D}"/>
              </a:ext>
            </a:extLst>
          </p:cNvPr>
          <p:cNvSpPr txBox="1"/>
          <p:nvPr/>
        </p:nvSpPr>
        <p:spPr>
          <a:xfrm>
            <a:off x="5980954" y="2603500"/>
            <a:ext cx="5211979" cy="3416300"/>
          </a:xfrm>
        </p:spPr>
        <p:txBody>
          <a:bodyPr vert="horz" lIns="91440" tIns="45720" rIns="91440" bIns="45720" rtlCol="0" anchor="ctr">
            <a:normAutofit/>
          </a:bodyPr>
          <a:lstStyle/>
          <a:p>
            <a:pPr>
              <a:lnSpc>
                <a:spcPct val="90000"/>
              </a:lnSpc>
              <a:spcBef>
                <a:spcPts val="1000"/>
              </a:spcBef>
              <a:buClr>
                <a:schemeClr val="accent1"/>
              </a:buClr>
              <a:buSzPct val="80000"/>
              <a:buFont typeface="Wingdings 3" charset="2"/>
              <a:buChar char=""/>
            </a:pPr>
            <a:endParaRPr lang="en-US" sz="1700" dirty="0">
              <a:solidFill>
                <a:schemeClr val="tx1">
                  <a:lumMod val="75000"/>
                  <a:lumOff val="25000"/>
                </a:schemeClr>
              </a:solidFill>
            </a:endParaRPr>
          </a:p>
          <a:p>
            <a:pPr>
              <a:lnSpc>
                <a:spcPct val="90000"/>
              </a:lnSpc>
              <a:spcBef>
                <a:spcPts val="1000"/>
              </a:spcBef>
              <a:buClr>
                <a:schemeClr val="accent1"/>
              </a:buClr>
              <a:buSzPct val="80000"/>
              <a:buFont typeface="Wingdings 3" charset="2"/>
              <a:buChar char=""/>
            </a:pPr>
            <a:r>
              <a:rPr lang="en-US" sz="1700" dirty="0">
                <a:solidFill>
                  <a:schemeClr val="tx1">
                    <a:lumMod val="75000"/>
                    <a:lumOff val="25000"/>
                  </a:schemeClr>
                </a:solidFill>
              </a:rPr>
              <a:t>“La </a:t>
            </a:r>
            <a:r>
              <a:rPr lang="en-US" sz="1700" dirty="0" err="1">
                <a:solidFill>
                  <a:schemeClr val="tx1">
                    <a:lumMod val="75000"/>
                    <a:lumOff val="25000"/>
                  </a:schemeClr>
                </a:solidFill>
              </a:rPr>
              <a:t>variedad</a:t>
            </a:r>
            <a:r>
              <a:rPr lang="en-US" sz="1700" dirty="0">
                <a:solidFill>
                  <a:schemeClr val="tx1">
                    <a:lumMod val="75000"/>
                    <a:lumOff val="25000"/>
                  </a:schemeClr>
                </a:solidFill>
              </a:rPr>
              <a:t> de </a:t>
            </a:r>
            <a:r>
              <a:rPr lang="en-US" sz="1700" dirty="0" err="1">
                <a:solidFill>
                  <a:schemeClr val="tx1">
                    <a:lumMod val="75000"/>
                    <a:lumOff val="25000"/>
                  </a:schemeClr>
                </a:solidFill>
              </a:rPr>
              <a:t>problemas</a:t>
            </a:r>
            <a:r>
              <a:rPr lang="en-US" sz="1700" dirty="0">
                <a:solidFill>
                  <a:schemeClr val="tx1">
                    <a:lumMod val="75000"/>
                    <a:lumOff val="25000"/>
                  </a:schemeClr>
                </a:solidFill>
              </a:rPr>
              <a:t> que </a:t>
            </a:r>
            <a:r>
              <a:rPr lang="en-US" sz="1700" dirty="0" err="1">
                <a:solidFill>
                  <a:schemeClr val="tx1">
                    <a:lumMod val="75000"/>
                    <a:lumOff val="25000"/>
                  </a:schemeClr>
                </a:solidFill>
              </a:rPr>
              <a:t>enfrentan</a:t>
            </a:r>
            <a:r>
              <a:rPr lang="en-US" sz="1700" dirty="0">
                <a:solidFill>
                  <a:schemeClr val="tx1">
                    <a:lumMod val="75000"/>
                    <a:lumOff val="25000"/>
                  </a:schemeClr>
                </a:solidFill>
              </a:rPr>
              <a:t> los </a:t>
            </a:r>
            <a:r>
              <a:rPr lang="en-US" sz="1700" dirty="0" err="1">
                <a:solidFill>
                  <a:schemeClr val="tx1">
                    <a:lumMod val="75000"/>
                    <a:lumOff val="25000"/>
                  </a:schemeClr>
                </a:solidFill>
              </a:rPr>
              <a:t>gerentes</a:t>
            </a:r>
            <a:r>
              <a:rPr lang="en-US" sz="1700" dirty="0">
                <a:solidFill>
                  <a:schemeClr val="tx1">
                    <a:lumMod val="75000"/>
                    <a:lumOff val="25000"/>
                  </a:schemeClr>
                </a:solidFill>
              </a:rPr>
              <a:t> es </a:t>
            </a:r>
            <a:r>
              <a:rPr lang="en-US" sz="1700" dirty="0" err="1">
                <a:solidFill>
                  <a:schemeClr val="tx1">
                    <a:lumMod val="75000"/>
                    <a:lumOff val="25000"/>
                  </a:schemeClr>
                </a:solidFill>
              </a:rPr>
              <a:t>enorme</a:t>
            </a:r>
            <a:r>
              <a:rPr lang="en-US" sz="1700" dirty="0">
                <a:solidFill>
                  <a:schemeClr val="tx1">
                    <a:lumMod val="75000"/>
                    <a:lumOff val="25000"/>
                  </a:schemeClr>
                </a:solidFill>
              </a:rPr>
              <a:t> (</a:t>
            </a:r>
            <a:r>
              <a:rPr lang="en-US" sz="1700" dirty="0" err="1">
                <a:solidFill>
                  <a:schemeClr val="tx1">
                    <a:lumMod val="75000"/>
                    <a:lumOff val="25000"/>
                  </a:schemeClr>
                </a:solidFill>
              </a:rPr>
              <a:t>alta</a:t>
            </a:r>
            <a:r>
              <a:rPr lang="en-US" sz="1700" dirty="0">
                <a:solidFill>
                  <a:schemeClr val="tx1">
                    <a:lumMod val="75000"/>
                    <a:lumOff val="25000"/>
                  </a:schemeClr>
                </a:solidFill>
              </a:rPr>
              <a:t> </a:t>
            </a:r>
            <a:r>
              <a:rPr lang="en-US" sz="1700" dirty="0" err="1">
                <a:solidFill>
                  <a:schemeClr val="tx1">
                    <a:lumMod val="75000"/>
                    <a:lumOff val="25000"/>
                  </a:schemeClr>
                </a:solidFill>
              </a:rPr>
              <a:t>diversidad</a:t>
            </a:r>
            <a:r>
              <a:rPr lang="en-US" sz="1700" dirty="0">
                <a:solidFill>
                  <a:schemeClr val="tx1">
                    <a:lumMod val="75000"/>
                    <a:lumOff val="25000"/>
                  </a:schemeClr>
                </a:solidFill>
              </a:rPr>
              <a:t>). A menudo, </a:t>
            </a:r>
            <a:r>
              <a:rPr lang="en-US" sz="1700" dirty="0" err="1">
                <a:solidFill>
                  <a:schemeClr val="tx1">
                    <a:lumMod val="75000"/>
                    <a:lumOff val="25000"/>
                  </a:schemeClr>
                </a:solidFill>
              </a:rPr>
              <a:t>deben</a:t>
            </a:r>
            <a:r>
              <a:rPr lang="en-US" sz="1700" dirty="0">
                <a:solidFill>
                  <a:schemeClr val="tx1">
                    <a:lumMod val="75000"/>
                    <a:lumOff val="25000"/>
                  </a:schemeClr>
                </a:solidFill>
              </a:rPr>
              <a:t> </a:t>
            </a:r>
            <a:r>
              <a:rPr lang="en-US" sz="1700" dirty="0" err="1">
                <a:solidFill>
                  <a:schemeClr val="tx1">
                    <a:lumMod val="75000"/>
                    <a:lumOff val="25000"/>
                  </a:schemeClr>
                </a:solidFill>
              </a:rPr>
              <a:t>atender</a:t>
            </a:r>
            <a:r>
              <a:rPr lang="en-US" sz="1700" dirty="0">
                <a:solidFill>
                  <a:schemeClr val="tx1">
                    <a:lumMod val="75000"/>
                    <a:lumOff val="25000"/>
                  </a:schemeClr>
                </a:solidFill>
              </a:rPr>
              <a:t> </a:t>
            </a:r>
            <a:r>
              <a:rPr lang="en-US" sz="1700" dirty="0" err="1">
                <a:solidFill>
                  <a:schemeClr val="tx1">
                    <a:lumMod val="75000"/>
                    <a:lumOff val="25000"/>
                  </a:schemeClr>
                </a:solidFill>
              </a:rPr>
              <a:t>muchos</a:t>
            </a:r>
            <a:r>
              <a:rPr lang="en-US" sz="1700" dirty="0">
                <a:solidFill>
                  <a:schemeClr val="tx1">
                    <a:lumMod val="75000"/>
                    <a:lumOff val="25000"/>
                  </a:schemeClr>
                </a:solidFill>
              </a:rPr>
              <a:t> </a:t>
            </a:r>
            <a:r>
              <a:rPr lang="en-US" sz="1700" dirty="0" err="1">
                <a:solidFill>
                  <a:schemeClr val="tx1">
                    <a:lumMod val="75000"/>
                    <a:lumOff val="25000"/>
                  </a:schemeClr>
                </a:solidFill>
              </a:rPr>
              <a:t>problemas</a:t>
            </a:r>
            <a:r>
              <a:rPr lang="en-US" sz="1700" dirty="0">
                <a:solidFill>
                  <a:schemeClr val="tx1">
                    <a:lumMod val="75000"/>
                    <a:lumOff val="25000"/>
                  </a:schemeClr>
                </a:solidFill>
              </a:rPr>
              <a:t> de </a:t>
            </a:r>
            <a:r>
              <a:rPr lang="en-US" sz="1700" dirty="0" err="1">
                <a:solidFill>
                  <a:schemeClr val="tx1">
                    <a:lumMod val="75000"/>
                    <a:lumOff val="25000"/>
                  </a:schemeClr>
                </a:solidFill>
              </a:rPr>
              <a:t>manera</a:t>
            </a:r>
            <a:r>
              <a:rPr lang="en-US" sz="1700" dirty="0">
                <a:solidFill>
                  <a:schemeClr val="tx1">
                    <a:lumMod val="75000"/>
                    <a:lumOff val="25000"/>
                  </a:schemeClr>
                </a:solidFill>
              </a:rPr>
              <a:t> </a:t>
            </a:r>
            <a:r>
              <a:rPr lang="en-US" sz="1700" dirty="0" err="1">
                <a:solidFill>
                  <a:schemeClr val="tx1">
                    <a:lumMod val="75000"/>
                    <a:lumOff val="25000"/>
                  </a:schemeClr>
                </a:solidFill>
              </a:rPr>
              <a:t>simultánea</a:t>
            </a:r>
            <a:r>
              <a:rPr lang="en-US" sz="1700" dirty="0">
                <a:solidFill>
                  <a:schemeClr val="tx1">
                    <a:lumMod val="75000"/>
                    <a:lumOff val="25000"/>
                  </a:schemeClr>
                </a:solidFill>
              </a:rPr>
              <a:t> (</a:t>
            </a:r>
            <a:r>
              <a:rPr lang="en-US" sz="1700" dirty="0" err="1">
                <a:solidFill>
                  <a:schemeClr val="tx1">
                    <a:lumMod val="75000"/>
                    <a:lumOff val="25000"/>
                  </a:schemeClr>
                </a:solidFill>
              </a:rPr>
              <a:t>fragmentación</a:t>
            </a:r>
            <a:r>
              <a:rPr lang="en-US" sz="1700" dirty="0">
                <a:solidFill>
                  <a:schemeClr val="tx1">
                    <a:lumMod val="75000"/>
                    <a:lumOff val="25000"/>
                  </a:schemeClr>
                </a:solidFill>
              </a:rPr>
              <a:t>), es </a:t>
            </a:r>
            <a:r>
              <a:rPr lang="en-US" sz="1700" dirty="0" err="1">
                <a:solidFill>
                  <a:schemeClr val="tx1">
                    <a:lumMod val="75000"/>
                    <a:lumOff val="25000"/>
                  </a:schemeClr>
                </a:solidFill>
              </a:rPr>
              <a:t>común</a:t>
            </a:r>
            <a:r>
              <a:rPr lang="en-US" sz="1700" dirty="0">
                <a:solidFill>
                  <a:schemeClr val="tx1">
                    <a:lumMod val="75000"/>
                    <a:lumOff val="25000"/>
                  </a:schemeClr>
                </a:solidFill>
              </a:rPr>
              <a:t> que </a:t>
            </a:r>
            <a:r>
              <a:rPr lang="en-US" sz="1700" dirty="0" err="1">
                <a:solidFill>
                  <a:schemeClr val="tx1">
                    <a:lumMod val="75000"/>
                    <a:lumOff val="25000"/>
                  </a:schemeClr>
                </a:solidFill>
              </a:rPr>
              <a:t>tengan</a:t>
            </a:r>
            <a:r>
              <a:rPr lang="en-US" sz="1700" dirty="0">
                <a:solidFill>
                  <a:schemeClr val="tx1">
                    <a:lumMod val="75000"/>
                    <a:lumOff val="25000"/>
                  </a:schemeClr>
                </a:solidFill>
              </a:rPr>
              <a:t> que </a:t>
            </a:r>
            <a:r>
              <a:rPr lang="en-US" sz="1700" dirty="0" err="1">
                <a:solidFill>
                  <a:schemeClr val="tx1">
                    <a:lumMod val="75000"/>
                    <a:lumOff val="25000"/>
                  </a:schemeClr>
                </a:solidFill>
              </a:rPr>
              <a:t>tomar</a:t>
            </a:r>
            <a:r>
              <a:rPr lang="en-US" sz="1700" dirty="0">
                <a:solidFill>
                  <a:schemeClr val="tx1">
                    <a:lumMod val="75000"/>
                    <a:lumOff val="25000"/>
                  </a:schemeClr>
                </a:solidFill>
              </a:rPr>
              <a:t> </a:t>
            </a:r>
            <a:r>
              <a:rPr lang="en-US" sz="1700" dirty="0" err="1">
                <a:solidFill>
                  <a:schemeClr val="tx1">
                    <a:lumMod val="75000"/>
                    <a:lumOff val="25000"/>
                  </a:schemeClr>
                </a:solidFill>
              </a:rPr>
              <a:t>decisiones</a:t>
            </a:r>
            <a:r>
              <a:rPr lang="en-US" sz="1700" dirty="0">
                <a:solidFill>
                  <a:schemeClr val="tx1">
                    <a:lumMod val="75000"/>
                    <a:lumOff val="25000"/>
                  </a:schemeClr>
                </a:solidFill>
              </a:rPr>
              <a:t> de golpe (</a:t>
            </a:r>
            <a:r>
              <a:rPr lang="en-US" sz="1700" dirty="0" err="1">
                <a:solidFill>
                  <a:schemeClr val="tx1">
                    <a:lumMod val="75000"/>
                    <a:lumOff val="25000"/>
                  </a:schemeClr>
                </a:solidFill>
              </a:rPr>
              <a:t>brevedad</a:t>
            </a:r>
            <a:r>
              <a:rPr lang="en-US" sz="1700" dirty="0">
                <a:solidFill>
                  <a:schemeClr val="tx1">
                    <a:lumMod val="75000"/>
                    <a:lumOff val="25000"/>
                  </a:schemeClr>
                </a:solidFill>
              </a:rPr>
              <a:t>), y </a:t>
            </a:r>
            <a:r>
              <a:rPr lang="en-US" sz="1700" dirty="0" err="1">
                <a:solidFill>
                  <a:schemeClr val="tx1">
                    <a:lumMod val="75000"/>
                    <a:lumOff val="25000"/>
                  </a:schemeClr>
                </a:solidFill>
              </a:rPr>
              <a:t>muchas</a:t>
            </a:r>
            <a:r>
              <a:rPr lang="en-US" sz="1700" dirty="0">
                <a:solidFill>
                  <a:schemeClr val="tx1">
                    <a:lumMod val="75000"/>
                    <a:lumOff val="25000"/>
                  </a:schemeClr>
                </a:solidFill>
              </a:rPr>
              <a:t> </a:t>
            </a:r>
            <a:r>
              <a:rPr lang="en-US" sz="1700" dirty="0" err="1">
                <a:solidFill>
                  <a:schemeClr val="tx1">
                    <a:lumMod val="75000"/>
                    <a:lumOff val="25000"/>
                  </a:schemeClr>
                </a:solidFill>
              </a:rPr>
              <a:t>deben</a:t>
            </a:r>
            <a:r>
              <a:rPr lang="en-US" sz="1700" dirty="0">
                <a:solidFill>
                  <a:schemeClr val="tx1">
                    <a:lumMod val="75000"/>
                    <a:lumOff val="25000"/>
                  </a:schemeClr>
                </a:solidFill>
              </a:rPr>
              <a:t> </a:t>
            </a:r>
            <a:r>
              <a:rPr lang="en-US" sz="1700" dirty="0" err="1">
                <a:solidFill>
                  <a:schemeClr val="tx1">
                    <a:lumMod val="75000"/>
                    <a:lumOff val="25000"/>
                  </a:schemeClr>
                </a:solidFill>
              </a:rPr>
              <a:t>apoyarse</a:t>
            </a:r>
            <a:r>
              <a:rPr lang="en-US" sz="1700" dirty="0">
                <a:solidFill>
                  <a:schemeClr val="tx1">
                    <a:lumMod val="75000"/>
                    <a:lumOff val="25000"/>
                  </a:schemeClr>
                </a:solidFill>
              </a:rPr>
              <a:t> </a:t>
            </a:r>
            <a:r>
              <a:rPr lang="en-US" sz="1700" dirty="0" err="1">
                <a:solidFill>
                  <a:schemeClr val="tx1">
                    <a:lumMod val="75000"/>
                    <a:lumOff val="25000"/>
                  </a:schemeClr>
                </a:solidFill>
              </a:rPr>
              <a:t>en</a:t>
            </a:r>
            <a:r>
              <a:rPr lang="en-US" sz="1700" dirty="0">
                <a:solidFill>
                  <a:schemeClr val="tx1">
                    <a:lumMod val="75000"/>
                    <a:lumOff val="25000"/>
                  </a:schemeClr>
                </a:solidFill>
              </a:rPr>
              <a:t> la </a:t>
            </a:r>
            <a:r>
              <a:rPr lang="en-US" sz="1700" dirty="0" err="1">
                <a:solidFill>
                  <a:schemeClr val="tx1">
                    <a:lumMod val="75000"/>
                    <a:lumOff val="25000"/>
                  </a:schemeClr>
                </a:solidFill>
              </a:rPr>
              <a:t>intuición</a:t>
            </a:r>
            <a:r>
              <a:rPr lang="en-US" sz="1700" dirty="0">
                <a:solidFill>
                  <a:schemeClr val="tx1">
                    <a:lumMod val="75000"/>
                    <a:lumOff val="25000"/>
                  </a:schemeClr>
                </a:solidFill>
              </a:rPr>
              <a:t> y </a:t>
            </a:r>
            <a:r>
              <a:rPr lang="en-US" sz="1700" dirty="0" err="1">
                <a:solidFill>
                  <a:schemeClr val="tx1">
                    <a:lumMod val="75000"/>
                    <a:lumOff val="25000"/>
                  </a:schemeClr>
                </a:solidFill>
              </a:rPr>
              <a:t>experiencia</a:t>
            </a:r>
            <a:r>
              <a:rPr lang="en-US" sz="1700" dirty="0">
                <a:solidFill>
                  <a:schemeClr val="tx1">
                    <a:lumMod val="75000"/>
                    <a:lumOff val="25000"/>
                  </a:schemeClr>
                </a:solidFill>
              </a:rPr>
              <a:t> que </a:t>
            </a:r>
            <a:r>
              <a:rPr lang="en-US" sz="1700" dirty="0" err="1">
                <a:solidFill>
                  <a:schemeClr val="tx1">
                    <a:lumMod val="75000"/>
                    <a:lumOff val="25000"/>
                  </a:schemeClr>
                </a:solidFill>
              </a:rPr>
              <a:t>han</a:t>
            </a:r>
            <a:r>
              <a:rPr lang="en-US" sz="1700" dirty="0">
                <a:solidFill>
                  <a:schemeClr val="tx1">
                    <a:lumMod val="75000"/>
                    <a:lumOff val="25000"/>
                  </a:schemeClr>
                </a:solidFill>
              </a:rPr>
              <a:t> </a:t>
            </a:r>
            <a:r>
              <a:rPr lang="en-US" sz="1700" dirty="0" err="1">
                <a:solidFill>
                  <a:schemeClr val="tx1">
                    <a:lumMod val="75000"/>
                    <a:lumOff val="25000"/>
                  </a:schemeClr>
                </a:solidFill>
              </a:rPr>
              <a:t>ganado</a:t>
            </a:r>
            <a:r>
              <a:rPr lang="en-US" sz="1700" dirty="0">
                <a:solidFill>
                  <a:schemeClr val="tx1">
                    <a:lumMod val="75000"/>
                    <a:lumOff val="25000"/>
                  </a:schemeClr>
                </a:solidFill>
              </a:rPr>
              <a:t> </a:t>
            </a:r>
            <a:r>
              <a:rPr lang="en-US" sz="1700" dirty="0" err="1">
                <a:solidFill>
                  <a:schemeClr val="tx1">
                    <a:lumMod val="75000"/>
                    <a:lumOff val="25000"/>
                  </a:schemeClr>
                </a:solidFill>
              </a:rPr>
              <a:t>en</a:t>
            </a:r>
            <a:r>
              <a:rPr lang="en-US" sz="1700" dirty="0">
                <a:solidFill>
                  <a:schemeClr val="tx1">
                    <a:lumMod val="75000"/>
                    <a:lumOff val="25000"/>
                  </a:schemeClr>
                </a:solidFill>
              </a:rPr>
              <a:t> </a:t>
            </a:r>
            <a:r>
              <a:rPr lang="en-US" sz="1700" dirty="0" err="1">
                <a:solidFill>
                  <a:schemeClr val="tx1">
                    <a:lumMod val="75000"/>
                    <a:lumOff val="25000"/>
                  </a:schemeClr>
                </a:solidFill>
              </a:rPr>
              <a:t>su</a:t>
            </a:r>
            <a:r>
              <a:rPr lang="en-US" sz="1700" dirty="0">
                <a:solidFill>
                  <a:schemeClr val="tx1">
                    <a:lumMod val="75000"/>
                    <a:lumOff val="25000"/>
                  </a:schemeClr>
                </a:solidFill>
              </a:rPr>
              <a:t> </a:t>
            </a:r>
            <a:r>
              <a:rPr lang="en-US" sz="1700" dirty="0" err="1">
                <a:solidFill>
                  <a:schemeClr val="tx1">
                    <a:lumMod val="75000"/>
                    <a:lumOff val="25000"/>
                  </a:schemeClr>
                </a:solidFill>
              </a:rPr>
              <a:t>carrera</a:t>
            </a:r>
            <a:r>
              <a:rPr lang="en-US" sz="1700" dirty="0">
                <a:solidFill>
                  <a:schemeClr val="tx1">
                    <a:lumMod val="75000"/>
                    <a:lumOff val="25000"/>
                  </a:schemeClr>
                </a:solidFill>
              </a:rPr>
              <a:t>, </a:t>
            </a:r>
            <a:r>
              <a:rPr lang="en-US" sz="1700" dirty="0" err="1">
                <a:solidFill>
                  <a:schemeClr val="tx1">
                    <a:lumMod val="75000"/>
                    <a:lumOff val="25000"/>
                  </a:schemeClr>
                </a:solidFill>
              </a:rPr>
              <a:t>desempeñando</a:t>
            </a:r>
            <a:r>
              <a:rPr lang="en-US" sz="1700" dirty="0">
                <a:solidFill>
                  <a:schemeClr val="tx1">
                    <a:lumMod val="75000"/>
                    <a:lumOff val="25000"/>
                  </a:schemeClr>
                </a:solidFill>
              </a:rPr>
              <a:t> </a:t>
            </a:r>
            <a:r>
              <a:rPr lang="en-US" sz="1700" dirty="0" err="1">
                <a:solidFill>
                  <a:schemeClr val="tx1">
                    <a:lumMod val="75000"/>
                    <a:lumOff val="25000"/>
                  </a:schemeClr>
                </a:solidFill>
              </a:rPr>
              <a:t>su</a:t>
            </a:r>
            <a:r>
              <a:rPr lang="en-US" sz="1700" dirty="0">
                <a:solidFill>
                  <a:schemeClr val="tx1">
                    <a:lumMod val="75000"/>
                    <a:lumOff val="25000"/>
                  </a:schemeClr>
                </a:solidFill>
              </a:rPr>
              <a:t> </a:t>
            </a:r>
            <a:r>
              <a:rPr lang="en-US" sz="1700" dirty="0" err="1">
                <a:solidFill>
                  <a:schemeClr val="tx1">
                    <a:lumMod val="75000"/>
                    <a:lumOff val="25000"/>
                  </a:schemeClr>
                </a:solidFill>
              </a:rPr>
              <a:t>puesto</a:t>
            </a:r>
            <a:r>
              <a:rPr lang="en-US" sz="1700" dirty="0">
                <a:solidFill>
                  <a:schemeClr val="tx1">
                    <a:lumMod val="75000"/>
                    <a:lumOff val="25000"/>
                  </a:schemeClr>
                </a:solidFill>
              </a:rPr>
              <a:t> con lo </a:t>
            </a:r>
            <a:r>
              <a:rPr lang="en-US" sz="1700" dirty="0" err="1">
                <a:solidFill>
                  <a:schemeClr val="tx1">
                    <a:lumMod val="75000"/>
                    <a:lumOff val="25000"/>
                  </a:schemeClr>
                </a:solidFill>
              </a:rPr>
              <a:t>mejor</a:t>
            </a:r>
            <a:r>
              <a:rPr lang="en-US" sz="1700" dirty="0">
                <a:solidFill>
                  <a:schemeClr val="tx1">
                    <a:lumMod val="75000"/>
                    <a:lumOff val="25000"/>
                  </a:schemeClr>
                </a:solidFill>
              </a:rPr>
              <a:t> de sus </a:t>
            </a:r>
            <a:r>
              <a:rPr lang="en-US" sz="1700" dirty="0" err="1">
                <a:solidFill>
                  <a:schemeClr val="tx1">
                    <a:lumMod val="75000"/>
                    <a:lumOff val="25000"/>
                  </a:schemeClr>
                </a:solidFill>
              </a:rPr>
              <a:t>capacidades</a:t>
            </a:r>
            <a:r>
              <a:rPr lang="en-US" sz="1700" dirty="0">
                <a:solidFill>
                  <a:schemeClr val="tx1">
                    <a:lumMod val="75000"/>
                    <a:lumOff val="25000"/>
                  </a:schemeClr>
                </a:solidFill>
              </a:rPr>
              <a:t>.”</a:t>
            </a:r>
          </a:p>
          <a:p>
            <a:pPr>
              <a:lnSpc>
                <a:spcPct val="90000"/>
              </a:lnSpc>
              <a:spcBef>
                <a:spcPts val="1000"/>
              </a:spcBef>
              <a:buClr>
                <a:schemeClr val="accent1"/>
              </a:buClr>
              <a:buSzPct val="80000"/>
              <a:buFont typeface="Wingdings 3" charset="2"/>
              <a:buChar char=""/>
            </a:pPr>
            <a:endParaRPr lang="en-US" sz="1700" dirty="0">
              <a:solidFill>
                <a:schemeClr val="tx1">
                  <a:lumMod val="75000"/>
                  <a:lumOff val="25000"/>
                </a:schemeClr>
              </a:solidFill>
            </a:endParaRPr>
          </a:p>
          <a:p>
            <a:pPr>
              <a:lnSpc>
                <a:spcPct val="90000"/>
              </a:lnSpc>
              <a:spcBef>
                <a:spcPts val="1000"/>
              </a:spcBef>
              <a:buClr>
                <a:schemeClr val="accent1"/>
              </a:buClr>
              <a:buSzPct val="80000"/>
              <a:buFont typeface="Wingdings 3" charset="2"/>
              <a:buChar char=""/>
            </a:pPr>
            <a:r>
              <a:rPr lang="en-US" sz="1700" dirty="0">
                <a:solidFill>
                  <a:schemeClr val="tx1">
                    <a:lumMod val="75000"/>
                    <a:lumOff val="25000"/>
                  </a:schemeClr>
                </a:solidFill>
              </a:rPr>
              <a:t>(Jones y George, 2010:13)</a:t>
            </a:r>
          </a:p>
        </p:txBody>
      </p:sp>
    </p:spTree>
    <p:extLst>
      <p:ext uri="{BB962C8B-B14F-4D97-AF65-F5344CB8AC3E}">
        <p14:creationId xmlns:p14="http://schemas.microsoft.com/office/powerpoint/2010/main" val="595282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Diagrama&#10;&#10;Descripción generada automáticamente">
            <a:extLst>
              <a:ext uri="{FF2B5EF4-FFF2-40B4-BE49-F238E27FC236}">
                <a16:creationId xmlns:a16="http://schemas.microsoft.com/office/drawing/2014/main" id="{FC94E676-727B-4984-814E-88304669D4B3}"/>
              </a:ext>
            </a:extLst>
          </p:cNvPr>
          <p:cNvPicPr>
            <a:picLocks noChangeAspect="1"/>
          </p:cNvPicPr>
          <p:nvPr/>
        </p:nvPicPr>
        <p:blipFill>
          <a:blip r:embed="rId2"/>
          <a:stretch>
            <a:fillRect/>
          </a:stretch>
        </p:blipFill>
        <p:spPr>
          <a:xfrm>
            <a:off x="2626418" y="2339704"/>
            <a:ext cx="6799031" cy="4101351"/>
          </a:xfrm>
          <a:prstGeom prst="rect">
            <a:avLst/>
          </a:prstGeom>
        </p:spPr>
      </p:pic>
      <p:sp>
        <p:nvSpPr>
          <p:cNvPr id="11" name="CuadroTexto 10">
            <a:extLst>
              <a:ext uri="{FF2B5EF4-FFF2-40B4-BE49-F238E27FC236}">
                <a16:creationId xmlns:a16="http://schemas.microsoft.com/office/drawing/2014/main" id="{FB36CD85-AAE9-4BCD-AA63-DF896EC87DE3}"/>
              </a:ext>
            </a:extLst>
          </p:cNvPr>
          <p:cNvSpPr txBox="1"/>
          <p:nvPr/>
        </p:nvSpPr>
        <p:spPr>
          <a:xfrm>
            <a:off x="1349365" y="1019901"/>
            <a:ext cx="6097712" cy="646331"/>
          </a:xfrm>
          <a:prstGeom prst="rect">
            <a:avLst/>
          </a:prstGeom>
          <a:noFill/>
        </p:spPr>
        <p:txBody>
          <a:bodyPr wrap="square">
            <a:spAutoFit/>
          </a:bodyPr>
          <a:lstStyle/>
          <a:p>
            <a:r>
              <a:rPr lang="es-AR" sz="3600" dirty="0">
                <a:solidFill>
                  <a:schemeClr val="bg1"/>
                </a:solidFill>
              </a:rPr>
              <a:t>Niveles Gerenciales</a:t>
            </a:r>
          </a:p>
        </p:txBody>
      </p:sp>
      <p:pic>
        <p:nvPicPr>
          <p:cNvPr id="12" name="image42.png">
            <a:extLst>
              <a:ext uri="{FF2B5EF4-FFF2-40B4-BE49-F238E27FC236}">
                <a16:creationId xmlns:a16="http://schemas.microsoft.com/office/drawing/2014/main" id="{73D5E2C3-3349-4859-AAB3-9175472CE632}"/>
              </a:ext>
            </a:extLst>
          </p:cNvPr>
          <p:cNvPicPr/>
          <p:nvPr/>
        </p:nvPicPr>
        <p:blipFill>
          <a:blip r:embed="rId3" cstate="print"/>
          <a:stretch>
            <a:fillRect/>
          </a:stretch>
        </p:blipFill>
        <p:spPr>
          <a:xfrm>
            <a:off x="2766551" y="2339704"/>
            <a:ext cx="1465780" cy="1325366"/>
          </a:xfrm>
          <a:prstGeom prst="rect">
            <a:avLst/>
          </a:prstGeom>
        </p:spPr>
      </p:pic>
      <p:pic>
        <p:nvPicPr>
          <p:cNvPr id="13" name="image43.png">
            <a:extLst>
              <a:ext uri="{FF2B5EF4-FFF2-40B4-BE49-F238E27FC236}">
                <a16:creationId xmlns:a16="http://schemas.microsoft.com/office/drawing/2014/main" id="{AD417E13-EAB4-4826-B3EA-86D51F178456}"/>
              </a:ext>
            </a:extLst>
          </p:cNvPr>
          <p:cNvPicPr/>
          <p:nvPr/>
        </p:nvPicPr>
        <p:blipFill>
          <a:blip r:embed="rId4" cstate="print"/>
          <a:stretch>
            <a:fillRect/>
          </a:stretch>
        </p:blipFill>
        <p:spPr>
          <a:xfrm>
            <a:off x="9310912" y="4553749"/>
            <a:ext cx="1440180" cy="1551940"/>
          </a:xfrm>
          <a:prstGeom prst="rect">
            <a:avLst/>
          </a:prstGeom>
        </p:spPr>
      </p:pic>
    </p:spTree>
    <p:extLst>
      <p:ext uri="{BB962C8B-B14F-4D97-AF65-F5344CB8AC3E}">
        <p14:creationId xmlns:p14="http://schemas.microsoft.com/office/powerpoint/2010/main" val="28226651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A61BD-48B2-8F83-F869-DFC2A9096B6A}"/>
              </a:ext>
            </a:extLst>
          </p:cNvPr>
          <p:cNvSpPr>
            <a:spLocks noGrp="1"/>
          </p:cNvSpPr>
          <p:nvPr>
            <p:ph type="title"/>
          </p:nvPr>
        </p:nvSpPr>
        <p:spPr/>
        <p:txBody>
          <a:bodyPr/>
          <a:lstStyle/>
          <a:p>
            <a:r>
              <a:rPr lang="en-US" dirty="0"/>
              <a:t>Roles </a:t>
            </a:r>
            <a:r>
              <a:rPr lang="en-US" dirty="0" err="1"/>
              <a:t>gerenciales</a:t>
            </a:r>
          </a:p>
        </p:txBody>
      </p:sp>
      <p:pic>
        <p:nvPicPr>
          <p:cNvPr id="4" name="Content Placeholder 3">
            <a:extLst>
              <a:ext uri="{FF2B5EF4-FFF2-40B4-BE49-F238E27FC236}">
                <a16:creationId xmlns:a16="http://schemas.microsoft.com/office/drawing/2014/main" id="{04EF2409-A1CF-ECBE-04BF-F20D05A4D09F}"/>
              </a:ext>
            </a:extLst>
          </p:cNvPr>
          <p:cNvPicPr>
            <a:picLocks noGrp="1" noChangeAspect="1"/>
          </p:cNvPicPr>
          <p:nvPr>
            <p:ph idx="1"/>
          </p:nvPr>
        </p:nvPicPr>
        <p:blipFill>
          <a:blip r:embed="rId2"/>
          <a:stretch>
            <a:fillRect/>
          </a:stretch>
        </p:blipFill>
        <p:spPr>
          <a:xfrm>
            <a:off x="853981" y="2798181"/>
            <a:ext cx="3138420" cy="2404458"/>
          </a:xfrm>
        </p:spPr>
      </p:pic>
      <p:pic>
        <p:nvPicPr>
          <p:cNvPr id="5" name="Picture 4">
            <a:extLst>
              <a:ext uri="{FF2B5EF4-FFF2-40B4-BE49-F238E27FC236}">
                <a16:creationId xmlns:a16="http://schemas.microsoft.com/office/drawing/2014/main" id="{9F6F914A-80E0-3C8F-3890-8D5D1653C714}"/>
              </a:ext>
            </a:extLst>
          </p:cNvPr>
          <p:cNvPicPr>
            <a:picLocks noChangeAspect="1"/>
          </p:cNvPicPr>
          <p:nvPr/>
        </p:nvPicPr>
        <p:blipFill>
          <a:blip r:embed="rId3"/>
          <a:stretch>
            <a:fillRect/>
          </a:stretch>
        </p:blipFill>
        <p:spPr>
          <a:xfrm>
            <a:off x="4663695" y="2799076"/>
            <a:ext cx="2864610" cy="2408215"/>
          </a:xfrm>
          <a:prstGeom prst="rect">
            <a:avLst/>
          </a:prstGeom>
        </p:spPr>
      </p:pic>
      <p:pic>
        <p:nvPicPr>
          <p:cNvPr id="6" name="Picture 5">
            <a:extLst>
              <a:ext uri="{FF2B5EF4-FFF2-40B4-BE49-F238E27FC236}">
                <a16:creationId xmlns:a16="http://schemas.microsoft.com/office/drawing/2014/main" id="{90AE494E-6844-F0D0-DE9F-741DDE20D7B4}"/>
              </a:ext>
            </a:extLst>
          </p:cNvPr>
          <p:cNvPicPr>
            <a:picLocks noChangeAspect="1"/>
          </p:cNvPicPr>
          <p:nvPr/>
        </p:nvPicPr>
        <p:blipFill>
          <a:blip r:embed="rId4"/>
          <a:stretch>
            <a:fillRect/>
          </a:stretch>
        </p:blipFill>
        <p:spPr>
          <a:xfrm>
            <a:off x="8116575" y="2799210"/>
            <a:ext cx="3911555" cy="2407946"/>
          </a:xfrm>
          <a:prstGeom prst="rect">
            <a:avLst/>
          </a:prstGeom>
        </p:spPr>
      </p:pic>
    </p:spTree>
    <p:extLst>
      <p:ext uri="{BB962C8B-B14F-4D97-AF65-F5344CB8AC3E}">
        <p14:creationId xmlns:p14="http://schemas.microsoft.com/office/powerpoint/2010/main" val="36594401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28966-4C2F-5367-5ECD-E70D357559BC}"/>
              </a:ext>
            </a:extLst>
          </p:cNvPr>
          <p:cNvSpPr>
            <a:spLocks noGrp="1"/>
          </p:cNvSpPr>
          <p:nvPr>
            <p:ph type="title"/>
          </p:nvPr>
        </p:nvSpPr>
        <p:spPr/>
        <p:txBody>
          <a:bodyPr/>
          <a:lstStyle/>
          <a:p>
            <a:r>
              <a:rPr lang="en-US" dirty="0" err="1"/>
              <a:t>Habilidades</a:t>
            </a:r>
            <a:r>
              <a:rPr lang="en-US" dirty="0"/>
              <a:t> </a:t>
            </a:r>
            <a:r>
              <a:rPr lang="en-US" dirty="0" err="1"/>
              <a:t>gerenciales</a:t>
            </a:r>
          </a:p>
        </p:txBody>
      </p:sp>
      <p:pic>
        <p:nvPicPr>
          <p:cNvPr id="4" name="Content Placeholder 3">
            <a:extLst>
              <a:ext uri="{FF2B5EF4-FFF2-40B4-BE49-F238E27FC236}">
                <a16:creationId xmlns:a16="http://schemas.microsoft.com/office/drawing/2014/main" id="{FCFCE7C2-64F0-B2D7-FBBC-C13C4D68DA65}"/>
              </a:ext>
            </a:extLst>
          </p:cNvPr>
          <p:cNvPicPr>
            <a:picLocks noGrp="1" noChangeAspect="1"/>
          </p:cNvPicPr>
          <p:nvPr>
            <p:ph idx="1"/>
          </p:nvPr>
        </p:nvPicPr>
        <p:blipFill>
          <a:blip r:embed="rId2"/>
          <a:stretch>
            <a:fillRect/>
          </a:stretch>
        </p:blipFill>
        <p:spPr>
          <a:xfrm>
            <a:off x="115324" y="2890145"/>
            <a:ext cx="5678240" cy="2778616"/>
          </a:xfrm>
        </p:spPr>
      </p:pic>
      <p:pic>
        <p:nvPicPr>
          <p:cNvPr id="5" name="Picture 4">
            <a:extLst>
              <a:ext uri="{FF2B5EF4-FFF2-40B4-BE49-F238E27FC236}">
                <a16:creationId xmlns:a16="http://schemas.microsoft.com/office/drawing/2014/main" id="{B7E51F6A-9075-94E5-A9D4-1A6AE50F4B67}"/>
              </a:ext>
            </a:extLst>
          </p:cNvPr>
          <p:cNvPicPr>
            <a:picLocks noChangeAspect="1"/>
          </p:cNvPicPr>
          <p:nvPr/>
        </p:nvPicPr>
        <p:blipFill>
          <a:blip r:embed="rId3"/>
          <a:stretch>
            <a:fillRect/>
          </a:stretch>
        </p:blipFill>
        <p:spPr>
          <a:xfrm>
            <a:off x="5943802" y="2616627"/>
            <a:ext cx="6250144" cy="3459988"/>
          </a:xfrm>
          <a:prstGeom prst="rect">
            <a:avLst/>
          </a:prstGeom>
        </p:spPr>
      </p:pic>
    </p:spTree>
    <p:extLst>
      <p:ext uri="{BB962C8B-B14F-4D97-AF65-F5344CB8AC3E}">
        <p14:creationId xmlns:p14="http://schemas.microsoft.com/office/powerpoint/2010/main" val="612513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uadroTexto 20">
            <a:extLst>
              <a:ext uri="{FF2B5EF4-FFF2-40B4-BE49-F238E27FC236}">
                <a16:creationId xmlns:a16="http://schemas.microsoft.com/office/drawing/2014/main" id="{832D29D5-DF67-4C92-816A-31FA8281CB61}"/>
              </a:ext>
            </a:extLst>
          </p:cNvPr>
          <p:cNvSpPr txBox="1"/>
          <p:nvPr/>
        </p:nvSpPr>
        <p:spPr>
          <a:xfrm>
            <a:off x="1025235" y="947358"/>
            <a:ext cx="8370455" cy="523220"/>
          </a:xfrm>
          <a:prstGeom prst="rect">
            <a:avLst/>
          </a:prstGeom>
          <a:noFill/>
        </p:spPr>
        <p:txBody>
          <a:bodyPr wrap="square">
            <a:spAutoFit/>
          </a:bodyPr>
          <a:lstStyle/>
          <a:p>
            <a:r>
              <a:rPr lang="es-AR" sz="2800" dirty="0">
                <a:solidFill>
                  <a:schemeClr val="bg1"/>
                </a:solidFill>
              </a:rPr>
              <a:t>Funciones básicas del Proceso Administrativo</a:t>
            </a:r>
          </a:p>
        </p:txBody>
      </p:sp>
      <p:pic>
        <p:nvPicPr>
          <p:cNvPr id="2" name="Picture 1">
            <a:extLst>
              <a:ext uri="{FF2B5EF4-FFF2-40B4-BE49-F238E27FC236}">
                <a16:creationId xmlns:a16="http://schemas.microsoft.com/office/drawing/2014/main" id="{120BF9C0-8787-4EAD-804D-45EDE4179837}"/>
              </a:ext>
            </a:extLst>
          </p:cNvPr>
          <p:cNvPicPr>
            <a:picLocks noChangeAspect="1"/>
          </p:cNvPicPr>
          <p:nvPr/>
        </p:nvPicPr>
        <p:blipFill>
          <a:blip r:embed="rId2"/>
          <a:stretch>
            <a:fillRect/>
          </a:stretch>
        </p:blipFill>
        <p:spPr>
          <a:xfrm>
            <a:off x="634712" y="2521527"/>
            <a:ext cx="10968758" cy="3766127"/>
          </a:xfrm>
          <a:prstGeom prst="rect">
            <a:avLst/>
          </a:prstGeom>
        </p:spPr>
      </p:pic>
    </p:spTree>
    <p:extLst>
      <p:ext uri="{BB962C8B-B14F-4D97-AF65-F5344CB8AC3E}">
        <p14:creationId xmlns:p14="http://schemas.microsoft.com/office/powerpoint/2010/main" val="1220897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15082-00B9-8063-A13E-964D600EEC74}"/>
              </a:ext>
            </a:extLst>
          </p:cNvPr>
          <p:cNvSpPr>
            <a:spLocks noGrp="1"/>
          </p:cNvSpPr>
          <p:nvPr>
            <p:ph type="title"/>
          </p:nvPr>
        </p:nvSpPr>
        <p:spPr/>
        <p:txBody>
          <a:bodyPr/>
          <a:lstStyle/>
          <a:p>
            <a:r>
              <a:rPr lang="en-US"/>
              <a:t>ESTUDIO DE CASOS</a:t>
            </a:r>
            <a:endParaRPr lang="en-US" dirty="0"/>
          </a:p>
        </p:txBody>
      </p:sp>
      <p:sp>
        <p:nvSpPr>
          <p:cNvPr id="3" name="Content Placeholder 2">
            <a:extLst>
              <a:ext uri="{FF2B5EF4-FFF2-40B4-BE49-F238E27FC236}">
                <a16:creationId xmlns:a16="http://schemas.microsoft.com/office/drawing/2014/main" id="{0904FA04-B4D0-F093-D041-8258C6069C7F}"/>
              </a:ext>
            </a:extLst>
          </p:cNvPr>
          <p:cNvSpPr>
            <a:spLocks noGrp="1"/>
          </p:cNvSpPr>
          <p:nvPr>
            <p:ph idx="1"/>
          </p:nvPr>
        </p:nvSpPr>
        <p:spPr>
          <a:xfrm>
            <a:off x="870474" y="2603500"/>
            <a:ext cx="10532539" cy="3416300"/>
          </a:xfrm>
        </p:spPr>
        <p:txBody>
          <a:bodyPr vert="horz" lIns="91440" tIns="45720" rIns="91440" bIns="45720" rtlCol="0" anchor="t">
            <a:normAutofit/>
          </a:bodyPr>
          <a:lstStyle/>
          <a:p>
            <a:pPr algn="just">
              <a:buFont typeface="Wingdings" charset="2"/>
              <a:buChar char="Ø"/>
            </a:pPr>
            <a:r>
              <a:rPr lang="en-US" sz="2000" dirty="0">
                <a:latin typeface="Book Antiqua"/>
              </a:rPr>
              <a:t>Caso 1</a:t>
            </a:r>
          </a:p>
          <a:p>
            <a:pPr marL="0" indent="0" algn="just">
              <a:buNone/>
            </a:pPr>
            <a:r>
              <a:rPr lang="en-US" sz="2000" dirty="0">
                <a:latin typeface="Book Antiqua"/>
              </a:rPr>
              <a:t>Esteban Márquez </a:t>
            </a:r>
            <a:r>
              <a:rPr lang="en-US" sz="2000" dirty="0" err="1">
                <a:latin typeface="Book Antiqua"/>
              </a:rPr>
              <a:t>recibió</a:t>
            </a:r>
            <a:r>
              <a:rPr lang="en-US" sz="2000" dirty="0">
                <a:latin typeface="Book Antiqua"/>
              </a:rPr>
              <a:t> </a:t>
            </a:r>
            <a:r>
              <a:rPr lang="en-US" sz="2000" dirty="0" err="1">
                <a:latin typeface="Book Antiqua"/>
              </a:rPr>
              <a:t>una</a:t>
            </a:r>
            <a:r>
              <a:rPr lang="en-US" sz="2000" dirty="0">
                <a:latin typeface="Book Antiqua"/>
              </a:rPr>
              <a:t> </a:t>
            </a:r>
            <a:r>
              <a:rPr lang="en-US" sz="2000" dirty="0" err="1">
                <a:latin typeface="Book Antiqua"/>
              </a:rPr>
              <a:t>buena</a:t>
            </a:r>
            <a:r>
              <a:rPr lang="en-US" sz="2000" dirty="0">
                <a:latin typeface="Book Antiqua"/>
              </a:rPr>
              <a:t> </a:t>
            </a:r>
            <a:r>
              <a:rPr lang="en-US" sz="2000" dirty="0" err="1">
                <a:latin typeface="Book Antiqua"/>
              </a:rPr>
              <a:t>noticia</a:t>
            </a:r>
            <a:r>
              <a:rPr lang="en-US" sz="2000" dirty="0">
                <a:latin typeface="Book Antiqua"/>
              </a:rPr>
              <a:t> de la </a:t>
            </a:r>
            <a:r>
              <a:rPr lang="en-US" sz="2000" dirty="0" err="1">
                <a:latin typeface="Book Antiqua"/>
              </a:rPr>
              <a:t>dirección</a:t>
            </a:r>
            <a:r>
              <a:rPr lang="en-US" sz="2000" dirty="0">
                <a:latin typeface="Book Antiqua"/>
              </a:rPr>
              <a:t> de la </a:t>
            </a:r>
            <a:r>
              <a:rPr lang="en-US" sz="2000" dirty="0" err="1">
                <a:latin typeface="Book Antiqua"/>
              </a:rPr>
              <a:t>empresa</a:t>
            </a:r>
            <a:r>
              <a:rPr lang="en-US" sz="2000" dirty="0">
                <a:latin typeface="Book Antiqua"/>
              </a:rPr>
              <a:t> </a:t>
            </a:r>
            <a:r>
              <a:rPr lang="en-US" sz="2000" dirty="0" err="1">
                <a:latin typeface="Book Antiqua"/>
              </a:rPr>
              <a:t>Tecnocom</a:t>
            </a:r>
            <a:r>
              <a:rPr lang="en-US" sz="2000" dirty="0">
                <a:latin typeface="Book Antiqua"/>
              </a:rPr>
              <a:t> ponentes: </a:t>
            </a:r>
            <a:r>
              <a:rPr lang="en-US" sz="2000" dirty="0" err="1">
                <a:latin typeface="Book Antiqua"/>
              </a:rPr>
              <a:t>su</a:t>
            </a:r>
            <a:r>
              <a:rPr lang="en-US" sz="2000" dirty="0">
                <a:latin typeface="Book Antiqua"/>
              </a:rPr>
              <a:t> </a:t>
            </a:r>
            <a:r>
              <a:rPr lang="en-US" sz="2000" dirty="0" err="1">
                <a:latin typeface="Book Antiqua"/>
              </a:rPr>
              <a:t>promoción</a:t>
            </a:r>
            <a:r>
              <a:rPr lang="en-US" sz="2000" dirty="0">
                <a:latin typeface="Book Antiqua"/>
              </a:rPr>
              <a:t> al cargo de </a:t>
            </a:r>
            <a:r>
              <a:rPr lang="en-US" sz="2000" dirty="0" err="1">
                <a:latin typeface="Book Antiqua"/>
              </a:rPr>
              <a:t>gerente</a:t>
            </a:r>
            <a:r>
              <a:rPr lang="en-US" sz="2000" dirty="0">
                <a:latin typeface="Book Antiqua"/>
              </a:rPr>
              <a:t> de </a:t>
            </a:r>
            <a:r>
              <a:rPr lang="en-US" sz="2000" dirty="0" err="1">
                <a:latin typeface="Book Antiqua"/>
              </a:rPr>
              <a:t>producción</a:t>
            </a:r>
            <a:r>
              <a:rPr lang="en-US" sz="2000" dirty="0">
                <a:latin typeface="Book Antiqua"/>
              </a:rPr>
              <a:t>. La </a:t>
            </a:r>
            <a:r>
              <a:rPr lang="en-US" sz="2000" dirty="0" err="1">
                <a:latin typeface="Book Antiqua"/>
              </a:rPr>
              <a:t>empresa</a:t>
            </a:r>
            <a:r>
              <a:rPr lang="en-US" sz="2000" dirty="0">
                <a:latin typeface="Book Antiqua"/>
              </a:rPr>
              <a:t>, </a:t>
            </a:r>
            <a:r>
              <a:rPr lang="en-US" sz="2000" dirty="0" err="1">
                <a:latin typeface="Book Antiqua"/>
              </a:rPr>
              <a:t>dedicada</a:t>
            </a:r>
            <a:r>
              <a:rPr lang="en-US" sz="2000" dirty="0">
                <a:latin typeface="Book Antiqua"/>
              </a:rPr>
              <a:t> a la </a:t>
            </a:r>
            <a:r>
              <a:rPr lang="en-US" sz="2000" dirty="0" err="1">
                <a:latin typeface="Book Antiqua"/>
              </a:rPr>
              <a:t>producción</a:t>
            </a:r>
            <a:r>
              <a:rPr lang="en-US" sz="2000" dirty="0">
                <a:latin typeface="Book Antiqua"/>
              </a:rPr>
              <a:t> de </a:t>
            </a:r>
            <a:r>
              <a:rPr lang="en-US" sz="2000" dirty="0" err="1">
                <a:latin typeface="Book Antiqua"/>
              </a:rPr>
              <a:t>materiales</a:t>
            </a:r>
            <a:r>
              <a:rPr lang="en-US" sz="2000" dirty="0">
                <a:latin typeface="Book Antiqua"/>
              </a:rPr>
              <a:t> </a:t>
            </a:r>
            <a:r>
              <a:rPr lang="en-US" sz="2000" dirty="0" err="1">
                <a:latin typeface="Book Antiqua"/>
              </a:rPr>
              <a:t>eléctricos</a:t>
            </a:r>
            <a:r>
              <a:rPr lang="en-US" sz="2000" dirty="0">
                <a:latin typeface="Book Antiqua"/>
              </a:rPr>
              <a:t>, </a:t>
            </a:r>
            <a:r>
              <a:rPr lang="en-US" sz="2000" dirty="0" err="1">
                <a:latin typeface="Book Antiqua"/>
              </a:rPr>
              <a:t>está</a:t>
            </a:r>
            <a:r>
              <a:rPr lang="en-US" sz="2000" dirty="0">
                <a:latin typeface="Book Antiqua"/>
              </a:rPr>
              <a:t> </a:t>
            </a:r>
            <a:r>
              <a:rPr lang="en-US" sz="2000" dirty="0" err="1">
                <a:latin typeface="Book Antiqua"/>
              </a:rPr>
              <a:t>perdiendo</a:t>
            </a:r>
            <a:r>
              <a:rPr lang="en-US" sz="2000" dirty="0">
                <a:latin typeface="Book Antiqua"/>
              </a:rPr>
              <a:t> mercado </a:t>
            </a:r>
            <a:r>
              <a:rPr lang="en-US" sz="2000" dirty="0" err="1">
                <a:latin typeface="Book Antiqua"/>
              </a:rPr>
              <a:t>debido</a:t>
            </a:r>
            <a:r>
              <a:rPr lang="en-US" sz="2000" dirty="0">
                <a:latin typeface="Book Antiqua"/>
              </a:rPr>
              <a:t> a </a:t>
            </a:r>
            <a:r>
              <a:rPr lang="en-US" sz="2000" dirty="0" err="1">
                <a:latin typeface="Book Antiqua"/>
              </a:rPr>
              <a:t>los</a:t>
            </a:r>
            <a:r>
              <a:rPr lang="en-US" sz="2000" dirty="0">
                <a:latin typeface="Book Antiqua"/>
              </a:rPr>
              <a:t> </a:t>
            </a:r>
            <a:r>
              <a:rPr lang="en-US" sz="2000" dirty="0" err="1">
                <a:latin typeface="Book Antiqua"/>
              </a:rPr>
              <a:t>costos</a:t>
            </a:r>
            <a:r>
              <a:rPr lang="en-US" sz="2000" dirty="0">
                <a:latin typeface="Book Antiqua"/>
              </a:rPr>
              <a:t> </a:t>
            </a:r>
            <a:r>
              <a:rPr lang="en-US" sz="2000" dirty="0" err="1">
                <a:latin typeface="Book Antiqua"/>
              </a:rPr>
              <a:t>industriales</a:t>
            </a:r>
            <a:r>
              <a:rPr lang="en-US" sz="2000" dirty="0">
                <a:latin typeface="Book Antiqua"/>
              </a:rPr>
              <a:t> </a:t>
            </a:r>
            <a:r>
              <a:rPr lang="en-US" sz="2000" dirty="0" err="1">
                <a:latin typeface="Book Antiqua"/>
              </a:rPr>
              <a:t>elevados</a:t>
            </a:r>
            <a:r>
              <a:rPr lang="en-US" sz="2000" dirty="0">
                <a:latin typeface="Book Antiqua"/>
              </a:rPr>
              <a:t> y a la </a:t>
            </a:r>
            <a:r>
              <a:rPr lang="en-US" sz="2000" dirty="0" err="1">
                <a:latin typeface="Book Antiqua"/>
              </a:rPr>
              <a:t>falta</a:t>
            </a:r>
            <a:r>
              <a:rPr lang="en-US" sz="2000" dirty="0">
                <a:latin typeface="Book Antiqua"/>
              </a:rPr>
              <a:t> de </a:t>
            </a:r>
            <a:r>
              <a:rPr lang="en-US" sz="2000" dirty="0" err="1">
                <a:latin typeface="Book Antiqua"/>
              </a:rPr>
              <a:t>competitividad</a:t>
            </a:r>
            <a:r>
              <a:rPr lang="en-US" sz="2000" dirty="0">
                <a:latin typeface="Book Antiqua"/>
              </a:rPr>
              <a:t>.</a:t>
            </a:r>
            <a:endParaRPr lang="en-US" dirty="0">
              <a:latin typeface="Century Gothic" panose="020B0502020202020204"/>
            </a:endParaRPr>
          </a:p>
          <a:p>
            <a:pPr marL="0" indent="0" algn="just">
              <a:buNone/>
            </a:pPr>
            <a:r>
              <a:rPr lang="en-US" sz="2000" dirty="0">
                <a:latin typeface="Book Antiqua"/>
              </a:rPr>
              <a:t> ¿</a:t>
            </a:r>
            <a:r>
              <a:rPr lang="en-US" sz="2000" dirty="0" err="1">
                <a:latin typeface="Book Antiqua"/>
              </a:rPr>
              <a:t>Cómo</a:t>
            </a:r>
            <a:r>
              <a:rPr lang="en-US" sz="2000" dirty="0">
                <a:latin typeface="Book Antiqua"/>
              </a:rPr>
              <a:t> </a:t>
            </a:r>
            <a:r>
              <a:rPr lang="en-US" sz="2000" dirty="0" err="1">
                <a:latin typeface="Book Antiqua"/>
              </a:rPr>
              <a:t>podría</a:t>
            </a:r>
            <a:r>
              <a:rPr lang="en-US" sz="2000" dirty="0">
                <a:latin typeface="Book Antiqua"/>
              </a:rPr>
              <a:t> </a:t>
            </a:r>
            <a:r>
              <a:rPr lang="en-US" sz="2000" dirty="0" err="1">
                <a:latin typeface="Book Antiqua"/>
              </a:rPr>
              <a:t>planear</a:t>
            </a:r>
            <a:r>
              <a:rPr lang="en-US" sz="2000" dirty="0">
                <a:latin typeface="Book Antiqua"/>
              </a:rPr>
              <a:t> Esteban </a:t>
            </a:r>
            <a:r>
              <a:rPr lang="en-US" sz="2000" dirty="0" err="1">
                <a:latin typeface="Book Antiqua"/>
              </a:rPr>
              <a:t>el</a:t>
            </a:r>
            <a:r>
              <a:rPr lang="en-US" sz="2000" dirty="0">
                <a:latin typeface="Book Antiqua"/>
              </a:rPr>
              <a:t> </a:t>
            </a:r>
            <a:r>
              <a:rPr lang="en-US" sz="2000" dirty="0" err="1">
                <a:latin typeface="Book Antiqua"/>
              </a:rPr>
              <a:t>trabajo</a:t>
            </a:r>
            <a:r>
              <a:rPr lang="en-US" sz="2000" dirty="0">
                <a:latin typeface="Book Antiqua"/>
              </a:rPr>
              <a:t>? </a:t>
            </a:r>
            <a:endParaRPr lang="en-US" dirty="0"/>
          </a:p>
        </p:txBody>
      </p:sp>
    </p:spTree>
    <p:extLst>
      <p:ext uri="{BB962C8B-B14F-4D97-AF65-F5344CB8AC3E}">
        <p14:creationId xmlns:p14="http://schemas.microsoft.com/office/powerpoint/2010/main" val="1756797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0739B-EC5D-4697-7657-E023759D1370}"/>
              </a:ext>
            </a:extLst>
          </p:cNvPr>
          <p:cNvSpPr>
            <a:spLocks noGrp="1"/>
          </p:cNvSpPr>
          <p:nvPr>
            <p:ph type="title"/>
          </p:nvPr>
        </p:nvSpPr>
        <p:spPr/>
        <p:txBody>
          <a:bodyPr/>
          <a:lstStyle/>
          <a:p>
            <a:r>
              <a:rPr lang="en-US" dirty="0" err="1"/>
              <a:t>Estudio</a:t>
            </a:r>
            <a:r>
              <a:rPr lang="en-US" dirty="0"/>
              <a:t> de Casos</a:t>
            </a:r>
          </a:p>
        </p:txBody>
      </p:sp>
      <p:sp>
        <p:nvSpPr>
          <p:cNvPr id="3" name="Content Placeholder 2">
            <a:extLst>
              <a:ext uri="{FF2B5EF4-FFF2-40B4-BE49-F238E27FC236}">
                <a16:creationId xmlns:a16="http://schemas.microsoft.com/office/drawing/2014/main" id="{EB484724-5862-91A3-1059-3E07744F0C1D}"/>
              </a:ext>
            </a:extLst>
          </p:cNvPr>
          <p:cNvSpPr>
            <a:spLocks noGrp="1"/>
          </p:cNvSpPr>
          <p:nvPr>
            <p:ph idx="1"/>
          </p:nvPr>
        </p:nvSpPr>
        <p:spPr>
          <a:xfrm>
            <a:off x="1154954" y="2603500"/>
            <a:ext cx="9232059" cy="3416300"/>
          </a:xfrm>
        </p:spPr>
        <p:txBody>
          <a:bodyPr vert="horz" lIns="91440" tIns="45720" rIns="91440" bIns="45720" rtlCol="0" anchor="t">
            <a:normAutofit/>
          </a:bodyPr>
          <a:lstStyle/>
          <a:p>
            <a:r>
              <a:rPr lang="en-US" dirty="0"/>
              <a:t>Caso 2</a:t>
            </a:r>
          </a:p>
          <a:p>
            <a:pPr marL="0" indent="0">
              <a:buNone/>
            </a:pPr>
            <a:r>
              <a:rPr lang="en-US" dirty="0">
                <a:ea typeface="+mn-lt"/>
                <a:cs typeface="+mn-lt"/>
              </a:rPr>
              <a:t>Como </a:t>
            </a:r>
            <a:r>
              <a:rPr lang="en-US" dirty="0" err="1">
                <a:ea typeface="+mn-lt"/>
                <a:cs typeface="+mn-lt"/>
              </a:rPr>
              <a:t>empresaria</a:t>
            </a:r>
            <a:r>
              <a:rPr lang="en-US" dirty="0">
                <a:ea typeface="+mn-lt"/>
                <a:cs typeface="+mn-lt"/>
              </a:rPr>
              <a:t>, Celeste </a:t>
            </a:r>
            <a:r>
              <a:rPr lang="en-US" dirty="0" err="1">
                <a:ea typeface="+mn-lt"/>
                <a:cs typeface="+mn-lt"/>
              </a:rPr>
              <a:t>Aguílar</a:t>
            </a:r>
            <a:r>
              <a:rPr lang="en-US" dirty="0">
                <a:ea typeface="+mn-lt"/>
                <a:cs typeface="+mn-lt"/>
              </a:rPr>
              <a:t>  se </a:t>
            </a:r>
            <a:r>
              <a:rPr lang="en-US" dirty="0" err="1">
                <a:ea typeface="+mn-lt"/>
                <a:cs typeface="+mn-lt"/>
              </a:rPr>
              <a:t>considera</a:t>
            </a:r>
            <a:r>
              <a:rPr lang="en-US" dirty="0">
                <a:ea typeface="+mn-lt"/>
                <a:cs typeface="+mn-lt"/>
              </a:rPr>
              <a:t> </a:t>
            </a:r>
            <a:r>
              <a:rPr lang="en-US" dirty="0" err="1">
                <a:ea typeface="+mn-lt"/>
                <a:cs typeface="+mn-lt"/>
              </a:rPr>
              <a:t>una</a:t>
            </a:r>
            <a:r>
              <a:rPr lang="en-US" dirty="0">
                <a:ea typeface="+mn-lt"/>
                <a:cs typeface="+mn-lt"/>
              </a:rPr>
              <a:t> </a:t>
            </a:r>
            <a:r>
              <a:rPr lang="en-US" dirty="0" err="1">
                <a:ea typeface="+mn-lt"/>
                <a:cs typeface="+mn-lt"/>
              </a:rPr>
              <a:t>mujer</a:t>
            </a:r>
            <a:r>
              <a:rPr lang="en-US" dirty="0">
                <a:ea typeface="+mn-lt"/>
                <a:cs typeface="+mn-lt"/>
              </a:rPr>
              <a:t> con </a:t>
            </a:r>
            <a:r>
              <a:rPr lang="en-US" dirty="0" err="1">
                <a:ea typeface="+mn-lt"/>
                <a:cs typeface="+mn-lt"/>
              </a:rPr>
              <a:t>mucho</a:t>
            </a:r>
            <a:r>
              <a:rPr lang="en-US" dirty="0">
                <a:ea typeface="+mn-lt"/>
                <a:cs typeface="+mn-lt"/>
              </a:rPr>
              <a:t> </a:t>
            </a:r>
            <a:r>
              <a:rPr lang="en-US" dirty="0" err="1">
                <a:ea typeface="+mn-lt"/>
                <a:cs typeface="+mn-lt"/>
              </a:rPr>
              <a:t>éxito</a:t>
            </a:r>
            <a:r>
              <a:rPr lang="en-US" dirty="0">
                <a:ea typeface="+mn-lt"/>
                <a:cs typeface="+mn-lt"/>
              </a:rPr>
              <a:t>. Su </a:t>
            </a:r>
            <a:r>
              <a:rPr lang="en-US" dirty="0" err="1">
                <a:ea typeface="+mn-lt"/>
                <a:cs typeface="+mn-lt"/>
              </a:rPr>
              <a:t>empresa</a:t>
            </a:r>
            <a:r>
              <a:rPr lang="en-US" dirty="0">
                <a:ea typeface="+mn-lt"/>
                <a:cs typeface="+mn-lt"/>
              </a:rPr>
              <a:t>, </a:t>
            </a:r>
            <a:r>
              <a:rPr lang="en-US" dirty="0" err="1">
                <a:ea typeface="+mn-lt"/>
                <a:cs typeface="+mn-lt"/>
              </a:rPr>
              <a:t>LuceLac</a:t>
            </a:r>
            <a:r>
              <a:rPr lang="en-US" dirty="0">
                <a:ea typeface="+mn-lt"/>
                <a:cs typeface="+mn-lt"/>
              </a:rPr>
              <a:t>, ha </a:t>
            </a:r>
            <a:r>
              <a:rPr lang="en-US" dirty="0" err="1">
                <a:ea typeface="+mn-lt"/>
                <a:cs typeface="+mn-lt"/>
              </a:rPr>
              <a:t>logrado</a:t>
            </a:r>
            <a:r>
              <a:rPr lang="en-US" dirty="0">
                <a:ea typeface="+mn-lt"/>
                <a:cs typeface="+mn-lt"/>
              </a:rPr>
              <a:t> </a:t>
            </a:r>
            <a:r>
              <a:rPr lang="en-US" dirty="0" err="1">
                <a:ea typeface="+mn-lt"/>
                <a:cs typeface="+mn-lt"/>
              </a:rPr>
              <a:t>excelentes</a:t>
            </a:r>
            <a:r>
              <a:rPr lang="en-US" dirty="0">
                <a:ea typeface="+mn-lt"/>
                <a:cs typeface="+mn-lt"/>
              </a:rPr>
              <a:t> </a:t>
            </a:r>
            <a:r>
              <a:rPr lang="en-US" dirty="0" err="1">
                <a:ea typeface="+mn-lt"/>
                <a:cs typeface="+mn-lt"/>
              </a:rPr>
              <a:t>resultados</a:t>
            </a:r>
            <a:r>
              <a:rPr lang="en-US" dirty="0">
                <a:ea typeface="+mn-lt"/>
                <a:cs typeface="+mn-lt"/>
              </a:rPr>
              <a:t> </a:t>
            </a:r>
            <a:r>
              <a:rPr lang="en-US" dirty="0" err="1">
                <a:ea typeface="+mn-lt"/>
                <a:cs typeface="+mn-lt"/>
              </a:rPr>
              <a:t>financieros</a:t>
            </a:r>
            <a:r>
              <a:rPr lang="en-US" dirty="0">
                <a:ea typeface="+mn-lt"/>
                <a:cs typeface="+mn-lt"/>
              </a:rPr>
              <a:t> y un alto </a:t>
            </a:r>
            <a:r>
              <a:rPr lang="en-US" dirty="0" err="1">
                <a:ea typeface="+mn-lt"/>
                <a:cs typeface="+mn-lt"/>
              </a:rPr>
              <a:t>nivel</a:t>
            </a:r>
            <a:r>
              <a:rPr lang="en-US" dirty="0">
                <a:ea typeface="+mn-lt"/>
                <a:cs typeface="+mn-lt"/>
              </a:rPr>
              <a:t> </a:t>
            </a:r>
            <a:r>
              <a:rPr lang="en-US" dirty="0" err="1">
                <a:ea typeface="+mn-lt"/>
                <a:cs typeface="+mn-lt"/>
              </a:rPr>
              <a:t>lucrativo</a:t>
            </a:r>
            <a:r>
              <a:rPr lang="en-US" dirty="0">
                <a:ea typeface="+mn-lt"/>
                <a:cs typeface="+mn-lt"/>
              </a:rPr>
              <a:t>. A pesar de todo, Celeste nota que en su empresa, el ambiente interno es frío, poco afable y negativo. El clima es pesado y agresivo. Cuando pasa entre los empleados, Celeste nota que no es bien recibida. ¿Cuál será el problema? </a:t>
            </a:r>
          </a:p>
        </p:txBody>
      </p:sp>
    </p:spTree>
    <p:extLst>
      <p:ext uri="{BB962C8B-B14F-4D97-AF65-F5344CB8AC3E}">
        <p14:creationId xmlns:p14="http://schemas.microsoft.com/office/powerpoint/2010/main" val="109450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n 2" descr="Diagrama&#10;&#10;Descripción generada automáticamente">
            <a:extLst>
              <a:ext uri="{FF2B5EF4-FFF2-40B4-BE49-F238E27FC236}">
                <a16:creationId xmlns:a16="http://schemas.microsoft.com/office/drawing/2014/main" id="{4001C993-B56B-4E72-8607-AEDECA6F2144}"/>
              </a:ext>
            </a:extLst>
          </p:cNvPr>
          <p:cNvPicPr>
            <a:picLocks noChangeAspect="1"/>
          </p:cNvPicPr>
          <p:nvPr/>
        </p:nvPicPr>
        <p:blipFill>
          <a:blip r:embed="rId2"/>
          <a:stretch>
            <a:fillRect/>
          </a:stretch>
        </p:blipFill>
        <p:spPr>
          <a:xfrm>
            <a:off x="1125370" y="2530149"/>
            <a:ext cx="9941259" cy="3951649"/>
          </a:xfrm>
          <a:prstGeom prst="rect">
            <a:avLst/>
          </a:prstGeom>
        </p:spPr>
      </p:pic>
      <p:sp>
        <p:nvSpPr>
          <p:cNvPr id="32" name="CuadroTexto 31">
            <a:extLst>
              <a:ext uri="{FF2B5EF4-FFF2-40B4-BE49-F238E27FC236}">
                <a16:creationId xmlns:a16="http://schemas.microsoft.com/office/drawing/2014/main" id="{E5E04356-A5C7-45B6-B3D8-EBC0DB3A92B2}"/>
              </a:ext>
            </a:extLst>
          </p:cNvPr>
          <p:cNvSpPr txBox="1"/>
          <p:nvPr/>
        </p:nvSpPr>
        <p:spPr>
          <a:xfrm>
            <a:off x="1514764" y="946787"/>
            <a:ext cx="6096000" cy="707886"/>
          </a:xfrm>
          <a:prstGeom prst="rect">
            <a:avLst/>
          </a:prstGeom>
          <a:noFill/>
        </p:spPr>
        <p:txBody>
          <a:bodyPr wrap="square">
            <a:spAutoFit/>
          </a:bodyPr>
          <a:lstStyle/>
          <a:p>
            <a:r>
              <a:rPr lang="es-AR" sz="4000" dirty="0">
                <a:solidFill>
                  <a:schemeClr val="bg1"/>
                </a:solidFill>
              </a:rPr>
              <a:t>Proceso Administrativo</a:t>
            </a:r>
          </a:p>
        </p:txBody>
      </p:sp>
    </p:spTree>
    <p:extLst>
      <p:ext uri="{BB962C8B-B14F-4D97-AF65-F5344CB8AC3E}">
        <p14:creationId xmlns:p14="http://schemas.microsoft.com/office/powerpoint/2010/main" val="1849072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9F96B1-1130-66DB-6F17-49618D4CC09A}"/>
              </a:ext>
            </a:extLst>
          </p:cNvPr>
          <p:cNvSpPr>
            <a:spLocks noGrp="1"/>
          </p:cNvSpPr>
          <p:nvPr>
            <p:ph type="title"/>
          </p:nvPr>
        </p:nvSpPr>
        <p:spPr>
          <a:xfrm>
            <a:off x="6860870" y="513270"/>
            <a:ext cx="2793158" cy="724456"/>
          </a:xfrm>
        </p:spPr>
        <p:txBody>
          <a:bodyPr/>
          <a:lstStyle/>
          <a:p>
            <a:r>
              <a:rPr lang="es-AR" sz="2800" dirty="0">
                <a:solidFill>
                  <a:srgbClr val="000000"/>
                </a:solidFill>
              </a:rPr>
              <a:t>Administración</a:t>
            </a:r>
          </a:p>
        </p:txBody>
      </p:sp>
      <p:sp>
        <p:nvSpPr>
          <p:cNvPr id="8" name="TextBox 7">
            <a:extLst>
              <a:ext uri="{FF2B5EF4-FFF2-40B4-BE49-F238E27FC236}">
                <a16:creationId xmlns:a16="http://schemas.microsoft.com/office/drawing/2014/main" id="{B1DE8ED7-4103-D4C9-0B5B-4889F5CA96BC}"/>
              </a:ext>
            </a:extLst>
          </p:cNvPr>
          <p:cNvSpPr txBox="1"/>
          <p:nvPr/>
        </p:nvSpPr>
        <p:spPr>
          <a:xfrm>
            <a:off x="5271543" y="1477099"/>
            <a:ext cx="6568933" cy="40626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2000" b="1" dirty="0"/>
              <a:t>CIENCIA:</a:t>
            </a:r>
            <a:r>
              <a:rPr lang="en-US" sz="2000" dirty="0"/>
              <a:t> Conjunto de </a:t>
            </a:r>
            <a:r>
              <a:rPr lang="en-US" sz="2000" err="1"/>
              <a:t>conocimientos</a:t>
            </a:r>
            <a:r>
              <a:rPr lang="en-US" sz="2000" dirty="0"/>
              <a:t> </a:t>
            </a:r>
            <a:r>
              <a:rPr lang="en-US" sz="2000" err="1"/>
              <a:t>ordenados</a:t>
            </a:r>
            <a:r>
              <a:rPr lang="en-US" sz="2000" dirty="0"/>
              <a:t> y </a:t>
            </a:r>
            <a:r>
              <a:rPr lang="en-US" sz="2000" err="1"/>
              <a:t>sistematizados</a:t>
            </a:r>
            <a:r>
              <a:rPr lang="en-US" sz="2000" dirty="0"/>
              <a:t>, de </a:t>
            </a:r>
            <a:r>
              <a:rPr lang="en-US" sz="2000" err="1"/>
              <a:t>validez</a:t>
            </a:r>
            <a:r>
              <a:rPr lang="en-US" sz="2000" dirty="0"/>
              <a:t> universal </a:t>
            </a:r>
            <a:r>
              <a:rPr lang="en-US" sz="2000" err="1"/>
              <a:t>fundamntados</a:t>
            </a:r>
            <a:r>
              <a:rPr lang="en-US" sz="2000" dirty="0"/>
              <a:t> </a:t>
            </a:r>
            <a:r>
              <a:rPr lang="en-US" sz="2000" err="1"/>
              <a:t>en</a:t>
            </a:r>
            <a:r>
              <a:rPr lang="en-US" sz="2000" dirty="0"/>
              <a:t> </a:t>
            </a:r>
            <a:r>
              <a:rPr lang="en-US" sz="2000" err="1"/>
              <a:t>una</a:t>
            </a:r>
            <a:r>
              <a:rPr lang="en-US" sz="2000" dirty="0"/>
              <a:t> </a:t>
            </a:r>
            <a:r>
              <a:rPr lang="en-US" sz="2000" err="1"/>
              <a:t>teoría</a:t>
            </a:r>
            <a:r>
              <a:rPr lang="en-US" sz="2000" dirty="0"/>
              <a:t> </a:t>
            </a:r>
            <a:r>
              <a:rPr lang="en-US" sz="2000" err="1"/>
              <a:t>referida</a:t>
            </a:r>
            <a:r>
              <a:rPr lang="en-US" sz="2000" dirty="0"/>
              <a:t> a </a:t>
            </a:r>
            <a:r>
              <a:rPr lang="en-US" sz="2000" err="1"/>
              <a:t>verdades</a:t>
            </a:r>
            <a:r>
              <a:rPr lang="en-US" sz="2000" dirty="0"/>
              <a:t> </a:t>
            </a:r>
            <a:r>
              <a:rPr lang="en-US" sz="2000" err="1"/>
              <a:t>generales</a:t>
            </a:r>
            <a:endParaRPr lang="en-US" sz="2000"/>
          </a:p>
          <a:p>
            <a:endParaRPr lang="en-US" sz="2000" dirty="0"/>
          </a:p>
          <a:p>
            <a:pPr algn="just"/>
            <a:r>
              <a:rPr lang="en-US" sz="2000" b="1" dirty="0"/>
              <a:t>TÉCNICA:</a:t>
            </a:r>
            <a:r>
              <a:rPr lang="en-US" sz="2000" dirty="0"/>
              <a:t> conjunto de </a:t>
            </a:r>
            <a:r>
              <a:rPr lang="en-US" sz="2000" err="1"/>
              <a:t>instrumentos</a:t>
            </a:r>
            <a:r>
              <a:rPr lang="en-US" sz="2000" dirty="0"/>
              <a:t>, </a:t>
            </a:r>
            <a:r>
              <a:rPr lang="en-US" sz="2000" err="1"/>
              <a:t>reglas</a:t>
            </a:r>
            <a:r>
              <a:rPr lang="en-US" sz="2000" dirty="0"/>
              <a:t>, </a:t>
            </a:r>
            <a:r>
              <a:rPr lang="en-US" sz="2000" err="1"/>
              <a:t>procedimientos</a:t>
            </a:r>
            <a:r>
              <a:rPr lang="en-US" sz="2000" dirty="0"/>
              <a:t> y </a:t>
            </a:r>
            <a:r>
              <a:rPr lang="en-US" sz="2000" err="1"/>
              <a:t>conocimientos</a:t>
            </a:r>
            <a:r>
              <a:rPr lang="en-US" sz="2000" dirty="0"/>
              <a:t>, </a:t>
            </a:r>
            <a:r>
              <a:rPr lang="en-US" sz="2000" err="1"/>
              <a:t>cuyo</a:t>
            </a:r>
            <a:r>
              <a:rPr lang="en-US" sz="2000" dirty="0"/>
              <a:t> </a:t>
            </a:r>
            <a:r>
              <a:rPr lang="en-US" sz="2000" err="1"/>
              <a:t>objetivo</a:t>
            </a:r>
            <a:r>
              <a:rPr lang="en-US" sz="2000" dirty="0"/>
              <a:t> es la </a:t>
            </a:r>
            <a:r>
              <a:rPr lang="en-US" sz="2000" err="1"/>
              <a:t>aplicación</a:t>
            </a:r>
            <a:r>
              <a:rPr lang="en-US" sz="2000" dirty="0"/>
              <a:t> </a:t>
            </a:r>
            <a:r>
              <a:rPr lang="en-US" sz="2000" err="1"/>
              <a:t>utilitaria</a:t>
            </a:r>
            <a:endParaRPr lang="en-US" sz="2000"/>
          </a:p>
          <a:p>
            <a:endParaRPr lang="en-US" sz="2000" dirty="0"/>
          </a:p>
          <a:p>
            <a:pPr algn="just"/>
            <a:r>
              <a:rPr lang="en-US" sz="2000" b="1" dirty="0"/>
              <a:t>ARTE:</a:t>
            </a:r>
            <a:r>
              <a:rPr lang="en-US" sz="2000" dirty="0"/>
              <a:t> es </a:t>
            </a:r>
            <a:r>
              <a:rPr lang="en-US" sz="2000" err="1"/>
              <a:t>una</a:t>
            </a:r>
            <a:r>
              <a:rPr lang="en-US" sz="2000" dirty="0"/>
              <a:t> </a:t>
            </a:r>
            <a:r>
              <a:rPr lang="en-US" sz="2000" err="1"/>
              <a:t>captación</a:t>
            </a:r>
            <a:r>
              <a:rPr lang="en-US" sz="2000" dirty="0"/>
              <a:t> </a:t>
            </a:r>
            <a:r>
              <a:rPr lang="en-US" sz="2000" err="1"/>
              <a:t>vivencial</a:t>
            </a:r>
            <a:r>
              <a:rPr lang="en-US" sz="2000" dirty="0"/>
              <a:t> y </a:t>
            </a:r>
            <a:r>
              <a:rPr lang="en-US" sz="2000" err="1"/>
              <a:t>espiritual</a:t>
            </a:r>
            <a:r>
              <a:rPr lang="en-US" sz="2000" dirty="0"/>
              <a:t> de </a:t>
            </a:r>
            <a:r>
              <a:rPr lang="en-US" sz="2000" err="1"/>
              <a:t>una</a:t>
            </a:r>
            <a:r>
              <a:rPr lang="en-US" sz="2000" dirty="0"/>
              <a:t> </a:t>
            </a:r>
            <a:r>
              <a:rPr lang="en-US" sz="2000" err="1"/>
              <a:t>realidad</a:t>
            </a:r>
            <a:r>
              <a:rPr lang="en-US" sz="2000" dirty="0"/>
              <a:t> con </a:t>
            </a:r>
            <a:r>
              <a:rPr lang="en-US" sz="2000" err="1"/>
              <a:t>clara</a:t>
            </a:r>
            <a:r>
              <a:rPr lang="en-US" sz="2000" dirty="0"/>
              <a:t> </a:t>
            </a:r>
            <a:r>
              <a:rPr lang="en-US" sz="2000" err="1"/>
              <a:t>connotación</a:t>
            </a:r>
            <a:r>
              <a:rPr lang="en-US" sz="2000" dirty="0"/>
              <a:t> </a:t>
            </a:r>
            <a:r>
              <a:rPr lang="en-US" sz="2000" err="1"/>
              <a:t>subjetiva</a:t>
            </a:r>
            <a:r>
              <a:rPr lang="en-US" sz="2000" dirty="0"/>
              <a:t>, </a:t>
            </a:r>
            <a:r>
              <a:rPr lang="en-US" sz="2000" err="1"/>
              <a:t>donde</a:t>
            </a:r>
            <a:r>
              <a:rPr lang="en-US" sz="2000" dirty="0"/>
              <a:t> </a:t>
            </a:r>
            <a:r>
              <a:rPr lang="en-US" sz="2000" err="1"/>
              <a:t>juegan</a:t>
            </a:r>
            <a:r>
              <a:rPr lang="en-US" sz="2000" dirty="0"/>
              <a:t> </a:t>
            </a:r>
            <a:r>
              <a:rPr lang="en-US" sz="2000" err="1"/>
              <a:t>los</a:t>
            </a:r>
            <a:r>
              <a:rPr lang="en-US" sz="2000" dirty="0"/>
              <a:t> </a:t>
            </a:r>
            <a:r>
              <a:rPr lang="en-US" sz="2000" err="1"/>
              <a:t>valores</a:t>
            </a:r>
            <a:r>
              <a:rPr lang="en-US" sz="2000" dirty="0"/>
              <a:t> del ser </a:t>
            </a:r>
            <a:r>
              <a:rPr lang="en-US" sz="2000" err="1"/>
              <a:t>humano</a:t>
            </a:r>
            <a:r>
              <a:rPr lang="en-US" sz="2000" dirty="0"/>
              <a:t>, sus </a:t>
            </a:r>
            <a:r>
              <a:rPr lang="en-US" sz="2000" err="1"/>
              <a:t>estados</a:t>
            </a:r>
            <a:r>
              <a:rPr lang="en-US" sz="2000" dirty="0"/>
              <a:t> de </a:t>
            </a:r>
            <a:r>
              <a:rPr lang="en-US" sz="2000" err="1"/>
              <a:t>ánimo</a:t>
            </a:r>
            <a:r>
              <a:rPr lang="en-US" sz="2000" dirty="0"/>
              <a:t> y </a:t>
            </a:r>
            <a:r>
              <a:rPr lang="en-US" sz="2000" err="1"/>
              <a:t>su</a:t>
            </a:r>
            <a:r>
              <a:rPr lang="en-US" sz="2000" dirty="0"/>
              <a:t> </a:t>
            </a:r>
            <a:r>
              <a:rPr lang="en-US" sz="2000" err="1"/>
              <a:t>personalidad</a:t>
            </a:r>
            <a:r>
              <a:rPr lang="en-US" sz="2000" dirty="0"/>
              <a:t>.</a:t>
            </a:r>
          </a:p>
          <a:p>
            <a:endParaRPr lang="en-US" sz="2000" dirty="0"/>
          </a:p>
        </p:txBody>
      </p:sp>
      <p:sp>
        <p:nvSpPr>
          <p:cNvPr id="20" name="Text Placeholder 19">
            <a:extLst>
              <a:ext uri="{FF2B5EF4-FFF2-40B4-BE49-F238E27FC236}">
                <a16:creationId xmlns:a16="http://schemas.microsoft.com/office/drawing/2014/main" id="{FFE8D1A2-B66E-8459-A3FD-FEF3F9CA1AC2}"/>
              </a:ext>
            </a:extLst>
          </p:cNvPr>
          <p:cNvSpPr>
            <a:spLocks noGrp="1"/>
          </p:cNvSpPr>
          <p:nvPr>
            <p:ph type="body" sz="half" idx="2"/>
          </p:nvPr>
        </p:nvSpPr>
        <p:spPr>
          <a:xfrm>
            <a:off x="1154954" y="3129280"/>
            <a:ext cx="2943676" cy="3083747"/>
          </a:xfrm>
        </p:spPr>
        <p:txBody>
          <a:bodyPr/>
          <a:lstStyle/>
          <a:p>
            <a:endParaRPr lang="en-US"/>
          </a:p>
        </p:txBody>
      </p:sp>
      <p:pic>
        <p:nvPicPr>
          <p:cNvPr id="10" name="Content Placeholder 9">
            <a:extLst>
              <a:ext uri="{FF2B5EF4-FFF2-40B4-BE49-F238E27FC236}">
                <a16:creationId xmlns:a16="http://schemas.microsoft.com/office/drawing/2014/main" id="{710102BD-4F8C-033F-EC4B-DB3248523A77}"/>
              </a:ext>
            </a:extLst>
          </p:cNvPr>
          <p:cNvPicPr>
            <a:picLocks noGrp="1" noChangeAspect="1"/>
          </p:cNvPicPr>
          <p:nvPr>
            <p:ph idx="1"/>
          </p:nvPr>
        </p:nvPicPr>
        <p:blipFill>
          <a:blip r:embed="rId2"/>
          <a:stretch>
            <a:fillRect/>
          </a:stretch>
        </p:blipFill>
        <p:spPr>
          <a:xfrm>
            <a:off x="-478977" y="879969"/>
            <a:ext cx="6866465" cy="5320800"/>
          </a:xfrm>
        </p:spPr>
      </p:pic>
    </p:spTree>
    <p:extLst>
      <p:ext uri="{BB962C8B-B14F-4D97-AF65-F5344CB8AC3E}">
        <p14:creationId xmlns:p14="http://schemas.microsoft.com/office/powerpoint/2010/main" val="1191254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FB69E-487A-9742-83AF-62749423A6CE}"/>
              </a:ext>
            </a:extLst>
          </p:cNvPr>
          <p:cNvSpPr>
            <a:spLocks noGrp="1"/>
          </p:cNvSpPr>
          <p:nvPr>
            <p:ph type="title"/>
          </p:nvPr>
        </p:nvSpPr>
        <p:spPr/>
        <p:txBody>
          <a:bodyPr/>
          <a:lstStyle/>
          <a:p>
            <a:r>
              <a:rPr lang="en-US" dirty="0"/>
              <a:t>Historia de la Administración</a:t>
            </a:r>
          </a:p>
        </p:txBody>
      </p:sp>
      <p:pic>
        <p:nvPicPr>
          <p:cNvPr id="3" name="Picture 2">
            <a:extLst>
              <a:ext uri="{FF2B5EF4-FFF2-40B4-BE49-F238E27FC236}">
                <a16:creationId xmlns:a16="http://schemas.microsoft.com/office/drawing/2014/main" id="{844DC606-AD6B-9758-F27F-73E40103B977}"/>
              </a:ext>
            </a:extLst>
          </p:cNvPr>
          <p:cNvPicPr>
            <a:picLocks noChangeAspect="1"/>
          </p:cNvPicPr>
          <p:nvPr/>
        </p:nvPicPr>
        <p:blipFill>
          <a:blip r:embed="rId2"/>
          <a:stretch>
            <a:fillRect/>
          </a:stretch>
        </p:blipFill>
        <p:spPr>
          <a:xfrm>
            <a:off x="1298257" y="2613660"/>
            <a:ext cx="9890125" cy="1285240"/>
          </a:xfrm>
          <a:prstGeom prst="rect">
            <a:avLst/>
          </a:prstGeom>
        </p:spPr>
      </p:pic>
      <p:pic>
        <p:nvPicPr>
          <p:cNvPr id="4" name="Picture 3">
            <a:extLst>
              <a:ext uri="{FF2B5EF4-FFF2-40B4-BE49-F238E27FC236}">
                <a16:creationId xmlns:a16="http://schemas.microsoft.com/office/drawing/2014/main" id="{1FF67BFD-2098-5D6A-FC7E-00D9BA7E4C1E}"/>
              </a:ext>
            </a:extLst>
          </p:cNvPr>
          <p:cNvPicPr>
            <a:picLocks noChangeAspect="1"/>
          </p:cNvPicPr>
          <p:nvPr/>
        </p:nvPicPr>
        <p:blipFill>
          <a:blip r:embed="rId3"/>
          <a:stretch>
            <a:fillRect/>
          </a:stretch>
        </p:blipFill>
        <p:spPr>
          <a:xfrm>
            <a:off x="1452245" y="3044825"/>
            <a:ext cx="9734550" cy="3094990"/>
          </a:xfrm>
          <a:prstGeom prst="rect">
            <a:avLst/>
          </a:prstGeom>
        </p:spPr>
      </p:pic>
    </p:spTree>
    <p:extLst>
      <p:ext uri="{BB962C8B-B14F-4D97-AF65-F5344CB8AC3E}">
        <p14:creationId xmlns:p14="http://schemas.microsoft.com/office/powerpoint/2010/main" val="3378601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7F79D-1514-659C-44D5-B295D9F99646}"/>
              </a:ext>
            </a:extLst>
          </p:cNvPr>
          <p:cNvSpPr>
            <a:spLocks noGrp="1"/>
          </p:cNvSpPr>
          <p:nvPr>
            <p:ph type="title"/>
          </p:nvPr>
        </p:nvSpPr>
        <p:spPr/>
        <p:txBody>
          <a:bodyPr/>
          <a:lstStyle/>
          <a:p>
            <a:r>
              <a:rPr lang="en-US" dirty="0" err="1"/>
              <a:t>Primeras</a:t>
            </a:r>
            <a:r>
              <a:rPr lang="en-US" dirty="0"/>
              <a:t> </a:t>
            </a:r>
            <a:r>
              <a:rPr lang="en-US" dirty="0" err="1"/>
              <a:t>manifestaciones</a:t>
            </a:r>
          </a:p>
        </p:txBody>
      </p:sp>
      <p:pic>
        <p:nvPicPr>
          <p:cNvPr id="3" name="Picture 2">
            <a:extLst>
              <a:ext uri="{FF2B5EF4-FFF2-40B4-BE49-F238E27FC236}">
                <a16:creationId xmlns:a16="http://schemas.microsoft.com/office/drawing/2014/main" id="{06FDD029-EE19-14BB-FC42-0B4491619061}"/>
              </a:ext>
            </a:extLst>
          </p:cNvPr>
          <p:cNvPicPr>
            <a:picLocks noChangeAspect="1"/>
          </p:cNvPicPr>
          <p:nvPr/>
        </p:nvPicPr>
        <p:blipFill>
          <a:blip r:embed="rId2"/>
          <a:stretch>
            <a:fillRect/>
          </a:stretch>
        </p:blipFill>
        <p:spPr>
          <a:xfrm>
            <a:off x="987767" y="2989897"/>
            <a:ext cx="2998176" cy="1891078"/>
          </a:xfrm>
          <a:prstGeom prst="rect">
            <a:avLst/>
          </a:prstGeom>
        </p:spPr>
      </p:pic>
      <p:pic>
        <p:nvPicPr>
          <p:cNvPr id="4" name="Picture 3">
            <a:extLst>
              <a:ext uri="{FF2B5EF4-FFF2-40B4-BE49-F238E27FC236}">
                <a16:creationId xmlns:a16="http://schemas.microsoft.com/office/drawing/2014/main" id="{5B2C2A23-792B-FFD6-B0D0-8B355802496F}"/>
              </a:ext>
            </a:extLst>
          </p:cNvPr>
          <p:cNvPicPr>
            <a:picLocks noChangeAspect="1"/>
          </p:cNvPicPr>
          <p:nvPr/>
        </p:nvPicPr>
        <p:blipFill>
          <a:blip r:embed="rId3"/>
          <a:stretch>
            <a:fillRect/>
          </a:stretch>
        </p:blipFill>
        <p:spPr>
          <a:xfrm>
            <a:off x="5119687" y="2733675"/>
            <a:ext cx="1952625" cy="2609850"/>
          </a:xfrm>
          <a:prstGeom prst="rect">
            <a:avLst/>
          </a:prstGeom>
        </p:spPr>
      </p:pic>
      <p:pic>
        <p:nvPicPr>
          <p:cNvPr id="5" name="Picture 4">
            <a:extLst>
              <a:ext uri="{FF2B5EF4-FFF2-40B4-BE49-F238E27FC236}">
                <a16:creationId xmlns:a16="http://schemas.microsoft.com/office/drawing/2014/main" id="{9C91390B-0456-74C3-CEE2-3D9113E6B8B1}"/>
              </a:ext>
            </a:extLst>
          </p:cNvPr>
          <p:cNvPicPr>
            <a:picLocks noChangeAspect="1"/>
          </p:cNvPicPr>
          <p:nvPr/>
        </p:nvPicPr>
        <p:blipFill>
          <a:blip r:embed="rId4"/>
          <a:stretch>
            <a:fillRect/>
          </a:stretch>
        </p:blipFill>
        <p:spPr>
          <a:xfrm>
            <a:off x="8560777" y="2628534"/>
            <a:ext cx="3206261" cy="2609117"/>
          </a:xfrm>
          <a:prstGeom prst="rect">
            <a:avLst/>
          </a:prstGeom>
        </p:spPr>
      </p:pic>
      <p:pic>
        <p:nvPicPr>
          <p:cNvPr id="6" name="Picture 5">
            <a:extLst>
              <a:ext uri="{FF2B5EF4-FFF2-40B4-BE49-F238E27FC236}">
                <a16:creationId xmlns:a16="http://schemas.microsoft.com/office/drawing/2014/main" id="{A1CE5FA8-6192-C991-A968-BB097C820DF2}"/>
              </a:ext>
            </a:extLst>
          </p:cNvPr>
          <p:cNvPicPr>
            <a:picLocks noChangeAspect="1"/>
          </p:cNvPicPr>
          <p:nvPr/>
        </p:nvPicPr>
        <p:blipFill>
          <a:blip r:embed="rId5"/>
          <a:stretch>
            <a:fillRect/>
          </a:stretch>
        </p:blipFill>
        <p:spPr>
          <a:xfrm>
            <a:off x="1334965" y="5353416"/>
            <a:ext cx="1948961" cy="746613"/>
          </a:xfrm>
          <a:prstGeom prst="rect">
            <a:avLst/>
          </a:prstGeom>
        </p:spPr>
      </p:pic>
      <p:pic>
        <p:nvPicPr>
          <p:cNvPr id="7" name="Picture 6">
            <a:extLst>
              <a:ext uri="{FF2B5EF4-FFF2-40B4-BE49-F238E27FC236}">
                <a16:creationId xmlns:a16="http://schemas.microsoft.com/office/drawing/2014/main" id="{F927CD2B-41AD-62E0-2B48-10EFCDED81A0}"/>
              </a:ext>
            </a:extLst>
          </p:cNvPr>
          <p:cNvPicPr>
            <a:picLocks noChangeAspect="1"/>
          </p:cNvPicPr>
          <p:nvPr/>
        </p:nvPicPr>
        <p:blipFill>
          <a:blip r:embed="rId6"/>
          <a:stretch>
            <a:fillRect/>
          </a:stretch>
        </p:blipFill>
        <p:spPr>
          <a:xfrm>
            <a:off x="9309955" y="5348654"/>
            <a:ext cx="1930644" cy="732692"/>
          </a:xfrm>
          <a:prstGeom prst="rect">
            <a:avLst/>
          </a:prstGeom>
        </p:spPr>
      </p:pic>
      <p:sp>
        <p:nvSpPr>
          <p:cNvPr id="9" name="TextBox 8">
            <a:extLst>
              <a:ext uri="{FF2B5EF4-FFF2-40B4-BE49-F238E27FC236}">
                <a16:creationId xmlns:a16="http://schemas.microsoft.com/office/drawing/2014/main" id="{55BF6EA0-6E23-14A4-FC4F-55DAC08959E1}"/>
              </a:ext>
            </a:extLst>
          </p:cNvPr>
          <p:cNvSpPr txBox="1"/>
          <p:nvPr/>
        </p:nvSpPr>
        <p:spPr>
          <a:xfrm>
            <a:off x="4835769" y="5612422"/>
            <a:ext cx="2623038" cy="523220"/>
          </a:xfrm>
          <a:prstGeom prst="rect">
            <a:avLst/>
          </a:prstGeom>
          <a:solidFill>
            <a:srgbClr val="ED7D31"/>
          </a:solidFill>
          <a:ln>
            <a:solidFill>
              <a:srgbClr val="FFC000"/>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solidFill>
                  <a:srgbClr val="FFFFFF"/>
                </a:solidFill>
              </a:rPr>
              <a:t>La </a:t>
            </a:r>
            <a:r>
              <a:rPr lang="en-US" sz="1400" err="1">
                <a:solidFill>
                  <a:srgbClr val="FFFFFF"/>
                </a:solidFill>
              </a:rPr>
              <a:t>riqueza</a:t>
            </a:r>
            <a:r>
              <a:rPr lang="en-US" sz="1400" dirty="0">
                <a:solidFill>
                  <a:srgbClr val="FFFFFF"/>
                </a:solidFill>
              </a:rPr>
              <a:t> de las </a:t>
            </a:r>
            <a:r>
              <a:rPr lang="en-US" sz="1400" err="1">
                <a:solidFill>
                  <a:srgbClr val="FFFFFF"/>
                </a:solidFill>
              </a:rPr>
              <a:t>Naciones</a:t>
            </a:r>
            <a:endParaRPr lang="en-US" sz="1400">
              <a:solidFill>
                <a:srgbClr val="FFFFFF"/>
              </a:solidFill>
            </a:endParaRPr>
          </a:p>
          <a:p>
            <a:pPr algn="ctr"/>
            <a:r>
              <a:rPr lang="en-US" sz="1400" dirty="0">
                <a:solidFill>
                  <a:srgbClr val="FFFFFF"/>
                </a:solidFill>
              </a:rPr>
              <a:t>División del </a:t>
            </a:r>
            <a:r>
              <a:rPr lang="en-US" sz="1400" err="1">
                <a:solidFill>
                  <a:srgbClr val="FFFFFF"/>
                </a:solidFill>
              </a:rPr>
              <a:t>trabajo</a:t>
            </a:r>
            <a:endParaRPr lang="en-US" sz="1400">
              <a:solidFill>
                <a:srgbClr val="FFFFFF"/>
              </a:solidFill>
            </a:endParaRPr>
          </a:p>
        </p:txBody>
      </p:sp>
    </p:spTree>
    <p:extLst>
      <p:ext uri="{BB962C8B-B14F-4D97-AF65-F5344CB8AC3E}">
        <p14:creationId xmlns:p14="http://schemas.microsoft.com/office/powerpoint/2010/main" val="3827829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Rectángulo">
            <a:extLst>
              <a:ext uri="{FF2B5EF4-FFF2-40B4-BE49-F238E27FC236}">
                <a16:creationId xmlns:a16="http://schemas.microsoft.com/office/drawing/2014/main" id="{2E96A988-83CB-443A-884B-DB65B1CA1CD4}"/>
              </a:ext>
            </a:extLst>
          </p:cNvPr>
          <p:cNvSpPr/>
          <p:nvPr/>
        </p:nvSpPr>
        <p:spPr>
          <a:xfrm>
            <a:off x="1546508" y="1092943"/>
            <a:ext cx="8208912" cy="461665"/>
          </a:xfrm>
          <a:prstGeom prst="rect">
            <a:avLst/>
          </a:prstGeom>
        </p:spPr>
        <p:txBody>
          <a:bodyPr wrap="square">
            <a:spAutoFit/>
          </a:bodyPr>
          <a:lstStyle/>
          <a:p>
            <a:pPr algn="ctr"/>
            <a:r>
              <a:rPr lang="es-AR" sz="2400" dirty="0">
                <a:solidFill>
                  <a:schemeClr val="bg1"/>
                </a:solidFill>
              </a:rPr>
              <a:t>Escuela de la Administración Científica</a:t>
            </a:r>
          </a:p>
        </p:txBody>
      </p:sp>
      <p:sp>
        <p:nvSpPr>
          <p:cNvPr id="6" name="CuadroTexto 5">
            <a:extLst>
              <a:ext uri="{FF2B5EF4-FFF2-40B4-BE49-F238E27FC236}">
                <a16:creationId xmlns:a16="http://schemas.microsoft.com/office/drawing/2014/main" id="{7A0E7686-479D-43FB-9324-778A0F1C05B8}"/>
              </a:ext>
            </a:extLst>
          </p:cNvPr>
          <p:cNvSpPr txBox="1"/>
          <p:nvPr/>
        </p:nvSpPr>
        <p:spPr>
          <a:xfrm>
            <a:off x="1064397" y="2570218"/>
            <a:ext cx="9502003" cy="923330"/>
          </a:xfrm>
          <a:prstGeom prst="rect">
            <a:avLst/>
          </a:prstGeom>
          <a:noFill/>
        </p:spPr>
        <p:txBody>
          <a:bodyPr wrap="square">
            <a:spAutoFit/>
          </a:bodyPr>
          <a:lstStyle/>
          <a:p>
            <a:pPr algn="just"/>
            <a:r>
              <a:rPr lang="es-AR" dirty="0"/>
              <a:t>La administración científica es la aplicación de los métodos de ingeniería y experimentación a la administración, orientados hacia el incremento de la productividad. </a:t>
            </a:r>
          </a:p>
        </p:txBody>
      </p:sp>
      <p:sp>
        <p:nvSpPr>
          <p:cNvPr id="7" name="CuadroTexto 6">
            <a:extLst>
              <a:ext uri="{FF2B5EF4-FFF2-40B4-BE49-F238E27FC236}">
                <a16:creationId xmlns:a16="http://schemas.microsoft.com/office/drawing/2014/main" id="{3002B500-567D-4865-9465-D7CD0B3B8BE2}"/>
              </a:ext>
            </a:extLst>
          </p:cNvPr>
          <p:cNvSpPr txBox="1"/>
          <p:nvPr/>
        </p:nvSpPr>
        <p:spPr>
          <a:xfrm>
            <a:off x="1021725" y="3690034"/>
            <a:ext cx="10148550" cy="646331"/>
          </a:xfrm>
          <a:prstGeom prst="rect">
            <a:avLst/>
          </a:prstGeom>
          <a:noFill/>
        </p:spPr>
        <p:txBody>
          <a:bodyPr wrap="square">
            <a:spAutoFit/>
          </a:bodyPr>
          <a:lstStyle/>
          <a:p>
            <a:r>
              <a:rPr lang="es-AR" dirty="0"/>
              <a:t>Representante : Frederick Winslow Taylor (1856-1915) Es conocido como el padre de la administración científica</a:t>
            </a:r>
          </a:p>
        </p:txBody>
      </p:sp>
      <p:grpSp>
        <p:nvGrpSpPr>
          <p:cNvPr id="10" name="Group 43">
            <a:extLst>
              <a:ext uri="{FF2B5EF4-FFF2-40B4-BE49-F238E27FC236}">
                <a16:creationId xmlns:a16="http://schemas.microsoft.com/office/drawing/2014/main" id="{4362E2F6-E4F2-4D03-8656-F768662E5687}"/>
              </a:ext>
            </a:extLst>
          </p:cNvPr>
          <p:cNvGrpSpPr>
            <a:grpSpLocks/>
          </p:cNvGrpSpPr>
          <p:nvPr/>
        </p:nvGrpSpPr>
        <p:grpSpPr bwMode="auto">
          <a:xfrm>
            <a:off x="1757218" y="4567758"/>
            <a:ext cx="1219200" cy="990600"/>
            <a:chOff x="288" y="2388"/>
            <a:chExt cx="768" cy="624"/>
          </a:xfrm>
          <a:solidFill>
            <a:srgbClr val="CC99FF"/>
          </a:solidFill>
        </p:grpSpPr>
        <p:sp>
          <p:nvSpPr>
            <p:cNvPr id="11" name="AutoShape 10">
              <a:extLst>
                <a:ext uri="{FF2B5EF4-FFF2-40B4-BE49-F238E27FC236}">
                  <a16:creationId xmlns:a16="http://schemas.microsoft.com/office/drawing/2014/main" id="{B87481FF-2410-49E9-AC8F-148003180077}"/>
                </a:ext>
              </a:extLst>
            </p:cNvPr>
            <p:cNvSpPr>
              <a:spLocks noChangeArrowheads="1"/>
            </p:cNvSpPr>
            <p:nvPr/>
          </p:nvSpPr>
          <p:spPr bwMode="auto">
            <a:xfrm>
              <a:off x="288" y="2388"/>
              <a:ext cx="768" cy="624"/>
            </a:xfrm>
            <a:prstGeom prst="roundRect">
              <a:avLst>
                <a:gd name="adj" fmla="val 16667"/>
              </a:avLst>
            </a:prstGeom>
            <a:grpFill/>
            <a:ln w="9525">
              <a:noFill/>
              <a:round/>
              <a:headEnd/>
              <a:tailEnd/>
            </a:ln>
            <a:effectLst>
              <a:outerShdw dist="35921" dir="2700000" algn="ctr" rotWithShape="0">
                <a:srgbClr val="FFCC00"/>
              </a:outerShdw>
            </a:effectLst>
          </p:spPr>
          <p:txBody>
            <a:bodyPr wrap="none" lIns="92075" tIns="46038" rIns="92075" bIns="46038" anchor="ctr"/>
            <a:lstStyle/>
            <a:p>
              <a:pPr>
                <a:defRPr/>
              </a:pPr>
              <a:endParaRPr lang="es-ES" sz="2200">
                <a:latin typeface="Tahoma" pitchFamily="34" charset="0"/>
              </a:endParaRPr>
            </a:p>
          </p:txBody>
        </p:sp>
        <p:sp>
          <p:nvSpPr>
            <p:cNvPr id="12" name="Text Box 17">
              <a:extLst>
                <a:ext uri="{FF2B5EF4-FFF2-40B4-BE49-F238E27FC236}">
                  <a16:creationId xmlns:a16="http://schemas.microsoft.com/office/drawing/2014/main" id="{8EE76380-A7C6-4EE5-BA7E-3DB567BE257B}"/>
                </a:ext>
              </a:extLst>
            </p:cNvPr>
            <p:cNvSpPr txBox="1">
              <a:spLocks noChangeArrowheads="1"/>
            </p:cNvSpPr>
            <p:nvPr/>
          </p:nvSpPr>
          <p:spPr bwMode="auto">
            <a:xfrm>
              <a:off x="336" y="2432"/>
              <a:ext cx="672" cy="577"/>
            </a:xfrm>
            <a:prstGeom prst="rect">
              <a:avLst/>
            </a:prstGeom>
            <a:grpFill/>
            <a:ln w="9525">
              <a:noFill/>
              <a:miter lim="800000"/>
              <a:headEnd/>
              <a:tailEnd/>
            </a:ln>
            <a:effectLst/>
          </p:spPr>
          <p:txBody>
            <a:bodyPr lIns="92075" tIns="46038" rIns="92075" bIns="46038">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spcBef>
                  <a:spcPct val="50000"/>
                </a:spcBef>
                <a:buClr>
                  <a:schemeClr val="tx2"/>
                </a:buClr>
                <a:buSzPct val="75000"/>
                <a:buFont typeface="Monotype Sorts" pitchFamily="2" charset="2"/>
                <a:buNone/>
                <a:defRPr/>
              </a:pPr>
              <a:r>
                <a:rPr lang="es-ES_tradnl">
                  <a:solidFill>
                    <a:schemeClr val="tx2"/>
                  </a:solidFill>
                  <a:latin typeface="Tahoma" pitchFamily="34" charset="0"/>
                </a:rPr>
                <a:t>F. Taylor</a:t>
              </a:r>
            </a:p>
            <a:p>
              <a:pPr algn="ctr" eaLnBrk="0" hangingPunct="0">
                <a:spcBef>
                  <a:spcPct val="50000"/>
                </a:spcBef>
                <a:buClr>
                  <a:schemeClr val="tx2"/>
                </a:buClr>
                <a:buSzPct val="75000"/>
                <a:buFont typeface="Monotype Sorts" pitchFamily="2" charset="2"/>
                <a:buNone/>
                <a:defRPr/>
              </a:pPr>
              <a:r>
                <a:rPr lang="es-ES_tradnl" sz="1200">
                  <a:solidFill>
                    <a:schemeClr val="tx2"/>
                  </a:solidFill>
                  <a:latin typeface="Tahoma" pitchFamily="34" charset="0"/>
                </a:rPr>
                <a:t>1856-1915</a:t>
              </a:r>
              <a:endParaRPr lang="es-ES_tradnl">
                <a:solidFill>
                  <a:schemeClr val="tx2"/>
                </a:solidFill>
                <a:latin typeface="Tahoma" pitchFamily="34" charset="0"/>
              </a:endParaRPr>
            </a:p>
          </p:txBody>
        </p:sp>
      </p:grpSp>
      <p:grpSp>
        <p:nvGrpSpPr>
          <p:cNvPr id="13" name="Group 44">
            <a:extLst>
              <a:ext uri="{FF2B5EF4-FFF2-40B4-BE49-F238E27FC236}">
                <a16:creationId xmlns:a16="http://schemas.microsoft.com/office/drawing/2014/main" id="{090F0156-3BE8-44E5-825B-F7E12775EAF3}"/>
              </a:ext>
            </a:extLst>
          </p:cNvPr>
          <p:cNvGrpSpPr>
            <a:grpSpLocks/>
          </p:cNvGrpSpPr>
          <p:nvPr/>
        </p:nvGrpSpPr>
        <p:grpSpPr bwMode="auto">
          <a:xfrm>
            <a:off x="3205018" y="4567758"/>
            <a:ext cx="1219200" cy="990600"/>
            <a:chOff x="1200" y="2388"/>
            <a:chExt cx="768" cy="624"/>
          </a:xfrm>
          <a:solidFill>
            <a:srgbClr val="CC99FF"/>
          </a:solidFill>
        </p:grpSpPr>
        <p:sp>
          <p:nvSpPr>
            <p:cNvPr id="14" name="AutoShape 11">
              <a:extLst>
                <a:ext uri="{FF2B5EF4-FFF2-40B4-BE49-F238E27FC236}">
                  <a16:creationId xmlns:a16="http://schemas.microsoft.com/office/drawing/2014/main" id="{31CAAC15-E69E-44B2-8122-32A6F7ABF88B}"/>
                </a:ext>
              </a:extLst>
            </p:cNvPr>
            <p:cNvSpPr>
              <a:spLocks noChangeArrowheads="1"/>
            </p:cNvSpPr>
            <p:nvPr/>
          </p:nvSpPr>
          <p:spPr bwMode="auto">
            <a:xfrm>
              <a:off x="1200" y="2388"/>
              <a:ext cx="768" cy="624"/>
            </a:xfrm>
            <a:prstGeom prst="roundRect">
              <a:avLst>
                <a:gd name="adj" fmla="val 16667"/>
              </a:avLst>
            </a:prstGeom>
            <a:grpFill/>
            <a:ln w="9525">
              <a:noFill/>
              <a:round/>
              <a:headEnd/>
              <a:tailEnd/>
            </a:ln>
            <a:effectLst>
              <a:outerShdw dist="35921" dir="2700000" algn="ctr" rotWithShape="0">
                <a:srgbClr val="FFCC00"/>
              </a:outerShdw>
            </a:effectLst>
          </p:spPr>
          <p:txBody>
            <a:bodyPr wrap="none" lIns="92075" tIns="46038" rIns="92075" bIns="46038" anchor="ctr"/>
            <a:lstStyle/>
            <a:p>
              <a:pPr>
                <a:defRPr/>
              </a:pPr>
              <a:endParaRPr lang="es-ES" sz="2200">
                <a:latin typeface="Tahoma" pitchFamily="34" charset="0"/>
              </a:endParaRPr>
            </a:p>
          </p:txBody>
        </p:sp>
        <p:sp>
          <p:nvSpPr>
            <p:cNvPr id="15" name="Text Box 18">
              <a:extLst>
                <a:ext uri="{FF2B5EF4-FFF2-40B4-BE49-F238E27FC236}">
                  <a16:creationId xmlns:a16="http://schemas.microsoft.com/office/drawing/2014/main" id="{7D5F3E5C-67D8-4774-9752-AB1968E4A77C}"/>
                </a:ext>
              </a:extLst>
            </p:cNvPr>
            <p:cNvSpPr txBox="1">
              <a:spLocks noChangeArrowheads="1"/>
            </p:cNvSpPr>
            <p:nvPr/>
          </p:nvSpPr>
          <p:spPr bwMode="auto">
            <a:xfrm>
              <a:off x="1248" y="2457"/>
              <a:ext cx="672" cy="507"/>
            </a:xfrm>
            <a:prstGeom prst="rect">
              <a:avLst/>
            </a:prstGeom>
            <a:grpFill/>
            <a:ln w="9525">
              <a:noFill/>
              <a:miter lim="800000"/>
              <a:headEnd/>
              <a:tailEnd/>
            </a:ln>
            <a:effectLst/>
          </p:spPr>
          <p:txBody>
            <a:bodyPr lIns="92075" tIns="46038" rIns="92075" bIns="46038">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lnSpc>
                  <a:spcPct val="80000"/>
                </a:lnSpc>
                <a:spcBef>
                  <a:spcPct val="50000"/>
                </a:spcBef>
                <a:buClr>
                  <a:schemeClr val="tx2"/>
                </a:buClr>
                <a:buSzPct val="75000"/>
                <a:buFont typeface="Monotype Sorts" pitchFamily="2" charset="2"/>
                <a:buNone/>
                <a:defRPr/>
              </a:pPr>
              <a:r>
                <a:rPr lang="es-ES_tradnl">
                  <a:solidFill>
                    <a:schemeClr val="tx2"/>
                  </a:solidFill>
                  <a:latin typeface="Tahoma" pitchFamily="34" charset="0"/>
                </a:rPr>
                <a:t>Carl Barth</a:t>
              </a:r>
            </a:p>
            <a:p>
              <a:pPr algn="ctr" eaLnBrk="0" hangingPunct="0">
                <a:spcBef>
                  <a:spcPct val="50000"/>
                </a:spcBef>
                <a:buClr>
                  <a:schemeClr val="tx2"/>
                </a:buClr>
                <a:buSzPct val="75000"/>
                <a:buFont typeface="Monotype Sorts" pitchFamily="2" charset="2"/>
                <a:buNone/>
                <a:defRPr/>
              </a:pPr>
              <a:r>
                <a:rPr lang="es-ES_tradnl" sz="1200">
                  <a:solidFill>
                    <a:schemeClr val="tx2"/>
                  </a:solidFill>
                  <a:latin typeface="Tahoma" pitchFamily="34" charset="0"/>
                </a:rPr>
                <a:t>1860-1939</a:t>
              </a:r>
              <a:endParaRPr lang="es-ES_tradnl">
                <a:solidFill>
                  <a:schemeClr val="tx2"/>
                </a:solidFill>
                <a:latin typeface="Tahoma" pitchFamily="34" charset="0"/>
              </a:endParaRPr>
            </a:p>
          </p:txBody>
        </p:sp>
      </p:grpSp>
      <p:grpSp>
        <p:nvGrpSpPr>
          <p:cNvPr id="16" name="Group 45">
            <a:extLst>
              <a:ext uri="{FF2B5EF4-FFF2-40B4-BE49-F238E27FC236}">
                <a16:creationId xmlns:a16="http://schemas.microsoft.com/office/drawing/2014/main" id="{988E85D5-27D6-47E9-A6C1-53AB247CAE7D}"/>
              </a:ext>
            </a:extLst>
          </p:cNvPr>
          <p:cNvGrpSpPr>
            <a:grpSpLocks/>
          </p:cNvGrpSpPr>
          <p:nvPr/>
        </p:nvGrpSpPr>
        <p:grpSpPr bwMode="auto">
          <a:xfrm>
            <a:off x="4652818" y="4567758"/>
            <a:ext cx="1219200" cy="990600"/>
            <a:chOff x="2112" y="2388"/>
            <a:chExt cx="768" cy="624"/>
          </a:xfrm>
          <a:solidFill>
            <a:srgbClr val="CC99FF"/>
          </a:solidFill>
        </p:grpSpPr>
        <p:sp>
          <p:nvSpPr>
            <p:cNvPr id="17" name="AutoShape 22">
              <a:extLst>
                <a:ext uri="{FF2B5EF4-FFF2-40B4-BE49-F238E27FC236}">
                  <a16:creationId xmlns:a16="http://schemas.microsoft.com/office/drawing/2014/main" id="{DD4308B4-E02E-445A-B526-25012A97B575}"/>
                </a:ext>
              </a:extLst>
            </p:cNvPr>
            <p:cNvSpPr>
              <a:spLocks noChangeArrowheads="1"/>
            </p:cNvSpPr>
            <p:nvPr/>
          </p:nvSpPr>
          <p:spPr bwMode="auto">
            <a:xfrm>
              <a:off x="2112" y="2388"/>
              <a:ext cx="768" cy="624"/>
            </a:xfrm>
            <a:prstGeom prst="roundRect">
              <a:avLst>
                <a:gd name="adj" fmla="val 16667"/>
              </a:avLst>
            </a:prstGeom>
            <a:grpFill/>
            <a:ln w="9525">
              <a:noFill/>
              <a:round/>
              <a:headEnd/>
              <a:tailEnd/>
            </a:ln>
            <a:effectLst>
              <a:outerShdw dist="35921" dir="2700000" algn="ctr" rotWithShape="0">
                <a:srgbClr val="FFCC00"/>
              </a:outerShdw>
            </a:effectLst>
          </p:spPr>
          <p:txBody>
            <a:bodyPr wrap="none" lIns="92075" tIns="46038" rIns="92075" bIns="46038" anchor="ctr"/>
            <a:lstStyle/>
            <a:p>
              <a:pPr>
                <a:defRPr/>
              </a:pPr>
              <a:endParaRPr lang="es-ES" sz="2200">
                <a:latin typeface="Tahoma" pitchFamily="34" charset="0"/>
              </a:endParaRPr>
            </a:p>
          </p:txBody>
        </p:sp>
        <p:sp>
          <p:nvSpPr>
            <p:cNvPr id="18" name="Text Box 23">
              <a:extLst>
                <a:ext uri="{FF2B5EF4-FFF2-40B4-BE49-F238E27FC236}">
                  <a16:creationId xmlns:a16="http://schemas.microsoft.com/office/drawing/2014/main" id="{3ABFFF50-9E9C-4DC8-993B-A751A5B0BBD0}"/>
                </a:ext>
              </a:extLst>
            </p:cNvPr>
            <p:cNvSpPr txBox="1">
              <a:spLocks noChangeArrowheads="1"/>
            </p:cNvSpPr>
            <p:nvPr/>
          </p:nvSpPr>
          <p:spPr bwMode="auto">
            <a:xfrm>
              <a:off x="2160" y="2457"/>
              <a:ext cx="672" cy="507"/>
            </a:xfrm>
            <a:prstGeom prst="rect">
              <a:avLst/>
            </a:prstGeom>
            <a:grpFill/>
            <a:ln w="9525">
              <a:noFill/>
              <a:miter lim="800000"/>
              <a:headEnd/>
              <a:tailEnd/>
            </a:ln>
            <a:effectLst/>
          </p:spPr>
          <p:txBody>
            <a:bodyPr lIns="92075" tIns="46038" rIns="92075" bIns="46038">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lnSpc>
                  <a:spcPct val="80000"/>
                </a:lnSpc>
                <a:spcBef>
                  <a:spcPct val="50000"/>
                </a:spcBef>
                <a:buClr>
                  <a:schemeClr val="tx2"/>
                </a:buClr>
                <a:buSzPct val="75000"/>
                <a:buFont typeface="Monotype Sorts" pitchFamily="2" charset="2"/>
                <a:buNone/>
                <a:defRPr/>
              </a:pPr>
              <a:r>
                <a:rPr lang="es-ES_tradnl">
                  <a:solidFill>
                    <a:schemeClr val="tx2"/>
                  </a:solidFill>
                  <a:latin typeface="Tahoma" pitchFamily="34" charset="0"/>
                </a:rPr>
                <a:t>Henry Gantt</a:t>
              </a:r>
            </a:p>
            <a:p>
              <a:pPr algn="ctr" eaLnBrk="0" hangingPunct="0">
                <a:spcBef>
                  <a:spcPct val="50000"/>
                </a:spcBef>
                <a:buClr>
                  <a:schemeClr val="tx2"/>
                </a:buClr>
                <a:buSzPct val="75000"/>
                <a:buFont typeface="Monotype Sorts" pitchFamily="2" charset="2"/>
                <a:buNone/>
                <a:defRPr/>
              </a:pPr>
              <a:r>
                <a:rPr lang="es-ES_tradnl" sz="1200">
                  <a:solidFill>
                    <a:schemeClr val="tx2"/>
                  </a:solidFill>
                  <a:latin typeface="Tahoma" pitchFamily="34" charset="0"/>
                </a:rPr>
                <a:t>1861-1919</a:t>
              </a:r>
              <a:endParaRPr lang="es-ES_tradnl">
                <a:solidFill>
                  <a:schemeClr val="tx2"/>
                </a:solidFill>
                <a:latin typeface="Tahoma" pitchFamily="34" charset="0"/>
              </a:endParaRPr>
            </a:p>
          </p:txBody>
        </p:sp>
      </p:grpSp>
      <p:grpSp>
        <p:nvGrpSpPr>
          <p:cNvPr id="19" name="Group 46">
            <a:extLst>
              <a:ext uri="{FF2B5EF4-FFF2-40B4-BE49-F238E27FC236}">
                <a16:creationId xmlns:a16="http://schemas.microsoft.com/office/drawing/2014/main" id="{C2789E98-9E87-47AF-A2CB-BBBE13637657}"/>
              </a:ext>
            </a:extLst>
          </p:cNvPr>
          <p:cNvGrpSpPr>
            <a:grpSpLocks/>
          </p:cNvGrpSpPr>
          <p:nvPr/>
        </p:nvGrpSpPr>
        <p:grpSpPr bwMode="auto">
          <a:xfrm>
            <a:off x="6100618" y="4567758"/>
            <a:ext cx="1219200" cy="990600"/>
            <a:chOff x="3024" y="2388"/>
            <a:chExt cx="768" cy="624"/>
          </a:xfrm>
          <a:solidFill>
            <a:srgbClr val="CC99FF"/>
          </a:solidFill>
        </p:grpSpPr>
        <p:sp>
          <p:nvSpPr>
            <p:cNvPr id="20" name="AutoShape 25">
              <a:extLst>
                <a:ext uri="{FF2B5EF4-FFF2-40B4-BE49-F238E27FC236}">
                  <a16:creationId xmlns:a16="http://schemas.microsoft.com/office/drawing/2014/main" id="{F1E0A2C7-2452-4DD5-8B70-802FAE579CF0}"/>
                </a:ext>
              </a:extLst>
            </p:cNvPr>
            <p:cNvSpPr>
              <a:spLocks noChangeArrowheads="1"/>
            </p:cNvSpPr>
            <p:nvPr/>
          </p:nvSpPr>
          <p:spPr bwMode="auto">
            <a:xfrm>
              <a:off x="3024" y="2388"/>
              <a:ext cx="768" cy="624"/>
            </a:xfrm>
            <a:prstGeom prst="roundRect">
              <a:avLst>
                <a:gd name="adj" fmla="val 16667"/>
              </a:avLst>
            </a:prstGeom>
            <a:grpFill/>
            <a:ln w="9525">
              <a:noFill/>
              <a:round/>
              <a:headEnd/>
              <a:tailEnd/>
            </a:ln>
            <a:effectLst>
              <a:outerShdw dist="35921" dir="2700000" algn="ctr" rotWithShape="0">
                <a:srgbClr val="FFCC00"/>
              </a:outerShdw>
            </a:effectLst>
          </p:spPr>
          <p:txBody>
            <a:bodyPr wrap="none" lIns="92075" tIns="46038" rIns="92075" bIns="46038" anchor="ctr"/>
            <a:lstStyle/>
            <a:p>
              <a:pPr>
                <a:defRPr/>
              </a:pPr>
              <a:endParaRPr lang="es-ES" sz="2200">
                <a:latin typeface="Tahoma" pitchFamily="34" charset="0"/>
              </a:endParaRPr>
            </a:p>
          </p:txBody>
        </p:sp>
        <p:sp>
          <p:nvSpPr>
            <p:cNvPr id="21" name="Text Box 26">
              <a:extLst>
                <a:ext uri="{FF2B5EF4-FFF2-40B4-BE49-F238E27FC236}">
                  <a16:creationId xmlns:a16="http://schemas.microsoft.com/office/drawing/2014/main" id="{88DBFE03-460E-4A60-85B2-DF1F8C9422DB}"/>
                </a:ext>
              </a:extLst>
            </p:cNvPr>
            <p:cNvSpPr txBox="1">
              <a:spLocks noChangeArrowheads="1"/>
            </p:cNvSpPr>
            <p:nvPr/>
          </p:nvSpPr>
          <p:spPr bwMode="auto">
            <a:xfrm>
              <a:off x="3072" y="2464"/>
              <a:ext cx="672" cy="507"/>
            </a:xfrm>
            <a:prstGeom prst="rect">
              <a:avLst/>
            </a:prstGeom>
            <a:grpFill/>
            <a:ln w="9525">
              <a:noFill/>
              <a:miter lim="800000"/>
              <a:headEnd/>
              <a:tailEnd/>
            </a:ln>
            <a:effectLst/>
          </p:spPr>
          <p:txBody>
            <a:bodyPr lIns="92075" tIns="46038" rIns="92075" bIns="46038">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lnSpc>
                  <a:spcPct val="80000"/>
                </a:lnSpc>
                <a:spcBef>
                  <a:spcPct val="50000"/>
                </a:spcBef>
                <a:buClr>
                  <a:schemeClr val="tx2"/>
                </a:buClr>
                <a:buSzPct val="75000"/>
                <a:buFont typeface="Monotype Sorts" pitchFamily="2" charset="2"/>
                <a:buNone/>
                <a:defRPr/>
              </a:pPr>
              <a:r>
                <a:rPr lang="es-ES_tradnl">
                  <a:solidFill>
                    <a:schemeClr val="tx2"/>
                  </a:solidFill>
                  <a:latin typeface="Tahoma" pitchFamily="34" charset="0"/>
                </a:rPr>
                <a:t>H. Emerson</a:t>
              </a:r>
            </a:p>
            <a:p>
              <a:pPr algn="ctr" eaLnBrk="0" hangingPunct="0">
                <a:spcBef>
                  <a:spcPct val="50000"/>
                </a:spcBef>
                <a:buClr>
                  <a:schemeClr val="tx2"/>
                </a:buClr>
                <a:buSzPct val="75000"/>
                <a:buFont typeface="Monotype Sorts" pitchFamily="2" charset="2"/>
                <a:buNone/>
                <a:defRPr/>
              </a:pPr>
              <a:r>
                <a:rPr lang="es-ES_tradnl" sz="1200">
                  <a:solidFill>
                    <a:schemeClr val="tx2"/>
                  </a:solidFill>
                  <a:latin typeface="Tahoma" pitchFamily="34" charset="0"/>
                </a:rPr>
                <a:t>1853-1931</a:t>
              </a:r>
            </a:p>
          </p:txBody>
        </p:sp>
      </p:grpSp>
      <p:grpSp>
        <p:nvGrpSpPr>
          <p:cNvPr id="22" name="Group 47">
            <a:extLst>
              <a:ext uri="{FF2B5EF4-FFF2-40B4-BE49-F238E27FC236}">
                <a16:creationId xmlns:a16="http://schemas.microsoft.com/office/drawing/2014/main" id="{089F9CB5-9BC8-4617-AE6E-F73F39E259EE}"/>
              </a:ext>
            </a:extLst>
          </p:cNvPr>
          <p:cNvGrpSpPr>
            <a:grpSpLocks/>
          </p:cNvGrpSpPr>
          <p:nvPr/>
        </p:nvGrpSpPr>
        <p:grpSpPr bwMode="auto">
          <a:xfrm>
            <a:off x="7548418" y="4567758"/>
            <a:ext cx="1219200" cy="990600"/>
            <a:chOff x="3936" y="2388"/>
            <a:chExt cx="768" cy="624"/>
          </a:xfrm>
          <a:solidFill>
            <a:srgbClr val="CC99FF"/>
          </a:solidFill>
        </p:grpSpPr>
        <p:sp>
          <p:nvSpPr>
            <p:cNvPr id="23" name="AutoShape 28">
              <a:extLst>
                <a:ext uri="{FF2B5EF4-FFF2-40B4-BE49-F238E27FC236}">
                  <a16:creationId xmlns:a16="http://schemas.microsoft.com/office/drawing/2014/main" id="{DFEA1DCC-AE81-4276-A204-C8E7AA804456}"/>
                </a:ext>
              </a:extLst>
            </p:cNvPr>
            <p:cNvSpPr>
              <a:spLocks noChangeArrowheads="1"/>
            </p:cNvSpPr>
            <p:nvPr/>
          </p:nvSpPr>
          <p:spPr bwMode="auto">
            <a:xfrm>
              <a:off x="3936" y="2388"/>
              <a:ext cx="768" cy="624"/>
            </a:xfrm>
            <a:prstGeom prst="roundRect">
              <a:avLst>
                <a:gd name="adj" fmla="val 16667"/>
              </a:avLst>
            </a:prstGeom>
            <a:grpFill/>
            <a:ln w="9525">
              <a:noFill/>
              <a:round/>
              <a:headEnd/>
              <a:tailEnd/>
            </a:ln>
            <a:effectLst>
              <a:outerShdw dist="35921" dir="2700000" algn="ctr" rotWithShape="0">
                <a:srgbClr val="FFCC00"/>
              </a:outerShdw>
            </a:effectLst>
          </p:spPr>
          <p:txBody>
            <a:bodyPr wrap="none" lIns="92075" tIns="46038" rIns="92075" bIns="46038" anchor="ctr"/>
            <a:lstStyle/>
            <a:p>
              <a:pPr>
                <a:defRPr/>
              </a:pPr>
              <a:endParaRPr lang="es-ES" sz="2200">
                <a:latin typeface="Tahoma" pitchFamily="34" charset="0"/>
              </a:endParaRPr>
            </a:p>
          </p:txBody>
        </p:sp>
        <p:sp>
          <p:nvSpPr>
            <p:cNvPr id="24" name="Text Box 29">
              <a:extLst>
                <a:ext uri="{FF2B5EF4-FFF2-40B4-BE49-F238E27FC236}">
                  <a16:creationId xmlns:a16="http://schemas.microsoft.com/office/drawing/2014/main" id="{2251270D-017E-4B1D-B2C8-D5512F5A9BD8}"/>
                </a:ext>
              </a:extLst>
            </p:cNvPr>
            <p:cNvSpPr txBox="1">
              <a:spLocks noChangeArrowheads="1"/>
            </p:cNvSpPr>
            <p:nvPr/>
          </p:nvSpPr>
          <p:spPr bwMode="auto">
            <a:xfrm>
              <a:off x="3984" y="2457"/>
              <a:ext cx="672" cy="507"/>
            </a:xfrm>
            <a:prstGeom prst="rect">
              <a:avLst/>
            </a:prstGeom>
            <a:grpFill/>
            <a:ln w="9525">
              <a:noFill/>
              <a:miter lim="800000"/>
              <a:headEnd/>
              <a:tailEnd/>
            </a:ln>
            <a:effectLst/>
          </p:spPr>
          <p:txBody>
            <a:bodyPr lIns="92075" tIns="46038" rIns="92075" bIns="46038">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lnSpc>
                  <a:spcPct val="80000"/>
                </a:lnSpc>
                <a:spcBef>
                  <a:spcPct val="50000"/>
                </a:spcBef>
                <a:buClr>
                  <a:schemeClr val="tx2"/>
                </a:buClr>
                <a:buSzPct val="75000"/>
                <a:buFont typeface="Monotype Sorts" pitchFamily="2" charset="2"/>
                <a:buNone/>
                <a:defRPr/>
              </a:pPr>
              <a:r>
                <a:rPr lang="es-ES_tradnl">
                  <a:solidFill>
                    <a:schemeClr val="tx2"/>
                  </a:solidFill>
                  <a:latin typeface="Tahoma" pitchFamily="34" charset="0"/>
                </a:rPr>
                <a:t>Frank Gilbreth</a:t>
              </a:r>
            </a:p>
            <a:p>
              <a:pPr algn="ctr" eaLnBrk="0" hangingPunct="0">
                <a:spcBef>
                  <a:spcPct val="50000"/>
                </a:spcBef>
                <a:buClr>
                  <a:schemeClr val="tx2"/>
                </a:buClr>
                <a:buSzPct val="75000"/>
                <a:buFont typeface="Monotype Sorts" pitchFamily="2" charset="2"/>
                <a:buNone/>
                <a:defRPr/>
              </a:pPr>
              <a:r>
                <a:rPr lang="es-ES_tradnl" sz="1200">
                  <a:solidFill>
                    <a:schemeClr val="tx2"/>
                  </a:solidFill>
                  <a:latin typeface="Tahoma" pitchFamily="34" charset="0"/>
                </a:rPr>
                <a:t>1868-1924</a:t>
              </a:r>
              <a:endParaRPr lang="es-ES_tradnl">
                <a:solidFill>
                  <a:schemeClr val="tx2"/>
                </a:solidFill>
                <a:latin typeface="Tahoma" pitchFamily="34" charset="0"/>
              </a:endParaRPr>
            </a:p>
          </p:txBody>
        </p:sp>
      </p:grpSp>
      <p:grpSp>
        <p:nvGrpSpPr>
          <p:cNvPr id="25" name="Group 48">
            <a:extLst>
              <a:ext uri="{FF2B5EF4-FFF2-40B4-BE49-F238E27FC236}">
                <a16:creationId xmlns:a16="http://schemas.microsoft.com/office/drawing/2014/main" id="{7F19728D-185B-4945-9746-3E89C955F108}"/>
              </a:ext>
            </a:extLst>
          </p:cNvPr>
          <p:cNvGrpSpPr>
            <a:grpSpLocks/>
          </p:cNvGrpSpPr>
          <p:nvPr/>
        </p:nvGrpSpPr>
        <p:grpSpPr bwMode="auto">
          <a:xfrm>
            <a:off x="8858128" y="4532851"/>
            <a:ext cx="1219200" cy="990600"/>
            <a:chOff x="4848" y="2388"/>
            <a:chExt cx="768" cy="624"/>
          </a:xfrm>
          <a:solidFill>
            <a:srgbClr val="CC99FF"/>
          </a:solidFill>
        </p:grpSpPr>
        <p:sp>
          <p:nvSpPr>
            <p:cNvPr id="26" name="AutoShape 31">
              <a:extLst>
                <a:ext uri="{FF2B5EF4-FFF2-40B4-BE49-F238E27FC236}">
                  <a16:creationId xmlns:a16="http://schemas.microsoft.com/office/drawing/2014/main" id="{3D122FF9-DDB9-4C75-8F91-5347D1428553}"/>
                </a:ext>
              </a:extLst>
            </p:cNvPr>
            <p:cNvSpPr>
              <a:spLocks noChangeArrowheads="1"/>
            </p:cNvSpPr>
            <p:nvPr/>
          </p:nvSpPr>
          <p:spPr bwMode="auto">
            <a:xfrm>
              <a:off x="4848" y="2388"/>
              <a:ext cx="768" cy="624"/>
            </a:xfrm>
            <a:prstGeom prst="roundRect">
              <a:avLst>
                <a:gd name="adj" fmla="val 16667"/>
              </a:avLst>
            </a:prstGeom>
            <a:grpFill/>
            <a:ln w="9525">
              <a:noFill/>
              <a:round/>
              <a:headEnd/>
              <a:tailEnd/>
            </a:ln>
            <a:effectLst>
              <a:outerShdw dist="35921" dir="2700000" algn="ctr" rotWithShape="0">
                <a:srgbClr val="FFCC00"/>
              </a:outerShdw>
            </a:effectLst>
          </p:spPr>
          <p:txBody>
            <a:bodyPr wrap="none" lIns="92075" tIns="46038" rIns="92075" bIns="46038" anchor="ctr"/>
            <a:lstStyle/>
            <a:p>
              <a:pPr>
                <a:defRPr/>
              </a:pPr>
              <a:endParaRPr lang="es-ES" sz="2200">
                <a:latin typeface="Tahoma" pitchFamily="34" charset="0"/>
              </a:endParaRPr>
            </a:p>
          </p:txBody>
        </p:sp>
        <p:sp>
          <p:nvSpPr>
            <p:cNvPr id="27" name="Text Box 32">
              <a:extLst>
                <a:ext uri="{FF2B5EF4-FFF2-40B4-BE49-F238E27FC236}">
                  <a16:creationId xmlns:a16="http://schemas.microsoft.com/office/drawing/2014/main" id="{D4D34131-CDDD-4448-9E81-7E6E7551D86B}"/>
                </a:ext>
              </a:extLst>
            </p:cNvPr>
            <p:cNvSpPr txBox="1">
              <a:spLocks noChangeArrowheads="1"/>
            </p:cNvSpPr>
            <p:nvPr/>
          </p:nvSpPr>
          <p:spPr bwMode="auto">
            <a:xfrm>
              <a:off x="4896" y="2457"/>
              <a:ext cx="672" cy="507"/>
            </a:xfrm>
            <a:prstGeom prst="rect">
              <a:avLst/>
            </a:prstGeom>
            <a:grpFill/>
            <a:ln w="9525">
              <a:noFill/>
              <a:miter lim="800000"/>
              <a:headEnd/>
              <a:tailEnd/>
            </a:ln>
            <a:effectLst/>
          </p:spPr>
          <p:txBody>
            <a:bodyPr lIns="92075" tIns="46038" rIns="92075" bIns="46038">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lnSpc>
                  <a:spcPct val="80000"/>
                </a:lnSpc>
                <a:spcBef>
                  <a:spcPct val="50000"/>
                </a:spcBef>
                <a:buClr>
                  <a:schemeClr val="tx2"/>
                </a:buClr>
                <a:buSzPct val="75000"/>
                <a:buFont typeface="Monotype Sorts" pitchFamily="2" charset="2"/>
                <a:buNone/>
                <a:defRPr/>
              </a:pPr>
              <a:r>
                <a:rPr lang="es-ES_tradnl">
                  <a:solidFill>
                    <a:schemeClr val="tx2"/>
                  </a:solidFill>
                  <a:latin typeface="Tahoma" pitchFamily="34" charset="0"/>
                </a:rPr>
                <a:t>Lilian Gilbreth</a:t>
              </a:r>
            </a:p>
            <a:p>
              <a:pPr algn="ctr" eaLnBrk="0" hangingPunct="0">
                <a:spcBef>
                  <a:spcPct val="50000"/>
                </a:spcBef>
                <a:buClr>
                  <a:schemeClr val="tx2"/>
                </a:buClr>
                <a:buSzPct val="75000"/>
                <a:buFont typeface="Monotype Sorts" pitchFamily="2" charset="2"/>
                <a:buNone/>
                <a:defRPr/>
              </a:pPr>
              <a:r>
                <a:rPr lang="es-ES_tradnl" sz="1200">
                  <a:solidFill>
                    <a:schemeClr val="tx2"/>
                  </a:solidFill>
                  <a:latin typeface="Tahoma" pitchFamily="34" charset="0"/>
                </a:rPr>
                <a:t>1878-1961</a:t>
              </a:r>
              <a:endParaRPr lang="es-ES_tradnl">
                <a:solidFill>
                  <a:schemeClr val="tx2"/>
                </a:solidFill>
                <a:latin typeface="Tahoma" pitchFamily="34" charset="0"/>
              </a:endParaRPr>
            </a:p>
          </p:txBody>
        </p:sp>
      </p:grpSp>
      <p:sp>
        <p:nvSpPr>
          <p:cNvPr id="34" name="Text Box 40">
            <a:extLst>
              <a:ext uri="{FF2B5EF4-FFF2-40B4-BE49-F238E27FC236}">
                <a16:creationId xmlns:a16="http://schemas.microsoft.com/office/drawing/2014/main" id="{519A313A-B471-4BA7-A3DB-32FDF7CFCA50}"/>
              </a:ext>
            </a:extLst>
          </p:cNvPr>
          <p:cNvSpPr txBox="1">
            <a:spLocks noChangeArrowheads="1"/>
          </p:cNvSpPr>
          <p:nvPr/>
        </p:nvSpPr>
        <p:spPr bwMode="auto">
          <a:xfrm>
            <a:off x="1528509" y="5966671"/>
            <a:ext cx="6618783" cy="400752"/>
          </a:xfrm>
          <a:prstGeom prst="rect">
            <a:avLst/>
          </a:prstGeom>
          <a:solidFill>
            <a:srgbClr val="CC99FF"/>
          </a:solidFill>
          <a:ln w="9525">
            <a:noFill/>
            <a:miter lim="800000"/>
            <a:headEnd/>
            <a:tailEnd/>
          </a:ln>
        </p:spPr>
        <p:txBody>
          <a:bodyPr wrap="square" lIns="92075" tIns="46038" rIns="92075" bIns="46038">
            <a:spAutoFit/>
          </a:bodyPr>
          <a:lstStyle/>
          <a:p>
            <a:pPr eaLnBrk="0" hangingPunct="0">
              <a:spcBef>
                <a:spcPct val="50000"/>
              </a:spcBef>
              <a:buClr>
                <a:schemeClr val="tx2"/>
              </a:buClr>
              <a:buSzPct val="75000"/>
              <a:buFont typeface="Monotype Sorts" pitchFamily="2" charset="2"/>
              <a:buNone/>
            </a:pPr>
            <a:r>
              <a:rPr lang="es-ES_tradnl" sz="2000" dirty="0">
                <a:latin typeface="Tahoma" pitchFamily="34" charset="0"/>
              </a:rPr>
              <a:t>Principales representantes de la administración científica</a:t>
            </a:r>
          </a:p>
        </p:txBody>
      </p:sp>
      <p:sp>
        <p:nvSpPr>
          <p:cNvPr id="35" name="AutoShape 42">
            <a:extLst>
              <a:ext uri="{FF2B5EF4-FFF2-40B4-BE49-F238E27FC236}">
                <a16:creationId xmlns:a16="http://schemas.microsoft.com/office/drawing/2014/main" id="{57D577EE-B7A3-422B-A417-1BD66FB88C47}"/>
              </a:ext>
            </a:extLst>
          </p:cNvPr>
          <p:cNvSpPr>
            <a:spLocks/>
          </p:cNvSpPr>
          <p:nvPr/>
        </p:nvSpPr>
        <p:spPr bwMode="auto">
          <a:xfrm rot="16200000">
            <a:off x="4495917" y="2746896"/>
            <a:ext cx="298787" cy="5832475"/>
          </a:xfrm>
          <a:prstGeom prst="leftBrace">
            <a:avLst>
              <a:gd name="adj1" fmla="val 99083"/>
              <a:gd name="adj2" fmla="val 50023"/>
            </a:avLst>
          </a:prstGeom>
          <a:noFill/>
          <a:ln w="28575">
            <a:solidFill>
              <a:srgbClr val="FFCC00"/>
            </a:solidFill>
            <a:round/>
            <a:headEnd/>
            <a:tailEnd/>
          </a:ln>
        </p:spPr>
        <p:txBody>
          <a:bodyPr vert="eaVert" wrap="none" lIns="92075" tIns="46038" rIns="92075" bIns="46038" anchor="ctr"/>
          <a:lstStyle/>
          <a:p>
            <a:endParaRPr lang="es-CR" sz="2200">
              <a:latin typeface="Tahoma" pitchFamily="34" charset="0"/>
            </a:endParaRPr>
          </a:p>
        </p:txBody>
      </p:sp>
    </p:spTree>
    <p:extLst>
      <p:ext uri="{BB962C8B-B14F-4D97-AF65-F5344CB8AC3E}">
        <p14:creationId xmlns:p14="http://schemas.microsoft.com/office/powerpoint/2010/main" val="9502809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ppt_x"/>
                                          </p:val>
                                        </p:tav>
                                        <p:tav tm="100000">
                                          <p:val>
                                            <p:strVal val="#ppt_x"/>
                                          </p:val>
                                        </p:tav>
                                      </p:tavLst>
                                    </p:anim>
                                    <p:anim calcmode="lin" valueType="num">
                                      <p:cBhvr additive="base">
                                        <p:cTn id="23" dur="500" fill="hold"/>
                                        <p:tgtEl>
                                          <p:spTgt spid="1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500" fill="hold"/>
                                        <p:tgtEl>
                                          <p:spTgt spid="25"/>
                                        </p:tgtEl>
                                        <p:attrNameLst>
                                          <p:attrName>ppt_x</p:attrName>
                                        </p:attrNameLst>
                                      </p:cBhvr>
                                      <p:tavLst>
                                        <p:tav tm="0">
                                          <p:val>
                                            <p:strVal val="#ppt_x"/>
                                          </p:val>
                                        </p:tav>
                                        <p:tav tm="100000">
                                          <p:val>
                                            <p:strVal val="#ppt_x"/>
                                          </p:val>
                                        </p:tav>
                                      </p:tavLst>
                                    </p:anim>
                                    <p:anim calcmode="lin" valueType="num">
                                      <p:cBhvr additive="base">
                                        <p:cTn id="33" dur="500" fill="hold"/>
                                        <p:tgtEl>
                                          <p:spTgt spid="2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50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500" fill="hold"/>
                                        <p:tgtEl>
                                          <p:spTgt spid="35"/>
                                        </p:tgtEl>
                                        <p:attrNameLst>
                                          <p:attrName>ppt_x</p:attrName>
                                        </p:attrNameLst>
                                      </p:cBhvr>
                                      <p:tavLst>
                                        <p:tav tm="0">
                                          <p:val>
                                            <p:strVal val="0-#ppt_w/2"/>
                                          </p:val>
                                        </p:tav>
                                        <p:tav tm="100000">
                                          <p:val>
                                            <p:strVal val="#ppt_x"/>
                                          </p:val>
                                        </p:tav>
                                      </p:tavLst>
                                    </p:anim>
                                    <p:anim calcmode="lin" valueType="num">
                                      <p:cBhvr additive="base">
                                        <p:cTn id="38" dur="5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8"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additive="base">
                                        <p:cTn id="42" dur="500" fill="hold"/>
                                        <p:tgtEl>
                                          <p:spTgt spid="34"/>
                                        </p:tgtEl>
                                        <p:attrNameLst>
                                          <p:attrName>ppt_x</p:attrName>
                                        </p:attrNameLst>
                                      </p:cBhvr>
                                      <p:tavLst>
                                        <p:tav tm="0">
                                          <p:val>
                                            <p:strVal val="0-#ppt_w/2"/>
                                          </p:val>
                                        </p:tav>
                                        <p:tav tm="100000">
                                          <p:val>
                                            <p:strVal val="#ppt_x"/>
                                          </p:val>
                                        </p:tav>
                                      </p:tavLst>
                                    </p:anim>
                                    <p:anim calcmode="lin" valueType="num">
                                      <p:cBhvr additive="base">
                                        <p:cTn id="4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autoUpdateAnimBg="0"/>
      <p:bldP spid="35" grpId="0" animBg="1"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a de reuniones Ion">
  <a:themeElements>
    <a:clrScheme name="Sala de reuniones 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Sala de reuniones 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la de reuniones 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3246</TotalTime>
  <Words>1609</Words>
  <Application>Microsoft Office PowerPoint</Application>
  <PresentationFormat>Panorámica</PresentationFormat>
  <Paragraphs>148</Paragraphs>
  <Slides>41</Slides>
  <Notes>0</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41</vt:i4>
      </vt:variant>
    </vt:vector>
  </HeadingPairs>
  <TitlesOfParts>
    <vt:vector size="54" baseType="lpstr">
      <vt:lpstr>Arial</vt:lpstr>
      <vt:lpstr>Book Antiqua</vt:lpstr>
      <vt:lpstr>Century Gothic</vt:lpstr>
      <vt:lpstr>Franklin Gothic Book</vt:lpstr>
      <vt:lpstr>Gill Sans MT</vt:lpstr>
      <vt:lpstr>Monotype Sorts</vt:lpstr>
      <vt:lpstr>Tahoma</vt:lpstr>
      <vt:lpstr>Times New Roman</vt:lpstr>
      <vt:lpstr>Verdana</vt:lpstr>
      <vt:lpstr>Wingdings</vt:lpstr>
      <vt:lpstr>Wingdings 2</vt:lpstr>
      <vt:lpstr>Wingdings 3</vt:lpstr>
      <vt:lpstr>Sala de reuniones Ion</vt:lpstr>
      <vt:lpstr>Administración de Empresas</vt:lpstr>
      <vt:lpstr>Presentación de PowerPoint</vt:lpstr>
      <vt:lpstr>Presentación de PowerPoint</vt:lpstr>
      <vt:lpstr>Presentación de PowerPoint</vt:lpstr>
      <vt:lpstr>Presentación de PowerPoint</vt:lpstr>
      <vt:lpstr>Administración</vt:lpstr>
      <vt:lpstr>Historia de la Administración</vt:lpstr>
      <vt:lpstr>Primeras manifestaciones</vt:lpstr>
      <vt:lpstr>Presentación de PowerPoint</vt:lpstr>
      <vt:lpstr>Presentación de PowerPoint</vt:lpstr>
      <vt:lpstr>Presentación de PowerPoint</vt:lpstr>
      <vt:lpstr>Presentación de PowerPoint</vt:lpstr>
      <vt:lpstr>Presentación de PowerPoint</vt:lpstr>
      <vt:lpstr>Presentación de PowerPoint</vt:lpstr>
      <vt:lpstr>Escuela de Administración Industrial Aportes</vt:lpstr>
      <vt:lpstr>Críticas</vt:lpstr>
      <vt:lpstr>Escuela de las Relaciones Humanas</vt:lpstr>
      <vt:lpstr>Comportamiento Organizacional</vt:lpstr>
      <vt:lpstr>Escuela de las Relaciones Humanas Aportes</vt:lpstr>
      <vt:lpstr>Modelo conductual  Comporta-miento Organizacional</vt:lpstr>
      <vt:lpstr>Teoría de la Burocracia</vt:lpstr>
      <vt:lpstr>Principios</vt:lpstr>
      <vt:lpstr>Características de la burocracia</vt:lpstr>
      <vt:lpstr>Modelo Burocrático Aportes</vt:lpstr>
      <vt:lpstr>Modelo Burocrático Críticas</vt:lpstr>
      <vt:lpstr>Presentación de PowerPoint</vt:lpstr>
      <vt:lpstr>Pirámide de Maslow</vt:lpstr>
      <vt:lpstr>Presentación de PowerPoint</vt:lpstr>
      <vt:lpstr>Teoría X e Y</vt:lpstr>
      <vt:lpstr>Modelo cuantitativo</vt:lpstr>
      <vt:lpstr>La aplicación de la teoría general de sistemas a la organización es importante porque “a) resalta el hecho de que los componentes sociales y técnicos de la organización están estrechamente relacionados entre sí, por lo que cualquier cambio en uno de ellos afecta a los demás y b) destaca la interdependencia entre la organización y el entorno donde realiza su actividad” </vt:lpstr>
      <vt:lpstr> Teoría  de las Contingencias</vt:lpstr>
      <vt:lpstr>Definición</vt:lpstr>
      <vt:lpstr>Carácterísticas</vt:lpstr>
      <vt:lpstr>Gerentes y sus funciones administrativas</vt:lpstr>
      <vt:lpstr>Presentación de PowerPoint</vt:lpstr>
      <vt:lpstr>Presentación de PowerPoint</vt:lpstr>
      <vt:lpstr>Roles gerenciales</vt:lpstr>
      <vt:lpstr>Habilidades gerenciales</vt:lpstr>
      <vt:lpstr>ESTUDIO DE CASOS</vt:lpstr>
      <vt:lpstr>Estudio de Casos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Administración de Empresas</dc:title>
  <dc:creator>Fabiana Valdiviezo</dc:creator>
  <cp:lastModifiedBy>Fabiana Valdiviezo</cp:lastModifiedBy>
  <cp:revision>350</cp:revision>
  <dcterms:created xsi:type="dcterms:W3CDTF">2021-08-08T19:27:21Z</dcterms:created>
  <dcterms:modified xsi:type="dcterms:W3CDTF">2024-10-14T00:41:13Z</dcterms:modified>
</cp:coreProperties>
</file>