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97"/>
  </p:notesMasterIdLst>
  <p:handoutMasterIdLst>
    <p:handoutMasterId r:id="rId98"/>
  </p:handoutMasterIdLst>
  <p:sldIdLst>
    <p:sldId id="256" r:id="rId2"/>
    <p:sldId id="261" r:id="rId3"/>
    <p:sldId id="340" r:id="rId4"/>
    <p:sldId id="342" r:id="rId5"/>
    <p:sldId id="357" r:id="rId6"/>
    <p:sldId id="343" r:id="rId7"/>
    <p:sldId id="300" r:id="rId8"/>
    <p:sldId id="301" r:id="rId9"/>
    <p:sldId id="387" r:id="rId10"/>
    <p:sldId id="388" r:id="rId11"/>
    <p:sldId id="389" r:id="rId12"/>
    <p:sldId id="390" r:id="rId13"/>
    <p:sldId id="391" r:id="rId14"/>
    <p:sldId id="265" r:id="rId15"/>
    <p:sldId id="267" r:id="rId16"/>
    <p:sldId id="271" r:id="rId17"/>
    <p:sldId id="272" r:id="rId18"/>
    <p:sldId id="273" r:id="rId19"/>
    <p:sldId id="268" r:id="rId20"/>
    <p:sldId id="309" r:id="rId21"/>
    <p:sldId id="307" r:id="rId22"/>
    <p:sldId id="308" r:id="rId23"/>
    <p:sldId id="364" r:id="rId24"/>
    <p:sldId id="320" r:id="rId25"/>
    <p:sldId id="344" r:id="rId26"/>
    <p:sldId id="304" r:id="rId27"/>
    <p:sldId id="403" r:id="rId28"/>
    <p:sldId id="367" r:id="rId29"/>
    <p:sldId id="412" r:id="rId30"/>
    <p:sldId id="408" r:id="rId31"/>
    <p:sldId id="270" r:id="rId32"/>
    <p:sldId id="369" r:id="rId33"/>
    <p:sldId id="313" r:id="rId34"/>
    <p:sldId id="310" r:id="rId35"/>
    <p:sldId id="370" r:id="rId36"/>
    <p:sldId id="371" r:id="rId37"/>
    <p:sldId id="372" r:id="rId38"/>
    <p:sldId id="373" r:id="rId39"/>
    <p:sldId id="375" r:id="rId40"/>
    <p:sldId id="376" r:id="rId41"/>
    <p:sldId id="374" r:id="rId42"/>
    <p:sldId id="411" r:id="rId43"/>
    <p:sldId id="410" r:id="rId44"/>
    <p:sldId id="348" r:id="rId45"/>
    <p:sldId id="327" r:id="rId46"/>
    <p:sldId id="311" r:id="rId47"/>
    <p:sldId id="314" r:id="rId48"/>
    <p:sldId id="365" r:id="rId49"/>
    <p:sldId id="366" r:id="rId50"/>
    <p:sldId id="442" r:id="rId51"/>
    <p:sldId id="443" r:id="rId52"/>
    <p:sldId id="323" r:id="rId53"/>
    <p:sldId id="351" r:id="rId54"/>
    <p:sldId id="377" r:id="rId55"/>
    <p:sldId id="378" r:id="rId56"/>
    <p:sldId id="326" r:id="rId57"/>
    <p:sldId id="379" r:id="rId58"/>
    <p:sldId id="380" r:id="rId59"/>
    <p:sldId id="381" r:id="rId60"/>
    <p:sldId id="382" r:id="rId61"/>
    <p:sldId id="383" r:id="rId62"/>
    <p:sldId id="384" r:id="rId63"/>
    <p:sldId id="385" r:id="rId64"/>
    <p:sldId id="386" r:id="rId65"/>
    <p:sldId id="394" r:id="rId66"/>
    <p:sldId id="335" r:id="rId67"/>
    <p:sldId id="413" r:id="rId68"/>
    <p:sldId id="414" r:id="rId69"/>
    <p:sldId id="415" r:id="rId70"/>
    <p:sldId id="416" r:id="rId71"/>
    <p:sldId id="417" r:id="rId72"/>
    <p:sldId id="440" r:id="rId73"/>
    <p:sldId id="441" r:id="rId74"/>
    <p:sldId id="418" r:id="rId75"/>
    <p:sldId id="419" r:id="rId76"/>
    <p:sldId id="420" r:id="rId77"/>
    <p:sldId id="430" r:id="rId78"/>
    <p:sldId id="431" r:id="rId79"/>
    <p:sldId id="432" r:id="rId80"/>
    <p:sldId id="433" r:id="rId81"/>
    <p:sldId id="434" r:id="rId82"/>
    <p:sldId id="435" r:id="rId83"/>
    <p:sldId id="421" r:id="rId84"/>
    <p:sldId id="422" r:id="rId85"/>
    <p:sldId id="423" r:id="rId86"/>
    <p:sldId id="424" r:id="rId87"/>
    <p:sldId id="425" r:id="rId88"/>
    <p:sldId id="426" r:id="rId89"/>
    <p:sldId id="427" r:id="rId90"/>
    <p:sldId id="428" r:id="rId91"/>
    <p:sldId id="429" r:id="rId92"/>
    <p:sldId id="436" r:id="rId93"/>
    <p:sldId id="437" r:id="rId94"/>
    <p:sldId id="438" r:id="rId95"/>
    <p:sldId id="439" r:id="rId96"/>
  </p:sldIdLst>
  <p:sldSz cx="9144000" cy="6858000" type="screen4x3"/>
  <p:notesSz cx="6858000" cy="9144000"/>
  <p:defaultTextStyle>
    <a:defPPr>
      <a:defRPr lang="es-ES"/>
    </a:defPPr>
    <a:lvl1pPr algn="l" rtl="0" fontAlgn="base">
      <a:spcBef>
        <a:spcPct val="0"/>
      </a:spcBef>
      <a:spcAft>
        <a:spcPct val="0"/>
      </a:spcAft>
      <a:defRPr sz="4000" kern="1200">
        <a:solidFill>
          <a:schemeClr val="tx1"/>
        </a:solidFill>
        <a:latin typeface="Times New Roman" pitchFamily="18" charset="0"/>
        <a:ea typeface="+mn-ea"/>
        <a:cs typeface="+mn-cs"/>
      </a:defRPr>
    </a:lvl1pPr>
    <a:lvl2pPr marL="457200" algn="l" rtl="0" fontAlgn="base">
      <a:spcBef>
        <a:spcPct val="0"/>
      </a:spcBef>
      <a:spcAft>
        <a:spcPct val="0"/>
      </a:spcAft>
      <a:defRPr sz="4000" kern="1200">
        <a:solidFill>
          <a:schemeClr val="tx1"/>
        </a:solidFill>
        <a:latin typeface="Times New Roman" pitchFamily="18" charset="0"/>
        <a:ea typeface="+mn-ea"/>
        <a:cs typeface="+mn-cs"/>
      </a:defRPr>
    </a:lvl2pPr>
    <a:lvl3pPr marL="914400" algn="l" rtl="0" fontAlgn="base">
      <a:spcBef>
        <a:spcPct val="0"/>
      </a:spcBef>
      <a:spcAft>
        <a:spcPct val="0"/>
      </a:spcAft>
      <a:defRPr sz="4000" kern="1200">
        <a:solidFill>
          <a:schemeClr val="tx1"/>
        </a:solidFill>
        <a:latin typeface="Times New Roman" pitchFamily="18" charset="0"/>
        <a:ea typeface="+mn-ea"/>
        <a:cs typeface="+mn-cs"/>
      </a:defRPr>
    </a:lvl3pPr>
    <a:lvl4pPr marL="1371600" algn="l" rtl="0" fontAlgn="base">
      <a:spcBef>
        <a:spcPct val="0"/>
      </a:spcBef>
      <a:spcAft>
        <a:spcPct val="0"/>
      </a:spcAft>
      <a:defRPr sz="4000" kern="1200">
        <a:solidFill>
          <a:schemeClr val="tx1"/>
        </a:solidFill>
        <a:latin typeface="Times New Roman" pitchFamily="18" charset="0"/>
        <a:ea typeface="+mn-ea"/>
        <a:cs typeface="+mn-cs"/>
      </a:defRPr>
    </a:lvl4pPr>
    <a:lvl5pPr marL="1828800" algn="l"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6" autoAdjust="0"/>
  </p:normalViewPr>
  <p:slideViewPr>
    <p:cSldViewPr>
      <p:cViewPr>
        <p:scale>
          <a:sx n="72" d="100"/>
          <a:sy n="72" d="100"/>
        </p:scale>
        <p:origin x="107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149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08C12C8-9A11-4F58-AAA4-A37ED2CCFEF1}" type="slidenum">
              <a:rPr lang="es-ES"/>
              <a:pPr>
                <a:defRPr/>
              </a:pPr>
              <a:t>‹Nº›</a:t>
            </a:fld>
            <a:endParaRPr lang="es-ES"/>
          </a:p>
        </p:txBody>
      </p:sp>
    </p:spTree>
    <p:extLst>
      <p:ext uri="{BB962C8B-B14F-4D97-AF65-F5344CB8AC3E}">
        <p14:creationId xmlns:p14="http://schemas.microsoft.com/office/powerpoint/2010/main" val="782212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99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0D01A64-88A0-46EC-9011-F0DD3B784152}" type="slidenum">
              <a:rPr lang="es-ES"/>
              <a:pPr>
                <a:defRPr/>
              </a:pPr>
              <a:t>‹Nº›</a:t>
            </a:fld>
            <a:endParaRPr lang="es-ES"/>
          </a:p>
        </p:txBody>
      </p:sp>
    </p:spTree>
    <p:extLst>
      <p:ext uri="{BB962C8B-B14F-4D97-AF65-F5344CB8AC3E}">
        <p14:creationId xmlns:p14="http://schemas.microsoft.com/office/powerpoint/2010/main" val="527971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79F1145C-B3F4-4C2F-BC48-2268BBB46D02}" type="slidenum">
              <a:rPr lang="es-ES"/>
              <a:pPr/>
              <a:t>3</a:t>
            </a:fld>
            <a:endParaRPr lang="es-E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171493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F4A6DE6-C9C9-42EE-A26E-47871DA74576}" type="slidenum">
              <a:rPr lang="es-ES" altLang="es-AR" sz="1200">
                <a:solidFill>
                  <a:srgbClr val="000000"/>
                </a:solidFill>
              </a:rPr>
              <a:pPr algn="r" eaLnBrk="1" hangingPunct="1"/>
              <a:t>74</a:t>
            </a:fld>
            <a:endParaRPr lang="es-ES" altLang="es-AR" sz="1200">
              <a:solidFill>
                <a:srgbClr val="000000"/>
              </a:solidFill>
            </a:endParaRPr>
          </a:p>
        </p:txBody>
      </p:sp>
      <p:sp>
        <p:nvSpPr>
          <p:cNvPr id="17411" name="Rectangle 2"/>
          <p:cNvSpPr>
            <a:spLocks noGrp="1" noRot="1" noChangeAspect="1" noTextEdit="1"/>
          </p:cNvSpPr>
          <p:nvPr>
            <p:ph type="sldImg"/>
          </p:nvPr>
        </p:nvSpPr>
        <p:spPr>
          <a:ln/>
        </p:spPr>
      </p:sp>
      <p:sp>
        <p:nvSpPr>
          <p:cNvPr id="17412"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21038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4C3DAA-F06C-4127-885B-133E6D762BA2}" type="slidenum">
              <a:rPr lang="es-ES" altLang="es-AR" sz="1200">
                <a:solidFill>
                  <a:srgbClr val="000000"/>
                </a:solidFill>
              </a:rPr>
              <a:pPr algn="r" eaLnBrk="1" hangingPunct="1"/>
              <a:t>75</a:t>
            </a:fld>
            <a:endParaRPr lang="es-ES" altLang="es-AR" sz="1200">
              <a:solidFill>
                <a:srgbClr val="000000"/>
              </a:solidFill>
            </a:endParaRPr>
          </a:p>
        </p:txBody>
      </p:sp>
      <p:sp>
        <p:nvSpPr>
          <p:cNvPr id="19459" name="Rectangle 2"/>
          <p:cNvSpPr>
            <a:spLocks noGrp="1" noRot="1" noChangeAspect="1" noTextEdit="1"/>
          </p:cNvSpPr>
          <p:nvPr>
            <p:ph type="sldImg"/>
          </p:nvPr>
        </p:nvSpPr>
        <p:spPr>
          <a:ln/>
        </p:spPr>
      </p:sp>
      <p:sp>
        <p:nvSpPr>
          <p:cNvPr id="19460"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287857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AB56910-8FE3-4FDE-B75E-EE60BCA74315}" type="slidenum">
              <a:rPr lang="es-ES" altLang="es-AR" sz="1200">
                <a:solidFill>
                  <a:srgbClr val="000000"/>
                </a:solidFill>
                <a:latin typeface="Arial" panose="020B0604020202020204" pitchFamily="34" charset="0"/>
              </a:rPr>
              <a:pPr algn="r" eaLnBrk="1" hangingPunct="1"/>
              <a:t>83</a:t>
            </a:fld>
            <a:endParaRPr lang="es-ES" altLang="es-AR" sz="1200">
              <a:solidFill>
                <a:srgbClr val="000000"/>
              </a:solidFill>
              <a:latin typeface="Arial" panose="020B0604020202020204" pitchFamily="34" charset="0"/>
            </a:endParaRPr>
          </a:p>
        </p:txBody>
      </p:sp>
      <p:sp>
        <p:nvSpPr>
          <p:cNvPr id="22531" name="Marcador de imagen de diapositiva 2"/>
          <p:cNvSpPr>
            <a:spLocks noGrp="1" noRot="1" noChangeAspect="1" noTextEdit="1"/>
          </p:cNvSpPr>
          <p:nvPr>
            <p:ph type="sldImg"/>
          </p:nvPr>
        </p:nvSpPr>
        <p:spPr>
          <a:ln/>
        </p:spPr>
      </p:sp>
      <p:sp>
        <p:nvSpPr>
          <p:cNvPr id="22532"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249214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B322925-0159-404E-8B29-419DA79996CD}" type="slidenum">
              <a:rPr lang="es-ES" altLang="es-AR" sz="1200">
                <a:solidFill>
                  <a:srgbClr val="000000"/>
                </a:solidFill>
                <a:latin typeface="Arial" panose="020B0604020202020204" pitchFamily="34" charset="0"/>
              </a:rPr>
              <a:pPr algn="r" eaLnBrk="1" hangingPunct="1"/>
              <a:t>84</a:t>
            </a:fld>
            <a:endParaRPr lang="es-ES" altLang="es-AR" sz="1200">
              <a:solidFill>
                <a:srgbClr val="000000"/>
              </a:solidFill>
              <a:latin typeface="Arial" panose="020B0604020202020204" pitchFamily="34" charset="0"/>
            </a:endParaRPr>
          </a:p>
        </p:txBody>
      </p:sp>
      <p:sp>
        <p:nvSpPr>
          <p:cNvPr id="24579" name="Marcador de imagen de diapositiva 2"/>
          <p:cNvSpPr>
            <a:spLocks noGrp="1" noRot="1" noChangeAspect="1" noTextEdit="1"/>
          </p:cNvSpPr>
          <p:nvPr>
            <p:ph type="sldImg"/>
          </p:nvPr>
        </p:nvSpPr>
        <p:spPr>
          <a:ln/>
        </p:spPr>
      </p:sp>
      <p:sp>
        <p:nvSpPr>
          <p:cNvPr id="24580"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232936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8EE11ED0-BE77-41B3-BB43-1A285319A5B0}" type="slidenum">
              <a:rPr lang="es-ES" altLang="es-AR" sz="1200">
                <a:solidFill>
                  <a:srgbClr val="000000"/>
                </a:solidFill>
                <a:latin typeface="Arial" panose="020B0604020202020204" pitchFamily="34" charset="0"/>
              </a:rPr>
              <a:pPr algn="r" eaLnBrk="1" hangingPunct="1"/>
              <a:t>85</a:t>
            </a:fld>
            <a:endParaRPr lang="es-ES" altLang="es-AR" sz="1200">
              <a:solidFill>
                <a:srgbClr val="000000"/>
              </a:solidFill>
              <a:latin typeface="Arial" panose="020B0604020202020204" pitchFamily="34" charset="0"/>
            </a:endParaRPr>
          </a:p>
        </p:txBody>
      </p:sp>
      <p:sp>
        <p:nvSpPr>
          <p:cNvPr id="26627" name="Marcador de imagen de diapositiva 2"/>
          <p:cNvSpPr>
            <a:spLocks noGrp="1" noRot="1" noChangeAspect="1" noTextEdit="1"/>
          </p:cNvSpPr>
          <p:nvPr>
            <p:ph type="sldImg"/>
          </p:nvPr>
        </p:nvSpPr>
        <p:spPr>
          <a:ln/>
        </p:spPr>
      </p:sp>
      <p:sp>
        <p:nvSpPr>
          <p:cNvPr id="26628"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70518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6FD2B15-4AB2-4F25-91BD-E91DF171C748}" type="slidenum">
              <a:rPr lang="es-ES" altLang="es-AR" sz="1200">
                <a:solidFill>
                  <a:srgbClr val="000000"/>
                </a:solidFill>
                <a:latin typeface="Arial" panose="020B0604020202020204" pitchFamily="34" charset="0"/>
              </a:rPr>
              <a:pPr algn="r" eaLnBrk="1" hangingPunct="1"/>
              <a:t>86</a:t>
            </a:fld>
            <a:endParaRPr lang="es-ES" altLang="es-AR" sz="1200">
              <a:solidFill>
                <a:srgbClr val="000000"/>
              </a:solidFill>
              <a:latin typeface="Arial" panose="020B0604020202020204" pitchFamily="34" charset="0"/>
            </a:endParaRPr>
          </a:p>
        </p:txBody>
      </p:sp>
      <p:sp>
        <p:nvSpPr>
          <p:cNvPr id="28675" name="Marcador de imagen de diapositiva 2"/>
          <p:cNvSpPr>
            <a:spLocks noGrp="1" noRot="1" noChangeAspect="1" noTextEdit="1"/>
          </p:cNvSpPr>
          <p:nvPr>
            <p:ph type="sldImg"/>
          </p:nvPr>
        </p:nvSpPr>
        <p:spPr>
          <a:ln/>
        </p:spPr>
      </p:sp>
      <p:sp>
        <p:nvSpPr>
          <p:cNvPr id="28676"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67416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CEBF6567-F0D0-4193-9859-6601185C33D4}" type="slidenum">
              <a:rPr lang="es-ES" altLang="es-AR" sz="1200">
                <a:solidFill>
                  <a:srgbClr val="000000"/>
                </a:solidFill>
                <a:latin typeface="Arial" panose="020B0604020202020204" pitchFamily="34" charset="0"/>
              </a:rPr>
              <a:pPr algn="r" eaLnBrk="1" hangingPunct="1"/>
              <a:t>87</a:t>
            </a:fld>
            <a:endParaRPr lang="es-ES" altLang="es-AR" sz="1200">
              <a:solidFill>
                <a:srgbClr val="000000"/>
              </a:solidFill>
              <a:latin typeface="Arial" panose="020B0604020202020204" pitchFamily="34" charset="0"/>
            </a:endParaRPr>
          </a:p>
        </p:txBody>
      </p:sp>
      <p:sp>
        <p:nvSpPr>
          <p:cNvPr id="30723" name="Marcador de imagen de diapositiva 2"/>
          <p:cNvSpPr>
            <a:spLocks noGrp="1" noRot="1" noChangeAspect="1" noTextEdit="1"/>
          </p:cNvSpPr>
          <p:nvPr>
            <p:ph type="sldImg"/>
          </p:nvPr>
        </p:nvSpPr>
        <p:spPr>
          <a:ln/>
        </p:spPr>
      </p:sp>
      <p:sp>
        <p:nvSpPr>
          <p:cNvPr id="30724"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55520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F733B5B-BAF9-43DB-89B9-59DC593D46C8}" type="slidenum">
              <a:rPr lang="es-ES" altLang="es-AR" sz="1200">
                <a:solidFill>
                  <a:srgbClr val="000000"/>
                </a:solidFill>
                <a:latin typeface="Arial" panose="020B0604020202020204" pitchFamily="34" charset="0"/>
              </a:rPr>
              <a:pPr algn="r" eaLnBrk="1" hangingPunct="1"/>
              <a:t>88</a:t>
            </a:fld>
            <a:endParaRPr lang="es-ES" altLang="es-AR" sz="1200">
              <a:solidFill>
                <a:srgbClr val="000000"/>
              </a:solidFill>
              <a:latin typeface="Arial" panose="020B0604020202020204" pitchFamily="34" charset="0"/>
            </a:endParaRPr>
          </a:p>
        </p:txBody>
      </p:sp>
      <p:sp>
        <p:nvSpPr>
          <p:cNvPr id="32771" name="Marcador de imagen de diapositiva 2"/>
          <p:cNvSpPr>
            <a:spLocks noGrp="1" noRot="1" noChangeAspect="1" noTextEdit="1"/>
          </p:cNvSpPr>
          <p:nvPr>
            <p:ph type="sldImg"/>
          </p:nvPr>
        </p:nvSpPr>
        <p:spPr>
          <a:ln/>
        </p:spPr>
      </p:sp>
      <p:sp>
        <p:nvSpPr>
          <p:cNvPr id="32772"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233850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E926E9A-5078-48AD-8C2D-D5B1D62CDBA0}" type="slidenum">
              <a:rPr lang="es-ES" altLang="es-AR" sz="1200">
                <a:solidFill>
                  <a:srgbClr val="000000"/>
                </a:solidFill>
                <a:latin typeface="Arial" panose="020B0604020202020204" pitchFamily="34" charset="0"/>
              </a:rPr>
              <a:pPr algn="r" eaLnBrk="1" hangingPunct="1"/>
              <a:t>89</a:t>
            </a:fld>
            <a:endParaRPr lang="es-ES" altLang="es-AR" sz="1200">
              <a:solidFill>
                <a:srgbClr val="000000"/>
              </a:solidFill>
              <a:latin typeface="Arial" panose="020B0604020202020204" pitchFamily="34" charset="0"/>
            </a:endParaRPr>
          </a:p>
        </p:txBody>
      </p:sp>
      <p:sp>
        <p:nvSpPr>
          <p:cNvPr id="34819" name="Marcador de imagen de diapositiva 2"/>
          <p:cNvSpPr>
            <a:spLocks noGrp="1" noRot="1" noChangeAspect="1" noTextEdit="1"/>
          </p:cNvSpPr>
          <p:nvPr>
            <p:ph type="sldImg"/>
          </p:nvPr>
        </p:nvSpPr>
        <p:spPr>
          <a:xfrm>
            <a:off x="1143000" y="685800"/>
            <a:ext cx="4573588" cy="3429000"/>
          </a:xfrm>
          <a:ln/>
        </p:spPr>
      </p:sp>
      <p:sp>
        <p:nvSpPr>
          <p:cNvPr id="34820"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211921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B3A957D-6471-49A8-91AF-8BC2F5D2604C}" type="slidenum">
              <a:rPr lang="es-ES" altLang="es-AR" sz="1200">
                <a:solidFill>
                  <a:srgbClr val="000000"/>
                </a:solidFill>
                <a:latin typeface="Arial" panose="020B0604020202020204" pitchFamily="34" charset="0"/>
              </a:rPr>
              <a:pPr algn="r" eaLnBrk="1" hangingPunct="1"/>
              <a:t>90</a:t>
            </a:fld>
            <a:endParaRPr lang="es-ES" altLang="es-AR" sz="1200">
              <a:solidFill>
                <a:srgbClr val="000000"/>
              </a:solidFill>
              <a:latin typeface="Arial" panose="020B0604020202020204" pitchFamily="34" charset="0"/>
            </a:endParaRPr>
          </a:p>
        </p:txBody>
      </p:sp>
      <p:sp>
        <p:nvSpPr>
          <p:cNvPr id="36867" name="Marcador de imagen de diapositiva 2"/>
          <p:cNvSpPr>
            <a:spLocks noGrp="1" noRot="1" noChangeAspect="1" noTextEdit="1"/>
          </p:cNvSpPr>
          <p:nvPr>
            <p:ph type="sldImg"/>
          </p:nvPr>
        </p:nvSpPr>
        <p:spPr>
          <a:ln/>
        </p:spPr>
      </p:sp>
      <p:sp>
        <p:nvSpPr>
          <p:cNvPr id="36868"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smtClean="0">
              <a:latin typeface="Calibri" panose="020F0502020204030204" pitchFamily="34" charset="0"/>
            </a:endParaRPr>
          </a:p>
        </p:txBody>
      </p:sp>
    </p:spTree>
    <p:extLst>
      <p:ext uri="{BB962C8B-B14F-4D97-AF65-F5344CB8AC3E}">
        <p14:creationId xmlns:p14="http://schemas.microsoft.com/office/powerpoint/2010/main" val="112184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E6EFCEDC-9CAC-43D2-ACBF-1253655960A7}" type="slidenum">
              <a:rPr lang="es-ES"/>
              <a:pPr/>
              <a:t>4</a:t>
            </a:fld>
            <a:endParaRPr lang="es-E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239513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E303C790-C185-404E-A37F-2E890F6A7E52}" type="slidenum">
              <a:rPr lang="es-ES"/>
              <a:pPr/>
              <a:t>5</a:t>
            </a:fld>
            <a:endParaRPr lang="es-E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99372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061D4FEF-7900-49F3-A92F-C68B8DE30A09}" type="slidenum">
              <a:rPr lang="es-ES"/>
              <a:pPr/>
              <a:t>6</a:t>
            </a:fld>
            <a:endParaRPr lang="es-E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186840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D9407615-69D7-4A83-96AD-554936A4328F}" type="slidenum">
              <a:rPr lang="es-ES"/>
              <a:pPr/>
              <a:t>25</a:t>
            </a:fld>
            <a:endParaRPr lang="es-E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160804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2576246-FD7E-46F4-9CA3-802064807446}" type="slidenum">
              <a:rPr lang="es-ES"/>
              <a:pPr/>
              <a:t>27</a:t>
            </a:fld>
            <a:endParaRPr lang="es-E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320123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E0D01A64-88A0-46EC-9011-F0DD3B784152}" type="slidenum">
              <a:rPr lang="es-ES" smtClean="0"/>
              <a:pPr>
                <a:defRPr/>
              </a:pPr>
              <a:t>38</a:t>
            </a:fld>
            <a:endParaRPr lang="es-ES"/>
          </a:p>
        </p:txBody>
      </p:sp>
    </p:spTree>
    <p:extLst>
      <p:ext uri="{BB962C8B-B14F-4D97-AF65-F5344CB8AC3E}">
        <p14:creationId xmlns:p14="http://schemas.microsoft.com/office/powerpoint/2010/main" val="398750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2F79F19C-33CE-46D1-8AB6-352AA9C4C68C}" type="slidenum">
              <a:rPr lang="es-ES"/>
              <a:pPr/>
              <a:t>44</a:t>
            </a:fld>
            <a:endParaRPr lang="es-E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6343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8D784C83-5A08-41F0-BF05-B2AA26F536C9}" type="slidenum">
              <a:rPr lang="es-ES"/>
              <a:pPr/>
              <a:t>53</a:t>
            </a:fld>
            <a:endParaRPr lang="es-E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p:spPr>
        <p:txBody>
          <a:bodyPr/>
          <a:lstStyle/>
          <a:p>
            <a:pPr eaLnBrk="1" hangingPunct="1"/>
            <a:endParaRPr lang="es-ES_tradnl" smtClean="0"/>
          </a:p>
        </p:txBody>
      </p:sp>
    </p:spTree>
    <p:extLst>
      <p:ext uri="{BB962C8B-B14F-4D97-AF65-F5344CB8AC3E}">
        <p14:creationId xmlns:p14="http://schemas.microsoft.com/office/powerpoint/2010/main" val="201703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endParaRPr lang="es-ES"/>
          </a:p>
        </p:txBody>
      </p:sp>
      <p:sp>
        <p:nvSpPr>
          <p:cNvPr id="7" name="19 Marcador de pie de página"/>
          <p:cNvSpPr>
            <a:spLocks noGrp="1"/>
          </p:cNvSpPr>
          <p:nvPr>
            <p:ph type="ftr" sz="quarter" idx="11"/>
          </p:nvPr>
        </p:nvSpPr>
        <p:spPr/>
        <p:txBody>
          <a:bodyPr/>
          <a:lstStyle>
            <a:lvl1pPr>
              <a:defRPr/>
            </a:lvl1pPr>
            <a:extLst/>
          </a:lstStyle>
          <a:p>
            <a:pPr>
              <a:defRPr/>
            </a:pPr>
            <a:endParaRPr lang="es-ES"/>
          </a:p>
        </p:txBody>
      </p:sp>
      <p:sp>
        <p:nvSpPr>
          <p:cNvPr id="8" name="9 Marcador de número de diapositiva"/>
          <p:cNvSpPr>
            <a:spLocks noGrp="1"/>
          </p:cNvSpPr>
          <p:nvPr>
            <p:ph type="sldNum" sz="quarter" idx="12"/>
          </p:nvPr>
        </p:nvSpPr>
        <p:spPr/>
        <p:txBody>
          <a:bodyPr/>
          <a:lstStyle>
            <a:lvl1pPr>
              <a:defRPr/>
            </a:lvl1pPr>
            <a:extLst/>
          </a:lstStyle>
          <a:p>
            <a:pPr>
              <a:defRPr/>
            </a:pPr>
            <a:fld id="{A349E175-F1B4-4EFD-9B34-399F9A75A29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D74DD9E8-13EC-437A-8AE0-DAB5994ED4C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87FC5EFA-2ED3-471C-A460-9CFB0B9ABB30}"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981200"/>
            <a:ext cx="3810000" cy="4114800"/>
          </a:xfrm>
        </p:spPr>
        <p:txBody>
          <a:bodyPr>
            <a:normAutofit/>
          </a:bodyPr>
          <a:lstStyle/>
          <a:p>
            <a:pPr lvl="0"/>
            <a:r>
              <a:rPr lang="es-ES" noProof="0" smtClean="0"/>
              <a:t>Haga clic en el icono para agregar una imagen prediseñada</a:t>
            </a:r>
            <a:endParaRPr lang="es-ES" noProof="0"/>
          </a:p>
        </p:txBody>
      </p:sp>
      <p:sp>
        <p:nvSpPr>
          <p:cNvPr id="5" name="4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175CD951-DCE8-499A-AFD6-A59BD83B7235}"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019784AF-E501-4814-AF56-8B43ADF03451}"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A3405AC3-FEF6-4D97-BD3F-88A1AE25FA0C}"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txBox="1">
            <a:spLocks noGrp="1"/>
          </p:cNvSpPr>
          <p:nvPr>
            <p:ph/>
          </p:nvPr>
        </p:nvSpPr>
        <p:spPr>
          <a:xfrm>
            <a:off x="685800" y="609603"/>
            <a:ext cx="7772400" cy="548640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txBox="1">
            <a:spLocks noGrp="1"/>
          </p:cNvSpPr>
          <p:nvPr>
            <p:ph type="dt" sz="half" idx="10"/>
          </p:nvPr>
        </p:nvSpPr>
        <p:spPr>
          <a:xfrm>
            <a:off x="685800" y="6248400"/>
            <a:ext cx="1905000" cy="457200"/>
          </a:xfrm>
        </p:spPr>
        <p:txBody>
          <a:bodyPr/>
          <a:lstStyle>
            <a:lvl1pPr>
              <a:defRPr/>
            </a:lvl1pPr>
          </a:lstStyle>
          <a:p>
            <a:pPr>
              <a:defRPr/>
            </a:pPr>
            <a:endParaRPr/>
          </a:p>
        </p:txBody>
      </p:sp>
      <p:sp>
        <p:nvSpPr>
          <p:cNvPr id="4" name="3 Marcador de pie de página"/>
          <p:cNvSpPr txBox="1">
            <a:spLocks noGrp="1"/>
          </p:cNvSpPr>
          <p:nvPr>
            <p:ph type="ftr" sz="quarter" idx="11"/>
          </p:nvPr>
        </p:nvSpPr>
        <p:spPr>
          <a:xfrm>
            <a:off x="3124200" y="6248400"/>
            <a:ext cx="2895600" cy="457200"/>
          </a:xfrm>
        </p:spPr>
        <p:txBody>
          <a:bodyPr/>
          <a:lstStyle>
            <a:lvl1pPr>
              <a:defRPr/>
            </a:lvl1pPr>
          </a:lstStyle>
          <a:p>
            <a:pPr>
              <a:defRPr/>
            </a:pPr>
            <a:endParaRPr/>
          </a:p>
        </p:txBody>
      </p:sp>
      <p:sp>
        <p:nvSpPr>
          <p:cNvPr id="5" name="4 Marcador de número de diapositiva"/>
          <p:cNvSpPr txBox="1">
            <a:spLocks noGrp="1"/>
          </p:cNvSpPr>
          <p:nvPr>
            <p:ph type="sldNum" sz="quarter" idx="12"/>
          </p:nvPr>
        </p:nvSpPr>
        <p:spPr>
          <a:xfrm>
            <a:off x="6553200" y="6248400"/>
            <a:ext cx="1905000" cy="457200"/>
          </a:xfrm>
        </p:spPr>
        <p:txBody>
          <a:bodyPr/>
          <a:lstStyle>
            <a:lvl1pPr>
              <a:defRPr/>
            </a:lvl1pPr>
          </a:lstStyle>
          <a:p>
            <a:pPr>
              <a:defRPr/>
            </a:pPr>
            <a:fld id="{32DB15F6-4A21-41AD-AA71-834C72C3692C}" type="slidenum">
              <a:rPr/>
              <a:pPr>
                <a:defRPr/>
              </a:pPr>
              <a:t>‹Nº›</a:t>
            </a:fld>
            <a:endParaRPr/>
          </a:p>
        </p:txBody>
      </p:sp>
    </p:spTree>
    <p:extLst>
      <p:ext uri="{BB962C8B-B14F-4D97-AF65-F5344CB8AC3E}">
        <p14:creationId xmlns:p14="http://schemas.microsoft.com/office/powerpoint/2010/main" val="3663849435"/>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E6B9EE8E-E576-4A4F-BB21-22B9F01348C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endParaRPr lang="es-ES"/>
          </a:p>
        </p:txBody>
      </p:sp>
      <p:sp>
        <p:nvSpPr>
          <p:cNvPr id="9" name="4 Marcador de pie de página"/>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p:cNvSpPr>
            <a:spLocks noGrp="1"/>
          </p:cNvSpPr>
          <p:nvPr>
            <p:ph type="sldNum" sz="quarter" idx="12"/>
          </p:nvPr>
        </p:nvSpPr>
        <p:spPr/>
        <p:txBody>
          <a:bodyPr/>
          <a:lstStyle>
            <a:lvl1pPr>
              <a:defRPr/>
            </a:lvl1pPr>
            <a:extLst/>
          </a:lstStyle>
          <a:p>
            <a:pPr>
              <a:defRPr/>
            </a:pPr>
            <a:fld id="{89448846-8F48-49AE-9C14-342C1187C80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endParaRPr lang="es-ES"/>
          </a:p>
        </p:txBody>
      </p:sp>
      <p:sp>
        <p:nvSpPr>
          <p:cNvPr id="6" name="9 Marcador de pie de página"/>
          <p:cNvSpPr>
            <a:spLocks noGrp="1"/>
          </p:cNvSpPr>
          <p:nvPr>
            <p:ph type="ftr" sz="quarter" idx="11"/>
          </p:nvPr>
        </p:nvSpPr>
        <p:spPr/>
        <p:txBody>
          <a:bodyPr/>
          <a:lstStyle>
            <a:lvl1pPr>
              <a:defRPr/>
            </a:lvl1pPr>
          </a:lstStyle>
          <a:p>
            <a:pPr>
              <a:defRPr/>
            </a:pPr>
            <a:endParaRPr lang="es-ES"/>
          </a:p>
        </p:txBody>
      </p:sp>
      <p:sp>
        <p:nvSpPr>
          <p:cNvPr id="7" name="21 Marcador de número de diapositiva"/>
          <p:cNvSpPr>
            <a:spLocks noGrp="1"/>
          </p:cNvSpPr>
          <p:nvPr>
            <p:ph type="sldNum" sz="quarter" idx="12"/>
          </p:nvPr>
        </p:nvSpPr>
        <p:spPr/>
        <p:txBody>
          <a:bodyPr/>
          <a:lstStyle>
            <a:lvl1pPr>
              <a:defRPr/>
            </a:lvl1pPr>
          </a:lstStyle>
          <a:p>
            <a:pPr>
              <a:defRPr/>
            </a:pPr>
            <a:fld id="{8D96A9F9-F282-4304-A956-747237C161C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0E662B20-54C0-4E68-BB2F-C6D82FACE78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endParaRPr lang="es-ES"/>
          </a:p>
        </p:txBody>
      </p:sp>
      <p:sp>
        <p:nvSpPr>
          <p:cNvPr id="4" name="9 Marcador de pie de página"/>
          <p:cNvSpPr>
            <a:spLocks noGrp="1"/>
          </p:cNvSpPr>
          <p:nvPr>
            <p:ph type="ftr" sz="quarter" idx="11"/>
          </p:nvPr>
        </p:nvSpPr>
        <p:spPr/>
        <p:txBody>
          <a:bodyPr/>
          <a:lstStyle>
            <a:lvl1pPr>
              <a:defRPr/>
            </a:lvl1pPr>
          </a:lstStyle>
          <a:p>
            <a:pPr>
              <a:defRPr/>
            </a:pPr>
            <a:endParaRPr lang="es-ES"/>
          </a:p>
        </p:txBody>
      </p:sp>
      <p:sp>
        <p:nvSpPr>
          <p:cNvPr id="5" name="21 Marcador de número de diapositiva"/>
          <p:cNvSpPr>
            <a:spLocks noGrp="1"/>
          </p:cNvSpPr>
          <p:nvPr>
            <p:ph type="sldNum" sz="quarter" idx="12"/>
          </p:nvPr>
        </p:nvSpPr>
        <p:spPr/>
        <p:txBody>
          <a:bodyPr/>
          <a:lstStyle>
            <a:lvl1pPr>
              <a:defRPr/>
            </a:lvl1pPr>
          </a:lstStyle>
          <a:p>
            <a:pPr>
              <a:defRPr/>
            </a:pPr>
            <a:fld id="{5BE731B0-7464-410C-BBB1-7FC9C1D882B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Marcador de fecha"/>
          <p:cNvSpPr>
            <a:spLocks noGrp="1"/>
          </p:cNvSpPr>
          <p:nvPr>
            <p:ph type="dt" sz="half" idx="10"/>
          </p:nvPr>
        </p:nvSpPr>
        <p:spPr/>
        <p:txBody>
          <a:bodyPr/>
          <a:lstStyle>
            <a:lvl1pPr>
              <a:defRPr/>
            </a:lvl1pPr>
            <a:extLst/>
          </a:lstStyle>
          <a:p>
            <a:pPr>
              <a:defRPr/>
            </a:pPr>
            <a:endParaRPr lang="es-ES"/>
          </a:p>
        </p:txBody>
      </p:sp>
      <p:sp>
        <p:nvSpPr>
          <p:cNvPr id="5" name="2 Marcador de pie de página"/>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p:cNvSpPr>
            <a:spLocks noGrp="1"/>
          </p:cNvSpPr>
          <p:nvPr>
            <p:ph type="sldNum" sz="quarter" idx="12"/>
          </p:nvPr>
        </p:nvSpPr>
        <p:spPr/>
        <p:txBody>
          <a:bodyPr/>
          <a:lstStyle>
            <a:lvl1pPr>
              <a:defRPr/>
            </a:lvl1pPr>
            <a:extLst/>
          </a:lstStyle>
          <a:p>
            <a:pPr>
              <a:defRPr/>
            </a:pPr>
            <a:fld id="{265C6ADC-4670-455D-A07E-0D19ABDE997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C83DC832-5AF7-4484-9DA9-8C79FDA8AA2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endParaRPr lang="es-ES"/>
          </a:p>
        </p:txBody>
      </p:sp>
      <p:sp>
        <p:nvSpPr>
          <p:cNvPr id="9" name="5 Marcador de pie de página"/>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p:cNvSpPr>
            <a:spLocks noGrp="1"/>
          </p:cNvSpPr>
          <p:nvPr>
            <p:ph type="sldNum" sz="quarter" idx="12"/>
          </p:nvPr>
        </p:nvSpPr>
        <p:spPr/>
        <p:txBody>
          <a:bodyPr/>
          <a:lstStyle>
            <a:lvl1pPr>
              <a:defRPr/>
            </a:lvl1pPr>
            <a:extLst/>
          </a:lstStyle>
          <a:p>
            <a:pPr>
              <a:defRPr/>
            </a:pPr>
            <a:fld id="{CA8C41B0-38CE-465C-A8A2-B70EA515C34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s-ES"/>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A4DAA905-D930-40E1-AE6A-6D81A8441540}" type="slidenum">
              <a:rPr lang="es-ES"/>
              <a:pPr>
                <a:defRPr/>
              </a:pPr>
              <a:t>‹Nº›</a:t>
            </a:fld>
            <a:endParaRPr lang="es-ES"/>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90" r:id="rId2"/>
    <p:sldLayoutId id="2147483696" r:id="rId3"/>
    <p:sldLayoutId id="2147483691" r:id="rId4"/>
    <p:sldLayoutId id="2147483697" r:id="rId5"/>
    <p:sldLayoutId id="2147483692" r:id="rId6"/>
    <p:sldLayoutId id="2147483698" r:id="rId7"/>
    <p:sldLayoutId id="2147483699" r:id="rId8"/>
    <p:sldLayoutId id="2147483700" r:id="rId9"/>
    <p:sldLayoutId id="2147483693" r:id="rId10"/>
    <p:sldLayoutId id="2147483694" r:id="rId11"/>
    <p:sldLayoutId id="2147483701" r:id="rId12"/>
    <p:sldLayoutId id="2147483702" r:id="rId13"/>
    <p:sldLayoutId id="2147483703" r:id="rId14"/>
    <p:sldLayoutId id="2147483704" r:id="rId15"/>
  </p:sldLayoutIdLst>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itchFamily="34" charset="0"/>
        </a:defRPr>
      </a:lvl2pPr>
      <a:lvl3pPr algn="l" rtl="0" eaLnBrk="1" fontAlgn="base" hangingPunct="1">
        <a:spcBef>
          <a:spcPct val="0"/>
        </a:spcBef>
        <a:spcAft>
          <a:spcPct val="0"/>
        </a:spcAft>
        <a:defRPr sz="4300">
          <a:solidFill>
            <a:srgbClr val="572314"/>
          </a:solidFill>
          <a:latin typeface="Gill Sans MT" pitchFamily="34" charset="0"/>
        </a:defRPr>
      </a:lvl3pPr>
      <a:lvl4pPr algn="l" rtl="0" eaLnBrk="1" fontAlgn="base" hangingPunct="1">
        <a:spcBef>
          <a:spcPct val="0"/>
        </a:spcBef>
        <a:spcAft>
          <a:spcPct val="0"/>
        </a:spcAft>
        <a:defRPr sz="4300">
          <a:solidFill>
            <a:srgbClr val="572314"/>
          </a:solidFill>
          <a:latin typeface="Gill Sans MT" pitchFamily="34" charset="0"/>
        </a:defRPr>
      </a:lvl4pPr>
      <a:lvl5pPr algn="l" rtl="0" eaLnBrk="1" fontAlgn="base" hangingPunct="1">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3.xml"/><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image" Target="../media/image3.wmf"/><Relationship Id="rId9" Type="http://schemas.openxmlformats.org/officeDocument/2006/relationships/image" Target="../media/image5.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1.bin"/><Relationship Id="rId3" Type="http://schemas.openxmlformats.org/officeDocument/2006/relationships/oleObject" Target="../embeddings/oleObject5.bin"/><Relationship Id="rId7" Type="http://schemas.openxmlformats.org/officeDocument/2006/relationships/image" Target="../media/image4.wmf"/><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9.bin"/><Relationship Id="rId5" Type="http://schemas.openxmlformats.org/officeDocument/2006/relationships/image" Target="../media/image6.png"/><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image" Target="../media/image3.wmf"/><Relationship Id="rId9" Type="http://schemas.openxmlformats.org/officeDocument/2006/relationships/image" Target="../media/image5.wmf"/><Relationship Id="rId1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87450" y="1700213"/>
            <a:ext cx="7497763" cy="1143000"/>
          </a:xfrm>
        </p:spPr>
        <p:txBody>
          <a:bodyPr>
            <a:normAutofit/>
          </a:bodyPr>
          <a:lstStyle/>
          <a:p>
            <a:pPr algn="ctr" fontAlgn="auto">
              <a:spcAft>
                <a:spcPts val="0"/>
              </a:spcAft>
              <a:defRPr/>
            </a:pPr>
            <a:r>
              <a:rPr lang="es-ES_tradnl" b="1" smtClean="0">
                <a:solidFill>
                  <a:srgbClr val="FF0000"/>
                </a:solidFill>
                <a:effectLst/>
              </a:rPr>
              <a:t>Tema: </a:t>
            </a:r>
            <a:r>
              <a:rPr lang="es-ES_tradnl" b="1" dirty="0" smtClean="0">
                <a:solidFill>
                  <a:srgbClr val="FF0000"/>
                </a:solidFill>
                <a:effectLst/>
              </a:rPr>
              <a:t>MACROECONOMIA</a:t>
            </a:r>
            <a:endParaRPr lang="es-ES" b="1" dirty="0">
              <a:solidFill>
                <a:srgbClr val="FF0000"/>
              </a:solidFill>
              <a:effectLst/>
            </a:endParaRPr>
          </a:p>
        </p:txBody>
      </p:sp>
      <p:sp>
        <p:nvSpPr>
          <p:cNvPr id="2" name="1 Marcador de contenido"/>
          <p:cNvSpPr>
            <a:spLocks noGrp="1"/>
          </p:cNvSpPr>
          <p:nvPr>
            <p:ph idx="1"/>
          </p:nvPr>
        </p:nvSpPr>
        <p:spPr>
          <a:xfrm>
            <a:off x="1435100" y="3860800"/>
            <a:ext cx="7499350" cy="2387600"/>
          </a:xfrm>
        </p:spPr>
        <p:txBody>
          <a:bodyPr>
            <a:normAutofit/>
          </a:bodyPr>
          <a:lstStyle/>
          <a:p>
            <a:pPr marL="82296" indent="0" fontAlgn="auto">
              <a:spcAft>
                <a:spcPts val="0"/>
              </a:spcAft>
              <a:buFont typeface="Wingdings 2"/>
              <a:buNone/>
              <a:defRPr/>
            </a:pPr>
            <a:r>
              <a:rPr lang="es-ES" dirty="0" smtClean="0">
                <a:latin typeface="Calibri" pitchFamily="34" charset="0"/>
                <a:cs typeface="Calibri" pitchFamily="34" charset="0"/>
              </a:rPr>
              <a:t>Bibliografía: </a:t>
            </a:r>
          </a:p>
          <a:p>
            <a:pPr marL="365760" indent="-283464" fontAlgn="auto">
              <a:spcAft>
                <a:spcPts val="0"/>
              </a:spcAft>
              <a:buFont typeface="Wingdings 2"/>
              <a:buChar char=""/>
              <a:defRPr/>
            </a:pPr>
            <a:r>
              <a:rPr lang="es-ES" dirty="0" smtClean="0">
                <a:latin typeface="Calibri" pitchFamily="34" charset="0"/>
                <a:cs typeface="Calibri" pitchFamily="34" charset="0"/>
              </a:rPr>
              <a:t>Fundamentos de Economía. Tucker</a:t>
            </a:r>
          </a:p>
          <a:p>
            <a:pPr marL="365760" indent="-283464" fontAlgn="auto">
              <a:spcAft>
                <a:spcPts val="0"/>
              </a:spcAft>
              <a:buFont typeface="Wingdings 2"/>
              <a:buChar char=""/>
              <a:defRPr/>
            </a:pPr>
            <a:r>
              <a:rPr lang="es-ES" dirty="0" smtClean="0">
                <a:latin typeface="Calibri" pitchFamily="34" charset="0"/>
                <a:cs typeface="Calibri" pitchFamily="34" charset="0"/>
              </a:rPr>
              <a:t>Economía. Becker y Mochón</a:t>
            </a:r>
          </a:p>
          <a:p>
            <a:pPr marL="365760" indent="-283464" fontAlgn="auto">
              <a:spcAft>
                <a:spcPts val="0"/>
              </a:spcAft>
              <a:buFont typeface="Wingdings 2"/>
              <a:buChar char=""/>
              <a:defRPr/>
            </a:pPr>
            <a:r>
              <a:rPr lang="es-ES" dirty="0" smtClean="0">
                <a:latin typeface="Calibri" pitchFamily="34" charset="0"/>
                <a:cs typeface="Calibri" pitchFamily="34" charset="0"/>
              </a:rPr>
              <a:t>Principios de Economía. Mankiw</a:t>
            </a:r>
          </a:p>
          <a:p>
            <a:pPr marL="365760" indent="-283464" fontAlgn="auto">
              <a:spcAft>
                <a:spcPts val="0"/>
              </a:spcAft>
              <a:buFont typeface="Wingdings 2"/>
              <a:buChar char=""/>
              <a:defRPr/>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4438" y="3789363"/>
            <a:ext cx="7720012" cy="2459037"/>
          </a:xfrm>
          <a:prstGeom prst="rect">
            <a:avLst/>
          </a:prstGeom>
        </p:spPr>
        <p:txBody>
          <a:bodyPr/>
          <a:lstStyle/>
          <a:p>
            <a:pPr marL="0" marR="0" lvl="0" indent="0" defTabSz="914400" rtl="0" eaLnBrk="1" fontAlgn="base" latinLnBrk="0" hangingPunct="1">
              <a:lnSpc>
                <a:spcPct val="100000"/>
              </a:lnSpc>
              <a:spcBef>
                <a:spcPct val="50000"/>
              </a:spcBef>
              <a:spcAft>
                <a:spcPct val="0"/>
              </a:spcAft>
              <a:buClrTx/>
              <a:buSzTx/>
              <a:buFont typeface="Wingdings 2" pitchFamily="18" charset="2"/>
              <a:buNone/>
              <a:tabLst/>
              <a:defRPr/>
            </a:pPr>
            <a:r>
              <a:rPr kumimoji="0" lang="es-UY" sz="2800" b="0" i="0" u="none" strike="noStrike" kern="1200" cap="none" spc="0" normalizeH="0" baseline="0" noProof="0" dirty="0" smtClean="0">
                <a:ln>
                  <a:noFill/>
                </a:ln>
                <a:effectLst/>
                <a:uLnTx/>
                <a:uFillTx/>
                <a:latin typeface="Calibri" pitchFamily="34" charset="0"/>
                <a:cs typeface="Calibri" pitchFamily="34" charset="0"/>
              </a:rPr>
              <a:t>La suma de las decisiones de todos los vendedores y compradores determina el resultado macroeconómico del mercado, </a:t>
            </a:r>
            <a:r>
              <a:rPr kumimoji="0" lang="es-UY" sz="2800" b="1" i="0" u="none" strike="noStrike" kern="1200" cap="none" spc="0" normalizeH="0" baseline="0" noProof="0" dirty="0" smtClean="0">
                <a:ln>
                  <a:noFill/>
                </a:ln>
                <a:solidFill>
                  <a:schemeClr val="accent1"/>
                </a:solidFill>
                <a:effectLst/>
                <a:uLnTx/>
                <a:uFillTx/>
                <a:latin typeface="Calibri" pitchFamily="34" charset="0"/>
                <a:cs typeface="Calibri" pitchFamily="34" charset="0"/>
              </a:rPr>
              <a:t>valor monetario de todas las transacciones de bienes y servicios: </a:t>
            </a:r>
            <a:r>
              <a:rPr kumimoji="0" lang="es-UY" sz="3200" b="1" i="0" u="none" strike="noStrike" kern="1200" cap="none" spc="0" normalizeH="0" baseline="0" noProof="0" dirty="0" smtClean="0">
                <a:ln>
                  <a:noFill/>
                </a:ln>
                <a:solidFill>
                  <a:schemeClr val="accent1"/>
                </a:solidFill>
                <a:effectLst/>
                <a:uLnTx/>
                <a:uFillTx/>
                <a:latin typeface="Calibri" pitchFamily="34" charset="0"/>
                <a:cs typeface="Calibri" pitchFamily="34" charset="0"/>
              </a:rPr>
              <a:t>PBI</a:t>
            </a:r>
            <a:r>
              <a:rPr kumimoji="0" lang="es-UY" sz="2800" b="1" i="0" u="none" strike="noStrike" kern="1200" cap="none" spc="0" normalizeH="0" baseline="0" noProof="0" dirty="0" smtClean="0">
                <a:ln>
                  <a:noFill/>
                </a:ln>
                <a:solidFill>
                  <a:schemeClr val="accent1"/>
                </a:solidFill>
                <a:effectLst/>
                <a:uLnTx/>
                <a:uFillTx/>
                <a:latin typeface="Calibri" pitchFamily="34" charset="0"/>
                <a:cs typeface="Calibri" pitchFamily="34" charset="0"/>
              </a:rPr>
              <a:t> </a:t>
            </a:r>
          </a:p>
        </p:txBody>
      </p:sp>
      <p:pic>
        <p:nvPicPr>
          <p:cNvPr id="4" name="Imagen 3"/>
          <p:cNvPicPr>
            <a:picLocks noChangeAspect="1" noChangeArrowheads="1"/>
          </p:cNvPicPr>
          <p:nvPr/>
        </p:nvPicPr>
        <p:blipFill>
          <a:blip r:embed="rId2" cstate="print"/>
          <a:srcRect/>
          <a:stretch>
            <a:fillRect/>
          </a:stretch>
        </p:blipFill>
        <p:spPr bwMode="auto">
          <a:xfrm>
            <a:off x="3276600" y="1341438"/>
            <a:ext cx="4465638" cy="2265362"/>
          </a:xfrm>
          <a:prstGeom prst="rect">
            <a:avLst/>
          </a:prstGeom>
          <a:noFill/>
          <a:ln w="9525">
            <a:noFill/>
            <a:miter lim="800000"/>
            <a:headEnd/>
            <a:tailEnd/>
          </a:ln>
        </p:spPr>
      </p:pic>
      <p:sp>
        <p:nvSpPr>
          <p:cNvPr id="5" name="Autoforma 2"/>
          <p:cNvSpPr txBox="1">
            <a:spLocks noChangeArrowheads="1"/>
          </p:cNvSpPr>
          <p:nvPr/>
        </p:nvSpPr>
        <p:spPr>
          <a:xfrm>
            <a:off x="1042988" y="333375"/>
            <a:ext cx="7924800" cy="1143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Y" sz="36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Mercado de bienes y/o servicios</a:t>
            </a:r>
            <a:endParaRPr kumimoji="0" lang="es-ES" sz="36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35100" y="274638"/>
            <a:ext cx="749935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3600" b="1" i="0" u="none" strike="noStrike" kern="1200" cap="none" spc="0" normalizeH="0" baseline="0" noProof="0" dirty="0" smtClean="0">
                <a:ln>
                  <a:noFill/>
                </a:ln>
                <a:solidFill>
                  <a:srgbClr val="FF0000"/>
                </a:solidFill>
                <a:uLnTx/>
                <a:uFillTx/>
                <a:latin typeface="Calibri" pitchFamily="34" charset="0"/>
                <a:ea typeface="+mj-ea"/>
                <a:cs typeface="Calibri" pitchFamily="34" charset="0"/>
              </a:rPr>
              <a:t>Mercado de factores productivos</a:t>
            </a:r>
            <a:endParaRPr kumimoji="0" lang="es-ES" sz="3600" b="1" i="0" u="none" strike="noStrike" kern="1200" cap="none" spc="0" normalizeH="0" baseline="0" noProof="0" dirty="0">
              <a:ln>
                <a:noFill/>
              </a:ln>
              <a:solidFill>
                <a:srgbClr val="FF0000"/>
              </a:solidFill>
              <a:uLnTx/>
              <a:uFillTx/>
              <a:latin typeface="Calibri" pitchFamily="34" charset="0"/>
              <a:ea typeface="+mj-ea"/>
              <a:cs typeface="Calibri" pitchFamily="34" charset="0"/>
            </a:endParaRPr>
          </a:p>
        </p:txBody>
      </p:sp>
      <p:pic>
        <p:nvPicPr>
          <p:cNvPr id="4" name="Imagen 4"/>
          <p:cNvPicPr>
            <a:picLocks noChangeAspect="1" noChangeArrowheads="1"/>
          </p:cNvPicPr>
          <p:nvPr/>
        </p:nvPicPr>
        <p:blipFill>
          <a:blip r:embed="rId2" cstate="print"/>
          <a:srcRect/>
          <a:stretch>
            <a:fillRect/>
          </a:stretch>
        </p:blipFill>
        <p:spPr>
          <a:xfrm>
            <a:off x="1979613" y="1484313"/>
            <a:ext cx="6264275" cy="2325687"/>
          </a:xfrm>
          <a:prstGeom prst="rect">
            <a:avLst/>
          </a:prstGeom>
        </p:spPr>
      </p:pic>
      <p:sp>
        <p:nvSpPr>
          <p:cNvPr id="5" name="4 Rectángulo"/>
          <p:cNvSpPr/>
          <p:nvPr/>
        </p:nvSpPr>
        <p:spPr>
          <a:xfrm>
            <a:off x="1189038" y="4149725"/>
            <a:ext cx="7632700" cy="2031325"/>
          </a:xfrm>
          <a:prstGeom prst="rect">
            <a:avLst/>
          </a:prstGeom>
        </p:spPr>
        <p:txBody>
          <a:bodyPr>
            <a:spAutoFit/>
          </a:bodyPr>
          <a:lstStyle/>
          <a:p>
            <a:pPr algn="just">
              <a:lnSpc>
                <a:spcPct val="90000"/>
              </a:lnSpc>
              <a:spcBef>
                <a:spcPct val="20000"/>
              </a:spcBef>
              <a:buClr>
                <a:srgbClr val="003366"/>
              </a:buClr>
              <a:buSzPct val="75000"/>
              <a:defRPr/>
            </a:pPr>
            <a:r>
              <a:rPr lang="es-UY" sz="2800" i="0" kern="0" baseline="0" dirty="0">
                <a:solidFill>
                  <a:schemeClr val="tx1"/>
                </a:solidFill>
                <a:latin typeface="Calibri" pitchFamily="34" charset="0"/>
                <a:cs typeface="Calibri" pitchFamily="34" charset="0"/>
              </a:rPr>
              <a:t>El total de retribuciones que pagan las empresas por el uso de los factores productivos (salarios, rentas y beneficios o intereses) constituye el ingreso de todos los hogares y se denomina </a:t>
            </a:r>
            <a:r>
              <a:rPr lang="es-UY" sz="2800" b="1" kern="0" dirty="0">
                <a:solidFill>
                  <a:schemeClr val="accent6"/>
                </a:solidFill>
                <a:latin typeface="Calibri" pitchFamily="34" charset="0"/>
                <a:cs typeface="Calibri" pitchFamily="34" charset="0"/>
              </a:rPr>
              <a:t>I</a:t>
            </a:r>
            <a:r>
              <a:rPr lang="es-UY" sz="2800" b="1" i="0" kern="0" baseline="0" dirty="0" smtClean="0">
                <a:solidFill>
                  <a:schemeClr val="accent6"/>
                </a:solidFill>
                <a:latin typeface="Calibri" pitchFamily="34" charset="0"/>
                <a:cs typeface="Calibri" pitchFamily="34" charset="0"/>
              </a:rPr>
              <a:t>ngreso </a:t>
            </a:r>
            <a:r>
              <a:rPr lang="es-UY" sz="2800" b="1" i="0" kern="0" baseline="0" dirty="0">
                <a:solidFill>
                  <a:schemeClr val="accent6"/>
                </a:solidFill>
                <a:latin typeface="Calibri" pitchFamily="34" charset="0"/>
                <a:cs typeface="Calibri" pitchFamily="34" charset="0"/>
              </a:rPr>
              <a:t>o </a:t>
            </a:r>
            <a:r>
              <a:rPr lang="es-UY" sz="2800" b="1" i="0" kern="0" baseline="0" dirty="0" smtClean="0">
                <a:solidFill>
                  <a:schemeClr val="accent6"/>
                </a:solidFill>
                <a:latin typeface="Calibri" pitchFamily="34" charset="0"/>
                <a:cs typeface="Calibri" pitchFamily="34" charset="0"/>
              </a:rPr>
              <a:t>Renta </a:t>
            </a:r>
            <a:r>
              <a:rPr lang="es-UY" sz="2800" b="1" i="0" kern="0" baseline="0" dirty="0">
                <a:solidFill>
                  <a:schemeClr val="accent6"/>
                </a:solidFill>
                <a:latin typeface="Calibri" pitchFamily="34" charset="0"/>
                <a:cs typeface="Calibri" pitchFamily="34" charset="0"/>
              </a:rPr>
              <a:t>nacional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35100" y="274638"/>
            <a:ext cx="7499350" cy="1143000"/>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UY" sz="32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Mercado de factores productivos</a:t>
            </a:r>
            <a:endParaRPr kumimoji="0" lang="es-ES" sz="32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pic>
        <p:nvPicPr>
          <p:cNvPr id="4" name="Imagen 4"/>
          <p:cNvPicPr>
            <a:picLocks noChangeAspect="1" noChangeArrowheads="1"/>
          </p:cNvPicPr>
          <p:nvPr/>
        </p:nvPicPr>
        <p:blipFill>
          <a:blip r:embed="rId2" cstate="print"/>
          <a:srcRect/>
          <a:stretch>
            <a:fillRect/>
          </a:stretch>
        </p:blipFill>
        <p:spPr>
          <a:xfrm>
            <a:off x="2087563" y="1412875"/>
            <a:ext cx="5761037" cy="2232025"/>
          </a:xfrm>
          <a:prstGeom prst="rect">
            <a:avLst/>
          </a:prstGeom>
        </p:spPr>
      </p:pic>
      <p:sp>
        <p:nvSpPr>
          <p:cNvPr id="5" name="4 Rectángulo"/>
          <p:cNvSpPr/>
          <p:nvPr/>
        </p:nvSpPr>
        <p:spPr>
          <a:xfrm>
            <a:off x="1042988" y="3933825"/>
            <a:ext cx="7850187" cy="2030413"/>
          </a:xfrm>
          <a:prstGeom prst="rect">
            <a:avLst/>
          </a:prstGeom>
        </p:spPr>
        <p:txBody>
          <a:bodyPr>
            <a:spAutoFit/>
          </a:bodyPr>
          <a:lstStyle/>
          <a:p>
            <a:pPr>
              <a:lnSpc>
                <a:spcPct val="90000"/>
              </a:lnSpc>
              <a:spcBef>
                <a:spcPct val="20000"/>
              </a:spcBef>
              <a:buClr>
                <a:srgbClr val="003366"/>
              </a:buClr>
              <a:buSzPct val="75000"/>
              <a:defRPr/>
            </a:pPr>
            <a:r>
              <a:rPr lang="es-UY" sz="2800" i="0" kern="0" baseline="0" dirty="0">
                <a:solidFill>
                  <a:schemeClr val="tx1"/>
                </a:solidFill>
                <a:latin typeface="Calibri" pitchFamily="34" charset="0"/>
                <a:cs typeface="Calibri" pitchFamily="34" charset="0"/>
              </a:rPr>
              <a:t>La suma de todos los pagos realizados por concepto de salarios, alquileres o rentas e intereses o beneficios es la contribución de los factores productivos al valor de la producción se denomina </a:t>
            </a:r>
            <a:r>
              <a:rPr lang="es-UY" sz="2800" b="1" i="0" kern="0" baseline="0" dirty="0">
                <a:solidFill>
                  <a:schemeClr val="accent6"/>
                </a:solidFill>
                <a:latin typeface="Calibri" pitchFamily="34" charset="0"/>
                <a:cs typeface="Calibri" pitchFamily="34" charset="0"/>
              </a:rPr>
              <a:t>valor agregado bruto (VAB)</a:t>
            </a:r>
            <a:r>
              <a:rPr lang="es-UY" sz="2800" i="0" kern="0" baseline="0" dirty="0">
                <a:solidFill>
                  <a:schemeClr val="accent6"/>
                </a:solidFill>
                <a:latin typeface="Calibri" pitchFamily="34" charset="0"/>
                <a:cs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35100" y="274638"/>
            <a:ext cx="7499350" cy="7969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UY" sz="2800" b="1" i="0" u="none" strike="noStrike" kern="1200" cap="none" spc="0" normalizeH="0" baseline="0" noProof="0" dirty="0" smtClean="0">
                <a:ln>
                  <a:noFill/>
                </a:ln>
                <a:solidFill>
                  <a:srgbClr val="FF0000"/>
                </a:solidFill>
                <a:uLnTx/>
                <a:uFillTx/>
                <a:latin typeface="Calibri" pitchFamily="34" charset="0"/>
                <a:ea typeface="+mj-ea"/>
                <a:cs typeface="Calibri" pitchFamily="34" charset="0"/>
              </a:rPr>
              <a:t>El modelo del flujo circular desde una perspectiva macroeconómica</a:t>
            </a:r>
            <a:endParaRPr kumimoji="0" lang="es-ES_tradnl" sz="2800" b="1" i="0" u="none" strike="noStrike" kern="1200" cap="none" spc="0" normalizeH="0" baseline="0" noProof="0" dirty="0">
              <a:ln>
                <a:noFill/>
              </a:ln>
              <a:solidFill>
                <a:srgbClr val="FF0000"/>
              </a:solidFill>
              <a:uLnTx/>
              <a:uFillTx/>
              <a:latin typeface="Calibri" pitchFamily="34" charset="0"/>
              <a:ea typeface="+mj-ea"/>
              <a:cs typeface="Calibri" pitchFamily="34" charset="0"/>
            </a:endParaRPr>
          </a:p>
        </p:txBody>
      </p:sp>
      <p:sp>
        <p:nvSpPr>
          <p:cNvPr id="3" name="Rectangle 3"/>
          <p:cNvSpPr txBox="1">
            <a:spLocks noChangeArrowheads="1"/>
          </p:cNvSpPr>
          <p:nvPr/>
        </p:nvSpPr>
        <p:spPr>
          <a:xfrm>
            <a:off x="1285875" y="4221163"/>
            <a:ext cx="7643813" cy="2279650"/>
          </a:xfrm>
          <a:prstGeom prst="rect">
            <a:avLst/>
          </a:prstGeom>
        </p:spPr>
        <p:txBody>
          <a:bodyPr>
            <a:normAutofit/>
          </a:bodyPr>
          <a:lstStyle/>
          <a:p>
            <a:pPr marL="342900" marR="0" lvl="0" indent="-342900" algn="just" defTabSz="914400" rtl="0" eaLnBrk="1" fontAlgn="base" latinLnBrk="0" hangingPunct="1">
              <a:lnSpc>
                <a:spcPct val="90000"/>
              </a:lnSpc>
              <a:spcBef>
                <a:spcPct val="20000"/>
              </a:spcBef>
              <a:spcAft>
                <a:spcPct val="0"/>
              </a:spcAft>
              <a:buClrTx/>
              <a:buSzTx/>
              <a:buFont typeface="Wingdings 2" pitchFamily="18" charset="2"/>
              <a:buNone/>
              <a:tabLst/>
              <a:defRPr/>
            </a:pPr>
            <a:r>
              <a:rPr kumimoji="0" lang="es-UY" sz="2800" b="0" i="0" u="none" strike="noStrike" kern="0" cap="none" spc="0" normalizeH="0" baseline="0" noProof="0" dirty="0" smtClean="0">
                <a:ln>
                  <a:noFill/>
                </a:ln>
                <a:solidFill>
                  <a:schemeClr val="tx1"/>
                </a:solidFill>
                <a:effectLst/>
                <a:uLnTx/>
                <a:uFillTx/>
                <a:latin typeface="Calibri" pitchFamily="34" charset="0"/>
                <a:cs typeface="Calibri" pitchFamily="34" charset="0"/>
              </a:rPr>
              <a:t>Si todo el ingreso que las familias reciben por remuneraciones a sus factores productivos es gastado en comprar bienes y servicios: el </a:t>
            </a:r>
            <a:r>
              <a:rPr kumimoji="0" lang="es-UY" sz="2800" b="1" i="0" u="none" strike="noStrike" kern="0" cap="none" spc="0" normalizeH="0" baseline="0" noProof="0" dirty="0" smtClean="0">
                <a:ln>
                  <a:noFill/>
                </a:ln>
                <a:solidFill>
                  <a:schemeClr val="accent6"/>
                </a:solidFill>
                <a:effectLst/>
                <a:uLnTx/>
                <a:uFillTx/>
                <a:latin typeface="Calibri" pitchFamily="34" charset="0"/>
                <a:cs typeface="Calibri" pitchFamily="34" charset="0"/>
              </a:rPr>
              <a:t>ingreso de los hogares (Y) </a:t>
            </a:r>
            <a:r>
              <a:rPr kumimoji="0" lang="es-UY" sz="2800" b="0" i="0" u="none" strike="noStrike" kern="0" cap="none" spc="0" normalizeH="0" baseline="0" noProof="0" dirty="0" smtClean="0">
                <a:ln>
                  <a:noFill/>
                </a:ln>
                <a:solidFill>
                  <a:schemeClr val="tx1"/>
                </a:solidFill>
                <a:effectLst/>
                <a:uLnTx/>
                <a:uFillTx/>
                <a:latin typeface="Calibri" pitchFamily="34" charset="0"/>
                <a:cs typeface="Calibri" pitchFamily="34" charset="0"/>
              </a:rPr>
              <a:t>es igual al </a:t>
            </a:r>
            <a:r>
              <a:rPr kumimoji="0" lang="es-UY" sz="2800" b="1" i="0" u="none" strike="noStrike" kern="0" cap="none" spc="0" normalizeH="0" baseline="0" noProof="0" dirty="0" smtClean="0">
                <a:ln>
                  <a:noFill/>
                </a:ln>
                <a:solidFill>
                  <a:schemeClr val="accent6"/>
                </a:solidFill>
                <a:effectLst/>
                <a:uLnTx/>
                <a:uFillTx/>
                <a:latin typeface="Calibri" pitchFamily="34" charset="0"/>
                <a:cs typeface="Calibri" pitchFamily="34" charset="0"/>
              </a:rPr>
              <a:t>gasto o consumo privado (C)</a:t>
            </a:r>
            <a:r>
              <a:rPr kumimoji="0" lang="es-UY" sz="2800" b="0" i="0" u="none" strike="noStrike" kern="0" cap="none" spc="0" normalizeH="0" baseline="0" noProof="0" dirty="0" smtClean="0">
                <a:ln>
                  <a:noFill/>
                </a:ln>
                <a:solidFill>
                  <a:schemeClr val="tx1"/>
                </a:solidFill>
                <a:effectLst/>
                <a:uLnTx/>
                <a:uFillTx/>
                <a:latin typeface="Calibri" pitchFamily="34" charset="0"/>
                <a:cs typeface="Calibri" pitchFamily="34" charset="0"/>
              </a:rPr>
              <a:t> de la economía</a:t>
            </a:r>
          </a:p>
        </p:txBody>
      </p:sp>
      <p:pic>
        <p:nvPicPr>
          <p:cNvPr id="5" name="Imagen 4"/>
          <p:cNvPicPr>
            <a:picLocks noChangeAspect="1" noChangeArrowheads="1"/>
          </p:cNvPicPr>
          <p:nvPr/>
        </p:nvPicPr>
        <p:blipFill>
          <a:blip r:embed="rId2" cstate="print"/>
          <a:srcRect/>
          <a:stretch>
            <a:fillRect/>
          </a:stretch>
        </p:blipFill>
        <p:spPr bwMode="auto">
          <a:xfrm>
            <a:off x="1979613" y="1412875"/>
            <a:ext cx="6264275" cy="251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2988" y="333375"/>
            <a:ext cx="7921625" cy="719138"/>
          </a:xfrm>
          <a:solidFill>
            <a:srgbClr val="FF9900"/>
          </a:solidFill>
          <a:ln w="19050" cap="flat" algn="ctr">
            <a:solidFill>
              <a:srgbClr val="000080"/>
            </a:solidFill>
            <a:miter lim="800000"/>
            <a:headEnd/>
            <a:tailEnd/>
          </a:ln>
        </p:spPr>
        <p:txBody>
          <a:bodyPr/>
          <a:lstStyle/>
          <a:p>
            <a:pPr fontAlgn="auto">
              <a:spcAft>
                <a:spcPts val="0"/>
              </a:spcAft>
              <a:defRPr/>
            </a:pPr>
            <a:r>
              <a:rPr lang="es-ES_tradnl" sz="4000" dirty="0">
                <a:solidFill>
                  <a:schemeClr val="tx2">
                    <a:satMod val="130000"/>
                  </a:schemeClr>
                </a:solidFill>
              </a:rPr>
              <a:t>El Producto Interno Bruto (</a:t>
            </a:r>
            <a:r>
              <a:rPr lang="es-ES_tradnl" sz="4000" dirty="0" smtClean="0">
                <a:solidFill>
                  <a:schemeClr val="tx2">
                    <a:satMod val="130000"/>
                  </a:schemeClr>
                </a:solidFill>
              </a:rPr>
              <a:t>PBI)</a:t>
            </a:r>
            <a:endParaRPr lang="es-ES" sz="4000" dirty="0">
              <a:solidFill>
                <a:schemeClr val="tx2">
                  <a:satMod val="130000"/>
                </a:schemeClr>
              </a:solidFill>
            </a:endParaRPr>
          </a:p>
        </p:txBody>
      </p:sp>
      <p:sp>
        <p:nvSpPr>
          <p:cNvPr id="11267" name="Rectangle 3"/>
          <p:cNvSpPr>
            <a:spLocks noGrp="1" noChangeArrowheads="1"/>
          </p:cNvSpPr>
          <p:nvPr>
            <p:ph idx="1"/>
          </p:nvPr>
        </p:nvSpPr>
        <p:spPr>
          <a:xfrm>
            <a:off x="1042988" y="1844675"/>
            <a:ext cx="7415212" cy="4754563"/>
          </a:xfrm>
        </p:spPr>
        <p:txBody>
          <a:bodyPr>
            <a:normAutofit lnSpcReduction="10000"/>
          </a:bodyPr>
          <a:lstStyle/>
          <a:p>
            <a:pPr marL="365760" indent="-283464" algn="just" fontAlgn="auto">
              <a:lnSpc>
                <a:spcPct val="80000"/>
              </a:lnSpc>
              <a:spcAft>
                <a:spcPts val="0"/>
              </a:spcAft>
              <a:buFont typeface="Wingdings 2"/>
              <a:buChar char=""/>
              <a:defRPr/>
            </a:pPr>
            <a:r>
              <a:rPr lang="es-ES_tradnl" sz="2800" dirty="0"/>
              <a:t>Es el indicador más importante para medir la </a:t>
            </a:r>
            <a:r>
              <a:rPr lang="es-ES_tradnl" sz="2800" dirty="0" smtClean="0"/>
              <a:t>riqueza </a:t>
            </a:r>
            <a:r>
              <a:rPr lang="es-ES_tradnl" sz="2800" dirty="0"/>
              <a:t>de un </a:t>
            </a:r>
            <a:r>
              <a:rPr lang="es-ES_tradnl" sz="2800" dirty="0" smtClean="0"/>
              <a:t>país </a:t>
            </a:r>
            <a:r>
              <a:rPr lang="es-ES_tradnl" sz="2800" dirty="0"/>
              <a:t>generada en un </a:t>
            </a:r>
            <a:r>
              <a:rPr lang="es-ES_tradnl" sz="2800" dirty="0" smtClean="0"/>
              <a:t>periodo.</a:t>
            </a:r>
            <a:endParaRPr lang="es-ES_tradnl" sz="2800" dirty="0"/>
          </a:p>
          <a:p>
            <a:pPr marL="365760" indent="-283464" algn="just" fontAlgn="auto">
              <a:lnSpc>
                <a:spcPct val="80000"/>
              </a:lnSpc>
              <a:spcAft>
                <a:spcPts val="0"/>
              </a:spcAft>
              <a:buFont typeface="Wingdings 2"/>
              <a:buChar char=""/>
              <a:defRPr/>
            </a:pPr>
            <a:r>
              <a:rPr lang="es-ES_tradnl" sz="2800" dirty="0"/>
              <a:t>Mide al mismo tiempo:</a:t>
            </a:r>
          </a:p>
          <a:p>
            <a:pPr marL="640080" lvl="1" indent="-237744" algn="just" fontAlgn="auto">
              <a:lnSpc>
                <a:spcPct val="80000"/>
              </a:lnSpc>
              <a:spcAft>
                <a:spcPts val="0"/>
              </a:spcAft>
              <a:buFont typeface="Verdana"/>
              <a:buChar char="◦"/>
              <a:defRPr/>
            </a:pPr>
            <a:r>
              <a:rPr lang="es-ES_tradnl" sz="2400" dirty="0"/>
              <a:t>El valor total de los </a:t>
            </a:r>
            <a:r>
              <a:rPr lang="es-ES_tradnl" sz="2400" b="1" dirty="0">
                <a:solidFill>
                  <a:schemeClr val="accent1"/>
                </a:solidFill>
              </a:rPr>
              <a:t>bienes y servicios finales</a:t>
            </a:r>
            <a:r>
              <a:rPr lang="es-ES_tradnl" sz="2400" dirty="0">
                <a:solidFill>
                  <a:schemeClr val="accent1"/>
                </a:solidFill>
              </a:rPr>
              <a:t> </a:t>
            </a:r>
            <a:r>
              <a:rPr lang="es-ES_tradnl" sz="2400" b="1" dirty="0">
                <a:solidFill>
                  <a:schemeClr val="accent1"/>
                </a:solidFill>
              </a:rPr>
              <a:t>producidos</a:t>
            </a:r>
            <a:r>
              <a:rPr lang="es-ES_tradnl" sz="2400" dirty="0">
                <a:solidFill>
                  <a:schemeClr val="accent1"/>
                </a:solidFill>
              </a:rPr>
              <a:t> </a:t>
            </a:r>
            <a:r>
              <a:rPr lang="es-ES_tradnl" sz="2400" dirty="0"/>
              <a:t>en el interior de una economía en un año dado.</a:t>
            </a:r>
          </a:p>
          <a:p>
            <a:pPr marL="640080" lvl="1" indent="-237744" algn="just" fontAlgn="auto">
              <a:lnSpc>
                <a:spcPct val="80000"/>
              </a:lnSpc>
              <a:spcAft>
                <a:spcPts val="0"/>
              </a:spcAft>
              <a:buFont typeface="Verdana"/>
              <a:buChar char="◦"/>
              <a:defRPr/>
            </a:pPr>
            <a:r>
              <a:rPr lang="es-ES_tradnl" sz="2400" dirty="0"/>
              <a:t>También mide la </a:t>
            </a:r>
            <a:r>
              <a:rPr lang="es-ES_tradnl" sz="2400" b="1" dirty="0">
                <a:solidFill>
                  <a:schemeClr val="accent1"/>
                </a:solidFill>
              </a:rPr>
              <a:t>renta</a:t>
            </a:r>
            <a:r>
              <a:rPr lang="es-ES_tradnl" sz="2400" dirty="0"/>
              <a:t> total de todos los agentes económicos que operan dentro de un país </a:t>
            </a:r>
          </a:p>
          <a:p>
            <a:pPr marL="640080" lvl="1" indent="-237744" algn="just" fontAlgn="auto">
              <a:lnSpc>
                <a:spcPct val="80000"/>
              </a:lnSpc>
              <a:spcAft>
                <a:spcPts val="0"/>
              </a:spcAft>
              <a:buFont typeface="Verdana"/>
              <a:buChar char="◦"/>
              <a:defRPr/>
            </a:pPr>
            <a:r>
              <a:rPr lang="es-ES_tradnl" sz="2400" dirty="0"/>
              <a:t>y el </a:t>
            </a:r>
            <a:r>
              <a:rPr lang="es-ES_tradnl" sz="2400" b="1" dirty="0">
                <a:solidFill>
                  <a:schemeClr val="accent1"/>
                </a:solidFill>
              </a:rPr>
              <a:t>gasto total</a:t>
            </a:r>
            <a:r>
              <a:rPr lang="es-ES_tradnl" sz="2400" dirty="0">
                <a:solidFill>
                  <a:schemeClr val="accent1"/>
                </a:solidFill>
              </a:rPr>
              <a:t> </a:t>
            </a:r>
            <a:r>
              <a:rPr lang="es-ES_tradnl" sz="2400" dirty="0"/>
              <a:t>que realizan estos agentes en bienes finales.</a:t>
            </a:r>
          </a:p>
          <a:p>
            <a:pPr marL="365760" indent="-283464" algn="just" fontAlgn="auto">
              <a:lnSpc>
                <a:spcPct val="80000"/>
              </a:lnSpc>
              <a:spcAft>
                <a:spcPts val="0"/>
              </a:spcAft>
              <a:buFont typeface="Wingdings 2"/>
              <a:buChar char=""/>
              <a:defRPr/>
            </a:pPr>
            <a:r>
              <a:rPr lang="es-ES_tradnl" sz="2800" dirty="0"/>
              <a:t>Se puede calcular desde la perspectiva del </a:t>
            </a:r>
            <a:r>
              <a:rPr lang="es-ES_tradnl" sz="2800" b="1" u="sng" dirty="0">
                <a:solidFill>
                  <a:srgbClr val="FF0000"/>
                </a:solidFill>
              </a:rPr>
              <a:t>gasto</a:t>
            </a:r>
            <a:r>
              <a:rPr lang="es-ES_tradnl" sz="2800" b="1" dirty="0">
                <a:solidFill>
                  <a:srgbClr val="FF0000"/>
                </a:solidFill>
              </a:rPr>
              <a:t> (demanda), </a:t>
            </a:r>
            <a:r>
              <a:rPr lang="es-ES_tradnl" sz="2800" dirty="0"/>
              <a:t>de la </a:t>
            </a:r>
            <a:r>
              <a:rPr lang="es-ES_tradnl" sz="2800" b="1" u="sng" dirty="0">
                <a:solidFill>
                  <a:srgbClr val="FF0000"/>
                </a:solidFill>
              </a:rPr>
              <a:t>producción </a:t>
            </a:r>
            <a:r>
              <a:rPr lang="es-ES_tradnl" sz="2800" b="1" dirty="0">
                <a:solidFill>
                  <a:srgbClr val="FF0000"/>
                </a:solidFill>
              </a:rPr>
              <a:t>(oferta) </a:t>
            </a:r>
            <a:r>
              <a:rPr lang="es-ES_tradnl" sz="2800" dirty="0"/>
              <a:t>o de las </a:t>
            </a:r>
            <a:r>
              <a:rPr lang="es-ES_tradnl" sz="2800" b="1" u="sng" dirty="0">
                <a:solidFill>
                  <a:srgbClr val="FF0000"/>
                </a:solidFill>
              </a:rPr>
              <a:t>rentas </a:t>
            </a:r>
            <a:r>
              <a:rPr lang="es-ES_tradnl" sz="2800" dirty="0"/>
              <a:t>ingresadas por los miembros de una economía.</a:t>
            </a:r>
            <a:endParaRPr lang="es-E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2988" y="333375"/>
            <a:ext cx="7850187" cy="792163"/>
          </a:xfrm>
          <a:solidFill>
            <a:srgbClr val="FF9900"/>
          </a:solidFill>
          <a:ln w="19050">
            <a:solidFill>
              <a:srgbClr val="000080"/>
            </a:solidFill>
            <a:miter lim="800000"/>
            <a:headEnd/>
            <a:tailEnd/>
          </a:ln>
        </p:spPr>
        <p:txBody>
          <a:bodyPr/>
          <a:lstStyle/>
          <a:p>
            <a:pPr fontAlgn="auto">
              <a:spcAft>
                <a:spcPts val="0"/>
              </a:spcAft>
              <a:defRPr/>
            </a:pPr>
            <a:r>
              <a:rPr lang="es-ES_tradnl" b="1" dirty="0">
                <a:solidFill>
                  <a:schemeClr val="tx2">
                    <a:satMod val="130000"/>
                  </a:schemeClr>
                </a:solidFill>
              </a:rPr>
              <a:t>1. El </a:t>
            </a:r>
            <a:r>
              <a:rPr lang="es-ES_tradnl" b="1" dirty="0" smtClean="0">
                <a:solidFill>
                  <a:schemeClr val="tx2">
                    <a:satMod val="130000"/>
                  </a:schemeClr>
                </a:solidFill>
              </a:rPr>
              <a:t>PBI </a:t>
            </a:r>
            <a:r>
              <a:rPr lang="es-ES_tradnl" b="1" dirty="0">
                <a:solidFill>
                  <a:schemeClr val="tx2">
                    <a:satMod val="130000"/>
                  </a:schemeClr>
                </a:solidFill>
              </a:rPr>
              <a:t>desde la Demanda</a:t>
            </a:r>
            <a:endParaRPr lang="es-ES" b="1" dirty="0">
              <a:solidFill>
                <a:schemeClr val="tx2">
                  <a:satMod val="130000"/>
                </a:schemeClr>
              </a:solidFill>
            </a:endParaRPr>
          </a:p>
        </p:txBody>
      </p:sp>
      <p:sp>
        <p:nvSpPr>
          <p:cNvPr id="13315" name="Rectangle 3"/>
          <p:cNvSpPr>
            <a:spLocks noGrp="1" noChangeArrowheads="1"/>
          </p:cNvSpPr>
          <p:nvPr>
            <p:ph idx="1"/>
          </p:nvPr>
        </p:nvSpPr>
        <p:spPr>
          <a:xfrm>
            <a:off x="1042988" y="1628775"/>
            <a:ext cx="8101012" cy="4679950"/>
          </a:xfrm>
        </p:spPr>
        <p:txBody>
          <a:bodyPr>
            <a:normAutofit lnSpcReduction="10000"/>
          </a:bodyPr>
          <a:lstStyle/>
          <a:p>
            <a:pPr marL="596646" indent="-514350" fontAlgn="auto">
              <a:lnSpc>
                <a:spcPct val="85000"/>
              </a:lnSpc>
              <a:spcBef>
                <a:spcPct val="30000"/>
              </a:spcBef>
              <a:spcAft>
                <a:spcPts val="0"/>
              </a:spcAft>
              <a:buFontTx/>
              <a:buAutoNum type="arabicPeriod"/>
              <a:defRPr/>
            </a:pPr>
            <a:r>
              <a:rPr lang="es-ES_tradnl" b="1" dirty="0" smtClean="0"/>
              <a:t>Desde </a:t>
            </a:r>
            <a:r>
              <a:rPr lang="es-ES_tradnl" b="1" dirty="0"/>
              <a:t>la </a:t>
            </a:r>
            <a:r>
              <a:rPr lang="es-ES_tradnl" b="1" dirty="0" smtClean="0"/>
              <a:t>demanda</a:t>
            </a:r>
          </a:p>
          <a:p>
            <a:pPr marL="82296" indent="0" algn="ctr" fontAlgn="auto">
              <a:lnSpc>
                <a:spcPct val="85000"/>
              </a:lnSpc>
              <a:spcBef>
                <a:spcPct val="30000"/>
              </a:spcBef>
              <a:spcAft>
                <a:spcPts val="0"/>
              </a:spcAft>
              <a:buFont typeface="Wingdings 2"/>
              <a:buNone/>
              <a:defRPr/>
            </a:pPr>
            <a:r>
              <a:rPr lang="es-ES_tradnl" b="1" dirty="0" smtClean="0">
                <a:solidFill>
                  <a:srgbClr val="FF0000"/>
                </a:solidFill>
              </a:rPr>
              <a:t> PBI=</a:t>
            </a:r>
            <a:r>
              <a:rPr lang="es-ES_tradnl" b="1" dirty="0" err="1" smtClean="0">
                <a:solidFill>
                  <a:srgbClr val="FF0000"/>
                </a:solidFill>
              </a:rPr>
              <a:t>C+I+Gp</a:t>
            </a:r>
            <a:r>
              <a:rPr lang="es-ES_tradnl" b="1" dirty="0" smtClean="0">
                <a:solidFill>
                  <a:srgbClr val="FF0000"/>
                </a:solidFill>
              </a:rPr>
              <a:t>+(</a:t>
            </a:r>
            <a:r>
              <a:rPr lang="es-ES_tradnl" b="1" dirty="0">
                <a:solidFill>
                  <a:srgbClr val="FF0000"/>
                </a:solidFill>
              </a:rPr>
              <a:t>X-M</a:t>
            </a:r>
            <a:r>
              <a:rPr lang="es-ES_tradnl" b="1" dirty="0" smtClean="0">
                <a:solidFill>
                  <a:srgbClr val="FF0000"/>
                </a:solidFill>
              </a:rPr>
              <a:t>)</a:t>
            </a:r>
            <a:endParaRPr lang="es-ES_tradnl" dirty="0">
              <a:solidFill>
                <a:srgbClr val="FF0000"/>
              </a:solidFill>
            </a:endParaRPr>
          </a:p>
          <a:p>
            <a:pPr marL="365760" indent="-283464" algn="just" fontAlgn="auto">
              <a:lnSpc>
                <a:spcPct val="85000"/>
              </a:lnSpc>
              <a:spcBef>
                <a:spcPct val="30000"/>
              </a:spcBef>
              <a:spcAft>
                <a:spcPts val="0"/>
              </a:spcAft>
              <a:buFont typeface="Wingdings 2"/>
              <a:buChar char=""/>
              <a:defRPr/>
            </a:pPr>
            <a:r>
              <a:rPr lang="es-ES_tradnl" sz="2800" b="1" dirty="0">
                <a:solidFill>
                  <a:srgbClr val="FF0000"/>
                </a:solidFill>
              </a:rPr>
              <a:t>Consumo (C): </a:t>
            </a:r>
            <a:r>
              <a:rPr lang="es-ES_tradnl" sz="2800" dirty="0"/>
              <a:t>gasto corriente que hacen las familias y empresas.</a:t>
            </a:r>
          </a:p>
          <a:p>
            <a:pPr marL="365760" indent="-283464" algn="just" fontAlgn="auto">
              <a:lnSpc>
                <a:spcPct val="85000"/>
              </a:lnSpc>
              <a:spcBef>
                <a:spcPct val="30000"/>
              </a:spcBef>
              <a:spcAft>
                <a:spcPts val="0"/>
              </a:spcAft>
              <a:buFont typeface="Wingdings 2"/>
              <a:buChar char=""/>
              <a:defRPr/>
            </a:pPr>
            <a:r>
              <a:rPr lang="es-ES_tradnl" sz="2800" b="1" dirty="0">
                <a:solidFill>
                  <a:srgbClr val="FF0000"/>
                </a:solidFill>
              </a:rPr>
              <a:t>Inversión (I):</a:t>
            </a:r>
            <a:r>
              <a:rPr lang="es-ES_tradnl" sz="2800" dirty="0">
                <a:solidFill>
                  <a:srgbClr val="FF0000"/>
                </a:solidFill>
              </a:rPr>
              <a:t> </a:t>
            </a:r>
            <a:r>
              <a:rPr lang="es-ES_tradnl" sz="2800" dirty="0"/>
              <a:t>gasto que realizan las empresas en comprar bienes y servicios que se utilizan en la actividad productiva. Para las familias, solo la compra de “vivienda principal” se considera inversión. </a:t>
            </a:r>
          </a:p>
          <a:p>
            <a:pPr marL="365760" indent="-283464" algn="just" fontAlgn="auto">
              <a:lnSpc>
                <a:spcPct val="85000"/>
              </a:lnSpc>
              <a:spcBef>
                <a:spcPct val="30000"/>
              </a:spcBef>
              <a:spcAft>
                <a:spcPts val="0"/>
              </a:spcAft>
              <a:buFont typeface="Wingdings 2"/>
              <a:buChar char=""/>
              <a:defRPr/>
            </a:pPr>
            <a:r>
              <a:rPr lang="es-ES_tradnl" sz="2800" b="1" dirty="0">
                <a:solidFill>
                  <a:srgbClr val="FF0000"/>
                </a:solidFill>
              </a:rPr>
              <a:t>Gasto Público (</a:t>
            </a:r>
            <a:r>
              <a:rPr lang="es-ES_tradnl" sz="2800" b="1" dirty="0" err="1">
                <a:solidFill>
                  <a:srgbClr val="FF0000"/>
                </a:solidFill>
              </a:rPr>
              <a:t>Gp</a:t>
            </a:r>
            <a:r>
              <a:rPr lang="es-ES_tradnl" sz="2800" b="1" dirty="0">
                <a:solidFill>
                  <a:srgbClr val="FF0000"/>
                </a:solidFill>
              </a:rPr>
              <a:t>):</a:t>
            </a:r>
            <a:r>
              <a:rPr lang="es-ES_tradnl" sz="2800" dirty="0">
                <a:solidFill>
                  <a:srgbClr val="FF0000"/>
                </a:solidFill>
              </a:rPr>
              <a:t> </a:t>
            </a:r>
            <a:r>
              <a:rPr lang="es-ES_tradnl" sz="2800" dirty="0"/>
              <a:t>gasto del sector público,</a:t>
            </a:r>
          </a:p>
          <a:p>
            <a:pPr marL="365760" indent="-283464" algn="just" fontAlgn="auto">
              <a:lnSpc>
                <a:spcPct val="85000"/>
              </a:lnSpc>
              <a:spcBef>
                <a:spcPct val="30000"/>
              </a:spcBef>
              <a:spcAft>
                <a:spcPts val="0"/>
              </a:spcAft>
              <a:buFont typeface="Wingdings 2"/>
              <a:buChar char=""/>
              <a:defRPr/>
            </a:pPr>
            <a:r>
              <a:rPr lang="es-ES_tradnl" sz="2800" b="1" dirty="0">
                <a:solidFill>
                  <a:srgbClr val="FF0000"/>
                </a:solidFill>
              </a:rPr>
              <a:t>Saldo Comercial Neto</a:t>
            </a:r>
            <a:r>
              <a:rPr lang="es-ES_tradnl" sz="2800" dirty="0">
                <a:solidFill>
                  <a:srgbClr val="FF0000"/>
                </a:solidFill>
              </a:rPr>
              <a:t> </a:t>
            </a:r>
            <a:r>
              <a:rPr lang="es-ES_tradnl" sz="2800" dirty="0"/>
              <a:t>(exportaciones de bienes y servicios (</a:t>
            </a:r>
            <a:r>
              <a:rPr lang="es-ES_tradnl" sz="2800" b="1" dirty="0"/>
              <a:t>X</a:t>
            </a:r>
            <a:r>
              <a:rPr lang="es-ES_tradnl" sz="2800" dirty="0"/>
              <a:t>), menos importaciones (</a:t>
            </a:r>
            <a:r>
              <a:rPr lang="es-ES_tradnl" sz="2800" b="1" dirty="0"/>
              <a:t>M</a:t>
            </a:r>
            <a:r>
              <a:rPr lang="es-ES_tradnl" sz="2800"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609600"/>
            <a:ext cx="7632700" cy="731838"/>
          </a:xfrm>
          <a:solidFill>
            <a:srgbClr val="FF9900"/>
          </a:solidFill>
          <a:ln w="19050" cap="flat" algn="ctr">
            <a:solidFill>
              <a:srgbClr val="000080"/>
            </a:solidFill>
            <a:miter lim="800000"/>
            <a:headEnd/>
            <a:tailEnd/>
          </a:ln>
        </p:spPr>
        <p:txBody>
          <a:bodyPr>
            <a:normAutofit fontScale="90000"/>
          </a:bodyPr>
          <a:lstStyle/>
          <a:p>
            <a:pPr fontAlgn="auto">
              <a:spcAft>
                <a:spcPts val="0"/>
              </a:spcAft>
              <a:defRPr/>
            </a:pPr>
            <a:r>
              <a:rPr lang="es-ES_tradnl" sz="3600" dirty="0">
                <a:solidFill>
                  <a:schemeClr val="tx2">
                    <a:satMod val="130000"/>
                  </a:schemeClr>
                </a:solidFill>
              </a:rPr>
              <a:t>1. El </a:t>
            </a:r>
            <a:r>
              <a:rPr lang="es-ES_tradnl" sz="3600" dirty="0" smtClean="0">
                <a:solidFill>
                  <a:schemeClr val="tx2">
                    <a:satMod val="130000"/>
                  </a:schemeClr>
                </a:solidFill>
              </a:rPr>
              <a:t>PBI </a:t>
            </a:r>
            <a:r>
              <a:rPr lang="es-ES_tradnl" sz="3600" dirty="0">
                <a:solidFill>
                  <a:schemeClr val="tx2">
                    <a:satMod val="130000"/>
                  </a:schemeClr>
                </a:solidFill>
              </a:rPr>
              <a:t>desde la Demanda: componentes</a:t>
            </a:r>
            <a:endParaRPr lang="es-ES" sz="3600" dirty="0">
              <a:solidFill>
                <a:schemeClr val="tx2">
                  <a:satMod val="130000"/>
                </a:schemeClr>
              </a:solidFill>
            </a:endParaRPr>
          </a:p>
        </p:txBody>
      </p:sp>
      <p:sp>
        <p:nvSpPr>
          <p:cNvPr id="23555" name="Rectangle 3"/>
          <p:cNvSpPr>
            <a:spLocks noGrp="1" noChangeArrowheads="1"/>
          </p:cNvSpPr>
          <p:nvPr>
            <p:ph idx="1"/>
          </p:nvPr>
        </p:nvSpPr>
        <p:spPr>
          <a:xfrm>
            <a:off x="971550" y="1628775"/>
            <a:ext cx="7918450" cy="4608513"/>
          </a:xfrm>
        </p:spPr>
        <p:txBody>
          <a:bodyPr/>
          <a:lstStyle/>
          <a:p>
            <a:pPr algn="just">
              <a:lnSpc>
                <a:spcPct val="80000"/>
              </a:lnSpc>
            </a:pPr>
            <a:r>
              <a:rPr lang="es-ES_tradnl" sz="2800" b="1" dirty="0" smtClean="0">
                <a:solidFill>
                  <a:srgbClr val="FF0000"/>
                </a:solidFill>
              </a:rPr>
              <a:t>Consumo privado:</a:t>
            </a:r>
            <a:r>
              <a:rPr lang="es-ES_tradnl" sz="2800" dirty="0" smtClean="0">
                <a:solidFill>
                  <a:srgbClr val="FF0000"/>
                </a:solidFill>
              </a:rPr>
              <a:t> </a:t>
            </a:r>
            <a:r>
              <a:rPr lang="es-ES_tradnl" sz="2800" dirty="0" smtClean="0"/>
              <a:t>Incluye los gastos en bienes (duraderos, perecederos) y servicios. No se incluye la compra de inmuebles (ni nuevos ni de segunda mano).</a:t>
            </a:r>
          </a:p>
          <a:p>
            <a:pPr algn="just">
              <a:lnSpc>
                <a:spcPct val="80000"/>
              </a:lnSpc>
            </a:pPr>
            <a:endParaRPr lang="es-ES_tradnl" sz="2800" dirty="0" smtClean="0"/>
          </a:p>
          <a:p>
            <a:pPr lvl="1" algn="just">
              <a:lnSpc>
                <a:spcPct val="80000"/>
              </a:lnSpc>
            </a:pPr>
            <a:r>
              <a:rPr lang="es-ES_tradnl" sz="2400" dirty="0" smtClean="0"/>
              <a:t>El nivel de consumo depende de múltiples variables: principalmente de la renta que les queda a las familias una vez que han pagado todos los impuestos directos.</a:t>
            </a:r>
          </a:p>
          <a:p>
            <a:pPr lvl="1" algn="just">
              <a:lnSpc>
                <a:spcPct val="80000"/>
              </a:lnSpc>
            </a:pPr>
            <a:endParaRPr lang="es-ES_tradnl" sz="2400" dirty="0" smtClean="0"/>
          </a:p>
          <a:p>
            <a:pPr lvl="1" algn="just">
              <a:lnSpc>
                <a:spcPct val="80000"/>
              </a:lnSpc>
            </a:pPr>
            <a:r>
              <a:rPr lang="es-ES_tradnl" sz="2400" dirty="0" smtClean="0"/>
              <a:t>También dependerá de los precios, del costo del endeudamiento (</a:t>
            </a:r>
            <a:r>
              <a:rPr lang="es-ES_tradnl" sz="2400" dirty="0" err="1" smtClean="0"/>
              <a:t>ej</a:t>
            </a:r>
            <a:r>
              <a:rPr lang="es-ES_tradnl" sz="2400" dirty="0" smtClean="0"/>
              <a:t>: comprar coches), de la cantidad de renta que se dedique a ahorrar…</a:t>
            </a:r>
            <a:endParaRPr lang="es-E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1042988" y="320675"/>
            <a:ext cx="7632700" cy="731838"/>
          </a:xfrm>
          <a:solidFill>
            <a:srgbClr val="FF9900"/>
          </a:solidFill>
          <a:ln w="19050" cap="flat" algn="ctr">
            <a:solidFill>
              <a:srgbClr val="000080"/>
            </a:solidFill>
            <a:miter lim="800000"/>
            <a:headEnd/>
            <a:tailEnd/>
          </a:ln>
        </p:spPr>
        <p:txBody>
          <a:bodyPr>
            <a:normAutofit fontScale="90000"/>
          </a:bodyPr>
          <a:lstStyle/>
          <a:p>
            <a:pPr fontAlgn="auto">
              <a:spcAft>
                <a:spcPts val="0"/>
              </a:spcAft>
              <a:defRPr/>
            </a:pPr>
            <a:r>
              <a:rPr lang="es-ES_tradnl" sz="3600" dirty="0">
                <a:solidFill>
                  <a:schemeClr val="tx2">
                    <a:satMod val="130000"/>
                  </a:schemeClr>
                </a:solidFill>
              </a:rPr>
              <a:t>1. El </a:t>
            </a:r>
            <a:r>
              <a:rPr lang="es-ES_tradnl" sz="3600" dirty="0" smtClean="0">
                <a:solidFill>
                  <a:schemeClr val="tx2">
                    <a:satMod val="130000"/>
                  </a:schemeClr>
                </a:solidFill>
              </a:rPr>
              <a:t>PBI </a:t>
            </a:r>
            <a:r>
              <a:rPr lang="es-ES_tradnl" sz="3600" dirty="0">
                <a:solidFill>
                  <a:schemeClr val="tx2">
                    <a:satMod val="130000"/>
                  </a:schemeClr>
                </a:solidFill>
              </a:rPr>
              <a:t>desde la Demanda: componentes</a:t>
            </a:r>
            <a:endParaRPr lang="es-ES" sz="3600" dirty="0">
              <a:solidFill>
                <a:schemeClr val="tx2">
                  <a:satMod val="130000"/>
                </a:schemeClr>
              </a:solidFill>
            </a:endParaRPr>
          </a:p>
        </p:txBody>
      </p:sp>
      <p:sp>
        <p:nvSpPr>
          <p:cNvPr id="19459" name="Rectangle 3"/>
          <p:cNvSpPr>
            <a:spLocks noGrp="1" noChangeArrowheads="1"/>
          </p:cNvSpPr>
          <p:nvPr>
            <p:ph idx="1"/>
          </p:nvPr>
        </p:nvSpPr>
        <p:spPr>
          <a:xfrm>
            <a:off x="971550" y="1700213"/>
            <a:ext cx="7993063" cy="5400675"/>
          </a:xfrm>
        </p:spPr>
        <p:txBody>
          <a:bodyPr/>
          <a:lstStyle/>
          <a:p>
            <a:pPr algn="just">
              <a:lnSpc>
                <a:spcPct val="80000"/>
              </a:lnSpc>
            </a:pPr>
            <a:r>
              <a:rPr lang="es-ES_tradnl" sz="2800" b="1" dirty="0" smtClean="0">
                <a:solidFill>
                  <a:srgbClr val="FF0000"/>
                </a:solidFill>
              </a:rPr>
              <a:t>Inversión:</a:t>
            </a:r>
            <a:r>
              <a:rPr lang="es-ES_tradnl" sz="2800" dirty="0" smtClean="0">
                <a:solidFill>
                  <a:srgbClr val="FF0000"/>
                </a:solidFill>
              </a:rPr>
              <a:t> </a:t>
            </a:r>
            <a:r>
              <a:rPr lang="es-ES_tradnl" sz="2800" dirty="0" smtClean="0"/>
              <a:t>Está formada por el gasto que hacen las empresas en </a:t>
            </a:r>
            <a:r>
              <a:rPr lang="es-ES_tradnl" sz="2800" u="sng" dirty="0" smtClean="0"/>
              <a:t>bienes de capital</a:t>
            </a:r>
            <a:r>
              <a:rPr lang="es-ES_tradnl" sz="2800" dirty="0" smtClean="0"/>
              <a:t>, es decir, bienes que se usan en el proceso productivo de otros bienes y servicios </a:t>
            </a:r>
            <a:r>
              <a:rPr lang="es-ES_tradnl" sz="2800" u="sng" dirty="0" smtClean="0"/>
              <a:t>durante más de un año</a:t>
            </a:r>
            <a:r>
              <a:rPr lang="es-ES_tradnl" sz="2800" dirty="0" smtClean="0"/>
              <a:t>. </a:t>
            </a:r>
          </a:p>
          <a:p>
            <a:pPr lvl="1" algn="just">
              <a:lnSpc>
                <a:spcPct val="80000"/>
              </a:lnSpc>
            </a:pPr>
            <a:endParaRPr lang="es-ES_tradnl" sz="2400" dirty="0" smtClean="0"/>
          </a:p>
          <a:p>
            <a:pPr lvl="2" algn="just">
              <a:lnSpc>
                <a:spcPct val="80000"/>
              </a:lnSpc>
            </a:pPr>
            <a:r>
              <a:rPr lang="es-ES_tradnl" sz="2000" dirty="0" smtClean="0"/>
              <a:t>La mayor parte de la inversión es de las empresas. Sólo se acepta como “inversión de las familias” al gasto que realizan en la vivienda principal.</a:t>
            </a:r>
          </a:p>
          <a:p>
            <a:pPr lvl="2" algn="just">
              <a:lnSpc>
                <a:spcPct val="80000"/>
              </a:lnSpc>
            </a:pPr>
            <a:r>
              <a:rPr lang="es-ES_tradnl" sz="2000" dirty="0" smtClean="0"/>
              <a:t>La capacidad de invertir de un país está en función de varias variables:</a:t>
            </a:r>
          </a:p>
          <a:p>
            <a:pPr lvl="3" algn="just">
              <a:lnSpc>
                <a:spcPct val="80000"/>
              </a:lnSpc>
            </a:pPr>
            <a:r>
              <a:rPr lang="es-ES_tradnl" sz="1800" dirty="0" smtClean="0"/>
              <a:t>el coste del endeudamiento (tipo de interés); </a:t>
            </a:r>
          </a:p>
          <a:p>
            <a:pPr lvl="3" algn="just">
              <a:lnSpc>
                <a:spcPct val="80000"/>
              </a:lnSpc>
            </a:pPr>
            <a:r>
              <a:rPr lang="es-ES_tradnl" sz="1800" dirty="0" smtClean="0"/>
              <a:t>las expectativas de crecimiento de la economía; </a:t>
            </a:r>
          </a:p>
          <a:p>
            <a:pPr lvl="3" algn="just">
              <a:lnSpc>
                <a:spcPct val="80000"/>
              </a:lnSpc>
            </a:pPr>
            <a:r>
              <a:rPr lang="es-ES_tradnl" sz="1800" dirty="0" smtClean="0"/>
              <a:t>la capacidad de ahorro de las familias. </a:t>
            </a:r>
            <a:r>
              <a:rPr lang="es-ES_tradnl" sz="1800" dirty="0" err="1" smtClean="0"/>
              <a:t>Ej</a:t>
            </a:r>
            <a:r>
              <a:rPr lang="es-ES_tradnl" sz="1800" dirty="0" smtClean="0"/>
              <a:t>: El dinero que las familias ahorran en el sistema financiero, va a las empresas en forma de préstamos o de financiación con recursos propios.</a:t>
            </a:r>
            <a:endParaRPr lang="es-E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971550" y="620713"/>
            <a:ext cx="7704138" cy="731837"/>
          </a:xfrm>
          <a:solidFill>
            <a:srgbClr val="FF9900"/>
          </a:solidFill>
          <a:ln w="19050" cap="flat" algn="ctr">
            <a:solidFill>
              <a:srgbClr val="000080"/>
            </a:solidFill>
            <a:miter lim="800000"/>
            <a:headEnd/>
            <a:tailEnd/>
          </a:ln>
        </p:spPr>
        <p:txBody>
          <a:bodyPr>
            <a:normAutofit fontScale="90000"/>
          </a:bodyPr>
          <a:lstStyle/>
          <a:p>
            <a:pPr fontAlgn="auto">
              <a:spcAft>
                <a:spcPts val="0"/>
              </a:spcAft>
              <a:defRPr/>
            </a:pPr>
            <a:r>
              <a:rPr lang="es-ES_tradnl" sz="3600" dirty="0">
                <a:solidFill>
                  <a:schemeClr val="tx2">
                    <a:satMod val="130000"/>
                  </a:schemeClr>
                </a:solidFill>
              </a:rPr>
              <a:t>1. El </a:t>
            </a:r>
            <a:r>
              <a:rPr lang="es-ES_tradnl" sz="3600" dirty="0" smtClean="0">
                <a:solidFill>
                  <a:schemeClr val="tx2">
                    <a:satMod val="130000"/>
                  </a:schemeClr>
                </a:solidFill>
              </a:rPr>
              <a:t>PBI </a:t>
            </a:r>
            <a:r>
              <a:rPr lang="es-ES_tradnl" sz="3600" dirty="0">
                <a:solidFill>
                  <a:schemeClr val="tx2">
                    <a:satMod val="130000"/>
                  </a:schemeClr>
                </a:solidFill>
              </a:rPr>
              <a:t>desde la Demanda: componentes</a:t>
            </a:r>
            <a:endParaRPr lang="es-ES" sz="3600" dirty="0">
              <a:solidFill>
                <a:schemeClr val="tx2">
                  <a:satMod val="130000"/>
                </a:schemeClr>
              </a:solidFill>
            </a:endParaRPr>
          </a:p>
        </p:txBody>
      </p:sp>
      <p:sp>
        <p:nvSpPr>
          <p:cNvPr id="25603" name="Rectangle 3"/>
          <p:cNvSpPr>
            <a:spLocks noGrp="1" noChangeArrowheads="1"/>
          </p:cNvSpPr>
          <p:nvPr>
            <p:ph idx="1"/>
          </p:nvPr>
        </p:nvSpPr>
        <p:spPr>
          <a:xfrm>
            <a:off x="1042988" y="1844675"/>
            <a:ext cx="7850187" cy="4537075"/>
          </a:xfrm>
        </p:spPr>
        <p:txBody>
          <a:bodyPr/>
          <a:lstStyle/>
          <a:p>
            <a:pPr lvl="2" algn="just"/>
            <a:r>
              <a:rPr lang="es-ES_tradnl" sz="3200" smtClean="0"/>
              <a:t>Tipos de inversión:</a:t>
            </a:r>
          </a:p>
          <a:p>
            <a:pPr lvl="3" algn="just"/>
            <a:r>
              <a:rPr lang="es-ES_tradnl" sz="2800" b="1" smtClean="0"/>
              <a:t>La formación bruta de capital fijo (FBKF)</a:t>
            </a:r>
            <a:r>
              <a:rPr lang="es-ES_tradnl" sz="2800" smtClean="0"/>
              <a:t>: plantas, almacenes, fábricas, maquinaria de la construcción, viviendas para uso familiar... </a:t>
            </a:r>
          </a:p>
          <a:p>
            <a:pPr lvl="3" algn="just"/>
            <a:r>
              <a:rPr lang="es-ES_tradnl" sz="2800" b="1" smtClean="0"/>
              <a:t>La</a:t>
            </a:r>
            <a:r>
              <a:rPr lang="es-ES_tradnl" sz="2800" smtClean="0"/>
              <a:t> </a:t>
            </a:r>
            <a:r>
              <a:rPr lang="es-ES_tradnl" sz="2800" b="1" smtClean="0"/>
              <a:t>variación de existencias (VE)</a:t>
            </a:r>
            <a:r>
              <a:rPr lang="es-ES_tradnl" sz="2800" smtClean="0"/>
              <a:t>: son los aumentos o disminuciones de materias primas, productos semi-elaborados que están aún en la cadena de producción y los productos finales que no se han vendido…</a:t>
            </a:r>
            <a:endParaRPr lang="es-E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042988" y="1931988"/>
            <a:ext cx="8101012"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30000"/>
              </a:spcBef>
              <a:defRPr/>
            </a:pPr>
            <a:r>
              <a:rPr lang="es-ES_tradnl" sz="3200" b="1" dirty="0">
                <a:latin typeface="Calibri" pitchFamily="34" charset="0"/>
                <a:cs typeface="Calibri" pitchFamily="34" charset="0"/>
              </a:rPr>
              <a:t>Desde el lado de la producción, e</a:t>
            </a:r>
            <a:r>
              <a:rPr lang="es-ES_tradnl" sz="3200" dirty="0">
                <a:latin typeface="Calibri" pitchFamily="34" charset="0"/>
                <a:cs typeface="Calibri" pitchFamily="34" charset="0"/>
              </a:rPr>
              <a:t>l </a:t>
            </a:r>
            <a:r>
              <a:rPr lang="es-ES_tradnl" sz="3200" dirty="0" smtClean="0">
                <a:latin typeface="Calibri" pitchFamily="34" charset="0"/>
                <a:cs typeface="Calibri" pitchFamily="34" charset="0"/>
              </a:rPr>
              <a:t>PBI </a:t>
            </a:r>
            <a:r>
              <a:rPr lang="es-ES_tradnl" sz="3200" dirty="0">
                <a:latin typeface="Calibri" pitchFamily="34" charset="0"/>
                <a:cs typeface="Calibri" pitchFamily="34" charset="0"/>
              </a:rPr>
              <a:t>es igual al </a:t>
            </a:r>
            <a:r>
              <a:rPr lang="es-ES_tradnl" sz="3200" b="1" u="sng" dirty="0">
                <a:solidFill>
                  <a:srgbClr val="FF0000"/>
                </a:solidFill>
                <a:latin typeface="Calibri" pitchFamily="34" charset="0"/>
                <a:cs typeface="Calibri" pitchFamily="34" charset="0"/>
              </a:rPr>
              <a:t>valor de mercado</a:t>
            </a:r>
            <a:r>
              <a:rPr lang="es-ES_tradnl" sz="3200" b="1" dirty="0">
                <a:solidFill>
                  <a:srgbClr val="FF0000"/>
                </a:solidFill>
                <a:latin typeface="Calibri" pitchFamily="34" charset="0"/>
                <a:cs typeface="Calibri" pitchFamily="34" charset="0"/>
              </a:rPr>
              <a:t> de todos los bienes y servicios </a:t>
            </a:r>
            <a:r>
              <a:rPr lang="es-ES_tradnl" sz="3200" b="1" u="sng" dirty="0">
                <a:solidFill>
                  <a:srgbClr val="FF0000"/>
                </a:solidFill>
                <a:latin typeface="Calibri" pitchFamily="34" charset="0"/>
                <a:cs typeface="Calibri" pitchFamily="34" charset="0"/>
              </a:rPr>
              <a:t>finales</a:t>
            </a:r>
            <a:r>
              <a:rPr lang="es-ES_tradnl" sz="3200" b="1" dirty="0">
                <a:solidFill>
                  <a:srgbClr val="FF0000"/>
                </a:solidFill>
                <a:latin typeface="Calibri" pitchFamily="34" charset="0"/>
                <a:cs typeface="Calibri" pitchFamily="34" charset="0"/>
              </a:rPr>
              <a:t> </a:t>
            </a:r>
            <a:r>
              <a:rPr lang="es-ES_tradnl" sz="3200" dirty="0">
                <a:latin typeface="Calibri" pitchFamily="34" charset="0"/>
                <a:cs typeface="Calibri" pitchFamily="34" charset="0"/>
              </a:rPr>
              <a:t>producidos en el interior de la economía de un país durante un año. </a:t>
            </a:r>
          </a:p>
          <a:p>
            <a:pPr>
              <a:lnSpc>
                <a:spcPct val="85000"/>
              </a:lnSpc>
              <a:spcBef>
                <a:spcPct val="30000"/>
              </a:spcBef>
              <a:defRPr/>
            </a:pPr>
            <a:endParaRPr lang="es-ES_tradnl" sz="2800" dirty="0">
              <a:latin typeface="Calibri" pitchFamily="34" charset="0"/>
              <a:cs typeface="Calibri" pitchFamily="34" charset="0"/>
            </a:endParaRPr>
          </a:p>
          <a:p>
            <a:pPr lvl="1">
              <a:lnSpc>
                <a:spcPct val="85000"/>
              </a:lnSpc>
              <a:spcBef>
                <a:spcPct val="30000"/>
              </a:spcBef>
              <a:defRPr/>
            </a:pPr>
            <a:r>
              <a:rPr lang="es-ES_tradnl" sz="2800" dirty="0">
                <a:latin typeface="Calibri" pitchFamily="34" charset="0"/>
                <a:cs typeface="Calibri" pitchFamily="34" charset="0"/>
              </a:rPr>
              <a:t>Valor de la producción= precio (p) *cantidad(q).</a:t>
            </a:r>
          </a:p>
          <a:p>
            <a:pPr lvl="1" algn="ctr">
              <a:spcBef>
                <a:spcPct val="20000"/>
              </a:spcBef>
              <a:defRPr/>
            </a:pPr>
            <a:endParaRPr lang="es-ES_tradnl" sz="2800" b="1" dirty="0">
              <a:latin typeface="Calibri" pitchFamily="34" charset="0"/>
              <a:cs typeface="Calibri" pitchFamily="34" charset="0"/>
            </a:endParaRPr>
          </a:p>
          <a:p>
            <a:pPr lvl="1" algn="ctr">
              <a:spcBef>
                <a:spcPct val="20000"/>
              </a:spcBef>
              <a:defRPr/>
            </a:pPr>
            <a:r>
              <a:rPr lang="es-ES_tradnl" b="1" dirty="0" err="1">
                <a:latin typeface="Calibri" pitchFamily="34" charset="0"/>
                <a:cs typeface="Calibri" pitchFamily="34" charset="0"/>
              </a:rPr>
              <a:t>Vp</a:t>
            </a:r>
            <a:r>
              <a:rPr lang="es-ES_tradnl" b="1" dirty="0">
                <a:latin typeface="Calibri" pitchFamily="34" charset="0"/>
                <a:cs typeface="Calibri" pitchFamily="34" charset="0"/>
              </a:rPr>
              <a:t>=p*q</a:t>
            </a:r>
            <a:endParaRPr lang="es-ES" b="1" dirty="0">
              <a:latin typeface="Calibri" pitchFamily="34" charset="0"/>
              <a:cs typeface="Calibri" pitchFamily="34" charset="0"/>
            </a:endParaRPr>
          </a:p>
        </p:txBody>
      </p:sp>
      <p:sp>
        <p:nvSpPr>
          <p:cNvPr id="14342" name="Rectangle 6"/>
          <p:cNvSpPr>
            <a:spLocks noGrp="1" noChangeArrowheads="1"/>
          </p:cNvSpPr>
          <p:nvPr>
            <p:ph type="title"/>
          </p:nvPr>
        </p:nvSpPr>
        <p:spPr>
          <a:xfrm>
            <a:off x="1042988" y="333375"/>
            <a:ext cx="7416800" cy="792163"/>
          </a:xfrm>
          <a:solidFill>
            <a:srgbClr val="FFFF00"/>
          </a:solidFill>
          <a:ln w="19050">
            <a:solidFill>
              <a:srgbClr val="000080"/>
            </a:solidFill>
            <a:miter lim="800000"/>
            <a:headEnd/>
            <a:tailEnd/>
          </a:ln>
        </p:spPr>
        <p:txBody>
          <a:bodyPr/>
          <a:lstStyle/>
          <a:p>
            <a:pPr fontAlgn="auto">
              <a:spcAft>
                <a:spcPts val="0"/>
              </a:spcAft>
              <a:defRPr/>
            </a:pPr>
            <a:r>
              <a:rPr lang="es-ES_tradnl" sz="3600" b="1" dirty="0">
                <a:solidFill>
                  <a:schemeClr val="tx2">
                    <a:satMod val="130000"/>
                  </a:schemeClr>
                </a:solidFill>
                <a:effectLst/>
              </a:rPr>
              <a:t>2. El </a:t>
            </a:r>
            <a:r>
              <a:rPr lang="es-ES_tradnl" sz="3600" b="1" dirty="0" smtClean="0">
                <a:solidFill>
                  <a:schemeClr val="tx2">
                    <a:satMod val="130000"/>
                  </a:schemeClr>
                </a:solidFill>
                <a:effectLst/>
              </a:rPr>
              <a:t>PBI </a:t>
            </a:r>
            <a:r>
              <a:rPr lang="es-ES_tradnl" sz="3600" b="1" dirty="0">
                <a:solidFill>
                  <a:schemeClr val="tx2">
                    <a:satMod val="130000"/>
                  </a:schemeClr>
                </a:solidFill>
                <a:effectLst/>
              </a:rPr>
              <a:t>desde la Oferta</a:t>
            </a:r>
            <a:endParaRPr lang="es-ES" sz="3600" b="1" dirty="0">
              <a:solidFill>
                <a:schemeClr val="tx2">
                  <a:satMod val="130000"/>
                </a:schemeClr>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1431925" y="1849438"/>
            <a:ext cx="7407275" cy="1752600"/>
          </a:xfrm>
        </p:spPr>
        <p:txBody>
          <a:bodyPr>
            <a:normAutofit/>
          </a:bodyPr>
          <a:lstStyle/>
          <a:p>
            <a:pPr fontAlgn="auto">
              <a:spcAft>
                <a:spcPts val="0"/>
              </a:spcAft>
              <a:buFont typeface="Wingdings 2"/>
              <a:buNone/>
              <a:defRPr/>
            </a:pPr>
            <a:endParaRPr lang="es-ES_tradnl"/>
          </a:p>
          <a:p>
            <a:pPr fontAlgn="auto">
              <a:spcAft>
                <a:spcPts val="0"/>
              </a:spcAft>
              <a:buFont typeface="Wingdings 2"/>
              <a:buNone/>
              <a:defRPr/>
            </a:pPr>
            <a:endParaRPr lang="es-ES"/>
          </a:p>
        </p:txBody>
      </p:sp>
      <p:sp>
        <p:nvSpPr>
          <p:cNvPr id="13315" name="Rectangle 4"/>
          <p:cNvSpPr>
            <a:spLocks noChangeArrowheads="1"/>
          </p:cNvSpPr>
          <p:nvPr/>
        </p:nvSpPr>
        <p:spPr bwMode="auto">
          <a:xfrm>
            <a:off x="1042988" y="476250"/>
            <a:ext cx="8101012" cy="6370975"/>
          </a:xfrm>
          <a:prstGeom prst="rect">
            <a:avLst/>
          </a:prstGeom>
          <a:noFill/>
          <a:ln w="9525">
            <a:noFill/>
            <a:miter lim="800000"/>
            <a:headEnd/>
            <a:tailEnd/>
          </a:ln>
          <a:effectLst/>
        </p:spPr>
        <p:txBody>
          <a:bodyPr>
            <a:spAutoFit/>
          </a:bodyPr>
          <a:lstStyle/>
          <a:p>
            <a:pPr algn="just"/>
            <a:r>
              <a:rPr lang="es-ES_tradnl" sz="3200" b="1" dirty="0">
                <a:solidFill>
                  <a:srgbClr val="FF0000"/>
                </a:solidFill>
                <a:latin typeface="Calibri" pitchFamily="34" charset="0"/>
                <a:cs typeface="Calibri" pitchFamily="34" charset="0"/>
              </a:rPr>
              <a:t>Macroeconomía</a:t>
            </a:r>
            <a:r>
              <a:rPr lang="es-ES_tradnl" sz="3200" dirty="0">
                <a:solidFill>
                  <a:srgbClr val="FF0000"/>
                </a:solidFill>
                <a:latin typeface="Calibri" pitchFamily="34" charset="0"/>
                <a:cs typeface="Calibri" pitchFamily="34" charset="0"/>
              </a:rPr>
              <a:t>:</a:t>
            </a:r>
            <a:r>
              <a:rPr lang="es-ES" sz="3200" dirty="0">
                <a:latin typeface="Calibri" pitchFamily="34" charset="0"/>
                <a:cs typeface="Calibri" pitchFamily="34" charset="0"/>
              </a:rPr>
              <a:t> </a:t>
            </a:r>
            <a:r>
              <a:rPr lang="es-ES" sz="2800" dirty="0">
                <a:latin typeface="Calibri" pitchFamily="34" charset="0"/>
                <a:cs typeface="Calibri" pitchFamily="34" charset="0"/>
              </a:rPr>
              <a:t>es la parte de la economía que estudia los fenómenos que afectan al </a:t>
            </a:r>
            <a:r>
              <a:rPr lang="es-ES" sz="2800" dirty="0">
                <a:solidFill>
                  <a:schemeClr val="accent1"/>
                </a:solidFill>
                <a:latin typeface="Calibri" pitchFamily="34" charset="0"/>
                <a:cs typeface="Calibri" pitchFamily="34" charset="0"/>
              </a:rPr>
              <a:t>conjunto de la economía</a:t>
            </a:r>
            <a:r>
              <a:rPr lang="es-ES_tradnl" sz="2800" dirty="0">
                <a:latin typeface="Calibri" pitchFamily="34" charset="0"/>
                <a:cs typeface="Calibri" pitchFamily="34" charset="0"/>
              </a:rPr>
              <a:t>:</a:t>
            </a:r>
            <a:r>
              <a:rPr lang="es-ES" sz="2800" dirty="0">
                <a:latin typeface="Calibri" pitchFamily="34" charset="0"/>
                <a:cs typeface="Calibri" pitchFamily="34" charset="0"/>
              </a:rPr>
              <a:t> el crecimiento, inflación</a:t>
            </a:r>
            <a:r>
              <a:rPr lang="es-ES_tradnl" sz="2800" dirty="0">
                <a:latin typeface="Calibri" pitchFamily="34" charset="0"/>
                <a:cs typeface="Calibri" pitchFamily="34" charset="0"/>
              </a:rPr>
              <a:t>,</a:t>
            </a:r>
            <a:r>
              <a:rPr lang="es-ES" sz="2800" dirty="0">
                <a:latin typeface="Calibri" pitchFamily="34" charset="0"/>
                <a:cs typeface="Calibri" pitchFamily="34" charset="0"/>
              </a:rPr>
              <a:t> desempleo</a:t>
            </a:r>
            <a:r>
              <a:rPr lang="es-ES_tradnl" sz="2800" dirty="0">
                <a:latin typeface="Calibri" pitchFamily="34" charset="0"/>
                <a:cs typeface="Calibri" pitchFamily="34" charset="0"/>
              </a:rPr>
              <a:t>,</a:t>
            </a:r>
            <a:r>
              <a:rPr lang="es-ES" sz="2800" dirty="0">
                <a:latin typeface="Calibri" pitchFamily="34" charset="0"/>
                <a:cs typeface="Calibri" pitchFamily="34" charset="0"/>
              </a:rPr>
              <a:t>... </a:t>
            </a:r>
          </a:p>
          <a:p>
            <a:r>
              <a:rPr lang="es-ES_tradnl" sz="2400" dirty="0">
                <a:latin typeface="Calibri" pitchFamily="34" charset="0"/>
                <a:cs typeface="Calibri" pitchFamily="34" charset="0"/>
              </a:rPr>
              <a:t>Estudia las </a:t>
            </a:r>
            <a:r>
              <a:rPr lang="es-ES_tradnl" sz="2400" b="1" dirty="0">
                <a:solidFill>
                  <a:schemeClr val="accent1"/>
                </a:solidFill>
                <a:latin typeface="Calibri" pitchFamily="34" charset="0"/>
                <a:cs typeface="Calibri" pitchFamily="34" charset="0"/>
              </a:rPr>
              <a:t>variables económicas agregadas</a:t>
            </a:r>
          </a:p>
          <a:p>
            <a:pPr algn="just"/>
            <a:r>
              <a:rPr lang="es-ES_tradnl" sz="2200" dirty="0">
                <a:latin typeface="Calibri" pitchFamily="34" charset="0"/>
                <a:cs typeface="Calibri" pitchFamily="34" charset="0"/>
              </a:rPr>
              <a:t>Buscamos respuestas a las siguientes </a:t>
            </a:r>
            <a:r>
              <a:rPr lang="es-ES_tradnl" sz="2200" i="1" dirty="0">
                <a:latin typeface="Calibri" pitchFamily="34" charset="0"/>
                <a:cs typeface="Calibri" pitchFamily="34" charset="0"/>
              </a:rPr>
              <a:t>preguntas</a:t>
            </a:r>
            <a:r>
              <a:rPr lang="es-ES_tradnl" sz="2200" dirty="0">
                <a:latin typeface="Calibri" pitchFamily="34" charset="0"/>
                <a:cs typeface="Calibri" pitchFamily="34" charset="0"/>
              </a:rPr>
              <a:t>:</a:t>
            </a:r>
          </a:p>
          <a:p>
            <a:pPr algn="just"/>
            <a:r>
              <a:rPr lang="es-ES_tradnl" sz="2200" dirty="0">
                <a:latin typeface="Calibri" pitchFamily="34" charset="0"/>
                <a:cs typeface="Calibri" pitchFamily="34" charset="0"/>
              </a:rPr>
              <a:t> ¿Cuáles son las causas de que se reduzca la producción y el empleo.</a:t>
            </a:r>
          </a:p>
          <a:p>
            <a:pPr algn="just"/>
            <a:r>
              <a:rPr lang="es-ES_tradnl" sz="2200" dirty="0">
                <a:latin typeface="Calibri" pitchFamily="34" charset="0"/>
                <a:cs typeface="Calibri" pitchFamily="34" charset="0"/>
              </a:rPr>
              <a:t> ¿Por qué, en determinados momentos, es más fácil encontrar un empleo?</a:t>
            </a:r>
          </a:p>
          <a:p>
            <a:pPr algn="just"/>
            <a:r>
              <a:rPr lang="es-ES_tradnl" sz="2200" dirty="0">
                <a:latin typeface="Calibri" pitchFamily="34" charset="0"/>
                <a:cs typeface="Calibri" pitchFamily="34" charset="0"/>
              </a:rPr>
              <a:t> ¿Qué debe hacer un país para aumentar su crecimiento económico?</a:t>
            </a:r>
          </a:p>
          <a:p>
            <a:pPr algn="just"/>
            <a:r>
              <a:rPr lang="es-ES_tradnl" sz="2200" dirty="0">
                <a:latin typeface="Calibri" pitchFamily="34" charset="0"/>
                <a:cs typeface="Calibri" pitchFamily="34" charset="0"/>
              </a:rPr>
              <a:t> ¿A qué se debe el aumento de precios? ¿cómo puede controlarse?</a:t>
            </a:r>
          </a:p>
          <a:p>
            <a:endParaRPr lang="es-ES_tradnl" sz="2000" dirty="0">
              <a:latin typeface="Calibri" pitchFamily="34" charset="0"/>
              <a:cs typeface="Calibri" pitchFamily="34" charset="0"/>
            </a:endParaRPr>
          </a:p>
          <a:p>
            <a:r>
              <a:rPr lang="es-ES_tradnl" sz="2000" dirty="0" err="1">
                <a:latin typeface="Calibri" pitchFamily="34" charset="0"/>
                <a:cs typeface="Calibri" pitchFamily="34" charset="0"/>
              </a:rPr>
              <a:t>Ej</a:t>
            </a:r>
            <a:r>
              <a:rPr lang="es-ES_tradnl" sz="2000" dirty="0" smtClean="0">
                <a:latin typeface="Calibri" pitchFamily="34" charset="0"/>
                <a:cs typeface="Calibri" pitchFamily="34" charset="0"/>
              </a:rPr>
              <a:t>: en Telecomunicaciones:</a:t>
            </a:r>
            <a:endParaRPr lang="es-ES_tradnl" sz="2000" dirty="0">
              <a:latin typeface="Calibri" pitchFamily="34" charset="0"/>
              <a:cs typeface="Calibri" pitchFamily="34" charset="0"/>
            </a:endParaRPr>
          </a:p>
          <a:p>
            <a:pPr lvl="2" algn="just"/>
            <a:r>
              <a:rPr lang="es-ES_tradnl" sz="2000" b="1" dirty="0">
                <a:solidFill>
                  <a:srgbClr val="FF0000"/>
                </a:solidFill>
                <a:latin typeface="Calibri" pitchFamily="34" charset="0"/>
                <a:cs typeface="Calibri" pitchFamily="34" charset="0"/>
              </a:rPr>
              <a:t>Micro</a:t>
            </a:r>
            <a:r>
              <a:rPr lang="es-ES_tradnl" sz="2000" dirty="0">
                <a:solidFill>
                  <a:srgbClr val="FF0000"/>
                </a:solidFill>
                <a:latin typeface="Calibri" pitchFamily="34" charset="0"/>
                <a:cs typeface="Calibri" pitchFamily="34" charset="0"/>
              </a:rPr>
              <a:t>:</a:t>
            </a:r>
            <a:r>
              <a:rPr lang="es-ES_tradnl" sz="2000" dirty="0">
                <a:latin typeface="Calibri" pitchFamily="34" charset="0"/>
                <a:cs typeface="Calibri" pitchFamily="34" charset="0"/>
              </a:rPr>
              <a:t> qué impacto tiene en las ventas de telefonía celular, una fuerte campaña de publicidad de </a:t>
            </a:r>
            <a:r>
              <a:rPr lang="es-ES_tradnl" sz="2000" dirty="0" smtClean="0">
                <a:latin typeface="Calibri" pitchFamily="34" charset="0"/>
                <a:cs typeface="Calibri" pitchFamily="34" charset="0"/>
              </a:rPr>
              <a:t>una empresa telefónica </a:t>
            </a:r>
            <a:r>
              <a:rPr lang="es-ES_tradnl" sz="2000" dirty="0">
                <a:latin typeface="Calibri" pitchFamily="34" charset="0"/>
                <a:cs typeface="Calibri" pitchFamily="34" charset="0"/>
              </a:rPr>
              <a:t>sobre los nuevos servicios multimedia.</a:t>
            </a:r>
            <a:endParaRPr lang="es-ES" sz="2000" dirty="0">
              <a:latin typeface="Calibri" pitchFamily="34" charset="0"/>
              <a:cs typeface="Calibri" pitchFamily="34" charset="0"/>
            </a:endParaRPr>
          </a:p>
          <a:p>
            <a:pPr lvl="2" algn="just"/>
            <a:r>
              <a:rPr lang="es-ES_tradnl" sz="2000" b="1" dirty="0">
                <a:solidFill>
                  <a:srgbClr val="FF0000"/>
                </a:solidFill>
                <a:latin typeface="Calibri" pitchFamily="34" charset="0"/>
                <a:cs typeface="Calibri" pitchFamily="34" charset="0"/>
              </a:rPr>
              <a:t>Macro</a:t>
            </a:r>
            <a:r>
              <a:rPr lang="es-ES_tradnl" sz="2000" dirty="0">
                <a:solidFill>
                  <a:srgbClr val="FF0000"/>
                </a:solidFill>
                <a:latin typeface="Calibri" pitchFamily="34" charset="0"/>
                <a:cs typeface="Calibri" pitchFamily="34" charset="0"/>
              </a:rPr>
              <a:t>:</a:t>
            </a:r>
            <a:r>
              <a:rPr lang="es-ES_tradnl" sz="2000" dirty="0">
                <a:latin typeface="Calibri" pitchFamily="34" charset="0"/>
                <a:cs typeface="Calibri" pitchFamily="34" charset="0"/>
              </a:rPr>
              <a:t> efecto global sobre la economía del sector de las telecomunicaciones; incremento del empleo por la decisión masiva de cambiar de móviles, instalar antenas...</a:t>
            </a:r>
            <a:r>
              <a:rPr lang="es-ES" sz="2400" dirty="0">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1116013" y="333375"/>
            <a:ext cx="7559675" cy="731838"/>
          </a:xfrm>
          <a:solidFill>
            <a:srgbClr val="FFFF00"/>
          </a:solidFill>
          <a:ln w="19050" cap="flat" algn="ctr">
            <a:solidFill>
              <a:srgbClr val="000080"/>
            </a:solidFill>
            <a:miter lim="800000"/>
            <a:headEnd/>
            <a:tailEnd/>
          </a:ln>
        </p:spPr>
        <p:txBody>
          <a:bodyPr/>
          <a:lstStyle/>
          <a:p>
            <a:pPr fontAlgn="auto">
              <a:spcAft>
                <a:spcPts val="0"/>
              </a:spcAft>
              <a:defRPr/>
            </a:pPr>
            <a:r>
              <a:rPr lang="es-ES_tradnl" sz="3600" dirty="0">
                <a:solidFill>
                  <a:schemeClr val="tx2">
                    <a:satMod val="130000"/>
                  </a:schemeClr>
                </a:solidFill>
              </a:rPr>
              <a:t>2. El </a:t>
            </a:r>
            <a:r>
              <a:rPr lang="es-ES_tradnl" sz="3600" dirty="0" smtClean="0">
                <a:solidFill>
                  <a:schemeClr val="tx2">
                    <a:satMod val="130000"/>
                  </a:schemeClr>
                </a:solidFill>
              </a:rPr>
              <a:t>PBI </a:t>
            </a:r>
            <a:r>
              <a:rPr lang="es-ES_tradnl" sz="3600" dirty="0">
                <a:solidFill>
                  <a:schemeClr val="tx2">
                    <a:satMod val="130000"/>
                  </a:schemeClr>
                </a:solidFill>
              </a:rPr>
              <a:t>desde la </a:t>
            </a:r>
            <a:r>
              <a:rPr lang="es-ES_tradnl" sz="3600" dirty="0" smtClean="0">
                <a:solidFill>
                  <a:schemeClr val="tx2">
                    <a:satMod val="130000"/>
                  </a:schemeClr>
                </a:solidFill>
              </a:rPr>
              <a:t>Oferta</a:t>
            </a:r>
            <a:endParaRPr lang="es-ES" sz="3600" dirty="0">
              <a:solidFill>
                <a:schemeClr val="tx2">
                  <a:satMod val="130000"/>
                </a:schemeClr>
              </a:solidFill>
            </a:endParaRPr>
          </a:p>
        </p:txBody>
      </p:sp>
      <p:sp>
        <p:nvSpPr>
          <p:cNvPr id="59394" name="Rectangle 2"/>
          <p:cNvSpPr>
            <a:spLocks noGrp="1" noChangeArrowheads="1"/>
          </p:cNvSpPr>
          <p:nvPr>
            <p:ph idx="1"/>
          </p:nvPr>
        </p:nvSpPr>
        <p:spPr>
          <a:xfrm>
            <a:off x="971550" y="1268413"/>
            <a:ext cx="8172450" cy="5113337"/>
          </a:xfrm>
        </p:spPr>
        <p:txBody>
          <a:bodyPr>
            <a:normAutofit/>
          </a:bodyPr>
          <a:lstStyle/>
          <a:p>
            <a:pPr marL="365760" indent="-283464" fontAlgn="auto">
              <a:lnSpc>
                <a:spcPct val="90000"/>
              </a:lnSpc>
              <a:spcAft>
                <a:spcPts val="0"/>
              </a:spcAft>
              <a:buFont typeface="Wingdings 2"/>
              <a:buChar char=""/>
              <a:defRPr/>
            </a:pPr>
            <a:r>
              <a:rPr lang="es-ES_tradnl" sz="2800" b="1" dirty="0"/>
              <a:t>¿</a:t>
            </a:r>
            <a:r>
              <a:rPr lang="es-ES_tradnl" sz="2800" dirty="0"/>
              <a:t>Qué significa a </a:t>
            </a:r>
            <a:r>
              <a:rPr lang="es-ES_tradnl" sz="2800" b="1" dirty="0" smtClean="0"/>
              <a:t>precios </a:t>
            </a:r>
            <a:r>
              <a:rPr lang="es-ES_tradnl" sz="2800" b="1" dirty="0"/>
              <a:t>de mercado…?</a:t>
            </a:r>
          </a:p>
          <a:p>
            <a:pPr marL="365760" indent="-283464" fontAlgn="auto">
              <a:lnSpc>
                <a:spcPct val="90000"/>
              </a:lnSpc>
              <a:spcAft>
                <a:spcPts val="0"/>
              </a:spcAft>
              <a:buFontTx/>
              <a:buNone/>
              <a:defRPr/>
            </a:pPr>
            <a:endParaRPr lang="es-ES_tradnl" sz="1200" b="1" dirty="0"/>
          </a:p>
          <a:p>
            <a:pPr marL="82296" indent="0" fontAlgn="auto">
              <a:lnSpc>
                <a:spcPct val="90000"/>
              </a:lnSpc>
              <a:spcAft>
                <a:spcPts val="0"/>
              </a:spcAft>
              <a:buNone/>
              <a:defRPr/>
            </a:pPr>
            <a:r>
              <a:rPr lang="es-ES" sz="2400" dirty="0" smtClean="0"/>
              <a:t>Es la cantidad </a:t>
            </a:r>
            <a:r>
              <a:rPr lang="es-ES" sz="2400" dirty="0"/>
              <a:t>a cobrar por el productor al comprador por una unidad de un bien o servicio, </a:t>
            </a:r>
            <a:r>
              <a:rPr lang="es-ES" sz="2400" dirty="0" smtClean="0"/>
              <a:t>mas </a:t>
            </a:r>
            <a:r>
              <a:rPr lang="es-ES" sz="2400" dirty="0"/>
              <a:t>cualquier impuesto a </a:t>
            </a:r>
            <a:r>
              <a:rPr lang="es-ES" sz="2400" dirty="0" smtClean="0"/>
              <a:t>pagar menos </a:t>
            </a:r>
            <a:r>
              <a:rPr lang="es-ES" sz="2400" dirty="0"/>
              <a:t>cualquier subsidio a </a:t>
            </a:r>
            <a:r>
              <a:rPr lang="es-ES" sz="2400" dirty="0" smtClean="0"/>
              <a:t>cobrar como </a:t>
            </a:r>
            <a:r>
              <a:rPr lang="es-ES" sz="2400" dirty="0"/>
              <a:t>consecuencia de su producción o venta. </a:t>
            </a:r>
            <a:endParaRPr lang="es-ES" sz="2400" dirty="0" smtClean="0"/>
          </a:p>
          <a:p>
            <a:pPr marL="365760" indent="-283464" fontAlgn="auto">
              <a:lnSpc>
                <a:spcPct val="90000"/>
              </a:lnSpc>
              <a:spcAft>
                <a:spcPts val="0"/>
              </a:spcAft>
              <a:buFontTx/>
              <a:buNone/>
              <a:defRPr/>
            </a:pPr>
            <a:endParaRPr lang="es-ES_tradnl" sz="1800" dirty="0">
              <a:solidFill>
                <a:srgbClr val="FF3300"/>
              </a:solidFill>
            </a:endParaRPr>
          </a:p>
          <a:p>
            <a:pPr marL="82296" indent="0" fontAlgn="auto">
              <a:lnSpc>
                <a:spcPct val="90000"/>
              </a:lnSpc>
              <a:spcAft>
                <a:spcPts val="0"/>
              </a:spcAft>
              <a:buNone/>
              <a:defRPr/>
            </a:pPr>
            <a:r>
              <a:rPr lang="es-ES_tradnl" sz="2800" b="1" dirty="0" smtClean="0"/>
              <a:t>   Precio </a:t>
            </a:r>
            <a:r>
              <a:rPr lang="es-ES_tradnl" sz="2800" b="1" dirty="0"/>
              <a:t>de mercado </a:t>
            </a:r>
            <a:r>
              <a:rPr lang="es-ES_tradnl" sz="2800" b="1" dirty="0" smtClean="0"/>
              <a:t>(</a:t>
            </a:r>
            <a:r>
              <a:rPr lang="es-ES_tradnl" sz="2800" b="1" dirty="0" err="1" smtClean="0"/>
              <a:t>vta</a:t>
            </a:r>
            <a:r>
              <a:rPr lang="es-ES_tradnl" sz="2800" b="1" dirty="0" smtClean="0"/>
              <a:t> </a:t>
            </a:r>
            <a:r>
              <a:rPr lang="es-ES_tradnl" sz="2800" b="1" dirty="0"/>
              <a:t>al público)=</a:t>
            </a:r>
          </a:p>
          <a:p>
            <a:pPr marL="640080" lvl="1" indent="-237744" fontAlgn="auto">
              <a:lnSpc>
                <a:spcPct val="90000"/>
              </a:lnSpc>
              <a:spcAft>
                <a:spcPts val="0"/>
              </a:spcAft>
              <a:buFontTx/>
              <a:buNone/>
              <a:defRPr/>
            </a:pPr>
            <a:r>
              <a:rPr lang="es-ES_tradnl" sz="2400" dirty="0" smtClean="0"/>
              <a:t>Precios básicos+ </a:t>
            </a:r>
            <a:r>
              <a:rPr lang="es-ES_tradnl" sz="2400" dirty="0"/>
              <a:t>impuestos indirectos (a la producción, importación, </a:t>
            </a:r>
            <a:r>
              <a:rPr lang="es-ES_tradnl" sz="2400" dirty="0" smtClean="0"/>
              <a:t>IVA)- subvenciones</a:t>
            </a:r>
            <a:endParaRPr lang="es-ES_tradnl"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in)">
                                      <p:cBhvr>
                                        <p:cTn id="7" dur="500"/>
                                        <p:tgtEl>
                                          <p:spTgt spid="59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9394">
                                            <p:txEl>
                                              <p:pRg st="2" end="2"/>
                                            </p:txEl>
                                          </p:spTgt>
                                        </p:tgtEl>
                                        <p:attrNameLst>
                                          <p:attrName>style.visibility</p:attrName>
                                        </p:attrNameLst>
                                      </p:cBhvr>
                                      <p:to>
                                        <p:strVal val="visible"/>
                                      </p:to>
                                    </p:set>
                                    <p:animEffect transition="in" filter="box(in)">
                                      <p:cBhvr>
                                        <p:cTn id="12" dur="500"/>
                                        <p:tgtEl>
                                          <p:spTgt spid="593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9394">
                                            <p:txEl>
                                              <p:pRg st="4" end="4"/>
                                            </p:txEl>
                                          </p:spTgt>
                                        </p:tgtEl>
                                        <p:attrNameLst>
                                          <p:attrName>style.visibility</p:attrName>
                                        </p:attrNameLst>
                                      </p:cBhvr>
                                      <p:to>
                                        <p:strVal val="visible"/>
                                      </p:to>
                                    </p:set>
                                    <p:animEffect transition="in" filter="box(in)">
                                      <p:cBhvr>
                                        <p:cTn id="17" dur="500"/>
                                        <p:tgtEl>
                                          <p:spTgt spid="59394">
                                            <p:txEl>
                                              <p:pRg st="4" end="4"/>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9394">
                                            <p:txEl>
                                              <p:pRg st="5" end="5"/>
                                            </p:txEl>
                                          </p:spTgt>
                                        </p:tgtEl>
                                        <p:attrNameLst>
                                          <p:attrName>style.visibility</p:attrName>
                                        </p:attrNameLst>
                                      </p:cBhvr>
                                      <p:to>
                                        <p:strVal val="visible"/>
                                      </p:to>
                                    </p:set>
                                    <p:animEffect transition="in" filter="box(in)">
                                      <p:cBhvr>
                                        <p:cTn id="20" dur="500"/>
                                        <p:tgtEl>
                                          <p:spTgt spid="59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xfrm>
            <a:off x="1042988" y="620713"/>
            <a:ext cx="7632700" cy="731837"/>
          </a:xfrm>
          <a:solidFill>
            <a:srgbClr val="FFFF00"/>
          </a:solidFill>
          <a:ln w="19050" cap="flat" algn="ctr">
            <a:solidFill>
              <a:srgbClr val="000080"/>
            </a:solidFill>
            <a:miter lim="800000"/>
            <a:headEnd/>
            <a:tailEnd/>
          </a:ln>
        </p:spPr>
        <p:txBody>
          <a:bodyPr/>
          <a:lstStyle/>
          <a:p>
            <a:pPr fontAlgn="auto">
              <a:spcAft>
                <a:spcPts val="0"/>
              </a:spcAft>
              <a:defRPr/>
            </a:pPr>
            <a:r>
              <a:rPr lang="es-ES_tradnl" sz="3600" b="1" dirty="0">
                <a:solidFill>
                  <a:schemeClr val="tx2">
                    <a:satMod val="130000"/>
                  </a:schemeClr>
                </a:solidFill>
                <a:effectLst/>
              </a:rPr>
              <a:t>2. El </a:t>
            </a:r>
            <a:r>
              <a:rPr lang="es-ES_tradnl" sz="3600" b="1" dirty="0" smtClean="0">
                <a:solidFill>
                  <a:schemeClr val="tx2">
                    <a:satMod val="130000"/>
                  </a:schemeClr>
                </a:solidFill>
                <a:effectLst/>
              </a:rPr>
              <a:t>PBI </a:t>
            </a:r>
            <a:r>
              <a:rPr lang="es-ES_tradnl" sz="3600" b="1" dirty="0">
                <a:solidFill>
                  <a:schemeClr val="tx2">
                    <a:satMod val="130000"/>
                  </a:schemeClr>
                </a:solidFill>
                <a:effectLst/>
              </a:rPr>
              <a:t>desde la </a:t>
            </a:r>
            <a:r>
              <a:rPr lang="es-ES_tradnl" sz="3600" b="1" dirty="0" smtClean="0">
                <a:solidFill>
                  <a:schemeClr val="tx2">
                    <a:satMod val="130000"/>
                  </a:schemeClr>
                </a:solidFill>
                <a:effectLst/>
              </a:rPr>
              <a:t>Oferta</a:t>
            </a:r>
            <a:endParaRPr lang="es-ES" sz="3600" b="1" dirty="0">
              <a:solidFill>
                <a:schemeClr val="tx2">
                  <a:satMod val="130000"/>
                </a:schemeClr>
              </a:solidFill>
              <a:effectLst/>
            </a:endParaRPr>
          </a:p>
        </p:txBody>
      </p:sp>
      <p:sp>
        <p:nvSpPr>
          <p:cNvPr id="57346" name="Rectangle 2"/>
          <p:cNvSpPr>
            <a:spLocks noGrp="1" noChangeArrowheads="1"/>
          </p:cNvSpPr>
          <p:nvPr>
            <p:ph idx="1"/>
          </p:nvPr>
        </p:nvSpPr>
        <p:spPr>
          <a:xfrm>
            <a:off x="900113" y="1557338"/>
            <a:ext cx="8243887" cy="3384550"/>
          </a:xfrm>
        </p:spPr>
        <p:txBody>
          <a:bodyPr>
            <a:normAutofit lnSpcReduction="10000"/>
          </a:bodyPr>
          <a:lstStyle/>
          <a:p>
            <a:pPr marL="365760" indent="-283464" fontAlgn="auto">
              <a:spcAft>
                <a:spcPts val="0"/>
              </a:spcAft>
              <a:buFont typeface="Wingdings 2"/>
              <a:buChar char=""/>
              <a:defRPr/>
            </a:pPr>
            <a:r>
              <a:rPr lang="es-ES_tradnl" dirty="0"/>
              <a:t>¿Qué son los bienes finales…?</a:t>
            </a:r>
          </a:p>
          <a:p>
            <a:pPr marL="640080" lvl="1" indent="-237744" fontAlgn="auto">
              <a:spcAft>
                <a:spcPts val="0"/>
              </a:spcAft>
              <a:buFont typeface="Verdana"/>
              <a:buChar char="◦"/>
              <a:defRPr/>
            </a:pPr>
            <a:r>
              <a:rPr lang="es-ES_tradnl" b="1" dirty="0">
                <a:solidFill>
                  <a:srgbClr val="FF0000"/>
                </a:solidFill>
              </a:rPr>
              <a:t>Bienes intermedios</a:t>
            </a:r>
            <a:r>
              <a:rPr lang="es-ES_tradnl" dirty="0"/>
              <a:t>: aquellos b/s que son vendidos de una empresa a otra para ser utilizados en el proceso productivo </a:t>
            </a:r>
            <a:r>
              <a:rPr lang="es-ES_tradnl" u="sng" dirty="0"/>
              <a:t>en ese mismo ejercicio</a:t>
            </a:r>
            <a:r>
              <a:rPr lang="es-ES_tradnl" dirty="0"/>
              <a:t> (materias primas).</a:t>
            </a:r>
          </a:p>
          <a:p>
            <a:pPr marL="640080" lvl="1" indent="-237744" fontAlgn="auto">
              <a:spcAft>
                <a:spcPts val="0"/>
              </a:spcAft>
              <a:buFont typeface="Verdana"/>
              <a:buChar char="◦"/>
              <a:defRPr/>
            </a:pPr>
            <a:r>
              <a:rPr lang="es-ES_tradnl" b="1" dirty="0">
                <a:solidFill>
                  <a:srgbClr val="FF0000"/>
                </a:solidFill>
              </a:rPr>
              <a:t>Bienes finales</a:t>
            </a:r>
            <a:r>
              <a:rPr lang="es-ES_tradnl" dirty="0">
                <a:solidFill>
                  <a:srgbClr val="FF0000"/>
                </a:solidFill>
              </a:rPr>
              <a:t>: </a:t>
            </a:r>
            <a:r>
              <a:rPr lang="es-ES_tradnl" dirty="0"/>
              <a:t>aquellos que se destinan al consumo final de las familias, empresas o sector público.</a:t>
            </a:r>
          </a:p>
        </p:txBody>
      </p:sp>
      <p:sp>
        <p:nvSpPr>
          <p:cNvPr id="57348" name="Rectangle 4"/>
          <p:cNvSpPr>
            <a:spLocks noChangeArrowheads="1"/>
          </p:cNvSpPr>
          <p:nvPr/>
        </p:nvSpPr>
        <p:spPr bwMode="auto">
          <a:xfrm>
            <a:off x="1042988" y="5084763"/>
            <a:ext cx="7993062" cy="1200329"/>
          </a:xfrm>
          <a:prstGeom prst="rect">
            <a:avLst/>
          </a:prstGeom>
          <a:noFill/>
          <a:ln w="9525">
            <a:noFill/>
            <a:miter lim="800000"/>
            <a:headEnd/>
            <a:tailEnd/>
          </a:ln>
          <a:effectLst/>
        </p:spPr>
        <p:txBody>
          <a:bodyPr>
            <a:spAutoFit/>
          </a:bodyPr>
          <a:lstStyle/>
          <a:p>
            <a:pPr marL="363538" indent="-363538" algn="just"/>
            <a:r>
              <a:rPr lang="es-ES_tradnl" sz="2400" b="1" dirty="0">
                <a:latin typeface="Calibri" pitchFamily="34" charset="0"/>
                <a:cs typeface="Calibri" pitchFamily="34" charset="0"/>
              </a:rPr>
              <a:t>Ejemplos: ¿dónde clasificarías estas operaciones?</a:t>
            </a:r>
            <a:r>
              <a:rPr lang="es-ES_tradnl" sz="2400" dirty="0">
                <a:latin typeface="Calibri" pitchFamily="34" charset="0"/>
                <a:cs typeface="Calibri" pitchFamily="34" charset="0"/>
              </a:rPr>
              <a:t> </a:t>
            </a:r>
          </a:p>
          <a:p>
            <a:pPr lvl="2" algn="just">
              <a:buFontTx/>
              <a:buChar char="•"/>
            </a:pPr>
            <a:r>
              <a:rPr lang="es-ES_tradnl" sz="2400" dirty="0" smtClean="0">
                <a:latin typeface="Calibri" pitchFamily="34" charset="0"/>
                <a:cs typeface="Calibri" pitchFamily="34" charset="0"/>
              </a:rPr>
              <a:t>Concentrado mineral comprado </a:t>
            </a:r>
            <a:r>
              <a:rPr lang="es-ES_tradnl" sz="2400" dirty="0">
                <a:latin typeface="Calibri" pitchFamily="34" charset="0"/>
                <a:cs typeface="Calibri" pitchFamily="34" charset="0"/>
              </a:rPr>
              <a:t>por </a:t>
            </a:r>
            <a:r>
              <a:rPr lang="es-ES_tradnl" sz="2400" dirty="0" smtClean="0">
                <a:latin typeface="Calibri" pitchFamily="34" charset="0"/>
                <a:cs typeface="Calibri" pitchFamily="34" charset="0"/>
              </a:rPr>
              <a:t>la empresa.</a:t>
            </a:r>
            <a:endParaRPr lang="es-ES_tradnl" sz="2400" dirty="0">
              <a:latin typeface="Calibri" pitchFamily="34" charset="0"/>
              <a:cs typeface="Calibri" pitchFamily="34" charset="0"/>
            </a:endParaRPr>
          </a:p>
          <a:p>
            <a:pPr lvl="2" algn="just">
              <a:buFontTx/>
              <a:buChar char="•"/>
            </a:pPr>
            <a:r>
              <a:rPr lang="es-ES_tradnl" sz="2400" dirty="0" smtClean="0">
                <a:latin typeface="Calibri" pitchFamily="34" charset="0"/>
                <a:cs typeface="Calibri" pitchFamily="34" charset="0"/>
              </a:rPr>
              <a:t>Auto </a:t>
            </a:r>
            <a:r>
              <a:rPr lang="es-ES_tradnl" sz="2400" dirty="0">
                <a:latin typeface="Calibri" pitchFamily="34" charset="0"/>
                <a:cs typeface="Calibri" pitchFamily="34" charset="0"/>
              </a:rPr>
              <a:t>comprado </a:t>
            </a:r>
            <a:r>
              <a:rPr lang="es-ES_tradnl" sz="2400" dirty="0" smtClean="0">
                <a:latin typeface="Calibri" pitchFamily="34" charset="0"/>
                <a:cs typeface="Calibri" pitchFamily="34" charset="0"/>
              </a:rPr>
              <a:t>por la </a:t>
            </a:r>
            <a:r>
              <a:rPr lang="es-ES_tradnl" sz="2400" dirty="0">
                <a:latin typeface="Calibri" pitchFamily="34" charset="0"/>
                <a:cs typeface="Calibri" pitchFamily="34" charset="0"/>
              </a:rPr>
              <a:t>familia.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900113" y="1385888"/>
            <a:ext cx="8569325" cy="5472112"/>
          </a:xfrm>
        </p:spPr>
        <p:txBody>
          <a:bodyPr>
            <a:normAutofit lnSpcReduction="10000"/>
          </a:bodyPr>
          <a:lstStyle/>
          <a:p>
            <a:pPr marL="365760" indent="-283464" fontAlgn="auto">
              <a:spcBef>
                <a:spcPct val="35000"/>
              </a:spcBef>
              <a:spcAft>
                <a:spcPts val="0"/>
              </a:spcAft>
              <a:buFont typeface="Wingdings 2"/>
              <a:buChar char=""/>
              <a:defRPr/>
            </a:pPr>
            <a:r>
              <a:rPr lang="es-ES_tradnl" b="1" dirty="0">
                <a:solidFill>
                  <a:srgbClr val="FF0000"/>
                </a:solidFill>
              </a:rPr>
              <a:t>Problemas de doble contabilidad:</a:t>
            </a:r>
            <a:r>
              <a:rPr lang="es-ES_tradnl" dirty="0">
                <a:solidFill>
                  <a:srgbClr val="FF0000"/>
                </a:solidFill>
              </a:rPr>
              <a:t> </a:t>
            </a:r>
            <a:r>
              <a:rPr lang="es-ES_tradnl" dirty="0"/>
              <a:t>¿Qué pasa si cuento dos veces la producción del cristal con el que se fabrica la ventana de un coche?</a:t>
            </a:r>
          </a:p>
          <a:p>
            <a:pPr marL="365760" indent="-283464" fontAlgn="auto">
              <a:spcBef>
                <a:spcPct val="35000"/>
              </a:spcBef>
              <a:spcAft>
                <a:spcPts val="0"/>
              </a:spcAft>
              <a:buFont typeface="Wingdings 2"/>
              <a:buChar char=""/>
              <a:defRPr/>
            </a:pPr>
            <a:r>
              <a:rPr lang="es-ES_tradnl" dirty="0"/>
              <a:t>PIB desde la oferta: para evitar la doble contabilización de la producción, sólo se cuenta la producción de </a:t>
            </a:r>
            <a:r>
              <a:rPr lang="es-ES_tradnl" b="1" dirty="0">
                <a:solidFill>
                  <a:schemeClr val="accent1"/>
                </a:solidFill>
              </a:rPr>
              <a:t>bienes finales.</a:t>
            </a:r>
          </a:p>
          <a:p>
            <a:pPr marL="365760" indent="-283464" fontAlgn="auto">
              <a:spcBef>
                <a:spcPct val="35000"/>
              </a:spcBef>
              <a:spcAft>
                <a:spcPts val="0"/>
              </a:spcAft>
              <a:buFont typeface="Wingdings 2"/>
              <a:buChar char=""/>
              <a:defRPr/>
            </a:pPr>
            <a:r>
              <a:rPr lang="es-ES_tradnl" dirty="0"/>
              <a:t>¿Cómo se hace? sólo se cuenta el </a:t>
            </a:r>
            <a:r>
              <a:rPr lang="es-ES_tradnl" b="1" dirty="0"/>
              <a:t>VALOR AÑADIDO </a:t>
            </a:r>
            <a:r>
              <a:rPr lang="es-ES_tradnl" dirty="0"/>
              <a:t>que incorpora cada empresa.</a:t>
            </a:r>
          </a:p>
          <a:p>
            <a:pPr marL="365760" indent="-283464" fontAlgn="auto">
              <a:spcBef>
                <a:spcPct val="35000"/>
              </a:spcBef>
              <a:spcAft>
                <a:spcPts val="0"/>
              </a:spcAft>
              <a:buFont typeface="Wingdings 2"/>
              <a:buChar char=""/>
              <a:defRPr/>
            </a:pPr>
            <a:r>
              <a:rPr lang="es-ES_tradnl" dirty="0"/>
              <a:t>PIB= </a:t>
            </a:r>
            <a:r>
              <a:rPr lang="el-GR" dirty="0">
                <a:cs typeface="Times New Roman" pitchFamily="18" charset="0"/>
              </a:rPr>
              <a:t>Σ</a:t>
            </a:r>
            <a:r>
              <a:rPr lang="es-ES" dirty="0">
                <a:cs typeface="Times New Roman" pitchFamily="18" charset="0"/>
              </a:rPr>
              <a:t> (</a:t>
            </a:r>
            <a:r>
              <a:rPr lang="es-ES_tradnl" dirty="0"/>
              <a:t>Valores </a:t>
            </a:r>
            <a:r>
              <a:rPr lang="es-ES_tradnl" dirty="0" smtClean="0"/>
              <a:t>Agregados </a:t>
            </a:r>
            <a:r>
              <a:rPr lang="es-ES_tradnl" dirty="0"/>
              <a:t>Brutos)</a:t>
            </a:r>
          </a:p>
        </p:txBody>
      </p:sp>
      <p:sp>
        <p:nvSpPr>
          <p:cNvPr id="28675" name="Rectangle 4"/>
          <p:cNvSpPr>
            <a:spLocks noChangeArrowheads="1"/>
          </p:cNvSpPr>
          <p:nvPr/>
        </p:nvSpPr>
        <p:spPr bwMode="auto">
          <a:xfrm>
            <a:off x="1042988" y="333375"/>
            <a:ext cx="7632700" cy="731838"/>
          </a:xfrm>
          <a:prstGeom prst="rect">
            <a:avLst/>
          </a:prstGeom>
          <a:solidFill>
            <a:srgbClr val="FFFF00"/>
          </a:solidFill>
          <a:ln w="19050" algn="ctr">
            <a:solidFill>
              <a:srgbClr val="000080"/>
            </a:solidFill>
            <a:miter lim="800000"/>
            <a:headEnd/>
            <a:tailEnd/>
          </a:ln>
          <a:effectLst/>
        </p:spPr>
        <p:txBody>
          <a:bodyPr anchor="ctr"/>
          <a:lstStyle/>
          <a:p>
            <a:pPr algn="ctr"/>
            <a:r>
              <a:rPr lang="es-ES_tradnl" sz="3600" b="1" dirty="0">
                <a:solidFill>
                  <a:schemeClr val="tx2"/>
                </a:solidFill>
                <a:latin typeface="Calibri" pitchFamily="34" charset="0"/>
                <a:cs typeface="Calibri" pitchFamily="34" charset="0"/>
              </a:rPr>
              <a:t>2. El </a:t>
            </a:r>
            <a:r>
              <a:rPr lang="es-ES_tradnl" sz="3600" b="1" dirty="0" smtClean="0">
                <a:solidFill>
                  <a:schemeClr val="tx2"/>
                </a:solidFill>
                <a:latin typeface="Calibri" pitchFamily="34" charset="0"/>
                <a:cs typeface="Calibri" pitchFamily="34" charset="0"/>
              </a:rPr>
              <a:t>PBI </a:t>
            </a:r>
            <a:r>
              <a:rPr lang="es-ES_tradnl" sz="3600" b="1" dirty="0">
                <a:solidFill>
                  <a:schemeClr val="tx2"/>
                </a:solidFill>
                <a:latin typeface="Calibri" pitchFamily="34" charset="0"/>
                <a:cs typeface="Calibri" pitchFamily="34" charset="0"/>
              </a:rPr>
              <a:t>desde la </a:t>
            </a:r>
            <a:r>
              <a:rPr lang="es-ES_tradnl" sz="3600" b="1" dirty="0" smtClean="0">
                <a:solidFill>
                  <a:schemeClr val="tx2"/>
                </a:solidFill>
                <a:latin typeface="Calibri" pitchFamily="34" charset="0"/>
                <a:cs typeface="Calibri" pitchFamily="34" charset="0"/>
              </a:rPr>
              <a:t>Oferta</a:t>
            </a:r>
            <a:endParaRPr lang="es-ES" sz="3600" b="1"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116013" y="1484313"/>
            <a:ext cx="8027987" cy="4537075"/>
          </a:xfrm>
          <a:prstGeom prst="rect">
            <a:avLst/>
          </a:prstGeom>
          <a:noFill/>
          <a:ln w="9525">
            <a:noFill/>
            <a:miter lim="800000"/>
            <a:headEnd/>
            <a:tailEnd/>
          </a:ln>
        </p:spPr>
      </p:pic>
      <p:sp>
        <p:nvSpPr>
          <p:cNvPr id="29699" name="2 Rectángulo"/>
          <p:cNvSpPr>
            <a:spLocks noChangeArrowheads="1"/>
          </p:cNvSpPr>
          <p:nvPr/>
        </p:nvSpPr>
        <p:spPr bwMode="auto">
          <a:xfrm>
            <a:off x="971550" y="188913"/>
            <a:ext cx="8172450" cy="646112"/>
          </a:xfrm>
          <a:prstGeom prst="rect">
            <a:avLst/>
          </a:prstGeom>
          <a:noFill/>
          <a:ln w="9525">
            <a:noFill/>
            <a:miter lim="800000"/>
            <a:headEnd/>
            <a:tailEnd/>
          </a:ln>
        </p:spPr>
        <p:txBody>
          <a:bodyPr>
            <a:spAutoFit/>
          </a:bodyPr>
          <a:lstStyle/>
          <a:p>
            <a:r>
              <a:rPr lang="es-ES_tradnl" sz="3600" b="1" dirty="0">
                <a:solidFill>
                  <a:schemeClr val="tx2"/>
                </a:solidFill>
                <a:latin typeface="Calibri" pitchFamily="34" charset="0"/>
                <a:cs typeface="Calibri" pitchFamily="34" charset="0"/>
              </a:rPr>
              <a:t>2. El </a:t>
            </a:r>
            <a:r>
              <a:rPr lang="es-ES_tradnl" sz="3600" b="1" dirty="0" smtClean="0">
                <a:solidFill>
                  <a:schemeClr val="tx2"/>
                </a:solidFill>
                <a:latin typeface="Calibri" pitchFamily="34" charset="0"/>
                <a:cs typeface="Calibri" pitchFamily="34" charset="0"/>
              </a:rPr>
              <a:t>PBI </a:t>
            </a:r>
            <a:r>
              <a:rPr lang="es-ES_tradnl" sz="3600" b="1" dirty="0">
                <a:solidFill>
                  <a:schemeClr val="tx2"/>
                </a:solidFill>
                <a:latin typeface="Calibri" pitchFamily="34" charset="0"/>
                <a:cs typeface="Calibri" pitchFamily="34" charset="0"/>
              </a:rPr>
              <a:t>desde la Oferta: componentes</a:t>
            </a:r>
            <a:endParaRPr lang="es-ES" sz="3600" b="1"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a:xfrm>
            <a:off x="1187450" y="404813"/>
            <a:ext cx="7270750" cy="731837"/>
          </a:xfrm>
          <a:solidFill>
            <a:srgbClr val="FFFF00"/>
          </a:solidFill>
          <a:ln w="19050">
            <a:solidFill>
              <a:srgbClr val="000080"/>
            </a:solidFill>
            <a:miter lim="800000"/>
            <a:headEnd/>
            <a:tailEnd/>
          </a:ln>
        </p:spPr>
        <p:txBody>
          <a:bodyPr/>
          <a:lstStyle/>
          <a:p>
            <a:pPr fontAlgn="auto">
              <a:spcAft>
                <a:spcPts val="0"/>
              </a:spcAft>
              <a:defRPr/>
            </a:pPr>
            <a:r>
              <a:rPr lang="es-ES_tradnl" sz="4000" b="1" dirty="0">
                <a:solidFill>
                  <a:schemeClr val="tx2">
                    <a:satMod val="130000"/>
                  </a:schemeClr>
                </a:solidFill>
                <a:effectLst/>
              </a:rPr>
              <a:t>2. El </a:t>
            </a:r>
            <a:r>
              <a:rPr lang="es-ES_tradnl" sz="4000" b="1" dirty="0" smtClean="0">
                <a:solidFill>
                  <a:schemeClr val="tx2">
                    <a:satMod val="130000"/>
                  </a:schemeClr>
                </a:solidFill>
                <a:effectLst/>
              </a:rPr>
              <a:t>PBI </a:t>
            </a:r>
            <a:r>
              <a:rPr lang="es-ES_tradnl" sz="4000" b="1" dirty="0">
                <a:solidFill>
                  <a:schemeClr val="tx2">
                    <a:satMod val="130000"/>
                  </a:schemeClr>
                </a:solidFill>
                <a:effectLst/>
              </a:rPr>
              <a:t>desde la Oferta</a:t>
            </a:r>
            <a:endParaRPr lang="es-ES" sz="4000" b="1" dirty="0">
              <a:solidFill>
                <a:schemeClr val="tx2">
                  <a:satMod val="130000"/>
                </a:schemeClr>
              </a:solidFill>
              <a:effectLst/>
            </a:endParaRPr>
          </a:p>
        </p:txBody>
      </p:sp>
      <p:pic>
        <p:nvPicPr>
          <p:cNvPr id="30723" name="Picture 7" descr="j0285360"/>
          <p:cNvPicPr>
            <a:picLocks noGrp="1" noChangeAspect="1" noChangeArrowheads="1"/>
          </p:cNvPicPr>
          <p:nvPr>
            <p:ph sz="half" idx="1"/>
          </p:nvPr>
        </p:nvPicPr>
        <p:blipFill>
          <a:blip r:embed="rId2" cstate="print"/>
          <a:srcRect/>
          <a:stretch>
            <a:fillRect/>
          </a:stretch>
        </p:blipFill>
        <p:spPr>
          <a:xfrm>
            <a:off x="4716463" y="1916113"/>
            <a:ext cx="949325" cy="1169987"/>
          </a:xfrm>
          <a:noFill/>
        </p:spPr>
      </p:pic>
      <p:pic>
        <p:nvPicPr>
          <p:cNvPr id="30724" name="Picture 9" descr="j0149627"/>
          <p:cNvPicPr>
            <a:picLocks noGrp="1" noChangeAspect="1" noChangeArrowheads="1"/>
          </p:cNvPicPr>
          <p:nvPr>
            <p:ph sz="quarter" idx="2"/>
          </p:nvPr>
        </p:nvPicPr>
        <p:blipFill>
          <a:blip r:embed="rId3" cstate="print"/>
          <a:srcRect/>
          <a:stretch>
            <a:fillRect/>
          </a:stretch>
        </p:blipFill>
        <p:spPr>
          <a:xfrm>
            <a:off x="6186488" y="2084388"/>
            <a:ext cx="2532062" cy="1800225"/>
          </a:xfrm>
          <a:noFill/>
        </p:spPr>
      </p:pic>
      <p:pic>
        <p:nvPicPr>
          <p:cNvPr id="30725" name="Picture 11" descr="MMj02237770000[1]"/>
          <p:cNvPicPr>
            <a:picLocks noGrp="1" noChangeAspect="1" noChangeArrowheads="1" noCrop="1"/>
          </p:cNvPicPr>
          <p:nvPr>
            <p:ph sz="quarter" idx="3"/>
          </p:nvPr>
        </p:nvPicPr>
        <p:blipFill>
          <a:blip r:embed="rId4" cstate="print"/>
          <a:srcRect/>
          <a:stretch>
            <a:fillRect/>
          </a:stretch>
        </p:blipFill>
        <p:spPr>
          <a:xfrm>
            <a:off x="2195513" y="1684338"/>
            <a:ext cx="1209675" cy="952500"/>
          </a:xfrm>
          <a:noFill/>
        </p:spPr>
      </p:pic>
      <p:sp>
        <p:nvSpPr>
          <p:cNvPr id="30726" name="AutoShape 5"/>
          <p:cNvSpPr>
            <a:spLocks noChangeArrowheads="1"/>
          </p:cNvSpPr>
          <p:nvPr/>
        </p:nvSpPr>
        <p:spPr bwMode="auto">
          <a:xfrm rot="-9541544">
            <a:off x="2459038" y="3151188"/>
            <a:ext cx="6175375" cy="309562"/>
          </a:xfrm>
          <a:custGeom>
            <a:avLst/>
            <a:gdLst>
              <a:gd name="T0" fmla="*/ 4631531 w 21600"/>
              <a:gd name="T1" fmla="*/ 0 h 21600"/>
              <a:gd name="T2" fmla="*/ 0 w 21600"/>
              <a:gd name="T3" fmla="*/ 154781 h 21600"/>
              <a:gd name="T4" fmla="*/ 4631531 w 21600"/>
              <a:gd name="T5" fmla="*/ 309562 h 21600"/>
              <a:gd name="T6" fmla="*/ 6175375 w 21600"/>
              <a:gd name="T7" fmla="*/ 1547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p:spPr>
        <p:txBody>
          <a:bodyPr wrap="none" anchor="ctr"/>
          <a:lstStyle/>
          <a:p>
            <a:endParaRPr lang="es-ES_tradnl"/>
          </a:p>
        </p:txBody>
      </p:sp>
      <p:sp>
        <p:nvSpPr>
          <p:cNvPr id="30727" name="Text Box 13"/>
          <p:cNvSpPr txBox="1">
            <a:spLocks noChangeArrowheads="1"/>
          </p:cNvSpPr>
          <p:nvPr/>
        </p:nvSpPr>
        <p:spPr bwMode="auto">
          <a:xfrm>
            <a:off x="6011863" y="4508500"/>
            <a:ext cx="2881312" cy="752475"/>
          </a:xfrm>
          <a:prstGeom prst="rect">
            <a:avLst/>
          </a:prstGeom>
          <a:noFill/>
          <a:ln w="9525">
            <a:noFill/>
            <a:miter lim="800000"/>
            <a:headEnd/>
            <a:tailEnd/>
          </a:ln>
          <a:effectLst/>
        </p:spPr>
        <p:txBody>
          <a:bodyPr>
            <a:spAutoFit/>
          </a:bodyPr>
          <a:lstStyle/>
          <a:p>
            <a:pPr marL="174625" indent="-174625">
              <a:lnSpc>
                <a:spcPct val="65000"/>
              </a:lnSpc>
              <a:spcBef>
                <a:spcPct val="20000"/>
              </a:spcBef>
              <a:buFontTx/>
              <a:buChar char="•"/>
            </a:pPr>
            <a:r>
              <a:rPr lang="es-ES" sz="1800"/>
              <a:t>Precio mercado = 150</a:t>
            </a:r>
          </a:p>
          <a:p>
            <a:pPr marL="174625" indent="-174625">
              <a:lnSpc>
                <a:spcPct val="65000"/>
              </a:lnSpc>
              <a:spcBef>
                <a:spcPct val="20000"/>
              </a:spcBef>
              <a:buFontTx/>
              <a:buChar char="•"/>
            </a:pPr>
            <a:r>
              <a:rPr lang="es-ES" sz="1800"/>
              <a:t>Valor Añadido </a:t>
            </a:r>
            <a:r>
              <a:rPr lang="es-ES" sz="1800" b="1"/>
              <a:t>(VAB)= 100</a:t>
            </a:r>
          </a:p>
          <a:p>
            <a:pPr marL="174625" indent="-174625">
              <a:lnSpc>
                <a:spcPct val="65000"/>
              </a:lnSpc>
              <a:spcBef>
                <a:spcPct val="20000"/>
              </a:spcBef>
              <a:buFontTx/>
              <a:buChar char="•"/>
            </a:pPr>
            <a:r>
              <a:rPr lang="es-ES" sz="1800"/>
              <a:t>Materias primas= 50</a:t>
            </a:r>
          </a:p>
        </p:txBody>
      </p:sp>
      <p:sp>
        <p:nvSpPr>
          <p:cNvPr id="30728" name="Text Box 14"/>
          <p:cNvSpPr txBox="1">
            <a:spLocks noChangeArrowheads="1"/>
          </p:cNvSpPr>
          <p:nvPr/>
        </p:nvSpPr>
        <p:spPr bwMode="auto">
          <a:xfrm>
            <a:off x="3492500" y="3789363"/>
            <a:ext cx="2881313" cy="736600"/>
          </a:xfrm>
          <a:prstGeom prst="rect">
            <a:avLst/>
          </a:prstGeom>
          <a:noFill/>
          <a:ln w="9525">
            <a:noFill/>
            <a:miter lim="800000"/>
            <a:headEnd/>
            <a:tailEnd/>
          </a:ln>
          <a:effectLst/>
        </p:spPr>
        <p:txBody>
          <a:bodyPr>
            <a:spAutoFit/>
          </a:bodyPr>
          <a:lstStyle/>
          <a:p>
            <a:pPr marL="174625" indent="-174625">
              <a:lnSpc>
                <a:spcPct val="65000"/>
              </a:lnSpc>
              <a:spcBef>
                <a:spcPct val="20000"/>
              </a:spcBef>
              <a:buFontTx/>
              <a:buChar char="•"/>
            </a:pPr>
            <a:r>
              <a:rPr lang="es-ES" sz="1800"/>
              <a:t>Precio mercado = 210</a:t>
            </a:r>
          </a:p>
          <a:p>
            <a:pPr marL="174625" indent="-174625">
              <a:lnSpc>
                <a:spcPct val="65000"/>
              </a:lnSpc>
              <a:spcBef>
                <a:spcPct val="20000"/>
              </a:spcBef>
              <a:buFontTx/>
              <a:buChar char="•"/>
            </a:pPr>
            <a:r>
              <a:rPr lang="es-ES" sz="1800"/>
              <a:t>Valor Añadido </a:t>
            </a:r>
            <a:r>
              <a:rPr lang="es-ES" sz="1800" b="1"/>
              <a:t>(VAB)= 60</a:t>
            </a:r>
          </a:p>
          <a:p>
            <a:pPr marL="174625" indent="-174625">
              <a:lnSpc>
                <a:spcPct val="65000"/>
              </a:lnSpc>
              <a:spcBef>
                <a:spcPct val="20000"/>
              </a:spcBef>
              <a:buFontTx/>
              <a:buChar char="•"/>
            </a:pPr>
            <a:r>
              <a:rPr lang="es-ES" sz="1800"/>
              <a:t>Materias primas= 150</a:t>
            </a:r>
          </a:p>
        </p:txBody>
      </p:sp>
      <p:sp>
        <p:nvSpPr>
          <p:cNvPr id="30729" name="Text Box 17"/>
          <p:cNvSpPr txBox="1">
            <a:spLocks noChangeArrowheads="1"/>
          </p:cNvSpPr>
          <p:nvPr/>
        </p:nvSpPr>
        <p:spPr bwMode="auto">
          <a:xfrm>
            <a:off x="1476375" y="2908300"/>
            <a:ext cx="2881313" cy="736600"/>
          </a:xfrm>
          <a:prstGeom prst="rect">
            <a:avLst/>
          </a:prstGeom>
          <a:noFill/>
          <a:ln w="9525">
            <a:noFill/>
            <a:miter lim="800000"/>
            <a:headEnd/>
            <a:tailEnd/>
          </a:ln>
          <a:effectLst/>
        </p:spPr>
        <p:txBody>
          <a:bodyPr>
            <a:spAutoFit/>
          </a:bodyPr>
          <a:lstStyle/>
          <a:p>
            <a:pPr marL="174625" indent="-174625">
              <a:lnSpc>
                <a:spcPct val="65000"/>
              </a:lnSpc>
              <a:spcBef>
                <a:spcPct val="20000"/>
              </a:spcBef>
              <a:buFontTx/>
              <a:buChar char="•"/>
            </a:pPr>
            <a:r>
              <a:rPr lang="es-ES" sz="1800"/>
              <a:t>Precio mercado = 240</a:t>
            </a:r>
          </a:p>
          <a:p>
            <a:pPr marL="174625" indent="-174625">
              <a:lnSpc>
                <a:spcPct val="65000"/>
              </a:lnSpc>
              <a:spcBef>
                <a:spcPct val="20000"/>
              </a:spcBef>
              <a:buFontTx/>
              <a:buChar char="•"/>
            </a:pPr>
            <a:r>
              <a:rPr lang="es-ES" sz="1800"/>
              <a:t>Valor Añadido </a:t>
            </a:r>
            <a:r>
              <a:rPr lang="es-ES" sz="1800" b="1"/>
              <a:t>(VAB)= 30</a:t>
            </a:r>
          </a:p>
          <a:p>
            <a:pPr marL="174625" indent="-174625">
              <a:lnSpc>
                <a:spcPct val="65000"/>
              </a:lnSpc>
              <a:spcBef>
                <a:spcPct val="20000"/>
              </a:spcBef>
              <a:buFontTx/>
              <a:buChar char="•"/>
            </a:pPr>
            <a:r>
              <a:rPr lang="es-ES" sz="1800"/>
              <a:t>Materias primas= 210</a:t>
            </a:r>
          </a:p>
        </p:txBody>
      </p:sp>
      <p:sp>
        <p:nvSpPr>
          <p:cNvPr id="30730" name="Text Box 18"/>
          <p:cNvSpPr txBox="1">
            <a:spLocks noChangeArrowheads="1"/>
          </p:cNvSpPr>
          <p:nvPr/>
        </p:nvSpPr>
        <p:spPr bwMode="auto">
          <a:xfrm>
            <a:off x="1042988" y="5816600"/>
            <a:ext cx="7993062" cy="461963"/>
          </a:xfrm>
          <a:prstGeom prst="rect">
            <a:avLst/>
          </a:prstGeom>
          <a:noFill/>
          <a:ln w="34925">
            <a:solidFill>
              <a:schemeClr val="accent2"/>
            </a:solidFill>
            <a:miter lim="800000"/>
            <a:headEnd/>
            <a:tailEnd/>
          </a:ln>
          <a:effectLst/>
        </p:spPr>
        <p:txBody>
          <a:bodyPr>
            <a:spAutoFit/>
          </a:bodyPr>
          <a:lstStyle/>
          <a:p>
            <a:pPr marL="174625" indent="-174625">
              <a:lnSpc>
                <a:spcPct val="75000"/>
              </a:lnSpc>
              <a:spcBef>
                <a:spcPct val="40000"/>
              </a:spcBef>
            </a:pPr>
            <a:r>
              <a:rPr lang="es-ES" sz="3200" b="1"/>
              <a:t>PIB desde la oferta= </a:t>
            </a:r>
            <a:r>
              <a:rPr lang="el-GR" sz="3200" b="1">
                <a:cs typeface="Times New Roman" pitchFamily="18" charset="0"/>
              </a:rPr>
              <a:t>Σ</a:t>
            </a:r>
            <a:r>
              <a:rPr lang="es-ES" sz="3200" b="1"/>
              <a:t> VAB=30+60+100=190</a:t>
            </a:r>
          </a:p>
        </p:txBody>
      </p:sp>
      <p:sp>
        <p:nvSpPr>
          <p:cNvPr id="30731" name="Line 19"/>
          <p:cNvSpPr>
            <a:spLocks noChangeShapeType="1"/>
          </p:cNvSpPr>
          <p:nvPr/>
        </p:nvSpPr>
        <p:spPr bwMode="auto">
          <a:xfrm>
            <a:off x="2124075" y="3789363"/>
            <a:ext cx="0" cy="1800225"/>
          </a:xfrm>
          <a:prstGeom prst="line">
            <a:avLst/>
          </a:prstGeom>
          <a:noFill/>
          <a:ln w="9525">
            <a:solidFill>
              <a:schemeClr val="tx1"/>
            </a:solidFill>
            <a:round/>
            <a:headEnd/>
            <a:tailEnd type="triangle" w="med" len="med"/>
          </a:ln>
          <a:effectLst/>
        </p:spPr>
        <p:txBody>
          <a:bodyPr/>
          <a:lstStyle/>
          <a:p>
            <a:endParaRPr lang="es-ES_tradnl"/>
          </a:p>
        </p:txBody>
      </p:sp>
      <p:sp>
        <p:nvSpPr>
          <p:cNvPr id="30732" name="Line 20"/>
          <p:cNvSpPr>
            <a:spLocks noChangeShapeType="1"/>
          </p:cNvSpPr>
          <p:nvPr/>
        </p:nvSpPr>
        <p:spPr bwMode="auto">
          <a:xfrm>
            <a:off x="4500563" y="4652963"/>
            <a:ext cx="0" cy="1008062"/>
          </a:xfrm>
          <a:prstGeom prst="line">
            <a:avLst/>
          </a:prstGeom>
          <a:noFill/>
          <a:ln w="9525">
            <a:solidFill>
              <a:schemeClr val="tx1"/>
            </a:solidFill>
            <a:round/>
            <a:headEnd/>
            <a:tailEnd type="triangle" w="med" len="med"/>
          </a:ln>
          <a:effectLst/>
        </p:spPr>
        <p:txBody>
          <a:bodyPr/>
          <a:lstStyle/>
          <a:p>
            <a:endParaRPr lang="es-ES_tradnl"/>
          </a:p>
        </p:txBody>
      </p:sp>
      <p:sp>
        <p:nvSpPr>
          <p:cNvPr id="30733" name="Line 21"/>
          <p:cNvSpPr>
            <a:spLocks noChangeShapeType="1"/>
          </p:cNvSpPr>
          <p:nvPr/>
        </p:nvSpPr>
        <p:spPr bwMode="auto">
          <a:xfrm>
            <a:off x="7164388" y="5373688"/>
            <a:ext cx="0" cy="360362"/>
          </a:xfrm>
          <a:prstGeom prst="line">
            <a:avLst/>
          </a:prstGeom>
          <a:noFill/>
          <a:ln w="9525">
            <a:solidFill>
              <a:schemeClr val="tx1"/>
            </a:solidFill>
            <a:round/>
            <a:headEnd/>
            <a:tailEnd type="triangle" w="med" len="med"/>
          </a:ln>
          <a:effectLst/>
        </p:spPr>
        <p:txBody>
          <a:bodyPr/>
          <a:lstStyle/>
          <a:p>
            <a:endParaRPr lang="es-ES_tradnl"/>
          </a:p>
        </p:txBody>
      </p:sp>
      <p:sp>
        <p:nvSpPr>
          <p:cNvPr id="30734" name="Text Box 22"/>
          <p:cNvSpPr txBox="1">
            <a:spLocks noChangeArrowheads="1"/>
          </p:cNvSpPr>
          <p:nvPr/>
        </p:nvSpPr>
        <p:spPr bwMode="auto">
          <a:xfrm>
            <a:off x="5868988" y="1196975"/>
            <a:ext cx="2016125" cy="457200"/>
          </a:xfrm>
          <a:prstGeom prst="rect">
            <a:avLst/>
          </a:prstGeom>
          <a:noFill/>
          <a:ln w="9525">
            <a:noFill/>
            <a:miter lim="800000"/>
            <a:headEnd/>
            <a:tailEnd/>
          </a:ln>
          <a:effectLst/>
        </p:spPr>
        <p:txBody>
          <a:bodyPr>
            <a:spAutoFit/>
          </a:bodyPr>
          <a:lstStyle/>
          <a:p>
            <a:pPr>
              <a:spcBef>
                <a:spcPct val="50000"/>
              </a:spcBef>
            </a:pPr>
            <a:r>
              <a:rPr lang="es-ES" sz="2400"/>
              <a:t>B. intermedios</a:t>
            </a:r>
          </a:p>
        </p:txBody>
      </p:sp>
      <p:sp>
        <p:nvSpPr>
          <p:cNvPr id="30735" name="Text Box 23"/>
          <p:cNvSpPr txBox="1">
            <a:spLocks noChangeArrowheads="1"/>
          </p:cNvSpPr>
          <p:nvPr/>
        </p:nvSpPr>
        <p:spPr bwMode="auto">
          <a:xfrm>
            <a:off x="2052638" y="1268413"/>
            <a:ext cx="1439862" cy="457200"/>
          </a:xfrm>
          <a:prstGeom prst="rect">
            <a:avLst/>
          </a:prstGeom>
          <a:noFill/>
          <a:ln w="9525">
            <a:noFill/>
            <a:miter lim="800000"/>
            <a:headEnd/>
            <a:tailEnd/>
          </a:ln>
          <a:effectLst/>
        </p:spPr>
        <p:txBody>
          <a:bodyPr>
            <a:spAutoFit/>
          </a:bodyPr>
          <a:lstStyle/>
          <a:p>
            <a:pPr>
              <a:spcBef>
                <a:spcPct val="50000"/>
              </a:spcBef>
            </a:pPr>
            <a:r>
              <a:rPr lang="es-ES" sz="2400"/>
              <a:t>B. finales</a:t>
            </a:r>
          </a:p>
        </p:txBody>
      </p:sp>
      <p:sp>
        <p:nvSpPr>
          <p:cNvPr id="30736" name="AutoShape 24"/>
          <p:cNvSpPr>
            <a:spLocks/>
          </p:cNvSpPr>
          <p:nvPr/>
        </p:nvSpPr>
        <p:spPr bwMode="auto">
          <a:xfrm rot="5400000">
            <a:off x="6516688" y="-315913"/>
            <a:ext cx="431800" cy="4321175"/>
          </a:xfrm>
          <a:prstGeom prst="leftBrace">
            <a:avLst>
              <a:gd name="adj1" fmla="val 83395"/>
              <a:gd name="adj2" fmla="val 50000"/>
            </a:avLst>
          </a:prstGeom>
          <a:noFill/>
          <a:ln w="9525">
            <a:solidFill>
              <a:schemeClr val="tx1"/>
            </a:solidFill>
            <a:round/>
            <a:headEnd/>
            <a:tailEnd/>
          </a:ln>
          <a:effectLst/>
        </p:spPr>
        <p:txBody>
          <a:bodyPr wrap="none" anchor="ctr"/>
          <a:lstStyle/>
          <a:p>
            <a:endParaRPr lang="es-ES_trad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42988" y="685800"/>
            <a:ext cx="7850187" cy="5715000"/>
          </a:xfrm>
          <a:prstGeom prst="rect">
            <a:avLst/>
          </a:prstGeom>
          <a:noFill/>
          <a:ln w="9525">
            <a:noFill/>
            <a:miter lim="800000"/>
            <a:headEnd/>
            <a:tailEnd/>
          </a:ln>
          <a:effectLst/>
        </p:spPr>
        <p:txBody>
          <a:bodyPr/>
          <a:lstStyle/>
          <a:p>
            <a:pPr marL="342900" indent="-342900">
              <a:lnSpc>
                <a:spcPct val="85000"/>
              </a:lnSpc>
              <a:spcBef>
                <a:spcPct val="30000"/>
              </a:spcBef>
            </a:pPr>
            <a:r>
              <a:rPr lang="es-ES_tradnl" sz="2800" b="1" dirty="0">
                <a:solidFill>
                  <a:srgbClr val="FF0000"/>
                </a:solidFill>
                <a:latin typeface="Arial" pitchFamily="34" charset="0"/>
              </a:rPr>
              <a:t>El </a:t>
            </a:r>
            <a:r>
              <a:rPr lang="es-ES_tradnl" sz="2800" b="1" dirty="0" smtClean="0">
                <a:solidFill>
                  <a:srgbClr val="FF0000"/>
                </a:solidFill>
                <a:latin typeface="Arial" pitchFamily="34" charset="0"/>
              </a:rPr>
              <a:t>PBI desde la Oferta </a:t>
            </a:r>
          </a:p>
          <a:p>
            <a:pPr marL="342900" indent="-342900">
              <a:lnSpc>
                <a:spcPct val="85000"/>
              </a:lnSpc>
              <a:spcBef>
                <a:spcPct val="30000"/>
              </a:spcBef>
            </a:pPr>
            <a:r>
              <a:rPr lang="es-ES_tradnl" sz="2000" b="1" dirty="0">
                <a:latin typeface="Arial" pitchFamily="34" charset="0"/>
              </a:rPr>
              <a:t>Concepto de </a:t>
            </a:r>
            <a:r>
              <a:rPr lang="es-ES_tradnl" sz="2000" b="1" i="1" dirty="0">
                <a:latin typeface="Arial" pitchFamily="34" charset="0"/>
              </a:rPr>
              <a:t>Valor Agregado</a:t>
            </a:r>
            <a:r>
              <a:rPr lang="es-ES_tradnl" sz="2000" dirty="0">
                <a:latin typeface="Arial" pitchFamily="34" charset="0"/>
              </a:rPr>
              <a:t>: es la diferencia entre el valor de los bienes producidos y el coste de las materias primas y otros bienes intermedios utilizados para producirlos:</a:t>
            </a:r>
          </a:p>
          <a:p>
            <a:pPr marL="342900" indent="-342900">
              <a:lnSpc>
                <a:spcPct val="85000"/>
              </a:lnSpc>
              <a:spcBef>
                <a:spcPct val="30000"/>
              </a:spcBef>
            </a:pPr>
            <a:endParaRPr lang="es-ES_tradnl" sz="2400" b="1" dirty="0">
              <a:latin typeface="Arial" pitchFamily="34" charset="0"/>
            </a:endParaRPr>
          </a:p>
          <a:p>
            <a:pPr marL="342900" indent="-342900">
              <a:lnSpc>
                <a:spcPct val="85000"/>
              </a:lnSpc>
              <a:spcBef>
                <a:spcPct val="30000"/>
              </a:spcBef>
            </a:pPr>
            <a:r>
              <a:rPr lang="es-ES_tradnl" sz="2400" b="1" i="1" dirty="0">
                <a:latin typeface="Arial" pitchFamily="34" charset="0"/>
              </a:rPr>
              <a:t>(desde el punto de vista de la producción)</a:t>
            </a:r>
            <a:r>
              <a:rPr lang="es-ES_tradnl" sz="2400" b="1" dirty="0">
                <a:latin typeface="Arial" pitchFamily="34" charset="0"/>
              </a:rPr>
              <a:t>:</a:t>
            </a:r>
          </a:p>
          <a:p>
            <a:pPr marL="342900" indent="-342900" algn="just">
              <a:lnSpc>
                <a:spcPct val="85000"/>
              </a:lnSpc>
              <a:spcBef>
                <a:spcPct val="30000"/>
              </a:spcBef>
            </a:pPr>
            <a:r>
              <a:rPr lang="es-ES_tradnl" sz="2000" dirty="0">
                <a:latin typeface="Arial" pitchFamily="34" charset="0"/>
              </a:rPr>
              <a:t>	</a:t>
            </a:r>
          </a:p>
          <a:p>
            <a:pPr marL="342900" indent="-342900" algn="just">
              <a:lnSpc>
                <a:spcPct val="85000"/>
              </a:lnSpc>
              <a:spcBef>
                <a:spcPct val="30000"/>
              </a:spcBef>
            </a:pPr>
            <a:r>
              <a:rPr lang="es-ES_tradnl" sz="2000" dirty="0">
                <a:latin typeface="Arial" pitchFamily="34" charset="0"/>
              </a:rPr>
              <a:t>	Es igual al valor monetario de mercado de todos los </a:t>
            </a:r>
            <a:r>
              <a:rPr lang="es-ES_tradnl" sz="2000" u="sng" dirty="0">
                <a:latin typeface="Arial" pitchFamily="34" charset="0"/>
              </a:rPr>
              <a:t>bienes y servicios </a:t>
            </a:r>
            <a:r>
              <a:rPr lang="es-ES_tradnl" sz="2000" u="sng" dirty="0">
                <a:solidFill>
                  <a:srgbClr val="C00000"/>
                </a:solidFill>
                <a:latin typeface="Arial" pitchFamily="34" charset="0"/>
              </a:rPr>
              <a:t>finales</a:t>
            </a:r>
            <a:r>
              <a:rPr lang="es-ES_tradnl" sz="2000" dirty="0">
                <a:latin typeface="Arial" pitchFamily="34" charset="0"/>
              </a:rPr>
              <a:t> (no intermedios) producidos en el interior de un país en un año.</a:t>
            </a:r>
          </a:p>
          <a:p>
            <a:pPr marL="342900" indent="-342900" algn="just">
              <a:lnSpc>
                <a:spcPct val="85000"/>
              </a:lnSpc>
              <a:spcBef>
                <a:spcPct val="30000"/>
              </a:spcBef>
            </a:pPr>
            <a:r>
              <a:rPr lang="es-ES_tradnl" sz="2000" dirty="0">
                <a:latin typeface="Arial" pitchFamily="34" charset="0"/>
              </a:rPr>
              <a:t>	</a:t>
            </a:r>
            <a:endParaRPr lang="es-ES_tradnl" sz="2400" b="1" dirty="0" smtClean="0">
              <a:latin typeface="Arial" pitchFamily="34" charset="0"/>
            </a:endParaRPr>
          </a:p>
          <a:p>
            <a:pPr marL="342900" indent="-342900">
              <a:lnSpc>
                <a:spcPct val="85000"/>
              </a:lnSpc>
              <a:spcBef>
                <a:spcPct val="30000"/>
              </a:spcBef>
            </a:pPr>
            <a:r>
              <a:rPr lang="es-ES_tradnl" sz="2400" b="1" dirty="0" smtClean="0">
                <a:latin typeface="Arial" pitchFamily="34" charset="0"/>
              </a:rPr>
              <a:t>PBI </a:t>
            </a:r>
            <a:r>
              <a:rPr lang="es-ES_tradnl" sz="2400" b="1" baseline="-25000" dirty="0">
                <a:latin typeface="Arial" pitchFamily="34" charset="0"/>
              </a:rPr>
              <a:t>(a precios de mercado)</a:t>
            </a:r>
            <a:r>
              <a:rPr lang="es-ES_tradnl" sz="2400" b="1" dirty="0">
                <a:latin typeface="Arial" pitchFamily="34" charset="0"/>
              </a:rPr>
              <a:t> = </a:t>
            </a:r>
            <a:r>
              <a:rPr lang="es-ES_tradnl" sz="2400" b="1" dirty="0" smtClean="0">
                <a:latin typeface="Arial" pitchFamily="34" charset="0"/>
              </a:rPr>
              <a:t>PBI </a:t>
            </a:r>
            <a:r>
              <a:rPr lang="es-ES_tradnl" sz="2400" b="1" baseline="-25000" dirty="0">
                <a:latin typeface="Arial" pitchFamily="34" charset="0"/>
              </a:rPr>
              <a:t>(a precios básicos</a:t>
            </a:r>
            <a:r>
              <a:rPr lang="es-ES_tradnl" sz="2400" b="1" dirty="0">
                <a:latin typeface="Arial" pitchFamily="34" charset="0"/>
                <a:sym typeface="Symbol" pitchFamily="18" charset="2"/>
              </a:rPr>
              <a:t> </a:t>
            </a:r>
            <a:r>
              <a:rPr lang="es-ES_tradnl" sz="2400" b="1" dirty="0">
                <a:latin typeface="Arial" pitchFamily="34" charset="0"/>
              </a:rPr>
              <a:t>+ T</a:t>
            </a:r>
            <a:r>
              <a:rPr lang="es-ES_tradnl" sz="2400" b="1" baseline="-25000" dirty="0">
                <a:latin typeface="Arial" pitchFamily="34" charset="0"/>
              </a:rPr>
              <a:t>i</a:t>
            </a:r>
            <a:r>
              <a:rPr lang="es-ES_tradnl" sz="2400" b="1" dirty="0">
                <a:latin typeface="Arial" pitchFamily="34" charset="0"/>
              </a:rPr>
              <a:t> – S</a:t>
            </a:r>
            <a:r>
              <a:rPr lang="es-ES_tradnl" sz="2400" b="1" baseline="-25000" dirty="0">
                <a:latin typeface="Arial" pitchFamily="34" charset="0"/>
              </a:rPr>
              <a:t>b</a:t>
            </a:r>
          </a:p>
          <a:p>
            <a:pPr marL="342900" indent="-342900">
              <a:lnSpc>
                <a:spcPct val="85000"/>
              </a:lnSpc>
              <a:spcBef>
                <a:spcPct val="30000"/>
              </a:spcBef>
            </a:pPr>
            <a:endParaRPr lang="es-ES_tradnl" sz="2400" b="1" baseline="-25000" dirty="0">
              <a:latin typeface="Arial" pitchFamily="34" charset="0"/>
            </a:endParaRPr>
          </a:p>
          <a:p>
            <a:pPr marL="342900" indent="-342900" algn="ctr">
              <a:lnSpc>
                <a:spcPct val="85000"/>
              </a:lnSpc>
              <a:spcBef>
                <a:spcPct val="30000"/>
              </a:spcBef>
            </a:pPr>
            <a:endParaRPr lang="es-ES_tradnl" sz="2400" b="1" baseline="-25000" dirty="0">
              <a:latin typeface="Arial" pitchFamily="34" charset="0"/>
            </a:endParaRPr>
          </a:p>
          <a:p>
            <a:pPr marL="342900" indent="-342900">
              <a:lnSpc>
                <a:spcPct val="85000"/>
              </a:lnSpc>
              <a:spcBef>
                <a:spcPct val="30000"/>
              </a:spcBef>
            </a:pPr>
            <a:r>
              <a:rPr lang="es-ES_tradnl" sz="1800" b="1" dirty="0">
                <a:latin typeface="Arial" pitchFamily="34" charset="0"/>
              </a:rPr>
              <a:t>T</a:t>
            </a:r>
            <a:r>
              <a:rPr lang="es-ES_tradnl" sz="1800" b="1" baseline="-25000" dirty="0">
                <a:latin typeface="Arial" pitchFamily="34" charset="0"/>
              </a:rPr>
              <a:t>i</a:t>
            </a:r>
            <a:r>
              <a:rPr lang="es-ES_tradnl" sz="1800" b="1" dirty="0">
                <a:latin typeface="Arial" pitchFamily="34" charset="0"/>
              </a:rPr>
              <a:t> = </a:t>
            </a:r>
            <a:r>
              <a:rPr lang="es-ES_tradnl" sz="1800" dirty="0">
                <a:latin typeface="Arial" pitchFamily="34" charset="0"/>
              </a:rPr>
              <a:t>Impuestos indirectos </a:t>
            </a:r>
            <a:r>
              <a:rPr lang="es-ES_tradnl" sz="1800" b="1" dirty="0">
                <a:latin typeface="Arial" pitchFamily="34" charset="0"/>
              </a:rPr>
              <a:t>(IVA; Impuestos a la Importación)</a:t>
            </a:r>
          </a:p>
          <a:p>
            <a:pPr marL="342900" indent="-342900">
              <a:lnSpc>
                <a:spcPct val="85000"/>
              </a:lnSpc>
              <a:spcBef>
                <a:spcPct val="30000"/>
              </a:spcBef>
            </a:pPr>
            <a:r>
              <a:rPr lang="es-ES_tradnl" sz="1800" b="1" dirty="0">
                <a:latin typeface="Arial" pitchFamily="34" charset="0"/>
              </a:rPr>
              <a:t>S</a:t>
            </a:r>
            <a:r>
              <a:rPr lang="es-ES_tradnl" sz="1800" b="1" baseline="-25000" dirty="0">
                <a:latin typeface="Arial" pitchFamily="34" charset="0"/>
              </a:rPr>
              <a:t>b</a:t>
            </a:r>
            <a:r>
              <a:rPr lang="es-ES_tradnl" sz="1800" b="1" dirty="0">
                <a:latin typeface="Arial" pitchFamily="34" charset="0"/>
              </a:rPr>
              <a:t> = </a:t>
            </a:r>
            <a:r>
              <a:rPr lang="es-ES_tradnl" sz="1800" dirty="0">
                <a:latin typeface="Arial" pitchFamily="34" charset="0"/>
              </a:rPr>
              <a:t>Subvenciones de explotación (transferencias del sector público a las empresas)</a:t>
            </a:r>
          </a:p>
          <a:p>
            <a:pPr marL="342900" indent="-342900" algn="ctr">
              <a:lnSpc>
                <a:spcPct val="85000"/>
              </a:lnSpc>
              <a:spcBef>
                <a:spcPct val="30000"/>
              </a:spcBef>
            </a:pPr>
            <a:endParaRPr lang="es-ES_tradnl" sz="1800"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idx="1"/>
          </p:nvPr>
        </p:nvSpPr>
        <p:spPr>
          <a:xfrm>
            <a:off x="1012825" y="925513"/>
            <a:ext cx="7772400" cy="5672137"/>
          </a:xfrm>
        </p:spPr>
        <p:txBody>
          <a:bodyPr>
            <a:noAutofit/>
          </a:bodyPr>
          <a:lstStyle/>
          <a:p>
            <a:pPr marL="365760" indent="-283464" fontAlgn="auto">
              <a:spcAft>
                <a:spcPts val="0"/>
              </a:spcAft>
              <a:buFontTx/>
              <a:buNone/>
              <a:defRPr/>
            </a:pPr>
            <a:r>
              <a:rPr lang="es-ES_tradnl" sz="2000" b="1" dirty="0" smtClean="0"/>
              <a:t>Desde </a:t>
            </a:r>
            <a:r>
              <a:rPr lang="es-ES_tradnl" sz="2000" b="1" dirty="0"/>
              <a:t>el lado de la renta</a:t>
            </a:r>
            <a:r>
              <a:rPr lang="es-ES_tradnl" sz="2000" dirty="0"/>
              <a:t> es la suma de las retribuciones a los factores </a:t>
            </a:r>
            <a:r>
              <a:rPr lang="es-ES_tradnl" sz="2000" dirty="0" smtClean="0"/>
              <a:t>productivos : Sueldos </a:t>
            </a:r>
            <a:r>
              <a:rPr lang="es-ES_tradnl" sz="2000" dirty="0"/>
              <a:t>y salarios de los trabajadores, </a:t>
            </a:r>
            <a:r>
              <a:rPr lang="es-ES_tradnl" sz="2000" dirty="0" smtClean="0"/>
              <a:t>rentas </a:t>
            </a:r>
            <a:r>
              <a:rPr lang="es-ES_tradnl" sz="2000" dirty="0"/>
              <a:t>y alquileres, b</a:t>
            </a:r>
            <a:r>
              <a:rPr lang="es-ES_tradnl" sz="2000" dirty="0" smtClean="0"/>
              <a:t>eneficios </a:t>
            </a:r>
            <a:r>
              <a:rPr lang="es-ES_tradnl" sz="2000" dirty="0"/>
              <a:t>de las empresas antes de impuestos.</a:t>
            </a:r>
          </a:p>
          <a:p>
            <a:pPr marL="402336" lvl="1" indent="0" fontAlgn="auto">
              <a:spcAft>
                <a:spcPts val="0"/>
              </a:spcAft>
              <a:buFont typeface="Verdana"/>
              <a:buNone/>
              <a:defRPr/>
            </a:pPr>
            <a:endParaRPr lang="es-ES_tradnl" sz="1000" dirty="0"/>
          </a:p>
          <a:p>
            <a:pPr marL="640080" lvl="1" indent="-237744" algn="ctr" fontAlgn="auto">
              <a:spcAft>
                <a:spcPts val="0"/>
              </a:spcAft>
              <a:buFontTx/>
              <a:buNone/>
              <a:defRPr/>
            </a:pPr>
            <a:r>
              <a:rPr lang="es-ES" sz="2000" b="1" dirty="0" smtClean="0"/>
              <a:t>PBI </a:t>
            </a:r>
            <a:r>
              <a:rPr lang="es-ES" sz="2000" b="1" dirty="0"/>
              <a:t>= RA + EBE + </a:t>
            </a:r>
            <a:r>
              <a:rPr lang="es-ES" sz="2000" b="1" dirty="0" err="1"/>
              <a:t>Tnetos</a:t>
            </a:r>
            <a:r>
              <a:rPr lang="es-ES" sz="2000" dirty="0"/>
              <a:t> </a:t>
            </a:r>
          </a:p>
          <a:p>
            <a:pPr marL="0" indent="0" algn="ctr" fontAlgn="auto">
              <a:spcAft>
                <a:spcPts val="0"/>
              </a:spcAft>
              <a:buFont typeface="Wingdings 2"/>
              <a:buNone/>
              <a:defRPr/>
            </a:pPr>
            <a:endParaRPr lang="es-ES_tradnl" sz="1200" dirty="0">
              <a:latin typeface="Arial" pitchFamily="34" charset="0"/>
            </a:endParaRPr>
          </a:p>
          <a:p>
            <a:pPr marL="342900" indent="-342900" algn="just" fontAlgn="auto">
              <a:spcAft>
                <a:spcPts val="0"/>
              </a:spcAft>
              <a:buFont typeface="Wingdings 2"/>
              <a:buChar char=""/>
              <a:defRPr/>
            </a:pPr>
            <a:r>
              <a:rPr lang="es-ES_tradnl" sz="2000" b="1" dirty="0" smtClean="0">
                <a:latin typeface="Arial" pitchFamily="34" charset="0"/>
              </a:rPr>
              <a:t>RA </a:t>
            </a:r>
            <a:r>
              <a:rPr lang="es-ES_tradnl" sz="2000" b="1" dirty="0">
                <a:latin typeface="Arial" pitchFamily="34" charset="0"/>
              </a:rPr>
              <a:t>=</a:t>
            </a:r>
            <a:r>
              <a:rPr lang="es-ES_tradnl" sz="2000" dirty="0">
                <a:latin typeface="Arial" pitchFamily="34" charset="0"/>
              </a:rPr>
              <a:t> Remuneración de asalariados (rentas del trabajo = sueldos y salarios de los trabajadores);</a:t>
            </a:r>
          </a:p>
          <a:p>
            <a:pPr marL="0" indent="0" algn="just" fontAlgn="auto">
              <a:spcAft>
                <a:spcPts val="0"/>
              </a:spcAft>
              <a:buFont typeface="Wingdings 2"/>
              <a:buNone/>
              <a:defRPr/>
            </a:pPr>
            <a:endParaRPr lang="es-ES_tradnl" sz="1050" dirty="0">
              <a:latin typeface="Arial" pitchFamily="34" charset="0"/>
            </a:endParaRPr>
          </a:p>
          <a:p>
            <a:pPr marL="342900" indent="-342900" fontAlgn="auto">
              <a:spcAft>
                <a:spcPts val="0"/>
              </a:spcAft>
              <a:buFont typeface="Wingdings 2"/>
              <a:buChar char=""/>
              <a:defRPr/>
            </a:pPr>
            <a:r>
              <a:rPr lang="es-ES_tradnl" sz="2000" b="1" dirty="0" smtClean="0">
                <a:latin typeface="Arial" pitchFamily="34" charset="0"/>
              </a:rPr>
              <a:t>EBE </a:t>
            </a:r>
            <a:r>
              <a:rPr lang="es-ES_tradnl" sz="2000" b="1" dirty="0">
                <a:latin typeface="Arial" pitchFamily="34" charset="0"/>
              </a:rPr>
              <a:t>=</a:t>
            </a:r>
            <a:r>
              <a:rPr lang="es-ES_tradnl" sz="2000" dirty="0">
                <a:latin typeface="Arial" pitchFamily="34" charset="0"/>
              </a:rPr>
              <a:t> Rentas del capital y rentas de la tierra (intereses, beneficios o pérdidas, depreciación; alquileres).</a:t>
            </a:r>
          </a:p>
          <a:p>
            <a:pPr marL="640080" lvl="1" indent="-237744" algn="ctr" fontAlgn="auto">
              <a:spcAft>
                <a:spcPts val="0"/>
              </a:spcAft>
              <a:buFontTx/>
              <a:buNone/>
              <a:defRPr/>
            </a:pPr>
            <a:r>
              <a:rPr lang="es-ES" sz="2000" b="1" dirty="0" err="1"/>
              <a:t>Tnetos</a:t>
            </a:r>
            <a:r>
              <a:rPr lang="es-ES" sz="2000" b="1" dirty="0"/>
              <a:t>= Ti-Sub</a:t>
            </a:r>
          </a:p>
          <a:p>
            <a:pPr marL="342900" indent="-342900" fontAlgn="auto">
              <a:spcAft>
                <a:spcPts val="0"/>
              </a:spcAft>
              <a:buFont typeface="Wingdings 2"/>
              <a:buChar char=""/>
              <a:defRPr/>
            </a:pPr>
            <a:r>
              <a:rPr lang="es-ES_tradnl" sz="2000" b="1" dirty="0" smtClean="0">
                <a:latin typeface="Arial" pitchFamily="34" charset="0"/>
              </a:rPr>
              <a:t>T</a:t>
            </a:r>
            <a:r>
              <a:rPr lang="es-ES_tradnl" sz="2000" b="1" baseline="-25000" dirty="0" smtClean="0">
                <a:latin typeface="Arial" pitchFamily="34" charset="0"/>
              </a:rPr>
              <a:t>i</a:t>
            </a:r>
            <a:r>
              <a:rPr lang="es-ES_tradnl" sz="2000" b="1" dirty="0" smtClean="0">
                <a:latin typeface="Arial" pitchFamily="34" charset="0"/>
              </a:rPr>
              <a:t> </a:t>
            </a:r>
            <a:r>
              <a:rPr lang="es-ES_tradnl" sz="2000" b="1" dirty="0">
                <a:latin typeface="Arial" pitchFamily="34" charset="0"/>
              </a:rPr>
              <a:t>= </a:t>
            </a:r>
            <a:r>
              <a:rPr lang="es-ES_tradnl" sz="2000" dirty="0">
                <a:latin typeface="Arial" pitchFamily="34" charset="0"/>
              </a:rPr>
              <a:t>Impuestos indirectos (IVA; Impuestos a la Importación</a:t>
            </a:r>
            <a:r>
              <a:rPr lang="es-ES_tradnl" sz="2000" b="1" dirty="0">
                <a:latin typeface="Arial" pitchFamily="34" charset="0"/>
              </a:rPr>
              <a:t>)</a:t>
            </a:r>
          </a:p>
          <a:p>
            <a:pPr marL="342900" indent="-342900" fontAlgn="auto">
              <a:spcAft>
                <a:spcPts val="0"/>
              </a:spcAft>
              <a:buFont typeface="Wingdings 2"/>
              <a:buChar char=""/>
              <a:defRPr/>
            </a:pPr>
            <a:r>
              <a:rPr lang="es-ES_tradnl" sz="2000" b="1" dirty="0" err="1" smtClean="0">
                <a:latin typeface="Arial" pitchFamily="34" charset="0"/>
              </a:rPr>
              <a:t>Sᵤ</a:t>
            </a:r>
            <a:r>
              <a:rPr lang="es-ES_tradnl" sz="2000" b="1" baseline="-25000" dirty="0" err="1" smtClean="0">
                <a:latin typeface="Arial" pitchFamily="34" charset="0"/>
              </a:rPr>
              <a:t>b</a:t>
            </a:r>
            <a:r>
              <a:rPr lang="es-ES_tradnl" sz="2000" b="1" dirty="0" smtClean="0">
                <a:latin typeface="Arial" pitchFamily="34" charset="0"/>
              </a:rPr>
              <a:t> </a:t>
            </a:r>
            <a:r>
              <a:rPr lang="es-ES_tradnl" sz="2000" b="1" dirty="0">
                <a:latin typeface="Arial" pitchFamily="34" charset="0"/>
              </a:rPr>
              <a:t>= </a:t>
            </a:r>
            <a:r>
              <a:rPr lang="es-ES_tradnl" sz="2000" dirty="0">
                <a:latin typeface="Arial" pitchFamily="34" charset="0"/>
              </a:rPr>
              <a:t>Subvenciones de explotación (transferencias del sector público a las empresas)</a:t>
            </a:r>
          </a:p>
          <a:p>
            <a:pPr marL="640080" lvl="1" indent="-237744" fontAlgn="auto">
              <a:spcAft>
                <a:spcPts val="0"/>
              </a:spcAft>
              <a:buFontTx/>
              <a:buNone/>
              <a:defRPr/>
            </a:pPr>
            <a:endParaRPr lang="es-ES" sz="2000" dirty="0"/>
          </a:p>
        </p:txBody>
      </p:sp>
      <p:sp>
        <p:nvSpPr>
          <p:cNvPr id="52229" name="Rectangle 5"/>
          <p:cNvSpPr>
            <a:spLocks noChangeArrowheads="1"/>
          </p:cNvSpPr>
          <p:nvPr/>
        </p:nvSpPr>
        <p:spPr bwMode="auto">
          <a:xfrm>
            <a:off x="1012825" y="115888"/>
            <a:ext cx="7416800" cy="792162"/>
          </a:xfrm>
          <a:prstGeom prst="rect">
            <a:avLst/>
          </a:prstGeom>
          <a:solidFill>
            <a:srgbClr val="FFFF00"/>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s-ES_tradnl" b="1" dirty="0">
                <a:solidFill>
                  <a:schemeClr val="tx2"/>
                </a:solidFill>
                <a:latin typeface="Calibri" pitchFamily="34" charset="0"/>
                <a:cs typeface="Calibri" pitchFamily="34" charset="0"/>
              </a:rPr>
              <a:t>3. El </a:t>
            </a:r>
            <a:r>
              <a:rPr lang="es-ES_tradnl" b="1" dirty="0" smtClean="0">
                <a:solidFill>
                  <a:schemeClr val="tx2"/>
                </a:solidFill>
                <a:latin typeface="Calibri" pitchFamily="34" charset="0"/>
                <a:cs typeface="Calibri" pitchFamily="34" charset="0"/>
              </a:rPr>
              <a:t>PBI </a:t>
            </a:r>
            <a:r>
              <a:rPr lang="es-ES_tradnl" b="1" dirty="0">
                <a:solidFill>
                  <a:schemeClr val="tx2"/>
                </a:solidFill>
                <a:latin typeface="Calibri" pitchFamily="34" charset="0"/>
                <a:cs typeface="Calibri" pitchFamily="34" charset="0"/>
              </a:rPr>
              <a:t>desde la Renta</a:t>
            </a:r>
            <a:endParaRPr lang="es-ES" b="1"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1931988" y="1143000"/>
            <a:ext cx="5499100" cy="1128713"/>
          </a:xfrm>
          <a:prstGeom prst="rect">
            <a:avLst/>
          </a:prstGeom>
          <a:noFill/>
          <a:ln w="9525">
            <a:noFill/>
            <a:miter lim="800000"/>
            <a:headEnd/>
            <a:tailEnd/>
          </a:ln>
          <a:effectLst/>
        </p:spPr>
      </p:pic>
      <p:sp>
        <p:nvSpPr>
          <p:cNvPr id="31747" name="Text Box 3"/>
          <p:cNvSpPr txBox="1">
            <a:spLocks noChangeArrowheads="1"/>
          </p:cNvSpPr>
          <p:nvPr/>
        </p:nvSpPr>
        <p:spPr bwMode="auto">
          <a:xfrm>
            <a:off x="1258888" y="228600"/>
            <a:ext cx="5257800" cy="779463"/>
          </a:xfrm>
          <a:prstGeom prst="rect">
            <a:avLst/>
          </a:prstGeom>
          <a:noFill/>
          <a:ln w="9525">
            <a:noFill/>
            <a:miter lim="800000"/>
            <a:headEnd/>
            <a:tailEnd/>
          </a:ln>
          <a:effectLst/>
        </p:spPr>
        <p:txBody>
          <a:bodyPr>
            <a:spAutoFit/>
          </a:bodyPr>
          <a:lstStyle/>
          <a:p>
            <a:pPr>
              <a:spcBef>
                <a:spcPct val="50000"/>
              </a:spcBef>
            </a:pPr>
            <a:r>
              <a:rPr lang="es-ES_tradnl" sz="1800" b="1" dirty="0">
                <a:solidFill>
                  <a:srgbClr val="FF0000"/>
                </a:solidFill>
                <a:latin typeface="Arial" pitchFamily="34" charset="0"/>
              </a:rPr>
              <a:t>EJEMPLO: </a:t>
            </a:r>
          </a:p>
          <a:p>
            <a:pPr>
              <a:spcBef>
                <a:spcPct val="50000"/>
              </a:spcBef>
            </a:pPr>
            <a:r>
              <a:rPr lang="es-ES_tradnl" sz="1800" b="1" dirty="0" smtClean="0">
                <a:solidFill>
                  <a:schemeClr val="accent1">
                    <a:lumMod val="50000"/>
                  </a:schemeClr>
                </a:solidFill>
                <a:latin typeface="Arial" pitchFamily="34" charset="0"/>
              </a:rPr>
              <a:t>PBI </a:t>
            </a:r>
            <a:r>
              <a:rPr lang="es-ES_tradnl" sz="1800" b="1" dirty="0">
                <a:solidFill>
                  <a:schemeClr val="accent1">
                    <a:lumMod val="50000"/>
                  </a:schemeClr>
                </a:solidFill>
                <a:latin typeface="Arial" pitchFamily="34" charset="0"/>
              </a:rPr>
              <a:t>(Enfoque de la Producción)</a:t>
            </a:r>
            <a:endParaRPr lang="es-ES" sz="1800" b="1" dirty="0">
              <a:solidFill>
                <a:schemeClr val="accent1">
                  <a:lumMod val="50000"/>
                </a:schemeClr>
              </a:solidFill>
              <a:latin typeface="Arial" pitchFamily="34" charset="0"/>
            </a:endParaRPr>
          </a:p>
        </p:txBody>
      </p:sp>
      <p:sp>
        <p:nvSpPr>
          <p:cNvPr id="31748" name="Text Box 4"/>
          <p:cNvSpPr txBox="1">
            <a:spLocks noChangeArrowheads="1"/>
          </p:cNvSpPr>
          <p:nvPr/>
        </p:nvSpPr>
        <p:spPr bwMode="auto">
          <a:xfrm>
            <a:off x="1258888" y="2438400"/>
            <a:ext cx="4303712" cy="366713"/>
          </a:xfrm>
          <a:prstGeom prst="rect">
            <a:avLst/>
          </a:prstGeom>
          <a:noFill/>
          <a:ln w="9525">
            <a:noFill/>
            <a:miter lim="800000"/>
            <a:headEnd/>
            <a:tailEnd/>
          </a:ln>
          <a:effectLst/>
        </p:spPr>
        <p:txBody>
          <a:bodyPr>
            <a:spAutoFit/>
          </a:bodyPr>
          <a:lstStyle/>
          <a:p>
            <a:pPr>
              <a:spcBef>
                <a:spcPct val="50000"/>
              </a:spcBef>
            </a:pPr>
            <a:r>
              <a:rPr lang="es-ES_tradnl" sz="1800" b="1" dirty="0" smtClean="0">
                <a:solidFill>
                  <a:schemeClr val="accent1">
                    <a:lumMod val="50000"/>
                  </a:schemeClr>
                </a:solidFill>
                <a:latin typeface="Arial" pitchFamily="34" charset="0"/>
              </a:rPr>
              <a:t>PBI </a:t>
            </a:r>
            <a:r>
              <a:rPr lang="es-ES_tradnl" sz="1800" b="1" dirty="0">
                <a:solidFill>
                  <a:schemeClr val="accent1">
                    <a:lumMod val="50000"/>
                  </a:schemeClr>
                </a:solidFill>
                <a:latin typeface="Arial" pitchFamily="34" charset="0"/>
              </a:rPr>
              <a:t>(Enfoque de la Renta)</a:t>
            </a:r>
            <a:endParaRPr lang="es-ES" sz="1800" b="1" dirty="0">
              <a:solidFill>
                <a:schemeClr val="accent1">
                  <a:lumMod val="50000"/>
                </a:schemeClr>
              </a:solidFill>
              <a:latin typeface="Arial" pitchFamily="34" charset="0"/>
            </a:endParaRPr>
          </a:p>
        </p:txBody>
      </p:sp>
      <p:pic>
        <p:nvPicPr>
          <p:cNvPr id="31749" name="Picture 5"/>
          <p:cNvPicPr>
            <a:picLocks noChangeAspect="1" noChangeArrowheads="1"/>
          </p:cNvPicPr>
          <p:nvPr/>
        </p:nvPicPr>
        <p:blipFill>
          <a:blip r:embed="rId4" cstate="print"/>
          <a:srcRect/>
          <a:stretch>
            <a:fillRect/>
          </a:stretch>
        </p:blipFill>
        <p:spPr bwMode="auto">
          <a:xfrm>
            <a:off x="1258888" y="3048000"/>
            <a:ext cx="7416800" cy="3449638"/>
          </a:xfrm>
          <a:prstGeom prst="rect">
            <a:avLst/>
          </a:prstGeom>
          <a:noFill/>
          <a:ln w="9525">
            <a:noFill/>
            <a:miter lim="800000"/>
            <a:headEnd/>
            <a:tailEnd/>
          </a:ln>
          <a:effectLst/>
        </p:spPr>
      </p:pic>
    </p:spTree>
    <p:extLst>
      <p:ext uri="{BB962C8B-B14F-4D97-AF65-F5344CB8AC3E}">
        <p14:creationId xmlns:p14="http://schemas.microsoft.com/office/powerpoint/2010/main" val="228149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00125" y="360363"/>
            <a:ext cx="7839075" cy="711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sng"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Book Antiqua" pitchFamily="18" charset="0"/>
                <a:ea typeface="+mj-ea"/>
                <a:cs typeface="+mj-cs"/>
              </a:rPr>
              <a:t> </a:t>
            </a:r>
            <a:endParaRPr kumimoji="0" lang="es-ES" sz="24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pic>
        <p:nvPicPr>
          <p:cNvPr id="3" name="Imagen 2" descr="C:\Users\Administrador\Pictures\PBI_Argentina_-_2007.png"/>
          <p:cNvPicPr>
            <a:picLocks noChangeAspect="1" noChangeArrowheads="1"/>
          </p:cNvPicPr>
          <p:nvPr/>
        </p:nvPicPr>
        <p:blipFill>
          <a:blip r:embed="rId2" cstate="print"/>
          <a:srcRect/>
          <a:stretch>
            <a:fillRect/>
          </a:stretch>
        </p:blipFill>
        <p:spPr bwMode="auto">
          <a:xfrm>
            <a:off x="1116013" y="692150"/>
            <a:ext cx="7559675" cy="5480050"/>
          </a:xfrm>
          <a:prstGeom prst="rect">
            <a:avLst/>
          </a:prstGeom>
          <a:noFill/>
          <a:ln w="9525">
            <a:noFill/>
            <a:miter lim="800000"/>
            <a:headEnd/>
            <a:tailEnd/>
          </a:ln>
        </p:spPr>
      </p:pic>
      <p:sp>
        <p:nvSpPr>
          <p:cNvPr id="4" name="3 CuadroTexto"/>
          <p:cNvSpPr txBox="1"/>
          <p:nvPr/>
        </p:nvSpPr>
        <p:spPr>
          <a:xfrm>
            <a:off x="1219200" y="6400800"/>
            <a:ext cx="3739229" cy="307777"/>
          </a:xfrm>
          <a:prstGeom prst="rect">
            <a:avLst/>
          </a:prstGeom>
          <a:noFill/>
        </p:spPr>
        <p:txBody>
          <a:bodyPr wrap="none" rtlCol="0">
            <a:spAutoFit/>
          </a:bodyPr>
          <a:lstStyle/>
          <a:p>
            <a:r>
              <a:rPr lang="en-US" sz="1400" b="1" dirty="0" smtClean="0">
                <a:latin typeface="Calibri" pitchFamily="34" charset="0"/>
                <a:cs typeface="Calibri" pitchFamily="34" charset="0"/>
              </a:rPr>
              <a:t>PBI Argentina 2007 = 320.000 </a:t>
            </a:r>
            <a:r>
              <a:rPr lang="en-US" sz="1400" b="1" dirty="0" err="1" smtClean="0">
                <a:latin typeface="Calibri" pitchFamily="34" charset="0"/>
                <a:cs typeface="Calibri" pitchFamily="34" charset="0"/>
              </a:rPr>
              <a:t>millones</a:t>
            </a:r>
            <a:r>
              <a:rPr lang="en-US" sz="1400" b="1" dirty="0" smtClean="0">
                <a:latin typeface="Calibri" pitchFamily="34" charset="0"/>
                <a:cs typeface="Calibri" pitchFamily="34" charset="0"/>
              </a:rPr>
              <a:t> de pesos</a:t>
            </a:r>
            <a:endParaRPr lang="es-AR" sz="1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71550" y="457200"/>
            <a:ext cx="7754938" cy="6186309"/>
          </a:xfrm>
          <a:prstGeom prst="rect">
            <a:avLst/>
          </a:prstGeom>
          <a:noFill/>
          <a:ln w="9525">
            <a:noFill/>
            <a:miter lim="800000"/>
            <a:headEnd/>
            <a:tailEnd/>
          </a:ln>
          <a:effectLst/>
        </p:spPr>
        <p:txBody>
          <a:bodyPr>
            <a:spAutoFit/>
          </a:bodyPr>
          <a:lstStyle/>
          <a:p>
            <a:pPr marL="363538" indent="-363538" algn="just"/>
            <a:r>
              <a:rPr lang="es-ES_tradnl" sz="2800" b="1" dirty="0" smtClean="0">
                <a:solidFill>
                  <a:srgbClr val="FF0000"/>
                </a:solidFill>
                <a:latin typeface="Calibri" pitchFamily="34" charset="0"/>
                <a:cs typeface="Calibri" pitchFamily="34" charset="0"/>
              </a:rPr>
              <a:t>Magnitudes macroeconómicas importantes</a:t>
            </a:r>
            <a:endParaRPr lang="es-ES_tradnl" sz="2800" b="1" dirty="0">
              <a:solidFill>
                <a:srgbClr val="FF0000"/>
              </a:solidFill>
              <a:latin typeface="Calibri" pitchFamily="34" charset="0"/>
              <a:cs typeface="Calibri" pitchFamily="34" charset="0"/>
            </a:endParaRPr>
          </a:p>
          <a:p>
            <a:pPr marL="363538" indent="-363538" algn="just"/>
            <a:endParaRPr lang="es-ES_tradnl" sz="2800" b="1" dirty="0">
              <a:latin typeface="Calibri" pitchFamily="34" charset="0"/>
              <a:cs typeface="Calibri" pitchFamily="34" charset="0"/>
            </a:endParaRPr>
          </a:p>
          <a:p>
            <a:pPr marL="363538" indent="-363538" algn="just"/>
            <a:r>
              <a:rPr lang="es-ES_tradnl" sz="2000" b="1" dirty="0" smtClean="0">
                <a:latin typeface="Calibri" pitchFamily="34" charset="0"/>
                <a:cs typeface="Calibri" pitchFamily="34" charset="0"/>
              </a:rPr>
              <a:t>Macro magnitudes </a:t>
            </a:r>
            <a:r>
              <a:rPr lang="es-ES_tradnl" sz="2000" b="1" dirty="0">
                <a:latin typeface="Calibri" pitchFamily="34" charset="0"/>
                <a:cs typeface="Calibri" pitchFamily="34" charset="0"/>
              </a:rPr>
              <a:t>de la Contabilidad </a:t>
            </a:r>
            <a:r>
              <a:rPr lang="es-ES_tradnl" sz="2000" b="1" dirty="0" smtClean="0">
                <a:latin typeface="Calibri" pitchFamily="34" charset="0"/>
                <a:cs typeface="Calibri" pitchFamily="34" charset="0"/>
              </a:rPr>
              <a:t>Nacional:</a:t>
            </a:r>
            <a:endParaRPr lang="es-ES_tradnl" sz="2000" b="1" dirty="0">
              <a:latin typeface="Calibri" pitchFamily="34" charset="0"/>
              <a:cs typeface="Calibri" pitchFamily="34" charset="0"/>
            </a:endParaRPr>
          </a:p>
          <a:p>
            <a:pPr marL="363538" indent="-363538" algn="just"/>
            <a:endParaRPr lang="es-ES_tradnl" sz="2000" b="1" dirty="0">
              <a:latin typeface="Calibri" pitchFamily="34" charset="0"/>
              <a:cs typeface="Calibri" pitchFamily="34" charset="0"/>
            </a:endParaRPr>
          </a:p>
          <a:p>
            <a:pPr marL="363538" indent="-363538" algn="just">
              <a:buFontTx/>
              <a:buChar char="•"/>
            </a:pPr>
            <a:r>
              <a:rPr lang="es-ES_tradnl" sz="2000" dirty="0">
                <a:latin typeface="Calibri" pitchFamily="34" charset="0"/>
                <a:cs typeface="Calibri" pitchFamily="34" charset="0"/>
              </a:rPr>
              <a:t>El </a:t>
            </a:r>
            <a:r>
              <a:rPr lang="es-ES_tradnl" sz="2000" b="1" dirty="0">
                <a:solidFill>
                  <a:schemeClr val="accent1">
                    <a:lumMod val="75000"/>
                  </a:schemeClr>
                </a:solidFill>
                <a:latin typeface="Calibri" pitchFamily="34" charset="0"/>
                <a:cs typeface="Calibri" pitchFamily="34" charset="0"/>
              </a:rPr>
              <a:t>Producto </a:t>
            </a:r>
            <a:r>
              <a:rPr lang="es-ES_tradnl" sz="2000" b="1" dirty="0" smtClean="0">
                <a:solidFill>
                  <a:schemeClr val="accent1">
                    <a:lumMod val="75000"/>
                  </a:schemeClr>
                </a:solidFill>
                <a:latin typeface="Calibri" pitchFamily="34" charset="0"/>
                <a:cs typeface="Calibri" pitchFamily="34" charset="0"/>
              </a:rPr>
              <a:t>Bruto Interno </a:t>
            </a:r>
            <a:r>
              <a:rPr lang="es-ES_tradnl" sz="2000" b="1" dirty="0">
                <a:solidFill>
                  <a:schemeClr val="accent1">
                    <a:lumMod val="75000"/>
                  </a:schemeClr>
                </a:solidFill>
                <a:latin typeface="Calibri" pitchFamily="34" charset="0"/>
                <a:cs typeface="Calibri" pitchFamily="34" charset="0"/>
              </a:rPr>
              <a:t>(</a:t>
            </a:r>
            <a:r>
              <a:rPr lang="es-ES_tradnl" sz="2000" b="1" dirty="0" smtClean="0">
                <a:solidFill>
                  <a:schemeClr val="accent1">
                    <a:lumMod val="75000"/>
                  </a:schemeClr>
                </a:solidFill>
                <a:latin typeface="Calibri" pitchFamily="34" charset="0"/>
                <a:cs typeface="Calibri" pitchFamily="34" charset="0"/>
              </a:rPr>
              <a:t>PBI)</a:t>
            </a:r>
            <a:r>
              <a:rPr lang="es-ES_tradnl" sz="2000" dirty="0" smtClean="0">
                <a:latin typeface="Calibri" pitchFamily="34" charset="0"/>
                <a:cs typeface="Calibri" pitchFamily="34" charset="0"/>
              </a:rPr>
              <a:t>:</a:t>
            </a:r>
            <a:endParaRPr lang="es-ES_tradnl" sz="2000" dirty="0">
              <a:latin typeface="Calibri" pitchFamily="34" charset="0"/>
              <a:cs typeface="Calibri" pitchFamily="34" charset="0"/>
            </a:endParaRPr>
          </a:p>
          <a:p>
            <a:pPr marL="363538" indent="-363538" algn="just">
              <a:buFontTx/>
              <a:buChar char="•"/>
            </a:pPr>
            <a:r>
              <a:rPr lang="es-ES_tradnl" sz="2000" dirty="0">
                <a:latin typeface="Calibri" pitchFamily="34" charset="0"/>
                <a:cs typeface="Calibri" pitchFamily="34" charset="0"/>
              </a:rPr>
              <a:t>Otras: El PNB; PNN, RNN, RNB, Capacidad o Necesidad de Financiación</a:t>
            </a:r>
          </a:p>
          <a:p>
            <a:pPr marL="363538" indent="-363538" algn="just">
              <a:buFontTx/>
              <a:buChar char="•"/>
            </a:pPr>
            <a:endParaRPr lang="es-ES_tradnl" sz="2000" dirty="0">
              <a:latin typeface="Calibri" pitchFamily="34" charset="0"/>
              <a:cs typeface="Calibri" pitchFamily="34" charset="0"/>
            </a:endParaRPr>
          </a:p>
          <a:p>
            <a:pPr marL="363538" indent="-363538" algn="just"/>
            <a:r>
              <a:rPr lang="es-ES_tradnl" sz="2000" b="1" dirty="0">
                <a:latin typeface="Calibri" pitchFamily="34" charset="0"/>
                <a:cs typeface="Calibri" pitchFamily="34" charset="0"/>
              </a:rPr>
              <a:t>Otros conceptos y magnitudes macroeconómicas importantes:</a:t>
            </a:r>
          </a:p>
          <a:p>
            <a:pPr marL="363538" indent="-363538" algn="just">
              <a:buFontTx/>
              <a:buChar char="•"/>
            </a:pPr>
            <a:endParaRPr lang="es-ES_tradnl" sz="2000" b="1" dirty="0">
              <a:latin typeface="Calibri" pitchFamily="34" charset="0"/>
              <a:cs typeface="Calibri" pitchFamily="34" charset="0"/>
            </a:endParaRPr>
          </a:p>
          <a:p>
            <a:pPr marL="542925" lvl="1" algn="just">
              <a:buFontTx/>
              <a:buChar char="•"/>
            </a:pPr>
            <a:r>
              <a:rPr lang="es-ES_tradnl" sz="2000" dirty="0">
                <a:latin typeface="Calibri" pitchFamily="34" charset="0"/>
                <a:cs typeface="Calibri" pitchFamily="34" charset="0"/>
              </a:rPr>
              <a:t>Precios corrientes/constantes: </a:t>
            </a:r>
            <a:r>
              <a:rPr lang="es-ES_tradnl" sz="2000" dirty="0" smtClean="0">
                <a:latin typeface="Calibri" pitchFamily="34" charset="0"/>
                <a:cs typeface="Calibri" pitchFamily="34" charset="0"/>
              </a:rPr>
              <a:t> </a:t>
            </a:r>
            <a:r>
              <a:rPr lang="es-ES_tradnl" sz="2000" b="1" dirty="0" smtClean="0">
                <a:solidFill>
                  <a:schemeClr val="accent1">
                    <a:lumMod val="75000"/>
                  </a:schemeClr>
                </a:solidFill>
                <a:latin typeface="Calibri" pitchFamily="34" charset="0"/>
                <a:cs typeface="Calibri" pitchFamily="34" charset="0"/>
              </a:rPr>
              <a:t>Índice de Precio al Consumidor</a:t>
            </a:r>
            <a:r>
              <a:rPr lang="es-ES_tradnl" sz="2000" dirty="0" smtClean="0">
                <a:latin typeface="Calibri" pitchFamily="34" charset="0"/>
                <a:cs typeface="Calibri" pitchFamily="34" charset="0"/>
              </a:rPr>
              <a:t>.</a:t>
            </a:r>
            <a:endParaRPr lang="es-ES_tradnl" sz="2000" dirty="0">
              <a:latin typeface="Calibri" pitchFamily="34" charset="0"/>
              <a:cs typeface="Calibri" pitchFamily="34" charset="0"/>
            </a:endParaRPr>
          </a:p>
          <a:p>
            <a:pPr marL="542925" lvl="1" algn="just">
              <a:buFontTx/>
              <a:buChar char="•"/>
            </a:pPr>
            <a:r>
              <a:rPr lang="es-ES_tradnl" sz="2000" dirty="0">
                <a:latin typeface="Calibri" pitchFamily="34" charset="0"/>
                <a:cs typeface="Calibri" pitchFamily="34" charset="0"/>
              </a:rPr>
              <a:t>Magnitudes del </a:t>
            </a:r>
            <a:r>
              <a:rPr lang="es-ES_tradnl" sz="2000" b="1" dirty="0">
                <a:solidFill>
                  <a:schemeClr val="accent1">
                    <a:lumMod val="75000"/>
                  </a:schemeClr>
                </a:solidFill>
                <a:latin typeface="Calibri" pitchFamily="34" charset="0"/>
                <a:cs typeface="Calibri" pitchFamily="34" charset="0"/>
              </a:rPr>
              <a:t>M</a:t>
            </a:r>
            <a:r>
              <a:rPr lang="es-ES_tradnl" sz="2000" b="1" dirty="0" smtClean="0">
                <a:solidFill>
                  <a:schemeClr val="accent1">
                    <a:lumMod val="75000"/>
                  </a:schemeClr>
                </a:solidFill>
                <a:latin typeface="Calibri" pitchFamily="34" charset="0"/>
                <a:cs typeface="Calibri" pitchFamily="34" charset="0"/>
              </a:rPr>
              <a:t>ercado </a:t>
            </a:r>
            <a:r>
              <a:rPr lang="es-ES_tradnl" sz="2000" b="1" dirty="0">
                <a:solidFill>
                  <a:schemeClr val="accent1">
                    <a:lumMod val="75000"/>
                  </a:schemeClr>
                </a:solidFill>
                <a:latin typeface="Calibri" pitchFamily="34" charset="0"/>
                <a:cs typeface="Calibri" pitchFamily="34" charset="0"/>
              </a:rPr>
              <a:t>L</a:t>
            </a:r>
            <a:r>
              <a:rPr lang="es-ES_tradnl" sz="2000" b="1" dirty="0" smtClean="0">
                <a:solidFill>
                  <a:schemeClr val="accent1">
                    <a:lumMod val="75000"/>
                  </a:schemeClr>
                </a:solidFill>
                <a:latin typeface="Calibri" pitchFamily="34" charset="0"/>
                <a:cs typeface="Calibri" pitchFamily="34" charset="0"/>
              </a:rPr>
              <a:t>aboral</a:t>
            </a:r>
            <a:r>
              <a:rPr lang="es-ES_tradnl" sz="2000" dirty="0">
                <a:latin typeface="Calibri" pitchFamily="34" charset="0"/>
                <a:cs typeface="Calibri" pitchFamily="34" charset="0"/>
              </a:rPr>
              <a:t>: activos, ocupados, parados.</a:t>
            </a:r>
          </a:p>
          <a:p>
            <a:pPr marL="363538" indent="-363538" algn="just"/>
            <a:endParaRPr lang="es-ES_tradnl" sz="2000" dirty="0">
              <a:latin typeface="Calibri" pitchFamily="34" charset="0"/>
              <a:cs typeface="Calibri" pitchFamily="34" charset="0"/>
            </a:endParaRPr>
          </a:p>
          <a:p>
            <a:pPr marL="363538" indent="-363538" algn="just"/>
            <a:r>
              <a:rPr lang="es-ES_tradnl" sz="2000" b="1" dirty="0">
                <a:latin typeface="Calibri" pitchFamily="34" charset="0"/>
                <a:cs typeface="Calibri" pitchFamily="34" charset="0"/>
              </a:rPr>
              <a:t>Principales </a:t>
            </a:r>
            <a:r>
              <a:rPr lang="es-ES_tradnl" sz="2000" b="1" dirty="0" smtClean="0">
                <a:latin typeface="Calibri" pitchFamily="34" charset="0"/>
                <a:cs typeface="Calibri" pitchFamily="34" charset="0"/>
              </a:rPr>
              <a:t>medidas que se utilizan en las </a:t>
            </a:r>
            <a:r>
              <a:rPr lang="es-ES_tradnl" sz="2000" b="1" dirty="0">
                <a:latin typeface="Calibri" pitchFamily="34" charset="0"/>
                <a:cs typeface="Calibri" pitchFamily="34" charset="0"/>
              </a:rPr>
              <a:t>políticas </a:t>
            </a:r>
            <a:r>
              <a:rPr lang="es-ES_tradnl" sz="2000" b="1" dirty="0" smtClean="0">
                <a:latin typeface="Calibri" pitchFamily="34" charset="0"/>
                <a:cs typeface="Calibri" pitchFamily="34" charset="0"/>
              </a:rPr>
              <a:t>económicas:</a:t>
            </a:r>
            <a:endParaRPr lang="es-ES_tradnl" sz="2000" b="1" dirty="0">
              <a:latin typeface="Calibri" pitchFamily="34" charset="0"/>
              <a:cs typeface="Calibri" pitchFamily="34" charset="0"/>
            </a:endParaRPr>
          </a:p>
          <a:p>
            <a:pPr marL="363538" indent="-363538" algn="just">
              <a:buFontTx/>
              <a:buChar char="•"/>
            </a:pPr>
            <a:endParaRPr lang="es-ES_tradnl" sz="2000" b="1" dirty="0">
              <a:latin typeface="Calibri" pitchFamily="34" charset="0"/>
              <a:cs typeface="Calibri" pitchFamily="34" charset="0"/>
            </a:endParaRPr>
          </a:p>
          <a:p>
            <a:pPr marL="542925" lvl="1" algn="just">
              <a:buFontTx/>
              <a:buChar char="•"/>
            </a:pPr>
            <a:r>
              <a:rPr lang="es-ES_tradnl" sz="2000" b="1" dirty="0">
                <a:solidFill>
                  <a:schemeClr val="accent1">
                    <a:lumMod val="75000"/>
                  </a:schemeClr>
                </a:solidFill>
                <a:latin typeface="Calibri" pitchFamily="34" charset="0"/>
                <a:cs typeface="Calibri" pitchFamily="34" charset="0"/>
              </a:rPr>
              <a:t>Política F</a:t>
            </a:r>
            <a:r>
              <a:rPr lang="es-ES_tradnl" sz="2000" b="1" dirty="0" smtClean="0">
                <a:solidFill>
                  <a:schemeClr val="accent1">
                    <a:lumMod val="75000"/>
                  </a:schemeClr>
                </a:solidFill>
                <a:latin typeface="Calibri" pitchFamily="34" charset="0"/>
                <a:cs typeface="Calibri" pitchFamily="34" charset="0"/>
              </a:rPr>
              <a:t>iscal</a:t>
            </a:r>
            <a:r>
              <a:rPr lang="es-ES_tradnl" sz="2000" b="1" dirty="0" smtClean="0">
                <a:latin typeface="Calibri" pitchFamily="34" charset="0"/>
                <a:cs typeface="Calibri" pitchFamily="34" charset="0"/>
              </a:rPr>
              <a:t>: </a:t>
            </a:r>
            <a:r>
              <a:rPr lang="es-ES_tradnl" sz="2000" dirty="0" smtClean="0">
                <a:latin typeface="Calibri" pitchFamily="34" charset="0"/>
                <a:cs typeface="Calibri" pitchFamily="34" charset="0"/>
              </a:rPr>
              <a:t>actuaciones sobre el gasto publico e impuestos.</a:t>
            </a:r>
          </a:p>
          <a:p>
            <a:pPr marL="542925" lvl="1" algn="just">
              <a:buFontTx/>
              <a:buChar char="•"/>
            </a:pPr>
            <a:r>
              <a:rPr lang="es-ES_tradnl" sz="2000" b="1" dirty="0">
                <a:solidFill>
                  <a:schemeClr val="accent1">
                    <a:lumMod val="75000"/>
                  </a:schemeClr>
                </a:solidFill>
                <a:latin typeface="Calibri" pitchFamily="34" charset="0"/>
                <a:cs typeface="Calibri" pitchFamily="34" charset="0"/>
              </a:rPr>
              <a:t>P</a:t>
            </a:r>
            <a:r>
              <a:rPr lang="es-ES_tradnl" sz="2000" b="1" dirty="0" smtClean="0">
                <a:solidFill>
                  <a:schemeClr val="accent1">
                    <a:lumMod val="75000"/>
                  </a:schemeClr>
                </a:solidFill>
                <a:latin typeface="Calibri" pitchFamily="34" charset="0"/>
                <a:cs typeface="Calibri" pitchFamily="34" charset="0"/>
              </a:rPr>
              <a:t>olítica Monetaria</a:t>
            </a:r>
            <a:r>
              <a:rPr lang="es-ES_tradnl" sz="2000" b="1" dirty="0" smtClean="0">
                <a:latin typeface="Calibri" pitchFamily="34" charset="0"/>
                <a:cs typeface="Calibri" pitchFamily="34" charset="0"/>
              </a:rPr>
              <a:t>: </a:t>
            </a:r>
            <a:r>
              <a:rPr lang="es-ES_tradnl" sz="2000" dirty="0" smtClean="0">
                <a:latin typeface="Calibri" pitchFamily="34" charset="0"/>
                <a:cs typeface="Calibri" pitchFamily="34" charset="0"/>
              </a:rPr>
              <a:t>actuaciones sobre la cantidad de dinero, el comportamiento de los precios, el tipo de cambio, entre otros.</a:t>
            </a:r>
            <a:endParaRPr lang="es-ES_tradnl" sz="2000" dirty="0">
              <a:latin typeface="Calibri" pitchFamily="34" charset="0"/>
              <a:cs typeface="Calibri" pitchFamily="34" charset="0"/>
            </a:endParaRPr>
          </a:p>
          <a:p>
            <a:pPr marL="363538" indent="-363538" algn="just"/>
            <a:endParaRPr lang="es-ES_tradnl"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116013" y="188913"/>
            <a:ext cx="8027987" cy="725487"/>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UY" sz="3600" b="1" kern="0" dirty="0">
                <a:solidFill>
                  <a:srgbClr val="FF0000"/>
                </a:solidFill>
                <a:latin typeface="Arial" pitchFamily="34" charset="0"/>
                <a:ea typeface="+mj-ea"/>
                <a:cs typeface="Arial" pitchFamily="34" charset="0"/>
              </a:rPr>
              <a:t>V</a:t>
            </a:r>
            <a:r>
              <a:rPr kumimoji="0" lang="es-UY" sz="3600" b="1"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alores  nominales o reales </a:t>
            </a:r>
            <a:endParaRPr kumimoji="0" lang="es-ES" sz="36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sp>
        <p:nvSpPr>
          <p:cNvPr id="3" name="2 Marcador de contenido"/>
          <p:cNvSpPr txBox="1">
            <a:spLocks/>
          </p:cNvSpPr>
          <p:nvPr/>
        </p:nvSpPr>
        <p:spPr>
          <a:xfrm>
            <a:off x="1042988" y="1143000"/>
            <a:ext cx="7891462" cy="5105400"/>
          </a:xfrm>
          <a:prstGeom prst="rect">
            <a:avLst/>
          </a:prstGeom>
        </p:spPr>
        <p:txBody>
          <a:bodyPr/>
          <a:lstStyle/>
          <a:p>
            <a:pPr marL="365125" marR="0" lvl="0" indent="-282575" algn="l"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UY" sz="2400" b="1" i="0" u="none" strike="noStrike" kern="1200" cap="none" spc="0" normalizeH="0" baseline="0" noProof="0" dirty="0" smtClean="0">
                <a:ln>
                  <a:noFill/>
                </a:ln>
                <a:solidFill>
                  <a:schemeClr val="tx1"/>
                </a:solidFill>
                <a:effectLst/>
                <a:uLnTx/>
                <a:uFillTx/>
                <a:latin typeface="+mn-lt"/>
                <a:ea typeface="+mn-ea"/>
                <a:cs typeface="+mn-cs"/>
              </a:rPr>
              <a:t>Los valores adoptados por las variables macroeconómicas se expresan en  precios de un período de tiempo determinado</a:t>
            </a:r>
          </a:p>
          <a:p>
            <a:pPr marL="365125" marR="0" lvl="0" indent="-282575" algn="l"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endParaRPr kumimoji="0" lang="es-UY" sz="2400" b="1" i="0" u="none" strike="noStrike" kern="1200" cap="none" spc="0" normalizeH="0" baseline="0" noProof="0" dirty="0" smtClean="0">
              <a:ln>
                <a:noFill/>
              </a:ln>
              <a:solidFill>
                <a:schemeClr val="tx1"/>
              </a:solidFill>
              <a:effectLst/>
              <a:uLnTx/>
              <a:uFillTx/>
              <a:latin typeface="+mn-lt"/>
              <a:ea typeface="+mn-ea"/>
              <a:cs typeface="+mn-cs"/>
            </a:endParaRPr>
          </a:p>
          <a:p>
            <a:pPr marL="82550" marR="0" lvl="0" indent="0" algn="l" defTabSz="914400" rtl="0" eaLnBrk="1" fontAlgn="base" latinLnBrk="0" hangingPunct="1">
              <a:lnSpc>
                <a:spcPct val="80000"/>
              </a:lnSpc>
              <a:spcBef>
                <a:spcPts val="600"/>
              </a:spcBef>
              <a:spcAft>
                <a:spcPct val="0"/>
              </a:spcAft>
              <a:buClr>
                <a:schemeClr val="accent1"/>
              </a:buClr>
              <a:buSzPct val="80000"/>
              <a:buFont typeface="Wingdings 2" pitchFamily="18" charset="2"/>
              <a:buNone/>
              <a:tabLst/>
              <a:defRPr/>
            </a:pPr>
            <a:r>
              <a:rPr kumimoji="0" lang="es-UY" sz="2000" b="1" i="0" u="none" strike="noStrike" kern="1200" cap="none" spc="0" normalizeH="0" baseline="0" noProof="0" dirty="0" smtClean="0">
                <a:ln>
                  <a:noFill/>
                </a:ln>
                <a:solidFill>
                  <a:schemeClr val="tx1"/>
                </a:solidFill>
                <a:effectLst/>
                <a:uLnTx/>
                <a:uFillTx/>
                <a:latin typeface="+mn-lt"/>
                <a:ea typeface="+mn-ea"/>
                <a:cs typeface="+mn-cs"/>
              </a:rPr>
              <a:t>Si los precios considerados son los del período en que se genera la actividad              </a:t>
            </a:r>
            <a:r>
              <a:rPr kumimoji="0" lang="es-UY" sz="2200" b="1" i="0" u="none" strike="noStrike" kern="1200" cap="none" spc="0" normalizeH="0" baseline="0" noProof="0" dirty="0" smtClean="0">
                <a:ln>
                  <a:noFill/>
                </a:ln>
                <a:solidFill>
                  <a:srgbClr val="FF0000"/>
                </a:solidFill>
                <a:effectLst/>
                <a:uLnTx/>
                <a:uFillTx/>
                <a:latin typeface="+mn-lt"/>
                <a:ea typeface="+mn-ea"/>
                <a:cs typeface="+mn-cs"/>
              </a:rPr>
              <a:t>valores nominales o precios corrientes</a:t>
            </a:r>
          </a:p>
          <a:p>
            <a:pPr marL="82550" marR="0" lvl="0" indent="0" algn="l" defTabSz="914400" rtl="0" eaLnBrk="1" fontAlgn="base" latinLnBrk="0" hangingPunct="1">
              <a:lnSpc>
                <a:spcPct val="80000"/>
              </a:lnSpc>
              <a:spcBef>
                <a:spcPts val="600"/>
              </a:spcBef>
              <a:spcAft>
                <a:spcPct val="0"/>
              </a:spcAft>
              <a:buClr>
                <a:schemeClr val="accent1"/>
              </a:buClr>
              <a:buSzPct val="80000"/>
              <a:buFont typeface="Wingdings 2" pitchFamily="18" charset="2"/>
              <a:buNone/>
              <a:tabLst/>
              <a:defRPr/>
            </a:pPr>
            <a:endParaRPr kumimoji="0" lang="es-UY" sz="2000" b="1" i="0" u="none" strike="noStrike" kern="1200" cap="none" spc="0" normalizeH="0" baseline="0" noProof="0" dirty="0" smtClean="0">
              <a:ln>
                <a:noFill/>
              </a:ln>
              <a:solidFill>
                <a:schemeClr val="tx1"/>
              </a:solidFill>
              <a:effectLst/>
              <a:uLnTx/>
              <a:uFillTx/>
              <a:latin typeface="+mn-lt"/>
              <a:ea typeface="+mn-ea"/>
              <a:cs typeface="+mn-cs"/>
            </a:endParaRPr>
          </a:p>
          <a:p>
            <a:pPr marL="82550" marR="0" lvl="0" indent="0" algn="l" defTabSz="914400" rtl="0" eaLnBrk="1" fontAlgn="base" latinLnBrk="0" hangingPunct="1">
              <a:lnSpc>
                <a:spcPct val="80000"/>
              </a:lnSpc>
              <a:spcBef>
                <a:spcPts val="600"/>
              </a:spcBef>
              <a:spcAft>
                <a:spcPct val="0"/>
              </a:spcAft>
              <a:buClr>
                <a:schemeClr val="accent1"/>
              </a:buClr>
              <a:buSzPct val="80000"/>
              <a:buFont typeface="Wingdings 2" pitchFamily="18" charset="2"/>
              <a:buNone/>
              <a:tabLst/>
              <a:defRPr/>
            </a:pPr>
            <a:r>
              <a:rPr kumimoji="0" lang="es-UY" sz="2000" b="1" i="0" u="none" strike="noStrike" kern="1200" cap="none" spc="0" normalizeH="0" baseline="0" noProof="0" dirty="0" smtClean="0">
                <a:ln>
                  <a:noFill/>
                </a:ln>
                <a:solidFill>
                  <a:schemeClr val="tx1"/>
                </a:solidFill>
                <a:effectLst/>
                <a:uLnTx/>
                <a:uFillTx/>
                <a:latin typeface="+mn-lt"/>
                <a:ea typeface="+mn-ea"/>
                <a:cs typeface="+mn-cs"/>
              </a:rPr>
              <a:t>Si los precios considerados son los de otro período anterior, que es elegido como base           </a:t>
            </a:r>
            <a:r>
              <a:rPr kumimoji="0" lang="es-UY" sz="2000" b="1" i="0" u="none" strike="noStrike" kern="1200" cap="none" spc="0" normalizeH="0" baseline="0" noProof="0" dirty="0" smtClean="0">
                <a:ln>
                  <a:noFill/>
                </a:ln>
                <a:solidFill>
                  <a:srgbClr val="FF0000"/>
                </a:solidFill>
                <a:effectLst/>
                <a:uLnTx/>
                <a:uFillTx/>
                <a:latin typeface="+mn-lt"/>
                <a:ea typeface="+mn-ea"/>
                <a:cs typeface="+mn-cs"/>
              </a:rPr>
              <a:t>valores reales o  precios constantes </a:t>
            </a:r>
          </a:p>
          <a:p>
            <a:pPr marL="639763" marR="0" lvl="1" indent="-236538" algn="l" defTabSz="914400" rtl="0" eaLnBrk="1" fontAlgn="base" latinLnBrk="0" hangingPunct="1">
              <a:lnSpc>
                <a:spcPct val="80000"/>
              </a:lnSpc>
              <a:spcBef>
                <a:spcPts val="550"/>
              </a:spcBef>
              <a:spcAft>
                <a:spcPct val="0"/>
              </a:spcAft>
              <a:buClr>
                <a:schemeClr val="accent1"/>
              </a:buClr>
              <a:buSzTx/>
              <a:buFontTx/>
              <a:buNone/>
              <a:tabLst/>
              <a:defRPr/>
            </a:pPr>
            <a:endParaRPr kumimoji="0" lang="es-UY" sz="2000" b="1" i="0" u="none" strike="noStrike" kern="1200" cap="none" spc="0" normalizeH="0" baseline="0" noProof="0" dirty="0" smtClean="0">
              <a:ln>
                <a:noFill/>
              </a:ln>
              <a:solidFill>
                <a:schemeClr val="tx1"/>
              </a:solidFill>
              <a:effectLst/>
              <a:uLnTx/>
              <a:uFillTx/>
              <a:latin typeface="+mn-lt"/>
              <a:ea typeface="+mn-ea"/>
              <a:cs typeface="+mn-cs"/>
            </a:endParaRPr>
          </a:p>
          <a:p>
            <a:pPr marL="639763" marR="0" lvl="1" indent="-236538" algn="l" defTabSz="914400" rtl="0" eaLnBrk="1" fontAlgn="base" latinLnBrk="0" hangingPunct="1">
              <a:lnSpc>
                <a:spcPct val="80000"/>
              </a:lnSpc>
              <a:spcBef>
                <a:spcPts val="550"/>
              </a:spcBef>
              <a:spcAft>
                <a:spcPct val="0"/>
              </a:spcAft>
              <a:buClr>
                <a:schemeClr val="accent1"/>
              </a:buClr>
              <a:buSzTx/>
              <a:buFontTx/>
              <a:buNone/>
              <a:tabLst/>
              <a:defRPr/>
            </a:pPr>
            <a:endParaRPr kumimoji="0" lang="es-UY" sz="2000" b="1" i="0" u="none" strike="noStrike" kern="1200" cap="none" spc="0" normalizeH="0" baseline="0" noProof="0" dirty="0" smtClean="0">
              <a:ln>
                <a:noFill/>
              </a:ln>
              <a:solidFill>
                <a:schemeClr val="tx1"/>
              </a:solidFill>
              <a:effectLst/>
              <a:uLnTx/>
              <a:uFillTx/>
              <a:latin typeface="+mn-lt"/>
              <a:ea typeface="+mn-ea"/>
              <a:cs typeface="+mn-cs"/>
            </a:endParaRPr>
          </a:p>
          <a:p>
            <a:pPr marL="403225" marR="0" lvl="1" indent="0" algn="l" defTabSz="914400" rtl="0" eaLnBrk="1" fontAlgn="base" latinLnBrk="0" hangingPunct="1">
              <a:lnSpc>
                <a:spcPct val="80000"/>
              </a:lnSpc>
              <a:spcBef>
                <a:spcPts val="550"/>
              </a:spcBef>
              <a:spcAft>
                <a:spcPct val="0"/>
              </a:spcAft>
              <a:buClr>
                <a:schemeClr val="accent1"/>
              </a:buClr>
              <a:buSzTx/>
              <a:buFont typeface="Verdana" pitchFamily="34" charset="0"/>
              <a:buNone/>
              <a:tabLst/>
              <a:defRPr/>
            </a:pPr>
            <a:r>
              <a:rPr kumimoji="0" lang="es-ES" sz="2800" b="1" i="0" u="none" strike="noStrike" kern="1200" cap="none" spc="0" normalizeH="0" baseline="0" noProof="0" dirty="0" smtClean="0">
                <a:ln>
                  <a:noFill/>
                </a:ln>
                <a:solidFill>
                  <a:schemeClr val="tx1"/>
                </a:solidFill>
                <a:effectLst/>
                <a:uLnTx/>
                <a:uFillTx/>
                <a:latin typeface="+mn-lt"/>
                <a:ea typeface="+mn-ea"/>
                <a:cs typeface="+mn-cs"/>
              </a:rPr>
              <a:t>Valor real = </a:t>
            </a:r>
            <a:r>
              <a:rPr kumimoji="0" lang="es-ES" sz="2800" b="1" i="0" u="sng" strike="noStrike" kern="1200" cap="none" spc="0" normalizeH="0" baseline="0" noProof="0" dirty="0" smtClean="0">
                <a:ln>
                  <a:noFill/>
                </a:ln>
                <a:solidFill>
                  <a:schemeClr val="tx1"/>
                </a:solidFill>
                <a:effectLst/>
                <a:uLnTx/>
                <a:uFillTx/>
                <a:latin typeface="+mn-lt"/>
                <a:ea typeface="+mn-ea"/>
                <a:cs typeface="+mn-cs"/>
              </a:rPr>
              <a:t>Valor nominal</a:t>
            </a:r>
            <a:r>
              <a:rPr kumimoji="0" lang="es-ES" sz="2800" b="1" i="0" u="none" strike="noStrike" kern="1200" cap="none" spc="0" normalizeH="0" baseline="0" noProof="0" dirty="0" smtClean="0">
                <a:ln>
                  <a:noFill/>
                </a:ln>
                <a:solidFill>
                  <a:schemeClr val="tx1"/>
                </a:solidFill>
                <a:effectLst/>
                <a:uLnTx/>
                <a:uFillTx/>
                <a:latin typeface="+mn-lt"/>
                <a:ea typeface="+mn-ea"/>
                <a:cs typeface="+mn-cs"/>
              </a:rPr>
              <a:t>   x  100					     IP </a:t>
            </a:r>
            <a:r>
              <a:rPr kumimoji="0" lang="es-ES" sz="2000" i="0" u="none" strike="noStrike" kern="1200" cap="none" spc="0" normalizeH="0" baseline="0" noProof="0" dirty="0" smtClean="0">
                <a:ln>
                  <a:noFill/>
                </a:ln>
                <a:solidFill>
                  <a:schemeClr val="tx1"/>
                </a:solidFill>
                <a:effectLst/>
                <a:uLnTx/>
                <a:uFillTx/>
                <a:latin typeface="+mn-lt"/>
                <a:ea typeface="+mn-ea"/>
                <a:cs typeface="+mn-cs"/>
              </a:rPr>
              <a:t>(deflactor)</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28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p:txBody>
      </p:sp>
      <p:sp>
        <p:nvSpPr>
          <p:cNvPr id="5" name="4 Flecha derecha"/>
          <p:cNvSpPr/>
          <p:nvPr/>
        </p:nvSpPr>
        <p:spPr>
          <a:xfrm>
            <a:off x="2771775" y="2873375"/>
            <a:ext cx="576263"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Flecha derecha"/>
          <p:cNvSpPr/>
          <p:nvPr/>
        </p:nvSpPr>
        <p:spPr>
          <a:xfrm>
            <a:off x="3851275" y="3789363"/>
            <a:ext cx="50482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209585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16013" y="260350"/>
            <a:ext cx="7343775" cy="658813"/>
          </a:xfrm>
          <a:noFill/>
          <a:ln w="19050" cap="flat" algn="ctr">
            <a:noFill/>
            <a:miter lim="800000"/>
            <a:headEnd/>
            <a:tailEnd/>
          </a:ln>
        </p:spPr>
        <p:txBody>
          <a:bodyPr/>
          <a:lstStyle/>
          <a:p>
            <a:pPr fontAlgn="auto">
              <a:spcAft>
                <a:spcPts val="0"/>
              </a:spcAft>
              <a:defRPr/>
            </a:pPr>
            <a:r>
              <a:rPr lang="es-ES_tradnl" sz="3600" b="1" dirty="0" smtClean="0">
                <a:solidFill>
                  <a:srgbClr val="FF0000"/>
                </a:solidFill>
                <a:effectLst/>
              </a:rPr>
              <a:t>PBI </a:t>
            </a:r>
            <a:r>
              <a:rPr lang="es-ES_tradnl" sz="3600" b="1" dirty="0">
                <a:solidFill>
                  <a:srgbClr val="FF0000"/>
                </a:solidFill>
                <a:effectLst/>
              </a:rPr>
              <a:t>nominal y </a:t>
            </a:r>
            <a:r>
              <a:rPr lang="es-ES_tradnl" sz="3600" b="1" dirty="0" smtClean="0">
                <a:solidFill>
                  <a:srgbClr val="FF0000"/>
                </a:solidFill>
                <a:effectLst/>
              </a:rPr>
              <a:t>PBI </a:t>
            </a:r>
            <a:r>
              <a:rPr lang="es-ES_tradnl" sz="3600" b="1" dirty="0">
                <a:solidFill>
                  <a:srgbClr val="FF0000"/>
                </a:solidFill>
                <a:effectLst/>
              </a:rPr>
              <a:t>real</a:t>
            </a:r>
            <a:endParaRPr lang="es-ES" sz="3600" b="1" dirty="0">
              <a:solidFill>
                <a:srgbClr val="FF0000"/>
              </a:solidFill>
              <a:effectLst/>
            </a:endParaRPr>
          </a:p>
        </p:txBody>
      </p:sp>
      <p:sp>
        <p:nvSpPr>
          <p:cNvPr id="16387" name="Text Box 3"/>
          <p:cNvSpPr txBox="1">
            <a:spLocks noChangeArrowheads="1"/>
          </p:cNvSpPr>
          <p:nvPr/>
        </p:nvSpPr>
        <p:spPr bwMode="auto">
          <a:xfrm>
            <a:off x="1042988" y="1412875"/>
            <a:ext cx="8059737" cy="4893647"/>
          </a:xfrm>
          <a:prstGeom prst="rect">
            <a:avLst/>
          </a:prstGeom>
          <a:noFill/>
          <a:ln w="9525">
            <a:noFill/>
            <a:miter lim="800000"/>
            <a:headEnd/>
            <a:tailEnd/>
          </a:ln>
          <a:effectLst/>
        </p:spPr>
        <p:txBody>
          <a:bodyPr>
            <a:spAutoFit/>
          </a:bodyPr>
          <a:lstStyle/>
          <a:p>
            <a:pPr marL="363538" indent="-363538">
              <a:spcBef>
                <a:spcPct val="50000"/>
              </a:spcBef>
              <a:buFontTx/>
              <a:buChar char="•"/>
            </a:pPr>
            <a:r>
              <a:rPr lang="es-ES_tradnl" sz="2400" dirty="0"/>
              <a:t>Si </a:t>
            </a:r>
            <a:r>
              <a:rPr lang="es-ES_tradnl" sz="2400" b="1" dirty="0" smtClean="0"/>
              <a:t>PBI= </a:t>
            </a:r>
            <a:r>
              <a:rPr lang="es-ES_tradnl" sz="2400" b="1" dirty="0"/>
              <a:t>Precio * </a:t>
            </a:r>
            <a:r>
              <a:rPr lang="es-ES_tradnl" sz="2400" b="1" dirty="0" smtClean="0"/>
              <a:t>Cantidad</a:t>
            </a:r>
            <a:r>
              <a:rPr lang="es-ES_tradnl" sz="2400" dirty="0" smtClean="0"/>
              <a:t> </a:t>
            </a:r>
          </a:p>
          <a:p>
            <a:pPr>
              <a:spcBef>
                <a:spcPct val="50000"/>
              </a:spcBef>
            </a:pPr>
            <a:r>
              <a:rPr lang="es-ES_tradnl" sz="2400" dirty="0" smtClean="0"/>
              <a:t>el PBI </a:t>
            </a:r>
            <a:r>
              <a:rPr lang="es-ES_tradnl" sz="2400" dirty="0"/>
              <a:t>puede crecer:</a:t>
            </a:r>
          </a:p>
          <a:p>
            <a:pPr marL="1436688" lvl="2" indent="-357188">
              <a:spcBef>
                <a:spcPct val="50000"/>
              </a:spcBef>
              <a:buFontTx/>
              <a:buChar char="•"/>
            </a:pPr>
            <a:r>
              <a:rPr lang="es-ES_tradnl" sz="2400" dirty="0"/>
              <a:t>tanto si crece </a:t>
            </a:r>
            <a:r>
              <a:rPr lang="es-ES_tradnl" sz="2400" dirty="0" smtClean="0"/>
              <a:t>el Precio, </a:t>
            </a:r>
            <a:endParaRPr lang="es-ES_tradnl" sz="2400" dirty="0"/>
          </a:p>
          <a:p>
            <a:pPr marL="1436688" lvl="2" indent="-357188">
              <a:spcBef>
                <a:spcPct val="50000"/>
              </a:spcBef>
              <a:buFontTx/>
              <a:buChar char="•"/>
            </a:pPr>
            <a:r>
              <a:rPr lang="es-ES_tradnl" sz="2400" dirty="0"/>
              <a:t>como </a:t>
            </a:r>
            <a:r>
              <a:rPr lang="es-ES_tradnl" sz="2400" dirty="0" smtClean="0"/>
              <a:t>si crece la cantidad producida Q</a:t>
            </a:r>
            <a:r>
              <a:rPr lang="es-ES_tradnl" sz="2400" dirty="0"/>
              <a:t>, </a:t>
            </a:r>
          </a:p>
          <a:p>
            <a:pPr marL="1436688" lvl="2" indent="-357188">
              <a:spcBef>
                <a:spcPct val="50000"/>
              </a:spcBef>
              <a:buFontTx/>
              <a:buChar char="•"/>
            </a:pPr>
            <a:r>
              <a:rPr lang="es-ES_tradnl" sz="2400" dirty="0"/>
              <a:t>como ambas…</a:t>
            </a:r>
          </a:p>
          <a:p>
            <a:pPr marL="363538" indent="-363538">
              <a:spcBef>
                <a:spcPct val="50000"/>
              </a:spcBef>
              <a:buFontTx/>
              <a:buChar char="•"/>
            </a:pPr>
            <a:r>
              <a:rPr lang="es-ES_tradnl" sz="2400" dirty="0"/>
              <a:t>Si todo el aumento del </a:t>
            </a:r>
            <a:r>
              <a:rPr lang="es-ES_tradnl" sz="2400" dirty="0" smtClean="0"/>
              <a:t>PBI </a:t>
            </a:r>
            <a:r>
              <a:rPr lang="es-ES_tradnl" sz="2400" dirty="0"/>
              <a:t>se debe a los precios: </a:t>
            </a:r>
          </a:p>
          <a:p>
            <a:pPr marL="900113" lvl="1" indent="-357188">
              <a:spcBef>
                <a:spcPct val="50000"/>
              </a:spcBef>
              <a:buFontTx/>
              <a:buChar char="•"/>
            </a:pPr>
            <a:r>
              <a:rPr lang="es-ES_tradnl" sz="2400" dirty="0" smtClean="0"/>
              <a:t>¿Ha </a:t>
            </a:r>
            <a:r>
              <a:rPr lang="es-ES_tradnl" sz="2400" dirty="0"/>
              <a:t>crecido la riqueza de los ciudadanos?;</a:t>
            </a:r>
          </a:p>
          <a:p>
            <a:pPr marL="900113" lvl="1" indent="-357188">
              <a:spcBef>
                <a:spcPct val="50000"/>
              </a:spcBef>
              <a:buFontTx/>
              <a:buChar char="•"/>
            </a:pPr>
            <a:r>
              <a:rPr lang="es-ES_tradnl" sz="2400" dirty="0" smtClean="0"/>
              <a:t>¿</a:t>
            </a:r>
            <a:r>
              <a:rPr lang="es-ES_tradnl" sz="2400" dirty="0"/>
              <a:t>H</a:t>
            </a:r>
            <a:r>
              <a:rPr lang="es-ES_tradnl" sz="2400" dirty="0" smtClean="0"/>
              <a:t>a </a:t>
            </a:r>
            <a:r>
              <a:rPr lang="es-ES_tradnl" sz="2400" dirty="0"/>
              <a:t>mejorado su poder adquisitivo?</a:t>
            </a:r>
          </a:p>
          <a:p>
            <a:pPr>
              <a:spcBef>
                <a:spcPct val="50000"/>
              </a:spcBef>
            </a:pPr>
            <a:r>
              <a:rPr lang="es-ES_tradnl" sz="2400" dirty="0" smtClean="0"/>
              <a:t>Necesitamos </a:t>
            </a:r>
            <a:r>
              <a:rPr lang="es-ES_tradnl" sz="2400" dirty="0"/>
              <a:t>conocer el </a:t>
            </a:r>
            <a:r>
              <a:rPr lang="es-ES_tradnl" sz="2400" b="1" dirty="0" smtClean="0"/>
              <a:t>PBI </a:t>
            </a:r>
            <a:r>
              <a:rPr lang="es-ES_tradnl" sz="2400" b="1" dirty="0"/>
              <a:t>real</a:t>
            </a:r>
            <a:r>
              <a:rPr lang="es-ES_tradnl" sz="24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ox(in)">
                                      <p:cBhvr>
                                        <p:cTn id="15" dur="500"/>
                                        <p:tgtEl>
                                          <p:spTgt spid="1638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box(in)">
                                      <p:cBhvr>
                                        <p:cTn id="18" dur="500"/>
                                        <p:tgtEl>
                                          <p:spTgt spid="1638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ox(in)">
                                      <p:cBhvr>
                                        <p:cTn id="21" dur="500"/>
                                        <p:tgtEl>
                                          <p:spTgt spid="1638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box(in)">
                                      <p:cBhvr>
                                        <p:cTn id="26" dur="500"/>
                                        <p:tgtEl>
                                          <p:spTgt spid="1638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box(in)">
                                      <p:cBhvr>
                                        <p:cTn id="29" dur="500"/>
                                        <p:tgtEl>
                                          <p:spTgt spid="16387">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ox(in)">
                                      <p:cBhvr>
                                        <p:cTn id="32" dur="500"/>
                                        <p:tgtEl>
                                          <p:spTgt spid="1638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box(in)">
                                      <p:cBhvr>
                                        <p:cTn id="3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403350" y="115888"/>
            <a:ext cx="7499350" cy="922337"/>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PBI real y nominal. El deflactor del PBI</a:t>
            </a:r>
            <a:endParaRPr kumimoji="0" lang="es-ES" sz="32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sp>
        <p:nvSpPr>
          <p:cNvPr id="5" name="2 Marcador de contenido"/>
          <p:cNvSpPr txBox="1">
            <a:spLocks/>
          </p:cNvSpPr>
          <p:nvPr/>
        </p:nvSpPr>
        <p:spPr>
          <a:xfrm>
            <a:off x="1116013" y="908050"/>
            <a:ext cx="8027987" cy="5329238"/>
          </a:xfrm>
          <a:prstGeom prst="rect">
            <a:avLst/>
          </a:prstGeom>
        </p:spPr>
        <p:txBody>
          <a:bodyPr/>
          <a:lstStyle/>
          <a:p>
            <a:pPr marL="365125" marR="0" lvl="0" indent="-282575" algn="l" defTabSz="914400" rtl="0" eaLnBrk="1" fontAlgn="base" latinLnBrk="0" hangingPunct="1">
              <a:lnSpc>
                <a:spcPct val="90000"/>
              </a:lnSpc>
              <a:spcBef>
                <a:spcPts val="600"/>
              </a:spcBef>
              <a:spcAft>
                <a:spcPct val="0"/>
              </a:spcAft>
              <a:buClr>
                <a:schemeClr val="accent1"/>
              </a:buClr>
              <a:buSzPct val="80000"/>
              <a:buFontTx/>
              <a:buNone/>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Si el PBI es la valoración de lo producido, entonces puede aumentar de un periodo a otro por dos razones:</a:t>
            </a:r>
          </a:p>
          <a:p>
            <a:pPr marL="365125" marR="0" lvl="0" indent="-282575" algn="l" defTabSz="914400" rtl="0" eaLnBrk="1" fontAlgn="base" latinLnBrk="0" hangingPunct="1">
              <a:lnSpc>
                <a:spcPct val="90000"/>
              </a:lnSpc>
              <a:spcBef>
                <a:spcPts val="600"/>
              </a:spcBef>
              <a:spcAft>
                <a:spcPct val="0"/>
              </a:spcAft>
              <a:buClr>
                <a:schemeClr val="accent1"/>
              </a:buClr>
              <a:buSzPct val="80000"/>
              <a:buFontTx/>
              <a:buNone/>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1) aumenta la producción;</a:t>
            </a:r>
          </a:p>
          <a:p>
            <a:pPr marL="365125" marR="0" lvl="0" indent="-282575" algn="l" defTabSz="914400" rtl="0" eaLnBrk="1" fontAlgn="base" latinLnBrk="0" hangingPunct="1">
              <a:lnSpc>
                <a:spcPct val="90000"/>
              </a:lnSpc>
              <a:spcBef>
                <a:spcPts val="600"/>
              </a:spcBef>
              <a:spcAft>
                <a:spcPct val="0"/>
              </a:spcAft>
              <a:buClr>
                <a:schemeClr val="accent1"/>
              </a:buClr>
              <a:buSzPct val="80000"/>
              <a:buFontTx/>
              <a:buNone/>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2) aumenta la valoración: precios.</a:t>
            </a:r>
          </a:p>
          <a:p>
            <a:pPr marL="365125" marR="0" lvl="0" indent="-282575" algn="l" defTabSz="914400" rtl="0" eaLnBrk="1" fontAlgn="base" latinLnBrk="0" hangingPunct="1">
              <a:lnSpc>
                <a:spcPct val="90000"/>
              </a:lnSpc>
              <a:spcBef>
                <a:spcPts val="600"/>
              </a:spcBef>
              <a:spcAft>
                <a:spcPct val="0"/>
              </a:spcAft>
              <a:buClr>
                <a:schemeClr val="accent1"/>
              </a:buClr>
              <a:buSzPct val="80000"/>
              <a:buFontTx/>
              <a:buNone/>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Para analizar la evolución de la economía, interesa distinguir estos dos efectos. Es decir, interesa distinguir:</a:t>
            </a:r>
          </a:p>
          <a:p>
            <a:pPr marL="365125" marR="0" lvl="0" indent="-282575" algn="l" defTabSz="914400" rtl="0" eaLnBrk="1" fontAlgn="base" latinLnBrk="0" hangingPunct="1">
              <a:lnSpc>
                <a:spcPct val="90000"/>
              </a:lnSpc>
              <a:spcBef>
                <a:spcPts val="600"/>
              </a:spcBef>
              <a:spcAft>
                <a:spcPct val="0"/>
              </a:spcAft>
              <a:buClr>
                <a:schemeClr val="accent1"/>
              </a:buClr>
              <a:buSzPct val="80000"/>
              <a:buFontTx/>
              <a:buNone/>
              <a:tabLst/>
              <a:defRPr/>
            </a:pPr>
            <a:endPar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82550" marR="0" lvl="0" indent="0" algn="l"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r>
              <a:rPr kumimoji="0" lang="es-ES" sz="2800" b="1"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PBI nominal</a:t>
            </a: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producción valorada a los </a:t>
            </a:r>
            <a:r>
              <a:rPr kumimoji="0" lang="es-ES" sz="2800" b="0" i="1"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precios vigentes</a:t>
            </a: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a:t>
            </a:r>
          </a:p>
          <a:p>
            <a:pPr marL="82550" marR="0" lvl="0" indent="0" algn="l"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2800" b="1"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82550" marR="0" lvl="0" indent="0" algn="l"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r>
              <a:rPr kumimoji="0" lang="es-ES" sz="2800" b="1"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PBI real</a:t>
            </a: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producción valorada a </a:t>
            </a:r>
            <a:r>
              <a:rPr kumimoji="0" lang="es-ES" sz="2800" b="0" i="1"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precios constantes</a:t>
            </a:r>
            <a:endParaRPr kumimoji="0" lang="es-ES" sz="2800" b="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2988" y="260350"/>
            <a:ext cx="7416800" cy="658813"/>
          </a:xfrm>
          <a:noFill/>
          <a:ln w="19050" cap="flat" algn="ctr">
            <a:noFill/>
            <a:miter lim="800000"/>
            <a:headEnd/>
            <a:tailEnd/>
          </a:ln>
        </p:spPr>
        <p:txBody>
          <a:bodyPr/>
          <a:lstStyle/>
          <a:p>
            <a:pPr fontAlgn="auto">
              <a:spcAft>
                <a:spcPts val="0"/>
              </a:spcAft>
              <a:defRPr/>
            </a:pPr>
            <a:r>
              <a:rPr lang="es-ES_tradnl" sz="3600" b="1" dirty="0">
                <a:solidFill>
                  <a:srgbClr val="FF0000"/>
                </a:solidFill>
                <a:effectLst/>
              </a:rPr>
              <a:t>El </a:t>
            </a:r>
            <a:r>
              <a:rPr lang="es-ES_tradnl" sz="3600" b="1" dirty="0" smtClean="0">
                <a:solidFill>
                  <a:srgbClr val="FF0000"/>
                </a:solidFill>
                <a:effectLst/>
              </a:rPr>
              <a:t>PBI </a:t>
            </a:r>
            <a:r>
              <a:rPr lang="es-ES_tradnl" sz="3600" b="1" dirty="0">
                <a:solidFill>
                  <a:srgbClr val="FF0000"/>
                </a:solidFill>
                <a:effectLst/>
              </a:rPr>
              <a:t>real y el coste de la vida</a:t>
            </a:r>
            <a:endParaRPr lang="es-ES" sz="3600" b="1" dirty="0">
              <a:solidFill>
                <a:srgbClr val="FF0000"/>
              </a:solidFill>
              <a:effectLst/>
            </a:endParaRPr>
          </a:p>
        </p:txBody>
      </p:sp>
      <p:sp>
        <p:nvSpPr>
          <p:cNvPr id="64515" name="Text Box 3"/>
          <p:cNvSpPr txBox="1">
            <a:spLocks noChangeArrowheads="1"/>
          </p:cNvSpPr>
          <p:nvPr/>
        </p:nvSpPr>
        <p:spPr bwMode="auto">
          <a:xfrm>
            <a:off x="1042988" y="1212850"/>
            <a:ext cx="7994650" cy="5262563"/>
          </a:xfrm>
          <a:prstGeom prst="rect">
            <a:avLst/>
          </a:prstGeom>
          <a:noFill/>
          <a:ln w="9525">
            <a:noFill/>
            <a:miter lim="800000"/>
            <a:headEnd/>
            <a:tailEnd/>
          </a:ln>
          <a:effectLst/>
        </p:spPr>
        <p:txBody>
          <a:bodyPr>
            <a:spAutoFit/>
          </a:bodyPr>
          <a:lstStyle/>
          <a:p>
            <a:pPr marL="363538" indent="-363538">
              <a:spcBef>
                <a:spcPct val="50000"/>
              </a:spcBef>
              <a:buFontTx/>
              <a:buChar char="•"/>
            </a:pPr>
            <a:r>
              <a:rPr lang="es-ES_tradnl" sz="2800" b="1" dirty="0">
                <a:latin typeface="Calibri" pitchFamily="34" charset="0"/>
                <a:cs typeface="Calibri" pitchFamily="34" charset="0"/>
              </a:rPr>
              <a:t>Cuestión de fondo:</a:t>
            </a:r>
            <a:r>
              <a:rPr lang="es-ES_tradnl" sz="2800" dirty="0">
                <a:latin typeface="Calibri" pitchFamily="34" charset="0"/>
                <a:cs typeface="Calibri" pitchFamily="34" charset="0"/>
              </a:rPr>
              <a:t> el valor de un “dólar o el peso” cambia en el tiempo. Al variar los precios, el poder adquisitivo de una unidad monetaria nominal (valor  de la moneda) cambia. </a:t>
            </a:r>
          </a:p>
          <a:p>
            <a:pPr marL="363538" indent="-363538">
              <a:spcBef>
                <a:spcPct val="50000"/>
              </a:spcBef>
              <a:buFontTx/>
              <a:buChar char="•"/>
            </a:pPr>
            <a:r>
              <a:rPr lang="es-ES_tradnl" sz="2800" dirty="0">
                <a:latin typeface="Calibri" pitchFamily="34" charset="0"/>
                <a:cs typeface="Calibri" pitchFamily="34" charset="0"/>
              </a:rPr>
              <a:t>Si los precios suben (hay inflación) </a:t>
            </a:r>
            <a:r>
              <a:rPr lang="es-ES_tradnl" sz="2800" dirty="0">
                <a:solidFill>
                  <a:srgbClr val="FF3300"/>
                </a:solidFill>
                <a:latin typeface="Calibri" pitchFamily="34" charset="0"/>
                <a:cs typeface="Calibri" pitchFamily="34" charset="0"/>
              </a:rPr>
              <a:t>el poder adquisitivo de la moneda se reduce </a:t>
            </a:r>
            <a:r>
              <a:rPr lang="es-ES_tradnl" sz="2800" dirty="0">
                <a:latin typeface="Calibri" pitchFamily="34" charset="0"/>
                <a:cs typeface="Calibri" pitchFamily="34" charset="0"/>
              </a:rPr>
              <a:t>: el </a:t>
            </a:r>
            <a:r>
              <a:rPr lang="es-ES_tradnl" sz="2800" dirty="0" smtClean="0">
                <a:latin typeface="Calibri" pitchFamily="34" charset="0"/>
                <a:cs typeface="Calibri" pitchFamily="34" charset="0"/>
              </a:rPr>
              <a:t>PBI </a:t>
            </a:r>
            <a:r>
              <a:rPr lang="es-ES_tradnl" sz="2800" dirty="0">
                <a:latin typeface="Calibri" pitchFamily="34" charset="0"/>
                <a:cs typeface="Calibri" pitchFamily="34" charset="0"/>
              </a:rPr>
              <a:t>nominal puede crecer manteniéndose o incluso reduciéndose la riqueza real.</a:t>
            </a:r>
          </a:p>
          <a:p>
            <a:pPr marL="363538" indent="-363538">
              <a:spcBef>
                <a:spcPct val="50000"/>
              </a:spcBef>
              <a:buFontTx/>
              <a:buChar char="•"/>
            </a:pPr>
            <a:r>
              <a:rPr lang="es-ES_tradnl" sz="2800" dirty="0">
                <a:latin typeface="Calibri" pitchFamily="34" charset="0"/>
                <a:cs typeface="Calibri" pitchFamily="34" charset="0"/>
              </a:rPr>
              <a:t>El </a:t>
            </a:r>
            <a:r>
              <a:rPr lang="es-ES_tradnl" sz="2800" dirty="0" smtClean="0">
                <a:latin typeface="Calibri" pitchFamily="34" charset="0"/>
                <a:cs typeface="Calibri" pitchFamily="34" charset="0"/>
              </a:rPr>
              <a:t>PBI </a:t>
            </a:r>
            <a:r>
              <a:rPr lang="es-ES_tradnl" sz="2800" dirty="0">
                <a:latin typeface="Calibri" pitchFamily="34" charset="0"/>
                <a:cs typeface="Calibri" pitchFamily="34" charset="0"/>
              </a:rPr>
              <a:t>real mide la variación de la riqueza con más precisión ya que </a:t>
            </a:r>
            <a:r>
              <a:rPr lang="es-ES_tradnl" sz="2800" dirty="0">
                <a:solidFill>
                  <a:srgbClr val="FF0000"/>
                </a:solidFill>
                <a:latin typeface="Calibri" pitchFamily="34" charset="0"/>
                <a:cs typeface="Calibri" pitchFamily="34" charset="0"/>
              </a:rPr>
              <a:t>elimina el efecto de la inflación </a:t>
            </a:r>
            <a:r>
              <a:rPr lang="es-ES_tradnl" sz="2800" dirty="0">
                <a:latin typeface="Calibri" pitchFamily="34" charset="0"/>
                <a:cs typeface="Calibri" pitchFamily="34" charset="0"/>
              </a:rPr>
              <a:t>y se fija sólo en la evolución del poder adquisitivo.</a:t>
            </a:r>
            <a:endParaRPr lang="es-ES" sz="2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ox(in)">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474338" y="1295400"/>
            <a:ext cx="7499350" cy="4929188"/>
          </a:xfrm>
          <a:prstGeom prst="rect">
            <a:avLst/>
          </a:prstGeom>
        </p:spPr>
        <p:txBody>
          <a:bodyPr/>
          <a:lstStyle/>
          <a:p>
            <a:pPr marL="365125" marR="0" lvl="0" indent="-282575" algn="l" defTabSz="914400" rtl="0" eaLnBrk="1" fontAlgn="base" latinLnBrk="0" hangingPunct="1">
              <a:lnSpc>
                <a:spcPct val="80000"/>
              </a:lnSpc>
              <a:spcBef>
                <a:spcPts val="600"/>
              </a:spcBef>
              <a:spcAft>
                <a:spcPct val="0"/>
              </a:spcAft>
              <a:buClr>
                <a:schemeClr val="accent1"/>
              </a:buClr>
              <a:buSzPct val="80000"/>
              <a:buFontTx/>
              <a:buNone/>
              <a:tabLst/>
              <a:defRPr/>
            </a:pPr>
            <a:r>
              <a:rPr kumimoji="0" lang="es-MX" sz="2800" b="0" i="0" u="none" strike="noStrike" kern="1200" cap="none" spc="0" normalizeH="0" baseline="0" noProof="0" dirty="0" smtClean="0">
                <a:ln>
                  <a:noFill/>
                </a:ln>
                <a:effectLst/>
                <a:uLnTx/>
                <a:uFillTx/>
                <a:latin typeface="Calibri" pitchFamily="34" charset="0"/>
                <a:cs typeface="Calibri" pitchFamily="34" charset="0"/>
              </a:rPr>
              <a:t>El</a:t>
            </a:r>
            <a:r>
              <a:rPr kumimoji="0" lang="es-MX" sz="2800" b="0" i="0" u="none" strike="noStrike" kern="1200" cap="none" spc="0" normalizeH="0" baseline="0" noProof="0" dirty="0" smtClean="0">
                <a:ln>
                  <a:noFill/>
                </a:ln>
                <a:solidFill>
                  <a:srgbClr val="C00000"/>
                </a:solidFill>
                <a:effectLst/>
                <a:uLnTx/>
                <a:uFillTx/>
                <a:latin typeface="Calibri" pitchFamily="34" charset="0"/>
                <a:cs typeface="Calibri" pitchFamily="34" charset="0"/>
              </a:rPr>
              <a:t> PBI Real </a:t>
            </a:r>
            <a:r>
              <a:rPr kumimoji="0" lang="es-MX"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mide el valor de la producción de bienes y servicios a precios constantes en un punto en el tiempo</a:t>
            </a:r>
            <a:endParaRPr kumimoji="0" lang="es-ES" sz="2800" b="1" i="1"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65125" marR="0" lvl="0" indent="-282575" algn="ctr" defTabSz="914400" rtl="0" eaLnBrk="1" fontAlgn="base" latinLnBrk="0" hangingPunct="1">
              <a:lnSpc>
                <a:spcPct val="80000"/>
              </a:lnSpc>
              <a:spcBef>
                <a:spcPts val="600"/>
              </a:spcBef>
              <a:spcAft>
                <a:spcPct val="0"/>
              </a:spcAft>
              <a:buClr>
                <a:schemeClr val="accent1"/>
              </a:buClr>
              <a:buSzPct val="80000"/>
              <a:buFontTx/>
              <a:buNone/>
              <a:tabLst/>
              <a:defRPr/>
            </a:pPr>
            <a:endParaRPr kumimoji="0" lang="es-ES" sz="2800" b="1" i="1"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65125" marR="0" lvl="0" indent="-282575"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Se trata de conseguir un indicador de la cantidad producida al que no le afecten las variaciones de los precios.</a:t>
            </a:r>
          </a:p>
          <a:p>
            <a:pPr marL="365125" marR="0" lvl="0" indent="-282575"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endPar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65125" marR="0" lvl="0" indent="-282575"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Se calcula eligiendo un periodo o año de referencia, es decir, un </a:t>
            </a:r>
            <a:r>
              <a:rPr kumimoji="0" lang="es-ES" sz="2800" b="1" i="1" u="sng" strike="noStrike" kern="1200" cap="none" spc="0" normalizeH="0" baseline="0" noProof="0" dirty="0" smtClean="0">
                <a:ln>
                  <a:noFill/>
                </a:ln>
                <a:solidFill>
                  <a:srgbClr val="C00000"/>
                </a:solidFill>
                <a:effectLst/>
                <a:uLnTx/>
                <a:uFillTx/>
                <a:latin typeface="Calibri" pitchFamily="34" charset="0"/>
                <a:cs typeface="Calibri" pitchFamily="34" charset="0"/>
                <a:sym typeface="Symbol" pitchFamily="18" charset="2"/>
              </a:rPr>
              <a:t>año base</a:t>
            </a:r>
            <a:r>
              <a:rPr kumimoji="0" lang="es-ES" sz="2800" b="0" i="1"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a:t>
            </a: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los precios de ese año se utilizan para valorar la producción, sea cual sea el periodo en que ésta se ha producido (a estos precios se les llama:</a:t>
            </a:r>
            <a:r>
              <a:rPr kumimoji="0" lang="es-ES" sz="2800" b="0" i="1"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a:t>
            </a:r>
            <a:r>
              <a:rPr kumimoji="0" lang="es-ES" sz="2800" b="0" i="1" u="sng" strike="noStrike" kern="1200" cap="none" spc="0" normalizeH="0" baseline="0" noProof="0" dirty="0" smtClean="0">
                <a:ln>
                  <a:noFill/>
                </a:ln>
                <a:solidFill>
                  <a:srgbClr val="C00000"/>
                </a:solidFill>
                <a:effectLst/>
                <a:uLnTx/>
                <a:uFillTx/>
                <a:latin typeface="Calibri" pitchFamily="34" charset="0"/>
                <a:cs typeface="Calibri" pitchFamily="34" charset="0"/>
                <a:sym typeface="Symbol" pitchFamily="18" charset="2"/>
              </a:rPr>
              <a:t>precios constantes del año base)</a:t>
            </a:r>
            <a:r>
              <a:rPr kumimoji="0" lang="es-ES" sz="2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a:t>
            </a:r>
          </a:p>
          <a:p>
            <a:pPr marL="365125" marR="0" lvl="0" indent="-282575" algn="just" defTabSz="914400" rtl="0" eaLnBrk="1" fontAlgn="base" latinLnBrk="0" hangingPunct="1">
              <a:lnSpc>
                <a:spcPct val="90000"/>
              </a:lnSpc>
              <a:spcBef>
                <a:spcPts val="600"/>
              </a:spcBef>
              <a:spcAft>
                <a:spcPct val="0"/>
              </a:spcAft>
              <a:buClr>
                <a:schemeClr val="accent1"/>
              </a:buClr>
              <a:buSzPct val="80000"/>
              <a:buFont typeface="Wingdings 2" pitchFamily="18" charset="2"/>
              <a:buChar char=""/>
              <a:tabLst/>
              <a:defRPr/>
            </a:pPr>
            <a:endParaRPr kumimoji="0" lang="es-MX" sz="28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365125" marR="0" lvl="0" indent="-282575" algn="just" defTabSz="914400" rtl="0" eaLnBrk="1" fontAlgn="base" latinLnBrk="0" hangingPunct="1">
              <a:lnSpc>
                <a:spcPct val="90000"/>
              </a:lnSpc>
              <a:spcBef>
                <a:spcPts val="600"/>
              </a:spcBef>
              <a:spcAft>
                <a:spcPct val="0"/>
              </a:spcAft>
              <a:buClr>
                <a:schemeClr val="accent1"/>
              </a:buClr>
              <a:buSzPct val="80000"/>
              <a:buFont typeface="Wingdings" pitchFamily="2" charset="2"/>
              <a:buNone/>
              <a:tabLst/>
              <a:defRPr/>
            </a:pP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1 CuadroTexto"/>
          <p:cNvSpPr txBox="1"/>
          <p:nvPr/>
        </p:nvSpPr>
        <p:spPr>
          <a:xfrm>
            <a:off x="1477967" y="358914"/>
            <a:ext cx="5983561" cy="1174745"/>
          </a:xfrm>
          <a:prstGeom prst="rect">
            <a:avLst/>
          </a:prstGeom>
          <a:noFill/>
        </p:spPr>
        <p:txBody>
          <a:bodyPr wrap="none" rtlCol="0">
            <a:spAutoFit/>
          </a:bodyPr>
          <a:lstStyle/>
          <a:p>
            <a:pPr marL="365125" lvl="0" indent="-282575" algn="ctr">
              <a:lnSpc>
                <a:spcPct val="80000"/>
              </a:lnSpc>
              <a:spcBef>
                <a:spcPts val="600"/>
              </a:spcBef>
              <a:buClr>
                <a:schemeClr val="accent1"/>
              </a:buClr>
              <a:buSzPct val="80000"/>
              <a:defRPr/>
            </a:pPr>
            <a:r>
              <a:rPr lang="es-ES" b="1" dirty="0">
                <a:solidFill>
                  <a:srgbClr val="FF0000"/>
                </a:solidFill>
                <a:latin typeface="Calibri" pitchFamily="34" charset="0"/>
                <a:cs typeface="Calibri" pitchFamily="34" charset="0"/>
                <a:sym typeface="Symbol" pitchFamily="18" charset="2"/>
              </a:rPr>
              <a:t>¿Cómo calcular el PBI real?</a:t>
            </a:r>
          </a:p>
          <a:p>
            <a:pPr marL="365125" lvl="0" indent="-282575" algn="ctr">
              <a:lnSpc>
                <a:spcPct val="80000"/>
              </a:lnSpc>
              <a:spcBef>
                <a:spcPts val="600"/>
              </a:spcBef>
              <a:buClr>
                <a:schemeClr val="accent1"/>
              </a:buClr>
              <a:buSzPct val="80000"/>
              <a:defRPr/>
            </a:pPr>
            <a:endParaRPr lang="es-ES" b="1" i="1" dirty="0">
              <a:latin typeface="Book Antiqua" pitchFamily="18" charset="0"/>
              <a:sym typeface="Symbol" pitchFamily="18" charset="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042988" y="333375"/>
            <a:ext cx="8007350" cy="5892800"/>
          </a:xfrm>
          <a:prstGeom prst="rect">
            <a:avLst/>
          </a:prstGeom>
          <a:ln w="28575"/>
        </p:spPr>
        <p:txBody>
          <a:bodyPr/>
          <a:lstStyle/>
          <a:p>
            <a:pPr marL="469900" marR="0" lvl="0" indent="-469900" algn="just" defTabSz="914400" rtl="0" eaLnBrk="1" fontAlgn="base" latinLnBrk="0" hangingPunct="1">
              <a:lnSpc>
                <a:spcPct val="90000"/>
              </a:lnSpc>
              <a:spcBef>
                <a:spcPct val="20000"/>
              </a:spcBef>
              <a:spcAft>
                <a:spcPct val="0"/>
              </a:spcAft>
              <a:buClr>
                <a:srgbClr val="660000"/>
              </a:buClr>
              <a:buSzPct val="70000"/>
              <a:buFont typeface="Wingdings" pitchFamily="2" charset="2"/>
              <a:buChar char="o"/>
              <a:tabLst/>
              <a:defRPr/>
            </a:pPr>
            <a:r>
              <a:rPr kumimoji="0" lang="es-MX" sz="2400" b="0" i="0" u="none" strike="noStrike" kern="0" cap="none" spc="0" normalizeH="0" baseline="0" noProof="0" dirty="0" smtClean="0">
                <a:ln>
                  <a:noFill/>
                </a:ln>
                <a:solidFill>
                  <a:srgbClr val="000000"/>
                </a:solidFill>
                <a:effectLst/>
                <a:uLnTx/>
                <a:uFillTx/>
                <a:latin typeface="Book Antiqua" pitchFamily="18" charset="0"/>
                <a:ea typeface="+mn-ea"/>
                <a:cs typeface="+mn-cs"/>
              </a:rPr>
              <a:t>El PBI Nominal mide el valor de la producción de bienes y servicios en precios corrientes (de cada momento)</a:t>
            </a:r>
          </a:p>
          <a:p>
            <a:pPr marL="0" marR="0" lvl="0" indent="0" algn="just" defTabSz="914400" rtl="0" eaLnBrk="1" fontAlgn="base" latinLnBrk="0" hangingPunct="1">
              <a:lnSpc>
                <a:spcPct val="90000"/>
              </a:lnSpc>
              <a:spcBef>
                <a:spcPct val="20000"/>
              </a:spcBef>
              <a:spcAft>
                <a:spcPct val="0"/>
              </a:spcAft>
              <a:buClr>
                <a:srgbClr val="660000"/>
              </a:buClr>
              <a:buSzPct val="70000"/>
              <a:buFont typeface="Wingdings 2" pitchFamily="18" charset="2"/>
              <a:buNone/>
              <a:tabLst/>
              <a:defRPr/>
            </a:pPr>
            <a:endParaRPr kumimoji="0" lang="es-MX" sz="2000" b="0" i="0" u="none" strike="noStrike" kern="0" cap="none" spc="0" normalizeH="0" baseline="0" noProof="0" dirty="0" smtClean="0">
              <a:ln>
                <a:noFill/>
              </a:ln>
              <a:solidFill>
                <a:srgbClr val="000000"/>
              </a:solidFill>
              <a:effectLst/>
              <a:uLnTx/>
              <a:uFillTx/>
              <a:latin typeface="Book Antiqua" pitchFamily="18" charset="0"/>
              <a:ea typeface="+mn-ea"/>
              <a:cs typeface="+mn-cs"/>
            </a:endParaRPr>
          </a:p>
          <a:p>
            <a:pPr marL="82550" marR="0" lvl="0" indent="0" algn="ctr"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El PBI Real y Nominal</a:t>
            </a:r>
            <a:endParaRPr kumimoji="0" lang="es-ES" sz="28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Año</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Precio</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Cantidad</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Precio</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Cantidad</a:t>
            </a:r>
            <a:endParaRPr kumimoji="0" lang="en-US" sz="1800" b="1" i="0" u="none" strike="noStrike" kern="1200" cap="none" spc="0" normalizeH="0" baseline="0" noProof="0" dirty="0" smtClean="0">
              <a:ln>
                <a:noFill/>
              </a:ln>
              <a:solidFill>
                <a:schemeClr val="tx1"/>
              </a:solidFill>
              <a:effectLst/>
              <a:uLnTx/>
              <a:uFillTx/>
              <a:latin typeface="Tahoma"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panchos</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panchos</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hamburg</a:t>
            </a: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Tahoma" charset="0"/>
                <a:ea typeface="+mn-ea"/>
                <a:cs typeface="+mn-cs"/>
              </a:rPr>
              <a:t>hamburg</a:t>
            </a:r>
            <a:endParaRPr kumimoji="0" lang="en-US" sz="1800" b="1" i="0" u="none" strike="noStrike" kern="1200" cap="none" spc="0" normalizeH="0" baseline="0" noProof="0" dirty="0" smtClean="0">
              <a:ln>
                <a:noFill/>
              </a:ln>
              <a:solidFill>
                <a:schemeClr val="tx1"/>
              </a:solidFill>
              <a:effectLst/>
              <a:uLnTx/>
              <a:uFillTx/>
              <a:latin typeface="Tahoma"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________($)_____________________      ($)________________</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800" b="1" i="0" u="none" strike="noStrike" kern="1200" cap="none" spc="0" normalizeH="0" baseline="0" noProof="0" dirty="0" smtClean="0">
              <a:ln>
                <a:noFill/>
              </a:ln>
              <a:solidFill>
                <a:schemeClr val="tx1"/>
              </a:solidFill>
              <a:effectLst/>
              <a:uLnTx/>
              <a:uFillTx/>
              <a:latin typeface="Tahoma"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2011	       10		     100		        20		      50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800" b="1" i="0" u="none" strike="noStrike" kern="1200" cap="none" spc="0" normalizeH="0" baseline="0" noProof="0" dirty="0" smtClean="0">
              <a:ln>
                <a:noFill/>
              </a:ln>
              <a:solidFill>
                <a:schemeClr val="tx1"/>
              </a:solidFill>
              <a:effectLst/>
              <a:uLnTx/>
              <a:uFillTx/>
              <a:latin typeface="Tahoma"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800" b="1" i="0" u="none" strike="noStrike" kern="1200" cap="none" spc="0" normalizeH="0" baseline="0" noProof="0" dirty="0" smtClean="0">
                <a:ln>
                  <a:noFill/>
                </a:ln>
                <a:solidFill>
                  <a:schemeClr val="tx1"/>
                </a:solidFill>
                <a:effectLst/>
                <a:uLnTx/>
                <a:uFillTx/>
                <a:latin typeface="Tahoma" charset="0"/>
                <a:ea typeface="+mn-ea"/>
                <a:cs typeface="+mn-cs"/>
              </a:rPr>
              <a:t>2012	       20		     150		        30		     100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2800" b="1" i="0" u="none" strike="noStrike" kern="1200" cap="none" spc="0" normalizeH="0" baseline="0" noProof="0" dirty="0" smtClean="0">
              <a:ln>
                <a:noFill/>
              </a:ln>
              <a:solidFill>
                <a:schemeClr val="tx1"/>
              </a:solidFill>
              <a:effectLst/>
              <a:uLnTx/>
              <a:uFillTx/>
              <a:latin typeface="Tahoma"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800" b="1"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2003	       30                     200                        40                    150</a:t>
            </a:r>
          </a:p>
          <a:p>
            <a:pPr marL="365125" marR="0" lvl="0" indent="-282575" algn="just" defTabSz="914400" rtl="0" eaLnBrk="1" fontAlgn="base" latinLnBrk="0" hangingPunct="1">
              <a:lnSpc>
                <a:spcPct val="90000"/>
              </a:lnSpc>
              <a:spcBef>
                <a:spcPts val="600"/>
              </a:spcBef>
              <a:spcAft>
                <a:spcPct val="0"/>
              </a:spcAft>
              <a:buClr>
                <a:schemeClr val="accent1"/>
              </a:buClr>
              <a:buSzPct val="80000"/>
              <a:buFont typeface="Wingdings 2" pitchFamily="18" charset="2"/>
              <a:buChar char=""/>
              <a:tabLst/>
              <a:defRPr/>
            </a:pPr>
            <a:endParaRPr kumimoji="0" lang="es-MX" sz="28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8255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2800" b="0" i="0" u="none" strike="noStrike" kern="1200" cap="none" spc="0" normalizeH="0" baseline="0" noProof="0" dirty="0">
              <a:ln>
                <a:noFill/>
              </a:ln>
              <a:solidFill>
                <a:schemeClr val="accent3">
                  <a:lumMod val="75000"/>
                </a:schemeClr>
              </a:solidFill>
              <a:effectLst/>
              <a:uLnTx/>
              <a:uFillTx/>
              <a:latin typeface="Book Antiqua" pitchFamily="18" charset="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066800" y="2667000"/>
            <a:ext cx="8077200" cy="3951287"/>
          </a:xfrm>
          <a:prstGeom prst="rect">
            <a:avLst/>
          </a:prstGeom>
        </p:spPr>
        <p:txBody>
          <a:bodyPr/>
          <a:lstStyle/>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Año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Cálculo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del PIB nominal</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__________________________________________________________________</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2011    (10$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100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(20$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50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2000$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2012</a:t>
            </a:r>
            <a:r>
              <a:rPr lang="en-US" sz="1400" b="1" dirty="0" smtClean="0">
                <a:latin typeface="Tahoma" pitchFamily="34" charset="0"/>
              </a:rPr>
              <a:t>    </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150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+(30$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100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6000$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2013</a:t>
            </a:r>
            <a:r>
              <a:rPr kumimoji="0" lang="en-US" sz="1400" b="1" i="0" u="none" strike="noStrike" kern="1200" cap="none" spc="0" normalizeH="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(30$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200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+(40$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150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)=12000$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Año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Cálculo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del PIB real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año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base 2011)</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__________________________________________________________________</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2011</a:t>
            </a:r>
            <a:r>
              <a:rPr lang="en-US" sz="1400" b="1" dirty="0" smtClean="0">
                <a:latin typeface="Tahoma" pitchFamily="34" charset="0"/>
              </a:rPr>
              <a:t>   </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(10$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100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(20$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50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2000$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2012</a:t>
            </a:r>
            <a:r>
              <a:rPr lang="en-US" sz="1400" b="1" dirty="0" smtClean="0">
                <a:latin typeface="Tahoma" pitchFamily="34" charset="0"/>
              </a:rPr>
              <a:t>   </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(10$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150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(20$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100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3500$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2033</a:t>
            </a:r>
            <a:r>
              <a:rPr lang="en-US" sz="1400" b="1" dirty="0" smtClean="0">
                <a:latin typeface="Tahoma" pitchFamily="34" charset="0"/>
              </a:rPr>
              <a:t>   </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(10$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200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panchos</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(20$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por</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x 150 </a:t>
            </a:r>
            <a:r>
              <a:rPr kumimoji="0" lang="en-US" sz="1400" b="1" i="0" u="none" strike="noStrike" kern="1200" cap="none" spc="0" normalizeH="0" baseline="0" noProof="0" dirty="0" err="1" smtClean="0">
                <a:ln>
                  <a:noFill/>
                </a:ln>
                <a:solidFill>
                  <a:schemeClr val="tx1"/>
                </a:solidFill>
                <a:effectLst/>
                <a:uLnTx/>
                <a:uFillTx/>
                <a:latin typeface="Tahoma" pitchFamily="34" charset="0"/>
                <a:ea typeface="+mn-ea"/>
                <a:cs typeface="+mn-cs"/>
              </a:rPr>
              <a:t>hamburg</a:t>
            </a:r>
            <a:r>
              <a:rPr kumimoji="0" lang="en-US" sz="1400" b="1" i="0" u="none" strike="noStrike" kern="1200" cap="none" spc="0" normalizeH="0" baseline="0" noProof="0" dirty="0" smtClean="0">
                <a:ln>
                  <a:noFill/>
                </a:ln>
                <a:solidFill>
                  <a:schemeClr val="tx1"/>
                </a:solidFill>
                <a:effectLst/>
                <a:uLnTx/>
                <a:uFillTx/>
                <a:latin typeface="Tahoma" pitchFamily="34" charset="0"/>
                <a:ea typeface="+mn-ea"/>
                <a:cs typeface="+mn-cs"/>
              </a:rPr>
              <a:t>) =  5000$</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1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4" name="3 Tabla"/>
          <p:cNvGraphicFramePr>
            <a:graphicFrameLocks noGrp="1"/>
          </p:cNvGraphicFramePr>
          <p:nvPr/>
        </p:nvGraphicFramePr>
        <p:xfrm>
          <a:off x="1371600" y="304800"/>
          <a:ext cx="7315199" cy="1905000"/>
        </p:xfrm>
        <a:graphic>
          <a:graphicData uri="http://schemas.openxmlformats.org/drawingml/2006/table">
            <a:tbl>
              <a:tblPr/>
              <a:tblGrid>
                <a:gridCol w="1132676"/>
                <a:gridCol w="1434723"/>
                <a:gridCol w="1491357"/>
                <a:gridCol w="1571588"/>
                <a:gridCol w="1684855"/>
              </a:tblGrid>
              <a:tr h="754455">
                <a:tc>
                  <a:txBody>
                    <a:bodyPr/>
                    <a:lstStyle/>
                    <a:p>
                      <a:pPr algn="ctr" rtl="0" fontAlgn="ctr"/>
                      <a:r>
                        <a:rPr lang="es-AR" sz="1400" b="0" i="0" u="none" strike="noStrike" dirty="0">
                          <a:solidFill>
                            <a:srgbClr val="000000"/>
                          </a:solidFill>
                          <a:latin typeface="Tahoma"/>
                        </a:rPr>
                        <a:t>Año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Precio panchos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panchos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a:solidFill>
                            <a:srgbClr val="000000"/>
                          </a:solidFill>
                          <a:latin typeface="Tahoma"/>
                        </a:rPr>
                        <a:t>Precio </a:t>
                      </a:r>
                      <a:r>
                        <a:rPr lang="es-AR" sz="1400" b="0" i="0" u="none" strike="noStrike" dirty="0" smtClean="0">
                          <a:solidFill>
                            <a:srgbClr val="000000"/>
                          </a:solidFill>
                          <a:latin typeface="Tahoma"/>
                        </a:rPr>
                        <a:t>hamburguesas ($)</a:t>
                      </a:r>
                      <a:endParaRPr lang="es-AR" sz="1400" b="0" i="0" u="none" strike="noStrike" dirty="0">
                        <a:solidFill>
                          <a:srgbClr val="000000"/>
                        </a:solidFill>
                        <a:latin typeface="Tahom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hamburguesas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228">
                <a:tc>
                  <a:txBody>
                    <a:bodyPr/>
                    <a:lstStyle/>
                    <a:p>
                      <a:pPr algn="ctr" fontAlgn="b"/>
                      <a:r>
                        <a:rPr lang="es-AR" sz="1400" b="0" i="0" u="none" strike="noStrike" dirty="0">
                          <a:solidFill>
                            <a:srgbClr val="000000"/>
                          </a:solidFill>
                          <a:latin typeface="Tahoma"/>
                        </a:rPr>
                        <a:t>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smtClean="0">
                          <a:solidFill>
                            <a:srgbClr val="000000"/>
                          </a:solidFill>
                          <a:latin typeface="Tahoma"/>
                        </a:rPr>
                        <a:t>10</a:t>
                      </a:r>
                      <a:endParaRPr lang="es-AR"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smtClean="0">
                          <a:solidFill>
                            <a:srgbClr val="000000"/>
                          </a:solidFill>
                          <a:latin typeface="Tahoma"/>
                        </a:rPr>
                        <a:t>20</a:t>
                      </a:r>
                      <a:endParaRPr lang="es-AR"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228">
                <a:tc>
                  <a:txBody>
                    <a:bodyPr/>
                    <a:lstStyle/>
                    <a:p>
                      <a:pPr algn="ctr" fontAlgn="b"/>
                      <a:r>
                        <a:rPr lang="es-AR" sz="1400" b="0" i="0" u="none" strike="noStrike">
                          <a:solidFill>
                            <a:srgbClr val="000000"/>
                          </a:solidFill>
                          <a:latin typeface="Tahoma"/>
                        </a:rPr>
                        <a:t>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smtClean="0">
                          <a:solidFill>
                            <a:srgbClr val="000000"/>
                          </a:solidFill>
                          <a:latin typeface="Tahoma"/>
                        </a:rPr>
                        <a:t>20</a:t>
                      </a:r>
                      <a:endParaRPr lang="es-AR"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smtClean="0">
                          <a:solidFill>
                            <a:srgbClr val="000000"/>
                          </a:solidFill>
                          <a:latin typeface="Tahoma"/>
                        </a:rPr>
                        <a:t>30</a:t>
                      </a:r>
                      <a:endParaRPr lang="es-AR"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089">
                <a:tc>
                  <a:txBody>
                    <a:bodyPr/>
                    <a:lstStyle/>
                    <a:p>
                      <a:pPr algn="ctr" fontAlgn="b"/>
                      <a:r>
                        <a:rPr lang="es-AR" sz="1400" b="0" i="0" u="none" strike="noStrike">
                          <a:solidFill>
                            <a:srgbClr val="000000"/>
                          </a:solidFill>
                          <a:latin typeface="Tahoma"/>
                        </a:rPr>
                        <a:t>2013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smtClean="0">
                          <a:solidFill>
                            <a:srgbClr val="000000"/>
                          </a:solidFill>
                          <a:latin typeface="Tahoma"/>
                        </a:rPr>
                        <a:t>30</a:t>
                      </a:r>
                      <a:endParaRPr lang="es-AR"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smtClean="0">
                          <a:solidFill>
                            <a:srgbClr val="000000"/>
                          </a:solidFill>
                          <a:latin typeface="Tahoma"/>
                        </a:rPr>
                        <a:t>40</a:t>
                      </a:r>
                      <a:endParaRPr lang="es-AR" sz="1400" b="0" i="0" u="none" strike="noStrike" dirty="0">
                        <a:solidFill>
                          <a:srgbClr val="000000"/>
                        </a:solidFill>
                        <a:latin typeface="Tahom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35100" y="274638"/>
            <a:ext cx="749935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400" b="1" i="0" u="none" strike="noStrike" kern="1200" cap="none" spc="0" normalizeH="0" baseline="0" noProof="0" dirty="0" smtClean="0">
                <a:ln>
                  <a:noFill/>
                </a:ln>
                <a:solidFill>
                  <a:srgbClr val="FF0000"/>
                </a:solidFill>
                <a:uLnTx/>
                <a:uFillTx/>
                <a:latin typeface="Calibri" pitchFamily="34" charset="0"/>
                <a:ea typeface="+mj-ea"/>
                <a:cs typeface="Calibri" pitchFamily="34" charset="0"/>
              </a:rPr>
              <a:t>El deflactor del PBI</a:t>
            </a:r>
            <a:endParaRPr kumimoji="0" lang="es-ES" sz="4400" b="1" i="0" u="none" strike="noStrike" kern="1200" cap="none" spc="0" normalizeH="0" baseline="0" noProof="0" dirty="0">
              <a:ln>
                <a:noFill/>
              </a:ln>
              <a:solidFill>
                <a:srgbClr val="FF0000"/>
              </a:solidFill>
              <a:uLnTx/>
              <a:uFillTx/>
              <a:latin typeface="Calibri" pitchFamily="34" charset="0"/>
              <a:ea typeface="+mj-ea"/>
              <a:cs typeface="Calibri" pitchFamily="34" charset="0"/>
            </a:endParaRPr>
          </a:p>
        </p:txBody>
      </p:sp>
      <p:sp>
        <p:nvSpPr>
          <p:cNvPr id="4" name="Rectángulo 3"/>
          <p:cNvSpPr txBox="1">
            <a:spLocks noChangeArrowheads="1"/>
          </p:cNvSpPr>
          <p:nvPr/>
        </p:nvSpPr>
        <p:spPr bwMode="auto">
          <a:xfrm>
            <a:off x="1114425" y="1341438"/>
            <a:ext cx="7920038" cy="4525962"/>
          </a:xfrm>
          <a:prstGeom prst="rect">
            <a:avLst/>
          </a:prstGeom>
          <a:noFill/>
          <a:ln>
            <a:noFill/>
          </a:ln>
          <a:extLst/>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80000"/>
              </a:lnSpc>
              <a:defRPr/>
            </a:pPr>
            <a:endParaRPr lang="es-ES" sz="1800" dirty="0" smtClean="0">
              <a:sym typeface="Symbol" pitchFamily="18" charset="2"/>
            </a:endParaRPr>
          </a:p>
          <a:p>
            <a:pPr marL="82550" indent="0" algn="just">
              <a:lnSpc>
                <a:spcPct val="80000"/>
              </a:lnSpc>
              <a:buFont typeface="Wingdings 2" pitchFamily="18" charset="2"/>
              <a:buNone/>
              <a:defRPr/>
            </a:pPr>
            <a:r>
              <a:rPr lang="es-ES" i="0" dirty="0" smtClean="0">
                <a:latin typeface="Calibri" pitchFamily="34" charset="0"/>
                <a:cs typeface="Calibri" pitchFamily="34" charset="0"/>
                <a:sym typeface="Symbol" pitchFamily="18" charset="2"/>
              </a:rPr>
              <a:t>Es un indicador del nivel de precios. </a:t>
            </a:r>
          </a:p>
          <a:p>
            <a:pPr algn="just">
              <a:lnSpc>
                <a:spcPct val="80000"/>
              </a:lnSpc>
              <a:defRPr/>
            </a:pPr>
            <a:r>
              <a:rPr lang="es-MX" sz="2400" i="0" baseline="0" dirty="0" smtClean="0">
                <a:solidFill>
                  <a:prstClr val="black"/>
                </a:solidFill>
                <a:latin typeface="Calibri" pitchFamily="34" charset="0"/>
                <a:cs typeface="Calibri" pitchFamily="34" charset="0"/>
              </a:rPr>
              <a:t>El </a:t>
            </a:r>
            <a:r>
              <a:rPr lang="es-MX" sz="2400" i="0" baseline="0" dirty="0">
                <a:solidFill>
                  <a:prstClr val="black"/>
                </a:solidFill>
                <a:latin typeface="Calibri" pitchFamily="34" charset="0"/>
                <a:cs typeface="Calibri" pitchFamily="34" charset="0"/>
              </a:rPr>
              <a:t>Deflactor del </a:t>
            </a:r>
            <a:r>
              <a:rPr lang="es-MX" sz="2400" i="0" baseline="0" dirty="0" smtClean="0">
                <a:solidFill>
                  <a:prstClr val="black"/>
                </a:solidFill>
                <a:latin typeface="Calibri" pitchFamily="34" charset="0"/>
                <a:cs typeface="Calibri" pitchFamily="34" charset="0"/>
              </a:rPr>
              <a:t>PBI </a:t>
            </a:r>
            <a:r>
              <a:rPr lang="es-MX" sz="2400" i="0" baseline="0" dirty="0">
                <a:solidFill>
                  <a:prstClr val="black"/>
                </a:solidFill>
                <a:latin typeface="Calibri" pitchFamily="34" charset="0"/>
                <a:cs typeface="Calibri" pitchFamily="34" charset="0"/>
              </a:rPr>
              <a:t>mide el nivel actual de precios en relación con el nivel de precios del año base. Nos indica el aumento en el </a:t>
            </a:r>
            <a:r>
              <a:rPr lang="es-MX" sz="2400" i="0" baseline="0" dirty="0" smtClean="0">
                <a:solidFill>
                  <a:prstClr val="black"/>
                </a:solidFill>
                <a:latin typeface="Calibri" pitchFamily="34" charset="0"/>
                <a:cs typeface="Calibri" pitchFamily="34" charset="0"/>
              </a:rPr>
              <a:t>PBI </a:t>
            </a:r>
            <a:r>
              <a:rPr lang="es-MX" sz="2400" i="0" baseline="0" dirty="0">
                <a:solidFill>
                  <a:prstClr val="black"/>
                </a:solidFill>
                <a:latin typeface="Calibri" pitchFamily="34" charset="0"/>
                <a:cs typeface="Calibri" pitchFamily="34" charset="0"/>
              </a:rPr>
              <a:t>nominal que se atribuye a una subida en precios y no a un aumento en las cantidades producidas. Se calcula de la siguiente manera</a:t>
            </a:r>
            <a:endParaRPr lang="es-ES" sz="2400" dirty="0" smtClean="0">
              <a:latin typeface="Calibri" pitchFamily="34" charset="0"/>
              <a:cs typeface="Calibri" pitchFamily="34" charset="0"/>
            </a:endParaRPr>
          </a:p>
          <a:p>
            <a:pPr algn="just">
              <a:lnSpc>
                <a:spcPct val="80000"/>
              </a:lnSpc>
              <a:defRPr/>
            </a:pPr>
            <a:endParaRPr lang="es-ES" sz="2800" i="0" dirty="0">
              <a:latin typeface="Book Antiqua" pitchFamily="18" charset="0"/>
              <a:sym typeface="Symbol" pitchFamily="18" charset="2"/>
            </a:endParaRPr>
          </a:p>
        </p:txBody>
      </p:sp>
      <p:graphicFrame>
        <p:nvGraphicFramePr>
          <p:cNvPr id="5" name="Object 6"/>
          <p:cNvGraphicFramePr>
            <a:graphicFrameLocks noChangeAspect="1"/>
          </p:cNvGraphicFramePr>
          <p:nvPr/>
        </p:nvGraphicFramePr>
        <p:xfrm>
          <a:off x="1547813" y="4365625"/>
          <a:ext cx="6480175" cy="1139825"/>
        </p:xfrm>
        <a:graphic>
          <a:graphicData uri="http://schemas.openxmlformats.org/presentationml/2006/ole">
            <mc:AlternateContent xmlns:mc="http://schemas.openxmlformats.org/markup-compatibility/2006">
              <mc:Choice xmlns:v="urn:schemas-microsoft-com:vml" Requires="v">
                <p:oleObj spid="_x0000_s86051" name="Ecuación" r:id="rId3" imgW="2311400" imgH="406400" progId="Equation.3">
                  <p:embed/>
                </p:oleObj>
              </mc:Choice>
              <mc:Fallback>
                <p:oleObj name="Ecuación" r:id="rId3" imgW="2311400" imgH="4064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365625"/>
                        <a:ext cx="6480175" cy="1139825"/>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85852" y="357166"/>
            <a:ext cx="7632700" cy="3508653"/>
          </a:xfrm>
          <a:prstGeom prst="rect">
            <a:avLst/>
          </a:prstGeom>
        </p:spPr>
        <p:txBody>
          <a:bodyPr>
            <a:spAutoFit/>
          </a:bodyPr>
          <a:lstStyle/>
          <a:p>
            <a:pPr marL="342900" indent="-342900">
              <a:spcBef>
                <a:spcPct val="20000"/>
              </a:spcBef>
              <a:defRPr/>
            </a:pPr>
            <a:r>
              <a:rPr lang="en-US" sz="2400" b="1" i="0" kern="0" baseline="0" dirty="0" err="1" smtClean="0">
                <a:solidFill>
                  <a:prstClr val="black"/>
                </a:solidFill>
                <a:latin typeface="Tahoma" charset="0"/>
              </a:rPr>
              <a:t>Volvamos</a:t>
            </a:r>
            <a:r>
              <a:rPr lang="en-US" sz="2400" b="1" i="0" kern="0" baseline="0" dirty="0" smtClean="0">
                <a:solidFill>
                  <a:prstClr val="black"/>
                </a:solidFill>
                <a:latin typeface="Tahoma" charset="0"/>
              </a:rPr>
              <a:t> al </a:t>
            </a:r>
            <a:r>
              <a:rPr lang="en-US" sz="2400" b="1" i="0" kern="0" baseline="0" dirty="0" err="1" smtClean="0">
                <a:solidFill>
                  <a:prstClr val="black"/>
                </a:solidFill>
                <a:latin typeface="Tahoma" charset="0"/>
              </a:rPr>
              <a:t>ejemplo</a:t>
            </a:r>
            <a:endParaRPr lang="en-US" sz="2400" b="1" i="0" kern="0" baseline="0" dirty="0" smtClean="0">
              <a:solidFill>
                <a:prstClr val="black"/>
              </a:solidFill>
              <a:latin typeface="Tahoma" charset="0"/>
            </a:endParaRPr>
          </a:p>
          <a:p>
            <a:pPr marL="342900" indent="-342900">
              <a:spcBef>
                <a:spcPct val="20000"/>
              </a:spcBef>
              <a:defRPr/>
            </a:pPr>
            <a:r>
              <a:rPr lang="en-US" sz="2400" b="1" i="0" kern="0" baseline="0" dirty="0" err="1" smtClean="0">
                <a:solidFill>
                  <a:prstClr val="black"/>
                </a:solidFill>
                <a:latin typeface="Tahoma" charset="0"/>
              </a:rPr>
              <a:t>Año</a:t>
            </a:r>
            <a:r>
              <a:rPr lang="en-US" sz="1050" b="1" i="0" kern="0" baseline="0" dirty="0">
                <a:solidFill>
                  <a:prstClr val="black"/>
                </a:solidFill>
                <a:latin typeface="Tahoma" charset="0"/>
              </a:rPr>
              <a:t>			</a:t>
            </a:r>
            <a:r>
              <a:rPr lang="en-US" sz="2400" b="1" i="0" kern="0" baseline="0" dirty="0" err="1">
                <a:solidFill>
                  <a:prstClr val="black"/>
                </a:solidFill>
                <a:latin typeface="Tahoma" charset="0"/>
              </a:rPr>
              <a:t>Cálculo</a:t>
            </a:r>
            <a:r>
              <a:rPr lang="en-US" sz="2400" b="1" i="0" kern="0" baseline="0" dirty="0">
                <a:solidFill>
                  <a:prstClr val="black"/>
                </a:solidFill>
                <a:latin typeface="Tahoma" charset="0"/>
              </a:rPr>
              <a:t> del </a:t>
            </a:r>
            <a:r>
              <a:rPr lang="en-US" sz="2400" b="1" i="0" kern="0" baseline="0" dirty="0" err="1">
                <a:solidFill>
                  <a:prstClr val="black"/>
                </a:solidFill>
                <a:latin typeface="Tahoma" charset="0"/>
              </a:rPr>
              <a:t>deflactor</a:t>
            </a:r>
            <a:r>
              <a:rPr lang="en-US" sz="2400" b="1" i="0" kern="0" baseline="0" dirty="0">
                <a:solidFill>
                  <a:prstClr val="black"/>
                </a:solidFill>
                <a:latin typeface="Tahoma" charset="0"/>
              </a:rPr>
              <a:t> del </a:t>
            </a:r>
            <a:r>
              <a:rPr lang="en-US" sz="2400" b="1" i="0" kern="0" baseline="0" dirty="0" smtClean="0">
                <a:solidFill>
                  <a:prstClr val="black"/>
                </a:solidFill>
                <a:latin typeface="Tahoma" charset="0"/>
              </a:rPr>
              <a:t>PBI </a:t>
            </a:r>
            <a:endParaRPr lang="en-US" sz="2400" b="1" i="0" kern="0" baseline="0" dirty="0">
              <a:solidFill>
                <a:prstClr val="black"/>
              </a:solidFill>
              <a:latin typeface="Tahoma" charset="0"/>
            </a:endParaRPr>
          </a:p>
          <a:p>
            <a:pPr marL="342900" indent="-342900">
              <a:spcBef>
                <a:spcPct val="20000"/>
              </a:spcBef>
              <a:defRPr/>
            </a:pPr>
            <a:r>
              <a:rPr lang="en-US" sz="1050" b="1" i="0" kern="0" baseline="0" dirty="0">
                <a:solidFill>
                  <a:prstClr val="black"/>
                </a:solidFill>
                <a:latin typeface="Tahoma" charset="0"/>
              </a:rPr>
              <a:t>__________________________________________________________________</a:t>
            </a:r>
          </a:p>
          <a:p>
            <a:pPr marL="342900" indent="-342900">
              <a:spcBef>
                <a:spcPct val="20000"/>
              </a:spcBef>
              <a:defRPr/>
            </a:pPr>
            <a:endParaRPr lang="en-US" sz="1050" b="1" i="0" kern="0" baseline="0" dirty="0">
              <a:solidFill>
                <a:prstClr val="black"/>
              </a:solidFill>
              <a:latin typeface="Tahoma" charset="0"/>
            </a:endParaRPr>
          </a:p>
          <a:p>
            <a:pPr marL="342900" indent="-342900">
              <a:spcBef>
                <a:spcPct val="20000"/>
              </a:spcBef>
              <a:defRPr/>
            </a:pPr>
            <a:r>
              <a:rPr lang="en-US" sz="2400" b="1" i="0" kern="0" baseline="0" dirty="0" smtClean="0">
                <a:solidFill>
                  <a:prstClr val="black"/>
                </a:solidFill>
                <a:latin typeface="Tahoma" charset="0"/>
              </a:rPr>
              <a:t>2011</a:t>
            </a:r>
            <a:r>
              <a:rPr lang="en-US" sz="2400" b="1" i="0" kern="0" baseline="0" dirty="0">
                <a:solidFill>
                  <a:prstClr val="black"/>
                </a:solidFill>
                <a:latin typeface="Tahoma" charset="0"/>
              </a:rPr>
              <a:t>			</a:t>
            </a:r>
            <a:r>
              <a:rPr lang="en-US" sz="2400" b="1" i="0" kern="0" baseline="0" dirty="0" smtClean="0">
                <a:solidFill>
                  <a:prstClr val="black"/>
                </a:solidFill>
                <a:latin typeface="Tahoma" charset="0"/>
              </a:rPr>
              <a:t>  </a:t>
            </a:r>
            <a:r>
              <a:rPr lang="en-US" sz="2400" b="1" i="0" kern="0" baseline="0" dirty="0">
                <a:solidFill>
                  <a:prstClr val="black"/>
                </a:solidFill>
                <a:latin typeface="Tahoma" charset="0"/>
              </a:rPr>
              <a:t>(</a:t>
            </a:r>
            <a:r>
              <a:rPr lang="en-US" sz="2400" b="1" i="0" kern="0" baseline="0" dirty="0" smtClean="0">
                <a:solidFill>
                  <a:prstClr val="black"/>
                </a:solidFill>
                <a:latin typeface="Tahoma" charset="0"/>
              </a:rPr>
              <a:t>2000$ /2000$) </a:t>
            </a:r>
            <a:r>
              <a:rPr lang="en-US" sz="2400" b="1" i="0" kern="0" baseline="0" dirty="0">
                <a:solidFill>
                  <a:prstClr val="black"/>
                </a:solidFill>
                <a:latin typeface="Tahoma" charset="0"/>
              </a:rPr>
              <a:t>x 100 = 100</a:t>
            </a:r>
          </a:p>
          <a:p>
            <a:pPr marL="342900" indent="-342900">
              <a:spcBef>
                <a:spcPct val="20000"/>
              </a:spcBef>
              <a:defRPr/>
            </a:pPr>
            <a:endParaRPr lang="en-US" sz="2400" b="1" i="0" kern="0" baseline="0" dirty="0">
              <a:solidFill>
                <a:prstClr val="black"/>
              </a:solidFill>
              <a:latin typeface="Tahoma" charset="0"/>
            </a:endParaRPr>
          </a:p>
          <a:p>
            <a:pPr marL="342900" indent="-342900">
              <a:spcBef>
                <a:spcPct val="20000"/>
              </a:spcBef>
              <a:defRPr/>
            </a:pPr>
            <a:r>
              <a:rPr lang="en-US" sz="2400" b="1" i="0" kern="0" baseline="0" dirty="0" smtClean="0">
                <a:solidFill>
                  <a:prstClr val="black"/>
                </a:solidFill>
                <a:latin typeface="Tahoma" charset="0"/>
              </a:rPr>
              <a:t>2012</a:t>
            </a:r>
            <a:r>
              <a:rPr lang="en-US" sz="2400" b="1" i="0" kern="0" baseline="0" dirty="0">
                <a:solidFill>
                  <a:prstClr val="black"/>
                </a:solidFill>
                <a:latin typeface="Tahoma" charset="0"/>
              </a:rPr>
              <a:t>			</a:t>
            </a:r>
            <a:r>
              <a:rPr lang="en-US" sz="2400" b="1" i="0" kern="0" baseline="0" dirty="0" smtClean="0">
                <a:solidFill>
                  <a:prstClr val="black"/>
                </a:solidFill>
                <a:latin typeface="Tahoma" charset="0"/>
              </a:rPr>
              <a:t>  </a:t>
            </a:r>
            <a:r>
              <a:rPr lang="en-US" sz="2400" b="1" i="0" kern="0" baseline="0" dirty="0">
                <a:solidFill>
                  <a:prstClr val="black"/>
                </a:solidFill>
                <a:latin typeface="Tahoma" charset="0"/>
              </a:rPr>
              <a:t>(</a:t>
            </a:r>
            <a:r>
              <a:rPr lang="en-US" sz="2400" b="1" i="0" kern="0" baseline="0" dirty="0" smtClean="0">
                <a:solidFill>
                  <a:prstClr val="black"/>
                </a:solidFill>
                <a:latin typeface="Tahoma" charset="0"/>
              </a:rPr>
              <a:t>6000$ </a:t>
            </a:r>
            <a:r>
              <a:rPr lang="en-US" sz="2400" b="1" i="0" kern="0" baseline="0" dirty="0">
                <a:solidFill>
                  <a:prstClr val="black"/>
                </a:solidFill>
                <a:latin typeface="Tahoma" charset="0"/>
              </a:rPr>
              <a:t>/ </a:t>
            </a:r>
            <a:r>
              <a:rPr lang="en-US" sz="2400" b="1" i="0" kern="0" baseline="0" dirty="0" smtClean="0">
                <a:solidFill>
                  <a:prstClr val="black"/>
                </a:solidFill>
                <a:latin typeface="Tahoma" charset="0"/>
              </a:rPr>
              <a:t>3500$) </a:t>
            </a:r>
            <a:r>
              <a:rPr lang="en-US" sz="2400" b="1" i="0" kern="0" baseline="0" dirty="0">
                <a:solidFill>
                  <a:prstClr val="black"/>
                </a:solidFill>
                <a:latin typeface="Tahoma" charset="0"/>
              </a:rPr>
              <a:t>x 100 = 171</a:t>
            </a:r>
          </a:p>
          <a:p>
            <a:pPr marL="342900" indent="-342900">
              <a:spcBef>
                <a:spcPct val="20000"/>
              </a:spcBef>
              <a:defRPr/>
            </a:pPr>
            <a:endParaRPr lang="en-US" sz="2400" b="1" i="0" kern="0" baseline="0" dirty="0">
              <a:solidFill>
                <a:prstClr val="black"/>
              </a:solidFill>
              <a:latin typeface="Tahoma" charset="0"/>
            </a:endParaRPr>
          </a:p>
          <a:p>
            <a:pPr marL="342900" indent="-342900">
              <a:spcBef>
                <a:spcPct val="20000"/>
              </a:spcBef>
              <a:defRPr/>
            </a:pPr>
            <a:r>
              <a:rPr lang="en-US" sz="2400" b="1" i="0" kern="0" baseline="0" dirty="0" smtClean="0">
                <a:solidFill>
                  <a:prstClr val="black"/>
                </a:solidFill>
                <a:latin typeface="Tahoma" charset="0"/>
              </a:rPr>
              <a:t>2013</a:t>
            </a:r>
            <a:r>
              <a:rPr lang="en-US" sz="2400" b="1" i="0" kern="0" baseline="0" dirty="0">
                <a:solidFill>
                  <a:prstClr val="black"/>
                </a:solidFill>
                <a:latin typeface="Tahoma" charset="0"/>
              </a:rPr>
              <a:t>		</a:t>
            </a:r>
            <a:r>
              <a:rPr lang="en-US" sz="2400" b="1" i="0" kern="0" dirty="0" smtClean="0">
                <a:solidFill>
                  <a:prstClr val="black"/>
                </a:solidFill>
                <a:latin typeface="Tahoma" charset="0"/>
              </a:rPr>
              <a:t>          </a:t>
            </a:r>
            <a:r>
              <a:rPr lang="en-US" sz="2400" b="1" i="0" kern="0" baseline="0" dirty="0" smtClean="0">
                <a:solidFill>
                  <a:prstClr val="black"/>
                </a:solidFill>
                <a:latin typeface="Tahoma" charset="0"/>
              </a:rPr>
              <a:t>(12000</a:t>
            </a:r>
            <a:r>
              <a:rPr lang="en-US" sz="2400" b="1" i="0" kern="0" baseline="0" dirty="0">
                <a:solidFill>
                  <a:prstClr val="black"/>
                </a:solidFill>
                <a:latin typeface="Tahoma" charset="0"/>
              </a:rPr>
              <a:t>$ / </a:t>
            </a:r>
            <a:r>
              <a:rPr lang="en-US" sz="2400" b="1" i="0" kern="0" baseline="0" dirty="0" smtClean="0">
                <a:solidFill>
                  <a:prstClr val="black"/>
                </a:solidFill>
                <a:latin typeface="Tahoma" charset="0"/>
              </a:rPr>
              <a:t>5000</a:t>
            </a:r>
            <a:r>
              <a:rPr lang="en-US" sz="2400" b="1" i="0" kern="0" baseline="0" dirty="0">
                <a:solidFill>
                  <a:prstClr val="black"/>
                </a:solidFill>
                <a:latin typeface="Tahoma" charset="0"/>
              </a:rPr>
              <a:t>$) x 100 = 240</a:t>
            </a:r>
          </a:p>
        </p:txBody>
      </p:sp>
      <p:sp>
        <p:nvSpPr>
          <p:cNvPr id="4" name="3 Rectángulo"/>
          <p:cNvSpPr/>
          <p:nvPr/>
        </p:nvSpPr>
        <p:spPr>
          <a:xfrm>
            <a:off x="747914" y="4424546"/>
            <a:ext cx="8134352" cy="1471172"/>
          </a:xfrm>
          <a:prstGeom prst="rect">
            <a:avLst/>
          </a:prstGeom>
        </p:spPr>
        <p:txBody>
          <a:bodyPr wrap="square">
            <a:spAutoFit/>
          </a:bodyPr>
          <a:lstStyle/>
          <a:p>
            <a:pPr lvl="1" algn="just">
              <a:lnSpc>
                <a:spcPct val="80000"/>
              </a:lnSpc>
              <a:spcBef>
                <a:spcPct val="20000"/>
              </a:spcBef>
              <a:defRPr/>
            </a:pPr>
            <a:r>
              <a:rPr lang="es-AR" sz="2800" i="0" kern="0" baseline="0" dirty="0" smtClean="0">
                <a:solidFill>
                  <a:srgbClr val="000000"/>
                </a:solidFill>
                <a:latin typeface="Calibri" pitchFamily="34" charset="0"/>
                <a:cs typeface="Calibri" pitchFamily="34" charset="0"/>
              </a:rPr>
              <a:t>Nos dice si el aumento del </a:t>
            </a:r>
            <a:r>
              <a:rPr lang="es-AR" sz="2800" b="1" i="0" kern="0" baseline="0" dirty="0" smtClean="0">
                <a:solidFill>
                  <a:schemeClr val="accent1"/>
                </a:solidFill>
                <a:latin typeface="Calibri" pitchFamily="34" charset="0"/>
                <a:cs typeface="Calibri" pitchFamily="34" charset="0"/>
              </a:rPr>
              <a:t>PBI nominal </a:t>
            </a:r>
            <a:r>
              <a:rPr lang="es-AR" sz="2800" i="0" kern="0" baseline="0" dirty="0" smtClean="0">
                <a:solidFill>
                  <a:srgbClr val="000000"/>
                </a:solidFill>
                <a:latin typeface="Calibri" pitchFamily="34" charset="0"/>
                <a:cs typeface="Calibri" pitchFamily="34" charset="0"/>
              </a:rPr>
              <a:t>se debe a un incremento de los precios o a un crecimiento real de la renta del país (aumento en la cantidad no sólo en los precios).</a:t>
            </a:r>
            <a:endParaRPr lang="es-AR" sz="2800" i="0" kern="0" baseline="0" dirty="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35100" y="274638"/>
            <a:ext cx="749935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3600" b="1" i="0" u="none" strike="noStrike" kern="1200" cap="none" spc="0" normalizeH="0" baseline="0" noProof="0" dirty="0" smtClean="0">
                <a:ln>
                  <a:noFill/>
                </a:ln>
                <a:solidFill>
                  <a:srgbClr val="FF3300"/>
                </a:solidFill>
                <a:uLnTx/>
                <a:uFillTx/>
                <a:latin typeface="Calibri" pitchFamily="34" charset="0"/>
                <a:ea typeface="+mj-ea"/>
                <a:cs typeface="Calibri" pitchFamily="34" charset="0"/>
              </a:rPr>
              <a:t>El PBI y el Bienestar Económico</a:t>
            </a:r>
            <a:endParaRPr kumimoji="0" lang="es-ES" sz="3600" b="1" i="0" u="none" strike="noStrike" kern="1200" cap="none" spc="0" normalizeH="0" baseline="0" noProof="0" dirty="0">
              <a:ln>
                <a:noFill/>
              </a:ln>
              <a:solidFill>
                <a:srgbClr val="FF3300"/>
              </a:solidFill>
              <a:uLnTx/>
              <a:uFillTx/>
              <a:latin typeface="Calibri" pitchFamily="34" charset="0"/>
              <a:ea typeface="+mj-ea"/>
              <a:cs typeface="Calibri" pitchFamily="34" charset="0"/>
            </a:endParaRPr>
          </a:p>
        </p:txBody>
      </p:sp>
      <p:sp>
        <p:nvSpPr>
          <p:cNvPr id="3" name="2 Marcador de contenido"/>
          <p:cNvSpPr txBox="1">
            <a:spLocks/>
          </p:cNvSpPr>
          <p:nvPr/>
        </p:nvSpPr>
        <p:spPr>
          <a:xfrm>
            <a:off x="1219200" y="1066800"/>
            <a:ext cx="7499350" cy="4800600"/>
          </a:xfrm>
          <a:prstGeom prst="rect">
            <a:avLst/>
          </a:prstGeom>
        </p:spPr>
        <p:txBody>
          <a:bodyPr/>
          <a:lstStyle/>
          <a:p>
            <a:pPr marL="82550" marR="0" lvl="0" algn="just" defTabSz="914400" rtl="0" eaLnBrk="1" fontAlgn="base" latinLnBrk="0" hangingPunct="1">
              <a:lnSpc>
                <a:spcPct val="100000"/>
              </a:lnSpc>
              <a:spcBef>
                <a:spcPts val="600"/>
              </a:spcBef>
              <a:spcAft>
                <a:spcPct val="0"/>
              </a:spcAft>
              <a:buClr>
                <a:schemeClr val="accent1"/>
              </a:buClr>
              <a:buSzPct val="80000"/>
              <a:tabLst/>
              <a:defRPr/>
            </a:pPr>
            <a:r>
              <a:rPr kumimoji="0" lang="es-MX"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El PBI solo mide de manera agregada el tamaño de la economía en términos de su ingreso. Sin embargo, si tenemos varios países con el mismo ingreso, no quiere decir que ambos países se encuentren en igualdad de condiciones. Un país con el mismo PBI pero con un número de habitantes grande (</a:t>
            </a:r>
            <a:r>
              <a:rPr kumimoji="0" lang="es-MX" sz="28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p.e.</a:t>
            </a:r>
            <a:r>
              <a:rPr kumimoji="0" lang="es-MX"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China, India, etc.) se encontrará peor que un país con menos habitantes (Suiza, Finlandia, Holanda, Luxemburgo, etc.) Así, el </a:t>
            </a:r>
            <a:r>
              <a:rPr kumimoji="0" lang="es-MX" sz="2800" b="1" i="0" u="none" strike="noStrike" kern="1200" cap="none" spc="0" normalizeH="0" baseline="0" noProof="0" dirty="0" smtClean="0">
                <a:ln>
                  <a:noFill/>
                </a:ln>
                <a:solidFill>
                  <a:schemeClr val="accent1"/>
                </a:solidFill>
                <a:effectLst/>
                <a:uLnTx/>
                <a:uFillTx/>
                <a:latin typeface="Calibri" pitchFamily="34" charset="0"/>
                <a:cs typeface="Calibri" pitchFamily="34" charset="0"/>
              </a:rPr>
              <a:t>PBI per cápita </a:t>
            </a:r>
            <a:r>
              <a:rPr kumimoji="0" lang="es-MX" sz="2800" b="0" i="0" u="none" strike="noStrike" kern="1200" cap="none" spc="0" normalizeH="0" baseline="0" noProof="0" dirty="0" smtClean="0">
                <a:ln>
                  <a:noFill/>
                </a:ln>
                <a:solidFill>
                  <a:schemeClr val="tx1"/>
                </a:solidFill>
                <a:effectLst/>
                <a:uLnTx/>
                <a:uFillTx/>
                <a:latin typeface="Calibri" pitchFamily="34" charset="0"/>
                <a:cs typeface="Calibri" pitchFamily="34" charset="0"/>
              </a:rPr>
              <a:t>nos permite corregir ese problema.</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042988" y="457200"/>
            <a:ext cx="7921625"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s-ES_tradnl" sz="2400" dirty="0">
                <a:latin typeface="Calibri" pitchFamily="34" charset="0"/>
                <a:cs typeface="Calibri" pitchFamily="34" charset="0"/>
              </a:rPr>
              <a:t>La </a:t>
            </a:r>
            <a:r>
              <a:rPr lang="es-ES_tradnl" sz="2400" b="1" dirty="0">
                <a:solidFill>
                  <a:srgbClr val="FF0000"/>
                </a:solidFill>
                <a:latin typeface="Calibri" pitchFamily="34" charset="0"/>
                <a:cs typeface="Calibri" pitchFamily="34" charset="0"/>
              </a:rPr>
              <a:t>política macroeconómica</a:t>
            </a:r>
            <a:r>
              <a:rPr lang="es-ES_tradnl" sz="2400" dirty="0">
                <a:solidFill>
                  <a:srgbClr val="FF0000"/>
                </a:solidFill>
                <a:latin typeface="Calibri" pitchFamily="34" charset="0"/>
                <a:cs typeface="Calibri" pitchFamily="34" charset="0"/>
              </a:rPr>
              <a:t> </a:t>
            </a:r>
            <a:r>
              <a:rPr lang="es-ES_tradnl" sz="2400" dirty="0">
                <a:latin typeface="Calibri" pitchFamily="34" charset="0"/>
                <a:cs typeface="Calibri" pitchFamily="34" charset="0"/>
              </a:rPr>
              <a:t>es el conjunto de medidas que pueden adoptar las autoridades económicas (actuando sobre determinadas variables macro) para alcanzar los objetivos anteriores: </a:t>
            </a:r>
            <a:r>
              <a:rPr lang="es-ES_tradnl" sz="2400" b="1" dirty="0">
                <a:solidFill>
                  <a:schemeClr val="accent1">
                    <a:lumMod val="75000"/>
                  </a:schemeClr>
                </a:solidFill>
                <a:latin typeface="Calibri" pitchFamily="34" charset="0"/>
                <a:cs typeface="Calibri" pitchFamily="34" charset="0"/>
              </a:rPr>
              <a:t>elevado crecimiento del </a:t>
            </a:r>
            <a:r>
              <a:rPr lang="es-ES_tradnl" sz="2400" b="1" dirty="0" smtClean="0">
                <a:solidFill>
                  <a:schemeClr val="accent1">
                    <a:lumMod val="75000"/>
                  </a:schemeClr>
                </a:solidFill>
                <a:latin typeface="Calibri" pitchFamily="34" charset="0"/>
                <a:cs typeface="Calibri" pitchFamily="34" charset="0"/>
              </a:rPr>
              <a:t>PBI, </a:t>
            </a:r>
            <a:r>
              <a:rPr lang="es-ES_tradnl" sz="2400" b="1" dirty="0">
                <a:solidFill>
                  <a:schemeClr val="accent1">
                    <a:lumMod val="75000"/>
                  </a:schemeClr>
                </a:solidFill>
                <a:latin typeface="Calibri" pitchFamily="34" charset="0"/>
                <a:cs typeface="Calibri" pitchFamily="34" charset="0"/>
              </a:rPr>
              <a:t>reducida tasa de desempleo y estabilidad de precios</a:t>
            </a:r>
            <a:r>
              <a:rPr lang="es-ES_tradnl" sz="2400" dirty="0">
                <a:latin typeface="Calibri" pitchFamily="34" charset="0"/>
                <a:cs typeface="Calibri" pitchFamily="34" charset="0"/>
              </a:rPr>
              <a:t>.</a:t>
            </a:r>
          </a:p>
          <a:p>
            <a:pPr algn="just">
              <a:defRPr/>
            </a:pPr>
            <a:endParaRPr lang="es-ES_tradnl" sz="2000" dirty="0">
              <a:latin typeface="Calibri" pitchFamily="34" charset="0"/>
              <a:cs typeface="Calibri" pitchFamily="34" charset="0"/>
            </a:endParaRPr>
          </a:p>
          <a:p>
            <a:pPr algn="just">
              <a:defRPr/>
            </a:pPr>
            <a:r>
              <a:rPr lang="es-ES_tradnl" sz="2000" dirty="0">
                <a:latin typeface="Calibri" pitchFamily="34" charset="0"/>
                <a:cs typeface="Calibri" pitchFamily="34" charset="0"/>
              </a:rPr>
              <a:t>Distinguimos entre:</a:t>
            </a:r>
          </a:p>
          <a:p>
            <a:pPr algn="just">
              <a:defRPr/>
            </a:pPr>
            <a:endParaRPr lang="es-ES_tradnl" sz="1800" dirty="0">
              <a:latin typeface="Calibri" pitchFamily="34" charset="0"/>
              <a:cs typeface="Calibri" pitchFamily="34" charset="0"/>
            </a:endParaRPr>
          </a:p>
          <a:p>
            <a:pPr algn="just">
              <a:buFontTx/>
              <a:buChar char="•"/>
              <a:defRPr/>
            </a:pPr>
            <a:r>
              <a:rPr lang="es-ES_tradnl" sz="1800" dirty="0">
                <a:latin typeface="Calibri" pitchFamily="34" charset="0"/>
                <a:cs typeface="Calibri" pitchFamily="34" charset="0"/>
              </a:rPr>
              <a:t> </a:t>
            </a:r>
            <a:r>
              <a:rPr lang="es-ES_tradnl" sz="2400" b="1" dirty="0">
                <a:solidFill>
                  <a:srgbClr val="FF0000"/>
                </a:solidFill>
                <a:latin typeface="Calibri" pitchFamily="34" charset="0"/>
                <a:cs typeface="Calibri" pitchFamily="34" charset="0"/>
              </a:rPr>
              <a:t>Política monetaria</a:t>
            </a:r>
            <a:r>
              <a:rPr lang="es-ES_tradnl" sz="2400" dirty="0">
                <a:solidFill>
                  <a:srgbClr val="FF0000"/>
                </a:solidFill>
                <a:latin typeface="Calibri" pitchFamily="34" charset="0"/>
                <a:cs typeface="Calibri" pitchFamily="34" charset="0"/>
              </a:rPr>
              <a:t>.</a:t>
            </a:r>
          </a:p>
          <a:p>
            <a:pPr algn="just">
              <a:defRPr/>
            </a:pPr>
            <a:r>
              <a:rPr lang="es-ES_tradnl" sz="2400" dirty="0">
                <a:latin typeface="Calibri" pitchFamily="34" charset="0"/>
                <a:cs typeface="Calibri" pitchFamily="34" charset="0"/>
              </a:rPr>
              <a:t>Mediante el control de la cantidad de dinero, el banco central puede influir en los tipos de interés, en la inversión (y, por tanto, en el </a:t>
            </a:r>
            <a:r>
              <a:rPr lang="es-ES_tradnl" sz="2400" dirty="0" smtClean="0">
                <a:latin typeface="Calibri" pitchFamily="34" charset="0"/>
                <a:cs typeface="Calibri" pitchFamily="34" charset="0"/>
              </a:rPr>
              <a:t>PBI) </a:t>
            </a:r>
            <a:r>
              <a:rPr lang="es-ES_tradnl" sz="2400" dirty="0">
                <a:latin typeface="Calibri" pitchFamily="34" charset="0"/>
                <a:cs typeface="Calibri" pitchFamily="34" charset="0"/>
              </a:rPr>
              <a:t>y en el nivel general de precios.</a:t>
            </a:r>
          </a:p>
          <a:p>
            <a:pPr algn="just">
              <a:defRPr/>
            </a:pPr>
            <a:endParaRPr lang="es-ES_tradnl" sz="1800" dirty="0">
              <a:latin typeface="Calibri" pitchFamily="34" charset="0"/>
              <a:cs typeface="Calibri" pitchFamily="34" charset="0"/>
            </a:endParaRPr>
          </a:p>
          <a:p>
            <a:pPr algn="just">
              <a:buFontTx/>
              <a:buChar char="•"/>
              <a:defRPr/>
            </a:pPr>
            <a:r>
              <a:rPr lang="es-ES_tradnl" sz="1800" dirty="0">
                <a:latin typeface="Calibri" pitchFamily="34" charset="0"/>
                <a:cs typeface="Calibri" pitchFamily="34" charset="0"/>
              </a:rPr>
              <a:t> </a:t>
            </a:r>
            <a:r>
              <a:rPr lang="es-ES_tradnl" sz="2400" b="1" dirty="0">
                <a:solidFill>
                  <a:srgbClr val="FF0000"/>
                </a:solidFill>
                <a:latin typeface="Calibri" pitchFamily="34" charset="0"/>
                <a:cs typeface="Calibri" pitchFamily="34" charset="0"/>
              </a:rPr>
              <a:t>Política fiscal</a:t>
            </a:r>
            <a:r>
              <a:rPr lang="es-ES_tradnl" sz="2400" dirty="0">
                <a:solidFill>
                  <a:srgbClr val="FF0000"/>
                </a:solidFill>
                <a:latin typeface="Calibri" pitchFamily="34" charset="0"/>
                <a:cs typeface="Calibri" pitchFamily="34" charset="0"/>
              </a:rPr>
              <a:t>.</a:t>
            </a:r>
          </a:p>
          <a:p>
            <a:pPr algn="just">
              <a:defRPr/>
            </a:pPr>
            <a:r>
              <a:rPr lang="es-ES_tradnl" sz="2400" dirty="0">
                <a:latin typeface="Calibri" pitchFamily="34" charset="0"/>
                <a:cs typeface="Calibri" pitchFamily="34" charset="0"/>
              </a:rPr>
              <a:t>Mediante la utilización del gasto público y de los impuestos, las autoridades económicas actúan sobre las rentas y el consumo (y, por tanto, sobre el </a:t>
            </a:r>
            <a:r>
              <a:rPr lang="es-ES_tradnl" sz="2400" dirty="0" smtClean="0">
                <a:latin typeface="Calibri" pitchFamily="34" charset="0"/>
                <a:cs typeface="Calibri" pitchFamily="34" charset="0"/>
              </a:rPr>
              <a:t>PBI).</a:t>
            </a:r>
            <a:endParaRPr lang="es-ES_tradnl"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435100" y="274638"/>
            <a:ext cx="7499350" cy="7778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3600" b="1" i="0" u="none" strike="noStrike" kern="1200" cap="none" spc="0" normalizeH="0" baseline="0" noProof="0" dirty="0" smtClean="0">
                <a:ln>
                  <a:noFill/>
                </a:ln>
                <a:solidFill>
                  <a:srgbClr val="FF3300"/>
                </a:solidFill>
                <a:uLnTx/>
                <a:uFillTx/>
                <a:latin typeface="Calibri" pitchFamily="34" charset="0"/>
                <a:ea typeface="+mj-ea"/>
                <a:cs typeface="Calibri" pitchFamily="34" charset="0"/>
              </a:rPr>
              <a:t>El PBI per cápita</a:t>
            </a:r>
            <a:endParaRPr kumimoji="0" lang="es-ES" sz="3600" b="1" i="0" u="none" strike="noStrike" kern="1200" cap="none" spc="0" normalizeH="0" baseline="0" noProof="0" dirty="0">
              <a:ln>
                <a:noFill/>
              </a:ln>
              <a:solidFill>
                <a:srgbClr val="FF3300"/>
              </a:solidFill>
              <a:uLnTx/>
              <a:uFillTx/>
              <a:latin typeface="Calibri" pitchFamily="34" charset="0"/>
              <a:ea typeface="+mj-ea"/>
              <a:cs typeface="Calibri" pitchFamily="34" charset="0"/>
            </a:endParaRPr>
          </a:p>
        </p:txBody>
      </p:sp>
      <p:sp>
        <p:nvSpPr>
          <p:cNvPr id="3" name="2 Marcador de contenido"/>
          <p:cNvSpPr txBox="1">
            <a:spLocks/>
          </p:cNvSpPr>
          <p:nvPr/>
        </p:nvSpPr>
        <p:spPr>
          <a:xfrm>
            <a:off x="1042988" y="908050"/>
            <a:ext cx="8101012" cy="5805488"/>
          </a:xfrm>
          <a:prstGeom prst="rect">
            <a:avLst/>
          </a:prstGeom>
        </p:spPr>
        <p:txBody>
          <a:bodyPr/>
          <a:lstStyle/>
          <a:p>
            <a:pPr marL="82550" marR="0" lvl="0" algn="l" defTabSz="914400" rtl="0" eaLnBrk="1" fontAlgn="base" latinLnBrk="0" hangingPunct="1">
              <a:lnSpc>
                <a:spcPct val="100000"/>
              </a:lnSpc>
              <a:spcBef>
                <a:spcPts val="600"/>
              </a:spcBef>
              <a:spcAft>
                <a:spcPct val="0"/>
              </a:spcAft>
              <a:buClr>
                <a:schemeClr val="accent1"/>
              </a:buClr>
              <a:buSzPct val="80000"/>
              <a:tabLst/>
              <a:defRPr/>
            </a:pP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El PBI per cápita nos indica </a:t>
            </a:r>
            <a:r>
              <a:rPr kumimoji="0" lang="es-MX"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rPr>
              <a:t>el ingreso de cada individuo si todos generaran el mismo ingreso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pitchFamily="2" charset="2"/>
              <a:buNone/>
              <a:tabLst/>
              <a:defRPr/>
            </a:pPr>
            <a:endPar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pitchFamily="2" charset="2"/>
              <a:buNone/>
              <a:tabLst/>
              <a:defRPr/>
            </a:pP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Es el PBI per cápita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PBIpc</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un buen indicador del bienestar de la población? </a:t>
            </a:r>
          </a:p>
          <a:p>
            <a:pPr marL="365125" marR="0" lvl="0" indent="-282575" algn="just" defTabSz="914400" rtl="0" eaLnBrk="1" fontAlgn="base" latinLnBrk="0" hangingPunct="1">
              <a:lnSpc>
                <a:spcPct val="100000"/>
              </a:lnSpc>
              <a:spcBef>
                <a:spcPts val="600"/>
              </a:spcBef>
              <a:spcAft>
                <a:spcPct val="0"/>
              </a:spcAft>
              <a:buClr>
                <a:schemeClr val="accent1"/>
              </a:buClr>
              <a:buSzPct val="80000"/>
              <a:buFont typeface="Wingdings" pitchFamily="2" charset="2"/>
              <a:buNone/>
              <a:tabLst/>
              <a:defRPr/>
            </a:pP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No necesariamente pues el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PBIpc</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no toma en cuenta las tasas de mortalidad infantil, los niveles de contaminación que se generan mediante la producción, la educación, salud,</a:t>
            </a:r>
            <a:r>
              <a:rPr kumimoji="0" lang="es-MX" sz="2400" b="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etc. Entonces, el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PBIpc</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presenta </a:t>
            </a:r>
            <a:r>
              <a:rPr kumimoji="0" lang="es-MX"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rPr>
              <a:t>inconvenientes para reflejar el bienestar económico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de un país pues supone que todos los individuos de la economía perciben el mismo ingreso</a:t>
            </a:r>
            <a:endPar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p:txBody>
      </p:sp>
      <p:graphicFrame>
        <p:nvGraphicFramePr>
          <p:cNvPr id="5" name="Object 6"/>
          <p:cNvGraphicFramePr>
            <a:graphicFrameLocks noChangeAspect="1"/>
          </p:cNvGraphicFramePr>
          <p:nvPr/>
        </p:nvGraphicFramePr>
        <p:xfrm>
          <a:off x="3059113" y="1989138"/>
          <a:ext cx="3806825" cy="995362"/>
        </p:xfrm>
        <a:graphic>
          <a:graphicData uri="http://schemas.openxmlformats.org/presentationml/2006/ole">
            <mc:AlternateContent xmlns:mc="http://schemas.openxmlformats.org/markup-compatibility/2006">
              <mc:Choice xmlns:v="urn:schemas-microsoft-com:vml" Requires="v">
                <p:oleObj spid="_x0000_s87075" name="Ecuación" r:id="rId3" imgW="1473200" imgH="419100" progId="Equation.3">
                  <p:embed/>
                </p:oleObj>
              </mc:Choice>
              <mc:Fallback>
                <p:oleObj name="Ecuación" r:id="rId3" imgW="1473200" imgH="4191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989138"/>
                        <a:ext cx="380682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258888" y="304801"/>
            <a:ext cx="7499350" cy="5716588"/>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Tx/>
              <a:buSzTx/>
              <a:buFont typeface="Wingdings 2" pitchFamily="18" charset="2"/>
              <a:buNone/>
              <a:tabLst/>
              <a:defRPr/>
            </a:pPr>
            <a:r>
              <a:rPr lang="es-ES" sz="3200" b="1" kern="0" dirty="0" smtClean="0">
                <a:solidFill>
                  <a:srgbClr val="FF3300"/>
                </a:solidFill>
                <a:latin typeface="Calibri" pitchFamily="34" charset="0"/>
                <a:cs typeface="Calibri" pitchFamily="34" charset="0"/>
                <a:sym typeface="Symbol" pitchFamily="18" charset="2"/>
              </a:rPr>
              <a:t>Entonces</a:t>
            </a:r>
            <a:r>
              <a:rPr kumimoji="0" lang="es-ES" sz="3200" b="1" i="0" u="none" strike="noStrike" kern="0" cap="none" spc="0" normalizeH="0" baseline="0" noProof="0" dirty="0" smtClean="0">
                <a:ln>
                  <a:noFill/>
                </a:ln>
                <a:solidFill>
                  <a:srgbClr val="FF3300"/>
                </a:solidFill>
                <a:effectLst/>
                <a:uLnTx/>
                <a:uFillTx/>
                <a:latin typeface="Calibri" pitchFamily="34" charset="0"/>
                <a:cs typeface="Calibri" pitchFamily="34" charset="0"/>
                <a:sym typeface="Symbol" pitchFamily="18" charset="2"/>
              </a:rPr>
              <a:t>: ¿es el PBI una buena medida del bienestar económico?</a:t>
            </a:r>
            <a:r>
              <a:rPr kumimoji="0" lang="es-ES" sz="3200" b="0" i="0" u="none" strike="noStrike" kern="0" cap="none" spc="0" normalizeH="0" baseline="0" noProof="0" dirty="0" smtClean="0">
                <a:ln>
                  <a:noFill/>
                </a:ln>
                <a:solidFill>
                  <a:srgbClr val="FF3300"/>
                </a:solidFill>
                <a:effectLst/>
                <a:uLnTx/>
                <a:uFillTx/>
                <a:latin typeface="Calibri" pitchFamily="34" charset="0"/>
                <a:cs typeface="Calibri" pitchFamily="34" charset="0"/>
                <a:sym typeface="Symbol" pitchFamily="18" charset="2"/>
              </a:rPr>
              <a:t> </a:t>
            </a:r>
          </a:p>
          <a:p>
            <a:pPr marL="342900" marR="0" lvl="0" indent="-342900" algn="ctr" defTabSz="914400" rtl="0" eaLnBrk="1" fontAlgn="base" latinLnBrk="0" hangingPunct="1">
              <a:lnSpc>
                <a:spcPct val="80000"/>
              </a:lnSpc>
              <a:spcBef>
                <a:spcPct val="20000"/>
              </a:spcBef>
              <a:spcAft>
                <a:spcPct val="0"/>
              </a:spcAft>
              <a:buClrTx/>
              <a:buSzTx/>
              <a:buFont typeface="Wingdings 2" pitchFamily="18" charset="2"/>
              <a:buNone/>
              <a:tabLst/>
              <a:defRPr/>
            </a:pPr>
            <a:endPar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Entra lo que se compra y se vende, lo restante no vale nada: </a:t>
            </a:r>
            <a:r>
              <a:rPr kumimoji="0" lang="es-ES" sz="2800" b="0" i="0" u="none" strike="noStrike" kern="0" cap="none" spc="0" normalizeH="0" baseline="0" noProof="0" dirty="0" err="1" smtClean="0">
                <a:ln>
                  <a:noFill/>
                </a:ln>
                <a:solidFill>
                  <a:schemeClr val="tx1"/>
                </a:solidFill>
                <a:effectLst/>
                <a:uLnTx/>
                <a:uFillTx/>
                <a:latin typeface="Calibri" pitchFamily="34" charset="0"/>
                <a:cs typeface="Calibri" pitchFamily="34" charset="0"/>
                <a:sym typeface="Symbol" pitchFamily="18" charset="2"/>
              </a:rPr>
              <a:t>ejm</a:t>
            </a: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…aspectos como la salud o la calidad de la educación publica (gratuidad).</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s-ES" sz="2800" kern="0" dirty="0" smtClean="0">
                <a:latin typeface="Calibri" pitchFamily="34" charset="0"/>
                <a:cs typeface="Calibri" pitchFamily="34" charset="0"/>
                <a:sym typeface="Symbol" pitchFamily="18" charset="2"/>
              </a:rPr>
              <a:t>No tiene en cuenta la distribución del ingreso</a:t>
            </a:r>
            <a:endPar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s-ES" sz="2800" kern="0" dirty="0" smtClean="0">
                <a:latin typeface="Calibri" pitchFamily="34" charset="0"/>
                <a:cs typeface="Calibri" pitchFamily="34" charset="0"/>
                <a:sym typeface="Symbol" pitchFamily="18" charset="2"/>
              </a:rPr>
              <a:t>La deformación de las cadenas de valor: a mayor intermediario, mayor precio, mayor PBI</a:t>
            </a:r>
            <a:endPar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…el ocio.</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…el valor de todo aquello que se realiza fuera del mercado.</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…la calidad del medio ambiente.</a:t>
            </a:r>
          </a:p>
          <a:p>
            <a:pPr marL="342900" marR="0" lvl="0" indent="-342900" algn="l" defTabSz="914400" rtl="0" eaLnBrk="1" fontAlgn="base" latinLnBrk="0" hangingPunct="1">
              <a:lnSpc>
                <a:spcPct val="80000"/>
              </a:lnSpc>
              <a:spcBef>
                <a:spcPct val="20000"/>
              </a:spcBef>
              <a:spcAft>
                <a:spcPct val="0"/>
              </a:spcAft>
              <a:buClrTx/>
              <a:buSzTx/>
              <a:buFont typeface="Wingdings 2" pitchFamily="18" charset="2"/>
              <a:buNone/>
              <a:tabLst/>
              <a:defRPr/>
            </a:pPr>
            <a:endPar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Aún así: ¿es fácil encontrar una alternativa mejor?</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3200" b="0" i="0" u="none" strike="noStrike" kern="1200" cap="none" spc="0" normalizeH="0" baseline="0" noProof="0" dirty="0">
              <a:ln>
                <a:noFill/>
              </a:ln>
              <a:solidFill>
                <a:schemeClr val="tx1"/>
              </a:solidFill>
              <a:effectLst/>
              <a:uLnTx/>
              <a:uFillTx/>
              <a:latin typeface="Book Antiqua" pitchFamily="18" charset="0"/>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258888" y="304801"/>
            <a:ext cx="7499350" cy="5716588"/>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Tx/>
              <a:buSzTx/>
              <a:buFont typeface="Wingdings 2" pitchFamily="18" charset="2"/>
              <a:buNone/>
              <a:tabLst/>
              <a:defRPr/>
            </a:pPr>
            <a:r>
              <a:rPr lang="es-ES" sz="3200" b="1" kern="0" dirty="0" smtClean="0">
                <a:solidFill>
                  <a:srgbClr val="FF3300"/>
                </a:solidFill>
                <a:latin typeface="Calibri" pitchFamily="34" charset="0"/>
                <a:cs typeface="Calibri" pitchFamily="34" charset="0"/>
                <a:sym typeface="Symbol" pitchFamily="18" charset="2"/>
              </a:rPr>
              <a:t>Propuestas de corrección del PBI</a:t>
            </a:r>
            <a:r>
              <a:rPr kumimoji="0" lang="es-ES" sz="3200" b="0" i="0" u="none" strike="noStrike" kern="0" cap="none" spc="0" normalizeH="0" baseline="0" noProof="0" dirty="0" smtClean="0">
                <a:ln>
                  <a:noFill/>
                </a:ln>
                <a:solidFill>
                  <a:srgbClr val="FF3300"/>
                </a:solidFill>
                <a:effectLst/>
                <a:uLnTx/>
                <a:uFillTx/>
                <a:latin typeface="Calibri" pitchFamily="34" charset="0"/>
                <a:cs typeface="Calibri" pitchFamily="34" charset="0"/>
                <a:sym typeface="Symbol" pitchFamily="18" charset="2"/>
              </a:rPr>
              <a:t> </a:t>
            </a:r>
          </a:p>
          <a:p>
            <a:pPr marL="342900" marR="0" lvl="0" indent="-342900" defTabSz="914400" rtl="0" eaLnBrk="1" fontAlgn="base" latinLnBrk="0" hangingPunct="1">
              <a:lnSpc>
                <a:spcPct val="80000"/>
              </a:lnSpc>
              <a:spcBef>
                <a:spcPct val="20000"/>
              </a:spcBef>
              <a:spcAft>
                <a:spcPct val="0"/>
              </a:spcAft>
              <a:buClrTx/>
              <a:buSzTx/>
              <a:buFont typeface="Wingdings 2" pitchFamily="18" charset="2"/>
              <a:buNone/>
              <a:tabLst/>
              <a:defRPr/>
            </a:pP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Se debería</a:t>
            </a:r>
            <a:r>
              <a:rPr kumimoji="0" lang="es-ES" sz="2800" b="0" i="0" u="none" strike="noStrike" kern="0" cap="none" spc="0" normalizeH="0" noProof="0" dirty="0" smtClean="0">
                <a:ln>
                  <a:noFill/>
                </a:ln>
                <a:solidFill>
                  <a:schemeClr val="tx1"/>
                </a:solidFill>
                <a:effectLst/>
                <a:uLnTx/>
                <a:uFillTx/>
                <a:latin typeface="Calibri" pitchFamily="34" charset="0"/>
                <a:cs typeface="Calibri" pitchFamily="34" charset="0"/>
                <a:sym typeface="Symbol" pitchFamily="18" charset="2"/>
              </a:rPr>
              <a:t> tener en cuenta tres aspectos a la hora de evaluar la evolución de una economía:</a:t>
            </a:r>
          </a:p>
          <a:p>
            <a:pPr marL="457200" marR="0" lvl="0" indent="-457200" defTabSz="914400" rtl="0" eaLnBrk="1" fontAlgn="base" latinLnBrk="0" hangingPunct="1">
              <a:lnSpc>
                <a:spcPct val="80000"/>
              </a:lnSpc>
              <a:spcBef>
                <a:spcPct val="20000"/>
              </a:spcBef>
              <a:spcAft>
                <a:spcPct val="0"/>
              </a:spcAft>
              <a:buClrTx/>
              <a:buSzTx/>
              <a:buFont typeface="Arial" pitchFamily="34" charset="0"/>
              <a:buChar char="•"/>
              <a:tabLst/>
              <a:defRPr/>
            </a:pPr>
            <a:r>
              <a:rPr lang="es-ES" sz="2800" b="1" kern="0" baseline="0" dirty="0" smtClean="0">
                <a:solidFill>
                  <a:schemeClr val="accent1"/>
                </a:solidFill>
                <a:latin typeface="Calibri" pitchFamily="34" charset="0"/>
                <a:cs typeface="Calibri" pitchFamily="34" charset="0"/>
                <a:sym typeface="Symbol" pitchFamily="18" charset="2"/>
              </a:rPr>
              <a:t>Disponibilidad de bienes</a:t>
            </a:r>
            <a:r>
              <a:rPr lang="es-ES" sz="2800" b="1" kern="0" dirty="0" smtClean="0">
                <a:solidFill>
                  <a:schemeClr val="accent1"/>
                </a:solidFill>
                <a:latin typeface="Calibri" pitchFamily="34" charset="0"/>
                <a:cs typeface="Calibri" pitchFamily="34" charset="0"/>
                <a:sym typeface="Symbol" pitchFamily="18" charset="2"/>
              </a:rPr>
              <a:t> y servicios: </a:t>
            </a:r>
            <a:r>
              <a:rPr lang="es-ES" sz="2800" kern="0" dirty="0" smtClean="0">
                <a:latin typeface="Calibri" pitchFamily="34" charset="0"/>
                <a:cs typeface="Calibri" pitchFamily="34" charset="0"/>
                <a:sym typeface="Symbol" pitchFamily="18" charset="2"/>
              </a:rPr>
              <a:t>(PBI);</a:t>
            </a:r>
          </a:p>
          <a:p>
            <a:pPr marL="457200" marR="0" lvl="0" indent="-457200" defTabSz="914400" rtl="0" eaLnBrk="1" fontAlgn="base" latinLnBrk="0" hangingPunct="1">
              <a:lnSpc>
                <a:spcPct val="80000"/>
              </a:lnSpc>
              <a:spcBef>
                <a:spcPct val="20000"/>
              </a:spcBef>
              <a:spcAft>
                <a:spcPct val="0"/>
              </a:spcAft>
              <a:buClrTx/>
              <a:buSzTx/>
              <a:buFont typeface="Arial" pitchFamily="34" charset="0"/>
              <a:buChar char="•"/>
              <a:tabLst/>
              <a:defRPr/>
            </a:pPr>
            <a:r>
              <a:rPr lang="es-ES" sz="2800" b="1" kern="0" dirty="0" smtClean="0">
                <a:solidFill>
                  <a:schemeClr val="accent1"/>
                </a:solidFill>
                <a:latin typeface="Calibri" pitchFamily="34" charset="0"/>
                <a:cs typeface="Calibri" pitchFamily="34" charset="0"/>
                <a:sym typeface="Symbol" pitchFamily="18" charset="2"/>
              </a:rPr>
              <a:t>Distribución de bienes y servicios: </a:t>
            </a:r>
            <a:r>
              <a:rPr lang="es-ES" sz="2800" kern="0" dirty="0" smtClean="0">
                <a:latin typeface="Calibri" pitchFamily="34" charset="0"/>
                <a:cs typeface="Calibri" pitchFamily="34" charset="0"/>
                <a:sym typeface="Symbol" pitchFamily="18" charset="2"/>
              </a:rPr>
              <a:t>(equidad);</a:t>
            </a:r>
          </a:p>
          <a:p>
            <a:pPr marL="457200" marR="0" lvl="0" indent="-457200" defTabSz="914400" rtl="0" eaLnBrk="1" fontAlgn="base" latinLnBrk="0" hangingPunct="1">
              <a:lnSpc>
                <a:spcPct val="80000"/>
              </a:lnSpc>
              <a:spcBef>
                <a:spcPct val="20000"/>
              </a:spcBef>
              <a:spcAft>
                <a:spcPct val="0"/>
              </a:spcAft>
              <a:buClrTx/>
              <a:buSzTx/>
              <a:buFont typeface="Arial" pitchFamily="34" charset="0"/>
              <a:buChar char="•"/>
              <a:tabLst/>
              <a:defRPr/>
            </a:pPr>
            <a:r>
              <a:rPr lang="es-ES" sz="2800" b="1" kern="0" dirty="0" smtClean="0">
                <a:solidFill>
                  <a:schemeClr val="accent1"/>
                </a:solidFill>
                <a:latin typeface="Calibri" pitchFamily="34" charset="0"/>
                <a:cs typeface="Calibri" pitchFamily="34" charset="0"/>
                <a:sym typeface="Symbol" pitchFamily="18" charset="2"/>
              </a:rPr>
              <a:t>Sustentabilidad del sistema: </a:t>
            </a:r>
            <a:r>
              <a:rPr lang="es-ES" sz="2800" kern="0" dirty="0" smtClean="0">
                <a:latin typeface="Calibri" pitchFamily="34" charset="0"/>
                <a:cs typeface="Calibri" pitchFamily="34" charset="0"/>
                <a:sym typeface="Symbol" pitchFamily="18" charset="2"/>
              </a:rPr>
              <a:t>(variaciones del capital social y natural como resultado de los insumos consumidos y desechos generados).</a:t>
            </a:r>
          </a:p>
          <a:p>
            <a:pPr marR="0" lvl="0" defTabSz="914400" rtl="0" eaLnBrk="1" fontAlgn="base" latinLnBrk="0" hangingPunct="1">
              <a:lnSpc>
                <a:spcPct val="80000"/>
              </a:lnSpc>
              <a:spcBef>
                <a:spcPct val="20000"/>
              </a:spcBef>
              <a:spcAft>
                <a:spcPct val="0"/>
              </a:spcAft>
              <a:buClrTx/>
              <a:buSzTx/>
              <a:tabLst/>
              <a:defRPr/>
            </a:pPr>
            <a:endParaRPr kumimoji="0" lang="es-ES" sz="2800" b="1"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R="0" lvl="0" defTabSz="914400" rtl="0" eaLnBrk="1" fontAlgn="base" latinLnBrk="0" hangingPunct="1">
              <a:lnSpc>
                <a:spcPct val="80000"/>
              </a:lnSpc>
              <a:spcBef>
                <a:spcPct val="20000"/>
              </a:spcBef>
              <a:spcAft>
                <a:spcPct val="0"/>
              </a:spcAft>
              <a:buClrTx/>
              <a:buSzTx/>
              <a:tabLst/>
              <a:defRPr/>
            </a:pPr>
            <a:r>
              <a:rPr kumimoji="0" lang="es-ES" sz="2800" b="1"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Propuestas: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1" i="0" u="none" strike="noStrike" kern="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Indicador de Progreso Genuino (GPI)</a:t>
            </a:r>
            <a:r>
              <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mide el</a:t>
            </a:r>
            <a:r>
              <a:rPr kumimoji="0" lang="es-ES" sz="2800" b="0" i="0" u="none" strike="noStrike" kern="0" cap="none" spc="0" normalizeH="0" noProof="0" dirty="0" smtClean="0">
                <a:ln>
                  <a:noFill/>
                </a:ln>
                <a:solidFill>
                  <a:schemeClr val="tx1"/>
                </a:solidFill>
                <a:effectLst/>
                <a:uLnTx/>
                <a:uFillTx/>
                <a:latin typeface="Calibri" pitchFamily="34" charset="0"/>
                <a:cs typeface="Calibri" pitchFamily="34" charset="0"/>
                <a:sym typeface="Symbol" pitchFamily="18" charset="2"/>
              </a:rPr>
              <a:t> consumo de las personas y no el conjunto de la actividad económica.</a:t>
            </a:r>
            <a:endParaRPr kumimoji="0" lang="es-ES" sz="2800" b="0" i="0" u="none" strike="noStrike" kern="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s-ES" sz="2800" b="1" kern="0" dirty="0" err="1" smtClean="0">
                <a:solidFill>
                  <a:schemeClr val="accent1"/>
                </a:solidFill>
                <a:latin typeface="Calibri" pitchFamily="34" charset="0"/>
                <a:cs typeface="Calibri" pitchFamily="34" charset="0"/>
                <a:sym typeface="Symbol" pitchFamily="18" charset="2"/>
              </a:rPr>
              <a:t>Indice</a:t>
            </a:r>
            <a:r>
              <a:rPr lang="es-ES" sz="2800" b="1" kern="0" dirty="0" smtClean="0">
                <a:solidFill>
                  <a:schemeClr val="accent1"/>
                </a:solidFill>
                <a:latin typeface="Calibri" pitchFamily="34" charset="0"/>
                <a:cs typeface="Calibri" pitchFamily="34" charset="0"/>
                <a:sym typeface="Symbol" pitchFamily="18" charset="2"/>
              </a:rPr>
              <a:t> </a:t>
            </a:r>
            <a:r>
              <a:rPr lang="es-ES" sz="2800" b="1" kern="0" dirty="0" err="1" smtClean="0">
                <a:solidFill>
                  <a:schemeClr val="accent1"/>
                </a:solidFill>
                <a:latin typeface="Calibri" pitchFamily="34" charset="0"/>
                <a:cs typeface="Calibri" pitchFamily="34" charset="0"/>
                <a:sym typeface="Symbol" pitchFamily="18" charset="2"/>
              </a:rPr>
              <a:t>Gini</a:t>
            </a:r>
            <a:r>
              <a:rPr lang="es-ES" sz="2800" b="1" kern="0" dirty="0" smtClean="0">
                <a:solidFill>
                  <a:schemeClr val="accent1"/>
                </a:solidFill>
                <a:latin typeface="Calibri" pitchFamily="34" charset="0"/>
                <a:cs typeface="Calibri" pitchFamily="34" charset="0"/>
                <a:sym typeface="Symbol" pitchFamily="18" charset="2"/>
              </a:rPr>
              <a:t>: </a:t>
            </a:r>
            <a:r>
              <a:rPr lang="es-ES" sz="2800" kern="0" dirty="0" smtClean="0">
                <a:latin typeface="Calibri" pitchFamily="34" charset="0"/>
                <a:cs typeface="Calibri" pitchFamily="34" charset="0"/>
                <a:sym typeface="Symbol" pitchFamily="18" charset="2"/>
              </a:rPr>
              <a:t>justicia distributiva</a:t>
            </a:r>
            <a:endParaRPr lang="es-ES" sz="3200" dirty="0">
              <a:latin typeface="Book Antiqua" pitchFamily="18" charset="0"/>
              <a:sym typeface="Symbol" pitchFamily="18" charset="2"/>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800" b="1" i="0" u="none" strike="noStrike" kern="0" cap="none" spc="0" normalizeH="0" baseline="0" noProof="0" dirty="0" err="1" smtClean="0">
                <a:ln>
                  <a:noFill/>
                </a:ln>
                <a:solidFill>
                  <a:schemeClr val="accent1"/>
                </a:solidFill>
                <a:effectLst/>
                <a:uLnTx/>
                <a:uFillTx/>
                <a:latin typeface="Calibri" pitchFamily="34" charset="0"/>
                <a:cs typeface="Calibri" pitchFamily="34" charset="0"/>
                <a:sym typeface="Symbol" pitchFamily="18" charset="2"/>
              </a:rPr>
              <a:t>Indice</a:t>
            </a:r>
            <a:r>
              <a:rPr kumimoji="0" lang="es-ES" sz="2800" b="1" i="0" u="none" strike="noStrike" kern="0" cap="none" spc="0" normalizeH="0" noProof="0" dirty="0" smtClean="0">
                <a:ln>
                  <a:noFill/>
                </a:ln>
                <a:solidFill>
                  <a:schemeClr val="accent1"/>
                </a:solidFill>
                <a:effectLst/>
                <a:uLnTx/>
                <a:uFillTx/>
                <a:latin typeface="Calibri" pitchFamily="34" charset="0"/>
                <a:cs typeface="Calibri" pitchFamily="34" charset="0"/>
                <a:sym typeface="Symbol" pitchFamily="18" charset="2"/>
              </a:rPr>
              <a:t> de Desarrollo Humano-IDH: </a:t>
            </a:r>
            <a:r>
              <a:rPr kumimoji="0" lang="es-ES" sz="2800" i="0" u="none" strike="noStrike" kern="0" cap="none" spc="0" normalizeH="0" noProof="0" dirty="0" smtClean="0">
                <a:ln>
                  <a:noFill/>
                </a:ln>
                <a:effectLst/>
                <a:uLnTx/>
                <a:uFillTx/>
                <a:latin typeface="Calibri" pitchFamily="34" charset="0"/>
                <a:cs typeface="Calibri" pitchFamily="34" charset="0"/>
                <a:sym typeface="Symbol" pitchFamily="18" charset="2"/>
              </a:rPr>
              <a:t>propuesto por las Naciones Unidas</a:t>
            </a:r>
            <a:endParaRPr kumimoji="0" lang="es-ES" sz="2800" i="0" u="none" strike="noStrike" kern="0" cap="none" spc="0" normalizeH="0" baseline="0" noProof="0" dirty="0" smtClean="0">
              <a:ln>
                <a:noFill/>
              </a:ln>
              <a:effectLst/>
              <a:uLnTx/>
              <a:uFillTx/>
              <a:latin typeface="Calibri" pitchFamily="34" charset="0"/>
              <a:cs typeface="Calibri" pitchFamily="34" charset="0"/>
              <a:sym typeface="Symbol" pitchFamily="18" charset="2"/>
            </a:endParaRPr>
          </a:p>
        </p:txBody>
      </p:sp>
    </p:spTree>
    <p:extLst>
      <p:ext uri="{BB962C8B-B14F-4D97-AF65-F5344CB8AC3E}">
        <p14:creationId xmlns:p14="http://schemas.microsoft.com/office/powerpoint/2010/main" val="2401565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87450" y="1557338"/>
            <a:ext cx="7561263" cy="3816350"/>
          </a:xfrm>
          <a:ln w="19050" cap="flat" algn="ctr">
            <a:solidFill>
              <a:srgbClr val="000080"/>
            </a:solidFill>
            <a:miter lim="800000"/>
            <a:headEnd/>
            <a:tailEnd/>
          </a:ln>
          <a:extLst>
            <a:ext uri="{909E8E84-426E-40DD-AFC4-6F175D3DCCD1}">
              <a14:hiddenFill xmlns:a14="http://schemas.microsoft.com/office/drawing/2010/main">
                <a:solidFill>
                  <a:srgbClr val="FF99CC"/>
                </a:solidFill>
              </a14:hiddenFill>
            </a:ext>
          </a:extLst>
        </p:spPr>
        <p:txBody>
          <a:bodyPr/>
          <a:lstStyle/>
          <a:p>
            <a:pPr fontAlgn="auto">
              <a:spcAft>
                <a:spcPts val="0"/>
              </a:spcAft>
              <a:defRPr/>
            </a:pPr>
            <a:r>
              <a:rPr lang="es-ES_tradnl" sz="4000" b="1" dirty="0">
                <a:solidFill>
                  <a:schemeClr val="tx2">
                    <a:satMod val="130000"/>
                  </a:schemeClr>
                </a:solidFill>
                <a:effectLst/>
                <a:latin typeface="Calibri" pitchFamily="34" charset="0"/>
                <a:cs typeface="Calibri" pitchFamily="34" charset="0"/>
              </a:rPr>
              <a:t>¿Qué es el IPC? </a:t>
            </a:r>
            <a:br>
              <a:rPr lang="es-ES_tradnl" sz="4000" b="1" dirty="0">
                <a:solidFill>
                  <a:schemeClr val="tx2">
                    <a:satMod val="130000"/>
                  </a:schemeClr>
                </a:solidFill>
                <a:effectLst/>
                <a:latin typeface="Calibri" pitchFamily="34" charset="0"/>
                <a:cs typeface="Calibri" pitchFamily="34" charset="0"/>
              </a:rPr>
            </a:br>
            <a:r>
              <a:rPr lang="es-ES_tradnl" sz="4000" b="1" dirty="0">
                <a:solidFill>
                  <a:schemeClr val="tx2">
                    <a:satMod val="130000"/>
                  </a:schemeClr>
                </a:solidFill>
                <a:effectLst/>
                <a:latin typeface="Calibri" pitchFamily="34" charset="0"/>
                <a:cs typeface="Calibri" pitchFamily="34" charset="0"/>
              </a:rPr>
              <a:t>¿Qué es la inflación?</a:t>
            </a:r>
            <a:br>
              <a:rPr lang="es-ES_tradnl" sz="4000" b="1" dirty="0">
                <a:solidFill>
                  <a:schemeClr val="tx2">
                    <a:satMod val="130000"/>
                  </a:schemeClr>
                </a:solidFill>
                <a:effectLst/>
                <a:latin typeface="Calibri" pitchFamily="34" charset="0"/>
                <a:cs typeface="Calibri" pitchFamily="34" charset="0"/>
              </a:rPr>
            </a:br>
            <a:r>
              <a:rPr lang="es-ES_tradnl" sz="4000" b="1" dirty="0">
                <a:solidFill>
                  <a:schemeClr val="tx2">
                    <a:satMod val="130000"/>
                  </a:schemeClr>
                </a:solidFill>
                <a:effectLst/>
                <a:latin typeface="Calibri" pitchFamily="34" charset="0"/>
                <a:cs typeface="Calibri" pitchFamily="34" charset="0"/>
              </a:rPr>
              <a:t>¿Qué relación tiene </a:t>
            </a:r>
            <a:r>
              <a:rPr lang="es-ES_tradnl" sz="4000" b="1" dirty="0" smtClean="0">
                <a:solidFill>
                  <a:schemeClr val="tx2">
                    <a:satMod val="130000"/>
                  </a:schemeClr>
                </a:solidFill>
                <a:effectLst/>
                <a:latin typeface="Calibri" pitchFamily="34" charset="0"/>
                <a:cs typeface="Calibri" pitchFamily="34" charset="0"/>
              </a:rPr>
              <a:t>con </a:t>
            </a:r>
            <a:r>
              <a:rPr lang="es-ES_tradnl" sz="4000" b="1" dirty="0">
                <a:solidFill>
                  <a:schemeClr val="tx2">
                    <a:satMod val="130000"/>
                  </a:schemeClr>
                </a:solidFill>
                <a:effectLst/>
                <a:latin typeface="Calibri" pitchFamily="34" charset="0"/>
                <a:cs typeface="Calibri" pitchFamily="34" charset="0"/>
              </a:rPr>
              <a:t>el </a:t>
            </a:r>
            <a:r>
              <a:rPr lang="es-ES_tradnl" sz="4000" b="1" dirty="0" smtClean="0">
                <a:solidFill>
                  <a:schemeClr val="tx2">
                    <a:satMod val="130000"/>
                  </a:schemeClr>
                </a:solidFill>
                <a:effectLst/>
                <a:latin typeface="Calibri" pitchFamily="34" charset="0"/>
                <a:cs typeface="Calibri" pitchFamily="34" charset="0"/>
              </a:rPr>
              <a:t>costo </a:t>
            </a:r>
            <a:r>
              <a:rPr lang="es-ES_tradnl" sz="4000" b="1" dirty="0">
                <a:solidFill>
                  <a:schemeClr val="tx2">
                    <a:satMod val="130000"/>
                  </a:schemeClr>
                </a:solidFill>
                <a:effectLst/>
                <a:latin typeface="Calibri" pitchFamily="34" charset="0"/>
                <a:cs typeface="Calibri" pitchFamily="34" charset="0"/>
              </a:rPr>
              <a:t>de </a:t>
            </a:r>
            <a:r>
              <a:rPr lang="es-ES_tradnl" sz="4000" b="1" dirty="0" smtClean="0">
                <a:solidFill>
                  <a:schemeClr val="tx2">
                    <a:satMod val="130000"/>
                  </a:schemeClr>
                </a:solidFill>
                <a:effectLst/>
                <a:latin typeface="Calibri" pitchFamily="34" charset="0"/>
                <a:cs typeface="Calibri" pitchFamily="34" charset="0"/>
              </a:rPr>
              <a:t>vida</a:t>
            </a:r>
            <a:r>
              <a:rPr lang="es-ES_tradnl" sz="4000" b="1" dirty="0">
                <a:solidFill>
                  <a:schemeClr val="tx2">
                    <a:satMod val="130000"/>
                  </a:schemeClr>
                </a:solidFill>
                <a:effectLst/>
                <a:latin typeface="Calibri" pitchFamily="34" charset="0"/>
                <a:cs typeface="Calibri" pitchFamily="34" charset="0"/>
              </a:rPr>
              <a:t>?</a:t>
            </a:r>
            <a:br>
              <a:rPr lang="es-ES_tradnl" sz="4000" b="1" dirty="0">
                <a:solidFill>
                  <a:schemeClr val="tx2">
                    <a:satMod val="130000"/>
                  </a:schemeClr>
                </a:solidFill>
                <a:effectLst/>
                <a:latin typeface="Calibri" pitchFamily="34" charset="0"/>
                <a:cs typeface="Calibri" pitchFamily="34" charset="0"/>
              </a:rPr>
            </a:br>
            <a:r>
              <a:rPr lang="es-ES_tradnl" sz="4000" b="1" dirty="0">
                <a:solidFill>
                  <a:schemeClr val="tx2">
                    <a:satMod val="130000"/>
                  </a:schemeClr>
                </a:solidFill>
                <a:effectLst/>
                <a:latin typeface="Calibri" pitchFamily="34" charset="0"/>
                <a:cs typeface="Calibri" pitchFamily="34" charset="0"/>
              </a:rPr>
              <a:t>¿Cómo se mide?</a:t>
            </a:r>
            <a:br>
              <a:rPr lang="es-ES_tradnl" sz="4000" b="1" dirty="0">
                <a:solidFill>
                  <a:schemeClr val="tx2">
                    <a:satMod val="130000"/>
                  </a:schemeClr>
                </a:solidFill>
                <a:effectLst/>
                <a:latin typeface="Calibri" pitchFamily="34" charset="0"/>
                <a:cs typeface="Calibri" pitchFamily="34" charset="0"/>
              </a:rPr>
            </a:br>
            <a:endParaRPr lang="es-ES" sz="4000" b="1" dirty="0">
              <a:solidFill>
                <a:schemeClr val="tx2">
                  <a:satMod val="130000"/>
                </a:schemeClr>
              </a:solidFill>
              <a:effectLst/>
              <a:latin typeface="Calibri" pitchFamily="34" charset="0"/>
              <a:cs typeface="Calibri" pitchFamily="34" charset="0"/>
            </a:endParaRPr>
          </a:p>
        </p:txBody>
      </p:sp>
    </p:spTree>
    <p:extLst>
      <p:ext uri="{BB962C8B-B14F-4D97-AF65-F5344CB8AC3E}">
        <p14:creationId xmlns:p14="http://schemas.microsoft.com/office/powerpoint/2010/main" val="784792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042988" y="228600"/>
            <a:ext cx="8101012" cy="461665"/>
          </a:xfrm>
          <a:prstGeom prst="rect">
            <a:avLst/>
          </a:prstGeom>
          <a:noFill/>
          <a:ln w="9525">
            <a:noFill/>
            <a:miter lim="800000"/>
            <a:headEnd/>
            <a:tailEnd/>
          </a:ln>
          <a:effectLst/>
        </p:spPr>
        <p:txBody>
          <a:bodyPr>
            <a:spAutoFit/>
          </a:bodyPr>
          <a:lstStyle/>
          <a:p>
            <a:pPr algn="just"/>
            <a:r>
              <a:rPr lang="es-ES_tradnl" sz="2400" b="1" dirty="0" smtClean="0">
                <a:solidFill>
                  <a:srgbClr val="FF0000"/>
                </a:solidFill>
                <a:latin typeface="Arial" pitchFamily="34" charset="0"/>
              </a:rPr>
              <a:t>Índice de Precios al Consumidor –IPC y la Inflación</a:t>
            </a:r>
            <a:endParaRPr lang="es-ES_tradnl" sz="2400" b="1" dirty="0">
              <a:solidFill>
                <a:srgbClr val="FF0000"/>
              </a:solidFill>
              <a:latin typeface="Arial" pitchFamily="34" charset="0"/>
            </a:endParaRPr>
          </a:p>
        </p:txBody>
      </p:sp>
      <p:sp>
        <p:nvSpPr>
          <p:cNvPr id="43011" name="Rectangle 3"/>
          <p:cNvSpPr>
            <a:spLocks noChangeArrowheads="1"/>
          </p:cNvSpPr>
          <p:nvPr/>
        </p:nvSpPr>
        <p:spPr bwMode="auto">
          <a:xfrm>
            <a:off x="1066800" y="762000"/>
            <a:ext cx="7848600" cy="5715000"/>
          </a:xfrm>
          <a:prstGeom prst="rect">
            <a:avLst/>
          </a:prstGeom>
          <a:noFill/>
          <a:ln w="9525">
            <a:noFill/>
            <a:miter lim="800000"/>
            <a:headEnd/>
            <a:tailEnd/>
          </a:ln>
          <a:effectLst/>
        </p:spPr>
        <p:txBody>
          <a:bodyPr/>
          <a:lstStyle/>
          <a:p>
            <a:pPr marL="342900" indent="-342900" algn="just">
              <a:buFontTx/>
              <a:buChar char="•"/>
            </a:pPr>
            <a:r>
              <a:rPr lang="es-ES_tradnl" sz="1800" dirty="0">
                <a:latin typeface="Arial" pitchFamily="34" charset="0"/>
              </a:rPr>
              <a:t>La inflación es el aumento del nivel general de precios (deflación, si se produce una disminución de precios).</a:t>
            </a:r>
          </a:p>
          <a:p>
            <a:pPr marL="342900" indent="-342900" algn="just">
              <a:buFontTx/>
              <a:buChar char="•"/>
            </a:pPr>
            <a:endParaRPr lang="es-ES_tradnl" sz="1800" dirty="0">
              <a:latin typeface="Arial" pitchFamily="34" charset="0"/>
            </a:endParaRPr>
          </a:p>
          <a:p>
            <a:pPr marL="342900" indent="-342900" algn="just">
              <a:buFontTx/>
              <a:buChar char="•"/>
            </a:pPr>
            <a:r>
              <a:rPr lang="es-ES_tradnl" sz="1800" dirty="0">
                <a:latin typeface="Arial" pitchFamily="34" charset="0"/>
              </a:rPr>
              <a:t>La inflación puede medirse mediante el </a:t>
            </a:r>
            <a:r>
              <a:rPr lang="es-ES_tradnl" sz="1800" b="1" dirty="0">
                <a:solidFill>
                  <a:schemeClr val="accent1"/>
                </a:solidFill>
                <a:latin typeface="Arial" pitchFamily="34" charset="0"/>
              </a:rPr>
              <a:t>deflactor del </a:t>
            </a:r>
            <a:r>
              <a:rPr lang="es-ES_tradnl" sz="1800" b="1" dirty="0" smtClean="0">
                <a:solidFill>
                  <a:schemeClr val="accent1"/>
                </a:solidFill>
                <a:latin typeface="Arial" pitchFamily="34" charset="0"/>
              </a:rPr>
              <a:t>PBI </a:t>
            </a:r>
            <a:r>
              <a:rPr lang="es-ES_tradnl" sz="1800" dirty="0">
                <a:latin typeface="Arial" pitchFamily="34" charset="0"/>
              </a:rPr>
              <a:t>o mediante el </a:t>
            </a:r>
            <a:r>
              <a:rPr lang="es-ES_tradnl" sz="1800" b="1" dirty="0">
                <a:solidFill>
                  <a:schemeClr val="accent1"/>
                </a:solidFill>
                <a:latin typeface="Arial" pitchFamily="34" charset="0"/>
              </a:rPr>
              <a:t>Índice de Precios de Consumo (IPC)</a:t>
            </a:r>
            <a:r>
              <a:rPr lang="es-ES_tradnl" sz="1800" dirty="0">
                <a:solidFill>
                  <a:schemeClr val="accent1"/>
                </a:solidFill>
                <a:latin typeface="Arial" pitchFamily="34" charset="0"/>
              </a:rPr>
              <a:t>.</a:t>
            </a:r>
          </a:p>
          <a:p>
            <a:pPr marL="342900" indent="-342900" algn="just">
              <a:buFontTx/>
              <a:buChar char="•"/>
            </a:pPr>
            <a:endParaRPr lang="es-ES_tradnl" sz="1800" dirty="0">
              <a:latin typeface="Arial" pitchFamily="34" charset="0"/>
            </a:endParaRPr>
          </a:p>
          <a:p>
            <a:pPr marL="342900" indent="-342900" algn="just">
              <a:buFontTx/>
              <a:buChar char="•"/>
            </a:pPr>
            <a:r>
              <a:rPr lang="es-ES_tradnl" sz="1800" dirty="0">
                <a:latin typeface="Arial" pitchFamily="34" charset="0"/>
              </a:rPr>
              <a:t>El IPC </a:t>
            </a:r>
            <a:r>
              <a:rPr lang="es-ES_tradnl" sz="1800" b="1" dirty="0">
                <a:solidFill>
                  <a:schemeClr val="accent1"/>
                </a:solidFill>
                <a:latin typeface="Arial" pitchFamily="34" charset="0"/>
              </a:rPr>
              <a:t>es una medida de los precios agregados </a:t>
            </a:r>
            <a:r>
              <a:rPr lang="es-ES_tradnl" sz="1800" dirty="0">
                <a:latin typeface="Arial" pitchFamily="34" charset="0"/>
              </a:rPr>
              <a:t>y se calcula como una media ponderada de los</a:t>
            </a:r>
            <a:r>
              <a:rPr lang="es-ES_tradnl" sz="1800" b="1" dirty="0">
                <a:solidFill>
                  <a:schemeClr val="accent1"/>
                </a:solidFill>
                <a:latin typeface="Arial" pitchFamily="34" charset="0"/>
              </a:rPr>
              <a:t> precios de un conjunto de bienes y servicios finales </a:t>
            </a:r>
            <a:r>
              <a:rPr lang="es-ES_tradnl" sz="1800" dirty="0">
                <a:latin typeface="Arial" pitchFamily="34" charset="0"/>
              </a:rPr>
              <a:t>representativo del consumo de los </a:t>
            </a:r>
            <a:r>
              <a:rPr lang="es-ES_tradnl" sz="1800" b="1" dirty="0">
                <a:solidFill>
                  <a:schemeClr val="accent1"/>
                </a:solidFill>
                <a:latin typeface="Arial" pitchFamily="34" charset="0"/>
              </a:rPr>
              <a:t>hogares o familias</a:t>
            </a:r>
            <a:r>
              <a:rPr lang="es-ES_tradnl" sz="1800" dirty="0">
                <a:latin typeface="Arial" pitchFamily="34" charset="0"/>
              </a:rPr>
              <a:t>. Las ponderaciones utilizadas son los porcentajes del </a:t>
            </a:r>
            <a:r>
              <a:rPr lang="es-ES_tradnl" sz="1800" b="1" dirty="0">
                <a:solidFill>
                  <a:schemeClr val="accent1"/>
                </a:solidFill>
                <a:latin typeface="Arial" pitchFamily="34" charset="0"/>
              </a:rPr>
              <a:t>gasto final de la familia </a:t>
            </a:r>
            <a:r>
              <a:rPr lang="es-ES_tradnl" sz="1800" dirty="0">
                <a:latin typeface="Arial" pitchFamily="34" charset="0"/>
              </a:rPr>
              <a:t>media dedicados a cada uno de los bienes o servicios en el año base.</a:t>
            </a:r>
          </a:p>
          <a:p>
            <a:pPr marL="342900" indent="-342900" algn="just"/>
            <a:endParaRPr lang="es-ES_tradnl" sz="900" dirty="0">
              <a:latin typeface="Arial" pitchFamily="34" charset="0"/>
            </a:endParaRPr>
          </a:p>
          <a:p>
            <a:pPr algn="just"/>
            <a:r>
              <a:rPr lang="es-ES_tradnl" sz="1800" b="1" dirty="0" smtClean="0">
                <a:solidFill>
                  <a:srgbClr val="FF0000"/>
                </a:solidFill>
                <a:latin typeface="Arial" pitchFamily="34" charset="0"/>
              </a:rPr>
              <a:t>Diferencias </a:t>
            </a:r>
            <a:r>
              <a:rPr lang="es-ES_tradnl" sz="1800" b="1" dirty="0">
                <a:solidFill>
                  <a:srgbClr val="FF0000"/>
                </a:solidFill>
                <a:latin typeface="Arial" pitchFamily="34" charset="0"/>
              </a:rPr>
              <a:t>fundamentales entre el IPC y el deflactor del </a:t>
            </a:r>
            <a:r>
              <a:rPr lang="es-ES_tradnl" sz="1800" b="1" dirty="0" smtClean="0">
                <a:solidFill>
                  <a:srgbClr val="FF0000"/>
                </a:solidFill>
                <a:latin typeface="Arial" pitchFamily="34" charset="0"/>
              </a:rPr>
              <a:t>PBI:</a:t>
            </a:r>
            <a:endParaRPr lang="es-ES_tradnl" sz="1800" b="1" dirty="0">
              <a:solidFill>
                <a:srgbClr val="FF0000"/>
              </a:solidFill>
              <a:latin typeface="Arial" pitchFamily="34" charset="0"/>
            </a:endParaRPr>
          </a:p>
          <a:p>
            <a:pPr marL="342900" indent="-342900" algn="just">
              <a:buFontTx/>
              <a:buChar char="•"/>
            </a:pPr>
            <a:endParaRPr lang="es-ES_tradnl" sz="1800" dirty="0">
              <a:latin typeface="Arial" pitchFamily="34" charset="0"/>
            </a:endParaRPr>
          </a:p>
          <a:p>
            <a:pPr marL="742950" lvl="1" indent="-285750" algn="just">
              <a:buFontTx/>
              <a:buChar char="•"/>
            </a:pPr>
            <a:r>
              <a:rPr lang="es-ES_tradnl" sz="1600" dirty="0">
                <a:latin typeface="Arial" pitchFamily="34" charset="0"/>
              </a:rPr>
              <a:t>El IPC utiliza, como </a:t>
            </a:r>
            <a:r>
              <a:rPr lang="es-ES_tradnl" sz="1600" u="sng" dirty="0">
                <a:latin typeface="Arial" pitchFamily="34" charset="0"/>
              </a:rPr>
              <a:t>ponderaciones</a:t>
            </a:r>
            <a:r>
              <a:rPr lang="es-ES_tradnl" sz="1600" dirty="0">
                <a:latin typeface="Arial" pitchFamily="34" charset="0"/>
              </a:rPr>
              <a:t>, la participación de los diferentes bienes en el presupuesto de la unidad familiar media en el </a:t>
            </a:r>
            <a:r>
              <a:rPr lang="es-ES_tradnl" sz="1600" i="1" dirty="0">
                <a:latin typeface="Arial" pitchFamily="34" charset="0"/>
              </a:rPr>
              <a:t>año base</a:t>
            </a:r>
            <a:r>
              <a:rPr lang="es-ES_tradnl" sz="1600" dirty="0">
                <a:latin typeface="Arial" pitchFamily="34" charset="0"/>
              </a:rPr>
              <a:t>/el deflactor del PIB utiliza la participación de los diferentes bienes en el valor de la producción del </a:t>
            </a:r>
            <a:r>
              <a:rPr lang="es-ES_tradnl" sz="1600" i="1" dirty="0">
                <a:latin typeface="Arial" pitchFamily="34" charset="0"/>
              </a:rPr>
              <a:t>año corriente</a:t>
            </a:r>
            <a:r>
              <a:rPr lang="es-ES_tradnl" sz="1600" dirty="0">
                <a:latin typeface="Arial" pitchFamily="34" charset="0"/>
              </a:rPr>
              <a:t>.</a:t>
            </a:r>
          </a:p>
          <a:p>
            <a:pPr marL="742950" lvl="1" indent="-285750" algn="just"/>
            <a:endParaRPr lang="es-ES_tradnl" sz="1000" dirty="0">
              <a:latin typeface="Arial" pitchFamily="34" charset="0"/>
            </a:endParaRPr>
          </a:p>
          <a:p>
            <a:pPr marL="742950" lvl="1" indent="-285750" algn="just">
              <a:buFontTx/>
              <a:buChar char="•"/>
            </a:pPr>
            <a:r>
              <a:rPr lang="es-ES_tradnl" sz="1600" dirty="0">
                <a:latin typeface="Arial" pitchFamily="34" charset="0"/>
              </a:rPr>
              <a:t>El IPC </a:t>
            </a:r>
            <a:r>
              <a:rPr lang="es-ES_tradnl" sz="1600" i="1" dirty="0">
                <a:latin typeface="Arial" pitchFamily="34" charset="0"/>
              </a:rPr>
              <a:t>mide los precios de los bienes consumidos</a:t>
            </a:r>
            <a:r>
              <a:rPr lang="es-ES_tradnl" sz="1600" dirty="0">
                <a:latin typeface="Arial" pitchFamily="34" charset="0"/>
              </a:rPr>
              <a:t>, los incluidos en una “cesta de la compra” representativa de la familia media/el deflactor del PIB </a:t>
            </a:r>
            <a:r>
              <a:rPr lang="es-ES_tradnl" sz="1600" i="1" dirty="0">
                <a:latin typeface="Arial" pitchFamily="34" charset="0"/>
              </a:rPr>
              <a:t>mide los precios de todos los bienes producidos</a:t>
            </a:r>
            <a:r>
              <a:rPr lang="es-ES_tradnl" sz="1600" dirty="0">
                <a:latin typeface="Arial" pitchFamily="34" charset="0"/>
              </a:rPr>
              <a:t>.</a:t>
            </a:r>
            <a:endParaRPr lang="es-ES_tradnl" sz="1600" i="1" dirty="0">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1068614" y="260350"/>
            <a:ext cx="7773988" cy="658813"/>
          </a:xfrm>
          <a:prstGeom prst="rect">
            <a:avLst/>
          </a:prstGeom>
          <a:solidFill>
            <a:srgbClr val="FF9900"/>
          </a:solidFill>
          <a:ln w="19050" algn="ctr">
            <a:solidFill>
              <a:srgbClr val="000080"/>
            </a:solidFill>
            <a:miter lim="800000"/>
            <a:headEnd/>
            <a:tailEnd/>
          </a:ln>
          <a:effectLst/>
        </p:spPr>
        <p:txBody>
          <a:bodyPr anchor="ctr"/>
          <a:lstStyle/>
          <a:p>
            <a:pPr algn="ctr"/>
            <a:r>
              <a:rPr lang="es-ES" sz="3600" b="1" dirty="0">
                <a:solidFill>
                  <a:schemeClr val="tx2"/>
                </a:solidFill>
              </a:rPr>
              <a:t>¿Es el IPC un buen deflactor del </a:t>
            </a:r>
            <a:r>
              <a:rPr lang="es-ES" sz="3600" b="1" dirty="0" smtClean="0">
                <a:solidFill>
                  <a:schemeClr val="tx2"/>
                </a:solidFill>
              </a:rPr>
              <a:t>PBI?</a:t>
            </a:r>
            <a:endParaRPr lang="es-ES" sz="3600" b="1" dirty="0">
              <a:solidFill>
                <a:schemeClr val="tx2"/>
              </a:solidFill>
            </a:endParaRPr>
          </a:p>
        </p:txBody>
      </p:sp>
      <p:sp>
        <p:nvSpPr>
          <p:cNvPr id="44036" name="Rectangle 10"/>
          <p:cNvSpPr>
            <a:spLocks noChangeArrowheads="1"/>
          </p:cNvSpPr>
          <p:nvPr/>
        </p:nvSpPr>
        <p:spPr bwMode="auto">
          <a:xfrm>
            <a:off x="1068614" y="1066800"/>
            <a:ext cx="8064500" cy="960437"/>
          </a:xfrm>
          <a:prstGeom prst="rect">
            <a:avLst/>
          </a:prstGeom>
          <a:noFill/>
          <a:ln w="9525">
            <a:noFill/>
            <a:miter lim="800000"/>
            <a:headEnd/>
            <a:tailEnd/>
          </a:ln>
          <a:effectLst/>
        </p:spPr>
        <p:txBody>
          <a:bodyPr bIns="0" anchor="ctr">
            <a:spAutoFit/>
          </a:bodyPr>
          <a:lstStyle/>
          <a:p>
            <a:pPr algn="ctr"/>
            <a:r>
              <a:rPr lang="es-ES" sz="2000" b="1" dirty="0">
                <a:solidFill>
                  <a:srgbClr val="000000"/>
                </a:solidFill>
                <a:latin typeface="Arial" pitchFamily="34" charset="0"/>
                <a:cs typeface="Arial" pitchFamily="34" charset="0"/>
              </a:rPr>
              <a:t>Inflación en España: Crecimiento del IPC y del Deflactor del </a:t>
            </a:r>
            <a:r>
              <a:rPr lang="es-ES" sz="2000" b="1" dirty="0" smtClean="0">
                <a:solidFill>
                  <a:srgbClr val="000000"/>
                </a:solidFill>
                <a:latin typeface="Arial" pitchFamily="34" charset="0"/>
                <a:cs typeface="Arial" pitchFamily="34" charset="0"/>
              </a:rPr>
              <a:t>PBI</a:t>
            </a:r>
            <a:endParaRPr lang="es-ES" sz="2000" b="1" dirty="0">
              <a:solidFill>
                <a:srgbClr val="000000"/>
              </a:solidFill>
              <a:latin typeface="Futura Lt BT" charset="0"/>
            </a:endParaRPr>
          </a:p>
          <a:p>
            <a:pPr algn="ctr" eaLnBrk="0" hangingPunct="0"/>
            <a:r>
              <a:rPr lang="es-ES" sz="2000" b="1" dirty="0">
                <a:solidFill>
                  <a:srgbClr val="000000"/>
                </a:solidFill>
                <a:latin typeface="Arial" pitchFamily="34" charset="0"/>
                <a:cs typeface="Arial" pitchFamily="34" charset="0"/>
              </a:rPr>
              <a:t>Tasas de crecimiento 1980 – 2001</a:t>
            </a:r>
            <a:endParaRPr lang="es-ES" sz="2000" b="1" dirty="0">
              <a:solidFill>
                <a:srgbClr val="000000"/>
              </a:solidFill>
              <a:latin typeface="Futura Lt BT" charset="0"/>
            </a:endParaRPr>
          </a:p>
          <a:p>
            <a:pPr eaLnBrk="0" hangingPunct="0"/>
            <a:endParaRPr lang="es-ES" sz="2000" dirty="0"/>
          </a:p>
        </p:txBody>
      </p:sp>
      <p:graphicFrame>
        <p:nvGraphicFramePr>
          <p:cNvPr id="44037" name="Object 9"/>
          <p:cNvGraphicFramePr>
            <a:graphicFrameLocks noChangeAspect="1"/>
          </p:cNvGraphicFramePr>
          <p:nvPr>
            <p:extLst>
              <p:ext uri="{D42A27DB-BD31-4B8C-83A1-F6EECF244321}">
                <p14:modId xmlns:p14="http://schemas.microsoft.com/office/powerpoint/2010/main" val="1594218574"/>
              </p:ext>
            </p:extLst>
          </p:nvPr>
        </p:nvGraphicFramePr>
        <p:xfrm>
          <a:off x="982663" y="2057400"/>
          <a:ext cx="8135937" cy="4448175"/>
        </p:xfrm>
        <a:graphic>
          <a:graphicData uri="http://schemas.openxmlformats.org/presentationml/2006/ole">
            <mc:AlternateContent xmlns:mc="http://schemas.openxmlformats.org/markup-compatibility/2006">
              <mc:Choice xmlns:v="urn:schemas-microsoft-com:vml" Requires="v">
                <p:oleObj spid="_x0000_s44069" name="Gráfico" r:id="rId3" imgW="4076700" imgH="2228850" progId="Excel.Sheet.8">
                  <p:embed/>
                </p:oleObj>
              </mc:Choice>
              <mc:Fallback>
                <p:oleObj name="Gráfico" r:id="rId3" imgW="4076700" imgH="2228850" progId="Excel.Sheet.8">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63" y="2057400"/>
                        <a:ext cx="8135937" cy="444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16013" y="115888"/>
            <a:ext cx="7773987" cy="658812"/>
          </a:xfrm>
          <a:solidFill>
            <a:srgbClr val="FF99CC"/>
          </a:solidFill>
          <a:ln w="19050" cap="flat" algn="ctr">
            <a:solidFill>
              <a:srgbClr val="000080"/>
            </a:solidFill>
            <a:miter lim="800000"/>
            <a:headEnd/>
            <a:tailEnd/>
          </a:ln>
        </p:spPr>
        <p:txBody>
          <a:bodyPr/>
          <a:lstStyle/>
          <a:p>
            <a:pPr fontAlgn="auto">
              <a:spcAft>
                <a:spcPts val="0"/>
              </a:spcAft>
              <a:defRPr/>
            </a:pPr>
            <a:r>
              <a:rPr lang="es-ES_tradnl" sz="3600" b="1" dirty="0">
                <a:solidFill>
                  <a:schemeClr val="tx2">
                    <a:satMod val="130000"/>
                  </a:schemeClr>
                </a:solidFill>
              </a:rPr>
              <a:t>¿Cómo se mide el C</a:t>
            </a:r>
            <a:r>
              <a:rPr lang="es-ES_tradnl" sz="3600" b="1" dirty="0" smtClean="0">
                <a:solidFill>
                  <a:schemeClr val="tx2">
                    <a:satMod val="130000"/>
                  </a:schemeClr>
                </a:solidFill>
              </a:rPr>
              <a:t>osto </a:t>
            </a:r>
            <a:r>
              <a:rPr lang="es-ES_tradnl" sz="3600" b="1" dirty="0">
                <a:solidFill>
                  <a:schemeClr val="tx2">
                    <a:satMod val="130000"/>
                  </a:schemeClr>
                </a:solidFill>
              </a:rPr>
              <a:t>de </a:t>
            </a:r>
            <a:r>
              <a:rPr lang="es-ES_tradnl" sz="3600" b="1" dirty="0" smtClean="0">
                <a:solidFill>
                  <a:schemeClr val="tx2">
                    <a:satMod val="130000"/>
                  </a:schemeClr>
                </a:solidFill>
              </a:rPr>
              <a:t>Vida</a:t>
            </a:r>
            <a:r>
              <a:rPr lang="es-ES_tradnl" sz="3600" b="1" dirty="0">
                <a:solidFill>
                  <a:schemeClr val="tx2">
                    <a:satMod val="130000"/>
                  </a:schemeClr>
                </a:solidFill>
              </a:rPr>
              <a:t>?</a:t>
            </a:r>
            <a:endParaRPr lang="es-ES" sz="3600" b="1" dirty="0">
              <a:solidFill>
                <a:schemeClr val="tx2">
                  <a:satMod val="130000"/>
                </a:schemeClr>
              </a:solidFill>
            </a:endParaRPr>
          </a:p>
        </p:txBody>
      </p:sp>
      <p:sp>
        <p:nvSpPr>
          <p:cNvPr id="61443" name="Text Box 3"/>
          <p:cNvSpPr txBox="1">
            <a:spLocks noChangeArrowheads="1"/>
          </p:cNvSpPr>
          <p:nvPr/>
        </p:nvSpPr>
        <p:spPr bwMode="auto">
          <a:xfrm>
            <a:off x="1042988" y="1412875"/>
            <a:ext cx="7777162" cy="4893647"/>
          </a:xfrm>
          <a:prstGeom prst="rect">
            <a:avLst/>
          </a:prstGeom>
          <a:noFill/>
          <a:ln w="9525">
            <a:noFill/>
            <a:miter lim="800000"/>
            <a:headEnd/>
            <a:tailEnd/>
          </a:ln>
          <a:effectLst/>
        </p:spPr>
        <p:txBody>
          <a:bodyPr>
            <a:spAutoFit/>
          </a:bodyPr>
          <a:lstStyle/>
          <a:p>
            <a:pPr marL="363538" indent="-363538">
              <a:spcBef>
                <a:spcPct val="50000"/>
              </a:spcBef>
              <a:buFontTx/>
              <a:buChar char="•"/>
            </a:pPr>
            <a:r>
              <a:rPr lang="es-ES_tradnl" sz="2400" b="1" dirty="0"/>
              <a:t>El coste de </a:t>
            </a:r>
            <a:r>
              <a:rPr lang="es-ES_tradnl" sz="2400" b="1" dirty="0" smtClean="0"/>
              <a:t>vida </a:t>
            </a:r>
            <a:r>
              <a:rPr lang="es-ES_tradnl" sz="2400" b="1" dirty="0"/>
              <a:t>se mide mediante la elaboración de “índices de precios”: </a:t>
            </a:r>
            <a:r>
              <a:rPr lang="es-ES_tradnl" sz="2400" dirty="0"/>
              <a:t>relación de números que expresa cómo varían los precios de un conjunto </a:t>
            </a:r>
            <a:r>
              <a:rPr lang="es-ES_tradnl" sz="2400" dirty="0" smtClean="0"/>
              <a:t>(canasta) </a:t>
            </a:r>
            <a:r>
              <a:rPr lang="es-ES_tradnl" sz="2400" dirty="0"/>
              <a:t>de productos a lo largo del tiempo. Para su elaboración se toma un año de referencia (año base) para el cual el índice vale 100. El índice para los restantes años se medirá en términos relativos al año base.</a:t>
            </a:r>
            <a:r>
              <a:rPr lang="es-ES_tradnl" sz="2400" b="1" dirty="0"/>
              <a:t> </a:t>
            </a:r>
          </a:p>
          <a:p>
            <a:pPr marL="363538" indent="-363538">
              <a:spcBef>
                <a:spcPct val="50000"/>
              </a:spcBef>
              <a:buFontTx/>
              <a:buChar char="•"/>
            </a:pPr>
            <a:r>
              <a:rPr lang="es-ES_tradnl" sz="2400" dirty="0"/>
              <a:t>Hay múltiples maneras de estimar índices de precios.</a:t>
            </a:r>
          </a:p>
          <a:p>
            <a:pPr marL="363538" indent="-363538">
              <a:spcBef>
                <a:spcPct val="50000"/>
              </a:spcBef>
              <a:buFontTx/>
              <a:buChar char="•"/>
            </a:pPr>
            <a:r>
              <a:rPr lang="es-ES_tradnl" sz="2400" b="1" dirty="0"/>
              <a:t>IPC: Índice de Precios al Consumo: </a:t>
            </a:r>
            <a:r>
              <a:rPr lang="es-ES_tradnl" sz="2400" dirty="0"/>
              <a:t>es el índice</a:t>
            </a:r>
            <a:r>
              <a:rPr lang="es-ES_tradnl" sz="2400" b="1" dirty="0"/>
              <a:t> </a:t>
            </a:r>
            <a:r>
              <a:rPr lang="es-ES_tradnl" sz="2400" dirty="0"/>
              <a:t>elaborado por el </a:t>
            </a:r>
            <a:r>
              <a:rPr lang="es-ES_tradnl" sz="2400" b="1" dirty="0"/>
              <a:t>Instituto Nacional de Estadística </a:t>
            </a:r>
            <a:r>
              <a:rPr lang="es-ES_tradnl" sz="2400" b="1" dirty="0" smtClean="0"/>
              <a:t>Censos-INDEC </a:t>
            </a:r>
            <a:r>
              <a:rPr lang="es-ES_tradnl" sz="2400" dirty="0"/>
              <a:t>para medir la evolución general de los </a:t>
            </a:r>
            <a:r>
              <a:rPr lang="es-ES_tradnl" sz="2400" dirty="0" smtClean="0"/>
              <a:t>precios</a:t>
            </a:r>
            <a:r>
              <a:rPr lang="es-ES_tradnl" sz="2400" dirty="0"/>
              <a:t>.</a:t>
            </a:r>
            <a:r>
              <a:rPr lang="es-ES_tradnl" sz="2400" dirty="0" smtClean="0"/>
              <a:t> </a:t>
            </a:r>
            <a:endParaRPr lang="es-ES_tradnl"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ox(in)">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57259" y="228600"/>
            <a:ext cx="7773988" cy="658813"/>
          </a:xfrm>
          <a:solidFill>
            <a:srgbClr val="FF99CC"/>
          </a:solidFill>
          <a:ln w="19050" cap="flat" algn="ctr">
            <a:solidFill>
              <a:srgbClr val="000080"/>
            </a:solidFill>
            <a:miter lim="800000"/>
            <a:headEnd/>
            <a:tailEnd/>
          </a:ln>
        </p:spPr>
        <p:txBody>
          <a:bodyPr/>
          <a:lstStyle/>
          <a:p>
            <a:pPr fontAlgn="auto">
              <a:spcAft>
                <a:spcPts val="0"/>
              </a:spcAft>
              <a:defRPr/>
            </a:pPr>
            <a:r>
              <a:rPr lang="es-ES_tradnl" sz="3600" b="1">
                <a:solidFill>
                  <a:schemeClr val="tx2">
                    <a:satMod val="130000"/>
                  </a:schemeClr>
                </a:solidFill>
              </a:rPr>
              <a:t>¿Cómo se mide el coste de la vida?</a:t>
            </a:r>
            <a:endParaRPr lang="es-ES" sz="3600" b="1">
              <a:solidFill>
                <a:schemeClr val="tx2">
                  <a:satMod val="130000"/>
                </a:schemeClr>
              </a:solidFill>
            </a:endParaRPr>
          </a:p>
        </p:txBody>
      </p:sp>
      <p:sp>
        <p:nvSpPr>
          <p:cNvPr id="47107" name="Text Box 3"/>
          <p:cNvSpPr txBox="1">
            <a:spLocks noChangeArrowheads="1"/>
          </p:cNvSpPr>
          <p:nvPr/>
        </p:nvSpPr>
        <p:spPr bwMode="auto">
          <a:xfrm>
            <a:off x="1258888" y="1700213"/>
            <a:ext cx="7561262" cy="4340225"/>
          </a:xfrm>
          <a:prstGeom prst="rect">
            <a:avLst/>
          </a:prstGeom>
          <a:noFill/>
          <a:ln w="9525">
            <a:noFill/>
            <a:miter lim="800000"/>
            <a:headEnd/>
            <a:tailEnd/>
          </a:ln>
          <a:effectLst/>
        </p:spPr>
        <p:txBody>
          <a:bodyPr>
            <a:spAutoFit/>
          </a:bodyPr>
          <a:lstStyle/>
          <a:p>
            <a:pPr marL="363538" indent="-363538">
              <a:spcBef>
                <a:spcPct val="50000"/>
              </a:spcBef>
              <a:buFontTx/>
              <a:buChar char="•"/>
            </a:pPr>
            <a:r>
              <a:rPr lang="es-ES_tradnl" sz="2400" b="1"/>
              <a:t>El IPC </a:t>
            </a:r>
            <a:r>
              <a:rPr lang="es-ES_tradnl" sz="2400"/>
              <a:t>se elabora siguiendo una metodología estable similar a la de otros países. Así se asegura su comparabilidad. Actualmente se elabora también el </a:t>
            </a:r>
            <a:r>
              <a:rPr lang="es-ES_tradnl" sz="2400" b="1"/>
              <a:t>IPCA (armonizado)</a:t>
            </a:r>
            <a:r>
              <a:rPr lang="es-ES_tradnl" sz="2400"/>
              <a:t>,  con una metodología igual para todos los países del</a:t>
            </a:r>
            <a:r>
              <a:rPr lang="es-ES" sz="2400"/>
              <a:t> Mercosur y Chile</a:t>
            </a:r>
            <a:r>
              <a:rPr lang="es-ES_tradnl" sz="2400"/>
              <a:t>. </a:t>
            </a:r>
          </a:p>
          <a:p>
            <a:pPr marL="363538" indent="-363538">
              <a:spcBef>
                <a:spcPct val="50000"/>
              </a:spcBef>
              <a:buFontTx/>
              <a:buChar char="•"/>
            </a:pPr>
            <a:r>
              <a:rPr lang="es-ES_tradnl" sz="2400"/>
              <a:t>Actualmente hay IPC en varias bases (1986, 90, 95,01)</a:t>
            </a:r>
          </a:p>
          <a:p>
            <a:pPr marL="363538" indent="-363538">
              <a:spcBef>
                <a:spcPct val="50000"/>
              </a:spcBef>
              <a:buFontTx/>
              <a:buChar char="•"/>
            </a:pPr>
            <a:r>
              <a:rPr lang="es-ES_tradnl" sz="2400"/>
              <a:t>El IPC del INDEC está formado por</a:t>
            </a:r>
            <a:r>
              <a:rPr lang="es-ES_tradnl" sz="2400" b="1"/>
              <a:t>:</a:t>
            </a:r>
          </a:p>
          <a:p>
            <a:pPr marL="900113" lvl="1" indent="-357188">
              <a:spcBef>
                <a:spcPct val="50000"/>
              </a:spcBef>
              <a:buFontTx/>
              <a:buChar char="•"/>
            </a:pPr>
            <a:r>
              <a:rPr lang="es-ES_tradnl" sz="2400" b="1"/>
              <a:t>Un Índice General de Precios, </a:t>
            </a:r>
            <a:r>
              <a:rPr lang="es-ES_tradnl" sz="2400"/>
              <a:t>que viene formado por sub-índices de precios para tipos de productos específicos (grupos, rúbricas…).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75064660"/>
              </p:ext>
            </p:extLst>
          </p:nvPr>
        </p:nvGraphicFramePr>
        <p:xfrm>
          <a:off x="1586891" y="457200"/>
          <a:ext cx="7535338" cy="6631712"/>
        </p:xfrm>
        <a:graphic>
          <a:graphicData uri="http://schemas.openxmlformats.org/drawingml/2006/table">
            <a:tbl>
              <a:tblPr/>
              <a:tblGrid>
                <a:gridCol w="910602"/>
                <a:gridCol w="694121"/>
                <a:gridCol w="2435879"/>
                <a:gridCol w="974456"/>
                <a:gridCol w="1296144"/>
                <a:gridCol w="72008"/>
                <a:gridCol w="58222"/>
                <a:gridCol w="1093906"/>
              </a:tblGrid>
              <a:tr h="46095">
                <a:tc gridSpan="5">
                  <a:txBody>
                    <a:bodyPr/>
                    <a:lstStyle/>
                    <a:p>
                      <a:pPr algn="l" fontAlgn="ctr"/>
                      <a:r>
                        <a:rPr lang="es-ES" sz="500" b="0" i="0" u="none" strike="noStrike" dirty="0">
                          <a:effectLst/>
                          <a:latin typeface="Arial"/>
                        </a:rPr>
                        <a:t>Estructura de ponderaciones del Índice de Precios al Consumidor del </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46095">
                <a:tc gridSpan="5">
                  <a:txBody>
                    <a:bodyPr/>
                    <a:lstStyle/>
                    <a:p>
                      <a:pPr algn="l" fontAlgn="ctr"/>
                      <a:r>
                        <a:rPr lang="es-ES" sz="500" b="0" i="0" u="none" strike="noStrike">
                          <a:effectLst/>
                          <a:latin typeface="Arial"/>
                        </a:rPr>
                        <a:t>Gran Buenos Aires, base abril 2008=100</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37270">
                <a:tc gridSpan="5">
                  <a:txBody>
                    <a:bodyPr/>
                    <a:lstStyle/>
                    <a:p>
                      <a:pPr algn="l" fontAlgn="ctr"/>
                      <a:r>
                        <a:rPr lang="es-ES" sz="400" b="0" i="0" u="none" strike="noStrike">
                          <a:effectLst/>
                          <a:latin typeface="Arial"/>
                        </a:rPr>
                        <a:t> </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37270">
                <a:tc rowSpan="3">
                  <a:txBody>
                    <a:bodyPr/>
                    <a:lstStyle/>
                    <a:p>
                      <a:pPr algn="ctr" fontAlgn="ctr"/>
                      <a:r>
                        <a:rPr lang="es-ES" sz="1400" b="0" i="0" u="none" strike="noStrike" dirty="0">
                          <a:effectLst/>
                          <a:latin typeface="Arial"/>
                        </a:rPr>
                        <a:t>Código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ctr"/>
                      <a:r>
                        <a:rPr lang="es-ES" sz="1400" b="0" i="0" u="none" strike="noStrike" dirty="0">
                          <a:effectLst/>
                          <a:latin typeface="Arial"/>
                        </a:rPr>
                        <a:t>Capítulo, división y grupo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dirty="0">
                          <a:effectLst/>
                          <a:latin typeface="Arial"/>
                        </a:rPr>
                        <a:t>Ponderación</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78463">
                <a:tc>
                  <a:txBody>
                    <a:bodyPr/>
                    <a:lstStyle/>
                    <a:p>
                      <a:pPr algn="ctr" fontAlgn="ctr"/>
                      <a:endParaRPr lang="es-ES" sz="14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es-ES" sz="2000" dirty="0"/>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ES" sz="1400" b="0" i="0" u="none" strike="noStrike" dirty="0">
                          <a:effectLst/>
                          <a:latin typeface="Arial"/>
                        </a:rPr>
                        <a:t>%</a:t>
                      </a: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tr>
              <a:tr h="178463">
                <a:tc>
                  <a:txBody>
                    <a:bodyPr/>
                    <a:lstStyle/>
                    <a:p>
                      <a:pPr algn="ctr"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a:p>
                  </a:txBody>
                  <a:tcPr marL="3406" marR="3406" marT="3406" marB="0" anchor="ctr">
                    <a:lnL>
                      <a:noFill/>
                    </a:lnL>
                    <a:lnR>
                      <a:noFill/>
                    </a:lnR>
                    <a:lnT>
                      <a:noFill/>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Alimentos y bebidas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37,87</a:t>
                      </a:r>
                    </a:p>
                  </a:txBody>
                  <a:tcPr marL="3406" marR="3406" marT="3406" marB="0" anchor="ctr">
                    <a:lnL>
                      <a:noFill/>
                    </a:lnL>
                    <a:lnR>
                      <a:noFill/>
                    </a:lnR>
                    <a:lnT>
                      <a:noFill/>
                    </a:lnT>
                    <a:lnB>
                      <a:noFill/>
                    </a:lnB>
                  </a:tcPr>
                </a:tc>
                <a:tc>
                  <a:txBody>
                    <a:bodyPr/>
                    <a:lstStyle/>
                    <a:p>
                      <a:pPr algn="ct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27,97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43165">
                <a:tc>
                  <a:txBody>
                    <a:bodyPr/>
                    <a:lstStyle/>
                    <a:p>
                      <a:pPr algn="l" fontAlgn="ctr"/>
                      <a:r>
                        <a:rPr lang="es-ES" sz="1400" b="0" i="0" u="none" strike="noStrike">
                          <a:effectLst/>
                          <a:latin typeface="Arial"/>
                        </a:rPr>
                        <a:t>111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a:t>
                      </a:r>
                      <a:r>
                        <a:rPr lang="es-ES" sz="1400" b="0" i="0" u="none" strike="noStrike" dirty="0">
                          <a:effectLst/>
                          <a:latin typeface="Arial"/>
                        </a:rPr>
                        <a:t>Productos de panificación, cereales y pastas</a:t>
                      </a:r>
                      <a:endParaRPr lang="es-ES" sz="1600" b="0" i="0" u="none" strike="noStrike" dirty="0">
                        <a:effectLst/>
                        <a:latin typeface="Arial"/>
                      </a:endParaRPr>
                    </a:p>
                  </a:txBody>
                  <a:tcPr marL="3406" marR="3406" marT="3406" marB="0" anchor="ctr">
                    <a:lnL>
                      <a:noFill/>
                    </a:lnL>
                    <a:lnR>
                      <a:noFill/>
                    </a:lnR>
                    <a:lnT>
                      <a:noFill/>
                    </a:lnT>
                    <a:lnB>
                      <a:noFill/>
                    </a:lnB>
                  </a:tcPr>
                </a:tc>
                <a:tc hMerge="1">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hMerge="1">
                  <a:txBody>
                    <a:bodyPr/>
                    <a:lstStyle/>
                    <a:p>
                      <a:pPr algn="r" fontAlgn="b"/>
                      <a:endParaRPr lang="es-ES" sz="1200" b="0" i="0" u="none" strike="noStrike">
                        <a:solidFill>
                          <a:srgbClr val="000000"/>
                        </a:solidFill>
                        <a:effectLst/>
                        <a:latin typeface="Arial"/>
                      </a:endParaRPr>
                    </a:p>
                  </a:txBody>
                  <a:tcPr marL="3406" marR="3406" marT="3406" marB="0" anchor="b">
                    <a:lnL>
                      <a:noFill/>
                    </a:lnL>
                    <a:lnR>
                      <a:noFill/>
                    </a:lnR>
                    <a:lnT>
                      <a:noFill/>
                    </a:lnT>
                    <a:lnB>
                      <a:noFill/>
                    </a:lnB>
                  </a:tcPr>
                </a:tc>
                <a:tc>
                  <a:txBody>
                    <a:bodyPr/>
                    <a:lstStyle/>
                    <a:p>
                      <a:pPr algn="r" fontAlgn="b"/>
                      <a:r>
                        <a:rPr lang="es-ES" sz="1400" b="0" i="0" u="none" strike="noStrike" dirty="0">
                          <a:solidFill>
                            <a:srgbClr val="000000"/>
                          </a:solidFill>
                          <a:effectLst/>
                          <a:latin typeface="Arial"/>
                        </a:rPr>
                        <a:t>7,14</a:t>
                      </a:r>
                    </a:p>
                  </a:txBody>
                  <a:tcPr marL="3406" marR="3406" marT="3406" marB="0" anchor="b">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112</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Carnes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10,02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113</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Aceites y grasas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0,53</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114</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Productos lácteos y huevos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4,99</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115</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Frutas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1,35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116</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Verduras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2,60</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117</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Azúcar, miel, dulces y cacao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0,83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118</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Condimentos y otros productos alimenticios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0,52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Bebidas e infusiones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13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y bebidas consumidas fuera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5,75</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7,33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21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Ropa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4,53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22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Calzado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23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Accesorios y servicios para la 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0,12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Vivienda y servicios básicos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12,14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31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Alquiler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5,37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32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Servicios básicos y combustibles para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25516">
                <a:tc>
                  <a:txBody>
                    <a:bodyPr/>
                    <a:lstStyle/>
                    <a:p>
                      <a:pPr algn="l" fontAlgn="ctr"/>
                      <a:r>
                        <a:rPr lang="es-ES" sz="1400" b="0" i="0" u="none" strike="noStrike">
                          <a:effectLst/>
                          <a:latin typeface="Arial"/>
                        </a:rPr>
                        <a:t>33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Reparaciones y gastos comunes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3,05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178463">
                <a:tc>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r>
              <a:tr h="37270">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979613" y="1052513"/>
          <a:ext cx="6336703" cy="5056622"/>
        </p:xfrm>
        <a:graphic>
          <a:graphicData uri="http://schemas.openxmlformats.org/drawingml/2006/table">
            <a:tbl>
              <a:tblPr/>
              <a:tblGrid>
                <a:gridCol w="720079"/>
                <a:gridCol w="910145"/>
                <a:gridCol w="2435879"/>
                <a:gridCol w="1046464"/>
                <a:gridCol w="1224136"/>
              </a:tblGrid>
              <a:tr h="241799">
                <a:tc>
                  <a:txBody>
                    <a:bodyPr/>
                    <a:lstStyle/>
                    <a:p>
                      <a:pPr algn="l" fontAlgn="ctr"/>
                      <a:r>
                        <a:rPr lang="es-ES" sz="1200" b="0" i="0" u="none" strike="noStrike" dirty="0">
                          <a:effectLst/>
                          <a:latin typeface="Arial"/>
                        </a:rPr>
                        <a:t>4</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Equipamiento y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4,89</a:t>
                      </a:r>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41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Equipamiento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2,39</a:t>
                      </a:r>
                    </a:p>
                  </a:txBody>
                  <a:tcPr marL="3406" marR="3406" marT="3406" marB="0" anchor="ctr">
                    <a:lnL>
                      <a:noFill/>
                    </a:lnL>
                    <a:lnR>
                      <a:noFill/>
                    </a:lnR>
                    <a:lnT>
                      <a:noFill/>
                    </a:lnT>
                    <a:lnB>
                      <a:noFill/>
                    </a:lnB>
                  </a:tcPr>
                </a:tc>
              </a:tr>
              <a:tr h="241799">
                <a:tc>
                  <a:txBody>
                    <a:bodyPr/>
                    <a:lstStyle/>
                    <a:p>
                      <a:pPr algn="l" fontAlgn="ctr"/>
                      <a:r>
                        <a:rPr lang="es-ES" sz="1200" b="0" i="0" u="none" strike="noStrike" dirty="0">
                          <a:effectLst/>
                          <a:latin typeface="Arial"/>
                        </a:rPr>
                        <a:t>42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2,50</a:t>
                      </a:r>
                    </a:p>
                  </a:txBody>
                  <a:tcPr marL="3406" marR="3406" marT="3406" marB="0" anchor="ctr">
                    <a:lnL>
                      <a:noFill/>
                    </a:lnL>
                    <a:lnR>
                      <a:noFill/>
                    </a:lnR>
                    <a:lnT>
                      <a:noFill/>
                    </a:lnT>
                    <a:lnB>
                      <a:noFill/>
                    </a:lnB>
                  </a:tcPr>
                </a:tc>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5</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Atención médica y gastos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5,58</a:t>
                      </a:r>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51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Productos medicinales y accesorios terapéuticos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3,40</a:t>
                      </a:r>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52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Servicios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2,18</a:t>
                      </a:r>
                    </a:p>
                  </a:txBody>
                  <a:tcPr marL="3406" marR="3406" marT="3406" marB="0" anchor="ctr">
                    <a:lnL>
                      <a:noFill/>
                    </a:lnL>
                    <a:lnR>
                      <a:noFill/>
                    </a:lnR>
                    <a:lnT>
                      <a:noFill/>
                    </a:lnT>
                    <a:lnB>
                      <a:noFill/>
                    </a:lnB>
                  </a:tcPr>
                </a:tc>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6</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Transporte y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16,55</a:t>
                      </a:r>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61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Transporte</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12,77</a:t>
                      </a:r>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62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3,78</a:t>
                      </a:r>
                    </a:p>
                  </a:txBody>
                  <a:tcPr marL="3406" marR="3406" marT="3406" marB="0" anchor="ctr">
                    <a:lnL>
                      <a:noFill/>
                    </a:lnL>
                    <a:lnR>
                      <a:noFill/>
                    </a:lnR>
                    <a:lnT>
                      <a:noFill/>
                    </a:lnT>
                    <a:lnB>
                      <a:noFill/>
                    </a:lnB>
                  </a:tcPr>
                </a:tc>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7</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Esparcimiento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5,08</a:t>
                      </a:r>
                    </a:p>
                  </a:txBody>
                  <a:tcPr marL="3406" marR="3406" marT="3406" marB="0" anchor="ctr">
                    <a:lnL>
                      <a:noFill/>
                    </a:lnL>
                    <a:lnR>
                      <a:noFill/>
                    </a:lnR>
                    <a:lnT>
                      <a:noFill/>
                    </a:lnT>
                    <a:lnB>
                      <a:noFill/>
                    </a:lnB>
                  </a:tcPr>
                </a:tc>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8</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Educación</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4,26</a:t>
                      </a:r>
                    </a:p>
                  </a:txBody>
                  <a:tcPr marL="3406" marR="3406" marT="3406" marB="0" anchor="ctr">
                    <a:lnL>
                      <a:noFill/>
                    </a:lnL>
                    <a:lnR>
                      <a:noFill/>
                    </a:lnR>
                    <a:lnT>
                      <a:noFill/>
                    </a:lnT>
                    <a:lnB>
                      <a:noFill/>
                    </a:lnB>
                  </a:tcPr>
                </a:tc>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tr>
              <a:tr h="241799">
                <a:tc>
                  <a:txBody>
                    <a:bodyPr/>
                    <a:lstStyle/>
                    <a:p>
                      <a:pPr algn="l" fontAlgn="ctr"/>
                      <a:r>
                        <a:rPr lang="es-ES" sz="1200" b="0" i="0" u="none" strike="noStrike">
                          <a:effectLst/>
                          <a:latin typeface="Arial"/>
                        </a:rPr>
                        <a:t>9</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ctr"/>
                      <a:r>
                        <a:rPr lang="es-ES" sz="1600" b="0" i="0" u="none" strike="noStrike">
                          <a:effectLst/>
                          <a:latin typeface="Arial"/>
                        </a:rPr>
                        <a:t>Otros bienes y servicios</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1600" b="0" i="0" u="none" strike="noStrike" dirty="0">
                          <a:effectLst/>
                          <a:latin typeface="Arial"/>
                        </a:rPr>
                        <a:t>6,31</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150938" y="14514"/>
            <a:ext cx="7993062" cy="1600200"/>
          </a:xfrm>
        </p:spPr>
        <p:txBody>
          <a:bodyPr/>
          <a:lstStyle/>
          <a:p>
            <a:pPr fontAlgn="auto">
              <a:spcAft>
                <a:spcPts val="0"/>
              </a:spcAft>
              <a:defRPr/>
            </a:pPr>
            <a:r>
              <a:rPr lang="es-ES_tradnl" sz="3200" b="1" dirty="0">
                <a:solidFill>
                  <a:srgbClr val="FF0000"/>
                </a:solidFill>
                <a:effectLst/>
                <a:latin typeface="Calibri" pitchFamily="34" charset="0"/>
                <a:cs typeface="Calibri" pitchFamily="34" charset="0"/>
              </a:rPr>
              <a:t>MACROECONOMÍA Y EL SIMIL DEL COCHE</a:t>
            </a:r>
            <a:endParaRPr lang="es-ES_tradnl" sz="3600" dirty="0">
              <a:solidFill>
                <a:srgbClr val="FF0000"/>
              </a:solidFill>
              <a:effectLst/>
              <a:latin typeface="Calibri" pitchFamily="34" charset="0"/>
              <a:cs typeface="Calibri" pitchFamily="34" charset="0"/>
            </a:endParaRPr>
          </a:p>
        </p:txBody>
      </p:sp>
      <p:sp>
        <p:nvSpPr>
          <p:cNvPr id="137219" name="Rectangle 3"/>
          <p:cNvSpPr>
            <a:spLocks noGrp="1" noChangeArrowheads="1"/>
          </p:cNvSpPr>
          <p:nvPr>
            <p:ph type="body" sz="half" idx="1"/>
          </p:nvPr>
        </p:nvSpPr>
        <p:spPr>
          <a:xfrm>
            <a:off x="1042988" y="3573463"/>
            <a:ext cx="8101012" cy="3168650"/>
          </a:xfrm>
        </p:spPr>
        <p:txBody>
          <a:bodyPr>
            <a:normAutofit/>
          </a:bodyPr>
          <a:lstStyle/>
          <a:p>
            <a:pPr marL="365760" indent="-283464" fontAlgn="auto">
              <a:spcAft>
                <a:spcPts val="0"/>
              </a:spcAft>
              <a:buFont typeface="Wingdings 2"/>
              <a:buChar char=""/>
              <a:defRPr/>
            </a:pPr>
            <a:r>
              <a:rPr lang="es-ES_tradnl" sz="2800" dirty="0" smtClean="0">
                <a:latin typeface="Calibri" pitchFamily="34" charset="0"/>
                <a:cs typeface="Calibri" pitchFamily="34" charset="0"/>
              </a:rPr>
              <a:t>DIRECCIÓN</a:t>
            </a:r>
            <a:r>
              <a:rPr lang="es-ES_tradnl" sz="2800" dirty="0">
                <a:latin typeface="Calibri" pitchFamily="34" charset="0"/>
                <a:cs typeface="Calibri" pitchFamily="34" charset="0"/>
              </a:rPr>
              <a:t>: </a:t>
            </a:r>
            <a:r>
              <a:rPr lang="es-ES_tradnl" sz="2400" b="1" dirty="0" smtClean="0">
                <a:solidFill>
                  <a:schemeClr val="accent1">
                    <a:lumMod val="75000"/>
                  </a:schemeClr>
                </a:solidFill>
                <a:latin typeface="Calibri" pitchFamily="34" charset="0"/>
                <a:cs typeface="Calibri" pitchFamily="34" charset="0"/>
              </a:rPr>
              <a:t>POLÍTICA ECONÓMICA</a:t>
            </a:r>
          </a:p>
          <a:p>
            <a:pPr marL="365760" indent="-283464" fontAlgn="auto">
              <a:spcAft>
                <a:spcPts val="0"/>
              </a:spcAft>
              <a:buFont typeface="Wingdings 2"/>
              <a:buChar char=""/>
              <a:defRPr/>
            </a:pPr>
            <a:r>
              <a:rPr lang="es-ES_tradnl" sz="2800" dirty="0">
                <a:latin typeface="Calibri" pitchFamily="34" charset="0"/>
                <a:cs typeface="Calibri" pitchFamily="34" charset="0"/>
              </a:rPr>
              <a:t>TRACCIÓN: </a:t>
            </a:r>
            <a:r>
              <a:rPr lang="es-ES_tradnl" sz="2400" b="1" dirty="0">
                <a:solidFill>
                  <a:schemeClr val="accent1">
                    <a:lumMod val="75000"/>
                  </a:schemeClr>
                </a:solidFill>
                <a:latin typeface="Calibri" pitchFamily="34" charset="0"/>
                <a:cs typeface="Calibri" pitchFamily="34" charset="0"/>
              </a:rPr>
              <a:t>PRODUCCIÓN, EMPLEO</a:t>
            </a:r>
            <a:r>
              <a:rPr lang="es-ES_tradnl" sz="2400" dirty="0">
                <a:latin typeface="Calibri" pitchFamily="34" charset="0"/>
                <a:cs typeface="Calibri" pitchFamily="34" charset="0"/>
              </a:rPr>
              <a:t>...</a:t>
            </a:r>
          </a:p>
          <a:p>
            <a:pPr marL="365760" indent="-283464" fontAlgn="auto">
              <a:spcAft>
                <a:spcPts val="0"/>
              </a:spcAft>
              <a:buFont typeface="Wingdings 2"/>
              <a:buChar char=""/>
              <a:defRPr/>
            </a:pPr>
            <a:r>
              <a:rPr lang="es-ES_tradnl" sz="2800" dirty="0" smtClean="0">
                <a:latin typeface="Calibri" pitchFamily="34" charset="0"/>
                <a:cs typeface="Calibri" pitchFamily="34" charset="0"/>
              </a:rPr>
              <a:t>MANDOS</a:t>
            </a:r>
            <a:r>
              <a:rPr lang="es-ES_tradnl" sz="2400" dirty="0">
                <a:latin typeface="Calibri" pitchFamily="34" charset="0"/>
                <a:cs typeface="Calibri" pitchFamily="34" charset="0"/>
              </a:rPr>
              <a:t>: </a:t>
            </a:r>
          </a:p>
          <a:p>
            <a:pPr marL="640080" lvl="1" indent="-237744" fontAlgn="auto">
              <a:spcAft>
                <a:spcPts val="0"/>
              </a:spcAft>
              <a:buFont typeface="Verdana"/>
              <a:buChar char="◦"/>
              <a:defRPr/>
            </a:pPr>
            <a:r>
              <a:rPr lang="es-ES_tradnl" sz="2000" b="1" dirty="0">
                <a:solidFill>
                  <a:schemeClr val="accent1">
                    <a:lumMod val="75000"/>
                  </a:schemeClr>
                </a:solidFill>
                <a:latin typeface="Calibri" pitchFamily="34" charset="0"/>
                <a:cs typeface="Calibri" pitchFamily="34" charset="0"/>
              </a:rPr>
              <a:t>POLÍTICAS DE DEMANDA</a:t>
            </a:r>
            <a:r>
              <a:rPr lang="es-ES_tradnl" sz="2000" dirty="0">
                <a:latin typeface="Calibri" pitchFamily="34" charset="0"/>
                <a:cs typeface="Calibri" pitchFamily="34" charset="0"/>
              </a:rPr>
              <a:t>: FISCAL, </a:t>
            </a:r>
            <a:r>
              <a:rPr lang="es-ES_tradnl" sz="2000" dirty="0" smtClean="0">
                <a:latin typeface="Calibri" pitchFamily="34" charset="0"/>
                <a:cs typeface="Calibri" pitchFamily="34" charset="0"/>
              </a:rPr>
              <a:t>MONETARIA</a:t>
            </a:r>
          </a:p>
          <a:p>
            <a:pPr marL="640080" lvl="1" indent="-237744" fontAlgn="auto">
              <a:spcAft>
                <a:spcPts val="0"/>
              </a:spcAft>
              <a:buFont typeface="Verdana"/>
              <a:buChar char="◦"/>
              <a:defRPr/>
            </a:pPr>
            <a:r>
              <a:rPr lang="es-ES_tradnl" sz="2000" b="1" dirty="0" smtClean="0">
                <a:solidFill>
                  <a:schemeClr val="accent1">
                    <a:lumMod val="75000"/>
                  </a:schemeClr>
                </a:solidFill>
                <a:latin typeface="Calibri" pitchFamily="34" charset="0"/>
                <a:cs typeface="Calibri" pitchFamily="34" charset="0"/>
              </a:rPr>
              <a:t>POLÍTICAS </a:t>
            </a:r>
            <a:r>
              <a:rPr lang="es-ES_tradnl" sz="2000" b="1" dirty="0">
                <a:solidFill>
                  <a:schemeClr val="accent1">
                    <a:lumMod val="75000"/>
                  </a:schemeClr>
                </a:solidFill>
                <a:latin typeface="Calibri" pitchFamily="34" charset="0"/>
                <a:cs typeface="Calibri" pitchFamily="34" charset="0"/>
              </a:rPr>
              <a:t>DE OFERTA: </a:t>
            </a:r>
            <a:r>
              <a:rPr lang="es-ES_tradnl" sz="2000" dirty="0">
                <a:latin typeface="Calibri" pitchFamily="34" charset="0"/>
                <a:cs typeface="Calibri" pitchFamily="34" charset="0"/>
              </a:rPr>
              <a:t>MERCADO LABORAL, </a:t>
            </a:r>
            <a:r>
              <a:rPr lang="es-ES_tradnl" sz="2000" dirty="0" smtClean="0">
                <a:latin typeface="Calibri" pitchFamily="34" charset="0"/>
                <a:cs typeface="Calibri" pitchFamily="34" charset="0"/>
              </a:rPr>
              <a:t>COMPETENCIA</a:t>
            </a:r>
          </a:p>
          <a:p>
            <a:pPr marL="402336" lvl="1" indent="0" fontAlgn="auto">
              <a:spcAft>
                <a:spcPts val="0"/>
              </a:spcAft>
              <a:buFont typeface="Verdana"/>
              <a:buNone/>
              <a:defRPr/>
            </a:pPr>
            <a:r>
              <a:rPr lang="es-ES_tradnl" dirty="0" smtClean="0">
                <a:latin typeface="Calibri" pitchFamily="34" charset="0"/>
                <a:cs typeface="Calibri" pitchFamily="34" charset="0"/>
              </a:rPr>
              <a:t>INDICADORES</a:t>
            </a:r>
            <a:r>
              <a:rPr lang="es-ES_tradnl" sz="2200" dirty="0" smtClean="0">
                <a:latin typeface="Calibri" pitchFamily="34" charset="0"/>
                <a:cs typeface="Calibri" pitchFamily="34" charset="0"/>
              </a:rPr>
              <a:t>: INFORMACIÓN, ESTADÍSTICA, CUENTAS NACIONALES</a:t>
            </a:r>
            <a:r>
              <a:rPr lang="es-ES_tradnl" sz="2200" b="1" dirty="0" smtClean="0">
                <a:latin typeface="Calibri" pitchFamily="34" charset="0"/>
                <a:cs typeface="Calibri" pitchFamily="34" charset="0"/>
              </a:rPr>
              <a:t>,</a:t>
            </a:r>
            <a:r>
              <a:rPr lang="es-ES_tradnl" sz="2200" dirty="0" smtClean="0">
                <a:latin typeface="Calibri" pitchFamily="34" charset="0"/>
                <a:cs typeface="Calibri" pitchFamily="34" charset="0"/>
              </a:rPr>
              <a:t> MODELOS</a:t>
            </a:r>
            <a:endParaRPr lang="es-ES_tradnl" sz="2200" dirty="0">
              <a:latin typeface="Calibri" pitchFamily="34" charset="0"/>
              <a:cs typeface="Calibri" pitchFamily="34" charset="0"/>
            </a:endParaRPr>
          </a:p>
        </p:txBody>
      </p:sp>
      <p:graphicFrame>
        <p:nvGraphicFramePr>
          <p:cNvPr id="16388" name="Object 4"/>
          <p:cNvGraphicFramePr>
            <a:graphicFrameLocks noGrp="1" noChangeAspect="1"/>
          </p:cNvGraphicFramePr>
          <p:nvPr>
            <p:ph type="clipArt" sz="half" idx="2"/>
          </p:nvPr>
        </p:nvGraphicFramePr>
        <p:xfrm>
          <a:off x="2555875" y="1844675"/>
          <a:ext cx="4648200" cy="1211263"/>
        </p:xfrm>
        <a:graphic>
          <a:graphicData uri="http://schemas.openxmlformats.org/presentationml/2006/ole">
            <mc:AlternateContent xmlns:mc="http://schemas.openxmlformats.org/markup-compatibility/2006">
              <mc:Choice xmlns:v="urn:schemas-microsoft-com:vml" Requires="v">
                <p:oleObj spid="_x0000_s16420" name="Imagen" r:id="rId4" imgW="13075560" imgH="3387240" progId="">
                  <p:embed/>
                </p:oleObj>
              </mc:Choice>
              <mc:Fallback>
                <p:oleObj name="Imagen" r:id="rId4" imgW="13075560" imgH="3387240" progId="">
                  <p:embed/>
                  <p:pic>
                    <p:nvPicPr>
                      <p:cNvPr id="0" name="Picture 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844675"/>
                        <a:ext cx="4648200" cy="121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407" t="12558" r="20727" b="6977"/>
          <a:stretch/>
        </p:blipFill>
        <p:spPr>
          <a:xfrm>
            <a:off x="1017471" y="76200"/>
            <a:ext cx="8126529" cy="6248400"/>
          </a:xfrm>
          <a:prstGeom prst="rect">
            <a:avLst/>
          </a:prstGeom>
        </p:spPr>
      </p:pic>
    </p:spTree>
    <p:extLst>
      <p:ext uri="{BB962C8B-B14F-4D97-AF65-F5344CB8AC3E}">
        <p14:creationId xmlns:p14="http://schemas.microsoft.com/office/powerpoint/2010/main" val="541272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9564" t="12093" r="27529" b="620"/>
          <a:stretch/>
        </p:blipFill>
        <p:spPr>
          <a:xfrm>
            <a:off x="1828800" y="-50739"/>
            <a:ext cx="6096000" cy="6975707"/>
          </a:xfrm>
          <a:prstGeom prst="rect">
            <a:avLst/>
          </a:prstGeom>
        </p:spPr>
      </p:pic>
    </p:spTree>
    <p:extLst>
      <p:ext uri="{BB962C8B-B14F-4D97-AF65-F5344CB8AC3E}">
        <p14:creationId xmlns:p14="http://schemas.microsoft.com/office/powerpoint/2010/main" val="2678661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042988" y="188913"/>
            <a:ext cx="8101012" cy="6048375"/>
          </a:xfrm>
          <a:prstGeom prst="rect">
            <a:avLst/>
          </a:prstGeom>
        </p:spPr>
        <p:txBody>
          <a:bodyPr/>
          <a:lstStyle/>
          <a:p>
            <a:pPr marL="609600" marR="0" lvl="0" indent="-609600" algn="ctr" defTabSz="914400" rtl="0" eaLnBrk="1" fontAlgn="base" latinLnBrk="0" hangingPunct="1">
              <a:lnSpc>
                <a:spcPct val="80000"/>
              </a:lnSpc>
              <a:spcBef>
                <a:spcPts val="600"/>
              </a:spcBef>
              <a:spcAft>
                <a:spcPct val="0"/>
              </a:spcAft>
              <a:buClr>
                <a:schemeClr val="accent1"/>
              </a:buClr>
              <a:buSzPct val="80000"/>
              <a:buFontTx/>
              <a:buNone/>
              <a:tabLst/>
              <a:defRPr/>
            </a:pPr>
            <a:r>
              <a:rPr kumimoji="0" lang="es-ES" sz="2800" b="1" i="0" u="none" strike="noStrike" kern="1200" cap="none" spc="0" normalizeH="0" baseline="0" noProof="0" dirty="0" smtClean="0">
                <a:ln>
                  <a:noFill/>
                </a:ln>
                <a:solidFill>
                  <a:srgbClr val="FF0000"/>
                </a:solidFill>
                <a:effectLst/>
                <a:uLnTx/>
                <a:uFillTx/>
                <a:latin typeface="Calibri" pitchFamily="34" charset="0"/>
                <a:cs typeface="Calibri" pitchFamily="34" charset="0"/>
                <a:sym typeface="Symbol" pitchFamily="18" charset="2"/>
              </a:rPr>
              <a:t>EL ÍNDICE DE PRECIOS AL CONSUMO (IPC): </a:t>
            </a:r>
          </a:p>
          <a:p>
            <a:pPr marL="609600" marR="0" lvl="0" indent="-609600" algn="ctr" defTabSz="914400" rtl="0" eaLnBrk="1" fontAlgn="base" latinLnBrk="0" hangingPunct="1">
              <a:lnSpc>
                <a:spcPct val="80000"/>
              </a:lnSpc>
              <a:spcBef>
                <a:spcPts val="600"/>
              </a:spcBef>
              <a:spcAft>
                <a:spcPct val="0"/>
              </a:spcAft>
              <a:buClr>
                <a:schemeClr val="accent1"/>
              </a:buClr>
              <a:buSzPct val="80000"/>
              <a:buFontTx/>
              <a:buNone/>
              <a:tabLst/>
              <a:defRPr/>
            </a:pPr>
            <a:endPar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r>
              <a:rPr kumimoji="0" lang="es-ES"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Indicador del coste total de bienes y servicios comprados por un consumidor representativo.</a:t>
            </a: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endPar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Para calcularlo: 4 pasos</a:t>
            </a: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ES"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Se fija la canasta: </a:t>
            </a: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el conjunto de bienes y servicios que componen el consumo del consumidor representativo. Se otorgan pesos a cada bien/servicio.</a:t>
            </a:r>
          </a:p>
          <a:p>
            <a:pPr marL="0" marR="0" lvl="0" indent="0" algn="just" defTabSz="914400" rtl="0" eaLnBrk="1" fontAlgn="base" latinLnBrk="0" hangingPunct="1">
              <a:lnSpc>
                <a:spcPct val="80000"/>
              </a:lnSpc>
              <a:spcBef>
                <a:spcPts val="600"/>
              </a:spcBef>
              <a:spcAft>
                <a:spcPct val="0"/>
              </a:spcAft>
              <a:buClr>
                <a:schemeClr val="accent1"/>
              </a:buClr>
              <a:buSzPct val="80000"/>
              <a:buFont typeface="Wingdings 2" pitchFamily="18" charset="2"/>
              <a:buNone/>
              <a:tabLst/>
              <a:defRPr/>
            </a:pPr>
            <a:endParaRPr kumimoji="0" lang="es-ES" sz="1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457200" marR="0" lvl="0" indent="-457200"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Se </a:t>
            </a:r>
            <a:r>
              <a:rPr kumimoji="0" lang="es-ES"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averiguan los precios </a:t>
            </a: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de cada bien/servicio.</a:t>
            </a:r>
          </a:p>
          <a:p>
            <a:pPr marL="0" marR="0" lvl="0" indent="0" algn="just" defTabSz="914400" rtl="0" eaLnBrk="1" fontAlgn="base" latinLnBrk="0" hangingPunct="1">
              <a:lnSpc>
                <a:spcPct val="80000"/>
              </a:lnSpc>
              <a:spcBef>
                <a:spcPts val="600"/>
              </a:spcBef>
              <a:spcAft>
                <a:spcPct val="0"/>
              </a:spcAft>
              <a:buClr>
                <a:schemeClr val="accent1"/>
              </a:buClr>
              <a:buSzPct val="80000"/>
              <a:buFont typeface="Wingdings 2" pitchFamily="18" charset="2"/>
              <a:buNone/>
              <a:tabLst/>
              <a:defRPr/>
            </a:pPr>
            <a:endParaRPr kumimoji="0" lang="es-ES" sz="1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Se </a:t>
            </a:r>
            <a:r>
              <a:rPr kumimoji="0" lang="es-ES"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calcula el coste </a:t>
            </a: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de la misma cesta en diferentes momentos del tiempo, utilizando precios de cada momento.</a:t>
            </a:r>
          </a:p>
          <a:p>
            <a:pPr marL="0" marR="0" lvl="0" indent="0" algn="just" defTabSz="914400" rtl="0" eaLnBrk="1" fontAlgn="base" latinLnBrk="0" hangingPunct="1">
              <a:lnSpc>
                <a:spcPct val="80000"/>
              </a:lnSpc>
              <a:spcBef>
                <a:spcPts val="600"/>
              </a:spcBef>
              <a:spcAft>
                <a:spcPct val="0"/>
              </a:spcAft>
              <a:buClr>
                <a:schemeClr val="accent1"/>
              </a:buClr>
              <a:buSzPct val="80000"/>
              <a:buFont typeface="Wingdings 2" pitchFamily="18" charset="2"/>
              <a:buNone/>
              <a:tabLst/>
              <a:defRPr/>
            </a:pPr>
            <a:endParaRPr kumimoji="0" lang="es-ES" sz="18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Wingdings 2" pitchFamily="18" charset="2"/>
              <a:buChar char=""/>
              <a:tabLst/>
              <a:defRPr/>
            </a:pP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Se elige un </a:t>
            </a:r>
            <a:r>
              <a:rPr kumimoji="0" lang="es-ES"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año base</a:t>
            </a: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 y se calcula el </a:t>
            </a:r>
            <a:r>
              <a:rPr kumimoji="0" lang="es-ES" sz="2400" b="1" i="0" u="none" strike="noStrike" kern="1200" cap="none" spc="0" normalizeH="0" baseline="0" noProof="0" dirty="0" smtClean="0">
                <a:ln>
                  <a:noFill/>
                </a:ln>
                <a:solidFill>
                  <a:schemeClr val="accent1"/>
                </a:solidFill>
                <a:effectLst/>
                <a:uLnTx/>
                <a:uFillTx/>
                <a:latin typeface="Calibri" pitchFamily="34" charset="0"/>
                <a:cs typeface="Calibri" pitchFamily="34" charset="0"/>
                <a:sym typeface="Symbol" pitchFamily="18" charset="2"/>
              </a:rPr>
              <a:t>índice</a:t>
            </a: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a:t>
            </a: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Con ello: se calcula la </a:t>
            </a:r>
            <a:r>
              <a:rPr kumimoji="0" lang="es-ES" sz="2400" b="1" i="0" u="none" strike="noStrike" kern="1200" cap="none" spc="0" normalizeH="0" baseline="0" noProof="0" dirty="0" smtClean="0">
                <a:ln>
                  <a:noFill/>
                </a:ln>
                <a:solidFill>
                  <a:srgbClr val="FF0000"/>
                </a:solidFill>
                <a:effectLst/>
                <a:uLnTx/>
                <a:uFillTx/>
                <a:latin typeface="Calibri" pitchFamily="34" charset="0"/>
                <a:cs typeface="Calibri" pitchFamily="34" charset="0"/>
                <a:sym typeface="Symbol" pitchFamily="18" charset="2"/>
              </a:rPr>
              <a:t>TASA DE INFLACIÓN</a:t>
            </a:r>
            <a:r>
              <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sym typeface="Symbol" pitchFamily="18" charset="2"/>
              </a:rPr>
              <a:t>.</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1116013" y="0"/>
            <a:ext cx="7437437"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ES" sz="3200" i="0" dirty="0" smtClean="0">
                <a:solidFill>
                  <a:schemeClr val="tx1"/>
                </a:solidFill>
                <a:latin typeface="Tahoma" pitchFamily="34" charset="0"/>
              </a:rPr>
              <a:t> </a:t>
            </a:r>
            <a:r>
              <a:rPr lang="es-ES" sz="3200" b="1" i="0" dirty="0" smtClean="0">
                <a:solidFill>
                  <a:srgbClr val="FF0000"/>
                </a:solidFill>
                <a:effectLst/>
                <a:latin typeface="Tahoma" pitchFamily="34" charset="0"/>
              </a:rPr>
              <a:t>La medición del costo de vida</a:t>
            </a:r>
          </a:p>
        </p:txBody>
      </p:sp>
      <p:sp>
        <p:nvSpPr>
          <p:cNvPr id="5" name="Rectángulo 3"/>
          <p:cNvSpPr txBox="1">
            <a:spLocks noChangeArrowheads="1"/>
          </p:cNvSpPr>
          <p:nvPr/>
        </p:nvSpPr>
        <p:spPr bwMode="auto">
          <a:xfrm>
            <a:off x="1331913" y="1584325"/>
            <a:ext cx="7632700" cy="4525963"/>
          </a:xfrm>
          <a:prstGeom prst="rect">
            <a:avLst/>
          </a:prstGeom>
          <a:noFill/>
          <a:ln w="9525">
            <a:noFill/>
            <a:miter lim="800000"/>
            <a:headEnd/>
            <a:tailEnd/>
          </a:ln>
        </p:spPr>
        <p:txBody>
          <a:bodyPr/>
          <a:lstStyle/>
          <a:p>
            <a:pPr marL="365125" indent="-282575" algn="just">
              <a:spcBef>
                <a:spcPts val="600"/>
              </a:spcBef>
              <a:buClr>
                <a:schemeClr val="accent1"/>
              </a:buClr>
              <a:buSzPct val="80000"/>
            </a:pPr>
            <a:r>
              <a:rPr lang="es-ES" sz="2800" b="1" i="0" dirty="0" smtClean="0">
                <a:solidFill>
                  <a:schemeClr val="accent1"/>
                </a:solidFill>
                <a:latin typeface="Calibri" pitchFamily="34" charset="0"/>
                <a:cs typeface="Calibri" pitchFamily="34" charset="0"/>
                <a:sym typeface="Symbol" pitchFamily="18" charset="2"/>
              </a:rPr>
              <a:t>Tasa de inflación</a:t>
            </a:r>
            <a:r>
              <a:rPr lang="es-ES" sz="2800" i="0" dirty="0" smtClean="0">
                <a:solidFill>
                  <a:schemeClr val="accent1"/>
                </a:solidFill>
                <a:latin typeface="Calibri" pitchFamily="34" charset="0"/>
                <a:cs typeface="Calibri" pitchFamily="34" charset="0"/>
                <a:sym typeface="Symbol" pitchFamily="18" charset="2"/>
              </a:rPr>
              <a:t>: </a:t>
            </a:r>
            <a:r>
              <a:rPr lang="es-ES" sz="2800" i="0" dirty="0" smtClean="0">
                <a:solidFill>
                  <a:schemeClr val="tx1"/>
                </a:solidFill>
                <a:latin typeface="Calibri" pitchFamily="34" charset="0"/>
                <a:cs typeface="Calibri" pitchFamily="34" charset="0"/>
                <a:sym typeface="Symbol" pitchFamily="18" charset="2"/>
              </a:rPr>
              <a:t>variación porcentual que experimenta el índice de precios con respecto al período anterior. Puede calcularse</a:t>
            </a:r>
            <a:r>
              <a:rPr lang="es-ES" sz="3600" i="0" dirty="0" smtClean="0">
                <a:solidFill>
                  <a:schemeClr val="tx1"/>
                </a:solidFill>
                <a:latin typeface="Calibri" pitchFamily="34" charset="0"/>
                <a:cs typeface="Calibri" pitchFamily="34" charset="0"/>
                <a:sym typeface="Symbol" pitchFamily="18" charset="2"/>
              </a:rPr>
              <a:t> </a:t>
            </a:r>
            <a:r>
              <a:rPr lang="es-ES" sz="2800" i="0" dirty="0">
                <a:solidFill>
                  <a:schemeClr val="tx1"/>
                </a:solidFill>
                <a:latin typeface="Calibri" pitchFamily="34" charset="0"/>
                <a:cs typeface="Calibri" pitchFamily="34" charset="0"/>
                <a:sym typeface="Symbol" pitchFamily="18" charset="2"/>
              </a:rPr>
              <a:t>a partir del </a:t>
            </a:r>
            <a:r>
              <a:rPr lang="es-ES" sz="2800" i="0" dirty="0" smtClean="0">
                <a:solidFill>
                  <a:schemeClr val="tx1"/>
                </a:solidFill>
                <a:latin typeface="Calibri" pitchFamily="34" charset="0"/>
                <a:cs typeface="Calibri" pitchFamily="34" charset="0"/>
                <a:sym typeface="Symbol" pitchFamily="18" charset="2"/>
              </a:rPr>
              <a:t>IPC</a:t>
            </a:r>
            <a:r>
              <a:rPr lang="es-ES" sz="3600" i="0" dirty="0" smtClean="0">
                <a:solidFill>
                  <a:schemeClr val="tx1"/>
                </a:solidFill>
                <a:latin typeface="Calibri" pitchFamily="34" charset="0"/>
                <a:cs typeface="Calibri" pitchFamily="34" charset="0"/>
                <a:sym typeface="Symbol" pitchFamily="18" charset="2"/>
              </a:rPr>
              <a:t>:</a:t>
            </a:r>
            <a:endParaRPr lang="es-ES" sz="3600" i="0" dirty="0">
              <a:solidFill>
                <a:schemeClr val="tx1"/>
              </a:solidFill>
              <a:latin typeface="Calibri" pitchFamily="34" charset="0"/>
              <a:cs typeface="Calibri" pitchFamily="34" charset="0"/>
              <a:sym typeface="Symbol" pitchFamily="18" charset="2"/>
            </a:endParaRPr>
          </a:p>
          <a:p>
            <a:pPr marL="365125" indent="-282575" algn="just">
              <a:spcBef>
                <a:spcPts val="600"/>
              </a:spcBef>
              <a:buClr>
                <a:schemeClr val="accent1"/>
              </a:buClr>
              <a:buSzPct val="80000"/>
            </a:pPr>
            <a:endParaRPr lang="es-ES" sz="2800" dirty="0">
              <a:solidFill>
                <a:schemeClr val="tx1"/>
              </a:solidFill>
              <a:latin typeface="Calibri" pitchFamily="34" charset="0"/>
              <a:cs typeface="Calibri" pitchFamily="34" charset="0"/>
              <a:sym typeface="Symbol" pitchFamily="18" charset="2"/>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235251962"/>
              </p:ext>
            </p:extLst>
          </p:nvPr>
        </p:nvGraphicFramePr>
        <p:xfrm>
          <a:off x="1042292" y="3847306"/>
          <a:ext cx="7944092" cy="879702"/>
        </p:xfrm>
        <a:graphic>
          <a:graphicData uri="http://schemas.openxmlformats.org/presentationml/2006/ole">
            <mc:AlternateContent xmlns:mc="http://schemas.openxmlformats.org/markup-compatibility/2006">
              <mc:Choice xmlns:v="urn:schemas-microsoft-com:vml" Requires="v">
                <p:oleObj spid="_x0000_s52260" name="Ecuación" r:id="rId4" imgW="3670300" imgH="406400" progId="Equation.3">
                  <p:embed/>
                </p:oleObj>
              </mc:Choice>
              <mc:Fallback>
                <p:oleObj name="Ecuación" r:id="rId4" imgW="3670300" imgH="40640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292" y="3847306"/>
                        <a:ext cx="7944092" cy="879702"/>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1116013" y="260351"/>
            <a:ext cx="8027987" cy="66832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AR" sz="2400" i="0" dirty="0" smtClean="0">
                <a:solidFill>
                  <a:schemeClr val="tx1"/>
                </a:solidFill>
              </a:rPr>
              <a:t>Tabla : Cálculo del Índice de Precios al Consumo y de la tasa de inflación: Ejemplo</a:t>
            </a:r>
          </a:p>
        </p:txBody>
      </p:sp>
      <p:sp>
        <p:nvSpPr>
          <p:cNvPr id="5" name="Rectángulo 3"/>
          <p:cNvSpPr txBox="1">
            <a:spLocks noChangeArrowheads="1"/>
          </p:cNvSpPr>
          <p:nvPr/>
        </p:nvSpPr>
        <p:spPr bwMode="auto">
          <a:xfrm>
            <a:off x="1258888" y="928670"/>
            <a:ext cx="7777162" cy="5462605"/>
          </a:xfrm>
          <a:prstGeom prst="rect">
            <a:avLst/>
          </a:prstGeom>
          <a:solidFill>
            <a:schemeClr val="bg1"/>
          </a:solidFill>
          <a:ln w="9525">
            <a:noFill/>
            <a:miter lim="800000"/>
            <a:headEnd/>
            <a:tailEnd/>
          </a:ln>
        </p:spPr>
        <p:txBody>
          <a:bodyPr/>
          <a:lstStyle/>
          <a:p>
            <a:pPr marL="609600" indent="-609600">
              <a:lnSpc>
                <a:spcPct val="90000"/>
              </a:lnSpc>
              <a:spcBef>
                <a:spcPts val="600"/>
              </a:spcBef>
              <a:buClr>
                <a:schemeClr val="accent1"/>
              </a:buClr>
              <a:buSzPct val="80000"/>
            </a:pPr>
            <a:r>
              <a:rPr lang="en-US" sz="1800" b="1" dirty="0">
                <a:solidFill>
                  <a:schemeClr val="tx1"/>
                </a:solidFill>
                <a:latin typeface="Tahoma" pitchFamily="34" charset="0"/>
              </a:rPr>
              <a:t>Primer </a:t>
            </a:r>
            <a:r>
              <a:rPr lang="es-AR" sz="1800" b="1" dirty="0" smtClean="0">
                <a:solidFill>
                  <a:schemeClr val="tx1"/>
                </a:solidFill>
                <a:latin typeface="Tahoma" pitchFamily="34" charset="0"/>
              </a:rPr>
              <a:t>paso:</a:t>
            </a:r>
            <a:r>
              <a:rPr lang="es-AR" sz="1050" dirty="0" smtClean="0">
                <a:solidFill>
                  <a:schemeClr val="tx1"/>
                </a:solidFill>
                <a:latin typeface="Tahoma" pitchFamily="34" charset="0"/>
              </a:rPr>
              <a:t> </a:t>
            </a:r>
            <a:r>
              <a:rPr lang="es-AR" sz="1400" b="1" i="0" dirty="0" smtClean="0">
                <a:solidFill>
                  <a:schemeClr val="tx1"/>
                </a:solidFill>
                <a:latin typeface="Tahoma" pitchFamily="34" charset="0"/>
              </a:rPr>
              <a:t>encuesta consumidores para elaborar canasta fija de bienes</a:t>
            </a:r>
          </a:p>
          <a:p>
            <a:pPr marL="609600" indent="-609600">
              <a:lnSpc>
                <a:spcPct val="90000"/>
              </a:lnSpc>
              <a:spcBef>
                <a:spcPts val="600"/>
              </a:spcBef>
              <a:buClr>
                <a:schemeClr val="accent1"/>
              </a:buClr>
              <a:buSzPct val="80000"/>
            </a:pPr>
            <a:r>
              <a:rPr lang="es-AR" sz="900" b="1" dirty="0" smtClean="0">
                <a:solidFill>
                  <a:schemeClr val="tx1"/>
                </a:solidFill>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sz="1800" dirty="0" smtClean="0">
                <a:solidFill>
                  <a:schemeClr val="tx1"/>
                </a:solidFill>
                <a:latin typeface="Gill Sans MT" pitchFamily="34" charset="0"/>
              </a:rPr>
              <a:t>4 panchitos, 2 hamburguesas</a:t>
            </a:r>
          </a:p>
          <a:p>
            <a:pPr marL="609600" indent="-609600">
              <a:lnSpc>
                <a:spcPct val="90000"/>
              </a:lnSpc>
              <a:spcBef>
                <a:spcPts val="600"/>
              </a:spcBef>
              <a:buClr>
                <a:schemeClr val="accent1"/>
              </a:buClr>
              <a:buSzPct val="80000"/>
            </a:pPr>
            <a:endParaRPr lang="en-US" sz="800" b="1" dirty="0">
              <a:solidFill>
                <a:schemeClr val="tx1"/>
              </a:solidFill>
              <a:latin typeface="Gill Sans MT" pitchFamily="34" charset="0"/>
            </a:endParaRPr>
          </a:p>
          <a:p>
            <a:pPr marL="609600" indent="-609600">
              <a:lnSpc>
                <a:spcPct val="90000"/>
              </a:lnSpc>
              <a:spcBef>
                <a:spcPts val="600"/>
              </a:spcBef>
              <a:buClr>
                <a:schemeClr val="accent1"/>
              </a:buClr>
              <a:buSzPct val="80000"/>
            </a:pPr>
            <a:r>
              <a:rPr lang="es-AR" sz="1800" b="1" dirty="0" smtClean="0">
                <a:solidFill>
                  <a:schemeClr val="tx1"/>
                </a:solidFill>
                <a:latin typeface="Tahoma" pitchFamily="34" charset="0"/>
              </a:rPr>
              <a:t>Segundo paso:</a:t>
            </a:r>
            <a:r>
              <a:rPr lang="es-AR" sz="900" b="1" dirty="0" smtClean="0">
                <a:solidFill>
                  <a:schemeClr val="tx1"/>
                </a:solidFill>
                <a:latin typeface="Gill Sans MT" pitchFamily="34" charset="0"/>
              </a:rPr>
              <a:t> </a:t>
            </a:r>
            <a:r>
              <a:rPr lang="es-AR" sz="1400" b="1" i="0" dirty="0" smtClean="0">
                <a:solidFill>
                  <a:schemeClr val="tx1"/>
                </a:solidFill>
                <a:latin typeface="Tahoma" pitchFamily="34" charset="0"/>
              </a:rPr>
              <a:t>se halla el precio de cada bien en cada año</a:t>
            </a:r>
          </a:p>
          <a:p>
            <a:pPr marL="609600" indent="-609600">
              <a:lnSpc>
                <a:spcPct val="90000"/>
              </a:lnSpc>
              <a:spcBef>
                <a:spcPts val="600"/>
              </a:spcBef>
              <a:buClr>
                <a:schemeClr val="accent1"/>
              </a:buClr>
              <a:buSzPct val="80000"/>
            </a:pPr>
            <a:r>
              <a:rPr lang="es-AR" sz="900" b="1" dirty="0" smtClean="0">
                <a:solidFill>
                  <a:schemeClr val="tx1"/>
                </a:solidFill>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sz="1800" b="1" u="sng" dirty="0" smtClean="0">
                <a:solidFill>
                  <a:schemeClr val="tx1"/>
                </a:solidFill>
                <a:latin typeface="Gill Sans MT" pitchFamily="34" charset="0"/>
              </a:rPr>
              <a:t>Año</a:t>
            </a:r>
            <a:r>
              <a:rPr lang="es-AR" sz="1800" b="1" dirty="0" smtClean="0">
                <a:solidFill>
                  <a:schemeClr val="tx1"/>
                </a:solidFill>
                <a:latin typeface="Gill Sans MT" pitchFamily="34" charset="0"/>
              </a:rPr>
              <a:t>	    		</a:t>
            </a:r>
            <a:r>
              <a:rPr lang="es-AR" sz="1800" b="1" u="sng" dirty="0" smtClean="0">
                <a:solidFill>
                  <a:schemeClr val="tx1"/>
                </a:solidFill>
                <a:latin typeface="Gill Sans MT" pitchFamily="34" charset="0"/>
              </a:rPr>
              <a:t>Precio panchitos ($)</a:t>
            </a:r>
            <a:r>
              <a:rPr lang="es-AR" sz="1800" b="1" dirty="0" smtClean="0">
                <a:solidFill>
                  <a:schemeClr val="tx1"/>
                </a:solidFill>
                <a:latin typeface="Gill Sans MT" pitchFamily="34" charset="0"/>
              </a:rPr>
              <a:t>	     </a:t>
            </a:r>
            <a:r>
              <a:rPr lang="es-AR" sz="1800" b="1" u="sng" dirty="0" smtClean="0">
                <a:solidFill>
                  <a:schemeClr val="tx1"/>
                </a:solidFill>
                <a:latin typeface="Gill Sans MT" pitchFamily="34" charset="0"/>
              </a:rPr>
              <a:t>Precio hamburguesas ($)</a:t>
            </a:r>
          </a:p>
          <a:p>
            <a:pPr marL="609600" indent="-609600">
              <a:lnSpc>
                <a:spcPct val="90000"/>
              </a:lnSpc>
              <a:spcBef>
                <a:spcPts val="600"/>
              </a:spcBef>
              <a:buClr>
                <a:schemeClr val="accent1"/>
              </a:buClr>
              <a:buSzPct val="80000"/>
            </a:pPr>
            <a:r>
              <a:rPr lang="es-AR" sz="1800" dirty="0" smtClean="0">
                <a:solidFill>
                  <a:schemeClr val="tx1"/>
                </a:solidFill>
                <a:latin typeface="Gill Sans MT" pitchFamily="34" charset="0"/>
              </a:rPr>
              <a:t>2001				1				2	</a:t>
            </a:r>
          </a:p>
          <a:p>
            <a:pPr marL="609600" indent="-609600">
              <a:lnSpc>
                <a:spcPct val="90000"/>
              </a:lnSpc>
              <a:spcBef>
                <a:spcPts val="600"/>
              </a:spcBef>
              <a:buClr>
                <a:schemeClr val="accent1"/>
              </a:buClr>
              <a:buSzPct val="80000"/>
            </a:pPr>
            <a:r>
              <a:rPr lang="es-AR" sz="1800" dirty="0" smtClean="0">
                <a:solidFill>
                  <a:schemeClr val="tx1"/>
                </a:solidFill>
                <a:latin typeface="Gill Sans MT" pitchFamily="34" charset="0"/>
              </a:rPr>
              <a:t>2002				2				3</a:t>
            </a:r>
          </a:p>
          <a:p>
            <a:pPr marL="609600" indent="-609600">
              <a:lnSpc>
                <a:spcPct val="90000"/>
              </a:lnSpc>
              <a:spcBef>
                <a:spcPts val="600"/>
              </a:spcBef>
              <a:buClr>
                <a:schemeClr val="accent1"/>
              </a:buClr>
              <a:buSzPct val="80000"/>
            </a:pPr>
            <a:r>
              <a:rPr lang="es-AR" sz="1800" dirty="0" smtClean="0">
                <a:solidFill>
                  <a:schemeClr val="tx1"/>
                </a:solidFill>
                <a:latin typeface="Gill Sans MT" pitchFamily="34" charset="0"/>
              </a:rPr>
              <a:t>2003				3				4</a:t>
            </a:r>
            <a:endParaRPr lang="es-AR" sz="900" dirty="0" smtClean="0">
              <a:solidFill>
                <a:schemeClr val="tx1"/>
              </a:solidFill>
              <a:latin typeface="Gill Sans MT" pitchFamily="34" charset="0"/>
            </a:endParaRPr>
          </a:p>
          <a:p>
            <a:pPr marL="609600" indent="-609600">
              <a:lnSpc>
                <a:spcPct val="90000"/>
              </a:lnSpc>
              <a:spcBef>
                <a:spcPts val="600"/>
              </a:spcBef>
              <a:buClr>
                <a:schemeClr val="accent1"/>
              </a:buClr>
              <a:buSzPct val="80000"/>
            </a:pPr>
            <a:endParaRPr lang="es-AR" sz="1800" b="1" dirty="0" smtClean="0">
              <a:solidFill>
                <a:schemeClr val="tx1"/>
              </a:solidFill>
              <a:latin typeface="Tahoma" pitchFamily="34" charset="0"/>
            </a:endParaRPr>
          </a:p>
          <a:p>
            <a:pPr marL="609600" indent="-609600">
              <a:lnSpc>
                <a:spcPct val="90000"/>
              </a:lnSpc>
              <a:spcBef>
                <a:spcPts val="600"/>
              </a:spcBef>
              <a:buClr>
                <a:schemeClr val="accent1"/>
              </a:buClr>
              <a:buSzPct val="80000"/>
            </a:pPr>
            <a:r>
              <a:rPr lang="es-AR" sz="1800" b="1" dirty="0" smtClean="0">
                <a:solidFill>
                  <a:schemeClr val="tx1"/>
                </a:solidFill>
                <a:latin typeface="Tahoma" pitchFamily="34" charset="0"/>
              </a:rPr>
              <a:t>Tercer paso:</a:t>
            </a:r>
            <a:r>
              <a:rPr lang="es-AR" sz="900" b="1" dirty="0" smtClean="0">
                <a:solidFill>
                  <a:schemeClr val="tx1"/>
                </a:solidFill>
                <a:latin typeface="Gill Sans MT" pitchFamily="34" charset="0"/>
              </a:rPr>
              <a:t> </a:t>
            </a:r>
            <a:r>
              <a:rPr lang="es-AR" sz="1600" b="1" i="0" dirty="0" smtClean="0">
                <a:solidFill>
                  <a:schemeClr val="tx1"/>
                </a:solidFill>
                <a:latin typeface="Tahoma" pitchFamily="34" charset="0"/>
              </a:rPr>
              <a:t>se calcula el costo de la canasta de bienes de cada año</a:t>
            </a:r>
          </a:p>
          <a:p>
            <a:pPr marL="609600" indent="-609600">
              <a:lnSpc>
                <a:spcPct val="90000"/>
              </a:lnSpc>
              <a:spcBef>
                <a:spcPts val="600"/>
              </a:spcBef>
              <a:buClr>
                <a:schemeClr val="accent1"/>
              </a:buClr>
              <a:buSzPct val="80000"/>
            </a:pPr>
            <a:r>
              <a:rPr lang="es-AR" sz="900" b="1" dirty="0" smtClean="0">
                <a:solidFill>
                  <a:schemeClr val="tx1"/>
                </a:solidFill>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sz="1800" i="0" dirty="0" smtClean="0">
                <a:solidFill>
                  <a:schemeClr val="tx1"/>
                </a:solidFill>
                <a:latin typeface="Gill Sans MT" pitchFamily="34" charset="0"/>
              </a:rPr>
              <a:t>2001	   (1$ por panchito x 4 panchitos) + (2$ por </a:t>
            </a:r>
            <a:r>
              <a:rPr lang="es-AR" sz="1800" i="0" dirty="0" err="1" smtClean="0">
                <a:solidFill>
                  <a:schemeClr val="tx1"/>
                </a:solidFill>
                <a:latin typeface="Gill Sans MT" pitchFamily="34" charset="0"/>
              </a:rPr>
              <a:t>hamburg</a:t>
            </a:r>
            <a:r>
              <a:rPr lang="es-AR" sz="1800" i="0" dirty="0" smtClean="0">
                <a:solidFill>
                  <a:schemeClr val="tx1"/>
                </a:solidFill>
                <a:latin typeface="Gill Sans MT" pitchFamily="34" charset="0"/>
              </a:rPr>
              <a:t> x 2 </a:t>
            </a:r>
            <a:r>
              <a:rPr lang="es-AR" sz="1800" i="0" dirty="0" err="1" smtClean="0">
                <a:solidFill>
                  <a:schemeClr val="tx1"/>
                </a:solidFill>
                <a:latin typeface="Gill Sans MT" pitchFamily="34" charset="0"/>
              </a:rPr>
              <a:t>hamburg</a:t>
            </a:r>
            <a:r>
              <a:rPr lang="es-AR" sz="1800" i="0" dirty="0" smtClean="0">
                <a:solidFill>
                  <a:schemeClr val="tx1"/>
                </a:solidFill>
                <a:latin typeface="Gill Sans MT" pitchFamily="34" charset="0"/>
              </a:rPr>
              <a:t>) =   8$</a:t>
            </a:r>
          </a:p>
          <a:p>
            <a:pPr marL="609600" indent="-609600">
              <a:lnSpc>
                <a:spcPct val="90000"/>
              </a:lnSpc>
              <a:spcBef>
                <a:spcPts val="600"/>
              </a:spcBef>
              <a:buClr>
                <a:schemeClr val="accent1"/>
              </a:buClr>
              <a:buSzPct val="80000"/>
            </a:pPr>
            <a:r>
              <a:rPr lang="es-AR" sz="1800" i="0" dirty="0" smtClean="0">
                <a:solidFill>
                  <a:schemeClr val="tx1"/>
                </a:solidFill>
                <a:latin typeface="Gill Sans MT" pitchFamily="34" charset="0"/>
              </a:rPr>
              <a:t>2002	  (2$ por panchitos x 4 panchitos) + (3$ por </a:t>
            </a:r>
            <a:r>
              <a:rPr lang="es-AR" sz="1800" i="0" dirty="0" err="1" smtClean="0">
                <a:solidFill>
                  <a:schemeClr val="tx1"/>
                </a:solidFill>
                <a:latin typeface="Gill Sans MT" pitchFamily="34" charset="0"/>
              </a:rPr>
              <a:t>hamburg</a:t>
            </a:r>
            <a:r>
              <a:rPr lang="es-AR" sz="1800" i="0" dirty="0" smtClean="0">
                <a:solidFill>
                  <a:schemeClr val="tx1"/>
                </a:solidFill>
                <a:latin typeface="Gill Sans MT" pitchFamily="34" charset="0"/>
              </a:rPr>
              <a:t> x 2 </a:t>
            </a:r>
            <a:r>
              <a:rPr lang="es-AR" sz="1800" i="0" dirty="0" err="1" smtClean="0">
                <a:solidFill>
                  <a:schemeClr val="tx1"/>
                </a:solidFill>
                <a:latin typeface="Gill Sans MT" pitchFamily="34" charset="0"/>
              </a:rPr>
              <a:t>hamburg</a:t>
            </a:r>
            <a:r>
              <a:rPr lang="es-AR" sz="1800" i="0" dirty="0" smtClean="0">
                <a:solidFill>
                  <a:schemeClr val="tx1"/>
                </a:solidFill>
                <a:latin typeface="Gill Sans MT" pitchFamily="34" charset="0"/>
              </a:rPr>
              <a:t>) = 14$</a:t>
            </a:r>
          </a:p>
          <a:p>
            <a:pPr marL="609600" indent="-609600">
              <a:lnSpc>
                <a:spcPct val="90000"/>
              </a:lnSpc>
              <a:spcBef>
                <a:spcPts val="600"/>
              </a:spcBef>
              <a:buClr>
                <a:schemeClr val="accent1"/>
              </a:buClr>
              <a:buSzPct val="80000"/>
            </a:pPr>
            <a:r>
              <a:rPr lang="es-AR" sz="1800" i="0" dirty="0" smtClean="0">
                <a:solidFill>
                  <a:schemeClr val="tx1"/>
                </a:solidFill>
                <a:latin typeface="Gill Sans MT" pitchFamily="34" charset="0"/>
              </a:rPr>
              <a:t>2003     (3$ por panchitos x 4 panchitos) + (4$ por </a:t>
            </a:r>
            <a:r>
              <a:rPr lang="es-AR" sz="1800" i="0" dirty="0" err="1" smtClean="0">
                <a:solidFill>
                  <a:schemeClr val="tx1"/>
                </a:solidFill>
                <a:latin typeface="Gill Sans MT" pitchFamily="34" charset="0"/>
              </a:rPr>
              <a:t>hamburg</a:t>
            </a:r>
            <a:r>
              <a:rPr lang="es-AR" sz="1800" i="0" dirty="0" smtClean="0">
                <a:solidFill>
                  <a:schemeClr val="tx1"/>
                </a:solidFill>
                <a:latin typeface="Gill Sans MT" pitchFamily="34" charset="0"/>
              </a:rPr>
              <a:t> x 2 </a:t>
            </a:r>
            <a:r>
              <a:rPr lang="es-AR" sz="1800" i="0" dirty="0" err="1" smtClean="0">
                <a:solidFill>
                  <a:schemeClr val="tx1"/>
                </a:solidFill>
                <a:latin typeface="Gill Sans MT" pitchFamily="34" charset="0"/>
              </a:rPr>
              <a:t>hamburg</a:t>
            </a:r>
            <a:r>
              <a:rPr lang="es-AR" sz="1800" i="0" dirty="0" smtClean="0">
                <a:solidFill>
                  <a:schemeClr val="tx1"/>
                </a:solidFill>
                <a:latin typeface="Gill Sans MT" pitchFamily="34" charset="0"/>
              </a:rPr>
              <a:t>) = 20$</a:t>
            </a:r>
          </a:p>
          <a:p>
            <a:pPr marL="609600" indent="-609600">
              <a:lnSpc>
                <a:spcPct val="90000"/>
              </a:lnSpc>
              <a:spcBef>
                <a:spcPts val="600"/>
              </a:spcBef>
              <a:buClr>
                <a:schemeClr val="accent1"/>
              </a:buClr>
              <a:buSzPct val="80000"/>
            </a:pPr>
            <a:endParaRPr lang="es-AR" sz="900" b="1" dirty="0">
              <a:solidFill>
                <a:schemeClr val="tx1"/>
              </a:solidFill>
              <a:latin typeface="Gill Sans MT"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3"/>
          <p:cNvSpPr txBox="1">
            <a:spLocks noChangeArrowheads="1"/>
          </p:cNvSpPr>
          <p:nvPr/>
        </p:nvSpPr>
        <p:spPr>
          <a:xfrm>
            <a:off x="1331913" y="549275"/>
            <a:ext cx="7499350" cy="5543550"/>
          </a:xfrm>
          <a:prstGeom prst="rect">
            <a:avLst/>
          </a:prstGeom>
          <a:solidFill>
            <a:schemeClr val="bg1"/>
          </a:solidFill>
          <a:ln>
            <a:solidFill>
              <a:schemeClr val="bg1"/>
            </a:solidFill>
          </a:ln>
        </p:spPr>
        <p:txBody>
          <a:bodyPr/>
          <a:lstStyle/>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800" b="0" i="0" u="none" strike="noStrike" kern="1200" cap="none" spc="0" normalizeH="0" baseline="0" dirty="0" smtClean="0">
                <a:ln>
                  <a:noFill/>
                </a:ln>
                <a:solidFill>
                  <a:schemeClr val="tx1"/>
                </a:solidFill>
                <a:effectLst/>
                <a:uLnTx/>
                <a:uFillTx/>
                <a:latin typeface="Calibri" pitchFamily="34" charset="0"/>
                <a:cs typeface="Calibri" pitchFamily="34" charset="0"/>
              </a:rPr>
              <a:t>Cuarto paso: </a:t>
            </a:r>
            <a:r>
              <a:rPr kumimoji="0" lang="es-AR" sz="2000" b="0" i="0" u="none" strike="noStrike" kern="1200" cap="none" spc="0" normalizeH="0" baseline="0" dirty="0" smtClean="0">
                <a:ln>
                  <a:noFill/>
                </a:ln>
                <a:solidFill>
                  <a:schemeClr val="tx1"/>
                </a:solidFill>
                <a:effectLst/>
                <a:uLnTx/>
                <a:uFillTx/>
                <a:latin typeface="Calibri" pitchFamily="34" charset="0"/>
                <a:cs typeface="Calibri" pitchFamily="34" charset="0"/>
              </a:rPr>
              <a:t>se elige un año como base (2001) y se calcula el IPC de cada año</a:t>
            </a: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s-AR" sz="2400" b="0" i="0" u="none" strike="noStrike" kern="1200" cap="none" spc="0" normalizeH="0" baseline="0" dirty="0" smtClean="0">
              <a:ln>
                <a:noFill/>
              </a:ln>
              <a:solidFill>
                <a:schemeClr val="tx1"/>
              </a:solidFill>
              <a:effectLst/>
              <a:uLnTx/>
              <a:uFillTx/>
              <a:latin typeface="Calibri" pitchFamily="34" charset="0"/>
              <a:cs typeface="Calibri" pitchFamily="34" charset="0"/>
            </a:endParaRP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400" b="0" i="0" u="none" strike="noStrike" kern="1200" cap="none" spc="0" normalizeH="0" baseline="0" dirty="0" smtClean="0">
                <a:ln>
                  <a:noFill/>
                </a:ln>
                <a:solidFill>
                  <a:schemeClr val="tx1"/>
                </a:solidFill>
                <a:effectLst/>
                <a:uLnTx/>
                <a:uFillTx/>
                <a:latin typeface="Calibri" pitchFamily="34" charset="0"/>
                <a:cs typeface="Calibri" pitchFamily="34" charset="0"/>
              </a:rPr>
              <a:t>2001                      (8$/8$) x 100 = 100</a:t>
            </a: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400" b="0" i="0" u="none" strike="noStrike" kern="1200" cap="none" spc="0" normalizeH="0" baseline="0" dirty="0" smtClean="0">
                <a:ln>
                  <a:noFill/>
                </a:ln>
                <a:solidFill>
                  <a:schemeClr val="tx1"/>
                </a:solidFill>
                <a:effectLst/>
                <a:uLnTx/>
                <a:uFillTx/>
                <a:latin typeface="Calibri" pitchFamily="34" charset="0"/>
                <a:cs typeface="Calibri" pitchFamily="34" charset="0"/>
              </a:rPr>
              <a:t>2002                    (14$/8$) x 100 = 175</a:t>
            </a: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400" b="0" i="0" u="none" strike="noStrike" kern="1200" cap="none" spc="0" normalizeH="0" baseline="0" dirty="0" smtClean="0">
                <a:ln>
                  <a:noFill/>
                </a:ln>
                <a:solidFill>
                  <a:schemeClr val="tx1"/>
                </a:solidFill>
                <a:effectLst/>
                <a:uLnTx/>
                <a:uFillTx/>
                <a:latin typeface="Calibri" pitchFamily="34" charset="0"/>
                <a:cs typeface="Calibri" pitchFamily="34" charset="0"/>
              </a:rPr>
              <a:t>2003                    (20$/8$) x 100 = 250</a:t>
            </a: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s-AR" sz="2000" b="0" i="0" u="none" strike="noStrike" kern="1200" cap="none" spc="0" normalizeH="0" baseline="0" dirty="0" smtClean="0">
              <a:ln>
                <a:noFill/>
              </a:ln>
              <a:solidFill>
                <a:schemeClr val="tx1"/>
              </a:solidFill>
              <a:effectLst/>
              <a:uLnTx/>
              <a:uFillTx/>
              <a:latin typeface="Calibri" pitchFamily="34" charset="0"/>
              <a:cs typeface="Calibri" pitchFamily="34" charset="0"/>
            </a:endParaRP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800" b="0" i="0" u="none" strike="noStrike" kern="1200" cap="none" spc="0" normalizeH="0" baseline="0" dirty="0" smtClean="0">
                <a:ln>
                  <a:noFill/>
                </a:ln>
                <a:solidFill>
                  <a:schemeClr val="tx1"/>
                </a:solidFill>
                <a:effectLst/>
                <a:uLnTx/>
                <a:uFillTx/>
                <a:latin typeface="Calibri" pitchFamily="34" charset="0"/>
                <a:cs typeface="Calibri" pitchFamily="34" charset="0"/>
              </a:rPr>
              <a:t>Con ello: </a:t>
            </a:r>
            <a:r>
              <a:rPr kumimoji="0" lang="es-AR" sz="2000" b="0" i="0" u="none" strike="noStrike" kern="1200" cap="none" spc="0" normalizeH="0" baseline="0" dirty="0" smtClean="0">
                <a:ln>
                  <a:noFill/>
                </a:ln>
                <a:solidFill>
                  <a:schemeClr val="tx1"/>
                </a:solidFill>
                <a:effectLst/>
                <a:uLnTx/>
                <a:uFillTx/>
                <a:latin typeface="Calibri" pitchFamily="34" charset="0"/>
                <a:cs typeface="Calibri" pitchFamily="34" charset="0"/>
              </a:rPr>
              <a:t> se utiliza el </a:t>
            </a:r>
            <a:r>
              <a:rPr kumimoji="0" lang="es-AR" sz="2000" b="0" i="0" u="none" strike="noStrike" kern="1200" cap="none" spc="0" normalizeH="0" baseline="0" dirty="0" smtClean="0">
                <a:ln>
                  <a:noFill/>
                </a:ln>
                <a:solidFill>
                  <a:srgbClr val="FF0000"/>
                </a:solidFill>
                <a:effectLst/>
                <a:uLnTx/>
                <a:uFillTx/>
                <a:latin typeface="Calibri" pitchFamily="34" charset="0"/>
                <a:cs typeface="Calibri" pitchFamily="34" charset="0"/>
              </a:rPr>
              <a:t>Índice de Precios de Consumidor para calcular   la tasa de inflación desde el año anterior</a:t>
            </a: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endParaRPr kumimoji="0" lang="es-AR" sz="2000" b="0" i="0" u="none" strike="noStrike" kern="1200" cap="none" spc="0" normalizeH="0" baseline="0" dirty="0" smtClean="0">
              <a:ln>
                <a:noFill/>
              </a:ln>
              <a:solidFill>
                <a:schemeClr val="tx1"/>
              </a:solidFill>
              <a:effectLst/>
              <a:uLnTx/>
              <a:uFillTx/>
              <a:latin typeface="Calibri" pitchFamily="34" charset="0"/>
              <a:cs typeface="Calibri" pitchFamily="34" charset="0"/>
            </a:endParaRP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400" b="0" i="0" u="none" strike="noStrike" kern="1200" cap="none" spc="0" normalizeH="0" baseline="0" dirty="0" smtClean="0">
                <a:ln>
                  <a:noFill/>
                </a:ln>
                <a:solidFill>
                  <a:schemeClr val="tx1"/>
                </a:solidFill>
                <a:effectLst/>
                <a:uLnTx/>
                <a:uFillTx/>
                <a:latin typeface="Calibri" pitchFamily="34" charset="0"/>
                <a:cs typeface="Calibri" pitchFamily="34" charset="0"/>
              </a:rPr>
              <a:t>2002                  (175 – 100) / 100 x 100 = 75%</a:t>
            </a:r>
          </a:p>
          <a:p>
            <a:pPr marL="609600" marR="0" lvl="0" indent="-609600" algn="l" defTabSz="914400" rtl="0" eaLnBrk="1" fontAlgn="base" latinLnBrk="0" hangingPunct="1">
              <a:lnSpc>
                <a:spcPct val="100000"/>
              </a:lnSpc>
              <a:spcBef>
                <a:spcPts val="600"/>
              </a:spcBef>
              <a:spcAft>
                <a:spcPct val="0"/>
              </a:spcAft>
              <a:buClr>
                <a:schemeClr val="accent1"/>
              </a:buClr>
              <a:buSzPct val="80000"/>
              <a:buFontTx/>
              <a:buNone/>
              <a:tabLst/>
              <a:defRPr/>
            </a:pPr>
            <a:r>
              <a:rPr kumimoji="0" lang="es-AR" sz="2400" b="0" i="0" u="none" strike="noStrike" kern="1200" cap="none" spc="0" normalizeH="0" baseline="0" dirty="0" smtClean="0">
                <a:ln>
                  <a:noFill/>
                </a:ln>
                <a:solidFill>
                  <a:schemeClr val="tx1"/>
                </a:solidFill>
                <a:effectLst/>
                <a:uLnTx/>
                <a:uFillTx/>
                <a:latin typeface="Calibri" pitchFamily="34" charset="0"/>
                <a:cs typeface="Calibri" pitchFamily="34" charset="0"/>
              </a:rPr>
              <a:t>2003                  (250 – 175) / 175 x 100 = 43%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42988" y="260350"/>
            <a:ext cx="7416800" cy="658813"/>
          </a:xfrm>
          <a:solidFill>
            <a:schemeClr val="bg1"/>
          </a:solidFill>
          <a:ln w="19050" cap="flat" algn="ctr">
            <a:noFill/>
            <a:miter lim="800000"/>
            <a:headEnd/>
            <a:tailEnd/>
          </a:ln>
        </p:spPr>
        <p:txBody>
          <a:bodyPr/>
          <a:lstStyle/>
          <a:p>
            <a:pPr fontAlgn="auto">
              <a:spcAft>
                <a:spcPts val="0"/>
              </a:spcAft>
              <a:defRPr/>
            </a:pPr>
            <a:r>
              <a:rPr lang="es-ES_tradnl" sz="3600" b="1" dirty="0">
                <a:solidFill>
                  <a:srgbClr val="FF0000"/>
                </a:solidFill>
                <a:effectLst/>
              </a:rPr>
              <a:t>¿Qué es la inflación?</a:t>
            </a:r>
            <a:endParaRPr lang="es-ES" sz="3600" b="1" dirty="0">
              <a:solidFill>
                <a:srgbClr val="FF0000"/>
              </a:solidFill>
              <a:effectLst/>
            </a:endParaRPr>
          </a:p>
        </p:txBody>
      </p:sp>
      <p:sp>
        <p:nvSpPr>
          <p:cNvPr id="51203" name="Text Box 3"/>
          <p:cNvSpPr txBox="1">
            <a:spLocks noChangeArrowheads="1"/>
          </p:cNvSpPr>
          <p:nvPr/>
        </p:nvSpPr>
        <p:spPr bwMode="auto">
          <a:xfrm>
            <a:off x="1042988" y="981075"/>
            <a:ext cx="7921625" cy="5360988"/>
          </a:xfrm>
          <a:prstGeom prst="rect">
            <a:avLst/>
          </a:prstGeom>
          <a:noFill/>
          <a:ln w="9525">
            <a:noFill/>
            <a:miter lim="800000"/>
            <a:headEnd/>
            <a:tailEnd/>
          </a:ln>
          <a:effectLst/>
        </p:spPr>
        <p:txBody>
          <a:bodyPr>
            <a:spAutoFit/>
          </a:bodyPr>
          <a:lstStyle/>
          <a:p>
            <a:pPr marL="457200" indent="-457200">
              <a:spcBef>
                <a:spcPct val="40000"/>
              </a:spcBef>
              <a:buFontTx/>
              <a:buChar char="•"/>
            </a:pPr>
            <a:r>
              <a:rPr lang="es-ES_tradnl" sz="2800" dirty="0">
                <a:latin typeface="Calibri" pitchFamily="34" charset="0"/>
                <a:cs typeface="Calibri" pitchFamily="34" charset="0"/>
              </a:rPr>
              <a:t>La</a:t>
            </a:r>
            <a:r>
              <a:rPr lang="es-ES_tradnl" sz="2800" b="1" dirty="0">
                <a:latin typeface="Calibri" pitchFamily="34" charset="0"/>
                <a:cs typeface="Calibri" pitchFamily="34" charset="0"/>
              </a:rPr>
              <a:t> </a:t>
            </a:r>
            <a:r>
              <a:rPr lang="es-ES_tradnl" sz="2800" b="1" dirty="0">
                <a:solidFill>
                  <a:srgbClr val="FF0000"/>
                </a:solidFill>
                <a:latin typeface="Calibri" pitchFamily="34" charset="0"/>
                <a:cs typeface="Calibri" pitchFamily="34" charset="0"/>
              </a:rPr>
              <a:t>inflación</a:t>
            </a:r>
            <a:r>
              <a:rPr lang="es-ES_tradnl" sz="2800" b="1" dirty="0">
                <a:latin typeface="Calibri" pitchFamily="34" charset="0"/>
                <a:cs typeface="Calibri" pitchFamily="34" charset="0"/>
              </a:rPr>
              <a:t> </a:t>
            </a:r>
            <a:r>
              <a:rPr lang="es-ES_tradnl" sz="2800" dirty="0">
                <a:latin typeface="Calibri" pitchFamily="34" charset="0"/>
                <a:cs typeface="Calibri" pitchFamily="34" charset="0"/>
              </a:rPr>
              <a:t>es el crecimiento generalizado de los precios de una economía. La </a:t>
            </a:r>
            <a:r>
              <a:rPr lang="es-ES_tradnl" sz="2800" b="1" dirty="0">
                <a:solidFill>
                  <a:srgbClr val="FF0000"/>
                </a:solidFill>
                <a:latin typeface="Calibri" pitchFamily="34" charset="0"/>
                <a:cs typeface="Calibri" pitchFamily="34" charset="0"/>
              </a:rPr>
              <a:t>d</a:t>
            </a:r>
            <a:r>
              <a:rPr lang="es-ES_tradnl" sz="2800" b="1" dirty="0" smtClean="0">
                <a:solidFill>
                  <a:srgbClr val="FF0000"/>
                </a:solidFill>
                <a:latin typeface="Calibri" pitchFamily="34" charset="0"/>
                <a:cs typeface="Calibri" pitchFamily="34" charset="0"/>
              </a:rPr>
              <a:t>eflación</a:t>
            </a:r>
            <a:r>
              <a:rPr lang="es-ES_tradnl" sz="2800" b="1" dirty="0" smtClean="0">
                <a:latin typeface="Calibri" pitchFamily="34" charset="0"/>
                <a:cs typeface="Calibri" pitchFamily="34" charset="0"/>
              </a:rPr>
              <a:t> </a:t>
            </a:r>
            <a:r>
              <a:rPr lang="es-ES_tradnl" sz="2800" dirty="0">
                <a:latin typeface="Calibri" pitchFamily="34" charset="0"/>
                <a:cs typeface="Calibri" pitchFamily="34" charset="0"/>
              </a:rPr>
              <a:t>es, por el contrario, el decrecimiento de los precios.</a:t>
            </a:r>
          </a:p>
          <a:p>
            <a:pPr marL="457200" indent="-457200">
              <a:spcBef>
                <a:spcPct val="40000"/>
              </a:spcBef>
              <a:buFontTx/>
              <a:buChar char="•"/>
            </a:pPr>
            <a:r>
              <a:rPr lang="es-ES_tradnl" sz="2800" dirty="0">
                <a:latin typeface="Calibri" pitchFamily="34" charset="0"/>
                <a:cs typeface="Calibri" pitchFamily="34" charset="0"/>
              </a:rPr>
              <a:t>En Argentina, la variación de los precios se mide fundamentalmente a través de la medición de la variación del </a:t>
            </a:r>
            <a:r>
              <a:rPr lang="es-ES_tradnl" sz="2800" b="1" dirty="0">
                <a:solidFill>
                  <a:srgbClr val="FF0000"/>
                </a:solidFill>
                <a:latin typeface="Calibri" pitchFamily="34" charset="0"/>
                <a:cs typeface="Calibri" pitchFamily="34" charset="0"/>
              </a:rPr>
              <a:t>IPC</a:t>
            </a:r>
            <a:r>
              <a:rPr lang="es-ES_tradnl" sz="2800" dirty="0">
                <a:latin typeface="Calibri" pitchFamily="34" charset="0"/>
                <a:cs typeface="Calibri" pitchFamily="34" charset="0"/>
              </a:rPr>
              <a:t>:</a:t>
            </a:r>
          </a:p>
          <a:p>
            <a:pPr marL="1000125" lvl="1" indent="-457200">
              <a:spcBef>
                <a:spcPct val="40000"/>
              </a:spcBef>
              <a:buFontTx/>
              <a:buChar char="•"/>
            </a:pPr>
            <a:r>
              <a:rPr lang="es-ES_tradnl" sz="2400" b="1" dirty="0">
                <a:solidFill>
                  <a:schemeClr val="accent1"/>
                </a:solidFill>
                <a:latin typeface="Calibri" pitchFamily="34" charset="0"/>
                <a:cs typeface="Calibri" pitchFamily="34" charset="0"/>
              </a:rPr>
              <a:t>Diferenciar y calcular:</a:t>
            </a:r>
            <a:r>
              <a:rPr lang="es-ES_tradnl" sz="2400" dirty="0">
                <a:solidFill>
                  <a:schemeClr val="accent1"/>
                </a:solidFill>
                <a:latin typeface="Calibri" pitchFamily="34" charset="0"/>
                <a:cs typeface="Calibri" pitchFamily="34" charset="0"/>
              </a:rPr>
              <a:t> </a:t>
            </a:r>
            <a:r>
              <a:rPr lang="es-ES_tradnl" sz="2400" dirty="0">
                <a:latin typeface="Calibri" pitchFamily="34" charset="0"/>
                <a:cs typeface="Calibri" pitchFamily="34" charset="0"/>
              </a:rPr>
              <a:t>Tasa de variación intermensual, interanual, acumulada.</a:t>
            </a:r>
          </a:p>
          <a:p>
            <a:pPr marL="1000125" lvl="1" indent="-457200">
              <a:spcBef>
                <a:spcPct val="40000"/>
              </a:spcBef>
              <a:buFontTx/>
              <a:buChar char="•"/>
            </a:pPr>
            <a:r>
              <a:rPr lang="es-ES_tradnl" sz="2400" b="1" dirty="0">
                <a:solidFill>
                  <a:schemeClr val="accent1"/>
                </a:solidFill>
                <a:latin typeface="Calibri" pitchFamily="34" charset="0"/>
                <a:cs typeface="Calibri" pitchFamily="34" charset="0"/>
              </a:rPr>
              <a:t>Inflación subyacente: </a:t>
            </a:r>
            <a:r>
              <a:rPr lang="es-ES_tradnl" sz="2400" dirty="0">
                <a:latin typeface="Calibri" pitchFamily="34" charset="0"/>
                <a:cs typeface="Calibri" pitchFamily="34" charset="0"/>
              </a:rPr>
              <a:t>es la tasa de inflación sin contar con los </a:t>
            </a:r>
            <a:r>
              <a:rPr lang="es-ES_tradnl" sz="2400" b="1" dirty="0">
                <a:solidFill>
                  <a:schemeClr val="accent1"/>
                </a:solidFill>
                <a:latin typeface="Calibri" pitchFamily="34" charset="0"/>
                <a:cs typeface="Calibri" pitchFamily="34" charset="0"/>
              </a:rPr>
              <a:t>precios más volátiles</a:t>
            </a:r>
            <a:r>
              <a:rPr lang="es-ES_tradnl" sz="2400" dirty="0">
                <a:latin typeface="Calibri" pitchFamily="34" charset="0"/>
                <a:cs typeface="Calibri" pitchFamily="34" charset="0"/>
              </a:rPr>
              <a:t>: los precios de los productos agrícolas no transformados + precios de los productos energéticos.</a:t>
            </a:r>
            <a:endParaRPr lang="es-ES_tradnl"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258888" y="549275"/>
            <a:ext cx="7499350" cy="4800600"/>
          </a:xfrm>
        </p:spPr>
        <p:txBody>
          <a:bodyPr/>
          <a:lstStyle/>
          <a:p>
            <a:pPr marL="609600" indent="-609600" algn="just" eaLnBrk="1" hangingPunct="1">
              <a:lnSpc>
                <a:spcPct val="80000"/>
              </a:lnSpc>
              <a:buFontTx/>
              <a:buNone/>
              <a:defRPr/>
            </a:pPr>
            <a:r>
              <a:rPr lang="es-ES" b="1" dirty="0" smtClean="0">
                <a:solidFill>
                  <a:srgbClr val="FF0000"/>
                </a:solidFill>
                <a:latin typeface="Calibri" pitchFamily="34" charset="0"/>
                <a:cs typeface="Calibri" pitchFamily="34" charset="0"/>
                <a:sym typeface="Symbol" pitchFamily="18" charset="2"/>
              </a:rPr>
              <a:t>Problemas de medición del costo de vida:</a:t>
            </a:r>
          </a:p>
          <a:p>
            <a:pPr marL="609600" indent="-609600" algn="just" eaLnBrk="1" hangingPunct="1">
              <a:lnSpc>
                <a:spcPct val="80000"/>
              </a:lnSpc>
              <a:buFontTx/>
              <a:buNone/>
              <a:defRPr/>
            </a:pPr>
            <a:endParaRPr lang="es-ES" sz="2800" b="1" dirty="0" smtClean="0">
              <a:solidFill>
                <a:srgbClr val="FF0000"/>
              </a:solidFill>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r>
              <a:rPr lang="es-ES" sz="2800" b="1" dirty="0" smtClean="0">
                <a:latin typeface="Calibri" pitchFamily="34" charset="0"/>
                <a:cs typeface="Calibri" pitchFamily="34" charset="0"/>
                <a:sym typeface="Symbol" pitchFamily="18" charset="2"/>
              </a:rPr>
              <a:t>Sesgo de sustitución</a:t>
            </a:r>
            <a:r>
              <a:rPr lang="es-ES" sz="2800" dirty="0" smtClean="0">
                <a:latin typeface="Calibri" pitchFamily="34" charset="0"/>
                <a:cs typeface="Calibri" pitchFamily="34" charset="0"/>
                <a:sym typeface="Symbol" pitchFamily="18" charset="2"/>
              </a:rPr>
              <a:t>: cuando cambian los precios de algunos bienes, los consumidores optan por aquellos que son relativamente menos caros.</a:t>
            </a:r>
          </a:p>
          <a:p>
            <a:pPr marL="609600" indent="-609600" algn="just" eaLnBrk="1" hangingPunct="1">
              <a:lnSpc>
                <a:spcPct val="80000"/>
              </a:lnSpc>
              <a:buFontTx/>
              <a:buAutoNum type="arabicPeriod"/>
              <a:defRPr/>
            </a:pPr>
            <a:endParaRPr lang="es-ES" sz="2800" dirty="0" smtClean="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r>
              <a:rPr lang="es-ES" sz="2800" dirty="0" smtClean="0">
                <a:latin typeface="Calibri" pitchFamily="34" charset="0"/>
                <a:cs typeface="Calibri" pitchFamily="34" charset="0"/>
                <a:sym typeface="Symbol" pitchFamily="18" charset="2"/>
              </a:rPr>
              <a:t>El IPC no tiene en cuenta la </a:t>
            </a:r>
            <a:r>
              <a:rPr lang="es-ES" sz="2800" b="1" dirty="0" smtClean="0">
                <a:latin typeface="Calibri" pitchFamily="34" charset="0"/>
                <a:cs typeface="Calibri" pitchFamily="34" charset="0"/>
                <a:sym typeface="Symbol" pitchFamily="18" charset="2"/>
              </a:rPr>
              <a:t>aparición de nuevos bienes</a:t>
            </a:r>
            <a:r>
              <a:rPr lang="es-ES" sz="2800" dirty="0" smtClean="0">
                <a:latin typeface="Calibri" pitchFamily="34" charset="0"/>
                <a:cs typeface="Calibri" pitchFamily="34" charset="0"/>
                <a:sym typeface="Symbol" pitchFamily="18" charset="2"/>
              </a:rPr>
              <a:t> que pueden suponer un cambio en el poder adquisitivo del dinero y, por tanto, en el nivel de vida.</a:t>
            </a:r>
          </a:p>
          <a:p>
            <a:pPr marL="609600" indent="-609600" algn="just" eaLnBrk="1" hangingPunct="1">
              <a:lnSpc>
                <a:spcPct val="80000"/>
              </a:lnSpc>
              <a:buFontTx/>
              <a:buAutoNum type="arabicPeriod"/>
              <a:defRPr/>
            </a:pPr>
            <a:endParaRPr lang="es-ES" sz="2800" dirty="0" smtClean="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r>
              <a:rPr lang="es-ES" sz="2800" dirty="0" smtClean="0">
                <a:latin typeface="Calibri" pitchFamily="34" charset="0"/>
                <a:cs typeface="Calibri" pitchFamily="34" charset="0"/>
                <a:sym typeface="Symbol" pitchFamily="18" charset="2"/>
              </a:rPr>
              <a:t>Es difícil medir los </a:t>
            </a:r>
            <a:r>
              <a:rPr lang="es-ES" sz="2800" b="1" dirty="0" smtClean="0">
                <a:latin typeface="Calibri" pitchFamily="34" charset="0"/>
                <a:cs typeface="Calibri" pitchFamily="34" charset="0"/>
                <a:sym typeface="Symbol" pitchFamily="18" charset="2"/>
              </a:rPr>
              <a:t>cambios en la calidad</a:t>
            </a:r>
            <a:r>
              <a:rPr lang="es-ES" sz="2800" dirty="0" smtClean="0">
                <a:latin typeface="Calibri" pitchFamily="34" charset="0"/>
                <a:cs typeface="Calibri" pitchFamily="34" charset="0"/>
                <a:sym typeface="Symbol" pitchFamily="18" charset="2"/>
              </a:rPr>
              <a:t> de los bienes.</a:t>
            </a:r>
          </a:p>
          <a:p>
            <a:pPr marL="609600" indent="-609600" algn="just" eaLnBrk="1" hangingPunct="1">
              <a:lnSpc>
                <a:spcPct val="80000"/>
              </a:lnSpc>
              <a:buFontTx/>
              <a:buNone/>
              <a:defRPr/>
            </a:pPr>
            <a:r>
              <a:rPr lang="es-ES" sz="2800" dirty="0" smtClean="0">
                <a:latin typeface="Book Antiqua" pitchFamily="18" charset="0"/>
                <a:sym typeface="Symbol" pitchFamily="18" charset="2"/>
              </a:rPr>
              <a:t> </a:t>
            </a:r>
          </a:p>
          <a:p>
            <a:pPr>
              <a:defRPr/>
            </a:pPr>
            <a:endParaRPr lang="es-ES" sz="2800" dirty="0">
              <a:latin typeface="Book Antiqua"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042988" y="333375"/>
            <a:ext cx="8066087" cy="6335713"/>
          </a:xfrm>
        </p:spPr>
        <p:txBody>
          <a:bodyPr/>
          <a:lstStyle/>
          <a:p>
            <a:pPr algn="ctr" eaLnBrk="1" hangingPunct="1">
              <a:lnSpc>
                <a:spcPct val="80000"/>
              </a:lnSpc>
              <a:buFontTx/>
              <a:buNone/>
              <a:defRPr/>
            </a:pPr>
            <a:r>
              <a:rPr lang="es-ES" sz="2800" b="1" u="sng" dirty="0" smtClean="0">
                <a:latin typeface="Book Antiqua" pitchFamily="18" charset="0"/>
                <a:sym typeface="Symbol" pitchFamily="18" charset="2"/>
              </a:rPr>
              <a:t>El deflactor del PIB frente al IPC</a:t>
            </a:r>
          </a:p>
          <a:p>
            <a:pPr algn="ctr" eaLnBrk="1" hangingPunct="1">
              <a:lnSpc>
                <a:spcPct val="80000"/>
              </a:lnSpc>
              <a:buFontTx/>
              <a:buNone/>
              <a:defRPr/>
            </a:pPr>
            <a:endParaRPr lang="es-ES" sz="1400" b="1" u="sng" dirty="0" smtClean="0">
              <a:latin typeface="Book Antiqua" pitchFamily="18" charset="0"/>
              <a:sym typeface="Symbol" pitchFamily="18" charset="2"/>
            </a:endParaRPr>
          </a:p>
          <a:p>
            <a:pPr algn="just" eaLnBrk="1" hangingPunct="1">
              <a:lnSpc>
                <a:spcPct val="80000"/>
              </a:lnSpc>
              <a:defRPr/>
            </a:pPr>
            <a:r>
              <a:rPr lang="es-ES" sz="2400" dirty="0" smtClean="0">
                <a:latin typeface="Book Antiqua" pitchFamily="18" charset="0"/>
                <a:sym typeface="Symbol" pitchFamily="18" charset="2"/>
              </a:rPr>
              <a:t>Ambos son indicadores del nivel general de precios de la economía.</a:t>
            </a:r>
          </a:p>
          <a:p>
            <a:pPr marL="82550" indent="0" algn="just" eaLnBrk="1" hangingPunct="1">
              <a:lnSpc>
                <a:spcPct val="80000"/>
              </a:lnSpc>
              <a:buFont typeface="Wingdings 2" pitchFamily="18" charset="2"/>
              <a:buNone/>
              <a:defRPr/>
            </a:pPr>
            <a:endParaRPr lang="es-ES" sz="1400" dirty="0" smtClean="0">
              <a:latin typeface="Book Antiqua" pitchFamily="18" charset="0"/>
              <a:sym typeface="Symbol" pitchFamily="18" charset="2"/>
            </a:endParaRPr>
          </a:p>
          <a:p>
            <a:pPr algn="just" eaLnBrk="1" hangingPunct="1">
              <a:lnSpc>
                <a:spcPct val="80000"/>
              </a:lnSpc>
              <a:defRPr/>
            </a:pPr>
            <a:r>
              <a:rPr lang="es-ES" sz="2400" dirty="0" smtClean="0">
                <a:latin typeface="Book Antiqua" pitchFamily="18" charset="0"/>
                <a:sym typeface="Symbol" pitchFamily="18" charset="2"/>
              </a:rPr>
              <a:t>Dos importantes diferencias:</a:t>
            </a:r>
          </a:p>
          <a:p>
            <a:pPr marL="82550" indent="0" algn="just" eaLnBrk="1" hangingPunct="1">
              <a:lnSpc>
                <a:spcPct val="80000"/>
              </a:lnSpc>
              <a:buFont typeface="Wingdings 2" pitchFamily="18" charset="2"/>
              <a:buNone/>
              <a:defRPr/>
            </a:pPr>
            <a:endParaRPr lang="es-ES" sz="1400" dirty="0" smtClean="0">
              <a:latin typeface="Book Antiqua" pitchFamily="18" charset="0"/>
              <a:sym typeface="Symbol" pitchFamily="18" charset="2"/>
            </a:endParaRPr>
          </a:p>
          <a:p>
            <a:pPr algn="just" eaLnBrk="1" hangingPunct="1">
              <a:lnSpc>
                <a:spcPct val="80000"/>
              </a:lnSpc>
              <a:buFontTx/>
              <a:buNone/>
              <a:defRPr/>
            </a:pPr>
            <a:r>
              <a:rPr lang="es-ES" sz="2400" dirty="0" smtClean="0">
                <a:latin typeface="Book Antiqua" pitchFamily="18" charset="0"/>
                <a:sym typeface="Symbol" pitchFamily="18" charset="2"/>
              </a:rPr>
              <a:t>		1. El deflactor del PIB refleja el precio de los bienes y servicios producidos en el país, mientras que el IPC refleja los precios de los bienes comprados por los consumidores.</a:t>
            </a:r>
          </a:p>
          <a:p>
            <a:pPr algn="just" eaLnBrk="1" hangingPunct="1">
              <a:lnSpc>
                <a:spcPct val="80000"/>
              </a:lnSpc>
              <a:buFontTx/>
              <a:buNone/>
              <a:defRPr/>
            </a:pPr>
            <a:endParaRPr lang="es-ES" sz="2400" dirty="0" smtClean="0">
              <a:latin typeface="Book Antiqua" pitchFamily="18" charset="0"/>
              <a:sym typeface="Symbol" pitchFamily="18" charset="2"/>
            </a:endParaRPr>
          </a:p>
          <a:p>
            <a:pPr algn="just" eaLnBrk="1" hangingPunct="1">
              <a:lnSpc>
                <a:spcPct val="80000"/>
              </a:lnSpc>
              <a:buFontTx/>
              <a:buNone/>
              <a:defRPr/>
            </a:pPr>
            <a:r>
              <a:rPr lang="es-ES" sz="2000" dirty="0" smtClean="0">
                <a:latin typeface="Book Antiqua" pitchFamily="18" charset="0"/>
                <a:sym typeface="Symbol" pitchFamily="18" charset="2"/>
              </a:rPr>
              <a:t>	</a:t>
            </a:r>
            <a:r>
              <a:rPr lang="es-ES" sz="2400" dirty="0" smtClean="0">
                <a:latin typeface="Book Antiqua" pitchFamily="18" charset="0"/>
                <a:sym typeface="Symbol" pitchFamily="18" charset="2"/>
              </a:rPr>
              <a:t>	2. Los bienes </a:t>
            </a:r>
            <a:r>
              <a:rPr lang="es-ES" sz="2400" dirty="0" err="1" smtClean="0">
                <a:latin typeface="Book Antiqua" pitchFamily="18" charset="0"/>
                <a:sym typeface="Symbol" pitchFamily="18" charset="2"/>
              </a:rPr>
              <a:t>incluídos</a:t>
            </a:r>
            <a:r>
              <a:rPr lang="es-ES" sz="2400" dirty="0" smtClean="0">
                <a:latin typeface="Book Antiqua" pitchFamily="18" charset="0"/>
                <a:sym typeface="Symbol" pitchFamily="18" charset="2"/>
              </a:rPr>
              <a:t> en el deflactor varían (automáticamente) de año a año; no ocurre así con la cesta de bienes considerada por el IPC, que se mantiene fija. </a:t>
            </a:r>
          </a:p>
          <a:p>
            <a:pPr algn="just" eaLnBrk="1" hangingPunct="1">
              <a:lnSpc>
                <a:spcPct val="80000"/>
              </a:lnSpc>
              <a:buFontTx/>
              <a:buNone/>
              <a:defRPr/>
            </a:pPr>
            <a:r>
              <a:rPr lang="es-ES" sz="2400" dirty="0" smtClean="0">
                <a:latin typeface="Book Antiqua" pitchFamily="18" charset="0"/>
                <a:sym typeface="Symbol" pitchFamily="18" charset="2"/>
              </a:rPr>
              <a:t> 		Esta diferencia es importante en la medida en que los precios de los diferentes bienes y servicios varíen en distinta cuantía.</a:t>
            </a:r>
          </a:p>
          <a:p>
            <a:pPr>
              <a:defRPr/>
            </a:pPr>
            <a:endParaRPr lang="es-E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435100" y="274638"/>
            <a:ext cx="7499350" cy="796908"/>
          </a:xfrm>
        </p:spPr>
        <p:txBody>
          <a:bodyPr>
            <a:normAutofit/>
          </a:bodyPr>
          <a:lstStyle/>
          <a:p>
            <a:pPr>
              <a:defRPr/>
            </a:pPr>
            <a:r>
              <a:rPr lang="es-ES_tradnl" sz="4400" b="1" dirty="0" smtClean="0">
                <a:solidFill>
                  <a:srgbClr val="FF0000"/>
                </a:solidFill>
                <a:effectLst/>
                <a:latin typeface="Calibri" pitchFamily="34" charset="0"/>
                <a:cs typeface="Calibri" pitchFamily="34" charset="0"/>
              </a:rPr>
              <a:t>Costos de la Inflación</a:t>
            </a:r>
            <a:endParaRPr lang="es-ES" sz="4400" b="1" dirty="0">
              <a:solidFill>
                <a:srgbClr val="FF0000"/>
              </a:solidFill>
              <a:effectLst/>
              <a:latin typeface="Calibri" pitchFamily="34" charset="0"/>
              <a:cs typeface="Calibri" pitchFamily="34" charset="0"/>
            </a:endParaRPr>
          </a:p>
        </p:txBody>
      </p:sp>
      <p:sp>
        <p:nvSpPr>
          <p:cNvPr id="5" name="Rectángulo 3"/>
          <p:cNvSpPr txBox="1">
            <a:spLocks noChangeArrowheads="1"/>
          </p:cNvSpPr>
          <p:nvPr/>
        </p:nvSpPr>
        <p:spPr bwMode="auto">
          <a:xfrm>
            <a:off x="1222375" y="1142984"/>
            <a:ext cx="7921625" cy="5399087"/>
          </a:xfrm>
          <a:prstGeom prst="rect">
            <a:avLst/>
          </a:prstGeom>
          <a:noFill/>
          <a:ln>
            <a:noFill/>
          </a:ln>
          <a:extLst/>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9600" indent="-609600" algn="just" eaLnBrk="1" hangingPunct="1">
              <a:lnSpc>
                <a:spcPct val="80000"/>
              </a:lnSpc>
              <a:buFontTx/>
              <a:buNone/>
              <a:defRPr/>
            </a:pPr>
            <a:endParaRPr lang="es-ES" sz="2000" i="0" dirty="0" smtClean="0">
              <a:latin typeface="Book Antiqua" pitchFamily="18" charset="0"/>
              <a:sym typeface="Symbol" pitchFamily="18" charset="2"/>
            </a:endParaRPr>
          </a:p>
          <a:p>
            <a:pPr marL="609600" indent="-609600" algn="just" eaLnBrk="1" hangingPunct="1">
              <a:lnSpc>
                <a:spcPct val="80000"/>
              </a:lnSpc>
              <a:defRPr/>
            </a:pPr>
            <a:r>
              <a:rPr lang="es-ES" sz="2400" i="0" dirty="0" smtClean="0">
                <a:latin typeface="Calibri" pitchFamily="34" charset="0"/>
                <a:cs typeface="Calibri" pitchFamily="34" charset="0"/>
                <a:sym typeface="Symbol" pitchFamily="18" charset="2"/>
              </a:rPr>
              <a:t>Reduce el </a:t>
            </a:r>
            <a:r>
              <a:rPr lang="es-ES" sz="2400" b="1" i="0" dirty="0" smtClean="0">
                <a:solidFill>
                  <a:schemeClr val="accent1"/>
                </a:solidFill>
                <a:latin typeface="Calibri" pitchFamily="34" charset="0"/>
                <a:cs typeface="Calibri" pitchFamily="34" charset="0"/>
                <a:sym typeface="Symbol" pitchFamily="18" charset="2"/>
              </a:rPr>
              <a:t>poder adquisitivo</a:t>
            </a:r>
            <a:r>
              <a:rPr lang="es-ES" sz="2400" i="0" dirty="0" smtClean="0">
                <a:latin typeface="Calibri" pitchFamily="34" charset="0"/>
                <a:cs typeface="Calibri" pitchFamily="34" charset="0"/>
                <a:sym typeface="Symbol" pitchFamily="18" charset="2"/>
              </a:rPr>
              <a:t>, aunque ¿es esto del todo cierto? No, en la medida en que la inflación de los precios se refleje también en inflación de las rentas.</a:t>
            </a:r>
          </a:p>
          <a:p>
            <a:pPr marL="609600" indent="-609600" algn="just" eaLnBrk="1" hangingPunct="1">
              <a:lnSpc>
                <a:spcPct val="80000"/>
              </a:lnSpc>
              <a:buNone/>
              <a:defRPr/>
            </a:pPr>
            <a:endParaRPr lang="es-ES" sz="2400" i="0" dirty="0" smtClean="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i="0" dirty="0" smtClean="0">
                <a:latin typeface="Calibri" pitchFamily="34" charset="0"/>
                <a:cs typeface="Calibri" pitchFamily="34" charset="0"/>
                <a:sym typeface="Symbol" pitchFamily="18" charset="2"/>
              </a:rPr>
              <a:t>Costes “en suela de zapatos”: </a:t>
            </a:r>
            <a:r>
              <a:rPr lang="es-ES" sz="2400" b="1" i="0" dirty="0" smtClean="0">
                <a:solidFill>
                  <a:schemeClr val="accent1"/>
                </a:solidFill>
                <a:latin typeface="Calibri" pitchFamily="34" charset="0"/>
                <a:cs typeface="Calibri" pitchFamily="34" charset="0"/>
                <a:sym typeface="Symbol" pitchFamily="18" charset="2"/>
              </a:rPr>
              <a:t>recursos despilfarrados </a:t>
            </a:r>
            <a:r>
              <a:rPr lang="es-ES" sz="2400" i="0" dirty="0" smtClean="0">
                <a:latin typeface="Calibri" pitchFamily="34" charset="0"/>
                <a:cs typeface="Calibri" pitchFamily="34" charset="0"/>
                <a:sym typeface="Symbol" pitchFamily="18" charset="2"/>
              </a:rPr>
              <a:t>cuando la inflación anima a los individuos a reducir sus tenencias de dinero (estos costes tienen importancia en caso de hiperinflación).</a:t>
            </a:r>
          </a:p>
          <a:p>
            <a:pPr marL="609600" indent="-609600" algn="just" eaLnBrk="1" hangingPunct="1">
              <a:lnSpc>
                <a:spcPct val="80000"/>
              </a:lnSpc>
              <a:buNone/>
              <a:defRPr/>
            </a:pPr>
            <a:endParaRPr lang="es-ES" sz="1400" i="0" dirty="0" smtClean="0">
              <a:latin typeface="Calibri" pitchFamily="34" charset="0"/>
              <a:cs typeface="Calibri" pitchFamily="34" charset="0"/>
              <a:sym typeface="Symbol" pitchFamily="18" charset="2"/>
            </a:endParaRPr>
          </a:p>
          <a:p>
            <a:pPr marL="0" indent="0" algn="just" eaLnBrk="1" hangingPunct="1">
              <a:lnSpc>
                <a:spcPct val="80000"/>
              </a:lnSpc>
              <a:buFont typeface="Wingdings 2" pitchFamily="18" charset="2"/>
              <a:buNone/>
              <a:defRPr/>
            </a:pPr>
            <a:endParaRPr lang="es-ES" sz="1200" i="0" dirty="0" smtClean="0">
              <a:latin typeface="Calibri" pitchFamily="34" charset="0"/>
              <a:cs typeface="Calibri" pitchFamily="34" charset="0"/>
              <a:sym typeface="Symbol" pitchFamily="18" charset="2"/>
            </a:endParaRPr>
          </a:p>
          <a:p>
            <a:pPr marL="609600" indent="-609600" algn="just" eaLnBrk="1" hangingPunct="1">
              <a:lnSpc>
                <a:spcPct val="80000"/>
              </a:lnSpc>
              <a:buFontTx/>
              <a:buNone/>
              <a:defRPr/>
            </a:pPr>
            <a:endParaRPr lang="es-ES" sz="700" i="0" dirty="0" smtClean="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i="0" dirty="0" smtClean="0">
                <a:latin typeface="Calibri" pitchFamily="34" charset="0"/>
                <a:cs typeface="Calibri" pitchFamily="34" charset="0"/>
                <a:sym typeface="Symbol" pitchFamily="18" charset="2"/>
              </a:rPr>
              <a:t>La inflación distorsiona </a:t>
            </a:r>
            <a:r>
              <a:rPr lang="es-ES" sz="2400" b="1" i="0" dirty="0" smtClean="0">
                <a:solidFill>
                  <a:schemeClr val="accent1"/>
                </a:solidFill>
                <a:latin typeface="Calibri" pitchFamily="34" charset="0"/>
                <a:cs typeface="Calibri" pitchFamily="34" charset="0"/>
                <a:sym typeface="Symbol" pitchFamily="18" charset="2"/>
              </a:rPr>
              <a:t>los precios relativos</a:t>
            </a:r>
            <a:r>
              <a:rPr lang="es-ES" sz="2400" i="0" dirty="0" smtClean="0">
                <a:latin typeface="Calibri" pitchFamily="34" charset="0"/>
                <a:cs typeface="Calibri" pitchFamily="34" charset="0"/>
                <a:sym typeface="Symbol" pitchFamily="18" charset="2"/>
              </a:rPr>
              <a:t>, y puede dar lugar a mala asignación de los recursos.</a:t>
            </a:r>
          </a:p>
          <a:p>
            <a:pPr marL="609600" indent="-609600" algn="just" eaLnBrk="1" hangingPunct="1">
              <a:lnSpc>
                <a:spcPct val="80000"/>
              </a:lnSpc>
              <a:buFontTx/>
              <a:buNone/>
              <a:defRPr/>
            </a:pPr>
            <a:endParaRPr lang="es-ES" sz="2000" i="0" dirty="0" smtClean="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endParaRPr lang="es-ES" sz="2000" i="0" dirty="0" smtClean="0">
              <a:latin typeface="Book Antiqua" pitchFamily="18" charset="0"/>
              <a:sym typeface="Symbol" pitchFamily="18"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16000" y="3581400"/>
            <a:ext cx="2057400" cy="762000"/>
          </a:xfrm>
          <a:prstGeom prst="rect">
            <a:avLst/>
          </a:prstGeom>
          <a:solidFill>
            <a:srgbClr val="FFFFFF"/>
          </a:solidFill>
          <a:ln w="9525">
            <a:solidFill>
              <a:srgbClr val="000000"/>
            </a:solidFill>
            <a:miter lim="800000"/>
            <a:headEnd/>
            <a:tailEnd/>
          </a:ln>
        </p:spPr>
        <p:txBody>
          <a:bodyPr/>
          <a:lstStyle/>
          <a:p>
            <a:pPr algn="ctr" eaLnBrk="0" hangingPunct="0"/>
            <a:r>
              <a:rPr lang="es-ES_tradnl" sz="1600" b="1" dirty="0">
                <a:solidFill>
                  <a:srgbClr val="000000"/>
                </a:solidFill>
                <a:latin typeface="Arial" pitchFamily="34" charset="0"/>
              </a:rPr>
              <a:t>FAMILIAS</a:t>
            </a:r>
          </a:p>
          <a:p>
            <a:pPr algn="ctr" eaLnBrk="0" hangingPunct="0"/>
            <a:r>
              <a:rPr lang="es-ES_tradnl" sz="1600" b="1" dirty="0">
                <a:solidFill>
                  <a:srgbClr val="000000"/>
                </a:solidFill>
                <a:latin typeface="Arial" pitchFamily="34" charset="0"/>
              </a:rPr>
              <a:t>(COMPRADORES</a:t>
            </a:r>
            <a:r>
              <a:rPr lang="es-ES_tradnl" sz="1600" b="1" dirty="0" smtClean="0">
                <a:solidFill>
                  <a:srgbClr val="000000"/>
                </a:solidFill>
                <a:latin typeface="Arial" pitchFamily="34" charset="0"/>
              </a:rPr>
              <a:t>)</a:t>
            </a:r>
          </a:p>
          <a:p>
            <a:pPr algn="ctr" eaLnBrk="0" hangingPunct="0"/>
            <a:r>
              <a:rPr lang="es-ES_tradnl" sz="1600" b="1" dirty="0" smtClean="0">
                <a:solidFill>
                  <a:srgbClr val="C00000"/>
                </a:solidFill>
                <a:latin typeface="Arial" pitchFamily="34" charset="0"/>
              </a:rPr>
              <a:t>DEMANDA</a:t>
            </a:r>
            <a:endParaRPr lang="es-ES" sz="1600" b="1" dirty="0">
              <a:solidFill>
                <a:srgbClr val="C00000"/>
              </a:solidFill>
              <a:latin typeface="Arial" pitchFamily="34" charset="0"/>
            </a:endParaRPr>
          </a:p>
        </p:txBody>
      </p:sp>
      <p:sp>
        <p:nvSpPr>
          <p:cNvPr id="20483" name="Rectangle 3"/>
          <p:cNvSpPr>
            <a:spLocks noChangeArrowheads="1"/>
          </p:cNvSpPr>
          <p:nvPr/>
        </p:nvSpPr>
        <p:spPr bwMode="auto">
          <a:xfrm>
            <a:off x="6978650" y="3590925"/>
            <a:ext cx="2095500" cy="828675"/>
          </a:xfrm>
          <a:prstGeom prst="rect">
            <a:avLst/>
          </a:prstGeom>
          <a:solidFill>
            <a:srgbClr val="FFFFFF"/>
          </a:solidFill>
          <a:ln w="9525">
            <a:solidFill>
              <a:srgbClr val="000000"/>
            </a:solidFill>
            <a:miter lim="800000"/>
            <a:headEnd/>
            <a:tailEnd/>
          </a:ln>
        </p:spPr>
        <p:txBody>
          <a:bodyPr/>
          <a:lstStyle/>
          <a:p>
            <a:pPr algn="ctr" eaLnBrk="0" hangingPunct="0"/>
            <a:r>
              <a:rPr lang="es-ES_tradnl" sz="1600" b="1" dirty="0">
                <a:solidFill>
                  <a:srgbClr val="000000"/>
                </a:solidFill>
                <a:latin typeface="Arial" pitchFamily="34" charset="0"/>
              </a:rPr>
              <a:t>EMPRESAS</a:t>
            </a:r>
          </a:p>
          <a:p>
            <a:pPr algn="ctr" eaLnBrk="0" hangingPunct="0"/>
            <a:r>
              <a:rPr lang="es-ES_tradnl" sz="1600" b="1" dirty="0">
                <a:solidFill>
                  <a:srgbClr val="000000"/>
                </a:solidFill>
                <a:latin typeface="Arial" pitchFamily="34" charset="0"/>
              </a:rPr>
              <a:t>(PRODUCTORES</a:t>
            </a:r>
            <a:r>
              <a:rPr lang="es-ES_tradnl" sz="1600" b="1" dirty="0" smtClean="0">
                <a:solidFill>
                  <a:srgbClr val="000000"/>
                </a:solidFill>
                <a:latin typeface="Arial" pitchFamily="34" charset="0"/>
              </a:rPr>
              <a:t>)</a:t>
            </a:r>
          </a:p>
          <a:p>
            <a:pPr algn="ctr" eaLnBrk="0" hangingPunct="0"/>
            <a:r>
              <a:rPr lang="es-ES_tradnl" sz="1600" b="1" dirty="0" smtClean="0">
                <a:solidFill>
                  <a:srgbClr val="C00000"/>
                </a:solidFill>
                <a:latin typeface="Arial" pitchFamily="34" charset="0"/>
              </a:rPr>
              <a:t>OFERTA</a:t>
            </a:r>
            <a:endParaRPr lang="es-ES" sz="1600" b="1" dirty="0">
              <a:solidFill>
                <a:srgbClr val="C00000"/>
              </a:solidFill>
              <a:latin typeface="Arial" pitchFamily="34" charset="0"/>
            </a:endParaRPr>
          </a:p>
        </p:txBody>
      </p:sp>
      <p:grpSp>
        <p:nvGrpSpPr>
          <p:cNvPr id="20484" name="Group 4"/>
          <p:cNvGrpSpPr>
            <a:grpSpLocks/>
          </p:cNvGrpSpPr>
          <p:nvPr/>
        </p:nvGrpSpPr>
        <p:grpSpPr bwMode="auto">
          <a:xfrm>
            <a:off x="2540000" y="2819400"/>
            <a:ext cx="5262563" cy="758825"/>
            <a:chOff x="3141" y="2704"/>
            <a:chExt cx="5580" cy="540"/>
          </a:xfrm>
        </p:grpSpPr>
        <p:sp>
          <p:nvSpPr>
            <p:cNvPr id="20509" name="Line 5"/>
            <p:cNvSpPr>
              <a:spLocks noChangeShapeType="1"/>
            </p:cNvSpPr>
            <p:nvPr/>
          </p:nvSpPr>
          <p:spPr bwMode="auto">
            <a:xfrm>
              <a:off x="3141" y="2704"/>
              <a:ext cx="0" cy="540"/>
            </a:xfrm>
            <a:prstGeom prst="line">
              <a:avLst/>
            </a:prstGeom>
            <a:noFill/>
            <a:ln w="38100">
              <a:solidFill>
                <a:srgbClr val="000000"/>
              </a:solidFill>
              <a:round/>
              <a:headEnd/>
              <a:tailEnd/>
            </a:ln>
          </p:spPr>
          <p:txBody>
            <a:bodyPr/>
            <a:lstStyle/>
            <a:p>
              <a:endParaRPr lang="es-ES_tradnl"/>
            </a:p>
          </p:txBody>
        </p:sp>
        <p:sp>
          <p:nvSpPr>
            <p:cNvPr id="20510" name="Line 6"/>
            <p:cNvSpPr>
              <a:spLocks noChangeShapeType="1"/>
            </p:cNvSpPr>
            <p:nvPr/>
          </p:nvSpPr>
          <p:spPr bwMode="auto">
            <a:xfrm>
              <a:off x="3141" y="2704"/>
              <a:ext cx="5580" cy="0"/>
            </a:xfrm>
            <a:prstGeom prst="line">
              <a:avLst/>
            </a:prstGeom>
            <a:noFill/>
            <a:ln w="38100">
              <a:solidFill>
                <a:srgbClr val="000000"/>
              </a:solidFill>
              <a:round/>
              <a:headEnd/>
              <a:tailEnd/>
            </a:ln>
          </p:spPr>
          <p:txBody>
            <a:bodyPr/>
            <a:lstStyle/>
            <a:p>
              <a:endParaRPr lang="es-ES_tradnl"/>
            </a:p>
          </p:txBody>
        </p:sp>
        <p:sp>
          <p:nvSpPr>
            <p:cNvPr id="20511" name="Line 7"/>
            <p:cNvSpPr>
              <a:spLocks noChangeShapeType="1"/>
            </p:cNvSpPr>
            <p:nvPr/>
          </p:nvSpPr>
          <p:spPr bwMode="auto">
            <a:xfrm>
              <a:off x="8721" y="2704"/>
              <a:ext cx="0" cy="540"/>
            </a:xfrm>
            <a:prstGeom prst="line">
              <a:avLst/>
            </a:prstGeom>
            <a:noFill/>
            <a:ln w="38100">
              <a:solidFill>
                <a:srgbClr val="000000"/>
              </a:solidFill>
              <a:round/>
              <a:headEnd/>
              <a:tailEnd type="triangle" w="med" len="med"/>
            </a:ln>
          </p:spPr>
          <p:txBody>
            <a:bodyPr/>
            <a:lstStyle/>
            <a:p>
              <a:endParaRPr lang="es-ES_tradnl"/>
            </a:p>
          </p:txBody>
        </p:sp>
      </p:grpSp>
      <p:grpSp>
        <p:nvGrpSpPr>
          <p:cNvPr id="20485" name="Group 8"/>
          <p:cNvGrpSpPr>
            <a:grpSpLocks/>
          </p:cNvGrpSpPr>
          <p:nvPr/>
        </p:nvGrpSpPr>
        <p:grpSpPr bwMode="auto">
          <a:xfrm>
            <a:off x="1854200" y="2325688"/>
            <a:ext cx="6375400" cy="1265237"/>
            <a:chOff x="2778" y="2344"/>
            <a:chExt cx="6483" cy="900"/>
          </a:xfrm>
        </p:grpSpPr>
        <p:sp>
          <p:nvSpPr>
            <p:cNvPr id="20506" name="Line 9"/>
            <p:cNvSpPr>
              <a:spLocks noChangeShapeType="1"/>
            </p:cNvSpPr>
            <p:nvPr/>
          </p:nvSpPr>
          <p:spPr bwMode="auto">
            <a:xfrm flipV="1">
              <a:off x="9261" y="2344"/>
              <a:ext cx="0" cy="900"/>
            </a:xfrm>
            <a:prstGeom prst="line">
              <a:avLst/>
            </a:prstGeom>
            <a:noFill/>
            <a:ln w="38100">
              <a:solidFill>
                <a:srgbClr val="000000"/>
              </a:solidFill>
              <a:prstDash val="dash"/>
              <a:round/>
              <a:headEnd/>
              <a:tailEnd/>
            </a:ln>
          </p:spPr>
          <p:txBody>
            <a:bodyPr/>
            <a:lstStyle/>
            <a:p>
              <a:endParaRPr lang="es-ES_tradnl"/>
            </a:p>
          </p:txBody>
        </p:sp>
        <p:sp>
          <p:nvSpPr>
            <p:cNvPr id="20507" name="Line 10"/>
            <p:cNvSpPr>
              <a:spLocks noChangeShapeType="1"/>
            </p:cNvSpPr>
            <p:nvPr/>
          </p:nvSpPr>
          <p:spPr bwMode="auto">
            <a:xfrm flipH="1">
              <a:off x="2778" y="2344"/>
              <a:ext cx="6480" cy="0"/>
            </a:xfrm>
            <a:prstGeom prst="line">
              <a:avLst/>
            </a:prstGeom>
            <a:noFill/>
            <a:ln w="38100">
              <a:solidFill>
                <a:srgbClr val="000000"/>
              </a:solidFill>
              <a:prstDash val="dash"/>
              <a:round/>
              <a:headEnd/>
              <a:tailEnd/>
            </a:ln>
          </p:spPr>
          <p:txBody>
            <a:bodyPr/>
            <a:lstStyle/>
            <a:p>
              <a:endParaRPr lang="es-ES_tradnl"/>
            </a:p>
          </p:txBody>
        </p:sp>
        <p:sp>
          <p:nvSpPr>
            <p:cNvPr id="20508" name="Line 11"/>
            <p:cNvSpPr>
              <a:spLocks noChangeShapeType="1"/>
            </p:cNvSpPr>
            <p:nvPr/>
          </p:nvSpPr>
          <p:spPr bwMode="auto">
            <a:xfrm>
              <a:off x="2778" y="2344"/>
              <a:ext cx="0" cy="900"/>
            </a:xfrm>
            <a:prstGeom prst="line">
              <a:avLst/>
            </a:prstGeom>
            <a:noFill/>
            <a:ln w="38100">
              <a:solidFill>
                <a:srgbClr val="000000"/>
              </a:solidFill>
              <a:prstDash val="dash"/>
              <a:round/>
              <a:headEnd/>
              <a:tailEnd type="triangle" w="med" len="med"/>
            </a:ln>
          </p:spPr>
          <p:txBody>
            <a:bodyPr/>
            <a:lstStyle/>
            <a:p>
              <a:endParaRPr lang="es-ES_tradnl"/>
            </a:p>
          </p:txBody>
        </p:sp>
      </p:grpSp>
      <p:sp>
        <p:nvSpPr>
          <p:cNvPr id="20486" name="Rectangle 12"/>
          <p:cNvSpPr>
            <a:spLocks noChangeArrowheads="1"/>
          </p:cNvSpPr>
          <p:nvPr/>
        </p:nvSpPr>
        <p:spPr bwMode="auto">
          <a:xfrm>
            <a:off x="2997200" y="1600200"/>
            <a:ext cx="4413250" cy="609600"/>
          </a:xfrm>
          <a:prstGeom prst="rect">
            <a:avLst/>
          </a:prstGeom>
          <a:noFill/>
          <a:ln w="9525">
            <a:noFill/>
            <a:miter lim="800000"/>
            <a:headEnd/>
            <a:tailEnd/>
          </a:ln>
        </p:spPr>
        <p:txBody>
          <a:bodyPr/>
          <a:lstStyle/>
          <a:p>
            <a:pPr algn="ctr" eaLnBrk="0" hangingPunct="0"/>
            <a:r>
              <a:rPr lang="es-ES" sz="1600" b="1" dirty="0">
                <a:solidFill>
                  <a:srgbClr val="C00000"/>
                </a:solidFill>
                <a:latin typeface="Arial" pitchFamily="34" charset="0"/>
              </a:rPr>
              <a:t>Pagan</a:t>
            </a:r>
            <a:r>
              <a:rPr lang="es-ES" sz="1600" b="1" dirty="0">
                <a:latin typeface="Arial" pitchFamily="34" charset="0"/>
              </a:rPr>
              <a:t> salarios, intereses, rentas de la tierra y b</a:t>
            </a:r>
            <a:r>
              <a:rPr lang="es-ES_tradnl" sz="1600" b="1" dirty="0" err="1">
                <a:latin typeface="Arial" pitchFamily="34" charset="0"/>
              </a:rPr>
              <a:t>eneficios</a:t>
            </a:r>
            <a:endParaRPr lang="es-ES" sz="1600" b="1" dirty="0">
              <a:latin typeface="Arial" pitchFamily="34" charset="0"/>
            </a:endParaRPr>
          </a:p>
        </p:txBody>
      </p:sp>
      <p:sp>
        <p:nvSpPr>
          <p:cNvPr id="20487" name="Rectangle 13"/>
          <p:cNvSpPr>
            <a:spLocks noChangeArrowheads="1"/>
          </p:cNvSpPr>
          <p:nvPr/>
        </p:nvSpPr>
        <p:spPr bwMode="auto">
          <a:xfrm>
            <a:off x="3017838" y="2790825"/>
            <a:ext cx="4413250" cy="1011238"/>
          </a:xfrm>
          <a:prstGeom prst="rect">
            <a:avLst/>
          </a:prstGeom>
          <a:noFill/>
          <a:ln w="9525">
            <a:noFill/>
            <a:miter lim="800000"/>
            <a:headEnd/>
            <a:tailEnd/>
          </a:ln>
        </p:spPr>
        <p:txBody>
          <a:bodyPr/>
          <a:lstStyle/>
          <a:p>
            <a:pPr algn="ctr" eaLnBrk="0" hangingPunct="0"/>
            <a:r>
              <a:rPr lang="es-ES" sz="1600" b="1" dirty="0">
                <a:solidFill>
                  <a:srgbClr val="C00000"/>
                </a:solidFill>
                <a:latin typeface="Arial" pitchFamily="34" charset="0"/>
              </a:rPr>
              <a:t>Ofrecen</a:t>
            </a:r>
            <a:r>
              <a:rPr lang="es-ES" sz="1600" b="1" dirty="0">
                <a:latin typeface="Arial" pitchFamily="34" charset="0"/>
              </a:rPr>
              <a:t> factores de producción: </a:t>
            </a:r>
          </a:p>
          <a:p>
            <a:pPr algn="ctr" eaLnBrk="0" hangingPunct="0"/>
            <a:r>
              <a:rPr lang="es-ES" sz="1600" b="1" dirty="0">
                <a:latin typeface="Arial" pitchFamily="34" charset="0"/>
              </a:rPr>
              <a:t>trabajo, tierra y capital</a:t>
            </a:r>
          </a:p>
        </p:txBody>
      </p:sp>
      <p:sp>
        <p:nvSpPr>
          <p:cNvPr id="20488" name="Rectangle 14"/>
          <p:cNvSpPr>
            <a:spLocks noChangeArrowheads="1"/>
          </p:cNvSpPr>
          <p:nvPr/>
        </p:nvSpPr>
        <p:spPr bwMode="auto">
          <a:xfrm>
            <a:off x="2997200" y="4876800"/>
            <a:ext cx="4413250" cy="398463"/>
          </a:xfrm>
          <a:prstGeom prst="rect">
            <a:avLst/>
          </a:prstGeom>
          <a:noFill/>
          <a:ln w="9525">
            <a:noFill/>
            <a:miter lim="800000"/>
            <a:headEnd/>
            <a:tailEnd/>
          </a:ln>
        </p:spPr>
        <p:txBody>
          <a:bodyPr/>
          <a:lstStyle/>
          <a:p>
            <a:pPr algn="ctr" eaLnBrk="0" hangingPunct="0"/>
            <a:r>
              <a:rPr lang="es-ES" sz="1600" b="1" dirty="0">
                <a:solidFill>
                  <a:srgbClr val="C00000"/>
                </a:solidFill>
                <a:latin typeface="Arial" pitchFamily="34" charset="0"/>
              </a:rPr>
              <a:t>Venden</a:t>
            </a:r>
            <a:r>
              <a:rPr lang="es-ES" sz="1600" b="1" dirty="0">
                <a:latin typeface="Arial" pitchFamily="34" charset="0"/>
              </a:rPr>
              <a:t> productos y servicios</a:t>
            </a:r>
          </a:p>
        </p:txBody>
      </p:sp>
      <p:grpSp>
        <p:nvGrpSpPr>
          <p:cNvPr id="20489" name="Group 15"/>
          <p:cNvGrpSpPr>
            <a:grpSpLocks/>
          </p:cNvGrpSpPr>
          <p:nvPr/>
        </p:nvGrpSpPr>
        <p:grpSpPr bwMode="auto">
          <a:xfrm>
            <a:off x="1854200" y="4267200"/>
            <a:ext cx="6400800" cy="2032000"/>
            <a:chOff x="2421" y="3424"/>
            <a:chExt cx="6840" cy="1260"/>
          </a:xfrm>
        </p:grpSpPr>
        <p:sp>
          <p:nvSpPr>
            <p:cNvPr id="20503" name="Line 16"/>
            <p:cNvSpPr>
              <a:spLocks noChangeShapeType="1"/>
            </p:cNvSpPr>
            <p:nvPr/>
          </p:nvSpPr>
          <p:spPr bwMode="auto">
            <a:xfrm flipH="1">
              <a:off x="2421" y="4684"/>
              <a:ext cx="6840" cy="0"/>
            </a:xfrm>
            <a:prstGeom prst="line">
              <a:avLst/>
            </a:prstGeom>
            <a:noFill/>
            <a:ln w="38100">
              <a:solidFill>
                <a:srgbClr val="000000"/>
              </a:solidFill>
              <a:prstDash val="dash"/>
              <a:round/>
              <a:headEnd/>
              <a:tailEnd/>
            </a:ln>
          </p:spPr>
          <p:txBody>
            <a:bodyPr/>
            <a:lstStyle/>
            <a:p>
              <a:endParaRPr lang="es-ES_tradnl"/>
            </a:p>
          </p:txBody>
        </p:sp>
        <p:sp>
          <p:nvSpPr>
            <p:cNvPr id="20504" name="Line 17"/>
            <p:cNvSpPr>
              <a:spLocks noChangeShapeType="1"/>
            </p:cNvSpPr>
            <p:nvPr/>
          </p:nvSpPr>
          <p:spPr bwMode="auto">
            <a:xfrm flipV="1">
              <a:off x="2421" y="3424"/>
              <a:ext cx="0" cy="1260"/>
            </a:xfrm>
            <a:prstGeom prst="line">
              <a:avLst/>
            </a:prstGeom>
            <a:noFill/>
            <a:ln w="38100">
              <a:solidFill>
                <a:srgbClr val="000000"/>
              </a:solidFill>
              <a:prstDash val="dash"/>
              <a:round/>
              <a:headEnd/>
              <a:tailEnd/>
            </a:ln>
          </p:spPr>
          <p:txBody>
            <a:bodyPr/>
            <a:lstStyle/>
            <a:p>
              <a:endParaRPr lang="es-ES_tradnl"/>
            </a:p>
          </p:txBody>
        </p:sp>
        <p:sp>
          <p:nvSpPr>
            <p:cNvPr id="20505" name="Line 18"/>
            <p:cNvSpPr>
              <a:spLocks noChangeShapeType="1"/>
            </p:cNvSpPr>
            <p:nvPr/>
          </p:nvSpPr>
          <p:spPr bwMode="auto">
            <a:xfrm flipV="1">
              <a:off x="9261" y="3604"/>
              <a:ext cx="0" cy="1080"/>
            </a:xfrm>
            <a:prstGeom prst="line">
              <a:avLst/>
            </a:prstGeom>
            <a:noFill/>
            <a:ln w="38100">
              <a:solidFill>
                <a:srgbClr val="000000"/>
              </a:solidFill>
              <a:prstDash val="dash"/>
              <a:round/>
              <a:headEnd/>
              <a:tailEnd type="triangle" w="med" len="med"/>
            </a:ln>
          </p:spPr>
          <p:txBody>
            <a:bodyPr/>
            <a:lstStyle/>
            <a:p>
              <a:endParaRPr lang="es-ES_tradnl"/>
            </a:p>
          </p:txBody>
        </p:sp>
      </p:grpSp>
      <p:sp>
        <p:nvSpPr>
          <p:cNvPr id="20490" name="Rectangle 19"/>
          <p:cNvSpPr>
            <a:spLocks noChangeArrowheads="1"/>
          </p:cNvSpPr>
          <p:nvPr/>
        </p:nvSpPr>
        <p:spPr bwMode="auto">
          <a:xfrm>
            <a:off x="2678113" y="5718175"/>
            <a:ext cx="4922837" cy="758825"/>
          </a:xfrm>
          <a:prstGeom prst="rect">
            <a:avLst/>
          </a:prstGeom>
          <a:noFill/>
          <a:ln w="9525">
            <a:noFill/>
            <a:miter lim="800000"/>
            <a:headEnd/>
            <a:tailEnd/>
          </a:ln>
        </p:spPr>
        <p:txBody>
          <a:bodyPr/>
          <a:lstStyle/>
          <a:p>
            <a:pPr algn="ctr" eaLnBrk="0" hangingPunct="0"/>
            <a:r>
              <a:rPr lang="es-ES" sz="1600" b="1" dirty="0">
                <a:solidFill>
                  <a:srgbClr val="C00000"/>
                </a:solidFill>
                <a:latin typeface="Arial" pitchFamily="34" charset="0"/>
              </a:rPr>
              <a:t>Gastan</a:t>
            </a:r>
            <a:r>
              <a:rPr lang="es-ES" sz="1600" b="1" dirty="0">
                <a:latin typeface="Arial" pitchFamily="34" charset="0"/>
              </a:rPr>
              <a:t> las rentas en la compra de bienes y servicios</a:t>
            </a:r>
          </a:p>
        </p:txBody>
      </p:sp>
      <p:sp>
        <p:nvSpPr>
          <p:cNvPr id="20491" name="Line 20"/>
          <p:cNvSpPr>
            <a:spLocks noChangeShapeType="1"/>
          </p:cNvSpPr>
          <p:nvPr/>
        </p:nvSpPr>
        <p:spPr bwMode="auto">
          <a:xfrm>
            <a:off x="7802563" y="4419600"/>
            <a:ext cx="0" cy="838200"/>
          </a:xfrm>
          <a:prstGeom prst="line">
            <a:avLst/>
          </a:prstGeom>
          <a:noFill/>
          <a:ln w="38100">
            <a:solidFill>
              <a:schemeClr val="tx1"/>
            </a:solidFill>
            <a:round/>
            <a:headEnd/>
            <a:tailEnd/>
          </a:ln>
          <a:effectLst/>
        </p:spPr>
        <p:txBody>
          <a:bodyPr/>
          <a:lstStyle/>
          <a:p>
            <a:endParaRPr lang="es-ES_tradnl"/>
          </a:p>
        </p:txBody>
      </p:sp>
      <p:sp>
        <p:nvSpPr>
          <p:cNvPr id="20492" name="Line 21"/>
          <p:cNvSpPr>
            <a:spLocks noChangeShapeType="1"/>
          </p:cNvSpPr>
          <p:nvPr/>
        </p:nvSpPr>
        <p:spPr bwMode="auto">
          <a:xfrm flipH="1">
            <a:off x="2463800" y="5257800"/>
            <a:ext cx="5338763" cy="0"/>
          </a:xfrm>
          <a:prstGeom prst="line">
            <a:avLst/>
          </a:prstGeom>
          <a:noFill/>
          <a:ln w="38100">
            <a:solidFill>
              <a:schemeClr val="tx1"/>
            </a:solidFill>
            <a:round/>
            <a:headEnd/>
            <a:tailEnd/>
          </a:ln>
          <a:effectLst/>
        </p:spPr>
        <p:txBody>
          <a:bodyPr/>
          <a:lstStyle/>
          <a:p>
            <a:endParaRPr lang="es-ES_tradnl"/>
          </a:p>
        </p:txBody>
      </p:sp>
      <p:sp>
        <p:nvSpPr>
          <p:cNvPr id="20493" name="Line 22"/>
          <p:cNvSpPr>
            <a:spLocks noChangeShapeType="1"/>
          </p:cNvSpPr>
          <p:nvPr/>
        </p:nvSpPr>
        <p:spPr bwMode="auto">
          <a:xfrm flipV="1">
            <a:off x="2463800" y="4267200"/>
            <a:ext cx="0" cy="990600"/>
          </a:xfrm>
          <a:prstGeom prst="line">
            <a:avLst/>
          </a:prstGeom>
          <a:noFill/>
          <a:ln w="38100">
            <a:solidFill>
              <a:schemeClr val="tx1"/>
            </a:solidFill>
            <a:round/>
            <a:headEnd/>
            <a:tailEnd type="triangle" w="med" len="med"/>
          </a:ln>
          <a:effectLst/>
        </p:spPr>
        <p:txBody>
          <a:bodyPr/>
          <a:lstStyle/>
          <a:p>
            <a:endParaRPr lang="es-ES_tradnl"/>
          </a:p>
        </p:txBody>
      </p:sp>
      <p:sp>
        <p:nvSpPr>
          <p:cNvPr id="20494" name="Text Box 23"/>
          <p:cNvSpPr txBox="1">
            <a:spLocks noChangeArrowheads="1"/>
          </p:cNvSpPr>
          <p:nvPr/>
        </p:nvSpPr>
        <p:spPr bwMode="auto">
          <a:xfrm>
            <a:off x="0" y="304800"/>
            <a:ext cx="9144000" cy="396875"/>
          </a:xfrm>
          <a:prstGeom prst="rect">
            <a:avLst/>
          </a:prstGeom>
          <a:noFill/>
          <a:ln w="9525">
            <a:noFill/>
            <a:miter lim="800000"/>
            <a:headEnd/>
            <a:tailEnd/>
          </a:ln>
          <a:effectLst/>
        </p:spPr>
        <p:txBody>
          <a:bodyPr>
            <a:spAutoFit/>
          </a:bodyPr>
          <a:lstStyle/>
          <a:p>
            <a:pPr algn="ctr">
              <a:spcBef>
                <a:spcPct val="50000"/>
              </a:spcBef>
            </a:pPr>
            <a:r>
              <a:rPr lang="es-ES_tradnl" sz="2000" b="1" dirty="0" smtClean="0">
                <a:solidFill>
                  <a:srgbClr val="FF0000"/>
                </a:solidFill>
                <a:latin typeface="Arial" pitchFamily="34" charset="0"/>
              </a:rPr>
              <a:t>COMO MEDIR LA ACTIVIDAD ECONOMICA DE UN PAIS</a:t>
            </a:r>
            <a:endParaRPr lang="es-ES" sz="2000" b="1" dirty="0">
              <a:solidFill>
                <a:srgbClr val="FF0000"/>
              </a:solidFill>
              <a:latin typeface="Arial" pitchFamily="34" charset="0"/>
            </a:endParaRPr>
          </a:p>
        </p:txBody>
      </p:sp>
      <p:sp>
        <p:nvSpPr>
          <p:cNvPr id="20495" name="Text Box 24"/>
          <p:cNvSpPr txBox="1">
            <a:spLocks noChangeArrowheads="1"/>
          </p:cNvSpPr>
          <p:nvPr/>
        </p:nvSpPr>
        <p:spPr bwMode="auto">
          <a:xfrm>
            <a:off x="6350000" y="3276600"/>
            <a:ext cx="1524000" cy="304800"/>
          </a:xfrm>
          <a:prstGeom prst="rect">
            <a:avLst/>
          </a:prstGeom>
          <a:noFill/>
          <a:ln w="9525">
            <a:noFill/>
            <a:miter lim="800000"/>
            <a:headEnd/>
            <a:tailEnd/>
          </a:ln>
          <a:effectLst/>
        </p:spPr>
        <p:txBody>
          <a:bodyPr>
            <a:spAutoFit/>
          </a:bodyPr>
          <a:lstStyle/>
          <a:p>
            <a:pPr>
              <a:spcBef>
                <a:spcPct val="50000"/>
              </a:spcBef>
            </a:pPr>
            <a:r>
              <a:rPr lang="es-ES_tradnl" sz="1400" b="1" dirty="0">
                <a:latin typeface="Arial" pitchFamily="34" charset="0"/>
              </a:rPr>
              <a:t>Costes (= </a:t>
            </a:r>
            <a:r>
              <a:rPr lang="es-ES_tradnl" sz="1400" b="1" dirty="0" smtClean="0">
                <a:latin typeface="Arial" pitchFamily="34" charset="0"/>
              </a:rPr>
              <a:t>PBI)</a:t>
            </a:r>
            <a:endParaRPr lang="es-ES" sz="1400" b="1" dirty="0">
              <a:latin typeface="Arial" pitchFamily="34" charset="0"/>
            </a:endParaRPr>
          </a:p>
        </p:txBody>
      </p:sp>
      <p:sp>
        <p:nvSpPr>
          <p:cNvPr id="20496" name="Text Box 25"/>
          <p:cNvSpPr txBox="1">
            <a:spLocks noChangeArrowheads="1"/>
          </p:cNvSpPr>
          <p:nvPr/>
        </p:nvSpPr>
        <p:spPr bwMode="auto">
          <a:xfrm>
            <a:off x="1320800" y="1905000"/>
            <a:ext cx="1524000" cy="304800"/>
          </a:xfrm>
          <a:prstGeom prst="rect">
            <a:avLst/>
          </a:prstGeom>
          <a:noFill/>
          <a:ln w="9525">
            <a:noFill/>
            <a:miter lim="800000"/>
            <a:headEnd/>
            <a:tailEnd/>
          </a:ln>
          <a:effectLst/>
        </p:spPr>
        <p:txBody>
          <a:bodyPr>
            <a:spAutoFit/>
          </a:bodyPr>
          <a:lstStyle/>
          <a:p>
            <a:pPr>
              <a:spcBef>
                <a:spcPct val="50000"/>
              </a:spcBef>
            </a:pPr>
            <a:r>
              <a:rPr lang="es-ES_tradnl" sz="1400" b="1" dirty="0">
                <a:latin typeface="Arial" pitchFamily="34" charset="0"/>
              </a:rPr>
              <a:t>Renta (= </a:t>
            </a:r>
            <a:r>
              <a:rPr lang="es-ES_tradnl" sz="1400" b="1" dirty="0" smtClean="0">
                <a:latin typeface="Arial" pitchFamily="34" charset="0"/>
              </a:rPr>
              <a:t>PBI)</a:t>
            </a:r>
            <a:endParaRPr lang="es-ES" sz="1400" b="1" dirty="0">
              <a:latin typeface="Arial" pitchFamily="34" charset="0"/>
            </a:endParaRPr>
          </a:p>
        </p:txBody>
      </p:sp>
      <p:sp>
        <p:nvSpPr>
          <p:cNvPr id="20497" name="Text Box 26"/>
          <p:cNvSpPr txBox="1">
            <a:spLocks noChangeArrowheads="1"/>
          </p:cNvSpPr>
          <p:nvPr/>
        </p:nvSpPr>
        <p:spPr bwMode="auto">
          <a:xfrm>
            <a:off x="1320800" y="6400800"/>
            <a:ext cx="1524000" cy="304800"/>
          </a:xfrm>
          <a:prstGeom prst="rect">
            <a:avLst/>
          </a:prstGeom>
          <a:noFill/>
          <a:ln w="9525">
            <a:noFill/>
            <a:miter lim="800000"/>
            <a:headEnd/>
            <a:tailEnd/>
          </a:ln>
          <a:effectLst/>
        </p:spPr>
        <p:txBody>
          <a:bodyPr>
            <a:spAutoFit/>
          </a:bodyPr>
          <a:lstStyle/>
          <a:p>
            <a:pPr>
              <a:spcBef>
                <a:spcPct val="50000"/>
              </a:spcBef>
            </a:pPr>
            <a:r>
              <a:rPr lang="es-ES_tradnl" sz="1400" b="1" dirty="0">
                <a:latin typeface="Arial" pitchFamily="34" charset="0"/>
              </a:rPr>
              <a:t>Gasto (= </a:t>
            </a:r>
            <a:r>
              <a:rPr lang="es-ES_tradnl" sz="1400" b="1" dirty="0" smtClean="0">
                <a:latin typeface="Arial" pitchFamily="34" charset="0"/>
              </a:rPr>
              <a:t>PBI)</a:t>
            </a:r>
            <a:endParaRPr lang="es-ES" sz="1400" b="1" dirty="0">
              <a:latin typeface="Arial" pitchFamily="34" charset="0"/>
            </a:endParaRPr>
          </a:p>
        </p:txBody>
      </p:sp>
      <p:sp>
        <p:nvSpPr>
          <p:cNvPr id="20498" name="Text Box 27"/>
          <p:cNvSpPr txBox="1">
            <a:spLocks noChangeArrowheads="1"/>
          </p:cNvSpPr>
          <p:nvPr/>
        </p:nvSpPr>
        <p:spPr bwMode="auto">
          <a:xfrm>
            <a:off x="6350000" y="5257800"/>
            <a:ext cx="1676400" cy="304800"/>
          </a:xfrm>
          <a:prstGeom prst="rect">
            <a:avLst/>
          </a:prstGeom>
          <a:noFill/>
          <a:ln w="9525">
            <a:noFill/>
            <a:miter lim="800000"/>
            <a:headEnd/>
            <a:tailEnd/>
          </a:ln>
          <a:effectLst/>
        </p:spPr>
        <p:txBody>
          <a:bodyPr>
            <a:spAutoFit/>
          </a:bodyPr>
          <a:lstStyle/>
          <a:p>
            <a:pPr>
              <a:spcBef>
                <a:spcPct val="50000"/>
              </a:spcBef>
            </a:pPr>
            <a:r>
              <a:rPr lang="es-ES_tradnl" sz="1400" b="1" dirty="0">
                <a:latin typeface="Arial" pitchFamily="34" charset="0"/>
              </a:rPr>
              <a:t>Productos (= </a:t>
            </a:r>
            <a:r>
              <a:rPr lang="es-ES_tradnl" sz="1400" b="1" dirty="0" smtClean="0">
                <a:latin typeface="Arial" pitchFamily="34" charset="0"/>
              </a:rPr>
              <a:t>PBI)</a:t>
            </a:r>
            <a:endParaRPr lang="es-ES" sz="1400" b="1" dirty="0">
              <a:latin typeface="Arial" pitchFamily="34" charset="0"/>
            </a:endParaRPr>
          </a:p>
        </p:txBody>
      </p:sp>
      <p:sp>
        <p:nvSpPr>
          <p:cNvPr id="20499" name="Line 28"/>
          <p:cNvSpPr>
            <a:spLocks noChangeShapeType="1"/>
          </p:cNvSpPr>
          <p:nvPr/>
        </p:nvSpPr>
        <p:spPr bwMode="auto">
          <a:xfrm>
            <a:off x="6248400" y="914400"/>
            <a:ext cx="1143000" cy="0"/>
          </a:xfrm>
          <a:prstGeom prst="line">
            <a:avLst/>
          </a:prstGeom>
          <a:noFill/>
          <a:ln w="63500">
            <a:solidFill>
              <a:schemeClr val="tx1"/>
            </a:solidFill>
            <a:round/>
            <a:headEnd/>
            <a:tailEnd type="triangle" w="med" len="med"/>
          </a:ln>
          <a:effectLst/>
        </p:spPr>
        <p:txBody>
          <a:bodyPr/>
          <a:lstStyle/>
          <a:p>
            <a:endParaRPr lang="es-ES_tradnl"/>
          </a:p>
        </p:txBody>
      </p:sp>
      <p:sp>
        <p:nvSpPr>
          <p:cNvPr id="20500" name="Line 29"/>
          <p:cNvSpPr>
            <a:spLocks noChangeShapeType="1"/>
          </p:cNvSpPr>
          <p:nvPr/>
        </p:nvSpPr>
        <p:spPr bwMode="auto">
          <a:xfrm>
            <a:off x="6288088" y="1295400"/>
            <a:ext cx="1143000" cy="0"/>
          </a:xfrm>
          <a:prstGeom prst="line">
            <a:avLst/>
          </a:prstGeom>
          <a:noFill/>
          <a:ln w="63500">
            <a:solidFill>
              <a:schemeClr val="tx1"/>
            </a:solidFill>
            <a:prstDash val="dash"/>
            <a:round/>
            <a:headEnd/>
            <a:tailEnd type="triangle" w="med" len="med"/>
          </a:ln>
          <a:effectLst/>
        </p:spPr>
        <p:txBody>
          <a:bodyPr/>
          <a:lstStyle/>
          <a:p>
            <a:endParaRPr lang="es-ES_tradnl"/>
          </a:p>
        </p:txBody>
      </p:sp>
      <p:sp>
        <p:nvSpPr>
          <p:cNvPr id="20501" name="Text Box 30"/>
          <p:cNvSpPr txBox="1">
            <a:spLocks noChangeArrowheads="1"/>
          </p:cNvSpPr>
          <p:nvPr/>
        </p:nvSpPr>
        <p:spPr bwMode="auto">
          <a:xfrm>
            <a:off x="7543800" y="762000"/>
            <a:ext cx="1371600" cy="304800"/>
          </a:xfrm>
          <a:prstGeom prst="rect">
            <a:avLst/>
          </a:prstGeom>
          <a:noFill/>
          <a:ln w="9525">
            <a:noFill/>
            <a:miter lim="800000"/>
            <a:headEnd/>
            <a:tailEnd/>
          </a:ln>
          <a:effectLst/>
        </p:spPr>
        <p:txBody>
          <a:bodyPr>
            <a:spAutoFit/>
          </a:bodyPr>
          <a:lstStyle/>
          <a:p>
            <a:pPr>
              <a:spcBef>
                <a:spcPct val="50000"/>
              </a:spcBef>
            </a:pPr>
            <a:r>
              <a:rPr lang="es-ES_tradnl" sz="1400">
                <a:latin typeface="Arial" pitchFamily="34" charset="0"/>
              </a:rPr>
              <a:t>Flujo real</a:t>
            </a:r>
            <a:endParaRPr lang="es-ES" sz="1400">
              <a:latin typeface="Arial" pitchFamily="34" charset="0"/>
            </a:endParaRPr>
          </a:p>
        </p:txBody>
      </p:sp>
      <p:sp>
        <p:nvSpPr>
          <p:cNvPr id="20502" name="Text Box 31"/>
          <p:cNvSpPr txBox="1">
            <a:spLocks noChangeArrowheads="1"/>
          </p:cNvSpPr>
          <p:nvPr/>
        </p:nvSpPr>
        <p:spPr bwMode="auto">
          <a:xfrm>
            <a:off x="7543800" y="1143000"/>
            <a:ext cx="1600200" cy="304800"/>
          </a:xfrm>
          <a:prstGeom prst="rect">
            <a:avLst/>
          </a:prstGeom>
          <a:noFill/>
          <a:ln w="9525">
            <a:noFill/>
            <a:miter lim="800000"/>
            <a:headEnd/>
            <a:tailEnd/>
          </a:ln>
          <a:effectLst/>
        </p:spPr>
        <p:txBody>
          <a:bodyPr>
            <a:spAutoFit/>
          </a:bodyPr>
          <a:lstStyle/>
          <a:p>
            <a:pPr>
              <a:spcBef>
                <a:spcPct val="50000"/>
              </a:spcBef>
            </a:pPr>
            <a:r>
              <a:rPr lang="es-ES_tradnl" sz="1400">
                <a:latin typeface="Arial" pitchFamily="34" charset="0"/>
              </a:rPr>
              <a:t>Flujo monetario</a:t>
            </a:r>
            <a:endParaRPr lang="es-ES" sz="1400">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1331913" y="260350"/>
            <a:ext cx="7499350" cy="6481763"/>
          </a:xfrm>
          <a:prstGeom prst="rect">
            <a:avLst/>
          </a:prstGeom>
        </p:spPr>
        <p:txBody>
          <a:bodyPr/>
          <a:lstStyle/>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endParaRPr kumimoji="0" lang="es-ES" sz="16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Arial" pitchFamily="34" charset="0"/>
              <a:buChar char="•"/>
              <a:tabLst/>
              <a:defRPr/>
            </a:pPr>
            <a:r>
              <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La inflación crea distorsiones fiscales: ejemplos son los impuestos sobre las </a:t>
            </a:r>
            <a:r>
              <a:rPr kumimoji="0" lang="es-ES" sz="2000" b="0" i="1"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ganancias de capital</a:t>
            </a:r>
            <a:r>
              <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  y sobre los </a:t>
            </a:r>
            <a:r>
              <a:rPr kumimoji="0" lang="es-ES" sz="2000" b="0" i="1"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intereses nominales </a:t>
            </a:r>
            <a:r>
              <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que generan los ahorros. Están gravados por impuestos que no tienen en cuenta que si bien estas fuentes de renta aumentan con la inflación, también simultáneamente aumenta el costo de la vida.</a:t>
            </a: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endParaRPr kumimoji="0" lang="es-ES" sz="12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Arial" pitchFamily="34" charset="0"/>
              <a:buChar char="•"/>
              <a:tabLst/>
              <a:defRPr/>
            </a:pPr>
            <a:r>
              <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Confusión e incomodidad: la inflación modifica el valor del dinero, que es la unidad de cuenta de la economía utilizada para expresar los precios y registrar las deudas. </a:t>
            </a: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r>
              <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	Ejemplo, el cálculo de los beneficios se hace más complicado (por ejemplo, si ingresos y costes no se producen en el mismo periodo). Puede causar problemas por el lado de la inversión.</a:t>
            </a:r>
          </a:p>
          <a:p>
            <a:pPr marL="609600" marR="0" lvl="0" indent="-609600" algn="just" defTabSz="914400" rtl="0" eaLnBrk="1" fontAlgn="base" latinLnBrk="0" hangingPunct="1">
              <a:lnSpc>
                <a:spcPct val="80000"/>
              </a:lnSpc>
              <a:spcBef>
                <a:spcPts val="600"/>
              </a:spcBef>
              <a:spcAft>
                <a:spcPct val="0"/>
              </a:spcAft>
              <a:buClr>
                <a:schemeClr val="accent1"/>
              </a:buClr>
              <a:buSzPct val="80000"/>
              <a:buFontTx/>
              <a:buNone/>
              <a:tabLst/>
              <a:defRPr/>
            </a:pPr>
            <a:endParaRPr kumimoji="0" lang="es-ES" sz="8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endParaRPr>
          </a:p>
          <a:p>
            <a:pPr marL="609600" marR="0" lvl="0" indent="-609600" algn="just" defTabSz="914400" rtl="0" eaLnBrk="1" fontAlgn="base" latinLnBrk="0" hangingPunct="1">
              <a:lnSpc>
                <a:spcPct val="80000"/>
              </a:lnSpc>
              <a:spcBef>
                <a:spcPts val="600"/>
              </a:spcBef>
              <a:spcAft>
                <a:spcPct val="0"/>
              </a:spcAft>
              <a:buClr>
                <a:schemeClr val="accent1"/>
              </a:buClr>
              <a:buSzPct val="80000"/>
              <a:buFont typeface="Arial" pitchFamily="34" charset="0"/>
              <a:buChar char="•"/>
              <a:tabLst/>
              <a:defRPr/>
            </a:pPr>
            <a:r>
              <a:rPr kumimoji="0" lang="es-ES" sz="2000" b="0" i="0" u="none" strike="noStrike" kern="1200" cap="none" spc="0" normalizeH="0" baseline="0" noProof="0" dirty="0" smtClean="0">
                <a:ln>
                  <a:noFill/>
                </a:ln>
                <a:solidFill>
                  <a:schemeClr val="tx1"/>
                </a:solidFill>
                <a:effectLst/>
                <a:uLnTx/>
                <a:uFillTx/>
                <a:latin typeface="Book Antiqua" pitchFamily="18" charset="0"/>
                <a:ea typeface="+mn-ea"/>
                <a:cs typeface="+mn-cs"/>
                <a:sym typeface="Symbol" pitchFamily="18" charset="2"/>
              </a:rPr>
              <a:t>Un coste especial de una inflación imprevista: redistribuciones arbitrarias de la riqueza. Las variaciones imprevistas de los precios redistribuyen la riqueza entre los deudores y los acreedores</a:t>
            </a:r>
            <a:r>
              <a:rPr kumimoji="0" lang="es-ES" sz="2800" b="0" i="0" u="none" strike="noStrike" kern="1200" cap="none" spc="0" normalizeH="0" baseline="0" noProof="0" dirty="0" smtClean="0">
                <a:ln>
                  <a:noFill/>
                </a:ln>
                <a:solidFill>
                  <a:schemeClr val="bg1"/>
                </a:solidFill>
                <a:effectLst/>
                <a:uLnTx/>
                <a:uFillTx/>
                <a:latin typeface="Book Antiqua" pitchFamily="18" charset="0"/>
                <a:ea typeface="+mn-ea"/>
                <a:cs typeface="+mn-cs"/>
                <a:sym typeface="Symbol" pitchFamily="18" charset="2"/>
              </a:rPr>
              <a:t>.</a:t>
            </a:r>
          </a:p>
        </p:txBody>
      </p:sp>
      <p:sp>
        <p:nvSpPr>
          <p:cNvPr id="4" name="3 Marcador de pie de página"/>
          <p:cNvSpPr>
            <a:spLocks noGrp="1"/>
          </p:cNvSpPr>
          <p:nvPr>
            <p:ph type="ftr" sz="quarter" idx="11"/>
          </p:nvPr>
        </p:nvSpPr>
        <p:spPr>
          <a:xfrm>
            <a:off x="5715000" y="6305550"/>
            <a:ext cx="2895600" cy="476250"/>
          </a:xfrm>
        </p:spPr>
        <p:txBody>
          <a:bodyPr/>
          <a:lstStyle/>
          <a:p>
            <a:pPr>
              <a:defRPr/>
            </a:pPr>
            <a:r>
              <a:rPr lang="en-US" smtClean="0"/>
              <a:t>Ing. Claudia Valdiviezo Corte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435100" y="1447800"/>
            <a:ext cx="7499350" cy="4800600"/>
          </a:xfrm>
          <a:prstGeom prst="rect">
            <a:avLst/>
          </a:prstGeom>
        </p:spPr>
        <p:txBody>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L</a:t>
            </a:r>
            <a:r>
              <a:rPr kumimoji="0" lang="es-ES" sz="4000" b="0" i="0" u="none" strike="noStrike" kern="1200" cap="none" spc="0" normalizeH="0" baseline="0" noProof="0" smtClean="0">
                <a:ln>
                  <a:noFill/>
                </a:ln>
                <a:solidFill>
                  <a:schemeClr val="tx1"/>
                </a:solidFill>
                <a:effectLst/>
                <a:uLnTx/>
                <a:uFillTx/>
                <a:latin typeface="+mn-lt"/>
                <a:ea typeface="+mn-ea"/>
                <a:cs typeface="+mn-cs"/>
              </a:rPr>
              <a:t>a corrección de las variables económicas por efecto de la inflación</a:t>
            </a: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331913" y="692150"/>
            <a:ext cx="7499350" cy="5832475"/>
          </a:xfrm>
          <a:prstGeom prst="rect">
            <a:avLst/>
          </a:prstGeom>
        </p:spPr>
        <p:txBody>
          <a:bodyPr/>
          <a:lstStyle/>
          <a:p>
            <a:pPr marL="365125" marR="0" lvl="0" indent="-282575" algn="just" defTabSz="914400" rtl="0" eaLnBrk="1" fontAlgn="base" latinLnBrk="0" hangingPunct="1">
              <a:lnSpc>
                <a:spcPct val="100000"/>
              </a:lnSpc>
              <a:spcBef>
                <a:spcPct val="50000"/>
              </a:spcBef>
              <a:spcAft>
                <a:spcPct val="0"/>
              </a:spcAft>
              <a:buClr>
                <a:schemeClr val="accent1"/>
              </a:buClr>
              <a:buSzPct val="80000"/>
              <a:buFont typeface="Wingdings 2" pitchFamily="18" charset="2"/>
              <a:buChar char=""/>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rPr>
              <a:t>El nivel general de precios de la economía se mide para poder comparar las cifras económicas de distintos momentos del tiempo.</a:t>
            </a:r>
          </a:p>
          <a:p>
            <a:pPr marL="365125" marR="0" lvl="0" indent="-282575" algn="just" defTabSz="914400" rtl="0" eaLnBrk="1" fontAlgn="base" latinLnBrk="0" hangingPunct="1">
              <a:lnSpc>
                <a:spcPct val="100000"/>
              </a:lnSpc>
              <a:spcBef>
                <a:spcPct val="50000"/>
              </a:spcBef>
              <a:spcAft>
                <a:spcPct val="0"/>
              </a:spcAft>
              <a:buClr>
                <a:schemeClr val="accent1"/>
              </a:buClr>
              <a:buSzPct val="80000"/>
              <a:buFontTx/>
              <a:buChar char="•"/>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rPr>
              <a:t> Ejemplo: el sueldo de Babe Ruth en 1931, ¿a cuánto equivaldría al año 2001? </a:t>
            </a:r>
          </a:p>
          <a:p>
            <a:pPr marL="82550" marR="0" lvl="0" indent="0" algn="just" defTabSz="914400" rtl="0" eaLnBrk="1" fontAlgn="base" latinLnBrk="0" hangingPunct="1">
              <a:lnSpc>
                <a:spcPct val="100000"/>
              </a:lnSpc>
              <a:spcBef>
                <a:spcPct val="50000"/>
              </a:spcBef>
              <a:spcAft>
                <a:spcPct val="0"/>
              </a:spcAft>
              <a:buClr>
                <a:schemeClr val="accent1"/>
              </a:buClr>
              <a:buSzPct val="80000"/>
              <a:buFont typeface="Wingdings 2" pitchFamily="18" charset="2"/>
              <a:buNone/>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rPr>
              <a:t>		Supongamos IPC (1931)= 15,2 </a:t>
            </a:r>
          </a:p>
          <a:p>
            <a:pPr marL="82550" marR="0" lvl="0" indent="0" algn="just" defTabSz="914400" rtl="0" eaLnBrk="1" fontAlgn="base" latinLnBrk="0" hangingPunct="1">
              <a:lnSpc>
                <a:spcPct val="100000"/>
              </a:lnSpc>
              <a:spcBef>
                <a:spcPct val="50000"/>
              </a:spcBef>
              <a:spcAft>
                <a:spcPct val="0"/>
              </a:spcAft>
              <a:buClr>
                <a:schemeClr val="accent1"/>
              </a:buClr>
              <a:buSzPct val="80000"/>
              <a:buFont typeface="Wingdings 2" pitchFamily="18" charset="2"/>
              <a:buNone/>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rPr>
              <a:t>				IPC (2001)= 177</a:t>
            </a:r>
          </a:p>
          <a:p>
            <a:pPr marL="82550" marR="0" lvl="0" indent="0" algn="just" defTabSz="914400" rtl="0" eaLnBrk="1" fontAlgn="base" latinLnBrk="0" hangingPunct="1">
              <a:lnSpc>
                <a:spcPct val="100000"/>
              </a:lnSpc>
              <a:spcBef>
                <a:spcPct val="50000"/>
              </a:spcBef>
              <a:spcAft>
                <a:spcPct val="0"/>
              </a:spcAft>
              <a:buClr>
                <a:schemeClr val="accent1"/>
              </a:buClr>
              <a:buSzPct val="80000"/>
              <a:buFont typeface="Wingdings 2" pitchFamily="18" charset="2"/>
              <a:buNone/>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rPr>
              <a:t>				 Sueldo = $80.000 </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endParaRPr kumimoji="0" lang="es-ES" sz="2400" b="0" i="0" u="none" strike="noStrike" kern="1200" cap="none" spc="0" normalizeH="0" baseline="0" noProof="0" dirty="0">
              <a:ln>
                <a:noFill/>
              </a:ln>
              <a:solidFill>
                <a:schemeClr val="tx1"/>
              </a:solidFill>
              <a:effectLst/>
              <a:uLnTx/>
              <a:uFillTx/>
              <a:latin typeface="Book Antiqua" pitchFamily="18" charset="0"/>
              <a:ea typeface="+mn-ea"/>
              <a:cs typeface="+mn-cs"/>
            </a:endParaRPr>
          </a:p>
        </p:txBody>
      </p:sp>
      <p:graphicFrame>
        <p:nvGraphicFramePr>
          <p:cNvPr id="4" name="Object 6"/>
          <p:cNvGraphicFramePr>
            <a:graphicFrameLocks noChangeAspect="1"/>
          </p:cNvGraphicFramePr>
          <p:nvPr/>
        </p:nvGraphicFramePr>
        <p:xfrm>
          <a:off x="1000100" y="4643446"/>
          <a:ext cx="8001056" cy="633425"/>
        </p:xfrm>
        <a:graphic>
          <a:graphicData uri="http://schemas.openxmlformats.org/presentationml/2006/ole">
            <mc:AlternateContent xmlns:mc="http://schemas.openxmlformats.org/markup-compatibility/2006">
              <mc:Choice xmlns:v="urn:schemas-microsoft-com:vml" Requires="v">
                <p:oleObj spid="_x0000_s88098" name="Ecuación" r:id="rId3" imgW="9474200" imgH="673100" progId="Equation.3">
                  <p:embed/>
                </p:oleObj>
              </mc:Choice>
              <mc:Fallback>
                <p:oleObj name="Ecuación" r:id="rId3" imgW="9474200" imgH="6731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4643446"/>
                        <a:ext cx="8001056" cy="633425"/>
                      </a:xfrm>
                      <a:prstGeom prst="rect">
                        <a:avLst/>
                      </a:prstGeom>
                      <a:solidFill>
                        <a:srgbClr val="FFFFFF"/>
                      </a:solidFill>
                    </p:spPr>
                  </p:pic>
                </p:oleObj>
              </mc:Fallback>
            </mc:AlternateContent>
          </a:graphicData>
        </a:graphic>
      </p:graphicFrame>
      <p:sp>
        <p:nvSpPr>
          <p:cNvPr id="5" name="Cuadro de texto 9"/>
          <p:cNvSpPr txBox="1">
            <a:spLocks noChangeArrowheads="1"/>
          </p:cNvSpPr>
          <p:nvPr/>
        </p:nvSpPr>
        <p:spPr bwMode="auto">
          <a:xfrm>
            <a:off x="1006475" y="5373688"/>
            <a:ext cx="8137525" cy="984885"/>
          </a:xfrm>
          <a:prstGeom prst="rect">
            <a:avLst/>
          </a:prstGeom>
          <a:no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ct val="50000"/>
              </a:spcBef>
              <a:spcAft>
                <a:spcPts val="0"/>
              </a:spcAft>
              <a:defRPr/>
            </a:pPr>
            <a:r>
              <a:rPr lang="es-ES" sz="2800" i="0" kern="0" baseline="0" dirty="0" smtClean="0">
                <a:latin typeface="Book Antiqua" pitchFamily="18" charset="0"/>
              </a:rPr>
              <a:t>Entonces: </a:t>
            </a:r>
          </a:p>
          <a:p>
            <a:pPr eaLnBrk="1" fontAlgn="auto" hangingPunct="1">
              <a:spcBef>
                <a:spcPct val="50000"/>
              </a:spcBef>
              <a:spcAft>
                <a:spcPts val="0"/>
              </a:spcAft>
              <a:defRPr/>
            </a:pPr>
            <a:r>
              <a:rPr lang="es-ES" sz="2000" i="0" kern="0" baseline="0" dirty="0" smtClean="0">
                <a:latin typeface="Book Antiqua" pitchFamily="18" charset="0"/>
              </a:rPr>
              <a:t>Sueldo en $ de 2001 = 80.000 (177 / 15,2) = $931.576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a:xfrm>
            <a:off x="5715000" y="6305550"/>
            <a:ext cx="2895600" cy="476250"/>
          </a:xfrm>
        </p:spPr>
        <p:txBody>
          <a:bodyPr/>
          <a:lstStyle/>
          <a:p>
            <a:pPr>
              <a:defRPr/>
            </a:pPr>
            <a:r>
              <a:rPr lang="en-US" smtClean="0"/>
              <a:t>Ing. Claudia Valdiviezo Corte</a:t>
            </a:r>
            <a:endParaRPr lang="en-US"/>
          </a:p>
        </p:txBody>
      </p:sp>
      <p:sp>
        <p:nvSpPr>
          <p:cNvPr id="3" name="2 Rectángulo"/>
          <p:cNvSpPr/>
          <p:nvPr/>
        </p:nvSpPr>
        <p:spPr>
          <a:xfrm>
            <a:off x="971550" y="546100"/>
            <a:ext cx="7993063" cy="3711575"/>
          </a:xfrm>
          <a:prstGeom prst="rect">
            <a:avLst/>
          </a:prstGeom>
        </p:spPr>
        <p:txBody>
          <a:bodyPr>
            <a:spAutoFit/>
          </a:bodyPr>
          <a:lstStyle/>
          <a:p>
            <a:pPr marL="609600" indent="-609600" algn="just">
              <a:spcBef>
                <a:spcPct val="20000"/>
              </a:spcBef>
              <a:defRPr/>
            </a:pPr>
            <a:r>
              <a:rPr lang="es-ES" sz="2800" i="0" kern="0" baseline="0" dirty="0">
                <a:solidFill>
                  <a:schemeClr val="tx1"/>
                </a:solidFill>
                <a:latin typeface="Book Antiqua" pitchFamily="18" charset="0"/>
                <a:sym typeface="Symbol" pitchFamily="18" charset="2"/>
              </a:rPr>
              <a:t>La INDICIACIÓN: cuando una cantidad monetaria se corrige automáticamente por ley o por contrato para tener en cuenta la inflación, se dice que la cantidad está indiciada con respecto a la inflación.</a:t>
            </a:r>
          </a:p>
          <a:p>
            <a:pPr marL="609600" indent="-609600" algn="just">
              <a:spcBef>
                <a:spcPct val="20000"/>
              </a:spcBef>
              <a:defRPr/>
            </a:pPr>
            <a:endParaRPr lang="es-ES" sz="2800" i="0" kern="0" baseline="0" dirty="0">
              <a:solidFill>
                <a:schemeClr val="tx1"/>
              </a:solidFill>
              <a:latin typeface="Book Antiqua" pitchFamily="18" charset="0"/>
              <a:sym typeface="Symbol" pitchFamily="18" charset="2"/>
            </a:endParaRPr>
          </a:p>
          <a:p>
            <a:pPr marL="609600" indent="-609600" algn="just">
              <a:spcBef>
                <a:spcPct val="20000"/>
              </a:spcBef>
              <a:defRPr/>
            </a:pPr>
            <a:r>
              <a:rPr lang="es-ES" sz="2800" i="0" kern="0" baseline="0" dirty="0">
                <a:solidFill>
                  <a:schemeClr val="tx1"/>
                </a:solidFill>
                <a:latin typeface="Book Antiqua" pitchFamily="18" charset="0"/>
                <a:sym typeface="Symbol" pitchFamily="18" charset="2"/>
              </a:rPr>
              <a:t>Ejemplo: las </a:t>
            </a:r>
            <a:r>
              <a:rPr lang="es-ES" sz="2800" i="0" kern="0" baseline="0" dirty="0" err="1">
                <a:solidFill>
                  <a:schemeClr val="tx1"/>
                </a:solidFill>
                <a:latin typeface="Book Antiqua" pitchFamily="18" charset="0"/>
                <a:sym typeface="Symbol" pitchFamily="18" charset="2"/>
              </a:rPr>
              <a:t>claúsulas</a:t>
            </a:r>
            <a:r>
              <a:rPr lang="es-ES" sz="2800" i="0" kern="0" baseline="0" dirty="0">
                <a:solidFill>
                  <a:schemeClr val="tx1"/>
                </a:solidFill>
                <a:latin typeface="Book Antiqua" pitchFamily="18" charset="0"/>
                <a:sym typeface="Symbol" pitchFamily="18" charset="2"/>
              </a:rPr>
              <a:t> de revisión salarial, o el ajuste de las pensiones.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042988" y="260350"/>
            <a:ext cx="7993062" cy="6192838"/>
          </a:xfrm>
          <a:prstGeom prst="rect">
            <a:avLst/>
          </a:prstGeom>
        </p:spPr>
        <p:txBody>
          <a:bodyPr/>
          <a:lstStyle/>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rPr>
              <a:t>Importancia de la indiciación en el caso de los tipos de interés.</a:t>
            </a:r>
          </a:p>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12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endParaRPr>
          </a:p>
          <a:p>
            <a:pPr marL="609600" marR="0" lvl="0" indent="-609600" algn="just" defTabSz="914400" rtl="0" eaLnBrk="1" fontAlgn="base" latinLnBrk="0" hangingPunct="1">
              <a:lnSpc>
                <a:spcPct val="90000"/>
              </a:lnSpc>
              <a:spcBef>
                <a:spcPts val="600"/>
              </a:spcBef>
              <a:spcAft>
                <a:spcPct val="0"/>
              </a:spcAft>
              <a:buClr>
                <a:schemeClr val="accent1"/>
              </a:buClr>
              <a:buSzPct val="80000"/>
              <a:buFont typeface="Wingdings 2" pitchFamily="18" charset="2"/>
              <a:buChar char=""/>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rPr>
              <a:t>Los intereses son un pago que se efectúa en el futuro por una transferencia de dinero realizada en el pasado.</a:t>
            </a:r>
          </a:p>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12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endParaRPr>
          </a:p>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rPr>
              <a:t>Distinción entre:</a:t>
            </a:r>
          </a:p>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12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endParaRPr>
          </a:p>
          <a:p>
            <a:pPr marL="609600" marR="0" lvl="0" indent="-609600" algn="just" defTabSz="914400" rtl="0" eaLnBrk="1" fontAlgn="base" latinLnBrk="0" hangingPunct="1">
              <a:lnSpc>
                <a:spcPct val="90000"/>
              </a:lnSpc>
              <a:spcBef>
                <a:spcPts val="600"/>
              </a:spcBef>
              <a:spcAft>
                <a:spcPct val="0"/>
              </a:spcAft>
              <a:buClr>
                <a:schemeClr val="accent1"/>
              </a:buClr>
              <a:buSzPct val="80000"/>
              <a:buFontTx/>
              <a:buChar char="-"/>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rPr>
              <a:t>TIPO DE INTERÉS NOMINAL: tipo de interés tal como se anuncia sin corregirlo para tener en cuenta la inflación;</a:t>
            </a:r>
          </a:p>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1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endParaRPr>
          </a:p>
          <a:p>
            <a:pPr marL="457200" marR="0" lvl="0" indent="-457200" algn="just" defTabSz="914400" rtl="0" eaLnBrk="1" fontAlgn="base" latinLnBrk="0" hangingPunct="1">
              <a:lnSpc>
                <a:spcPct val="90000"/>
              </a:lnSpc>
              <a:spcBef>
                <a:spcPts val="600"/>
              </a:spcBef>
              <a:spcAft>
                <a:spcPct val="0"/>
              </a:spcAft>
              <a:buClr>
                <a:schemeClr val="accent1"/>
              </a:buClr>
              <a:buSzPct val="80000"/>
              <a:buFont typeface="Wingdings 2" pitchFamily="18" charset="2"/>
              <a:buChar char=""/>
              <a:tabLst/>
              <a:defRPr/>
            </a:pPr>
            <a:r>
              <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rPr>
              <a:t>TIPO DE INTERÉS REAL: tipo de interés corregido para tener en cuenta la inflación.</a:t>
            </a:r>
          </a:p>
          <a:p>
            <a:pPr marL="0" marR="0" lvl="0" indent="0" algn="just"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endParaRPr kumimoji="0" lang="es-ES" sz="2400" b="0"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endParaRPr>
          </a:p>
          <a:p>
            <a:pPr marL="0" marR="0" lvl="0" indent="0" algn="ctr" defTabSz="914400" rtl="0" eaLnBrk="1" fontAlgn="base" latinLnBrk="0" hangingPunct="1">
              <a:lnSpc>
                <a:spcPct val="90000"/>
              </a:lnSpc>
              <a:spcBef>
                <a:spcPts val="600"/>
              </a:spcBef>
              <a:spcAft>
                <a:spcPct val="0"/>
              </a:spcAft>
              <a:buClr>
                <a:schemeClr val="accent1"/>
              </a:buClr>
              <a:buSzPct val="80000"/>
              <a:buFont typeface="Wingdings 2" pitchFamily="18" charset="2"/>
              <a:buNone/>
              <a:tabLst/>
              <a:defRPr/>
            </a:pPr>
            <a:r>
              <a:rPr kumimoji="0" lang="es-ES" sz="2000" b="1" i="0" u="none" strike="noStrike" kern="1200" cap="none" spc="0" normalizeH="0" baseline="0" noProof="0" smtClean="0">
                <a:ln>
                  <a:noFill/>
                </a:ln>
                <a:solidFill>
                  <a:schemeClr val="tx1"/>
                </a:solidFill>
                <a:effectLst/>
                <a:uLnTx/>
                <a:uFillTx/>
                <a:latin typeface="Book Antiqua" pitchFamily="18" charset="0"/>
                <a:ea typeface="+mn-ea"/>
                <a:cs typeface="+mn-cs"/>
                <a:sym typeface="Symbol" pitchFamily="18" charset="2"/>
              </a:rPr>
              <a:t>Tipo de interés real = Tipo de interés nominal – Tasa de inflación</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_tradnl" dirty="0" smtClean="0"/>
              <a:t>MACROECONOMIA</a:t>
            </a:r>
            <a:endParaRPr lang="es-ES_tradnl" dirty="0"/>
          </a:p>
        </p:txBody>
      </p:sp>
      <p:sp>
        <p:nvSpPr>
          <p:cNvPr id="3" name="2 Subtítulo"/>
          <p:cNvSpPr>
            <a:spLocks noGrp="1"/>
          </p:cNvSpPr>
          <p:nvPr>
            <p:ph type="subTitle" idx="1"/>
          </p:nvPr>
        </p:nvSpPr>
        <p:spPr>
          <a:xfrm>
            <a:off x="1214414" y="2714620"/>
            <a:ext cx="7406640" cy="1752600"/>
          </a:xfrm>
        </p:spPr>
        <p:txBody>
          <a:bodyPr/>
          <a:lstStyle/>
          <a:p>
            <a:pPr algn="ctr"/>
            <a:r>
              <a:rPr lang="es-ES_tradnl" dirty="0" smtClean="0"/>
              <a:t>2º PARTE</a:t>
            </a:r>
            <a:endParaRPr lang="es-ES_tradn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1071538" y="1268413"/>
            <a:ext cx="7532712" cy="5184775"/>
          </a:xfrm>
        </p:spPr>
        <p:txBody>
          <a:bodyPr>
            <a:normAutofit/>
          </a:bodyPr>
          <a:lstStyle/>
          <a:p>
            <a:pPr marL="365760" indent="-283464" fontAlgn="auto">
              <a:lnSpc>
                <a:spcPct val="80000"/>
              </a:lnSpc>
              <a:spcAft>
                <a:spcPts val="0"/>
              </a:spcAft>
              <a:buClr>
                <a:srgbClr val="000000"/>
              </a:buClr>
              <a:buFont typeface="Wingdings 2"/>
              <a:buChar char=""/>
              <a:defRPr/>
            </a:pPr>
            <a:r>
              <a:rPr lang="en-US" sz="2400" b="1" dirty="0"/>
              <a:t>EMPLEO</a:t>
            </a:r>
          </a:p>
          <a:p>
            <a:pPr marL="365760" indent="-283464" fontAlgn="auto">
              <a:lnSpc>
                <a:spcPct val="80000"/>
              </a:lnSpc>
              <a:spcAft>
                <a:spcPts val="0"/>
              </a:spcAft>
              <a:buClr>
                <a:srgbClr val="000000"/>
              </a:buClr>
              <a:buFont typeface="Wingdings 2"/>
              <a:buChar char=""/>
              <a:defRPr/>
            </a:pPr>
            <a:r>
              <a:rPr lang="en-US" sz="2400" b="1" dirty="0">
                <a:solidFill>
                  <a:schemeClr val="accent1">
                    <a:lumMod val="75000"/>
                  </a:schemeClr>
                </a:solidFill>
              </a:rPr>
              <a:t>CONCEPTOS:</a:t>
            </a:r>
          </a:p>
          <a:p>
            <a:pPr marL="640080" lvl="1" indent="-237744" fontAlgn="auto">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potencialmente</a:t>
            </a:r>
            <a:r>
              <a:rPr lang="en-US" sz="2000" b="1" dirty="0"/>
              <a:t> </a:t>
            </a:r>
            <a:r>
              <a:rPr lang="en-US" sz="2000" b="1" dirty="0" err="1" smtClean="0"/>
              <a:t>activa</a:t>
            </a:r>
            <a:r>
              <a:rPr lang="en-US" sz="2000" b="1" dirty="0" smtClean="0"/>
              <a:t> (en </a:t>
            </a:r>
            <a:r>
              <a:rPr lang="en-US" sz="2000" b="1" dirty="0" err="1" smtClean="0"/>
              <a:t>edad</a:t>
            </a:r>
            <a:r>
              <a:rPr lang="en-US" sz="2000" b="1" dirty="0" smtClean="0"/>
              <a:t> de </a:t>
            </a:r>
            <a:r>
              <a:rPr lang="en-US" sz="2000" b="1" dirty="0" err="1" smtClean="0"/>
              <a:t>trabajar</a:t>
            </a:r>
            <a:r>
              <a:rPr lang="en-US" sz="2000" b="1" dirty="0" smtClean="0"/>
              <a:t>) </a:t>
            </a:r>
            <a:r>
              <a:rPr lang="en-US" sz="2000" b="1" dirty="0"/>
              <a:t>(16&lt;x&lt;65)</a:t>
            </a:r>
          </a:p>
          <a:p>
            <a:pPr marL="640080" lvl="1" indent="-237744" fontAlgn="auto">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activa</a:t>
            </a:r>
            <a:r>
              <a:rPr lang="en-US" sz="2000" b="1" dirty="0"/>
              <a:t> ((16&lt;x&lt;65) </a:t>
            </a:r>
            <a:r>
              <a:rPr lang="en-US" sz="2000" b="1" dirty="0" err="1"/>
              <a:t>que</a:t>
            </a:r>
            <a:r>
              <a:rPr lang="en-US" sz="2000" b="1" dirty="0"/>
              <a:t> </a:t>
            </a:r>
            <a:r>
              <a:rPr lang="en-US" sz="2000" b="1" dirty="0" err="1"/>
              <a:t>buscan</a:t>
            </a:r>
            <a:r>
              <a:rPr lang="en-US" sz="2000" b="1" dirty="0"/>
              <a:t> </a:t>
            </a:r>
            <a:r>
              <a:rPr lang="en-US" sz="2000" b="1" dirty="0" err="1"/>
              <a:t>activamente</a:t>
            </a:r>
            <a:r>
              <a:rPr lang="en-US" sz="2000" b="1" dirty="0"/>
              <a:t> </a:t>
            </a:r>
            <a:r>
              <a:rPr lang="en-US" sz="2000" b="1" dirty="0" err="1"/>
              <a:t>empleo</a:t>
            </a:r>
            <a:r>
              <a:rPr lang="en-US" sz="2000" b="1" dirty="0"/>
              <a:t>.</a:t>
            </a:r>
          </a:p>
          <a:p>
            <a:pPr marL="1085850" lvl="2" fontAlgn="auto">
              <a:lnSpc>
                <a:spcPct val="80000"/>
              </a:lnSpc>
              <a:spcAft>
                <a:spcPts val="0"/>
              </a:spcAft>
              <a:buClr>
                <a:srgbClr val="000000"/>
              </a:buClr>
              <a:buFont typeface="Wingdings 2"/>
              <a:buChar char=""/>
              <a:defRPr/>
            </a:pPr>
            <a:r>
              <a:rPr lang="en-US" sz="1800" b="1" dirty="0" err="1"/>
              <a:t>Ocupados</a:t>
            </a:r>
            <a:endParaRPr lang="en-US" sz="1800" b="1" dirty="0"/>
          </a:p>
          <a:p>
            <a:pPr marL="1085850" lvl="2" fontAlgn="auto">
              <a:lnSpc>
                <a:spcPct val="80000"/>
              </a:lnSpc>
              <a:spcAft>
                <a:spcPts val="0"/>
              </a:spcAft>
              <a:buClr>
                <a:srgbClr val="000000"/>
              </a:buClr>
              <a:buFont typeface="Wingdings 2"/>
              <a:buChar char=""/>
              <a:defRPr/>
            </a:pPr>
            <a:r>
              <a:rPr lang="en-US" sz="1800" b="1" dirty="0" err="1" smtClean="0"/>
              <a:t>Parados</a:t>
            </a:r>
            <a:r>
              <a:rPr lang="en-US" sz="1800" b="1" dirty="0" smtClean="0"/>
              <a:t> o </a:t>
            </a:r>
            <a:r>
              <a:rPr lang="en-US" sz="1800" b="1" dirty="0" err="1" smtClean="0"/>
              <a:t>desempleados</a:t>
            </a:r>
            <a:endParaRPr lang="en-US" sz="1800" b="1" dirty="0"/>
          </a:p>
          <a:p>
            <a:pPr marL="640080" lvl="1" indent="-237744" fontAlgn="auto">
              <a:lnSpc>
                <a:spcPct val="80000"/>
              </a:lnSpc>
              <a:spcAft>
                <a:spcPts val="0"/>
              </a:spcAft>
              <a:buClr>
                <a:srgbClr val="000000"/>
              </a:buClr>
              <a:buFont typeface="Verdana"/>
              <a:buChar char="◦"/>
              <a:defRPr/>
            </a:pPr>
            <a:r>
              <a:rPr lang="en-US" sz="2000" b="1" dirty="0" err="1"/>
              <a:t>Inactivos</a:t>
            </a:r>
            <a:r>
              <a:rPr lang="en-US" sz="2000" b="1" dirty="0"/>
              <a:t> (</a:t>
            </a:r>
            <a:r>
              <a:rPr lang="en-US" sz="2000" b="1" dirty="0" err="1"/>
              <a:t>estudiantes</a:t>
            </a:r>
            <a:r>
              <a:rPr lang="en-US" sz="2000" b="1" dirty="0"/>
              <a:t>, </a:t>
            </a:r>
            <a:r>
              <a:rPr lang="en-US" sz="2000" b="1" dirty="0" smtClean="0"/>
              <a:t> </a:t>
            </a:r>
            <a:r>
              <a:rPr lang="en-US" sz="2000" b="1" dirty="0" err="1" smtClean="0"/>
              <a:t>amas</a:t>
            </a:r>
            <a:r>
              <a:rPr lang="en-US" sz="2000" b="1" dirty="0" smtClean="0"/>
              <a:t> </a:t>
            </a:r>
            <a:r>
              <a:rPr lang="en-US" sz="2000" b="1" dirty="0"/>
              <a:t>de casa, </a:t>
            </a:r>
            <a:r>
              <a:rPr lang="en-US" sz="2000" b="1" dirty="0" err="1"/>
              <a:t>incapacitados</a:t>
            </a:r>
            <a:r>
              <a:rPr lang="en-US" sz="2000" b="1" dirty="0"/>
              <a:t>…)</a:t>
            </a:r>
          </a:p>
          <a:p>
            <a:pPr marL="365760" indent="-283464" fontAlgn="auto">
              <a:lnSpc>
                <a:spcPct val="80000"/>
              </a:lnSpc>
              <a:spcAft>
                <a:spcPts val="0"/>
              </a:spcAft>
              <a:buClr>
                <a:srgbClr val="000000"/>
              </a:buClr>
              <a:buFont typeface="Wingdings 2"/>
              <a:buChar char=""/>
              <a:defRPr/>
            </a:pPr>
            <a:endParaRPr lang="en-US" sz="2400" b="1" dirty="0"/>
          </a:p>
          <a:p>
            <a:pPr marL="365760" indent="-283464" fontAlgn="auto">
              <a:lnSpc>
                <a:spcPct val="80000"/>
              </a:lnSpc>
              <a:spcAft>
                <a:spcPts val="0"/>
              </a:spcAft>
              <a:buClr>
                <a:srgbClr val="000000"/>
              </a:buClr>
              <a:buFont typeface="Wingdings 2"/>
              <a:buChar char=""/>
              <a:defRPr/>
            </a:pPr>
            <a:r>
              <a:rPr lang="en-US" sz="2400" b="1" dirty="0">
                <a:solidFill>
                  <a:schemeClr val="accent1">
                    <a:lumMod val="75000"/>
                  </a:schemeClr>
                </a:solidFill>
              </a:rPr>
              <a:t>TASAS</a:t>
            </a:r>
          </a:p>
          <a:p>
            <a:pPr marL="640080" lvl="1" indent="-237744" fontAlgn="auto">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actividad</a:t>
            </a:r>
            <a:r>
              <a:rPr lang="en-US" sz="2000" b="1" dirty="0"/>
              <a:t>: </a:t>
            </a:r>
            <a:r>
              <a:rPr lang="en-US" sz="2000" dirty="0" err="1"/>
              <a:t>Población</a:t>
            </a:r>
            <a:r>
              <a:rPr lang="en-US" sz="2000" dirty="0"/>
              <a:t> </a:t>
            </a:r>
            <a:r>
              <a:rPr lang="en-US" sz="2000" dirty="0" err="1"/>
              <a:t>activa</a:t>
            </a:r>
            <a:r>
              <a:rPr lang="en-US" sz="2000" dirty="0"/>
              <a:t>/</a:t>
            </a:r>
            <a:r>
              <a:rPr lang="en-US" sz="2000" dirty="0" err="1"/>
              <a:t>Población</a:t>
            </a:r>
            <a:r>
              <a:rPr lang="en-US" sz="2000" dirty="0"/>
              <a:t> pot. </a:t>
            </a:r>
            <a:r>
              <a:rPr lang="en-US" sz="2000" dirty="0" err="1"/>
              <a:t>activa</a:t>
            </a:r>
            <a:endParaRPr lang="en-US" sz="2000" dirty="0"/>
          </a:p>
          <a:p>
            <a:pPr marL="640080" lvl="1" indent="-237744" fontAlgn="auto">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smtClean="0"/>
              <a:t>paro</a:t>
            </a:r>
            <a:r>
              <a:rPr lang="en-US" sz="2000" b="1" dirty="0" smtClean="0"/>
              <a:t> o </a:t>
            </a:r>
            <a:r>
              <a:rPr lang="en-US" sz="2000" b="1" dirty="0" err="1" smtClean="0"/>
              <a:t>desempleo</a:t>
            </a:r>
            <a:r>
              <a:rPr lang="en-US" sz="2000" b="1" dirty="0" smtClean="0"/>
              <a:t>: </a:t>
            </a:r>
            <a:r>
              <a:rPr lang="en-US" sz="2000" dirty="0" err="1"/>
              <a:t>Población</a:t>
            </a:r>
            <a:r>
              <a:rPr lang="en-US" sz="2000" dirty="0"/>
              <a:t> </a:t>
            </a:r>
            <a:r>
              <a:rPr lang="en-US" sz="2000" dirty="0" err="1"/>
              <a:t>parada</a:t>
            </a:r>
            <a:r>
              <a:rPr lang="en-US" sz="2000" dirty="0"/>
              <a:t>/</a:t>
            </a:r>
            <a:r>
              <a:rPr lang="en-US" sz="2000" dirty="0" err="1"/>
              <a:t>Población</a:t>
            </a:r>
            <a:r>
              <a:rPr lang="en-US" sz="2000" dirty="0"/>
              <a:t> </a:t>
            </a:r>
            <a:r>
              <a:rPr lang="en-US" sz="2000" dirty="0" err="1"/>
              <a:t>activa</a:t>
            </a:r>
            <a:endParaRPr lang="en-US" sz="2000" b="1" dirty="0"/>
          </a:p>
          <a:p>
            <a:pPr marL="640080" lvl="1" indent="-237744" fontAlgn="auto">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empleo</a:t>
            </a:r>
            <a:r>
              <a:rPr lang="en-US" sz="2000" b="1" dirty="0"/>
              <a:t>: </a:t>
            </a:r>
            <a:r>
              <a:rPr lang="en-US" sz="2000" dirty="0" err="1"/>
              <a:t>Población</a:t>
            </a:r>
            <a:r>
              <a:rPr lang="en-US" sz="2000" dirty="0"/>
              <a:t> </a:t>
            </a:r>
            <a:r>
              <a:rPr lang="en-US" sz="2000" dirty="0" err="1"/>
              <a:t>ocupada</a:t>
            </a:r>
            <a:r>
              <a:rPr lang="en-US" sz="2000" dirty="0"/>
              <a:t>/</a:t>
            </a:r>
            <a:r>
              <a:rPr lang="en-US" sz="2000" dirty="0" err="1"/>
              <a:t>Población</a:t>
            </a:r>
            <a:r>
              <a:rPr lang="en-US" sz="2000" dirty="0"/>
              <a:t> </a:t>
            </a:r>
            <a:r>
              <a:rPr lang="en-US" sz="2000" dirty="0" err="1"/>
              <a:t>activa</a:t>
            </a:r>
            <a:endParaRPr lang="en-US" sz="2000" b="1" dirty="0"/>
          </a:p>
          <a:p>
            <a:pPr marL="640080" lvl="1" indent="-237744" fontAlgn="auto">
              <a:lnSpc>
                <a:spcPct val="80000"/>
              </a:lnSpc>
              <a:spcAft>
                <a:spcPts val="0"/>
              </a:spcAft>
              <a:buClr>
                <a:srgbClr val="000000"/>
              </a:buClr>
              <a:buFontTx/>
              <a:buNone/>
              <a:defRPr/>
            </a:pPr>
            <a:endParaRPr lang="en-US" sz="2000" b="1" dirty="0"/>
          </a:p>
          <a:p>
            <a:pPr marL="365760" indent="-283464" fontAlgn="auto">
              <a:lnSpc>
                <a:spcPct val="80000"/>
              </a:lnSpc>
              <a:spcAft>
                <a:spcPts val="0"/>
              </a:spcAft>
              <a:buClr>
                <a:srgbClr val="000000"/>
              </a:buClr>
              <a:buFont typeface="Wingdings 2"/>
              <a:buChar char=""/>
              <a:defRPr/>
            </a:pPr>
            <a:r>
              <a:rPr lang="en-US" sz="2400" b="1" dirty="0" smtClean="0"/>
              <a:t>PRINCIPAL FUENTE ESTADÍSTICA: </a:t>
            </a:r>
            <a:r>
              <a:rPr lang="en-US" sz="2400" b="1" dirty="0" smtClean="0">
                <a:solidFill>
                  <a:srgbClr val="FF0000"/>
                </a:solidFill>
              </a:rPr>
              <a:t>INDEC</a:t>
            </a:r>
            <a:endParaRPr lang="en-US" sz="2400" b="1" dirty="0">
              <a:solidFill>
                <a:srgbClr val="FF0000"/>
              </a:solidFill>
            </a:endParaRPr>
          </a:p>
        </p:txBody>
      </p:sp>
      <p:sp>
        <p:nvSpPr>
          <p:cNvPr id="53252" name="Rectangle 4"/>
          <p:cNvSpPr>
            <a:spLocks noChangeArrowheads="1"/>
          </p:cNvSpPr>
          <p:nvPr/>
        </p:nvSpPr>
        <p:spPr bwMode="auto">
          <a:xfrm>
            <a:off x="1071538" y="260350"/>
            <a:ext cx="7388250" cy="658813"/>
          </a:xfrm>
          <a:prstGeom prst="rect">
            <a:avLst/>
          </a:prstGeom>
          <a:noFill/>
          <a:ln w="19050" algn="ctr">
            <a:noFill/>
            <a:miter lim="800000"/>
            <a:headEnd/>
            <a:tailEnd/>
          </a:ln>
          <a:effectLst/>
        </p:spPr>
        <p:txBody>
          <a:bodyPr anchor="ctr"/>
          <a:lstStyle/>
          <a:p>
            <a:pPr algn="ctr"/>
            <a:r>
              <a:rPr lang="es-ES_tradnl" sz="3600" b="1" dirty="0">
                <a:solidFill>
                  <a:srgbClr val="FF0000"/>
                </a:solidFill>
                <a:latin typeface="Calibri" pitchFamily="34" charset="0"/>
                <a:cs typeface="Calibri" pitchFamily="34" charset="0"/>
              </a:rPr>
              <a:t> EL MERCADO LABORAL</a:t>
            </a:r>
            <a:endParaRPr lang="es-ES" sz="36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928688" y="0"/>
            <a:ext cx="8215312" cy="6572250"/>
          </a:xfrm>
        </p:spPr>
      </p:pic>
    </p:spTree>
    <p:extLst>
      <p:ext uri="{BB962C8B-B14F-4D97-AF65-F5344CB8AC3E}">
        <p14:creationId xmlns:p14="http://schemas.microsoft.com/office/powerpoint/2010/main" val="321106132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eaLnBrk="1" fontAlgn="auto" hangingPunct="1">
              <a:spcBef>
                <a:spcPts val="0"/>
              </a:spcBef>
              <a:spcAft>
                <a:spcPts val="0"/>
              </a:spcAft>
              <a:defRPr/>
            </a:pPr>
            <a:endParaRPr lang="es-AR" smtClean="0"/>
          </a:p>
        </p:txBody>
      </p:sp>
      <p:sp>
        <p:nvSpPr>
          <p:cNvPr id="12291" name="2 Marcador de contenido"/>
          <p:cNvSpPr txBox="1">
            <a:spLocks noGrp="1"/>
          </p:cNvSpPr>
          <p:nvPr>
            <p:ph idx="1"/>
          </p:nvPr>
        </p:nvSpPr>
        <p:spPr/>
        <p:txBody>
          <a:bodyPr/>
          <a:lstStyle/>
          <a:p>
            <a:pPr eaLnBrk="1" hangingPunct="1"/>
            <a:r>
              <a:rPr altLang="es-AR" b="1" smtClean="0">
                <a:latin typeface="Gill Sans MT" panose="020B0502020104020203" pitchFamily="34" charset="0"/>
              </a:rPr>
              <a:t>POBLACION ECONOMICAMENTE  ACTIVA</a:t>
            </a:r>
            <a:r>
              <a:rPr altLang="es-AR" smtClean="0">
                <a:latin typeface="Gill Sans MT" panose="020B0502020104020203" pitchFamily="34" charset="0"/>
              </a:rPr>
              <a:t/>
            </a:r>
            <a:br>
              <a:rPr altLang="es-AR" smtClean="0">
                <a:latin typeface="Gill Sans MT" panose="020B0502020104020203" pitchFamily="34" charset="0"/>
              </a:rPr>
            </a:br>
            <a:r>
              <a:rPr altLang="es-AR" smtClean="0">
                <a:latin typeface="Gill Sans MT" panose="020B0502020104020203" pitchFamily="34" charset="0"/>
              </a:rPr>
              <a:t/>
            </a:r>
            <a:br>
              <a:rPr altLang="es-AR" smtClean="0">
                <a:latin typeface="Gill Sans MT" panose="020B0502020104020203" pitchFamily="34" charset="0"/>
              </a:rPr>
            </a:br>
            <a:r>
              <a:rPr altLang="es-AR" smtClean="0">
                <a:latin typeface="Gill Sans MT" panose="020B0502020104020203" pitchFamily="34" charset="0"/>
              </a:rPr>
              <a:t>La integran las personas que tienen una ocupación o que sin tenerla la están buscando activamente.  Está compuesta por la población ocupada más la población desocupada. </a:t>
            </a:r>
          </a:p>
        </p:txBody>
      </p:sp>
    </p:spTree>
    <p:extLst>
      <p:ext uri="{BB962C8B-B14F-4D97-AF65-F5344CB8AC3E}">
        <p14:creationId xmlns:p14="http://schemas.microsoft.com/office/powerpoint/2010/main" val="246251502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1435100" y="274638"/>
            <a:ext cx="7499350" cy="654050"/>
          </a:xfrm>
        </p:spPr>
        <p:txBody>
          <a:bodyPr/>
          <a:lstStyle/>
          <a:p>
            <a:pPr eaLnBrk="1" fontAlgn="auto" hangingPunct="1">
              <a:spcBef>
                <a:spcPts val="0"/>
              </a:spcBef>
              <a:spcAft>
                <a:spcPts val="0"/>
              </a:spcAft>
              <a:defRPr/>
            </a:pPr>
            <a:r>
              <a:rPr sz="3600" smtClean="0"/>
              <a:t>POBLACION DESOCUPADA</a:t>
            </a:r>
          </a:p>
        </p:txBody>
      </p:sp>
      <p:sp>
        <p:nvSpPr>
          <p:cNvPr id="13315" name="2 Marcador de contenido"/>
          <p:cNvSpPr txBox="1">
            <a:spLocks noGrp="1"/>
          </p:cNvSpPr>
          <p:nvPr>
            <p:ph idx="1"/>
          </p:nvPr>
        </p:nvSpPr>
        <p:spPr>
          <a:xfrm>
            <a:off x="1000125" y="1214438"/>
            <a:ext cx="8143875" cy="4800600"/>
          </a:xfrm>
        </p:spPr>
        <p:txBody>
          <a:bodyPr/>
          <a:lstStyle/>
          <a:p>
            <a:pPr algn="just" eaLnBrk="1" hangingPunct="1"/>
            <a:r>
              <a:rPr altLang="es-AR" sz="2800" smtClean="0">
                <a:latin typeface="Gill Sans MT" panose="020B0502020104020203" pitchFamily="34" charset="0"/>
              </a:rPr>
              <a:t>Se refiere a personas que, no teniendo ocupación están buscando activamente trabajo. No incluye por lo tanto otras formas de precariedad laboral o sea,  personas que realizan trabajos transitorios mientras buscan activamente una ocupación, a aquellas que trabajan jornadas involuntariamente por debajo de lo normal, a los desocupados que han suspendido la búsqueda por falta de oportunidades visibles de empleo, a los ocupados en puestos por debajo de la remuneración mínima o en puestos por debajo de su calificación</a:t>
            </a:r>
          </a:p>
        </p:txBody>
      </p:sp>
    </p:spTree>
    <p:extLst>
      <p:ext uri="{BB962C8B-B14F-4D97-AF65-F5344CB8AC3E}">
        <p14:creationId xmlns:p14="http://schemas.microsoft.com/office/powerpoint/2010/main" val="8994287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3429000" y="2819400"/>
          <a:ext cx="1655763" cy="1268413"/>
        </p:xfrm>
        <a:graphic>
          <a:graphicData uri="http://schemas.openxmlformats.org/presentationml/2006/ole">
            <mc:AlternateContent xmlns:mc="http://schemas.openxmlformats.org/markup-compatibility/2006">
              <mc:Choice xmlns:v="urn:schemas-microsoft-com:vml" Requires="v">
                <p:oleObj spid="_x0000_s18537" name="Imagen" r:id="rId3" imgW="4528242" imgH="3468986" progId="">
                  <p:embed/>
                </p:oleObj>
              </mc:Choice>
              <mc:Fallback>
                <p:oleObj name="Imagen" r:id="rId3" imgW="4528242" imgH="3468986" progId="">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819400"/>
                        <a:ext cx="1655763"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5" name="AutoShape 3"/>
          <p:cNvSpPr>
            <a:spLocks noChangeArrowheads="1"/>
          </p:cNvSpPr>
          <p:nvPr/>
        </p:nvSpPr>
        <p:spPr bwMode="auto">
          <a:xfrm rot="5400000" flipV="1">
            <a:off x="-1257300" y="3162300"/>
            <a:ext cx="3886200" cy="457200"/>
          </a:xfrm>
          <a:prstGeom prst="rightArrow">
            <a:avLst>
              <a:gd name="adj1" fmla="val 28343"/>
              <a:gd name="adj2" fmla="val 114475"/>
            </a:avLst>
          </a:prstGeom>
          <a:solidFill>
            <a:srgbClr val="FFCC66"/>
          </a:solidFill>
          <a:ln w="9525">
            <a:solidFill>
              <a:schemeClr val="tx1"/>
            </a:solidFill>
            <a:miter lim="800000"/>
            <a:headEnd/>
            <a:tailEnd/>
          </a:ln>
          <a:effectLst/>
        </p:spPr>
        <p:txBody>
          <a:bodyPr wrap="none" anchor="ctr"/>
          <a:lstStyle/>
          <a:p>
            <a:endParaRPr lang="es-ES_tradnl"/>
          </a:p>
        </p:txBody>
      </p:sp>
      <p:sp>
        <p:nvSpPr>
          <p:cNvPr id="18436" name="AutoShape 4"/>
          <p:cNvSpPr>
            <a:spLocks noChangeArrowheads="1"/>
          </p:cNvSpPr>
          <p:nvPr/>
        </p:nvSpPr>
        <p:spPr bwMode="auto">
          <a:xfrm flipH="1">
            <a:off x="1828800" y="304800"/>
            <a:ext cx="5105400" cy="304800"/>
          </a:xfrm>
          <a:prstGeom prst="rightArrow">
            <a:avLst>
              <a:gd name="adj1" fmla="val 41676"/>
              <a:gd name="adj2" fmla="val 183397"/>
            </a:avLst>
          </a:prstGeom>
          <a:solidFill>
            <a:srgbClr val="FFCC66"/>
          </a:solidFill>
          <a:ln w="9525">
            <a:solidFill>
              <a:schemeClr val="tx1"/>
            </a:solidFill>
            <a:miter lim="800000"/>
            <a:headEnd/>
            <a:tailEnd/>
          </a:ln>
          <a:effectLst/>
        </p:spPr>
        <p:txBody>
          <a:bodyPr wrap="none" anchor="ctr"/>
          <a:lstStyle/>
          <a:p>
            <a:endParaRPr lang="es-ES_tradnl"/>
          </a:p>
        </p:txBody>
      </p:sp>
      <p:sp>
        <p:nvSpPr>
          <p:cNvPr id="18437" name="AutoShape 5"/>
          <p:cNvSpPr>
            <a:spLocks noChangeArrowheads="1"/>
          </p:cNvSpPr>
          <p:nvPr/>
        </p:nvSpPr>
        <p:spPr bwMode="auto">
          <a:xfrm>
            <a:off x="2209800" y="546100"/>
            <a:ext cx="4648200" cy="304800"/>
          </a:xfrm>
          <a:prstGeom prst="rightArrow">
            <a:avLst>
              <a:gd name="adj1" fmla="val 40472"/>
              <a:gd name="adj2" fmla="val 191049"/>
            </a:avLst>
          </a:prstGeom>
          <a:solidFill>
            <a:srgbClr val="99FFCC"/>
          </a:solidFill>
          <a:ln w="9525">
            <a:solidFill>
              <a:schemeClr val="tx1"/>
            </a:solidFill>
            <a:miter lim="800000"/>
            <a:headEnd/>
            <a:tailEnd/>
          </a:ln>
          <a:effectLst/>
        </p:spPr>
        <p:txBody>
          <a:bodyPr wrap="none" anchor="ctr"/>
          <a:lstStyle/>
          <a:p>
            <a:endParaRPr lang="es-ES_tradnl"/>
          </a:p>
        </p:txBody>
      </p:sp>
      <p:sp>
        <p:nvSpPr>
          <p:cNvPr id="18438" name="AutoShape 6"/>
          <p:cNvSpPr>
            <a:spLocks noChangeArrowheads="1"/>
          </p:cNvSpPr>
          <p:nvPr/>
        </p:nvSpPr>
        <p:spPr bwMode="auto">
          <a:xfrm rot="-5400000">
            <a:off x="-723900" y="3238500"/>
            <a:ext cx="3581400" cy="304800"/>
          </a:xfrm>
          <a:prstGeom prst="rightArrow">
            <a:avLst>
              <a:gd name="adj1" fmla="val 50602"/>
              <a:gd name="adj2" fmla="val 172388"/>
            </a:avLst>
          </a:prstGeom>
          <a:solidFill>
            <a:srgbClr val="99FFCC"/>
          </a:solidFill>
          <a:ln w="9525">
            <a:solidFill>
              <a:schemeClr val="tx1"/>
            </a:solidFill>
            <a:miter lim="800000"/>
            <a:headEnd/>
            <a:tailEnd/>
          </a:ln>
          <a:effectLst/>
        </p:spPr>
        <p:txBody>
          <a:bodyPr wrap="none" anchor="ctr"/>
          <a:lstStyle/>
          <a:p>
            <a:endParaRPr lang="es-ES_tradnl"/>
          </a:p>
        </p:txBody>
      </p:sp>
      <p:sp>
        <p:nvSpPr>
          <p:cNvPr id="18439" name="AutoShape 7"/>
          <p:cNvSpPr>
            <a:spLocks noChangeArrowheads="1"/>
          </p:cNvSpPr>
          <p:nvPr/>
        </p:nvSpPr>
        <p:spPr bwMode="auto">
          <a:xfrm flipH="1">
            <a:off x="1600200" y="5715000"/>
            <a:ext cx="5257800" cy="304800"/>
          </a:xfrm>
          <a:prstGeom prst="rightArrow">
            <a:avLst>
              <a:gd name="adj1" fmla="val 41676"/>
              <a:gd name="adj2" fmla="val 188872"/>
            </a:avLst>
          </a:prstGeom>
          <a:solidFill>
            <a:srgbClr val="99FFCC"/>
          </a:solidFill>
          <a:ln w="9525">
            <a:solidFill>
              <a:schemeClr val="tx1"/>
            </a:solidFill>
            <a:miter lim="800000"/>
            <a:headEnd/>
            <a:tailEnd/>
          </a:ln>
          <a:effectLst/>
        </p:spPr>
        <p:txBody>
          <a:bodyPr wrap="none" anchor="ctr"/>
          <a:lstStyle/>
          <a:p>
            <a:endParaRPr lang="es-ES_tradnl"/>
          </a:p>
        </p:txBody>
      </p:sp>
      <p:sp>
        <p:nvSpPr>
          <p:cNvPr id="18440" name="AutoShape 8"/>
          <p:cNvSpPr>
            <a:spLocks noChangeArrowheads="1"/>
          </p:cNvSpPr>
          <p:nvPr/>
        </p:nvSpPr>
        <p:spPr bwMode="auto">
          <a:xfrm>
            <a:off x="1600200" y="6096000"/>
            <a:ext cx="5562600" cy="381000"/>
          </a:xfrm>
          <a:prstGeom prst="rightArrow">
            <a:avLst>
              <a:gd name="adj1" fmla="val 40472"/>
              <a:gd name="adj2" fmla="val 182906"/>
            </a:avLst>
          </a:prstGeom>
          <a:solidFill>
            <a:srgbClr val="FFCC66"/>
          </a:solidFill>
          <a:ln w="9525">
            <a:solidFill>
              <a:schemeClr val="tx1"/>
            </a:solidFill>
            <a:miter lim="800000"/>
            <a:headEnd/>
            <a:tailEnd/>
          </a:ln>
          <a:effectLst/>
        </p:spPr>
        <p:txBody>
          <a:bodyPr wrap="none" anchor="ctr"/>
          <a:lstStyle/>
          <a:p>
            <a:endParaRPr lang="es-ES_tradnl"/>
          </a:p>
        </p:txBody>
      </p:sp>
      <p:sp>
        <p:nvSpPr>
          <p:cNvPr id="18441" name="AutoShape 9"/>
          <p:cNvSpPr>
            <a:spLocks noChangeArrowheads="1"/>
          </p:cNvSpPr>
          <p:nvPr/>
        </p:nvSpPr>
        <p:spPr bwMode="auto">
          <a:xfrm rot="-5400000">
            <a:off x="6819900" y="3543300"/>
            <a:ext cx="3276600" cy="304800"/>
          </a:xfrm>
          <a:prstGeom prst="rightArrow">
            <a:avLst>
              <a:gd name="adj1" fmla="val 50602"/>
              <a:gd name="adj2" fmla="val 157716"/>
            </a:avLst>
          </a:prstGeom>
          <a:solidFill>
            <a:srgbClr val="FFCC66"/>
          </a:solidFill>
          <a:ln w="9525">
            <a:solidFill>
              <a:schemeClr val="tx1"/>
            </a:solidFill>
            <a:miter lim="800000"/>
            <a:headEnd/>
            <a:tailEnd/>
          </a:ln>
          <a:effectLst/>
        </p:spPr>
        <p:txBody>
          <a:bodyPr wrap="none" anchor="ctr"/>
          <a:lstStyle/>
          <a:p>
            <a:endParaRPr lang="es-ES_tradnl"/>
          </a:p>
        </p:txBody>
      </p:sp>
      <p:sp>
        <p:nvSpPr>
          <p:cNvPr id="18442" name="AutoShape 10"/>
          <p:cNvSpPr>
            <a:spLocks noChangeArrowheads="1"/>
          </p:cNvSpPr>
          <p:nvPr/>
        </p:nvSpPr>
        <p:spPr bwMode="auto">
          <a:xfrm rot="5400000" flipV="1">
            <a:off x="6324600" y="3581400"/>
            <a:ext cx="3429000" cy="381000"/>
          </a:xfrm>
          <a:prstGeom prst="rightArrow">
            <a:avLst>
              <a:gd name="adj1" fmla="val 31556"/>
              <a:gd name="adj2" fmla="val 150417"/>
            </a:avLst>
          </a:prstGeom>
          <a:solidFill>
            <a:srgbClr val="99FFCC"/>
          </a:solidFill>
          <a:ln w="9525">
            <a:solidFill>
              <a:schemeClr val="tx1"/>
            </a:solidFill>
            <a:miter lim="800000"/>
            <a:headEnd/>
            <a:tailEnd/>
          </a:ln>
          <a:effectLst/>
        </p:spPr>
        <p:txBody>
          <a:bodyPr wrap="none" anchor="ctr"/>
          <a:lstStyle/>
          <a:p>
            <a:endParaRPr lang="es-ES_tradnl"/>
          </a:p>
        </p:txBody>
      </p:sp>
      <p:pic>
        <p:nvPicPr>
          <p:cNvPr id="18443" name="Picture 11" descr="chocala"/>
          <p:cNvPicPr>
            <a:picLocks noChangeAspect="1" noChangeArrowheads="1"/>
          </p:cNvPicPr>
          <p:nvPr/>
        </p:nvPicPr>
        <p:blipFill>
          <a:blip r:embed="rId5" cstate="print"/>
          <a:srcRect/>
          <a:stretch>
            <a:fillRect/>
          </a:stretch>
        </p:blipFill>
        <p:spPr bwMode="auto">
          <a:xfrm>
            <a:off x="381000" y="822325"/>
            <a:ext cx="1447800" cy="790575"/>
          </a:xfrm>
          <a:prstGeom prst="rect">
            <a:avLst/>
          </a:prstGeom>
          <a:noFill/>
          <a:ln w="9525">
            <a:noFill/>
            <a:miter lim="800000"/>
            <a:headEnd/>
            <a:tailEnd/>
          </a:ln>
        </p:spPr>
      </p:pic>
      <p:graphicFrame>
        <p:nvGraphicFramePr>
          <p:cNvPr id="18444" name="Object 12"/>
          <p:cNvGraphicFramePr>
            <a:graphicFrameLocks noChangeAspect="1"/>
          </p:cNvGraphicFramePr>
          <p:nvPr/>
        </p:nvGraphicFramePr>
        <p:xfrm>
          <a:off x="304800" y="4921250"/>
          <a:ext cx="1209675" cy="1784350"/>
        </p:xfrm>
        <a:graphic>
          <a:graphicData uri="http://schemas.openxmlformats.org/presentationml/2006/ole">
            <mc:AlternateContent xmlns:mc="http://schemas.openxmlformats.org/markup-compatibility/2006">
              <mc:Choice xmlns:v="urn:schemas-microsoft-com:vml" Requires="v">
                <p:oleObj spid="_x0000_s18538" name="Imagen" r:id="rId6" imgW="1108253" imgH="1632204" progId="">
                  <p:embed/>
                </p:oleObj>
              </mc:Choice>
              <mc:Fallback>
                <p:oleObj name="Imagen" r:id="rId6" imgW="1108253" imgH="1632204" progId="">
                  <p:embed/>
                  <p:pic>
                    <p:nvPicPr>
                      <p:cNvPr id="0" name="Picture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921250"/>
                        <a:ext cx="1209675"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5" name="Picture 13" descr="chocala"/>
          <p:cNvPicPr>
            <a:picLocks noChangeAspect="1" noChangeArrowheads="1"/>
          </p:cNvPicPr>
          <p:nvPr/>
        </p:nvPicPr>
        <p:blipFill>
          <a:blip r:embed="rId5" cstate="print"/>
          <a:srcRect/>
          <a:stretch>
            <a:fillRect/>
          </a:stretch>
        </p:blipFill>
        <p:spPr bwMode="auto">
          <a:xfrm>
            <a:off x="7162800" y="5257800"/>
            <a:ext cx="1447800" cy="790575"/>
          </a:xfrm>
          <a:prstGeom prst="rect">
            <a:avLst/>
          </a:prstGeom>
          <a:noFill/>
          <a:ln w="9525">
            <a:noFill/>
            <a:miter lim="800000"/>
            <a:headEnd/>
            <a:tailEnd/>
          </a:ln>
        </p:spPr>
      </p:pic>
      <p:graphicFrame>
        <p:nvGraphicFramePr>
          <p:cNvPr id="18446" name="Object 14"/>
          <p:cNvGraphicFramePr>
            <a:graphicFrameLocks noChangeAspect="1"/>
          </p:cNvGraphicFramePr>
          <p:nvPr/>
        </p:nvGraphicFramePr>
        <p:xfrm>
          <a:off x="6858000" y="457200"/>
          <a:ext cx="1709738" cy="1595438"/>
        </p:xfrm>
        <a:graphic>
          <a:graphicData uri="http://schemas.openxmlformats.org/presentationml/2006/ole">
            <mc:AlternateContent xmlns:mc="http://schemas.openxmlformats.org/markup-compatibility/2006">
              <mc:Choice xmlns:v="urn:schemas-microsoft-com:vml" Requires="v">
                <p:oleObj spid="_x0000_s18539" name="Imagen" r:id="rId8" imgW="1709928" imgH="1595628" progId="">
                  <p:embed/>
                </p:oleObj>
              </mc:Choice>
              <mc:Fallback>
                <p:oleObj name="Imagen" r:id="rId8" imgW="1709928" imgH="1595628" progId="">
                  <p:embed/>
                  <p:pic>
                    <p:nvPicPr>
                      <p:cNvPr id="0" name="Picture 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57200"/>
                        <a:ext cx="1709738" cy="159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7" name="Rectangle 15"/>
          <p:cNvSpPr>
            <a:spLocks noChangeArrowheads="1"/>
          </p:cNvSpPr>
          <p:nvPr/>
        </p:nvSpPr>
        <p:spPr bwMode="auto">
          <a:xfrm>
            <a:off x="3124200" y="4343400"/>
            <a:ext cx="2667000" cy="1311275"/>
          </a:xfrm>
          <a:prstGeom prst="rect">
            <a:avLst/>
          </a:prstGeom>
          <a:noFill/>
          <a:ln w="9525">
            <a:noFill/>
            <a:miter lim="800000"/>
            <a:headEnd/>
            <a:tailEnd/>
          </a:ln>
          <a:effectLst/>
        </p:spPr>
        <p:txBody>
          <a:bodyPr>
            <a:spAutoFit/>
          </a:bodyPr>
          <a:lstStyle/>
          <a:p>
            <a:pPr eaLnBrk="0" hangingPunct="0"/>
            <a:r>
              <a:rPr lang="en-US" sz="2000" u="sng">
                <a:latin typeface="Arial" pitchFamily="34" charset="0"/>
              </a:rPr>
              <a:t>Presta servicios </a:t>
            </a:r>
            <a:r>
              <a:rPr lang="en-US" sz="2000">
                <a:latin typeface="Arial" pitchFamily="34" charset="0"/>
              </a:rPr>
              <a:t>y </a:t>
            </a:r>
          </a:p>
          <a:p>
            <a:pPr eaLnBrk="0" hangingPunct="0"/>
            <a:r>
              <a:rPr lang="en-US" sz="2000">
                <a:latin typeface="Arial" pitchFamily="34" charset="0"/>
              </a:rPr>
              <a:t>da </a:t>
            </a:r>
            <a:r>
              <a:rPr lang="en-US" sz="2000" u="sng">
                <a:latin typeface="Arial" pitchFamily="34" charset="0"/>
              </a:rPr>
              <a:t>subvenciones</a:t>
            </a:r>
            <a:r>
              <a:rPr lang="en-US" sz="2000">
                <a:latin typeface="Arial" pitchFamily="34" charset="0"/>
              </a:rPr>
              <a:t> (transferencias) a las familias y empresas</a:t>
            </a:r>
          </a:p>
        </p:txBody>
      </p:sp>
      <p:sp>
        <p:nvSpPr>
          <p:cNvPr id="18448" name="Rectangle 16"/>
          <p:cNvSpPr>
            <a:spLocks noChangeArrowheads="1"/>
          </p:cNvSpPr>
          <p:nvPr/>
        </p:nvSpPr>
        <p:spPr bwMode="auto">
          <a:xfrm>
            <a:off x="5791200" y="2667000"/>
            <a:ext cx="2057400" cy="1920875"/>
          </a:xfrm>
          <a:prstGeom prst="rect">
            <a:avLst/>
          </a:prstGeom>
          <a:noFill/>
          <a:ln w="9525">
            <a:noFill/>
            <a:miter lim="800000"/>
            <a:headEnd/>
            <a:tailEnd/>
          </a:ln>
          <a:effectLst/>
        </p:spPr>
        <p:txBody>
          <a:bodyPr>
            <a:spAutoFit/>
          </a:bodyPr>
          <a:lstStyle/>
          <a:p>
            <a:pPr algn="ctr" eaLnBrk="0" hangingPunct="0"/>
            <a:r>
              <a:rPr lang="en-US" sz="2000" u="sng">
                <a:latin typeface="Arial" pitchFamily="34" charset="0"/>
              </a:rPr>
              <a:t>Interviene </a:t>
            </a:r>
            <a:r>
              <a:rPr lang="en-US" sz="2000">
                <a:latin typeface="Arial" pitchFamily="34" charset="0"/>
              </a:rPr>
              <a:t>en los mercados de factores y de bys. </a:t>
            </a:r>
            <a:r>
              <a:rPr lang="en-US" sz="2000">
                <a:solidFill>
                  <a:srgbClr val="FF0000"/>
                </a:solidFill>
                <a:latin typeface="Arial" pitchFamily="34" charset="0"/>
              </a:rPr>
              <a:t>Ej: salario mínimo; precio medicamentos</a:t>
            </a:r>
          </a:p>
        </p:txBody>
      </p:sp>
      <p:sp>
        <p:nvSpPr>
          <p:cNvPr id="18449" name="AutoShape 17"/>
          <p:cNvSpPr>
            <a:spLocks noChangeArrowheads="1"/>
          </p:cNvSpPr>
          <p:nvPr/>
        </p:nvSpPr>
        <p:spPr bwMode="auto">
          <a:xfrm rot="7431216">
            <a:off x="5522913" y="3708400"/>
            <a:ext cx="228600" cy="1447800"/>
          </a:xfrm>
          <a:prstGeom prst="upArrow">
            <a:avLst>
              <a:gd name="adj1" fmla="val 50000"/>
              <a:gd name="adj2" fmla="val 158333"/>
            </a:avLst>
          </a:prstGeom>
          <a:solidFill>
            <a:srgbClr val="FF0000"/>
          </a:solidFill>
          <a:ln w="9525">
            <a:solidFill>
              <a:schemeClr val="tx1"/>
            </a:solidFill>
            <a:miter lim="800000"/>
            <a:headEnd/>
            <a:tailEnd/>
          </a:ln>
          <a:effectLst/>
        </p:spPr>
        <p:txBody>
          <a:bodyPr wrap="none" anchor="ctr"/>
          <a:lstStyle/>
          <a:p>
            <a:endParaRPr lang="es-ES_tradnl"/>
          </a:p>
        </p:txBody>
      </p:sp>
      <p:sp>
        <p:nvSpPr>
          <p:cNvPr id="18450" name="Rectangle 18"/>
          <p:cNvSpPr>
            <a:spLocks noChangeArrowheads="1"/>
          </p:cNvSpPr>
          <p:nvPr/>
        </p:nvSpPr>
        <p:spPr bwMode="auto">
          <a:xfrm>
            <a:off x="2286000" y="1327150"/>
            <a:ext cx="3429000" cy="1187450"/>
          </a:xfrm>
          <a:prstGeom prst="rect">
            <a:avLst/>
          </a:prstGeom>
          <a:noFill/>
          <a:ln w="9525">
            <a:noFill/>
            <a:miter lim="800000"/>
            <a:headEnd/>
            <a:tailEnd/>
          </a:ln>
          <a:effectLst/>
        </p:spPr>
        <p:txBody>
          <a:bodyPr>
            <a:spAutoFit/>
          </a:bodyPr>
          <a:lstStyle/>
          <a:p>
            <a:pPr algn="ctr" eaLnBrk="0" hangingPunct="0"/>
            <a:r>
              <a:rPr lang="en-US" sz="2400" u="sng">
                <a:latin typeface="Arial" pitchFamily="34" charset="0"/>
              </a:rPr>
              <a:t>Recauda impuestos</a:t>
            </a:r>
          </a:p>
          <a:p>
            <a:pPr algn="ctr" eaLnBrk="0" hangingPunct="0"/>
            <a:r>
              <a:rPr lang="en-US" sz="2400">
                <a:latin typeface="Arial" pitchFamily="34" charset="0"/>
              </a:rPr>
              <a:t>de las familias y empresas</a:t>
            </a:r>
          </a:p>
        </p:txBody>
      </p:sp>
      <p:sp>
        <p:nvSpPr>
          <p:cNvPr id="18451" name="AutoShape 19"/>
          <p:cNvSpPr>
            <a:spLocks noChangeArrowheads="1"/>
          </p:cNvSpPr>
          <p:nvPr/>
        </p:nvSpPr>
        <p:spPr bwMode="auto">
          <a:xfrm rot="-8036023">
            <a:off x="5576888" y="1485900"/>
            <a:ext cx="304800" cy="2057400"/>
          </a:xfrm>
          <a:prstGeom prst="upArrow">
            <a:avLst>
              <a:gd name="adj1" fmla="val 50000"/>
              <a:gd name="adj2" fmla="val 168750"/>
            </a:avLst>
          </a:prstGeom>
          <a:solidFill>
            <a:srgbClr val="99FFCC"/>
          </a:solidFill>
          <a:ln w="9525">
            <a:solidFill>
              <a:schemeClr val="tx1"/>
            </a:solidFill>
            <a:miter lim="800000"/>
            <a:headEnd/>
            <a:tailEnd/>
          </a:ln>
          <a:effectLst/>
        </p:spPr>
        <p:txBody>
          <a:bodyPr wrap="none" anchor="ctr"/>
          <a:lstStyle/>
          <a:p>
            <a:endParaRPr lang="es-ES_tradnl"/>
          </a:p>
        </p:txBody>
      </p:sp>
      <p:sp>
        <p:nvSpPr>
          <p:cNvPr id="18452" name="AutoShape 20"/>
          <p:cNvSpPr>
            <a:spLocks noChangeArrowheads="1"/>
          </p:cNvSpPr>
          <p:nvPr/>
        </p:nvSpPr>
        <p:spPr bwMode="auto">
          <a:xfrm rot="2779133">
            <a:off x="2247900" y="3238500"/>
            <a:ext cx="304800" cy="2514600"/>
          </a:xfrm>
          <a:prstGeom prst="upArrow">
            <a:avLst>
              <a:gd name="adj1" fmla="val 50000"/>
              <a:gd name="adj2" fmla="val 206250"/>
            </a:avLst>
          </a:prstGeom>
          <a:solidFill>
            <a:srgbClr val="99FFCC"/>
          </a:solidFill>
          <a:ln w="9525">
            <a:solidFill>
              <a:schemeClr val="tx1"/>
            </a:solidFill>
            <a:miter lim="800000"/>
            <a:headEnd/>
            <a:tailEnd/>
          </a:ln>
          <a:effectLst/>
        </p:spPr>
        <p:txBody>
          <a:bodyPr wrap="none" anchor="ctr"/>
          <a:lstStyle/>
          <a:p>
            <a:endParaRPr lang="es-ES_tradnl"/>
          </a:p>
        </p:txBody>
      </p:sp>
      <p:sp>
        <p:nvSpPr>
          <p:cNvPr id="18453" name="AutoShape 21"/>
          <p:cNvSpPr>
            <a:spLocks noChangeArrowheads="1"/>
          </p:cNvSpPr>
          <p:nvPr/>
        </p:nvSpPr>
        <p:spPr bwMode="auto">
          <a:xfrm rot="-8036023">
            <a:off x="2465388" y="3551238"/>
            <a:ext cx="304800" cy="2362200"/>
          </a:xfrm>
          <a:prstGeom prst="upArrow">
            <a:avLst>
              <a:gd name="adj1" fmla="val 50000"/>
              <a:gd name="adj2" fmla="val 193750"/>
            </a:avLst>
          </a:prstGeom>
          <a:solidFill>
            <a:srgbClr val="FFCC66"/>
          </a:solidFill>
          <a:ln w="9525">
            <a:solidFill>
              <a:schemeClr val="tx1"/>
            </a:solidFill>
            <a:miter lim="800000"/>
            <a:headEnd/>
            <a:tailEnd/>
          </a:ln>
          <a:effectLst/>
        </p:spPr>
        <p:txBody>
          <a:bodyPr wrap="none" anchor="ctr"/>
          <a:lstStyle/>
          <a:p>
            <a:endParaRPr lang="es-ES_tradnl"/>
          </a:p>
        </p:txBody>
      </p:sp>
      <p:sp>
        <p:nvSpPr>
          <p:cNvPr id="18454" name="AutoShape 22"/>
          <p:cNvSpPr>
            <a:spLocks noChangeArrowheads="1"/>
          </p:cNvSpPr>
          <p:nvPr/>
        </p:nvSpPr>
        <p:spPr bwMode="auto">
          <a:xfrm rot="2779133">
            <a:off x="5624513" y="917575"/>
            <a:ext cx="228600" cy="2362200"/>
          </a:xfrm>
          <a:prstGeom prst="upArrow">
            <a:avLst>
              <a:gd name="adj1" fmla="val 50000"/>
              <a:gd name="adj2" fmla="val 258333"/>
            </a:avLst>
          </a:prstGeom>
          <a:solidFill>
            <a:srgbClr val="FFCC66"/>
          </a:solidFill>
          <a:ln w="9525">
            <a:solidFill>
              <a:schemeClr val="tx1"/>
            </a:solidFill>
            <a:miter lim="800000"/>
            <a:headEnd/>
            <a:tailEnd/>
          </a:ln>
          <a:effectLst/>
        </p:spPr>
        <p:txBody>
          <a:bodyPr wrap="none" anchor="ctr"/>
          <a:lstStyle/>
          <a:p>
            <a:endParaRPr lang="es-ES_tradnl"/>
          </a:p>
        </p:txBody>
      </p:sp>
      <p:sp>
        <p:nvSpPr>
          <p:cNvPr id="18455" name="AutoShape 23"/>
          <p:cNvSpPr>
            <a:spLocks noChangeArrowheads="1"/>
          </p:cNvSpPr>
          <p:nvPr/>
        </p:nvSpPr>
        <p:spPr bwMode="auto">
          <a:xfrm rot="-3257203">
            <a:off x="2339975" y="1423988"/>
            <a:ext cx="228600" cy="1981200"/>
          </a:xfrm>
          <a:prstGeom prst="upArrow">
            <a:avLst>
              <a:gd name="adj1" fmla="val 50000"/>
              <a:gd name="adj2" fmla="val 216667"/>
            </a:avLst>
          </a:prstGeom>
          <a:solidFill>
            <a:srgbClr val="FF0000"/>
          </a:solidFill>
          <a:ln w="9525">
            <a:solidFill>
              <a:schemeClr val="tx1"/>
            </a:solidFill>
            <a:miter lim="800000"/>
            <a:headEnd/>
            <a:tailEnd/>
          </a:ln>
          <a:effectLst/>
        </p:spPr>
        <p:txBody>
          <a:bodyPr wrap="none" anchor="ctr"/>
          <a:lstStyle/>
          <a:p>
            <a:endParaRPr lang="es-ES_tradnl"/>
          </a:p>
        </p:txBody>
      </p:sp>
      <p:sp>
        <p:nvSpPr>
          <p:cNvPr id="18456" name="Rectangle 24"/>
          <p:cNvSpPr>
            <a:spLocks noChangeArrowheads="1"/>
          </p:cNvSpPr>
          <p:nvPr/>
        </p:nvSpPr>
        <p:spPr bwMode="auto">
          <a:xfrm>
            <a:off x="7239000" y="6019800"/>
            <a:ext cx="1476375" cy="650875"/>
          </a:xfrm>
          <a:prstGeom prst="rect">
            <a:avLst/>
          </a:prstGeom>
          <a:solidFill>
            <a:srgbClr val="FFCC00"/>
          </a:solidFill>
          <a:ln w="9525">
            <a:solidFill>
              <a:srgbClr val="003366"/>
            </a:solidFill>
            <a:miter lim="800000"/>
            <a:headEnd/>
            <a:tailEnd/>
          </a:ln>
          <a:effectLst/>
        </p:spPr>
        <p:txBody>
          <a:bodyPr>
            <a:spAutoFit/>
          </a:bodyPr>
          <a:lstStyle/>
          <a:p>
            <a:pPr algn="ctr" eaLnBrk="0" hangingPunct="0"/>
            <a:r>
              <a:rPr lang="en-US" sz="1800" b="1">
                <a:latin typeface="Arial" pitchFamily="34" charset="0"/>
              </a:rPr>
              <a:t>Mercado de factores</a:t>
            </a:r>
            <a:endParaRPr lang="en-US" sz="1800" b="1" u="sng">
              <a:latin typeface="Arial" pitchFamily="34" charset="0"/>
            </a:endParaRPr>
          </a:p>
        </p:txBody>
      </p:sp>
      <p:sp>
        <p:nvSpPr>
          <p:cNvPr id="18457" name="Rectangle 25"/>
          <p:cNvSpPr>
            <a:spLocks noChangeArrowheads="1"/>
          </p:cNvSpPr>
          <p:nvPr/>
        </p:nvSpPr>
        <p:spPr bwMode="auto">
          <a:xfrm>
            <a:off x="381000" y="152400"/>
            <a:ext cx="1447800" cy="650875"/>
          </a:xfrm>
          <a:prstGeom prst="rect">
            <a:avLst/>
          </a:prstGeom>
          <a:solidFill>
            <a:srgbClr val="3366FF"/>
          </a:solidFill>
          <a:ln w="9525">
            <a:solidFill>
              <a:srgbClr val="003366"/>
            </a:solidFill>
            <a:miter lim="800000"/>
            <a:headEnd/>
            <a:tailEnd/>
          </a:ln>
          <a:effectLst/>
        </p:spPr>
        <p:txBody>
          <a:bodyPr>
            <a:spAutoFit/>
          </a:bodyPr>
          <a:lstStyle/>
          <a:p>
            <a:pPr algn="ctr" eaLnBrk="0" hangingPunct="0"/>
            <a:r>
              <a:rPr lang="en-US" sz="1800" b="1">
                <a:solidFill>
                  <a:schemeClr val="bg1"/>
                </a:solidFill>
                <a:latin typeface="Arial" pitchFamily="34" charset="0"/>
              </a:rPr>
              <a:t>Mercado de bienes</a:t>
            </a:r>
            <a:endParaRPr lang="en-US" sz="1800" b="1" u="sng">
              <a:solidFill>
                <a:schemeClr val="bg1"/>
              </a:solidFill>
              <a:latin typeface="Arial" pitchFamily="34" charset="0"/>
            </a:endParaRPr>
          </a:p>
        </p:txBody>
      </p:sp>
      <p:sp>
        <p:nvSpPr>
          <p:cNvPr id="18458" name="Rectangle 26"/>
          <p:cNvSpPr>
            <a:spLocks noChangeArrowheads="1"/>
          </p:cNvSpPr>
          <p:nvPr/>
        </p:nvSpPr>
        <p:spPr bwMode="auto">
          <a:xfrm>
            <a:off x="3048000" y="762000"/>
            <a:ext cx="2033588" cy="579438"/>
          </a:xfrm>
          <a:prstGeom prst="rect">
            <a:avLst/>
          </a:prstGeom>
          <a:noFill/>
          <a:ln w="9525">
            <a:noFill/>
            <a:miter lim="800000"/>
            <a:headEnd/>
            <a:tailEnd/>
          </a:ln>
          <a:effectLst/>
        </p:spPr>
        <p:txBody>
          <a:bodyPr wrap="none">
            <a:spAutoFit/>
          </a:bodyPr>
          <a:lstStyle/>
          <a:p>
            <a:pPr eaLnBrk="0" hangingPunct="0"/>
            <a:r>
              <a:rPr lang="en-US" sz="3200" b="1">
                <a:latin typeface="Arial" pitchFamily="34" charset="0"/>
              </a:rPr>
              <a:t>El Estado</a:t>
            </a:r>
            <a:endParaRPr lang="es-ES" sz="3200" b="1">
              <a:latin typeface="Arial" pitchFamily="34" charset="0"/>
            </a:endParaRPr>
          </a:p>
        </p:txBody>
      </p:sp>
    </p:spTree>
  </p:cSld>
  <p:clrMapOvr>
    <a:masterClrMapping/>
  </p:clrMapOvr>
  <p:transition advTm="2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eaLnBrk="1" fontAlgn="auto" hangingPunct="1">
              <a:spcBef>
                <a:spcPts val="0"/>
              </a:spcBef>
              <a:spcAft>
                <a:spcPts val="0"/>
              </a:spcAft>
              <a:defRPr/>
            </a:pPr>
            <a:r>
              <a:rPr sz="4000" smtClean="0"/>
              <a:t>POBLACION OCUPADA</a:t>
            </a:r>
          </a:p>
        </p:txBody>
      </p:sp>
      <p:sp>
        <p:nvSpPr>
          <p:cNvPr id="14339" name="2 Marcador de contenido"/>
          <p:cNvSpPr txBox="1">
            <a:spLocks noGrp="1"/>
          </p:cNvSpPr>
          <p:nvPr>
            <p:ph idx="1"/>
          </p:nvPr>
        </p:nvSpPr>
        <p:spPr>
          <a:xfrm>
            <a:off x="1143000" y="1447800"/>
            <a:ext cx="7791450" cy="4800600"/>
          </a:xfrm>
        </p:spPr>
        <p:txBody>
          <a:bodyPr/>
          <a:lstStyle/>
          <a:p>
            <a:pPr algn="just" eaLnBrk="1" hangingPunct="1"/>
            <a:r>
              <a:rPr altLang="es-AR" smtClean="0">
                <a:latin typeface="Gill Sans MT" panose="020B0502020104020203" pitchFamily="34" charset="0"/>
              </a:rPr>
              <a:t>Se incluye a quienes trabajaron aunque sea una hora en la semana inmediata anterior al relevamiento, percibiendo un pago en dinero o en especie por la tarea que realizaron. También a quienes realizan tareas regulares de ayuda en la actividad de un familiar, reciban o no una remuneración por ello, y a quienes se hallan en uso de licencia por cualquier motivo.</a:t>
            </a:r>
          </a:p>
        </p:txBody>
      </p:sp>
    </p:spTree>
    <p:extLst>
      <p:ext uri="{BB962C8B-B14F-4D97-AF65-F5344CB8AC3E}">
        <p14:creationId xmlns:p14="http://schemas.microsoft.com/office/powerpoint/2010/main" val="809364760"/>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eaLnBrk="1" fontAlgn="auto" hangingPunct="1">
              <a:spcBef>
                <a:spcPts val="0"/>
              </a:spcBef>
              <a:spcAft>
                <a:spcPts val="0"/>
              </a:spcAft>
              <a:defRPr/>
            </a:pPr>
            <a:r>
              <a:rPr smtClean="0"/>
              <a:t>Población subocupada</a:t>
            </a:r>
          </a:p>
        </p:txBody>
      </p:sp>
      <p:sp>
        <p:nvSpPr>
          <p:cNvPr id="15363" name="2 Marcador de contenido"/>
          <p:cNvSpPr txBox="1">
            <a:spLocks noGrp="1"/>
          </p:cNvSpPr>
          <p:nvPr>
            <p:ph idx="1"/>
          </p:nvPr>
        </p:nvSpPr>
        <p:spPr/>
        <p:txBody>
          <a:bodyPr/>
          <a:lstStyle/>
          <a:p>
            <a:pPr algn="just" eaLnBrk="1" hangingPunct="1"/>
            <a:r>
              <a:rPr altLang="es-AR" smtClean="0">
                <a:latin typeface="Arial Unicode MS" panose="020B0604020202020204" pitchFamily="34" charset="-128"/>
              </a:rPr>
              <a:t>La población subocupada los ocupados que trabajan menos de 35 horas semanales por causas involuntarias y están dispuestos a trabajar más horas. </a:t>
            </a:r>
          </a:p>
          <a:p>
            <a:pPr algn="just" eaLnBrk="1" hangingPunct="1"/>
            <a:r>
              <a:rPr altLang="es-AR" smtClean="0">
                <a:latin typeface="Arial Unicode MS" panose="020B0604020202020204" pitchFamily="34" charset="-128"/>
              </a:rPr>
              <a:t>Los subocupados pueden, a su vez, buscar o no buscar activamente otra ocupación</a:t>
            </a:r>
            <a:endParaRPr altLang="es-AR" smtClean="0">
              <a:latin typeface="Gill Sans MT" panose="020B0502020104020203" pitchFamily="34" charset="0"/>
            </a:endParaRPr>
          </a:p>
        </p:txBody>
      </p:sp>
    </p:spTree>
    <p:extLst>
      <p:ext uri="{BB962C8B-B14F-4D97-AF65-F5344CB8AC3E}">
        <p14:creationId xmlns:p14="http://schemas.microsoft.com/office/powerpoint/2010/main" val="208395859"/>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742" t="5644" r="5703" b="14188"/>
          <a:stretch/>
        </p:blipFill>
        <p:spPr>
          <a:xfrm>
            <a:off x="2620479" y="1295400"/>
            <a:ext cx="5525533" cy="3798455"/>
          </a:xfrm>
          <a:prstGeom prst="rect">
            <a:avLst/>
          </a:prstGeom>
        </p:spPr>
      </p:pic>
    </p:spTree>
    <p:extLst>
      <p:ext uri="{BB962C8B-B14F-4D97-AF65-F5344CB8AC3E}">
        <p14:creationId xmlns:p14="http://schemas.microsoft.com/office/powerpoint/2010/main" val="1659892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856" r="3803" b="15032"/>
          <a:stretch/>
        </p:blipFill>
        <p:spPr>
          <a:xfrm>
            <a:off x="2468880" y="1463641"/>
            <a:ext cx="5475611" cy="3782729"/>
          </a:xfrm>
          <a:prstGeom prst="rect">
            <a:avLst/>
          </a:prstGeom>
        </p:spPr>
      </p:pic>
    </p:spTree>
    <p:extLst>
      <p:ext uri="{BB962C8B-B14F-4D97-AF65-F5344CB8AC3E}">
        <p14:creationId xmlns:p14="http://schemas.microsoft.com/office/powerpoint/2010/main" val="2328054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Rectángulo"/>
          <p:cNvSpPr>
            <a:spLocks noChangeArrowheads="1"/>
          </p:cNvSpPr>
          <p:nvPr/>
        </p:nvSpPr>
        <p:spPr bwMode="auto">
          <a:xfrm>
            <a:off x="1000125" y="714375"/>
            <a:ext cx="81438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800"/>
              </a:spcBef>
              <a:buClr>
                <a:srgbClr val="C0A250"/>
              </a:buClr>
              <a:buSzPct val="100000"/>
              <a:buFontTx/>
              <a:buChar char="•"/>
            </a:pPr>
            <a:r>
              <a:rPr lang="en-US" altLang="es-AR">
                <a:solidFill>
                  <a:srgbClr val="3891A7"/>
                </a:solidFill>
                <a:latin typeface="Arial" panose="020B0604020202020204" pitchFamily="34" charset="0"/>
              </a:rPr>
              <a:t> </a:t>
            </a:r>
            <a:r>
              <a:rPr lang="en-US" altLang="es-AR" sz="3200">
                <a:solidFill>
                  <a:srgbClr val="000000"/>
                </a:solidFill>
                <a:latin typeface="Tahoma" panose="020B0604030504040204" pitchFamily="34" charset="0"/>
                <a:cs typeface="Tahoma" panose="020B0604030504040204" pitchFamily="34" charset="0"/>
              </a:rPr>
              <a:t>La tasa de actividad es el cociente entre la población activa y la población en edad de trabajar.</a:t>
            </a:r>
          </a:p>
          <a:p>
            <a:pPr eaLnBrk="1" hangingPunct="1">
              <a:spcBef>
                <a:spcPts val="400"/>
              </a:spcBef>
            </a:pPr>
            <a:endParaRPr lang="en-US" altLang="es-AR">
              <a:solidFill>
                <a:srgbClr val="000000"/>
              </a:solidFill>
              <a:latin typeface="Tahoma" panose="020B0604030504040204" pitchFamily="34" charset="0"/>
              <a:cs typeface="Tahoma" panose="020B0604030504040204" pitchFamily="34" charset="0"/>
            </a:endParaRPr>
          </a:p>
          <a:p>
            <a:pPr eaLnBrk="1" hangingPunct="1">
              <a:spcBef>
                <a:spcPts val="800"/>
              </a:spcBef>
              <a:buClr>
                <a:srgbClr val="C0A250"/>
              </a:buClr>
              <a:buSzPct val="100000"/>
              <a:buFontTx/>
              <a:buChar char="•"/>
            </a:pPr>
            <a:r>
              <a:rPr lang="en-US" altLang="es-AR" sz="3200">
                <a:solidFill>
                  <a:srgbClr val="000000"/>
                </a:solidFill>
                <a:latin typeface="Tahoma" panose="020B0604030504040204" pitchFamily="34" charset="0"/>
                <a:cs typeface="Tahoma" panose="020B0604030504040204" pitchFamily="34" charset="0"/>
              </a:rPr>
              <a:t> La tasa de paro o tasa de desempleo es la proporción de población activa que se encuentra desempleada.</a:t>
            </a:r>
          </a:p>
          <a:p>
            <a:pPr eaLnBrk="1" hangingPunct="1">
              <a:spcBef>
                <a:spcPts val="700"/>
              </a:spcBef>
            </a:pPr>
            <a:endParaRPr lang="en-US" altLang="es-AR" sz="2800">
              <a:solidFill>
                <a:srgbClr val="000000"/>
              </a:solidFill>
              <a:latin typeface="Tahoma" panose="020B0604030504040204" pitchFamily="34" charset="0"/>
              <a:cs typeface="Tahoma" panose="020B0604030504040204" pitchFamily="34" charset="0"/>
            </a:endParaRPr>
          </a:p>
          <a:p>
            <a:pPr eaLnBrk="1" hangingPunct="1">
              <a:spcBef>
                <a:spcPts val="800"/>
              </a:spcBef>
              <a:buClr>
                <a:srgbClr val="C0A250"/>
              </a:buClr>
              <a:buSzPct val="100000"/>
              <a:buFontTx/>
              <a:buChar char="•"/>
            </a:pPr>
            <a:r>
              <a:rPr lang="en-US" altLang="es-AR" sz="3200">
                <a:solidFill>
                  <a:srgbClr val="3891A7"/>
                </a:solidFill>
                <a:latin typeface="Arial" panose="020B0604020202020204" pitchFamily="34" charset="0"/>
              </a:rPr>
              <a:t> </a:t>
            </a:r>
            <a:r>
              <a:rPr lang="en-US" altLang="es-AR" sz="3200">
                <a:solidFill>
                  <a:srgbClr val="000000"/>
                </a:solidFill>
                <a:latin typeface="Arial" panose="020B0604020202020204" pitchFamily="34" charset="0"/>
              </a:rPr>
              <a:t>La población en edad de trabajar está formada por los mayores de 16 años</a:t>
            </a:r>
          </a:p>
          <a:p>
            <a:pPr eaLnBrk="1" hangingPunct="1">
              <a:spcBef>
                <a:spcPts val="800"/>
              </a:spcBef>
              <a:buClr>
                <a:srgbClr val="C0A250"/>
              </a:buClr>
              <a:buSzPct val="100000"/>
              <a:buFontTx/>
              <a:buChar char="•"/>
            </a:pPr>
            <a:endParaRPr lang="en-US" altLang="es-AR" sz="320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748365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Rectángulo"/>
          <p:cNvSpPr>
            <a:spLocks noChangeArrowheads="1"/>
          </p:cNvSpPr>
          <p:nvPr/>
        </p:nvSpPr>
        <p:spPr bwMode="auto">
          <a:xfrm>
            <a:off x="1000125" y="0"/>
            <a:ext cx="814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AR" sz="2400">
                <a:solidFill>
                  <a:srgbClr val="000000"/>
                </a:solidFill>
                <a:latin typeface="Gill Sans MT" panose="020B0502020104020203" pitchFamily="34" charset="0"/>
              </a:rPr>
              <a:t>Las variaciones del desempleo</a:t>
            </a:r>
            <a:endParaRPr lang="es-ES" altLang="es-AR" sz="2400">
              <a:solidFill>
                <a:srgbClr val="000000"/>
              </a:solidFill>
              <a:latin typeface="Gill Sans MT" panose="020B0502020104020203" pitchFamily="34" charset="0"/>
            </a:endParaRPr>
          </a:p>
        </p:txBody>
      </p:sp>
      <p:sp>
        <p:nvSpPr>
          <p:cNvPr id="18435" name="3 Rectángulo"/>
          <p:cNvSpPr>
            <a:spLocks noChangeArrowheads="1"/>
          </p:cNvSpPr>
          <p:nvPr/>
        </p:nvSpPr>
        <p:spPr bwMode="auto">
          <a:xfrm>
            <a:off x="1000125" y="1000125"/>
            <a:ext cx="814387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1813" indent="-531813">
              <a:defRPr>
                <a:solidFill>
                  <a:schemeClr val="tx1"/>
                </a:solidFill>
                <a:latin typeface="Calibri" panose="020F0502020204030204" pitchFamily="34" charset="0"/>
              </a:defRPr>
            </a:lvl1pPr>
            <a:lvl2pPr marL="588963" indent="-474663">
              <a:defRPr>
                <a:solidFill>
                  <a:schemeClr val="tx1"/>
                </a:solidFill>
                <a:latin typeface="Calibri" panose="020F0502020204030204" pitchFamily="34" charset="0"/>
              </a:defRPr>
            </a:lvl2pPr>
            <a:lvl3pPr marL="1312863" indent="-4000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s-AR" sz="2200">
                <a:solidFill>
                  <a:srgbClr val="000000"/>
                </a:solidFill>
                <a:latin typeface="Tahoma" panose="020B0604030504040204" pitchFamily="34" charset="0"/>
                <a:cs typeface="Tahoma" panose="020B0604030504040204" pitchFamily="34" charset="0"/>
              </a:rPr>
              <a:t>Una misma tasa de desempleo puede reflejar dos realidades muy diferentes:</a:t>
            </a:r>
          </a:p>
          <a:p>
            <a:pPr eaLnBrk="1" hangingPunct="1">
              <a:lnSpc>
                <a:spcPct val="90000"/>
              </a:lnSpc>
            </a:pPr>
            <a:endParaRPr lang="en-US" altLang="es-AR" sz="2200">
              <a:solidFill>
                <a:srgbClr val="000000"/>
              </a:solidFill>
              <a:latin typeface="Tahoma" panose="020B0604030504040204" pitchFamily="34" charset="0"/>
              <a:cs typeface="Tahoma" panose="020B0604030504040204" pitchFamily="34" charset="0"/>
            </a:endParaRPr>
          </a:p>
          <a:p>
            <a:pPr lvl="2" algn="just" eaLnBrk="1" hangingPunct="1">
              <a:lnSpc>
                <a:spcPct val="90000"/>
              </a:lnSpc>
              <a:buSzPct val="100000"/>
              <a:buFont typeface="Arial" panose="020B0604020202020204" pitchFamily="34" charset="0"/>
              <a:buChar char="•"/>
            </a:pPr>
            <a:r>
              <a:rPr lang="en-US" altLang="es-AR" sz="2200">
                <a:solidFill>
                  <a:srgbClr val="000000"/>
                </a:solidFill>
                <a:latin typeface="Tahoma" panose="020B0604030504040204" pitchFamily="34" charset="0"/>
                <a:cs typeface="Tahoma" panose="020B0604030504040204" pitchFamily="34" charset="0"/>
              </a:rPr>
              <a:t>Un mercado de trabajo muy activo (elevada tasa de actividad), con muchas altas y bajas, en las que las oportunidades de encontrar trabajo son elevadas.</a:t>
            </a:r>
          </a:p>
          <a:p>
            <a:pPr lvl="1" eaLnBrk="1" hangingPunct="1">
              <a:lnSpc>
                <a:spcPct val="90000"/>
              </a:lnSpc>
            </a:pPr>
            <a:r>
              <a:rPr lang="en-US" altLang="es-AR" sz="220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a:solidFill>
                  <a:srgbClr val="000000"/>
                </a:solidFill>
                <a:latin typeface="Tahoma" panose="020B0604030504040204" pitchFamily="34" charset="0"/>
                <a:cs typeface="Tahoma" panose="020B0604030504040204" pitchFamily="34" charset="0"/>
              </a:rPr>
              <a:t>Una baja tasa de actividad y un mercado de trabajo estancado, con muy pocas altas y bajas y pocas probablidades de encontrar empleo.</a:t>
            </a:r>
          </a:p>
          <a:p>
            <a:pPr eaLnBrk="1" hangingPunct="1">
              <a:lnSpc>
                <a:spcPct val="90000"/>
              </a:lnSpc>
            </a:pPr>
            <a:endParaRPr lang="en-US" altLang="es-AR" sz="2200">
              <a:solidFill>
                <a:srgbClr val="000000"/>
              </a:solidFill>
              <a:latin typeface="Tahoma" panose="020B0604030504040204" pitchFamily="34" charset="0"/>
              <a:cs typeface="Tahoma" panose="020B0604030504040204" pitchFamily="34" charset="0"/>
            </a:endParaRPr>
          </a:p>
          <a:p>
            <a:pPr eaLnBrk="1" hangingPunct="1">
              <a:lnSpc>
                <a:spcPct val="90000"/>
              </a:lnSpc>
            </a:pPr>
            <a:r>
              <a:rPr lang="en-US" altLang="es-AR" sz="2200">
                <a:solidFill>
                  <a:srgbClr val="000000"/>
                </a:solidFill>
                <a:latin typeface="Tahoma" panose="020B0604030504040204" pitchFamily="34" charset="0"/>
                <a:cs typeface="Tahoma" panose="020B0604030504040204" pitchFamily="34" charset="0"/>
              </a:rPr>
              <a:t>Un crecimiento del número de desempleados puede reflejar: </a:t>
            </a:r>
          </a:p>
          <a:p>
            <a:pPr lvl="1" eaLnBrk="1" hangingPunct="1">
              <a:lnSpc>
                <a:spcPct val="90000"/>
              </a:lnSpc>
            </a:pPr>
            <a:r>
              <a:rPr lang="en-US" altLang="es-AR" sz="220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a:solidFill>
                  <a:srgbClr val="000000"/>
                </a:solidFill>
                <a:latin typeface="Tahoma" panose="020B0604030504040204" pitchFamily="34" charset="0"/>
                <a:cs typeface="Tahoma" panose="020B0604030504040204" pitchFamily="34" charset="0"/>
              </a:rPr>
              <a:t>Que muchos inactivos perciben dinamismo y posibilidad de encontrar un empleo y pasan a ser buscadores de empleo </a:t>
            </a:r>
          </a:p>
          <a:p>
            <a:pPr lvl="1" eaLnBrk="1" hangingPunct="1">
              <a:lnSpc>
                <a:spcPct val="90000"/>
              </a:lnSpc>
            </a:pPr>
            <a:endParaRPr lang="en-US" altLang="es-AR" sz="2200">
              <a:solidFill>
                <a:srgbClr val="000000"/>
              </a:solidFill>
              <a:latin typeface="Tahoma" panose="020B0604030504040204" pitchFamily="34" charset="0"/>
              <a:cs typeface="Tahoma" panose="020B0604030504040204" pitchFamily="34" charset="0"/>
            </a:endParaRPr>
          </a:p>
          <a:p>
            <a:pPr lvl="2" eaLnBrk="1" hangingPunct="1">
              <a:lnSpc>
                <a:spcPct val="90000"/>
              </a:lnSpc>
              <a:buSzPct val="100000"/>
              <a:buFont typeface="Arial" panose="020B0604020202020204" pitchFamily="34" charset="0"/>
              <a:buChar char="•"/>
            </a:pPr>
            <a:r>
              <a:rPr lang="en-US" altLang="es-AR" sz="2200">
                <a:solidFill>
                  <a:srgbClr val="000000"/>
                </a:solidFill>
                <a:latin typeface="Tahoma" panose="020B0604030504040204" pitchFamily="34" charset="0"/>
                <a:cs typeface="Tahoma" panose="020B0604030504040204" pitchFamily="34" charset="0"/>
              </a:rPr>
              <a:t>Una situación de estancamiento en la que personas que estaban empleadas pasan a estar paradas</a:t>
            </a:r>
            <a:endParaRPr lang="es-ES" altLang="es-AR" sz="220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918826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eaLnBrk="1" fontAlgn="auto" hangingPunct="1">
              <a:spcBef>
                <a:spcPts val="0"/>
              </a:spcBef>
              <a:spcAft>
                <a:spcPts val="0"/>
              </a:spcAft>
              <a:defRPr/>
            </a:pPr>
            <a:endParaRPr lang="es-AR" smtClean="0"/>
          </a:p>
        </p:txBody>
      </p:sp>
      <p:sp>
        <p:nvSpPr>
          <p:cNvPr id="20483" name="2 Marcador de contenido"/>
          <p:cNvSpPr txBox="1">
            <a:spLocks noGrp="1"/>
          </p:cNvSpPr>
          <p:nvPr>
            <p:ph idx="1"/>
          </p:nvPr>
        </p:nvSpPr>
        <p:spPr/>
        <p:txBody>
          <a:bodyPr/>
          <a:lstStyle/>
          <a:p>
            <a:pPr marL="300038" indent="-300038" defTabSz="801688" eaLnBrk="1" hangingPunct="1">
              <a:spcBef>
                <a:spcPts val="800"/>
              </a:spcBef>
              <a:buClr>
                <a:srgbClr val="FF0066"/>
              </a:buClr>
              <a:buFont typeface="Wingdings" panose="05000000000000000000" pitchFamily="2" charset="2"/>
              <a:buChar char="§"/>
            </a:pPr>
            <a:r>
              <a:rPr lang="en-US" altLang="es-AR" smtClean="0">
                <a:solidFill>
                  <a:srgbClr val="4F271C"/>
                </a:solidFill>
                <a:latin typeface="Arial" panose="020B0604020202020204" pitchFamily="34" charset="0"/>
              </a:rPr>
              <a:t>Cuando el desempleo es alto, la proporción de desempleados que encuentran trabajo es baja.</a:t>
            </a:r>
          </a:p>
          <a:p>
            <a:pPr marL="300038" indent="-300038" defTabSz="801688" eaLnBrk="1" hangingPunct="1">
              <a:spcBef>
                <a:spcPts val="800"/>
              </a:spcBef>
              <a:buClr>
                <a:srgbClr val="FF0066"/>
              </a:buClr>
              <a:buFont typeface="Wingdings" panose="05000000000000000000" pitchFamily="2" charset="2"/>
              <a:buChar char="§"/>
            </a:pPr>
            <a:endParaRPr lang="en-US" altLang="es-AR" smtClean="0">
              <a:solidFill>
                <a:srgbClr val="4F271C"/>
              </a:solidFill>
              <a:latin typeface="Arial" panose="020B0604020202020204" pitchFamily="34" charset="0"/>
            </a:endParaRPr>
          </a:p>
          <a:p>
            <a:pPr marL="300038" indent="-300038" defTabSz="801688" eaLnBrk="1" hangingPunct="1">
              <a:spcBef>
                <a:spcPts val="800"/>
              </a:spcBef>
              <a:buClr>
                <a:srgbClr val="FF0066"/>
              </a:buClr>
              <a:buFont typeface="Wingdings" panose="05000000000000000000" pitchFamily="2" charset="2"/>
              <a:buChar char="§"/>
            </a:pPr>
            <a:r>
              <a:rPr lang="en-US" altLang="es-AR" smtClean="0">
                <a:solidFill>
                  <a:srgbClr val="4F271C"/>
                </a:solidFill>
                <a:latin typeface="Arial" panose="020B0604020202020204" pitchFamily="34" charset="0"/>
              </a:rPr>
              <a:t>Cuando el desempleo es alto, es mayor la proporción de trabajadores que pierden el empleo</a:t>
            </a:r>
            <a:endParaRPr altLang="es-AR" smtClean="0">
              <a:latin typeface="Gill Sans MT" panose="020B0502020104020203" pitchFamily="34" charset="0"/>
            </a:endParaRPr>
          </a:p>
        </p:txBody>
      </p:sp>
    </p:spTree>
    <p:extLst>
      <p:ext uri="{BB962C8B-B14F-4D97-AF65-F5344CB8AC3E}">
        <p14:creationId xmlns:p14="http://schemas.microsoft.com/office/powerpoint/2010/main" val="988281132"/>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47" t="2691" r="6654" b="13977"/>
          <a:stretch/>
        </p:blipFill>
        <p:spPr>
          <a:xfrm>
            <a:off x="2504974" y="1421618"/>
            <a:ext cx="5688530" cy="4012445"/>
          </a:xfrm>
          <a:prstGeom prst="rect">
            <a:avLst/>
          </a:prstGeom>
        </p:spPr>
      </p:pic>
    </p:spTree>
    <p:extLst>
      <p:ext uri="{BB962C8B-B14F-4D97-AF65-F5344CB8AC3E}">
        <p14:creationId xmlns:p14="http://schemas.microsoft.com/office/powerpoint/2010/main" val="4156653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14" t="3324" r="2219" b="19463"/>
          <a:stretch/>
        </p:blipFill>
        <p:spPr>
          <a:xfrm>
            <a:off x="2476098" y="1839028"/>
            <a:ext cx="6188574" cy="3826043"/>
          </a:xfrm>
          <a:prstGeom prst="rect">
            <a:avLst/>
          </a:prstGeom>
        </p:spPr>
      </p:pic>
    </p:spTree>
    <p:extLst>
      <p:ext uri="{BB962C8B-B14F-4D97-AF65-F5344CB8AC3E}">
        <p14:creationId xmlns:p14="http://schemas.microsoft.com/office/powerpoint/2010/main" val="1325739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2" t="2481" r="2379" b="13344"/>
          <a:stretch/>
        </p:blipFill>
        <p:spPr>
          <a:xfrm>
            <a:off x="2317282" y="1614316"/>
            <a:ext cx="5637998" cy="3736812"/>
          </a:xfrm>
          <a:prstGeom prst="rect">
            <a:avLst/>
          </a:prstGeom>
        </p:spPr>
      </p:pic>
    </p:spTree>
    <p:extLst>
      <p:ext uri="{BB962C8B-B14F-4D97-AF65-F5344CB8AC3E}">
        <p14:creationId xmlns:p14="http://schemas.microsoft.com/office/powerpoint/2010/main" val="134596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914400" y="3505200"/>
            <a:ext cx="2743200" cy="2393950"/>
            <a:chOff x="192" y="192"/>
            <a:chExt cx="5157" cy="3812"/>
          </a:xfrm>
        </p:grpSpPr>
        <p:graphicFrame>
          <p:nvGraphicFramePr>
            <p:cNvPr id="19478" name="Object 3"/>
            <p:cNvGraphicFramePr>
              <a:graphicFrameLocks noChangeAspect="1"/>
            </p:cNvGraphicFramePr>
            <p:nvPr/>
          </p:nvGraphicFramePr>
          <p:xfrm>
            <a:off x="2064" y="1584"/>
            <a:ext cx="1043" cy="799"/>
          </p:xfrm>
          <a:graphic>
            <a:graphicData uri="http://schemas.openxmlformats.org/presentationml/2006/ole">
              <mc:AlternateContent xmlns:mc="http://schemas.openxmlformats.org/markup-compatibility/2006">
                <mc:Choice xmlns:v="urn:schemas-microsoft-com:vml" Requires="v">
                  <p:oleObj spid="_x0000_s19761" name="Imagen" r:id="rId3" imgW="4528242" imgH="3468986" progId="">
                    <p:embed/>
                  </p:oleObj>
                </mc:Choice>
                <mc:Fallback>
                  <p:oleObj name="Imagen" r:id="rId3" imgW="4528242" imgH="3468986" progId="">
                    <p:embed/>
                    <p:pic>
                      <p:nvPicPr>
                        <p:cNvPr id="0" name="Picture 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584"/>
                          <a:ext cx="1043" cy="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9" name="AutoShape 4"/>
            <p:cNvSpPr>
              <a:spLocks noChangeArrowheads="1"/>
            </p:cNvSpPr>
            <p:nvPr/>
          </p:nvSpPr>
          <p:spPr bwMode="auto">
            <a:xfrm rot="5400000" flipV="1">
              <a:off x="-888" y="1800"/>
              <a:ext cx="2448" cy="288"/>
            </a:xfrm>
            <a:prstGeom prst="rightArrow">
              <a:avLst>
                <a:gd name="adj1" fmla="val 28343"/>
                <a:gd name="adj2" fmla="val 114475"/>
              </a:avLst>
            </a:prstGeom>
            <a:solidFill>
              <a:srgbClr val="FFCC66"/>
            </a:solidFill>
            <a:ln w="9525">
              <a:solidFill>
                <a:schemeClr val="tx1"/>
              </a:solidFill>
              <a:miter lim="800000"/>
              <a:headEnd/>
              <a:tailEnd/>
            </a:ln>
            <a:effectLst/>
          </p:spPr>
          <p:txBody>
            <a:bodyPr wrap="none" anchor="ctr"/>
            <a:lstStyle/>
            <a:p>
              <a:endParaRPr lang="es-ES_tradnl"/>
            </a:p>
          </p:txBody>
        </p:sp>
        <p:sp>
          <p:nvSpPr>
            <p:cNvPr id="19480" name="AutoShape 5"/>
            <p:cNvSpPr>
              <a:spLocks noChangeArrowheads="1"/>
            </p:cNvSpPr>
            <p:nvPr/>
          </p:nvSpPr>
          <p:spPr bwMode="auto">
            <a:xfrm flipH="1">
              <a:off x="1152" y="192"/>
              <a:ext cx="3216" cy="192"/>
            </a:xfrm>
            <a:prstGeom prst="rightArrow">
              <a:avLst>
                <a:gd name="adj1" fmla="val 41676"/>
                <a:gd name="adj2" fmla="val 183397"/>
              </a:avLst>
            </a:prstGeom>
            <a:solidFill>
              <a:srgbClr val="FFCC66"/>
            </a:solidFill>
            <a:ln w="9525">
              <a:solidFill>
                <a:schemeClr val="tx1"/>
              </a:solidFill>
              <a:miter lim="800000"/>
              <a:headEnd/>
              <a:tailEnd/>
            </a:ln>
            <a:effectLst/>
          </p:spPr>
          <p:txBody>
            <a:bodyPr wrap="none" anchor="ctr"/>
            <a:lstStyle/>
            <a:p>
              <a:endParaRPr lang="es-ES_tradnl"/>
            </a:p>
          </p:txBody>
        </p:sp>
        <p:sp>
          <p:nvSpPr>
            <p:cNvPr id="19481" name="AutoShape 6"/>
            <p:cNvSpPr>
              <a:spLocks noChangeArrowheads="1"/>
            </p:cNvSpPr>
            <p:nvPr/>
          </p:nvSpPr>
          <p:spPr bwMode="auto">
            <a:xfrm>
              <a:off x="1392" y="344"/>
              <a:ext cx="2928" cy="192"/>
            </a:xfrm>
            <a:prstGeom prst="rightArrow">
              <a:avLst>
                <a:gd name="adj1" fmla="val 40472"/>
                <a:gd name="adj2" fmla="val 191049"/>
              </a:avLst>
            </a:prstGeom>
            <a:solidFill>
              <a:srgbClr val="99FFCC"/>
            </a:solidFill>
            <a:ln w="9525">
              <a:solidFill>
                <a:schemeClr val="tx1"/>
              </a:solidFill>
              <a:miter lim="800000"/>
              <a:headEnd/>
              <a:tailEnd/>
            </a:ln>
            <a:effectLst/>
          </p:spPr>
          <p:txBody>
            <a:bodyPr wrap="none" anchor="ctr"/>
            <a:lstStyle/>
            <a:p>
              <a:endParaRPr lang="es-ES_tradnl"/>
            </a:p>
          </p:txBody>
        </p:sp>
        <p:sp>
          <p:nvSpPr>
            <p:cNvPr id="19482" name="AutoShape 7"/>
            <p:cNvSpPr>
              <a:spLocks noChangeArrowheads="1"/>
            </p:cNvSpPr>
            <p:nvPr/>
          </p:nvSpPr>
          <p:spPr bwMode="auto">
            <a:xfrm rot="-5400000">
              <a:off x="-552" y="1848"/>
              <a:ext cx="2256" cy="192"/>
            </a:xfrm>
            <a:prstGeom prst="rightArrow">
              <a:avLst>
                <a:gd name="adj1" fmla="val 50602"/>
                <a:gd name="adj2" fmla="val 172388"/>
              </a:avLst>
            </a:prstGeom>
            <a:solidFill>
              <a:srgbClr val="99FFCC"/>
            </a:solidFill>
            <a:ln w="9525">
              <a:solidFill>
                <a:schemeClr val="tx1"/>
              </a:solidFill>
              <a:miter lim="800000"/>
              <a:headEnd/>
              <a:tailEnd/>
            </a:ln>
            <a:effectLst/>
          </p:spPr>
          <p:txBody>
            <a:bodyPr wrap="none" anchor="ctr"/>
            <a:lstStyle/>
            <a:p>
              <a:endParaRPr lang="es-ES_tradnl"/>
            </a:p>
          </p:txBody>
        </p:sp>
        <p:sp>
          <p:nvSpPr>
            <p:cNvPr id="19483" name="AutoShape 8"/>
            <p:cNvSpPr>
              <a:spLocks noChangeArrowheads="1"/>
            </p:cNvSpPr>
            <p:nvPr/>
          </p:nvSpPr>
          <p:spPr bwMode="auto">
            <a:xfrm flipH="1">
              <a:off x="912" y="3264"/>
              <a:ext cx="3312" cy="192"/>
            </a:xfrm>
            <a:prstGeom prst="rightArrow">
              <a:avLst>
                <a:gd name="adj1" fmla="val 41676"/>
                <a:gd name="adj2" fmla="val 188872"/>
              </a:avLst>
            </a:prstGeom>
            <a:solidFill>
              <a:srgbClr val="99FFCC"/>
            </a:solidFill>
            <a:ln w="9525">
              <a:solidFill>
                <a:schemeClr val="tx1"/>
              </a:solidFill>
              <a:miter lim="800000"/>
              <a:headEnd/>
              <a:tailEnd/>
            </a:ln>
            <a:effectLst/>
          </p:spPr>
          <p:txBody>
            <a:bodyPr wrap="none" anchor="ctr"/>
            <a:lstStyle/>
            <a:p>
              <a:endParaRPr lang="es-ES_tradnl"/>
            </a:p>
          </p:txBody>
        </p:sp>
        <p:sp>
          <p:nvSpPr>
            <p:cNvPr id="19484" name="AutoShape 9"/>
            <p:cNvSpPr>
              <a:spLocks noChangeArrowheads="1"/>
            </p:cNvSpPr>
            <p:nvPr/>
          </p:nvSpPr>
          <p:spPr bwMode="auto">
            <a:xfrm>
              <a:off x="912" y="3456"/>
              <a:ext cx="3504" cy="240"/>
            </a:xfrm>
            <a:prstGeom prst="rightArrow">
              <a:avLst>
                <a:gd name="adj1" fmla="val 40472"/>
                <a:gd name="adj2" fmla="val 182906"/>
              </a:avLst>
            </a:prstGeom>
            <a:solidFill>
              <a:srgbClr val="FFCC66"/>
            </a:solidFill>
            <a:ln w="9525">
              <a:solidFill>
                <a:schemeClr val="tx1"/>
              </a:solidFill>
              <a:miter lim="800000"/>
              <a:headEnd/>
              <a:tailEnd/>
            </a:ln>
            <a:effectLst/>
          </p:spPr>
          <p:txBody>
            <a:bodyPr wrap="none" anchor="ctr"/>
            <a:lstStyle/>
            <a:p>
              <a:endParaRPr lang="es-ES_tradnl"/>
            </a:p>
          </p:txBody>
        </p:sp>
        <p:sp>
          <p:nvSpPr>
            <p:cNvPr id="19485" name="AutoShape 10"/>
            <p:cNvSpPr>
              <a:spLocks noChangeArrowheads="1"/>
            </p:cNvSpPr>
            <p:nvPr/>
          </p:nvSpPr>
          <p:spPr bwMode="auto">
            <a:xfrm rot="-5400000">
              <a:off x="3960" y="2118"/>
              <a:ext cx="2064" cy="192"/>
            </a:xfrm>
            <a:prstGeom prst="rightArrow">
              <a:avLst>
                <a:gd name="adj1" fmla="val 50602"/>
                <a:gd name="adj2" fmla="val 157716"/>
              </a:avLst>
            </a:prstGeom>
            <a:solidFill>
              <a:srgbClr val="FFCC66"/>
            </a:solidFill>
            <a:ln w="9525">
              <a:solidFill>
                <a:schemeClr val="tx1"/>
              </a:solidFill>
              <a:miter lim="800000"/>
              <a:headEnd/>
              <a:tailEnd/>
            </a:ln>
            <a:effectLst/>
          </p:spPr>
          <p:txBody>
            <a:bodyPr wrap="none" anchor="ctr"/>
            <a:lstStyle/>
            <a:p>
              <a:endParaRPr lang="es-ES_tradnl"/>
            </a:p>
          </p:txBody>
        </p:sp>
        <p:sp>
          <p:nvSpPr>
            <p:cNvPr id="19486" name="AutoShape 11"/>
            <p:cNvSpPr>
              <a:spLocks noChangeArrowheads="1"/>
            </p:cNvSpPr>
            <p:nvPr/>
          </p:nvSpPr>
          <p:spPr bwMode="auto">
            <a:xfrm rot="5400000" flipV="1">
              <a:off x="3648" y="2142"/>
              <a:ext cx="2160" cy="240"/>
            </a:xfrm>
            <a:prstGeom prst="rightArrow">
              <a:avLst>
                <a:gd name="adj1" fmla="val 31556"/>
                <a:gd name="adj2" fmla="val 150417"/>
              </a:avLst>
            </a:prstGeom>
            <a:solidFill>
              <a:srgbClr val="99FFCC"/>
            </a:solidFill>
            <a:ln w="9525">
              <a:solidFill>
                <a:schemeClr val="tx1"/>
              </a:solidFill>
              <a:miter lim="800000"/>
              <a:headEnd/>
              <a:tailEnd/>
            </a:ln>
            <a:effectLst/>
          </p:spPr>
          <p:txBody>
            <a:bodyPr wrap="none" anchor="ctr"/>
            <a:lstStyle/>
            <a:p>
              <a:endParaRPr lang="es-ES_tradnl"/>
            </a:p>
          </p:txBody>
        </p:sp>
        <p:pic>
          <p:nvPicPr>
            <p:cNvPr id="19487" name="Picture 12" descr="chocala"/>
            <p:cNvPicPr>
              <a:picLocks noChangeAspect="1" noChangeArrowheads="1"/>
            </p:cNvPicPr>
            <p:nvPr/>
          </p:nvPicPr>
          <p:blipFill>
            <a:blip r:embed="rId5" cstate="print"/>
            <a:srcRect/>
            <a:stretch>
              <a:fillRect/>
            </a:stretch>
          </p:blipFill>
          <p:spPr bwMode="auto">
            <a:xfrm>
              <a:off x="240" y="192"/>
              <a:ext cx="1008" cy="550"/>
            </a:xfrm>
            <a:prstGeom prst="rect">
              <a:avLst/>
            </a:prstGeom>
            <a:noFill/>
            <a:ln w="9525">
              <a:noFill/>
              <a:miter lim="800000"/>
              <a:headEnd/>
              <a:tailEnd/>
            </a:ln>
          </p:spPr>
        </p:pic>
        <p:graphicFrame>
          <p:nvGraphicFramePr>
            <p:cNvPr id="19488" name="Object 13"/>
            <p:cNvGraphicFramePr>
              <a:graphicFrameLocks noChangeAspect="1"/>
            </p:cNvGraphicFramePr>
            <p:nvPr/>
          </p:nvGraphicFramePr>
          <p:xfrm>
            <a:off x="192" y="2880"/>
            <a:ext cx="762" cy="1124"/>
          </p:xfrm>
          <a:graphic>
            <a:graphicData uri="http://schemas.openxmlformats.org/presentationml/2006/ole">
              <mc:AlternateContent xmlns:mc="http://schemas.openxmlformats.org/markup-compatibility/2006">
                <mc:Choice xmlns:v="urn:schemas-microsoft-com:vml" Requires="v">
                  <p:oleObj spid="_x0000_s19762" name="Imagen" r:id="rId6" imgW="1108253" imgH="1632204" progId="">
                    <p:embed/>
                  </p:oleObj>
                </mc:Choice>
                <mc:Fallback>
                  <p:oleObj name="Imagen" r:id="rId6" imgW="1108253" imgH="1632204" progId="">
                    <p:embed/>
                    <p:pic>
                      <p:nvPicPr>
                        <p:cNvPr id="0" name="Picture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880"/>
                          <a:ext cx="762" cy="1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89" name="Picture 14" descr="chocala"/>
            <p:cNvPicPr>
              <a:picLocks noChangeAspect="1" noChangeArrowheads="1"/>
            </p:cNvPicPr>
            <p:nvPr/>
          </p:nvPicPr>
          <p:blipFill>
            <a:blip r:embed="rId5" cstate="print"/>
            <a:srcRect/>
            <a:stretch>
              <a:fillRect/>
            </a:stretch>
          </p:blipFill>
          <p:spPr bwMode="auto">
            <a:xfrm>
              <a:off x="4176" y="3198"/>
              <a:ext cx="1008" cy="550"/>
            </a:xfrm>
            <a:prstGeom prst="rect">
              <a:avLst/>
            </a:prstGeom>
            <a:noFill/>
            <a:ln w="9525">
              <a:noFill/>
              <a:miter lim="800000"/>
              <a:headEnd/>
              <a:tailEnd/>
            </a:ln>
          </p:spPr>
        </p:pic>
        <p:graphicFrame>
          <p:nvGraphicFramePr>
            <p:cNvPr id="19490" name="Object 15"/>
            <p:cNvGraphicFramePr>
              <a:graphicFrameLocks noChangeAspect="1"/>
            </p:cNvGraphicFramePr>
            <p:nvPr/>
          </p:nvGraphicFramePr>
          <p:xfrm>
            <a:off x="4368" y="192"/>
            <a:ext cx="981" cy="915"/>
          </p:xfrm>
          <a:graphic>
            <a:graphicData uri="http://schemas.openxmlformats.org/presentationml/2006/ole">
              <mc:AlternateContent xmlns:mc="http://schemas.openxmlformats.org/markup-compatibility/2006">
                <mc:Choice xmlns:v="urn:schemas-microsoft-com:vml" Requires="v">
                  <p:oleObj spid="_x0000_s19763" name="Imagen" r:id="rId8" imgW="1709928" imgH="1595628" progId="">
                    <p:embed/>
                  </p:oleObj>
                </mc:Choice>
                <mc:Fallback>
                  <p:oleObj name="Imagen" r:id="rId8" imgW="1709928" imgH="1595628" progId="">
                    <p:embed/>
                    <p:pic>
                      <p:nvPicPr>
                        <p:cNvPr id="0" name="Picture 2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 y="192"/>
                          <a:ext cx="981" cy="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1" name="AutoShape 16"/>
            <p:cNvSpPr>
              <a:spLocks noChangeArrowheads="1"/>
            </p:cNvSpPr>
            <p:nvPr/>
          </p:nvSpPr>
          <p:spPr bwMode="auto">
            <a:xfrm rot="7431216">
              <a:off x="3383" y="2144"/>
              <a:ext cx="144" cy="912"/>
            </a:xfrm>
            <a:prstGeom prst="upArrow">
              <a:avLst>
                <a:gd name="adj1" fmla="val 50000"/>
                <a:gd name="adj2" fmla="val 158333"/>
              </a:avLst>
            </a:prstGeom>
            <a:solidFill>
              <a:srgbClr val="FF0000"/>
            </a:solidFill>
            <a:ln w="9525">
              <a:solidFill>
                <a:schemeClr val="tx1"/>
              </a:solidFill>
              <a:miter lim="800000"/>
              <a:headEnd/>
              <a:tailEnd/>
            </a:ln>
            <a:effectLst/>
          </p:spPr>
          <p:txBody>
            <a:bodyPr wrap="none" anchor="ctr"/>
            <a:lstStyle/>
            <a:p>
              <a:endParaRPr lang="es-ES_tradnl"/>
            </a:p>
          </p:txBody>
        </p:sp>
        <p:sp>
          <p:nvSpPr>
            <p:cNvPr id="19492" name="AutoShape 17"/>
            <p:cNvSpPr>
              <a:spLocks noChangeArrowheads="1"/>
            </p:cNvSpPr>
            <p:nvPr/>
          </p:nvSpPr>
          <p:spPr bwMode="auto">
            <a:xfrm rot="-8036023">
              <a:off x="3417" y="744"/>
              <a:ext cx="192" cy="1296"/>
            </a:xfrm>
            <a:prstGeom prst="upArrow">
              <a:avLst>
                <a:gd name="adj1" fmla="val 50000"/>
                <a:gd name="adj2" fmla="val 168750"/>
              </a:avLst>
            </a:prstGeom>
            <a:solidFill>
              <a:srgbClr val="99FFCC"/>
            </a:solidFill>
            <a:ln w="9525">
              <a:solidFill>
                <a:schemeClr val="tx1"/>
              </a:solidFill>
              <a:miter lim="800000"/>
              <a:headEnd/>
              <a:tailEnd/>
            </a:ln>
            <a:effectLst/>
          </p:spPr>
          <p:txBody>
            <a:bodyPr wrap="none" anchor="ctr"/>
            <a:lstStyle/>
            <a:p>
              <a:endParaRPr lang="es-ES_tradnl"/>
            </a:p>
          </p:txBody>
        </p:sp>
        <p:sp>
          <p:nvSpPr>
            <p:cNvPr id="19493" name="AutoShape 18"/>
            <p:cNvSpPr>
              <a:spLocks noChangeArrowheads="1"/>
            </p:cNvSpPr>
            <p:nvPr/>
          </p:nvSpPr>
          <p:spPr bwMode="auto">
            <a:xfrm rot="2779133">
              <a:off x="1320" y="1848"/>
              <a:ext cx="192" cy="1584"/>
            </a:xfrm>
            <a:prstGeom prst="upArrow">
              <a:avLst>
                <a:gd name="adj1" fmla="val 50000"/>
                <a:gd name="adj2" fmla="val 206250"/>
              </a:avLst>
            </a:prstGeom>
            <a:solidFill>
              <a:srgbClr val="99FFCC"/>
            </a:solidFill>
            <a:ln w="9525">
              <a:solidFill>
                <a:schemeClr val="tx1"/>
              </a:solidFill>
              <a:miter lim="800000"/>
              <a:headEnd/>
              <a:tailEnd/>
            </a:ln>
            <a:effectLst/>
          </p:spPr>
          <p:txBody>
            <a:bodyPr wrap="none" anchor="ctr"/>
            <a:lstStyle/>
            <a:p>
              <a:endParaRPr lang="es-ES_tradnl"/>
            </a:p>
          </p:txBody>
        </p:sp>
        <p:sp>
          <p:nvSpPr>
            <p:cNvPr id="19494" name="AutoShape 19"/>
            <p:cNvSpPr>
              <a:spLocks noChangeArrowheads="1"/>
            </p:cNvSpPr>
            <p:nvPr/>
          </p:nvSpPr>
          <p:spPr bwMode="auto">
            <a:xfrm rot="-8036023">
              <a:off x="1457" y="2045"/>
              <a:ext cx="192" cy="1488"/>
            </a:xfrm>
            <a:prstGeom prst="upArrow">
              <a:avLst>
                <a:gd name="adj1" fmla="val 50000"/>
                <a:gd name="adj2" fmla="val 193750"/>
              </a:avLst>
            </a:prstGeom>
            <a:solidFill>
              <a:srgbClr val="FFCC66"/>
            </a:solidFill>
            <a:ln w="9525">
              <a:solidFill>
                <a:schemeClr val="tx1"/>
              </a:solidFill>
              <a:miter lim="800000"/>
              <a:headEnd/>
              <a:tailEnd/>
            </a:ln>
            <a:effectLst/>
          </p:spPr>
          <p:txBody>
            <a:bodyPr wrap="none" anchor="ctr"/>
            <a:lstStyle/>
            <a:p>
              <a:endParaRPr lang="es-ES_tradnl"/>
            </a:p>
          </p:txBody>
        </p:sp>
        <p:sp>
          <p:nvSpPr>
            <p:cNvPr id="19495" name="AutoShape 20"/>
            <p:cNvSpPr>
              <a:spLocks noChangeArrowheads="1"/>
            </p:cNvSpPr>
            <p:nvPr/>
          </p:nvSpPr>
          <p:spPr bwMode="auto">
            <a:xfrm rot="2779133">
              <a:off x="3447" y="386"/>
              <a:ext cx="144" cy="1488"/>
            </a:xfrm>
            <a:prstGeom prst="upArrow">
              <a:avLst>
                <a:gd name="adj1" fmla="val 50000"/>
                <a:gd name="adj2" fmla="val 258333"/>
              </a:avLst>
            </a:prstGeom>
            <a:solidFill>
              <a:srgbClr val="FFCC66"/>
            </a:solidFill>
            <a:ln w="9525">
              <a:solidFill>
                <a:schemeClr val="tx1"/>
              </a:solidFill>
              <a:miter lim="800000"/>
              <a:headEnd/>
              <a:tailEnd/>
            </a:ln>
            <a:effectLst/>
          </p:spPr>
          <p:txBody>
            <a:bodyPr wrap="none" anchor="ctr"/>
            <a:lstStyle/>
            <a:p>
              <a:endParaRPr lang="es-ES_tradnl"/>
            </a:p>
          </p:txBody>
        </p:sp>
        <p:sp>
          <p:nvSpPr>
            <p:cNvPr id="19496" name="AutoShape 21"/>
            <p:cNvSpPr>
              <a:spLocks noChangeArrowheads="1"/>
            </p:cNvSpPr>
            <p:nvPr/>
          </p:nvSpPr>
          <p:spPr bwMode="auto">
            <a:xfrm rot="-3257203">
              <a:off x="1378" y="705"/>
              <a:ext cx="144" cy="1248"/>
            </a:xfrm>
            <a:prstGeom prst="upArrow">
              <a:avLst>
                <a:gd name="adj1" fmla="val 50000"/>
                <a:gd name="adj2" fmla="val 216667"/>
              </a:avLst>
            </a:prstGeom>
            <a:solidFill>
              <a:srgbClr val="FF0000"/>
            </a:solidFill>
            <a:ln w="9525">
              <a:solidFill>
                <a:schemeClr val="tx1"/>
              </a:solidFill>
              <a:miter lim="800000"/>
              <a:headEnd/>
              <a:tailEnd/>
            </a:ln>
            <a:effectLst/>
          </p:spPr>
          <p:txBody>
            <a:bodyPr wrap="none" anchor="ctr"/>
            <a:lstStyle/>
            <a:p>
              <a:endParaRPr lang="es-ES_tradnl"/>
            </a:p>
          </p:txBody>
        </p:sp>
      </p:grpSp>
      <p:sp>
        <p:nvSpPr>
          <p:cNvPr id="19459" name="Rectangle 22"/>
          <p:cNvSpPr>
            <a:spLocks noChangeArrowheads="1"/>
          </p:cNvSpPr>
          <p:nvPr/>
        </p:nvSpPr>
        <p:spPr bwMode="auto">
          <a:xfrm>
            <a:off x="1373188" y="6086475"/>
            <a:ext cx="1611312" cy="369888"/>
          </a:xfrm>
          <a:prstGeom prst="rect">
            <a:avLst/>
          </a:prstGeom>
          <a:solidFill>
            <a:srgbClr val="FFCC00"/>
          </a:solidFill>
          <a:ln w="9525">
            <a:solidFill>
              <a:srgbClr val="003366"/>
            </a:solidFill>
            <a:miter lim="800000"/>
            <a:headEnd/>
            <a:tailEnd/>
          </a:ln>
          <a:effectLst/>
        </p:spPr>
        <p:txBody>
          <a:bodyPr>
            <a:spAutoFit/>
          </a:bodyPr>
          <a:lstStyle/>
          <a:p>
            <a:pPr algn="ctr" eaLnBrk="0" hangingPunct="0"/>
            <a:r>
              <a:rPr lang="en-US" sz="1800" b="1">
                <a:solidFill>
                  <a:srgbClr val="FF0000"/>
                </a:solidFill>
                <a:latin typeface="Arial" pitchFamily="34" charset="0"/>
              </a:rPr>
              <a:t>ARGENTINA</a:t>
            </a:r>
            <a:endParaRPr lang="en-US" sz="1800" b="1" u="sng">
              <a:solidFill>
                <a:srgbClr val="FF0000"/>
              </a:solidFill>
              <a:latin typeface="Arial" pitchFamily="34" charset="0"/>
            </a:endParaRPr>
          </a:p>
        </p:txBody>
      </p:sp>
      <p:sp>
        <p:nvSpPr>
          <p:cNvPr id="19460" name="Arc 23"/>
          <p:cNvSpPr>
            <a:spLocks/>
          </p:cNvSpPr>
          <p:nvPr/>
        </p:nvSpPr>
        <p:spPr bwMode="auto">
          <a:xfrm>
            <a:off x="2546350" y="1588"/>
            <a:ext cx="4235450" cy="6249987"/>
          </a:xfrm>
          <a:custGeom>
            <a:avLst/>
            <a:gdLst>
              <a:gd name="T0" fmla="*/ 0 w 22480"/>
              <a:gd name="T1" fmla="*/ 5208 h 21600"/>
              <a:gd name="T2" fmla="*/ 4235450 w 22480"/>
              <a:gd name="T3" fmla="*/ 6249987 h 21600"/>
              <a:gd name="T4" fmla="*/ 165801 w 22480"/>
              <a:gd name="T5" fmla="*/ 6249987 h 21600"/>
              <a:gd name="T6" fmla="*/ 0 60000 65536"/>
              <a:gd name="T7" fmla="*/ 0 60000 65536"/>
              <a:gd name="T8" fmla="*/ 0 60000 65536"/>
            </a:gdLst>
            <a:ahLst/>
            <a:cxnLst>
              <a:cxn ang="T6">
                <a:pos x="T0" y="T1"/>
              </a:cxn>
              <a:cxn ang="T7">
                <a:pos x="T2" y="T3"/>
              </a:cxn>
              <a:cxn ang="T8">
                <a:pos x="T4" y="T5"/>
              </a:cxn>
            </a:cxnLst>
            <a:rect l="0" t="0" r="r" b="b"/>
            <a:pathLst>
              <a:path w="22480" h="21600" fill="none" extrusionOk="0">
                <a:moveTo>
                  <a:pt x="-1" y="17"/>
                </a:moveTo>
                <a:cubicBezTo>
                  <a:pt x="293" y="5"/>
                  <a:pt x="586" y="-1"/>
                  <a:pt x="880" y="0"/>
                </a:cubicBezTo>
                <a:cubicBezTo>
                  <a:pt x="12809" y="0"/>
                  <a:pt x="22480" y="9670"/>
                  <a:pt x="22480" y="21600"/>
                </a:cubicBezTo>
              </a:path>
              <a:path w="22480" h="21600" stroke="0" extrusionOk="0">
                <a:moveTo>
                  <a:pt x="-1" y="17"/>
                </a:moveTo>
                <a:cubicBezTo>
                  <a:pt x="293" y="5"/>
                  <a:pt x="586" y="-1"/>
                  <a:pt x="880" y="0"/>
                </a:cubicBezTo>
                <a:cubicBezTo>
                  <a:pt x="12809" y="0"/>
                  <a:pt x="22480" y="9670"/>
                  <a:pt x="22480" y="21600"/>
                </a:cubicBezTo>
                <a:lnTo>
                  <a:pt x="880" y="21600"/>
                </a:lnTo>
                <a:lnTo>
                  <a:pt x="-1" y="17"/>
                </a:lnTo>
                <a:close/>
              </a:path>
            </a:pathLst>
          </a:custGeom>
          <a:noFill/>
          <a:ln w="63500">
            <a:solidFill>
              <a:srgbClr val="800000"/>
            </a:solidFill>
            <a:prstDash val="sysDot"/>
            <a:round/>
            <a:headEnd/>
            <a:tailEnd/>
          </a:ln>
          <a:effectLst/>
        </p:spPr>
        <p:txBody>
          <a:bodyPr wrap="none" anchor="ctr"/>
          <a:lstStyle/>
          <a:p>
            <a:endParaRPr lang="es-ES_tradnl"/>
          </a:p>
        </p:txBody>
      </p:sp>
      <p:grpSp>
        <p:nvGrpSpPr>
          <p:cNvPr id="19461" name="Group 24"/>
          <p:cNvGrpSpPr>
            <a:grpSpLocks/>
          </p:cNvGrpSpPr>
          <p:nvPr/>
        </p:nvGrpSpPr>
        <p:grpSpPr bwMode="auto">
          <a:xfrm>
            <a:off x="1612900" y="0"/>
            <a:ext cx="7226300" cy="6618288"/>
            <a:chOff x="1016" y="0"/>
            <a:chExt cx="4552" cy="4169"/>
          </a:xfrm>
        </p:grpSpPr>
        <p:sp>
          <p:nvSpPr>
            <p:cNvPr id="19471" name="Rectangle 25"/>
            <p:cNvSpPr>
              <a:spLocks noChangeArrowheads="1"/>
            </p:cNvSpPr>
            <p:nvPr/>
          </p:nvSpPr>
          <p:spPr bwMode="auto">
            <a:xfrm>
              <a:off x="4224" y="3936"/>
              <a:ext cx="1344" cy="233"/>
            </a:xfrm>
            <a:prstGeom prst="rect">
              <a:avLst/>
            </a:prstGeom>
            <a:solidFill>
              <a:schemeClr val="bg1"/>
            </a:solidFill>
            <a:ln w="25400">
              <a:solidFill>
                <a:srgbClr val="003366"/>
              </a:solidFill>
              <a:miter lim="800000"/>
              <a:headEnd/>
              <a:tailEnd/>
            </a:ln>
            <a:effectLst/>
          </p:spPr>
          <p:txBody>
            <a:bodyPr>
              <a:spAutoFit/>
            </a:bodyPr>
            <a:lstStyle/>
            <a:p>
              <a:pPr algn="ctr" eaLnBrk="0" hangingPunct="0"/>
              <a:r>
                <a:rPr lang="en-US" sz="1800">
                  <a:solidFill>
                    <a:schemeClr val="accent2"/>
                  </a:solidFill>
                  <a:latin typeface="Arial" pitchFamily="34" charset="0"/>
                </a:rPr>
                <a:t>Resto del Mundo</a:t>
              </a:r>
              <a:endParaRPr lang="en-US" sz="1800" u="sng">
                <a:solidFill>
                  <a:schemeClr val="accent2"/>
                </a:solidFill>
                <a:latin typeface="Arial" pitchFamily="34" charset="0"/>
              </a:endParaRPr>
            </a:p>
          </p:txBody>
        </p:sp>
        <p:graphicFrame>
          <p:nvGraphicFramePr>
            <p:cNvPr id="19472" name="Object 26"/>
            <p:cNvGraphicFramePr>
              <a:graphicFrameLocks noChangeAspect="1"/>
            </p:cNvGraphicFramePr>
            <p:nvPr/>
          </p:nvGraphicFramePr>
          <p:xfrm>
            <a:off x="4368" y="1008"/>
            <a:ext cx="534" cy="483"/>
          </p:xfrm>
          <a:graphic>
            <a:graphicData uri="http://schemas.openxmlformats.org/presentationml/2006/ole">
              <mc:AlternateContent xmlns:mc="http://schemas.openxmlformats.org/markup-compatibility/2006">
                <mc:Choice xmlns:v="urn:schemas-microsoft-com:vml" Requires="v">
                  <p:oleObj spid="_x0000_s19764" name="Imagen" r:id="rId10" imgW="4528242" imgH="3468986" progId="">
                    <p:embed/>
                  </p:oleObj>
                </mc:Choice>
                <mc:Fallback>
                  <p:oleObj name="Imagen" r:id="rId10" imgW="4528242" imgH="3468986" progId="">
                    <p:embed/>
                    <p:pic>
                      <p:nvPicPr>
                        <p:cNvPr id="0"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1008"/>
                          <a:ext cx="534" cy="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3" name="Object 27"/>
            <p:cNvGraphicFramePr>
              <a:graphicFrameLocks noChangeAspect="1"/>
            </p:cNvGraphicFramePr>
            <p:nvPr/>
          </p:nvGraphicFramePr>
          <p:xfrm>
            <a:off x="3696" y="0"/>
            <a:ext cx="469" cy="816"/>
          </p:xfrm>
          <a:graphic>
            <a:graphicData uri="http://schemas.openxmlformats.org/presentationml/2006/ole">
              <mc:AlternateContent xmlns:mc="http://schemas.openxmlformats.org/markup-compatibility/2006">
                <mc:Choice xmlns:v="urn:schemas-microsoft-com:vml" Requires="v">
                  <p:oleObj spid="_x0000_s19765" name="Imagen" r:id="rId11" imgW="1108253" imgH="1632204" progId="">
                    <p:embed/>
                  </p:oleObj>
                </mc:Choice>
                <mc:Fallback>
                  <p:oleObj name="Imagen" r:id="rId11" imgW="1108253" imgH="1632204" progId="">
                    <p:embed/>
                    <p:pic>
                      <p:nvPicPr>
                        <p:cNvPr id="0" name="Picture 2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0"/>
                          <a:ext cx="469" cy="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74" name="Object 28"/>
            <p:cNvGraphicFramePr>
              <a:graphicFrameLocks noChangeAspect="1"/>
            </p:cNvGraphicFramePr>
            <p:nvPr/>
          </p:nvGraphicFramePr>
          <p:xfrm>
            <a:off x="4634" y="2471"/>
            <a:ext cx="502" cy="553"/>
          </p:xfrm>
          <a:graphic>
            <a:graphicData uri="http://schemas.openxmlformats.org/presentationml/2006/ole">
              <mc:AlternateContent xmlns:mc="http://schemas.openxmlformats.org/markup-compatibility/2006">
                <mc:Choice xmlns:v="urn:schemas-microsoft-com:vml" Requires="v">
                  <p:oleObj spid="_x0000_s19766" name="Imagen" r:id="rId12" imgW="1709928" imgH="1595628" progId="">
                    <p:embed/>
                  </p:oleObj>
                </mc:Choice>
                <mc:Fallback>
                  <p:oleObj name="Imagen" r:id="rId12" imgW="1709928" imgH="1595628" progId="">
                    <p:embed/>
                    <p:pic>
                      <p:nvPicPr>
                        <p:cNvPr id="0" name="Picture 2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4" y="2471"/>
                          <a:ext cx="502" cy="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75" name="AutoShape 29"/>
            <p:cNvCxnSpPr>
              <a:cxnSpLocks noChangeShapeType="1"/>
              <a:endCxn id="19480" idx="0"/>
            </p:cNvCxnSpPr>
            <p:nvPr/>
          </p:nvCxnSpPr>
          <p:spPr bwMode="auto">
            <a:xfrm rot="-5400000" flipH="1" flipV="1">
              <a:off x="2226" y="-202"/>
              <a:ext cx="1200" cy="3619"/>
            </a:xfrm>
            <a:prstGeom prst="curvedConnector3">
              <a:avLst>
                <a:gd name="adj1" fmla="val -12000"/>
              </a:avLst>
            </a:prstGeom>
            <a:noFill/>
            <a:ln w="25400">
              <a:solidFill>
                <a:schemeClr val="accent1"/>
              </a:solidFill>
              <a:round/>
              <a:headEnd type="triangle" w="med" len="med"/>
              <a:tailEnd type="triangle" w="med" len="med"/>
            </a:ln>
            <a:effectLst/>
          </p:spPr>
        </p:cxnSp>
        <p:cxnSp>
          <p:nvCxnSpPr>
            <p:cNvPr id="19476" name="AutoShape 30"/>
            <p:cNvCxnSpPr>
              <a:cxnSpLocks noChangeShapeType="1"/>
              <a:endCxn id="19486" idx="2"/>
            </p:cNvCxnSpPr>
            <p:nvPr/>
          </p:nvCxnSpPr>
          <p:spPr bwMode="auto">
            <a:xfrm rot="5400000">
              <a:off x="2475" y="1151"/>
              <a:ext cx="1820" cy="2500"/>
            </a:xfrm>
            <a:prstGeom prst="curvedConnector2">
              <a:avLst/>
            </a:prstGeom>
            <a:noFill/>
            <a:ln w="25400">
              <a:solidFill>
                <a:srgbClr val="FF0000"/>
              </a:solidFill>
              <a:round/>
              <a:headEnd type="triangle" w="med" len="med"/>
              <a:tailEnd type="triangle" w="med" len="med"/>
            </a:ln>
            <a:effectLst/>
          </p:spPr>
        </p:cxnSp>
        <p:sp>
          <p:nvSpPr>
            <p:cNvPr id="19477" name="Rectangle 31"/>
            <p:cNvSpPr>
              <a:spLocks noChangeArrowheads="1"/>
            </p:cNvSpPr>
            <p:nvPr/>
          </p:nvSpPr>
          <p:spPr bwMode="auto">
            <a:xfrm>
              <a:off x="4944" y="818"/>
              <a:ext cx="528" cy="766"/>
            </a:xfrm>
            <a:prstGeom prst="rect">
              <a:avLst/>
            </a:prstGeom>
            <a:solidFill>
              <a:schemeClr val="bg1"/>
            </a:solidFill>
            <a:ln w="25400">
              <a:solidFill>
                <a:srgbClr val="003366"/>
              </a:solidFill>
              <a:miter lim="800000"/>
              <a:headEnd/>
              <a:tailEnd/>
            </a:ln>
            <a:effectLst/>
          </p:spPr>
          <p:txBody>
            <a:bodyPr>
              <a:spAutoFit/>
            </a:bodyPr>
            <a:lstStyle/>
            <a:p>
              <a:pPr algn="ctr" eaLnBrk="0" hangingPunct="0"/>
              <a:r>
                <a:rPr lang="en-US" sz="1800" b="1">
                  <a:solidFill>
                    <a:schemeClr val="accent2"/>
                  </a:solidFill>
                  <a:latin typeface="Arial" pitchFamily="34" charset="0"/>
                </a:rPr>
                <a:t>ONU</a:t>
              </a:r>
            </a:p>
            <a:p>
              <a:pPr algn="ctr" eaLnBrk="0" hangingPunct="0"/>
              <a:r>
                <a:rPr lang="en-US" sz="1800" b="1">
                  <a:solidFill>
                    <a:schemeClr val="accent2"/>
                  </a:solidFill>
                  <a:latin typeface="Arial" pitchFamily="34" charset="0"/>
                </a:rPr>
                <a:t>FMI</a:t>
              </a:r>
            </a:p>
            <a:p>
              <a:pPr algn="ctr" eaLnBrk="0" hangingPunct="0"/>
              <a:r>
                <a:rPr lang="en-US" sz="1800" b="1">
                  <a:solidFill>
                    <a:schemeClr val="accent2"/>
                  </a:solidFill>
                  <a:latin typeface="Arial" pitchFamily="34" charset="0"/>
                </a:rPr>
                <a:t>BM</a:t>
              </a:r>
            </a:p>
            <a:p>
              <a:pPr algn="ctr" eaLnBrk="0" hangingPunct="0"/>
              <a:r>
                <a:rPr lang="en-US" sz="1800" b="1">
                  <a:solidFill>
                    <a:schemeClr val="accent2"/>
                  </a:solidFill>
                  <a:latin typeface="Arial" pitchFamily="34" charset="0"/>
                </a:rPr>
                <a:t>….</a:t>
              </a:r>
              <a:endParaRPr lang="en-US" sz="1800" b="1" u="sng">
                <a:solidFill>
                  <a:schemeClr val="accent2"/>
                </a:solidFill>
                <a:latin typeface="Arial" pitchFamily="34" charset="0"/>
              </a:endParaRPr>
            </a:p>
          </p:txBody>
        </p:sp>
      </p:grpSp>
      <p:grpSp>
        <p:nvGrpSpPr>
          <p:cNvPr id="19462" name="Group 32"/>
          <p:cNvGrpSpPr>
            <a:grpSpLocks/>
          </p:cNvGrpSpPr>
          <p:nvPr/>
        </p:nvGrpSpPr>
        <p:grpSpPr bwMode="auto">
          <a:xfrm>
            <a:off x="0" y="228600"/>
            <a:ext cx="6054725" cy="6394450"/>
            <a:chOff x="0" y="144"/>
            <a:chExt cx="3814" cy="4028"/>
          </a:xfrm>
        </p:grpSpPr>
        <p:sp>
          <p:nvSpPr>
            <p:cNvPr id="19463" name="Rectangle 33"/>
            <p:cNvSpPr>
              <a:spLocks noChangeArrowheads="1"/>
            </p:cNvSpPr>
            <p:nvPr/>
          </p:nvSpPr>
          <p:spPr bwMode="auto">
            <a:xfrm>
              <a:off x="2826" y="3939"/>
              <a:ext cx="969" cy="233"/>
            </a:xfrm>
            <a:prstGeom prst="rect">
              <a:avLst/>
            </a:prstGeom>
            <a:solidFill>
              <a:schemeClr val="accent2"/>
            </a:solidFill>
            <a:ln w="9525">
              <a:solidFill>
                <a:srgbClr val="003366"/>
              </a:solidFill>
              <a:miter lim="800000"/>
              <a:headEnd/>
              <a:tailEnd/>
            </a:ln>
            <a:effectLst/>
          </p:spPr>
          <p:txBody>
            <a:bodyPr>
              <a:spAutoFit/>
            </a:bodyPr>
            <a:lstStyle/>
            <a:p>
              <a:pPr algn="ctr" eaLnBrk="0" hangingPunct="0"/>
              <a:r>
                <a:rPr lang="en-US" sz="1800" b="1">
                  <a:latin typeface="Arial" pitchFamily="34" charset="0"/>
                </a:rPr>
                <a:t>MERCOSUR</a:t>
              </a:r>
              <a:endParaRPr lang="en-US" sz="1800" b="1" u="sng">
                <a:latin typeface="Arial" pitchFamily="34" charset="0"/>
              </a:endParaRPr>
            </a:p>
          </p:txBody>
        </p:sp>
        <p:graphicFrame>
          <p:nvGraphicFramePr>
            <p:cNvPr id="19464" name="Object 34"/>
            <p:cNvGraphicFramePr>
              <a:graphicFrameLocks noChangeAspect="1"/>
            </p:cNvGraphicFramePr>
            <p:nvPr/>
          </p:nvGraphicFramePr>
          <p:xfrm>
            <a:off x="2832" y="1488"/>
            <a:ext cx="534" cy="483"/>
          </p:xfrm>
          <a:graphic>
            <a:graphicData uri="http://schemas.openxmlformats.org/presentationml/2006/ole">
              <mc:AlternateContent xmlns:mc="http://schemas.openxmlformats.org/markup-compatibility/2006">
                <mc:Choice xmlns:v="urn:schemas-microsoft-com:vml" Requires="v">
                  <p:oleObj spid="_x0000_s19767" name="Imagen" r:id="rId13" imgW="4528242" imgH="3468986" progId="">
                    <p:embed/>
                  </p:oleObj>
                </mc:Choice>
                <mc:Fallback>
                  <p:oleObj name="Imagen" r:id="rId13" imgW="4528242" imgH="3468986" progId="">
                    <p:embed/>
                    <p:pic>
                      <p:nvPicPr>
                        <p:cNvPr id="0" name="Picture 2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1488"/>
                          <a:ext cx="534" cy="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35"/>
            <p:cNvGraphicFramePr>
              <a:graphicFrameLocks noChangeAspect="1"/>
            </p:cNvGraphicFramePr>
            <p:nvPr/>
          </p:nvGraphicFramePr>
          <p:xfrm>
            <a:off x="1824" y="192"/>
            <a:ext cx="469" cy="816"/>
          </p:xfrm>
          <a:graphic>
            <a:graphicData uri="http://schemas.openxmlformats.org/presentationml/2006/ole">
              <mc:AlternateContent xmlns:mc="http://schemas.openxmlformats.org/markup-compatibility/2006">
                <mc:Choice xmlns:v="urn:schemas-microsoft-com:vml" Requires="v">
                  <p:oleObj spid="_x0000_s19768" name="Imagen" r:id="rId14" imgW="1108253" imgH="1632204" progId="">
                    <p:embed/>
                  </p:oleObj>
                </mc:Choice>
                <mc:Fallback>
                  <p:oleObj name="Imagen" r:id="rId14" imgW="1108253" imgH="1632204" progId="">
                    <p:embed/>
                    <p:pic>
                      <p:nvPicPr>
                        <p:cNvPr id="0" name="Picture 2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192"/>
                          <a:ext cx="469" cy="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6" name="Object 36"/>
            <p:cNvGraphicFramePr>
              <a:graphicFrameLocks noChangeAspect="1"/>
            </p:cNvGraphicFramePr>
            <p:nvPr/>
          </p:nvGraphicFramePr>
          <p:xfrm>
            <a:off x="3312" y="3120"/>
            <a:ext cx="502" cy="553"/>
          </p:xfrm>
          <a:graphic>
            <a:graphicData uri="http://schemas.openxmlformats.org/presentationml/2006/ole">
              <mc:AlternateContent xmlns:mc="http://schemas.openxmlformats.org/markup-compatibility/2006">
                <mc:Choice xmlns:v="urn:schemas-microsoft-com:vml" Requires="v">
                  <p:oleObj spid="_x0000_s19769" name="Imagen" r:id="rId15" imgW="1709928" imgH="1595628" progId="">
                    <p:embed/>
                  </p:oleObj>
                </mc:Choice>
                <mc:Fallback>
                  <p:oleObj name="Imagen" r:id="rId15" imgW="1709928" imgH="1595628" progId="">
                    <p:embed/>
                    <p:pic>
                      <p:nvPicPr>
                        <p:cNvPr id="0" name="Picture 2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 y="3120"/>
                          <a:ext cx="502" cy="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67" name="AutoShape 37"/>
            <p:cNvCxnSpPr>
              <a:cxnSpLocks noChangeShapeType="1"/>
            </p:cNvCxnSpPr>
            <p:nvPr/>
          </p:nvCxnSpPr>
          <p:spPr bwMode="auto">
            <a:xfrm rot="5400000">
              <a:off x="2320" y="1791"/>
              <a:ext cx="599" cy="959"/>
            </a:xfrm>
            <a:prstGeom prst="curvedConnector3">
              <a:avLst>
                <a:gd name="adj1" fmla="val 124042"/>
              </a:avLst>
            </a:prstGeom>
            <a:noFill/>
            <a:ln w="25400">
              <a:solidFill>
                <a:schemeClr val="accent1"/>
              </a:solidFill>
              <a:round/>
              <a:headEnd type="triangle" w="med" len="med"/>
              <a:tailEnd type="triangle" w="med" len="med"/>
            </a:ln>
            <a:effectLst/>
          </p:spPr>
        </p:cxnSp>
        <p:cxnSp>
          <p:nvCxnSpPr>
            <p:cNvPr id="19468" name="AutoShape 38"/>
            <p:cNvCxnSpPr>
              <a:cxnSpLocks noChangeShapeType="1"/>
            </p:cNvCxnSpPr>
            <p:nvPr/>
          </p:nvCxnSpPr>
          <p:spPr bwMode="auto">
            <a:xfrm rot="10800000" flipV="1">
              <a:off x="1378" y="1730"/>
              <a:ext cx="1454" cy="1029"/>
            </a:xfrm>
            <a:prstGeom prst="curvedConnector2">
              <a:avLst/>
            </a:prstGeom>
            <a:noFill/>
            <a:ln w="25400">
              <a:solidFill>
                <a:schemeClr val="accent1"/>
              </a:solidFill>
              <a:round/>
              <a:headEnd type="triangle" w="med" len="med"/>
              <a:tailEnd type="triangle" w="med" len="med"/>
            </a:ln>
            <a:effectLst/>
          </p:spPr>
        </p:cxnSp>
        <p:cxnSp>
          <p:nvCxnSpPr>
            <p:cNvPr id="19469" name="AutoShape 39"/>
            <p:cNvCxnSpPr>
              <a:cxnSpLocks noChangeShapeType="1"/>
            </p:cNvCxnSpPr>
            <p:nvPr/>
          </p:nvCxnSpPr>
          <p:spPr bwMode="auto">
            <a:xfrm rot="10800000" flipV="1">
              <a:off x="2304" y="1945"/>
              <a:ext cx="795" cy="444"/>
            </a:xfrm>
            <a:prstGeom prst="curvedConnector3">
              <a:avLst>
                <a:gd name="adj1" fmla="val 49935"/>
              </a:avLst>
            </a:prstGeom>
            <a:noFill/>
            <a:ln w="25400">
              <a:solidFill>
                <a:srgbClr val="FF0000"/>
              </a:solidFill>
              <a:round/>
              <a:headEnd type="triangle" w="med" len="med"/>
              <a:tailEnd type="triangle" w="med" len="med"/>
            </a:ln>
            <a:effectLst/>
          </p:spPr>
        </p:cxnSp>
        <p:sp>
          <p:nvSpPr>
            <p:cNvPr id="19470" name="Arc 40"/>
            <p:cNvSpPr>
              <a:spLocks/>
            </p:cNvSpPr>
            <p:nvPr/>
          </p:nvSpPr>
          <p:spPr bwMode="auto">
            <a:xfrm>
              <a:off x="0" y="144"/>
              <a:ext cx="2832" cy="3889"/>
            </a:xfrm>
            <a:custGeom>
              <a:avLst/>
              <a:gdLst>
                <a:gd name="T0" fmla="*/ 0 w 25479"/>
                <a:gd name="T1" fmla="*/ 63 h 21600"/>
                <a:gd name="T2" fmla="*/ 2832 w 25479"/>
                <a:gd name="T3" fmla="*/ 3889 h 21600"/>
                <a:gd name="T4" fmla="*/ 431 w 25479"/>
                <a:gd name="T5" fmla="*/ 3889 h 21600"/>
                <a:gd name="T6" fmla="*/ 0 60000 65536"/>
                <a:gd name="T7" fmla="*/ 0 60000 65536"/>
                <a:gd name="T8" fmla="*/ 0 60000 65536"/>
              </a:gdLst>
              <a:ahLst/>
              <a:cxnLst>
                <a:cxn ang="T6">
                  <a:pos x="T0" y="T1"/>
                </a:cxn>
                <a:cxn ang="T7">
                  <a:pos x="T2" y="T3"/>
                </a:cxn>
                <a:cxn ang="T8">
                  <a:pos x="T4" y="T5"/>
                </a:cxn>
              </a:cxnLst>
              <a:rect l="0" t="0" r="r" b="b"/>
              <a:pathLst>
                <a:path w="25479" h="21600" fill="none" extrusionOk="0">
                  <a:moveTo>
                    <a:pt x="0" y="351"/>
                  </a:moveTo>
                  <a:cubicBezTo>
                    <a:pt x="1279" y="117"/>
                    <a:pt x="2578" y="-1"/>
                    <a:pt x="3879" y="0"/>
                  </a:cubicBezTo>
                  <a:cubicBezTo>
                    <a:pt x="15808" y="0"/>
                    <a:pt x="25479" y="9670"/>
                    <a:pt x="25479" y="21600"/>
                  </a:cubicBezTo>
                </a:path>
                <a:path w="25479" h="21600" stroke="0" extrusionOk="0">
                  <a:moveTo>
                    <a:pt x="0" y="351"/>
                  </a:moveTo>
                  <a:cubicBezTo>
                    <a:pt x="1279" y="117"/>
                    <a:pt x="2578" y="-1"/>
                    <a:pt x="3879" y="0"/>
                  </a:cubicBezTo>
                  <a:cubicBezTo>
                    <a:pt x="15808" y="0"/>
                    <a:pt x="25479" y="9670"/>
                    <a:pt x="25479" y="21600"/>
                  </a:cubicBezTo>
                  <a:lnTo>
                    <a:pt x="3879" y="21600"/>
                  </a:lnTo>
                  <a:lnTo>
                    <a:pt x="0" y="351"/>
                  </a:lnTo>
                  <a:close/>
                </a:path>
              </a:pathLst>
            </a:custGeom>
            <a:noFill/>
            <a:ln w="63500">
              <a:solidFill>
                <a:srgbClr val="800000"/>
              </a:solidFill>
              <a:prstDash val="sysDot"/>
              <a:round/>
              <a:headEnd/>
              <a:tailEnd/>
            </a:ln>
            <a:effectLst/>
          </p:spPr>
          <p:txBody>
            <a:bodyPr wrap="none" anchor="ctr"/>
            <a:lstStyle/>
            <a:p>
              <a:endParaRPr lang="es-ES_tradnl"/>
            </a:p>
          </p:txBody>
        </p:sp>
      </p:grpSp>
    </p:spTree>
  </p:cSld>
  <p:clrMapOvr>
    <a:masterClrMapping/>
  </p:clrMapOvr>
  <p:transition advTm="2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11" t="2072" r="3329" b="15082"/>
          <a:stretch/>
        </p:blipFill>
        <p:spPr>
          <a:xfrm>
            <a:off x="2432785" y="1636896"/>
            <a:ext cx="6060472" cy="3999297"/>
          </a:xfrm>
          <a:prstGeom prst="rect">
            <a:avLst/>
          </a:prstGeom>
        </p:spPr>
      </p:pic>
    </p:spTree>
    <p:extLst>
      <p:ext uri="{BB962C8B-B14F-4D97-AF65-F5344CB8AC3E}">
        <p14:creationId xmlns:p14="http://schemas.microsoft.com/office/powerpoint/2010/main" val="3349597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5907" y="1558998"/>
            <a:ext cx="7224823" cy="3785652"/>
          </a:xfrm>
          <a:prstGeom prst="rect">
            <a:avLst/>
          </a:prstGeom>
        </p:spPr>
        <p:txBody>
          <a:bodyPr wrap="square">
            <a:spAutoFit/>
          </a:bodyPr>
          <a:lstStyle/>
          <a:p>
            <a:r>
              <a:rPr lang="es-AR" sz="3000" b="1" dirty="0"/>
              <a:t>a) Desempleo friccional </a:t>
            </a:r>
          </a:p>
          <a:p>
            <a:r>
              <a:rPr lang="es-AR" sz="3000" dirty="0"/>
              <a:t> </a:t>
            </a:r>
          </a:p>
          <a:p>
            <a:r>
              <a:rPr lang="es-AR" sz="1800" dirty="0"/>
              <a:t>Es el resultante de la propia dinámica de los mercados laborales ya que los flujos de información necesarios para que la demanda y ofertan coincidan son imperfectos y porque lleva tiempo cubrir vacantes y encontrar el empleo adecuado. Aún en una economía con "plena ocupación" tiene un pequeño porcentaje de desempleo de tipo friccional, debido a que: </a:t>
            </a:r>
          </a:p>
          <a:p>
            <a:pPr marL="214313" indent="-214313">
              <a:buFont typeface="Wingdings" panose="05000000000000000000" pitchFamily="2" charset="2"/>
              <a:buChar char="Ø"/>
            </a:pPr>
            <a:r>
              <a:rPr lang="es-AR" sz="1800" dirty="0"/>
              <a:t> - hay personas que están abandonando sus empleos y otras buscando empleo por primera vez. </a:t>
            </a:r>
          </a:p>
          <a:p>
            <a:pPr marL="214313" indent="-214313">
              <a:buFont typeface="Wingdings" panose="05000000000000000000" pitchFamily="2" charset="2"/>
              <a:buChar char="Ø"/>
            </a:pPr>
            <a:r>
              <a:rPr lang="es-AR" sz="1800" dirty="0"/>
              <a:t> - hay empresas que se expanden y contratan nuevos trabajadores y otras que se contraen y despiden trabajadores.  </a:t>
            </a:r>
          </a:p>
          <a:p>
            <a:pPr marL="214313" indent="-214313">
              <a:buFont typeface="Wingdings" panose="05000000000000000000" pitchFamily="2" charset="2"/>
              <a:buChar char="Ø"/>
            </a:pPr>
            <a:r>
              <a:rPr lang="es-AR" sz="1800" dirty="0"/>
              <a:t>- los trabajadores tardarán tiempo hasta encontrar empleo</a:t>
            </a:r>
          </a:p>
        </p:txBody>
      </p:sp>
    </p:spTree>
    <p:extLst>
      <p:ext uri="{BB962C8B-B14F-4D97-AF65-F5344CB8AC3E}">
        <p14:creationId xmlns:p14="http://schemas.microsoft.com/office/powerpoint/2010/main" val="2839541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31088" y="1324444"/>
            <a:ext cx="7519877" cy="4939814"/>
          </a:xfrm>
          <a:prstGeom prst="rect">
            <a:avLst/>
          </a:prstGeom>
        </p:spPr>
        <p:txBody>
          <a:bodyPr wrap="square">
            <a:spAutoFit/>
          </a:bodyPr>
          <a:lstStyle/>
          <a:p>
            <a:r>
              <a:rPr lang="es-AR" sz="3000" b="1" dirty="0"/>
              <a:t>b) Desempleo estructural </a:t>
            </a:r>
          </a:p>
          <a:p>
            <a:r>
              <a:rPr lang="es-AR" sz="3000" dirty="0"/>
              <a:t> </a:t>
            </a:r>
          </a:p>
          <a:p>
            <a:r>
              <a:rPr lang="es-AR" sz="1500" dirty="0"/>
              <a:t>Surge por desajustes entre la oferta y la demanda de trabajo. Estos desajustes pueden estar originados en el tipo de ocupación o empleo que demandan las empresas o en desequilibrios de tipo geográfico o en regulaciones en el mercado de trabajo que generan inflexibilidades, ya sea en la contratación laboral, la negociación salarial y de las condiciones laborales, etc. </a:t>
            </a:r>
          </a:p>
          <a:p>
            <a:r>
              <a:rPr lang="es-AR" sz="3000" dirty="0"/>
              <a:t> </a:t>
            </a:r>
          </a:p>
          <a:p>
            <a:r>
              <a:rPr lang="es-AR" sz="3000" dirty="0"/>
              <a:t> </a:t>
            </a:r>
          </a:p>
          <a:p>
            <a:r>
              <a:rPr lang="es-AR" sz="3000" b="1" dirty="0"/>
              <a:t>c) Desempleo cíclico </a:t>
            </a:r>
          </a:p>
          <a:p>
            <a:r>
              <a:rPr lang="es-AR" sz="3000" b="1" dirty="0"/>
              <a:t> </a:t>
            </a:r>
          </a:p>
          <a:p>
            <a:r>
              <a:rPr lang="es-AR" sz="1500" dirty="0"/>
              <a:t>Es consecuencia de las fases recesivas del ciclo económico.  Cuando cae el nivel de actividad las empresas tienen dos posibilidades para reducir sus costos y evitar su salida del mercado: </a:t>
            </a:r>
          </a:p>
          <a:p>
            <a:r>
              <a:rPr lang="es-AR" sz="1500" dirty="0"/>
              <a:t> </a:t>
            </a:r>
          </a:p>
          <a:p>
            <a:r>
              <a:rPr lang="es-AR" sz="1500" dirty="0"/>
              <a:t> - Ajustan mediante una baja en los salarios brutos,  - Ajustan a través de disminuciones en la cantidad de empleados. </a:t>
            </a:r>
          </a:p>
        </p:txBody>
      </p:sp>
    </p:spTree>
    <p:extLst>
      <p:ext uri="{BB962C8B-B14F-4D97-AF65-F5344CB8AC3E}">
        <p14:creationId xmlns:p14="http://schemas.microsoft.com/office/powerpoint/2010/main" val="1531875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eaLnBrk="1" fontAlgn="auto" hangingPunct="1">
              <a:spcBef>
                <a:spcPts val="0"/>
              </a:spcBef>
              <a:spcAft>
                <a:spcPts val="0"/>
              </a:spcAft>
              <a:defRPr/>
            </a:pPr>
            <a:r>
              <a:rPr smtClean="0"/>
              <a:t>La determinación de los salarios</a:t>
            </a:r>
          </a:p>
        </p:txBody>
      </p:sp>
      <p:sp>
        <p:nvSpPr>
          <p:cNvPr id="3" name="Rectángulo 12"/>
          <p:cNvSpPr>
            <a:spLocks noChangeArrowheads="1"/>
          </p:cNvSpPr>
          <p:nvPr/>
        </p:nvSpPr>
        <p:spPr bwMode="auto">
          <a:xfrm>
            <a:off x="852488" y="1049338"/>
            <a:ext cx="755967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defTabSz="801688">
              <a:defRPr>
                <a:solidFill>
                  <a:schemeClr val="tx1"/>
                </a:solidFill>
                <a:latin typeface="Calibri" panose="020F0502020204030204" pitchFamily="34" charset="0"/>
              </a:defRPr>
            </a:lvl1pPr>
            <a:lvl2pPr marL="650875" indent="-250825" defTabSz="801688">
              <a:defRPr>
                <a:solidFill>
                  <a:schemeClr val="tx1"/>
                </a:solidFill>
                <a:latin typeface="Calibri" panose="020F0502020204030204" pitchFamily="34" charset="0"/>
              </a:defRPr>
            </a:lvl2pPr>
            <a:lvl3pPr marL="1143000" indent="-228600" defTabSz="801688">
              <a:defRPr>
                <a:solidFill>
                  <a:schemeClr val="tx1"/>
                </a:solidFill>
                <a:latin typeface="Calibri" panose="020F0502020204030204" pitchFamily="34" charset="0"/>
              </a:defRPr>
            </a:lvl3pPr>
            <a:lvl4pPr marL="1600200" indent="-228600" defTabSz="801688">
              <a:defRPr>
                <a:solidFill>
                  <a:schemeClr val="tx1"/>
                </a:solidFill>
                <a:latin typeface="Calibri" panose="020F0502020204030204" pitchFamily="34" charset="0"/>
              </a:defRPr>
            </a:lvl4pPr>
            <a:lvl5pPr marL="2057400" indent="-228600" defTabSz="801688">
              <a:defRPr>
                <a:solidFill>
                  <a:schemeClr val="tx1"/>
                </a:solidFill>
                <a:latin typeface="Calibri" panose="020F050202020403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500"/>
              </a:spcBef>
              <a:buClr>
                <a:srgbClr val="FF0066"/>
              </a:buClr>
              <a:buSzPct val="100000"/>
              <a:buFont typeface="Wingdings" panose="05000000000000000000" pitchFamily="2" charset="2"/>
              <a:buChar char="§"/>
            </a:pPr>
            <a:r>
              <a:rPr lang="en-US" altLang="es-AR" sz="2200">
                <a:solidFill>
                  <a:srgbClr val="4F271C"/>
                </a:solidFill>
                <a:latin typeface="Arial" panose="020B0604020202020204" pitchFamily="34" charset="0"/>
              </a:rPr>
              <a:t>Los salarios se pueden determinar de muchas formas. A veces se fijan mediante la negociación colectiva entre empresas y trabajadores. </a:t>
            </a:r>
          </a:p>
          <a:p>
            <a:pPr lvl="1" eaLnBrk="1" hangingPunct="1">
              <a:spcBef>
                <a:spcPts val="500"/>
              </a:spcBef>
              <a:buClr>
                <a:srgbClr val="FF0066"/>
              </a:buClr>
              <a:buSzPct val="100000"/>
              <a:buFont typeface="Wingdings" panose="05000000000000000000" pitchFamily="2" charset="2"/>
              <a:buChar char="§"/>
            </a:pPr>
            <a:endParaRPr lang="en-US" altLang="es-AR" sz="2200">
              <a:solidFill>
                <a:srgbClr val="4F271C"/>
              </a:solidFill>
              <a:latin typeface="Arial" panose="020B0604020202020204" pitchFamily="34" charset="0"/>
            </a:endParaRPr>
          </a:p>
          <a:p>
            <a:pPr eaLnBrk="1" hangingPunct="1">
              <a:spcBef>
                <a:spcPts val="500"/>
              </a:spcBef>
              <a:buClr>
                <a:srgbClr val="FF0066"/>
              </a:buClr>
              <a:buSzPct val="100000"/>
              <a:buFont typeface="Wingdings" panose="05000000000000000000" pitchFamily="2" charset="2"/>
              <a:buChar char="§"/>
            </a:pPr>
            <a:endParaRPr lang="en-US" altLang="es-AR" sz="2200">
              <a:solidFill>
                <a:srgbClr val="4F271C"/>
              </a:solidFill>
              <a:latin typeface="Arial" panose="020B0604020202020204" pitchFamily="34" charset="0"/>
            </a:endParaRPr>
          </a:p>
          <a:p>
            <a:pPr lvl="1" eaLnBrk="1" hangingPunct="1">
              <a:spcBef>
                <a:spcPts val="500"/>
              </a:spcBef>
              <a:buClr>
                <a:srgbClr val="FF0066"/>
              </a:buClr>
              <a:buSzPct val="100000"/>
              <a:buFont typeface="Wingdings" panose="05000000000000000000" pitchFamily="2" charset="2"/>
              <a:buChar char="§"/>
            </a:pPr>
            <a:endParaRPr lang="en-US" altLang="es-AR" sz="2200">
              <a:solidFill>
                <a:srgbClr val="4F271C"/>
              </a:solidFill>
              <a:latin typeface="Arial" panose="020B0604020202020204" pitchFamily="34" charset="0"/>
            </a:endParaRPr>
          </a:p>
        </p:txBody>
      </p:sp>
      <p:sp>
        <p:nvSpPr>
          <p:cNvPr id="4" name="Rectángulo 17"/>
          <p:cNvSpPr/>
          <p:nvPr/>
        </p:nvSpPr>
        <p:spPr>
          <a:xfrm>
            <a:off x="985838" y="2357438"/>
            <a:ext cx="7837487" cy="4305300"/>
          </a:xfrm>
          <a:prstGeom prst="rect">
            <a:avLst/>
          </a:prstGeom>
          <a:noFill/>
          <a:ln>
            <a:noFill/>
            <a:prstDash val="solid"/>
          </a:ln>
        </p:spPr>
        <p:txBody>
          <a:bodyPr/>
          <a:lstStyle/>
          <a:p>
            <a:pPr eaLnBrk="1" fontAlgn="auto" hangingPunct="1">
              <a:spcBef>
                <a:spcPts val="300"/>
              </a:spcBef>
              <a:spcAft>
                <a:spcPts val="300"/>
              </a:spcAft>
              <a:defRPr sz="1800" b="0" i="0" u="none" strike="noStrike" kern="0" cap="none" spc="0" baseline="0">
                <a:solidFill>
                  <a:srgbClr val="000000"/>
                </a:solidFill>
                <a:uFillTx/>
              </a:defRPr>
            </a:pPr>
            <a:r>
              <a:rPr lang="en-US" sz="2200" kern="0">
                <a:solidFill>
                  <a:srgbClr val="000000"/>
                </a:solidFill>
                <a:latin typeface="Arial" pitchFamily="34"/>
              </a:rPr>
              <a:t>Aunque las diferencias institucionales influyen en la fijación de los salarios en distintos países del mundo, existen unos hechos comunes que afectan por igual:</a:t>
            </a:r>
          </a:p>
          <a:p>
            <a:pPr eaLnBrk="1" fontAlgn="auto" hangingPunct="1">
              <a:spcBef>
                <a:spcPts val="100"/>
              </a:spcBef>
              <a:spcAft>
                <a:spcPts val="100"/>
              </a:spcAft>
              <a:defRPr sz="1800" b="0" i="0" u="none" strike="noStrike" kern="0" cap="none" spc="0" baseline="0">
                <a:solidFill>
                  <a:srgbClr val="000000"/>
                </a:solidFill>
                <a:uFillTx/>
              </a:defRPr>
            </a:pPr>
            <a:endParaRPr lang="en-US" sz="1200" kern="0">
              <a:solidFill>
                <a:srgbClr val="000000"/>
              </a:solidFill>
              <a:latin typeface="Arial" pitchFamily="34"/>
            </a:endParaRPr>
          </a:p>
          <a:p>
            <a:pPr marL="465136" lvl="1" indent="-350836" eaLnBrk="1" fontAlgn="auto" hangingPunct="1">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a:solidFill>
                  <a:srgbClr val="000000"/>
                </a:solidFill>
                <a:latin typeface="Arial" pitchFamily="34"/>
              </a:rPr>
              <a:t>Los trabajadores suelen recibir, por lo general, un salario superior a su salario de reserva, que es el salario al que les da lo mismo trabajar que no trabajar. </a:t>
            </a:r>
          </a:p>
          <a:p>
            <a:pPr marL="114300" lvl="1" eaLnBrk="1" fontAlgn="auto" hangingPunct="1">
              <a:spcBef>
                <a:spcPts val="200"/>
              </a:spcBef>
              <a:spcAft>
                <a:spcPts val="200"/>
              </a:spcAft>
              <a:defRPr sz="1800" b="0" i="0" u="none" strike="noStrike" kern="0" cap="none" spc="0" baseline="0">
                <a:solidFill>
                  <a:srgbClr val="000000"/>
                </a:solidFill>
                <a:uFillTx/>
              </a:defRPr>
            </a:pPr>
            <a:endParaRPr lang="en-US" sz="2000" kern="0">
              <a:solidFill>
                <a:srgbClr val="000000"/>
              </a:solidFill>
              <a:latin typeface="Arial" pitchFamily="34"/>
            </a:endParaRPr>
          </a:p>
          <a:p>
            <a:pPr marL="465136" lvl="1" indent="-350836" eaLnBrk="1" fontAlgn="auto" hangingPunct="1">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a:solidFill>
                  <a:srgbClr val="000000"/>
                </a:solidFill>
                <a:latin typeface="Arial" pitchFamily="34"/>
              </a:rPr>
              <a:t>Los salarios dependen de las condiciones del mercado de trabajo. Cuanto más baja es la tasa de desempleo, mayores son los salarios.</a:t>
            </a:r>
          </a:p>
        </p:txBody>
      </p:sp>
    </p:spTree>
    <p:extLst>
      <p:ext uri="{BB962C8B-B14F-4D97-AF65-F5344CB8AC3E}">
        <p14:creationId xmlns:p14="http://schemas.microsoft.com/office/powerpoint/2010/main" val="38975217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1435100" y="274638"/>
            <a:ext cx="7499350" cy="855662"/>
          </a:xfrm>
        </p:spPr>
        <p:txBody>
          <a:bodyPr/>
          <a:lstStyle/>
          <a:p>
            <a:pPr eaLnBrk="1" fontAlgn="auto" hangingPunct="1">
              <a:spcBef>
                <a:spcPts val="0"/>
              </a:spcBef>
              <a:spcAft>
                <a:spcPts val="0"/>
              </a:spcAft>
              <a:defRPr/>
            </a:pPr>
            <a:r>
              <a:rPr lang="en-US" smtClean="0"/>
              <a:t>La negociación salarial</a:t>
            </a:r>
          </a:p>
        </p:txBody>
      </p:sp>
      <p:sp>
        <p:nvSpPr>
          <p:cNvPr id="3" name="Rectángulo 3"/>
          <p:cNvSpPr txBox="1">
            <a:spLocks noGrp="1"/>
          </p:cNvSpPr>
          <p:nvPr>
            <p:ph idx="1"/>
          </p:nvPr>
        </p:nvSpPr>
        <p:spPr>
          <a:xfrm>
            <a:off x="1165225" y="1216025"/>
            <a:ext cx="7978775" cy="5256213"/>
          </a:xfrm>
        </p:spPr>
        <p:txBody>
          <a:bodyPr/>
          <a:lstStyle/>
          <a:p>
            <a:pPr marL="0" indent="0" eaLnBrk="1" hangingPunct="1"/>
            <a:r>
              <a:rPr lang="en-US" altLang="es-AR" smtClean="0">
                <a:solidFill>
                  <a:srgbClr val="3891A7"/>
                </a:solidFill>
                <a:latin typeface="Gill Sans MT" panose="020B0502020104020203" pitchFamily="34" charset="0"/>
              </a:rPr>
              <a:t> </a:t>
            </a:r>
            <a:r>
              <a:rPr lang="en-US" altLang="es-AR" smtClean="0">
                <a:latin typeface="Gill Sans MT" panose="020B0502020104020203" pitchFamily="34" charset="0"/>
              </a:rPr>
              <a:t>El poder de negociación de un trabajador depende de dos factores:</a:t>
            </a:r>
          </a:p>
          <a:p>
            <a:pPr marL="0" indent="0" eaLnBrk="1" hangingPunct="1">
              <a:buFont typeface="Wingdings 2" panose="05020102010507070707" pitchFamily="18" charset="2"/>
              <a:buNone/>
            </a:pPr>
            <a:endParaRPr lang="en-US" altLang="es-AR" sz="1400" smtClean="0">
              <a:latin typeface="Gill Sans MT" panose="020B0502020104020203" pitchFamily="34" charset="0"/>
            </a:endParaRPr>
          </a:p>
          <a:p>
            <a:pPr marL="463550" lvl="1" indent="-347663" eaLnBrk="1" hangingPunct="1"/>
            <a:r>
              <a:rPr lang="en-US" altLang="es-AR" smtClean="0">
                <a:latin typeface="Gill Sans MT" panose="020B0502020104020203" pitchFamily="34" charset="0"/>
              </a:rPr>
              <a:t>El coste que para la empresa tendría reemplazarlo, que depende de la naturaleza del trabajo que desempeña y de las características del trabajador.</a:t>
            </a:r>
          </a:p>
          <a:p>
            <a:pPr marL="463550" lvl="1" indent="-347663" eaLnBrk="1" hangingPunct="1">
              <a:buFont typeface="Verdana" panose="020B0604030504040204" pitchFamily="34" charset="0"/>
              <a:buNone/>
            </a:pPr>
            <a:endParaRPr lang="en-US" altLang="es-AR" smtClean="0">
              <a:latin typeface="Gill Sans MT" panose="020B0502020104020203" pitchFamily="34" charset="0"/>
            </a:endParaRPr>
          </a:p>
          <a:p>
            <a:pPr marL="463550" lvl="1" indent="-347663" eaLnBrk="1" hangingPunct="1"/>
            <a:r>
              <a:rPr lang="en-US" altLang="es-AR" smtClean="0">
                <a:latin typeface="Gill Sans MT" panose="020B0502020104020203" pitchFamily="34" charset="0"/>
              </a:rPr>
              <a:t>La dificultad que el trabajador tendría para encontrar otro trabajo, que depende de las condiciones del mercado de trabajo.</a:t>
            </a:r>
          </a:p>
          <a:p>
            <a:pPr marL="463550" lvl="1" indent="-347663" eaLnBrk="1" hangingPunct="1">
              <a:buFont typeface="Verdana" panose="020B0604030504040204" pitchFamily="34" charset="0"/>
              <a:buNone/>
            </a:pPr>
            <a:endParaRPr lang="en-US" altLang="es-AR" smtClean="0">
              <a:latin typeface="Gill Sans MT" panose="020B0502020104020203" pitchFamily="34" charset="0"/>
            </a:endParaRPr>
          </a:p>
        </p:txBody>
      </p:sp>
    </p:spTree>
    <p:extLst>
      <p:ext uri="{BB962C8B-B14F-4D97-AF65-F5344CB8AC3E}">
        <p14:creationId xmlns:p14="http://schemas.microsoft.com/office/powerpoint/2010/main" val="37514944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1435100" y="274638"/>
            <a:ext cx="7499350" cy="855662"/>
          </a:xfrm>
        </p:spPr>
        <p:txBody>
          <a:bodyPr/>
          <a:lstStyle/>
          <a:p>
            <a:pPr eaLnBrk="1" fontAlgn="auto" hangingPunct="1">
              <a:spcBef>
                <a:spcPts val="0"/>
              </a:spcBef>
              <a:spcAft>
                <a:spcPts val="0"/>
              </a:spcAft>
              <a:defRPr/>
            </a:pPr>
            <a:r>
              <a:rPr lang="en-US" sz="4000" smtClean="0"/>
              <a:t>Los salarios de eficiencia</a:t>
            </a:r>
          </a:p>
        </p:txBody>
      </p:sp>
      <p:sp>
        <p:nvSpPr>
          <p:cNvPr id="3" name="Rectángulo 3"/>
          <p:cNvSpPr txBox="1">
            <a:spLocks noGrp="1"/>
          </p:cNvSpPr>
          <p:nvPr>
            <p:ph idx="1"/>
          </p:nvPr>
        </p:nvSpPr>
        <p:spPr>
          <a:xfrm>
            <a:off x="1116013" y="1268413"/>
            <a:ext cx="7632700" cy="5184775"/>
          </a:xfrm>
        </p:spPr>
        <p:txBody>
          <a:bodyPr/>
          <a:lstStyle/>
          <a:p>
            <a:pPr marL="0" indent="0" eaLnBrk="1" hangingPunct="1">
              <a:lnSpc>
                <a:spcPct val="80000"/>
              </a:lnSpc>
            </a:pPr>
            <a:r>
              <a:rPr lang="en-US" altLang="es-AR" sz="2000" b="1" smtClean="0">
                <a:solidFill>
                  <a:srgbClr val="3891A7"/>
                </a:solidFill>
                <a:latin typeface="Gill Sans MT" panose="020B0502020104020203" pitchFamily="34" charset="0"/>
              </a:rPr>
              <a:t> </a:t>
            </a:r>
            <a:r>
              <a:rPr lang="en-US" altLang="es-AR" sz="2000" b="1" smtClean="0">
                <a:latin typeface="Gill Sans MT" panose="020B0502020104020203" pitchFamily="34" charset="0"/>
              </a:rPr>
              <a:t>Teoría del salario de eficiencia: </a:t>
            </a:r>
            <a:r>
              <a:rPr lang="en-US" altLang="es-AR" sz="2000" smtClean="0">
                <a:latin typeface="Gill Sans MT" panose="020B0502020104020203" pitchFamily="34" charset="0"/>
              </a:rPr>
              <a:t>relaciona la productividad o eficiencia de los trabajadores con su salario.</a:t>
            </a:r>
          </a:p>
          <a:p>
            <a:pPr marL="0" indent="0" eaLnBrk="1" hangingPunct="1">
              <a:lnSpc>
                <a:spcPct val="80000"/>
              </a:lnSpc>
              <a:buFont typeface="Wingdings 2" panose="05020102010507070707" pitchFamily="18" charset="2"/>
              <a:buNone/>
            </a:pPr>
            <a:endParaRPr lang="en-US" altLang="es-AR" sz="1900" smtClean="0">
              <a:latin typeface="Gill Sans MT" panose="020B0502020104020203" pitchFamily="34" charset="0"/>
            </a:endParaRPr>
          </a:p>
          <a:p>
            <a:pPr marL="0" indent="0" eaLnBrk="1" hangingPunct="1">
              <a:lnSpc>
                <a:spcPct val="80000"/>
              </a:lnSpc>
            </a:pPr>
            <a:r>
              <a:rPr lang="en-US" altLang="es-AR" sz="2000" b="1" smtClean="0">
                <a:latin typeface="Gill Sans MT" panose="020B0502020104020203" pitchFamily="34" charset="0"/>
              </a:rPr>
              <a:t> Tesis: </a:t>
            </a:r>
            <a:r>
              <a:rPr lang="en-US" altLang="es-AR" sz="2000" smtClean="0">
                <a:latin typeface="Gill Sans MT" panose="020B0502020104020203" pitchFamily="34" charset="0"/>
              </a:rPr>
              <a:t>los salarios dependen tanto de la naturaleza del trabajo como de las condiciones del mercado de trabajo:</a:t>
            </a:r>
          </a:p>
          <a:p>
            <a:pPr marL="463550" lvl="1" indent="-349250" eaLnBrk="1" hangingPunct="1">
              <a:lnSpc>
                <a:spcPct val="80000"/>
              </a:lnSpc>
            </a:pPr>
            <a:endParaRPr lang="en-US" altLang="es-AR" sz="1200" smtClean="0">
              <a:latin typeface="Gill Sans MT" panose="020B0502020104020203" pitchFamily="34" charset="0"/>
            </a:endParaRPr>
          </a:p>
          <a:p>
            <a:pPr marL="463550" lvl="1" indent="-349250" eaLnBrk="1" hangingPunct="1">
              <a:lnSpc>
                <a:spcPct val="80000"/>
              </a:lnSpc>
            </a:pPr>
            <a:r>
              <a:rPr lang="en-US" altLang="es-AR" sz="1900" smtClean="0">
                <a:latin typeface="Gill Sans MT" panose="020B0502020104020203" pitchFamily="34" charset="0"/>
              </a:rPr>
              <a:t>Las empresas en las que la moral y el compromiso de sus trabajadores son importantes para la calidad de su trabajo pagarán más a sus empleados que aquellas con trabajos más rutinarios.</a:t>
            </a:r>
          </a:p>
          <a:p>
            <a:pPr marL="463550" lvl="1" indent="-349250" eaLnBrk="1" hangingPunct="1">
              <a:lnSpc>
                <a:spcPct val="80000"/>
              </a:lnSpc>
            </a:pPr>
            <a:endParaRPr lang="en-US" altLang="es-AR" sz="1900" smtClean="0">
              <a:latin typeface="Gill Sans MT" panose="020B0502020104020203" pitchFamily="34" charset="0"/>
            </a:endParaRPr>
          </a:p>
          <a:p>
            <a:pPr marL="463550" lvl="1" indent="-349250" eaLnBrk="1" hangingPunct="1">
              <a:lnSpc>
                <a:spcPct val="80000"/>
              </a:lnSpc>
            </a:pPr>
            <a:r>
              <a:rPr lang="en-US" altLang="es-AR" sz="1900" smtClean="0">
                <a:latin typeface="Gill Sans MT" panose="020B0502020104020203" pitchFamily="34" charset="0"/>
              </a:rPr>
              <a:t>Las empresas pagarán más a un trabajador eficiente y comprometido que a otro que no lo es</a:t>
            </a:r>
          </a:p>
          <a:p>
            <a:pPr marL="463550" lvl="1" indent="-349250" eaLnBrk="1" hangingPunct="1">
              <a:lnSpc>
                <a:spcPct val="80000"/>
              </a:lnSpc>
            </a:pPr>
            <a:endParaRPr lang="en-US" altLang="es-AR" sz="1900" smtClean="0">
              <a:latin typeface="Gill Sans MT" panose="020B0502020104020203" pitchFamily="34" charset="0"/>
            </a:endParaRPr>
          </a:p>
          <a:p>
            <a:pPr marL="463550" lvl="1" indent="-349250" eaLnBrk="1" hangingPunct="1">
              <a:lnSpc>
                <a:spcPct val="80000"/>
              </a:lnSpc>
            </a:pPr>
            <a:r>
              <a:rPr lang="en-US" altLang="es-AR" sz="1900" smtClean="0">
                <a:latin typeface="Gill Sans MT" panose="020B0502020104020203" pitchFamily="34" charset="0"/>
              </a:rPr>
              <a:t>La situación del mercado laboral afectará también a los salarios: una tasa de desempleo muy alta lleva consigo una probabilidad menor de encontrar con rápidez otro trabajo, por lo que encarece para el trabajador el coste relativo de un despido (y lo abarata para la empresa).</a:t>
            </a:r>
            <a:endParaRPr lang="en-US" altLang="es-AR" sz="1900" b="1" smtClean="0">
              <a:latin typeface="Gill Sans MT" panose="020B0502020104020203" pitchFamily="34" charset="0"/>
            </a:endParaRPr>
          </a:p>
        </p:txBody>
      </p:sp>
    </p:spTree>
    <p:extLst>
      <p:ext uri="{BB962C8B-B14F-4D97-AF65-F5344CB8AC3E}">
        <p14:creationId xmlns:p14="http://schemas.microsoft.com/office/powerpoint/2010/main" val="25863134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eaLnBrk="1" fontAlgn="auto" hangingPunct="1">
              <a:spcBef>
                <a:spcPts val="0"/>
              </a:spcBef>
              <a:spcAft>
                <a:spcPts val="0"/>
              </a:spcAft>
              <a:defRPr/>
            </a:pPr>
            <a:r>
              <a:rPr lang="en-US" smtClean="0">
                <a:solidFill>
                  <a:srgbClr val="3891A7"/>
                </a:solidFill>
              </a:rPr>
              <a:t>El nivel esperado de precios</a:t>
            </a:r>
          </a:p>
        </p:txBody>
      </p:sp>
      <p:sp>
        <p:nvSpPr>
          <p:cNvPr id="3" name="Rectángulo 3"/>
          <p:cNvSpPr txBox="1">
            <a:spLocks noGrp="1"/>
          </p:cNvSpPr>
          <p:nvPr>
            <p:ph idx="1"/>
          </p:nvPr>
        </p:nvSpPr>
        <p:spPr/>
        <p:txBody>
          <a:bodyPr/>
          <a:lstStyle/>
          <a:p>
            <a:pPr marL="114300" lvl="1" indent="0" eaLnBrk="1" hangingPunct="1">
              <a:lnSpc>
                <a:spcPct val="90000"/>
              </a:lnSpc>
              <a:buFont typeface="Wingdings" panose="05000000000000000000" pitchFamily="2" charset="2"/>
              <a:buChar char="§"/>
            </a:pPr>
            <a:r>
              <a:rPr lang="en-US" altLang="es-AR" b="1" smtClean="0">
                <a:latin typeface="Gill Sans MT" panose="020B0502020104020203" pitchFamily="34" charset="0"/>
              </a:rPr>
              <a:t> </a:t>
            </a:r>
            <a:r>
              <a:rPr lang="en-US" altLang="es-AR" smtClean="0">
                <a:latin typeface="Gill Sans MT" panose="020B0502020104020203" pitchFamily="34" charset="0"/>
              </a:rPr>
              <a:t>Tanto a los trabajadores como a las empresas les interesa el salario real (W/P), no el salario nominal (W)</a:t>
            </a:r>
            <a:endParaRPr lang="en-US" altLang="es-AR" b="1" smtClean="0">
              <a:latin typeface="Gill Sans MT" panose="020B0502020104020203" pitchFamily="34" charset="0"/>
            </a:endParaRPr>
          </a:p>
          <a:p>
            <a:pPr marL="565150" lvl="2" indent="-336550" eaLnBrk="1" hangingPunct="1">
              <a:lnSpc>
                <a:spcPct val="90000"/>
              </a:lnSpc>
              <a:buClr>
                <a:srgbClr val="FF0066"/>
              </a:buClr>
              <a:buFont typeface="Wingdings" panose="05000000000000000000" pitchFamily="2" charset="2"/>
              <a:buChar char="§"/>
            </a:pPr>
            <a:endParaRPr lang="en-US" altLang="es-AR" smtClean="0">
              <a:latin typeface="Gill Sans MT" panose="020B0502020104020203" pitchFamily="34" charset="0"/>
            </a:endParaRPr>
          </a:p>
          <a:p>
            <a:pPr marL="565150" lvl="2" indent="-336550" eaLnBrk="1" hangingPunct="1">
              <a:lnSpc>
                <a:spcPct val="90000"/>
              </a:lnSpc>
              <a:buClr>
                <a:srgbClr val="FF0066"/>
              </a:buClr>
              <a:buFont typeface="Wingdings" panose="05000000000000000000" pitchFamily="2" charset="2"/>
              <a:buChar char="§"/>
            </a:pPr>
            <a:r>
              <a:rPr lang="en-US" altLang="es-AR" smtClean="0">
                <a:latin typeface="Gill Sans MT" panose="020B0502020104020203" pitchFamily="34" charset="0"/>
              </a:rPr>
              <a:t>A los trabajadores no les interesa cuántos pesos cobrarán sino el poder adquisitivo de sus salarios, es decir, lo que podrán comprar con esos pesos: (W/P)</a:t>
            </a:r>
          </a:p>
          <a:p>
            <a:pPr marL="565150" lvl="2" indent="-336550" eaLnBrk="1" hangingPunct="1">
              <a:lnSpc>
                <a:spcPct val="90000"/>
              </a:lnSpc>
              <a:buFont typeface="Wingdings 2" panose="05020102010507070707" pitchFamily="18" charset="2"/>
              <a:buNone/>
            </a:pPr>
            <a:endParaRPr lang="en-US" altLang="es-AR" smtClean="0">
              <a:latin typeface="Gill Sans MT" panose="020B0502020104020203" pitchFamily="34" charset="0"/>
            </a:endParaRPr>
          </a:p>
          <a:p>
            <a:pPr marL="565150" lvl="2" indent="-336550" eaLnBrk="1" hangingPunct="1">
              <a:lnSpc>
                <a:spcPct val="90000"/>
              </a:lnSpc>
              <a:buClr>
                <a:srgbClr val="FF0066"/>
              </a:buClr>
              <a:buFont typeface="Wingdings" panose="05000000000000000000" pitchFamily="2" charset="2"/>
              <a:buChar char="§"/>
            </a:pPr>
            <a:r>
              <a:rPr lang="en-US" altLang="es-AR" smtClean="0">
                <a:latin typeface="Gill Sans MT" panose="020B0502020104020203" pitchFamily="34" charset="0"/>
              </a:rPr>
              <a:t>A las empresas les interesa el salario nominal que pagan a sus trabajadores (W) pero puesto en relación con el precio al que venden su producción (P), por lo que también les interesa el salario real (W/P)</a:t>
            </a:r>
          </a:p>
        </p:txBody>
      </p:sp>
    </p:spTree>
    <p:extLst>
      <p:ext uri="{BB962C8B-B14F-4D97-AF65-F5344CB8AC3E}">
        <p14:creationId xmlns:p14="http://schemas.microsoft.com/office/powerpoint/2010/main" val="3291393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eaLnBrk="1" fontAlgn="auto" hangingPunct="1">
              <a:spcBef>
                <a:spcPts val="0"/>
              </a:spcBef>
              <a:spcAft>
                <a:spcPts val="0"/>
              </a:spcAft>
              <a:defRPr/>
            </a:pPr>
            <a:r>
              <a:rPr lang="en-US" smtClean="0">
                <a:solidFill>
                  <a:srgbClr val="3891A7"/>
                </a:solidFill>
              </a:rPr>
              <a:t>La tasa de desempleo</a:t>
            </a:r>
          </a:p>
        </p:txBody>
      </p:sp>
      <p:sp>
        <p:nvSpPr>
          <p:cNvPr id="3" name="Rectángulo 3"/>
          <p:cNvSpPr txBox="1">
            <a:spLocks noGrp="1"/>
          </p:cNvSpPr>
          <p:nvPr>
            <p:ph idx="1"/>
          </p:nvPr>
        </p:nvSpPr>
        <p:spPr>
          <a:xfrm>
            <a:off x="1150938" y="1641475"/>
            <a:ext cx="7800975" cy="4483100"/>
          </a:xfrm>
        </p:spPr>
        <p:txBody>
          <a:bodyPr/>
          <a:lstStyle/>
          <a:p>
            <a:pPr marL="0" indent="0" eaLnBrk="1" hangingPunct="1"/>
            <a:r>
              <a:rPr lang="en-US" altLang="es-AR" sz="2400" smtClean="0">
                <a:solidFill>
                  <a:srgbClr val="3891A7"/>
                </a:solidFill>
                <a:latin typeface="Gill Sans MT" panose="020B0502020104020203" pitchFamily="34" charset="0"/>
              </a:rPr>
              <a:t> </a:t>
            </a:r>
            <a:r>
              <a:rPr lang="en-US" altLang="es-AR" sz="2400" smtClean="0">
                <a:latin typeface="Gill Sans MT" panose="020B0502020104020203" pitchFamily="34" charset="0"/>
              </a:rPr>
              <a:t>La </a:t>
            </a:r>
            <a:r>
              <a:rPr lang="en-US" altLang="es-AR" sz="2400" b="1" smtClean="0">
                <a:latin typeface="Gill Sans MT" panose="020B0502020104020203" pitchFamily="34" charset="0"/>
              </a:rPr>
              <a:t>tasa de desempleo (u) </a:t>
            </a:r>
            <a:r>
              <a:rPr lang="en-US" altLang="es-AR" sz="2400" smtClean="0">
                <a:latin typeface="Gill Sans MT" panose="020B0502020104020203" pitchFamily="34" charset="0"/>
              </a:rPr>
              <a:t>afecta al salario agregado porque los salarios se determinan mediante la negociación: </a:t>
            </a:r>
          </a:p>
          <a:p>
            <a:pPr marL="0" indent="0" eaLnBrk="1" hangingPunct="1"/>
            <a:endParaRPr lang="en-US" altLang="es-AR" sz="2400" smtClean="0">
              <a:latin typeface="Gill Sans MT" panose="020B0502020104020203" pitchFamily="34" charset="0"/>
            </a:endParaRPr>
          </a:p>
          <a:p>
            <a:pPr marL="742950" lvl="1" indent="-285750" eaLnBrk="1" hangingPunct="1"/>
            <a:r>
              <a:rPr lang="en-US" altLang="es-AR" sz="2100" smtClean="0">
                <a:latin typeface="Gill Sans MT" panose="020B0502020104020203" pitchFamily="34" charset="0"/>
              </a:rPr>
              <a:t>Una tasa de desempleo alta reduce el poder de negociación de los trabajadores, obligándoles a aceptar salarios más bajos. </a:t>
            </a:r>
          </a:p>
          <a:p>
            <a:pPr marL="742950" lvl="1" indent="-285750" eaLnBrk="1" hangingPunct="1"/>
            <a:endParaRPr lang="en-US" altLang="es-AR" sz="2100" smtClean="0">
              <a:latin typeface="Gill Sans MT" panose="020B0502020104020203" pitchFamily="34" charset="0"/>
            </a:endParaRPr>
          </a:p>
          <a:p>
            <a:pPr marL="742950" lvl="1" indent="-285750" eaLnBrk="1" hangingPunct="1"/>
            <a:r>
              <a:rPr lang="en-US" altLang="es-AR" sz="2100" smtClean="0">
                <a:latin typeface="Gill Sans MT" panose="020B0502020104020203" pitchFamily="34" charset="0"/>
              </a:rPr>
              <a:t>Una tasa de desempleo baja obliga a las empresas a pagar más a sus trabajadores si éstos escasean y tienen otras alternativas salariales mejores y abundantes</a:t>
            </a:r>
          </a:p>
        </p:txBody>
      </p:sp>
    </p:spTree>
    <p:extLst>
      <p:ext uri="{BB962C8B-B14F-4D97-AF65-F5344CB8AC3E}">
        <p14:creationId xmlns:p14="http://schemas.microsoft.com/office/powerpoint/2010/main" val="18719197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1435100" y="274638"/>
            <a:ext cx="7499350" cy="906462"/>
          </a:xfrm>
        </p:spPr>
        <p:txBody>
          <a:bodyPr/>
          <a:lstStyle/>
          <a:p>
            <a:pPr eaLnBrk="1" fontAlgn="auto" hangingPunct="1">
              <a:spcBef>
                <a:spcPts val="0"/>
              </a:spcBef>
              <a:spcAft>
                <a:spcPts val="0"/>
              </a:spcAft>
              <a:defRPr/>
            </a:pPr>
            <a:r>
              <a:rPr lang="en-US" smtClean="0">
                <a:solidFill>
                  <a:srgbClr val="3891A7"/>
                </a:solidFill>
              </a:rPr>
              <a:t>Los demás factores</a:t>
            </a:r>
          </a:p>
        </p:txBody>
      </p:sp>
      <p:sp>
        <p:nvSpPr>
          <p:cNvPr id="3" name="Rectángulo 3"/>
          <p:cNvSpPr txBox="1">
            <a:spLocks noGrp="1"/>
          </p:cNvSpPr>
          <p:nvPr>
            <p:ph idx="1"/>
          </p:nvPr>
        </p:nvSpPr>
        <p:spPr>
          <a:xfrm>
            <a:off x="915988" y="1268413"/>
            <a:ext cx="8048625" cy="5256212"/>
          </a:xfrm>
        </p:spPr>
        <p:txBody>
          <a:bodyPr/>
          <a:lstStyle/>
          <a:p>
            <a:pPr marL="0" indent="0" eaLnBrk="1" hangingPunct="1">
              <a:lnSpc>
                <a:spcPct val="90000"/>
              </a:lnSpc>
            </a:pPr>
            <a:r>
              <a:rPr lang="en-US" altLang="es-AR" smtClean="0">
                <a:solidFill>
                  <a:srgbClr val="3891A7"/>
                </a:solidFill>
                <a:latin typeface="Gill Sans MT" panose="020B0502020104020203" pitchFamily="34" charset="0"/>
              </a:rPr>
              <a:t> </a:t>
            </a:r>
            <a:r>
              <a:rPr lang="en-US" altLang="es-AR" smtClean="0">
                <a:latin typeface="Gill Sans MT" panose="020B0502020104020203" pitchFamily="34" charset="0"/>
              </a:rPr>
              <a:t>La variable Z representa el resto de factores que afectan a los salarios, con un nivel de precios y una tasa de desempleo dados:</a:t>
            </a:r>
          </a:p>
          <a:p>
            <a:pPr marL="0" indent="0" eaLnBrk="1" hangingPunct="1">
              <a:lnSpc>
                <a:spcPct val="90000"/>
              </a:lnSpc>
              <a:buFont typeface="Wingdings 2" panose="05020102010507070707" pitchFamily="18" charset="2"/>
              <a:buNone/>
            </a:pPr>
            <a:endParaRPr lang="en-US" altLang="es-AR" sz="1200" smtClean="0">
              <a:latin typeface="Gill Sans MT" panose="020B0502020104020203" pitchFamily="34" charset="0"/>
            </a:endParaRPr>
          </a:p>
          <a:p>
            <a:pPr marL="742950" lvl="1" indent="-285750" eaLnBrk="1" hangingPunct="1">
              <a:lnSpc>
                <a:spcPct val="90000"/>
              </a:lnSpc>
            </a:pPr>
            <a:r>
              <a:rPr lang="en-US" altLang="es-AR" smtClean="0">
                <a:latin typeface="Gill Sans MT" panose="020B0502020104020203" pitchFamily="34" charset="0"/>
              </a:rPr>
              <a:t>El </a:t>
            </a:r>
            <a:r>
              <a:rPr lang="en-US" altLang="es-AR" b="1" smtClean="0">
                <a:latin typeface="Gill Sans MT" panose="020B0502020104020203" pitchFamily="34" charset="0"/>
              </a:rPr>
              <a:t>salario mínimo</a:t>
            </a:r>
            <a:r>
              <a:rPr lang="en-US" altLang="es-AR" smtClean="0">
                <a:latin typeface="Gill Sans MT" panose="020B0502020104020203" pitchFamily="34" charset="0"/>
              </a:rPr>
              <a:t>: una subida del mismo eleva el salario medio</a:t>
            </a:r>
          </a:p>
          <a:p>
            <a:pPr marL="742950" lvl="1" indent="-285750" eaLnBrk="1" hangingPunct="1">
              <a:lnSpc>
                <a:spcPct val="90000"/>
              </a:lnSpc>
            </a:pPr>
            <a:endParaRPr lang="en-US" altLang="es-AR" smtClean="0">
              <a:latin typeface="Gill Sans MT" panose="020B0502020104020203" pitchFamily="34" charset="0"/>
            </a:endParaRPr>
          </a:p>
          <a:p>
            <a:pPr marL="742950" lvl="1" indent="-285750" eaLnBrk="1" hangingPunct="1">
              <a:lnSpc>
                <a:spcPct val="90000"/>
              </a:lnSpc>
            </a:pPr>
            <a:r>
              <a:rPr lang="en-US" altLang="es-AR" smtClean="0">
                <a:latin typeface="Gill Sans MT" panose="020B0502020104020203" pitchFamily="34" charset="0"/>
              </a:rPr>
              <a:t>La </a:t>
            </a:r>
            <a:r>
              <a:rPr lang="en-US" altLang="es-AR" b="1" smtClean="0">
                <a:latin typeface="Gill Sans MT" panose="020B0502020104020203" pitchFamily="34" charset="0"/>
              </a:rPr>
              <a:t>flexibilidad laboral</a:t>
            </a:r>
            <a:r>
              <a:rPr lang="en-US" altLang="es-AR" smtClean="0">
                <a:latin typeface="Gill Sans MT" panose="020B0502020104020203" pitchFamily="34" charset="0"/>
              </a:rPr>
              <a:t> influye en el poder de negociación de empresas y trabajadores</a:t>
            </a:r>
          </a:p>
          <a:p>
            <a:pPr marL="0" indent="0" eaLnBrk="1" hangingPunct="1">
              <a:lnSpc>
                <a:spcPct val="90000"/>
              </a:lnSpc>
            </a:pPr>
            <a:endParaRPr lang="en-US" altLang="es-AR" smtClean="0">
              <a:solidFill>
                <a:srgbClr val="3891A7"/>
              </a:solidFill>
              <a:latin typeface="Gill Sans MT" panose="020B0502020104020203" pitchFamily="34" charset="0"/>
            </a:endParaRPr>
          </a:p>
        </p:txBody>
      </p:sp>
    </p:spTree>
    <p:extLst>
      <p:ext uri="{BB962C8B-B14F-4D97-AF65-F5344CB8AC3E}">
        <p14:creationId xmlns:p14="http://schemas.microsoft.com/office/powerpoint/2010/main" val="10039608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número de diapositiva"/>
          <p:cNvSpPr txBox="1">
            <a:spLocks noChangeArrowheads="1"/>
          </p:cNvSpPr>
          <p:nvPr/>
        </p:nvSpPr>
        <p:spPr bwMode="auto">
          <a:xfrm>
            <a:off x="8516938" y="6726238"/>
            <a:ext cx="520700"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5942DB3-6684-4335-BE89-7AD15D5848E4}" type="slidenum">
              <a:rPr lang="es-ES" altLang="es-AR" sz="1000">
                <a:solidFill>
                  <a:srgbClr val="000000"/>
                </a:solidFill>
                <a:latin typeface="Arial" panose="020B0604020202020204" pitchFamily="34" charset="0"/>
                <a:cs typeface="Arial" panose="020B0604020202020204" pitchFamily="34" charset="0"/>
              </a:rPr>
              <a:pPr algn="r" eaLnBrk="1" hangingPunct="1"/>
              <a:t>89</a:t>
            </a:fld>
            <a:endParaRPr lang="es-ES" altLang="es-AR" sz="1000">
              <a:solidFill>
                <a:srgbClr val="000000"/>
              </a:solidFill>
              <a:latin typeface="Arial" panose="020B0604020202020204" pitchFamily="34" charset="0"/>
              <a:cs typeface="Arial" panose="020B0604020202020204" pitchFamily="34" charset="0"/>
            </a:endParaRPr>
          </a:p>
        </p:txBody>
      </p:sp>
      <p:sp>
        <p:nvSpPr>
          <p:cNvPr id="3" name="Rectangle 2"/>
          <p:cNvSpPr txBox="1">
            <a:spLocks noGrp="1"/>
          </p:cNvSpPr>
          <p:nvPr>
            <p:ph type="title" idx="4294967295"/>
          </p:nvPr>
        </p:nvSpPr>
        <p:spPr>
          <a:xfrm>
            <a:off x="1006475" y="0"/>
            <a:ext cx="8137525" cy="803275"/>
          </a:xfrm>
        </p:spPr>
        <p:txBody>
          <a:bodyPr lIns="0" tIns="0" rIns="0" bIns="0" anchor="b"/>
          <a:lstStyle/>
          <a:p>
            <a:pPr eaLnBrk="1" fontAlgn="auto" hangingPunct="1">
              <a:spcBef>
                <a:spcPts val="0"/>
              </a:spcBef>
              <a:spcAft>
                <a:spcPts val="0"/>
              </a:spcAft>
              <a:defRPr/>
            </a:pPr>
            <a:r>
              <a:rPr sz="1400" smtClean="0"/>
              <a:t>Salarios: determinantes de las diferencias</a:t>
            </a:r>
          </a:p>
        </p:txBody>
      </p:sp>
      <p:sp>
        <p:nvSpPr>
          <p:cNvPr id="33796" name="Rectangle 3"/>
          <p:cNvSpPr txBox="1">
            <a:spLocks noGrp="1"/>
          </p:cNvSpPr>
          <p:nvPr>
            <p:ph type="body" idx="4294967295"/>
          </p:nvPr>
        </p:nvSpPr>
        <p:spPr>
          <a:xfrm>
            <a:off x="542925" y="995363"/>
            <a:ext cx="8601075" cy="5256212"/>
          </a:xfrm>
        </p:spPr>
        <p:txBody>
          <a:bodyPr/>
          <a:lstStyle/>
          <a:p>
            <a:pPr marL="446088" indent="-446088" eaLnBrk="1" hangingPunct="1">
              <a:lnSpc>
                <a:spcPct val="80000"/>
              </a:lnSpc>
            </a:pPr>
            <a:r>
              <a:rPr altLang="es-AR" sz="1900" b="1" smtClean="0">
                <a:latin typeface="Gill Sans MT" panose="020B0502020104020203" pitchFamily="34" charset="0"/>
              </a:rPr>
              <a:t>Determinantes de las diferencias en productividad del trabajo</a:t>
            </a:r>
            <a:r>
              <a:rPr altLang="es-AR" sz="1900" smtClean="0">
                <a:latin typeface="Gill Sans MT" panose="020B0502020104020203" pitchFamily="34" charset="0"/>
              </a:rPr>
              <a:t>:</a:t>
            </a:r>
          </a:p>
          <a:p>
            <a:pPr marL="887413" lvl="1" indent="-438150" eaLnBrk="1" hangingPunct="1">
              <a:lnSpc>
                <a:spcPct val="80000"/>
              </a:lnSpc>
            </a:pPr>
            <a:r>
              <a:rPr altLang="es-AR" sz="1800" i="1" smtClean="0">
                <a:latin typeface="Gill Sans MT" panose="020B0502020104020203" pitchFamily="34" charset="0"/>
              </a:rPr>
              <a:t>Capital humano</a:t>
            </a:r>
            <a:r>
              <a:rPr altLang="es-AR" sz="1800" smtClean="0">
                <a:latin typeface="Gill Sans MT" panose="020B0502020104020203" pitchFamily="34" charset="0"/>
              </a:rPr>
              <a:t>: la inversión de los trabajadores en educación y formación los hace más productivos</a:t>
            </a:r>
          </a:p>
          <a:p>
            <a:pPr marL="1292225" lvl="2" indent="-401638" eaLnBrk="1" hangingPunct="1">
              <a:lnSpc>
                <a:spcPct val="80000"/>
              </a:lnSpc>
              <a:spcBef>
                <a:spcPts val="400"/>
              </a:spcBef>
            </a:pPr>
            <a:r>
              <a:rPr altLang="es-AR" sz="1600" smtClean="0">
                <a:latin typeface="Gill Sans MT" panose="020B0502020104020203" pitchFamily="34" charset="0"/>
              </a:rPr>
              <a:t>Tanto las mejoras educativas como la formación a lo largo de la vida laboral  (</a:t>
            </a:r>
            <a:r>
              <a:rPr altLang="es-AR" sz="1600" i="1" smtClean="0">
                <a:latin typeface="Gill Sans MT" panose="020B0502020104020203" pitchFamily="34" charset="0"/>
              </a:rPr>
              <a:t>lifelong learning</a:t>
            </a:r>
            <a:r>
              <a:rPr altLang="es-AR" sz="1600" smtClean="0">
                <a:latin typeface="Gill Sans MT" panose="020B0502020104020203" pitchFamily="34" charset="0"/>
              </a:rPr>
              <a:t>) incrementan la productividad del trabajador: aumentan la demanda de ese trabajo y el salario</a:t>
            </a:r>
          </a:p>
          <a:p>
            <a:pPr marL="1292225" lvl="2" indent="-401638" eaLnBrk="1" hangingPunct="1">
              <a:lnSpc>
                <a:spcPct val="80000"/>
              </a:lnSpc>
              <a:spcBef>
                <a:spcPts val="400"/>
              </a:spcBef>
            </a:pPr>
            <a:r>
              <a:rPr altLang="es-AR" sz="1600" smtClean="0">
                <a:latin typeface="Gill Sans MT" panose="020B0502020104020203" pitchFamily="34" charset="0"/>
              </a:rPr>
              <a:t>Los trabajadores con mayores niveles de educación ganan más si su productividad es mayor.</a:t>
            </a:r>
          </a:p>
          <a:p>
            <a:pPr marL="1292225" lvl="2" indent="-401638" eaLnBrk="1" hangingPunct="1">
              <a:lnSpc>
                <a:spcPct val="80000"/>
              </a:lnSpc>
              <a:spcBef>
                <a:spcPts val="400"/>
              </a:spcBef>
            </a:pPr>
            <a:r>
              <a:rPr altLang="es-AR" sz="1600" smtClean="0">
                <a:latin typeface="Gill Sans MT" panose="020B0502020104020203" pitchFamily="34" charset="0"/>
              </a:rPr>
              <a:t>La educación también sirve a los trabajadores para emitir señales de su calidad: un título universitario puede no significar necesariamente mayor productividad, pero señala a quién lo tiene como una persona de mayor capacidad (productividad potencial)</a:t>
            </a:r>
          </a:p>
          <a:p>
            <a:pPr marL="887413" lvl="1" indent="-438150" eaLnBrk="1" hangingPunct="1">
              <a:lnSpc>
                <a:spcPct val="80000"/>
              </a:lnSpc>
            </a:pPr>
            <a:r>
              <a:rPr altLang="es-AR" sz="1800" i="1" smtClean="0">
                <a:latin typeface="Gill Sans MT" panose="020B0502020104020203" pitchFamily="34" charset="0"/>
              </a:rPr>
              <a:t>Experiencia: </a:t>
            </a:r>
            <a:r>
              <a:rPr altLang="es-AR" sz="1800" smtClean="0">
                <a:latin typeface="Gill Sans MT" panose="020B0502020104020203" pitchFamily="34" charset="0"/>
              </a:rPr>
              <a:t>el conocimiento del puesto de trabajo y de las reglas de funcionamiento de las organizaciones</a:t>
            </a:r>
          </a:p>
          <a:p>
            <a:pPr marL="887413" lvl="1" indent="-438150" eaLnBrk="1" hangingPunct="1">
              <a:lnSpc>
                <a:spcPct val="80000"/>
              </a:lnSpc>
            </a:pPr>
            <a:r>
              <a:rPr altLang="es-AR" sz="1800" i="1" smtClean="0">
                <a:latin typeface="Gill Sans MT" panose="020B0502020104020203" pitchFamily="34" charset="0"/>
              </a:rPr>
              <a:t>Características personales</a:t>
            </a:r>
            <a:r>
              <a:rPr altLang="es-AR" sz="1800" smtClean="0">
                <a:latin typeface="Gill Sans MT" panose="020B0502020104020203" pitchFamily="34" charset="0"/>
              </a:rPr>
              <a:t>: actitudes en el trabajo</a:t>
            </a:r>
          </a:p>
          <a:p>
            <a:pPr marL="1292225" lvl="2" indent="-401638" eaLnBrk="1" hangingPunct="1">
              <a:lnSpc>
                <a:spcPct val="80000"/>
              </a:lnSpc>
              <a:spcBef>
                <a:spcPts val="400"/>
              </a:spcBef>
            </a:pPr>
            <a:endParaRPr altLang="es-AR" sz="1600" smtClean="0">
              <a:latin typeface="Gill Sans MT" panose="020B0502020104020203" pitchFamily="34" charset="0"/>
            </a:endParaRPr>
          </a:p>
          <a:p>
            <a:pPr marL="446088" indent="-446088" eaLnBrk="1" hangingPunct="1">
              <a:lnSpc>
                <a:spcPct val="80000"/>
              </a:lnSpc>
            </a:pPr>
            <a:r>
              <a:rPr altLang="es-AR" sz="1900" b="1" smtClean="0">
                <a:latin typeface="Gill Sans MT" panose="020B0502020104020203" pitchFamily="34" charset="0"/>
              </a:rPr>
              <a:t>Otras causas: </a:t>
            </a:r>
          </a:p>
          <a:p>
            <a:pPr marL="887413" lvl="1" indent="-438150" eaLnBrk="1" hangingPunct="1">
              <a:lnSpc>
                <a:spcPct val="80000"/>
              </a:lnSpc>
            </a:pPr>
            <a:r>
              <a:rPr altLang="es-AR" sz="1800" i="1" smtClean="0">
                <a:latin typeface="Gill Sans MT" panose="020B0502020104020203" pitchFamily="34" charset="0"/>
              </a:rPr>
              <a:t>Diferencias compensatorias</a:t>
            </a:r>
            <a:r>
              <a:rPr altLang="es-AR" sz="1800" smtClean="0">
                <a:latin typeface="Gill Sans MT" panose="020B0502020104020203" pitchFamily="34" charset="0"/>
              </a:rPr>
              <a:t>: compensan características no monetarias de los puestos de trabajo como la peligrosidad, dureza (turnos nocturnos) o responsabilidad.</a:t>
            </a:r>
          </a:p>
          <a:p>
            <a:pPr marL="887413" lvl="1" indent="-438150" eaLnBrk="1" hangingPunct="1">
              <a:lnSpc>
                <a:spcPct val="80000"/>
              </a:lnSpc>
            </a:pPr>
            <a:r>
              <a:rPr altLang="es-AR" sz="1800" i="1" smtClean="0">
                <a:latin typeface="Gill Sans MT" panose="020B0502020104020203" pitchFamily="34" charset="0"/>
              </a:rPr>
              <a:t>Discriminación: </a:t>
            </a:r>
            <a:r>
              <a:rPr altLang="es-AR" sz="1800" smtClean="0">
                <a:latin typeface="Gill Sans MT" panose="020B0502020104020203" pitchFamily="34" charset="0"/>
              </a:rPr>
              <a:t>salario distinto a igual trabajo (mujeres, inmigrantes)</a:t>
            </a:r>
            <a:endParaRPr altLang="es-AR" sz="1800" i="1" smtClean="0">
              <a:latin typeface="Gill Sans MT" panose="020B0502020104020203" pitchFamily="34" charset="0"/>
            </a:endParaRPr>
          </a:p>
          <a:p>
            <a:pPr marL="1292225" lvl="2" indent="-401638" eaLnBrk="1" hangingPunct="1">
              <a:lnSpc>
                <a:spcPct val="80000"/>
              </a:lnSpc>
              <a:spcBef>
                <a:spcPts val="400"/>
              </a:spcBef>
            </a:pPr>
            <a:endParaRPr altLang="es-AR" sz="1600" smtClean="0">
              <a:latin typeface="Gill Sans MT" panose="020B0502020104020203" pitchFamily="34" charset="0"/>
            </a:endParaRPr>
          </a:p>
        </p:txBody>
      </p:sp>
    </p:spTree>
    <p:extLst>
      <p:ext uri="{BB962C8B-B14F-4D97-AF65-F5344CB8AC3E}">
        <p14:creationId xmlns:p14="http://schemas.microsoft.com/office/powerpoint/2010/main" val="330803028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35100" y="274638"/>
            <a:ext cx="749935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s-ES_tradnl" sz="20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s-ES" sz="11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s-ES" sz="11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s-ES" sz="11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s-ES" sz="20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s-ES" sz="20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s-ES_tradnl" sz="2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5 Rectángulo"/>
          <p:cNvSpPr>
            <a:spLocks noChangeArrowheads="1"/>
          </p:cNvSpPr>
          <p:nvPr/>
        </p:nvSpPr>
        <p:spPr bwMode="auto">
          <a:xfrm>
            <a:off x="1142976" y="214290"/>
            <a:ext cx="7215188" cy="1077218"/>
          </a:xfrm>
          <a:prstGeom prst="rect">
            <a:avLst/>
          </a:prstGeom>
          <a:noFill/>
          <a:ln w="9525">
            <a:noFill/>
            <a:miter lim="800000"/>
            <a:headEnd/>
            <a:tailEnd/>
          </a:ln>
        </p:spPr>
        <p:txBody>
          <a:bodyPr>
            <a:spAutoFit/>
          </a:bodyPr>
          <a:lstStyle/>
          <a:p>
            <a:pPr algn="just" eaLnBrk="0" hangingPunct="0"/>
            <a:r>
              <a:rPr lang="es-UY" sz="3200" b="1" i="0" dirty="0">
                <a:solidFill>
                  <a:srgbClr val="FF0000"/>
                </a:solidFill>
                <a:latin typeface="Calibri" pitchFamily="34" charset="0"/>
                <a:cs typeface="Calibri" pitchFamily="34" charset="0"/>
              </a:rPr>
              <a:t>El modelo del flujo circular </a:t>
            </a:r>
            <a:r>
              <a:rPr lang="es-UY" sz="3200" b="1" i="0" dirty="0" smtClean="0">
                <a:solidFill>
                  <a:srgbClr val="FF0000"/>
                </a:solidFill>
                <a:latin typeface="Calibri" pitchFamily="34" charset="0"/>
                <a:cs typeface="Calibri" pitchFamily="34" charset="0"/>
              </a:rPr>
              <a:t>desde </a:t>
            </a:r>
            <a:r>
              <a:rPr lang="es-UY" sz="3200" b="1" i="0" dirty="0">
                <a:solidFill>
                  <a:srgbClr val="FF0000"/>
                </a:solidFill>
                <a:latin typeface="Calibri" pitchFamily="34" charset="0"/>
                <a:cs typeface="Calibri" pitchFamily="34" charset="0"/>
              </a:rPr>
              <a:t>una perspectiva macroeconómica</a:t>
            </a:r>
            <a:endParaRPr lang="es-ES" sz="3200" b="1" i="0" dirty="0">
              <a:solidFill>
                <a:srgbClr val="FF0000"/>
              </a:solidFill>
              <a:latin typeface="Calibri" pitchFamily="34" charset="0"/>
              <a:cs typeface="Calibri" pitchFamily="34" charset="0"/>
            </a:endParaRPr>
          </a:p>
        </p:txBody>
      </p:sp>
      <p:sp>
        <p:nvSpPr>
          <p:cNvPr id="5" name="4 Rectángulo"/>
          <p:cNvSpPr/>
          <p:nvPr/>
        </p:nvSpPr>
        <p:spPr>
          <a:xfrm>
            <a:off x="1107824" y="1287863"/>
            <a:ext cx="7704137" cy="5349157"/>
          </a:xfrm>
          <a:prstGeom prst="rect">
            <a:avLst/>
          </a:prstGeom>
        </p:spPr>
        <p:txBody>
          <a:bodyPr>
            <a:spAutoFit/>
          </a:bodyPr>
          <a:lstStyle/>
          <a:p>
            <a:pPr marL="342900" indent="-342900">
              <a:lnSpc>
                <a:spcPct val="90000"/>
              </a:lnSpc>
              <a:spcBef>
                <a:spcPct val="20000"/>
              </a:spcBef>
              <a:buClr>
                <a:srgbClr val="003366"/>
              </a:buClr>
              <a:buSzPct val="75000"/>
              <a:buFont typeface="Wingdings" pitchFamily="2" charset="2"/>
              <a:buChar char="l"/>
              <a:defRPr/>
            </a:pPr>
            <a:r>
              <a:rPr lang="es-ES" sz="2800" i="0" kern="0" baseline="0" dirty="0">
                <a:solidFill>
                  <a:schemeClr val="tx1"/>
                </a:solidFill>
                <a:latin typeface="Calibri" pitchFamily="34" charset="0"/>
                <a:cs typeface="Calibri" pitchFamily="34" charset="0"/>
              </a:rPr>
              <a:t>En todo sistema económico se generan corrientes permanentes de intercambios </a:t>
            </a:r>
            <a:r>
              <a:rPr lang="es-ES" sz="2800" b="1" i="0" kern="0" baseline="0" dirty="0">
                <a:solidFill>
                  <a:schemeClr val="accent1">
                    <a:lumMod val="75000"/>
                  </a:schemeClr>
                </a:solidFill>
                <a:latin typeface="Calibri" pitchFamily="34" charset="0"/>
                <a:cs typeface="Calibri" pitchFamily="34" charset="0"/>
              </a:rPr>
              <a:t>reales </a:t>
            </a:r>
            <a:r>
              <a:rPr lang="es-ES" sz="2800" i="0" kern="0" baseline="0" dirty="0">
                <a:latin typeface="Calibri" pitchFamily="34" charset="0"/>
                <a:cs typeface="Calibri" pitchFamily="34" charset="0"/>
              </a:rPr>
              <a:t>y </a:t>
            </a:r>
            <a:r>
              <a:rPr lang="es-ES" sz="2800" b="1" i="0" kern="0" baseline="0" dirty="0">
                <a:solidFill>
                  <a:schemeClr val="accent1">
                    <a:lumMod val="75000"/>
                  </a:schemeClr>
                </a:solidFill>
                <a:latin typeface="Calibri" pitchFamily="34" charset="0"/>
                <a:cs typeface="Calibri" pitchFamily="34" charset="0"/>
              </a:rPr>
              <a:t>monetarios</a:t>
            </a:r>
            <a:r>
              <a:rPr lang="es-ES" sz="2800" b="1" i="0" kern="0" baseline="0" dirty="0">
                <a:solidFill>
                  <a:schemeClr val="tx1"/>
                </a:solidFill>
                <a:latin typeface="Calibri" pitchFamily="34" charset="0"/>
                <a:cs typeface="Calibri" pitchFamily="34" charset="0"/>
              </a:rPr>
              <a:t> </a:t>
            </a:r>
            <a:r>
              <a:rPr lang="es-ES" sz="2800" i="0" kern="0" baseline="0" dirty="0">
                <a:solidFill>
                  <a:schemeClr val="tx1"/>
                </a:solidFill>
                <a:latin typeface="Calibri" pitchFamily="34" charset="0"/>
                <a:cs typeface="Calibri" pitchFamily="34" charset="0"/>
              </a:rPr>
              <a:t>entre </a:t>
            </a:r>
            <a:r>
              <a:rPr lang="es-ES" sz="2800" i="0" kern="0" baseline="0" dirty="0" smtClean="0">
                <a:solidFill>
                  <a:schemeClr val="tx1"/>
                </a:solidFill>
                <a:latin typeface="Calibri" pitchFamily="34" charset="0"/>
                <a:cs typeface="Calibri" pitchFamily="34" charset="0"/>
              </a:rPr>
              <a:t>los agentes </a:t>
            </a:r>
            <a:r>
              <a:rPr lang="es-ES" sz="2800" i="0" kern="0" baseline="0" dirty="0">
                <a:solidFill>
                  <a:schemeClr val="tx1"/>
                </a:solidFill>
                <a:latin typeface="Calibri" pitchFamily="34" charset="0"/>
                <a:cs typeface="Calibri" pitchFamily="34" charset="0"/>
              </a:rPr>
              <a:t>que en ellas participan</a:t>
            </a:r>
          </a:p>
          <a:p>
            <a:pPr marL="342900" indent="-342900">
              <a:lnSpc>
                <a:spcPct val="90000"/>
              </a:lnSpc>
              <a:spcBef>
                <a:spcPct val="20000"/>
              </a:spcBef>
              <a:buClr>
                <a:srgbClr val="003366"/>
              </a:buClr>
              <a:buSzPct val="75000"/>
              <a:buFont typeface="Wingdings" pitchFamily="2" charset="2"/>
              <a:buChar char="l"/>
              <a:defRPr/>
            </a:pPr>
            <a:r>
              <a:rPr lang="es-ES" sz="2800" i="0" kern="0" baseline="0" dirty="0">
                <a:solidFill>
                  <a:schemeClr val="tx1"/>
                </a:solidFill>
                <a:latin typeface="Calibri" pitchFamily="34" charset="0"/>
                <a:cs typeface="Calibri" pitchFamily="34" charset="0"/>
              </a:rPr>
              <a:t>En un esquema simple debe considerar flujos reales y monetarios que relacionan: </a:t>
            </a:r>
          </a:p>
          <a:p>
            <a:pPr marL="742950" lvl="1" indent="-285750">
              <a:lnSpc>
                <a:spcPct val="90000"/>
              </a:lnSpc>
              <a:spcBef>
                <a:spcPct val="20000"/>
              </a:spcBef>
              <a:buClr>
                <a:srgbClr val="003366"/>
              </a:buClr>
              <a:buSzPct val="75000"/>
              <a:buFontTx/>
              <a:buChar char="–"/>
              <a:defRPr/>
            </a:pPr>
            <a:r>
              <a:rPr lang="es-ES" sz="2800" i="0" kern="0" baseline="0" dirty="0">
                <a:solidFill>
                  <a:schemeClr val="tx1"/>
                </a:solidFill>
                <a:latin typeface="Calibri" pitchFamily="34" charset="0"/>
                <a:cs typeface="Calibri" pitchFamily="34" charset="0"/>
              </a:rPr>
              <a:t>Dos agentes</a:t>
            </a:r>
          </a:p>
          <a:p>
            <a:pPr marL="1143000" lvl="2" indent="-228600">
              <a:lnSpc>
                <a:spcPct val="90000"/>
              </a:lnSpc>
              <a:spcBef>
                <a:spcPct val="20000"/>
              </a:spcBef>
              <a:buClr>
                <a:srgbClr val="003366"/>
              </a:buClr>
              <a:buSzPct val="75000"/>
              <a:buFont typeface="Wingdings" pitchFamily="2" charset="2"/>
              <a:buChar char="l"/>
              <a:defRPr/>
            </a:pPr>
            <a:r>
              <a:rPr lang="es-ES" sz="2800" i="0" kern="0" baseline="0" dirty="0">
                <a:solidFill>
                  <a:schemeClr val="tx1"/>
                </a:solidFill>
                <a:latin typeface="Calibri" pitchFamily="34" charset="0"/>
                <a:cs typeface="Calibri" pitchFamily="34" charset="0"/>
              </a:rPr>
              <a:t>Empresas </a:t>
            </a:r>
          </a:p>
          <a:p>
            <a:pPr marL="1143000" lvl="2" indent="-228600">
              <a:lnSpc>
                <a:spcPct val="90000"/>
              </a:lnSpc>
              <a:spcBef>
                <a:spcPct val="20000"/>
              </a:spcBef>
              <a:buClr>
                <a:srgbClr val="003366"/>
              </a:buClr>
              <a:buSzPct val="75000"/>
              <a:buFont typeface="Wingdings" pitchFamily="2" charset="2"/>
              <a:buChar char="l"/>
              <a:defRPr/>
            </a:pPr>
            <a:r>
              <a:rPr lang="es-ES" sz="2800" i="0" kern="0" baseline="0" dirty="0">
                <a:solidFill>
                  <a:schemeClr val="tx1"/>
                </a:solidFill>
                <a:latin typeface="Calibri" pitchFamily="34" charset="0"/>
                <a:cs typeface="Calibri" pitchFamily="34" charset="0"/>
              </a:rPr>
              <a:t>Hogares o familias</a:t>
            </a:r>
          </a:p>
          <a:p>
            <a:pPr marL="742950" lvl="1" indent="-285750">
              <a:lnSpc>
                <a:spcPct val="90000"/>
              </a:lnSpc>
              <a:spcBef>
                <a:spcPct val="20000"/>
              </a:spcBef>
              <a:buClr>
                <a:srgbClr val="003366"/>
              </a:buClr>
              <a:buSzPct val="75000"/>
              <a:buFontTx/>
              <a:buChar char="–"/>
              <a:defRPr/>
            </a:pPr>
            <a:r>
              <a:rPr lang="es-ES" sz="2800" i="0" kern="0" baseline="0" dirty="0">
                <a:solidFill>
                  <a:schemeClr val="tx1"/>
                </a:solidFill>
                <a:latin typeface="Calibri" pitchFamily="34" charset="0"/>
                <a:cs typeface="Calibri" pitchFamily="34" charset="0"/>
              </a:rPr>
              <a:t>Dos mercados</a:t>
            </a:r>
          </a:p>
          <a:p>
            <a:pPr marL="1143000" lvl="2" indent="-228600">
              <a:lnSpc>
                <a:spcPct val="90000"/>
              </a:lnSpc>
              <a:spcBef>
                <a:spcPct val="20000"/>
              </a:spcBef>
              <a:buClr>
                <a:srgbClr val="003366"/>
              </a:buClr>
              <a:buSzPct val="75000"/>
              <a:buFont typeface="Wingdings" pitchFamily="2" charset="2"/>
              <a:buChar char="l"/>
              <a:defRPr/>
            </a:pPr>
            <a:r>
              <a:rPr lang="es-ES" sz="2800" i="0" kern="0" baseline="0" dirty="0">
                <a:solidFill>
                  <a:schemeClr val="tx1"/>
                </a:solidFill>
                <a:latin typeface="Calibri" pitchFamily="34" charset="0"/>
                <a:cs typeface="Calibri" pitchFamily="34" charset="0"/>
              </a:rPr>
              <a:t>Bienes y servicios </a:t>
            </a:r>
          </a:p>
          <a:p>
            <a:pPr marL="1143000" lvl="2" indent="-228600">
              <a:lnSpc>
                <a:spcPct val="90000"/>
              </a:lnSpc>
              <a:spcBef>
                <a:spcPct val="20000"/>
              </a:spcBef>
              <a:buClr>
                <a:srgbClr val="003366"/>
              </a:buClr>
              <a:buSzPct val="75000"/>
              <a:buFont typeface="Wingdings" pitchFamily="2" charset="2"/>
              <a:buChar char="l"/>
              <a:defRPr/>
            </a:pPr>
            <a:r>
              <a:rPr lang="es-ES" sz="2800" i="0" kern="0" baseline="0" dirty="0">
                <a:solidFill>
                  <a:schemeClr val="tx1"/>
                </a:solidFill>
                <a:latin typeface="Calibri" pitchFamily="34" charset="0"/>
                <a:cs typeface="Calibri" pitchFamily="34" charset="0"/>
              </a:rPr>
              <a:t>Factores productivos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Marcador de número de diapositiva"/>
          <p:cNvSpPr txBox="1">
            <a:spLocks noChangeArrowheads="1"/>
          </p:cNvSpPr>
          <p:nvPr/>
        </p:nvSpPr>
        <p:spPr bwMode="auto">
          <a:xfrm>
            <a:off x="8516938" y="6726238"/>
            <a:ext cx="520700"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DB5ABEE1-4E7E-4F7A-BC9C-60582FA26DC6}" type="slidenum">
              <a:rPr lang="es-ES" altLang="es-AR" sz="1000">
                <a:solidFill>
                  <a:srgbClr val="000000"/>
                </a:solidFill>
                <a:latin typeface="Arial" panose="020B0604020202020204" pitchFamily="34" charset="0"/>
                <a:cs typeface="Arial" panose="020B0604020202020204" pitchFamily="34" charset="0"/>
              </a:rPr>
              <a:pPr algn="r" eaLnBrk="1" hangingPunct="1"/>
              <a:t>90</a:t>
            </a:fld>
            <a:endParaRPr lang="es-ES" altLang="es-AR" sz="1000">
              <a:solidFill>
                <a:srgbClr val="000000"/>
              </a:solidFill>
              <a:latin typeface="Arial" panose="020B0604020202020204" pitchFamily="34" charset="0"/>
              <a:cs typeface="Arial" panose="020B0604020202020204" pitchFamily="34" charset="0"/>
            </a:endParaRPr>
          </a:p>
        </p:txBody>
      </p:sp>
      <p:sp>
        <p:nvSpPr>
          <p:cNvPr id="3" name="Rectangle 2"/>
          <p:cNvSpPr txBox="1">
            <a:spLocks noGrp="1"/>
          </p:cNvSpPr>
          <p:nvPr>
            <p:ph type="title" idx="4294967295"/>
          </p:nvPr>
        </p:nvSpPr>
        <p:spPr>
          <a:xfrm>
            <a:off x="1006475" y="-17463"/>
            <a:ext cx="8137525" cy="774701"/>
          </a:xfrm>
        </p:spPr>
        <p:txBody>
          <a:bodyPr lIns="0" tIns="0" rIns="0" bIns="0" anchor="b"/>
          <a:lstStyle/>
          <a:p>
            <a:pPr eaLnBrk="1" fontAlgn="auto" hangingPunct="1">
              <a:spcBef>
                <a:spcPts val="0"/>
              </a:spcBef>
              <a:spcAft>
                <a:spcPts val="0"/>
              </a:spcAft>
              <a:defRPr/>
            </a:pPr>
            <a:r>
              <a:rPr smtClean="0"/>
              <a:t>Flexibilidad laboral</a:t>
            </a:r>
          </a:p>
        </p:txBody>
      </p:sp>
      <p:sp>
        <p:nvSpPr>
          <p:cNvPr id="35844" name="Rectangle 3"/>
          <p:cNvSpPr txBox="1">
            <a:spLocks noGrp="1"/>
          </p:cNvSpPr>
          <p:nvPr>
            <p:ph type="body" idx="4294967295"/>
          </p:nvPr>
        </p:nvSpPr>
        <p:spPr>
          <a:xfrm>
            <a:off x="1006474" y="784225"/>
            <a:ext cx="8137525" cy="5637213"/>
          </a:xfrm>
        </p:spPr>
        <p:txBody>
          <a:bodyPr/>
          <a:lstStyle/>
          <a:p>
            <a:pPr marL="446088" indent="-446088" eaLnBrk="1" hangingPunct="1">
              <a:lnSpc>
                <a:spcPct val="90000"/>
              </a:lnSpc>
              <a:spcAft>
                <a:spcPts val="600"/>
              </a:spcAft>
            </a:pPr>
            <a:r>
              <a:rPr altLang="es-AR" sz="2400" dirty="0" smtClean="0">
                <a:latin typeface="Gill Sans MT" panose="020B0502020104020203" pitchFamily="34" charset="0"/>
              </a:rPr>
              <a:t>¿Por qué es deseable la flexibilidad laboral?</a:t>
            </a:r>
          </a:p>
          <a:p>
            <a:pPr marL="887413" lvl="1" indent="-438150" eaLnBrk="1" hangingPunct="1">
              <a:lnSpc>
                <a:spcPct val="90000"/>
              </a:lnSpc>
              <a:spcAft>
                <a:spcPts val="600"/>
              </a:spcAft>
            </a:pPr>
            <a:r>
              <a:rPr altLang="es-AR" sz="2000" dirty="0" smtClean="0">
                <a:latin typeface="Gill Sans MT" panose="020B0502020104020203" pitchFamily="34" charset="0"/>
              </a:rPr>
              <a:t>Si el salario se ajusta a la productividad marginal, el desempleo involuntario desparece</a:t>
            </a:r>
          </a:p>
          <a:p>
            <a:pPr marL="887413" lvl="1" indent="-438150" eaLnBrk="1" hangingPunct="1">
              <a:lnSpc>
                <a:spcPct val="90000"/>
              </a:lnSpc>
              <a:spcAft>
                <a:spcPts val="600"/>
              </a:spcAft>
            </a:pPr>
            <a:r>
              <a:rPr altLang="es-AR" sz="2000" dirty="0" smtClean="0">
                <a:latin typeface="Gill Sans MT" panose="020B0502020104020203" pitchFamily="34" charset="0"/>
              </a:rPr>
              <a:t>¿Pueden las medidas de protección salarial perjudicar a los trabajadores menos cualificados que están desempleados?</a:t>
            </a:r>
          </a:p>
          <a:p>
            <a:pPr marL="446088" indent="-446088" eaLnBrk="1" hangingPunct="1">
              <a:lnSpc>
                <a:spcPct val="90000"/>
              </a:lnSpc>
              <a:spcAft>
                <a:spcPts val="600"/>
              </a:spcAft>
            </a:pPr>
            <a:r>
              <a:rPr altLang="es-AR" sz="2400" dirty="0" smtClean="0">
                <a:latin typeface="Gill Sans MT" panose="020B0502020104020203" pitchFamily="34" charset="0"/>
              </a:rPr>
              <a:t>La rigidez salarial que acompaña a veces a las situaciones de desempleo puede explicarse también por otras causas:</a:t>
            </a:r>
          </a:p>
          <a:p>
            <a:pPr marL="1292225" lvl="2" indent="-401638" eaLnBrk="1" hangingPunct="1">
              <a:lnSpc>
                <a:spcPct val="90000"/>
              </a:lnSpc>
              <a:spcBef>
                <a:spcPts val="500"/>
              </a:spcBef>
              <a:spcAft>
                <a:spcPts val="600"/>
              </a:spcAft>
            </a:pPr>
            <a:r>
              <a:rPr altLang="es-AR" sz="2000" dirty="0" smtClean="0">
                <a:latin typeface="Gill Sans MT" panose="020B0502020104020203" pitchFamily="34" charset="0"/>
              </a:rPr>
              <a:t>El salario que un trabajador mantiene puede ser explicado por su productividad: salarios altos pueden significar también mayores productividades de ciertos trabajadores</a:t>
            </a:r>
          </a:p>
          <a:p>
            <a:pPr marL="1292225" lvl="2" indent="-401638" eaLnBrk="1" hangingPunct="1">
              <a:lnSpc>
                <a:spcPct val="90000"/>
              </a:lnSpc>
              <a:spcBef>
                <a:spcPts val="500"/>
              </a:spcBef>
              <a:spcAft>
                <a:spcPts val="600"/>
              </a:spcAft>
            </a:pPr>
            <a:r>
              <a:rPr altLang="es-AR" sz="2000" dirty="0" smtClean="0">
                <a:latin typeface="Gill Sans MT" panose="020B0502020104020203" pitchFamily="34" charset="0"/>
              </a:rPr>
              <a:t>Es posible que los trabajadores desempleados no sean realmente sustitutos de los que ya están contratados: costes de aprendizaje, confianza entre trabajadores y empresa, etc.</a:t>
            </a:r>
            <a:endParaRPr altLang="es-AR" sz="2000" b="1" dirty="0" smtClean="0">
              <a:latin typeface="Gill Sans MT" panose="020B0502020104020203" pitchFamily="34" charset="0"/>
            </a:endParaRPr>
          </a:p>
          <a:p>
            <a:pPr marL="1292225" lvl="2" indent="-401638" eaLnBrk="1" hangingPunct="1">
              <a:lnSpc>
                <a:spcPct val="90000"/>
              </a:lnSpc>
              <a:spcBef>
                <a:spcPts val="500"/>
              </a:spcBef>
              <a:spcAft>
                <a:spcPts val="600"/>
              </a:spcAft>
            </a:pPr>
            <a:r>
              <a:rPr altLang="es-AR" sz="2000" dirty="0" smtClean="0">
                <a:latin typeface="Gill Sans MT" panose="020B0502020104020203" pitchFamily="34" charset="0"/>
              </a:rPr>
              <a:t>Si una empresa reduce de manera generalizada sus salarios, los mejores trabajadores buscarían otros empleos en empresas con mayores remuneraciones y se quedarían los menos productivos.</a:t>
            </a:r>
          </a:p>
          <a:p>
            <a:pPr marL="1292225" lvl="2" indent="-401638" eaLnBrk="1" hangingPunct="1">
              <a:lnSpc>
                <a:spcPct val="90000"/>
              </a:lnSpc>
              <a:spcBef>
                <a:spcPts val="500"/>
              </a:spcBef>
              <a:spcAft>
                <a:spcPts val="600"/>
              </a:spcAft>
            </a:pPr>
            <a:endParaRPr altLang="es-AR" sz="2000" dirty="0" smtClean="0">
              <a:latin typeface="Gill Sans MT" panose="020B0502020104020203" pitchFamily="34" charset="0"/>
            </a:endParaRPr>
          </a:p>
        </p:txBody>
      </p:sp>
    </p:spTree>
    <p:extLst>
      <p:ext uri="{BB962C8B-B14F-4D97-AF65-F5344CB8AC3E}">
        <p14:creationId xmlns:p14="http://schemas.microsoft.com/office/powerpoint/2010/main" val="868659787"/>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1435100" y="274638"/>
            <a:ext cx="7499350" cy="1143000"/>
          </a:xfrm>
        </p:spPr>
        <p:txBody>
          <a:bodyPr/>
          <a:lstStyle/>
          <a:p>
            <a:pPr eaLnBrk="1" fontAlgn="auto" hangingPunct="1">
              <a:spcBef>
                <a:spcPts val="0"/>
              </a:spcBef>
              <a:spcAft>
                <a:spcPts val="0"/>
              </a:spcAft>
              <a:defRPr/>
            </a:pPr>
            <a:r>
              <a:rPr smtClean="0"/>
              <a:t>Pobreza e Indigencia</a:t>
            </a:r>
          </a:p>
        </p:txBody>
      </p:sp>
      <p:sp>
        <p:nvSpPr>
          <p:cNvPr id="3" name="2 Rectángulo"/>
          <p:cNvSpPr/>
          <p:nvPr/>
        </p:nvSpPr>
        <p:spPr>
          <a:xfrm>
            <a:off x="1403350" y="1557338"/>
            <a:ext cx="7129463" cy="5016500"/>
          </a:xfrm>
          <a:prstGeom prst="rect">
            <a:avLst/>
          </a:prstGeom>
          <a:noFill/>
          <a:ln>
            <a:noFill/>
            <a:prstDash val="solid"/>
          </a:ln>
        </p:spPr>
        <p:txBody>
          <a:bodyPr>
            <a:spAutoFit/>
          </a:bodyPr>
          <a:lstStyle/>
          <a:p>
            <a:pPr algn="just" eaLnBrk="1" fontAlgn="auto" hangingPunct="1">
              <a:spcBef>
                <a:spcPts val="0"/>
              </a:spcBef>
              <a:spcAft>
                <a:spcPts val="0"/>
              </a:spcAft>
              <a:defRPr sz="1800" b="0" i="0" u="none" strike="noStrike" kern="0" cap="none" spc="0" baseline="0">
                <a:solidFill>
                  <a:srgbClr val="000000"/>
                </a:solidFill>
                <a:uFillTx/>
              </a:defRPr>
            </a:pPr>
            <a:r>
              <a:rPr lang="es-ES" sz="3200" b="1" kern="0" dirty="0">
                <a:solidFill>
                  <a:srgbClr val="000000"/>
                </a:solidFill>
                <a:latin typeface="Arial Unicode MS"/>
              </a:rPr>
              <a:t>La línea de pobreza está dada</a:t>
            </a:r>
            <a:r>
              <a:rPr lang="es-ES" sz="3200" kern="0" dirty="0">
                <a:solidFill>
                  <a:srgbClr val="000000"/>
                </a:solidFill>
                <a:latin typeface="Arial Unicode MS"/>
              </a:rPr>
              <a:t> si los ingresos de las personas, no alcanzan para adquirir una canasta básica de alimentos, vestimenta, transporte, servicios de salud y otros.</a:t>
            </a:r>
          </a:p>
          <a:p>
            <a:pPr algn="just" eaLnBrk="1" fontAlgn="auto" hangingPunct="1">
              <a:spcBef>
                <a:spcPts val="0"/>
              </a:spcBef>
              <a:spcAft>
                <a:spcPts val="0"/>
              </a:spcAft>
              <a:defRPr sz="1800" b="0" i="0" u="none" strike="noStrike" kern="0" cap="none" spc="0" baseline="0">
                <a:solidFill>
                  <a:srgbClr val="000000"/>
                </a:solidFill>
                <a:uFillTx/>
              </a:defRPr>
            </a:pPr>
            <a:r>
              <a:rPr lang="es-ES" sz="3200" kern="0" dirty="0">
                <a:solidFill>
                  <a:srgbClr val="000000"/>
                </a:solidFill>
                <a:latin typeface="Arial Unicode MS"/>
              </a:rPr>
              <a:t> </a:t>
            </a:r>
            <a:endParaRPr lang="es-ES" sz="1600" kern="0" dirty="0">
              <a:solidFill>
                <a:srgbClr val="000000"/>
              </a:solidFill>
              <a:latin typeface="Arial Unicode MS"/>
            </a:endParaRPr>
          </a:p>
          <a:p>
            <a:pPr algn="just" eaLnBrk="1" fontAlgn="auto" hangingPunct="1">
              <a:spcBef>
                <a:spcPts val="0"/>
              </a:spcBef>
              <a:spcAft>
                <a:spcPts val="0"/>
              </a:spcAft>
              <a:defRPr sz="1800" b="0" i="0" u="none" strike="noStrike" kern="0" cap="none" spc="0" baseline="0">
                <a:solidFill>
                  <a:srgbClr val="000000"/>
                </a:solidFill>
                <a:uFillTx/>
              </a:defRPr>
            </a:pPr>
            <a:r>
              <a:rPr lang="es-ES" sz="3200" kern="0" dirty="0">
                <a:solidFill>
                  <a:srgbClr val="000000"/>
                </a:solidFill>
                <a:latin typeface="Arial Unicode MS"/>
              </a:rPr>
              <a:t>Las personas se hallan bajo la </a:t>
            </a:r>
            <a:r>
              <a:rPr lang="es-ES" sz="3200" b="1" kern="0" dirty="0">
                <a:solidFill>
                  <a:srgbClr val="000000"/>
                </a:solidFill>
                <a:latin typeface="Arial Unicode MS"/>
              </a:rPr>
              <a:t>"línea de indigencia"</a:t>
            </a:r>
            <a:r>
              <a:rPr lang="es-ES" sz="3200" kern="0" dirty="0">
                <a:solidFill>
                  <a:srgbClr val="000000"/>
                </a:solidFill>
                <a:latin typeface="Arial Unicode MS"/>
              </a:rPr>
              <a:t> si sus ingresos no son suficientes para cubrir una canasta básica de alimentos </a:t>
            </a:r>
            <a:endParaRPr lang="es-ES" sz="3600" kern="0" dirty="0">
              <a:solidFill>
                <a:srgbClr val="000000"/>
              </a:solidFill>
              <a:latin typeface="Arial Unicode MS"/>
            </a:endParaRPr>
          </a:p>
        </p:txBody>
      </p:sp>
    </p:spTree>
    <p:extLst>
      <p:ext uri="{BB962C8B-B14F-4D97-AF65-F5344CB8AC3E}">
        <p14:creationId xmlns:p14="http://schemas.microsoft.com/office/powerpoint/2010/main" val="2728347881"/>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93144" y="1718072"/>
            <a:ext cx="4557713" cy="3421856"/>
          </a:xfrm>
          <a:prstGeom prst="rect">
            <a:avLst/>
          </a:prstGeom>
        </p:spPr>
      </p:pic>
    </p:spTree>
    <p:extLst>
      <p:ext uri="{BB962C8B-B14F-4D97-AF65-F5344CB8AC3E}">
        <p14:creationId xmlns:p14="http://schemas.microsoft.com/office/powerpoint/2010/main" val="18557848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2" r="1269" b="10602"/>
          <a:stretch/>
        </p:blipFill>
        <p:spPr>
          <a:xfrm>
            <a:off x="2129589" y="1586363"/>
            <a:ext cx="5767940" cy="4013456"/>
          </a:xfrm>
          <a:prstGeom prst="rect">
            <a:avLst/>
          </a:prstGeom>
        </p:spPr>
      </p:pic>
    </p:spTree>
    <p:extLst>
      <p:ext uri="{BB962C8B-B14F-4D97-AF65-F5344CB8AC3E}">
        <p14:creationId xmlns:p14="http://schemas.microsoft.com/office/powerpoint/2010/main" val="1301649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1868"/>
          <a:stretch/>
        </p:blipFill>
        <p:spPr>
          <a:xfrm>
            <a:off x="2329238" y="1600801"/>
            <a:ext cx="6065964" cy="4013735"/>
          </a:xfrm>
          <a:prstGeom prst="rect">
            <a:avLst/>
          </a:prstGeom>
        </p:spPr>
      </p:pic>
    </p:spTree>
    <p:extLst>
      <p:ext uri="{BB962C8B-B14F-4D97-AF65-F5344CB8AC3E}">
        <p14:creationId xmlns:p14="http://schemas.microsoft.com/office/powerpoint/2010/main" val="4017356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9970"/>
          <a:stretch/>
        </p:blipFill>
        <p:spPr>
          <a:xfrm>
            <a:off x="1888882" y="1468927"/>
            <a:ext cx="6311843" cy="4266404"/>
          </a:xfrm>
          <a:prstGeom prst="rect">
            <a:avLst/>
          </a:prstGeom>
        </p:spPr>
      </p:pic>
    </p:spTree>
    <p:extLst>
      <p:ext uri="{BB962C8B-B14F-4D97-AF65-F5344CB8AC3E}">
        <p14:creationId xmlns:p14="http://schemas.microsoft.com/office/powerpoint/2010/main" val="3275090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sicion PBI">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Exposicion PBI</Template>
  <TotalTime>1199</TotalTime>
  <Words>6069</Words>
  <Application>Microsoft Office PowerPoint</Application>
  <PresentationFormat>Presentación en pantalla (4:3)</PresentationFormat>
  <Paragraphs>713</Paragraphs>
  <Slides>95</Slides>
  <Notes>19</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3</vt:i4>
      </vt:variant>
      <vt:variant>
        <vt:lpstr>Títulos de diapositiva</vt:lpstr>
      </vt:variant>
      <vt:variant>
        <vt:i4>95</vt:i4>
      </vt:variant>
    </vt:vector>
  </HeadingPairs>
  <TitlesOfParts>
    <vt:vector size="112" baseType="lpstr">
      <vt:lpstr>Arial Unicode MS</vt:lpstr>
      <vt:lpstr>Arial</vt:lpstr>
      <vt:lpstr>Book Antiqua</vt:lpstr>
      <vt:lpstr>Calibri</vt:lpstr>
      <vt:lpstr>Corbel</vt:lpstr>
      <vt:lpstr>Futura Lt BT</vt:lpstr>
      <vt:lpstr>Gill Sans MT</vt:lpstr>
      <vt:lpstr>Symbol</vt:lpstr>
      <vt:lpstr>Tahoma</vt:lpstr>
      <vt:lpstr>Times New Roman</vt:lpstr>
      <vt:lpstr>Verdana</vt:lpstr>
      <vt:lpstr>Wingdings</vt:lpstr>
      <vt:lpstr>Wingdings 2</vt:lpstr>
      <vt:lpstr>Exposicion PBI</vt:lpstr>
      <vt:lpstr>Imagen</vt:lpstr>
      <vt:lpstr>Ecuación</vt:lpstr>
      <vt:lpstr>Gráfico</vt:lpstr>
      <vt:lpstr>Tema: MACROECONOMIA</vt:lpstr>
      <vt:lpstr>Presentación de PowerPoint</vt:lpstr>
      <vt:lpstr>Presentación de PowerPoint</vt:lpstr>
      <vt:lpstr>Presentación de PowerPoint</vt:lpstr>
      <vt:lpstr>MACROECONOMÍA Y EL SIMIL DEL COCHE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Producto Interno Bruto (PBI)</vt:lpstr>
      <vt:lpstr>1. El PBI desde la Demanda</vt:lpstr>
      <vt:lpstr>1. El PBI desde la Demanda: componentes</vt:lpstr>
      <vt:lpstr>1. El PBI desde la Demanda: componentes</vt:lpstr>
      <vt:lpstr>1. El PBI desde la Demanda: componentes</vt:lpstr>
      <vt:lpstr>2. El PBI desde la Oferta</vt:lpstr>
      <vt:lpstr>2. El PBI desde la Oferta</vt:lpstr>
      <vt:lpstr>2. El PBI desde la Oferta</vt:lpstr>
      <vt:lpstr>Presentación de PowerPoint</vt:lpstr>
      <vt:lpstr>Presentación de PowerPoint</vt:lpstr>
      <vt:lpstr>2. El PBI desde la Oferta</vt:lpstr>
      <vt:lpstr>Presentación de PowerPoint</vt:lpstr>
      <vt:lpstr>Presentación de PowerPoint</vt:lpstr>
      <vt:lpstr>Presentación de PowerPoint</vt:lpstr>
      <vt:lpstr>Presentación de PowerPoint</vt:lpstr>
      <vt:lpstr>Presentación de PowerPoint</vt:lpstr>
      <vt:lpstr>Presentación de PowerPoint</vt:lpstr>
      <vt:lpstr>PBI nominal y PBI real</vt:lpstr>
      <vt:lpstr>Presentación de PowerPoint</vt:lpstr>
      <vt:lpstr>El PBI real y el coste de la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IPC?  ¿Qué es la inflación? ¿Qué relación tiene con el costo de vida? ¿Cómo se mide? </vt:lpstr>
      <vt:lpstr>Presentación de PowerPoint</vt:lpstr>
      <vt:lpstr>Presentación de PowerPoint</vt:lpstr>
      <vt:lpstr>¿Cómo se mide el Costo de Vida?</vt:lpstr>
      <vt:lpstr>¿Cómo se mide el coste de la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la inflación?</vt:lpstr>
      <vt:lpstr>Presentación de PowerPoint</vt:lpstr>
      <vt:lpstr>Presentación de PowerPoint</vt:lpstr>
      <vt:lpstr>Costos de la Inflación</vt:lpstr>
      <vt:lpstr>Presentación de PowerPoint</vt:lpstr>
      <vt:lpstr>Presentación de PowerPoint</vt:lpstr>
      <vt:lpstr>Presentación de PowerPoint</vt:lpstr>
      <vt:lpstr>Presentación de PowerPoint</vt:lpstr>
      <vt:lpstr>Presentación de PowerPoint</vt:lpstr>
      <vt:lpstr>MACROECONOMIA</vt:lpstr>
      <vt:lpstr>Presentación de PowerPoint</vt:lpstr>
      <vt:lpstr>Presentación de PowerPoint</vt:lpstr>
      <vt:lpstr>Presentación de PowerPoint</vt:lpstr>
      <vt:lpstr>POBLACION DESOCUPADA</vt:lpstr>
      <vt:lpstr>POBLACION OCUPADA</vt:lpstr>
      <vt:lpstr>Población subocupada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determinación de los salarios</vt:lpstr>
      <vt:lpstr>La negociación salarial</vt:lpstr>
      <vt:lpstr>Los salarios de eficiencia</vt:lpstr>
      <vt:lpstr>El nivel esperado de precios</vt:lpstr>
      <vt:lpstr>La tasa de desempleo</vt:lpstr>
      <vt:lpstr>Los demás factores</vt:lpstr>
      <vt:lpstr>Salarios: determinantes de las diferencias</vt:lpstr>
      <vt:lpstr>Flexibilidad laboral</vt:lpstr>
      <vt:lpstr>Pobreza e Indigencia</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7: MACROECONOMIA</dc:title>
  <dc:creator>TARIFA</dc:creator>
  <cp:lastModifiedBy>Fabiana Valdiviezo</cp:lastModifiedBy>
  <cp:revision>46</cp:revision>
  <dcterms:created xsi:type="dcterms:W3CDTF">2013-04-18T01:40:29Z</dcterms:created>
  <dcterms:modified xsi:type="dcterms:W3CDTF">2019-05-06T11:20:54Z</dcterms:modified>
</cp:coreProperties>
</file>