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6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6" r:id="rId6"/>
    <p:sldId id="297" r:id="rId7"/>
    <p:sldId id="298" r:id="rId8"/>
    <p:sldId id="295" r:id="rId9"/>
    <p:sldId id="299" r:id="rId10"/>
    <p:sldId id="30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86410"/>
  </p:normalViewPr>
  <p:slideViewPr>
    <p:cSldViewPr>
      <p:cViewPr varScale="1">
        <p:scale>
          <a:sx n="59" d="100"/>
          <a:sy n="59" d="100"/>
        </p:scale>
        <p:origin x="-1350" y="-78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 smtClean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s-ES" smtClean="0"/>
              <a:pPr/>
              <a:t>20/08/2013</a:t>
            </a:fld>
            <a:endParaRPr lang="es-ES" dirty="0" smtClean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 smtClean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s-ES" smtClean="0"/>
              <a:pPr/>
              <a:t>‹Nº›</a:t>
            </a:fld>
            <a:endParaRPr lang="es-E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/>
              <a:pPr/>
              <a:t>5/9/2006</a:t>
            </a:fld>
            <a:endParaRPr lang="es-ES" dirty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s-E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dirty="0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dirty="0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C14FD69-4A85-4715-A222-ABB225B63BC6}" type="datetimeFigureOut">
              <a:rPr lang="es-ES" smtClean="0"/>
              <a:pPr/>
              <a:t>20/08/2013</a:t>
            </a:fld>
            <a:endParaRPr lang="es-ES" sz="1000" dirty="0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577814" cy="1470025"/>
          </a:xfrm>
        </p:spPr>
        <p:txBody>
          <a:bodyPr>
            <a:normAutofit fontScale="90000"/>
          </a:bodyPr>
          <a:lstStyle/>
          <a:p>
            <a:pPr algn="ctr"/>
            <a:r>
              <a:rPr b="1" dirty="0" err="1" smtClean="0">
                <a:latin typeface="Arial" pitchFamily="34" charset="0"/>
                <a:cs typeface="Arial" pitchFamily="34" charset="0"/>
              </a:rPr>
              <a:t>Tecnologias</a:t>
            </a:r>
            <a:r>
              <a:rPr b="1" dirty="0" smtClean="0">
                <a:latin typeface="Arial" pitchFamily="34" charset="0"/>
                <a:cs typeface="Arial" pitchFamily="34" charset="0"/>
              </a:rPr>
              <a:t> de la </a:t>
            </a:r>
            <a:r>
              <a:rPr b="1" dirty="0" err="1" smtClean="0">
                <a:latin typeface="Arial" pitchFamily="34" charset="0"/>
                <a:cs typeface="Arial" pitchFamily="34" charset="0"/>
              </a:rPr>
              <a:t>Informacion</a:t>
            </a:r>
            <a:r>
              <a:rPr b="1" dirty="0" smtClean="0">
                <a:latin typeface="Arial" pitchFamily="34" charset="0"/>
                <a:cs typeface="Arial" pitchFamily="34" charset="0"/>
              </a:rPr>
              <a:t> y de la </a:t>
            </a:r>
            <a:r>
              <a:rPr b="1" dirty="0" err="1" smtClean="0">
                <a:latin typeface="Arial" pitchFamily="34" charset="0"/>
                <a:cs typeface="Arial" pitchFamily="34" charset="0"/>
              </a:rPr>
              <a:t>Comunicacion</a:t>
            </a:r>
            <a:endParaRPr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57290" y="3571876"/>
            <a:ext cx="6194066" cy="925223"/>
          </a:xfrm>
        </p:spPr>
        <p:txBody>
          <a:bodyPr>
            <a:normAutofit/>
          </a:bodyPr>
          <a:lstStyle/>
          <a:p>
            <a:pPr algn="ctr"/>
            <a:r>
              <a:rPr lang="es-A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 poquito de Historia</a:t>
            </a:r>
            <a:endParaRPr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1285852" y="5286388"/>
            <a:ext cx="6194066" cy="92522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Ing. María Aparicio</a:t>
            </a:r>
            <a:endParaRPr kumimoji="0" lang="es-ES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6200" y="85726"/>
            <a:ext cx="2164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Conceptos introductorios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50171" y="6478809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Tecnologías de la información y de la comunicación 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7429520" y="6496071"/>
            <a:ext cx="1619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Ciclo Lectivo2013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500034" y="357166"/>
            <a:ext cx="5214974" cy="571504"/>
          </a:xfrm>
        </p:spPr>
        <p:txBody>
          <a:bodyPr>
            <a:normAutofit/>
          </a:bodyPr>
          <a:lstStyle/>
          <a:p>
            <a:pPr algn="ctr"/>
            <a:r>
              <a:rPr smtClean="0">
                <a:latin typeface="Arial" pitchFamily="34" charset="0"/>
                <a:cs typeface="Arial" pitchFamily="34" charset="0"/>
              </a:rPr>
              <a:t>Nacimiento de la Computadora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2500298" y="1357298"/>
            <a:ext cx="6215106" cy="193899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s-AR" sz="2000" dirty="0" smtClean="0">
                <a:latin typeface="Arial" pitchFamily="34" charset="0"/>
                <a:cs typeface="Arial" pitchFamily="34" charset="0"/>
              </a:rPr>
              <a:t>Abaco: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Este dispositivo es muy sencillo, consta de cuentas ensartadas en varillas que a su vez están montadas en un marco rectangular.</a:t>
            </a:r>
          </a:p>
          <a:p>
            <a:pPr algn="just"/>
            <a:r>
              <a:rPr lang="es-ES" sz="2000" dirty="0" smtClean="0"/>
              <a:t>A este dispositivo no se le puede llamar computadora por carecer del elemento fundamental llamado programa.</a:t>
            </a:r>
          </a:p>
          <a:p>
            <a:pPr algn="just"/>
            <a:endParaRPr lang="es-A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://www2.ing.puc.cl/~museodcc/IAH/AH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1071546"/>
            <a:ext cx="1341578" cy="1785950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357158" y="3143248"/>
            <a:ext cx="82153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Otro de los inventos mecánicos fue la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Pascalina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inventada por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Blaise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Pascal (1623 - 1662) de Francia y la de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Gottfried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Wilhelm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von Leibniz (1646 - 1716) de Alemania. </a:t>
            </a: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Con estas maquinas, los datos se representaban mediante las posiciones de los engranajes, y los datos se introducían manualmente estableciendo dichas posiciones finales de las ruedas, de manera similar a como leemos los números en el cuentakilómetros de un automóvil.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Picture 4" descr="http://2.bp.blogspot.com/_RsmCe2mYb8k/S8c9RRuPINI/AAAAAAAAAAU/nu942-F__fA/s1600/pascalina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5143512"/>
            <a:ext cx="2214578" cy="1345356"/>
          </a:xfrm>
          <a:prstGeom prst="rect">
            <a:avLst/>
          </a:prstGeom>
          <a:noFill/>
        </p:spPr>
      </p:pic>
      <p:pic>
        <p:nvPicPr>
          <p:cNvPr id="3078" name="Picture 6" descr="http://pcstudio.wikispaces.com/file/view/lebts.2.jpg/158953797/lebts.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190" y="5143512"/>
            <a:ext cx="2000264" cy="14668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6200" y="85726"/>
            <a:ext cx="2164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Conceptos introductorios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50171" y="6478809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Tecnologías de la información y de la comunicación 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7429520" y="6496071"/>
            <a:ext cx="1619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Ciclo Lectivo2013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500034" y="357166"/>
            <a:ext cx="5214974" cy="571504"/>
          </a:xfrm>
        </p:spPr>
        <p:txBody>
          <a:bodyPr>
            <a:normAutofit/>
          </a:bodyPr>
          <a:lstStyle/>
          <a:p>
            <a:pPr algn="ctr"/>
            <a:r>
              <a:rPr smtClean="0">
                <a:latin typeface="Arial" pitchFamily="34" charset="0"/>
                <a:cs typeface="Arial" pitchFamily="34" charset="0"/>
              </a:rPr>
              <a:t>Nacimiento de la Computadora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428596" y="1000108"/>
            <a:ext cx="8215370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 smtClean="0">
                <a:latin typeface="Arial" pitchFamily="34" charset="0"/>
                <a:cs typeface="Arial" pitchFamily="34" charset="0"/>
              </a:rPr>
              <a:t>La primera computadora fue la </a:t>
            </a:r>
            <a:r>
              <a:rPr lang="es-ES" b="1" i="1" dirty="0" smtClean="0">
                <a:latin typeface="Arial" pitchFamily="34" charset="0"/>
                <a:cs typeface="Arial" pitchFamily="34" charset="0"/>
              </a:rPr>
              <a:t>máquina analítica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creada por Charles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Babbage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, en el siglo XIX. La idea que tuvo Charles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Babbage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sobre un computador nació debido a que la elaboración de las tablas matemáticas era un proceso tedioso y propenso a errores. </a:t>
            </a:r>
            <a:endParaRPr lang="es-E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428596" y="2428868"/>
            <a:ext cx="814393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En 1944 se construyó en la Universidad de Harvard, la </a:t>
            </a:r>
            <a:r>
              <a:rPr kumimoji="0" lang="es-ES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Mark I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diseñada por un equipo encabezado por Howard H. 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Aiken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Esta máquina no está considerada como computadora 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electronica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debido a que no era de propósito general y su funcionamiento estaba basado en dispositivos electromecánicos llamados relevadores.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500034" y="4071942"/>
            <a:ext cx="800105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En 1947 se construyó en la Universidad de Pennsylvania la ENIAC (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Electronic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Numerical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Integrator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And 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Calculator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) que fue la primera computadora electrónica, el equipo de diseño lo encabezaron los ingenieros John 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Mauchly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y John </a:t>
            </a:r>
            <a:r>
              <a:rPr kumimoji="0" lang="es-E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Eckert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Esta máquina ocupaba todo un sótano de la Universidad, tenía más de 18 000 tubos de vacío, consumía 200 KW de energía eléctrica y requería todo un sistema de aire acondicionado, pero tenía la capacidad de realizar cinco mil operaciones aritméticas en un segundo.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6200" y="85726"/>
            <a:ext cx="2164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Conceptos introductorios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50171" y="6478809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Tecnologías de la información y de la comunicación 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7429520" y="6496071"/>
            <a:ext cx="1619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Ciclo Lectivo2013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500034" y="357166"/>
            <a:ext cx="5214974" cy="571504"/>
          </a:xfrm>
        </p:spPr>
        <p:txBody>
          <a:bodyPr>
            <a:normAutofit/>
          </a:bodyPr>
          <a:lstStyle/>
          <a:p>
            <a:pPr algn="ctr"/>
            <a:r>
              <a:rPr smtClean="0">
                <a:latin typeface="Arial" pitchFamily="34" charset="0"/>
                <a:cs typeface="Arial" pitchFamily="34" charset="0"/>
              </a:rPr>
              <a:t>Nacimiento de la Computadora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643306" y="1214422"/>
            <a:ext cx="5072098" cy="507831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En 1949 el ingeniero húngaro von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Neumann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introdujo ideas fundamentales para el desarrollo, por lo que es considerado el padre de las computadoras</a:t>
            </a: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La EDVAC (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Electronic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Discrete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Variable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Automatic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Computer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) tenía aproximadamente cuatro mil bulbos y usaba un tipo de memoria basado en tubos llenos de mercurio por donde circulaban señales eléctricas sujetas a retardos.</a:t>
            </a: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dirty="0" smtClean="0">
                <a:latin typeface="Arial" pitchFamily="34" charset="0"/>
                <a:cs typeface="Arial" pitchFamily="34" charset="0"/>
              </a:rPr>
              <a:t>La idea fundamental de von </a:t>
            </a:r>
            <a:r>
              <a:rPr lang="es-ES" dirty="0" err="1" smtClean="0">
                <a:latin typeface="Arial" pitchFamily="34" charset="0"/>
                <a:cs typeface="Arial" pitchFamily="34" charset="0"/>
              </a:rPr>
              <a:t>Neumann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 fue: permitir que en la memoria coexistan datos con instrucciones, para que entonces la computadora pueda ser programada en un lenguaje, y no por medio de alambres que eléctricamente interconectaban varias secciones de control, como en la ENIAC.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4818" name="Picture 2" descr="http://upload.wikimedia.org/wikipedia/commons/thumb/4/4e/Eniac.jpg/350px-Enia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3929066"/>
            <a:ext cx="3333750" cy="2543175"/>
          </a:xfrm>
          <a:prstGeom prst="rect">
            <a:avLst/>
          </a:prstGeom>
          <a:noFill/>
        </p:spPr>
      </p:pic>
      <p:pic>
        <p:nvPicPr>
          <p:cNvPr id="34820" name="Picture 4" descr="http://www.dma.eui.upm.es/historia_informatica/Fotos/Maquinas/edvac_194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244088"/>
            <a:ext cx="3214678" cy="2547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6200" y="85726"/>
            <a:ext cx="2164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Conceptos introductorios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50171" y="6478809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Tecnologías de la información y de la comunicación 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7429520" y="6496071"/>
            <a:ext cx="1619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Ciclo Lectivo2013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0" y="357166"/>
            <a:ext cx="5715040" cy="571504"/>
          </a:xfrm>
        </p:spPr>
        <p:txBody>
          <a:bodyPr>
            <a:normAutofit/>
          </a:bodyPr>
          <a:lstStyle/>
          <a:p>
            <a:pPr algn="ctr"/>
            <a:r>
              <a:rPr smtClean="0">
                <a:latin typeface="Arial" pitchFamily="34" charset="0"/>
                <a:cs typeface="Arial" pitchFamily="34" charset="0"/>
              </a:rPr>
              <a:t>Generaciones de Computadoras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929058" y="1571612"/>
            <a:ext cx="4143404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1ra Generación (1945-1956)</a:t>
            </a:r>
          </a:p>
          <a:p>
            <a:pPr algn="ctr"/>
            <a:endParaRPr lang="es-E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Válvula electrónica (tubos al vacio)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Grandes dimensiones (30 </a:t>
            </a:r>
            <a:r>
              <a:rPr lang="es-E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Tn</a:t>
            </a:r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Alto consumo de energía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Lenguaje de maquina</a:t>
            </a:r>
            <a:endParaRPr lang="es-E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929058" y="4286256"/>
            <a:ext cx="3857652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2da Generación (1957-1963)</a:t>
            </a:r>
          </a:p>
          <a:p>
            <a:pPr algn="ctr"/>
            <a:endParaRPr lang="es-E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Transistores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Reducción  de tamaño, consumo de energía  y generación de calor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Memoria interna con núcleo de </a:t>
            </a:r>
            <a:r>
              <a:rPr lang="es-E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ferrite</a:t>
            </a:r>
            <a:endParaRPr lang="es-E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Lenguaje de programación mas potente y modular</a:t>
            </a:r>
            <a:endParaRPr lang="es-E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Picture 2" descr="http://www.monografias.com/trabajos34/generaciones-computador/ge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1285860"/>
            <a:ext cx="1456019" cy="2419346"/>
          </a:xfrm>
          <a:prstGeom prst="rect">
            <a:avLst/>
          </a:prstGeom>
          <a:noFill/>
        </p:spPr>
      </p:pic>
      <p:pic>
        <p:nvPicPr>
          <p:cNvPr id="32770" name="Picture 2" descr="http://www.monografias.com/trabajos34/generaciones-computador/ge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929066"/>
            <a:ext cx="3043358" cy="2176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6200" y="85726"/>
            <a:ext cx="2164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Conceptos introductorios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50171" y="6478809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Tecnologías de la información y de la comunicación 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7429520" y="6496071"/>
            <a:ext cx="1619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Ciclo Lectivo2013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0" y="357166"/>
            <a:ext cx="5715040" cy="571504"/>
          </a:xfrm>
        </p:spPr>
        <p:txBody>
          <a:bodyPr>
            <a:normAutofit/>
          </a:bodyPr>
          <a:lstStyle/>
          <a:p>
            <a:pPr algn="ctr"/>
            <a:r>
              <a:rPr smtClean="0">
                <a:latin typeface="Arial" pitchFamily="34" charset="0"/>
                <a:cs typeface="Arial" pitchFamily="34" charset="0"/>
              </a:rPr>
              <a:t>Generaciones de Computadoras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3786182" y="1500174"/>
            <a:ext cx="3643338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3ra Generación (1964-1971</a:t>
            </a:r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algn="ctr"/>
            <a:endParaRPr lang="es-E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Circuito integrado. Disco </a:t>
            </a:r>
            <a:r>
              <a:rPr lang="es-E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magnetico</a:t>
            </a:r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Disminución tamaño, peso, consumo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Teleproceso, Multiprogramación. Aplicaciones. Multiusuario. La Mini Computadora</a:t>
            </a:r>
          </a:p>
        </p:txBody>
      </p:sp>
      <p:sp>
        <p:nvSpPr>
          <p:cNvPr id="23" name="22 Rectángulo"/>
          <p:cNvSpPr/>
          <p:nvPr/>
        </p:nvSpPr>
        <p:spPr>
          <a:xfrm>
            <a:off x="3857620" y="4071942"/>
            <a:ext cx="3643338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4ta Generación (1972-1981)</a:t>
            </a:r>
          </a:p>
          <a:p>
            <a:pPr algn="ctr"/>
            <a:endParaRPr lang="es-ES" sz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Microprocesadores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Computadoras personales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Mayor velocidad y almacenamiento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Redes de computadoras . Cliente Servidor</a:t>
            </a:r>
          </a:p>
          <a:p>
            <a:pPr algn="ctr"/>
            <a:endParaRPr lang="es-E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8914" name="Picture 2" descr="http://www.monografias.com/trabajos34/generaciones-computador/ge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428736"/>
            <a:ext cx="2571768" cy="1789056"/>
          </a:xfrm>
          <a:prstGeom prst="rect">
            <a:avLst/>
          </a:prstGeom>
          <a:noFill/>
        </p:spPr>
      </p:pic>
      <p:pic>
        <p:nvPicPr>
          <p:cNvPr id="38916" name="Picture 4" descr="http://www.monografias.com/trabajos34/generaciones-computador/ge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071942"/>
            <a:ext cx="3071834" cy="13636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76200" y="85726"/>
            <a:ext cx="21643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Conceptos introductorios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50171" y="6478809"/>
            <a:ext cx="4236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Tecnologías de la información y de la comunicación 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7429520" y="6496071"/>
            <a:ext cx="16192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Arial" pitchFamily="34" charset="0"/>
                <a:cs typeface="Arial" pitchFamily="34" charset="0"/>
              </a:rPr>
              <a:t>Ciclo Lectivo2013</a:t>
            </a:r>
            <a:endParaRPr lang="es-ES" dirty="0"/>
          </a:p>
        </p:txBody>
      </p:sp>
      <p:sp>
        <p:nvSpPr>
          <p:cNvPr id="10" name="Subtitle 1"/>
          <p:cNvSpPr>
            <a:spLocks noGrp="1"/>
          </p:cNvSpPr>
          <p:nvPr>
            <p:ph type="subTitle" idx="1"/>
          </p:nvPr>
        </p:nvSpPr>
        <p:spPr>
          <a:xfrm>
            <a:off x="0" y="357166"/>
            <a:ext cx="5715040" cy="571504"/>
          </a:xfrm>
        </p:spPr>
        <p:txBody>
          <a:bodyPr>
            <a:normAutofit/>
          </a:bodyPr>
          <a:lstStyle/>
          <a:p>
            <a:pPr algn="ctr"/>
            <a:r>
              <a:rPr smtClean="0">
                <a:latin typeface="Arial" pitchFamily="34" charset="0"/>
                <a:cs typeface="Arial" pitchFamily="34" charset="0"/>
              </a:rPr>
              <a:t>Generaciones de Computadoras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000496" y="1785926"/>
            <a:ext cx="3500462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5ta Generación (1982-1990)</a:t>
            </a:r>
          </a:p>
          <a:p>
            <a:pPr algn="ctr"/>
            <a:endParaRPr lang="es-E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Procesamiento en paralelo.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Inteligencia Artificial. Sistemas Expertos.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Lenguaje Natural. </a:t>
            </a:r>
          </a:p>
          <a:p>
            <a:pPr algn="ctr"/>
            <a:endParaRPr lang="es-E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8918" name="Picture 6" descr="http://www.monografias.com/trabajos34/generaciones-computador/ge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1643050"/>
            <a:ext cx="2071702" cy="1474888"/>
          </a:xfrm>
          <a:prstGeom prst="rect">
            <a:avLst/>
          </a:prstGeom>
          <a:noFill/>
        </p:spPr>
      </p:pic>
      <p:sp>
        <p:nvSpPr>
          <p:cNvPr id="12" name="11 Rectángulo"/>
          <p:cNvSpPr/>
          <p:nvPr/>
        </p:nvSpPr>
        <p:spPr>
          <a:xfrm>
            <a:off x="4000496" y="3786190"/>
            <a:ext cx="3500462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6ta Generación (1991-Presente)</a:t>
            </a:r>
          </a:p>
          <a:p>
            <a:pPr algn="ctr"/>
            <a:endParaRPr lang="es-E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Arquitecturas combinadas Paralelo vectorial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Sistemas difusos.  Transistores  Ópticos.</a:t>
            </a:r>
          </a:p>
          <a:p>
            <a:pPr algn="ctr"/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Crecimiento de Redes (Fibra óptica, satélite, ,mayor ancho de banda)</a:t>
            </a:r>
          </a:p>
          <a:p>
            <a:pPr algn="ctr"/>
            <a:r>
              <a:rPr lang="es-ES" sz="1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Holografia</a:t>
            </a:r>
            <a:r>
              <a:rPr lang="es-E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procesador especial audio video</a:t>
            </a:r>
            <a:endParaRPr lang="es-ES" sz="1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4" name="Picture 4" descr="http://4.bp.blogspot.com/_ENPBORHngNk/SMvogCZqo9I/AAAAAAAAAr0/2qDuAGSuaF0/s320/computadoras_tactil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28" y="3357562"/>
            <a:ext cx="2278780" cy="26908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E95A0C693CEB341887D38A4A2B58B45040072C752107C5A7B47AA91A1EE638E6F1F" ma:contentTypeVersion="24" ma:contentTypeDescription="Create a new document." ma:contentTypeScope="" ma:versionID="0c22a9e4ee5a4d59bacc0eca4cef97cb"/>
</file>

<file path=customXml/itemProps1.xml><?xml version="1.0" encoding="utf-8"?>
<ds:datastoreItem xmlns:ds="http://schemas.openxmlformats.org/officeDocument/2006/customXml" ds:itemID="{E84655DC-E572-4564-A9C9-0B9D8003F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722D8BD-807B-4A41-93C9-0E581F3C4C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EF03C4-44DE-46A6-83B9-F81098DF0B89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950</TotalTime>
  <Words>688</Words>
  <Application>Microsoft Office PowerPoint</Application>
  <PresentationFormat>Presentación en pantalla (4:3)</PresentationFormat>
  <Paragraphs>79</Paragraphs>
  <Slides>7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Viajes</vt:lpstr>
      <vt:lpstr>Tecnologias de la Informacion y de la Comunicacion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Tecnologias de la Informacion y de la Comunicacion</dc:title>
  <dc:creator>User OEM</dc:creator>
  <cp:lastModifiedBy>User OEM</cp:lastModifiedBy>
  <cp:revision>82</cp:revision>
  <dcterms:created xsi:type="dcterms:W3CDTF">2011-08-28T12:11:05Z</dcterms:created>
  <dcterms:modified xsi:type="dcterms:W3CDTF">2013-08-20T19:42:15Z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