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15"/>
  </p:notesMasterIdLst>
  <p:sldIdLst>
    <p:sldId id="256" r:id="rId2"/>
    <p:sldId id="257" r:id="rId3"/>
    <p:sldId id="258" r:id="rId4"/>
    <p:sldId id="259" r:id="rId5"/>
    <p:sldId id="260" r:id="rId6"/>
    <p:sldId id="261" r:id="rId7"/>
    <p:sldId id="265" r:id="rId8"/>
    <p:sldId id="264" r:id="rId9"/>
    <p:sldId id="263" r:id="rId10"/>
    <p:sldId id="262" r:id="rId11"/>
    <p:sldId id="267" r:id="rId12"/>
    <p:sldId id="268" r:id="rId13"/>
    <p:sldId id="269" r:id="rId1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00" autoAdjust="0"/>
    <p:restoredTop sz="94660"/>
  </p:normalViewPr>
  <p:slideViewPr>
    <p:cSldViewPr snapToGrid="0">
      <p:cViewPr varScale="1">
        <p:scale>
          <a:sx n="68" d="100"/>
          <a:sy n="68" d="100"/>
        </p:scale>
        <p:origin x="816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AR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3139C02-9442-49D9-9BBE-351B41975358}" type="datetimeFigureOut">
              <a:rPr lang="es-AR" smtClean="0"/>
              <a:t>22/4/2025</a:t>
            </a:fld>
            <a:endParaRPr lang="es-AR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AR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AR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FD60C2-1320-46ED-8A49-DEAAE73CEBA2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7423244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AR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1FD60C2-1320-46ED-8A49-DEAAE73CEBA2}" type="slidenum">
              <a:rPr lang="es-AR" smtClean="0"/>
              <a:t>1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60089501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AR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1FD60C2-1320-46ED-8A49-DEAAE73CEBA2}" type="slidenum">
              <a:rPr lang="es-AR" smtClean="0"/>
              <a:t>9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3088877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46534" y="3085765"/>
            <a:ext cx="11262866" cy="33048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1191" y="1020431"/>
            <a:ext cx="10993549" cy="1475013"/>
          </a:xfrm>
          <a:effectLst/>
        </p:spPr>
        <p:txBody>
          <a:bodyPr anchor="b">
            <a:normAutofit/>
          </a:bodyPr>
          <a:lstStyle>
            <a:lvl1pPr>
              <a:defRPr sz="3600">
                <a:solidFill>
                  <a:schemeClr val="accent1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81194" y="2495445"/>
            <a:ext cx="10993546" cy="590321"/>
          </a:xfrm>
        </p:spPr>
        <p:txBody>
          <a:bodyPr anchor="t">
            <a:normAutofit/>
          </a:bodyPr>
          <a:lstStyle>
            <a:lvl1pPr marL="0" indent="0" algn="l">
              <a:buNone/>
              <a:defRPr sz="1600" cap="all">
                <a:solidFill>
                  <a:schemeClr val="accent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605951" y="5956137"/>
            <a:ext cx="284480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4/22/2025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81192" y="5951811"/>
            <a:ext cx="691721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558300" y="5956137"/>
            <a:ext cx="101644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0286" y="614407"/>
            <a:ext cx="11309338" cy="118929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4/22/2025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8839201" y="599725"/>
            <a:ext cx="2906817" cy="581695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1" y="675726"/>
            <a:ext cx="2004164" cy="5183073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4923" y="675726"/>
            <a:ext cx="7896279" cy="5183073"/>
          </a:xfrm>
        </p:spPr>
        <p:txBody>
          <a:bodyPr vert="eaVert" anchor="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93673" y="5956137"/>
            <a:ext cx="1328141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4/22/2025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74923" y="5951811"/>
            <a:ext cx="7896279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46615" y="5956137"/>
            <a:ext cx="1164195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440286" y="614407"/>
            <a:ext cx="11309338" cy="118929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1192" y="2180496"/>
            <a:ext cx="11029615" cy="3678303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4/22/2025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558300" y="5956137"/>
            <a:ext cx="1052508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7817" y="5141974"/>
            <a:ext cx="11290860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3043910"/>
            <a:ext cx="11029615" cy="1497507"/>
          </a:xfrm>
        </p:spPr>
        <p:txBody>
          <a:bodyPr anchor="b">
            <a:normAutofit/>
          </a:bodyPr>
          <a:lstStyle>
            <a:lvl1pPr algn="l">
              <a:defRPr sz="3600" b="0" cap="all">
                <a:solidFill>
                  <a:schemeClr val="accent1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4541417"/>
            <a:ext cx="11029615" cy="600556"/>
          </a:xfrm>
        </p:spPr>
        <p:txBody>
          <a:bodyPr anchor="t">
            <a:normAutofit/>
          </a:bodyPr>
          <a:lstStyle>
            <a:lvl1pPr marL="0" indent="0" algn="l">
              <a:buNone/>
              <a:defRPr sz="1800" cap="all">
                <a:solidFill>
                  <a:schemeClr val="accent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4/22/2025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5982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81193" y="2228003"/>
            <a:ext cx="5422390" cy="3633047"/>
          </a:xfrm>
        </p:spPr>
        <p:txBody>
          <a:bodyPr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8417" y="2228003"/>
            <a:ext cx="5422392" cy="3633047"/>
          </a:xfrm>
        </p:spPr>
        <p:txBody>
          <a:bodyPr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4/22/2025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>
            <a:spLocks noChangeAspect="1"/>
          </p:cNvSpPr>
          <p:nvPr/>
        </p:nvSpPr>
        <p:spPr>
          <a:xfrm>
            <a:off x="445982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7219" y="2250892"/>
            <a:ext cx="5087075" cy="536005"/>
          </a:xfrm>
        </p:spPr>
        <p:txBody>
          <a:bodyPr anchor="b">
            <a:noAutofit/>
          </a:bodyPr>
          <a:lstStyle>
            <a:lvl1pPr marL="0" indent="0">
              <a:buNone/>
              <a:defRPr sz="22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1194" y="2926052"/>
            <a:ext cx="5393100" cy="2934999"/>
          </a:xfrm>
        </p:spPr>
        <p:txBody>
          <a:bodyPr anchor="t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23735" y="2250892"/>
            <a:ext cx="5087073" cy="553373"/>
          </a:xfrm>
        </p:spPr>
        <p:txBody>
          <a:bodyPr anchor="b">
            <a:noAutofit/>
          </a:bodyPr>
          <a:lstStyle>
            <a:lvl1pPr marL="0" indent="0">
              <a:buNone/>
              <a:defRPr sz="22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709" y="2926052"/>
            <a:ext cx="5393100" cy="2934999"/>
          </a:xfrm>
        </p:spPr>
        <p:txBody>
          <a:bodyPr anchor="t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4/22/2025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440683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575894" y="729658"/>
            <a:ext cx="11029616" cy="988332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4/22/2025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4/22/2025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>
            <a:spLocks noChangeAspect="1"/>
          </p:cNvSpPr>
          <p:nvPr/>
        </p:nvSpPr>
        <p:spPr>
          <a:xfrm>
            <a:off x="447817" y="5141973"/>
            <a:ext cx="11298200" cy="1274702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5262296"/>
            <a:ext cx="4909445" cy="689514"/>
          </a:xfrm>
        </p:spPr>
        <p:txBody>
          <a:bodyPr anchor="ctr"/>
          <a:lstStyle>
            <a:lvl1pPr algn="l">
              <a:defRPr sz="2000" b="0"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7816" y="601200"/>
            <a:ext cx="11292840" cy="4204800"/>
          </a:xfrm>
        </p:spPr>
        <p:txBody>
          <a:bodyPr anchor="ctr">
            <a:normAutofit/>
          </a:bodyPr>
          <a:lstStyle>
            <a:lvl1pPr>
              <a:defRPr sz="2000">
                <a:solidFill>
                  <a:schemeClr val="tx2"/>
                </a:solidFill>
              </a:defRPr>
            </a:lvl1pPr>
            <a:lvl2pPr>
              <a:defRPr sz="1800">
                <a:solidFill>
                  <a:schemeClr val="tx2"/>
                </a:solidFill>
              </a:defRPr>
            </a:lvl2pPr>
            <a:lvl3pPr>
              <a:defRPr sz="1600">
                <a:solidFill>
                  <a:schemeClr val="tx2"/>
                </a:solidFill>
              </a:defRPr>
            </a:lvl3pPr>
            <a:lvl4pPr>
              <a:defRPr sz="1400">
                <a:solidFill>
                  <a:schemeClr val="tx2"/>
                </a:solidFill>
              </a:defRPr>
            </a:lvl4pPr>
            <a:lvl5pPr>
              <a:defRPr sz="1400">
                <a:solidFill>
                  <a:schemeClr val="tx2"/>
                </a:solidFill>
              </a:defRPr>
            </a:lvl5pPr>
            <a:lvl6pPr>
              <a:defRPr sz="1400">
                <a:solidFill>
                  <a:schemeClr val="tx2"/>
                </a:solidFill>
              </a:defRPr>
            </a:lvl6pPr>
            <a:lvl7pPr>
              <a:defRPr sz="1400">
                <a:solidFill>
                  <a:schemeClr val="tx2"/>
                </a:solidFill>
              </a:defRPr>
            </a:lvl7pPr>
            <a:lvl8pPr>
              <a:defRPr sz="1400">
                <a:solidFill>
                  <a:schemeClr val="tx2"/>
                </a:solidFill>
              </a:defRPr>
            </a:lvl8pPr>
            <a:lvl9pPr>
              <a:defRPr sz="1400">
                <a:solidFill>
                  <a:schemeClr val="tx2"/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40823" y="5262296"/>
            <a:ext cx="5869987" cy="689515"/>
          </a:xfrm>
        </p:spPr>
        <p:txBody>
          <a:bodyPr anchor="ctr">
            <a:normAutofit/>
          </a:bodyPr>
          <a:lstStyle>
            <a:lvl1pPr marL="0" indent="0" algn="r">
              <a:buNone/>
              <a:defRPr sz="1100">
                <a:solidFill>
                  <a:schemeClr val="bg1"/>
                </a:solidFill>
              </a:defRPr>
            </a:lvl1pPr>
            <a:lvl2pPr marL="457200" indent="0">
              <a:buNone/>
              <a:defRPr sz="11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4/22/2025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4693389"/>
            <a:ext cx="11029616" cy="566738"/>
          </a:xfrm>
        </p:spPr>
        <p:txBody>
          <a:bodyPr anchor="b">
            <a:normAutofit/>
          </a:bodyPr>
          <a:lstStyle>
            <a:lvl1pPr algn="l">
              <a:defRPr sz="2400" b="0">
                <a:solidFill>
                  <a:schemeClr val="accent1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47817" y="599725"/>
            <a:ext cx="11290859" cy="3557252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81192" y="5260127"/>
            <a:ext cx="11029617" cy="598671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4/22/2025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81192" y="705124"/>
            <a:ext cx="11029616" cy="118955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2336003"/>
            <a:ext cx="11029616" cy="352279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05951" y="5956137"/>
            <a:ext cx="28447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2"/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4/22/2025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81192" y="5951811"/>
            <a:ext cx="69172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cap="all">
                <a:solidFill>
                  <a:schemeClr val="accent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58300" y="5956137"/>
            <a:ext cx="10525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2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457200" rtl="0" eaLnBrk="1" latinLnBrk="0" hangingPunct="1">
        <a:spcBef>
          <a:spcPct val="0"/>
        </a:spcBef>
        <a:buNone/>
        <a:defRPr sz="2800" b="0" kern="1200" cap="all">
          <a:solidFill>
            <a:schemeClr val="bg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06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800" kern="1200">
          <a:solidFill>
            <a:schemeClr val="tx2"/>
          </a:solidFill>
          <a:latin typeface="+mn-lt"/>
          <a:ea typeface="+mn-ea"/>
          <a:cs typeface="+mn-cs"/>
        </a:defRPr>
      </a:lvl1pPr>
      <a:lvl2pPr marL="630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600" kern="1200">
          <a:solidFill>
            <a:schemeClr val="tx2"/>
          </a:solidFill>
          <a:latin typeface="+mn-lt"/>
          <a:ea typeface="+mn-ea"/>
          <a:cs typeface="+mn-cs"/>
        </a:defRPr>
      </a:lvl2pPr>
      <a:lvl3pPr marL="90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400" kern="1200">
          <a:solidFill>
            <a:schemeClr val="tx2"/>
          </a:solidFill>
          <a:latin typeface="+mn-lt"/>
          <a:ea typeface="+mn-ea"/>
          <a:cs typeface="+mn-cs"/>
        </a:defRPr>
      </a:lvl3pPr>
      <a:lvl4pPr marL="124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4pPr>
      <a:lvl5pPr marL="160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5pPr>
      <a:lvl6pPr marL="19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6pPr>
      <a:lvl7pPr marL="2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25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8pPr>
      <a:lvl9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B64DA46-BA5F-71D6-3EA3-78280B46667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AR" dirty="0"/>
              <a:t>Ciencia, TECNOLOGÍA e INGENIERÍA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8E6F6940-5D65-5C47-119E-72842ED7C53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AR" dirty="0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CF518262-E65B-1C22-7F41-32C4FCC9751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1190" y="3303626"/>
            <a:ext cx="5153855" cy="2886159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A44C965A-7863-AE22-6559-08B6E775F2E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35045" y="3303626"/>
            <a:ext cx="3853170" cy="2886158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F34F6210-5939-27F9-AC15-8E512E15300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588215" y="3651663"/>
            <a:ext cx="2143125" cy="2143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224221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4C703420-89C8-7F22-5C72-0B9C44F522BB}"/>
              </a:ext>
            </a:extLst>
          </p:cNvPr>
          <p:cNvSpPr txBox="1"/>
          <p:nvPr/>
        </p:nvSpPr>
        <p:spPr>
          <a:xfrm>
            <a:off x="362241" y="1705248"/>
            <a:ext cx="5897882" cy="50167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AR" sz="3200" dirty="0"/>
              <a:t>Dimensión ética de la Tecnología </a:t>
            </a:r>
          </a:p>
          <a:p>
            <a:pPr algn="just"/>
            <a:r>
              <a:rPr lang="es-AR" sz="2400" dirty="0"/>
              <a:t>Se trata de encontrar un equilibrio entre el avance tecnológico y la protección de los derechos y valores humanos. Solo a través de una reflexión ética continua y un diálogo constructivo podemos crear un futuro tecnológico que sea tanto innovador como ético.</a:t>
            </a:r>
          </a:p>
          <a:p>
            <a:pPr algn="just"/>
            <a:r>
              <a:rPr lang="es-AR" sz="2400" dirty="0"/>
              <a:t>La Revolución industrial es un ejemplo de ello: si bien la ciencia y la tecnología aportaron al crecimiento económico y médico de la población, sus beneficios no se distribuían de manera equitativa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741402AE-9127-37D5-3DB3-C917ECDD696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87928" y="2478971"/>
            <a:ext cx="5364573" cy="3851489"/>
          </a:xfrm>
          <a:prstGeom prst="rect">
            <a:avLst/>
          </a:prstGeom>
        </p:spPr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id="{D96F5B1C-E4E9-9A18-849E-BA9911326135}"/>
              </a:ext>
            </a:extLst>
          </p:cNvPr>
          <p:cNvSpPr txBox="1"/>
          <p:nvPr/>
        </p:nvSpPr>
        <p:spPr>
          <a:xfrm>
            <a:off x="362240" y="527540"/>
            <a:ext cx="11257673" cy="8925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AR" sz="2800" dirty="0"/>
              <a:t>Dimensión ética de la Ciencia </a:t>
            </a:r>
          </a:p>
          <a:p>
            <a:r>
              <a:rPr lang="es-AR" sz="2400" dirty="0"/>
              <a:t>La ciencia, como la poesía, no es buena en la medida en que lo sea para otra cosa.</a:t>
            </a:r>
          </a:p>
        </p:txBody>
      </p:sp>
    </p:spTree>
    <p:extLst>
      <p:ext uri="{BB962C8B-B14F-4D97-AF65-F5344CB8AC3E}">
        <p14:creationId xmlns:p14="http://schemas.microsoft.com/office/powerpoint/2010/main" val="242440105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816A9B23-72D7-043E-1240-F27C6B62CE9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93986" y="646737"/>
            <a:ext cx="7970518" cy="5972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105830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BB4A85ED-0AE4-8023-2523-FBE7FE6B73A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0809" t="51592" r="35846" b="14751"/>
          <a:stretch/>
        </p:blipFill>
        <p:spPr>
          <a:xfrm>
            <a:off x="4417256" y="1848006"/>
            <a:ext cx="6767674" cy="3840480"/>
          </a:xfrm>
          <a:prstGeom prst="rect">
            <a:avLst/>
          </a:prstGeom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id="{E6E0AE7F-A979-76FD-84F9-2C8F445EECA2}"/>
              </a:ext>
            </a:extLst>
          </p:cNvPr>
          <p:cNvSpPr txBox="1"/>
          <p:nvPr/>
        </p:nvSpPr>
        <p:spPr>
          <a:xfrm>
            <a:off x="604911" y="731520"/>
            <a:ext cx="1087432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2000" dirty="0"/>
              <a:t>La ética profesional es la unión de los valores y principios éticos, construidos en base a la moral humana y estos aplicados a la prestación de servicios “PROFESIÓN” como respuesta a las necesidad de una sociedad que los demanda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569EBAA8-89D6-88DA-2178-FDF1F9C0D272}"/>
              </a:ext>
            </a:extLst>
          </p:cNvPr>
          <p:cNvSpPr txBox="1"/>
          <p:nvPr/>
        </p:nvSpPr>
        <p:spPr>
          <a:xfrm>
            <a:off x="604911" y="2419643"/>
            <a:ext cx="2912012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2000" dirty="0"/>
              <a:t>Hoy en día se puede determinar que la ética para el ejercicio de la ingeniería se encuentra constituida por las normas y principios que se usan para atender la serie de problemas morales y éticos que deben ser manejados por los ingenieros en su entorno</a:t>
            </a:r>
          </a:p>
        </p:txBody>
      </p:sp>
    </p:spTree>
    <p:extLst>
      <p:ext uri="{BB962C8B-B14F-4D97-AF65-F5344CB8AC3E}">
        <p14:creationId xmlns:p14="http://schemas.microsoft.com/office/powerpoint/2010/main" val="178989171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D83DC9B8-F868-CB7B-E8F2-D458C5DD00A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55520" y="858129"/>
            <a:ext cx="7212037" cy="54090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77236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B4A502B1-88F4-5011-D9D8-F1D3F9BA8126}"/>
              </a:ext>
            </a:extLst>
          </p:cNvPr>
          <p:cNvSpPr txBox="1"/>
          <p:nvPr/>
        </p:nvSpPr>
        <p:spPr>
          <a:xfrm>
            <a:off x="548640" y="844061"/>
            <a:ext cx="11507372" cy="215443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AR" sz="3600" dirty="0"/>
              <a:t>¿Qué es la ciencia?</a:t>
            </a:r>
          </a:p>
          <a:p>
            <a:pPr algn="just"/>
            <a:r>
              <a:rPr lang="es-AR" sz="2000" b="1" dirty="0"/>
              <a:t>La ciencia es el conjunto de conocimientos organizados, jerarquizados y comprobables, obtenidos a partir de la observación de los fenómenos naturales y sociales de la realidad (tanto natural como humana), y también de la experimentación y demostración empírica de las interpretaciones que les damos.</a:t>
            </a:r>
          </a:p>
          <a:p>
            <a:endParaRPr lang="es-AR" dirty="0"/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043C9562-6FA6-2094-752B-BCBBDAFE62AD}"/>
              </a:ext>
            </a:extLst>
          </p:cNvPr>
          <p:cNvSpPr txBox="1"/>
          <p:nvPr/>
        </p:nvSpPr>
        <p:spPr>
          <a:xfrm>
            <a:off x="548640" y="2998497"/>
            <a:ext cx="4121834" cy="37240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AR" sz="2800" dirty="0"/>
              <a:t>Características de la ciencia</a:t>
            </a:r>
          </a:p>
          <a:p>
            <a:endParaRPr lang="es-AR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AR" i="1" dirty="0"/>
              <a:t>Aspira a descubrir las leyes que rigen el universo que nos rodea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AR" i="1" dirty="0"/>
              <a:t>Se fundamenta en la investigación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AR" i="1" dirty="0"/>
              <a:t>Genera una importante cantidad de conocimiento especializado que debe ser puesto en duda y luego validado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AR" i="1" dirty="0"/>
              <a:t>Se compone de un número importante de ramas o campos especializados del saber</a:t>
            </a:r>
          </a:p>
          <a:p>
            <a:endParaRPr lang="es-AR" dirty="0"/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3E1AF79C-BDC4-53AD-D4B4-7D2960D80FC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83511" y="2721632"/>
            <a:ext cx="6359849" cy="39638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589976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CB3DA492-A97E-0FA1-A4FF-072F4E25ED58}"/>
              </a:ext>
            </a:extLst>
          </p:cNvPr>
          <p:cNvSpPr txBox="1"/>
          <p:nvPr/>
        </p:nvSpPr>
        <p:spPr>
          <a:xfrm>
            <a:off x="531054" y="821174"/>
            <a:ext cx="11159197" cy="12618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AR" sz="2800" b="1" dirty="0"/>
              <a:t>Ramas de la ciencia</a:t>
            </a:r>
          </a:p>
          <a:p>
            <a:r>
              <a:rPr lang="es-AR" sz="2400" dirty="0"/>
              <a:t>La ciencia abarca un enorme conjunto de saberes organizados, que se distribuyen a lo largo de tres grandes ramas, que son: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1B8B301A-422F-08A6-02D1-FD29B447B8A9}"/>
              </a:ext>
            </a:extLst>
          </p:cNvPr>
          <p:cNvSpPr txBox="1"/>
          <p:nvPr/>
        </p:nvSpPr>
        <p:spPr>
          <a:xfrm>
            <a:off x="531054" y="2083058"/>
            <a:ext cx="4800601" cy="44012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AR" sz="2000" i="1" dirty="0"/>
              <a:t>La ciencia abarca un enorme conjunto de saberes organizados, que se distribuyen a lo largo de tres grandes ramas, que son:</a:t>
            </a:r>
          </a:p>
          <a:p>
            <a:endParaRPr lang="es-AR" sz="2000" dirty="0"/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s-AR" sz="2000" dirty="0">
                <a:solidFill>
                  <a:srgbClr val="0070C0"/>
                </a:solidFill>
              </a:rPr>
              <a:t>Ciencias naturales</a:t>
            </a:r>
            <a:r>
              <a:rPr lang="es-AR" sz="2000" dirty="0"/>
              <a:t>: Son ejemplo de esta ciencia, la biología, la física, la química, la astronomía, la geología, etc.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s-AR" sz="2000" dirty="0">
                <a:solidFill>
                  <a:srgbClr val="0070C0"/>
                </a:solidFill>
              </a:rPr>
              <a:t>Ciencias formales</a:t>
            </a:r>
            <a:r>
              <a:rPr lang="es-AR" sz="2000" dirty="0"/>
              <a:t>. Son ejemplo de este tipo de ciencias: la matemática, la lógica, la informática, etc.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s-AR" sz="2000" dirty="0">
                <a:solidFill>
                  <a:srgbClr val="0070C0"/>
                </a:solidFill>
              </a:rPr>
              <a:t>Ciencias sociales</a:t>
            </a:r>
            <a:r>
              <a:rPr lang="es-AR" sz="2000" dirty="0"/>
              <a:t>. Son ejemplo de este tipo de ciencias: la sociología, la antropología, las ciencias políticas, la economía, la geografía, etc.</a:t>
            </a:r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BF389C50-7311-AB0B-D643-F4D82B62A5F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82176" y="3047441"/>
            <a:ext cx="5978770" cy="29893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560681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5A874A00-560D-3F2F-3732-2D2A8F46931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3923" t="37943" r="14962" b="19370"/>
          <a:stretch/>
        </p:blipFill>
        <p:spPr>
          <a:xfrm>
            <a:off x="756137" y="1470575"/>
            <a:ext cx="10319001" cy="4845039"/>
          </a:xfrm>
          <a:prstGeom prst="rect">
            <a:avLst/>
          </a:prstGeom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90C818E3-23FB-ACE8-77F2-B68A4786B00B}"/>
              </a:ext>
            </a:extLst>
          </p:cNvPr>
          <p:cNvSpPr txBox="1"/>
          <p:nvPr/>
        </p:nvSpPr>
        <p:spPr>
          <a:xfrm>
            <a:off x="756137" y="823740"/>
            <a:ext cx="533986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2400" b="1" dirty="0"/>
              <a:t>Clasificación de la Ciencia</a:t>
            </a:r>
          </a:p>
        </p:txBody>
      </p:sp>
    </p:spTree>
    <p:extLst>
      <p:ext uri="{BB962C8B-B14F-4D97-AF65-F5344CB8AC3E}">
        <p14:creationId xmlns:p14="http://schemas.microsoft.com/office/powerpoint/2010/main" val="77974869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F7E4D7DD-C108-64E8-6A20-623434A1F638}"/>
              </a:ext>
            </a:extLst>
          </p:cNvPr>
          <p:cNvSpPr txBox="1"/>
          <p:nvPr/>
        </p:nvSpPr>
        <p:spPr>
          <a:xfrm>
            <a:off x="460716" y="764903"/>
            <a:ext cx="7684477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AR" sz="3600" b="1" dirty="0"/>
              <a:t>¿</a:t>
            </a:r>
            <a:r>
              <a:rPr lang="es-AR" sz="3600" dirty="0"/>
              <a:t>Qué es la tecnología?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D2AEB43D-CCD7-F8CD-C6B4-939D2CBB678B}"/>
              </a:ext>
            </a:extLst>
          </p:cNvPr>
          <p:cNvSpPr txBox="1"/>
          <p:nvPr/>
        </p:nvSpPr>
        <p:spPr>
          <a:xfrm>
            <a:off x="460716" y="1554872"/>
            <a:ext cx="4448909" cy="517064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AR" sz="2400" dirty="0"/>
              <a:t>Conjunto de teorías y de técnicas que permiten el aprovechamiento práctico del conocimiento científico</a:t>
            </a:r>
            <a:r>
              <a:rPr lang="es-AR" dirty="0"/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AR" sz="2400" dirty="0"/>
              <a:t>La tecnología es el conjunto de nociones y conocimientos científicos que el ser humano utiliza para lograr un objetivo preciso, que puede ser la solución de un problema especifico del individuo o la satisfacción de alguna de sus necesidades.</a:t>
            </a:r>
          </a:p>
          <a:p>
            <a:endParaRPr lang="es-AR" dirty="0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9BD47AB6-A8F1-881B-731D-947041601F9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09625" y="789521"/>
            <a:ext cx="5033727" cy="3141552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469A9A65-19AE-EA82-FC6B-1FB60BC220B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71287" y="3996260"/>
            <a:ext cx="4448909" cy="27321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842604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CF93052C-76C3-A8F6-6F94-D5596269520C}"/>
              </a:ext>
            </a:extLst>
          </p:cNvPr>
          <p:cNvSpPr txBox="1"/>
          <p:nvPr/>
        </p:nvSpPr>
        <p:spPr>
          <a:xfrm>
            <a:off x="601394" y="671691"/>
            <a:ext cx="9991578" cy="59093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AR" sz="2400" dirty="0"/>
              <a:t>Tipos de tecnologías</a:t>
            </a:r>
          </a:p>
          <a:p>
            <a:r>
              <a:rPr lang="es-AR" sz="2400" dirty="0"/>
              <a:t>La tecnología se puede clasificar de diferentes maneras según las características que se tomen en cuenta</a:t>
            </a:r>
            <a:r>
              <a:rPr lang="es-AR" dirty="0"/>
              <a:t>.</a:t>
            </a:r>
          </a:p>
          <a:p>
            <a:endParaRPr lang="es-AR" dirty="0"/>
          </a:p>
          <a:p>
            <a:r>
              <a:rPr lang="es-AR" b="1" dirty="0"/>
              <a:t>Según el tipo de producto</a:t>
            </a:r>
            <a:r>
              <a:rPr lang="es-AR" dirty="0"/>
              <a:t>:</a:t>
            </a:r>
          </a:p>
          <a:p>
            <a:r>
              <a:rPr lang="es-AR" dirty="0"/>
              <a:t>Tecnologías duras: Por ejemplo: la elaboración de un dispositivo móvil.</a:t>
            </a:r>
          </a:p>
          <a:p>
            <a:r>
              <a:rPr lang="es-AR" dirty="0"/>
              <a:t>Tecnologías blandas:. Por ejemplo: la elaboración de un software.</a:t>
            </a:r>
          </a:p>
          <a:p>
            <a:endParaRPr lang="es-AR" dirty="0"/>
          </a:p>
          <a:p>
            <a:r>
              <a:rPr lang="es-AR" b="1" dirty="0"/>
              <a:t>Según el sociólogo estadounidense James David Thompson:</a:t>
            </a:r>
          </a:p>
          <a:p>
            <a:r>
              <a:rPr lang="es-AR" dirty="0"/>
              <a:t>Tecnologías flexibles: Por ejemplo: el microchip que se utiliza en teléfonos y computadoras.</a:t>
            </a:r>
          </a:p>
          <a:p>
            <a:r>
              <a:rPr lang="es-AR" dirty="0"/>
              <a:t>Tecnologías fijas: Por ejemplo: el veneno para ratas se utiliza solo para la eliminación de dicho animal.</a:t>
            </a:r>
          </a:p>
          <a:p>
            <a:endParaRPr lang="es-AR" dirty="0"/>
          </a:p>
          <a:p>
            <a:r>
              <a:rPr lang="es-AR" b="1" dirty="0"/>
              <a:t>Según el nivel de innovación:</a:t>
            </a:r>
          </a:p>
          <a:p>
            <a:r>
              <a:rPr lang="es-AR" dirty="0"/>
              <a:t>Tecnologías de punta.</a:t>
            </a:r>
          </a:p>
          <a:p>
            <a:r>
              <a:rPr lang="es-AR" dirty="0"/>
              <a:t>Tecnologías adecuadas. </a:t>
            </a:r>
          </a:p>
          <a:p>
            <a:endParaRPr lang="es-AR" dirty="0"/>
          </a:p>
          <a:p>
            <a:r>
              <a:rPr lang="es-AR" b="1" dirty="0"/>
              <a:t>Según su aplicación:</a:t>
            </a:r>
          </a:p>
          <a:p>
            <a:r>
              <a:rPr lang="es-AR" dirty="0"/>
              <a:t>Tecnologías de operación. </a:t>
            </a:r>
          </a:p>
          <a:p>
            <a:r>
              <a:rPr lang="es-AR" dirty="0"/>
              <a:t>Tecnologías de equipo. </a:t>
            </a:r>
          </a:p>
          <a:p>
            <a:r>
              <a:rPr lang="es-AR" dirty="0"/>
              <a:t>Tecnologías de producto. 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748BF238-19EA-1C47-1F99-20302B2E1C8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84642" y="4020163"/>
            <a:ext cx="3996983" cy="2560838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17ED444A-D17E-9900-4634-AB4573211CC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72132" y="1753479"/>
            <a:ext cx="2381250" cy="1409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731047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>
            <a:extLst>
              <a:ext uri="{FF2B5EF4-FFF2-40B4-BE49-F238E27FC236}">
                <a16:creationId xmlns:a16="http://schemas.microsoft.com/office/drawing/2014/main" id="{C1B42EE5-A324-EC92-5FFC-5797131989AD}"/>
              </a:ext>
            </a:extLst>
          </p:cNvPr>
          <p:cNvSpPr txBox="1"/>
          <p:nvPr/>
        </p:nvSpPr>
        <p:spPr>
          <a:xfrm>
            <a:off x="600222" y="1143230"/>
            <a:ext cx="11004453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s-AR" sz="2000" dirty="0"/>
              <a:t>“La ingeniería es la disciplina , el arte y la profesión de adquisición y aplicación científica, matemática, conocimiento económico, social y práctico para diseñar y construir estructuras, máquinas, dispositivos, sistemas, materiales y procesos que ofrecen una solución segura para las necesidades de la sociedad”.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287264D6-438B-5ED3-227E-D31CB6F1B155}"/>
              </a:ext>
            </a:extLst>
          </p:cNvPr>
          <p:cNvSpPr txBox="1"/>
          <p:nvPr/>
        </p:nvSpPr>
        <p:spPr>
          <a:xfrm>
            <a:off x="587325" y="600673"/>
            <a:ext cx="427657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3200" dirty="0"/>
              <a:t>Que es la Ingeniería</a:t>
            </a: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EBE70ED5-C6A9-B898-BF31-A419D900204D}"/>
              </a:ext>
            </a:extLst>
          </p:cNvPr>
          <p:cNvSpPr txBox="1"/>
          <p:nvPr/>
        </p:nvSpPr>
        <p:spPr>
          <a:xfrm>
            <a:off x="600221" y="2359042"/>
            <a:ext cx="3956540" cy="31700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AR" sz="2000" dirty="0"/>
              <a:t>“La ingeniería es la profesión en la que el conocimiento de</a:t>
            </a:r>
          </a:p>
          <a:p>
            <a:r>
              <a:rPr lang="es-AR" sz="2000" dirty="0"/>
              <a:t>las ciencias matemáticas y naturales, adquiridas por el estudio,</a:t>
            </a:r>
          </a:p>
          <a:p>
            <a:r>
              <a:rPr lang="es-AR" sz="2000" dirty="0"/>
              <a:t>la experiencia y la práctica, se aplica con criterio para desarrollar</a:t>
            </a:r>
          </a:p>
          <a:p>
            <a:r>
              <a:rPr lang="es-AR" sz="2000" dirty="0"/>
              <a:t>formas de utilizar, económicamente, los materiales</a:t>
            </a:r>
          </a:p>
          <a:p>
            <a:r>
              <a:rPr lang="es-AR" sz="2000" dirty="0"/>
              <a:t>y las fuerzas de la naturaleza en beneficio de la humanidad .”</a:t>
            </a: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B8347C73-B757-6124-A4A9-938540FCD501}"/>
              </a:ext>
            </a:extLst>
          </p:cNvPr>
          <p:cNvSpPr txBox="1"/>
          <p:nvPr/>
        </p:nvSpPr>
        <p:spPr>
          <a:xfrm>
            <a:off x="600221" y="5729291"/>
            <a:ext cx="11455791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AR" sz="2400" b="1" dirty="0">
                <a:solidFill>
                  <a:srgbClr val="0070C0"/>
                </a:solidFill>
              </a:rPr>
              <a:t>De manera muy simplificada entonces, podemos resumir el concepto de ingeniería como la profesión que utiliza conocimientos especializados para resolver problemas de la sociedad.</a:t>
            </a:r>
          </a:p>
        </p:txBody>
      </p:sp>
      <p:pic>
        <p:nvPicPr>
          <p:cNvPr id="11" name="Imagen 10">
            <a:extLst>
              <a:ext uri="{FF2B5EF4-FFF2-40B4-BE49-F238E27FC236}">
                <a16:creationId xmlns:a16="http://schemas.microsoft.com/office/drawing/2014/main" id="{D2732833-61CF-841A-6BDE-C550542A823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56761" y="2604001"/>
            <a:ext cx="4654280" cy="2551235"/>
          </a:xfrm>
          <a:prstGeom prst="rect">
            <a:avLst/>
          </a:prstGeom>
        </p:spPr>
      </p:pic>
      <p:pic>
        <p:nvPicPr>
          <p:cNvPr id="12" name="Imagen 11">
            <a:extLst>
              <a:ext uri="{FF2B5EF4-FFF2-40B4-BE49-F238E27FC236}">
                <a16:creationId xmlns:a16="http://schemas.microsoft.com/office/drawing/2014/main" id="{D9574034-E743-EA20-A2A8-10492AC89AC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11041" y="2938621"/>
            <a:ext cx="2708545" cy="18819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650196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A5909774-C371-01DE-9F20-39B278124DE7}"/>
              </a:ext>
            </a:extLst>
          </p:cNvPr>
          <p:cNvSpPr txBox="1"/>
          <p:nvPr/>
        </p:nvSpPr>
        <p:spPr>
          <a:xfrm>
            <a:off x="460716" y="649181"/>
            <a:ext cx="10962250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AR" sz="2400" dirty="0"/>
              <a:t>FUNCIÓN DE LA INGENIERÍA</a:t>
            </a:r>
          </a:p>
          <a:p>
            <a:r>
              <a:rPr lang="es-AR" sz="2400" dirty="0"/>
              <a:t>La actividad del ingeniero supone la concreción de una idea en la realidad. Esto quiere decir que, a través de técnicas, diseños y modelos, y con el conocimiento proveniente de las ciencias, la ingeniería puede resolver problemas y satisfacer necesidades humanas.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47DD5B51-C3C2-10ED-12DA-1BE815C55809}"/>
              </a:ext>
            </a:extLst>
          </p:cNvPr>
          <p:cNvSpPr txBox="1"/>
          <p:nvPr/>
        </p:nvSpPr>
        <p:spPr>
          <a:xfrm>
            <a:off x="460716" y="2691675"/>
            <a:ext cx="10835641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s-AR" sz="2400" dirty="0"/>
              <a:t>Entre las distintas tareas que puede llevar a cabo un ingeniero, se encuentra la investigación (la búsqueda de nuevas técnicas), el diseño, el desarrollo, la producción, la construcción y la operación.</a:t>
            </a: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24F31206-C581-32ED-DC11-CBBA51385CE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2441" y="4166325"/>
            <a:ext cx="3548077" cy="2361084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1292369B-2001-42DC-C053-A21447ADF82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86435" y="3995506"/>
            <a:ext cx="5209590" cy="26047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96876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92D6EA2F-3A7F-5DA9-A182-04E1ADE6EB5A}"/>
              </a:ext>
            </a:extLst>
          </p:cNvPr>
          <p:cNvSpPr txBox="1"/>
          <p:nvPr/>
        </p:nvSpPr>
        <p:spPr>
          <a:xfrm>
            <a:off x="1509932" y="761894"/>
            <a:ext cx="9172136" cy="29238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AR" sz="3200" dirty="0"/>
              <a:t>La diferencia entre Ciencia, Ingeniería y Tecnología.</a:t>
            </a:r>
          </a:p>
          <a:p>
            <a:endParaRPr lang="es-AR" sz="3200" dirty="0"/>
          </a:p>
          <a:p>
            <a:pPr algn="just"/>
            <a:r>
              <a:rPr lang="es-AR" sz="2400" dirty="0"/>
              <a:t>La ciencia engloba todo aquello que hemos logrado usando nuestra capacidad racional de pensar y La ciencia es el conocimiento, la ingeniería es la aplicación practica de ese conocimiento para satisfacer las necesidades y la tecnología es el instrumento, equipo o maquina como resultado de la ingeniería.</a:t>
            </a: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A3975D68-8AAD-54D6-E33B-A5ADDEAAF93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29726" y="3429000"/>
            <a:ext cx="6044932" cy="3401711"/>
          </a:xfrm>
          <a:prstGeom prst="rect">
            <a:avLst/>
          </a:prstGeom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10988FD7-9086-6372-4E00-B45209FC22F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99166" y="3796566"/>
            <a:ext cx="3441326" cy="26665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0236594"/>
      </p:ext>
    </p:extLst>
  </p:cSld>
  <p:clrMapOvr>
    <a:masterClrMapping/>
  </p:clrMapOvr>
</p:sld>
</file>

<file path=ppt/theme/theme1.xml><?xml version="1.0" encoding="utf-8"?>
<a:theme xmlns:a="http://schemas.openxmlformats.org/drawingml/2006/main" name="Dividendo">
  <a:themeElements>
    <a:clrScheme name="Dividend">
      <a:dk1>
        <a:sysClr val="windowText" lastClr="000000"/>
      </a:dk1>
      <a:lt1>
        <a:sysClr val="window" lastClr="FFFFFF"/>
      </a:lt1>
      <a:dk2>
        <a:srgbClr val="3D3D3D"/>
      </a:dk2>
      <a:lt2>
        <a:srgbClr val="EBEBEB"/>
      </a:lt2>
      <a:accent1>
        <a:srgbClr val="366658"/>
      </a:accent1>
      <a:accent2>
        <a:srgbClr val="8CB64A"/>
      </a:accent2>
      <a:accent3>
        <a:srgbClr val="88D5A9"/>
      </a:accent3>
      <a:accent4>
        <a:srgbClr val="969FA7"/>
      </a:accent4>
      <a:accent5>
        <a:srgbClr val="E8A844"/>
      </a:accent5>
      <a:accent6>
        <a:srgbClr val="A1561F"/>
      </a:accent6>
      <a:hlink>
        <a:srgbClr val="828282"/>
      </a:hlink>
      <a:folHlink>
        <a:srgbClr val="A5A5A5"/>
      </a:folHlink>
    </a:clrScheme>
    <a:fontScheme name="Dividend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Dividend">
      <a:fillStyleLst>
        <a:solidFill>
          <a:schemeClr val="phClr"/>
        </a:solidFill>
        <a:gradFill rotWithShape="1">
          <a:gsLst>
            <a:gs pos="0">
              <a:schemeClr val="phClr">
                <a:tint val="68000"/>
                <a:alpha val="90000"/>
                <a:lumMod val="100000"/>
              </a:schemeClr>
            </a:gs>
            <a:gs pos="100000">
              <a:schemeClr val="phClr">
                <a:tint val="90000"/>
                <a:lumMod val="9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lumMod val="110000"/>
              </a:schemeClr>
            </a:gs>
            <a:gs pos="84000">
              <a:schemeClr val="phClr">
                <a:shade val="90000"/>
                <a:lumMod val="88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>
              <a:lumMod val="90000"/>
            </a:schemeClr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55000"/>
              </a:srgbClr>
            </a:outerShdw>
          </a:effectLst>
        </a:effectStyle>
        <a:effectStyle>
          <a:effectLst>
            <a:outerShdw blurRad="88900" dist="38100" dir="504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88000">
              <a:schemeClr val="phClr">
                <a:shade val="94000"/>
                <a:satMod val="110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8000"/>
                <a:satMod val="110000"/>
                <a:lumMod val="8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ividend" id="{9697A71B-4AB7-4A1A-BD5B-BB2D22835B57}" vid="{4BEC0EAF-CF86-4D49-B83B-56CC62D3CFF1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TM03457464[[fn=Dividendo]]</Template>
  <TotalTime>547</TotalTime>
  <Words>913</Words>
  <Application>Microsoft Office PowerPoint</Application>
  <PresentationFormat>Panorámica</PresentationFormat>
  <Paragraphs>62</Paragraphs>
  <Slides>13</Slides>
  <Notes>2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13</vt:i4>
      </vt:variant>
    </vt:vector>
  </HeadingPairs>
  <TitlesOfParts>
    <vt:vector size="19" baseType="lpstr">
      <vt:lpstr>Arial</vt:lpstr>
      <vt:lpstr>Calibri</vt:lpstr>
      <vt:lpstr>Gill Sans MT</vt:lpstr>
      <vt:lpstr>Wingdings</vt:lpstr>
      <vt:lpstr>Wingdings 2</vt:lpstr>
      <vt:lpstr>Dividendo</vt:lpstr>
      <vt:lpstr>Ciencia, TECNOLOGÍA e INGENIERÍA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Ciencia, TECNOLOGÍA e INGENIERÍA</dc:title>
  <dc:creator>LENOVO</dc:creator>
  <cp:lastModifiedBy>Carolina</cp:lastModifiedBy>
  <cp:revision>10</cp:revision>
  <dcterms:created xsi:type="dcterms:W3CDTF">2024-05-06T13:44:00Z</dcterms:created>
  <dcterms:modified xsi:type="dcterms:W3CDTF">2025-04-22T12:30:58Z</dcterms:modified>
</cp:coreProperties>
</file>